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36.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 id="2147483674" r:id="rId7"/>
    <p:sldMasterId id="2147483680" r:id="rId8"/>
    <p:sldMasterId id="2147483692" r:id="rId9"/>
    <p:sldMasterId id="2147483704" r:id="rId10"/>
    <p:sldMasterId id="2147483710" r:id="rId11"/>
  </p:sldMasterIdLst>
  <p:notesMasterIdLst>
    <p:notesMasterId r:id="rId100"/>
  </p:notesMasterIdLst>
  <p:sldIdLst>
    <p:sldId id="256" r:id="rId12"/>
    <p:sldId id="985" r:id="rId13"/>
    <p:sldId id="986" r:id="rId14"/>
    <p:sldId id="989" r:id="rId15"/>
    <p:sldId id="259" r:id="rId16"/>
    <p:sldId id="988" r:id="rId17"/>
    <p:sldId id="471" r:id="rId18"/>
    <p:sldId id="466" r:id="rId19"/>
    <p:sldId id="281" r:id="rId20"/>
    <p:sldId id="472" r:id="rId21"/>
    <p:sldId id="473" r:id="rId22"/>
    <p:sldId id="474" r:id="rId23"/>
    <p:sldId id="475" r:id="rId24"/>
    <p:sldId id="476" r:id="rId25"/>
    <p:sldId id="477" r:id="rId26"/>
    <p:sldId id="478" r:id="rId27"/>
    <p:sldId id="479" r:id="rId28"/>
    <p:sldId id="484" r:id="rId29"/>
    <p:sldId id="485" r:id="rId30"/>
    <p:sldId id="480" r:id="rId31"/>
    <p:sldId id="481" r:id="rId32"/>
    <p:sldId id="482" r:id="rId33"/>
    <p:sldId id="455" r:id="rId34"/>
    <p:sldId id="456" r:id="rId35"/>
    <p:sldId id="415" r:id="rId36"/>
    <p:sldId id="459" r:id="rId37"/>
    <p:sldId id="462" r:id="rId38"/>
    <p:sldId id="463" r:id="rId39"/>
    <p:sldId id="464" r:id="rId40"/>
    <p:sldId id="465" r:id="rId41"/>
    <p:sldId id="435" r:id="rId42"/>
    <p:sldId id="434" r:id="rId43"/>
    <p:sldId id="414" r:id="rId44"/>
    <p:sldId id="416" r:id="rId45"/>
    <p:sldId id="422" r:id="rId46"/>
    <p:sldId id="423" r:id="rId47"/>
    <p:sldId id="486" r:id="rId48"/>
    <p:sldId id="487" r:id="rId49"/>
    <p:sldId id="488" r:id="rId50"/>
    <p:sldId id="489" r:id="rId51"/>
    <p:sldId id="491" r:id="rId52"/>
    <p:sldId id="492" r:id="rId53"/>
    <p:sldId id="425" r:id="rId54"/>
    <p:sldId id="426" r:id="rId55"/>
    <p:sldId id="452" r:id="rId56"/>
    <p:sldId id="439" r:id="rId57"/>
    <p:sldId id="493" r:id="rId58"/>
    <p:sldId id="684" r:id="rId59"/>
    <p:sldId id="686" r:id="rId60"/>
    <p:sldId id="978" r:id="rId61"/>
    <p:sldId id="979" r:id="rId62"/>
    <p:sldId id="353" r:id="rId63"/>
    <p:sldId id="261" r:id="rId64"/>
    <p:sldId id="980" r:id="rId65"/>
    <p:sldId id="449" r:id="rId66"/>
    <p:sldId id="445" r:id="rId67"/>
    <p:sldId id="447" r:id="rId68"/>
    <p:sldId id="448" r:id="rId69"/>
    <p:sldId id="468" r:id="rId70"/>
    <p:sldId id="440" r:id="rId71"/>
    <p:sldId id="469" r:id="rId72"/>
    <p:sldId id="467" r:id="rId73"/>
    <p:sldId id="357" r:id="rId74"/>
    <p:sldId id="358" r:id="rId75"/>
    <p:sldId id="369" r:id="rId76"/>
    <p:sldId id="987" r:id="rId77"/>
    <p:sldId id="360" r:id="rId78"/>
    <p:sldId id="262" r:id="rId79"/>
    <p:sldId id="990" r:id="rId80"/>
    <p:sldId id="991" r:id="rId81"/>
    <p:sldId id="992" r:id="rId82"/>
    <p:sldId id="264" r:id="rId83"/>
    <p:sldId id="275" r:id="rId84"/>
    <p:sldId id="263" r:id="rId85"/>
    <p:sldId id="470" r:id="rId86"/>
    <p:sldId id="267" r:id="rId87"/>
    <p:sldId id="266" r:id="rId88"/>
    <p:sldId id="995" r:id="rId89"/>
    <p:sldId id="257" r:id="rId90"/>
    <p:sldId id="258" r:id="rId91"/>
    <p:sldId id="996" r:id="rId92"/>
    <p:sldId id="994" r:id="rId93"/>
    <p:sldId id="984" r:id="rId94"/>
    <p:sldId id="993" r:id="rId95"/>
    <p:sldId id="265" r:id="rId96"/>
    <p:sldId id="269" r:id="rId97"/>
    <p:sldId id="271" r:id="rId98"/>
    <p:sldId id="272"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5395"/>
    <a:srgbClr val="35973E"/>
    <a:srgbClr val="0097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56E5FE-7623-4A91-BBEB-3116BBA1D8DB}" v="46" dt="2023-06-12T20:02:45.8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1" autoAdjust="0"/>
    <p:restoredTop sz="94660"/>
  </p:normalViewPr>
  <p:slideViewPr>
    <p:cSldViewPr snapToGrid="0">
      <p:cViewPr varScale="1">
        <p:scale>
          <a:sx n="105" d="100"/>
          <a:sy n="105" d="100"/>
        </p:scale>
        <p:origin x="30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6" Type="http://schemas.openxmlformats.org/officeDocument/2006/relationships/slide" Target="slides/slide5.xml"/><Relationship Id="rId11" Type="http://schemas.openxmlformats.org/officeDocument/2006/relationships/slideMaster" Target="slideMasters/slideMaster7.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viewProps" Target="viewProps.xml"/><Relationship Id="rId5" Type="http://schemas.openxmlformats.org/officeDocument/2006/relationships/slideMaster" Target="slideMasters/slideMaster1.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theme" Target="theme/theme1.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6.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tableStyles" Target="tableStyles.xml"/><Relationship Id="rId7" Type="http://schemas.openxmlformats.org/officeDocument/2006/relationships/slideMaster" Target="slideMasters/slideMaster3.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notesMaster" Target="notesMasters/notesMaster1.xml"/><Relationship Id="rId105" Type="http://schemas.microsoft.com/office/2015/10/relationships/revisionInfo" Target="revisionInfo.xml"/><Relationship Id="rId8" Type="http://schemas.openxmlformats.org/officeDocument/2006/relationships/slideMaster" Target="slideMasters/slideMaster4.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s>
</file>

<file path=ppt/charts/_rels/chart1.xml.rels><?xml version="1.0" encoding="UTF-8" standalone="yes"?>
<Relationships xmlns="http://schemas.openxmlformats.org/package/2006/relationships"><Relationship Id="rId3" Type="http://schemas.openxmlformats.org/officeDocument/2006/relationships/oleObject" Target="https://usepa-my.sharepoint.com/personal/dombroski_ian_epa_gov/Documents/Profile/Desktop/SC%20Meeting%20Feb%202023/2-27-23%20Meeting/Budget/SNEP%20Budget%20FY23%20for%20SC%202-27-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80" b="0" i="0" u="none" strike="noStrike" kern="1200" spc="0" baseline="0">
                <a:solidFill>
                  <a:schemeClr val="tx1">
                    <a:lumMod val="65000"/>
                    <a:lumOff val="35000"/>
                  </a:schemeClr>
                </a:solidFill>
                <a:latin typeface="Cambria Math" panose="02040503050406030204" pitchFamily="18" charset="0"/>
                <a:ea typeface="Cambria Math" panose="02040503050406030204" pitchFamily="18" charset="0"/>
                <a:cs typeface="+mn-cs"/>
              </a:defRPr>
            </a:pPr>
            <a:r>
              <a:rPr lang="en-US" b="1" dirty="0">
                <a:latin typeface="Cambria Math" panose="02040503050406030204" pitchFamily="18" charset="0"/>
                <a:ea typeface="Cambria Math" panose="02040503050406030204" pitchFamily="18" charset="0"/>
              </a:rPr>
              <a:t>SNEP Total Funding 2014-2023</a:t>
            </a:r>
          </a:p>
        </c:rich>
      </c:tx>
      <c:overlay val="0"/>
      <c:spPr>
        <a:noFill/>
        <a:ln>
          <a:noFill/>
        </a:ln>
        <a:effectLst/>
      </c:spPr>
      <c:txPr>
        <a:bodyPr rot="0" spcFirstLastPara="1" vertOverflow="ellipsis" vert="horz" wrap="square" anchor="ctr" anchorCtr="1"/>
        <a:lstStyle/>
        <a:p>
          <a:pPr>
            <a:defRPr sz="2880" b="0" i="0" u="none" strike="noStrike" kern="1200" spc="0" baseline="0">
              <a:solidFill>
                <a:schemeClr val="tx1">
                  <a:lumMod val="65000"/>
                  <a:lumOff val="35000"/>
                </a:schemeClr>
              </a:solidFill>
              <a:latin typeface="Cambria Math" panose="02040503050406030204" pitchFamily="18" charset="0"/>
              <a:ea typeface="Cambria Math" panose="02040503050406030204" pitchFamily="18" charset="0"/>
              <a:cs typeface="+mn-cs"/>
            </a:defRPr>
          </a:pPr>
          <a:endParaRPr lang="en-US"/>
        </a:p>
      </c:txPr>
    </c:title>
    <c:autoTitleDeleted val="0"/>
    <c:plotArea>
      <c:layout/>
      <c:barChart>
        <c:barDir val="col"/>
        <c:grouping val="stacked"/>
        <c:varyColors val="0"/>
        <c:ser>
          <c:idx val="0"/>
          <c:order val="0"/>
          <c:tx>
            <c:strRef>
              <c:f>Sheet1!$B$1</c:f>
              <c:strCache>
                <c:ptCount val="1"/>
                <c:pt idx="0">
                  <c:v>Base</c:v>
                </c:pt>
              </c:strCache>
            </c:strRef>
          </c:tx>
          <c:spPr>
            <a:solidFill>
              <a:schemeClr val="accent1"/>
            </a:solidFill>
            <a:ln>
              <a:noFill/>
            </a:ln>
            <a:effectLst/>
          </c:spPr>
          <c:invertIfNegative val="0"/>
          <c:cat>
            <c:numRef>
              <c:f>Sheet1!$A$2:$A$11</c:f>
              <c:numCache>
                <c:formatCode>General</c:formatCode>
                <c:ptCount val="10"/>
                <c:pt idx="0">
                  <c:v>2014</c:v>
                </c:pt>
                <c:pt idx="1">
                  <c:v>2015</c:v>
                </c:pt>
                <c:pt idx="2">
                  <c:v>2016</c:v>
                </c:pt>
                <c:pt idx="3">
                  <c:v>2017</c:v>
                </c:pt>
                <c:pt idx="4">
                  <c:v>2018</c:v>
                </c:pt>
                <c:pt idx="5">
                  <c:v>2019</c:v>
                </c:pt>
                <c:pt idx="6">
                  <c:v>2020</c:v>
                </c:pt>
                <c:pt idx="7">
                  <c:v>2021</c:v>
                </c:pt>
                <c:pt idx="8">
                  <c:v>2022</c:v>
                </c:pt>
                <c:pt idx="9">
                  <c:v>2023</c:v>
                </c:pt>
              </c:numCache>
            </c:numRef>
          </c:cat>
          <c:val>
            <c:numRef>
              <c:f>Sheet1!$B$2:$B$11</c:f>
              <c:numCache>
                <c:formatCode>_("$"* #,##0_);_("$"* \(#,##0\);_("$"* "-"??_);_(@_)</c:formatCode>
                <c:ptCount val="10"/>
                <c:pt idx="0">
                  <c:v>2000000</c:v>
                </c:pt>
                <c:pt idx="1">
                  <c:v>5000000</c:v>
                </c:pt>
                <c:pt idx="2">
                  <c:v>5000000</c:v>
                </c:pt>
                <c:pt idx="3">
                  <c:v>5000000</c:v>
                </c:pt>
                <c:pt idx="4">
                  <c:v>5000000</c:v>
                </c:pt>
                <c:pt idx="5">
                  <c:v>5000000</c:v>
                </c:pt>
                <c:pt idx="6">
                  <c:v>5400000</c:v>
                </c:pt>
                <c:pt idx="7">
                  <c:v>5500000</c:v>
                </c:pt>
                <c:pt idx="8">
                  <c:v>6000000</c:v>
                </c:pt>
                <c:pt idx="9">
                  <c:v>7000000</c:v>
                </c:pt>
              </c:numCache>
            </c:numRef>
          </c:val>
          <c:extLst>
            <c:ext xmlns:c16="http://schemas.microsoft.com/office/drawing/2014/chart" uri="{C3380CC4-5D6E-409C-BE32-E72D297353CC}">
              <c16:uniqueId val="{00000000-9A02-4239-BB5C-E1D30AA10D9B}"/>
            </c:ext>
          </c:extLst>
        </c:ser>
        <c:ser>
          <c:idx val="1"/>
          <c:order val="1"/>
          <c:tx>
            <c:strRef>
              <c:f>Sheet1!$C$1</c:f>
              <c:strCache>
                <c:ptCount val="1"/>
                <c:pt idx="0">
                  <c:v>Bipartisan Infrastructure Law</c:v>
                </c:pt>
              </c:strCache>
            </c:strRef>
          </c:tx>
          <c:spPr>
            <a:solidFill>
              <a:schemeClr val="accent6"/>
            </a:solidFill>
            <a:ln>
              <a:noFill/>
            </a:ln>
            <a:effectLst/>
          </c:spPr>
          <c:invertIfNegative val="0"/>
          <c:cat>
            <c:numRef>
              <c:f>Sheet1!$A$2:$A$11</c:f>
              <c:numCache>
                <c:formatCode>General</c:formatCode>
                <c:ptCount val="10"/>
                <c:pt idx="0">
                  <c:v>2014</c:v>
                </c:pt>
                <c:pt idx="1">
                  <c:v>2015</c:v>
                </c:pt>
                <c:pt idx="2">
                  <c:v>2016</c:v>
                </c:pt>
                <c:pt idx="3">
                  <c:v>2017</c:v>
                </c:pt>
                <c:pt idx="4">
                  <c:v>2018</c:v>
                </c:pt>
                <c:pt idx="5">
                  <c:v>2019</c:v>
                </c:pt>
                <c:pt idx="6">
                  <c:v>2020</c:v>
                </c:pt>
                <c:pt idx="7">
                  <c:v>2021</c:v>
                </c:pt>
                <c:pt idx="8">
                  <c:v>2022</c:v>
                </c:pt>
                <c:pt idx="9">
                  <c:v>2023</c:v>
                </c:pt>
              </c:numCache>
            </c:numRef>
          </c:cat>
          <c:val>
            <c:numRef>
              <c:f>Sheet1!$C$2:$C$11</c:f>
              <c:numCache>
                <c:formatCode>General</c:formatCode>
                <c:ptCount val="10"/>
                <c:pt idx="8" formatCode="_(&quot;$&quot;* #,##0_);_(&quot;$&quot;* \(#,##0\);_(&quot;$&quot;* &quot;-&quot;??_);_(@_)">
                  <c:v>3000000</c:v>
                </c:pt>
                <c:pt idx="9" formatCode="_(&quot;$&quot;* #,##0_);_(&quot;$&quot;* \(#,##0\);_(&quot;$&quot;* &quot;-&quot;??_);_(@_)">
                  <c:v>3000000</c:v>
                </c:pt>
              </c:numCache>
            </c:numRef>
          </c:val>
          <c:extLst>
            <c:ext xmlns:c16="http://schemas.microsoft.com/office/drawing/2014/chart" uri="{C3380CC4-5D6E-409C-BE32-E72D297353CC}">
              <c16:uniqueId val="{00000001-9A02-4239-BB5C-E1D30AA10D9B}"/>
            </c:ext>
          </c:extLst>
        </c:ser>
        <c:dLbls>
          <c:showLegendKey val="0"/>
          <c:showVal val="0"/>
          <c:showCatName val="0"/>
          <c:showSerName val="0"/>
          <c:showPercent val="0"/>
          <c:showBubbleSize val="0"/>
        </c:dLbls>
        <c:gapWidth val="150"/>
        <c:overlap val="100"/>
        <c:axId val="2128378464"/>
        <c:axId val="2128378880"/>
      </c:barChart>
      <c:catAx>
        <c:axId val="212837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crossAx val="2128378880"/>
        <c:crosses val="autoZero"/>
        <c:auto val="1"/>
        <c:lblAlgn val="ctr"/>
        <c:lblOffset val="100"/>
        <c:noMultiLvlLbl val="0"/>
      </c:catAx>
      <c:valAx>
        <c:axId val="2128378880"/>
        <c:scaling>
          <c:orientation val="minMax"/>
        </c:scaling>
        <c:delete val="0"/>
        <c:axPos val="l"/>
        <c:majorGridlines>
          <c:spPr>
            <a:ln w="9525" cap="flat" cmpd="sng" algn="ctr">
              <a:solidFill>
                <a:schemeClr val="tx1">
                  <a:lumMod val="15000"/>
                  <a:lumOff val="8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crossAx val="2128378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23EEB9-75D6-46EE-8C98-18EA6DB4E87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8725418-47A0-4A60-ABE7-EEA02A9BB43F}">
      <dgm:prSet phldrT="[Text]" custT="1"/>
      <dgm:spPr>
        <a:solidFill>
          <a:schemeClr val="accent4"/>
        </a:solidFill>
      </dgm:spPr>
      <dgm:t>
        <a:bodyPr/>
        <a:lstStyle/>
        <a:p>
          <a:pPr algn="ctr"/>
          <a:r>
            <a:rPr lang="en-US" sz="4400" b="1"/>
            <a:t>Program Vision 2050</a:t>
          </a:r>
        </a:p>
        <a:p>
          <a:pPr algn="ctr"/>
          <a:r>
            <a:rPr lang="en-US" sz="3300"/>
            <a:t>A resilient ecosystem of safe and healthy waters, thriving watersheds and natural lands, and sustainable communities in the SNEP coastal watershed region</a:t>
          </a:r>
        </a:p>
      </dgm:t>
    </dgm:pt>
    <dgm:pt modelId="{16CF1A99-519A-479B-A16A-646E80606923}" type="parTrans" cxnId="{5077D38B-7E54-432A-8477-19B919DEF125}">
      <dgm:prSet/>
      <dgm:spPr/>
      <dgm:t>
        <a:bodyPr/>
        <a:lstStyle/>
        <a:p>
          <a:endParaRPr lang="en-US"/>
        </a:p>
      </dgm:t>
    </dgm:pt>
    <dgm:pt modelId="{2D0F1151-0434-4B2C-A7B3-97E44993438C}" type="sibTrans" cxnId="{5077D38B-7E54-432A-8477-19B919DEF125}">
      <dgm:prSet/>
      <dgm:spPr/>
      <dgm:t>
        <a:bodyPr/>
        <a:lstStyle/>
        <a:p>
          <a:endParaRPr lang="en-US"/>
        </a:p>
      </dgm:t>
    </dgm:pt>
    <dgm:pt modelId="{0D5B0519-AE06-4CFB-BF6E-13363B4C86B8}" type="pres">
      <dgm:prSet presAssocID="{F223EEB9-75D6-46EE-8C98-18EA6DB4E878}" presName="linear" presStyleCnt="0">
        <dgm:presLayoutVars>
          <dgm:animLvl val="lvl"/>
          <dgm:resizeHandles val="exact"/>
        </dgm:presLayoutVars>
      </dgm:prSet>
      <dgm:spPr/>
    </dgm:pt>
    <dgm:pt modelId="{014A62A2-FB68-47E3-90FB-186A22DD49E9}" type="pres">
      <dgm:prSet presAssocID="{98725418-47A0-4A60-ABE7-EEA02A9BB43F}" presName="parentText" presStyleLbl="node1" presStyleIdx="0" presStyleCnt="1">
        <dgm:presLayoutVars>
          <dgm:chMax val="0"/>
          <dgm:bulletEnabled val="1"/>
        </dgm:presLayoutVars>
      </dgm:prSet>
      <dgm:spPr/>
    </dgm:pt>
  </dgm:ptLst>
  <dgm:cxnLst>
    <dgm:cxn modelId="{3BD42F34-5254-4368-8D3F-EA4610619D65}" type="presOf" srcId="{F223EEB9-75D6-46EE-8C98-18EA6DB4E878}" destId="{0D5B0519-AE06-4CFB-BF6E-13363B4C86B8}" srcOrd="0" destOrd="0" presId="urn:microsoft.com/office/officeart/2005/8/layout/vList2"/>
    <dgm:cxn modelId="{C5C61476-D4CA-42C1-BCFE-F3CF480C4488}" type="presOf" srcId="{98725418-47A0-4A60-ABE7-EEA02A9BB43F}" destId="{014A62A2-FB68-47E3-90FB-186A22DD49E9}" srcOrd="0" destOrd="0" presId="urn:microsoft.com/office/officeart/2005/8/layout/vList2"/>
    <dgm:cxn modelId="{5077D38B-7E54-432A-8477-19B919DEF125}" srcId="{F223EEB9-75D6-46EE-8C98-18EA6DB4E878}" destId="{98725418-47A0-4A60-ABE7-EEA02A9BB43F}" srcOrd="0" destOrd="0" parTransId="{16CF1A99-519A-479B-A16A-646E80606923}" sibTransId="{2D0F1151-0434-4B2C-A7B3-97E44993438C}"/>
    <dgm:cxn modelId="{B347E18E-5638-42ED-B8B3-A62671061ED1}" type="presParOf" srcId="{0D5B0519-AE06-4CFB-BF6E-13363B4C86B8}" destId="{014A62A2-FB68-47E3-90FB-186A22DD49E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6D0A3C-39EB-4746-8B19-164A6C776B0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097CF27-2273-4D8A-9E09-94CC69FCF92E}">
      <dgm:prSet phldrT="[Text]"/>
      <dgm:spPr>
        <a:solidFill>
          <a:schemeClr val="accent4"/>
        </a:solidFill>
      </dgm:spPr>
      <dgm:t>
        <a:bodyPr/>
        <a:lstStyle/>
        <a:p>
          <a:r>
            <a:rPr lang="en-US"/>
            <a:t>Resilient Ecosystem of Safe and Healthy Waters</a:t>
          </a:r>
        </a:p>
      </dgm:t>
    </dgm:pt>
    <dgm:pt modelId="{7D41C480-3C1C-42B0-A51B-B09E421857D4}" type="parTrans" cxnId="{75585BAB-E385-45BF-889E-58F32C276248}">
      <dgm:prSet/>
      <dgm:spPr/>
      <dgm:t>
        <a:bodyPr/>
        <a:lstStyle/>
        <a:p>
          <a:endParaRPr lang="en-US"/>
        </a:p>
      </dgm:t>
    </dgm:pt>
    <dgm:pt modelId="{8A127DFD-D05D-4232-BC2D-24C1CFF49326}" type="sibTrans" cxnId="{75585BAB-E385-45BF-889E-58F32C276248}">
      <dgm:prSet/>
      <dgm:spPr/>
      <dgm:t>
        <a:bodyPr/>
        <a:lstStyle/>
        <a:p>
          <a:endParaRPr lang="en-US"/>
        </a:p>
      </dgm:t>
    </dgm:pt>
    <dgm:pt modelId="{C769E283-8AD2-47E9-9415-2449F78CA2D0}">
      <dgm:prSet phldrT="[Text]"/>
      <dgm:spPr>
        <a:solidFill>
          <a:schemeClr val="accent4"/>
        </a:solidFill>
      </dgm:spPr>
      <dgm:t>
        <a:bodyPr/>
        <a:lstStyle/>
        <a:p>
          <a:r>
            <a:rPr lang="en-US"/>
            <a:t>Thriving Watersheds and Natural Lands</a:t>
          </a:r>
        </a:p>
      </dgm:t>
    </dgm:pt>
    <dgm:pt modelId="{EFA80E85-49FE-42FF-8C28-B88120EF9CCD}" type="parTrans" cxnId="{EF111375-D276-47B1-A01D-00200F07BB68}">
      <dgm:prSet/>
      <dgm:spPr/>
      <dgm:t>
        <a:bodyPr/>
        <a:lstStyle/>
        <a:p>
          <a:endParaRPr lang="en-US"/>
        </a:p>
      </dgm:t>
    </dgm:pt>
    <dgm:pt modelId="{2AD713ED-8CB0-4F9D-B46A-07805E041CC2}" type="sibTrans" cxnId="{EF111375-D276-47B1-A01D-00200F07BB68}">
      <dgm:prSet/>
      <dgm:spPr/>
      <dgm:t>
        <a:bodyPr/>
        <a:lstStyle/>
        <a:p>
          <a:endParaRPr lang="en-US"/>
        </a:p>
      </dgm:t>
    </dgm:pt>
    <dgm:pt modelId="{B7B3E6D0-BC3B-40CE-B027-8ECBABCA9AD0}">
      <dgm:prSet phldrT="[Text]"/>
      <dgm:spPr/>
      <dgm:t>
        <a:bodyPr/>
        <a:lstStyle/>
        <a:p>
          <a:r>
            <a:rPr lang="en-US"/>
            <a:t>Watersheds provide essential ecological functions, species diversity, and protection from both human-based and naturally occuring environmental stressors, and healthy, connected natural lands support a variety and range of native plan and wildlife communities</a:t>
          </a:r>
        </a:p>
      </dgm:t>
    </dgm:pt>
    <dgm:pt modelId="{3A3AE550-56D1-4288-B859-0871068F5FD6}" type="parTrans" cxnId="{77EFAB8D-D183-4FA2-8F19-317DCA4921A0}">
      <dgm:prSet/>
      <dgm:spPr/>
      <dgm:t>
        <a:bodyPr/>
        <a:lstStyle/>
        <a:p>
          <a:endParaRPr lang="en-US"/>
        </a:p>
      </dgm:t>
    </dgm:pt>
    <dgm:pt modelId="{AB081683-7DD4-441B-907A-2EE4741079C4}" type="sibTrans" cxnId="{77EFAB8D-D183-4FA2-8F19-317DCA4921A0}">
      <dgm:prSet/>
      <dgm:spPr/>
      <dgm:t>
        <a:bodyPr/>
        <a:lstStyle/>
        <a:p>
          <a:endParaRPr lang="en-US"/>
        </a:p>
      </dgm:t>
    </dgm:pt>
    <dgm:pt modelId="{EBC26AD9-A3F6-413A-AAA0-9AE61D7DC006}">
      <dgm:prSet phldrT="[Text]"/>
      <dgm:spPr/>
      <dgm:t>
        <a:bodyPr/>
        <a:lstStyle/>
        <a:p>
          <a:r>
            <a:rPr lang="en-US"/>
            <a:t>Waters support native seagrasses and aquatic life, plentiful native fish and shellfish, and a variety of water-based recreation opportunities</a:t>
          </a:r>
        </a:p>
      </dgm:t>
    </dgm:pt>
    <dgm:pt modelId="{C5D4DA37-2A45-4D55-BB7D-4BE3A3B80F35}" type="parTrans" cxnId="{E005E262-E2AE-45DA-AF25-67DB58029794}">
      <dgm:prSet/>
      <dgm:spPr/>
      <dgm:t>
        <a:bodyPr/>
        <a:lstStyle/>
        <a:p>
          <a:endParaRPr lang="en-US"/>
        </a:p>
      </dgm:t>
    </dgm:pt>
    <dgm:pt modelId="{BBC5BB03-83AB-41AA-8F7D-391BB8828A88}" type="sibTrans" cxnId="{E005E262-E2AE-45DA-AF25-67DB58029794}">
      <dgm:prSet/>
      <dgm:spPr/>
      <dgm:t>
        <a:bodyPr/>
        <a:lstStyle/>
        <a:p>
          <a:endParaRPr lang="en-US"/>
        </a:p>
      </dgm:t>
    </dgm:pt>
    <dgm:pt modelId="{58B7C824-9EF9-41C9-AA68-5205FBEA106A}">
      <dgm:prSet phldrT="[Text]"/>
      <dgm:spPr>
        <a:solidFill>
          <a:schemeClr val="accent4"/>
        </a:solidFill>
      </dgm:spPr>
      <dgm:t>
        <a:bodyPr/>
        <a:lstStyle/>
        <a:p>
          <a:r>
            <a:rPr lang="en-US"/>
            <a:t>Sustainable Communities</a:t>
          </a:r>
        </a:p>
      </dgm:t>
    </dgm:pt>
    <dgm:pt modelId="{BD656319-A2A1-43E1-A7F4-C885C07B7586}" type="parTrans" cxnId="{56CB62C5-46E6-4C4C-B147-13D04D1D8C2D}">
      <dgm:prSet/>
      <dgm:spPr/>
      <dgm:t>
        <a:bodyPr/>
        <a:lstStyle/>
        <a:p>
          <a:endParaRPr lang="en-US"/>
        </a:p>
      </dgm:t>
    </dgm:pt>
    <dgm:pt modelId="{946C0AFD-9886-4BFB-A91D-87406859D430}" type="sibTrans" cxnId="{56CB62C5-46E6-4C4C-B147-13D04D1D8C2D}">
      <dgm:prSet/>
      <dgm:spPr/>
      <dgm:t>
        <a:bodyPr/>
        <a:lstStyle/>
        <a:p>
          <a:endParaRPr lang="en-US"/>
        </a:p>
      </dgm:t>
    </dgm:pt>
    <dgm:pt modelId="{69EE397B-3032-4343-B5C1-7DBAF4EE0CC5}">
      <dgm:prSet phldrT="[Text]"/>
      <dgm:spPr/>
      <dgm:t>
        <a:bodyPr/>
        <a:lstStyle/>
        <a:p>
          <a:r>
            <a:rPr lang="en-US"/>
            <a:t>Communities share robust water-based economics, protect and provide access to natural lands, open spaces and parks, encourage local food sources, and are adapting for resilience to expected impacts of climate change</a:t>
          </a:r>
        </a:p>
      </dgm:t>
    </dgm:pt>
    <dgm:pt modelId="{9B139496-1634-4537-8317-83D43F502280}" type="parTrans" cxnId="{15F81697-0353-484A-94B0-6DA4BDD3FD3F}">
      <dgm:prSet/>
      <dgm:spPr/>
      <dgm:t>
        <a:bodyPr/>
        <a:lstStyle/>
        <a:p>
          <a:endParaRPr lang="en-US"/>
        </a:p>
      </dgm:t>
    </dgm:pt>
    <dgm:pt modelId="{755749F1-AE41-491B-987E-51113E411B89}" type="sibTrans" cxnId="{15F81697-0353-484A-94B0-6DA4BDD3FD3F}">
      <dgm:prSet/>
      <dgm:spPr/>
      <dgm:t>
        <a:bodyPr/>
        <a:lstStyle/>
        <a:p>
          <a:endParaRPr lang="en-US"/>
        </a:p>
      </dgm:t>
    </dgm:pt>
    <dgm:pt modelId="{C1CB35AE-F719-4FBC-AC3F-829FAD324E0B}" type="pres">
      <dgm:prSet presAssocID="{9D6D0A3C-39EB-4746-8B19-164A6C776B0A}" presName="linear" presStyleCnt="0">
        <dgm:presLayoutVars>
          <dgm:animLvl val="lvl"/>
          <dgm:resizeHandles val="exact"/>
        </dgm:presLayoutVars>
      </dgm:prSet>
      <dgm:spPr/>
    </dgm:pt>
    <dgm:pt modelId="{1A1DE828-7B7D-44E0-B051-23BE07BBE725}" type="pres">
      <dgm:prSet presAssocID="{3097CF27-2273-4D8A-9E09-94CC69FCF92E}" presName="parentText" presStyleLbl="node1" presStyleIdx="0" presStyleCnt="3">
        <dgm:presLayoutVars>
          <dgm:chMax val="0"/>
          <dgm:bulletEnabled val="1"/>
        </dgm:presLayoutVars>
      </dgm:prSet>
      <dgm:spPr/>
    </dgm:pt>
    <dgm:pt modelId="{33CF29DE-E3FD-4379-8644-4D87283657F4}" type="pres">
      <dgm:prSet presAssocID="{3097CF27-2273-4D8A-9E09-94CC69FCF92E}" presName="childText" presStyleLbl="revTx" presStyleIdx="0" presStyleCnt="3">
        <dgm:presLayoutVars>
          <dgm:bulletEnabled val="1"/>
        </dgm:presLayoutVars>
      </dgm:prSet>
      <dgm:spPr/>
    </dgm:pt>
    <dgm:pt modelId="{A22E0CFF-F7A6-4397-9061-223E04845700}" type="pres">
      <dgm:prSet presAssocID="{C769E283-8AD2-47E9-9415-2449F78CA2D0}" presName="parentText" presStyleLbl="node1" presStyleIdx="1" presStyleCnt="3">
        <dgm:presLayoutVars>
          <dgm:chMax val="0"/>
          <dgm:bulletEnabled val="1"/>
        </dgm:presLayoutVars>
      </dgm:prSet>
      <dgm:spPr/>
    </dgm:pt>
    <dgm:pt modelId="{63AC0972-3751-440C-9DCC-2EE4B7AB47C0}" type="pres">
      <dgm:prSet presAssocID="{C769E283-8AD2-47E9-9415-2449F78CA2D0}" presName="childText" presStyleLbl="revTx" presStyleIdx="1" presStyleCnt="3">
        <dgm:presLayoutVars>
          <dgm:bulletEnabled val="1"/>
        </dgm:presLayoutVars>
      </dgm:prSet>
      <dgm:spPr/>
    </dgm:pt>
    <dgm:pt modelId="{29749761-75CD-4C29-9ADA-0357C590CAFB}" type="pres">
      <dgm:prSet presAssocID="{58B7C824-9EF9-41C9-AA68-5205FBEA106A}" presName="parentText" presStyleLbl="node1" presStyleIdx="2" presStyleCnt="3">
        <dgm:presLayoutVars>
          <dgm:chMax val="0"/>
          <dgm:bulletEnabled val="1"/>
        </dgm:presLayoutVars>
      </dgm:prSet>
      <dgm:spPr/>
    </dgm:pt>
    <dgm:pt modelId="{D635390D-485E-4736-B491-74E097E457DB}" type="pres">
      <dgm:prSet presAssocID="{58B7C824-9EF9-41C9-AA68-5205FBEA106A}" presName="childText" presStyleLbl="revTx" presStyleIdx="2" presStyleCnt="3">
        <dgm:presLayoutVars>
          <dgm:bulletEnabled val="1"/>
        </dgm:presLayoutVars>
      </dgm:prSet>
      <dgm:spPr/>
    </dgm:pt>
  </dgm:ptLst>
  <dgm:cxnLst>
    <dgm:cxn modelId="{DC3A4D00-7618-4211-9BF1-1A97B43B1DCB}" type="presOf" srcId="{C769E283-8AD2-47E9-9415-2449F78CA2D0}" destId="{A22E0CFF-F7A6-4397-9061-223E04845700}" srcOrd="0" destOrd="0" presId="urn:microsoft.com/office/officeart/2005/8/layout/vList2"/>
    <dgm:cxn modelId="{2CF9160B-6F9A-42F5-8B09-6FF77730E73B}" type="presOf" srcId="{69EE397B-3032-4343-B5C1-7DBAF4EE0CC5}" destId="{D635390D-485E-4736-B491-74E097E457DB}" srcOrd="0" destOrd="0" presId="urn:microsoft.com/office/officeart/2005/8/layout/vList2"/>
    <dgm:cxn modelId="{7363761F-48DD-42EF-9A3A-1DE07C24E44E}" type="presOf" srcId="{58B7C824-9EF9-41C9-AA68-5205FBEA106A}" destId="{29749761-75CD-4C29-9ADA-0357C590CAFB}" srcOrd="0" destOrd="0" presId="urn:microsoft.com/office/officeart/2005/8/layout/vList2"/>
    <dgm:cxn modelId="{610A7E31-7949-4E76-B18A-6D9103B36789}" type="presOf" srcId="{3097CF27-2273-4D8A-9E09-94CC69FCF92E}" destId="{1A1DE828-7B7D-44E0-B051-23BE07BBE725}" srcOrd="0" destOrd="0" presId="urn:microsoft.com/office/officeart/2005/8/layout/vList2"/>
    <dgm:cxn modelId="{677B7741-3A6B-4A6B-8D7F-4B901CDA2747}" type="presOf" srcId="{B7B3E6D0-BC3B-40CE-B027-8ECBABCA9AD0}" destId="{63AC0972-3751-440C-9DCC-2EE4B7AB47C0}" srcOrd="0" destOrd="0" presId="urn:microsoft.com/office/officeart/2005/8/layout/vList2"/>
    <dgm:cxn modelId="{E005E262-E2AE-45DA-AF25-67DB58029794}" srcId="{3097CF27-2273-4D8A-9E09-94CC69FCF92E}" destId="{EBC26AD9-A3F6-413A-AAA0-9AE61D7DC006}" srcOrd="0" destOrd="0" parTransId="{C5D4DA37-2A45-4D55-BB7D-4BE3A3B80F35}" sibTransId="{BBC5BB03-83AB-41AA-8F7D-391BB8828A88}"/>
    <dgm:cxn modelId="{EF111375-D276-47B1-A01D-00200F07BB68}" srcId="{9D6D0A3C-39EB-4746-8B19-164A6C776B0A}" destId="{C769E283-8AD2-47E9-9415-2449F78CA2D0}" srcOrd="1" destOrd="0" parTransId="{EFA80E85-49FE-42FF-8C28-B88120EF9CCD}" sibTransId="{2AD713ED-8CB0-4F9D-B46A-07805E041CC2}"/>
    <dgm:cxn modelId="{77EFAB8D-D183-4FA2-8F19-317DCA4921A0}" srcId="{C769E283-8AD2-47E9-9415-2449F78CA2D0}" destId="{B7B3E6D0-BC3B-40CE-B027-8ECBABCA9AD0}" srcOrd="0" destOrd="0" parTransId="{3A3AE550-56D1-4288-B859-0871068F5FD6}" sibTransId="{AB081683-7DD4-441B-907A-2EE4741079C4}"/>
    <dgm:cxn modelId="{15F81697-0353-484A-94B0-6DA4BDD3FD3F}" srcId="{58B7C824-9EF9-41C9-AA68-5205FBEA106A}" destId="{69EE397B-3032-4343-B5C1-7DBAF4EE0CC5}" srcOrd="0" destOrd="0" parTransId="{9B139496-1634-4537-8317-83D43F502280}" sibTransId="{755749F1-AE41-491B-987E-51113E411B89}"/>
    <dgm:cxn modelId="{93893599-22EA-4B40-9A36-344AB5C5CBA3}" type="presOf" srcId="{EBC26AD9-A3F6-413A-AAA0-9AE61D7DC006}" destId="{33CF29DE-E3FD-4379-8644-4D87283657F4}" srcOrd="0" destOrd="0" presId="urn:microsoft.com/office/officeart/2005/8/layout/vList2"/>
    <dgm:cxn modelId="{75585BAB-E385-45BF-889E-58F32C276248}" srcId="{9D6D0A3C-39EB-4746-8B19-164A6C776B0A}" destId="{3097CF27-2273-4D8A-9E09-94CC69FCF92E}" srcOrd="0" destOrd="0" parTransId="{7D41C480-3C1C-42B0-A51B-B09E421857D4}" sibTransId="{8A127DFD-D05D-4232-BC2D-24C1CFF49326}"/>
    <dgm:cxn modelId="{82F38BBC-6075-4759-9DFB-EFE17C62202F}" type="presOf" srcId="{9D6D0A3C-39EB-4746-8B19-164A6C776B0A}" destId="{C1CB35AE-F719-4FBC-AC3F-829FAD324E0B}" srcOrd="0" destOrd="0" presId="urn:microsoft.com/office/officeart/2005/8/layout/vList2"/>
    <dgm:cxn modelId="{56CB62C5-46E6-4C4C-B147-13D04D1D8C2D}" srcId="{9D6D0A3C-39EB-4746-8B19-164A6C776B0A}" destId="{58B7C824-9EF9-41C9-AA68-5205FBEA106A}" srcOrd="2" destOrd="0" parTransId="{BD656319-A2A1-43E1-A7F4-C885C07B7586}" sibTransId="{946C0AFD-9886-4BFB-A91D-87406859D430}"/>
    <dgm:cxn modelId="{B34C9D05-0EDE-49A1-AE4C-CB562BD941D1}" type="presParOf" srcId="{C1CB35AE-F719-4FBC-AC3F-829FAD324E0B}" destId="{1A1DE828-7B7D-44E0-B051-23BE07BBE725}" srcOrd="0" destOrd="0" presId="urn:microsoft.com/office/officeart/2005/8/layout/vList2"/>
    <dgm:cxn modelId="{DF1A3DD0-CA26-4532-8D37-E447A4EA5FC0}" type="presParOf" srcId="{C1CB35AE-F719-4FBC-AC3F-829FAD324E0B}" destId="{33CF29DE-E3FD-4379-8644-4D87283657F4}" srcOrd="1" destOrd="0" presId="urn:microsoft.com/office/officeart/2005/8/layout/vList2"/>
    <dgm:cxn modelId="{53DABE23-9D3A-41EE-8004-AF384A11610F}" type="presParOf" srcId="{C1CB35AE-F719-4FBC-AC3F-829FAD324E0B}" destId="{A22E0CFF-F7A6-4397-9061-223E04845700}" srcOrd="2" destOrd="0" presId="urn:microsoft.com/office/officeart/2005/8/layout/vList2"/>
    <dgm:cxn modelId="{843F33AF-2180-411A-BE72-0829E5AF5F97}" type="presParOf" srcId="{C1CB35AE-F719-4FBC-AC3F-829FAD324E0B}" destId="{63AC0972-3751-440C-9DCC-2EE4B7AB47C0}" srcOrd="3" destOrd="0" presId="urn:microsoft.com/office/officeart/2005/8/layout/vList2"/>
    <dgm:cxn modelId="{FAE60AFD-1006-4592-BC82-F557180C7AC4}" type="presParOf" srcId="{C1CB35AE-F719-4FBC-AC3F-829FAD324E0B}" destId="{29749761-75CD-4C29-9ADA-0357C590CAFB}" srcOrd="4" destOrd="0" presId="urn:microsoft.com/office/officeart/2005/8/layout/vList2"/>
    <dgm:cxn modelId="{5776DDAE-F057-4434-B3E7-6D2FA8C96331}" type="presParOf" srcId="{C1CB35AE-F719-4FBC-AC3F-829FAD324E0B}" destId="{D635390D-485E-4736-B491-74E097E457DB}"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DF89B5-3303-4AC3-8C40-6F1102714E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E8BFFEA-E640-4FF6-BF00-D97118DEA015}">
      <dgm:prSet phldrT="[Text]"/>
      <dgm:spPr>
        <a:solidFill>
          <a:schemeClr val="accent4"/>
        </a:solidFill>
      </dgm:spPr>
      <dgm:t>
        <a:bodyPr/>
        <a:lstStyle/>
        <a:p>
          <a:pPr algn="ctr"/>
          <a:r>
            <a:rPr lang="en-US" b="1"/>
            <a:t>Increase Local Capacity to Complete Projects and Adopt New Policies</a:t>
          </a:r>
        </a:p>
      </dgm:t>
    </dgm:pt>
    <dgm:pt modelId="{E832B5F5-F843-457E-B371-5FB5445222DB}" type="parTrans" cxnId="{78919727-8DA1-4522-B654-8F3B66EB4FA5}">
      <dgm:prSet/>
      <dgm:spPr/>
      <dgm:t>
        <a:bodyPr/>
        <a:lstStyle/>
        <a:p>
          <a:endParaRPr lang="en-US"/>
        </a:p>
      </dgm:t>
    </dgm:pt>
    <dgm:pt modelId="{C5F4F65B-9758-4837-B127-8394AC2E787A}" type="sibTrans" cxnId="{78919727-8DA1-4522-B654-8F3B66EB4FA5}">
      <dgm:prSet/>
      <dgm:spPr/>
      <dgm:t>
        <a:bodyPr/>
        <a:lstStyle/>
        <a:p>
          <a:endParaRPr lang="en-US"/>
        </a:p>
      </dgm:t>
    </dgm:pt>
    <dgm:pt modelId="{BDC69C61-0571-48AB-A1D5-9468394C8985}">
      <dgm:prSet phldrT="[Text]"/>
      <dgm:spPr>
        <a:solidFill>
          <a:schemeClr val="accent4"/>
        </a:solidFill>
      </dgm:spPr>
      <dgm:t>
        <a:bodyPr/>
        <a:lstStyle/>
        <a:p>
          <a:pPr algn="ctr"/>
          <a:r>
            <a:rPr lang="en-US" b="1"/>
            <a:t>Increase Available Solutions</a:t>
          </a:r>
        </a:p>
      </dgm:t>
    </dgm:pt>
    <dgm:pt modelId="{ACCA5C16-FD0F-45DB-AF65-9ACB477FD30D}" type="parTrans" cxnId="{9E05B6E6-B941-43FF-A916-7892FDCD1D8B}">
      <dgm:prSet/>
      <dgm:spPr/>
      <dgm:t>
        <a:bodyPr/>
        <a:lstStyle/>
        <a:p>
          <a:endParaRPr lang="en-US"/>
        </a:p>
      </dgm:t>
    </dgm:pt>
    <dgm:pt modelId="{39FCF5EF-2B79-4537-ABC9-161AA642291D}" type="sibTrans" cxnId="{9E05B6E6-B941-43FF-A916-7892FDCD1D8B}">
      <dgm:prSet/>
      <dgm:spPr/>
      <dgm:t>
        <a:bodyPr/>
        <a:lstStyle/>
        <a:p>
          <a:endParaRPr lang="en-US"/>
        </a:p>
      </dgm:t>
    </dgm:pt>
    <dgm:pt modelId="{0B24B3C0-6FD8-44AD-965F-B88A0C004FEF}">
      <dgm:prSet phldrT="[Text]"/>
      <dgm:spPr>
        <a:solidFill>
          <a:schemeClr val="accent4"/>
        </a:solidFill>
      </dgm:spPr>
      <dgm:t>
        <a:bodyPr/>
        <a:lstStyle/>
        <a:p>
          <a:pPr algn="ctr"/>
          <a:r>
            <a:rPr lang="en-US" b="1"/>
            <a:t>Ensure Diverse Representation in Program Decision-Making</a:t>
          </a:r>
        </a:p>
      </dgm:t>
    </dgm:pt>
    <dgm:pt modelId="{3C5021BB-4595-4FEB-B145-500828082FC4}" type="parTrans" cxnId="{FAE801BD-736D-4CEA-BFAC-C08B8F3F31C9}">
      <dgm:prSet/>
      <dgm:spPr/>
      <dgm:t>
        <a:bodyPr/>
        <a:lstStyle/>
        <a:p>
          <a:endParaRPr lang="en-US"/>
        </a:p>
      </dgm:t>
    </dgm:pt>
    <dgm:pt modelId="{AD357BB6-42D3-4439-A591-228C63F00EE9}" type="sibTrans" cxnId="{FAE801BD-736D-4CEA-BFAC-C08B8F3F31C9}">
      <dgm:prSet/>
      <dgm:spPr/>
      <dgm:t>
        <a:bodyPr/>
        <a:lstStyle/>
        <a:p>
          <a:endParaRPr lang="en-US"/>
        </a:p>
      </dgm:t>
    </dgm:pt>
    <dgm:pt modelId="{D1F906A9-A037-426F-B523-523C9D5213A8}">
      <dgm:prSet phldrT="[Text]"/>
      <dgm:spPr>
        <a:solidFill>
          <a:schemeClr val="accent4"/>
        </a:solidFill>
      </dgm:spPr>
      <dgm:t>
        <a:bodyPr/>
        <a:lstStyle/>
        <a:p>
          <a:pPr algn="ctr"/>
          <a:r>
            <a:rPr lang="en-US" b="1"/>
            <a:t>Demonstrate Ways to Address Common Challenges</a:t>
          </a:r>
        </a:p>
      </dgm:t>
    </dgm:pt>
    <dgm:pt modelId="{EEEDC00A-381B-4DC5-8A9A-9BFC1A0FFC2E}" type="parTrans" cxnId="{F9DBA51B-85FD-4047-8DF1-42DB52B11E5B}">
      <dgm:prSet/>
      <dgm:spPr/>
      <dgm:t>
        <a:bodyPr/>
        <a:lstStyle/>
        <a:p>
          <a:endParaRPr lang="en-US"/>
        </a:p>
      </dgm:t>
    </dgm:pt>
    <dgm:pt modelId="{792AFCC4-B1EF-4E42-B571-2B7F5EE59AFB}" type="sibTrans" cxnId="{F9DBA51B-85FD-4047-8DF1-42DB52B11E5B}">
      <dgm:prSet/>
      <dgm:spPr/>
      <dgm:t>
        <a:bodyPr/>
        <a:lstStyle/>
        <a:p>
          <a:endParaRPr lang="en-US"/>
        </a:p>
      </dgm:t>
    </dgm:pt>
    <dgm:pt modelId="{67AB508C-265F-4548-B295-26FF92DBD0BA}">
      <dgm:prSet phldrT="[Text]"/>
      <dgm:spPr>
        <a:solidFill>
          <a:schemeClr val="accent4"/>
        </a:solidFill>
      </dgm:spPr>
      <dgm:t>
        <a:bodyPr/>
        <a:lstStyle/>
        <a:p>
          <a:pPr algn="ctr"/>
          <a:r>
            <a:rPr lang="en-US" b="1"/>
            <a:t>Increase Community Leaders’ Understanding of the Benefits of Restoration Projects</a:t>
          </a:r>
        </a:p>
      </dgm:t>
    </dgm:pt>
    <dgm:pt modelId="{145E0656-7635-49AE-9920-D43B52EF80EA}" type="parTrans" cxnId="{9047C914-B8F4-4727-A11C-B546B6823310}">
      <dgm:prSet/>
      <dgm:spPr/>
      <dgm:t>
        <a:bodyPr/>
        <a:lstStyle/>
        <a:p>
          <a:endParaRPr lang="en-US"/>
        </a:p>
      </dgm:t>
    </dgm:pt>
    <dgm:pt modelId="{31245547-CF08-4C61-BC80-893ADD893D54}" type="sibTrans" cxnId="{9047C914-B8F4-4727-A11C-B546B6823310}">
      <dgm:prSet/>
      <dgm:spPr/>
      <dgm:t>
        <a:bodyPr/>
        <a:lstStyle/>
        <a:p>
          <a:endParaRPr lang="en-US"/>
        </a:p>
      </dgm:t>
    </dgm:pt>
    <dgm:pt modelId="{B55F2184-D5CA-4376-9F57-A66C5FD262FF}" type="pres">
      <dgm:prSet presAssocID="{42DF89B5-3303-4AC3-8C40-6F1102714E06}" presName="linear" presStyleCnt="0">
        <dgm:presLayoutVars>
          <dgm:animLvl val="lvl"/>
          <dgm:resizeHandles val="exact"/>
        </dgm:presLayoutVars>
      </dgm:prSet>
      <dgm:spPr/>
    </dgm:pt>
    <dgm:pt modelId="{386ECEBD-A5CC-4841-98DB-C601B0BE2846}" type="pres">
      <dgm:prSet presAssocID="{EE8BFFEA-E640-4FF6-BF00-D97118DEA015}" presName="parentText" presStyleLbl="node1" presStyleIdx="0" presStyleCnt="5">
        <dgm:presLayoutVars>
          <dgm:chMax val="0"/>
          <dgm:bulletEnabled val="1"/>
        </dgm:presLayoutVars>
      </dgm:prSet>
      <dgm:spPr/>
    </dgm:pt>
    <dgm:pt modelId="{7652BF38-046A-4981-87EF-3519F8396C27}" type="pres">
      <dgm:prSet presAssocID="{C5F4F65B-9758-4837-B127-8394AC2E787A}" presName="spacer" presStyleCnt="0"/>
      <dgm:spPr/>
    </dgm:pt>
    <dgm:pt modelId="{1EF21860-E08E-46A0-8FFD-FBD9CD5DAC9A}" type="pres">
      <dgm:prSet presAssocID="{BDC69C61-0571-48AB-A1D5-9468394C8985}" presName="parentText" presStyleLbl="node1" presStyleIdx="1" presStyleCnt="5">
        <dgm:presLayoutVars>
          <dgm:chMax val="0"/>
          <dgm:bulletEnabled val="1"/>
        </dgm:presLayoutVars>
      </dgm:prSet>
      <dgm:spPr/>
    </dgm:pt>
    <dgm:pt modelId="{3B24E698-CF4F-43EE-A0EE-282411A7CC48}" type="pres">
      <dgm:prSet presAssocID="{39FCF5EF-2B79-4537-ABC9-161AA642291D}" presName="spacer" presStyleCnt="0"/>
      <dgm:spPr/>
    </dgm:pt>
    <dgm:pt modelId="{F81EDBC7-9C58-48B6-8EE1-8421954191DD}" type="pres">
      <dgm:prSet presAssocID="{0B24B3C0-6FD8-44AD-965F-B88A0C004FEF}" presName="parentText" presStyleLbl="node1" presStyleIdx="2" presStyleCnt="5">
        <dgm:presLayoutVars>
          <dgm:chMax val="0"/>
          <dgm:bulletEnabled val="1"/>
        </dgm:presLayoutVars>
      </dgm:prSet>
      <dgm:spPr/>
    </dgm:pt>
    <dgm:pt modelId="{46203F25-E26B-4AC5-A766-0C8FEEEB5DE6}" type="pres">
      <dgm:prSet presAssocID="{AD357BB6-42D3-4439-A591-228C63F00EE9}" presName="spacer" presStyleCnt="0"/>
      <dgm:spPr/>
    </dgm:pt>
    <dgm:pt modelId="{7711DBCE-A106-4B1F-AEF0-F2469CCCCC3A}" type="pres">
      <dgm:prSet presAssocID="{D1F906A9-A037-426F-B523-523C9D5213A8}" presName="parentText" presStyleLbl="node1" presStyleIdx="3" presStyleCnt="5">
        <dgm:presLayoutVars>
          <dgm:chMax val="0"/>
          <dgm:bulletEnabled val="1"/>
        </dgm:presLayoutVars>
      </dgm:prSet>
      <dgm:spPr/>
    </dgm:pt>
    <dgm:pt modelId="{ACED02CC-4A74-42D9-AA42-CD5A07988D73}" type="pres">
      <dgm:prSet presAssocID="{792AFCC4-B1EF-4E42-B571-2B7F5EE59AFB}" presName="spacer" presStyleCnt="0"/>
      <dgm:spPr/>
    </dgm:pt>
    <dgm:pt modelId="{C6822A14-E307-41F6-9F23-E408542AA5A2}" type="pres">
      <dgm:prSet presAssocID="{67AB508C-265F-4548-B295-26FF92DBD0BA}" presName="parentText" presStyleLbl="node1" presStyleIdx="4" presStyleCnt="5">
        <dgm:presLayoutVars>
          <dgm:chMax val="0"/>
          <dgm:bulletEnabled val="1"/>
        </dgm:presLayoutVars>
      </dgm:prSet>
      <dgm:spPr/>
    </dgm:pt>
  </dgm:ptLst>
  <dgm:cxnLst>
    <dgm:cxn modelId="{16762000-DE18-4F2F-B715-270EC234D0A4}" type="presOf" srcId="{0B24B3C0-6FD8-44AD-965F-B88A0C004FEF}" destId="{F81EDBC7-9C58-48B6-8EE1-8421954191DD}" srcOrd="0" destOrd="0" presId="urn:microsoft.com/office/officeart/2005/8/layout/vList2"/>
    <dgm:cxn modelId="{5590B20E-2859-43FE-A7C1-0D0BD61805DF}" type="presOf" srcId="{67AB508C-265F-4548-B295-26FF92DBD0BA}" destId="{C6822A14-E307-41F6-9F23-E408542AA5A2}" srcOrd="0" destOrd="0" presId="urn:microsoft.com/office/officeart/2005/8/layout/vList2"/>
    <dgm:cxn modelId="{9047C914-B8F4-4727-A11C-B546B6823310}" srcId="{42DF89B5-3303-4AC3-8C40-6F1102714E06}" destId="{67AB508C-265F-4548-B295-26FF92DBD0BA}" srcOrd="4" destOrd="0" parTransId="{145E0656-7635-49AE-9920-D43B52EF80EA}" sibTransId="{31245547-CF08-4C61-BC80-893ADD893D54}"/>
    <dgm:cxn modelId="{F9DBA51B-85FD-4047-8DF1-42DB52B11E5B}" srcId="{42DF89B5-3303-4AC3-8C40-6F1102714E06}" destId="{D1F906A9-A037-426F-B523-523C9D5213A8}" srcOrd="3" destOrd="0" parTransId="{EEEDC00A-381B-4DC5-8A9A-9BFC1A0FFC2E}" sibTransId="{792AFCC4-B1EF-4E42-B571-2B7F5EE59AFB}"/>
    <dgm:cxn modelId="{85B63E1C-E1A7-4322-BF37-6F9E4A960B69}" type="presOf" srcId="{EE8BFFEA-E640-4FF6-BF00-D97118DEA015}" destId="{386ECEBD-A5CC-4841-98DB-C601B0BE2846}" srcOrd="0" destOrd="0" presId="urn:microsoft.com/office/officeart/2005/8/layout/vList2"/>
    <dgm:cxn modelId="{78919727-8DA1-4522-B654-8F3B66EB4FA5}" srcId="{42DF89B5-3303-4AC3-8C40-6F1102714E06}" destId="{EE8BFFEA-E640-4FF6-BF00-D97118DEA015}" srcOrd="0" destOrd="0" parTransId="{E832B5F5-F843-457E-B371-5FB5445222DB}" sibTransId="{C5F4F65B-9758-4837-B127-8394AC2E787A}"/>
    <dgm:cxn modelId="{0D6CB956-0505-4BE4-A59E-96A7D3F0DC29}" type="presOf" srcId="{BDC69C61-0571-48AB-A1D5-9468394C8985}" destId="{1EF21860-E08E-46A0-8FFD-FBD9CD5DAC9A}" srcOrd="0" destOrd="0" presId="urn:microsoft.com/office/officeart/2005/8/layout/vList2"/>
    <dgm:cxn modelId="{FC16D281-EFD3-4C39-B05F-A048CD65265C}" type="presOf" srcId="{D1F906A9-A037-426F-B523-523C9D5213A8}" destId="{7711DBCE-A106-4B1F-AEF0-F2469CCCCC3A}" srcOrd="0" destOrd="0" presId="urn:microsoft.com/office/officeart/2005/8/layout/vList2"/>
    <dgm:cxn modelId="{A93AD1AE-DAE7-4E67-A3E4-6E3885335E86}" type="presOf" srcId="{42DF89B5-3303-4AC3-8C40-6F1102714E06}" destId="{B55F2184-D5CA-4376-9F57-A66C5FD262FF}" srcOrd="0" destOrd="0" presId="urn:microsoft.com/office/officeart/2005/8/layout/vList2"/>
    <dgm:cxn modelId="{FAE801BD-736D-4CEA-BFAC-C08B8F3F31C9}" srcId="{42DF89B5-3303-4AC3-8C40-6F1102714E06}" destId="{0B24B3C0-6FD8-44AD-965F-B88A0C004FEF}" srcOrd="2" destOrd="0" parTransId="{3C5021BB-4595-4FEB-B145-500828082FC4}" sibTransId="{AD357BB6-42D3-4439-A591-228C63F00EE9}"/>
    <dgm:cxn modelId="{9E05B6E6-B941-43FF-A916-7892FDCD1D8B}" srcId="{42DF89B5-3303-4AC3-8C40-6F1102714E06}" destId="{BDC69C61-0571-48AB-A1D5-9468394C8985}" srcOrd="1" destOrd="0" parTransId="{ACCA5C16-FD0F-45DB-AF65-9ACB477FD30D}" sibTransId="{39FCF5EF-2B79-4537-ABC9-161AA642291D}"/>
    <dgm:cxn modelId="{4557454B-BA0D-49AB-B49E-B124E2629467}" type="presParOf" srcId="{B55F2184-D5CA-4376-9F57-A66C5FD262FF}" destId="{386ECEBD-A5CC-4841-98DB-C601B0BE2846}" srcOrd="0" destOrd="0" presId="urn:microsoft.com/office/officeart/2005/8/layout/vList2"/>
    <dgm:cxn modelId="{8811514A-8F2A-47A2-9176-236290A23305}" type="presParOf" srcId="{B55F2184-D5CA-4376-9F57-A66C5FD262FF}" destId="{7652BF38-046A-4981-87EF-3519F8396C27}" srcOrd="1" destOrd="0" presId="urn:microsoft.com/office/officeart/2005/8/layout/vList2"/>
    <dgm:cxn modelId="{4336F428-73A6-4048-9462-FA34ADD8C2D4}" type="presParOf" srcId="{B55F2184-D5CA-4376-9F57-A66C5FD262FF}" destId="{1EF21860-E08E-46A0-8FFD-FBD9CD5DAC9A}" srcOrd="2" destOrd="0" presId="urn:microsoft.com/office/officeart/2005/8/layout/vList2"/>
    <dgm:cxn modelId="{F809C152-5A54-4DED-898B-569334E49833}" type="presParOf" srcId="{B55F2184-D5CA-4376-9F57-A66C5FD262FF}" destId="{3B24E698-CF4F-43EE-A0EE-282411A7CC48}" srcOrd="3" destOrd="0" presId="urn:microsoft.com/office/officeart/2005/8/layout/vList2"/>
    <dgm:cxn modelId="{10B0FCE5-EC99-4EEC-9C45-DD6CAA63E0C7}" type="presParOf" srcId="{B55F2184-D5CA-4376-9F57-A66C5FD262FF}" destId="{F81EDBC7-9C58-48B6-8EE1-8421954191DD}" srcOrd="4" destOrd="0" presId="urn:microsoft.com/office/officeart/2005/8/layout/vList2"/>
    <dgm:cxn modelId="{F5DFC025-88AF-4789-AE96-BD530812CE8D}" type="presParOf" srcId="{B55F2184-D5CA-4376-9F57-A66C5FD262FF}" destId="{46203F25-E26B-4AC5-A766-0C8FEEEB5DE6}" srcOrd="5" destOrd="0" presId="urn:microsoft.com/office/officeart/2005/8/layout/vList2"/>
    <dgm:cxn modelId="{D6D3EBA1-21EB-47C6-8218-81D4F6E8D34F}" type="presParOf" srcId="{B55F2184-D5CA-4376-9F57-A66C5FD262FF}" destId="{7711DBCE-A106-4B1F-AEF0-F2469CCCCC3A}" srcOrd="6" destOrd="0" presId="urn:microsoft.com/office/officeart/2005/8/layout/vList2"/>
    <dgm:cxn modelId="{3EEFE752-ADE4-48ED-8207-23E37C99BB33}" type="presParOf" srcId="{B55F2184-D5CA-4376-9F57-A66C5FD262FF}" destId="{ACED02CC-4A74-42D9-AA42-CD5A07988D73}" srcOrd="7" destOrd="0" presId="urn:microsoft.com/office/officeart/2005/8/layout/vList2"/>
    <dgm:cxn modelId="{B79B57BF-3587-40A4-93B5-03F91D1F86E5}" type="presParOf" srcId="{B55F2184-D5CA-4376-9F57-A66C5FD262FF}" destId="{C6822A14-E307-41F6-9F23-E408542AA5A2}"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4A62A2-FB68-47E3-90FB-186A22DD49E9}">
      <dsp:nvSpPr>
        <dsp:cNvPr id="0" name=""/>
        <dsp:cNvSpPr/>
      </dsp:nvSpPr>
      <dsp:spPr>
        <a:xfrm>
          <a:off x="0" y="1846"/>
          <a:ext cx="5093025" cy="5216006"/>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1" kern="1200"/>
            <a:t>Program Vision 2050</a:t>
          </a:r>
        </a:p>
        <a:p>
          <a:pPr marL="0" lvl="0" indent="0" algn="ctr" defTabSz="1955800">
            <a:lnSpc>
              <a:spcPct val="90000"/>
            </a:lnSpc>
            <a:spcBef>
              <a:spcPct val="0"/>
            </a:spcBef>
            <a:spcAft>
              <a:spcPct val="35000"/>
            </a:spcAft>
            <a:buNone/>
          </a:pPr>
          <a:r>
            <a:rPr lang="en-US" sz="3300" kern="1200"/>
            <a:t>A resilient ecosystem of safe and healthy waters, thriving watersheds and natural lands, and sustainable communities in the SNEP coastal watershed region</a:t>
          </a:r>
        </a:p>
      </dsp:txBody>
      <dsp:txXfrm>
        <a:off x="248621" y="250467"/>
        <a:ext cx="4595783" cy="47187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1DE828-7B7D-44E0-B051-23BE07BBE725}">
      <dsp:nvSpPr>
        <dsp:cNvPr id="0" name=""/>
        <dsp:cNvSpPr/>
      </dsp:nvSpPr>
      <dsp:spPr>
        <a:xfrm>
          <a:off x="0" y="263111"/>
          <a:ext cx="6059277" cy="551655"/>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Resilient Ecosystem of Safe and Healthy Waters</a:t>
          </a:r>
        </a:p>
      </dsp:txBody>
      <dsp:txXfrm>
        <a:off x="26930" y="290041"/>
        <a:ext cx="6005417" cy="497795"/>
      </dsp:txXfrm>
    </dsp:sp>
    <dsp:sp modelId="{33CF29DE-E3FD-4379-8644-4D87283657F4}">
      <dsp:nvSpPr>
        <dsp:cNvPr id="0" name=""/>
        <dsp:cNvSpPr/>
      </dsp:nvSpPr>
      <dsp:spPr>
        <a:xfrm>
          <a:off x="0" y="814766"/>
          <a:ext cx="6059277" cy="833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382"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a:t>Waters support native seagrasses and aquatic life, plentiful native fish and shellfish, and a variety of water-based recreation opportunities</a:t>
          </a:r>
        </a:p>
      </dsp:txBody>
      <dsp:txXfrm>
        <a:off x="0" y="814766"/>
        <a:ext cx="6059277" cy="833175"/>
      </dsp:txXfrm>
    </dsp:sp>
    <dsp:sp modelId="{A22E0CFF-F7A6-4397-9061-223E04845700}">
      <dsp:nvSpPr>
        <dsp:cNvPr id="0" name=""/>
        <dsp:cNvSpPr/>
      </dsp:nvSpPr>
      <dsp:spPr>
        <a:xfrm>
          <a:off x="0" y="1647941"/>
          <a:ext cx="6059277" cy="551655"/>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Thriving Watersheds and Natural Lands</a:t>
          </a:r>
        </a:p>
      </dsp:txBody>
      <dsp:txXfrm>
        <a:off x="26930" y="1674871"/>
        <a:ext cx="6005417" cy="497795"/>
      </dsp:txXfrm>
    </dsp:sp>
    <dsp:sp modelId="{63AC0972-3751-440C-9DCC-2EE4B7AB47C0}">
      <dsp:nvSpPr>
        <dsp:cNvPr id="0" name=""/>
        <dsp:cNvSpPr/>
      </dsp:nvSpPr>
      <dsp:spPr>
        <a:xfrm>
          <a:off x="0" y="2199596"/>
          <a:ext cx="6059277" cy="1333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382"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a:t>Watersheds provide essential ecological functions, species diversity, and protection from both human-based and naturally occuring environmental stressors, and healthy, connected natural lands support a variety and range of native plan and wildlife communities</a:t>
          </a:r>
        </a:p>
      </dsp:txBody>
      <dsp:txXfrm>
        <a:off x="0" y="2199596"/>
        <a:ext cx="6059277" cy="1333080"/>
      </dsp:txXfrm>
    </dsp:sp>
    <dsp:sp modelId="{29749761-75CD-4C29-9ADA-0357C590CAFB}">
      <dsp:nvSpPr>
        <dsp:cNvPr id="0" name=""/>
        <dsp:cNvSpPr/>
      </dsp:nvSpPr>
      <dsp:spPr>
        <a:xfrm>
          <a:off x="0" y="3532676"/>
          <a:ext cx="6059277" cy="551655"/>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Sustainable Communities</a:t>
          </a:r>
        </a:p>
      </dsp:txBody>
      <dsp:txXfrm>
        <a:off x="26930" y="3559606"/>
        <a:ext cx="6005417" cy="497795"/>
      </dsp:txXfrm>
    </dsp:sp>
    <dsp:sp modelId="{D635390D-485E-4736-B491-74E097E457DB}">
      <dsp:nvSpPr>
        <dsp:cNvPr id="0" name=""/>
        <dsp:cNvSpPr/>
      </dsp:nvSpPr>
      <dsp:spPr>
        <a:xfrm>
          <a:off x="0" y="4084331"/>
          <a:ext cx="6059277" cy="1071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382"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a:t>Communities share robust water-based economics, protect and provide access to natural lands, open spaces and parks, encourage local food sources, and are adapting for resilience to expected impacts of climate change</a:t>
          </a:r>
        </a:p>
      </dsp:txBody>
      <dsp:txXfrm>
        <a:off x="0" y="4084331"/>
        <a:ext cx="6059277" cy="1071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ECEBD-A5CC-4841-98DB-C601B0BE2846}">
      <dsp:nvSpPr>
        <dsp:cNvPr id="0" name=""/>
        <dsp:cNvSpPr/>
      </dsp:nvSpPr>
      <dsp:spPr>
        <a:xfrm>
          <a:off x="0" y="79083"/>
          <a:ext cx="8128000" cy="994500"/>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kern="1200"/>
            <a:t>Increase Local Capacity to Complete Projects and Adopt New Policies</a:t>
          </a:r>
        </a:p>
      </dsp:txBody>
      <dsp:txXfrm>
        <a:off x="48547" y="127630"/>
        <a:ext cx="8030906" cy="897406"/>
      </dsp:txXfrm>
    </dsp:sp>
    <dsp:sp modelId="{1EF21860-E08E-46A0-8FFD-FBD9CD5DAC9A}">
      <dsp:nvSpPr>
        <dsp:cNvPr id="0" name=""/>
        <dsp:cNvSpPr/>
      </dsp:nvSpPr>
      <dsp:spPr>
        <a:xfrm>
          <a:off x="0" y="1145583"/>
          <a:ext cx="8128000" cy="994500"/>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kern="1200"/>
            <a:t>Increase Available Solutions</a:t>
          </a:r>
        </a:p>
      </dsp:txBody>
      <dsp:txXfrm>
        <a:off x="48547" y="1194130"/>
        <a:ext cx="8030906" cy="897406"/>
      </dsp:txXfrm>
    </dsp:sp>
    <dsp:sp modelId="{F81EDBC7-9C58-48B6-8EE1-8421954191DD}">
      <dsp:nvSpPr>
        <dsp:cNvPr id="0" name=""/>
        <dsp:cNvSpPr/>
      </dsp:nvSpPr>
      <dsp:spPr>
        <a:xfrm>
          <a:off x="0" y="2212083"/>
          <a:ext cx="8128000" cy="994500"/>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kern="1200"/>
            <a:t>Ensure Diverse Representation in Program Decision-Making</a:t>
          </a:r>
        </a:p>
      </dsp:txBody>
      <dsp:txXfrm>
        <a:off x="48547" y="2260630"/>
        <a:ext cx="8030906" cy="897406"/>
      </dsp:txXfrm>
    </dsp:sp>
    <dsp:sp modelId="{7711DBCE-A106-4B1F-AEF0-F2469CCCCC3A}">
      <dsp:nvSpPr>
        <dsp:cNvPr id="0" name=""/>
        <dsp:cNvSpPr/>
      </dsp:nvSpPr>
      <dsp:spPr>
        <a:xfrm>
          <a:off x="0" y="3278583"/>
          <a:ext cx="8128000" cy="994500"/>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kern="1200"/>
            <a:t>Demonstrate Ways to Address Common Challenges</a:t>
          </a:r>
        </a:p>
      </dsp:txBody>
      <dsp:txXfrm>
        <a:off x="48547" y="3327130"/>
        <a:ext cx="8030906" cy="897406"/>
      </dsp:txXfrm>
    </dsp:sp>
    <dsp:sp modelId="{C6822A14-E307-41F6-9F23-E408542AA5A2}">
      <dsp:nvSpPr>
        <dsp:cNvPr id="0" name=""/>
        <dsp:cNvSpPr/>
      </dsp:nvSpPr>
      <dsp:spPr>
        <a:xfrm>
          <a:off x="0" y="4345083"/>
          <a:ext cx="8128000" cy="994500"/>
        </a:xfrm>
        <a:prstGeom prst="round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kern="1200"/>
            <a:t>Increase Community Leaders’ Understanding of the Benefits of Restoration Projects</a:t>
          </a:r>
        </a:p>
      </dsp:txBody>
      <dsp:txXfrm>
        <a:off x="48547" y="4393630"/>
        <a:ext cx="8030906" cy="89740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23DF3-305A-4E64-8368-14DBEAAC4CFF}" type="datetimeFigureOut">
              <a:rPr lang="en-US" smtClean="0"/>
              <a:t>7/20/2023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F26D1-85AD-4747-9F78-456A02DCD348}" type="slidenum">
              <a:rPr lang="en-US" smtClean="0"/>
              <a:t>‹#›</a:t>
            </a:fld>
            <a:endParaRPr lang="en-US"/>
          </a:p>
        </p:txBody>
      </p:sp>
    </p:spTree>
    <p:extLst>
      <p:ext uri="{BB962C8B-B14F-4D97-AF65-F5344CB8AC3E}">
        <p14:creationId xmlns:p14="http://schemas.microsoft.com/office/powerpoint/2010/main" val="567838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latin typeface="Arial" panose="020B0604020202020204" pitchFamily="34" charset="0"/>
            </a:endParaRPr>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21400" rtl="0" eaLnBrk="1" fontAlgn="base" latinLnBrk="0" hangingPunct="1">
              <a:lnSpc>
                <a:spcPct val="100000"/>
              </a:lnSpc>
              <a:spcBef>
                <a:spcPct val="0"/>
              </a:spcBef>
              <a:spcAft>
                <a:spcPct val="0"/>
              </a:spcAft>
              <a:buClrTx/>
              <a:buSzTx/>
              <a:buFontTx/>
              <a:buNone/>
              <a:tabLst/>
              <a:defRPr/>
            </a:pPr>
            <a:fld id="{D8C8F66E-76F3-4647-93C3-89E0E20EA27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21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2" name="Date Placeholder 1"/>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rPr>
              <a:t>5/5/2016</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612287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prepared</a:t>
            </a:r>
            <a:r>
              <a:rPr lang="en-US" baseline="0" dirty="0"/>
              <a:t> concept designs for 40 projects and identify priority sites.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413039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our</a:t>
            </a:r>
            <a:r>
              <a:rPr lang="en-US" baseline="0" dirty="0"/>
              <a:t> work since 2011 speaks volumes… literally… volumes of stormwater captured, as the result of installing 27 green infrastructure projects, distributing 120 rain barrels to Camden residents, and planting 992 trees.</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E761CAB-4850-49EF-8E61-ECA3F9F8CC5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1615438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did we do all</a:t>
            </a:r>
            <a:r>
              <a:rPr lang="en-US" baseline="0" dirty="0"/>
              <a:t> this?  By developing relationships in the communities and building trust among the residents and local NGOs.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625289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identifying</a:t>
            </a:r>
            <a:r>
              <a:rPr lang="en-US" baseline="0" dirty="0"/>
              <a:t> local champions and providing them resources.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1510515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sharing the commitment</a:t>
            </a:r>
            <a:r>
              <a:rPr lang="en-US" baseline="0" dirty="0"/>
              <a:t> of the community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631817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caring about the</a:t>
            </a:r>
            <a:r>
              <a:rPr lang="en-US" baseline="0" dirty="0"/>
              <a:t> people.  Cooperative Extension job is to improve the quality of life of all residents of NJ.  Where better to start than the poorest city in the nation.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1616438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Yesterday I heard</a:t>
            </a:r>
            <a:r>
              <a:rPr lang="en-US" baseline="0" dirty="0"/>
              <a:t> a presentation that a regulatory hammer is needed as a driving force to move environmental restoration activities forward.  In this case, there was no regulatory hammer.  The only driving force was the will of the people.  To harness this force, a municipal action team was formed.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899754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goals</a:t>
            </a:r>
            <a:r>
              <a:rPr lang="en-US" baseline="0" dirty="0"/>
              <a:t> are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127637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a:t>
            </a:r>
            <a:r>
              <a:rPr lang="en-US" baseline="0" dirty="0"/>
              <a:t> various stakeholders coming together to form a municipal action team, it is important to have a clear direction in setting a green infrastructure initiative and collectively identify what the impacts of the group will be. Municipal Action Teams are utilizing what is called a Collective Impact Approach. Taking this approach, the team is able to collaborate and achieve substantial impacts on a much larger scale than one individual organization can. There are 5 steps to achieve a collective impact.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89984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multiple stakeholders coming</a:t>
            </a:r>
            <a:r>
              <a:rPr lang="en-US" baseline="0" dirty="0"/>
              <a:t> together, it is important to answer – what’s the issue and why are we all coming together? The common agenda helps set the tone of your municipal action team and enables each organization to check other agendas at the door to really focus on the one initiative the municipal action team is focused on and that is green infrastructure.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95746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latin typeface="Arial" panose="020B0604020202020204" pitchFamily="34" charset="0"/>
              </a:rPr>
              <a:t>As</a:t>
            </a:r>
            <a:r>
              <a:rPr lang="en-US" baseline="0" dirty="0">
                <a:latin typeface="Arial" panose="020B0604020202020204" pitchFamily="34" charset="0"/>
              </a:rPr>
              <a:t> you may know, the Water Resources Program is a specialty program in the Rutgers Cooperative Extension. </a:t>
            </a:r>
            <a:endParaRPr lang="en-US" dirty="0">
              <a:latin typeface="Arial" panose="020B0604020202020204" pitchFamily="34" charset="0"/>
            </a:endParaRPr>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21400" rtl="0" eaLnBrk="1" fontAlgn="base" latinLnBrk="0" hangingPunct="1">
              <a:lnSpc>
                <a:spcPct val="100000"/>
              </a:lnSpc>
              <a:spcBef>
                <a:spcPct val="0"/>
              </a:spcBef>
              <a:spcAft>
                <a:spcPct val="0"/>
              </a:spcAft>
              <a:buClrTx/>
              <a:buSzTx/>
              <a:buFontTx/>
              <a:buNone/>
              <a:tabLst/>
              <a:defRPr/>
            </a:pPr>
            <a:fld id="{D8C8F66E-76F3-4647-93C3-89E0E20EA27F}"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21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465132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crucial piece of a municipal action team is identifying an organization to take on the role of backbone support. This can be one person or more from different organizations. </a:t>
            </a:r>
          </a:p>
          <a:p>
            <a:endParaRPr lang="en-US" baseline="0" dirty="0"/>
          </a:p>
          <a:p>
            <a:r>
              <a:rPr lang="en-US" baseline="0" dirty="0"/>
              <a:t>The backbone organization can alternate from organization to organization, though they play a fundamental role in keeping the Municipal Action Team on task. In identifying who will lead the backbone support, understand that this organization needs to be sufficiently well resourced to provide the support needed over time. </a:t>
            </a:r>
          </a:p>
          <a:p>
            <a:endParaRPr lang="en-US" baseline="0" dirty="0"/>
          </a:p>
          <a:p>
            <a:r>
              <a:rPr lang="en-US" baseline="0" dirty="0"/>
              <a:t>Later in this presentation, you will hear about the different municipal action teams and as you listen to these teams, take note at how long they have been established, the variation in stakeholders, and the models that they have put in place that works for their community.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437691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most</a:t>
            </a:r>
            <a:r>
              <a:rPr lang="en-US" baseline="0" dirty="0"/>
              <a:t> challenging aspects to achieve a collective impact is shared measurement. Traditional evaluation is not as easily transposed when trying to measure the impacts of multiple organizations or people together. It is important, as you will see in our example municipal action teams, that participants gather regularly to share results, learn from one another, and refine their individual and collective work based on their learning.</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922975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Participant activities must be differentiated</a:t>
            </a:r>
            <a:r>
              <a:rPr lang="en-US" baseline="0" dirty="0"/>
              <a:t> while still being coordinated through a mutually reinforcing the plan of action that the municipal action team has. Plans are set by the municipal action team, and it is the individual organizations that then do their part to reinforce the common agenda of the team.</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4264016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Consistent and open communication is needed across the many stakeholders</a:t>
            </a:r>
            <a:r>
              <a:rPr lang="en-US" baseline="0" dirty="0"/>
              <a:t> to build trust, assure mutual objectives, and create common motivation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697468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8699343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Camden SMART Initiative was launched</a:t>
            </a:r>
            <a:r>
              <a:rPr lang="en-US" baseline="0" dirty="0"/>
              <a:t> in 2011 to tackle the impacts of a combined sewer system in Camden and through a public-private partnership led by   </a:t>
            </a:r>
            <a:r>
              <a:rPr lang="en-US" dirty="0"/>
              <a:t>the City of Camden (City), Camden County Municipal Utilities Authority (CCMUA), Cooper’s Ferry Partnership (CFP), Rutgers Cooperative Extension Water Resources Program (RCE), New Jersey Tree Foundation (NJTF), and the NJ Department of Environmental Protection (NJDEP).</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9765D3D-6E99-D341-B9FD-723F3F0700E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680841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398463" y="696913"/>
            <a:ext cx="6188075" cy="3481387"/>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The Camden SMART (Stormwater Management And Resource Training) Initiative presents a resident-driven comprehensive response to stormwater management issues in the combined sewer community of Camden, New Jersey. </a:t>
            </a:r>
            <a:r>
              <a:rPr lang="en-US" dirty="0">
                <a:latin typeface="Calibri" charset="0"/>
              </a:rPr>
              <a:t>Through these 4 methods, the Camden SMART Initiative works to address public health issues that currently affect livability for residents by: </a:t>
            </a:r>
            <a:r>
              <a:rPr lang="en-US" dirty="0"/>
              <a:t>preventing neighborhood flooding and combined sewer overflows; improving air, water and climate quality; providing economic development opportunities and additional recreational amenities and open space; beautifying neighborhoods; and educating residents. </a:t>
            </a:r>
            <a:endParaRPr lang="en-US" dirty="0">
              <a:latin typeface="Calibri" charset="0"/>
            </a:endParaRP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5283" indent="-290493" eaLnBrk="0" hangingPunct="0">
              <a:defRPr sz="2400">
                <a:solidFill>
                  <a:schemeClr val="tx1"/>
                </a:solidFill>
                <a:latin typeface="Arial" charset="0"/>
                <a:ea typeface="ＭＳ Ｐゴシック" charset="0"/>
              </a:defRPr>
            </a:lvl2pPr>
            <a:lvl3pPr marL="1161974" indent="-232395" eaLnBrk="0" hangingPunct="0">
              <a:defRPr sz="2400">
                <a:solidFill>
                  <a:schemeClr val="tx1"/>
                </a:solidFill>
                <a:latin typeface="Arial" charset="0"/>
                <a:ea typeface="ＭＳ Ｐゴシック" charset="0"/>
              </a:defRPr>
            </a:lvl3pPr>
            <a:lvl4pPr marL="1626763" indent="-232395" eaLnBrk="0" hangingPunct="0">
              <a:defRPr sz="2400">
                <a:solidFill>
                  <a:schemeClr val="tx1"/>
                </a:solidFill>
                <a:latin typeface="Arial" charset="0"/>
                <a:ea typeface="ＭＳ Ｐゴシック" charset="0"/>
              </a:defRPr>
            </a:lvl4pPr>
            <a:lvl5pPr marL="2091553" indent="-232395" eaLnBrk="0" hangingPunct="0">
              <a:defRPr sz="2400">
                <a:solidFill>
                  <a:schemeClr val="tx1"/>
                </a:solidFill>
                <a:latin typeface="Arial" charset="0"/>
                <a:ea typeface="ＭＳ Ｐゴシック" charset="0"/>
              </a:defRPr>
            </a:lvl5pPr>
            <a:lvl6pPr marL="2556342" indent="-232395" eaLnBrk="0" fontAlgn="base" hangingPunct="0">
              <a:spcBef>
                <a:spcPct val="0"/>
              </a:spcBef>
              <a:spcAft>
                <a:spcPct val="0"/>
              </a:spcAft>
              <a:defRPr sz="2400">
                <a:solidFill>
                  <a:schemeClr val="tx1"/>
                </a:solidFill>
                <a:latin typeface="Arial" charset="0"/>
                <a:ea typeface="ＭＳ Ｐゴシック" charset="0"/>
              </a:defRPr>
            </a:lvl6pPr>
            <a:lvl7pPr marL="3021132" indent="-232395" eaLnBrk="0" fontAlgn="base" hangingPunct="0">
              <a:spcBef>
                <a:spcPct val="0"/>
              </a:spcBef>
              <a:spcAft>
                <a:spcPct val="0"/>
              </a:spcAft>
              <a:defRPr sz="2400">
                <a:solidFill>
                  <a:schemeClr val="tx1"/>
                </a:solidFill>
                <a:latin typeface="Arial" charset="0"/>
                <a:ea typeface="ＭＳ Ｐゴシック" charset="0"/>
              </a:defRPr>
            </a:lvl7pPr>
            <a:lvl8pPr marL="3485921" indent="-232395" eaLnBrk="0" fontAlgn="base" hangingPunct="0">
              <a:spcBef>
                <a:spcPct val="0"/>
              </a:spcBef>
              <a:spcAft>
                <a:spcPct val="0"/>
              </a:spcAft>
              <a:defRPr sz="2400">
                <a:solidFill>
                  <a:schemeClr val="tx1"/>
                </a:solidFill>
                <a:latin typeface="Arial" charset="0"/>
                <a:ea typeface="ＭＳ Ｐゴシック" charset="0"/>
              </a:defRPr>
            </a:lvl8pPr>
            <a:lvl9pPr marL="3950711" indent="-232395"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E7FE112-5D4E-934F-8FF0-29095E0F51C8}" type="slidenum">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3730493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759498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rPr>
              <a:t>3/3/2016</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689703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35" name="Shape 135"/>
          <p:cNvSpPr txBox="1">
            <a:spLocks noGrp="1"/>
          </p:cNvSpPr>
          <p:nvPr>
            <p:ph type="body" idx="1"/>
          </p:nvPr>
        </p:nvSpPr>
        <p:spPr>
          <a:xfrm>
            <a:off x="698501" y="4409758"/>
            <a:ext cx="5587999" cy="4177665"/>
          </a:xfrm>
          <a:prstGeom prst="rect">
            <a:avLst/>
          </a:prstGeom>
          <a:noFill/>
          <a:ln>
            <a:noFill/>
          </a:ln>
        </p:spPr>
        <p:txBody>
          <a:bodyPr lIns="92943" tIns="46459" rIns="92943" bIns="46459" anchor="t" anchorCtr="0">
            <a:noAutofit/>
          </a:bodyPr>
          <a:lstStyle/>
          <a:p>
            <a:endParaRPr dirty="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3956550" y="8817904"/>
            <a:ext cx="3026832" cy="464185"/>
          </a:xfrm>
          <a:prstGeom prst="rect">
            <a:avLst/>
          </a:prstGeom>
          <a:noFill/>
          <a:ln>
            <a:noFill/>
          </a:ln>
        </p:spPr>
        <p:txBody>
          <a:bodyPr lIns="92943" tIns="46459" rIns="92943" bIns="46459" anchor="b" anchorCtr="0">
            <a:noAutofit/>
          </a:bodyPr>
          <a:lstStyle/>
          <a:p>
            <a:pPr marL="0" marR="0" lvl="0" indent="0" algn="r" defTabSz="914400" rtl="0" eaLnBrk="1" fontAlgn="base" latinLnBrk="0" hangingPunct="1">
              <a:lnSpc>
                <a:spcPct val="100000"/>
              </a:lnSpc>
              <a:spcBef>
                <a:spcPts val="0"/>
              </a:spcBef>
              <a:spcAft>
                <a:spcPct val="0"/>
              </a:spcAft>
              <a:buClrTx/>
              <a:buSzPct val="25000"/>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rPr>
              <a:t> </a:t>
            </a:r>
          </a:p>
        </p:txBody>
      </p:sp>
    </p:spTree>
    <p:extLst>
      <p:ext uri="{BB962C8B-B14F-4D97-AF65-F5344CB8AC3E}">
        <p14:creationId xmlns:p14="http://schemas.microsoft.com/office/powerpoint/2010/main" val="99197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created a community-based</a:t>
            </a:r>
            <a:r>
              <a:rPr lang="en-US" baseline="0" dirty="0"/>
              <a:t> green infrastructure initiative for the state of NJ.  Since there are currently no regulatory drivers for cities to implement green infrastructure, community engagement was created to move green infrastructure forward.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498025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Learning</a:t>
            </a:r>
            <a:r>
              <a:rPr lang="en-US" baseline="0" dirty="0"/>
              <a:t> from our own experiences and the dynamics of each municipal action team across the state, we like to provide you with ten tips to engage your community in establishing a municipal action team.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097305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647308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ndParaRPr>
          </a:p>
        </p:txBody>
      </p:sp>
      <p:sp>
        <p:nvSpPr>
          <p:cNvPr id="6" name="Slide Number Placeholder 5"/>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FCC535E-05AE-47C2-B479-165F8F66427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939527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86922d2417_0_1189:notes"/>
          <p:cNvSpPr>
            <a:spLocks noGrp="1" noRot="1" noChangeAspect="1"/>
          </p:cNvSpPr>
          <p:nvPr>
            <p:ph type="sldImg" idx="2"/>
          </p:nvPr>
        </p:nvSpPr>
        <p:spPr>
          <a:xfrm>
            <a:off x="736600" y="1154113"/>
            <a:ext cx="5537200" cy="31162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186922d2417_0_1189:notes"/>
          <p:cNvSpPr txBox="1">
            <a:spLocks noGrp="1"/>
          </p:cNvSpPr>
          <p:nvPr>
            <p:ph type="body" idx="1"/>
          </p:nvPr>
        </p:nvSpPr>
        <p:spPr>
          <a:xfrm>
            <a:off x="701040" y="4444862"/>
            <a:ext cx="5608200" cy="3636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Engage all levels of governance in capacity building</a:t>
            </a:r>
            <a:endParaRPr/>
          </a:p>
        </p:txBody>
      </p:sp>
      <p:sp>
        <p:nvSpPr>
          <p:cNvPr id="232" name="Google Shape;232;g186922d2417_0_1189:notes"/>
          <p:cNvSpPr txBox="1">
            <a:spLocks noGrp="1"/>
          </p:cNvSpPr>
          <p:nvPr>
            <p:ph type="sldNum" idx="12"/>
          </p:nvPr>
        </p:nvSpPr>
        <p:spPr>
          <a:xfrm>
            <a:off x="3970938" y="8772669"/>
            <a:ext cx="3037800" cy="4635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186922d2417_0_1183:notes"/>
          <p:cNvSpPr>
            <a:spLocks noGrp="1" noRot="1" noChangeAspect="1"/>
          </p:cNvSpPr>
          <p:nvPr>
            <p:ph type="sldImg" idx="2"/>
          </p:nvPr>
        </p:nvSpPr>
        <p:spPr>
          <a:xfrm>
            <a:off x="736600" y="1154113"/>
            <a:ext cx="5537200" cy="31162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186922d2417_0_1183:notes"/>
          <p:cNvSpPr txBox="1">
            <a:spLocks noGrp="1"/>
          </p:cNvSpPr>
          <p:nvPr>
            <p:ph type="body" idx="1"/>
          </p:nvPr>
        </p:nvSpPr>
        <p:spPr>
          <a:xfrm>
            <a:off x="701040" y="4444862"/>
            <a:ext cx="5608200" cy="3636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g186922d2417_0_1183:notes"/>
          <p:cNvSpPr txBox="1">
            <a:spLocks noGrp="1"/>
          </p:cNvSpPr>
          <p:nvPr>
            <p:ph type="sldNum" idx="12"/>
          </p:nvPr>
        </p:nvSpPr>
        <p:spPr>
          <a:xfrm>
            <a:off x="3970938" y="8772669"/>
            <a:ext cx="3037800" cy="4635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70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86922d2417_0_1236:notes"/>
          <p:cNvSpPr>
            <a:spLocks noGrp="1" noRot="1" noChangeAspect="1"/>
          </p:cNvSpPr>
          <p:nvPr>
            <p:ph type="sldImg" idx="2"/>
          </p:nvPr>
        </p:nvSpPr>
        <p:spPr>
          <a:xfrm>
            <a:off x="736600" y="1154113"/>
            <a:ext cx="5537200" cy="31162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186922d2417_0_1236:notes"/>
          <p:cNvSpPr txBox="1">
            <a:spLocks noGrp="1"/>
          </p:cNvSpPr>
          <p:nvPr>
            <p:ph type="body" idx="1"/>
          </p:nvPr>
        </p:nvSpPr>
        <p:spPr>
          <a:xfrm>
            <a:off x="701040" y="4444862"/>
            <a:ext cx="5608200" cy="3636600"/>
          </a:xfrm>
          <a:prstGeom prst="rect">
            <a:avLst/>
          </a:prstGeom>
        </p:spPr>
        <p:txBody>
          <a:bodyPr spcFirstLastPara="1" wrap="square" lIns="91425" tIns="45700" rIns="91425" bIns="45700" anchor="t" anchorCtr="0">
            <a:noAutofit/>
          </a:bodyPr>
          <a:lstStyle/>
          <a:p>
            <a:pPr marL="457200" lvl="0" indent="-355600" algn="l" rtl="0">
              <a:spcBef>
                <a:spcPts val="0"/>
              </a:spcBef>
              <a:spcAft>
                <a:spcPts val="0"/>
              </a:spcAft>
              <a:buClr>
                <a:srgbClr val="666666"/>
              </a:buClr>
              <a:buSzPts val="2000"/>
              <a:buFont typeface="Trebuchet MS"/>
              <a:buChar char="●"/>
            </a:pPr>
            <a:r>
              <a:rPr lang="en-US" sz="2000">
                <a:solidFill>
                  <a:srgbClr val="666666"/>
                </a:solidFill>
                <a:latin typeface="Trebuchet MS"/>
                <a:ea typeface="Trebuchet MS"/>
                <a:cs typeface="Trebuchet MS"/>
                <a:sym typeface="Trebuchet MS"/>
              </a:rPr>
              <a:t>Support throughout the project phases</a:t>
            </a:r>
            <a:endParaRPr sz="2000">
              <a:solidFill>
                <a:srgbClr val="666666"/>
              </a:solidFill>
              <a:latin typeface="Trebuchet MS"/>
              <a:ea typeface="Trebuchet MS"/>
              <a:cs typeface="Trebuchet MS"/>
              <a:sym typeface="Trebuchet MS"/>
            </a:endParaRPr>
          </a:p>
          <a:p>
            <a:pPr marL="457200" lvl="0" indent="-355600" algn="l" rtl="0">
              <a:spcBef>
                <a:spcPts val="1000"/>
              </a:spcBef>
              <a:spcAft>
                <a:spcPts val="0"/>
              </a:spcAft>
              <a:buClr>
                <a:srgbClr val="666666"/>
              </a:buClr>
              <a:buSzPts val="2000"/>
              <a:buFont typeface="Trebuchet MS"/>
              <a:buChar char="●"/>
            </a:pPr>
            <a:r>
              <a:rPr lang="en-US" sz="2000">
                <a:solidFill>
                  <a:srgbClr val="666666"/>
                </a:solidFill>
                <a:latin typeface="Trebuchet MS"/>
                <a:ea typeface="Trebuchet MS"/>
                <a:cs typeface="Trebuchet MS"/>
                <a:sym typeface="Trebuchet MS"/>
              </a:rPr>
              <a:t>On demand technical assistance</a:t>
            </a:r>
            <a:endParaRPr sz="2000">
              <a:solidFill>
                <a:srgbClr val="666666"/>
              </a:solidFill>
              <a:latin typeface="Trebuchet MS"/>
              <a:ea typeface="Trebuchet MS"/>
              <a:cs typeface="Trebuchet MS"/>
              <a:sym typeface="Trebuchet MS"/>
            </a:endParaRPr>
          </a:p>
          <a:p>
            <a:pPr marL="457200" lvl="0" indent="-355600" algn="l" rtl="0">
              <a:spcBef>
                <a:spcPts val="1000"/>
              </a:spcBef>
              <a:spcAft>
                <a:spcPts val="0"/>
              </a:spcAft>
              <a:buClr>
                <a:srgbClr val="666666"/>
              </a:buClr>
              <a:buSzPts val="2000"/>
              <a:buFont typeface="Trebuchet MS"/>
              <a:buChar char="●"/>
            </a:pPr>
            <a:r>
              <a:rPr lang="en-US" sz="2000">
                <a:solidFill>
                  <a:srgbClr val="666666"/>
                </a:solidFill>
                <a:latin typeface="Trebuchet MS"/>
                <a:ea typeface="Trebuchet MS"/>
                <a:cs typeface="Trebuchet MS"/>
                <a:sym typeface="Trebuchet MS"/>
              </a:rPr>
              <a:t>Solicitation for community assistance projects</a:t>
            </a:r>
            <a:endParaRPr sz="2000">
              <a:solidFill>
                <a:srgbClr val="666666"/>
              </a:solidFill>
              <a:latin typeface="Trebuchet MS"/>
              <a:ea typeface="Trebuchet MS"/>
              <a:cs typeface="Trebuchet MS"/>
              <a:sym typeface="Trebuchet MS"/>
            </a:endParaRPr>
          </a:p>
          <a:p>
            <a:pPr marL="457200" lvl="0" indent="-355600" algn="l" rtl="0">
              <a:spcBef>
                <a:spcPts val="1000"/>
              </a:spcBef>
              <a:spcAft>
                <a:spcPts val="0"/>
              </a:spcAft>
              <a:buClr>
                <a:srgbClr val="666666"/>
              </a:buClr>
              <a:buSzPts val="2000"/>
              <a:buFont typeface="Trebuchet MS"/>
              <a:buChar char="●"/>
            </a:pPr>
            <a:r>
              <a:rPr lang="en-US" sz="2000">
                <a:solidFill>
                  <a:srgbClr val="666666"/>
                </a:solidFill>
                <a:latin typeface="Trebuchet MS"/>
                <a:ea typeface="Trebuchet MS"/>
                <a:cs typeface="Trebuchet MS"/>
                <a:sym typeface="Trebuchet MS"/>
              </a:rPr>
              <a:t>Leveraging partner relationships</a:t>
            </a:r>
            <a:endParaRPr sz="2000">
              <a:solidFill>
                <a:srgbClr val="666666"/>
              </a:solidFill>
              <a:latin typeface="Trebuchet MS"/>
              <a:ea typeface="Trebuchet MS"/>
              <a:cs typeface="Trebuchet MS"/>
              <a:sym typeface="Trebuchet MS"/>
            </a:endParaRPr>
          </a:p>
          <a:p>
            <a:pPr marL="457200" lvl="0" indent="-355600" algn="l" rtl="0">
              <a:spcBef>
                <a:spcPts val="1000"/>
              </a:spcBef>
              <a:spcAft>
                <a:spcPts val="1000"/>
              </a:spcAft>
              <a:buClr>
                <a:srgbClr val="666666"/>
              </a:buClr>
              <a:buSzPts val="2000"/>
              <a:buFont typeface="Trebuchet MS"/>
              <a:buChar char="●"/>
            </a:pPr>
            <a:r>
              <a:rPr lang="en-US" sz="2000">
                <a:solidFill>
                  <a:srgbClr val="666666"/>
                </a:solidFill>
                <a:latin typeface="Trebuchet MS"/>
                <a:ea typeface="Trebuchet MS"/>
                <a:cs typeface="Trebuchet MS"/>
                <a:sym typeface="Trebuchet MS"/>
              </a:rPr>
              <a:t>FREE consultant services through NEEFC Consultant Pool</a:t>
            </a:r>
            <a:endParaRPr/>
          </a:p>
        </p:txBody>
      </p:sp>
      <p:sp>
        <p:nvSpPr>
          <p:cNvPr id="341" name="Google Shape;341;g186922d2417_0_1236:notes"/>
          <p:cNvSpPr txBox="1">
            <a:spLocks noGrp="1"/>
          </p:cNvSpPr>
          <p:nvPr>
            <p:ph type="sldNum" idx="12"/>
          </p:nvPr>
        </p:nvSpPr>
        <p:spPr>
          <a:xfrm>
            <a:off x="3970938" y="8772669"/>
            <a:ext cx="3037800" cy="4635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50fa4d87f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50fa4d87f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Wampanoag Tribe of Gay Head (Aquinnah)</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EPA (ORD)</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EPA (ORD-AED)</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EPA (Region 1)</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USFW</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NOAA</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MA (DER)</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Assc. To Preserve Cape Cod</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Cape Cod Commission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College of the Holy Cross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Conservation Law Foundation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Mass Audubon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Mass Maritime Academy</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NBEP</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The Nature Conservancy </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UMass Dartmouth</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sz="1400" b="1" i="1">
                <a:solidFill>
                  <a:schemeClr val="dk1"/>
                </a:solidFill>
                <a:latin typeface="Calibri"/>
                <a:ea typeface="Calibri"/>
                <a:cs typeface="Calibri"/>
                <a:sym typeface="Calibri"/>
              </a:rPr>
              <a:t>Explore ways to design management and science infrastructure that builds understanding of and support for ecosystem-based approaches to:​</a:t>
            </a:r>
            <a:endParaRPr sz="1400" b="1" i="1">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Restore and maintain ecological resilience through effective, sustainable partnerships across institutional, state, and jurisdictional boundaries​</a:t>
            </a:r>
            <a:endParaRPr sz="140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Collaborate across programs and communities for maximum environmental and public benefit, especially with respect to climate change​</a:t>
            </a:r>
            <a:endParaRPr sz="1400">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Encourage, pilot, and apply innovations in technology. Support the scaling up/amplification of successful techniques. ​</a:t>
            </a:r>
            <a:endParaRPr sz="14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Prior</a:t>
            </a:r>
            <a:r>
              <a:rPr lang="en-US" baseline="0" dirty="0"/>
              <a:t> to this effort, we had done some green infrastructure work in the South Bronx for Sustainable South Bronx and for the City of Newark.  Our real efforts began in Camden. </a:t>
            </a:r>
            <a:r>
              <a:rPr lang="en-US" dirty="0"/>
              <a:t>Camden</a:t>
            </a:r>
            <a:r>
              <a:rPr lang="en-US" baseline="0" dirty="0"/>
              <a:t> </a:t>
            </a:r>
            <a:r>
              <a:rPr lang="en-US" dirty="0"/>
              <a:t>is the poorest city in the nation. According to figures from the U.S. Census Bureau, nearly 32,000 Camden residents live below the poverty line.  For a family of four, the poverty line is an annual household income of about $22,000</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892544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set out to complete a green infrastructure feasibility study in Camden but ended up doing so much more.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765071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attended community meetings and got input from local residents.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150678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did city-wide mapping of green infrastructure opportunities in all 20 neighborhoods.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3282640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completed neighborhood maps of green infrastructure opportunities.</a:t>
            </a:r>
            <a:r>
              <a:rPr lang="en-US" baseline="0"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95789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visited each potential site and met with local leaders.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15C99A2-EB4B-4E98-AC5F-79A38431BF3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ndParaRPr>
          </a:p>
        </p:txBody>
      </p:sp>
    </p:spTree>
    <p:extLst>
      <p:ext uri="{BB962C8B-B14F-4D97-AF65-F5344CB8AC3E}">
        <p14:creationId xmlns:p14="http://schemas.microsoft.com/office/powerpoint/2010/main" val="2119631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14.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1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43D03-5078-C0F1-1D3D-BDFE2A853D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EA0C7E-8CC2-65DF-79FF-B12A030CED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ED9F11C-3B24-4F11-66C2-382D5608AEB4}"/>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81B15CD3-2DD2-071B-03C0-919C76B70F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A3643-9A60-2EA5-D9EB-785A2C90EE83}"/>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2262490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FAF2-F895-7792-4E82-F2AF06BA3C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E3B2BF-836C-2A3C-C8C4-C55C1CA942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39146D-988E-A942-FA83-4C543CE40468}"/>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AEC6CBD3-4766-4F41-2ADB-829CA6761B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EED23-CD07-58DE-FA4D-2056253B65A9}"/>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3001105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F0AE34-6D5B-A925-2DEB-BDC2F571A84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E6D6E3-C46A-91B0-06BA-13390B7D58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A70FC3-3514-5FCE-789E-0BE57E99FE39}"/>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B5DEA897-DF68-E410-4BBF-C34767CD6F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734B9D-A4D9-8D65-5ECB-1D467CF6E881}"/>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1284251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0DED7-578E-3F76-2A02-B4093BF2A4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AEF68FA-005A-7021-C3DA-7BD29D114D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3A4A3B-0D31-8677-991F-E27D6627EA2C}"/>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33875BF3-D5A7-93A1-2B83-A4EDD740E4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8BA8BD-ED08-5D00-B6F4-5131DB35BC07}"/>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236005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45034-5832-9432-0BCD-20B6DD7245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DC4F4C-BF0E-25EB-153B-0DBAF568CA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DA0FD3-6E80-619B-A401-2E0373AD15A4}"/>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908DB447-6EF6-B9F5-1795-6B7652D6C1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27B710-7B15-7352-38CD-D1690B278E70}"/>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959510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2BD2-4EDF-3F7F-2744-BE0FD8F75C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F839AF-0990-1FDF-625F-C571DF27E6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FAC387-14FC-750C-5115-5157EA718172}"/>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451B92E2-D7BA-4915-A8B7-43B8A577FE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D00FC8-8486-2E98-25F1-B71BF26A5A0D}"/>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648186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1EF3E-C3D4-A972-AD96-0459AD9DD7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C15E56-8396-38EA-0BE3-87879BA21D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F33B754-C8F5-1ECF-90B0-4DF5DBEB9D9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D0589C0-8880-9B38-CC60-96E6D0654FFC}"/>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6" name="Footer Placeholder 5">
            <a:extLst>
              <a:ext uri="{FF2B5EF4-FFF2-40B4-BE49-F238E27FC236}">
                <a16:creationId xmlns:a16="http://schemas.microsoft.com/office/drawing/2014/main" id="{591F8B34-1F9C-F681-4FB0-5AB4509BAD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502B37-E12F-A4B3-2A77-295D052F928A}"/>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3335790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F89A0-DF52-CF17-4D87-1A61AE1897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DA395C2-D660-9B40-B0B0-5CFC507793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A378BD-AB90-A0F4-152E-62B7856BFA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D0DB22-CFFE-E231-D298-002036EA75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B44B9AA-CF44-0DE6-C62B-957F5E5230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E3EB74-FD31-1E62-1A7C-D31FD565A082}"/>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8" name="Footer Placeholder 7">
            <a:extLst>
              <a:ext uri="{FF2B5EF4-FFF2-40B4-BE49-F238E27FC236}">
                <a16:creationId xmlns:a16="http://schemas.microsoft.com/office/drawing/2014/main" id="{8C231185-FA99-C478-B17E-6B4A1E49A0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A314B4-BDB2-279B-AD25-91FBB5CD3377}"/>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2867070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CFDC3-9E60-24F8-97CA-450700A6E6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77E01E-A8CA-00D9-B7CC-7D6E83E1CBD0}"/>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4" name="Footer Placeholder 3">
            <a:extLst>
              <a:ext uri="{FF2B5EF4-FFF2-40B4-BE49-F238E27FC236}">
                <a16:creationId xmlns:a16="http://schemas.microsoft.com/office/drawing/2014/main" id="{4B53BB65-CBDC-52CE-568B-6347464803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75B9BA7-4B9F-0126-AB43-C4356CA84EFD}"/>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25667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2F5AF1-CF88-AB51-1AD7-5B6CED018BEF}"/>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3" name="Footer Placeholder 2">
            <a:extLst>
              <a:ext uri="{FF2B5EF4-FFF2-40B4-BE49-F238E27FC236}">
                <a16:creationId xmlns:a16="http://schemas.microsoft.com/office/drawing/2014/main" id="{A8CD1E4A-8302-B40D-9EFF-A642799106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DDA339-D273-BCB0-05C7-5D1C25697B32}"/>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248921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6E660-8CCA-7B25-EAAE-D2600459E8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CC0DEB-F616-66B5-87A8-F04EDE0BA3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A118DC-EDDD-5ACD-82E4-A3CCC16474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8D4121-7807-819D-66F0-FF7F4EDED093}"/>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6" name="Footer Placeholder 5">
            <a:extLst>
              <a:ext uri="{FF2B5EF4-FFF2-40B4-BE49-F238E27FC236}">
                <a16:creationId xmlns:a16="http://schemas.microsoft.com/office/drawing/2014/main" id="{D7742F9C-B004-8579-039C-B62065496C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71CFA-5880-DDE1-4AAE-CB1AA731542A}"/>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3345406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05DB1-1FB7-AD72-B8DE-C3510D4C4D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3B7D0-F99A-4519-2538-CD41446C0D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372357-7902-C184-02AF-E5BC33FD6D13}"/>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3979CD33-2936-10CE-9E03-ED2F767ADB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60C62-04A0-2C49-0B7D-FCF325787333}"/>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4129097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2E8BC-BCDF-B0BA-9DB6-D95B9E7DFD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B024F9-98D7-8D93-2C51-6C5A82F5E5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A8B638-4AC4-B114-AE54-05E991B042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7F7978-2789-8AE5-B0DA-62EA12DC2261}"/>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6" name="Footer Placeholder 5">
            <a:extLst>
              <a:ext uri="{FF2B5EF4-FFF2-40B4-BE49-F238E27FC236}">
                <a16:creationId xmlns:a16="http://schemas.microsoft.com/office/drawing/2014/main" id="{27D8E1EF-D991-E2AE-B628-2490CFF2A1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180DE3-04FB-283B-D89C-A235BF3EA977}"/>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912313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4BFE5-135F-C431-7EE3-FDA106D78B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154E2CC-251C-63B3-A396-DF366D2C07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4F01A0-7C29-81F7-0041-B6CFEFDBBE4A}"/>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3A4152A6-E2FB-FC12-0646-A643971D95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FF0455-34FE-D5F0-5BF4-D833F8E4528D}"/>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18786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A25CE8-4398-70CD-E9C6-21CFF8BCB26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60BB01-D2D1-293F-B8C6-D0D8EB2E04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4FB794-0C79-781B-E70F-7A5E8D20DC3F}"/>
              </a:ext>
            </a:extLst>
          </p:cNvPr>
          <p:cNvSpPr>
            <a:spLocks noGrp="1"/>
          </p:cNvSpPr>
          <p:nvPr>
            <p:ph type="dt" sz="half" idx="10"/>
          </p:nvPr>
        </p:nvSpPr>
        <p:spPr/>
        <p:txBody>
          <a:body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6CE707F1-026A-EE21-D300-42EFDC3687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8D311E-7319-1742-4F52-14E862207AA9}"/>
              </a:ext>
            </a:extLst>
          </p:cNvPr>
          <p:cNvSpPr>
            <a:spLocks noGrp="1"/>
          </p:cNvSpPr>
          <p:nvPr>
            <p:ph type="sldNum" sz="quarter" idx="12"/>
          </p:nvPr>
        </p:nvSpPr>
        <p:spPr/>
        <p:txBody>
          <a:bodyPr/>
          <a:lstStyle/>
          <a:p>
            <a:fld id="{A0E3FCD1-8D0E-4782-B803-E41B334EB196}" type="slidenum">
              <a:rPr lang="en-US" smtClean="0"/>
              <a:t>‹#›</a:t>
            </a:fld>
            <a:endParaRPr lang="en-US"/>
          </a:p>
        </p:txBody>
      </p:sp>
    </p:spTree>
    <p:extLst>
      <p:ext uri="{BB962C8B-B14F-4D97-AF65-F5344CB8AC3E}">
        <p14:creationId xmlns:p14="http://schemas.microsoft.com/office/powerpoint/2010/main" val="2249165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7D9006-E31D-443C-9C61-2B3E7F7D15B7}"/>
              </a:ext>
            </a:extLst>
          </p:cNvPr>
          <p:cNvSpPr/>
          <p:nvPr userDrawn="1"/>
        </p:nvSpPr>
        <p:spPr>
          <a:xfrm>
            <a:off x="0" y="1"/>
            <a:ext cx="12192000" cy="952106"/>
          </a:xfrm>
          <a:prstGeom prst="rect">
            <a:avLst/>
          </a:prstGeom>
          <a:solidFill>
            <a:srgbClr val="CEE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0"/>
            <a:ext cx="10515600" cy="882730"/>
          </a:xfrm>
        </p:spPr>
        <p:txBody>
          <a:bodyPr>
            <a:normAutofit/>
          </a:bodyPr>
          <a:lstStyle>
            <a:lvl1pPr>
              <a:defRPr sz="3600">
                <a:solidFill>
                  <a:srgbClr val="58595B"/>
                </a:solidFill>
                <a:latin typeface="Cambria Math" panose="02040503050406030204" pitchFamily="18" charset="0"/>
                <a:ea typeface="Cambria Math" panose="02040503050406030204" pitchFamily="18" charset="0"/>
                <a:cs typeface="Aharoni" panose="020B0604020202020204" pitchFamily="2" charset="-79"/>
              </a:defRPr>
            </a:lvl1pPr>
          </a:lstStyle>
          <a:p>
            <a:r>
              <a:rPr lang="en-US" dirty="0"/>
              <a:t>Slide template: content</a:t>
            </a:r>
          </a:p>
        </p:txBody>
      </p:sp>
      <p:sp>
        <p:nvSpPr>
          <p:cNvPr id="3" name="Date Placeholder 2"/>
          <p:cNvSpPr>
            <a:spLocks noGrp="1"/>
          </p:cNvSpPr>
          <p:nvPr>
            <p:ph type="dt" sz="half" idx="10"/>
          </p:nvPr>
        </p:nvSpPr>
        <p:spPr/>
        <p:txBody>
          <a:bodyPr/>
          <a:lstStyle/>
          <a:p>
            <a:fld id="{A0BD74B6-C01C-4C59-A087-1B75BCF25B93}" type="datetimeFigureOut">
              <a:rPr lang="en-US" smtClean="0"/>
              <a:t>7/20/2023</a:t>
            </a:fld>
            <a:endParaRPr lang="en-US"/>
          </a:p>
        </p:txBody>
      </p:sp>
      <p:sp>
        <p:nvSpPr>
          <p:cNvPr id="4" name="Footer Placeholder 3"/>
          <p:cNvSpPr>
            <a:spLocks noGrp="1"/>
          </p:cNvSpPr>
          <p:nvPr>
            <p:ph type="ftr" sz="quarter" idx="11"/>
          </p:nvPr>
        </p:nvSpPr>
        <p:spPr/>
        <p:txBody>
          <a:bodyPr/>
          <a:lstStyle/>
          <a:p>
            <a:fld id="{A71950CF-699C-4BA1-BE38-7E2C0C277714}" type="slidenum">
              <a:rPr lang="en-US" smtClean="0"/>
              <a:pPr/>
              <a:t>‹#›</a:t>
            </a:fld>
            <a:endParaRPr lang="en-US" dirty="0"/>
          </a:p>
        </p:txBody>
      </p:sp>
      <p:sp>
        <p:nvSpPr>
          <p:cNvPr id="14" name="Content Placeholder 2">
            <a:extLst>
              <a:ext uri="{FF2B5EF4-FFF2-40B4-BE49-F238E27FC236}">
                <a16:creationId xmlns:a16="http://schemas.microsoft.com/office/drawing/2014/main" id="{9188333B-FF4C-4134-B96C-1C4CFB89B20B}"/>
              </a:ext>
            </a:extLst>
          </p:cNvPr>
          <p:cNvSpPr>
            <a:spLocks noGrp="1"/>
          </p:cNvSpPr>
          <p:nvPr>
            <p:ph idx="1"/>
          </p:nvPr>
        </p:nvSpPr>
        <p:spPr>
          <a:xfrm>
            <a:off x="838201" y="987427"/>
            <a:ext cx="10517188" cy="4873625"/>
          </a:xfrm>
          <a:prstGeom prst="rect">
            <a:avLst/>
          </a:prstGeom>
        </p:spPr>
        <p:txBody>
          <a:bodyPr/>
          <a:lstStyle>
            <a:lvl1pPr marL="170260" indent="-170260">
              <a:buClr>
                <a:srgbClr val="58595B"/>
              </a:buClr>
              <a:buFont typeface="Arial" panose="020B0604020202020204" pitchFamily="34" charset="0"/>
              <a:buChar char="•"/>
              <a:defRPr sz="3200">
                <a:solidFill>
                  <a:srgbClr val="0B5395"/>
                </a:solidFill>
                <a:latin typeface="Trebuchet MS" panose="020B0603020202020204" pitchFamily="34" charset="0"/>
                <a:ea typeface="Cambria Math" panose="02040503050406030204" pitchFamily="18" charset="0"/>
              </a:defRPr>
            </a:lvl1pPr>
            <a:lvl2pPr marL="288036" indent="-137160">
              <a:buClr>
                <a:srgbClr val="58595B"/>
              </a:buClr>
              <a:buFont typeface="Arial" panose="020B0604020202020204" pitchFamily="34" charset="0"/>
              <a:buChar char="•"/>
              <a:defRPr sz="2800">
                <a:solidFill>
                  <a:srgbClr val="0B5395"/>
                </a:solidFill>
                <a:latin typeface="Trebuchet MS" panose="020B0603020202020204" pitchFamily="34" charset="0"/>
                <a:ea typeface="Cambria Math" panose="02040503050406030204" pitchFamily="18" charset="0"/>
              </a:defRPr>
            </a:lvl2pPr>
            <a:lvl3pPr marL="425196" indent="-137160">
              <a:buClr>
                <a:srgbClr val="58595B"/>
              </a:buClr>
              <a:buFont typeface="Arial" panose="020B0604020202020204" pitchFamily="34" charset="0"/>
              <a:buChar char="•"/>
              <a:defRPr sz="2400">
                <a:solidFill>
                  <a:srgbClr val="0B5395"/>
                </a:solidFill>
                <a:latin typeface="Trebuchet MS" panose="020B0603020202020204" pitchFamily="34" charset="0"/>
                <a:ea typeface="Cambria Math" panose="02040503050406030204" pitchFamily="18" charset="0"/>
              </a:defRPr>
            </a:lvl3pPr>
            <a:lvl4pPr marL="56235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4pPr>
            <a:lvl5pPr marL="69951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8BE971DB-203E-4371-8452-5FAF14811DA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005" t="40672" r="-1" b="22516"/>
          <a:stretch/>
        </p:blipFill>
        <p:spPr>
          <a:xfrm>
            <a:off x="9534620" y="0"/>
            <a:ext cx="2667483" cy="1127342"/>
          </a:xfrm>
          <a:prstGeom prst="rect">
            <a:avLst/>
          </a:prstGeom>
        </p:spPr>
      </p:pic>
    </p:spTree>
    <p:extLst>
      <p:ext uri="{BB962C8B-B14F-4D97-AF65-F5344CB8AC3E}">
        <p14:creationId xmlns:p14="http://schemas.microsoft.com/office/powerpoint/2010/main" val="33528724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3" name="Wave 7">
            <a:extLst>
              <a:ext uri="{FF2B5EF4-FFF2-40B4-BE49-F238E27FC236}">
                <a16:creationId xmlns:a16="http://schemas.microsoft.com/office/drawing/2014/main" id="{3BCB2653-6735-4363-99FB-609C70D4DA9B}"/>
              </a:ext>
            </a:extLst>
          </p:cNvPr>
          <p:cNvSpPr/>
          <p:nvPr userDrawn="1"/>
        </p:nvSpPr>
        <p:spPr>
          <a:xfrm>
            <a:off x="4977" y="6183640"/>
            <a:ext cx="12233324" cy="682366"/>
          </a:xfrm>
          <a:custGeom>
            <a:avLst/>
            <a:gdLst>
              <a:gd name="connsiteX0" fmla="*/ 0 w 12105101"/>
              <a:gd name="connsiteY0" fmla="*/ 244053 h 1952421"/>
              <a:gd name="connsiteX1" fmla="*/ 12050628 w 12105101"/>
              <a:gd name="connsiteY1" fmla="*/ 244053 h 1952421"/>
              <a:gd name="connsiteX2" fmla="*/ 12105101 w 12105101"/>
              <a:gd name="connsiteY2" fmla="*/ 1708368 h 1952421"/>
              <a:gd name="connsiteX3" fmla="*/ 54473 w 12105101"/>
              <a:gd name="connsiteY3" fmla="*/ 1708368 h 1952421"/>
              <a:gd name="connsiteX4" fmla="*/ 0 w 12105101"/>
              <a:gd name="connsiteY4" fmla="*/ 244053 h 1952421"/>
              <a:gd name="connsiteX0" fmla="*/ 0 w 12105101"/>
              <a:gd name="connsiteY0" fmla="*/ 203353 h 1902507"/>
              <a:gd name="connsiteX1" fmla="*/ 12062402 w 12105101"/>
              <a:gd name="connsiteY1" fmla="*/ 521234 h 1902507"/>
              <a:gd name="connsiteX2" fmla="*/ 12105101 w 12105101"/>
              <a:gd name="connsiteY2" fmla="*/ 1667668 h 1902507"/>
              <a:gd name="connsiteX3" fmla="*/ 54473 w 12105101"/>
              <a:gd name="connsiteY3" fmla="*/ 1667668 h 1902507"/>
              <a:gd name="connsiteX4" fmla="*/ 0 w 12105101"/>
              <a:gd name="connsiteY4" fmla="*/ 203353 h 1902507"/>
              <a:gd name="connsiteX0" fmla="*/ 0 w 12105101"/>
              <a:gd name="connsiteY0" fmla="*/ 209215 h 1908369"/>
              <a:gd name="connsiteX1" fmla="*/ 12062402 w 12105101"/>
              <a:gd name="connsiteY1" fmla="*/ 460380 h 1908369"/>
              <a:gd name="connsiteX2" fmla="*/ 12105101 w 12105101"/>
              <a:gd name="connsiteY2" fmla="*/ 1673530 h 1908369"/>
              <a:gd name="connsiteX3" fmla="*/ 54473 w 12105101"/>
              <a:gd name="connsiteY3" fmla="*/ 1673530 h 1908369"/>
              <a:gd name="connsiteX4" fmla="*/ 0 w 12105101"/>
              <a:gd name="connsiteY4" fmla="*/ 209215 h 1908369"/>
              <a:gd name="connsiteX0" fmla="*/ 0 w 12105101"/>
              <a:gd name="connsiteY0" fmla="*/ 175886 h 1875040"/>
              <a:gd name="connsiteX1" fmla="*/ 12062402 w 12105101"/>
              <a:gd name="connsiteY1" fmla="*/ 427051 h 1875040"/>
              <a:gd name="connsiteX2" fmla="*/ 12105101 w 12105101"/>
              <a:gd name="connsiteY2" fmla="*/ 1640201 h 1875040"/>
              <a:gd name="connsiteX3" fmla="*/ 54473 w 12105101"/>
              <a:gd name="connsiteY3" fmla="*/ 1640201 h 1875040"/>
              <a:gd name="connsiteX4" fmla="*/ 0 w 12105101"/>
              <a:gd name="connsiteY4" fmla="*/ 175886 h 1875040"/>
              <a:gd name="connsiteX0" fmla="*/ 0 w 12097343"/>
              <a:gd name="connsiteY0" fmla="*/ 207226 h 1494311"/>
              <a:gd name="connsiteX1" fmla="*/ 12054644 w 12097343"/>
              <a:gd name="connsiteY1" fmla="*/ 46322 h 1494311"/>
              <a:gd name="connsiteX2" fmla="*/ 12097343 w 12097343"/>
              <a:gd name="connsiteY2" fmla="*/ 1259472 h 1494311"/>
              <a:gd name="connsiteX3" fmla="*/ 46715 w 12097343"/>
              <a:gd name="connsiteY3" fmla="*/ 1259472 h 1494311"/>
              <a:gd name="connsiteX4" fmla="*/ 0 w 12097343"/>
              <a:gd name="connsiteY4" fmla="*/ 207226 h 1494311"/>
              <a:gd name="connsiteX0" fmla="*/ 0 w 12097343"/>
              <a:gd name="connsiteY0" fmla="*/ 557644 h 1844729"/>
              <a:gd name="connsiteX1" fmla="*/ 12054644 w 12097343"/>
              <a:gd name="connsiteY1" fmla="*/ 396740 h 1844729"/>
              <a:gd name="connsiteX2" fmla="*/ 12097343 w 12097343"/>
              <a:gd name="connsiteY2" fmla="*/ 1609890 h 1844729"/>
              <a:gd name="connsiteX3" fmla="*/ 46715 w 12097343"/>
              <a:gd name="connsiteY3" fmla="*/ 1609890 h 1844729"/>
              <a:gd name="connsiteX4" fmla="*/ 0 w 12097343"/>
              <a:gd name="connsiteY4" fmla="*/ 557644 h 1844729"/>
              <a:gd name="connsiteX0" fmla="*/ 0 w 12097343"/>
              <a:gd name="connsiteY0" fmla="*/ 542542 h 1829627"/>
              <a:gd name="connsiteX1" fmla="*/ 12054644 w 12097343"/>
              <a:gd name="connsiteY1" fmla="*/ 381638 h 1829627"/>
              <a:gd name="connsiteX2" fmla="*/ 12097343 w 12097343"/>
              <a:gd name="connsiteY2" fmla="*/ 1594788 h 1829627"/>
              <a:gd name="connsiteX3" fmla="*/ 46715 w 12097343"/>
              <a:gd name="connsiteY3" fmla="*/ 1594788 h 1829627"/>
              <a:gd name="connsiteX4" fmla="*/ 0 w 12097343"/>
              <a:gd name="connsiteY4" fmla="*/ 542542 h 1829627"/>
              <a:gd name="connsiteX0" fmla="*/ 0 w 12097343"/>
              <a:gd name="connsiteY0" fmla="*/ 522428 h 1809513"/>
              <a:gd name="connsiteX1" fmla="*/ 12054644 w 12097343"/>
              <a:gd name="connsiteY1" fmla="*/ 361524 h 1809513"/>
              <a:gd name="connsiteX2" fmla="*/ 12097343 w 12097343"/>
              <a:gd name="connsiteY2" fmla="*/ 1574674 h 1809513"/>
              <a:gd name="connsiteX3" fmla="*/ 46715 w 12097343"/>
              <a:gd name="connsiteY3" fmla="*/ 1574674 h 1809513"/>
              <a:gd name="connsiteX4" fmla="*/ 0 w 12097343"/>
              <a:gd name="connsiteY4" fmla="*/ 522428 h 1809513"/>
              <a:gd name="connsiteX0" fmla="*/ 0 w 12058336"/>
              <a:gd name="connsiteY0" fmla="*/ 522428 h 1844330"/>
              <a:gd name="connsiteX1" fmla="*/ 12054644 w 12058336"/>
              <a:gd name="connsiteY1" fmla="*/ 361524 h 1844330"/>
              <a:gd name="connsiteX2" fmla="*/ 12035282 w 12058336"/>
              <a:gd name="connsiteY2" fmla="*/ 1613918 h 1844330"/>
              <a:gd name="connsiteX3" fmla="*/ 46715 w 12058336"/>
              <a:gd name="connsiteY3" fmla="*/ 1574674 h 1844330"/>
              <a:gd name="connsiteX4" fmla="*/ 0 w 12058336"/>
              <a:gd name="connsiteY4" fmla="*/ 522428 h 1844330"/>
              <a:gd name="connsiteX0" fmla="*/ 0 w 12058336"/>
              <a:gd name="connsiteY0" fmla="*/ 522428 h 1971221"/>
              <a:gd name="connsiteX1" fmla="*/ 12054644 w 12058336"/>
              <a:gd name="connsiteY1" fmla="*/ 361524 h 1971221"/>
              <a:gd name="connsiteX2" fmla="*/ 12035282 w 12058336"/>
              <a:gd name="connsiteY2" fmla="*/ 1613918 h 1971221"/>
              <a:gd name="connsiteX3" fmla="*/ 46715 w 12058336"/>
              <a:gd name="connsiteY3" fmla="*/ 1574674 h 1971221"/>
              <a:gd name="connsiteX4" fmla="*/ 0 w 12058336"/>
              <a:gd name="connsiteY4" fmla="*/ 522428 h 1971221"/>
              <a:gd name="connsiteX0" fmla="*/ 0 w 12058336"/>
              <a:gd name="connsiteY0" fmla="*/ 522428 h 1652466"/>
              <a:gd name="connsiteX1" fmla="*/ 12054644 w 12058336"/>
              <a:gd name="connsiteY1" fmla="*/ 361524 h 1652466"/>
              <a:gd name="connsiteX2" fmla="*/ 12035282 w 12058336"/>
              <a:gd name="connsiteY2" fmla="*/ 1613918 h 1652466"/>
              <a:gd name="connsiteX3" fmla="*/ 46715 w 12058336"/>
              <a:gd name="connsiteY3" fmla="*/ 1574674 h 1652466"/>
              <a:gd name="connsiteX4" fmla="*/ 0 w 12058336"/>
              <a:gd name="connsiteY4" fmla="*/ 522428 h 1652466"/>
              <a:gd name="connsiteX0" fmla="*/ 0 w 12058336"/>
              <a:gd name="connsiteY0" fmla="*/ 522428 h 1613918"/>
              <a:gd name="connsiteX1" fmla="*/ 12054644 w 12058336"/>
              <a:gd name="connsiteY1" fmla="*/ 361524 h 1613918"/>
              <a:gd name="connsiteX2" fmla="*/ 12035282 w 12058336"/>
              <a:gd name="connsiteY2" fmla="*/ 1613918 h 1613918"/>
              <a:gd name="connsiteX3" fmla="*/ 46715 w 12058336"/>
              <a:gd name="connsiteY3" fmla="*/ 1574674 h 1613918"/>
              <a:gd name="connsiteX4" fmla="*/ 0 w 12058336"/>
              <a:gd name="connsiteY4" fmla="*/ 522428 h 1613918"/>
              <a:gd name="connsiteX0" fmla="*/ 0 w 12058336"/>
              <a:gd name="connsiteY0" fmla="*/ 522428 h 1621800"/>
              <a:gd name="connsiteX1" fmla="*/ 12054644 w 12058336"/>
              <a:gd name="connsiteY1" fmla="*/ 361524 h 1621800"/>
              <a:gd name="connsiteX2" fmla="*/ 12035282 w 12058336"/>
              <a:gd name="connsiteY2" fmla="*/ 1613918 h 1621800"/>
              <a:gd name="connsiteX3" fmla="*/ 138 w 12058336"/>
              <a:gd name="connsiteY3" fmla="*/ 1621800 h 1621800"/>
              <a:gd name="connsiteX4" fmla="*/ 0 w 12058336"/>
              <a:gd name="connsiteY4" fmla="*/ 522428 h 1621800"/>
              <a:gd name="connsiteX0" fmla="*/ 0 w 12059479"/>
              <a:gd name="connsiteY0" fmla="*/ 522428 h 1621800"/>
              <a:gd name="connsiteX1" fmla="*/ 12054644 w 12059479"/>
              <a:gd name="connsiteY1" fmla="*/ 361524 h 1621800"/>
              <a:gd name="connsiteX2" fmla="*/ 12050807 w 12059479"/>
              <a:gd name="connsiteY2" fmla="*/ 1621772 h 1621800"/>
              <a:gd name="connsiteX3" fmla="*/ 138 w 12059479"/>
              <a:gd name="connsiteY3" fmla="*/ 1621800 h 1621800"/>
              <a:gd name="connsiteX4" fmla="*/ 0 w 12059479"/>
              <a:gd name="connsiteY4" fmla="*/ 522428 h 1621800"/>
              <a:gd name="connsiteX0" fmla="*/ 0 w 12063788"/>
              <a:gd name="connsiteY0" fmla="*/ 522428 h 1621800"/>
              <a:gd name="connsiteX1" fmla="*/ 12054644 w 12063788"/>
              <a:gd name="connsiteY1" fmla="*/ 361524 h 1621800"/>
              <a:gd name="connsiteX2" fmla="*/ 12050807 w 12063788"/>
              <a:gd name="connsiteY2" fmla="*/ 1621772 h 1621800"/>
              <a:gd name="connsiteX3" fmla="*/ 138 w 12063788"/>
              <a:gd name="connsiteY3" fmla="*/ 1621800 h 1621800"/>
              <a:gd name="connsiteX4" fmla="*/ 0 w 12063788"/>
              <a:gd name="connsiteY4" fmla="*/ 522428 h 162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788" h="1621800">
                <a:moveTo>
                  <a:pt x="0" y="522428"/>
                </a:moveTo>
                <a:cubicBezTo>
                  <a:pt x="4144876" y="-1166237"/>
                  <a:pt x="8518736" y="1916756"/>
                  <a:pt x="12054644" y="361524"/>
                </a:cubicBezTo>
                <a:cubicBezTo>
                  <a:pt x="12072802" y="849629"/>
                  <a:pt x="12059820" y="1125813"/>
                  <a:pt x="12050807" y="1621772"/>
                </a:cubicBezTo>
                <a:lnTo>
                  <a:pt x="138" y="1621800"/>
                </a:lnTo>
                <a:lnTo>
                  <a:pt x="0" y="522428"/>
                </a:lnTo>
                <a:close/>
              </a:path>
            </a:pathLst>
          </a:custGeom>
          <a:solidFill>
            <a:srgbClr val="CEE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endParaRPr>
          </a:p>
        </p:txBody>
      </p:sp>
      <p:sp>
        <p:nvSpPr>
          <p:cNvPr id="4" name="Rectangle 3">
            <a:extLst>
              <a:ext uri="{FF2B5EF4-FFF2-40B4-BE49-F238E27FC236}">
                <a16:creationId xmlns:a16="http://schemas.microsoft.com/office/drawing/2014/main" id="{6A5072D7-5603-48C1-9ED2-67C78243CCF2}"/>
              </a:ext>
            </a:extLst>
          </p:cNvPr>
          <p:cNvSpPr/>
          <p:nvPr userDrawn="1"/>
        </p:nvSpPr>
        <p:spPr>
          <a:xfrm>
            <a:off x="10753532" y="6118014"/>
            <a:ext cx="1438469" cy="739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a:extLst>
              <a:ext uri="{FF2B5EF4-FFF2-40B4-BE49-F238E27FC236}">
                <a16:creationId xmlns:a16="http://schemas.microsoft.com/office/drawing/2014/main" id="{8B9A21EB-263E-4451-8E70-0213362DBF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363" b="5899"/>
          <a:stretch/>
        </p:blipFill>
        <p:spPr>
          <a:xfrm>
            <a:off x="1220" y="2"/>
            <a:ext cx="12190781" cy="5879938"/>
          </a:xfrm>
          <a:prstGeom prst="rect">
            <a:avLst/>
          </a:prstGeom>
        </p:spPr>
      </p:pic>
      <p:sp>
        <p:nvSpPr>
          <p:cNvPr id="12" name="TextBox 11">
            <a:extLst>
              <a:ext uri="{FF2B5EF4-FFF2-40B4-BE49-F238E27FC236}">
                <a16:creationId xmlns:a16="http://schemas.microsoft.com/office/drawing/2014/main" id="{D8DA354B-1C6B-4C90-A040-794BAAC4B7C2}"/>
              </a:ext>
            </a:extLst>
          </p:cNvPr>
          <p:cNvSpPr txBox="1"/>
          <p:nvPr userDrawn="1"/>
        </p:nvSpPr>
        <p:spPr>
          <a:xfrm>
            <a:off x="839123" y="6306596"/>
            <a:ext cx="4150895" cy="507831"/>
          </a:xfrm>
          <a:prstGeom prst="rect">
            <a:avLst/>
          </a:prstGeom>
          <a:noFill/>
        </p:spPr>
        <p:txBody>
          <a:bodyPr wrap="square" rtlCol="0">
            <a:spAutoFit/>
          </a:bodyPr>
          <a:lstStyle/>
          <a:p>
            <a:endParaRPr lang="en-US" sz="1350" b="1" dirty="0">
              <a:solidFill>
                <a:schemeClr val="bg1"/>
              </a:solidFill>
            </a:endParaRPr>
          </a:p>
          <a:p>
            <a:r>
              <a:rPr lang="en-US" sz="1350" b="1" dirty="0">
                <a:solidFill>
                  <a:srgbClr val="58595B"/>
                </a:solidFill>
              </a:rPr>
              <a:t>#</a:t>
            </a:r>
            <a:r>
              <a:rPr lang="en-US" sz="1350" b="1" dirty="0" err="1">
                <a:solidFill>
                  <a:srgbClr val="58595B"/>
                </a:solidFill>
              </a:rPr>
              <a:t>SNEPitUp</a:t>
            </a:r>
            <a:endParaRPr lang="en-US" sz="1350" b="1" dirty="0">
              <a:solidFill>
                <a:srgbClr val="58595B"/>
              </a:solidFill>
            </a:endParaRPr>
          </a:p>
        </p:txBody>
      </p:sp>
      <p:sp>
        <p:nvSpPr>
          <p:cNvPr id="14" name="Rectangle 13">
            <a:extLst>
              <a:ext uri="{FF2B5EF4-FFF2-40B4-BE49-F238E27FC236}">
                <a16:creationId xmlns:a16="http://schemas.microsoft.com/office/drawing/2014/main" id="{E06E6CE2-8C61-4CCC-914C-AD074C6BA87E}"/>
              </a:ext>
            </a:extLst>
          </p:cNvPr>
          <p:cNvSpPr/>
          <p:nvPr userDrawn="1"/>
        </p:nvSpPr>
        <p:spPr>
          <a:xfrm>
            <a:off x="232997" y="113122"/>
            <a:ext cx="8682403" cy="2797132"/>
          </a:xfrm>
          <a:prstGeom prst="rect">
            <a:avLst/>
          </a:prstGeom>
          <a:solidFill>
            <a:schemeClr val="tx1">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itle 1">
            <a:extLst>
              <a:ext uri="{FF2B5EF4-FFF2-40B4-BE49-F238E27FC236}">
                <a16:creationId xmlns:a16="http://schemas.microsoft.com/office/drawing/2014/main" id="{A243961F-DD79-4325-8DDC-30BD5B5E47F2}"/>
              </a:ext>
            </a:extLst>
          </p:cNvPr>
          <p:cNvSpPr>
            <a:spLocks noGrp="1"/>
          </p:cNvSpPr>
          <p:nvPr>
            <p:ph type="title" hasCustomPrompt="1"/>
          </p:nvPr>
        </p:nvSpPr>
        <p:spPr>
          <a:xfrm>
            <a:off x="730435" y="374553"/>
            <a:ext cx="7859597" cy="1325563"/>
          </a:xfrm>
        </p:spPr>
        <p:txBody>
          <a:bodyPr/>
          <a:lstStyle>
            <a:lvl1pPr>
              <a:defRPr>
                <a:solidFill>
                  <a:schemeClr val="bg1"/>
                </a:solidFill>
                <a:latin typeface="Cambria Math" panose="02040503050406030204" pitchFamily="18" charset="0"/>
                <a:ea typeface="Cambria Math" panose="02040503050406030204" pitchFamily="18" charset="0"/>
              </a:defRPr>
            </a:lvl1pPr>
          </a:lstStyle>
          <a:p>
            <a:r>
              <a:rPr lang="en-US" dirty="0"/>
              <a:t>Presentation Title</a:t>
            </a:r>
          </a:p>
        </p:txBody>
      </p:sp>
      <p:sp>
        <p:nvSpPr>
          <p:cNvPr id="3" name="Content Placeholder 2">
            <a:extLst>
              <a:ext uri="{FF2B5EF4-FFF2-40B4-BE49-F238E27FC236}">
                <a16:creationId xmlns:a16="http://schemas.microsoft.com/office/drawing/2014/main" id="{56D9DBC8-3928-4DDB-88A9-B409CC45C8BF}"/>
              </a:ext>
            </a:extLst>
          </p:cNvPr>
          <p:cNvSpPr>
            <a:spLocks noGrp="1"/>
          </p:cNvSpPr>
          <p:nvPr>
            <p:ph sz="quarter" idx="10" hasCustomPrompt="1"/>
          </p:nvPr>
        </p:nvSpPr>
        <p:spPr>
          <a:xfrm>
            <a:off x="730435" y="4779227"/>
            <a:ext cx="5782799" cy="914400"/>
          </a:xfrm>
          <a:prstGeom prst="rect">
            <a:avLst/>
          </a:prstGeom>
        </p:spPr>
        <p:txBody>
          <a:bodyPr/>
          <a:lstStyle>
            <a:lvl1pPr marL="0" indent="0">
              <a:buNone/>
              <a:defRPr sz="1800">
                <a:latin typeface="Cambria Math" panose="02040503050406030204" pitchFamily="18" charset="0"/>
                <a:ea typeface="Cambria Math" panose="02040503050406030204" pitchFamily="18" charset="0"/>
              </a:defRPr>
            </a:lvl1pPr>
            <a:lvl5pPr marL="562356" indent="0">
              <a:buNone/>
              <a:defRPr sz="1200"/>
            </a:lvl5pPr>
          </a:lstStyle>
          <a:p>
            <a:r>
              <a:rPr lang="en-US" sz="1600" dirty="0">
                <a:solidFill>
                  <a:srgbClr val="58595B"/>
                </a:solidFill>
              </a:rPr>
              <a:t>PRESENTATION INFORMATION</a:t>
            </a:r>
          </a:p>
          <a:p>
            <a:r>
              <a:rPr lang="en-US" sz="1600" dirty="0">
                <a:solidFill>
                  <a:srgbClr val="58595B"/>
                </a:solidFill>
              </a:rPr>
              <a:t>MORE PRESENTATION INFORMATION</a:t>
            </a:r>
          </a:p>
          <a:p>
            <a:r>
              <a:rPr lang="en-US" sz="1600" dirty="0">
                <a:solidFill>
                  <a:srgbClr val="58595B"/>
                </a:solidFill>
              </a:rPr>
              <a:t>DATE</a:t>
            </a:r>
          </a:p>
        </p:txBody>
      </p:sp>
      <p:pic>
        <p:nvPicPr>
          <p:cNvPr id="10" name="Picture 9">
            <a:extLst>
              <a:ext uri="{FF2B5EF4-FFF2-40B4-BE49-F238E27FC236}">
                <a16:creationId xmlns:a16="http://schemas.microsoft.com/office/drawing/2014/main" id="{40CB94A4-9877-491B-B8AC-56844AFBFF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26848" y="6159646"/>
            <a:ext cx="2256179" cy="706360"/>
          </a:xfrm>
          <a:prstGeom prst="rect">
            <a:avLst/>
          </a:prstGeom>
        </p:spPr>
      </p:pic>
      <p:pic>
        <p:nvPicPr>
          <p:cNvPr id="11" name="Picture 10">
            <a:extLst>
              <a:ext uri="{FF2B5EF4-FFF2-40B4-BE49-F238E27FC236}">
                <a16:creationId xmlns:a16="http://schemas.microsoft.com/office/drawing/2014/main" id="{D334D888-E043-43B2-8FC6-9017591CA4D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79964" y="6118014"/>
            <a:ext cx="1310817" cy="706360"/>
          </a:xfrm>
          <a:prstGeom prst="rect">
            <a:avLst/>
          </a:prstGeom>
        </p:spPr>
      </p:pic>
    </p:spTree>
    <p:extLst>
      <p:ext uri="{BB962C8B-B14F-4D97-AF65-F5344CB8AC3E}">
        <p14:creationId xmlns:p14="http://schemas.microsoft.com/office/powerpoint/2010/main" val="4128468863"/>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7D9006-E31D-443C-9C61-2B3E7F7D15B7}"/>
              </a:ext>
            </a:extLst>
          </p:cNvPr>
          <p:cNvSpPr/>
          <p:nvPr userDrawn="1"/>
        </p:nvSpPr>
        <p:spPr>
          <a:xfrm>
            <a:off x="0" y="1"/>
            <a:ext cx="12192000" cy="952106"/>
          </a:xfrm>
          <a:prstGeom prst="rect">
            <a:avLst/>
          </a:prstGeom>
          <a:solidFill>
            <a:srgbClr val="CEE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0"/>
            <a:ext cx="10515600" cy="882730"/>
          </a:xfrm>
        </p:spPr>
        <p:txBody>
          <a:bodyPr>
            <a:normAutofit/>
          </a:bodyPr>
          <a:lstStyle>
            <a:lvl1pPr>
              <a:defRPr sz="3600">
                <a:solidFill>
                  <a:srgbClr val="58595B"/>
                </a:solidFill>
                <a:latin typeface="Cambria Math" panose="02040503050406030204" pitchFamily="18" charset="0"/>
                <a:ea typeface="Cambria Math" panose="02040503050406030204" pitchFamily="18" charset="0"/>
                <a:cs typeface="Aharoni" panose="020B0604020202020204" pitchFamily="2" charset="-79"/>
              </a:defRPr>
            </a:lvl1pPr>
          </a:lstStyle>
          <a:p>
            <a:r>
              <a:rPr lang="en-US" dirty="0"/>
              <a:t>Slide template: content</a:t>
            </a:r>
          </a:p>
        </p:txBody>
      </p:sp>
      <p:sp>
        <p:nvSpPr>
          <p:cNvPr id="3" name="Date Placeholder 2"/>
          <p:cNvSpPr>
            <a:spLocks noGrp="1"/>
          </p:cNvSpPr>
          <p:nvPr>
            <p:ph type="dt" sz="half" idx="10"/>
          </p:nvPr>
        </p:nvSpPr>
        <p:spPr/>
        <p:txBody>
          <a:bodyPr/>
          <a:lstStyle/>
          <a:p>
            <a:fld id="{A0BD74B6-C01C-4C59-A087-1B75BCF25B93}" type="datetimeFigureOut">
              <a:rPr lang="en-US" smtClean="0"/>
              <a:t>7/20/2023</a:t>
            </a:fld>
            <a:endParaRPr lang="en-US"/>
          </a:p>
        </p:txBody>
      </p:sp>
      <p:sp>
        <p:nvSpPr>
          <p:cNvPr id="4" name="Footer Placeholder 3"/>
          <p:cNvSpPr>
            <a:spLocks noGrp="1"/>
          </p:cNvSpPr>
          <p:nvPr>
            <p:ph type="ftr" sz="quarter" idx="11"/>
          </p:nvPr>
        </p:nvSpPr>
        <p:spPr/>
        <p:txBody>
          <a:bodyPr/>
          <a:lstStyle/>
          <a:p>
            <a:fld id="{A71950CF-699C-4BA1-BE38-7E2C0C277714}" type="slidenum">
              <a:rPr lang="en-US" smtClean="0"/>
              <a:pPr/>
              <a:t>‹#›</a:t>
            </a:fld>
            <a:endParaRPr lang="en-US" dirty="0"/>
          </a:p>
        </p:txBody>
      </p:sp>
      <p:sp>
        <p:nvSpPr>
          <p:cNvPr id="14" name="Content Placeholder 2">
            <a:extLst>
              <a:ext uri="{FF2B5EF4-FFF2-40B4-BE49-F238E27FC236}">
                <a16:creationId xmlns:a16="http://schemas.microsoft.com/office/drawing/2014/main" id="{9188333B-FF4C-4134-B96C-1C4CFB89B20B}"/>
              </a:ext>
            </a:extLst>
          </p:cNvPr>
          <p:cNvSpPr>
            <a:spLocks noGrp="1"/>
          </p:cNvSpPr>
          <p:nvPr>
            <p:ph idx="1"/>
          </p:nvPr>
        </p:nvSpPr>
        <p:spPr>
          <a:xfrm>
            <a:off x="838201" y="987427"/>
            <a:ext cx="10517188" cy="4873625"/>
          </a:xfrm>
          <a:prstGeom prst="rect">
            <a:avLst/>
          </a:prstGeom>
        </p:spPr>
        <p:txBody>
          <a:bodyPr/>
          <a:lstStyle>
            <a:lvl1pPr marL="170260" indent="-170260">
              <a:buClr>
                <a:srgbClr val="58595B"/>
              </a:buClr>
              <a:buFont typeface="Arial" panose="020B0604020202020204" pitchFamily="34" charset="0"/>
              <a:buChar char="•"/>
              <a:defRPr sz="3200">
                <a:solidFill>
                  <a:srgbClr val="0B5395"/>
                </a:solidFill>
                <a:latin typeface="Trebuchet MS" panose="020B0603020202020204" pitchFamily="34" charset="0"/>
                <a:ea typeface="Cambria Math" panose="02040503050406030204" pitchFamily="18" charset="0"/>
              </a:defRPr>
            </a:lvl1pPr>
            <a:lvl2pPr marL="288036" indent="-137160">
              <a:buClr>
                <a:srgbClr val="58595B"/>
              </a:buClr>
              <a:buFont typeface="Arial" panose="020B0604020202020204" pitchFamily="34" charset="0"/>
              <a:buChar char="•"/>
              <a:defRPr sz="2800">
                <a:solidFill>
                  <a:srgbClr val="0B5395"/>
                </a:solidFill>
                <a:latin typeface="Trebuchet MS" panose="020B0603020202020204" pitchFamily="34" charset="0"/>
                <a:ea typeface="Cambria Math" panose="02040503050406030204" pitchFamily="18" charset="0"/>
              </a:defRPr>
            </a:lvl2pPr>
            <a:lvl3pPr marL="425196" indent="-137160">
              <a:buClr>
                <a:srgbClr val="58595B"/>
              </a:buClr>
              <a:buFont typeface="Arial" panose="020B0604020202020204" pitchFamily="34" charset="0"/>
              <a:buChar char="•"/>
              <a:defRPr sz="2400">
                <a:solidFill>
                  <a:srgbClr val="0B5395"/>
                </a:solidFill>
                <a:latin typeface="Trebuchet MS" panose="020B0603020202020204" pitchFamily="34" charset="0"/>
                <a:ea typeface="Cambria Math" panose="02040503050406030204" pitchFamily="18" charset="0"/>
              </a:defRPr>
            </a:lvl3pPr>
            <a:lvl4pPr marL="56235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4pPr>
            <a:lvl5pPr marL="69951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8BE971DB-203E-4371-8452-5FAF14811DA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005" t="40672" r="-1" b="22516"/>
          <a:stretch/>
        </p:blipFill>
        <p:spPr>
          <a:xfrm>
            <a:off x="9534620" y="0"/>
            <a:ext cx="2667483" cy="1127342"/>
          </a:xfrm>
          <a:prstGeom prst="rect">
            <a:avLst/>
          </a:prstGeom>
        </p:spPr>
      </p:pic>
    </p:spTree>
    <p:extLst>
      <p:ext uri="{BB962C8B-B14F-4D97-AF65-F5344CB8AC3E}">
        <p14:creationId xmlns:p14="http://schemas.microsoft.com/office/powerpoint/2010/main" val="1838722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9FA60E6-3746-4CD7-B765-C87E38CD75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8224"/>
          <a:stretch/>
        </p:blipFill>
        <p:spPr>
          <a:xfrm>
            <a:off x="200628" y="3729807"/>
            <a:ext cx="12192000" cy="4236605"/>
          </a:xfrm>
          <a:prstGeom prst="rect">
            <a:avLst/>
          </a:prstGeom>
        </p:spPr>
      </p:pic>
    </p:spTree>
    <p:extLst>
      <p:ext uri="{BB962C8B-B14F-4D97-AF65-F5344CB8AC3E}">
        <p14:creationId xmlns:p14="http://schemas.microsoft.com/office/powerpoint/2010/main" val="1732502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Section Cover">
    <p:spTree>
      <p:nvGrpSpPr>
        <p:cNvPr id="1" name=""/>
        <p:cNvGrpSpPr/>
        <p:nvPr/>
      </p:nvGrpSpPr>
      <p:grpSpPr>
        <a:xfrm>
          <a:off x="0" y="0"/>
          <a:ext cx="0" cy="0"/>
          <a:chOff x="0" y="0"/>
          <a:chExt cx="0" cy="0"/>
        </a:xfrm>
      </p:grpSpPr>
      <p:sp>
        <p:nvSpPr>
          <p:cNvPr id="8" name="Wave 7">
            <a:extLst>
              <a:ext uri="{FF2B5EF4-FFF2-40B4-BE49-F238E27FC236}">
                <a16:creationId xmlns:a16="http://schemas.microsoft.com/office/drawing/2014/main" id="{317E967D-1C42-492E-BF13-49D96CDFD83C}"/>
              </a:ext>
            </a:extLst>
          </p:cNvPr>
          <p:cNvSpPr/>
          <p:nvPr userDrawn="1"/>
        </p:nvSpPr>
        <p:spPr>
          <a:xfrm>
            <a:off x="1" y="5245192"/>
            <a:ext cx="12197513" cy="1620687"/>
          </a:xfrm>
          <a:custGeom>
            <a:avLst/>
            <a:gdLst>
              <a:gd name="connsiteX0" fmla="*/ 0 w 12105101"/>
              <a:gd name="connsiteY0" fmla="*/ 244053 h 1952421"/>
              <a:gd name="connsiteX1" fmla="*/ 12050628 w 12105101"/>
              <a:gd name="connsiteY1" fmla="*/ 244053 h 1952421"/>
              <a:gd name="connsiteX2" fmla="*/ 12105101 w 12105101"/>
              <a:gd name="connsiteY2" fmla="*/ 1708368 h 1952421"/>
              <a:gd name="connsiteX3" fmla="*/ 54473 w 12105101"/>
              <a:gd name="connsiteY3" fmla="*/ 1708368 h 1952421"/>
              <a:gd name="connsiteX4" fmla="*/ 0 w 12105101"/>
              <a:gd name="connsiteY4" fmla="*/ 244053 h 1952421"/>
              <a:gd name="connsiteX0" fmla="*/ 0 w 12105101"/>
              <a:gd name="connsiteY0" fmla="*/ 203353 h 1902507"/>
              <a:gd name="connsiteX1" fmla="*/ 12062402 w 12105101"/>
              <a:gd name="connsiteY1" fmla="*/ 521234 h 1902507"/>
              <a:gd name="connsiteX2" fmla="*/ 12105101 w 12105101"/>
              <a:gd name="connsiteY2" fmla="*/ 1667668 h 1902507"/>
              <a:gd name="connsiteX3" fmla="*/ 54473 w 12105101"/>
              <a:gd name="connsiteY3" fmla="*/ 1667668 h 1902507"/>
              <a:gd name="connsiteX4" fmla="*/ 0 w 12105101"/>
              <a:gd name="connsiteY4" fmla="*/ 203353 h 1902507"/>
              <a:gd name="connsiteX0" fmla="*/ 0 w 12105101"/>
              <a:gd name="connsiteY0" fmla="*/ 209215 h 1908369"/>
              <a:gd name="connsiteX1" fmla="*/ 12062402 w 12105101"/>
              <a:gd name="connsiteY1" fmla="*/ 460380 h 1908369"/>
              <a:gd name="connsiteX2" fmla="*/ 12105101 w 12105101"/>
              <a:gd name="connsiteY2" fmla="*/ 1673530 h 1908369"/>
              <a:gd name="connsiteX3" fmla="*/ 54473 w 12105101"/>
              <a:gd name="connsiteY3" fmla="*/ 1673530 h 1908369"/>
              <a:gd name="connsiteX4" fmla="*/ 0 w 12105101"/>
              <a:gd name="connsiteY4" fmla="*/ 209215 h 1908369"/>
              <a:gd name="connsiteX0" fmla="*/ 0 w 12105101"/>
              <a:gd name="connsiteY0" fmla="*/ 175886 h 1875040"/>
              <a:gd name="connsiteX1" fmla="*/ 12062402 w 12105101"/>
              <a:gd name="connsiteY1" fmla="*/ 427051 h 1875040"/>
              <a:gd name="connsiteX2" fmla="*/ 12105101 w 12105101"/>
              <a:gd name="connsiteY2" fmla="*/ 1640201 h 1875040"/>
              <a:gd name="connsiteX3" fmla="*/ 54473 w 12105101"/>
              <a:gd name="connsiteY3" fmla="*/ 1640201 h 1875040"/>
              <a:gd name="connsiteX4" fmla="*/ 0 w 12105101"/>
              <a:gd name="connsiteY4" fmla="*/ 175886 h 1875040"/>
              <a:gd name="connsiteX0" fmla="*/ 0 w 12097343"/>
              <a:gd name="connsiteY0" fmla="*/ 207226 h 1494311"/>
              <a:gd name="connsiteX1" fmla="*/ 12054644 w 12097343"/>
              <a:gd name="connsiteY1" fmla="*/ 46322 h 1494311"/>
              <a:gd name="connsiteX2" fmla="*/ 12097343 w 12097343"/>
              <a:gd name="connsiteY2" fmla="*/ 1259472 h 1494311"/>
              <a:gd name="connsiteX3" fmla="*/ 46715 w 12097343"/>
              <a:gd name="connsiteY3" fmla="*/ 1259472 h 1494311"/>
              <a:gd name="connsiteX4" fmla="*/ 0 w 12097343"/>
              <a:gd name="connsiteY4" fmla="*/ 207226 h 1494311"/>
              <a:gd name="connsiteX0" fmla="*/ 0 w 12097343"/>
              <a:gd name="connsiteY0" fmla="*/ 557644 h 1844729"/>
              <a:gd name="connsiteX1" fmla="*/ 12054644 w 12097343"/>
              <a:gd name="connsiteY1" fmla="*/ 396740 h 1844729"/>
              <a:gd name="connsiteX2" fmla="*/ 12097343 w 12097343"/>
              <a:gd name="connsiteY2" fmla="*/ 1609890 h 1844729"/>
              <a:gd name="connsiteX3" fmla="*/ 46715 w 12097343"/>
              <a:gd name="connsiteY3" fmla="*/ 1609890 h 1844729"/>
              <a:gd name="connsiteX4" fmla="*/ 0 w 12097343"/>
              <a:gd name="connsiteY4" fmla="*/ 557644 h 1844729"/>
              <a:gd name="connsiteX0" fmla="*/ 0 w 12097343"/>
              <a:gd name="connsiteY0" fmla="*/ 542542 h 1829627"/>
              <a:gd name="connsiteX1" fmla="*/ 12054644 w 12097343"/>
              <a:gd name="connsiteY1" fmla="*/ 381638 h 1829627"/>
              <a:gd name="connsiteX2" fmla="*/ 12097343 w 12097343"/>
              <a:gd name="connsiteY2" fmla="*/ 1594788 h 1829627"/>
              <a:gd name="connsiteX3" fmla="*/ 46715 w 12097343"/>
              <a:gd name="connsiteY3" fmla="*/ 1594788 h 1829627"/>
              <a:gd name="connsiteX4" fmla="*/ 0 w 12097343"/>
              <a:gd name="connsiteY4" fmla="*/ 542542 h 1829627"/>
              <a:gd name="connsiteX0" fmla="*/ 0 w 12097343"/>
              <a:gd name="connsiteY0" fmla="*/ 522428 h 1809513"/>
              <a:gd name="connsiteX1" fmla="*/ 12054644 w 12097343"/>
              <a:gd name="connsiteY1" fmla="*/ 361524 h 1809513"/>
              <a:gd name="connsiteX2" fmla="*/ 12097343 w 12097343"/>
              <a:gd name="connsiteY2" fmla="*/ 1574674 h 1809513"/>
              <a:gd name="connsiteX3" fmla="*/ 46715 w 12097343"/>
              <a:gd name="connsiteY3" fmla="*/ 1574674 h 1809513"/>
              <a:gd name="connsiteX4" fmla="*/ 0 w 12097343"/>
              <a:gd name="connsiteY4" fmla="*/ 522428 h 1809513"/>
              <a:gd name="connsiteX0" fmla="*/ 0 w 12058336"/>
              <a:gd name="connsiteY0" fmla="*/ 522428 h 1844330"/>
              <a:gd name="connsiteX1" fmla="*/ 12054644 w 12058336"/>
              <a:gd name="connsiteY1" fmla="*/ 361524 h 1844330"/>
              <a:gd name="connsiteX2" fmla="*/ 12035282 w 12058336"/>
              <a:gd name="connsiteY2" fmla="*/ 1613918 h 1844330"/>
              <a:gd name="connsiteX3" fmla="*/ 46715 w 12058336"/>
              <a:gd name="connsiteY3" fmla="*/ 1574674 h 1844330"/>
              <a:gd name="connsiteX4" fmla="*/ 0 w 12058336"/>
              <a:gd name="connsiteY4" fmla="*/ 522428 h 1844330"/>
              <a:gd name="connsiteX0" fmla="*/ 0 w 12058336"/>
              <a:gd name="connsiteY0" fmla="*/ 522428 h 1971221"/>
              <a:gd name="connsiteX1" fmla="*/ 12054644 w 12058336"/>
              <a:gd name="connsiteY1" fmla="*/ 361524 h 1971221"/>
              <a:gd name="connsiteX2" fmla="*/ 12035282 w 12058336"/>
              <a:gd name="connsiteY2" fmla="*/ 1613918 h 1971221"/>
              <a:gd name="connsiteX3" fmla="*/ 46715 w 12058336"/>
              <a:gd name="connsiteY3" fmla="*/ 1574674 h 1971221"/>
              <a:gd name="connsiteX4" fmla="*/ 0 w 12058336"/>
              <a:gd name="connsiteY4" fmla="*/ 522428 h 1971221"/>
              <a:gd name="connsiteX0" fmla="*/ 0 w 12058336"/>
              <a:gd name="connsiteY0" fmla="*/ 522428 h 1652466"/>
              <a:gd name="connsiteX1" fmla="*/ 12054644 w 12058336"/>
              <a:gd name="connsiteY1" fmla="*/ 361524 h 1652466"/>
              <a:gd name="connsiteX2" fmla="*/ 12035282 w 12058336"/>
              <a:gd name="connsiteY2" fmla="*/ 1613918 h 1652466"/>
              <a:gd name="connsiteX3" fmla="*/ 46715 w 12058336"/>
              <a:gd name="connsiteY3" fmla="*/ 1574674 h 1652466"/>
              <a:gd name="connsiteX4" fmla="*/ 0 w 12058336"/>
              <a:gd name="connsiteY4" fmla="*/ 522428 h 1652466"/>
              <a:gd name="connsiteX0" fmla="*/ 0 w 12058336"/>
              <a:gd name="connsiteY0" fmla="*/ 522428 h 1613918"/>
              <a:gd name="connsiteX1" fmla="*/ 12054644 w 12058336"/>
              <a:gd name="connsiteY1" fmla="*/ 361524 h 1613918"/>
              <a:gd name="connsiteX2" fmla="*/ 12035282 w 12058336"/>
              <a:gd name="connsiteY2" fmla="*/ 1613918 h 1613918"/>
              <a:gd name="connsiteX3" fmla="*/ 46715 w 12058336"/>
              <a:gd name="connsiteY3" fmla="*/ 1574674 h 1613918"/>
              <a:gd name="connsiteX4" fmla="*/ 0 w 12058336"/>
              <a:gd name="connsiteY4" fmla="*/ 522428 h 1613918"/>
              <a:gd name="connsiteX0" fmla="*/ 0 w 12058336"/>
              <a:gd name="connsiteY0" fmla="*/ 522428 h 1621800"/>
              <a:gd name="connsiteX1" fmla="*/ 12054644 w 12058336"/>
              <a:gd name="connsiteY1" fmla="*/ 361524 h 1621800"/>
              <a:gd name="connsiteX2" fmla="*/ 12035282 w 12058336"/>
              <a:gd name="connsiteY2" fmla="*/ 1613918 h 1621800"/>
              <a:gd name="connsiteX3" fmla="*/ 138 w 12058336"/>
              <a:gd name="connsiteY3" fmla="*/ 1621800 h 1621800"/>
              <a:gd name="connsiteX4" fmla="*/ 0 w 12058336"/>
              <a:gd name="connsiteY4" fmla="*/ 522428 h 1621800"/>
              <a:gd name="connsiteX0" fmla="*/ 0 w 12059479"/>
              <a:gd name="connsiteY0" fmla="*/ 522428 h 1621800"/>
              <a:gd name="connsiteX1" fmla="*/ 12054644 w 12059479"/>
              <a:gd name="connsiteY1" fmla="*/ 361524 h 1621800"/>
              <a:gd name="connsiteX2" fmla="*/ 12050807 w 12059479"/>
              <a:gd name="connsiteY2" fmla="*/ 1621772 h 1621800"/>
              <a:gd name="connsiteX3" fmla="*/ 138 w 12059479"/>
              <a:gd name="connsiteY3" fmla="*/ 1621800 h 1621800"/>
              <a:gd name="connsiteX4" fmla="*/ 0 w 12059479"/>
              <a:gd name="connsiteY4" fmla="*/ 522428 h 1621800"/>
              <a:gd name="connsiteX0" fmla="*/ 0 w 12063788"/>
              <a:gd name="connsiteY0" fmla="*/ 522428 h 1621800"/>
              <a:gd name="connsiteX1" fmla="*/ 12054644 w 12063788"/>
              <a:gd name="connsiteY1" fmla="*/ 361524 h 1621800"/>
              <a:gd name="connsiteX2" fmla="*/ 12050807 w 12063788"/>
              <a:gd name="connsiteY2" fmla="*/ 1621772 h 1621800"/>
              <a:gd name="connsiteX3" fmla="*/ 138 w 12063788"/>
              <a:gd name="connsiteY3" fmla="*/ 1621800 h 1621800"/>
              <a:gd name="connsiteX4" fmla="*/ 0 w 12063788"/>
              <a:gd name="connsiteY4" fmla="*/ 522428 h 162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788" h="1621800">
                <a:moveTo>
                  <a:pt x="0" y="522428"/>
                </a:moveTo>
                <a:cubicBezTo>
                  <a:pt x="4144876" y="-1166237"/>
                  <a:pt x="8518736" y="1916756"/>
                  <a:pt x="12054644" y="361524"/>
                </a:cubicBezTo>
                <a:cubicBezTo>
                  <a:pt x="12072802" y="849629"/>
                  <a:pt x="12059820" y="1125813"/>
                  <a:pt x="12050807" y="1621772"/>
                </a:cubicBezTo>
                <a:lnTo>
                  <a:pt x="138" y="1621800"/>
                </a:lnTo>
                <a:lnTo>
                  <a:pt x="0" y="522428"/>
                </a:lnTo>
                <a:close/>
              </a:path>
            </a:pathLst>
          </a:custGeom>
          <a:solidFill>
            <a:srgbClr val="484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endParaRPr>
          </a:p>
        </p:txBody>
      </p:sp>
      <p:pic>
        <p:nvPicPr>
          <p:cNvPr id="3" name="Graphic 2">
            <a:extLst>
              <a:ext uri="{FF2B5EF4-FFF2-40B4-BE49-F238E27FC236}">
                <a16:creationId xmlns:a16="http://schemas.microsoft.com/office/drawing/2014/main" id="{BA56298E-578E-4825-98E4-15FB486F5C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3661526"/>
            <a:ext cx="12192000" cy="2263839"/>
          </a:xfrm>
          <a:prstGeom prst="rect">
            <a:avLst/>
          </a:prstGeom>
        </p:spPr>
      </p:pic>
      <p:sp>
        <p:nvSpPr>
          <p:cNvPr id="4" name="Title 3">
            <a:extLst>
              <a:ext uri="{FF2B5EF4-FFF2-40B4-BE49-F238E27FC236}">
                <a16:creationId xmlns:a16="http://schemas.microsoft.com/office/drawing/2014/main" id="{23B55442-3548-4E43-8D23-987DBDED307B}"/>
              </a:ext>
            </a:extLst>
          </p:cNvPr>
          <p:cNvSpPr>
            <a:spLocks noGrp="1"/>
          </p:cNvSpPr>
          <p:nvPr>
            <p:ph type="title"/>
          </p:nvPr>
        </p:nvSpPr>
        <p:spPr>
          <a:xfrm>
            <a:off x="592681" y="2511099"/>
            <a:ext cx="11006639" cy="835793"/>
          </a:xfrm>
        </p:spPr>
        <p:txBody>
          <a:bodyPr>
            <a:normAutofit/>
          </a:bodyPr>
          <a:lstStyle>
            <a:lvl1pPr algn="ctr">
              <a:defRPr sz="3300" b="0">
                <a:solidFill>
                  <a:schemeClr val="accent5">
                    <a:lumMod val="50000"/>
                  </a:schemeClr>
                </a:solidFill>
                <a:latin typeface="Trebuchet MS" panose="020B0603020202020204" pitchFamily="34" charset="0"/>
              </a:defRPr>
            </a:lvl1pPr>
          </a:lstStyle>
          <a:p>
            <a:r>
              <a:rPr lang="en-US"/>
              <a:t>Click to edit Master title style</a:t>
            </a:r>
            <a:endParaRPr lang="en-US" dirty="0"/>
          </a:p>
        </p:txBody>
      </p:sp>
      <p:pic>
        <p:nvPicPr>
          <p:cNvPr id="6" name="Picture 5">
            <a:extLst>
              <a:ext uri="{FF2B5EF4-FFF2-40B4-BE49-F238E27FC236}">
                <a16:creationId xmlns:a16="http://schemas.microsoft.com/office/drawing/2014/main" id="{EBFB4F64-2F6D-445F-B5D0-A0A173EADA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98772" y="321193"/>
            <a:ext cx="2594453" cy="1398073"/>
          </a:xfrm>
          <a:prstGeom prst="rect">
            <a:avLst/>
          </a:prstGeom>
        </p:spPr>
      </p:pic>
    </p:spTree>
    <p:extLst>
      <p:ext uri="{BB962C8B-B14F-4D97-AF65-F5344CB8AC3E}">
        <p14:creationId xmlns:p14="http://schemas.microsoft.com/office/powerpoint/2010/main" val="2771032435"/>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153995-33E6-409C-A337-43E0EE16F945}"/>
              </a:ext>
            </a:extLst>
          </p:cNvPr>
          <p:cNvSpPr txBox="1"/>
          <p:nvPr userDrawn="1"/>
        </p:nvSpPr>
        <p:spPr>
          <a:xfrm>
            <a:off x="5031129" y="2708476"/>
            <a:ext cx="1184940" cy="369332"/>
          </a:xfrm>
          <a:prstGeom prst="rect">
            <a:avLst/>
          </a:prstGeom>
          <a:noFill/>
        </p:spPr>
        <p:txBody>
          <a:bodyPr wrap="none" rtlCol="0">
            <a:spAutoFit/>
          </a:bodyPr>
          <a:lstStyle/>
          <a:p>
            <a:r>
              <a:rPr lang="en-US" sz="1800" dirty="0"/>
              <a:t>Blank slide</a:t>
            </a:r>
          </a:p>
        </p:txBody>
      </p:sp>
    </p:spTree>
    <p:extLst>
      <p:ext uri="{BB962C8B-B14F-4D97-AF65-F5344CB8AC3E}">
        <p14:creationId xmlns:p14="http://schemas.microsoft.com/office/powerpoint/2010/main" val="3645846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95803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4FDC9-EEA1-39EB-3567-5C8FFB0F65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42301D-6628-EA9E-2930-EB3A344D40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E5BC3F-B714-1461-6D14-335BBAE6078B}"/>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4BA477E6-8BC7-BF8A-4241-41893224B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968AFE-8A9C-2274-D52A-1D0B76231A03}"/>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24505579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70881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227131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861702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46270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133272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90143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978255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312123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233887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92836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2256F-054D-304B-2D2E-DD9FFE99A9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380654-1FD0-0090-AC6D-FDB4F6B8AD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55B11B-5F12-DF3F-7616-79DADD3689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A16AF98-85FE-A23F-2DCC-E304F9299023}"/>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6" name="Footer Placeholder 5">
            <a:extLst>
              <a:ext uri="{FF2B5EF4-FFF2-40B4-BE49-F238E27FC236}">
                <a16:creationId xmlns:a16="http://schemas.microsoft.com/office/drawing/2014/main" id="{87F7C684-13F1-ED28-2580-3C2B1AE661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C9953F-964B-E816-DFB5-4B90A7092494}"/>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37242126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11" descr="RU_SIG_ST_PMS186_100K.eps"/>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529167" y="352425"/>
            <a:ext cx="3776133"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subTitle" idx="1"/>
          </p:nvPr>
        </p:nvSpPr>
        <p:spPr>
          <a:xfrm>
            <a:off x="1205568" y="3586731"/>
            <a:ext cx="6196405" cy="1752600"/>
          </a:xfrm>
        </p:spPr>
        <p:txBody>
          <a:bodyPr/>
          <a:lstStyle>
            <a:lvl1pPr marL="0" indent="0" algn="ctr">
              <a:buFontTx/>
              <a:buNone/>
              <a:defRPr>
                <a:solidFill>
                  <a:schemeClr val="tx1"/>
                </a:solidFill>
                <a:latin typeface="Arial" panose="020B0604020202020204" pitchFamily="34" charset="0"/>
              </a:defRPr>
            </a:lvl1pPr>
          </a:lstStyle>
          <a:p>
            <a:r>
              <a:rPr lang="en-US" dirty="0"/>
              <a:t>Click to edit Master subtitle style</a:t>
            </a:r>
          </a:p>
        </p:txBody>
      </p:sp>
      <p:sp>
        <p:nvSpPr>
          <p:cNvPr id="4098" name="Rectangle 2"/>
          <p:cNvSpPr>
            <a:spLocks noGrp="1" noChangeArrowheads="1"/>
          </p:cNvSpPr>
          <p:nvPr>
            <p:ph type="ctrTitle"/>
          </p:nvPr>
        </p:nvSpPr>
        <p:spPr>
          <a:xfrm>
            <a:off x="914401" y="1904512"/>
            <a:ext cx="6778743" cy="1470025"/>
          </a:xfrm>
        </p:spPr>
        <p:txBody>
          <a:bodyPr/>
          <a:lstStyle>
            <a:lvl1pPr algn="ctr">
              <a:defRPr>
                <a:solidFill>
                  <a:schemeClr val="tx1"/>
                </a:solidFill>
                <a:latin typeface="Arial" panose="020B0604020202020204" pitchFamily="34" charset="0"/>
              </a:defRPr>
            </a:lvl1pPr>
          </a:lstStyle>
          <a:p>
            <a:r>
              <a:rPr lang="en-US" dirty="0"/>
              <a:t>Click to edit Master title style</a:t>
            </a:r>
          </a:p>
        </p:txBody>
      </p:sp>
      <p:pic>
        <p:nvPicPr>
          <p:cNvPr id="2" name="Picture 1"/>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9351390" y="352426"/>
            <a:ext cx="2530559" cy="1301283"/>
          </a:xfrm>
          <a:prstGeom prst="rect">
            <a:avLst/>
          </a:prstGeom>
        </p:spPr>
      </p:pic>
    </p:spTree>
    <p:extLst>
      <p:ext uri="{BB962C8B-B14F-4D97-AF65-F5344CB8AC3E}">
        <p14:creationId xmlns:p14="http://schemas.microsoft.com/office/powerpoint/2010/main" val="40035890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FAE71A66-C5E3-5A47-946A-B61AF455DD22}" type="slidenum">
              <a:rPr lang="en-US" smtClean="0"/>
              <a:pPr>
                <a:defRPr/>
              </a:pPr>
              <a:t>‹#›</a:t>
            </a:fld>
            <a:endParaRPr lang="en-US" dirty="0"/>
          </a:p>
        </p:txBody>
      </p:sp>
    </p:spTree>
    <p:extLst>
      <p:ext uri="{BB962C8B-B14F-4D97-AF65-F5344CB8AC3E}">
        <p14:creationId xmlns:p14="http://schemas.microsoft.com/office/powerpoint/2010/main" val="11262489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atin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F20FD9DE-9BBF-CA42-95A2-3D4D4D583716}" type="slidenum">
              <a:rPr lang="en-US" smtClean="0"/>
              <a:pPr>
                <a:defRPr/>
              </a:pPr>
              <a:t>‹#›</a:t>
            </a:fld>
            <a:endParaRPr lang="en-US" dirty="0"/>
          </a:p>
        </p:txBody>
      </p:sp>
    </p:spTree>
    <p:extLst>
      <p:ext uri="{BB962C8B-B14F-4D97-AF65-F5344CB8AC3E}">
        <p14:creationId xmlns:p14="http://schemas.microsoft.com/office/powerpoint/2010/main" val="22363082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609600" y="1524000"/>
            <a:ext cx="5384800" cy="4533900"/>
          </a:xfrm>
        </p:spPr>
        <p:txBody>
          <a:bodyPr/>
          <a:lstStyle>
            <a:lvl1pPr>
              <a:defRPr sz="2800">
                <a:latin typeface="Arial" panose="020B0604020202020204" pitchFamily="34" charset="0"/>
              </a:defRPr>
            </a:lvl1pPr>
            <a:lvl2pPr>
              <a:defRPr sz="2400">
                <a:latin typeface="Arial" panose="020B0604020202020204" pitchFamily="34" charset="0"/>
              </a:defRPr>
            </a:lvl2pPr>
            <a:lvl3pPr>
              <a:defRPr sz="2000">
                <a:latin typeface="Arial" panose="020B0604020202020204" pitchFamily="34" charset="0"/>
              </a:defRPr>
            </a:lvl3pPr>
            <a:lvl4pPr>
              <a:defRPr sz="1800">
                <a:latin typeface="Arial" panose="020B0604020202020204" pitchFamily="34" charset="0"/>
              </a:defRPr>
            </a:lvl4pPr>
            <a:lvl5pPr>
              <a:defRPr sz="18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524000"/>
            <a:ext cx="5384800" cy="4533900"/>
          </a:xfrm>
        </p:spPr>
        <p:txBody>
          <a:bodyPr/>
          <a:lstStyle>
            <a:lvl1pPr>
              <a:defRPr sz="2800">
                <a:latin typeface="Arial" panose="020B0604020202020204" pitchFamily="34" charset="0"/>
              </a:defRPr>
            </a:lvl1pPr>
            <a:lvl2pPr>
              <a:defRPr sz="2400">
                <a:latin typeface="Arial" panose="020B0604020202020204" pitchFamily="34" charset="0"/>
              </a:defRPr>
            </a:lvl2pPr>
            <a:lvl3pPr>
              <a:defRPr sz="2000">
                <a:latin typeface="Arial" panose="020B0604020202020204" pitchFamily="34" charset="0"/>
              </a:defRPr>
            </a:lvl3pPr>
            <a:lvl4pPr>
              <a:defRPr sz="1800">
                <a:latin typeface="Arial" panose="020B0604020202020204" pitchFamily="34" charset="0"/>
              </a:defRPr>
            </a:lvl4pPr>
            <a:lvl5pPr>
              <a:defRPr sz="18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327AFDCE-1A01-7443-A269-65BB0A8F4921}" type="slidenum">
              <a:rPr lang="en-US" smtClean="0"/>
              <a:pPr>
                <a:defRPr/>
              </a:pPr>
              <a:t>‹#›</a:t>
            </a:fld>
            <a:endParaRPr lang="en-US" dirty="0"/>
          </a:p>
        </p:txBody>
      </p:sp>
    </p:spTree>
    <p:extLst>
      <p:ext uri="{BB962C8B-B14F-4D97-AF65-F5344CB8AC3E}">
        <p14:creationId xmlns:p14="http://schemas.microsoft.com/office/powerpoint/2010/main" val="2274997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Arial" panose="020B0604020202020204" pitchFamily="34" charset="0"/>
              </a:defRPr>
            </a:lvl1pPr>
            <a:lvl2pPr>
              <a:defRPr sz="2000">
                <a:latin typeface="Arial" panose="020B0604020202020204" pitchFamily="34" charset="0"/>
              </a:defRPr>
            </a:lvl2pPr>
            <a:lvl3pPr>
              <a:defRPr sz="1800">
                <a:latin typeface="Arial" panose="020B0604020202020204" pitchFamily="34" charset="0"/>
              </a:defRPr>
            </a:lvl3pPr>
            <a:lvl4pPr>
              <a:defRPr sz="1600">
                <a:latin typeface="Arial" panose="020B0604020202020204" pitchFamily="34" charset="0"/>
              </a:defRPr>
            </a:lvl4pPr>
            <a:lvl5pPr>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atin typeface="Arial" panose="020B0604020202020204" pitchFamily="34" charset="0"/>
              </a:defRPr>
            </a:lvl1pPr>
            <a:lvl2pPr>
              <a:defRPr sz="2000">
                <a:latin typeface="Arial" panose="020B0604020202020204" pitchFamily="34" charset="0"/>
              </a:defRPr>
            </a:lvl2pPr>
            <a:lvl3pPr>
              <a:defRPr sz="1800">
                <a:latin typeface="Arial" panose="020B0604020202020204" pitchFamily="34" charset="0"/>
              </a:defRPr>
            </a:lvl3pPr>
            <a:lvl4pPr>
              <a:defRPr sz="1600">
                <a:latin typeface="Arial" panose="020B0604020202020204" pitchFamily="34" charset="0"/>
              </a:defRPr>
            </a:lvl4pPr>
            <a:lvl5pPr>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FACE245F-E23F-1645-AD84-B60DE70D30D6}" type="slidenum">
              <a:rPr lang="en-US" smtClean="0"/>
              <a:pPr>
                <a:defRPr/>
              </a:pPr>
              <a:t>‹#›</a:t>
            </a:fld>
            <a:endParaRPr lang="en-US" dirty="0"/>
          </a:p>
        </p:txBody>
      </p:sp>
    </p:spTree>
    <p:extLst>
      <p:ext uri="{BB962C8B-B14F-4D97-AF65-F5344CB8AC3E}">
        <p14:creationId xmlns:p14="http://schemas.microsoft.com/office/powerpoint/2010/main" val="35881506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1BAEB5F4-2CD3-8E4C-A685-9D3768E45768}" type="slidenum">
              <a:rPr lang="en-US" smtClean="0"/>
              <a:pPr>
                <a:defRPr/>
              </a:pPr>
              <a:t>‹#›</a:t>
            </a:fld>
            <a:endParaRPr lang="en-US" dirty="0"/>
          </a:p>
        </p:txBody>
      </p:sp>
    </p:spTree>
    <p:extLst>
      <p:ext uri="{BB962C8B-B14F-4D97-AF65-F5344CB8AC3E}">
        <p14:creationId xmlns:p14="http://schemas.microsoft.com/office/powerpoint/2010/main" val="24287729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A607AFAF-E701-1D49-B33B-A47F6202C1B6}" type="slidenum">
              <a:rPr lang="en-US" smtClean="0"/>
              <a:pPr>
                <a:defRPr/>
              </a:pPr>
              <a:t>‹#›</a:t>
            </a:fld>
            <a:endParaRPr lang="en-US" dirty="0"/>
          </a:p>
        </p:txBody>
      </p:sp>
    </p:spTree>
    <p:extLst>
      <p:ext uri="{BB962C8B-B14F-4D97-AF65-F5344CB8AC3E}">
        <p14:creationId xmlns:p14="http://schemas.microsoft.com/office/powerpoint/2010/main" val="26146040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atin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atin typeface="Arial" panose="020B0604020202020204" pitchFamily="34" charset="0"/>
              </a:defRPr>
            </a:lvl1pPr>
            <a:lvl2pPr>
              <a:defRPr sz="2800">
                <a:latin typeface="Arial" panose="020B0604020202020204" pitchFamily="34" charset="0"/>
              </a:defRPr>
            </a:lvl2pPr>
            <a:lvl3pPr>
              <a:defRPr sz="2400">
                <a:latin typeface="Arial" panose="020B0604020202020204" pitchFamily="34" charset="0"/>
              </a:defRPr>
            </a:lvl3pPr>
            <a:lvl4pPr>
              <a:defRPr sz="2000">
                <a:latin typeface="Arial" panose="020B0604020202020204" pitchFamily="34" charset="0"/>
              </a:defRPr>
            </a:lvl4pPr>
            <a:lvl5pPr>
              <a:defRPr sz="20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288F6B58-3872-B146-9D57-142A8E0DEE1F}" type="slidenum">
              <a:rPr lang="en-US" smtClean="0"/>
              <a:pPr>
                <a:defRPr/>
              </a:pPr>
              <a:t>‹#›</a:t>
            </a:fld>
            <a:endParaRPr lang="en-US" dirty="0"/>
          </a:p>
        </p:txBody>
      </p:sp>
    </p:spTree>
    <p:extLst>
      <p:ext uri="{BB962C8B-B14F-4D97-AF65-F5344CB8AC3E}">
        <p14:creationId xmlns:p14="http://schemas.microsoft.com/office/powerpoint/2010/main" val="15483652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atin typeface="Arial" panose="020B0604020202020204" pitchFamily="34" charset="0"/>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401DD79B-CC90-584C-9978-5F3638369709}" type="slidenum">
              <a:rPr lang="en-US" smtClean="0"/>
              <a:pPr>
                <a:defRPr/>
              </a:pPr>
              <a:t>‹#›</a:t>
            </a:fld>
            <a:endParaRPr lang="en-US" dirty="0"/>
          </a:p>
        </p:txBody>
      </p:sp>
    </p:spTree>
    <p:extLst>
      <p:ext uri="{BB962C8B-B14F-4D97-AF65-F5344CB8AC3E}">
        <p14:creationId xmlns:p14="http://schemas.microsoft.com/office/powerpoint/2010/main" val="26538632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F5CA99C0-6856-4648-B71D-28D25FBEC7A1}" type="slidenum">
              <a:rPr lang="en-US" smtClean="0"/>
              <a:pPr>
                <a:defRPr/>
              </a:pPr>
              <a:t>‹#›</a:t>
            </a:fld>
            <a:endParaRPr lang="en-US" dirty="0"/>
          </a:p>
        </p:txBody>
      </p:sp>
    </p:spTree>
    <p:extLst>
      <p:ext uri="{BB962C8B-B14F-4D97-AF65-F5344CB8AC3E}">
        <p14:creationId xmlns:p14="http://schemas.microsoft.com/office/powerpoint/2010/main" val="2622814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C8B39-BF81-29ED-50E1-F5FD21F517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32978C-11FA-6040-CA63-65AD8E5FEE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B940FDB-831A-769A-60C2-B234B79C0E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BB945D-DB77-EDCB-F8A7-5C6DF093E3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B597C9-2058-C52C-2D77-756CFB605EE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EF6D3E-6180-A817-EF15-99CE75047AFB}"/>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8" name="Footer Placeholder 7">
            <a:extLst>
              <a:ext uri="{FF2B5EF4-FFF2-40B4-BE49-F238E27FC236}">
                <a16:creationId xmlns:a16="http://schemas.microsoft.com/office/drawing/2014/main" id="{75E6300D-866A-1F1B-AA2F-94AA8D6BFB4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8EA670-67CE-D682-D1B1-E17E759F03F3}"/>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16052808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448300"/>
          </a:xfrm>
        </p:spPr>
        <p:txBody>
          <a:bodyPr vert="eaVert"/>
          <a:lstStyle>
            <a:lvl1pPr>
              <a:defRPr>
                <a:latin typeface="Arial" panose="020B0604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09600" y="609600"/>
            <a:ext cx="8026400" cy="5448300"/>
          </a:xfr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atin typeface="Arial" panose="020B0604020202020204" pitchFamily="34" charset="0"/>
              </a:defRPr>
            </a:lvl1pPr>
          </a:lstStyle>
          <a:p>
            <a:pPr>
              <a:defRPr/>
            </a:pPr>
            <a:fld id="{164FC41F-0C94-C042-B3C3-923597687189}" type="slidenum">
              <a:rPr lang="en-US" smtClean="0"/>
              <a:pPr>
                <a:defRPr/>
              </a:pPr>
              <a:t>‹#›</a:t>
            </a:fld>
            <a:endParaRPr lang="en-US" dirty="0"/>
          </a:p>
        </p:txBody>
      </p:sp>
    </p:spTree>
    <p:extLst>
      <p:ext uri="{BB962C8B-B14F-4D97-AF65-F5344CB8AC3E}">
        <p14:creationId xmlns:p14="http://schemas.microsoft.com/office/powerpoint/2010/main" val="31970198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3" name="Wave 7">
            <a:extLst>
              <a:ext uri="{FF2B5EF4-FFF2-40B4-BE49-F238E27FC236}">
                <a16:creationId xmlns:a16="http://schemas.microsoft.com/office/drawing/2014/main" id="{3BCB2653-6735-4363-99FB-609C70D4DA9B}"/>
              </a:ext>
            </a:extLst>
          </p:cNvPr>
          <p:cNvSpPr/>
          <p:nvPr userDrawn="1"/>
        </p:nvSpPr>
        <p:spPr>
          <a:xfrm>
            <a:off x="4977" y="6183640"/>
            <a:ext cx="12233324" cy="682366"/>
          </a:xfrm>
          <a:custGeom>
            <a:avLst/>
            <a:gdLst>
              <a:gd name="connsiteX0" fmla="*/ 0 w 12105101"/>
              <a:gd name="connsiteY0" fmla="*/ 244053 h 1952421"/>
              <a:gd name="connsiteX1" fmla="*/ 12050628 w 12105101"/>
              <a:gd name="connsiteY1" fmla="*/ 244053 h 1952421"/>
              <a:gd name="connsiteX2" fmla="*/ 12105101 w 12105101"/>
              <a:gd name="connsiteY2" fmla="*/ 1708368 h 1952421"/>
              <a:gd name="connsiteX3" fmla="*/ 54473 w 12105101"/>
              <a:gd name="connsiteY3" fmla="*/ 1708368 h 1952421"/>
              <a:gd name="connsiteX4" fmla="*/ 0 w 12105101"/>
              <a:gd name="connsiteY4" fmla="*/ 244053 h 1952421"/>
              <a:gd name="connsiteX0" fmla="*/ 0 w 12105101"/>
              <a:gd name="connsiteY0" fmla="*/ 203353 h 1902507"/>
              <a:gd name="connsiteX1" fmla="*/ 12062402 w 12105101"/>
              <a:gd name="connsiteY1" fmla="*/ 521234 h 1902507"/>
              <a:gd name="connsiteX2" fmla="*/ 12105101 w 12105101"/>
              <a:gd name="connsiteY2" fmla="*/ 1667668 h 1902507"/>
              <a:gd name="connsiteX3" fmla="*/ 54473 w 12105101"/>
              <a:gd name="connsiteY3" fmla="*/ 1667668 h 1902507"/>
              <a:gd name="connsiteX4" fmla="*/ 0 w 12105101"/>
              <a:gd name="connsiteY4" fmla="*/ 203353 h 1902507"/>
              <a:gd name="connsiteX0" fmla="*/ 0 w 12105101"/>
              <a:gd name="connsiteY0" fmla="*/ 209215 h 1908369"/>
              <a:gd name="connsiteX1" fmla="*/ 12062402 w 12105101"/>
              <a:gd name="connsiteY1" fmla="*/ 460380 h 1908369"/>
              <a:gd name="connsiteX2" fmla="*/ 12105101 w 12105101"/>
              <a:gd name="connsiteY2" fmla="*/ 1673530 h 1908369"/>
              <a:gd name="connsiteX3" fmla="*/ 54473 w 12105101"/>
              <a:gd name="connsiteY3" fmla="*/ 1673530 h 1908369"/>
              <a:gd name="connsiteX4" fmla="*/ 0 w 12105101"/>
              <a:gd name="connsiteY4" fmla="*/ 209215 h 1908369"/>
              <a:gd name="connsiteX0" fmla="*/ 0 w 12105101"/>
              <a:gd name="connsiteY0" fmla="*/ 175886 h 1875040"/>
              <a:gd name="connsiteX1" fmla="*/ 12062402 w 12105101"/>
              <a:gd name="connsiteY1" fmla="*/ 427051 h 1875040"/>
              <a:gd name="connsiteX2" fmla="*/ 12105101 w 12105101"/>
              <a:gd name="connsiteY2" fmla="*/ 1640201 h 1875040"/>
              <a:gd name="connsiteX3" fmla="*/ 54473 w 12105101"/>
              <a:gd name="connsiteY3" fmla="*/ 1640201 h 1875040"/>
              <a:gd name="connsiteX4" fmla="*/ 0 w 12105101"/>
              <a:gd name="connsiteY4" fmla="*/ 175886 h 1875040"/>
              <a:gd name="connsiteX0" fmla="*/ 0 w 12097343"/>
              <a:gd name="connsiteY0" fmla="*/ 207226 h 1494311"/>
              <a:gd name="connsiteX1" fmla="*/ 12054644 w 12097343"/>
              <a:gd name="connsiteY1" fmla="*/ 46322 h 1494311"/>
              <a:gd name="connsiteX2" fmla="*/ 12097343 w 12097343"/>
              <a:gd name="connsiteY2" fmla="*/ 1259472 h 1494311"/>
              <a:gd name="connsiteX3" fmla="*/ 46715 w 12097343"/>
              <a:gd name="connsiteY3" fmla="*/ 1259472 h 1494311"/>
              <a:gd name="connsiteX4" fmla="*/ 0 w 12097343"/>
              <a:gd name="connsiteY4" fmla="*/ 207226 h 1494311"/>
              <a:gd name="connsiteX0" fmla="*/ 0 w 12097343"/>
              <a:gd name="connsiteY0" fmla="*/ 557644 h 1844729"/>
              <a:gd name="connsiteX1" fmla="*/ 12054644 w 12097343"/>
              <a:gd name="connsiteY1" fmla="*/ 396740 h 1844729"/>
              <a:gd name="connsiteX2" fmla="*/ 12097343 w 12097343"/>
              <a:gd name="connsiteY2" fmla="*/ 1609890 h 1844729"/>
              <a:gd name="connsiteX3" fmla="*/ 46715 w 12097343"/>
              <a:gd name="connsiteY3" fmla="*/ 1609890 h 1844729"/>
              <a:gd name="connsiteX4" fmla="*/ 0 w 12097343"/>
              <a:gd name="connsiteY4" fmla="*/ 557644 h 1844729"/>
              <a:gd name="connsiteX0" fmla="*/ 0 w 12097343"/>
              <a:gd name="connsiteY0" fmla="*/ 542542 h 1829627"/>
              <a:gd name="connsiteX1" fmla="*/ 12054644 w 12097343"/>
              <a:gd name="connsiteY1" fmla="*/ 381638 h 1829627"/>
              <a:gd name="connsiteX2" fmla="*/ 12097343 w 12097343"/>
              <a:gd name="connsiteY2" fmla="*/ 1594788 h 1829627"/>
              <a:gd name="connsiteX3" fmla="*/ 46715 w 12097343"/>
              <a:gd name="connsiteY3" fmla="*/ 1594788 h 1829627"/>
              <a:gd name="connsiteX4" fmla="*/ 0 w 12097343"/>
              <a:gd name="connsiteY4" fmla="*/ 542542 h 1829627"/>
              <a:gd name="connsiteX0" fmla="*/ 0 w 12097343"/>
              <a:gd name="connsiteY0" fmla="*/ 522428 h 1809513"/>
              <a:gd name="connsiteX1" fmla="*/ 12054644 w 12097343"/>
              <a:gd name="connsiteY1" fmla="*/ 361524 h 1809513"/>
              <a:gd name="connsiteX2" fmla="*/ 12097343 w 12097343"/>
              <a:gd name="connsiteY2" fmla="*/ 1574674 h 1809513"/>
              <a:gd name="connsiteX3" fmla="*/ 46715 w 12097343"/>
              <a:gd name="connsiteY3" fmla="*/ 1574674 h 1809513"/>
              <a:gd name="connsiteX4" fmla="*/ 0 w 12097343"/>
              <a:gd name="connsiteY4" fmla="*/ 522428 h 1809513"/>
              <a:gd name="connsiteX0" fmla="*/ 0 w 12058336"/>
              <a:gd name="connsiteY0" fmla="*/ 522428 h 1844330"/>
              <a:gd name="connsiteX1" fmla="*/ 12054644 w 12058336"/>
              <a:gd name="connsiteY1" fmla="*/ 361524 h 1844330"/>
              <a:gd name="connsiteX2" fmla="*/ 12035282 w 12058336"/>
              <a:gd name="connsiteY2" fmla="*/ 1613918 h 1844330"/>
              <a:gd name="connsiteX3" fmla="*/ 46715 w 12058336"/>
              <a:gd name="connsiteY3" fmla="*/ 1574674 h 1844330"/>
              <a:gd name="connsiteX4" fmla="*/ 0 w 12058336"/>
              <a:gd name="connsiteY4" fmla="*/ 522428 h 1844330"/>
              <a:gd name="connsiteX0" fmla="*/ 0 w 12058336"/>
              <a:gd name="connsiteY0" fmla="*/ 522428 h 1971221"/>
              <a:gd name="connsiteX1" fmla="*/ 12054644 w 12058336"/>
              <a:gd name="connsiteY1" fmla="*/ 361524 h 1971221"/>
              <a:gd name="connsiteX2" fmla="*/ 12035282 w 12058336"/>
              <a:gd name="connsiteY2" fmla="*/ 1613918 h 1971221"/>
              <a:gd name="connsiteX3" fmla="*/ 46715 w 12058336"/>
              <a:gd name="connsiteY3" fmla="*/ 1574674 h 1971221"/>
              <a:gd name="connsiteX4" fmla="*/ 0 w 12058336"/>
              <a:gd name="connsiteY4" fmla="*/ 522428 h 1971221"/>
              <a:gd name="connsiteX0" fmla="*/ 0 w 12058336"/>
              <a:gd name="connsiteY0" fmla="*/ 522428 h 1652466"/>
              <a:gd name="connsiteX1" fmla="*/ 12054644 w 12058336"/>
              <a:gd name="connsiteY1" fmla="*/ 361524 h 1652466"/>
              <a:gd name="connsiteX2" fmla="*/ 12035282 w 12058336"/>
              <a:gd name="connsiteY2" fmla="*/ 1613918 h 1652466"/>
              <a:gd name="connsiteX3" fmla="*/ 46715 w 12058336"/>
              <a:gd name="connsiteY3" fmla="*/ 1574674 h 1652466"/>
              <a:gd name="connsiteX4" fmla="*/ 0 w 12058336"/>
              <a:gd name="connsiteY4" fmla="*/ 522428 h 1652466"/>
              <a:gd name="connsiteX0" fmla="*/ 0 w 12058336"/>
              <a:gd name="connsiteY0" fmla="*/ 522428 h 1613918"/>
              <a:gd name="connsiteX1" fmla="*/ 12054644 w 12058336"/>
              <a:gd name="connsiteY1" fmla="*/ 361524 h 1613918"/>
              <a:gd name="connsiteX2" fmla="*/ 12035282 w 12058336"/>
              <a:gd name="connsiteY2" fmla="*/ 1613918 h 1613918"/>
              <a:gd name="connsiteX3" fmla="*/ 46715 w 12058336"/>
              <a:gd name="connsiteY3" fmla="*/ 1574674 h 1613918"/>
              <a:gd name="connsiteX4" fmla="*/ 0 w 12058336"/>
              <a:gd name="connsiteY4" fmla="*/ 522428 h 1613918"/>
              <a:gd name="connsiteX0" fmla="*/ 0 w 12058336"/>
              <a:gd name="connsiteY0" fmla="*/ 522428 h 1621800"/>
              <a:gd name="connsiteX1" fmla="*/ 12054644 w 12058336"/>
              <a:gd name="connsiteY1" fmla="*/ 361524 h 1621800"/>
              <a:gd name="connsiteX2" fmla="*/ 12035282 w 12058336"/>
              <a:gd name="connsiteY2" fmla="*/ 1613918 h 1621800"/>
              <a:gd name="connsiteX3" fmla="*/ 138 w 12058336"/>
              <a:gd name="connsiteY3" fmla="*/ 1621800 h 1621800"/>
              <a:gd name="connsiteX4" fmla="*/ 0 w 12058336"/>
              <a:gd name="connsiteY4" fmla="*/ 522428 h 1621800"/>
              <a:gd name="connsiteX0" fmla="*/ 0 w 12059479"/>
              <a:gd name="connsiteY0" fmla="*/ 522428 h 1621800"/>
              <a:gd name="connsiteX1" fmla="*/ 12054644 w 12059479"/>
              <a:gd name="connsiteY1" fmla="*/ 361524 h 1621800"/>
              <a:gd name="connsiteX2" fmla="*/ 12050807 w 12059479"/>
              <a:gd name="connsiteY2" fmla="*/ 1621772 h 1621800"/>
              <a:gd name="connsiteX3" fmla="*/ 138 w 12059479"/>
              <a:gd name="connsiteY3" fmla="*/ 1621800 h 1621800"/>
              <a:gd name="connsiteX4" fmla="*/ 0 w 12059479"/>
              <a:gd name="connsiteY4" fmla="*/ 522428 h 1621800"/>
              <a:gd name="connsiteX0" fmla="*/ 0 w 12063788"/>
              <a:gd name="connsiteY0" fmla="*/ 522428 h 1621800"/>
              <a:gd name="connsiteX1" fmla="*/ 12054644 w 12063788"/>
              <a:gd name="connsiteY1" fmla="*/ 361524 h 1621800"/>
              <a:gd name="connsiteX2" fmla="*/ 12050807 w 12063788"/>
              <a:gd name="connsiteY2" fmla="*/ 1621772 h 1621800"/>
              <a:gd name="connsiteX3" fmla="*/ 138 w 12063788"/>
              <a:gd name="connsiteY3" fmla="*/ 1621800 h 1621800"/>
              <a:gd name="connsiteX4" fmla="*/ 0 w 12063788"/>
              <a:gd name="connsiteY4" fmla="*/ 522428 h 162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788" h="1621800">
                <a:moveTo>
                  <a:pt x="0" y="522428"/>
                </a:moveTo>
                <a:cubicBezTo>
                  <a:pt x="4144876" y="-1166237"/>
                  <a:pt x="8518736" y="1916756"/>
                  <a:pt x="12054644" y="361524"/>
                </a:cubicBezTo>
                <a:cubicBezTo>
                  <a:pt x="12072802" y="849629"/>
                  <a:pt x="12059820" y="1125813"/>
                  <a:pt x="12050807" y="1621772"/>
                </a:cubicBezTo>
                <a:lnTo>
                  <a:pt x="138" y="1621800"/>
                </a:lnTo>
                <a:lnTo>
                  <a:pt x="0" y="522428"/>
                </a:lnTo>
                <a:close/>
              </a:path>
            </a:pathLst>
          </a:custGeom>
          <a:solidFill>
            <a:srgbClr val="CEE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endParaRPr>
          </a:p>
        </p:txBody>
      </p:sp>
      <p:sp>
        <p:nvSpPr>
          <p:cNvPr id="4" name="Rectangle 3">
            <a:extLst>
              <a:ext uri="{FF2B5EF4-FFF2-40B4-BE49-F238E27FC236}">
                <a16:creationId xmlns:a16="http://schemas.microsoft.com/office/drawing/2014/main" id="{6A5072D7-5603-48C1-9ED2-67C78243CCF2}"/>
              </a:ext>
            </a:extLst>
          </p:cNvPr>
          <p:cNvSpPr/>
          <p:nvPr userDrawn="1"/>
        </p:nvSpPr>
        <p:spPr>
          <a:xfrm>
            <a:off x="10753532" y="6118014"/>
            <a:ext cx="1438469" cy="739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a:extLst>
              <a:ext uri="{FF2B5EF4-FFF2-40B4-BE49-F238E27FC236}">
                <a16:creationId xmlns:a16="http://schemas.microsoft.com/office/drawing/2014/main" id="{8B9A21EB-263E-4451-8E70-0213362DBF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363" b="5899"/>
          <a:stretch/>
        </p:blipFill>
        <p:spPr>
          <a:xfrm>
            <a:off x="1220" y="2"/>
            <a:ext cx="12190781" cy="5879938"/>
          </a:xfrm>
          <a:prstGeom prst="rect">
            <a:avLst/>
          </a:prstGeom>
        </p:spPr>
      </p:pic>
      <p:sp>
        <p:nvSpPr>
          <p:cNvPr id="14" name="Rectangle 13">
            <a:extLst>
              <a:ext uri="{FF2B5EF4-FFF2-40B4-BE49-F238E27FC236}">
                <a16:creationId xmlns:a16="http://schemas.microsoft.com/office/drawing/2014/main" id="{E06E6CE2-8C61-4CCC-914C-AD074C6BA87E}"/>
              </a:ext>
            </a:extLst>
          </p:cNvPr>
          <p:cNvSpPr/>
          <p:nvPr userDrawn="1"/>
        </p:nvSpPr>
        <p:spPr>
          <a:xfrm>
            <a:off x="232997" y="113122"/>
            <a:ext cx="8682403" cy="2797132"/>
          </a:xfrm>
          <a:prstGeom prst="rect">
            <a:avLst/>
          </a:prstGeom>
          <a:solidFill>
            <a:schemeClr val="tx1">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itle 1">
            <a:extLst>
              <a:ext uri="{FF2B5EF4-FFF2-40B4-BE49-F238E27FC236}">
                <a16:creationId xmlns:a16="http://schemas.microsoft.com/office/drawing/2014/main" id="{A243961F-DD79-4325-8DDC-30BD5B5E47F2}"/>
              </a:ext>
            </a:extLst>
          </p:cNvPr>
          <p:cNvSpPr>
            <a:spLocks noGrp="1"/>
          </p:cNvSpPr>
          <p:nvPr>
            <p:ph type="title" hasCustomPrompt="1"/>
          </p:nvPr>
        </p:nvSpPr>
        <p:spPr>
          <a:xfrm>
            <a:off x="730435" y="374553"/>
            <a:ext cx="7859597" cy="1325563"/>
          </a:xfrm>
        </p:spPr>
        <p:txBody>
          <a:bodyPr/>
          <a:lstStyle>
            <a:lvl1pPr>
              <a:defRPr>
                <a:solidFill>
                  <a:schemeClr val="bg1"/>
                </a:solidFill>
                <a:latin typeface="Cambria Math" panose="02040503050406030204" pitchFamily="18" charset="0"/>
                <a:ea typeface="Cambria Math" panose="02040503050406030204" pitchFamily="18" charset="0"/>
              </a:defRPr>
            </a:lvl1pPr>
          </a:lstStyle>
          <a:p>
            <a:r>
              <a:rPr lang="en-US" dirty="0"/>
              <a:t>Presentation Title</a:t>
            </a:r>
          </a:p>
        </p:txBody>
      </p:sp>
      <p:sp>
        <p:nvSpPr>
          <p:cNvPr id="3" name="Content Placeholder 2">
            <a:extLst>
              <a:ext uri="{FF2B5EF4-FFF2-40B4-BE49-F238E27FC236}">
                <a16:creationId xmlns:a16="http://schemas.microsoft.com/office/drawing/2014/main" id="{56D9DBC8-3928-4DDB-88A9-B409CC45C8BF}"/>
              </a:ext>
            </a:extLst>
          </p:cNvPr>
          <p:cNvSpPr>
            <a:spLocks noGrp="1"/>
          </p:cNvSpPr>
          <p:nvPr>
            <p:ph sz="quarter" idx="10" hasCustomPrompt="1"/>
          </p:nvPr>
        </p:nvSpPr>
        <p:spPr>
          <a:xfrm>
            <a:off x="730435" y="4779227"/>
            <a:ext cx="5782799" cy="914400"/>
          </a:xfrm>
          <a:prstGeom prst="rect">
            <a:avLst/>
          </a:prstGeom>
        </p:spPr>
        <p:txBody>
          <a:bodyPr/>
          <a:lstStyle>
            <a:lvl1pPr marL="0" indent="0">
              <a:buNone/>
              <a:defRPr sz="1800">
                <a:latin typeface="Cambria Math" panose="02040503050406030204" pitchFamily="18" charset="0"/>
                <a:ea typeface="Cambria Math" panose="02040503050406030204" pitchFamily="18" charset="0"/>
              </a:defRPr>
            </a:lvl1pPr>
            <a:lvl5pPr marL="562356" indent="0">
              <a:buNone/>
              <a:defRPr sz="1200"/>
            </a:lvl5pPr>
          </a:lstStyle>
          <a:p>
            <a:r>
              <a:rPr lang="en-US" sz="1600" dirty="0">
                <a:solidFill>
                  <a:srgbClr val="58595B"/>
                </a:solidFill>
              </a:rPr>
              <a:t>PRESENTATION INFORMATION</a:t>
            </a:r>
          </a:p>
          <a:p>
            <a:r>
              <a:rPr lang="en-US" sz="1600" dirty="0">
                <a:solidFill>
                  <a:srgbClr val="58595B"/>
                </a:solidFill>
              </a:rPr>
              <a:t>MORE PRESENTATION INFORMATION</a:t>
            </a:r>
          </a:p>
          <a:p>
            <a:r>
              <a:rPr lang="en-US" sz="1600" dirty="0">
                <a:solidFill>
                  <a:srgbClr val="58595B"/>
                </a:solidFill>
              </a:rPr>
              <a:t>DATE</a:t>
            </a:r>
          </a:p>
        </p:txBody>
      </p:sp>
      <p:pic>
        <p:nvPicPr>
          <p:cNvPr id="10" name="Picture 9">
            <a:extLst>
              <a:ext uri="{FF2B5EF4-FFF2-40B4-BE49-F238E27FC236}">
                <a16:creationId xmlns:a16="http://schemas.microsoft.com/office/drawing/2014/main" id="{40CB94A4-9877-491B-B8AC-56844AFBFFC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526848" y="6159646"/>
            <a:ext cx="2256179" cy="706360"/>
          </a:xfrm>
          <a:prstGeom prst="rect">
            <a:avLst/>
          </a:prstGeom>
        </p:spPr>
      </p:pic>
      <p:pic>
        <p:nvPicPr>
          <p:cNvPr id="11" name="Picture 10">
            <a:extLst>
              <a:ext uri="{FF2B5EF4-FFF2-40B4-BE49-F238E27FC236}">
                <a16:creationId xmlns:a16="http://schemas.microsoft.com/office/drawing/2014/main" id="{D334D888-E043-43B2-8FC6-9017591CA4D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0779964" y="6118014"/>
            <a:ext cx="1310817" cy="706360"/>
          </a:xfrm>
          <a:prstGeom prst="rect">
            <a:avLst/>
          </a:prstGeom>
        </p:spPr>
      </p:pic>
    </p:spTree>
    <p:extLst>
      <p:ext uri="{BB962C8B-B14F-4D97-AF65-F5344CB8AC3E}">
        <p14:creationId xmlns:p14="http://schemas.microsoft.com/office/powerpoint/2010/main" val="4392348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0"/>
            <a:ext cx="10515600" cy="882730"/>
          </a:xfrm>
        </p:spPr>
        <p:txBody>
          <a:bodyPr>
            <a:normAutofit/>
          </a:bodyPr>
          <a:lstStyle>
            <a:lvl1pPr>
              <a:defRPr sz="3600">
                <a:solidFill>
                  <a:srgbClr val="58595B"/>
                </a:solidFill>
                <a:latin typeface="Cambria Math" panose="02040503050406030204" pitchFamily="18" charset="0"/>
                <a:ea typeface="Cambria Math" panose="02040503050406030204" pitchFamily="18" charset="0"/>
                <a:cs typeface="Aharoni" panose="020B0604020202020204" pitchFamily="2" charset="-79"/>
              </a:defRPr>
            </a:lvl1pPr>
          </a:lstStyle>
          <a:p>
            <a:r>
              <a:rPr lang="en-US" dirty="0"/>
              <a:t>Slide template: content</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dirty="0"/>
          </a:p>
        </p:txBody>
      </p:sp>
      <p:sp>
        <p:nvSpPr>
          <p:cNvPr id="14" name="Content Placeholder 2">
            <a:extLst>
              <a:ext uri="{FF2B5EF4-FFF2-40B4-BE49-F238E27FC236}">
                <a16:creationId xmlns:a16="http://schemas.microsoft.com/office/drawing/2014/main" id="{9188333B-FF4C-4134-B96C-1C4CFB89B20B}"/>
              </a:ext>
            </a:extLst>
          </p:cNvPr>
          <p:cNvSpPr>
            <a:spLocks noGrp="1"/>
          </p:cNvSpPr>
          <p:nvPr>
            <p:ph idx="1"/>
          </p:nvPr>
        </p:nvSpPr>
        <p:spPr>
          <a:xfrm>
            <a:off x="838201" y="987427"/>
            <a:ext cx="10517188" cy="4873625"/>
          </a:xfrm>
          <a:prstGeom prst="rect">
            <a:avLst/>
          </a:prstGeom>
        </p:spPr>
        <p:txBody>
          <a:bodyPr/>
          <a:lstStyle>
            <a:lvl1pPr marL="170260" indent="-170260">
              <a:buClr>
                <a:srgbClr val="58595B"/>
              </a:buClr>
              <a:buFont typeface="Arial" panose="020B0604020202020204" pitchFamily="34" charset="0"/>
              <a:buChar char="•"/>
              <a:defRPr sz="3200">
                <a:solidFill>
                  <a:srgbClr val="0B5395"/>
                </a:solidFill>
                <a:latin typeface="Trebuchet MS" panose="020B0603020202020204" pitchFamily="34" charset="0"/>
                <a:ea typeface="Cambria Math" panose="02040503050406030204" pitchFamily="18" charset="0"/>
              </a:defRPr>
            </a:lvl1pPr>
            <a:lvl2pPr marL="288036" indent="-137160">
              <a:buClr>
                <a:srgbClr val="58595B"/>
              </a:buClr>
              <a:buFont typeface="Arial" panose="020B0604020202020204" pitchFamily="34" charset="0"/>
              <a:buChar char="•"/>
              <a:defRPr sz="2800">
                <a:solidFill>
                  <a:srgbClr val="0B5395"/>
                </a:solidFill>
                <a:latin typeface="Trebuchet MS" panose="020B0603020202020204" pitchFamily="34" charset="0"/>
                <a:ea typeface="Cambria Math" panose="02040503050406030204" pitchFamily="18" charset="0"/>
              </a:defRPr>
            </a:lvl2pPr>
            <a:lvl3pPr marL="425196" indent="-137160">
              <a:buClr>
                <a:srgbClr val="58595B"/>
              </a:buClr>
              <a:buFont typeface="Arial" panose="020B0604020202020204" pitchFamily="34" charset="0"/>
              <a:buChar char="•"/>
              <a:defRPr sz="2400">
                <a:solidFill>
                  <a:srgbClr val="0B5395"/>
                </a:solidFill>
                <a:latin typeface="Trebuchet MS" panose="020B0603020202020204" pitchFamily="34" charset="0"/>
                <a:ea typeface="Cambria Math" panose="02040503050406030204" pitchFamily="18" charset="0"/>
              </a:defRPr>
            </a:lvl3pPr>
            <a:lvl4pPr marL="56235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4pPr>
            <a:lvl5pPr marL="699516" indent="-137160">
              <a:buClr>
                <a:srgbClr val="58595B"/>
              </a:buClr>
              <a:buFont typeface="Arial" panose="020B0604020202020204" pitchFamily="34" charset="0"/>
              <a:buChar char="•"/>
              <a:defRPr sz="2000">
                <a:solidFill>
                  <a:srgbClr val="0B5395"/>
                </a:solidFill>
                <a:latin typeface="Trebuchet MS" panose="020B0603020202020204" pitchFamily="34" charset="0"/>
                <a:ea typeface="Cambria Math" panose="02040503050406030204" pitchFamily="18"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8054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9FA60E6-3746-4CD7-B765-C87E38CD75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8224"/>
          <a:stretch/>
        </p:blipFill>
        <p:spPr>
          <a:xfrm>
            <a:off x="200628" y="3729807"/>
            <a:ext cx="12192000" cy="4236605"/>
          </a:xfrm>
          <a:prstGeom prst="rect">
            <a:avLst/>
          </a:prstGeom>
        </p:spPr>
      </p:pic>
    </p:spTree>
    <p:extLst>
      <p:ext uri="{BB962C8B-B14F-4D97-AF65-F5344CB8AC3E}">
        <p14:creationId xmlns:p14="http://schemas.microsoft.com/office/powerpoint/2010/main" val="25961216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Section Cover">
    <p:spTree>
      <p:nvGrpSpPr>
        <p:cNvPr id="1" name=""/>
        <p:cNvGrpSpPr/>
        <p:nvPr/>
      </p:nvGrpSpPr>
      <p:grpSpPr>
        <a:xfrm>
          <a:off x="0" y="0"/>
          <a:ext cx="0" cy="0"/>
          <a:chOff x="0" y="0"/>
          <a:chExt cx="0" cy="0"/>
        </a:xfrm>
      </p:grpSpPr>
      <p:sp>
        <p:nvSpPr>
          <p:cNvPr id="8" name="Wave 7">
            <a:extLst>
              <a:ext uri="{FF2B5EF4-FFF2-40B4-BE49-F238E27FC236}">
                <a16:creationId xmlns:a16="http://schemas.microsoft.com/office/drawing/2014/main" id="{317E967D-1C42-492E-BF13-49D96CDFD83C}"/>
              </a:ext>
            </a:extLst>
          </p:cNvPr>
          <p:cNvSpPr/>
          <p:nvPr userDrawn="1"/>
        </p:nvSpPr>
        <p:spPr>
          <a:xfrm>
            <a:off x="1" y="5245192"/>
            <a:ext cx="12197513" cy="1620687"/>
          </a:xfrm>
          <a:custGeom>
            <a:avLst/>
            <a:gdLst>
              <a:gd name="connsiteX0" fmla="*/ 0 w 12105101"/>
              <a:gd name="connsiteY0" fmla="*/ 244053 h 1952421"/>
              <a:gd name="connsiteX1" fmla="*/ 12050628 w 12105101"/>
              <a:gd name="connsiteY1" fmla="*/ 244053 h 1952421"/>
              <a:gd name="connsiteX2" fmla="*/ 12105101 w 12105101"/>
              <a:gd name="connsiteY2" fmla="*/ 1708368 h 1952421"/>
              <a:gd name="connsiteX3" fmla="*/ 54473 w 12105101"/>
              <a:gd name="connsiteY3" fmla="*/ 1708368 h 1952421"/>
              <a:gd name="connsiteX4" fmla="*/ 0 w 12105101"/>
              <a:gd name="connsiteY4" fmla="*/ 244053 h 1952421"/>
              <a:gd name="connsiteX0" fmla="*/ 0 w 12105101"/>
              <a:gd name="connsiteY0" fmla="*/ 203353 h 1902507"/>
              <a:gd name="connsiteX1" fmla="*/ 12062402 w 12105101"/>
              <a:gd name="connsiteY1" fmla="*/ 521234 h 1902507"/>
              <a:gd name="connsiteX2" fmla="*/ 12105101 w 12105101"/>
              <a:gd name="connsiteY2" fmla="*/ 1667668 h 1902507"/>
              <a:gd name="connsiteX3" fmla="*/ 54473 w 12105101"/>
              <a:gd name="connsiteY3" fmla="*/ 1667668 h 1902507"/>
              <a:gd name="connsiteX4" fmla="*/ 0 w 12105101"/>
              <a:gd name="connsiteY4" fmla="*/ 203353 h 1902507"/>
              <a:gd name="connsiteX0" fmla="*/ 0 w 12105101"/>
              <a:gd name="connsiteY0" fmla="*/ 209215 h 1908369"/>
              <a:gd name="connsiteX1" fmla="*/ 12062402 w 12105101"/>
              <a:gd name="connsiteY1" fmla="*/ 460380 h 1908369"/>
              <a:gd name="connsiteX2" fmla="*/ 12105101 w 12105101"/>
              <a:gd name="connsiteY2" fmla="*/ 1673530 h 1908369"/>
              <a:gd name="connsiteX3" fmla="*/ 54473 w 12105101"/>
              <a:gd name="connsiteY3" fmla="*/ 1673530 h 1908369"/>
              <a:gd name="connsiteX4" fmla="*/ 0 w 12105101"/>
              <a:gd name="connsiteY4" fmla="*/ 209215 h 1908369"/>
              <a:gd name="connsiteX0" fmla="*/ 0 w 12105101"/>
              <a:gd name="connsiteY0" fmla="*/ 175886 h 1875040"/>
              <a:gd name="connsiteX1" fmla="*/ 12062402 w 12105101"/>
              <a:gd name="connsiteY1" fmla="*/ 427051 h 1875040"/>
              <a:gd name="connsiteX2" fmla="*/ 12105101 w 12105101"/>
              <a:gd name="connsiteY2" fmla="*/ 1640201 h 1875040"/>
              <a:gd name="connsiteX3" fmla="*/ 54473 w 12105101"/>
              <a:gd name="connsiteY3" fmla="*/ 1640201 h 1875040"/>
              <a:gd name="connsiteX4" fmla="*/ 0 w 12105101"/>
              <a:gd name="connsiteY4" fmla="*/ 175886 h 1875040"/>
              <a:gd name="connsiteX0" fmla="*/ 0 w 12097343"/>
              <a:gd name="connsiteY0" fmla="*/ 207226 h 1494311"/>
              <a:gd name="connsiteX1" fmla="*/ 12054644 w 12097343"/>
              <a:gd name="connsiteY1" fmla="*/ 46322 h 1494311"/>
              <a:gd name="connsiteX2" fmla="*/ 12097343 w 12097343"/>
              <a:gd name="connsiteY2" fmla="*/ 1259472 h 1494311"/>
              <a:gd name="connsiteX3" fmla="*/ 46715 w 12097343"/>
              <a:gd name="connsiteY3" fmla="*/ 1259472 h 1494311"/>
              <a:gd name="connsiteX4" fmla="*/ 0 w 12097343"/>
              <a:gd name="connsiteY4" fmla="*/ 207226 h 1494311"/>
              <a:gd name="connsiteX0" fmla="*/ 0 w 12097343"/>
              <a:gd name="connsiteY0" fmla="*/ 557644 h 1844729"/>
              <a:gd name="connsiteX1" fmla="*/ 12054644 w 12097343"/>
              <a:gd name="connsiteY1" fmla="*/ 396740 h 1844729"/>
              <a:gd name="connsiteX2" fmla="*/ 12097343 w 12097343"/>
              <a:gd name="connsiteY2" fmla="*/ 1609890 h 1844729"/>
              <a:gd name="connsiteX3" fmla="*/ 46715 w 12097343"/>
              <a:gd name="connsiteY3" fmla="*/ 1609890 h 1844729"/>
              <a:gd name="connsiteX4" fmla="*/ 0 w 12097343"/>
              <a:gd name="connsiteY4" fmla="*/ 557644 h 1844729"/>
              <a:gd name="connsiteX0" fmla="*/ 0 w 12097343"/>
              <a:gd name="connsiteY0" fmla="*/ 542542 h 1829627"/>
              <a:gd name="connsiteX1" fmla="*/ 12054644 w 12097343"/>
              <a:gd name="connsiteY1" fmla="*/ 381638 h 1829627"/>
              <a:gd name="connsiteX2" fmla="*/ 12097343 w 12097343"/>
              <a:gd name="connsiteY2" fmla="*/ 1594788 h 1829627"/>
              <a:gd name="connsiteX3" fmla="*/ 46715 w 12097343"/>
              <a:gd name="connsiteY3" fmla="*/ 1594788 h 1829627"/>
              <a:gd name="connsiteX4" fmla="*/ 0 w 12097343"/>
              <a:gd name="connsiteY4" fmla="*/ 542542 h 1829627"/>
              <a:gd name="connsiteX0" fmla="*/ 0 w 12097343"/>
              <a:gd name="connsiteY0" fmla="*/ 522428 h 1809513"/>
              <a:gd name="connsiteX1" fmla="*/ 12054644 w 12097343"/>
              <a:gd name="connsiteY1" fmla="*/ 361524 h 1809513"/>
              <a:gd name="connsiteX2" fmla="*/ 12097343 w 12097343"/>
              <a:gd name="connsiteY2" fmla="*/ 1574674 h 1809513"/>
              <a:gd name="connsiteX3" fmla="*/ 46715 w 12097343"/>
              <a:gd name="connsiteY3" fmla="*/ 1574674 h 1809513"/>
              <a:gd name="connsiteX4" fmla="*/ 0 w 12097343"/>
              <a:gd name="connsiteY4" fmla="*/ 522428 h 1809513"/>
              <a:gd name="connsiteX0" fmla="*/ 0 w 12058336"/>
              <a:gd name="connsiteY0" fmla="*/ 522428 h 1844330"/>
              <a:gd name="connsiteX1" fmla="*/ 12054644 w 12058336"/>
              <a:gd name="connsiteY1" fmla="*/ 361524 h 1844330"/>
              <a:gd name="connsiteX2" fmla="*/ 12035282 w 12058336"/>
              <a:gd name="connsiteY2" fmla="*/ 1613918 h 1844330"/>
              <a:gd name="connsiteX3" fmla="*/ 46715 w 12058336"/>
              <a:gd name="connsiteY3" fmla="*/ 1574674 h 1844330"/>
              <a:gd name="connsiteX4" fmla="*/ 0 w 12058336"/>
              <a:gd name="connsiteY4" fmla="*/ 522428 h 1844330"/>
              <a:gd name="connsiteX0" fmla="*/ 0 w 12058336"/>
              <a:gd name="connsiteY0" fmla="*/ 522428 h 1971221"/>
              <a:gd name="connsiteX1" fmla="*/ 12054644 w 12058336"/>
              <a:gd name="connsiteY1" fmla="*/ 361524 h 1971221"/>
              <a:gd name="connsiteX2" fmla="*/ 12035282 w 12058336"/>
              <a:gd name="connsiteY2" fmla="*/ 1613918 h 1971221"/>
              <a:gd name="connsiteX3" fmla="*/ 46715 w 12058336"/>
              <a:gd name="connsiteY3" fmla="*/ 1574674 h 1971221"/>
              <a:gd name="connsiteX4" fmla="*/ 0 w 12058336"/>
              <a:gd name="connsiteY4" fmla="*/ 522428 h 1971221"/>
              <a:gd name="connsiteX0" fmla="*/ 0 w 12058336"/>
              <a:gd name="connsiteY0" fmla="*/ 522428 h 1652466"/>
              <a:gd name="connsiteX1" fmla="*/ 12054644 w 12058336"/>
              <a:gd name="connsiteY1" fmla="*/ 361524 h 1652466"/>
              <a:gd name="connsiteX2" fmla="*/ 12035282 w 12058336"/>
              <a:gd name="connsiteY2" fmla="*/ 1613918 h 1652466"/>
              <a:gd name="connsiteX3" fmla="*/ 46715 w 12058336"/>
              <a:gd name="connsiteY3" fmla="*/ 1574674 h 1652466"/>
              <a:gd name="connsiteX4" fmla="*/ 0 w 12058336"/>
              <a:gd name="connsiteY4" fmla="*/ 522428 h 1652466"/>
              <a:gd name="connsiteX0" fmla="*/ 0 w 12058336"/>
              <a:gd name="connsiteY0" fmla="*/ 522428 h 1613918"/>
              <a:gd name="connsiteX1" fmla="*/ 12054644 w 12058336"/>
              <a:gd name="connsiteY1" fmla="*/ 361524 h 1613918"/>
              <a:gd name="connsiteX2" fmla="*/ 12035282 w 12058336"/>
              <a:gd name="connsiteY2" fmla="*/ 1613918 h 1613918"/>
              <a:gd name="connsiteX3" fmla="*/ 46715 w 12058336"/>
              <a:gd name="connsiteY3" fmla="*/ 1574674 h 1613918"/>
              <a:gd name="connsiteX4" fmla="*/ 0 w 12058336"/>
              <a:gd name="connsiteY4" fmla="*/ 522428 h 1613918"/>
              <a:gd name="connsiteX0" fmla="*/ 0 w 12058336"/>
              <a:gd name="connsiteY0" fmla="*/ 522428 h 1621800"/>
              <a:gd name="connsiteX1" fmla="*/ 12054644 w 12058336"/>
              <a:gd name="connsiteY1" fmla="*/ 361524 h 1621800"/>
              <a:gd name="connsiteX2" fmla="*/ 12035282 w 12058336"/>
              <a:gd name="connsiteY2" fmla="*/ 1613918 h 1621800"/>
              <a:gd name="connsiteX3" fmla="*/ 138 w 12058336"/>
              <a:gd name="connsiteY3" fmla="*/ 1621800 h 1621800"/>
              <a:gd name="connsiteX4" fmla="*/ 0 w 12058336"/>
              <a:gd name="connsiteY4" fmla="*/ 522428 h 1621800"/>
              <a:gd name="connsiteX0" fmla="*/ 0 w 12059479"/>
              <a:gd name="connsiteY0" fmla="*/ 522428 h 1621800"/>
              <a:gd name="connsiteX1" fmla="*/ 12054644 w 12059479"/>
              <a:gd name="connsiteY1" fmla="*/ 361524 h 1621800"/>
              <a:gd name="connsiteX2" fmla="*/ 12050807 w 12059479"/>
              <a:gd name="connsiteY2" fmla="*/ 1621772 h 1621800"/>
              <a:gd name="connsiteX3" fmla="*/ 138 w 12059479"/>
              <a:gd name="connsiteY3" fmla="*/ 1621800 h 1621800"/>
              <a:gd name="connsiteX4" fmla="*/ 0 w 12059479"/>
              <a:gd name="connsiteY4" fmla="*/ 522428 h 1621800"/>
              <a:gd name="connsiteX0" fmla="*/ 0 w 12063788"/>
              <a:gd name="connsiteY0" fmla="*/ 522428 h 1621800"/>
              <a:gd name="connsiteX1" fmla="*/ 12054644 w 12063788"/>
              <a:gd name="connsiteY1" fmla="*/ 361524 h 1621800"/>
              <a:gd name="connsiteX2" fmla="*/ 12050807 w 12063788"/>
              <a:gd name="connsiteY2" fmla="*/ 1621772 h 1621800"/>
              <a:gd name="connsiteX3" fmla="*/ 138 w 12063788"/>
              <a:gd name="connsiteY3" fmla="*/ 1621800 h 1621800"/>
              <a:gd name="connsiteX4" fmla="*/ 0 w 12063788"/>
              <a:gd name="connsiteY4" fmla="*/ 522428 h 162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788" h="1621800">
                <a:moveTo>
                  <a:pt x="0" y="522428"/>
                </a:moveTo>
                <a:cubicBezTo>
                  <a:pt x="4144876" y="-1166237"/>
                  <a:pt x="8518736" y="1916756"/>
                  <a:pt x="12054644" y="361524"/>
                </a:cubicBezTo>
                <a:cubicBezTo>
                  <a:pt x="12072802" y="849629"/>
                  <a:pt x="12059820" y="1125813"/>
                  <a:pt x="12050807" y="1621772"/>
                </a:cubicBezTo>
                <a:lnTo>
                  <a:pt x="138" y="1621800"/>
                </a:lnTo>
                <a:lnTo>
                  <a:pt x="0" y="522428"/>
                </a:lnTo>
                <a:close/>
              </a:path>
            </a:pathLst>
          </a:custGeom>
          <a:solidFill>
            <a:srgbClr val="484D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endParaRPr>
          </a:p>
        </p:txBody>
      </p:sp>
      <p:pic>
        <p:nvPicPr>
          <p:cNvPr id="3" name="Graphic 2">
            <a:extLst>
              <a:ext uri="{FF2B5EF4-FFF2-40B4-BE49-F238E27FC236}">
                <a16:creationId xmlns:a16="http://schemas.microsoft.com/office/drawing/2014/main" id="{BA56298E-578E-4825-98E4-15FB486F5C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3661526"/>
            <a:ext cx="12192000" cy="2263839"/>
          </a:xfrm>
          <a:prstGeom prst="rect">
            <a:avLst/>
          </a:prstGeom>
        </p:spPr>
      </p:pic>
      <p:sp>
        <p:nvSpPr>
          <p:cNvPr id="4" name="Title 3">
            <a:extLst>
              <a:ext uri="{FF2B5EF4-FFF2-40B4-BE49-F238E27FC236}">
                <a16:creationId xmlns:a16="http://schemas.microsoft.com/office/drawing/2014/main" id="{23B55442-3548-4E43-8D23-987DBDED307B}"/>
              </a:ext>
            </a:extLst>
          </p:cNvPr>
          <p:cNvSpPr>
            <a:spLocks noGrp="1"/>
          </p:cNvSpPr>
          <p:nvPr>
            <p:ph type="title"/>
          </p:nvPr>
        </p:nvSpPr>
        <p:spPr>
          <a:xfrm>
            <a:off x="592681" y="2511099"/>
            <a:ext cx="11006639" cy="835793"/>
          </a:xfrm>
        </p:spPr>
        <p:txBody>
          <a:bodyPr>
            <a:normAutofit/>
          </a:bodyPr>
          <a:lstStyle>
            <a:lvl1pPr algn="ctr">
              <a:defRPr sz="3300" b="0">
                <a:solidFill>
                  <a:schemeClr val="accent5">
                    <a:lumMod val="50000"/>
                  </a:schemeClr>
                </a:solidFill>
                <a:latin typeface="Trebuchet MS" panose="020B0603020202020204" pitchFamily="34" charset="0"/>
              </a:defRPr>
            </a:lvl1pPr>
          </a:lstStyle>
          <a:p>
            <a:r>
              <a:rPr lang="en-US" dirty="0"/>
              <a:t>Click to edit Master title style</a:t>
            </a:r>
          </a:p>
        </p:txBody>
      </p:sp>
      <p:pic>
        <p:nvPicPr>
          <p:cNvPr id="6" name="Picture 5">
            <a:extLst>
              <a:ext uri="{FF2B5EF4-FFF2-40B4-BE49-F238E27FC236}">
                <a16:creationId xmlns:a16="http://schemas.microsoft.com/office/drawing/2014/main" id="{EBFB4F64-2F6D-445F-B5D0-A0A173EADA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4798772" y="321193"/>
            <a:ext cx="2594453" cy="1398073"/>
          </a:xfrm>
          <a:prstGeom prst="rect">
            <a:avLst/>
          </a:prstGeom>
        </p:spPr>
      </p:pic>
    </p:spTree>
    <p:extLst>
      <p:ext uri="{BB962C8B-B14F-4D97-AF65-F5344CB8AC3E}">
        <p14:creationId xmlns:p14="http://schemas.microsoft.com/office/powerpoint/2010/main" val="17435412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153995-33E6-409C-A337-43E0EE16F945}"/>
              </a:ext>
            </a:extLst>
          </p:cNvPr>
          <p:cNvSpPr txBox="1"/>
          <p:nvPr userDrawn="1"/>
        </p:nvSpPr>
        <p:spPr>
          <a:xfrm>
            <a:off x="5031129" y="2708476"/>
            <a:ext cx="1184940" cy="369332"/>
          </a:xfrm>
          <a:prstGeom prst="rect">
            <a:avLst/>
          </a:prstGeom>
          <a:noFill/>
        </p:spPr>
        <p:txBody>
          <a:bodyPr wrap="none" rtlCol="0">
            <a:spAutoFit/>
          </a:bodyPr>
          <a:lstStyle/>
          <a:p>
            <a:r>
              <a:rPr lang="en-US" sz="1800" dirty="0"/>
              <a:t>Blank slide</a:t>
            </a:r>
          </a:p>
        </p:txBody>
      </p:sp>
    </p:spTree>
    <p:extLst>
      <p:ext uri="{BB962C8B-B14F-4D97-AF65-F5344CB8AC3E}">
        <p14:creationId xmlns:p14="http://schemas.microsoft.com/office/powerpoint/2010/main" val="11863035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userDrawn="1">
  <p:cSld name="Title Only">
    <p:spTree>
      <p:nvGrpSpPr>
        <p:cNvPr id="1" name="Shape 23"/>
        <p:cNvGrpSpPr/>
        <p:nvPr/>
      </p:nvGrpSpPr>
      <p:grpSpPr>
        <a:xfrm>
          <a:off x="0" y="0"/>
          <a:ext cx="0" cy="0"/>
          <a:chOff x="0" y="0"/>
          <a:chExt cx="0" cy="0"/>
        </a:xfrm>
      </p:grpSpPr>
      <p:sp>
        <p:nvSpPr>
          <p:cNvPr id="24" name="Google Shape;24;p11"/>
          <p:cNvSpPr/>
          <p:nvPr/>
        </p:nvSpPr>
        <p:spPr>
          <a:xfrm>
            <a:off x="0" y="1"/>
            <a:ext cx="12192000" cy="952106"/>
          </a:xfrm>
          <a:prstGeom prst="rect">
            <a:avLst/>
          </a:prstGeom>
          <a:solidFill>
            <a:srgbClr val="CEE19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11"/>
          <p:cNvSpPr txBox="1">
            <a:spLocks noGrp="1"/>
          </p:cNvSpPr>
          <p:nvPr>
            <p:ph type="dt" idx="10"/>
          </p:nvPr>
        </p:nvSpPr>
        <p:spPr>
          <a:xfrm>
            <a:off x="423840" y="6456947"/>
            <a:ext cx="3618771" cy="260566"/>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1"/>
          <p:cNvSpPr txBox="1">
            <a:spLocks noGrp="1"/>
          </p:cNvSpPr>
          <p:nvPr>
            <p:ph type="ftr" idx="11"/>
          </p:nvPr>
        </p:nvSpPr>
        <p:spPr>
          <a:xfrm>
            <a:off x="6378597" y="6423586"/>
            <a:ext cx="4758636" cy="260566"/>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9" name="Google Shape;29;p11"/>
          <p:cNvPicPr preferRelativeResize="0"/>
          <p:nvPr/>
        </p:nvPicPr>
        <p:blipFill rotWithShape="1">
          <a:blip r:embed="rId2">
            <a:alphaModFix/>
          </a:blip>
          <a:srcRect l="51004" t="40672" b="22514"/>
          <a:stretch/>
        </p:blipFill>
        <p:spPr>
          <a:xfrm>
            <a:off x="9534620" y="0"/>
            <a:ext cx="2667483" cy="1127342"/>
          </a:xfrm>
          <a:prstGeom prst="rect">
            <a:avLst/>
          </a:prstGeom>
          <a:noFill/>
          <a:ln>
            <a:noFill/>
          </a:ln>
        </p:spPr>
      </p:pic>
      <p:sp>
        <p:nvSpPr>
          <p:cNvPr id="8" name="Google Shape;52;g189fb514a69_2_13">
            <a:extLst>
              <a:ext uri="{FF2B5EF4-FFF2-40B4-BE49-F238E27FC236}">
                <a16:creationId xmlns:a16="http://schemas.microsoft.com/office/drawing/2014/main" id="{6AF4744C-87DD-647B-3AAC-AE8084B5C750}"/>
              </a:ext>
            </a:extLst>
          </p:cNvPr>
          <p:cNvSpPr/>
          <p:nvPr userDrawn="1"/>
        </p:nvSpPr>
        <p:spPr>
          <a:xfrm>
            <a:off x="0" y="6480224"/>
            <a:ext cx="12192000" cy="377776"/>
          </a:xfrm>
          <a:prstGeom prst="rect">
            <a:avLst/>
          </a:prstGeom>
          <a:solidFill>
            <a:srgbClr val="FFFFFF"/>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38784887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4"/>
        <p:cNvGrpSpPr/>
        <p:nvPr/>
      </p:nvGrpSpPr>
      <p:grpSpPr>
        <a:xfrm>
          <a:off x="0" y="0"/>
          <a:ext cx="0" cy="0"/>
          <a:chOff x="0" y="0"/>
          <a:chExt cx="0" cy="0"/>
        </a:xfrm>
      </p:grpSpPr>
      <p:pic>
        <p:nvPicPr>
          <p:cNvPr id="35" name="Google Shape;35;p13"/>
          <p:cNvPicPr preferRelativeResize="0"/>
          <p:nvPr/>
        </p:nvPicPr>
        <p:blipFill rotWithShape="1">
          <a:blip r:embed="rId2">
            <a:alphaModFix/>
          </a:blip>
          <a:srcRect t="38222"/>
          <a:stretch/>
        </p:blipFill>
        <p:spPr>
          <a:xfrm>
            <a:off x="200628" y="3729807"/>
            <a:ext cx="12192000" cy="4236605"/>
          </a:xfrm>
          <a:prstGeom prst="rect">
            <a:avLst/>
          </a:prstGeom>
          <a:noFill/>
          <a:ln>
            <a:noFill/>
          </a:ln>
        </p:spPr>
      </p:pic>
    </p:spTree>
    <p:extLst>
      <p:ext uri="{BB962C8B-B14F-4D97-AF65-F5344CB8AC3E}">
        <p14:creationId xmlns:p14="http://schemas.microsoft.com/office/powerpoint/2010/main" val="23957099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36"/>
        <p:cNvGrpSpPr/>
        <p:nvPr/>
      </p:nvGrpSpPr>
      <p:grpSpPr>
        <a:xfrm>
          <a:off x="0" y="0"/>
          <a:ext cx="0" cy="0"/>
          <a:chOff x="0" y="0"/>
          <a:chExt cx="0" cy="0"/>
        </a:xfrm>
      </p:grpSpPr>
      <p:sp>
        <p:nvSpPr>
          <p:cNvPr id="37" name="Google Shape;37;p14"/>
          <p:cNvSpPr txBox="1"/>
          <p:nvPr/>
        </p:nvSpPr>
        <p:spPr>
          <a:xfrm>
            <a:off x="5031129" y="2708476"/>
            <a:ext cx="157992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Blank slide</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2688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97D4-60FF-0E89-31AD-5AD22257E8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7B2C20-0FD1-596C-F142-39621B48DB6B}"/>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4" name="Footer Placeholder 3">
            <a:extLst>
              <a:ext uri="{FF2B5EF4-FFF2-40B4-BE49-F238E27FC236}">
                <a16:creationId xmlns:a16="http://schemas.microsoft.com/office/drawing/2014/main" id="{D4B456F8-B066-9B25-821B-CAD25BD9EB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E77620-1FA9-D1A9-94D5-9C6A0CEF9BF1}"/>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1616817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EAAF09-5E21-9B9F-1ED0-117AC37E9CD4}"/>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3" name="Footer Placeholder 2">
            <a:extLst>
              <a:ext uri="{FF2B5EF4-FFF2-40B4-BE49-F238E27FC236}">
                <a16:creationId xmlns:a16="http://schemas.microsoft.com/office/drawing/2014/main" id="{60558D55-72CD-752D-D620-CF394A4264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B34966-225F-1147-A3D5-AD9A466891ED}"/>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1225956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FBBAA-39F8-7E17-616B-9528AB07EC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65C4FA-D096-AF70-A398-4ABABBD632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201F25-A0C1-3E68-8227-30B55CE3DB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0EB46C-93D3-09D4-EF00-25F107353ADD}"/>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6" name="Footer Placeholder 5">
            <a:extLst>
              <a:ext uri="{FF2B5EF4-FFF2-40B4-BE49-F238E27FC236}">
                <a16:creationId xmlns:a16="http://schemas.microsoft.com/office/drawing/2014/main" id="{11270232-81AE-0A12-EB1A-DA9E0194BE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0ABAEF-215A-7859-72D8-DBCCBCEE28C9}"/>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3266991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1A2EE-9D82-EBA7-AAE7-5EE17EDDFD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264315-EF2A-85D6-42AF-CE7A3CC316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C3B736D-8D42-AB6C-32EB-747BE1CCD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0C8E8-4D6B-AB50-63F0-2D3FB9BBB08B}"/>
              </a:ext>
            </a:extLst>
          </p:cNvPr>
          <p:cNvSpPr>
            <a:spLocks noGrp="1"/>
          </p:cNvSpPr>
          <p:nvPr>
            <p:ph type="dt" sz="half" idx="10"/>
          </p:nvPr>
        </p:nvSpPr>
        <p:spPr/>
        <p:txBody>
          <a:bodyPr/>
          <a:lstStyle/>
          <a:p>
            <a:fld id="{C1A8C3FA-1BAD-4424-908F-6F1095F8D8DD}" type="datetimeFigureOut">
              <a:rPr lang="en-US" smtClean="0"/>
              <a:t>7/20/2023</a:t>
            </a:fld>
            <a:endParaRPr lang="en-US"/>
          </a:p>
        </p:txBody>
      </p:sp>
      <p:sp>
        <p:nvSpPr>
          <p:cNvPr id="6" name="Footer Placeholder 5">
            <a:extLst>
              <a:ext uri="{FF2B5EF4-FFF2-40B4-BE49-F238E27FC236}">
                <a16:creationId xmlns:a16="http://schemas.microsoft.com/office/drawing/2014/main" id="{9877DBC4-EBAB-4F47-3180-652611DCBE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3D851B-8E8C-C3D3-9882-06CDFC819AA6}"/>
              </a:ext>
            </a:extLst>
          </p:cNvPr>
          <p:cNvSpPr>
            <a:spLocks noGrp="1"/>
          </p:cNvSpPr>
          <p:nvPr>
            <p:ph type="sldNum" sz="quarter" idx="12"/>
          </p:nvPr>
        </p:nvSpPr>
        <p:spPr/>
        <p:txBody>
          <a:bodyPr/>
          <a:lstStyle/>
          <a:p>
            <a:fld id="{566EEDDD-E77A-4A73-8147-F6985AEBEA5E}" type="slidenum">
              <a:rPr lang="en-US" smtClean="0"/>
              <a:t>‹#›</a:t>
            </a:fld>
            <a:endParaRPr lang="en-US"/>
          </a:p>
        </p:txBody>
      </p:sp>
    </p:spTree>
    <p:extLst>
      <p:ext uri="{BB962C8B-B14F-4D97-AF65-F5344CB8AC3E}">
        <p14:creationId xmlns:p14="http://schemas.microsoft.com/office/powerpoint/2010/main" val="493866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3.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8.jpe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10.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9.emf"/></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D8BF1A-E659-79D3-F78F-197B306F87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608B89-1A85-EDD4-40B4-0E5030AA5F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72DA28-8C6A-E732-854F-B68989E719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A8C3FA-1BAD-4424-908F-6F1095F8D8DD}" type="datetimeFigureOut">
              <a:rPr lang="en-US" smtClean="0"/>
              <a:t>7/20/2023</a:t>
            </a:fld>
            <a:endParaRPr lang="en-US"/>
          </a:p>
        </p:txBody>
      </p:sp>
      <p:sp>
        <p:nvSpPr>
          <p:cNvPr id="5" name="Footer Placeholder 4">
            <a:extLst>
              <a:ext uri="{FF2B5EF4-FFF2-40B4-BE49-F238E27FC236}">
                <a16:creationId xmlns:a16="http://schemas.microsoft.com/office/drawing/2014/main" id="{61598E19-5EA9-298B-926D-7DFF2D65C9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0E283DA-42B6-D1B4-F438-04A94D3DC0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6EEDDD-E77A-4A73-8147-F6985AEBEA5E}" type="slidenum">
              <a:rPr lang="en-US" smtClean="0"/>
              <a:t>‹#›</a:t>
            </a:fld>
            <a:endParaRPr lang="en-US"/>
          </a:p>
        </p:txBody>
      </p:sp>
    </p:spTree>
    <p:extLst>
      <p:ext uri="{BB962C8B-B14F-4D97-AF65-F5344CB8AC3E}">
        <p14:creationId xmlns:p14="http://schemas.microsoft.com/office/powerpoint/2010/main" val="34253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AAE281-15E8-0041-364B-55AAE993DB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AD8AF0F-F0E5-F971-1C4E-662A3ADB4A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2D2F3F-9BD2-C73F-0EF2-FB9FBE491E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368E0A-065C-4CD4-A059-45D84FD635E3}" type="datetimeFigureOut">
              <a:rPr lang="en-US" smtClean="0"/>
              <a:t>7/20/2023</a:t>
            </a:fld>
            <a:endParaRPr lang="en-US"/>
          </a:p>
        </p:txBody>
      </p:sp>
      <p:sp>
        <p:nvSpPr>
          <p:cNvPr id="5" name="Footer Placeholder 4">
            <a:extLst>
              <a:ext uri="{FF2B5EF4-FFF2-40B4-BE49-F238E27FC236}">
                <a16:creationId xmlns:a16="http://schemas.microsoft.com/office/drawing/2014/main" id="{0FBAD8CF-1EC9-5471-0D3E-A90709EAA3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A8CC779-8C96-B96C-DC93-34E81944A4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3FCD1-8D0E-4782-B803-E41B334EB196}" type="slidenum">
              <a:rPr lang="en-US" smtClean="0"/>
              <a:t>‹#›</a:t>
            </a:fld>
            <a:endParaRPr lang="en-US"/>
          </a:p>
        </p:txBody>
      </p:sp>
    </p:spTree>
    <p:extLst>
      <p:ext uri="{BB962C8B-B14F-4D97-AF65-F5344CB8AC3E}">
        <p14:creationId xmlns:p14="http://schemas.microsoft.com/office/powerpoint/2010/main" val="4202344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652B274F-360D-4E76-A06D-CC436C8C6E0B}"/>
              </a:ext>
            </a:extLst>
          </p:cNvPr>
          <p:cNvSpPr>
            <a:spLocks noGrp="1"/>
          </p:cNvSpPr>
          <p:nvPr>
            <p:ph type="title"/>
          </p:nvPr>
        </p:nvSpPr>
        <p:spPr>
          <a:xfrm>
            <a:off x="617622" y="286606"/>
            <a:ext cx="11006639" cy="83579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3" name="Date Placeholder 3">
            <a:extLst>
              <a:ext uri="{FF2B5EF4-FFF2-40B4-BE49-F238E27FC236}">
                <a16:creationId xmlns:a16="http://schemas.microsoft.com/office/drawing/2014/main" id="{96C2E5E8-2F98-43A6-AB32-1D78EA7EBEE4}"/>
              </a:ext>
            </a:extLst>
          </p:cNvPr>
          <p:cNvSpPr>
            <a:spLocks noGrp="1"/>
          </p:cNvSpPr>
          <p:nvPr>
            <p:ph type="dt" sz="half" idx="2"/>
          </p:nvPr>
        </p:nvSpPr>
        <p:spPr>
          <a:xfrm>
            <a:off x="423840" y="6456947"/>
            <a:ext cx="3618771" cy="260566"/>
          </a:xfrm>
          <a:prstGeom prst="rect">
            <a:avLst/>
          </a:prstGeom>
        </p:spPr>
        <p:txBody>
          <a:bodyPr/>
          <a:lstStyle>
            <a:lvl1pPr>
              <a:defRPr sz="825">
                <a:solidFill>
                  <a:srgbClr val="41464A"/>
                </a:solidFill>
              </a:defRPr>
            </a:lvl1pPr>
          </a:lstStyle>
          <a:p>
            <a:r>
              <a:rPr lang="en-US" dirty="0"/>
              <a:t>DATE  </a:t>
            </a:r>
            <a:r>
              <a:rPr lang="en-US" dirty="0">
                <a:sym typeface="Symbol" panose="05050102010706020507" pitchFamily="18" charset="2"/>
              </a:rPr>
              <a:t>  EVENT</a:t>
            </a:r>
            <a:endParaRPr lang="en-US" dirty="0"/>
          </a:p>
        </p:txBody>
      </p:sp>
      <p:sp>
        <p:nvSpPr>
          <p:cNvPr id="14" name="Footer Placeholder 4">
            <a:extLst>
              <a:ext uri="{FF2B5EF4-FFF2-40B4-BE49-F238E27FC236}">
                <a16:creationId xmlns:a16="http://schemas.microsoft.com/office/drawing/2014/main" id="{65EA3D7B-38D9-42BC-87EB-3D855F788133}"/>
              </a:ext>
            </a:extLst>
          </p:cNvPr>
          <p:cNvSpPr>
            <a:spLocks noGrp="1"/>
          </p:cNvSpPr>
          <p:nvPr>
            <p:ph type="ftr" sz="quarter" idx="3"/>
          </p:nvPr>
        </p:nvSpPr>
        <p:spPr>
          <a:xfrm>
            <a:off x="6378597" y="6423586"/>
            <a:ext cx="4758636" cy="260566"/>
          </a:xfrm>
          <a:prstGeom prst="rect">
            <a:avLst/>
          </a:prstGeom>
        </p:spPr>
        <p:txBody>
          <a:bodyPr/>
          <a:lstStyle>
            <a:lvl1pPr algn="r">
              <a:defRPr sz="825" cap="none" baseline="0">
                <a:solidFill>
                  <a:srgbClr val="41464A"/>
                </a:solidFill>
              </a:defRPr>
            </a:lvl1pPr>
          </a:lstStyle>
          <a:p>
            <a:r>
              <a:rPr lang="en-US" dirty="0"/>
              <a:t>#</a:t>
            </a:r>
            <a:r>
              <a:rPr lang="en-US" dirty="0" err="1"/>
              <a:t>SNEPitUp</a:t>
            </a:r>
            <a:r>
              <a:rPr lang="en-US" dirty="0"/>
              <a:t>   </a:t>
            </a:r>
            <a:r>
              <a:rPr lang="en-US" dirty="0">
                <a:sym typeface="Symbol" panose="05050102010706020507" pitchFamily="18" charset="2"/>
              </a:rPr>
              <a:t> </a:t>
            </a:r>
            <a:endParaRPr lang="en-US" dirty="0"/>
          </a:p>
        </p:txBody>
      </p:sp>
      <p:sp>
        <p:nvSpPr>
          <p:cNvPr id="15" name="Slide Number Placeholder 5">
            <a:extLst>
              <a:ext uri="{FF2B5EF4-FFF2-40B4-BE49-F238E27FC236}">
                <a16:creationId xmlns:a16="http://schemas.microsoft.com/office/drawing/2014/main" id="{FB294F9C-4F76-454B-9302-64AD6D015229}"/>
              </a:ext>
            </a:extLst>
          </p:cNvPr>
          <p:cNvSpPr>
            <a:spLocks noGrp="1"/>
          </p:cNvSpPr>
          <p:nvPr>
            <p:ph type="sldNum" sz="quarter" idx="4"/>
          </p:nvPr>
        </p:nvSpPr>
        <p:spPr>
          <a:xfrm>
            <a:off x="11221454" y="6423586"/>
            <a:ext cx="359639" cy="260566"/>
          </a:xfrm>
          <a:prstGeom prst="rect">
            <a:avLst/>
          </a:prstGeom>
        </p:spPr>
        <p:txBody>
          <a:bodyPr/>
          <a:lstStyle>
            <a:lvl1pPr>
              <a:defRPr sz="825">
                <a:solidFill>
                  <a:srgbClr val="41464A"/>
                </a:solidFill>
              </a:defRPr>
            </a:lvl1pPr>
          </a:lstStyle>
          <a:p>
            <a:fld id="{E357E9E4-4389-4E76-897C-D4FAC9C0B41D}" type="slidenum">
              <a:rPr lang="en-US" smtClean="0"/>
              <a:pPr/>
              <a:t>‹#›</a:t>
            </a:fld>
            <a:endParaRPr lang="en-US"/>
          </a:p>
        </p:txBody>
      </p:sp>
    </p:spTree>
    <p:extLst>
      <p:ext uri="{BB962C8B-B14F-4D97-AF65-F5344CB8AC3E}">
        <p14:creationId xmlns:p14="http://schemas.microsoft.com/office/powerpoint/2010/main" val="336164489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Lst>
  <p:hf hdr="0" ftr="0" dt="0"/>
  <p:txStyles>
    <p:title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170260" indent="-170260" algn="l" defTabSz="685800" rtl="0" eaLnBrk="1" latinLnBrk="0" hangingPunct="1">
        <a:lnSpc>
          <a:spcPct val="90000"/>
        </a:lnSpc>
        <a:spcBef>
          <a:spcPts val="900"/>
        </a:spcBef>
        <a:spcAft>
          <a:spcPts val="150"/>
        </a:spcAft>
        <a:buClr>
          <a:srgbClr val="D76222"/>
        </a:buClr>
        <a:buSzPct val="100000"/>
        <a:buFont typeface="Wingdings" panose="05000000000000000000" pitchFamily="2" charset="2"/>
        <a:buChar char="§"/>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40937814"/>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 descr="RU_ppt_top.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1"/>
            <a:ext cx="121920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RU_LOGOTYPE_PMS186.eps"/>
          <p:cNvPicPr>
            <a:picLocks noChangeAspect="1"/>
          </p:cNvPicPr>
          <p:nvPr userDrawn="1"/>
        </p:nvPicPr>
        <p:blipFill>
          <a:blip r:embed="rId14" cstate="email">
            <a:extLst>
              <a:ext uri="{28A0092B-C50C-407E-A947-70E740481C1C}">
                <a14:useLocalDpi xmlns:a14="http://schemas.microsoft.com/office/drawing/2010/main" val="0"/>
              </a:ext>
            </a:extLst>
          </a:blip>
          <a:srcRect/>
          <a:stretch>
            <a:fillRect/>
          </a:stretch>
        </p:blipFill>
        <p:spPr bwMode="auto">
          <a:xfrm>
            <a:off x="516467" y="142876"/>
            <a:ext cx="1907117"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609600" y="609600"/>
            <a:ext cx="10972800"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9" name="Rectangle 3"/>
          <p:cNvSpPr>
            <a:spLocks noGrp="1" noChangeArrowheads="1"/>
          </p:cNvSpPr>
          <p:nvPr>
            <p:ph type="body" idx="1"/>
          </p:nvPr>
        </p:nvSpPr>
        <p:spPr bwMode="auto">
          <a:xfrm>
            <a:off x="609600" y="1524000"/>
            <a:ext cx="109728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5F5F5F"/>
                </a:solidFill>
                <a:latin typeface="Arial" panose="020B0604020202020204" pitchFamily="34" charset="0"/>
                <a:cs typeface="Geneva" charset="0"/>
              </a:defRPr>
            </a:lvl1pPr>
          </a:lstStyle>
          <a:p>
            <a:pPr>
              <a:defRPr/>
            </a:pPr>
            <a:fld id="{A43B07CD-0D0F-2242-A2A1-6A1210CD92C5}" type="slidenum">
              <a:rPr lang="en-US" smtClean="0"/>
              <a:pPr>
                <a:defRPr/>
              </a:pPr>
              <a:t>‹#›</a:t>
            </a:fld>
            <a:endParaRPr lang="en-US" dirty="0"/>
          </a:p>
        </p:txBody>
      </p:sp>
      <p:sp>
        <p:nvSpPr>
          <p:cNvPr id="1031" name="Text Box 10"/>
          <p:cNvSpPr txBox="1">
            <a:spLocks noChangeArrowheads="1"/>
          </p:cNvSpPr>
          <p:nvPr/>
        </p:nvSpPr>
        <p:spPr bwMode="auto">
          <a:xfrm>
            <a:off x="6502400" y="98426"/>
            <a:ext cx="5588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Geneva" charset="0"/>
                <a:cs typeface="Geneva" charset="0"/>
              </a:defRPr>
            </a:lvl1pPr>
            <a:lvl2pPr marL="742950" indent="-285750" eaLnBrk="0" hangingPunct="0">
              <a:defRPr sz="2400">
                <a:solidFill>
                  <a:schemeClr val="tx1"/>
                </a:solidFill>
                <a:latin typeface="Arial" charset="0"/>
                <a:ea typeface="Geneva" charset="0"/>
              </a:defRPr>
            </a:lvl2pPr>
            <a:lvl3pPr marL="1143000" indent="-228600" eaLnBrk="0" hangingPunct="0">
              <a:defRPr sz="2400">
                <a:solidFill>
                  <a:schemeClr val="tx1"/>
                </a:solidFill>
                <a:latin typeface="Arial" charset="0"/>
                <a:ea typeface="Geneva" charset="0"/>
              </a:defRPr>
            </a:lvl3pPr>
            <a:lvl4pPr marL="1600200" indent="-228600" eaLnBrk="0" hangingPunct="0">
              <a:defRPr sz="2400">
                <a:solidFill>
                  <a:schemeClr val="tx1"/>
                </a:solidFill>
                <a:latin typeface="Arial" charset="0"/>
                <a:ea typeface="Geneva" charset="0"/>
              </a:defRPr>
            </a:lvl4pPr>
            <a:lvl5pPr marL="2057400" indent="-228600" eaLnBrk="0" hangingPunct="0">
              <a:defRPr sz="2400">
                <a:solidFill>
                  <a:schemeClr val="tx1"/>
                </a:solidFill>
                <a:latin typeface="Arial" charset="0"/>
                <a:ea typeface="Geneva" charset="0"/>
              </a:defRPr>
            </a:lvl5pPr>
            <a:lvl6pPr marL="2514600" indent="-228600" eaLnBrk="0" fontAlgn="base" hangingPunct="0">
              <a:spcBef>
                <a:spcPct val="0"/>
              </a:spcBef>
              <a:spcAft>
                <a:spcPct val="0"/>
              </a:spcAft>
              <a:defRPr sz="2400">
                <a:solidFill>
                  <a:schemeClr val="tx1"/>
                </a:solidFill>
                <a:latin typeface="Arial" charset="0"/>
                <a:ea typeface="Geneva" charset="0"/>
              </a:defRPr>
            </a:lvl6pPr>
            <a:lvl7pPr marL="2971800" indent="-228600" eaLnBrk="0" fontAlgn="base" hangingPunct="0">
              <a:spcBef>
                <a:spcPct val="0"/>
              </a:spcBef>
              <a:spcAft>
                <a:spcPct val="0"/>
              </a:spcAft>
              <a:defRPr sz="2400">
                <a:solidFill>
                  <a:schemeClr val="tx1"/>
                </a:solidFill>
                <a:latin typeface="Arial" charset="0"/>
                <a:ea typeface="Geneva" charset="0"/>
              </a:defRPr>
            </a:lvl7pPr>
            <a:lvl8pPr marL="3429000" indent="-228600" eaLnBrk="0" fontAlgn="base" hangingPunct="0">
              <a:spcBef>
                <a:spcPct val="0"/>
              </a:spcBef>
              <a:spcAft>
                <a:spcPct val="0"/>
              </a:spcAft>
              <a:defRPr sz="2400">
                <a:solidFill>
                  <a:schemeClr val="tx1"/>
                </a:solidFill>
                <a:latin typeface="Arial" charset="0"/>
                <a:ea typeface="Geneva" charset="0"/>
              </a:defRPr>
            </a:lvl8pPr>
            <a:lvl9pPr marL="3886200" indent="-228600" eaLnBrk="0" fontAlgn="base" hangingPunct="0">
              <a:spcBef>
                <a:spcPct val="0"/>
              </a:spcBef>
              <a:spcAft>
                <a:spcPct val="0"/>
              </a:spcAft>
              <a:defRPr sz="2400">
                <a:solidFill>
                  <a:schemeClr val="tx1"/>
                </a:solidFill>
                <a:latin typeface="Arial" charset="0"/>
                <a:ea typeface="Geneva" charset="0"/>
              </a:defRPr>
            </a:lvl9pPr>
          </a:lstStyle>
          <a:p>
            <a:pPr algn="r" eaLnBrk="1" hangingPunct="1">
              <a:spcBef>
                <a:spcPct val="50000"/>
              </a:spcBef>
              <a:defRPr/>
            </a:pPr>
            <a:endParaRPr lang="en-US" sz="2000" dirty="0">
              <a:solidFill>
                <a:schemeClr val="bg1"/>
              </a:solidFill>
              <a:latin typeface="Arial" panose="020B0604020202020204" pitchFamily="34" charset="0"/>
            </a:endParaRPr>
          </a:p>
        </p:txBody>
      </p:sp>
      <p:pic>
        <p:nvPicPr>
          <p:cNvPr id="3" name="Picture 2"/>
          <p:cNvPicPr>
            <a:picLocks noChangeAspect="1"/>
          </p:cNvPicPr>
          <p:nvPr userDrawn="1"/>
        </p:nvPicPr>
        <p:blipFill>
          <a:blip r:embed="rId15" cstate="email">
            <a:extLst>
              <a:ext uri="{28A0092B-C50C-407E-A947-70E740481C1C}">
                <a14:useLocalDpi xmlns:a14="http://schemas.microsoft.com/office/drawing/2010/main" val="0"/>
              </a:ext>
            </a:extLst>
          </a:blip>
          <a:stretch>
            <a:fillRect/>
          </a:stretch>
        </p:blipFill>
        <p:spPr>
          <a:xfrm>
            <a:off x="9296401" y="5773120"/>
            <a:ext cx="2109729" cy="1084881"/>
          </a:xfrm>
          <a:prstGeom prst="rect">
            <a:avLst/>
          </a:prstGeom>
        </p:spPr>
      </p:pic>
    </p:spTree>
    <p:extLst>
      <p:ext uri="{BB962C8B-B14F-4D97-AF65-F5344CB8AC3E}">
        <p14:creationId xmlns:p14="http://schemas.microsoft.com/office/powerpoint/2010/main" val="56519984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rtl="0" eaLnBrk="1" fontAlgn="base" hangingPunct="1">
        <a:spcBef>
          <a:spcPct val="0"/>
        </a:spcBef>
        <a:spcAft>
          <a:spcPct val="0"/>
        </a:spcAft>
        <a:defRPr sz="3000">
          <a:solidFill>
            <a:schemeClr val="tx2"/>
          </a:solidFill>
          <a:latin typeface="Arial" panose="020B0604020202020204" pitchFamily="34" charset="0"/>
          <a:ea typeface="ヒラギノ角ゴ Pro W3" charset="0"/>
          <a:cs typeface="Geneva" charset="0"/>
        </a:defRPr>
      </a:lvl1pPr>
      <a:lvl2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2pPr>
      <a:lvl3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3pPr>
      <a:lvl4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4pPr>
      <a:lvl5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5pPr>
      <a:lvl6pPr marL="457200" algn="l" rtl="0" eaLnBrk="1" fontAlgn="base" hangingPunct="1">
        <a:spcBef>
          <a:spcPct val="0"/>
        </a:spcBef>
        <a:spcAft>
          <a:spcPct val="0"/>
        </a:spcAft>
        <a:defRPr sz="3000">
          <a:solidFill>
            <a:schemeClr val="tx2"/>
          </a:solidFill>
          <a:latin typeface="Arial" charset="0"/>
        </a:defRPr>
      </a:lvl6pPr>
      <a:lvl7pPr marL="914400" algn="l" rtl="0" eaLnBrk="1" fontAlgn="base" hangingPunct="1">
        <a:spcBef>
          <a:spcPct val="0"/>
        </a:spcBef>
        <a:spcAft>
          <a:spcPct val="0"/>
        </a:spcAft>
        <a:defRPr sz="3000">
          <a:solidFill>
            <a:schemeClr val="tx2"/>
          </a:solidFill>
          <a:latin typeface="Arial" charset="0"/>
        </a:defRPr>
      </a:lvl7pPr>
      <a:lvl8pPr marL="1371600" algn="l" rtl="0" eaLnBrk="1" fontAlgn="base" hangingPunct="1">
        <a:spcBef>
          <a:spcPct val="0"/>
        </a:spcBef>
        <a:spcAft>
          <a:spcPct val="0"/>
        </a:spcAft>
        <a:defRPr sz="3000">
          <a:solidFill>
            <a:schemeClr val="tx2"/>
          </a:solidFill>
          <a:latin typeface="Arial" charset="0"/>
        </a:defRPr>
      </a:lvl8pPr>
      <a:lvl9pPr marL="1828800" algn="l" rtl="0" eaLnBrk="1" fontAlgn="base" hangingPunct="1">
        <a:spcBef>
          <a:spcPct val="0"/>
        </a:spcBef>
        <a:spcAft>
          <a:spcPct val="0"/>
        </a:spcAft>
        <a:defRPr sz="3000">
          <a:solidFill>
            <a:schemeClr val="tx2"/>
          </a:solidFill>
          <a:latin typeface="Arial" charset="0"/>
        </a:defRPr>
      </a:lvl9pPr>
    </p:titleStyle>
    <p:bodyStyle>
      <a:lvl1pPr marL="342900" indent="-342900" algn="l" rtl="0" eaLnBrk="1" fontAlgn="base" hangingPunct="1">
        <a:spcBef>
          <a:spcPct val="20000"/>
        </a:spcBef>
        <a:spcAft>
          <a:spcPct val="0"/>
        </a:spcAft>
        <a:buChar char="•"/>
        <a:defRPr sz="2200">
          <a:solidFill>
            <a:srgbClr val="5F5F5F"/>
          </a:solidFill>
          <a:latin typeface="Arial" panose="020B0604020202020204" pitchFamily="34" charset="0"/>
          <a:ea typeface="ヒラギノ角ゴ Pro W3" charset="0"/>
          <a:cs typeface="Geneva" charset="0"/>
        </a:defRPr>
      </a:lvl1pPr>
      <a:lvl2pPr marL="742950" indent="-285750" algn="l" rtl="0" eaLnBrk="1" fontAlgn="base" hangingPunct="1">
        <a:spcBef>
          <a:spcPct val="20000"/>
        </a:spcBef>
        <a:spcAft>
          <a:spcPct val="0"/>
        </a:spcAft>
        <a:buChar char="–"/>
        <a:defRPr>
          <a:solidFill>
            <a:srgbClr val="5F5F5F"/>
          </a:solidFill>
          <a:latin typeface="Arial" panose="020B0604020202020204" pitchFamily="34" charset="0"/>
          <a:ea typeface="Geneva" charset="0"/>
          <a:cs typeface="Geneva" charset="0"/>
        </a:defRPr>
      </a:lvl2pPr>
      <a:lvl3pPr marL="1143000" indent="-228600" algn="l" rtl="0" eaLnBrk="1" fontAlgn="base" hangingPunct="1">
        <a:spcBef>
          <a:spcPct val="20000"/>
        </a:spcBef>
        <a:spcAft>
          <a:spcPct val="0"/>
        </a:spcAft>
        <a:buChar char="•"/>
        <a:defRPr sz="1600">
          <a:solidFill>
            <a:srgbClr val="5F5F5F"/>
          </a:solidFill>
          <a:latin typeface="Arial" panose="020B0604020202020204" pitchFamily="34" charset="0"/>
          <a:ea typeface="Geneva" charset="0"/>
          <a:cs typeface="Geneva" charset="0"/>
        </a:defRPr>
      </a:lvl3pPr>
      <a:lvl4pPr marL="16002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4pPr>
      <a:lvl5pPr marL="20574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5pPr>
      <a:lvl6pPr marL="2514600" indent="-228600" algn="l" rtl="0" eaLnBrk="1" fontAlgn="base" hangingPunct="1">
        <a:spcBef>
          <a:spcPct val="20000"/>
        </a:spcBef>
        <a:spcAft>
          <a:spcPct val="0"/>
        </a:spcAft>
        <a:buChar char="»"/>
        <a:defRPr sz="1400">
          <a:solidFill>
            <a:srgbClr val="5F5F5F"/>
          </a:solidFill>
          <a:latin typeface="+mn-lt"/>
        </a:defRPr>
      </a:lvl6pPr>
      <a:lvl7pPr marL="2971800" indent="-228600" algn="l" rtl="0" eaLnBrk="1" fontAlgn="base" hangingPunct="1">
        <a:spcBef>
          <a:spcPct val="20000"/>
        </a:spcBef>
        <a:spcAft>
          <a:spcPct val="0"/>
        </a:spcAft>
        <a:buChar char="»"/>
        <a:defRPr sz="1400">
          <a:solidFill>
            <a:srgbClr val="5F5F5F"/>
          </a:solidFill>
          <a:latin typeface="+mn-lt"/>
        </a:defRPr>
      </a:lvl7pPr>
      <a:lvl8pPr marL="3429000" indent="-228600" algn="l" rtl="0" eaLnBrk="1" fontAlgn="base" hangingPunct="1">
        <a:spcBef>
          <a:spcPct val="20000"/>
        </a:spcBef>
        <a:spcAft>
          <a:spcPct val="0"/>
        </a:spcAft>
        <a:buChar char="»"/>
        <a:defRPr sz="1400">
          <a:solidFill>
            <a:srgbClr val="5F5F5F"/>
          </a:solidFill>
          <a:latin typeface="+mn-lt"/>
        </a:defRPr>
      </a:lvl8pPr>
      <a:lvl9pPr marL="3886200" indent="-228600" algn="l" rtl="0" eaLnBrk="1" fontAlgn="base" hangingPunct="1">
        <a:spcBef>
          <a:spcPct val="20000"/>
        </a:spcBef>
        <a:spcAft>
          <a:spcPct val="0"/>
        </a:spcAft>
        <a:buChar char="»"/>
        <a:defRPr sz="1400">
          <a:solidFill>
            <a:srgbClr val="5F5F5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652B274F-360D-4E76-A06D-CC436C8C6E0B}"/>
              </a:ext>
            </a:extLst>
          </p:cNvPr>
          <p:cNvSpPr>
            <a:spLocks noGrp="1"/>
          </p:cNvSpPr>
          <p:nvPr>
            <p:ph type="title"/>
          </p:nvPr>
        </p:nvSpPr>
        <p:spPr>
          <a:xfrm>
            <a:off x="617622" y="286606"/>
            <a:ext cx="11006639" cy="835793"/>
          </a:xfrm>
          <a:prstGeom prst="rect">
            <a:avLst/>
          </a:prstGeom>
        </p:spPr>
        <p:txBody>
          <a:bodyPr vert="horz" lIns="91440" tIns="45720" rIns="91440" bIns="45720" rtlCol="0" anchor="b">
            <a:normAutofit/>
          </a:bodyPr>
          <a:lstStyle/>
          <a:p>
            <a:r>
              <a:rPr lang="en-US" dirty="0"/>
              <a:t>Click to edit Master title style</a:t>
            </a:r>
          </a:p>
        </p:txBody>
      </p:sp>
      <p:sp>
        <p:nvSpPr>
          <p:cNvPr id="13" name="Date Placeholder 3">
            <a:extLst>
              <a:ext uri="{FF2B5EF4-FFF2-40B4-BE49-F238E27FC236}">
                <a16:creationId xmlns:a16="http://schemas.microsoft.com/office/drawing/2014/main" id="{96C2E5E8-2F98-43A6-AB32-1D78EA7EBEE4}"/>
              </a:ext>
            </a:extLst>
          </p:cNvPr>
          <p:cNvSpPr>
            <a:spLocks noGrp="1"/>
          </p:cNvSpPr>
          <p:nvPr>
            <p:ph type="dt" sz="half" idx="2"/>
          </p:nvPr>
        </p:nvSpPr>
        <p:spPr>
          <a:xfrm>
            <a:off x="423840" y="6456947"/>
            <a:ext cx="3618771" cy="260566"/>
          </a:xfrm>
          <a:prstGeom prst="rect">
            <a:avLst/>
          </a:prstGeom>
        </p:spPr>
        <p:txBody>
          <a:bodyPr/>
          <a:lstStyle>
            <a:lvl1pPr>
              <a:defRPr sz="825">
                <a:solidFill>
                  <a:srgbClr val="41464A"/>
                </a:solidFill>
              </a:defRPr>
            </a:lvl1pPr>
          </a:lstStyle>
          <a:p>
            <a:endParaRPr lang="en-US" dirty="0"/>
          </a:p>
        </p:txBody>
      </p:sp>
      <p:sp>
        <p:nvSpPr>
          <p:cNvPr id="14" name="Footer Placeholder 4">
            <a:extLst>
              <a:ext uri="{FF2B5EF4-FFF2-40B4-BE49-F238E27FC236}">
                <a16:creationId xmlns:a16="http://schemas.microsoft.com/office/drawing/2014/main" id="{65EA3D7B-38D9-42BC-87EB-3D855F788133}"/>
              </a:ext>
            </a:extLst>
          </p:cNvPr>
          <p:cNvSpPr>
            <a:spLocks noGrp="1"/>
          </p:cNvSpPr>
          <p:nvPr>
            <p:ph type="ftr" sz="quarter" idx="3"/>
          </p:nvPr>
        </p:nvSpPr>
        <p:spPr>
          <a:xfrm>
            <a:off x="6378597" y="6423586"/>
            <a:ext cx="4758636" cy="260566"/>
          </a:xfrm>
          <a:prstGeom prst="rect">
            <a:avLst/>
          </a:prstGeom>
        </p:spPr>
        <p:txBody>
          <a:bodyPr/>
          <a:lstStyle>
            <a:lvl1pPr algn="r">
              <a:defRPr sz="825" cap="none" baseline="0">
                <a:solidFill>
                  <a:srgbClr val="41464A"/>
                </a:solidFill>
              </a:defRPr>
            </a:lvl1pPr>
          </a:lstStyle>
          <a:p>
            <a:endParaRPr lang="en-US" dirty="0"/>
          </a:p>
        </p:txBody>
      </p:sp>
      <p:sp>
        <p:nvSpPr>
          <p:cNvPr id="15" name="Slide Number Placeholder 5">
            <a:extLst>
              <a:ext uri="{FF2B5EF4-FFF2-40B4-BE49-F238E27FC236}">
                <a16:creationId xmlns:a16="http://schemas.microsoft.com/office/drawing/2014/main" id="{FB294F9C-4F76-454B-9302-64AD6D015229}"/>
              </a:ext>
            </a:extLst>
          </p:cNvPr>
          <p:cNvSpPr>
            <a:spLocks noGrp="1"/>
          </p:cNvSpPr>
          <p:nvPr>
            <p:ph type="sldNum" sz="quarter" idx="4"/>
          </p:nvPr>
        </p:nvSpPr>
        <p:spPr>
          <a:xfrm>
            <a:off x="11221454" y="6423586"/>
            <a:ext cx="359639" cy="260566"/>
          </a:xfrm>
          <a:prstGeom prst="rect">
            <a:avLst/>
          </a:prstGeom>
        </p:spPr>
        <p:txBody>
          <a:bodyPr/>
          <a:lstStyle>
            <a:lvl1pPr>
              <a:defRPr sz="825">
                <a:solidFill>
                  <a:srgbClr val="41464A"/>
                </a:solidFill>
              </a:defRPr>
            </a:lvl1pPr>
          </a:lstStyle>
          <a:p>
            <a:fld id="{E357E9E4-4389-4E76-897C-D4FAC9C0B41D}" type="slidenum">
              <a:rPr lang="en-US" smtClean="0"/>
              <a:pPr/>
              <a:t>‹#›</a:t>
            </a:fld>
            <a:endParaRPr lang="en-US"/>
          </a:p>
        </p:txBody>
      </p:sp>
    </p:spTree>
    <p:extLst>
      <p:ext uri="{BB962C8B-B14F-4D97-AF65-F5344CB8AC3E}">
        <p14:creationId xmlns:p14="http://schemas.microsoft.com/office/powerpoint/2010/main" val="273727000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Lst>
  <p:hf sldNum="0" hdr="0" ftr="0" dt="0"/>
  <p:txStyles>
    <p:title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p:titleStyle>
    <p:bodyStyle>
      <a:lvl1pPr marL="170260" indent="-170260" algn="l" defTabSz="685800" rtl="0" eaLnBrk="1" latinLnBrk="0" hangingPunct="1">
        <a:lnSpc>
          <a:spcPct val="90000"/>
        </a:lnSpc>
        <a:spcBef>
          <a:spcPts val="900"/>
        </a:spcBef>
        <a:spcAft>
          <a:spcPts val="150"/>
        </a:spcAft>
        <a:buClr>
          <a:srgbClr val="D76222"/>
        </a:buClr>
        <a:buSzPct val="100000"/>
        <a:buFont typeface="Wingdings" panose="05000000000000000000" pitchFamily="2" charset="2"/>
        <a:buChar char="§"/>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rgbClr val="D76222"/>
        </a:buClr>
        <a:buFont typeface="Wingdings" panose="05000000000000000000" pitchFamily="2" charset="2"/>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617622" y="286606"/>
            <a:ext cx="11006639" cy="835793"/>
          </a:xfrm>
          <a:prstGeom prst="rect">
            <a:avLst/>
          </a:prstGeom>
          <a:noFill/>
          <a:ln>
            <a:noFill/>
          </a:ln>
        </p:spPr>
        <p:txBody>
          <a:bodyPr spcFirstLastPara="1" wrap="square" lIns="91425" tIns="45700" rIns="91425" bIns="45700" anchor="b" anchorCtr="0">
            <a:normAutofit/>
          </a:bodyPr>
          <a:lstStyle>
            <a:lvl1pPr marR="0" lvl="0" algn="l" rtl="0">
              <a:lnSpc>
                <a:spcPct val="85000"/>
              </a:lnSpc>
              <a:spcBef>
                <a:spcPts val="0"/>
              </a:spcBef>
              <a:spcAft>
                <a:spcPts val="0"/>
              </a:spcAft>
              <a:buClr>
                <a:srgbClr val="808084"/>
              </a:buClr>
              <a:buSzPts val="3600"/>
              <a:buFont typeface="Calibri"/>
              <a:buNone/>
              <a:defRPr sz="3600" b="0" i="0" u="none" strike="noStrike" cap="none">
                <a:solidFill>
                  <a:srgbClr val="808084"/>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dt" idx="10"/>
          </p:nvPr>
        </p:nvSpPr>
        <p:spPr>
          <a:xfrm>
            <a:off x="423840" y="6456947"/>
            <a:ext cx="3618771" cy="260566"/>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25" b="0" i="0" u="none" strike="noStrike" cap="none">
                <a:solidFill>
                  <a:srgbClr val="41464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9"/>
          <p:cNvSpPr txBox="1">
            <a:spLocks noGrp="1"/>
          </p:cNvSpPr>
          <p:nvPr>
            <p:ph type="ftr" idx="11"/>
          </p:nvPr>
        </p:nvSpPr>
        <p:spPr>
          <a:xfrm>
            <a:off x="6378597" y="6423586"/>
            <a:ext cx="4758636" cy="260566"/>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825" b="0" i="0" u="none" strike="noStrike" cap="none">
                <a:solidFill>
                  <a:srgbClr val="41464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
          <p:cNvSpPr txBox="1">
            <a:spLocks noGrp="1"/>
          </p:cNvSpPr>
          <p:nvPr>
            <p:ph type="sldNum" idx="12"/>
          </p:nvPr>
        </p:nvSpPr>
        <p:spPr>
          <a:xfrm>
            <a:off x="11221454" y="6423586"/>
            <a:ext cx="359639" cy="260566"/>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25"/>
              <a:buFont typeface="Arial"/>
              <a:buNone/>
              <a:defRPr sz="825" b="0" i="0" u="none" strike="noStrike" cap="none">
                <a:solidFill>
                  <a:srgbClr val="41464A"/>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10243939"/>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41.xml"/><Relationship Id="rId5" Type="http://schemas.openxmlformats.org/officeDocument/2006/relationships/image" Target="../media/image34.pn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1.xml"/><Relationship Id="rId1" Type="http://schemas.openxmlformats.org/officeDocument/2006/relationships/slideLayout" Target="../slideLayouts/slideLayout47.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4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4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41.xml"/><Relationship Id="rId5" Type="http://schemas.openxmlformats.org/officeDocument/2006/relationships/image" Target="../media/image54.jpe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6.xml"/><Relationship Id="rId1" Type="http://schemas.openxmlformats.org/officeDocument/2006/relationships/slideLayout" Target="../slideLayouts/slideLayout41.xml"/><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41.xml"/><Relationship Id="rId5" Type="http://schemas.openxmlformats.org/officeDocument/2006/relationships/image" Target="../media/image62.jpeg"/><Relationship Id="rId4"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emf"/><Relationship Id="rId7"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41.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7.xml"/><Relationship Id="rId1" Type="http://schemas.openxmlformats.org/officeDocument/2006/relationships/slideLayout" Target="../slideLayouts/slideLayout41.xml"/><Relationship Id="rId4" Type="http://schemas.openxmlformats.org/officeDocument/2006/relationships/image" Target="../media/image71.jpeg"/></Relationships>
</file>

<file path=ppt/slides/_rels/slide3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62.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hyperlink" Target="www.newarkdig.org" TargetMode="External"/><Relationship Id="rId2" Type="http://schemas.openxmlformats.org/officeDocument/2006/relationships/image" Target="../media/image81.jpeg"/><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8" Type="http://schemas.openxmlformats.org/officeDocument/2006/relationships/image" Target="../media/image87.jpeg"/><Relationship Id="rId13" Type="http://schemas.openxmlformats.org/officeDocument/2006/relationships/image" Target="../media/image92.png"/><Relationship Id="rId3" Type="http://schemas.openxmlformats.org/officeDocument/2006/relationships/image" Target="../media/image82.jpeg"/><Relationship Id="rId7" Type="http://schemas.openxmlformats.org/officeDocument/2006/relationships/image" Target="../media/image86.jpeg"/><Relationship Id="rId12" Type="http://schemas.openxmlformats.org/officeDocument/2006/relationships/image" Target="../media/image91.png"/><Relationship Id="rId2" Type="http://schemas.openxmlformats.org/officeDocument/2006/relationships/notesSlide" Target="../notesSlides/notesSlide29.xml"/><Relationship Id="rId1" Type="http://schemas.openxmlformats.org/officeDocument/2006/relationships/slideLayout" Target="../slideLayouts/slideLayout41.xml"/><Relationship Id="rId6" Type="http://schemas.openxmlformats.org/officeDocument/2006/relationships/image" Target="../media/image85.jpeg"/><Relationship Id="rId11" Type="http://schemas.openxmlformats.org/officeDocument/2006/relationships/image" Target="../media/image90.pn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png"/><Relationship Id="rId9" Type="http://schemas.openxmlformats.org/officeDocument/2006/relationships/image" Target="../media/image88.jpeg"/></Relationships>
</file>

<file path=ppt/slides/_rels/slide4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0.xml"/><Relationship Id="rId1" Type="http://schemas.openxmlformats.org/officeDocument/2006/relationships/slideLayout" Target="../slideLayouts/slideLayout42.xml"/><Relationship Id="rId4" Type="http://schemas.openxmlformats.org/officeDocument/2006/relationships/image" Target="../media/image9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32.xml"/><Relationship Id="rId1" Type="http://schemas.openxmlformats.org/officeDocument/2006/relationships/slideLayout" Target="../slideLayouts/slideLayout41.xml"/><Relationship Id="rId5" Type="http://schemas.openxmlformats.org/officeDocument/2006/relationships/image" Target="../media/image97.jpeg"/><Relationship Id="rId4" Type="http://schemas.openxmlformats.org/officeDocument/2006/relationships/image" Target="../media/image96.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41.xml"/><Relationship Id="rId5" Type="http://schemas.openxmlformats.org/officeDocument/2006/relationships/image" Target="../media/image101.jpeg"/><Relationship Id="rId4" Type="http://schemas.openxmlformats.org/officeDocument/2006/relationships/image" Target="../media/image100.jpeg"/></Relationships>
</file>

<file path=ppt/slides/_rels/slide5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41.xml"/><Relationship Id="rId5" Type="http://schemas.openxmlformats.org/officeDocument/2006/relationships/image" Target="../media/image105.jpeg"/><Relationship Id="rId4" Type="http://schemas.openxmlformats.org/officeDocument/2006/relationships/image" Target="../media/image104.jpeg"/></Relationships>
</file>

<file path=ppt/slides/_rels/slide52.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5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eg"/><Relationship Id="rId1" Type="http://schemas.openxmlformats.org/officeDocument/2006/relationships/slideLayout" Target="../slideLayouts/slideLayout52.xml"/></Relationships>
</file>

<file path=ppt/slides/_rels/slide6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hyperlink" Target="http://www.snepgrants.org/" TargetMode="External"/><Relationship Id="rId1" Type="http://schemas.openxmlformats.org/officeDocument/2006/relationships/slideLayout" Target="../slideLayouts/slideLayout52.xml"/></Relationships>
</file>

<file path=ppt/slides/_rels/slide65.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52.xml"/></Relationships>
</file>

<file path=ppt/slides/_rels/slide66.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52.xml"/></Relationships>
</file>

<file path=ppt/slides/_rels/slide67.xml.rels><?xml version="1.0" encoding="UTF-8" standalone="yes"?>
<Relationships xmlns="http://schemas.openxmlformats.org/package/2006/relationships"><Relationship Id="rId3" Type="http://schemas.openxmlformats.org/officeDocument/2006/relationships/hyperlink" Target="mailto:tardito@estuaries.org" TargetMode="External"/><Relationship Id="rId2" Type="http://schemas.openxmlformats.org/officeDocument/2006/relationships/hyperlink" Target="http://www.snepgrants.org/" TargetMode="External"/><Relationship Id="rId1" Type="http://schemas.openxmlformats.org/officeDocument/2006/relationships/slideLayout" Target="../slideLayouts/slideLayout52.xml"/><Relationship Id="rId4" Type="http://schemas.openxmlformats.org/officeDocument/2006/relationships/image" Target="../media/image110.jp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6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3.xml"/><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2" Type="http://schemas.openxmlformats.org/officeDocument/2006/relationships/hyperlink" Target="mailto:obropta@envsci.rutgers.edu" TargetMode="External"/><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4.xml"/><Relationship Id="rId1" Type="http://schemas.openxmlformats.org/officeDocument/2006/relationships/slideLayout" Target="../slideLayouts/slideLayout56.xml"/><Relationship Id="rId4" Type="http://schemas.openxmlformats.org/officeDocument/2006/relationships/image" Target="../media/image113.png"/></Relationships>
</file>

<file path=ppt/slides/_rels/slide7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5.xml"/><Relationship Id="rId1" Type="http://schemas.openxmlformats.org/officeDocument/2006/relationships/slideLayout" Target="../slideLayouts/slideLayout56.xml"/></Relationships>
</file>

<file path=ppt/slides/_rels/slide7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41.xml"/><Relationship Id="rId5" Type="http://schemas.openxmlformats.org/officeDocument/2006/relationships/image" Target="../media/image24.jpeg"/><Relationship Id="rId4" Type="http://schemas.openxmlformats.org/officeDocument/2006/relationships/image" Target="../media/image23.jpeg"/></Relationships>
</file>

<file path=ppt/slides/_rels/slide8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7.jp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8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slideLayout" Target="../slideLayouts/slideLayout1.xml"/><Relationship Id="rId1" Type="http://schemas.openxmlformats.org/officeDocument/2006/relationships/themeOverride" Target="../theme/themeOverride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4.png"/></Relationships>
</file>

<file path=ppt/slides/_rels/slide8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hemeOverride" Target="../theme/themeOverride8.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0"/>
            <a:ext cx="12204871" cy="6858000"/>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2871" y="1427243"/>
            <a:ext cx="3332143" cy="3712315"/>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94074" y="1549942"/>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19" name="Subtitle 2">
            <a:extLst>
              <a:ext uri="{FF2B5EF4-FFF2-40B4-BE49-F238E27FC236}">
                <a16:creationId xmlns:a16="http://schemas.microsoft.com/office/drawing/2014/main" id="{469E9DF6-07E9-2BF9-0402-80F1604CA6C5}"/>
              </a:ext>
            </a:extLst>
          </p:cNvPr>
          <p:cNvSpPr txBox="1">
            <a:spLocks/>
          </p:cNvSpPr>
          <p:nvPr/>
        </p:nvSpPr>
        <p:spPr>
          <a:xfrm>
            <a:off x="0" y="3755741"/>
            <a:ext cx="3319272" cy="1250004"/>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rgbClr val="0B5395"/>
                </a:solidFill>
                <a:latin typeface="Cambria Math" panose="02040503050406030204" pitchFamily="18" charset="0"/>
                <a:ea typeface="Cambria Math" panose="02040503050406030204" pitchFamily="18" charset="0"/>
              </a:rPr>
              <a:t>June 13, 2023</a:t>
            </a:r>
          </a:p>
          <a:p>
            <a:r>
              <a:rPr lang="en-US" dirty="0">
                <a:solidFill>
                  <a:srgbClr val="0B5395"/>
                </a:solidFill>
                <a:latin typeface="Cambria Math" panose="02040503050406030204" pitchFamily="18" charset="0"/>
                <a:ea typeface="Cambria Math" panose="02040503050406030204" pitchFamily="18" charset="0"/>
              </a:rPr>
              <a:t>8:30a – 4:30p</a:t>
            </a:r>
          </a:p>
          <a:p>
            <a:r>
              <a:rPr lang="en-US" dirty="0">
                <a:solidFill>
                  <a:srgbClr val="0B5395"/>
                </a:solidFill>
                <a:latin typeface="Cambria Math" panose="02040503050406030204" pitchFamily="18" charset="0"/>
                <a:ea typeface="Cambria Math" panose="02040503050406030204" pitchFamily="18" charset="0"/>
              </a:rPr>
              <a:t>Bristol Community College</a:t>
            </a:r>
          </a:p>
        </p:txBody>
      </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61066" y="3326984"/>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321510" y="1427243"/>
            <a:ext cx="8872734" cy="3712315"/>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Southeast New England Program: Public Forum 2023</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Tree>
    <p:extLst>
      <p:ext uri="{BB962C8B-B14F-4D97-AF65-F5344CB8AC3E}">
        <p14:creationId xmlns:p14="http://schemas.microsoft.com/office/powerpoint/2010/main" val="4049329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370838"/>
            <a:ext cx="9144000" cy="2554545"/>
          </a:xfrm>
        </p:spPr>
        <p:txBody>
          <a:bodyPr>
            <a:spAutoFit/>
          </a:bodyPr>
          <a:lstStyle/>
          <a:p>
            <a:pPr algn="ctr"/>
            <a:r>
              <a:rPr lang="en-US" sz="4000" b="1" dirty="0"/>
              <a:t>The RCE Water Resources Program created a</a:t>
            </a:r>
            <a:br>
              <a:rPr lang="en-US" sz="4000" b="1" dirty="0"/>
            </a:br>
            <a:r>
              <a:rPr lang="en-US" sz="4000" b="1" dirty="0"/>
              <a:t>Community-Based Green Infrastructure Initiative </a:t>
            </a:r>
          </a:p>
        </p:txBody>
      </p:sp>
    </p:spTree>
    <p:extLst>
      <p:ext uri="{BB962C8B-B14F-4D97-AF65-F5344CB8AC3E}">
        <p14:creationId xmlns:p14="http://schemas.microsoft.com/office/powerpoint/2010/main" val="3080337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0" descr="IMG_1771.JPG"/>
          <p:cNvPicPr>
            <a:picLocks noChangeAspect="1"/>
          </p:cNvPicPr>
          <p:nvPr/>
        </p:nvPicPr>
        <p:blipFill>
          <a:blip r:embed="rId3" cstate="print"/>
          <a:srcRect/>
          <a:stretch>
            <a:fillRect/>
          </a:stretch>
        </p:blipFill>
        <p:spPr bwMode="auto">
          <a:xfrm>
            <a:off x="1752600" y="660400"/>
            <a:ext cx="2819400" cy="2114550"/>
          </a:xfrm>
          <a:prstGeom prst="rect">
            <a:avLst/>
          </a:prstGeom>
          <a:noFill/>
          <a:ln w="9525">
            <a:noFill/>
            <a:miter lim="800000"/>
            <a:headEnd/>
            <a:tailEnd/>
          </a:ln>
        </p:spPr>
      </p:pic>
      <p:pic>
        <p:nvPicPr>
          <p:cNvPr id="6148" name="Picture 11" descr="IMG_1782.JPG"/>
          <p:cNvPicPr>
            <a:picLocks noChangeAspect="1"/>
          </p:cNvPicPr>
          <p:nvPr/>
        </p:nvPicPr>
        <p:blipFill>
          <a:blip r:embed="rId4" cstate="print"/>
          <a:srcRect t="16637" b="13814"/>
          <a:stretch>
            <a:fillRect/>
          </a:stretch>
        </p:blipFill>
        <p:spPr bwMode="auto">
          <a:xfrm>
            <a:off x="7543800" y="2882901"/>
            <a:ext cx="2819400" cy="1470025"/>
          </a:xfrm>
          <a:prstGeom prst="rect">
            <a:avLst/>
          </a:prstGeom>
          <a:noFill/>
          <a:ln w="9525">
            <a:noFill/>
            <a:miter lim="800000"/>
            <a:headEnd/>
            <a:tailEnd/>
          </a:ln>
        </p:spPr>
      </p:pic>
      <p:pic>
        <p:nvPicPr>
          <p:cNvPr id="6149" name="Picture 12" descr="IMG_1790.JPG"/>
          <p:cNvPicPr>
            <a:picLocks noChangeAspect="1"/>
          </p:cNvPicPr>
          <p:nvPr/>
        </p:nvPicPr>
        <p:blipFill>
          <a:blip r:embed="rId5" cstate="print"/>
          <a:srcRect/>
          <a:stretch>
            <a:fillRect/>
          </a:stretch>
        </p:blipFill>
        <p:spPr bwMode="auto">
          <a:xfrm>
            <a:off x="4648200" y="660400"/>
            <a:ext cx="2819400" cy="2114550"/>
          </a:xfrm>
          <a:prstGeom prst="rect">
            <a:avLst/>
          </a:prstGeom>
          <a:noFill/>
          <a:ln w="9525">
            <a:noFill/>
            <a:miter lim="800000"/>
            <a:headEnd/>
            <a:tailEnd/>
          </a:ln>
        </p:spPr>
      </p:pic>
      <p:pic>
        <p:nvPicPr>
          <p:cNvPr id="6150" name="Picture 13" descr="IMG_1811.JPG"/>
          <p:cNvPicPr>
            <a:picLocks noChangeAspect="1"/>
          </p:cNvPicPr>
          <p:nvPr/>
        </p:nvPicPr>
        <p:blipFill>
          <a:blip r:embed="rId6" cstate="print"/>
          <a:srcRect/>
          <a:stretch>
            <a:fillRect/>
          </a:stretch>
        </p:blipFill>
        <p:spPr bwMode="auto">
          <a:xfrm>
            <a:off x="7543800" y="660400"/>
            <a:ext cx="2819400" cy="2114550"/>
          </a:xfrm>
          <a:prstGeom prst="rect">
            <a:avLst/>
          </a:prstGeom>
          <a:noFill/>
          <a:ln w="9525">
            <a:noFill/>
            <a:miter lim="800000"/>
            <a:headEnd/>
            <a:tailEnd/>
          </a:ln>
        </p:spPr>
      </p:pic>
      <p:sp>
        <p:nvSpPr>
          <p:cNvPr id="6151" name="TextBox 14"/>
          <p:cNvSpPr txBox="1">
            <a:spLocks noChangeArrowheads="1"/>
          </p:cNvSpPr>
          <p:nvPr/>
        </p:nvSpPr>
        <p:spPr bwMode="auto">
          <a:xfrm>
            <a:off x="1816100" y="2971800"/>
            <a:ext cx="5571490" cy="523220"/>
          </a:xfrm>
          <a:prstGeom prst="rect">
            <a:avLst/>
          </a:prstGeom>
          <a:noFill/>
          <a:ln w="9525">
            <a:noFill/>
            <a:miter lim="800000"/>
            <a:headEnd/>
            <a:tailEnd/>
          </a:ln>
        </p:spPr>
        <p:txBody>
          <a:bodyPr wrap="square">
            <a:spAutoFit/>
          </a:bodyPr>
          <a:lstStyle/>
          <a:p>
            <a:pPr fontAlgn="base">
              <a:spcBef>
                <a:spcPct val="0"/>
              </a:spcBef>
              <a:spcAft>
                <a:spcPct val="0"/>
              </a:spcAft>
            </a:pPr>
            <a:r>
              <a:rPr lang="en-US" sz="2800" b="1" dirty="0">
                <a:solidFill>
                  <a:srgbClr val="C00000"/>
                </a:solidFill>
                <a:latin typeface="Arial"/>
                <a:ea typeface="MS PGothic" pitchFamily="34" charset="-128"/>
                <a:cs typeface="Times New Roman" pitchFamily="18" charset="0"/>
              </a:rPr>
              <a:t>Localized Flooding in Camden</a:t>
            </a:r>
          </a:p>
        </p:txBody>
      </p:sp>
      <p:sp>
        <p:nvSpPr>
          <p:cNvPr id="6152" name="TextBox 15"/>
          <p:cNvSpPr txBox="1">
            <a:spLocks noChangeArrowheads="1"/>
          </p:cNvSpPr>
          <p:nvPr/>
        </p:nvSpPr>
        <p:spPr bwMode="auto">
          <a:xfrm>
            <a:off x="1905000" y="3657601"/>
            <a:ext cx="5638800" cy="2985433"/>
          </a:xfrm>
          <a:prstGeom prst="rect">
            <a:avLst/>
          </a:prstGeom>
          <a:noFill/>
          <a:ln w="9525">
            <a:noFill/>
            <a:miter lim="800000"/>
            <a:headEnd/>
            <a:tailEnd/>
          </a:ln>
        </p:spPr>
        <p:txBody>
          <a:bodyPr>
            <a:spAutoFit/>
          </a:bodyPr>
          <a:lstStyle/>
          <a:p>
            <a:pPr marL="227013" indent="-227013" fontAlgn="base">
              <a:spcBef>
                <a:spcPct val="0"/>
              </a:spcBef>
              <a:spcAft>
                <a:spcPts val="1200"/>
              </a:spcAft>
              <a:buFont typeface="Arial" pitchFamily="34" charset="0"/>
              <a:buChar char="•"/>
            </a:pPr>
            <a:r>
              <a:rPr lang="en-US" sz="2800" dirty="0">
                <a:solidFill>
                  <a:srgbClr val="000000"/>
                </a:solidFill>
                <a:latin typeface="Arial"/>
                <a:ea typeface="MS PGothic" pitchFamily="34" charset="-128"/>
                <a:cs typeface="Times New Roman" pitchFamily="18" charset="0"/>
              </a:rPr>
              <a:t>Capacity of existing infrastructure &amp; topography</a:t>
            </a:r>
          </a:p>
          <a:p>
            <a:pPr marL="227013" indent="-227013" fontAlgn="base">
              <a:spcBef>
                <a:spcPct val="0"/>
              </a:spcBef>
              <a:spcAft>
                <a:spcPts val="1200"/>
              </a:spcAft>
              <a:buFont typeface="Arial" pitchFamily="34" charset="0"/>
              <a:buChar char="•"/>
            </a:pPr>
            <a:r>
              <a:rPr lang="en-US" sz="2800" dirty="0">
                <a:solidFill>
                  <a:srgbClr val="000000"/>
                </a:solidFill>
                <a:latin typeface="Arial"/>
                <a:ea typeface="MS PGothic" pitchFamily="34" charset="-128"/>
                <a:cs typeface="Times New Roman" pitchFamily="18" charset="0"/>
              </a:rPr>
              <a:t>Sewage water and public health hazard</a:t>
            </a:r>
          </a:p>
          <a:p>
            <a:pPr marL="227013" indent="-227013" fontAlgn="base">
              <a:spcBef>
                <a:spcPct val="0"/>
              </a:spcBef>
              <a:spcAft>
                <a:spcPts val="1200"/>
              </a:spcAft>
              <a:buFont typeface="Arial" pitchFamily="34" charset="0"/>
              <a:buChar char="•"/>
            </a:pPr>
            <a:r>
              <a:rPr lang="en-US" sz="2800" dirty="0">
                <a:solidFill>
                  <a:srgbClr val="000000"/>
                </a:solidFill>
                <a:latin typeface="Arial"/>
                <a:ea typeface="MS PGothic" pitchFamily="34" charset="-128"/>
                <a:cs typeface="Times New Roman" pitchFamily="18" charset="0"/>
              </a:rPr>
              <a:t>Existing conditions/needs vary by neighborhood</a:t>
            </a:r>
          </a:p>
        </p:txBody>
      </p:sp>
      <p:sp>
        <p:nvSpPr>
          <p:cNvPr id="2" name="Rectangle 1"/>
          <p:cNvSpPr/>
          <p:nvPr/>
        </p:nvSpPr>
        <p:spPr>
          <a:xfrm>
            <a:off x="8048368" y="5585254"/>
            <a:ext cx="2314832" cy="12727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a:solidFill>
                <a:srgbClr val="FFFFFF"/>
              </a:solidFill>
              <a:latin typeface="Arial"/>
            </a:endParaRPr>
          </a:p>
        </p:txBody>
      </p:sp>
      <p:pic>
        <p:nvPicPr>
          <p:cNvPr id="6146" name="Picture 9" descr="IMG_1789.JPG"/>
          <p:cNvPicPr>
            <a:picLocks noChangeAspect="1"/>
          </p:cNvPicPr>
          <p:nvPr/>
        </p:nvPicPr>
        <p:blipFill>
          <a:blip r:embed="rId7" cstate="print"/>
          <a:srcRect l="10974" t="15273" b="23505"/>
          <a:stretch>
            <a:fillRect/>
          </a:stretch>
        </p:blipFill>
        <p:spPr bwMode="auto">
          <a:xfrm>
            <a:off x="7543800" y="4489450"/>
            <a:ext cx="2819400" cy="1454150"/>
          </a:xfrm>
          <a:prstGeom prst="rect">
            <a:avLst/>
          </a:prstGeom>
          <a:noFill/>
          <a:ln w="9525">
            <a:noFill/>
            <a:miter lim="800000"/>
            <a:headEnd/>
            <a:tailEnd/>
          </a:ln>
        </p:spPr>
      </p:pic>
    </p:spTree>
    <p:extLst>
      <p:ext uri="{BB962C8B-B14F-4D97-AF65-F5344CB8AC3E}">
        <p14:creationId xmlns:p14="http://schemas.microsoft.com/office/powerpoint/2010/main" val="1463444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Untitled Extract Pages.jpg"/>
          <p:cNvPicPr>
            <a:picLocks noChangeAspect="1"/>
          </p:cNvPicPr>
          <p:nvPr/>
        </p:nvPicPr>
        <p:blipFill>
          <a:blip r:embed="rId3" cstate="print"/>
          <a:stretch>
            <a:fillRect/>
          </a:stretch>
        </p:blipFill>
        <p:spPr>
          <a:xfrm>
            <a:off x="1524000" y="434340"/>
            <a:ext cx="9130554" cy="5920740"/>
          </a:xfrm>
          <a:prstGeom prst="rect">
            <a:avLst/>
          </a:prstGeom>
          <a:ln>
            <a:solidFill>
              <a:schemeClr val="tx1"/>
            </a:solidFill>
          </a:ln>
        </p:spPr>
      </p:pic>
    </p:spTree>
    <p:extLst>
      <p:ext uri="{BB962C8B-B14F-4D97-AF65-F5344CB8AC3E}">
        <p14:creationId xmlns:p14="http://schemas.microsoft.com/office/powerpoint/2010/main" val="1338884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9"/>
          <p:cNvSpPr>
            <a:spLocks noGrp="1"/>
          </p:cNvSpPr>
          <p:nvPr>
            <p:ph type="title"/>
          </p:nvPr>
        </p:nvSpPr>
        <p:spPr>
          <a:xfrm>
            <a:off x="1601100" y="636271"/>
            <a:ext cx="9144000" cy="735329"/>
          </a:xfrm>
        </p:spPr>
        <p:txBody>
          <a:bodyPr>
            <a:normAutofit/>
          </a:bodyPr>
          <a:lstStyle/>
          <a:p>
            <a:r>
              <a:rPr lang="en-US" sz="3600" b="1" dirty="0">
                <a:solidFill>
                  <a:schemeClr val="tx1"/>
                </a:solidFill>
              </a:rPr>
              <a:t>Community Meetings</a:t>
            </a:r>
          </a:p>
        </p:txBody>
      </p:sp>
      <p:pic>
        <p:nvPicPr>
          <p:cNvPr id="5" name="Picture 2"/>
          <p:cNvPicPr>
            <a:picLocks noChangeAspect="1" noChangeArrowheads="1"/>
          </p:cNvPicPr>
          <p:nvPr/>
        </p:nvPicPr>
        <p:blipFill>
          <a:blip r:embed="rId3" cstate="print"/>
          <a:srcRect/>
          <a:stretch>
            <a:fillRect/>
          </a:stretch>
        </p:blipFill>
        <p:spPr bwMode="auto">
          <a:xfrm>
            <a:off x="8267700" y="778145"/>
            <a:ext cx="2240280" cy="3436547"/>
          </a:xfrm>
          <a:prstGeom prst="rect">
            <a:avLst/>
          </a:prstGeom>
          <a:noFill/>
          <a:ln w="9525">
            <a:noFill/>
            <a:miter lim="800000"/>
            <a:headEnd/>
            <a:tailEnd/>
          </a:ln>
        </p:spPr>
      </p:pic>
      <p:pic>
        <p:nvPicPr>
          <p:cNvPr id="6" name="Picture 3" descr="G:\CAMDEN\01_Camden City\NEIGHBORHOODS\WATERFRONT SOUTH\2010 Community Meeting\IMG_6886_NJTF.JPG"/>
          <p:cNvPicPr>
            <a:picLocks noChangeAspect="1" noChangeArrowheads="1"/>
          </p:cNvPicPr>
          <p:nvPr/>
        </p:nvPicPr>
        <p:blipFill>
          <a:blip r:embed="rId4" cstate="print"/>
          <a:srcRect/>
          <a:stretch>
            <a:fillRect/>
          </a:stretch>
        </p:blipFill>
        <p:spPr bwMode="auto">
          <a:xfrm>
            <a:off x="1924869" y="4320540"/>
            <a:ext cx="3115964" cy="2080260"/>
          </a:xfrm>
          <a:prstGeom prst="rect">
            <a:avLst/>
          </a:prstGeom>
          <a:noFill/>
        </p:spPr>
      </p:pic>
      <p:pic>
        <p:nvPicPr>
          <p:cNvPr id="7" name="Picture 4"/>
          <p:cNvPicPr>
            <a:picLocks noChangeAspect="1" noChangeArrowheads="1"/>
          </p:cNvPicPr>
          <p:nvPr/>
        </p:nvPicPr>
        <p:blipFill>
          <a:blip r:embed="rId5" cstate="print"/>
          <a:srcRect/>
          <a:stretch>
            <a:fillRect/>
          </a:stretch>
        </p:blipFill>
        <p:spPr bwMode="auto">
          <a:xfrm>
            <a:off x="5102352" y="4320540"/>
            <a:ext cx="3051049" cy="2080260"/>
          </a:xfrm>
          <a:prstGeom prst="rect">
            <a:avLst/>
          </a:prstGeom>
          <a:noFill/>
          <a:ln w="9525">
            <a:noFill/>
            <a:miter lim="800000"/>
            <a:headEnd/>
            <a:tailEnd/>
          </a:ln>
        </p:spPr>
      </p:pic>
      <p:sp>
        <p:nvSpPr>
          <p:cNvPr id="8" name="Content Placeholder 9"/>
          <p:cNvSpPr txBox="1">
            <a:spLocks/>
          </p:cNvSpPr>
          <p:nvPr/>
        </p:nvSpPr>
        <p:spPr>
          <a:xfrm>
            <a:off x="1752600" y="1531938"/>
            <a:ext cx="6400800" cy="4525963"/>
          </a:xfrm>
          <a:prstGeom prst="rect">
            <a:avLst/>
          </a:prstGeom>
        </p:spPr>
        <p:txBody>
          <a:bodyPr/>
          <a:lstStyle/>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Five meetings across the City</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Residents completed short surveys and sketched on neighborhood maps to identify existing areas of flooding and potential areas for Green Infrastructure</a:t>
            </a:r>
          </a:p>
        </p:txBody>
      </p:sp>
    </p:spTree>
    <p:extLst>
      <p:ext uri="{BB962C8B-B14F-4D97-AF65-F5344CB8AC3E}">
        <p14:creationId xmlns:p14="http://schemas.microsoft.com/office/powerpoint/2010/main" val="234430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 delete.jpg"/>
          <p:cNvPicPr>
            <a:picLocks noChangeAspect="1"/>
          </p:cNvPicPr>
          <p:nvPr/>
        </p:nvPicPr>
        <p:blipFill>
          <a:blip r:embed="rId3" cstate="print"/>
          <a:srcRect t="6586" r="6471" b="2747"/>
          <a:stretch>
            <a:fillRect/>
          </a:stretch>
        </p:blipFill>
        <p:spPr>
          <a:xfrm>
            <a:off x="6262256" y="1828800"/>
            <a:ext cx="4405745" cy="5029200"/>
          </a:xfrm>
          <a:prstGeom prst="rect">
            <a:avLst/>
          </a:prstGeom>
        </p:spPr>
      </p:pic>
      <p:sp>
        <p:nvSpPr>
          <p:cNvPr id="18434" name="Title 9"/>
          <p:cNvSpPr>
            <a:spLocks noGrp="1"/>
          </p:cNvSpPr>
          <p:nvPr>
            <p:ph type="title"/>
          </p:nvPr>
        </p:nvSpPr>
        <p:spPr>
          <a:xfrm>
            <a:off x="1524000" y="739140"/>
            <a:ext cx="9144000" cy="632460"/>
          </a:xfrm>
        </p:spPr>
        <p:txBody>
          <a:bodyPr>
            <a:noAutofit/>
          </a:bodyPr>
          <a:lstStyle/>
          <a:p>
            <a:r>
              <a:rPr lang="en-US" sz="3600" b="1" dirty="0"/>
              <a:t>City-Wide Mapping</a:t>
            </a:r>
          </a:p>
        </p:txBody>
      </p:sp>
      <p:sp>
        <p:nvSpPr>
          <p:cNvPr id="10" name="Content Placeholder 7"/>
          <p:cNvSpPr txBox="1">
            <a:spLocks/>
          </p:cNvSpPr>
          <p:nvPr/>
        </p:nvSpPr>
        <p:spPr>
          <a:xfrm>
            <a:off x="1981200" y="1676400"/>
            <a:ext cx="4419600" cy="4648200"/>
          </a:xfrm>
          <a:prstGeom prst="rect">
            <a:avLst/>
          </a:prstGeom>
        </p:spPr>
        <p:txBody>
          <a:bodyPr/>
          <a:lstStyle/>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Geographic Information Systems (GIS)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20 Neighborhood Maps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Map information includes:</a:t>
            </a:r>
          </a:p>
          <a:p>
            <a:pPr marL="800100" lvl="1" indent="-342900" fontAlgn="base">
              <a:spcBef>
                <a:spcPct val="20000"/>
              </a:spcBef>
              <a:spcAft>
                <a:spcPct val="0"/>
              </a:spcAft>
              <a:buFont typeface="Arial"/>
              <a:buChar char="•"/>
            </a:pPr>
            <a:r>
              <a:rPr lang="en-US" sz="2000" dirty="0">
                <a:solidFill>
                  <a:srgbClr val="000000"/>
                </a:solidFill>
                <a:latin typeface="Arial" panose="020B0604020202020204" pitchFamily="34" charset="0"/>
                <a:cs typeface="Arial" panose="020B0604020202020204" pitchFamily="34" charset="0"/>
              </a:rPr>
              <a:t>Churches</a:t>
            </a:r>
          </a:p>
          <a:p>
            <a:pPr marL="800100" lvl="1" indent="-342900" fontAlgn="base">
              <a:spcBef>
                <a:spcPct val="20000"/>
              </a:spcBef>
              <a:spcAft>
                <a:spcPct val="0"/>
              </a:spcAft>
              <a:buFont typeface="Arial"/>
              <a:buChar char="•"/>
            </a:pPr>
            <a:r>
              <a:rPr lang="en-US" sz="2000" dirty="0">
                <a:solidFill>
                  <a:srgbClr val="000000"/>
                </a:solidFill>
                <a:latin typeface="Arial" panose="020B0604020202020204" pitchFamily="34" charset="0"/>
                <a:cs typeface="Arial" panose="020B0604020202020204" pitchFamily="34" charset="0"/>
              </a:rPr>
              <a:t>Schools</a:t>
            </a:r>
          </a:p>
          <a:p>
            <a:pPr marL="800100" lvl="1" indent="-342900" fontAlgn="base">
              <a:spcBef>
                <a:spcPct val="20000"/>
              </a:spcBef>
              <a:spcAft>
                <a:spcPct val="0"/>
              </a:spcAft>
              <a:buFont typeface="Arial"/>
              <a:buChar char="•"/>
            </a:pPr>
            <a:r>
              <a:rPr lang="en-US" sz="2000" dirty="0">
                <a:solidFill>
                  <a:srgbClr val="000000"/>
                </a:solidFill>
                <a:latin typeface="Arial" panose="020B0604020202020204" pitchFamily="34" charset="0"/>
                <a:cs typeface="Arial" panose="020B0604020202020204" pitchFamily="34" charset="0"/>
              </a:rPr>
              <a:t>Parks</a:t>
            </a:r>
          </a:p>
          <a:p>
            <a:pPr marL="800100" lvl="1" indent="-342900" fontAlgn="base">
              <a:spcBef>
                <a:spcPct val="20000"/>
              </a:spcBef>
              <a:spcAft>
                <a:spcPct val="0"/>
              </a:spcAft>
              <a:buFont typeface="Arial"/>
              <a:buChar char="•"/>
            </a:pPr>
            <a:r>
              <a:rPr lang="en-US" sz="2000" dirty="0">
                <a:solidFill>
                  <a:srgbClr val="000000"/>
                </a:solidFill>
                <a:latin typeface="Arial" panose="020B0604020202020204" pitchFamily="34" charset="0"/>
                <a:cs typeface="Arial" panose="020B0604020202020204" pitchFamily="34" charset="0"/>
              </a:rPr>
              <a:t>Community Meeting Input</a:t>
            </a:r>
          </a:p>
        </p:txBody>
      </p:sp>
    </p:spTree>
    <p:extLst>
      <p:ext uri="{BB962C8B-B14F-4D97-AF65-F5344CB8AC3E}">
        <p14:creationId xmlns:p14="http://schemas.microsoft.com/office/powerpoint/2010/main" val="2776994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9"/>
          <p:cNvSpPr>
            <a:spLocks noGrp="1"/>
          </p:cNvSpPr>
          <p:nvPr>
            <p:ph type="title"/>
          </p:nvPr>
        </p:nvSpPr>
        <p:spPr>
          <a:xfrm>
            <a:off x="1524000" y="666750"/>
            <a:ext cx="9144000" cy="552450"/>
          </a:xfrm>
        </p:spPr>
        <p:txBody>
          <a:bodyPr>
            <a:noAutofit/>
          </a:bodyPr>
          <a:lstStyle/>
          <a:p>
            <a:r>
              <a:rPr lang="en-US" sz="3600" b="1" dirty="0"/>
              <a:t>Neighborhood Maps</a:t>
            </a:r>
          </a:p>
        </p:txBody>
      </p:sp>
      <p:pic>
        <p:nvPicPr>
          <p:cNvPr id="8" name="Picture 7" descr="downtown neighborhood map.jpg"/>
          <p:cNvPicPr>
            <a:picLocks noChangeAspect="1"/>
          </p:cNvPicPr>
          <p:nvPr/>
        </p:nvPicPr>
        <p:blipFill>
          <a:blip r:embed="rId3" cstate="print"/>
          <a:stretch>
            <a:fillRect/>
          </a:stretch>
        </p:blipFill>
        <p:spPr>
          <a:xfrm>
            <a:off x="1497226" y="1219200"/>
            <a:ext cx="9284717" cy="5638800"/>
          </a:xfrm>
          <a:prstGeom prst="rect">
            <a:avLst/>
          </a:prstGeom>
        </p:spPr>
      </p:pic>
    </p:spTree>
    <p:extLst>
      <p:ext uri="{BB962C8B-B14F-4D97-AF65-F5344CB8AC3E}">
        <p14:creationId xmlns:p14="http://schemas.microsoft.com/office/powerpoint/2010/main" val="1027166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9"/>
          <p:cNvSpPr>
            <a:spLocks noGrp="1"/>
          </p:cNvSpPr>
          <p:nvPr>
            <p:ph type="title"/>
          </p:nvPr>
        </p:nvSpPr>
        <p:spPr>
          <a:xfrm>
            <a:off x="1524000" y="651510"/>
            <a:ext cx="9144000" cy="796290"/>
          </a:xfrm>
        </p:spPr>
        <p:txBody>
          <a:bodyPr>
            <a:normAutofit/>
          </a:bodyPr>
          <a:lstStyle/>
          <a:p>
            <a:r>
              <a:rPr lang="en-US" sz="3600" b="1" dirty="0"/>
              <a:t>Site Visits and City Tours</a:t>
            </a:r>
          </a:p>
        </p:txBody>
      </p:sp>
      <p:sp>
        <p:nvSpPr>
          <p:cNvPr id="4" name="Content Placeholder 7"/>
          <p:cNvSpPr txBox="1">
            <a:spLocks/>
          </p:cNvSpPr>
          <p:nvPr/>
        </p:nvSpPr>
        <p:spPr>
          <a:xfrm>
            <a:off x="1695450" y="1916112"/>
            <a:ext cx="4526280" cy="3951288"/>
          </a:xfrm>
          <a:prstGeom prst="rect">
            <a:avLst/>
          </a:prstGeom>
        </p:spPr>
        <p:txBody>
          <a:bodyPr/>
          <a:lstStyle/>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Conducted multiple visits and tours to individual neighborhoods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Met with community Leaders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Photographed and measured green infrastructure opportunity sites</a:t>
            </a:r>
          </a:p>
        </p:txBody>
      </p:sp>
      <p:pic>
        <p:nvPicPr>
          <p:cNvPr id="5" name="Picture 6"/>
          <p:cNvPicPr>
            <a:picLocks noChangeAspect="1" noChangeArrowheads="1"/>
          </p:cNvPicPr>
          <p:nvPr/>
        </p:nvPicPr>
        <p:blipFill>
          <a:blip r:embed="rId3" cstate="print"/>
          <a:srcRect/>
          <a:stretch>
            <a:fillRect/>
          </a:stretch>
        </p:blipFill>
        <p:spPr bwMode="auto">
          <a:xfrm>
            <a:off x="7277100" y="805758"/>
            <a:ext cx="3242310" cy="2754529"/>
          </a:xfrm>
          <a:prstGeom prst="rect">
            <a:avLst/>
          </a:prstGeom>
          <a:noFill/>
          <a:ln w="9525">
            <a:noFill/>
            <a:miter lim="800000"/>
            <a:headEnd/>
            <a:tailEnd/>
          </a:ln>
        </p:spPr>
      </p:pic>
      <p:pic>
        <p:nvPicPr>
          <p:cNvPr id="6" name="Picture 2" descr="G:\CAMDEN\01_Camden City\NEIGHBORHOODS\NORTH CAMDEN\20110513 RESPOND Facilities Photos\IMG_8411.JPG"/>
          <p:cNvPicPr>
            <a:picLocks noChangeAspect="1" noChangeArrowheads="1"/>
          </p:cNvPicPr>
          <p:nvPr/>
        </p:nvPicPr>
        <p:blipFill>
          <a:blip r:embed="rId4" cstate="print"/>
          <a:srcRect/>
          <a:stretch>
            <a:fillRect/>
          </a:stretch>
        </p:blipFill>
        <p:spPr bwMode="auto">
          <a:xfrm>
            <a:off x="6159324" y="3851910"/>
            <a:ext cx="4508677" cy="3006090"/>
          </a:xfrm>
          <a:prstGeom prst="rect">
            <a:avLst/>
          </a:prstGeom>
          <a:noFill/>
        </p:spPr>
      </p:pic>
    </p:spTree>
    <p:extLst>
      <p:ext uri="{BB962C8B-B14F-4D97-AF65-F5344CB8AC3E}">
        <p14:creationId xmlns:p14="http://schemas.microsoft.com/office/powerpoint/2010/main" val="4103184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amden map.jpg"/>
          <p:cNvPicPr>
            <a:picLocks noChangeAspect="1"/>
          </p:cNvPicPr>
          <p:nvPr/>
        </p:nvPicPr>
        <p:blipFill>
          <a:blip r:embed="rId3" cstate="print"/>
          <a:srcRect b="2257"/>
          <a:stretch>
            <a:fillRect/>
          </a:stretch>
        </p:blipFill>
        <p:spPr>
          <a:xfrm>
            <a:off x="6033678" y="1508527"/>
            <a:ext cx="4634323" cy="5334000"/>
          </a:xfrm>
          <a:prstGeom prst="rect">
            <a:avLst/>
          </a:prstGeom>
        </p:spPr>
      </p:pic>
      <p:sp>
        <p:nvSpPr>
          <p:cNvPr id="18434" name="Title 9"/>
          <p:cNvSpPr>
            <a:spLocks noGrp="1"/>
          </p:cNvSpPr>
          <p:nvPr>
            <p:ph type="title"/>
          </p:nvPr>
        </p:nvSpPr>
        <p:spPr>
          <a:xfrm>
            <a:off x="1524000" y="868680"/>
            <a:ext cx="9144000" cy="579120"/>
          </a:xfrm>
        </p:spPr>
        <p:txBody>
          <a:bodyPr>
            <a:noAutofit/>
          </a:bodyPr>
          <a:lstStyle/>
          <a:p>
            <a:r>
              <a:rPr lang="en-US" sz="3600" b="1" dirty="0"/>
              <a:t>Conceptual Designs</a:t>
            </a:r>
          </a:p>
        </p:txBody>
      </p:sp>
      <p:sp>
        <p:nvSpPr>
          <p:cNvPr id="7" name="Content Placeholder 7"/>
          <p:cNvSpPr txBox="1">
            <a:spLocks/>
          </p:cNvSpPr>
          <p:nvPr/>
        </p:nvSpPr>
        <p:spPr>
          <a:xfrm>
            <a:off x="1729740" y="1508528"/>
            <a:ext cx="5246370" cy="4918269"/>
          </a:xfrm>
          <a:prstGeom prst="rect">
            <a:avLst/>
          </a:prstGeom>
        </p:spPr>
        <p:txBody>
          <a:bodyPr>
            <a:spAutoFit/>
          </a:bodyPr>
          <a:lstStyle/>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Identified 40 green infrastructure demonstration projects and programs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Projects proposed in all of Camden’s neighborhoods</a:t>
            </a:r>
          </a:p>
          <a:p>
            <a:pPr marL="342900" indent="-342900" defTabSz="457200">
              <a:spcBef>
                <a:spcPct val="20000"/>
              </a:spcBef>
              <a:buFont typeface="Arial"/>
              <a:buChar char="•"/>
              <a:defRPr/>
            </a:pPr>
            <a:r>
              <a:rPr lang="en-US" sz="2800" dirty="0">
                <a:solidFill>
                  <a:srgbClr val="000000"/>
                </a:solidFill>
                <a:latin typeface="Arial" panose="020B0604020202020204" pitchFamily="34" charset="0"/>
                <a:cs typeface="Arial" panose="020B0604020202020204" pitchFamily="34" charset="0"/>
              </a:rPr>
              <a:t>Selected 13 Priority sites</a:t>
            </a:r>
          </a:p>
          <a:p>
            <a:pPr marL="800100" lvl="1" indent="-342900" fontAlgn="base">
              <a:spcBef>
                <a:spcPct val="20000"/>
              </a:spcBef>
              <a:spcAft>
                <a:spcPct val="0"/>
              </a:spcAft>
              <a:buFont typeface="Arial"/>
              <a:buChar char="•"/>
            </a:pPr>
            <a:r>
              <a:rPr lang="en-US" sz="2800" dirty="0">
                <a:solidFill>
                  <a:srgbClr val="000000"/>
                </a:solidFill>
                <a:latin typeface="Arial" panose="020B0604020202020204" pitchFamily="34" charset="0"/>
                <a:cs typeface="Arial" panose="020B0604020202020204" pitchFamily="34" charset="0"/>
              </a:rPr>
              <a:t>Feasible project</a:t>
            </a:r>
          </a:p>
          <a:p>
            <a:pPr marL="800100" lvl="1" indent="-342900" fontAlgn="base">
              <a:spcBef>
                <a:spcPct val="20000"/>
              </a:spcBef>
              <a:spcAft>
                <a:spcPct val="0"/>
              </a:spcAft>
              <a:buFont typeface="Arial"/>
              <a:buChar char="•"/>
            </a:pPr>
            <a:r>
              <a:rPr lang="en-US" sz="2800" dirty="0">
                <a:solidFill>
                  <a:srgbClr val="000000"/>
                </a:solidFill>
                <a:latin typeface="Arial" panose="020B0604020202020204" pitchFamily="34" charset="0"/>
                <a:cs typeface="Arial" panose="020B0604020202020204" pitchFamily="34" charset="0"/>
              </a:rPr>
              <a:t>Ready partnership</a:t>
            </a:r>
          </a:p>
          <a:p>
            <a:pPr marL="800100" lvl="1" indent="-342900" fontAlgn="base">
              <a:spcBef>
                <a:spcPct val="20000"/>
              </a:spcBef>
              <a:spcAft>
                <a:spcPct val="0"/>
              </a:spcAft>
              <a:buFont typeface="Arial"/>
              <a:buChar char="•"/>
            </a:pPr>
            <a:r>
              <a:rPr lang="en-US" sz="2800" dirty="0">
                <a:solidFill>
                  <a:srgbClr val="000000"/>
                </a:solidFill>
                <a:latin typeface="Arial" panose="020B0604020202020204" pitchFamily="34" charset="0"/>
                <a:cs typeface="Arial" panose="020B0604020202020204" pitchFamily="34" charset="0"/>
              </a:rPr>
              <a:t>High visibility</a:t>
            </a:r>
          </a:p>
          <a:p>
            <a:pPr marL="800100" lvl="1" indent="-342900" fontAlgn="base">
              <a:spcBef>
                <a:spcPct val="20000"/>
              </a:spcBef>
              <a:spcAft>
                <a:spcPct val="0"/>
              </a:spcAft>
              <a:buFont typeface="Arial"/>
              <a:buChar char="•"/>
            </a:pPr>
            <a:r>
              <a:rPr lang="en-US" sz="2800" dirty="0">
                <a:solidFill>
                  <a:srgbClr val="000000"/>
                </a:solidFill>
                <a:latin typeface="Arial" panose="020B0604020202020204" pitchFamily="34" charset="0"/>
                <a:cs typeface="Arial" panose="020B0604020202020204" pitchFamily="34" charset="0"/>
              </a:rPr>
              <a:t>Grant funds available</a:t>
            </a:r>
          </a:p>
        </p:txBody>
      </p:sp>
    </p:spTree>
    <p:extLst>
      <p:ext uri="{BB962C8B-B14F-4D97-AF65-F5344CB8AC3E}">
        <p14:creationId xmlns:p14="http://schemas.microsoft.com/office/powerpoint/2010/main" val="667913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3" cstate="screen">
            <a:extLst>
              <a:ext uri="{28A0092B-C50C-407E-A947-70E740481C1C}">
                <a14:useLocalDpi xmlns:a14="http://schemas.microsoft.com/office/drawing/2010/main"/>
              </a:ext>
            </a:extLst>
          </a:blip>
          <a:stretch/>
        </p:blipFill>
        <p:spPr>
          <a:xfrm>
            <a:off x="5374083" y="1004888"/>
            <a:ext cx="4891885" cy="5853113"/>
          </a:xfrm>
          <a:prstGeom prst="rect">
            <a:avLst/>
          </a:prstGeom>
        </p:spPr>
      </p:pic>
      <p:sp>
        <p:nvSpPr>
          <p:cNvPr id="7" name="Text Placeholder 6"/>
          <p:cNvSpPr>
            <a:spLocks noGrp="1"/>
          </p:cNvSpPr>
          <p:nvPr>
            <p:ph type="body" sz="half" idx="2"/>
          </p:nvPr>
        </p:nvSpPr>
        <p:spPr/>
        <p:txBody>
          <a:bodyPr/>
          <a:lstStyle/>
          <a:p>
            <a:endParaRPr lang="en-US" sz="2400" b="1" dirty="0"/>
          </a:p>
          <a:p>
            <a:endParaRPr lang="en-US" sz="2400" b="1" dirty="0"/>
          </a:p>
          <a:p>
            <a:endParaRPr lang="en-US" sz="2400" b="1" dirty="0"/>
          </a:p>
          <a:p>
            <a:endParaRPr lang="en-US" sz="2400" b="1" dirty="0"/>
          </a:p>
          <a:p>
            <a:endParaRPr lang="en-US" sz="2400" b="1" dirty="0"/>
          </a:p>
          <a:p>
            <a:endParaRPr lang="en-US" sz="2400" b="1" dirty="0"/>
          </a:p>
          <a:p>
            <a:endParaRPr lang="en-US" sz="2400" b="1" dirty="0"/>
          </a:p>
          <a:p>
            <a:endParaRPr lang="en-US" sz="2400" b="1" dirty="0"/>
          </a:p>
          <a:p>
            <a:r>
              <a:rPr lang="en-US" sz="2400" b="1" dirty="0"/>
              <a:t>4.3 Million</a:t>
            </a:r>
          </a:p>
          <a:p>
            <a:r>
              <a:rPr lang="en-US" sz="2000" dirty="0"/>
              <a:t>Estimated Gallons of Stormwater Managed Annually</a:t>
            </a:r>
          </a:p>
          <a:p>
            <a:endParaRPr lang="en-US" dirty="0"/>
          </a:p>
        </p:txBody>
      </p:sp>
      <p:pic>
        <p:nvPicPr>
          <p:cNvPr id="9" name="Picture 8"/>
          <p:cNvPicPr>
            <a:picLocks noChangeAspect="1"/>
          </p:cNvPicPr>
          <p:nvPr/>
        </p:nvPicPr>
        <p:blipFill>
          <a:blip r:embed="rId4" cstate="print"/>
          <a:stretch>
            <a:fillRect/>
          </a:stretch>
        </p:blipFill>
        <p:spPr>
          <a:xfrm>
            <a:off x="1853968" y="2201456"/>
            <a:ext cx="1534275" cy="1927514"/>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50359" y="1374685"/>
            <a:ext cx="1932346" cy="1902979"/>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04951" y="3231287"/>
            <a:ext cx="1601272" cy="1795366"/>
          </a:xfrm>
          <a:prstGeom prst="rect">
            <a:avLst/>
          </a:prstGeom>
        </p:spPr>
      </p:pic>
      <p:sp>
        <p:nvSpPr>
          <p:cNvPr id="12" name="TextBox 11"/>
          <p:cNvSpPr txBox="1"/>
          <p:nvPr/>
        </p:nvSpPr>
        <p:spPr>
          <a:xfrm>
            <a:off x="3241666" y="2591120"/>
            <a:ext cx="406406" cy="307777"/>
          </a:xfrm>
          <a:prstGeom prst="rect">
            <a:avLst/>
          </a:prstGeom>
          <a:solidFill>
            <a:schemeClr val="bg1"/>
          </a:solidFill>
        </p:spPr>
        <p:txBody>
          <a:bodyPr wrap="square" rtlCol="0">
            <a:spAutoFit/>
          </a:bodyPr>
          <a:lstStyle/>
          <a:p>
            <a:pPr algn="ctr" fontAlgn="base">
              <a:spcBef>
                <a:spcPct val="0"/>
              </a:spcBef>
              <a:spcAft>
                <a:spcPct val="0"/>
              </a:spcAft>
            </a:pPr>
            <a:r>
              <a:rPr lang="en-US" sz="1400" b="1" dirty="0">
                <a:solidFill>
                  <a:srgbClr val="000000"/>
                </a:solidFill>
                <a:latin typeface="Arial" charset="0"/>
              </a:rPr>
              <a:t>33</a:t>
            </a:r>
          </a:p>
        </p:txBody>
      </p:sp>
      <p:sp>
        <p:nvSpPr>
          <p:cNvPr id="13" name="TextBox 12"/>
          <p:cNvSpPr txBox="1"/>
          <p:nvPr/>
        </p:nvSpPr>
        <p:spPr>
          <a:xfrm>
            <a:off x="1966914" y="3534099"/>
            <a:ext cx="590547" cy="307777"/>
          </a:xfrm>
          <a:prstGeom prst="rect">
            <a:avLst/>
          </a:prstGeom>
          <a:solidFill>
            <a:schemeClr val="bg1"/>
          </a:solidFill>
        </p:spPr>
        <p:txBody>
          <a:bodyPr wrap="square" rtlCol="0">
            <a:spAutoFit/>
          </a:bodyPr>
          <a:lstStyle/>
          <a:p>
            <a:pPr algn="ctr" fontAlgn="base">
              <a:spcBef>
                <a:spcPct val="0"/>
              </a:spcBef>
              <a:spcAft>
                <a:spcPct val="0"/>
              </a:spcAft>
            </a:pPr>
            <a:r>
              <a:rPr lang="en-US" sz="1400" b="1" dirty="0">
                <a:solidFill>
                  <a:srgbClr val="000000"/>
                </a:solidFill>
                <a:latin typeface="Arial" charset="0"/>
              </a:rPr>
              <a:t>1458</a:t>
            </a:r>
          </a:p>
        </p:txBody>
      </p:sp>
      <p:sp>
        <p:nvSpPr>
          <p:cNvPr id="14" name="TextBox 13"/>
          <p:cNvSpPr txBox="1"/>
          <p:nvPr/>
        </p:nvSpPr>
        <p:spPr>
          <a:xfrm>
            <a:off x="3467105" y="4477077"/>
            <a:ext cx="485772" cy="307777"/>
          </a:xfrm>
          <a:prstGeom prst="rect">
            <a:avLst/>
          </a:prstGeom>
          <a:solidFill>
            <a:schemeClr val="bg1"/>
          </a:solidFill>
        </p:spPr>
        <p:txBody>
          <a:bodyPr wrap="square" rtlCol="0">
            <a:spAutoFit/>
          </a:bodyPr>
          <a:lstStyle/>
          <a:p>
            <a:pPr algn="ctr" fontAlgn="base">
              <a:spcBef>
                <a:spcPct val="0"/>
              </a:spcBef>
              <a:spcAft>
                <a:spcPct val="0"/>
              </a:spcAft>
            </a:pPr>
            <a:r>
              <a:rPr lang="en-US" sz="1400" b="1" dirty="0">
                <a:solidFill>
                  <a:srgbClr val="000000"/>
                </a:solidFill>
                <a:latin typeface="Arial" charset="0"/>
              </a:rPr>
              <a:t>223</a:t>
            </a:r>
          </a:p>
        </p:txBody>
      </p:sp>
      <p:sp>
        <p:nvSpPr>
          <p:cNvPr id="5" name="Title 4"/>
          <p:cNvSpPr>
            <a:spLocks noGrp="1"/>
          </p:cNvSpPr>
          <p:nvPr>
            <p:ph type="title"/>
          </p:nvPr>
        </p:nvSpPr>
        <p:spPr>
          <a:xfrm>
            <a:off x="1826897" y="763156"/>
            <a:ext cx="4251960" cy="646331"/>
          </a:xfrm>
        </p:spPr>
        <p:txBody>
          <a:bodyPr wrap="square">
            <a:spAutoFit/>
          </a:bodyPr>
          <a:lstStyle/>
          <a:p>
            <a:r>
              <a:rPr lang="en-US" sz="3600" dirty="0"/>
              <a:t>Accomplishments</a:t>
            </a:r>
          </a:p>
        </p:txBody>
      </p:sp>
    </p:spTree>
    <p:extLst>
      <p:ext uri="{BB962C8B-B14F-4D97-AF65-F5344CB8AC3E}">
        <p14:creationId xmlns:p14="http://schemas.microsoft.com/office/powerpoint/2010/main" val="2337628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426" name="Picture 4" descr="208107_10150243632803273_400311073272_8673893_6429663_n.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03938" y="838200"/>
            <a:ext cx="410686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7" name="Picture 10" descr="221947_10150243633033273_400311073272_8673896_7897444_n.jp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12938" y="3657600"/>
            <a:ext cx="410686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8" name="Picture 12" descr="IMG_6786.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905000" y="838200"/>
            <a:ext cx="4114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Title 1"/>
          <p:cNvSpPr>
            <a:spLocks noGrp="1"/>
          </p:cNvSpPr>
          <p:nvPr>
            <p:ph type="title"/>
          </p:nvPr>
        </p:nvSpPr>
        <p:spPr>
          <a:xfrm>
            <a:off x="1981200" y="156895"/>
            <a:ext cx="8229600" cy="646331"/>
          </a:xfrm>
        </p:spPr>
        <p:txBody>
          <a:bodyPr>
            <a:spAutoFit/>
          </a:bodyPr>
          <a:lstStyle/>
          <a:p>
            <a:pPr algn="ctr"/>
            <a:r>
              <a:rPr lang="en-US" altLang="en-US" sz="3600" b="1" dirty="0"/>
              <a:t>It’s all about relationships</a:t>
            </a:r>
          </a:p>
        </p:txBody>
      </p:sp>
      <p:pic>
        <p:nvPicPr>
          <p:cNvPr id="103430" name="Picture 8" descr="207150_10150243632643273_400311073272_8673890_1221247_n.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096001" y="3657600"/>
            <a:ext cx="41068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827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186769" y="1627437"/>
            <a:ext cx="11818458" cy="1023348"/>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Adam Reilly</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096491" y="3244938"/>
            <a:ext cx="3999015" cy="646331"/>
          </a:xfrm>
          <a:prstGeom prst="rect">
            <a:avLst/>
          </a:prstGeom>
          <a:noFill/>
        </p:spPr>
        <p:txBody>
          <a:bodyPr wrap="square">
            <a:spAutoFit/>
          </a:bodyPr>
          <a:lstStyle/>
          <a:p>
            <a:pPr algn="ctr"/>
            <a:r>
              <a:rPr lang="en-US" dirty="0">
                <a:solidFill>
                  <a:srgbClr val="0B5395"/>
                </a:solidFill>
                <a:latin typeface="Trebuchet MS" panose="020B0603020202020204" pitchFamily="34" charset="0"/>
              </a:rPr>
              <a:t>SNEP Communications Coordinator, </a:t>
            </a:r>
          </a:p>
          <a:p>
            <a:pPr algn="ctr"/>
            <a:r>
              <a:rPr lang="en-US" dirty="0">
                <a:solidFill>
                  <a:srgbClr val="0B5395"/>
                </a:solidFill>
                <a:latin typeface="Trebuchet MS" panose="020B0603020202020204" pitchFamily="34" charset="0"/>
              </a:rPr>
              <a:t>EPA Region 1</a:t>
            </a:r>
            <a:endParaRPr lang="en-US" dirty="0"/>
          </a:p>
        </p:txBody>
      </p:sp>
      <p:pic>
        <p:nvPicPr>
          <p:cNvPr id="4" name="Picture 3">
            <a:extLst>
              <a:ext uri="{FF2B5EF4-FFF2-40B4-BE49-F238E27FC236}">
                <a16:creationId xmlns:a16="http://schemas.microsoft.com/office/drawing/2014/main" id="{613F3924-76B2-F89C-EB56-09BE527134AC}"/>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705492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450" name="Picture 9" descr="221732_10150243633888273_400311073272_8673912_2350593_n.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096001" y="838200"/>
            <a:ext cx="41068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1" name="Picture 6" descr="216865_10150243634018273_400311073272_8673915_5444367_n.jp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05001" y="3657600"/>
            <a:ext cx="41068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2" name="Picture 11" descr="217354_10150243633218273_400311073272_8673899_3071515_n.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905001" y="838200"/>
            <a:ext cx="41068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3" name="Picture 14" descr="IMG_6886.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096000" y="3657600"/>
            <a:ext cx="4114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4" name="Title 1"/>
          <p:cNvSpPr>
            <a:spLocks noGrp="1"/>
          </p:cNvSpPr>
          <p:nvPr>
            <p:ph type="title"/>
          </p:nvPr>
        </p:nvSpPr>
        <p:spPr>
          <a:xfrm>
            <a:off x="1981200" y="156895"/>
            <a:ext cx="8229600" cy="646331"/>
          </a:xfrm>
        </p:spPr>
        <p:txBody>
          <a:bodyPr>
            <a:spAutoFit/>
          </a:bodyPr>
          <a:lstStyle/>
          <a:p>
            <a:pPr algn="ctr"/>
            <a:r>
              <a:rPr lang="en-US" altLang="en-US" sz="3600" b="1" dirty="0"/>
              <a:t>It’s all about local champions</a:t>
            </a:r>
          </a:p>
        </p:txBody>
      </p:sp>
      <p:sp>
        <p:nvSpPr>
          <p:cNvPr id="2" name="Oval 1">
            <a:extLst>
              <a:ext uri="{FF2B5EF4-FFF2-40B4-BE49-F238E27FC236}">
                <a16:creationId xmlns:a16="http://schemas.microsoft.com/office/drawing/2014/main" id="{C33BB596-595D-A567-2E54-5600B9876A19}"/>
              </a:ext>
            </a:extLst>
          </p:cNvPr>
          <p:cNvSpPr/>
          <p:nvPr/>
        </p:nvSpPr>
        <p:spPr>
          <a:xfrm>
            <a:off x="3795782" y="849857"/>
            <a:ext cx="1937982" cy="298516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a:solidFill>
                <a:srgbClr val="FFFFFF"/>
              </a:solidFill>
              <a:latin typeface="Arial"/>
            </a:endParaRPr>
          </a:p>
        </p:txBody>
      </p:sp>
    </p:spTree>
    <p:extLst>
      <p:ext uri="{BB962C8B-B14F-4D97-AF65-F5344CB8AC3E}">
        <p14:creationId xmlns:p14="http://schemas.microsoft.com/office/powerpoint/2010/main" val="66816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Title 1"/>
          <p:cNvSpPr>
            <a:spLocks noGrp="1"/>
          </p:cNvSpPr>
          <p:nvPr>
            <p:ph type="title"/>
          </p:nvPr>
        </p:nvSpPr>
        <p:spPr>
          <a:xfrm>
            <a:off x="1981200" y="248335"/>
            <a:ext cx="8229600" cy="646331"/>
          </a:xfrm>
        </p:spPr>
        <p:txBody>
          <a:bodyPr>
            <a:spAutoFit/>
          </a:bodyPr>
          <a:lstStyle/>
          <a:p>
            <a:pPr algn="ctr"/>
            <a:r>
              <a:rPr lang="en-US" altLang="en-US" sz="3600" b="1" dirty="0"/>
              <a:t>It’s all about commitment</a:t>
            </a:r>
          </a:p>
        </p:txBody>
      </p:sp>
      <p:pic>
        <p:nvPicPr>
          <p:cNvPr id="105475" name="Picture 5" descr="208512_10150243634853273_400311073272_8673932_2725867_n.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05001" y="1295400"/>
            <a:ext cx="24431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6" name="Picture 13" descr="IMG_6840.JP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802188" y="2514600"/>
            <a:ext cx="274161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7" name="Picture 7" descr="215925_10150243634183273_400311073272_8673918_6387564_n.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72401" y="1295400"/>
            <a:ext cx="24431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1877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Title 1"/>
          <p:cNvSpPr>
            <a:spLocks noGrp="1"/>
          </p:cNvSpPr>
          <p:nvPr>
            <p:ph type="title"/>
          </p:nvPr>
        </p:nvSpPr>
        <p:spPr>
          <a:xfrm>
            <a:off x="1981200" y="483870"/>
            <a:ext cx="8229600" cy="808038"/>
          </a:xfrm>
        </p:spPr>
        <p:txBody>
          <a:bodyPr/>
          <a:lstStyle/>
          <a:p>
            <a:pPr algn="ctr"/>
            <a:r>
              <a:rPr lang="en-US" altLang="en-US" sz="3600" b="1" dirty="0"/>
              <a:t>It’s all about future generations</a:t>
            </a:r>
          </a:p>
        </p:txBody>
      </p:sp>
      <p:pic>
        <p:nvPicPr>
          <p:cNvPr id="106499" name="Picture 15" descr="IMG_6903.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62200" y="1295400"/>
            <a:ext cx="73152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449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460" y="554610"/>
            <a:ext cx="8686800" cy="808038"/>
          </a:xfrm>
        </p:spPr>
        <p:txBody>
          <a:bodyPr/>
          <a:lstStyle/>
          <a:p>
            <a:r>
              <a:rPr lang="en-US" sz="3600" b="1" dirty="0"/>
              <a:t>Driving Force = Municipal Action Team</a:t>
            </a:r>
          </a:p>
        </p:txBody>
      </p:sp>
      <p:sp>
        <p:nvSpPr>
          <p:cNvPr id="3" name="Content Placeholder 2"/>
          <p:cNvSpPr>
            <a:spLocks noGrp="1"/>
          </p:cNvSpPr>
          <p:nvPr>
            <p:ph idx="1"/>
          </p:nvPr>
        </p:nvSpPr>
        <p:spPr>
          <a:xfrm>
            <a:off x="2215979" y="1366550"/>
            <a:ext cx="7777441" cy="1083791"/>
          </a:xfrm>
        </p:spPr>
        <p:txBody>
          <a:bodyPr/>
          <a:lstStyle/>
          <a:p>
            <a:pPr marL="0" indent="0" algn="ctr">
              <a:buNone/>
            </a:pPr>
            <a:r>
              <a:rPr lang="en-US" sz="2800" dirty="0">
                <a:solidFill>
                  <a:schemeClr val="tx1"/>
                </a:solidFill>
              </a:rPr>
              <a:t>A collaborative group of local and state governments officials, utility authorities, residents, and community organizations. </a:t>
            </a:r>
          </a:p>
        </p:txBody>
      </p:sp>
      <p:pic>
        <p:nvPicPr>
          <p:cNvPr id="4" name="Picture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15978" y="2861820"/>
            <a:ext cx="3754610" cy="281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37289" y="2861820"/>
            <a:ext cx="3756131" cy="281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518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Grp="1" noChangeAspect="1"/>
          </p:cNvPicPr>
          <p:nvPr>
            <p:ph sz="half" idx="1"/>
          </p:nvPr>
        </p:nvPicPr>
        <p:blipFill>
          <a:blip r:embed="rId3" cstate="email">
            <a:extLst>
              <a:ext uri="{28A0092B-C50C-407E-A947-70E740481C1C}">
                <a14:useLocalDpi xmlns:a14="http://schemas.microsoft.com/office/drawing/2010/main" val="0"/>
              </a:ext>
            </a:extLst>
          </a:blip>
          <a:stretch>
            <a:fillRect/>
          </a:stretch>
        </p:blipFill>
        <p:spPr bwMode="auto">
          <a:xfrm>
            <a:off x="1728787" y="838200"/>
            <a:ext cx="4011868" cy="53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sz="half" idx="2"/>
          </p:nvPr>
        </p:nvSpPr>
        <p:spPr>
          <a:xfrm>
            <a:off x="5798820" y="838201"/>
            <a:ext cx="4411980" cy="5349157"/>
          </a:xfrm>
        </p:spPr>
        <p:txBody>
          <a:bodyPr>
            <a:spAutoFit/>
          </a:bodyPr>
          <a:lstStyle/>
          <a:p>
            <a:r>
              <a:rPr lang="en-US" b="1" dirty="0">
                <a:solidFill>
                  <a:schemeClr val="tx2"/>
                </a:solidFill>
              </a:rPr>
              <a:t>Foster collaboration </a:t>
            </a:r>
            <a:r>
              <a:rPr lang="en-US" dirty="0">
                <a:solidFill>
                  <a:schemeClr val="tx2"/>
                </a:solidFill>
              </a:rPr>
              <a:t>and </a:t>
            </a:r>
            <a:r>
              <a:rPr lang="en-US" b="1" dirty="0">
                <a:solidFill>
                  <a:schemeClr val="tx2"/>
                </a:solidFill>
              </a:rPr>
              <a:t>collective action </a:t>
            </a:r>
            <a:r>
              <a:rPr lang="en-US" dirty="0">
                <a:solidFill>
                  <a:schemeClr val="tx2"/>
                </a:solidFill>
              </a:rPr>
              <a:t>that helps the municipality speak with a </a:t>
            </a:r>
            <a:r>
              <a:rPr lang="en-US" b="1" dirty="0">
                <a:solidFill>
                  <a:schemeClr val="tx2"/>
                </a:solidFill>
              </a:rPr>
              <a:t>common voice </a:t>
            </a:r>
            <a:r>
              <a:rPr lang="en-US" dirty="0">
                <a:solidFill>
                  <a:schemeClr val="tx2"/>
                </a:solidFill>
              </a:rPr>
              <a:t>to achieve a common goal</a:t>
            </a:r>
          </a:p>
          <a:p>
            <a:r>
              <a:rPr lang="en-US" dirty="0">
                <a:solidFill>
                  <a:schemeClr val="tx2"/>
                </a:solidFill>
              </a:rPr>
              <a:t>Educate and improve </a:t>
            </a:r>
            <a:r>
              <a:rPr lang="en-US" b="1" u="sng" dirty="0">
                <a:solidFill>
                  <a:schemeClr val="tx2"/>
                </a:solidFill>
              </a:rPr>
              <a:t>advocacy for green </a:t>
            </a:r>
            <a:r>
              <a:rPr lang="en-US" b="1" dirty="0">
                <a:solidFill>
                  <a:schemeClr val="tx2"/>
                </a:solidFill>
              </a:rPr>
              <a:t>infrastructure </a:t>
            </a:r>
            <a:r>
              <a:rPr lang="en-US" dirty="0">
                <a:solidFill>
                  <a:schemeClr val="tx2"/>
                </a:solidFill>
              </a:rPr>
              <a:t>as one solution to manage stormwater in our communities</a:t>
            </a:r>
          </a:p>
        </p:txBody>
      </p:sp>
      <p:sp>
        <p:nvSpPr>
          <p:cNvPr id="6" name="TextBox 5"/>
          <p:cNvSpPr txBox="1"/>
          <p:nvPr/>
        </p:nvSpPr>
        <p:spPr>
          <a:xfrm>
            <a:off x="5033010" y="45721"/>
            <a:ext cx="3326130" cy="646331"/>
          </a:xfrm>
          <a:prstGeom prst="rect">
            <a:avLst/>
          </a:prstGeom>
          <a:noFill/>
        </p:spPr>
        <p:txBody>
          <a:bodyPr wrap="square" rtlCol="0">
            <a:spAutoFit/>
          </a:bodyPr>
          <a:lstStyle/>
          <a:p>
            <a:pPr algn="ctr" fontAlgn="base">
              <a:spcBef>
                <a:spcPct val="0"/>
              </a:spcBef>
              <a:spcAft>
                <a:spcPct val="0"/>
              </a:spcAft>
            </a:pPr>
            <a:r>
              <a:rPr lang="en-US" sz="3600" b="1" dirty="0">
                <a:solidFill>
                  <a:srgbClr val="000000"/>
                </a:solidFill>
                <a:latin typeface="Arial" charset="0"/>
              </a:rPr>
              <a:t>GOALS</a:t>
            </a:r>
          </a:p>
        </p:txBody>
      </p:sp>
    </p:spTree>
    <p:extLst>
      <p:ext uri="{BB962C8B-B14F-4D97-AF65-F5344CB8AC3E}">
        <p14:creationId xmlns:p14="http://schemas.microsoft.com/office/powerpoint/2010/main" val="2454450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sz="3600" b="1" dirty="0">
                <a:solidFill>
                  <a:srgbClr val="C00000"/>
                </a:solidFill>
                <a:latin typeface="+mj-lt"/>
              </a:rPr>
              <a:t>A Collective Impact Approach</a:t>
            </a:r>
          </a:p>
        </p:txBody>
      </p:sp>
      <p:sp>
        <p:nvSpPr>
          <p:cNvPr id="11266" name="AutoShape 2" descr="data:image/jpeg;base64,/9j/4AAQSkZJRgABAQAAAQABAAD/2wCEAAkGBg8PDRAQEA4PEBIPDg8QEBANDw4QEA8PExAVFBMQEhIXGyYeFxkjGRIUHy8gIycpLCwsFR4xNTAqNTIrLCkBCQoKDgwOGg8PGjUlHyQvKi0pLCwsLDUsMCksNCwsLCwpKSkpNSwvMiwsKiotLiwsKSwsKiovLDQsLCksKio2LP/AABEIAQoAvQMBIgACEQEDEQH/xAAbAAEAAQUBAAAAAAAAAAAAAAAABwECAwUGBP/EAEAQAAIBAgEJBAgEBAUFAAAAAAABAgMRBAUGEiExQVFhcRMigZEHIzJCUrHR8BRyocFTYoKiM0OTwvFEY3OSsv/EABoBAQACAwEAAAAAAAAAAAAAAAAFBgECBAP/xAAvEQABAwIFAQUIAwAAAAAAAAAAAQIDBBEFEhMxQSEicbHR4RQyQlGBkcHwI0Nh/9oADAMBAAIRAxEAPwCcQAAAAAAAAAAAAAADhfSBlzvRw0JW0XGpVadu97kb8tvkdZlnKkcLh51Ze6rRj8U37MfvdchfKuNlUqNyleUpOc3xk3cm8IpNV+ouybd/oRGJ1OmzTTdfAl/NfLSxeGUm/WQ7lVfzJe10a1+ZtyIs0cvvDV4ybeg7QqrjDdLqtvnxJcjJNJpppq6a1pp70cuIUvs8vTZdvI6aGp14+u6blQARx3AAAAAAAAAAAAAAAAAAAAAAAAAA5zPTL34eh2cH62smlbbCGyU+u5ePA9YYnSvRjd1POWRsTFe7g5PPrOFVqzhB3p0W4xtsnU2Sl03Lo+JxLd3czYutpSsti2fUwl9poGwRoxpSqiZZnq5T0Uqlmn92JNzBy/2lP8NOXegr0m/ep749V8uhF8dh7slY+dGpGUHaUJKUHzW58meFdSpURK3ng96OoWCRHcck5A8WR8qQxVCFWO9WlHfCa9qL+9lj2lGc1WqrV3QuDXI5EVNgADU2AAAAAAAAAAAAAAAAAAAAAPNlDHwoUZ1ajtGCvzb3RXNvUQ5l/LE69WdST71R7FshDdFeH7m/z3zlVepoQl6mk3a2ypU2OXTcvFnETm5Nt7y3YVRaTdR6dV8CsYlV6jsjdkKAAnSGMkNhcWUy80UydZmXnH+HrWm/V1Wo1OEJe7U+vLoSmmQHSqaLv59CUMxc4O1p/h5yvOnH1bb9unw6r5W5laxej/uZ9fMsGF1f9TvodYACuE+AAAAAAAAAAAAAAAAAADk8+M4+yg8PTl35x9Y0/Ypvd1fy8DcZw5bjhKDm7Ocu7Ti/el9FtZD2VMfKc5OUnKU25Tk9rbJnC6LWdqO2Tbv9CJxGr0m5G7qeXFV9J6ti2fUwgFxRLJYqyrcAAyYLqZkMUNplNVMoD3ZKx86NSMoS0ZQlpQfPg+R4QaOajkspu1ytW6E4ZFytDFUI1Y6r6px3wmtsfvc0e8ijM/ON4ateT9XO0aq4cKiXL5XJWjJNJpppq6a1pp70UeupFppLcLt5Fwo6lJ478puVABwnYAAAAAAAAAACyUwC8w4zGQo05VKklGMFdv8AZcy2ddIjfPLOjt59nCXqab3f5k9ml03LzO2kpHVD8vHJyVVS2Bl+eDWZy5wTxFV1JavdpwvqhD68eZzrZWpVcnd/8FpeYomxNRrSnSyLI5XKVBQHqeZUAABGYwmWL1GqmUKgAwZLqVTRd/PoSTmFnFpxWGqS1pXot747XT6rauV+BGh6sBi5U5xcZOLUlKMltjJPUzirKVtRGrV+h10lQsEiOQnUGrzdy3HF4dT1Kce7Uit0+K5PajaFHexzHK126FxY9HtRzdlAANDYAAAAAAsnI8OJxNj0YiWo5bOTK6oU3LbJ6oLjLj0R108KyORqHPPKkbVVTW53ZyOMXQpy70l6xr3YP3er+RwFetpPkthkxeJcpNttuTbk3tbZ5i7UtM2BlkKjU1Dpn3UqCgOs5SpUoAC4FEVMAF9N6iwupvWYUGQAGpsAAAdBmrnBLDV1PW4u0asV70PiXNbf+SXKVWM4xlFqUZJSi1saaumiBYTs7okPMDOH/pZvU7yot7ntlT+bXiV/FqPMmszdN+708CcwyryrpO2Xbv8AU7oAFXLEAAAAAAeTGzUYSlJpRim5N7EkrtkQZx5YdetKeyPs04vdHi+b2nZekHLll+Fg9ynWa4bYw/d+BGleppSv5dC14PS2bqu527vXwK3ilTd2m3jfv9DECoLCQZQFQAACoARUAwAIvWAAZgUi9RU0NgAAAejBYlwmmm0004tbYyT1NHnBhURUsplFst0Jrzcy0sXh4z1Kce7Uit00tvR7TaES5oZfeGrqUn3JWhVX8u6fVfUlmMk1da09jW8pGIUvs8tk2XbyLhRVOvHdd03KgAjztB48rZRjhqE6svcjqXxSeqMfF2PYR/6Q8sXqRoJ92ktOpbfNrUvCL/uOujg15UZxz3HNVTaMSu547zi8r42VScnJ3lUk5zfNs1pdUm5Nt7yhfWNRrbIUpzlct1KAqUNzUoVAAAKgAAAAAAAvpsvMMXrMxqplAADBkAAAvpVNF38+hKWYeW+2odhJ3nRS0f5qW7y2dLEVG3zdytLD14VF7j1r4qb1Sj5fsR+IU3tESom/B3UNRoyIvHJNALKNaM4RnF3jKKlFremrpl5R9i4GLF4mNKnOpL2YQlJ9ErkJZZxsqk5Tl7VWcpy8Xe33wJMz+x3Z4NU09daaj/RHvS+UV4kS4qd5vlq8i0YJBZqyLz+PUruLzXckacfkxAAsZAgAAAAAAAAAAAAAAAyQeoxlYuxhQZQAamwAAALqc7NPgWgAlP0fZW7ShKg3d0dcOdKX0d/NHWEQZn5V7DFUpN2jpdnP8k9V/B2fgS+UvFINKdVTZevmW3DptWGy7p0I69I2NviYQvqpUbv803d/pGJH50+emJ08XiX/ANzs10glD/azmC0YfHkgan+J5lcrX55nL/oAB3nGAAAAAAAAAAAAAAAAAAXwluLzCXxnxNVQyXgAwZAAuAZcNK0uuomnN7Hdvg6NR7XBKX5492X6pkIxlrvwJR9HOK0sPVp/BVUl+WcfrFkHjUWaJH/Jf38ExhMlpVb8/wB8yPcu1dKpUl8VepLzlJ/uao92UXdLnJs8JNRJZiIRMq3cqgAHqeYAAAAAAAAAAAAAAAAAAAAATK6bKAwCukygBkBM6rNzK7w8ZWdtNU/7dL6nKmzw/sL73nNUMR7Mrj3gerHXQsypC2rhOS8tX7GvN7nRhtDEYiPw15tdHJtfo0aI2gdmYimszcr1QAA9zyAAAAAAAAAAAAAAAAAAAAAAAAAAABucBhZTjq3JX8W/oaeO0kX0fZLjUhWlJal2UV1Sk380cNdMkMWdTro4llkynh9IWB0cXKW6tSjL+pLRf/yvM4dkuekDJ+nho1UtdGev8k7J/rokUYqnozfPWc+FTakCJ8un29LHviUWSZV+fX7+piABLEaAAAAAAAAAAAAAAAAAAAAAAAAAAAZMNC8l1JhzHwfZ4GDe2rKVR9H3Y/pFeZFmRcDKrVhCO2cowXJye3wRN+HoKnCMI6owjGMeiVl8it43N2Wxp3k9g8XVXqUxOHjUpzpyV4zi4yXJqzIXy7kyVGrOnL2qUmr/ABR3S8VZ+JNpyGfuQu0prEwV5U1o1Evep/F4X8nyI/CqrRlyrsvid+JU+rHmTdPAikGbE0dF8jCXNFv1KmqWAAMmAAAAAAAAAAAAAAAAAAAAAAVhG7KG0yLkydarCEFeU5Wjw5yfJI0e9GNVymzGq5bIdj6OcjXnLESWqmnCHOpJd5+Cdv6iQDy5MyfDD0YUobIRtffJ7XJ827s9RQauoWeVX8cdxdaWDRjRn37wUlFNNNXTVmnsa4FQcp0kWZ4Zs/hql4r1VRt038D30397Dj6lNxdmT3jsDTr0pU6kdKMlZ8Vwae5oinOXNmeGqaMtcXfs6ltUlwfBlswzEEkTTeva8Ss4hQ6a52beBzALqlNxestJ4hQADIAAAAAAAAAAAAAAAABmoYdyf3qMKtjKJcrhsO5MljMvNv8ADU+1qRtVqR1J/wCXT+Hq95rcy80NHRxFeNra6VOS1/8AkkvkjuCqYpiGp/FGvTnyLJh1Fk/lfvwAAQBNgAAA8+OwNOvTlTqRUoy3Pc+Ke5noBlFVFuhhURUspFmc2Z1TDtyV50t1RLXDlNfvsOTrYZx+9RP0opqzSaepp600cll3MKFS88O1CT1unL/Dl0+H5FjosXt2Jvv5kDV4X8UX2IoBuMp5CqUZaNSnKD4SWp/llvNXUw7W4sbJGvS6KQLo3MWyoYwGgehoAAAAAAACqiwCgUbmelhW93i9SOkyFmZXxFmo6MP4lRWj/THazwlqI4kzPWx7RQvkWzUNBg8BKckkm3J2SSvKT4JEk5rZkKlo1cQk5qzhS2qD4y4yN1kTNuhhF3FpTa11J+0+S4LobYq1dirpuxH0T58ljo8NbF2pOqgAEIS4AAAAAAAAAAABixOFp1YuNSEZxe6STRzGUvR9Qnd0Zuk37r78PqjrAe8VRJCvYdY8ZYI5ffS5FWPzCxVO9qSqLjRlf+16zRYnI84O0oSi/wCeEok5FsoJ6mk+qTJWLGpW+8lyNkwmN3urYgZ4J8vBlv4KXB+aJkynkyh/Apf6cPoaGpk6j/Bpbf4cPoSUeLZ0vlOCTDMi2zEc/gpcP1RfHAvl53JKwuTaGl/gUv8ATh9Do8FgKMYpxpU4/lhFfsaS4xk+E2jwvP8AERFg82q9X2KNSXOMGl5s6PJ3o4rSs6jhSX/vP6IkcEbLjEz+jUt+/vB3x4VC33upo8l5n4WhZ6HaTXvVddnyjsRvEgCKklfIt3rck2RtjSzUsAAeZuAAAAAAf//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sz="2400">
              <a:solidFill>
                <a:srgbClr val="000000"/>
              </a:solidFill>
              <a:latin typeface="Arial" charset="0"/>
            </a:endParaRPr>
          </a:p>
        </p:txBody>
      </p:sp>
      <p:sp>
        <p:nvSpPr>
          <p:cNvPr id="11268" name="AutoShape 4" descr="data:image/jpeg;base64,/9j/4AAQSkZJRgABAQAAAQABAAD/2wCEAAkGBg8PDRAQEA4PEBIPDg8QEBANDw4QEA8PExAVFBMQEhIXGyYeFxkjGRIUHy8gIycpLCwsFR4xNTAqNTIrLCkBCQoKDgwOGg8PGjUlHyQvKi0pLCwsLDUsMCksNCwsLCwpKSkpNSwvMiwsKiotLiwsKSwsKiovLDQsLCksKio2LP/AABEIAQoAvQMBIgACEQEDEQH/xAAbAAEAAQUBAAAAAAAAAAAAAAAABwECAwUGBP/EAEAQAAIBAgEJBAgEBAUFAAAAAAABAgMRBAUGEiExQVFhcRMigZEHIzJCUrHR8BRyocFTYoKiM0OTwvFEY3OSsv/EABoBAQACAwEAAAAAAAAAAAAAAAAFBgECBAP/xAAvEQABAwIFAQUIAwAAAAAAAAAAAQIDBBEFEhMxQSEicbHR4RQyQlGBkcHwI0Nh/9oADAMBAAIRAxEAPwCcQAAAAAAAAAAAAAADhfSBlzvRw0JW0XGpVadu97kb8tvkdZlnKkcLh51Ze6rRj8U37MfvdchfKuNlUqNyleUpOc3xk3cm8IpNV+ouybd/oRGJ1OmzTTdfAl/NfLSxeGUm/WQ7lVfzJe10a1+ZtyIs0cvvDV4ybeg7QqrjDdLqtvnxJcjJNJpppq6a1pp70cuIUvs8vTZdvI6aGp14+u6blQARx3AAAAAAAAAAAAAAAAAAAAAAAAAA5zPTL34eh2cH62smlbbCGyU+u5ePA9YYnSvRjd1POWRsTFe7g5PPrOFVqzhB3p0W4xtsnU2Sl03Lo+JxLd3czYutpSsti2fUwl9poGwRoxpSqiZZnq5T0Uqlmn92JNzBy/2lP8NOXegr0m/ep749V8uhF8dh7slY+dGpGUHaUJKUHzW58meFdSpURK3ng96OoWCRHcck5A8WR8qQxVCFWO9WlHfCa9qL+9lj2lGc1WqrV3QuDXI5EVNgADU2AAAAAAAAAAAAAAAAAAAAAPNlDHwoUZ1ajtGCvzb3RXNvUQ5l/LE69WdST71R7FshDdFeH7m/z3zlVepoQl6mk3a2ypU2OXTcvFnETm5Nt7y3YVRaTdR6dV8CsYlV6jsjdkKAAnSGMkNhcWUy80UydZmXnH+HrWm/V1Wo1OEJe7U+vLoSmmQHSqaLv59CUMxc4O1p/h5yvOnH1bb9unw6r5W5laxej/uZ9fMsGF1f9TvodYACuE+AAAAAAAAAAAAAAAAAADk8+M4+yg8PTl35x9Y0/Ypvd1fy8DcZw5bjhKDm7Ocu7Ti/el9FtZD2VMfKc5OUnKU25Tk9rbJnC6LWdqO2Tbv9CJxGr0m5G7qeXFV9J6ti2fUwgFxRLJYqyrcAAyYLqZkMUNplNVMoD3ZKx86NSMoS0ZQlpQfPg+R4QaOajkspu1ytW6E4ZFytDFUI1Y6r6px3wmtsfvc0e8ijM/ON4ateT9XO0aq4cKiXL5XJWjJNJpppq6a1pp70UeupFppLcLt5Fwo6lJ478puVABwnYAAAAAAAAAACyUwC8w4zGQo05VKklGMFdv8AZcy2ddIjfPLOjt59nCXqab3f5k9ml03LzO2kpHVD8vHJyVVS2Bl+eDWZy5wTxFV1JavdpwvqhD68eZzrZWpVcnd/8FpeYomxNRrSnSyLI5XKVBQHqeZUAABGYwmWL1GqmUKgAwZLqVTRd/PoSTmFnFpxWGqS1pXot747XT6rauV+BGh6sBi5U5xcZOLUlKMltjJPUzirKVtRGrV+h10lQsEiOQnUGrzdy3HF4dT1Kce7Uit0+K5PajaFHexzHK126FxY9HtRzdlAANDYAAAAAAsnI8OJxNj0YiWo5bOTK6oU3LbJ6oLjLj0R108KyORqHPPKkbVVTW53ZyOMXQpy70l6xr3YP3er+RwFetpPkthkxeJcpNttuTbk3tbZ5i7UtM2BlkKjU1Dpn3UqCgOs5SpUoAC4FEVMAF9N6iwupvWYUGQAGpsAAAdBmrnBLDV1PW4u0asV70PiXNbf+SXKVWM4xlFqUZJSi1saaumiBYTs7okPMDOH/pZvU7yot7ntlT+bXiV/FqPMmszdN+708CcwyryrpO2Xbv8AU7oAFXLEAAAAAAeTGzUYSlJpRim5N7EkrtkQZx5YdetKeyPs04vdHi+b2nZekHLll+Fg9ynWa4bYw/d+BGleppSv5dC14PS2bqu527vXwK3ilTd2m3jfv9DECoLCQZQFQAACoARUAwAIvWAAZgUi9RU0NgAAAejBYlwmmm0004tbYyT1NHnBhURUsplFst0Jrzcy0sXh4z1Kce7Uit00tvR7TaES5oZfeGrqUn3JWhVX8u6fVfUlmMk1da09jW8pGIUvs8tk2XbyLhRVOvHdd03KgAjztB48rZRjhqE6svcjqXxSeqMfF2PYR/6Q8sXqRoJ92ktOpbfNrUvCL/uOujg15UZxz3HNVTaMSu547zi8r42VScnJ3lUk5zfNs1pdUm5Nt7yhfWNRrbIUpzlct1KAqUNzUoVAAAKgAAAAAAAvpsvMMXrMxqplAADBkAAAvpVNF38+hKWYeW+2odhJ3nRS0f5qW7y2dLEVG3zdytLD14VF7j1r4qb1Sj5fsR+IU3tESom/B3UNRoyIvHJNALKNaM4RnF3jKKlFremrpl5R9i4GLF4mNKnOpL2YQlJ9ErkJZZxsqk5Tl7VWcpy8Xe33wJMz+x3Z4NU09daaj/RHvS+UV4kS4qd5vlq8i0YJBZqyLz+PUruLzXckacfkxAAsZAgAAAAAAAAAAAAAAAyQeoxlYuxhQZQAamwAAALqc7NPgWgAlP0fZW7ShKg3d0dcOdKX0d/NHWEQZn5V7DFUpN2jpdnP8k9V/B2fgS+UvFINKdVTZevmW3DptWGy7p0I69I2NviYQvqpUbv803d/pGJH50+emJ08XiX/ANzs10glD/azmC0YfHkgan+J5lcrX55nL/oAB3nGAAAAAAAAAAAAAAAAAAXwluLzCXxnxNVQyXgAwZAAuAZcNK0uuomnN7Hdvg6NR7XBKX5492X6pkIxlrvwJR9HOK0sPVp/BVUl+WcfrFkHjUWaJH/Jf38ExhMlpVb8/wB8yPcu1dKpUl8VepLzlJ/uao92UXdLnJs8JNRJZiIRMq3cqgAHqeYAAAAAAAAAAAAAAAAAAAAATK6bKAwCukygBkBM6rNzK7w8ZWdtNU/7dL6nKmzw/sL73nNUMR7Mrj3gerHXQsypC2rhOS8tX7GvN7nRhtDEYiPw15tdHJtfo0aI2gdmYimszcr1QAA9zyAAAAAAAAAAAAAAAAAAAAAAAAAAABucBhZTjq3JX8W/oaeO0kX0fZLjUhWlJal2UV1Sk380cNdMkMWdTro4llkynh9IWB0cXKW6tSjL+pLRf/yvM4dkuekDJ+nho1UtdGev8k7J/rokUYqnozfPWc+FTakCJ8un29LHviUWSZV+fX7+piABLEaAAAAAAAAAAAAAAAAAAAAAAAAAAAZMNC8l1JhzHwfZ4GDe2rKVR9H3Y/pFeZFmRcDKrVhCO2cowXJye3wRN+HoKnCMI6owjGMeiVl8it43N2Wxp3k9g8XVXqUxOHjUpzpyV4zi4yXJqzIXy7kyVGrOnL2qUmr/ABR3S8VZ+JNpyGfuQu0prEwV5U1o1Evep/F4X8nyI/CqrRlyrsvid+JU+rHmTdPAikGbE0dF8jCXNFv1KmqWAAMmAAAAAAAAAAAAAAAAAAAAAAVhG7KG0yLkydarCEFeU5Wjw5yfJI0e9GNVymzGq5bIdj6OcjXnLESWqmnCHOpJd5+Cdv6iQDy5MyfDD0YUobIRtffJ7XJ827s9RQauoWeVX8cdxdaWDRjRn37wUlFNNNXTVmnsa4FQcp0kWZ4Zs/hql4r1VRt038D30397Dj6lNxdmT3jsDTr0pU6kdKMlZ8Vwae5oinOXNmeGqaMtcXfs6ltUlwfBlswzEEkTTeva8Ss4hQ6a52beBzALqlNxestJ4hQADIAAAAAAAAAAAAAAAABmoYdyf3qMKtjKJcrhsO5MljMvNv8ADU+1qRtVqR1J/wCXT+Hq95rcy80NHRxFeNra6VOS1/8AkkvkjuCqYpiGp/FGvTnyLJh1Fk/lfvwAAQBNgAAA8+OwNOvTlTqRUoy3Pc+Ke5noBlFVFuhhURUspFmc2Z1TDtyV50t1RLXDlNfvsOTrYZx+9RP0opqzSaepp600cll3MKFS88O1CT1unL/Dl0+H5FjosXt2Jvv5kDV4X8UX2IoBuMp5CqUZaNSnKD4SWp/llvNXUw7W4sbJGvS6KQLo3MWyoYwGgehoAAAAAAACqiwCgUbmelhW93i9SOkyFmZXxFmo6MP4lRWj/THazwlqI4kzPWx7RQvkWzUNBg8BKckkm3J2SSvKT4JEk5rZkKlo1cQk5qzhS2qD4y4yN1kTNuhhF3FpTa11J+0+S4LobYq1dirpuxH0T58ljo8NbF2pOqgAEIS4AAAAAAAAAAABixOFp1YuNSEZxe6STRzGUvR9Qnd0Zuk37r78PqjrAe8VRJCvYdY8ZYI5ffS5FWPzCxVO9qSqLjRlf+16zRYnI84O0oSi/wCeEok5FsoJ6mk+qTJWLGpW+8lyNkwmN3urYgZ4J8vBlv4KXB+aJkynkyh/Apf6cPoaGpk6j/Bpbf4cPoSUeLZ0vlOCTDMi2zEc/gpcP1RfHAvl53JKwuTaGl/gUv8ATh9Do8FgKMYpxpU4/lhFfsaS4xk+E2jwvP8AERFg82q9X2KNSXOMGl5s6PJ3o4rSs6jhSX/vP6IkcEbLjEz+jUt+/vB3x4VC33upo8l5n4WhZ6HaTXvVddnyjsRvEgCKklfIt3rck2RtjSzUsAAeZuAAAAAAf//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sz="2400">
              <a:solidFill>
                <a:srgbClr val="000000"/>
              </a:solidFill>
              <a:latin typeface="Arial" charset="0"/>
            </a:endParaRPr>
          </a:p>
        </p:txBody>
      </p:sp>
      <p:pic>
        <p:nvPicPr>
          <p:cNvPr id="18" name="Picture 8" descr="http://free.clipartof.com/62-Free-Water-Drop-Clipart-Illustration.jpg"/>
          <p:cNvPicPr>
            <a:picLocks noChangeAspect="1" noChangeArrowheads="1"/>
          </p:cNvPicPr>
          <p:nvPr/>
        </p:nvPicPr>
        <p:blipFill>
          <a:blip r:embed="rId3" cstate="print"/>
          <a:srcRect/>
          <a:stretch>
            <a:fillRect/>
          </a:stretch>
        </p:blipFill>
        <p:spPr bwMode="auto">
          <a:xfrm>
            <a:off x="3513118" y="3504108"/>
            <a:ext cx="1532357" cy="2156351"/>
          </a:xfrm>
          <a:prstGeom prst="rect">
            <a:avLst/>
          </a:prstGeom>
          <a:noFill/>
        </p:spPr>
      </p:pic>
      <p:sp>
        <p:nvSpPr>
          <p:cNvPr id="19" name="TextBox 18"/>
          <p:cNvSpPr txBox="1"/>
          <p:nvPr/>
        </p:nvSpPr>
        <p:spPr>
          <a:xfrm>
            <a:off x="3465616" y="4639182"/>
            <a:ext cx="1615045" cy="461665"/>
          </a:xfrm>
          <a:prstGeom prst="rect">
            <a:avLst/>
          </a:prstGeom>
          <a:noFill/>
        </p:spPr>
        <p:txBody>
          <a:bodyPr wrap="square" rtlCol="0">
            <a:spAutoFit/>
          </a:bodyPr>
          <a:lstStyle/>
          <a:p>
            <a:pPr algn="ctr" fontAlgn="base">
              <a:spcBef>
                <a:spcPct val="0"/>
              </a:spcBef>
              <a:spcAft>
                <a:spcPct val="0"/>
              </a:spcAft>
            </a:pPr>
            <a:r>
              <a:rPr lang="en-US" sz="1200" b="1" dirty="0">
                <a:solidFill>
                  <a:srgbClr val="000000"/>
                </a:solidFill>
                <a:latin typeface="Arial" charset="0"/>
              </a:rPr>
              <a:t>CONTINUOUS COMMUNICATION</a:t>
            </a:r>
          </a:p>
        </p:txBody>
      </p:sp>
      <p:pic>
        <p:nvPicPr>
          <p:cNvPr id="22" name="Picture 8" descr="http://free.clipartof.com/62-Free-Water-Drop-Clipart-Illustration.jpg"/>
          <p:cNvPicPr>
            <a:picLocks noChangeAspect="1" noChangeArrowheads="1"/>
          </p:cNvPicPr>
          <p:nvPr/>
        </p:nvPicPr>
        <p:blipFill>
          <a:blip r:embed="rId3" cstate="print"/>
          <a:srcRect/>
          <a:stretch>
            <a:fillRect/>
          </a:stretch>
        </p:blipFill>
        <p:spPr bwMode="auto">
          <a:xfrm>
            <a:off x="6854999" y="3420009"/>
            <a:ext cx="1532357" cy="2156351"/>
          </a:xfrm>
          <a:prstGeom prst="rect">
            <a:avLst/>
          </a:prstGeom>
          <a:noFill/>
        </p:spPr>
      </p:pic>
      <p:sp>
        <p:nvSpPr>
          <p:cNvPr id="23" name="TextBox 22"/>
          <p:cNvSpPr txBox="1"/>
          <p:nvPr/>
        </p:nvSpPr>
        <p:spPr>
          <a:xfrm>
            <a:off x="6807497" y="4555083"/>
            <a:ext cx="1615045" cy="584775"/>
          </a:xfrm>
          <a:prstGeom prst="rect">
            <a:avLst/>
          </a:prstGeom>
          <a:noFill/>
        </p:spPr>
        <p:txBody>
          <a:bodyPr wrap="square" rtlCol="0">
            <a:spAutoFit/>
          </a:bodyPr>
          <a:lstStyle/>
          <a:p>
            <a:pPr algn="ctr" fontAlgn="base">
              <a:spcBef>
                <a:spcPct val="0"/>
              </a:spcBef>
              <a:spcAft>
                <a:spcPct val="0"/>
              </a:spcAft>
            </a:pPr>
            <a:r>
              <a:rPr lang="en-US" sz="1600" b="1" dirty="0">
                <a:solidFill>
                  <a:srgbClr val="000000"/>
                </a:solidFill>
                <a:latin typeface="Arial" charset="0"/>
              </a:rPr>
              <a:t>BACKBONE</a:t>
            </a:r>
          </a:p>
          <a:p>
            <a:pPr algn="ctr" fontAlgn="base">
              <a:spcBef>
                <a:spcPct val="0"/>
              </a:spcBef>
              <a:spcAft>
                <a:spcPct val="0"/>
              </a:spcAft>
            </a:pPr>
            <a:r>
              <a:rPr lang="en-US" sz="1600" b="1" dirty="0">
                <a:solidFill>
                  <a:srgbClr val="000000"/>
                </a:solidFill>
                <a:latin typeface="Arial" charset="0"/>
              </a:rPr>
              <a:t>SUPPORT</a:t>
            </a:r>
          </a:p>
        </p:txBody>
      </p:sp>
      <p:pic>
        <p:nvPicPr>
          <p:cNvPr id="24" name="Picture 8" descr="http://free.clipartof.com/62-Free-Water-Drop-Clipart-Illustration.jpg"/>
          <p:cNvPicPr>
            <a:picLocks noChangeAspect="1" noChangeArrowheads="1"/>
          </p:cNvPicPr>
          <p:nvPr/>
        </p:nvPicPr>
        <p:blipFill>
          <a:blip r:embed="rId3" cstate="print"/>
          <a:srcRect/>
          <a:stretch>
            <a:fillRect/>
          </a:stretch>
        </p:blipFill>
        <p:spPr bwMode="auto">
          <a:xfrm>
            <a:off x="5072304" y="1546271"/>
            <a:ext cx="1532357" cy="2156351"/>
          </a:xfrm>
          <a:prstGeom prst="rect">
            <a:avLst/>
          </a:prstGeom>
          <a:noFill/>
        </p:spPr>
      </p:pic>
      <p:sp>
        <p:nvSpPr>
          <p:cNvPr id="25" name="TextBox 24"/>
          <p:cNvSpPr txBox="1"/>
          <p:nvPr/>
        </p:nvSpPr>
        <p:spPr>
          <a:xfrm>
            <a:off x="5024802" y="2681344"/>
            <a:ext cx="1615045" cy="738664"/>
          </a:xfrm>
          <a:prstGeom prst="rect">
            <a:avLst/>
          </a:prstGeom>
          <a:noFill/>
        </p:spPr>
        <p:txBody>
          <a:bodyPr wrap="square" rtlCol="0">
            <a:spAutoFit/>
          </a:bodyPr>
          <a:lstStyle/>
          <a:p>
            <a:pPr algn="ctr" fontAlgn="base">
              <a:spcBef>
                <a:spcPct val="0"/>
              </a:spcBef>
              <a:spcAft>
                <a:spcPct val="0"/>
              </a:spcAft>
            </a:pPr>
            <a:r>
              <a:rPr lang="en-US" sz="1400" b="1" dirty="0">
                <a:solidFill>
                  <a:srgbClr val="000000"/>
                </a:solidFill>
                <a:latin typeface="Arial" charset="0"/>
              </a:rPr>
              <a:t>MUTUALLY REINFORCING</a:t>
            </a:r>
          </a:p>
          <a:p>
            <a:pPr algn="ctr" fontAlgn="base">
              <a:spcBef>
                <a:spcPct val="0"/>
              </a:spcBef>
              <a:spcAft>
                <a:spcPct val="0"/>
              </a:spcAft>
            </a:pPr>
            <a:r>
              <a:rPr lang="en-US" sz="1400" b="1" dirty="0">
                <a:solidFill>
                  <a:srgbClr val="000000"/>
                </a:solidFill>
                <a:latin typeface="Arial" charset="0"/>
              </a:rPr>
              <a:t>ACTIVITIES</a:t>
            </a:r>
          </a:p>
        </p:txBody>
      </p:sp>
      <p:pic>
        <p:nvPicPr>
          <p:cNvPr id="26" name="Picture 8" descr="http://free.clipartof.com/62-Free-Water-Drop-Clipart-Illustration.jpg"/>
          <p:cNvPicPr>
            <a:picLocks noChangeAspect="1" noChangeArrowheads="1"/>
          </p:cNvPicPr>
          <p:nvPr/>
        </p:nvPicPr>
        <p:blipFill>
          <a:blip r:embed="rId3" cstate="print"/>
          <a:srcRect/>
          <a:stretch>
            <a:fillRect/>
          </a:stretch>
        </p:blipFill>
        <p:spPr bwMode="auto">
          <a:xfrm>
            <a:off x="1945575" y="1489373"/>
            <a:ext cx="1532357" cy="2156351"/>
          </a:xfrm>
          <a:prstGeom prst="rect">
            <a:avLst/>
          </a:prstGeom>
          <a:noFill/>
        </p:spPr>
      </p:pic>
      <p:sp>
        <p:nvSpPr>
          <p:cNvPr id="27" name="TextBox 26"/>
          <p:cNvSpPr txBox="1"/>
          <p:nvPr/>
        </p:nvSpPr>
        <p:spPr>
          <a:xfrm>
            <a:off x="1898073" y="2707574"/>
            <a:ext cx="1615045" cy="584775"/>
          </a:xfrm>
          <a:prstGeom prst="rect">
            <a:avLst/>
          </a:prstGeom>
          <a:noFill/>
        </p:spPr>
        <p:txBody>
          <a:bodyPr wrap="square" rtlCol="0">
            <a:spAutoFit/>
          </a:bodyPr>
          <a:lstStyle/>
          <a:p>
            <a:pPr algn="ctr" fontAlgn="base">
              <a:spcBef>
                <a:spcPct val="0"/>
              </a:spcBef>
              <a:spcAft>
                <a:spcPct val="0"/>
              </a:spcAft>
            </a:pPr>
            <a:r>
              <a:rPr lang="en-US" sz="1600" b="1" dirty="0">
                <a:solidFill>
                  <a:srgbClr val="000000"/>
                </a:solidFill>
                <a:latin typeface="Arial" charset="0"/>
              </a:rPr>
              <a:t>COMMON</a:t>
            </a:r>
          </a:p>
          <a:p>
            <a:pPr algn="ctr" fontAlgn="base">
              <a:spcBef>
                <a:spcPct val="0"/>
              </a:spcBef>
              <a:spcAft>
                <a:spcPct val="0"/>
              </a:spcAft>
            </a:pPr>
            <a:r>
              <a:rPr lang="en-US" sz="1600" b="1" dirty="0">
                <a:solidFill>
                  <a:srgbClr val="000000"/>
                </a:solidFill>
                <a:latin typeface="Arial" charset="0"/>
              </a:rPr>
              <a:t>AGENDA</a:t>
            </a:r>
          </a:p>
        </p:txBody>
      </p:sp>
      <p:pic>
        <p:nvPicPr>
          <p:cNvPr id="28" name="Picture 8" descr="http://free.clipartof.com/62-Free-Water-Drop-Clipart-Illustration.jpg"/>
          <p:cNvPicPr>
            <a:picLocks noChangeAspect="1" noChangeArrowheads="1"/>
          </p:cNvPicPr>
          <p:nvPr/>
        </p:nvPicPr>
        <p:blipFill>
          <a:blip r:embed="rId3" cstate="print"/>
          <a:srcRect/>
          <a:stretch>
            <a:fillRect/>
          </a:stretch>
        </p:blipFill>
        <p:spPr bwMode="auto">
          <a:xfrm>
            <a:off x="8434858" y="1489373"/>
            <a:ext cx="1532357" cy="2156351"/>
          </a:xfrm>
          <a:prstGeom prst="rect">
            <a:avLst/>
          </a:prstGeom>
          <a:noFill/>
        </p:spPr>
      </p:pic>
      <p:sp>
        <p:nvSpPr>
          <p:cNvPr id="29" name="TextBox 28"/>
          <p:cNvSpPr txBox="1"/>
          <p:nvPr/>
        </p:nvSpPr>
        <p:spPr>
          <a:xfrm>
            <a:off x="8387356" y="2624446"/>
            <a:ext cx="1615045" cy="523220"/>
          </a:xfrm>
          <a:prstGeom prst="rect">
            <a:avLst/>
          </a:prstGeom>
          <a:noFill/>
        </p:spPr>
        <p:txBody>
          <a:bodyPr wrap="square" rtlCol="0">
            <a:spAutoFit/>
          </a:bodyPr>
          <a:lstStyle/>
          <a:p>
            <a:pPr algn="ctr" fontAlgn="base">
              <a:spcBef>
                <a:spcPct val="0"/>
              </a:spcBef>
              <a:spcAft>
                <a:spcPct val="0"/>
              </a:spcAft>
            </a:pPr>
            <a:r>
              <a:rPr lang="en-US" sz="1400" b="1" dirty="0">
                <a:solidFill>
                  <a:srgbClr val="000000"/>
                </a:solidFill>
                <a:latin typeface="Arial" charset="0"/>
              </a:rPr>
              <a:t>SHARED MEASUREMENT</a:t>
            </a:r>
          </a:p>
        </p:txBody>
      </p:sp>
    </p:spTree>
    <p:extLst>
      <p:ext uri="{BB962C8B-B14F-4D97-AF65-F5344CB8AC3E}">
        <p14:creationId xmlns:p14="http://schemas.microsoft.com/office/powerpoint/2010/main" val="3189067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9814" y="609600"/>
            <a:ext cx="8706726" cy="808038"/>
          </a:xfrm>
        </p:spPr>
        <p:txBody>
          <a:bodyPr/>
          <a:lstStyle/>
          <a:p>
            <a:pPr algn="ctr"/>
            <a:r>
              <a:rPr lang="en-US" b="1" dirty="0"/>
              <a:t>Collective Impact Approach: Common Agenda</a:t>
            </a:r>
          </a:p>
        </p:txBody>
      </p:sp>
      <p:sp>
        <p:nvSpPr>
          <p:cNvPr id="3" name="Content Placeholder 2"/>
          <p:cNvSpPr>
            <a:spLocks noGrp="1"/>
          </p:cNvSpPr>
          <p:nvPr>
            <p:ph idx="1"/>
          </p:nvPr>
        </p:nvSpPr>
        <p:spPr>
          <a:xfrm>
            <a:off x="2519082" y="1524000"/>
            <a:ext cx="7691718" cy="4533900"/>
          </a:xfrm>
        </p:spPr>
        <p:txBody>
          <a:bodyPr/>
          <a:lstStyle/>
          <a:p>
            <a:r>
              <a:rPr lang="en-US" sz="2800" dirty="0">
                <a:solidFill>
                  <a:schemeClr val="tx2"/>
                </a:solidFill>
              </a:rPr>
              <a:t>Identify the issue to address and develop a strategic action plan to guide the initiative</a:t>
            </a:r>
          </a:p>
          <a:p>
            <a:r>
              <a:rPr lang="en-US" sz="2800" dirty="0">
                <a:solidFill>
                  <a:schemeClr val="tx2"/>
                </a:solidFill>
              </a:rPr>
              <a:t>Create the boundaries of the system or issue to be address</a:t>
            </a:r>
          </a:p>
        </p:txBody>
      </p:sp>
      <p:sp>
        <p:nvSpPr>
          <p:cNvPr id="6" name="Title 1"/>
          <p:cNvSpPr txBox="1">
            <a:spLocks/>
          </p:cNvSpPr>
          <p:nvPr/>
        </p:nvSpPr>
        <p:spPr bwMode="auto">
          <a:xfrm>
            <a:off x="2517337" y="3820216"/>
            <a:ext cx="7449671"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a:solidFill>
                  <a:schemeClr val="tx2"/>
                </a:solidFill>
                <a:latin typeface="Arial" panose="020B0604020202020204" pitchFamily="34" charset="0"/>
                <a:ea typeface="ヒラギノ角ゴ Pro W3" charset="0"/>
                <a:cs typeface="Geneva" charset="0"/>
              </a:defRPr>
            </a:lvl1pPr>
            <a:lvl2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2pPr>
            <a:lvl3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3pPr>
            <a:lvl4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4pPr>
            <a:lvl5pPr algn="l" rtl="0" eaLnBrk="1" fontAlgn="base" hangingPunct="1">
              <a:spcBef>
                <a:spcPct val="0"/>
              </a:spcBef>
              <a:spcAft>
                <a:spcPct val="0"/>
              </a:spcAft>
              <a:defRPr sz="3000">
                <a:solidFill>
                  <a:schemeClr val="tx2"/>
                </a:solidFill>
                <a:latin typeface="Arial" charset="0"/>
                <a:ea typeface="ヒラギノ角ゴ Pro W3" charset="0"/>
                <a:cs typeface="Geneva" charset="0"/>
              </a:defRPr>
            </a:lvl5pPr>
            <a:lvl6pPr marL="457200" algn="l" rtl="0" eaLnBrk="1" fontAlgn="base" hangingPunct="1">
              <a:spcBef>
                <a:spcPct val="0"/>
              </a:spcBef>
              <a:spcAft>
                <a:spcPct val="0"/>
              </a:spcAft>
              <a:defRPr sz="3000">
                <a:solidFill>
                  <a:schemeClr val="tx2"/>
                </a:solidFill>
                <a:latin typeface="Arial" charset="0"/>
              </a:defRPr>
            </a:lvl6pPr>
            <a:lvl7pPr marL="914400" algn="l" rtl="0" eaLnBrk="1" fontAlgn="base" hangingPunct="1">
              <a:spcBef>
                <a:spcPct val="0"/>
              </a:spcBef>
              <a:spcAft>
                <a:spcPct val="0"/>
              </a:spcAft>
              <a:defRPr sz="3000">
                <a:solidFill>
                  <a:schemeClr val="tx2"/>
                </a:solidFill>
                <a:latin typeface="Arial" charset="0"/>
              </a:defRPr>
            </a:lvl7pPr>
            <a:lvl8pPr marL="1371600" algn="l" rtl="0" eaLnBrk="1" fontAlgn="base" hangingPunct="1">
              <a:spcBef>
                <a:spcPct val="0"/>
              </a:spcBef>
              <a:spcAft>
                <a:spcPct val="0"/>
              </a:spcAft>
              <a:defRPr sz="3000">
                <a:solidFill>
                  <a:schemeClr val="tx2"/>
                </a:solidFill>
                <a:latin typeface="Arial" charset="0"/>
              </a:defRPr>
            </a:lvl8pPr>
            <a:lvl9pPr marL="1828800" algn="l" rtl="0" eaLnBrk="1" fontAlgn="base" hangingPunct="1">
              <a:spcBef>
                <a:spcPct val="0"/>
              </a:spcBef>
              <a:spcAft>
                <a:spcPct val="0"/>
              </a:spcAft>
              <a:defRPr sz="3000">
                <a:solidFill>
                  <a:schemeClr val="tx2"/>
                </a:solidFill>
                <a:latin typeface="Arial" charset="0"/>
              </a:defRPr>
            </a:lvl9pPr>
          </a:lstStyle>
          <a:p>
            <a:pPr algn="ctr"/>
            <a:r>
              <a:rPr lang="en-US" b="1" i="1" kern="0" dirty="0">
                <a:solidFill>
                  <a:srgbClr val="C00000"/>
                </a:solidFill>
              </a:rPr>
              <a:t>GREEN INFRASTRUCTURE AS THE FIRST LINE OF DEFENSE TO STORMWATER MANAGEMENT </a:t>
            </a:r>
          </a:p>
        </p:txBody>
      </p:sp>
      <p:pic>
        <p:nvPicPr>
          <p:cNvPr id="7" name="Picture 8" descr="http://free.clipartof.com/62-Free-Water-Drop-Clipart-Illustration.jpg"/>
          <p:cNvPicPr>
            <a:picLocks noChangeAspect="1" noChangeArrowheads="1"/>
          </p:cNvPicPr>
          <p:nvPr/>
        </p:nvPicPr>
        <p:blipFill>
          <a:blip r:embed="rId3" cstate="print"/>
          <a:srcRect/>
          <a:stretch>
            <a:fillRect/>
          </a:stretch>
        </p:blipFill>
        <p:spPr bwMode="auto">
          <a:xfrm>
            <a:off x="1757317" y="4488068"/>
            <a:ext cx="1532357" cy="2156351"/>
          </a:xfrm>
          <a:prstGeom prst="rect">
            <a:avLst/>
          </a:prstGeom>
          <a:noFill/>
        </p:spPr>
      </p:pic>
      <p:sp>
        <p:nvSpPr>
          <p:cNvPr id="8" name="TextBox 7"/>
          <p:cNvSpPr txBox="1"/>
          <p:nvPr/>
        </p:nvSpPr>
        <p:spPr>
          <a:xfrm>
            <a:off x="1709815" y="5706269"/>
            <a:ext cx="1615045" cy="584775"/>
          </a:xfrm>
          <a:prstGeom prst="rect">
            <a:avLst/>
          </a:prstGeom>
          <a:noFill/>
        </p:spPr>
        <p:txBody>
          <a:bodyPr wrap="square" rtlCol="0">
            <a:spAutoFit/>
          </a:bodyPr>
          <a:lstStyle/>
          <a:p>
            <a:pPr algn="ctr" fontAlgn="base">
              <a:spcBef>
                <a:spcPct val="0"/>
              </a:spcBef>
              <a:spcAft>
                <a:spcPct val="0"/>
              </a:spcAft>
            </a:pPr>
            <a:r>
              <a:rPr lang="en-US" sz="1600" b="1" dirty="0">
                <a:solidFill>
                  <a:srgbClr val="000000"/>
                </a:solidFill>
                <a:latin typeface="Arial" charset="0"/>
              </a:rPr>
              <a:t>COMMON</a:t>
            </a:r>
          </a:p>
          <a:p>
            <a:pPr algn="ctr" fontAlgn="base">
              <a:spcBef>
                <a:spcPct val="0"/>
              </a:spcBef>
              <a:spcAft>
                <a:spcPct val="0"/>
              </a:spcAft>
            </a:pPr>
            <a:r>
              <a:rPr lang="en-US" sz="1600" b="1" dirty="0">
                <a:solidFill>
                  <a:srgbClr val="000000"/>
                </a:solidFill>
                <a:latin typeface="Arial" charset="0"/>
              </a:rPr>
              <a:t>AGENDA</a:t>
            </a:r>
          </a:p>
        </p:txBody>
      </p:sp>
    </p:spTree>
    <p:extLst>
      <p:ext uri="{BB962C8B-B14F-4D97-AF65-F5344CB8AC3E}">
        <p14:creationId xmlns:p14="http://schemas.microsoft.com/office/powerpoint/2010/main" val="2087540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4010" y="609600"/>
            <a:ext cx="8915400" cy="808038"/>
          </a:xfrm>
        </p:spPr>
        <p:txBody>
          <a:bodyPr/>
          <a:lstStyle/>
          <a:p>
            <a:pPr algn="ctr"/>
            <a:r>
              <a:rPr lang="en-US" b="1" dirty="0"/>
              <a:t>Collective Impact Approach: Backbone Support</a:t>
            </a:r>
          </a:p>
        </p:txBody>
      </p:sp>
      <p:sp>
        <p:nvSpPr>
          <p:cNvPr id="3" name="Content Placeholder 2"/>
          <p:cNvSpPr>
            <a:spLocks noGrp="1"/>
          </p:cNvSpPr>
          <p:nvPr>
            <p:ph idx="1"/>
          </p:nvPr>
        </p:nvSpPr>
        <p:spPr>
          <a:xfrm>
            <a:off x="2851224" y="1524000"/>
            <a:ext cx="7816776" cy="4533900"/>
          </a:xfrm>
        </p:spPr>
        <p:txBody>
          <a:bodyPr/>
          <a:lstStyle/>
          <a:p>
            <a:r>
              <a:rPr lang="en-US" sz="2800" dirty="0">
                <a:solidFill>
                  <a:schemeClr val="tx2"/>
                </a:solidFill>
              </a:rPr>
              <a:t>Identify an influential leader and/or organization</a:t>
            </a:r>
          </a:p>
          <a:p>
            <a:r>
              <a:rPr lang="en-US" sz="2800" dirty="0">
                <a:solidFill>
                  <a:schemeClr val="tx2"/>
                </a:solidFill>
              </a:rPr>
              <a:t>Obtain adequate financial resources needed to keep the overall strategic direction</a:t>
            </a:r>
          </a:p>
          <a:p>
            <a:r>
              <a:rPr lang="en-US" sz="2800" dirty="0">
                <a:solidFill>
                  <a:schemeClr val="tx2"/>
                </a:solidFill>
              </a:rPr>
              <a:t>Tasks of the backbone support include: </a:t>
            </a:r>
          </a:p>
          <a:p>
            <a:pPr lvl="1"/>
            <a:r>
              <a:rPr lang="en-US" sz="2800" dirty="0">
                <a:solidFill>
                  <a:schemeClr val="tx2"/>
                </a:solidFill>
              </a:rPr>
              <a:t>facilitating dialogues between partners</a:t>
            </a:r>
          </a:p>
          <a:p>
            <a:pPr lvl="1"/>
            <a:r>
              <a:rPr lang="en-US" sz="2800" dirty="0">
                <a:solidFill>
                  <a:schemeClr val="tx2"/>
                </a:solidFill>
              </a:rPr>
              <a:t>managing data collection</a:t>
            </a:r>
          </a:p>
          <a:p>
            <a:pPr lvl="1"/>
            <a:r>
              <a:rPr lang="en-US" sz="2800" dirty="0">
                <a:solidFill>
                  <a:schemeClr val="tx2"/>
                </a:solidFill>
              </a:rPr>
              <a:t>communication</a:t>
            </a:r>
          </a:p>
          <a:p>
            <a:pPr lvl="1"/>
            <a:r>
              <a:rPr lang="en-US" sz="2800" dirty="0">
                <a:solidFill>
                  <a:schemeClr val="tx2"/>
                </a:solidFill>
              </a:rPr>
              <a:t>coordinating community outreach</a:t>
            </a:r>
          </a:p>
          <a:p>
            <a:pPr lvl="1"/>
            <a:r>
              <a:rPr lang="en-US" sz="2800" dirty="0">
                <a:solidFill>
                  <a:schemeClr val="tx2"/>
                </a:solidFill>
              </a:rPr>
              <a:t>mobilizing funding resources</a:t>
            </a:r>
          </a:p>
          <a:p>
            <a:endParaRPr lang="en-US" sz="2800" dirty="0">
              <a:solidFill>
                <a:schemeClr val="tx2"/>
              </a:solidFill>
            </a:endParaRPr>
          </a:p>
        </p:txBody>
      </p:sp>
      <p:pic>
        <p:nvPicPr>
          <p:cNvPr id="7" name="Picture 8" descr="http://free.clipartof.com/62-Free-Water-Drop-Clipart-Illustration.jpg"/>
          <p:cNvPicPr>
            <a:picLocks noChangeAspect="1" noChangeArrowheads="1"/>
          </p:cNvPicPr>
          <p:nvPr/>
        </p:nvPicPr>
        <p:blipFill>
          <a:blip r:embed="rId3" cstate="print"/>
          <a:srcRect/>
          <a:stretch>
            <a:fillRect/>
          </a:stretch>
        </p:blipFill>
        <p:spPr bwMode="auto">
          <a:xfrm>
            <a:off x="1757317" y="4488068"/>
            <a:ext cx="1532357" cy="2156351"/>
          </a:xfrm>
          <a:prstGeom prst="rect">
            <a:avLst/>
          </a:prstGeom>
          <a:noFill/>
        </p:spPr>
      </p:pic>
      <p:sp>
        <p:nvSpPr>
          <p:cNvPr id="9" name="TextBox 8"/>
          <p:cNvSpPr txBox="1"/>
          <p:nvPr/>
        </p:nvSpPr>
        <p:spPr>
          <a:xfrm>
            <a:off x="1715972" y="5579488"/>
            <a:ext cx="1615045" cy="584775"/>
          </a:xfrm>
          <a:prstGeom prst="rect">
            <a:avLst/>
          </a:prstGeom>
          <a:noFill/>
        </p:spPr>
        <p:txBody>
          <a:bodyPr wrap="square" rtlCol="0">
            <a:spAutoFit/>
          </a:bodyPr>
          <a:lstStyle/>
          <a:p>
            <a:pPr algn="ctr" fontAlgn="base">
              <a:spcBef>
                <a:spcPct val="0"/>
              </a:spcBef>
              <a:spcAft>
                <a:spcPct val="0"/>
              </a:spcAft>
            </a:pPr>
            <a:r>
              <a:rPr lang="en-US" sz="1600" b="1" dirty="0">
                <a:solidFill>
                  <a:srgbClr val="000000"/>
                </a:solidFill>
                <a:latin typeface="Arial" charset="0"/>
              </a:rPr>
              <a:t>BACKBONE</a:t>
            </a:r>
          </a:p>
          <a:p>
            <a:pPr algn="ctr" fontAlgn="base">
              <a:spcBef>
                <a:spcPct val="0"/>
              </a:spcBef>
              <a:spcAft>
                <a:spcPct val="0"/>
              </a:spcAft>
            </a:pPr>
            <a:r>
              <a:rPr lang="en-US" sz="1600" b="1" dirty="0">
                <a:solidFill>
                  <a:srgbClr val="000000"/>
                </a:solidFill>
                <a:latin typeface="Arial" charset="0"/>
              </a:rPr>
              <a:t>SUPPORT</a:t>
            </a:r>
          </a:p>
        </p:txBody>
      </p:sp>
    </p:spTree>
    <p:extLst>
      <p:ext uri="{BB962C8B-B14F-4D97-AF65-F5344CB8AC3E}">
        <p14:creationId xmlns:p14="http://schemas.microsoft.com/office/powerpoint/2010/main" val="1932872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free.clipartof.com/62-Free-Water-Drop-Clipart-Illustration.jpg"/>
          <p:cNvPicPr>
            <a:picLocks noChangeAspect="1" noChangeArrowheads="1"/>
          </p:cNvPicPr>
          <p:nvPr/>
        </p:nvPicPr>
        <p:blipFill>
          <a:blip r:embed="rId3" cstate="print"/>
          <a:srcRect/>
          <a:stretch>
            <a:fillRect/>
          </a:stretch>
        </p:blipFill>
        <p:spPr bwMode="auto">
          <a:xfrm>
            <a:off x="1757317" y="4488068"/>
            <a:ext cx="1532357" cy="2156351"/>
          </a:xfrm>
          <a:prstGeom prst="rect">
            <a:avLst/>
          </a:prstGeom>
          <a:noFill/>
        </p:spPr>
      </p:pic>
      <p:sp>
        <p:nvSpPr>
          <p:cNvPr id="2" name="Title 1"/>
          <p:cNvSpPr>
            <a:spLocks noGrp="1"/>
          </p:cNvSpPr>
          <p:nvPr>
            <p:ph type="title"/>
          </p:nvPr>
        </p:nvSpPr>
        <p:spPr>
          <a:xfrm>
            <a:off x="1524000" y="609600"/>
            <a:ext cx="9144000" cy="808038"/>
          </a:xfrm>
        </p:spPr>
        <p:txBody>
          <a:bodyPr/>
          <a:lstStyle/>
          <a:p>
            <a:pPr algn="ctr"/>
            <a:r>
              <a:rPr lang="en-US" sz="2800" b="1" dirty="0"/>
              <a:t>Collective Impact Approach: Shared Measurement</a:t>
            </a:r>
          </a:p>
        </p:txBody>
      </p:sp>
      <p:sp>
        <p:nvSpPr>
          <p:cNvPr id="3" name="Content Placeholder 2"/>
          <p:cNvSpPr>
            <a:spLocks noGrp="1"/>
          </p:cNvSpPr>
          <p:nvPr>
            <p:ph idx="1"/>
          </p:nvPr>
        </p:nvSpPr>
        <p:spPr>
          <a:xfrm>
            <a:off x="2841812" y="1524000"/>
            <a:ext cx="7826188" cy="4533900"/>
          </a:xfrm>
        </p:spPr>
        <p:txBody>
          <a:bodyPr/>
          <a:lstStyle/>
          <a:p>
            <a:r>
              <a:rPr lang="en-US" sz="2400" dirty="0">
                <a:solidFill>
                  <a:schemeClr val="tx2"/>
                </a:solidFill>
              </a:rPr>
              <a:t>Identify common measures to monitor performance</a:t>
            </a:r>
          </a:p>
          <a:p>
            <a:r>
              <a:rPr lang="en-US" sz="2400" dirty="0">
                <a:solidFill>
                  <a:schemeClr val="tx2"/>
                </a:solidFill>
              </a:rPr>
              <a:t>Track progress to the outlined goals </a:t>
            </a:r>
          </a:p>
          <a:p>
            <a:r>
              <a:rPr lang="en-US" sz="2400" dirty="0">
                <a:solidFill>
                  <a:schemeClr val="tx2"/>
                </a:solidFill>
              </a:rPr>
              <a:t>Learn from one another as to what is working and what is not in furthering a green infrastructure initiative in your community</a:t>
            </a:r>
          </a:p>
          <a:p>
            <a:pPr lvl="1"/>
            <a:r>
              <a:rPr lang="en-US" sz="2200" dirty="0">
                <a:solidFill>
                  <a:schemeClr val="tx2"/>
                </a:solidFill>
              </a:rPr>
              <a:t>Building trust and capacity within each organization</a:t>
            </a:r>
          </a:p>
          <a:p>
            <a:pPr lvl="1"/>
            <a:r>
              <a:rPr lang="en-US" sz="2200" dirty="0">
                <a:solidFill>
                  <a:schemeClr val="tx2"/>
                </a:solidFill>
              </a:rPr>
              <a:t>Performance set at a level that each organization can achieve</a:t>
            </a:r>
          </a:p>
          <a:p>
            <a:r>
              <a:rPr lang="en-US" sz="2400" dirty="0">
                <a:solidFill>
                  <a:schemeClr val="tx2"/>
                </a:solidFill>
              </a:rPr>
              <a:t>Set a small, but comprehensive set of indicators to establish progress along the common agenda</a:t>
            </a:r>
          </a:p>
        </p:txBody>
      </p:sp>
      <p:sp>
        <p:nvSpPr>
          <p:cNvPr id="9" name="TextBox 8"/>
          <p:cNvSpPr txBox="1"/>
          <p:nvPr/>
        </p:nvSpPr>
        <p:spPr>
          <a:xfrm>
            <a:off x="1711560" y="5566329"/>
            <a:ext cx="1615045" cy="523220"/>
          </a:xfrm>
          <a:prstGeom prst="rect">
            <a:avLst/>
          </a:prstGeom>
          <a:noFill/>
        </p:spPr>
        <p:txBody>
          <a:bodyPr wrap="square" rtlCol="0">
            <a:spAutoFit/>
          </a:bodyPr>
          <a:lstStyle/>
          <a:p>
            <a:pPr algn="ctr" fontAlgn="base">
              <a:spcBef>
                <a:spcPct val="0"/>
              </a:spcBef>
              <a:spcAft>
                <a:spcPct val="0"/>
              </a:spcAft>
            </a:pPr>
            <a:r>
              <a:rPr lang="en-US" sz="1400" b="1" dirty="0">
                <a:solidFill>
                  <a:srgbClr val="000000"/>
                </a:solidFill>
                <a:latin typeface="Arial" charset="0"/>
              </a:rPr>
              <a:t>SHARED MEASUREMENT</a:t>
            </a:r>
          </a:p>
        </p:txBody>
      </p:sp>
    </p:spTree>
    <p:extLst>
      <p:ext uri="{BB962C8B-B14F-4D97-AF65-F5344CB8AC3E}">
        <p14:creationId xmlns:p14="http://schemas.microsoft.com/office/powerpoint/2010/main" val="897495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free.clipartof.com/62-Free-Water-Drop-Clipart-Illustration.jpg"/>
          <p:cNvPicPr>
            <a:picLocks noChangeAspect="1" noChangeArrowheads="1"/>
          </p:cNvPicPr>
          <p:nvPr/>
        </p:nvPicPr>
        <p:blipFill>
          <a:blip r:embed="rId3" cstate="print"/>
          <a:srcRect/>
          <a:stretch>
            <a:fillRect/>
          </a:stretch>
        </p:blipFill>
        <p:spPr bwMode="auto">
          <a:xfrm>
            <a:off x="1757317" y="4488068"/>
            <a:ext cx="1532357" cy="2156351"/>
          </a:xfrm>
          <a:prstGeom prst="rect">
            <a:avLst/>
          </a:prstGeom>
          <a:noFill/>
        </p:spPr>
      </p:pic>
      <p:sp>
        <p:nvSpPr>
          <p:cNvPr id="2" name="Title 1"/>
          <p:cNvSpPr>
            <a:spLocks noGrp="1"/>
          </p:cNvSpPr>
          <p:nvPr>
            <p:ph type="title"/>
          </p:nvPr>
        </p:nvSpPr>
        <p:spPr>
          <a:xfrm>
            <a:off x="1981200" y="609600"/>
            <a:ext cx="8229600" cy="914400"/>
          </a:xfrm>
        </p:spPr>
        <p:txBody>
          <a:bodyPr/>
          <a:lstStyle/>
          <a:p>
            <a:pPr algn="ctr"/>
            <a:r>
              <a:rPr lang="en-US" b="1" dirty="0"/>
              <a:t>Collective Impact Approach:</a:t>
            </a:r>
            <a:br>
              <a:rPr lang="en-US" b="1" dirty="0"/>
            </a:br>
            <a:r>
              <a:rPr lang="en-US" b="1" dirty="0"/>
              <a:t>Mutually Reinforcing Activities</a:t>
            </a:r>
          </a:p>
        </p:txBody>
      </p:sp>
      <p:sp>
        <p:nvSpPr>
          <p:cNvPr id="3" name="Content Placeholder 2"/>
          <p:cNvSpPr>
            <a:spLocks noGrp="1"/>
          </p:cNvSpPr>
          <p:nvPr>
            <p:ph idx="1"/>
          </p:nvPr>
        </p:nvSpPr>
        <p:spPr>
          <a:xfrm>
            <a:off x="2861982" y="1649730"/>
            <a:ext cx="7714578" cy="4533900"/>
          </a:xfrm>
        </p:spPr>
        <p:txBody>
          <a:bodyPr/>
          <a:lstStyle/>
          <a:p>
            <a:r>
              <a:rPr lang="en-US" sz="2800" b="1" dirty="0">
                <a:solidFill>
                  <a:schemeClr val="tx2"/>
                </a:solidFill>
              </a:rPr>
              <a:t>Planning and doing!</a:t>
            </a:r>
          </a:p>
          <a:p>
            <a:r>
              <a:rPr lang="en-US" sz="2800" dirty="0">
                <a:solidFill>
                  <a:schemeClr val="tx2"/>
                </a:solidFill>
              </a:rPr>
              <a:t>Stakeholders working together, each undertaking the specific set of activities to support the common agenda</a:t>
            </a:r>
          </a:p>
          <a:p>
            <a:pPr lvl="1"/>
            <a:r>
              <a:rPr lang="en-US" sz="2400" dirty="0">
                <a:solidFill>
                  <a:schemeClr val="tx2"/>
                </a:solidFill>
              </a:rPr>
              <a:t>Activities will and can differ from organization to organization</a:t>
            </a:r>
          </a:p>
          <a:p>
            <a:r>
              <a:rPr lang="en-US" sz="2800" dirty="0">
                <a:solidFill>
                  <a:schemeClr val="tx2"/>
                </a:solidFill>
              </a:rPr>
              <a:t>Activities excels in a way to support the coordinated actions of the municipal action team</a:t>
            </a:r>
          </a:p>
        </p:txBody>
      </p:sp>
      <p:sp>
        <p:nvSpPr>
          <p:cNvPr id="6" name="TextBox 5"/>
          <p:cNvSpPr txBox="1"/>
          <p:nvPr/>
        </p:nvSpPr>
        <p:spPr>
          <a:xfrm>
            <a:off x="1711560" y="5425598"/>
            <a:ext cx="1615045" cy="738664"/>
          </a:xfrm>
          <a:prstGeom prst="rect">
            <a:avLst/>
          </a:prstGeom>
          <a:noFill/>
        </p:spPr>
        <p:txBody>
          <a:bodyPr wrap="square" rtlCol="0">
            <a:spAutoFit/>
          </a:bodyPr>
          <a:lstStyle/>
          <a:p>
            <a:pPr algn="ctr" fontAlgn="base">
              <a:spcBef>
                <a:spcPct val="0"/>
              </a:spcBef>
              <a:spcAft>
                <a:spcPct val="0"/>
              </a:spcAft>
            </a:pPr>
            <a:r>
              <a:rPr lang="en-US" sz="1400" b="1" dirty="0">
                <a:solidFill>
                  <a:srgbClr val="000000"/>
                </a:solidFill>
                <a:latin typeface="Arial" charset="0"/>
              </a:rPr>
              <a:t>MUTUALLY REINFORCING</a:t>
            </a:r>
          </a:p>
          <a:p>
            <a:pPr algn="ctr" fontAlgn="base">
              <a:spcBef>
                <a:spcPct val="0"/>
              </a:spcBef>
              <a:spcAft>
                <a:spcPct val="0"/>
              </a:spcAft>
            </a:pPr>
            <a:r>
              <a:rPr lang="en-US" sz="1400" b="1" dirty="0">
                <a:solidFill>
                  <a:srgbClr val="000000"/>
                </a:solidFill>
                <a:latin typeface="Arial" charset="0"/>
              </a:rPr>
              <a:t>ACTIVITIES</a:t>
            </a:r>
          </a:p>
        </p:txBody>
      </p:sp>
    </p:spTree>
    <p:extLst>
      <p:ext uri="{BB962C8B-B14F-4D97-AF65-F5344CB8AC3E}">
        <p14:creationId xmlns:p14="http://schemas.microsoft.com/office/powerpoint/2010/main" val="1542487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5491368"/>
            <a:ext cx="12204871" cy="1366631"/>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734589" y="5568696"/>
            <a:ext cx="1841333" cy="1289303"/>
            <a:chOff x="1417434" y="4021308"/>
            <a:chExt cx="3673378" cy="3289490"/>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417434" y="5975870"/>
              <a:ext cx="3673378" cy="1334928"/>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title"/>
          </p:nvPr>
        </p:nvSpPr>
        <p:spPr>
          <a:xfrm>
            <a:off x="920496" y="-3572"/>
            <a:ext cx="10515600" cy="1325563"/>
          </a:xfrm>
          <a:solidFill>
            <a:schemeClr val="bg1">
              <a:alpha val="48000"/>
            </a:schemeClr>
          </a:solidFill>
        </p:spPr>
        <p:txBody>
          <a:bodyPr anchor="ctr">
            <a:noAutofit/>
          </a:bodyPr>
          <a:lstStyle/>
          <a:p>
            <a:endParaRPr lang="en-US" sz="4000" dirty="0">
              <a:solidFill>
                <a:srgbClr val="0B5395"/>
              </a:solidFill>
              <a:latin typeface="Trebuchet MS" panose="020B0603020202020204" pitchFamily="34" charset="0"/>
            </a:endParaRP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pic>
        <p:nvPicPr>
          <p:cNvPr id="4" name="Picture 3">
            <a:extLst>
              <a:ext uri="{FF2B5EF4-FFF2-40B4-BE49-F238E27FC236}">
                <a16:creationId xmlns:a16="http://schemas.microsoft.com/office/drawing/2014/main" id="{613F3924-76B2-F89C-EB56-09BE527134AC}"/>
              </a:ext>
            </a:extLst>
          </p:cNvPr>
          <p:cNvPicPr>
            <a:picLocks noChangeAspect="1"/>
          </p:cNvPicPr>
          <p:nvPr/>
        </p:nvPicPr>
        <p:blipFill rotWithShape="1">
          <a:blip r:embed="rId5">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
        <p:nvSpPr>
          <p:cNvPr id="6" name="Content Placeholder 5">
            <a:extLst>
              <a:ext uri="{FF2B5EF4-FFF2-40B4-BE49-F238E27FC236}">
                <a16:creationId xmlns:a16="http://schemas.microsoft.com/office/drawing/2014/main" id="{E78EA97A-78A8-293E-E115-B1867BFF3A15}"/>
              </a:ext>
            </a:extLst>
          </p:cNvPr>
          <p:cNvSpPr>
            <a:spLocks noGrp="1"/>
          </p:cNvSpPr>
          <p:nvPr>
            <p:ph idx="1"/>
          </p:nvPr>
        </p:nvSpPr>
        <p:spPr/>
        <p:txBody>
          <a:bodyPr/>
          <a:lstStyle/>
          <a:p>
            <a:endParaRPr lang="en-US" dirty="0"/>
          </a:p>
        </p:txBody>
      </p:sp>
      <p:pic>
        <p:nvPicPr>
          <p:cNvPr id="1026" name="Picture 2">
            <a:extLst>
              <a:ext uri="{FF2B5EF4-FFF2-40B4-BE49-F238E27FC236}">
                <a16:creationId xmlns:a16="http://schemas.microsoft.com/office/drawing/2014/main" id="{94717557-9217-6F00-1151-A0FCBF98094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26149"/>
          <a:stretch/>
        </p:blipFill>
        <p:spPr bwMode="auto">
          <a:xfrm>
            <a:off x="-29676" y="-8944"/>
            <a:ext cx="9621938" cy="5500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7614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http://free.clipartof.com/62-Free-Water-Drop-Clipart-Illustration.jpg"/>
          <p:cNvPicPr>
            <a:picLocks noChangeAspect="1" noChangeArrowheads="1"/>
          </p:cNvPicPr>
          <p:nvPr/>
        </p:nvPicPr>
        <p:blipFill>
          <a:blip r:embed="rId3" cstate="print"/>
          <a:srcRect/>
          <a:stretch>
            <a:fillRect/>
          </a:stretch>
        </p:blipFill>
        <p:spPr bwMode="auto">
          <a:xfrm>
            <a:off x="1757317" y="4488068"/>
            <a:ext cx="1532357" cy="2156351"/>
          </a:xfrm>
          <a:prstGeom prst="rect">
            <a:avLst/>
          </a:prstGeom>
          <a:noFill/>
        </p:spPr>
      </p:pic>
      <p:sp>
        <p:nvSpPr>
          <p:cNvPr id="2" name="Title 1"/>
          <p:cNvSpPr>
            <a:spLocks noGrp="1"/>
          </p:cNvSpPr>
          <p:nvPr>
            <p:ph type="title"/>
          </p:nvPr>
        </p:nvSpPr>
        <p:spPr>
          <a:xfrm>
            <a:off x="1981200" y="609600"/>
            <a:ext cx="8404412" cy="884407"/>
          </a:xfrm>
        </p:spPr>
        <p:txBody>
          <a:bodyPr/>
          <a:lstStyle/>
          <a:p>
            <a:pPr algn="ctr"/>
            <a:r>
              <a:rPr lang="en-US" b="1" dirty="0"/>
              <a:t>Collective Impact Approach:</a:t>
            </a:r>
            <a:br>
              <a:rPr lang="en-US" b="1" dirty="0"/>
            </a:br>
            <a:r>
              <a:rPr lang="en-US" b="1" dirty="0"/>
              <a:t>Continuous Communication</a:t>
            </a:r>
          </a:p>
        </p:txBody>
      </p:sp>
      <p:sp>
        <p:nvSpPr>
          <p:cNvPr id="3" name="Content Placeholder 2"/>
          <p:cNvSpPr>
            <a:spLocks noGrp="1"/>
          </p:cNvSpPr>
          <p:nvPr>
            <p:ph idx="1"/>
          </p:nvPr>
        </p:nvSpPr>
        <p:spPr>
          <a:xfrm>
            <a:off x="2519082" y="1988820"/>
            <a:ext cx="7691718" cy="4069080"/>
          </a:xfrm>
        </p:spPr>
        <p:txBody>
          <a:bodyPr/>
          <a:lstStyle/>
          <a:p>
            <a:r>
              <a:rPr lang="en-US" sz="2800" dirty="0">
                <a:solidFill>
                  <a:schemeClr val="tx2"/>
                </a:solidFill>
              </a:rPr>
              <a:t>Developing trust among all participating organizations</a:t>
            </a:r>
          </a:p>
          <a:p>
            <a:r>
              <a:rPr lang="en-US" sz="2800" dirty="0">
                <a:solidFill>
                  <a:schemeClr val="tx2"/>
                </a:solidFill>
              </a:rPr>
              <a:t>Stakeholder interested are treated fairly and decisions are made based on objective evidence, not any single organizations priorities</a:t>
            </a:r>
          </a:p>
        </p:txBody>
      </p:sp>
      <p:sp>
        <p:nvSpPr>
          <p:cNvPr id="6" name="TextBox 5"/>
          <p:cNvSpPr txBox="1"/>
          <p:nvPr/>
        </p:nvSpPr>
        <p:spPr>
          <a:xfrm>
            <a:off x="1711560" y="5566243"/>
            <a:ext cx="1615045" cy="461665"/>
          </a:xfrm>
          <a:prstGeom prst="rect">
            <a:avLst/>
          </a:prstGeom>
          <a:noFill/>
        </p:spPr>
        <p:txBody>
          <a:bodyPr wrap="square" rtlCol="0">
            <a:spAutoFit/>
          </a:bodyPr>
          <a:lstStyle/>
          <a:p>
            <a:pPr algn="ctr" fontAlgn="base">
              <a:spcBef>
                <a:spcPct val="0"/>
              </a:spcBef>
              <a:spcAft>
                <a:spcPct val="0"/>
              </a:spcAft>
            </a:pPr>
            <a:r>
              <a:rPr lang="en-US" sz="1200" b="1" dirty="0">
                <a:solidFill>
                  <a:srgbClr val="000000"/>
                </a:solidFill>
                <a:latin typeface="Arial" charset="0"/>
              </a:rPr>
              <a:t>CONTINUOUS COMMUNICATION</a:t>
            </a:r>
          </a:p>
        </p:txBody>
      </p:sp>
    </p:spTree>
    <p:extLst>
      <p:ext uri="{BB962C8B-B14F-4D97-AF65-F5344CB8AC3E}">
        <p14:creationId xmlns:p14="http://schemas.microsoft.com/office/powerpoint/2010/main" val="2672847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34976"/>
            <a:ext cx="8686800" cy="808038"/>
          </a:xfrm>
        </p:spPr>
        <p:txBody>
          <a:bodyPr/>
          <a:lstStyle/>
          <a:p>
            <a:pPr algn="ctr"/>
            <a:r>
              <a:rPr lang="en-US" sz="3600" b="1" dirty="0">
                <a:solidFill>
                  <a:srgbClr val="C00000"/>
                </a:solidFill>
              </a:rPr>
              <a:t>Examples of Green Infrastructure Municipal Action Teams</a:t>
            </a:r>
          </a:p>
        </p:txBody>
      </p:sp>
      <p:sp>
        <p:nvSpPr>
          <p:cNvPr id="3" name="Content Placeholder 2"/>
          <p:cNvSpPr>
            <a:spLocks noGrp="1"/>
          </p:cNvSpPr>
          <p:nvPr>
            <p:ph idx="1"/>
          </p:nvPr>
        </p:nvSpPr>
        <p:spPr>
          <a:xfrm>
            <a:off x="1981200" y="2054431"/>
            <a:ext cx="8229600" cy="4003469"/>
          </a:xfrm>
        </p:spPr>
        <p:txBody>
          <a:bodyPr/>
          <a:lstStyle/>
          <a:p>
            <a:r>
              <a:rPr lang="en-US" sz="2800" dirty="0">
                <a:solidFill>
                  <a:schemeClr val="tx2"/>
                </a:solidFill>
              </a:rPr>
              <a:t>Camden SMART</a:t>
            </a:r>
          </a:p>
          <a:p>
            <a:r>
              <a:rPr lang="en-US" sz="2800" dirty="0">
                <a:solidFill>
                  <a:schemeClr val="tx2"/>
                </a:solidFill>
              </a:rPr>
              <a:t>Newark DIG</a:t>
            </a:r>
          </a:p>
          <a:p>
            <a:r>
              <a:rPr lang="en-US" sz="2800" dirty="0">
                <a:solidFill>
                  <a:schemeClr val="tx2"/>
                </a:solidFill>
              </a:rPr>
              <a:t>Paterson SMART</a:t>
            </a:r>
          </a:p>
          <a:p>
            <a:r>
              <a:rPr lang="en-US" sz="2800" dirty="0">
                <a:solidFill>
                  <a:schemeClr val="tx2"/>
                </a:solidFill>
              </a:rPr>
              <a:t>Perth Amboy SWIM</a:t>
            </a:r>
          </a:p>
          <a:p>
            <a:r>
              <a:rPr lang="en-US" sz="2800" dirty="0">
                <a:solidFill>
                  <a:schemeClr val="tx2"/>
                </a:solidFill>
              </a:rPr>
              <a:t>Jersey City START</a:t>
            </a:r>
          </a:p>
          <a:p>
            <a:r>
              <a:rPr lang="en-US" sz="2800" dirty="0">
                <a:solidFill>
                  <a:schemeClr val="tx2"/>
                </a:solidFill>
              </a:rPr>
              <a:t>Harrison TIDE</a:t>
            </a:r>
          </a:p>
          <a:p>
            <a:pPr>
              <a:buNone/>
            </a:pPr>
            <a:endParaRPr lang="en-US" sz="2800" dirty="0">
              <a:solidFill>
                <a:schemeClr val="tx2"/>
              </a:solidFill>
            </a:endParaRPr>
          </a:p>
        </p:txBody>
      </p:sp>
      <p:pic>
        <p:nvPicPr>
          <p:cNvPr id="72706" name="Picture 2" descr="https://fbcdn-sphotos-b-a.akamaihd.net/hphotos-ak-xfp1/t31.0-8/10712633_1573135869567441_1276947125874312438_o.jpg"/>
          <p:cNvPicPr>
            <a:picLocks noChangeAspect="1" noChangeArrowheads="1"/>
          </p:cNvPicPr>
          <p:nvPr/>
        </p:nvPicPr>
        <p:blipFill>
          <a:blip r:embed="rId3" cstate="print"/>
          <a:srcRect l="21574" b="15058"/>
          <a:stretch>
            <a:fillRect/>
          </a:stretch>
        </p:blipFill>
        <p:spPr bwMode="auto">
          <a:xfrm>
            <a:off x="6576404" y="3556371"/>
            <a:ext cx="3327843" cy="1539199"/>
          </a:xfrm>
          <a:prstGeom prst="rect">
            <a:avLst/>
          </a:prstGeom>
          <a:noFill/>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val="0"/>
              </a:ext>
            </a:extLst>
          </a:blip>
          <a:srcRect l="11092" t="15231" r="10132" b="9750"/>
          <a:stretch/>
        </p:blipFill>
        <p:spPr>
          <a:xfrm>
            <a:off x="6379778" y="5201658"/>
            <a:ext cx="3721097" cy="1656343"/>
          </a:xfrm>
          <a:prstGeom prst="rect">
            <a:avLst/>
          </a:prstGeom>
        </p:spPr>
      </p:pic>
      <p:pic>
        <p:nvPicPr>
          <p:cNvPr id="4" name="Picture 14" descr="http://www.ccmua.org/wp-content/uploads/2012/07/camden.smart_.logo_.jpg"/>
          <p:cNvPicPr>
            <a:picLocks noChangeAspect="1" noChangeArrowheads="1"/>
          </p:cNvPicPr>
          <p:nvPr/>
        </p:nvPicPr>
        <p:blipFill>
          <a:blip r:embed="rId5" cstate="print"/>
          <a:srcRect/>
          <a:stretch>
            <a:fillRect/>
          </a:stretch>
        </p:blipFill>
        <p:spPr bwMode="auto">
          <a:xfrm>
            <a:off x="6379777" y="1676058"/>
            <a:ext cx="3432174" cy="1801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Tree>
    <p:extLst>
      <p:ext uri="{BB962C8B-B14F-4D97-AF65-F5344CB8AC3E}">
        <p14:creationId xmlns:p14="http://schemas.microsoft.com/office/powerpoint/2010/main" val="117124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Camden Smart</a:t>
            </a:r>
            <a:br>
              <a:rPr lang="en-US" dirty="0"/>
            </a:br>
            <a:r>
              <a:rPr lang="en-US" sz="2800" b="0" i="1" dirty="0"/>
              <a:t>est. 2010</a:t>
            </a:r>
          </a:p>
        </p:txBody>
      </p:sp>
      <p:sp>
        <p:nvSpPr>
          <p:cNvPr id="3" name="Text Placeholder 2"/>
          <p:cNvSpPr>
            <a:spLocks noGrp="1"/>
          </p:cNvSpPr>
          <p:nvPr>
            <p:ph type="body" idx="1"/>
          </p:nvPr>
        </p:nvSpPr>
        <p:spPr/>
        <p:txBody>
          <a:bodyPr/>
          <a:lstStyle/>
          <a:p>
            <a:r>
              <a:rPr lang="en-US" dirty="0" err="1"/>
              <a:t>Stormwater</a:t>
            </a:r>
            <a:r>
              <a:rPr lang="en-US" dirty="0"/>
              <a:t> Management and Resource Training</a:t>
            </a:r>
          </a:p>
        </p:txBody>
      </p:sp>
      <p:pic>
        <p:nvPicPr>
          <p:cNvPr id="5" name="Picture 14" descr="http://www.ccmua.org/wp-content/uploads/2012/07/camden.smart_.logo_.jpg"/>
          <p:cNvPicPr>
            <a:picLocks noChangeAspect="1" noChangeArrowheads="1"/>
          </p:cNvPicPr>
          <p:nvPr/>
        </p:nvPicPr>
        <p:blipFill>
          <a:blip r:embed="rId2" cstate="print"/>
          <a:srcRect/>
          <a:stretch>
            <a:fillRect/>
          </a:stretch>
        </p:blipFill>
        <p:spPr bwMode="auto">
          <a:xfrm>
            <a:off x="5009909" y="880424"/>
            <a:ext cx="5477802" cy="287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23389289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057400" y="721754"/>
            <a:ext cx="8229600" cy="505919"/>
          </a:xfrm>
          <a:prstGeom prst="rect">
            <a:avLst/>
          </a:prstGeom>
        </p:spPr>
        <p:txBody>
          <a:bodyPr lIns="91429" tIns="45714" rIns="91429" bIns="45714">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base">
              <a:spcAft>
                <a:spcPct val="0"/>
              </a:spcAft>
            </a:pPr>
            <a:r>
              <a:rPr lang="en-US" sz="3200" b="1" dirty="0">
                <a:solidFill>
                  <a:srgbClr val="C00000"/>
                </a:solidFill>
                <a:latin typeface="Arial"/>
                <a:cs typeface="Century Gothic"/>
              </a:rPr>
              <a:t>The Camden SMART Team</a:t>
            </a:r>
          </a:p>
          <a:p>
            <a:pPr algn="l" fontAlgn="base">
              <a:spcAft>
                <a:spcPct val="0"/>
              </a:spcAft>
            </a:pPr>
            <a:r>
              <a:rPr lang="en-US" sz="2000" b="1" dirty="0">
                <a:solidFill>
                  <a:srgbClr val="000000"/>
                </a:solidFill>
                <a:latin typeface="Arial"/>
                <a:cs typeface="Century Gothic"/>
              </a:rPr>
              <a:t>(</a:t>
            </a:r>
            <a:r>
              <a:rPr lang="en-US" sz="2000" b="1" dirty="0" err="1">
                <a:solidFill>
                  <a:srgbClr val="000000"/>
                </a:solidFill>
                <a:latin typeface="Arial"/>
                <a:cs typeface="Century Gothic"/>
              </a:rPr>
              <a:t>Stormwater</a:t>
            </a:r>
            <a:r>
              <a:rPr lang="en-US" sz="2000" b="1" dirty="0">
                <a:solidFill>
                  <a:srgbClr val="000000"/>
                </a:solidFill>
                <a:latin typeface="Arial"/>
                <a:cs typeface="Century Gothic"/>
              </a:rPr>
              <a:t> Management and Resource Training)</a:t>
            </a:r>
          </a:p>
        </p:txBody>
      </p:sp>
      <p:pic>
        <p:nvPicPr>
          <p:cNvPr id="5" name="Picture 4"/>
          <p:cNvPicPr>
            <a:picLocks noChangeAspect="1"/>
          </p:cNvPicPr>
          <p:nvPr/>
        </p:nvPicPr>
        <p:blipFill>
          <a:blip r:embed="rId3" cstate="print"/>
          <a:stretch>
            <a:fillRect/>
          </a:stretch>
        </p:blipFill>
        <p:spPr>
          <a:xfrm>
            <a:off x="2133612" y="2109227"/>
            <a:ext cx="1046457" cy="1016558"/>
          </a:xfrm>
          <a:prstGeom prst="rect">
            <a:avLst/>
          </a:prstGeom>
        </p:spPr>
      </p:pic>
      <p:pic>
        <p:nvPicPr>
          <p:cNvPr id="6" name="Picture 5"/>
          <p:cNvPicPr>
            <a:picLocks noChangeAspect="1"/>
          </p:cNvPicPr>
          <p:nvPr/>
        </p:nvPicPr>
        <p:blipFill>
          <a:blip r:embed="rId4" cstate="print"/>
          <a:stretch>
            <a:fillRect/>
          </a:stretch>
        </p:blipFill>
        <p:spPr>
          <a:xfrm>
            <a:off x="2133612" y="3528638"/>
            <a:ext cx="1046457" cy="1016558"/>
          </a:xfrm>
          <a:prstGeom prst="rect">
            <a:avLst/>
          </a:prstGeom>
        </p:spPr>
      </p:pic>
      <p:pic>
        <p:nvPicPr>
          <p:cNvPr id="7" name="Picture 6"/>
          <p:cNvPicPr>
            <a:picLocks noChangeAspect="1"/>
          </p:cNvPicPr>
          <p:nvPr/>
        </p:nvPicPr>
        <p:blipFill>
          <a:blip r:embed="rId5" cstate="print"/>
          <a:stretch>
            <a:fillRect/>
          </a:stretch>
        </p:blipFill>
        <p:spPr>
          <a:xfrm>
            <a:off x="2172121" y="5005831"/>
            <a:ext cx="1046457" cy="1046458"/>
          </a:xfrm>
          <a:prstGeom prst="rect">
            <a:avLst/>
          </a:prstGeom>
        </p:spPr>
      </p:pic>
      <p:pic>
        <p:nvPicPr>
          <p:cNvPr id="8" name="Picture 7"/>
          <p:cNvPicPr>
            <a:picLocks noChangeAspect="1"/>
          </p:cNvPicPr>
          <p:nvPr/>
        </p:nvPicPr>
        <p:blipFill>
          <a:blip r:embed="rId6" cstate="print"/>
          <a:stretch>
            <a:fillRect/>
          </a:stretch>
        </p:blipFill>
        <p:spPr>
          <a:xfrm>
            <a:off x="6248400" y="2116465"/>
            <a:ext cx="1330036" cy="1070515"/>
          </a:xfrm>
          <a:prstGeom prst="rect">
            <a:avLst/>
          </a:prstGeom>
        </p:spPr>
      </p:pic>
      <p:pic>
        <p:nvPicPr>
          <p:cNvPr id="10" name="Picture 9"/>
          <p:cNvPicPr>
            <a:picLocks noChangeAspect="1"/>
          </p:cNvPicPr>
          <p:nvPr/>
        </p:nvPicPr>
        <p:blipFill>
          <a:blip r:embed="rId7" cstate="print"/>
          <a:stretch>
            <a:fillRect/>
          </a:stretch>
        </p:blipFill>
        <p:spPr>
          <a:xfrm>
            <a:off x="6311443" y="4780152"/>
            <a:ext cx="1232716" cy="1038076"/>
          </a:xfrm>
          <a:prstGeom prst="rect">
            <a:avLst/>
          </a:prstGeom>
        </p:spPr>
      </p:pic>
      <p:sp>
        <p:nvSpPr>
          <p:cNvPr id="11" name="TextBox 4"/>
          <p:cNvSpPr txBox="1">
            <a:spLocks noChangeArrowheads="1"/>
          </p:cNvSpPr>
          <p:nvPr/>
        </p:nvSpPr>
        <p:spPr bwMode="auto">
          <a:xfrm>
            <a:off x="7696200" y="5015040"/>
            <a:ext cx="4123212" cy="400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9" tIns="45714" rIns="91429" bIns="45714">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NJ Tree Foundation</a:t>
            </a:r>
          </a:p>
        </p:txBody>
      </p:sp>
      <p:sp>
        <p:nvSpPr>
          <p:cNvPr id="12" name="TextBox 11"/>
          <p:cNvSpPr txBox="1"/>
          <p:nvPr/>
        </p:nvSpPr>
        <p:spPr>
          <a:xfrm>
            <a:off x="3429000" y="2271839"/>
            <a:ext cx="1828800" cy="1015651"/>
          </a:xfrm>
          <a:prstGeom prst="rect">
            <a:avLst/>
          </a:prstGeom>
          <a:noFill/>
        </p:spPr>
        <p:txBody>
          <a:bodyPr wrap="square" lIns="91429" tIns="45714" rIns="91429" bIns="45714" rtlCol="0">
            <a:spAutoFit/>
          </a:bodyPr>
          <a:lstStyle/>
          <a:p>
            <a:pPr fontAlgn="base">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City of Camden</a:t>
            </a:r>
          </a:p>
          <a:p>
            <a:pPr fontAlgn="base">
              <a:spcBef>
                <a:spcPct val="0"/>
              </a:spcBef>
              <a:spcAft>
                <a:spcPct val="0"/>
              </a:spcAft>
            </a:pPr>
            <a:endParaRPr lang="en-US" sz="2000" dirty="0">
              <a:solidFill>
                <a:srgbClr val="404040"/>
              </a:solidFill>
              <a:latin typeface="Arial" panose="020B0604020202020204" pitchFamily="34" charset="0"/>
              <a:cs typeface="Arial" panose="020B0604020202020204" pitchFamily="34" charset="0"/>
            </a:endParaRPr>
          </a:p>
        </p:txBody>
      </p:sp>
      <p:sp>
        <p:nvSpPr>
          <p:cNvPr id="13" name="TextBox 12"/>
          <p:cNvSpPr txBox="1"/>
          <p:nvPr/>
        </p:nvSpPr>
        <p:spPr>
          <a:xfrm>
            <a:off x="3429000" y="5022244"/>
            <a:ext cx="2743200" cy="1323427"/>
          </a:xfrm>
          <a:prstGeom prst="rect">
            <a:avLst/>
          </a:prstGeom>
          <a:noFill/>
        </p:spPr>
        <p:txBody>
          <a:bodyPr wrap="square" lIns="91429" tIns="45714" rIns="91429" bIns="45714" rtlCol="0">
            <a:spAutoFit/>
          </a:bodyPr>
          <a:lstStyle/>
          <a:p>
            <a:pPr fontAlgn="base">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Camden County Municipal Utilities Authority</a:t>
            </a:r>
          </a:p>
          <a:p>
            <a:pPr fontAlgn="base">
              <a:spcBef>
                <a:spcPct val="0"/>
              </a:spcBef>
              <a:spcAft>
                <a:spcPct val="0"/>
              </a:spcAft>
            </a:pPr>
            <a:endParaRPr lang="en-US" sz="2000" dirty="0">
              <a:solidFill>
                <a:srgbClr val="404040"/>
              </a:solidFill>
              <a:latin typeface="Arial" panose="020B0604020202020204" pitchFamily="34" charset="0"/>
              <a:cs typeface="Arial" panose="020B0604020202020204" pitchFamily="34" charset="0"/>
            </a:endParaRPr>
          </a:p>
        </p:txBody>
      </p:sp>
      <p:sp>
        <p:nvSpPr>
          <p:cNvPr id="14" name="Rectangle 13"/>
          <p:cNvSpPr/>
          <p:nvPr/>
        </p:nvSpPr>
        <p:spPr>
          <a:xfrm>
            <a:off x="7696200" y="2271838"/>
            <a:ext cx="2971800" cy="707874"/>
          </a:xfrm>
          <a:prstGeom prst="rect">
            <a:avLst/>
          </a:prstGeom>
        </p:spPr>
        <p:txBody>
          <a:bodyPr wrap="square" lIns="91429" tIns="45714" rIns="91429" bIns="45714">
            <a:spAutoFit/>
          </a:bodyPr>
          <a:lstStyle/>
          <a:p>
            <a:pPr fontAlgn="base">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Cooper’s Ferry Partnership</a:t>
            </a:r>
          </a:p>
        </p:txBody>
      </p:sp>
      <p:sp>
        <p:nvSpPr>
          <p:cNvPr id="15" name="Rectangle 14"/>
          <p:cNvSpPr/>
          <p:nvPr/>
        </p:nvSpPr>
        <p:spPr>
          <a:xfrm>
            <a:off x="3429001" y="3567239"/>
            <a:ext cx="2362200" cy="1015651"/>
          </a:xfrm>
          <a:prstGeom prst="rect">
            <a:avLst/>
          </a:prstGeom>
        </p:spPr>
        <p:txBody>
          <a:bodyPr wrap="square" lIns="91429" tIns="45714" rIns="91429" bIns="45714">
            <a:spAutoFit/>
          </a:bodyPr>
          <a:lstStyle/>
          <a:p>
            <a:pPr fontAlgn="base">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NJ Department of Environmental Protection</a:t>
            </a:r>
          </a:p>
        </p:txBody>
      </p:sp>
      <p:sp>
        <p:nvSpPr>
          <p:cNvPr id="16" name="Rectangle 15"/>
          <p:cNvSpPr/>
          <p:nvPr/>
        </p:nvSpPr>
        <p:spPr>
          <a:xfrm>
            <a:off x="7696200" y="3495989"/>
            <a:ext cx="2819400" cy="1015651"/>
          </a:xfrm>
          <a:prstGeom prst="rect">
            <a:avLst/>
          </a:prstGeom>
        </p:spPr>
        <p:txBody>
          <a:bodyPr wrap="square" lIns="91429" tIns="45714" rIns="91429" bIns="45714">
            <a:spAutoFit/>
          </a:bodyPr>
          <a:lstStyle/>
          <a:p>
            <a:pPr fontAlgn="base">
              <a:spcBef>
                <a:spcPct val="0"/>
              </a:spcBef>
              <a:spcAft>
                <a:spcPct val="0"/>
              </a:spcAft>
            </a:pPr>
            <a:r>
              <a:rPr lang="en-US" sz="2000" dirty="0">
                <a:solidFill>
                  <a:srgbClr val="404040"/>
                </a:solidFill>
                <a:latin typeface="Arial" panose="020B0604020202020204" pitchFamily="34" charset="0"/>
                <a:cs typeface="Arial" panose="020B0604020202020204" pitchFamily="34" charset="0"/>
              </a:rPr>
              <a:t>Rutgers Cooperative Extension Water Resources Program</a:t>
            </a:r>
          </a:p>
        </p:txBody>
      </p:sp>
      <p:pic>
        <p:nvPicPr>
          <p:cNvPr id="1026" name="Picture 2" descr="W:\WRP General\logos\Water Resource Program Logo\Rutgers_WRP_Box_Logo.jpg"/>
          <p:cNvPicPr>
            <a:picLocks noChangeAspect="1" noChangeArrowheads="1"/>
          </p:cNvPicPr>
          <p:nvPr/>
        </p:nvPicPr>
        <p:blipFill>
          <a:blip r:embed="rId8" cstate="print"/>
          <a:srcRect/>
          <a:stretch>
            <a:fillRect/>
          </a:stretch>
        </p:blipFill>
        <p:spPr bwMode="auto">
          <a:xfrm>
            <a:off x="6309780" y="3508959"/>
            <a:ext cx="1195428" cy="1003665"/>
          </a:xfrm>
          <a:prstGeom prst="rect">
            <a:avLst/>
          </a:prstGeom>
          <a:noFill/>
        </p:spPr>
      </p:pic>
    </p:spTree>
    <p:extLst>
      <p:ext uri="{BB962C8B-B14F-4D97-AF65-F5344CB8AC3E}">
        <p14:creationId xmlns:p14="http://schemas.microsoft.com/office/powerpoint/2010/main" val="3740437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7" name="Rectangle 12"/>
          <p:cNvSpPr>
            <a:spLocks noChangeArrowheads="1"/>
          </p:cNvSpPr>
          <p:nvPr/>
        </p:nvSpPr>
        <p:spPr bwMode="auto">
          <a:xfrm>
            <a:off x="1814952" y="1546507"/>
            <a:ext cx="5354707" cy="4278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9" tIns="45714" rIns="91429" bIns="45714">
            <a:spAutoFit/>
          </a:bodyPr>
          <a:lstStyle/>
          <a:p>
            <a:pPr marL="342900" indent="-342900" fontAlgn="base">
              <a:spcBef>
                <a:spcPct val="0"/>
              </a:spcBef>
              <a:spcAft>
                <a:spcPts val="2400"/>
              </a:spcAft>
              <a:buSzPct val="100000"/>
              <a:buFont typeface="Arial" pitchFamily="34" charset="0"/>
              <a:buChar char="•"/>
            </a:pPr>
            <a:r>
              <a:rPr lang="en-US" sz="2800" dirty="0">
                <a:solidFill>
                  <a:srgbClr val="000000">
                    <a:lumMod val="95000"/>
                    <a:lumOff val="5000"/>
                  </a:srgbClr>
                </a:solidFill>
                <a:latin typeface="Arial" panose="020B0604020202020204" pitchFamily="34" charset="0"/>
                <a:cs typeface="Arial" panose="020B0604020202020204" pitchFamily="34" charset="0"/>
              </a:rPr>
              <a:t>Community Education</a:t>
            </a:r>
          </a:p>
          <a:p>
            <a:pPr marL="342900" indent="-342900" fontAlgn="base">
              <a:spcBef>
                <a:spcPct val="0"/>
              </a:spcBef>
              <a:spcAft>
                <a:spcPts val="2400"/>
              </a:spcAft>
              <a:buSzPct val="100000"/>
              <a:buFont typeface="Arial" pitchFamily="34" charset="0"/>
              <a:buChar char="•"/>
            </a:pPr>
            <a:r>
              <a:rPr lang="en-US" sz="2800" dirty="0">
                <a:solidFill>
                  <a:srgbClr val="000000">
                    <a:lumMod val="95000"/>
                    <a:lumOff val="5000"/>
                  </a:srgbClr>
                </a:solidFill>
                <a:latin typeface="Arial" panose="020B0604020202020204" pitchFamily="34" charset="0"/>
                <a:cs typeface="Arial" panose="020B0604020202020204" pitchFamily="34" charset="0"/>
              </a:rPr>
              <a:t>Creating a Sustainable Network</a:t>
            </a:r>
          </a:p>
          <a:p>
            <a:pPr marL="342900" indent="-342900" fontAlgn="base">
              <a:spcBef>
                <a:spcPct val="0"/>
              </a:spcBef>
              <a:spcAft>
                <a:spcPts val="2400"/>
              </a:spcAft>
              <a:buSzPct val="100000"/>
              <a:buFont typeface="Arial" pitchFamily="34" charset="0"/>
              <a:buChar char="•"/>
            </a:pPr>
            <a:r>
              <a:rPr lang="en-US" sz="2800" dirty="0">
                <a:solidFill>
                  <a:srgbClr val="000000">
                    <a:lumMod val="95000"/>
                    <a:lumOff val="5000"/>
                  </a:srgbClr>
                </a:solidFill>
                <a:latin typeface="Arial" panose="020B0604020202020204" pitchFamily="34" charset="0"/>
                <a:cs typeface="Arial" panose="020B0604020202020204" pitchFamily="34" charset="0"/>
              </a:rPr>
              <a:t>Green &amp; grey infrastructure project implementation</a:t>
            </a:r>
          </a:p>
          <a:p>
            <a:pPr marL="342900" indent="-342900" fontAlgn="base">
              <a:spcBef>
                <a:spcPct val="0"/>
              </a:spcBef>
              <a:spcAft>
                <a:spcPts val="2400"/>
              </a:spcAft>
              <a:buSzPct val="100000"/>
              <a:buFont typeface="Arial" pitchFamily="34" charset="0"/>
              <a:buChar char="•"/>
            </a:pPr>
            <a:r>
              <a:rPr lang="en-US" sz="2800" dirty="0">
                <a:solidFill>
                  <a:srgbClr val="000000">
                    <a:lumMod val="95000"/>
                    <a:lumOff val="5000"/>
                  </a:srgbClr>
                </a:solidFill>
                <a:latin typeface="Arial" panose="020B0604020202020204" pitchFamily="34" charset="0"/>
                <a:cs typeface="Arial" panose="020B0604020202020204" pitchFamily="34" charset="0"/>
              </a:rPr>
              <a:t>Green infrastructure training</a:t>
            </a:r>
          </a:p>
          <a:p>
            <a:pPr marL="342900" indent="-342900" fontAlgn="base">
              <a:spcBef>
                <a:spcPct val="0"/>
              </a:spcBef>
              <a:spcAft>
                <a:spcPts val="2400"/>
              </a:spcAft>
              <a:buSzPct val="100000"/>
              <a:buFont typeface="Arial" pitchFamily="34" charset="0"/>
              <a:buChar char="•"/>
            </a:pPr>
            <a:endParaRPr lang="en-US" sz="2400" dirty="0">
              <a:solidFill>
                <a:srgbClr val="000000">
                  <a:lumMod val="95000"/>
                  <a:lumOff val="5000"/>
                </a:srgbClr>
              </a:solidFill>
              <a:latin typeface="Arial" panose="020B0604020202020204" pitchFamily="34" charset="0"/>
              <a:cs typeface="Arial" panose="020B0604020202020204" pitchFamily="34" charset="0"/>
            </a:endParaRPr>
          </a:p>
        </p:txBody>
      </p:sp>
      <p:pic>
        <p:nvPicPr>
          <p:cNvPr id="2" name="Picture 1" descr="Park Blvd rain garde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72803" y="929906"/>
            <a:ext cx="2972183" cy="4451951"/>
          </a:xfrm>
          <a:prstGeom prst="rect">
            <a:avLst/>
          </a:prstGeom>
        </p:spPr>
      </p:pic>
      <p:sp>
        <p:nvSpPr>
          <p:cNvPr id="4" name="TextBox 3"/>
          <p:cNvSpPr txBox="1"/>
          <p:nvPr/>
        </p:nvSpPr>
        <p:spPr>
          <a:xfrm>
            <a:off x="6710787" y="5417157"/>
            <a:ext cx="3886200" cy="338542"/>
          </a:xfrm>
          <a:prstGeom prst="rect">
            <a:avLst/>
          </a:prstGeom>
          <a:noFill/>
        </p:spPr>
        <p:txBody>
          <a:bodyPr wrap="square" lIns="91429" tIns="45714" rIns="91429" bIns="45714" rtlCol="0">
            <a:spAutoFit/>
          </a:bodyPr>
          <a:lstStyle/>
          <a:p>
            <a:pPr algn="r" fontAlgn="base">
              <a:spcBef>
                <a:spcPct val="0"/>
              </a:spcBef>
              <a:spcAft>
                <a:spcPct val="0"/>
              </a:spcAft>
            </a:pPr>
            <a:r>
              <a:rPr lang="en-US" sz="1600" i="1" dirty="0">
                <a:solidFill>
                  <a:srgbClr val="000000"/>
                </a:solidFill>
                <a:latin typeface="Arial" charset="0"/>
              </a:rPr>
              <a:t>Park Boulevard Rain Garden in Parkside</a:t>
            </a:r>
          </a:p>
        </p:txBody>
      </p:sp>
      <p:sp>
        <p:nvSpPr>
          <p:cNvPr id="5" name="Title 4"/>
          <p:cNvSpPr>
            <a:spLocks noGrp="1"/>
          </p:cNvSpPr>
          <p:nvPr>
            <p:ph type="title"/>
          </p:nvPr>
        </p:nvSpPr>
        <p:spPr>
          <a:xfrm>
            <a:off x="1814951" y="573974"/>
            <a:ext cx="8229600" cy="808038"/>
          </a:xfrm>
        </p:spPr>
        <p:txBody>
          <a:bodyPr/>
          <a:lstStyle/>
          <a:p>
            <a:r>
              <a:rPr lang="en-US" b="1" dirty="0">
                <a:solidFill>
                  <a:srgbClr val="C00000"/>
                </a:solidFill>
                <a:latin typeface="+mj-lt"/>
              </a:rPr>
              <a:t>The Camden SMART Initiative</a:t>
            </a:r>
          </a:p>
        </p:txBody>
      </p:sp>
    </p:spTree>
    <p:extLst>
      <p:ext uri="{BB962C8B-B14F-4D97-AF65-F5344CB8AC3E}">
        <p14:creationId xmlns:p14="http://schemas.microsoft.com/office/powerpoint/2010/main" val="2388673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89216" y="536711"/>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1" kern="1200" cap="none">
                <a:solidFill>
                  <a:schemeClr val="accent3">
                    <a:lumMod val="50000"/>
                  </a:schemeClr>
                </a:solidFill>
                <a:latin typeface="Century Gothic"/>
                <a:ea typeface="+mj-ea"/>
                <a:cs typeface="Century Gothic"/>
              </a:defRPr>
            </a:lvl1pPr>
          </a:lstStyle>
          <a:p>
            <a:pPr fontAlgn="base">
              <a:spcAft>
                <a:spcPct val="0"/>
              </a:spcAft>
            </a:pPr>
            <a:r>
              <a:rPr lang="en-US" dirty="0">
                <a:solidFill>
                  <a:srgbClr val="C00000"/>
                </a:solidFill>
                <a:latin typeface="Arial"/>
              </a:rPr>
              <a:t>Green Infrastructure In Action</a:t>
            </a:r>
          </a:p>
        </p:txBody>
      </p:sp>
      <p:pic>
        <p:nvPicPr>
          <p:cNvPr id="3" name="Picture 2" descr="WSRG.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48" y="1814818"/>
            <a:ext cx="6735426" cy="5051570"/>
          </a:xfrm>
          <a:prstGeom prst="rect">
            <a:avLst/>
          </a:prstGeom>
        </p:spPr>
      </p:pic>
      <p:pic>
        <p:nvPicPr>
          <p:cNvPr id="4" name="Picture 3" descr="WSRG2.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92407" y="1561316"/>
            <a:ext cx="3978055" cy="5304073"/>
          </a:xfrm>
          <a:prstGeom prst="rect">
            <a:avLst/>
          </a:prstGeom>
        </p:spPr>
      </p:pic>
      <p:sp>
        <p:nvSpPr>
          <p:cNvPr id="7" name="Rectangle 6"/>
          <p:cNvSpPr/>
          <p:nvPr/>
        </p:nvSpPr>
        <p:spPr>
          <a:xfrm>
            <a:off x="1961214" y="6105307"/>
            <a:ext cx="4770665" cy="461665"/>
          </a:xfrm>
          <a:prstGeom prst="rect">
            <a:avLst/>
          </a:prstGeom>
        </p:spPr>
        <p:txBody>
          <a:bodyPr wrap="none">
            <a:spAutoFit/>
          </a:bodyPr>
          <a:lstStyle/>
          <a:p>
            <a:pPr fontAlgn="base">
              <a:spcBef>
                <a:spcPct val="0"/>
              </a:spcBef>
              <a:spcAft>
                <a:spcPct val="0"/>
              </a:spcAft>
            </a:pPr>
            <a:r>
              <a:rPr lang="en-US" sz="2400" b="1" dirty="0">
                <a:solidFill>
                  <a:srgbClr val="FFFFFF"/>
                </a:solidFill>
                <a:latin typeface="Arial"/>
                <a:cs typeface="Century Gothic"/>
              </a:rPr>
              <a:t>Waterfront South Rain Gardens</a:t>
            </a:r>
          </a:p>
        </p:txBody>
      </p:sp>
    </p:spTree>
    <p:extLst>
      <p:ext uri="{BB962C8B-B14F-4D97-AF65-F5344CB8AC3E}">
        <p14:creationId xmlns:p14="http://schemas.microsoft.com/office/powerpoint/2010/main" val="28327599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MG_0836.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2172" y="1890736"/>
            <a:ext cx="7245484" cy="5434113"/>
          </a:xfrm>
          <a:prstGeom prst="rect">
            <a:avLst/>
          </a:prstGeom>
        </p:spPr>
      </p:pic>
      <p:pic>
        <p:nvPicPr>
          <p:cNvPr id="10" name="Picture 9" descr="IMG_0841.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37241" y="1890736"/>
            <a:ext cx="3847157" cy="4987053"/>
          </a:xfrm>
          <a:prstGeom prst="rect">
            <a:avLst/>
          </a:prstGeom>
        </p:spPr>
      </p:pic>
      <p:sp>
        <p:nvSpPr>
          <p:cNvPr id="2" name="Title 1"/>
          <p:cNvSpPr txBox="1">
            <a:spLocks/>
          </p:cNvSpPr>
          <p:nvPr/>
        </p:nvSpPr>
        <p:spPr>
          <a:xfrm>
            <a:off x="1812966" y="584210"/>
            <a:ext cx="8229600"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1" kern="1200" cap="none">
                <a:solidFill>
                  <a:schemeClr val="accent3">
                    <a:lumMod val="50000"/>
                  </a:schemeClr>
                </a:solidFill>
                <a:latin typeface="Century Gothic"/>
                <a:ea typeface="+mj-ea"/>
                <a:cs typeface="Century Gothic"/>
              </a:defRPr>
            </a:lvl1pPr>
          </a:lstStyle>
          <a:p>
            <a:pPr fontAlgn="base">
              <a:spcAft>
                <a:spcPct val="0"/>
              </a:spcAft>
            </a:pPr>
            <a:r>
              <a:rPr lang="en-US" dirty="0">
                <a:solidFill>
                  <a:srgbClr val="C00000"/>
                </a:solidFill>
                <a:latin typeface="Arial"/>
              </a:rPr>
              <a:t>Green Infrastructure In Action</a:t>
            </a:r>
          </a:p>
        </p:txBody>
      </p:sp>
      <p:sp>
        <p:nvSpPr>
          <p:cNvPr id="7" name="Rectangle 6"/>
          <p:cNvSpPr/>
          <p:nvPr/>
        </p:nvSpPr>
        <p:spPr>
          <a:xfrm>
            <a:off x="5556897" y="2000929"/>
            <a:ext cx="5123518" cy="461665"/>
          </a:xfrm>
          <a:prstGeom prst="rect">
            <a:avLst/>
          </a:prstGeom>
        </p:spPr>
        <p:txBody>
          <a:bodyPr wrap="none">
            <a:spAutoFit/>
          </a:bodyPr>
          <a:lstStyle/>
          <a:p>
            <a:pPr fontAlgn="base">
              <a:spcBef>
                <a:spcPct val="0"/>
              </a:spcBef>
              <a:spcAft>
                <a:spcPct val="0"/>
              </a:spcAft>
            </a:pPr>
            <a:r>
              <a:rPr lang="en-US" sz="2400" b="1" dirty="0">
                <a:solidFill>
                  <a:srgbClr val="FFFFFF"/>
                </a:solidFill>
                <a:latin typeface="Arial"/>
                <a:cs typeface="Century Gothic"/>
              </a:rPr>
              <a:t>The Neighborhood Center Cistern</a:t>
            </a:r>
          </a:p>
        </p:txBody>
      </p:sp>
    </p:spTree>
    <p:extLst>
      <p:ext uri="{BB962C8B-B14F-4D97-AF65-F5344CB8AC3E}">
        <p14:creationId xmlns:p14="http://schemas.microsoft.com/office/powerpoint/2010/main" val="14392272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rcRect b="19737"/>
          <a:stretch>
            <a:fillRect/>
          </a:stretch>
        </p:blipFill>
        <p:spPr>
          <a:xfrm>
            <a:off x="1524000" y="606174"/>
            <a:ext cx="9144000" cy="5017878"/>
          </a:xfrm>
          <a:prstGeom prst="rect">
            <a:avLst/>
          </a:prstGeom>
        </p:spPr>
      </p:pic>
      <p:sp>
        <p:nvSpPr>
          <p:cNvPr id="9" name="TextBox 8"/>
          <p:cNvSpPr txBox="1"/>
          <p:nvPr/>
        </p:nvSpPr>
        <p:spPr>
          <a:xfrm>
            <a:off x="1657564" y="5774076"/>
            <a:ext cx="5414481" cy="523220"/>
          </a:xfrm>
          <a:prstGeom prst="rect">
            <a:avLst/>
          </a:prstGeom>
          <a:noFill/>
        </p:spPr>
        <p:txBody>
          <a:bodyPr wrap="square" rtlCol="0">
            <a:spAutoFit/>
          </a:bodyPr>
          <a:lstStyle/>
          <a:p>
            <a:pPr fontAlgn="base">
              <a:spcBef>
                <a:spcPct val="0"/>
              </a:spcBef>
              <a:spcAft>
                <a:spcPct val="0"/>
              </a:spcAft>
            </a:pPr>
            <a:r>
              <a:rPr lang="en-US" sz="2800" dirty="0">
                <a:solidFill>
                  <a:srgbClr val="000000"/>
                </a:solidFill>
                <a:latin typeface="Arial"/>
                <a:cs typeface="Times" panose="02020603050405020304" pitchFamily="18" charset="0"/>
              </a:rPr>
              <a:t>Rain garden at </a:t>
            </a:r>
            <a:r>
              <a:rPr lang="en-US" sz="2800" dirty="0" err="1">
                <a:solidFill>
                  <a:srgbClr val="000000"/>
                </a:solidFill>
                <a:latin typeface="Arial"/>
                <a:cs typeface="Times" panose="02020603050405020304" pitchFamily="18" charset="0"/>
              </a:rPr>
              <a:t>Catto</a:t>
            </a:r>
            <a:r>
              <a:rPr lang="en-US" sz="2800" dirty="0">
                <a:solidFill>
                  <a:srgbClr val="000000"/>
                </a:solidFill>
                <a:latin typeface="Arial"/>
                <a:cs typeface="Times" panose="02020603050405020304" pitchFamily="18" charset="0"/>
              </a:rPr>
              <a:t> School </a:t>
            </a:r>
          </a:p>
        </p:txBody>
      </p:sp>
    </p:spTree>
    <p:extLst>
      <p:ext uri="{BB962C8B-B14F-4D97-AF65-F5344CB8AC3E}">
        <p14:creationId xmlns:p14="http://schemas.microsoft.com/office/powerpoint/2010/main" val="415883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524000" y="595901"/>
            <a:ext cx="9144000" cy="5085708"/>
          </a:xfrm>
          <a:prstGeom prst="rect">
            <a:avLst/>
          </a:prstGeom>
        </p:spPr>
      </p:pic>
      <p:sp>
        <p:nvSpPr>
          <p:cNvPr id="4" name="TextBox 3"/>
          <p:cNvSpPr txBox="1"/>
          <p:nvPr/>
        </p:nvSpPr>
        <p:spPr>
          <a:xfrm>
            <a:off x="1524001" y="5681610"/>
            <a:ext cx="7099443" cy="461665"/>
          </a:xfrm>
          <a:prstGeom prst="rect">
            <a:avLst/>
          </a:prstGeom>
          <a:noFill/>
        </p:spPr>
        <p:txBody>
          <a:bodyPr wrap="square" rtlCol="0">
            <a:spAutoFit/>
          </a:bodyPr>
          <a:lstStyle/>
          <a:p>
            <a:pPr fontAlgn="base">
              <a:spcBef>
                <a:spcPct val="0"/>
              </a:spcBef>
              <a:spcAft>
                <a:spcPct val="0"/>
              </a:spcAft>
            </a:pPr>
            <a:r>
              <a:rPr lang="en-US" sz="2400" dirty="0" err="1">
                <a:solidFill>
                  <a:srgbClr val="000000"/>
                </a:solidFill>
                <a:latin typeface="Arial"/>
                <a:cs typeface="Times" panose="02020603050405020304" pitchFamily="18" charset="0"/>
              </a:rPr>
              <a:t>Stormwater</a:t>
            </a:r>
            <a:r>
              <a:rPr lang="en-US" sz="2400" dirty="0">
                <a:solidFill>
                  <a:srgbClr val="000000"/>
                </a:solidFill>
                <a:latin typeface="Arial"/>
                <a:cs typeface="Times" panose="02020603050405020304" pitchFamily="18" charset="0"/>
              </a:rPr>
              <a:t> Planter at the </a:t>
            </a:r>
            <a:r>
              <a:rPr lang="en-US" sz="2400" dirty="0" err="1">
                <a:solidFill>
                  <a:srgbClr val="000000"/>
                </a:solidFill>
                <a:latin typeface="Arial"/>
                <a:cs typeface="Times" panose="02020603050405020304" pitchFamily="18" charset="0"/>
              </a:rPr>
              <a:t>Brimm</a:t>
            </a:r>
            <a:r>
              <a:rPr lang="en-US" sz="2400" dirty="0">
                <a:solidFill>
                  <a:srgbClr val="000000"/>
                </a:solidFill>
                <a:latin typeface="Arial"/>
                <a:cs typeface="Times" panose="02020603050405020304" pitchFamily="18" charset="0"/>
              </a:rPr>
              <a:t> School </a:t>
            </a:r>
          </a:p>
        </p:txBody>
      </p:sp>
    </p:spTree>
    <p:extLst>
      <p:ext uri="{BB962C8B-B14F-4D97-AF65-F5344CB8AC3E}">
        <p14:creationId xmlns:p14="http://schemas.microsoft.com/office/powerpoint/2010/main" val="6964770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5496123"/>
            <a:ext cx="7469312" cy="830997"/>
          </a:xfrm>
          <a:prstGeom prst="rect">
            <a:avLst/>
          </a:prstGeom>
          <a:noFill/>
        </p:spPr>
        <p:txBody>
          <a:bodyPr wrap="square" rtlCol="0">
            <a:spAutoFit/>
          </a:bodyPr>
          <a:lstStyle/>
          <a:p>
            <a:pPr fontAlgn="base">
              <a:spcBef>
                <a:spcPct val="0"/>
              </a:spcBef>
              <a:spcAft>
                <a:spcPct val="0"/>
              </a:spcAft>
            </a:pPr>
            <a:r>
              <a:rPr lang="en-US" sz="2400" dirty="0" err="1">
                <a:solidFill>
                  <a:srgbClr val="000000"/>
                </a:solidFill>
                <a:latin typeface="Arial"/>
                <a:cs typeface="Times" panose="02020603050405020304" pitchFamily="18" charset="0"/>
              </a:rPr>
              <a:t>Stormwater</a:t>
            </a:r>
            <a:r>
              <a:rPr lang="en-US" sz="2400" dirty="0">
                <a:solidFill>
                  <a:srgbClr val="000000"/>
                </a:solidFill>
                <a:latin typeface="Arial"/>
                <a:cs typeface="Times" panose="02020603050405020304" pitchFamily="18" charset="0"/>
              </a:rPr>
              <a:t> Planters at the Vietnamese Community Garden</a:t>
            </a: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90864" y="621639"/>
            <a:ext cx="4577137" cy="473947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rcRect l="16432" r="12519"/>
          <a:stretch>
            <a:fillRect/>
          </a:stretch>
        </p:blipFill>
        <p:spPr>
          <a:xfrm>
            <a:off x="1524001" y="621639"/>
            <a:ext cx="4463845" cy="4739477"/>
          </a:xfrm>
          <a:prstGeom prst="rect">
            <a:avLst/>
          </a:prstGeom>
        </p:spPr>
      </p:pic>
    </p:spTree>
    <p:extLst>
      <p:ext uri="{BB962C8B-B14F-4D97-AF65-F5344CB8AC3E}">
        <p14:creationId xmlns:p14="http://schemas.microsoft.com/office/powerpoint/2010/main" val="2295100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259544" y="353930"/>
            <a:ext cx="6013240" cy="604023"/>
          </a:xfrm>
          <a:solidFill>
            <a:schemeClr val="bg1">
              <a:alpha val="48000"/>
            </a:schemeClr>
          </a:solidFill>
        </p:spPr>
        <p:txBody>
          <a:bodyPr anchor="ctr">
            <a:noAutofit/>
          </a:bodyPr>
          <a:lstStyle/>
          <a:p>
            <a:pPr algn="l"/>
            <a:r>
              <a:rPr lang="en-US" sz="4000" dirty="0">
                <a:solidFill>
                  <a:srgbClr val="0B5395"/>
                </a:solidFill>
                <a:latin typeface="Trebuchet MS" panose="020B0603020202020204" pitchFamily="34" charset="0"/>
              </a:rPr>
              <a:t>Poster Presentations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2" name="Title 1">
            <a:extLst>
              <a:ext uri="{FF2B5EF4-FFF2-40B4-BE49-F238E27FC236}">
                <a16:creationId xmlns:a16="http://schemas.microsoft.com/office/drawing/2014/main" id="{E90F7B4C-FF04-2DC8-9886-D51DEFF72D3B}"/>
              </a:ext>
            </a:extLst>
          </p:cNvPr>
          <p:cNvSpPr txBox="1">
            <a:spLocks/>
          </p:cNvSpPr>
          <p:nvPr/>
        </p:nvSpPr>
        <p:spPr>
          <a:xfrm>
            <a:off x="6900" y="1646592"/>
            <a:ext cx="12090612" cy="2852256"/>
          </a:xfrm>
          <a:prstGeom prst="rect">
            <a:avLst/>
          </a:prstGeom>
          <a:solidFill>
            <a:schemeClr val="bg1">
              <a:alpha val="48000"/>
            </a:schemeClr>
          </a:solidFill>
        </p:spPr>
        <p:txBody>
          <a:bodyPr vert="horz" lIns="91440" tIns="45720" rIns="91440" bIns="45720" numCol="2"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Rick Bishop, </a:t>
            </a:r>
            <a:r>
              <a:rPr lang="en-US" sz="2200" i="1" dirty="0">
                <a:solidFill>
                  <a:srgbClr val="0B5395"/>
                </a:solidFill>
                <a:latin typeface="Cambria Math" panose="02040503050406030204" pitchFamily="18" charset="0"/>
                <a:ea typeface="Cambria Math" panose="02040503050406030204" pitchFamily="18" charset="0"/>
              </a:rPr>
              <a:t>Friends of Bass River</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Eric Andrade, </a:t>
            </a:r>
            <a:r>
              <a:rPr lang="en-US" sz="2200" i="1" dirty="0">
                <a:solidFill>
                  <a:srgbClr val="0B5395"/>
                </a:solidFill>
                <a:latin typeface="Cambria Math" panose="02040503050406030204" pitchFamily="18" charset="0"/>
                <a:ea typeface="Cambria Math" panose="02040503050406030204" pitchFamily="18" charset="0"/>
              </a:rPr>
              <a:t>Groundwork Southcoast</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Edward Tanner, </a:t>
            </a:r>
            <a:r>
              <a:rPr lang="en-US" sz="2200" i="1" dirty="0">
                <a:solidFill>
                  <a:srgbClr val="0B5395"/>
                </a:solidFill>
                <a:latin typeface="Cambria Math" panose="02040503050406030204" pitchFamily="18" charset="0"/>
                <a:ea typeface="Cambria Math" panose="02040503050406030204" pitchFamily="18" charset="0"/>
              </a:rPr>
              <a:t>Town of Bristol</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Susan Inglis, </a:t>
            </a:r>
            <a:r>
              <a:rPr lang="en-US" sz="2200" i="1" dirty="0">
                <a:solidFill>
                  <a:srgbClr val="0B5395"/>
                </a:solidFill>
                <a:latin typeface="Cambria Math" panose="02040503050406030204" pitchFamily="18" charset="0"/>
                <a:ea typeface="Cambria Math" panose="02040503050406030204" pitchFamily="18" charset="0"/>
              </a:rPr>
              <a:t>Commercial Fisheries Research Foundation</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Tim Pac, </a:t>
            </a:r>
            <a:r>
              <a:rPr lang="en-US" sz="2200" i="1" dirty="0">
                <a:solidFill>
                  <a:srgbClr val="0B5395"/>
                </a:solidFill>
                <a:latin typeface="Cambria Math" panose="02040503050406030204" pitchFamily="18" charset="0"/>
                <a:ea typeface="Cambria Math" panose="02040503050406030204" pitchFamily="18" charset="0"/>
              </a:rPr>
              <a:t>Terra Systems, Inc.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Paul Dombrowski, </a:t>
            </a:r>
            <a:r>
              <a:rPr lang="en-US" sz="2200" i="1" dirty="0">
                <a:solidFill>
                  <a:srgbClr val="0B5395"/>
                </a:solidFill>
                <a:latin typeface="Cambria Math" panose="02040503050406030204" pitchFamily="18" charset="0"/>
                <a:ea typeface="Cambria Math" panose="02040503050406030204" pitchFamily="18" charset="0"/>
              </a:rPr>
              <a:t>ISOTEC Remediation Technologies</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Karen Scott, </a:t>
            </a:r>
            <a:r>
              <a:rPr lang="en-US" sz="2200" i="1" dirty="0">
                <a:solidFill>
                  <a:srgbClr val="0B5395"/>
                </a:solidFill>
                <a:latin typeface="Cambria Math" panose="02040503050406030204" pitchFamily="18" charset="0"/>
                <a:ea typeface="Cambria Math" panose="02040503050406030204" pitchFamily="18" charset="0"/>
              </a:rPr>
              <a:t>Town of Glocester, RI</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Ryan Kopp, </a:t>
            </a:r>
            <a:r>
              <a:rPr lang="en-US" sz="2200" i="1" dirty="0">
                <a:solidFill>
                  <a:srgbClr val="0B5395"/>
                </a:solidFill>
                <a:latin typeface="Cambria Math" panose="02040503050406030204" pitchFamily="18" charset="0"/>
                <a:ea typeface="Cambria Math" panose="02040503050406030204" pitchFamily="18" charset="0"/>
              </a:rPr>
              <a:t>RI Stormwater Innovation Center</a:t>
            </a:r>
          </a:p>
          <a:p>
            <a:pPr marL="457200" indent="-457200" algn="l">
              <a:buFont typeface="Arial" panose="020B0604020202020204" pitchFamily="34" charset="0"/>
              <a:buChar char="•"/>
            </a:pPr>
            <a:endParaRPr lang="en-US" sz="2200" i="1"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i="1"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Owen Placido, Kristen Hemphill, and Alissa Cox, </a:t>
            </a:r>
            <a:r>
              <a:rPr lang="en-US" sz="2200" i="1" dirty="0">
                <a:solidFill>
                  <a:srgbClr val="0B5395"/>
                </a:solidFill>
                <a:latin typeface="Cambria Math" panose="02040503050406030204" pitchFamily="18" charset="0"/>
                <a:ea typeface="Cambria Math" panose="02040503050406030204" pitchFamily="18" charset="0"/>
              </a:rPr>
              <a:t>URI</a:t>
            </a:r>
            <a:r>
              <a:rPr lang="en-US" sz="2200" dirty="0">
                <a:solidFill>
                  <a:srgbClr val="0B5395"/>
                </a:solidFill>
                <a:latin typeface="Cambria Math" panose="02040503050406030204" pitchFamily="18" charset="0"/>
                <a:ea typeface="Cambria Math" panose="02040503050406030204" pitchFamily="18" charset="0"/>
              </a:rPr>
              <a:t> </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Matthew Dowling, </a:t>
            </a:r>
            <a:r>
              <a:rPr lang="en-US" sz="2200" i="1" dirty="0">
                <a:solidFill>
                  <a:srgbClr val="0B5395"/>
                </a:solidFill>
                <a:latin typeface="Cambria Math" panose="02040503050406030204" pitchFamily="18" charset="0"/>
                <a:ea typeface="Cambria Math" panose="02040503050406030204" pitchFamily="18" charset="0"/>
              </a:rPr>
              <a:t>Town of Charlestown, RI</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Leah Hill, </a:t>
            </a:r>
            <a:r>
              <a:rPr lang="en-US" sz="2200" i="1" dirty="0">
                <a:solidFill>
                  <a:srgbClr val="0B5395"/>
                </a:solidFill>
                <a:latin typeface="Cambria Math" panose="02040503050406030204" pitchFamily="18" charset="0"/>
                <a:ea typeface="Cambria Math" panose="02040503050406030204" pitchFamily="18" charset="0"/>
              </a:rPr>
              <a:t>Town of Nantucket</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Heather Stoffel, </a:t>
            </a:r>
            <a:r>
              <a:rPr lang="en-US" sz="2200" i="1" dirty="0">
                <a:solidFill>
                  <a:srgbClr val="0B5395"/>
                </a:solidFill>
                <a:latin typeface="Cambria Math" panose="02040503050406030204" pitchFamily="18" charset="0"/>
                <a:ea typeface="Cambria Math" panose="02040503050406030204" pitchFamily="18" charset="0"/>
              </a:rPr>
              <a:t>URI</a:t>
            </a:r>
            <a:r>
              <a:rPr lang="en-US" sz="2200" dirty="0">
                <a:solidFill>
                  <a:srgbClr val="0B5395"/>
                </a:solidFill>
                <a:latin typeface="Cambria Math" panose="02040503050406030204" pitchFamily="18" charset="0"/>
                <a:ea typeface="Cambria Math" panose="02040503050406030204" pitchFamily="18" charset="0"/>
              </a:rPr>
              <a:t>/</a:t>
            </a:r>
            <a:r>
              <a:rPr lang="en-US" sz="2200" i="1" dirty="0">
                <a:solidFill>
                  <a:srgbClr val="0B5395"/>
                </a:solidFill>
                <a:latin typeface="Cambria Math" panose="02040503050406030204" pitchFamily="18" charset="0"/>
                <a:ea typeface="Cambria Math" panose="02040503050406030204" pitchFamily="18" charset="0"/>
              </a:rPr>
              <a:t>GSO</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Kelly Reed, </a:t>
            </a:r>
            <a:r>
              <a:rPr lang="en-US" sz="2200" i="1" dirty="0">
                <a:solidFill>
                  <a:srgbClr val="0B5395"/>
                </a:solidFill>
                <a:latin typeface="Cambria Math" panose="02040503050406030204" pitchFamily="18" charset="0"/>
                <a:ea typeface="Cambria Math" panose="02040503050406030204" pitchFamily="18" charset="0"/>
              </a:rPr>
              <a:t>Community </a:t>
            </a:r>
            <a:r>
              <a:rPr lang="en-US" sz="2200" i="1" dirty="0" err="1">
                <a:solidFill>
                  <a:srgbClr val="0B5395"/>
                </a:solidFill>
                <a:latin typeface="Cambria Math" panose="02040503050406030204" pitchFamily="18" charset="0"/>
                <a:ea typeface="Cambria Math" panose="02040503050406030204" pitchFamily="18" charset="0"/>
              </a:rPr>
              <a:t>MusicWorks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Alexie Rudman and Brian Baumgaertel, </a:t>
            </a:r>
            <a:r>
              <a:rPr lang="en-US" sz="2200" i="1" dirty="0">
                <a:solidFill>
                  <a:srgbClr val="0B5395"/>
                </a:solidFill>
                <a:latin typeface="Cambria Math" panose="02040503050406030204" pitchFamily="18" charset="0"/>
                <a:ea typeface="Cambria Math" panose="02040503050406030204" pitchFamily="18" charset="0"/>
              </a:rPr>
              <a:t>MASSTC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Laura Ludwig, </a:t>
            </a:r>
            <a:r>
              <a:rPr lang="en-US" sz="2200" i="1" dirty="0">
                <a:solidFill>
                  <a:srgbClr val="0B5395"/>
                </a:solidFill>
                <a:latin typeface="Cambria Math" panose="02040503050406030204" pitchFamily="18" charset="0"/>
                <a:ea typeface="Cambria Math" panose="02040503050406030204" pitchFamily="18" charset="0"/>
              </a:rPr>
              <a:t>Center for Coastal Studies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Maryann Dugan, </a:t>
            </a:r>
            <a:r>
              <a:rPr lang="en-US" sz="2200" i="1" dirty="0">
                <a:solidFill>
                  <a:srgbClr val="0B5395"/>
                </a:solidFill>
                <a:latin typeface="Cambria Math" panose="02040503050406030204" pitchFamily="18" charset="0"/>
                <a:ea typeface="Cambria Math" panose="02040503050406030204" pitchFamily="18" charset="0"/>
              </a:rPr>
              <a:t>NEIWPCC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p:txBody>
      </p:sp>
      <p:pic>
        <p:nvPicPr>
          <p:cNvPr id="3" name="Picture 2">
            <a:extLst>
              <a:ext uri="{FF2B5EF4-FFF2-40B4-BE49-F238E27FC236}">
                <a16:creationId xmlns:a16="http://schemas.microsoft.com/office/drawing/2014/main" id="{1AC4EEFE-E480-3919-C3AE-9CE8BBFF10B8}"/>
              </a:ext>
            </a:extLst>
          </p:cNvPr>
          <p:cNvPicPr>
            <a:picLocks noChangeAspect="1"/>
          </p:cNvPicPr>
          <p:nvPr/>
        </p:nvPicPr>
        <p:blipFill rotWithShape="1">
          <a:blip r:embed="rId5">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39184422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61653" y="5671335"/>
            <a:ext cx="7099443" cy="461665"/>
          </a:xfrm>
          <a:prstGeom prst="rect">
            <a:avLst/>
          </a:prstGeom>
          <a:noFill/>
        </p:spPr>
        <p:txBody>
          <a:bodyPr wrap="square" rtlCol="0">
            <a:spAutoFit/>
          </a:bodyPr>
          <a:lstStyle/>
          <a:p>
            <a:pPr fontAlgn="base">
              <a:spcBef>
                <a:spcPct val="0"/>
              </a:spcBef>
              <a:spcAft>
                <a:spcPct val="0"/>
              </a:spcAft>
            </a:pPr>
            <a:r>
              <a:rPr lang="en-US" sz="2400" dirty="0">
                <a:solidFill>
                  <a:srgbClr val="000000"/>
                </a:solidFill>
                <a:latin typeface="Arial"/>
                <a:cs typeface="Times" panose="02020603050405020304" pitchFamily="18" charset="0"/>
              </a:rPr>
              <a:t>Porous Pavement at </a:t>
            </a:r>
            <a:r>
              <a:rPr lang="en-US" sz="2400" dirty="0" err="1">
                <a:solidFill>
                  <a:srgbClr val="000000"/>
                </a:solidFill>
                <a:latin typeface="Arial"/>
                <a:cs typeface="Times" panose="02020603050405020304" pitchFamily="18" charset="0"/>
              </a:rPr>
              <a:t>Yorkship</a:t>
            </a:r>
            <a:r>
              <a:rPr lang="en-US" sz="2400" dirty="0">
                <a:solidFill>
                  <a:srgbClr val="000000"/>
                </a:solidFill>
                <a:latin typeface="Arial"/>
                <a:cs typeface="Times" panose="02020603050405020304" pitchFamily="18" charset="0"/>
              </a:rPr>
              <a:t> School (Asphalt)</a:t>
            </a:r>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28872" y="591452"/>
            <a:ext cx="4839128" cy="4962776"/>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24001" y="591452"/>
            <a:ext cx="4222679" cy="4962776"/>
          </a:xfrm>
          <a:prstGeom prst="rect">
            <a:avLst/>
          </a:prstGeom>
        </p:spPr>
      </p:pic>
    </p:spTree>
    <p:extLst>
      <p:ext uri="{BB962C8B-B14F-4D97-AF65-F5344CB8AC3E}">
        <p14:creationId xmlns:p14="http://schemas.microsoft.com/office/powerpoint/2010/main" val="20901780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4" descr="http://www.ccmua.org/wp-content/uploads/2012/07/camden.smart_.logo_.jpg">
            <a:extLst>
              <a:ext uri="{FF2B5EF4-FFF2-40B4-BE49-F238E27FC236}">
                <a16:creationId xmlns:a16="http://schemas.microsoft.com/office/drawing/2014/main" id="{A0F37BB9-05B5-E1B1-8602-DFB0BCF931FC}"/>
              </a:ext>
            </a:extLst>
          </p:cNvPr>
          <p:cNvPicPr>
            <a:picLocks noChangeAspect="1" noChangeArrowheads="1"/>
          </p:cNvPicPr>
          <p:nvPr/>
        </p:nvPicPr>
        <p:blipFill>
          <a:blip r:embed="rId2" cstate="print"/>
          <a:srcRect/>
          <a:stretch>
            <a:fillRect/>
          </a:stretch>
        </p:blipFill>
        <p:spPr bwMode="auto">
          <a:xfrm>
            <a:off x="1564944" y="40944"/>
            <a:ext cx="5477802" cy="28746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pic>
      <p:pic>
        <p:nvPicPr>
          <p:cNvPr id="4" name="Picture 3">
            <a:extLst>
              <a:ext uri="{FF2B5EF4-FFF2-40B4-BE49-F238E27FC236}">
                <a16:creationId xmlns:a16="http://schemas.microsoft.com/office/drawing/2014/main" id="{BB15309D-5DEB-0871-8D0A-E9658A10D9D9}"/>
              </a:ext>
            </a:extLst>
          </p:cNvPr>
          <p:cNvPicPr>
            <a:picLocks noChangeAspect="1"/>
          </p:cNvPicPr>
          <p:nvPr/>
        </p:nvPicPr>
        <p:blipFill rotWithShape="1">
          <a:blip r:embed="rId3">
            <a:extLst>
              <a:ext uri="{28A0092B-C50C-407E-A947-70E740481C1C}">
                <a14:useLocalDpi xmlns:a14="http://schemas.microsoft.com/office/drawing/2010/main" val="0"/>
              </a:ext>
            </a:extLst>
          </a:blip>
          <a:srcRect l="8121" t="29798" r="7415" b="34386"/>
          <a:stretch/>
        </p:blipFill>
        <p:spPr bwMode="auto">
          <a:xfrm>
            <a:off x="3516096" y="4510430"/>
            <a:ext cx="7097312" cy="2320275"/>
          </a:xfrm>
          <a:prstGeom prst="rect">
            <a:avLst/>
          </a:prstGeom>
          <a:ln>
            <a:solidFill>
              <a:srgbClr val="000000"/>
            </a:solidFill>
          </a:ln>
          <a:extLst>
            <a:ext uri="{53640926-AAD7-44D8-BBD7-CCE9431645EC}">
              <a14:shadowObscured xmlns:a14="http://schemas.microsoft.com/office/drawing/2010/main"/>
            </a:ext>
          </a:extLst>
        </p:spPr>
      </p:pic>
      <p:sp>
        <p:nvSpPr>
          <p:cNvPr id="8" name="Arrow: Right 7">
            <a:extLst>
              <a:ext uri="{FF2B5EF4-FFF2-40B4-BE49-F238E27FC236}">
                <a16:creationId xmlns:a16="http://schemas.microsoft.com/office/drawing/2014/main" id="{5FC1B8DC-4643-31DA-8FE1-6573CF5B742E}"/>
              </a:ext>
            </a:extLst>
          </p:cNvPr>
          <p:cNvSpPr/>
          <p:nvPr/>
        </p:nvSpPr>
        <p:spPr>
          <a:xfrm rot="4255453">
            <a:off x="5994942" y="3030605"/>
            <a:ext cx="1364776" cy="1364776"/>
          </a:xfrm>
          <a:prstGeom prst="rightArrow">
            <a:avLst/>
          </a:prstGeom>
          <a:solidFill>
            <a:srgbClr val="CE0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a:solidFill>
                <a:srgbClr val="FFFFFF"/>
              </a:solidFill>
              <a:latin typeface="Arial"/>
            </a:endParaRPr>
          </a:p>
        </p:txBody>
      </p:sp>
    </p:spTree>
    <p:extLst>
      <p:ext uri="{BB962C8B-B14F-4D97-AF65-F5344CB8AC3E}">
        <p14:creationId xmlns:p14="http://schemas.microsoft.com/office/powerpoint/2010/main" val="3845608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2154620"/>
            <a:ext cx="8229600" cy="2631490"/>
          </a:xfrm>
        </p:spPr>
        <p:txBody>
          <a:bodyPr>
            <a:spAutoFit/>
          </a:bodyPr>
          <a:lstStyle/>
          <a:p>
            <a:pPr>
              <a:spcBef>
                <a:spcPts val="1800"/>
              </a:spcBef>
            </a:pPr>
            <a:r>
              <a:rPr lang="en-US" sz="3000" b="1" dirty="0"/>
              <a:t>Open Space &amp; Brownfield Working Group</a:t>
            </a:r>
          </a:p>
          <a:p>
            <a:pPr>
              <a:spcBef>
                <a:spcPts val="1800"/>
              </a:spcBef>
            </a:pPr>
            <a:r>
              <a:rPr lang="en-US" sz="3000" b="1" dirty="0"/>
              <a:t>Air Quality Working Group</a:t>
            </a:r>
          </a:p>
          <a:p>
            <a:pPr>
              <a:spcBef>
                <a:spcPts val="1800"/>
              </a:spcBef>
            </a:pPr>
            <a:r>
              <a:rPr lang="en-US" sz="3000" b="1" dirty="0"/>
              <a:t>Waste Management Working Group</a:t>
            </a:r>
          </a:p>
          <a:p>
            <a:pPr>
              <a:spcBef>
                <a:spcPts val="1800"/>
              </a:spcBef>
            </a:pPr>
            <a:r>
              <a:rPr lang="en-US" sz="3000" b="1" dirty="0"/>
              <a:t>Water (Camden SMART) Working Group</a:t>
            </a:r>
            <a:endParaRPr lang="en-US" sz="3000" dirty="0"/>
          </a:p>
        </p:txBody>
      </p:sp>
      <p:pic>
        <p:nvPicPr>
          <p:cNvPr id="4" name="Picture 3">
            <a:extLst>
              <a:ext uri="{FF2B5EF4-FFF2-40B4-BE49-F238E27FC236}">
                <a16:creationId xmlns:a16="http://schemas.microsoft.com/office/drawing/2014/main" id="{725F2917-D143-5536-6921-B9F0231F12A8}"/>
              </a:ext>
            </a:extLst>
          </p:cNvPr>
          <p:cNvPicPr>
            <a:picLocks noChangeAspect="1"/>
          </p:cNvPicPr>
          <p:nvPr/>
        </p:nvPicPr>
        <p:blipFill rotWithShape="1">
          <a:blip r:embed="rId2">
            <a:extLst>
              <a:ext uri="{28A0092B-C50C-407E-A947-70E740481C1C}">
                <a14:useLocalDpi xmlns:a14="http://schemas.microsoft.com/office/drawing/2010/main" val="0"/>
              </a:ext>
            </a:extLst>
          </a:blip>
          <a:srcRect l="8121" t="29798" r="7415" b="34386"/>
          <a:stretch/>
        </p:blipFill>
        <p:spPr bwMode="auto">
          <a:xfrm>
            <a:off x="3653052" y="7322"/>
            <a:ext cx="4954136" cy="1619621"/>
          </a:xfrm>
          <a:prstGeom prst="rect">
            <a:avLst/>
          </a:prstGeom>
          <a:ln>
            <a:solidFill>
              <a:srgbClr val="000000"/>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06975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Newark DIG</a:t>
            </a:r>
            <a:br>
              <a:rPr lang="en-US" dirty="0"/>
            </a:br>
            <a:r>
              <a:rPr lang="en-US" sz="2800" b="0" i="1" dirty="0"/>
              <a:t>est. 2013</a:t>
            </a:r>
            <a:endParaRPr lang="en-US" sz="2800" dirty="0"/>
          </a:p>
        </p:txBody>
      </p:sp>
      <p:sp>
        <p:nvSpPr>
          <p:cNvPr id="3" name="Text Placeholder 2"/>
          <p:cNvSpPr>
            <a:spLocks noGrp="1"/>
          </p:cNvSpPr>
          <p:nvPr>
            <p:ph type="body" idx="1"/>
          </p:nvPr>
        </p:nvSpPr>
        <p:spPr/>
        <p:txBody>
          <a:bodyPr/>
          <a:lstStyle/>
          <a:p>
            <a:r>
              <a:rPr lang="en-US" dirty="0"/>
              <a:t>Doing Infrastructure Green</a:t>
            </a:r>
          </a:p>
        </p:txBody>
      </p:sp>
      <p:pic>
        <p:nvPicPr>
          <p:cNvPr id="4" name="Picture 2" descr="https://fbcdn-sphotos-b-a.akamaihd.net/hphotos-ak-xfp1/t31.0-8/10712633_1573135869567441_1276947125874312438_o.jpg"/>
          <p:cNvPicPr>
            <a:picLocks noChangeAspect="1" noChangeArrowheads="1"/>
          </p:cNvPicPr>
          <p:nvPr/>
        </p:nvPicPr>
        <p:blipFill>
          <a:blip r:embed="rId2" cstate="print"/>
          <a:srcRect l="21574" b="15058"/>
          <a:stretch>
            <a:fillRect/>
          </a:stretch>
        </p:blipFill>
        <p:spPr bwMode="auto">
          <a:xfrm>
            <a:off x="5532960" y="1163783"/>
            <a:ext cx="5135040" cy="2375066"/>
          </a:xfrm>
          <a:prstGeom prst="rect">
            <a:avLst/>
          </a:prstGeom>
          <a:noFill/>
        </p:spPr>
      </p:pic>
      <p:sp>
        <p:nvSpPr>
          <p:cNvPr id="5" name="Shape 217"/>
          <p:cNvSpPr txBox="1"/>
          <p:nvPr/>
        </p:nvSpPr>
        <p:spPr>
          <a:xfrm>
            <a:off x="2344951" y="5540451"/>
            <a:ext cx="3293850" cy="1317550"/>
          </a:xfrm>
          <a:prstGeom prst="rect">
            <a:avLst/>
          </a:prstGeom>
          <a:noFill/>
          <a:ln>
            <a:noFill/>
          </a:ln>
        </p:spPr>
        <p:txBody>
          <a:bodyPr lIns="91425" tIns="91425" rIns="91425" bIns="91425" anchor="ctr" anchorCtr="0">
            <a:noAutofit/>
          </a:bodyPr>
          <a:lstStyle/>
          <a:p>
            <a:pPr algn="ctr" fontAlgn="base">
              <a:spcAft>
                <a:spcPct val="0"/>
              </a:spcAft>
            </a:pPr>
            <a:r>
              <a:rPr lang="en-US" u="sng" dirty="0">
                <a:solidFill>
                  <a:srgbClr val="009999"/>
                </a:solidFill>
                <a:latin typeface="Arial" charset="0"/>
                <a:hlinkClick r:id="rId3"/>
              </a:rPr>
              <a:t>www.newarkdig.org</a:t>
            </a:r>
          </a:p>
          <a:p>
            <a:pPr algn="ctr" fontAlgn="base">
              <a:spcAft>
                <a:spcPct val="0"/>
              </a:spcAft>
            </a:pPr>
            <a:r>
              <a:rPr lang="en-US" dirty="0">
                <a:solidFill>
                  <a:srgbClr val="5F5F5F"/>
                </a:solidFill>
                <a:latin typeface="Arial" charset="0"/>
              </a:rPr>
              <a:t>Facebook @</a:t>
            </a:r>
            <a:r>
              <a:rPr lang="en-US" dirty="0" err="1">
                <a:solidFill>
                  <a:srgbClr val="5F5F5F"/>
                </a:solidFill>
                <a:latin typeface="Arial" charset="0"/>
              </a:rPr>
              <a:t>NewarkDIG</a:t>
            </a:r>
            <a:endParaRPr lang="en-US" dirty="0">
              <a:solidFill>
                <a:srgbClr val="5F5F5F"/>
              </a:solidFill>
              <a:latin typeface="Arial" charset="0"/>
            </a:endParaRPr>
          </a:p>
          <a:p>
            <a:pPr algn="ctr" fontAlgn="base">
              <a:spcAft>
                <a:spcPct val="0"/>
              </a:spcAft>
            </a:pPr>
            <a:r>
              <a:rPr lang="en-US" dirty="0">
                <a:solidFill>
                  <a:srgbClr val="5F5F5F"/>
                </a:solidFill>
                <a:latin typeface="Arial" charset="0"/>
              </a:rPr>
              <a:t>Twitter @</a:t>
            </a:r>
            <a:r>
              <a:rPr lang="en-US" dirty="0" err="1">
                <a:solidFill>
                  <a:srgbClr val="5F5F5F"/>
                </a:solidFill>
                <a:latin typeface="Arial" charset="0"/>
              </a:rPr>
              <a:t>NewarkNJ_DIG</a:t>
            </a:r>
            <a:endParaRPr lang="en-US" dirty="0">
              <a:solidFill>
                <a:srgbClr val="5F5F5F"/>
              </a:solidFill>
              <a:latin typeface="Arial" charset="0"/>
            </a:endParaRPr>
          </a:p>
        </p:txBody>
      </p:sp>
    </p:spTree>
    <p:extLst>
      <p:ext uri="{BB962C8B-B14F-4D97-AF65-F5344CB8AC3E}">
        <p14:creationId xmlns:p14="http://schemas.microsoft.com/office/powerpoint/2010/main" val="39351118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Shape 117"/>
          <p:cNvSpPr txBox="1">
            <a:spLocks noGrp="1"/>
          </p:cNvSpPr>
          <p:nvPr>
            <p:ph type="title"/>
          </p:nvPr>
        </p:nvSpPr>
        <p:spPr>
          <a:xfrm>
            <a:off x="1981200" y="381512"/>
            <a:ext cx="8229600" cy="1143000"/>
          </a:xfrm>
          <a:prstGeom prst="rect">
            <a:avLst/>
          </a:prstGeom>
          <a:noFill/>
          <a:ln>
            <a:noFill/>
          </a:ln>
        </p:spPr>
        <p:txBody>
          <a:bodyPr vert="horz" wrap="square" lIns="91425" tIns="45700" rIns="91425" bIns="45700" numCol="1" anchor="ctr" anchorCtr="0" compatLnSpc="1">
            <a:prstTxWarp prst="textNoShape">
              <a:avLst/>
            </a:prstTxWarp>
            <a:noAutofit/>
          </a:bodyPr>
          <a:lstStyle/>
          <a:p>
            <a:pPr algn="ctr">
              <a:spcBef>
                <a:spcPts val="0"/>
              </a:spcBef>
              <a:buClr>
                <a:schemeClr val="dk1"/>
              </a:buClr>
              <a:buSzPct val="25000"/>
            </a:pPr>
            <a:r>
              <a:rPr lang="en-US" sz="4400" b="1" dirty="0">
                <a:solidFill>
                  <a:srgbClr val="C00000"/>
                </a:solidFill>
                <a:latin typeface="+mj-lt"/>
                <a:ea typeface="Calibri"/>
                <a:cs typeface="Calibri"/>
                <a:sym typeface="Calibri"/>
              </a:rPr>
              <a:t>D</a:t>
            </a:r>
            <a:r>
              <a:rPr lang="en-US" sz="3600" dirty="0">
                <a:solidFill>
                  <a:srgbClr val="C00000"/>
                </a:solidFill>
                <a:latin typeface="+mj-lt"/>
                <a:ea typeface="Calibri"/>
                <a:cs typeface="Calibri"/>
                <a:sym typeface="Calibri"/>
              </a:rPr>
              <a:t>OING </a:t>
            </a:r>
            <a:r>
              <a:rPr lang="en-US" sz="4400" b="1" dirty="0">
                <a:solidFill>
                  <a:srgbClr val="C00000"/>
                </a:solidFill>
                <a:latin typeface="+mj-lt"/>
                <a:ea typeface="Calibri"/>
                <a:cs typeface="Calibri"/>
                <a:sym typeface="Calibri"/>
              </a:rPr>
              <a:t>I</a:t>
            </a:r>
            <a:r>
              <a:rPr lang="en-US" sz="3600" dirty="0">
                <a:solidFill>
                  <a:srgbClr val="C00000"/>
                </a:solidFill>
                <a:latin typeface="+mj-lt"/>
                <a:ea typeface="Calibri"/>
                <a:cs typeface="Calibri"/>
                <a:sym typeface="Calibri"/>
              </a:rPr>
              <a:t>NFRASTRUCTURE </a:t>
            </a:r>
            <a:r>
              <a:rPr lang="en-US" sz="4400" b="1" dirty="0">
                <a:solidFill>
                  <a:srgbClr val="C00000"/>
                </a:solidFill>
                <a:latin typeface="+mj-lt"/>
                <a:ea typeface="Calibri"/>
                <a:cs typeface="Calibri"/>
                <a:sym typeface="Calibri"/>
              </a:rPr>
              <a:t>G</a:t>
            </a:r>
            <a:r>
              <a:rPr lang="en-US" sz="3600" dirty="0">
                <a:solidFill>
                  <a:srgbClr val="C00000"/>
                </a:solidFill>
                <a:latin typeface="+mj-lt"/>
                <a:ea typeface="Calibri"/>
                <a:cs typeface="Calibri"/>
                <a:sym typeface="Calibri"/>
              </a:rPr>
              <a:t>REEN</a:t>
            </a:r>
          </a:p>
        </p:txBody>
      </p:sp>
      <p:sp>
        <p:nvSpPr>
          <p:cNvPr id="118" name="Shape 118"/>
          <p:cNvSpPr txBox="1">
            <a:spLocks noGrp="1"/>
          </p:cNvSpPr>
          <p:nvPr>
            <p:ph idx="1"/>
          </p:nvPr>
        </p:nvSpPr>
        <p:spPr>
          <a:xfrm>
            <a:off x="1857398" y="1701881"/>
            <a:ext cx="7581300" cy="4841057"/>
          </a:xfrm>
          <a:prstGeom prst="rect">
            <a:avLst/>
          </a:prstGeom>
          <a:noFill/>
          <a:ln>
            <a:noFill/>
          </a:ln>
        </p:spPr>
        <p:txBody>
          <a:bodyPr vert="horz" wrap="square" lIns="91425" tIns="45700" rIns="91425" bIns="45700" numCol="1" anchor="t" anchorCtr="0" compatLnSpc="1">
            <a:prstTxWarp prst="textNoShape">
              <a:avLst/>
            </a:prstTxWarp>
            <a:noAutofit/>
          </a:bodyPr>
          <a:lstStyle/>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City of Newark</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Clean Water Action and Clean Water Fund</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Greater Newark Conservancy</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Ironbound Community Corporation</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New Jersey Department of Environmental Protection</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New Jersey Tree Foundation</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NY/NJ Baykeeper</a:t>
            </a:r>
          </a:p>
          <a:p>
            <a:pPr indent="-317500">
              <a:spcBef>
                <a:spcPts val="0"/>
              </a:spcBef>
              <a:buClr>
                <a:schemeClr val="dk1"/>
              </a:buClr>
              <a:buSzPct val="100000"/>
              <a:buFont typeface="Arial"/>
              <a:buChar char="•"/>
            </a:pPr>
            <a:r>
              <a:rPr lang="en-US" dirty="0" err="1">
                <a:solidFill>
                  <a:schemeClr val="dk1"/>
                </a:solidFill>
                <a:ea typeface="Calibri"/>
                <a:cs typeface="Arial" panose="020B0604020202020204" pitchFamily="34" charset="0"/>
                <a:sym typeface="Calibri"/>
              </a:rPr>
              <a:t>MnM</a:t>
            </a:r>
            <a:r>
              <a:rPr lang="en-US" dirty="0">
                <a:solidFill>
                  <a:schemeClr val="dk1"/>
                </a:solidFill>
                <a:ea typeface="Calibri"/>
                <a:cs typeface="Arial" panose="020B0604020202020204" pitchFamily="34" charset="0"/>
                <a:sym typeface="Calibri"/>
              </a:rPr>
              <a:t> Consulting</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Passaic Valley Sewerage Commission</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Rutgers Cooperative Extension Water Resources Program</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Trust for Public Land</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Unified </a:t>
            </a:r>
            <a:r>
              <a:rPr lang="en-US" dirty="0" err="1">
                <a:solidFill>
                  <a:schemeClr val="dk1"/>
                </a:solidFill>
                <a:ea typeface="Calibri"/>
                <a:cs typeface="Arial" panose="020B0604020202020204" pitchFamily="34" charset="0"/>
                <a:sym typeface="Calibri"/>
              </a:rPr>
              <a:t>Vailsburg</a:t>
            </a:r>
            <a:r>
              <a:rPr lang="en-US" dirty="0">
                <a:solidFill>
                  <a:schemeClr val="dk1"/>
                </a:solidFill>
                <a:ea typeface="Calibri"/>
                <a:cs typeface="Arial" panose="020B0604020202020204" pitchFamily="34" charset="0"/>
                <a:sym typeface="Calibri"/>
              </a:rPr>
              <a:t> Services Organization</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Urban League of Essex County</a:t>
            </a:r>
          </a:p>
          <a:p>
            <a:pPr indent="-317500">
              <a:spcBef>
                <a:spcPts val="0"/>
              </a:spcBef>
              <a:buClr>
                <a:schemeClr val="dk1"/>
              </a:buClr>
              <a:buSzPct val="100000"/>
              <a:buFont typeface="Arial"/>
              <a:buChar char="•"/>
            </a:pPr>
            <a:r>
              <a:rPr lang="en-US" dirty="0">
                <a:solidFill>
                  <a:schemeClr val="dk1"/>
                </a:solidFill>
                <a:ea typeface="Calibri"/>
                <a:cs typeface="Arial" panose="020B0604020202020204" pitchFamily="34" charset="0"/>
                <a:sym typeface="Calibri"/>
              </a:rPr>
              <a:t>Victoria Foundation</a:t>
            </a:r>
          </a:p>
        </p:txBody>
      </p:sp>
      <p:pic>
        <p:nvPicPr>
          <p:cNvPr id="119" name="Shape 119"/>
          <p:cNvPicPr preferRelativeResize="0"/>
          <p:nvPr/>
        </p:nvPicPr>
        <p:blipFill>
          <a:blip r:embed="rId3" cstate="print">
            <a:alphaModFix/>
          </a:blip>
          <a:stretch>
            <a:fillRect/>
          </a:stretch>
        </p:blipFill>
        <p:spPr>
          <a:xfrm>
            <a:off x="7271034" y="1561472"/>
            <a:ext cx="923926" cy="934383"/>
          </a:xfrm>
          <a:prstGeom prst="rect">
            <a:avLst/>
          </a:prstGeom>
          <a:noFill/>
          <a:ln>
            <a:noFill/>
          </a:ln>
        </p:spPr>
      </p:pic>
      <p:pic>
        <p:nvPicPr>
          <p:cNvPr id="120" name="Shape 120"/>
          <p:cNvPicPr preferRelativeResize="0"/>
          <p:nvPr/>
        </p:nvPicPr>
        <p:blipFill>
          <a:blip r:embed="rId4" cstate="print">
            <a:alphaModFix/>
          </a:blip>
          <a:stretch>
            <a:fillRect/>
          </a:stretch>
        </p:blipFill>
        <p:spPr>
          <a:xfrm>
            <a:off x="7050044" y="2521506"/>
            <a:ext cx="2070078" cy="549849"/>
          </a:xfrm>
          <a:prstGeom prst="rect">
            <a:avLst/>
          </a:prstGeom>
          <a:noFill/>
          <a:ln>
            <a:noFill/>
          </a:ln>
        </p:spPr>
      </p:pic>
      <p:pic>
        <p:nvPicPr>
          <p:cNvPr id="121" name="Shape 121"/>
          <p:cNvPicPr preferRelativeResize="0"/>
          <p:nvPr/>
        </p:nvPicPr>
        <p:blipFill>
          <a:blip r:embed="rId5" cstate="print">
            <a:alphaModFix/>
          </a:blip>
          <a:stretch>
            <a:fillRect/>
          </a:stretch>
        </p:blipFill>
        <p:spPr>
          <a:xfrm>
            <a:off x="9537565" y="2962239"/>
            <a:ext cx="958839" cy="990757"/>
          </a:xfrm>
          <a:prstGeom prst="rect">
            <a:avLst/>
          </a:prstGeom>
          <a:noFill/>
          <a:ln>
            <a:noFill/>
          </a:ln>
        </p:spPr>
      </p:pic>
      <p:pic>
        <p:nvPicPr>
          <p:cNvPr id="122" name="Shape 122"/>
          <p:cNvPicPr preferRelativeResize="0"/>
          <p:nvPr/>
        </p:nvPicPr>
        <p:blipFill>
          <a:blip r:embed="rId6" cstate="print">
            <a:alphaModFix/>
          </a:blip>
          <a:stretch>
            <a:fillRect/>
          </a:stretch>
        </p:blipFill>
        <p:spPr>
          <a:xfrm>
            <a:off x="9599846" y="1557661"/>
            <a:ext cx="834276" cy="1269723"/>
          </a:xfrm>
          <a:prstGeom prst="rect">
            <a:avLst/>
          </a:prstGeom>
          <a:noFill/>
          <a:ln>
            <a:noFill/>
          </a:ln>
        </p:spPr>
      </p:pic>
      <p:pic>
        <p:nvPicPr>
          <p:cNvPr id="124" name="Shape 124"/>
          <p:cNvPicPr preferRelativeResize="0"/>
          <p:nvPr/>
        </p:nvPicPr>
        <p:blipFill>
          <a:blip r:embed="rId7" cstate="print">
            <a:alphaModFix/>
          </a:blip>
          <a:stretch>
            <a:fillRect/>
          </a:stretch>
        </p:blipFill>
        <p:spPr>
          <a:xfrm>
            <a:off x="8315846" y="1557661"/>
            <a:ext cx="968197" cy="938193"/>
          </a:xfrm>
          <a:prstGeom prst="rect">
            <a:avLst/>
          </a:prstGeom>
          <a:noFill/>
          <a:ln>
            <a:noFill/>
          </a:ln>
        </p:spPr>
      </p:pic>
      <p:pic>
        <p:nvPicPr>
          <p:cNvPr id="125" name="Shape 125"/>
          <p:cNvPicPr preferRelativeResize="0"/>
          <p:nvPr/>
        </p:nvPicPr>
        <p:blipFill>
          <a:blip r:embed="rId8" cstate="print">
            <a:alphaModFix/>
          </a:blip>
          <a:stretch>
            <a:fillRect/>
          </a:stretch>
        </p:blipFill>
        <p:spPr>
          <a:xfrm>
            <a:off x="6241176" y="3457618"/>
            <a:ext cx="1020570" cy="950943"/>
          </a:xfrm>
          <a:prstGeom prst="rect">
            <a:avLst/>
          </a:prstGeom>
          <a:noFill/>
          <a:ln>
            <a:noFill/>
          </a:ln>
        </p:spPr>
      </p:pic>
      <p:pic>
        <p:nvPicPr>
          <p:cNvPr id="126" name="Shape 126"/>
          <p:cNvPicPr preferRelativeResize="0"/>
          <p:nvPr/>
        </p:nvPicPr>
        <p:blipFill>
          <a:blip r:embed="rId9" cstate="print">
            <a:alphaModFix/>
          </a:blip>
          <a:stretch>
            <a:fillRect/>
          </a:stretch>
        </p:blipFill>
        <p:spPr>
          <a:xfrm>
            <a:off x="9401125" y="4015209"/>
            <a:ext cx="1231716" cy="824037"/>
          </a:xfrm>
          <a:prstGeom prst="rect">
            <a:avLst/>
          </a:prstGeom>
          <a:noFill/>
          <a:ln>
            <a:noFill/>
          </a:ln>
        </p:spPr>
      </p:pic>
      <p:pic>
        <p:nvPicPr>
          <p:cNvPr id="128" name="Shape 128"/>
          <p:cNvPicPr preferRelativeResize="0"/>
          <p:nvPr/>
        </p:nvPicPr>
        <p:blipFill>
          <a:blip r:embed="rId10" cstate="print">
            <a:alphaModFix/>
          </a:blip>
          <a:stretch>
            <a:fillRect/>
          </a:stretch>
        </p:blipFill>
        <p:spPr>
          <a:xfrm>
            <a:off x="7414804" y="4134501"/>
            <a:ext cx="1681437" cy="585455"/>
          </a:xfrm>
          <a:prstGeom prst="rect">
            <a:avLst/>
          </a:prstGeom>
          <a:noFill/>
          <a:ln>
            <a:noFill/>
          </a:ln>
        </p:spPr>
      </p:pic>
      <p:pic>
        <p:nvPicPr>
          <p:cNvPr id="130" name="Shape 130"/>
          <p:cNvPicPr preferRelativeResize="0"/>
          <p:nvPr/>
        </p:nvPicPr>
        <p:blipFill>
          <a:blip r:embed="rId11" cstate="print">
            <a:alphaModFix/>
          </a:blip>
          <a:stretch>
            <a:fillRect/>
          </a:stretch>
        </p:blipFill>
        <p:spPr>
          <a:xfrm>
            <a:off x="9626479" y="4955759"/>
            <a:ext cx="869925" cy="869925"/>
          </a:xfrm>
          <a:prstGeom prst="rect">
            <a:avLst/>
          </a:prstGeom>
          <a:noFill/>
          <a:ln>
            <a:noFill/>
          </a:ln>
        </p:spPr>
      </p:pic>
      <p:pic>
        <p:nvPicPr>
          <p:cNvPr id="2" name="Picture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11631" y="5148239"/>
            <a:ext cx="2476500" cy="371475"/>
          </a:xfrm>
          <a:prstGeom prst="rect">
            <a:avLst/>
          </a:prstGeom>
        </p:spPr>
      </p:pic>
      <p:pic>
        <p:nvPicPr>
          <p:cNvPr id="3" name="Picture 2"/>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7325453" y="3492848"/>
            <a:ext cx="2340833" cy="520185"/>
          </a:xfrm>
          <a:prstGeom prst="rect">
            <a:avLst/>
          </a:prstGeom>
        </p:spPr>
      </p:pic>
    </p:spTree>
    <p:extLst>
      <p:ext uri="{BB962C8B-B14F-4D97-AF65-F5344CB8AC3E}">
        <p14:creationId xmlns:p14="http://schemas.microsoft.com/office/powerpoint/2010/main" val="1744249526"/>
      </p:ext>
    </p:extLst>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3548" y="1183342"/>
            <a:ext cx="7772400" cy="2038627"/>
          </a:xfrm>
        </p:spPr>
        <p:txBody>
          <a:bodyPr/>
          <a:lstStyle/>
          <a:p>
            <a:pPr algn="ctr"/>
            <a:r>
              <a:rPr lang="en-US" cap="none" dirty="0"/>
              <a:t>Engaging Your Community Members to Form a Municipal Action Team</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val="0"/>
              </a:ext>
            </a:extLst>
          </a:blip>
          <a:srcRect l="12353" t="3427" r="3412" b="44541"/>
          <a:stretch/>
        </p:blipFill>
        <p:spPr>
          <a:xfrm>
            <a:off x="1645024" y="3402105"/>
            <a:ext cx="4437529" cy="1772532"/>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val="0"/>
              </a:ext>
            </a:extLst>
          </a:blip>
          <a:srcRect l="2909" t="19191" r="2663" b="29658"/>
          <a:stretch/>
        </p:blipFill>
        <p:spPr>
          <a:xfrm>
            <a:off x="6199749" y="3412393"/>
            <a:ext cx="4343399" cy="1751959"/>
          </a:xfrm>
          <a:prstGeom prst="rect">
            <a:avLst/>
          </a:prstGeom>
        </p:spPr>
      </p:pic>
    </p:spTree>
    <p:extLst>
      <p:ext uri="{BB962C8B-B14F-4D97-AF65-F5344CB8AC3E}">
        <p14:creationId xmlns:p14="http://schemas.microsoft.com/office/powerpoint/2010/main" val="2977001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Tips for Engaging and Involving Community Members</a:t>
            </a:r>
          </a:p>
        </p:txBody>
      </p:sp>
      <p:sp>
        <p:nvSpPr>
          <p:cNvPr id="3" name="Content Placeholder 2"/>
          <p:cNvSpPr>
            <a:spLocks noGrp="1"/>
          </p:cNvSpPr>
          <p:nvPr>
            <p:ph idx="1"/>
          </p:nvPr>
        </p:nvSpPr>
        <p:spPr>
          <a:xfrm>
            <a:off x="1981200" y="1417638"/>
            <a:ext cx="8229600" cy="4640262"/>
          </a:xfrm>
        </p:spPr>
        <p:txBody>
          <a:bodyPr/>
          <a:lstStyle/>
          <a:p>
            <a:r>
              <a:rPr lang="en-US" sz="2000" b="1" dirty="0"/>
              <a:t>Create</a:t>
            </a:r>
            <a:r>
              <a:rPr lang="en-US" sz="2000" dirty="0"/>
              <a:t> a municipal action team comprised of stakeholders and experts that will facilitate communication and decision making for green infrastructure</a:t>
            </a:r>
          </a:p>
          <a:p>
            <a:r>
              <a:rPr lang="en-US" sz="2000" b="1" dirty="0"/>
              <a:t>Identify</a:t>
            </a:r>
            <a:r>
              <a:rPr lang="en-US" sz="2000" dirty="0"/>
              <a:t> the community’s needs and use data to make a case for green infrastructure</a:t>
            </a:r>
          </a:p>
          <a:p>
            <a:r>
              <a:rPr lang="en-US" sz="2000" b="1" dirty="0"/>
              <a:t>Strategize</a:t>
            </a:r>
            <a:r>
              <a:rPr lang="en-US" sz="2000" dirty="0"/>
              <a:t> through coalition building to create a sustainable initiative</a:t>
            </a:r>
          </a:p>
          <a:p>
            <a:r>
              <a:rPr lang="en-US" sz="2000" b="1" dirty="0"/>
              <a:t>Develop</a:t>
            </a:r>
            <a:r>
              <a:rPr lang="en-US" sz="2000" dirty="0"/>
              <a:t> a common agenda encompassing the interests of all municipal action team members supporting goals/strategies of the team</a:t>
            </a:r>
          </a:p>
          <a:p>
            <a:r>
              <a:rPr lang="en-US" sz="2000" b="1" dirty="0"/>
              <a:t>Communicate</a:t>
            </a:r>
            <a:r>
              <a:rPr lang="en-US" sz="2000" dirty="0"/>
              <a:t> with the community through as many means as possible (social media, flyers, face-to-face meetings and workshops)</a:t>
            </a:r>
          </a:p>
        </p:txBody>
      </p:sp>
    </p:spTree>
    <p:extLst>
      <p:ext uri="{BB962C8B-B14F-4D97-AF65-F5344CB8AC3E}">
        <p14:creationId xmlns:p14="http://schemas.microsoft.com/office/powerpoint/2010/main" val="146586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Tips for Engaging and Involving Community Members</a:t>
            </a:r>
          </a:p>
        </p:txBody>
      </p:sp>
      <p:sp>
        <p:nvSpPr>
          <p:cNvPr id="3" name="Content Placeholder 2"/>
          <p:cNvSpPr>
            <a:spLocks noGrp="1"/>
          </p:cNvSpPr>
          <p:nvPr>
            <p:ph idx="1"/>
          </p:nvPr>
        </p:nvSpPr>
        <p:spPr>
          <a:xfrm>
            <a:off x="1981200" y="1417638"/>
            <a:ext cx="8229600" cy="4640262"/>
          </a:xfrm>
        </p:spPr>
        <p:txBody>
          <a:bodyPr/>
          <a:lstStyle/>
          <a:p>
            <a:r>
              <a:rPr lang="en-US" sz="2400" b="1" dirty="0"/>
              <a:t>Build </a:t>
            </a:r>
            <a:r>
              <a:rPr lang="en-US" sz="2400" dirty="0"/>
              <a:t>relationships with local government officials who will advocate for green infrastructure</a:t>
            </a:r>
          </a:p>
          <a:p>
            <a:r>
              <a:rPr lang="en-US" sz="2400" b="1" dirty="0"/>
              <a:t>Educate </a:t>
            </a:r>
            <a:r>
              <a:rPr lang="en-US" sz="2400" dirty="0"/>
              <a:t>community members through mutually reinforcing activities</a:t>
            </a:r>
          </a:p>
          <a:p>
            <a:r>
              <a:rPr lang="en-US" sz="2400" b="1" dirty="0"/>
              <a:t>Involve </a:t>
            </a:r>
            <a:r>
              <a:rPr lang="en-US" sz="2400" dirty="0"/>
              <a:t>the community from the beginning of any planning process to build public acceptance and advocacy</a:t>
            </a:r>
          </a:p>
          <a:p>
            <a:r>
              <a:rPr lang="en-US" sz="2400" b="1" dirty="0"/>
              <a:t>Implement </a:t>
            </a:r>
            <a:r>
              <a:rPr lang="en-US" sz="2400" dirty="0"/>
              <a:t>demonstration projects using community input and volunteers</a:t>
            </a:r>
          </a:p>
          <a:p>
            <a:r>
              <a:rPr lang="en-US" sz="2400" b="1" dirty="0"/>
              <a:t>Analyze </a:t>
            </a:r>
            <a:r>
              <a:rPr lang="en-US" sz="2400" dirty="0"/>
              <a:t>shared metrics to track progress identifying gaps, lessons learned and improvements needed</a:t>
            </a:r>
          </a:p>
        </p:txBody>
      </p:sp>
    </p:spTree>
    <p:extLst>
      <p:ext uri="{BB962C8B-B14F-4D97-AF65-F5344CB8AC3E}">
        <p14:creationId xmlns:p14="http://schemas.microsoft.com/office/powerpoint/2010/main" val="41561557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itle 1"/>
          <p:cNvSpPr>
            <a:spLocks noGrp="1"/>
          </p:cNvSpPr>
          <p:nvPr>
            <p:ph type="title"/>
          </p:nvPr>
        </p:nvSpPr>
        <p:spPr>
          <a:xfrm>
            <a:off x="1884214" y="665140"/>
            <a:ext cx="8423572" cy="646331"/>
          </a:xfrm>
        </p:spPr>
        <p:txBody>
          <a:bodyPr wrap="square">
            <a:spAutoFit/>
          </a:bodyPr>
          <a:lstStyle/>
          <a:p>
            <a:pPr algn="ctr" eaLnBrk="1" hangingPunct="1"/>
            <a:r>
              <a:rPr lang="en-US" altLang="en-US" sz="3600" b="1" dirty="0">
                <a:solidFill>
                  <a:srgbClr val="C00000"/>
                </a:solidFill>
                <a:cs typeface="Arial" panose="020B0604020202020204" pitchFamily="34" charset="0"/>
              </a:rPr>
              <a:t>Green Infrastructure Champions</a:t>
            </a:r>
          </a:p>
        </p:txBody>
      </p:sp>
      <p:sp>
        <p:nvSpPr>
          <p:cNvPr id="20487" name="Rectangle 3"/>
          <p:cNvSpPr txBox="1">
            <a:spLocks noChangeArrowheads="1"/>
          </p:cNvSpPr>
          <p:nvPr/>
        </p:nvSpPr>
        <p:spPr bwMode="auto">
          <a:xfrm>
            <a:off x="1946254" y="1382873"/>
            <a:ext cx="83615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20000"/>
              </a:spcBef>
              <a:spcAft>
                <a:spcPct val="0"/>
              </a:spcAft>
              <a:buClr>
                <a:srgbClr val="C00000"/>
              </a:buClr>
            </a:pPr>
            <a:r>
              <a:rPr lang="en-US" sz="2800" dirty="0">
                <a:solidFill>
                  <a:srgbClr val="000000"/>
                </a:solidFill>
                <a:latin typeface="Times New Roman" panose="02020603050405020304" pitchFamily="18" charset="0"/>
                <a:cs typeface="Times New Roman" panose="02020603050405020304" pitchFamily="18" charset="0"/>
              </a:rPr>
              <a:t>Green Infrastructure Champions are key players in implementing green infrastructure as a stormwater management approach in their community. </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CA73CE77-E1B0-4A89-9AD1-CC53B6F0EFF9}"/>
              </a:ext>
            </a:extLst>
          </p:cNvPr>
          <p:cNvSpPr txBox="1"/>
          <p:nvPr/>
        </p:nvSpPr>
        <p:spPr>
          <a:xfrm>
            <a:off x="5887236" y="3515593"/>
            <a:ext cx="1861361" cy="1754326"/>
          </a:xfrm>
          <a:prstGeom prst="rect">
            <a:avLst/>
          </a:prstGeom>
          <a:noFill/>
        </p:spPr>
        <p:txBody>
          <a:bodyPr wrap="square">
            <a:spAutoFit/>
          </a:bodyPr>
          <a:lstStyle/>
          <a:p>
            <a:pPr fontAlgn="base">
              <a:spcBef>
                <a:spcPct val="0"/>
              </a:spcBef>
              <a:spcAft>
                <a:spcPct val="0"/>
              </a:spcAft>
            </a:pPr>
            <a:r>
              <a:rPr lang="en-US" dirty="0">
                <a:solidFill>
                  <a:srgbClr val="000000"/>
                </a:solidFill>
                <a:latin typeface="Times New Roman" panose="02020603050405020304" pitchFamily="18" charset="0"/>
              </a:rPr>
              <a:t>Nathaniel </a:t>
            </a:r>
            <a:r>
              <a:rPr lang="en-US" dirty="0" err="1">
                <a:solidFill>
                  <a:srgbClr val="000000"/>
                </a:solidFill>
                <a:latin typeface="Times New Roman" panose="02020603050405020304" pitchFamily="18" charset="0"/>
              </a:rPr>
              <a:t>Sajdak</a:t>
            </a:r>
            <a:r>
              <a:rPr lang="en-US" dirty="0">
                <a:solidFill>
                  <a:srgbClr val="000000"/>
                </a:solidFill>
                <a:latin typeface="Times New Roman" panose="02020603050405020304" pitchFamily="18" charset="0"/>
              </a:rPr>
              <a:t> works for the Wallkill River Watershed Management Group</a:t>
            </a:r>
          </a:p>
        </p:txBody>
      </p:sp>
      <p:pic>
        <p:nvPicPr>
          <p:cNvPr id="5" name="Picture 4">
            <a:extLst>
              <a:ext uri="{FF2B5EF4-FFF2-40B4-BE49-F238E27FC236}">
                <a16:creationId xmlns:a16="http://schemas.microsoft.com/office/drawing/2014/main" id="{1869BDF6-E3AB-42FA-AFE7-D23BF32BD803}"/>
              </a:ext>
            </a:extLst>
          </p:cNvPr>
          <p:cNvPicPr>
            <a:picLocks noChangeAspect="1"/>
          </p:cNvPicPr>
          <p:nvPr/>
        </p:nvPicPr>
        <p:blipFill>
          <a:blip r:embed="rId3"/>
          <a:stretch>
            <a:fillRect/>
          </a:stretch>
        </p:blipFill>
        <p:spPr>
          <a:xfrm>
            <a:off x="1807704" y="3491333"/>
            <a:ext cx="1060671" cy="1821252"/>
          </a:xfrm>
          <a:prstGeom prst="rect">
            <a:avLst/>
          </a:prstGeom>
        </p:spPr>
      </p:pic>
      <p:sp>
        <p:nvSpPr>
          <p:cNvPr id="6" name="TextBox 5">
            <a:extLst>
              <a:ext uri="{FF2B5EF4-FFF2-40B4-BE49-F238E27FC236}">
                <a16:creationId xmlns:a16="http://schemas.microsoft.com/office/drawing/2014/main" id="{776875B1-8010-4A14-ABAA-E7D49DDB6C70}"/>
              </a:ext>
            </a:extLst>
          </p:cNvPr>
          <p:cNvSpPr txBox="1"/>
          <p:nvPr/>
        </p:nvSpPr>
        <p:spPr>
          <a:xfrm>
            <a:off x="2868374" y="3640542"/>
            <a:ext cx="1699726" cy="1615827"/>
          </a:xfrm>
          <a:prstGeom prst="rect">
            <a:avLst/>
          </a:prstGeom>
          <a:noFill/>
        </p:spPr>
        <p:txBody>
          <a:bodyPr wrap="square">
            <a:spAutoFit/>
          </a:bodyPr>
          <a:lstStyle/>
          <a:p>
            <a:pPr fontAlgn="base">
              <a:spcBef>
                <a:spcPct val="0"/>
              </a:spcBef>
              <a:spcAft>
                <a:spcPct val="0"/>
              </a:spcAft>
            </a:pPr>
            <a:endParaRPr lang="en-US" sz="900" dirty="0">
              <a:solidFill>
                <a:srgbClr val="000000"/>
              </a:solidFill>
              <a:latin typeface="Times New Roman" panose="02020603050405020304" pitchFamily="18" charset="0"/>
            </a:endParaRPr>
          </a:p>
          <a:p>
            <a:pPr marR="29595" fontAlgn="base">
              <a:spcBef>
                <a:spcPct val="0"/>
              </a:spcBef>
              <a:spcAft>
                <a:spcPct val="0"/>
              </a:spcAft>
            </a:pPr>
            <a:r>
              <a:rPr lang="en-US" dirty="0">
                <a:solidFill>
                  <a:srgbClr val="000000"/>
                </a:solidFill>
                <a:latin typeface="Times New Roman" panose="02020603050405020304" pitchFamily="18" charset="0"/>
              </a:rPr>
              <a:t>Cheryl Reardon works for the Assoc. of NJ Environmental Commissions</a:t>
            </a:r>
          </a:p>
        </p:txBody>
      </p:sp>
      <p:pic>
        <p:nvPicPr>
          <p:cNvPr id="7" name="Picture 6">
            <a:extLst>
              <a:ext uri="{FF2B5EF4-FFF2-40B4-BE49-F238E27FC236}">
                <a16:creationId xmlns:a16="http://schemas.microsoft.com/office/drawing/2014/main" id="{F2A66327-54B3-476B-8878-1BEF5A32195B}"/>
              </a:ext>
            </a:extLst>
          </p:cNvPr>
          <p:cNvPicPr>
            <a:picLocks noChangeAspect="1"/>
          </p:cNvPicPr>
          <p:nvPr/>
        </p:nvPicPr>
        <p:blipFill>
          <a:blip r:embed="rId4"/>
          <a:stretch>
            <a:fillRect/>
          </a:stretch>
        </p:blipFill>
        <p:spPr>
          <a:xfrm>
            <a:off x="4446622" y="3491338"/>
            <a:ext cx="1484798" cy="1821251"/>
          </a:xfrm>
          <a:prstGeom prst="rect">
            <a:avLst/>
          </a:prstGeom>
        </p:spPr>
      </p:pic>
      <p:pic>
        <p:nvPicPr>
          <p:cNvPr id="5122" name="Picture 2" descr="Laura McBride Real Estate Associate in Asbury Park New Jersey - Sotheby's  International Realty">
            <a:extLst>
              <a:ext uri="{FF2B5EF4-FFF2-40B4-BE49-F238E27FC236}">
                <a16:creationId xmlns:a16="http://schemas.microsoft.com/office/drawing/2014/main" id="{D389AA21-349C-4AF0-979A-D10754BF9223}"/>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34741" y="3505218"/>
            <a:ext cx="1421606" cy="180736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F9E928C-ACCC-4AE2-A5B6-ECF0E15CFB57}"/>
              </a:ext>
            </a:extLst>
          </p:cNvPr>
          <p:cNvSpPr txBox="1"/>
          <p:nvPr/>
        </p:nvSpPr>
        <p:spPr>
          <a:xfrm>
            <a:off x="9208861" y="3450455"/>
            <a:ext cx="1559431" cy="1754326"/>
          </a:xfrm>
          <a:prstGeom prst="rect">
            <a:avLst/>
          </a:prstGeom>
          <a:noFill/>
        </p:spPr>
        <p:txBody>
          <a:bodyPr wrap="square">
            <a:spAutoFit/>
          </a:bodyPr>
          <a:lstStyle/>
          <a:p>
            <a:pPr fontAlgn="base">
              <a:spcBef>
                <a:spcPct val="0"/>
              </a:spcBef>
              <a:spcAft>
                <a:spcPct val="0"/>
              </a:spcAft>
            </a:pPr>
            <a:r>
              <a:rPr lang="en-US" dirty="0">
                <a:solidFill>
                  <a:srgbClr val="000000"/>
                </a:solidFill>
                <a:latin typeface="Times New Roman" panose="02020603050405020304" pitchFamily="18" charset="0"/>
              </a:rPr>
              <a:t>Laura McBride created the Deal Lake Watershed Alliance</a:t>
            </a:r>
          </a:p>
        </p:txBody>
      </p:sp>
    </p:spTree>
    <p:extLst>
      <p:ext uri="{BB962C8B-B14F-4D97-AF65-F5344CB8AC3E}">
        <p14:creationId xmlns:p14="http://schemas.microsoft.com/office/powerpoint/2010/main" val="24208601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0BC1F-A214-4CB7-8318-F5E3391B3BC8}"/>
              </a:ext>
            </a:extLst>
          </p:cNvPr>
          <p:cNvSpPr>
            <a:spLocks noGrp="1"/>
          </p:cNvSpPr>
          <p:nvPr>
            <p:ph type="title"/>
          </p:nvPr>
        </p:nvSpPr>
        <p:spPr>
          <a:xfrm>
            <a:off x="1831429" y="744574"/>
            <a:ext cx="8694683" cy="857250"/>
          </a:xfrm>
        </p:spPr>
        <p:txBody>
          <a:bodyPr>
            <a:noAutofit/>
          </a:bodyPr>
          <a:lstStyle/>
          <a:p>
            <a:pPr algn="ctr"/>
            <a:r>
              <a:rPr lang="en-US" altLang="en-US" sz="3200" b="1" dirty="0">
                <a:solidFill>
                  <a:srgbClr val="C00000"/>
                </a:solidFill>
                <a:cs typeface="Arial" panose="020B0604020202020204" pitchFamily="34" charset="0"/>
              </a:rPr>
              <a:t>Rutgers inputs to the Green Infrastructure Champion Program</a:t>
            </a:r>
            <a:endParaRPr lang="en-US" sz="3200" dirty="0"/>
          </a:p>
        </p:txBody>
      </p:sp>
      <p:sp>
        <p:nvSpPr>
          <p:cNvPr id="3" name="Content Placeholder 2">
            <a:extLst>
              <a:ext uri="{FF2B5EF4-FFF2-40B4-BE49-F238E27FC236}">
                <a16:creationId xmlns:a16="http://schemas.microsoft.com/office/drawing/2014/main" id="{F6E5D568-B766-4E12-90F3-CF19BDB65A52}"/>
              </a:ext>
            </a:extLst>
          </p:cNvPr>
          <p:cNvSpPr>
            <a:spLocks noGrp="1"/>
          </p:cNvSpPr>
          <p:nvPr>
            <p:ph idx="1"/>
          </p:nvPr>
        </p:nvSpPr>
        <p:spPr>
          <a:xfrm>
            <a:off x="1831429" y="2057404"/>
            <a:ext cx="8694683" cy="3801041"/>
          </a:xfrm>
        </p:spPr>
        <p:txBody>
          <a:bodyPr wrap="square">
            <a:spAutoFit/>
          </a:bodyPr>
          <a:lstStyle/>
          <a:p>
            <a:pPr marL="259556" indent="-259556">
              <a:spcBef>
                <a:spcPts val="900"/>
              </a:spcBef>
              <a:spcAft>
                <a:spcPts val="900"/>
              </a:spcAft>
            </a:pPr>
            <a:r>
              <a:rPr lang="en-US" sz="2800" dirty="0">
                <a:latin typeface="Times New Roman" panose="02020603050405020304" pitchFamily="18" charset="0"/>
                <a:cs typeface="Times New Roman" panose="02020603050405020304" pitchFamily="18" charset="0"/>
              </a:rPr>
              <a:t>10 training classes on various aspects of green infrastructure planning and implementation</a:t>
            </a:r>
          </a:p>
          <a:p>
            <a:pPr marL="259556" indent="-259556">
              <a:spcBef>
                <a:spcPts val="900"/>
              </a:spcBef>
              <a:spcAft>
                <a:spcPts val="900"/>
              </a:spcAft>
            </a:pPr>
            <a:r>
              <a:rPr lang="en-US" sz="2800" dirty="0">
                <a:latin typeface="Times New Roman" panose="02020603050405020304" pitchFamily="18" charset="0"/>
                <a:cs typeface="Times New Roman" panose="02020603050405020304" pitchFamily="18" charset="0"/>
              </a:rPr>
              <a:t>Professional staff to provide technical support to develop a design for a green infrastructure demonstration project</a:t>
            </a:r>
          </a:p>
          <a:p>
            <a:pPr marL="259556" indent="-259556">
              <a:spcBef>
                <a:spcPts val="900"/>
              </a:spcBef>
              <a:spcAft>
                <a:spcPts val="900"/>
              </a:spcAft>
            </a:pPr>
            <a:r>
              <a:rPr lang="en-US" sz="2800" dirty="0">
                <a:latin typeface="Times New Roman" panose="02020603050405020304" pitchFamily="18" charset="0"/>
                <a:cs typeface="Times New Roman" panose="02020603050405020304" pitchFamily="18" charset="0"/>
              </a:rPr>
              <a:t>Networking opportunities with other Green Infrastructure Champions for mutual support </a:t>
            </a:r>
          </a:p>
          <a:p>
            <a:pPr marL="259556" indent="-259556">
              <a:spcBef>
                <a:spcPts val="900"/>
              </a:spcBef>
              <a:spcAft>
                <a:spcPts val="900"/>
              </a:spcAft>
            </a:pPr>
            <a:r>
              <a:rPr lang="en-US" sz="2800" dirty="0">
                <a:latin typeface="Times New Roman" panose="02020603050405020304" pitchFamily="18" charset="0"/>
                <a:cs typeface="Times New Roman" panose="02020603050405020304" pitchFamily="18" charset="0"/>
              </a:rPr>
              <a:t>Assistance with grant writing and submission</a:t>
            </a:r>
          </a:p>
        </p:txBody>
      </p:sp>
    </p:spTree>
    <p:extLst>
      <p:ext uri="{BB962C8B-B14F-4D97-AF65-F5344CB8AC3E}">
        <p14:creationId xmlns:p14="http://schemas.microsoft.com/office/powerpoint/2010/main" val="1030106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5491368"/>
            <a:ext cx="12204871" cy="1366631"/>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734589" y="5568696"/>
            <a:ext cx="1841333" cy="1289303"/>
            <a:chOff x="1417434" y="4021308"/>
            <a:chExt cx="3673378" cy="3289490"/>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417434" y="5975870"/>
              <a:ext cx="3673378" cy="1334928"/>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title"/>
          </p:nvPr>
        </p:nvSpPr>
        <p:spPr>
          <a:xfrm>
            <a:off x="920496" y="-3572"/>
            <a:ext cx="10515600" cy="1325563"/>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Agenda</a:t>
            </a:r>
          </a:p>
        </p:txBody>
      </p:sp>
      <p:sp>
        <p:nvSpPr>
          <p:cNvPr id="2" name="Content Placeholder 1">
            <a:extLst>
              <a:ext uri="{FF2B5EF4-FFF2-40B4-BE49-F238E27FC236}">
                <a16:creationId xmlns:a16="http://schemas.microsoft.com/office/drawing/2014/main" id="{4D9EF411-4822-1558-8D09-79AABBE6C580}"/>
              </a:ext>
            </a:extLst>
          </p:cNvPr>
          <p:cNvSpPr>
            <a:spLocks noGrp="1"/>
          </p:cNvSpPr>
          <p:nvPr>
            <p:ph idx="1"/>
          </p:nvPr>
        </p:nvSpPr>
        <p:spPr>
          <a:xfrm>
            <a:off x="920496" y="1366631"/>
            <a:ext cx="10515600" cy="4124736"/>
          </a:xfrm>
        </p:spPr>
        <p:txBody>
          <a:bodyPr>
            <a:normAutofit fontScale="77500" lnSpcReduction="20000"/>
          </a:bodyPr>
          <a:lstStyle/>
          <a:p>
            <a:pPr marL="0" indent="0">
              <a:buNone/>
            </a:pPr>
            <a:r>
              <a:rPr lang="en-US" dirty="0">
                <a:solidFill>
                  <a:srgbClr val="35973E"/>
                </a:solidFill>
              </a:rPr>
              <a:t>9:30 – 9:40 </a:t>
            </a:r>
            <a:r>
              <a:rPr lang="en-US" dirty="0"/>
              <a:t>| Opening Remarks, </a:t>
            </a:r>
            <a:r>
              <a:rPr lang="en-US" i="1" dirty="0">
                <a:solidFill>
                  <a:srgbClr val="0B5395"/>
                </a:solidFill>
              </a:rPr>
              <a:t>Regional Administrator David Cash, USEPA</a:t>
            </a:r>
          </a:p>
          <a:p>
            <a:pPr marL="0" indent="0">
              <a:buNone/>
            </a:pPr>
            <a:r>
              <a:rPr lang="en-US" dirty="0">
                <a:solidFill>
                  <a:srgbClr val="35973E"/>
                </a:solidFill>
              </a:rPr>
              <a:t>9:40 – 10:00 </a:t>
            </a:r>
            <a:r>
              <a:rPr lang="en-US" dirty="0"/>
              <a:t>| Keynote, </a:t>
            </a:r>
            <a:r>
              <a:rPr lang="en-US" i="1" dirty="0">
                <a:solidFill>
                  <a:srgbClr val="0B5395"/>
                </a:solidFill>
              </a:rPr>
              <a:t>Dr. Christopher Obropta, Rutgers University</a:t>
            </a:r>
          </a:p>
          <a:p>
            <a:pPr marL="0" indent="0">
              <a:buNone/>
            </a:pPr>
            <a:r>
              <a:rPr lang="en-US" dirty="0">
                <a:solidFill>
                  <a:srgbClr val="35973E"/>
                </a:solidFill>
              </a:rPr>
              <a:t>10:00 – 10:45 </a:t>
            </a:r>
            <a:r>
              <a:rPr lang="en-US" dirty="0"/>
              <a:t>| SNEP Overview and Program Partner Introduction</a:t>
            </a:r>
          </a:p>
          <a:p>
            <a:pPr marL="0" indent="0">
              <a:buNone/>
            </a:pPr>
            <a:r>
              <a:rPr lang="en-US" dirty="0">
                <a:solidFill>
                  <a:srgbClr val="35973E"/>
                </a:solidFill>
              </a:rPr>
              <a:t>10:45 – 11:00 </a:t>
            </a:r>
            <a:r>
              <a:rPr lang="en-US" dirty="0"/>
              <a:t>| Break</a:t>
            </a:r>
          </a:p>
          <a:p>
            <a:pPr marL="0" indent="0">
              <a:buNone/>
            </a:pPr>
            <a:r>
              <a:rPr lang="en-US" dirty="0">
                <a:solidFill>
                  <a:srgbClr val="35973E"/>
                </a:solidFill>
              </a:rPr>
              <a:t>11:00 – 12:00 </a:t>
            </a:r>
            <a:r>
              <a:rPr lang="en-US" dirty="0"/>
              <a:t>| Session 1: Regional Resources and Blind Spots</a:t>
            </a:r>
          </a:p>
          <a:p>
            <a:pPr marL="0" indent="0">
              <a:buNone/>
            </a:pPr>
            <a:r>
              <a:rPr lang="en-US" dirty="0">
                <a:solidFill>
                  <a:srgbClr val="35973E"/>
                </a:solidFill>
              </a:rPr>
              <a:t>12:00 – 12:50 </a:t>
            </a:r>
            <a:r>
              <a:rPr lang="en-US" dirty="0"/>
              <a:t>| Lunch</a:t>
            </a:r>
          </a:p>
          <a:p>
            <a:pPr marL="0" indent="0">
              <a:buNone/>
            </a:pPr>
            <a:r>
              <a:rPr lang="en-US" dirty="0">
                <a:solidFill>
                  <a:srgbClr val="35973E"/>
                </a:solidFill>
              </a:rPr>
              <a:t>1:00 – 2:00 </a:t>
            </a:r>
            <a:r>
              <a:rPr lang="en-US" dirty="0"/>
              <a:t>| Session 2: Opportunities for Improvement</a:t>
            </a:r>
          </a:p>
          <a:p>
            <a:pPr marL="0" indent="0">
              <a:buNone/>
            </a:pPr>
            <a:r>
              <a:rPr lang="en-US" dirty="0">
                <a:solidFill>
                  <a:srgbClr val="35973E"/>
                </a:solidFill>
              </a:rPr>
              <a:t>2:00 – 2:15 </a:t>
            </a:r>
            <a:r>
              <a:rPr lang="en-US" dirty="0"/>
              <a:t>| Break</a:t>
            </a:r>
          </a:p>
          <a:p>
            <a:pPr marL="0" indent="0">
              <a:buNone/>
            </a:pPr>
            <a:r>
              <a:rPr lang="en-US" dirty="0">
                <a:solidFill>
                  <a:srgbClr val="35973E"/>
                </a:solidFill>
              </a:rPr>
              <a:t>2:15 – 3:15 </a:t>
            </a:r>
            <a:r>
              <a:rPr lang="en-US" dirty="0"/>
              <a:t>| Session 3: Looking Towards the Future</a:t>
            </a:r>
          </a:p>
          <a:p>
            <a:pPr marL="0" indent="0">
              <a:buNone/>
            </a:pPr>
            <a:r>
              <a:rPr lang="en-US" dirty="0">
                <a:solidFill>
                  <a:srgbClr val="35973E"/>
                </a:solidFill>
              </a:rPr>
              <a:t>3:15 – 3:20 </a:t>
            </a:r>
            <a:r>
              <a:rPr lang="en-US" dirty="0"/>
              <a:t>| Break</a:t>
            </a:r>
          </a:p>
          <a:p>
            <a:pPr marL="0" indent="0">
              <a:buNone/>
            </a:pPr>
            <a:r>
              <a:rPr lang="en-US" dirty="0">
                <a:solidFill>
                  <a:srgbClr val="35973E"/>
                </a:solidFill>
              </a:rPr>
              <a:t>3:20 – 4:00 </a:t>
            </a:r>
            <a:r>
              <a:rPr lang="en-US" dirty="0"/>
              <a:t>| Report Out, Next Steps, and Group Discussion</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pic>
        <p:nvPicPr>
          <p:cNvPr id="4" name="Picture 3">
            <a:extLst>
              <a:ext uri="{FF2B5EF4-FFF2-40B4-BE49-F238E27FC236}">
                <a16:creationId xmlns:a16="http://schemas.microsoft.com/office/drawing/2014/main" id="{613F3924-76B2-F89C-EB56-09BE527134AC}"/>
              </a:ext>
            </a:extLst>
          </p:cNvPr>
          <p:cNvPicPr>
            <a:picLocks noChangeAspect="1"/>
          </p:cNvPicPr>
          <p:nvPr/>
        </p:nvPicPr>
        <p:blipFill rotWithShape="1">
          <a:blip r:embed="rId5">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5573740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8610D-3F36-484C-972E-4044E3D53CCD}"/>
              </a:ext>
            </a:extLst>
          </p:cNvPr>
          <p:cNvSpPr>
            <a:spLocks noGrp="1"/>
          </p:cNvSpPr>
          <p:nvPr>
            <p:ph type="title"/>
          </p:nvPr>
        </p:nvSpPr>
        <p:spPr>
          <a:xfrm>
            <a:off x="2152650" y="611620"/>
            <a:ext cx="7886700" cy="557833"/>
          </a:xfrm>
        </p:spPr>
        <p:txBody>
          <a:bodyPr>
            <a:noAutofit/>
          </a:bodyPr>
          <a:lstStyle/>
          <a:p>
            <a:pPr algn="ctr"/>
            <a:r>
              <a:rPr lang="en-US" sz="3600" b="1" dirty="0">
                <a:solidFill>
                  <a:srgbClr val="C00000"/>
                </a:solidFill>
                <a:cs typeface="Arial" panose="020B0604020202020204" pitchFamily="34" charset="0"/>
              </a:rPr>
              <a:t>GI Champions Classes</a:t>
            </a:r>
          </a:p>
        </p:txBody>
      </p:sp>
      <p:pic>
        <p:nvPicPr>
          <p:cNvPr id="4" name="Picture 3" descr="A large brick building with grass in front of a house&#10;&#10;Description automatically generated">
            <a:extLst>
              <a:ext uri="{FF2B5EF4-FFF2-40B4-BE49-F238E27FC236}">
                <a16:creationId xmlns:a16="http://schemas.microsoft.com/office/drawing/2014/main" id="{4646FFFD-A26B-4CB4-9B1C-C046A500E3C2}"/>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59072" y="5129859"/>
            <a:ext cx="2286000" cy="1714500"/>
          </a:xfrm>
          <a:prstGeom prst="rect">
            <a:avLst/>
          </a:prstGeom>
        </p:spPr>
      </p:pic>
      <p:pic>
        <p:nvPicPr>
          <p:cNvPr id="5" name="Content Placeholder 9" descr="Hughes Dr.(2) #1.jpg">
            <a:extLst>
              <a:ext uri="{FF2B5EF4-FFF2-40B4-BE49-F238E27FC236}">
                <a16:creationId xmlns:a16="http://schemas.microsoft.com/office/drawing/2014/main" id="{D6D3FD0E-FB62-4E68-98E3-F4F2C9ABD2EB}"/>
              </a:ext>
            </a:extLst>
          </p:cNvPr>
          <p:cNvPicPr>
            <a:picLocks noChangeAspect="1"/>
          </p:cNvPicPr>
          <p:nvPr/>
        </p:nvPicPr>
        <p:blipFill rotWithShape="1">
          <a:blip r:embed="rId3" cstate="print"/>
          <a:srcRect l="1" r="5074"/>
          <a:stretch/>
        </p:blipFill>
        <p:spPr bwMode="auto">
          <a:xfrm>
            <a:off x="4280144" y="5129859"/>
            <a:ext cx="2170208"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DBE85262-D6E9-4060-B7A0-86D6E270B30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6471112" y="5344171"/>
            <a:ext cx="1714500" cy="1285876"/>
          </a:xfrm>
          <a:prstGeom prst="rect">
            <a:avLst/>
          </a:prstGeom>
        </p:spPr>
      </p:pic>
      <p:pic>
        <p:nvPicPr>
          <p:cNvPr id="7" name="Content Placeholder 6">
            <a:extLst>
              <a:ext uri="{FF2B5EF4-FFF2-40B4-BE49-F238E27FC236}">
                <a16:creationId xmlns:a16="http://schemas.microsoft.com/office/drawing/2014/main" id="{30B28C11-9F07-4DBE-8CFA-E5934B0E0FB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206372" y="5129859"/>
            <a:ext cx="2226559" cy="1714500"/>
          </a:xfrm>
          <a:prstGeom prst="rect">
            <a:avLst/>
          </a:prstGeom>
        </p:spPr>
      </p:pic>
      <p:sp>
        <p:nvSpPr>
          <p:cNvPr id="8" name="Content Placeholder 2">
            <a:extLst>
              <a:ext uri="{FF2B5EF4-FFF2-40B4-BE49-F238E27FC236}">
                <a16:creationId xmlns:a16="http://schemas.microsoft.com/office/drawing/2014/main" id="{EAFBB0A8-F503-D576-995D-3BD3D5EFB64C}"/>
              </a:ext>
            </a:extLst>
          </p:cNvPr>
          <p:cNvSpPr txBox="1">
            <a:spLocks/>
          </p:cNvSpPr>
          <p:nvPr/>
        </p:nvSpPr>
        <p:spPr bwMode="auto">
          <a:xfrm>
            <a:off x="2039500" y="1295649"/>
            <a:ext cx="8393430" cy="379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342900" indent="-342900" algn="l" rtl="0" eaLnBrk="1" fontAlgn="base" hangingPunct="1">
              <a:spcBef>
                <a:spcPct val="20000"/>
              </a:spcBef>
              <a:spcAft>
                <a:spcPct val="0"/>
              </a:spcAft>
              <a:buChar char="•"/>
              <a:defRPr sz="2200">
                <a:solidFill>
                  <a:srgbClr val="5F5F5F"/>
                </a:solidFill>
                <a:latin typeface="Arial" panose="020B0604020202020204" pitchFamily="34" charset="0"/>
                <a:ea typeface="ヒラギノ角ゴ Pro W3" charset="0"/>
                <a:cs typeface="Geneva" charset="0"/>
              </a:defRPr>
            </a:lvl1pPr>
            <a:lvl2pPr marL="742950" indent="-285750" algn="l" rtl="0" eaLnBrk="1" fontAlgn="base" hangingPunct="1">
              <a:spcBef>
                <a:spcPct val="20000"/>
              </a:spcBef>
              <a:spcAft>
                <a:spcPct val="0"/>
              </a:spcAft>
              <a:buChar char="–"/>
              <a:defRPr>
                <a:solidFill>
                  <a:srgbClr val="5F5F5F"/>
                </a:solidFill>
                <a:latin typeface="Arial" panose="020B0604020202020204" pitchFamily="34" charset="0"/>
                <a:ea typeface="Geneva" charset="0"/>
                <a:cs typeface="Geneva" charset="0"/>
              </a:defRPr>
            </a:lvl2pPr>
            <a:lvl3pPr marL="1143000" indent="-228600" algn="l" rtl="0" eaLnBrk="1" fontAlgn="base" hangingPunct="1">
              <a:spcBef>
                <a:spcPct val="20000"/>
              </a:spcBef>
              <a:spcAft>
                <a:spcPct val="0"/>
              </a:spcAft>
              <a:buChar char="•"/>
              <a:defRPr sz="1600">
                <a:solidFill>
                  <a:srgbClr val="5F5F5F"/>
                </a:solidFill>
                <a:latin typeface="Arial" panose="020B0604020202020204" pitchFamily="34" charset="0"/>
                <a:ea typeface="Geneva" charset="0"/>
                <a:cs typeface="Geneva" charset="0"/>
              </a:defRPr>
            </a:lvl3pPr>
            <a:lvl4pPr marL="16002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4pPr>
            <a:lvl5pPr marL="20574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5pPr>
            <a:lvl6pPr marL="2514600" indent="-228600" algn="l" rtl="0" eaLnBrk="1" fontAlgn="base" hangingPunct="1">
              <a:spcBef>
                <a:spcPct val="20000"/>
              </a:spcBef>
              <a:spcAft>
                <a:spcPct val="0"/>
              </a:spcAft>
              <a:buChar char="»"/>
              <a:defRPr sz="1400">
                <a:solidFill>
                  <a:srgbClr val="5F5F5F"/>
                </a:solidFill>
                <a:latin typeface="+mn-lt"/>
              </a:defRPr>
            </a:lvl6pPr>
            <a:lvl7pPr marL="2971800" indent="-228600" algn="l" rtl="0" eaLnBrk="1" fontAlgn="base" hangingPunct="1">
              <a:spcBef>
                <a:spcPct val="20000"/>
              </a:spcBef>
              <a:spcAft>
                <a:spcPct val="0"/>
              </a:spcAft>
              <a:buChar char="»"/>
              <a:defRPr sz="1400">
                <a:solidFill>
                  <a:srgbClr val="5F5F5F"/>
                </a:solidFill>
                <a:latin typeface="+mn-lt"/>
              </a:defRPr>
            </a:lvl7pPr>
            <a:lvl8pPr marL="3429000" indent="-228600" algn="l" rtl="0" eaLnBrk="1" fontAlgn="base" hangingPunct="1">
              <a:spcBef>
                <a:spcPct val="20000"/>
              </a:spcBef>
              <a:spcAft>
                <a:spcPct val="0"/>
              </a:spcAft>
              <a:buChar char="»"/>
              <a:defRPr sz="1400">
                <a:solidFill>
                  <a:srgbClr val="5F5F5F"/>
                </a:solidFill>
                <a:latin typeface="+mn-lt"/>
              </a:defRPr>
            </a:lvl8pPr>
            <a:lvl9pPr marL="3886200" indent="-228600" algn="l" rtl="0" eaLnBrk="1" fontAlgn="base" hangingPunct="1">
              <a:spcBef>
                <a:spcPct val="20000"/>
              </a:spcBef>
              <a:spcAft>
                <a:spcPct val="0"/>
              </a:spcAft>
              <a:buChar char="»"/>
              <a:defRPr sz="1400">
                <a:solidFill>
                  <a:srgbClr val="5F5F5F"/>
                </a:solidFill>
                <a:latin typeface="+mn-lt"/>
              </a:defRPr>
            </a:lvl9pPr>
          </a:lstStyle>
          <a:p>
            <a:pPr>
              <a:lnSpc>
                <a:spcPct val="107000"/>
              </a:lnSpc>
              <a:spcBef>
                <a:spcPts val="600"/>
              </a:spcBef>
              <a:spcAft>
                <a:spcPts val="0"/>
              </a:spcAft>
              <a:buFont typeface="+mj-lt"/>
              <a:buAutoNum type="arabicPeriod"/>
            </a:pPr>
            <a:r>
              <a:rPr lang="en-US" sz="2600" kern="0" dirty="0">
                <a:solidFill>
                  <a:srgbClr val="3C3B40"/>
                </a:solidFill>
                <a:latin typeface="Times New Roman" panose="02020603050405020304" pitchFamily="18" charset="0"/>
                <a:ea typeface="Times New Roman" panose="02020603050405020304" pitchFamily="18" charset="0"/>
                <a:cs typeface="Times New Roman" panose="02020603050405020304" pitchFamily="18" charset="0"/>
              </a:rPr>
              <a:t>How to identify green infrastructure projects in your town</a:t>
            </a:r>
            <a:r>
              <a:rPr lang="en-US" sz="2600" kern="0" dirty="0">
                <a:latin typeface="Times New Roman" panose="02020603050405020304" pitchFamily="18" charset="0"/>
                <a:ea typeface="Calibri" panose="020F0502020204030204" pitchFamily="34" charset="0"/>
                <a:cs typeface="Times New Roman" panose="02020603050405020304" pitchFamily="18" charset="0"/>
              </a:rPr>
              <a:t> </a:t>
            </a:r>
            <a:r>
              <a:rPr lang="en-US" sz="2600" kern="0" dirty="0">
                <a:solidFill>
                  <a:srgbClr val="3C3B4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kern="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Bef>
                <a:spcPts val="600"/>
              </a:spcBef>
              <a:spcAft>
                <a:spcPts val="0"/>
              </a:spcAft>
              <a:buFont typeface="+mj-lt"/>
              <a:buAutoNum type="arabicPeriod"/>
            </a:pPr>
            <a:r>
              <a:rPr lang="en-US" sz="2600" kern="0" dirty="0">
                <a:solidFill>
                  <a:srgbClr val="3C3B40"/>
                </a:solidFill>
                <a:latin typeface="Times New Roman" panose="02020603050405020304" pitchFamily="18" charset="0"/>
                <a:ea typeface="Times New Roman" panose="02020603050405020304" pitchFamily="18" charset="0"/>
                <a:cs typeface="Times New Roman" panose="02020603050405020304" pitchFamily="18" charset="0"/>
              </a:rPr>
              <a:t>Moving from planning to </a:t>
            </a:r>
            <a:r>
              <a:rPr lang="en-US" sz="2600" kern="0" dirty="0">
                <a:solidFill>
                  <a:srgbClr val="3C3B40"/>
                </a:solidFill>
                <a:latin typeface="Times New Roman" panose="02020603050405020304" pitchFamily="18" charset="0"/>
                <a:cs typeface="Times New Roman" panose="02020603050405020304" pitchFamily="18" charset="0"/>
              </a:rPr>
              <a:t>implementation of green infrastructure</a:t>
            </a:r>
          </a:p>
          <a:p>
            <a:pPr>
              <a:lnSpc>
                <a:spcPct val="107000"/>
              </a:lnSpc>
              <a:spcBef>
                <a:spcPts val="600"/>
              </a:spcBef>
              <a:spcAft>
                <a:spcPts val="0"/>
              </a:spcAft>
              <a:buFont typeface="+mj-lt"/>
              <a:buAutoNum type="arabicPeriod"/>
            </a:pPr>
            <a:r>
              <a:rPr lang="en-US" sz="2600" kern="0" dirty="0">
                <a:solidFill>
                  <a:srgbClr val="3C3B40"/>
                </a:solidFill>
                <a:latin typeface="Times New Roman" panose="02020603050405020304" pitchFamily="18" charset="0"/>
                <a:cs typeface="Times New Roman" panose="02020603050405020304" pitchFamily="18" charset="0"/>
              </a:rPr>
              <a:t>Maintaining green infrastructure practices/projects</a:t>
            </a:r>
          </a:p>
          <a:p>
            <a:pPr>
              <a:lnSpc>
                <a:spcPct val="107000"/>
              </a:lnSpc>
              <a:spcBef>
                <a:spcPts val="600"/>
              </a:spcBef>
              <a:spcAft>
                <a:spcPts val="0"/>
              </a:spcAft>
              <a:buFont typeface="+mj-lt"/>
              <a:buAutoNum type="arabicPeriod"/>
            </a:pPr>
            <a:r>
              <a:rPr lang="en-US" sz="2600" kern="0" dirty="0">
                <a:solidFill>
                  <a:srgbClr val="3C3B40"/>
                </a:solidFill>
                <a:latin typeface="Times New Roman" panose="02020603050405020304" pitchFamily="18" charset="0"/>
                <a:cs typeface="Times New Roman" panose="02020603050405020304" pitchFamily="18" charset="0"/>
              </a:rPr>
              <a:t>Stormwater management regulations, policies, and ordinances</a:t>
            </a:r>
          </a:p>
          <a:p>
            <a:pPr>
              <a:lnSpc>
                <a:spcPct val="107000"/>
              </a:lnSpc>
              <a:spcBef>
                <a:spcPts val="600"/>
              </a:spcBef>
              <a:spcAft>
                <a:spcPts val="0"/>
              </a:spcAft>
              <a:buFont typeface="+mj-lt"/>
              <a:buAutoNum type="arabicPeriod"/>
            </a:pPr>
            <a:r>
              <a:rPr lang="en-US" sz="2600" kern="0" dirty="0">
                <a:solidFill>
                  <a:srgbClr val="3C3B40"/>
                </a:solidFill>
                <a:latin typeface="Times New Roman" panose="02020603050405020304" pitchFamily="18" charset="0"/>
                <a:cs typeface="Times New Roman" panose="02020603050405020304" pitchFamily="18" charset="0"/>
              </a:rPr>
              <a:t>Green infrastructure planning and implementation for Sustainable Jersey points</a:t>
            </a:r>
            <a:endParaRPr lang="en-US" sz="26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09452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8610D-3F36-484C-972E-4044E3D53CCD}"/>
              </a:ext>
            </a:extLst>
          </p:cNvPr>
          <p:cNvSpPr>
            <a:spLocks noGrp="1"/>
          </p:cNvSpPr>
          <p:nvPr>
            <p:ph type="title"/>
          </p:nvPr>
        </p:nvSpPr>
        <p:spPr>
          <a:xfrm>
            <a:off x="2152650" y="616524"/>
            <a:ext cx="7886700" cy="628777"/>
          </a:xfrm>
        </p:spPr>
        <p:txBody>
          <a:bodyPr>
            <a:noAutofit/>
          </a:bodyPr>
          <a:lstStyle/>
          <a:p>
            <a:pPr algn="ctr"/>
            <a:r>
              <a:rPr lang="en-US" sz="3600" b="1">
                <a:solidFill>
                  <a:srgbClr val="C00000"/>
                </a:solidFill>
                <a:cs typeface="Arial" panose="020B0604020202020204" pitchFamily="34" charset="0"/>
              </a:rPr>
              <a:t>GI Champions Classes</a:t>
            </a:r>
            <a:endParaRPr lang="en-US" sz="3600" b="1" dirty="0">
              <a:solidFill>
                <a:srgbClr val="C00000"/>
              </a:solidFill>
              <a:cs typeface="Arial" panose="020B0604020202020204" pitchFamily="34" charset="0"/>
            </a:endParaRPr>
          </a:p>
        </p:txBody>
      </p:sp>
      <p:pic>
        <p:nvPicPr>
          <p:cNvPr id="4" name="Picture 6" descr="FS1307: Stormwater Utilities in New Jersey – Frequently Asked Questions  (Rutgers NJAES)">
            <a:extLst>
              <a:ext uri="{FF2B5EF4-FFF2-40B4-BE49-F238E27FC236}">
                <a16:creationId xmlns:a16="http://schemas.microsoft.com/office/drawing/2014/main" id="{B6D5DF9D-BE76-46BC-9C69-D00A7D590F6C}"/>
              </a:ext>
            </a:extLst>
          </p:cNvPr>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t="2614" b="-653"/>
          <a:stretch/>
        </p:blipFill>
        <p:spPr bwMode="auto">
          <a:xfrm>
            <a:off x="1577443" y="5188207"/>
            <a:ext cx="2238452" cy="16459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Placeholder 2" descr="575139_10150861320638273_1470204108_n.jpg">
            <a:extLst>
              <a:ext uri="{FF2B5EF4-FFF2-40B4-BE49-F238E27FC236}">
                <a16:creationId xmlns:a16="http://schemas.microsoft.com/office/drawing/2014/main" id="{94C866DC-B3C4-43FF-8537-A9602AAEAA3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69338" y="5188207"/>
            <a:ext cx="2195816" cy="1645920"/>
          </a:xfrm>
          <a:prstGeom prst="rect">
            <a:avLst/>
          </a:prstGeom>
        </p:spPr>
      </p:pic>
      <p:pic>
        <p:nvPicPr>
          <p:cNvPr id="6" name="Content Placeholder 3">
            <a:extLst>
              <a:ext uri="{FF2B5EF4-FFF2-40B4-BE49-F238E27FC236}">
                <a16:creationId xmlns:a16="http://schemas.microsoft.com/office/drawing/2014/main" id="{E45033F7-A61A-4C9A-A9FA-8A75A8707A5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18598" y="5188207"/>
            <a:ext cx="2194560" cy="1645920"/>
          </a:xfrm>
          <a:prstGeom prst="rect">
            <a:avLst/>
          </a:prstGeom>
        </p:spPr>
      </p:pic>
      <p:pic>
        <p:nvPicPr>
          <p:cNvPr id="7" name="Picture 2" descr="Image result for richard nixon">
            <a:extLst>
              <a:ext uri="{FF2B5EF4-FFF2-40B4-BE49-F238E27FC236}">
                <a16:creationId xmlns:a16="http://schemas.microsoft.com/office/drawing/2014/main" id="{E8C228FF-41CC-4D7F-9BFC-7C0BAE42AC98}"/>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r="7810"/>
          <a:stretch/>
        </p:blipFill>
        <p:spPr bwMode="auto">
          <a:xfrm>
            <a:off x="8366602" y="5188207"/>
            <a:ext cx="2247954" cy="164592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979D68B2-F39F-C6A1-46D8-C65FB0F876FD}"/>
              </a:ext>
            </a:extLst>
          </p:cNvPr>
          <p:cNvSpPr txBox="1">
            <a:spLocks/>
          </p:cNvSpPr>
          <p:nvPr/>
        </p:nvSpPr>
        <p:spPr bwMode="auto">
          <a:xfrm>
            <a:off x="1921883" y="1245300"/>
            <a:ext cx="8393430" cy="3368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spAutoFit/>
          </a:bodyPr>
          <a:lstStyle>
            <a:lvl1pPr marL="342900" indent="-342900" algn="l" rtl="0" eaLnBrk="1" fontAlgn="base" hangingPunct="1">
              <a:spcBef>
                <a:spcPct val="20000"/>
              </a:spcBef>
              <a:spcAft>
                <a:spcPct val="0"/>
              </a:spcAft>
              <a:buChar char="•"/>
              <a:defRPr sz="2200">
                <a:solidFill>
                  <a:srgbClr val="5F5F5F"/>
                </a:solidFill>
                <a:latin typeface="Arial" panose="020B0604020202020204" pitchFamily="34" charset="0"/>
                <a:ea typeface="ヒラギノ角ゴ Pro W3" charset="0"/>
                <a:cs typeface="Geneva" charset="0"/>
              </a:defRPr>
            </a:lvl1pPr>
            <a:lvl2pPr marL="742950" indent="-285750" algn="l" rtl="0" eaLnBrk="1" fontAlgn="base" hangingPunct="1">
              <a:spcBef>
                <a:spcPct val="20000"/>
              </a:spcBef>
              <a:spcAft>
                <a:spcPct val="0"/>
              </a:spcAft>
              <a:buChar char="–"/>
              <a:defRPr>
                <a:solidFill>
                  <a:srgbClr val="5F5F5F"/>
                </a:solidFill>
                <a:latin typeface="Arial" panose="020B0604020202020204" pitchFamily="34" charset="0"/>
                <a:ea typeface="Geneva" charset="0"/>
                <a:cs typeface="Geneva" charset="0"/>
              </a:defRPr>
            </a:lvl2pPr>
            <a:lvl3pPr marL="1143000" indent="-228600" algn="l" rtl="0" eaLnBrk="1" fontAlgn="base" hangingPunct="1">
              <a:spcBef>
                <a:spcPct val="20000"/>
              </a:spcBef>
              <a:spcAft>
                <a:spcPct val="0"/>
              </a:spcAft>
              <a:buChar char="•"/>
              <a:defRPr sz="1600">
                <a:solidFill>
                  <a:srgbClr val="5F5F5F"/>
                </a:solidFill>
                <a:latin typeface="Arial" panose="020B0604020202020204" pitchFamily="34" charset="0"/>
                <a:ea typeface="Geneva" charset="0"/>
                <a:cs typeface="Geneva" charset="0"/>
              </a:defRPr>
            </a:lvl3pPr>
            <a:lvl4pPr marL="16002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4pPr>
            <a:lvl5pPr marL="2057400" indent="-228600" algn="l" rtl="0" eaLnBrk="1" fontAlgn="base" hangingPunct="1">
              <a:spcBef>
                <a:spcPct val="20000"/>
              </a:spcBef>
              <a:spcAft>
                <a:spcPct val="0"/>
              </a:spcAft>
              <a:buChar char="»"/>
              <a:defRPr sz="1400">
                <a:solidFill>
                  <a:srgbClr val="5F5F5F"/>
                </a:solidFill>
                <a:latin typeface="Arial" panose="020B0604020202020204" pitchFamily="34" charset="0"/>
                <a:ea typeface="Geneva" charset="0"/>
                <a:cs typeface="Geneva" charset="0"/>
              </a:defRPr>
            </a:lvl5pPr>
            <a:lvl6pPr marL="2514600" indent="-228600" algn="l" rtl="0" eaLnBrk="1" fontAlgn="base" hangingPunct="1">
              <a:spcBef>
                <a:spcPct val="20000"/>
              </a:spcBef>
              <a:spcAft>
                <a:spcPct val="0"/>
              </a:spcAft>
              <a:buChar char="»"/>
              <a:defRPr sz="1400">
                <a:solidFill>
                  <a:srgbClr val="5F5F5F"/>
                </a:solidFill>
                <a:latin typeface="+mn-lt"/>
              </a:defRPr>
            </a:lvl6pPr>
            <a:lvl7pPr marL="2971800" indent="-228600" algn="l" rtl="0" eaLnBrk="1" fontAlgn="base" hangingPunct="1">
              <a:spcBef>
                <a:spcPct val="20000"/>
              </a:spcBef>
              <a:spcAft>
                <a:spcPct val="0"/>
              </a:spcAft>
              <a:buChar char="»"/>
              <a:defRPr sz="1400">
                <a:solidFill>
                  <a:srgbClr val="5F5F5F"/>
                </a:solidFill>
                <a:latin typeface="+mn-lt"/>
              </a:defRPr>
            </a:lvl7pPr>
            <a:lvl8pPr marL="3429000" indent="-228600" algn="l" rtl="0" eaLnBrk="1" fontAlgn="base" hangingPunct="1">
              <a:spcBef>
                <a:spcPct val="20000"/>
              </a:spcBef>
              <a:spcAft>
                <a:spcPct val="0"/>
              </a:spcAft>
              <a:buChar char="»"/>
              <a:defRPr sz="1400">
                <a:solidFill>
                  <a:srgbClr val="5F5F5F"/>
                </a:solidFill>
                <a:latin typeface="+mn-lt"/>
              </a:defRPr>
            </a:lvl8pPr>
            <a:lvl9pPr marL="3886200" indent="-228600" algn="l" rtl="0" eaLnBrk="1" fontAlgn="base" hangingPunct="1">
              <a:spcBef>
                <a:spcPct val="20000"/>
              </a:spcBef>
              <a:spcAft>
                <a:spcPct val="0"/>
              </a:spcAft>
              <a:buChar char="»"/>
              <a:defRPr sz="1400">
                <a:solidFill>
                  <a:srgbClr val="5F5F5F"/>
                </a:solidFill>
                <a:latin typeface="+mn-lt"/>
              </a:defRPr>
            </a:lvl9pPr>
          </a:lstStyle>
          <a:p>
            <a:pPr marL="457200" indent="-457200">
              <a:lnSpc>
                <a:spcPct val="107000"/>
              </a:lnSpc>
              <a:spcBef>
                <a:spcPts val="600"/>
              </a:spcBef>
              <a:spcAft>
                <a:spcPts val="0"/>
              </a:spcAft>
              <a:buFont typeface="+mj-lt"/>
              <a:buAutoNum type="arabicPeriod" startAt="6"/>
            </a:pPr>
            <a:r>
              <a:rPr lang="en-US" sz="2600" kern="0" dirty="0">
                <a:solidFill>
                  <a:srgbClr val="3C3B40"/>
                </a:solidFill>
                <a:latin typeface="Times New Roman" panose="02020603050405020304" pitchFamily="18" charset="0"/>
                <a:cs typeface="Times New Roman" panose="02020603050405020304" pitchFamily="18" charset="0"/>
              </a:rPr>
              <a:t>Green infrastructure projects for schools</a:t>
            </a:r>
          </a:p>
          <a:p>
            <a:pPr marL="457200" indent="-457200">
              <a:lnSpc>
                <a:spcPct val="107000"/>
              </a:lnSpc>
              <a:spcBef>
                <a:spcPts val="600"/>
              </a:spcBef>
              <a:spcAft>
                <a:spcPts val="0"/>
              </a:spcAft>
              <a:buFont typeface="+mj-lt"/>
              <a:buAutoNum type="arabicPeriod" startAt="6"/>
            </a:pPr>
            <a:r>
              <a:rPr lang="en-US" sz="2600" kern="0" dirty="0">
                <a:solidFill>
                  <a:srgbClr val="3C3B40"/>
                </a:solidFill>
                <a:latin typeface="Times New Roman" panose="02020603050405020304" pitchFamily="18" charset="0"/>
                <a:cs typeface="Times New Roman" panose="02020603050405020304" pitchFamily="18" charset="0"/>
              </a:rPr>
              <a:t>How to design and build a rain garden</a:t>
            </a:r>
          </a:p>
          <a:p>
            <a:pPr marL="457200" indent="-457200">
              <a:lnSpc>
                <a:spcPct val="107000"/>
              </a:lnSpc>
              <a:spcBef>
                <a:spcPts val="600"/>
              </a:spcBef>
              <a:spcAft>
                <a:spcPts val="0"/>
              </a:spcAft>
              <a:buFont typeface="+mj-lt"/>
              <a:buAutoNum type="arabicPeriod" startAt="6"/>
            </a:pPr>
            <a:r>
              <a:rPr lang="en-US" sz="2600" kern="0" dirty="0">
                <a:solidFill>
                  <a:srgbClr val="3C3B40"/>
                </a:solidFill>
                <a:latin typeface="Times New Roman" panose="02020603050405020304" pitchFamily="18" charset="0"/>
                <a:cs typeface="Times New Roman" panose="02020603050405020304" pitchFamily="18" charset="0"/>
              </a:rPr>
              <a:t>Retrofitting traditional detention basins with green infrastructure</a:t>
            </a:r>
          </a:p>
          <a:p>
            <a:pPr marL="457200" indent="-457200">
              <a:lnSpc>
                <a:spcPct val="107000"/>
              </a:lnSpc>
              <a:spcBef>
                <a:spcPts val="600"/>
              </a:spcBef>
              <a:spcAft>
                <a:spcPts val="0"/>
              </a:spcAft>
              <a:buFont typeface="+mj-lt"/>
              <a:buAutoNum type="arabicPeriod" startAt="6"/>
            </a:pPr>
            <a:r>
              <a:rPr lang="en-US" sz="2600" kern="0" dirty="0">
                <a:solidFill>
                  <a:srgbClr val="3C3B40"/>
                </a:solidFill>
                <a:latin typeface="Times New Roman" panose="02020603050405020304" pitchFamily="18" charset="0"/>
                <a:cs typeface="Times New Roman" panose="02020603050405020304" pitchFamily="18" charset="0"/>
              </a:rPr>
              <a:t>Developing green infrastructure master plans for an entire site or neighborhood</a:t>
            </a:r>
          </a:p>
          <a:p>
            <a:pPr marL="457200" indent="-457200">
              <a:lnSpc>
                <a:spcPct val="107000"/>
              </a:lnSpc>
              <a:spcBef>
                <a:spcPts val="600"/>
              </a:spcBef>
              <a:spcAft>
                <a:spcPts val="0"/>
              </a:spcAft>
              <a:buFont typeface="+mj-lt"/>
              <a:buAutoNum type="arabicPeriod" startAt="6"/>
            </a:pPr>
            <a:r>
              <a:rPr lang="en-US" sz="2600" kern="0" dirty="0">
                <a:solidFill>
                  <a:srgbClr val="3C3B40"/>
                </a:solidFill>
                <a:latin typeface="Times New Roman" panose="02020603050405020304" pitchFamily="18" charset="0"/>
                <a:cs typeface="Times New Roman" panose="02020603050405020304" pitchFamily="18" charset="0"/>
              </a:rPr>
              <a:t>Using green infrastructure to promote climate resiliency</a:t>
            </a:r>
          </a:p>
        </p:txBody>
      </p:sp>
      <p:sp>
        <p:nvSpPr>
          <p:cNvPr id="12" name="TextBox 11">
            <a:extLst>
              <a:ext uri="{FF2B5EF4-FFF2-40B4-BE49-F238E27FC236}">
                <a16:creationId xmlns:a16="http://schemas.microsoft.com/office/drawing/2014/main" id="{65E0AF55-25A1-92B0-1A90-731EC031A909}"/>
              </a:ext>
            </a:extLst>
          </p:cNvPr>
          <p:cNvSpPr txBox="1"/>
          <p:nvPr/>
        </p:nvSpPr>
        <p:spPr>
          <a:xfrm>
            <a:off x="3057646" y="4566146"/>
            <a:ext cx="6076709" cy="523220"/>
          </a:xfrm>
          <a:prstGeom prst="rect">
            <a:avLst/>
          </a:prstGeom>
          <a:noFill/>
        </p:spPr>
        <p:txBody>
          <a:bodyPr wrap="square" rtlCol="0">
            <a:spAutoFit/>
          </a:bodyPr>
          <a:lstStyle/>
          <a:p>
            <a:pPr algn="ctr" fontAlgn="base">
              <a:spcBef>
                <a:spcPct val="0"/>
              </a:spcBef>
              <a:spcAft>
                <a:spcPct val="0"/>
              </a:spcAft>
            </a:pPr>
            <a:r>
              <a:rPr lang="en-US" sz="2800" b="1" dirty="0">
                <a:solidFill>
                  <a:srgbClr val="C00000"/>
                </a:solidFill>
                <a:latin typeface="Arial" charset="0"/>
              </a:rPr>
              <a:t>Classes Start on January 12, 2024</a:t>
            </a:r>
          </a:p>
        </p:txBody>
      </p:sp>
    </p:spTree>
    <p:extLst>
      <p:ext uri="{BB962C8B-B14F-4D97-AF65-F5344CB8AC3E}">
        <p14:creationId xmlns:p14="http://schemas.microsoft.com/office/powerpoint/2010/main" val="7612177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ctrTitle"/>
          </p:nvPr>
        </p:nvSpPr>
        <p:spPr>
          <a:xfrm>
            <a:off x="2209800" y="1020022"/>
            <a:ext cx="7772400" cy="646331"/>
          </a:xfrm>
        </p:spPr>
        <p:txBody>
          <a:bodyPr>
            <a:spAutoFit/>
          </a:bodyPr>
          <a:lstStyle/>
          <a:p>
            <a:r>
              <a:rPr lang="en-US" sz="3600" b="1" dirty="0">
                <a:solidFill>
                  <a:srgbClr val="5F5F5F"/>
                </a:solidFill>
                <a:latin typeface="+mj-lt"/>
              </a:rPr>
              <a:t>Questions?</a:t>
            </a:r>
            <a:endParaRPr lang="en-US" sz="3600" dirty="0">
              <a:solidFill>
                <a:srgbClr val="5F5F5F"/>
              </a:solidFill>
              <a:latin typeface="+mj-lt"/>
            </a:endParaRPr>
          </a:p>
        </p:txBody>
      </p:sp>
      <p:pic>
        <p:nvPicPr>
          <p:cNvPr id="1026" name="Picture 2" descr="Image preview">
            <a:extLst>
              <a:ext uri="{FF2B5EF4-FFF2-40B4-BE49-F238E27FC236}">
                <a16:creationId xmlns:a16="http://schemas.microsoft.com/office/drawing/2014/main" id="{4CF8B0A5-48CB-D59E-3D09-98DBBE760317}"/>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24000" y="1712073"/>
            <a:ext cx="9144000" cy="5138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9182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2759571" y="1553274"/>
            <a:ext cx="6672854"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SNEP Overview and Program Partner Introduction</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pic>
        <p:nvPicPr>
          <p:cNvPr id="2" name="Picture 1">
            <a:extLst>
              <a:ext uri="{FF2B5EF4-FFF2-40B4-BE49-F238E27FC236}">
                <a16:creationId xmlns:a16="http://schemas.microsoft.com/office/drawing/2014/main" id="{9DFD6B5A-FCAD-27A1-CBEA-6912CC71ED9C}"/>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9362976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Ian Dombroski</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646331"/>
          </a:xfrm>
          <a:prstGeom prst="rect">
            <a:avLst/>
          </a:prstGeom>
          <a:noFill/>
        </p:spPr>
        <p:txBody>
          <a:bodyPr wrap="square">
            <a:spAutoFit/>
          </a:bodyPr>
          <a:lstStyle/>
          <a:p>
            <a:pPr algn="ctr"/>
            <a:r>
              <a:rPr lang="en-US" dirty="0">
                <a:solidFill>
                  <a:srgbClr val="0B5395"/>
                </a:solidFill>
                <a:latin typeface="Trebuchet MS" panose="020B0603020202020204" pitchFamily="34" charset="0"/>
              </a:rPr>
              <a:t>SNEP Coordinator</a:t>
            </a:r>
            <a:r>
              <a:rPr lang="en-US" sz="1800" dirty="0">
                <a:solidFill>
                  <a:srgbClr val="0B5395"/>
                </a:solidFill>
                <a:latin typeface="Trebuchet MS" panose="020B0603020202020204" pitchFamily="34" charset="0"/>
              </a:rPr>
              <a:t>, </a:t>
            </a:r>
          </a:p>
          <a:p>
            <a:pPr algn="ctr"/>
            <a:r>
              <a:rPr lang="en-US" sz="1800" dirty="0">
                <a:solidFill>
                  <a:srgbClr val="0B5395"/>
                </a:solidFill>
                <a:latin typeface="Trebuchet MS" panose="020B0603020202020204" pitchFamily="34" charset="0"/>
              </a:rPr>
              <a:t>EPA Region 1</a:t>
            </a:r>
            <a:endParaRPr lang="en-US" dirty="0"/>
          </a:p>
        </p:txBody>
      </p:sp>
      <p:pic>
        <p:nvPicPr>
          <p:cNvPr id="2" name="Picture 1">
            <a:extLst>
              <a:ext uri="{FF2B5EF4-FFF2-40B4-BE49-F238E27FC236}">
                <a16:creationId xmlns:a16="http://schemas.microsoft.com/office/drawing/2014/main" id="{9DFD6B5A-FCAD-27A1-CBEA-6912CC71ED9C}"/>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4218672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821805" y="24821"/>
            <a:ext cx="7886700" cy="882730"/>
          </a:xfrm>
        </p:spPr>
        <p:txBody>
          <a:bodyPr/>
          <a:lstStyle/>
          <a:p>
            <a:r>
              <a:rPr lang="en-US" dirty="0"/>
              <a:t>FY12 Congressional Charge</a:t>
            </a:r>
          </a:p>
        </p:txBody>
      </p:sp>
      <p:sp>
        <p:nvSpPr>
          <p:cNvPr id="3" name="TextBox 2">
            <a:extLst>
              <a:ext uri="{FF2B5EF4-FFF2-40B4-BE49-F238E27FC236}">
                <a16:creationId xmlns:a16="http://schemas.microsoft.com/office/drawing/2014/main" id="{D481354A-3633-4AB3-95C4-17530D5D6934}"/>
              </a:ext>
            </a:extLst>
          </p:cNvPr>
          <p:cNvSpPr txBox="1"/>
          <p:nvPr/>
        </p:nvSpPr>
        <p:spPr>
          <a:xfrm>
            <a:off x="174171" y="1079611"/>
            <a:ext cx="9557657" cy="107721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pic>
        <p:nvPicPr>
          <p:cNvPr id="6" name="Picture 5">
            <a:extLst>
              <a:ext uri="{FF2B5EF4-FFF2-40B4-BE49-F238E27FC236}">
                <a16:creationId xmlns:a16="http://schemas.microsoft.com/office/drawing/2014/main" id="{065C6504-1B4A-B531-C68D-C1B5957FB7CC}"/>
              </a:ext>
            </a:extLst>
          </p:cNvPr>
          <p:cNvPicPr>
            <a:picLocks noChangeAspect="1"/>
          </p:cNvPicPr>
          <p:nvPr/>
        </p:nvPicPr>
        <p:blipFill>
          <a:blip r:embed="rId2"/>
          <a:stretch>
            <a:fillRect/>
          </a:stretch>
        </p:blipFill>
        <p:spPr>
          <a:xfrm>
            <a:off x="2091369" y="1079611"/>
            <a:ext cx="8009262" cy="5883050"/>
          </a:xfrm>
          <a:prstGeom prst="rect">
            <a:avLst/>
          </a:prstGeom>
        </p:spPr>
      </p:pic>
    </p:spTree>
    <p:extLst>
      <p:ext uri="{BB962C8B-B14F-4D97-AF65-F5344CB8AC3E}">
        <p14:creationId xmlns:p14="http://schemas.microsoft.com/office/powerpoint/2010/main" val="42321719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0" y="131568"/>
            <a:ext cx="7886700" cy="882730"/>
          </a:xfrm>
        </p:spPr>
        <p:txBody>
          <a:bodyPr/>
          <a:lstStyle/>
          <a:p>
            <a:r>
              <a:rPr lang="en-US" dirty="0"/>
              <a:t>SNEP Overview</a:t>
            </a:r>
          </a:p>
        </p:txBody>
      </p:sp>
      <p:sp>
        <p:nvSpPr>
          <p:cNvPr id="3" name="TextBox 2">
            <a:extLst>
              <a:ext uri="{FF2B5EF4-FFF2-40B4-BE49-F238E27FC236}">
                <a16:creationId xmlns:a16="http://schemas.microsoft.com/office/drawing/2014/main" id="{D481354A-3633-4AB3-95C4-17530D5D6934}"/>
              </a:ext>
            </a:extLst>
          </p:cNvPr>
          <p:cNvSpPr txBox="1"/>
          <p:nvPr/>
        </p:nvSpPr>
        <p:spPr>
          <a:xfrm>
            <a:off x="174171" y="1079611"/>
            <a:ext cx="9557657" cy="107721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sp>
        <p:nvSpPr>
          <p:cNvPr id="4" name="TextBox 3">
            <a:extLst>
              <a:ext uri="{FF2B5EF4-FFF2-40B4-BE49-F238E27FC236}">
                <a16:creationId xmlns:a16="http://schemas.microsoft.com/office/drawing/2014/main" id="{56ED71AB-8DC7-4FE1-9562-262312B9E5CB}"/>
              </a:ext>
            </a:extLst>
          </p:cNvPr>
          <p:cNvSpPr txBox="1"/>
          <p:nvPr/>
        </p:nvSpPr>
        <p:spPr>
          <a:xfrm>
            <a:off x="0" y="1014298"/>
            <a:ext cx="6607629" cy="569386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Southeast New England Program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EPA Led (Region 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Established in 2012, funded since 2014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Rhode Island and S.E Massachusetts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Foci:</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Water Quality/Habitat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Climate Resilience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Innovation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Collaboration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Transferability</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Holistic Approaches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Environmental Justice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endParaRPr>
          </a:p>
        </p:txBody>
      </p:sp>
      <p:pic>
        <p:nvPicPr>
          <p:cNvPr id="6" name="Picture 5" descr="Map&#10;&#10;Description automatically generated">
            <a:extLst>
              <a:ext uri="{FF2B5EF4-FFF2-40B4-BE49-F238E27FC236}">
                <a16:creationId xmlns:a16="http://schemas.microsoft.com/office/drawing/2014/main" id="{00ADA725-B24C-E3B7-6E74-AC73DA0B2E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1800" y="1618220"/>
            <a:ext cx="5265913" cy="4284133"/>
          </a:xfrm>
          <a:prstGeom prst="rect">
            <a:avLst/>
          </a:prstGeom>
        </p:spPr>
      </p:pic>
    </p:spTree>
    <p:extLst>
      <p:ext uri="{BB962C8B-B14F-4D97-AF65-F5344CB8AC3E}">
        <p14:creationId xmlns:p14="http://schemas.microsoft.com/office/powerpoint/2010/main" val="29114900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0" y="8564"/>
            <a:ext cx="7886700" cy="882730"/>
          </a:xfrm>
        </p:spPr>
        <p:txBody>
          <a:bodyPr/>
          <a:lstStyle/>
          <a:p>
            <a:r>
              <a:rPr lang="en-US"/>
              <a:t>Goals and Key Actions</a:t>
            </a:r>
          </a:p>
        </p:txBody>
      </p:sp>
      <p:graphicFrame>
        <p:nvGraphicFramePr>
          <p:cNvPr id="4" name="Content Placeholder 3">
            <a:extLst>
              <a:ext uri="{FF2B5EF4-FFF2-40B4-BE49-F238E27FC236}">
                <a16:creationId xmlns:a16="http://schemas.microsoft.com/office/drawing/2014/main" id="{8D406B04-05FB-4F7F-BDA3-325BBC7A399F}"/>
              </a:ext>
            </a:extLst>
          </p:cNvPr>
          <p:cNvGraphicFramePr>
            <a:graphicFrameLocks noGrp="1"/>
          </p:cNvGraphicFramePr>
          <p:nvPr>
            <p:ph idx="1"/>
          </p:nvPr>
        </p:nvGraphicFramePr>
        <p:xfrm>
          <a:off x="173038" y="1089025"/>
          <a:ext cx="5093025" cy="5219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A69E134C-562E-4407-8111-62D263170B78}"/>
              </a:ext>
            </a:extLst>
          </p:cNvPr>
          <p:cNvGraphicFramePr/>
          <p:nvPr/>
        </p:nvGraphicFramePr>
        <p:xfrm>
          <a:off x="5761822" y="1089025"/>
          <a:ext cx="6059277"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564956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0" y="8564"/>
            <a:ext cx="7886700" cy="882730"/>
          </a:xfrm>
        </p:spPr>
        <p:txBody>
          <a:bodyPr/>
          <a:lstStyle/>
          <a:p>
            <a:r>
              <a:rPr lang="en-US"/>
              <a:t>Goals and Key Actions</a:t>
            </a:r>
          </a:p>
        </p:txBody>
      </p:sp>
      <p:graphicFrame>
        <p:nvGraphicFramePr>
          <p:cNvPr id="4" name="Diagram 3">
            <a:extLst>
              <a:ext uri="{FF2B5EF4-FFF2-40B4-BE49-F238E27FC236}">
                <a16:creationId xmlns:a16="http://schemas.microsoft.com/office/drawing/2014/main" id="{30F84395-2CB9-4254-B4C2-2B37DFDC0CEA}"/>
              </a:ext>
            </a:extLst>
          </p:cNvPr>
          <p:cNvGraphicFramePr/>
          <p:nvPr/>
        </p:nvGraphicFramePr>
        <p:xfrm>
          <a:off x="1943865" y="102813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5569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821805" y="24821"/>
            <a:ext cx="7886700" cy="882730"/>
          </a:xfrm>
        </p:spPr>
        <p:txBody>
          <a:bodyPr/>
          <a:lstStyle/>
          <a:p>
            <a:r>
              <a:rPr lang="en-US" dirty="0"/>
              <a:t>SNEP Committee Structure</a:t>
            </a:r>
          </a:p>
        </p:txBody>
      </p:sp>
      <p:sp>
        <p:nvSpPr>
          <p:cNvPr id="4" name="Rectangle 3">
            <a:extLst>
              <a:ext uri="{FF2B5EF4-FFF2-40B4-BE49-F238E27FC236}">
                <a16:creationId xmlns:a16="http://schemas.microsoft.com/office/drawing/2014/main" id="{FD5041B9-0930-202C-7463-F94048EA22B2}"/>
              </a:ext>
            </a:extLst>
          </p:cNvPr>
          <p:cNvSpPr/>
          <p:nvPr/>
        </p:nvSpPr>
        <p:spPr>
          <a:xfrm>
            <a:off x="4478356" y="1344621"/>
            <a:ext cx="3462486" cy="1314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EPA</a:t>
            </a:r>
          </a:p>
        </p:txBody>
      </p:sp>
      <p:sp>
        <p:nvSpPr>
          <p:cNvPr id="5" name="Rectangle 4">
            <a:extLst>
              <a:ext uri="{FF2B5EF4-FFF2-40B4-BE49-F238E27FC236}">
                <a16:creationId xmlns:a16="http://schemas.microsoft.com/office/drawing/2014/main" id="{DFC8386F-EDC2-DC78-928B-7445326D6524}"/>
              </a:ext>
            </a:extLst>
          </p:cNvPr>
          <p:cNvSpPr/>
          <p:nvPr/>
        </p:nvSpPr>
        <p:spPr>
          <a:xfrm>
            <a:off x="8273668" y="1344621"/>
            <a:ext cx="3462486" cy="1314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Federal Partners</a:t>
            </a:r>
          </a:p>
        </p:txBody>
      </p:sp>
      <p:sp>
        <p:nvSpPr>
          <p:cNvPr id="7" name="Rectangle 6">
            <a:extLst>
              <a:ext uri="{FF2B5EF4-FFF2-40B4-BE49-F238E27FC236}">
                <a16:creationId xmlns:a16="http://schemas.microsoft.com/office/drawing/2014/main" id="{6D9841F8-D61F-F086-6CD1-4D7BE29E2689}"/>
              </a:ext>
            </a:extLst>
          </p:cNvPr>
          <p:cNvSpPr/>
          <p:nvPr/>
        </p:nvSpPr>
        <p:spPr>
          <a:xfrm>
            <a:off x="2414288" y="3096048"/>
            <a:ext cx="3462486" cy="1314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Steering Committee</a:t>
            </a:r>
          </a:p>
        </p:txBody>
      </p:sp>
      <p:sp>
        <p:nvSpPr>
          <p:cNvPr id="8" name="Rectangle 7">
            <a:extLst>
              <a:ext uri="{FF2B5EF4-FFF2-40B4-BE49-F238E27FC236}">
                <a16:creationId xmlns:a16="http://schemas.microsoft.com/office/drawing/2014/main" id="{EDAFC894-AFD9-45DC-E408-C271B53E1E77}"/>
              </a:ext>
            </a:extLst>
          </p:cNvPr>
          <p:cNvSpPr/>
          <p:nvPr/>
        </p:nvSpPr>
        <p:spPr>
          <a:xfrm>
            <a:off x="683045" y="4981378"/>
            <a:ext cx="3462486" cy="1314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Monitoring Subcommittee</a:t>
            </a:r>
          </a:p>
        </p:txBody>
      </p:sp>
      <p:sp>
        <p:nvSpPr>
          <p:cNvPr id="9" name="Rectangle 8">
            <a:extLst>
              <a:ext uri="{FF2B5EF4-FFF2-40B4-BE49-F238E27FC236}">
                <a16:creationId xmlns:a16="http://schemas.microsoft.com/office/drawing/2014/main" id="{509406B4-31CD-98F8-B3E6-3099F27C9C58}"/>
              </a:ext>
            </a:extLst>
          </p:cNvPr>
          <p:cNvSpPr/>
          <p:nvPr/>
        </p:nvSpPr>
        <p:spPr>
          <a:xfrm>
            <a:off x="4333300" y="4981378"/>
            <a:ext cx="3462486" cy="1314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Ecosystem Services Subcommittee</a:t>
            </a:r>
          </a:p>
        </p:txBody>
      </p:sp>
      <p:cxnSp>
        <p:nvCxnSpPr>
          <p:cNvPr id="6" name="Straight Connector 5">
            <a:extLst>
              <a:ext uri="{FF2B5EF4-FFF2-40B4-BE49-F238E27FC236}">
                <a16:creationId xmlns:a16="http://schemas.microsoft.com/office/drawing/2014/main" id="{34F573B3-A73B-2777-D6FD-EAC12D36B805}"/>
              </a:ext>
            </a:extLst>
          </p:cNvPr>
          <p:cNvCxnSpPr>
            <a:cxnSpLocks/>
            <a:stCxn id="8" idx="0"/>
            <a:endCxn id="7" idx="2"/>
          </p:cNvCxnSpPr>
          <p:nvPr/>
        </p:nvCxnSpPr>
        <p:spPr>
          <a:xfrm flipV="1">
            <a:off x="2414288" y="4410405"/>
            <a:ext cx="1731243" cy="570973"/>
          </a:xfrm>
          <a:prstGeom prst="line">
            <a:avLst/>
          </a:prstGeom>
          <a:ln w="25400"/>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D05081B4-98A2-E7C2-A626-1540B7F81C04}"/>
              </a:ext>
            </a:extLst>
          </p:cNvPr>
          <p:cNvCxnSpPr>
            <a:cxnSpLocks/>
            <a:stCxn id="9" idx="0"/>
            <a:endCxn id="7" idx="2"/>
          </p:cNvCxnSpPr>
          <p:nvPr/>
        </p:nvCxnSpPr>
        <p:spPr>
          <a:xfrm flipH="1" flipV="1">
            <a:off x="4145531" y="4410405"/>
            <a:ext cx="1919012" cy="570973"/>
          </a:xfrm>
          <a:prstGeom prst="line">
            <a:avLst/>
          </a:prstGeom>
          <a:ln w="2540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A4CE41DF-C866-A548-BEB1-B404F6CA4EC6}"/>
              </a:ext>
            </a:extLst>
          </p:cNvPr>
          <p:cNvCxnSpPr>
            <a:cxnSpLocks/>
            <a:stCxn id="4" idx="3"/>
            <a:endCxn id="5" idx="1"/>
          </p:cNvCxnSpPr>
          <p:nvPr/>
        </p:nvCxnSpPr>
        <p:spPr>
          <a:xfrm>
            <a:off x="7940842" y="2001800"/>
            <a:ext cx="332826"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26232D73-134D-3EDD-801C-D33D9C169F50}"/>
              </a:ext>
            </a:extLst>
          </p:cNvPr>
          <p:cNvCxnSpPr>
            <a:cxnSpLocks/>
            <a:stCxn id="4" idx="2"/>
            <a:endCxn id="7" idx="0"/>
          </p:cNvCxnSpPr>
          <p:nvPr/>
        </p:nvCxnSpPr>
        <p:spPr>
          <a:xfrm flipH="1">
            <a:off x="4145531" y="2658978"/>
            <a:ext cx="2064068" cy="43707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7859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284346" y="1627437"/>
            <a:ext cx="11818458" cy="1023348"/>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Dr. David Cash</a:t>
            </a:r>
            <a:br>
              <a:rPr lang="en-US" sz="4000" dirty="0">
                <a:solidFill>
                  <a:srgbClr val="0B5395"/>
                </a:solidFill>
                <a:latin typeface="Trebuchet MS" panose="020B0603020202020204" pitchFamily="34" charset="0"/>
              </a:rPr>
            </a:br>
            <a:endParaRPr lang="en-US" sz="4000" dirty="0">
              <a:solidFill>
                <a:srgbClr val="0B5395"/>
              </a:solidFill>
              <a:latin typeface="Trebuchet MS" panose="020B0603020202020204" pitchFamily="34" charset="0"/>
            </a:endParaRP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721391" y="3244334"/>
            <a:ext cx="3127248" cy="369332"/>
          </a:xfrm>
          <a:prstGeom prst="rect">
            <a:avLst/>
          </a:prstGeom>
          <a:noFill/>
        </p:spPr>
        <p:txBody>
          <a:bodyPr wrap="square">
            <a:spAutoFit/>
          </a:bodyPr>
          <a:lstStyle/>
          <a:p>
            <a:r>
              <a:rPr lang="en-US" sz="1800" dirty="0">
                <a:solidFill>
                  <a:srgbClr val="0B5395"/>
                </a:solidFill>
                <a:latin typeface="Trebuchet MS" panose="020B0603020202020204" pitchFamily="34" charset="0"/>
              </a:rPr>
              <a:t>Administrator, EPA Region 1</a:t>
            </a:r>
            <a:endParaRPr lang="en-US" dirty="0"/>
          </a:p>
        </p:txBody>
      </p:sp>
      <p:pic>
        <p:nvPicPr>
          <p:cNvPr id="4" name="Picture 3">
            <a:extLst>
              <a:ext uri="{FF2B5EF4-FFF2-40B4-BE49-F238E27FC236}">
                <a16:creationId xmlns:a16="http://schemas.microsoft.com/office/drawing/2014/main" id="{613F3924-76B2-F89C-EB56-09BE527134AC}"/>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2237693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p:txBody>
          <a:bodyPr/>
          <a:lstStyle/>
          <a:p>
            <a:r>
              <a:rPr lang="en-US" dirty="0"/>
              <a:t>Historic Funding</a:t>
            </a:r>
          </a:p>
        </p:txBody>
      </p:sp>
      <p:graphicFrame>
        <p:nvGraphicFramePr>
          <p:cNvPr id="3" name="Chart 2">
            <a:extLst>
              <a:ext uri="{FF2B5EF4-FFF2-40B4-BE49-F238E27FC236}">
                <a16:creationId xmlns:a16="http://schemas.microsoft.com/office/drawing/2014/main" id="{20260881-9B2C-3B90-5C72-9CAD165FB821}"/>
              </a:ext>
            </a:extLst>
          </p:cNvPr>
          <p:cNvGraphicFramePr>
            <a:graphicFrameLocks/>
          </p:cNvGraphicFramePr>
          <p:nvPr/>
        </p:nvGraphicFramePr>
        <p:xfrm>
          <a:off x="1032933" y="1117601"/>
          <a:ext cx="9956800" cy="50969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8203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821805" y="24821"/>
            <a:ext cx="7886700" cy="882730"/>
          </a:xfrm>
        </p:spPr>
        <p:txBody>
          <a:bodyPr/>
          <a:lstStyle/>
          <a:p>
            <a:r>
              <a:rPr lang="en-US" dirty="0"/>
              <a:t>SNEP Funding Structure</a:t>
            </a:r>
          </a:p>
        </p:txBody>
      </p:sp>
      <p:sp>
        <p:nvSpPr>
          <p:cNvPr id="10" name="Rectangle 9">
            <a:extLst>
              <a:ext uri="{FF2B5EF4-FFF2-40B4-BE49-F238E27FC236}">
                <a16:creationId xmlns:a16="http://schemas.microsoft.com/office/drawing/2014/main" id="{01AFEB07-3B28-E851-3047-C872C2C2AED1}"/>
              </a:ext>
            </a:extLst>
          </p:cNvPr>
          <p:cNvSpPr/>
          <p:nvPr/>
        </p:nvSpPr>
        <p:spPr>
          <a:xfrm>
            <a:off x="4144637" y="1148063"/>
            <a:ext cx="3902725" cy="1519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EPA</a:t>
            </a:r>
          </a:p>
        </p:txBody>
      </p:sp>
      <p:sp>
        <p:nvSpPr>
          <p:cNvPr id="11" name="Rectangle 10">
            <a:extLst>
              <a:ext uri="{FF2B5EF4-FFF2-40B4-BE49-F238E27FC236}">
                <a16:creationId xmlns:a16="http://schemas.microsoft.com/office/drawing/2014/main" id="{48349CAE-558D-867A-826D-E7F67882D01F}"/>
              </a:ext>
            </a:extLst>
          </p:cNvPr>
          <p:cNvSpPr/>
          <p:nvPr/>
        </p:nvSpPr>
        <p:spPr>
          <a:xfrm>
            <a:off x="71000" y="3060329"/>
            <a:ext cx="3902725" cy="1519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Direct Grants, Estuary Program Grants, Contracts, Interagency Agreements</a:t>
            </a:r>
          </a:p>
        </p:txBody>
      </p:sp>
      <p:sp>
        <p:nvSpPr>
          <p:cNvPr id="12" name="Rectangle 11">
            <a:extLst>
              <a:ext uri="{FF2B5EF4-FFF2-40B4-BE49-F238E27FC236}">
                <a16:creationId xmlns:a16="http://schemas.microsoft.com/office/drawing/2014/main" id="{020DCC57-D5F2-4F03-981A-F1E8C1C581C7}"/>
              </a:ext>
            </a:extLst>
          </p:cNvPr>
          <p:cNvSpPr/>
          <p:nvPr/>
        </p:nvSpPr>
        <p:spPr>
          <a:xfrm>
            <a:off x="4144637" y="3060329"/>
            <a:ext cx="3902725" cy="1519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SNEP Watershed Implementation Grants Program</a:t>
            </a:r>
          </a:p>
        </p:txBody>
      </p:sp>
      <p:sp>
        <p:nvSpPr>
          <p:cNvPr id="13" name="Rectangle 12">
            <a:extLst>
              <a:ext uri="{FF2B5EF4-FFF2-40B4-BE49-F238E27FC236}">
                <a16:creationId xmlns:a16="http://schemas.microsoft.com/office/drawing/2014/main" id="{FB672A2C-1C0F-1B9F-9BD2-BD4F39E0362F}"/>
              </a:ext>
            </a:extLst>
          </p:cNvPr>
          <p:cNvSpPr/>
          <p:nvPr/>
        </p:nvSpPr>
        <p:spPr>
          <a:xfrm>
            <a:off x="8218274" y="3060329"/>
            <a:ext cx="3902725" cy="1519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SNEP Network</a:t>
            </a:r>
          </a:p>
        </p:txBody>
      </p:sp>
      <p:cxnSp>
        <p:nvCxnSpPr>
          <p:cNvPr id="3" name="Straight Connector 2">
            <a:extLst>
              <a:ext uri="{FF2B5EF4-FFF2-40B4-BE49-F238E27FC236}">
                <a16:creationId xmlns:a16="http://schemas.microsoft.com/office/drawing/2014/main" id="{EF368BCC-4795-04CA-5A3E-A5E021F65DC8}"/>
              </a:ext>
            </a:extLst>
          </p:cNvPr>
          <p:cNvCxnSpPr>
            <a:cxnSpLocks/>
            <a:stCxn id="11" idx="0"/>
            <a:endCxn id="10" idx="2"/>
          </p:cNvCxnSpPr>
          <p:nvPr/>
        </p:nvCxnSpPr>
        <p:spPr>
          <a:xfrm flipV="1">
            <a:off x="2022363" y="2667360"/>
            <a:ext cx="4073637" cy="392969"/>
          </a:xfrm>
          <a:prstGeom prst="line">
            <a:avLst/>
          </a:prstGeom>
          <a:ln w="254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6EE3CEDD-F925-F069-952E-206BA1433100}"/>
              </a:ext>
            </a:extLst>
          </p:cNvPr>
          <p:cNvCxnSpPr>
            <a:cxnSpLocks/>
            <a:stCxn id="12" idx="0"/>
            <a:endCxn id="10" idx="2"/>
          </p:cNvCxnSpPr>
          <p:nvPr/>
        </p:nvCxnSpPr>
        <p:spPr>
          <a:xfrm flipV="1">
            <a:off x="6096000" y="2667360"/>
            <a:ext cx="0" cy="392969"/>
          </a:xfrm>
          <a:prstGeom prst="line">
            <a:avLst/>
          </a:prstGeom>
          <a:ln w="254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4E1CEB30-A180-55BA-AD4E-C5A70ACC0C06}"/>
              </a:ext>
            </a:extLst>
          </p:cNvPr>
          <p:cNvCxnSpPr>
            <a:cxnSpLocks/>
            <a:stCxn id="13" idx="0"/>
            <a:endCxn id="10" idx="2"/>
          </p:cNvCxnSpPr>
          <p:nvPr/>
        </p:nvCxnSpPr>
        <p:spPr>
          <a:xfrm flipH="1" flipV="1">
            <a:off x="6096000" y="2667360"/>
            <a:ext cx="4073637" cy="392969"/>
          </a:xfrm>
          <a:prstGeom prst="line">
            <a:avLst/>
          </a:prstGeom>
          <a:ln w="25400"/>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1E8243A9-0271-558A-7644-207C8AA90CD9}"/>
              </a:ext>
            </a:extLst>
          </p:cNvPr>
          <p:cNvSpPr/>
          <p:nvPr/>
        </p:nvSpPr>
        <p:spPr>
          <a:xfrm>
            <a:off x="4144636" y="4808100"/>
            <a:ext cx="3902725" cy="1773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SNEP Watershed Implementation Grants</a:t>
            </a:r>
          </a:p>
        </p:txBody>
      </p:sp>
      <p:sp>
        <p:nvSpPr>
          <p:cNvPr id="22" name="Rectangle 21">
            <a:extLst>
              <a:ext uri="{FF2B5EF4-FFF2-40B4-BE49-F238E27FC236}">
                <a16:creationId xmlns:a16="http://schemas.microsoft.com/office/drawing/2014/main" id="{0101F8C9-D0F7-6F6D-6F7F-E29CE61089B7}"/>
              </a:ext>
            </a:extLst>
          </p:cNvPr>
          <p:cNvSpPr/>
          <p:nvPr/>
        </p:nvSpPr>
        <p:spPr>
          <a:xfrm>
            <a:off x="8218273" y="4808101"/>
            <a:ext cx="3902725" cy="1773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Technical Assistance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Workshops/Trainings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Pilot Projects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n-cs"/>
              </a:rPr>
              <a:t>Community Assistance Projects</a:t>
            </a:r>
          </a:p>
        </p:txBody>
      </p:sp>
      <p:cxnSp>
        <p:nvCxnSpPr>
          <p:cNvPr id="31" name="Straight Connector 30">
            <a:extLst>
              <a:ext uri="{FF2B5EF4-FFF2-40B4-BE49-F238E27FC236}">
                <a16:creationId xmlns:a16="http://schemas.microsoft.com/office/drawing/2014/main" id="{094169FC-962A-7B19-B39A-E0A6004C6F62}"/>
              </a:ext>
            </a:extLst>
          </p:cNvPr>
          <p:cNvCxnSpPr>
            <a:cxnSpLocks/>
            <a:stCxn id="21" idx="0"/>
            <a:endCxn id="12" idx="2"/>
          </p:cNvCxnSpPr>
          <p:nvPr/>
        </p:nvCxnSpPr>
        <p:spPr>
          <a:xfrm flipV="1">
            <a:off x="6095999" y="4579626"/>
            <a:ext cx="1" cy="228474"/>
          </a:xfrm>
          <a:prstGeom prst="line">
            <a:avLst/>
          </a:prstGeom>
          <a:ln w="254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DCD45E33-235C-8BDA-C434-3110F1B61D82}"/>
              </a:ext>
            </a:extLst>
          </p:cNvPr>
          <p:cNvCxnSpPr>
            <a:cxnSpLocks/>
            <a:stCxn id="22" idx="0"/>
            <a:endCxn id="13" idx="2"/>
          </p:cNvCxnSpPr>
          <p:nvPr/>
        </p:nvCxnSpPr>
        <p:spPr>
          <a:xfrm flipV="1">
            <a:off x="10169636" y="4579626"/>
            <a:ext cx="1" cy="228475"/>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6393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C621A-8D5A-4D0E-ADBB-165B485673AC}"/>
              </a:ext>
            </a:extLst>
          </p:cNvPr>
          <p:cNvSpPr>
            <a:spLocks noGrp="1"/>
          </p:cNvSpPr>
          <p:nvPr>
            <p:ph type="title"/>
          </p:nvPr>
        </p:nvSpPr>
        <p:spPr>
          <a:xfrm>
            <a:off x="821805" y="24821"/>
            <a:ext cx="7886700" cy="882730"/>
          </a:xfrm>
        </p:spPr>
        <p:txBody>
          <a:bodyPr>
            <a:normAutofit fontScale="90000"/>
          </a:bodyPr>
          <a:lstStyle/>
          <a:p>
            <a:r>
              <a:rPr lang="en-US" dirty="0"/>
              <a:t>Overall Funding Breakdown Through FY22</a:t>
            </a:r>
          </a:p>
        </p:txBody>
      </p:sp>
      <p:sp>
        <p:nvSpPr>
          <p:cNvPr id="6" name="TextBox 5">
            <a:extLst>
              <a:ext uri="{FF2B5EF4-FFF2-40B4-BE49-F238E27FC236}">
                <a16:creationId xmlns:a16="http://schemas.microsoft.com/office/drawing/2014/main" id="{7C2BE2B2-0CE9-DF33-7878-E97A747345CF}"/>
              </a:ext>
            </a:extLst>
          </p:cNvPr>
          <p:cNvSpPr txBox="1"/>
          <p:nvPr/>
        </p:nvSpPr>
        <p:spPr>
          <a:xfrm>
            <a:off x="316010" y="1032541"/>
            <a:ext cx="4355142"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Massachusetts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80 Awards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$17.3M in Federal Funds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$21.2M in Total Project Value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sp>
        <p:nvSpPr>
          <p:cNvPr id="8" name="TextBox 7">
            <a:extLst>
              <a:ext uri="{FF2B5EF4-FFF2-40B4-BE49-F238E27FC236}">
                <a16:creationId xmlns:a16="http://schemas.microsoft.com/office/drawing/2014/main" id="{46993B97-2628-303E-D1CD-7B12A9C41ECC}"/>
              </a:ext>
            </a:extLst>
          </p:cNvPr>
          <p:cNvSpPr txBox="1"/>
          <p:nvPr/>
        </p:nvSpPr>
        <p:spPr>
          <a:xfrm>
            <a:off x="4203128" y="1004501"/>
            <a:ext cx="4355142"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Rhode Island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55 Awards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$12.1M in Federal Funds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$15.6M in Total Project Value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sp>
        <p:nvSpPr>
          <p:cNvPr id="9" name="TextBox 8">
            <a:extLst>
              <a:ext uri="{FF2B5EF4-FFF2-40B4-BE49-F238E27FC236}">
                <a16:creationId xmlns:a16="http://schemas.microsoft.com/office/drawing/2014/main" id="{B1103DC0-657E-235C-332A-D00141E27857}"/>
              </a:ext>
            </a:extLst>
          </p:cNvPr>
          <p:cNvSpPr txBox="1"/>
          <p:nvPr/>
        </p:nvSpPr>
        <p:spPr>
          <a:xfrm>
            <a:off x="8090246" y="1032541"/>
            <a:ext cx="4355142"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Interstate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4 Awards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$16.0M in Federal Funds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$19.8M in Total Project Value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sp>
        <p:nvSpPr>
          <p:cNvPr id="10" name="TextBox 9">
            <a:extLst>
              <a:ext uri="{FF2B5EF4-FFF2-40B4-BE49-F238E27FC236}">
                <a16:creationId xmlns:a16="http://schemas.microsoft.com/office/drawing/2014/main" id="{5E34EDBA-7ECC-E1AB-06B1-5B89EEB0E109}"/>
              </a:ext>
            </a:extLst>
          </p:cNvPr>
          <p:cNvSpPr txBox="1"/>
          <p:nvPr/>
        </p:nvSpPr>
        <p:spPr>
          <a:xfrm>
            <a:off x="1016713" y="4180344"/>
            <a:ext cx="10158573" cy="26776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FY2014-FY2022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$45.5M in Federal Funds Awarded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$56.6M in Total Project Value</a:t>
            </a:r>
            <a:endParaRPr kumimoji="0" lang="en-US" sz="40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BEE4C3">
                  <a:lumMod val="25000"/>
                </a:srgbClr>
              </a:solidFill>
              <a:effectLst/>
              <a:uLnTx/>
              <a:uFillTx/>
              <a:latin typeface="Cambria Math" panose="02040503050406030204" pitchFamily="18" charset="0"/>
              <a:ea typeface="Cambria Math" panose="02040503050406030204" pitchFamily="18" charset="0"/>
              <a:cs typeface="+mn-cs"/>
            </a:endParaRPr>
          </a:p>
        </p:txBody>
      </p:sp>
    </p:spTree>
    <p:extLst>
      <p:ext uri="{BB962C8B-B14F-4D97-AF65-F5344CB8AC3E}">
        <p14:creationId xmlns:p14="http://schemas.microsoft.com/office/powerpoint/2010/main" val="30495529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2B8BB9F-F902-E043-A428-FEFC9B9D1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4" name="Picture 3">
            <a:extLst>
              <a:ext uri="{FF2B5EF4-FFF2-40B4-BE49-F238E27FC236}">
                <a16:creationId xmlns:a16="http://schemas.microsoft.com/office/drawing/2014/main" id="{A9345FE2-47DD-A046-8E8A-FBFB31586B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5969" y="5359589"/>
            <a:ext cx="1749829" cy="1278722"/>
          </a:xfrm>
          <a:prstGeom prst="rect">
            <a:avLst/>
          </a:prstGeom>
        </p:spPr>
      </p:pic>
      <p:sp>
        <p:nvSpPr>
          <p:cNvPr id="6" name="TextBox 5">
            <a:extLst>
              <a:ext uri="{FF2B5EF4-FFF2-40B4-BE49-F238E27FC236}">
                <a16:creationId xmlns:a16="http://schemas.microsoft.com/office/drawing/2014/main" id="{3EAD2F93-3F56-A14D-A784-8BAF49BF1A25}"/>
              </a:ext>
            </a:extLst>
          </p:cNvPr>
          <p:cNvSpPr txBox="1"/>
          <p:nvPr/>
        </p:nvSpPr>
        <p:spPr>
          <a:xfrm>
            <a:off x="1771135" y="121765"/>
            <a:ext cx="8719065" cy="6740307"/>
          </a:xfrm>
          <a:prstGeom prst="rect">
            <a:avLst/>
          </a:prstGeom>
          <a:noFill/>
        </p:spPr>
        <p:txBody>
          <a:bodyPr wrap="square" rtlCol="0">
            <a:spAutoFit/>
          </a:bodyPr>
          <a:lstStyle/>
          <a:p>
            <a:pPr algn="ctr" defTabSz="457200"/>
            <a:r>
              <a:rPr lang="en-US" sz="4800" b="1" dirty="0">
                <a:solidFill>
                  <a:srgbClr val="002060"/>
                </a:solidFill>
                <a:latin typeface="Calibri"/>
              </a:rPr>
              <a:t>SNEP WATERSHED IMPLEMENTATION GRANTS</a:t>
            </a:r>
          </a:p>
          <a:p>
            <a:pPr algn="ctr" defTabSz="457200"/>
            <a:endParaRPr lang="en-US" sz="4400" b="1" dirty="0">
              <a:solidFill>
                <a:srgbClr val="002060"/>
              </a:solidFill>
              <a:latin typeface="Calibri"/>
            </a:endParaRPr>
          </a:p>
          <a:p>
            <a:pPr algn="r" defTabSz="457200"/>
            <a:endParaRPr lang="en-US" sz="2800" b="1" dirty="0">
              <a:solidFill>
                <a:prstClr val="white"/>
              </a:solidFill>
              <a:latin typeface="Calibri Light"/>
            </a:endParaRPr>
          </a:p>
          <a:p>
            <a:pPr algn="r" defTabSz="457200"/>
            <a:endParaRPr lang="en-US" sz="2800" b="1" dirty="0">
              <a:solidFill>
                <a:prstClr val="white"/>
              </a:solidFill>
              <a:latin typeface="Calibri Light"/>
            </a:endParaRPr>
          </a:p>
          <a:p>
            <a:pPr defTabSz="457200"/>
            <a:endParaRPr lang="en-US" sz="3200" b="1" dirty="0">
              <a:solidFill>
                <a:prstClr val="white"/>
              </a:solidFill>
              <a:latin typeface="Calibri"/>
            </a:endParaRPr>
          </a:p>
          <a:p>
            <a:pPr defTabSz="457200"/>
            <a:endParaRPr lang="en-US" sz="3200" b="1" dirty="0">
              <a:solidFill>
                <a:srgbClr val="002060"/>
              </a:solidFill>
              <a:latin typeface="Calibri"/>
            </a:endParaRPr>
          </a:p>
          <a:p>
            <a:pPr defTabSz="457200"/>
            <a:endParaRPr lang="en-US" sz="3200" b="1" dirty="0">
              <a:solidFill>
                <a:srgbClr val="002060"/>
              </a:solidFill>
              <a:latin typeface="Calibri"/>
            </a:endParaRPr>
          </a:p>
          <a:p>
            <a:pPr defTabSz="457200"/>
            <a:r>
              <a:rPr lang="en-US" sz="3200" b="1" dirty="0">
                <a:solidFill>
                  <a:srgbClr val="002060"/>
                </a:solidFill>
                <a:latin typeface="Calibri"/>
              </a:rPr>
              <a:t>TOM ARDITO</a:t>
            </a:r>
          </a:p>
          <a:p>
            <a:pPr defTabSz="457200"/>
            <a:r>
              <a:rPr lang="en-US" sz="3200" b="1" dirty="0">
                <a:solidFill>
                  <a:srgbClr val="002060"/>
                </a:solidFill>
                <a:latin typeface="Calibri"/>
              </a:rPr>
              <a:t>RESTORE AMERICA’S ESTUARIES</a:t>
            </a:r>
          </a:p>
          <a:p>
            <a:pPr defTabSz="457200"/>
            <a:r>
              <a:rPr lang="en-US" sz="2000" dirty="0">
                <a:solidFill>
                  <a:srgbClr val="002060"/>
                </a:solidFill>
                <a:latin typeface="Calibri"/>
              </a:rPr>
              <a:t>SWIG Program Director</a:t>
            </a:r>
          </a:p>
          <a:p>
            <a:pPr defTabSz="457200"/>
            <a:r>
              <a:rPr lang="en-US" sz="2000" dirty="0">
                <a:solidFill>
                  <a:srgbClr val="002060"/>
                </a:solidFill>
                <a:latin typeface="Calibri"/>
              </a:rPr>
              <a:t>tardito@estuaries.org</a:t>
            </a:r>
          </a:p>
          <a:p>
            <a:pPr algn="ctr" defTabSz="457200"/>
            <a:endParaRPr lang="en-US" sz="3600" b="1" dirty="0">
              <a:solidFill>
                <a:prstClr val="white"/>
              </a:solidFill>
              <a:latin typeface="Calibri"/>
            </a:endParaRPr>
          </a:p>
        </p:txBody>
      </p:sp>
    </p:spTree>
    <p:extLst>
      <p:ext uri="{BB962C8B-B14F-4D97-AF65-F5344CB8AC3E}">
        <p14:creationId xmlns:p14="http://schemas.microsoft.com/office/powerpoint/2010/main" val="1217799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386FA6-F945-E84A-A3D0-B603B44722B0}"/>
              </a:ext>
            </a:extLst>
          </p:cNvPr>
          <p:cNvSpPr/>
          <p:nvPr/>
        </p:nvSpPr>
        <p:spPr>
          <a:xfrm>
            <a:off x="1524000" y="0"/>
            <a:ext cx="9144000" cy="1024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13BEAED5-6CF2-2048-9912-3826AD939014}"/>
              </a:ext>
            </a:extLst>
          </p:cNvPr>
          <p:cNvSpPr>
            <a:spLocks noGrp="1"/>
          </p:cNvSpPr>
          <p:nvPr>
            <p:ph type="title"/>
          </p:nvPr>
        </p:nvSpPr>
        <p:spPr>
          <a:xfrm>
            <a:off x="1524000" y="114811"/>
            <a:ext cx="9144000" cy="882730"/>
          </a:xfrm>
        </p:spPr>
        <p:txBody>
          <a:bodyPr>
            <a:normAutofit/>
          </a:bodyPr>
          <a:lstStyle/>
          <a:p>
            <a:pPr algn="ctr"/>
            <a:r>
              <a:rPr lang="en-US" b="1" dirty="0">
                <a:solidFill>
                  <a:schemeClr val="accent4">
                    <a:lumMod val="75000"/>
                  </a:schemeClr>
                </a:solidFill>
                <a:latin typeface="+mn-lt"/>
              </a:rPr>
              <a:t>SWIG 2018 - 2022</a:t>
            </a:r>
            <a:endParaRPr lang="en-US" sz="2700" b="1" i="1" dirty="0">
              <a:solidFill>
                <a:schemeClr val="accent4">
                  <a:lumMod val="75000"/>
                </a:schemeClr>
              </a:solidFill>
              <a:latin typeface="+mn-lt"/>
            </a:endParaRPr>
          </a:p>
        </p:txBody>
      </p:sp>
      <p:sp>
        <p:nvSpPr>
          <p:cNvPr id="3" name="Content Placeholder 2">
            <a:extLst>
              <a:ext uri="{FF2B5EF4-FFF2-40B4-BE49-F238E27FC236}">
                <a16:creationId xmlns:a16="http://schemas.microsoft.com/office/drawing/2014/main" id="{5B2DEAEF-38E9-C74A-BDA8-776867E8CC67}"/>
              </a:ext>
            </a:extLst>
          </p:cNvPr>
          <p:cNvSpPr>
            <a:spLocks noGrp="1"/>
          </p:cNvSpPr>
          <p:nvPr>
            <p:ph idx="1"/>
          </p:nvPr>
        </p:nvSpPr>
        <p:spPr>
          <a:xfrm>
            <a:off x="3236275" y="576688"/>
            <a:ext cx="7096446" cy="5739200"/>
          </a:xfrm>
        </p:spPr>
        <p:txBody>
          <a:bodyPr/>
          <a:lstStyle/>
          <a:p>
            <a:pPr marL="0" indent="0">
              <a:buNone/>
            </a:pPr>
            <a:endParaRPr lang="en-US" dirty="0">
              <a:latin typeface="+mn-lt"/>
            </a:endParaRPr>
          </a:p>
          <a:p>
            <a:pPr marL="401638" indent="-401638">
              <a:buClr>
                <a:schemeClr val="accent4">
                  <a:lumMod val="75000"/>
                </a:schemeClr>
              </a:buClr>
              <a:tabLst>
                <a:tab pos="401638" algn="l"/>
              </a:tabLst>
            </a:pPr>
            <a:r>
              <a:rPr lang="en-US" sz="2800" dirty="0">
                <a:latin typeface="+mn-lt"/>
              </a:rPr>
              <a:t>RAE/EPA Cooperative Agreement since 2017</a:t>
            </a:r>
          </a:p>
          <a:p>
            <a:pPr marL="401638" indent="-401638">
              <a:buClr>
                <a:schemeClr val="accent4">
                  <a:lumMod val="75000"/>
                </a:schemeClr>
              </a:buClr>
              <a:tabLst>
                <a:tab pos="401638" algn="l"/>
              </a:tabLst>
            </a:pPr>
            <a:r>
              <a:rPr lang="en-US" sz="2800" dirty="0">
                <a:latin typeface="+mn-lt"/>
              </a:rPr>
              <a:t>Grants directly support SNEP Strategic Plan vision &amp; Goals</a:t>
            </a:r>
          </a:p>
          <a:p>
            <a:pPr marL="401638" indent="-401638">
              <a:buClr>
                <a:schemeClr val="accent4">
                  <a:lumMod val="75000"/>
                </a:schemeClr>
              </a:buClr>
              <a:tabLst>
                <a:tab pos="401638" algn="l"/>
              </a:tabLst>
            </a:pPr>
            <a:r>
              <a:rPr lang="en-US" sz="2800" dirty="0">
                <a:latin typeface="+mn-lt"/>
              </a:rPr>
              <a:t>Awards 2018 -- 2022</a:t>
            </a:r>
          </a:p>
          <a:p>
            <a:pPr marL="734996" lvl="3" indent="-342900">
              <a:buClr>
                <a:schemeClr val="accent4">
                  <a:lumMod val="75000"/>
                </a:schemeClr>
              </a:buClr>
            </a:pPr>
            <a:r>
              <a:rPr lang="en-US" sz="2800" dirty="0">
                <a:latin typeface="+mn-lt"/>
              </a:rPr>
              <a:t>60 Grants</a:t>
            </a:r>
          </a:p>
          <a:p>
            <a:pPr marL="734996" lvl="3" indent="-342900">
              <a:buClr>
                <a:schemeClr val="accent4">
                  <a:lumMod val="75000"/>
                </a:schemeClr>
              </a:buClr>
            </a:pPr>
            <a:r>
              <a:rPr lang="en-US" sz="2800" dirty="0">
                <a:latin typeface="+mn-lt"/>
              </a:rPr>
              <a:t>100+ Grantees</a:t>
            </a:r>
          </a:p>
          <a:p>
            <a:pPr marL="734996" lvl="3" indent="-342900">
              <a:buClr>
                <a:schemeClr val="accent4">
                  <a:lumMod val="75000"/>
                </a:schemeClr>
              </a:buClr>
            </a:pPr>
            <a:r>
              <a:rPr lang="en-US" sz="2800" dirty="0">
                <a:latin typeface="+mn-lt"/>
              </a:rPr>
              <a:t>$  12M+ awards</a:t>
            </a:r>
          </a:p>
          <a:p>
            <a:pPr marL="734996" lvl="3" indent="-342900">
              <a:buClr>
                <a:schemeClr val="accent4">
                  <a:lumMod val="75000"/>
                </a:schemeClr>
              </a:buClr>
            </a:pPr>
            <a:r>
              <a:rPr lang="en-US" sz="2800" dirty="0">
                <a:latin typeface="+mn-lt"/>
              </a:rPr>
              <a:t>$  7M match</a:t>
            </a:r>
          </a:p>
          <a:p>
            <a:pPr marL="734996" lvl="3" indent="-342900">
              <a:buClr>
                <a:schemeClr val="accent4">
                  <a:lumMod val="75000"/>
                </a:schemeClr>
              </a:buClr>
            </a:pPr>
            <a:r>
              <a:rPr lang="en-US" sz="2800" dirty="0">
                <a:latin typeface="+mn-lt"/>
              </a:rPr>
              <a:t>$  19M total</a:t>
            </a:r>
          </a:p>
          <a:p>
            <a:pPr marL="734996" lvl="3" indent="-342900">
              <a:buClr>
                <a:schemeClr val="accent4">
                  <a:lumMod val="75000"/>
                </a:schemeClr>
              </a:buClr>
            </a:pPr>
            <a:r>
              <a:rPr lang="en-US" sz="2800" dirty="0">
                <a:latin typeface="+mn-lt"/>
              </a:rPr>
              <a:t>Most grants $100k - $400k; $500k max</a:t>
            </a:r>
          </a:p>
          <a:p>
            <a:pPr marL="342900" indent="-342900">
              <a:buClr>
                <a:schemeClr val="accent4">
                  <a:lumMod val="75000"/>
                </a:schemeClr>
              </a:buClr>
            </a:pPr>
            <a:r>
              <a:rPr lang="en-US" sz="2800" dirty="0">
                <a:latin typeface="+mn-lt"/>
              </a:rPr>
              <a:t>See </a:t>
            </a:r>
            <a:r>
              <a:rPr lang="en-US" sz="2800" dirty="0">
                <a:latin typeface="+mn-lt"/>
                <a:hlinkClick r:id="rId2"/>
              </a:rPr>
              <a:t>www.snepgrants.org</a:t>
            </a:r>
            <a:r>
              <a:rPr lang="en-US" sz="2800" dirty="0">
                <a:latin typeface="+mn-lt"/>
              </a:rPr>
              <a:t> for program reports and project information</a:t>
            </a:r>
          </a:p>
          <a:p>
            <a:pPr marL="342900" indent="-342900">
              <a:buClr>
                <a:schemeClr val="accent4">
                  <a:lumMod val="75000"/>
                </a:schemeClr>
              </a:buClr>
            </a:pPr>
            <a:endParaRPr lang="en-US" sz="2800" dirty="0">
              <a:latin typeface="+mn-lt"/>
            </a:endParaRPr>
          </a:p>
        </p:txBody>
      </p:sp>
      <p:pic>
        <p:nvPicPr>
          <p:cNvPr id="5" name="Picture 4">
            <a:extLst>
              <a:ext uri="{FF2B5EF4-FFF2-40B4-BE49-F238E27FC236}">
                <a16:creationId xmlns:a16="http://schemas.microsoft.com/office/drawing/2014/main" id="{3C2EBECA-5470-7E45-A63B-2F59E6E645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5773776"/>
            <a:ext cx="1483674" cy="1084224"/>
          </a:xfrm>
          <a:prstGeom prst="rect">
            <a:avLst/>
          </a:prstGeom>
        </p:spPr>
      </p:pic>
    </p:spTree>
    <p:extLst>
      <p:ext uri="{BB962C8B-B14F-4D97-AF65-F5344CB8AC3E}">
        <p14:creationId xmlns:p14="http://schemas.microsoft.com/office/powerpoint/2010/main" val="24235790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386FA6-F945-E84A-A3D0-B603B44722B0}"/>
              </a:ext>
            </a:extLst>
          </p:cNvPr>
          <p:cNvSpPr/>
          <p:nvPr/>
        </p:nvSpPr>
        <p:spPr>
          <a:xfrm>
            <a:off x="1524000" y="0"/>
            <a:ext cx="9144000" cy="1024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13BEAED5-6CF2-2048-9912-3826AD939014}"/>
              </a:ext>
            </a:extLst>
          </p:cNvPr>
          <p:cNvSpPr>
            <a:spLocks noGrp="1"/>
          </p:cNvSpPr>
          <p:nvPr>
            <p:ph type="title"/>
          </p:nvPr>
        </p:nvSpPr>
        <p:spPr>
          <a:xfrm>
            <a:off x="1524000" y="114811"/>
            <a:ext cx="9144000" cy="882730"/>
          </a:xfrm>
        </p:spPr>
        <p:txBody>
          <a:bodyPr>
            <a:normAutofit/>
          </a:bodyPr>
          <a:lstStyle/>
          <a:p>
            <a:pPr algn="ctr"/>
            <a:r>
              <a:rPr lang="en-US" dirty="0">
                <a:solidFill>
                  <a:schemeClr val="accent4">
                    <a:lumMod val="75000"/>
                  </a:schemeClr>
                </a:solidFill>
                <a:latin typeface="+mn-lt"/>
              </a:rPr>
              <a:t>	</a:t>
            </a:r>
            <a:r>
              <a:rPr lang="en-US" b="1" dirty="0">
                <a:solidFill>
                  <a:schemeClr val="accent4">
                    <a:lumMod val="75000"/>
                  </a:schemeClr>
                </a:solidFill>
                <a:latin typeface="+mn-lt"/>
              </a:rPr>
              <a:t>SWIG23: $2.9 M available</a:t>
            </a:r>
            <a:endParaRPr lang="en-US" sz="2700" b="1" i="1" dirty="0">
              <a:solidFill>
                <a:schemeClr val="accent4">
                  <a:lumMod val="75000"/>
                </a:schemeClr>
              </a:solidFill>
              <a:latin typeface="+mn-lt"/>
            </a:endParaRPr>
          </a:p>
        </p:txBody>
      </p:sp>
      <p:sp>
        <p:nvSpPr>
          <p:cNvPr id="3" name="Content Placeholder 2">
            <a:extLst>
              <a:ext uri="{FF2B5EF4-FFF2-40B4-BE49-F238E27FC236}">
                <a16:creationId xmlns:a16="http://schemas.microsoft.com/office/drawing/2014/main" id="{5B2DEAEF-38E9-C74A-BDA8-776867E8CC67}"/>
              </a:ext>
            </a:extLst>
          </p:cNvPr>
          <p:cNvSpPr>
            <a:spLocks noGrp="1"/>
          </p:cNvSpPr>
          <p:nvPr>
            <p:ph idx="1"/>
          </p:nvPr>
        </p:nvSpPr>
        <p:spPr>
          <a:xfrm>
            <a:off x="1934817" y="1453616"/>
            <a:ext cx="8415132" cy="4634345"/>
          </a:xfrm>
        </p:spPr>
        <p:txBody>
          <a:bodyPr/>
          <a:lstStyle/>
          <a:p>
            <a:pPr marL="0" indent="0">
              <a:buClr>
                <a:schemeClr val="accent4">
                  <a:lumMod val="75000"/>
                </a:schemeClr>
              </a:buClr>
              <a:buNone/>
            </a:pPr>
            <a:r>
              <a:rPr lang="en-US" b="1" dirty="0">
                <a:latin typeface="+mn-lt"/>
              </a:rPr>
              <a:t>Restore Ecosystems, Improve Communities</a:t>
            </a:r>
          </a:p>
          <a:p>
            <a:pPr marL="0" indent="0">
              <a:buNone/>
            </a:pPr>
            <a:r>
              <a:rPr lang="en-US" sz="2800" b="1" i="1" dirty="0">
                <a:latin typeface="+mn-lt"/>
              </a:rPr>
              <a:t>2023 Funding Themes:</a:t>
            </a:r>
          </a:p>
          <a:p>
            <a:pPr>
              <a:buClr>
                <a:srgbClr val="0070C0"/>
              </a:buClr>
            </a:pPr>
            <a:r>
              <a:rPr lang="en-US" sz="2000" dirty="0">
                <a:latin typeface="+mn-lt"/>
              </a:rPr>
              <a:t>Restore Small Cities &amp; Urban Environments;</a:t>
            </a:r>
          </a:p>
          <a:p>
            <a:pPr>
              <a:buClr>
                <a:srgbClr val="0070C0"/>
              </a:buClr>
            </a:pPr>
            <a:r>
              <a:rPr lang="en-US" sz="2000" dirty="0">
                <a:latin typeface="+mn-lt"/>
              </a:rPr>
              <a:t>Conserve and Restore Rural and Natural Landscapes;</a:t>
            </a:r>
          </a:p>
          <a:p>
            <a:pPr>
              <a:buClr>
                <a:srgbClr val="0070C0"/>
              </a:buClr>
            </a:pPr>
            <a:r>
              <a:rPr lang="en-US" sz="2000" dirty="0">
                <a:latin typeface="+mn-lt"/>
              </a:rPr>
              <a:t>Innovate to Improve Water Quality;</a:t>
            </a:r>
          </a:p>
          <a:p>
            <a:pPr>
              <a:buClr>
                <a:srgbClr val="0070C0"/>
              </a:buClr>
            </a:pPr>
            <a:r>
              <a:rPr lang="en-US" sz="2000" dirty="0">
                <a:latin typeface="+mn-lt"/>
              </a:rPr>
              <a:t>Promote Environmental Justice and Equity;</a:t>
            </a:r>
          </a:p>
          <a:p>
            <a:pPr>
              <a:buClr>
                <a:srgbClr val="0070C0"/>
              </a:buClr>
            </a:pPr>
            <a:r>
              <a:rPr lang="en-US" sz="2000" dirty="0">
                <a:latin typeface="+mn-lt"/>
              </a:rPr>
              <a:t>Address Environmental Change;</a:t>
            </a:r>
          </a:p>
          <a:p>
            <a:pPr>
              <a:buClr>
                <a:srgbClr val="0070C0"/>
              </a:buClr>
            </a:pPr>
            <a:r>
              <a:rPr lang="en-US" sz="2000" dirty="0">
                <a:latin typeface="+mn-lt"/>
              </a:rPr>
              <a:t>Build &amp; Sustain Local and Regional Partnerships; and</a:t>
            </a:r>
          </a:p>
          <a:p>
            <a:pPr>
              <a:buClr>
                <a:srgbClr val="0070C0"/>
              </a:buClr>
            </a:pPr>
            <a:r>
              <a:rPr lang="en-US" sz="2000" dirty="0">
                <a:latin typeface="+mn-lt"/>
              </a:rPr>
              <a:t>Foster Regional Learning.</a:t>
            </a:r>
          </a:p>
          <a:p>
            <a:pPr marL="0" indent="0">
              <a:buNone/>
            </a:pPr>
            <a:endParaRPr lang="en-US" sz="2800" dirty="0">
              <a:latin typeface="+mn-lt"/>
            </a:endParaRPr>
          </a:p>
        </p:txBody>
      </p:sp>
      <p:pic>
        <p:nvPicPr>
          <p:cNvPr id="6" name="Picture 5">
            <a:extLst>
              <a:ext uri="{FF2B5EF4-FFF2-40B4-BE49-F238E27FC236}">
                <a16:creationId xmlns:a16="http://schemas.microsoft.com/office/drawing/2014/main" id="{8A1D5A22-C952-440E-9CAC-B85A151FDF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6087961"/>
            <a:ext cx="1053737" cy="770039"/>
          </a:xfrm>
          <a:prstGeom prst="rect">
            <a:avLst/>
          </a:prstGeom>
        </p:spPr>
      </p:pic>
    </p:spTree>
    <p:extLst>
      <p:ext uri="{BB962C8B-B14F-4D97-AF65-F5344CB8AC3E}">
        <p14:creationId xmlns:p14="http://schemas.microsoft.com/office/powerpoint/2010/main" val="33507925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386FA6-F945-E84A-A3D0-B603B44722B0}"/>
              </a:ext>
            </a:extLst>
          </p:cNvPr>
          <p:cNvSpPr/>
          <p:nvPr/>
        </p:nvSpPr>
        <p:spPr>
          <a:xfrm>
            <a:off x="1524000" y="0"/>
            <a:ext cx="9144000" cy="1024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13BEAED5-6CF2-2048-9912-3826AD939014}"/>
              </a:ext>
            </a:extLst>
          </p:cNvPr>
          <p:cNvSpPr>
            <a:spLocks noGrp="1"/>
          </p:cNvSpPr>
          <p:nvPr>
            <p:ph type="title"/>
          </p:nvPr>
        </p:nvSpPr>
        <p:spPr>
          <a:xfrm>
            <a:off x="1524000" y="114811"/>
            <a:ext cx="9144000" cy="882730"/>
          </a:xfrm>
        </p:spPr>
        <p:txBody>
          <a:bodyPr>
            <a:normAutofit/>
          </a:bodyPr>
          <a:lstStyle/>
          <a:p>
            <a:pPr algn="ctr"/>
            <a:r>
              <a:rPr lang="en-US" b="1" dirty="0">
                <a:solidFill>
                  <a:schemeClr val="accent4">
                    <a:lumMod val="75000"/>
                  </a:schemeClr>
                </a:solidFill>
                <a:latin typeface="+mn-lt"/>
              </a:rPr>
              <a:t>Examples of Projects Funded</a:t>
            </a:r>
            <a:endParaRPr lang="en-US" sz="2700" b="1" i="1" dirty="0">
              <a:solidFill>
                <a:schemeClr val="accent4">
                  <a:lumMod val="75000"/>
                </a:schemeClr>
              </a:solidFill>
              <a:latin typeface="+mn-lt"/>
            </a:endParaRPr>
          </a:p>
        </p:txBody>
      </p:sp>
      <p:sp>
        <p:nvSpPr>
          <p:cNvPr id="3" name="Content Placeholder 2">
            <a:extLst>
              <a:ext uri="{FF2B5EF4-FFF2-40B4-BE49-F238E27FC236}">
                <a16:creationId xmlns:a16="http://schemas.microsoft.com/office/drawing/2014/main" id="{5B2DEAEF-38E9-C74A-BDA8-776867E8CC67}"/>
              </a:ext>
            </a:extLst>
          </p:cNvPr>
          <p:cNvSpPr>
            <a:spLocks noGrp="1"/>
          </p:cNvSpPr>
          <p:nvPr>
            <p:ph idx="1"/>
          </p:nvPr>
        </p:nvSpPr>
        <p:spPr>
          <a:xfrm>
            <a:off x="2577738" y="1152311"/>
            <a:ext cx="8428861" cy="3688807"/>
          </a:xfrm>
        </p:spPr>
        <p:txBody>
          <a:bodyPr/>
          <a:lstStyle/>
          <a:p>
            <a:pPr marL="402336" indent="-444580">
              <a:buClr>
                <a:schemeClr val="accent4">
                  <a:lumMod val="75000"/>
                </a:schemeClr>
              </a:buClr>
            </a:pPr>
            <a:r>
              <a:rPr lang="en-US" sz="2400" dirty="0">
                <a:latin typeface="+mn-lt"/>
              </a:rPr>
              <a:t>Watershed-scale Estuarine Restoration</a:t>
            </a:r>
          </a:p>
          <a:p>
            <a:pPr marL="402336" indent="-444580">
              <a:buClr>
                <a:schemeClr val="accent4">
                  <a:lumMod val="75000"/>
                </a:schemeClr>
              </a:buClr>
            </a:pPr>
            <a:r>
              <a:rPr lang="en-US" sz="2400" dirty="0">
                <a:latin typeface="+mn-lt"/>
              </a:rPr>
              <a:t>Green Streets &amp; Neighborhoods – Urban Restoration &amp; Community Engagement</a:t>
            </a:r>
          </a:p>
          <a:p>
            <a:pPr marL="402336" indent="-444580">
              <a:buClr>
                <a:schemeClr val="accent4">
                  <a:lumMod val="75000"/>
                </a:schemeClr>
              </a:buClr>
            </a:pPr>
            <a:r>
              <a:rPr lang="en-US" sz="2400" dirty="0">
                <a:latin typeface="+mn-lt"/>
              </a:rPr>
              <a:t>Environmental justice, green job training, etc.</a:t>
            </a:r>
          </a:p>
          <a:p>
            <a:pPr marL="402336" indent="-444580">
              <a:buClr>
                <a:schemeClr val="accent4">
                  <a:lumMod val="75000"/>
                </a:schemeClr>
              </a:buClr>
            </a:pPr>
            <a:r>
              <a:rPr lang="en-US" sz="2400" dirty="0" err="1">
                <a:latin typeface="+mn-lt"/>
              </a:rPr>
              <a:t>Stormwater</a:t>
            </a:r>
            <a:r>
              <a:rPr lang="en-US" sz="2400" dirty="0">
                <a:latin typeface="+mn-lt"/>
              </a:rPr>
              <a:t> Demonstration &amp; Training</a:t>
            </a:r>
          </a:p>
          <a:p>
            <a:pPr marL="402336" indent="-444580">
              <a:buClr>
                <a:schemeClr val="accent4">
                  <a:lumMod val="75000"/>
                </a:schemeClr>
              </a:buClr>
            </a:pPr>
            <a:r>
              <a:rPr lang="en-US" sz="2400" dirty="0">
                <a:latin typeface="+mn-lt"/>
              </a:rPr>
              <a:t>Innovative Wetland &amp; River Restoration, other habitats</a:t>
            </a:r>
          </a:p>
          <a:p>
            <a:pPr marL="402336" indent="-444580">
              <a:buClr>
                <a:schemeClr val="accent4">
                  <a:lumMod val="75000"/>
                </a:schemeClr>
              </a:buClr>
            </a:pPr>
            <a:r>
              <a:rPr lang="en-US" sz="2400" dirty="0">
                <a:latin typeface="+mn-lt"/>
              </a:rPr>
              <a:t>Coastal resilience, shorelines, flooding</a:t>
            </a:r>
          </a:p>
          <a:p>
            <a:pPr marL="402336" indent="-444580">
              <a:buClr>
                <a:schemeClr val="accent4">
                  <a:lumMod val="75000"/>
                </a:schemeClr>
              </a:buClr>
            </a:pPr>
            <a:r>
              <a:rPr lang="en-US" sz="2400" dirty="0">
                <a:latin typeface="+mn-lt"/>
              </a:rPr>
              <a:t>Pilot Projects: PRBs, bioreactors, innovative septic, etc.</a:t>
            </a:r>
          </a:p>
          <a:p>
            <a:pPr marL="402336" indent="-444580">
              <a:buClr>
                <a:schemeClr val="accent4">
                  <a:lumMod val="75000"/>
                </a:schemeClr>
              </a:buClr>
            </a:pPr>
            <a:r>
              <a:rPr lang="en-US" sz="2400" dirty="0">
                <a:latin typeface="+mn-lt"/>
              </a:rPr>
              <a:t>Watershed &amp; Regional Plans</a:t>
            </a:r>
          </a:p>
          <a:p>
            <a:pPr marL="402336" indent="-444580">
              <a:buClr>
                <a:schemeClr val="accent4">
                  <a:lumMod val="75000"/>
                </a:schemeClr>
              </a:buClr>
            </a:pPr>
            <a:r>
              <a:rPr lang="en-US" sz="2400" dirty="0">
                <a:latin typeface="+mn-lt"/>
              </a:rPr>
              <a:t>Marine pollution, solid waste</a:t>
            </a:r>
          </a:p>
          <a:p>
            <a:pPr marL="402336" indent="-444580">
              <a:buClr>
                <a:schemeClr val="accent4">
                  <a:lumMod val="75000"/>
                </a:schemeClr>
              </a:buClr>
            </a:pPr>
            <a:r>
              <a:rPr lang="en-US" sz="2400" dirty="0">
                <a:latin typeface="+mn-lt"/>
              </a:rPr>
              <a:t>Conferences &amp; Tech Transfer (smaller $$$)</a:t>
            </a:r>
          </a:p>
        </p:txBody>
      </p:sp>
      <p:pic>
        <p:nvPicPr>
          <p:cNvPr id="6" name="Picture 5">
            <a:extLst>
              <a:ext uri="{FF2B5EF4-FFF2-40B4-BE49-F238E27FC236}">
                <a16:creationId xmlns:a16="http://schemas.microsoft.com/office/drawing/2014/main" id="{DB9B578B-BFE8-4AD7-B88F-21656C550F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1" y="6087961"/>
            <a:ext cx="1053737" cy="770039"/>
          </a:xfrm>
          <a:prstGeom prst="rect">
            <a:avLst/>
          </a:prstGeom>
        </p:spPr>
      </p:pic>
    </p:spTree>
    <p:extLst>
      <p:ext uri="{BB962C8B-B14F-4D97-AF65-F5344CB8AC3E}">
        <p14:creationId xmlns:p14="http://schemas.microsoft.com/office/powerpoint/2010/main" val="40360915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386FA6-F945-E84A-A3D0-B603B44722B0}"/>
              </a:ext>
            </a:extLst>
          </p:cNvPr>
          <p:cNvSpPr/>
          <p:nvPr/>
        </p:nvSpPr>
        <p:spPr>
          <a:xfrm>
            <a:off x="1524000" y="0"/>
            <a:ext cx="9144000" cy="1024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13BEAED5-6CF2-2048-9912-3826AD939014}"/>
              </a:ext>
            </a:extLst>
          </p:cNvPr>
          <p:cNvSpPr>
            <a:spLocks noGrp="1"/>
          </p:cNvSpPr>
          <p:nvPr>
            <p:ph type="title"/>
          </p:nvPr>
        </p:nvSpPr>
        <p:spPr>
          <a:xfrm>
            <a:off x="1524000" y="114811"/>
            <a:ext cx="9144000" cy="882730"/>
          </a:xfrm>
        </p:spPr>
        <p:txBody>
          <a:bodyPr>
            <a:normAutofit/>
          </a:bodyPr>
          <a:lstStyle/>
          <a:p>
            <a:pPr algn="ctr"/>
            <a:r>
              <a:rPr lang="en-US" b="1" dirty="0">
                <a:solidFill>
                  <a:schemeClr val="accent4">
                    <a:lumMod val="75000"/>
                  </a:schemeClr>
                </a:solidFill>
                <a:latin typeface="+mn-lt"/>
              </a:rPr>
              <a:t>For More Information</a:t>
            </a:r>
            <a:endParaRPr lang="en-US" sz="2700" b="1" i="1" dirty="0">
              <a:solidFill>
                <a:schemeClr val="accent4">
                  <a:lumMod val="75000"/>
                </a:schemeClr>
              </a:solidFill>
              <a:latin typeface="+mn-lt"/>
            </a:endParaRPr>
          </a:p>
        </p:txBody>
      </p:sp>
      <p:sp>
        <p:nvSpPr>
          <p:cNvPr id="3" name="Content Placeholder 2">
            <a:extLst>
              <a:ext uri="{FF2B5EF4-FFF2-40B4-BE49-F238E27FC236}">
                <a16:creationId xmlns:a16="http://schemas.microsoft.com/office/drawing/2014/main" id="{5B2DEAEF-38E9-C74A-BDA8-776867E8CC67}"/>
              </a:ext>
            </a:extLst>
          </p:cNvPr>
          <p:cNvSpPr>
            <a:spLocks noGrp="1"/>
          </p:cNvSpPr>
          <p:nvPr>
            <p:ph idx="1"/>
          </p:nvPr>
        </p:nvSpPr>
        <p:spPr>
          <a:xfrm>
            <a:off x="2638127" y="1112352"/>
            <a:ext cx="6915746" cy="3851670"/>
          </a:xfrm>
        </p:spPr>
        <p:txBody>
          <a:bodyPr/>
          <a:lstStyle/>
          <a:p>
            <a:pPr marL="0" indent="0" algn="ctr">
              <a:buClr>
                <a:schemeClr val="accent4">
                  <a:lumMod val="75000"/>
                </a:schemeClr>
              </a:buClr>
              <a:buNone/>
            </a:pPr>
            <a:r>
              <a:rPr lang="en-US" sz="2800" dirty="0">
                <a:latin typeface="+mn-lt"/>
              </a:rPr>
              <a:t>Past &amp; Present</a:t>
            </a:r>
          </a:p>
          <a:p>
            <a:pPr marL="0" indent="0" algn="ctr">
              <a:buClr>
                <a:schemeClr val="accent4">
                  <a:lumMod val="75000"/>
                </a:schemeClr>
              </a:buClr>
              <a:buNone/>
            </a:pPr>
            <a:r>
              <a:rPr lang="en-US" sz="2800" dirty="0">
                <a:latin typeface="+mn-lt"/>
              </a:rPr>
              <a:t>SNEP Watershed Implementation Grants:</a:t>
            </a:r>
          </a:p>
          <a:p>
            <a:pPr marL="0" indent="0" algn="ctr">
              <a:buClr>
                <a:schemeClr val="accent4">
                  <a:lumMod val="75000"/>
                </a:schemeClr>
              </a:buClr>
              <a:buNone/>
            </a:pPr>
            <a:r>
              <a:rPr lang="en-US" sz="2800" dirty="0">
                <a:latin typeface="+mn-lt"/>
                <a:hlinkClick r:id="rId2"/>
              </a:rPr>
              <a:t>www.snepgrants.org</a:t>
            </a:r>
            <a:endParaRPr lang="en-US" sz="2800" dirty="0">
              <a:latin typeface="+mn-lt"/>
            </a:endParaRPr>
          </a:p>
          <a:p>
            <a:pPr marL="0" indent="0" algn="ctr">
              <a:buClr>
                <a:schemeClr val="accent4">
                  <a:lumMod val="75000"/>
                </a:schemeClr>
              </a:buClr>
              <a:buNone/>
            </a:pPr>
            <a:endParaRPr lang="en-US" sz="2800" dirty="0">
              <a:latin typeface="+mn-lt"/>
            </a:endParaRPr>
          </a:p>
          <a:p>
            <a:pPr marL="0" indent="0" algn="ctr">
              <a:buClr>
                <a:schemeClr val="accent4">
                  <a:lumMod val="75000"/>
                </a:schemeClr>
              </a:buClr>
              <a:buNone/>
            </a:pPr>
            <a:r>
              <a:rPr lang="en-US" sz="2800" dirty="0">
                <a:latin typeface="+mn-lt"/>
              </a:rPr>
              <a:t>Contact Tom Ardito for assistance</a:t>
            </a:r>
          </a:p>
          <a:p>
            <a:pPr marL="0" indent="0" algn="ctr">
              <a:buClr>
                <a:schemeClr val="accent4">
                  <a:lumMod val="75000"/>
                </a:schemeClr>
              </a:buClr>
              <a:buNone/>
            </a:pPr>
            <a:r>
              <a:rPr lang="en-US" sz="2800" dirty="0">
                <a:latin typeface="+mn-lt"/>
                <a:hlinkClick r:id="rId3"/>
              </a:rPr>
              <a:t>tardito@estuaries.org</a:t>
            </a:r>
            <a:endParaRPr lang="en-US" sz="2800" dirty="0">
              <a:latin typeface="+mn-lt"/>
            </a:endParaRPr>
          </a:p>
          <a:p>
            <a:pPr marL="0" indent="0" algn="ctr">
              <a:buClr>
                <a:schemeClr val="accent4">
                  <a:lumMod val="75000"/>
                </a:schemeClr>
              </a:buClr>
              <a:buNone/>
            </a:pPr>
            <a:endParaRPr lang="en-US" sz="2800" dirty="0">
              <a:latin typeface="+mn-lt"/>
            </a:endParaRPr>
          </a:p>
          <a:p>
            <a:pPr marL="0" indent="0" algn="ctr">
              <a:buClr>
                <a:schemeClr val="accent4">
                  <a:lumMod val="75000"/>
                </a:schemeClr>
              </a:buClr>
              <a:buNone/>
            </a:pPr>
            <a:r>
              <a:rPr lang="en-US" sz="2800" dirty="0">
                <a:latin typeface="+mn-lt"/>
              </a:rPr>
              <a:t>Check out “SNEP Strategic Plan”</a:t>
            </a:r>
          </a:p>
          <a:p>
            <a:pPr marL="0" indent="0" algn="ctr">
              <a:buClr>
                <a:schemeClr val="accent4">
                  <a:lumMod val="75000"/>
                </a:schemeClr>
              </a:buClr>
              <a:buNone/>
            </a:pPr>
            <a:r>
              <a:rPr lang="en-US" sz="2800" dirty="0">
                <a:latin typeface="+mn-lt"/>
              </a:rPr>
              <a:t>(link from </a:t>
            </a:r>
            <a:r>
              <a:rPr lang="en-US" sz="2800" dirty="0" err="1">
                <a:latin typeface="+mn-lt"/>
              </a:rPr>
              <a:t>snepgrants</a:t>
            </a:r>
            <a:r>
              <a:rPr lang="en-US" sz="2800" dirty="0">
                <a:latin typeface="+mn-lt"/>
              </a:rPr>
              <a:t> page)</a:t>
            </a:r>
          </a:p>
          <a:p>
            <a:pPr marL="0" indent="0">
              <a:buNone/>
            </a:pPr>
            <a:endParaRPr lang="en-US" dirty="0">
              <a:latin typeface="+mn-lt"/>
            </a:endParaRPr>
          </a:p>
        </p:txBody>
      </p:sp>
      <p:pic>
        <p:nvPicPr>
          <p:cNvPr id="5" name="Picture 4">
            <a:extLst>
              <a:ext uri="{FF2B5EF4-FFF2-40B4-BE49-F238E27FC236}">
                <a16:creationId xmlns:a16="http://schemas.microsoft.com/office/drawing/2014/main" id="{3C2EBECA-5470-7E45-A63B-2F59E6E645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5773776"/>
            <a:ext cx="1483674" cy="1084224"/>
          </a:xfrm>
          <a:prstGeom prst="rect">
            <a:avLst/>
          </a:prstGeom>
        </p:spPr>
      </p:pic>
    </p:spTree>
    <p:extLst>
      <p:ext uri="{BB962C8B-B14F-4D97-AF65-F5344CB8AC3E}">
        <p14:creationId xmlns:p14="http://schemas.microsoft.com/office/powerpoint/2010/main" val="10488472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Martha Sheils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369332"/>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Director, SNEP Network</a:t>
            </a:r>
            <a:endParaRPr lang="en-US" dirty="0"/>
          </a:p>
        </p:txBody>
      </p:sp>
      <p:pic>
        <p:nvPicPr>
          <p:cNvPr id="2" name="Picture 1">
            <a:extLst>
              <a:ext uri="{FF2B5EF4-FFF2-40B4-BE49-F238E27FC236}">
                <a16:creationId xmlns:a16="http://schemas.microsoft.com/office/drawing/2014/main" id="{9388A828-B89E-47CB-8A68-9B204D4B9EB3}"/>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5084429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186922d2417_0_1189"/>
          <p:cNvSpPr txBox="1">
            <a:spLocks noGrp="1"/>
          </p:cNvSpPr>
          <p:nvPr>
            <p:ph type="title" idx="4294967295"/>
          </p:nvPr>
        </p:nvSpPr>
        <p:spPr>
          <a:xfrm>
            <a:off x="2008674" y="41014"/>
            <a:ext cx="7886700" cy="882600"/>
          </a:xfrm>
          <a:prstGeom prst="rect">
            <a:avLst/>
          </a:prstGeom>
        </p:spPr>
        <p:txBody>
          <a:bodyPr spcFirstLastPara="1" wrap="square" lIns="91425" tIns="45700" rIns="91425" bIns="45700" anchor="b" anchorCtr="0">
            <a:normAutofit/>
          </a:bodyPr>
          <a:lstStyle/>
          <a:p>
            <a:r>
              <a:rPr lang="en-US" sz="3200" dirty="0">
                <a:solidFill>
                  <a:schemeClr val="tx1"/>
                </a:solidFill>
                <a:latin typeface="Trebuchet MS" panose="020B0603020202020204" pitchFamily="34" charset="0"/>
              </a:rPr>
              <a:t>About the Network </a:t>
            </a:r>
            <a:endParaRPr sz="3200" dirty="0">
              <a:solidFill>
                <a:schemeClr val="tx1"/>
              </a:solidFill>
              <a:latin typeface="Trebuchet MS" panose="020B0603020202020204" pitchFamily="34" charset="0"/>
            </a:endParaRPr>
          </a:p>
        </p:txBody>
      </p:sp>
      <p:pic>
        <p:nvPicPr>
          <p:cNvPr id="235" name="Google Shape;235;g186922d2417_0_1189"/>
          <p:cNvPicPr preferRelativeResize="0"/>
          <p:nvPr/>
        </p:nvPicPr>
        <p:blipFill>
          <a:blip r:embed="rId3">
            <a:alphaModFix/>
          </a:blip>
          <a:stretch>
            <a:fillRect/>
          </a:stretch>
        </p:blipFill>
        <p:spPr>
          <a:xfrm>
            <a:off x="2217726" y="2522445"/>
            <a:ext cx="7756549" cy="3819331"/>
          </a:xfrm>
          <a:prstGeom prst="rect">
            <a:avLst/>
          </a:prstGeom>
          <a:noFill/>
          <a:ln>
            <a:noFill/>
          </a:ln>
        </p:spPr>
      </p:pic>
      <p:sp>
        <p:nvSpPr>
          <p:cNvPr id="236" name="Google Shape;236;g186922d2417_0_1189"/>
          <p:cNvSpPr/>
          <p:nvPr/>
        </p:nvSpPr>
        <p:spPr>
          <a:xfrm>
            <a:off x="1524000" y="0"/>
            <a:ext cx="9144000" cy="254400"/>
          </a:xfrm>
          <a:prstGeom prst="rect">
            <a:avLst/>
          </a:prstGeom>
          <a:solidFill>
            <a:srgbClr val="484D52"/>
          </a:solidFill>
          <a:ln w="15875" cap="flat" cmpd="sng">
            <a:solidFill>
              <a:srgbClr val="96A474"/>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pPr>
            <a:endParaRPr kern="0">
              <a:solidFill>
                <a:srgbClr val="FFFFFF"/>
              </a:solidFill>
              <a:latin typeface="Calibri"/>
              <a:ea typeface="Calibri"/>
              <a:cs typeface="Calibri"/>
              <a:sym typeface="Calibri"/>
            </a:endParaRPr>
          </a:p>
        </p:txBody>
      </p:sp>
      <p:sp>
        <p:nvSpPr>
          <p:cNvPr id="237" name="Google Shape;237;g186922d2417_0_1189"/>
          <p:cNvSpPr txBox="1"/>
          <p:nvPr/>
        </p:nvSpPr>
        <p:spPr>
          <a:xfrm>
            <a:off x="1524000" y="-37708"/>
            <a:ext cx="1392000" cy="338700"/>
          </a:xfrm>
          <a:prstGeom prst="rect">
            <a:avLst/>
          </a:prstGeom>
          <a:noFill/>
          <a:ln>
            <a:noFill/>
          </a:ln>
        </p:spPr>
        <p:txBody>
          <a:bodyPr spcFirstLastPara="1" wrap="square" lIns="91425" tIns="45700" rIns="91425" bIns="45700" anchor="t" anchorCtr="0">
            <a:spAutoFit/>
          </a:bodyPr>
          <a:lstStyle/>
          <a:p>
            <a:pPr>
              <a:buClr>
                <a:srgbClr val="000000"/>
              </a:buClr>
            </a:pPr>
            <a:r>
              <a:rPr lang="en-US" sz="1600" kern="0">
                <a:solidFill>
                  <a:srgbClr val="FFFFFF"/>
                </a:solidFill>
                <a:latin typeface="Calibri"/>
                <a:ea typeface="Calibri"/>
                <a:cs typeface="Calibri"/>
                <a:sym typeface="Calibri"/>
              </a:rPr>
              <a:t>SNEP Network</a:t>
            </a:r>
            <a:endParaRPr sz="1400" kern="0">
              <a:solidFill>
                <a:srgbClr val="000000"/>
              </a:solidFill>
              <a:latin typeface="Arial"/>
              <a:cs typeface="Arial"/>
              <a:sym typeface="Arial"/>
            </a:endParaRPr>
          </a:p>
        </p:txBody>
      </p:sp>
      <p:sp>
        <p:nvSpPr>
          <p:cNvPr id="238" name="Google Shape;238;g186922d2417_0_1189"/>
          <p:cNvSpPr txBox="1"/>
          <p:nvPr/>
        </p:nvSpPr>
        <p:spPr>
          <a:xfrm>
            <a:off x="2608200" y="1167945"/>
            <a:ext cx="6975600" cy="1482427"/>
          </a:xfrm>
          <a:prstGeom prst="rect">
            <a:avLst/>
          </a:prstGeom>
          <a:noFill/>
          <a:ln>
            <a:noFill/>
          </a:ln>
        </p:spPr>
        <p:txBody>
          <a:bodyPr spcFirstLastPara="1" wrap="square" lIns="91425" tIns="91425" rIns="91425" bIns="91425" anchor="t" anchorCtr="0">
            <a:spAutoFit/>
          </a:bodyPr>
          <a:lstStyle/>
          <a:p>
            <a:pPr algn="ctr">
              <a:spcAft>
                <a:spcPts val="1000"/>
              </a:spcAft>
              <a:buClr>
                <a:srgbClr val="000000"/>
              </a:buClr>
            </a:pPr>
            <a:r>
              <a:rPr lang="en-US" sz="1900" b="1" i="1" kern="0" dirty="0">
                <a:solidFill>
                  <a:srgbClr val="0B5395"/>
                </a:solidFill>
                <a:latin typeface="Trebuchet MS"/>
                <a:ea typeface="Trebuchet MS"/>
                <a:cs typeface="Trebuchet MS"/>
                <a:sym typeface="Trebuchet MS"/>
              </a:rPr>
              <a:t>Empower communities within the region to achieve healthy watershed, sustainable financing, long-term climate resilience through the management of stormwater and restoration projects</a:t>
            </a:r>
            <a:endParaRPr sz="1300" kern="0" dirty="0">
              <a:solidFill>
                <a:srgbClr val="000000"/>
              </a:solidFill>
              <a:latin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ubTitle" idx="1"/>
          </p:nvPr>
        </p:nvSpPr>
        <p:spPr>
          <a:xfrm>
            <a:off x="3565809" y="4462789"/>
            <a:ext cx="5046075" cy="2095958"/>
          </a:xfrm>
        </p:spPr>
        <p:txBody>
          <a:bodyPr wrap="square">
            <a:spAutoFit/>
          </a:bodyPr>
          <a:lstStyle/>
          <a:p>
            <a:pPr>
              <a:spcBef>
                <a:spcPts val="0"/>
              </a:spcBef>
            </a:pPr>
            <a:r>
              <a:rPr lang="en-US" sz="2100" i="1" dirty="0">
                <a:cs typeface="Arial" panose="020B0604020202020204" pitchFamily="34" charset="0"/>
              </a:rPr>
              <a:t>Christopher C. Obropta, Ph.D., P.E.</a:t>
            </a:r>
          </a:p>
          <a:p>
            <a:pPr>
              <a:spcBef>
                <a:spcPts val="0"/>
              </a:spcBef>
            </a:pPr>
            <a:r>
              <a:rPr lang="en-US" sz="2100" i="1" dirty="0">
                <a:cs typeface="Arial" panose="020B0604020202020204" pitchFamily="34" charset="0"/>
              </a:rPr>
              <a:t>Rutgers Cooperative Extension</a:t>
            </a:r>
          </a:p>
          <a:p>
            <a:pPr>
              <a:spcBef>
                <a:spcPts val="0"/>
              </a:spcBef>
            </a:pPr>
            <a:r>
              <a:rPr lang="en-US" sz="2100" i="1" dirty="0">
                <a:cs typeface="Arial" panose="020B0604020202020204" pitchFamily="34" charset="0"/>
              </a:rPr>
              <a:t>Water Resources Program</a:t>
            </a:r>
          </a:p>
          <a:p>
            <a:pPr>
              <a:spcBef>
                <a:spcPts val="0"/>
              </a:spcBef>
            </a:pPr>
            <a:r>
              <a:rPr lang="en-US" sz="2100" i="1" dirty="0">
                <a:cs typeface="Arial" panose="020B0604020202020204" pitchFamily="34" charset="0"/>
                <a:hlinkClick r:id="rId2"/>
              </a:rPr>
              <a:t>obropta@envsci.rutgers.edu</a:t>
            </a:r>
            <a:r>
              <a:rPr lang="en-US" sz="2100" i="1" dirty="0">
                <a:cs typeface="Arial" panose="020B0604020202020204" pitchFamily="34" charset="0"/>
              </a:rPr>
              <a:t>  </a:t>
            </a:r>
          </a:p>
          <a:p>
            <a:pPr>
              <a:spcBef>
                <a:spcPts val="0"/>
              </a:spcBef>
            </a:pPr>
            <a:endParaRPr lang="en-US" sz="2100" i="1" dirty="0">
              <a:cs typeface="Arial" panose="020B0604020202020204" pitchFamily="34" charset="0"/>
            </a:endParaRPr>
          </a:p>
          <a:p>
            <a:r>
              <a:rPr lang="en-US" sz="2100" i="1" dirty="0">
                <a:cs typeface="Arial" panose="020B0604020202020204" pitchFamily="34" charset="0"/>
              </a:rPr>
              <a:t>June 14, 2023</a:t>
            </a:r>
            <a:endParaRPr lang="en-US" sz="2100" i="1" dirty="0"/>
          </a:p>
        </p:txBody>
      </p:sp>
      <p:sp>
        <p:nvSpPr>
          <p:cNvPr id="3" name="Title 2"/>
          <p:cNvSpPr>
            <a:spLocks noGrp="1"/>
          </p:cNvSpPr>
          <p:nvPr>
            <p:ph type="ctrTitle"/>
          </p:nvPr>
        </p:nvSpPr>
        <p:spPr>
          <a:xfrm>
            <a:off x="1714500" y="1635592"/>
            <a:ext cx="8763000" cy="2462213"/>
          </a:xfrm>
        </p:spPr>
        <p:txBody>
          <a:bodyPr wrap="square">
            <a:spAutoFit/>
          </a:bodyPr>
          <a:lstStyle/>
          <a:p>
            <a:r>
              <a:rPr lang="en-US" sz="2800" b="1" dirty="0"/>
              <a:t>Engaging Diverse Communities in Green Infrastructure Planning, Design, and</a:t>
            </a:r>
            <a:br>
              <a:rPr lang="en-US" sz="2800" b="1" dirty="0"/>
            </a:br>
            <a:r>
              <a:rPr lang="en-US" sz="2800" b="1" dirty="0"/>
              <a:t>Construction Partnerships</a:t>
            </a:r>
            <a:br>
              <a:rPr lang="en-US" sz="2800" b="1" dirty="0"/>
            </a:br>
            <a:br>
              <a:rPr lang="en-US" sz="2800" b="1" dirty="0"/>
            </a:br>
            <a:r>
              <a:rPr lang="en-US" sz="2100" b="1" i="1" dirty="0">
                <a:solidFill>
                  <a:srgbClr val="C00000"/>
                </a:solidFill>
                <a:cs typeface="Arial" panose="020B0604020202020204" pitchFamily="34" charset="0"/>
              </a:rPr>
              <a:t>Presented at Southeast New England Program Public Forum</a:t>
            </a:r>
            <a:br>
              <a:rPr lang="en-US" sz="2100" b="1" i="1" dirty="0">
                <a:solidFill>
                  <a:srgbClr val="C00000"/>
                </a:solidFill>
                <a:cs typeface="Arial" panose="020B0604020202020204" pitchFamily="34" charset="0"/>
              </a:rPr>
            </a:br>
            <a:r>
              <a:rPr lang="en-US" sz="2100" b="1" i="1" dirty="0">
                <a:solidFill>
                  <a:srgbClr val="C00000"/>
                </a:solidFill>
                <a:cs typeface="Arial" panose="020B0604020202020204" pitchFamily="34" charset="0"/>
              </a:rPr>
              <a:t>at Bristol Community College, Fall River, MA</a:t>
            </a:r>
            <a:endParaRPr lang="en-US" sz="2100" b="1"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186922d2417_0_1183"/>
          <p:cNvSpPr txBox="1">
            <a:spLocks noGrp="1"/>
          </p:cNvSpPr>
          <p:nvPr>
            <p:ph type="title" idx="4294967295"/>
          </p:nvPr>
        </p:nvSpPr>
        <p:spPr>
          <a:xfrm>
            <a:off x="2008674" y="50013"/>
            <a:ext cx="7886700" cy="882600"/>
          </a:xfrm>
          <a:prstGeom prst="rect">
            <a:avLst/>
          </a:prstGeom>
        </p:spPr>
        <p:txBody>
          <a:bodyPr spcFirstLastPara="1" wrap="square" lIns="91425" tIns="45700" rIns="91425" bIns="45700" anchor="b" anchorCtr="0">
            <a:normAutofit/>
          </a:bodyPr>
          <a:lstStyle/>
          <a:p>
            <a:r>
              <a:rPr lang="en-US" sz="3200" dirty="0">
                <a:solidFill>
                  <a:schemeClr val="tx1"/>
                </a:solidFill>
                <a:latin typeface="Trebuchet MS" panose="020B0603020202020204" pitchFamily="34" charset="0"/>
              </a:rPr>
              <a:t>More About the Network</a:t>
            </a:r>
            <a:endParaRPr sz="3200" dirty="0">
              <a:solidFill>
                <a:schemeClr val="tx1"/>
              </a:solidFill>
              <a:latin typeface="Trebuchet MS" panose="020B0603020202020204" pitchFamily="34" charset="0"/>
            </a:endParaRPr>
          </a:p>
        </p:txBody>
      </p:sp>
      <p:sp>
        <p:nvSpPr>
          <p:cNvPr id="269" name="Google Shape;269;g186922d2417_0_1183"/>
          <p:cNvSpPr txBox="1"/>
          <p:nvPr/>
        </p:nvSpPr>
        <p:spPr>
          <a:xfrm>
            <a:off x="1810004" y="1076974"/>
            <a:ext cx="3525243" cy="3332541"/>
          </a:xfrm>
          <a:prstGeom prst="rect">
            <a:avLst/>
          </a:prstGeom>
          <a:noFill/>
          <a:ln>
            <a:noFill/>
          </a:ln>
        </p:spPr>
        <p:txBody>
          <a:bodyPr spcFirstLastPara="1" wrap="square" lIns="91425" tIns="91425" rIns="91425" bIns="91425" anchor="t" anchorCtr="0">
            <a:noAutofit/>
          </a:bodyPr>
          <a:lstStyle/>
          <a:p>
            <a:pPr marL="457200" indent="-355600">
              <a:spcBef>
                <a:spcPts val="1000"/>
              </a:spcBef>
              <a:buClr>
                <a:srgbClr val="858585"/>
              </a:buClr>
              <a:buSzPts val="2000"/>
              <a:buFont typeface="Trebuchet MS"/>
              <a:buChar char="●"/>
            </a:pPr>
            <a:r>
              <a:rPr lang="en-US" b="1" kern="0" dirty="0">
                <a:solidFill>
                  <a:srgbClr val="0B5395"/>
                </a:solidFill>
                <a:latin typeface="Trebuchet MS"/>
                <a:ea typeface="Trebuchet MS"/>
                <a:cs typeface="Trebuchet MS"/>
                <a:sym typeface="Trebuchet MS"/>
              </a:rPr>
              <a:t>16 Network Partners</a:t>
            </a:r>
            <a:endParaRPr b="1" kern="0" dirty="0">
              <a:solidFill>
                <a:srgbClr val="0B5395"/>
              </a:solidFill>
              <a:latin typeface="Trebuchet MS"/>
              <a:ea typeface="Trebuchet MS"/>
              <a:cs typeface="Trebuchet MS"/>
              <a:sym typeface="Trebuchet MS"/>
            </a:endParaRPr>
          </a:p>
          <a:p>
            <a:pPr marL="457200" indent="-355600">
              <a:spcBef>
                <a:spcPts val="1000"/>
              </a:spcBef>
              <a:spcAft>
                <a:spcPts val="1000"/>
              </a:spcAft>
              <a:buClr>
                <a:srgbClr val="858585"/>
              </a:buClr>
              <a:buSzPts val="2000"/>
              <a:buFont typeface="Trebuchet MS"/>
              <a:buChar char="●"/>
            </a:pPr>
            <a:r>
              <a:rPr lang="en-US" b="1" kern="0" dirty="0">
                <a:solidFill>
                  <a:srgbClr val="666666"/>
                </a:solidFill>
                <a:latin typeface="Trebuchet MS"/>
                <a:ea typeface="Trebuchet MS"/>
                <a:cs typeface="Trebuchet MS"/>
                <a:sym typeface="Trebuchet MS"/>
              </a:rPr>
              <a:t>Capacity Building through….</a:t>
            </a:r>
          </a:p>
          <a:p>
            <a:pPr marL="688975" lvl="1" indent="-285750">
              <a:spcBef>
                <a:spcPts val="600"/>
              </a:spcBef>
              <a:spcAft>
                <a:spcPts val="600"/>
              </a:spcAft>
              <a:buClr>
                <a:srgbClr val="858585"/>
              </a:buClr>
              <a:buSzPts val="2000"/>
              <a:buFont typeface="Wingdings" panose="05000000000000000000" pitchFamily="2" charset="2"/>
              <a:buChar char="§"/>
            </a:pPr>
            <a:r>
              <a:rPr lang="en-US" kern="0" dirty="0">
                <a:solidFill>
                  <a:srgbClr val="666666"/>
                </a:solidFill>
                <a:latin typeface="Trebuchet MS"/>
                <a:ea typeface="Trebuchet MS"/>
                <a:cs typeface="Trebuchet MS"/>
                <a:sym typeface="Trebuchet MS"/>
              </a:rPr>
              <a:t>FREE Technical Assistance to Communities</a:t>
            </a:r>
          </a:p>
          <a:p>
            <a:pPr marL="688975" lvl="1" indent="-285750">
              <a:spcBef>
                <a:spcPts val="600"/>
              </a:spcBef>
              <a:spcAft>
                <a:spcPts val="600"/>
              </a:spcAft>
              <a:buClr>
                <a:srgbClr val="858585"/>
              </a:buClr>
              <a:buSzPts val="2000"/>
              <a:buFont typeface="Wingdings" panose="05000000000000000000" pitchFamily="2" charset="2"/>
              <a:buChar char="§"/>
            </a:pPr>
            <a:r>
              <a:rPr lang="en-US" kern="0" dirty="0">
                <a:solidFill>
                  <a:srgbClr val="666666"/>
                </a:solidFill>
                <a:latin typeface="Trebuchet MS"/>
                <a:ea typeface="Trebuchet MS"/>
                <a:cs typeface="Trebuchet MS"/>
                <a:sym typeface="Trebuchet MS"/>
              </a:rPr>
              <a:t>Trainings and Webinars </a:t>
            </a:r>
          </a:p>
          <a:p>
            <a:pPr marL="688975" lvl="1" indent="-285750">
              <a:spcBef>
                <a:spcPts val="600"/>
              </a:spcBef>
              <a:spcAft>
                <a:spcPts val="600"/>
              </a:spcAft>
              <a:buClr>
                <a:srgbClr val="858585"/>
              </a:buClr>
              <a:buSzPts val="2000"/>
              <a:buFont typeface="Wingdings" panose="05000000000000000000" pitchFamily="2" charset="2"/>
              <a:buChar char="§"/>
            </a:pPr>
            <a:r>
              <a:rPr lang="en-US" kern="0" dirty="0">
                <a:solidFill>
                  <a:srgbClr val="666666"/>
                </a:solidFill>
                <a:latin typeface="Trebuchet MS"/>
                <a:ea typeface="Trebuchet MS"/>
                <a:cs typeface="Trebuchet MS"/>
                <a:sym typeface="Trebuchet MS"/>
              </a:rPr>
              <a:t>Regional Tools and Resources</a:t>
            </a:r>
          </a:p>
          <a:p>
            <a:pPr marL="688975" lvl="1" indent="-285750">
              <a:spcBef>
                <a:spcPts val="1000"/>
              </a:spcBef>
              <a:spcAft>
                <a:spcPts val="1000"/>
              </a:spcAft>
              <a:buClr>
                <a:srgbClr val="858585"/>
              </a:buClr>
              <a:buSzPts val="2000"/>
              <a:buFont typeface="Wingdings" panose="05000000000000000000" pitchFamily="2" charset="2"/>
              <a:buChar char="§"/>
            </a:pPr>
            <a:endParaRPr lang="en-US" sz="1600" b="1" kern="0" dirty="0">
              <a:solidFill>
                <a:srgbClr val="666666"/>
              </a:solidFill>
              <a:latin typeface="Trebuchet MS"/>
              <a:ea typeface="Trebuchet MS"/>
              <a:cs typeface="Trebuchet MS"/>
              <a:sym typeface="Trebuchet MS"/>
            </a:endParaRPr>
          </a:p>
        </p:txBody>
      </p:sp>
      <p:pic>
        <p:nvPicPr>
          <p:cNvPr id="270" name="Google Shape;270;g186922d2417_0_1183"/>
          <p:cNvPicPr preferRelativeResize="0"/>
          <p:nvPr/>
        </p:nvPicPr>
        <p:blipFill>
          <a:blip r:embed="rId3">
            <a:alphaModFix/>
          </a:blip>
          <a:stretch>
            <a:fillRect/>
          </a:stretch>
        </p:blipFill>
        <p:spPr>
          <a:xfrm>
            <a:off x="2468200" y="5467013"/>
            <a:ext cx="2208849" cy="988924"/>
          </a:xfrm>
          <a:prstGeom prst="rect">
            <a:avLst/>
          </a:prstGeom>
          <a:noFill/>
          <a:ln>
            <a:noFill/>
          </a:ln>
        </p:spPr>
      </p:pic>
      <p:sp>
        <p:nvSpPr>
          <p:cNvPr id="271" name="Google Shape;271;g186922d2417_0_1183"/>
          <p:cNvSpPr/>
          <p:nvPr/>
        </p:nvSpPr>
        <p:spPr>
          <a:xfrm>
            <a:off x="1524000" y="0"/>
            <a:ext cx="9144000" cy="254400"/>
          </a:xfrm>
          <a:prstGeom prst="rect">
            <a:avLst/>
          </a:prstGeom>
          <a:solidFill>
            <a:srgbClr val="484D52"/>
          </a:solidFill>
          <a:ln w="15875" cap="flat" cmpd="sng">
            <a:solidFill>
              <a:srgbClr val="96A474"/>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pPr>
            <a:endParaRPr kern="0">
              <a:solidFill>
                <a:srgbClr val="FFFFFF"/>
              </a:solidFill>
              <a:latin typeface="Calibri"/>
              <a:ea typeface="Calibri"/>
              <a:cs typeface="Calibri"/>
              <a:sym typeface="Calibri"/>
            </a:endParaRPr>
          </a:p>
        </p:txBody>
      </p:sp>
      <p:sp>
        <p:nvSpPr>
          <p:cNvPr id="272" name="Google Shape;272;g186922d2417_0_1183"/>
          <p:cNvSpPr txBox="1"/>
          <p:nvPr/>
        </p:nvSpPr>
        <p:spPr>
          <a:xfrm>
            <a:off x="1524000" y="-37708"/>
            <a:ext cx="1392000" cy="338700"/>
          </a:xfrm>
          <a:prstGeom prst="rect">
            <a:avLst/>
          </a:prstGeom>
          <a:noFill/>
          <a:ln>
            <a:noFill/>
          </a:ln>
        </p:spPr>
        <p:txBody>
          <a:bodyPr spcFirstLastPara="1" wrap="square" lIns="91425" tIns="45700" rIns="91425" bIns="45700" anchor="t" anchorCtr="0">
            <a:spAutoFit/>
          </a:bodyPr>
          <a:lstStyle/>
          <a:p>
            <a:pPr>
              <a:buClr>
                <a:srgbClr val="000000"/>
              </a:buClr>
            </a:pPr>
            <a:r>
              <a:rPr lang="en-US" sz="1600" kern="0">
                <a:solidFill>
                  <a:srgbClr val="FFFFFF"/>
                </a:solidFill>
                <a:latin typeface="Calibri"/>
                <a:ea typeface="Calibri"/>
                <a:cs typeface="Calibri"/>
                <a:sym typeface="Calibri"/>
              </a:rPr>
              <a:t>SNEP Network</a:t>
            </a:r>
            <a:endParaRPr sz="1400" kern="0">
              <a:solidFill>
                <a:srgbClr val="000000"/>
              </a:solidFill>
              <a:latin typeface="Arial"/>
              <a:cs typeface="Arial"/>
              <a:sym typeface="Arial"/>
            </a:endParaRPr>
          </a:p>
        </p:txBody>
      </p:sp>
      <p:pic>
        <p:nvPicPr>
          <p:cNvPr id="3" name="Picture 2">
            <a:extLst>
              <a:ext uri="{FF2B5EF4-FFF2-40B4-BE49-F238E27FC236}">
                <a16:creationId xmlns:a16="http://schemas.microsoft.com/office/drawing/2014/main" id="{F2E8AD25-DA36-9D68-B863-68AFD293BA7C}"/>
              </a:ext>
            </a:extLst>
          </p:cNvPr>
          <p:cNvPicPr>
            <a:picLocks noChangeAspect="1"/>
          </p:cNvPicPr>
          <p:nvPr/>
        </p:nvPicPr>
        <p:blipFill>
          <a:blip r:embed="rId4"/>
          <a:stretch>
            <a:fillRect/>
          </a:stretch>
        </p:blipFill>
        <p:spPr>
          <a:xfrm>
            <a:off x="5191197" y="1239460"/>
            <a:ext cx="4999402" cy="5164217"/>
          </a:xfrm>
          <a:prstGeom prst="rect">
            <a:avLst/>
          </a:prstGeom>
        </p:spPr>
      </p:pic>
      <p:sp>
        <p:nvSpPr>
          <p:cNvPr id="2" name="TextBox 1">
            <a:extLst>
              <a:ext uri="{FF2B5EF4-FFF2-40B4-BE49-F238E27FC236}">
                <a16:creationId xmlns:a16="http://schemas.microsoft.com/office/drawing/2014/main" id="{A4D26496-7AE2-49F6-749F-7C8178FCF989}"/>
              </a:ext>
            </a:extLst>
          </p:cNvPr>
          <p:cNvSpPr txBox="1"/>
          <p:nvPr/>
        </p:nvSpPr>
        <p:spPr>
          <a:xfrm>
            <a:off x="1954053" y="4708442"/>
            <a:ext cx="3237144" cy="954107"/>
          </a:xfrm>
          <a:prstGeom prst="rect">
            <a:avLst/>
          </a:prstGeom>
          <a:noFill/>
        </p:spPr>
        <p:txBody>
          <a:bodyPr wrap="square" rtlCol="0">
            <a:spAutoFit/>
          </a:bodyPr>
          <a:lstStyle/>
          <a:p>
            <a:pPr>
              <a:buClr>
                <a:srgbClr val="000000"/>
              </a:buClr>
            </a:pPr>
            <a:r>
              <a:rPr lang="en-US" sz="1400" kern="0" dirty="0">
                <a:solidFill>
                  <a:srgbClr val="666666"/>
                </a:solidFill>
                <a:latin typeface="Trebuchet MS"/>
                <a:ea typeface="Trebuchet MS"/>
                <a:cs typeface="Trebuchet MS"/>
                <a:sym typeface="Trebuchet MS"/>
              </a:rPr>
              <a:t>Administered by the </a:t>
            </a:r>
            <a:r>
              <a:rPr lang="en-US" sz="1400" b="1" kern="0" dirty="0">
                <a:solidFill>
                  <a:srgbClr val="0B5395"/>
                </a:solidFill>
                <a:latin typeface="Trebuchet MS"/>
                <a:ea typeface="Trebuchet MS"/>
                <a:cs typeface="Trebuchet MS"/>
                <a:sym typeface="Trebuchet MS"/>
              </a:rPr>
              <a:t>New England Environmental Finance Center </a:t>
            </a:r>
            <a:br>
              <a:rPr lang="en-US" sz="1400" b="1" kern="0" dirty="0">
                <a:solidFill>
                  <a:srgbClr val="0B5395"/>
                </a:solidFill>
                <a:latin typeface="Trebuchet MS"/>
                <a:ea typeface="Trebuchet MS"/>
                <a:cs typeface="Trebuchet MS"/>
                <a:sym typeface="Trebuchet MS"/>
              </a:rPr>
            </a:br>
            <a:r>
              <a:rPr lang="en-US" sz="1400" b="1" kern="0" dirty="0">
                <a:solidFill>
                  <a:srgbClr val="0B5395"/>
                </a:solidFill>
                <a:latin typeface="Trebuchet MS"/>
                <a:ea typeface="Trebuchet MS"/>
                <a:cs typeface="Trebuchet MS"/>
                <a:sym typeface="Trebuchet MS"/>
              </a:rPr>
              <a:t>at the University of Southern Maine</a:t>
            </a:r>
          </a:p>
          <a:p>
            <a:pPr>
              <a:buClr>
                <a:srgbClr val="000000"/>
              </a:buClr>
            </a:pPr>
            <a:endParaRPr lang="en-US" sz="1400" kern="0" dirty="0">
              <a:solidFill>
                <a:srgbClr val="000000"/>
              </a:solidFill>
              <a:latin typeface="Arial"/>
              <a:cs typeface="Arial"/>
              <a:sym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186922d2417_0_1236"/>
          <p:cNvSpPr txBox="1">
            <a:spLocks noGrp="1"/>
          </p:cNvSpPr>
          <p:nvPr>
            <p:ph type="title" idx="4294967295"/>
          </p:nvPr>
        </p:nvSpPr>
        <p:spPr>
          <a:xfrm>
            <a:off x="2008674" y="79802"/>
            <a:ext cx="7886700" cy="882600"/>
          </a:xfrm>
          <a:prstGeom prst="rect">
            <a:avLst/>
          </a:prstGeom>
        </p:spPr>
        <p:txBody>
          <a:bodyPr spcFirstLastPara="1" wrap="square" lIns="91425" tIns="45700" rIns="91425" bIns="45700" anchor="b" anchorCtr="0">
            <a:normAutofit/>
          </a:bodyPr>
          <a:lstStyle/>
          <a:p>
            <a:r>
              <a:rPr lang="en-US" sz="3200" dirty="0">
                <a:solidFill>
                  <a:schemeClr val="tx1"/>
                </a:solidFill>
                <a:latin typeface="Trebuchet MS" panose="020B0603020202020204" pitchFamily="34" charset="0"/>
              </a:rPr>
              <a:t>Access to Technical Assistance</a:t>
            </a:r>
            <a:endParaRPr sz="3200" dirty="0">
              <a:solidFill>
                <a:schemeClr val="tx1"/>
              </a:solidFill>
              <a:latin typeface="Trebuchet MS" panose="020B0603020202020204" pitchFamily="34" charset="0"/>
            </a:endParaRPr>
          </a:p>
        </p:txBody>
      </p:sp>
      <p:sp>
        <p:nvSpPr>
          <p:cNvPr id="344" name="Google Shape;344;g186922d2417_0_1236"/>
          <p:cNvSpPr/>
          <p:nvPr/>
        </p:nvSpPr>
        <p:spPr>
          <a:xfrm>
            <a:off x="1524000" y="0"/>
            <a:ext cx="9144000" cy="254400"/>
          </a:xfrm>
          <a:prstGeom prst="rect">
            <a:avLst/>
          </a:prstGeom>
          <a:solidFill>
            <a:srgbClr val="484D52"/>
          </a:solidFill>
          <a:ln w="15875" cap="flat" cmpd="sng">
            <a:solidFill>
              <a:srgbClr val="96A474"/>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pPr>
            <a:endParaRPr kern="0">
              <a:solidFill>
                <a:srgbClr val="FFFFFF"/>
              </a:solidFill>
              <a:latin typeface="Calibri"/>
              <a:ea typeface="Calibri"/>
              <a:cs typeface="Calibri"/>
              <a:sym typeface="Calibri"/>
            </a:endParaRPr>
          </a:p>
        </p:txBody>
      </p:sp>
      <p:sp>
        <p:nvSpPr>
          <p:cNvPr id="345" name="Google Shape;345;g186922d2417_0_1236"/>
          <p:cNvSpPr txBox="1"/>
          <p:nvPr/>
        </p:nvSpPr>
        <p:spPr>
          <a:xfrm>
            <a:off x="1524000" y="-37708"/>
            <a:ext cx="1392000" cy="338700"/>
          </a:xfrm>
          <a:prstGeom prst="rect">
            <a:avLst/>
          </a:prstGeom>
          <a:noFill/>
          <a:ln>
            <a:noFill/>
          </a:ln>
        </p:spPr>
        <p:txBody>
          <a:bodyPr spcFirstLastPara="1" wrap="square" lIns="91425" tIns="45700" rIns="91425" bIns="45700" anchor="t" anchorCtr="0">
            <a:spAutoFit/>
          </a:bodyPr>
          <a:lstStyle/>
          <a:p>
            <a:pPr>
              <a:buClr>
                <a:srgbClr val="000000"/>
              </a:buClr>
            </a:pPr>
            <a:r>
              <a:rPr lang="en-US" sz="1600" kern="0">
                <a:solidFill>
                  <a:srgbClr val="FFFFFF"/>
                </a:solidFill>
                <a:latin typeface="Calibri"/>
                <a:ea typeface="Calibri"/>
                <a:cs typeface="Calibri"/>
                <a:sym typeface="Calibri"/>
              </a:rPr>
              <a:t>SNEP Network</a:t>
            </a:r>
            <a:endParaRPr sz="1400" kern="0">
              <a:solidFill>
                <a:srgbClr val="000000"/>
              </a:solidFill>
              <a:latin typeface="Arial"/>
              <a:cs typeface="Arial"/>
              <a:sym typeface="Arial"/>
            </a:endParaRPr>
          </a:p>
        </p:txBody>
      </p:sp>
      <p:grpSp>
        <p:nvGrpSpPr>
          <p:cNvPr id="370" name="Google Shape;370;g186922d2417_0_1236"/>
          <p:cNvGrpSpPr/>
          <p:nvPr/>
        </p:nvGrpSpPr>
        <p:grpSpPr>
          <a:xfrm>
            <a:off x="2691631" y="1537478"/>
            <a:ext cx="2537640" cy="2533633"/>
            <a:chOff x="2902488" y="902232"/>
            <a:chExt cx="3339000" cy="3339000"/>
          </a:xfrm>
        </p:grpSpPr>
        <p:sp>
          <p:nvSpPr>
            <p:cNvPr id="371" name="Google Shape;371;g186922d2417_0_1236"/>
            <p:cNvSpPr/>
            <p:nvPr/>
          </p:nvSpPr>
          <p:spPr>
            <a:xfrm rot="-5400000">
              <a:off x="2902488" y="902232"/>
              <a:ext cx="3339000" cy="3339000"/>
            </a:xfrm>
            <a:prstGeom prst="ellipse">
              <a:avLst/>
            </a:prstGeom>
            <a:noFill/>
            <a:ln w="19050" cap="flat" cmpd="sng">
              <a:solidFill>
                <a:srgbClr val="858585"/>
              </a:solidFill>
              <a:prstDash val="dash"/>
              <a:round/>
              <a:headEnd type="none" w="sm" len="sm"/>
              <a:tailEnd type="none" w="sm" len="sm"/>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72" name="Google Shape;372;g186922d2417_0_1236"/>
            <p:cNvSpPr/>
            <p:nvPr/>
          </p:nvSpPr>
          <p:spPr>
            <a:xfrm>
              <a:off x="3123738" y="1123632"/>
              <a:ext cx="2896500" cy="2896200"/>
            </a:xfrm>
            <a:prstGeom prst="pie">
              <a:avLst>
                <a:gd name="adj1" fmla="val 21577108"/>
                <a:gd name="adj2" fmla="val 16214886"/>
              </a:avLst>
            </a:prstGeom>
            <a:solidFill>
              <a:srgbClr val="5482A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grpSp>
      <p:grpSp>
        <p:nvGrpSpPr>
          <p:cNvPr id="373" name="Google Shape;373;g186922d2417_0_1236"/>
          <p:cNvGrpSpPr/>
          <p:nvPr/>
        </p:nvGrpSpPr>
        <p:grpSpPr>
          <a:xfrm>
            <a:off x="3270409" y="2115342"/>
            <a:ext cx="1380084" cy="1377905"/>
            <a:chOff x="3664038" y="1663782"/>
            <a:chExt cx="1815900" cy="1815900"/>
          </a:xfrm>
        </p:grpSpPr>
        <p:sp>
          <p:nvSpPr>
            <p:cNvPr id="374" name="Google Shape;374;g186922d2417_0_1236"/>
            <p:cNvSpPr/>
            <p:nvPr/>
          </p:nvSpPr>
          <p:spPr>
            <a:xfrm>
              <a:off x="3664038" y="1663782"/>
              <a:ext cx="1815900" cy="1815900"/>
            </a:xfrm>
            <a:prstGeom prst="ellipse">
              <a:avLst/>
            </a:prstGeom>
            <a:solidFill>
              <a:schemeClr val="accent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75" name="Google Shape;375;g186922d2417_0_1236"/>
            <p:cNvSpPr txBox="1"/>
            <p:nvPr/>
          </p:nvSpPr>
          <p:spPr>
            <a:xfrm>
              <a:off x="3810795" y="2160647"/>
              <a:ext cx="1511400" cy="826500"/>
            </a:xfrm>
            <a:prstGeom prst="rect">
              <a:avLst/>
            </a:prstGeom>
            <a:solidFill>
              <a:schemeClr val="accent4"/>
            </a:solidFill>
            <a:ln>
              <a:noFill/>
            </a:ln>
          </p:spPr>
          <p:txBody>
            <a:bodyPr spcFirstLastPara="1" wrap="square" lIns="91425" tIns="91425" rIns="91425" bIns="91425" anchor="ctr" anchorCtr="0">
              <a:noAutofit/>
            </a:bodyPr>
            <a:lstStyle/>
            <a:p>
              <a:pPr algn="ctr">
                <a:lnSpc>
                  <a:spcPct val="115000"/>
                </a:lnSpc>
                <a:buClr>
                  <a:srgbClr val="000000"/>
                </a:buClr>
              </a:pPr>
              <a:r>
                <a:rPr lang="en-US" sz="1400" b="1" kern="0">
                  <a:solidFill>
                    <a:srgbClr val="FFFFFF"/>
                  </a:solidFill>
                  <a:latin typeface="Roboto"/>
                  <a:ea typeface="Roboto"/>
                  <a:cs typeface="Roboto"/>
                  <a:sym typeface="Roboto"/>
                </a:rPr>
                <a:t>Technical Assistance</a:t>
              </a:r>
              <a:endParaRPr sz="1400" b="1" kern="0">
                <a:solidFill>
                  <a:srgbClr val="FFFFFF"/>
                </a:solidFill>
                <a:latin typeface="Roboto"/>
                <a:ea typeface="Roboto"/>
                <a:cs typeface="Roboto"/>
                <a:sym typeface="Roboto"/>
              </a:endParaRPr>
            </a:p>
          </p:txBody>
        </p:sp>
      </p:grpSp>
      <p:grpSp>
        <p:nvGrpSpPr>
          <p:cNvPr id="376" name="Google Shape;376;g186922d2417_0_1236"/>
          <p:cNvGrpSpPr/>
          <p:nvPr/>
        </p:nvGrpSpPr>
        <p:grpSpPr>
          <a:xfrm>
            <a:off x="3557743" y="1191150"/>
            <a:ext cx="812136" cy="810854"/>
            <a:chOff x="2859873" y="853971"/>
            <a:chExt cx="1068600" cy="1068600"/>
          </a:xfrm>
        </p:grpSpPr>
        <p:sp>
          <p:nvSpPr>
            <p:cNvPr id="377" name="Google Shape;377;g186922d2417_0_1236"/>
            <p:cNvSpPr/>
            <p:nvPr/>
          </p:nvSpPr>
          <p:spPr>
            <a:xfrm>
              <a:off x="2859873" y="853971"/>
              <a:ext cx="1068600" cy="1068600"/>
            </a:xfrm>
            <a:prstGeom prst="ellipse">
              <a:avLst/>
            </a:prstGeom>
            <a:solidFill>
              <a:schemeClr val="accent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78" name="Google Shape;378;g186922d2417_0_1236"/>
            <p:cNvSpPr txBox="1"/>
            <p:nvPr/>
          </p:nvSpPr>
          <p:spPr>
            <a:xfrm>
              <a:off x="3012800" y="1022197"/>
              <a:ext cx="762600" cy="732300"/>
            </a:xfrm>
            <a:prstGeom prst="rect">
              <a:avLst/>
            </a:prstGeom>
            <a:solidFill>
              <a:schemeClr val="accent4"/>
            </a:solidFill>
            <a:ln>
              <a:noFill/>
            </a:ln>
          </p:spPr>
          <p:txBody>
            <a:bodyPr spcFirstLastPara="1" wrap="square" lIns="91425" tIns="91425" rIns="91425" bIns="91425" anchor="ctr" anchorCtr="0">
              <a:noAutofit/>
            </a:bodyPr>
            <a:lstStyle/>
            <a:p>
              <a:pPr algn="ctr">
                <a:lnSpc>
                  <a:spcPct val="115000"/>
                </a:lnSpc>
                <a:buClr>
                  <a:srgbClr val="000000"/>
                </a:buClr>
              </a:pPr>
              <a:r>
                <a:rPr lang="en-US" sz="800" b="1" kern="0">
                  <a:solidFill>
                    <a:srgbClr val="FFFFFF"/>
                  </a:solidFill>
                  <a:latin typeface="Roboto"/>
                  <a:ea typeface="Roboto"/>
                  <a:cs typeface="Roboto"/>
                  <a:sym typeface="Roboto"/>
                </a:rPr>
                <a:t>SNEP Network Web Portal</a:t>
              </a:r>
              <a:endParaRPr sz="800" b="1" kern="0">
                <a:solidFill>
                  <a:srgbClr val="FFFFFF"/>
                </a:solidFill>
                <a:latin typeface="Roboto"/>
                <a:ea typeface="Roboto"/>
                <a:cs typeface="Roboto"/>
                <a:sym typeface="Roboto"/>
              </a:endParaRPr>
            </a:p>
          </p:txBody>
        </p:sp>
      </p:grpSp>
      <p:grpSp>
        <p:nvGrpSpPr>
          <p:cNvPr id="379" name="Google Shape;379;g186922d2417_0_1236"/>
          <p:cNvGrpSpPr/>
          <p:nvPr/>
        </p:nvGrpSpPr>
        <p:grpSpPr>
          <a:xfrm>
            <a:off x="3550213" y="3609874"/>
            <a:ext cx="812136" cy="810854"/>
            <a:chOff x="5214448" y="3234278"/>
            <a:chExt cx="1068600" cy="1068600"/>
          </a:xfrm>
        </p:grpSpPr>
        <p:sp>
          <p:nvSpPr>
            <p:cNvPr id="380" name="Google Shape;380;g186922d2417_0_1236"/>
            <p:cNvSpPr/>
            <p:nvPr/>
          </p:nvSpPr>
          <p:spPr>
            <a:xfrm>
              <a:off x="5214448" y="3234278"/>
              <a:ext cx="1068600" cy="1068600"/>
            </a:xfrm>
            <a:prstGeom prst="ellipse">
              <a:avLst/>
            </a:prstGeom>
            <a:solidFill>
              <a:schemeClr val="accent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81" name="Google Shape;381;g186922d2417_0_1236"/>
            <p:cNvSpPr txBox="1"/>
            <p:nvPr/>
          </p:nvSpPr>
          <p:spPr>
            <a:xfrm>
              <a:off x="5367375" y="3402503"/>
              <a:ext cx="762600" cy="732300"/>
            </a:xfrm>
            <a:prstGeom prst="rect">
              <a:avLst/>
            </a:prstGeom>
            <a:solidFill>
              <a:schemeClr val="accent4"/>
            </a:solidFill>
            <a:ln>
              <a:noFill/>
            </a:ln>
          </p:spPr>
          <p:txBody>
            <a:bodyPr spcFirstLastPara="1" wrap="square" lIns="91425" tIns="91425" rIns="91425" bIns="91425" anchor="ctr" anchorCtr="0">
              <a:noAutofit/>
            </a:bodyPr>
            <a:lstStyle/>
            <a:p>
              <a:pPr algn="ctr">
                <a:lnSpc>
                  <a:spcPct val="115000"/>
                </a:lnSpc>
                <a:buClr>
                  <a:srgbClr val="000000"/>
                </a:buClr>
              </a:pPr>
              <a:r>
                <a:rPr lang="en-US" sz="800" b="1" kern="0">
                  <a:solidFill>
                    <a:srgbClr val="FFFFFF"/>
                  </a:solidFill>
                  <a:latin typeface="Roboto"/>
                  <a:ea typeface="Roboto"/>
                  <a:cs typeface="Roboto"/>
                  <a:sym typeface="Roboto"/>
                </a:rPr>
                <a:t>Building upon existing projects</a:t>
              </a:r>
              <a:endParaRPr sz="800" b="1" kern="0">
                <a:solidFill>
                  <a:srgbClr val="FFFFFF"/>
                </a:solidFill>
                <a:latin typeface="Roboto"/>
                <a:ea typeface="Roboto"/>
                <a:cs typeface="Roboto"/>
                <a:sym typeface="Roboto"/>
              </a:endParaRPr>
            </a:p>
          </p:txBody>
        </p:sp>
      </p:grpSp>
      <p:grpSp>
        <p:nvGrpSpPr>
          <p:cNvPr id="382" name="Google Shape;382;g186922d2417_0_1236"/>
          <p:cNvGrpSpPr/>
          <p:nvPr/>
        </p:nvGrpSpPr>
        <p:grpSpPr>
          <a:xfrm>
            <a:off x="2153612" y="2511632"/>
            <a:ext cx="884587" cy="884587"/>
            <a:chOff x="5214448" y="3234278"/>
            <a:chExt cx="1068600" cy="1068600"/>
          </a:xfrm>
        </p:grpSpPr>
        <p:sp>
          <p:nvSpPr>
            <p:cNvPr id="383" name="Google Shape;383;g186922d2417_0_1236"/>
            <p:cNvSpPr/>
            <p:nvPr/>
          </p:nvSpPr>
          <p:spPr>
            <a:xfrm>
              <a:off x="5214448" y="3234278"/>
              <a:ext cx="1068600" cy="1068600"/>
            </a:xfrm>
            <a:prstGeom prst="ellipse">
              <a:avLst/>
            </a:prstGeom>
            <a:solidFill>
              <a:schemeClr val="accent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84" name="Google Shape;384;g186922d2417_0_1236"/>
            <p:cNvSpPr txBox="1"/>
            <p:nvPr/>
          </p:nvSpPr>
          <p:spPr>
            <a:xfrm>
              <a:off x="5297249" y="3415601"/>
              <a:ext cx="883741" cy="732300"/>
            </a:xfrm>
            <a:prstGeom prst="rect">
              <a:avLst/>
            </a:prstGeom>
            <a:noFill/>
            <a:ln>
              <a:noFill/>
            </a:ln>
          </p:spPr>
          <p:txBody>
            <a:bodyPr spcFirstLastPara="1" wrap="square" lIns="91425" tIns="91425" rIns="91425" bIns="91425" anchor="ctr" anchorCtr="0">
              <a:noAutofit/>
            </a:bodyPr>
            <a:lstStyle/>
            <a:p>
              <a:pPr algn="ctr">
                <a:lnSpc>
                  <a:spcPct val="115000"/>
                </a:lnSpc>
                <a:buClr>
                  <a:srgbClr val="000000"/>
                </a:buClr>
              </a:pPr>
              <a:r>
                <a:rPr lang="en-US" sz="800" b="1" kern="0" dirty="0">
                  <a:solidFill>
                    <a:srgbClr val="FFFFFF"/>
                  </a:solidFill>
                  <a:latin typeface="Roboto"/>
                  <a:ea typeface="Roboto"/>
                  <a:cs typeface="Roboto"/>
                  <a:sym typeface="Roboto"/>
                </a:rPr>
                <a:t>Solicitation for Community Projects</a:t>
              </a:r>
              <a:endParaRPr sz="800" b="1" kern="0" dirty="0">
                <a:solidFill>
                  <a:srgbClr val="FFFFFF"/>
                </a:solidFill>
                <a:latin typeface="Roboto"/>
                <a:ea typeface="Roboto"/>
                <a:cs typeface="Roboto"/>
                <a:sym typeface="Roboto"/>
              </a:endParaRPr>
            </a:p>
          </p:txBody>
        </p:sp>
      </p:grpSp>
      <p:grpSp>
        <p:nvGrpSpPr>
          <p:cNvPr id="385" name="Google Shape;385;g186922d2417_0_1236"/>
          <p:cNvGrpSpPr/>
          <p:nvPr/>
        </p:nvGrpSpPr>
        <p:grpSpPr>
          <a:xfrm>
            <a:off x="4765637" y="2401569"/>
            <a:ext cx="812136" cy="810854"/>
            <a:chOff x="5214448" y="3234278"/>
            <a:chExt cx="1068600" cy="1068600"/>
          </a:xfrm>
        </p:grpSpPr>
        <p:sp>
          <p:nvSpPr>
            <p:cNvPr id="386" name="Google Shape;386;g186922d2417_0_1236"/>
            <p:cNvSpPr/>
            <p:nvPr/>
          </p:nvSpPr>
          <p:spPr>
            <a:xfrm>
              <a:off x="5214448" y="3234278"/>
              <a:ext cx="1068600" cy="1068600"/>
            </a:xfrm>
            <a:prstGeom prst="ellipse">
              <a:avLst/>
            </a:prstGeom>
            <a:solidFill>
              <a:schemeClr val="accent4"/>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87" name="Google Shape;387;g186922d2417_0_1236"/>
            <p:cNvSpPr txBox="1"/>
            <p:nvPr/>
          </p:nvSpPr>
          <p:spPr>
            <a:xfrm>
              <a:off x="5367386" y="3402517"/>
              <a:ext cx="814800" cy="732300"/>
            </a:xfrm>
            <a:prstGeom prst="rect">
              <a:avLst/>
            </a:prstGeom>
            <a:noFill/>
            <a:ln>
              <a:noFill/>
            </a:ln>
          </p:spPr>
          <p:txBody>
            <a:bodyPr spcFirstLastPara="1" wrap="square" lIns="91425" tIns="91425" rIns="91425" bIns="91425" anchor="ctr" anchorCtr="0">
              <a:noAutofit/>
            </a:bodyPr>
            <a:lstStyle/>
            <a:p>
              <a:pPr algn="ctr">
                <a:lnSpc>
                  <a:spcPct val="115000"/>
                </a:lnSpc>
                <a:buClr>
                  <a:srgbClr val="000000"/>
                </a:buClr>
              </a:pPr>
              <a:r>
                <a:rPr lang="en-US" sz="800" b="1" kern="0">
                  <a:solidFill>
                    <a:srgbClr val="FFFFFF"/>
                  </a:solidFill>
                  <a:latin typeface="Roboto"/>
                  <a:ea typeface="Roboto"/>
                  <a:cs typeface="Roboto"/>
                  <a:sym typeface="Roboto"/>
                </a:rPr>
                <a:t>Partner relationships</a:t>
              </a:r>
              <a:endParaRPr sz="800" b="1" kern="0">
                <a:solidFill>
                  <a:srgbClr val="FFFFFF"/>
                </a:solidFill>
                <a:latin typeface="Roboto"/>
                <a:ea typeface="Roboto"/>
                <a:cs typeface="Roboto"/>
                <a:sym typeface="Roboto"/>
              </a:endParaRPr>
            </a:p>
          </p:txBody>
        </p:sp>
      </p:grpSp>
      <p:sp>
        <p:nvSpPr>
          <p:cNvPr id="388" name="Google Shape;388;g186922d2417_0_1236"/>
          <p:cNvSpPr/>
          <p:nvPr/>
        </p:nvSpPr>
        <p:spPr>
          <a:xfrm>
            <a:off x="5994232" y="2191987"/>
            <a:ext cx="1246800" cy="1224600"/>
          </a:xfrm>
          <a:prstGeom prst="chevron">
            <a:avLst>
              <a:gd name="adj" fmla="val 50000"/>
            </a:avLst>
          </a:prstGeom>
          <a:solidFill>
            <a:schemeClr val="lt2"/>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pic>
        <p:nvPicPr>
          <p:cNvPr id="389" name="Google Shape;389;g186922d2417_0_1236"/>
          <p:cNvPicPr preferRelativeResize="0"/>
          <p:nvPr/>
        </p:nvPicPr>
        <p:blipFill rotWithShape="1">
          <a:blip r:embed="rId3">
            <a:alphaModFix/>
          </a:blip>
          <a:srcRect/>
          <a:stretch/>
        </p:blipFill>
        <p:spPr>
          <a:xfrm>
            <a:off x="7657482" y="2055400"/>
            <a:ext cx="1929194" cy="1503199"/>
          </a:xfrm>
          <a:prstGeom prst="rect">
            <a:avLst/>
          </a:prstGeom>
          <a:noFill/>
          <a:ln>
            <a:noFill/>
          </a:ln>
        </p:spPr>
      </p:pic>
      <p:sp>
        <p:nvSpPr>
          <p:cNvPr id="390" name="Google Shape;390;g186922d2417_0_1236"/>
          <p:cNvSpPr/>
          <p:nvPr/>
        </p:nvSpPr>
        <p:spPr>
          <a:xfrm>
            <a:off x="7835032" y="3752724"/>
            <a:ext cx="256200" cy="580200"/>
          </a:xfrm>
          <a:prstGeom prst="downArrow">
            <a:avLst>
              <a:gd name="adj1" fmla="val 50000"/>
              <a:gd name="adj2" fmla="val 50000"/>
            </a:avLst>
          </a:prstGeom>
          <a:solidFill>
            <a:schemeClr val="lt2"/>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91" name="Google Shape;391;g186922d2417_0_1236"/>
          <p:cNvSpPr/>
          <p:nvPr/>
        </p:nvSpPr>
        <p:spPr>
          <a:xfrm>
            <a:off x="9217557" y="3752724"/>
            <a:ext cx="256200" cy="580200"/>
          </a:xfrm>
          <a:prstGeom prst="downArrow">
            <a:avLst>
              <a:gd name="adj1" fmla="val 50000"/>
              <a:gd name="adj2" fmla="val 50000"/>
            </a:avLst>
          </a:prstGeom>
          <a:solidFill>
            <a:schemeClr val="lt2"/>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92" name="Google Shape;392;g186922d2417_0_1236"/>
          <p:cNvSpPr/>
          <p:nvPr/>
        </p:nvSpPr>
        <p:spPr>
          <a:xfrm rot="10800000">
            <a:off x="3471507" y="4821599"/>
            <a:ext cx="5206200" cy="1504200"/>
          </a:xfrm>
          <a:prstGeom prst="uturnArrow">
            <a:avLst>
              <a:gd name="adj1" fmla="val 11102"/>
              <a:gd name="adj2" fmla="val 25000"/>
              <a:gd name="adj3" fmla="val 25000"/>
              <a:gd name="adj4" fmla="val 43750"/>
              <a:gd name="adj5" fmla="val 100000"/>
            </a:avLst>
          </a:prstGeom>
          <a:solidFill>
            <a:schemeClr val="accent1"/>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93" name="Google Shape;393;g186922d2417_0_1236"/>
          <p:cNvSpPr/>
          <p:nvPr/>
        </p:nvSpPr>
        <p:spPr>
          <a:xfrm>
            <a:off x="7814200" y="4386450"/>
            <a:ext cx="2757000" cy="1280400"/>
          </a:xfrm>
          <a:prstGeom prst="rect">
            <a:avLst/>
          </a:prstGeom>
          <a:solidFill>
            <a:schemeClr val="lt1"/>
          </a:solidFill>
          <a:ln>
            <a:noFill/>
          </a:ln>
        </p:spPr>
        <p:txBody>
          <a:bodyPr spcFirstLastPara="1" wrap="square" lIns="91425" tIns="91425" rIns="91425" bIns="91425" anchor="ctr" anchorCtr="0">
            <a:noAutofit/>
          </a:bodyPr>
          <a:lstStyle/>
          <a:p>
            <a:pPr>
              <a:buClr>
                <a:srgbClr val="000000"/>
              </a:buClr>
            </a:pPr>
            <a:endParaRPr sz="1400" kern="0">
              <a:solidFill>
                <a:srgbClr val="000000"/>
              </a:solidFill>
              <a:latin typeface="Arial"/>
              <a:cs typeface="Arial"/>
              <a:sym typeface="Arial"/>
            </a:endParaRPr>
          </a:p>
        </p:txBody>
      </p:sp>
      <p:sp>
        <p:nvSpPr>
          <p:cNvPr id="394" name="Google Shape;394;g186922d2417_0_1236"/>
          <p:cNvSpPr/>
          <p:nvPr/>
        </p:nvSpPr>
        <p:spPr>
          <a:xfrm>
            <a:off x="7226632" y="4527049"/>
            <a:ext cx="1335900" cy="882600"/>
          </a:xfrm>
          <a:prstGeom prst="rect">
            <a:avLst/>
          </a:prstGeom>
          <a:solidFill>
            <a:schemeClr val="accent4"/>
          </a:solidFill>
          <a:ln>
            <a:noFill/>
          </a:ln>
        </p:spPr>
        <p:txBody>
          <a:bodyPr spcFirstLastPara="1" wrap="square" lIns="91425" tIns="91425" rIns="91425" bIns="91425" anchor="ctr" anchorCtr="0">
            <a:noAutofit/>
          </a:bodyPr>
          <a:lstStyle/>
          <a:p>
            <a:pPr algn="ctr">
              <a:buClr>
                <a:srgbClr val="000000"/>
              </a:buClr>
            </a:pPr>
            <a:r>
              <a:rPr lang="en-US" sz="1400" b="1" kern="0">
                <a:solidFill>
                  <a:srgbClr val="FFFFFF"/>
                </a:solidFill>
                <a:latin typeface="Trebuchet MS"/>
                <a:ea typeface="Trebuchet MS"/>
                <a:cs typeface="Trebuchet MS"/>
                <a:sym typeface="Trebuchet MS"/>
              </a:rPr>
              <a:t>Pre-approved consultant Pool</a:t>
            </a:r>
            <a:endParaRPr sz="1400" b="1" kern="0">
              <a:solidFill>
                <a:srgbClr val="FFFFFF"/>
              </a:solidFill>
              <a:latin typeface="Trebuchet MS"/>
              <a:ea typeface="Trebuchet MS"/>
              <a:cs typeface="Trebuchet MS"/>
              <a:sym typeface="Trebuchet MS"/>
            </a:endParaRPr>
          </a:p>
        </p:txBody>
      </p:sp>
      <p:sp>
        <p:nvSpPr>
          <p:cNvPr id="395" name="Google Shape;395;g186922d2417_0_1236"/>
          <p:cNvSpPr/>
          <p:nvPr/>
        </p:nvSpPr>
        <p:spPr>
          <a:xfrm>
            <a:off x="8681607" y="4527049"/>
            <a:ext cx="1335900" cy="882600"/>
          </a:xfrm>
          <a:prstGeom prst="rect">
            <a:avLst/>
          </a:prstGeom>
          <a:solidFill>
            <a:schemeClr val="accent4"/>
          </a:solidFill>
          <a:ln>
            <a:noFill/>
          </a:ln>
        </p:spPr>
        <p:txBody>
          <a:bodyPr spcFirstLastPara="1" wrap="square" lIns="91425" tIns="91425" rIns="91425" bIns="91425" anchor="ctr" anchorCtr="0">
            <a:noAutofit/>
          </a:bodyPr>
          <a:lstStyle/>
          <a:p>
            <a:pPr algn="ctr">
              <a:buClr>
                <a:srgbClr val="000000"/>
              </a:buClr>
            </a:pPr>
            <a:r>
              <a:rPr lang="en-US" sz="1400" b="1" kern="0">
                <a:solidFill>
                  <a:srgbClr val="FFFFFF"/>
                </a:solidFill>
                <a:latin typeface="Trebuchet MS"/>
                <a:ea typeface="Trebuchet MS"/>
                <a:cs typeface="Trebuchet MS"/>
                <a:sym typeface="Trebuchet MS"/>
              </a:rPr>
              <a:t>SNEP Network Partners</a:t>
            </a:r>
            <a:endParaRPr sz="1400" b="1" kern="0">
              <a:solidFill>
                <a:srgbClr val="FFFFFF"/>
              </a:solidFill>
              <a:latin typeface="Trebuchet MS"/>
              <a:ea typeface="Trebuchet MS"/>
              <a:cs typeface="Trebuchet MS"/>
              <a:sym typeface="Trebuchet M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 grpId="0" animBg="1"/>
      <p:bldP spid="390" grpId="0" animBg="1"/>
      <p:bldP spid="391" grpId="0" animBg="1"/>
      <p:bldP spid="392" grpId="0" animBg="1"/>
      <p:bldP spid="394" grpId="0" animBg="1"/>
      <p:bldP spid="39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Tim Pasakarnis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646331"/>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Chair, </a:t>
            </a:r>
            <a:r>
              <a:rPr lang="en-US" dirty="0">
                <a:solidFill>
                  <a:srgbClr val="0B5395"/>
                </a:solidFill>
                <a:latin typeface="Trebuchet MS" panose="020B0603020202020204" pitchFamily="34" charset="0"/>
              </a:rPr>
              <a:t>Monitoring</a:t>
            </a:r>
            <a:r>
              <a:rPr lang="en-US" sz="1800" dirty="0">
                <a:solidFill>
                  <a:srgbClr val="0B5395"/>
                </a:solidFill>
                <a:latin typeface="Trebuchet MS" panose="020B0603020202020204" pitchFamily="34" charset="0"/>
              </a:rPr>
              <a:t> Subcommittee</a:t>
            </a:r>
            <a:endParaRPr lang="en-US" dirty="0"/>
          </a:p>
        </p:txBody>
      </p:sp>
      <p:pic>
        <p:nvPicPr>
          <p:cNvPr id="2" name="Picture 1">
            <a:extLst>
              <a:ext uri="{FF2B5EF4-FFF2-40B4-BE49-F238E27FC236}">
                <a16:creationId xmlns:a16="http://schemas.microsoft.com/office/drawing/2014/main" id="{F969B925-A35A-BE6C-BA79-A7EBFE555028}"/>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2877936166"/>
      </p:ext>
    </p:extLst>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00BD5-6351-0CDC-3076-655DF8785C7C}"/>
              </a:ext>
            </a:extLst>
          </p:cNvPr>
          <p:cNvSpPr>
            <a:spLocks noGrp="1"/>
          </p:cNvSpPr>
          <p:nvPr>
            <p:ph type="title"/>
          </p:nvPr>
        </p:nvSpPr>
        <p:spPr>
          <a:xfrm>
            <a:off x="2469558" y="365125"/>
            <a:ext cx="8884241" cy="1325563"/>
          </a:xfrm>
        </p:spPr>
        <p:txBody>
          <a:bodyPr/>
          <a:lstStyle/>
          <a:p>
            <a:r>
              <a:rPr lang="en-US" dirty="0"/>
              <a:t>SNEP Monitoring Subcommittee</a:t>
            </a:r>
          </a:p>
        </p:txBody>
      </p:sp>
      <p:sp>
        <p:nvSpPr>
          <p:cNvPr id="3" name="Content Placeholder 2">
            <a:extLst>
              <a:ext uri="{FF2B5EF4-FFF2-40B4-BE49-F238E27FC236}">
                <a16:creationId xmlns:a16="http://schemas.microsoft.com/office/drawing/2014/main" id="{B854DA60-1BDD-F81E-8852-3E544478BB80}"/>
              </a:ext>
            </a:extLst>
          </p:cNvPr>
          <p:cNvSpPr>
            <a:spLocks noGrp="1"/>
          </p:cNvSpPr>
          <p:nvPr>
            <p:ph idx="1"/>
          </p:nvPr>
        </p:nvSpPr>
        <p:spPr/>
        <p:txBody>
          <a:bodyPr/>
          <a:lstStyle/>
          <a:p>
            <a:r>
              <a:rPr lang="en-US" sz="2200" b="0" i="0" u="none" strike="noStrike" baseline="0" dirty="0">
                <a:solidFill>
                  <a:srgbClr val="183446"/>
                </a:solidFill>
                <a:latin typeface="Cambria Math" panose="02040503050406030204" pitchFamily="18" charset="0"/>
                <a:ea typeface="Cambria Math" panose="02040503050406030204" pitchFamily="18" charset="0"/>
              </a:rPr>
              <a:t>Subcommittee focused on environmental monitoring for SNEP Region</a:t>
            </a:r>
          </a:p>
          <a:p>
            <a:pPr marR="11910" lvl="1"/>
            <a:r>
              <a:rPr lang="en-US" sz="2200" b="0" i="0" u="none" strike="noStrike" baseline="0" dirty="0">
                <a:solidFill>
                  <a:srgbClr val="183446"/>
                </a:solidFill>
                <a:latin typeface="Cambria Math" panose="02040503050406030204" pitchFamily="18" charset="0"/>
                <a:ea typeface="Cambria Math" panose="02040503050406030204" pitchFamily="18" charset="0"/>
              </a:rPr>
              <a:t>Develop capacity to measure regional baseline conditions and outcomes of restoration efforts</a:t>
            </a:r>
          </a:p>
          <a:p>
            <a:r>
              <a:rPr lang="en-US" sz="2200" dirty="0">
                <a:latin typeface="Cambria Math" panose="02040503050406030204" pitchFamily="18" charset="0"/>
                <a:ea typeface="Cambria Math" panose="02040503050406030204" pitchFamily="18" charset="0"/>
              </a:rPr>
              <a:t>Membership includes Federal, State (MA and RI), and local / regional representatives</a:t>
            </a:r>
          </a:p>
          <a:p>
            <a:endParaRPr lang="en-US" dirty="0"/>
          </a:p>
        </p:txBody>
      </p:sp>
      <p:pic>
        <p:nvPicPr>
          <p:cNvPr id="7" name="Picture 6">
            <a:extLst>
              <a:ext uri="{FF2B5EF4-FFF2-40B4-BE49-F238E27FC236}">
                <a16:creationId xmlns:a16="http://schemas.microsoft.com/office/drawing/2014/main" id="{D72CB3D6-CDFB-2978-00F5-8CB32DEF8AE3}"/>
              </a:ext>
            </a:extLst>
          </p:cNvPr>
          <p:cNvPicPr>
            <a:picLocks noChangeAspect="1"/>
          </p:cNvPicPr>
          <p:nvPr/>
        </p:nvPicPr>
        <p:blipFill>
          <a:blip r:embed="rId2"/>
          <a:stretch>
            <a:fillRect/>
          </a:stretch>
        </p:blipFill>
        <p:spPr>
          <a:xfrm>
            <a:off x="3073063" y="1443788"/>
            <a:ext cx="6649378" cy="209579"/>
          </a:xfrm>
          <a:prstGeom prst="rect">
            <a:avLst/>
          </a:prstGeom>
        </p:spPr>
      </p:pic>
      <p:pic>
        <p:nvPicPr>
          <p:cNvPr id="9" name="Picture 8">
            <a:extLst>
              <a:ext uri="{FF2B5EF4-FFF2-40B4-BE49-F238E27FC236}">
                <a16:creationId xmlns:a16="http://schemas.microsoft.com/office/drawing/2014/main" id="{12E37DB8-787C-41A7-0BA1-E7E2D0823532}"/>
              </a:ext>
            </a:extLst>
          </p:cNvPr>
          <p:cNvPicPr>
            <a:picLocks noChangeAspect="1"/>
          </p:cNvPicPr>
          <p:nvPr/>
        </p:nvPicPr>
        <p:blipFill>
          <a:blip r:embed="rId3"/>
          <a:stretch>
            <a:fillRect/>
          </a:stretch>
        </p:blipFill>
        <p:spPr>
          <a:xfrm>
            <a:off x="2182351" y="3928749"/>
            <a:ext cx="8430802" cy="2248214"/>
          </a:xfrm>
          <a:prstGeom prst="rect">
            <a:avLst/>
          </a:prstGeom>
        </p:spPr>
      </p:pic>
    </p:spTree>
    <p:extLst>
      <p:ext uri="{BB962C8B-B14F-4D97-AF65-F5344CB8AC3E}">
        <p14:creationId xmlns:p14="http://schemas.microsoft.com/office/powerpoint/2010/main" val="7804803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Bryce DuBois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646331"/>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Chair, Ecosystem Services Subcommittee</a:t>
            </a:r>
            <a:endParaRPr lang="en-US" dirty="0"/>
          </a:p>
        </p:txBody>
      </p:sp>
      <p:pic>
        <p:nvPicPr>
          <p:cNvPr id="2" name="Picture 1">
            <a:extLst>
              <a:ext uri="{FF2B5EF4-FFF2-40B4-BE49-F238E27FC236}">
                <a16:creationId xmlns:a16="http://schemas.microsoft.com/office/drawing/2014/main" id="{35739B30-E629-2BAA-1F8E-671A42C539F8}"/>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012521216"/>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652000" y="0"/>
            <a:ext cx="2540000" cy="1828800"/>
          </a:xfrm>
          <a:prstGeom prst="rect">
            <a:avLst/>
          </a:prstGeom>
          <a:noFill/>
          <a:ln>
            <a:noFill/>
          </a:ln>
        </p:spPr>
      </p:pic>
      <p:sp>
        <p:nvSpPr>
          <p:cNvPr id="55" name="Google Shape;55;p13"/>
          <p:cNvSpPr txBox="1"/>
          <p:nvPr/>
        </p:nvSpPr>
        <p:spPr>
          <a:xfrm>
            <a:off x="5288800" y="1828800"/>
            <a:ext cx="69032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endParaRPr sz="1867" b="1" kern="0">
              <a:solidFill>
                <a:srgbClr val="000000"/>
              </a:solidFill>
              <a:latin typeface="Arial"/>
              <a:cs typeface="Arial"/>
              <a:sym typeface="Arial"/>
            </a:endParaRPr>
          </a:p>
        </p:txBody>
      </p:sp>
      <p:sp>
        <p:nvSpPr>
          <p:cNvPr id="56" name="Google Shape;56;p13"/>
          <p:cNvSpPr txBox="1"/>
          <p:nvPr/>
        </p:nvSpPr>
        <p:spPr>
          <a:xfrm>
            <a:off x="0" y="1625600"/>
            <a:ext cx="12192000" cy="3344401"/>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2400" b="1" kern="0" dirty="0">
                <a:solidFill>
                  <a:srgbClr val="000000"/>
                </a:solidFill>
                <a:latin typeface="Calibri"/>
                <a:ea typeface="Calibri"/>
                <a:cs typeface="Calibri"/>
                <a:sym typeface="Calibri"/>
              </a:rPr>
              <a:t>Subcommittee focused on the evaluation of the ecological value of the SNEP region and potential impact of restoration​</a:t>
            </a:r>
            <a:endParaRPr sz="2400" b="1" kern="0" dirty="0">
              <a:solidFill>
                <a:srgbClr val="000000"/>
              </a:solidFill>
              <a:latin typeface="Calibri"/>
              <a:ea typeface="Calibri"/>
              <a:cs typeface="Calibri"/>
              <a:sym typeface="Calibri"/>
            </a:endParaRPr>
          </a:p>
          <a:p>
            <a:pPr marL="609585" indent="-457189" defTabSz="1219170">
              <a:buClr>
                <a:srgbClr val="000000"/>
              </a:buClr>
              <a:buSzPts val="1800"/>
              <a:buFont typeface="Calibri"/>
              <a:buChar char="●"/>
            </a:pPr>
            <a:r>
              <a:rPr lang="en" sz="2400" kern="0" dirty="0">
                <a:solidFill>
                  <a:srgbClr val="000000"/>
                </a:solidFill>
                <a:latin typeface="Calibri"/>
                <a:ea typeface="Calibri"/>
                <a:cs typeface="Calibri"/>
                <a:sym typeface="Calibri"/>
              </a:rPr>
              <a:t>Define and quantify important ecosystem services to inform communities, increase community engagement and capacity </a:t>
            </a:r>
            <a:endParaRPr sz="2400" kern="0" dirty="0">
              <a:solidFill>
                <a:srgbClr val="000000"/>
              </a:solidFill>
              <a:latin typeface="Calibri"/>
              <a:ea typeface="Calibri"/>
              <a:cs typeface="Calibri"/>
              <a:sym typeface="Calibri"/>
            </a:endParaRPr>
          </a:p>
          <a:p>
            <a:pPr marL="609585" indent="-457189" defTabSz="1219170">
              <a:buClr>
                <a:srgbClr val="000000"/>
              </a:buClr>
              <a:buSzPts val="1800"/>
              <a:buFont typeface="Calibri"/>
              <a:buChar char="●"/>
            </a:pPr>
            <a:r>
              <a:rPr lang="en" sz="2400" kern="0" dirty="0">
                <a:solidFill>
                  <a:srgbClr val="000000"/>
                </a:solidFill>
                <a:latin typeface="Calibri"/>
                <a:ea typeface="Calibri"/>
                <a:cs typeface="Calibri"/>
                <a:sym typeface="Calibri"/>
              </a:rPr>
              <a:t>support ecosystem restoration and climate adaptation decisions</a:t>
            </a:r>
            <a:endParaRPr sz="2400" kern="0" dirty="0">
              <a:solidFill>
                <a:srgbClr val="000000"/>
              </a:solidFill>
              <a:latin typeface="Calibri"/>
              <a:ea typeface="Calibri"/>
              <a:cs typeface="Calibri"/>
              <a:sym typeface="Calibri"/>
            </a:endParaRPr>
          </a:p>
          <a:p>
            <a:pPr marL="609585" indent="-457189" defTabSz="1219170">
              <a:buClr>
                <a:srgbClr val="000000"/>
              </a:buClr>
              <a:buSzPts val="1800"/>
              <a:buFont typeface="Calibri"/>
              <a:buChar char="●"/>
            </a:pPr>
            <a:r>
              <a:rPr lang="en" sz="2400" kern="0" dirty="0">
                <a:solidFill>
                  <a:srgbClr val="000000"/>
                </a:solidFill>
                <a:latin typeface="Calibri"/>
                <a:ea typeface="Calibri"/>
                <a:cs typeface="Calibri"/>
                <a:sym typeface="Calibri"/>
              </a:rPr>
              <a:t>provide a common language that promotes better understanding of the benefits of protection and restoration at the community, ecosystem, or watershed scales.​</a:t>
            </a:r>
            <a:endParaRPr sz="2400" kern="0" dirty="0">
              <a:solidFill>
                <a:srgbClr val="000000"/>
              </a:solidFill>
              <a:latin typeface="Calibri"/>
              <a:ea typeface="Calibri"/>
              <a:cs typeface="Calibri"/>
              <a:sym typeface="Calibri"/>
            </a:endParaRPr>
          </a:p>
          <a:p>
            <a:pPr defTabSz="1219170">
              <a:buClr>
                <a:srgbClr val="000000"/>
              </a:buClr>
            </a:pPr>
            <a:endParaRPr sz="933" kern="0" dirty="0">
              <a:solidFill>
                <a:srgbClr val="000000"/>
              </a:solidFill>
              <a:latin typeface="Calibri"/>
              <a:ea typeface="Calibri"/>
              <a:cs typeface="Calibri"/>
              <a:sym typeface="Calibri"/>
            </a:endParaRPr>
          </a:p>
          <a:p>
            <a:pPr defTabSz="1219170">
              <a:buClr>
                <a:srgbClr val="000000"/>
              </a:buClr>
            </a:pPr>
            <a:r>
              <a:rPr lang="en" sz="2400" b="1" kern="0" dirty="0">
                <a:solidFill>
                  <a:srgbClr val="000000"/>
                </a:solidFill>
                <a:latin typeface="Calibri"/>
                <a:ea typeface="Calibri"/>
                <a:cs typeface="Calibri"/>
                <a:sym typeface="Calibri"/>
              </a:rPr>
              <a:t>Membership includes Tribal, Federal, State, and local / regional representatives:</a:t>
            </a:r>
            <a:endParaRPr sz="2533" b="1" kern="0" dirty="0">
              <a:solidFill>
                <a:srgbClr val="000000"/>
              </a:solidFill>
              <a:latin typeface="Calibri"/>
              <a:ea typeface="Calibri"/>
              <a:cs typeface="Calibri"/>
              <a:sym typeface="Calibri"/>
            </a:endParaRPr>
          </a:p>
        </p:txBody>
      </p:sp>
      <p:sp>
        <p:nvSpPr>
          <p:cNvPr id="57" name="Google Shape;57;p13"/>
          <p:cNvSpPr txBox="1">
            <a:spLocks noGrp="1"/>
          </p:cNvSpPr>
          <p:nvPr>
            <p:ph type="title"/>
          </p:nvPr>
        </p:nvSpPr>
        <p:spPr>
          <a:xfrm>
            <a:off x="0" y="0"/>
            <a:ext cx="9789600" cy="1752000"/>
          </a:xfrm>
          <a:prstGeom prst="rect">
            <a:avLst/>
          </a:prstGeom>
          <a:solidFill>
            <a:srgbClr val="0B5394"/>
          </a:solidFill>
        </p:spPr>
        <p:txBody>
          <a:bodyPr spcFirstLastPara="1" wrap="square" lIns="121900" tIns="121900" rIns="121900" bIns="121900" anchor="ctr" anchorCtr="0">
            <a:normAutofit/>
          </a:bodyPr>
          <a:lstStyle/>
          <a:p>
            <a:pPr>
              <a:buSzPts val="990"/>
            </a:pPr>
            <a:r>
              <a:rPr lang="en" sz="4560" b="1">
                <a:solidFill>
                  <a:schemeClr val="lt1"/>
                </a:solidFill>
                <a:latin typeface="Calibri"/>
                <a:ea typeface="Calibri"/>
                <a:cs typeface="Calibri"/>
                <a:sym typeface="Calibri"/>
              </a:rPr>
              <a:t>Ecosystem Services Subcommittee</a:t>
            </a:r>
            <a:endParaRPr sz="4560" b="1">
              <a:solidFill>
                <a:srgbClr val="CCCCCC"/>
              </a:solidFill>
              <a:latin typeface="Calibri"/>
              <a:ea typeface="Calibri"/>
              <a:cs typeface="Calibri"/>
              <a:sym typeface="Calibri"/>
            </a:endParaRPr>
          </a:p>
        </p:txBody>
      </p:sp>
      <p:sp>
        <p:nvSpPr>
          <p:cNvPr id="58" name="Google Shape;58;p13"/>
          <p:cNvSpPr/>
          <p:nvPr/>
        </p:nvSpPr>
        <p:spPr>
          <a:xfrm>
            <a:off x="3795267" y="4889267"/>
            <a:ext cx="1506400" cy="1886800"/>
          </a:xfrm>
          <a:prstGeom prst="roundRect">
            <a:avLst>
              <a:gd name="adj" fmla="val 16667"/>
            </a:avLst>
          </a:prstGeom>
          <a:solidFill>
            <a:srgbClr val="0B5394"/>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r>
              <a:rPr lang="en" sz="2000" b="1" kern="0">
                <a:solidFill>
                  <a:srgbClr val="FFFFFF"/>
                </a:solidFill>
                <a:latin typeface="Arial"/>
                <a:cs typeface="Arial"/>
                <a:sym typeface="Arial"/>
              </a:rPr>
              <a:t>EPA</a:t>
            </a:r>
            <a:endParaRPr sz="2000" b="1" kern="0">
              <a:solidFill>
                <a:srgbClr val="FFFFFF"/>
              </a:solidFill>
              <a:latin typeface="Arial"/>
              <a:cs typeface="Arial"/>
              <a:sym typeface="Arial"/>
            </a:endParaRPr>
          </a:p>
          <a:p>
            <a:pPr defTabSz="1219170">
              <a:buClr>
                <a:srgbClr val="000000"/>
              </a:buClr>
            </a:pPr>
            <a:r>
              <a:rPr lang="en" sz="2000" b="1" kern="0">
                <a:solidFill>
                  <a:srgbClr val="FFFFFF"/>
                </a:solidFill>
                <a:latin typeface="Arial"/>
                <a:cs typeface="Arial"/>
                <a:sym typeface="Arial"/>
              </a:rPr>
              <a:t>NOAA</a:t>
            </a:r>
            <a:endParaRPr sz="2000" b="1" kern="0">
              <a:solidFill>
                <a:srgbClr val="FFFFFF"/>
              </a:solidFill>
              <a:latin typeface="Arial"/>
              <a:cs typeface="Arial"/>
              <a:sym typeface="Arial"/>
            </a:endParaRPr>
          </a:p>
          <a:p>
            <a:pPr defTabSz="1219170">
              <a:buClr>
                <a:srgbClr val="000000"/>
              </a:buClr>
            </a:pPr>
            <a:r>
              <a:rPr lang="en" sz="2000" b="1" kern="0">
                <a:solidFill>
                  <a:srgbClr val="FFFFFF"/>
                </a:solidFill>
                <a:latin typeface="Arial"/>
                <a:cs typeface="Arial"/>
                <a:sym typeface="Arial"/>
              </a:rPr>
              <a:t>USFW</a:t>
            </a:r>
            <a:endParaRPr sz="2000" b="1" kern="0">
              <a:solidFill>
                <a:srgbClr val="FFFFFF"/>
              </a:solidFill>
              <a:latin typeface="Arial"/>
              <a:cs typeface="Arial"/>
              <a:sym typeface="Arial"/>
            </a:endParaRPr>
          </a:p>
        </p:txBody>
      </p:sp>
      <p:sp>
        <p:nvSpPr>
          <p:cNvPr id="59" name="Google Shape;59;p13"/>
          <p:cNvSpPr/>
          <p:nvPr/>
        </p:nvSpPr>
        <p:spPr>
          <a:xfrm>
            <a:off x="2063400" y="4887767"/>
            <a:ext cx="1506400" cy="1886800"/>
          </a:xfrm>
          <a:prstGeom prst="roundRect">
            <a:avLst>
              <a:gd name="adj" fmla="val 16667"/>
            </a:avLst>
          </a:prstGeom>
          <a:solidFill>
            <a:srgbClr val="0B5394"/>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buSzPts val="1100"/>
            </a:pPr>
            <a:r>
              <a:rPr lang="en" sz="1467" b="1" kern="0">
                <a:solidFill>
                  <a:srgbClr val="FFFFFF"/>
                </a:solidFill>
                <a:latin typeface="Arial"/>
                <a:cs typeface="Arial"/>
                <a:sym typeface="Arial"/>
              </a:rPr>
              <a:t>Wampanoag Tribe of Gay Head (Aquinnah)</a:t>
            </a:r>
            <a:endParaRPr sz="1467" b="1" kern="0">
              <a:solidFill>
                <a:srgbClr val="FFFFFF"/>
              </a:solidFill>
              <a:latin typeface="Arial"/>
              <a:cs typeface="Arial"/>
              <a:sym typeface="Arial"/>
            </a:endParaRPr>
          </a:p>
        </p:txBody>
      </p:sp>
      <p:sp>
        <p:nvSpPr>
          <p:cNvPr id="60" name="Google Shape;60;p13"/>
          <p:cNvSpPr/>
          <p:nvPr/>
        </p:nvSpPr>
        <p:spPr>
          <a:xfrm>
            <a:off x="5527133" y="4907367"/>
            <a:ext cx="1506400" cy="1886800"/>
          </a:xfrm>
          <a:prstGeom prst="roundRect">
            <a:avLst>
              <a:gd name="adj" fmla="val 16667"/>
            </a:avLst>
          </a:prstGeom>
          <a:solidFill>
            <a:srgbClr val="0B5394"/>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r>
              <a:rPr lang="en" sz="1867" b="1" kern="0">
                <a:solidFill>
                  <a:srgbClr val="FFFFFF"/>
                </a:solidFill>
                <a:latin typeface="Arial"/>
                <a:cs typeface="Arial"/>
                <a:sym typeface="Arial"/>
              </a:rPr>
              <a:t>MA (DER)</a:t>
            </a:r>
            <a:endParaRPr sz="1867" b="1" kern="0">
              <a:solidFill>
                <a:srgbClr val="FFFFFF"/>
              </a:solidFill>
              <a:latin typeface="Arial"/>
              <a:cs typeface="Arial"/>
              <a:sym typeface="Arial"/>
            </a:endParaRPr>
          </a:p>
        </p:txBody>
      </p:sp>
      <p:sp>
        <p:nvSpPr>
          <p:cNvPr id="61" name="Google Shape;61;p13"/>
          <p:cNvSpPr/>
          <p:nvPr/>
        </p:nvSpPr>
        <p:spPr>
          <a:xfrm>
            <a:off x="7259000" y="4878367"/>
            <a:ext cx="2869600" cy="1886800"/>
          </a:xfrm>
          <a:prstGeom prst="roundRect">
            <a:avLst>
              <a:gd name="adj" fmla="val 16667"/>
            </a:avLst>
          </a:prstGeom>
          <a:solidFill>
            <a:srgbClr val="0B5394"/>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Assc. To Preserve Cape Cod</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Cape Cod Commission</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College of the Holy Cross</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Conservation Law Foundation</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Mass Audubon</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Mass Maritime Academy</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NBEP</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The Nature Conservancy </a:t>
            </a:r>
            <a:endParaRPr sz="1333" b="1" kern="0">
              <a:solidFill>
                <a:srgbClr val="FFFFFF"/>
              </a:solidFill>
              <a:latin typeface="Arial"/>
              <a:cs typeface="Arial"/>
              <a:sym typeface="Arial"/>
            </a:endParaRPr>
          </a:p>
          <a:p>
            <a:pPr defTabSz="1219170">
              <a:buClr>
                <a:srgbClr val="000000"/>
              </a:buClr>
            </a:pPr>
            <a:r>
              <a:rPr lang="en" sz="1333" b="1" kern="0">
                <a:solidFill>
                  <a:srgbClr val="FFFFFF"/>
                </a:solidFill>
                <a:latin typeface="Arial"/>
                <a:cs typeface="Arial"/>
                <a:sym typeface="Arial"/>
              </a:rPr>
              <a:t>UMass Dartmouth</a:t>
            </a:r>
            <a:endParaRPr sz="1333" b="1" kern="0">
              <a:solidFill>
                <a:srgbClr val="FFFFFF"/>
              </a:solidFill>
              <a:latin typeface="Arial"/>
              <a:cs typeface="Arial"/>
              <a:sym typeface="Arial"/>
            </a:endParaRPr>
          </a:p>
          <a:p>
            <a:pPr defTabSz="1219170">
              <a:buClr>
                <a:srgbClr val="000000"/>
              </a:buClr>
            </a:pPr>
            <a:endParaRPr sz="1333" b="1" kern="0">
              <a:solidFill>
                <a:srgbClr val="FFFFFF"/>
              </a:solidFill>
              <a:latin typeface="Arial"/>
              <a:cs typeface="Arial"/>
              <a:sym typeface="Aria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Caitlyn Whittle</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923330"/>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Narragansett Bay Estuary Program Project Officer, EPA Region 1</a:t>
            </a:r>
            <a:endParaRPr lang="en-US" dirty="0"/>
          </a:p>
        </p:txBody>
      </p:sp>
      <p:pic>
        <p:nvPicPr>
          <p:cNvPr id="2" name="Picture 1">
            <a:extLst>
              <a:ext uri="{FF2B5EF4-FFF2-40B4-BE49-F238E27FC236}">
                <a16:creationId xmlns:a16="http://schemas.microsoft.com/office/drawing/2014/main" id="{67AAC2FD-F276-7A8B-4091-B7EB8731BCD8}"/>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402787264"/>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Alicia Grimaldi</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646331"/>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Buzzards Bay NEP Project Officer, EPA Region 1</a:t>
            </a:r>
            <a:endParaRPr lang="en-US" dirty="0"/>
          </a:p>
        </p:txBody>
      </p:sp>
      <p:pic>
        <p:nvPicPr>
          <p:cNvPr id="2" name="Picture 1">
            <a:extLst>
              <a:ext uri="{FF2B5EF4-FFF2-40B4-BE49-F238E27FC236}">
                <a16:creationId xmlns:a16="http://schemas.microsoft.com/office/drawing/2014/main" id="{108FD070-8F05-B972-B67D-3623E3D50D6C}"/>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3559574617"/>
      </p:ext>
    </p:extLst>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130018-1F48-3791-65B7-3D074D46FC3E}"/>
              </a:ext>
            </a:extLst>
          </p:cNvPr>
          <p:cNvPicPr>
            <a:picLocks noChangeAspect="1"/>
          </p:cNvPicPr>
          <p:nvPr/>
        </p:nvPicPr>
        <p:blipFill>
          <a:blip r:embed="rId2"/>
          <a:stretch>
            <a:fillRect/>
          </a:stretch>
        </p:blipFill>
        <p:spPr>
          <a:xfrm>
            <a:off x="5848350" y="0"/>
            <a:ext cx="6343650" cy="6858000"/>
          </a:xfrm>
          <a:prstGeom prst="rect">
            <a:avLst/>
          </a:prstGeom>
        </p:spPr>
      </p:pic>
      <p:sp>
        <p:nvSpPr>
          <p:cNvPr id="5" name="TextBox 4">
            <a:extLst>
              <a:ext uri="{FF2B5EF4-FFF2-40B4-BE49-F238E27FC236}">
                <a16:creationId xmlns:a16="http://schemas.microsoft.com/office/drawing/2014/main" id="{BB6738CE-0172-94BB-3CC9-DED4485B22AA}"/>
              </a:ext>
            </a:extLst>
          </p:cNvPr>
          <p:cNvSpPr txBox="1"/>
          <p:nvPr/>
        </p:nvSpPr>
        <p:spPr>
          <a:xfrm>
            <a:off x="0" y="1890125"/>
            <a:ext cx="584835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BUZZARDS BAY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NATIONAL ESTUARY PROGRAM</a:t>
            </a:r>
          </a:p>
        </p:txBody>
      </p:sp>
      <p:sp>
        <p:nvSpPr>
          <p:cNvPr id="6" name="TextBox 5">
            <a:extLst>
              <a:ext uri="{FF2B5EF4-FFF2-40B4-BE49-F238E27FC236}">
                <a16:creationId xmlns:a16="http://schemas.microsoft.com/office/drawing/2014/main" id="{9CF878FB-51B5-257E-CCFB-EDA28759151D}"/>
              </a:ext>
            </a:extLst>
          </p:cNvPr>
          <p:cNvSpPr txBox="1"/>
          <p:nvPr/>
        </p:nvSpPr>
        <p:spPr>
          <a:xfrm>
            <a:off x="0" y="5194169"/>
            <a:ext cx="582037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Alicia Grimaldi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EPA, Region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Ocean &amp; Coastal Protection Unit</a:t>
            </a:r>
          </a:p>
        </p:txBody>
      </p:sp>
    </p:spTree>
    <p:extLst>
      <p:ext uri="{BB962C8B-B14F-4D97-AF65-F5344CB8AC3E}">
        <p14:creationId xmlns:p14="http://schemas.microsoft.com/office/powerpoint/2010/main" val="3569736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01AA39-EDBF-9584-6DCA-D7AD11E8EF2C}"/>
              </a:ext>
            </a:extLst>
          </p:cNvPr>
          <p:cNvPicPr>
            <a:picLocks noChangeAspect="1"/>
          </p:cNvPicPr>
          <p:nvPr/>
        </p:nvPicPr>
        <p:blipFill>
          <a:blip r:embed="rId2"/>
          <a:stretch>
            <a:fillRect/>
          </a:stretch>
        </p:blipFill>
        <p:spPr>
          <a:xfrm>
            <a:off x="7680158" y="0"/>
            <a:ext cx="4511842" cy="6858000"/>
          </a:xfrm>
          <a:prstGeom prst="rect">
            <a:avLst/>
          </a:prstGeom>
        </p:spPr>
      </p:pic>
      <p:pic>
        <p:nvPicPr>
          <p:cNvPr id="5" name="Picture 4">
            <a:extLst>
              <a:ext uri="{FF2B5EF4-FFF2-40B4-BE49-F238E27FC236}">
                <a16:creationId xmlns:a16="http://schemas.microsoft.com/office/drawing/2014/main" id="{32D4BD4B-FAE1-89D6-6213-2C6DAA467445}"/>
              </a:ext>
            </a:extLst>
          </p:cNvPr>
          <p:cNvPicPr>
            <a:picLocks noChangeAspect="1"/>
          </p:cNvPicPr>
          <p:nvPr/>
        </p:nvPicPr>
        <p:blipFill>
          <a:blip r:embed="rId3"/>
          <a:stretch>
            <a:fillRect/>
          </a:stretch>
        </p:blipFill>
        <p:spPr>
          <a:xfrm>
            <a:off x="706583" y="3476117"/>
            <a:ext cx="6220690" cy="3381883"/>
          </a:xfrm>
          <a:prstGeom prst="rect">
            <a:avLst/>
          </a:prstGeom>
        </p:spPr>
      </p:pic>
      <p:sp>
        <p:nvSpPr>
          <p:cNvPr id="6" name="TextBox 5">
            <a:extLst>
              <a:ext uri="{FF2B5EF4-FFF2-40B4-BE49-F238E27FC236}">
                <a16:creationId xmlns:a16="http://schemas.microsoft.com/office/drawing/2014/main" id="{6BA0E3FA-8095-9038-3CF6-CBAE29C63C95}"/>
              </a:ext>
            </a:extLst>
          </p:cNvPr>
          <p:cNvSpPr txBox="1"/>
          <p:nvPr/>
        </p:nvSpPr>
        <p:spPr>
          <a:xfrm>
            <a:off x="-1" y="-1"/>
            <a:ext cx="768015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Buzzards Bay Stormwater Collaborative</a:t>
            </a:r>
          </a:p>
        </p:txBody>
      </p:sp>
      <p:sp>
        <p:nvSpPr>
          <p:cNvPr id="7" name="TextBox 6">
            <a:extLst>
              <a:ext uri="{FF2B5EF4-FFF2-40B4-BE49-F238E27FC236}">
                <a16:creationId xmlns:a16="http://schemas.microsoft.com/office/drawing/2014/main" id="{27ED370F-82E8-8B30-F0AF-89369D0FDF2B}"/>
              </a:ext>
            </a:extLst>
          </p:cNvPr>
          <p:cNvSpPr txBox="1"/>
          <p:nvPr/>
        </p:nvSpPr>
        <p:spPr>
          <a:xfrm>
            <a:off x="0" y="643539"/>
            <a:ext cx="7680156" cy="267765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Launched in 2016, currently a partnership between BBNEP and Mass Maritime Academy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Map stormwater infrastructure, monitor discharges, identification of failing structures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Field investigation trailer outfitted for illicit connection detection began use in 2021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Interactive map available on Buzzards Bay website</a:t>
            </a:r>
          </a:p>
        </p:txBody>
      </p:sp>
    </p:spTree>
    <p:extLst>
      <p:ext uri="{BB962C8B-B14F-4D97-AF65-F5344CB8AC3E}">
        <p14:creationId xmlns:p14="http://schemas.microsoft.com/office/powerpoint/2010/main" val="2329291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Oval 8"/>
          <p:cNvSpPr>
            <a:spLocks noChangeArrowheads="1"/>
          </p:cNvSpPr>
          <p:nvPr/>
        </p:nvSpPr>
        <p:spPr bwMode="auto">
          <a:xfrm>
            <a:off x="4359275" y="2017713"/>
            <a:ext cx="3467100" cy="3467100"/>
          </a:xfrm>
          <a:prstGeom prst="ellipse">
            <a:avLst/>
          </a:prstGeom>
          <a:solidFill>
            <a:schemeClr val="bg1"/>
          </a:solidFill>
          <a:ln w="9525" algn="ctr">
            <a:noFill/>
            <a:round/>
            <a:headEnd/>
            <a:tailEnd/>
          </a:ln>
        </p:spPr>
        <p:txBody>
          <a:bodyPr wrap="none" anchor="ctr"/>
          <a:lstStyle/>
          <a:p>
            <a:pPr fontAlgn="base">
              <a:spcBef>
                <a:spcPct val="0"/>
              </a:spcBef>
              <a:spcAft>
                <a:spcPct val="0"/>
              </a:spcAft>
            </a:pPr>
            <a:endParaRPr lang="en-US" sz="2400" dirty="0">
              <a:solidFill>
                <a:srgbClr val="000000"/>
              </a:solidFill>
              <a:latin typeface="Arial" panose="020B0604020202020204" pitchFamily="34" charset="0"/>
            </a:endParaRPr>
          </a:p>
        </p:txBody>
      </p:sp>
      <p:sp>
        <p:nvSpPr>
          <p:cNvPr id="9219" name="Rectangle 16"/>
          <p:cNvSpPr>
            <a:spLocks noChangeArrowheads="1"/>
          </p:cNvSpPr>
          <p:nvPr/>
        </p:nvSpPr>
        <p:spPr bwMode="auto">
          <a:xfrm>
            <a:off x="2478088" y="627064"/>
            <a:ext cx="1968500" cy="217487"/>
          </a:xfrm>
          <a:prstGeom prst="rect">
            <a:avLst/>
          </a:prstGeom>
          <a:solidFill>
            <a:schemeClr val="bg1"/>
          </a:solidFill>
          <a:ln w="9525" algn="ctr">
            <a:solidFill>
              <a:schemeClr val="bg1"/>
            </a:solidFill>
            <a:miter lim="800000"/>
            <a:headEnd/>
            <a:tailEnd/>
          </a:ln>
        </p:spPr>
        <p:txBody>
          <a:bodyPr wrap="none" anchor="ctr"/>
          <a:lstStyle/>
          <a:p>
            <a:pPr fontAlgn="base">
              <a:spcBef>
                <a:spcPct val="0"/>
              </a:spcBef>
              <a:spcAft>
                <a:spcPct val="0"/>
              </a:spcAft>
            </a:pPr>
            <a:endParaRPr lang="en-US" sz="2400" dirty="0">
              <a:solidFill>
                <a:srgbClr val="000000"/>
              </a:solidFill>
              <a:latin typeface="Arial" panose="020B0604020202020204" pitchFamily="34" charset="0"/>
            </a:endParaRPr>
          </a:p>
        </p:txBody>
      </p:sp>
      <p:sp>
        <p:nvSpPr>
          <p:cNvPr id="9" name="Title 6"/>
          <p:cNvSpPr>
            <a:spLocks noGrp="1"/>
          </p:cNvSpPr>
          <p:nvPr>
            <p:ph type="title"/>
          </p:nvPr>
        </p:nvSpPr>
        <p:spPr>
          <a:xfrm>
            <a:off x="1981200" y="609600"/>
            <a:ext cx="8229600" cy="808038"/>
          </a:xfrm>
        </p:spPr>
        <p:txBody>
          <a:bodyPr/>
          <a:lstStyle/>
          <a:p>
            <a:pPr eaLnBrk="1" hangingPunct="1"/>
            <a:r>
              <a:rPr lang="en-US" sz="3600" b="1" dirty="0">
                <a:solidFill>
                  <a:srgbClr val="C00000"/>
                </a:solidFill>
                <a:latin typeface="+mj-lt"/>
                <a:cs typeface="Arial" pitchFamily="34" charset="0"/>
              </a:rPr>
              <a:t>Rutgers Cooperative Extension</a:t>
            </a:r>
          </a:p>
        </p:txBody>
      </p:sp>
      <p:sp>
        <p:nvSpPr>
          <p:cNvPr id="10" name="Rectangle 3"/>
          <p:cNvSpPr>
            <a:spLocks noGrp="1" noChangeArrowheads="1"/>
          </p:cNvSpPr>
          <p:nvPr>
            <p:ph idx="1"/>
          </p:nvPr>
        </p:nvSpPr>
        <p:spPr>
          <a:xfrm>
            <a:off x="1981200" y="1447801"/>
            <a:ext cx="8229600" cy="4525963"/>
          </a:xfrm>
        </p:spPr>
        <p:txBody>
          <a:bodyPr/>
          <a:lstStyle/>
          <a:p>
            <a:pPr marL="0" indent="0" algn="just">
              <a:buNone/>
            </a:pPr>
            <a:r>
              <a:rPr lang="en-US" sz="3200" dirty="0">
                <a:solidFill>
                  <a:schemeClr val="tx1"/>
                </a:solidFill>
                <a:latin typeface="+mj-lt"/>
                <a:cs typeface="Times New Roman" pitchFamily="18" charset="0"/>
              </a:rPr>
              <a:t>Rutgers Cooperative Extension (RCE) helps the diverse population of New Jersey adapt to a rapidly changing society and improves their lives through an educational process that uses science-based knowledge. </a:t>
            </a:r>
          </a:p>
          <a:p>
            <a:pPr algn="just" eaLnBrk="1" hangingPunct="1">
              <a:buFontTx/>
              <a:buNone/>
            </a:pPr>
            <a:endParaRPr lang="en-US" sz="2800" dirty="0">
              <a:latin typeface="+mj-lt"/>
              <a:cs typeface="Times New Roman" pitchFamily="18" charset="0"/>
            </a:endParaRPr>
          </a:p>
        </p:txBody>
      </p:sp>
      <p:pic>
        <p:nvPicPr>
          <p:cNvPr id="11" name="Picture 7" descr="07_0919_Black River sampling"/>
          <p:cNvPicPr>
            <a:picLocks noChangeAspect="1" noChangeArrowheads="1"/>
          </p:cNvPicPr>
          <p:nvPr/>
        </p:nvPicPr>
        <p:blipFill>
          <a:blip r:embed="rId3" cstate="print"/>
          <a:srcRect/>
          <a:stretch>
            <a:fillRect/>
          </a:stretch>
        </p:blipFill>
        <p:spPr bwMode="auto">
          <a:xfrm>
            <a:off x="1981201" y="4522789"/>
            <a:ext cx="2887663" cy="2166937"/>
          </a:xfrm>
          <a:prstGeom prst="rect">
            <a:avLst/>
          </a:prstGeom>
          <a:noFill/>
          <a:ln w="9525">
            <a:noFill/>
            <a:miter lim="800000"/>
            <a:headEnd/>
            <a:tailEnd/>
          </a:ln>
        </p:spPr>
      </p:pic>
      <p:pic>
        <p:nvPicPr>
          <p:cNvPr id="12" name="Picture 9" descr="DSCN3097"/>
          <p:cNvPicPr>
            <a:picLocks noChangeAspect="1" noChangeArrowheads="1"/>
          </p:cNvPicPr>
          <p:nvPr/>
        </p:nvPicPr>
        <p:blipFill>
          <a:blip r:embed="rId4" cstate="print"/>
          <a:srcRect/>
          <a:stretch>
            <a:fillRect/>
          </a:stretch>
        </p:blipFill>
        <p:spPr bwMode="auto">
          <a:xfrm>
            <a:off x="8305801" y="4370389"/>
            <a:ext cx="1844675" cy="2459037"/>
          </a:xfrm>
          <a:prstGeom prst="rect">
            <a:avLst/>
          </a:prstGeom>
          <a:noFill/>
          <a:ln w="9525">
            <a:noFill/>
            <a:miter lim="800000"/>
            <a:headEnd/>
            <a:tailEnd/>
          </a:ln>
        </p:spPr>
      </p:pic>
      <p:pic>
        <p:nvPicPr>
          <p:cNvPr id="13" name="Picture 14" descr="08-20"/>
          <p:cNvPicPr>
            <a:picLocks noChangeAspect="1" noChangeArrowheads="1"/>
          </p:cNvPicPr>
          <p:nvPr/>
        </p:nvPicPr>
        <p:blipFill>
          <a:blip r:embed="rId5" cstate="print"/>
          <a:srcRect/>
          <a:stretch>
            <a:fillRect/>
          </a:stretch>
        </p:blipFill>
        <p:spPr bwMode="auto">
          <a:xfrm>
            <a:off x="4953001" y="4522789"/>
            <a:ext cx="3235325" cy="2166937"/>
          </a:xfrm>
          <a:prstGeom prst="rect">
            <a:avLst/>
          </a:prstGeom>
          <a:noFill/>
          <a:ln w="9525">
            <a:noFill/>
            <a:miter lim="800000"/>
            <a:headEnd/>
            <a:tailEnd/>
          </a:ln>
        </p:spPr>
      </p:pic>
    </p:spTree>
    <p:extLst>
      <p:ext uri="{BB962C8B-B14F-4D97-AF65-F5344CB8AC3E}">
        <p14:creationId xmlns:p14="http://schemas.microsoft.com/office/powerpoint/2010/main" val="886367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E47BB4-A0A3-D422-D603-853CE4E45230}"/>
              </a:ext>
            </a:extLst>
          </p:cNvPr>
          <p:cNvPicPr>
            <a:picLocks noChangeAspect="1"/>
          </p:cNvPicPr>
          <p:nvPr/>
        </p:nvPicPr>
        <p:blipFill>
          <a:blip r:embed="rId2"/>
          <a:stretch>
            <a:fillRect/>
          </a:stretch>
        </p:blipFill>
        <p:spPr>
          <a:xfrm>
            <a:off x="6095999" y="1378527"/>
            <a:ext cx="6096000" cy="4572000"/>
          </a:xfrm>
          <a:prstGeom prst="rect">
            <a:avLst/>
          </a:prstGeom>
        </p:spPr>
      </p:pic>
      <p:sp>
        <p:nvSpPr>
          <p:cNvPr id="3" name="TextBox 2">
            <a:extLst>
              <a:ext uri="{FF2B5EF4-FFF2-40B4-BE49-F238E27FC236}">
                <a16:creationId xmlns:a16="http://schemas.microsoft.com/office/drawing/2014/main" id="{E5012391-1F8C-61F6-3B67-DC9F8756C03A}"/>
              </a:ext>
            </a:extLst>
          </p:cNvPr>
          <p:cNvSpPr txBox="1"/>
          <p:nvPr/>
        </p:nvSpPr>
        <p:spPr>
          <a:xfrm>
            <a:off x="-1" y="-1"/>
            <a:ext cx="1219200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Buzzards Bay Salt Marsh Studies</a:t>
            </a:r>
          </a:p>
        </p:txBody>
      </p:sp>
      <p:sp>
        <p:nvSpPr>
          <p:cNvPr id="4" name="TextBox 3">
            <a:extLst>
              <a:ext uri="{FF2B5EF4-FFF2-40B4-BE49-F238E27FC236}">
                <a16:creationId xmlns:a16="http://schemas.microsoft.com/office/drawing/2014/main" id="{21FC6738-1F70-6012-290C-B7438FA4CA7B}"/>
              </a:ext>
            </a:extLst>
          </p:cNvPr>
          <p:cNvSpPr txBox="1"/>
          <p:nvPr/>
        </p:nvSpPr>
        <p:spPr>
          <a:xfrm>
            <a:off x="0" y="643539"/>
            <a:ext cx="6096000" cy="230832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Partnership between BBNEP, </a:t>
            </a:r>
            <a:r>
              <a:rPr kumimoji="0" lang="en-US" sz="2400" b="0" i="0" u="none" strike="noStrike" kern="1200" cap="none" spc="0" normalizeH="0" baseline="0" noProof="0" dirty="0" err="1">
                <a:ln>
                  <a:noFill/>
                </a:ln>
                <a:solidFill>
                  <a:prstClr val="black"/>
                </a:solidFill>
                <a:effectLst/>
                <a:uLnTx/>
                <a:uFillTx/>
                <a:latin typeface="Goudy Old Style" panose="02020502050305020303" pitchFamily="18" charset="0"/>
                <a:ea typeface="+mn-ea"/>
                <a:cs typeface="+mn-cs"/>
              </a:rPr>
              <a:t>Woodwell</a:t>
            </a: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 Climate Research Center, and Buzzards Bay Coalition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Monitoring and tracking changes over many years within a dozen selected salt marshes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Study of vegetation and elevation</a:t>
            </a:r>
          </a:p>
        </p:txBody>
      </p:sp>
      <p:pic>
        <p:nvPicPr>
          <p:cNvPr id="6" name="Picture 5">
            <a:extLst>
              <a:ext uri="{FF2B5EF4-FFF2-40B4-BE49-F238E27FC236}">
                <a16:creationId xmlns:a16="http://schemas.microsoft.com/office/drawing/2014/main" id="{32A3A045-AB4B-12D8-211F-339183A29094}"/>
              </a:ext>
            </a:extLst>
          </p:cNvPr>
          <p:cNvPicPr>
            <a:picLocks noChangeAspect="1"/>
          </p:cNvPicPr>
          <p:nvPr/>
        </p:nvPicPr>
        <p:blipFill>
          <a:blip r:embed="rId3"/>
          <a:stretch>
            <a:fillRect/>
          </a:stretch>
        </p:blipFill>
        <p:spPr>
          <a:xfrm>
            <a:off x="616688" y="3010342"/>
            <a:ext cx="4869713" cy="3823804"/>
          </a:xfrm>
          <a:prstGeom prst="rect">
            <a:avLst/>
          </a:prstGeom>
        </p:spPr>
      </p:pic>
    </p:spTree>
    <p:extLst>
      <p:ext uri="{BB962C8B-B14F-4D97-AF65-F5344CB8AC3E}">
        <p14:creationId xmlns:p14="http://schemas.microsoft.com/office/powerpoint/2010/main" val="11112855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672AC-A0E5-3260-D9DF-944E4D19B5BF}"/>
              </a:ext>
            </a:extLst>
          </p:cNvPr>
          <p:cNvSpPr>
            <a:spLocks noGrp="1"/>
          </p:cNvSpPr>
          <p:nvPr>
            <p:ph type="title"/>
          </p:nvPr>
        </p:nvSpPr>
        <p:spPr/>
        <p:txBody>
          <a:bodyPr/>
          <a:lstStyle/>
          <a:p>
            <a:pPr algn="ctr"/>
            <a:r>
              <a:rPr lang="en-US" b="1">
                <a:latin typeface="Goudy Old Style" panose="02020502050305020303" pitchFamily="18" charset="0"/>
              </a:rPr>
              <a:t>Other BBNEP Priorities and Resources</a:t>
            </a:r>
            <a:endParaRPr lang="en-US" b="1" dirty="0">
              <a:latin typeface="Goudy Old Style" panose="02020502050305020303" pitchFamily="18" charset="0"/>
            </a:endParaRPr>
          </a:p>
        </p:txBody>
      </p:sp>
      <p:sp>
        <p:nvSpPr>
          <p:cNvPr id="3" name="Content Placeholder 2">
            <a:extLst>
              <a:ext uri="{FF2B5EF4-FFF2-40B4-BE49-F238E27FC236}">
                <a16:creationId xmlns:a16="http://schemas.microsoft.com/office/drawing/2014/main" id="{5F8ADA48-34EF-732A-BF09-BD39949C6B2D}"/>
              </a:ext>
            </a:extLst>
          </p:cNvPr>
          <p:cNvSpPr>
            <a:spLocks noGrp="1"/>
          </p:cNvSpPr>
          <p:nvPr>
            <p:ph sz="half" idx="1"/>
          </p:nvPr>
        </p:nvSpPr>
        <p:spPr/>
        <p:txBody>
          <a:bodyPr/>
          <a:lstStyle/>
          <a:p>
            <a:r>
              <a:rPr lang="en-US" dirty="0">
                <a:latin typeface="Goudy Old Style" panose="02020502050305020303" pitchFamily="18" charset="0"/>
              </a:rPr>
              <a:t>BBNEP offers </a:t>
            </a:r>
            <a:r>
              <a:rPr lang="en-US" dirty="0" err="1">
                <a:latin typeface="Goudy Old Style" panose="02020502050305020303" pitchFamily="18" charset="0"/>
              </a:rPr>
              <a:t>minigrants</a:t>
            </a:r>
            <a:r>
              <a:rPr lang="en-US" dirty="0">
                <a:latin typeface="Goudy Old Style" panose="02020502050305020303" pitchFamily="18" charset="0"/>
              </a:rPr>
              <a:t> to the municipalities in Buzzards Bay each year</a:t>
            </a:r>
          </a:p>
          <a:p>
            <a:r>
              <a:rPr lang="en-US" dirty="0">
                <a:latin typeface="Goudy Old Style" panose="02020502050305020303" pitchFamily="18" charset="0"/>
              </a:rPr>
              <a:t>Recently completed an Equity Strategy to reach disadvantaged communities and a Climate Vulnerability Assessment</a:t>
            </a:r>
          </a:p>
          <a:p>
            <a:r>
              <a:rPr lang="en-US" dirty="0">
                <a:latin typeface="Goudy Old Style" panose="02020502050305020303" pitchFamily="18" charset="0"/>
              </a:rPr>
              <a:t>BBNEP webpage has a wealth of historical research in Buzzards Bay</a:t>
            </a:r>
          </a:p>
        </p:txBody>
      </p:sp>
      <p:pic>
        <p:nvPicPr>
          <p:cNvPr id="6" name="Content Placeholder 5">
            <a:extLst>
              <a:ext uri="{FF2B5EF4-FFF2-40B4-BE49-F238E27FC236}">
                <a16:creationId xmlns:a16="http://schemas.microsoft.com/office/drawing/2014/main" id="{40E8534D-0028-4446-782A-40A16841EDE9}"/>
              </a:ext>
            </a:extLst>
          </p:cNvPr>
          <p:cNvPicPr>
            <a:picLocks noGrp="1" noChangeAspect="1"/>
          </p:cNvPicPr>
          <p:nvPr>
            <p:ph sz="half" idx="2"/>
          </p:nvPr>
        </p:nvPicPr>
        <p:blipFill>
          <a:blip r:embed="rId2"/>
          <a:stretch>
            <a:fillRect/>
          </a:stretch>
        </p:blipFill>
        <p:spPr>
          <a:xfrm>
            <a:off x="6172202" y="1825625"/>
            <a:ext cx="5181600" cy="3251344"/>
          </a:xfrm>
        </p:spPr>
      </p:pic>
      <p:sp>
        <p:nvSpPr>
          <p:cNvPr id="7" name="TextBox 6">
            <a:extLst>
              <a:ext uri="{FF2B5EF4-FFF2-40B4-BE49-F238E27FC236}">
                <a16:creationId xmlns:a16="http://schemas.microsoft.com/office/drawing/2014/main" id="{A3D8A215-058A-D488-B3C4-FCA159C71B4E}"/>
              </a:ext>
            </a:extLst>
          </p:cNvPr>
          <p:cNvSpPr txBox="1"/>
          <p:nvPr/>
        </p:nvSpPr>
        <p:spPr>
          <a:xfrm>
            <a:off x="6172202" y="5211906"/>
            <a:ext cx="518159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Goudy Old Style" panose="02020502050305020303" pitchFamily="18" charset="0"/>
                <a:ea typeface="+mn-ea"/>
                <a:cs typeface="+mn-cs"/>
              </a:rPr>
              <a:t>buzzardsbay.org</a:t>
            </a:r>
          </a:p>
        </p:txBody>
      </p:sp>
    </p:spTree>
    <p:extLst>
      <p:ext uri="{BB962C8B-B14F-4D97-AF65-F5344CB8AC3E}">
        <p14:creationId xmlns:p14="http://schemas.microsoft.com/office/powerpoint/2010/main" val="40960865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186769" y="1627437"/>
            <a:ext cx="11818458" cy="1023348"/>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Adam Reilly</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096491" y="3244938"/>
            <a:ext cx="3999015" cy="646331"/>
          </a:xfrm>
          <a:prstGeom prst="rect">
            <a:avLst/>
          </a:prstGeom>
          <a:noFill/>
        </p:spPr>
        <p:txBody>
          <a:bodyPr wrap="square">
            <a:spAutoFit/>
          </a:bodyPr>
          <a:lstStyle/>
          <a:p>
            <a:pPr algn="ctr"/>
            <a:r>
              <a:rPr lang="en-US" dirty="0">
                <a:solidFill>
                  <a:srgbClr val="0B5395"/>
                </a:solidFill>
                <a:latin typeface="Trebuchet MS" panose="020B0603020202020204" pitchFamily="34" charset="0"/>
              </a:rPr>
              <a:t>SNEP Communications Coordinator, </a:t>
            </a:r>
          </a:p>
          <a:p>
            <a:pPr algn="ctr"/>
            <a:r>
              <a:rPr lang="en-US" dirty="0">
                <a:solidFill>
                  <a:srgbClr val="0B5395"/>
                </a:solidFill>
                <a:latin typeface="Trebuchet MS" panose="020B0603020202020204" pitchFamily="34" charset="0"/>
              </a:rPr>
              <a:t>EPA Region 1</a:t>
            </a:r>
            <a:endParaRPr lang="en-US" dirty="0"/>
          </a:p>
        </p:txBody>
      </p:sp>
      <p:pic>
        <p:nvPicPr>
          <p:cNvPr id="4" name="Picture 3">
            <a:extLst>
              <a:ext uri="{FF2B5EF4-FFF2-40B4-BE49-F238E27FC236}">
                <a16:creationId xmlns:a16="http://schemas.microsoft.com/office/drawing/2014/main" id="{613F3924-76B2-F89C-EB56-09BE527134AC}"/>
              </a:ext>
            </a:extLst>
          </p:cNvPr>
          <p:cNvPicPr>
            <a:picLocks noChangeAspect="1"/>
          </p:cNvPicPr>
          <p:nvPr/>
        </p:nvPicPr>
        <p:blipFill rotWithShape="1">
          <a:blip r:embed="rId7">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9856119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title"/>
          </p:nvPr>
        </p:nvSpPr>
        <p:spPr>
          <a:solidFill>
            <a:schemeClr val="bg1">
              <a:alpha val="48000"/>
            </a:schemeClr>
          </a:solidFill>
        </p:spPr>
        <p:txBody>
          <a:bodyPr anchor="ctr">
            <a:noAutofit/>
          </a:bodyPr>
          <a:lstStyle/>
          <a:p>
            <a:pPr algn="l"/>
            <a:r>
              <a:rPr lang="en-US" sz="4000" dirty="0">
                <a:solidFill>
                  <a:srgbClr val="0B5395"/>
                </a:solidFill>
                <a:latin typeface="Trebuchet MS" panose="020B0603020202020204" pitchFamily="34" charset="0"/>
              </a:rPr>
              <a:t>Forum Purpose:</a:t>
            </a:r>
          </a:p>
        </p:txBody>
      </p:sp>
      <p:sp>
        <p:nvSpPr>
          <p:cNvPr id="3" name="Content Placeholder 2">
            <a:extLst>
              <a:ext uri="{FF2B5EF4-FFF2-40B4-BE49-F238E27FC236}">
                <a16:creationId xmlns:a16="http://schemas.microsoft.com/office/drawing/2014/main" id="{A16DB236-FF2C-8945-A4F1-E992FB47A2F9}"/>
              </a:ext>
            </a:extLst>
          </p:cNvPr>
          <p:cNvSpPr>
            <a:spLocks noGrp="1"/>
          </p:cNvSpPr>
          <p:nvPr>
            <p:ph idx="1"/>
          </p:nvPr>
        </p:nvSpPr>
        <p:spPr>
          <a:xfrm>
            <a:off x="838200" y="1366631"/>
            <a:ext cx="10515600" cy="4351338"/>
          </a:xfrm>
        </p:spPr>
        <p:txBody>
          <a:bodyPr/>
          <a:lstStyle/>
          <a:p>
            <a:r>
              <a:rPr lang="en-US" dirty="0">
                <a:solidFill>
                  <a:srgbClr val="0B5395"/>
                </a:solidFill>
                <a:latin typeface="Cambria Math" panose="02040503050406030204" pitchFamily="18" charset="0"/>
                <a:ea typeface="Cambria Math" panose="02040503050406030204" pitchFamily="18" charset="0"/>
              </a:rPr>
              <a:t>To seek input on how SNEP and its partners can best help to meet local needs while also building the framework for more effective approaches to address today’s environmental, social, and economic challenges. </a:t>
            </a:r>
          </a:p>
          <a:p>
            <a:r>
              <a:rPr lang="en-US" dirty="0">
                <a:solidFill>
                  <a:srgbClr val="0B5395"/>
                </a:solidFill>
                <a:latin typeface="Cambria Math" panose="02040503050406030204" pitchFamily="18" charset="0"/>
                <a:ea typeface="Cambria Math" panose="02040503050406030204" pitchFamily="18" charset="0"/>
              </a:rPr>
              <a:t>The results of today’s discussions will be incorporated into our funding and policy strategies for the next several years.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pic>
        <p:nvPicPr>
          <p:cNvPr id="2" name="Picture 1">
            <a:extLst>
              <a:ext uri="{FF2B5EF4-FFF2-40B4-BE49-F238E27FC236}">
                <a16:creationId xmlns:a16="http://schemas.microsoft.com/office/drawing/2014/main" id="{9DFD6B5A-FCAD-27A1-CBEA-6912CC71ED9C}"/>
              </a:ext>
            </a:extLst>
          </p:cNvPr>
          <p:cNvPicPr>
            <a:picLocks noChangeAspect="1"/>
          </p:cNvPicPr>
          <p:nvPr/>
        </p:nvPicPr>
        <p:blipFill rotWithShape="1">
          <a:blip r:embed="rId5">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4850465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3">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title"/>
          </p:nvPr>
        </p:nvSpPr>
        <p:spPr>
          <a:solidFill>
            <a:schemeClr val="bg1">
              <a:alpha val="48000"/>
            </a:schemeClr>
          </a:solidFill>
        </p:spPr>
        <p:txBody>
          <a:bodyPr anchor="ctr">
            <a:noAutofit/>
          </a:bodyPr>
          <a:lstStyle/>
          <a:p>
            <a:pPr algn="l"/>
            <a:r>
              <a:rPr lang="en-US" sz="4000" dirty="0">
                <a:solidFill>
                  <a:srgbClr val="0B5395"/>
                </a:solidFill>
                <a:latin typeface="Trebuchet MS" panose="020B0603020202020204" pitchFamily="34" charset="0"/>
              </a:rPr>
              <a:t>Probing Questions to Keep in Mind</a:t>
            </a:r>
          </a:p>
        </p:txBody>
      </p:sp>
      <p:sp>
        <p:nvSpPr>
          <p:cNvPr id="3" name="Content Placeholder 2">
            <a:extLst>
              <a:ext uri="{FF2B5EF4-FFF2-40B4-BE49-F238E27FC236}">
                <a16:creationId xmlns:a16="http://schemas.microsoft.com/office/drawing/2014/main" id="{A16DB236-FF2C-8945-A4F1-E992FB47A2F9}"/>
              </a:ext>
            </a:extLst>
          </p:cNvPr>
          <p:cNvSpPr>
            <a:spLocks noGrp="1"/>
          </p:cNvSpPr>
          <p:nvPr>
            <p:ph idx="1"/>
          </p:nvPr>
        </p:nvSpPr>
        <p:spPr>
          <a:xfrm>
            <a:off x="838200" y="1366631"/>
            <a:ext cx="10515600" cy="4351338"/>
          </a:xfrm>
        </p:spPr>
        <p:txBody>
          <a:bodyPr/>
          <a:lstStyle/>
          <a:p>
            <a:r>
              <a:rPr lang="en-US" dirty="0">
                <a:solidFill>
                  <a:srgbClr val="0B5395"/>
                </a:solidFill>
                <a:latin typeface="Cambria Math" panose="02040503050406030204" pitchFamily="18" charset="0"/>
                <a:ea typeface="Cambria Math" panose="02040503050406030204" pitchFamily="18" charset="0"/>
              </a:rPr>
              <a:t>What is SNEP doing well?</a:t>
            </a:r>
          </a:p>
          <a:p>
            <a:r>
              <a:rPr lang="en-US" dirty="0">
                <a:solidFill>
                  <a:srgbClr val="0B5395"/>
                </a:solidFill>
                <a:latin typeface="Cambria Math" panose="02040503050406030204" pitchFamily="18" charset="0"/>
                <a:ea typeface="Cambria Math" panose="02040503050406030204" pitchFamily="18" charset="0"/>
              </a:rPr>
              <a:t>How can SNEP better work with you or your organization? What could SNEP improve upon or do differently?</a:t>
            </a:r>
          </a:p>
          <a:p>
            <a:r>
              <a:rPr lang="en-US" dirty="0">
                <a:solidFill>
                  <a:srgbClr val="0B5395"/>
                </a:solidFill>
                <a:latin typeface="Cambria Math" panose="02040503050406030204" pitchFamily="18" charset="0"/>
                <a:ea typeface="Cambria Math" panose="02040503050406030204" pitchFamily="18" charset="0"/>
              </a:rPr>
              <a:t>Where do you see regional gaps in information, funding, etc. that SNEP could fill?</a:t>
            </a:r>
          </a:p>
          <a:p>
            <a:r>
              <a:rPr lang="en-US" dirty="0">
                <a:solidFill>
                  <a:srgbClr val="0B5395"/>
                </a:solidFill>
                <a:latin typeface="Cambria Math" panose="02040503050406030204" pitchFamily="18" charset="0"/>
                <a:ea typeface="Cambria Math" panose="02040503050406030204" pitchFamily="18" charset="0"/>
              </a:rPr>
              <a:t>What do </a:t>
            </a:r>
            <a:r>
              <a:rPr lang="en-US" i="1" dirty="0">
                <a:solidFill>
                  <a:srgbClr val="0B5395"/>
                </a:solidFill>
                <a:latin typeface="Cambria Math" panose="02040503050406030204" pitchFamily="18" charset="0"/>
                <a:ea typeface="Cambria Math" panose="02040503050406030204" pitchFamily="18" charset="0"/>
              </a:rPr>
              <a:t>you</a:t>
            </a:r>
            <a:r>
              <a:rPr lang="en-US" dirty="0">
                <a:solidFill>
                  <a:srgbClr val="0B5395"/>
                </a:solidFill>
                <a:latin typeface="Cambria Math" panose="02040503050406030204" pitchFamily="18" charset="0"/>
                <a:ea typeface="Cambria Math" panose="02040503050406030204" pitchFamily="18" charset="0"/>
              </a:rPr>
              <a:t> think SNEP should do?</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pic>
        <p:nvPicPr>
          <p:cNvPr id="2" name="Picture 1">
            <a:extLst>
              <a:ext uri="{FF2B5EF4-FFF2-40B4-BE49-F238E27FC236}">
                <a16:creationId xmlns:a16="http://schemas.microsoft.com/office/drawing/2014/main" id="{9DFD6B5A-FCAD-27A1-CBEA-6912CC71ED9C}"/>
              </a:ext>
            </a:extLst>
          </p:cNvPr>
          <p:cNvPicPr>
            <a:picLocks noChangeAspect="1"/>
          </p:cNvPicPr>
          <p:nvPr/>
        </p:nvPicPr>
        <p:blipFill rotWithShape="1">
          <a:blip r:embed="rId5">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0584314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Transition and Networking Break</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4428743" y="3179151"/>
            <a:ext cx="3334511" cy="646331"/>
          </a:xfrm>
          <a:prstGeom prst="rect">
            <a:avLst/>
          </a:prstGeom>
          <a:noFill/>
        </p:spPr>
        <p:txBody>
          <a:bodyPr wrap="square">
            <a:spAutoFit/>
          </a:bodyPr>
          <a:lstStyle/>
          <a:p>
            <a:pPr algn="ctr"/>
            <a:r>
              <a:rPr lang="en-US" sz="1800" dirty="0">
                <a:solidFill>
                  <a:srgbClr val="0B5395"/>
                </a:solidFill>
                <a:latin typeface="Trebuchet MS" panose="020B0603020202020204" pitchFamily="34" charset="0"/>
              </a:rPr>
              <a:t>Please be seated in your breakout room by 11:00a</a:t>
            </a:r>
            <a:endParaRPr lang="en-US" dirty="0"/>
          </a:p>
        </p:txBody>
      </p:sp>
      <p:pic>
        <p:nvPicPr>
          <p:cNvPr id="4" name="Picture 3">
            <a:extLst>
              <a:ext uri="{FF2B5EF4-FFF2-40B4-BE49-F238E27FC236}">
                <a16:creationId xmlns:a16="http://schemas.microsoft.com/office/drawing/2014/main" id="{477A87E4-449F-A7EE-1455-E1945C88F76B}"/>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2373916543"/>
      </p:ext>
    </p:extLst>
  </p:cSld>
  <p:clrMapOvr>
    <a:overrideClrMapping bg1="lt1" tx1="dk1" bg2="lt2" tx2="dk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259544" y="353930"/>
            <a:ext cx="5836456"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Report Out, Next Steps, and Group Discussion</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2" name="Title 1">
            <a:extLst>
              <a:ext uri="{FF2B5EF4-FFF2-40B4-BE49-F238E27FC236}">
                <a16:creationId xmlns:a16="http://schemas.microsoft.com/office/drawing/2014/main" id="{E90F7B4C-FF04-2DC8-9886-D51DEFF72D3B}"/>
              </a:ext>
            </a:extLst>
          </p:cNvPr>
          <p:cNvSpPr txBox="1">
            <a:spLocks/>
          </p:cNvSpPr>
          <p:nvPr/>
        </p:nvSpPr>
        <p:spPr>
          <a:xfrm>
            <a:off x="253108" y="1646592"/>
            <a:ext cx="12347324" cy="3090000"/>
          </a:xfrm>
          <a:prstGeom prst="rect">
            <a:avLst/>
          </a:prstGeom>
          <a:solidFill>
            <a:schemeClr val="bg1">
              <a:alpha val="48000"/>
            </a:schemeClr>
          </a:solidFill>
        </p:spPr>
        <p:txBody>
          <a:bodyPr vert="horz" lIns="91440" tIns="45720" rIns="91440" bIns="45720" numCol="2"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Elizabeth Scott, </a:t>
            </a:r>
            <a:r>
              <a:rPr lang="en-US" sz="2200" i="1" dirty="0">
                <a:solidFill>
                  <a:srgbClr val="0B5395"/>
                </a:solidFill>
                <a:latin typeface="Cambria Math" panose="02040503050406030204" pitchFamily="18" charset="0"/>
                <a:ea typeface="Cambria Math" panose="02040503050406030204" pitchFamily="18" charset="0"/>
              </a:rPr>
              <a:t>Elizabeth Scott Consulting</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Tim Pasakarnis, </a:t>
            </a:r>
            <a:r>
              <a:rPr lang="en-US" sz="2200" i="1" dirty="0">
                <a:solidFill>
                  <a:srgbClr val="0B5395"/>
                </a:solidFill>
                <a:latin typeface="Cambria Math" panose="02040503050406030204" pitchFamily="18" charset="0"/>
                <a:ea typeface="Cambria Math" panose="02040503050406030204" pitchFamily="18" charset="0"/>
              </a:rPr>
              <a:t>Cape Cod Commission</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Tom Ardito, </a:t>
            </a:r>
            <a:r>
              <a:rPr lang="en-US" sz="2200" i="1" dirty="0">
                <a:solidFill>
                  <a:srgbClr val="0B5395"/>
                </a:solidFill>
                <a:latin typeface="Cambria Math" panose="02040503050406030204" pitchFamily="18" charset="0"/>
                <a:ea typeface="Cambria Math" panose="02040503050406030204" pitchFamily="18" charset="0"/>
              </a:rPr>
              <a:t>SWIG</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Kimberly Groff, </a:t>
            </a:r>
            <a:r>
              <a:rPr lang="en-US" sz="2200" i="1" dirty="0">
                <a:solidFill>
                  <a:srgbClr val="0B5395"/>
                </a:solidFill>
                <a:latin typeface="Cambria Math" panose="02040503050406030204" pitchFamily="18" charset="0"/>
                <a:ea typeface="Cambria Math" panose="02040503050406030204" pitchFamily="18" charset="0"/>
              </a:rPr>
              <a:t>Kimberly Groff Consulting</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Phaeng Southisombath, </a:t>
            </a:r>
            <a:r>
              <a:rPr lang="en-US" sz="2200" i="1" dirty="0">
                <a:solidFill>
                  <a:srgbClr val="0B5395"/>
                </a:solidFill>
                <a:latin typeface="Cambria Math" panose="02040503050406030204" pitchFamily="18" charset="0"/>
                <a:ea typeface="Cambria Math" panose="02040503050406030204" pitchFamily="18" charset="0"/>
              </a:rPr>
              <a:t>SNEP Network</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Ian Dombroski, </a:t>
            </a:r>
            <a:r>
              <a:rPr lang="en-US" sz="2200" i="1" dirty="0">
                <a:solidFill>
                  <a:srgbClr val="0B5395"/>
                </a:solidFill>
                <a:latin typeface="Cambria Math" panose="02040503050406030204" pitchFamily="18" charset="0"/>
                <a:ea typeface="Cambria Math" panose="02040503050406030204" pitchFamily="18" charset="0"/>
              </a:rPr>
              <a:t>EPA-SNEP</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Martha Sheils, </a:t>
            </a:r>
            <a:r>
              <a:rPr lang="en-US" sz="2200" i="1" dirty="0">
                <a:solidFill>
                  <a:srgbClr val="0B5395"/>
                </a:solidFill>
                <a:latin typeface="Cambria Math" panose="02040503050406030204" pitchFamily="18" charset="0"/>
                <a:ea typeface="Cambria Math" panose="02040503050406030204" pitchFamily="18" charset="0"/>
              </a:rPr>
              <a:t>SNEP Network</a:t>
            </a: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Bryce DuBois, </a:t>
            </a:r>
            <a:r>
              <a:rPr lang="en-US" sz="2200" i="1" dirty="0">
                <a:solidFill>
                  <a:srgbClr val="0B5395"/>
                </a:solidFill>
                <a:latin typeface="Cambria Math" panose="02040503050406030204" pitchFamily="18" charset="0"/>
                <a:ea typeface="Cambria Math" panose="02040503050406030204" pitchFamily="18" charset="0"/>
              </a:rPr>
              <a:t>College of the Holy Cross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Marcel Belaval, </a:t>
            </a:r>
            <a:r>
              <a:rPr lang="en-US" sz="2200" i="1" dirty="0">
                <a:solidFill>
                  <a:srgbClr val="0B5395"/>
                </a:solidFill>
                <a:latin typeface="Cambria Math" panose="02040503050406030204" pitchFamily="18" charset="0"/>
                <a:ea typeface="Cambria Math" panose="02040503050406030204" pitchFamily="18" charset="0"/>
              </a:rPr>
              <a:t>USGS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Matthew Stamas, </a:t>
            </a:r>
            <a:r>
              <a:rPr lang="en-US" sz="2200" i="1" dirty="0">
                <a:solidFill>
                  <a:srgbClr val="0B5395"/>
                </a:solidFill>
                <a:latin typeface="Cambria Math" panose="02040503050406030204" pitchFamily="18" charset="0"/>
                <a:ea typeface="Cambria Math" panose="02040503050406030204" pitchFamily="18" charset="0"/>
              </a:rPr>
              <a:t>EPA-SNEP</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Mary Schoell, </a:t>
            </a:r>
            <a:r>
              <a:rPr lang="en-US" sz="2200" i="1" dirty="0">
                <a:solidFill>
                  <a:srgbClr val="0B5395"/>
                </a:solidFill>
                <a:latin typeface="Cambria Math" panose="02040503050406030204" pitchFamily="18" charset="0"/>
                <a:ea typeface="Cambria Math" panose="02040503050406030204" pitchFamily="18" charset="0"/>
              </a:rPr>
              <a:t>Narragansett Bay NERRS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Haley Miller, </a:t>
            </a:r>
            <a:r>
              <a:rPr lang="en-US" sz="2200" i="1" dirty="0">
                <a:solidFill>
                  <a:srgbClr val="0B5395"/>
                </a:solidFill>
                <a:latin typeface="Cambria Math" panose="02040503050406030204" pitchFamily="18" charset="0"/>
                <a:ea typeface="Cambria Math" panose="02040503050406030204" pitchFamily="18" charset="0"/>
              </a:rPr>
              <a:t>EPA-SNEP</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Margherita Pryor, </a:t>
            </a:r>
            <a:r>
              <a:rPr lang="en-US" sz="2200" i="1" dirty="0">
                <a:solidFill>
                  <a:srgbClr val="0B5395"/>
                </a:solidFill>
                <a:latin typeface="Cambria Math" panose="02040503050406030204" pitchFamily="18" charset="0"/>
                <a:ea typeface="Cambria Math" panose="02040503050406030204" pitchFamily="18" charset="0"/>
              </a:rPr>
              <a:t>EPA-SNEP</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Adam Reilly, </a:t>
            </a:r>
            <a:r>
              <a:rPr kumimoji="0" lang="en-US" sz="2200" b="0" i="1"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rPr>
              <a:t>EPA-SNEP</a:t>
            </a:r>
            <a:endParaRPr kumimoji="0" lang="en-US" sz="2800" b="0" i="1" u="none" strike="noStrike" kern="1200" cap="none" spc="0" normalizeH="0" baseline="0" noProof="0" dirty="0">
              <a:ln>
                <a:noFill/>
              </a:ln>
              <a:solidFill>
                <a:srgbClr val="0B5395"/>
              </a:solidFill>
              <a:effectLst/>
              <a:uLnTx/>
              <a:uFillTx/>
              <a:latin typeface="Cambria Math" panose="02040503050406030204" pitchFamily="18" charset="0"/>
              <a:ea typeface="Cambria Math" panose="02040503050406030204" pitchFamily="18" charset="0"/>
              <a:cs typeface="+mn-cs"/>
            </a:endParaRPr>
          </a:p>
          <a:p>
            <a:pPr marL="457200" indent="-457200" algn="l">
              <a:buFont typeface="Arial" panose="020B0604020202020204" pitchFamily="34" charset="0"/>
              <a:buChar char="•"/>
            </a:pPr>
            <a:endParaRPr lang="en-US" sz="2800" i="1" dirty="0">
              <a:solidFill>
                <a:srgbClr val="0B5395"/>
              </a:solidFill>
              <a:latin typeface="Cambria Math" panose="02040503050406030204" pitchFamily="18" charset="0"/>
              <a:ea typeface="Cambria Math" panose="02040503050406030204" pitchFamily="18" charset="0"/>
            </a:endParaRPr>
          </a:p>
        </p:txBody>
      </p:sp>
      <p:pic>
        <p:nvPicPr>
          <p:cNvPr id="4" name="Picture 3">
            <a:extLst>
              <a:ext uri="{FF2B5EF4-FFF2-40B4-BE49-F238E27FC236}">
                <a16:creationId xmlns:a16="http://schemas.microsoft.com/office/drawing/2014/main" id="{EDF71154-C846-2816-1D54-4DDE0426BD1F}"/>
              </a:ext>
            </a:extLst>
          </p:cNvPr>
          <p:cNvPicPr>
            <a:picLocks noChangeAspect="1"/>
          </p:cNvPicPr>
          <p:nvPr/>
        </p:nvPicPr>
        <p:blipFill rotWithShape="1">
          <a:blip r:embed="rId6">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117702353"/>
      </p:ext>
    </p:extLst>
  </p:cSld>
  <p:clrMapOvr>
    <a:overrideClrMapping bg1="lt1" tx1="dk1" bg2="lt2" tx2="dk2" accent1="accent1" accent2="accent2" accent3="accent3" accent4="accent4" accent5="accent5" accent6="accent6" hlink="hlink" folHlink="folHlink"/>
  </p:clrMapOvr>
</p:sld>
</file>

<file path=ppt/slides/slide8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259544" y="353930"/>
            <a:ext cx="6013240" cy="604023"/>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Special Recognition to Our Poster Presenters</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2" name="Title 1">
            <a:extLst>
              <a:ext uri="{FF2B5EF4-FFF2-40B4-BE49-F238E27FC236}">
                <a16:creationId xmlns:a16="http://schemas.microsoft.com/office/drawing/2014/main" id="{E90F7B4C-FF04-2DC8-9886-D51DEFF72D3B}"/>
              </a:ext>
            </a:extLst>
          </p:cNvPr>
          <p:cNvSpPr txBox="1">
            <a:spLocks/>
          </p:cNvSpPr>
          <p:nvPr/>
        </p:nvSpPr>
        <p:spPr>
          <a:xfrm>
            <a:off x="6900" y="1646592"/>
            <a:ext cx="12090612" cy="2852256"/>
          </a:xfrm>
          <a:prstGeom prst="rect">
            <a:avLst/>
          </a:prstGeom>
          <a:solidFill>
            <a:schemeClr val="bg1">
              <a:alpha val="48000"/>
            </a:schemeClr>
          </a:solidFill>
        </p:spPr>
        <p:txBody>
          <a:bodyPr vert="horz" lIns="91440" tIns="45720" rIns="91440" bIns="45720" numCol="2"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Rick Bishop, </a:t>
            </a:r>
            <a:r>
              <a:rPr lang="en-US" sz="2200" i="1" dirty="0">
                <a:solidFill>
                  <a:srgbClr val="0B5395"/>
                </a:solidFill>
                <a:latin typeface="Cambria Math" panose="02040503050406030204" pitchFamily="18" charset="0"/>
                <a:ea typeface="Cambria Math" panose="02040503050406030204" pitchFamily="18" charset="0"/>
              </a:rPr>
              <a:t>Friends of Bass River</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Eric Andrade, </a:t>
            </a:r>
            <a:r>
              <a:rPr lang="en-US" sz="2200" i="1" dirty="0">
                <a:solidFill>
                  <a:srgbClr val="0B5395"/>
                </a:solidFill>
                <a:latin typeface="Cambria Math" panose="02040503050406030204" pitchFamily="18" charset="0"/>
                <a:ea typeface="Cambria Math" panose="02040503050406030204" pitchFamily="18" charset="0"/>
              </a:rPr>
              <a:t>Groundwork Southcoast</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Edward Tanner, </a:t>
            </a:r>
            <a:r>
              <a:rPr lang="en-US" sz="2200" i="1" dirty="0">
                <a:solidFill>
                  <a:srgbClr val="0B5395"/>
                </a:solidFill>
                <a:latin typeface="Cambria Math" panose="02040503050406030204" pitchFamily="18" charset="0"/>
                <a:ea typeface="Cambria Math" panose="02040503050406030204" pitchFamily="18" charset="0"/>
              </a:rPr>
              <a:t>Town of Bristol</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Susan Inglis, </a:t>
            </a:r>
            <a:r>
              <a:rPr lang="en-US" sz="2200" i="1" dirty="0">
                <a:solidFill>
                  <a:srgbClr val="0B5395"/>
                </a:solidFill>
                <a:latin typeface="Cambria Math" panose="02040503050406030204" pitchFamily="18" charset="0"/>
                <a:ea typeface="Cambria Math" panose="02040503050406030204" pitchFamily="18" charset="0"/>
              </a:rPr>
              <a:t>Commercial Fisheries Research Foundation</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Tim Pac, </a:t>
            </a:r>
            <a:r>
              <a:rPr lang="en-US" sz="2200" i="1" dirty="0">
                <a:solidFill>
                  <a:srgbClr val="0B5395"/>
                </a:solidFill>
                <a:latin typeface="Cambria Math" panose="02040503050406030204" pitchFamily="18" charset="0"/>
                <a:ea typeface="Cambria Math" panose="02040503050406030204" pitchFamily="18" charset="0"/>
              </a:rPr>
              <a:t>Terra Systems, Inc.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Paul Dombrowski, </a:t>
            </a:r>
            <a:r>
              <a:rPr lang="en-US" sz="2200" i="1" dirty="0">
                <a:solidFill>
                  <a:srgbClr val="0B5395"/>
                </a:solidFill>
                <a:latin typeface="Cambria Math" panose="02040503050406030204" pitchFamily="18" charset="0"/>
                <a:ea typeface="Cambria Math" panose="02040503050406030204" pitchFamily="18" charset="0"/>
              </a:rPr>
              <a:t>ISOTEC Remediation Technologies</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Karen Scott, </a:t>
            </a:r>
            <a:r>
              <a:rPr lang="en-US" sz="2200" i="1" dirty="0">
                <a:solidFill>
                  <a:srgbClr val="0B5395"/>
                </a:solidFill>
                <a:latin typeface="Cambria Math" panose="02040503050406030204" pitchFamily="18" charset="0"/>
                <a:ea typeface="Cambria Math" panose="02040503050406030204" pitchFamily="18" charset="0"/>
              </a:rPr>
              <a:t>Town of Glocester, RI</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Ryan Kopp, </a:t>
            </a:r>
            <a:r>
              <a:rPr lang="en-US" sz="2200" i="1" dirty="0">
                <a:solidFill>
                  <a:srgbClr val="0B5395"/>
                </a:solidFill>
                <a:latin typeface="Cambria Math" panose="02040503050406030204" pitchFamily="18" charset="0"/>
                <a:ea typeface="Cambria Math" panose="02040503050406030204" pitchFamily="18" charset="0"/>
              </a:rPr>
              <a:t>RI Stormwater Innovation Center</a:t>
            </a:r>
          </a:p>
          <a:p>
            <a:pPr marL="457200" indent="-457200" algn="l">
              <a:buFont typeface="Arial" panose="020B0604020202020204" pitchFamily="34" charset="0"/>
              <a:buChar char="•"/>
            </a:pPr>
            <a:endParaRPr lang="en-US" sz="2200" i="1"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i="1"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Owen Placido, Kristen Hemphill, and Alissa Cox, </a:t>
            </a:r>
            <a:r>
              <a:rPr lang="en-US" sz="2200" i="1" dirty="0">
                <a:solidFill>
                  <a:srgbClr val="0B5395"/>
                </a:solidFill>
                <a:latin typeface="Cambria Math" panose="02040503050406030204" pitchFamily="18" charset="0"/>
                <a:ea typeface="Cambria Math" panose="02040503050406030204" pitchFamily="18" charset="0"/>
              </a:rPr>
              <a:t>URI</a:t>
            </a:r>
            <a:r>
              <a:rPr lang="en-US" sz="2200" dirty="0">
                <a:solidFill>
                  <a:srgbClr val="0B5395"/>
                </a:solidFill>
                <a:latin typeface="Cambria Math" panose="02040503050406030204" pitchFamily="18" charset="0"/>
                <a:ea typeface="Cambria Math" panose="02040503050406030204" pitchFamily="18" charset="0"/>
              </a:rPr>
              <a:t> </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Matthew Dowling, </a:t>
            </a:r>
            <a:r>
              <a:rPr lang="en-US" sz="2200" i="1" dirty="0">
                <a:solidFill>
                  <a:srgbClr val="0B5395"/>
                </a:solidFill>
                <a:latin typeface="Cambria Math" panose="02040503050406030204" pitchFamily="18" charset="0"/>
                <a:ea typeface="Cambria Math" panose="02040503050406030204" pitchFamily="18" charset="0"/>
              </a:rPr>
              <a:t>Town of Charlestown, RI</a:t>
            </a: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Leah Hill, </a:t>
            </a:r>
            <a:r>
              <a:rPr lang="en-US" sz="2200" i="1" dirty="0">
                <a:solidFill>
                  <a:srgbClr val="0B5395"/>
                </a:solidFill>
                <a:latin typeface="Cambria Math" panose="02040503050406030204" pitchFamily="18" charset="0"/>
                <a:ea typeface="Cambria Math" panose="02040503050406030204" pitchFamily="18" charset="0"/>
              </a:rPr>
              <a:t>Town of Nantucket</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Heather Stoffel, </a:t>
            </a:r>
            <a:r>
              <a:rPr lang="en-US" sz="2200" i="1" dirty="0">
                <a:solidFill>
                  <a:srgbClr val="0B5395"/>
                </a:solidFill>
                <a:latin typeface="Cambria Math" panose="02040503050406030204" pitchFamily="18" charset="0"/>
                <a:ea typeface="Cambria Math" panose="02040503050406030204" pitchFamily="18" charset="0"/>
              </a:rPr>
              <a:t>URI</a:t>
            </a:r>
            <a:r>
              <a:rPr lang="en-US" sz="2200" dirty="0">
                <a:solidFill>
                  <a:srgbClr val="0B5395"/>
                </a:solidFill>
                <a:latin typeface="Cambria Math" panose="02040503050406030204" pitchFamily="18" charset="0"/>
                <a:ea typeface="Cambria Math" panose="02040503050406030204" pitchFamily="18" charset="0"/>
              </a:rPr>
              <a:t>/</a:t>
            </a:r>
            <a:r>
              <a:rPr lang="en-US" sz="2200" i="1" dirty="0">
                <a:solidFill>
                  <a:srgbClr val="0B5395"/>
                </a:solidFill>
                <a:latin typeface="Cambria Math" panose="02040503050406030204" pitchFamily="18" charset="0"/>
                <a:ea typeface="Cambria Math" panose="02040503050406030204" pitchFamily="18" charset="0"/>
              </a:rPr>
              <a:t>GSO</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Kelly Reed, </a:t>
            </a:r>
            <a:r>
              <a:rPr lang="en-US" sz="2200" i="1" dirty="0">
                <a:solidFill>
                  <a:srgbClr val="0B5395"/>
                </a:solidFill>
                <a:latin typeface="Cambria Math" panose="02040503050406030204" pitchFamily="18" charset="0"/>
                <a:ea typeface="Cambria Math" panose="02040503050406030204" pitchFamily="18" charset="0"/>
              </a:rPr>
              <a:t>Community </a:t>
            </a:r>
            <a:r>
              <a:rPr lang="en-US" sz="2200" i="1" dirty="0" err="1">
                <a:solidFill>
                  <a:srgbClr val="0B5395"/>
                </a:solidFill>
                <a:latin typeface="Cambria Math" panose="02040503050406030204" pitchFamily="18" charset="0"/>
                <a:ea typeface="Cambria Math" panose="02040503050406030204" pitchFamily="18" charset="0"/>
              </a:rPr>
              <a:t>MusicWorks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Alexie Rudman and Brian Baumgaertel, </a:t>
            </a:r>
            <a:r>
              <a:rPr lang="en-US" sz="2200" i="1" dirty="0">
                <a:solidFill>
                  <a:srgbClr val="0B5395"/>
                </a:solidFill>
                <a:latin typeface="Cambria Math" panose="02040503050406030204" pitchFamily="18" charset="0"/>
                <a:ea typeface="Cambria Math" panose="02040503050406030204" pitchFamily="18" charset="0"/>
              </a:rPr>
              <a:t>MASSTC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Laura Ludwig, </a:t>
            </a:r>
            <a:r>
              <a:rPr lang="en-US" sz="2200" i="1" dirty="0">
                <a:solidFill>
                  <a:srgbClr val="0B5395"/>
                </a:solidFill>
                <a:latin typeface="Cambria Math" panose="02040503050406030204" pitchFamily="18" charset="0"/>
                <a:ea typeface="Cambria Math" panose="02040503050406030204" pitchFamily="18" charset="0"/>
              </a:rPr>
              <a:t>Center for Coastal Studies</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r>
              <a:rPr lang="en-US" sz="2200" dirty="0">
                <a:solidFill>
                  <a:srgbClr val="0B5395"/>
                </a:solidFill>
                <a:latin typeface="Cambria Math" panose="02040503050406030204" pitchFamily="18" charset="0"/>
                <a:ea typeface="Cambria Math" panose="02040503050406030204" pitchFamily="18" charset="0"/>
              </a:rPr>
              <a:t>Maryann Dugan, </a:t>
            </a:r>
            <a:r>
              <a:rPr lang="en-US" sz="2200" i="1" dirty="0">
                <a:solidFill>
                  <a:srgbClr val="0B5395"/>
                </a:solidFill>
                <a:latin typeface="Cambria Math" panose="02040503050406030204" pitchFamily="18" charset="0"/>
                <a:ea typeface="Cambria Math" panose="02040503050406030204" pitchFamily="18" charset="0"/>
              </a:rPr>
              <a:t>NEIWPCC</a:t>
            </a: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a:p>
            <a:pPr marL="457200" indent="-457200" algn="l">
              <a:buFont typeface="Arial" panose="020B0604020202020204" pitchFamily="34" charset="0"/>
              <a:buChar char="•"/>
            </a:pPr>
            <a:endParaRPr lang="en-US" sz="2200" dirty="0">
              <a:solidFill>
                <a:srgbClr val="0B5395"/>
              </a:solidFill>
              <a:latin typeface="Cambria Math" panose="02040503050406030204" pitchFamily="18" charset="0"/>
              <a:ea typeface="Cambria Math" panose="02040503050406030204" pitchFamily="18" charset="0"/>
            </a:endParaRPr>
          </a:p>
        </p:txBody>
      </p:sp>
      <p:pic>
        <p:nvPicPr>
          <p:cNvPr id="3" name="Picture 2">
            <a:extLst>
              <a:ext uri="{FF2B5EF4-FFF2-40B4-BE49-F238E27FC236}">
                <a16:creationId xmlns:a16="http://schemas.microsoft.com/office/drawing/2014/main" id="{1AC4EEFE-E480-3919-C3AE-9CE8BBFF10B8}"/>
              </a:ext>
            </a:extLst>
          </p:cNvPr>
          <p:cNvPicPr>
            <a:picLocks noChangeAspect="1"/>
          </p:cNvPicPr>
          <p:nvPr/>
        </p:nvPicPr>
        <p:blipFill rotWithShape="1">
          <a:blip r:embed="rId6">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3506439215"/>
      </p:ext>
    </p:extLst>
  </p:cSld>
  <p:clrMapOvr>
    <a:overrideClrMapping bg1="lt1" tx1="dk1" bg2="lt2" tx2="dk2" accent1="accent1" accent2="accent2" accent3="accent3" accent4="accent4" accent5="accent5" accent6="accent6" hlink="hlink" folHlink="folHlink"/>
  </p:clrMapOvr>
</p:sld>
</file>

<file path=ppt/slides/slide8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 picture containing water, river, outdoor, nature&#10;&#10;Description automatically generated">
            <a:extLst>
              <a:ext uri="{FF2B5EF4-FFF2-40B4-BE49-F238E27FC236}">
                <a16:creationId xmlns:a16="http://schemas.microsoft.com/office/drawing/2014/main" id="{3DD56ED3-5914-7084-B749-A4AC701B8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4279392"/>
            <a:ext cx="12204871" cy="2578608"/>
          </a:xfrm>
          <a:prstGeom prst="rect">
            <a:avLst/>
          </a:prstGeom>
        </p:spPr>
      </p:pic>
      <p:sp>
        <p:nvSpPr>
          <p:cNvPr id="11" name="Rectangle 10">
            <a:extLst>
              <a:ext uri="{FF2B5EF4-FFF2-40B4-BE49-F238E27FC236}">
                <a16:creationId xmlns:a16="http://schemas.microsoft.com/office/drawing/2014/main" id="{4E4EE5F1-13B3-C8E3-F677-F7FF6140A718}"/>
              </a:ext>
            </a:extLst>
          </p:cNvPr>
          <p:cNvSpPr/>
          <p:nvPr/>
        </p:nvSpPr>
        <p:spPr>
          <a:xfrm>
            <a:off x="-15115" y="4279392"/>
            <a:ext cx="3332143" cy="2578608"/>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E67389D-46D3-2BFA-3256-5431C727BCE3}"/>
              </a:ext>
            </a:extLst>
          </p:cNvPr>
          <p:cNvGrpSpPr/>
          <p:nvPr/>
        </p:nvGrpSpPr>
        <p:grpSpPr>
          <a:xfrm>
            <a:off x="375786" y="4631470"/>
            <a:ext cx="2518252" cy="1900918"/>
            <a:chOff x="1486084" y="4021308"/>
            <a:chExt cx="3518923" cy="2683963"/>
          </a:xfrm>
        </p:grpSpPr>
        <p:pic>
          <p:nvPicPr>
            <p:cNvPr id="15" name="Picture 14">
              <a:extLst>
                <a:ext uri="{FF2B5EF4-FFF2-40B4-BE49-F238E27FC236}">
                  <a16:creationId xmlns:a16="http://schemas.microsoft.com/office/drawing/2014/main" id="{266A6BF0-3159-2DDC-3A28-5B9D7ECE659E}"/>
                </a:ext>
              </a:extLst>
            </p:cNvPr>
            <p:cNvPicPr/>
            <p:nvPr/>
          </p:nvPicPr>
          <p:blipFill rotWithShape="1">
            <a:blip r:embed="rId4">
              <a:extLst>
                <a:ext uri="{28A0092B-C50C-407E-A947-70E740481C1C}">
                  <a14:useLocalDpi xmlns:a14="http://schemas.microsoft.com/office/drawing/2010/main" val="0"/>
                </a:ext>
              </a:extLst>
            </a:blip>
            <a:srcRect b="14117"/>
            <a:stretch/>
          </p:blipFill>
          <p:spPr>
            <a:xfrm>
              <a:off x="1486084" y="4021308"/>
              <a:ext cx="3518923" cy="2171394"/>
            </a:xfrm>
            <a:prstGeom prst="rect">
              <a:avLst/>
            </a:prstGeom>
          </p:spPr>
        </p:pic>
        <p:sp>
          <p:nvSpPr>
            <p:cNvPr id="16" name="TextBox 15">
              <a:extLst>
                <a:ext uri="{FF2B5EF4-FFF2-40B4-BE49-F238E27FC236}">
                  <a16:creationId xmlns:a16="http://schemas.microsoft.com/office/drawing/2014/main" id="{5826E193-DFEC-33BD-792A-E0E06C3CC688}"/>
                </a:ext>
              </a:extLst>
            </p:cNvPr>
            <p:cNvSpPr txBox="1">
              <a:spLocks/>
            </p:cNvSpPr>
            <p:nvPr/>
          </p:nvSpPr>
          <p:spPr>
            <a:xfrm>
              <a:off x="1970048" y="5966521"/>
              <a:ext cx="2550990" cy="738750"/>
            </a:xfrm>
            <a:prstGeom prst="rect">
              <a:avLst/>
            </a:prstGeom>
            <a:noFill/>
          </p:spPr>
          <p:txBody>
            <a:bodyPr wrap="square">
              <a:spAutoFit/>
            </a:bodyPr>
            <a:lstStyle/>
            <a:p>
              <a:r>
                <a:rPr lang="en-US" sz="2800" b="1" kern="1500" spc="-200" dirty="0">
                  <a:solidFill>
                    <a:srgbClr val="0B5395"/>
                  </a:solidFill>
                  <a:latin typeface="Goudy Old Style" panose="02020502050305020303" pitchFamily="18" charset="0"/>
                  <a:ea typeface="Cambria Math" panose="02040503050406030204" pitchFamily="18" charset="0"/>
                </a:rPr>
                <a:t>Forum 2023</a:t>
              </a:r>
            </a:p>
          </p:txBody>
        </p:sp>
      </p:grpSp>
      <p:pic>
        <p:nvPicPr>
          <p:cNvPr id="21" name="Picture 20">
            <a:extLst>
              <a:ext uri="{FF2B5EF4-FFF2-40B4-BE49-F238E27FC236}">
                <a16:creationId xmlns:a16="http://schemas.microsoft.com/office/drawing/2014/main" id="{A1A6E5D7-039C-788F-B156-FD25EDA17F8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24" b="89683" l="4831" r="94364">
                        <a14:foregroundMark x1="89533" y1="53175" x2="92570" y2="48186"/>
                        <a14:backgroundMark x1="5153" y1="69048" x2="6441" y2="65873"/>
                        <a14:backgroundMark x1="5153" y1="67460" x2="7246" y2="62698"/>
                        <a14:backgroundMark x1="4509" y1="67460" x2="5797" y2="65079"/>
                        <a14:backgroundMark x1="91948" y1="54762" x2="95169" y2="44444"/>
                      </a14:backgroundRemoval>
                    </a14:imgEffect>
                  </a14:imgLayer>
                </a14:imgProps>
              </a:ext>
            </a:extLst>
          </a:blip>
          <a:stretch>
            <a:fillRect/>
          </a:stretch>
        </p:blipFill>
        <p:spPr>
          <a:xfrm>
            <a:off x="5003868" y="2537761"/>
            <a:ext cx="2184263" cy="443184"/>
          </a:xfrm>
          <a:prstGeom prst="rect">
            <a:avLst/>
          </a:prstGeom>
        </p:spPr>
      </p:pic>
      <p:sp>
        <p:nvSpPr>
          <p:cNvPr id="22" name="Title 1">
            <a:extLst>
              <a:ext uri="{FF2B5EF4-FFF2-40B4-BE49-F238E27FC236}">
                <a16:creationId xmlns:a16="http://schemas.microsoft.com/office/drawing/2014/main" id="{FE2D73F4-2176-A068-CE3C-32A61D942EC1}"/>
              </a:ext>
            </a:extLst>
          </p:cNvPr>
          <p:cNvSpPr>
            <a:spLocks noGrp="1"/>
          </p:cNvSpPr>
          <p:nvPr>
            <p:ph type="ctrTitle"/>
          </p:nvPr>
        </p:nvSpPr>
        <p:spPr>
          <a:xfrm>
            <a:off x="3174554" y="1553274"/>
            <a:ext cx="5830020" cy="885384"/>
          </a:xfrm>
          <a:solidFill>
            <a:schemeClr val="bg1">
              <a:alpha val="48000"/>
            </a:schemeClr>
          </a:solidFill>
        </p:spPr>
        <p:txBody>
          <a:bodyPr anchor="ctr">
            <a:noAutofit/>
          </a:bodyPr>
          <a:lstStyle/>
          <a:p>
            <a:r>
              <a:rPr lang="en-US" sz="4000" dirty="0">
                <a:solidFill>
                  <a:srgbClr val="0B5395"/>
                </a:solidFill>
                <a:latin typeface="Trebuchet MS" panose="020B0603020202020204" pitchFamily="34" charset="0"/>
              </a:rPr>
              <a:t>Thank You!</a:t>
            </a:r>
          </a:p>
        </p:txBody>
      </p:sp>
      <p:pic>
        <p:nvPicPr>
          <p:cNvPr id="26" name="Picture 25" descr="Text&#10;&#10;Description automatically generated">
            <a:extLst>
              <a:ext uri="{FF2B5EF4-FFF2-40B4-BE49-F238E27FC236}">
                <a16:creationId xmlns:a16="http://schemas.microsoft.com/office/drawing/2014/main" id="{5918DBC0-A250-F9D0-543D-C0935620A6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1684" y="5520477"/>
            <a:ext cx="1670995" cy="1046324"/>
          </a:xfrm>
          <a:prstGeom prst="rect">
            <a:avLst/>
          </a:prstGeom>
        </p:spPr>
      </p:pic>
      <p:sp>
        <p:nvSpPr>
          <p:cNvPr id="3" name="TextBox 2">
            <a:extLst>
              <a:ext uri="{FF2B5EF4-FFF2-40B4-BE49-F238E27FC236}">
                <a16:creationId xmlns:a16="http://schemas.microsoft.com/office/drawing/2014/main" id="{ADC8EDFB-442C-D709-3480-EECE89A40D8A}"/>
              </a:ext>
            </a:extLst>
          </p:cNvPr>
          <p:cNvSpPr txBox="1"/>
          <p:nvPr/>
        </p:nvSpPr>
        <p:spPr>
          <a:xfrm>
            <a:off x="3046476" y="3203488"/>
            <a:ext cx="6099046" cy="923330"/>
          </a:xfrm>
          <a:prstGeom prst="rect">
            <a:avLst/>
          </a:prstGeom>
          <a:noFill/>
        </p:spPr>
        <p:txBody>
          <a:bodyPr wrap="square">
            <a:spAutoFit/>
          </a:bodyPr>
          <a:lstStyle/>
          <a:p>
            <a:pPr algn="ctr"/>
            <a:r>
              <a:rPr lang="en-US" dirty="0">
                <a:solidFill>
                  <a:srgbClr val="0B5395"/>
                </a:solidFill>
                <a:latin typeface="Trebuchet MS" panose="020B0603020202020204" pitchFamily="34" charset="0"/>
              </a:rPr>
              <a:t>Recordings of m</a:t>
            </a:r>
            <a:r>
              <a:rPr lang="en-US" sz="1800" dirty="0">
                <a:solidFill>
                  <a:srgbClr val="0B5395"/>
                </a:solidFill>
                <a:latin typeface="Trebuchet MS" panose="020B0603020202020204" pitchFamily="34" charset="0"/>
              </a:rPr>
              <a:t>ain meeting room presentations, poster presentations, and discussion deliverables will be posted to the SNEP website. </a:t>
            </a:r>
          </a:p>
        </p:txBody>
      </p:sp>
      <p:pic>
        <p:nvPicPr>
          <p:cNvPr id="4" name="Picture 3">
            <a:extLst>
              <a:ext uri="{FF2B5EF4-FFF2-40B4-BE49-F238E27FC236}">
                <a16:creationId xmlns:a16="http://schemas.microsoft.com/office/drawing/2014/main" id="{477A87E4-449F-A7EE-1455-E1945C88F76B}"/>
              </a:ext>
            </a:extLst>
          </p:cNvPr>
          <p:cNvPicPr>
            <a:picLocks noChangeAspect="1"/>
          </p:cNvPicPr>
          <p:nvPr/>
        </p:nvPicPr>
        <p:blipFill rotWithShape="1">
          <a:blip r:embed="rId8">
            <a:extLst>
              <a:ext uri="{28A0092B-C50C-407E-A947-70E740481C1C}">
                <a14:useLocalDpi xmlns:a14="http://schemas.microsoft.com/office/drawing/2010/main" val="0"/>
              </a:ext>
            </a:extLst>
          </a:blip>
          <a:srcRect l="37080" t="36293" r="37097" b="38735"/>
          <a:stretch/>
        </p:blipFill>
        <p:spPr>
          <a:xfrm>
            <a:off x="9823863" y="4280"/>
            <a:ext cx="2361237" cy="1712622"/>
          </a:xfrm>
          <a:prstGeom prst="rect">
            <a:avLst/>
          </a:prstGeom>
        </p:spPr>
      </p:pic>
    </p:spTree>
    <p:extLst>
      <p:ext uri="{BB962C8B-B14F-4D97-AF65-F5344CB8AC3E}">
        <p14:creationId xmlns:p14="http://schemas.microsoft.com/office/powerpoint/2010/main" val="108044701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Oval 8"/>
          <p:cNvSpPr>
            <a:spLocks noChangeArrowheads="1"/>
          </p:cNvSpPr>
          <p:nvPr/>
        </p:nvSpPr>
        <p:spPr bwMode="auto">
          <a:xfrm>
            <a:off x="4359275" y="2017713"/>
            <a:ext cx="3467100" cy="3467100"/>
          </a:xfrm>
          <a:prstGeom prst="ellipse">
            <a:avLst/>
          </a:prstGeom>
          <a:solidFill>
            <a:schemeClr val="bg1"/>
          </a:solidFill>
          <a:ln w="9525" algn="ctr">
            <a:noFill/>
            <a:round/>
            <a:headEnd/>
            <a:tailEnd/>
          </a:ln>
        </p:spPr>
        <p:txBody>
          <a:bodyPr wrap="none" anchor="ctr"/>
          <a:lstStyle/>
          <a:p>
            <a:pPr fontAlgn="base">
              <a:spcBef>
                <a:spcPct val="0"/>
              </a:spcBef>
              <a:spcAft>
                <a:spcPct val="0"/>
              </a:spcAft>
            </a:pPr>
            <a:endParaRPr lang="en-US" sz="2400" dirty="0">
              <a:solidFill>
                <a:srgbClr val="000000"/>
              </a:solidFill>
              <a:latin typeface="Arial" panose="020B0604020202020204" pitchFamily="34" charset="0"/>
            </a:endParaRPr>
          </a:p>
        </p:txBody>
      </p:sp>
      <p:sp>
        <p:nvSpPr>
          <p:cNvPr id="9219" name="Rectangle 16"/>
          <p:cNvSpPr>
            <a:spLocks noChangeArrowheads="1"/>
          </p:cNvSpPr>
          <p:nvPr/>
        </p:nvSpPr>
        <p:spPr bwMode="auto">
          <a:xfrm>
            <a:off x="2478088" y="627064"/>
            <a:ext cx="1968500" cy="217487"/>
          </a:xfrm>
          <a:prstGeom prst="rect">
            <a:avLst/>
          </a:prstGeom>
          <a:solidFill>
            <a:schemeClr val="bg1"/>
          </a:solidFill>
          <a:ln w="9525" algn="ctr">
            <a:solidFill>
              <a:schemeClr val="bg1"/>
            </a:solidFill>
            <a:miter lim="800000"/>
            <a:headEnd/>
            <a:tailEnd/>
          </a:ln>
        </p:spPr>
        <p:txBody>
          <a:bodyPr wrap="none" anchor="ctr"/>
          <a:lstStyle/>
          <a:p>
            <a:pPr fontAlgn="base">
              <a:spcBef>
                <a:spcPct val="0"/>
              </a:spcBef>
              <a:spcAft>
                <a:spcPct val="0"/>
              </a:spcAft>
            </a:pPr>
            <a:endParaRPr lang="en-US" sz="2400" dirty="0">
              <a:solidFill>
                <a:srgbClr val="000000"/>
              </a:solidFill>
              <a:latin typeface="Arial" panose="020B0604020202020204" pitchFamily="34" charset="0"/>
            </a:endParaRPr>
          </a:p>
        </p:txBody>
      </p:sp>
      <p:sp>
        <p:nvSpPr>
          <p:cNvPr id="2" name="Title 1"/>
          <p:cNvSpPr>
            <a:spLocks noGrp="1"/>
          </p:cNvSpPr>
          <p:nvPr>
            <p:ph type="title"/>
          </p:nvPr>
        </p:nvSpPr>
        <p:spPr>
          <a:xfrm>
            <a:off x="1733550" y="540544"/>
            <a:ext cx="8229600" cy="808038"/>
          </a:xfrm>
        </p:spPr>
        <p:txBody>
          <a:bodyPr/>
          <a:lstStyle/>
          <a:p>
            <a:r>
              <a:rPr lang="en-US" sz="3600" b="1" dirty="0">
                <a:solidFill>
                  <a:srgbClr val="C00000"/>
                </a:solidFill>
                <a:latin typeface="+mj-lt"/>
                <a:cs typeface="Century Gothic"/>
              </a:rPr>
              <a:t>The RCE Water Resources Program</a:t>
            </a:r>
          </a:p>
        </p:txBody>
      </p:sp>
      <p:sp>
        <p:nvSpPr>
          <p:cNvPr id="9224" name="Rectangle 3"/>
          <p:cNvSpPr>
            <a:spLocks noGrp="1" noChangeArrowheads="1"/>
          </p:cNvSpPr>
          <p:nvPr>
            <p:ph idx="1"/>
          </p:nvPr>
        </p:nvSpPr>
        <p:spPr>
          <a:xfrm>
            <a:off x="1657351" y="3878264"/>
            <a:ext cx="8843010" cy="1692771"/>
          </a:xfrm>
        </p:spPr>
        <p:txBody>
          <a:bodyPr wrap="square">
            <a:spAutoFit/>
          </a:bodyPr>
          <a:lstStyle/>
          <a:p>
            <a:pPr marL="0" indent="0" algn="ctr">
              <a:spcBef>
                <a:spcPts val="0"/>
              </a:spcBef>
              <a:buNone/>
            </a:pPr>
            <a:r>
              <a:rPr lang="en-US" sz="2600" b="1" i="1" dirty="0">
                <a:solidFill>
                  <a:srgbClr val="3C3B40"/>
                </a:solidFill>
                <a:latin typeface="+mn-lt"/>
                <a:cs typeface="Times New Roman" panose="02020603050405020304" pitchFamily="18" charset="0"/>
              </a:rPr>
              <a:t>Our mission is to identify and address water resources issues by engaging and empowering communities to employ practical science-based solutions to help create a more equitable and sustainable New Jersey.</a:t>
            </a:r>
            <a:endParaRPr lang="en-US" sz="3200" dirty="0">
              <a:solidFill>
                <a:schemeClr val="tx1"/>
              </a:solidFill>
              <a:latin typeface="+mn-lt"/>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21145" y="1673324"/>
            <a:ext cx="8445888" cy="1780164"/>
          </a:xfrm>
          <a:prstGeom prst="rect">
            <a:avLst/>
          </a:prstGeom>
        </p:spPr>
      </p:pic>
    </p:spTree>
    <p:extLst>
      <p:ext uri="{BB962C8B-B14F-4D97-AF65-F5344CB8AC3E}">
        <p14:creationId xmlns:p14="http://schemas.microsoft.com/office/powerpoint/2010/main" val="793035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Retrospect">
  <a:themeElements>
    <a:clrScheme name="SNEP COLORS">
      <a:dk1>
        <a:srgbClr val="58595B"/>
      </a:dk1>
      <a:lt1>
        <a:sysClr val="window" lastClr="FFFFFF"/>
      </a:lt1>
      <a:dk2>
        <a:srgbClr val="35803E"/>
      </a:dk2>
      <a:lt2>
        <a:srgbClr val="CEE2A0"/>
      </a:lt2>
      <a:accent1>
        <a:srgbClr val="CEE2A0"/>
      </a:accent1>
      <a:accent2>
        <a:srgbClr val="35803E"/>
      </a:accent2>
      <a:accent3>
        <a:srgbClr val="BEE4C3"/>
      </a:accent3>
      <a:accent4>
        <a:srgbClr val="0B5395"/>
      </a:accent4>
      <a:accent5>
        <a:srgbClr val="BFBEC8"/>
      </a:accent5>
      <a:accent6>
        <a:srgbClr val="9ACBF8"/>
      </a:accent6>
      <a:hlink>
        <a:srgbClr val="0B5395"/>
      </a:hlink>
      <a:folHlink>
        <a:srgbClr val="BFBEC8"/>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NEP Slide Template - 1-9-2020.pptx" id="{9ADCA1D5-2881-463C-B3DB-F83FE344D184}" vid="{0BE28350-AE27-4208-BA74-90ADF4952394}"/>
    </a:ext>
  </a:ext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RU_Template_White_Arial_G">
  <a:themeElements>
    <a:clrScheme name="RU_Template_Verdana_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RU_Template_Verdana_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U_Template_Verdana_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U_Template_Verdana_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U_Template_Verdana_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U_Template_Verdana_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U_Template_Verdana_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U_Template_Verdana_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U_Template_Verdana_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U_Template_Verdana_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U_Template_Verdana_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U_Template_Verdana_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U_Template_Verdana_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U_Template_Verdana_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Retrospect">
  <a:themeElements>
    <a:clrScheme name="SNEP COLORS">
      <a:dk1>
        <a:srgbClr val="58595B"/>
      </a:dk1>
      <a:lt1>
        <a:sysClr val="window" lastClr="FFFFFF"/>
      </a:lt1>
      <a:dk2>
        <a:srgbClr val="35803E"/>
      </a:dk2>
      <a:lt2>
        <a:srgbClr val="CEE2A0"/>
      </a:lt2>
      <a:accent1>
        <a:srgbClr val="CEE2A0"/>
      </a:accent1>
      <a:accent2>
        <a:srgbClr val="35803E"/>
      </a:accent2>
      <a:accent3>
        <a:srgbClr val="BEE4C3"/>
      </a:accent3>
      <a:accent4>
        <a:srgbClr val="0B5395"/>
      </a:accent4>
      <a:accent5>
        <a:srgbClr val="BFBEC8"/>
      </a:accent5>
      <a:accent6>
        <a:srgbClr val="9ACBF8"/>
      </a:accent6>
      <a:hlink>
        <a:srgbClr val="0B5395"/>
      </a:hlink>
      <a:folHlink>
        <a:srgbClr val="BFBEC8"/>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7.xml><?xml version="1.0" encoding="utf-8"?>
<a:theme xmlns:a="http://schemas.openxmlformats.org/drawingml/2006/main" name="2_Retrospect">
  <a:themeElements>
    <a:clrScheme name="SNEP COLORS">
      <a:dk1>
        <a:srgbClr val="58595B"/>
      </a:dk1>
      <a:lt1>
        <a:srgbClr val="FFFFFF"/>
      </a:lt1>
      <a:dk2>
        <a:srgbClr val="35803E"/>
      </a:dk2>
      <a:lt2>
        <a:srgbClr val="CEE2A0"/>
      </a:lt2>
      <a:accent1>
        <a:srgbClr val="CEE2A0"/>
      </a:accent1>
      <a:accent2>
        <a:srgbClr val="35803E"/>
      </a:accent2>
      <a:accent3>
        <a:srgbClr val="BEE4C3"/>
      </a:accent3>
      <a:accent4>
        <a:srgbClr val="0B5395"/>
      </a:accent4>
      <a:accent5>
        <a:srgbClr val="BFBEC8"/>
      </a:accent5>
      <a:accent6>
        <a:srgbClr val="9ACBF8"/>
      </a:accent6>
      <a:hlink>
        <a:srgbClr val="0B5395"/>
      </a:hlink>
      <a:folHlink>
        <a:srgbClr val="BFBEC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_ip_UnifiedCompliancePolicyUIAction xmlns="http://schemas.microsoft.com/sharepoint/v3"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lcf76f155ced4ddcb4097134ff3c332f xmlns="815d642b-2160-4833-961f-b2d71d66b037">
      <Terms xmlns="http://schemas.microsoft.com/office/infopath/2007/PartnerControls"/>
    </lcf76f155ced4ddcb4097134ff3c332f>
    <Record xmlns="4ffa91fb-a0ff-4ac5-b2db-65c790d184a4">Shared</Record>
    <_ip_UnifiedCompliancePolicyProperties xmlns="http://schemas.microsoft.com/sharepoint/v3" xsi:nil="true"/>
    <Rights xmlns="4ffa91fb-a0ff-4ac5-b2db-65c790d184a4" xsi:nil="true"/>
    <Document_x0020_Creation_x0020_Date xmlns="4ffa91fb-a0ff-4ac5-b2db-65c790d184a4">2023-06-08T13:22:47+00:00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5E42E482A0F0D47A24958B11D89579D" ma:contentTypeVersion="16" ma:contentTypeDescription="Create a new document." ma:contentTypeScope="" ma:versionID="cf02768dd16fecf28a11e87fe90b4b9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815d642b-2160-4833-961f-b2d71d66b037" xmlns:ns6="71189b1e-9948-440d-aaf6-465db15228ad" targetNamespace="http://schemas.microsoft.com/office/2006/metadata/properties" ma:root="true" ma:fieldsID="479145615caedd318fe2535492ae5c09" ns1:_="" ns2:_="" ns3:_="" ns4:_="" ns5:_="" ns6:_="">
    <xsd:import namespace="http://schemas.microsoft.com/sharepoint/v3"/>
    <xsd:import namespace="4ffa91fb-a0ff-4ac5-b2db-65c790d184a4"/>
    <xsd:import namespace="http://schemas.microsoft.com/sharepoint.v3"/>
    <xsd:import namespace="http://schemas.microsoft.com/sharepoint/v3/fields"/>
    <xsd:import namespace="815d642b-2160-4833-961f-b2d71d66b037"/>
    <xsd:import namespace="71189b1e-9948-440d-aaf6-465db15228ad"/>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6:SharedWithUsers" minOccurs="0"/>
                <xsd:element ref="ns6:SharedWithDetails" minOccurs="0"/>
                <xsd:element ref="ns5:lcf76f155ced4ddcb4097134ff3c332f" minOccurs="0"/>
                <xsd:element ref="ns5:MediaServiceDateTaken" minOccurs="0"/>
                <xsd:element ref="ns5:MediaLengthInSecond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40" nillable="true" ma:displayName="Unified Compliance Policy Properties" ma:hidden="true" ma:internalName="_ip_UnifiedCompliancePolicyProperties">
      <xsd:simpleType>
        <xsd:restriction base="dms:Note"/>
      </xsd:simpleType>
    </xsd:element>
    <xsd:element name="_ip_UnifiedCompliancePolicyUIAction" ma:index="4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1116450a-f0b5-4319-bca5-76e9339bc8dd}" ma:internalName="TaxCatchAllLabel" ma:readOnly="true" ma:showField="CatchAllDataLabel" ma:web="71189b1e-9948-440d-aaf6-465db15228a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1116450a-f0b5-4319-bca5-76e9339bc8dd}" ma:internalName="TaxCatchAll" ma:showField="CatchAllData" ma:web="71189b1e-9948-440d-aaf6-465db15228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15d642b-2160-4833-961f-b2d71d66b037"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lcf76f155ced4ddcb4097134ff3c332f" ma:index="37"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DateTaken" ma:index="38" nillable="true" ma:displayName="MediaServiceDateTaken" ma:hidden="true" ma:internalName="MediaServiceDateTaken" ma:readOnly="true">
      <xsd:simpleType>
        <xsd:restriction base="dms:Text"/>
      </xsd:simpleType>
    </xsd:element>
    <xsd:element name="MediaLengthInSeconds" ma:index="3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1189b1e-9948-440d-aaf6-465db15228ad" elementFormDefault="qualified">
    <xsd:import namespace="http://schemas.microsoft.com/office/2006/documentManagement/types"/>
    <xsd:import namespace="http://schemas.microsoft.com/office/infopath/2007/PartnerControls"/>
    <xsd:element name="SharedWithUsers" ma:index="3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29f62856-1543-49d4-a736-4569d363f533" ContentTypeId="0x0101" PreviousValue="false"/>
</file>

<file path=customXml/itemProps1.xml><?xml version="1.0" encoding="utf-8"?>
<ds:datastoreItem xmlns:ds="http://schemas.openxmlformats.org/officeDocument/2006/customXml" ds:itemID="{AFAAA9DC-AD7A-4902-B001-C60DDC7AF348}">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815d642b-2160-4833-961f-b2d71d66b037"/>
    <ds:schemaRef ds:uri="http://schemas.microsoft.com/sharepoint.v3"/>
  </ds:schemaRefs>
</ds:datastoreItem>
</file>

<file path=customXml/itemProps2.xml><?xml version="1.0" encoding="utf-8"?>
<ds:datastoreItem xmlns:ds="http://schemas.openxmlformats.org/officeDocument/2006/customXml" ds:itemID="{490EFC93-2EA4-4867-BA31-146C7E8FB08D}">
  <ds:schemaRefs>
    <ds:schemaRef ds:uri="http://schemas.microsoft.com/sharepoint/v3/contenttype/forms"/>
  </ds:schemaRefs>
</ds:datastoreItem>
</file>

<file path=customXml/itemProps3.xml><?xml version="1.0" encoding="utf-8"?>
<ds:datastoreItem xmlns:ds="http://schemas.openxmlformats.org/officeDocument/2006/customXml" ds:itemID="{E34810BA-350A-47BA-9EE0-A73DE695F4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815d642b-2160-4833-961f-b2d71d66b037"/>
    <ds:schemaRef ds:uri="71189b1e-9948-440d-aaf6-465db15228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178539C-BFBA-4C61-B3E1-3B859C784AF9}">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4626</TotalTime>
  <Words>4156</Words>
  <Application>Microsoft Office PowerPoint</Application>
  <PresentationFormat>Widescreen</PresentationFormat>
  <Paragraphs>608</Paragraphs>
  <Slides>88</Slides>
  <Notes>36</Notes>
  <HiddenSlides>0</HiddenSlides>
  <MMClips>0</MMClips>
  <ScaleCrop>false</ScaleCrop>
  <HeadingPairs>
    <vt:vector size="4" baseType="variant">
      <vt:variant>
        <vt:lpstr>Theme</vt:lpstr>
      </vt:variant>
      <vt:variant>
        <vt:i4>7</vt:i4>
      </vt:variant>
      <vt:variant>
        <vt:lpstr>Slide Titles</vt:lpstr>
      </vt:variant>
      <vt:variant>
        <vt:i4>88</vt:i4>
      </vt:variant>
    </vt:vector>
  </HeadingPairs>
  <TitlesOfParts>
    <vt:vector size="95" baseType="lpstr">
      <vt:lpstr>Office Theme</vt:lpstr>
      <vt:lpstr>1_Office Theme</vt:lpstr>
      <vt:lpstr>Retrospect</vt:lpstr>
      <vt:lpstr>Simple Light</vt:lpstr>
      <vt:lpstr>RU_Template_White_Arial_G</vt:lpstr>
      <vt:lpstr>1_Retrospect</vt:lpstr>
      <vt:lpstr>2_Retrospect</vt:lpstr>
      <vt:lpstr>Southeast New England Program: Public Forum 2023</vt:lpstr>
      <vt:lpstr>Adam Reilly</vt:lpstr>
      <vt:lpstr>PowerPoint Presentation</vt:lpstr>
      <vt:lpstr>Poster Presentations</vt:lpstr>
      <vt:lpstr>Agenda</vt:lpstr>
      <vt:lpstr>Dr. David Cash </vt:lpstr>
      <vt:lpstr>Engaging Diverse Communities in Green Infrastructure Planning, Design, and Construction Partnerships  Presented at Southeast New England Program Public Forum at Bristol Community College, Fall River, MA</vt:lpstr>
      <vt:lpstr>Rutgers Cooperative Extension</vt:lpstr>
      <vt:lpstr>The RCE Water Resources Program</vt:lpstr>
      <vt:lpstr>The RCE Water Resources Program created a Community-Based Green Infrastructure Initiative </vt:lpstr>
      <vt:lpstr>PowerPoint Presentation</vt:lpstr>
      <vt:lpstr>PowerPoint Presentation</vt:lpstr>
      <vt:lpstr>Community Meetings</vt:lpstr>
      <vt:lpstr>City-Wide Mapping</vt:lpstr>
      <vt:lpstr>Neighborhood Maps</vt:lpstr>
      <vt:lpstr>Site Visits and City Tours</vt:lpstr>
      <vt:lpstr>Conceptual Designs</vt:lpstr>
      <vt:lpstr>Accomplishments</vt:lpstr>
      <vt:lpstr>It’s all about relationships</vt:lpstr>
      <vt:lpstr>It’s all about local champions</vt:lpstr>
      <vt:lpstr>It’s all about commitment</vt:lpstr>
      <vt:lpstr>It’s all about future generations</vt:lpstr>
      <vt:lpstr>Driving Force = Municipal Action Team</vt:lpstr>
      <vt:lpstr>PowerPoint Presentation</vt:lpstr>
      <vt:lpstr>A Collective Impact Approach</vt:lpstr>
      <vt:lpstr>Collective Impact Approach: Common Agenda</vt:lpstr>
      <vt:lpstr>Collective Impact Approach: Backbone Support</vt:lpstr>
      <vt:lpstr>Collective Impact Approach: Shared Measurement</vt:lpstr>
      <vt:lpstr>Collective Impact Approach: Mutually Reinforcing Activities</vt:lpstr>
      <vt:lpstr>Collective Impact Approach: Continuous Communication</vt:lpstr>
      <vt:lpstr>Examples of Green Infrastructure Municipal Action Teams</vt:lpstr>
      <vt:lpstr>Camden Smart est. 2010</vt:lpstr>
      <vt:lpstr>PowerPoint Presentation</vt:lpstr>
      <vt:lpstr>The Camden SMART Initiative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Newark DIG est. 2013</vt:lpstr>
      <vt:lpstr>DOING INFRASTRUCTURE GREEN</vt:lpstr>
      <vt:lpstr>Engaging Your Community Members to Form a Municipal Action Team</vt:lpstr>
      <vt:lpstr>Tips for Engaging and Involving Community Members</vt:lpstr>
      <vt:lpstr>Tips for Engaging and Involving Community Members</vt:lpstr>
      <vt:lpstr>Green Infrastructure Champions</vt:lpstr>
      <vt:lpstr>Rutgers inputs to the Green Infrastructure Champion Program</vt:lpstr>
      <vt:lpstr>GI Champions Classes</vt:lpstr>
      <vt:lpstr>GI Champions Classes</vt:lpstr>
      <vt:lpstr>Questions?</vt:lpstr>
      <vt:lpstr>SNEP Overview and Program Partner Introduction</vt:lpstr>
      <vt:lpstr>Ian Dombroski</vt:lpstr>
      <vt:lpstr>FY12 Congressional Charge</vt:lpstr>
      <vt:lpstr>SNEP Overview</vt:lpstr>
      <vt:lpstr>Goals and Key Actions</vt:lpstr>
      <vt:lpstr>Goals and Key Actions</vt:lpstr>
      <vt:lpstr>SNEP Committee Structure</vt:lpstr>
      <vt:lpstr>Historic Funding</vt:lpstr>
      <vt:lpstr>SNEP Funding Structure</vt:lpstr>
      <vt:lpstr>Overall Funding Breakdown Through FY22</vt:lpstr>
      <vt:lpstr>PowerPoint Presentation</vt:lpstr>
      <vt:lpstr>SWIG 2018 - 2022</vt:lpstr>
      <vt:lpstr> SWIG23: $2.9 M available</vt:lpstr>
      <vt:lpstr>Examples of Projects Funded</vt:lpstr>
      <vt:lpstr>For More Information</vt:lpstr>
      <vt:lpstr>Martha Sheils</vt:lpstr>
      <vt:lpstr>About the Network </vt:lpstr>
      <vt:lpstr>More About the Network</vt:lpstr>
      <vt:lpstr>Access to Technical Assistance</vt:lpstr>
      <vt:lpstr>Tim Pasakarnis</vt:lpstr>
      <vt:lpstr>SNEP Monitoring Subcommittee</vt:lpstr>
      <vt:lpstr>Bryce DuBois</vt:lpstr>
      <vt:lpstr>Ecosystem Services Subcommittee</vt:lpstr>
      <vt:lpstr>Caitlyn Whittle</vt:lpstr>
      <vt:lpstr>Alicia Grimaldi</vt:lpstr>
      <vt:lpstr>PowerPoint Presentation</vt:lpstr>
      <vt:lpstr>PowerPoint Presentation</vt:lpstr>
      <vt:lpstr>PowerPoint Presentation</vt:lpstr>
      <vt:lpstr>Other BBNEP Priorities and Resources</vt:lpstr>
      <vt:lpstr>Adam Reilly</vt:lpstr>
      <vt:lpstr>Forum Purpose:</vt:lpstr>
      <vt:lpstr>Probing Questions to Keep in Mind</vt:lpstr>
      <vt:lpstr>Transition and Networking Break</vt:lpstr>
      <vt:lpstr>Report Out, Next Steps, and Group Discussion</vt:lpstr>
      <vt:lpstr>Special Recognition to Our Poster Presenters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Southeast New England Program: Public Forum 2023</dc:title>
  <dc:creator>Reilly, Adam (he/him/his)</dc:creator>
  <cp:lastModifiedBy>Reilly, Adam (he/him/his)</cp:lastModifiedBy>
  <cp:revision>2</cp:revision>
  <dcterms:created xsi:type="dcterms:W3CDTF">2023-06-05T16:43:41Z</dcterms:created>
  <dcterms:modified xsi:type="dcterms:W3CDTF">2023-07-20T16:39:19Z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0x01010095E42E482A0F0D47A24958B11D89579D</vt:lpwstr>
  </property>
  <property fmtid="{D5CDD505-2E9C-101B-9397-08002B2CF9AE}" pid="3" name="TaxKeyword">
    <vt:lpwstr/>
  </property>
  <property fmtid="{D5CDD505-2E9C-101B-9397-08002B2CF9AE}" pid="4" name="MediaServiceImageTags">
    <vt:lpwstr/>
  </property>
  <property fmtid="{D5CDD505-2E9C-101B-9397-08002B2CF9AE}" pid="5" name="e3f09c3df709400db2417a7161762d62">
    <vt:lpwstr/>
  </property>
  <property fmtid="{D5CDD505-2E9C-101B-9397-08002B2CF9AE}" pid="6" name="EPA_x0020_Subject">
    <vt:lpwstr/>
  </property>
  <property fmtid="{D5CDD505-2E9C-101B-9397-08002B2CF9AE}" pid="7" name="Document Type">
    <vt:lpwstr/>
  </property>
  <property fmtid="{D5CDD505-2E9C-101B-9397-08002B2CF9AE}" pid="8" name="EPA Subject">
    <vt:lpwstr/>
  </property>
</Properties>
</file>