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14627-5F8E-C03D-438F-3AA8C3153F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C0D9C6-368B-D1DA-3912-0503EF7800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451146-DAD6-960A-9BAC-4CC593DE5B4E}"/>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5" name="Footer Placeholder 4">
            <a:extLst>
              <a:ext uri="{FF2B5EF4-FFF2-40B4-BE49-F238E27FC236}">
                <a16:creationId xmlns:a16="http://schemas.microsoft.com/office/drawing/2014/main" id="{BBD2A8E4-ECA8-53C8-3C17-2A41BCFFD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3BFC19-145F-CEF2-9FC5-80B69700B0BE}"/>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175629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28C0E-F7B8-85FF-0002-963AE494A0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CEFBCA-100F-9846-EC1B-C9E04C415F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C5BC9-4BCF-5C84-8637-56522E1DD6D0}"/>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5" name="Footer Placeholder 4">
            <a:extLst>
              <a:ext uri="{FF2B5EF4-FFF2-40B4-BE49-F238E27FC236}">
                <a16:creationId xmlns:a16="http://schemas.microsoft.com/office/drawing/2014/main" id="{2A06D9E6-C43C-7D7A-4A57-A9D661878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ACFFC7-4561-E1AB-EB3A-004E2EAE5829}"/>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2090552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F3B207-CD78-1AAB-FBF7-E3872F1FAB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8B65C0-201B-7A6D-E249-00638D613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913688-4D6B-9659-7F07-43747DF62291}"/>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5" name="Footer Placeholder 4">
            <a:extLst>
              <a:ext uri="{FF2B5EF4-FFF2-40B4-BE49-F238E27FC236}">
                <a16:creationId xmlns:a16="http://schemas.microsoft.com/office/drawing/2014/main" id="{D7300701-B192-6358-1E1E-7B5F9F7FB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4B033-D894-9A25-F53B-CC47A1624FCF}"/>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4021115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C3D7D-A4E2-7065-31EE-B55A9B65A2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89DA60-AE31-4726-01BA-77EC7FDDF0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E953DC-EB8C-19E1-5266-9C358FAC29E7}"/>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5" name="Footer Placeholder 4">
            <a:extLst>
              <a:ext uri="{FF2B5EF4-FFF2-40B4-BE49-F238E27FC236}">
                <a16:creationId xmlns:a16="http://schemas.microsoft.com/office/drawing/2014/main" id="{01B9BBC9-5D91-1B0B-CC7C-713F3963F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71609B-C715-1556-1B74-7CF0CE768BDA}"/>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298437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C2F15-7EDE-3C89-B53D-CC083FCB9A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6CF895-2384-01A8-5BE7-1DD523BC6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265A33-8E07-74F3-1018-AF978BABBDD8}"/>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5" name="Footer Placeholder 4">
            <a:extLst>
              <a:ext uri="{FF2B5EF4-FFF2-40B4-BE49-F238E27FC236}">
                <a16:creationId xmlns:a16="http://schemas.microsoft.com/office/drawing/2014/main" id="{3F0A0C73-9D5A-28D3-F7F0-FB69F9E2FC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ECB6C-C44B-29FA-636A-FBDE499147FD}"/>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39657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57AC6-8B05-C9F0-AA04-C08F97CAB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630C6-997E-A96E-781A-BCAE04656E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0C1C32-0BF4-6643-ADE6-1C6E950F5C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11C79A-23C6-240A-17E9-2DBB4F15A8D5}"/>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6" name="Footer Placeholder 5">
            <a:extLst>
              <a:ext uri="{FF2B5EF4-FFF2-40B4-BE49-F238E27FC236}">
                <a16:creationId xmlns:a16="http://schemas.microsoft.com/office/drawing/2014/main" id="{68149636-6FD7-1832-BDDF-60C7FFC6F6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150A28-897E-9726-50A5-2F57E04112E5}"/>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237218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61E0-3E7B-4841-B5A2-5879F0F019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804C11-EE0E-F48E-493B-5220576F84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CDBEE5-2C71-4F5D-C04A-405714D0FD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663A69-E6E3-7C42-A99E-56A1040830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36AB63-DDB8-53FB-6F2B-F5B9D9BB64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0E093C-DD41-9C04-5D49-7C725B64184F}"/>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8" name="Footer Placeholder 7">
            <a:extLst>
              <a:ext uri="{FF2B5EF4-FFF2-40B4-BE49-F238E27FC236}">
                <a16:creationId xmlns:a16="http://schemas.microsoft.com/office/drawing/2014/main" id="{E573A1C4-B422-EB6E-D793-21239FFAAE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1E3B97-178C-92FA-5603-D113592C839D}"/>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2260634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8B2CC-C189-777B-DAE9-85FD447B26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04495-39CD-8E16-91F7-02A88B3AB804}"/>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4" name="Footer Placeholder 3">
            <a:extLst>
              <a:ext uri="{FF2B5EF4-FFF2-40B4-BE49-F238E27FC236}">
                <a16:creationId xmlns:a16="http://schemas.microsoft.com/office/drawing/2014/main" id="{F0D2DFCB-46FA-377D-7E56-BD3FF8AE8A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CB047B-6B15-038D-1BBE-ADABB7E0A39A}"/>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1239947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A12790-7756-A917-542F-F69F1EB4C13A}"/>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3" name="Footer Placeholder 2">
            <a:extLst>
              <a:ext uri="{FF2B5EF4-FFF2-40B4-BE49-F238E27FC236}">
                <a16:creationId xmlns:a16="http://schemas.microsoft.com/office/drawing/2014/main" id="{A2A8AD4A-C0FE-BA0D-E7FD-BC9957DAC5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274919-F7C6-F5B2-3EA8-06C39BC1F7C6}"/>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117273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0E065-88E8-40E8-B16C-4072FF7898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4885EE-95C5-C556-8C70-653152934E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B155C2-16D5-12AD-951E-835E3BD1B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AE8741-84E2-6003-E175-8B8B6EA952B1}"/>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6" name="Footer Placeholder 5">
            <a:extLst>
              <a:ext uri="{FF2B5EF4-FFF2-40B4-BE49-F238E27FC236}">
                <a16:creationId xmlns:a16="http://schemas.microsoft.com/office/drawing/2014/main" id="{4FB53470-7D52-A012-4BBB-24948176AF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1D32EB-767C-D87C-A7AC-E48E5738374E}"/>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418833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C107B-C8A2-C5D8-5A87-60591AE26F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712D95-F928-85CB-4C6F-702D3DB569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64680A-90D0-B06A-CA28-6A43CD758C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B85B11-624F-3848-BC28-58484D6FE6F4}"/>
              </a:ext>
            </a:extLst>
          </p:cNvPr>
          <p:cNvSpPr>
            <a:spLocks noGrp="1"/>
          </p:cNvSpPr>
          <p:nvPr>
            <p:ph type="dt" sz="half" idx="10"/>
          </p:nvPr>
        </p:nvSpPr>
        <p:spPr/>
        <p:txBody>
          <a:bodyPr/>
          <a:lstStyle/>
          <a:p>
            <a:fld id="{DDF5BE86-83A5-4814-B1D2-321F71EA60C5}" type="datetimeFigureOut">
              <a:rPr lang="en-US" smtClean="0"/>
              <a:t>6/12/2023</a:t>
            </a:fld>
            <a:endParaRPr lang="en-US"/>
          </a:p>
        </p:txBody>
      </p:sp>
      <p:sp>
        <p:nvSpPr>
          <p:cNvPr id="6" name="Footer Placeholder 5">
            <a:extLst>
              <a:ext uri="{FF2B5EF4-FFF2-40B4-BE49-F238E27FC236}">
                <a16:creationId xmlns:a16="http://schemas.microsoft.com/office/drawing/2014/main" id="{A3E48913-5A27-654E-4D99-5B7532F6FA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5B3524-2C66-48DC-D644-683195EBCF05}"/>
              </a:ext>
            </a:extLst>
          </p:cNvPr>
          <p:cNvSpPr>
            <a:spLocks noGrp="1"/>
          </p:cNvSpPr>
          <p:nvPr>
            <p:ph type="sldNum" sz="quarter" idx="12"/>
          </p:nvPr>
        </p:nvSpPr>
        <p:spPr/>
        <p:txBody>
          <a:bodyPr/>
          <a:lstStyle/>
          <a:p>
            <a:fld id="{51E089B4-D0CB-47B5-99C3-EA6A9644823C}" type="slidenum">
              <a:rPr lang="en-US" smtClean="0"/>
              <a:t>‹#›</a:t>
            </a:fld>
            <a:endParaRPr lang="en-US"/>
          </a:p>
        </p:txBody>
      </p:sp>
    </p:spTree>
    <p:extLst>
      <p:ext uri="{BB962C8B-B14F-4D97-AF65-F5344CB8AC3E}">
        <p14:creationId xmlns:p14="http://schemas.microsoft.com/office/powerpoint/2010/main" val="56471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5F34F2-ABCC-34E7-C206-34963E9511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017D48-7EE5-1DE1-2AC0-29090A1E8E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E142CB-5496-6339-AAC8-4A7FF7E4E3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5BE86-83A5-4814-B1D2-321F71EA60C5}" type="datetimeFigureOut">
              <a:rPr lang="en-US" smtClean="0"/>
              <a:t>6/12/2023</a:t>
            </a:fld>
            <a:endParaRPr lang="en-US"/>
          </a:p>
        </p:txBody>
      </p:sp>
      <p:sp>
        <p:nvSpPr>
          <p:cNvPr id="5" name="Footer Placeholder 4">
            <a:extLst>
              <a:ext uri="{FF2B5EF4-FFF2-40B4-BE49-F238E27FC236}">
                <a16:creationId xmlns:a16="http://schemas.microsoft.com/office/drawing/2014/main" id="{F4EDAB9D-989C-642C-B83D-965C506788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57EC4B-54EA-19FF-A3D5-5B94839040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089B4-D0CB-47B5-99C3-EA6A9644823C}" type="slidenum">
              <a:rPr lang="en-US" smtClean="0"/>
              <a:t>‹#›</a:t>
            </a:fld>
            <a:endParaRPr lang="en-US"/>
          </a:p>
        </p:txBody>
      </p:sp>
    </p:spTree>
    <p:extLst>
      <p:ext uri="{BB962C8B-B14F-4D97-AF65-F5344CB8AC3E}">
        <p14:creationId xmlns:p14="http://schemas.microsoft.com/office/powerpoint/2010/main" val="1394962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4A988-F41B-82C3-5019-5FCD098C641A}"/>
              </a:ext>
            </a:extLst>
          </p:cNvPr>
          <p:cNvSpPr>
            <a:spLocks noGrp="1"/>
          </p:cNvSpPr>
          <p:nvPr>
            <p:ph type="ctrTitle" idx="4294967295"/>
          </p:nvPr>
        </p:nvSpPr>
        <p:spPr>
          <a:xfrm>
            <a:off x="1047964" y="1122363"/>
            <a:ext cx="10644026" cy="5072954"/>
          </a:xfrm>
        </p:spPr>
        <p:txBody>
          <a:bodyPr>
            <a:normAutofit fontScale="90000"/>
          </a:bodyPr>
          <a:lstStyle/>
          <a:p>
            <a:pPr algn="ctr"/>
            <a:br>
              <a:rPr lang="en-US" sz="3100" b="1" i="0" dirty="0">
                <a:solidFill>
                  <a:srgbClr val="000000"/>
                </a:solidFill>
                <a:effectLst/>
                <a:latin typeface="Open Sans" panose="020B0606030504020204" pitchFamily="34" charset="0"/>
              </a:rPr>
            </a:br>
            <a:r>
              <a:rPr lang="en-US" sz="3100" b="1" i="0" dirty="0">
                <a:solidFill>
                  <a:srgbClr val="000000"/>
                </a:solidFill>
                <a:effectLst/>
                <a:latin typeface="Open Sans" panose="020B0606030504020204" pitchFamily="34" charset="0"/>
              </a:rPr>
              <a:t>SNEP Forum</a:t>
            </a:r>
            <a:br>
              <a:rPr lang="en-US" sz="3100" b="1" i="0" dirty="0">
                <a:solidFill>
                  <a:srgbClr val="000000"/>
                </a:solidFill>
                <a:effectLst/>
                <a:latin typeface="Open Sans" panose="020B0606030504020204" pitchFamily="34" charset="0"/>
              </a:rPr>
            </a:br>
            <a:r>
              <a:rPr lang="en-US" sz="3100" b="1" i="0" dirty="0">
                <a:solidFill>
                  <a:srgbClr val="000000"/>
                </a:solidFill>
                <a:effectLst/>
                <a:latin typeface="Open Sans" panose="020B0606030504020204" pitchFamily="34" charset="0"/>
              </a:rPr>
              <a:t>June 13, 2023</a:t>
            </a:r>
            <a:br>
              <a:rPr lang="en-US" sz="3100" b="1" i="0" dirty="0">
                <a:solidFill>
                  <a:srgbClr val="000000"/>
                </a:solidFill>
                <a:effectLst/>
                <a:latin typeface="Open Sans" panose="020B0606030504020204" pitchFamily="34" charset="0"/>
              </a:rPr>
            </a:br>
            <a:br>
              <a:rPr lang="en-US" sz="3100" b="1" i="0" dirty="0">
                <a:solidFill>
                  <a:srgbClr val="000000"/>
                </a:solidFill>
                <a:effectLst/>
                <a:latin typeface="Open Sans" panose="020B0606030504020204" pitchFamily="34" charset="0"/>
              </a:rPr>
            </a:br>
            <a:r>
              <a:rPr lang="en-US" sz="3100" b="1" i="0" dirty="0">
                <a:solidFill>
                  <a:srgbClr val="000000"/>
                </a:solidFill>
                <a:effectLst/>
                <a:latin typeface="Open Sans" panose="020B0606030504020204" pitchFamily="34" charset="0"/>
              </a:rPr>
              <a:t>Room 1: Increasing Public-Private Partnerships </a:t>
            </a:r>
            <a:br>
              <a:rPr lang="en-US" sz="3100" b="1" i="0" dirty="0">
                <a:solidFill>
                  <a:srgbClr val="000000"/>
                </a:solidFill>
                <a:effectLst/>
                <a:latin typeface="Open Sans" panose="020B0606030504020204" pitchFamily="34" charset="0"/>
              </a:rPr>
            </a:br>
            <a:r>
              <a:rPr lang="en-US" sz="3100" i="0" dirty="0">
                <a:solidFill>
                  <a:srgbClr val="000000"/>
                </a:solidFill>
                <a:effectLst/>
                <a:latin typeface="Open Sans" panose="020B0606030504020204" pitchFamily="34" charset="0"/>
              </a:rPr>
              <a:t>T</a:t>
            </a:r>
            <a:r>
              <a:rPr lang="en-US" sz="3100" b="0" i="0" dirty="0">
                <a:solidFill>
                  <a:srgbClr val="000000"/>
                </a:solidFill>
                <a:effectLst/>
                <a:latin typeface="Open Sans" panose="020B0606030504020204" pitchFamily="34" charset="0"/>
              </a:rPr>
              <a:t>o date, SNEP has had limited engagement and partnership with private organizations. In this session, we will discuss how SNEP, the SNEP Network, and the SNEP Watershed Implementation Grants program currently engage with private organizations; and </a:t>
            </a:r>
            <a:r>
              <a:rPr lang="en-US" sz="3100" b="1" i="0" dirty="0">
                <a:solidFill>
                  <a:srgbClr val="000000"/>
                </a:solidFill>
                <a:effectLst/>
                <a:latin typeface="Open Sans" panose="020B0606030504020204" pitchFamily="34" charset="0"/>
              </a:rPr>
              <a:t>identify opportunities for our Program and partners to strengthen these regional partnerships</a:t>
            </a:r>
            <a:r>
              <a:rPr lang="en-US" sz="3100" b="0" i="0" dirty="0">
                <a:solidFill>
                  <a:srgbClr val="000000"/>
                </a:solidFill>
                <a:effectLst/>
                <a:latin typeface="Open Sans" panose="020B0606030504020204" pitchFamily="34" charset="0"/>
              </a:rPr>
              <a:t>.</a:t>
            </a:r>
            <a:br>
              <a:rPr lang="en-US" b="0" i="0" dirty="0">
                <a:solidFill>
                  <a:srgbClr val="58595B"/>
                </a:solidFill>
                <a:effectLst/>
                <a:latin typeface="Open Sans" panose="020B0606030504020204" pitchFamily="34" charset="0"/>
              </a:rPr>
            </a:br>
            <a:r>
              <a:rPr lang="en-US" b="0" i="0" dirty="0">
                <a:effectLst/>
                <a:latin typeface="Arial" panose="020B0604020202020204" pitchFamily="34" charset="0"/>
              </a:rPr>
              <a:t>--</a:t>
            </a:r>
            <a:endParaRPr lang="en-US" dirty="0"/>
          </a:p>
        </p:txBody>
      </p:sp>
      <p:pic>
        <p:nvPicPr>
          <p:cNvPr id="4" name="Picture 3">
            <a:extLst>
              <a:ext uri="{FF2B5EF4-FFF2-40B4-BE49-F238E27FC236}">
                <a16:creationId xmlns:a16="http://schemas.microsoft.com/office/drawing/2014/main" id="{DD8AC699-E356-AC19-40D7-92A7923CF05D}"/>
              </a:ext>
            </a:extLst>
          </p:cNvPr>
          <p:cNvPicPr>
            <a:picLocks noChangeAspect="1"/>
          </p:cNvPicPr>
          <p:nvPr/>
        </p:nvPicPr>
        <p:blipFill>
          <a:blip r:embed="rId2"/>
          <a:stretch>
            <a:fillRect/>
          </a:stretch>
        </p:blipFill>
        <p:spPr>
          <a:xfrm>
            <a:off x="500010" y="250559"/>
            <a:ext cx="2773920" cy="1743607"/>
          </a:xfrm>
          <a:prstGeom prst="rect">
            <a:avLst/>
          </a:prstGeom>
        </p:spPr>
      </p:pic>
    </p:spTree>
    <p:extLst>
      <p:ext uri="{BB962C8B-B14F-4D97-AF65-F5344CB8AC3E}">
        <p14:creationId xmlns:p14="http://schemas.microsoft.com/office/powerpoint/2010/main" val="366215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52D983-47E5-AC55-B132-9B1D9E49BEA8}"/>
              </a:ext>
            </a:extLst>
          </p:cNvPr>
          <p:cNvSpPr txBox="1"/>
          <p:nvPr/>
        </p:nvSpPr>
        <p:spPr>
          <a:xfrm>
            <a:off x="1431532" y="1629191"/>
            <a:ext cx="9328935" cy="4802725"/>
          </a:xfrm>
          <a:prstGeom prst="rect">
            <a:avLst/>
          </a:prstGeom>
          <a:noFill/>
        </p:spPr>
        <p:txBody>
          <a:bodyPr wrap="square">
            <a:spAutoFit/>
          </a:bodyPr>
          <a:lstStyle/>
          <a:p>
            <a:pPr marL="0" marR="0" algn="ctr">
              <a:lnSpc>
                <a:spcPts val="1885"/>
              </a:lnSpc>
              <a:spcBef>
                <a:spcPts val="0"/>
              </a:spcBef>
              <a:spcAft>
                <a:spcPts val="1500"/>
              </a:spcAft>
            </a:pPr>
            <a:r>
              <a:rPr lang="en-US" sz="2400" b="1" kern="0" spc="1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SNEP Forum</a:t>
            </a:r>
          </a:p>
          <a:p>
            <a:pPr marL="0" marR="0" algn="ctr">
              <a:lnSpc>
                <a:spcPts val="1885"/>
              </a:lnSpc>
              <a:spcBef>
                <a:spcPts val="0"/>
              </a:spcBef>
              <a:spcAft>
                <a:spcPts val="1500"/>
              </a:spcAft>
            </a:pPr>
            <a:r>
              <a:rPr lang="en-US" sz="2400" b="1" kern="0" spc="10" dirty="0">
                <a:solidFill>
                  <a:srgbClr val="000000"/>
                </a:solidFill>
                <a:latin typeface="Open Sans" panose="020B0606030504020204" pitchFamily="34" charset="0"/>
                <a:ea typeface="Times New Roman" panose="02020603050405020304" pitchFamily="18" charset="0"/>
                <a:cs typeface="Times New Roman" panose="02020603050405020304" pitchFamily="18" charset="0"/>
              </a:rPr>
              <a:t>June 13, 2023</a:t>
            </a:r>
            <a:endParaRPr lang="en-US" sz="2400" b="1" kern="0" spc="1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p>
            <a:pPr marL="0" marR="0">
              <a:lnSpc>
                <a:spcPts val="1885"/>
              </a:lnSpc>
              <a:spcBef>
                <a:spcPts val="0"/>
              </a:spcBef>
              <a:spcAft>
                <a:spcPts val="1500"/>
              </a:spcAft>
            </a:pPr>
            <a:r>
              <a:rPr lang="en-US" sz="2400" b="1" kern="0" spc="1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For each discussion, please consider and provide input on the following questions as it relates to the discussion topic:</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What is SNEP doing well?</a:t>
            </a:r>
            <a:endParaRPr lang="en-US" sz="2400" kern="100" dirty="0">
              <a:solidFill>
                <a:srgbClr val="58595B"/>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How can SNEP better work with you or your organization? Benefit you or your organization, or integrate your work?</a:t>
            </a:r>
            <a:endParaRPr lang="en-US" sz="2400" kern="100" dirty="0">
              <a:solidFill>
                <a:srgbClr val="58595B"/>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What could SNEP improve upon or do differently?</a:t>
            </a:r>
            <a:endParaRPr lang="en-US" sz="2400" kern="100" dirty="0">
              <a:solidFill>
                <a:srgbClr val="58595B"/>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Where do you see regional gaps in information, funding, etc. that SNEP could fill?</a:t>
            </a:r>
            <a:endParaRPr lang="en-US" sz="2400" kern="100" dirty="0">
              <a:solidFill>
                <a:srgbClr val="58595B"/>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What do you think SNEP should do?</a:t>
            </a:r>
            <a:endParaRPr lang="en-US" sz="2400" kern="100" dirty="0">
              <a:solidFill>
                <a:srgbClr val="58595B"/>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9B81AF13-B64D-AA5B-DCB4-C556F6BA8F91}"/>
              </a:ext>
            </a:extLst>
          </p:cNvPr>
          <p:cNvPicPr>
            <a:picLocks noChangeAspect="1"/>
          </p:cNvPicPr>
          <p:nvPr/>
        </p:nvPicPr>
        <p:blipFill>
          <a:blip r:embed="rId2"/>
          <a:stretch>
            <a:fillRect/>
          </a:stretch>
        </p:blipFill>
        <p:spPr>
          <a:xfrm>
            <a:off x="586516" y="309938"/>
            <a:ext cx="2773134" cy="1744893"/>
          </a:xfrm>
          <a:prstGeom prst="rect">
            <a:avLst/>
          </a:prstGeom>
        </p:spPr>
      </p:pic>
    </p:spTree>
    <p:extLst>
      <p:ext uri="{BB962C8B-B14F-4D97-AF65-F5344CB8AC3E}">
        <p14:creationId xmlns:p14="http://schemas.microsoft.com/office/powerpoint/2010/main" val="2225257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1BA8E-BD82-D710-132F-E0CC99C33BF1}"/>
              </a:ext>
            </a:extLst>
          </p:cNvPr>
          <p:cNvSpPr>
            <a:spLocks noGrp="1"/>
          </p:cNvSpPr>
          <p:nvPr>
            <p:ph type="title"/>
          </p:nvPr>
        </p:nvSpPr>
        <p:spPr>
          <a:xfrm>
            <a:off x="3092521" y="806913"/>
            <a:ext cx="6863138" cy="682839"/>
          </a:xfrm>
        </p:spPr>
        <p:txBody>
          <a:bodyPr>
            <a:normAutofit fontScale="90000"/>
          </a:bodyPr>
          <a:lstStyle/>
          <a:p>
            <a:r>
              <a:rPr lang="en-US" b="1" dirty="0"/>
              <a:t>For purposes of conversation:</a:t>
            </a:r>
          </a:p>
        </p:txBody>
      </p:sp>
      <p:sp>
        <p:nvSpPr>
          <p:cNvPr id="3" name="Content Placeholder 2">
            <a:extLst>
              <a:ext uri="{FF2B5EF4-FFF2-40B4-BE49-F238E27FC236}">
                <a16:creationId xmlns:a16="http://schemas.microsoft.com/office/drawing/2014/main" id="{48841838-3634-F7C8-4147-9963AE196970}"/>
              </a:ext>
            </a:extLst>
          </p:cNvPr>
          <p:cNvSpPr>
            <a:spLocks noGrp="1"/>
          </p:cNvSpPr>
          <p:nvPr>
            <p:ph idx="1"/>
          </p:nvPr>
        </p:nvSpPr>
        <p:spPr>
          <a:xfrm>
            <a:off x="838202" y="2106203"/>
            <a:ext cx="11079820" cy="4204324"/>
          </a:xfrm>
        </p:spPr>
        <p:txBody>
          <a:bodyPr>
            <a:normAutofit/>
          </a:bodyPr>
          <a:lstStyle/>
          <a:p>
            <a:r>
              <a:rPr lang="en-US" sz="2400" dirty="0"/>
              <a:t>Consider Public-Private relationships broadly</a:t>
            </a:r>
          </a:p>
          <a:p>
            <a:r>
              <a:rPr lang="en-US" sz="2400" dirty="0"/>
              <a:t>Public – Private definition:</a:t>
            </a:r>
          </a:p>
          <a:p>
            <a:pPr marL="457200" lvl="1">
              <a:lnSpc>
                <a:spcPct val="107000"/>
              </a:lnSpc>
              <a:spcBef>
                <a:spcPts val="0"/>
              </a:spcBef>
            </a:pPr>
            <a:r>
              <a:rPr lang="en-US" strike="sngStrike" kern="0" dirty="0">
                <a:effectLst/>
                <a:ea typeface="Times New Roman" panose="02020603050405020304" pitchFamily="18" charset="0"/>
                <a:cs typeface="Calibri" panose="020F0502020204030204" pitchFamily="34" charset="0"/>
              </a:rPr>
              <a:t>A public–private partnership is a long-term arrangement between a government and private sector institutions. Typically, it involves private capital financing government projects and services up-front, and then drawing revenues from taxpayers and/or users over the course of the PPP contract</a:t>
            </a:r>
            <a:r>
              <a:rPr lang="en-US" kern="0" dirty="0">
                <a:effectLst/>
                <a:ea typeface="Times New Roman" panose="02020603050405020304" pitchFamily="18" charset="0"/>
                <a:cs typeface="Calibri" panose="020F0502020204030204" pitchFamily="34" charset="0"/>
              </a:rPr>
              <a:t>. From Wikipedia</a:t>
            </a:r>
            <a:endParaRPr lang="en-US" kern="100" dirty="0">
              <a:effectLst/>
              <a:ea typeface="Calibri" panose="020F0502020204030204" pitchFamily="34" charset="0"/>
              <a:cs typeface="Times New Roman" panose="02020603050405020304" pitchFamily="18" charset="0"/>
            </a:endParaRPr>
          </a:p>
          <a:p>
            <a:pPr lvl="2"/>
            <a:endParaRPr lang="en-US" sz="2400" dirty="0"/>
          </a:p>
          <a:p>
            <a:pPr lvl="1"/>
            <a:r>
              <a:rPr lang="en-US" dirty="0"/>
              <a:t>Public = SNEP and its affiliates </a:t>
            </a:r>
          </a:p>
          <a:p>
            <a:pPr lvl="1"/>
            <a:r>
              <a:rPr lang="en-US" dirty="0"/>
              <a:t>Private = non-governmental including private sector or non-private</a:t>
            </a:r>
          </a:p>
        </p:txBody>
      </p:sp>
      <p:pic>
        <p:nvPicPr>
          <p:cNvPr id="4" name="Picture 3">
            <a:extLst>
              <a:ext uri="{FF2B5EF4-FFF2-40B4-BE49-F238E27FC236}">
                <a16:creationId xmlns:a16="http://schemas.microsoft.com/office/drawing/2014/main" id="{4D731F35-C114-E727-E6AE-82506584E80F}"/>
              </a:ext>
            </a:extLst>
          </p:cNvPr>
          <p:cNvPicPr>
            <a:picLocks noChangeAspect="1"/>
          </p:cNvPicPr>
          <p:nvPr/>
        </p:nvPicPr>
        <p:blipFill>
          <a:blip r:embed="rId2"/>
          <a:stretch>
            <a:fillRect/>
          </a:stretch>
        </p:blipFill>
        <p:spPr>
          <a:xfrm>
            <a:off x="0" y="156102"/>
            <a:ext cx="2773920" cy="1743607"/>
          </a:xfrm>
          <a:prstGeom prst="rect">
            <a:avLst/>
          </a:prstGeom>
        </p:spPr>
      </p:pic>
    </p:spTree>
    <p:extLst>
      <p:ext uri="{BB962C8B-B14F-4D97-AF65-F5344CB8AC3E}">
        <p14:creationId xmlns:p14="http://schemas.microsoft.com/office/powerpoint/2010/main" val="178351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E18A3-E558-5B5F-CD51-9E0FD2C9D80A}"/>
              </a:ext>
            </a:extLst>
          </p:cNvPr>
          <p:cNvSpPr>
            <a:spLocks noGrp="1"/>
          </p:cNvSpPr>
          <p:nvPr>
            <p:ph type="title"/>
          </p:nvPr>
        </p:nvSpPr>
        <p:spPr>
          <a:xfrm>
            <a:off x="3047145" y="478141"/>
            <a:ext cx="7011256" cy="1325563"/>
          </a:xfrm>
        </p:spPr>
        <p:txBody>
          <a:bodyPr>
            <a:normAutofit fontScale="90000"/>
          </a:bodyPr>
          <a:lstStyle/>
          <a:p>
            <a:pPr algn="ctr"/>
            <a:r>
              <a:rPr lang="en-US" sz="3600" b="1" dirty="0"/>
              <a:t>A few examples from SNEP Watershed Implementation Grant (SWIG) program </a:t>
            </a:r>
          </a:p>
        </p:txBody>
      </p:sp>
      <p:sp>
        <p:nvSpPr>
          <p:cNvPr id="3" name="Content Placeholder 2">
            <a:extLst>
              <a:ext uri="{FF2B5EF4-FFF2-40B4-BE49-F238E27FC236}">
                <a16:creationId xmlns:a16="http://schemas.microsoft.com/office/drawing/2014/main" id="{391AF20E-634A-9E73-2731-68F22535E926}"/>
              </a:ext>
            </a:extLst>
          </p:cNvPr>
          <p:cNvSpPr>
            <a:spLocks noGrp="1"/>
          </p:cNvSpPr>
          <p:nvPr>
            <p:ph idx="1"/>
          </p:nvPr>
        </p:nvSpPr>
        <p:spPr>
          <a:xfrm>
            <a:off x="838200" y="1948251"/>
            <a:ext cx="10515600" cy="4351338"/>
          </a:xfrm>
        </p:spPr>
        <p:txBody>
          <a:bodyPr>
            <a:normAutofit lnSpcReduction="10000"/>
          </a:bodyPr>
          <a:lstStyle/>
          <a:p>
            <a:pPr algn="l"/>
            <a:r>
              <a:rPr lang="en-US" sz="2800" b="0" i="0" dirty="0">
                <a:solidFill>
                  <a:srgbClr val="000000"/>
                </a:solidFill>
                <a:effectLst/>
                <a:latin typeface="Calibri" panose="020F0502020204030204" pitchFamily="34" charset="0"/>
              </a:rPr>
              <a:t>private landowners like the Brown family in Harwich who've provided land and cash match toward a cranberry bog restoration project there;</a:t>
            </a:r>
          </a:p>
          <a:p>
            <a:pPr algn="l"/>
            <a:r>
              <a:rPr lang="en-US" sz="2800" b="0" i="0" dirty="0">
                <a:solidFill>
                  <a:srgbClr val="000000"/>
                </a:solidFill>
                <a:effectLst/>
                <a:latin typeface="Calibri" panose="020F0502020204030204" pitchFamily="34" charset="0"/>
              </a:rPr>
              <a:t>private companies like Horsley Witten or Tetra Tech that have provided in-kind match toward specific projects;</a:t>
            </a:r>
          </a:p>
          <a:p>
            <a:pPr algn="l"/>
            <a:r>
              <a:rPr lang="en-US" sz="2800" b="0" i="0" dirty="0">
                <a:solidFill>
                  <a:srgbClr val="000000"/>
                </a:solidFill>
                <a:effectLst/>
                <a:latin typeface="Calibri" panose="020F0502020204030204" pitchFamily="34" charset="0"/>
              </a:rPr>
              <a:t>projects where public or non-profit entities are incentivizing private investment toward SNEP goals on private property. Examples would include:</a:t>
            </a:r>
          </a:p>
          <a:p>
            <a:pPr lvl="1"/>
            <a:r>
              <a:rPr lang="en-US" b="0" i="0" dirty="0">
                <a:solidFill>
                  <a:srgbClr val="000000"/>
                </a:solidFill>
                <a:effectLst/>
                <a:latin typeface="Calibri" panose="020F0502020204030204" pitchFamily="34" charset="0"/>
              </a:rPr>
              <a:t>Chepachet wastewater management district; </a:t>
            </a:r>
          </a:p>
          <a:p>
            <a:pPr lvl="1"/>
            <a:r>
              <a:rPr lang="en-US" b="0" i="0" dirty="0">
                <a:solidFill>
                  <a:srgbClr val="000000"/>
                </a:solidFill>
                <a:effectLst/>
                <a:latin typeface="Calibri" panose="020F0502020204030204" pitchFamily="34" charset="0"/>
              </a:rPr>
              <a:t>Groundwork RI's work with private property owners; </a:t>
            </a:r>
          </a:p>
          <a:p>
            <a:pPr lvl="1"/>
            <a:r>
              <a:rPr lang="en-US" b="0" i="0" dirty="0">
                <a:solidFill>
                  <a:srgbClr val="000000"/>
                </a:solidFill>
                <a:effectLst/>
                <a:latin typeface="Calibri" panose="020F0502020204030204" pitchFamily="34" charset="0"/>
              </a:rPr>
              <a:t>Newport's WQ management overlay; etc.</a:t>
            </a:r>
          </a:p>
          <a:p>
            <a:endParaRPr lang="en-US" dirty="0"/>
          </a:p>
        </p:txBody>
      </p:sp>
      <p:pic>
        <p:nvPicPr>
          <p:cNvPr id="4" name="Picture 3">
            <a:extLst>
              <a:ext uri="{FF2B5EF4-FFF2-40B4-BE49-F238E27FC236}">
                <a16:creationId xmlns:a16="http://schemas.microsoft.com/office/drawing/2014/main" id="{C1DF80F5-285A-393B-31C1-97693D14E303}"/>
              </a:ext>
            </a:extLst>
          </p:cNvPr>
          <p:cNvPicPr>
            <a:picLocks noChangeAspect="1"/>
          </p:cNvPicPr>
          <p:nvPr/>
        </p:nvPicPr>
        <p:blipFill>
          <a:blip r:embed="rId2"/>
          <a:stretch>
            <a:fillRect/>
          </a:stretch>
        </p:blipFill>
        <p:spPr>
          <a:xfrm>
            <a:off x="318499" y="106348"/>
            <a:ext cx="2520541" cy="1584340"/>
          </a:xfrm>
          <a:prstGeom prst="rect">
            <a:avLst/>
          </a:prstGeom>
        </p:spPr>
      </p:pic>
    </p:spTree>
    <p:extLst>
      <p:ext uri="{BB962C8B-B14F-4D97-AF65-F5344CB8AC3E}">
        <p14:creationId xmlns:p14="http://schemas.microsoft.com/office/powerpoint/2010/main" val="50980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245BC-E0FB-6ADD-3961-2076BF2C25E2}"/>
              </a:ext>
            </a:extLst>
          </p:cNvPr>
          <p:cNvSpPr>
            <a:spLocks noGrp="1"/>
          </p:cNvSpPr>
          <p:nvPr>
            <p:ph type="title"/>
          </p:nvPr>
        </p:nvSpPr>
        <p:spPr>
          <a:xfrm>
            <a:off x="1742326" y="1930796"/>
            <a:ext cx="8456488" cy="1325563"/>
          </a:xfrm>
        </p:spPr>
        <p:txBody>
          <a:bodyPr/>
          <a:lstStyle/>
          <a:p>
            <a:r>
              <a:rPr lang="en-US" dirty="0"/>
              <a:t>A few examples from SNEP Network</a:t>
            </a:r>
          </a:p>
        </p:txBody>
      </p:sp>
      <p:sp>
        <p:nvSpPr>
          <p:cNvPr id="3" name="Content Placeholder 2">
            <a:extLst>
              <a:ext uri="{FF2B5EF4-FFF2-40B4-BE49-F238E27FC236}">
                <a16:creationId xmlns:a16="http://schemas.microsoft.com/office/drawing/2014/main" id="{BE0F83A5-AFF6-9C82-C369-5485D5F3F43D}"/>
              </a:ext>
            </a:extLst>
          </p:cNvPr>
          <p:cNvSpPr>
            <a:spLocks noGrp="1"/>
          </p:cNvSpPr>
          <p:nvPr>
            <p:ph idx="1"/>
          </p:nvPr>
        </p:nvSpPr>
        <p:spPr>
          <a:xfrm>
            <a:off x="1742326" y="3429000"/>
            <a:ext cx="9096910" cy="2451011"/>
          </a:xfrm>
        </p:spPr>
        <p:txBody>
          <a:bodyPr>
            <a:normAutofit/>
          </a:bodyPr>
          <a:lstStyle/>
          <a:p>
            <a:r>
              <a:rPr lang="en-US" dirty="0"/>
              <a:t>Clark/SNEP Network support for Blackstone Watershed Collaborative</a:t>
            </a:r>
          </a:p>
          <a:p>
            <a:r>
              <a:rPr lang="en-US" dirty="0"/>
              <a:t>Partnership with ACCO (Association for Climate Change Officers) in FY2 to offer training SNEP Network partners and municipal officials for ACCO certification. </a:t>
            </a:r>
          </a:p>
          <a:p>
            <a:endParaRPr lang="en-US" dirty="0"/>
          </a:p>
        </p:txBody>
      </p:sp>
      <p:pic>
        <p:nvPicPr>
          <p:cNvPr id="4" name="Picture 3">
            <a:extLst>
              <a:ext uri="{FF2B5EF4-FFF2-40B4-BE49-F238E27FC236}">
                <a16:creationId xmlns:a16="http://schemas.microsoft.com/office/drawing/2014/main" id="{153EE7A8-F368-8776-0A88-372993370202}"/>
              </a:ext>
            </a:extLst>
          </p:cNvPr>
          <p:cNvPicPr>
            <a:picLocks noChangeAspect="1"/>
          </p:cNvPicPr>
          <p:nvPr/>
        </p:nvPicPr>
        <p:blipFill>
          <a:blip r:embed="rId2"/>
          <a:stretch>
            <a:fillRect/>
          </a:stretch>
        </p:blipFill>
        <p:spPr>
          <a:xfrm>
            <a:off x="97632" y="173059"/>
            <a:ext cx="2523963" cy="1585097"/>
          </a:xfrm>
          <a:prstGeom prst="rect">
            <a:avLst/>
          </a:prstGeom>
        </p:spPr>
      </p:pic>
    </p:spTree>
    <p:extLst>
      <p:ext uri="{BB962C8B-B14F-4D97-AF65-F5344CB8AC3E}">
        <p14:creationId xmlns:p14="http://schemas.microsoft.com/office/powerpoint/2010/main" val="25437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B3A67-D441-55E4-FE49-6E42DC9D37E6}"/>
              </a:ext>
            </a:extLst>
          </p:cNvPr>
          <p:cNvSpPr>
            <a:spLocks noGrp="1"/>
          </p:cNvSpPr>
          <p:nvPr>
            <p:ph type="title"/>
          </p:nvPr>
        </p:nvSpPr>
        <p:spPr>
          <a:xfrm>
            <a:off x="2847626" y="305200"/>
            <a:ext cx="9082354" cy="1858681"/>
          </a:xfrm>
        </p:spPr>
        <p:txBody>
          <a:bodyPr>
            <a:normAutofit fontScale="90000"/>
          </a:bodyPr>
          <a:lstStyle/>
          <a:p>
            <a:pPr algn="ctr"/>
            <a:r>
              <a:rPr lang="en-US" b="1" dirty="0"/>
              <a:t>Where are there opportunities to create and/or strengthen public – private relationships to advance SNEP mission?</a:t>
            </a:r>
          </a:p>
        </p:txBody>
      </p:sp>
      <p:sp>
        <p:nvSpPr>
          <p:cNvPr id="5" name="Rectangle 2">
            <a:extLst>
              <a:ext uri="{FF2B5EF4-FFF2-40B4-BE49-F238E27FC236}">
                <a16:creationId xmlns:a16="http://schemas.microsoft.com/office/drawing/2014/main" id="{C5156746-E37C-6AEA-AFD4-69C751EB7F29}"/>
              </a:ext>
            </a:extLst>
          </p:cNvPr>
          <p:cNvSpPr>
            <a:spLocks noGrp="1" noChangeArrowheads="1"/>
          </p:cNvSpPr>
          <p:nvPr>
            <p:ph idx="1"/>
          </p:nvPr>
        </p:nvSpPr>
        <p:spPr bwMode="auto">
          <a:xfrm>
            <a:off x="537680" y="2450126"/>
            <a:ext cx="11116640" cy="38164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Arial" panose="020B0604020202020204" pitchFamily="34" charset="0"/>
              </a:rPr>
              <a:t>SNEP's mission</a:t>
            </a:r>
            <a:r>
              <a:rPr kumimoji="0" lang="en-US" altLang="en-US" sz="2200" b="0" i="0" u="none" strike="noStrike" cap="none" normalizeH="0" baseline="0" dirty="0">
                <a:ln>
                  <a:noFill/>
                </a:ln>
                <a:solidFill>
                  <a:srgbClr val="222222"/>
                </a:solidFill>
                <a:effectLst/>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1B1B1B"/>
                </a:solidFill>
                <a:effectLst/>
                <a:cs typeface="Arial" panose="020B0604020202020204" pitchFamily="34" charset="0"/>
              </a:rPr>
              <a:t>Our mission is to foster collaboration among regional partners across southeast New England's coastal watersheds to protect and restore water quality, ecological health, and diverse habitats by sharing knowledge and resources, promoting innovative approaches and leveraging economic and environmental investments to meet the needs of current and future generations.</a:t>
            </a:r>
            <a:endParaRPr kumimoji="0" lang="en-US" altLang="en-US" sz="2200" b="0" i="0" u="none" strike="noStrike" cap="none" normalizeH="0" baseline="0" dirty="0">
              <a:ln>
                <a:noFill/>
              </a:ln>
              <a:solidFill>
                <a:srgbClr val="222222"/>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200" b="0" i="0" u="none" strike="noStrike" cap="none" normalizeH="0" baseline="0" dirty="0">
                <a:ln>
                  <a:noFill/>
                </a:ln>
                <a:solidFill>
                  <a:srgbClr val="1B1B1B"/>
                </a:solidFill>
                <a:effectLst/>
                <a:cs typeface="Arial" panose="020B0604020202020204" pitchFamily="34" charset="0"/>
              </a:rPr>
            </a:br>
            <a:r>
              <a:rPr kumimoji="0" lang="en-US" altLang="en-US" sz="2200" b="1" i="0" u="none" strike="noStrike" cap="none" normalizeH="0" baseline="0" dirty="0">
                <a:ln>
                  <a:noFill/>
                </a:ln>
                <a:solidFill>
                  <a:srgbClr val="1B1B1B"/>
                </a:solidFill>
                <a:effectLst/>
                <a:cs typeface="Arial" panose="020B0604020202020204" pitchFamily="34" charset="0"/>
              </a:rPr>
              <a:t>SNEP Network's mission</a:t>
            </a:r>
            <a:r>
              <a:rPr kumimoji="0" lang="en-US" altLang="en-US" sz="2200" b="0" i="0" u="none" strike="noStrike" cap="none" normalizeH="0" baseline="0" dirty="0">
                <a:ln>
                  <a:noFill/>
                </a:ln>
                <a:solidFill>
                  <a:srgbClr val="1B1B1B"/>
                </a:solidFill>
                <a:effectLst/>
                <a:cs typeface="Arial" panose="020B0604020202020204" pitchFamily="34" charset="0"/>
              </a:rPr>
              <a:t>:</a:t>
            </a:r>
            <a:endParaRPr kumimoji="0" lang="en-US" altLang="en-US" sz="2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393939"/>
                </a:solidFill>
                <a:effectLst/>
              </a:rPr>
              <a:t>Our mission is to empower communities to achieve healthy watersheds, sustainable financing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393939"/>
                </a:solidFill>
                <a:effectLst/>
              </a:rPr>
              <a:t>and long-term climate resilience through management of stormwater and restoration projects. We focus on strengthening and building community capacity at the local level to move towards implementation, financing and the creation of sustainable revenue streams. </a:t>
            </a:r>
            <a:endParaRPr kumimoji="0" lang="en-US" altLang="en-US" sz="2200" b="0" i="0" u="none" strike="noStrike" cap="none" normalizeH="0" baseline="0" dirty="0">
              <a:ln>
                <a:noFill/>
              </a:ln>
              <a:solidFill>
                <a:schemeClr val="tx1"/>
              </a:solidFill>
              <a:effectLst/>
            </a:endParaRPr>
          </a:p>
        </p:txBody>
      </p:sp>
      <p:pic>
        <p:nvPicPr>
          <p:cNvPr id="6" name="Picture 5">
            <a:extLst>
              <a:ext uri="{FF2B5EF4-FFF2-40B4-BE49-F238E27FC236}">
                <a16:creationId xmlns:a16="http://schemas.microsoft.com/office/drawing/2014/main" id="{09A69005-5033-84AD-83E9-712714EA75D5}"/>
              </a:ext>
            </a:extLst>
          </p:cNvPr>
          <p:cNvPicPr>
            <a:picLocks noChangeAspect="1"/>
          </p:cNvPicPr>
          <p:nvPr/>
        </p:nvPicPr>
        <p:blipFill>
          <a:blip r:embed="rId2"/>
          <a:stretch>
            <a:fillRect/>
          </a:stretch>
        </p:blipFill>
        <p:spPr>
          <a:xfrm>
            <a:off x="190099" y="292540"/>
            <a:ext cx="2523963" cy="1585097"/>
          </a:xfrm>
          <a:prstGeom prst="rect">
            <a:avLst/>
          </a:prstGeom>
        </p:spPr>
      </p:pic>
    </p:spTree>
    <p:extLst>
      <p:ext uri="{BB962C8B-B14F-4D97-AF65-F5344CB8AC3E}">
        <p14:creationId xmlns:p14="http://schemas.microsoft.com/office/powerpoint/2010/main" val="16583833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E42E482A0F0D47A24958B11D89579D" ma:contentTypeVersion="16" ma:contentTypeDescription="Create a new document." ma:contentTypeScope="" ma:versionID="cf02768dd16fecf28a11e87fe90b4b9e">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815d642b-2160-4833-961f-b2d71d66b037" xmlns:ns6="71189b1e-9948-440d-aaf6-465db15228ad" targetNamespace="http://schemas.microsoft.com/office/2006/metadata/properties" ma:root="true" ma:fieldsID="479145615caedd318fe2535492ae5c09" ns1:_="" ns2:_="" ns3:_="" ns4:_="" ns5:_="" ns6:_="">
    <xsd:import namespace="http://schemas.microsoft.com/sharepoint/v3"/>
    <xsd:import namespace="4ffa91fb-a0ff-4ac5-b2db-65c790d184a4"/>
    <xsd:import namespace="http://schemas.microsoft.com/sharepoint.v3"/>
    <xsd:import namespace="http://schemas.microsoft.com/sharepoint/v3/fields"/>
    <xsd:import namespace="815d642b-2160-4833-961f-b2d71d66b037"/>
    <xsd:import namespace="71189b1e-9948-440d-aaf6-465db15228ad"/>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5:MediaServiceAutoTags" minOccurs="0"/>
                <xsd:element ref="ns5:MediaServiceOCR" minOccurs="0"/>
                <xsd:element ref="ns5:MediaServiceGenerationTime" minOccurs="0"/>
                <xsd:element ref="ns5:MediaServiceEventHashCode" minOccurs="0"/>
                <xsd:element ref="ns6:SharedWithUsers" minOccurs="0"/>
                <xsd:element ref="ns6:SharedWithDetails" minOccurs="0"/>
                <xsd:element ref="ns5:lcf76f155ced4ddcb4097134ff3c332f" minOccurs="0"/>
                <xsd:element ref="ns5:MediaServiceDateTaken" minOccurs="0"/>
                <xsd:element ref="ns5:MediaLengthInSecond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element name="_ip_UnifiedCompliancePolicyProperties" ma:index="40" nillable="true" ma:displayName="Unified Compliance Policy Properties" ma:hidden="true" ma:internalName="_ip_UnifiedCompliancePolicyProperties">
      <xsd:simpleType>
        <xsd:restriction base="dms:Note"/>
      </xsd:simpleType>
    </xsd:element>
    <xsd:element name="_ip_UnifiedCompliancePolicyUIAction" ma:index="4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1116450a-f0b5-4319-bca5-76e9339bc8dd}" ma:internalName="TaxCatchAllLabel" ma:readOnly="true" ma:showField="CatchAllDataLabel" ma:web="71189b1e-9948-440d-aaf6-465db15228ad">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1116450a-f0b5-4319-bca5-76e9339bc8dd}" ma:internalName="TaxCatchAll" ma:showField="CatchAllData" ma:web="71189b1e-9948-440d-aaf6-465db15228a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5d642b-2160-4833-961f-b2d71d66b037"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Tags" ma:index="30" nillable="true" ma:displayName="Tags" ma:internalName="MediaServiceAutoTags"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lcf76f155ced4ddcb4097134ff3c332f" ma:index="37" nillable="true" ma:taxonomy="true" ma:internalName="lcf76f155ced4ddcb4097134ff3c332f" ma:taxonomyFieldName="MediaServiceImageTags" ma:displayName="Image Tags" ma:readOnly="false" ma:fieldId="{5cf76f15-5ced-4ddc-b409-7134ff3c332f}" ma:taxonomyMulti="true" ma:sspId="29f62856-1543-49d4-a736-4569d363f533" ma:termSetId="09814cd3-568e-fe90-9814-8d621ff8fb84" ma:anchorId="fba54fb3-c3e1-fe81-a776-ca4b69148c4d" ma:open="true" ma:isKeyword="false">
      <xsd:complexType>
        <xsd:sequence>
          <xsd:element ref="pc:Terms" minOccurs="0" maxOccurs="1"/>
        </xsd:sequence>
      </xsd:complexType>
    </xsd:element>
    <xsd:element name="MediaServiceDateTaken" ma:index="38" nillable="true" ma:displayName="MediaServiceDateTaken" ma:hidden="true" ma:internalName="MediaServiceDateTaken" ma:readOnly="true">
      <xsd:simpleType>
        <xsd:restriction base="dms:Text"/>
      </xsd:simpleType>
    </xsd:element>
    <xsd:element name="MediaLengthInSeconds" ma:index="3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1189b1e-9948-440d-aaf6-465db15228ad" elementFormDefault="qualified">
    <xsd:import namespace="http://schemas.microsoft.com/office/2006/documentManagement/types"/>
    <xsd:import namespace="http://schemas.microsoft.com/office/infopath/2007/PartnerControls"/>
    <xsd:element name="SharedWithUsers" ma:index="3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9f62856-1543-49d4-a736-4569d363f533"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BB1809-19A4-457F-B35E-D3F274BEF0D4}"/>
</file>

<file path=customXml/itemProps2.xml><?xml version="1.0" encoding="utf-8"?>
<ds:datastoreItem xmlns:ds="http://schemas.openxmlformats.org/officeDocument/2006/customXml" ds:itemID="{EFB36E19-FDC7-4871-8A70-5CAC197CB4D6}"/>
</file>

<file path=customXml/itemProps3.xml><?xml version="1.0" encoding="utf-8"?>
<ds:datastoreItem xmlns:ds="http://schemas.openxmlformats.org/officeDocument/2006/customXml" ds:itemID="{2AE0B4D8-4CE1-4A2F-890D-1F73E9E79C66}"/>
</file>

<file path=docProps/app.xml><?xml version="1.0" encoding="utf-8"?>
<Properties xmlns="http://schemas.openxmlformats.org/officeDocument/2006/extended-properties" xmlns:vt="http://schemas.openxmlformats.org/officeDocument/2006/docPropsVTypes">
  <TotalTime>49</TotalTime>
  <Words>505</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Office Theme</vt:lpstr>
      <vt:lpstr> SNEP Forum June 13, 2023  Room 1: Increasing Public-Private Partnerships  To date, SNEP has had limited engagement and partnership with private organizations. In this session, we will discuss how SNEP, the SNEP Network, and the SNEP Watershed Implementation Grants program currently engage with private organizations; and identify opportunities for our Program and partners to strengthen these regional partnerships. --</vt:lpstr>
      <vt:lpstr>PowerPoint Presentation</vt:lpstr>
      <vt:lpstr>For purposes of conversation:</vt:lpstr>
      <vt:lpstr>A few examples from SNEP Watershed Implementation Grant (SWIG) program </vt:lpstr>
      <vt:lpstr>A few examples from SNEP Network</vt:lpstr>
      <vt:lpstr>Where are there opportunities to create and/or strengthen public – private relationships to advance SNEP 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Scott</dc:creator>
  <cp:lastModifiedBy>Elizabeth Scott</cp:lastModifiedBy>
  <cp:revision>6</cp:revision>
  <dcterms:created xsi:type="dcterms:W3CDTF">2023-06-12T18:38:48Z</dcterms:created>
  <dcterms:modified xsi:type="dcterms:W3CDTF">2023-06-12T19:27:50Z</dcterms:modified>
</cp:coreProperties>
</file>