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5"/>
  </p:sldMasterIdLst>
  <p:notesMasterIdLst>
    <p:notesMasterId r:id="rId17"/>
  </p:notesMasterIdLst>
  <p:handoutMasterIdLst>
    <p:handoutMasterId r:id="rId18"/>
  </p:handoutMasterIdLst>
  <p:sldIdLst>
    <p:sldId id="357" r:id="rId6"/>
    <p:sldId id="358" r:id="rId7"/>
    <p:sldId id="369" r:id="rId8"/>
    <p:sldId id="374" r:id="rId9"/>
    <p:sldId id="377" r:id="rId10"/>
    <p:sldId id="370" r:id="rId11"/>
    <p:sldId id="372" r:id="rId12"/>
    <p:sldId id="373" r:id="rId13"/>
    <p:sldId id="375" r:id="rId14"/>
    <p:sldId id="376" r:id="rId15"/>
    <p:sldId id="371" r:id="rId16"/>
  </p:sldIdLst>
  <p:sldSz cx="9144000" cy="6858000" type="letter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Karen" initials="SK" lastIdx="1" clrIdx="0"/>
  <p:cmAuthor id="2" name="Elizabeth" initials="E" lastIdx="3" clrIdx="1"/>
  <p:cmAuthor id="3" name="Daniel Hayden" initials="DH" lastIdx="11" clrIdx="2">
    <p:extLst>
      <p:ext uri="{19B8F6BF-5375-455C-9EA6-DF929625EA0E}">
        <p15:presenceInfo xmlns:p15="http://schemas.microsoft.com/office/powerpoint/2012/main" userId="Daniel Hayden" providerId="None"/>
      </p:ext>
    </p:extLst>
  </p:cmAuthor>
  <p:cmAuthor id="4" name="Begona Vazquez" initials="BV" lastIdx="10" clrIdx="3">
    <p:extLst>
      <p:ext uri="{19B8F6BF-5375-455C-9EA6-DF929625EA0E}">
        <p15:presenceInfo xmlns:p15="http://schemas.microsoft.com/office/powerpoint/2012/main" userId="0c7a3e0c5e6aab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5"/>
    <a:srgbClr val="52DFE0"/>
    <a:srgbClr val="BD6DC3"/>
    <a:srgbClr val="CEE19F"/>
    <a:srgbClr val="58595B"/>
    <a:srgbClr val="042A44"/>
    <a:srgbClr val="BFBEC8"/>
    <a:srgbClr val="CEE2A0"/>
    <a:srgbClr val="378440"/>
    <a:srgbClr val="168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5" autoAdjust="0"/>
    <p:restoredTop sz="93792" autoAdjust="0"/>
  </p:normalViewPr>
  <p:slideViewPr>
    <p:cSldViewPr snapToGrid="0">
      <p:cViewPr varScale="1">
        <p:scale>
          <a:sx n="84" d="100"/>
          <a:sy n="84" d="100"/>
        </p:scale>
        <p:origin x="19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87" d="100"/>
          <a:sy n="187" d="100"/>
        </p:scale>
        <p:origin x="-536" y="2752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87AC2-FFAA-4296-A4C3-50A2AE5F06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8FF7E-B391-47AE-BE8B-8C3D1FD05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50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0770-C1B8-2640-B0A4-00186A8526BE}" type="datetime1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466BA-58BC-401A-8E72-122BB3963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590EE-E258-4378-86EE-C3BF7C80AB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50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5996C-AA62-458A-925B-CFA341A2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82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A2A6-A6F7-E942-960E-314CDD6A10A1}" type="datetime1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143A-19E8-448F-9CE8-05305D96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4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7">
            <a:extLst>
              <a:ext uri="{FF2B5EF4-FFF2-40B4-BE49-F238E27FC236}">
                <a16:creationId xmlns:a16="http://schemas.microsoft.com/office/drawing/2014/main" id="{3BCB2653-6735-4363-99FB-609C70D4DA9B}"/>
              </a:ext>
            </a:extLst>
          </p:cNvPr>
          <p:cNvSpPr/>
          <p:nvPr userDrawn="1"/>
        </p:nvSpPr>
        <p:spPr>
          <a:xfrm>
            <a:off x="3732" y="6183640"/>
            <a:ext cx="9174993" cy="682366"/>
          </a:xfrm>
          <a:custGeom>
            <a:avLst/>
            <a:gdLst>
              <a:gd name="connsiteX0" fmla="*/ 0 w 12105101"/>
              <a:gd name="connsiteY0" fmla="*/ 244053 h 1952421"/>
              <a:gd name="connsiteX1" fmla="*/ 12050628 w 12105101"/>
              <a:gd name="connsiteY1" fmla="*/ 244053 h 1952421"/>
              <a:gd name="connsiteX2" fmla="*/ 12105101 w 12105101"/>
              <a:gd name="connsiteY2" fmla="*/ 1708368 h 1952421"/>
              <a:gd name="connsiteX3" fmla="*/ 54473 w 12105101"/>
              <a:gd name="connsiteY3" fmla="*/ 1708368 h 1952421"/>
              <a:gd name="connsiteX4" fmla="*/ 0 w 12105101"/>
              <a:gd name="connsiteY4" fmla="*/ 244053 h 1952421"/>
              <a:gd name="connsiteX0" fmla="*/ 0 w 12105101"/>
              <a:gd name="connsiteY0" fmla="*/ 203353 h 1902507"/>
              <a:gd name="connsiteX1" fmla="*/ 12062402 w 12105101"/>
              <a:gd name="connsiteY1" fmla="*/ 521234 h 1902507"/>
              <a:gd name="connsiteX2" fmla="*/ 12105101 w 12105101"/>
              <a:gd name="connsiteY2" fmla="*/ 1667668 h 1902507"/>
              <a:gd name="connsiteX3" fmla="*/ 54473 w 12105101"/>
              <a:gd name="connsiteY3" fmla="*/ 1667668 h 1902507"/>
              <a:gd name="connsiteX4" fmla="*/ 0 w 12105101"/>
              <a:gd name="connsiteY4" fmla="*/ 203353 h 1902507"/>
              <a:gd name="connsiteX0" fmla="*/ 0 w 12105101"/>
              <a:gd name="connsiteY0" fmla="*/ 209215 h 1908369"/>
              <a:gd name="connsiteX1" fmla="*/ 12062402 w 12105101"/>
              <a:gd name="connsiteY1" fmla="*/ 460380 h 1908369"/>
              <a:gd name="connsiteX2" fmla="*/ 12105101 w 12105101"/>
              <a:gd name="connsiteY2" fmla="*/ 1673530 h 1908369"/>
              <a:gd name="connsiteX3" fmla="*/ 54473 w 12105101"/>
              <a:gd name="connsiteY3" fmla="*/ 1673530 h 1908369"/>
              <a:gd name="connsiteX4" fmla="*/ 0 w 12105101"/>
              <a:gd name="connsiteY4" fmla="*/ 209215 h 1908369"/>
              <a:gd name="connsiteX0" fmla="*/ 0 w 12105101"/>
              <a:gd name="connsiteY0" fmla="*/ 175886 h 1875040"/>
              <a:gd name="connsiteX1" fmla="*/ 12062402 w 12105101"/>
              <a:gd name="connsiteY1" fmla="*/ 427051 h 1875040"/>
              <a:gd name="connsiteX2" fmla="*/ 12105101 w 12105101"/>
              <a:gd name="connsiteY2" fmla="*/ 1640201 h 1875040"/>
              <a:gd name="connsiteX3" fmla="*/ 54473 w 12105101"/>
              <a:gd name="connsiteY3" fmla="*/ 1640201 h 1875040"/>
              <a:gd name="connsiteX4" fmla="*/ 0 w 12105101"/>
              <a:gd name="connsiteY4" fmla="*/ 175886 h 1875040"/>
              <a:gd name="connsiteX0" fmla="*/ 0 w 12097343"/>
              <a:gd name="connsiteY0" fmla="*/ 207226 h 1494311"/>
              <a:gd name="connsiteX1" fmla="*/ 12054644 w 12097343"/>
              <a:gd name="connsiteY1" fmla="*/ 46322 h 1494311"/>
              <a:gd name="connsiteX2" fmla="*/ 12097343 w 12097343"/>
              <a:gd name="connsiteY2" fmla="*/ 1259472 h 1494311"/>
              <a:gd name="connsiteX3" fmla="*/ 46715 w 12097343"/>
              <a:gd name="connsiteY3" fmla="*/ 1259472 h 1494311"/>
              <a:gd name="connsiteX4" fmla="*/ 0 w 12097343"/>
              <a:gd name="connsiteY4" fmla="*/ 207226 h 1494311"/>
              <a:gd name="connsiteX0" fmla="*/ 0 w 12097343"/>
              <a:gd name="connsiteY0" fmla="*/ 557644 h 1844729"/>
              <a:gd name="connsiteX1" fmla="*/ 12054644 w 12097343"/>
              <a:gd name="connsiteY1" fmla="*/ 396740 h 1844729"/>
              <a:gd name="connsiteX2" fmla="*/ 12097343 w 12097343"/>
              <a:gd name="connsiteY2" fmla="*/ 1609890 h 1844729"/>
              <a:gd name="connsiteX3" fmla="*/ 46715 w 12097343"/>
              <a:gd name="connsiteY3" fmla="*/ 1609890 h 1844729"/>
              <a:gd name="connsiteX4" fmla="*/ 0 w 12097343"/>
              <a:gd name="connsiteY4" fmla="*/ 557644 h 1844729"/>
              <a:gd name="connsiteX0" fmla="*/ 0 w 12097343"/>
              <a:gd name="connsiteY0" fmla="*/ 542542 h 1829627"/>
              <a:gd name="connsiteX1" fmla="*/ 12054644 w 12097343"/>
              <a:gd name="connsiteY1" fmla="*/ 381638 h 1829627"/>
              <a:gd name="connsiteX2" fmla="*/ 12097343 w 12097343"/>
              <a:gd name="connsiteY2" fmla="*/ 1594788 h 1829627"/>
              <a:gd name="connsiteX3" fmla="*/ 46715 w 12097343"/>
              <a:gd name="connsiteY3" fmla="*/ 1594788 h 1829627"/>
              <a:gd name="connsiteX4" fmla="*/ 0 w 12097343"/>
              <a:gd name="connsiteY4" fmla="*/ 542542 h 1829627"/>
              <a:gd name="connsiteX0" fmla="*/ 0 w 12097343"/>
              <a:gd name="connsiteY0" fmla="*/ 522428 h 1809513"/>
              <a:gd name="connsiteX1" fmla="*/ 12054644 w 12097343"/>
              <a:gd name="connsiteY1" fmla="*/ 361524 h 1809513"/>
              <a:gd name="connsiteX2" fmla="*/ 12097343 w 12097343"/>
              <a:gd name="connsiteY2" fmla="*/ 1574674 h 1809513"/>
              <a:gd name="connsiteX3" fmla="*/ 46715 w 12097343"/>
              <a:gd name="connsiteY3" fmla="*/ 1574674 h 1809513"/>
              <a:gd name="connsiteX4" fmla="*/ 0 w 12097343"/>
              <a:gd name="connsiteY4" fmla="*/ 522428 h 1809513"/>
              <a:gd name="connsiteX0" fmla="*/ 0 w 12058336"/>
              <a:gd name="connsiteY0" fmla="*/ 522428 h 1844330"/>
              <a:gd name="connsiteX1" fmla="*/ 12054644 w 12058336"/>
              <a:gd name="connsiteY1" fmla="*/ 361524 h 1844330"/>
              <a:gd name="connsiteX2" fmla="*/ 12035282 w 12058336"/>
              <a:gd name="connsiteY2" fmla="*/ 1613918 h 1844330"/>
              <a:gd name="connsiteX3" fmla="*/ 46715 w 12058336"/>
              <a:gd name="connsiteY3" fmla="*/ 1574674 h 1844330"/>
              <a:gd name="connsiteX4" fmla="*/ 0 w 12058336"/>
              <a:gd name="connsiteY4" fmla="*/ 522428 h 1844330"/>
              <a:gd name="connsiteX0" fmla="*/ 0 w 12058336"/>
              <a:gd name="connsiteY0" fmla="*/ 522428 h 1971221"/>
              <a:gd name="connsiteX1" fmla="*/ 12054644 w 12058336"/>
              <a:gd name="connsiteY1" fmla="*/ 361524 h 1971221"/>
              <a:gd name="connsiteX2" fmla="*/ 12035282 w 12058336"/>
              <a:gd name="connsiteY2" fmla="*/ 1613918 h 1971221"/>
              <a:gd name="connsiteX3" fmla="*/ 46715 w 12058336"/>
              <a:gd name="connsiteY3" fmla="*/ 1574674 h 1971221"/>
              <a:gd name="connsiteX4" fmla="*/ 0 w 12058336"/>
              <a:gd name="connsiteY4" fmla="*/ 522428 h 1971221"/>
              <a:gd name="connsiteX0" fmla="*/ 0 w 12058336"/>
              <a:gd name="connsiteY0" fmla="*/ 522428 h 1652466"/>
              <a:gd name="connsiteX1" fmla="*/ 12054644 w 12058336"/>
              <a:gd name="connsiteY1" fmla="*/ 361524 h 1652466"/>
              <a:gd name="connsiteX2" fmla="*/ 12035282 w 12058336"/>
              <a:gd name="connsiteY2" fmla="*/ 1613918 h 1652466"/>
              <a:gd name="connsiteX3" fmla="*/ 46715 w 12058336"/>
              <a:gd name="connsiteY3" fmla="*/ 1574674 h 1652466"/>
              <a:gd name="connsiteX4" fmla="*/ 0 w 12058336"/>
              <a:gd name="connsiteY4" fmla="*/ 522428 h 1652466"/>
              <a:gd name="connsiteX0" fmla="*/ 0 w 12058336"/>
              <a:gd name="connsiteY0" fmla="*/ 522428 h 1613918"/>
              <a:gd name="connsiteX1" fmla="*/ 12054644 w 12058336"/>
              <a:gd name="connsiteY1" fmla="*/ 361524 h 1613918"/>
              <a:gd name="connsiteX2" fmla="*/ 12035282 w 12058336"/>
              <a:gd name="connsiteY2" fmla="*/ 1613918 h 1613918"/>
              <a:gd name="connsiteX3" fmla="*/ 46715 w 12058336"/>
              <a:gd name="connsiteY3" fmla="*/ 1574674 h 1613918"/>
              <a:gd name="connsiteX4" fmla="*/ 0 w 12058336"/>
              <a:gd name="connsiteY4" fmla="*/ 522428 h 1613918"/>
              <a:gd name="connsiteX0" fmla="*/ 0 w 12058336"/>
              <a:gd name="connsiteY0" fmla="*/ 522428 h 1621800"/>
              <a:gd name="connsiteX1" fmla="*/ 12054644 w 12058336"/>
              <a:gd name="connsiteY1" fmla="*/ 361524 h 1621800"/>
              <a:gd name="connsiteX2" fmla="*/ 12035282 w 12058336"/>
              <a:gd name="connsiteY2" fmla="*/ 1613918 h 1621800"/>
              <a:gd name="connsiteX3" fmla="*/ 138 w 12058336"/>
              <a:gd name="connsiteY3" fmla="*/ 1621800 h 1621800"/>
              <a:gd name="connsiteX4" fmla="*/ 0 w 12058336"/>
              <a:gd name="connsiteY4" fmla="*/ 522428 h 1621800"/>
              <a:gd name="connsiteX0" fmla="*/ 0 w 12059479"/>
              <a:gd name="connsiteY0" fmla="*/ 522428 h 1621800"/>
              <a:gd name="connsiteX1" fmla="*/ 12054644 w 12059479"/>
              <a:gd name="connsiteY1" fmla="*/ 361524 h 1621800"/>
              <a:gd name="connsiteX2" fmla="*/ 12050807 w 12059479"/>
              <a:gd name="connsiteY2" fmla="*/ 1621772 h 1621800"/>
              <a:gd name="connsiteX3" fmla="*/ 138 w 12059479"/>
              <a:gd name="connsiteY3" fmla="*/ 1621800 h 1621800"/>
              <a:gd name="connsiteX4" fmla="*/ 0 w 12059479"/>
              <a:gd name="connsiteY4" fmla="*/ 522428 h 1621800"/>
              <a:gd name="connsiteX0" fmla="*/ 0 w 12063788"/>
              <a:gd name="connsiteY0" fmla="*/ 522428 h 1621800"/>
              <a:gd name="connsiteX1" fmla="*/ 12054644 w 12063788"/>
              <a:gd name="connsiteY1" fmla="*/ 361524 h 1621800"/>
              <a:gd name="connsiteX2" fmla="*/ 12050807 w 12063788"/>
              <a:gd name="connsiteY2" fmla="*/ 1621772 h 1621800"/>
              <a:gd name="connsiteX3" fmla="*/ 138 w 12063788"/>
              <a:gd name="connsiteY3" fmla="*/ 1621800 h 1621800"/>
              <a:gd name="connsiteX4" fmla="*/ 0 w 12063788"/>
              <a:gd name="connsiteY4" fmla="*/ 522428 h 16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788" h="1621800">
                <a:moveTo>
                  <a:pt x="0" y="522428"/>
                </a:moveTo>
                <a:cubicBezTo>
                  <a:pt x="4144876" y="-1166237"/>
                  <a:pt x="8518736" y="1916756"/>
                  <a:pt x="12054644" y="361524"/>
                </a:cubicBezTo>
                <a:cubicBezTo>
                  <a:pt x="12072802" y="849629"/>
                  <a:pt x="12059820" y="1125813"/>
                  <a:pt x="12050807" y="1621772"/>
                </a:cubicBezTo>
                <a:lnTo>
                  <a:pt x="138" y="1621800"/>
                </a:lnTo>
                <a:lnTo>
                  <a:pt x="0" y="522428"/>
                </a:lnTo>
                <a:close/>
              </a:path>
            </a:pathLst>
          </a:cu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072D7-5603-48C1-9ED2-67C78243CCF2}"/>
              </a:ext>
            </a:extLst>
          </p:cNvPr>
          <p:cNvSpPr/>
          <p:nvPr userDrawn="1"/>
        </p:nvSpPr>
        <p:spPr>
          <a:xfrm>
            <a:off x="8065149" y="6118014"/>
            <a:ext cx="1078852" cy="73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A21EB-263E-4451-8E70-0213362DB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5899"/>
          <a:stretch/>
        </p:blipFill>
        <p:spPr>
          <a:xfrm>
            <a:off x="915" y="2"/>
            <a:ext cx="9143086" cy="5879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6E6CE2-8C61-4CCC-914C-AD074C6BA87E}"/>
              </a:ext>
            </a:extLst>
          </p:cNvPr>
          <p:cNvSpPr/>
          <p:nvPr userDrawn="1"/>
        </p:nvSpPr>
        <p:spPr>
          <a:xfrm>
            <a:off x="174748" y="113122"/>
            <a:ext cx="6511802" cy="2797132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61F-DD79-4325-8DDC-30BD5B5E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826" y="374552"/>
            <a:ext cx="589469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DBC8-3928-4DDB-88A9-B409CC45C8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7826" y="4779227"/>
            <a:ext cx="433709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5pPr marL="562356" indent="0">
              <a:buNone/>
              <a:defRPr sz="1200"/>
            </a:lvl5pPr>
          </a:lstStyle>
          <a:p>
            <a:r>
              <a:rPr lang="en-US" sz="1600" dirty="0">
                <a:solidFill>
                  <a:srgbClr val="58595B"/>
                </a:solidFill>
              </a:rPr>
              <a:t>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MORE 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B94A4-9877-491B-B8AC-56844AFBF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36" y="6159646"/>
            <a:ext cx="1692134" cy="70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4D888-E043-43B2-8FC6-9017591CA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2" y="6118014"/>
            <a:ext cx="983113" cy="7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0"/>
            <a:ext cx="7886700" cy="8827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8595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Slide template: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88333B-FF4C-4134-B96C-1C4CFB89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426"/>
            <a:ext cx="7887891" cy="4873625"/>
          </a:xfrm>
          <a:prstGeom prst="rect">
            <a:avLst/>
          </a:prstGeom>
        </p:spPr>
        <p:txBody>
          <a:bodyPr/>
          <a:lstStyle>
            <a:lvl1pPr marL="170260" indent="-170260">
              <a:buClr>
                <a:srgbClr val="58595B"/>
              </a:buClr>
              <a:buFont typeface="Arial" panose="020B0604020202020204" pitchFamily="34" charset="0"/>
              <a:buChar char="•"/>
              <a:defRPr sz="3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1pPr>
            <a:lvl2pPr marL="28803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8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2pPr>
            <a:lvl3pPr marL="42519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4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3pPr>
            <a:lvl4pPr marL="56235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4pPr>
            <a:lvl5pPr marL="69951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01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A60E6-3746-4CD7-B765-C87E38CD7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/>
          <a:stretch/>
        </p:blipFill>
        <p:spPr>
          <a:xfrm>
            <a:off x="150471" y="3729806"/>
            <a:ext cx="9144000" cy="42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>
            <a:extLst>
              <a:ext uri="{FF2B5EF4-FFF2-40B4-BE49-F238E27FC236}">
                <a16:creationId xmlns:a16="http://schemas.microsoft.com/office/drawing/2014/main" id="{317E967D-1C42-492E-BF13-49D96CDFD83C}"/>
              </a:ext>
            </a:extLst>
          </p:cNvPr>
          <p:cNvSpPr/>
          <p:nvPr userDrawn="1"/>
        </p:nvSpPr>
        <p:spPr>
          <a:xfrm>
            <a:off x="0" y="5245191"/>
            <a:ext cx="9148135" cy="1620687"/>
          </a:xfrm>
          <a:custGeom>
            <a:avLst/>
            <a:gdLst>
              <a:gd name="connsiteX0" fmla="*/ 0 w 12105101"/>
              <a:gd name="connsiteY0" fmla="*/ 244053 h 1952421"/>
              <a:gd name="connsiteX1" fmla="*/ 12050628 w 12105101"/>
              <a:gd name="connsiteY1" fmla="*/ 244053 h 1952421"/>
              <a:gd name="connsiteX2" fmla="*/ 12105101 w 12105101"/>
              <a:gd name="connsiteY2" fmla="*/ 1708368 h 1952421"/>
              <a:gd name="connsiteX3" fmla="*/ 54473 w 12105101"/>
              <a:gd name="connsiteY3" fmla="*/ 1708368 h 1952421"/>
              <a:gd name="connsiteX4" fmla="*/ 0 w 12105101"/>
              <a:gd name="connsiteY4" fmla="*/ 244053 h 1952421"/>
              <a:gd name="connsiteX0" fmla="*/ 0 w 12105101"/>
              <a:gd name="connsiteY0" fmla="*/ 203353 h 1902507"/>
              <a:gd name="connsiteX1" fmla="*/ 12062402 w 12105101"/>
              <a:gd name="connsiteY1" fmla="*/ 521234 h 1902507"/>
              <a:gd name="connsiteX2" fmla="*/ 12105101 w 12105101"/>
              <a:gd name="connsiteY2" fmla="*/ 1667668 h 1902507"/>
              <a:gd name="connsiteX3" fmla="*/ 54473 w 12105101"/>
              <a:gd name="connsiteY3" fmla="*/ 1667668 h 1902507"/>
              <a:gd name="connsiteX4" fmla="*/ 0 w 12105101"/>
              <a:gd name="connsiteY4" fmla="*/ 203353 h 1902507"/>
              <a:gd name="connsiteX0" fmla="*/ 0 w 12105101"/>
              <a:gd name="connsiteY0" fmla="*/ 209215 h 1908369"/>
              <a:gd name="connsiteX1" fmla="*/ 12062402 w 12105101"/>
              <a:gd name="connsiteY1" fmla="*/ 460380 h 1908369"/>
              <a:gd name="connsiteX2" fmla="*/ 12105101 w 12105101"/>
              <a:gd name="connsiteY2" fmla="*/ 1673530 h 1908369"/>
              <a:gd name="connsiteX3" fmla="*/ 54473 w 12105101"/>
              <a:gd name="connsiteY3" fmla="*/ 1673530 h 1908369"/>
              <a:gd name="connsiteX4" fmla="*/ 0 w 12105101"/>
              <a:gd name="connsiteY4" fmla="*/ 209215 h 1908369"/>
              <a:gd name="connsiteX0" fmla="*/ 0 w 12105101"/>
              <a:gd name="connsiteY0" fmla="*/ 175886 h 1875040"/>
              <a:gd name="connsiteX1" fmla="*/ 12062402 w 12105101"/>
              <a:gd name="connsiteY1" fmla="*/ 427051 h 1875040"/>
              <a:gd name="connsiteX2" fmla="*/ 12105101 w 12105101"/>
              <a:gd name="connsiteY2" fmla="*/ 1640201 h 1875040"/>
              <a:gd name="connsiteX3" fmla="*/ 54473 w 12105101"/>
              <a:gd name="connsiteY3" fmla="*/ 1640201 h 1875040"/>
              <a:gd name="connsiteX4" fmla="*/ 0 w 12105101"/>
              <a:gd name="connsiteY4" fmla="*/ 175886 h 1875040"/>
              <a:gd name="connsiteX0" fmla="*/ 0 w 12097343"/>
              <a:gd name="connsiteY0" fmla="*/ 207226 h 1494311"/>
              <a:gd name="connsiteX1" fmla="*/ 12054644 w 12097343"/>
              <a:gd name="connsiteY1" fmla="*/ 46322 h 1494311"/>
              <a:gd name="connsiteX2" fmla="*/ 12097343 w 12097343"/>
              <a:gd name="connsiteY2" fmla="*/ 1259472 h 1494311"/>
              <a:gd name="connsiteX3" fmla="*/ 46715 w 12097343"/>
              <a:gd name="connsiteY3" fmla="*/ 1259472 h 1494311"/>
              <a:gd name="connsiteX4" fmla="*/ 0 w 12097343"/>
              <a:gd name="connsiteY4" fmla="*/ 207226 h 1494311"/>
              <a:gd name="connsiteX0" fmla="*/ 0 w 12097343"/>
              <a:gd name="connsiteY0" fmla="*/ 557644 h 1844729"/>
              <a:gd name="connsiteX1" fmla="*/ 12054644 w 12097343"/>
              <a:gd name="connsiteY1" fmla="*/ 396740 h 1844729"/>
              <a:gd name="connsiteX2" fmla="*/ 12097343 w 12097343"/>
              <a:gd name="connsiteY2" fmla="*/ 1609890 h 1844729"/>
              <a:gd name="connsiteX3" fmla="*/ 46715 w 12097343"/>
              <a:gd name="connsiteY3" fmla="*/ 1609890 h 1844729"/>
              <a:gd name="connsiteX4" fmla="*/ 0 w 12097343"/>
              <a:gd name="connsiteY4" fmla="*/ 557644 h 1844729"/>
              <a:gd name="connsiteX0" fmla="*/ 0 w 12097343"/>
              <a:gd name="connsiteY0" fmla="*/ 542542 h 1829627"/>
              <a:gd name="connsiteX1" fmla="*/ 12054644 w 12097343"/>
              <a:gd name="connsiteY1" fmla="*/ 381638 h 1829627"/>
              <a:gd name="connsiteX2" fmla="*/ 12097343 w 12097343"/>
              <a:gd name="connsiteY2" fmla="*/ 1594788 h 1829627"/>
              <a:gd name="connsiteX3" fmla="*/ 46715 w 12097343"/>
              <a:gd name="connsiteY3" fmla="*/ 1594788 h 1829627"/>
              <a:gd name="connsiteX4" fmla="*/ 0 w 12097343"/>
              <a:gd name="connsiteY4" fmla="*/ 542542 h 1829627"/>
              <a:gd name="connsiteX0" fmla="*/ 0 w 12097343"/>
              <a:gd name="connsiteY0" fmla="*/ 522428 h 1809513"/>
              <a:gd name="connsiteX1" fmla="*/ 12054644 w 12097343"/>
              <a:gd name="connsiteY1" fmla="*/ 361524 h 1809513"/>
              <a:gd name="connsiteX2" fmla="*/ 12097343 w 12097343"/>
              <a:gd name="connsiteY2" fmla="*/ 1574674 h 1809513"/>
              <a:gd name="connsiteX3" fmla="*/ 46715 w 12097343"/>
              <a:gd name="connsiteY3" fmla="*/ 1574674 h 1809513"/>
              <a:gd name="connsiteX4" fmla="*/ 0 w 12097343"/>
              <a:gd name="connsiteY4" fmla="*/ 522428 h 1809513"/>
              <a:gd name="connsiteX0" fmla="*/ 0 w 12058336"/>
              <a:gd name="connsiteY0" fmla="*/ 522428 h 1844330"/>
              <a:gd name="connsiteX1" fmla="*/ 12054644 w 12058336"/>
              <a:gd name="connsiteY1" fmla="*/ 361524 h 1844330"/>
              <a:gd name="connsiteX2" fmla="*/ 12035282 w 12058336"/>
              <a:gd name="connsiteY2" fmla="*/ 1613918 h 1844330"/>
              <a:gd name="connsiteX3" fmla="*/ 46715 w 12058336"/>
              <a:gd name="connsiteY3" fmla="*/ 1574674 h 1844330"/>
              <a:gd name="connsiteX4" fmla="*/ 0 w 12058336"/>
              <a:gd name="connsiteY4" fmla="*/ 522428 h 1844330"/>
              <a:gd name="connsiteX0" fmla="*/ 0 w 12058336"/>
              <a:gd name="connsiteY0" fmla="*/ 522428 h 1971221"/>
              <a:gd name="connsiteX1" fmla="*/ 12054644 w 12058336"/>
              <a:gd name="connsiteY1" fmla="*/ 361524 h 1971221"/>
              <a:gd name="connsiteX2" fmla="*/ 12035282 w 12058336"/>
              <a:gd name="connsiteY2" fmla="*/ 1613918 h 1971221"/>
              <a:gd name="connsiteX3" fmla="*/ 46715 w 12058336"/>
              <a:gd name="connsiteY3" fmla="*/ 1574674 h 1971221"/>
              <a:gd name="connsiteX4" fmla="*/ 0 w 12058336"/>
              <a:gd name="connsiteY4" fmla="*/ 522428 h 1971221"/>
              <a:gd name="connsiteX0" fmla="*/ 0 w 12058336"/>
              <a:gd name="connsiteY0" fmla="*/ 522428 h 1652466"/>
              <a:gd name="connsiteX1" fmla="*/ 12054644 w 12058336"/>
              <a:gd name="connsiteY1" fmla="*/ 361524 h 1652466"/>
              <a:gd name="connsiteX2" fmla="*/ 12035282 w 12058336"/>
              <a:gd name="connsiteY2" fmla="*/ 1613918 h 1652466"/>
              <a:gd name="connsiteX3" fmla="*/ 46715 w 12058336"/>
              <a:gd name="connsiteY3" fmla="*/ 1574674 h 1652466"/>
              <a:gd name="connsiteX4" fmla="*/ 0 w 12058336"/>
              <a:gd name="connsiteY4" fmla="*/ 522428 h 1652466"/>
              <a:gd name="connsiteX0" fmla="*/ 0 w 12058336"/>
              <a:gd name="connsiteY0" fmla="*/ 522428 h 1613918"/>
              <a:gd name="connsiteX1" fmla="*/ 12054644 w 12058336"/>
              <a:gd name="connsiteY1" fmla="*/ 361524 h 1613918"/>
              <a:gd name="connsiteX2" fmla="*/ 12035282 w 12058336"/>
              <a:gd name="connsiteY2" fmla="*/ 1613918 h 1613918"/>
              <a:gd name="connsiteX3" fmla="*/ 46715 w 12058336"/>
              <a:gd name="connsiteY3" fmla="*/ 1574674 h 1613918"/>
              <a:gd name="connsiteX4" fmla="*/ 0 w 12058336"/>
              <a:gd name="connsiteY4" fmla="*/ 522428 h 1613918"/>
              <a:gd name="connsiteX0" fmla="*/ 0 w 12058336"/>
              <a:gd name="connsiteY0" fmla="*/ 522428 h 1621800"/>
              <a:gd name="connsiteX1" fmla="*/ 12054644 w 12058336"/>
              <a:gd name="connsiteY1" fmla="*/ 361524 h 1621800"/>
              <a:gd name="connsiteX2" fmla="*/ 12035282 w 12058336"/>
              <a:gd name="connsiteY2" fmla="*/ 1613918 h 1621800"/>
              <a:gd name="connsiteX3" fmla="*/ 138 w 12058336"/>
              <a:gd name="connsiteY3" fmla="*/ 1621800 h 1621800"/>
              <a:gd name="connsiteX4" fmla="*/ 0 w 12058336"/>
              <a:gd name="connsiteY4" fmla="*/ 522428 h 1621800"/>
              <a:gd name="connsiteX0" fmla="*/ 0 w 12059479"/>
              <a:gd name="connsiteY0" fmla="*/ 522428 h 1621800"/>
              <a:gd name="connsiteX1" fmla="*/ 12054644 w 12059479"/>
              <a:gd name="connsiteY1" fmla="*/ 361524 h 1621800"/>
              <a:gd name="connsiteX2" fmla="*/ 12050807 w 12059479"/>
              <a:gd name="connsiteY2" fmla="*/ 1621772 h 1621800"/>
              <a:gd name="connsiteX3" fmla="*/ 138 w 12059479"/>
              <a:gd name="connsiteY3" fmla="*/ 1621800 h 1621800"/>
              <a:gd name="connsiteX4" fmla="*/ 0 w 12059479"/>
              <a:gd name="connsiteY4" fmla="*/ 522428 h 1621800"/>
              <a:gd name="connsiteX0" fmla="*/ 0 w 12063788"/>
              <a:gd name="connsiteY0" fmla="*/ 522428 h 1621800"/>
              <a:gd name="connsiteX1" fmla="*/ 12054644 w 12063788"/>
              <a:gd name="connsiteY1" fmla="*/ 361524 h 1621800"/>
              <a:gd name="connsiteX2" fmla="*/ 12050807 w 12063788"/>
              <a:gd name="connsiteY2" fmla="*/ 1621772 h 1621800"/>
              <a:gd name="connsiteX3" fmla="*/ 138 w 12063788"/>
              <a:gd name="connsiteY3" fmla="*/ 1621800 h 1621800"/>
              <a:gd name="connsiteX4" fmla="*/ 0 w 12063788"/>
              <a:gd name="connsiteY4" fmla="*/ 522428 h 16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788" h="1621800">
                <a:moveTo>
                  <a:pt x="0" y="522428"/>
                </a:moveTo>
                <a:cubicBezTo>
                  <a:pt x="4144876" y="-1166237"/>
                  <a:pt x="8518736" y="1916756"/>
                  <a:pt x="12054644" y="361524"/>
                </a:cubicBezTo>
                <a:cubicBezTo>
                  <a:pt x="12072802" y="849629"/>
                  <a:pt x="12059820" y="1125813"/>
                  <a:pt x="12050807" y="1621772"/>
                </a:cubicBezTo>
                <a:lnTo>
                  <a:pt x="138" y="1621800"/>
                </a:lnTo>
                <a:lnTo>
                  <a:pt x="0" y="522428"/>
                </a:lnTo>
                <a:close/>
              </a:path>
            </a:pathLst>
          </a:custGeom>
          <a:solidFill>
            <a:srgbClr val="48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56298E-578E-4825-98E4-15FB486F5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61525"/>
            <a:ext cx="9144000" cy="22638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B55442-3548-4E43-8D23-987DBDED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10" y="2511098"/>
            <a:ext cx="8254979" cy="835793"/>
          </a:xfrm>
        </p:spPr>
        <p:txBody>
          <a:bodyPr>
            <a:normAutofit/>
          </a:bodyPr>
          <a:lstStyle>
            <a:lvl1pPr algn="ctr">
              <a:defRPr sz="3300" b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B4F64-2F6D-445F-B5D0-A0A173EAD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9" y="321192"/>
            <a:ext cx="1945840" cy="13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53995-33E6-409C-A337-43E0EE16F945}"/>
              </a:ext>
            </a:extLst>
          </p:cNvPr>
          <p:cNvSpPr txBox="1"/>
          <p:nvPr userDrawn="1"/>
        </p:nvSpPr>
        <p:spPr>
          <a:xfrm>
            <a:off x="3773347" y="27084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54327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2B274F-360D-4E76-A06D-CC436C8C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" y="286605"/>
            <a:ext cx="8254979" cy="835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C2E5E8-2F98-43A6-AB32-1D78EA7E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7880" y="6456947"/>
            <a:ext cx="2714078" cy="26056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4146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EA3D7B-38D9-42BC-87EB-3D855F788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947" y="6423586"/>
            <a:ext cx="3568977" cy="260566"/>
          </a:xfrm>
          <a:prstGeom prst="rect">
            <a:avLst/>
          </a:prstGeom>
        </p:spPr>
        <p:txBody>
          <a:bodyPr/>
          <a:lstStyle>
            <a:lvl1pPr algn="r">
              <a:defRPr sz="825" cap="none" baseline="0">
                <a:solidFill>
                  <a:srgbClr val="4146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294F9C-4F76-454B-9302-64AD6D015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6090" y="6423586"/>
            <a:ext cx="269729" cy="26056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41464A"/>
                </a:solidFill>
              </a:defRPr>
            </a:lvl1pPr>
          </a:lstStyle>
          <a:p>
            <a:fld id="{E357E9E4-4389-4E76-897C-D4FAC9C0B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68" r:id="rId3"/>
    <p:sldLayoutId id="2147483676" r:id="rId4"/>
    <p:sldLayoutId id="2147483679" r:id="rId5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D76222"/>
        </a:buClr>
        <a:buSzPct val="100000"/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pa.gov/sne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hrowe-environmental.com" TargetMode="External"/><Relationship Id="rId2" Type="http://schemas.openxmlformats.org/officeDocument/2006/relationships/hyperlink" Target="http://www.nfw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stuarie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rib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B8BB9F-F902-E043-A428-FEFC9B9D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45FE2-47DD-A046-8E8A-FBFB3158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68" y="5359589"/>
            <a:ext cx="1749829" cy="1278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AD2F93-3F56-A14D-A784-8BAF49BF1A25}"/>
              </a:ext>
            </a:extLst>
          </p:cNvPr>
          <p:cNvSpPr txBox="1"/>
          <p:nvPr/>
        </p:nvSpPr>
        <p:spPr>
          <a:xfrm>
            <a:off x="247134" y="121764"/>
            <a:ext cx="871906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Keeping Track of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Funding Opportunities</a:t>
            </a:r>
          </a:p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Forum Session 1, Room 3</a:t>
            </a:r>
          </a:p>
          <a:p>
            <a:pPr algn="ctr"/>
            <a:endParaRPr lang="en-US" sz="4400" b="1" dirty="0">
              <a:solidFill>
                <a:srgbClr val="002060"/>
              </a:solidFill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TOM ARDITO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RESTORE AMERICA’S ESTUARIES</a:t>
            </a:r>
          </a:p>
          <a:p>
            <a:r>
              <a:rPr lang="en-US" sz="2000" i="0" dirty="0">
                <a:solidFill>
                  <a:srgbClr val="002060"/>
                </a:solidFill>
                <a:effectLst/>
              </a:rPr>
              <a:t>SWIG Program Director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tardito@estuaries.org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9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Private &amp; Community Foundations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94C1F-7C0B-DC42-9028-98941E4B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4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Discussion Points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38634"/>
            <a:ext cx="7566992" cy="4634345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What is SNEP doing well?</a:t>
            </a:r>
          </a:p>
          <a:p>
            <a:r>
              <a:rPr lang="en-US" sz="2800" dirty="0">
                <a:latin typeface="+mn-lt"/>
              </a:rPr>
              <a:t>How can SNEP better work with you or your organization? Benefit you or your organization, or integrate your work?</a:t>
            </a:r>
          </a:p>
          <a:p>
            <a:r>
              <a:rPr lang="en-US" sz="2800" dirty="0">
                <a:latin typeface="+mn-lt"/>
              </a:rPr>
              <a:t>What could SNEP improve upon or do differently?</a:t>
            </a:r>
          </a:p>
          <a:p>
            <a:r>
              <a:rPr lang="en-US" sz="2800" dirty="0">
                <a:latin typeface="+mn-lt"/>
              </a:rPr>
              <a:t>Where do you see regional gaps in information, funding, etc. that SNEP could fill?</a:t>
            </a:r>
          </a:p>
          <a:p>
            <a:r>
              <a:rPr lang="en-US" sz="2800" dirty="0">
                <a:latin typeface="+mn-lt"/>
              </a:rPr>
              <a:t>What do you think SNEP should do?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0" y="371061"/>
            <a:ext cx="9144000" cy="653559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275" y="1139688"/>
            <a:ext cx="7096446" cy="169627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401638" indent="-401638">
              <a:buClr>
                <a:schemeClr val="accent4">
                  <a:lumMod val="75000"/>
                </a:schemeClr>
              </a:buClr>
              <a:tabLst>
                <a:tab pos="401638" algn="l"/>
              </a:tabLst>
            </a:pPr>
            <a:r>
              <a:rPr lang="en-US" sz="2800" dirty="0">
                <a:latin typeface="+mn-lt"/>
              </a:rPr>
              <a:t>Brief Overview of Key Funding Opportunities (non-comprehensive!)</a:t>
            </a:r>
          </a:p>
          <a:p>
            <a:pPr marL="401638" indent="-401638">
              <a:buClr>
                <a:schemeClr val="accent4">
                  <a:lumMod val="75000"/>
                </a:schemeClr>
              </a:buClr>
              <a:tabLst>
                <a:tab pos="401638" algn="l"/>
              </a:tabLst>
            </a:pPr>
            <a:r>
              <a:rPr lang="en-US" sz="2800" dirty="0">
                <a:latin typeface="+mn-lt"/>
              </a:rPr>
              <a:t>Discussion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BECA-5470-7E45-A63B-2F59E6E6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776"/>
            <a:ext cx="1483674" cy="10842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F04BB1-0814-9345-8FC1-B3EE816D6475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72418"/>
            <a:ext cx="9144000" cy="653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rgbClr val="58595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Focus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E218BD-66A7-3647-9494-3D896C4D91B3}"/>
              </a:ext>
            </a:extLst>
          </p:cNvPr>
          <p:cNvSpPr txBox="1">
            <a:spLocks/>
          </p:cNvSpPr>
          <p:nvPr/>
        </p:nvSpPr>
        <p:spPr>
          <a:xfrm>
            <a:off x="1712275" y="3352801"/>
            <a:ext cx="7096446" cy="2420976"/>
          </a:xfrm>
          <a:prstGeom prst="rect">
            <a:avLst/>
          </a:prstGeom>
        </p:spPr>
        <p:txBody>
          <a:bodyPr/>
          <a:lstStyle>
            <a:lvl1pPr marL="170260" indent="-17026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58595B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58595B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58595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58595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58595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  <a:p>
            <a:pPr marL="401638" indent="-401638">
              <a:buClr>
                <a:schemeClr val="accent4">
                  <a:lumMod val="75000"/>
                </a:schemeClr>
              </a:buClr>
              <a:tabLst>
                <a:tab pos="401638" algn="l"/>
              </a:tabLst>
            </a:pPr>
            <a:r>
              <a:rPr lang="en-US" sz="2800" dirty="0">
                <a:latin typeface="+mn-lt"/>
              </a:rPr>
              <a:t>Aligning SNEP &amp; Community Priorities</a:t>
            </a:r>
          </a:p>
          <a:p>
            <a:pPr marL="401638" indent="-401638">
              <a:buClr>
                <a:schemeClr val="accent4">
                  <a:lumMod val="75000"/>
                </a:schemeClr>
              </a:buClr>
              <a:tabLst>
                <a:tab pos="401638" algn="l"/>
              </a:tabLst>
            </a:pPr>
            <a:r>
              <a:rPr lang="en-US" sz="2800" dirty="0">
                <a:latin typeface="+mn-lt"/>
              </a:rPr>
              <a:t>Green Infrastructure, Ecological Restoration, Clean Water, Habitat Restoration, Green Streets, Environmental Justice, etc.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5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SNEP Sources (RI &amp; MA)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7" y="997541"/>
            <a:ext cx="7566992" cy="5601379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SNEP Watershed Implementation Grants (SWIG)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$2M - $4M per year; grants up to $500k; 33% match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Ecological Restoration, WQ, Multi-Benefit Projects &amp; Partnerships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Next RFP early 2024</a:t>
            </a:r>
            <a:endParaRPr lang="en-US" sz="2400" dirty="0">
              <a:latin typeface="+mn-lt"/>
            </a:endParaRP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SNEP 2023 </a:t>
            </a:r>
            <a:r>
              <a:rPr lang="en-US" sz="2400" dirty="0" err="1">
                <a:latin typeface="+mn-lt"/>
              </a:rPr>
              <a:t>Stormwater</a:t>
            </a:r>
            <a:r>
              <a:rPr lang="en-US" sz="2400" dirty="0">
                <a:latin typeface="+mn-lt"/>
              </a:rPr>
              <a:t> &amp; Natural Infrastructure Grants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$2.3M available; $400k - $600k per – no match requirement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RFP currently open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SNEP 2023 Priority Research Grants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Priorities in RFP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$100k - $300k per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+mn-lt"/>
              </a:rPr>
              <a:t>RFP currently open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SNEP Environmental Justice Grants</a:t>
            </a:r>
          </a:p>
          <a:p>
            <a:pPr>
              <a:spcBef>
                <a:spcPts val="300"/>
              </a:spcBef>
              <a:buClr>
                <a:srgbClr val="0070C0"/>
              </a:buClr>
            </a:pPr>
            <a:r>
              <a:rPr lang="en-US" sz="2400" dirty="0">
                <a:latin typeface="+mn-lt"/>
              </a:rPr>
              <a:t>Broad Eligibility for all </a:t>
            </a:r>
            <a:r>
              <a:rPr lang="en-US" sz="2400">
                <a:latin typeface="+mn-lt"/>
              </a:rPr>
              <a:t>SNEP Funds</a:t>
            </a:r>
            <a:endParaRPr lang="en-US" sz="2000" dirty="0">
              <a:latin typeface="+mn-lt"/>
            </a:endParaRPr>
          </a:p>
          <a:p>
            <a:pPr marL="0" indent="0" algn="ctr">
              <a:spcBef>
                <a:spcPts val="300"/>
              </a:spcBef>
              <a:buClr>
                <a:srgbClr val="0070C0"/>
              </a:buClr>
              <a:buNone/>
            </a:pPr>
            <a:r>
              <a:rPr lang="en-US" sz="2800" dirty="0">
                <a:latin typeface="+mn-lt"/>
                <a:hlinkClick r:id="rId2"/>
              </a:rPr>
              <a:t>www.epa.gov/snep</a:t>
            </a:r>
            <a:endParaRPr lang="en-US" sz="2800" dirty="0">
              <a:latin typeface="+mn-lt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National Coastal Resilience Fund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38634"/>
            <a:ext cx="7566992" cy="4634345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Federal Funds Administered by National Fish &amp; Wildlife Foundation (NFWF)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Nature-based Projects that enhance coastal resilience </a:t>
            </a:r>
            <a:r>
              <a:rPr lang="en-US" sz="2400" i="1" dirty="0">
                <a:latin typeface="+mn-lt"/>
              </a:rPr>
              <a:t>and</a:t>
            </a:r>
            <a:r>
              <a:rPr lang="en-US" sz="2400" dirty="0">
                <a:latin typeface="+mn-lt"/>
              </a:rPr>
              <a:t> habitat for fish &amp; wildlife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Nationwide Program: $140M in 2023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Next RFP March 2024 -- Emphasizing RI &amp; CT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Planning or Implementation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Broad Eligibility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  <a:hlinkClick r:id="rId2"/>
              </a:rPr>
              <a:t>www.nfwf.org</a:t>
            </a:r>
            <a:r>
              <a:rPr lang="en-US" sz="2400" dirty="0">
                <a:latin typeface="+mn-lt"/>
              </a:rPr>
              <a:t> or </a:t>
            </a:r>
            <a:r>
              <a:rPr lang="en-US" sz="2400" dirty="0">
                <a:latin typeface="+mn-lt"/>
                <a:hlinkClick r:id="rId3"/>
              </a:rPr>
              <a:t>info@throwe-environmental.com</a:t>
            </a:r>
            <a:endParaRPr lang="en-US" sz="2400" dirty="0">
              <a:latin typeface="+mn-lt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RAE/NEP Watersheds Grant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38634"/>
            <a:ext cx="7566992" cy="4634345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EPA Funding through Restore America’s Estuaries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Narragansett Bay &amp; Buzzards Bay Watersheds 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Next RFP out late 2023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$2M total; $200k - $500k per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30% NF Match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Broad Eligibility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  <a:hlinkClick r:id="rId2"/>
              </a:rPr>
              <a:t>www.estuaries.org</a:t>
            </a:r>
            <a:endParaRPr lang="en-US" sz="2400" dirty="0">
              <a:latin typeface="+mn-lt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400" dirty="0">
              <a:latin typeface="+mn-lt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RI Infrastructure Bank Programs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38634"/>
            <a:ext cx="7566992" cy="4634345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Municipal Resilience Program (MRP) &amp; Action Grants</a:t>
            </a:r>
          </a:p>
          <a:p>
            <a:pPr>
              <a:buClr>
                <a:srgbClr val="0070C0"/>
              </a:buClr>
            </a:pPr>
            <a:r>
              <a:rPr lang="en-US" sz="2800" dirty="0" err="1">
                <a:latin typeface="+mn-lt"/>
              </a:rPr>
              <a:t>Stormwater</a:t>
            </a:r>
            <a:r>
              <a:rPr lang="en-US" sz="2800" dirty="0">
                <a:latin typeface="+mn-lt"/>
              </a:rPr>
              <a:t> Project Accelerator (Bridge Loans)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Municipal Infrastructure Grant Program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Water Quality Protection Charge (Drinking Water)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Clean Water State Revolving Fund (Loans &amp; loan forgiveness for hard &amp; soft water quality projects, </a:t>
            </a:r>
            <a:r>
              <a:rPr lang="en-US" sz="2800" dirty="0" err="1">
                <a:latin typeface="+mn-lt"/>
              </a:rPr>
              <a:t>stormwater</a:t>
            </a:r>
            <a:r>
              <a:rPr lang="en-US" sz="2800" dirty="0">
                <a:latin typeface="+mn-lt"/>
              </a:rPr>
              <a:t>, habitat, etc.)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  <a:hlinkClick r:id="rId2"/>
              </a:rPr>
              <a:t>www.riib.org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MA Municipal Vulnerability Preparedness Program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38634"/>
            <a:ext cx="7566992" cy="4634345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Climate Resilience Planning and Implementation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Specific to municipalities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MVP 2.0: Resilience planning grants; plans establish action grant eligibility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MVP Action Grants: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Up to $3M per community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$5M for regional projects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Average grant $300k+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Next RFP Spring 2024</a:t>
            </a:r>
          </a:p>
          <a:p>
            <a:pPr>
              <a:buClr>
                <a:srgbClr val="0070C0"/>
              </a:buClr>
            </a:pPr>
            <a:r>
              <a:rPr lang="en-US" sz="2400" dirty="0" err="1">
                <a:latin typeface="+mn-lt"/>
              </a:rPr>
              <a:t>resilientma.org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mvp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MA Coastal Zone Management Grant Programs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453615"/>
            <a:ext cx="7566992" cy="4634345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Coastal Resilience Grant Program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Municipalities: Coastal Flooding, Erosion &amp; Sea Level Rise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Up to $2M / project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RFR open through July 11 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CZM Coastal Habitat &amp; Water Quality Grants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WQ, Habitat, </a:t>
            </a:r>
            <a:r>
              <a:rPr lang="en-US" sz="2400" dirty="0" err="1">
                <a:latin typeface="+mn-lt"/>
              </a:rPr>
              <a:t>Stormwater</a:t>
            </a:r>
            <a:endParaRPr lang="en-US" sz="2400" dirty="0">
              <a:latin typeface="+mn-lt"/>
            </a:endParaRP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Broad Eligibility: Comprehensive Habitat Restoration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Up to $100k Planning / $800k Implementation</a:t>
            </a:r>
          </a:p>
          <a:p>
            <a:pPr>
              <a:buClr>
                <a:srgbClr val="0070C0"/>
              </a:buClr>
            </a:pPr>
            <a:r>
              <a:rPr lang="en-US" sz="2400" dirty="0">
                <a:latin typeface="+mn-lt"/>
              </a:rPr>
              <a:t>Due June 16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86FA6-F945-E84A-A3D0-B603B44722B0}"/>
              </a:ext>
            </a:extLst>
          </p:cNvPr>
          <p:cNvSpPr/>
          <p:nvPr/>
        </p:nvSpPr>
        <p:spPr>
          <a:xfrm>
            <a:off x="0" y="0"/>
            <a:ext cx="9144000" cy="102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AED5-6CF2-2048-9912-3826AD93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811"/>
            <a:ext cx="9144000" cy="8827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Other Government Sources</a:t>
            </a:r>
            <a:endParaRPr lang="en-US" sz="27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EAEF-38E9-C74A-BDA8-776867E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453615"/>
            <a:ext cx="7566992" cy="4634345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Federal: EPA, NOAA, USFWS, NRCS, NPS, etc.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See </a:t>
            </a:r>
            <a:r>
              <a:rPr lang="en-US" sz="2800" dirty="0" err="1">
                <a:latin typeface="+mn-lt"/>
              </a:rPr>
              <a:t>grants.gov</a:t>
            </a:r>
            <a:endParaRPr lang="en-US" sz="2800" dirty="0">
              <a:latin typeface="+mn-lt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RI: Bond Issues, DOT </a:t>
            </a:r>
            <a:r>
              <a:rPr lang="en-US" sz="2800" dirty="0" err="1">
                <a:latin typeface="+mn-lt"/>
              </a:rPr>
              <a:t>Stormwater</a:t>
            </a:r>
            <a:r>
              <a:rPr lang="en-US" sz="2800" dirty="0">
                <a:latin typeface="+mn-lt"/>
              </a:rPr>
              <a:t> Credits, Coastal Habitat Grants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atin typeface="+mn-lt"/>
              </a:rPr>
              <a:t>See RI DEM and RI CRMC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MA: Mass. Div. of Ecological Restoration, Mass. Environmental Trust, etc.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2800" dirty="0">
                <a:latin typeface="+mn-lt"/>
              </a:rPr>
              <a:t>NEPs: NBEP, BBNEP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5A22-C952-440E-9CAC-B85A151F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960"/>
            <a:ext cx="1053737" cy="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15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NEP COLORS">
      <a:dk1>
        <a:srgbClr val="58595B"/>
      </a:dk1>
      <a:lt1>
        <a:sysClr val="window" lastClr="FFFFFF"/>
      </a:lt1>
      <a:dk2>
        <a:srgbClr val="35803E"/>
      </a:dk2>
      <a:lt2>
        <a:srgbClr val="CEE2A0"/>
      </a:lt2>
      <a:accent1>
        <a:srgbClr val="CEE2A0"/>
      </a:accent1>
      <a:accent2>
        <a:srgbClr val="35803E"/>
      </a:accent2>
      <a:accent3>
        <a:srgbClr val="BEE4C3"/>
      </a:accent3>
      <a:accent4>
        <a:srgbClr val="0B5395"/>
      </a:accent4>
      <a:accent5>
        <a:srgbClr val="BFBEC8"/>
      </a:accent5>
      <a:accent6>
        <a:srgbClr val="9ACBF8"/>
      </a:accent6>
      <a:hlink>
        <a:srgbClr val="0B5395"/>
      </a:hlink>
      <a:folHlink>
        <a:srgbClr val="BFBEC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42E482A0F0D47A24958B11D89579D" ma:contentTypeVersion="16" ma:contentTypeDescription="Create a new document." ma:contentTypeScope="" ma:versionID="cf02768dd16fecf28a11e87fe90b4b9e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815d642b-2160-4833-961f-b2d71d66b037" xmlns:ns6="71189b1e-9948-440d-aaf6-465db15228ad" targetNamespace="http://schemas.microsoft.com/office/2006/metadata/properties" ma:root="true" ma:fieldsID="479145615caedd318fe2535492ae5c0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815d642b-2160-4833-961f-b2d71d66b037"/>
    <xsd:import namespace="71189b1e-9948-440d-aaf6-465db15228a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DateTaken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116450a-f0b5-4319-bca5-76e9339bc8dd}" ma:internalName="TaxCatchAllLabel" ma:readOnly="true" ma:showField="CatchAllDataLabel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116450a-f0b5-4319-bca5-76e9339bc8dd}" ma:internalName="TaxCatchAll" ma:showField="CatchAllData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d642b-2160-4833-961f-b2d71d66b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89b1e-9948-440d-aaf6-465db15228ad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2019-12-09T14:05:16+00:00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_ip_UnifiedCompliancePolicyUIAction xmlns="http://schemas.microsoft.com/sharepoint/v3" xsi:nil="true"/>
    <lcf76f155ced4ddcb4097134ff3c332f xmlns="815d642b-2160-4833-961f-b2d71d66b037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A4778E00-739F-4140-8E2C-A9130C7AFAB8}"/>
</file>

<file path=customXml/itemProps2.xml><?xml version="1.0" encoding="utf-8"?>
<ds:datastoreItem xmlns:ds="http://schemas.openxmlformats.org/officeDocument/2006/customXml" ds:itemID="{62916374-CA4E-4853-9B99-2677C74748B8}">
  <ds:schemaRefs>
    <ds:schemaRef ds:uri="http://purl.org/dc/elements/1.1/"/>
    <ds:schemaRef ds:uri="http://schemas.microsoft.com/office/2006/metadata/properties"/>
    <ds:schemaRef ds:uri="f0553887-e6a7-4ead-9078-cd0aecca2fd0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556ae31-8747-44c8-b27b-fb28c6eaf512"/>
    <ds:schemaRef ds:uri="4ffa91fb-a0ff-4ac5-b2db-65c790d184a4"/>
    <ds:schemaRef ds:uri="http://schemas.microsoft.com/sharepoint.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355380-1C66-4837-9A80-BABD9681FA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EC177-7CB2-4EDA-9C7D-0879A675CAC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10447</TotalTime>
  <Words>573</Words>
  <Application>Microsoft Macintosh PowerPoint</Application>
  <PresentationFormat>Letter Paper (8.5x11 in)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Cambria Math</vt:lpstr>
      <vt:lpstr>Trebuchet MS</vt:lpstr>
      <vt:lpstr>Wingdings</vt:lpstr>
      <vt:lpstr>Retrospect</vt:lpstr>
      <vt:lpstr>PowerPoint Presentation</vt:lpstr>
      <vt:lpstr>Today’s Session</vt:lpstr>
      <vt:lpstr>SNEP Sources (RI &amp; MA)</vt:lpstr>
      <vt:lpstr>National Coastal Resilience Fund</vt:lpstr>
      <vt:lpstr>RAE/NEP Watersheds Grant</vt:lpstr>
      <vt:lpstr>RI Infrastructure Bank Programs</vt:lpstr>
      <vt:lpstr>MA Municipal Vulnerability Preparedness Program</vt:lpstr>
      <vt:lpstr>MA Coastal Zone Management Grant Programs</vt:lpstr>
      <vt:lpstr>Other Government Sources</vt:lpstr>
      <vt:lpstr>Private &amp; Community Foundations</vt:lpstr>
      <vt:lpstr>Discussion Points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Karen</dc:creator>
  <cp:lastModifiedBy>Thomas Ardito</cp:lastModifiedBy>
  <cp:revision>322</cp:revision>
  <cp:lastPrinted>2023-03-15T14:04:18Z</cp:lastPrinted>
  <dcterms:created xsi:type="dcterms:W3CDTF">2019-12-09T13:59:49Z</dcterms:created>
  <dcterms:modified xsi:type="dcterms:W3CDTF">2023-06-07T19:35:43Z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0x010100AA1D28304E7CB94CBFBD61543575A524</vt:lpwstr>
  </property>
</Properties>
</file>