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5"/>
  </p:sldMasterIdLst>
  <p:notesMasterIdLst>
    <p:notesMasterId r:id="rId17"/>
  </p:notesMasterIdLst>
  <p:handoutMasterIdLst>
    <p:handoutMasterId r:id="rId18"/>
  </p:handoutMasterIdLst>
  <p:sldIdLst>
    <p:sldId id="357" r:id="rId6"/>
    <p:sldId id="358" r:id="rId7"/>
    <p:sldId id="369" r:id="rId8"/>
    <p:sldId id="374" r:id="rId9"/>
    <p:sldId id="377" r:id="rId10"/>
    <p:sldId id="370" r:id="rId11"/>
    <p:sldId id="372" r:id="rId12"/>
    <p:sldId id="373" r:id="rId13"/>
    <p:sldId id="375" r:id="rId14"/>
    <p:sldId id="376" r:id="rId15"/>
    <p:sldId id="371" r:id="rId16"/>
  </p:sldIdLst>
  <p:sldSz cx="9144000" cy="6858000" type="letter"/>
  <p:notesSz cx="9236075" cy="7010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208" userDrawn="1">
          <p15:clr>
            <a:srgbClr val="A4A3A4"/>
          </p15:clr>
        </p15:guide>
        <p15:guide id="2" pos="2909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mpson, Karen" initials="SK" lastIdx="1" clrIdx="0"/>
  <p:cmAuthor id="2" name="Elizabeth" initials="E" lastIdx="3" clrIdx="1"/>
  <p:cmAuthor id="3" name="Daniel Hayden" initials="DH" lastIdx="11" clrIdx="2">
    <p:extLst>
      <p:ext uri="{19B8F6BF-5375-455C-9EA6-DF929625EA0E}">
        <p15:presenceInfo xmlns:p15="http://schemas.microsoft.com/office/powerpoint/2012/main" userId="Daniel Hayden" providerId="None"/>
      </p:ext>
    </p:extLst>
  </p:cmAuthor>
  <p:cmAuthor id="4" name="Begona Vazquez" initials="BV" lastIdx="10" clrIdx="3">
    <p:extLst>
      <p:ext uri="{19B8F6BF-5375-455C-9EA6-DF929625EA0E}">
        <p15:presenceInfo xmlns:p15="http://schemas.microsoft.com/office/powerpoint/2012/main" userId="0c7a3e0c5e6aab6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notes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5395"/>
    <a:srgbClr val="52DFE0"/>
    <a:srgbClr val="BD6DC3"/>
    <a:srgbClr val="CEE19F"/>
    <a:srgbClr val="58595B"/>
    <a:srgbClr val="042A44"/>
    <a:srgbClr val="BFBEC8"/>
    <a:srgbClr val="CEE2A0"/>
    <a:srgbClr val="378440"/>
    <a:srgbClr val="1687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75" autoAdjust="0"/>
    <p:restoredTop sz="93792" autoAdjust="0"/>
  </p:normalViewPr>
  <p:slideViewPr>
    <p:cSldViewPr snapToGrid="0">
      <p:cViewPr varScale="1">
        <p:scale>
          <a:sx n="84" d="100"/>
          <a:sy n="84" d="100"/>
        </p:scale>
        <p:origin x="192" y="4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notesViewPr>
    <p:cSldViewPr snapToGrid="0">
      <p:cViewPr>
        <p:scale>
          <a:sx n="187" d="100"/>
          <a:sy n="187" d="100"/>
        </p:scale>
        <p:origin x="-536" y="2752"/>
      </p:cViewPr>
      <p:guideLst>
        <p:guide orient="horz" pos="2208"/>
        <p:guide pos="29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commentAuthors" Target="comment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5B87AC2-FFAA-4296-A4C3-50A2AE5F06A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2" y="0"/>
            <a:ext cx="4003136" cy="35184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298FF7E-B391-47AE-BE8B-8C3D1FD05BA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230850" y="0"/>
            <a:ext cx="4003136" cy="35184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CF0770-C1B8-2640-B0A4-00186A8526BE}" type="datetime1">
              <a:rPr lang="en-US" smtClean="0"/>
              <a:t>6/7/23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C466BA-58BC-401A-8E72-122BB39630D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2" y="6658555"/>
            <a:ext cx="4003136" cy="3518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C590EE-E258-4378-86EE-C3BF7C80AB6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230850" y="6658555"/>
            <a:ext cx="4003136" cy="3518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E5996C-AA62-458A-925B-CFA341A25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95824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02299" cy="35173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31639" y="0"/>
            <a:ext cx="4002299" cy="35173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50A2A6-A6F7-E942-960E-314CDD6A10A1}" type="datetime1">
              <a:rPr lang="en-US" smtClean="0"/>
              <a:t>6/7/23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41650" y="876300"/>
            <a:ext cx="3152775" cy="2365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23608" y="3373756"/>
            <a:ext cx="7388860" cy="276034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58664"/>
            <a:ext cx="4002299" cy="35173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31639" y="6658664"/>
            <a:ext cx="4002299" cy="35173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22143A-19E8-448F-9CE8-05305D9678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4545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3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97" algn="l" defTabSz="9143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93" algn="l" defTabSz="9143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92" algn="l" defTabSz="9143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89" algn="l" defTabSz="9143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85" algn="l" defTabSz="9143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82" algn="l" defTabSz="9143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79" algn="l" defTabSz="9143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77" algn="l" defTabSz="9143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Wave 7">
            <a:extLst>
              <a:ext uri="{FF2B5EF4-FFF2-40B4-BE49-F238E27FC236}">
                <a16:creationId xmlns:a16="http://schemas.microsoft.com/office/drawing/2014/main" id="{3BCB2653-6735-4363-99FB-609C70D4DA9B}"/>
              </a:ext>
            </a:extLst>
          </p:cNvPr>
          <p:cNvSpPr/>
          <p:nvPr userDrawn="1"/>
        </p:nvSpPr>
        <p:spPr>
          <a:xfrm>
            <a:off x="3732" y="6183640"/>
            <a:ext cx="9174993" cy="682366"/>
          </a:xfrm>
          <a:custGeom>
            <a:avLst/>
            <a:gdLst>
              <a:gd name="connsiteX0" fmla="*/ 0 w 12105101"/>
              <a:gd name="connsiteY0" fmla="*/ 244053 h 1952421"/>
              <a:gd name="connsiteX1" fmla="*/ 12050628 w 12105101"/>
              <a:gd name="connsiteY1" fmla="*/ 244053 h 1952421"/>
              <a:gd name="connsiteX2" fmla="*/ 12105101 w 12105101"/>
              <a:gd name="connsiteY2" fmla="*/ 1708368 h 1952421"/>
              <a:gd name="connsiteX3" fmla="*/ 54473 w 12105101"/>
              <a:gd name="connsiteY3" fmla="*/ 1708368 h 1952421"/>
              <a:gd name="connsiteX4" fmla="*/ 0 w 12105101"/>
              <a:gd name="connsiteY4" fmla="*/ 244053 h 1952421"/>
              <a:gd name="connsiteX0" fmla="*/ 0 w 12105101"/>
              <a:gd name="connsiteY0" fmla="*/ 203353 h 1902507"/>
              <a:gd name="connsiteX1" fmla="*/ 12062402 w 12105101"/>
              <a:gd name="connsiteY1" fmla="*/ 521234 h 1902507"/>
              <a:gd name="connsiteX2" fmla="*/ 12105101 w 12105101"/>
              <a:gd name="connsiteY2" fmla="*/ 1667668 h 1902507"/>
              <a:gd name="connsiteX3" fmla="*/ 54473 w 12105101"/>
              <a:gd name="connsiteY3" fmla="*/ 1667668 h 1902507"/>
              <a:gd name="connsiteX4" fmla="*/ 0 w 12105101"/>
              <a:gd name="connsiteY4" fmla="*/ 203353 h 1902507"/>
              <a:gd name="connsiteX0" fmla="*/ 0 w 12105101"/>
              <a:gd name="connsiteY0" fmla="*/ 209215 h 1908369"/>
              <a:gd name="connsiteX1" fmla="*/ 12062402 w 12105101"/>
              <a:gd name="connsiteY1" fmla="*/ 460380 h 1908369"/>
              <a:gd name="connsiteX2" fmla="*/ 12105101 w 12105101"/>
              <a:gd name="connsiteY2" fmla="*/ 1673530 h 1908369"/>
              <a:gd name="connsiteX3" fmla="*/ 54473 w 12105101"/>
              <a:gd name="connsiteY3" fmla="*/ 1673530 h 1908369"/>
              <a:gd name="connsiteX4" fmla="*/ 0 w 12105101"/>
              <a:gd name="connsiteY4" fmla="*/ 209215 h 1908369"/>
              <a:gd name="connsiteX0" fmla="*/ 0 w 12105101"/>
              <a:gd name="connsiteY0" fmla="*/ 175886 h 1875040"/>
              <a:gd name="connsiteX1" fmla="*/ 12062402 w 12105101"/>
              <a:gd name="connsiteY1" fmla="*/ 427051 h 1875040"/>
              <a:gd name="connsiteX2" fmla="*/ 12105101 w 12105101"/>
              <a:gd name="connsiteY2" fmla="*/ 1640201 h 1875040"/>
              <a:gd name="connsiteX3" fmla="*/ 54473 w 12105101"/>
              <a:gd name="connsiteY3" fmla="*/ 1640201 h 1875040"/>
              <a:gd name="connsiteX4" fmla="*/ 0 w 12105101"/>
              <a:gd name="connsiteY4" fmla="*/ 175886 h 1875040"/>
              <a:gd name="connsiteX0" fmla="*/ 0 w 12097343"/>
              <a:gd name="connsiteY0" fmla="*/ 207226 h 1494311"/>
              <a:gd name="connsiteX1" fmla="*/ 12054644 w 12097343"/>
              <a:gd name="connsiteY1" fmla="*/ 46322 h 1494311"/>
              <a:gd name="connsiteX2" fmla="*/ 12097343 w 12097343"/>
              <a:gd name="connsiteY2" fmla="*/ 1259472 h 1494311"/>
              <a:gd name="connsiteX3" fmla="*/ 46715 w 12097343"/>
              <a:gd name="connsiteY3" fmla="*/ 1259472 h 1494311"/>
              <a:gd name="connsiteX4" fmla="*/ 0 w 12097343"/>
              <a:gd name="connsiteY4" fmla="*/ 207226 h 1494311"/>
              <a:gd name="connsiteX0" fmla="*/ 0 w 12097343"/>
              <a:gd name="connsiteY0" fmla="*/ 557644 h 1844729"/>
              <a:gd name="connsiteX1" fmla="*/ 12054644 w 12097343"/>
              <a:gd name="connsiteY1" fmla="*/ 396740 h 1844729"/>
              <a:gd name="connsiteX2" fmla="*/ 12097343 w 12097343"/>
              <a:gd name="connsiteY2" fmla="*/ 1609890 h 1844729"/>
              <a:gd name="connsiteX3" fmla="*/ 46715 w 12097343"/>
              <a:gd name="connsiteY3" fmla="*/ 1609890 h 1844729"/>
              <a:gd name="connsiteX4" fmla="*/ 0 w 12097343"/>
              <a:gd name="connsiteY4" fmla="*/ 557644 h 1844729"/>
              <a:gd name="connsiteX0" fmla="*/ 0 w 12097343"/>
              <a:gd name="connsiteY0" fmla="*/ 542542 h 1829627"/>
              <a:gd name="connsiteX1" fmla="*/ 12054644 w 12097343"/>
              <a:gd name="connsiteY1" fmla="*/ 381638 h 1829627"/>
              <a:gd name="connsiteX2" fmla="*/ 12097343 w 12097343"/>
              <a:gd name="connsiteY2" fmla="*/ 1594788 h 1829627"/>
              <a:gd name="connsiteX3" fmla="*/ 46715 w 12097343"/>
              <a:gd name="connsiteY3" fmla="*/ 1594788 h 1829627"/>
              <a:gd name="connsiteX4" fmla="*/ 0 w 12097343"/>
              <a:gd name="connsiteY4" fmla="*/ 542542 h 1829627"/>
              <a:gd name="connsiteX0" fmla="*/ 0 w 12097343"/>
              <a:gd name="connsiteY0" fmla="*/ 522428 h 1809513"/>
              <a:gd name="connsiteX1" fmla="*/ 12054644 w 12097343"/>
              <a:gd name="connsiteY1" fmla="*/ 361524 h 1809513"/>
              <a:gd name="connsiteX2" fmla="*/ 12097343 w 12097343"/>
              <a:gd name="connsiteY2" fmla="*/ 1574674 h 1809513"/>
              <a:gd name="connsiteX3" fmla="*/ 46715 w 12097343"/>
              <a:gd name="connsiteY3" fmla="*/ 1574674 h 1809513"/>
              <a:gd name="connsiteX4" fmla="*/ 0 w 12097343"/>
              <a:gd name="connsiteY4" fmla="*/ 522428 h 1809513"/>
              <a:gd name="connsiteX0" fmla="*/ 0 w 12058336"/>
              <a:gd name="connsiteY0" fmla="*/ 522428 h 1844330"/>
              <a:gd name="connsiteX1" fmla="*/ 12054644 w 12058336"/>
              <a:gd name="connsiteY1" fmla="*/ 361524 h 1844330"/>
              <a:gd name="connsiteX2" fmla="*/ 12035282 w 12058336"/>
              <a:gd name="connsiteY2" fmla="*/ 1613918 h 1844330"/>
              <a:gd name="connsiteX3" fmla="*/ 46715 w 12058336"/>
              <a:gd name="connsiteY3" fmla="*/ 1574674 h 1844330"/>
              <a:gd name="connsiteX4" fmla="*/ 0 w 12058336"/>
              <a:gd name="connsiteY4" fmla="*/ 522428 h 1844330"/>
              <a:gd name="connsiteX0" fmla="*/ 0 w 12058336"/>
              <a:gd name="connsiteY0" fmla="*/ 522428 h 1971221"/>
              <a:gd name="connsiteX1" fmla="*/ 12054644 w 12058336"/>
              <a:gd name="connsiteY1" fmla="*/ 361524 h 1971221"/>
              <a:gd name="connsiteX2" fmla="*/ 12035282 w 12058336"/>
              <a:gd name="connsiteY2" fmla="*/ 1613918 h 1971221"/>
              <a:gd name="connsiteX3" fmla="*/ 46715 w 12058336"/>
              <a:gd name="connsiteY3" fmla="*/ 1574674 h 1971221"/>
              <a:gd name="connsiteX4" fmla="*/ 0 w 12058336"/>
              <a:gd name="connsiteY4" fmla="*/ 522428 h 1971221"/>
              <a:gd name="connsiteX0" fmla="*/ 0 w 12058336"/>
              <a:gd name="connsiteY0" fmla="*/ 522428 h 1652466"/>
              <a:gd name="connsiteX1" fmla="*/ 12054644 w 12058336"/>
              <a:gd name="connsiteY1" fmla="*/ 361524 h 1652466"/>
              <a:gd name="connsiteX2" fmla="*/ 12035282 w 12058336"/>
              <a:gd name="connsiteY2" fmla="*/ 1613918 h 1652466"/>
              <a:gd name="connsiteX3" fmla="*/ 46715 w 12058336"/>
              <a:gd name="connsiteY3" fmla="*/ 1574674 h 1652466"/>
              <a:gd name="connsiteX4" fmla="*/ 0 w 12058336"/>
              <a:gd name="connsiteY4" fmla="*/ 522428 h 1652466"/>
              <a:gd name="connsiteX0" fmla="*/ 0 w 12058336"/>
              <a:gd name="connsiteY0" fmla="*/ 522428 h 1613918"/>
              <a:gd name="connsiteX1" fmla="*/ 12054644 w 12058336"/>
              <a:gd name="connsiteY1" fmla="*/ 361524 h 1613918"/>
              <a:gd name="connsiteX2" fmla="*/ 12035282 w 12058336"/>
              <a:gd name="connsiteY2" fmla="*/ 1613918 h 1613918"/>
              <a:gd name="connsiteX3" fmla="*/ 46715 w 12058336"/>
              <a:gd name="connsiteY3" fmla="*/ 1574674 h 1613918"/>
              <a:gd name="connsiteX4" fmla="*/ 0 w 12058336"/>
              <a:gd name="connsiteY4" fmla="*/ 522428 h 1613918"/>
              <a:gd name="connsiteX0" fmla="*/ 0 w 12058336"/>
              <a:gd name="connsiteY0" fmla="*/ 522428 h 1621800"/>
              <a:gd name="connsiteX1" fmla="*/ 12054644 w 12058336"/>
              <a:gd name="connsiteY1" fmla="*/ 361524 h 1621800"/>
              <a:gd name="connsiteX2" fmla="*/ 12035282 w 12058336"/>
              <a:gd name="connsiteY2" fmla="*/ 1613918 h 1621800"/>
              <a:gd name="connsiteX3" fmla="*/ 138 w 12058336"/>
              <a:gd name="connsiteY3" fmla="*/ 1621800 h 1621800"/>
              <a:gd name="connsiteX4" fmla="*/ 0 w 12058336"/>
              <a:gd name="connsiteY4" fmla="*/ 522428 h 1621800"/>
              <a:gd name="connsiteX0" fmla="*/ 0 w 12059479"/>
              <a:gd name="connsiteY0" fmla="*/ 522428 h 1621800"/>
              <a:gd name="connsiteX1" fmla="*/ 12054644 w 12059479"/>
              <a:gd name="connsiteY1" fmla="*/ 361524 h 1621800"/>
              <a:gd name="connsiteX2" fmla="*/ 12050807 w 12059479"/>
              <a:gd name="connsiteY2" fmla="*/ 1621772 h 1621800"/>
              <a:gd name="connsiteX3" fmla="*/ 138 w 12059479"/>
              <a:gd name="connsiteY3" fmla="*/ 1621800 h 1621800"/>
              <a:gd name="connsiteX4" fmla="*/ 0 w 12059479"/>
              <a:gd name="connsiteY4" fmla="*/ 522428 h 1621800"/>
              <a:gd name="connsiteX0" fmla="*/ 0 w 12063788"/>
              <a:gd name="connsiteY0" fmla="*/ 522428 h 1621800"/>
              <a:gd name="connsiteX1" fmla="*/ 12054644 w 12063788"/>
              <a:gd name="connsiteY1" fmla="*/ 361524 h 1621800"/>
              <a:gd name="connsiteX2" fmla="*/ 12050807 w 12063788"/>
              <a:gd name="connsiteY2" fmla="*/ 1621772 h 1621800"/>
              <a:gd name="connsiteX3" fmla="*/ 138 w 12063788"/>
              <a:gd name="connsiteY3" fmla="*/ 1621800 h 1621800"/>
              <a:gd name="connsiteX4" fmla="*/ 0 w 12063788"/>
              <a:gd name="connsiteY4" fmla="*/ 522428 h 162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63788" h="1621800">
                <a:moveTo>
                  <a:pt x="0" y="522428"/>
                </a:moveTo>
                <a:cubicBezTo>
                  <a:pt x="4144876" y="-1166237"/>
                  <a:pt x="8518736" y="1916756"/>
                  <a:pt x="12054644" y="361524"/>
                </a:cubicBezTo>
                <a:cubicBezTo>
                  <a:pt x="12072802" y="849629"/>
                  <a:pt x="12059820" y="1125813"/>
                  <a:pt x="12050807" y="1621772"/>
                </a:cubicBezTo>
                <a:lnTo>
                  <a:pt x="138" y="1621800"/>
                </a:lnTo>
                <a:lnTo>
                  <a:pt x="0" y="522428"/>
                </a:lnTo>
                <a:close/>
              </a:path>
            </a:pathLst>
          </a:custGeom>
          <a:solidFill>
            <a:srgbClr val="CEE1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A5072D7-5603-48C1-9ED2-67C78243CCF2}"/>
              </a:ext>
            </a:extLst>
          </p:cNvPr>
          <p:cNvSpPr/>
          <p:nvPr userDrawn="1"/>
        </p:nvSpPr>
        <p:spPr>
          <a:xfrm>
            <a:off x="8065149" y="6118014"/>
            <a:ext cx="1078852" cy="7399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B9A21EB-263E-4451-8E70-0213362DBF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63" b="5899"/>
          <a:stretch/>
        </p:blipFill>
        <p:spPr>
          <a:xfrm>
            <a:off x="915" y="2"/>
            <a:ext cx="9143086" cy="587993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E06E6CE2-8C61-4CCC-914C-AD074C6BA87E}"/>
              </a:ext>
            </a:extLst>
          </p:cNvPr>
          <p:cNvSpPr/>
          <p:nvPr userDrawn="1"/>
        </p:nvSpPr>
        <p:spPr>
          <a:xfrm>
            <a:off x="174748" y="113122"/>
            <a:ext cx="6511802" cy="2797132"/>
          </a:xfrm>
          <a:prstGeom prst="rect">
            <a:avLst/>
          </a:prstGeom>
          <a:solidFill>
            <a:schemeClr val="tx1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243961F-DD79-4325-8DDC-30BD5B5E47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7826" y="374552"/>
            <a:ext cx="5894698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D9DBC8-3928-4DDB-88A9-B409CC45C8B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47826" y="4779227"/>
            <a:ext cx="4337099" cy="914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latin typeface="Cambria Math" panose="02040503050406030204" pitchFamily="18" charset="0"/>
                <a:ea typeface="Cambria Math" panose="02040503050406030204" pitchFamily="18" charset="0"/>
              </a:defRPr>
            </a:lvl1pPr>
            <a:lvl5pPr marL="562356" indent="0">
              <a:buNone/>
              <a:defRPr sz="1200"/>
            </a:lvl5pPr>
          </a:lstStyle>
          <a:p>
            <a:r>
              <a:rPr lang="en-US" sz="1600" dirty="0">
                <a:solidFill>
                  <a:srgbClr val="58595B"/>
                </a:solidFill>
              </a:rPr>
              <a:t>PRESENTATION INFORMATION</a:t>
            </a:r>
          </a:p>
          <a:p>
            <a:r>
              <a:rPr lang="en-US" sz="1600" dirty="0">
                <a:solidFill>
                  <a:srgbClr val="58595B"/>
                </a:solidFill>
              </a:rPr>
              <a:t>MORE PRESENTATION INFORMATION</a:t>
            </a:r>
          </a:p>
          <a:p>
            <a:r>
              <a:rPr lang="en-US" sz="1600" dirty="0">
                <a:solidFill>
                  <a:srgbClr val="58595B"/>
                </a:solidFill>
              </a:rPr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0CB94A4-9877-491B-B8AC-56844AFBFFC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5136" y="6159646"/>
            <a:ext cx="1692134" cy="7063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334D888-E043-43B2-8FC6-9017591CA4D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4972" y="6118014"/>
            <a:ext cx="983113" cy="706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14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0"/>
            <a:ext cx="7886700" cy="882730"/>
          </a:xfrm>
        </p:spPr>
        <p:txBody>
          <a:bodyPr>
            <a:normAutofit/>
          </a:bodyPr>
          <a:lstStyle>
            <a:lvl1pPr>
              <a:defRPr sz="3600">
                <a:solidFill>
                  <a:srgbClr val="58595B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haroni" panose="020B0604020202020204" pitchFamily="2" charset="-79"/>
              </a:defRPr>
            </a:lvl1pPr>
          </a:lstStyle>
          <a:p>
            <a:r>
              <a:rPr lang="en-US" dirty="0"/>
              <a:t>Slide template: content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9188333B-FF4C-4134-B96C-1C4CFB89B2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987426"/>
            <a:ext cx="7887891" cy="4873625"/>
          </a:xfrm>
          <a:prstGeom prst="rect">
            <a:avLst/>
          </a:prstGeom>
        </p:spPr>
        <p:txBody>
          <a:bodyPr/>
          <a:lstStyle>
            <a:lvl1pPr marL="170260" indent="-170260">
              <a:buClr>
                <a:srgbClr val="58595B"/>
              </a:buClr>
              <a:buFont typeface="Arial" panose="020B0604020202020204" pitchFamily="34" charset="0"/>
              <a:buChar char="•"/>
              <a:defRPr sz="3200">
                <a:solidFill>
                  <a:srgbClr val="0B5395"/>
                </a:solidFill>
                <a:latin typeface="Trebuchet MS" panose="020B0603020202020204" pitchFamily="34" charset="0"/>
                <a:ea typeface="Cambria Math" panose="02040503050406030204" pitchFamily="18" charset="0"/>
              </a:defRPr>
            </a:lvl1pPr>
            <a:lvl2pPr marL="288036" indent="-137160">
              <a:buClr>
                <a:srgbClr val="58595B"/>
              </a:buClr>
              <a:buFont typeface="Arial" panose="020B0604020202020204" pitchFamily="34" charset="0"/>
              <a:buChar char="•"/>
              <a:defRPr sz="2800">
                <a:solidFill>
                  <a:srgbClr val="0B5395"/>
                </a:solidFill>
                <a:latin typeface="Trebuchet MS" panose="020B0603020202020204" pitchFamily="34" charset="0"/>
                <a:ea typeface="Cambria Math" panose="02040503050406030204" pitchFamily="18" charset="0"/>
              </a:defRPr>
            </a:lvl2pPr>
            <a:lvl3pPr marL="425196" indent="-137160">
              <a:buClr>
                <a:srgbClr val="58595B"/>
              </a:buClr>
              <a:buFont typeface="Arial" panose="020B0604020202020204" pitchFamily="34" charset="0"/>
              <a:buChar char="•"/>
              <a:defRPr sz="2400">
                <a:solidFill>
                  <a:srgbClr val="0B5395"/>
                </a:solidFill>
                <a:latin typeface="Trebuchet MS" panose="020B0603020202020204" pitchFamily="34" charset="0"/>
                <a:ea typeface="Cambria Math" panose="02040503050406030204" pitchFamily="18" charset="0"/>
              </a:defRPr>
            </a:lvl3pPr>
            <a:lvl4pPr marL="562356" indent="-137160">
              <a:buClr>
                <a:srgbClr val="58595B"/>
              </a:buClr>
              <a:buFont typeface="Arial" panose="020B0604020202020204" pitchFamily="34" charset="0"/>
              <a:buChar char="•"/>
              <a:defRPr sz="2000">
                <a:solidFill>
                  <a:srgbClr val="0B5395"/>
                </a:solidFill>
                <a:latin typeface="Trebuchet MS" panose="020B0603020202020204" pitchFamily="34" charset="0"/>
                <a:ea typeface="Cambria Math" panose="02040503050406030204" pitchFamily="18" charset="0"/>
              </a:defRPr>
            </a:lvl4pPr>
            <a:lvl5pPr marL="699516" indent="-137160">
              <a:buClr>
                <a:srgbClr val="58595B"/>
              </a:buClr>
              <a:buFont typeface="Arial" panose="020B0604020202020204" pitchFamily="34" charset="0"/>
              <a:buChar char="•"/>
              <a:defRPr sz="2000">
                <a:solidFill>
                  <a:srgbClr val="0B5395"/>
                </a:solidFill>
                <a:latin typeface="Trebuchet MS" panose="020B0603020202020204" pitchFamily="34" charset="0"/>
                <a:ea typeface="Cambria Math" panose="02040503050406030204" pitchFamily="18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17015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9FA60E6-3746-4CD7-B765-C87E38CD75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24"/>
          <a:stretch/>
        </p:blipFill>
        <p:spPr>
          <a:xfrm>
            <a:off x="150471" y="3729806"/>
            <a:ext cx="9144000" cy="4236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764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ave 7">
            <a:extLst>
              <a:ext uri="{FF2B5EF4-FFF2-40B4-BE49-F238E27FC236}">
                <a16:creationId xmlns:a16="http://schemas.microsoft.com/office/drawing/2014/main" id="{317E967D-1C42-492E-BF13-49D96CDFD83C}"/>
              </a:ext>
            </a:extLst>
          </p:cNvPr>
          <p:cNvSpPr/>
          <p:nvPr userDrawn="1"/>
        </p:nvSpPr>
        <p:spPr>
          <a:xfrm>
            <a:off x="0" y="5245191"/>
            <a:ext cx="9148135" cy="1620687"/>
          </a:xfrm>
          <a:custGeom>
            <a:avLst/>
            <a:gdLst>
              <a:gd name="connsiteX0" fmla="*/ 0 w 12105101"/>
              <a:gd name="connsiteY0" fmla="*/ 244053 h 1952421"/>
              <a:gd name="connsiteX1" fmla="*/ 12050628 w 12105101"/>
              <a:gd name="connsiteY1" fmla="*/ 244053 h 1952421"/>
              <a:gd name="connsiteX2" fmla="*/ 12105101 w 12105101"/>
              <a:gd name="connsiteY2" fmla="*/ 1708368 h 1952421"/>
              <a:gd name="connsiteX3" fmla="*/ 54473 w 12105101"/>
              <a:gd name="connsiteY3" fmla="*/ 1708368 h 1952421"/>
              <a:gd name="connsiteX4" fmla="*/ 0 w 12105101"/>
              <a:gd name="connsiteY4" fmla="*/ 244053 h 1952421"/>
              <a:gd name="connsiteX0" fmla="*/ 0 w 12105101"/>
              <a:gd name="connsiteY0" fmla="*/ 203353 h 1902507"/>
              <a:gd name="connsiteX1" fmla="*/ 12062402 w 12105101"/>
              <a:gd name="connsiteY1" fmla="*/ 521234 h 1902507"/>
              <a:gd name="connsiteX2" fmla="*/ 12105101 w 12105101"/>
              <a:gd name="connsiteY2" fmla="*/ 1667668 h 1902507"/>
              <a:gd name="connsiteX3" fmla="*/ 54473 w 12105101"/>
              <a:gd name="connsiteY3" fmla="*/ 1667668 h 1902507"/>
              <a:gd name="connsiteX4" fmla="*/ 0 w 12105101"/>
              <a:gd name="connsiteY4" fmla="*/ 203353 h 1902507"/>
              <a:gd name="connsiteX0" fmla="*/ 0 w 12105101"/>
              <a:gd name="connsiteY0" fmla="*/ 209215 h 1908369"/>
              <a:gd name="connsiteX1" fmla="*/ 12062402 w 12105101"/>
              <a:gd name="connsiteY1" fmla="*/ 460380 h 1908369"/>
              <a:gd name="connsiteX2" fmla="*/ 12105101 w 12105101"/>
              <a:gd name="connsiteY2" fmla="*/ 1673530 h 1908369"/>
              <a:gd name="connsiteX3" fmla="*/ 54473 w 12105101"/>
              <a:gd name="connsiteY3" fmla="*/ 1673530 h 1908369"/>
              <a:gd name="connsiteX4" fmla="*/ 0 w 12105101"/>
              <a:gd name="connsiteY4" fmla="*/ 209215 h 1908369"/>
              <a:gd name="connsiteX0" fmla="*/ 0 w 12105101"/>
              <a:gd name="connsiteY0" fmla="*/ 175886 h 1875040"/>
              <a:gd name="connsiteX1" fmla="*/ 12062402 w 12105101"/>
              <a:gd name="connsiteY1" fmla="*/ 427051 h 1875040"/>
              <a:gd name="connsiteX2" fmla="*/ 12105101 w 12105101"/>
              <a:gd name="connsiteY2" fmla="*/ 1640201 h 1875040"/>
              <a:gd name="connsiteX3" fmla="*/ 54473 w 12105101"/>
              <a:gd name="connsiteY3" fmla="*/ 1640201 h 1875040"/>
              <a:gd name="connsiteX4" fmla="*/ 0 w 12105101"/>
              <a:gd name="connsiteY4" fmla="*/ 175886 h 1875040"/>
              <a:gd name="connsiteX0" fmla="*/ 0 w 12097343"/>
              <a:gd name="connsiteY0" fmla="*/ 207226 h 1494311"/>
              <a:gd name="connsiteX1" fmla="*/ 12054644 w 12097343"/>
              <a:gd name="connsiteY1" fmla="*/ 46322 h 1494311"/>
              <a:gd name="connsiteX2" fmla="*/ 12097343 w 12097343"/>
              <a:gd name="connsiteY2" fmla="*/ 1259472 h 1494311"/>
              <a:gd name="connsiteX3" fmla="*/ 46715 w 12097343"/>
              <a:gd name="connsiteY3" fmla="*/ 1259472 h 1494311"/>
              <a:gd name="connsiteX4" fmla="*/ 0 w 12097343"/>
              <a:gd name="connsiteY4" fmla="*/ 207226 h 1494311"/>
              <a:gd name="connsiteX0" fmla="*/ 0 w 12097343"/>
              <a:gd name="connsiteY0" fmla="*/ 557644 h 1844729"/>
              <a:gd name="connsiteX1" fmla="*/ 12054644 w 12097343"/>
              <a:gd name="connsiteY1" fmla="*/ 396740 h 1844729"/>
              <a:gd name="connsiteX2" fmla="*/ 12097343 w 12097343"/>
              <a:gd name="connsiteY2" fmla="*/ 1609890 h 1844729"/>
              <a:gd name="connsiteX3" fmla="*/ 46715 w 12097343"/>
              <a:gd name="connsiteY3" fmla="*/ 1609890 h 1844729"/>
              <a:gd name="connsiteX4" fmla="*/ 0 w 12097343"/>
              <a:gd name="connsiteY4" fmla="*/ 557644 h 1844729"/>
              <a:gd name="connsiteX0" fmla="*/ 0 w 12097343"/>
              <a:gd name="connsiteY0" fmla="*/ 542542 h 1829627"/>
              <a:gd name="connsiteX1" fmla="*/ 12054644 w 12097343"/>
              <a:gd name="connsiteY1" fmla="*/ 381638 h 1829627"/>
              <a:gd name="connsiteX2" fmla="*/ 12097343 w 12097343"/>
              <a:gd name="connsiteY2" fmla="*/ 1594788 h 1829627"/>
              <a:gd name="connsiteX3" fmla="*/ 46715 w 12097343"/>
              <a:gd name="connsiteY3" fmla="*/ 1594788 h 1829627"/>
              <a:gd name="connsiteX4" fmla="*/ 0 w 12097343"/>
              <a:gd name="connsiteY4" fmla="*/ 542542 h 1829627"/>
              <a:gd name="connsiteX0" fmla="*/ 0 w 12097343"/>
              <a:gd name="connsiteY0" fmla="*/ 522428 h 1809513"/>
              <a:gd name="connsiteX1" fmla="*/ 12054644 w 12097343"/>
              <a:gd name="connsiteY1" fmla="*/ 361524 h 1809513"/>
              <a:gd name="connsiteX2" fmla="*/ 12097343 w 12097343"/>
              <a:gd name="connsiteY2" fmla="*/ 1574674 h 1809513"/>
              <a:gd name="connsiteX3" fmla="*/ 46715 w 12097343"/>
              <a:gd name="connsiteY3" fmla="*/ 1574674 h 1809513"/>
              <a:gd name="connsiteX4" fmla="*/ 0 w 12097343"/>
              <a:gd name="connsiteY4" fmla="*/ 522428 h 1809513"/>
              <a:gd name="connsiteX0" fmla="*/ 0 w 12058336"/>
              <a:gd name="connsiteY0" fmla="*/ 522428 h 1844330"/>
              <a:gd name="connsiteX1" fmla="*/ 12054644 w 12058336"/>
              <a:gd name="connsiteY1" fmla="*/ 361524 h 1844330"/>
              <a:gd name="connsiteX2" fmla="*/ 12035282 w 12058336"/>
              <a:gd name="connsiteY2" fmla="*/ 1613918 h 1844330"/>
              <a:gd name="connsiteX3" fmla="*/ 46715 w 12058336"/>
              <a:gd name="connsiteY3" fmla="*/ 1574674 h 1844330"/>
              <a:gd name="connsiteX4" fmla="*/ 0 w 12058336"/>
              <a:gd name="connsiteY4" fmla="*/ 522428 h 1844330"/>
              <a:gd name="connsiteX0" fmla="*/ 0 w 12058336"/>
              <a:gd name="connsiteY0" fmla="*/ 522428 h 1971221"/>
              <a:gd name="connsiteX1" fmla="*/ 12054644 w 12058336"/>
              <a:gd name="connsiteY1" fmla="*/ 361524 h 1971221"/>
              <a:gd name="connsiteX2" fmla="*/ 12035282 w 12058336"/>
              <a:gd name="connsiteY2" fmla="*/ 1613918 h 1971221"/>
              <a:gd name="connsiteX3" fmla="*/ 46715 w 12058336"/>
              <a:gd name="connsiteY3" fmla="*/ 1574674 h 1971221"/>
              <a:gd name="connsiteX4" fmla="*/ 0 w 12058336"/>
              <a:gd name="connsiteY4" fmla="*/ 522428 h 1971221"/>
              <a:gd name="connsiteX0" fmla="*/ 0 w 12058336"/>
              <a:gd name="connsiteY0" fmla="*/ 522428 h 1652466"/>
              <a:gd name="connsiteX1" fmla="*/ 12054644 w 12058336"/>
              <a:gd name="connsiteY1" fmla="*/ 361524 h 1652466"/>
              <a:gd name="connsiteX2" fmla="*/ 12035282 w 12058336"/>
              <a:gd name="connsiteY2" fmla="*/ 1613918 h 1652466"/>
              <a:gd name="connsiteX3" fmla="*/ 46715 w 12058336"/>
              <a:gd name="connsiteY3" fmla="*/ 1574674 h 1652466"/>
              <a:gd name="connsiteX4" fmla="*/ 0 w 12058336"/>
              <a:gd name="connsiteY4" fmla="*/ 522428 h 1652466"/>
              <a:gd name="connsiteX0" fmla="*/ 0 w 12058336"/>
              <a:gd name="connsiteY0" fmla="*/ 522428 h 1613918"/>
              <a:gd name="connsiteX1" fmla="*/ 12054644 w 12058336"/>
              <a:gd name="connsiteY1" fmla="*/ 361524 h 1613918"/>
              <a:gd name="connsiteX2" fmla="*/ 12035282 w 12058336"/>
              <a:gd name="connsiteY2" fmla="*/ 1613918 h 1613918"/>
              <a:gd name="connsiteX3" fmla="*/ 46715 w 12058336"/>
              <a:gd name="connsiteY3" fmla="*/ 1574674 h 1613918"/>
              <a:gd name="connsiteX4" fmla="*/ 0 w 12058336"/>
              <a:gd name="connsiteY4" fmla="*/ 522428 h 1613918"/>
              <a:gd name="connsiteX0" fmla="*/ 0 w 12058336"/>
              <a:gd name="connsiteY0" fmla="*/ 522428 h 1621800"/>
              <a:gd name="connsiteX1" fmla="*/ 12054644 w 12058336"/>
              <a:gd name="connsiteY1" fmla="*/ 361524 h 1621800"/>
              <a:gd name="connsiteX2" fmla="*/ 12035282 w 12058336"/>
              <a:gd name="connsiteY2" fmla="*/ 1613918 h 1621800"/>
              <a:gd name="connsiteX3" fmla="*/ 138 w 12058336"/>
              <a:gd name="connsiteY3" fmla="*/ 1621800 h 1621800"/>
              <a:gd name="connsiteX4" fmla="*/ 0 w 12058336"/>
              <a:gd name="connsiteY4" fmla="*/ 522428 h 1621800"/>
              <a:gd name="connsiteX0" fmla="*/ 0 w 12059479"/>
              <a:gd name="connsiteY0" fmla="*/ 522428 h 1621800"/>
              <a:gd name="connsiteX1" fmla="*/ 12054644 w 12059479"/>
              <a:gd name="connsiteY1" fmla="*/ 361524 h 1621800"/>
              <a:gd name="connsiteX2" fmla="*/ 12050807 w 12059479"/>
              <a:gd name="connsiteY2" fmla="*/ 1621772 h 1621800"/>
              <a:gd name="connsiteX3" fmla="*/ 138 w 12059479"/>
              <a:gd name="connsiteY3" fmla="*/ 1621800 h 1621800"/>
              <a:gd name="connsiteX4" fmla="*/ 0 w 12059479"/>
              <a:gd name="connsiteY4" fmla="*/ 522428 h 1621800"/>
              <a:gd name="connsiteX0" fmla="*/ 0 w 12063788"/>
              <a:gd name="connsiteY0" fmla="*/ 522428 h 1621800"/>
              <a:gd name="connsiteX1" fmla="*/ 12054644 w 12063788"/>
              <a:gd name="connsiteY1" fmla="*/ 361524 h 1621800"/>
              <a:gd name="connsiteX2" fmla="*/ 12050807 w 12063788"/>
              <a:gd name="connsiteY2" fmla="*/ 1621772 h 1621800"/>
              <a:gd name="connsiteX3" fmla="*/ 138 w 12063788"/>
              <a:gd name="connsiteY3" fmla="*/ 1621800 h 1621800"/>
              <a:gd name="connsiteX4" fmla="*/ 0 w 12063788"/>
              <a:gd name="connsiteY4" fmla="*/ 522428 h 162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63788" h="1621800">
                <a:moveTo>
                  <a:pt x="0" y="522428"/>
                </a:moveTo>
                <a:cubicBezTo>
                  <a:pt x="4144876" y="-1166237"/>
                  <a:pt x="8518736" y="1916756"/>
                  <a:pt x="12054644" y="361524"/>
                </a:cubicBezTo>
                <a:cubicBezTo>
                  <a:pt x="12072802" y="849629"/>
                  <a:pt x="12059820" y="1125813"/>
                  <a:pt x="12050807" y="1621772"/>
                </a:cubicBezTo>
                <a:lnTo>
                  <a:pt x="138" y="1621800"/>
                </a:lnTo>
                <a:lnTo>
                  <a:pt x="0" y="522428"/>
                </a:lnTo>
                <a:close/>
              </a:path>
            </a:pathLst>
          </a:custGeom>
          <a:solidFill>
            <a:srgbClr val="484D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bg1"/>
              </a:solidFill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A56298E-578E-4825-98E4-15FB486F5C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3661525"/>
            <a:ext cx="9144000" cy="2263839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23B55442-3548-4E43-8D23-987DBDED3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10" y="2511098"/>
            <a:ext cx="8254979" cy="835793"/>
          </a:xfrm>
        </p:spPr>
        <p:txBody>
          <a:bodyPr>
            <a:normAutofit/>
          </a:bodyPr>
          <a:lstStyle>
            <a:lvl1pPr algn="ctr">
              <a:defRPr sz="3300" b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BFB4F64-2F6D-445F-B5D0-A0A173EADAC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079" y="321192"/>
            <a:ext cx="1945840" cy="139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2346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3153995-33E6-409C-A337-43E0EE16F945}"/>
              </a:ext>
            </a:extLst>
          </p:cNvPr>
          <p:cNvSpPr txBox="1"/>
          <p:nvPr userDrawn="1"/>
        </p:nvSpPr>
        <p:spPr>
          <a:xfrm>
            <a:off x="3773347" y="2708476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Blank slide</a:t>
            </a:r>
          </a:p>
        </p:txBody>
      </p:sp>
    </p:spTree>
    <p:extLst>
      <p:ext uri="{BB962C8B-B14F-4D97-AF65-F5344CB8AC3E}">
        <p14:creationId xmlns:p14="http://schemas.microsoft.com/office/powerpoint/2010/main" val="3543276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652B274F-360D-4E76-A06D-CC436C8C6E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216" y="286605"/>
            <a:ext cx="8254979" cy="83579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96C2E5E8-2F98-43A6-AB32-1D78EA7EBE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7880" y="6456947"/>
            <a:ext cx="2714078" cy="260566"/>
          </a:xfrm>
          <a:prstGeom prst="rect">
            <a:avLst/>
          </a:prstGeom>
        </p:spPr>
        <p:txBody>
          <a:bodyPr/>
          <a:lstStyle>
            <a:lvl1pPr>
              <a:defRPr sz="825">
                <a:solidFill>
                  <a:srgbClr val="41464A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65EA3D7B-38D9-42BC-87EB-3D855F7881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783947" y="6423586"/>
            <a:ext cx="3568977" cy="260566"/>
          </a:xfrm>
          <a:prstGeom prst="rect">
            <a:avLst/>
          </a:prstGeom>
        </p:spPr>
        <p:txBody>
          <a:bodyPr/>
          <a:lstStyle>
            <a:lvl1pPr algn="r">
              <a:defRPr sz="825" cap="none" baseline="0">
                <a:solidFill>
                  <a:srgbClr val="41464A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FB294F9C-4F76-454B-9302-64AD6D0152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16090" y="6423586"/>
            <a:ext cx="269729" cy="260566"/>
          </a:xfrm>
          <a:prstGeom prst="rect">
            <a:avLst/>
          </a:prstGeom>
        </p:spPr>
        <p:txBody>
          <a:bodyPr/>
          <a:lstStyle>
            <a:lvl1pPr>
              <a:defRPr sz="825">
                <a:solidFill>
                  <a:srgbClr val="41464A"/>
                </a:solidFill>
              </a:defRPr>
            </a:lvl1pPr>
          </a:lstStyle>
          <a:p>
            <a:fld id="{E357E9E4-4389-4E76-897C-D4FAC9C0B4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466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7" r:id="rId2"/>
    <p:sldLayoutId id="2147483668" r:id="rId3"/>
    <p:sldLayoutId id="2147483676" r:id="rId4"/>
    <p:sldLayoutId id="2147483679" r:id="rId5"/>
  </p:sldLayoutIdLst>
  <p:hf sldNum="0" hdr="0" ftr="0" dt="0"/>
  <p:txStyles>
    <p:titleStyle>
      <a:lvl1pPr algn="l" defTabSz="685800" rtl="0" eaLnBrk="1" latinLnBrk="0" hangingPunct="1">
        <a:lnSpc>
          <a:spcPct val="85000"/>
        </a:lnSpc>
        <a:spcBef>
          <a:spcPct val="0"/>
        </a:spcBef>
        <a:buNone/>
        <a:defRPr sz="3600" kern="1200" spc="-38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170260" indent="-170260" algn="l" defTabSz="685800" rtl="0" eaLnBrk="1" latinLnBrk="0" hangingPunct="1">
        <a:lnSpc>
          <a:spcPct val="90000"/>
        </a:lnSpc>
        <a:spcBef>
          <a:spcPts val="900"/>
        </a:spcBef>
        <a:spcAft>
          <a:spcPts val="150"/>
        </a:spcAft>
        <a:buClr>
          <a:srgbClr val="D76222"/>
        </a:buClr>
        <a:buSzPct val="100000"/>
        <a:buFont typeface="Wingdings" panose="05000000000000000000" pitchFamily="2" charset="2"/>
        <a:buChar char="§"/>
        <a:defRPr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28803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rgbClr val="D76222"/>
        </a:buClr>
        <a:buFont typeface="Wingdings" panose="05000000000000000000" pitchFamily="2" charset="2"/>
        <a:buChar char="§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42519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rgbClr val="D76222"/>
        </a:buClr>
        <a:buFont typeface="Wingdings" panose="05000000000000000000" pitchFamily="2" charset="2"/>
        <a:buChar char="§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56235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rgbClr val="D76222"/>
        </a:buClr>
        <a:buFont typeface="Wingdings" panose="05000000000000000000" pitchFamily="2" charset="2"/>
        <a:buChar char="§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69951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rgbClr val="D76222"/>
        </a:buClr>
        <a:buFont typeface="Wingdings" panose="05000000000000000000" pitchFamily="2" charset="2"/>
        <a:buChar char="§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8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9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1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2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hyperlink" Target="http://www.epa.gov/sne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throwe-environmental.com" TargetMode="External"/><Relationship Id="rId2" Type="http://schemas.openxmlformats.org/officeDocument/2006/relationships/hyperlink" Target="http://www.nfwf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hyperlink" Target="http://www.estuaries.org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hyperlink" Target="http://www.rib.org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2B8BB9F-F902-E043-A428-FEFC9B9D18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9345FE2-47DD-A046-8E8A-FBFB31586B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1968" y="5359589"/>
            <a:ext cx="1749829" cy="127872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EAD2F93-3F56-A14D-A784-8BAF49BF1A25}"/>
              </a:ext>
            </a:extLst>
          </p:cNvPr>
          <p:cNvSpPr txBox="1"/>
          <p:nvPr/>
        </p:nvSpPr>
        <p:spPr>
          <a:xfrm>
            <a:off x="247134" y="121764"/>
            <a:ext cx="8719065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rgbClr val="002060"/>
                </a:solidFill>
              </a:rPr>
              <a:t>Keeping Track of </a:t>
            </a:r>
          </a:p>
          <a:p>
            <a:pPr algn="ctr"/>
            <a:r>
              <a:rPr lang="en-US" sz="4800" b="1" dirty="0">
                <a:solidFill>
                  <a:srgbClr val="002060"/>
                </a:solidFill>
              </a:rPr>
              <a:t>Funding Opportunities</a:t>
            </a:r>
          </a:p>
          <a:p>
            <a:pPr algn="ctr"/>
            <a:r>
              <a:rPr lang="en-US" sz="3600" b="1" i="1" dirty="0">
                <a:solidFill>
                  <a:srgbClr val="002060"/>
                </a:solidFill>
              </a:rPr>
              <a:t>Forum Session 1, Room 3</a:t>
            </a:r>
          </a:p>
          <a:p>
            <a:pPr algn="ctr"/>
            <a:endParaRPr lang="en-US" sz="4400" b="1" dirty="0">
              <a:solidFill>
                <a:srgbClr val="002060"/>
              </a:solidFill>
            </a:endParaRPr>
          </a:p>
          <a:p>
            <a:pPr algn="r"/>
            <a:endParaRPr lang="en-US" sz="2800" b="1" dirty="0">
              <a:solidFill>
                <a:schemeClr val="bg1"/>
              </a:solidFill>
              <a:latin typeface="+mj-lt"/>
            </a:endParaRPr>
          </a:p>
          <a:p>
            <a:pPr algn="r"/>
            <a:endParaRPr lang="en-US" sz="2800" b="1" dirty="0">
              <a:solidFill>
                <a:schemeClr val="bg1"/>
              </a:solidFill>
              <a:latin typeface="+mj-lt"/>
            </a:endParaRPr>
          </a:p>
          <a:p>
            <a:endParaRPr lang="en-US" sz="3200" b="1" dirty="0">
              <a:solidFill>
                <a:schemeClr val="bg1"/>
              </a:solidFill>
            </a:endParaRPr>
          </a:p>
          <a:p>
            <a:endParaRPr lang="en-US" sz="3200" b="1" dirty="0">
              <a:solidFill>
                <a:srgbClr val="002060"/>
              </a:solidFill>
            </a:endParaRPr>
          </a:p>
          <a:p>
            <a:endParaRPr lang="en-US" sz="3200" b="1" dirty="0">
              <a:solidFill>
                <a:srgbClr val="002060"/>
              </a:solidFill>
            </a:endParaRPr>
          </a:p>
          <a:p>
            <a:r>
              <a:rPr lang="en-US" sz="3200" b="1" dirty="0">
                <a:solidFill>
                  <a:srgbClr val="002060"/>
                </a:solidFill>
              </a:rPr>
              <a:t>TOM ARDITO</a:t>
            </a:r>
          </a:p>
          <a:p>
            <a:r>
              <a:rPr lang="en-US" sz="3200" b="1" dirty="0">
                <a:solidFill>
                  <a:srgbClr val="002060"/>
                </a:solidFill>
              </a:rPr>
              <a:t>RESTORE AMERICA’S ESTUARIES</a:t>
            </a:r>
          </a:p>
          <a:p>
            <a:r>
              <a:rPr lang="en-US" sz="2000" i="0" dirty="0">
                <a:solidFill>
                  <a:srgbClr val="002060"/>
                </a:solidFill>
                <a:effectLst/>
              </a:rPr>
              <a:t>SWIG Program Director</a:t>
            </a:r>
            <a:endParaRPr lang="en-US" sz="2000" dirty="0">
              <a:solidFill>
                <a:srgbClr val="002060"/>
              </a:solidFill>
            </a:endParaRPr>
          </a:p>
          <a:p>
            <a:r>
              <a:rPr lang="en-US" sz="2000" dirty="0">
                <a:solidFill>
                  <a:srgbClr val="002060"/>
                </a:solidFill>
              </a:rPr>
              <a:t>tardito@estuaries.org</a:t>
            </a:r>
          </a:p>
          <a:p>
            <a:pPr algn="ctr"/>
            <a:endParaRPr 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7990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7386FA6-F945-E84A-A3D0-B603B44722B0}"/>
              </a:ext>
            </a:extLst>
          </p:cNvPr>
          <p:cNvSpPr/>
          <p:nvPr/>
        </p:nvSpPr>
        <p:spPr>
          <a:xfrm>
            <a:off x="0" y="0"/>
            <a:ext cx="9144000" cy="10246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BEAED5-6CF2-2048-9912-3826AD939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4811"/>
            <a:ext cx="9144000" cy="882730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Private &amp; Community Foundations</a:t>
            </a:r>
            <a:endParaRPr lang="en-US" sz="2700" b="1" i="1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A1D5A22-C952-440E-9CAC-B85A151FDF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7960"/>
            <a:ext cx="1053737" cy="77003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3B94C1F-7C0B-DC42-9028-98941E4B72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7541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5894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7386FA6-F945-E84A-A3D0-B603B44722B0}"/>
              </a:ext>
            </a:extLst>
          </p:cNvPr>
          <p:cNvSpPr/>
          <p:nvPr/>
        </p:nvSpPr>
        <p:spPr>
          <a:xfrm>
            <a:off x="0" y="0"/>
            <a:ext cx="9144000" cy="10246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BEAED5-6CF2-2048-9912-3826AD939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4811"/>
            <a:ext cx="9144000" cy="882730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Discussion Points</a:t>
            </a:r>
            <a:endParaRPr lang="en-US" sz="2700" b="1" i="1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2DEAEF-38E9-C74A-BDA8-776867E8CC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5948" y="1838634"/>
            <a:ext cx="7566992" cy="4634345"/>
          </a:xfrm>
        </p:spPr>
        <p:txBody>
          <a:bodyPr/>
          <a:lstStyle/>
          <a:p>
            <a:r>
              <a:rPr lang="en-US" sz="2800" dirty="0">
                <a:latin typeface="+mn-lt"/>
              </a:rPr>
              <a:t>What is SNEP doing well?</a:t>
            </a:r>
          </a:p>
          <a:p>
            <a:r>
              <a:rPr lang="en-US" sz="2800" dirty="0">
                <a:latin typeface="+mn-lt"/>
              </a:rPr>
              <a:t>How can SNEP better work with you or your organization? Benefit you or your organization, or integrate your work?</a:t>
            </a:r>
          </a:p>
          <a:p>
            <a:r>
              <a:rPr lang="en-US" sz="2800" dirty="0">
                <a:latin typeface="+mn-lt"/>
              </a:rPr>
              <a:t>What could SNEP improve upon or do differently?</a:t>
            </a:r>
          </a:p>
          <a:p>
            <a:r>
              <a:rPr lang="en-US" sz="2800" dirty="0">
                <a:latin typeface="+mn-lt"/>
              </a:rPr>
              <a:t>Where do you see regional gaps in information, funding, etc. that SNEP could fill?</a:t>
            </a:r>
          </a:p>
          <a:p>
            <a:r>
              <a:rPr lang="en-US" sz="2800" dirty="0">
                <a:latin typeface="+mn-lt"/>
              </a:rPr>
              <a:t>What do you think SNEP should do?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A1D5A22-C952-440E-9CAC-B85A151FDF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7960"/>
            <a:ext cx="1053737" cy="770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553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7386FA6-F945-E84A-A3D0-B603B44722B0}"/>
              </a:ext>
            </a:extLst>
          </p:cNvPr>
          <p:cNvSpPr/>
          <p:nvPr/>
        </p:nvSpPr>
        <p:spPr>
          <a:xfrm>
            <a:off x="0" y="0"/>
            <a:ext cx="9144000" cy="10246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BEAED5-6CF2-2048-9912-3826AD939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0800000" flipV="1">
            <a:off x="0" y="371061"/>
            <a:ext cx="9144000" cy="653559"/>
          </a:xfrm>
        </p:spPr>
        <p:txBody>
          <a:bodyPr>
            <a:normAutofit/>
          </a:bodyPr>
          <a:lstStyle/>
          <a:p>
            <a:pPr algn="ctr"/>
            <a:r>
              <a:rPr lang="en-US" sz="2800" b="1" i="1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Today’s Session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2DEAEF-38E9-C74A-BDA8-776867E8CC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2275" y="1139688"/>
            <a:ext cx="7096446" cy="1696278"/>
          </a:xfrm>
        </p:spPr>
        <p:txBody>
          <a:bodyPr/>
          <a:lstStyle/>
          <a:p>
            <a:pPr marL="0" indent="0">
              <a:buNone/>
            </a:pPr>
            <a:endParaRPr lang="en-US" dirty="0">
              <a:latin typeface="+mn-lt"/>
            </a:endParaRPr>
          </a:p>
          <a:p>
            <a:pPr marL="401638" indent="-401638">
              <a:buClr>
                <a:schemeClr val="accent4">
                  <a:lumMod val="75000"/>
                </a:schemeClr>
              </a:buClr>
              <a:tabLst>
                <a:tab pos="401638" algn="l"/>
              </a:tabLst>
            </a:pPr>
            <a:r>
              <a:rPr lang="en-US" sz="2800" dirty="0">
                <a:latin typeface="+mn-lt"/>
              </a:rPr>
              <a:t>Brief Overview of Key Funding Opportunities (non-comprehensive!)</a:t>
            </a:r>
          </a:p>
          <a:p>
            <a:pPr marL="401638" indent="-401638">
              <a:buClr>
                <a:schemeClr val="accent4">
                  <a:lumMod val="75000"/>
                </a:schemeClr>
              </a:buClr>
              <a:tabLst>
                <a:tab pos="401638" algn="l"/>
              </a:tabLst>
            </a:pPr>
            <a:r>
              <a:rPr lang="en-US" sz="2800" dirty="0">
                <a:latin typeface="+mn-lt"/>
              </a:rPr>
              <a:t>Discussion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C2EBECA-5470-7E45-A63B-2F59E6E64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73776"/>
            <a:ext cx="1483674" cy="108422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5F04BB1-0814-9345-8FC1-B3EE816D6475}"/>
              </a:ext>
            </a:extLst>
          </p:cNvPr>
          <p:cNvSpPr txBox="1">
            <a:spLocks/>
          </p:cNvSpPr>
          <p:nvPr/>
        </p:nvSpPr>
        <p:spPr>
          <a:xfrm rot="10800000" flipV="1">
            <a:off x="0" y="3072418"/>
            <a:ext cx="9144000" cy="65355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8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600" kern="1200" spc="-38" baseline="0">
                <a:solidFill>
                  <a:srgbClr val="58595B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haroni" panose="020B0604020202020204" pitchFamily="2" charset="-79"/>
              </a:defRPr>
            </a:lvl1pPr>
          </a:lstStyle>
          <a:p>
            <a:pPr algn="ctr"/>
            <a:r>
              <a:rPr lang="en-US" sz="2800" b="1" i="1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Focus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1E218BD-66A7-3647-9494-3D896C4D91B3}"/>
              </a:ext>
            </a:extLst>
          </p:cNvPr>
          <p:cNvSpPr txBox="1">
            <a:spLocks/>
          </p:cNvSpPr>
          <p:nvPr/>
        </p:nvSpPr>
        <p:spPr>
          <a:xfrm>
            <a:off x="1712275" y="3352801"/>
            <a:ext cx="7096446" cy="2420976"/>
          </a:xfrm>
          <a:prstGeom prst="rect">
            <a:avLst/>
          </a:prstGeom>
        </p:spPr>
        <p:txBody>
          <a:bodyPr/>
          <a:lstStyle>
            <a:lvl1pPr marL="170260" indent="-170260" algn="l" defTabSz="6858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150"/>
              </a:spcAft>
              <a:buClr>
                <a:srgbClr val="58595B"/>
              </a:buClr>
              <a:buSzPct val="100000"/>
              <a:buFont typeface="Arial" panose="020B0604020202020204" pitchFamily="34" charset="0"/>
              <a:buChar char="•"/>
              <a:defRPr sz="3200" kern="1200">
                <a:solidFill>
                  <a:srgbClr val="0B5395"/>
                </a:solidFill>
                <a:latin typeface="Trebuchet MS" panose="020B0603020202020204" pitchFamily="34" charset="0"/>
                <a:ea typeface="Cambria Math" panose="02040503050406030204" pitchFamily="18" charset="0"/>
                <a:cs typeface="+mn-cs"/>
              </a:defRPr>
            </a:lvl1pPr>
            <a:lvl2pPr marL="28803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rgbClr val="58595B"/>
              </a:buClr>
              <a:buFont typeface="Arial" panose="020B0604020202020204" pitchFamily="34" charset="0"/>
              <a:buChar char="•"/>
              <a:defRPr sz="2800" kern="1200">
                <a:solidFill>
                  <a:srgbClr val="0B5395"/>
                </a:solidFill>
                <a:latin typeface="Trebuchet MS" panose="020B0603020202020204" pitchFamily="34" charset="0"/>
                <a:ea typeface="Cambria Math" panose="02040503050406030204" pitchFamily="18" charset="0"/>
                <a:cs typeface="+mn-cs"/>
              </a:defRPr>
            </a:lvl2pPr>
            <a:lvl3pPr marL="42519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rgbClr val="58595B"/>
              </a:buClr>
              <a:buFont typeface="Arial" panose="020B0604020202020204" pitchFamily="34" charset="0"/>
              <a:buChar char="•"/>
              <a:defRPr sz="2400" kern="1200">
                <a:solidFill>
                  <a:srgbClr val="0B5395"/>
                </a:solidFill>
                <a:latin typeface="Trebuchet MS" panose="020B0603020202020204" pitchFamily="34" charset="0"/>
                <a:ea typeface="Cambria Math" panose="02040503050406030204" pitchFamily="18" charset="0"/>
                <a:cs typeface="+mn-cs"/>
              </a:defRPr>
            </a:lvl3pPr>
            <a:lvl4pPr marL="56235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rgbClr val="58595B"/>
              </a:buClr>
              <a:buFont typeface="Arial" panose="020B0604020202020204" pitchFamily="34" charset="0"/>
              <a:buChar char="•"/>
              <a:defRPr sz="2000" kern="1200">
                <a:solidFill>
                  <a:srgbClr val="0B5395"/>
                </a:solidFill>
                <a:latin typeface="Trebuchet MS" panose="020B0603020202020204" pitchFamily="34" charset="0"/>
                <a:ea typeface="Cambria Math" panose="02040503050406030204" pitchFamily="18" charset="0"/>
                <a:cs typeface="+mn-cs"/>
              </a:defRPr>
            </a:lvl4pPr>
            <a:lvl5pPr marL="69951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rgbClr val="58595B"/>
              </a:buClr>
              <a:buFont typeface="Arial" panose="020B0604020202020204" pitchFamily="34" charset="0"/>
              <a:buChar char="•"/>
              <a:defRPr sz="2000" kern="1200">
                <a:solidFill>
                  <a:srgbClr val="0B5395"/>
                </a:solidFill>
                <a:latin typeface="Trebuchet MS" panose="020B0603020202020204" pitchFamily="34" charset="0"/>
                <a:ea typeface="Cambria Math" panose="02040503050406030204" pitchFamily="18" charset="0"/>
                <a:cs typeface="+mn-cs"/>
              </a:defRPr>
            </a:lvl5pPr>
            <a:lvl6pPr marL="82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97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12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27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>
              <a:latin typeface="+mn-lt"/>
            </a:endParaRPr>
          </a:p>
          <a:p>
            <a:pPr marL="401638" indent="-401638">
              <a:buClr>
                <a:schemeClr val="accent4">
                  <a:lumMod val="75000"/>
                </a:schemeClr>
              </a:buClr>
              <a:tabLst>
                <a:tab pos="401638" algn="l"/>
              </a:tabLst>
            </a:pPr>
            <a:r>
              <a:rPr lang="en-US" sz="2800" dirty="0">
                <a:latin typeface="+mn-lt"/>
              </a:rPr>
              <a:t>Aligning SNEP &amp; Community Priorities</a:t>
            </a:r>
          </a:p>
          <a:p>
            <a:pPr marL="401638" indent="-401638">
              <a:buClr>
                <a:schemeClr val="accent4">
                  <a:lumMod val="75000"/>
                </a:schemeClr>
              </a:buClr>
              <a:tabLst>
                <a:tab pos="401638" algn="l"/>
              </a:tabLst>
            </a:pPr>
            <a:r>
              <a:rPr lang="en-US" sz="2800" dirty="0">
                <a:latin typeface="+mn-lt"/>
              </a:rPr>
              <a:t>Green Infrastructure, Ecological Restoration, Clean Water, Habitat Restoration, Green Streets, Environmental Justice, etc.</a:t>
            </a:r>
          </a:p>
          <a:p>
            <a:pPr marL="342900" indent="-342900">
              <a:buClr>
                <a:schemeClr val="accent4">
                  <a:lumMod val="75000"/>
                </a:schemeClr>
              </a:buClr>
            </a:pPr>
            <a:endParaRPr lang="en-US" sz="2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23579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7386FA6-F945-E84A-A3D0-B603B44722B0}"/>
              </a:ext>
            </a:extLst>
          </p:cNvPr>
          <p:cNvSpPr/>
          <p:nvPr/>
        </p:nvSpPr>
        <p:spPr>
          <a:xfrm>
            <a:off x="0" y="0"/>
            <a:ext cx="9144000" cy="10246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BEAED5-6CF2-2048-9912-3826AD939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4811"/>
            <a:ext cx="9144000" cy="882730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SNEP Sources (RI &amp; MA)</a:t>
            </a:r>
            <a:endParaRPr lang="en-US" sz="2700" b="1" i="1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2DEAEF-38E9-C74A-BDA8-776867E8CC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3737" y="997541"/>
            <a:ext cx="7566992" cy="5601379"/>
          </a:xfrm>
        </p:spPr>
        <p:txBody>
          <a:bodyPr/>
          <a:lstStyle/>
          <a:p>
            <a:pPr>
              <a:buClr>
                <a:srgbClr val="0070C0"/>
              </a:buClr>
            </a:pPr>
            <a:r>
              <a:rPr lang="en-US" sz="2400" dirty="0">
                <a:latin typeface="+mn-lt"/>
              </a:rPr>
              <a:t>SNEP Watershed Implementation Grants (SWIG)</a:t>
            </a:r>
          </a:p>
          <a:p>
            <a:pPr lvl="1">
              <a:buClr>
                <a:srgbClr val="0070C0"/>
              </a:buClr>
            </a:pPr>
            <a:r>
              <a:rPr lang="en-US" sz="2000" dirty="0">
                <a:latin typeface="+mn-lt"/>
              </a:rPr>
              <a:t>$2M - $4M per year; grants up to $500k; 33% match</a:t>
            </a:r>
          </a:p>
          <a:p>
            <a:pPr lvl="1">
              <a:buClr>
                <a:srgbClr val="0070C0"/>
              </a:buClr>
            </a:pPr>
            <a:r>
              <a:rPr lang="en-US" sz="2000" dirty="0">
                <a:latin typeface="+mn-lt"/>
              </a:rPr>
              <a:t>Ecological Restoration, WQ, Multi-Benefit Projects &amp; Partnerships</a:t>
            </a:r>
          </a:p>
          <a:p>
            <a:pPr lvl="1">
              <a:buClr>
                <a:srgbClr val="0070C0"/>
              </a:buClr>
            </a:pPr>
            <a:r>
              <a:rPr lang="en-US" sz="2000" dirty="0">
                <a:latin typeface="+mn-lt"/>
              </a:rPr>
              <a:t>Next RFP early 2024</a:t>
            </a:r>
            <a:endParaRPr lang="en-US" sz="2400" dirty="0">
              <a:latin typeface="+mn-lt"/>
            </a:endParaRPr>
          </a:p>
          <a:p>
            <a:pPr>
              <a:buClr>
                <a:srgbClr val="0070C0"/>
              </a:buClr>
            </a:pPr>
            <a:r>
              <a:rPr lang="en-US" sz="2400" dirty="0">
                <a:latin typeface="+mn-lt"/>
              </a:rPr>
              <a:t>SNEP 2023 </a:t>
            </a:r>
            <a:r>
              <a:rPr lang="en-US" sz="2400" dirty="0" err="1">
                <a:latin typeface="+mn-lt"/>
              </a:rPr>
              <a:t>Stormwater</a:t>
            </a:r>
            <a:r>
              <a:rPr lang="en-US" sz="2400" dirty="0">
                <a:latin typeface="+mn-lt"/>
              </a:rPr>
              <a:t> &amp; Natural Infrastructure Grants</a:t>
            </a:r>
          </a:p>
          <a:p>
            <a:pPr lvl="1">
              <a:buClr>
                <a:srgbClr val="0070C0"/>
              </a:buClr>
            </a:pPr>
            <a:r>
              <a:rPr lang="en-US" sz="2000" dirty="0">
                <a:latin typeface="+mn-lt"/>
              </a:rPr>
              <a:t>$2.3M available; $400k - $600k per – no match requirement</a:t>
            </a:r>
          </a:p>
          <a:p>
            <a:pPr lvl="1">
              <a:buClr>
                <a:srgbClr val="0070C0"/>
              </a:buClr>
            </a:pPr>
            <a:r>
              <a:rPr lang="en-US" sz="2000" dirty="0">
                <a:latin typeface="+mn-lt"/>
              </a:rPr>
              <a:t>RFP currently open</a:t>
            </a:r>
          </a:p>
          <a:p>
            <a:pPr>
              <a:buClr>
                <a:srgbClr val="0070C0"/>
              </a:buClr>
            </a:pPr>
            <a:r>
              <a:rPr lang="en-US" sz="2400" dirty="0">
                <a:latin typeface="+mn-lt"/>
              </a:rPr>
              <a:t>SNEP 2023 Priority Research Grants</a:t>
            </a:r>
          </a:p>
          <a:p>
            <a:pPr lvl="1">
              <a:buClr>
                <a:srgbClr val="0070C0"/>
              </a:buClr>
            </a:pPr>
            <a:r>
              <a:rPr lang="en-US" sz="2000" dirty="0">
                <a:latin typeface="+mn-lt"/>
              </a:rPr>
              <a:t>Priorities in RFP</a:t>
            </a:r>
          </a:p>
          <a:p>
            <a:pPr lvl="1">
              <a:buClr>
                <a:srgbClr val="0070C0"/>
              </a:buClr>
            </a:pPr>
            <a:r>
              <a:rPr lang="en-US" sz="2000" dirty="0">
                <a:latin typeface="+mn-lt"/>
              </a:rPr>
              <a:t>$100k - $300k per</a:t>
            </a:r>
          </a:p>
          <a:p>
            <a:pPr lvl="1">
              <a:buClr>
                <a:srgbClr val="0070C0"/>
              </a:buClr>
            </a:pPr>
            <a:r>
              <a:rPr lang="en-US" sz="2000" dirty="0">
                <a:latin typeface="+mn-lt"/>
              </a:rPr>
              <a:t>RFP currently open</a:t>
            </a:r>
          </a:p>
          <a:p>
            <a:pPr>
              <a:buClr>
                <a:srgbClr val="0070C0"/>
              </a:buClr>
            </a:pPr>
            <a:r>
              <a:rPr lang="en-US" sz="2400" dirty="0">
                <a:latin typeface="+mn-lt"/>
              </a:rPr>
              <a:t>SNEP Environmental Justice Grants</a:t>
            </a:r>
          </a:p>
          <a:p>
            <a:pPr>
              <a:spcBef>
                <a:spcPts val="300"/>
              </a:spcBef>
              <a:buClr>
                <a:srgbClr val="0070C0"/>
              </a:buClr>
            </a:pPr>
            <a:r>
              <a:rPr lang="en-US" sz="2400" dirty="0">
                <a:latin typeface="+mn-lt"/>
              </a:rPr>
              <a:t>Broad Eligibility for all </a:t>
            </a:r>
            <a:r>
              <a:rPr lang="en-US" sz="2400">
                <a:latin typeface="+mn-lt"/>
              </a:rPr>
              <a:t>SNEP Funds</a:t>
            </a:r>
            <a:endParaRPr lang="en-US" sz="2000" dirty="0">
              <a:latin typeface="+mn-lt"/>
            </a:endParaRPr>
          </a:p>
          <a:p>
            <a:pPr marL="0" indent="0" algn="ctr">
              <a:spcBef>
                <a:spcPts val="300"/>
              </a:spcBef>
              <a:buClr>
                <a:srgbClr val="0070C0"/>
              </a:buClr>
              <a:buNone/>
            </a:pPr>
            <a:r>
              <a:rPr lang="en-US" sz="2800" dirty="0">
                <a:latin typeface="+mn-lt"/>
                <a:hlinkClick r:id="rId2"/>
              </a:rPr>
              <a:t>www.epa.gov/snep</a:t>
            </a:r>
            <a:endParaRPr lang="en-US" sz="2800" dirty="0">
              <a:latin typeface="+mn-lt"/>
            </a:endParaRPr>
          </a:p>
          <a:p>
            <a:pPr>
              <a:buClr>
                <a:srgbClr val="0070C0"/>
              </a:buClr>
            </a:pPr>
            <a:endParaRPr lang="en-US" sz="2400" dirty="0">
              <a:latin typeface="+mn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A1D5A22-C952-440E-9CAC-B85A151FDF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7960"/>
            <a:ext cx="1053737" cy="770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7925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7386FA6-F945-E84A-A3D0-B603B44722B0}"/>
              </a:ext>
            </a:extLst>
          </p:cNvPr>
          <p:cNvSpPr/>
          <p:nvPr/>
        </p:nvSpPr>
        <p:spPr>
          <a:xfrm>
            <a:off x="0" y="0"/>
            <a:ext cx="9144000" cy="10246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BEAED5-6CF2-2048-9912-3826AD939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4811"/>
            <a:ext cx="9144000" cy="882730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National Coastal Resilience Fund</a:t>
            </a:r>
            <a:endParaRPr lang="en-US" sz="2700" b="1" i="1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2DEAEF-38E9-C74A-BDA8-776867E8CC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5948" y="1838634"/>
            <a:ext cx="7566992" cy="4634345"/>
          </a:xfrm>
        </p:spPr>
        <p:txBody>
          <a:bodyPr/>
          <a:lstStyle/>
          <a:p>
            <a:pPr>
              <a:buClr>
                <a:srgbClr val="0070C0"/>
              </a:buClr>
            </a:pPr>
            <a:r>
              <a:rPr lang="en-US" sz="2400" dirty="0">
                <a:latin typeface="+mn-lt"/>
              </a:rPr>
              <a:t>Federal Funds Administered by National Fish &amp; Wildlife Foundation (NFWF)</a:t>
            </a:r>
          </a:p>
          <a:p>
            <a:pPr>
              <a:buClr>
                <a:srgbClr val="0070C0"/>
              </a:buClr>
            </a:pPr>
            <a:r>
              <a:rPr lang="en-US" sz="2400" dirty="0">
                <a:latin typeface="+mn-lt"/>
              </a:rPr>
              <a:t>Nature-based Projects that enhance coastal resilience </a:t>
            </a:r>
            <a:r>
              <a:rPr lang="en-US" sz="2400" i="1" dirty="0">
                <a:latin typeface="+mn-lt"/>
              </a:rPr>
              <a:t>and</a:t>
            </a:r>
            <a:r>
              <a:rPr lang="en-US" sz="2400" dirty="0">
                <a:latin typeface="+mn-lt"/>
              </a:rPr>
              <a:t> habitat for fish &amp; wildlife</a:t>
            </a:r>
          </a:p>
          <a:p>
            <a:pPr>
              <a:buClr>
                <a:srgbClr val="0070C0"/>
              </a:buClr>
            </a:pPr>
            <a:r>
              <a:rPr lang="en-US" sz="2400" dirty="0">
                <a:latin typeface="+mn-lt"/>
              </a:rPr>
              <a:t>Nationwide Program: $140M in 2023</a:t>
            </a:r>
          </a:p>
          <a:p>
            <a:pPr>
              <a:buClr>
                <a:srgbClr val="0070C0"/>
              </a:buClr>
            </a:pPr>
            <a:r>
              <a:rPr lang="en-US" sz="2400" dirty="0">
                <a:latin typeface="+mn-lt"/>
              </a:rPr>
              <a:t>Next RFP March 2024 -- Emphasizing RI &amp; CT</a:t>
            </a:r>
          </a:p>
          <a:p>
            <a:pPr>
              <a:buClr>
                <a:srgbClr val="0070C0"/>
              </a:buClr>
            </a:pPr>
            <a:r>
              <a:rPr lang="en-US" sz="2400" dirty="0">
                <a:latin typeface="+mn-lt"/>
              </a:rPr>
              <a:t>Planning or Implementation</a:t>
            </a:r>
          </a:p>
          <a:p>
            <a:pPr>
              <a:buClr>
                <a:srgbClr val="0070C0"/>
              </a:buClr>
            </a:pPr>
            <a:r>
              <a:rPr lang="en-US" sz="2400" dirty="0">
                <a:latin typeface="+mn-lt"/>
              </a:rPr>
              <a:t>Broad Eligibility</a:t>
            </a:r>
          </a:p>
          <a:p>
            <a:pPr>
              <a:buClr>
                <a:srgbClr val="0070C0"/>
              </a:buClr>
            </a:pPr>
            <a:r>
              <a:rPr lang="en-US" sz="2400" dirty="0">
                <a:latin typeface="+mn-lt"/>
                <a:hlinkClick r:id="rId2"/>
              </a:rPr>
              <a:t>www.nfwf.org</a:t>
            </a:r>
            <a:r>
              <a:rPr lang="en-US" sz="2400" dirty="0">
                <a:latin typeface="+mn-lt"/>
              </a:rPr>
              <a:t> or </a:t>
            </a:r>
            <a:r>
              <a:rPr lang="en-US" sz="2400" dirty="0">
                <a:latin typeface="+mn-lt"/>
                <a:hlinkClick r:id="rId3"/>
              </a:rPr>
              <a:t>info@throwe-environmental.com</a:t>
            </a:r>
            <a:endParaRPr lang="en-US" sz="2400" dirty="0">
              <a:latin typeface="+mn-lt"/>
            </a:endParaRPr>
          </a:p>
          <a:p>
            <a:pPr>
              <a:buClr>
                <a:srgbClr val="0070C0"/>
              </a:buClr>
            </a:pPr>
            <a:endParaRPr lang="en-US" sz="2400" dirty="0">
              <a:latin typeface="+mn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A1D5A22-C952-440E-9CAC-B85A151FDF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7960"/>
            <a:ext cx="1053737" cy="770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0571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7386FA6-F945-E84A-A3D0-B603B44722B0}"/>
              </a:ext>
            </a:extLst>
          </p:cNvPr>
          <p:cNvSpPr/>
          <p:nvPr/>
        </p:nvSpPr>
        <p:spPr>
          <a:xfrm>
            <a:off x="0" y="0"/>
            <a:ext cx="9144000" cy="10246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BEAED5-6CF2-2048-9912-3826AD939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4811"/>
            <a:ext cx="9144000" cy="882730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RAE/NEP Watersheds Grant</a:t>
            </a:r>
            <a:endParaRPr lang="en-US" sz="2700" b="1" i="1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2DEAEF-38E9-C74A-BDA8-776867E8CC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5948" y="1838634"/>
            <a:ext cx="7566992" cy="4634345"/>
          </a:xfrm>
        </p:spPr>
        <p:txBody>
          <a:bodyPr/>
          <a:lstStyle/>
          <a:p>
            <a:pPr>
              <a:buClr>
                <a:srgbClr val="0070C0"/>
              </a:buClr>
            </a:pPr>
            <a:r>
              <a:rPr lang="en-US" sz="2400" dirty="0">
                <a:latin typeface="+mn-lt"/>
              </a:rPr>
              <a:t>EPA Funding through Restore America’s Estuaries</a:t>
            </a:r>
          </a:p>
          <a:p>
            <a:pPr>
              <a:buClr>
                <a:srgbClr val="0070C0"/>
              </a:buClr>
            </a:pPr>
            <a:r>
              <a:rPr lang="en-US" sz="2400" dirty="0">
                <a:latin typeface="+mn-lt"/>
              </a:rPr>
              <a:t>Narragansett Bay &amp; Buzzards Bay Watersheds </a:t>
            </a:r>
          </a:p>
          <a:p>
            <a:pPr>
              <a:buClr>
                <a:srgbClr val="0070C0"/>
              </a:buClr>
            </a:pPr>
            <a:r>
              <a:rPr lang="en-US" sz="2400" dirty="0">
                <a:latin typeface="+mn-lt"/>
              </a:rPr>
              <a:t>Next RFP out late 2023</a:t>
            </a:r>
          </a:p>
          <a:p>
            <a:pPr>
              <a:buClr>
                <a:srgbClr val="0070C0"/>
              </a:buClr>
            </a:pPr>
            <a:r>
              <a:rPr lang="en-US" sz="2400" dirty="0">
                <a:latin typeface="+mn-lt"/>
              </a:rPr>
              <a:t>$2M total; $200k - $500k per</a:t>
            </a:r>
          </a:p>
          <a:p>
            <a:pPr>
              <a:buClr>
                <a:srgbClr val="0070C0"/>
              </a:buClr>
            </a:pPr>
            <a:r>
              <a:rPr lang="en-US" sz="2400" dirty="0">
                <a:latin typeface="+mn-lt"/>
              </a:rPr>
              <a:t>30% NF Match</a:t>
            </a:r>
          </a:p>
          <a:p>
            <a:pPr>
              <a:buClr>
                <a:srgbClr val="0070C0"/>
              </a:buClr>
            </a:pPr>
            <a:r>
              <a:rPr lang="en-US" sz="2400" dirty="0">
                <a:latin typeface="+mn-lt"/>
              </a:rPr>
              <a:t>Broad Eligibility</a:t>
            </a:r>
          </a:p>
          <a:p>
            <a:pPr>
              <a:buClr>
                <a:srgbClr val="0070C0"/>
              </a:buClr>
            </a:pPr>
            <a:r>
              <a:rPr lang="en-US" sz="2400" dirty="0">
                <a:latin typeface="+mn-lt"/>
                <a:hlinkClick r:id="rId2"/>
              </a:rPr>
              <a:t>www.estuaries.org</a:t>
            </a:r>
            <a:endParaRPr lang="en-US" sz="2400" dirty="0">
              <a:latin typeface="+mn-lt"/>
            </a:endParaRPr>
          </a:p>
          <a:p>
            <a:pPr marL="0" indent="0">
              <a:buClr>
                <a:srgbClr val="0070C0"/>
              </a:buClr>
              <a:buNone/>
            </a:pPr>
            <a:endParaRPr lang="en-US" sz="2400" dirty="0">
              <a:latin typeface="+mn-lt"/>
            </a:endParaRPr>
          </a:p>
          <a:p>
            <a:pPr>
              <a:buClr>
                <a:srgbClr val="0070C0"/>
              </a:buClr>
            </a:pPr>
            <a:endParaRPr lang="en-US" sz="2400" dirty="0">
              <a:latin typeface="+mn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A1D5A22-C952-440E-9CAC-B85A151FDF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7960"/>
            <a:ext cx="1053737" cy="770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3845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7386FA6-F945-E84A-A3D0-B603B44722B0}"/>
              </a:ext>
            </a:extLst>
          </p:cNvPr>
          <p:cNvSpPr/>
          <p:nvPr/>
        </p:nvSpPr>
        <p:spPr>
          <a:xfrm>
            <a:off x="0" y="0"/>
            <a:ext cx="9144000" cy="10246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BEAED5-6CF2-2048-9912-3826AD939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4811"/>
            <a:ext cx="9144000" cy="882730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RI Infrastructure Bank Programs</a:t>
            </a:r>
            <a:endParaRPr lang="en-US" sz="2700" b="1" i="1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2DEAEF-38E9-C74A-BDA8-776867E8CC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5948" y="1838634"/>
            <a:ext cx="7566992" cy="4634345"/>
          </a:xfrm>
        </p:spPr>
        <p:txBody>
          <a:bodyPr/>
          <a:lstStyle/>
          <a:p>
            <a:pPr>
              <a:buClr>
                <a:srgbClr val="0070C0"/>
              </a:buClr>
            </a:pPr>
            <a:r>
              <a:rPr lang="en-US" sz="2800" dirty="0">
                <a:latin typeface="+mn-lt"/>
              </a:rPr>
              <a:t>Municipal Resilience Program (MRP) &amp; Action Grants</a:t>
            </a:r>
          </a:p>
          <a:p>
            <a:pPr>
              <a:buClr>
                <a:srgbClr val="0070C0"/>
              </a:buClr>
            </a:pPr>
            <a:r>
              <a:rPr lang="en-US" sz="2800" dirty="0" err="1">
                <a:latin typeface="+mn-lt"/>
              </a:rPr>
              <a:t>Stormwater</a:t>
            </a:r>
            <a:r>
              <a:rPr lang="en-US" sz="2800" dirty="0">
                <a:latin typeface="+mn-lt"/>
              </a:rPr>
              <a:t> Project Accelerator (Bridge Loans)</a:t>
            </a:r>
          </a:p>
          <a:p>
            <a:pPr>
              <a:buClr>
                <a:srgbClr val="0070C0"/>
              </a:buClr>
            </a:pPr>
            <a:r>
              <a:rPr lang="en-US" sz="2800" dirty="0">
                <a:latin typeface="+mn-lt"/>
              </a:rPr>
              <a:t>Municipal Infrastructure Grant Program</a:t>
            </a:r>
          </a:p>
          <a:p>
            <a:pPr>
              <a:buClr>
                <a:srgbClr val="0070C0"/>
              </a:buClr>
            </a:pPr>
            <a:r>
              <a:rPr lang="en-US" sz="2800" dirty="0">
                <a:latin typeface="+mn-lt"/>
              </a:rPr>
              <a:t>Water Quality Protection Charge (Drinking Water)</a:t>
            </a:r>
          </a:p>
          <a:p>
            <a:pPr>
              <a:buClr>
                <a:srgbClr val="0070C0"/>
              </a:buClr>
            </a:pPr>
            <a:r>
              <a:rPr lang="en-US" sz="2800" dirty="0">
                <a:latin typeface="+mn-lt"/>
              </a:rPr>
              <a:t>Clean Water State Revolving Fund (Loans &amp; loan forgiveness for hard &amp; soft water quality projects, </a:t>
            </a:r>
            <a:r>
              <a:rPr lang="en-US" sz="2800" dirty="0" err="1">
                <a:latin typeface="+mn-lt"/>
              </a:rPr>
              <a:t>stormwater</a:t>
            </a:r>
            <a:r>
              <a:rPr lang="en-US" sz="2800" dirty="0">
                <a:latin typeface="+mn-lt"/>
              </a:rPr>
              <a:t>, habitat, etc.)</a:t>
            </a:r>
          </a:p>
          <a:p>
            <a:pPr>
              <a:buClr>
                <a:srgbClr val="0070C0"/>
              </a:buClr>
            </a:pPr>
            <a:r>
              <a:rPr lang="en-US" sz="2800" dirty="0">
                <a:latin typeface="+mn-lt"/>
                <a:hlinkClick r:id="rId2"/>
              </a:rPr>
              <a:t>www.riib.org</a:t>
            </a:r>
            <a:endParaRPr lang="en-US" sz="2800" dirty="0">
              <a:latin typeface="+mn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A1D5A22-C952-440E-9CAC-B85A151FDF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7960"/>
            <a:ext cx="1053737" cy="770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0694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7386FA6-F945-E84A-A3D0-B603B44722B0}"/>
              </a:ext>
            </a:extLst>
          </p:cNvPr>
          <p:cNvSpPr/>
          <p:nvPr/>
        </p:nvSpPr>
        <p:spPr>
          <a:xfrm>
            <a:off x="0" y="0"/>
            <a:ext cx="9144000" cy="10246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BEAED5-6CF2-2048-9912-3826AD939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4811"/>
            <a:ext cx="9144000" cy="88273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MA Municipal Vulnerability Preparedness Program</a:t>
            </a:r>
            <a:endParaRPr lang="en-US" sz="2700" b="1" i="1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2DEAEF-38E9-C74A-BDA8-776867E8CC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5948" y="1838634"/>
            <a:ext cx="7566992" cy="4634345"/>
          </a:xfrm>
        </p:spPr>
        <p:txBody>
          <a:bodyPr/>
          <a:lstStyle/>
          <a:p>
            <a:pPr>
              <a:buClr>
                <a:srgbClr val="0070C0"/>
              </a:buClr>
            </a:pPr>
            <a:r>
              <a:rPr lang="en-US" sz="2400" dirty="0">
                <a:latin typeface="+mn-lt"/>
              </a:rPr>
              <a:t>Climate Resilience Planning and Implementation</a:t>
            </a:r>
          </a:p>
          <a:p>
            <a:pPr>
              <a:buClr>
                <a:srgbClr val="0070C0"/>
              </a:buClr>
            </a:pPr>
            <a:r>
              <a:rPr lang="en-US" sz="2400" dirty="0">
                <a:latin typeface="+mn-lt"/>
              </a:rPr>
              <a:t>Specific to municipalities</a:t>
            </a:r>
          </a:p>
          <a:p>
            <a:pPr>
              <a:buClr>
                <a:srgbClr val="0070C0"/>
              </a:buClr>
            </a:pPr>
            <a:r>
              <a:rPr lang="en-US" sz="2400" dirty="0">
                <a:latin typeface="+mn-lt"/>
              </a:rPr>
              <a:t>MVP 2.0: Resilience planning grants; plans establish action grant eligibility</a:t>
            </a:r>
          </a:p>
          <a:p>
            <a:pPr>
              <a:buClr>
                <a:srgbClr val="0070C0"/>
              </a:buClr>
            </a:pPr>
            <a:r>
              <a:rPr lang="en-US" sz="2400" dirty="0">
                <a:latin typeface="+mn-lt"/>
              </a:rPr>
              <a:t>MVP Action Grants:</a:t>
            </a:r>
          </a:p>
          <a:p>
            <a:pPr>
              <a:buClr>
                <a:srgbClr val="0070C0"/>
              </a:buClr>
            </a:pPr>
            <a:r>
              <a:rPr lang="en-US" sz="2400" dirty="0">
                <a:latin typeface="+mn-lt"/>
              </a:rPr>
              <a:t>Up to $3M per community</a:t>
            </a:r>
          </a:p>
          <a:p>
            <a:pPr>
              <a:buClr>
                <a:srgbClr val="0070C0"/>
              </a:buClr>
            </a:pPr>
            <a:r>
              <a:rPr lang="en-US" sz="2400" dirty="0">
                <a:latin typeface="+mn-lt"/>
              </a:rPr>
              <a:t>$5M for regional projects</a:t>
            </a:r>
          </a:p>
          <a:p>
            <a:pPr>
              <a:buClr>
                <a:srgbClr val="0070C0"/>
              </a:buClr>
            </a:pPr>
            <a:r>
              <a:rPr lang="en-US" sz="2400" dirty="0">
                <a:latin typeface="+mn-lt"/>
              </a:rPr>
              <a:t>Average grant $300k+</a:t>
            </a:r>
          </a:p>
          <a:p>
            <a:pPr>
              <a:buClr>
                <a:srgbClr val="0070C0"/>
              </a:buClr>
            </a:pPr>
            <a:r>
              <a:rPr lang="en-US" sz="2400" dirty="0">
                <a:latin typeface="+mn-lt"/>
              </a:rPr>
              <a:t>Next RFP Spring 2024</a:t>
            </a:r>
          </a:p>
          <a:p>
            <a:pPr>
              <a:buClr>
                <a:srgbClr val="0070C0"/>
              </a:buClr>
            </a:pPr>
            <a:r>
              <a:rPr lang="en-US" sz="2400" dirty="0" err="1">
                <a:latin typeface="+mn-lt"/>
              </a:rPr>
              <a:t>resilientma.org</a:t>
            </a:r>
            <a:r>
              <a:rPr lang="en-US" sz="2400" dirty="0">
                <a:latin typeface="+mn-lt"/>
              </a:rPr>
              <a:t>/</a:t>
            </a:r>
            <a:r>
              <a:rPr lang="en-US" sz="2400" dirty="0" err="1">
                <a:latin typeface="+mn-lt"/>
              </a:rPr>
              <a:t>mvp</a:t>
            </a:r>
            <a:endParaRPr lang="en-US" sz="2400" dirty="0">
              <a:latin typeface="+mn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A1D5A22-C952-440E-9CAC-B85A151FDF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7960"/>
            <a:ext cx="1053737" cy="770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5599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7386FA6-F945-E84A-A3D0-B603B44722B0}"/>
              </a:ext>
            </a:extLst>
          </p:cNvPr>
          <p:cNvSpPr/>
          <p:nvPr/>
        </p:nvSpPr>
        <p:spPr>
          <a:xfrm>
            <a:off x="0" y="0"/>
            <a:ext cx="9144000" cy="10246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BEAED5-6CF2-2048-9912-3826AD939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4811"/>
            <a:ext cx="9144000" cy="882730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MA Coastal Zone Management Grant Programs</a:t>
            </a:r>
            <a:endParaRPr lang="en-US" sz="2700" b="1" i="1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2DEAEF-38E9-C74A-BDA8-776867E8CC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2696" y="1453615"/>
            <a:ext cx="7566992" cy="4634345"/>
          </a:xfrm>
        </p:spPr>
        <p:txBody>
          <a:bodyPr/>
          <a:lstStyle/>
          <a:p>
            <a:pPr marL="0" indent="0">
              <a:buClr>
                <a:srgbClr val="0070C0"/>
              </a:buClr>
              <a:buNone/>
            </a:pPr>
            <a:r>
              <a:rPr lang="en-US" sz="2800" dirty="0">
                <a:latin typeface="+mn-lt"/>
              </a:rPr>
              <a:t>Coastal Resilience Grant Program</a:t>
            </a:r>
          </a:p>
          <a:p>
            <a:pPr>
              <a:buClr>
                <a:srgbClr val="0070C0"/>
              </a:buClr>
            </a:pPr>
            <a:r>
              <a:rPr lang="en-US" sz="2400" dirty="0">
                <a:latin typeface="+mn-lt"/>
              </a:rPr>
              <a:t>Municipalities: Coastal Flooding, Erosion &amp; Sea Level Rise</a:t>
            </a:r>
          </a:p>
          <a:p>
            <a:pPr>
              <a:buClr>
                <a:srgbClr val="0070C0"/>
              </a:buClr>
            </a:pPr>
            <a:r>
              <a:rPr lang="en-US" sz="2400" dirty="0">
                <a:latin typeface="+mn-lt"/>
              </a:rPr>
              <a:t>Up to $2M / project</a:t>
            </a:r>
          </a:p>
          <a:p>
            <a:pPr>
              <a:buClr>
                <a:srgbClr val="0070C0"/>
              </a:buClr>
            </a:pPr>
            <a:r>
              <a:rPr lang="en-US" sz="2400" dirty="0">
                <a:latin typeface="+mn-lt"/>
              </a:rPr>
              <a:t>RFR open through July 11 </a:t>
            </a:r>
          </a:p>
          <a:p>
            <a:pPr>
              <a:buClr>
                <a:srgbClr val="0070C0"/>
              </a:buClr>
            </a:pPr>
            <a:endParaRPr lang="en-US" sz="2400" dirty="0">
              <a:latin typeface="+mn-lt"/>
            </a:endParaRPr>
          </a:p>
          <a:p>
            <a:pPr marL="0" indent="0">
              <a:buClr>
                <a:srgbClr val="0070C0"/>
              </a:buClr>
              <a:buNone/>
            </a:pPr>
            <a:r>
              <a:rPr lang="en-US" sz="2800" dirty="0">
                <a:latin typeface="+mn-lt"/>
              </a:rPr>
              <a:t>CZM Coastal Habitat &amp; Water Quality Grants</a:t>
            </a:r>
          </a:p>
          <a:p>
            <a:pPr>
              <a:buClr>
                <a:srgbClr val="0070C0"/>
              </a:buClr>
            </a:pPr>
            <a:r>
              <a:rPr lang="en-US" sz="2400" dirty="0">
                <a:latin typeface="+mn-lt"/>
              </a:rPr>
              <a:t>WQ, Habitat, </a:t>
            </a:r>
            <a:r>
              <a:rPr lang="en-US" sz="2400" dirty="0" err="1">
                <a:latin typeface="+mn-lt"/>
              </a:rPr>
              <a:t>Stormwater</a:t>
            </a:r>
            <a:endParaRPr lang="en-US" sz="2400" dirty="0">
              <a:latin typeface="+mn-lt"/>
            </a:endParaRPr>
          </a:p>
          <a:p>
            <a:pPr>
              <a:buClr>
                <a:srgbClr val="0070C0"/>
              </a:buClr>
            </a:pPr>
            <a:r>
              <a:rPr lang="en-US" sz="2400" dirty="0">
                <a:latin typeface="+mn-lt"/>
              </a:rPr>
              <a:t>Broad Eligibility: Comprehensive Habitat Restoration</a:t>
            </a:r>
          </a:p>
          <a:p>
            <a:pPr>
              <a:buClr>
                <a:srgbClr val="0070C0"/>
              </a:buClr>
            </a:pPr>
            <a:r>
              <a:rPr lang="en-US" sz="2400" dirty="0">
                <a:latin typeface="+mn-lt"/>
              </a:rPr>
              <a:t>Up to $100k Planning / $800k Implementation</a:t>
            </a:r>
          </a:p>
          <a:p>
            <a:pPr>
              <a:buClr>
                <a:srgbClr val="0070C0"/>
              </a:buClr>
            </a:pPr>
            <a:r>
              <a:rPr lang="en-US" sz="2400" dirty="0">
                <a:latin typeface="+mn-lt"/>
              </a:rPr>
              <a:t>Due June 16</a:t>
            </a:r>
          </a:p>
          <a:p>
            <a:pPr>
              <a:buClr>
                <a:srgbClr val="0070C0"/>
              </a:buClr>
            </a:pPr>
            <a:endParaRPr lang="en-US" sz="2400" dirty="0">
              <a:latin typeface="+mn-lt"/>
            </a:endParaRPr>
          </a:p>
          <a:p>
            <a:pPr>
              <a:buClr>
                <a:srgbClr val="0070C0"/>
              </a:buClr>
            </a:pPr>
            <a:endParaRPr lang="en-US" sz="2400" dirty="0">
              <a:latin typeface="+mn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A1D5A22-C952-440E-9CAC-B85A151FDF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7960"/>
            <a:ext cx="1053737" cy="770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5422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7386FA6-F945-E84A-A3D0-B603B44722B0}"/>
              </a:ext>
            </a:extLst>
          </p:cNvPr>
          <p:cNvSpPr/>
          <p:nvPr/>
        </p:nvSpPr>
        <p:spPr>
          <a:xfrm>
            <a:off x="0" y="0"/>
            <a:ext cx="9144000" cy="10246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BEAED5-6CF2-2048-9912-3826AD939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4811"/>
            <a:ext cx="9144000" cy="882730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Other Government Sources</a:t>
            </a:r>
            <a:endParaRPr lang="en-US" sz="2700" b="1" i="1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2DEAEF-38E9-C74A-BDA8-776867E8CC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2696" y="1453615"/>
            <a:ext cx="7566992" cy="4634345"/>
          </a:xfrm>
        </p:spPr>
        <p:txBody>
          <a:bodyPr/>
          <a:lstStyle/>
          <a:p>
            <a:pPr marL="0" indent="0">
              <a:buClr>
                <a:srgbClr val="0070C0"/>
              </a:buClr>
              <a:buNone/>
            </a:pPr>
            <a:r>
              <a:rPr lang="en-US" sz="2800" dirty="0">
                <a:latin typeface="+mn-lt"/>
              </a:rPr>
              <a:t>Federal: EPA, NOAA, USFWS, NRCS, NPS, etc.</a:t>
            </a:r>
          </a:p>
          <a:p>
            <a:pPr>
              <a:buClr>
                <a:srgbClr val="0070C0"/>
              </a:buClr>
            </a:pPr>
            <a:r>
              <a:rPr lang="en-US" sz="2800" dirty="0">
                <a:latin typeface="+mn-lt"/>
              </a:rPr>
              <a:t>See </a:t>
            </a:r>
            <a:r>
              <a:rPr lang="en-US" sz="2800" dirty="0" err="1">
                <a:latin typeface="+mn-lt"/>
              </a:rPr>
              <a:t>grants.gov</a:t>
            </a:r>
            <a:endParaRPr lang="en-US" sz="2800" dirty="0">
              <a:latin typeface="+mn-lt"/>
            </a:endParaRPr>
          </a:p>
          <a:p>
            <a:pPr marL="0" indent="0">
              <a:buClr>
                <a:srgbClr val="0070C0"/>
              </a:buClr>
              <a:buNone/>
            </a:pPr>
            <a:r>
              <a:rPr lang="en-US" sz="2800" dirty="0">
                <a:latin typeface="+mn-lt"/>
              </a:rPr>
              <a:t>RI: Bond Issues, DOT </a:t>
            </a:r>
            <a:r>
              <a:rPr lang="en-US" sz="2800" dirty="0" err="1">
                <a:latin typeface="+mn-lt"/>
              </a:rPr>
              <a:t>Stormwater</a:t>
            </a:r>
            <a:r>
              <a:rPr lang="en-US" sz="2800" dirty="0">
                <a:latin typeface="+mn-lt"/>
              </a:rPr>
              <a:t> Credits, Coastal Habitat Grants</a:t>
            </a:r>
          </a:p>
          <a:p>
            <a:pPr>
              <a:buClr>
                <a:srgbClr val="0070C0"/>
              </a:buClr>
            </a:pPr>
            <a:r>
              <a:rPr lang="en-US" sz="2800" dirty="0">
                <a:latin typeface="+mn-lt"/>
              </a:rPr>
              <a:t>See RI DEM and RI CRMC</a:t>
            </a:r>
          </a:p>
          <a:p>
            <a:pPr marL="0" indent="0">
              <a:buClr>
                <a:srgbClr val="0070C0"/>
              </a:buClr>
              <a:buNone/>
            </a:pPr>
            <a:r>
              <a:rPr lang="en-US" sz="2800" dirty="0">
                <a:latin typeface="+mn-lt"/>
              </a:rPr>
              <a:t>MA: Mass. Div. of Ecological Restoration, Mass. Environmental Trust, etc.</a:t>
            </a:r>
          </a:p>
          <a:p>
            <a:pPr marL="0" indent="0">
              <a:buClr>
                <a:srgbClr val="0070C0"/>
              </a:buClr>
              <a:buNone/>
            </a:pPr>
            <a:r>
              <a:rPr lang="en-US" sz="2800" dirty="0">
                <a:latin typeface="+mn-lt"/>
              </a:rPr>
              <a:t>NEPs: NBEP, BBNEP</a:t>
            </a:r>
            <a:endParaRPr lang="en-US" sz="2400" dirty="0">
              <a:latin typeface="+mn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A1D5A22-C952-440E-9CAC-B85A151FDF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7960"/>
            <a:ext cx="1053737" cy="770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451538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SNEP COLORS">
      <a:dk1>
        <a:srgbClr val="58595B"/>
      </a:dk1>
      <a:lt1>
        <a:sysClr val="window" lastClr="FFFFFF"/>
      </a:lt1>
      <a:dk2>
        <a:srgbClr val="35803E"/>
      </a:dk2>
      <a:lt2>
        <a:srgbClr val="CEE2A0"/>
      </a:lt2>
      <a:accent1>
        <a:srgbClr val="CEE2A0"/>
      </a:accent1>
      <a:accent2>
        <a:srgbClr val="35803E"/>
      </a:accent2>
      <a:accent3>
        <a:srgbClr val="BEE4C3"/>
      </a:accent3>
      <a:accent4>
        <a:srgbClr val="0B5395"/>
      </a:accent4>
      <a:accent5>
        <a:srgbClr val="BFBEC8"/>
      </a:accent5>
      <a:accent6>
        <a:srgbClr val="9ACBF8"/>
      </a:accent6>
      <a:hlink>
        <a:srgbClr val="0B5395"/>
      </a:hlink>
      <a:folHlink>
        <a:srgbClr val="BFBEC8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5E42E482A0F0D47A24958B11D89579D" ma:contentTypeVersion="16" ma:contentTypeDescription="Create a new document." ma:contentTypeScope="" ma:versionID="cf02768dd16fecf28a11e87fe90b4b9e">
  <xsd:schema xmlns:xsd="http://www.w3.org/2001/XMLSchema" xmlns:xs="http://www.w3.org/2001/XMLSchema" xmlns:p="http://schemas.microsoft.com/office/2006/metadata/properties" xmlns:ns1="http://schemas.microsoft.com/sharepoint/v3" xmlns:ns2="4ffa91fb-a0ff-4ac5-b2db-65c790d184a4" xmlns:ns3="http://schemas.microsoft.com/sharepoint.v3" xmlns:ns4="http://schemas.microsoft.com/sharepoint/v3/fields" xmlns:ns5="815d642b-2160-4833-961f-b2d71d66b037" xmlns:ns6="71189b1e-9948-440d-aaf6-465db15228ad" targetNamespace="http://schemas.microsoft.com/office/2006/metadata/properties" ma:root="true" ma:fieldsID="479145615caedd318fe2535492ae5c09" ns1:_="" ns2:_="" ns3:_="" ns4:_="" ns5:_="" ns6:_="">
    <xsd:import namespace="http://schemas.microsoft.com/sharepoint/v3"/>
    <xsd:import namespace="4ffa91fb-a0ff-4ac5-b2db-65c790d184a4"/>
    <xsd:import namespace="http://schemas.microsoft.com/sharepoint.v3"/>
    <xsd:import namespace="http://schemas.microsoft.com/sharepoint/v3/fields"/>
    <xsd:import namespace="815d642b-2160-4833-961f-b2d71d66b037"/>
    <xsd:import namespace="71189b1e-9948-440d-aaf6-465db15228ad"/>
    <xsd:element name="properties">
      <xsd:complexType>
        <xsd:sequence>
          <xsd:element name="documentManagement">
            <xsd:complexType>
              <xsd:all>
                <xsd:element ref="ns2:Document_x0020_Creation_x0020_Date" minOccurs="0"/>
                <xsd:element ref="ns2:Creator" minOccurs="0"/>
                <xsd:element ref="ns2:EPA_x0020_Office" minOccurs="0"/>
                <xsd:element ref="ns2:Record" minOccurs="0"/>
                <xsd:element ref="ns3:CategoryDescription" minOccurs="0"/>
                <xsd:element ref="ns2:Identifier" minOccurs="0"/>
                <xsd:element ref="ns2:EPA_x0020_Contributor" minOccurs="0"/>
                <xsd:element ref="ns2:External_x0020_Contributor" minOccurs="0"/>
                <xsd:element ref="ns4:_Coverage" minOccurs="0"/>
                <xsd:element ref="ns2:EPA_x0020_Related_x0020_Documents" minOccurs="0"/>
                <xsd:element ref="ns4:_Source" minOccurs="0"/>
                <xsd:element ref="ns2:Rights" minOccurs="0"/>
                <xsd:element ref="ns1:Language" minOccurs="0"/>
                <xsd:element ref="ns2:j747ac98061d40f0aa7bd47e1db5675d" minOccurs="0"/>
                <xsd:element ref="ns2:TaxKeywordTaxHTField" minOccurs="0"/>
                <xsd:element ref="ns2:TaxCatchAllLabel" minOccurs="0"/>
                <xsd:element ref="ns2:TaxCatchAll" minOccurs="0"/>
                <xsd:element ref="ns5:MediaServiceMetadata" minOccurs="0"/>
                <xsd:element ref="ns5:MediaServiceFastMetadata" minOccurs="0"/>
                <xsd:element ref="ns5:MediaServiceAutoTags" minOccurs="0"/>
                <xsd:element ref="ns5:MediaServiceOCR" minOccurs="0"/>
                <xsd:element ref="ns5:MediaServiceGenerationTime" minOccurs="0"/>
                <xsd:element ref="ns5:MediaServiceEventHashCode" minOccurs="0"/>
                <xsd:element ref="ns6:SharedWithUsers" minOccurs="0"/>
                <xsd:element ref="ns6:SharedWithDetails" minOccurs="0"/>
                <xsd:element ref="ns5:lcf76f155ced4ddcb4097134ff3c332f" minOccurs="0"/>
                <xsd:element ref="ns5:MediaServiceDateTaken" minOccurs="0"/>
                <xsd:element ref="ns5:MediaLengthInSecond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Language" ma:index="17" nillable="true" ma:displayName="Language" ma:default="English" ma:description="Select the document language from the drop down." ma:format="Dropdown" ma:internalName="Language" ma:readOnly="false">
      <xsd:simpleType>
        <xsd:restriction base="dms:Choice">
          <xsd:enumeration value="Arabic (Saudi Arabia)"/>
          <xsd:enumeration value="Bulgarian (Bulgaria)"/>
          <xsd:enumeration value="Chinese (Hong Kong S.A.R.)"/>
          <xsd:enumeration value="Chinese (People's Republic of China)"/>
          <xsd:enumeration value="Chinese (Taiwan)"/>
          <xsd:enumeration value="Croatian (Croatia)"/>
          <xsd:enumeration value="Czech (Czech Republic)"/>
          <xsd:enumeration value="Danish (Denmark)"/>
          <xsd:enumeration value="Dutch (Netherlands)"/>
          <xsd:enumeration value="English"/>
          <xsd:enumeration value="Estonian (Estonia)"/>
          <xsd:enumeration value="Finnish (Finland)"/>
          <xsd:enumeration value="French (France)"/>
          <xsd:enumeration value="German (Germany)"/>
          <xsd:enumeration value="Greek (Greece)"/>
          <xsd:enumeration value="Hebrew (Israel)"/>
          <xsd:enumeration value="Hindi (India)"/>
          <xsd:enumeration value="Hungarian (Hungary)"/>
          <xsd:enumeration value="Indonesian (Indonesia)"/>
          <xsd:enumeration value="Italian (Italy)"/>
          <xsd:enumeration value="Japanese (Japan)"/>
          <xsd:enumeration value="Korean (Korea)"/>
          <xsd:enumeration value="Latvian (Latvia)"/>
          <xsd:enumeration value="Lithuanian (Lithuania)"/>
          <xsd:enumeration value="Malay (Malaysia)"/>
          <xsd:enumeration value="Norwegian (Bokmal) (Norway)"/>
          <xsd:enumeration value="Polish (Poland)"/>
          <xsd:enumeration value="Portuguese (Brazil)"/>
          <xsd:enumeration value="Portuguese (Portugal)"/>
          <xsd:enumeration value="Romanian (Romania)"/>
          <xsd:enumeration value="Russian (Russia)"/>
          <xsd:enumeration value="Serbian (Latin) (Serbia)"/>
          <xsd:enumeration value="Slovak (Slovakia)"/>
          <xsd:enumeration value="Slovenian (Slovenia)"/>
          <xsd:enumeration value="Spanish (Spain)"/>
          <xsd:enumeration value="Swedish (Sweden)"/>
          <xsd:enumeration value="Thai (Thailand)"/>
          <xsd:enumeration value="Turkish (Turkey)"/>
          <xsd:enumeration value="Ukrainian (Ukraine)"/>
          <xsd:enumeration value="Urdu (Islamic Republic of Pakistan)"/>
          <xsd:enumeration value="Vietnamese (Vietnam)"/>
        </xsd:restriction>
      </xsd:simpleType>
    </xsd:element>
    <xsd:element name="_ip_UnifiedCompliancePolicyProperties" ma:index="4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4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fa91fb-a0ff-4ac5-b2db-65c790d184a4" elementFormDefault="qualified">
    <xsd:import namespace="http://schemas.microsoft.com/office/2006/documentManagement/types"/>
    <xsd:import namespace="http://schemas.microsoft.com/office/infopath/2007/PartnerControls"/>
    <xsd:element name="Document_x0020_Creation_x0020_Date" ma:index="2" nillable="true" ma:displayName="Document Date" ma:default="[today]" ma:description="Enter the date this document was last modified. The upload date has been entered by default." ma:format="DateOnly" ma:internalName="Document_x0020_Creation_x0020_Date" ma:readOnly="false">
      <xsd:simpleType>
        <xsd:restriction base="dms:DateTime"/>
      </xsd:simpleType>
    </xsd:element>
    <xsd:element name="Creator" ma:index="3" nillable="true" ma:displayName="Creator" ma:description="Enter the person primarily responsible for the document. The name of the person uploading the document has been entered by default." ma:list="UserInfo" ma:SharePointGroup="0" ma:internalName="Creator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PA_x0020_Office" ma:index="4" nillable="true" ma:displayName="EPA Office" ma:description="Enter the EPA organization primarily responsible for the document. The office of the person uploading the document has been entered by default." ma:internalName="EPA_x0020_Office" ma:readOnly="false">
      <xsd:simpleType>
        <xsd:restriction base="dms:Text">
          <xsd:maxLength value="255"/>
        </xsd:restriction>
      </xsd:simpleType>
    </xsd:element>
    <xsd:element name="Record" ma:index="5" nillable="true" ma:displayName="Record" ma:default="Shared" ma:description="For documents that provide evidence of EPA decisions and actions, select &quot;Shared&quot; (open access) or &quot;Private&quot; (restricted access)." ma:format="Dropdown" ma:internalName="Record">
      <xsd:simpleType>
        <xsd:restriction base="dms:Choice">
          <xsd:enumeration value="None"/>
          <xsd:enumeration value="Shared"/>
          <xsd:enumeration value="Private"/>
        </xsd:restriction>
      </xsd:simpleType>
    </xsd:element>
    <xsd:element name="Identifier" ma:index="9" nillable="true" ma:displayName="Identifier" ma:description="Enter all EPA identification numbers applicable to this document, one on each line." ma:internalName="Identifier" ma:readOnly="false">
      <xsd:simpleType>
        <xsd:restriction base="dms:Note">
          <xsd:maxLength value="255"/>
        </xsd:restriction>
      </xsd:simpleType>
    </xsd:element>
    <xsd:element name="EPA_x0020_Contributor" ma:index="11" nillable="true" ma:displayName="EPA Contributor" ma:description="Enter an EPA person who contributed to the creation of the document but is not the primary author." ma:list="UserInfo" ma:SharePointGroup="0" ma:internalName="EPA_x0020_Contributor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xternal_x0020_Contributor" ma:index="12" nillable="true" ma:displayName="External Contributor" ma:description="Enter a non-EPA person who contributed to the creation of the document but is not the primary author." ma:internalName="External_x0020_Contributor" ma:readOnly="false">
      <xsd:simpleType>
        <xsd:restriction base="dms:Note">
          <xsd:maxLength value="255"/>
        </xsd:restriction>
      </xsd:simpleType>
    </xsd:element>
    <xsd:element name="EPA_x0020_Related_x0020_Documents" ma:index="14" nillable="true" ma:displayName="Other Related Documents" ma:description="Enter any related document." ma:internalName="EPA_x0020_Related_x0020_Documents" ma:readOnly="false">
      <xsd:simpleType>
        <xsd:restriction base="dms:Note">
          <xsd:maxLength value="255"/>
        </xsd:restriction>
      </xsd:simpleType>
    </xsd:element>
    <xsd:element name="Rights" ma:index="16" nillable="true" ma:displayName="Rights" ma:description="Enter information about intellectual property rights held over the document (e.g. copyright, patent, trademark)." ma:internalName="Rights" ma:readOnly="false">
      <xsd:simpleType>
        <xsd:restriction base="dms:Note">
          <xsd:maxLength value="255"/>
        </xsd:restriction>
      </xsd:simpleType>
    </xsd:element>
    <xsd:element name="j747ac98061d40f0aa7bd47e1db5675d" ma:index="19" nillable="true" ma:taxonomy="true" ma:internalName="j747ac98061d40f0aa7bd47e1db5675d" ma:taxonomyFieldName="Document_x0020_Type" ma:displayName="Document Type" ma:readOnly="false" ma:default="" ma:fieldId="{3747ac98-061d-40f0-aa7b-d47e1db5675d}" ma:sspId="29f62856-1543-49d4-a736-4569d363f533" ma:termSetId="e06cd6a9-a175-4da0-81cb-8dba7aa394a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KeywordTaxHTField" ma:index="21" nillable="true" ma:taxonomy="true" ma:internalName="TaxKeywordTaxHTField" ma:taxonomyFieldName="TaxKeyword" ma:displayName="Enterprise Keywords" ma:readOnly="false" ma:fieldId="{23f27201-bee3-471e-b2e7-b64fd8b7ca38}" ma:taxonomyMulti="true" ma:sspId="29f62856-1543-49d4-a736-4569d363f533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Label" ma:index="23" nillable="true" ma:displayName="Taxonomy Catch All Column1" ma:hidden="true" ma:list="{1116450a-f0b5-4319-bca5-76e9339bc8dd}" ma:internalName="TaxCatchAllLabel" ma:readOnly="true" ma:showField="CatchAllDataLabel" ma:web="71189b1e-9948-440d-aaf6-465db15228a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" ma:index="24" nillable="true" ma:displayName="Taxonomy Catch All Column" ma:hidden="true" ma:list="{1116450a-f0b5-4319-bca5-76e9339bc8dd}" ma:internalName="TaxCatchAll" ma:showField="CatchAllData" ma:web="71189b1e-9948-440d-aaf6-465db15228a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.v3" elementFormDefault="qualified">
    <xsd:import namespace="http://schemas.microsoft.com/office/2006/documentManagement/types"/>
    <xsd:import namespace="http://schemas.microsoft.com/office/infopath/2007/PartnerControls"/>
    <xsd:element name="CategoryDescription" ma:index="6" nillable="true" ma:displayName="Description" ma:description="Enter a brief description." ma:internalName="CategoryDescription" ma:readOnly="fals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Coverage" ma:index="13" nillable="true" ma:displayName="Coverage" ma:description="Enter the geographic location, jurisdiction, or time period for which the document is relevant." ma:internalName="_Coverage" ma:readOnly="false">
      <xsd:simpleType>
        <xsd:restriction base="dms:Text">
          <xsd:maxLength value="255"/>
        </xsd:restriction>
      </xsd:simpleType>
    </xsd:element>
    <xsd:element name="_Source" ma:index="15" nillable="true" ma:displayName="Source" ma:description="Enter a source from which the document is derived." ma:internalName="_Source" ma:readOnly="fals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5d642b-2160-4833-961f-b2d71d66b03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2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30" nillable="true" ma:displayName="Tags" ma:internalName="MediaServiceAutoTags" ma:readOnly="true">
      <xsd:simpleType>
        <xsd:restriction base="dms:Text"/>
      </xsd:simpleType>
    </xsd:element>
    <xsd:element name="MediaServiceOCR" ma:index="3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3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37" nillable="true" ma:taxonomy="true" ma:internalName="lcf76f155ced4ddcb4097134ff3c332f" ma:taxonomyFieldName="MediaServiceImageTags" ma:displayName="Image Tags" ma:readOnly="false" ma:fieldId="{5cf76f15-5ced-4ddc-b409-7134ff3c332f}" ma:taxonomyMulti="true" ma:sspId="29f62856-1543-49d4-a736-4569d363f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3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3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89b1e-9948-440d-aaf6-465db15228ad" elementFormDefault="qualified">
    <xsd:import namespace="http://schemas.microsoft.com/office/2006/documentManagement/types"/>
    <xsd:import namespace="http://schemas.microsoft.com/office/infopath/2007/PartnerControls"/>
    <xsd:element name="SharedWithUsers" ma:index="3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5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Source xmlns="http://schemas.microsoft.com/sharepoint/v3/fields" xsi:nil="true"/>
    <Language xmlns="http://schemas.microsoft.com/sharepoint/v3">English</Language>
    <j747ac98061d40f0aa7bd47e1db5675d xmlns="4ffa91fb-a0ff-4ac5-b2db-65c790d184a4">
      <Terms xmlns="http://schemas.microsoft.com/office/infopath/2007/PartnerControls"/>
    </j747ac98061d40f0aa7bd47e1db5675d>
    <External_x0020_Contributor xmlns="4ffa91fb-a0ff-4ac5-b2db-65c790d184a4" xsi:nil="true"/>
    <TaxKeywordTaxHTField xmlns="4ffa91fb-a0ff-4ac5-b2db-65c790d184a4">
      <Terms xmlns="http://schemas.microsoft.com/office/infopath/2007/PartnerControls"/>
    </TaxKeywordTaxHTField>
    <Record xmlns="4ffa91fb-a0ff-4ac5-b2db-65c790d184a4">Shared</Record>
    <Rights xmlns="4ffa91fb-a0ff-4ac5-b2db-65c790d184a4" xsi:nil="true"/>
    <Document_x0020_Creation_x0020_Date xmlns="4ffa91fb-a0ff-4ac5-b2db-65c790d184a4">2019-12-09T14:05:16+00:00</Document_x0020_Creation_x0020_Date>
    <EPA_x0020_Office xmlns="4ffa91fb-a0ff-4ac5-b2db-65c790d184a4" xsi:nil="true"/>
    <CategoryDescription xmlns="http://schemas.microsoft.com/sharepoint.v3" xsi:nil="true"/>
    <Identifier xmlns="4ffa91fb-a0ff-4ac5-b2db-65c790d184a4" xsi:nil="true"/>
    <_Coverage xmlns="http://schemas.microsoft.com/sharepoint/v3/fields" xsi:nil="true"/>
    <Creator xmlns="4ffa91fb-a0ff-4ac5-b2db-65c790d184a4">
      <UserInfo>
        <DisplayName/>
        <AccountId xsi:nil="true"/>
        <AccountType/>
      </UserInfo>
    </Creator>
    <EPA_x0020_Related_x0020_Documents xmlns="4ffa91fb-a0ff-4ac5-b2db-65c790d184a4" xsi:nil="true"/>
    <EPA_x0020_Contributor xmlns="4ffa91fb-a0ff-4ac5-b2db-65c790d184a4">
      <UserInfo>
        <DisplayName/>
        <AccountId xsi:nil="true"/>
        <AccountType/>
      </UserInfo>
    </EPA_x0020_Contributor>
    <TaxCatchAll xmlns="4ffa91fb-a0ff-4ac5-b2db-65c790d184a4"/>
    <_ip_UnifiedCompliancePolicyUIAction xmlns="http://schemas.microsoft.com/sharepoint/v3" xsi:nil="true"/>
    <lcf76f155ced4ddcb4097134ff3c332f xmlns="815d642b-2160-4833-961f-b2d71d66b037">
      <Terms xmlns="http://schemas.microsoft.com/office/infopath/2007/PartnerControls"/>
    </lcf76f155ced4ddcb4097134ff3c332f>
    <_ip_UnifiedCompliancePolicyProperties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haredContentType xmlns="Microsoft.SharePoint.Taxonomy.ContentTypeSync" SourceId="29f62856-1543-49d4-a736-4569d363f533" ContentTypeId="0x0101" PreviousValue="false"/>
</file>

<file path=customXml/itemProps1.xml><?xml version="1.0" encoding="utf-8"?>
<ds:datastoreItem xmlns:ds="http://schemas.openxmlformats.org/officeDocument/2006/customXml" ds:itemID="{A4778E00-739F-4140-8E2C-A9130C7AFAB8}"/>
</file>

<file path=customXml/itemProps2.xml><?xml version="1.0" encoding="utf-8"?>
<ds:datastoreItem xmlns:ds="http://schemas.openxmlformats.org/officeDocument/2006/customXml" ds:itemID="{62916374-CA4E-4853-9B99-2677C74748B8}">
  <ds:schemaRefs>
    <ds:schemaRef ds:uri="http://purl.org/dc/elements/1.1/"/>
    <ds:schemaRef ds:uri="http://schemas.microsoft.com/office/2006/metadata/properties"/>
    <ds:schemaRef ds:uri="f0553887-e6a7-4ead-9078-cd0aecca2fd0"/>
    <ds:schemaRef ds:uri="http://schemas.microsoft.com/sharepoint/v3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schemas.microsoft.com/office/2006/documentManagement/types"/>
    <ds:schemaRef ds:uri="1556ae31-8747-44c8-b27b-fb28c6eaf512"/>
    <ds:schemaRef ds:uri="4ffa91fb-a0ff-4ac5-b2db-65c790d184a4"/>
    <ds:schemaRef ds:uri="http://schemas.microsoft.com/sharepoint.v3"/>
    <ds:schemaRef ds:uri="http://schemas.microsoft.com/sharepoint/v3/field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0355380-1C66-4837-9A80-BABD9681FA82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608EC177-7CB2-4EDA-9C7D-0879A675CACC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10447</TotalTime>
  <Words>573</Words>
  <Application>Microsoft Macintosh PowerPoint</Application>
  <PresentationFormat>Letter Paper (8.5x11 in)</PresentationFormat>
  <Paragraphs>94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Aharoni</vt:lpstr>
      <vt:lpstr>Arial</vt:lpstr>
      <vt:lpstr>Calibri</vt:lpstr>
      <vt:lpstr>Calibri Light</vt:lpstr>
      <vt:lpstr>Cambria Math</vt:lpstr>
      <vt:lpstr>Trebuchet MS</vt:lpstr>
      <vt:lpstr>Wingdings</vt:lpstr>
      <vt:lpstr>Retrospect</vt:lpstr>
      <vt:lpstr>PowerPoint Presentation</vt:lpstr>
      <vt:lpstr>Today’s Session</vt:lpstr>
      <vt:lpstr>SNEP Sources (RI &amp; MA)</vt:lpstr>
      <vt:lpstr>National Coastal Resilience Fund</vt:lpstr>
      <vt:lpstr>RAE/NEP Watersheds Grant</vt:lpstr>
      <vt:lpstr>RI Infrastructure Bank Programs</vt:lpstr>
      <vt:lpstr>MA Municipal Vulnerability Preparedness Program</vt:lpstr>
      <vt:lpstr>MA Coastal Zone Management Grant Programs</vt:lpstr>
      <vt:lpstr>Other Government Sources</vt:lpstr>
      <vt:lpstr>Private &amp; Community Foundations</vt:lpstr>
      <vt:lpstr>Discussion Points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Simpson, Karen</dc:creator>
  <cp:lastModifiedBy>Thomas Ardito</cp:lastModifiedBy>
  <cp:revision>322</cp:revision>
  <cp:lastPrinted>2023-03-15T14:04:18Z</cp:lastPrinted>
  <dcterms:created xsi:type="dcterms:W3CDTF">2019-12-09T13:59:49Z</dcterms:created>
  <dcterms:modified xsi:type="dcterms:W3CDTF">2023-06-07T19:35:43Z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0x010100AA1D28304E7CB94CBFBD61543575A524</vt:lpwstr>
  </property>
</Properties>
</file>