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commentAuthors.xml" ContentType="application/vnd.openxmlformats-officedocument.presentationml.commentAuthors+xml"/>
  <Override PartName="/ppt/comments/comment1.xml" ContentType="application/vnd.openxmlformats-officedocument.presentationml.comments+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6"/>
  </p:sldMasterIdLst>
  <p:notesMasterIdLst>
    <p:notesMasterId r:id="rId7"/>
  </p:notesMasterIdLst>
  <p:sldIdLst>
    <p:sldId id="256" r:id="rId8"/>
    <p:sldId id="257" r:id="rId9"/>
    <p:sldId id="258" r:id="rId10"/>
    <p:sldId id="259" r:id="rId11"/>
    <p:sldId id="260" r:id="rId12"/>
    <p:sldId id="261" r:id="rId13"/>
    <p:sldId id="262" r:id="rId14"/>
    <p:sldId id="263" r:id="rId15"/>
  </p:sldIdLst>
  <p:sldSz cy="5143500" cx="9144000"/>
  <p:notesSz cx="6858000" cy="9144000"/>
  <p:embeddedFontLst>
    <p:embeddedFont>
      <p:font typeface="Roboto"/>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Bryce Dubois"/>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642D2C5-23A0-4D6B-A67D-4FEE5F3E3F8F}">
  <a:tblStyle styleId="{4642D2C5-23A0-4D6B-A67D-4FEE5F3E3F8F}"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font" Target="fonts/Roboto-italic.fntdata"/><Relationship Id="rId8" Type="http://schemas.openxmlformats.org/officeDocument/2006/relationships/slide" Target="slides/slide1.xml"/><Relationship Id="rId3" Type="http://schemas.openxmlformats.org/officeDocument/2006/relationships/presProps" Target="presProps.xml"/><Relationship Id="rId21" Type="http://schemas.openxmlformats.org/officeDocument/2006/relationships/customXml" Target="../customXml/item2.xml"/><Relationship Id="rId12" Type="http://schemas.openxmlformats.org/officeDocument/2006/relationships/slide" Target="slides/slide5.xml"/><Relationship Id="rId17" Type="http://schemas.openxmlformats.org/officeDocument/2006/relationships/font" Target="fonts/Roboto-bold.fntdata"/><Relationship Id="rId7" Type="http://schemas.openxmlformats.org/officeDocument/2006/relationships/notesMaster" Target="notesMasters/notesMaster1.xml"/><Relationship Id="rId2" Type="http://schemas.openxmlformats.org/officeDocument/2006/relationships/viewProps" Target="viewProps.xml"/><Relationship Id="rId16" Type="http://schemas.openxmlformats.org/officeDocument/2006/relationships/font" Target="fonts/Roboto-regular.fntdata"/><Relationship Id="rId20" Type="http://schemas.openxmlformats.org/officeDocument/2006/relationships/customXml" Target="../customXml/item1.xml"/><Relationship Id="rId11" Type="http://schemas.openxmlformats.org/officeDocument/2006/relationships/slide" Target="slides/slide4.xml"/><Relationship Id="rId1" Type="http://schemas.openxmlformats.org/officeDocument/2006/relationships/theme" Target="theme/theme2.xml"/><Relationship Id="rId6" Type="http://schemas.openxmlformats.org/officeDocument/2006/relationships/slideMaster" Target="slideMasters/slideMaster1.xml"/><Relationship Id="rId15" Type="http://schemas.openxmlformats.org/officeDocument/2006/relationships/slide" Target="slides/slide8.xml"/><Relationship Id="rId5"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font" Target="fonts/Roboto-boldItalic.fntdata"/><Relationship Id="rId4" Type="http://schemas.openxmlformats.org/officeDocument/2006/relationships/tableStyles" Target="tableStyles.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customXml" Target="../customXml/item3.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3-06-08T14:46:08.156">
    <p:pos x="223" y="1045"/>
    <p:text>@Miller.Haley@epa.gov
_Assigned to miller.haley@epa.gov_</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2508e1bf9f2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2508e1bf9f2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24f23d8d96a_0_5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24f23d8d96a_0_5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20f472982cd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20f472982cd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rPr lang="en" sz="1800"/>
              <a:t>The goal of this session is to discuss what stories we tell about the work in and across the SNEP region, and what stories we tell about the challenges ahead. This approach mirrors the one used by the Narragansett Bay Estuary Program in their recent participatory planning event for the CCMP. The outcomes of this particular discussion will be used to inform the monitoring and ES subcommittees, along with other SNEP efforts. </a:t>
            </a:r>
            <a:endParaRPr sz="18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24f23d8d96a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24f23d8d96a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rPr lang="en"/>
              <a:t>OPEN OPPORTUNITY FOR FEEDBACK</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4f57c2210b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24f57c2210b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26d86dca31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226d86dca31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4f23d8d96a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24f23d8d96a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comments" Target="../comments/comment1.xml"/><Relationship Id="rId4" Type="http://schemas.openxmlformats.org/officeDocument/2006/relationships/image" Target="../media/image1.jpg"/><Relationship Id="rId5" Type="http://schemas.openxmlformats.org/officeDocument/2006/relationships/image" Target="../media/image4.jpg"/><Relationship Id="rId6"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1371600"/>
            <a:ext cx="8520600" cy="14256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t/>
            </a:r>
            <a:endParaRPr b="1" sz="2400">
              <a:solidFill>
                <a:srgbClr val="1F1F1F"/>
              </a:solidFill>
              <a:highlight>
                <a:srgbClr val="FFFFFF"/>
              </a:highlight>
              <a:latin typeface="Roboto"/>
              <a:ea typeface="Roboto"/>
              <a:cs typeface="Roboto"/>
              <a:sym typeface="Roboto"/>
            </a:endParaRPr>
          </a:p>
          <a:p>
            <a:pPr indent="0" lvl="0" marL="0" rtl="0" algn="ctr">
              <a:spcBef>
                <a:spcPts val="0"/>
              </a:spcBef>
              <a:spcAft>
                <a:spcPts val="0"/>
              </a:spcAft>
              <a:buClr>
                <a:schemeClr val="dk1"/>
              </a:buClr>
              <a:buSzPct val="45833"/>
              <a:buFont typeface="Arial"/>
              <a:buNone/>
            </a:pPr>
            <a:r>
              <a:rPr b="1" lang="en" sz="2400">
                <a:solidFill>
                  <a:srgbClr val="1F1F1F"/>
                </a:solidFill>
                <a:highlight>
                  <a:schemeClr val="lt1"/>
                </a:highlight>
                <a:latin typeface="Roboto"/>
                <a:ea typeface="Roboto"/>
                <a:cs typeface="Roboto"/>
                <a:sym typeface="Roboto"/>
              </a:rPr>
              <a:t>Room 2: Communicating Project Successes in The SNEP Region</a:t>
            </a:r>
            <a:endParaRPr b="1" sz="2400">
              <a:solidFill>
                <a:srgbClr val="1F1F1F"/>
              </a:solidFill>
              <a:highlight>
                <a:srgbClr val="FFFFFF"/>
              </a:highlight>
              <a:latin typeface="Roboto"/>
              <a:ea typeface="Roboto"/>
              <a:cs typeface="Roboto"/>
              <a:sym typeface="Roboto"/>
            </a:endParaRPr>
          </a:p>
          <a:p>
            <a:pPr indent="0" lvl="0" marL="0" rtl="0" algn="ctr">
              <a:spcBef>
                <a:spcPts val="0"/>
              </a:spcBef>
              <a:spcAft>
                <a:spcPts val="0"/>
              </a:spcAft>
              <a:buNone/>
            </a:pPr>
            <a:r>
              <a:t/>
            </a:r>
            <a:endParaRPr b="1" sz="2400"/>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lnSpcReduction="10000"/>
          </a:bodyPr>
          <a:lstStyle/>
          <a:p>
            <a:pPr indent="0" lvl="0" marL="0" rtl="0" algn="ctr">
              <a:spcBef>
                <a:spcPts val="0"/>
              </a:spcBef>
              <a:spcAft>
                <a:spcPts val="0"/>
              </a:spcAft>
              <a:buNone/>
            </a:pPr>
            <a:r>
              <a:rPr lang="en" sz="2100"/>
              <a:t>SNEP Forum</a:t>
            </a:r>
            <a:endParaRPr sz="2100"/>
          </a:p>
          <a:p>
            <a:pPr indent="0" lvl="0" marL="0" rtl="0" algn="ctr">
              <a:spcBef>
                <a:spcPts val="0"/>
              </a:spcBef>
              <a:spcAft>
                <a:spcPts val="0"/>
              </a:spcAft>
              <a:buNone/>
            </a:pPr>
            <a:r>
              <a:rPr lang="en" sz="2100"/>
              <a:t>June 13, 2023</a:t>
            </a:r>
            <a:endParaRPr sz="2100"/>
          </a:p>
        </p:txBody>
      </p:sp>
      <p:pic>
        <p:nvPicPr>
          <p:cNvPr id="56" name="Google Shape;56;p13"/>
          <p:cNvPicPr preferRelativeResize="0"/>
          <p:nvPr/>
        </p:nvPicPr>
        <p:blipFill>
          <a:blip r:embed="rId3">
            <a:alphaModFix/>
          </a:blip>
          <a:stretch>
            <a:fillRect/>
          </a:stretch>
        </p:blipFill>
        <p:spPr>
          <a:xfrm>
            <a:off x="7342200" y="33113"/>
            <a:ext cx="1762125" cy="12477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idx="4294967295" type="title"/>
          </p:nvPr>
        </p:nvSpPr>
        <p:spPr>
          <a:xfrm>
            <a:off x="0" y="0"/>
            <a:ext cx="7342200" cy="1314000"/>
          </a:xfrm>
          <a:prstGeom prst="rect">
            <a:avLst/>
          </a:prstGeom>
          <a:solidFill>
            <a:srgbClr val="0B5394"/>
          </a:solidFill>
        </p:spPr>
        <p:txBody>
          <a:bodyPr anchorCtr="0" anchor="t" bIns="91425" lIns="91425" spcFirstLastPara="1" rIns="91425" wrap="square" tIns="91425">
            <a:normAutofit/>
          </a:bodyPr>
          <a:lstStyle/>
          <a:p>
            <a:pPr indent="0" lvl="0" marL="0" rtl="0" algn="l">
              <a:lnSpc>
                <a:spcPct val="115000"/>
              </a:lnSpc>
              <a:spcBef>
                <a:spcPts val="0"/>
              </a:spcBef>
              <a:spcAft>
                <a:spcPts val="1200"/>
              </a:spcAft>
              <a:buClr>
                <a:schemeClr val="dk1"/>
              </a:buClr>
              <a:buSzPts val="1100"/>
              <a:buFont typeface="Arial"/>
              <a:buNone/>
            </a:pPr>
            <a:r>
              <a:rPr lang="en" sz="3120">
                <a:solidFill>
                  <a:schemeClr val="lt1"/>
                </a:solidFill>
                <a:latin typeface="Calibri"/>
                <a:ea typeface="Calibri"/>
                <a:cs typeface="Calibri"/>
                <a:sym typeface="Calibri"/>
              </a:rPr>
              <a:t>Your Moderators​</a:t>
            </a:r>
            <a:endParaRPr sz="3120">
              <a:solidFill>
                <a:schemeClr val="lt1"/>
              </a:solidFill>
              <a:latin typeface="Calibri"/>
              <a:ea typeface="Calibri"/>
              <a:cs typeface="Calibri"/>
              <a:sym typeface="Calibri"/>
            </a:endParaRPr>
          </a:p>
        </p:txBody>
      </p:sp>
      <p:pic>
        <p:nvPicPr>
          <p:cNvPr id="62" name="Google Shape;62;p14"/>
          <p:cNvPicPr preferRelativeResize="0"/>
          <p:nvPr/>
        </p:nvPicPr>
        <p:blipFill>
          <a:blip r:embed="rId4">
            <a:alphaModFix/>
          </a:blip>
          <a:stretch>
            <a:fillRect/>
          </a:stretch>
        </p:blipFill>
        <p:spPr>
          <a:xfrm>
            <a:off x="7342200" y="33113"/>
            <a:ext cx="1762125" cy="1247775"/>
          </a:xfrm>
          <a:prstGeom prst="rect">
            <a:avLst/>
          </a:prstGeom>
          <a:noFill/>
          <a:ln>
            <a:noFill/>
          </a:ln>
        </p:spPr>
      </p:pic>
      <p:pic>
        <p:nvPicPr>
          <p:cNvPr id="63" name="Google Shape;63;p14"/>
          <p:cNvPicPr preferRelativeResize="0"/>
          <p:nvPr/>
        </p:nvPicPr>
        <p:blipFill>
          <a:blip r:embed="rId5">
            <a:alphaModFix/>
          </a:blip>
          <a:stretch>
            <a:fillRect/>
          </a:stretch>
        </p:blipFill>
        <p:spPr>
          <a:xfrm>
            <a:off x="7186425" y="3265875"/>
            <a:ext cx="1917900" cy="1823400"/>
          </a:xfrm>
          <a:prstGeom prst="ellipse">
            <a:avLst/>
          </a:prstGeom>
          <a:noFill/>
          <a:ln>
            <a:noFill/>
          </a:ln>
        </p:spPr>
      </p:pic>
      <p:sp>
        <p:nvSpPr>
          <p:cNvPr id="64" name="Google Shape;64;p14"/>
          <p:cNvSpPr txBox="1"/>
          <p:nvPr/>
        </p:nvSpPr>
        <p:spPr>
          <a:xfrm>
            <a:off x="355000" y="3531075"/>
            <a:ext cx="63879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t>Bryce DuBois is a Visiting Assistant Professor of Environmental Studies at the College of the Holy Cross. He holds a Ph.D. in Environmental Psychology and an MA in Clinical Psychology. ​</a:t>
            </a:r>
            <a:endParaRPr sz="1800"/>
          </a:p>
        </p:txBody>
      </p:sp>
      <p:sp>
        <p:nvSpPr>
          <p:cNvPr id="65" name="Google Shape;65;p14"/>
          <p:cNvSpPr txBox="1"/>
          <p:nvPr/>
        </p:nvSpPr>
        <p:spPr>
          <a:xfrm>
            <a:off x="355000" y="1659725"/>
            <a:ext cx="63879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t>Haley Miller is a life scientist at USEPA Region 1, and the new SNEP Habitat Coordinator. She holds an M.S. in Forest Resources and B.S. in Environmental Science and Policy, with a background in wetland ecology.</a:t>
            </a:r>
            <a:endParaRPr sz="1800"/>
          </a:p>
        </p:txBody>
      </p:sp>
      <p:pic>
        <p:nvPicPr>
          <p:cNvPr id="66" name="Google Shape;66;p14"/>
          <p:cNvPicPr preferRelativeResize="0"/>
          <p:nvPr/>
        </p:nvPicPr>
        <p:blipFill>
          <a:blip r:embed="rId6">
            <a:alphaModFix/>
          </a:blip>
          <a:stretch>
            <a:fillRect/>
          </a:stretch>
        </p:blipFill>
        <p:spPr>
          <a:xfrm>
            <a:off x="7233675" y="1314000"/>
            <a:ext cx="1823400" cy="1823400"/>
          </a:xfrm>
          <a:prstGeom prst="ellipse">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5"/>
          <p:cNvSpPr txBox="1"/>
          <p:nvPr>
            <p:ph type="title"/>
          </p:nvPr>
        </p:nvSpPr>
        <p:spPr>
          <a:xfrm>
            <a:off x="0" y="0"/>
            <a:ext cx="7342200" cy="1314000"/>
          </a:xfrm>
          <a:prstGeom prst="rect">
            <a:avLst/>
          </a:prstGeom>
          <a:solidFill>
            <a:srgbClr val="0B5394"/>
          </a:solidFill>
        </p:spPr>
        <p:txBody>
          <a:bodyPr anchorCtr="0" anchor="t" bIns="91425" lIns="91425" spcFirstLastPara="1" rIns="91425" wrap="square" tIns="91425">
            <a:normAutofit/>
          </a:bodyPr>
          <a:lstStyle/>
          <a:p>
            <a:pPr indent="0" lvl="0" marL="0" rtl="0" algn="l">
              <a:lnSpc>
                <a:spcPct val="115000"/>
              </a:lnSpc>
              <a:spcBef>
                <a:spcPts val="0"/>
              </a:spcBef>
              <a:spcAft>
                <a:spcPts val="1200"/>
              </a:spcAft>
              <a:buClr>
                <a:schemeClr val="dk1"/>
              </a:buClr>
              <a:buSzPts val="1100"/>
              <a:buFont typeface="Arial"/>
              <a:buNone/>
            </a:pPr>
            <a:r>
              <a:rPr lang="en" sz="3120">
                <a:solidFill>
                  <a:schemeClr val="lt1"/>
                </a:solidFill>
                <a:latin typeface="Calibri"/>
                <a:ea typeface="Calibri"/>
                <a:cs typeface="Calibri"/>
                <a:sym typeface="Calibri"/>
              </a:rPr>
              <a:t>Agenda</a:t>
            </a:r>
            <a:endParaRPr sz="3120">
              <a:solidFill>
                <a:schemeClr val="lt1"/>
              </a:solidFill>
              <a:latin typeface="Calibri"/>
              <a:ea typeface="Calibri"/>
              <a:cs typeface="Calibri"/>
              <a:sym typeface="Calibri"/>
            </a:endParaRPr>
          </a:p>
        </p:txBody>
      </p:sp>
      <p:sp>
        <p:nvSpPr>
          <p:cNvPr id="72" name="Google Shape;72;p15"/>
          <p:cNvSpPr txBox="1"/>
          <p:nvPr/>
        </p:nvSpPr>
        <p:spPr>
          <a:xfrm>
            <a:off x="3966600" y="1371600"/>
            <a:ext cx="5177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a:p>
        </p:txBody>
      </p:sp>
      <p:sp>
        <p:nvSpPr>
          <p:cNvPr id="73" name="Google Shape;73;p15"/>
          <p:cNvSpPr txBox="1"/>
          <p:nvPr/>
        </p:nvSpPr>
        <p:spPr>
          <a:xfrm>
            <a:off x="291475" y="1807075"/>
            <a:ext cx="5925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74" name="Google Shape;74;p15"/>
          <p:cNvSpPr txBox="1"/>
          <p:nvPr/>
        </p:nvSpPr>
        <p:spPr>
          <a:xfrm>
            <a:off x="250325" y="1549900"/>
            <a:ext cx="8893800" cy="341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600"/>
              <a:t>Welcome</a:t>
            </a:r>
            <a:r>
              <a:rPr lang="en" sz="2600"/>
              <a:t>									5 mins</a:t>
            </a:r>
            <a:endParaRPr sz="2600"/>
          </a:p>
          <a:p>
            <a:pPr indent="0" lvl="0" marL="0" rtl="0" algn="l">
              <a:spcBef>
                <a:spcPts val="0"/>
              </a:spcBef>
              <a:spcAft>
                <a:spcPts val="0"/>
              </a:spcAft>
              <a:buNone/>
            </a:pPr>
            <a:r>
              <a:rPr b="1" lang="en" sz="2600"/>
              <a:t>Count off into three groups</a:t>
            </a:r>
            <a:r>
              <a:rPr b="1" lang="en" sz="2600"/>
              <a:t>			</a:t>
            </a:r>
            <a:r>
              <a:rPr lang="en" sz="2600">
                <a:solidFill>
                  <a:schemeClr val="dk1"/>
                </a:solidFill>
              </a:rPr>
              <a:t>5 mins</a:t>
            </a:r>
            <a:endParaRPr sz="2600">
              <a:solidFill>
                <a:schemeClr val="dk1"/>
              </a:solidFill>
            </a:endParaRPr>
          </a:p>
          <a:p>
            <a:pPr indent="0" lvl="0" marL="0" rtl="0" algn="l">
              <a:spcBef>
                <a:spcPts val="0"/>
              </a:spcBef>
              <a:spcAft>
                <a:spcPts val="0"/>
              </a:spcAft>
              <a:buNone/>
            </a:pPr>
            <a:r>
              <a:rPr lang="en" sz="1600">
                <a:solidFill>
                  <a:schemeClr val="dk1"/>
                </a:solidFill>
              </a:rPr>
              <a:t>	</a:t>
            </a:r>
            <a:r>
              <a:rPr lang="en" sz="1800">
                <a:solidFill>
                  <a:schemeClr val="dk1"/>
                </a:solidFill>
              </a:rPr>
              <a:t>Introductions</a:t>
            </a:r>
            <a:endParaRPr sz="1800">
              <a:solidFill>
                <a:schemeClr val="dk1"/>
              </a:solidFill>
            </a:endParaRPr>
          </a:p>
          <a:p>
            <a:pPr indent="0" lvl="0" marL="457200" rtl="0" algn="l">
              <a:spcBef>
                <a:spcPts val="0"/>
              </a:spcBef>
              <a:spcAft>
                <a:spcPts val="0"/>
              </a:spcAft>
              <a:buNone/>
            </a:pPr>
            <a:r>
              <a:rPr lang="en" sz="1800">
                <a:solidFill>
                  <a:schemeClr val="dk1"/>
                </a:solidFill>
              </a:rPr>
              <a:t>Group agreements</a:t>
            </a:r>
            <a:endParaRPr sz="1800">
              <a:solidFill>
                <a:schemeClr val="dk1"/>
              </a:solidFill>
            </a:endParaRPr>
          </a:p>
          <a:p>
            <a:pPr indent="0" lvl="0" marL="457200" rtl="0" algn="l">
              <a:spcBef>
                <a:spcPts val="0"/>
              </a:spcBef>
              <a:spcAft>
                <a:spcPts val="0"/>
              </a:spcAft>
              <a:buNone/>
            </a:pPr>
            <a:r>
              <a:rPr lang="en" sz="1800">
                <a:solidFill>
                  <a:schemeClr val="dk1"/>
                </a:solidFill>
              </a:rPr>
              <a:t>Designate roles (note-taker)</a:t>
            </a:r>
            <a:endParaRPr sz="1800">
              <a:solidFill>
                <a:schemeClr val="dk1"/>
              </a:solidFill>
            </a:endParaRPr>
          </a:p>
          <a:p>
            <a:pPr indent="0" lvl="0" marL="0" rtl="0" algn="l">
              <a:spcBef>
                <a:spcPts val="0"/>
              </a:spcBef>
              <a:spcAft>
                <a:spcPts val="0"/>
              </a:spcAft>
              <a:buNone/>
            </a:pPr>
            <a:r>
              <a:rPr b="1" lang="en" sz="2600"/>
              <a:t>Rotate</a:t>
            </a:r>
            <a:r>
              <a:rPr lang="en" sz="2600"/>
              <a:t>										</a:t>
            </a:r>
            <a:r>
              <a:rPr lang="en" sz="2600">
                <a:solidFill>
                  <a:schemeClr val="dk1"/>
                </a:solidFill>
              </a:rPr>
              <a:t>10 mins each (x3)</a:t>
            </a:r>
            <a:endParaRPr sz="2600"/>
          </a:p>
          <a:p>
            <a:pPr indent="0" lvl="0" marL="0" rtl="0" algn="l">
              <a:spcBef>
                <a:spcPts val="0"/>
              </a:spcBef>
              <a:spcAft>
                <a:spcPts val="0"/>
              </a:spcAft>
              <a:buNone/>
            </a:pPr>
            <a:r>
              <a:rPr b="1" lang="en" sz="2600"/>
              <a:t>Gallery walk and uplift (vote)			</a:t>
            </a:r>
            <a:r>
              <a:rPr lang="en" sz="2600">
                <a:solidFill>
                  <a:schemeClr val="dk1"/>
                </a:solidFill>
              </a:rPr>
              <a:t>5 mins</a:t>
            </a:r>
            <a:endParaRPr b="1" sz="2600"/>
          </a:p>
          <a:p>
            <a:pPr indent="0" lvl="0" marL="0" rtl="0" algn="l">
              <a:spcBef>
                <a:spcPts val="0"/>
              </a:spcBef>
              <a:spcAft>
                <a:spcPts val="0"/>
              </a:spcAft>
              <a:buNone/>
            </a:pPr>
            <a:r>
              <a:rPr b="1" lang="en" sz="2600"/>
              <a:t>Share Out and Conclude			</a:t>
            </a:r>
            <a:r>
              <a:rPr b="1" lang="en" sz="2600"/>
              <a:t>	</a:t>
            </a:r>
            <a:r>
              <a:rPr lang="en" sz="2600"/>
              <a:t>1</a:t>
            </a:r>
            <a:r>
              <a:rPr lang="en" sz="2600">
                <a:solidFill>
                  <a:schemeClr val="dk1"/>
                </a:solidFill>
              </a:rPr>
              <a:t>5 mins</a:t>
            </a:r>
            <a:r>
              <a:rPr b="1" lang="en" sz="2600"/>
              <a:t>								</a:t>
            </a:r>
            <a:endParaRPr sz="2600"/>
          </a:p>
        </p:txBody>
      </p:sp>
      <p:pic>
        <p:nvPicPr>
          <p:cNvPr id="75" name="Google Shape;75;p15"/>
          <p:cNvPicPr preferRelativeResize="0"/>
          <p:nvPr/>
        </p:nvPicPr>
        <p:blipFill>
          <a:blip r:embed="rId3">
            <a:alphaModFix/>
          </a:blip>
          <a:stretch>
            <a:fillRect/>
          </a:stretch>
        </p:blipFill>
        <p:spPr>
          <a:xfrm>
            <a:off x="7342200" y="33113"/>
            <a:ext cx="1762125" cy="12477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6"/>
          <p:cNvSpPr txBox="1"/>
          <p:nvPr>
            <p:ph type="title"/>
          </p:nvPr>
        </p:nvSpPr>
        <p:spPr>
          <a:xfrm>
            <a:off x="0" y="0"/>
            <a:ext cx="7342200" cy="1314000"/>
          </a:xfrm>
          <a:prstGeom prst="rect">
            <a:avLst/>
          </a:prstGeom>
          <a:solidFill>
            <a:srgbClr val="0B5394"/>
          </a:solidFill>
        </p:spPr>
        <p:txBody>
          <a:bodyPr anchorCtr="0" anchor="t" bIns="91425" lIns="91425" spcFirstLastPara="1" rIns="91425" wrap="square" tIns="91425">
            <a:normAutofit fontScale="90000"/>
          </a:bodyPr>
          <a:lstStyle/>
          <a:p>
            <a:pPr indent="0" lvl="0" marL="0" rtl="0" algn="l">
              <a:lnSpc>
                <a:spcPct val="115000"/>
              </a:lnSpc>
              <a:spcBef>
                <a:spcPts val="0"/>
              </a:spcBef>
              <a:spcAft>
                <a:spcPts val="1200"/>
              </a:spcAft>
              <a:buClr>
                <a:schemeClr val="dk1"/>
              </a:buClr>
              <a:buSzPct val="35256"/>
              <a:buFont typeface="Arial"/>
              <a:buNone/>
            </a:pPr>
            <a:r>
              <a:rPr lang="en" sz="3120">
                <a:solidFill>
                  <a:schemeClr val="lt1"/>
                </a:solidFill>
                <a:latin typeface="Calibri"/>
                <a:ea typeface="Calibri"/>
                <a:cs typeface="Calibri"/>
                <a:sym typeface="Calibri"/>
              </a:rPr>
              <a:t>In this session we will focus on compelling stories in the SNEP region and ask specific questions: </a:t>
            </a:r>
            <a:endParaRPr sz="3120">
              <a:solidFill>
                <a:schemeClr val="lt1"/>
              </a:solidFill>
              <a:latin typeface="Calibri"/>
              <a:ea typeface="Calibri"/>
              <a:cs typeface="Calibri"/>
              <a:sym typeface="Calibri"/>
            </a:endParaRPr>
          </a:p>
        </p:txBody>
      </p:sp>
      <p:sp>
        <p:nvSpPr>
          <p:cNvPr id="81" name="Google Shape;81;p16"/>
          <p:cNvSpPr txBox="1"/>
          <p:nvPr/>
        </p:nvSpPr>
        <p:spPr>
          <a:xfrm>
            <a:off x="3966600" y="1371600"/>
            <a:ext cx="5177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a:p>
        </p:txBody>
      </p:sp>
      <p:sp>
        <p:nvSpPr>
          <p:cNvPr id="82" name="Google Shape;82;p16"/>
          <p:cNvSpPr txBox="1"/>
          <p:nvPr>
            <p:ph idx="1" type="body"/>
          </p:nvPr>
        </p:nvSpPr>
        <p:spPr>
          <a:xfrm>
            <a:off x="0" y="1295400"/>
            <a:ext cx="9144000" cy="3848100"/>
          </a:xfrm>
          <a:prstGeom prst="rect">
            <a:avLst/>
          </a:prstGeom>
        </p:spPr>
        <p:txBody>
          <a:bodyPr anchorCtr="0" anchor="t" bIns="91425" lIns="91425" spcFirstLastPara="1" rIns="91425" wrap="square" tIns="91425">
            <a:noAutofit/>
          </a:bodyPr>
          <a:lstStyle/>
          <a:p>
            <a:pPr indent="-387350" lvl="0" marL="457200" rtl="0" algn="l">
              <a:lnSpc>
                <a:spcPct val="100000"/>
              </a:lnSpc>
              <a:spcBef>
                <a:spcPts val="0"/>
              </a:spcBef>
              <a:spcAft>
                <a:spcPts val="0"/>
              </a:spcAft>
              <a:buClr>
                <a:schemeClr val="dk1"/>
              </a:buClr>
              <a:buSzPts val="2500"/>
              <a:buFont typeface="Calibri"/>
              <a:buChar char="●"/>
            </a:pPr>
            <a:r>
              <a:rPr lang="en" sz="2500">
                <a:solidFill>
                  <a:schemeClr val="dk1"/>
                </a:solidFill>
                <a:latin typeface="Calibri"/>
                <a:ea typeface="Calibri"/>
                <a:cs typeface="Calibri"/>
                <a:sym typeface="Calibri"/>
              </a:rPr>
              <a:t>who is telling good stories about environmental challenges and restoration?</a:t>
            </a:r>
            <a:endParaRPr sz="2500">
              <a:solidFill>
                <a:schemeClr val="dk1"/>
              </a:solidFill>
              <a:latin typeface="Calibri"/>
              <a:ea typeface="Calibri"/>
              <a:cs typeface="Calibri"/>
              <a:sym typeface="Calibri"/>
            </a:endParaRPr>
          </a:p>
          <a:p>
            <a:pPr indent="-387350" lvl="0" marL="457200" rtl="0" algn="l">
              <a:lnSpc>
                <a:spcPct val="100000"/>
              </a:lnSpc>
              <a:spcBef>
                <a:spcPts val="0"/>
              </a:spcBef>
              <a:spcAft>
                <a:spcPts val="0"/>
              </a:spcAft>
              <a:buClr>
                <a:schemeClr val="dk1"/>
              </a:buClr>
              <a:buSzPts val="2500"/>
              <a:buFont typeface="Calibri"/>
              <a:buChar char="●"/>
            </a:pPr>
            <a:r>
              <a:rPr lang="en" sz="2500">
                <a:solidFill>
                  <a:schemeClr val="dk1"/>
                </a:solidFill>
                <a:latin typeface="Calibri"/>
                <a:ea typeface="Calibri"/>
                <a:cs typeface="Calibri"/>
                <a:sym typeface="Calibri"/>
              </a:rPr>
              <a:t>what data is used to support those narratives?</a:t>
            </a:r>
            <a:endParaRPr sz="2500">
              <a:solidFill>
                <a:schemeClr val="dk1"/>
              </a:solidFill>
              <a:latin typeface="Calibri"/>
              <a:ea typeface="Calibri"/>
              <a:cs typeface="Calibri"/>
              <a:sym typeface="Calibri"/>
            </a:endParaRPr>
          </a:p>
          <a:p>
            <a:pPr indent="-387350" lvl="0" marL="457200" rtl="0" algn="l">
              <a:lnSpc>
                <a:spcPct val="100000"/>
              </a:lnSpc>
              <a:spcBef>
                <a:spcPts val="0"/>
              </a:spcBef>
              <a:spcAft>
                <a:spcPts val="0"/>
              </a:spcAft>
              <a:buClr>
                <a:schemeClr val="dk1"/>
              </a:buClr>
              <a:buSzPts val="2500"/>
              <a:buFont typeface="Calibri"/>
              <a:buChar char="●"/>
            </a:pPr>
            <a:r>
              <a:rPr lang="en" sz="2500">
                <a:solidFill>
                  <a:schemeClr val="dk1"/>
                </a:solidFill>
                <a:latin typeface="Calibri"/>
                <a:ea typeface="Calibri"/>
                <a:cs typeface="Calibri"/>
                <a:sym typeface="Calibri"/>
              </a:rPr>
              <a:t>how can SNEP do a better job of capturing, emulating, and amplifying those narratives? </a:t>
            </a:r>
            <a:endParaRPr sz="2500">
              <a:solidFill>
                <a:schemeClr val="dk1"/>
              </a:solidFill>
              <a:latin typeface="Calibri"/>
              <a:ea typeface="Calibri"/>
              <a:cs typeface="Calibri"/>
              <a:sym typeface="Calibri"/>
            </a:endParaRPr>
          </a:p>
          <a:p>
            <a:pPr indent="-387350" lvl="0" marL="457200" rtl="0" algn="l">
              <a:lnSpc>
                <a:spcPct val="100000"/>
              </a:lnSpc>
              <a:spcBef>
                <a:spcPts val="0"/>
              </a:spcBef>
              <a:spcAft>
                <a:spcPts val="0"/>
              </a:spcAft>
              <a:buClr>
                <a:schemeClr val="dk1"/>
              </a:buClr>
              <a:buSzPts val="2500"/>
              <a:buFont typeface="Calibri"/>
              <a:buChar char="●"/>
            </a:pPr>
            <a:r>
              <a:rPr lang="en" sz="2500">
                <a:solidFill>
                  <a:schemeClr val="dk1"/>
                </a:solidFill>
                <a:latin typeface="Calibri"/>
                <a:ea typeface="Calibri"/>
                <a:cs typeface="Calibri"/>
                <a:sym typeface="Calibri"/>
              </a:rPr>
              <a:t>whose stories should we be telling?</a:t>
            </a:r>
            <a:endParaRPr sz="2500">
              <a:solidFill>
                <a:schemeClr val="dk1"/>
              </a:solidFill>
              <a:latin typeface="Calibri"/>
              <a:ea typeface="Calibri"/>
              <a:cs typeface="Calibri"/>
              <a:sym typeface="Calibri"/>
            </a:endParaRPr>
          </a:p>
          <a:p>
            <a:pPr indent="0" lvl="0" marL="0" rtl="0" algn="l">
              <a:lnSpc>
                <a:spcPct val="100000"/>
              </a:lnSpc>
              <a:spcBef>
                <a:spcPts val="0"/>
              </a:spcBef>
              <a:spcAft>
                <a:spcPts val="0"/>
              </a:spcAft>
              <a:buNone/>
            </a:pPr>
            <a:r>
              <a:t/>
            </a:r>
            <a:endParaRPr sz="2500">
              <a:solidFill>
                <a:schemeClr val="dk1"/>
              </a:solidFill>
              <a:latin typeface="Calibri"/>
              <a:ea typeface="Calibri"/>
              <a:cs typeface="Calibri"/>
              <a:sym typeface="Calibri"/>
            </a:endParaRPr>
          </a:p>
          <a:p>
            <a:pPr indent="0" lvl="0" marL="0" rtl="0" algn="l">
              <a:lnSpc>
                <a:spcPct val="100000"/>
              </a:lnSpc>
              <a:spcBef>
                <a:spcPts val="0"/>
              </a:spcBef>
              <a:spcAft>
                <a:spcPts val="0"/>
              </a:spcAft>
              <a:buNone/>
            </a:pPr>
            <a:r>
              <a:t/>
            </a:r>
            <a:endParaRPr sz="2500">
              <a:solidFill>
                <a:schemeClr val="dk1"/>
              </a:solidFill>
              <a:latin typeface="Calibri"/>
              <a:ea typeface="Calibri"/>
              <a:cs typeface="Calibri"/>
              <a:sym typeface="Calibri"/>
            </a:endParaRPr>
          </a:p>
        </p:txBody>
      </p:sp>
      <p:sp>
        <p:nvSpPr>
          <p:cNvPr id="83" name="Google Shape;83;p16"/>
          <p:cNvSpPr txBox="1"/>
          <p:nvPr/>
        </p:nvSpPr>
        <p:spPr>
          <a:xfrm>
            <a:off x="16875" y="3946150"/>
            <a:ext cx="9190800" cy="400200"/>
          </a:xfrm>
          <a:prstGeom prst="rect">
            <a:avLst/>
          </a:prstGeom>
          <a:noFill/>
          <a:ln>
            <a:noFill/>
          </a:ln>
          <a:effectLst>
            <a:outerShdw blurRad="57150" rotWithShape="0" algn="bl" dir="5400000" dist="19050">
              <a:srgbClr val="000000">
                <a:alpha val="50000"/>
              </a:srgbClr>
            </a:outerShdw>
            <a:reflection blurRad="0" dir="5400000" dist="38100" endA="0" fadeDir="5400012" kx="0" rotWithShape="0" algn="bl" stPos="0" sy="-100000" ky="0"/>
          </a:effectLst>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84" name="Google Shape;84;p16"/>
          <p:cNvSpPr txBox="1"/>
          <p:nvPr/>
        </p:nvSpPr>
        <p:spPr>
          <a:xfrm>
            <a:off x="-23400" y="3804300"/>
            <a:ext cx="9190800" cy="1339200"/>
          </a:xfrm>
          <a:prstGeom prst="rect">
            <a:avLst/>
          </a:prstGeom>
          <a:solidFill>
            <a:srgbClr val="CFE2A3"/>
          </a:solid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b="1" lang="en" sz="2500">
                <a:solidFill>
                  <a:schemeClr val="dk1"/>
                </a:solidFill>
                <a:latin typeface="Calibri"/>
                <a:ea typeface="Calibri"/>
                <a:cs typeface="Calibri"/>
                <a:sym typeface="Calibri"/>
              </a:rPr>
              <a:t>Outcomes of this particular discussion will be used to inform the SNEP monitoring and ecosystem services subcommittees, along with other SNEP efforts. </a:t>
            </a:r>
            <a:endParaRPr b="1"/>
          </a:p>
        </p:txBody>
      </p:sp>
      <p:pic>
        <p:nvPicPr>
          <p:cNvPr id="85" name="Google Shape;85;p16"/>
          <p:cNvPicPr preferRelativeResize="0"/>
          <p:nvPr/>
        </p:nvPicPr>
        <p:blipFill>
          <a:blip r:embed="rId3">
            <a:alphaModFix/>
          </a:blip>
          <a:stretch>
            <a:fillRect/>
          </a:stretch>
        </p:blipFill>
        <p:spPr>
          <a:xfrm>
            <a:off x="7342200" y="33113"/>
            <a:ext cx="1762125" cy="12477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graphicFrame>
        <p:nvGraphicFramePr>
          <p:cNvPr id="90" name="Google Shape;90;p17"/>
          <p:cNvGraphicFramePr/>
          <p:nvPr/>
        </p:nvGraphicFramePr>
        <p:xfrm>
          <a:off x="57150" y="1470725"/>
          <a:ext cx="3000000" cy="3000000"/>
        </p:xfrm>
        <a:graphic>
          <a:graphicData uri="http://schemas.openxmlformats.org/drawingml/2006/table">
            <a:tbl>
              <a:tblPr>
                <a:noFill/>
                <a:tableStyleId>{4642D2C5-23A0-4D6B-A67D-4FEE5F3E3F8F}</a:tableStyleId>
              </a:tblPr>
              <a:tblGrid>
                <a:gridCol w="2390775"/>
                <a:gridCol w="2238375"/>
                <a:gridCol w="2343150"/>
                <a:gridCol w="2057400"/>
              </a:tblGrid>
              <a:tr h="371475">
                <a:tc>
                  <a:txBody>
                    <a:bodyPr/>
                    <a:lstStyle/>
                    <a:p>
                      <a:pPr indent="0" lvl="0" marL="0" rtl="0" algn="l">
                        <a:spcBef>
                          <a:spcPts val="0"/>
                        </a:spcBef>
                        <a:spcAft>
                          <a:spcPts val="0"/>
                        </a:spcAft>
                        <a:buNone/>
                      </a:pPr>
                      <a:r>
                        <a:rPr b="1" lang="en"/>
                        <a:t>Topic</a:t>
                      </a:r>
                      <a:endParaRPr b="1"/>
                    </a:p>
                  </a:txBody>
                  <a:tcPr marT="91425" marB="91425" marR="91425" marL="91425">
                    <a:solidFill>
                      <a:srgbClr val="6FA8DC"/>
                    </a:solidFill>
                  </a:tcPr>
                </a:tc>
                <a:tc>
                  <a:txBody>
                    <a:bodyPr/>
                    <a:lstStyle/>
                    <a:p>
                      <a:pPr indent="0" lvl="0" marL="0" rtl="0" algn="l">
                        <a:spcBef>
                          <a:spcPts val="0"/>
                        </a:spcBef>
                        <a:spcAft>
                          <a:spcPts val="0"/>
                        </a:spcAft>
                        <a:buNone/>
                      </a:pPr>
                      <a:r>
                        <a:rPr b="1" lang="en"/>
                        <a:t>S</a:t>
                      </a:r>
                      <a:r>
                        <a:rPr b="1" lang="en"/>
                        <a:t>uccess stories </a:t>
                      </a:r>
                      <a:endParaRPr b="1"/>
                    </a:p>
                    <a:p>
                      <a:pPr indent="0" lvl="0" marL="0" rtl="0" algn="l">
                        <a:spcBef>
                          <a:spcPts val="0"/>
                        </a:spcBef>
                        <a:spcAft>
                          <a:spcPts val="0"/>
                        </a:spcAft>
                        <a:buNone/>
                      </a:pPr>
                      <a:r>
                        <a:rPr b="1" lang="en"/>
                        <a:t>(how do you know?)</a:t>
                      </a:r>
                      <a:endParaRPr b="1"/>
                    </a:p>
                  </a:txBody>
                  <a:tcPr marT="91425" marB="91425" marR="91425" marL="91425">
                    <a:solidFill>
                      <a:srgbClr val="6FA8DC"/>
                    </a:solidFill>
                  </a:tcPr>
                </a:tc>
                <a:tc>
                  <a:txBody>
                    <a:bodyPr/>
                    <a:lstStyle/>
                    <a:p>
                      <a:pPr indent="0" lvl="0" marL="0" rtl="0" algn="l">
                        <a:spcBef>
                          <a:spcPts val="0"/>
                        </a:spcBef>
                        <a:spcAft>
                          <a:spcPts val="0"/>
                        </a:spcAft>
                        <a:buNone/>
                      </a:pPr>
                      <a:r>
                        <a:rPr b="1" lang="en"/>
                        <a:t>C</a:t>
                      </a:r>
                      <a:r>
                        <a:rPr b="1" lang="en"/>
                        <a:t>hallenge stories </a:t>
                      </a:r>
                      <a:endParaRPr b="1"/>
                    </a:p>
                    <a:p>
                      <a:pPr indent="0" lvl="0" marL="0" rtl="0" algn="l">
                        <a:spcBef>
                          <a:spcPts val="0"/>
                        </a:spcBef>
                        <a:spcAft>
                          <a:spcPts val="0"/>
                        </a:spcAft>
                        <a:buNone/>
                      </a:pPr>
                      <a:r>
                        <a:rPr b="1" lang="en"/>
                        <a:t>(how do you know?)</a:t>
                      </a:r>
                      <a:endParaRPr b="1"/>
                    </a:p>
                  </a:txBody>
                  <a:tcPr marT="91425" marB="91425" marR="91425" marL="91425">
                    <a:solidFill>
                      <a:srgbClr val="6FA8DC"/>
                    </a:solidFill>
                  </a:tcPr>
                </a:tc>
                <a:tc>
                  <a:txBody>
                    <a:bodyPr/>
                    <a:lstStyle/>
                    <a:p>
                      <a:pPr indent="0" lvl="0" marL="0" rtl="0" algn="l">
                        <a:spcBef>
                          <a:spcPts val="0"/>
                        </a:spcBef>
                        <a:spcAft>
                          <a:spcPts val="0"/>
                        </a:spcAft>
                        <a:buNone/>
                      </a:pPr>
                      <a:r>
                        <a:rPr b="1" lang="en"/>
                        <a:t>O</a:t>
                      </a:r>
                      <a:r>
                        <a:rPr b="1" lang="en"/>
                        <a:t>ther stories </a:t>
                      </a:r>
                      <a:endParaRPr b="1"/>
                    </a:p>
                    <a:p>
                      <a:pPr indent="0" lvl="0" marL="0" rtl="0" algn="l">
                        <a:spcBef>
                          <a:spcPts val="0"/>
                        </a:spcBef>
                        <a:spcAft>
                          <a:spcPts val="0"/>
                        </a:spcAft>
                        <a:buNone/>
                      </a:pPr>
                      <a:r>
                        <a:rPr b="1" lang="en"/>
                        <a:t>(how do you know?)</a:t>
                      </a:r>
                      <a:endParaRPr b="1"/>
                    </a:p>
                  </a:txBody>
                  <a:tcPr marT="91425" marB="91425" marR="91425" marL="91425">
                    <a:solidFill>
                      <a:srgbClr val="6FA8DC"/>
                    </a:solidFill>
                  </a:tcPr>
                </a:tc>
              </a:tr>
              <a:tr h="200025">
                <a:tc>
                  <a:txBody>
                    <a:bodyPr/>
                    <a:lstStyle/>
                    <a:p>
                      <a:pPr indent="0" lvl="0" marL="0" rtl="0" algn="l">
                        <a:spcBef>
                          <a:spcPts val="0"/>
                        </a:spcBef>
                        <a:spcAft>
                          <a:spcPts val="0"/>
                        </a:spcAft>
                        <a:buNone/>
                      </a:pPr>
                      <a:r>
                        <a:rPr b="1" lang="en"/>
                        <a:t>Safe and Healthy Watersheds</a:t>
                      </a:r>
                      <a:endParaRPr b="1"/>
                    </a:p>
                  </a:txBody>
                  <a:tcPr marT="91425" marB="91425" marR="91425" marL="91425">
                    <a:solidFill>
                      <a:srgbClr val="B6D7A8"/>
                    </a:solidFill>
                  </a:tcPr>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71475">
                <a:tc>
                  <a:txBody>
                    <a:bodyPr/>
                    <a:lstStyle/>
                    <a:p>
                      <a:pPr indent="0" lvl="0" marL="0" rtl="0" algn="l">
                        <a:spcBef>
                          <a:spcPts val="0"/>
                        </a:spcBef>
                        <a:spcAft>
                          <a:spcPts val="0"/>
                        </a:spcAft>
                        <a:buNone/>
                      </a:pPr>
                      <a:r>
                        <a:rPr b="1" lang="en"/>
                        <a:t>Thriving Watersheds and Natural Lands</a:t>
                      </a:r>
                      <a:endParaRPr b="1"/>
                    </a:p>
                  </a:txBody>
                  <a:tcPr marT="91425" marB="91425" marR="91425" marL="91425">
                    <a:solidFill>
                      <a:srgbClr val="B6D7A8"/>
                    </a:solidFill>
                  </a:tcPr>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200025">
                <a:tc>
                  <a:txBody>
                    <a:bodyPr/>
                    <a:lstStyle/>
                    <a:p>
                      <a:pPr indent="0" lvl="0" marL="0" rtl="0" algn="l">
                        <a:spcBef>
                          <a:spcPts val="0"/>
                        </a:spcBef>
                        <a:spcAft>
                          <a:spcPts val="0"/>
                        </a:spcAft>
                        <a:buNone/>
                      </a:pPr>
                      <a:r>
                        <a:rPr b="1" lang="en"/>
                        <a:t>Sustainable Communities</a:t>
                      </a:r>
                      <a:endParaRPr b="1"/>
                    </a:p>
                  </a:txBody>
                  <a:tcPr marT="91425" marB="91425" marR="91425" marL="91425">
                    <a:solidFill>
                      <a:srgbClr val="B6D7A8"/>
                    </a:solidFill>
                  </a:tcPr>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bl>
          </a:graphicData>
        </a:graphic>
      </p:graphicFrame>
      <p:pic>
        <p:nvPicPr>
          <p:cNvPr id="91" name="Google Shape;91;p17"/>
          <p:cNvPicPr preferRelativeResize="0"/>
          <p:nvPr/>
        </p:nvPicPr>
        <p:blipFill>
          <a:blip r:embed="rId3">
            <a:alphaModFix/>
          </a:blip>
          <a:stretch>
            <a:fillRect/>
          </a:stretch>
        </p:blipFill>
        <p:spPr>
          <a:xfrm>
            <a:off x="7342200" y="33113"/>
            <a:ext cx="1762125" cy="12477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8"/>
          <p:cNvSpPr txBox="1"/>
          <p:nvPr>
            <p:ph type="title"/>
          </p:nvPr>
        </p:nvSpPr>
        <p:spPr>
          <a:xfrm>
            <a:off x="0" y="445025"/>
            <a:ext cx="9144000" cy="5727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1200"/>
              </a:spcAft>
              <a:buClr>
                <a:schemeClr val="dk1"/>
              </a:buClr>
              <a:buSzPts val="1100"/>
              <a:buFont typeface="Arial"/>
              <a:buNone/>
            </a:pPr>
            <a:r>
              <a:rPr b="1" lang="en" sz="2000">
                <a:solidFill>
                  <a:schemeClr val="dk2"/>
                </a:solidFill>
              </a:rPr>
              <a:t>Group agreements (AKA ‘ground rules’) </a:t>
            </a:r>
            <a:endParaRPr sz="2000"/>
          </a:p>
        </p:txBody>
      </p:sp>
      <p:sp>
        <p:nvSpPr>
          <p:cNvPr id="97" name="Google Shape;97;p18"/>
          <p:cNvSpPr txBox="1"/>
          <p:nvPr>
            <p:ph idx="1" type="body"/>
          </p:nvPr>
        </p:nvSpPr>
        <p:spPr>
          <a:xfrm>
            <a:off x="0" y="1152475"/>
            <a:ext cx="91440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i="1" lang="en"/>
              <a:t>We agree to:</a:t>
            </a:r>
            <a:endParaRPr b="1" i="1"/>
          </a:p>
          <a:p>
            <a:pPr indent="0" lvl="0" marL="0" rtl="0" algn="l">
              <a:spcBef>
                <a:spcPts val="1200"/>
              </a:spcBef>
              <a:spcAft>
                <a:spcPts val="0"/>
              </a:spcAft>
              <a:buClr>
                <a:schemeClr val="dk1"/>
              </a:buClr>
              <a:buSzPts val="1100"/>
              <a:buFont typeface="Arial"/>
              <a:buNone/>
            </a:pPr>
            <a:r>
              <a:rPr b="1" lang="en"/>
              <a:t>Listen from zero. </a:t>
            </a:r>
            <a:r>
              <a:rPr lang="en"/>
              <a:t>Keep an open mind. Be fully present and patient, actively listening to each other without distraction and without interrupting others.</a:t>
            </a:r>
            <a:endParaRPr/>
          </a:p>
          <a:p>
            <a:pPr indent="0" lvl="0" marL="0" rtl="0" algn="l">
              <a:spcBef>
                <a:spcPts val="1200"/>
              </a:spcBef>
              <a:spcAft>
                <a:spcPts val="0"/>
              </a:spcAft>
              <a:buNone/>
            </a:pPr>
            <a:r>
              <a:rPr b="1" lang="en"/>
              <a:t>Call in and call out. </a:t>
            </a:r>
            <a:r>
              <a:rPr lang="en"/>
              <a:t>Share our perspectives, ideas, and narratives while allowing space for others to share theirs. Be curious and ask questions before making judgments.</a:t>
            </a:r>
            <a:endParaRPr/>
          </a:p>
          <a:p>
            <a:pPr indent="0" lvl="0" marL="0" rtl="0" algn="l">
              <a:spcBef>
                <a:spcPts val="1200"/>
              </a:spcBef>
              <a:spcAft>
                <a:spcPts val="0"/>
              </a:spcAft>
              <a:buNone/>
            </a:pPr>
            <a:r>
              <a:rPr b="1" lang="en"/>
              <a:t>Assume the best and take responsibility for impact. </a:t>
            </a:r>
            <a:r>
              <a:rPr lang="en"/>
              <a:t>When our intent and impact do not align, we agree to acknowledge harm, make a commitment to improve, and ask what’s needed to move forward. We also agree to be compassionate with ourselves, understanding we are all lifelong learners.</a:t>
            </a:r>
            <a:endParaRPr/>
          </a:p>
          <a:p>
            <a:pPr indent="0" lvl="0" marL="0" rtl="0" algn="l">
              <a:spcBef>
                <a:spcPts val="1200"/>
              </a:spcBef>
              <a:spcAft>
                <a:spcPts val="1200"/>
              </a:spcAft>
              <a:buNone/>
            </a:pPr>
            <a:r>
              <a:rPr b="1" lang="en"/>
              <a:t>(adapted from Jen West / NOAA OCM)</a:t>
            </a:r>
            <a:endParaRPr/>
          </a:p>
        </p:txBody>
      </p:sp>
      <p:pic>
        <p:nvPicPr>
          <p:cNvPr id="98" name="Google Shape;98;p18"/>
          <p:cNvPicPr preferRelativeResize="0"/>
          <p:nvPr/>
        </p:nvPicPr>
        <p:blipFill>
          <a:blip r:embed="rId3">
            <a:alphaModFix/>
          </a:blip>
          <a:stretch>
            <a:fillRect/>
          </a:stretch>
        </p:blipFill>
        <p:spPr>
          <a:xfrm>
            <a:off x="7342200" y="33113"/>
            <a:ext cx="1762125" cy="12477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id="103" name="Google Shape;103;p19"/>
          <p:cNvPicPr preferRelativeResize="0"/>
          <p:nvPr/>
        </p:nvPicPr>
        <p:blipFill>
          <a:blip r:embed="rId3">
            <a:alphaModFix/>
          </a:blip>
          <a:stretch>
            <a:fillRect/>
          </a:stretch>
        </p:blipFill>
        <p:spPr>
          <a:xfrm>
            <a:off x="974812" y="-16575"/>
            <a:ext cx="6367375" cy="5176649"/>
          </a:xfrm>
          <a:prstGeom prst="rect">
            <a:avLst/>
          </a:prstGeom>
          <a:noFill/>
          <a:ln>
            <a:noFill/>
          </a:ln>
        </p:spPr>
      </p:pic>
      <p:pic>
        <p:nvPicPr>
          <p:cNvPr id="104" name="Google Shape;104;p19"/>
          <p:cNvPicPr preferRelativeResize="0"/>
          <p:nvPr/>
        </p:nvPicPr>
        <p:blipFill>
          <a:blip r:embed="rId4">
            <a:alphaModFix/>
          </a:blip>
          <a:stretch>
            <a:fillRect/>
          </a:stretch>
        </p:blipFill>
        <p:spPr>
          <a:xfrm>
            <a:off x="7342200" y="33113"/>
            <a:ext cx="1762125" cy="12477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0"/>
          <p:cNvSpPr txBox="1"/>
          <p:nvPr>
            <p:ph type="title"/>
          </p:nvPr>
        </p:nvSpPr>
        <p:spPr>
          <a:xfrm>
            <a:off x="0" y="0"/>
            <a:ext cx="7342200" cy="1314000"/>
          </a:xfrm>
          <a:prstGeom prst="rect">
            <a:avLst/>
          </a:prstGeom>
          <a:solidFill>
            <a:srgbClr val="0B5394"/>
          </a:solidFill>
        </p:spPr>
        <p:txBody>
          <a:bodyPr anchorCtr="0" anchor="t" bIns="91425" lIns="91425" spcFirstLastPara="1" rIns="91425" wrap="square" tIns="91425">
            <a:normAutofit/>
          </a:bodyPr>
          <a:lstStyle/>
          <a:p>
            <a:pPr indent="0" lvl="0" marL="0" rtl="0" algn="l">
              <a:lnSpc>
                <a:spcPct val="115000"/>
              </a:lnSpc>
              <a:spcBef>
                <a:spcPts val="0"/>
              </a:spcBef>
              <a:spcAft>
                <a:spcPts val="1200"/>
              </a:spcAft>
              <a:buClr>
                <a:schemeClr val="dk1"/>
              </a:buClr>
              <a:buSzPts val="1100"/>
              <a:buFont typeface="Arial"/>
              <a:buNone/>
            </a:pPr>
            <a:r>
              <a:rPr lang="en" sz="3120">
                <a:solidFill>
                  <a:schemeClr val="lt1"/>
                </a:solidFill>
                <a:latin typeface="Calibri"/>
                <a:ea typeface="Calibri"/>
                <a:cs typeface="Calibri"/>
                <a:sym typeface="Calibri"/>
              </a:rPr>
              <a:t>General Guidance and Discussion Questions​</a:t>
            </a:r>
            <a:endParaRPr sz="3120">
              <a:solidFill>
                <a:srgbClr val="CCCCCC"/>
              </a:solidFill>
              <a:latin typeface="Calibri"/>
              <a:ea typeface="Calibri"/>
              <a:cs typeface="Calibri"/>
              <a:sym typeface="Calibri"/>
            </a:endParaRPr>
          </a:p>
        </p:txBody>
      </p:sp>
      <p:sp>
        <p:nvSpPr>
          <p:cNvPr id="110" name="Google Shape;110;p20"/>
          <p:cNvSpPr txBox="1"/>
          <p:nvPr/>
        </p:nvSpPr>
        <p:spPr>
          <a:xfrm>
            <a:off x="3966600" y="1371600"/>
            <a:ext cx="5177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a:p>
        </p:txBody>
      </p:sp>
      <p:sp>
        <p:nvSpPr>
          <p:cNvPr id="111" name="Google Shape;111;p20"/>
          <p:cNvSpPr txBox="1"/>
          <p:nvPr>
            <p:ph idx="1" type="body"/>
          </p:nvPr>
        </p:nvSpPr>
        <p:spPr>
          <a:xfrm>
            <a:off x="206525" y="1295400"/>
            <a:ext cx="7032600" cy="3555900"/>
          </a:xfrm>
          <a:prstGeom prst="rect">
            <a:avLst/>
          </a:prstGeom>
        </p:spPr>
        <p:txBody>
          <a:bodyPr anchorCtr="0" anchor="t" bIns="91425" lIns="91425" spcFirstLastPara="1" rIns="91425" wrap="square" tIns="91425">
            <a:noAutofit/>
          </a:bodyPr>
          <a:lstStyle/>
          <a:p>
            <a:pPr indent="-393700" lvl="0" marL="457200" rtl="0" algn="l">
              <a:lnSpc>
                <a:spcPct val="100000"/>
              </a:lnSpc>
              <a:spcBef>
                <a:spcPts val="0"/>
              </a:spcBef>
              <a:spcAft>
                <a:spcPts val="0"/>
              </a:spcAft>
              <a:buSzPts val="2600"/>
              <a:buFont typeface="Calibri"/>
              <a:buAutoNum type="arabicPeriod"/>
            </a:pPr>
            <a:r>
              <a:rPr b="1" lang="en" sz="2600">
                <a:solidFill>
                  <a:schemeClr val="dk1"/>
                </a:solidFill>
                <a:latin typeface="Calibri"/>
                <a:ea typeface="Calibri"/>
                <a:cs typeface="Calibri"/>
                <a:sym typeface="Calibri"/>
              </a:rPr>
              <a:t>What is SNEP doing well?</a:t>
            </a:r>
            <a:endParaRPr b="1" sz="2600">
              <a:solidFill>
                <a:schemeClr val="dk1"/>
              </a:solidFill>
              <a:latin typeface="Calibri"/>
              <a:ea typeface="Calibri"/>
              <a:cs typeface="Calibri"/>
              <a:sym typeface="Calibri"/>
            </a:endParaRPr>
          </a:p>
          <a:p>
            <a:pPr indent="-393700" lvl="0" marL="457200" rtl="0" algn="l">
              <a:lnSpc>
                <a:spcPct val="100000"/>
              </a:lnSpc>
              <a:spcBef>
                <a:spcPts val="0"/>
              </a:spcBef>
              <a:spcAft>
                <a:spcPts val="0"/>
              </a:spcAft>
              <a:buSzPts val="2600"/>
              <a:buFont typeface="Calibri"/>
              <a:buAutoNum type="arabicPeriod"/>
            </a:pPr>
            <a:r>
              <a:rPr b="1" lang="en" sz="2600">
                <a:solidFill>
                  <a:schemeClr val="dk1"/>
                </a:solidFill>
                <a:latin typeface="Calibri"/>
                <a:ea typeface="Calibri"/>
                <a:cs typeface="Calibri"/>
                <a:sym typeface="Calibri"/>
              </a:rPr>
              <a:t>How can SNEP better work with you or your organization? Benefit you or your organization, or integrate your work?</a:t>
            </a:r>
            <a:endParaRPr b="1" sz="2600">
              <a:solidFill>
                <a:schemeClr val="dk1"/>
              </a:solidFill>
              <a:latin typeface="Calibri"/>
              <a:ea typeface="Calibri"/>
              <a:cs typeface="Calibri"/>
              <a:sym typeface="Calibri"/>
            </a:endParaRPr>
          </a:p>
          <a:p>
            <a:pPr indent="-393700" lvl="0" marL="457200" rtl="0" algn="l">
              <a:lnSpc>
                <a:spcPct val="100000"/>
              </a:lnSpc>
              <a:spcBef>
                <a:spcPts val="0"/>
              </a:spcBef>
              <a:spcAft>
                <a:spcPts val="0"/>
              </a:spcAft>
              <a:buSzPts val="2600"/>
              <a:buFont typeface="Calibri"/>
              <a:buAutoNum type="arabicPeriod"/>
            </a:pPr>
            <a:r>
              <a:rPr b="1" lang="en" sz="2600">
                <a:solidFill>
                  <a:schemeClr val="dk1"/>
                </a:solidFill>
                <a:latin typeface="Calibri"/>
                <a:ea typeface="Calibri"/>
                <a:cs typeface="Calibri"/>
                <a:sym typeface="Calibri"/>
              </a:rPr>
              <a:t>What could SNEP improve upon or do differently?</a:t>
            </a:r>
            <a:endParaRPr b="1" sz="2600">
              <a:solidFill>
                <a:schemeClr val="dk1"/>
              </a:solidFill>
              <a:latin typeface="Calibri"/>
              <a:ea typeface="Calibri"/>
              <a:cs typeface="Calibri"/>
              <a:sym typeface="Calibri"/>
            </a:endParaRPr>
          </a:p>
          <a:p>
            <a:pPr indent="-393700" lvl="0" marL="457200" rtl="0" algn="l">
              <a:lnSpc>
                <a:spcPct val="100000"/>
              </a:lnSpc>
              <a:spcBef>
                <a:spcPts val="0"/>
              </a:spcBef>
              <a:spcAft>
                <a:spcPts val="0"/>
              </a:spcAft>
              <a:buSzPts val="2600"/>
              <a:buFont typeface="Calibri"/>
              <a:buAutoNum type="arabicPeriod"/>
            </a:pPr>
            <a:r>
              <a:rPr b="1" lang="en" sz="2600">
                <a:solidFill>
                  <a:schemeClr val="dk1"/>
                </a:solidFill>
                <a:latin typeface="Calibri"/>
                <a:ea typeface="Calibri"/>
                <a:cs typeface="Calibri"/>
                <a:sym typeface="Calibri"/>
              </a:rPr>
              <a:t>Where do you see regional gaps in information, funding, etc. that SNEP could fill?</a:t>
            </a:r>
            <a:endParaRPr b="1" sz="2600">
              <a:solidFill>
                <a:schemeClr val="dk1"/>
              </a:solidFill>
              <a:latin typeface="Calibri"/>
              <a:ea typeface="Calibri"/>
              <a:cs typeface="Calibri"/>
              <a:sym typeface="Calibri"/>
            </a:endParaRPr>
          </a:p>
          <a:p>
            <a:pPr indent="-393700" lvl="0" marL="457200" rtl="0" algn="l">
              <a:lnSpc>
                <a:spcPct val="100000"/>
              </a:lnSpc>
              <a:spcBef>
                <a:spcPts val="0"/>
              </a:spcBef>
              <a:spcAft>
                <a:spcPts val="0"/>
              </a:spcAft>
              <a:buSzPts val="2600"/>
              <a:buFont typeface="Calibri"/>
              <a:buAutoNum type="arabicPeriod"/>
            </a:pPr>
            <a:r>
              <a:rPr b="1" lang="en" sz="2600">
                <a:solidFill>
                  <a:schemeClr val="dk1"/>
                </a:solidFill>
                <a:latin typeface="Calibri"/>
                <a:ea typeface="Calibri"/>
                <a:cs typeface="Calibri"/>
                <a:sym typeface="Calibri"/>
              </a:rPr>
              <a:t>What do you think SNEP should do?</a:t>
            </a:r>
            <a:endParaRPr b="1" sz="2600">
              <a:solidFill>
                <a:schemeClr val="dk1"/>
              </a:solidFill>
              <a:latin typeface="Calibri"/>
              <a:ea typeface="Calibri"/>
              <a:cs typeface="Calibri"/>
              <a:sym typeface="Calibri"/>
            </a:endParaRPr>
          </a:p>
        </p:txBody>
      </p:sp>
      <p:pic>
        <p:nvPicPr>
          <p:cNvPr id="112" name="Google Shape;112;p20"/>
          <p:cNvPicPr preferRelativeResize="0"/>
          <p:nvPr/>
        </p:nvPicPr>
        <p:blipFill>
          <a:blip r:embed="rId3">
            <a:alphaModFix/>
          </a:blip>
          <a:stretch>
            <a:fillRect/>
          </a:stretch>
        </p:blipFill>
        <p:spPr>
          <a:xfrm>
            <a:off x="7342200" y="33113"/>
            <a:ext cx="1762125" cy="12477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5E42E482A0F0D47A24958B11D89579D" ma:contentTypeVersion="16" ma:contentTypeDescription="Create a new document." ma:contentTypeScope="" ma:versionID="cf02768dd16fecf28a11e87fe90b4b9e">
  <xsd:schema xmlns:xsd="http://www.w3.org/2001/XMLSchema" xmlns:xs="http://www.w3.org/2001/XMLSchema" xmlns:p="http://schemas.microsoft.com/office/2006/metadata/properties" xmlns:ns1="http://schemas.microsoft.com/sharepoint/v3" xmlns:ns2="4ffa91fb-a0ff-4ac5-b2db-65c790d184a4" xmlns:ns3="http://schemas.microsoft.com/sharepoint.v3" xmlns:ns4="http://schemas.microsoft.com/sharepoint/v3/fields" xmlns:ns5="815d642b-2160-4833-961f-b2d71d66b037" xmlns:ns6="71189b1e-9948-440d-aaf6-465db15228ad" targetNamespace="http://schemas.microsoft.com/office/2006/metadata/properties" ma:root="true" ma:fieldsID="479145615caedd318fe2535492ae5c09" ns1:_="" ns2:_="" ns3:_="" ns4:_="" ns5:_="" ns6:_="">
    <xsd:import namespace="http://schemas.microsoft.com/sharepoint/v3"/>
    <xsd:import namespace="4ffa91fb-a0ff-4ac5-b2db-65c790d184a4"/>
    <xsd:import namespace="http://schemas.microsoft.com/sharepoint.v3"/>
    <xsd:import namespace="http://schemas.microsoft.com/sharepoint/v3/fields"/>
    <xsd:import namespace="815d642b-2160-4833-961f-b2d71d66b037"/>
    <xsd:import namespace="71189b1e-9948-440d-aaf6-465db15228ad"/>
    <xsd:element name="properties">
      <xsd:complexType>
        <xsd:sequence>
          <xsd:element name="documentManagement">
            <xsd:complexType>
              <xsd:all>
                <xsd:element ref="ns2:Document_x0020_Creation_x0020_Date" minOccurs="0"/>
                <xsd:element ref="ns2:Creator" minOccurs="0"/>
                <xsd:element ref="ns2:EPA_x0020_Office" minOccurs="0"/>
                <xsd:element ref="ns2:Record" minOccurs="0"/>
                <xsd:element ref="ns3:CategoryDescription" minOccurs="0"/>
                <xsd:element ref="ns2:Identifier" minOccurs="0"/>
                <xsd:element ref="ns2:EPA_x0020_Contributor" minOccurs="0"/>
                <xsd:element ref="ns2:External_x0020_Contributor" minOccurs="0"/>
                <xsd:element ref="ns4:_Coverage" minOccurs="0"/>
                <xsd:element ref="ns2:EPA_x0020_Related_x0020_Documents" minOccurs="0"/>
                <xsd:element ref="ns4:_Source" minOccurs="0"/>
                <xsd:element ref="ns2:Rights" minOccurs="0"/>
                <xsd:element ref="ns1:Language" minOccurs="0"/>
                <xsd:element ref="ns2:j747ac98061d40f0aa7bd47e1db5675d" minOccurs="0"/>
                <xsd:element ref="ns2:TaxKeywordTaxHTField" minOccurs="0"/>
                <xsd:element ref="ns2:TaxCatchAllLabel" minOccurs="0"/>
                <xsd:element ref="ns2:TaxCatchAll" minOccurs="0"/>
                <xsd:element ref="ns5:MediaServiceMetadata" minOccurs="0"/>
                <xsd:element ref="ns5:MediaServiceFastMetadata" minOccurs="0"/>
                <xsd:element ref="ns5:MediaServiceAutoTags" minOccurs="0"/>
                <xsd:element ref="ns5:MediaServiceOCR" minOccurs="0"/>
                <xsd:element ref="ns5:MediaServiceGenerationTime" minOccurs="0"/>
                <xsd:element ref="ns5:MediaServiceEventHashCode" minOccurs="0"/>
                <xsd:element ref="ns6:SharedWithUsers" minOccurs="0"/>
                <xsd:element ref="ns6:SharedWithDetails" minOccurs="0"/>
                <xsd:element ref="ns5:lcf76f155ced4ddcb4097134ff3c332f" minOccurs="0"/>
                <xsd:element ref="ns5:MediaServiceDateTaken" minOccurs="0"/>
                <xsd:element ref="ns5:MediaLengthInSecond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element name="_ip_UnifiedCompliancePolicyProperties" ma:index="40" nillable="true" ma:displayName="Unified Compliance Policy Properties" ma:hidden="true" ma:internalName="_ip_UnifiedCompliancePolicyProperties">
      <xsd:simpleType>
        <xsd:restriction base="dms:Note"/>
      </xsd:simpleType>
    </xsd:element>
    <xsd:element name="_ip_UnifiedCompliancePolicyUIAction" ma:index="4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ma:readOnly="fals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ma:readOnly="false">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hidden="true" ma:list="{1116450a-f0b5-4319-bca5-76e9339bc8dd}" ma:internalName="TaxCatchAllLabel" ma:readOnly="true" ma:showField="CatchAllDataLabel" ma:web="71189b1e-9948-440d-aaf6-465db15228ad">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hidden="true" ma:list="{1116450a-f0b5-4319-bca5-76e9339bc8dd}" ma:internalName="TaxCatchAll" ma:showField="CatchAllData" ma:web="71189b1e-9948-440d-aaf6-465db15228a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15d642b-2160-4833-961f-b2d71d66b037" elementFormDefault="qualified">
    <xsd:import namespace="http://schemas.microsoft.com/office/2006/documentManagement/types"/>
    <xsd:import namespace="http://schemas.microsoft.com/office/infopath/2007/PartnerControls"/>
    <xsd:element name="MediaServiceMetadata" ma:index="28" nillable="true" ma:displayName="MediaServiceMetadata" ma:hidden="true" ma:internalName="MediaServiceMetadata" ma:readOnly="true">
      <xsd:simpleType>
        <xsd:restriction base="dms:Note"/>
      </xsd:simpleType>
    </xsd:element>
    <xsd:element name="MediaServiceFastMetadata" ma:index="29" nillable="true" ma:displayName="MediaServiceFastMetadata" ma:hidden="true" ma:internalName="MediaServiceFastMetadata" ma:readOnly="true">
      <xsd:simpleType>
        <xsd:restriction base="dms:Note"/>
      </xsd:simpleType>
    </xsd:element>
    <xsd:element name="MediaServiceAutoTags" ma:index="30" nillable="true" ma:displayName="Tags" ma:internalName="MediaServiceAutoTags" ma:readOnly="true">
      <xsd:simpleType>
        <xsd:restriction base="dms:Text"/>
      </xsd:simpleType>
    </xsd:element>
    <xsd:element name="MediaServiceOCR" ma:index="31" nillable="true" ma:displayName="Extracted Text" ma:internalName="MediaServiceOCR" ma:readOnly="true">
      <xsd:simpleType>
        <xsd:restriction base="dms:Note">
          <xsd:maxLength value="255"/>
        </xsd:restriction>
      </xsd:simpleType>
    </xsd:element>
    <xsd:element name="MediaServiceGenerationTime" ma:index="32" nillable="true" ma:displayName="MediaServiceGenerationTime" ma:hidden="true" ma:internalName="MediaServiceGenerationTime" ma:readOnly="true">
      <xsd:simpleType>
        <xsd:restriction base="dms:Text"/>
      </xsd:simpleType>
    </xsd:element>
    <xsd:element name="MediaServiceEventHashCode" ma:index="33" nillable="true" ma:displayName="MediaServiceEventHashCode" ma:hidden="true" ma:internalName="MediaServiceEventHashCode" ma:readOnly="true">
      <xsd:simpleType>
        <xsd:restriction base="dms:Text"/>
      </xsd:simpleType>
    </xsd:element>
    <xsd:element name="lcf76f155ced4ddcb4097134ff3c332f" ma:index="37" nillable="true" ma:taxonomy="true" ma:internalName="lcf76f155ced4ddcb4097134ff3c332f" ma:taxonomyFieldName="MediaServiceImageTags" ma:displayName="Image Tags" ma:readOnly="false" ma:fieldId="{5cf76f15-5ced-4ddc-b409-7134ff3c332f}" ma:taxonomyMulti="true" ma:sspId="29f62856-1543-49d4-a736-4569d363f533" ma:termSetId="09814cd3-568e-fe90-9814-8d621ff8fb84" ma:anchorId="fba54fb3-c3e1-fe81-a776-ca4b69148c4d" ma:open="true" ma:isKeyword="false">
      <xsd:complexType>
        <xsd:sequence>
          <xsd:element ref="pc:Terms" minOccurs="0" maxOccurs="1"/>
        </xsd:sequence>
      </xsd:complexType>
    </xsd:element>
    <xsd:element name="MediaServiceDateTaken" ma:index="38" nillable="true" ma:displayName="MediaServiceDateTaken" ma:hidden="true" ma:internalName="MediaServiceDateTaken" ma:readOnly="true">
      <xsd:simpleType>
        <xsd:restriction base="dms:Text"/>
      </xsd:simpleType>
    </xsd:element>
    <xsd:element name="MediaLengthInSeconds" ma:index="3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1189b1e-9948-440d-aaf6-465db15228ad" elementFormDefault="qualified">
    <xsd:import namespace="http://schemas.microsoft.com/office/2006/documentManagement/types"/>
    <xsd:import namespace="http://schemas.microsoft.com/office/infopath/2007/PartnerControls"/>
    <xsd:element name="SharedWithUsers" ma:index="3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29f62856-1543-49d4-a736-4569d363f533" ContentTypeId="0x0101"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EEF365-17B7-4D62-B1A4-10C1FC9A62AD}"/>
</file>

<file path=customXml/itemProps2.xml><?xml version="1.0" encoding="utf-8"?>
<ds:datastoreItem xmlns:ds="http://schemas.openxmlformats.org/officeDocument/2006/customXml" ds:itemID="{7A0268E7-8E3D-4DC6-81F9-09CF663C773A}"/>
</file>

<file path=customXml/itemProps3.xml><?xml version="1.0" encoding="utf-8"?>
<ds:datastoreItem xmlns:ds="http://schemas.openxmlformats.org/officeDocument/2006/customXml" ds:itemID="{0FD84C2A-828A-4F6F-8B37-9A0337C1CE2B}"/>
</file>