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2.xml" ContentType="application/vnd.ms-office.chartcolor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5" r:id="rId5"/>
    <p:sldId id="264" r:id="rId6"/>
    <p:sldId id="266" r:id="rId7"/>
    <p:sldId id="261" r:id="rId8"/>
    <p:sldId id="262" r:id="rId9"/>
    <p:sldId id="263" r:id="rId10"/>
    <p:sldId id="269" r:id="rId11"/>
    <p:sldId id="256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miller_haley_epa_gov/Documents/Profile/Documents/SNEP/Tracking/Habitat%20session%20dashboard%20pull_06%2006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[Habitat session dashboard pull_06 06 2023.xlsx]Pivot!PivotTable1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SNEP-Funded</a:t>
            </a:r>
            <a:r>
              <a:rPr lang="en-US" sz="2400" baseline="0" dirty="0"/>
              <a:t> Habitat Actions ($7.28 M)</a:t>
            </a:r>
            <a:endParaRPr lang="en-US" sz="2400" dirty="0"/>
          </a:p>
        </c:rich>
      </c:tx>
      <c:layout>
        <c:manualLayout>
          <c:xMode val="edge"/>
          <c:yMode val="edge"/>
          <c:x val="0.17288314510872427"/>
          <c:y val="1.1824744254989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>
              <a:lumMod val="5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5">
              <a:lumMod val="40000"/>
              <a:lumOff val="6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>
              <a:lumMod val="5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5">
              <a:lumMod val="40000"/>
              <a:lumOff val="6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>
              <a:lumMod val="5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5">
              <a:lumMod val="40000"/>
              <a:lumOff val="6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B2-47C0-9D7D-F945079C2EE0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B2-47C0-9D7D-F945079C2E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B2-47C0-9D7D-F945079C2EE0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B2-47C0-9D7D-F945079C2E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B2-47C0-9D7D-F945079C2EE0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B2-47C0-9D7D-F945079C2EE0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6B2-47C0-9D7D-F945079C2E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6B2-47C0-9D7D-F945079C2EE0}"/>
              </c:ext>
            </c:extLst>
          </c:dPt>
          <c:dLbls>
            <c:dLbl>
              <c:idx val="0"/>
              <c:layout>
                <c:manualLayout>
                  <c:x val="-9.7779731905903236E-2"/>
                  <c:y val="0.112335070422404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B2-47C0-9D7D-F945079C2EE0}"/>
                </c:ext>
              </c:extLst>
            </c:dLbl>
            <c:dLbl>
              <c:idx val="1"/>
              <c:layout>
                <c:manualLayout>
                  <c:x val="-1.0476399847061061E-2"/>
                  <c:y val="-4.33573956016296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B2-47C0-9D7D-F945079C2EE0}"/>
                </c:ext>
              </c:extLst>
            </c:dLbl>
            <c:dLbl>
              <c:idx val="2"/>
              <c:layout>
                <c:manualLayout>
                  <c:x val="-1.2804340785126131E-16"/>
                  <c:y val="1.5766325673319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B2-47C0-9D7D-F945079C2EE0}"/>
                </c:ext>
              </c:extLst>
            </c:dLbl>
            <c:dLbl>
              <c:idx val="3"/>
              <c:layout>
                <c:manualLayout>
                  <c:x val="0"/>
                  <c:y val="4.72989770199596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B2-47C0-9D7D-F945079C2EE0}"/>
                </c:ext>
              </c:extLst>
            </c:dLbl>
            <c:dLbl>
              <c:idx val="4"/>
              <c:layout>
                <c:manualLayout>
                  <c:x val="-9.2541531982372707E-2"/>
                  <c:y val="-1.4452298246360608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B2-47C0-9D7D-F945079C2EE0}"/>
                </c:ext>
              </c:extLst>
            </c:dLbl>
            <c:dLbl>
              <c:idx val="5"/>
              <c:layout>
                <c:manualLayout>
                  <c:x val="1.0476399847060997E-2"/>
                  <c:y val="-3.94158141832996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B2-47C0-9D7D-F945079C2EE0}"/>
                </c:ext>
              </c:extLst>
            </c:dLbl>
            <c:dLbl>
              <c:idx val="6"/>
              <c:layout>
                <c:manualLayout>
                  <c:x val="6.8096599005896888E-2"/>
                  <c:y val="-5.71529305657845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B2-47C0-9D7D-F945079C2EE0}"/>
                </c:ext>
              </c:extLst>
            </c:dLbl>
            <c:dLbl>
              <c:idx val="7"/>
              <c:layout>
                <c:manualLayout>
                  <c:x val="6.4604465723543211E-2"/>
                  <c:y val="-9.85395354582491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B2-47C0-9D7D-F945079C2EE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Pivot!$A$4:$A$12</c:f>
              <c:strCache>
                <c:ptCount val="8"/>
                <c:pt idx="0">
                  <c:v>Floodplain Connection</c:v>
                </c:pt>
                <c:pt idx="1">
                  <c:v>Habitat Preservation</c:v>
                </c:pt>
                <c:pt idx="2">
                  <c:v>Invasive Species Management</c:v>
                </c:pt>
                <c:pt idx="3">
                  <c:v>Riparian Restoration</c:v>
                </c:pt>
                <c:pt idx="4">
                  <c:v>Wetland Restoration</c:v>
                </c:pt>
                <c:pt idx="5">
                  <c:v>Shellfish Restoration</c:v>
                </c:pt>
                <c:pt idx="6">
                  <c:v>Research</c:v>
                </c:pt>
                <c:pt idx="7">
                  <c:v>Restoration Planning</c:v>
                </c:pt>
              </c:strCache>
            </c:strRef>
          </c:cat>
          <c:val>
            <c:numRef>
              <c:f>Pivot!$B$4:$B$12</c:f>
              <c:numCache>
                <c:formatCode>General</c:formatCode>
                <c:ptCount val="8"/>
                <c:pt idx="0">
                  <c:v>889126</c:v>
                </c:pt>
                <c:pt idx="1">
                  <c:v>270640</c:v>
                </c:pt>
                <c:pt idx="2">
                  <c:v>397770</c:v>
                </c:pt>
                <c:pt idx="3">
                  <c:v>492073</c:v>
                </c:pt>
                <c:pt idx="4">
                  <c:v>1291700</c:v>
                </c:pt>
                <c:pt idx="5">
                  <c:v>756630</c:v>
                </c:pt>
                <c:pt idx="6">
                  <c:v>1340602</c:v>
                </c:pt>
                <c:pt idx="7">
                  <c:v>1839349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6B2-47C0-9D7D-F945079C2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[Habitat session dashboard pull_06 06 2023.xlsx]Pivot!PivotTable1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SNEP-Funded</a:t>
            </a:r>
            <a:r>
              <a:rPr lang="en-US" sz="2800" baseline="0"/>
              <a:t> Habitat Goals ($4.19 M)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E1-4B7A-993D-95A34D825E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E1-4B7A-993D-95A34D825E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E1-4B7A-993D-95A34D825E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E1-4B7A-993D-95A34D825E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E1-4B7A-993D-95A34D825E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E1-4B7A-993D-95A34D825E37}"/>
              </c:ext>
            </c:extLst>
          </c:dPt>
          <c:cat>
            <c:strRef>
              <c:f>Pivot!$A$4:$A$10</c:f>
              <c:strCache>
                <c:ptCount val="6"/>
                <c:pt idx="0">
                  <c:v>Floodplain Connection</c:v>
                </c:pt>
                <c:pt idx="1">
                  <c:v>Habitat Preservation</c:v>
                </c:pt>
                <c:pt idx="2">
                  <c:v>Invasive Species Management</c:v>
                </c:pt>
                <c:pt idx="3">
                  <c:v>Oyster Reef Restoration</c:v>
                </c:pt>
                <c:pt idx="4">
                  <c:v>Riparian Restoration</c:v>
                </c:pt>
                <c:pt idx="5">
                  <c:v>Wetland Restoration</c:v>
                </c:pt>
              </c:strCache>
            </c:strRef>
          </c:cat>
          <c:val>
            <c:numRef>
              <c:f>Pivot!$B$4:$B$10</c:f>
              <c:numCache>
                <c:formatCode>General</c:formatCode>
                <c:ptCount val="6"/>
                <c:pt idx="0">
                  <c:v>293416</c:v>
                </c:pt>
                <c:pt idx="1">
                  <c:v>270640</c:v>
                </c:pt>
                <c:pt idx="2">
                  <c:v>397770</c:v>
                </c:pt>
                <c:pt idx="3">
                  <c:v>1391347</c:v>
                </c:pt>
                <c:pt idx="4">
                  <c:v>253799</c:v>
                </c:pt>
                <c:pt idx="5">
                  <c:v>1591700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E1-4B7A-993D-95A34D825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616E-895F-94FC-90D6-F5243E32E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358E9-1524-2DE3-5749-5DE213626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949A8-7A13-CE17-5C61-BBE763A9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6CD8-3E34-B8C5-B7BC-71FECE31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A074-0E88-2344-8CCC-A00918F6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850D-02BF-07D1-F80E-B08C1534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96742-3565-1C58-BD69-C5AF8976D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8BA49-C3F9-CF0F-15D6-6AB1AB19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B3DD-75A1-ECDE-07BA-CA48E52B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B0728-0437-51BE-1512-C9550473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998BA-CB1E-C52F-C19D-0324376EC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4A21A-9CCC-24FB-49BD-9B8336A41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65EE-E8E0-BA63-0E7C-154088A1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67F9-5205-FA0B-16A6-5961B6C0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C1DB9-4DF2-4E85-16DC-6012CE41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36FB-ED1C-2FAB-384D-3EEC6E10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02B3-D8A7-F3C1-066F-3D236098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94128-0DB8-C425-5296-C4FE15E4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F8DC6-59E0-9D17-6D58-C004E4C1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A88F-4546-49BA-653F-C94260CE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A273-1C1B-4CC1-443E-8386EDBD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C9DFF-0A0D-EAD7-FDA5-22E4CE1F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B9CE7-30C7-28BB-C61C-17FAC78F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2D73F-3D0F-0BED-DF6A-00228491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B6070-D8AC-69CA-A5CB-EAB48BCC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6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94AD-0F8E-644E-97A8-B8DBD9CF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033F-0E19-C365-E247-7A164B7FD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44346-404E-CB26-9D26-0228B74D5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7CB91-4ECF-D395-2467-ACCA9065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BF6B4-EF96-FD86-4FA5-43114E6F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B5390-7326-10C5-FAC3-5E3F56AB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5969-57FE-8D71-F887-DAF2231F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B313C-E492-C252-6ABF-B7DCA4C6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97C90-9AF6-59B0-8DE7-9B5371B10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8CBC8-5A58-443D-2645-65C1236F2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60AD0-3D29-594F-04D0-2E6F99803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B12B6-837F-2910-9560-BD852D19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21FC7-272F-F690-B105-C07EC86D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956A9-1E47-6BC8-7C35-1F5EC41D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F64C-1302-86E9-5843-57EF4351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E3503-F56D-AC54-6D6E-9E9E5CBF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E849B-0084-405E-23EE-B7434C85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0F8C9-F5A6-374C-A18B-D7779F09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D4B3-860E-66B2-8021-96D8BA29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4275B-AF5E-8B43-2076-12042D17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92C06-44D9-BA1F-082A-86B21E3B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C41B-EFCF-35CE-A810-742FB0D1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DBF0A-1E08-98CB-3044-05E248C10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E19DD-272E-1595-BCA9-2652E464B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5431C-2D4B-3FC1-4DBF-5F072D17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2FAD-A6CE-43FB-A8CC-02A43BC8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6DE00-9833-BACD-C8C6-74899141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5257-AB06-E8C6-EA72-C9C3C1F7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2EFDB-2966-E025-95A4-03C57970F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6C3-0815-B06B-01FD-D1A12C99C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6997D-CB64-32B9-491C-74B3119F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285BB-4E16-BA83-5655-E7D9520B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FACA1-67D1-B28A-B07E-28D0B5C8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694DE-658E-FB16-B4B5-A9C45609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7504-B537-9F99-BDAF-9B6A0A09D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739A-6E0E-9655-397F-2BDE1CE21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F068-FFC1-465E-8CED-9EEE9231603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06107-1C1C-D42C-4033-53209F71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B6C1-6ADD-BF21-9637-E5DD6EC4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DC1A-6B83-41C8-B9FD-D297A466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qsvnv18tq4rf6ni82h9ptdcwnvqbhh/ppbepoebci8n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qsvnv18tq4rf6ni82h9ptdcwnvqbhh/ppbepoebci8n/edi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jamboard.google.com/d/1lekhbu-scrbYoxutDC405_wc1LxZPkldN61iLzO3W-c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5B2FA8-5C04-3993-B1F0-D0BC70E3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77431-F2D6-61B1-2E0C-825D7CA55980}"/>
              </a:ext>
            </a:extLst>
          </p:cNvPr>
          <p:cNvSpPr txBox="1"/>
          <p:nvPr/>
        </p:nvSpPr>
        <p:spPr>
          <a:xfrm>
            <a:off x="895149" y="6479043"/>
            <a:ext cx="19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D1EFC8-8EDC-C4E4-30D3-07CBA2AEE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BDA5C8-86D3-BDED-D7F2-4C3379CB1439}"/>
              </a:ext>
            </a:extLst>
          </p:cNvPr>
          <p:cNvSpPr txBox="1"/>
          <p:nvPr/>
        </p:nvSpPr>
        <p:spPr>
          <a:xfrm>
            <a:off x="895149" y="6479043"/>
            <a:ext cx="19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593C-D6BA-F6C4-D62F-36E0FD0E6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5D4D2-0179-FA6E-A0E8-4E63E2E33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6B4822-69C5-78A3-7627-FB239034A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535499"/>
              </p:ext>
            </p:extLst>
          </p:nvPr>
        </p:nvGraphicFramePr>
        <p:xfrm>
          <a:off x="5483225" y="3240088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5442" imgH="374488" progId="Excel.Sheet.12">
                  <p:embed/>
                </p:oleObj>
              </mc:Choice>
              <mc:Fallback>
                <p:oleObj name="Worksheet" r:id="rId2" imgW="1225442" imgH="374488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D6B4822-69C5-78A3-7627-FB239034A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3225" y="3240088"/>
                        <a:ext cx="12255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E89087-1CF9-5EB1-BC89-6B99FDC68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52445"/>
              </p:ext>
            </p:extLst>
          </p:nvPr>
        </p:nvGraphicFramePr>
        <p:xfrm>
          <a:off x="1794933" y="0"/>
          <a:ext cx="8009467" cy="685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1855">
                  <a:extLst>
                    <a:ext uri="{9D8B030D-6E8A-4147-A177-3AD203B41FA5}">
                      <a16:colId xmlns:a16="http://schemas.microsoft.com/office/drawing/2014/main" val="3772216427"/>
                    </a:ext>
                  </a:extLst>
                </a:gridCol>
                <a:gridCol w="2248758">
                  <a:extLst>
                    <a:ext uri="{9D8B030D-6E8A-4147-A177-3AD203B41FA5}">
                      <a16:colId xmlns:a16="http://schemas.microsoft.com/office/drawing/2014/main" val="360131687"/>
                    </a:ext>
                  </a:extLst>
                </a:gridCol>
                <a:gridCol w="1068854">
                  <a:extLst>
                    <a:ext uri="{9D8B030D-6E8A-4147-A177-3AD203B41FA5}">
                      <a16:colId xmlns:a16="http://schemas.microsoft.com/office/drawing/2014/main" val="2622211309"/>
                    </a:ext>
                  </a:extLst>
                </a:gridCol>
              </a:tblGrid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Title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Goal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SNEP Funding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2006016106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Popponasset Bay Coastal Resilience and Habitat Restoration Project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Oyster Reef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198,174.00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2252392290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Oyster Habitat Conservation and Restoration Planning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Oyster Reef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150,000.00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2445920758"/>
                  </a:ext>
                </a:extLst>
              </a:tr>
              <a:tr h="48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Community-Based Habitat Restoration: Water Chestnut Management in the Blackstone &amp; Ten Mile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Invasive Species Management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262,077.00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2680494879"/>
                  </a:ext>
                </a:extLst>
              </a:tr>
              <a:tr h="48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Harvest of the Invasive Reed, Phragmites Australis: A Potential Nitrogen Mitigation Strategy with Widespread Application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Invasive Species Management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135,693.00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1751812737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Quantifying potential for oyster aquaculture and impacts on estuarine nitrogen related water quality: Cockeast Pond and the East Branch of the Westport River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Oyster Reef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884,717.00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40624150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Childs River Dam Removal &amp; River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450,000.00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3798804394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 Childs River &amp; Bog Restoration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245,000.00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67376084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 Bass River Watershed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Riparian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253,799.00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749658991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 Meadow Brook Wetland and Stream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Floodplain Connection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74,800.00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819496559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Hinckleys Pond - Herring River Headwaters Eco-Restoration Project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146,700.00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3983662381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Restoring the Ecological Resilincy of the Kickemuit River Estuary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Floodplain Connection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80,000.00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463749812"/>
                  </a:ext>
                </a:extLst>
              </a:tr>
              <a:tr h="48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Marstons Mills Watershed Innovative and Alternative Watershed Management Implementation and Monitoring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750,000.00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2954712330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Mattapoisett River West Bank Land Purchase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Preservation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629074213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Great South Meadow Cedar Swamp Land Purchase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Preservation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3973227334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Doggett Brook Land Purchase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Preservation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20,640.00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4175985550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Weir Creek Tidal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Floodplain Connection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138,616.00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3110745496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Sesachacha Pond Ecological Enhancement and Resilience Strategies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Oyster Reef Restoration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158,456.00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1474310002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Rochester Land Acquisition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Preservation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70,000.00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3592178354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Brandt Island Cove land Acquisition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Preservation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35,000.00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2368676049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Snell Creek Land Acquisition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Preservation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30,000.00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719313377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Fairhaven Land Acquisition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Preservation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25,000.00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451549094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$ 4,198,672.00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b"/>
                </a:tc>
                <a:extLst>
                  <a:ext uri="{0D108BD9-81ED-4DB2-BD59-A6C34878D82A}">
                    <a16:rowId xmlns:a16="http://schemas.microsoft.com/office/drawing/2014/main" val="351712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5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3C955A-01FA-8B70-0BCF-940707D5C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976942"/>
              </p:ext>
            </p:extLst>
          </p:nvPr>
        </p:nvGraphicFramePr>
        <p:xfrm>
          <a:off x="2272290" y="0"/>
          <a:ext cx="7647420" cy="655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28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C5FC-4E25-64E8-CA10-02671B78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2811"/>
            <a:ext cx="9144000" cy="1013326"/>
          </a:xfrm>
        </p:spPr>
        <p:txBody>
          <a:bodyPr/>
          <a:lstStyle/>
          <a:p>
            <a:r>
              <a:rPr lang="en-US" dirty="0"/>
              <a:t>Room 3: Habitat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2C0D5-B5C8-76C3-AE67-B620DF25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142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Facilitators:</a:t>
            </a:r>
          </a:p>
          <a:p>
            <a:r>
              <a:rPr lang="en-US" dirty="0"/>
              <a:t>Mary </a:t>
            </a:r>
            <a:r>
              <a:rPr lang="en-US" dirty="0" err="1"/>
              <a:t>Schoell</a:t>
            </a:r>
            <a:r>
              <a:rPr lang="en-US" dirty="0"/>
              <a:t>, Narragansett Bay National Estuary Research Reserve</a:t>
            </a:r>
          </a:p>
          <a:p>
            <a:r>
              <a:rPr lang="en-US" dirty="0"/>
              <a:t>Haley Miller, USEPA Region 1</a:t>
            </a:r>
          </a:p>
          <a:p>
            <a:r>
              <a:rPr lang="en-US" dirty="0"/>
              <a:t>Margherita Pryor, USEPA Region 1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9FC8C7-BBEE-9836-9562-74E1FE11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0"/>
            <a:ext cx="2019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field of grass with the su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6F1E89C-22BB-07A2-7027-CF4541A2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141"/>
            <a:ext cx="12192000" cy="26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3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1291-993D-8D43-5D0D-DD569F7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accent1">
              <a:alpha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F62A-8BD8-237B-6B89-D0191D05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" y="1770062"/>
            <a:ext cx="5581650" cy="45596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Word Cloud Activity (5 mins)</a:t>
            </a:r>
          </a:p>
          <a:p>
            <a:r>
              <a:rPr lang="en-US" dirty="0"/>
              <a:t>Welcome and Introductions (5 mins)</a:t>
            </a:r>
          </a:p>
          <a:p>
            <a:r>
              <a:rPr lang="en-US" dirty="0"/>
              <a:t>Background on SNEP Background and Resources (5 mins)</a:t>
            </a:r>
          </a:p>
          <a:p>
            <a:r>
              <a:rPr lang="en-US" dirty="0"/>
              <a:t>Activity: Feedback on how participants prioritize habitat actions (25 mins)</a:t>
            </a:r>
          </a:p>
          <a:p>
            <a:r>
              <a:rPr lang="en-US" dirty="0"/>
              <a:t>Group Report Out (10 mins)</a:t>
            </a:r>
          </a:p>
          <a:p>
            <a:r>
              <a:rPr lang="en-US" dirty="0"/>
              <a:t>Wrap Up Word Cloud (10 mins)</a:t>
            </a:r>
          </a:p>
          <a:p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3B0D73A-D6B8-768B-E16A-1AD3F397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0"/>
            <a:ext cx="2019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alking on a grass field&#10;&#10;Description automatically generated with low confidence">
            <a:extLst>
              <a:ext uri="{FF2B5EF4-FFF2-40B4-BE49-F238E27FC236}">
                <a16:creationId xmlns:a16="http://schemas.microsoft.com/office/drawing/2014/main" id="{045FCCF2-BFFE-9EFB-FC8E-52C8243D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8" y="1651950"/>
            <a:ext cx="6394452" cy="47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1681F-5E58-7C25-B072-A16897BE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015" y="2061445"/>
            <a:ext cx="4464051" cy="41211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a common understanding of “thriving watersheds and natural lands”, and discuss critical factors that define this goal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30CB19-0D26-5F0A-D718-74BC6169AC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Goal of the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8801E-D3F5-A6C3-7250-69F84C4E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0"/>
            <a:ext cx="2019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58FEDF37-A264-BAA1-9D23-340C3849C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7376582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FCFD-898F-87AA-D1B3-ABA3EF73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6A6F583-B40B-8D34-3B6D-493BC522A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9" t="37825" r="23206" b="19839"/>
          <a:stretch/>
        </p:blipFill>
        <p:spPr>
          <a:xfrm>
            <a:off x="101599" y="0"/>
            <a:ext cx="10023231" cy="68580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4BC12B-FA1C-87DF-84D1-E4E0438A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0"/>
            <a:ext cx="2019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5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DC973EA3-CF3F-BB37-6CB7-E3FEAC6DE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7009" r="33378" b="1855"/>
          <a:stretch/>
        </p:blipFill>
        <p:spPr>
          <a:xfrm>
            <a:off x="140102" y="0"/>
            <a:ext cx="10420837" cy="6752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B140D-1FD3-419B-DDC0-519438A8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0"/>
            <a:ext cx="2019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4BFBC-A05D-7A94-E5FB-64299771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0"/>
            <a:ext cx="2019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6A4DDAA2-731C-F313-D792-C1C3E4B69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293431"/>
              </p:ext>
            </p:extLst>
          </p:nvPr>
        </p:nvGraphicFramePr>
        <p:xfrm>
          <a:off x="0" y="0"/>
          <a:ext cx="10172700" cy="6857999"/>
        </p:xfrm>
        <a:graphic>
          <a:graphicData uri="http://schemas.openxmlformats.org/drawingml/2006/table">
            <a:tbl>
              <a:tblPr/>
              <a:tblGrid>
                <a:gridCol w="7227648">
                  <a:extLst>
                    <a:ext uri="{9D8B030D-6E8A-4147-A177-3AD203B41FA5}">
                      <a16:colId xmlns:a16="http://schemas.microsoft.com/office/drawing/2014/main" val="233768174"/>
                    </a:ext>
                  </a:extLst>
                </a:gridCol>
                <a:gridCol w="1987910">
                  <a:extLst>
                    <a:ext uri="{9D8B030D-6E8A-4147-A177-3AD203B41FA5}">
                      <a16:colId xmlns:a16="http://schemas.microsoft.com/office/drawing/2014/main" val="2959255189"/>
                    </a:ext>
                  </a:extLst>
                </a:gridCol>
                <a:gridCol w="957142">
                  <a:extLst>
                    <a:ext uri="{9D8B030D-6E8A-4147-A177-3AD203B41FA5}">
                      <a16:colId xmlns:a16="http://schemas.microsoft.com/office/drawing/2014/main" val="1420194952"/>
                    </a:ext>
                  </a:extLst>
                </a:gridCol>
              </a:tblGrid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Title</a:t>
                      </a:r>
                    </a:p>
                  </a:txBody>
                  <a:tcPr marL="4305" marR="4305" marT="4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Action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SNEP Funding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135043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Harvest of the Invasive Reed, Phragmites Australis: A Potential Nitrogen Mitigation Strategy with Widespread Application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Invasive Species Management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135,693.00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68149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Bioreactors for Nitrogen Removal in Cranberry Farms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$232,352.00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80792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Brandt Island Cove land Acquisition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35,000.00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93735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 Meadow Brook Wetland and Stream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Floodplain Connection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74,800.00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649566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Buttonwood Brook-Apponagansett Bay Restoration Action Plan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Restoration Planning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$749,780.00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88134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Capwell Mill Pond Dam Removal Feasibility Study and Design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Restoration Planning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$124,000.00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870939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Childs River Dam Removal &amp; River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450,000.00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81476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Community-Based Habitat Restoration: Water Chestnut Management in the Blackstone &amp; Ten Mile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Invasive Species Management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262,077.00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73827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Fall River Resilience; Cook Pond Project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Restoration Planning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215,569.00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5063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Doggett Brook Land Purchase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20,640.00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866230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Fairhaven Land Acquisition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25,000.00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55395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Course/Silver Creek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300,000.00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52872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 South Meadow Cedar Swamp Land Purchase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45,000.00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09235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Hinckleys Pond - Herring River Headwaters Eco-Restoration Project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146,700.00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072204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Maidford River and Floodplain Restoration Phase 2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Riparian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238,274.00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48672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Marstons Mills Watershed Innovative and Alternative Watershed Management Implementation and Monitoring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Restoration Planning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750,000.00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27202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Mattapoisett River West Bank Land Purchase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45,000.00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4801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Oyster Habitat Conservation and Restoration Planning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Shellfish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150,000.00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228724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Popponasset Bay Coastal Resilience and Habitat Restoration Project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Shellfish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198,174.00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10666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Salt Marshes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150,000.00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638084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Promoting Salt Marsh Resilience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223,533.00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3889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Quantifying potential for oyster aquaculture and impacts on estuarine nitrogen related water quality: Cockeast Pond and the East Branch of the Westport River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884,717.00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295918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Watershed Permit Implementation for Pleasant Bay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Shellfish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250,000.00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62564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Restoring the Ecological Resilincy of the Kickemuit River Estuary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Floodplain Connection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963072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Rochester Land Acquisition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76366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Roth Woodlands Stream Restoration Culvert Replacement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Floodplain Connection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138,842.00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40940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Sesachacha Pond Ecological Enhancement and Resilience Strategies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Shellfish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158,456.00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43095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Snell Creek Land Acquisition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30,000.00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577978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Tribal Commonlands Ecological Enhancements and Resiliency Project in Partnership with the Town of Aquinnah, Massachusetts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Floodplain Connection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456,868.00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86751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Bass River Watershed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Riparian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253,799.00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233081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Childs River &amp; Bog Restoration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245,000.00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35641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Weir Creek Tidal Restoration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Floodplain Connection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138,616.00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21802"/>
                  </a:ext>
                </a:extLst>
              </a:tr>
              <a:tr h="19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5" marR="4305" marT="4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7,277,890.00 </a:t>
                      </a:r>
                    </a:p>
                  </a:txBody>
                  <a:tcPr marL="4305" marR="4305" marT="430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26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6A3685-3879-0E06-73C5-A1B27EE0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094" y="1"/>
            <a:ext cx="1081906" cy="7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3C955A-01FA-8B70-0BCF-940707D5C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775071"/>
              </p:ext>
            </p:extLst>
          </p:nvPr>
        </p:nvGraphicFramePr>
        <p:xfrm>
          <a:off x="4918509" y="413887"/>
          <a:ext cx="7273491" cy="644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0309201-066A-07C4-1D93-EDB59C7ED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110575"/>
              </p:ext>
            </p:extLst>
          </p:nvPr>
        </p:nvGraphicFramePr>
        <p:xfrm>
          <a:off x="0" y="0"/>
          <a:ext cx="5755907" cy="6858000"/>
        </p:xfrm>
        <a:graphic>
          <a:graphicData uri="http://schemas.openxmlformats.org/drawingml/2006/table">
            <a:tbl>
              <a:tblPr/>
              <a:tblGrid>
                <a:gridCol w="3345914">
                  <a:extLst>
                    <a:ext uri="{9D8B030D-6E8A-4147-A177-3AD203B41FA5}">
                      <a16:colId xmlns:a16="http://schemas.microsoft.com/office/drawing/2014/main" val="4090717613"/>
                    </a:ext>
                  </a:extLst>
                </a:gridCol>
                <a:gridCol w="2409993">
                  <a:extLst>
                    <a:ext uri="{9D8B030D-6E8A-4147-A177-3AD203B41FA5}">
                      <a16:colId xmlns:a16="http://schemas.microsoft.com/office/drawing/2014/main" val="18341016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Habitat Action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 of SNEP Funding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9709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Floodplain Connection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889,126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5891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Preservation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270,640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9539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Invasive Species Management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397,770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6928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Riparian Restoration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492,073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11655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Restoration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1,291,700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385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Shellfish Restoration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756,630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36775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1,340,602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694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Restoration Planning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1,839,349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117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7,277,890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90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BF2C-0A12-3D7C-F7B5-F64E71FB0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 as creative as you would like!</a:t>
            </a:r>
          </a:p>
          <a:p>
            <a:r>
              <a:rPr lang="en-US" dirty="0"/>
              <a:t>Online: </a:t>
            </a:r>
            <a:r>
              <a:rPr lang="en-US" dirty="0" err="1"/>
              <a:t>Jamboard</a:t>
            </a:r>
            <a:endParaRPr lang="en-US" dirty="0"/>
          </a:p>
          <a:p>
            <a:pPr marL="0" indent="0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https://jamboard.google.com/d/1lekhbu-scrbYoxutDC405_wc1LxZPkldN61iLzO3W-c/edit?usp=sharing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Q1: What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biggest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threats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your priority habitat(s)?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Q2: What are some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would like to see prioritized/funded to mitigate threats?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Q3: What kinds of resources do you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get there (e.g., $, technical assistance, policy changes, incentives, information, partnerships, new mechanisms, etc.)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C9222A-165D-E8DF-31A6-82E1677BFE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Flip Chart Activity – Small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5E372-C18B-BA6E-1E38-0AA559C9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0"/>
            <a:ext cx="2019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5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42E482A0F0D47A24958B11D89579D" ma:contentTypeVersion="16" ma:contentTypeDescription="Create a new document." ma:contentTypeScope="" ma:versionID="cf02768dd16fecf28a11e87fe90b4b9e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815d642b-2160-4833-961f-b2d71d66b037" xmlns:ns6="71189b1e-9948-440d-aaf6-465db15228ad" targetNamespace="http://schemas.microsoft.com/office/2006/metadata/properties" ma:root="true" ma:fieldsID="479145615caedd318fe2535492ae5c09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815d642b-2160-4833-961f-b2d71d66b037"/>
    <xsd:import namespace="71189b1e-9948-440d-aaf6-465db15228a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6:SharedWithUsers" minOccurs="0"/>
                <xsd:element ref="ns6:SharedWithDetails" minOccurs="0"/>
                <xsd:element ref="ns5:lcf76f155ced4ddcb4097134ff3c332f" minOccurs="0"/>
                <xsd:element ref="ns5:MediaServiceDateTaken" minOccurs="0"/>
                <xsd:element ref="ns5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116450a-f0b5-4319-bca5-76e9339bc8dd}" ma:internalName="TaxCatchAllLabel" ma:readOnly="true" ma:showField="CatchAllDataLabel" ma:web="71189b1e-9948-440d-aaf6-465db1522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116450a-f0b5-4319-bca5-76e9339bc8dd}" ma:internalName="TaxCatchAll" ma:showField="CatchAllData" ma:web="71189b1e-9948-440d-aaf6-465db1522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d642b-2160-4833-961f-b2d71d66b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89b1e-9948-440d-aaf6-465db15228ad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16526-29ED-4BC6-B6C9-13AAF9073324}"/>
</file>

<file path=customXml/itemProps2.xml><?xml version="1.0" encoding="utf-8"?>
<ds:datastoreItem xmlns:ds="http://schemas.openxmlformats.org/officeDocument/2006/customXml" ds:itemID="{89C033D0-B054-407D-BE80-6A2B68EF38B4}"/>
</file>

<file path=customXml/itemProps3.xml><?xml version="1.0" encoding="utf-8"?>
<ds:datastoreItem xmlns:ds="http://schemas.openxmlformats.org/officeDocument/2006/customXml" ds:itemID="{74635234-3554-46A8-8345-C55047620D2F}"/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997</Words>
  <Application>Microsoft Office PowerPoint</Application>
  <PresentationFormat>Widescreen</PresentationFormat>
  <Paragraphs>226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Worksheet</vt:lpstr>
      <vt:lpstr>PowerPoint Presentation</vt:lpstr>
      <vt:lpstr>Room 3: Habitat Goals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Haley (she/her/hers)</dc:creator>
  <cp:lastModifiedBy>Miller, Haley (she/her/hers)</cp:lastModifiedBy>
  <cp:revision>4</cp:revision>
  <dcterms:created xsi:type="dcterms:W3CDTF">2023-06-06T17:51:17Z</dcterms:created>
  <dcterms:modified xsi:type="dcterms:W3CDTF">2023-06-12T21:27:29Z</dcterms:modified>
</cp:coreProperties>
</file>