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5"/>
  </p:sldMasterIdLst>
  <p:notesMasterIdLst>
    <p:notesMasterId r:id="rId29"/>
  </p:notesMasterIdLst>
  <p:handoutMasterIdLst>
    <p:handoutMasterId r:id="rId30"/>
  </p:handoutMasterIdLst>
  <p:sldIdLst>
    <p:sldId id="256" r:id="rId6"/>
    <p:sldId id="1234" r:id="rId7"/>
    <p:sldId id="1233" r:id="rId8"/>
    <p:sldId id="325" r:id="rId9"/>
    <p:sldId id="324" r:id="rId10"/>
    <p:sldId id="1263" r:id="rId11"/>
    <p:sldId id="1212" r:id="rId12"/>
    <p:sldId id="1250" r:id="rId13"/>
    <p:sldId id="1211" r:id="rId14"/>
    <p:sldId id="1264" r:id="rId15"/>
    <p:sldId id="1254" r:id="rId16"/>
    <p:sldId id="1255" r:id="rId17"/>
    <p:sldId id="1251" r:id="rId18"/>
    <p:sldId id="1249" r:id="rId19"/>
    <p:sldId id="1252" r:id="rId20"/>
    <p:sldId id="1253" r:id="rId21"/>
    <p:sldId id="1213" r:id="rId22"/>
    <p:sldId id="1260" r:id="rId23"/>
    <p:sldId id="1256" r:id="rId24"/>
    <p:sldId id="1258" r:id="rId25"/>
    <p:sldId id="1261" r:id="rId26"/>
    <p:sldId id="1262" r:id="rId27"/>
    <p:sldId id="25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C91E0E-17A0-DECC-AE08-62591970CB2C}" name="EPA Round 3" initials="SM" userId="EPA Round 3" providerId="None"/>
  <p188:author id="{D236B92B-90E1-CB88-C5D5-4EAC9439765D}" name="Mills, Derek" initials="DM" userId="Mills, Derek" providerId="None"/>
  <p188:author id="{7FB5BB2D-D33C-648F-1221-84EFF6D02F76}" name="Strum, Madeleine" initials="SM" userId="S::strum.madeleine@epa.gov::a24780d0-2c87-4ef6-a4d4-fe7b5d7bc308" providerId="AD"/>
  <p188:author id="{ABE45040-CD93-3A1F-387C-47D09C0F4AB1}" name="Buckler, Charles" initials="BC" userId="S::Buckler.Charles@epa.gov::abde6d87-27f3-4d8a-bb1d-b7a5f5f512d3" providerId="AD"/>
  <p188:author id="{D5248956-DC85-DB99-C2A0-CB87019172F3}" name="Madeleine Strum" initials="SM" userId="Madeleine Strum" providerId="None"/>
  <p188:author id="{AB4C2F5D-FEA3-A09F-3FD6-3C15C67BF008}" name="Brown, Kelly" initials="BK" userId="S::Brown.Kelly@epa.gov::988aae43-87e2-45e4-a8d9-f561a304ea28" providerId="AD"/>
  <p188:author id="{BE6D745E-A826-5659-A747-66F2604087C5}" name="Davis, Alison" initials="DA" userId="S::Davis.Alison@epa.gov::6fec74a7-a75a-4c7e-b30c-8932f5c8a49d" providerId="AD"/>
  <p188:author id="{25083D6D-4482-5BFD-E01F-5809C75152BF}" name="Wiggins, Lanelle" initials="WL" userId="S::Wiggins.Lanelle@epa.gov::af9b4f94-b344-43b2-863f-0aaff3e4f65d" providerId="AD"/>
  <p188:author id="{B7857981-7DB4-C678-6FD4-F3CEA161651D}" name="Houyoux, Marc" initials="HM" userId="S::Houyoux.Marc@epa.gov::7b97e3eb-ed0d-4f4b-8758-9642e8b1c4b2" providerId="AD"/>
  <p188:author id="{51E14097-127D-AF13-820C-23C7C8DD1520}" name="Strum, Madeleine" initials="SM" userId="S::Strum.Madeleine@epa.gov::a24780d0-2c87-4ef6-a4d4-fe7b5d7bc308" providerId="AD"/>
  <p188:author id="{349AD5A9-745A-65A0-4E3F-926D92F3FE26}" name="Buckler, Charles" initials="BC" userId="S::buckler.charles@epa.gov::abde6d87-27f3-4d8a-bb1d-b7a5f5f512d3" providerId="AD"/>
  <p188:author id="{9992D8D7-9198-BDB3-03DB-6024F96B32AA}" name="Sieffert, Margaret" initials="SM" userId="S::Sieffert.Margaret@epa.gov::b9f57862-3ab8-4a7b-a6a5-728d985ac5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rdan, Scott" initials="JS" lastIdx="3" clrIdx="0">
    <p:extLst>
      <p:ext uri="{19B8F6BF-5375-455C-9EA6-DF929625EA0E}">
        <p15:presenceInfo xmlns:p15="http://schemas.microsoft.com/office/powerpoint/2012/main" userId="S::Jordan.Scott@epa.gov::447c6889-8c26-472b-bc25-53af0a15ee31" providerId="AD"/>
      </p:ext>
    </p:extLst>
  </p:cmAuthor>
  <p:cmAuthor id="2" name="Sorrels, Larry" initials="SL" lastIdx="7" clrIdx="1">
    <p:extLst>
      <p:ext uri="{19B8F6BF-5375-455C-9EA6-DF929625EA0E}">
        <p15:presenceInfo xmlns:p15="http://schemas.microsoft.com/office/powerpoint/2012/main" userId="S::Sorrels.Larry@epa.gov::e89fbbc8-abfa-40d6-8b23-3decbe02c81e" providerId="AD"/>
      </p:ext>
    </p:extLst>
  </p:cmAuthor>
  <p:cmAuthor id="3" name="Koerber, Mike" initials="KM" lastIdx="7" clrIdx="2">
    <p:extLst>
      <p:ext uri="{19B8F6BF-5375-455C-9EA6-DF929625EA0E}">
        <p15:presenceInfo xmlns:p15="http://schemas.microsoft.com/office/powerpoint/2012/main" userId="S::Koerber.Mike@epa.gov::eb09cab0-550f-4a8a-82f9-05a087278b9b" providerId="AD"/>
      </p:ext>
    </p:extLst>
  </p:cmAuthor>
  <p:cmAuthor id="4" name="Houyoux, Marc" initials="HM" lastIdx="9" clrIdx="3">
    <p:extLst>
      <p:ext uri="{19B8F6BF-5375-455C-9EA6-DF929625EA0E}">
        <p15:presenceInfo xmlns:p15="http://schemas.microsoft.com/office/powerpoint/2012/main" userId="S::Houyoux.Marc@epa.gov::7b97e3eb-ed0d-4f4b-8758-9642e8b1c4b2" providerId="AD"/>
      </p:ext>
    </p:extLst>
  </p:cmAuthor>
  <p:cmAuthor id="5" name="Wiggins, Lanelle" initials="WL" lastIdx="2" clrIdx="4">
    <p:extLst>
      <p:ext uri="{19B8F6BF-5375-455C-9EA6-DF929625EA0E}">
        <p15:presenceInfo xmlns:p15="http://schemas.microsoft.com/office/powerpoint/2012/main" userId="S::Wiggins.Lanelle@epa.gov::af9b4f94-b344-43b2-863f-0aaff3e4f6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FFFFDD"/>
    <a:srgbClr val="99CC00"/>
    <a:srgbClr val="FE8081"/>
    <a:srgbClr val="33FF64"/>
    <a:srgbClr val="F8F7FE"/>
    <a:srgbClr val="535257"/>
    <a:srgbClr val="FF9933"/>
    <a:srgbClr val="E8EFF3"/>
    <a:srgbClr val="CDDC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uyoux, Marc" userId="7b97e3eb-ed0d-4f4b-8758-9642e8b1c4b2" providerId="ADAL" clId="{B413BFB8-4B0F-4383-8489-37DEF21C1A93}"/>
    <pc:docChg chg="addSld modSld">
      <pc:chgData name="Houyoux, Marc" userId="7b97e3eb-ed0d-4f4b-8758-9642e8b1c4b2" providerId="ADAL" clId="{B413BFB8-4B0F-4383-8489-37DEF21C1A93}" dt="2023-08-29T17:14:27.909" v="76" actId="20577"/>
      <pc:docMkLst>
        <pc:docMk/>
      </pc:docMkLst>
      <pc:sldChg chg="modSp mod delCm">
        <pc:chgData name="Houyoux, Marc" userId="7b97e3eb-ed0d-4f4b-8758-9642e8b1c4b2" providerId="ADAL" clId="{B413BFB8-4B0F-4383-8489-37DEF21C1A93}" dt="2023-08-29T17:13:44.869" v="52" actId="14100"/>
        <pc:sldMkLst>
          <pc:docMk/>
          <pc:sldMk cId="2950137190" sldId="256"/>
        </pc:sldMkLst>
        <pc:spChg chg="mod">
          <ac:chgData name="Houyoux, Marc" userId="7b97e3eb-ed0d-4f4b-8758-9642e8b1c4b2" providerId="ADAL" clId="{B413BFB8-4B0F-4383-8489-37DEF21C1A93}" dt="2023-08-29T17:13:44.869" v="52" actId="14100"/>
          <ac:spMkLst>
            <pc:docMk/>
            <pc:sldMk cId="2950137190" sldId="256"/>
            <ac:spMk id="2" creationId="{058A3C62-2A3A-446E-B1BD-63D1D7A9C0DC}"/>
          </ac:spMkLst>
        </pc:spChg>
      </pc:sldChg>
      <pc:sldChg chg="delCm">
        <pc:chgData name="Houyoux, Marc" userId="7b97e3eb-ed0d-4f4b-8758-9642e8b1c4b2" providerId="ADAL" clId="{B413BFB8-4B0F-4383-8489-37DEF21C1A93}" dt="2023-08-29T16:57:46.558" v="1"/>
        <pc:sldMkLst>
          <pc:docMk/>
          <pc:sldMk cId="262454845" sldId="257"/>
        </pc:sldMkLst>
      </pc:sldChg>
      <pc:sldChg chg="delCm">
        <pc:chgData name="Houyoux, Marc" userId="7b97e3eb-ed0d-4f4b-8758-9642e8b1c4b2" providerId="ADAL" clId="{B413BFB8-4B0F-4383-8489-37DEF21C1A93}" dt="2023-08-29T16:57:46.558" v="1"/>
        <pc:sldMkLst>
          <pc:docMk/>
          <pc:sldMk cId="285896300" sldId="324"/>
        </pc:sldMkLst>
      </pc:sldChg>
      <pc:sldChg chg="delCm">
        <pc:chgData name="Houyoux, Marc" userId="7b97e3eb-ed0d-4f4b-8758-9642e8b1c4b2" providerId="ADAL" clId="{B413BFB8-4B0F-4383-8489-37DEF21C1A93}" dt="2023-08-29T16:57:46.558" v="1"/>
        <pc:sldMkLst>
          <pc:docMk/>
          <pc:sldMk cId="2704979711" sldId="325"/>
        </pc:sldMkLst>
      </pc:sldChg>
      <pc:sldChg chg="delCm">
        <pc:chgData name="Houyoux, Marc" userId="7b97e3eb-ed0d-4f4b-8758-9642e8b1c4b2" providerId="ADAL" clId="{B413BFB8-4B0F-4383-8489-37DEF21C1A93}" dt="2023-08-29T16:57:46.558" v="1"/>
        <pc:sldMkLst>
          <pc:docMk/>
          <pc:sldMk cId="250099739" sldId="1211"/>
        </pc:sldMkLst>
      </pc:sldChg>
      <pc:sldChg chg="delCm">
        <pc:chgData name="Houyoux, Marc" userId="7b97e3eb-ed0d-4f4b-8758-9642e8b1c4b2" providerId="ADAL" clId="{B413BFB8-4B0F-4383-8489-37DEF21C1A93}" dt="2023-08-29T16:57:46.558" v="1"/>
        <pc:sldMkLst>
          <pc:docMk/>
          <pc:sldMk cId="2054801782" sldId="1212"/>
        </pc:sldMkLst>
      </pc:sldChg>
      <pc:sldChg chg="delCm">
        <pc:chgData name="Houyoux, Marc" userId="7b97e3eb-ed0d-4f4b-8758-9642e8b1c4b2" providerId="ADAL" clId="{B413BFB8-4B0F-4383-8489-37DEF21C1A93}" dt="2023-08-29T16:57:46.558" v="1"/>
        <pc:sldMkLst>
          <pc:docMk/>
          <pc:sldMk cId="3913637770" sldId="1213"/>
        </pc:sldMkLst>
      </pc:sldChg>
      <pc:sldChg chg="add">
        <pc:chgData name="Houyoux, Marc" userId="7b97e3eb-ed0d-4f4b-8758-9642e8b1c4b2" providerId="ADAL" clId="{B413BFB8-4B0F-4383-8489-37DEF21C1A93}" dt="2023-08-29T17:14:08.504" v="53"/>
        <pc:sldMkLst>
          <pc:docMk/>
          <pc:sldMk cId="1139303362" sldId="1233"/>
        </pc:sldMkLst>
      </pc:sldChg>
      <pc:sldChg chg="modSp add mod">
        <pc:chgData name="Houyoux, Marc" userId="7b97e3eb-ed0d-4f4b-8758-9642e8b1c4b2" providerId="ADAL" clId="{B413BFB8-4B0F-4383-8489-37DEF21C1A93}" dt="2023-08-29T17:14:27.909" v="76" actId="20577"/>
        <pc:sldMkLst>
          <pc:docMk/>
          <pc:sldMk cId="1616991120" sldId="1234"/>
        </pc:sldMkLst>
        <pc:spChg chg="mod">
          <ac:chgData name="Houyoux, Marc" userId="7b97e3eb-ed0d-4f4b-8758-9642e8b1c4b2" providerId="ADAL" clId="{B413BFB8-4B0F-4383-8489-37DEF21C1A93}" dt="2023-08-29T17:14:27.909" v="76" actId="20577"/>
          <ac:spMkLst>
            <pc:docMk/>
            <pc:sldMk cId="1616991120" sldId="1234"/>
            <ac:spMk id="3" creationId="{70A27369-C827-481C-E7FA-BF06F1915EBC}"/>
          </ac:spMkLst>
        </pc:spChg>
      </pc:sldChg>
      <pc:sldChg chg="delCm">
        <pc:chgData name="Houyoux, Marc" userId="7b97e3eb-ed0d-4f4b-8758-9642e8b1c4b2" providerId="ADAL" clId="{B413BFB8-4B0F-4383-8489-37DEF21C1A93}" dt="2023-08-29T16:57:46.558" v="1"/>
        <pc:sldMkLst>
          <pc:docMk/>
          <pc:sldMk cId="228598355" sldId="1250"/>
        </pc:sldMkLst>
      </pc:sldChg>
      <pc:sldChg chg="delCm">
        <pc:chgData name="Houyoux, Marc" userId="7b97e3eb-ed0d-4f4b-8758-9642e8b1c4b2" providerId="ADAL" clId="{B413BFB8-4B0F-4383-8489-37DEF21C1A93}" dt="2023-08-29T16:57:46.558" v="1"/>
        <pc:sldMkLst>
          <pc:docMk/>
          <pc:sldMk cId="2993945280" sldId="1251"/>
        </pc:sldMkLst>
      </pc:sldChg>
      <pc:sldChg chg="delCm">
        <pc:chgData name="Houyoux, Marc" userId="7b97e3eb-ed0d-4f4b-8758-9642e8b1c4b2" providerId="ADAL" clId="{B413BFB8-4B0F-4383-8489-37DEF21C1A93}" dt="2023-08-29T16:57:46.558" v="1"/>
        <pc:sldMkLst>
          <pc:docMk/>
          <pc:sldMk cId="2772804526" sldId="1253"/>
        </pc:sldMkLst>
      </pc:sldChg>
      <pc:sldChg chg="delCm">
        <pc:chgData name="Houyoux, Marc" userId="7b97e3eb-ed0d-4f4b-8758-9642e8b1c4b2" providerId="ADAL" clId="{B413BFB8-4B0F-4383-8489-37DEF21C1A93}" dt="2023-08-29T16:57:46.558" v="1"/>
        <pc:sldMkLst>
          <pc:docMk/>
          <pc:sldMk cId="130356788" sldId="1254"/>
        </pc:sldMkLst>
      </pc:sldChg>
      <pc:sldChg chg="modSp mod addCm delCm">
        <pc:chgData name="Houyoux, Marc" userId="7b97e3eb-ed0d-4f4b-8758-9642e8b1c4b2" providerId="ADAL" clId="{B413BFB8-4B0F-4383-8489-37DEF21C1A93}" dt="2023-08-29T16:58:40.234" v="2" actId="14100"/>
        <pc:sldMkLst>
          <pc:docMk/>
          <pc:sldMk cId="1320246398" sldId="1255"/>
        </pc:sldMkLst>
        <pc:spChg chg="mod">
          <ac:chgData name="Houyoux, Marc" userId="7b97e3eb-ed0d-4f4b-8758-9642e8b1c4b2" providerId="ADAL" clId="{B413BFB8-4B0F-4383-8489-37DEF21C1A93}" dt="2023-08-29T16:58:40.234" v="2" actId="14100"/>
          <ac:spMkLst>
            <pc:docMk/>
            <pc:sldMk cId="1320246398" sldId="1255"/>
            <ac:spMk id="3" creationId="{F17BB377-D19D-8F0E-07F4-A666A48C7257}"/>
          </ac:spMkLst>
        </pc:spChg>
      </pc:sldChg>
      <pc:sldChg chg="delCm">
        <pc:chgData name="Houyoux, Marc" userId="7b97e3eb-ed0d-4f4b-8758-9642e8b1c4b2" providerId="ADAL" clId="{B413BFB8-4B0F-4383-8489-37DEF21C1A93}" dt="2023-08-29T16:57:46.558" v="1"/>
        <pc:sldMkLst>
          <pc:docMk/>
          <pc:sldMk cId="2365336512" sldId="1256"/>
        </pc:sldMkLst>
      </pc:sldChg>
      <pc:sldChg chg="delCm">
        <pc:chgData name="Houyoux, Marc" userId="7b97e3eb-ed0d-4f4b-8758-9642e8b1c4b2" providerId="ADAL" clId="{B413BFB8-4B0F-4383-8489-37DEF21C1A93}" dt="2023-08-29T16:57:46.558" v="1"/>
        <pc:sldMkLst>
          <pc:docMk/>
          <pc:sldMk cId="40102342" sldId="1260"/>
        </pc:sldMkLst>
      </pc:sldChg>
      <pc:sldChg chg="delCm">
        <pc:chgData name="Houyoux, Marc" userId="7b97e3eb-ed0d-4f4b-8758-9642e8b1c4b2" providerId="ADAL" clId="{B413BFB8-4B0F-4383-8489-37DEF21C1A93}" dt="2023-08-29T16:57:46.558" v="1"/>
        <pc:sldMkLst>
          <pc:docMk/>
          <pc:sldMk cId="52671035" sldId="1261"/>
        </pc:sldMkLst>
      </pc:sldChg>
      <pc:sldChg chg="delCm">
        <pc:chgData name="Houyoux, Marc" userId="7b97e3eb-ed0d-4f4b-8758-9642e8b1c4b2" providerId="ADAL" clId="{B413BFB8-4B0F-4383-8489-37DEF21C1A93}" dt="2023-08-29T16:57:46.558" v="1"/>
        <pc:sldMkLst>
          <pc:docMk/>
          <pc:sldMk cId="1868755943" sldId="1262"/>
        </pc:sldMkLst>
      </pc:sldChg>
      <pc:sldChg chg="delCm">
        <pc:chgData name="Houyoux, Marc" userId="7b97e3eb-ed0d-4f4b-8758-9642e8b1c4b2" providerId="ADAL" clId="{B413BFB8-4B0F-4383-8489-37DEF21C1A93}" dt="2023-08-29T16:57:46.558" v="1"/>
        <pc:sldMkLst>
          <pc:docMk/>
          <pc:sldMk cId="2019485337" sldId="1263"/>
        </pc:sldMkLst>
      </pc:sldChg>
      <pc:sldChg chg="delCm">
        <pc:chgData name="Houyoux, Marc" userId="7b97e3eb-ed0d-4f4b-8758-9642e8b1c4b2" providerId="ADAL" clId="{B413BFB8-4B0F-4383-8489-37DEF21C1A93}" dt="2023-08-29T16:57:46.558" v="1"/>
        <pc:sldMkLst>
          <pc:docMk/>
          <pc:sldMk cId="1274941175" sldId="12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628F47-D6F4-3037-0C62-EE034DC243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CD882FD-F4AD-870B-BD47-A38D7CFB6D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3114BF-D878-4400-8728-FE007167E6B5}" type="datetimeFigureOut">
              <a:rPr lang="en-US" smtClean="0"/>
              <a:t>8/29/2023</a:t>
            </a:fld>
            <a:endParaRPr lang="en-US"/>
          </a:p>
        </p:txBody>
      </p:sp>
      <p:sp>
        <p:nvSpPr>
          <p:cNvPr id="4" name="Footer Placeholder 3">
            <a:extLst>
              <a:ext uri="{FF2B5EF4-FFF2-40B4-BE49-F238E27FC236}">
                <a16:creationId xmlns:a16="http://schemas.microsoft.com/office/drawing/2014/main" id="{806E8A37-6BCB-4FD9-58D8-9F4D92BDA9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2CC32D3-6CFF-E132-8905-5424BE15FA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681A45-D352-4BF5-A387-4B3824369BBC}" type="slidenum">
              <a:rPr lang="en-US" smtClean="0"/>
              <a:t>‹#›</a:t>
            </a:fld>
            <a:endParaRPr lang="en-US"/>
          </a:p>
        </p:txBody>
      </p:sp>
    </p:spTree>
    <p:extLst>
      <p:ext uri="{BB962C8B-B14F-4D97-AF65-F5344CB8AC3E}">
        <p14:creationId xmlns:p14="http://schemas.microsoft.com/office/powerpoint/2010/main" val="2894764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A118F2-D253-4A92-BFE7-DCECD776A36D}" type="datetimeFigureOut">
              <a:rPr lang="en-US" smtClean="0"/>
              <a:t>8/29/2023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402442-072C-4957-822C-040B5D0B8FBC}" type="slidenum">
              <a:rPr lang="en-US" smtClean="0"/>
              <a:t>‹#›</a:t>
            </a:fld>
            <a:endParaRPr lang="en-US"/>
          </a:p>
        </p:txBody>
      </p:sp>
    </p:spTree>
    <p:extLst>
      <p:ext uri="{BB962C8B-B14F-4D97-AF65-F5344CB8AC3E}">
        <p14:creationId xmlns:p14="http://schemas.microsoft.com/office/powerpoint/2010/main" val="2684577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402442-072C-4957-822C-040B5D0B8FBC}" type="slidenum">
              <a:rPr lang="en-US" smtClean="0"/>
              <a:t>1</a:t>
            </a:fld>
            <a:endParaRPr lang="en-US"/>
          </a:p>
        </p:txBody>
      </p:sp>
    </p:spTree>
    <p:extLst>
      <p:ext uri="{BB962C8B-B14F-4D97-AF65-F5344CB8AC3E}">
        <p14:creationId xmlns:p14="http://schemas.microsoft.com/office/powerpoint/2010/main" val="3065427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402442-072C-4957-822C-040B5D0B8FBC}" type="slidenum">
              <a:rPr lang="en-US" smtClean="0"/>
              <a:t>14</a:t>
            </a:fld>
            <a:endParaRPr lang="en-US"/>
          </a:p>
        </p:txBody>
      </p:sp>
    </p:spTree>
    <p:extLst>
      <p:ext uri="{BB962C8B-B14F-4D97-AF65-F5344CB8AC3E}">
        <p14:creationId xmlns:p14="http://schemas.microsoft.com/office/powerpoint/2010/main" val="549399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402442-072C-4957-822C-040B5D0B8FBC}" type="slidenum">
              <a:rPr lang="en-US" smtClean="0"/>
              <a:t>2</a:t>
            </a:fld>
            <a:endParaRPr lang="en-US"/>
          </a:p>
        </p:txBody>
      </p:sp>
    </p:spTree>
    <p:extLst>
      <p:ext uri="{BB962C8B-B14F-4D97-AF65-F5344CB8AC3E}">
        <p14:creationId xmlns:p14="http://schemas.microsoft.com/office/powerpoint/2010/main" val="2940477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3</a:t>
            </a:fld>
            <a:endParaRPr lang="en-US"/>
          </a:p>
        </p:txBody>
      </p:sp>
    </p:spTree>
    <p:extLst>
      <p:ext uri="{BB962C8B-B14F-4D97-AF65-F5344CB8AC3E}">
        <p14:creationId xmlns:p14="http://schemas.microsoft.com/office/powerpoint/2010/main" val="1459534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402442-072C-4957-822C-040B5D0B8FBC}" type="slidenum">
              <a:rPr lang="en-US" smtClean="0"/>
              <a:t>4</a:t>
            </a:fld>
            <a:endParaRPr lang="en-US"/>
          </a:p>
        </p:txBody>
      </p:sp>
    </p:spTree>
    <p:extLst>
      <p:ext uri="{BB962C8B-B14F-4D97-AF65-F5344CB8AC3E}">
        <p14:creationId xmlns:p14="http://schemas.microsoft.com/office/powerpoint/2010/main" val="3371601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US" sz="1800">
                <a:effectLst/>
                <a:latin typeface="Segoe UI" panose="020B0502040204020203" pitchFamily="34" charset="0"/>
              </a:rPr>
              <a:t>By emissions, this means the air pollution that comes out of factories, cars, trucks and buses - and even wildfires. </a:t>
            </a:r>
          </a:p>
          <a:p>
            <a:endParaRPr lang="en-US" sz="1800">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5F402442-072C-4957-822C-040B5D0B8FBC}" type="slidenum">
              <a:rPr lang="en-US" smtClean="0"/>
              <a:t>5</a:t>
            </a:fld>
            <a:endParaRPr lang="en-US"/>
          </a:p>
        </p:txBody>
      </p:sp>
    </p:spTree>
    <p:extLst>
      <p:ext uri="{BB962C8B-B14F-4D97-AF65-F5344CB8AC3E}">
        <p14:creationId xmlns:p14="http://schemas.microsoft.com/office/powerpoint/2010/main" val="2810312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402442-072C-4957-822C-040B5D0B8FBC}" type="slidenum">
              <a:rPr lang="en-US" smtClean="0"/>
              <a:t>6</a:t>
            </a:fld>
            <a:endParaRPr lang="en-US"/>
          </a:p>
        </p:txBody>
      </p:sp>
    </p:spTree>
    <p:extLst>
      <p:ext uri="{BB962C8B-B14F-4D97-AF65-F5344CB8AC3E}">
        <p14:creationId xmlns:p14="http://schemas.microsoft.com/office/powerpoint/2010/main" val="3321992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402442-072C-4957-822C-040B5D0B8FBC}" type="slidenum">
              <a:rPr lang="en-US" smtClean="0"/>
              <a:t>7</a:t>
            </a:fld>
            <a:endParaRPr lang="en-US"/>
          </a:p>
        </p:txBody>
      </p:sp>
    </p:spTree>
    <p:extLst>
      <p:ext uri="{BB962C8B-B14F-4D97-AF65-F5344CB8AC3E}">
        <p14:creationId xmlns:p14="http://schemas.microsoft.com/office/powerpoint/2010/main" val="1522806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402442-072C-4957-822C-040B5D0B8FBC}" type="slidenum">
              <a:rPr lang="en-US" smtClean="0"/>
              <a:t>8</a:t>
            </a:fld>
            <a:endParaRPr lang="en-US"/>
          </a:p>
        </p:txBody>
      </p:sp>
    </p:spTree>
    <p:extLst>
      <p:ext uri="{BB962C8B-B14F-4D97-AF65-F5344CB8AC3E}">
        <p14:creationId xmlns:p14="http://schemas.microsoft.com/office/powerpoint/2010/main" val="1182263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 say “major” sources, this means those facilities that exceed similar potential emissions thresholds as I described on the previous slide for criteria pollutants and precursors.  Additionally, major sources include sources with 25 tons or more of any combination of hazardous air pollutants or with 10 tons or more of any individual hazardous air pollutant.</a:t>
            </a:r>
          </a:p>
        </p:txBody>
      </p:sp>
      <p:sp>
        <p:nvSpPr>
          <p:cNvPr id="4" name="Slide Number Placeholder 3"/>
          <p:cNvSpPr>
            <a:spLocks noGrp="1"/>
          </p:cNvSpPr>
          <p:nvPr>
            <p:ph type="sldNum" sz="quarter" idx="5"/>
          </p:nvPr>
        </p:nvSpPr>
        <p:spPr/>
        <p:txBody>
          <a:bodyPr/>
          <a:lstStyle/>
          <a:p>
            <a:fld id="{5F402442-072C-4957-822C-040B5D0B8FBC}" type="slidenum">
              <a:rPr lang="en-US" smtClean="0"/>
              <a:t>12</a:t>
            </a:fld>
            <a:endParaRPr lang="en-US"/>
          </a:p>
        </p:txBody>
      </p:sp>
    </p:spTree>
    <p:extLst>
      <p:ext uri="{BB962C8B-B14F-4D97-AF65-F5344CB8AC3E}">
        <p14:creationId xmlns:p14="http://schemas.microsoft.com/office/powerpoint/2010/main" val="3180366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normAutofit/>
          </a:bodyPr>
          <a:lstStyle>
            <a:lvl1pPr marL="0" indent="0" algn="l">
              <a:buNone/>
              <a:defRPr sz="2800" cap="all">
                <a:solidFill>
                  <a:schemeClr val="accent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A18BF31-0E3F-401B-9E2F-A1F04E117DF6}" type="slidenum">
              <a:rPr lang="en-US" smtClean="0"/>
              <a:t>‹#›</a:t>
            </a:fld>
            <a:endParaRPr lang="en-US"/>
          </a:p>
        </p:txBody>
      </p:sp>
    </p:spTree>
    <p:extLst>
      <p:ext uri="{BB962C8B-B14F-4D97-AF65-F5344CB8AC3E}">
        <p14:creationId xmlns:p14="http://schemas.microsoft.com/office/powerpoint/2010/main" val="244994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5400000">
            <a:off x="10155639" y="1790701"/>
            <a:ext cx="990599" cy="304799"/>
          </a:xfrm>
          <a:prstGeom prst="rect">
            <a:avLst/>
          </a:prstGeom>
        </p:spPr>
        <p:txBody>
          <a:bodyPr/>
          <a:lstStyle/>
          <a:p>
            <a:endParaRPr lang="en-US"/>
          </a:p>
        </p:txBody>
      </p:sp>
      <p:sp>
        <p:nvSpPr>
          <p:cNvPr id="6" name="Footer Placeholder 5"/>
          <p:cNvSpPr>
            <a:spLocks noGrp="1"/>
          </p:cNvSpPr>
          <p:nvPr>
            <p:ph type="ftr" sz="quarter" idx="11"/>
          </p:nvPr>
        </p:nvSpPr>
        <p:spPr>
          <a:xfrm rot="5400000">
            <a:off x="8951573" y="3225297"/>
            <a:ext cx="3859795" cy="304801"/>
          </a:xfrm>
          <a:prstGeom prst="rect">
            <a:avLst/>
          </a:prstGeom>
        </p:spPr>
        <p:txBody>
          <a:bodyPr/>
          <a:lstStyle/>
          <a:p>
            <a:r>
              <a:rPr lang="en-US"/>
              <a:t>Internal &amp; Deliberative</a:t>
            </a:r>
          </a:p>
        </p:txBody>
      </p:sp>
      <p:sp>
        <p:nvSpPr>
          <p:cNvPr id="7" name="Slide Number Placeholder 6"/>
          <p:cNvSpPr>
            <a:spLocks noGrp="1"/>
          </p:cNvSpPr>
          <p:nvPr>
            <p:ph type="sldNum" sz="quarter" idx="12"/>
          </p:nvPr>
        </p:nvSpPr>
        <p:spPr/>
        <p:txBody>
          <a:bodyPr/>
          <a:lstStyle/>
          <a:p>
            <a:fld id="{3A18BF31-0E3F-401B-9E2F-A1F04E117DF6}" type="slidenum">
              <a:rPr lang="en-US" smtClean="0"/>
              <a:t>‹#›</a:t>
            </a:fld>
            <a:endParaRPr lang="en-US"/>
          </a:p>
        </p:txBody>
      </p:sp>
    </p:spTree>
    <p:extLst>
      <p:ext uri="{BB962C8B-B14F-4D97-AF65-F5344CB8AC3E}">
        <p14:creationId xmlns:p14="http://schemas.microsoft.com/office/powerpoint/2010/main" val="132590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A18BF31-0E3F-401B-9E2F-A1F04E117DF6}" type="slidenum">
              <a:rPr lang="en-US" smtClean="0"/>
              <a:t>‹#›</a:t>
            </a:fld>
            <a:endParaRPr lang="en-US"/>
          </a:p>
        </p:txBody>
      </p:sp>
    </p:spTree>
    <p:extLst>
      <p:ext uri="{BB962C8B-B14F-4D97-AF65-F5344CB8AC3E}">
        <p14:creationId xmlns:p14="http://schemas.microsoft.com/office/powerpoint/2010/main" val="125541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endParaRPr lang="en-US"/>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r>
              <a:rPr lang="en-US"/>
              <a:t>Internal &amp; Deliberative</a:t>
            </a:r>
          </a:p>
        </p:txBody>
      </p:sp>
      <p:sp>
        <p:nvSpPr>
          <p:cNvPr id="6" name="Slide Number Placeholder 5"/>
          <p:cNvSpPr>
            <a:spLocks noGrp="1"/>
          </p:cNvSpPr>
          <p:nvPr>
            <p:ph type="sldNum" sz="quarter" idx="12"/>
          </p:nvPr>
        </p:nvSpPr>
        <p:spPr/>
        <p:txBody>
          <a:bodyPr/>
          <a:lstStyle/>
          <a:p>
            <a:fld id="{3A18BF31-0E3F-401B-9E2F-A1F04E117DF6}"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Tree>
    <p:extLst>
      <p:ext uri="{BB962C8B-B14F-4D97-AF65-F5344CB8AC3E}">
        <p14:creationId xmlns:p14="http://schemas.microsoft.com/office/powerpoint/2010/main" val="235624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endParaRPr lang="en-US"/>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r>
              <a:rPr lang="en-US"/>
              <a:t>Internal &amp; Deliberative</a:t>
            </a:r>
          </a:p>
        </p:txBody>
      </p:sp>
      <p:sp>
        <p:nvSpPr>
          <p:cNvPr id="6" name="Slide Number Placeholder 5"/>
          <p:cNvSpPr>
            <a:spLocks noGrp="1"/>
          </p:cNvSpPr>
          <p:nvPr>
            <p:ph type="sldNum" sz="quarter" idx="12"/>
          </p:nvPr>
        </p:nvSpPr>
        <p:spPr/>
        <p:txBody>
          <a:bodyPr/>
          <a:lstStyle/>
          <a:p>
            <a:fld id="{3A18BF31-0E3F-401B-9E2F-A1F04E117DF6}" type="slidenum">
              <a:rPr lang="en-US" smtClean="0"/>
              <a:t>‹#›</a:t>
            </a:fld>
            <a:endParaRPr lang="en-US"/>
          </a:p>
        </p:txBody>
      </p:sp>
    </p:spTree>
    <p:extLst>
      <p:ext uri="{BB962C8B-B14F-4D97-AF65-F5344CB8AC3E}">
        <p14:creationId xmlns:p14="http://schemas.microsoft.com/office/powerpoint/2010/main" val="1712988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10155639" y="1790701"/>
            <a:ext cx="990599" cy="304799"/>
          </a:xfrm>
          <a:prstGeom prst="rect">
            <a:avLst/>
          </a:prstGeom>
        </p:spPr>
        <p:txBody>
          <a:bodyPr/>
          <a:lstStyle/>
          <a:p>
            <a:endParaRPr lang="en-US"/>
          </a:p>
        </p:txBody>
      </p:sp>
      <p:sp>
        <p:nvSpPr>
          <p:cNvPr id="4" name="Footer Placeholder 4"/>
          <p:cNvSpPr>
            <a:spLocks noGrp="1"/>
          </p:cNvSpPr>
          <p:nvPr>
            <p:ph type="ftr" sz="quarter" idx="11"/>
          </p:nvPr>
        </p:nvSpPr>
        <p:spPr>
          <a:xfrm rot="5400000">
            <a:off x="8951573" y="3225297"/>
            <a:ext cx="3859795" cy="304801"/>
          </a:xfrm>
          <a:prstGeom prst="rect">
            <a:avLst/>
          </a:prstGeom>
        </p:spPr>
        <p:txBody>
          <a:bodyPr/>
          <a:lstStyle/>
          <a:p>
            <a:r>
              <a:rPr lang="en-US"/>
              <a:t>Internal &amp; Deliberative</a:t>
            </a:r>
          </a:p>
        </p:txBody>
      </p:sp>
      <p:sp>
        <p:nvSpPr>
          <p:cNvPr id="6" name="Slide Number Placeholder 5"/>
          <p:cNvSpPr>
            <a:spLocks noGrp="1"/>
          </p:cNvSpPr>
          <p:nvPr>
            <p:ph type="sldNum" sz="quarter" idx="12"/>
          </p:nvPr>
        </p:nvSpPr>
        <p:spPr/>
        <p:txBody>
          <a:bodyPr/>
          <a:lstStyle/>
          <a:p>
            <a:fld id="{3A18BF31-0E3F-401B-9E2F-A1F04E117DF6}" type="slidenum">
              <a:rPr lang="en-US" smtClean="0"/>
              <a:t>‹#›</a:t>
            </a:fld>
            <a:endParaRPr lang="en-US"/>
          </a:p>
        </p:txBody>
      </p:sp>
    </p:spTree>
    <p:extLst>
      <p:ext uri="{BB962C8B-B14F-4D97-AF65-F5344CB8AC3E}">
        <p14:creationId xmlns:p14="http://schemas.microsoft.com/office/powerpoint/2010/main" val="1940669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10155639" y="1790701"/>
            <a:ext cx="990599" cy="304799"/>
          </a:xfrm>
          <a:prstGeom prst="rect">
            <a:avLst/>
          </a:prstGeom>
        </p:spPr>
        <p:txBody>
          <a:bodyPr/>
          <a:lstStyle/>
          <a:p>
            <a:endParaRPr lang="en-US"/>
          </a:p>
        </p:txBody>
      </p:sp>
      <p:sp>
        <p:nvSpPr>
          <p:cNvPr id="4" name="Footer Placeholder 4"/>
          <p:cNvSpPr>
            <a:spLocks noGrp="1"/>
          </p:cNvSpPr>
          <p:nvPr>
            <p:ph type="ftr" sz="quarter" idx="11"/>
          </p:nvPr>
        </p:nvSpPr>
        <p:spPr>
          <a:xfrm rot="5400000">
            <a:off x="8951573" y="3225297"/>
            <a:ext cx="3859795" cy="304801"/>
          </a:xfrm>
          <a:prstGeom prst="rect">
            <a:avLst/>
          </a:prstGeom>
        </p:spPr>
        <p:txBody>
          <a:bodyPr/>
          <a:lstStyle/>
          <a:p>
            <a:r>
              <a:rPr lang="en-US"/>
              <a:t>Internal &amp; Deliberative</a:t>
            </a:r>
          </a:p>
        </p:txBody>
      </p:sp>
      <p:sp>
        <p:nvSpPr>
          <p:cNvPr id="6" name="Slide Number Placeholder 5"/>
          <p:cNvSpPr>
            <a:spLocks noGrp="1"/>
          </p:cNvSpPr>
          <p:nvPr>
            <p:ph type="sldNum" sz="quarter" idx="12"/>
          </p:nvPr>
        </p:nvSpPr>
        <p:spPr/>
        <p:txBody>
          <a:bodyPr/>
          <a:lstStyle/>
          <a:p>
            <a:fld id="{3A18BF31-0E3F-401B-9E2F-A1F04E117DF6}" type="slidenum">
              <a:rPr lang="en-US" smtClean="0"/>
              <a:t>‹#›</a:t>
            </a:fld>
            <a:endParaRPr lang="en-US"/>
          </a:p>
        </p:txBody>
      </p:sp>
    </p:spTree>
    <p:extLst>
      <p:ext uri="{BB962C8B-B14F-4D97-AF65-F5344CB8AC3E}">
        <p14:creationId xmlns:p14="http://schemas.microsoft.com/office/powerpoint/2010/main" val="1000318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endParaRPr lang="en-US"/>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r>
              <a:rPr lang="en-US"/>
              <a:t>Internal &amp; Deliberative</a:t>
            </a:r>
          </a:p>
        </p:txBody>
      </p:sp>
      <p:sp>
        <p:nvSpPr>
          <p:cNvPr id="6" name="Slide Number Placeholder 5"/>
          <p:cNvSpPr>
            <a:spLocks noGrp="1"/>
          </p:cNvSpPr>
          <p:nvPr>
            <p:ph type="sldNum" sz="quarter" idx="12"/>
          </p:nvPr>
        </p:nvSpPr>
        <p:spPr/>
        <p:txBody>
          <a:bodyPr/>
          <a:lstStyle/>
          <a:p>
            <a:fld id="{3A18BF31-0E3F-401B-9E2F-A1F04E117DF6}" type="slidenum">
              <a:rPr lang="en-US" smtClean="0"/>
              <a:t>‹#›</a:t>
            </a:fld>
            <a:endParaRPr lang="en-US"/>
          </a:p>
        </p:txBody>
      </p:sp>
    </p:spTree>
    <p:extLst>
      <p:ext uri="{BB962C8B-B14F-4D97-AF65-F5344CB8AC3E}">
        <p14:creationId xmlns:p14="http://schemas.microsoft.com/office/powerpoint/2010/main" val="1100889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endParaRPr lang="en-US"/>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r>
              <a:rPr lang="en-US"/>
              <a:t>Internal &amp; Deliberative</a:t>
            </a:r>
          </a:p>
        </p:txBody>
      </p:sp>
      <p:sp>
        <p:nvSpPr>
          <p:cNvPr id="6" name="Slide Number Placeholder 5"/>
          <p:cNvSpPr>
            <a:spLocks noGrp="1"/>
          </p:cNvSpPr>
          <p:nvPr>
            <p:ph type="sldNum" sz="quarter" idx="12"/>
          </p:nvPr>
        </p:nvSpPr>
        <p:spPr/>
        <p:txBody>
          <a:bodyPr/>
          <a:lstStyle/>
          <a:p>
            <a:fld id="{3A18BF31-0E3F-401B-9E2F-A1F04E117DF6}" type="slidenum">
              <a:rPr lang="en-US" smtClean="0"/>
              <a:t>‹#›</a:t>
            </a:fld>
            <a:endParaRPr lang="en-US"/>
          </a:p>
        </p:txBody>
      </p:sp>
    </p:spTree>
    <p:extLst>
      <p:ext uri="{BB962C8B-B14F-4D97-AF65-F5344CB8AC3E}">
        <p14:creationId xmlns:p14="http://schemas.microsoft.com/office/powerpoint/2010/main" val="1146366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effectLst>
            <a:outerShdw blurRad="50800" dist="38100" dir="2700000" algn="tl" rotWithShape="0">
              <a:prstClr val="black">
                <a:alpha val="40000"/>
              </a:prstClr>
            </a:outerShdw>
          </a:effectLst>
        </p:spPr>
        <p:txBody>
          <a:bodyPr/>
          <a:lstStyle/>
          <a:p>
            <a:fld id="{3A18BF31-0E3F-401B-9E2F-A1F04E117DF6}" type="slidenum">
              <a:rPr lang="en-US" smtClean="0"/>
              <a:t>‹#›</a:t>
            </a:fld>
            <a:endParaRPr lang="en-US"/>
          </a:p>
        </p:txBody>
      </p:sp>
    </p:spTree>
    <p:extLst>
      <p:ext uri="{BB962C8B-B14F-4D97-AF65-F5344CB8AC3E}">
        <p14:creationId xmlns:p14="http://schemas.microsoft.com/office/powerpoint/2010/main" val="985890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A18BF31-0E3F-401B-9E2F-A1F04E117DF6}" type="slidenum">
              <a:rPr lang="en-US" smtClean="0"/>
              <a:t>‹#›</a:t>
            </a:fld>
            <a:endParaRPr lang="en-US"/>
          </a:p>
        </p:txBody>
      </p:sp>
    </p:spTree>
    <p:extLst>
      <p:ext uri="{BB962C8B-B14F-4D97-AF65-F5344CB8AC3E}">
        <p14:creationId xmlns:p14="http://schemas.microsoft.com/office/powerpoint/2010/main" val="4067554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A18BF31-0E3F-401B-9E2F-A1F04E117DF6}" type="slidenum">
              <a:rPr lang="en-US" smtClean="0"/>
              <a:t>‹#›</a:t>
            </a:fld>
            <a:endParaRPr lang="en-US"/>
          </a:p>
        </p:txBody>
      </p:sp>
    </p:spTree>
    <p:extLst>
      <p:ext uri="{BB962C8B-B14F-4D97-AF65-F5344CB8AC3E}">
        <p14:creationId xmlns:p14="http://schemas.microsoft.com/office/powerpoint/2010/main" val="2123006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A18BF31-0E3F-401B-9E2F-A1F04E117DF6}" type="slidenum">
              <a:rPr lang="en-US" smtClean="0"/>
              <a:t>‹#›</a:t>
            </a:fld>
            <a:endParaRPr lang="en-US"/>
          </a:p>
        </p:txBody>
      </p:sp>
    </p:spTree>
    <p:extLst>
      <p:ext uri="{BB962C8B-B14F-4D97-AF65-F5344CB8AC3E}">
        <p14:creationId xmlns:p14="http://schemas.microsoft.com/office/powerpoint/2010/main" val="313287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p:txBody>
          <a:bodyPr/>
          <a:lstStyle/>
          <a:p>
            <a:fld id="{3A18BF31-0E3F-401B-9E2F-A1F04E117DF6}" type="slidenum">
              <a:rPr lang="en-US" smtClean="0"/>
              <a:t>‹#›</a:t>
            </a:fld>
            <a:endParaRPr lang="en-US"/>
          </a:p>
        </p:txBody>
      </p:sp>
    </p:spTree>
    <p:extLst>
      <p:ext uri="{BB962C8B-B14F-4D97-AF65-F5344CB8AC3E}">
        <p14:creationId xmlns:p14="http://schemas.microsoft.com/office/powerpoint/2010/main" val="2705223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3A18BF31-0E3F-401B-9E2F-A1F04E117DF6}" type="slidenum">
              <a:rPr lang="en-US" smtClean="0"/>
              <a:t>‹#›</a:t>
            </a:fld>
            <a:endParaRPr lang="en-US"/>
          </a:p>
        </p:txBody>
      </p:sp>
    </p:spTree>
    <p:extLst>
      <p:ext uri="{BB962C8B-B14F-4D97-AF65-F5344CB8AC3E}">
        <p14:creationId xmlns:p14="http://schemas.microsoft.com/office/powerpoint/2010/main" val="394411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p:cNvSpPr>
            <a:spLocks noGrp="1"/>
          </p:cNvSpPr>
          <p:nvPr>
            <p:ph type="sldNum" sz="quarter" idx="12"/>
          </p:nvPr>
        </p:nvSpPr>
        <p:spPr/>
        <p:txBody>
          <a:bodyPr/>
          <a:lstStyle/>
          <a:p>
            <a:fld id="{3A18BF31-0E3F-401B-9E2F-A1F04E117DF6}" type="slidenum">
              <a:rPr lang="en-US" smtClean="0"/>
              <a:t>‹#›</a:t>
            </a:fld>
            <a:endParaRPr lang="en-US"/>
          </a:p>
        </p:txBody>
      </p:sp>
    </p:spTree>
    <p:extLst>
      <p:ext uri="{BB962C8B-B14F-4D97-AF65-F5344CB8AC3E}">
        <p14:creationId xmlns:p14="http://schemas.microsoft.com/office/powerpoint/2010/main" val="2838532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5400000">
            <a:off x="10155639" y="1790701"/>
            <a:ext cx="990599" cy="304799"/>
          </a:xfrm>
          <a:prstGeom prst="rect">
            <a:avLst/>
          </a:prstGeom>
        </p:spPr>
        <p:txBody>
          <a:bodyPr/>
          <a:lstStyle/>
          <a:p>
            <a:endParaRPr lang="en-US"/>
          </a:p>
        </p:txBody>
      </p:sp>
      <p:sp>
        <p:nvSpPr>
          <p:cNvPr id="6" name="Footer Placeholder 5"/>
          <p:cNvSpPr>
            <a:spLocks noGrp="1"/>
          </p:cNvSpPr>
          <p:nvPr>
            <p:ph type="ftr" sz="quarter" idx="11"/>
          </p:nvPr>
        </p:nvSpPr>
        <p:spPr>
          <a:xfrm rot="5400000">
            <a:off x="8951573" y="3225297"/>
            <a:ext cx="3859795" cy="304801"/>
          </a:xfrm>
          <a:prstGeom prst="rect">
            <a:avLst/>
          </a:prstGeom>
        </p:spPr>
        <p:txBody>
          <a:bodyPr/>
          <a:lstStyle/>
          <a:p>
            <a:r>
              <a:rPr lang="en-US"/>
              <a:t>Internal &amp; Deliberative</a:t>
            </a:r>
          </a:p>
        </p:txBody>
      </p:sp>
      <p:sp>
        <p:nvSpPr>
          <p:cNvPr id="7" name="Slide Number Placeholder 6"/>
          <p:cNvSpPr>
            <a:spLocks noGrp="1"/>
          </p:cNvSpPr>
          <p:nvPr>
            <p:ph type="sldNum" sz="quarter" idx="12"/>
          </p:nvPr>
        </p:nvSpPr>
        <p:spPr/>
        <p:txBody>
          <a:bodyPr/>
          <a:lstStyle/>
          <a:p>
            <a:fld id="{3A18BF31-0E3F-401B-9E2F-A1F04E117DF6}" type="slidenum">
              <a:rPr lang="en-US" smtClean="0"/>
              <a:t>‹#›</a:t>
            </a:fld>
            <a:endParaRPr lang="en-US"/>
          </a:p>
        </p:txBody>
      </p:sp>
    </p:spTree>
    <p:extLst>
      <p:ext uri="{BB962C8B-B14F-4D97-AF65-F5344CB8AC3E}">
        <p14:creationId xmlns:p14="http://schemas.microsoft.com/office/powerpoint/2010/main" val="925909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tint val="92000"/>
                <a:hueMod val="96000"/>
                <a:satMod val="128000"/>
                <a:lumMod val="114000"/>
              </a:schemeClr>
            </a:gs>
            <a:gs pos="100000">
              <a:schemeClr val="bg1">
                <a:lumMod val="75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800100"/>
          </a:xfrm>
          <a:prstGeom prst="rect">
            <a:avLst/>
          </a:prstGeom>
          <a:solidFill>
            <a:schemeClr val="accent1"/>
          </a:solidFill>
          <a:ln>
            <a:noFill/>
          </a:ln>
          <a:effectLst>
            <a:outerShdw blurRad="50800" dist="63500" dir="2700000" algn="tl" rotWithShape="0">
              <a:schemeClr val="accent1">
                <a:lumMod val="40000"/>
                <a:lumOff val="60000"/>
                <a:alpha val="40000"/>
              </a:schemeClr>
            </a:outerShdw>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352540" y="295729"/>
            <a:ext cx="838199" cy="409121"/>
          </a:xfrm>
          <a:prstGeom prst="rect">
            <a:avLst/>
          </a:prstGeom>
        </p:spPr>
        <p:txBody>
          <a:bodyPr vert="horz" lIns="91440" tIns="45720" rIns="91440" bIns="45720" rtlCol="0" anchor="b"/>
          <a:lstStyle>
            <a:lvl1pPr algn="ctr">
              <a:defRPr sz="2800" b="0" i="0">
                <a:solidFill>
                  <a:schemeClr val="bg1">
                    <a:lumMod val="95000"/>
                  </a:schemeClr>
                </a:solidFill>
              </a:defRPr>
            </a:lvl1pPr>
          </a:lstStyle>
          <a:p>
            <a:fld id="{3A18BF31-0E3F-401B-9E2F-A1F04E117DF6}" type="slidenum">
              <a:rPr lang="en-US" smtClean="0"/>
              <a:pPr/>
              <a:t>‹#›</a:t>
            </a:fld>
            <a:endParaRPr lang="en-US"/>
          </a:p>
        </p:txBody>
      </p:sp>
    </p:spTree>
    <p:extLst>
      <p:ext uri="{BB962C8B-B14F-4D97-AF65-F5344CB8AC3E}">
        <p14:creationId xmlns:p14="http://schemas.microsoft.com/office/powerpoint/2010/main" val="137638284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dt="0"/>
  <p:txStyles>
    <p:titleStyle>
      <a:lvl1pPr algn="l" defTabSz="457200" rtl="0" eaLnBrk="1" latinLnBrk="0" hangingPunct="1">
        <a:spcBef>
          <a:spcPct val="0"/>
        </a:spcBef>
        <a:buNone/>
        <a:defRPr sz="3600" b="1" i="0" kern="1200">
          <a:solidFill>
            <a:schemeClr val="accent1">
              <a:lumMod val="50000"/>
            </a:schemeClr>
          </a:solidFill>
          <a:effectLst>
            <a:outerShdw blurRad="38100" dist="63500" dir="7200000" algn="r" rotWithShape="0">
              <a:schemeClr val="bg1">
                <a:alpha val="55000"/>
              </a:schemeClr>
            </a:outerShdw>
          </a:effectLst>
          <a:latin typeface="Leelawadee UI" panose="020B0502040204020203" pitchFamily="34" charset="-34"/>
          <a:ea typeface="+mj-ea"/>
          <a:cs typeface="Leelawadee UI" panose="020B0502040204020203" pitchFamily="34" charset="-34"/>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50000"/>
          </a:schemeClr>
        </a:buClr>
        <a:buSzPct val="80000"/>
        <a:buFont typeface="Wingdings 3" charset="2"/>
        <a:buChar char=""/>
        <a:defRPr sz="2800" b="0" i="0" kern="1200">
          <a:solidFill>
            <a:schemeClr val="accent1">
              <a:lumMod val="50000"/>
            </a:schemeClr>
          </a:solidFill>
          <a:latin typeface="Calibri" panose="020F0502020204030204" pitchFamily="34" charset="0"/>
          <a:ea typeface="+mj-ea"/>
          <a:cs typeface="Calibri" panose="020F0502020204030204" pitchFamily="34" charset="0"/>
        </a:defRPr>
      </a:lvl1pPr>
      <a:lvl2pPr marL="742950" indent="-285750" algn="l" defTabSz="457200" rtl="0" eaLnBrk="1" latinLnBrk="0" hangingPunct="1">
        <a:spcBef>
          <a:spcPts val="1000"/>
        </a:spcBef>
        <a:spcAft>
          <a:spcPts val="0"/>
        </a:spcAft>
        <a:buClr>
          <a:schemeClr val="accent1">
            <a:lumMod val="50000"/>
          </a:schemeClr>
        </a:buClr>
        <a:buSzPct val="80000"/>
        <a:buFont typeface="Wingdings 3" charset="2"/>
        <a:buChar char=""/>
        <a:defRPr sz="2400" b="0" i="0" kern="1200">
          <a:solidFill>
            <a:schemeClr val="accent1">
              <a:lumMod val="50000"/>
            </a:schemeClr>
          </a:solidFill>
          <a:latin typeface="Calibri" panose="020F0502020204030204" pitchFamily="34" charset="0"/>
          <a:ea typeface="+mj-ea"/>
          <a:cs typeface="Calibri" panose="020F0502020204030204" pitchFamily="34" charset="0"/>
        </a:defRPr>
      </a:lvl2pPr>
      <a:lvl3pPr marL="1143000" indent="-228600" algn="l" defTabSz="457200" rtl="0" eaLnBrk="1" latinLnBrk="0" hangingPunct="1">
        <a:spcBef>
          <a:spcPts val="1000"/>
        </a:spcBef>
        <a:spcAft>
          <a:spcPts val="0"/>
        </a:spcAft>
        <a:buClr>
          <a:schemeClr val="accent1">
            <a:lumMod val="50000"/>
          </a:schemeClr>
        </a:buClr>
        <a:buSzPct val="80000"/>
        <a:buFont typeface="Wingdings 3" charset="2"/>
        <a:buChar char=""/>
        <a:defRPr sz="2000" b="0" i="0" kern="1200">
          <a:solidFill>
            <a:schemeClr val="accent1">
              <a:lumMod val="50000"/>
            </a:schemeClr>
          </a:solidFill>
          <a:latin typeface="Calibri" panose="020F0502020204030204" pitchFamily="34" charset="0"/>
          <a:ea typeface="+mj-ea"/>
          <a:cs typeface="Calibri" panose="020F0502020204030204" pitchFamily="34" charset="0"/>
        </a:defRPr>
      </a:lvl3pPr>
      <a:lvl4pPr marL="1600200" indent="-228600" algn="l" defTabSz="457200" rtl="0" eaLnBrk="1" latinLnBrk="0" hangingPunct="1">
        <a:spcBef>
          <a:spcPts val="1000"/>
        </a:spcBef>
        <a:spcAft>
          <a:spcPts val="0"/>
        </a:spcAft>
        <a:buClr>
          <a:schemeClr val="accent1">
            <a:lumMod val="50000"/>
          </a:schemeClr>
        </a:buClr>
        <a:buSzPct val="80000"/>
        <a:buFont typeface="Wingdings 3" charset="2"/>
        <a:buChar char=""/>
        <a:defRPr sz="1800" b="0" i="0" kern="1200">
          <a:solidFill>
            <a:schemeClr val="accent1">
              <a:lumMod val="50000"/>
            </a:schemeClr>
          </a:solidFill>
          <a:latin typeface="Calibri" panose="020F0502020204030204" pitchFamily="34" charset="0"/>
          <a:ea typeface="+mj-ea"/>
          <a:cs typeface="Calibri" panose="020F0502020204030204" pitchFamily="34" charset="0"/>
        </a:defRPr>
      </a:lvl4pPr>
      <a:lvl5pPr marL="2057400" indent="-228600" algn="l" defTabSz="457200" rtl="0" eaLnBrk="1" latinLnBrk="0" hangingPunct="1">
        <a:spcBef>
          <a:spcPts val="1000"/>
        </a:spcBef>
        <a:spcAft>
          <a:spcPts val="0"/>
        </a:spcAft>
        <a:buClr>
          <a:schemeClr val="accent1">
            <a:lumMod val="50000"/>
          </a:schemeClr>
        </a:buClr>
        <a:buSzPct val="80000"/>
        <a:buFont typeface="Wingdings 3" charset="2"/>
        <a:buChar char=""/>
        <a:defRPr sz="1800" b="0" i="0" kern="1200">
          <a:solidFill>
            <a:schemeClr val="accent1">
              <a:lumMod val="50000"/>
            </a:schemeClr>
          </a:solidFill>
          <a:latin typeface="Calibri" panose="020F0502020204030204" pitchFamily="34" charset="0"/>
          <a:ea typeface="+mj-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pa.gov/air-emissions-inventories" TargetMode="External"/><Relationship Id="rId2" Type="http://schemas.openxmlformats.org/officeDocument/2006/relationships/hyperlink" Target="https://storymaps.arcgis.com/stories/d7d730f974c6474190b142a49ae8d3bd"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epa.gov/AirToxScreen/2019-airtoxscree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regulations.gov/" TargetMode="External"/><Relationship Id="rId2" Type="http://schemas.openxmlformats.org/officeDocument/2006/relationships/hyperlink" Target="https://www.epa.gov/air-emissions-inventories/air-emissions-reporting-requirements-aerr" TargetMode="External"/><Relationship Id="rId1" Type="http://schemas.openxmlformats.org/officeDocument/2006/relationships/slideLayout" Target="../slideLayouts/slideLayout2.xml"/><Relationship Id="rId4" Type="http://schemas.openxmlformats.org/officeDocument/2006/relationships/hyperlink" Target="mailto:a-and-r-docket@ep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A3C62-2A3A-446E-B1BD-63D1D7A9C0DC}"/>
              </a:ext>
            </a:extLst>
          </p:cNvPr>
          <p:cNvSpPr>
            <a:spLocks noGrp="1"/>
          </p:cNvSpPr>
          <p:nvPr>
            <p:ph type="ctrTitle"/>
          </p:nvPr>
        </p:nvSpPr>
        <p:spPr>
          <a:xfrm>
            <a:off x="1154955" y="1178169"/>
            <a:ext cx="8825658" cy="2467074"/>
          </a:xfrm>
        </p:spPr>
        <p:txBody>
          <a:bodyPr/>
          <a:lstStyle/>
          <a:p>
            <a:r>
              <a:rPr lang="en-US" sz="4000"/>
              <a:t>Proposed Revisions to Air Emissions Reporting Requirements (AERR)</a:t>
            </a:r>
            <a:br>
              <a:rPr lang="en-US" sz="4000"/>
            </a:br>
            <a:br>
              <a:rPr lang="en-US" sz="4000"/>
            </a:br>
            <a:r>
              <a:rPr lang="en-US" sz="4000"/>
              <a:t>Webinar For Communities</a:t>
            </a:r>
          </a:p>
        </p:txBody>
      </p:sp>
      <p:sp>
        <p:nvSpPr>
          <p:cNvPr id="3" name="Subtitle 2">
            <a:extLst>
              <a:ext uri="{FF2B5EF4-FFF2-40B4-BE49-F238E27FC236}">
                <a16:creationId xmlns:a16="http://schemas.microsoft.com/office/drawing/2014/main" id="{CBA79819-9428-4930-BD1C-40810C8AFFB1}"/>
              </a:ext>
            </a:extLst>
          </p:cNvPr>
          <p:cNvSpPr>
            <a:spLocks noGrp="1"/>
          </p:cNvSpPr>
          <p:nvPr>
            <p:ph type="subTitle" idx="1"/>
          </p:nvPr>
        </p:nvSpPr>
        <p:spPr>
          <a:xfrm>
            <a:off x="1154954" y="4263081"/>
            <a:ext cx="9756061" cy="1519881"/>
          </a:xfrm>
        </p:spPr>
        <p:txBody>
          <a:bodyPr>
            <a:normAutofit/>
          </a:bodyPr>
          <a:lstStyle/>
          <a:p>
            <a:pPr>
              <a:tabLst>
                <a:tab pos="9539288" algn="r"/>
              </a:tabLst>
            </a:pPr>
            <a:r>
              <a:rPr lang="en-US" cap="none">
                <a:latin typeface="Calibri"/>
                <a:ea typeface="Calibri"/>
                <a:cs typeface="Calibri"/>
              </a:rPr>
              <a:t>August 29, 2023</a:t>
            </a:r>
          </a:p>
          <a:p>
            <a:pPr>
              <a:tabLst>
                <a:tab pos="9539288" algn="r"/>
              </a:tabLst>
            </a:pPr>
            <a:endParaRPr lang="en-US" cap="none">
              <a:latin typeface="Calibri"/>
              <a:ea typeface="Calibri"/>
              <a:cs typeface="Calibri"/>
            </a:endParaRPr>
          </a:p>
        </p:txBody>
      </p:sp>
    </p:spTree>
    <p:extLst>
      <p:ext uri="{BB962C8B-B14F-4D97-AF65-F5344CB8AC3E}">
        <p14:creationId xmlns:p14="http://schemas.microsoft.com/office/powerpoint/2010/main" val="2950137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819D-8082-A107-CE0A-C7624732983C}"/>
              </a:ext>
            </a:extLst>
          </p:cNvPr>
          <p:cNvSpPr>
            <a:spLocks noGrp="1"/>
          </p:cNvSpPr>
          <p:nvPr>
            <p:ph type="title"/>
          </p:nvPr>
        </p:nvSpPr>
        <p:spPr>
          <a:xfrm>
            <a:off x="646111" y="452718"/>
            <a:ext cx="9404723" cy="1237537"/>
          </a:xfrm>
        </p:spPr>
        <p:txBody>
          <a:bodyPr/>
          <a:lstStyle/>
          <a:p>
            <a:r>
              <a:rPr lang="en-US"/>
              <a:t>What Does the AERR Currently Require? </a:t>
            </a:r>
            <a:r>
              <a:rPr lang="en-US" sz="2400"/>
              <a:t>(continued)</a:t>
            </a:r>
          </a:p>
        </p:txBody>
      </p:sp>
      <p:sp>
        <p:nvSpPr>
          <p:cNvPr id="3" name="Content Placeholder 2">
            <a:extLst>
              <a:ext uri="{FF2B5EF4-FFF2-40B4-BE49-F238E27FC236}">
                <a16:creationId xmlns:a16="http://schemas.microsoft.com/office/drawing/2014/main" id="{3AFA4BFB-C3A5-B481-E5C9-078873D097F9}"/>
              </a:ext>
            </a:extLst>
          </p:cNvPr>
          <p:cNvSpPr>
            <a:spLocks noGrp="1"/>
          </p:cNvSpPr>
          <p:nvPr>
            <p:ph idx="1"/>
          </p:nvPr>
        </p:nvSpPr>
        <p:spPr>
          <a:xfrm>
            <a:off x="1103313" y="1856510"/>
            <a:ext cx="7588106" cy="4391890"/>
          </a:xfrm>
        </p:spPr>
        <p:txBody>
          <a:bodyPr>
            <a:normAutofit fontScale="92500" lnSpcReduction="10000"/>
          </a:bodyPr>
          <a:lstStyle/>
          <a:p>
            <a:r>
              <a:rPr lang="en-US" sz="2800"/>
              <a:t>Certain facilities are reported as “point sources” </a:t>
            </a:r>
          </a:p>
          <a:p>
            <a:r>
              <a:rPr lang="en-US" sz="2800"/>
              <a:t>At these facilities, emissions are required to be reported separately for each activity that creates emissions within the facility</a:t>
            </a:r>
          </a:p>
          <a:p>
            <a:pPr lvl="1"/>
            <a:r>
              <a:rPr lang="en-US"/>
              <a:t>For each stack</a:t>
            </a:r>
          </a:p>
          <a:p>
            <a:pPr lvl="1"/>
            <a:r>
              <a:rPr lang="en-US"/>
              <a:t>For each non-stack release, called “fugitive” sources</a:t>
            </a:r>
          </a:p>
          <a:p>
            <a:r>
              <a:rPr lang="en-US" sz="2800"/>
              <a:t>States report other emissions sources such as residential wood combustion and mobile sources as county-wide emissions totals or input data to emissions models</a:t>
            </a:r>
            <a:endParaRPr lang="en-US" sz="4400"/>
          </a:p>
          <a:p>
            <a:endParaRPr lang="en-US"/>
          </a:p>
        </p:txBody>
      </p:sp>
      <p:sp>
        <p:nvSpPr>
          <p:cNvPr id="4" name="Slide Number Placeholder 3">
            <a:extLst>
              <a:ext uri="{FF2B5EF4-FFF2-40B4-BE49-F238E27FC236}">
                <a16:creationId xmlns:a16="http://schemas.microsoft.com/office/drawing/2014/main" id="{9F824D5F-F2E9-B5CC-0F6B-0DD0A9159C07}"/>
              </a:ext>
            </a:extLst>
          </p:cNvPr>
          <p:cNvSpPr>
            <a:spLocks noGrp="1"/>
          </p:cNvSpPr>
          <p:nvPr>
            <p:ph type="sldNum" sz="quarter" idx="12"/>
          </p:nvPr>
        </p:nvSpPr>
        <p:spPr/>
        <p:txBody>
          <a:bodyPr/>
          <a:lstStyle/>
          <a:p>
            <a:fld id="{3A18BF31-0E3F-401B-9E2F-A1F04E117DF6}" type="slidenum">
              <a:rPr lang="en-US" smtClean="0"/>
              <a:t>10</a:t>
            </a:fld>
            <a:endParaRPr lang="en-US"/>
          </a:p>
        </p:txBody>
      </p:sp>
      <p:pic>
        <p:nvPicPr>
          <p:cNvPr id="5" name="Picture 4">
            <a:extLst>
              <a:ext uri="{FF2B5EF4-FFF2-40B4-BE49-F238E27FC236}">
                <a16:creationId xmlns:a16="http://schemas.microsoft.com/office/drawing/2014/main" id="{1ED84011-AF82-E8F0-A174-02F193E7AE9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116330" y="3982678"/>
            <a:ext cx="1396532" cy="1571099"/>
          </a:xfrm>
          <a:prstGeom prst="rect">
            <a:avLst/>
          </a:prstGeom>
        </p:spPr>
      </p:pic>
      <p:pic>
        <p:nvPicPr>
          <p:cNvPr id="6" name="Picture 5" descr="A picture containing sky, mountain, outdoor&#10;&#10;Description automatically generated">
            <a:extLst>
              <a:ext uri="{FF2B5EF4-FFF2-40B4-BE49-F238E27FC236}">
                <a16:creationId xmlns:a16="http://schemas.microsoft.com/office/drawing/2014/main" id="{6F282DA7-98D8-5745-4FB8-6ACED14A5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2734" y="1514764"/>
            <a:ext cx="2525848" cy="2389188"/>
          </a:xfrm>
          <a:prstGeom prst="rect">
            <a:avLst/>
          </a:prstGeom>
        </p:spPr>
      </p:pic>
      <p:pic>
        <p:nvPicPr>
          <p:cNvPr id="7" name="Picture 6">
            <a:extLst>
              <a:ext uri="{FF2B5EF4-FFF2-40B4-BE49-F238E27FC236}">
                <a16:creationId xmlns:a16="http://schemas.microsoft.com/office/drawing/2014/main" id="{8EFB4099-A072-E647-4DCC-FE5C5D71B80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1023" y="5301982"/>
            <a:ext cx="2002055" cy="1299611"/>
          </a:xfrm>
          <a:prstGeom prst="rect">
            <a:avLst/>
          </a:prstGeom>
        </p:spPr>
      </p:pic>
    </p:spTree>
    <p:extLst>
      <p:ext uri="{BB962C8B-B14F-4D97-AF65-F5344CB8AC3E}">
        <p14:creationId xmlns:p14="http://schemas.microsoft.com/office/powerpoint/2010/main" val="1274941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B2F0-FB07-FBB1-03C8-0509BE2FF432}"/>
              </a:ext>
            </a:extLst>
          </p:cNvPr>
          <p:cNvSpPr>
            <a:spLocks noGrp="1"/>
          </p:cNvSpPr>
          <p:nvPr>
            <p:ph type="title"/>
          </p:nvPr>
        </p:nvSpPr>
        <p:spPr/>
        <p:txBody>
          <a:bodyPr/>
          <a:lstStyle/>
          <a:p>
            <a:r>
              <a:rPr lang="en-US"/>
              <a:t>What is a “Point Source” Under the Current Rule?</a:t>
            </a:r>
          </a:p>
        </p:txBody>
      </p:sp>
      <p:sp>
        <p:nvSpPr>
          <p:cNvPr id="3" name="Content Placeholder 2">
            <a:extLst>
              <a:ext uri="{FF2B5EF4-FFF2-40B4-BE49-F238E27FC236}">
                <a16:creationId xmlns:a16="http://schemas.microsoft.com/office/drawing/2014/main" id="{7A4B65FD-CEF6-7F8B-AEA4-972A98ED167F}"/>
              </a:ext>
            </a:extLst>
          </p:cNvPr>
          <p:cNvSpPr>
            <a:spLocks noGrp="1"/>
          </p:cNvSpPr>
          <p:nvPr>
            <p:ph idx="1"/>
          </p:nvPr>
        </p:nvSpPr>
        <p:spPr>
          <a:xfrm>
            <a:off x="1103312" y="1701800"/>
            <a:ext cx="9755188" cy="4546599"/>
          </a:xfrm>
        </p:spPr>
        <p:txBody>
          <a:bodyPr>
            <a:normAutofit/>
          </a:bodyPr>
          <a:lstStyle/>
          <a:p>
            <a:r>
              <a:rPr lang="en-US"/>
              <a:t>Under the current AERR, point sources are facilities with the potential to emit criteria pollutants and precursors above certain thresholds</a:t>
            </a:r>
          </a:p>
          <a:p>
            <a:pPr lvl="1"/>
            <a:r>
              <a:rPr lang="en-US"/>
              <a:t>“Potential to emit” is how much a facility could emit if it is operating at the upper limit of its state-issued permit</a:t>
            </a:r>
          </a:p>
          <a:p>
            <a:pPr lvl="1"/>
            <a:r>
              <a:rPr lang="en-US"/>
              <a:t>The threshold is usually 100 tons/year potential to emit</a:t>
            </a:r>
          </a:p>
          <a:p>
            <a:pPr lvl="2"/>
            <a:r>
              <a:rPr lang="en-US"/>
              <a:t>For lead, the current threshold is for actual emissions instead of potential emissions. That threshold is 0.5 tons/year</a:t>
            </a:r>
          </a:p>
          <a:p>
            <a:r>
              <a:rPr lang="en-US"/>
              <a:t>The proposal does not include changes these thresholds</a:t>
            </a:r>
          </a:p>
          <a:p>
            <a:endParaRPr lang="en-US"/>
          </a:p>
        </p:txBody>
      </p:sp>
      <p:sp>
        <p:nvSpPr>
          <p:cNvPr id="4" name="Slide Number Placeholder 3">
            <a:extLst>
              <a:ext uri="{FF2B5EF4-FFF2-40B4-BE49-F238E27FC236}">
                <a16:creationId xmlns:a16="http://schemas.microsoft.com/office/drawing/2014/main" id="{3655344A-98DA-21AB-0EF4-34DAF30F5B09}"/>
              </a:ext>
            </a:extLst>
          </p:cNvPr>
          <p:cNvSpPr>
            <a:spLocks noGrp="1"/>
          </p:cNvSpPr>
          <p:nvPr>
            <p:ph type="sldNum" sz="quarter" idx="12"/>
          </p:nvPr>
        </p:nvSpPr>
        <p:spPr/>
        <p:txBody>
          <a:bodyPr/>
          <a:lstStyle/>
          <a:p>
            <a:fld id="{3A18BF31-0E3F-401B-9E2F-A1F04E117DF6}" type="slidenum">
              <a:rPr lang="en-US" smtClean="0"/>
              <a:t>11</a:t>
            </a:fld>
            <a:endParaRPr lang="en-US"/>
          </a:p>
        </p:txBody>
      </p:sp>
    </p:spTree>
    <p:extLst>
      <p:ext uri="{BB962C8B-B14F-4D97-AF65-F5344CB8AC3E}">
        <p14:creationId xmlns:p14="http://schemas.microsoft.com/office/powerpoint/2010/main" val="130356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83379-250A-D62F-FCBF-33296C1C520B}"/>
              </a:ext>
            </a:extLst>
          </p:cNvPr>
          <p:cNvSpPr>
            <a:spLocks noGrp="1"/>
          </p:cNvSpPr>
          <p:nvPr>
            <p:ph type="title"/>
          </p:nvPr>
        </p:nvSpPr>
        <p:spPr/>
        <p:txBody>
          <a:bodyPr/>
          <a:lstStyle/>
          <a:p>
            <a:r>
              <a:rPr lang="en-US" sz="3400"/>
              <a:t>How Would the Proposed Updates to AERR Improve Air Toxics Data?</a:t>
            </a:r>
          </a:p>
        </p:txBody>
      </p:sp>
      <p:sp>
        <p:nvSpPr>
          <p:cNvPr id="3" name="Content Placeholder 2">
            <a:extLst>
              <a:ext uri="{FF2B5EF4-FFF2-40B4-BE49-F238E27FC236}">
                <a16:creationId xmlns:a16="http://schemas.microsoft.com/office/drawing/2014/main" id="{F17BB377-D19D-8F0E-07F4-A666A48C7257}"/>
              </a:ext>
            </a:extLst>
          </p:cNvPr>
          <p:cNvSpPr>
            <a:spLocks noGrp="1"/>
          </p:cNvSpPr>
          <p:nvPr>
            <p:ph idx="1"/>
          </p:nvPr>
        </p:nvSpPr>
        <p:spPr>
          <a:xfrm>
            <a:off x="1110455" y="2040556"/>
            <a:ext cx="10231621" cy="4521715"/>
          </a:xfrm>
        </p:spPr>
        <p:txBody>
          <a:bodyPr>
            <a:normAutofit fontScale="70000" lnSpcReduction="20000"/>
          </a:bodyPr>
          <a:lstStyle/>
          <a:p>
            <a:r>
              <a:rPr lang="en-US"/>
              <a:t>We are proposing to add more point sources for collection of air toxics</a:t>
            </a:r>
          </a:p>
          <a:p>
            <a:r>
              <a:rPr lang="en-US"/>
              <a:t>This will provide more complete air toxics information, which will help EPA better understand risks to communities and take steps to reduce those risks</a:t>
            </a:r>
          </a:p>
          <a:p>
            <a:pPr lvl="1"/>
            <a:r>
              <a:rPr lang="en-US"/>
              <a:t>The current rule requires states to report about 13,400 point sources</a:t>
            </a:r>
          </a:p>
          <a:p>
            <a:pPr lvl="1"/>
            <a:r>
              <a:rPr lang="en-US"/>
              <a:t>Under the current rule, states voluntarily report about 62,000 point sources (59,000 with air toxics)</a:t>
            </a:r>
          </a:p>
          <a:p>
            <a:pPr lvl="1"/>
            <a:r>
              <a:rPr lang="en-US"/>
              <a:t>EPA estimates about 129,500 point sources would be reported under the proposal</a:t>
            </a:r>
          </a:p>
          <a:p>
            <a:r>
              <a:rPr lang="en-US"/>
              <a:t>Under the proposal, </a:t>
            </a:r>
          </a:p>
          <a:p>
            <a:pPr lvl="1"/>
            <a:r>
              <a:rPr lang="en-US"/>
              <a:t>All “major” sources would be point sources, using the definition of “major source” from the Clean Air Act</a:t>
            </a:r>
          </a:p>
          <a:p>
            <a:pPr lvl="1"/>
            <a:r>
              <a:rPr lang="en-US"/>
              <a:t>Smaller sources would also be point sources when:</a:t>
            </a:r>
          </a:p>
          <a:p>
            <a:pPr lvl="2"/>
            <a:r>
              <a:rPr lang="en-US"/>
              <a:t>Their industry is on our proposed list of industry codes</a:t>
            </a:r>
          </a:p>
          <a:p>
            <a:pPr lvl="2"/>
            <a:r>
              <a:rPr lang="en-US"/>
              <a:t>Their emissions of air toxics are greater than or equal to proposed emissions reporting thresholds</a:t>
            </a:r>
          </a:p>
          <a:p>
            <a:pPr lvl="1"/>
            <a:r>
              <a:rPr lang="en-US"/>
              <a:t>Facilities would not need to be within states to be a point source – could be within Tribal nations and federal waters</a:t>
            </a:r>
          </a:p>
          <a:p>
            <a:endParaRPr lang="en-US"/>
          </a:p>
        </p:txBody>
      </p:sp>
      <p:sp>
        <p:nvSpPr>
          <p:cNvPr id="4" name="Slide Number Placeholder 3">
            <a:extLst>
              <a:ext uri="{FF2B5EF4-FFF2-40B4-BE49-F238E27FC236}">
                <a16:creationId xmlns:a16="http://schemas.microsoft.com/office/drawing/2014/main" id="{23C54B3E-31E4-8152-50CD-E6B7751F2991}"/>
              </a:ext>
            </a:extLst>
          </p:cNvPr>
          <p:cNvSpPr>
            <a:spLocks noGrp="1"/>
          </p:cNvSpPr>
          <p:nvPr>
            <p:ph type="sldNum" sz="quarter" idx="12"/>
          </p:nvPr>
        </p:nvSpPr>
        <p:spPr/>
        <p:txBody>
          <a:bodyPr/>
          <a:lstStyle/>
          <a:p>
            <a:fld id="{3A18BF31-0E3F-401B-9E2F-A1F04E117DF6}" type="slidenum">
              <a:rPr lang="en-US" smtClean="0"/>
              <a:t>12</a:t>
            </a:fld>
            <a:endParaRPr lang="en-US"/>
          </a:p>
        </p:txBody>
      </p:sp>
    </p:spTree>
    <p:extLst>
      <p:ext uri="{BB962C8B-B14F-4D97-AF65-F5344CB8AC3E}">
        <p14:creationId xmlns:p14="http://schemas.microsoft.com/office/powerpoint/2010/main" val="1320246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23CC-96BE-0C83-D0FB-6E99D3E0F974}"/>
              </a:ext>
            </a:extLst>
          </p:cNvPr>
          <p:cNvSpPr>
            <a:spLocks noGrp="1"/>
          </p:cNvSpPr>
          <p:nvPr>
            <p:ph type="title"/>
          </p:nvPr>
        </p:nvSpPr>
        <p:spPr/>
        <p:txBody>
          <a:bodyPr/>
          <a:lstStyle/>
          <a:p>
            <a:r>
              <a:rPr lang="en-US"/>
              <a:t>How is EPA Proposing to Collect Air Toxics Data about Facilities?</a:t>
            </a:r>
          </a:p>
        </p:txBody>
      </p:sp>
      <p:sp>
        <p:nvSpPr>
          <p:cNvPr id="3" name="Content Placeholder 2">
            <a:extLst>
              <a:ext uri="{FF2B5EF4-FFF2-40B4-BE49-F238E27FC236}">
                <a16:creationId xmlns:a16="http://schemas.microsoft.com/office/drawing/2014/main" id="{C9EDEA68-C5EB-6B1D-7D3B-FC5D6DAB25B1}"/>
              </a:ext>
            </a:extLst>
          </p:cNvPr>
          <p:cNvSpPr>
            <a:spLocks noGrp="1"/>
          </p:cNvSpPr>
          <p:nvPr>
            <p:ph idx="1"/>
          </p:nvPr>
        </p:nvSpPr>
        <p:spPr>
          <a:xfrm>
            <a:off x="1103312" y="1774372"/>
            <a:ext cx="10054545" cy="4474028"/>
          </a:xfrm>
        </p:spPr>
        <p:txBody>
          <a:bodyPr>
            <a:normAutofit fontScale="92500"/>
          </a:bodyPr>
          <a:lstStyle/>
          <a:p>
            <a:r>
              <a:rPr lang="en-US"/>
              <a:t>Owners/operators would report each emissions release within the facility individually with each location</a:t>
            </a:r>
          </a:p>
          <a:p>
            <a:pPr lvl="1"/>
            <a:r>
              <a:rPr lang="en-US"/>
              <a:t>Except for small businesses that can report facility totals</a:t>
            </a:r>
          </a:p>
          <a:p>
            <a:pPr lvl="1"/>
            <a:r>
              <a:rPr lang="en-US"/>
              <a:t>Proposal would allow states to report on industry’s behalf, with EPA approval</a:t>
            </a:r>
          </a:p>
          <a:p>
            <a:r>
              <a:rPr lang="en-US"/>
              <a:t>The “major” sources would report emissions of all air toxics (hazardous air pollutants)</a:t>
            </a:r>
          </a:p>
          <a:p>
            <a:r>
              <a:rPr lang="en-US"/>
              <a:t>Smaller “non-major” sources would report emissions when </a:t>
            </a:r>
            <a:br>
              <a:rPr lang="en-US"/>
            </a:br>
            <a:r>
              <a:rPr lang="en-US"/>
              <a:t>(a) they are part of certain industries specified in the proposal and </a:t>
            </a:r>
            <a:br>
              <a:rPr lang="en-US"/>
            </a:br>
            <a:r>
              <a:rPr lang="en-US"/>
              <a:t>(b) their emissions exceed proposed emissions reporting thresholds</a:t>
            </a:r>
          </a:p>
        </p:txBody>
      </p:sp>
      <p:sp>
        <p:nvSpPr>
          <p:cNvPr id="4" name="Slide Number Placeholder 3">
            <a:extLst>
              <a:ext uri="{FF2B5EF4-FFF2-40B4-BE49-F238E27FC236}">
                <a16:creationId xmlns:a16="http://schemas.microsoft.com/office/drawing/2014/main" id="{5DE4F5C5-5F21-74FA-E4F3-9E9B8482B376}"/>
              </a:ext>
            </a:extLst>
          </p:cNvPr>
          <p:cNvSpPr>
            <a:spLocks noGrp="1"/>
          </p:cNvSpPr>
          <p:nvPr>
            <p:ph type="sldNum" sz="quarter" idx="12"/>
          </p:nvPr>
        </p:nvSpPr>
        <p:spPr/>
        <p:txBody>
          <a:bodyPr/>
          <a:lstStyle/>
          <a:p>
            <a:fld id="{3A18BF31-0E3F-401B-9E2F-A1F04E117DF6}" type="slidenum">
              <a:rPr lang="en-US" smtClean="0"/>
              <a:t>13</a:t>
            </a:fld>
            <a:endParaRPr lang="en-US"/>
          </a:p>
        </p:txBody>
      </p:sp>
    </p:spTree>
    <p:extLst>
      <p:ext uri="{BB962C8B-B14F-4D97-AF65-F5344CB8AC3E}">
        <p14:creationId xmlns:p14="http://schemas.microsoft.com/office/powerpoint/2010/main" val="2993945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F560F-7566-20E8-4A5E-8E810D8B087C}"/>
              </a:ext>
            </a:extLst>
          </p:cNvPr>
          <p:cNvSpPr>
            <a:spLocks noGrp="1"/>
          </p:cNvSpPr>
          <p:nvPr>
            <p:ph type="title"/>
          </p:nvPr>
        </p:nvSpPr>
        <p:spPr>
          <a:xfrm>
            <a:off x="646111" y="571500"/>
            <a:ext cx="9861994" cy="965200"/>
          </a:xfrm>
        </p:spPr>
        <p:txBody>
          <a:bodyPr/>
          <a:lstStyle/>
          <a:p>
            <a:r>
              <a:rPr lang="en-US" sz="3200"/>
              <a:t>AERR </a:t>
            </a:r>
            <a:r>
              <a:rPr lang="en-US" sz="3200" u="sng"/>
              <a:t>Proposed</a:t>
            </a:r>
            <a:r>
              <a:rPr lang="en-US" sz="3200"/>
              <a:t> Point Source Collection Overview</a:t>
            </a:r>
            <a:endParaRPr lang="en-US" sz="2400"/>
          </a:p>
        </p:txBody>
      </p:sp>
      <p:sp>
        <p:nvSpPr>
          <p:cNvPr id="4" name="Slide Number Placeholder 3">
            <a:extLst>
              <a:ext uri="{FF2B5EF4-FFF2-40B4-BE49-F238E27FC236}">
                <a16:creationId xmlns:a16="http://schemas.microsoft.com/office/drawing/2014/main" id="{7044647E-BEE0-D6F9-B455-BC811743DAF2}"/>
              </a:ext>
            </a:extLst>
          </p:cNvPr>
          <p:cNvSpPr>
            <a:spLocks noGrp="1"/>
          </p:cNvSpPr>
          <p:nvPr>
            <p:ph type="sldNum" sz="quarter" idx="12"/>
          </p:nvPr>
        </p:nvSpPr>
        <p:spPr/>
        <p:txBody>
          <a:bodyPr/>
          <a:lstStyle/>
          <a:p>
            <a:fld id="{3A18BF31-0E3F-401B-9E2F-A1F04E117DF6}" type="slidenum">
              <a:rPr lang="en-US" smtClean="0"/>
              <a:t>14</a:t>
            </a:fld>
            <a:endParaRPr lang="en-US"/>
          </a:p>
        </p:txBody>
      </p:sp>
      <p:sp>
        <p:nvSpPr>
          <p:cNvPr id="15" name="TextBox 14">
            <a:extLst>
              <a:ext uri="{FF2B5EF4-FFF2-40B4-BE49-F238E27FC236}">
                <a16:creationId xmlns:a16="http://schemas.microsoft.com/office/drawing/2014/main" id="{A826BC52-FF05-2FB8-AE56-A495203A208E}"/>
              </a:ext>
            </a:extLst>
          </p:cNvPr>
          <p:cNvSpPr txBox="1"/>
          <p:nvPr/>
        </p:nvSpPr>
        <p:spPr>
          <a:xfrm>
            <a:off x="2120900" y="1676400"/>
            <a:ext cx="2527300" cy="369332"/>
          </a:xfrm>
          <a:prstGeom prst="rect">
            <a:avLst/>
          </a:prstGeom>
          <a:noFill/>
        </p:spPr>
        <p:txBody>
          <a:bodyPr wrap="square" rtlCol="0">
            <a:spAutoFit/>
          </a:bodyPr>
          <a:lstStyle/>
          <a:p>
            <a:r>
              <a:rPr lang="en-US"/>
              <a:t>Source test data</a:t>
            </a:r>
          </a:p>
        </p:txBody>
      </p:sp>
      <p:cxnSp>
        <p:nvCxnSpPr>
          <p:cNvPr id="21" name="Connector: Elbow 20" descr="blue arrow going from owners/operators to EPA - source test data">
            <a:extLst>
              <a:ext uri="{FF2B5EF4-FFF2-40B4-BE49-F238E27FC236}">
                <a16:creationId xmlns:a16="http://schemas.microsoft.com/office/drawing/2014/main" id="{BF12CF6A-7705-3FB5-5B84-85D0AB992CAE}"/>
              </a:ext>
            </a:extLst>
          </p:cNvPr>
          <p:cNvCxnSpPr>
            <a:cxnSpLocks/>
            <a:stCxn id="11" idx="0"/>
          </p:cNvCxnSpPr>
          <p:nvPr/>
        </p:nvCxnSpPr>
        <p:spPr>
          <a:xfrm rot="5400000" flipH="1" flipV="1">
            <a:off x="5143047" y="-384175"/>
            <a:ext cx="79829" cy="6403522"/>
          </a:xfrm>
          <a:prstGeom prst="bentConnector3">
            <a:avLst>
              <a:gd name="adj1" fmla="val 1604537"/>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descr="purple solid arrow going from Owners/Operators to EPA - dataflow representing &quot;HAP Emissions Reporting, proposed default approach&quot;">
            <a:extLst>
              <a:ext uri="{FF2B5EF4-FFF2-40B4-BE49-F238E27FC236}">
                <a16:creationId xmlns:a16="http://schemas.microsoft.com/office/drawing/2014/main" id="{4813481C-0375-2690-FE29-2ACDFEF1B42F}"/>
              </a:ext>
            </a:extLst>
          </p:cNvPr>
          <p:cNvCxnSpPr>
            <a:cxnSpLocks/>
            <a:stCxn id="11" idx="3"/>
          </p:cNvCxnSpPr>
          <p:nvPr/>
        </p:nvCxnSpPr>
        <p:spPr>
          <a:xfrm flipV="1">
            <a:off x="3022600" y="3342821"/>
            <a:ext cx="4403272" cy="41729"/>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44CD288-79E5-EC1C-984C-A2306CD7C202}"/>
              </a:ext>
            </a:extLst>
          </p:cNvPr>
          <p:cNvSpPr txBox="1"/>
          <p:nvPr/>
        </p:nvSpPr>
        <p:spPr>
          <a:xfrm>
            <a:off x="3383643" y="2703287"/>
            <a:ext cx="3835400" cy="646331"/>
          </a:xfrm>
          <a:prstGeom prst="rect">
            <a:avLst/>
          </a:prstGeom>
          <a:noFill/>
        </p:spPr>
        <p:txBody>
          <a:bodyPr wrap="square" rtlCol="0">
            <a:spAutoFit/>
          </a:bodyPr>
          <a:lstStyle/>
          <a:p>
            <a:pPr algn="ctr"/>
            <a:r>
              <a:rPr lang="en-US">
                <a:solidFill>
                  <a:schemeClr val="accent1">
                    <a:lumMod val="50000"/>
                  </a:schemeClr>
                </a:solidFill>
              </a:rPr>
              <a:t>Air toxics emissions reporting, </a:t>
            </a:r>
            <a:br>
              <a:rPr lang="en-US"/>
            </a:br>
            <a:r>
              <a:rPr lang="en-US"/>
              <a:t>proposed default approach</a:t>
            </a:r>
          </a:p>
        </p:txBody>
      </p:sp>
      <p:cxnSp>
        <p:nvCxnSpPr>
          <p:cNvPr id="28" name="Connector: Elbow 27" descr="solid gray line connector-  data flow from owners/operators to States, Locals, Tribes (SLTs)">
            <a:extLst>
              <a:ext uri="{FF2B5EF4-FFF2-40B4-BE49-F238E27FC236}">
                <a16:creationId xmlns:a16="http://schemas.microsoft.com/office/drawing/2014/main" id="{CEB4186A-7A3B-6FAB-9942-6F192348DB26}"/>
              </a:ext>
            </a:extLst>
          </p:cNvPr>
          <p:cNvCxnSpPr>
            <a:cxnSpLocks/>
            <a:stCxn id="11" idx="2"/>
          </p:cNvCxnSpPr>
          <p:nvPr/>
        </p:nvCxnSpPr>
        <p:spPr>
          <a:xfrm rot="16200000" flipH="1">
            <a:off x="2343150" y="3549650"/>
            <a:ext cx="1866900" cy="2590800"/>
          </a:xfrm>
          <a:prstGeom prst="bentConnector2">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0C67EB6-A577-F073-A881-9868F70845DB}"/>
              </a:ext>
            </a:extLst>
          </p:cNvPr>
          <p:cNvSpPr txBox="1"/>
          <p:nvPr/>
        </p:nvSpPr>
        <p:spPr>
          <a:xfrm>
            <a:off x="342900" y="4203700"/>
            <a:ext cx="1828800" cy="1477328"/>
          </a:xfrm>
          <a:prstGeom prst="rect">
            <a:avLst/>
          </a:prstGeom>
          <a:noFill/>
        </p:spPr>
        <p:txBody>
          <a:bodyPr wrap="square" rtlCol="0">
            <a:spAutoFit/>
          </a:bodyPr>
          <a:lstStyle/>
          <a:p>
            <a:r>
              <a:rPr lang="en-US">
                <a:solidFill>
                  <a:schemeClr val="accent1">
                    <a:lumMod val="50000"/>
                  </a:schemeClr>
                </a:solidFill>
              </a:rPr>
              <a:t>Criteria Pollutant</a:t>
            </a:r>
            <a:br>
              <a:rPr lang="en-US"/>
            </a:br>
            <a:r>
              <a:rPr lang="en-US"/>
              <a:t>Emissions Reporting</a:t>
            </a:r>
            <a:br>
              <a:rPr lang="en-US"/>
            </a:br>
            <a:r>
              <a:rPr lang="en-US"/>
              <a:t>(no change)</a:t>
            </a:r>
          </a:p>
        </p:txBody>
      </p:sp>
      <p:sp>
        <p:nvSpPr>
          <p:cNvPr id="32" name="TextBox 31">
            <a:extLst>
              <a:ext uri="{FF2B5EF4-FFF2-40B4-BE49-F238E27FC236}">
                <a16:creationId xmlns:a16="http://schemas.microsoft.com/office/drawing/2014/main" id="{8D9811E4-461E-454D-B91E-0D6C4771AD4C}"/>
              </a:ext>
            </a:extLst>
          </p:cNvPr>
          <p:cNvSpPr txBox="1"/>
          <p:nvPr/>
        </p:nvSpPr>
        <p:spPr>
          <a:xfrm>
            <a:off x="2413000" y="4203700"/>
            <a:ext cx="2895600" cy="923330"/>
          </a:xfrm>
          <a:prstGeom prst="rect">
            <a:avLst/>
          </a:prstGeom>
          <a:noFill/>
        </p:spPr>
        <p:txBody>
          <a:bodyPr wrap="square" rtlCol="0">
            <a:spAutoFit/>
          </a:bodyPr>
          <a:lstStyle/>
          <a:p>
            <a:r>
              <a:rPr lang="en-US"/>
              <a:t>SLT optionally accepts </a:t>
            </a:r>
            <a:r>
              <a:rPr lang="en-US">
                <a:solidFill>
                  <a:schemeClr val="accent1">
                    <a:lumMod val="50000"/>
                  </a:schemeClr>
                </a:solidFill>
              </a:rPr>
              <a:t>air toxics </a:t>
            </a:r>
            <a:r>
              <a:rPr lang="en-US"/>
              <a:t>reporting responsibility</a:t>
            </a:r>
          </a:p>
        </p:txBody>
      </p:sp>
      <p:cxnSp>
        <p:nvCxnSpPr>
          <p:cNvPr id="36" name="Connector: Elbow 35" descr="solid gray connector continued from States, Locals, Tribes (SLTs) to EPA">
            <a:extLst>
              <a:ext uri="{FF2B5EF4-FFF2-40B4-BE49-F238E27FC236}">
                <a16:creationId xmlns:a16="http://schemas.microsoft.com/office/drawing/2014/main" id="{1A04E16C-2C45-024E-76F6-97931BBC6114}"/>
              </a:ext>
            </a:extLst>
          </p:cNvPr>
          <p:cNvCxnSpPr>
            <a:cxnSpLocks/>
          </p:cNvCxnSpPr>
          <p:nvPr/>
        </p:nvCxnSpPr>
        <p:spPr>
          <a:xfrm flipV="1">
            <a:off x="6426200" y="3907971"/>
            <a:ext cx="1958522" cy="1870529"/>
          </a:xfrm>
          <a:prstGeom prst="bentConnector2">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descr="purple dashed arrow going from Owners/Operators to SLTs for the data flow &quot;SLT optionally accepts HAP reporting responsibility&quot;">
            <a:extLst>
              <a:ext uri="{FF2B5EF4-FFF2-40B4-BE49-F238E27FC236}">
                <a16:creationId xmlns:a16="http://schemas.microsoft.com/office/drawing/2014/main" id="{BACA559D-2043-BA07-7F98-0F5073A4B7F0}"/>
              </a:ext>
            </a:extLst>
          </p:cNvPr>
          <p:cNvCxnSpPr>
            <a:cxnSpLocks/>
            <a:stCxn id="45" idx="4"/>
          </p:cNvCxnSpPr>
          <p:nvPr/>
        </p:nvCxnSpPr>
        <p:spPr>
          <a:xfrm rot="16200000" flipH="1">
            <a:off x="2614612" y="3535362"/>
            <a:ext cx="1593850" cy="2333625"/>
          </a:xfrm>
          <a:prstGeom prst="bentConnector2">
            <a:avLst/>
          </a:prstGeom>
          <a:ln w="5715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52" name="Group 51" descr="Box: Owners/Operators">
            <a:extLst>
              <a:ext uri="{FF2B5EF4-FFF2-40B4-BE49-F238E27FC236}">
                <a16:creationId xmlns:a16="http://schemas.microsoft.com/office/drawing/2014/main" id="{AFE957DE-1EDC-3038-E143-0C0E0FC3CF83}"/>
              </a:ext>
            </a:extLst>
          </p:cNvPr>
          <p:cNvGrpSpPr/>
          <p:nvPr/>
        </p:nvGrpSpPr>
        <p:grpSpPr>
          <a:xfrm>
            <a:off x="939800" y="2857500"/>
            <a:ext cx="2082800" cy="1054100"/>
            <a:chOff x="939800" y="2857500"/>
            <a:chExt cx="2082800" cy="1054100"/>
          </a:xfrm>
        </p:grpSpPr>
        <p:sp>
          <p:nvSpPr>
            <p:cNvPr id="11" name="Rectangle 10">
              <a:extLst>
                <a:ext uri="{FF2B5EF4-FFF2-40B4-BE49-F238E27FC236}">
                  <a16:creationId xmlns:a16="http://schemas.microsoft.com/office/drawing/2014/main" id="{E9D1E81B-C296-03F8-757F-8C5F8D08C5CD}"/>
                </a:ext>
              </a:extLst>
            </p:cNvPr>
            <p:cNvSpPr/>
            <p:nvPr/>
          </p:nvSpPr>
          <p:spPr>
            <a:xfrm>
              <a:off x="939800" y="2857500"/>
              <a:ext cx="2082800" cy="1054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Owners/</a:t>
              </a:r>
              <a:br>
                <a:rPr lang="en-US" sz="2400" b="1"/>
              </a:br>
              <a:r>
                <a:rPr lang="en-US" sz="2400" b="1"/>
                <a:t>Operators</a:t>
              </a:r>
            </a:p>
          </p:txBody>
        </p:sp>
        <p:sp>
          <p:nvSpPr>
            <p:cNvPr id="45" name="Oval 44">
              <a:extLst>
                <a:ext uri="{FF2B5EF4-FFF2-40B4-BE49-F238E27FC236}">
                  <a16:creationId xmlns:a16="http://schemas.microsoft.com/office/drawing/2014/main" id="{2C06394E-0247-56FE-058F-0C75C348C563}"/>
                </a:ext>
              </a:extLst>
            </p:cNvPr>
            <p:cNvSpPr/>
            <p:nvPr/>
          </p:nvSpPr>
          <p:spPr>
            <a:xfrm>
              <a:off x="2133600" y="3689350"/>
              <a:ext cx="22225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Connector: Elbow 46" descr="continuation of purple dashed arrow going from  SLTs to EPA for the data flow &quot;SLT optionally accepts HAP reporting responsibility&quot;">
            <a:extLst>
              <a:ext uri="{FF2B5EF4-FFF2-40B4-BE49-F238E27FC236}">
                <a16:creationId xmlns:a16="http://schemas.microsoft.com/office/drawing/2014/main" id="{1429BCE7-FD9F-0C53-46A1-ACDD98D01EEA}"/>
              </a:ext>
            </a:extLst>
          </p:cNvPr>
          <p:cNvCxnSpPr>
            <a:cxnSpLocks/>
          </p:cNvCxnSpPr>
          <p:nvPr/>
        </p:nvCxnSpPr>
        <p:spPr>
          <a:xfrm flipV="1">
            <a:off x="6415087" y="3901621"/>
            <a:ext cx="1642610" cy="1564142"/>
          </a:xfrm>
          <a:prstGeom prst="bentConnector2">
            <a:avLst/>
          </a:prstGeom>
          <a:ln w="5715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54" name="Group 53" descr="box: EPA">
            <a:extLst>
              <a:ext uri="{FF2B5EF4-FFF2-40B4-BE49-F238E27FC236}">
                <a16:creationId xmlns:a16="http://schemas.microsoft.com/office/drawing/2014/main" id="{43EBF47E-2E90-9294-D1AE-1909DA9D631D}"/>
              </a:ext>
            </a:extLst>
          </p:cNvPr>
          <p:cNvGrpSpPr/>
          <p:nvPr/>
        </p:nvGrpSpPr>
        <p:grpSpPr>
          <a:xfrm>
            <a:off x="7425872" y="2777671"/>
            <a:ext cx="1917700" cy="1130300"/>
            <a:chOff x="8064500" y="2806700"/>
            <a:chExt cx="1917700" cy="1130300"/>
          </a:xfrm>
        </p:grpSpPr>
        <p:sp>
          <p:nvSpPr>
            <p:cNvPr id="12" name="Rectangle 11">
              <a:extLst>
                <a:ext uri="{FF2B5EF4-FFF2-40B4-BE49-F238E27FC236}">
                  <a16:creationId xmlns:a16="http://schemas.microsoft.com/office/drawing/2014/main" id="{6E734C13-B6D2-471E-E64C-4BDB0F101123}"/>
                </a:ext>
              </a:extLst>
            </p:cNvPr>
            <p:cNvSpPr/>
            <p:nvPr/>
          </p:nvSpPr>
          <p:spPr>
            <a:xfrm>
              <a:off x="8064500" y="2806700"/>
              <a:ext cx="1917700" cy="1130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EPA</a:t>
              </a:r>
            </a:p>
          </p:txBody>
        </p:sp>
        <p:sp>
          <p:nvSpPr>
            <p:cNvPr id="48" name="Oval 47">
              <a:extLst>
                <a:ext uri="{FF2B5EF4-FFF2-40B4-BE49-F238E27FC236}">
                  <a16:creationId xmlns:a16="http://schemas.microsoft.com/office/drawing/2014/main" id="{578F12F1-5D72-86B1-ECB3-E7A8B45D485D}"/>
                </a:ext>
              </a:extLst>
            </p:cNvPr>
            <p:cNvSpPr/>
            <p:nvPr/>
          </p:nvSpPr>
          <p:spPr>
            <a:xfrm>
              <a:off x="8585200" y="3714750"/>
              <a:ext cx="22225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descr="box: SLTs">
            <a:extLst>
              <a:ext uri="{FF2B5EF4-FFF2-40B4-BE49-F238E27FC236}">
                <a16:creationId xmlns:a16="http://schemas.microsoft.com/office/drawing/2014/main" id="{FC1C4DA5-21C5-5E50-4B18-7BDD6F40CD3C}"/>
              </a:ext>
            </a:extLst>
          </p:cNvPr>
          <p:cNvGrpSpPr/>
          <p:nvPr/>
        </p:nvGrpSpPr>
        <p:grpSpPr>
          <a:xfrm>
            <a:off x="4560887" y="5304065"/>
            <a:ext cx="1854200" cy="1079500"/>
            <a:chOff x="4572000" y="5238750"/>
            <a:chExt cx="1854200" cy="1079500"/>
          </a:xfrm>
        </p:grpSpPr>
        <p:sp>
          <p:nvSpPr>
            <p:cNvPr id="49" name="Oval 48">
              <a:extLst>
                <a:ext uri="{FF2B5EF4-FFF2-40B4-BE49-F238E27FC236}">
                  <a16:creationId xmlns:a16="http://schemas.microsoft.com/office/drawing/2014/main" id="{08C7E7FC-6BA2-FA18-70C5-1BE13ED7415A}"/>
                </a:ext>
              </a:extLst>
            </p:cNvPr>
            <p:cNvSpPr/>
            <p:nvPr/>
          </p:nvSpPr>
          <p:spPr>
            <a:xfrm>
              <a:off x="6192837" y="5357813"/>
              <a:ext cx="22225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90EFA8E2-6F80-A6E8-4E45-62D9BEC5A94A}"/>
                </a:ext>
              </a:extLst>
            </p:cNvPr>
            <p:cNvSpPr/>
            <p:nvPr/>
          </p:nvSpPr>
          <p:spPr>
            <a:xfrm>
              <a:off x="4578350" y="5391150"/>
              <a:ext cx="22225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F2EFA99-B1AF-B417-87EE-845E51B7A229}"/>
                </a:ext>
              </a:extLst>
            </p:cNvPr>
            <p:cNvSpPr/>
            <p:nvPr/>
          </p:nvSpPr>
          <p:spPr>
            <a:xfrm>
              <a:off x="4572000" y="5238750"/>
              <a:ext cx="1854200"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State, local, and some Tribal agencies (SLT)</a:t>
              </a:r>
              <a:endParaRPr lang="en-US" sz="3200" b="1">
                <a:solidFill>
                  <a:schemeClr val="bg1"/>
                </a:solidFill>
              </a:endParaRPr>
            </a:p>
          </p:txBody>
        </p:sp>
      </p:grpSp>
      <p:cxnSp>
        <p:nvCxnSpPr>
          <p:cNvPr id="58" name="Straight Connector 57" descr="arrow going from EPA to the bracket that has all of the uses of the data collection (NEI, Trends, WebFIRE, AirToxScreen, Modeling, Risk, Regulations, Other)">
            <a:extLst>
              <a:ext uri="{FF2B5EF4-FFF2-40B4-BE49-F238E27FC236}">
                <a16:creationId xmlns:a16="http://schemas.microsoft.com/office/drawing/2014/main" id="{45226313-A788-C588-1EC7-CD7A1A918852}"/>
              </a:ext>
            </a:extLst>
          </p:cNvPr>
          <p:cNvCxnSpPr>
            <a:cxnSpLocks/>
            <a:stCxn id="12" idx="3"/>
            <a:endCxn id="60" idx="1"/>
          </p:cNvCxnSpPr>
          <p:nvPr/>
        </p:nvCxnSpPr>
        <p:spPr>
          <a:xfrm>
            <a:off x="9343572" y="3342821"/>
            <a:ext cx="351975" cy="3383"/>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DB06390F-0B4E-3549-42D0-A5A7C13BC1A9}"/>
              </a:ext>
            </a:extLst>
          </p:cNvPr>
          <p:cNvSpPr/>
          <p:nvPr/>
        </p:nvSpPr>
        <p:spPr>
          <a:xfrm>
            <a:off x="9695547" y="2660074"/>
            <a:ext cx="2032000" cy="1372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3">
                    <a:lumMod val="75000"/>
                  </a:schemeClr>
                </a:solidFill>
              </a:rPr>
              <a:t>NEI Data Provided to Communities</a:t>
            </a:r>
          </a:p>
        </p:txBody>
      </p:sp>
    </p:spTree>
    <p:extLst>
      <p:ext uri="{BB962C8B-B14F-4D97-AF65-F5344CB8AC3E}">
        <p14:creationId xmlns:p14="http://schemas.microsoft.com/office/powerpoint/2010/main" val="47878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BC560-27E6-2589-E84F-CE57A341B1DF}"/>
              </a:ext>
            </a:extLst>
          </p:cNvPr>
          <p:cNvSpPr>
            <a:spLocks noGrp="1"/>
          </p:cNvSpPr>
          <p:nvPr>
            <p:ph type="title"/>
          </p:nvPr>
        </p:nvSpPr>
        <p:spPr/>
        <p:txBody>
          <a:bodyPr/>
          <a:lstStyle/>
          <a:p>
            <a:r>
              <a:rPr lang="en-US"/>
              <a:t>Why is EPA Asking for Detailed Data for Each Release and Location in a Facility?</a:t>
            </a:r>
          </a:p>
        </p:txBody>
      </p:sp>
      <p:sp>
        <p:nvSpPr>
          <p:cNvPr id="3" name="Content Placeholder 2">
            <a:extLst>
              <a:ext uri="{FF2B5EF4-FFF2-40B4-BE49-F238E27FC236}">
                <a16:creationId xmlns:a16="http://schemas.microsoft.com/office/drawing/2014/main" id="{32E9E5B2-D65D-41BE-C5AD-6FB865D1560A}"/>
              </a:ext>
            </a:extLst>
          </p:cNvPr>
          <p:cNvSpPr>
            <a:spLocks noGrp="1"/>
          </p:cNvSpPr>
          <p:nvPr>
            <p:ph idx="1"/>
          </p:nvPr>
        </p:nvSpPr>
        <p:spPr>
          <a:xfrm>
            <a:off x="1103312" y="2052918"/>
            <a:ext cx="10009188" cy="4195481"/>
          </a:xfrm>
        </p:spPr>
        <p:txBody>
          <a:bodyPr>
            <a:normAutofit fontScale="92500" lnSpcReduction="10000"/>
          </a:bodyPr>
          <a:lstStyle/>
          <a:p>
            <a:r>
              <a:rPr lang="en-US"/>
              <a:t>Currently EPA requires owners/operators to report </a:t>
            </a:r>
            <a:r>
              <a:rPr lang="en-US" u="sng"/>
              <a:t>facility total</a:t>
            </a:r>
            <a:r>
              <a:rPr lang="en-US"/>
              <a:t> air emissions data for the Toxics Release Inventory program and states voluntarily report more detailed data voluntarily for the National Emissions Inventory</a:t>
            </a:r>
          </a:p>
          <a:p>
            <a:r>
              <a:rPr lang="en-US"/>
              <a:t>When EPA does not get detailed data from states, it uses facility total data from the Toxics Release Inventory in models to estimate risk</a:t>
            </a:r>
          </a:p>
          <a:p>
            <a:r>
              <a:rPr lang="en-US"/>
              <a:t>The models do a better job estimating risk with the more detailed emissions data</a:t>
            </a:r>
          </a:p>
          <a:p>
            <a:r>
              <a:rPr lang="en-US"/>
              <a:t>The data</a:t>
            </a:r>
            <a:r>
              <a:rPr lang="en-US">
                <a:solidFill>
                  <a:srgbClr val="FF0000"/>
                </a:solidFill>
              </a:rPr>
              <a:t> </a:t>
            </a:r>
            <a:r>
              <a:rPr lang="en-US"/>
              <a:t>we are proposing to collect would be more detailed so that EPA can do a better job estimating risk for surrounding communities</a:t>
            </a:r>
          </a:p>
        </p:txBody>
      </p:sp>
      <p:sp>
        <p:nvSpPr>
          <p:cNvPr id="4" name="Slide Number Placeholder 3">
            <a:extLst>
              <a:ext uri="{FF2B5EF4-FFF2-40B4-BE49-F238E27FC236}">
                <a16:creationId xmlns:a16="http://schemas.microsoft.com/office/drawing/2014/main" id="{FDDBC4C9-633F-2081-1ADF-D0102B5E9B47}"/>
              </a:ext>
            </a:extLst>
          </p:cNvPr>
          <p:cNvSpPr>
            <a:spLocks noGrp="1"/>
          </p:cNvSpPr>
          <p:nvPr>
            <p:ph type="sldNum" sz="quarter" idx="12"/>
          </p:nvPr>
        </p:nvSpPr>
        <p:spPr/>
        <p:txBody>
          <a:bodyPr/>
          <a:lstStyle/>
          <a:p>
            <a:fld id="{3A18BF31-0E3F-401B-9E2F-A1F04E117DF6}" type="slidenum">
              <a:rPr lang="en-US" smtClean="0"/>
              <a:t>15</a:t>
            </a:fld>
            <a:endParaRPr lang="en-US"/>
          </a:p>
        </p:txBody>
      </p:sp>
    </p:spTree>
    <p:extLst>
      <p:ext uri="{BB962C8B-B14F-4D97-AF65-F5344CB8AC3E}">
        <p14:creationId xmlns:p14="http://schemas.microsoft.com/office/powerpoint/2010/main" val="549486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C6D84-5075-E0FF-87BC-E94EF9AF61F6}"/>
              </a:ext>
            </a:extLst>
          </p:cNvPr>
          <p:cNvSpPr>
            <a:spLocks noGrp="1"/>
          </p:cNvSpPr>
          <p:nvPr>
            <p:ph type="title"/>
          </p:nvPr>
        </p:nvSpPr>
        <p:spPr>
          <a:xfrm>
            <a:off x="646111" y="290158"/>
            <a:ext cx="9404723" cy="971636"/>
          </a:xfrm>
        </p:spPr>
        <p:txBody>
          <a:bodyPr/>
          <a:lstStyle/>
          <a:p>
            <a:r>
              <a:rPr lang="en-US" sz="3200"/>
              <a:t>Why EPA Needs Detailed Emissions Data</a:t>
            </a:r>
          </a:p>
        </p:txBody>
      </p:sp>
      <p:pic>
        <p:nvPicPr>
          <p:cNvPr id="6" name="Content Placeholder 5" descr="Map&#10;&#10;Description automatically generated">
            <a:extLst>
              <a:ext uri="{FF2B5EF4-FFF2-40B4-BE49-F238E27FC236}">
                <a16:creationId xmlns:a16="http://schemas.microsoft.com/office/drawing/2014/main" id="{20F29883-E1DF-3275-8FC5-47B53E7C32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6708" y="1364993"/>
            <a:ext cx="8321259" cy="4979694"/>
          </a:xfrm>
        </p:spPr>
      </p:pic>
      <p:sp>
        <p:nvSpPr>
          <p:cNvPr id="4" name="Slide Number Placeholder 3">
            <a:extLst>
              <a:ext uri="{FF2B5EF4-FFF2-40B4-BE49-F238E27FC236}">
                <a16:creationId xmlns:a16="http://schemas.microsoft.com/office/drawing/2014/main" id="{F73344E9-10D0-88E9-B54F-42068FFAEE7F}"/>
              </a:ext>
            </a:extLst>
          </p:cNvPr>
          <p:cNvSpPr>
            <a:spLocks noGrp="1"/>
          </p:cNvSpPr>
          <p:nvPr>
            <p:ph type="sldNum" sz="quarter" idx="12"/>
          </p:nvPr>
        </p:nvSpPr>
        <p:spPr/>
        <p:txBody>
          <a:bodyPr/>
          <a:lstStyle/>
          <a:p>
            <a:fld id="{3A18BF31-0E3F-401B-9E2F-A1F04E117DF6}" type="slidenum">
              <a:rPr lang="en-US" smtClean="0"/>
              <a:t>16</a:t>
            </a:fld>
            <a:endParaRPr lang="en-US"/>
          </a:p>
        </p:txBody>
      </p:sp>
      <p:pic>
        <p:nvPicPr>
          <p:cNvPr id="8" name="Graphic 7" descr="Water with solid fill">
            <a:extLst>
              <a:ext uri="{FF2B5EF4-FFF2-40B4-BE49-F238E27FC236}">
                <a16:creationId xmlns:a16="http://schemas.microsoft.com/office/drawing/2014/main" id="{82F13C11-4471-974B-E4EE-BDED9C1E8A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4944623" y="1876210"/>
            <a:ext cx="573741" cy="573741"/>
          </a:xfrm>
          <a:prstGeom prst="rect">
            <a:avLst/>
          </a:prstGeom>
        </p:spPr>
      </p:pic>
      <p:sp>
        <p:nvSpPr>
          <p:cNvPr id="12" name="Freeform: Shape 11">
            <a:extLst>
              <a:ext uri="{FF2B5EF4-FFF2-40B4-BE49-F238E27FC236}">
                <a16:creationId xmlns:a16="http://schemas.microsoft.com/office/drawing/2014/main" id="{5659DE76-508A-63DA-E228-615BD06289AE}"/>
              </a:ext>
            </a:extLst>
          </p:cNvPr>
          <p:cNvSpPr/>
          <p:nvPr/>
        </p:nvSpPr>
        <p:spPr>
          <a:xfrm>
            <a:off x="3116263" y="4540250"/>
            <a:ext cx="4938712" cy="1790700"/>
          </a:xfrm>
          <a:custGeom>
            <a:avLst/>
            <a:gdLst>
              <a:gd name="connsiteX0" fmla="*/ 552450 w 4938712"/>
              <a:gd name="connsiteY0" fmla="*/ 1771650 h 1790700"/>
              <a:gd name="connsiteX1" fmla="*/ 538162 w 4938712"/>
              <a:gd name="connsiteY1" fmla="*/ 1233488 h 1790700"/>
              <a:gd name="connsiteX2" fmla="*/ 19050 w 4938712"/>
              <a:gd name="connsiteY2" fmla="*/ 1223963 h 1790700"/>
              <a:gd name="connsiteX3" fmla="*/ 0 w 4938712"/>
              <a:gd name="connsiteY3" fmla="*/ 0 h 1790700"/>
              <a:gd name="connsiteX4" fmla="*/ 3309937 w 4938712"/>
              <a:gd name="connsiteY4" fmla="*/ 61913 h 1790700"/>
              <a:gd name="connsiteX5" fmla="*/ 3309937 w 4938712"/>
              <a:gd name="connsiteY5" fmla="*/ 309563 h 1790700"/>
              <a:gd name="connsiteX6" fmla="*/ 2447925 w 4938712"/>
              <a:gd name="connsiteY6" fmla="*/ 338138 h 1790700"/>
              <a:gd name="connsiteX7" fmla="*/ 2500312 w 4938712"/>
              <a:gd name="connsiteY7" fmla="*/ 1600200 h 1790700"/>
              <a:gd name="connsiteX8" fmla="*/ 4286250 w 4938712"/>
              <a:gd name="connsiteY8" fmla="*/ 1566863 h 1790700"/>
              <a:gd name="connsiteX9" fmla="*/ 4281487 w 4938712"/>
              <a:gd name="connsiteY9" fmla="*/ 800100 h 1790700"/>
              <a:gd name="connsiteX10" fmla="*/ 4938712 w 4938712"/>
              <a:gd name="connsiteY10" fmla="*/ 781050 h 1790700"/>
              <a:gd name="connsiteX11" fmla="*/ 4910137 w 4938712"/>
              <a:gd name="connsiteY11" fmla="*/ 1790700 h 1790700"/>
              <a:gd name="connsiteX12" fmla="*/ 552450 w 4938712"/>
              <a:gd name="connsiteY12" fmla="*/ 1771650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8712" h="1790700">
                <a:moveTo>
                  <a:pt x="552450" y="1771650"/>
                </a:moveTo>
                <a:lnTo>
                  <a:pt x="538162" y="1233488"/>
                </a:lnTo>
                <a:lnTo>
                  <a:pt x="19050" y="1223963"/>
                </a:lnTo>
                <a:lnTo>
                  <a:pt x="0" y="0"/>
                </a:lnTo>
                <a:lnTo>
                  <a:pt x="3309937" y="61913"/>
                </a:lnTo>
                <a:lnTo>
                  <a:pt x="3309937" y="309563"/>
                </a:lnTo>
                <a:lnTo>
                  <a:pt x="2447925" y="338138"/>
                </a:lnTo>
                <a:lnTo>
                  <a:pt x="2500312" y="1600200"/>
                </a:lnTo>
                <a:lnTo>
                  <a:pt x="4286250" y="1566863"/>
                </a:lnTo>
                <a:cubicBezTo>
                  <a:pt x="4284662" y="1311275"/>
                  <a:pt x="4283075" y="1055688"/>
                  <a:pt x="4281487" y="800100"/>
                </a:cubicBezTo>
                <a:lnTo>
                  <a:pt x="4938712" y="781050"/>
                </a:lnTo>
                <a:lnTo>
                  <a:pt x="4910137" y="1790700"/>
                </a:lnTo>
                <a:lnTo>
                  <a:pt x="552450" y="1771650"/>
                </a:lnTo>
                <a:close/>
              </a:path>
            </a:pathLst>
          </a:custGeom>
          <a:solidFill>
            <a:schemeClr val="accent1">
              <a:alpha val="39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1E5ED3A-CCC4-4CFC-0DBA-33FDA16B3AE4}"/>
              </a:ext>
            </a:extLst>
          </p:cNvPr>
          <p:cNvSpPr txBox="1"/>
          <p:nvPr/>
        </p:nvSpPr>
        <p:spPr>
          <a:xfrm>
            <a:off x="3111501" y="4168776"/>
            <a:ext cx="954107" cy="369332"/>
          </a:xfrm>
          <a:prstGeom prst="rect">
            <a:avLst/>
          </a:prstGeom>
          <a:solidFill>
            <a:schemeClr val="bg1">
              <a:lumMod val="95000"/>
              <a:alpha val="78000"/>
            </a:schemeClr>
          </a:solidFill>
        </p:spPr>
        <p:txBody>
          <a:bodyPr wrap="none" rtlCol="0">
            <a:spAutoFit/>
          </a:bodyPr>
          <a:lstStyle/>
          <a:p>
            <a:r>
              <a:rPr lang="en-US" b="1">
                <a:solidFill>
                  <a:schemeClr val="accent1">
                    <a:lumMod val="75000"/>
                  </a:schemeClr>
                </a:solidFill>
              </a:rPr>
              <a:t>Homes</a:t>
            </a:r>
          </a:p>
        </p:txBody>
      </p:sp>
      <p:sp>
        <p:nvSpPr>
          <p:cNvPr id="14" name="Freeform: Shape 13">
            <a:extLst>
              <a:ext uri="{FF2B5EF4-FFF2-40B4-BE49-F238E27FC236}">
                <a16:creationId xmlns:a16="http://schemas.microsoft.com/office/drawing/2014/main" id="{84D999AE-4E5A-67B3-5609-B8C77E2AD907}"/>
              </a:ext>
            </a:extLst>
          </p:cNvPr>
          <p:cNvSpPr/>
          <p:nvPr/>
        </p:nvSpPr>
        <p:spPr>
          <a:xfrm>
            <a:off x="5630863" y="4873625"/>
            <a:ext cx="1728787" cy="1204913"/>
          </a:xfrm>
          <a:custGeom>
            <a:avLst/>
            <a:gdLst>
              <a:gd name="connsiteX0" fmla="*/ 61912 w 1766887"/>
              <a:gd name="connsiteY0" fmla="*/ 1195388 h 1204913"/>
              <a:gd name="connsiteX1" fmla="*/ 1766887 w 1766887"/>
              <a:gd name="connsiteY1" fmla="*/ 1204913 h 1204913"/>
              <a:gd name="connsiteX2" fmla="*/ 1766887 w 1766887"/>
              <a:gd name="connsiteY2" fmla="*/ 285750 h 1204913"/>
              <a:gd name="connsiteX3" fmla="*/ 1443037 w 1766887"/>
              <a:gd name="connsiteY3" fmla="*/ 0 h 1204913"/>
              <a:gd name="connsiteX4" fmla="*/ 0 w 1766887"/>
              <a:gd name="connsiteY4" fmla="*/ 33338 h 1204913"/>
              <a:gd name="connsiteX5" fmla="*/ 61912 w 1766887"/>
              <a:gd name="connsiteY5" fmla="*/ 1195388 h 1204913"/>
              <a:gd name="connsiteX0" fmla="*/ 23812 w 1728787"/>
              <a:gd name="connsiteY0" fmla="*/ 1195388 h 1204913"/>
              <a:gd name="connsiteX1" fmla="*/ 1728787 w 1728787"/>
              <a:gd name="connsiteY1" fmla="*/ 1204913 h 1204913"/>
              <a:gd name="connsiteX2" fmla="*/ 1728787 w 1728787"/>
              <a:gd name="connsiteY2" fmla="*/ 285750 h 1204913"/>
              <a:gd name="connsiteX3" fmla="*/ 1404937 w 1728787"/>
              <a:gd name="connsiteY3" fmla="*/ 0 h 1204913"/>
              <a:gd name="connsiteX4" fmla="*/ 0 w 1728787"/>
              <a:gd name="connsiteY4" fmla="*/ 38101 h 1204913"/>
              <a:gd name="connsiteX5" fmla="*/ 23812 w 1728787"/>
              <a:gd name="connsiteY5" fmla="*/ 1195388 h 120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8787" h="1204913">
                <a:moveTo>
                  <a:pt x="23812" y="1195388"/>
                </a:moveTo>
                <a:lnTo>
                  <a:pt x="1728787" y="1204913"/>
                </a:lnTo>
                <a:lnTo>
                  <a:pt x="1728787" y="285750"/>
                </a:lnTo>
                <a:lnTo>
                  <a:pt x="1404937" y="0"/>
                </a:lnTo>
                <a:lnTo>
                  <a:pt x="0" y="38101"/>
                </a:lnTo>
                <a:lnTo>
                  <a:pt x="23812" y="1195388"/>
                </a:lnTo>
                <a:close/>
              </a:path>
            </a:pathLst>
          </a:custGeom>
          <a:solidFill>
            <a:schemeClr val="accent3">
              <a:lumMod val="75000"/>
              <a:alpha val="73000"/>
            </a:schemeClr>
          </a:solidFill>
          <a:ln>
            <a:solidFill>
              <a:srgbClr val="33F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AB24D34-2189-4D87-FC28-DA00BAED0763}"/>
              </a:ext>
            </a:extLst>
          </p:cNvPr>
          <p:cNvSpPr txBox="1"/>
          <p:nvPr/>
        </p:nvSpPr>
        <p:spPr>
          <a:xfrm>
            <a:off x="7231064" y="4602163"/>
            <a:ext cx="941283" cy="369332"/>
          </a:xfrm>
          <a:prstGeom prst="rect">
            <a:avLst/>
          </a:prstGeom>
          <a:solidFill>
            <a:schemeClr val="bg1">
              <a:lumMod val="95000"/>
              <a:alpha val="78000"/>
            </a:schemeClr>
          </a:solidFill>
        </p:spPr>
        <p:txBody>
          <a:bodyPr wrap="none" rtlCol="0">
            <a:spAutoFit/>
          </a:bodyPr>
          <a:lstStyle/>
          <a:p>
            <a:r>
              <a:rPr lang="en-US" b="1">
                <a:solidFill>
                  <a:schemeClr val="accent3">
                    <a:lumMod val="50000"/>
                  </a:schemeClr>
                </a:solidFill>
              </a:rPr>
              <a:t>School</a:t>
            </a:r>
          </a:p>
        </p:txBody>
      </p:sp>
      <p:grpSp>
        <p:nvGrpSpPr>
          <p:cNvPr id="25" name="Group 24">
            <a:extLst>
              <a:ext uri="{FF2B5EF4-FFF2-40B4-BE49-F238E27FC236}">
                <a16:creationId xmlns:a16="http://schemas.microsoft.com/office/drawing/2014/main" id="{57A2CC7D-6162-4ADB-711B-37D2D115F160}"/>
              </a:ext>
            </a:extLst>
          </p:cNvPr>
          <p:cNvGrpSpPr/>
          <p:nvPr/>
        </p:nvGrpSpPr>
        <p:grpSpPr>
          <a:xfrm>
            <a:off x="7073900" y="1181100"/>
            <a:ext cx="2067560" cy="1473200"/>
            <a:chOff x="7594600" y="1143000"/>
            <a:chExt cx="2067560" cy="1473200"/>
          </a:xfrm>
        </p:grpSpPr>
        <p:sp>
          <p:nvSpPr>
            <p:cNvPr id="19" name="Rectangle 18">
              <a:extLst>
                <a:ext uri="{FF2B5EF4-FFF2-40B4-BE49-F238E27FC236}">
                  <a16:creationId xmlns:a16="http://schemas.microsoft.com/office/drawing/2014/main" id="{B06DD48E-96F7-BDEF-BC69-AD9B17A1D3AA}"/>
                </a:ext>
              </a:extLst>
            </p:cNvPr>
            <p:cNvSpPr/>
            <p:nvPr/>
          </p:nvSpPr>
          <p:spPr>
            <a:xfrm>
              <a:off x="7594600" y="1143000"/>
              <a:ext cx="2067560" cy="1473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tx1"/>
                  </a:solidFill>
                  <a:latin typeface="Calibri" panose="020F0502020204030204" pitchFamily="34" charset="0"/>
                  <a:cs typeface="Calibri" panose="020F0502020204030204" pitchFamily="34" charset="0"/>
                </a:rPr>
                <a:t>Legend</a:t>
              </a:r>
            </a:p>
            <a:p>
              <a:pPr marL="342900" indent="-342900"/>
              <a:r>
                <a:rPr lang="en-US" sz="2000">
                  <a:solidFill>
                    <a:schemeClr val="tx1"/>
                  </a:solidFill>
                  <a:latin typeface="Calibri" panose="020F0502020204030204" pitchFamily="34" charset="0"/>
                  <a:cs typeface="Calibri" panose="020F0502020204030204" pitchFamily="34" charset="0"/>
                </a:rPr>
                <a:t>	Area Source</a:t>
              </a:r>
            </a:p>
            <a:p>
              <a:pPr marL="342900" indent="-342900"/>
              <a:r>
                <a:rPr lang="en-US" sz="2000">
                  <a:solidFill>
                    <a:schemeClr val="tx1"/>
                  </a:solidFill>
                  <a:latin typeface="Calibri" panose="020F0502020204030204" pitchFamily="34" charset="0"/>
                  <a:cs typeface="Calibri" panose="020F0502020204030204" pitchFamily="34" charset="0"/>
                </a:rPr>
                <a:t>	Point source</a:t>
              </a:r>
            </a:p>
            <a:p>
              <a:pPr marL="342900" indent="-342900"/>
              <a:r>
                <a:rPr lang="en-US" sz="2000">
                  <a:solidFill>
                    <a:schemeClr val="tx1"/>
                  </a:solidFill>
                  <a:latin typeface="Calibri" panose="020F0502020204030204" pitchFamily="34" charset="0"/>
                  <a:cs typeface="Calibri" panose="020F0502020204030204" pitchFamily="34" charset="0"/>
                </a:rPr>
                <a:t>	Facility Center</a:t>
              </a:r>
            </a:p>
          </p:txBody>
        </p:sp>
        <p:pic>
          <p:nvPicPr>
            <p:cNvPr id="21" name="Graphic 20" descr="Water with solid fill">
              <a:extLst>
                <a:ext uri="{FF2B5EF4-FFF2-40B4-BE49-F238E27FC236}">
                  <a16:creationId xmlns:a16="http://schemas.microsoft.com/office/drawing/2014/main" id="{1CB800FA-1A74-6225-A322-29B1855EB7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7658099" y="2155610"/>
              <a:ext cx="334224" cy="334224"/>
            </a:xfrm>
            <a:prstGeom prst="rect">
              <a:avLst/>
            </a:prstGeom>
          </p:spPr>
        </p:pic>
        <p:sp>
          <p:nvSpPr>
            <p:cNvPr id="22" name="Oval 21">
              <a:extLst>
                <a:ext uri="{FF2B5EF4-FFF2-40B4-BE49-F238E27FC236}">
                  <a16:creationId xmlns:a16="http://schemas.microsoft.com/office/drawing/2014/main" id="{CC743BBF-0954-7175-1B45-87B5E5575DD9}"/>
                </a:ext>
              </a:extLst>
            </p:cNvPr>
            <p:cNvSpPr/>
            <p:nvPr/>
          </p:nvSpPr>
          <p:spPr>
            <a:xfrm>
              <a:off x="7734300" y="1950720"/>
              <a:ext cx="160020" cy="167640"/>
            </a:xfrm>
            <a:prstGeom prst="ellipse">
              <a:avLst/>
            </a:prstGeom>
            <a:solidFill>
              <a:srgbClr val="FE808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1153A75-933A-B985-9792-0B362F22F4F8}"/>
                </a:ext>
              </a:extLst>
            </p:cNvPr>
            <p:cNvSpPr/>
            <p:nvPr/>
          </p:nvSpPr>
          <p:spPr>
            <a:xfrm>
              <a:off x="7719060" y="1653540"/>
              <a:ext cx="198120" cy="213360"/>
            </a:xfrm>
            <a:prstGeom prst="rect">
              <a:avLst/>
            </a:prstGeom>
            <a:solidFill>
              <a:srgbClr val="FE808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25484837-ACC9-2405-D4C4-E23F46E33D7A}"/>
              </a:ext>
            </a:extLst>
          </p:cNvPr>
          <p:cNvSpPr/>
          <p:nvPr/>
        </p:nvSpPr>
        <p:spPr>
          <a:xfrm>
            <a:off x="9271000" y="1206500"/>
            <a:ext cx="2692400" cy="51181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2200" b="1">
                <a:latin typeface="Calibri" panose="020F0502020204030204" pitchFamily="34" charset="0"/>
                <a:cs typeface="Calibri" panose="020F0502020204030204" pitchFamily="34" charset="0"/>
              </a:rPr>
              <a:t>The facility center (yellow) is further away from the homes and school than the more detailed emissions releases (red)</a:t>
            </a:r>
          </a:p>
          <a:p>
            <a:pPr marL="285750" indent="-285750">
              <a:spcBef>
                <a:spcPts val="1200"/>
              </a:spcBef>
              <a:buFont typeface="Arial" panose="020B0604020202020204" pitchFamily="34" charset="0"/>
              <a:buChar char="•"/>
            </a:pPr>
            <a:r>
              <a:rPr lang="en-US" sz="2200" b="1">
                <a:latin typeface="Calibri" panose="020F0502020204030204" pitchFamily="34" charset="0"/>
                <a:cs typeface="Calibri" panose="020F0502020204030204" pitchFamily="34" charset="0"/>
              </a:rPr>
              <a:t>Using the facility center for estimating risk could miss the impacts of the closer releases on risk</a:t>
            </a:r>
          </a:p>
        </p:txBody>
      </p:sp>
    </p:spTree>
    <p:extLst>
      <p:ext uri="{BB962C8B-B14F-4D97-AF65-F5344CB8AC3E}">
        <p14:creationId xmlns:p14="http://schemas.microsoft.com/office/powerpoint/2010/main" val="2772804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C4539-4F14-A4BA-EB38-66FB8955D7B4}"/>
              </a:ext>
            </a:extLst>
          </p:cNvPr>
          <p:cNvSpPr>
            <a:spLocks noGrp="1"/>
          </p:cNvSpPr>
          <p:nvPr>
            <p:ph type="title"/>
          </p:nvPr>
        </p:nvSpPr>
        <p:spPr/>
        <p:txBody>
          <a:bodyPr/>
          <a:lstStyle/>
          <a:p>
            <a:r>
              <a:rPr lang="en-US"/>
              <a:t>What is the Timing of the Proposed New Air Toxics Data Collection?</a:t>
            </a:r>
          </a:p>
        </p:txBody>
      </p:sp>
      <p:sp>
        <p:nvSpPr>
          <p:cNvPr id="3" name="Content Placeholder 2">
            <a:extLst>
              <a:ext uri="{FF2B5EF4-FFF2-40B4-BE49-F238E27FC236}">
                <a16:creationId xmlns:a16="http://schemas.microsoft.com/office/drawing/2014/main" id="{AE4D1793-8FC0-C442-87FD-A24A4B1BC17C}"/>
              </a:ext>
            </a:extLst>
          </p:cNvPr>
          <p:cNvSpPr>
            <a:spLocks noGrp="1"/>
          </p:cNvSpPr>
          <p:nvPr>
            <p:ph idx="1"/>
          </p:nvPr>
        </p:nvSpPr>
        <p:spPr>
          <a:xfrm>
            <a:off x="1103312" y="2052918"/>
            <a:ext cx="10021888" cy="4195481"/>
          </a:xfrm>
        </p:spPr>
        <p:txBody>
          <a:bodyPr>
            <a:normAutofit fontScale="92500" lnSpcReduction="10000"/>
          </a:bodyPr>
          <a:lstStyle/>
          <a:p>
            <a:r>
              <a:rPr lang="en-US"/>
              <a:t>For facilities operating outside of states (such as Indian country and federal waters), 2025 is the proposed first reporting year</a:t>
            </a:r>
          </a:p>
          <a:p>
            <a:pPr lvl="1"/>
            <a:r>
              <a:rPr lang="en-US"/>
              <a:t>Would be collected in 2026 and available publicly in 2028</a:t>
            </a:r>
          </a:p>
          <a:p>
            <a:r>
              <a:rPr lang="en-US"/>
              <a:t>For most facilities operating in states, 2026 is generally first reporting year under the proposal</a:t>
            </a:r>
          </a:p>
          <a:p>
            <a:pPr lvl="1"/>
            <a:r>
              <a:rPr lang="en-US"/>
              <a:t>In the proposal, this is referred to as facilities operating within states’ Clean Air Act implementation planning authority</a:t>
            </a:r>
          </a:p>
          <a:p>
            <a:pPr lvl="1"/>
            <a:r>
              <a:rPr lang="en-US"/>
              <a:t>This later date allows states time to prepare for reporting on behalf of owners/operators</a:t>
            </a:r>
          </a:p>
          <a:p>
            <a:pPr lvl="1"/>
            <a:r>
              <a:rPr lang="en-US"/>
              <a:t>Would be collected in 2027 and 2028 and available publicly in 2029</a:t>
            </a:r>
          </a:p>
        </p:txBody>
      </p:sp>
      <p:sp>
        <p:nvSpPr>
          <p:cNvPr id="4" name="Slide Number Placeholder 3">
            <a:extLst>
              <a:ext uri="{FF2B5EF4-FFF2-40B4-BE49-F238E27FC236}">
                <a16:creationId xmlns:a16="http://schemas.microsoft.com/office/drawing/2014/main" id="{9F68E9B0-846D-29B9-5A30-A0DEFB796BBB}"/>
              </a:ext>
            </a:extLst>
          </p:cNvPr>
          <p:cNvSpPr>
            <a:spLocks noGrp="1"/>
          </p:cNvSpPr>
          <p:nvPr>
            <p:ph type="sldNum" sz="quarter" idx="12"/>
          </p:nvPr>
        </p:nvSpPr>
        <p:spPr/>
        <p:txBody>
          <a:bodyPr/>
          <a:lstStyle/>
          <a:p>
            <a:fld id="{3A18BF31-0E3F-401B-9E2F-A1F04E117DF6}" type="slidenum">
              <a:rPr lang="en-US" smtClean="0"/>
              <a:t>17</a:t>
            </a:fld>
            <a:endParaRPr lang="en-US"/>
          </a:p>
        </p:txBody>
      </p:sp>
    </p:spTree>
    <p:extLst>
      <p:ext uri="{BB962C8B-B14F-4D97-AF65-F5344CB8AC3E}">
        <p14:creationId xmlns:p14="http://schemas.microsoft.com/office/powerpoint/2010/main" val="3913637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8049A-D429-AA09-0E17-1456D63FEEB2}"/>
              </a:ext>
            </a:extLst>
          </p:cNvPr>
          <p:cNvSpPr>
            <a:spLocks noGrp="1"/>
          </p:cNvSpPr>
          <p:nvPr>
            <p:ph type="title"/>
          </p:nvPr>
        </p:nvSpPr>
        <p:spPr/>
        <p:txBody>
          <a:bodyPr/>
          <a:lstStyle/>
          <a:p>
            <a:r>
              <a:rPr lang="en-US"/>
              <a:t>Why is Does It Take Time</a:t>
            </a:r>
            <a:r>
              <a:rPr lang="en-US">
                <a:solidFill>
                  <a:srgbClr val="FF0000"/>
                </a:solidFill>
              </a:rPr>
              <a:t> </a:t>
            </a:r>
            <a:r>
              <a:rPr lang="en-US"/>
              <a:t>to Release the Emissions Data?</a:t>
            </a:r>
          </a:p>
        </p:txBody>
      </p:sp>
      <p:sp>
        <p:nvSpPr>
          <p:cNvPr id="3" name="Content Placeholder 2">
            <a:extLst>
              <a:ext uri="{FF2B5EF4-FFF2-40B4-BE49-F238E27FC236}">
                <a16:creationId xmlns:a16="http://schemas.microsoft.com/office/drawing/2014/main" id="{9F69FFA8-145A-B308-00B5-FBF09480967A}"/>
              </a:ext>
            </a:extLst>
          </p:cNvPr>
          <p:cNvSpPr>
            <a:spLocks noGrp="1"/>
          </p:cNvSpPr>
          <p:nvPr>
            <p:ph idx="1"/>
          </p:nvPr>
        </p:nvSpPr>
        <p:spPr>
          <a:xfrm>
            <a:off x="1103312" y="2052918"/>
            <a:ext cx="9729788" cy="4195481"/>
          </a:xfrm>
        </p:spPr>
        <p:txBody>
          <a:bodyPr/>
          <a:lstStyle/>
          <a:p>
            <a:r>
              <a:rPr lang="en-US"/>
              <a:t>Owners/operators need to time to collect and report the data correctly</a:t>
            </a:r>
          </a:p>
          <a:p>
            <a:r>
              <a:rPr lang="en-US"/>
              <a:t>States/locals/Tribes need time to review the point source data and make sure it has high quality, and then report it to EPA</a:t>
            </a:r>
          </a:p>
          <a:p>
            <a:r>
              <a:rPr lang="en-US"/>
              <a:t>EPA also reviews the data and combines it with additional information to make it more complete</a:t>
            </a:r>
          </a:p>
          <a:p>
            <a:endParaRPr lang="en-US"/>
          </a:p>
        </p:txBody>
      </p:sp>
      <p:sp>
        <p:nvSpPr>
          <p:cNvPr id="4" name="Slide Number Placeholder 3">
            <a:extLst>
              <a:ext uri="{FF2B5EF4-FFF2-40B4-BE49-F238E27FC236}">
                <a16:creationId xmlns:a16="http://schemas.microsoft.com/office/drawing/2014/main" id="{D5C756F8-5109-C577-2859-CA6D5A225069}"/>
              </a:ext>
            </a:extLst>
          </p:cNvPr>
          <p:cNvSpPr>
            <a:spLocks noGrp="1"/>
          </p:cNvSpPr>
          <p:nvPr>
            <p:ph type="sldNum" sz="quarter" idx="12"/>
          </p:nvPr>
        </p:nvSpPr>
        <p:spPr/>
        <p:txBody>
          <a:bodyPr/>
          <a:lstStyle/>
          <a:p>
            <a:fld id="{3A18BF31-0E3F-401B-9E2F-A1F04E117DF6}" type="slidenum">
              <a:rPr lang="en-US" smtClean="0"/>
              <a:t>18</a:t>
            </a:fld>
            <a:endParaRPr lang="en-US"/>
          </a:p>
        </p:txBody>
      </p:sp>
    </p:spTree>
    <p:extLst>
      <p:ext uri="{BB962C8B-B14F-4D97-AF65-F5344CB8AC3E}">
        <p14:creationId xmlns:p14="http://schemas.microsoft.com/office/powerpoint/2010/main" val="40102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A40D-C19D-CF84-1E6F-F320736E8FAC}"/>
              </a:ext>
            </a:extLst>
          </p:cNvPr>
          <p:cNvSpPr>
            <a:spLocks noGrp="1"/>
          </p:cNvSpPr>
          <p:nvPr>
            <p:ph type="title"/>
          </p:nvPr>
        </p:nvSpPr>
        <p:spPr/>
        <p:txBody>
          <a:bodyPr/>
          <a:lstStyle/>
          <a:p>
            <a:r>
              <a:rPr lang="en-US"/>
              <a:t>Why is EPA Proposing to Collect More Information About Prescribed Burning?</a:t>
            </a:r>
          </a:p>
        </p:txBody>
      </p:sp>
      <p:sp>
        <p:nvSpPr>
          <p:cNvPr id="3" name="Content Placeholder 2">
            <a:extLst>
              <a:ext uri="{FF2B5EF4-FFF2-40B4-BE49-F238E27FC236}">
                <a16:creationId xmlns:a16="http://schemas.microsoft.com/office/drawing/2014/main" id="{F9F02CB1-BB47-F0FA-59BE-7907A03CDE44}"/>
              </a:ext>
            </a:extLst>
          </p:cNvPr>
          <p:cNvSpPr>
            <a:spLocks noGrp="1"/>
          </p:cNvSpPr>
          <p:nvPr>
            <p:ph idx="1"/>
          </p:nvPr>
        </p:nvSpPr>
        <p:spPr>
          <a:xfrm>
            <a:off x="1103312" y="2052918"/>
            <a:ext cx="9945688" cy="4195481"/>
          </a:xfrm>
        </p:spPr>
        <p:txBody>
          <a:bodyPr>
            <a:normAutofit fontScale="85000" lnSpcReduction="20000"/>
          </a:bodyPr>
          <a:lstStyle/>
          <a:p>
            <a:r>
              <a:rPr lang="en-US"/>
              <a:t>EPA uses databases, satellite observations, and models to estimate emissions from wildfires and prescribed burning</a:t>
            </a:r>
          </a:p>
          <a:p>
            <a:pPr lvl="1"/>
            <a:r>
              <a:rPr lang="en-US"/>
              <a:t>This gives us emissions for each fire on each day that it burned</a:t>
            </a:r>
          </a:p>
          <a:p>
            <a:pPr lvl="1"/>
            <a:r>
              <a:rPr lang="en-US"/>
              <a:t>These emissions are used in air quality models that predict pollution in the atmosphere</a:t>
            </a:r>
          </a:p>
          <a:p>
            <a:r>
              <a:rPr lang="en-US"/>
              <a:t>The emissions models need information about the when the burning occurred, the number of acres burned, types of biomass burned, whether the burning used piles or not</a:t>
            </a:r>
          </a:p>
          <a:p>
            <a:pPr lvl="1"/>
            <a:r>
              <a:rPr lang="en-US"/>
              <a:t>We call this information “Activity data”</a:t>
            </a:r>
          </a:p>
          <a:p>
            <a:r>
              <a:rPr lang="en-US"/>
              <a:t>For wildfires, we have a lot of good activity data in national databases</a:t>
            </a:r>
          </a:p>
          <a:p>
            <a:r>
              <a:rPr lang="en-US"/>
              <a:t>For prescribed burns, we do not have as much good activity data, so we are proposing to require it</a:t>
            </a:r>
          </a:p>
          <a:p>
            <a:endParaRPr lang="en-US"/>
          </a:p>
        </p:txBody>
      </p:sp>
      <p:sp>
        <p:nvSpPr>
          <p:cNvPr id="4" name="Slide Number Placeholder 3">
            <a:extLst>
              <a:ext uri="{FF2B5EF4-FFF2-40B4-BE49-F238E27FC236}">
                <a16:creationId xmlns:a16="http://schemas.microsoft.com/office/drawing/2014/main" id="{CCCB764A-ED82-A512-8577-DB0228B46B9C}"/>
              </a:ext>
            </a:extLst>
          </p:cNvPr>
          <p:cNvSpPr>
            <a:spLocks noGrp="1"/>
          </p:cNvSpPr>
          <p:nvPr>
            <p:ph type="sldNum" sz="quarter" idx="12"/>
          </p:nvPr>
        </p:nvSpPr>
        <p:spPr/>
        <p:txBody>
          <a:bodyPr/>
          <a:lstStyle/>
          <a:p>
            <a:fld id="{3A18BF31-0E3F-401B-9E2F-A1F04E117DF6}" type="slidenum">
              <a:rPr lang="en-US" smtClean="0"/>
              <a:t>19</a:t>
            </a:fld>
            <a:endParaRPr lang="en-US"/>
          </a:p>
        </p:txBody>
      </p:sp>
    </p:spTree>
    <p:extLst>
      <p:ext uri="{BB962C8B-B14F-4D97-AF65-F5344CB8AC3E}">
        <p14:creationId xmlns:p14="http://schemas.microsoft.com/office/powerpoint/2010/main" val="2365336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0E3E30-F565-2ACA-32B5-D8ED5207467C}"/>
              </a:ext>
            </a:extLst>
          </p:cNvPr>
          <p:cNvSpPr>
            <a:spLocks noGrp="1"/>
          </p:cNvSpPr>
          <p:nvPr>
            <p:ph type="sldNum" sz="quarter" idx="12"/>
          </p:nvPr>
        </p:nvSpPr>
        <p:spPr/>
        <p:txBody>
          <a:bodyPr/>
          <a:lstStyle/>
          <a:p>
            <a:fld id="{3A18BF31-0E3F-401B-9E2F-A1F04E117DF6}" type="slidenum">
              <a:rPr lang="en-US" smtClean="0"/>
              <a:t>2</a:t>
            </a:fld>
            <a:endParaRPr lang="en-US"/>
          </a:p>
        </p:txBody>
      </p:sp>
      <p:pic>
        <p:nvPicPr>
          <p:cNvPr id="5" name="Picture 4">
            <a:extLst>
              <a:ext uri="{FF2B5EF4-FFF2-40B4-BE49-F238E27FC236}">
                <a16:creationId xmlns:a16="http://schemas.microsoft.com/office/drawing/2014/main" id="{26D28A8F-CE9D-5C77-D0CA-FBAD4E53879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9427" y="994010"/>
            <a:ext cx="957165" cy="9508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B2F09ED-18A8-FD24-B473-EF7429CF9AC9}"/>
              </a:ext>
            </a:extLst>
          </p:cNvPr>
          <p:cNvSpPr>
            <a:spLocks noGrp="1"/>
          </p:cNvSpPr>
          <p:nvPr>
            <p:ph type="title"/>
          </p:nvPr>
        </p:nvSpPr>
        <p:spPr>
          <a:xfrm>
            <a:off x="1072662" y="452718"/>
            <a:ext cx="8978172" cy="1400530"/>
          </a:xfrm>
        </p:spPr>
        <p:txBody>
          <a:bodyPr/>
          <a:lstStyle/>
          <a:p>
            <a:r>
              <a:rPr lang="en-US"/>
              <a:t>AERR Proposal – Webinar Logistics</a:t>
            </a:r>
          </a:p>
        </p:txBody>
      </p:sp>
      <p:sp>
        <p:nvSpPr>
          <p:cNvPr id="3" name="Content Placeholder 2">
            <a:extLst>
              <a:ext uri="{FF2B5EF4-FFF2-40B4-BE49-F238E27FC236}">
                <a16:creationId xmlns:a16="http://schemas.microsoft.com/office/drawing/2014/main" id="{70A27369-C827-481C-E7FA-BF06F1915EBC}"/>
              </a:ext>
            </a:extLst>
          </p:cNvPr>
          <p:cNvSpPr>
            <a:spLocks noGrp="1"/>
          </p:cNvSpPr>
          <p:nvPr>
            <p:ph idx="1"/>
          </p:nvPr>
        </p:nvSpPr>
        <p:spPr>
          <a:xfrm>
            <a:off x="1103312" y="1466849"/>
            <a:ext cx="10502534" cy="3483219"/>
          </a:xfrm>
        </p:spPr>
        <p:txBody>
          <a:bodyPr>
            <a:normAutofit fontScale="62500" lnSpcReduction="20000"/>
          </a:bodyPr>
          <a:lstStyle/>
          <a:p>
            <a:r>
              <a:rPr lang="en-US"/>
              <a:t>Please join by phone or computer, not both</a:t>
            </a:r>
          </a:p>
          <a:p>
            <a:r>
              <a:rPr lang="en-US"/>
              <a:t>All participants are on mute</a:t>
            </a:r>
          </a:p>
          <a:p>
            <a:r>
              <a:rPr lang="en-US"/>
              <a:t>Attending via computer and have a question?</a:t>
            </a:r>
          </a:p>
          <a:p>
            <a:pPr lvl="1"/>
            <a:r>
              <a:rPr lang="en-US"/>
              <a:t>Type your question in the Q&amp;A</a:t>
            </a:r>
          </a:p>
          <a:p>
            <a:pPr lvl="1"/>
            <a:r>
              <a:rPr lang="en-US"/>
              <a:t>EPA staff will review and read your question at the end of the presentation during the Q&amp;A portion of the webinar</a:t>
            </a:r>
          </a:p>
          <a:p>
            <a:r>
              <a:rPr lang="en-US"/>
              <a:t>Attending only via phone and have a question:</a:t>
            </a:r>
          </a:p>
          <a:p>
            <a:pPr lvl="1"/>
            <a:r>
              <a:rPr lang="en-US"/>
              <a:t>Raise your hand via *9 and again to lower your hand. Once called upon, please press *6 to unmute yourself. </a:t>
            </a:r>
          </a:p>
          <a:p>
            <a:r>
              <a:rPr lang="en-US"/>
              <a:t>This webinar is not intended as a forum to submit comments. Instructions for submitting comments are included at the end of this presentation and in the preamble of the proposal rule.</a:t>
            </a:r>
          </a:p>
          <a:p>
            <a:r>
              <a:rPr lang="en-US"/>
              <a:t>The webinar is being recorded, the recording and the power point slides will be published after the webinar.</a:t>
            </a:r>
          </a:p>
          <a:p>
            <a:pPr marL="457200" lvl="1" indent="0">
              <a:buNone/>
            </a:pPr>
            <a:endParaRPr lang="en-US"/>
          </a:p>
          <a:p>
            <a:pPr lvl="1"/>
            <a:endParaRPr lang="en-US"/>
          </a:p>
          <a:p>
            <a:endParaRPr lang="en-US"/>
          </a:p>
        </p:txBody>
      </p:sp>
      <p:pic>
        <p:nvPicPr>
          <p:cNvPr id="27" name="Picture 26" descr="Screen shot of the Zoom control bar that participants would see during the webinar">
            <a:extLst>
              <a:ext uri="{FF2B5EF4-FFF2-40B4-BE49-F238E27FC236}">
                <a16:creationId xmlns:a16="http://schemas.microsoft.com/office/drawing/2014/main" id="{60C05CD8-9711-1904-CA3F-332B8D606682}"/>
              </a:ext>
            </a:extLst>
          </p:cNvPr>
          <p:cNvPicPr>
            <a:picLocks noChangeAspect="1"/>
          </p:cNvPicPr>
          <p:nvPr/>
        </p:nvPicPr>
        <p:blipFill>
          <a:blip r:embed="rId4"/>
          <a:stretch>
            <a:fillRect/>
          </a:stretch>
        </p:blipFill>
        <p:spPr>
          <a:xfrm>
            <a:off x="619125" y="4929188"/>
            <a:ext cx="10858500" cy="729302"/>
          </a:xfrm>
          <a:prstGeom prst="rect">
            <a:avLst/>
          </a:prstGeom>
        </p:spPr>
      </p:pic>
      <p:sp>
        <p:nvSpPr>
          <p:cNvPr id="19" name="Rectangle 18" descr="Red box around Q&amp;A part of Zoom controls">
            <a:extLst>
              <a:ext uri="{FF2B5EF4-FFF2-40B4-BE49-F238E27FC236}">
                <a16:creationId xmlns:a16="http://schemas.microsoft.com/office/drawing/2014/main" id="{489EF9F6-B49C-A408-54C0-D5B41E9F271C}"/>
              </a:ext>
            </a:extLst>
          </p:cNvPr>
          <p:cNvSpPr/>
          <p:nvPr/>
        </p:nvSpPr>
        <p:spPr>
          <a:xfrm>
            <a:off x="4545609" y="4884010"/>
            <a:ext cx="866899" cy="8405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0000"/>
              </a:highlight>
            </a:endParaRPr>
          </a:p>
        </p:txBody>
      </p:sp>
      <p:sp>
        <p:nvSpPr>
          <p:cNvPr id="21" name="TextBox 20">
            <a:extLst>
              <a:ext uri="{FF2B5EF4-FFF2-40B4-BE49-F238E27FC236}">
                <a16:creationId xmlns:a16="http://schemas.microsoft.com/office/drawing/2014/main" id="{5B9114D3-525D-2D78-1463-A7CCB5EA2245}"/>
              </a:ext>
            </a:extLst>
          </p:cNvPr>
          <p:cNvSpPr txBox="1"/>
          <p:nvPr/>
        </p:nvSpPr>
        <p:spPr>
          <a:xfrm>
            <a:off x="4429289" y="5704211"/>
            <a:ext cx="1120899" cy="738664"/>
          </a:xfrm>
          <a:prstGeom prst="rect">
            <a:avLst/>
          </a:prstGeom>
          <a:noFill/>
        </p:spPr>
        <p:txBody>
          <a:bodyPr wrap="square" rtlCol="0">
            <a:spAutoFit/>
          </a:bodyPr>
          <a:lstStyle/>
          <a:p>
            <a:pPr algn="ctr"/>
            <a:r>
              <a:rPr lang="en-US" sz="1400" b="1"/>
              <a:t>Type questions in Q&amp;A</a:t>
            </a:r>
          </a:p>
        </p:txBody>
      </p:sp>
      <p:sp>
        <p:nvSpPr>
          <p:cNvPr id="25" name="Rectangle 24" descr="Red box around Show Captions part of Zoom controls">
            <a:extLst>
              <a:ext uri="{FF2B5EF4-FFF2-40B4-BE49-F238E27FC236}">
                <a16:creationId xmlns:a16="http://schemas.microsoft.com/office/drawing/2014/main" id="{42D8BCE4-B311-C29F-709D-1EEA2694F425}"/>
              </a:ext>
            </a:extLst>
          </p:cNvPr>
          <p:cNvSpPr/>
          <p:nvPr/>
        </p:nvSpPr>
        <p:spPr>
          <a:xfrm>
            <a:off x="5545734" y="4893535"/>
            <a:ext cx="1426566" cy="8405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0000"/>
              </a:highlight>
            </a:endParaRPr>
          </a:p>
        </p:txBody>
      </p:sp>
      <p:sp>
        <p:nvSpPr>
          <p:cNvPr id="22" name="TextBox 21">
            <a:extLst>
              <a:ext uri="{FF2B5EF4-FFF2-40B4-BE49-F238E27FC236}">
                <a16:creationId xmlns:a16="http://schemas.microsoft.com/office/drawing/2014/main" id="{774E1097-9AE0-06D7-4ACB-9D3371F3EE00}"/>
              </a:ext>
            </a:extLst>
          </p:cNvPr>
          <p:cNvSpPr txBox="1"/>
          <p:nvPr/>
        </p:nvSpPr>
        <p:spPr>
          <a:xfrm>
            <a:off x="5512954" y="5726789"/>
            <a:ext cx="1402196" cy="738664"/>
          </a:xfrm>
          <a:prstGeom prst="rect">
            <a:avLst/>
          </a:prstGeom>
          <a:noFill/>
        </p:spPr>
        <p:txBody>
          <a:bodyPr wrap="square" rtlCol="0">
            <a:spAutoFit/>
          </a:bodyPr>
          <a:lstStyle/>
          <a:p>
            <a:pPr algn="ctr"/>
            <a:r>
              <a:rPr lang="en-US" sz="1400" b="1"/>
              <a:t>Closed captioning is available</a:t>
            </a:r>
          </a:p>
        </p:txBody>
      </p:sp>
      <p:sp>
        <p:nvSpPr>
          <p:cNvPr id="24" name="Rectangle 23" descr="Red box around the Leave button for the Zoom controls">
            <a:extLst>
              <a:ext uri="{FF2B5EF4-FFF2-40B4-BE49-F238E27FC236}">
                <a16:creationId xmlns:a16="http://schemas.microsoft.com/office/drawing/2014/main" id="{4C5C10A6-5F66-78E6-BE1D-DA0BE6B0B8F8}"/>
              </a:ext>
            </a:extLst>
          </p:cNvPr>
          <p:cNvSpPr/>
          <p:nvPr/>
        </p:nvSpPr>
        <p:spPr>
          <a:xfrm>
            <a:off x="10344150" y="4864960"/>
            <a:ext cx="1211983" cy="8405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0000"/>
              </a:highlight>
            </a:endParaRPr>
          </a:p>
        </p:txBody>
      </p:sp>
      <p:sp>
        <p:nvSpPr>
          <p:cNvPr id="23" name="TextBox 22">
            <a:extLst>
              <a:ext uri="{FF2B5EF4-FFF2-40B4-BE49-F238E27FC236}">
                <a16:creationId xmlns:a16="http://schemas.microsoft.com/office/drawing/2014/main" id="{F5E20D1B-A259-AD32-6D4D-97F26168E95F}"/>
              </a:ext>
            </a:extLst>
          </p:cNvPr>
          <p:cNvSpPr txBox="1"/>
          <p:nvPr/>
        </p:nvSpPr>
        <p:spPr>
          <a:xfrm>
            <a:off x="10372726" y="5685161"/>
            <a:ext cx="1162050" cy="738664"/>
          </a:xfrm>
          <a:prstGeom prst="rect">
            <a:avLst/>
          </a:prstGeom>
          <a:noFill/>
        </p:spPr>
        <p:txBody>
          <a:bodyPr wrap="square" rtlCol="0">
            <a:spAutoFit/>
          </a:bodyPr>
          <a:lstStyle/>
          <a:p>
            <a:pPr algn="ctr"/>
            <a:r>
              <a:rPr lang="en-US" sz="1400" b="1"/>
              <a:t>Leave meeting at any time</a:t>
            </a:r>
          </a:p>
        </p:txBody>
      </p:sp>
    </p:spTree>
    <p:extLst>
      <p:ext uri="{BB962C8B-B14F-4D97-AF65-F5344CB8AC3E}">
        <p14:creationId xmlns:p14="http://schemas.microsoft.com/office/powerpoint/2010/main" val="1616991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72AFC-C528-FB9F-7805-F5E5D595E86F}"/>
              </a:ext>
            </a:extLst>
          </p:cNvPr>
          <p:cNvSpPr>
            <a:spLocks noGrp="1"/>
          </p:cNvSpPr>
          <p:nvPr>
            <p:ph type="title"/>
          </p:nvPr>
        </p:nvSpPr>
        <p:spPr/>
        <p:txBody>
          <a:bodyPr/>
          <a:lstStyle/>
          <a:p>
            <a:r>
              <a:rPr lang="en-US"/>
              <a:t>How Would the Prescribed Burning Information Help Communities?</a:t>
            </a:r>
          </a:p>
        </p:txBody>
      </p:sp>
      <p:sp>
        <p:nvSpPr>
          <p:cNvPr id="3" name="Content Placeholder 2">
            <a:extLst>
              <a:ext uri="{FF2B5EF4-FFF2-40B4-BE49-F238E27FC236}">
                <a16:creationId xmlns:a16="http://schemas.microsoft.com/office/drawing/2014/main" id="{11931BC3-6E74-6B5F-19CD-8DDAF2B53562}"/>
              </a:ext>
            </a:extLst>
          </p:cNvPr>
          <p:cNvSpPr>
            <a:spLocks noGrp="1"/>
          </p:cNvSpPr>
          <p:nvPr>
            <p:ph idx="1"/>
          </p:nvPr>
        </p:nvSpPr>
        <p:spPr>
          <a:xfrm>
            <a:off x="1103312" y="2052918"/>
            <a:ext cx="9856788" cy="4195481"/>
          </a:xfrm>
        </p:spPr>
        <p:txBody>
          <a:bodyPr>
            <a:normAutofit fontScale="92500"/>
          </a:bodyPr>
          <a:lstStyle/>
          <a:p>
            <a:r>
              <a:rPr lang="en-US"/>
              <a:t>Communities can be affected by wildfires and prescribed burning when smoke from the burning blows into the communities</a:t>
            </a:r>
          </a:p>
          <a:p>
            <a:r>
              <a:rPr lang="en-US"/>
              <a:t>Prescribed burning is more controlled than wildfires and is used to reduce the possibility of catastrophic wildfires</a:t>
            </a:r>
          </a:p>
          <a:p>
            <a:r>
              <a:rPr lang="en-US"/>
              <a:t>The US Forest Service has indicated they plan to do more prescribed burning in the coming years</a:t>
            </a:r>
          </a:p>
          <a:p>
            <a:r>
              <a:rPr lang="en-US"/>
              <a:t>By having better information about prescribed burns and their emissions, EPA can assess how the burns impact air quality in communities</a:t>
            </a:r>
          </a:p>
        </p:txBody>
      </p:sp>
      <p:sp>
        <p:nvSpPr>
          <p:cNvPr id="4" name="Slide Number Placeholder 3">
            <a:extLst>
              <a:ext uri="{FF2B5EF4-FFF2-40B4-BE49-F238E27FC236}">
                <a16:creationId xmlns:a16="http://schemas.microsoft.com/office/drawing/2014/main" id="{D4A0623E-A599-C0D1-B855-65BBE210433B}"/>
              </a:ext>
            </a:extLst>
          </p:cNvPr>
          <p:cNvSpPr>
            <a:spLocks noGrp="1"/>
          </p:cNvSpPr>
          <p:nvPr>
            <p:ph type="sldNum" sz="quarter" idx="12"/>
          </p:nvPr>
        </p:nvSpPr>
        <p:spPr/>
        <p:txBody>
          <a:bodyPr/>
          <a:lstStyle/>
          <a:p>
            <a:fld id="{3A18BF31-0E3F-401B-9E2F-A1F04E117DF6}" type="slidenum">
              <a:rPr lang="en-US" smtClean="0"/>
              <a:t>20</a:t>
            </a:fld>
            <a:endParaRPr lang="en-US"/>
          </a:p>
        </p:txBody>
      </p:sp>
    </p:spTree>
    <p:extLst>
      <p:ext uri="{BB962C8B-B14F-4D97-AF65-F5344CB8AC3E}">
        <p14:creationId xmlns:p14="http://schemas.microsoft.com/office/powerpoint/2010/main" val="3076309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211D29D-3B8C-82FF-B0F0-0CE48921E066}"/>
              </a:ext>
            </a:extLst>
          </p:cNvPr>
          <p:cNvSpPr>
            <a:spLocks noGrp="1"/>
          </p:cNvSpPr>
          <p:nvPr>
            <p:ph type="title"/>
          </p:nvPr>
        </p:nvSpPr>
        <p:spPr>
          <a:xfrm>
            <a:off x="646111" y="452718"/>
            <a:ext cx="3824289" cy="982382"/>
          </a:xfrm>
        </p:spPr>
        <p:txBody>
          <a:bodyPr/>
          <a:lstStyle/>
          <a:p>
            <a:r>
              <a:rPr lang="en-US"/>
              <a:t>How to get the </a:t>
            </a:r>
            <a:br>
              <a:rPr lang="en-US"/>
            </a:br>
            <a:r>
              <a:rPr lang="en-US"/>
              <a:t>NEI Data?</a:t>
            </a:r>
          </a:p>
        </p:txBody>
      </p:sp>
      <p:sp>
        <p:nvSpPr>
          <p:cNvPr id="8" name="Content Placeholder 7">
            <a:extLst>
              <a:ext uri="{FF2B5EF4-FFF2-40B4-BE49-F238E27FC236}">
                <a16:creationId xmlns:a16="http://schemas.microsoft.com/office/drawing/2014/main" id="{FD95A2AC-166E-3588-28CC-AC8667A178B2}"/>
              </a:ext>
            </a:extLst>
          </p:cNvPr>
          <p:cNvSpPr>
            <a:spLocks noGrp="1"/>
          </p:cNvSpPr>
          <p:nvPr>
            <p:ph idx="1"/>
          </p:nvPr>
        </p:nvSpPr>
        <p:spPr>
          <a:xfrm>
            <a:off x="673100" y="2052918"/>
            <a:ext cx="3835401" cy="4195481"/>
          </a:xfrm>
        </p:spPr>
        <p:txBody>
          <a:bodyPr>
            <a:normAutofit fontScale="85000" lnSpcReduction="20000"/>
          </a:bodyPr>
          <a:lstStyle/>
          <a:p>
            <a:r>
              <a:rPr lang="en-US"/>
              <a:t>2020 NEI Story Map:</a:t>
            </a:r>
            <a:br>
              <a:rPr lang="en-US"/>
            </a:br>
            <a:r>
              <a:rPr lang="en-US">
                <a:hlinkClick r:id="rId2"/>
              </a:rPr>
              <a:t>https://storymaps.arcgis.com/stories/d7d730f974c6474190b142a49ae8d3bd</a:t>
            </a:r>
            <a:endParaRPr lang="en-US"/>
          </a:p>
          <a:p>
            <a:r>
              <a:rPr lang="en-US"/>
              <a:t>See also main 2020 NEI page: </a:t>
            </a:r>
            <a:r>
              <a:rPr lang="en-US">
                <a:hlinkClick r:id="rId3"/>
              </a:rPr>
              <a:t>https://www.epa.gov/air-emissions-inventories</a:t>
            </a:r>
            <a:r>
              <a:rPr lang="en-US"/>
              <a:t> </a:t>
            </a:r>
          </a:p>
          <a:p>
            <a:r>
              <a:rPr lang="en-US"/>
              <a:t>Includes NEI Exploration Tool (at right)</a:t>
            </a:r>
          </a:p>
          <a:p>
            <a:r>
              <a:rPr lang="en-US"/>
              <a:t>Includes links to other ways to access </a:t>
            </a:r>
          </a:p>
        </p:txBody>
      </p:sp>
      <p:sp>
        <p:nvSpPr>
          <p:cNvPr id="4" name="Slide Number Placeholder 3">
            <a:extLst>
              <a:ext uri="{FF2B5EF4-FFF2-40B4-BE49-F238E27FC236}">
                <a16:creationId xmlns:a16="http://schemas.microsoft.com/office/drawing/2014/main" id="{3525E43C-1EE1-17DB-B7D4-EC96CB16B433}"/>
              </a:ext>
            </a:extLst>
          </p:cNvPr>
          <p:cNvSpPr>
            <a:spLocks noGrp="1"/>
          </p:cNvSpPr>
          <p:nvPr>
            <p:ph type="sldNum" sz="quarter" idx="12"/>
          </p:nvPr>
        </p:nvSpPr>
        <p:spPr/>
        <p:txBody>
          <a:bodyPr/>
          <a:lstStyle/>
          <a:p>
            <a:fld id="{3A18BF31-0E3F-401B-9E2F-A1F04E117DF6}" type="slidenum">
              <a:rPr lang="en-US" smtClean="0"/>
              <a:t>21</a:t>
            </a:fld>
            <a:endParaRPr lang="en-US"/>
          </a:p>
        </p:txBody>
      </p:sp>
      <p:pic>
        <p:nvPicPr>
          <p:cNvPr id="6" name="Picture 5">
            <a:extLst>
              <a:ext uri="{FF2B5EF4-FFF2-40B4-BE49-F238E27FC236}">
                <a16:creationId xmlns:a16="http://schemas.microsoft.com/office/drawing/2014/main" id="{A1237005-CDF2-79AB-EA9D-411354C045B0}"/>
              </a:ext>
            </a:extLst>
          </p:cNvPr>
          <p:cNvPicPr>
            <a:picLocks noChangeAspect="1"/>
          </p:cNvPicPr>
          <p:nvPr/>
        </p:nvPicPr>
        <p:blipFill>
          <a:blip r:embed="rId4"/>
          <a:stretch>
            <a:fillRect/>
          </a:stretch>
        </p:blipFill>
        <p:spPr>
          <a:xfrm>
            <a:off x="4673600" y="757890"/>
            <a:ext cx="7416800" cy="5896910"/>
          </a:xfrm>
          <a:prstGeom prst="rect">
            <a:avLst/>
          </a:prstGeom>
        </p:spPr>
      </p:pic>
    </p:spTree>
    <p:extLst>
      <p:ext uri="{BB962C8B-B14F-4D97-AF65-F5344CB8AC3E}">
        <p14:creationId xmlns:p14="http://schemas.microsoft.com/office/powerpoint/2010/main" val="52671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211D29D-3B8C-82FF-B0F0-0CE48921E066}"/>
              </a:ext>
            </a:extLst>
          </p:cNvPr>
          <p:cNvSpPr>
            <a:spLocks noGrp="1"/>
          </p:cNvSpPr>
          <p:nvPr>
            <p:ph type="title"/>
          </p:nvPr>
        </p:nvSpPr>
        <p:spPr>
          <a:xfrm>
            <a:off x="646111" y="706718"/>
            <a:ext cx="3176589" cy="982382"/>
          </a:xfrm>
        </p:spPr>
        <p:txBody>
          <a:bodyPr/>
          <a:lstStyle/>
          <a:p>
            <a:r>
              <a:rPr lang="en-US" sz="3200"/>
              <a:t>How to get the </a:t>
            </a:r>
            <a:br>
              <a:rPr lang="en-US" sz="3200"/>
            </a:br>
            <a:r>
              <a:rPr lang="en-US" sz="3200"/>
              <a:t>Risk Data?</a:t>
            </a:r>
          </a:p>
        </p:txBody>
      </p:sp>
      <p:sp>
        <p:nvSpPr>
          <p:cNvPr id="8" name="Content Placeholder 7">
            <a:extLst>
              <a:ext uri="{FF2B5EF4-FFF2-40B4-BE49-F238E27FC236}">
                <a16:creationId xmlns:a16="http://schemas.microsoft.com/office/drawing/2014/main" id="{FD95A2AC-166E-3588-28CC-AC8667A178B2}"/>
              </a:ext>
            </a:extLst>
          </p:cNvPr>
          <p:cNvSpPr>
            <a:spLocks noGrp="1"/>
          </p:cNvSpPr>
          <p:nvPr>
            <p:ph idx="1"/>
          </p:nvPr>
        </p:nvSpPr>
        <p:spPr>
          <a:xfrm>
            <a:off x="673101" y="2052918"/>
            <a:ext cx="2959100" cy="4195481"/>
          </a:xfrm>
        </p:spPr>
        <p:txBody>
          <a:bodyPr>
            <a:normAutofit/>
          </a:bodyPr>
          <a:lstStyle/>
          <a:p>
            <a:r>
              <a:rPr lang="en-US" sz="2400"/>
              <a:t>2019 </a:t>
            </a:r>
            <a:r>
              <a:rPr lang="en-US" sz="2400" err="1"/>
              <a:t>AirToxScreen</a:t>
            </a:r>
            <a:r>
              <a:rPr lang="en-US" sz="2400"/>
              <a:t>:</a:t>
            </a:r>
            <a:br>
              <a:rPr lang="en-US" sz="2400"/>
            </a:br>
            <a:r>
              <a:rPr lang="en-US" sz="2000">
                <a:hlinkClick r:id="rId2"/>
              </a:rPr>
              <a:t>https://www.epa.gov/AirToxScreen/2019-airtoxscreen</a:t>
            </a:r>
            <a:r>
              <a:rPr lang="en-US" sz="2000"/>
              <a:t> </a:t>
            </a:r>
            <a:endParaRPr lang="en-US" sz="2400"/>
          </a:p>
          <a:p>
            <a:r>
              <a:rPr lang="en-US" sz="2400"/>
              <a:t>Includes </a:t>
            </a:r>
            <a:r>
              <a:rPr lang="en-US" sz="2400" err="1"/>
              <a:t>AirToxScreen</a:t>
            </a:r>
            <a:r>
              <a:rPr lang="en-US" sz="2400"/>
              <a:t> mapping tool (shown at right)</a:t>
            </a:r>
          </a:p>
        </p:txBody>
      </p:sp>
      <p:sp>
        <p:nvSpPr>
          <p:cNvPr id="4" name="Slide Number Placeholder 3">
            <a:extLst>
              <a:ext uri="{FF2B5EF4-FFF2-40B4-BE49-F238E27FC236}">
                <a16:creationId xmlns:a16="http://schemas.microsoft.com/office/drawing/2014/main" id="{3525E43C-1EE1-17DB-B7D4-EC96CB16B433}"/>
              </a:ext>
            </a:extLst>
          </p:cNvPr>
          <p:cNvSpPr>
            <a:spLocks noGrp="1"/>
          </p:cNvSpPr>
          <p:nvPr>
            <p:ph type="sldNum" sz="quarter" idx="12"/>
          </p:nvPr>
        </p:nvSpPr>
        <p:spPr/>
        <p:txBody>
          <a:bodyPr/>
          <a:lstStyle/>
          <a:p>
            <a:fld id="{3A18BF31-0E3F-401B-9E2F-A1F04E117DF6}" type="slidenum">
              <a:rPr lang="en-US" smtClean="0"/>
              <a:t>22</a:t>
            </a:fld>
            <a:endParaRPr lang="en-US"/>
          </a:p>
        </p:txBody>
      </p:sp>
      <p:pic>
        <p:nvPicPr>
          <p:cNvPr id="2" name="Picture 1">
            <a:extLst>
              <a:ext uri="{FF2B5EF4-FFF2-40B4-BE49-F238E27FC236}">
                <a16:creationId xmlns:a16="http://schemas.microsoft.com/office/drawing/2014/main" id="{6C467B9B-ADC2-DB03-242F-34B0F82A1709}"/>
              </a:ext>
            </a:extLst>
          </p:cNvPr>
          <p:cNvPicPr>
            <a:picLocks noChangeAspect="1"/>
          </p:cNvPicPr>
          <p:nvPr/>
        </p:nvPicPr>
        <p:blipFill>
          <a:blip r:embed="rId3"/>
          <a:stretch>
            <a:fillRect/>
          </a:stretch>
        </p:blipFill>
        <p:spPr>
          <a:xfrm>
            <a:off x="3808719" y="755900"/>
            <a:ext cx="8309925" cy="5683000"/>
          </a:xfrm>
          <a:prstGeom prst="rect">
            <a:avLst/>
          </a:prstGeom>
        </p:spPr>
      </p:pic>
    </p:spTree>
    <p:extLst>
      <p:ext uri="{BB962C8B-B14F-4D97-AF65-F5344CB8AC3E}">
        <p14:creationId xmlns:p14="http://schemas.microsoft.com/office/powerpoint/2010/main" val="1868755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73CAB-BC13-22A7-0EB5-101A5E52E9D9}"/>
              </a:ext>
            </a:extLst>
          </p:cNvPr>
          <p:cNvSpPr>
            <a:spLocks noGrp="1"/>
          </p:cNvSpPr>
          <p:nvPr>
            <p:ph type="title"/>
          </p:nvPr>
        </p:nvSpPr>
        <p:spPr>
          <a:xfrm>
            <a:off x="838200" y="365125"/>
            <a:ext cx="10515600" cy="1148715"/>
          </a:xfrm>
        </p:spPr>
        <p:txBody>
          <a:bodyPr/>
          <a:lstStyle/>
          <a:p>
            <a:r>
              <a:rPr lang="en-US"/>
              <a:t>AERR Proposal Comments and Questions</a:t>
            </a:r>
          </a:p>
        </p:txBody>
      </p:sp>
      <p:sp>
        <p:nvSpPr>
          <p:cNvPr id="3" name="Content Placeholder 2">
            <a:extLst>
              <a:ext uri="{FF2B5EF4-FFF2-40B4-BE49-F238E27FC236}">
                <a16:creationId xmlns:a16="http://schemas.microsoft.com/office/drawing/2014/main" id="{1A7E2820-53C4-CA30-6320-822081D0EAB0}"/>
              </a:ext>
            </a:extLst>
          </p:cNvPr>
          <p:cNvSpPr>
            <a:spLocks noGrp="1"/>
          </p:cNvSpPr>
          <p:nvPr>
            <p:ph idx="1"/>
          </p:nvPr>
        </p:nvSpPr>
        <p:spPr>
          <a:xfrm>
            <a:off x="838200" y="1615440"/>
            <a:ext cx="10515600" cy="4561523"/>
          </a:xfrm>
        </p:spPr>
        <p:txBody>
          <a:bodyPr>
            <a:normAutofit fontScale="92500" lnSpcReduction="20000"/>
          </a:bodyPr>
          <a:lstStyle/>
          <a:p>
            <a:r>
              <a:rPr lang="en-US"/>
              <a:t>AERR website: </a:t>
            </a:r>
            <a:r>
              <a:rPr lang="en-US" kern="1200">
                <a:solidFill>
                  <a:srgbClr val="000000"/>
                </a:solidFill>
                <a:effectLst/>
                <a:latin typeface="Calibri" panose="020F0502020204030204" pitchFamily="34" charset="0"/>
                <a:ea typeface="+mn-ea"/>
                <a:cs typeface="+mn-cs"/>
                <a:hlinkClick r:id="rId2"/>
              </a:rPr>
              <a:t>https://www.epa.gov/air-emissions-inventories/air-emissions-reporting-requirements-aerr</a:t>
            </a:r>
            <a:r>
              <a:rPr lang="en-US" kern="1200">
                <a:solidFill>
                  <a:srgbClr val="000000"/>
                </a:solidFill>
                <a:effectLst/>
                <a:latin typeface="Calibri" panose="020F0502020204030204" pitchFamily="34" charset="0"/>
                <a:ea typeface="+mn-ea"/>
                <a:cs typeface="+mn-cs"/>
              </a:rPr>
              <a:t> </a:t>
            </a:r>
            <a:endParaRPr lang="en-US">
              <a:effectLst/>
            </a:endParaRPr>
          </a:p>
          <a:p>
            <a:r>
              <a:rPr lang="en-US"/>
              <a:t>You may submit written comments through October 18, 2023</a:t>
            </a:r>
          </a:p>
          <a:p>
            <a:pPr lvl="1"/>
            <a:r>
              <a:rPr lang="en-US"/>
              <a:t>Comments can be sent via </a:t>
            </a:r>
            <a:r>
              <a:rPr lang="en-US">
                <a:hlinkClick r:id="rId3"/>
              </a:rPr>
              <a:t>www.regulations.gov</a:t>
            </a:r>
            <a:r>
              <a:rPr lang="en-US"/>
              <a:t>, docket ID EPA-HQ-OAR-2004-0489</a:t>
            </a:r>
          </a:p>
          <a:p>
            <a:pPr lvl="1"/>
            <a:r>
              <a:rPr lang="en-US"/>
              <a:t>You may also send comments by email to </a:t>
            </a:r>
            <a:r>
              <a:rPr lang="fr-FR" i="1">
                <a:hlinkClick r:id="rId4">
                  <a:extLst>
                    <a:ext uri="{A12FA001-AC4F-418D-AE19-62706E023703}">
                      <ahyp:hlinkClr xmlns:ahyp="http://schemas.microsoft.com/office/drawing/2018/hyperlinkcolor" val="tx"/>
                    </a:ext>
                  </a:extLst>
                </a:hlinkClick>
              </a:rPr>
              <a:t>a-and-r-docket@epa.gov</a:t>
            </a:r>
            <a:r>
              <a:rPr lang="fr-FR" i="1"/>
              <a:t> or by </a:t>
            </a:r>
            <a:r>
              <a:rPr lang="fr-FR"/>
              <a:t>Fax to (202) 566–9744. Be sure to include the </a:t>
            </a:r>
            <a:r>
              <a:rPr lang="fr-FR" err="1"/>
              <a:t>docket</a:t>
            </a:r>
            <a:r>
              <a:rPr lang="fr-FR"/>
              <a:t> ID number in the subject line.</a:t>
            </a:r>
          </a:p>
          <a:p>
            <a:r>
              <a:rPr lang="en-US"/>
              <a:t>Public hearing August 30, 1-3pm</a:t>
            </a:r>
          </a:p>
          <a:p>
            <a:pPr lvl="1"/>
            <a:r>
              <a:rPr lang="en-US"/>
              <a:t>Please see AERR website for link to hearing</a:t>
            </a:r>
          </a:p>
          <a:p>
            <a:pPr lvl="1"/>
            <a:r>
              <a:rPr lang="en-US"/>
              <a:t>Advanced registration has closed, but can join hearing via link on website. We may have time for others who want to speak</a:t>
            </a:r>
          </a:p>
          <a:p>
            <a:r>
              <a:rPr lang="en-US"/>
              <a:t>Clarifying questions can be sent to NEI_Help@epa.gov (Please include AERR in the subject line)</a:t>
            </a:r>
          </a:p>
          <a:p>
            <a:endParaRPr lang="en-US"/>
          </a:p>
        </p:txBody>
      </p:sp>
    </p:spTree>
    <p:extLst>
      <p:ext uri="{BB962C8B-B14F-4D97-AF65-F5344CB8AC3E}">
        <p14:creationId xmlns:p14="http://schemas.microsoft.com/office/powerpoint/2010/main" val="262454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3929E9-FCAE-4BCB-8FD3-44F1040F8823}"/>
              </a:ext>
            </a:extLst>
          </p:cNvPr>
          <p:cNvSpPr>
            <a:spLocks noGrp="1"/>
          </p:cNvSpPr>
          <p:nvPr>
            <p:ph type="title"/>
          </p:nvPr>
        </p:nvSpPr>
        <p:spPr>
          <a:xfrm>
            <a:off x="4546600" y="452718"/>
            <a:ext cx="5504234" cy="829982"/>
          </a:xfrm>
        </p:spPr>
        <p:txBody>
          <a:bodyPr/>
          <a:lstStyle/>
          <a:p>
            <a:r>
              <a:rPr lang="en-US"/>
              <a:t>EPA Conduct Reminder</a:t>
            </a:r>
          </a:p>
        </p:txBody>
      </p:sp>
      <p:sp>
        <p:nvSpPr>
          <p:cNvPr id="2" name="Slide Number Placeholder 1">
            <a:extLst>
              <a:ext uri="{FF2B5EF4-FFF2-40B4-BE49-F238E27FC236}">
                <a16:creationId xmlns:a16="http://schemas.microsoft.com/office/drawing/2014/main" id="{43AB5538-86E1-47EA-9A20-EC4782EE166A}"/>
              </a:ext>
            </a:extLst>
          </p:cNvPr>
          <p:cNvSpPr>
            <a:spLocks noGrp="1"/>
          </p:cNvSpPr>
          <p:nvPr>
            <p:ph type="sldNum" sz="quarter" idx="12"/>
          </p:nvPr>
        </p:nvSpPr>
        <p:spPr/>
        <p:txBody>
          <a:bodyPr/>
          <a:lstStyle/>
          <a:p>
            <a:fld id="{43BE43C1-65F0-4FE4-BADA-C47078FE10C5}" type="slidenum">
              <a:rPr lang="en-US" smtClean="0"/>
              <a:pPr/>
              <a:t>3</a:t>
            </a:fld>
            <a:endParaRPr lang="en-US"/>
          </a:p>
        </p:txBody>
      </p:sp>
      <p:pic>
        <p:nvPicPr>
          <p:cNvPr id="4" name="Picture 3" descr="EPA logo">
            <a:extLst>
              <a:ext uri="{FF2B5EF4-FFF2-40B4-BE49-F238E27FC236}">
                <a16:creationId xmlns:a16="http://schemas.microsoft.com/office/drawing/2014/main" id="{DC0B55BB-7106-4D11-A361-08123EB80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6689" y="225904"/>
            <a:ext cx="2680939" cy="1056291"/>
          </a:xfrm>
          <a:prstGeom prst="rect">
            <a:avLst/>
          </a:prstGeom>
        </p:spPr>
      </p:pic>
      <p:sp>
        <p:nvSpPr>
          <p:cNvPr id="6" name="TextBox 5">
            <a:extLst>
              <a:ext uri="{FF2B5EF4-FFF2-40B4-BE49-F238E27FC236}">
                <a16:creationId xmlns:a16="http://schemas.microsoft.com/office/drawing/2014/main" id="{2A113DAA-3495-4BA9-AAAB-3268BCDA17D0}"/>
              </a:ext>
            </a:extLst>
          </p:cNvPr>
          <p:cNvSpPr txBox="1"/>
          <p:nvPr/>
        </p:nvSpPr>
        <p:spPr>
          <a:xfrm>
            <a:off x="1249964" y="1553195"/>
            <a:ext cx="9495794" cy="4524315"/>
          </a:xfrm>
          <a:prstGeom prst="rect">
            <a:avLst/>
          </a:prstGeom>
          <a:solidFill>
            <a:schemeClr val="accent2">
              <a:lumMod val="20000"/>
              <a:lumOff val="80000"/>
            </a:schemeClr>
          </a:solidFill>
        </p:spPr>
        <p:txBody>
          <a:bodyPr wrap="square" rtlCol="0">
            <a:spAutoFit/>
          </a:bodyPr>
          <a:lstStyle/>
          <a:p>
            <a:r>
              <a:rPr lang="en-US" sz="2400" i="1">
                <a:latin typeface="+mj-lt"/>
                <a:ea typeface="MS Mincho" panose="02020609040205080304" pitchFamily="49" charset="-128"/>
                <a:cs typeface="Times New Roman" panose="02020603050405020304" pitchFamily="18" charset="0"/>
              </a:rPr>
              <a:t>The US Environmental Protection Agency (US EPA) is committed to facilitating productive dialogue and an environment of mutual respect and safety. The Agency will not tolerate harassment, discrimination, intimidation, inappropriate language and images, or sustained disruption of this public event. </a:t>
            </a:r>
          </a:p>
          <a:p>
            <a:endParaRPr lang="en-US" sz="2400" i="1">
              <a:latin typeface="+mj-lt"/>
              <a:ea typeface="MS Mincho" panose="02020609040205080304" pitchFamily="49" charset="-128"/>
              <a:cs typeface="Times New Roman" panose="02020603050405020304" pitchFamily="18" charset="0"/>
            </a:endParaRPr>
          </a:p>
          <a:p>
            <a:r>
              <a:rPr lang="en-US" sz="2400" i="1">
                <a:latin typeface="+mj-lt"/>
                <a:ea typeface="MS Mincho" panose="02020609040205080304" pitchFamily="49" charset="-128"/>
                <a:cs typeface="Times New Roman" panose="02020603050405020304" pitchFamily="18" charset="0"/>
              </a:rPr>
              <a:t>EPA expects all participants, including panelists, speakers, and presenters, to conduct themselves in a respectful, professional, and civil manner. US EPA will monitor and moderate this virtual event to ensure that common standards of decency are upheld. </a:t>
            </a:r>
          </a:p>
        </p:txBody>
      </p:sp>
      <p:sp>
        <p:nvSpPr>
          <p:cNvPr id="8" name="Content Placeholder 1">
            <a:extLst>
              <a:ext uri="{FF2B5EF4-FFF2-40B4-BE49-F238E27FC236}">
                <a16:creationId xmlns:a16="http://schemas.microsoft.com/office/drawing/2014/main" id="{1C93B17C-2B34-4CC2-8F04-89C4B86EA01B}"/>
              </a:ext>
              <a:ext uri="{C183D7F6-B498-43B3-948B-1728B52AA6E4}">
                <adec:decorative xmlns:adec="http://schemas.microsoft.com/office/drawing/2017/decorative" val="1"/>
              </a:ext>
            </a:extLst>
          </p:cNvPr>
          <p:cNvSpPr txBox="1">
            <a:spLocks/>
          </p:cNvSpPr>
          <p:nvPr/>
        </p:nvSpPr>
        <p:spPr>
          <a:xfrm>
            <a:off x="5450260" y="377532"/>
            <a:ext cx="4953253" cy="87750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en-US" sz="220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9303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341E5-71DA-4C52-B203-85EC4AF37CC1}"/>
              </a:ext>
            </a:extLst>
          </p:cNvPr>
          <p:cNvSpPr>
            <a:spLocks noGrp="1"/>
          </p:cNvSpPr>
          <p:nvPr>
            <p:ph type="title"/>
          </p:nvPr>
        </p:nvSpPr>
        <p:spPr>
          <a:xfrm>
            <a:off x="646111" y="641268"/>
            <a:ext cx="9404723" cy="1211980"/>
          </a:xfrm>
        </p:spPr>
        <p:txBody>
          <a:bodyPr/>
          <a:lstStyle/>
          <a:p>
            <a:r>
              <a:rPr lang="en-US" sz="3600"/>
              <a:t>Proposed AERR Updates</a:t>
            </a:r>
            <a:endParaRPr lang="en-US" sz="3600" strike="sngStrike"/>
          </a:p>
        </p:txBody>
      </p:sp>
      <p:sp>
        <p:nvSpPr>
          <p:cNvPr id="3" name="Content Placeholder 2">
            <a:extLst>
              <a:ext uri="{FF2B5EF4-FFF2-40B4-BE49-F238E27FC236}">
                <a16:creationId xmlns:a16="http://schemas.microsoft.com/office/drawing/2014/main" id="{4FC6D83A-89C9-44FF-80F6-3B2C32FB80AB}"/>
              </a:ext>
            </a:extLst>
          </p:cNvPr>
          <p:cNvSpPr>
            <a:spLocks noGrp="1"/>
          </p:cNvSpPr>
          <p:nvPr>
            <p:ph idx="1"/>
          </p:nvPr>
        </p:nvSpPr>
        <p:spPr>
          <a:xfrm>
            <a:off x="1103312" y="1713054"/>
            <a:ext cx="10193338" cy="4535346"/>
          </a:xfrm>
        </p:spPr>
        <p:txBody>
          <a:bodyPr>
            <a:normAutofit/>
          </a:bodyPr>
          <a:lstStyle/>
          <a:p>
            <a:r>
              <a:rPr lang="en-US"/>
              <a:t>EPA published proposed updates to the AERR on August 9, 2023</a:t>
            </a:r>
          </a:p>
          <a:p>
            <a:r>
              <a:rPr lang="en-US"/>
              <a:t>Primary objectives of the proposal:</a:t>
            </a:r>
          </a:p>
          <a:p>
            <a:pPr lvl="1"/>
            <a:r>
              <a:rPr lang="en-US" sz="2800"/>
              <a:t>Ensure that EPA has sufficient information to identify and solve air quality and exposure problems to support and implement parts of the Clean Air Act</a:t>
            </a:r>
            <a:endParaRPr lang="en-US" sz="2800" strike="sngStrike"/>
          </a:p>
          <a:p>
            <a:pPr lvl="1"/>
            <a:r>
              <a:rPr lang="en-US" sz="2800"/>
              <a:t>Ensure that communities have data they can use to understand significant environmental risks that may affect them</a:t>
            </a:r>
          </a:p>
          <a:p>
            <a:endParaRPr lang="en-US" sz="2800"/>
          </a:p>
          <a:p>
            <a:endParaRPr lang="en-US" sz="2800"/>
          </a:p>
        </p:txBody>
      </p:sp>
      <p:sp>
        <p:nvSpPr>
          <p:cNvPr id="4" name="Slide Number Placeholder 3">
            <a:extLst>
              <a:ext uri="{FF2B5EF4-FFF2-40B4-BE49-F238E27FC236}">
                <a16:creationId xmlns:a16="http://schemas.microsoft.com/office/drawing/2014/main" id="{5DCDF1A5-2123-FBD0-B569-77B5D8C538B5}"/>
              </a:ext>
            </a:extLst>
          </p:cNvPr>
          <p:cNvSpPr>
            <a:spLocks noGrp="1"/>
          </p:cNvSpPr>
          <p:nvPr>
            <p:ph type="sldNum" sz="quarter" idx="12"/>
          </p:nvPr>
        </p:nvSpPr>
        <p:spPr/>
        <p:txBody>
          <a:bodyPr/>
          <a:lstStyle/>
          <a:p>
            <a:fld id="{3A18BF31-0E3F-401B-9E2F-A1F04E117DF6}" type="slidenum">
              <a:rPr lang="en-US" smtClean="0"/>
              <a:t>4</a:t>
            </a:fld>
            <a:endParaRPr lang="en-US"/>
          </a:p>
        </p:txBody>
      </p:sp>
    </p:spTree>
    <p:extLst>
      <p:ext uri="{BB962C8B-B14F-4D97-AF65-F5344CB8AC3E}">
        <p14:creationId xmlns:p14="http://schemas.microsoft.com/office/powerpoint/2010/main" val="2704979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BD56A-D6F0-466B-ABF0-1CE2CAC66E57}"/>
              </a:ext>
            </a:extLst>
          </p:cNvPr>
          <p:cNvSpPr>
            <a:spLocks noGrp="1"/>
          </p:cNvSpPr>
          <p:nvPr>
            <p:ph type="title"/>
          </p:nvPr>
        </p:nvSpPr>
        <p:spPr/>
        <p:txBody>
          <a:bodyPr/>
          <a:lstStyle/>
          <a:p>
            <a:r>
              <a:rPr lang="en-US"/>
              <a:t>What is the AERR?</a:t>
            </a:r>
          </a:p>
        </p:txBody>
      </p:sp>
      <p:sp>
        <p:nvSpPr>
          <p:cNvPr id="3" name="Content Placeholder 2">
            <a:extLst>
              <a:ext uri="{FF2B5EF4-FFF2-40B4-BE49-F238E27FC236}">
                <a16:creationId xmlns:a16="http://schemas.microsoft.com/office/drawing/2014/main" id="{D7381CEE-F525-4736-9805-305B00311C53}"/>
              </a:ext>
            </a:extLst>
          </p:cNvPr>
          <p:cNvSpPr>
            <a:spLocks noGrp="1"/>
          </p:cNvSpPr>
          <p:nvPr>
            <p:ph idx="1"/>
          </p:nvPr>
        </p:nvSpPr>
        <p:spPr>
          <a:xfrm>
            <a:off x="1103312" y="1547091"/>
            <a:ext cx="10321664" cy="4219863"/>
          </a:xfrm>
        </p:spPr>
        <p:txBody>
          <a:bodyPr>
            <a:normAutofit fontScale="92500" lnSpcReduction="20000"/>
          </a:bodyPr>
          <a:lstStyle/>
          <a:p>
            <a:r>
              <a:rPr lang="en-US" sz="3200"/>
              <a:t>The AERR is a regulation that requires states, local agencies</a:t>
            </a:r>
            <a:r>
              <a:rPr lang="en-US" sz="3200" baseline="30000"/>
              <a:t>1</a:t>
            </a:r>
            <a:r>
              <a:rPr lang="en-US" sz="3200"/>
              <a:t>, and some Tribes</a:t>
            </a:r>
            <a:r>
              <a:rPr lang="en-US" sz="3200" baseline="30000"/>
              <a:t>2</a:t>
            </a:r>
            <a:r>
              <a:rPr lang="en-US" sz="3200"/>
              <a:t> to report some annual air emissions data to EPA</a:t>
            </a:r>
          </a:p>
          <a:p>
            <a:r>
              <a:rPr lang="en-US" sz="3200"/>
              <a:t>The current regulation allows for voluntary reporting of air toxics. Air toxics also are called hazardous air pollutants, or “HAP.”</a:t>
            </a:r>
          </a:p>
          <a:p>
            <a:r>
              <a:rPr lang="en-US" sz="3200"/>
              <a:t>It also allows voluntary reporting of emissions from prescribed burning and wildfires</a:t>
            </a:r>
            <a:endParaRPr lang="en-US" sz="3200" strike="sngStrike">
              <a:highlight>
                <a:srgbClr val="FFFF00"/>
              </a:highlight>
            </a:endParaRPr>
          </a:p>
          <a:p>
            <a:r>
              <a:rPr lang="en-US" sz="3200"/>
              <a:t>EPA uses the data collected and other resources to create the National Emissions Inventory (NEI)</a:t>
            </a:r>
          </a:p>
        </p:txBody>
      </p:sp>
      <p:sp>
        <p:nvSpPr>
          <p:cNvPr id="6" name="TextBox 5">
            <a:extLst>
              <a:ext uri="{FF2B5EF4-FFF2-40B4-BE49-F238E27FC236}">
                <a16:creationId xmlns:a16="http://schemas.microsoft.com/office/drawing/2014/main" id="{31C8D547-EF80-D14B-5B34-8AE617B1E209}"/>
              </a:ext>
            </a:extLst>
          </p:cNvPr>
          <p:cNvSpPr txBox="1"/>
          <p:nvPr/>
        </p:nvSpPr>
        <p:spPr>
          <a:xfrm>
            <a:off x="1126836" y="5695343"/>
            <a:ext cx="10104582" cy="584775"/>
          </a:xfrm>
          <a:prstGeom prst="rect">
            <a:avLst/>
          </a:prstGeom>
          <a:noFill/>
        </p:spPr>
        <p:txBody>
          <a:bodyPr wrap="square" rtlCol="0">
            <a:spAutoFit/>
          </a:bodyPr>
          <a:lstStyle/>
          <a:p>
            <a:r>
              <a:rPr lang="en-US" sz="1600" baseline="30000">
                <a:solidFill>
                  <a:schemeClr val="accent1">
                    <a:lumMod val="50000"/>
                  </a:schemeClr>
                </a:solidFill>
                <a:latin typeface="Calibri" panose="020F0502020204030204" pitchFamily="34" charset="0"/>
                <a:cs typeface="Calibri" panose="020F0502020204030204" pitchFamily="34" charset="0"/>
              </a:rPr>
              <a:t>1</a:t>
            </a:r>
            <a:r>
              <a:rPr lang="en-US" sz="1600">
                <a:solidFill>
                  <a:schemeClr val="accent1">
                    <a:lumMod val="50000"/>
                  </a:schemeClr>
                </a:solidFill>
                <a:latin typeface="Calibri" panose="020F0502020204030204" pitchFamily="34" charset="0"/>
                <a:cs typeface="Calibri" panose="020F0502020204030204" pitchFamily="34" charset="0"/>
              </a:rPr>
              <a:t> States may delegate reporting authority to local agencies</a:t>
            </a:r>
          </a:p>
          <a:p>
            <a:r>
              <a:rPr lang="en-US" sz="1600" baseline="30000">
                <a:solidFill>
                  <a:schemeClr val="accent1">
                    <a:lumMod val="50000"/>
                  </a:schemeClr>
                </a:solidFill>
                <a:latin typeface="Calibri" panose="020F0502020204030204" pitchFamily="34" charset="0"/>
                <a:cs typeface="Calibri" panose="020F0502020204030204" pitchFamily="34" charset="0"/>
              </a:rPr>
              <a:t>2</a:t>
            </a:r>
            <a:r>
              <a:rPr lang="en-US" sz="1600">
                <a:solidFill>
                  <a:schemeClr val="accent1">
                    <a:lumMod val="50000"/>
                  </a:schemeClr>
                </a:solidFill>
                <a:latin typeface="Calibri" panose="020F0502020204030204" pitchFamily="34" charset="0"/>
                <a:cs typeface="Calibri" panose="020F0502020204030204" pitchFamily="34" charset="0"/>
              </a:rPr>
              <a:t> For Tribes with Treatment as a State (TAS) for emissions inventory reporting</a:t>
            </a:r>
          </a:p>
        </p:txBody>
      </p:sp>
      <p:sp>
        <p:nvSpPr>
          <p:cNvPr id="7" name="Slide Number Placeholder 6">
            <a:extLst>
              <a:ext uri="{FF2B5EF4-FFF2-40B4-BE49-F238E27FC236}">
                <a16:creationId xmlns:a16="http://schemas.microsoft.com/office/drawing/2014/main" id="{3DEB4E75-521B-515E-9B38-7110EE9E0EEC}"/>
              </a:ext>
            </a:extLst>
          </p:cNvPr>
          <p:cNvSpPr>
            <a:spLocks noGrp="1"/>
          </p:cNvSpPr>
          <p:nvPr>
            <p:ph type="sldNum" sz="quarter" idx="12"/>
          </p:nvPr>
        </p:nvSpPr>
        <p:spPr/>
        <p:txBody>
          <a:bodyPr/>
          <a:lstStyle/>
          <a:p>
            <a:fld id="{3A18BF31-0E3F-401B-9E2F-A1F04E117DF6}" type="slidenum">
              <a:rPr lang="en-US" smtClean="0"/>
              <a:t>5</a:t>
            </a:fld>
            <a:endParaRPr lang="en-US"/>
          </a:p>
        </p:txBody>
      </p:sp>
    </p:spTree>
    <p:extLst>
      <p:ext uri="{BB962C8B-B14F-4D97-AF65-F5344CB8AC3E}">
        <p14:creationId xmlns:p14="http://schemas.microsoft.com/office/powerpoint/2010/main" val="285896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41BBD-CB32-20B1-5B49-89E3A32B371D}"/>
              </a:ext>
            </a:extLst>
          </p:cNvPr>
          <p:cNvSpPr>
            <a:spLocks noGrp="1"/>
          </p:cNvSpPr>
          <p:nvPr>
            <p:ph type="title"/>
          </p:nvPr>
        </p:nvSpPr>
        <p:spPr>
          <a:xfrm>
            <a:off x="646111" y="452718"/>
            <a:ext cx="9404723" cy="900093"/>
          </a:xfrm>
        </p:spPr>
        <p:txBody>
          <a:bodyPr/>
          <a:lstStyle/>
          <a:p>
            <a:r>
              <a:rPr lang="en-US"/>
              <a:t>What is the National Emissions Inventory?</a:t>
            </a:r>
            <a:endParaRPr lang="en-US">
              <a:solidFill>
                <a:srgbClr val="FF0000"/>
              </a:solidFill>
            </a:endParaRPr>
          </a:p>
        </p:txBody>
      </p:sp>
      <p:sp>
        <p:nvSpPr>
          <p:cNvPr id="3" name="Content Placeholder 2">
            <a:extLst>
              <a:ext uri="{FF2B5EF4-FFF2-40B4-BE49-F238E27FC236}">
                <a16:creationId xmlns:a16="http://schemas.microsoft.com/office/drawing/2014/main" id="{1E87C6B8-657A-731D-13ED-E3C6114BB3B8}"/>
              </a:ext>
            </a:extLst>
          </p:cNvPr>
          <p:cNvSpPr>
            <a:spLocks noGrp="1"/>
          </p:cNvSpPr>
          <p:nvPr>
            <p:ph idx="1"/>
          </p:nvPr>
        </p:nvSpPr>
        <p:spPr>
          <a:xfrm>
            <a:off x="8318578" y="2934374"/>
            <a:ext cx="3464511" cy="3384958"/>
          </a:xfrm>
        </p:spPr>
        <p:txBody>
          <a:bodyPr>
            <a:normAutofit/>
          </a:bodyPr>
          <a:lstStyle/>
          <a:p>
            <a:pPr marL="0" indent="0">
              <a:buNone/>
            </a:pPr>
            <a:r>
              <a:rPr lang="en-US" u="sng"/>
              <a:t>Detailed</a:t>
            </a:r>
            <a:r>
              <a:rPr lang="en-US"/>
              <a:t> estimate of from sources that emit air pollution</a:t>
            </a:r>
            <a:endParaRPr lang="en-US" strike="sngStrike"/>
          </a:p>
        </p:txBody>
      </p:sp>
      <p:sp>
        <p:nvSpPr>
          <p:cNvPr id="4" name="Slide Number Placeholder 3">
            <a:extLst>
              <a:ext uri="{FF2B5EF4-FFF2-40B4-BE49-F238E27FC236}">
                <a16:creationId xmlns:a16="http://schemas.microsoft.com/office/drawing/2014/main" id="{584C32E8-CE11-5632-AAE3-FC82AFE749E6}"/>
              </a:ext>
            </a:extLst>
          </p:cNvPr>
          <p:cNvSpPr>
            <a:spLocks noGrp="1"/>
          </p:cNvSpPr>
          <p:nvPr>
            <p:ph type="sldNum" sz="quarter" idx="12"/>
          </p:nvPr>
        </p:nvSpPr>
        <p:spPr/>
        <p:txBody>
          <a:bodyPr/>
          <a:lstStyle/>
          <a:p>
            <a:fld id="{3A18BF31-0E3F-401B-9E2F-A1F04E117DF6}" type="slidenum">
              <a:rPr lang="en-US" smtClean="0"/>
              <a:t>6</a:t>
            </a:fld>
            <a:endParaRPr lang="en-US"/>
          </a:p>
        </p:txBody>
      </p:sp>
      <p:grpSp>
        <p:nvGrpSpPr>
          <p:cNvPr id="5" name="Group 4">
            <a:extLst>
              <a:ext uri="{FF2B5EF4-FFF2-40B4-BE49-F238E27FC236}">
                <a16:creationId xmlns:a16="http://schemas.microsoft.com/office/drawing/2014/main" id="{E913A990-7494-9618-A770-1FE4BF4956C9}"/>
              </a:ext>
            </a:extLst>
          </p:cNvPr>
          <p:cNvGrpSpPr/>
          <p:nvPr/>
        </p:nvGrpSpPr>
        <p:grpSpPr>
          <a:xfrm>
            <a:off x="854275" y="1353942"/>
            <a:ext cx="6992809" cy="5190908"/>
            <a:chOff x="854275" y="1667092"/>
            <a:chExt cx="6992809" cy="5190908"/>
          </a:xfrm>
        </p:grpSpPr>
        <p:pic>
          <p:nvPicPr>
            <p:cNvPr id="6" name="Picture 5">
              <a:extLst>
                <a:ext uri="{FF2B5EF4-FFF2-40B4-BE49-F238E27FC236}">
                  <a16:creationId xmlns:a16="http://schemas.microsoft.com/office/drawing/2014/main" id="{3B2C407A-B76D-A257-533B-493A0C85E989}"/>
                </a:ext>
              </a:extLst>
            </p:cNvPr>
            <p:cNvPicPr>
              <a:picLocks noChangeAspect="1"/>
            </p:cNvPicPr>
            <p:nvPr/>
          </p:nvPicPr>
          <p:blipFill>
            <a:blip r:embed="rId3"/>
            <a:stretch>
              <a:fillRect/>
            </a:stretch>
          </p:blipFill>
          <p:spPr>
            <a:xfrm>
              <a:off x="854275" y="1667092"/>
              <a:ext cx="6992809" cy="5190908"/>
            </a:xfrm>
            <a:prstGeom prst="rect">
              <a:avLst/>
            </a:prstGeom>
          </p:spPr>
        </p:pic>
        <p:sp>
          <p:nvSpPr>
            <p:cNvPr id="8" name="TextBox 7">
              <a:extLst>
                <a:ext uri="{FF2B5EF4-FFF2-40B4-BE49-F238E27FC236}">
                  <a16:creationId xmlns:a16="http://schemas.microsoft.com/office/drawing/2014/main" id="{13E0D3C5-AE7F-B706-394A-3ACB9F79C045}"/>
                </a:ext>
              </a:extLst>
            </p:cNvPr>
            <p:cNvSpPr txBox="1"/>
            <p:nvPr/>
          </p:nvSpPr>
          <p:spPr>
            <a:xfrm>
              <a:off x="2364377" y="5190908"/>
              <a:ext cx="600893" cy="360806"/>
            </a:xfrm>
            <a:prstGeom prst="rect">
              <a:avLst/>
            </a:prstGeom>
            <a:solidFill>
              <a:srgbClr val="99CC00"/>
            </a:solidFill>
          </p:spPr>
          <p:txBody>
            <a:bodyPr wrap="square" rtlCol="0">
              <a:spAutoFit/>
            </a:bodyPr>
            <a:lstStyle/>
            <a:p>
              <a:endParaRPr lang="en-US"/>
            </a:p>
          </p:txBody>
        </p:sp>
        <p:sp>
          <p:nvSpPr>
            <p:cNvPr id="10" name="TextBox 9">
              <a:extLst>
                <a:ext uri="{FF2B5EF4-FFF2-40B4-BE49-F238E27FC236}">
                  <a16:creationId xmlns:a16="http://schemas.microsoft.com/office/drawing/2014/main" id="{6510127C-7857-46A3-87D0-F256B2FAAB2B}"/>
                </a:ext>
              </a:extLst>
            </p:cNvPr>
            <p:cNvSpPr txBox="1"/>
            <p:nvPr/>
          </p:nvSpPr>
          <p:spPr>
            <a:xfrm>
              <a:off x="6890196" y="5900838"/>
              <a:ext cx="951126" cy="369332"/>
            </a:xfrm>
            <a:prstGeom prst="rect">
              <a:avLst/>
            </a:prstGeom>
            <a:noFill/>
          </p:spPr>
          <p:txBody>
            <a:bodyPr wrap="square" rtlCol="0">
              <a:spAutoFit/>
            </a:bodyPr>
            <a:lstStyle/>
            <a:p>
              <a:r>
                <a:rPr lang="en-US" b="1">
                  <a:solidFill>
                    <a:srgbClr val="FFFFDD"/>
                  </a:solidFill>
                  <a:latin typeface="Arial Narrow" panose="020B0606020202030204" pitchFamily="34" charset="0"/>
                </a:rPr>
                <a:t>LARGE</a:t>
              </a:r>
            </a:p>
          </p:txBody>
        </p:sp>
        <p:sp>
          <p:nvSpPr>
            <p:cNvPr id="11" name="TextBox 10">
              <a:extLst>
                <a:ext uri="{FF2B5EF4-FFF2-40B4-BE49-F238E27FC236}">
                  <a16:creationId xmlns:a16="http://schemas.microsoft.com/office/drawing/2014/main" id="{A62FD48A-77BA-D5FF-F64E-F6D99FAEAF04}"/>
                </a:ext>
              </a:extLst>
            </p:cNvPr>
            <p:cNvSpPr txBox="1"/>
            <p:nvPr/>
          </p:nvSpPr>
          <p:spPr>
            <a:xfrm>
              <a:off x="2293374" y="5355807"/>
              <a:ext cx="658835" cy="182844"/>
            </a:xfrm>
            <a:prstGeom prst="rect">
              <a:avLst/>
            </a:prstGeom>
            <a:solidFill>
              <a:schemeClr val="accent4">
                <a:lumMod val="40000"/>
                <a:lumOff val="60000"/>
              </a:schemeClr>
            </a:solidFill>
          </p:spPr>
          <p:txBody>
            <a:bodyPr wrap="square" rtlCol="0">
              <a:spAutoFit/>
            </a:bodyPr>
            <a:lstStyle/>
            <a:p>
              <a:endParaRPr lang="en-US"/>
            </a:p>
          </p:txBody>
        </p:sp>
        <p:sp>
          <p:nvSpPr>
            <p:cNvPr id="7" name="TextBox 6">
              <a:extLst>
                <a:ext uri="{FF2B5EF4-FFF2-40B4-BE49-F238E27FC236}">
                  <a16:creationId xmlns:a16="http://schemas.microsoft.com/office/drawing/2014/main" id="{5BA4D34D-D4BA-5123-AF64-5747E431D2BD}"/>
                </a:ext>
              </a:extLst>
            </p:cNvPr>
            <p:cNvSpPr txBox="1"/>
            <p:nvPr/>
          </p:nvSpPr>
          <p:spPr>
            <a:xfrm>
              <a:off x="1392037" y="4806187"/>
              <a:ext cx="1802674" cy="769441"/>
            </a:xfrm>
            <a:prstGeom prst="rect">
              <a:avLst/>
            </a:prstGeom>
            <a:noFill/>
          </p:spPr>
          <p:txBody>
            <a:bodyPr wrap="square" rtlCol="0">
              <a:spAutoFit/>
            </a:bodyPr>
            <a:lstStyle/>
            <a:p>
              <a:r>
                <a:rPr lang="en-US" sz="2200" b="1">
                  <a:solidFill>
                    <a:srgbClr val="FFFFDD"/>
                  </a:solidFill>
                  <a:latin typeface="Aptos Narrow" panose="020B0004020202020204" pitchFamily="34" charset="0"/>
                </a:rPr>
                <a:t>               SMALL</a:t>
              </a:r>
            </a:p>
            <a:p>
              <a:r>
                <a:rPr lang="en-US" sz="2200" b="1">
                  <a:solidFill>
                    <a:srgbClr val="FFFFDD"/>
                  </a:solidFill>
                  <a:latin typeface="Aptos Narrow" panose="020B0604020202020204" pitchFamily="34" charset="0"/>
                </a:rPr>
                <a:t>STATIONARY</a:t>
              </a:r>
            </a:p>
          </p:txBody>
        </p:sp>
      </p:grpSp>
    </p:spTree>
    <p:extLst>
      <p:ext uri="{BB962C8B-B14F-4D97-AF65-F5344CB8AC3E}">
        <p14:creationId xmlns:p14="http://schemas.microsoft.com/office/powerpoint/2010/main" val="2019485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7CA9D-3CE0-490D-A4AA-CC5510F6C731}"/>
              </a:ext>
            </a:extLst>
          </p:cNvPr>
          <p:cNvSpPr>
            <a:spLocks noGrp="1"/>
          </p:cNvSpPr>
          <p:nvPr>
            <p:ph type="title"/>
          </p:nvPr>
        </p:nvSpPr>
        <p:spPr/>
        <p:txBody>
          <a:bodyPr/>
          <a:lstStyle/>
          <a:p>
            <a:r>
              <a:rPr lang="en-US" sz="3600">
                <a:ea typeface="+mj-lt"/>
                <a:cs typeface="+mj-lt"/>
              </a:rPr>
              <a:t>Uses of the National Emissions Inventory</a:t>
            </a:r>
            <a:endParaRPr lang="en-US" sz="3600"/>
          </a:p>
        </p:txBody>
      </p:sp>
      <p:sp>
        <p:nvSpPr>
          <p:cNvPr id="3" name="Content Placeholder 2">
            <a:extLst>
              <a:ext uri="{FF2B5EF4-FFF2-40B4-BE49-F238E27FC236}">
                <a16:creationId xmlns:a16="http://schemas.microsoft.com/office/drawing/2014/main" id="{5AE15E7B-8766-48A4-91AE-C3443B94686B}"/>
              </a:ext>
            </a:extLst>
          </p:cNvPr>
          <p:cNvSpPr>
            <a:spLocks noGrp="1"/>
          </p:cNvSpPr>
          <p:nvPr>
            <p:ph idx="1"/>
          </p:nvPr>
        </p:nvSpPr>
        <p:spPr>
          <a:xfrm>
            <a:off x="1103312" y="1572769"/>
            <a:ext cx="10390696" cy="996695"/>
          </a:xfrm>
        </p:spPr>
        <p:txBody>
          <a:bodyPr vert="horz" lIns="91440" tIns="45720" rIns="91440" bIns="45720" rtlCol="0" anchor="t">
            <a:normAutofit/>
          </a:bodyPr>
          <a:lstStyle/>
          <a:p>
            <a:r>
              <a:rPr lang="en-US">
                <a:cs typeface="Calibri"/>
              </a:rPr>
              <a:t>The NEI supports many</a:t>
            </a:r>
            <a:r>
              <a:rPr lang="en-US">
                <a:solidFill>
                  <a:srgbClr val="FF9933"/>
                </a:solidFill>
                <a:cs typeface="Calibri"/>
              </a:rPr>
              <a:t> </a:t>
            </a:r>
            <a:r>
              <a:rPr lang="en-US">
                <a:cs typeface="Calibri"/>
              </a:rPr>
              <a:t>programs and activities:</a:t>
            </a:r>
            <a:endParaRPr lang="en-US"/>
          </a:p>
        </p:txBody>
      </p:sp>
      <p:pic>
        <p:nvPicPr>
          <p:cNvPr id="4" name="Picture 4" descr="this graphic shows the 3 programs and activities that the NEI supports:  1) Modeling- examples include:  Air Quality Standards, Risk Analysis, State/Local/Tribes modeling efforts, Other Agencies, Global Analysis and AirToxScreen.  2) Trends, examples include: the Air Quality Trends Report, National State trends, Report on the environment and for International reporting.  3) Public information, examples include the NEI Report, Congress, the Press, University Research, High School Curricula and for Individuals.">
            <a:extLst>
              <a:ext uri="{FF2B5EF4-FFF2-40B4-BE49-F238E27FC236}">
                <a16:creationId xmlns:a16="http://schemas.microsoft.com/office/drawing/2014/main" id="{289C8EA5-DEC0-4E86-986C-02E707C3E470}"/>
              </a:ext>
            </a:extLst>
          </p:cNvPr>
          <p:cNvPicPr>
            <a:picLocks noChangeAspect="1"/>
          </p:cNvPicPr>
          <p:nvPr/>
        </p:nvPicPr>
        <p:blipFill>
          <a:blip r:embed="rId3"/>
          <a:stretch>
            <a:fillRect/>
          </a:stretch>
        </p:blipFill>
        <p:spPr>
          <a:xfrm>
            <a:off x="1477625" y="2220686"/>
            <a:ext cx="9054054" cy="4149607"/>
          </a:xfrm>
          <a:prstGeom prst="rect">
            <a:avLst/>
          </a:prstGeom>
        </p:spPr>
      </p:pic>
      <p:sp>
        <p:nvSpPr>
          <p:cNvPr id="5" name="TextBox 4">
            <a:extLst>
              <a:ext uri="{FF2B5EF4-FFF2-40B4-BE49-F238E27FC236}">
                <a16:creationId xmlns:a16="http://schemas.microsoft.com/office/drawing/2014/main" id="{0BC9BC9F-F6C7-468C-9218-1FB01534A427}"/>
              </a:ext>
            </a:extLst>
          </p:cNvPr>
          <p:cNvSpPr txBox="1"/>
          <p:nvPr/>
        </p:nvSpPr>
        <p:spPr>
          <a:xfrm>
            <a:off x="2483723" y="5841274"/>
            <a:ext cx="1324402" cy="338554"/>
          </a:xfrm>
          <a:prstGeom prst="rect">
            <a:avLst/>
          </a:prstGeom>
          <a:noFill/>
        </p:spPr>
        <p:txBody>
          <a:bodyPr wrap="none" rtlCol="0">
            <a:spAutoFit/>
          </a:bodyPr>
          <a:lstStyle/>
          <a:p>
            <a:r>
              <a:rPr lang="en-US" sz="1600" err="1">
                <a:solidFill>
                  <a:schemeClr val="bg1">
                    <a:lumMod val="85000"/>
                  </a:schemeClr>
                </a:solidFill>
                <a:latin typeface="Abadi" panose="020B0604020104020204" pitchFamily="34" charset="0"/>
              </a:rPr>
              <a:t>AirToxScreen</a:t>
            </a:r>
            <a:endParaRPr lang="en-US" sz="1600">
              <a:solidFill>
                <a:schemeClr val="bg1">
                  <a:lumMod val="85000"/>
                </a:schemeClr>
              </a:solidFill>
              <a:latin typeface="Abadi" panose="020B0604020104020204" pitchFamily="34" charset="0"/>
            </a:endParaRPr>
          </a:p>
        </p:txBody>
      </p:sp>
      <p:sp>
        <p:nvSpPr>
          <p:cNvPr id="8" name="Slide Number Placeholder 7">
            <a:extLst>
              <a:ext uri="{FF2B5EF4-FFF2-40B4-BE49-F238E27FC236}">
                <a16:creationId xmlns:a16="http://schemas.microsoft.com/office/drawing/2014/main" id="{BA0AC3E4-255A-3374-EAB6-E98FB419DB3E}"/>
              </a:ext>
            </a:extLst>
          </p:cNvPr>
          <p:cNvSpPr>
            <a:spLocks noGrp="1"/>
          </p:cNvSpPr>
          <p:nvPr>
            <p:ph type="sldNum" sz="quarter" idx="12"/>
          </p:nvPr>
        </p:nvSpPr>
        <p:spPr/>
        <p:txBody>
          <a:bodyPr/>
          <a:lstStyle/>
          <a:p>
            <a:fld id="{3A18BF31-0E3F-401B-9E2F-A1F04E117DF6}" type="slidenum">
              <a:rPr lang="en-US" smtClean="0"/>
              <a:t>7</a:t>
            </a:fld>
            <a:endParaRPr lang="en-US"/>
          </a:p>
        </p:txBody>
      </p:sp>
      <p:sp>
        <p:nvSpPr>
          <p:cNvPr id="6" name="Rectangle 5">
            <a:extLst>
              <a:ext uri="{FF2B5EF4-FFF2-40B4-BE49-F238E27FC236}">
                <a16:creationId xmlns:a16="http://schemas.microsoft.com/office/drawing/2014/main" id="{16CDE493-670D-33BB-BB04-4B9A32BE0508}"/>
              </a:ext>
            </a:extLst>
          </p:cNvPr>
          <p:cNvSpPr/>
          <p:nvPr/>
        </p:nvSpPr>
        <p:spPr>
          <a:xfrm>
            <a:off x="5104563" y="4813160"/>
            <a:ext cx="1858945" cy="592853"/>
          </a:xfrm>
          <a:prstGeom prst="rect">
            <a:avLst/>
          </a:prstGeom>
          <a:solidFill>
            <a:srgbClr val="535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a:solidFill>
                  <a:srgbClr val="F8F7FE"/>
                </a:solidFill>
                <a:latin typeface="Calibri" panose="020F0502020204030204" pitchFamily="34" charset="0"/>
                <a:cs typeface="Calibri" panose="020F0502020204030204" pitchFamily="34" charset="0"/>
              </a:rPr>
              <a:t>Report on the Environment</a:t>
            </a:r>
          </a:p>
        </p:txBody>
      </p:sp>
      <p:sp>
        <p:nvSpPr>
          <p:cNvPr id="7" name="Rectangle 6">
            <a:extLst>
              <a:ext uri="{FF2B5EF4-FFF2-40B4-BE49-F238E27FC236}">
                <a16:creationId xmlns:a16="http://schemas.microsoft.com/office/drawing/2014/main" id="{D58ACAB4-4DEF-BE7A-44B7-09F07BCDF60B}"/>
              </a:ext>
            </a:extLst>
          </p:cNvPr>
          <p:cNvSpPr/>
          <p:nvPr/>
        </p:nvSpPr>
        <p:spPr>
          <a:xfrm>
            <a:off x="1981200" y="4181789"/>
            <a:ext cx="2208963" cy="592853"/>
          </a:xfrm>
          <a:prstGeom prst="rect">
            <a:avLst/>
          </a:prstGeom>
          <a:solidFill>
            <a:srgbClr val="535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en-US" sz="1700">
                <a:solidFill>
                  <a:srgbClr val="F8F7FE"/>
                </a:solidFill>
                <a:latin typeface="Calibri" panose="020F0502020204030204" pitchFamily="34" charset="0"/>
                <a:cs typeface="Calibri" panose="020F0502020204030204" pitchFamily="34" charset="0"/>
              </a:rPr>
              <a:t>Air Quality Standards</a:t>
            </a:r>
            <a:br>
              <a:rPr lang="en-US" sz="1700">
                <a:solidFill>
                  <a:srgbClr val="F8F7FE"/>
                </a:solidFill>
                <a:latin typeface="Calibri" panose="020F0502020204030204" pitchFamily="34" charset="0"/>
                <a:cs typeface="Calibri" panose="020F0502020204030204" pitchFamily="34" charset="0"/>
              </a:rPr>
            </a:br>
            <a:r>
              <a:rPr lang="en-US" sz="1700">
                <a:solidFill>
                  <a:srgbClr val="F8F7FE"/>
                </a:solidFill>
                <a:latin typeface="Calibri" panose="020F0502020204030204" pitchFamily="34" charset="0"/>
                <a:cs typeface="Calibri" panose="020F0502020204030204" pitchFamily="34" charset="0"/>
              </a:rPr>
              <a:t>Risk Analysis</a:t>
            </a:r>
          </a:p>
        </p:txBody>
      </p:sp>
      <p:sp>
        <p:nvSpPr>
          <p:cNvPr id="9" name="Rectangle 8">
            <a:extLst>
              <a:ext uri="{FF2B5EF4-FFF2-40B4-BE49-F238E27FC236}">
                <a16:creationId xmlns:a16="http://schemas.microsoft.com/office/drawing/2014/main" id="{029CBEEB-0A1F-4225-C575-C6DBD1D3EF37}"/>
              </a:ext>
            </a:extLst>
          </p:cNvPr>
          <p:cNvSpPr/>
          <p:nvPr/>
        </p:nvSpPr>
        <p:spPr>
          <a:xfrm>
            <a:off x="2043165" y="5158154"/>
            <a:ext cx="2208963" cy="710083"/>
          </a:xfrm>
          <a:prstGeom prst="rect">
            <a:avLst/>
          </a:prstGeom>
          <a:solidFill>
            <a:srgbClr val="535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en-US" sz="1700">
                <a:latin typeface="Calibri" panose="020F0502020204030204" pitchFamily="34" charset="0"/>
                <a:cs typeface="Calibri" panose="020F0502020204030204" pitchFamily="34" charset="0"/>
              </a:rPr>
              <a:t>Other Agencies</a:t>
            </a:r>
            <a:br>
              <a:rPr lang="en-US" sz="1700">
                <a:latin typeface="Calibri" panose="020F0502020204030204" pitchFamily="34" charset="0"/>
                <a:cs typeface="Calibri" panose="020F0502020204030204" pitchFamily="34" charset="0"/>
              </a:rPr>
            </a:br>
            <a:r>
              <a:rPr lang="en-US" sz="1700">
                <a:latin typeface="Calibri" panose="020F0502020204030204" pitchFamily="34" charset="0"/>
                <a:cs typeface="Calibri" panose="020F0502020204030204" pitchFamily="34" charset="0"/>
              </a:rPr>
              <a:t>Global Analysis</a:t>
            </a:r>
          </a:p>
        </p:txBody>
      </p:sp>
      <p:sp>
        <p:nvSpPr>
          <p:cNvPr id="11" name="Rectangle 10">
            <a:extLst>
              <a:ext uri="{FF2B5EF4-FFF2-40B4-BE49-F238E27FC236}">
                <a16:creationId xmlns:a16="http://schemas.microsoft.com/office/drawing/2014/main" id="{91BE1DE2-D74E-0DA7-8D8C-BC8994FDA69B}"/>
              </a:ext>
            </a:extLst>
          </p:cNvPr>
          <p:cNvSpPr/>
          <p:nvPr/>
        </p:nvSpPr>
        <p:spPr>
          <a:xfrm>
            <a:off x="7820025" y="4524689"/>
            <a:ext cx="2208963" cy="592853"/>
          </a:xfrm>
          <a:prstGeom prst="rect">
            <a:avLst/>
          </a:prstGeom>
          <a:solidFill>
            <a:srgbClr val="535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en-US" sz="1700">
                <a:solidFill>
                  <a:srgbClr val="F8F7FE"/>
                </a:solidFill>
                <a:latin typeface="Calibri" panose="020F0502020204030204" pitchFamily="34" charset="0"/>
                <a:cs typeface="Calibri" panose="020F0502020204030204" pitchFamily="34" charset="0"/>
              </a:rPr>
              <a:t>Congress</a:t>
            </a:r>
            <a:br>
              <a:rPr lang="en-US" sz="1700">
                <a:solidFill>
                  <a:srgbClr val="F8F7FE"/>
                </a:solidFill>
                <a:latin typeface="Calibri" panose="020F0502020204030204" pitchFamily="34" charset="0"/>
                <a:cs typeface="Calibri" panose="020F0502020204030204" pitchFamily="34" charset="0"/>
              </a:rPr>
            </a:br>
            <a:r>
              <a:rPr lang="en-US" sz="1700">
                <a:solidFill>
                  <a:srgbClr val="F8F7FE"/>
                </a:solidFill>
                <a:latin typeface="Calibri" panose="020F0502020204030204" pitchFamily="34" charset="0"/>
                <a:cs typeface="Calibri" panose="020F0502020204030204" pitchFamily="34" charset="0"/>
              </a:rPr>
              <a:t>Press</a:t>
            </a:r>
          </a:p>
        </p:txBody>
      </p:sp>
      <p:sp>
        <p:nvSpPr>
          <p:cNvPr id="10" name="Rectangle 9">
            <a:extLst>
              <a:ext uri="{FF2B5EF4-FFF2-40B4-BE49-F238E27FC236}">
                <a16:creationId xmlns:a16="http://schemas.microsoft.com/office/drawing/2014/main" id="{61FF8F98-C004-915E-B284-A96518929A2C}"/>
              </a:ext>
            </a:extLst>
          </p:cNvPr>
          <p:cNvSpPr/>
          <p:nvPr/>
        </p:nvSpPr>
        <p:spPr>
          <a:xfrm>
            <a:off x="7841797" y="5758693"/>
            <a:ext cx="2208963" cy="592853"/>
          </a:xfrm>
          <a:prstGeom prst="rect">
            <a:avLst/>
          </a:prstGeom>
          <a:solidFill>
            <a:srgbClr val="535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F8F7FE"/>
                </a:solidFill>
                <a:latin typeface="Calibri" panose="020F0502020204030204" pitchFamily="34" charset="0"/>
                <a:cs typeface="Calibri" panose="020F0502020204030204" pitchFamily="34" charset="0"/>
              </a:rPr>
              <a:t>Individuals and Communities</a:t>
            </a:r>
          </a:p>
        </p:txBody>
      </p:sp>
    </p:spTree>
    <p:extLst>
      <p:ext uri="{BB962C8B-B14F-4D97-AF65-F5344CB8AC3E}">
        <p14:creationId xmlns:p14="http://schemas.microsoft.com/office/powerpoint/2010/main" val="2054801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3E688-C228-04FA-77FE-F30C33B12BEA}"/>
              </a:ext>
            </a:extLst>
          </p:cNvPr>
          <p:cNvSpPr>
            <a:spLocks noGrp="1"/>
          </p:cNvSpPr>
          <p:nvPr>
            <p:ph type="title"/>
          </p:nvPr>
        </p:nvSpPr>
        <p:spPr>
          <a:xfrm>
            <a:off x="646111" y="452718"/>
            <a:ext cx="9404723" cy="890307"/>
          </a:xfrm>
        </p:spPr>
        <p:txBody>
          <a:bodyPr/>
          <a:lstStyle/>
          <a:p>
            <a:r>
              <a:rPr lang="en-US"/>
              <a:t>What is EPA Proposing to Do That Would Help Communities Get More Information?</a:t>
            </a:r>
          </a:p>
        </p:txBody>
      </p:sp>
      <p:sp>
        <p:nvSpPr>
          <p:cNvPr id="3" name="Content Placeholder 2">
            <a:extLst>
              <a:ext uri="{FF2B5EF4-FFF2-40B4-BE49-F238E27FC236}">
                <a16:creationId xmlns:a16="http://schemas.microsoft.com/office/drawing/2014/main" id="{5D9BA740-204C-D654-9628-C739FEAE731C}"/>
              </a:ext>
            </a:extLst>
          </p:cNvPr>
          <p:cNvSpPr>
            <a:spLocks noGrp="1"/>
          </p:cNvSpPr>
          <p:nvPr>
            <p:ph idx="1"/>
          </p:nvPr>
        </p:nvSpPr>
        <p:spPr>
          <a:xfrm>
            <a:off x="723302" y="1951892"/>
            <a:ext cx="10593882" cy="4413281"/>
          </a:xfrm>
        </p:spPr>
        <p:txBody>
          <a:bodyPr>
            <a:normAutofit fontScale="92500" lnSpcReduction="20000"/>
          </a:bodyPr>
          <a:lstStyle/>
          <a:p>
            <a:pPr marL="519113" indent="-457200"/>
            <a:r>
              <a:rPr lang="en-US" sz="3200"/>
              <a:t>Require owners/operators of point sources to report annual air toxics emissions, with option for states to report on industry’s behalf</a:t>
            </a:r>
          </a:p>
          <a:p>
            <a:pPr marL="519113" indent="-457200"/>
            <a:r>
              <a:rPr lang="en-US" sz="3200"/>
              <a:t>Require certain facilities located in Tribal nations and in federal waters to report emissions directly to EPA</a:t>
            </a:r>
          </a:p>
          <a:p>
            <a:pPr marL="519113" indent="-457200"/>
            <a:r>
              <a:rPr lang="en-US" sz="3200"/>
              <a:t>Require reporting of prescribed burning activity information</a:t>
            </a:r>
          </a:p>
          <a:p>
            <a:pPr marL="919163" lvl="1" indent="-457200"/>
            <a:r>
              <a:rPr lang="en-US" sz="2800"/>
              <a:t>Activity information is the date, location, acres burned, and other details about the fire</a:t>
            </a:r>
          </a:p>
          <a:p>
            <a:pPr marL="519113" indent="-457200"/>
            <a:r>
              <a:rPr lang="en-US" sz="3200"/>
              <a:t>We will provide this data on the National Emissions Inventory website</a:t>
            </a:r>
          </a:p>
          <a:p>
            <a:pPr marL="519113" indent="-457200">
              <a:buFont typeface="+mj-lt"/>
              <a:buAutoNum type="arabicPeriod"/>
            </a:pPr>
            <a:endParaRPr lang="en-US" sz="3200"/>
          </a:p>
          <a:p>
            <a:endParaRPr lang="en-US" sz="3200"/>
          </a:p>
          <a:p>
            <a:endParaRPr lang="en-US" sz="3200"/>
          </a:p>
          <a:p>
            <a:endParaRPr lang="en-US" sz="3200"/>
          </a:p>
        </p:txBody>
      </p:sp>
      <p:sp>
        <p:nvSpPr>
          <p:cNvPr id="4" name="Slide Number Placeholder 3">
            <a:extLst>
              <a:ext uri="{FF2B5EF4-FFF2-40B4-BE49-F238E27FC236}">
                <a16:creationId xmlns:a16="http://schemas.microsoft.com/office/drawing/2014/main" id="{DED11B16-6EC7-6E44-F36B-75B920FA1A35}"/>
              </a:ext>
            </a:extLst>
          </p:cNvPr>
          <p:cNvSpPr>
            <a:spLocks noGrp="1"/>
          </p:cNvSpPr>
          <p:nvPr>
            <p:ph type="sldNum" sz="quarter" idx="12"/>
          </p:nvPr>
        </p:nvSpPr>
        <p:spPr/>
        <p:txBody>
          <a:bodyPr/>
          <a:lstStyle/>
          <a:p>
            <a:fld id="{3A18BF31-0E3F-401B-9E2F-A1F04E117DF6}" type="slidenum">
              <a:rPr lang="en-US" smtClean="0"/>
              <a:t>8</a:t>
            </a:fld>
            <a:endParaRPr lang="en-US"/>
          </a:p>
        </p:txBody>
      </p:sp>
    </p:spTree>
    <p:extLst>
      <p:ext uri="{BB962C8B-B14F-4D97-AF65-F5344CB8AC3E}">
        <p14:creationId xmlns:p14="http://schemas.microsoft.com/office/powerpoint/2010/main" val="228598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30A25-A710-1BA9-A223-AD3007B3CC16}"/>
              </a:ext>
            </a:extLst>
          </p:cNvPr>
          <p:cNvSpPr>
            <a:spLocks noGrp="1"/>
          </p:cNvSpPr>
          <p:nvPr>
            <p:ph type="title"/>
          </p:nvPr>
        </p:nvSpPr>
        <p:spPr>
          <a:xfrm>
            <a:off x="646111" y="452718"/>
            <a:ext cx="9404723" cy="883713"/>
          </a:xfrm>
        </p:spPr>
        <p:txBody>
          <a:bodyPr/>
          <a:lstStyle/>
          <a:p>
            <a:r>
              <a:rPr lang="en-US"/>
              <a:t>What Does the AERR Currently Require?</a:t>
            </a:r>
          </a:p>
        </p:txBody>
      </p:sp>
      <p:sp>
        <p:nvSpPr>
          <p:cNvPr id="3" name="Content Placeholder 2">
            <a:extLst>
              <a:ext uri="{FF2B5EF4-FFF2-40B4-BE49-F238E27FC236}">
                <a16:creationId xmlns:a16="http://schemas.microsoft.com/office/drawing/2014/main" id="{4F0D75F7-C137-8E3B-7041-58A2B331C822}"/>
              </a:ext>
            </a:extLst>
          </p:cNvPr>
          <p:cNvSpPr>
            <a:spLocks noGrp="1"/>
          </p:cNvSpPr>
          <p:nvPr>
            <p:ph idx="1"/>
          </p:nvPr>
        </p:nvSpPr>
        <p:spPr>
          <a:xfrm>
            <a:off x="1103312" y="1406770"/>
            <a:ext cx="9966203" cy="4841630"/>
          </a:xfrm>
        </p:spPr>
        <p:txBody>
          <a:bodyPr>
            <a:normAutofit/>
          </a:bodyPr>
          <a:lstStyle/>
          <a:p>
            <a:r>
              <a:rPr lang="en-US"/>
              <a:t>The current rule requires states to report criteria pollutants and precursors</a:t>
            </a:r>
            <a:endParaRPr lang="en-US">
              <a:solidFill>
                <a:srgbClr val="FF0000"/>
              </a:solidFill>
            </a:endParaRPr>
          </a:p>
          <a:p>
            <a:r>
              <a:rPr lang="en-US" sz="2400"/>
              <a:t>Criteria pollutants that must be reported include: Carbon monoxide (CO), sulfur dioxide (SO</a:t>
            </a:r>
            <a:r>
              <a:rPr lang="en-US" sz="2400" baseline="-25000"/>
              <a:t>2</a:t>
            </a:r>
            <a:r>
              <a:rPr lang="en-US" sz="2400"/>
              <a:t>), particulate matter (PM) </a:t>
            </a:r>
            <a:r>
              <a:rPr lang="en-US" sz="2400">
                <a:sym typeface="Symbol" panose="05050102010706020507" pitchFamily="18" charset="2"/>
              </a:rPr>
              <a:t> 10 and 2.5 microns in diameter (PM</a:t>
            </a:r>
            <a:r>
              <a:rPr lang="en-US" sz="2400" baseline="-25000">
                <a:sym typeface="Symbol" panose="05050102010706020507" pitchFamily="18" charset="2"/>
              </a:rPr>
              <a:t>10 </a:t>
            </a:r>
            <a:r>
              <a:rPr lang="en-US" sz="2400">
                <a:sym typeface="Symbol" panose="05050102010706020507" pitchFamily="18" charset="2"/>
              </a:rPr>
              <a:t>and PM</a:t>
            </a:r>
            <a:r>
              <a:rPr lang="en-US" sz="2400" baseline="-25000">
                <a:sym typeface="Symbol" panose="05050102010706020507" pitchFamily="18" charset="2"/>
              </a:rPr>
              <a:t>2.5</a:t>
            </a:r>
            <a:r>
              <a:rPr lang="en-US" sz="2400">
                <a:sym typeface="Symbol" panose="05050102010706020507" pitchFamily="18" charset="2"/>
              </a:rPr>
              <a:t>), and Lead (Pb)</a:t>
            </a:r>
          </a:p>
          <a:p>
            <a:r>
              <a:rPr lang="en-US" sz="2400">
                <a:sym typeface="Symbol" panose="05050102010706020507" pitchFamily="18" charset="2"/>
              </a:rPr>
              <a:t>Precursors are pollutants that contribute to the formation of the criteria pollutants</a:t>
            </a:r>
          </a:p>
          <a:p>
            <a:pPr lvl="1"/>
            <a:r>
              <a:rPr lang="en-US" sz="2000">
                <a:sym typeface="Symbol" panose="05050102010706020507" pitchFamily="18" charset="2"/>
              </a:rPr>
              <a:t>For example, volatile organic compounds (VOC) and </a:t>
            </a:r>
            <a:r>
              <a:rPr lang="en-US" sz="2000"/>
              <a:t>nitrogen oxides (NO</a:t>
            </a:r>
            <a:r>
              <a:rPr lang="en-US" sz="2000" baseline="-25000"/>
              <a:t>X</a:t>
            </a:r>
            <a:r>
              <a:rPr lang="en-US" sz="2000"/>
              <a:t>)</a:t>
            </a:r>
            <a:r>
              <a:rPr lang="en-US" sz="2000">
                <a:sym typeface="Symbol" panose="05050102010706020507" pitchFamily="18" charset="2"/>
              </a:rPr>
              <a:t> are precursors to ozone formation </a:t>
            </a:r>
          </a:p>
          <a:p>
            <a:pPr lvl="1"/>
            <a:r>
              <a:rPr lang="en-US" sz="2000">
                <a:sym typeface="Symbol" panose="05050102010706020507" pitchFamily="18" charset="2"/>
              </a:rPr>
              <a:t>A</a:t>
            </a:r>
            <a:r>
              <a:rPr lang="en-US" sz="2000"/>
              <a:t>mmonia (NH</a:t>
            </a:r>
            <a:r>
              <a:rPr lang="en-US" sz="2000" baseline="-25000"/>
              <a:t>3</a:t>
            </a:r>
            <a:r>
              <a:rPr lang="en-US" sz="2000"/>
              <a:t>) is a precursor to PM formation</a:t>
            </a:r>
            <a:endParaRPr lang="en-US" sz="2000">
              <a:sym typeface="Symbol" panose="05050102010706020507" pitchFamily="18" charset="2"/>
            </a:endParaRPr>
          </a:p>
        </p:txBody>
      </p:sp>
      <p:sp>
        <p:nvSpPr>
          <p:cNvPr id="4" name="Slide Number Placeholder 3">
            <a:extLst>
              <a:ext uri="{FF2B5EF4-FFF2-40B4-BE49-F238E27FC236}">
                <a16:creationId xmlns:a16="http://schemas.microsoft.com/office/drawing/2014/main" id="{B957612C-61E1-1190-7CE2-E0C8B8CDCEA2}"/>
              </a:ext>
            </a:extLst>
          </p:cNvPr>
          <p:cNvSpPr>
            <a:spLocks noGrp="1"/>
          </p:cNvSpPr>
          <p:nvPr>
            <p:ph type="sldNum" sz="quarter" idx="12"/>
          </p:nvPr>
        </p:nvSpPr>
        <p:spPr/>
        <p:txBody>
          <a:bodyPr/>
          <a:lstStyle/>
          <a:p>
            <a:fld id="{3A18BF31-0E3F-401B-9E2F-A1F04E117DF6}" type="slidenum">
              <a:rPr lang="en-US" smtClean="0"/>
              <a:t>9</a:t>
            </a:fld>
            <a:endParaRPr lang="en-US"/>
          </a:p>
        </p:txBody>
      </p:sp>
    </p:spTree>
    <p:extLst>
      <p:ext uri="{BB962C8B-B14F-4D97-AF65-F5344CB8AC3E}">
        <p14:creationId xmlns:p14="http://schemas.microsoft.com/office/powerpoint/2010/main" val="2500997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29f62856-1543-49d4-a736-4569d363f533"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2022-05-06T22:25:02+00:00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SharedWithUsers xmlns="fd5e9981-69b6-41b2-bc61-53817a0c864b">
      <UserInfo>
        <DisplayName>Koerber, Mike</DisplayName>
        <AccountId>264</AccountId>
        <AccountType/>
      </UserInfo>
      <UserInfo>
        <DisplayName>Wayland, Richard</DisplayName>
        <AccountId>170</AccountId>
        <AccountType/>
      </UserInfo>
      <UserInfo>
        <DisplayName>Hemby, James</DisplayName>
        <AccountId>171</AccountId>
        <AccountType/>
      </UserInfo>
      <UserInfo>
        <DisplayName>Dunkins, Robin</DisplayName>
        <AccountId>292</AccountId>
        <AccountType/>
      </UserInfo>
      <UserInfo>
        <DisplayName>Wiggins, Lanelle</DisplayName>
        <AccountId>265</AccountId>
        <AccountType/>
      </UserInfo>
      <UserInfo>
        <DisplayName>Wright, Rhonda</DisplayName>
        <AccountId>261</AccountId>
        <AccountType/>
      </UserInfo>
      <UserInfo>
        <DisplayName>Parker, Barrett</DisplayName>
        <AccountId>62</AccountId>
        <AccountType/>
      </UserInfo>
      <UserInfo>
        <DisplayName>Lessard, Patrick</DisplayName>
        <AccountId>140</AccountId>
        <AccountType/>
      </UserInfo>
      <UserInfo>
        <DisplayName>Sorrels, Larry</DisplayName>
        <AccountId>34</AccountId>
        <AccountType/>
      </UserInfo>
      <UserInfo>
        <DisplayName>Houyoux, Marc</DisplayName>
        <AccountId>9</AccountId>
        <AccountType/>
      </UserInfo>
      <UserInfo>
        <DisplayName>Jordan, Scott</DisplayName>
        <AccountId>32</AccountId>
        <AccountType/>
      </UserInfo>
      <UserInfo>
        <DisplayName>Strum, Madeleine</DisplayName>
        <AccountId>46</AccountId>
        <AccountType/>
      </UserInfo>
      <UserInfo>
        <DisplayName>Vanakkeren, Brett</DisplayName>
        <AccountId>163</AccountId>
        <AccountType/>
      </UserInfo>
      <UserInfo>
        <DisplayName>Mills, Derek</DisplayName>
        <AccountId>26</AccountId>
        <AccountType/>
      </UserInfo>
      <UserInfo>
        <DisplayName>Pfohl, Marisa</DisplayName>
        <AccountId>227</AccountId>
        <AccountType/>
      </UserInfo>
      <UserInfo>
        <DisplayName>Hirtz, James</DisplayName>
        <AccountId>30</AccountId>
        <AccountType/>
      </UserInfo>
      <UserInfo>
        <DisplayName>Averback, Jonathan</DisplayName>
        <AccountId>192</AccountId>
        <AccountType/>
      </UserInfo>
      <UserInfo>
        <DisplayName>Brown, Kelly</DisplayName>
        <AccountId>58</AccountId>
        <AccountType/>
      </UserInfo>
      <UserInfo>
        <DisplayName>Iglesias, Amber</DisplayName>
        <AccountId>90</AccountId>
        <AccountType/>
      </UserInfo>
      <UserInfo>
        <DisplayName>Petuya, Lauren</DisplayName>
        <AccountId>581</AccountId>
        <AccountType/>
      </UserInfo>
      <UserInfo>
        <DisplayName>Diem, Art</DisplayName>
        <AccountId>40</AccountId>
        <AccountType/>
      </UserInfo>
      <UserInfo>
        <DisplayName>Rimer, Kelly</DisplayName>
        <AccountId>87</AccountId>
        <AccountType/>
      </UserInfo>
      <UserInfo>
        <DisplayName>Ling, Michael</DisplayName>
        <AccountId>37</AccountId>
        <AccountType/>
      </UserInfo>
      <UserInfo>
        <DisplayName>Sieffert, Margaret</DisplayName>
        <AccountId>31</AccountId>
        <AccountType/>
      </UserInfo>
      <UserInfo>
        <DisplayName>Salem, Nevine</DisplayName>
        <AccountId>66</AccountId>
        <AccountType/>
      </UserInfo>
      <UserInfo>
        <DisplayName>Banon, Ysabel</DisplayName>
        <AccountId>33</AccountId>
        <AccountType/>
      </UserInfo>
      <UserInfo>
        <DisplayName>Davis, Alison</DisplayName>
        <AccountId>262</AccountId>
        <AccountType/>
      </UserInfo>
      <UserInfo>
        <DisplayName>Buckler, Charles</DisplayName>
        <AccountId>136</AccountId>
        <AccountType/>
      </UserInfo>
      <UserInfo>
        <DisplayName>Snyder, Jennifer</DisplayName>
        <AccountId>17</AccountId>
        <AccountType/>
      </UserInfo>
      <UserInfo>
        <DisplayName>Dayton, Lindsay (she/her/hers)</DisplayName>
        <AccountId>25</AccountId>
        <AccountType/>
      </UserInfo>
      <UserInfo>
        <DisplayName>Epps-Price, Lena</DisplayName>
        <AccountId>604</AccountId>
        <AccountType/>
      </UserInfo>
      <UserInfo>
        <DisplayName>Kaufman, Luke (he/him/his)</DisplayName>
        <AccountId>663</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4E8919ECB081F45842B97C7AF6FE7BD" ma:contentTypeVersion="7" ma:contentTypeDescription="Create a new document." ma:contentTypeScope="" ma:versionID="18925969f7e89c6667c4eaff0abdf4e5">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5339e0e3-c421-46a9-a056-2fb8680f6fcb" xmlns:ns6="fd5e9981-69b6-41b2-bc61-53817a0c864b" targetNamespace="http://schemas.microsoft.com/office/2006/metadata/properties" ma:root="true" ma:fieldsID="9f1519c9074910c7010713651884e4ea" ns1:_="" ns2:_="" ns3:_="" ns4:_="" ns5:_="" ns6:_="">
    <xsd:import namespace="http://schemas.microsoft.com/sharepoint/v3"/>
    <xsd:import namespace="4ffa91fb-a0ff-4ac5-b2db-65c790d184a4"/>
    <xsd:import namespace="http://schemas.microsoft.com/sharepoint.v3"/>
    <xsd:import namespace="http://schemas.microsoft.com/sharepoint/v3/fields"/>
    <xsd:import namespace="5339e0e3-c421-46a9-a056-2fb8680f6fcb"/>
    <xsd:import namespace="fd5e9981-69b6-41b2-bc61-53817a0c864b"/>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5:MediaServiceDateTaken" minOccurs="0"/>
                <xsd:element ref="ns6:SharedWithUsers" minOccurs="0"/>
                <xsd:element ref="ns6:SharedWithDetails" minOccurs="0"/>
                <xsd:element ref="ns5:MediaLengthInSeconds"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64e6be50-e1e2-481e-aa58-315ba9d619b9}" ma:internalName="TaxCatchAllLabel" ma:readOnly="true" ma:showField="CatchAllDataLabel" ma:web="fd5e9981-69b6-41b2-bc61-53817a0c864b">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64e6be50-e1e2-481e-aa58-315ba9d619b9}" ma:internalName="TaxCatchAll" ma:showField="CatchAllData" ma:web="fd5e9981-69b6-41b2-bc61-53817a0c86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39e0e3-c421-46a9-a056-2fb8680f6fcb"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3" nillable="true" ma:displayName="Length (seconds)" ma:internalName="MediaLengthInSeconds" ma:readOnly="true">
      <xsd:simpleType>
        <xsd:restriction base="dms:Unknown"/>
      </xsd:simple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5e9981-69b6-41b2-bc61-53817a0c864b" elementFormDefault="qualified">
    <xsd:import namespace="http://schemas.microsoft.com/office/2006/documentManagement/types"/>
    <xsd:import namespace="http://schemas.microsoft.com/office/infopath/2007/PartnerControls"/>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7EC6BC-C4AE-41E6-8BB3-A731DA341343}">
  <ds:schemaRefs>
    <ds:schemaRef ds:uri="http://schemas.microsoft.com/sharepoint/v3/contenttype/forms"/>
  </ds:schemaRefs>
</ds:datastoreItem>
</file>

<file path=customXml/itemProps2.xml><?xml version="1.0" encoding="utf-8"?>
<ds:datastoreItem xmlns:ds="http://schemas.openxmlformats.org/officeDocument/2006/customXml" ds:itemID="{72952A9A-D608-46E9-A488-3D865C7DB51F}">
  <ds:schemaRefs>
    <ds:schemaRef ds:uri="Microsoft.SharePoint.Taxonomy.ContentTypeSync"/>
  </ds:schemaRefs>
</ds:datastoreItem>
</file>

<file path=customXml/itemProps3.xml><?xml version="1.0" encoding="utf-8"?>
<ds:datastoreItem xmlns:ds="http://schemas.openxmlformats.org/officeDocument/2006/customXml" ds:itemID="{2B535C1C-8D7C-4583-8422-9C1DA79AD8D8}">
  <ds:schemaRefs>
    <ds:schemaRef ds:uri="4ffa91fb-a0ff-4ac5-b2db-65c790d184a4"/>
    <ds:schemaRef ds:uri="5339e0e3-c421-46a9-a056-2fb8680f6fcb"/>
    <ds:schemaRef ds:uri="fd5e9981-69b6-41b2-bc61-53817a0c864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B9A1B32C-2E06-4B5C-9615-1BADADA02C5E}">
  <ds:schemaRefs>
    <ds:schemaRef ds:uri="4ffa91fb-a0ff-4ac5-b2db-65c790d184a4"/>
    <ds:schemaRef ds:uri="5339e0e3-c421-46a9-a056-2fb8680f6fcb"/>
    <ds:schemaRef ds:uri="fd5e9981-69b6-41b2-bc61-53817a0c86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Ion</Template>
  <Application>Microsoft Office PowerPoint</Application>
  <PresentationFormat>Widescreen</PresentationFormat>
  <Slides>23</Slides>
  <Notes>10</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Ion</vt:lpstr>
      <vt:lpstr>Proposed Revisions to Air Emissions Reporting Requirements (AERR)  Webinar For Communities</vt:lpstr>
      <vt:lpstr>AERR Proposal – Webinar Logistics</vt:lpstr>
      <vt:lpstr>EPA Conduct Reminder</vt:lpstr>
      <vt:lpstr>Proposed AERR Updates</vt:lpstr>
      <vt:lpstr>What is the AERR?</vt:lpstr>
      <vt:lpstr>What is the National Emissions Inventory?</vt:lpstr>
      <vt:lpstr>Uses of the National Emissions Inventory</vt:lpstr>
      <vt:lpstr>What is EPA Proposing to Do That Would Help Communities Get More Information?</vt:lpstr>
      <vt:lpstr>What Does the AERR Currently Require?</vt:lpstr>
      <vt:lpstr>What Does the AERR Currently Require? (continued)</vt:lpstr>
      <vt:lpstr>What is a “Point Source” Under the Current Rule?</vt:lpstr>
      <vt:lpstr>How Would the Proposed Updates to AERR Improve Air Toxics Data?</vt:lpstr>
      <vt:lpstr>How is EPA Proposing to Collect Air Toxics Data about Facilities?</vt:lpstr>
      <vt:lpstr>AERR Proposed Point Source Collection Overview</vt:lpstr>
      <vt:lpstr>Why is EPA Asking for Detailed Data for Each Release and Location in a Facility?</vt:lpstr>
      <vt:lpstr>Why EPA Needs Detailed Emissions Data</vt:lpstr>
      <vt:lpstr>What is the Timing of the Proposed New Air Toxics Data Collection?</vt:lpstr>
      <vt:lpstr>Why is Does It Take Time to Release the Emissions Data?</vt:lpstr>
      <vt:lpstr>Why is EPA Proposing to Collect More Information About Prescribed Burning?</vt:lpstr>
      <vt:lpstr>How Would the Prescribed Burning Information Help Communities?</vt:lpstr>
      <vt:lpstr>How to get the  NEI Data?</vt:lpstr>
      <vt:lpstr>How to get the  Risk Data?</vt:lpstr>
      <vt:lpstr>AERR Proposal Comments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Houyoux, Marc</dc:creator>
  <cp:revision>1</cp:revision>
  <dcterms:created xsi:type="dcterms:W3CDTF">2022-05-02T12:37:44Z</dcterms:created>
  <dcterms:modified xsi:type="dcterms:W3CDTF">2023-08-29T17:14:34Z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0x01010024E8919ECB081F45842B97C7AF6FE7BD</vt:lpwstr>
  </property>
  <property fmtid="{D5CDD505-2E9C-101B-9397-08002B2CF9AE}" pid="3" name="TaxKeyword">
    <vt:lpwstr/>
  </property>
  <property fmtid="{D5CDD505-2E9C-101B-9397-08002B2CF9AE}" pid="4" name="e3f09c3df709400db2417a7161762d62">
    <vt:lpwstr/>
  </property>
  <property fmtid="{D5CDD505-2E9C-101B-9397-08002B2CF9AE}" pid="5" name="EPA_x0020_Subject">
    <vt:lpwstr/>
  </property>
  <property fmtid="{D5CDD505-2E9C-101B-9397-08002B2CF9AE}" pid="6" name="Document Type">
    <vt:lpwstr/>
  </property>
  <property fmtid="{D5CDD505-2E9C-101B-9397-08002B2CF9AE}" pid="7" name="EPA Subject">
    <vt:lpwstr/>
  </property>
</Properties>
</file>