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1B_B2A889DC.xml" ContentType="application/vnd.ms-powerpoint.comments+xml"/>
  <Override PartName="/ppt/comments/modernComment_102_ECFF9777.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1C_7239D9B6.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121_8D07B78.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127_D5E1D25D.xml" ContentType="application/vnd.ms-powerpoint.comments+xml"/>
  <Override PartName="/ppt/notesSlides/notesSlide15.xml" ContentType="application/vnd.openxmlformats-officedocument.presentationml.notesSlide+xml"/>
  <Override PartName="/ppt/comments/modernComment_12E_6BFB6566.xml" ContentType="application/vnd.ms-powerpoint.comments+xml"/>
  <Override PartName="/ppt/notesSlides/notesSlide16.xml" ContentType="application/vnd.openxmlformats-officedocument.presentationml.notesSlide+xml"/>
  <Override PartName="/ppt/comments/modernComment_12C_F695F552.xml" ContentType="application/vnd.ms-powerpoint.comments+xml"/>
  <Override PartName="/ppt/notesSlides/notesSlide17.xml" ContentType="application/vnd.openxmlformats-officedocument.presentationml.notesSlide+xml"/>
  <Override PartName="/ppt/comments/modernComment_12A_E69098DD.xml" ContentType="application/vnd.ms-powerpoint.comments+xml"/>
  <Override PartName="/ppt/notesSlides/notesSlide18.xml" ContentType="application/vnd.openxmlformats-officedocument.presentationml.notesSlide+xml"/>
  <Override PartName="/ppt/comments/modernComment_12D_53C74589.xml" ContentType="application/vnd.ms-powerpoint.comments+xml"/>
  <Override PartName="/ppt/notesSlides/notesSlide19.xml" ContentType="application/vnd.openxmlformats-officedocument.presentationml.notesSlide+xml"/>
  <Override PartName="/ppt/comments/modernComment_139_F1632D49.xml" ContentType="application/vnd.ms-powerpoint.comments+xml"/>
  <Override PartName="/ppt/notesSlides/notesSlide20.xml" ContentType="application/vnd.openxmlformats-officedocument.presentationml.notesSlide+xml"/>
  <Override PartName="/ppt/comments/modernComment_128_8BF514E6.xml" ContentType="application/vnd.ms-powerpoint.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modernComment_123_119D8851.xml" ContentType="application/vnd.ms-powerpoint.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39"/>
  </p:notesMasterIdLst>
  <p:sldIdLst>
    <p:sldId id="256" r:id="rId6"/>
    <p:sldId id="257" r:id="rId7"/>
    <p:sldId id="283" r:id="rId8"/>
    <p:sldId id="258" r:id="rId9"/>
    <p:sldId id="281" r:id="rId10"/>
    <p:sldId id="308" r:id="rId11"/>
    <p:sldId id="284" r:id="rId12"/>
    <p:sldId id="312" r:id="rId13"/>
    <p:sldId id="311" r:id="rId14"/>
    <p:sldId id="310" r:id="rId15"/>
    <p:sldId id="309" r:id="rId16"/>
    <p:sldId id="287" r:id="rId17"/>
    <p:sldId id="288" r:id="rId18"/>
    <p:sldId id="289" r:id="rId19"/>
    <p:sldId id="290" r:id="rId20"/>
    <p:sldId id="292" r:id="rId21"/>
    <p:sldId id="293" r:id="rId22"/>
    <p:sldId id="294" r:id="rId23"/>
    <p:sldId id="295" r:id="rId24"/>
    <p:sldId id="302" r:id="rId25"/>
    <p:sldId id="300" r:id="rId26"/>
    <p:sldId id="297" r:id="rId27"/>
    <p:sldId id="298" r:id="rId28"/>
    <p:sldId id="301" r:id="rId29"/>
    <p:sldId id="313" r:id="rId30"/>
    <p:sldId id="296" r:id="rId31"/>
    <p:sldId id="299" r:id="rId32"/>
    <p:sldId id="280" r:id="rId33"/>
    <p:sldId id="291" r:id="rId34"/>
    <p:sldId id="274" r:id="rId35"/>
    <p:sldId id="285" r:id="rId36"/>
    <p:sldId id="286" r:id="rId37"/>
    <p:sldId id="303"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60D920C-66CB-AE70-BB38-5FD76855D9E8}" name="Matthews, Lisa" initials="ML" userId="S::Matthews.Lisa@epa.gov::cce48047-c57b-4672-a671-46be8fe94945" providerId="AD"/>
  <p188:author id="{6A074F91-088D-5848-387A-686B6752F3E9}" name="Lobdell, Danelle (she/her/hers)" initials="LD(" userId="S::Lobdell.Danelle@epa.gov::0d2ec4f7-3297-4cfa-9271-d2162753d285" providerId="AD"/>
  <p188:author id="{0B6E29C6-F9EA-A81E-B24B-25CA5D3CC6AF}" name="Zambrana, Jose (he/him/his)" initials="ZJ(" userId="S::Zambrana.Jose@epa.gov::fc77ace8-bc49-4315-912f-8d69ddcda8ca"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67" autoAdjust="0"/>
    <p:restoredTop sz="85978" autoAdjust="0"/>
  </p:normalViewPr>
  <p:slideViewPr>
    <p:cSldViewPr snapToGrid="0">
      <p:cViewPr>
        <p:scale>
          <a:sx n="49" d="100"/>
          <a:sy n="49" d="100"/>
        </p:scale>
        <p:origin x="656" y="2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8/10/relationships/authors" Target="author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s>
</file>

<file path=ppt/comments/modernComment_102_ECFF9777.xml><?xml version="1.0" encoding="utf-8"?>
<p188:cmLst xmlns:a="http://schemas.openxmlformats.org/drawingml/2006/main" xmlns:r="http://schemas.openxmlformats.org/officeDocument/2006/relationships" xmlns:p188="http://schemas.microsoft.com/office/powerpoint/2018/8/main">
  <p188:cm id="{188C65DC-AE6D-4A88-BC2D-914BE6BBC3A0}" authorId="{0B6E29C6-F9EA-A81E-B24B-25CA5D3CC6AF}" created="2023-08-08T18:36:56.710">
    <pc:sldMkLst xmlns:pc="http://schemas.microsoft.com/office/powerpoint/2013/main/command">
      <pc:docMk/>
      <pc:sldMk cId="3976173431" sldId="258"/>
    </pc:sldMkLst>
    <p188:txBody>
      <a:bodyPr/>
      <a:lstStyle/>
      <a:p>
        <a:r>
          <a:rPr lang="en-US"/>
          <a:t>This slide can benefit from answering the question "why an index?"
mention what an index is and why it is so valuable </a:t>
        </a:r>
      </a:p>
    </p188:txBody>
  </p188:cm>
</p188:cmLst>
</file>

<file path=ppt/comments/modernComment_11B_B2A889DC.xml><?xml version="1.0" encoding="utf-8"?>
<p188:cmLst xmlns:a="http://schemas.openxmlformats.org/drawingml/2006/main" xmlns:r="http://schemas.openxmlformats.org/officeDocument/2006/relationships" xmlns:p188="http://schemas.microsoft.com/office/powerpoint/2018/8/main">
  <p188:cm id="{761259F7-73C5-47D1-9194-F3C7C93AB7C5}" authorId="{0B6E29C6-F9EA-A81E-B24B-25CA5D3CC6AF}" created="2023-08-08T18:35:02.934">
    <ac:txMkLst xmlns:ac="http://schemas.microsoft.com/office/drawing/2013/main/command">
      <pc:docMk xmlns:pc="http://schemas.microsoft.com/office/powerpoint/2013/main/command"/>
      <pc:sldMk xmlns:pc="http://schemas.microsoft.com/office/powerpoint/2013/main/command" cId="2997389788" sldId="283"/>
      <ac:spMk id="5" creationId="{613E8629-32EC-45A0-9B3F-972A9EB7CA16}"/>
      <ac:txMk cp="158" len="66">
        <ac:context len="225" hash="3668057675"/>
      </ac:txMk>
    </ac:txMkLst>
    <p188:pos x="6564491" y="3375229"/>
    <p188:txBody>
      <a:bodyPr/>
      <a:lstStyle/>
      <a:p>
        <a:r>
          <a:rPr lang="en-US"/>
          <a:t>I wonder if there's a better way to say this. Certainly single exposure to highly toxic agents (poisons, high dose radiation, anthrax, etc.) can lead to very poor health and even death. Maybe "quality of health often stems from multiple factors" or something like that?</a:t>
        </a:r>
      </a:p>
    </p188:txBody>
  </p188:cm>
</p188:cmLst>
</file>

<file path=ppt/comments/modernComment_11C_7239D9B6.xml><?xml version="1.0" encoding="utf-8"?>
<p188:cmLst xmlns:a="http://schemas.openxmlformats.org/drawingml/2006/main" xmlns:r="http://schemas.openxmlformats.org/officeDocument/2006/relationships" xmlns:p188="http://schemas.microsoft.com/office/powerpoint/2018/8/main">
  <p188:cm id="{CEF534D6-E361-4289-9672-90357A092356}" authorId="{960D920C-66CB-AE70-BB38-5FD76855D9E8}" created="2023-08-15T13:51:20.514">
    <ac:txMkLst xmlns:ac="http://schemas.microsoft.com/office/drawing/2013/main/command">
      <pc:docMk xmlns:pc="http://schemas.microsoft.com/office/powerpoint/2013/main/command"/>
      <pc:sldMk xmlns:pc="http://schemas.microsoft.com/office/powerpoint/2013/main/command" cId="1916393910" sldId="284"/>
      <ac:spMk id="4" creationId="{00000000-0000-0000-0000-000000000000}"/>
      <ac:txMk cp="135" len="68">
        <ac:context len="204" hash="605008775"/>
      </ac:txMk>
    </ac:txMkLst>
    <p188:pos x="5725026" y="2042656"/>
    <p188:txBody>
      <a:bodyPr/>
      <a:lstStyle/>
      <a:p>
        <a:r>
          <a:rPr lang="en-US"/>
          <a:t>Add links to sources</a:t>
        </a:r>
      </a:p>
    </p188:txBody>
  </p188:cm>
</p188:cmLst>
</file>

<file path=ppt/comments/modernComment_121_8D07B78.xml><?xml version="1.0" encoding="utf-8"?>
<p188:cmLst xmlns:a="http://schemas.openxmlformats.org/drawingml/2006/main" xmlns:r="http://schemas.openxmlformats.org/officeDocument/2006/relationships" xmlns:p188="http://schemas.microsoft.com/office/powerpoint/2018/8/main">
  <p188:cm id="{8E51B4FA-5F4C-4DE1-8F8D-FDC19B3D90B6}" authorId="{0B6E29C6-F9EA-A81E-B24B-25CA5D3CC6AF}" created="2023-08-08T18:39:51.615">
    <pc:sldMkLst xmlns:pc="http://schemas.microsoft.com/office/powerpoint/2013/main/command">
      <pc:docMk/>
      <pc:sldMk cId="147880824" sldId="289"/>
    </pc:sldMkLst>
    <p188:txBody>
      <a:bodyPr/>
      <a:lstStyle/>
      <a:p>
        <a:r>
          <a:rPr lang="en-US"/>
          <a:t>What should the viewer be looking for? More saturated colors means worse EQI (bad) and less saturated color is higher EQI (good)?</a:t>
        </a:r>
      </a:p>
    </p188:txBody>
  </p188:cm>
</p188:cmLst>
</file>

<file path=ppt/comments/modernComment_123_119D8851.xml><?xml version="1.0" encoding="utf-8"?>
<p188:cmLst xmlns:a="http://schemas.openxmlformats.org/drawingml/2006/main" xmlns:r="http://schemas.openxmlformats.org/officeDocument/2006/relationships" xmlns:p188="http://schemas.microsoft.com/office/powerpoint/2018/8/main">
  <p188:cm id="{76B6BD27-C6C5-488E-B137-D24E041095D5}" authorId="{0B6E29C6-F9EA-A81E-B24B-25CA5D3CC6AF}" created="2023-08-08T18:48:48.460">
    <pc:sldMkLst xmlns:pc="http://schemas.microsoft.com/office/powerpoint/2013/main/command">
      <pc:docMk/>
      <pc:sldMk cId="295536721" sldId="291"/>
    </pc:sldMkLst>
    <p188:txBody>
      <a:bodyPr/>
      <a:lstStyle/>
      <a:p>
        <a:r>
          <a:rPr lang="en-US"/>
          <a:t>Wonderfully impressive tool! Should any key limitations be noted somewhere?</a:t>
        </a:r>
      </a:p>
    </p188:txBody>
  </p188:cm>
</p188:cmLst>
</file>

<file path=ppt/comments/modernComment_127_D5E1D25D.xml><?xml version="1.0" encoding="utf-8"?>
<p188:cmLst xmlns:a="http://schemas.openxmlformats.org/drawingml/2006/main" xmlns:r="http://schemas.openxmlformats.org/officeDocument/2006/relationships" xmlns:p188="http://schemas.microsoft.com/office/powerpoint/2018/8/main">
  <p188:cm id="{EE5FB00A-0A44-4D37-9AA3-483CBB7352FE}" authorId="{0B6E29C6-F9EA-A81E-B24B-25CA5D3CC6AF}" created="2023-08-08T18:46:37.691">
    <pc:sldMkLst xmlns:pc="http://schemas.microsoft.com/office/powerpoint/2013/main/command">
      <pc:docMk/>
      <pc:sldMk cId="3588346461" sldId="295"/>
    </pc:sldMkLst>
    <p188:txBody>
      <a:bodyPr/>
      <a:lstStyle/>
      <a:p>
        <a:r>
          <a:rPr lang="en-US"/>
          <a:t>What should the viewer be looking for - maybe a callout box is needed?</a:t>
        </a:r>
      </a:p>
    </p188:txBody>
  </p188:cm>
</p188:cmLst>
</file>

<file path=ppt/comments/modernComment_128_8BF514E6.xml><?xml version="1.0" encoding="utf-8"?>
<p188:cmLst xmlns:a="http://schemas.openxmlformats.org/drawingml/2006/main" xmlns:r="http://schemas.openxmlformats.org/officeDocument/2006/relationships" xmlns:p188="http://schemas.microsoft.com/office/powerpoint/2018/8/main">
  <p188:cm id="{6DE6BFB7-95AD-4242-8B66-80D3FEE06D00}" authorId="{0B6E29C6-F9EA-A81E-B24B-25CA5D3CC6AF}" created="2023-08-08T18:48:00.420">
    <pc:sldMkLst xmlns:pc="http://schemas.microsoft.com/office/powerpoint/2013/main/command">
      <pc:docMk/>
      <pc:sldMk cId="2348094694" sldId="296"/>
    </pc:sldMkLst>
    <p188:txBody>
      <a:bodyPr/>
      <a:lstStyle/>
      <a:p>
        <a:r>
          <a:rPr lang="en-US"/>
          <a:t>What should the viewer be looking for - maybe a callout box is needed?</a:t>
        </a:r>
      </a:p>
    </p188:txBody>
  </p188:cm>
</p188:cmLst>
</file>

<file path=ppt/comments/modernComment_12A_E69098DD.xml><?xml version="1.0" encoding="utf-8"?>
<p188:cmLst xmlns:a="http://schemas.openxmlformats.org/drawingml/2006/main" xmlns:r="http://schemas.openxmlformats.org/officeDocument/2006/relationships" xmlns:p188="http://schemas.microsoft.com/office/powerpoint/2018/8/main">
  <p188:cm id="{0F8B32A6-5A02-44CE-92C3-DF329B162C96}" authorId="{0B6E29C6-F9EA-A81E-B24B-25CA5D3CC6AF}" created="2023-08-08T18:47:25.398">
    <pc:sldMkLst xmlns:pc="http://schemas.microsoft.com/office/powerpoint/2013/main/command">
      <pc:docMk/>
      <pc:sldMk cId="3868235997" sldId="298"/>
    </pc:sldMkLst>
    <p188:txBody>
      <a:bodyPr/>
      <a:lstStyle/>
      <a:p>
        <a:r>
          <a:rPr lang="en-US"/>
          <a:t>What should the viewer be looking for - maybe a callout box is needed?</a:t>
        </a:r>
      </a:p>
    </p188:txBody>
  </p188:cm>
</p188:cmLst>
</file>

<file path=ppt/comments/modernComment_12C_F695F552.xml><?xml version="1.0" encoding="utf-8"?>
<p188:cmLst xmlns:a="http://schemas.openxmlformats.org/drawingml/2006/main" xmlns:r="http://schemas.openxmlformats.org/officeDocument/2006/relationships" xmlns:p188="http://schemas.microsoft.com/office/powerpoint/2018/8/main">
  <p188:cm id="{6D441520-37DC-4E40-929A-86D1D47559A0}" authorId="{0B6E29C6-F9EA-A81E-B24B-25CA5D3CC6AF}" created="2023-08-08T18:47:06.612">
    <pc:sldMkLst xmlns:pc="http://schemas.microsoft.com/office/powerpoint/2013/main/command">
      <pc:docMk/>
      <pc:sldMk cId="4137022802" sldId="300"/>
    </pc:sldMkLst>
    <p188:txBody>
      <a:bodyPr/>
      <a:lstStyle/>
      <a:p>
        <a:r>
          <a:rPr lang="en-US"/>
          <a:t>What should the viewer be looking for - maybe a callout box is needed?</a:t>
        </a:r>
      </a:p>
    </p188:txBody>
  </p188:cm>
</p188:cmLst>
</file>

<file path=ppt/comments/modernComment_12D_53C74589.xml><?xml version="1.0" encoding="utf-8"?>
<p188:cmLst xmlns:a="http://schemas.openxmlformats.org/drawingml/2006/main" xmlns:r="http://schemas.openxmlformats.org/officeDocument/2006/relationships" xmlns:p188="http://schemas.microsoft.com/office/powerpoint/2018/8/main">
  <p188:cm id="{D61E3A0F-79F5-4177-A0EA-D620A6D2B76D}" authorId="{0B6E29C6-F9EA-A81E-B24B-25CA5D3CC6AF}" created="2023-08-08T18:47:51.254">
    <pc:sldMkLst xmlns:pc="http://schemas.microsoft.com/office/powerpoint/2013/main/command">
      <pc:docMk/>
      <pc:sldMk cId="1405568393" sldId="301"/>
    </pc:sldMkLst>
    <p188:txBody>
      <a:bodyPr/>
      <a:lstStyle/>
      <a:p>
        <a:r>
          <a:rPr lang="en-US"/>
          <a:t>What should the viewer be looking for - maybe a callout box is needed?</a:t>
        </a:r>
      </a:p>
    </p188:txBody>
  </p188:cm>
</p188:cmLst>
</file>

<file path=ppt/comments/modernComment_12E_6BFB6566.xml><?xml version="1.0" encoding="utf-8"?>
<p188:cmLst xmlns:a="http://schemas.openxmlformats.org/drawingml/2006/main" xmlns:r="http://schemas.openxmlformats.org/officeDocument/2006/relationships" xmlns:p188="http://schemas.microsoft.com/office/powerpoint/2018/8/main">
  <p188:cm id="{E3FC3EED-3945-4090-AC4C-3FFF8095E928}" authorId="{0B6E29C6-F9EA-A81E-B24B-25CA5D3CC6AF}" created="2023-08-08T18:46:59.690">
    <pc:sldMkLst xmlns:pc="http://schemas.microsoft.com/office/powerpoint/2013/main/command">
      <pc:docMk/>
      <pc:sldMk cId="1811637606" sldId="302"/>
    </pc:sldMkLst>
    <p188:txBody>
      <a:bodyPr/>
      <a:lstStyle/>
      <a:p>
        <a:r>
          <a:rPr lang="en-US"/>
          <a:t>What should the viewer be looking for - maybe a callout box is needed?
The right box details are a lot - are they needed?</a:t>
        </a:r>
      </a:p>
    </p188:txBody>
  </p188:cm>
</p188:cmLst>
</file>

<file path=ppt/comments/modernComment_139_F1632D49.xml><?xml version="1.0" encoding="utf-8"?>
<p188:cmLst xmlns:a="http://schemas.openxmlformats.org/drawingml/2006/main" xmlns:r="http://schemas.openxmlformats.org/officeDocument/2006/relationships" xmlns:p188="http://schemas.microsoft.com/office/powerpoint/2018/8/main">
  <p188:cm id="{6DDABD10-CA4E-46D1-9210-CB08EBD918ED}" authorId="{0B6E29C6-F9EA-A81E-B24B-25CA5D3CC6AF}" created="2023-08-08T18:47:56.286">
    <pc:sldMkLst xmlns:pc="http://schemas.microsoft.com/office/powerpoint/2013/main/command">
      <pc:docMk/>
      <pc:sldMk cId="4049808713" sldId="313"/>
    </pc:sldMkLst>
    <p188:txBody>
      <a:bodyPr/>
      <a:lstStyle/>
      <a:p>
        <a:r>
          <a:rPr lang="en-US"/>
          <a:t>What should the viewer be looking for - maybe a callout box is needed?</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BADC3C-F9D7-4318-A353-22F2BE5A0502}" type="datetimeFigureOut">
              <a:rPr lang="en-US" smtClean="0"/>
              <a:t>8/22/2023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C89806-6067-4193-A3A5-62C190AC1F4F}" type="slidenum">
              <a:rPr lang="en-US" smtClean="0"/>
              <a:t>‹#›</a:t>
            </a:fld>
            <a:endParaRPr lang="en-US"/>
          </a:p>
        </p:txBody>
      </p:sp>
    </p:spTree>
    <p:extLst>
      <p:ext uri="{BB962C8B-B14F-4D97-AF65-F5344CB8AC3E}">
        <p14:creationId xmlns:p14="http://schemas.microsoft.com/office/powerpoint/2010/main" val="22328174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5600" marR="5080" indent="-342900">
              <a:lnSpc>
                <a:spcPct val="100000"/>
              </a:lnSpc>
              <a:spcBef>
                <a:spcPts val="95"/>
              </a:spcBef>
              <a:buClr>
                <a:srgbClr val="0070C0"/>
              </a:buClr>
              <a:buSzPct val="100000"/>
              <a:tabLst>
                <a:tab pos="180340" algn="l"/>
              </a:tabLst>
            </a:pPr>
            <a:r>
              <a:rPr lang="en-US" dirty="0"/>
              <a:t>Clearly state the environmental and/or public health challenge, answering the question, “Why should I care?” </a:t>
            </a:r>
          </a:p>
          <a:p>
            <a:pPr marL="355600" marR="5080" indent="-342900">
              <a:lnSpc>
                <a:spcPct val="100000"/>
              </a:lnSpc>
              <a:spcBef>
                <a:spcPts val="95"/>
              </a:spcBef>
              <a:buClr>
                <a:srgbClr val="0070C0"/>
              </a:buClr>
              <a:buSzPct val="100000"/>
              <a:tabLst>
                <a:tab pos="180340" algn="l"/>
              </a:tabLst>
            </a:pPr>
            <a:r>
              <a:rPr lang="en-US" dirty="0"/>
              <a:t>Present how the problem affects state environmental/public decision makers</a:t>
            </a:r>
          </a:p>
          <a:p>
            <a:pPr marL="355600" marR="5080" indent="-342900">
              <a:lnSpc>
                <a:spcPct val="100000"/>
              </a:lnSpc>
              <a:spcBef>
                <a:spcPts val="95"/>
              </a:spcBef>
              <a:buClr>
                <a:srgbClr val="0070C0"/>
              </a:buClr>
              <a:buSzPct val="100000"/>
              <a:tabLst>
                <a:tab pos="180340" algn="l"/>
              </a:tabLst>
            </a:pPr>
            <a:r>
              <a:rPr lang="en-US" dirty="0"/>
              <a:t>It is encouraged to state the environmental statute and/or regulation that the project addresses</a:t>
            </a:r>
            <a:endParaRPr lang="en-US" spc="-15" dirty="0"/>
          </a:p>
          <a:p>
            <a:endParaRPr lang="en-US" dirty="0"/>
          </a:p>
        </p:txBody>
      </p:sp>
      <p:sp>
        <p:nvSpPr>
          <p:cNvPr id="4" name="Slide Number Placeholder 3"/>
          <p:cNvSpPr>
            <a:spLocks noGrp="1"/>
          </p:cNvSpPr>
          <p:nvPr>
            <p:ph type="sldNum" sz="quarter" idx="5"/>
          </p:nvPr>
        </p:nvSpPr>
        <p:spPr/>
        <p:txBody>
          <a:bodyPr/>
          <a:lstStyle/>
          <a:p>
            <a:fld id="{B6C89806-6067-4193-A3A5-62C190AC1F4F}" type="slidenum">
              <a:rPr lang="en-US" smtClean="0"/>
              <a:t>3</a:t>
            </a:fld>
            <a:endParaRPr lang="en-US"/>
          </a:p>
        </p:txBody>
      </p:sp>
    </p:spTree>
    <p:extLst>
      <p:ext uri="{BB962C8B-B14F-4D97-AF65-F5344CB8AC3E}">
        <p14:creationId xmlns:p14="http://schemas.microsoft.com/office/powerpoint/2010/main" val="1696335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71170" lvl="1" indent="-173990">
              <a:lnSpc>
                <a:spcPct val="100000"/>
              </a:lnSpc>
              <a:spcBef>
                <a:spcPts val="480"/>
              </a:spcBef>
              <a:buClr>
                <a:srgbClr val="355677"/>
              </a:buClr>
              <a:buChar char="–"/>
              <a:tabLst>
                <a:tab pos="471805" algn="l"/>
              </a:tabLst>
            </a:pPr>
            <a:endParaRPr lang="en-US" sz="2000" dirty="0">
              <a:latin typeface="+mn-lt"/>
              <a:cs typeface="Calibri"/>
            </a:endParaRPr>
          </a:p>
        </p:txBody>
      </p:sp>
      <p:sp>
        <p:nvSpPr>
          <p:cNvPr id="4" name="Slide Number Placeholder 3"/>
          <p:cNvSpPr>
            <a:spLocks noGrp="1"/>
          </p:cNvSpPr>
          <p:nvPr>
            <p:ph type="sldNum" sz="quarter" idx="5"/>
          </p:nvPr>
        </p:nvSpPr>
        <p:spPr/>
        <p:txBody>
          <a:bodyPr/>
          <a:lstStyle/>
          <a:p>
            <a:fld id="{B0366DCC-997E-4BF4-81D2-AE1DBC31F3FC}" type="slidenum">
              <a:rPr lang="en-US" smtClean="0"/>
              <a:t>14</a:t>
            </a:fld>
            <a:endParaRPr lang="en-US"/>
          </a:p>
        </p:txBody>
      </p:sp>
    </p:spTree>
    <p:extLst>
      <p:ext uri="{BB962C8B-B14F-4D97-AF65-F5344CB8AC3E}">
        <p14:creationId xmlns:p14="http://schemas.microsoft.com/office/powerpoint/2010/main" val="35393445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71170" lvl="1" indent="-173990">
              <a:lnSpc>
                <a:spcPct val="100000"/>
              </a:lnSpc>
              <a:spcBef>
                <a:spcPts val="480"/>
              </a:spcBef>
              <a:buClr>
                <a:srgbClr val="355677"/>
              </a:buClr>
              <a:buChar char="–"/>
              <a:tabLst>
                <a:tab pos="471805" algn="l"/>
              </a:tabLst>
            </a:pPr>
            <a:endParaRPr lang="en-US" sz="2000" dirty="0">
              <a:latin typeface="+mn-lt"/>
              <a:cs typeface="Calibri"/>
            </a:endParaRPr>
          </a:p>
        </p:txBody>
      </p:sp>
      <p:sp>
        <p:nvSpPr>
          <p:cNvPr id="4" name="Slide Number Placeholder 3"/>
          <p:cNvSpPr>
            <a:spLocks noGrp="1"/>
          </p:cNvSpPr>
          <p:nvPr>
            <p:ph type="sldNum" sz="quarter" idx="5"/>
          </p:nvPr>
        </p:nvSpPr>
        <p:spPr/>
        <p:txBody>
          <a:bodyPr/>
          <a:lstStyle/>
          <a:p>
            <a:fld id="{B0366DCC-997E-4BF4-81D2-AE1DBC31F3FC}" type="slidenum">
              <a:rPr lang="en-US" smtClean="0"/>
              <a:t>15</a:t>
            </a:fld>
            <a:endParaRPr lang="en-US"/>
          </a:p>
        </p:txBody>
      </p:sp>
    </p:spTree>
    <p:extLst>
      <p:ext uri="{BB962C8B-B14F-4D97-AF65-F5344CB8AC3E}">
        <p14:creationId xmlns:p14="http://schemas.microsoft.com/office/powerpoint/2010/main" val="38306545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71170" lvl="1" indent="-173990">
              <a:lnSpc>
                <a:spcPct val="100000"/>
              </a:lnSpc>
              <a:spcBef>
                <a:spcPts val="480"/>
              </a:spcBef>
              <a:buClr>
                <a:srgbClr val="355677"/>
              </a:buClr>
              <a:buChar char="–"/>
              <a:tabLst>
                <a:tab pos="471805" algn="l"/>
              </a:tabLst>
            </a:pPr>
            <a:endParaRPr lang="en-US" sz="2000" dirty="0">
              <a:latin typeface="+mn-lt"/>
              <a:cs typeface="Calibri"/>
            </a:endParaRPr>
          </a:p>
        </p:txBody>
      </p:sp>
      <p:sp>
        <p:nvSpPr>
          <p:cNvPr id="4" name="Slide Number Placeholder 3"/>
          <p:cNvSpPr>
            <a:spLocks noGrp="1"/>
          </p:cNvSpPr>
          <p:nvPr>
            <p:ph type="sldNum" sz="quarter" idx="5"/>
          </p:nvPr>
        </p:nvSpPr>
        <p:spPr/>
        <p:txBody>
          <a:bodyPr/>
          <a:lstStyle/>
          <a:p>
            <a:fld id="{B0366DCC-997E-4BF4-81D2-AE1DBC31F3FC}" type="slidenum">
              <a:rPr lang="en-US" smtClean="0"/>
              <a:t>16</a:t>
            </a:fld>
            <a:endParaRPr lang="en-US"/>
          </a:p>
        </p:txBody>
      </p:sp>
    </p:spTree>
    <p:extLst>
      <p:ext uri="{BB962C8B-B14F-4D97-AF65-F5344CB8AC3E}">
        <p14:creationId xmlns:p14="http://schemas.microsoft.com/office/powerpoint/2010/main" val="6547647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71170" lvl="1" indent="-173990">
              <a:lnSpc>
                <a:spcPct val="100000"/>
              </a:lnSpc>
              <a:spcBef>
                <a:spcPts val="480"/>
              </a:spcBef>
              <a:buClr>
                <a:srgbClr val="355677"/>
              </a:buClr>
              <a:buChar char="–"/>
              <a:tabLst>
                <a:tab pos="471805" algn="l"/>
              </a:tabLst>
            </a:pPr>
            <a:endParaRPr lang="en-US" sz="2000" dirty="0">
              <a:latin typeface="+mn-lt"/>
              <a:cs typeface="Calibri"/>
            </a:endParaRPr>
          </a:p>
        </p:txBody>
      </p:sp>
      <p:sp>
        <p:nvSpPr>
          <p:cNvPr id="4" name="Slide Number Placeholder 3"/>
          <p:cNvSpPr>
            <a:spLocks noGrp="1"/>
          </p:cNvSpPr>
          <p:nvPr>
            <p:ph type="sldNum" sz="quarter" idx="5"/>
          </p:nvPr>
        </p:nvSpPr>
        <p:spPr/>
        <p:txBody>
          <a:bodyPr/>
          <a:lstStyle/>
          <a:p>
            <a:fld id="{B0366DCC-997E-4BF4-81D2-AE1DBC31F3FC}" type="slidenum">
              <a:rPr lang="en-US" smtClean="0"/>
              <a:t>17</a:t>
            </a:fld>
            <a:endParaRPr lang="en-US"/>
          </a:p>
        </p:txBody>
      </p:sp>
    </p:spTree>
    <p:extLst>
      <p:ext uri="{BB962C8B-B14F-4D97-AF65-F5344CB8AC3E}">
        <p14:creationId xmlns:p14="http://schemas.microsoft.com/office/powerpoint/2010/main" val="34492770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defRPr/>
            </a:pPr>
            <a:r>
              <a:rPr lang="en-US" sz="2000" kern="0" dirty="0">
                <a:cs typeface="Arial" panose="020B0604020202020204" pitchFamily="34" charset="0"/>
              </a:rPr>
              <a:t>Jyotsna Jagai (at the time University of Illinois at Chicago and she is now at University of Chicago) led this study. Population-based cancer incidence rates were abstracted from National Cancer Institute state cancer profiles. We assessed the relationships between county-level exposures representing the period 2000-2005 and age adjusted cancer incidence rates representing the period 2006-2010 to account for the lag in cancer development. We also stratified by male/female. We used quintiles for the EQI. I am showing here only the results for the incidence rate difference for the highest quintile/worst environmental quality with best environmental quality quintile used as reference.</a:t>
            </a:r>
          </a:p>
          <a:p>
            <a:pPr marL="342900" indent="-342900">
              <a:buFont typeface="Arial" panose="020B0604020202020204" pitchFamily="34" charset="0"/>
              <a:buChar char="•"/>
              <a:defRPr/>
            </a:pPr>
            <a:r>
              <a:rPr lang="en-US" sz="2000" kern="0" dirty="0">
                <a:cs typeface="Arial" panose="020B0604020202020204" pitchFamily="34" charset="0"/>
              </a:rPr>
              <a:t>Counties with poor environmental quality demonstrated a higher incidence of cancer cases—on average 39 more cases per 100,000 people—than counties with good environmental quality over the study period. </a:t>
            </a:r>
            <a:endParaRPr lang="en-US" sz="700" kern="0" dirty="0">
              <a:cs typeface="Arial" panose="020B0604020202020204" pitchFamily="34" charset="0"/>
            </a:endParaRPr>
          </a:p>
          <a:p>
            <a:pPr marL="342900" indent="-342900">
              <a:buFont typeface="Arial" panose="020B0604020202020204" pitchFamily="34" charset="0"/>
              <a:buChar char="•"/>
              <a:defRPr/>
            </a:pPr>
            <a:r>
              <a:rPr lang="en-US" sz="2000" kern="0" dirty="0">
                <a:cs typeface="Arial" panose="020B0604020202020204" pitchFamily="34" charset="0"/>
              </a:rPr>
              <a:t>Counties with poor environmental quality demonstrated a higher incidence of cancer cases in males—on average 30 more cases per 100,000 people—than counties with good environmental quality over the study period. </a:t>
            </a:r>
            <a:endParaRPr lang="en-US" sz="700" kern="0" dirty="0">
              <a:cs typeface="Arial" panose="020B0604020202020204" pitchFamily="34" charset="0"/>
            </a:endParaRPr>
          </a:p>
          <a:p>
            <a:pPr marL="342900" indent="-342900">
              <a:buFont typeface="Arial" panose="020B0604020202020204" pitchFamily="34" charset="0"/>
              <a:buChar char="•"/>
              <a:defRPr/>
            </a:pPr>
            <a:r>
              <a:rPr lang="en-US" sz="2000" kern="0" dirty="0">
                <a:cs typeface="Arial" panose="020B0604020202020204" pitchFamily="34" charset="0"/>
              </a:rPr>
              <a:t>Counties with poor environmental quality demonstrated a higher incidence of cancer cases in females—on average 33 more cases per 100,000 people—than counties with good environmental quality over the study period.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schemeClr val="tx1">
                    <a:lumMod val="75000"/>
                    <a:lumOff val="25000"/>
                  </a:schemeClr>
                </a:solidFill>
              </a:rPr>
              <a:t>RUCC stratified models demonstrated positive associations for males and females in most strata except in thinly populated (RUCC4)</a:t>
            </a:r>
          </a:p>
          <a:p>
            <a:pPr marL="285750" indent="-285750">
              <a:buFont typeface="Arial" panose="020B0604020202020204" pitchFamily="34" charset="0"/>
              <a:buChar char="•"/>
            </a:pPr>
            <a:r>
              <a:rPr lang="en-US" sz="2000" dirty="0">
                <a:solidFill>
                  <a:schemeClr val="tx1">
                    <a:lumMod val="75000"/>
                    <a:lumOff val="25000"/>
                  </a:schemeClr>
                </a:solidFill>
              </a:rPr>
              <a:t>In domain-specific analyses, the strongest positive associations were seen in the air domain across all strata of the urban/rural continuum.  </a:t>
            </a:r>
          </a:p>
          <a:p>
            <a:pPr marL="285750" indent="-285750">
              <a:buFont typeface="Arial" panose="020B0604020202020204" pitchFamily="34" charset="0"/>
              <a:buChar char="•"/>
            </a:pPr>
            <a:r>
              <a:rPr lang="en-US" sz="2000" dirty="0">
                <a:solidFill>
                  <a:schemeClr val="tx1">
                    <a:lumMod val="75000"/>
                    <a:lumOff val="25000"/>
                  </a:schemeClr>
                </a:solidFill>
              </a:rPr>
              <a:t>The built and sociodemographic domains also demonstrated positive associations across RUCC.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dirty="0">
              <a:solidFill>
                <a:schemeClr val="tx1">
                  <a:lumMod val="75000"/>
                  <a:lumOff val="25000"/>
                </a:schemeClr>
              </a:solidFill>
            </a:endParaRPr>
          </a:p>
          <a:p>
            <a:pPr algn="l"/>
            <a:endParaRPr lang="en-US" sz="2000" b="0" i="0" u="none" strike="noStrike" baseline="0" dirty="0">
              <a:solidFill>
                <a:srgbClr val="231F20"/>
              </a:solidFill>
              <a:latin typeface="AdvPS3D5C76"/>
            </a:endParaRPr>
          </a:p>
          <a:p>
            <a:pPr algn="l"/>
            <a:endParaRPr lang="en-US" sz="2000" b="0" i="0" u="none" strike="noStrike" baseline="0" dirty="0">
              <a:solidFill>
                <a:srgbClr val="231F20"/>
              </a:solidFill>
              <a:latin typeface="AdvPS3D5C76"/>
            </a:endParaRPr>
          </a:p>
          <a:p>
            <a:pPr algn="l"/>
            <a:r>
              <a:rPr lang="en-US" sz="2000" b="0" i="0" u="none" strike="noStrike" baseline="0" dirty="0">
                <a:solidFill>
                  <a:srgbClr val="231F20"/>
                </a:solidFill>
                <a:latin typeface="AdvPS3D5C76"/>
              </a:rPr>
              <a:t>In general, effect estimates for site-specific cancers for both male and female subjects were negative or near null (Supporting Fig. 1). However, both prostate cancer and breast cancer demonstrated positive</a:t>
            </a:r>
          </a:p>
          <a:p>
            <a:pPr algn="l"/>
            <a:r>
              <a:rPr lang="en-US" sz="2000" b="0" i="0" u="none" strike="noStrike" baseline="0" dirty="0">
                <a:solidFill>
                  <a:srgbClr val="231F20"/>
                </a:solidFill>
                <a:latin typeface="AdvPS3D5C76"/>
              </a:rPr>
              <a:t>associations when comparing the highest quintile/poorest environmental quality to the lowest quintile/best environmental quality for the overall EQI (IRD, 10.17; </a:t>
            </a:r>
            <a:r>
              <a:rPr lang="it-IT" sz="2000" b="0" i="0" u="none" strike="noStrike" baseline="0" dirty="0">
                <a:solidFill>
                  <a:srgbClr val="231F20"/>
                </a:solidFill>
                <a:latin typeface="AdvPS3D5C76"/>
              </a:rPr>
              <a:t>95% CI, 0.84-19.50; and IRD, 7.29; 95% CI, 3.05-</a:t>
            </a:r>
            <a:r>
              <a:rPr lang="en-US" sz="2000" b="0" i="0" u="none" strike="noStrike" baseline="0" dirty="0">
                <a:solidFill>
                  <a:srgbClr val="231F20"/>
                </a:solidFill>
                <a:latin typeface="AdvPS3D5C76"/>
              </a:rPr>
              <a:t>11.54, respectively).</a:t>
            </a:r>
            <a:endParaRPr lang="en-US" sz="2000" dirty="0"/>
          </a:p>
        </p:txBody>
      </p:sp>
      <p:sp>
        <p:nvSpPr>
          <p:cNvPr id="4" name="Slide Number Placeholder 3"/>
          <p:cNvSpPr>
            <a:spLocks noGrp="1"/>
          </p:cNvSpPr>
          <p:nvPr>
            <p:ph type="sldNum" sz="quarter" idx="5"/>
          </p:nvPr>
        </p:nvSpPr>
        <p:spPr/>
        <p:txBody>
          <a:bodyPr/>
          <a:lstStyle/>
          <a:p>
            <a:fld id="{B0366DCC-997E-4BF4-81D2-AE1DBC31F3FC}" type="slidenum">
              <a:rPr lang="en-US" smtClean="0"/>
              <a:t>19</a:t>
            </a:fld>
            <a:endParaRPr lang="en-US"/>
          </a:p>
        </p:txBody>
      </p:sp>
    </p:spTree>
    <p:extLst>
      <p:ext uri="{BB962C8B-B14F-4D97-AF65-F5344CB8AC3E}">
        <p14:creationId xmlns:p14="http://schemas.microsoft.com/office/powerpoint/2010/main" val="33787943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defRPr/>
            </a:pPr>
            <a:endParaRPr lang="en-US" sz="2000" dirty="0"/>
          </a:p>
        </p:txBody>
      </p:sp>
      <p:sp>
        <p:nvSpPr>
          <p:cNvPr id="4" name="Slide Number Placeholder 3"/>
          <p:cNvSpPr>
            <a:spLocks noGrp="1"/>
          </p:cNvSpPr>
          <p:nvPr>
            <p:ph type="sldNum" sz="quarter" idx="5"/>
          </p:nvPr>
        </p:nvSpPr>
        <p:spPr/>
        <p:txBody>
          <a:bodyPr/>
          <a:lstStyle/>
          <a:p>
            <a:fld id="{B0366DCC-997E-4BF4-81D2-AE1DBC31F3FC}" type="slidenum">
              <a:rPr lang="en-US" smtClean="0"/>
              <a:t>20</a:t>
            </a:fld>
            <a:endParaRPr lang="en-US"/>
          </a:p>
        </p:txBody>
      </p:sp>
    </p:spTree>
    <p:extLst>
      <p:ext uri="{BB962C8B-B14F-4D97-AF65-F5344CB8AC3E}">
        <p14:creationId xmlns:p14="http://schemas.microsoft.com/office/powerpoint/2010/main" val="5968981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2000" b="0" i="0" u="none" strike="noStrike" baseline="0" dirty="0">
                <a:latin typeface="MinionPro-Regular"/>
              </a:rPr>
              <a:t>This study was led by Chris Gray who was an ORISE fellow at the time who is now at Duke. She linked county-level Behavioral Risk Factor Surveillance System data for obesity and leisure time physical inactivity with the EQI. She estimated the association between age-adjusted LTPIA and age-adjusted obesity across tertiles of the EQI</a:t>
            </a:r>
          </a:p>
          <a:p>
            <a:pPr algn="l"/>
            <a:endParaRPr lang="en-US" sz="2000" b="0" i="0" u="none" strike="noStrike" baseline="0" dirty="0">
              <a:latin typeface="MinionPro-Regular"/>
            </a:endParaRPr>
          </a:p>
          <a:p>
            <a:pPr algn="l"/>
            <a:r>
              <a:rPr lang="en-US" sz="2000" b="0" i="0" u="none" strike="noStrike" baseline="0" dirty="0">
                <a:latin typeface="MinionPro-Regular"/>
              </a:rPr>
              <a:t>In worst cumulative quality environments, the obesity prevalence associated with Leisure time physical inactivity (TPIA) in the overall population is much higher in the worst quality environments (PD: 0.645 (95% CI: 0.599, 0.690) compared to best quality environments (PD = 0.341 (95% CI: 0.287, 0.396)), and this finding holds among both males and females. When looking at domains, air, water, built and sociodemographic domains showed effect measure modification with worst quality environments. </a:t>
            </a:r>
          </a:p>
          <a:p>
            <a:pPr marL="0" indent="0">
              <a:buFont typeface="Arial" panose="020B0604020202020204" pitchFamily="34" charset="0"/>
              <a:buNone/>
              <a:defRPr/>
            </a:pPr>
            <a:endParaRPr lang="en-US" sz="2000" dirty="0"/>
          </a:p>
        </p:txBody>
      </p:sp>
      <p:sp>
        <p:nvSpPr>
          <p:cNvPr id="4" name="Slide Number Placeholder 3"/>
          <p:cNvSpPr>
            <a:spLocks noGrp="1"/>
          </p:cNvSpPr>
          <p:nvPr>
            <p:ph type="sldNum" sz="quarter" idx="5"/>
          </p:nvPr>
        </p:nvSpPr>
        <p:spPr/>
        <p:txBody>
          <a:bodyPr/>
          <a:lstStyle/>
          <a:p>
            <a:fld id="{B0366DCC-997E-4BF4-81D2-AE1DBC31F3FC}" type="slidenum">
              <a:rPr lang="en-US" smtClean="0"/>
              <a:t>21</a:t>
            </a:fld>
            <a:endParaRPr lang="en-US"/>
          </a:p>
        </p:txBody>
      </p:sp>
    </p:spTree>
    <p:extLst>
      <p:ext uri="{BB962C8B-B14F-4D97-AF65-F5344CB8AC3E}">
        <p14:creationId xmlns:p14="http://schemas.microsoft.com/office/powerpoint/2010/main" val="10196912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2000" b="0" i="0" u="none" strike="noStrike" baseline="0" dirty="0">
                <a:latin typeface="AdvOT569473da"/>
              </a:rPr>
              <a:t>This work was led by Alison Krajewski. We collaborated with the Texas Department of Health using the Texas Birth Defect Registry data. We examined 10 selected birth defects listed here. This study was focused only on the state of Texas.</a:t>
            </a:r>
          </a:p>
          <a:p>
            <a:pPr algn="l"/>
            <a:endParaRPr lang="en-US" sz="2000" b="0" i="0" u="none" strike="noStrike" baseline="0" dirty="0">
              <a:latin typeface="AdvOT569473da"/>
            </a:endParaRPr>
          </a:p>
          <a:p>
            <a:pPr algn="l"/>
            <a:r>
              <a:rPr lang="en-US" sz="2000" b="0" i="0" u="none" strike="noStrike" baseline="0" dirty="0">
                <a:latin typeface="AdvOT569473da"/>
              </a:rPr>
              <a:t>When assessing the associations between cumulative environmental quality and 10 selected birth defects, we observed positive associations with the worst overall environmental quality and most of the selected birth defects.  Specifically, neural tube, anencephaly, spina bifida, oral cleft, cleft palate, cleft lip with and without cleft palate, and gastroschisis. </a:t>
            </a:r>
            <a:endParaRPr lang="en-US" sz="2000" dirty="0"/>
          </a:p>
          <a:p>
            <a:pPr marL="0" indent="0">
              <a:buFont typeface="Arial" panose="020B0604020202020204" pitchFamily="34" charset="0"/>
              <a:buNone/>
              <a:defRPr/>
            </a:pPr>
            <a:endParaRPr lang="en-US" sz="2000" dirty="0"/>
          </a:p>
        </p:txBody>
      </p:sp>
      <p:sp>
        <p:nvSpPr>
          <p:cNvPr id="4" name="Slide Number Placeholder 3"/>
          <p:cNvSpPr>
            <a:spLocks noGrp="1"/>
          </p:cNvSpPr>
          <p:nvPr>
            <p:ph type="sldNum" sz="quarter" idx="5"/>
          </p:nvPr>
        </p:nvSpPr>
        <p:spPr/>
        <p:txBody>
          <a:bodyPr/>
          <a:lstStyle/>
          <a:p>
            <a:fld id="{B0366DCC-997E-4BF4-81D2-AE1DBC31F3FC}" type="slidenum">
              <a:rPr lang="en-US" smtClean="0"/>
              <a:t>23</a:t>
            </a:fld>
            <a:endParaRPr lang="en-US"/>
          </a:p>
        </p:txBody>
      </p:sp>
    </p:spTree>
    <p:extLst>
      <p:ext uri="{BB962C8B-B14F-4D97-AF65-F5344CB8AC3E}">
        <p14:creationId xmlns:p14="http://schemas.microsoft.com/office/powerpoint/2010/main" val="22666634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3200" b="0" i="0" u="none" strike="noStrike" baseline="0" dirty="0">
                <a:latin typeface="AdvOT569473da"/>
              </a:rPr>
              <a:t>We observed varied associations between the domain specific indices and birth defects. Here I show Air Domain and Sociodemographic Domain.</a:t>
            </a:r>
          </a:p>
          <a:p>
            <a:pPr algn="l"/>
            <a:endParaRPr lang="en-US" sz="3200" b="0" i="0" u="none" strike="noStrike" baseline="0" dirty="0">
              <a:latin typeface="AdvOT569473da"/>
            </a:endParaRPr>
          </a:p>
          <a:p>
            <a:pPr algn="l"/>
            <a:r>
              <a:rPr lang="en-US" sz="2000" dirty="0"/>
              <a:t>The strongest associations with the air domain were observed in the third quartile of the air domain for neural tube, anencephaly, oral cleft and cleft lip with and without cleft palate, but in the second quartile for limb reduction and longitudinal limb reduction defects.</a:t>
            </a:r>
          </a:p>
          <a:p>
            <a:pPr algn="l"/>
            <a:endParaRPr lang="en-US" sz="2000" dirty="0"/>
          </a:p>
          <a:p>
            <a:pPr algn="l"/>
            <a:r>
              <a:rPr lang="en-US" sz="2000" dirty="0"/>
              <a:t>The associations with the sociodemographic domain were mostly positive; however, the patterns of association across the selected birth defects varied. In general, upper quartiles showed PRs elevated from the null compared to the lowest quartile of sociodemographic domain exposure for anencephaly, oral cleft defects, and limb reduction defects; however, the highest magnitude effect was observed with the second quartile, with decreasing magnitude with each higher category </a:t>
            </a:r>
          </a:p>
          <a:p>
            <a:pPr marL="0" indent="0">
              <a:buFont typeface="Arial" panose="020B0604020202020204" pitchFamily="34" charset="0"/>
              <a:buNone/>
              <a:defRPr/>
            </a:pPr>
            <a:endParaRPr lang="en-US" sz="2000" dirty="0"/>
          </a:p>
        </p:txBody>
      </p:sp>
      <p:sp>
        <p:nvSpPr>
          <p:cNvPr id="4" name="Slide Number Placeholder 3"/>
          <p:cNvSpPr>
            <a:spLocks noGrp="1"/>
          </p:cNvSpPr>
          <p:nvPr>
            <p:ph type="sldNum" sz="quarter" idx="5"/>
          </p:nvPr>
        </p:nvSpPr>
        <p:spPr/>
        <p:txBody>
          <a:bodyPr/>
          <a:lstStyle/>
          <a:p>
            <a:fld id="{B0366DCC-997E-4BF4-81D2-AE1DBC31F3FC}" type="slidenum">
              <a:rPr lang="en-US" smtClean="0"/>
              <a:t>24</a:t>
            </a:fld>
            <a:endParaRPr lang="en-US"/>
          </a:p>
        </p:txBody>
      </p:sp>
    </p:spTree>
    <p:extLst>
      <p:ext uri="{BB962C8B-B14F-4D97-AF65-F5344CB8AC3E}">
        <p14:creationId xmlns:p14="http://schemas.microsoft.com/office/powerpoint/2010/main" val="15715264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3200" b="0" i="0" u="none" strike="noStrike" baseline="0" dirty="0">
                <a:latin typeface="AdvOT569473da"/>
              </a:rPr>
              <a:t>We observed varied associations between the domain specific indices and birth defects. Here I show Air Domain and Sociodemographic Domain.</a:t>
            </a:r>
          </a:p>
          <a:p>
            <a:pPr algn="l"/>
            <a:endParaRPr lang="en-US" sz="3200" b="0" i="0" u="none" strike="noStrike" baseline="0" dirty="0">
              <a:latin typeface="AdvOT569473da"/>
            </a:endParaRPr>
          </a:p>
          <a:p>
            <a:pPr algn="l"/>
            <a:r>
              <a:rPr lang="en-US" sz="2000" dirty="0"/>
              <a:t>The strongest associations with the air domain were observed in the third quartile of the air domain for neural tube, anencephaly, oral cleft and cleft lip with and without cleft palate, but in the second quartile for limb reduction and longitudinal limb reduction defects.</a:t>
            </a:r>
          </a:p>
          <a:p>
            <a:pPr algn="l"/>
            <a:endParaRPr lang="en-US" sz="2000" dirty="0"/>
          </a:p>
          <a:p>
            <a:pPr algn="l"/>
            <a:r>
              <a:rPr lang="en-US" sz="2000" dirty="0"/>
              <a:t>The associations with the sociodemographic domain were mostly positive; however, the patterns of association across the selected birth defects varied. In general, upper quartiles showed PRs elevated from the null compared to the lowest quartile of sociodemographic domain exposure for anencephaly, oral cleft defects, and limb reduction defects; however, the highest magnitude effect was observed with the second quartile, with decreasing magnitude with each higher category </a:t>
            </a:r>
          </a:p>
          <a:p>
            <a:pPr marL="0" indent="0">
              <a:buFont typeface="Arial" panose="020B0604020202020204" pitchFamily="34" charset="0"/>
              <a:buNone/>
              <a:defRPr/>
            </a:pPr>
            <a:endParaRPr lang="en-US" sz="2000" dirty="0"/>
          </a:p>
        </p:txBody>
      </p:sp>
      <p:sp>
        <p:nvSpPr>
          <p:cNvPr id="4" name="Slide Number Placeholder 3"/>
          <p:cNvSpPr>
            <a:spLocks noGrp="1"/>
          </p:cNvSpPr>
          <p:nvPr>
            <p:ph type="sldNum" sz="quarter" idx="5"/>
          </p:nvPr>
        </p:nvSpPr>
        <p:spPr/>
        <p:txBody>
          <a:bodyPr/>
          <a:lstStyle/>
          <a:p>
            <a:fld id="{B0366DCC-997E-4BF4-81D2-AE1DBC31F3FC}" type="slidenum">
              <a:rPr lang="en-US" smtClean="0"/>
              <a:t>25</a:t>
            </a:fld>
            <a:endParaRPr lang="en-US"/>
          </a:p>
        </p:txBody>
      </p:sp>
    </p:spTree>
    <p:extLst>
      <p:ext uri="{BB962C8B-B14F-4D97-AF65-F5344CB8AC3E}">
        <p14:creationId xmlns:p14="http://schemas.microsoft.com/office/powerpoint/2010/main" val="596478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71170" lvl="1" indent="-173990">
              <a:lnSpc>
                <a:spcPct val="100000"/>
              </a:lnSpc>
              <a:spcBef>
                <a:spcPts val="480"/>
              </a:spcBef>
              <a:buClr>
                <a:srgbClr val="355677"/>
              </a:buClr>
              <a:buChar char="–"/>
              <a:tabLst>
                <a:tab pos="471805" algn="l"/>
              </a:tabLst>
            </a:pPr>
            <a:endParaRPr lang="en-US" sz="2000" dirty="0">
              <a:latin typeface="+mn-lt"/>
              <a:cs typeface="Calibri"/>
            </a:endParaRPr>
          </a:p>
        </p:txBody>
      </p:sp>
      <p:sp>
        <p:nvSpPr>
          <p:cNvPr id="4" name="Slide Number Placeholder 3"/>
          <p:cNvSpPr>
            <a:spLocks noGrp="1"/>
          </p:cNvSpPr>
          <p:nvPr>
            <p:ph type="sldNum" sz="quarter" idx="5"/>
          </p:nvPr>
        </p:nvSpPr>
        <p:spPr/>
        <p:txBody>
          <a:bodyPr/>
          <a:lstStyle/>
          <a:p>
            <a:fld id="{B0366DCC-997E-4BF4-81D2-AE1DBC31F3FC}" type="slidenum">
              <a:rPr lang="en-US" smtClean="0"/>
              <a:t>5</a:t>
            </a:fld>
            <a:endParaRPr lang="en-US"/>
          </a:p>
        </p:txBody>
      </p:sp>
    </p:spTree>
    <p:extLst>
      <p:ext uri="{BB962C8B-B14F-4D97-AF65-F5344CB8AC3E}">
        <p14:creationId xmlns:p14="http://schemas.microsoft.com/office/powerpoint/2010/main" val="39206143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0" i="0" u="none" strike="noStrike" baseline="0" dirty="0">
                <a:solidFill>
                  <a:srgbClr val="211D1E"/>
                </a:solidFill>
                <a:latin typeface="Stone Serif ITC Pro Medium"/>
              </a:rPr>
              <a:t>This work was led by Jyotsna Jagai who is at the University of Chicago. Using the 2006–2010 EQI, we found that the prevalence of </a:t>
            </a:r>
            <a:r>
              <a:rPr lang="en-US" sz="2000" b="0" i="0" u="none" strike="noStrike" baseline="0" dirty="0">
                <a:solidFill>
                  <a:srgbClr val="221E1F"/>
                </a:solidFill>
                <a:latin typeface="Stone Serif ITC Pro Medium"/>
              </a:rPr>
              <a:t>diabetes control, a positive outcome, </a:t>
            </a:r>
            <a:r>
              <a:rPr lang="en-US" sz="2000" b="0" i="0" u="none" strike="noStrike" baseline="0" dirty="0">
                <a:solidFill>
                  <a:srgbClr val="211D1E"/>
                </a:solidFill>
                <a:latin typeface="Stone Serif ITC Pro Medium"/>
              </a:rPr>
              <a:t>decreased as environmental quality decreased with a prevalence rate difference of </a:t>
            </a:r>
            <a:r>
              <a:rPr lang="en-US" sz="2000" b="0" i="0" u="none" strike="noStrike" baseline="0" dirty="0">
                <a:solidFill>
                  <a:srgbClr val="211D1E"/>
                </a:solidFill>
                <a:latin typeface="STIX Two Text Medium"/>
              </a:rPr>
              <a:t>−</a:t>
            </a:r>
            <a:r>
              <a:rPr lang="en-US" sz="2000" b="0" i="0" u="none" strike="noStrike" baseline="0" dirty="0">
                <a:solidFill>
                  <a:srgbClr val="211D1E"/>
                </a:solidFill>
                <a:latin typeface="Stone Serif ITC Pro Medium"/>
              </a:rPr>
              <a:t>0.32; suggesting that if a county were to improve from the quintile with the poorest environmental quality to that with the best environmental quality, the prevalence of diabetes control will improve by 0.32 per 100,000 population. </a:t>
            </a:r>
          </a:p>
          <a:p>
            <a:endParaRPr lang="en-US" sz="2000" b="0" i="0" u="none" strike="noStrike" baseline="0" dirty="0">
              <a:solidFill>
                <a:srgbClr val="211D1E"/>
              </a:solidFill>
              <a:latin typeface="Stone Serif ITC Pro Medium"/>
            </a:endParaRPr>
          </a:p>
          <a:p>
            <a:r>
              <a:rPr lang="en-US" sz="2000" b="0" i="0" u="none" strike="noStrike" baseline="0" dirty="0">
                <a:solidFill>
                  <a:srgbClr val="221E1F"/>
                </a:solidFill>
                <a:latin typeface="Stone Serif ITC Pro Medium"/>
              </a:rPr>
              <a:t>Associations varied across environment-specific domains. The air domain was associated with an increased prevalence of DC. The strongest associations were seen with the sociodemographic domain.</a:t>
            </a:r>
          </a:p>
          <a:p>
            <a:endParaRPr lang="en-US" sz="2000" b="0" i="0" u="none" strike="noStrike" baseline="0" dirty="0">
              <a:solidFill>
                <a:srgbClr val="221E1F"/>
              </a:solidFill>
              <a:latin typeface="Stone Serif ITC Pro Medium"/>
            </a:endParaRPr>
          </a:p>
          <a:p>
            <a:r>
              <a:rPr lang="en-US" sz="2000" b="0" i="0" u="none" strike="noStrike" baseline="0" dirty="0">
                <a:solidFill>
                  <a:srgbClr val="221E1F"/>
                </a:solidFill>
                <a:latin typeface="Stone Serif ITC Pro Medium"/>
              </a:rPr>
              <a:t>When examining results across RUCC, this table summarizes what was observed. For Overall EQI, saw a decrease in DC for all of the RUCC’s. For the Water, Land and Sociodemographic domains we saw decrease in diabetes control with decrease in environmental quality for all RUCC’s. </a:t>
            </a:r>
          </a:p>
          <a:p>
            <a:endParaRPr lang="en-US" sz="2000" b="0" i="0" u="none" strike="noStrike" baseline="0" dirty="0">
              <a:solidFill>
                <a:srgbClr val="221E1F"/>
              </a:solidFill>
              <a:latin typeface="Stone Serif ITC Pro Medium"/>
            </a:endParaRPr>
          </a:p>
          <a:p>
            <a:endParaRPr lang="en-US" sz="2000" b="0" i="0" u="none" strike="noStrike" baseline="0" dirty="0">
              <a:solidFill>
                <a:srgbClr val="221E1F"/>
              </a:solidFill>
              <a:latin typeface="Stone Serif ITC Pro Medium"/>
            </a:endParaRPr>
          </a:p>
          <a:p>
            <a:r>
              <a:rPr lang="en-US" sz="2000" b="0" i="0" u="none" strike="sngStrike" baseline="0" dirty="0">
                <a:solidFill>
                  <a:srgbClr val="221E1F"/>
                </a:solidFill>
                <a:latin typeface="Stone Serif ITC Pro Medium"/>
              </a:rPr>
              <a:t>The association of diabetes control, a positive outcome, with cumulative environmental quality is negative after controlling for obesity and leisure-time physical inactivity for all counties (PRD </a:t>
            </a:r>
            <a:r>
              <a:rPr lang="en-US" sz="2000" b="0" i="0" u="none" strike="sngStrike" baseline="0" dirty="0">
                <a:solidFill>
                  <a:srgbClr val="221E1F"/>
                </a:solidFill>
                <a:latin typeface="STIX Two Text Medium"/>
              </a:rPr>
              <a:t>−</a:t>
            </a:r>
            <a:r>
              <a:rPr lang="en-US" sz="2000" b="0" i="0" u="none" strike="sngStrike" baseline="0" dirty="0">
                <a:solidFill>
                  <a:srgbClr val="221E1F"/>
                </a:solidFill>
                <a:latin typeface="Stone Serif ITC Pro Medium"/>
              </a:rPr>
              <a:t>0.32, 95% CI: </a:t>
            </a:r>
            <a:r>
              <a:rPr lang="en-US" sz="2000" b="0" i="0" u="none" strike="sngStrike" baseline="0" dirty="0">
                <a:solidFill>
                  <a:srgbClr val="221E1F"/>
                </a:solidFill>
                <a:latin typeface="STIX Two Text Medium"/>
              </a:rPr>
              <a:t>−</a:t>
            </a:r>
            <a:r>
              <a:rPr lang="en-US" sz="2000" b="0" i="0" u="none" strike="sngStrike" baseline="0" dirty="0">
                <a:solidFill>
                  <a:srgbClr val="221E1F"/>
                </a:solidFill>
                <a:latin typeface="Stone Serif ITC Pro Medium"/>
              </a:rPr>
              <a:t>0.38, </a:t>
            </a:r>
            <a:r>
              <a:rPr lang="en-US" sz="2000" b="0" i="0" u="none" strike="sngStrike" baseline="0" dirty="0">
                <a:solidFill>
                  <a:srgbClr val="221E1F"/>
                </a:solidFill>
                <a:latin typeface="STIX Two Text Medium"/>
              </a:rPr>
              <a:t>−</a:t>
            </a:r>
            <a:r>
              <a:rPr lang="en-US" sz="2000" b="0" i="0" u="none" strike="sngStrike" baseline="0" dirty="0">
                <a:solidFill>
                  <a:srgbClr val="221E1F"/>
                </a:solidFill>
                <a:latin typeface="Stone Serif ITC Pro Medium"/>
              </a:rPr>
              <a:t>0.27) (</a:t>
            </a:r>
            <a:r>
              <a:rPr lang="en-US" sz="2000" b="0" i="0" u="none" strike="sngStrike" baseline="0" dirty="0">
                <a:solidFill>
                  <a:srgbClr val="0000FF"/>
                </a:solidFill>
                <a:latin typeface="Stone Serif ITC Pro Medium"/>
              </a:rPr>
              <a:t>Fig. 1</a:t>
            </a:r>
            <a:r>
              <a:rPr lang="en-US" sz="2000" b="0" i="0" u="none" strike="sngStrike" baseline="0" dirty="0">
                <a:solidFill>
                  <a:srgbClr val="221E1F"/>
                </a:solidFill>
                <a:latin typeface="Stone Serif ITC Pro Medium"/>
              </a:rPr>
              <a:t>), suggesting rates of DC decrease with worse environmental quality. </a:t>
            </a:r>
            <a:endParaRPr lang="en-US" sz="2000" b="0" i="0" u="none" strike="sngStrike" baseline="0" dirty="0">
              <a:solidFill>
                <a:srgbClr val="211D1E"/>
              </a:solidFill>
              <a:latin typeface="Stone Serif ITC Pro Medium"/>
            </a:endParaRPr>
          </a:p>
          <a:p>
            <a:endParaRPr lang="en-US" sz="2000" b="0" i="0" u="none" strike="noStrike" baseline="0" dirty="0">
              <a:solidFill>
                <a:srgbClr val="211D1E"/>
              </a:solidFill>
              <a:latin typeface="Stone Serif ITC Pro Medium"/>
            </a:endParaRPr>
          </a:p>
          <a:p>
            <a:r>
              <a:rPr lang="en-US" sz="2000" b="0" i="0" u="none" strike="noStrike" baseline="0" dirty="0">
                <a:solidFill>
                  <a:srgbClr val="211D1E"/>
                </a:solidFill>
                <a:latin typeface="Stone Serif ITC Pro Medium"/>
              </a:rPr>
              <a:t>We used a random intercept mixed-effect linear model, clustered by state, to estimate the fixed effects of EQI quintiles and environmental domain-specific quintiles on DC prevalence annually. We clustered by the state in order to account for policies in funding for and care of diabetes which may vary at the state level. We conducted analyses using quintiles, which allow for more meaningful interpretation</a:t>
            </a:r>
          </a:p>
          <a:p>
            <a:r>
              <a:rPr lang="en-US" sz="2000" b="0" i="0" u="none" strike="noStrike" baseline="0" dirty="0">
                <a:solidFill>
                  <a:srgbClr val="211D1E"/>
                </a:solidFill>
                <a:latin typeface="Stone Serif ITC Pro Medium"/>
              </a:rPr>
              <a:t>between areas of good (1st quintile), moderate (3rd quintile), and poor (5th quintile) environmental quality.</a:t>
            </a:r>
          </a:p>
          <a:p>
            <a:endParaRPr lang="en-US" sz="2000" b="0" i="0" u="none" strike="noStrike" baseline="0" dirty="0">
              <a:solidFill>
                <a:srgbClr val="211D1E"/>
              </a:solidFill>
              <a:latin typeface="Stone Serif ITC Pro Medium"/>
            </a:endParaRPr>
          </a:p>
          <a:p>
            <a:r>
              <a:rPr lang="en-US" sz="2000" b="0" i="0" u="none" strike="noStrike" baseline="0" dirty="0">
                <a:solidFill>
                  <a:srgbClr val="211D1E"/>
                </a:solidFill>
                <a:latin typeface="Stone Serif ITC Pro Medium"/>
              </a:rPr>
              <a:t>FYI… If I need to go into this…..When we examined Diabetes and EQI found mixed results: Comparing counties in the highest quintile/poorest environmental quality to those in the lowest quintile/best environmental quality, counties with poor environmental quality demonstrated lower total diabetes prevalence rates. Associations varied by rural– urban strata; overall better environmental quality was associated with lower total diabetes</a:t>
            </a:r>
          </a:p>
          <a:p>
            <a:r>
              <a:rPr lang="en-US" sz="2000" b="0" i="0" u="none" strike="noStrike" baseline="0" dirty="0">
                <a:solidFill>
                  <a:srgbClr val="211D1E"/>
                </a:solidFill>
                <a:latin typeface="Stone Serif ITC Pro Medium"/>
              </a:rPr>
              <a:t>prevalence rates in the less urbanized and thinly populated strata. When considering all counties, good sociodemographic environments were associated with lower total diabetes prevalence rates (prevalence difference 2.77, 95% confidence interval 2.71–2.83), suggesting that counties with poor sociodemographic environments have an annual prevalence rate 2.77 per 100,000 persons higher than counties with good sociodemographic environments.</a:t>
            </a:r>
          </a:p>
          <a:p>
            <a:endParaRPr lang="en-US" sz="2000" b="0" i="0" u="none" strike="noStrike" baseline="0" dirty="0">
              <a:solidFill>
                <a:srgbClr val="211D1E"/>
              </a:solidFill>
              <a:latin typeface="Stone Serif ITC Pro Medium"/>
            </a:endParaRPr>
          </a:p>
          <a:p>
            <a:endParaRPr lang="en-US" sz="2000" dirty="0"/>
          </a:p>
          <a:p>
            <a:pPr marL="0" indent="0">
              <a:buFont typeface="Arial" panose="020B0604020202020204" pitchFamily="34" charset="0"/>
              <a:buNone/>
              <a:defRPr/>
            </a:pPr>
            <a:endParaRPr lang="en-US" sz="2000" dirty="0"/>
          </a:p>
        </p:txBody>
      </p:sp>
      <p:sp>
        <p:nvSpPr>
          <p:cNvPr id="4" name="Slide Number Placeholder 3"/>
          <p:cNvSpPr>
            <a:spLocks noGrp="1"/>
          </p:cNvSpPr>
          <p:nvPr>
            <p:ph type="sldNum" sz="quarter" idx="5"/>
          </p:nvPr>
        </p:nvSpPr>
        <p:spPr/>
        <p:txBody>
          <a:bodyPr/>
          <a:lstStyle/>
          <a:p>
            <a:fld id="{B0366DCC-997E-4BF4-81D2-AE1DBC31F3FC}" type="slidenum">
              <a:rPr lang="en-US" smtClean="0"/>
              <a:t>26</a:t>
            </a:fld>
            <a:endParaRPr lang="en-US"/>
          </a:p>
        </p:txBody>
      </p:sp>
    </p:spTree>
    <p:extLst>
      <p:ext uri="{BB962C8B-B14F-4D97-AF65-F5344CB8AC3E}">
        <p14:creationId xmlns:p14="http://schemas.microsoft.com/office/powerpoint/2010/main" val="34000223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71170" lvl="1" indent="-173990">
              <a:lnSpc>
                <a:spcPct val="100000"/>
              </a:lnSpc>
              <a:spcBef>
                <a:spcPts val="480"/>
              </a:spcBef>
              <a:buClr>
                <a:srgbClr val="355677"/>
              </a:buClr>
              <a:buChar char="–"/>
              <a:tabLst>
                <a:tab pos="471805" algn="l"/>
              </a:tabLst>
            </a:pPr>
            <a:endParaRPr lang="en-US" sz="2000" dirty="0">
              <a:latin typeface="+mn-lt"/>
              <a:cs typeface="Calibri"/>
            </a:endParaRPr>
          </a:p>
        </p:txBody>
      </p:sp>
      <p:sp>
        <p:nvSpPr>
          <p:cNvPr id="4" name="Slide Number Placeholder 3"/>
          <p:cNvSpPr>
            <a:spLocks noGrp="1"/>
          </p:cNvSpPr>
          <p:nvPr>
            <p:ph type="sldNum" sz="quarter" idx="5"/>
          </p:nvPr>
        </p:nvSpPr>
        <p:spPr/>
        <p:txBody>
          <a:bodyPr/>
          <a:lstStyle/>
          <a:p>
            <a:fld id="{B0366DCC-997E-4BF4-81D2-AE1DBC31F3FC}" type="slidenum">
              <a:rPr lang="en-US" smtClean="0"/>
              <a:t>27</a:t>
            </a:fld>
            <a:endParaRPr lang="en-US"/>
          </a:p>
        </p:txBody>
      </p:sp>
    </p:spTree>
    <p:extLst>
      <p:ext uri="{BB962C8B-B14F-4D97-AF65-F5344CB8AC3E}">
        <p14:creationId xmlns:p14="http://schemas.microsoft.com/office/powerpoint/2010/main" val="13996103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71170" lvl="1" indent="-173990">
              <a:lnSpc>
                <a:spcPct val="100000"/>
              </a:lnSpc>
              <a:spcBef>
                <a:spcPts val="480"/>
              </a:spcBef>
              <a:buClr>
                <a:srgbClr val="355677"/>
              </a:buClr>
              <a:buChar char="–"/>
              <a:tabLst>
                <a:tab pos="471805" algn="l"/>
              </a:tabLst>
            </a:pPr>
            <a:endParaRPr lang="en-US" sz="2000" dirty="0">
              <a:latin typeface="+mn-lt"/>
              <a:cs typeface="Calibri"/>
            </a:endParaRPr>
          </a:p>
        </p:txBody>
      </p:sp>
      <p:sp>
        <p:nvSpPr>
          <p:cNvPr id="4" name="Slide Number Placeholder 3"/>
          <p:cNvSpPr>
            <a:spLocks noGrp="1"/>
          </p:cNvSpPr>
          <p:nvPr>
            <p:ph type="sldNum" sz="quarter" idx="5"/>
          </p:nvPr>
        </p:nvSpPr>
        <p:spPr/>
        <p:txBody>
          <a:bodyPr/>
          <a:lstStyle/>
          <a:p>
            <a:fld id="{B0366DCC-997E-4BF4-81D2-AE1DBC31F3FC}" type="slidenum">
              <a:rPr lang="en-US" smtClean="0"/>
              <a:t>28</a:t>
            </a:fld>
            <a:endParaRPr lang="en-US"/>
          </a:p>
        </p:txBody>
      </p:sp>
    </p:spTree>
    <p:extLst>
      <p:ext uri="{BB962C8B-B14F-4D97-AF65-F5344CB8AC3E}">
        <p14:creationId xmlns:p14="http://schemas.microsoft.com/office/powerpoint/2010/main" val="42310100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71170" lvl="1" indent="-173990">
              <a:lnSpc>
                <a:spcPct val="100000"/>
              </a:lnSpc>
              <a:spcBef>
                <a:spcPts val="480"/>
              </a:spcBef>
              <a:buClr>
                <a:srgbClr val="355677"/>
              </a:buClr>
              <a:buChar char="–"/>
              <a:tabLst>
                <a:tab pos="471805" algn="l"/>
              </a:tabLst>
            </a:pPr>
            <a:endParaRPr lang="en-US" sz="2000" dirty="0">
              <a:latin typeface="+mn-lt"/>
              <a:cs typeface="Calibri"/>
            </a:endParaRPr>
          </a:p>
        </p:txBody>
      </p:sp>
      <p:sp>
        <p:nvSpPr>
          <p:cNvPr id="4" name="Slide Number Placeholder 3"/>
          <p:cNvSpPr>
            <a:spLocks noGrp="1"/>
          </p:cNvSpPr>
          <p:nvPr>
            <p:ph type="sldNum" sz="quarter" idx="5"/>
          </p:nvPr>
        </p:nvSpPr>
        <p:spPr/>
        <p:txBody>
          <a:bodyPr/>
          <a:lstStyle/>
          <a:p>
            <a:fld id="{B0366DCC-997E-4BF4-81D2-AE1DBC31F3FC}" type="slidenum">
              <a:rPr lang="en-US" smtClean="0"/>
              <a:t>29</a:t>
            </a:fld>
            <a:endParaRPr lang="en-US"/>
          </a:p>
        </p:txBody>
      </p:sp>
    </p:spTree>
    <p:extLst>
      <p:ext uri="{BB962C8B-B14F-4D97-AF65-F5344CB8AC3E}">
        <p14:creationId xmlns:p14="http://schemas.microsoft.com/office/powerpoint/2010/main" val="9320319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366DCC-997E-4BF4-81D2-AE1DBC31F3FC}" type="slidenum">
              <a:rPr lang="en-US" smtClean="0"/>
              <a:t>30</a:t>
            </a:fld>
            <a:endParaRPr lang="en-US"/>
          </a:p>
        </p:txBody>
      </p:sp>
    </p:spTree>
    <p:extLst>
      <p:ext uri="{BB962C8B-B14F-4D97-AF65-F5344CB8AC3E}">
        <p14:creationId xmlns:p14="http://schemas.microsoft.com/office/powerpoint/2010/main" val="8642699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71170" lvl="1" indent="-173990">
              <a:lnSpc>
                <a:spcPct val="100000"/>
              </a:lnSpc>
              <a:spcBef>
                <a:spcPts val="480"/>
              </a:spcBef>
              <a:buClr>
                <a:srgbClr val="355677"/>
              </a:buClr>
              <a:buChar char="–"/>
              <a:tabLst>
                <a:tab pos="471805" algn="l"/>
              </a:tabLst>
            </a:pPr>
            <a:endParaRPr lang="en-US" sz="2000" dirty="0">
              <a:latin typeface="+mn-lt"/>
              <a:cs typeface="Calibri"/>
            </a:endParaRPr>
          </a:p>
        </p:txBody>
      </p:sp>
      <p:sp>
        <p:nvSpPr>
          <p:cNvPr id="4" name="Slide Number Placeholder 3"/>
          <p:cNvSpPr>
            <a:spLocks noGrp="1"/>
          </p:cNvSpPr>
          <p:nvPr>
            <p:ph type="sldNum" sz="quarter" idx="5"/>
          </p:nvPr>
        </p:nvSpPr>
        <p:spPr/>
        <p:txBody>
          <a:bodyPr/>
          <a:lstStyle/>
          <a:p>
            <a:fld id="{B0366DCC-997E-4BF4-81D2-AE1DBC31F3FC}" type="slidenum">
              <a:rPr lang="en-US" smtClean="0"/>
              <a:t>31</a:t>
            </a:fld>
            <a:endParaRPr lang="en-US"/>
          </a:p>
        </p:txBody>
      </p:sp>
    </p:spTree>
    <p:extLst>
      <p:ext uri="{BB962C8B-B14F-4D97-AF65-F5344CB8AC3E}">
        <p14:creationId xmlns:p14="http://schemas.microsoft.com/office/powerpoint/2010/main" val="41041926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71170" lvl="1" indent="-173990">
              <a:lnSpc>
                <a:spcPct val="100000"/>
              </a:lnSpc>
              <a:spcBef>
                <a:spcPts val="480"/>
              </a:spcBef>
              <a:buClr>
                <a:srgbClr val="355677"/>
              </a:buClr>
              <a:buChar char="–"/>
              <a:tabLst>
                <a:tab pos="471805" algn="l"/>
              </a:tabLst>
            </a:pPr>
            <a:endParaRPr lang="en-US" sz="2000" dirty="0">
              <a:latin typeface="+mn-lt"/>
              <a:cs typeface="Calibri"/>
            </a:endParaRPr>
          </a:p>
        </p:txBody>
      </p:sp>
      <p:sp>
        <p:nvSpPr>
          <p:cNvPr id="4" name="Slide Number Placeholder 3"/>
          <p:cNvSpPr>
            <a:spLocks noGrp="1"/>
          </p:cNvSpPr>
          <p:nvPr>
            <p:ph type="sldNum" sz="quarter" idx="5"/>
          </p:nvPr>
        </p:nvSpPr>
        <p:spPr/>
        <p:txBody>
          <a:bodyPr/>
          <a:lstStyle/>
          <a:p>
            <a:fld id="{B0366DCC-997E-4BF4-81D2-AE1DBC31F3FC}" type="slidenum">
              <a:rPr lang="en-US" smtClean="0"/>
              <a:t>32</a:t>
            </a:fld>
            <a:endParaRPr lang="en-US"/>
          </a:p>
        </p:txBody>
      </p:sp>
    </p:spTree>
    <p:extLst>
      <p:ext uri="{BB962C8B-B14F-4D97-AF65-F5344CB8AC3E}">
        <p14:creationId xmlns:p14="http://schemas.microsoft.com/office/powerpoint/2010/main" val="4130280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71170" lvl="1" indent="-173990">
              <a:lnSpc>
                <a:spcPct val="100000"/>
              </a:lnSpc>
              <a:spcBef>
                <a:spcPts val="480"/>
              </a:spcBef>
              <a:buClr>
                <a:srgbClr val="355677"/>
              </a:buClr>
              <a:buChar char="–"/>
              <a:tabLst>
                <a:tab pos="471805" algn="l"/>
              </a:tabLst>
            </a:pPr>
            <a:endParaRPr lang="en-US" sz="2000" dirty="0">
              <a:latin typeface="+mn-lt"/>
              <a:cs typeface="Calibri"/>
            </a:endParaRPr>
          </a:p>
        </p:txBody>
      </p:sp>
      <p:sp>
        <p:nvSpPr>
          <p:cNvPr id="4" name="Slide Number Placeholder 3"/>
          <p:cNvSpPr>
            <a:spLocks noGrp="1"/>
          </p:cNvSpPr>
          <p:nvPr>
            <p:ph type="sldNum" sz="quarter" idx="5"/>
          </p:nvPr>
        </p:nvSpPr>
        <p:spPr/>
        <p:txBody>
          <a:bodyPr/>
          <a:lstStyle/>
          <a:p>
            <a:fld id="{B0366DCC-997E-4BF4-81D2-AE1DBC31F3FC}" type="slidenum">
              <a:rPr lang="en-US" smtClean="0"/>
              <a:t>7</a:t>
            </a:fld>
            <a:endParaRPr lang="en-US"/>
          </a:p>
        </p:txBody>
      </p:sp>
    </p:spTree>
    <p:extLst>
      <p:ext uri="{BB962C8B-B14F-4D97-AF65-F5344CB8AC3E}">
        <p14:creationId xmlns:p14="http://schemas.microsoft.com/office/powerpoint/2010/main" val="433369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71170" lvl="1" indent="-173990">
              <a:lnSpc>
                <a:spcPct val="100000"/>
              </a:lnSpc>
              <a:spcBef>
                <a:spcPts val="480"/>
              </a:spcBef>
              <a:buClr>
                <a:srgbClr val="355677"/>
              </a:buClr>
              <a:buChar char="–"/>
              <a:tabLst>
                <a:tab pos="471805" algn="l"/>
              </a:tabLst>
            </a:pPr>
            <a:endParaRPr lang="en-US" sz="2000" dirty="0">
              <a:latin typeface="+mn-lt"/>
              <a:cs typeface="Calibri"/>
            </a:endParaRPr>
          </a:p>
        </p:txBody>
      </p:sp>
      <p:sp>
        <p:nvSpPr>
          <p:cNvPr id="4" name="Slide Number Placeholder 3"/>
          <p:cNvSpPr>
            <a:spLocks noGrp="1"/>
          </p:cNvSpPr>
          <p:nvPr>
            <p:ph type="sldNum" sz="quarter" idx="5"/>
          </p:nvPr>
        </p:nvSpPr>
        <p:spPr/>
        <p:txBody>
          <a:bodyPr/>
          <a:lstStyle/>
          <a:p>
            <a:fld id="{B0366DCC-997E-4BF4-81D2-AE1DBC31F3FC}" type="slidenum">
              <a:rPr lang="en-US" smtClean="0"/>
              <a:t>8</a:t>
            </a:fld>
            <a:endParaRPr lang="en-US"/>
          </a:p>
        </p:txBody>
      </p:sp>
    </p:spTree>
    <p:extLst>
      <p:ext uri="{BB962C8B-B14F-4D97-AF65-F5344CB8AC3E}">
        <p14:creationId xmlns:p14="http://schemas.microsoft.com/office/powerpoint/2010/main" val="1422467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71170" lvl="1" indent="-173990">
              <a:lnSpc>
                <a:spcPct val="100000"/>
              </a:lnSpc>
              <a:spcBef>
                <a:spcPts val="480"/>
              </a:spcBef>
              <a:buClr>
                <a:srgbClr val="355677"/>
              </a:buClr>
              <a:buChar char="–"/>
              <a:tabLst>
                <a:tab pos="471805" algn="l"/>
              </a:tabLst>
            </a:pPr>
            <a:endParaRPr lang="en-US" sz="2000" dirty="0">
              <a:latin typeface="+mn-lt"/>
              <a:cs typeface="Calibri"/>
            </a:endParaRPr>
          </a:p>
        </p:txBody>
      </p:sp>
      <p:sp>
        <p:nvSpPr>
          <p:cNvPr id="4" name="Slide Number Placeholder 3"/>
          <p:cNvSpPr>
            <a:spLocks noGrp="1"/>
          </p:cNvSpPr>
          <p:nvPr>
            <p:ph type="sldNum" sz="quarter" idx="5"/>
          </p:nvPr>
        </p:nvSpPr>
        <p:spPr/>
        <p:txBody>
          <a:bodyPr/>
          <a:lstStyle/>
          <a:p>
            <a:fld id="{B0366DCC-997E-4BF4-81D2-AE1DBC31F3FC}" type="slidenum">
              <a:rPr lang="en-US" smtClean="0"/>
              <a:t>9</a:t>
            </a:fld>
            <a:endParaRPr lang="en-US"/>
          </a:p>
        </p:txBody>
      </p:sp>
    </p:spTree>
    <p:extLst>
      <p:ext uri="{BB962C8B-B14F-4D97-AF65-F5344CB8AC3E}">
        <p14:creationId xmlns:p14="http://schemas.microsoft.com/office/powerpoint/2010/main" val="19902158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71170" lvl="1" indent="-173990">
              <a:lnSpc>
                <a:spcPct val="100000"/>
              </a:lnSpc>
              <a:spcBef>
                <a:spcPts val="480"/>
              </a:spcBef>
              <a:buClr>
                <a:srgbClr val="355677"/>
              </a:buClr>
              <a:buChar char="–"/>
              <a:tabLst>
                <a:tab pos="471805" algn="l"/>
              </a:tabLst>
            </a:pPr>
            <a:endParaRPr lang="en-US" sz="2000" dirty="0">
              <a:latin typeface="+mn-lt"/>
              <a:cs typeface="Calibri"/>
            </a:endParaRPr>
          </a:p>
        </p:txBody>
      </p:sp>
      <p:sp>
        <p:nvSpPr>
          <p:cNvPr id="4" name="Slide Number Placeholder 3"/>
          <p:cNvSpPr>
            <a:spLocks noGrp="1"/>
          </p:cNvSpPr>
          <p:nvPr>
            <p:ph type="sldNum" sz="quarter" idx="5"/>
          </p:nvPr>
        </p:nvSpPr>
        <p:spPr/>
        <p:txBody>
          <a:bodyPr/>
          <a:lstStyle/>
          <a:p>
            <a:fld id="{B0366DCC-997E-4BF4-81D2-AE1DBC31F3FC}" type="slidenum">
              <a:rPr lang="en-US" smtClean="0"/>
              <a:t>10</a:t>
            </a:fld>
            <a:endParaRPr lang="en-US"/>
          </a:p>
        </p:txBody>
      </p:sp>
    </p:spTree>
    <p:extLst>
      <p:ext uri="{BB962C8B-B14F-4D97-AF65-F5344CB8AC3E}">
        <p14:creationId xmlns:p14="http://schemas.microsoft.com/office/powerpoint/2010/main" val="2852947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71170" lvl="1" indent="-173990">
              <a:lnSpc>
                <a:spcPct val="100000"/>
              </a:lnSpc>
              <a:spcBef>
                <a:spcPts val="480"/>
              </a:spcBef>
              <a:buClr>
                <a:srgbClr val="355677"/>
              </a:buClr>
              <a:buChar char="–"/>
              <a:tabLst>
                <a:tab pos="471805" algn="l"/>
              </a:tabLst>
            </a:pPr>
            <a:endParaRPr lang="en-US" sz="2000" dirty="0">
              <a:latin typeface="+mn-lt"/>
              <a:cs typeface="Calibri"/>
            </a:endParaRPr>
          </a:p>
        </p:txBody>
      </p:sp>
      <p:sp>
        <p:nvSpPr>
          <p:cNvPr id="4" name="Slide Number Placeholder 3"/>
          <p:cNvSpPr>
            <a:spLocks noGrp="1"/>
          </p:cNvSpPr>
          <p:nvPr>
            <p:ph type="sldNum" sz="quarter" idx="5"/>
          </p:nvPr>
        </p:nvSpPr>
        <p:spPr/>
        <p:txBody>
          <a:bodyPr/>
          <a:lstStyle/>
          <a:p>
            <a:fld id="{B0366DCC-997E-4BF4-81D2-AE1DBC31F3FC}" type="slidenum">
              <a:rPr lang="en-US" smtClean="0"/>
              <a:t>11</a:t>
            </a:fld>
            <a:endParaRPr lang="en-US"/>
          </a:p>
        </p:txBody>
      </p:sp>
    </p:spTree>
    <p:extLst>
      <p:ext uri="{BB962C8B-B14F-4D97-AF65-F5344CB8AC3E}">
        <p14:creationId xmlns:p14="http://schemas.microsoft.com/office/powerpoint/2010/main" val="30025534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2000" dirty="0">
                <a:latin typeface="Arial" panose="020B0604020202020204" pitchFamily="34" charset="0"/>
              </a:rPr>
              <a:t>There are 9 RUCC categories defined by the USDA.  </a:t>
            </a:r>
          </a:p>
          <a:p>
            <a:r>
              <a:rPr lang="en-US" altLang="en-US" sz="2000" dirty="0">
                <a:latin typeface="Arial" panose="020B0604020202020204" pitchFamily="34" charset="0"/>
              </a:rPr>
              <a:t>For the EQI, those 9 were collapsed to 4:</a:t>
            </a:r>
          </a:p>
          <a:p>
            <a:r>
              <a:rPr lang="en-US" altLang="en-US" sz="2000" dirty="0">
                <a:latin typeface="Arial" panose="020B0604020202020204" pitchFamily="34" charset="0"/>
              </a:rPr>
              <a:t>Codes 1-3  = RUCC1 = metropolitan urbanized</a:t>
            </a:r>
          </a:p>
          <a:p>
            <a:r>
              <a:rPr lang="en-US" altLang="en-US" sz="2000" dirty="0">
                <a:latin typeface="Arial" panose="020B0604020202020204" pitchFamily="34" charset="0"/>
              </a:rPr>
              <a:t>Codes 4-5  = RUCC2 = non-metropolitan urbanized</a:t>
            </a:r>
          </a:p>
          <a:p>
            <a:r>
              <a:rPr lang="en-US" altLang="en-US" sz="2000" dirty="0">
                <a:latin typeface="Arial" panose="020B0604020202020204" pitchFamily="34" charset="0"/>
              </a:rPr>
              <a:t>Codes 6-7  = RUCC3 = less urbanized</a:t>
            </a:r>
          </a:p>
          <a:p>
            <a:r>
              <a:rPr lang="en-US" altLang="en-US" sz="2000" dirty="0">
                <a:latin typeface="Arial" panose="020B0604020202020204" pitchFamily="34" charset="0"/>
              </a:rPr>
              <a:t>Codes 8-9  = RUCC4 = rural</a:t>
            </a:r>
          </a:p>
          <a:p>
            <a:endParaRPr lang="en-US" altLang="en-US" sz="2000" dirty="0">
              <a:latin typeface="Arial" panose="020B0604020202020204" pitchFamily="34" charset="0"/>
            </a:endParaRPr>
          </a:p>
          <a:p>
            <a:r>
              <a:rPr lang="en-US" altLang="en-US" sz="2000" dirty="0">
                <a:latin typeface="Arial" panose="020B0604020202020204" pitchFamily="34" charset="0"/>
              </a:rPr>
              <a:t>For the RUCC-stratified EQI, the process described in the previous slide was re-done within each of the strata.  Each RUCC has its own  5domain-specific EQIs and its own overall EQI.</a:t>
            </a:r>
          </a:p>
          <a:p>
            <a:endParaRPr lang="en-US" altLang="en-US" sz="2000" dirty="0">
              <a:latin typeface="Arial" panose="020B0604020202020204" pitchFamily="34" charset="0"/>
            </a:endParaRPr>
          </a:p>
          <a:p>
            <a:endParaRPr lang="en-US" altLang="en-US" sz="2000" dirty="0">
              <a:latin typeface="Arial" panose="020B0604020202020204" pitchFamily="34" charset="0"/>
            </a:endParaRPr>
          </a:p>
        </p:txBody>
      </p:sp>
      <p:sp>
        <p:nvSpPr>
          <p:cNvPr id="4" name="Slide Number Placeholder 3"/>
          <p:cNvSpPr>
            <a:spLocks noGrp="1"/>
          </p:cNvSpPr>
          <p:nvPr>
            <p:ph type="sldNum" sz="quarter" idx="5"/>
          </p:nvPr>
        </p:nvSpPr>
        <p:spPr/>
        <p:txBody>
          <a:bodyPr/>
          <a:lstStyle/>
          <a:p>
            <a:fld id="{B0366DCC-997E-4BF4-81D2-AE1DBC31F3FC}" type="slidenum">
              <a:rPr lang="en-US" smtClean="0"/>
              <a:t>12</a:t>
            </a:fld>
            <a:endParaRPr lang="en-US"/>
          </a:p>
        </p:txBody>
      </p:sp>
    </p:spTree>
    <p:extLst>
      <p:ext uri="{BB962C8B-B14F-4D97-AF65-F5344CB8AC3E}">
        <p14:creationId xmlns:p14="http://schemas.microsoft.com/office/powerpoint/2010/main" val="3557278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71170" lvl="1" indent="-173990">
              <a:lnSpc>
                <a:spcPct val="100000"/>
              </a:lnSpc>
              <a:spcBef>
                <a:spcPts val="480"/>
              </a:spcBef>
              <a:buClr>
                <a:srgbClr val="355677"/>
              </a:buClr>
              <a:buChar char="–"/>
              <a:tabLst>
                <a:tab pos="471805" algn="l"/>
              </a:tabLst>
            </a:pPr>
            <a:endParaRPr lang="en-US" sz="2000" dirty="0">
              <a:latin typeface="+mn-lt"/>
              <a:cs typeface="Calibri"/>
            </a:endParaRPr>
          </a:p>
        </p:txBody>
      </p:sp>
      <p:sp>
        <p:nvSpPr>
          <p:cNvPr id="4" name="Slide Number Placeholder 3"/>
          <p:cNvSpPr>
            <a:spLocks noGrp="1"/>
          </p:cNvSpPr>
          <p:nvPr>
            <p:ph type="sldNum" sz="quarter" idx="5"/>
          </p:nvPr>
        </p:nvSpPr>
        <p:spPr/>
        <p:txBody>
          <a:bodyPr/>
          <a:lstStyle/>
          <a:p>
            <a:fld id="{B0366DCC-997E-4BF4-81D2-AE1DBC31F3FC}" type="slidenum">
              <a:rPr lang="en-US" smtClean="0"/>
              <a:t>13</a:t>
            </a:fld>
            <a:endParaRPr lang="en-US"/>
          </a:p>
        </p:txBody>
      </p:sp>
    </p:spTree>
    <p:extLst>
      <p:ext uri="{BB962C8B-B14F-4D97-AF65-F5344CB8AC3E}">
        <p14:creationId xmlns:p14="http://schemas.microsoft.com/office/powerpoint/2010/main" val="32738365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26"/>
          <p:cNvSpPr>
            <a:spLocks noChangeArrowheads="1"/>
          </p:cNvSpPr>
          <p:nvPr userDrawn="1"/>
        </p:nvSpPr>
        <p:spPr bwMode="auto">
          <a:xfrm>
            <a:off x="0" y="0"/>
            <a:ext cx="12192000" cy="6858000"/>
          </a:xfrm>
          <a:prstGeom prst="rect">
            <a:avLst/>
          </a:prstGeom>
          <a:solidFill>
            <a:srgbClr val="056CB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chemeClr val="bg1">
                    <a:lumMod val="75000"/>
                  </a:schemeClr>
                </a:solidFill>
              </a:defRPr>
            </a:lvl1pPr>
          </a:lstStyle>
          <a:p>
            <a:fld id="{3BE843C1-4565-4678-B446-5C97FFD4F8B1}" type="datetime1">
              <a:rPr lang="en-US" smtClean="0"/>
              <a:t>8/22/2023</a:t>
            </a:fld>
            <a:endParaRPr lang="en-US"/>
          </a:p>
        </p:txBody>
      </p:sp>
      <p:sp>
        <p:nvSpPr>
          <p:cNvPr id="5" name="Footer Placeholder 4"/>
          <p:cNvSpPr>
            <a:spLocks noGrp="1"/>
          </p:cNvSpPr>
          <p:nvPr>
            <p:ph type="ftr" sz="quarter" idx="11"/>
          </p:nvPr>
        </p:nvSpPr>
        <p:spPr/>
        <p:txBody>
          <a:bodyPr/>
          <a:lstStyle>
            <a:lvl1pPr>
              <a:defRPr>
                <a:solidFill>
                  <a:schemeClr val="bg1">
                    <a:lumMod val="7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lumMod val="75000"/>
                  </a:schemeClr>
                </a:solidFill>
              </a:defRPr>
            </a:lvl1pPr>
          </a:lstStyle>
          <a:p>
            <a:fld id="{2C54A5C6-1A67-402B-9D43-A5D8CAE25FA9}" type="slidenum">
              <a:rPr lang="en-US" smtClean="0"/>
              <a:pPr/>
              <a:t>‹#›</a:t>
            </a:fld>
            <a:endParaRPr lang="en-US"/>
          </a:p>
        </p:txBody>
      </p:sp>
      <p:sp>
        <p:nvSpPr>
          <p:cNvPr id="8" name="Rectangle 8"/>
          <p:cNvSpPr>
            <a:spLocks noChangeArrowheads="1"/>
          </p:cNvSpPr>
          <p:nvPr userDrawn="1"/>
        </p:nvSpPr>
        <p:spPr bwMode="auto">
          <a:xfrm>
            <a:off x="0" y="6418232"/>
            <a:ext cx="762000" cy="2286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pic>
        <p:nvPicPr>
          <p:cNvPr id="10" name="Picture 25" descr="EPA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8600" y="228600"/>
            <a:ext cx="167640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9548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821816-71BA-4603-98EB-EAD28CBDBD32}" type="datetime1">
              <a:rPr lang="en-US" smtClean="0"/>
              <a:t>8/22/2023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54A5C6-1A67-402B-9D43-A5D8CAE25FA9}" type="slidenum">
              <a:rPr lang="en-US" smtClean="0"/>
              <a:t>‹#›</a:t>
            </a:fld>
            <a:endParaRPr lang="en-US"/>
          </a:p>
        </p:txBody>
      </p:sp>
    </p:spTree>
    <p:extLst>
      <p:ext uri="{BB962C8B-B14F-4D97-AF65-F5344CB8AC3E}">
        <p14:creationId xmlns:p14="http://schemas.microsoft.com/office/powerpoint/2010/main" val="2639343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D823D8-4831-4B8D-9C77-30622AB4C879}" type="datetime1">
              <a:rPr lang="en-US" smtClean="0"/>
              <a:t>8/22/2023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54A5C6-1A67-402B-9D43-A5D8CAE25FA9}" type="slidenum">
              <a:rPr lang="en-US" smtClean="0"/>
              <a:t>‹#›</a:t>
            </a:fld>
            <a:endParaRPr lang="en-US"/>
          </a:p>
        </p:txBody>
      </p:sp>
    </p:spTree>
    <p:extLst>
      <p:ext uri="{BB962C8B-B14F-4D97-AF65-F5344CB8AC3E}">
        <p14:creationId xmlns:p14="http://schemas.microsoft.com/office/powerpoint/2010/main" val="15450343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8F19B2-AE17-49B2-A06D-83C9D86A4DCC}" type="datetime1">
              <a:rPr lang="en-US" smtClean="0"/>
              <a:t>8/22/2023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54A5C6-1A67-402B-9D43-A5D8CAE25FA9}" type="slidenum">
              <a:rPr lang="en-US" smtClean="0"/>
              <a:t>‹#›</a:t>
            </a:fld>
            <a:endParaRPr lang="en-US"/>
          </a:p>
        </p:txBody>
      </p:sp>
    </p:spTree>
    <p:extLst>
      <p:ext uri="{BB962C8B-B14F-4D97-AF65-F5344CB8AC3E}">
        <p14:creationId xmlns:p14="http://schemas.microsoft.com/office/powerpoint/2010/main" val="2419273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699247"/>
            <a:ext cx="10515600" cy="991441"/>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66D2E53-C238-40E3-B498-776668788F34}" type="datetime1">
              <a:rPr lang="en-US" smtClean="0"/>
              <a:t>8/22/2023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54A5C6-1A67-402B-9D43-A5D8CAE25FA9}" type="slidenum">
              <a:rPr lang="en-US" smtClean="0"/>
              <a:t>‹#›</a:t>
            </a:fld>
            <a:endParaRPr lang="en-US"/>
          </a:p>
        </p:txBody>
      </p:sp>
    </p:spTree>
    <p:extLst>
      <p:ext uri="{BB962C8B-B14F-4D97-AF65-F5344CB8AC3E}">
        <p14:creationId xmlns:p14="http://schemas.microsoft.com/office/powerpoint/2010/main" val="2488163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2184315-4863-42C1-A599-295D8C9B367D}" type="datetime1">
              <a:rPr lang="en-US" smtClean="0"/>
              <a:t>8/22/2023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54A5C6-1A67-402B-9D43-A5D8CAE25FA9}" type="slidenum">
              <a:rPr lang="en-US" smtClean="0"/>
              <a:t>‹#›</a:t>
            </a:fld>
            <a:endParaRPr lang="en-US"/>
          </a:p>
        </p:txBody>
      </p:sp>
    </p:spTree>
    <p:extLst>
      <p:ext uri="{BB962C8B-B14F-4D97-AF65-F5344CB8AC3E}">
        <p14:creationId xmlns:p14="http://schemas.microsoft.com/office/powerpoint/2010/main" val="541012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EC66ED-5CB2-45EF-B485-E7582A37CDEE}" type="datetime1">
              <a:rPr lang="en-US" smtClean="0"/>
              <a:t>8/22/2023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54A5C6-1A67-402B-9D43-A5D8CAE25FA9}" type="slidenum">
              <a:rPr lang="en-US" smtClean="0"/>
              <a:t>‹#›</a:t>
            </a:fld>
            <a:endParaRPr lang="en-US"/>
          </a:p>
        </p:txBody>
      </p:sp>
    </p:spTree>
    <p:extLst>
      <p:ext uri="{BB962C8B-B14F-4D97-AF65-F5344CB8AC3E}">
        <p14:creationId xmlns:p14="http://schemas.microsoft.com/office/powerpoint/2010/main" val="2368047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731520"/>
            <a:ext cx="3932237" cy="132588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E84A80A-4D61-43CC-9507-C824F9BC911C}" type="datetime1">
              <a:rPr lang="en-US" smtClean="0"/>
              <a:t>8/22/2023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54A5C6-1A67-402B-9D43-A5D8CAE25FA9}" type="slidenum">
              <a:rPr lang="en-US" smtClean="0"/>
              <a:t>‹#›</a:t>
            </a:fld>
            <a:endParaRPr lang="en-US"/>
          </a:p>
        </p:txBody>
      </p:sp>
    </p:spTree>
    <p:extLst>
      <p:ext uri="{BB962C8B-B14F-4D97-AF65-F5344CB8AC3E}">
        <p14:creationId xmlns:p14="http://schemas.microsoft.com/office/powerpoint/2010/main" val="3426472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710004"/>
            <a:ext cx="3932237" cy="1347395"/>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0788048-835F-45BC-A955-BD42DF8C9A28}" type="datetime1">
              <a:rPr lang="en-US" smtClean="0"/>
              <a:t>8/22/2023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54A5C6-1A67-402B-9D43-A5D8CAE25FA9}" type="slidenum">
              <a:rPr lang="en-US" smtClean="0"/>
              <a:t>‹#›</a:t>
            </a:fld>
            <a:endParaRPr lang="en-US"/>
          </a:p>
        </p:txBody>
      </p:sp>
    </p:spTree>
    <p:extLst>
      <p:ext uri="{BB962C8B-B14F-4D97-AF65-F5344CB8AC3E}">
        <p14:creationId xmlns:p14="http://schemas.microsoft.com/office/powerpoint/2010/main" val="32771687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674688"/>
            <a:ext cx="10515600" cy="1016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931052-9811-419B-B47E-E4C1D1867A16}" type="datetime1">
              <a:rPr lang="en-US" smtClean="0"/>
              <a:t>8/22/2023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54A5C6-1A67-402B-9D43-A5D8CAE25FA9}" type="slidenum">
              <a:rPr lang="en-US" smtClean="0"/>
              <a:t>‹#›</a:t>
            </a:fld>
            <a:endParaRPr lang="en-US"/>
          </a:p>
        </p:txBody>
      </p:sp>
      <p:sp>
        <p:nvSpPr>
          <p:cNvPr id="7" name="Rectangle 10"/>
          <p:cNvSpPr>
            <a:spLocks noChangeArrowheads="1"/>
          </p:cNvSpPr>
          <p:nvPr userDrawn="1"/>
        </p:nvSpPr>
        <p:spPr bwMode="auto">
          <a:xfrm>
            <a:off x="0" y="6407474"/>
            <a:ext cx="685800" cy="228600"/>
          </a:xfrm>
          <a:prstGeom prst="rect">
            <a:avLst/>
          </a:prstGeom>
          <a:solidFill>
            <a:srgbClr val="026CB6"/>
          </a:solidFill>
          <a:ln>
            <a:noFill/>
          </a:ln>
        </p:spPr>
        <p:txBody>
          <a:bodyPr wrap="none" anchor="ctr"/>
          <a:lstStyle/>
          <a:p>
            <a:endParaRPr lang="en-US">
              <a:solidFill>
                <a:srgbClr val="026CB6"/>
              </a:solidFill>
            </a:endParaRPr>
          </a:p>
        </p:txBody>
      </p:sp>
      <p:pic>
        <p:nvPicPr>
          <p:cNvPr id="8" name="Picture 2"/>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52400" y="152400"/>
            <a:ext cx="1325040"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89989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14.xml.rels><?xml version="1.0" encoding="UTF-8" standalone="yes"?>
<Relationships xmlns="http://schemas.openxmlformats.org/package/2006/relationships"><Relationship Id="rId3" Type="http://schemas.microsoft.com/office/2018/10/relationships/comments" Target="../comments/modernComment_121_8D07B78.xm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epa.gov/healthresearch/environmental-quality-index-eqi"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microsoft.com/office/2018/10/relationships/comments" Target="../comments/modernComment_127_D5E1D25D.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18/10/relationships/comments" Target="../comments/modernComment_12E_6BFB6566.xm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microsoft.com/office/2018/10/relationships/comments" Target="../comments/modernComment_12C_F695F552.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7.TIF"/><Relationship Id="rId5" Type="http://schemas.openxmlformats.org/officeDocument/2006/relationships/image" Target="../media/image16.tif"/><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microsoft.com/office/2018/10/relationships/comments" Target="../comments/modernComment_12A_E69098DD.xm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9.tiff"/><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microsoft.com/office/2018/10/relationships/comments" Target="../comments/modernComment_12D_53C74589.xm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0.tiff"/></Relationships>
</file>

<file path=ppt/slides/_rels/slide25.xml.rels><?xml version="1.0" encoding="UTF-8" standalone="yes"?>
<Relationships xmlns="http://schemas.openxmlformats.org/package/2006/relationships"><Relationship Id="rId3" Type="http://schemas.microsoft.com/office/2018/10/relationships/comments" Target="../comments/modernComment_139_F1632D49.xm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1.tiff"/></Relationships>
</file>

<file path=ppt/slides/_rels/slide26.xml.rels><?xml version="1.0" encoding="UTF-8" standalone="yes"?>
<Relationships xmlns="http://schemas.openxmlformats.org/package/2006/relationships"><Relationship Id="rId3" Type="http://schemas.microsoft.com/office/2018/10/relationships/comments" Target="../comments/modernComment_128_8BF514E6.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18/10/relationships/comments" Target="../comments/modernComment_123_119D8851.xm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hyperlink" Target="https://www.epa.gov/healthresearch/environmental-quality-index-eqi" TargetMode="External"/></Relationships>
</file>

<file path=ppt/slides/_rels/slide3.xml.rels><?xml version="1.0" encoding="UTF-8" standalone="yes"?>
<Relationships xmlns="http://schemas.openxmlformats.org/package/2006/relationships"><Relationship Id="rId3" Type="http://schemas.microsoft.com/office/2018/10/relationships/comments" Target="../comments/modernComment_11B_B2A889DC.xm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hyperlink" Target="mailto:lobdell.danelle@epa.gov"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mailto:krajewski.alison@epa.gov"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hyperlink" Target="https://doi.org/10.1371/journal.pone.0203301" TargetMode="External"/><Relationship Id="rId13" Type="http://schemas.openxmlformats.org/officeDocument/2006/relationships/hyperlink" Target="https://doi.org/10.1093/dote/doab041" TargetMode="External"/><Relationship Id="rId3" Type="http://schemas.openxmlformats.org/officeDocument/2006/relationships/hyperlink" Target="http://dx.doi.org/10.3389/fpubh.2016.00232" TargetMode="External"/><Relationship Id="rId7" Type="http://schemas.openxmlformats.org/officeDocument/2006/relationships/hyperlink" Target="https://doi.org/10.1016/j.envres.2018.06.020" TargetMode="External"/><Relationship Id="rId12" Type="http://schemas.openxmlformats.org/officeDocument/2006/relationships/hyperlink" Target="https://doi.org/10.1530/ec-21-0132"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doi.org/10.3390/ijerph14101143" TargetMode="External"/><Relationship Id="rId11" Type="http://schemas.openxmlformats.org/officeDocument/2006/relationships/hyperlink" Target="https://doi.org/10.1111/jdi.13152" TargetMode="External"/><Relationship Id="rId5" Type="http://schemas.openxmlformats.org/officeDocument/2006/relationships/hyperlink" Target="http://dx.doi.org/10.1002/cncr.30709" TargetMode="External"/><Relationship Id="rId10" Type="http://schemas.openxmlformats.org/officeDocument/2006/relationships/hyperlink" Target="https://doi.org/10.1371/journal.pone.0214094" TargetMode="External"/><Relationship Id="rId4" Type="http://schemas.openxmlformats.org/officeDocument/2006/relationships/hyperlink" Target="http://dx.doi.org/10.1289/EHP119" TargetMode="External"/><Relationship Id="rId9" Type="http://schemas.openxmlformats.org/officeDocument/2006/relationships/hyperlink" Target="https://doi.org/10.1186/s13690-018-0306-0"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microsoft.com/office/2018/10/relationships/comments" Target="../comments/modernComment_102_ECFF977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microsoft.com/office/2018/10/relationships/comments" Target="../comments/modernComment_11C_7239D9B6.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9"/>
          <p:cNvSpPr>
            <a:spLocks noGrp="1" noChangeArrowheads="1"/>
          </p:cNvSpPr>
          <p:nvPr>
            <p:ph type="ctrTitle"/>
          </p:nvPr>
        </p:nvSpPr>
        <p:spPr bwMode="auto">
          <a:xfrm>
            <a:off x="1269931" y="1568450"/>
            <a:ext cx="9208546" cy="1447800"/>
          </a:xfrm>
          <a:extLs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normAutofit fontScale="90000"/>
          </a:bodyPr>
          <a:lstStyle/>
          <a:p>
            <a:pPr algn="l"/>
            <a:r>
              <a:rPr lang="en-US" sz="4800" b="1" spc="15" dirty="0">
                <a:latin typeface="+mn-lt"/>
              </a:rPr>
              <a:t>EPA </a:t>
            </a:r>
            <a:r>
              <a:rPr lang="en-US" sz="4800" b="1" spc="10" dirty="0">
                <a:latin typeface="+mn-lt"/>
              </a:rPr>
              <a:t>Tools and Resources</a:t>
            </a:r>
            <a:r>
              <a:rPr lang="en-US" sz="4800" b="1" spc="-80" dirty="0">
                <a:latin typeface="+mn-lt"/>
              </a:rPr>
              <a:t> </a:t>
            </a:r>
            <a:r>
              <a:rPr lang="en-US" sz="4800" b="1" spc="10" dirty="0">
                <a:latin typeface="+mn-lt"/>
              </a:rPr>
              <a:t>Webinar: </a:t>
            </a:r>
            <a:br>
              <a:rPr lang="en-US" sz="4800" b="1" spc="15" dirty="0">
                <a:latin typeface="+mn-lt"/>
              </a:rPr>
            </a:br>
            <a:r>
              <a:rPr lang="en-US" sz="5400" b="1" spc="15" dirty="0">
                <a:latin typeface="+mn-lt"/>
              </a:rPr>
              <a:t>Environmental Quality Index (EQI)</a:t>
            </a:r>
            <a:endParaRPr lang="en-US" sz="5400" b="1" dirty="0">
              <a:latin typeface="+mn-lt"/>
            </a:endParaRPr>
          </a:p>
        </p:txBody>
      </p:sp>
      <p:sp>
        <p:nvSpPr>
          <p:cNvPr id="8" name="Rectangle 16"/>
          <p:cNvSpPr>
            <a:spLocks noChangeArrowheads="1"/>
          </p:cNvSpPr>
          <p:nvPr/>
        </p:nvSpPr>
        <p:spPr bwMode="auto">
          <a:xfrm>
            <a:off x="833438" y="6424251"/>
            <a:ext cx="5643562" cy="359089"/>
          </a:xfrm>
          <a:prstGeom prst="rect">
            <a:avLst/>
          </a:prstGeom>
          <a:solidFill>
            <a:srgbClr val="003F69">
              <a:alpha val="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nSpc>
                <a:spcPct val="90000"/>
              </a:lnSpc>
            </a:pPr>
            <a:r>
              <a:rPr lang="en-US" sz="1100" b="1" dirty="0">
                <a:solidFill>
                  <a:schemeClr val="bg1"/>
                </a:solidFill>
              </a:rPr>
              <a:t>Office of Research and Development</a:t>
            </a:r>
            <a:endParaRPr lang="en-US" sz="1100" b="1" dirty="0"/>
          </a:p>
        </p:txBody>
      </p:sp>
      <p:sp>
        <p:nvSpPr>
          <p:cNvPr id="11" name="object 7">
            <a:extLst>
              <a:ext uri="{FF2B5EF4-FFF2-40B4-BE49-F238E27FC236}">
                <a16:creationId xmlns:a16="http://schemas.microsoft.com/office/drawing/2014/main" id="{33BBF608-1EEF-49FB-B298-DA9895E77DC2}"/>
              </a:ext>
            </a:extLst>
          </p:cNvPr>
          <p:cNvSpPr txBox="1"/>
          <p:nvPr/>
        </p:nvSpPr>
        <p:spPr>
          <a:xfrm>
            <a:off x="1459479" y="3841751"/>
            <a:ext cx="5643562" cy="1535677"/>
          </a:xfrm>
          <a:prstGeom prst="rect">
            <a:avLst/>
          </a:prstGeom>
        </p:spPr>
        <p:txBody>
          <a:bodyPr vert="horz" wrap="square" lIns="0" tIns="57785" rIns="0" bIns="0" rtlCol="0">
            <a:spAutoFit/>
          </a:bodyPr>
          <a:lstStyle/>
          <a:p>
            <a:pPr marL="104139">
              <a:lnSpc>
                <a:spcPct val="100000"/>
              </a:lnSpc>
            </a:pPr>
            <a:r>
              <a:rPr lang="en-US" sz="2400" b="1" spc="10" dirty="0">
                <a:solidFill>
                  <a:srgbClr val="FFFFFF"/>
                </a:solidFill>
                <a:cs typeface="Calibri"/>
              </a:rPr>
              <a:t>Alison K. Krajewski</a:t>
            </a:r>
            <a:endParaRPr sz="2400" dirty="0">
              <a:cs typeface="Calibri"/>
            </a:endParaRPr>
          </a:p>
          <a:p>
            <a:pPr marL="104139">
              <a:lnSpc>
                <a:spcPct val="100000"/>
              </a:lnSpc>
              <a:spcBef>
                <a:spcPts val="35"/>
              </a:spcBef>
            </a:pPr>
            <a:r>
              <a:rPr sz="2400" i="1" spc="20" dirty="0">
                <a:solidFill>
                  <a:srgbClr val="FFFFFF"/>
                </a:solidFill>
                <a:cs typeface="Calibri"/>
              </a:rPr>
              <a:t>US </a:t>
            </a:r>
            <a:r>
              <a:rPr sz="2400" i="1" spc="-30" dirty="0">
                <a:solidFill>
                  <a:srgbClr val="FFFFFF"/>
                </a:solidFill>
                <a:cs typeface="Calibri"/>
              </a:rPr>
              <a:t>EPA </a:t>
            </a:r>
            <a:r>
              <a:rPr sz="2400" i="1" spc="10" dirty="0">
                <a:solidFill>
                  <a:srgbClr val="FFFFFF"/>
                </a:solidFill>
                <a:cs typeface="Calibri"/>
              </a:rPr>
              <a:t>Office </a:t>
            </a:r>
            <a:r>
              <a:rPr sz="2400" i="1" spc="15" dirty="0">
                <a:solidFill>
                  <a:srgbClr val="FFFFFF"/>
                </a:solidFill>
                <a:cs typeface="Calibri"/>
              </a:rPr>
              <a:t>of </a:t>
            </a:r>
            <a:r>
              <a:rPr lang="en-US" sz="2400" i="1" spc="5" dirty="0">
                <a:solidFill>
                  <a:srgbClr val="FFFFFF"/>
                </a:solidFill>
                <a:cs typeface="Calibri"/>
              </a:rPr>
              <a:t>Research and Development</a:t>
            </a:r>
          </a:p>
          <a:p>
            <a:pPr marL="104139">
              <a:lnSpc>
                <a:spcPct val="100000"/>
              </a:lnSpc>
              <a:spcBef>
                <a:spcPts val="35"/>
              </a:spcBef>
            </a:pPr>
            <a:endParaRPr lang="en-US" sz="2400" dirty="0">
              <a:cs typeface="Times New Roman"/>
            </a:endParaRPr>
          </a:p>
          <a:p>
            <a:pPr marL="136525">
              <a:lnSpc>
                <a:spcPct val="100000"/>
              </a:lnSpc>
            </a:pPr>
            <a:r>
              <a:rPr lang="en-US" sz="2400" b="1" spc="10" dirty="0">
                <a:solidFill>
                  <a:srgbClr val="FFFFFF"/>
                </a:solidFill>
                <a:cs typeface="Calibri"/>
              </a:rPr>
              <a:t>August 16, 2023</a:t>
            </a:r>
            <a:endParaRPr sz="2400" dirty="0">
              <a:cs typeface="Calibri"/>
            </a:endParaRPr>
          </a:p>
        </p:txBody>
      </p:sp>
    </p:spTree>
    <p:extLst>
      <p:ext uri="{BB962C8B-B14F-4D97-AF65-F5344CB8AC3E}">
        <p14:creationId xmlns:p14="http://schemas.microsoft.com/office/powerpoint/2010/main" val="1355660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38300" y="615622"/>
            <a:ext cx="8915400" cy="628377"/>
          </a:xfrm>
          <a:prstGeom prst="rect">
            <a:avLst/>
          </a:prstGeom>
        </p:spPr>
        <p:txBody>
          <a:bodyPr vert="horz" wrap="square" lIns="0" tIns="12700" rIns="0" bIns="0" rtlCol="0" anchor="ctr">
            <a:spAutoFit/>
          </a:bodyPr>
          <a:lstStyle/>
          <a:p>
            <a:pPr marL="12700" marR="5080" algn="ctr">
              <a:lnSpc>
                <a:spcPct val="100000"/>
              </a:lnSpc>
              <a:spcBef>
                <a:spcPts val="100"/>
              </a:spcBef>
            </a:pPr>
            <a:r>
              <a:rPr lang="en-US" sz="4000" b="1" spc="-5" dirty="0">
                <a:solidFill>
                  <a:srgbClr val="0070C0"/>
                </a:solidFill>
                <a:latin typeface="Calibri"/>
                <a:cs typeface="Calibri"/>
              </a:rPr>
              <a:t>Sociodemographic Domain</a:t>
            </a:r>
            <a:endParaRPr sz="3200" b="1" dirty="0">
              <a:solidFill>
                <a:srgbClr val="0070C0"/>
              </a:solidFill>
              <a:latin typeface="Calibri"/>
              <a:cs typeface="Calibri"/>
            </a:endParaRPr>
          </a:p>
        </p:txBody>
      </p:sp>
      <p:sp>
        <p:nvSpPr>
          <p:cNvPr id="3" name="object 3"/>
          <p:cNvSpPr txBox="1"/>
          <p:nvPr/>
        </p:nvSpPr>
        <p:spPr>
          <a:xfrm>
            <a:off x="2045336" y="6248401"/>
            <a:ext cx="88265" cy="178895"/>
          </a:xfrm>
          <a:prstGeom prst="rect">
            <a:avLst/>
          </a:prstGeom>
        </p:spPr>
        <p:txBody>
          <a:bodyPr vert="horz" wrap="square" lIns="0" tIns="17145" rIns="0" bIns="0" rtlCol="0">
            <a:spAutoFit/>
          </a:bodyPr>
          <a:lstStyle/>
          <a:p>
            <a:pPr marL="12700">
              <a:spcBef>
                <a:spcPts val="135"/>
              </a:spcBef>
            </a:pPr>
            <a:r>
              <a:rPr sz="1050" b="1" spc="20" dirty="0">
                <a:solidFill>
                  <a:srgbClr val="FFFFFF"/>
                </a:solidFill>
                <a:latin typeface="Arial"/>
                <a:cs typeface="Arial"/>
              </a:rPr>
              <a:t>1</a:t>
            </a:r>
            <a:endParaRPr sz="1200" dirty="0">
              <a:latin typeface="Arial"/>
              <a:cs typeface="Arial"/>
            </a:endParaRPr>
          </a:p>
        </p:txBody>
      </p:sp>
      <p:sp>
        <p:nvSpPr>
          <p:cNvPr id="6" name="Slide Number Placeholder 5">
            <a:extLst>
              <a:ext uri="{FF2B5EF4-FFF2-40B4-BE49-F238E27FC236}">
                <a16:creationId xmlns:a16="http://schemas.microsoft.com/office/drawing/2014/main" id="{739DBDEA-D287-4DA3-BD64-A029D6285F03}"/>
              </a:ext>
            </a:extLst>
          </p:cNvPr>
          <p:cNvSpPr>
            <a:spLocks noGrp="1"/>
          </p:cNvSpPr>
          <p:nvPr>
            <p:ph type="sldNum" sz="quarter" idx="12"/>
          </p:nvPr>
        </p:nvSpPr>
        <p:spPr>
          <a:xfrm>
            <a:off x="-2137347" y="6326370"/>
            <a:ext cx="2743200" cy="365125"/>
          </a:xfrm>
        </p:spPr>
        <p:txBody>
          <a:bodyPr/>
          <a:lstStyle/>
          <a:p>
            <a:fld id="{2C54A5C6-1A67-402B-9D43-A5D8CAE25FA9}" type="slidenum">
              <a:rPr lang="en-US" smtClean="0">
                <a:solidFill>
                  <a:schemeClr val="bg1"/>
                </a:solidFill>
              </a:rPr>
              <a:t>10</a:t>
            </a:fld>
            <a:endParaRPr lang="en-US" dirty="0">
              <a:solidFill>
                <a:schemeClr val="bg1"/>
              </a:solidFill>
            </a:endParaRPr>
          </a:p>
        </p:txBody>
      </p:sp>
      <p:sp>
        <p:nvSpPr>
          <p:cNvPr id="5" name="Content Placeholder 4">
            <a:extLst>
              <a:ext uri="{FF2B5EF4-FFF2-40B4-BE49-F238E27FC236}">
                <a16:creationId xmlns:a16="http://schemas.microsoft.com/office/drawing/2014/main" id="{CE655172-AA3B-592E-BD8F-9C74FFB466A0}"/>
              </a:ext>
            </a:extLst>
          </p:cNvPr>
          <p:cNvSpPr txBox="1">
            <a:spLocks/>
          </p:cNvSpPr>
          <p:nvPr/>
        </p:nvSpPr>
        <p:spPr>
          <a:xfrm>
            <a:off x="1638300" y="1718302"/>
            <a:ext cx="10001352" cy="420988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1155" lvl="1" indent="-342900">
              <a:spcBef>
                <a:spcPts val="200"/>
              </a:spcBef>
              <a:buClr>
                <a:srgbClr val="0070C0"/>
              </a:buClr>
            </a:pPr>
            <a:r>
              <a:rPr lang="en-US" sz="2800" dirty="0"/>
              <a:t>2000-2005 </a:t>
            </a:r>
            <a:r>
              <a:rPr lang="en-US" sz="2800" spc="-15" dirty="0"/>
              <a:t>county EQI: 12 variables</a:t>
            </a:r>
            <a:r>
              <a:rPr lang="en-US" sz="2800" dirty="0"/>
              <a:t> </a:t>
            </a:r>
          </a:p>
          <a:p>
            <a:pPr marL="351155" lvl="1" indent="-342900">
              <a:spcBef>
                <a:spcPts val="200"/>
              </a:spcBef>
              <a:buClr>
                <a:srgbClr val="0070C0"/>
              </a:buClr>
            </a:pPr>
            <a:r>
              <a:rPr lang="en-US" sz="2800" dirty="0"/>
              <a:t>2006-2010 </a:t>
            </a:r>
            <a:r>
              <a:rPr lang="en-US" sz="2800" spc="-15" dirty="0"/>
              <a:t>county EQI: 11 </a:t>
            </a:r>
            <a:r>
              <a:rPr lang="en-US" sz="2800" dirty="0"/>
              <a:t>variables </a:t>
            </a:r>
          </a:p>
          <a:p>
            <a:pPr marL="351155" lvl="1" indent="-342900">
              <a:spcBef>
                <a:spcPts val="200"/>
              </a:spcBef>
              <a:buClr>
                <a:srgbClr val="0070C0"/>
              </a:buClr>
            </a:pPr>
            <a:r>
              <a:rPr lang="en-US" sz="2800" dirty="0"/>
              <a:t>Representing socioeconomic, crime, political character new 2006-2010), creative class representation (new 2006-2010)</a:t>
            </a:r>
          </a:p>
          <a:p>
            <a:pPr marL="351155" lvl="1" indent="-342900">
              <a:spcBef>
                <a:spcPts val="200"/>
              </a:spcBef>
              <a:buClr>
                <a:srgbClr val="0070C0"/>
              </a:buClr>
            </a:pPr>
            <a:r>
              <a:rPr lang="en-US" sz="2800" dirty="0"/>
              <a:t>Data sources</a:t>
            </a:r>
          </a:p>
          <a:p>
            <a:pPr marL="808355" lvl="2" indent="-342900">
              <a:spcBef>
                <a:spcPts val="200"/>
              </a:spcBef>
              <a:buClr>
                <a:srgbClr val="0070C0"/>
              </a:buClr>
            </a:pPr>
            <a:r>
              <a:rPr lang="en-US" sz="2400" dirty="0"/>
              <a:t>US Census</a:t>
            </a:r>
          </a:p>
          <a:p>
            <a:pPr marL="808355" lvl="2" indent="-342900">
              <a:spcBef>
                <a:spcPts val="200"/>
              </a:spcBef>
              <a:buClr>
                <a:srgbClr val="0070C0"/>
              </a:buClr>
            </a:pPr>
            <a:r>
              <a:rPr lang="en-US" sz="2400" dirty="0"/>
              <a:t>Uniform crime reports</a:t>
            </a:r>
          </a:p>
          <a:p>
            <a:pPr marL="808355" lvl="2" indent="-342900">
              <a:spcBef>
                <a:spcPts val="200"/>
              </a:spcBef>
              <a:buClr>
                <a:srgbClr val="0070C0"/>
              </a:buClr>
            </a:pPr>
            <a:r>
              <a:rPr lang="en-US" sz="2400" dirty="0" err="1"/>
              <a:t>Leip’s</a:t>
            </a:r>
            <a:r>
              <a:rPr lang="en-US" sz="2400" dirty="0"/>
              <a:t> Atlas of US Presidential Elections (new 2006-2010)</a:t>
            </a:r>
          </a:p>
          <a:p>
            <a:pPr marL="808355" lvl="2" indent="-342900">
              <a:spcBef>
                <a:spcPts val="200"/>
              </a:spcBef>
              <a:buClr>
                <a:srgbClr val="0070C0"/>
              </a:buClr>
            </a:pPr>
            <a:r>
              <a:rPr lang="en-US" sz="2400" dirty="0"/>
              <a:t>USDA Economic Research Service Creative Class County Codes (new 2006-2010)</a:t>
            </a:r>
          </a:p>
        </p:txBody>
      </p:sp>
      <p:sp>
        <p:nvSpPr>
          <p:cNvPr id="7" name="TextBox 6">
            <a:extLst>
              <a:ext uri="{FF2B5EF4-FFF2-40B4-BE49-F238E27FC236}">
                <a16:creationId xmlns:a16="http://schemas.microsoft.com/office/drawing/2014/main" id="{1484B475-B0E9-5D48-CC1A-E669D7E8A9F2}"/>
              </a:ext>
            </a:extLst>
          </p:cNvPr>
          <p:cNvSpPr txBox="1"/>
          <p:nvPr/>
        </p:nvSpPr>
        <p:spPr>
          <a:xfrm>
            <a:off x="1078787" y="6234225"/>
            <a:ext cx="11004290" cy="400110"/>
          </a:xfrm>
          <a:prstGeom prst="rect">
            <a:avLst/>
          </a:prstGeom>
          <a:noFill/>
        </p:spPr>
        <p:txBody>
          <a:bodyPr wrap="square" rtlCol="0">
            <a:spAutoFit/>
          </a:bodyPr>
          <a:lstStyle/>
          <a:p>
            <a:r>
              <a:rPr lang="en-US" sz="1000" b="0" i="0" dirty="0">
                <a:solidFill>
                  <a:srgbClr val="212121"/>
                </a:solidFill>
                <a:effectLst/>
              </a:rPr>
              <a:t>Lobdell DT, Jagai JS, Rappazzo K, Messer LC. Data sources for an environmental quality index: availability, quality, and utility. Am J Public Health. 2011 Dec;101 Suppl 1(Suppl 1):S277-85. </a:t>
            </a:r>
            <a:r>
              <a:rPr lang="en-US" sz="1000" b="0" i="0" dirty="0" err="1">
                <a:solidFill>
                  <a:srgbClr val="212121"/>
                </a:solidFill>
                <a:effectLst/>
              </a:rPr>
              <a:t>doi</a:t>
            </a:r>
            <a:r>
              <a:rPr lang="en-US" sz="1000" b="0" i="0" dirty="0">
                <a:solidFill>
                  <a:srgbClr val="212121"/>
                </a:solidFill>
                <a:effectLst/>
              </a:rPr>
              <a:t>: 10.2105/AJPH.2011.300184.</a:t>
            </a:r>
            <a:endParaRPr lang="en-US" sz="1000" dirty="0"/>
          </a:p>
        </p:txBody>
      </p:sp>
    </p:spTree>
    <p:extLst>
      <p:ext uri="{BB962C8B-B14F-4D97-AF65-F5344CB8AC3E}">
        <p14:creationId xmlns:p14="http://schemas.microsoft.com/office/powerpoint/2010/main" val="22916963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38300" y="377191"/>
            <a:ext cx="8915400" cy="628377"/>
          </a:xfrm>
          <a:prstGeom prst="rect">
            <a:avLst/>
          </a:prstGeom>
        </p:spPr>
        <p:txBody>
          <a:bodyPr vert="horz" wrap="square" lIns="0" tIns="12700" rIns="0" bIns="0" rtlCol="0" anchor="ctr">
            <a:spAutoFit/>
          </a:bodyPr>
          <a:lstStyle/>
          <a:p>
            <a:pPr marL="12700" marR="5080" algn="ctr">
              <a:lnSpc>
                <a:spcPct val="100000"/>
              </a:lnSpc>
              <a:spcBef>
                <a:spcPts val="100"/>
              </a:spcBef>
            </a:pPr>
            <a:r>
              <a:rPr lang="en-US" sz="4000" b="1" spc="-5" dirty="0">
                <a:solidFill>
                  <a:srgbClr val="0070C0"/>
                </a:solidFill>
                <a:latin typeface="Calibri"/>
                <a:cs typeface="Calibri"/>
              </a:rPr>
              <a:t>Built Environment Domain</a:t>
            </a:r>
            <a:endParaRPr sz="3200" b="1" dirty="0">
              <a:solidFill>
                <a:srgbClr val="0070C0"/>
              </a:solidFill>
              <a:latin typeface="Calibri"/>
              <a:cs typeface="Calibri"/>
            </a:endParaRPr>
          </a:p>
        </p:txBody>
      </p:sp>
      <p:sp>
        <p:nvSpPr>
          <p:cNvPr id="3" name="object 3"/>
          <p:cNvSpPr txBox="1"/>
          <p:nvPr/>
        </p:nvSpPr>
        <p:spPr>
          <a:xfrm>
            <a:off x="2045336" y="6248401"/>
            <a:ext cx="88265" cy="178895"/>
          </a:xfrm>
          <a:prstGeom prst="rect">
            <a:avLst/>
          </a:prstGeom>
        </p:spPr>
        <p:txBody>
          <a:bodyPr vert="horz" wrap="square" lIns="0" tIns="17145" rIns="0" bIns="0" rtlCol="0">
            <a:spAutoFit/>
          </a:bodyPr>
          <a:lstStyle/>
          <a:p>
            <a:pPr marL="12700">
              <a:spcBef>
                <a:spcPts val="135"/>
              </a:spcBef>
            </a:pPr>
            <a:r>
              <a:rPr sz="1050" b="1" spc="20" dirty="0">
                <a:solidFill>
                  <a:srgbClr val="FFFFFF"/>
                </a:solidFill>
                <a:latin typeface="Arial"/>
                <a:cs typeface="Arial"/>
              </a:rPr>
              <a:t>1</a:t>
            </a:r>
            <a:endParaRPr sz="1200" dirty="0">
              <a:latin typeface="Arial"/>
              <a:cs typeface="Arial"/>
            </a:endParaRPr>
          </a:p>
        </p:txBody>
      </p:sp>
      <p:sp>
        <p:nvSpPr>
          <p:cNvPr id="6" name="Slide Number Placeholder 5">
            <a:extLst>
              <a:ext uri="{FF2B5EF4-FFF2-40B4-BE49-F238E27FC236}">
                <a16:creationId xmlns:a16="http://schemas.microsoft.com/office/drawing/2014/main" id="{739DBDEA-D287-4DA3-BD64-A029D6285F03}"/>
              </a:ext>
            </a:extLst>
          </p:cNvPr>
          <p:cNvSpPr>
            <a:spLocks noGrp="1"/>
          </p:cNvSpPr>
          <p:nvPr>
            <p:ph type="sldNum" sz="quarter" idx="12"/>
          </p:nvPr>
        </p:nvSpPr>
        <p:spPr>
          <a:xfrm>
            <a:off x="-2137347" y="6326370"/>
            <a:ext cx="2743200" cy="365125"/>
          </a:xfrm>
        </p:spPr>
        <p:txBody>
          <a:bodyPr/>
          <a:lstStyle/>
          <a:p>
            <a:fld id="{2C54A5C6-1A67-402B-9D43-A5D8CAE25FA9}" type="slidenum">
              <a:rPr lang="en-US" smtClean="0">
                <a:solidFill>
                  <a:schemeClr val="bg1"/>
                </a:solidFill>
              </a:rPr>
              <a:t>11</a:t>
            </a:fld>
            <a:endParaRPr lang="en-US" dirty="0">
              <a:solidFill>
                <a:schemeClr val="bg1"/>
              </a:solidFill>
            </a:endParaRPr>
          </a:p>
        </p:txBody>
      </p:sp>
      <p:sp>
        <p:nvSpPr>
          <p:cNvPr id="7" name="TextBox 6">
            <a:extLst>
              <a:ext uri="{FF2B5EF4-FFF2-40B4-BE49-F238E27FC236}">
                <a16:creationId xmlns:a16="http://schemas.microsoft.com/office/drawing/2014/main" id="{1484B475-B0E9-5D48-CC1A-E669D7E8A9F2}"/>
              </a:ext>
            </a:extLst>
          </p:cNvPr>
          <p:cNvSpPr txBox="1"/>
          <p:nvPr/>
        </p:nvSpPr>
        <p:spPr>
          <a:xfrm>
            <a:off x="863029" y="6234225"/>
            <a:ext cx="11220048" cy="400110"/>
          </a:xfrm>
          <a:prstGeom prst="rect">
            <a:avLst/>
          </a:prstGeom>
          <a:noFill/>
        </p:spPr>
        <p:txBody>
          <a:bodyPr wrap="square" rtlCol="0">
            <a:spAutoFit/>
          </a:bodyPr>
          <a:lstStyle/>
          <a:p>
            <a:r>
              <a:rPr lang="en-US" sz="1000" b="0" i="0" dirty="0">
                <a:solidFill>
                  <a:srgbClr val="212121"/>
                </a:solidFill>
                <a:effectLst/>
              </a:rPr>
              <a:t>Lobdell DT, Jagai JS, Rappazzo K, Messer LC. Data sources for an environmental quality index: availability, quality, and utility. Am J Public Health. 2011 Dec;101 Suppl 1(Suppl 1):S277-85. </a:t>
            </a:r>
            <a:r>
              <a:rPr lang="en-US" sz="1000" b="0" i="0" dirty="0" err="1">
                <a:solidFill>
                  <a:srgbClr val="212121"/>
                </a:solidFill>
                <a:effectLst/>
              </a:rPr>
              <a:t>doi</a:t>
            </a:r>
            <a:r>
              <a:rPr lang="en-US" sz="1000" b="0" i="0" dirty="0">
                <a:solidFill>
                  <a:srgbClr val="212121"/>
                </a:solidFill>
                <a:effectLst/>
              </a:rPr>
              <a:t>: 10.2105/AJPH.2011.300184.</a:t>
            </a:r>
            <a:endParaRPr lang="en-US" sz="1000" dirty="0"/>
          </a:p>
        </p:txBody>
      </p:sp>
      <p:sp>
        <p:nvSpPr>
          <p:cNvPr id="10" name="Content Placeholder 4">
            <a:extLst>
              <a:ext uri="{FF2B5EF4-FFF2-40B4-BE49-F238E27FC236}">
                <a16:creationId xmlns:a16="http://schemas.microsoft.com/office/drawing/2014/main" id="{34EFDF9A-11C6-CD2E-52E1-29132929DC75}"/>
              </a:ext>
            </a:extLst>
          </p:cNvPr>
          <p:cNvSpPr txBox="1">
            <a:spLocks/>
          </p:cNvSpPr>
          <p:nvPr/>
        </p:nvSpPr>
        <p:spPr>
          <a:xfrm>
            <a:off x="1376737" y="1469205"/>
            <a:ext cx="10511620" cy="4479946"/>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1155" lvl="1" indent="-342900">
              <a:spcBef>
                <a:spcPts val="200"/>
              </a:spcBef>
              <a:buClr>
                <a:srgbClr val="0070C0"/>
              </a:buClr>
            </a:pPr>
            <a:r>
              <a:rPr lang="en-US" sz="2800" dirty="0"/>
              <a:t>2000-2005 </a:t>
            </a:r>
            <a:r>
              <a:rPr lang="en-US" sz="2800" spc="-15" dirty="0"/>
              <a:t>county EQI: 14 variables</a:t>
            </a:r>
            <a:r>
              <a:rPr lang="en-US" sz="2800" dirty="0"/>
              <a:t> </a:t>
            </a:r>
          </a:p>
          <a:p>
            <a:pPr marL="351155" lvl="1" indent="-342900">
              <a:spcBef>
                <a:spcPts val="200"/>
              </a:spcBef>
              <a:buClr>
                <a:srgbClr val="0070C0"/>
              </a:buClr>
            </a:pPr>
            <a:r>
              <a:rPr lang="en-US" sz="2800" dirty="0"/>
              <a:t>2006-2010 </a:t>
            </a:r>
            <a:r>
              <a:rPr lang="en-US" sz="2800" spc="-15" dirty="0"/>
              <a:t>county EQI: 5 </a:t>
            </a:r>
            <a:r>
              <a:rPr lang="en-US" sz="2800" dirty="0"/>
              <a:t>variables </a:t>
            </a:r>
          </a:p>
          <a:p>
            <a:pPr marL="351155" lvl="1" indent="-342900">
              <a:spcBef>
                <a:spcPts val="200"/>
              </a:spcBef>
              <a:buClr>
                <a:srgbClr val="0070C0"/>
              </a:buClr>
            </a:pPr>
            <a:r>
              <a:rPr lang="en-US" sz="2800" dirty="0"/>
              <a:t>Representing roads, highway/road safety, commuting behavior, business environment, subsidized housing environment, walkability (new 2006-2010), green space (new 2006-2010)</a:t>
            </a:r>
          </a:p>
          <a:p>
            <a:pPr marL="351155" lvl="1" indent="-342900">
              <a:spcBef>
                <a:spcPts val="200"/>
              </a:spcBef>
              <a:buClr>
                <a:srgbClr val="0070C0"/>
              </a:buClr>
            </a:pPr>
            <a:r>
              <a:rPr lang="en-US" sz="2800" dirty="0"/>
              <a:t>Data sources</a:t>
            </a:r>
          </a:p>
          <a:p>
            <a:pPr marL="808355" lvl="2" indent="-342900">
              <a:spcBef>
                <a:spcPts val="200"/>
              </a:spcBef>
              <a:buClr>
                <a:srgbClr val="0070C0"/>
              </a:buClr>
            </a:pPr>
            <a:r>
              <a:rPr lang="en-US" sz="2400" dirty="0"/>
              <a:t>Duns and Bradstreet North American Industry Classification System (NAICS) Codes</a:t>
            </a:r>
          </a:p>
          <a:p>
            <a:pPr marL="808355" lvl="2" indent="-342900">
              <a:spcBef>
                <a:spcPts val="200"/>
              </a:spcBef>
              <a:buClr>
                <a:srgbClr val="0070C0"/>
              </a:buClr>
            </a:pPr>
            <a:r>
              <a:rPr lang="en-US" sz="2400" dirty="0"/>
              <a:t>Topologically Integrated Geographic Encoding and Referencing (TIGER) Data and NAVTEQ streets</a:t>
            </a:r>
            <a:endParaRPr lang="en-US" sz="2400" dirty="0">
              <a:cs typeface="Arial" charset="0"/>
            </a:endParaRPr>
          </a:p>
          <a:p>
            <a:pPr marL="808355" lvl="2" indent="-342900">
              <a:spcBef>
                <a:spcPts val="200"/>
              </a:spcBef>
              <a:buClr>
                <a:srgbClr val="0070C0"/>
              </a:buClr>
            </a:pPr>
            <a:r>
              <a:rPr lang="en-US" sz="2400" dirty="0"/>
              <a:t>Fatality Annual Reporting System</a:t>
            </a:r>
          </a:p>
          <a:p>
            <a:pPr marL="808355" lvl="2" indent="-342900">
              <a:spcBef>
                <a:spcPts val="200"/>
              </a:spcBef>
              <a:buClr>
                <a:srgbClr val="0070C0"/>
              </a:buClr>
            </a:pPr>
            <a:r>
              <a:rPr lang="en-US" sz="2400" dirty="0"/>
              <a:t>Housing and Urban Development</a:t>
            </a:r>
          </a:p>
          <a:p>
            <a:pPr marL="808355" lvl="2" indent="-342900">
              <a:spcBef>
                <a:spcPts val="200"/>
              </a:spcBef>
              <a:buClr>
                <a:srgbClr val="0070C0"/>
              </a:buClr>
            </a:pPr>
            <a:r>
              <a:rPr lang="en-US" sz="2400" dirty="0"/>
              <a:t>US Census</a:t>
            </a:r>
          </a:p>
          <a:p>
            <a:pPr marL="808355" lvl="2" indent="-342900">
              <a:spcBef>
                <a:spcPts val="200"/>
              </a:spcBef>
              <a:buClr>
                <a:srgbClr val="0070C0"/>
              </a:buClr>
            </a:pPr>
            <a:r>
              <a:rPr lang="en-US" sz="2400" dirty="0" err="1"/>
              <a:t>EnviroAtlas</a:t>
            </a:r>
            <a:r>
              <a:rPr lang="en-US" sz="2400" dirty="0"/>
              <a:t> Green Space dataset (new 2006-2010)</a:t>
            </a:r>
          </a:p>
          <a:p>
            <a:pPr marL="808355" lvl="2" indent="-342900">
              <a:spcBef>
                <a:spcPts val="200"/>
              </a:spcBef>
              <a:buClr>
                <a:srgbClr val="0070C0"/>
              </a:buClr>
            </a:pPr>
            <a:r>
              <a:rPr lang="en-US" sz="2400" dirty="0"/>
              <a:t>EPA’s National Walkability Index (new 2006-2010</a:t>
            </a:r>
          </a:p>
        </p:txBody>
      </p:sp>
    </p:spTree>
    <p:extLst>
      <p:ext uri="{BB962C8B-B14F-4D97-AF65-F5344CB8AC3E}">
        <p14:creationId xmlns:p14="http://schemas.microsoft.com/office/powerpoint/2010/main" val="7308324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89993" y="220245"/>
            <a:ext cx="10451952" cy="1243930"/>
          </a:xfrm>
          <a:prstGeom prst="rect">
            <a:avLst/>
          </a:prstGeom>
        </p:spPr>
        <p:txBody>
          <a:bodyPr vert="horz" wrap="square" lIns="0" tIns="12700" rIns="0" bIns="0" rtlCol="0" anchor="ctr">
            <a:spAutoFit/>
          </a:bodyPr>
          <a:lstStyle/>
          <a:p>
            <a:pPr marL="12700" marR="5080" algn="ctr">
              <a:lnSpc>
                <a:spcPct val="100000"/>
              </a:lnSpc>
              <a:spcBef>
                <a:spcPts val="100"/>
              </a:spcBef>
            </a:pPr>
            <a:r>
              <a:rPr lang="en-US" sz="4000" b="1" spc="-5" dirty="0">
                <a:solidFill>
                  <a:srgbClr val="0070C0"/>
                </a:solidFill>
                <a:latin typeface="Calibri"/>
                <a:cs typeface="Calibri"/>
              </a:rPr>
              <a:t>Rural-urban continuum code (RUCC) stratification for all counties in the US</a:t>
            </a:r>
            <a:endParaRPr sz="3200" b="1" dirty="0">
              <a:solidFill>
                <a:srgbClr val="0070C0"/>
              </a:solidFill>
              <a:latin typeface="Calibri"/>
              <a:cs typeface="Calibri"/>
            </a:endParaRPr>
          </a:p>
        </p:txBody>
      </p:sp>
      <p:sp>
        <p:nvSpPr>
          <p:cNvPr id="3" name="object 3"/>
          <p:cNvSpPr txBox="1"/>
          <p:nvPr/>
        </p:nvSpPr>
        <p:spPr>
          <a:xfrm>
            <a:off x="2045336" y="6248401"/>
            <a:ext cx="88265" cy="178895"/>
          </a:xfrm>
          <a:prstGeom prst="rect">
            <a:avLst/>
          </a:prstGeom>
        </p:spPr>
        <p:txBody>
          <a:bodyPr vert="horz" wrap="square" lIns="0" tIns="17145" rIns="0" bIns="0" rtlCol="0">
            <a:spAutoFit/>
          </a:bodyPr>
          <a:lstStyle/>
          <a:p>
            <a:pPr marL="12700">
              <a:spcBef>
                <a:spcPts val="135"/>
              </a:spcBef>
            </a:pPr>
            <a:r>
              <a:rPr sz="1050" b="1" spc="20" dirty="0">
                <a:solidFill>
                  <a:srgbClr val="FFFFFF"/>
                </a:solidFill>
                <a:latin typeface="Arial"/>
                <a:cs typeface="Arial"/>
              </a:rPr>
              <a:t>1</a:t>
            </a:r>
            <a:endParaRPr sz="1200" dirty="0">
              <a:latin typeface="Arial"/>
              <a:cs typeface="Arial"/>
            </a:endParaRPr>
          </a:p>
        </p:txBody>
      </p:sp>
      <p:sp>
        <p:nvSpPr>
          <p:cNvPr id="6" name="Slide Number Placeholder 5">
            <a:extLst>
              <a:ext uri="{FF2B5EF4-FFF2-40B4-BE49-F238E27FC236}">
                <a16:creationId xmlns:a16="http://schemas.microsoft.com/office/drawing/2014/main" id="{739DBDEA-D287-4DA3-BD64-A029D6285F03}"/>
              </a:ext>
            </a:extLst>
          </p:cNvPr>
          <p:cNvSpPr>
            <a:spLocks noGrp="1"/>
          </p:cNvSpPr>
          <p:nvPr>
            <p:ph type="sldNum" sz="quarter" idx="12"/>
          </p:nvPr>
        </p:nvSpPr>
        <p:spPr>
          <a:xfrm>
            <a:off x="-2137347" y="6326370"/>
            <a:ext cx="2743200" cy="365125"/>
          </a:xfrm>
        </p:spPr>
        <p:txBody>
          <a:bodyPr/>
          <a:lstStyle/>
          <a:p>
            <a:fld id="{2C54A5C6-1A67-402B-9D43-A5D8CAE25FA9}" type="slidenum">
              <a:rPr lang="en-US" smtClean="0">
                <a:solidFill>
                  <a:schemeClr val="bg1"/>
                </a:solidFill>
              </a:rPr>
              <a:t>12</a:t>
            </a:fld>
            <a:endParaRPr lang="en-US" dirty="0">
              <a:solidFill>
                <a:schemeClr val="bg1"/>
              </a:solidFill>
            </a:endParaRPr>
          </a:p>
        </p:txBody>
      </p:sp>
      <p:pic>
        <p:nvPicPr>
          <p:cNvPr id="8" name="Content Placeholder 7" descr="All counties in the U.S. are assigned one of four categories based on the rural-urban continuum code (RUCC): metropolitan urbanized, non-metro urbanized, less urbanized, and thinly populated. The Midwest is mainly thinly populated while both coasts are mainly metropolitan urbanized.">
            <a:extLst>
              <a:ext uri="{FF2B5EF4-FFF2-40B4-BE49-F238E27FC236}">
                <a16:creationId xmlns:a16="http://schemas.microsoft.com/office/drawing/2014/main" id="{0546C36E-449C-D9FC-969F-AE2DDCBEDCB4}"/>
              </a:ext>
            </a:extLst>
          </p:cNvPr>
          <p:cNvPicPr>
            <a:picLocks noGrp="1" noChangeAspect="1"/>
          </p:cNvPicPr>
          <p:nvPr>
            <p:ph idx="1"/>
          </p:nvPr>
        </p:nvPicPr>
        <p:blipFill>
          <a:blip r:embed="rId3"/>
          <a:stretch>
            <a:fillRect/>
          </a:stretch>
        </p:blipFill>
        <p:spPr>
          <a:xfrm>
            <a:off x="2504050" y="1464175"/>
            <a:ext cx="7058072" cy="5166342"/>
          </a:xfrm>
          <a:prstGeom prst="rect">
            <a:avLst/>
          </a:prstGeom>
        </p:spPr>
      </p:pic>
      <p:sp>
        <p:nvSpPr>
          <p:cNvPr id="9" name="TextBox 4">
            <a:extLst>
              <a:ext uri="{FF2B5EF4-FFF2-40B4-BE49-F238E27FC236}">
                <a16:creationId xmlns:a16="http://schemas.microsoft.com/office/drawing/2014/main" id="{EF6F8232-0816-7123-D33B-BC8CFFA67C40}"/>
              </a:ext>
            </a:extLst>
          </p:cNvPr>
          <p:cNvSpPr txBox="1">
            <a:spLocks noChangeArrowheads="1"/>
          </p:cNvSpPr>
          <p:nvPr/>
        </p:nvSpPr>
        <p:spPr bwMode="auto">
          <a:xfrm>
            <a:off x="900396" y="6393708"/>
            <a:ext cx="8001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Arial" panose="020B0604020202020204" pitchFamily="34" charset="0"/>
                <a:ea typeface="ＭＳ Ｐゴシック" panose="020B0600070205080204" pitchFamily="34" charset="-128"/>
              </a:defRPr>
            </a:lvl1pPr>
            <a:lvl2pPr marL="742950" indent="-285750">
              <a:defRPr sz="3600">
                <a:solidFill>
                  <a:schemeClr val="tx1"/>
                </a:solidFill>
                <a:latin typeface="Arial" panose="020B0604020202020204" pitchFamily="34" charset="0"/>
                <a:ea typeface="ＭＳ Ｐゴシック" panose="020B0600070205080204" pitchFamily="34" charset="-128"/>
              </a:defRPr>
            </a:lvl2pPr>
            <a:lvl3pPr marL="1143000" indent="-228600">
              <a:defRPr sz="3600">
                <a:solidFill>
                  <a:schemeClr val="tx1"/>
                </a:solidFill>
                <a:latin typeface="Arial" panose="020B0604020202020204" pitchFamily="34" charset="0"/>
                <a:ea typeface="ＭＳ Ｐゴシック" panose="020B0600070205080204" pitchFamily="34" charset="-128"/>
              </a:defRPr>
            </a:lvl3pPr>
            <a:lvl4pPr marL="1600200" indent="-228600">
              <a:defRPr sz="3600">
                <a:solidFill>
                  <a:schemeClr val="tx1"/>
                </a:solidFill>
                <a:latin typeface="Arial" panose="020B0604020202020204" pitchFamily="34" charset="0"/>
                <a:ea typeface="ＭＳ Ｐゴシック" panose="020B0600070205080204" pitchFamily="34" charset="-128"/>
              </a:defRPr>
            </a:lvl4pPr>
            <a:lvl5pPr marL="2057400" indent="-228600">
              <a:defRPr sz="3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9pPr>
          </a:lstStyle>
          <a:p>
            <a:r>
              <a:rPr lang="en-US" altLang="en-US" sz="1000" dirty="0"/>
              <a:t>Source: USDA, </a:t>
            </a:r>
            <a:r>
              <a:rPr lang="en-US" altLang="en-US" sz="1000" i="1" dirty="0"/>
              <a:t>Measuring rurality: Rural-urban continuum codes.</a:t>
            </a:r>
            <a:r>
              <a:rPr lang="en-US" altLang="en-US" sz="1000" dirty="0"/>
              <a:t> </a:t>
            </a:r>
          </a:p>
        </p:txBody>
      </p:sp>
    </p:spTree>
    <p:extLst>
      <p:ext uri="{BB962C8B-B14F-4D97-AF65-F5344CB8AC3E}">
        <p14:creationId xmlns:p14="http://schemas.microsoft.com/office/powerpoint/2010/main" val="21718062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53787" y="154977"/>
            <a:ext cx="10222779" cy="1243930"/>
          </a:xfrm>
          <a:prstGeom prst="rect">
            <a:avLst/>
          </a:prstGeom>
        </p:spPr>
        <p:txBody>
          <a:bodyPr vert="horz" wrap="square" lIns="0" tIns="12700" rIns="0" bIns="0" rtlCol="0" anchor="ctr">
            <a:spAutoFit/>
          </a:bodyPr>
          <a:lstStyle/>
          <a:p>
            <a:pPr marL="12700" marR="5080" algn="ctr">
              <a:lnSpc>
                <a:spcPct val="100000"/>
              </a:lnSpc>
              <a:spcBef>
                <a:spcPts val="100"/>
              </a:spcBef>
            </a:pPr>
            <a:r>
              <a:rPr lang="en-US" sz="4000" b="1" spc="-5" dirty="0">
                <a:solidFill>
                  <a:srgbClr val="0070C0"/>
                </a:solidFill>
                <a:latin typeface="Calibri"/>
                <a:cs typeface="Calibri"/>
              </a:rPr>
              <a:t>Conceptual Framework for Domain-Specific and Overall EQI Construction </a:t>
            </a:r>
            <a:endParaRPr sz="3200" b="1" dirty="0">
              <a:solidFill>
                <a:srgbClr val="0070C0"/>
              </a:solidFill>
              <a:latin typeface="Calibri"/>
              <a:cs typeface="Calibri"/>
            </a:endParaRPr>
          </a:p>
        </p:txBody>
      </p:sp>
      <p:sp>
        <p:nvSpPr>
          <p:cNvPr id="3" name="object 3"/>
          <p:cNvSpPr txBox="1"/>
          <p:nvPr/>
        </p:nvSpPr>
        <p:spPr>
          <a:xfrm>
            <a:off x="2045336" y="6248401"/>
            <a:ext cx="88265" cy="178895"/>
          </a:xfrm>
          <a:prstGeom prst="rect">
            <a:avLst/>
          </a:prstGeom>
        </p:spPr>
        <p:txBody>
          <a:bodyPr vert="horz" wrap="square" lIns="0" tIns="17145" rIns="0" bIns="0" rtlCol="0">
            <a:spAutoFit/>
          </a:bodyPr>
          <a:lstStyle/>
          <a:p>
            <a:pPr marL="12700">
              <a:spcBef>
                <a:spcPts val="135"/>
              </a:spcBef>
            </a:pPr>
            <a:r>
              <a:rPr sz="1050" b="1" spc="20" dirty="0">
                <a:solidFill>
                  <a:srgbClr val="FFFFFF"/>
                </a:solidFill>
                <a:latin typeface="Arial"/>
                <a:cs typeface="Arial"/>
              </a:rPr>
              <a:t>1</a:t>
            </a:r>
            <a:endParaRPr sz="1200" dirty="0">
              <a:latin typeface="Arial"/>
              <a:cs typeface="Arial"/>
            </a:endParaRPr>
          </a:p>
        </p:txBody>
      </p:sp>
      <p:sp>
        <p:nvSpPr>
          <p:cNvPr id="6" name="Slide Number Placeholder 5">
            <a:extLst>
              <a:ext uri="{FF2B5EF4-FFF2-40B4-BE49-F238E27FC236}">
                <a16:creationId xmlns:a16="http://schemas.microsoft.com/office/drawing/2014/main" id="{739DBDEA-D287-4DA3-BD64-A029D6285F03}"/>
              </a:ext>
            </a:extLst>
          </p:cNvPr>
          <p:cNvSpPr>
            <a:spLocks noGrp="1"/>
          </p:cNvSpPr>
          <p:nvPr>
            <p:ph type="sldNum" sz="quarter" idx="12"/>
          </p:nvPr>
        </p:nvSpPr>
        <p:spPr>
          <a:xfrm>
            <a:off x="-2137347" y="6326370"/>
            <a:ext cx="2743200" cy="365125"/>
          </a:xfrm>
        </p:spPr>
        <p:txBody>
          <a:bodyPr/>
          <a:lstStyle/>
          <a:p>
            <a:fld id="{2C54A5C6-1A67-402B-9D43-A5D8CAE25FA9}" type="slidenum">
              <a:rPr lang="en-US" smtClean="0">
                <a:solidFill>
                  <a:schemeClr val="bg1"/>
                </a:solidFill>
              </a:rPr>
              <a:t>13</a:t>
            </a:fld>
            <a:endParaRPr lang="en-US" dirty="0">
              <a:solidFill>
                <a:schemeClr val="bg1"/>
              </a:solidFill>
            </a:endParaRPr>
          </a:p>
        </p:txBody>
      </p:sp>
      <p:sp>
        <p:nvSpPr>
          <p:cNvPr id="7" name="TextBox 6">
            <a:extLst>
              <a:ext uri="{FF2B5EF4-FFF2-40B4-BE49-F238E27FC236}">
                <a16:creationId xmlns:a16="http://schemas.microsoft.com/office/drawing/2014/main" id="{F0CFBB9E-948D-773C-DC30-DB684E833B20}"/>
              </a:ext>
            </a:extLst>
          </p:cNvPr>
          <p:cNvSpPr txBox="1"/>
          <p:nvPr/>
        </p:nvSpPr>
        <p:spPr>
          <a:xfrm>
            <a:off x="653185" y="6507542"/>
            <a:ext cx="10885627" cy="230832"/>
          </a:xfrm>
          <a:prstGeom prst="rect">
            <a:avLst/>
          </a:prstGeom>
          <a:noFill/>
        </p:spPr>
        <p:txBody>
          <a:bodyPr wrap="square" rtlCol="0">
            <a:spAutoFit/>
          </a:bodyPr>
          <a:lstStyle/>
          <a:p>
            <a:r>
              <a:rPr lang="en-US" sz="900" b="0" i="0" dirty="0">
                <a:solidFill>
                  <a:srgbClr val="212121"/>
                </a:solidFill>
                <a:effectLst/>
                <a:latin typeface="Calibri" panose="020F0502020204030204" pitchFamily="34" charset="0"/>
                <a:cs typeface="Calibri" panose="020F0502020204030204" pitchFamily="34" charset="0"/>
              </a:rPr>
              <a:t>Messer LC, Jagai JS, Rappazzo KM, Lobdell DT. Construction of an environmental quality index for public health research. Environ Health. 2014 May 22;13(1):39. </a:t>
            </a:r>
            <a:r>
              <a:rPr lang="en-US" sz="900" b="0" i="0" dirty="0" err="1">
                <a:solidFill>
                  <a:srgbClr val="212121"/>
                </a:solidFill>
                <a:effectLst/>
                <a:latin typeface="Calibri" panose="020F0502020204030204" pitchFamily="34" charset="0"/>
                <a:cs typeface="Calibri" panose="020F0502020204030204" pitchFamily="34" charset="0"/>
              </a:rPr>
              <a:t>doi</a:t>
            </a:r>
            <a:r>
              <a:rPr lang="en-US" sz="900" b="0" i="0" dirty="0">
                <a:solidFill>
                  <a:srgbClr val="212121"/>
                </a:solidFill>
                <a:effectLst/>
                <a:latin typeface="Calibri" panose="020F0502020204030204" pitchFamily="34" charset="0"/>
                <a:cs typeface="Calibri" panose="020F0502020204030204" pitchFamily="34" charset="0"/>
              </a:rPr>
              <a:t>: 10.1186/1476-069X-13-39.</a:t>
            </a:r>
            <a:endParaRPr lang="en-US" sz="900" strike="sngStrike" dirty="0">
              <a:solidFill>
                <a:srgbClr val="FF0000"/>
              </a:solidFill>
              <a:latin typeface="Calibri" panose="020F0502020204030204" pitchFamily="34" charset="0"/>
              <a:cs typeface="Calibri" panose="020F0502020204030204" pitchFamily="34" charset="0"/>
            </a:endParaRPr>
          </a:p>
        </p:txBody>
      </p:sp>
      <p:pic>
        <p:nvPicPr>
          <p:cNvPr id="8" name="Picture 7" descr="Flowchart of EQI construction. The flowchart starts with five separate variables: air, water, land, built, and socio-demographic. Principal components analysis (PCA) reduced multiple variables into domain specific indices, for each RUCC code strata and overall. Domain specific indices combined using PCA to create EQI, for each RUCC strata and overall.">
            <a:extLst>
              <a:ext uri="{FF2B5EF4-FFF2-40B4-BE49-F238E27FC236}">
                <a16:creationId xmlns:a16="http://schemas.microsoft.com/office/drawing/2014/main" id="{87D259E1-948D-D5B9-6977-CA43EB6C51EA}"/>
              </a:ext>
            </a:extLst>
          </p:cNvPr>
          <p:cNvPicPr>
            <a:picLocks noChangeAspect="1"/>
          </p:cNvPicPr>
          <p:nvPr/>
        </p:nvPicPr>
        <p:blipFill rotWithShape="1">
          <a:blip r:embed="rId3">
            <a:extLst>
              <a:ext uri="{28A0092B-C50C-407E-A947-70E740481C1C}">
                <a14:useLocalDpi xmlns:a14="http://schemas.microsoft.com/office/drawing/2010/main" val="0"/>
              </a:ext>
            </a:extLst>
          </a:blip>
          <a:srcRect l="28808" t="13063" r="11157" b="4124"/>
          <a:stretch/>
        </p:blipFill>
        <p:spPr>
          <a:xfrm>
            <a:off x="3739792" y="1421740"/>
            <a:ext cx="6561727" cy="5091307"/>
          </a:xfrm>
          <a:prstGeom prst="rect">
            <a:avLst/>
          </a:prstGeom>
        </p:spPr>
      </p:pic>
      <p:sp>
        <p:nvSpPr>
          <p:cNvPr id="4" name="TextBox 3">
            <a:extLst>
              <a:ext uri="{FF2B5EF4-FFF2-40B4-BE49-F238E27FC236}">
                <a16:creationId xmlns:a16="http://schemas.microsoft.com/office/drawing/2014/main" id="{20D5E64C-3AA6-9156-F5F4-C38869049FF8}"/>
              </a:ext>
            </a:extLst>
          </p:cNvPr>
          <p:cNvSpPr txBox="1"/>
          <p:nvPr/>
        </p:nvSpPr>
        <p:spPr>
          <a:xfrm>
            <a:off x="653184" y="1616106"/>
            <a:ext cx="2457704" cy="1815882"/>
          </a:xfrm>
          <a:prstGeom prst="rect">
            <a:avLst/>
          </a:prstGeom>
          <a:noFill/>
        </p:spPr>
        <p:txBody>
          <a:bodyPr wrap="square">
            <a:spAutoFit/>
          </a:bodyPr>
          <a:lstStyle/>
          <a:p>
            <a:pPr>
              <a:defRPr/>
            </a:pPr>
            <a:r>
              <a:rPr lang="en-US" sz="1600" dirty="0">
                <a:latin typeface="+mj-lt"/>
              </a:rPr>
              <a:t>Principal components analysis (PCA) reduced multiple variables into domain specific indices, for each rural-urban continuum code (RUCC) strata and overall</a:t>
            </a:r>
          </a:p>
        </p:txBody>
      </p:sp>
      <p:sp>
        <p:nvSpPr>
          <p:cNvPr id="5" name="TextBox 4">
            <a:extLst>
              <a:ext uri="{FF2B5EF4-FFF2-40B4-BE49-F238E27FC236}">
                <a16:creationId xmlns:a16="http://schemas.microsoft.com/office/drawing/2014/main" id="{55540B07-3ED0-F27C-9326-4977E758064E}"/>
              </a:ext>
            </a:extLst>
          </p:cNvPr>
          <p:cNvSpPr txBox="1"/>
          <p:nvPr/>
        </p:nvSpPr>
        <p:spPr>
          <a:xfrm>
            <a:off x="653185" y="5053459"/>
            <a:ext cx="2457703" cy="1077218"/>
          </a:xfrm>
          <a:prstGeom prst="rect">
            <a:avLst/>
          </a:prstGeom>
          <a:noFill/>
        </p:spPr>
        <p:txBody>
          <a:bodyPr wrap="square">
            <a:spAutoFit/>
          </a:bodyPr>
          <a:lstStyle/>
          <a:p>
            <a:pPr>
              <a:defRPr/>
            </a:pPr>
            <a:r>
              <a:rPr lang="en-US" sz="1600" dirty="0">
                <a:latin typeface="+mj-lt"/>
              </a:rPr>
              <a:t>Domain specific indices combined using PCA to create EQI, for each RUCC strata and overall</a:t>
            </a:r>
          </a:p>
        </p:txBody>
      </p:sp>
      <p:pic>
        <p:nvPicPr>
          <p:cNvPr id="9" name="Picture 3" descr="Legend accompanying the flowchart diagram to the right. Green is RUCC1 = metropolitan urbanized. Red is RUCC2 = non-metropolitan urbanized. Blue is RUCC3 = less urbanized. Orange is RUCC4 = rural. Purple is overall.">
            <a:extLst>
              <a:ext uri="{FF2B5EF4-FFF2-40B4-BE49-F238E27FC236}">
                <a16:creationId xmlns:a16="http://schemas.microsoft.com/office/drawing/2014/main" id="{0EE2C3CA-A627-9328-280D-2934415140E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3185" y="3400693"/>
            <a:ext cx="2433755" cy="1567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28577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11257" y="185755"/>
            <a:ext cx="10222779" cy="566822"/>
          </a:xfrm>
          <a:prstGeom prst="rect">
            <a:avLst/>
          </a:prstGeom>
        </p:spPr>
        <p:txBody>
          <a:bodyPr vert="horz" wrap="square" lIns="0" tIns="12700" rIns="0" bIns="0" rtlCol="0" anchor="ctr">
            <a:spAutoFit/>
          </a:bodyPr>
          <a:lstStyle/>
          <a:p>
            <a:pPr marL="12700" marR="5080" algn="ctr">
              <a:lnSpc>
                <a:spcPct val="100000"/>
              </a:lnSpc>
              <a:spcBef>
                <a:spcPts val="100"/>
              </a:spcBef>
              <a:tabLst>
                <a:tab pos="2573338" algn="l"/>
              </a:tabLst>
            </a:pPr>
            <a:r>
              <a:rPr lang="en-US" sz="3600" b="1" spc="-5" dirty="0">
                <a:solidFill>
                  <a:srgbClr val="0070C0"/>
                </a:solidFill>
                <a:latin typeface="Calibri"/>
                <a:cs typeface="Calibri"/>
              </a:rPr>
              <a:t>Overall EQI Stratified by RUCC by county, 2000-2005</a:t>
            </a:r>
            <a:endParaRPr sz="2800" b="1" dirty="0">
              <a:solidFill>
                <a:srgbClr val="0070C0"/>
              </a:solidFill>
              <a:latin typeface="Calibri"/>
              <a:cs typeface="Calibri"/>
            </a:endParaRPr>
          </a:p>
        </p:txBody>
      </p:sp>
      <p:sp>
        <p:nvSpPr>
          <p:cNvPr id="3" name="object 3"/>
          <p:cNvSpPr txBox="1"/>
          <p:nvPr/>
        </p:nvSpPr>
        <p:spPr>
          <a:xfrm>
            <a:off x="2045336" y="6248401"/>
            <a:ext cx="88265" cy="178895"/>
          </a:xfrm>
          <a:prstGeom prst="rect">
            <a:avLst/>
          </a:prstGeom>
        </p:spPr>
        <p:txBody>
          <a:bodyPr vert="horz" wrap="square" lIns="0" tIns="17145" rIns="0" bIns="0" rtlCol="0">
            <a:spAutoFit/>
          </a:bodyPr>
          <a:lstStyle/>
          <a:p>
            <a:pPr marL="12700">
              <a:spcBef>
                <a:spcPts val="135"/>
              </a:spcBef>
            </a:pPr>
            <a:r>
              <a:rPr sz="1050" b="1" spc="20" dirty="0">
                <a:solidFill>
                  <a:srgbClr val="FFFFFF"/>
                </a:solidFill>
                <a:latin typeface="Arial"/>
                <a:cs typeface="Arial"/>
              </a:rPr>
              <a:t>1</a:t>
            </a:r>
            <a:endParaRPr sz="1200" dirty="0">
              <a:latin typeface="Arial"/>
              <a:cs typeface="Arial"/>
            </a:endParaRPr>
          </a:p>
        </p:txBody>
      </p:sp>
      <p:sp>
        <p:nvSpPr>
          <p:cNvPr id="6" name="Slide Number Placeholder 5">
            <a:extLst>
              <a:ext uri="{FF2B5EF4-FFF2-40B4-BE49-F238E27FC236}">
                <a16:creationId xmlns:a16="http://schemas.microsoft.com/office/drawing/2014/main" id="{739DBDEA-D287-4DA3-BD64-A029D6285F03}"/>
              </a:ext>
            </a:extLst>
          </p:cNvPr>
          <p:cNvSpPr>
            <a:spLocks noGrp="1"/>
          </p:cNvSpPr>
          <p:nvPr>
            <p:ph type="sldNum" sz="quarter" idx="12"/>
          </p:nvPr>
        </p:nvSpPr>
        <p:spPr>
          <a:xfrm>
            <a:off x="-2137347" y="6326370"/>
            <a:ext cx="2743200" cy="365125"/>
          </a:xfrm>
        </p:spPr>
        <p:txBody>
          <a:bodyPr/>
          <a:lstStyle/>
          <a:p>
            <a:fld id="{2C54A5C6-1A67-402B-9D43-A5D8CAE25FA9}" type="slidenum">
              <a:rPr lang="en-US" smtClean="0">
                <a:solidFill>
                  <a:schemeClr val="bg1"/>
                </a:solidFill>
              </a:rPr>
              <a:t>14</a:t>
            </a:fld>
            <a:endParaRPr lang="en-US" dirty="0">
              <a:solidFill>
                <a:schemeClr val="bg1"/>
              </a:solidFill>
            </a:endParaRPr>
          </a:p>
        </p:txBody>
      </p:sp>
      <p:pic>
        <p:nvPicPr>
          <p:cNvPr id="4" name="Picture 3" descr="Map of the overall EQI stratified by RUCC by county in the U.S. from 2000-2005. Counties are coded within a specific range of percentiles in either RUCC1, RUCC2, RUCC3, or RUCC4. RUCC4 is dominant in the Upper Midwest and RUCC1 is widely present on both coasts.">
            <a:extLst>
              <a:ext uri="{FF2B5EF4-FFF2-40B4-BE49-F238E27FC236}">
                <a16:creationId xmlns:a16="http://schemas.microsoft.com/office/drawing/2014/main" id="{07F3BC59-4BD6-C8EF-F07B-8DF6F2F320E0}"/>
              </a:ext>
            </a:extLst>
          </p:cNvPr>
          <p:cNvPicPr>
            <a:picLocks noChangeAspect="1"/>
          </p:cNvPicPr>
          <p:nvPr/>
        </p:nvPicPr>
        <p:blipFill>
          <a:blip r:embed="rId4"/>
          <a:stretch>
            <a:fillRect/>
          </a:stretch>
        </p:blipFill>
        <p:spPr>
          <a:xfrm>
            <a:off x="2560013" y="1006071"/>
            <a:ext cx="7071973" cy="5578323"/>
          </a:xfrm>
          <a:prstGeom prst="rect">
            <a:avLst/>
          </a:prstGeom>
        </p:spPr>
      </p:pic>
    </p:spTree>
    <p:extLst>
      <p:ext uri="{BB962C8B-B14F-4D97-AF65-F5344CB8AC3E}">
        <p14:creationId xmlns:p14="http://schemas.microsoft.com/office/powerpoint/2010/main" val="147880824"/>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53787" y="493531"/>
            <a:ext cx="10222779" cy="566822"/>
          </a:xfrm>
          <a:prstGeom prst="rect">
            <a:avLst/>
          </a:prstGeom>
        </p:spPr>
        <p:txBody>
          <a:bodyPr vert="horz" wrap="square" lIns="0" tIns="12700" rIns="0" bIns="0" rtlCol="0" anchor="ctr">
            <a:spAutoFit/>
          </a:bodyPr>
          <a:lstStyle/>
          <a:p>
            <a:pPr marL="12700" marR="5080" algn="ctr">
              <a:lnSpc>
                <a:spcPct val="100000"/>
              </a:lnSpc>
              <a:spcBef>
                <a:spcPts val="100"/>
              </a:spcBef>
            </a:pPr>
            <a:r>
              <a:rPr lang="en-US" sz="3600" b="1" spc="-5" dirty="0">
                <a:solidFill>
                  <a:srgbClr val="0070C0"/>
                </a:solidFill>
                <a:latin typeface="Calibri"/>
                <a:cs typeface="Calibri"/>
              </a:rPr>
              <a:t>Overall EQI Stratified by RUCC by county, 2006-2010</a:t>
            </a:r>
            <a:endParaRPr sz="2800" b="1" dirty="0">
              <a:solidFill>
                <a:srgbClr val="0070C0"/>
              </a:solidFill>
              <a:latin typeface="Calibri"/>
              <a:cs typeface="Calibri"/>
            </a:endParaRPr>
          </a:p>
        </p:txBody>
      </p:sp>
      <p:sp>
        <p:nvSpPr>
          <p:cNvPr id="3" name="object 3"/>
          <p:cNvSpPr txBox="1"/>
          <p:nvPr/>
        </p:nvSpPr>
        <p:spPr>
          <a:xfrm>
            <a:off x="2045336" y="6248401"/>
            <a:ext cx="88265" cy="178895"/>
          </a:xfrm>
          <a:prstGeom prst="rect">
            <a:avLst/>
          </a:prstGeom>
        </p:spPr>
        <p:txBody>
          <a:bodyPr vert="horz" wrap="square" lIns="0" tIns="17145" rIns="0" bIns="0" rtlCol="0">
            <a:spAutoFit/>
          </a:bodyPr>
          <a:lstStyle/>
          <a:p>
            <a:pPr marL="12700">
              <a:spcBef>
                <a:spcPts val="135"/>
              </a:spcBef>
            </a:pPr>
            <a:r>
              <a:rPr sz="1050" b="1" spc="20" dirty="0">
                <a:solidFill>
                  <a:srgbClr val="FFFFFF"/>
                </a:solidFill>
                <a:latin typeface="Arial"/>
                <a:cs typeface="Arial"/>
              </a:rPr>
              <a:t>1</a:t>
            </a:r>
            <a:endParaRPr sz="1200" dirty="0">
              <a:latin typeface="Arial"/>
              <a:cs typeface="Arial"/>
            </a:endParaRPr>
          </a:p>
        </p:txBody>
      </p:sp>
      <p:sp>
        <p:nvSpPr>
          <p:cNvPr id="6" name="Slide Number Placeholder 5">
            <a:extLst>
              <a:ext uri="{FF2B5EF4-FFF2-40B4-BE49-F238E27FC236}">
                <a16:creationId xmlns:a16="http://schemas.microsoft.com/office/drawing/2014/main" id="{739DBDEA-D287-4DA3-BD64-A029D6285F03}"/>
              </a:ext>
            </a:extLst>
          </p:cNvPr>
          <p:cNvSpPr>
            <a:spLocks noGrp="1"/>
          </p:cNvSpPr>
          <p:nvPr>
            <p:ph type="sldNum" sz="quarter" idx="12"/>
          </p:nvPr>
        </p:nvSpPr>
        <p:spPr>
          <a:xfrm>
            <a:off x="-2137347" y="6326370"/>
            <a:ext cx="2743200" cy="365125"/>
          </a:xfrm>
        </p:spPr>
        <p:txBody>
          <a:bodyPr/>
          <a:lstStyle/>
          <a:p>
            <a:fld id="{2C54A5C6-1A67-402B-9D43-A5D8CAE25FA9}" type="slidenum">
              <a:rPr lang="en-US" smtClean="0">
                <a:solidFill>
                  <a:schemeClr val="bg1"/>
                </a:solidFill>
              </a:rPr>
              <a:t>15</a:t>
            </a:fld>
            <a:endParaRPr lang="en-US" dirty="0">
              <a:solidFill>
                <a:schemeClr val="bg1"/>
              </a:solidFill>
            </a:endParaRPr>
          </a:p>
        </p:txBody>
      </p:sp>
      <p:pic>
        <p:nvPicPr>
          <p:cNvPr id="4" name="Content Placeholder 5" descr="Map of the overall EQI stratified by RUCC by county in the U.S. from 2006-2010. Counties are coded within a specific range of percentiles in either RUCC1, RUCC2, RUCC3, or RUCC4. Compared to the map on the previous slide, RUCC1 seems to have become more dominant in the Southeast and RUCC4 seems to have become more widespread in the Midwest.">
            <a:extLst>
              <a:ext uri="{FF2B5EF4-FFF2-40B4-BE49-F238E27FC236}">
                <a16:creationId xmlns:a16="http://schemas.microsoft.com/office/drawing/2014/main" id="{7682ACA2-7A37-F77B-DE01-1E89ABB377B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60108" y="1283237"/>
            <a:ext cx="6871784" cy="5144059"/>
          </a:xfrm>
        </p:spPr>
      </p:pic>
    </p:spTree>
    <p:extLst>
      <p:ext uri="{BB962C8B-B14F-4D97-AF65-F5344CB8AC3E}">
        <p14:creationId xmlns:p14="http://schemas.microsoft.com/office/powerpoint/2010/main" val="19066701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89993" y="260735"/>
            <a:ext cx="8915400" cy="628377"/>
          </a:xfrm>
          <a:prstGeom prst="rect">
            <a:avLst/>
          </a:prstGeom>
        </p:spPr>
        <p:txBody>
          <a:bodyPr vert="horz" wrap="square" lIns="0" tIns="12700" rIns="0" bIns="0" rtlCol="0" anchor="ctr">
            <a:spAutoFit/>
          </a:bodyPr>
          <a:lstStyle/>
          <a:p>
            <a:pPr marL="12700" marR="5080" algn="ctr">
              <a:lnSpc>
                <a:spcPct val="100000"/>
              </a:lnSpc>
              <a:spcBef>
                <a:spcPts val="100"/>
              </a:spcBef>
            </a:pPr>
            <a:r>
              <a:rPr lang="en-US" sz="4000" b="1" spc="-5" dirty="0">
                <a:solidFill>
                  <a:srgbClr val="0070C0"/>
                </a:solidFill>
                <a:latin typeface="Calibri"/>
                <a:cs typeface="Calibri"/>
              </a:rPr>
              <a:t>EQI and Health Outcome Studies</a:t>
            </a:r>
            <a:endParaRPr sz="3200" b="1" dirty="0">
              <a:solidFill>
                <a:srgbClr val="0070C0"/>
              </a:solidFill>
              <a:latin typeface="Calibri"/>
              <a:cs typeface="Calibri"/>
            </a:endParaRPr>
          </a:p>
        </p:txBody>
      </p:sp>
      <p:sp>
        <p:nvSpPr>
          <p:cNvPr id="3" name="object 3"/>
          <p:cNvSpPr txBox="1"/>
          <p:nvPr/>
        </p:nvSpPr>
        <p:spPr>
          <a:xfrm>
            <a:off x="2045336" y="6248401"/>
            <a:ext cx="88265" cy="178895"/>
          </a:xfrm>
          <a:prstGeom prst="rect">
            <a:avLst/>
          </a:prstGeom>
        </p:spPr>
        <p:txBody>
          <a:bodyPr vert="horz" wrap="square" lIns="0" tIns="17145" rIns="0" bIns="0" rtlCol="0">
            <a:spAutoFit/>
          </a:bodyPr>
          <a:lstStyle/>
          <a:p>
            <a:pPr marL="12700">
              <a:spcBef>
                <a:spcPts val="135"/>
              </a:spcBef>
            </a:pPr>
            <a:r>
              <a:rPr sz="1050" b="1" spc="20" dirty="0">
                <a:solidFill>
                  <a:srgbClr val="FFFFFF"/>
                </a:solidFill>
                <a:latin typeface="Arial"/>
                <a:cs typeface="Arial"/>
              </a:rPr>
              <a:t>1</a:t>
            </a:r>
            <a:endParaRPr sz="1200" dirty="0">
              <a:latin typeface="Arial"/>
              <a:cs typeface="Arial"/>
            </a:endParaRPr>
          </a:p>
        </p:txBody>
      </p:sp>
      <p:sp>
        <p:nvSpPr>
          <p:cNvPr id="6" name="Slide Number Placeholder 5">
            <a:extLst>
              <a:ext uri="{FF2B5EF4-FFF2-40B4-BE49-F238E27FC236}">
                <a16:creationId xmlns:a16="http://schemas.microsoft.com/office/drawing/2014/main" id="{739DBDEA-D287-4DA3-BD64-A029D6285F03}"/>
              </a:ext>
            </a:extLst>
          </p:cNvPr>
          <p:cNvSpPr>
            <a:spLocks noGrp="1"/>
          </p:cNvSpPr>
          <p:nvPr>
            <p:ph type="sldNum" sz="quarter" idx="12"/>
          </p:nvPr>
        </p:nvSpPr>
        <p:spPr>
          <a:xfrm>
            <a:off x="-2137347" y="6326370"/>
            <a:ext cx="2743200" cy="365125"/>
          </a:xfrm>
        </p:spPr>
        <p:txBody>
          <a:bodyPr/>
          <a:lstStyle/>
          <a:p>
            <a:fld id="{2C54A5C6-1A67-402B-9D43-A5D8CAE25FA9}" type="slidenum">
              <a:rPr lang="en-US" smtClean="0">
                <a:solidFill>
                  <a:schemeClr val="bg1"/>
                </a:solidFill>
              </a:rPr>
              <a:t>16</a:t>
            </a:fld>
            <a:endParaRPr lang="en-US" dirty="0">
              <a:solidFill>
                <a:schemeClr val="bg1"/>
              </a:solidFill>
            </a:endParaRPr>
          </a:p>
        </p:txBody>
      </p:sp>
      <p:sp>
        <p:nvSpPr>
          <p:cNvPr id="8" name="Content Placeholder 7">
            <a:extLst>
              <a:ext uri="{FF2B5EF4-FFF2-40B4-BE49-F238E27FC236}">
                <a16:creationId xmlns:a16="http://schemas.microsoft.com/office/drawing/2014/main" id="{B0AA4B2F-FB0B-4DDD-C720-FC9509C77019}"/>
              </a:ext>
            </a:extLst>
          </p:cNvPr>
          <p:cNvSpPr>
            <a:spLocks noGrp="1"/>
          </p:cNvSpPr>
          <p:nvPr>
            <p:ph idx="1"/>
          </p:nvPr>
        </p:nvSpPr>
        <p:spPr/>
        <p:txBody>
          <a:bodyPr>
            <a:normAutofit fontScale="92500" lnSpcReduction="10000"/>
          </a:bodyPr>
          <a:lstStyle/>
          <a:p>
            <a:pPr>
              <a:buClr>
                <a:srgbClr val="0070C0"/>
              </a:buClr>
            </a:pPr>
            <a:r>
              <a:rPr lang="en-US" dirty="0"/>
              <a:t>Preterm birth (birth certificate records)</a:t>
            </a:r>
          </a:p>
          <a:p>
            <a:pPr>
              <a:buClr>
                <a:srgbClr val="0070C0"/>
              </a:buClr>
            </a:pPr>
            <a:r>
              <a:rPr lang="en-US" dirty="0"/>
              <a:t>Mortality (death certificate records)</a:t>
            </a:r>
          </a:p>
          <a:p>
            <a:pPr>
              <a:buClr>
                <a:srgbClr val="0070C0"/>
              </a:buClr>
            </a:pPr>
            <a:r>
              <a:rPr lang="en-US" dirty="0"/>
              <a:t>Control variable: birth outcomes related to hurricane exposure (birth certificate records)</a:t>
            </a:r>
          </a:p>
          <a:p>
            <a:pPr>
              <a:buClr>
                <a:srgbClr val="0070C0"/>
              </a:buClr>
            </a:pPr>
            <a:r>
              <a:rPr lang="en-US" dirty="0"/>
              <a:t>Cancer (SEER)</a:t>
            </a:r>
          </a:p>
          <a:p>
            <a:pPr>
              <a:buClr>
                <a:srgbClr val="0070C0"/>
              </a:buClr>
            </a:pPr>
            <a:r>
              <a:rPr lang="en-US" dirty="0"/>
              <a:t>Adult asthma (Truven </a:t>
            </a:r>
            <a:r>
              <a:rPr lang="en-US" dirty="0" err="1"/>
              <a:t>MarketScan</a:t>
            </a:r>
            <a:r>
              <a:rPr lang="en-US" dirty="0"/>
              <a:t>)</a:t>
            </a:r>
          </a:p>
          <a:p>
            <a:pPr>
              <a:buClr>
                <a:srgbClr val="0070C0"/>
              </a:buClr>
            </a:pPr>
            <a:r>
              <a:rPr lang="en-US" dirty="0"/>
              <a:t>Infant mortality (linked infant mortality/birth certificate records)</a:t>
            </a:r>
          </a:p>
          <a:p>
            <a:pPr>
              <a:buClr>
                <a:srgbClr val="0070C0"/>
              </a:buClr>
            </a:pPr>
            <a:r>
              <a:rPr lang="en-US" dirty="0"/>
              <a:t>Obesity and physical inactivity (NHIS)</a:t>
            </a:r>
          </a:p>
          <a:p>
            <a:pPr>
              <a:buClr>
                <a:srgbClr val="0070C0"/>
              </a:buClr>
            </a:pPr>
            <a:r>
              <a:rPr lang="en-US" dirty="0"/>
              <a:t>End Stage Renal Disease (US Renal Data System)</a:t>
            </a:r>
          </a:p>
          <a:p>
            <a:pPr>
              <a:buClr>
                <a:srgbClr val="0070C0"/>
              </a:buClr>
            </a:pPr>
            <a:r>
              <a:rPr lang="en-US" dirty="0"/>
              <a:t>Birth defects (NBDPS and Texas Department of State Health Services)</a:t>
            </a:r>
          </a:p>
        </p:txBody>
      </p:sp>
    </p:spTree>
    <p:extLst>
      <p:ext uri="{BB962C8B-B14F-4D97-AF65-F5344CB8AC3E}">
        <p14:creationId xmlns:p14="http://schemas.microsoft.com/office/powerpoint/2010/main" val="16966618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89993" y="260735"/>
            <a:ext cx="8915400" cy="628377"/>
          </a:xfrm>
          <a:prstGeom prst="rect">
            <a:avLst/>
          </a:prstGeom>
        </p:spPr>
        <p:txBody>
          <a:bodyPr vert="horz" wrap="square" lIns="0" tIns="12700" rIns="0" bIns="0" rtlCol="0" anchor="ctr">
            <a:spAutoFit/>
          </a:bodyPr>
          <a:lstStyle/>
          <a:p>
            <a:pPr marL="12700" marR="5080" algn="ctr">
              <a:lnSpc>
                <a:spcPct val="100000"/>
              </a:lnSpc>
              <a:spcBef>
                <a:spcPts val="100"/>
              </a:spcBef>
            </a:pPr>
            <a:r>
              <a:rPr lang="en-US" sz="4000" b="1" spc="-5" dirty="0">
                <a:solidFill>
                  <a:srgbClr val="0070C0"/>
                </a:solidFill>
                <a:latin typeface="Calibri"/>
                <a:cs typeface="Calibri"/>
              </a:rPr>
              <a:t>Public Access to the EQI</a:t>
            </a:r>
            <a:endParaRPr sz="3200" b="1" dirty="0">
              <a:solidFill>
                <a:srgbClr val="0070C0"/>
              </a:solidFill>
              <a:latin typeface="Calibri"/>
              <a:cs typeface="Calibri"/>
            </a:endParaRPr>
          </a:p>
        </p:txBody>
      </p:sp>
      <p:sp>
        <p:nvSpPr>
          <p:cNvPr id="3" name="object 3"/>
          <p:cNvSpPr txBox="1"/>
          <p:nvPr/>
        </p:nvSpPr>
        <p:spPr>
          <a:xfrm>
            <a:off x="2045336" y="6248401"/>
            <a:ext cx="88265" cy="178895"/>
          </a:xfrm>
          <a:prstGeom prst="rect">
            <a:avLst/>
          </a:prstGeom>
        </p:spPr>
        <p:txBody>
          <a:bodyPr vert="horz" wrap="square" lIns="0" tIns="17145" rIns="0" bIns="0" rtlCol="0">
            <a:spAutoFit/>
          </a:bodyPr>
          <a:lstStyle/>
          <a:p>
            <a:pPr marL="12700">
              <a:spcBef>
                <a:spcPts val="135"/>
              </a:spcBef>
            </a:pPr>
            <a:r>
              <a:rPr sz="1050" b="1" spc="20" dirty="0">
                <a:solidFill>
                  <a:srgbClr val="FFFFFF"/>
                </a:solidFill>
                <a:latin typeface="Arial"/>
                <a:cs typeface="Arial"/>
              </a:rPr>
              <a:t>1</a:t>
            </a:r>
            <a:endParaRPr sz="1200" dirty="0">
              <a:latin typeface="Arial"/>
              <a:cs typeface="Arial"/>
            </a:endParaRPr>
          </a:p>
        </p:txBody>
      </p:sp>
      <p:sp>
        <p:nvSpPr>
          <p:cNvPr id="6" name="Slide Number Placeholder 5">
            <a:extLst>
              <a:ext uri="{FF2B5EF4-FFF2-40B4-BE49-F238E27FC236}">
                <a16:creationId xmlns:a16="http://schemas.microsoft.com/office/drawing/2014/main" id="{739DBDEA-D287-4DA3-BD64-A029D6285F03}"/>
              </a:ext>
            </a:extLst>
          </p:cNvPr>
          <p:cNvSpPr>
            <a:spLocks noGrp="1"/>
          </p:cNvSpPr>
          <p:nvPr>
            <p:ph type="sldNum" sz="quarter" idx="12"/>
          </p:nvPr>
        </p:nvSpPr>
        <p:spPr>
          <a:xfrm>
            <a:off x="-2137347" y="6326370"/>
            <a:ext cx="2743200" cy="365125"/>
          </a:xfrm>
        </p:spPr>
        <p:txBody>
          <a:bodyPr/>
          <a:lstStyle/>
          <a:p>
            <a:fld id="{2C54A5C6-1A67-402B-9D43-A5D8CAE25FA9}" type="slidenum">
              <a:rPr lang="en-US" smtClean="0">
                <a:solidFill>
                  <a:schemeClr val="bg1"/>
                </a:solidFill>
              </a:rPr>
              <a:t>17</a:t>
            </a:fld>
            <a:endParaRPr lang="en-US" dirty="0">
              <a:solidFill>
                <a:schemeClr val="bg1"/>
              </a:solidFill>
            </a:endParaRPr>
          </a:p>
        </p:txBody>
      </p:sp>
      <p:sp>
        <p:nvSpPr>
          <p:cNvPr id="8" name="Content Placeholder 7">
            <a:extLst>
              <a:ext uri="{FF2B5EF4-FFF2-40B4-BE49-F238E27FC236}">
                <a16:creationId xmlns:a16="http://schemas.microsoft.com/office/drawing/2014/main" id="{B0AA4B2F-FB0B-4DDD-C720-FC9509C77019}"/>
              </a:ext>
            </a:extLst>
          </p:cNvPr>
          <p:cNvSpPr>
            <a:spLocks noGrp="1"/>
          </p:cNvSpPr>
          <p:nvPr>
            <p:ph idx="1"/>
          </p:nvPr>
        </p:nvSpPr>
        <p:spPr/>
        <p:txBody>
          <a:bodyPr/>
          <a:lstStyle/>
          <a:p>
            <a:pPr marL="0" indent="0">
              <a:buNone/>
            </a:pPr>
            <a:r>
              <a:rPr lang="en-US" sz="2800" u="sng" kern="0" dirty="0">
                <a:hlinkClick r:id="rId3"/>
              </a:rPr>
              <a:t>https://www.epa.gov/healthresearch/environmental-quality-index-eqi</a:t>
            </a:r>
            <a:r>
              <a:rPr lang="en-US" sz="2800" u="sng" kern="0" dirty="0"/>
              <a:t> </a:t>
            </a:r>
            <a:endParaRPr lang="en-US" dirty="0"/>
          </a:p>
        </p:txBody>
      </p:sp>
    </p:spTree>
    <p:extLst>
      <p:ext uri="{BB962C8B-B14F-4D97-AF65-F5344CB8AC3E}">
        <p14:creationId xmlns:p14="http://schemas.microsoft.com/office/powerpoint/2010/main" val="20264935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7DC0F-0D59-2731-90FE-DE9DFA7DDA2F}"/>
              </a:ext>
            </a:extLst>
          </p:cNvPr>
          <p:cNvSpPr>
            <a:spLocks noGrp="1"/>
          </p:cNvSpPr>
          <p:nvPr>
            <p:ph type="title"/>
          </p:nvPr>
        </p:nvSpPr>
        <p:spPr/>
        <p:txBody>
          <a:bodyPr/>
          <a:lstStyle/>
          <a:p>
            <a:pPr algn="ctr"/>
            <a:r>
              <a:rPr lang="en-US" b="1" dirty="0">
                <a:solidFill>
                  <a:srgbClr val="0070C0"/>
                </a:solidFill>
                <a:latin typeface="+mn-lt"/>
              </a:rPr>
              <a:t>2000-2005 County EQI and Health Outcome Studies</a:t>
            </a:r>
          </a:p>
        </p:txBody>
      </p:sp>
      <p:sp>
        <p:nvSpPr>
          <p:cNvPr id="3" name="Slide Number Placeholder 5">
            <a:extLst>
              <a:ext uri="{FF2B5EF4-FFF2-40B4-BE49-F238E27FC236}">
                <a16:creationId xmlns:a16="http://schemas.microsoft.com/office/drawing/2014/main" id="{681455B3-187B-8904-45FD-BAC2AB3B45E6}"/>
              </a:ext>
            </a:extLst>
          </p:cNvPr>
          <p:cNvSpPr>
            <a:spLocks noGrp="1"/>
          </p:cNvSpPr>
          <p:nvPr>
            <p:ph type="sldNum" sz="quarter" idx="12"/>
          </p:nvPr>
        </p:nvSpPr>
        <p:spPr>
          <a:xfrm>
            <a:off x="-130629" y="6322424"/>
            <a:ext cx="736482" cy="369072"/>
          </a:xfrm>
        </p:spPr>
        <p:txBody>
          <a:bodyPr/>
          <a:lstStyle/>
          <a:p>
            <a:fld id="{2C54A5C6-1A67-402B-9D43-A5D8CAE25FA9}" type="slidenum">
              <a:rPr lang="en-US" smtClean="0">
                <a:solidFill>
                  <a:schemeClr val="bg1"/>
                </a:solidFill>
              </a:rPr>
              <a:t>18</a:t>
            </a:fld>
            <a:endParaRPr lang="en-US" dirty="0">
              <a:solidFill>
                <a:schemeClr val="bg1"/>
              </a:solidFill>
            </a:endParaRPr>
          </a:p>
        </p:txBody>
      </p:sp>
    </p:spTree>
    <p:extLst>
      <p:ext uri="{BB962C8B-B14F-4D97-AF65-F5344CB8AC3E}">
        <p14:creationId xmlns:p14="http://schemas.microsoft.com/office/powerpoint/2010/main" val="33109584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38300" y="291512"/>
            <a:ext cx="8915400" cy="566822"/>
          </a:xfrm>
          <a:prstGeom prst="rect">
            <a:avLst/>
          </a:prstGeom>
        </p:spPr>
        <p:txBody>
          <a:bodyPr vert="horz" wrap="square" lIns="0" tIns="12700" rIns="0" bIns="0" rtlCol="0" anchor="ctr">
            <a:spAutoFit/>
          </a:bodyPr>
          <a:lstStyle/>
          <a:p>
            <a:pPr marL="12700" marR="5080" algn="ctr">
              <a:lnSpc>
                <a:spcPct val="100000"/>
              </a:lnSpc>
              <a:spcBef>
                <a:spcPts val="100"/>
              </a:spcBef>
            </a:pPr>
            <a:r>
              <a:rPr lang="en-US" sz="3600" b="1" spc="-5" dirty="0">
                <a:solidFill>
                  <a:srgbClr val="006FB8"/>
                </a:solidFill>
                <a:latin typeface="Calibri"/>
                <a:cs typeface="Calibri"/>
              </a:rPr>
              <a:t>EQI and Cancer Incidence</a:t>
            </a:r>
            <a:endParaRPr sz="3600" b="1" dirty="0">
              <a:latin typeface="Calibri"/>
              <a:cs typeface="Calibri"/>
            </a:endParaRPr>
          </a:p>
        </p:txBody>
      </p:sp>
      <p:sp>
        <p:nvSpPr>
          <p:cNvPr id="3" name="object 3"/>
          <p:cNvSpPr txBox="1"/>
          <p:nvPr/>
        </p:nvSpPr>
        <p:spPr>
          <a:xfrm>
            <a:off x="2045336" y="6248401"/>
            <a:ext cx="88265" cy="178895"/>
          </a:xfrm>
          <a:prstGeom prst="rect">
            <a:avLst/>
          </a:prstGeom>
        </p:spPr>
        <p:txBody>
          <a:bodyPr vert="horz" wrap="square" lIns="0" tIns="17145" rIns="0" bIns="0" rtlCol="0">
            <a:spAutoFit/>
          </a:bodyPr>
          <a:lstStyle/>
          <a:p>
            <a:pPr marL="12700">
              <a:spcBef>
                <a:spcPts val="135"/>
              </a:spcBef>
            </a:pPr>
            <a:r>
              <a:rPr sz="1050" b="1" spc="20" dirty="0">
                <a:solidFill>
                  <a:srgbClr val="FFFFFF"/>
                </a:solidFill>
                <a:latin typeface="Arial"/>
                <a:cs typeface="Arial"/>
              </a:rPr>
              <a:t>1</a:t>
            </a:r>
            <a:endParaRPr sz="1200" dirty="0">
              <a:latin typeface="Arial"/>
              <a:cs typeface="Arial"/>
            </a:endParaRPr>
          </a:p>
        </p:txBody>
      </p:sp>
      <p:sp>
        <p:nvSpPr>
          <p:cNvPr id="6" name="Slide Number Placeholder 5">
            <a:extLst>
              <a:ext uri="{FF2B5EF4-FFF2-40B4-BE49-F238E27FC236}">
                <a16:creationId xmlns:a16="http://schemas.microsoft.com/office/drawing/2014/main" id="{B9BE79E2-61EE-45B9-A08E-899305034C32}"/>
              </a:ext>
            </a:extLst>
          </p:cNvPr>
          <p:cNvSpPr>
            <a:spLocks noGrp="1"/>
          </p:cNvSpPr>
          <p:nvPr>
            <p:ph type="sldNum" sz="quarter" idx="12"/>
          </p:nvPr>
        </p:nvSpPr>
        <p:spPr>
          <a:xfrm>
            <a:off x="-2137347" y="6326370"/>
            <a:ext cx="2743200" cy="365125"/>
          </a:xfrm>
        </p:spPr>
        <p:txBody>
          <a:bodyPr/>
          <a:lstStyle/>
          <a:p>
            <a:fld id="{2C54A5C6-1A67-402B-9D43-A5D8CAE25FA9}" type="slidenum">
              <a:rPr lang="en-US" smtClean="0">
                <a:solidFill>
                  <a:schemeClr val="bg1"/>
                </a:solidFill>
              </a:rPr>
              <a:t>19</a:t>
            </a:fld>
            <a:endParaRPr lang="en-US" dirty="0">
              <a:solidFill>
                <a:schemeClr val="bg1"/>
              </a:solidFill>
            </a:endParaRPr>
          </a:p>
        </p:txBody>
      </p:sp>
      <p:pic>
        <p:nvPicPr>
          <p:cNvPr id="7" name="Picture 6" descr="Diagram displaying the incidence rate differences (95% CI) for all-site cancer combined and separately for males and females by urban/rural continuum.">
            <a:extLst>
              <a:ext uri="{FF2B5EF4-FFF2-40B4-BE49-F238E27FC236}">
                <a16:creationId xmlns:a16="http://schemas.microsoft.com/office/drawing/2014/main" id="{FAD027F2-DA26-FCE4-5E9C-70F75062BD68}"/>
              </a:ext>
            </a:extLst>
          </p:cNvPr>
          <p:cNvPicPr>
            <a:picLocks noChangeAspect="1"/>
          </p:cNvPicPr>
          <p:nvPr/>
        </p:nvPicPr>
        <p:blipFill rotWithShape="1">
          <a:blip r:embed="rId4"/>
          <a:srcRect t="17539" b="9556"/>
          <a:stretch/>
        </p:blipFill>
        <p:spPr>
          <a:xfrm>
            <a:off x="5229992" y="996190"/>
            <a:ext cx="5393833" cy="2949292"/>
          </a:xfrm>
          <a:prstGeom prst="rect">
            <a:avLst/>
          </a:prstGeom>
        </p:spPr>
      </p:pic>
      <p:pic>
        <p:nvPicPr>
          <p:cNvPr id="8" name="Picture 7" descr="Diagram displaying the incidence rate differences (95% CI) for all-site cancer for domain-specific indices by urban/rural continuum.">
            <a:extLst>
              <a:ext uri="{FF2B5EF4-FFF2-40B4-BE49-F238E27FC236}">
                <a16:creationId xmlns:a16="http://schemas.microsoft.com/office/drawing/2014/main" id="{0F148F4E-11AA-4E51-1D71-DA5C0FD21EB4}"/>
              </a:ext>
            </a:extLst>
          </p:cNvPr>
          <p:cNvPicPr>
            <a:picLocks noChangeAspect="1"/>
          </p:cNvPicPr>
          <p:nvPr/>
        </p:nvPicPr>
        <p:blipFill rotWithShape="1">
          <a:blip r:embed="rId5"/>
          <a:srcRect t="19024" b="15977"/>
          <a:stretch/>
        </p:blipFill>
        <p:spPr>
          <a:xfrm>
            <a:off x="6096000" y="3846116"/>
            <a:ext cx="5796810" cy="2825889"/>
          </a:xfrm>
          <a:prstGeom prst="rect">
            <a:avLst/>
          </a:prstGeom>
        </p:spPr>
      </p:pic>
      <p:pic>
        <p:nvPicPr>
          <p:cNvPr id="12" name="Content Placeholder 11" descr="Screenshot of the top of an original article titled &quot;County-Level Cumulative Environmental Quality Associated With Cancer Incidence&quot;.">
            <a:extLst>
              <a:ext uri="{FF2B5EF4-FFF2-40B4-BE49-F238E27FC236}">
                <a16:creationId xmlns:a16="http://schemas.microsoft.com/office/drawing/2014/main" id="{1CAB50AD-3396-8D31-CE26-BADE49A99942}"/>
              </a:ext>
            </a:extLst>
          </p:cNvPr>
          <p:cNvPicPr>
            <a:picLocks noGrp="1" noChangeAspect="1"/>
          </p:cNvPicPr>
          <p:nvPr>
            <p:ph idx="1"/>
          </p:nvPr>
        </p:nvPicPr>
        <p:blipFill rotWithShape="1">
          <a:blip r:embed="rId6">
            <a:extLst>
              <a:ext uri="{28A0092B-C50C-407E-A947-70E740481C1C}">
                <a14:useLocalDpi xmlns:a14="http://schemas.microsoft.com/office/drawing/2010/main" val="0"/>
              </a:ext>
            </a:extLst>
          </a:blip>
          <a:srcRect b="53499"/>
          <a:stretch/>
        </p:blipFill>
        <p:spPr>
          <a:xfrm>
            <a:off x="390628" y="2164008"/>
            <a:ext cx="4531139" cy="2778718"/>
          </a:xfrm>
          <a:ln w="3175">
            <a:solidFill>
              <a:schemeClr val="tx1"/>
            </a:solidFill>
          </a:ln>
        </p:spPr>
      </p:pic>
    </p:spTree>
    <p:extLst>
      <p:ext uri="{BB962C8B-B14F-4D97-AF65-F5344CB8AC3E}">
        <p14:creationId xmlns:p14="http://schemas.microsoft.com/office/powerpoint/2010/main" val="3588346461"/>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7336AA65-8A02-44FE-8879-C58D5B04FEB9}"/>
              </a:ext>
            </a:extLst>
          </p:cNvPr>
          <p:cNvSpPr txBox="1">
            <a:spLocks noGrp="1"/>
          </p:cNvSpPr>
          <p:nvPr>
            <p:ph type="title"/>
          </p:nvPr>
        </p:nvSpPr>
        <p:spPr>
          <a:xfrm>
            <a:off x="1638300" y="140813"/>
            <a:ext cx="8915400" cy="628377"/>
          </a:xfrm>
          <a:prstGeom prst="rect">
            <a:avLst/>
          </a:prstGeom>
        </p:spPr>
        <p:txBody>
          <a:bodyPr vert="horz" wrap="square" lIns="0" tIns="12700" rIns="0" bIns="0" rtlCol="0">
            <a:spAutoFit/>
          </a:bodyPr>
          <a:lstStyle/>
          <a:p>
            <a:pPr marL="12700" marR="5080" algn="ctr">
              <a:lnSpc>
                <a:spcPct val="100000"/>
              </a:lnSpc>
              <a:spcBef>
                <a:spcPts val="100"/>
              </a:spcBef>
            </a:pPr>
            <a:r>
              <a:rPr lang="en-US" sz="4000" b="1" spc="-5" dirty="0">
                <a:solidFill>
                  <a:srgbClr val="006FB8"/>
                </a:solidFill>
                <a:latin typeface="Calibri"/>
                <a:cs typeface="Calibri"/>
              </a:rPr>
              <a:t>Presentation Outline</a:t>
            </a:r>
            <a:endParaRPr sz="3200" b="1" dirty="0">
              <a:latin typeface="Calibri"/>
              <a:cs typeface="Calibri"/>
            </a:endParaRPr>
          </a:p>
        </p:txBody>
      </p:sp>
      <p:sp>
        <p:nvSpPr>
          <p:cNvPr id="6" name="Slide Number Placeholder 5">
            <a:extLst>
              <a:ext uri="{FF2B5EF4-FFF2-40B4-BE49-F238E27FC236}">
                <a16:creationId xmlns:a16="http://schemas.microsoft.com/office/drawing/2014/main" id="{4DE0BA39-ACAD-4904-99B9-8ABBF1042D6C}"/>
              </a:ext>
            </a:extLst>
          </p:cNvPr>
          <p:cNvSpPr>
            <a:spLocks noGrp="1"/>
          </p:cNvSpPr>
          <p:nvPr>
            <p:ph type="sldNum" sz="quarter" idx="12"/>
          </p:nvPr>
        </p:nvSpPr>
        <p:spPr>
          <a:xfrm>
            <a:off x="-2137347" y="6326370"/>
            <a:ext cx="2743200" cy="365125"/>
          </a:xfrm>
        </p:spPr>
        <p:txBody>
          <a:bodyPr/>
          <a:lstStyle/>
          <a:p>
            <a:fld id="{2C54A5C6-1A67-402B-9D43-A5D8CAE25FA9}" type="slidenum">
              <a:rPr lang="en-US" smtClean="0">
                <a:solidFill>
                  <a:schemeClr val="bg1"/>
                </a:solidFill>
              </a:rPr>
              <a:t>2</a:t>
            </a:fld>
            <a:endParaRPr lang="en-US" dirty="0">
              <a:solidFill>
                <a:schemeClr val="bg1"/>
              </a:solidFill>
            </a:endParaRPr>
          </a:p>
        </p:txBody>
      </p:sp>
      <p:sp>
        <p:nvSpPr>
          <p:cNvPr id="2" name="TextBox 1">
            <a:extLst>
              <a:ext uri="{FF2B5EF4-FFF2-40B4-BE49-F238E27FC236}">
                <a16:creationId xmlns:a16="http://schemas.microsoft.com/office/drawing/2014/main" id="{32D2C605-2A6E-432F-AFCC-0E1FA38E4475}"/>
              </a:ext>
            </a:extLst>
          </p:cNvPr>
          <p:cNvSpPr txBox="1"/>
          <p:nvPr/>
        </p:nvSpPr>
        <p:spPr>
          <a:xfrm>
            <a:off x="1628274" y="1637231"/>
            <a:ext cx="5660746" cy="3970318"/>
          </a:xfrm>
          <a:prstGeom prst="rect">
            <a:avLst/>
          </a:prstGeom>
          <a:noFill/>
        </p:spPr>
        <p:txBody>
          <a:bodyPr wrap="square" rtlCol="0">
            <a:spAutoFit/>
          </a:bodyPr>
          <a:lstStyle/>
          <a:p>
            <a:pPr marL="285750" indent="-285750">
              <a:buClr>
                <a:srgbClr val="0070C0"/>
              </a:buClr>
              <a:buFont typeface="Arial" panose="020B0604020202020204" pitchFamily="34" charset="0"/>
              <a:buChar char="•"/>
            </a:pPr>
            <a:r>
              <a:rPr lang="en-US" sz="2800" dirty="0"/>
              <a:t>Problem </a:t>
            </a:r>
          </a:p>
          <a:p>
            <a:pPr marL="285750" indent="-285750">
              <a:buClr>
                <a:srgbClr val="0070C0"/>
              </a:buClr>
              <a:buFont typeface="Arial" panose="020B0604020202020204" pitchFamily="34" charset="0"/>
              <a:buChar char="•"/>
            </a:pPr>
            <a:r>
              <a:rPr lang="en-US" sz="2800" dirty="0"/>
              <a:t>Approach</a:t>
            </a:r>
          </a:p>
          <a:p>
            <a:pPr marL="285750" indent="-285750">
              <a:buClr>
                <a:srgbClr val="0070C0"/>
              </a:buClr>
              <a:buFont typeface="Arial" panose="020B0604020202020204" pitchFamily="34" charset="0"/>
              <a:buChar char="•"/>
            </a:pPr>
            <a:r>
              <a:rPr lang="en-US" sz="2800" dirty="0"/>
              <a:t>Environmental Quality Index</a:t>
            </a:r>
          </a:p>
          <a:p>
            <a:pPr marL="742950" lvl="1" indent="-285750">
              <a:buClr>
                <a:srgbClr val="0070C0"/>
              </a:buClr>
              <a:buFont typeface="Arial" panose="020B0604020202020204" pitchFamily="34" charset="0"/>
              <a:buChar char="•"/>
            </a:pPr>
            <a:r>
              <a:rPr lang="en-US" sz="2800" dirty="0"/>
              <a:t>Data sources</a:t>
            </a:r>
          </a:p>
          <a:p>
            <a:pPr marL="742950" lvl="1" indent="-285750">
              <a:buClr>
                <a:srgbClr val="0070C0"/>
              </a:buClr>
              <a:buFont typeface="Arial" panose="020B0604020202020204" pitchFamily="34" charset="0"/>
              <a:buChar char="•"/>
            </a:pPr>
            <a:r>
              <a:rPr lang="en-US" sz="2800" dirty="0"/>
              <a:t>Methodology</a:t>
            </a:r>
          </a:p>
          <a:p>
            <a:pPr marL="742950" lvl="1" indent="-285750">
              <a:buClr>
                <a:srgbClr val="0070C0"/>
              </a:buClr>
              <a:buFont typeface="Arial" panose="020B0604020202020204" pitchFamily="34" charset="0"/>
              <a:buChar char="•"/>
            </a:pPr>
            <a:r>
              <a:rPr lang="en-US" sz="2800" dirty="0"/>
              <a:t>Examples</a:t>
            </a:r>
          </a:p>
          <a:p>
            <a:pPr marL="285750" indent="-285750">
              <a:buClr>
                <a:srgbClr val="0070C0"/>
              </a:buClr>
              <a:buFont typeface="Arial" panose="020B0604020202020204" pitchFamily="34" charset="0"/>
              <a:buChar char="•"/>
            </a:pPr>
            <a:r>
              <a:rPr lang="en-US" sz="2800" dirty="0"/>
              <a:t>Impact</a:t>
            </a:r>
          </a:p>
          <a:p>
            <a:pPr marL="285750" indent="-285750">
              <a:buClr>
                <a:srgbClr val="0070C0"/>
              </a:buClr>
              <a:buFont typeface="Arial" panose="020B0604020202020204" pitchFamily="34" charset="0"/>
              <a:buChar char="•"/>
            </a:pPr>
            <a:r>
              <a:rPr lang="en-US" sz="2800" dirty="0"/>
              <a:t>Take home messages</a:t>
            </a:r>
          </a:p>
          <a:p>
            <a:pPr marL="285750" indent="-285750">
              <a:buFont typeface="Arial" panose="020B0604020202020204" pitchFamily="34" charset="0"/>
              <a:buChar char="•"/>
            </a:pPr>
            <a:endParaRPr lang="en-US" sz="2800" dirty="0"/>
          </a:p>
        </p:txBody>
      </p:sp>
    </p:spTree>
    <p:extLst>
      <p:ext uri="{BB962C8B-B14F-4D97-AF65-F5344CB8AC3E}">
        <p14:creationId xmlns:p14="http://schemas.microsoft.com/office/powerpoint/2010/main" val="27532503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38300" y="291512"/>
            <a:ext cx="8915400" cy="566822"/>
          </a:xfrm>
          <a:prstGeom prst="rect">
            <a:avLst/>
          </a:prstGeom>
        </p:spPr>
        <p:txBody>
          <a:bodyPr vert="horz" wrap="square" lIns="0" tIns="12700" rIns="0" bIns="0" rtlCol="0" anchor="ctr">
            <a:spAutoFit/>
          </a:bodyPr>
          <a:lstStyle/>
          <a:p>
            <a:pPr marL="12700" marR="5080" algn="ctr">
              <a:lnSpc>
                <a:spcPct val="100000"/>
              </a:lnSpc>
              <a:spcBef>
                <a:spcPts val="100"/>
              </a:spcBef>
            </a:pPr>
            <a:r>
              <a:rPr lang="en-US" sz="3600" b="1" spc="-5" dirty="0">
                <a:solidFill>
                  <a:srgbClr val="006FB8"/>
                </a:solidFill>
                <a:latin typeface="Calibri"/>
                <a:cs typeface="Calibri"/>
              </a:rPr>
              <a:t>EQI and Infant Mortality</a:t>
            </a:r>
            <a:endParaRPr sz="3600" b="1" dirty="0">
              <a:latin typeface="Calibri"/>
              <a:cs typeface="Calibri"/>
            </a:endParaRPr>
          </a:p>
        </p:txBody>
      </p:sp>
      <p:sp>
        <p:nvSpPr>
          <p:cNvPr id="3" name="object 3"/>
          <p:cNvSpPr txBox="1"/>
          <p:nvPr/>
        </p:nvSpPr>
        <p:spPr>
          <a:xfrm>
            <a:off x="2045336" y="6248401"/>
            <a:ext cx="88265" cy="178895"/>
          </a:xfrm>
          <a:prstGeom prst="rect">
            <a:avLst/>
          </a:prstGeom>
        </p:spPr>
        <p:txBody>
          <a:bodyPr vert="horz" wrap="square" lIns="0" tIns="17145" rIns="0" bIns="0" rtlCol="0">
            <a:spAutoFit/>
          </a:bodyPr>
          <a:lstStyle/>
          <a:p>
            <a:pPr marL="12700">
              <a:spcBef>
                <a:spcPts val="135"/>
              </a:spcBef>
            </a:pPr>
            <a:r>
              <a:rPr sz="1050" b="1" spc="20" dirty="0">
                <a:solidFill>
                  <a:srgbClr val="FFFFFF"/>
                </a:solidFill>
                <a:latin typeface="Arial"/>
                <a:cs typeface="Arial"/>
              </a:rPr>
              <a:t>1</a:t>
            </a:r>
            <a:endParaRPr sz="1200" dirty="0">
              <a:latin typeface="Arial"/>
              <a:cs typeface="Arial"/>
            </a:endParaRPr>
          </a:p>
        </p:txBody>
      </p:sp>
      <p:sp>
        <p:nvSpPr>
          <p:cNvPr id="6" name="Slide Number Placeholder 5">
            <a:extLst>
              <a:ext uri="{FF2B5EF4-FFF2-40B4-BE49-F238E27FC236}">
                <a16:creationId xmlns:a16="http://schemas.microsoft.com/office/drawing/2014/main" id="{B9BE79E2-61EE-45B9-A08E-899305034C32}"/>
              </a:ext>
            </a:extLst>
          </p:cNvPr>
          <p:cNvSpPr>
            <a:spLocks noGrp="1"/>
          </p:cNvSpPr>
          <p:nvPr>
            <p:ph type="sldNum" sz="quarter" idx="12"/>
          </p:nvPr>
        </p:nvSpPr>
        <p:spPr>
          <a:xfrm>
            <a:off x="-2137347" y="6326370"/>
            <a:ext cx="2743200" cy="365125"/>
          </a:xfrm>
        </p:spPr>
        <p:txBody>
          <a:bodyPr/>
          <a:lstStyle/>
          <a:p>
            <a:fld id="{2C54A5C6-1A67-402B-9D43-A5D8CAE25FA9}" type="slidenum">
              <a:rPr lang="en-US" smtClean="0">
                <a:solidFill>
                  <a:schemeClr val="bg1"/>
                </a:solidFill>
              </a:rPr>
              <a:t>20</a:t>
            </a:fld>
            <a:endParaRPr lang="en-US" dirty="0">
              <a:solidFill>
                <a:schemeClr val="bg1"/>
              </a:solidFill>
            </a:endParaRPr>
          </a:p>
        </p:txBody>
      </p:sp>
      <p:pic>
        <p:nvPicPr>
          <p:cNvPr id="7" name="Content Placeholder 6" descr="Screenshot of a research article titled &quot;Associations between environmental quality and infant mortality in the United States, 2000-2005&quot;.">
            <a:extLst>
              <a:ext uri="{FF2B5EF4-FFF2-40B4-BE49-F238E27FC236}">
                <a16:creationId xmlns:a16="http://schemas.microsoft.com/office/drawing/2014/main" id="{913F5DE7-14BC-4AE5-9243-EBA6A4E8515A}"/>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32094" y="1067170"/>
            <a:ext cx="4018699" cy="5181231"/>
          </a:xfrm>
        </p:spPr>
      </p:pic>
      <p:pic>
        <p:nvPicPr>
          <p:cNvPr id="9" name="Picture 8" descr="Quartiles within RUCCS plotted for overall environment (EQI), air, water, land, sociodemographic, and built according to odds ratios and 95% CIs.">
            <a:extLst>
              <a:ext uri="{FF2B5EF4-FFF2-40B4-BE49-F238E27FC236}">
                <a16:creationId xmlns:a16="http://schemas.microsoft.com/office/drawing/2014/main" id="{48353122-896C-2877-BE37-E9558F2DBD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2729" y="978828"/>
            <a:ext cx="4261232" cy="5587660"/>
          </a:xfrm>
          <a:prstGeom prst="rect">
            <a:avLst/>
          </a:prstGeom>
        </p:spPr>
      </p:pic>
      <p:sp>
        <p:nvSpPr>
          <p:cNvPr id="10" name="TextBox 9">
            <a:extLst>
              <a:ext uri="{FF2B5EF4-FFF2-40B4-BE49-F238E27FC236}">
                <a16:creationId xmlns:a16="http://schemas.microsoft.com/office/drawing/2014/main" id="{D101DE6A-ED40-506B-2999-9CB27FC9D63C}"/>
              </a:ext>
            </a:extLst>
          </p:cNvPr>
          <p:cNvSpPr txBox="1"/>
          <p:nvPr/>
        </p:nvSpPr>
        <p:spPr>
          <a:xfrm>
            <a:off x="9541695" y="1764959"/>
            <a:ext cx="2024009" cy="3785652"/>
          </a:xfrm>
          <a:prstGeom prst="rect">
            <a:avLst/>
          </a:prstGeom>
          <a:noFill/>
        </p:spPr>
        <p:txBody>
          <a:bodyPr wrap="square" rtlCol="0">
            <a:spAutoFit/>
          </a:bodyPr>
          <a:lstStyle/>
          <a:p>
            <a:pPr algn="l"/>
            <a:r>
              <a:rPr lang="en-US" sz="1200" b="0" i="0" u="none" strike="noStrike" baseline="0" dirty="0">
                <a:solidFill>
                  <a:srgbClr val="131413"/>
                </a:solidFill>
              </a:rPr>
              <a:t>Adjusted ORs (95% CI) for linear combinations of overall EQI/domain-specific indices and rural-urban status for infants of Non-Hispanic</a:t>
            </a:r>
          </a:p>
          <a:p>
            <a:pPr algn="l"/>
            <a:r>
              <a:rPr lang="en-US" sz="1200" b="0" i="0" u="none" strike="noStrike" baseline="0" dirty="0">
                <a:solidFill>
                  <a:srgbClr val="131413"/>
                </a:solidFill>
              </a:rPr>
              <a:t>White mothers, United States (2000–2005). RUCC 1: metropolitan urbanized areas, RUCC 2: non-metropolitan urbanized areas, RUCC 3: less</a:t>
            </a:r>
          </a:p>
          <a:p>
            <a:pPr algn="l"/>
            <a:r>
              <a:rPr lang="en-US" sz="1200" b="0" i="0" u="none" strike="noStrike" baseline="0" dirty="0">
                <a:solidFill>
                  <a:srgbClr val="131413"/>
                </a:solidFill>
              </a:rPr>
              <a:t>urbanized, RCC 4: thinly populated areas. Both the overall EQI (a) and the five domain-specific indices (b-f) were modeled as quartiles, with the</a:t>
            </a:r>
          </a:p>
          <a:p>
            <a:pPr algn="l"/>
            <a:r>
              <a:rPr lang="en-US" sz="1200" b="0" i="0" u="none" strike="noStrike" baseline="0" dirty="0">
                <a:solidFill>
                  <a:srgbClr val="131413"/>
                </a:solidFill>
              </a:rPr>
              <a:t>first quartile indicating best quality and the fourth indicating worst</a:t>
            </a:r>
            <a:endParaRPr lang="en-US" sz="1200" dirty="0"/>
          </a:p>
        </p:txBody>
      </p:sp>
    </p:spTree>
    <p:extLst>
      <p:ext uri="{BB962C8B-B14F-4D97-AF65-F5344CB8AC3E}">
        <p14:creationId xmlns:p14="http://schemas.microsoft.com/office/powerpoint/2010/main" val="1811637606"/>
      </p:ext>
    </p:extLst>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38300" y="291512"/>
            <a:ext cx="8915400" cy="566822"/>
          </a:xfrm>
          <a:prstGeom prst="rect">
            <a:avLst/>
          </a:prstGeom>
        </p:spPr>
        <p:txBody>
          <a:bodyPr vert="horz" wrap="square" lIns="0" tIns="12700" rIns="0" bIns="0" rtlCol="0" anchor="ctr">
            <a:spAutoFit/>
          </a:bodyPr>
          <a:lstStyle/>
          <a:p>
            <a:pPr marL="12700" marR="5080" algn="ctr">
              <a:lnSpc>
                <a:spcPct val="100000"/>
              </a:lnSpc>
              <a:spcBef>
                <a:spcPts val="100"/>
              </a:spcBef>
            </a:pPr>
            <a:r>
              <a:rPr lang="en-US" sz="3600" b="1" spc="-5" dirty="0">
                <a:solidFill>
                  <a:srgbClr val="006FB8"/>
                </a:solidFill>
                <a:latin typeface="Calibri"/>
                <a:cs typeface="Calibri"/>
              </a:rPr>
              <a:t>Obesity and Physical Activity Modified by EQI</a:t>
            </a:r>
            <a:endParaRPr sz="3600" b="1" dirty="0">
              <a:latin typeface="Calibri"/>
              <a:cs typeface="Calibri"/>
            </a:endParaRPr>
          </a:p>
        </p:txBody>
      </p:sp>
      <p:sp>
        <p:nvSpPr>
          <p:cNvPr id="3" name="object 3"/>
          <p:cNvSpPr txBox="1"/>
          <p:nvPr/>
        </p:nvSpPr>
        <p:spPr>
          <a:xfrm>
            <a:off x="2045336" y="6248401"/>
            <a:ext cx="88265" cy="178895"/>
          </a:xfrm>
          <a:prstGeom prst="rect">
            <a:avLst/>
          </a:prstGeom>
        </p:spPr>
        <p:txBody>
          <a:bodyPr vert="horz" wrap="square" lIns="0" tIns="17145" rIns="0" bIns="0" rtlCol="0">
            <a:spAutoFit/>
          </a:bodyPr>
          <a:lstStyle/>
          <a:p>
            <a:pPr marL="12700">
              <a:spcBef>
                <a:spcPts val="135"/>
              </a:spcBef>
            </a:pPr>
            <a:r>
              <a:rPr sz="1050" b="1" spc="20" dirty="0">
                <a:solidFill>
                  <a:srgbClr val="FFFFFF"/>
                </a:solidFill>
                <a:latin typeface="Arial"/>
                <a:cs typeface="Arial"/>
              </a:rPr>
              <a:t>1</a:t>
            </a:r>
            <a:endParaRPr sz="1200" dirty="0">
              <a:latin typeface="Arial"/>
              <a:cs typeface="Arial"/>
            </a:endParaRPr>
          </a:p>
        </p:txBody>
      </p:sp>
      <p:sp>
        <p:nvSpPr>
          <p:cNvPr id="6" name="Slide Number Placeholder 5">
            <a:extLst>
              <a:ext uri="{FF2B5EF4-FFF2-40B4-BE49-F238E27FC236}">
                <a16:creationId xmlns:a16="http://schemas.microsoft.com/office/drawing/2014/main" id="{B9BE79E2-61EE-45B9-A08E-899305034C32}"/>
              </a:ext>
            </a:extLst>
          </p:cNvPr>
          <p:cNvSpPr>
            <a:spLocks noGrp="1"/>
          </p:cNvSpPr>
          <p:nvPr>
            <p:ph type="sldNum" sz="quarter" idx="12"/>
          </p:nvPr>
        </p:nvSpPr>
        <p:spPr>
          <a:xfrm>
            <a:off x="-2137347" y="6326370"/>
            <a:ext cx="2743200" cy="365125"/>
          </a:xfrm>
        </p:spPr>
        <p:txBody>
          <a:bodyPr/>
          <a:lstStyle/>
          <a:p>
            <a:fld id="{2C54A5C6-1A67-402B-9D43-A5D8CAE25FA9}" type="slidenum">
              <a:rPr lang="en-US" smtClean="0">
                <a:solidFill>
                  <a:schemeClr val="bg1"/>
                </a:solidFill>
              </a:rPr>
              <a:t>21</a:t>
            </a:fld>
            <a:endParaRPr lang="en-US" dirty="0">
              <a:solidFill>
                <a:schemeClr val="bg1"/>
              </a:solidFill>
            </a:endParaRPr>
          </a:p>
        </p:txBody>
      </p:sp>
      <p:pic>
        <p:nvPicPr>
          <p:cNvPr id="4" name="Content Placeholder 3" descr="Snapshot of a research article titled &quot;The association between physical inactivity and obesity is modified by five domains of environmental quality in U.S. adults: A cross-sectional study&quot;.">
            <a:extLst>
              <a:ext uri="{FF2B5EF4-FFF2-40B4-BE49-F238E27FC236}">
                <a16:creationId xmlns:a16="http://schemas.microsoft.com/office/drawing/2014/main" id="{8188FF48-B142-340C-F286-A5DEC864EA0A}"/>
              </a:ext>
            </a:extLst>
          </p:cNvPr>
          <p:cNvPicPr>
            <a:picLocks noGrp="1" noChangeAspect="1"/>
          </p:cNvPicPr>
          <p:nvPr>
            <p:ph idx="1"/>
          </p:nvPr>
        </p:nvPicPr>
        <p:blipFill>
          <a:blip r:embed="rId4"/>
          <a:stretch>
            <a:fillRect/>
          </a:stretch>
        </p:blipFill>
        <p:spPr>
          <a:xfrm>
            <a:off x="406518" y="1253331"/>
            <a:ext cx="4689361" cy="4995070"/>
          </a:xfrm>
          <a:prstGeom prst="rect">
            <a:avLst/>
          </a:prstGeom>
        </p:spPr>
      </p:pic>
      <p:pic>
        <p:nvPicPr>
          <p:cNvPr id="8" name="Picture 7" descr="Tertiles of the EQI plotted against obesity prevalence difference, 95% CI for air, water, land, built, and socio-demographic for the overall population.">
            <a:extLst>
              <a:ext uri="{FF2B5EF4-FFF2-40B4-BE49-F238E27FC236}">
                <a16:creationId xmlns:a16="http://schemas.microsoft.com/office/drawing/2014/main" id="{322AC314-DD63-0F64-152A-FD36F8D239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8035" y="3622525"/>
            <a:ext cx="5177447" cy="2994667"/>
          </a:xfrm>
          <a:prstGeom prst="rect">
            <a:avLst/>
          </a:prstGeom>
        </p:spPr>
      </p:pic>
      <p:sp>
        <p:nvSpPr>
          <p:cNvPr id="9" name="TextBox 8">
            <a:extLst>
              <a:ext uri="{FF2B5EF4-FFF2-40B4-BE49-F238E27FC236}">
                <a16:creationId xmlns:a16="http://schemas.microsoft.com/office/drawing/2014/main" id="{064D40D0-ADD2-D57B-F9B7-7F0A090FAD84}"/>
              </a:ext>
            </a:extLst>
          </p:cNvPr>
          <p:cNvSpPr txBox="1"/>
          <p:nvPr/>
        </p:nvSpPr>
        <p:spPr>
          <a:xfrm>
            <a:off x="7324509" y="4352829"/>
            <a:ext cx="4460973" cy="369332"/>
          </a:xfrm>
          <a:prstGeom prst="rect">
            <a:avLst/>
          </a:prstGeom>
          <a:noFill/>
        </p:spPr>
        <p:txBody>
          <a:bodyPr wrap="square" rtlCol="0">
            <a:spAutoFit/>
          </a:bodyPr>
          <a:lstStyle/>
          <a:p>
            <a:r>
              <a:rPr lang="en-US" dirty="0"/>
              <a:t>Air   	Water       Land        Built            SD</a:t>
            </a:r>
          </a:p>
        </p:txBody>
      </p:sp>
      <p:pic>
        <p:nvPicPr>
          <p:cNvPr id="11" name="Picture 10" descr="Tertiles of the EQI plotted against obesity prevalence difference, 95% CI for males, females, and overall.">
            <a:extLst>
              <a:ext uri="{FF2B5EF4-FFF2-40B4-BE49-F238E27FC236}">
                <a16:creationId xmlns:a16="http://schemas.microsoft.com/office/drawing/2014/main" id="{E9C7A573-A432-35F1-BFA6-CEC299C01D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83730" y="1033367"/>
            <a:ext cx="4740343" cy="2667268"/>
          </a:xfrm>
          <a:prstGeom prst="rect">
            <a:avLst/>
          </a:prstGeom>
        </p:spPr>
      </p:pic>
    </p:spTree>
    <p:extLst>
      <p:ext uri="{BB962C8B-B14F-4D97-AF65-F5344CB8AC3E}">
        <p14:creationId xmlns:p14="http://schemas.microsoft.com/office/powerpoint/2010/main" val="4137022802"/>
      </p:ext>
    </p:extLst>
  </p:cSld>
  <p:clrMapOvr>
    <a:masterClrMapping/>
  </p:clrMapOvr>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7DC0F-0D59-2731-90FE-DE9DFA7DDA2F}"/>
              </a:ext>
            </a:extLst>
          </p:cNvPr>
          <p:cNvSpPr>
            <a:spLocks noGrp="1"/>
          </p:cNvSpPr>
          <p:nvPr>
            <p:ph type="title"/>
          </p:nvPr>
        </p:nvSpPr>
        <p:spPr/>
        <p:txBody>
          <a:bodyPr/>
          <a:lstStyle/>
          <a:p>
            <a:pPr algn="ctr"/>
            <a:r>
              <a:rPr lang="en-US" b="1" dirty="0">
                <a:solidFill>
                  <a:srgbClr val="0070C0"/>
                </a:solidFill>
                <a:latin typeface="+mn-lt"/>
              </a:rPr>
              <a:t>2006-2010 County EQI and Health Outcome Studies</a:t>
            </a:r>
          </a:p>
        </p:txBody>
      </p:sp>
      <p:sp>
        <p:nvSpPr>
          <p:cNvPr id="5" name="Slide Number Placeholder 5">
            <a:extLst>
              <a:ext uri="{FF2B5EF4-FFF2-40B4-BE49-F238E27FC236}">
                <a16:creationId xmlns:a16="http://schemas.microsoft.com/office/drawing/2014/main" id="{48ECAAA2-883B-8A17-BB0B-4302603F0DFE}"/>
              </a:ext>
            </a:extLst>
          </p:cNvPr>
          <p:cNvSpPr>
            <a:spLocks noGrp="1"/>
          </p:cNvSpPr>
          <p:nvPr>
            <p:ph type="sldNum" sz="quarter" idx="12"/>
          </p:nvPr>
        </p:nvSpPr>
        <p:spPr>
          <a:xfrm>
            <a:off x="-431075" y="6335486"/>
            <a:ext cx="1036927" cy="356009"/>
          </a:xfrm>
        </p:spPr>
        <p:txBody>
          <a:bodyPr/>
          <a:lstStyle/>
          <a:p>
            <a:fld id="{2C54A5C6-1A67-402B-9D43-A5D8CAE25FA9}" type="slidenum">
              <a:rPr lang="en-US" smtClean="0">
                <a:solidFill>
                  <a:schemeClr val="bg1"/>
                </a:solidFill>
              </a:rPr>
              <a:t>22</a:t>
            </a:fld>
            <a:endParaRPr lang="en-US" dirty="0">
              <a:solidFill>
                <a:schemeClr val="bg1"/>
              </a:solidFill>
            </a:endParaRPr>
          </a:p>
        </p:txBody>
      </p:sp>
    </p:spTree>
    <p:extLst>
      <p:ext uri="{BB962C8B-B14F-4D97-AF65-F5344CB8AC3E}">
        <p14:creationId xmlns:p14="http://schemas.microsoft.com/office/powerpoint/2010/main" val="29920311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38300" y="291512"/>
            <a:ext cx="8915400" cy="566822"/>
          </a:xfrm>
          <a:prstGeom prst="rect">
            <a:avLst/>
          </a:prstGeom>
        </p:spPr>
        <p:txBody>
          <a:bodyPr vert="horz" wrap="square" lIns="0" tIns="12700" rIns="0" bIns="0" rtlCol="0" anchor="ctr">
            <a:spAutoFit/>
          </a:bodyPr>
          <a:lstStyle/>
          <a:p>
            <a:pPr marL="12700" marR="5080" algn="ctr">
              <a:lnSpc>
                <a:spcPct val="100000"/>
              </a:lnSpc>
              <a:spcBef>
                <a:spcPts val="100"/>
              </a:spcBef>
            </a:pPr>
            <a:r>
              <a:rPr lang="en-US" sz="3600" b="1" spc="-5" dirty="0">
                <a:solidFill>
                  <a:srgbClr val="006FB8"/>
                </a:solidFill>
                <a:latin typeface="Calibri"/>
                <a:cs typeface="Calibri"/>
              </a:rPr>
              <a:t>EQI and Birth Defects</a:t>
            </a:r>
            <a:endParaRPr sz="3600" b="1" dirty="0">
              <a:latin typeface="Calibri"/>
              <a:cs typeface="Calibri"/>
            </a:endParaRPr>
          </a:p>
        </p:txBody>
      </p:sp>
      <p:sp>
        <p:nvSpPr>
          <p:cNvPr id="3" name="object 3"/>
          <p:cNvSpPr txBox="1"/>
          <p:nvPr/>
        </p:nvSpPr>
        <p:spPr>
          <a:xfrm>
            <a:off x="2045336" y="6248401"/>
            <a:ext cx="88265" cy="178895"/>
          </a:xfrm>
          <a:prstGeom prst="rect">
            <a:avLst/>
          </a:prstGeom>
        </p:spPr>
        <p:txBody>
          <a:bodyPr vert="horz" wrap="square" lIns="0" tIns="17145" rIns="0" bIns="0" rtlCol="0">
            <a:spAutoFit/>
          </a:bodyPr>
          <a:lstStyle/>
          <a:p>
            <a:pPr marL="12700">
              <a:spcBef>
                <a:spcPts val="135"/>
              </a:spcBef>
            </a:pPr>
            <a:r>
              <a:rPr sz="1050" b="1" spc="20" dirty="0">
                <a:solidFill>
                  <a:srgbClr val="FFFFFF"/>
                </a:solidFill>
                <a:latin typeface="Arial"/>
                <a:cs typeface="Arial"/>
              </a:rPr>
              <a:t>1</a:t>
            </a:r>
            <a:endParaRPr sz="1200" dirty="0">
              <a:latin typeface="Arial"/>
              <a:cs typeface="Arial"/>
            </a:endParaRPr>
          </a:p>
        </p:txBody>
      </p:sp>
      <p:sp>
        <p:nvSpPr>
          <p:cNvPr id="6" name="Slide Number Placeholder 5">
            <a:extLst>
              <a:ext uri="{FF2B5EF4-FFF2-40B4-BE49-F238E27FC236}">
                <a16:creationId xmlns:a16="http://schemas.microsoft.com/office/drawing/2014/main" id="{B9BE79E2-61EE-45B9-A08E-899305034C32}"/>
              </a:ext>
            </a:extLst>
          </p:cNvPr>
          <p:cNvSpPr>
            <a:spLocks noGrp="1"/>
          </p:cNvSpPr>
          <p:nvPr>
            <p:ph type="sldNum" sz="quarter" idx="12"/>
          </p:nvPr>
        </p:nvSpPr>
        <p:spPr>
          <a:xfrm>
            <a:off x="-239283" y="6248402"/>
            <a:ext cx="635739" cy="563584"/>
          </a:xfrm>
        </p:spPr>
        <p:txBody>
          <a:bodyPr/>
          <a:lstStyle/>
          <a:p>
            <a:fld id="{2C54A5C6-1A67-402B-9D43-A5D8CAE25FA9}" type="slidenum">
              <a:rPr lang="en-US" smtClean="0">
                <a:solidFill>
                  <a:schemeClr val="bg1"/>
                </a:solidFill>
              </a:rPr>
              <a:t>23</a:t>
            </a:fld>
            <a:endParaRPr lang="en-US" dirty="0">
              <a:solidFill>
                <a:schemeClr val="bg1"/>
              </a:solidFill>
            </a:endParaRPr>
          </a:p>
        </p:txBody>
      </p:sp>
      <p:pic>
        <p:nvPicPr>
          <p:cNvPr id="4" name="Content Placeholder 3" descr="Snapshot of original article titled &quot;Associations between cumulative environmental quality and ten selected birth defects in Texas&quot;.">
            <a:extLst>
              <a:ext uri="{FF2B5EF4-FFF2-40B4-BE49-F238E27FC236}">
                <a16:creationId xmlns:a16="http://schemas.microsoft.com/office/drawing/2014/main" id="{42894B07-4E2E-003C-1A4F-95A32EF861FC}"/>
              </a:ext>
            </a:extLst>
          </p:cNvPr>
          <p:cNvPicPr>
            <a:picLocks noGrp="1" noChangeAspect="1"/>
          </p:cNvPicPr>
          <p:nvPr>
            <p:ph idx="1"/>
          </p:nvPr>
        </p:nvPicPr>
        <p:blipFill>
          <a:blip r:embed="rId4"/>
          <a:stretch>
            <a:fillRect/>
          </a:stretch>
        </p:blipFill>
        <p:spPr>
          <a:xfrm>
            <a:off x="146174" y="1389336"/>
            <a:ext cx="4245495" cy="4580667"/>
          </a:xfrm>
          <a:prstGeom prst="rect">
            <a:avLst/>
          </a:prstGeom>
        </p:spPr>
      </p:pic>
      <p:pic>
        <p:nvPicPr>
          <p:cNvPr id="5" name="Picture 4" descr="Diagram showing the adjusted prevalence ratios and 95% CIs for associations between overall EQI (2006–2010), using lowest category (&lt;25%, better environmental quality) as the reference, and 10 selected birth defects (2007–2010) with worsening environmental quality increasing from top to bottom.">
            <a:extLst>
              <a:ext uri="{FF2B5EF4-FFF2-40B4-BE49-F238E27FC236}">
                <a16:creationId xmlns:a16="http://schemas.microsoft.com/office/drawing/2014/main" id="{F5B51C50-3A14-565F-5E7F-A043B05CFF2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364" t="15403" r="10485" b="13181"/>
          <a:stretch/>
        </p:blipFill>
        <p:spPr>
          <a:xfrm>
            <a:off x="5120713" y="1210442"/>
            <a:ext cx="6740178" cy="4759561"/>
          </a:xfrm>
          <a:prstGeom prst="rect">
            <a:avLst/>
          </a:prstGeom>
        </p:spPr>
      </p:pic>
      <p:sp>
        <p:nvSpPr>
          <p:cNvPr id="9" name="TextBox 8">
            <a:extLst>
              <a:ext uri="{FF2B5EF4-FFF2-40B4-BE49-F238E27FC236}">
                <a16:creationId xmlns:a16="http://schemas.microsoft.com/office/drawing/2014/main" id="{6BE7B0A5-1D8D-1E10-E9CC-62C2DE448FAF}"/>
              </a:ext>
            </a:extLst>
          </p:cNvPr>
          <p:cNvSpPr txBox="1"/>
          <p:nvPr/>
        </p:nvSpPr>
        <p:spPr>
          <a:xfrm>
            <a:off x="5169026" y="5925235"/>
            <a:ext cx="6691865" cy="646331"/>
          </a:xfrm>
          <a:prstGeom prst="rect">
            <a:avLst/>
          </a:prstGeom>
          <a:noFill/>
        </p:spPr>
        <p:txBody>
          <a:bodyPr wrap="square">
            <a:spAutoFit/>
          </a:bodyPr>
          <a:lstStyle/>
          <a:p>
            <a:pPr algn="l"/>
            <a:r>
              <a:rPr lang="en-US" sz="1200" b="0" i="0" u="none" strike="noStrike" baseline="0" dirty="0">
                <a:latin typeface="AdvOT569473da"/>
              </a:rPr>
              <a:t>Adjusted prevalence ratios and 95% CIs for associations between overall EQI (2006</a:t>
            </a:r>
            <a:r>
              <a:rPr lang="en-US" sz="1200" b="0" i="0" u="none" strike="noStrike" baseline="0" dirty="0">
                <a:latin typeface="AdvOT569473da+20"/>
              </a:rPr>
              <a:t>–</a:t>
            </a:r>
            <a:r>
              <a:rPr lang="en-US" sz="1200" b="0" i="0" u="none" strike="noStrike" baseline="0" dirty="0">
                <a:latin typeface="AdvOT569473da"/>
              </a:rPr>
              <a:t>2010), using lowest category (&lt;25%, better environmental quality) as the reference, and 10 selected birth defects (2007</a:t>
            </a:r>
            <a:r>
              <a:rPr lang="en-US" sz="1200" b="0" i="0" u="none" strike="noStrike" baseline="0" dirty="0">
                <a:latin typeface="AdvOT569473da+20"/>
              </a:rPr>
              <a:t>–</a:t>
            </a:r>
            <a:r>
              <a:rPr lang="en-US" sz="1200" b="0" i="0" u="none" strike="noStrike" baseline="0" dirty="0">
                <a:latin typeface="AdvOT569473da"/>
              </a:rPr>
              <a:t>2010) with worsening environmental quality increasing from top to bottom.</a:t>
            </a:r>
            <a:endParaRPr lang="en-US" sz="1200" dirty="0"/>
          </a:p>
        </p:txBody>
      </p:sp>
    </p:spTree>
    <p:extLst>
      <p:ext uri="{BB962C8B-B14F-4D97-AF65-F5344CB8AC3E}">
        <p14:creationId xmlns:p14="http://schemas.microsoft.com/office/powerpoint/2010/main" val="3868235997"/>
      </p:ext>
    </p:extLst>
  </p:cSld>
  <p:clrMapOvr>
    <a:masterClrMapping/>
  </p:clrMapOvr>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38300" y="291512"/>
            <a:ext cx="8915400" cy="566822"/>
          </a:xfrm>
          <a:prstGeom prst="rect">
            <a:avLst/>
          </a:prstGeom>
        </p:spPr>
        <p:txBody>
          <a:bodyPr vert="horz" wrap="square" lIns="0" tIns="12700" rIns="0" bIns="0" rtlCol="0" anchor="ctr">
            <a:spAutoFit/>
          </a:bodyPr>
          <a:lstStyle/>
          <a:p>
            <a:pPr marL="12700" marR="5080" algn="ctr">
              <a:lnSpc>
                <a:spcPct val="100000"/>
              </a:lnSpc>
              <a:spcBef>
                <a:spcPts val="100"/>
              </a:spcBef>
            </a:pPr>
            <a:r>
              <a:rPr lang="en-US" sz="3600" b="1" spc="-5" dirty="0">
                <a:solidFill>
                  <a:srgbClr val="006FB8"/>
                </a:solidFill>
                <a:latin typeface="Calibri"/>
                <a:cs typeface="Calibri"/>
              </a:rPr>
              <a:t>EQI and Birth Defects, continued</a:t>
            </a:r>
            <a:endParaRPr sz="3600" b="1" dirty="0">
              <a:latin typeface="Calibri"/>
              <a:cs typeface="Calibri"/>
            </a:endParaRPr>
          </a:p>
        </p:txBody>
      </p:sp>
      <p:sp>
        <p:nvSpPr>
          <p:cNvPr id="3" name="object 3"/>
          <p:cNvSpPr txBox="1"/>
          <p:nvPr/>
        </p:nvSpPr>
        <p:spPr>
          <a:xfrm>
            <a:off x="2045336" y="6248401"/>
            <a:ext cx="88265" cy="178895"/>
          </a:xfrm>
          <a:prstGeom prst="rect">
            <a:avLst/>
          </a:prstGeom>
        </p:spPr>
        <p:txBody>
          <a:bodyPr vert="horz" wrap="square" lIns="0" tIns="17145" rIns="0" bIns="0" rtlCol="0">
            <a:spAutoFit/>
          </a:bodyPr>
          <a:lstStyle/>
          <a:p>
            <a:pPr marL="12700">
              <a:spcBef>
                <a:spcPts val="135"/>
              </a:spcBef>
            </a:pPr>
            <a:r>
              <a:rPr sz="1050" b="1" spc="20" dirty="0">
                <a:solidFill>
                  <a:srgbClr val="FFFFFF"/>
                </a:solidFill>
                <a:latin typeface="Arial"/>
                <a:cs typeface="Arial"/>
              </a:rPr>
              <a:t>1</a:t>
            </a:r>
            <a:endParaRPr sz="1200" dirty="0">
              <a:latin typeface="Arial"/>
              <a:cs typeface="Arial"/>
            </a:endParaRPr>
          </a:p>
        </p:txBody>
      </p:sp>
      <p:sp>
        <p:nvSpPr>
          <p:cNvPr id="6" name="Slide Number Placeholder 5">
            <a:extLst>
              <a:ext uri="{FF2B5EF4-FFF2-40B4-BE49-F238E27FC236}">
                <a16:creationId xmlns:a16="http://schemas.microsoft.com/office/drawing/2014/main" id="{B9BE79E2-61EE-45B9-A08E-899305034C32}"/>
              </a:ext>
            </a:extLst>
          </p:cNvPr>
          <p:cNvSpPr>
            <a:spLocks noGrp="1"/>
          </p:cNvSpPr>
          <p:nvPr>
            <p:ph type="sldNum" sz="quarter" idx="12"/>
          </p:nvPr>
        </p:nvSpPr>
        <p:spPr>
          <a:xfrm>
            <a:off x="-2137347" y="6326370"/>
            <a:ext cx="2743200" cy="365125"/>
          </a:xfrm>
        </p:spPr>
        <p:txBody>
          <a:bodyPr/>
          <a:lstStyle/>
          <a:p>
            <a:fld id="{2C54A5C6-1A67-402B-9D43-A5D8CAE25FA9}" type="slidenum">
              <a:rPr lang="en-US" smtClean="0">
                <a:solidFill>
                  <a:schemeClr val="bg1"/>
                </a:solidFill>
              </a:rPr>
              <a:t>24</a:t>
            </a:fld>
            <a:endParaRPr lang="en-US" dirty="0">
              <a:solidFill>
                <a:schemeClr val="bg1"/>
              </a:solidFill>
            </a:endParaRPr>
          </a:p>
        </p:txBody>
      </p:sp>
      <p:pic>
        <p:nvPicPr>
          <p:cNvPr id="10" name="Content Placeholder 9" descr="Diagram plotting the prevalence ratios (95% CI) for birth defects (such as limb reduction) within the air domain. The prevalence ratio for longitudinal limb reduction Q2 is the highest.">
            <a:extLst>
              <a:ext uri="{FF2B5EF4-FFF2-40B4-BE49-F238E27FC236}">
                <a16:creationId xmlns:a16="http://schemas.microsoft.com/office/drawing/2014/main" id="{1A2B3F72-5BF5-DC32-6D21-E058BD844044}"/>
              </a:ext>
            </a:extLst>
          </p:cNvP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11797" t="15955" r="12546" b="13183"/>
          <a:stretch/>
        </p:blipFill>
        <p:spPr>
          <a:xfrm>
            <a:off x="2203323" y="931947"/>
            <a:ext cx="7785353" cy="5634541"/>
          </a:xfrm>
          <a:prstGeom prst="rect">
            <a:avLst/>
          </a:prstGeom>
        </p:spPr>
      </p:pic>
      <p:sp>
        <p:nvSpPr>
          <p:cNvPr id="11" name="TextBox 10">
            <a:extLst>
              <a:ext uri="{FF2B5EF4-FFF2-40B4-BE49-F238E27FC236}">
                <a16:creationId xmlns:a16="http://schemas.microsoft.com/office/drawing/2014/main" id="{EC790062-EE1F-87A1-A28E-9DF6F955A90D}"/>
              </a:ext>
            </a:extLst>
          </p:cNvPr>
          <p:cNvSpPr txBox="1"/>
          <p:nvPr/>
        </p:nvSpPr>
        <p:spPr>
          <a:xfrm>
            <a:off x="984387" y="6317943"/>
            <a:ext cx="2683565" cy="369332"/>
          </a:xfrm>
          <a:prstGeom prst="rect">
            <a:avLst/>
          </a:prstGeom>
          <a:noFill/>
        </p:spPr>
        <p:txBody>
          <a:bodyPr wrap="square" rtlCol="0">
            <a:spAutoFit/>
          </a:bodyPr>
          <a:lstStyle/>
          <a:p>
            <a:r>
              <a:rPr lang="en-US" dirty="0"/>
              <a:t>Air Domain</a:t>
            </a:r>
          </a:p>
        </p:txBody>
      </p:sp>
    </p:spTree>
    <p:extLst>
      <p:ext uri="{BB962C8B-B14F-4D97-AF65-F5344CB8AC3E}">
        <p14:creationId xmlns:p14="http://schemas.microsoft.com/office/powerpoint/2010/main" val="1405568393"/>
      </p:ext>
    </p:extLst>
  </p:cSld>
  <p:clrMapOvr>
    <a:masterClrMapping/>
  </p:clrMapOvr>
  <p:extLst>
    <p:ext uri="{6950BFC3-D8DA-4A85-94F7-54DA5524770B}">
      <p188:commentRel xmlns:p188="http://schemas.microsoft.com/office/powerpoint/2018/8/main" r:id="rId3"/>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38300" y="291512"/>
            <a:ext cx="8915400" cy="566822"/>
          </a:xfrm>
          <a:prstGeom prst="rect">
            <a:avLst/>
          </a:prstGeom>
        </p:spPr>
        <p:txBody>
          <a:bodyPr vert="horz" wrap="square" lIns="0" tIns="12700" rIns="0" bIns="0" rtlCol="0" anchor="ctr">
            <a:spAutoFit/>
          </a:bodyPr>
          <a:lstStyle/>
          <a:p>
            <a:pPr marL="12700" marR="5080" algn="ctr">
              <a:lnSpc>
                <a:spcPct val="100000"/>
              </a:lnSpc>
              <a:spcBef>
                <a:spcPts val="100"/>
              </a:spcBef>
            </a:pPr>
            <a:r>
              <a:rPr lang="en-US" sz="3600" b="1" spc="-5" dirty="0">
                <a:solidFill>
                  <a:srgbClr val="006FB8"/>
                </a:solidFill>
                <a:latin typeface="Calibri"/>
                <a:cs typeface="Calibri"/>
              </a:rPr>
              <a:t>EQI and Birth Defects, continued</a:t>
            </a:r>
            <a:endParaRPr sz="3600" b="1" dirty="0">
              <a:latin typeface="Calibri"/>
              <a:cs typeface="Calibri"/>
            </a:endParaRPr>
          </a:p>
        </p:txBody>
      </p:sp>
      <p:sp>
        <p:nvSpPr>
          <p:cNvPr id="3" name="object 3"/>
          <p:cNvSpPr txBox="1"/>
          <p:nvPr/>
        </p:nvSpPr>
        <p:spPr>
          <a:xfrm>
            <a:off x="2045336" y="6248401"/>
            <a:ext cx="88265" cy="178895"/>
          </a:xfrm>
          <a:prstGeom prst="rect">
            <a:avLst/>
          </a:prstGeom>
        </p:spPr>
        <p:txBody>
          <a:bodyPr vert="horz" wrap="square" lIns="0" tIns="17145" rIns="0" bIns="0" rtlCol="0">
            <a:spAutoFit/>
          </a:bodyPr>
          <a:lstStyle/>
          <a:p>
            <a:pPr marL="12700">
              <a:spcBef>
                <a:spcPts val="135"/>
              </a:spcBef>
            </a:pPr>
            <a:r>
              <a:rPr sz="1050" b="1" spc="20" dirty="0">
                <a:solidFill>
                  <a:srgbClr val="FFFFFF"/>
                </a:solidFill>
                <a:latin typeface="Arial"/>
                <a:cs typeface="Arial"/>
              </a:rPr>
              <a:t>1</a:t>
            </a:r>
            <a:endParaRPr sz="1200" dirty="0">
              <a:latin typeface="Arial"/>
              <a:cs typeface="Arial"/>
            </a:endParaRPr>
          </a:p>
        </p:txBody>
      </p:sp>
      <p:sp>
        <p:nvSpPr>
          <p:cNvPr id="6" name="Slide Number Placeholder 5">
            <a:extLst>
              <a:ext uri="{FF2B5EF4-FFF2-40B4-BE49-F238E27FC236}">
                <a16:creationId xmlns:a16="http://schemas.microsoft.com/office/drawing/2014/main" id="{B9BE79E2-61EE-45B9-A08E-899305034C32}"/>
              </a:ext>
            </a:extLst>
          </p:cNvPr>
          <p:cNvSpPr>
            <a:spLocks noGrp="1"/>
          </p:cNvSpPr>
          <p:nvPr>
            <p:ph type="sldNum" sz="quarter" idx="12"/>
          </p:nvPr>
        </p:nvSpPr>
        <p:spPr>
          <a:xfrm>
            <a:off x="-2137347" y="6326370"/>
            <a:ext cx="2743200" cy="365125"/>
          </a:xfrm>
        </p:spPr>
        <p:txBody>
          <a:bodyPr/>
          <a:lstStyle/>
          <a:p>
            <a:fld id="{2C54A5C6-1A67-402B-9D43-A5D8CAE25FA9}" type="slidenum">
              <a:rPr lang="en-US" smtClean="0">
                <a:solidFill>
                  <a:schemeClr val="bg1"/>
                </a:solidFill>
              </a:rPr>
              <a:t>25</a:t>
            </a:fld>
            <a:endParaRPr lang="en-US" dirty="0">
              <a:solidFill>
                <a:schemeClr val="bg1"/>
              </a:solidFill>
            </a:endParaRPr>
          </a:p>
        </p:txBody>
      </p:sp>
      <p:pic>
        <p:nvPicPr>
          <p:cNvPr id="12" name="Picture 11" descr="Diagram plotting the prevalence ratios (95% CI) for birth defects (such as limb reduction) within the sociodemographic domain. The prevalence ratio for transverse limb reduction Q2 is the highest.">
            <a:extLst>
              <a:ext uri="{FF2B5EF4-FFF2-40B4-BE49-F238E27FC236}">
                <a16:creationId xmlns:a16="http://schemas.microsoft.com/office/drawing/2014/main" id="{0751FE5E-DC6E-789E-AE6D-BA83D4B2DBD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924" t="15782" r="11733" b="13194"/>
          <a:stretch/>
        </p:blipFill>
        <p:spPr>
          <a:xfrm>
            <a:off x="2320477" y="999017"/>
            <a:ext cx="7922858" cy="5695567"/>
          </a:xfrm>
          <a:prstGeom prst="rect">
            <a:avLst/>
          </a:prstGeom>
        </p:spPr>
      </p:pic>
      <p:sp>
        <p:nvSpPr>
          <p:cNvPr id="13" name="TextBox 12">
            <a:extLst>
              <a:ext uri="{FF2B5EF4-FFF2-40B4-BE49-F238E27FC236}">
                <a16:creationId xmlns:a16="http://schemas.microsoft.com/office/drawing/2014/main" id="{D9333E53-89E3-ACE0-AE51-6E94C46FBD53}"/>
              </a:ext>
            </a:extLst>
          </p:cNvPr>
          <p:cNvSpPr txBox="1"/>
          <p:nvPr/>
        </p:nvSpPr>
        <p:spPr>
          <a:xfrm>
            <a:off x="791818" y="6324266"/>
            <a:ext cx="2683565" cy="369332"/>
          </a:xfrm>
          <a:prstGeom prst="rect">
            <a:avLst/>
          </a:prstGeom>
          <a:noFill/>
        </p:spPr>
        <p:txBody>
          <a:bodyPr wrap="square" rtlCol="0">
            <a:spAutoFit/>
          </a:bodyPr>
          <a:lstStyle/>
          <a:p>
            <a:r>
              <a:rPr lang="en-US" dirty="0"/>
              <a:t>Sociodemographic Domain</a:t>
            </a:r>
          </a:p>
        </p:txBody>
      </p:sp>
    </p:spTree>
    <p:extLst>
      <p:ext uri="{BB962C8B-B14F-4D97-AF65-F5344CB8AC3E}">
        <p14:creationId xmlns:p14="http://schemas.microsoft.com/office/powerpoint/2010/main" val="4049808713"/>
      </p:ext>
    </p:extLst>
  </p:cSld>
  <p:clrMapOvr>
    <a:masterClrMapping/>
  </p:clrMapOvr>
  <p:extLst>
    <p:ext uri="{6950BFC3-D8DA-4A85-94F7-54DA5524770B}">
      <p188:commentRel xmlns:p188="http://schemas.microsoft.com/office/powerpoint/2018/8/main" r:id="rId3"/>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betes control prevalence rate differences, in reference to quintile 1, with 95% CIs for all counties by quintiles of environmental quality index for the years 2006-2010 and domain-specific indices, controlling for obesity prevalence and leisure-time physical inactivity prevalence and all other domains for the domain-specific analyses.">
            <a:extLst>
              <a:ext uri="{FF2B5EF4-FFF2-40B4-BE49-F238E27FC236}">
                <a16:creationId xmlns:a16="http://schemas.microsoft.com/office/drawing/2014/main" id="{F23A137B-D5D6-6508-3D16-1ED2EA249671}"/>
              </a:ext>
            </a:extLst>
          </p:cNvPr>
          <p:cNvPicPr>
            <a:picLocks noChangeAspect="1"/>
          </p:cNvPicPr>
          <p:nvPr/>
        </p:nvPicPr>
        <p:blipFill rotWithShape="1">
          <a:blip r:embed="rId4"/>
          <a:srcRect l="12109" t="29612" r="66299" b="14875"/>
          <a:stretch/>
        </p:blipFill>
        <p:spPr>
          <a:xfrm>
            <a:off x="3626313" y="1796574"/>
            <a:ext cx="5404672" cy="4419601"/>
          </a:xfrm>
          <a:prstGeom prst="rect">
            <a:avLst/>
          </a:prstGeom>
        </p:spPr>
      </p:pic>
      <p:sp>
        <p:nvSpPr>
          <p:cNvPr id="2" name="object 2"/>
          <p:cNvSpPr txBox="1">
            <a:spLocks noGrp="1"/>
          </p:cNvSpPr>
          <p:nvPr>
            <p:ph type="title"/>
          </p:nvPr>
        </p:nvSpPr>
        <p:spPr>
          <a:xfrm>
            <a:off x="1638300" y="291512"/>
            <a:ext cx="8915400" cy="566822"/>
          </a:xfrm>
          <a:prstGeom prst="rect">
            <a:avLst/>
          </a:prstGeom>
        </p:spPr>
        <p:txBody>
          <a:bodyPr vert="horz" wrap="square" lIns="0" tIns="12700" rIns="0" bIns="0" rtlCol="0" anchor="ctr">
            <a:spAutoFit/>
          </a:bodyPr>
          <a:lstStyle/>
          <a:p>
            <a:pPr marL="12700" marR="5080" algn="ctr">
              <a:lnSpc>
                <a:spcPct val="100000"/>
              </a:lnSpc>
              <a:spcBef>
                <a:spcPts val="100"/>
              </a:spcBef>
            </a:pPr>
            <a:r>
              <a:rPr lang="en-US" sz="3600" b="1" spc="-5" dirty="0">
                <a:solidFill>
                  <a:srgbClr val="006FB8"/>
                </a:solidFill>
                <a:latin typeface="Calibri"/>
                <a:cs typeface="Calibri"/>
              </a:rPr>
              <a:t>EQI and Diabetes Control</a:t>
            </a:r>
            <a:endParaRPr sz="3600" b="1" dirty="0">
              <a:latin typeface="Calibri"/>
              <a:cs typeface="Calibri"/>
            </a:endParaRPr>
          </a:p>
        </p:txBody>
      </p:sp>
      <p:sp>
        <p:nvSpPr>
          <p:cNvPr id="3" name="object 3"/>
          <p:cNvSpPr txBox="1"/>
          <p:nvPr/>
        </p:nvSpPr>
        <p:spPr>
          <a:xfrm>
            <a:off x="2045336" y="6248401"/>
            <a:ext cx="88265" cy="178895"/>
          </a:xfrm>
          <a:prstGeom prst="rect">
            <a:avLst/>
          </a:prstGeom>
        </p:spPr>
        <p:txBody>
          <a:bodyPr vert="horz" wrap="square" lIns="0" tIns="17145" rIns="0" bIns="0" rtlCol="0">
            <a:spAutoFit/>
          </a:bodyPr>
          <a:lstStyle/>
          <a:p>
            <a:pPr marL="12700">
              <a:spcBef>
                <a:spcPts val="135"/>
              </a:spcBef>
            </a:pPr>
            <a:r>
              <a:rPr sz="1050" b="1" spc="20" dirty="0">
                <a:solidFill>
                  <a:srgbClr val="FFFFFF"/>
                </a:solidFill>
                <a:latin typeface="Arial"/>
                <a:cs typeface="Arial"/>
              </a:rPr>
              <a:t>1</a:t>
            </a:r>
            <a:endParaRPr sz="1200" dirty="0">
              <a:latin typeface="Arial"/>
              <a:cs typeface="Arial"/>
            </a:endParaRPr>
          </a:p>
        </p:txBody>
      </p:sp>
      <p:sp>
        <p:nvSpPr>
          <p:cNvPr id="6" name="Slide Number Placeholder 5">
            <a:extLst>
              <a:ext uri="{FF2B5EF4-FFF2-40B4-BE49-F238E27FC236}">
                <a16:creationId xmlns:a16="http://schemas.microsoft.com/office/drawing/2014/main" id="{B9BE79E2-61EE-45B9-A08E-899305034C32}"/>
              </a:ext>
            </a:extLst>
          </p:cNvPr>
          <p:cNvSpPr>
            <a:spLocks noGrp="1"/>
          </p:cNvSpPr>
          <p:nvPr>
            <p:ph type="sldNum" sz="quarter" idx="12"/>
          </p:nvPr>
        </p:nvSpPr>
        <p:spPr>
          <a:xfrm>
            <a:off x="-2137347" y="6326370"/>
            <a:ext cx="2743200" cy="365125"/>
          </a:xfrm>
        </p:spPr>
        <p:txBody>
          <a:bodyPr/>
          <a:lstStyle/>
          <a:p>
            <a:fld id="{2C54A5C6-1A67-402B-9D43-A5D8CAE25FA9}" type="slidenum">
              <a:rPr lang="en-US" smtClean="0">
                <a:solidFill>
                  <a:schemeClr val="bg1"/>
                </a:solidFill>
              </a:rPr>
              <a:t>26</a:t>
            </a:fld>
            <a:endParaRPr lang="en-US" dirty="0">
              <a:solidFill>
                <a:schemeClr val="bg1"/>
              </a:solidFill>
            </a:endParaRPr>
          </a:p>
        </p:txBody>
      </p:sp>
      <p:pic>
        <p:nvPicPr>
          <p:cNvPr id="4" name="Picture 3" descr="Snapshot of research article titled &quot;Diabetes control is associated with environmental quality in the USA&quot;.">
            <a:extLst>
              <a:ext uri="{FF2B5EF4-FFF2-40B4-BE49-F238E27FC236}">
                <a16:creationId xmlns:a16="http://schemas.microsoft.com/office/drawing/2014/main" id="{0C55DABE-1BDF-CE0A-4255-7139CBF72954}"/>
              </a:ext>
            </a:extLst>
          </p:cNvPr>
          <p:cNvPicPr>
            <a:picLocks noChangeAspect="1"/>
          </p:cNvPicPr>
          <p:nvPr/>
        </p:nvPicPr>
        <p:blipFill rotWithShape="1">
          <a:blip r:embed="rId5"/>
          <a:srcRect l="10156" t="18559" r="63906" b="3084"/>
          <a:stretch/>
        </p:blipFill>
        <p:spPr>
          <a:xfrm>
            <a:off x="108101" y="1205844"/>
            <a:ext cx="3633175" cy="3490912"/>
          </a:xfrm>
          <a:prstGeom prst="rect">
            <a:avLst/>
          </a:prstGeom>
        </p:spPr>
      </p:pic>
      <p:grpSp>
        <p:nvGrpSpPr>
          <p:cNvPr id="9" name="Group 8" descr="A table of the summary of results for overall EQI and all domains for 2006-2010 indices.">
            <a:extLst>
              <a:ext uri="{FF2B5EF4-FFF2-40B4-BE49-F238E27FC236}">
                <a16:creationId xmlns:a16="http://schemas.microsoft.com/office/drawing/2014/main" id="{4F6D3E94-7611-7961-E841-B0DD5464AEE4}"/>
              </a:ext>
            </a:extLst>
          </p:cNvPr>
          <p:cNvGrpSpPr/>
          <p:nvPr/>
        </p:nvGrpSpPr>
        <p:grpSpPr>
          <a:xfrm>
            <a:off x="9030985" y="2158429"/>
            <a:ext cx="2866489" cy="3294847"/>
            <a:chOff x="9477374" y="1562100"/>
            <a:chExt cx="2696593" cy="3019425"/>
          </a:xfrm>
        </p:grpSpPr>
        <p:pic>
          <p:nvPicPr>
            <p:cNvPr id="11" name="Picture 10">
              <a:extLst>
                <a:ext uri="{FF2B5EF4-FFF2-40B4-BE49-F238E27FC236}">
                  <a16:creationId xmlns:a16="http://schemas.microsoft.com/office/drawing/2014/main" id="{163EC739-75D1-CB97-7B74-4BE5F348F720}"/>
                </a:ext>
              </a:extLst>
            </p:cNvPr>
            <p:cNvPicPr>
              <a:picLocks noChangeAspect="1"/>
            </p:cNvPicPr>
            <p:nvPr/>
          </p:nvPicPr>
          <p:blipFill rotWithShape="1">
            <a:blip r:embed="rId6"/>
            <a:srcRect l="12031" t="28630" r="76875" b="32315"/>
            <a:stretch/>
          </p:blipFill>
          <p:spPr>
            <a:xfrm>
              <a:off x="9477374" y="1562100"/>
              <a:ext cx="2696593" cy="3019425"/>
            </a:xfrm>
            <a:prstGeom prst="rect">
              <a:avLst/>
            </a:prstGeom>
          </p:spPr>
        </p:pic>
        <p:sp>
          <p:nvSpPr>
            <p:cNvPr id="12" name="Rectangle 11">
              <a:extLst>
                <a:ext uri="{FF2B5EF4-FFF2-40B4-BE49-F238E27FC236}">
                  <a16:creationId xmlns:a16="http://schemas.microsoft.com/office/drawing/2014/main" id="{7269BF4B-13A9-3231-3041-D545F1FDE2E8}"/>
                </a:ext>
              </a:extLst>
            </p:cNvPr>
            <p:cNvSpPr/>
            <p:nvPr/>
          </p:nvSpPr>
          <p:spPr>
            <a:xfrm>
              <a:off x="10853530" y="2594113"/>
              <a:ext cx="149087" cy="1192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48094694"/>
      </p:ext>
    </p:extLst>
  </p:cSld>
  <p:clrMapOvr>
    <a:masterClrMapping/>
  </p:clrMapOvr>
  <p:extLst>
    <p:ext uri="{6950BFC3-D8DA-4A85-94F7-54DA5524770B}">
      <p188:commentRel xmlns:p188="http://schemas.microsoft.com/office/powerpoint/2018/8/main" r:id="rId3"/>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38300" y="291512"/>
            <a:ext cx="8915400" cy="566822"/>
          </a:xfrm>
          <a:prstGeom prst="rect">
            <a:avLst/>
          </a:prstGeom>
        </p:spPr>
        <p:txBody>
          <a:bodyPr vert="horz" wrap="square" lIns="0" tIns="12700" rIns="0" bIns="0" rtlCol="0" anchor="ctr">
            <a:spAutoFit/>
          </a:bodyPr>
          <a:lstStyle/>
          <a:p>
            <a:pPr marL="12700" marR="5080" algn="ctr">
              <a:lnSpc>
                <a:spcPct val="100000"/>
              </a:lnSpc>
              <a:spcBef>
                <a:spcPts val="100"/>
              </a:spcBef>
            </a:pPr>
            <a:r>
              <a:rPr lang="en-US" sz="3600" b="1" spc="-5" dirty="0">
                <a:solidFill>
                  <a:srgbClr val="006FB8"/>
                </a:solidFill>
                <a:latin typeface="Calibri"/>
                <a:cs typeface="Calibri"/>
              </a:rPr>
              <a:t>Ongoing Activities</a:t>
            </a:r>
            <a:endParaRPr sz="3600" b="1" dirty="0">
              <a:latin typeface="Calibri"/>
              <a:cs typeface="Calibri"/>
            </a:endParaRPr>
          </a:p>
        </p:txBody>
      </p:sp>
      <p:sp>
        <p:nvSpPr>
          <p:cNvPr id="3" name="object 3"/>
          <p:cNvSpPr txBox="1"/>
          <p:nvPr/>
        </p:nvSpPr>
        <p:spPr>
          <a:xfrm>
            <a:off x="2045336" y="6248401"/>
            <a:ext cx="88265" cy="178895"/>
          </a:xfrm>
          <a:prstGeom prst="rect">
            <a:avLst/>
          </a:prstGeom>
        </p:spPr>
        <p:txBody>
          <a:bodyPr vert="horz" wrap="square" lIns="0" tIns="17145" rIns="0" bIns="0" rtlCol="0">
            <a:spAutoFit/>
          </a:bodyPr>
          <a:lstStyle/>
          <a:p>
            <a:pPr marL="12700">
              <a:spcBef>
                <a:spcPts val="135"/>
              </a:spcBef>
            </a:pPr>
            <a:r>
              <a:rPr sz="1050" b="1" spc="20" dirty="0">
                <a:solidFill>
                  <a:srgbClr val="FFFFFF"/>
                </a:solidFill>
                <a:latin typeface="Arial"/>
                <a:cs typeface="Arial"/>
              </a:rPr>
              <a:t>1</a:t>
            </a:r>
            <a:endParaRPr sz="1200" dirty="0">
              <a:latin typeface="Arial"/>
              <a:cs typeface="Arial"/>
            </a:endParaRPr>
          </a:p>
        </p:txBody>
      </p:sp>
      <p:sp>
        <p:nvSpPr>
          <p:cNvPr id="4" name="object 4"/>
          <p:cNvSpPr txBox="1">
            <a:spLocks noGrp="1"/>
          </p:cNvSpPr>
          <p:nvPr>
            <p:ph type="body" idx="1"/>
          </p:nvPr>
        </p:nvSpPr>
        <p:spPr>
          <a:xfrm>
            <a:off x="792803" y="1462971"/>
            <a:ext cx="9917921" cy="1948097"/>
          </a:xfrm>
          <a:prstGeom prst="rect">
            <a:avLst/>
          </a:prstGeom>
        </p:spPr>
        <p:txBody>
          <a:bodyPr vert="horz" wrap="square" lIns="0" tIns="12065" rIns="0" bIns="0" rtlCol="0">
            <a:spAutoFit/>
          </a:bodyPr>
          <a:lstStyle/>
          <a:p>
            <a:pPr marL="342900" indent="-342900">
              <a:buClr>
                <a:srgbClr val="0070C0"/>
              </a:buClr>
            </a:pPr>
            <a:r>
              <a:rPr lang="en-US" dirty="0"/>
              <a:t>Census tract version</a:t>
            </a:r>
          </a:p>
          <a:p>
            <a:pPr marL="342900" indent="-342900">
              <a:buClr>
                <a:srgbClr val="0070C0"/>
              </a:buClr>
            </a:pPr>
            <a:r>
              <a:rPr lang="en-US" dirty="0"/>
              <a:t>Examining EQI and redlining</a:t>
            </a:r>
          </a:p>
          <a:p>
            <a:pPr marL="342900" indent="-342900">
              <a:buClr>
                <a:srgbClr val="0070C0"/>
              </a:buClr>
            </a:pPr>
            <a:r>
              <a:rPr lang="en-US" dirty="0"/>
              <a:t>Create community-level EQI in partnership with community</a:t>
            </a:r>
          </a:p>
          <a:p>
            <a:pPr marL="342900" indent="-342900">
              <a:buClr>
                <a:srgbClr val="0070C0"/>
              </a:buClr>
            </a:pPr>
            <a:endParaRPr lang="en-US" dirty="0">
              <a:latin typeface="Calibri" panose="020F0502020204030204" pitchFamily="34" charset="0"/>
              <a:ea typeface="Calibri" panose="020F0502020204030204" pitchFamily="34" charset="0"/>
            </a:endParaRPr>
          </a:p>
        </p:txBody>
      </p:sp>
      <p:sp>
        <p:nvSpPr>
          <p:cNvPr id="6" name="Slide Number Placeholder 5">
            <a:extLst>
              <a:ext uri="{FF2B5EF4-FFF2-40B4-BE49-F238E27FC236}">
                <a16:creationId xmlns:a16="http://schemas.microsoft.com/office/drawing/2014/main" id="{B9BE79E2-61EE-45B9-A08E-899305034C32}"/>
              </a:ext>
            </a:extLst>
          </p:cNvPr>
          <p:cNvSpPr>
            <a:spLocks noGrp="1"/>
          </p:cNvSpPr>
          <p:nvPr>
            <p:ph type="sldNum" sz="quarter" idx="12"/>
          </p:nvPr>
        </p:nvSpPr>
        <p:spPr>
          <a:xfrm>
            <a:off x="-2137347" y="6326370"/>
            <a:ext cx="2743200" cy="365125"/>
          </a:xfrm>
        </p:spPr>
        <p:txBody>
          <a:bodyPr/>
          <a:lstStyle/>
          <a:p>
            <a:fld id="{2C54A5C6-1A67-402B-9D43-A5D8CAE25FA9}" type="slidenum">
              <a:rPr lang="en-US" smtClean="0">
                <a:solidFill>
                  <a:schemeClr val="bg1"/>
                </a:solidFill>
              </a:rPr>
              <a:t>27</a:t>
            </a:fld>
            <a:endParaRPr lang="en-US" dirty="0">
              <a:solidFill>
                <a:schemeClr val="bg1"/>
              </a:solidFill>
            </a:endParaRPr>
          </a:p>
        </p:txBody>
      </p:sp>
    </p:spTree>
    <p:extLst>
      <p:ext uri="{BB962C8B-B14F-4D97-AF65-F5344CB8AC3E}">
        <p14:creationId xmlns:p14="http://schemas.microsoft.com/office/powerpoint/2010/main" val="37029912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38300" y="291512"/>
            <a:ext cx="8915400" cy="566822"/>
          </a:xfrm>
          <a:prstGeom prst="rect">
            <a:avLst/>
          </a:prstGeom>
        </p:spPr>
        <p:txBody>
          <a:bodyPr vert="horz" wrap="square" lIns="0" tIns="12700" rIns="0" bIns="0" rtlCol="0" anchor="ctr">
            <a:spAutoFit/>
          </a:bodyPr>
          <a:lstStyle/>
          <a:p>
            <a:pPr marL="12700" marR="5080" algn="ctr">
              <a:lnSpc>
                <a:spcPct val="100000"/>
              </a:lnSpc>
              <a:spcBef>
                <a:spcPts val="100"/>
              </a:spcBef>
            </a:pPr>
            <a:r>
              <a:rPr lang="en-US" sz="3600" b="1" spc="-5" dirty="0">
                <a:solidFill>
                  <a:srgbClr val="006FB8"/>
                </a:solidFill>
                <a:latin typeface="Calibri"/>
                <a:cs typeface="Calibri"/>
              </a:rPr>
              <a:t>Impact</a:t>
            </a:r>
            <a:endParaRPr sz="3600" b="1" dirty="0">
              <a:latin typeface="Calibri"/>
              <a:cs typeface="Calibri"/>
            </a:endParaRPr>
          </a:p>
        </p:txBody>
      </p:sp>
      <p:sp>
        <p:nvSpPr>
          <p:cNvPr id="3" name="object 3"/>
          <p:cNvSpPr txBox="1"/>
          <p:nvPr/>
        </p:nvSpPr>
        <p:spPr>
          <a:xfrm>
            <a:off x="2045336" y="6248401"/>
            <a:ext cx="88265" cy="178895"/>
          </a:xfrm>
          <a:prstGeom prst="rect">
            <a:avLst/>
          </a:prstGeom>
        </p:spPr>
        <p:txBody>
          <a:bodyPr vert="horz" wrap="square" lIns="0" tIns="17145" rIns="0" bIns="0" rtlCol="0">
            <a:spAutoFit/>
          </a:bodyPr>
          <a:lstStyle/>
          <a:p>
            <a:pPr marL="12700">
              <a:spcBef>
                <a:spcPts val="135"/>
              </a:spcBef>
            </a:pPr>
            <a:r>
              <a:rPr sz="1050" b="1" spc="20" dirty="0">
                <a:solidFill>
                  <a:srgbClr val="FFFFFF"/>
                </a:solidFill>
                <a:latin typeface="Arial"/>
                <a:cs typeface="Arial"/>
              </a:rPr>
              <a:t>1</a:t>
            </a:r>
            <a:endParaRPr sz="1200" dirty="0">
              <a:latin typeface="Arial"/>
              <a:cs typeface="Arial"/>
            </a:endParaRPr>
          </a:p>
        </p:txBody>
      </p:sp>
      <p:sp>
        <p:nvSpPr>
          <p:cNvPr id="4" name="object 4"/>
          <p:cNvSpPr txBox="1">
            <a:spLocks noGrp="1"/>
          </p:cNvSpPr>
          <p:nvPr>
            <p:ph type="body" idx="1"/>
          </p:nvPr>
        </p:nvSpPr>
        <p:spPr>
          <a:xfrm>
            <a:off x="792804" y="1462971"/>
            <a:ext cx="6320378" cy="4782207"/>
          </a:xfrm>
          <a:prstGeom prst="rect">
            <a:avLst/>
          </a:prstGeom>
        </p:spPr>
        <p:txBody>
          <a:bodyPr vert="horz" wrap="square" lIns="0" tIns="12065" rIns="0" bIns="0" rtlCol="0">
            <a:spAutoFit/>
          </a:bodyPr>
          <a:lstStyle/>
          <a:p>
            <a:pPr marL="342900" indent="-342900">
              <a:buClr>
                <a:srgbClr val="0070C0"/>
              </a:buClr>
            </a:pPr>
            <a:r>
              <a:rPr lang="en-US" dirty="0">
                <a:latin typeface="Calibri" panose="020F0502020204030204" pitchFamily="34" charset="0"/>
                <a:ea typeface="Calibri" panose="020F0502020204030204" pitchFamily="34" charset="0"/>
              </a:rPr>
              <a:t>Developed to explore:</a:t>
            </a:r>
          </a:p>
          <a:p>
            <a:pPr marL="800100" lvl="1" indent="-342900">
              <a:buClr>
                <a:srgbClr val="0070C0"/>
              </a:buClr>
            </a:pPr>
            <a:r>
              <a:rPr lang="en-US" dirty="0">
                <a:latin typeface="Calibri" panose="020F0502020204030204" pitchFamily="34" charset="0"/>
                <a:ea typeface="Calibri" panose="020F0502020204030204" pitchFamily="34" charset="0"/>
              </a:rPr>
              <a:t>Associations with adverse health effects</a:t>
            </a:r>
          </a:p>
          <a:p>
            <a:pPr marL="800100" lvl="1" indent="-342900">
              <a:buClr>
                <a:srgbClr val="0070C0"/>
              </a:buClr>
            </a:pPr>
            <a:r>
              <a:rPr lang="en-US" dirty="0">
                <a:latin typeface="Calibri" panose="020F0502020204030204" pitchFamily="34" charset="0"/>
                <a:ea typeface="Calibri" panose="020F0502020204030204" pitchFamily="34" charset="0"/>
              </a:rPr>
              <a:t>How various environmental factors contribute in concert to health disparities in low-income, underrepresented minority and vulnerable populations </a:t>
            </a:r>
          </a:p>
          <a:p>
            <a:pPr marL="342900" indent="-342900">
              <a:buClr>
                <a:srgbClr val="0070C0"/>
              </a:buClr>
            </a:pPr>
            <a:r>
              <a:rPr lang="en-US" dirty="0">
                <a:latin typeface="Calibri" panose="020F0502020204030204" pitchFamily="34" charset="0"/>
                <a:ea typeface="Calibri" panose="020F0502020204030204" pitchFamily="34" charset="0"/>
              </a:rPr>
              <a:t>Results from studies can be used for hypothesis generating studies to explore cumulative exposures in communities</a:t>
            </a:r>
          </a:p>
          <a:p>
            <a:pPr marL="800100" lvl="1" indent="-342900">
              <a:buClr>
                <a:srgbClr val="0070C0"/>
              </a:buClr>
            </a:pPr>
            <a:r>
              <a:rPr lang="en-US" dirty="0">
                <a:latin typeface="Calibri" panose="020F0502020204030204" pitchFamily="34" charset="0"/>
                <a:ea typeface="Calibri" panose="020F0502020204030204" pitchFamily="34" charset="0"/>
              </a:rPr>
              <a:t>Help communities prioritize interventions</a:t>
            </a:r>
          </a:p>
          <a:p>
            <a:pPr marL="342900" indent="-342900">
              <a:buClr>
                <a:srgbClr val="0070C0"/>
              </a:buClr>
            </a:pPr>
            <a:r>
              <a:rPr lang="en-US" dirty="0">
                <a:latin typeface="Calibri" panose="020F0502020204030204" pitchFamily="34" charset="0"/>
                <a:ea typeface="Calibri" panose="020F0502020204030204" pitchFamily="34" charset="0"/>
              </a:rPr>
              <a:t>Characterizing environmental quality across the US</a:t>
            </a:r>
          </a:p>
        </p:txBody>
      </p:sp>
      <p:sp>
        <p:nvSpPr>
          <p:cNvPr id="6" name="Slide Number Placeholder 5">
            <a:extLst>
              <a:ext uri="{FF2B5EF4-FFF2-40B4-BE49-F238E27FC236}">
                <a16:creationId xmlns:a16="http://schemas.microsoft.com/office/drawing/2014/main" id="{B9BE79E2-61EE-45B9-A08E-899305034C32}"/>
              </a:ext>
            </a:extLst>
          </p:cNvPr>
          <p:cNvSpPr>
            <a:spLocks noGrp="1"/>
          </p:cNvSpPr>
          <p:nvPr>
            <p:ph type="sldNum" sz="quarter" idx="12"/>
          </p:nvPr>
        </p:nvSpPr>
        <p:spPr>
          <a:xfrm>
            <a:off x="-2137347" y="6326370"/>
            <a:ext cx="2743200" cy="365125"/>
          </a:xfrm>
        </p:spPr>
        <p:txBody>
          <a:bodyPr/>
          <a:lstStyle/>
          <a:p>
            <a:fld id="{2C54A5C6-1A67-402B-9D43-A5D8CAE25FA9}" type="slidenum">
              <a:rPr lang="en-US" smtClean="0">
                <a:solidFill>
                  <a:schemeClr val="bg1"/>
                </a:solidFill>
              </a:rPr>
              <a:t>28</a:t>
            </a:fld>
            <a:endParaRPr lang="en-US" dirty="0">
              <a:solidFill>
                <a:schemeClr val="bg1"/>
              </a:solidFill>
            </a:endParaRPr>
          </a:p>
        </p:txBody>
      </p:sp>
      <p:pic>
        <p:nvPicPr>
          <p:cNvPr id="5" name="Picture 1" descr="A cartoon divided into two halves. The left half is &quot;Hazardous&quot; and shows polluted air from factories and unsafe play areas, while the right half is &quot;Beneficial&quot; and shows clean air and clean water. Straddling the two halves is a boy fishing with a dog.">
            <a:extLst>
              <a:ext uri="{FF2B5EF4-FFF2-40B4-BE49-F238E27FC236}">
                <a16:creationId xmlns:a16="http://schemas.microsoft.com/office/drawing/2014/main" id="{F2F511D1-937A-D823-94B1-8CC4BE8652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613" r="17814"/>
          <a:stretch/>
        </p:blipFill>
        <p:spPr bwMode="auto">
          <a:xfrm>
            <a:off x="7533199" y="1598543"/>
            <a:ext cx="4658801" cy="366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91412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38300" y="291512"/>
            <a:ext cx="8915400" cy="566822"/>
          </a:xfrm>
          <a:prstGeom prst="rect">
            <a:avLst/>
          </a:prstGeom>
        </p:spPr>
        <p:txBody>
          <a:bodyPr vert="horz" wrap="square" lIns="0" tIns="12700" rIns="0" bIns="0" rtlCol="0" anchor="ctr">
            <a:spAutoFit/>
          </a:bodyPr>
          <a:lstStyle/>
          <a:p>
            <a:pPr marL="12700" marR="5080" algn="ctr">
              <a:lnSpc>
                <a:spcPct val="100000"/>
              </a:lnSpc>
              <a:spcBef>
                <a:spcPts val="100"/>
              </a:spcBef>
            </a:pPr>
            <a:r>
              <a:rPr lang="en-US" sz="3600" b="1" spc="-5" dirty="0">
                <a:solidFill>
                  <a:srgbClr val="006FB8"/>
                </a:solidFill>
                <a:latin typeface="Calibri"/>
                <a:cs typeface="Calibri"/>
              </a:rPr>
              <a:t>Take Home Messages</a:t>
            </a:r>
            <a:endParaRPr sz="3600" b="1" dirty="0">
              <a:latin typeface="Calibri"/>
              <a:cs typeface="Calibri"/>
            </a:endParaRPr>
          </a:p>
        </p:txBody>
      </p:sp>
      <p:sp>
        <p:nvSpPr>
          <p:cNvPr id="3" name="object 3"/>
          <p:cNvSpPr txBox="1"/>
          <p:nvPr/>
        </p:nvSpPr>
        <p:spPr>
          <a:xfrm>
            <a:off x="2045336" y="6248401"/>
            <a:ext cx="88265" cy="178895"/>
          </a:xfrm>
          <a:prstGeom prst="rect">
            <a:avLst/>
          </a:prstGeom>
        </p:spPr>
        <p:txBody>
          <a:bodyPr vert="horz" wrap="square" lIns="0" tIns="17145" rIns="0" bIns="0" rtlCol="0">
            <a:spAutoFit/>
          </a:bodyPr>
          <a:lstStyle/>
          <a:p>
            <a:pPr marL="12700">
              <a:spcBef>
                <a:spcPts val="135"/>
              </a:spcBef>
            </a:pPr>
            <a:r>
              <a:rPr sz="1050" b="1" spc="20" dirty="0">
                <a:solidFill>
                  <a:srgbClr val="FFFFFF"/>
                </a:solidFill>
                <a:latin typeface="Arial"/>
                <a:cs typeface="Arial"/>
              </a:rPr>
              <a:t>1</a:t>
            </a:r>
            <a:endParaRPr sz="1200" dirty="0">
              <a:latin typeface="Arial"/>
              <a:cs typeface="Arial"/>
            </a:endParaRPr>
          </a:p>
        </p:txBody>
      </p:sp>
      <p:sp>
        <p:nvSpPr>
          <p:cNvPr id="4" name="object 4"/>
          <p:cNvSpPr txBox="1">
            <a:spLocks noGrp="1"/>
          </p:cNvSpPr>
          <p:nvPr>
            <p:ph type="body" idx="1"/>
          </p:nvPr>
        </p:nvSpPr>
        <p:spPr>
          <a:xfrm>
            <a:off x="792803" y="1462971"/>
            <a:ext cx="9917921" cy="4659609"/>
          </a:xfrm>
          <a:prstGeom prst="rect">
            <a:avLst/>
          </a:prstGeom>
        </p:spPr>
        <p:txBody>
          <a:bodyPr vert="horz" wrap="square" lIns="0" tIns="12065" rIns="0" bIns="0" rtlCol="0">
            <a:spAutoFit/>
          </a:bodyPr>
          <a:lstStyle/>
          <a:p>
            <a:pPr marL="0" indent="0">
              <a:buClr>
                <a:srgbClr val="0070C0"/>
              </a:buClr>
              <a:buNone/>
            </a:pPr>
            <a:r>
              <a:rPr lang="en-US" dirty="0">
                <a:cs typeface="Arial" panose="020B0604020202020204" pitchFamily="34" charset="0"/>
              </a:rPr>
              <a:t>EQI:</a:t>
            </a:r>
          </a:p>
          <a:p>
            <a:pPr>
              <a:buClr>
                <a:srgbClr val="0070C0"/>
              </a:buClr>
            </a:pPr>
            <a:r>
              <a:rPr lang="en-US" dirty="0">
                <a:cs typeface="Arial" panose="020B0604020202020204" pitchFamily="34" charset="0"/>
              </a:rPr>
              <a:t>Characterize environmental quality across US</a:t>
            </a:r>
          </a:p>
          <a:p>
            <a:pPr>
              <a:buClr>
                <a:srgbClr val="0070C0"/>
              </a:buClr>
            </a:pPr>
            <a:r>
              <a:rPr lang="en-US" dirty="0">
                <a:cs typeface="Arial" panose="020B0604020202020204" pitchFamily="34" charset="0"/>
              </a:rPr>
              <a:t>Indicator of ambient conditions/exposure in environmental health modeling</a:t>
            </a:r>
          </a:p>
          <a:p>
            <a:pPr>
              <a:buClr>
                <a:srgbClr val="0070C0"/>
              </a:buClr>
            </a:pPr>
            <a:r>
              <a:rPr lang="en-US" dirty="0"/>
              <a:t>Multiple domains that influence exposure and health</a:t>
            </a:r>
          </a:p>
          <a:p>
            <a:pPr>
              <a:buClr>
                <a:srgbClr val="0070C0"/>
              </a:buClr>
            </a:pPr>
            <a:r>
              <a:rPr lang="en-US" dirty="0"/>
              <a:t>Public access: </a:t>
            </a:r>
            <a:r>
              <a:rPr lang="en-US" sz="2800" u="sng" kern="0" dirty="0">
                <a:hlinkClick r:id="rId4"/>
              </a:rPr>
              <a:t>https://www.epa.gov/healthresearch/environmental-quality-index-eqi</a:t>
            </a:r>
            <a:r>
              <a:rPr lang="en-US" sz="2800" u="sng" kern="0" dirty="0"/>
              <a:t> </a:t>
            </a:r>
            <a:endParaRPr lang="en-US" dirty="0"/>
          </a:p>
          <a:p>
            <a:pPr>
              <a:buClr>
                <a:srgbClr val="0070C0"/>
              </a:buClr>
            </a:pPr>
            <a:endParaRPr lang="en-US" dirty="0"/>
          </a:p>
          <a:p>
            <a:pPr>
              <a:buClr>
                <a:srgbClr val="0070C0"/>
              </a:buClr>
            </a:pPr>
            <a:endParaRPr lang="en-US" dirty="0"/>
          </a:p>
        </p:txBody>
      </p:sp>
      <p:sp>
        <p:nvSpPr>
          <p:cNvPr id="6" name="Slide Number Placeholder 5">
            <a:extLst>
              <a:ext uri="{FF2B5EF4-FFF2-40B4-BE49-F238E27FC236}">
                <a16:creationId xmlns:a16="http://schemas.microsoft.com/office/drawing/2014/main" id="{B9BE79E2-61EE-45B9-A08E-899305034C32}"/>
              </a:ext>
            </a:extLst>
          </p:cNvPr>
          <p:cNvSpPr>
            <a:spLocks noGrp="1"/>
          </p:cNvSpPr>
          <p:nvPr>
            <p:ph type="sldNum" sz="quarter" idx="12"/>
          </p:nvPr>
        </p:nvSpPr>
        <p:spPr>
          <a:xfrm>
            <a:off x="-2137347" y="6326370"/>
            <a:ext cx="2743200" cy="365125"/>
          </a:xfrm>
        </p:spPr>
        <p:txBody>
          <a:bodyPr/>
          <a:lstStyle/>
          <a:p>
            <a:fld id="{2C54A5C6-1A67-402B-9D43-A5D8CAE25FA9}" type="slidenum">
              <a:rPr lang="en-US" smtClean="0">
                <a:solidFill>
                  <a:schemeClr val="bg1"/>
                </a:solidFill>
              </a:rPr>
              <a:t>29</a:t>
            </a:fld>
            <a:endParaRPr lang="en-US" dirty="0">
              <a:solidFill>
                <a:schemeClr val="bg1"/>
              </a:solidFill>
            </a:endParaRPr>
          </a:p>
        </p:txBody>
      </p:sp>
      <p:pic>
        <p:nvPicPr>
          <p:cNvPr id="5" name="Content Placeholder 5" descr="Map of the overall EQI stratified by RUCC by county in the U.S. Counties are coded within a specific range of percentiles in either RUCC1, RUCC2, RUCC3, or RUCC4.">
            <a:extLst>
              <a:ext uri="{FF2B5EF4-FFF2-40B4-BE49-F238E27FC236}">
                <a16:creationId xmlns:a16="http://schemas.microsoft.com/office/drawing/2014/main" id="{CC3EE62B-C1CF-E60C-7E1E-4B46FAED67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99499" y="4878106"/>
            <a:ext cx="2422449" cy="1813389"/>
          </a:xfrm>
          <a:prstGeom prst="rect">
            <a:avLst/>
          </a:prstGeom>
        </p:spPr>
      </p:pic>
    </p:spTree>
    <p:extLst>
      <p:ext uri="{BB962C8B-B14F-4D97-AF65-F5344CB8AC3E}">
        <p14:creationId xmlns:p14="http://schemas.microsoft.com/office/powerpoint/2010/main" val="295536721"/>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7336AA65-8A02-44FE-8879-C58D5B04FEB9}"/>
              </a:ext>
            </a:extLst>
          </p:cNvPr>
          <p:cNvSpPr txBox="1">
            <a:spLocks noGrp="1"/>
          </p:cNvSpPr>
          <p:nvPr>
            <p:ph type="title"/>
          </p:nvPr>
        </p:nvSpPr>
        <p:spPr>
          <a:xfrm>
            <a:off x="1638300" y="140813"/>
            <a:ext cx="8915400" cy="628377"/>
          </a:xfrm>
          <a:prstGeom prst="rect">
            <a:avLst/>
          </a:prstGeom>
        </p:spPr>
        <p:txBody>
          <a:bodyPr vert="horz" wrap="square" lIns="0" tIns="12700" rIns="0" bIns="0" rtlCol="0">
            <a:spAutoFit/>
          </a:bodyPr>
          <a:lstStyle/>
          <a:p>
            <a:pPr marL="12700" marR="5080" algn="ctr">
              <a:lnSpc>
                <a:spcPct val="100000"/>
              </a:lnSpc>
              <a:spcBef>
                <a:spcPts val="100"/>
              </a:spcBef>
            </a:pPr>
            <a:r>
              <a:rPr lang="en-US" sz="4000" b="1" spc="-5" dirty="0">
                <a:solidFill>
                  <a:srgbClr val="006FB8"/>
                </a:solidFill>
                <a:latin typeface="Calibri"/>
                <a:cs typeface="Calibri"/>
              </a:rPr>
              <a:t>Problem</a:t>
            </a:r>
            <a:endParaRPr sz="3200" b="1" dirty="0">
              <a:latin typeface="Calibri"/>
              <a:cs typeface="Calibri"/>
            </a:endParaRPr>
          </a:p>
        </p:txBody>
      </p:sp>
      <p:sp>
        <p:nvSpPr>
          <p:cNvPr id="5" name="object 4">
            <a:extLst>
              <a:ext uri="{FF2B5EF4-FFF2-40B4-BE49-F238E27FC236}">
                <a16:creationId xmlns:a16="http://schemas.microsoft.com/office/drawing/2014/main" id="{613E8629-32EC-45A0-9B3F-972A9EB7CA16}"/>
              </a:ext>
            </a:extLst>
          </p:cNvPr>
          <p:cNvSpPr txBox="1">
            <a:spLocks/>
          </p:cNvSpPr>
          <p:nvPr/>
        </p:nvSpPr>
        <p:spPr>
          <a:xfrm>
            <a:off x="740661" y="1870011"/>
            <a:ext cx="6781398" cy="4079450"/>
          </a:xfrm>
          <a:prstGeom prst="rect">
            <a:avLst/>
          </a:prstGeom>
        </p:spPr>
        <p:txBody>
          <a:bodyPr vert="horz" wrap="square" lIns="0" tIns="12065"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buClr>
                <a:srgbClr val="0070C0"/>
              </a:buClr>
            </a:pPr>
            <a:r>
              <a:rPr lang="en-US" dirty="0"/>
              <a:t>Human health and disease - a complex process </a:t>
            </a:r>
          </a:p>
          <a:p>
            <a:pPr eaLnBrk="1" hangingPunct="1">
              <a:buClr>
                <a:srgbClr val="0070C0"/>
              </a:buClr>
            </a:pPr>
            <a:endParaRPr lang="en-US" dirty="0"/>
          </a:p>
          <a:p>
            <a:pPr eaLnBrk="1" hangingPunct="1">
              <a:buClr>
                <a:srgbClr val="0070C0"/>
              </a:buClr>
            </a:pPr>
            <a:r>
              <a:rPr lang="en-US" dirty="0"/>
              <a:t>Exposures to harmful and benign substances occurring simultaneously  </a:t>
            </a:r>
          </a:p>
          <a:p>
            <a:pPr lvl="1" eaLnBrk="1" hangingPunct="1">
              <a:buClr>
                <a:srgbClr val="0070C0"/>
              </a:buClr>
            </a:pPr>
            <a:r>
              <a:rPr lang="en-US" sz="2800" dirty="0"/>
              <a:t>Environmental exposures tend to cluster</a:t>
            </a:r>
          </a:p>
          <a:p>
            <a:pPr eaLnBrk="1" hangingPunct="1">
              <a:buClr>
                <a:srgbClr val="0070C0"/>
              </a:buClr>
            </a:pPr>
            <a:endParaRPr lang="en-US" dirty="0"/>
          </a:p>
          <a:p>
            <a:pPr eaLnBrk="1" hangingPunct="1">
              <a:buClr>
                <a:srgbClr val="0070C0"/>
              </a:buClr>
            </a:pPr>
            <a:r>
              <a:rPr lang="en-US" dirty="0"/>
              <a:t>No single exposure can be held responsible for good or poor health</a:t>
            </a:r>
          </a:p>
        </p:txBody>
      </p:sp>
      <p:sp>
        <p:nvSpPr>
          <p:cNvPr id="6" name="Slide Number Placeholder 5">
            <a:extLst>
              <a:ext uri="{FF2B5EF4-FFF2-40B4-BE49-F238E27FC236}">
                <a16:creationId xmlns:a16="http://schemas.microsoft.com/office/drawing/2014/main" id="{4DE0BA39-ACAD-4904-99B9-8ABBF1042D6C}"/>
              </a:ext>
            </a:extLst>
          </p:cNvPr>
          <p:cNvSpPr>
            <a:spLocks noGrp="1"/>
          </p:cNvSpPr>
          <p:nvPr>
            <p:ph type="sldNum" sz="quarter" idx="12"/>
          </p:nvPr>
        </p:nvSpPr>
        <p:spPr>
          <a:xfrm>
            <a:off x="-2137347" y="6326370"/>
            <a:ext cx="2743200" cy="365125"/>
          </a:xfrm>
        </p:spPr>
        <p:txBody>
          <a:bodyPr/>
          <a:lstStyle/>
          <a:p>
            <a:fld id="{2C54A5C6-1A67-402B-9D43-A5D8CAE25FA9}" type="slidenum">
              <a:rPr lang="en-US" smtClean="0">
                <a:solidFill>
                  <a:schemeClr val="bg1"/>
                </a:solidFill>
              </a:rPr>
              <a:t>3</a:t>
            </a:fld>
            <a:endParaRPr lang="en-US" dirty="0">
              <a:solidFill>
                <a:schemeClr val="bg1"/>
              </a:solidFill>
            </a:endParaRPr>
          </a:p>
        </p:txBody>
      </p:sp>
      <p:pic>
        <p:nvPicPr>
          <p:cNvPr id="2" name="Picture 1" descr="The first heading is Multiple Environments. Underneath this heading, there are four cartoons displaying various human environments (suburb, farm, city, rural). The second heading is Multiple Environmental Hazards. Underneath this heading, there is a diagram of the complex interactions between humans and the environment, showing the following: sources (i.e. lightning), transport/transformation (i.e. photochemistry), removal (i.e. wet deposition), and effects (i.e. human health).">
            <a:extLst>
              <a:ext uri="{FF2B5EF4-FFF2-40B4-BE49-F238E27FC236}">
                <a16:creationId xmlns:a16="http://schemas.microsoft.com/office/drawing/2014/main" id="{0ECFB748-9BD1-7D50-EC8D-90D376024533}"/>
              </a:ext>
            </a:extLst>
          </p:cNvPr>
          <p:cNvPicPr>
            <a:picLocks noChangeAspect="1"/>
          </p:cNvPicPr>
          <p:nvPr/>
        </p:nvPicPr>
        <p:blipFill>
          <a:blip r:embed="rId4"/>
          <a:stretch>
            <a:fillRect/>
          </a:stretch>
        </p:blipFill>
        <p:spPr>
          <a:xfrm>
            <a:off x="7522059" y="1040680"/>
            <a:ext cx="4669941" cy="5285690"/>
          </a:xfrm>
          <a:prstGeom prst="rect">
            <a:avLst/>
          </a:prstGeom>
        </p:spPr>
      </p:pic>
    </p:spTree>
    <p:extLst>
      <p:ext uri="{BB962C8B-B14F-4D97-AF65-F5344CB8AC3E}">
        <p14:creationId xmlns:p14="http://schemas.microsoft.com/office/powerpoint/2010/main" val="2997389788"/>
      </p:ext>
    </p:extLst>
  </p:cSld>
  <p:clrMapOvr>
    <a:masterClrMapping/>
  </p:clrMapOvr>
  <p:extLst>
    <p:ext uri="{6950BFC3-D8DA-4A85-94F7-54DA5524770B}">
      <p188:commentRel xmlns:p188="http://schemas.microsoft.com/office/powerpoint/2018/8/main" r:id="rId3"/>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312410" y="171556"/>
            <a:ext cx="1490980" cy="505267"/>
          </a:xfrm>
          <a:prstGeom prst="rect">
            <a:avLst/>
          </a:prstGeom>
        </p:spPr>
        <p:txBody>
          <a:bodyPr vert="horz" wrap="square" lIns="0" tIns="12700" rIns="0" bIns="0" rtlCol="0" anchor="ctr">
            <a:spAutoFit/>
          </a:bodyPr>
          <a:lstStyle/>
          <a:p>
            <a:pPr marL="12700">
              <a:lnSpc>
                <a:spcPct val="100000"/>
              </a:lnSpc>
              <a:spcBef>
                <a:spcPts val="100"/>
              </a:spcBef>
            </a:pPr>
            <a:r>
              <a:rPr sz="3200" b="1" dirty="0">
                <a:solidFill>
                  <a:srgbClr val="006FB8"/>
                </a:solidFill>
                <a:latin typeface="+mn-lt"/>
              </a:rPr>
              <a:t>C</a:t>
            </a:r>
            <a:r>
              <a:rPr sz="3200" b="1" spc="-15" dirty="0">
                <a:solidFill>
                  <a:srgbClr val="006FB8"/>
                </a:solidFill>
                <a:latin typeface="+mn-lt"/>
              </a:rPr>
              <a:t>o</a:t>
            </a:r>
            <a:r>
              <a:rPr sz="3200" b="1" dirty="0">
                <a:solidFill>
                  <a:srgbClr val="006FB8"/>
                </a:solidFill>
                <a:latin typeface="+mn-lt"/>
              </a:rPr>
              <a:t>ntact</a:t>
            </a:r>
            <a:endParaRPr sz="2700" b="1" dirty="0">
              <a:latin typeface="+mn-lt"/>
            </a:endParaRPr>
          </a:p>
        </p:txBody>
      </p:sp>
      <p:sp>
        <p:nvSpPr>
          <p:cNvPr id="4" name="object 4"/>
          <p:cNvSpPr txBox="1"/>
          <p:nvPr/>
        </p:nvSpPr>
        <p:spPr>
          <a:xfrm>
            <a:off x="1452726" y="5976915"/>
            <a:ext cx="10140184" cy="698909"/>
          </a:xfrm>
          <a:prstGeom prst="rect">
            <a:avLst/>
          </a:prstGeom>
        </p:spPr>
        <p:txBody>
          <a:bodyPr vert="horz" wrap="square" lIns="0" tIns="85090" rIns="0" bIns="0" rtlCol="0">
            <a:spAutoFit/>
          </a:bodyPr>
          <a:lstStyle/>
          <a:p>
            <a:pPr marL="285750">
              <a:spcBef>
                <a:spcPts val="670"/>
              </a:spcBef>
            </a:pPr>
            <a:r>
              <a:rPr lang="en-US" sz="1000" b="1" spc="15" dirty="0">
                <a:solidFill>
                  <a:srgbClr val="FFFFFF"/>
                </a:solidFill>
                <a:latin typeface="Arial"/>
                <a:cs typeface="Arial"/>
              </a:rPr>
              <a:t>28</a:t>
            </a:r>
            <a:endParaRPr sz="1000" dirty="0">
              <a:latin typeface="Arial"/>
              <a:cs typeface="Arial"/>
            </a:endParaRPr>
          </a:p>
          <a:p>
            <a:pPr marL="12700" marR="0" lvl="0" indent="0" algn="l" defTabSz="914400" rtl="0" eaLnBrk="1" fontAlgn="auto" latinLnBrk="0" hangingPunct="1">
              <a:lnSpc>
                <a:spcPct val="100000"/>
              </a:lnSpc>
              <a:spcBef>
                <a:spcPts val="735"/>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Arial"/>
              </a:rPr>
              <a:t>The</a:t>
            </a:r>
            <a:r>
              <a:rPr kumimoji="0" lang="en-US" sz="1200" b="0" i="1" u="none" strike="noStrike" kern="1200" cap="none" spc="-10" normalizeH="0" baseline="0" noProof="0" dirty="0">
                <a:ln>
                  <a:noFill/>
                </a:ln>
                <a:solidFill>
                  <a:prstClr val="black"/>
                </a:solidFill>
                <a:effectLst/>
                <a:uLnTx/>
                <a:uFillTx/>
                <a:latin typeface="Calibri" panose="020F0502020204030204"/>
                <a:ea typeface="+mn-ea"/>
                <a:cs typeface="Arial"/>
              </a:rPr>
              <a:t>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Arial"/>
              </a:rPr>
              <a:t>views</a:t>
            </a:r>
            <a:r>
              <a:rPr kumimoji="0" lang="en-US" sz="1200" b="0" i="1" u="none" strike="noStrike" kern="1200" cap="none" spc="-20" normalizeH="0" baseline="0" noProof="0" dirty="0">
                <a:ln>
                  <a:noFill/>
                </a:ln>
                <a:solidFill>
                  <a:prstClr val="black"/>
                </a:solidFill>
                <a:effectLst/>
                <a:uLnTx/>
                <a:uFillTx/>
                <a:latin typeface="Calibri" panose="020F0502020204030204"/>
                <a:ea typeface="+mn-ea"/>
                <a:cs typeface="Arial"/>
              </a:rPr>
              <a:t>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Arial"/>
              </a:rPr>
              <a:t>expressed</a:t>
            </a:r>
            <a:r>
              <a:rPr kumimoji="0" lang="en-US" sz="1200" b="0" i="1" u="none" strike="noStrike" kern="1200" cap="none" spc="-5" normalizeH="0" baseline="0" noProof="0" dirty="0">
                <a:ln>
                  <a:noFill/>
                </a:ln>
                <a:solidFill>
                  <a:prstClr val="black"/>
                </a:solidFill>
                <a:effectLst/>
                <a:uLnTx/>
                <a:uFillTx/>
                <a:latin typeface="Calibri" panose="020F0502020204030204"/>
                <a:ea typeface="+mn-ea"/>
                <a:cs typeface="Arial"/>
              </a:rPr>
              <a:t>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Arial"/>
              </a:rPr>
              <a:t>in</a:t>
            </a:r>
            <a:r>
              <a:rPr kumimoji="0" lang="en-US" sz="1200" b="0" i="1" u="none" strike="noStrike" kern="1200" cap="none" spc="-30" normalizeH="0" baseline="0" noProof="0" dirty="0">
                <a:ln>
                  <a:noFill/>
                </a:ln>
                <a:solidFill>
                  <a:prstClr val="black"/>
                </a:solidFill>
                <a:effectLst/>
                <a:uLnTx/>
                <a:uFillTx/>
                <a:latin typeface="Calibri" panose="020F0502020204030204"/>
                <a:ea typeface="+mn-ea"/>
                <a:cs typeface="Arial"/>
              </a:rPr>
              <a:t>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Arial"/>
              </a:rPr>
              <a:t>this</a:t>
            </a:r>
            <a:r>
              <a:rPr kumimoji="0" lang="en-US" sz="1200" b="0" i="1" u="none" strike="noStrike" kern="1200" cap="none" spc="-10" normalizeH="0" baseline="0" noProof="0" dirty="0">
                <a:ln>
                  <a:noFill/>
                </a:ln>
                <a:solidFill>
                  <a:prstClr val="black"/>
                </a:solidFill>
                <a:effectLst/>
                <a:uLnTx/>
                <a:uFillTx/>
                <a:latin typeface="Calibri" panose="020F0502020204030204"/>
                <a:ea typeface="+mn-ea"/>
                <a:cs typeface="Arial"/>
              </a:rPr>
              <a:t> </a:t>
            </a:r>
            <a:r>
              <a:rPr kumimoji="0" lang="en-US" sz="1200" b="0" i="1" u="none" strike="noStrike" kern="1200" cap="none" spc="-5" normalizeH="0" baseline="0" noProof="0" dirty="0">
                <a:ln>
                  <a:noFill/>
                </a:ln>
                <a:solidFill>
                  <a:prstClr val="black"/>
                </a:solidFill>
                <a:effectLst/>
                <a:uLnTx/>
                <a:uFillTx/>
                <a:latin typeface="Calibri" panose="020F0502020204030204"/>
                <a:ea typeface="+mn-ea"/>
                <a:cs typeface="Arial"/>
              </a:rPr>
              <a:t>presentation</a:t>
            </a:r>
            <a:r>
              <a:rPr kumimoji="0" lang="en-US" sz="1200" b="0" i="1" u="none" strike="noStrike" kern="1200" cap="none" spc="-40" normalizeH="0" baseline="0" noProof="0" dirty="0">
                <a:ln>
                  <a:noFill/>
                </a:ln>
                <a:solidFill>
                  <a:prstClr val="black"/>
                </a:solidFill>
                <a:effectLst/>
                <a:uLnTx/>
                <a:uFillTx/>
                <a:latin typeface="Calibri" panose="020F0502020204030204"/>
                <a:ea typeface="+mn-ea"/>
                <a:cs typeface="Arial"/>
              </a:rPr>
              <a:t>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Arial"/>
              </a:rPr>
              <a:t>are</a:t>
            </a:r>
            <a:r>
              <a:rPr kumimoji="0" lang="en-US" sz="1200" b="0" i="1" u="none" strike="noStrike" kern="1200" cap="none" spc="-5" normalizeH="0" baseline="0" noProof="0" dirty="0">
                <a:ln>
                  <a:noFill/>
                </a:ln>
                <a:solidFill>
                  <a:prstClr val="black"/>
                </a:solidFill>
                <a:effectLst/>
                <a:uLnTx/>
                <a:uFillTx/>
                <a:latin typeface="Calibri" panose="020F0502020204030204"/>
                <a:ea typeface="+mn-ea"/>
                <a:cs typeface="Arial"/>
              </a:rPr>
              <a:t>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Arial"/>
              </a:rPr>
              <a:t>those</a:t>
            </a:r>
            <a:r>
              <a:rPr kumimoji="0" lang="en-US" sz="1200" b="0" i="1" u="none" strike="noStrike" kern="1200" cap="none" spc="-15" normalizeH="0" baseline="0" noProof="0" dirty="0">
                <a:ln>
                  <a:noFill/>
                </a:ln>
                <a:solidFill>
                  <a:prstClr val="black"/>
                </a:solidFill>
                <a:effectLst/>
                <a:uLnTx/>
                <a:uFillTx/>
                <a:latin typeface="Calibri" panose="020F0502020204030204"/>
                <a:ea typeface="+mn-ea"/>
                <a:cs typeface="Arial"/>
              </a:rPr>
              <a:t>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Arial"/>
              </a:rPr>
              <a:t>of</a:t>
            </a:r>
            <a:r>
              <a:rPr kumimoji="0" lang="en-US" sz="1200" b="0" i="1" u="none" strike="noStrike" kern="1200" cap="none" spc="-5" normalizeH="0" baseline="0" noProof="0" dirty="0">
                <a:ln>
                  <a:noFill/>
                </a:ln>
                <a:solidFill>
                  <a:prstClr val="black"/>
                </a:solidFill>
                <a:effectLst/>
                <a:uLnTx/>
                <a:uFillTx/>
                <a:latin typeface="Calibri" panose="020F0502020204030204"/>
                <a:ea typeface="+mn-ea"/>
                <a:cs typeface="Arial"/>
              </a:rPr>
              <a:t>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Arial"/>
              </a:rPr>
              <a:t>the</a:t>
            </a:r>
            <a:r>
              <a:rPr kumimoji="0" lang="en-US" sz="1200" b="0" i="1" u="none" strike="noStrike" kern="1200" cap="none" spc="-5" normalizeH="0" baseline="0" noProof="0" dirty="0">
                <a:ln>
                  <a:noFill/>
                </a:ln>
                <a:solidFill>
                  <a:prstClr val="black"/>
                </a:solidFill>
                <a:effectLst/>
                <a:uLnTx/>
                <a:uFillTx/>
                <a:latin typeface="Calibri" panose="020F0502020204030204"/>
                <a:ea typeface="+mn-ea"/>
                <a:cs typeface="Arial"/>
              </a:rPr>
              <a:t>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Arial"/>
              </a:rPr>
              <a:t>authors</a:t>
            </a:r>
            <a:r>
              <a:rPr kumimoji="0" lang="en-US" sz="1200" b="0" i="1" u="none" strike="noStrike" kern="1200" cap="none" spc="-35" normalizeH="0" baseline="0" noProof="0" dirty="0">
                <a:ln>
                  <a:noFill/>
                </a:ln>
                <a:solidFill>
                  <a:prstClr val="black"/>
                </a:solidFill>
                <a:effectLst/>
                <a:uLnTx/>
                <a:uFillTx/>
                <a:latin typeface="Calibri" panose="020F0502020204030204"/>
                <a:ea typeface="+mn-ea"/>
                <a:cs typeface="Arial"/>
              </a:rPr>
              <a:t>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Arial"/>
              </a:rPr>
              <a:t>and</a:t>
            </a:r>
            <a:r>
              <a:rPr kumimoji="0" lang="en-US" sz="1200" b="0" i="1" u="none" strike="noStrike" kern="1200" cap="none" spc="-15" normalizeH="0" baseline="0" noProof="0" dirty="0">
                <a:ln>
                  <a:noFill/>
                </a:ln>
                <a:solidFill>
                  <a:prstClr val="black"/>
                </a:solidFill>
                <a:effectLst/>
                <a:uLnTx/>
                <a:uFillTx/>
                <a:latin typeface="Calibri" panose="020F0502020204030204"/>
                <a:ea typeface="+mn-ea"/>
                <a:cs typeface="Arial"/>
              </a:rPr>
              <a:t>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Arial"/>
              </a:rPr>
              <a:t>do not</a:t>
            </a:r>
            <a:r>
              <a:rPr kumimoji="0" lang="en-US" sz="1200" b="0" i="1" u="none" strike="noStrike" kern="1200" cap="none" spc="-15" normalizeH="0" baseline="0" noProof="0" dirty="0">
                <a:ln>
                  <a:noFill/>
                </a:ln>
                <a:solidFill>
                  <a:prstClr val="black"/>
                </a:solidFill>
                <a:effectLst/>
                <a:uLnTx/>
                <a:uFillTx/>
                <a:latin typeface="Calibri" panose="020F0502020204030204"/>
                <a:ea typeface="+mn-ea"/>
                <a:cs typeface="Arial"/>
              </a:rPr>
              <a:t>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Arial"/>
              </a:rPr>
              <a:t>necessarily</a:t>
            </a:r>
            <a:r>
              <a:rPr kumimoji="0" lang="en-US" sz="1200" b="0" i="1" u="none" strike="noStrike" kern="1200" cap="none" spc="-35" normalizeH="0" baseline="0" noProof="0" dirty="0">
                <a:ln>
                  <a:noFill/>
                </a:ln>
                <a:solidFill>
                  <a:prstClr val="black"/>
                </a:solidFill>
                <a:effectLst/>
                <a:uLnTx/>
                <a:uFillTx/>
                <a:latin typeface="Calibri" panose="020F0502020204030204"/>
                <a:ea typeface="+mn-ea"/>
                <a:cs typeface="Arial"/>
              </a:rPr>
              <a:t>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Arial"/>
              </a:rPr>
              <a:t>reflect</a:t>
            </a:r>
            <a:r>
              <a:rPr kumimoji="0" lang="en-US" sz="1200" b="0" i="1" u="none" strike="noStrike" kern="1200" cap="none" spc="-5" normalizeH="0" baseline="0" noProof="0" dirty="0">
                <a:ln>
                  <a:noFill/>
                </a:ln>
                <a:solidFill>
                  <a:prstClr val="black"/>
                </a:solidFill>
                <a:effectLst/>
                <a:uLnTx/>
                <a:uFillTx/>
                <a:latin typeface="Calibri" panose="020F0502020204030204"/>
                <a:ea typeface="+mn-ea"/>
                <a:cs typeface="Arial"/>
              </a:rPr>
              <a:t>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Arial"/>
              </a:rPr>
              <a:t>the</a:t>
            </a:r>
            <a:r>
              <a:rPr kumimoji="0" lang="en-US" sz="1200" b="0" i="1" u="none" strike="noStrike" kern="1200" cap="none" spc="-5" normalizeH="0" baseline="0" noProof="0" dirty="0">
                <a:ln>
                  <a:noFill/>
                </a:ln>
                <a:solidFill>
                  <a:prstClr val="black"/>
                </a:solidFill>
                <a:effectLst/>
                <a:uLnTx/>
                <a:uFillTx/>
                <a:latin typeface="Calibri" panose="020F0502020204030204"/>
                <a:ea typeface="+mn-ea"/>
                <a:cs typeface="Arial"/>
              </a:rPr>
              <a:t>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Arial"/>
              </a:rPr>
              <a:t>views</a:t>
            </a:r>
            <a:r>
              <a:rPr kumimoji="0" lang="en-US" sz="1200" b="0" i="1" u="none" strike="noStrike" kern="1200" cap="none" spc="-20" normalizeH="0" baseline="0" noProof="0" dirty="0">
                <a:ln>
                  <a:noFill/>
                </a:ln>
                <a:solidFill>
                  <a:prstClr val="black"/>
                </a:solidFill>
                <a:effectLst/>
                <a:uLnTx/>
                <a:uFillTx/>
                <a:latin typeface="Calibri" panose="020F0502020204030204"/>
                <a:ea typeface="+mn-ea"/>
                <a:cs typeface="Arial"/>
              </a:rPr>
              <a:t>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Arial"/>
              </a:rPr>
              <a:t>or</a:t>
            </a:r>
            <a:r>
              <a:rPr kumimoji="0" lang="en-US" sz="1200" b="0" i="1" u="none" strike="noStrike" kern="1200" cap="none" spc="5" normalizeH="0" baseline="0" noProof="0" dirty="0">
                <a:ln>
                  <a:noFill/>
                </a:ln>
                <a:solidFill>
                  <a:prstClr val="black"/>
                </a:solidFill>
                <a:effectLst/>
                <a:uLnTx/>
                <a:uFillTx/>
                <a:latin typeface="Calibri" panose="020F0502020204030204"/>
                <a:ea typeface="+mn-ea"/>
                <a:cs typeface="Arial"/>
              </a:rPr>
              <a:t> </a:t>
            </a:r>
            <a:r>
              <a:rPr kumimoji="0" lang="en-US" sz="1200" b="0" i="1" u="none" strike="noStrike" kern="1200" cap="none" spc="-5" normalizeH="0" baseline="0" noProof="0" dirty="0">
                <a:ln>
                  <a:noFill/>
                </a:ln>
                <a:solidFill>
                  <a:prstClr val="black"/>
                </a:solidFill>
                <a:effectLst/>
                <a:uLnTx/>
                <a:uFillTx/>
                <a:latin typeface="Calibri" panose="020F0502020204030204"/>
                <a:ea typeface="+mn-ea"/>
                <a:cs typeface="Arial"/>
              </a:rPr>
              <a:t>policies</a:t>
            </a:r>
            <a:r>
              <a:rPr kumimoji="0" lang="en-US" sz="1200" b="0" i="1" u="none" strike="noStrike" kern="1200" cap="none" spc="-30" normalizeH="0" baseline="0" noProof="0" dirty="0">
                <a:ln>
                  <a:noFill/>
                </a:ln>
                <a:solidFill>
                  <a:prstClr val="black"/>
                </a:solidFill>
                <a:effectLst/>
                <a:uLnTx/>
                <a:uFillTx/>
                <a:latin typeface="Calibri" panose="020F0502020204030204"/>
                <a:ea typeface="+mn-ea"/>
                <a:cs typeface="Arial"/>
              </a:rPr>
              <a:t>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Arial"/>
              </a:rPr>
              <a:t>of</a:t>
            </a:r>
            <a:r>
              <a:rPr kumimoji="0" lang="en-US" sz="1200" b="0" i="1" u="none" strike="noStrike" kern="1200" cap="none" spc="5" normalizeH="0" baseline="0" noProof="0" dirty="0">
                <a:ln>
                  <a:noFill/>
                </a:ln>
                <a:solidFill>
                  <a:prstClr val="black"/>
                </a:solidFill>
                <a:effectLst/>
                <a:uLnTx/>
                <a:uFillTx/>
                <a:latin typeface="Calibri" panose="020F0502020204030204"/>
                <a:ea typeface="+mn-ea"/>
                <a:cs typeface="Arial"/>
              </a:rPr>
              <a:t>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Arial"/>
              </a:rPr>
              <a:t>the</a:t>
            </a:r>
            <a:r>
              <a:rPr kumimoji="0" lang="en-US" sz="1200" b="0" i="1" u="none" strike="noStrike" kern="1200" cap="none" spc="25" normalizeH="0" baseline="0" noProof="0" dirty="0">
                <a:ln>
                  <a:noFill/>
                </a:ln>
                <a:solidFill>
                  <a:prstClr val="black"/>
                </a:solidFill>
                <a:effectLst/>
                <a:uLnTx/>
                <a:uFillTx/>
                <a:latin typeface="Calibri" panose="020F0502020204030204"/>
                <a:ea typeface="+mn-ea"/>
                <a:cs typeface="Arial"/>
              </a:rPr>
              <a:t> </a:t>
            </a:r>
            <a:r>
              <a:rPr kumimoji="0" lang="en-US" sz="1200" b="0" i="1" u="none" strike="noStrike" kern="1200" cap="none" spc="-5" normalizeH="0" baseline="0" noProof="0" dirty="0">
                <a:ln>
                  <a:noFill/>
                </a:ln>
                <a:solidFill>
                  <a:prstClr val="black"/>
                </a:solidFill>
                <a:effectLst/>
                <a:uLnTx/>
                <a:uFillTx/>
                <a:latin typeface="Calibri" panose="020F0502020204030204"/>
                <a:ea typeface="+mn-ea"/>
                <a:cs typeface="Arial"/>
              </a:rPr>
              <a:t>US</a:t>
            </a:r>
            <a:r>
              <a:rPr kumimoji="0" lang="en-US" sz="1200" b="0" i="1" u="none" strike="noStrike" kern="1200" cap="none" spc="5" normalizeH="0" baseline="0" noProof="0" dirty="0">
                <a:ln>
                  <a:noFill/>
                </a:ln>
                <a:solidFill>
                  <a:prstClr val="black"/>
                </a:solidFill>
                <a:effectLst/>
                <a:uLnTx/>
                <a:uFillTx/>
                <a:latin typeface="Calibri" panose="020F0502020204030204"/>
                <a:ea typeface="+mn-ea"/>
                <a:cs typeface="Arial"/>
              </a:rPr>
              <a:t> </a:t>
            </a:r>
            <a:r>
              <a:rPr kumimoji="0" lang="en-US" sz="1200" b="0" i="1" u="none" strike="noStrike" kern="1200" cap="none" spc="-30" normalizeH="0" baseline="0" noProof="0" dirty="0">
                <a:ln>
                  <a:noFill/>
                </a:ln>
                <a:solidFill>
                  <a:prstClr val="black"/>
                </a:solidFill>
                <a:effectLst/>
                <a:uLnTx/>
                <a:uFillTx/>
                <a:latin typeface="Calibri" panose="020F0502020204030204"/>
                <a:ea typeface="+mn-ea"/>
                <a:cs typeface="Arial"/>
              </a:rPr>
              <a:t>EPA. Any mention of trade names, products, or services does not imply an endorsement by the US Government or EPA. EPA does not endorse any commercial products, services, or enterprises.</a:t>
            </a:r>
          </a:p>
        </p:txBody>
      </p:sp>
      <p:sp>
        <p:nvSpPr>
          <p:cNvPr id="6" name="Slide Number Placeholder 5">
            <a:extLst>
              <a:ext uri="{FF2B5EF4-FFF2-40B4-BE49-F238E27FC236}">
                <a16:creationId xmlns:a16="http://schemas.microsoft.com/office/drawing/2014/main" id="{CB5347FA-AA26-4F12-9631-BA4C4B2B63B8}"/>
              </a:ext>
            </a:extLst>
          </p:cNvPr>
          <p:cNvSpPr>
            <a:spLocks noGrp="1"/>
          </p:cNvSpPr>
          <p:nvPr>
            <p:ph type="sldNum" sz="quarter" idx="12"/>
          </p:nvPr>
        </p:nvSpPr>
        <p:spPr>
          <a:xfrm>
            <a:off x="-2137347" y="6326370"/>
            <a:ext cx="2743200" cy="365125"/>
          </a:xfrm>
        </p:spPr>
        <p:txBody>
          <a:bodyPr/>
          <a:lstStyle/>
          <a:p>
            <a:fld id="{2C54A5C6-1A67-402B-9D43-A5D8CAE25FA9}" type="slidenum">
              <a:rPr lang="en-US" smtClean="0">
                <a:solidFill>
                  <a:schemeClr val="bg1"/>
                </a:solidFill>
              </a:rPr>
              <a:t>30</a:t>
            </a:fld>
            <a:endParaRPr lang="en-US" dirty="0">
              <a:solidFill>
                <a:schemeClr val="bg1"/>
              </a:solidFill>
            </a:endParaRPr>
          </a:p>
        </p:txBody>
      </p:sp>
      <p:sp>
        <p:nvSpPr>
          <p:cNvPr id="5" name="object 2">
            <a:extLst>
              <a:ext uri="{FF2B5EF4-FFF2-40B4-BE49-F238E27FC236}">
                <a16:creationId xmlns:a16="http://schemas.microsoft.com/office/drawing/2014/main" id="{B2E2F5B4-1C6F-3CF2-61A0-B975BB8B6178}"/>
              </a:ext>
            </a:extLst>
          </p:cNvPr>
          <p:cNvSpPr txBox="1"/>
          <p:nvPr/>
        </p:nvSpPr>
        <p:spPr>
          <a:xfrm>
            <a:off x="1163464" y="1409357"/>
            <a:ext cx="7239000" cy="3835024"/>
          </a:xfrm>
          <a:prstGeom prst="rect">
            <a:avLst/>
          </a:prstGeom>
        </p:spPr>
        <p:txBody>
          <a:bodyPr vert="horz" wrap="square" lIns="0" tIns="13335" rIns="0" bIns="0" rtlCol="0">
            <a:spAutoFit/>
          </a:bodyPr>
          <a:lstStyle/>
          <a:p>
            <a:pPr marL="12700">
              <a:lnSpc>
                <a:spcPts val="2200"/>
              </a:lnSpc>
              <a:spcBef>
                <a:spcPts val="105"/>
              </a:spcBef>
            </a:pPr>
            <a:r>
              <a:rPr lang="en-US" sz="2000" b="1" dirty="0">
                <a:latin typeface="Calibri"/>
                <a:cs typeface="Calibri"/>
              </a:rPr>
              <a:t>Danelle Lobdell (PI)</a:t>
            </a:r>
          </a:p>
          <a:p>
            <a:pPr marL="12700">
              <a:lnSpc>
                <a:spcPts val="2200"/>
              </a:lnSpc>
              <a:spcBef>
                <a:spcPts val="105"/>
              </a:spcBef>
            </a:pPr>
            <a:r>
              <a:rPr lang="en-US" sz="2000" dirty="0">
                <a:latin typeface="Calibri"/>
                <a:cs typeface="Calibri"/>
              </a:rPr>
              <a:t>Chief, Epidemiology Branch</a:t>
            </a:r>
          </a:p>
          <a:p>
            <a:pPr marL="12700">
              <a:lnSpc>
                <a:spcPts val="2200"/>
              </a:lnSpc>
              <a:spcBef>
                <a:spcPts val="105"/>
              </a:spcBef>
            </a:pPr>
            <a:r>
              <a:rPr lang="en-US" sz="2000" dirty="0">
                <a:latin typeface="Calibri"/>
                <a:cs typeface="Calibri"/>
              </a:rPr>
              <a:t>Center for Public Health and Environmental Assessment</a:t>
            </a:r>
          </a:p>
          <a:p>
            <a:pPr marL="12700">
              <a:lnSpc>
                <a:spcPts val="2200"/>
              </a:lnSpc>
              <a:spcBef>
                <a:spcPts val="105"/>
              </a:spcBef>
            </a:pPr>
            <a:r>
              <a:rPr lang="en-US" sz="2000" dirty="0">
                <a:latin typeface="Calibri"/>
                <a:cs typeface="Calibri"/>
              </a:rPr>
              <a:t>US EPA Office of Research and Development</a:t>
            </a:r>
          </a:p>
          <a:p>
            <a:pPr marL="12700">
              <a:lnSpc>
                <a:spcPts val="2200"/>
              </a:lnSpc>
              <a:spcBef>
                <a:spcPts val="105"/>
              </a:spcBef>
            </a:pPr>
            <a:r>
              <a:rPr lang="en-US" sz="2000" dirty="0">
                <a:latin typeface="Calibri"/>
                <a:cs typeface="Calibri"/>
                <a:hlinkClick r:id="rId3"/>
              </a:rPr>
              <a:t>lobdell.danelle@epa.gov</a:t>
            </a:r>
            <a:r>
              <a:rPr lang="en-US" sz="2000" dirty="0">
                <a:latin typeface="Calibri"/>
                <a:cs typeface="Calibri"/>
              </a:rPr>
              <a:t> </a:t>
            </a:r>
          </a:p>
          <a:p>
            <a:pPr marL="12700">
              <a:lnSpc>
                <a:spcPts val="2200"/>
              </a:lnSpc>
              <a:spcBef>
                <a:spcPts val="105"/>
              </a:spcBef>
            </a:pPr>
            <a:r>
              <a:rPr lang="en-US" sz="2000" dirty="0">
                <a:latin typeface="Calibri"/>
                <a:cs typeface="Calibri"/>
              </a:rPr>
              <a:t>919-843-4434</a:t>
            </a:r>
            <a:endParaRPr lang="en-US" sz="2000" b="1" dirty="0">
              <a:latin typeface="Calibri"/>
              <a:cs typeface="Calibri"/>
            </a:endParaRPr>
          </a:p>
          <a:p>
            <a:pPr marL="12700">
              <a:lnSpc>
                <a:spcPts val="2200"/>
              </a:lnSpc>
              <a:spcBef>
                <a:spcPts val="105"/>
              </a:spcBef>
            </a:pPr>
            <a:endParaRPr lang="en-US" sz="2000" b="1" dirty="0">
              <a:latin typeface="Calibri"/>
              <a:cs typeface="Calibri"/>
            </a:endParaRPr>
          </a:p>
          <a:p>
            <a:pPr marL="12700">
              <a:lnSpc>
                <a:spcPts val="2200"/>
              </a:lnSpc>
              <a:spcBef>
                <a:spcPts val="105"/>
              </a:spcBef>
            </a:pPr>
            <a:r>
              <a:rPr lang="en-US" sz="2000" b="1" dirty="0">
                <a:latin typeface="Calibri"/>
                <a:cs typeface="Calibri"/>
              </a:rPr>
              <a:t>Alison Krajewski (Presenter)</a:t>
            </a:r>
            <a:endParaRPr lang="en-US" sz="2000" i="1" dirty="0">
              <a:latin typeface="Calibri"/>
              <a:cs typeface="Calibri"/>
            </a:endParaRPr>
          </a:p>
          <a:p>
            <a:pPr marL="12700">
              <a:lnSpc>
                <a:spcPts val="2200"/>
              </a:lnSpc>
              <a:spcBef>
                <a:spcPts val="105"/>
              </a:spcBef>
            </a:pPr>
            <a:r>
              <a:rPr lang="en-US" sz="2000" dirty="0">
                <a:latin typeface="Calibri"/>
                <a:cs typeface="Calibri"/>
              </a:rPr>
              <a:t>Epidemiologist</a:t>
            </a:r>
          </a:p>
          <a:p>
            <a:pPr marL="12700">
              <a:lnSpc>
                <a:spcPts val="2200"/>
              </a:lnSpc>
              <a:spcBef>
                <a:spcPts val="105"/>
              </a:spcBef>
            </a:pPr>
            <a:r>
              <a:rPr lang="en-US" sz="2000" dirty="0">
                <a:latin typeface="Calibri"/>
                <a:cs typeface="Calibri"/>
              </a:rPr>
              <a:t>Center for Public Health and Environmental Assessment</a:t>
            </a:r>
          </a:p>
          <a:p>
            <a:pPr marL="12700">
              <a:lnSpc>
                <a:spcPts val="2200"/>
              </a:lnSpc>
              <a:spcBef>
                <a:spcPts val="105"/>
              </a:spcBef>
            </a:pPr>
            <a:r>
              <a:rPr lang="en-US" sz="2000" dirty="0">
                <a:latin typeface="Calibri"/>
                <a:cs typeface="Calibri"/>
              </a:rPr>
              <a:t>US EPA Office of Research and Development</a:t>
            </a:r>
          </a:p>
          <a:p>
            <a:pPr marL="12700">
              <a:lnSpc>
                <a:spcPts val="2200"/>
              </a:lnSpc>
              <a:spcBef>
                <a:spcPts val="105"/>
              </a:spcBef>
            </a:pPr>
            <a:r>
              <a:rPr lang="en-US" sz="2000" dirty="0">
                <a:latin typeface="Calibri"/>
                <a:cs typeface="Calibri"/>
                <a:hlinkClick r:id="rId4"/>
              </a:rPr>
              <a:t>krajewski.alison@epa.gov</a:t>
            </a:r>
            <a:r>
              <a:rPr lang="en-US" sz="2000" dirty="0">
                <a:latin typeface="Calibri"/>
                <a:cs typeface="Calibri"/>
              </a:rPr>
              <a:t> </a:t>
            </a:r>
          </a:p>
          <a:p>
            <a:pPr marL="12700">
              <a:lnSpc>
                <a:spcPts val="2200"/>
              </a:lnSpc>
              <a:spcBef>
                <a:spcPts val="105"/>
              </a:spcBef>
            </a:pPr>
            <a:endParaRPr lang="en-US" sz="2000" dirty="0">
              <a:latin typeface="Calibri"/>
              <a:cs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38300" y="291512"/>
            <a:ext cx="8915400" cy="566822"/>
          </a:xfrm>
          <a:prstGeom prst="rect">
            <a:avLst/>
          </a:prstGeom>
        </p:spPr>
        <p:txBody>
          <a:bodyPr vert="horz" wrap="square" lIns="0" tIns="12700" rIns="0" bIns="0" rtlCol="0" anchor="ctr">
            <a:spAutoFit/>
          </a:bodyPr>
          <a:lstStyle/>
          <a:p>
            <a:pPr marL="12700" marR="5080" algn="ctr">
              <a:lnSpc>
                <a:spcPct val="100000"/>
              </a:lnSpc>
              <a:spcBef>
                <a:spcPts val="100"/>
              </a:spcBef>
            </a:pPr>
            <a:r>
              <a:rPr lang="en-US" sz="3600" b="1" spc="-5" dirty="0">
                <a:solidFill>
                  <a:srgbClr val="006FB8"/>
                </a:solidFill>
                <a:latin typeface="Calibri"/>
                <a:cs typeface="Calibri"/>
              </a:rPr>
              <a:t>Acknowledgements</a:t>
            </a:r>
            <a:endParaRPr sz="3600" b="1" dirty="0">
              <a:latin typeface="Calibri"/>
              <a:cs typeface="Calibri"/>
            </a:endParaRPr>
          </a:p>
        </p:txBody>
      </p:sp>
      <p:sp>
        <p:nvSpPr>
          <p:cNvPr id="3" name="object 3"/>
          <p:cNvSpPr txBox="1"/>
          <p:nvPr/>
        </p:nvSpPr>
        <p:spPr>
          <a:xfrm>
            <a:off x="2045336" y="6248401"/>
            <a:ext cx="88265" cy="178895"/>
          </a:xfrm>
          <a:prstGeom prst="rect">
            <a:avLst/>
          </a:prstGeom>
        </p:spPr>
        <p:txBody>
          <a:bodyPr vert="horz" wrap="square" lIns="0" tIns="17145" rIns="0" bIns="0" rtlCol="0">
            <a:spAutoFit/>
          </a:bodyPr>
          <a:lstStyle/>
          <a:p>
            <a:pPr marL="12700">
              <a:spcBef>
                <a:spcPts val="135"/>
              </a:spcBef>
            </a:pPr>
            <a:r>
              <a:rPr sz="1050" b="1" spc="20" dirty="0">
                <a:solidFill>
                  <a:srgbClr val="FFFFFF"/>
                </a:solidFill>
                <a:latin typeface="Arial"/>
                <a:cs typeface="Arial"/>
              </a:rPr>
              <a:t>1</a:t>
            </a:r>
            <a:endParaRPr sz="1200" dirty="0">
              <a:latin typeface="Arial"/>
              <a:cs typeface="Arial"/>
            </a:endParaRPr>
          </a:p>
        </p:txBody>
      </p:sp>
      <p:sp>
        <p:nvSpPr>
          <p:cNvPr id="4" name="object 4"/>
          <p:cNvSpPr txBox="1">
            <a:spLocks noGrp="1"/>
          </p:cNvSpPr>
          <p:nvPr>
            <p:ph type="body" idx="1"/>
          </p:nvPr>
        </p:nvSpPr>
        <p:spPr>
          <a:xfrm>
            <a:off x="792803" y="1462971"/>
            <a:ext cx="6489123" cy="4917628"/>
          </a:xfrm>
          <a:prstGeom prst="rect">
            <a:avLst/>
          </a:prstGeom>
        </p:spPr>
        <p:txBody>
          <a:bodyPr vert="horz" wrap="square" lIns="0" tIns="12065" rIns="0" bIns="0" rtlCol="0">
            <a:spAutoFit/>
          </a:bodyPr>
          <a:lstStyle/>
          <a:p>
            <a:r>
              <a:rPr lang="en-US" altLang="en-US" sz="2100" dirty="0"/>
              <a:t>Study team</a:t>
            </a:r>
          </a:p>
          <a:p>
            <a:pPr lvl="1"/>
            <a:r>
              <a:rPr lang="en-US" altLang="en-US" sz="2100" dirty="0"/>
              <a:t>Danelle Lobdell (EPA/CPHEA)</a:t>
            </a:r>
          </a:p>
          <a:p>
            <a:pPr lvl="1"/>
            <a:r>
              <a:rPr lang="en-US" altLang="en-US" sz="2100" dirty="0"/>
              <a:t>Kristen Rappazzo (EPA/CPHEA)</a:t>
            </a:r>
          </a:p>
          <a:p>
            <a:pPr lvl="1"/>
            <a:r>
              <a:rPr lang="en-US" altLang="en-US" sz="2100" dirty="0"/>
              <a:t>Alison Krajewski (EPA/CPHEA)</a:t>
            </a:r>
          </a:p>
          <a:p>
            <a:pPr lvl="1"/>
            <a:r>
              <a:rPr lang="en-US" altLang="en-US" sz="2100" dirty="0"/>
              <a:t>Stephanie DeFlorio-Barker (EPA/CPHEA)</a:t>
            </a:r>
          </a:p>
          <a:p>
            <a:pPr lvl="1"/>
            <a:r>
              <a:rPr lang="en-US" altLang="en-US" sz="2100" dirty="0"/>
              <a:t>Tom Luben (EPA/CPHEA)</a:t>
            </a:r>
          </a:p>
          <a:p>
            <a:pPr lvl="1"/>
            <a:r>
              <a:rPr lang="en-US" altLang="en-US" sz="2100" dirty="0"/>
              <a:t>Kathleen Torso (EPA/CPHEA)</a:t>
            </a:r>
          </a:p>
          <a:p>
            <a:pPr lvl="1"/>
            <a:r>
              <a:rPr lang="en-US" altLang="en-US" sz="2100" dirty="0"/>
              <a:t>Anne Weaver (EPA/CPHEA)</a:t>
            </a:r>
          </a:p>
          <a:p>
            <a:pPr lvl="1"/>
            <a:r>
              <a:rPr lang="en-US" altLang="en-US" sz="2100" dirty="0"/>
              <a:t>Lynne Messer (</a:t>
            </a:r>
            <a:r>
              <a:rPr lang="en-US" sz="2100" dirty="0">
                <a:effectLst/>
                <a:latin typeface="Calibri" panose="020F0502020204030204" pitchFamily="34" charset="0"/>
                <a:ea typeface="Calibri" panose="020F0502020204030204" pitchFamily="34" charset="0"/>
              </a:rPr>
              <a:t>OHSU-PSU School of Public Health</a:t>
            </a:r>
            <a:r>
              <a:rPr lang="en-US" altLang="en-US" sz="2100" dirty="0"/>
              <a:t>)</a:t>
            </a:r>
          </a:p>
          <a:p>
            <a:pPr lvl="1"/>
            <a:r>
              <a:rPr lang="en-US" altLang="en-US" sz="2100" dirty="0"/>
              <a:t>Jyotsna Jagai (MacArthur Foundation)</a:t>
            </a:r>
          </a:p>
          <a:p>
            <a:pPr lvl="1"/>
            <a:r>
              <a:rPr lang="en-US" altLang="en-US" sz="2100" dirty="0"/>
              <a:t>Christine Gray (Duke University)</a:t>
            </a:r>
          </a:p>
          <a:p>
            <a:pPr lvl="1"/>
            <a:r>
              <a:rPr lang="en-US" altLang="en-US" sz="2100" dirty="0"/>
              <a:t>Monica Jimenez (ORISE Post-doctoral fellow)</a:t>
            </a:r>
          </a:p>
          <a:p>
            <a:pPr lvl="1"/>
            <a:r>
              <a:rPr lang="en-US" altLang="en-US" sz="2100" dirty="0"/>
              <a:t>Dashel Nance (ORAU Student Contractor)</a:t>
            </a:r>
          </a:p>
          <a:p>
            <a:pPr lvl="1"/>
            <a:r>
              <a:rPr lang="en-US" altLang="en-US" sz="2100" dirty="0"/>
              <a:t>Eric Brown(ORAU Student Contractor)</a:t>
            </a:r>
          </a:p>
        </p:txBody>
      </p:sp>
      <p:sp>
        <p:nvSpPr>
          <p:cNvPr id="6" name="Slide Number Placeholder 5">
            <a:extLst>
              <a:ext uri="{FF2B5EF4-FFF2-40B4-BE49-F238E27FC236}">
                <a16:creationId xmlns:a16="http://schemas.microsoft.com/office/drawing/2014/main" id="{B9BE79E2-61EE-45B9-A08E-899305034C32}"/>
              </a:ext>
            </a:extLst>
          </p:cNvPr>
          <p:cNvSpPr>
            <a:spLocks noGrp="1"/>
          </p:cNvSpPr>
          <p:nvPr>
            <p:ph type="sldNum" sz="quarter" idx="12"/>
          </p:nvPr>
        </p:nvSpPr>
        <p:spPr>
          <a:xfrm>
            <a:off x="-2137347" y="6326370"/>
            <a:ext cx="2743200" cy="365125"/>
          </a:xfrm>
        </p:spPr>
        <p:txBody>
          <a:bodyPr/>
          <a:lstStyle/>
          <a:p>
            <a:fld id="{2C54A5C6-1A67-402B-9D43-A5D8CAE25FA9}" type="slidenum">
              <a:rPr lang="en-US" smtClean="0">
                <a:solidFill>
                  <a:schemeClr val="bg1"/>
                </a:solidFill>
              </a:rPr>
              <a:t>31</a:t>
            </a:fld>
            <a:endParaRPr lang="en-US" dirty="0">
              <a:solidFill>
                <a:schemeClr val="bg1"/>
              </a:solidFill>
            </a:endParaRPr>
          </a:p>
        </p:txBody>
      </p:sp>
      <p:sp>
        <p:nvSpPr>
          <p:cNvPr id="5" name="Content Placeholder 4">
            <a:extLst>
              <a:ext uri="{FF2B5EF4-FFF2-40B4-BE49-F238E27FC236}">
                <a16:creationId xmlns:a16="http://schemas.microsoft.com/office/drawing/2014/main" id="{4F447796-A561-6251-F7D5-17AF66C3F8F9}"/>
              </a:ext>
            </a:extLst>
          </p:cNvPr>
          <p:cNvSpPr txBox="1">
            <a:spLocks/>
          </p:cNvSpPr>
          <p:nvPr/>
        </p:nvSpPr>
        <p:spPr>
          <a:xfrm>
            <a:off x="7281926" y="1244846"/>
            <a:ext cx="4681331" cy="53538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2100" dirty="0"/>
              <a:t>GIS contractors</a:t>
            </a:r>
          </a:p>
          <a:p>
            <a:pPr lvl="1"/>
            <a:r>
              <a:rPr lang="en-US" altLang="en-US" sz="2100" dirty="0"/>
              <a:t>Mark K Murphy</a:t>
            </a:r>
          </a:p>
          <a:p>
            <a:pPr lvl="1"/>
            <a:r>
              <a:rPr lang="en-US" altLang="en-US" sz="2100" dirty="0"/>
              <a:t>Suzanne Pierson</a:t>
            </a:r>
          </a:p>
          <a:p>
            <a:pPr lvl="1"/>
            <a:r>
              <a:rPr lang="en-US" altLang="en-US" sz="2100" dirty="0"/>
              <a:t>Barbara Rosenbaum </a:t>
            </a:r>
          </a:p>
          <a:p>
            <a:pPr lvl="1"/>
            <a:r>
              <a:rPr lang="en-US" altLang="en-US" sz="2100" dirty="0"/>
              <a:t>Steven Jett</a:t>
            </a:r>
          </a:p>
          <a:p>
            <a:r>
              <a:rPr lang="en-US" altLang="en-US" sz="2100" dirty="0"/>
              <a:t>Former EPA</a:t>
            </a:r>
          </a:p>
          <a:p>
            <a:pPr lvl="1"/>
            <a:r>
              <a:rPr lang="en-US" altLang="en-US" sz="1800" dirty="0"/>
              <a:t>Rachel Winegardner (EPA/CPHEA)</a:t>
            </a:r>
          </a:p>
          <a:p>
            <a:r>
              <a:rPr lang="en-US" altLang="en-US" sz="2100" dirty="0"/>
              <a:t>Former ORISE and Student Contractors</a:t>
            </a:r>
          </a:p>
          <a:p>
            <a:pPr lvl="1"/>
            <a:r>
              <a:rPr lang="en-US" altLang="en-US" sz="2100" dirty="0"/>
              <a:t>Achal Patel</a:t>
            </a:r>
          </a:p>
          <a:p>
            <a:pPr lvl="1"/>
            <a:r>
              <a:rPr lang="en-US" altLang="en-US" sz="2100" dirty="0"/>
              <a:t>Kyle Messier</a:t>
            </a:r>
          </a:p>
          <a:p>
            <a:pPr lvl="1"/>
            <a:r>
              <a:rPr lang="en-US" altLang="en-US" sz="2100" dirty="0"/>
              <a:t>Genee Smith</a:t>
            </a:r>
          </a:p>
          <a:p>
            <a:pPr lvl="1"/>
            <a:r>
              <a:rPr lang="en-US" altLang="en-US" sz="2100" dirty="0"/>
              <a:t>Yun Jian</a:t>
            </a:r>
          </a:p>
          <a:p>
            <a:pPr lvl="1"/>
            <a:r>
              <a:rPr lang="en-US" altLang="en-US" sz="2100" dirty="0"/>
              <a:t>Shannon Grabich</a:t>
            </a:r>
          </a:p>
          <a:p>
            <a:pPr lvl="1"/>
            <a:r>
              <a:rPr lang="en-US" altLang="en-US" sz="2100" dirty="0"/>
              <a:t>Ryan Siebens</a:t>
            </a:r>
          </a:p>
          <a:p>
            <a:pPr lvl="1"/>
            <a:r>
              <a:rPr lang="en-US" altLang="en-US" sz="2100" dirty="0"/>
              <a:t>Grace </a:t>
            </a:r>
            <a:r>
              <a:rPr lang="en-US" altLang="en-US" sz="2100" dirty="0" err="1"/>
              <a:t>DiCecco</a:t>
            </a:r>
            <a:endParaRPr lang="en-US" altLang="en-US" sz="2100" dirty="0"/>
          </a:p>
          <a:p>
            <a:endParaRPr lang="en-US" altLang="en-US" sz="2100" dirty="0"/>
          </a:p>
        </p:txBody>
      </p:sp>
    </p:spTree>
    <p:extLst>
      <p:ext uri="{BB962C8B-B14F-4D97-AF65-F5344CB8AC3E}">
        <p14:creationId xmlns:p14="http://schemas.microsoft.com/office/powerpoint/2010/main" val="12403311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38300" y="291512"/>
            <a:ext cx="8915400" cy="566822"/>
          </a:xfrm>
          <a:prstGeom prst="rect">
            <a:avLst/>
          </a:prstGeom>
        </p:spPr>
        <p:txBody>
          <a:bodyPr vert="horz" wrap="square" lIns="0" tIns="12700" rIns="0" bIns="0" rtlCol="0" anchor="ctr">
            <a:spAutoFit/>
          </a:bodyPr>
          <a:lstStyle/>
          <a:p>
            <a:pPr marL="12700" marR="5080" algn="ctr">
              <a:lnSpc>
                <a:spcPct val="100000"/>
              </a:lnSpc>
              <a:spcBef>
                <a:spcPts val="100"/>
              </a:spcBef>
            </a:pPr>
            <a:r>
              <a:rPr lang="en-US" sz="3600" b="1" spc="-5" dirty="0">
                <a:solidFill>
                  <a:srgbClr val="006FB8"/>
                </a:solidFill>
                <a:latin typeface="Calibri"/>
                <a:cs typeface="Calibri"/>
              </a:rPr>
              <a:t>Publications</a:t>
            </a:r>
            <a:endParaRPr sz="3600" b="1" dirty="0">
              <a:latin typeface="Calibri"/>
              <a:cs typeface="Calibri"/>
            </a:endParaRPr>
          </a:p>
        </p:txBody>
      </p:sp>
      <p:sp>
        <p:nvSpPr>
          <p:cNvPr id="3" name="object 3"/>
          <p:cNvSpPr txBox="1"/>
          <p:nvPr/>
        </p:nvSpPr>
        <p:spPr>
          <a:xfrm>
            <a:off x="2045336" y="6248401"/>
            <a:ext cx="88265" cy="178895"/>
          </a:xfrm>
          <a:prstGeom prst="rect">
            <a:avLst/>
          </a:prstGeom>
        </p:spPr>
        <p:txBody>
          <a:bodyPr vert="horz" wrap="square" lIns="0" tIns="17145" rIns="0" bIns="0" rtlCol="0">
            <a:spAutoFit/>
          </a:bodyPr>
          <a:lstStyle/>
          <a:p>
            <a:pPr marL="12700">
              <a:spcBef>
                <a:spcPts val="135"/>
              </a:spcBef>
            </a:pPr>
            <a:r>
              <a:rPr sz="1050" b="1" spc="20" dirty="0">
                <a:solidFill>
                  <a:srgbClr val="FFFFFF"/>
                </a:solidFill>
                <a:latin typeface="Arial"/>
                <a:cs typeface="Arial"/>
              </a:rPr>
              <a:t>1</a:t>
            </a:r>
            <a:endParaRPr sz="1200" dirty="0">
              <a:latin typeface="Arial"/>
              <a:cs typeface="Arial"/>
            </a:endParaRPr>
          </a:p>
        </p:txBody>
      </p:sp>
      <p:sp>
        <p:nvSpPr>
          <p:cNvPr id="4" name="object 4"/>
          <p:cNvSpPr txBox="1">
            <a:spLocks noGrp="1"/>
          </p:cNvSpPr>
          <p:nvPr>
            <p:ph type="body" idx="1"/>
          </p:nvPr>
        </p:nvSpPr>
        <p:spPr>
          <a:xfrm>
            <a:off x="778735" y="858334"/>
            <a:ext cx="11052194" cy="5896101"/>
          </a:xfrm>
          <a:prstGeom prst="rect">
            <a:avLst/>
          </a:prstGeom>
        </p:spPr>
        <p:txBody>
          <a:bodyPr vert="horz" wrap="square" lIns="0" tIns="12065" rIns="0" bIns="0" rtlCol="0">
            <a:spAutoFit/>
          </a:bodyPr>
          <a:lstStyle/>
          <a:p>
            <a:pPr marL="257175" indent="-257175">
              <a:spcBef>
                <a:spcPts val="0"/>
              </a:spcBef>
              <a:buFont typeface="+mj-lt"/>
              <a:buAutoNum type="arabicPeriod"/>
              <a:tabLst>
                <a:tab pos="171450" algn="l"/>
              </a:tabLst>
            </a:pPr>
            <a:r>
              <a:rPr lang="en-US" sz="1200" dirty="0">
                <a:ea typeface="Times New Roman" panose="02020603050405020304" pitchFamily="18" charset="0"/>
              </a:rPr>
              <a:t>Lobdell DT, Jagai JS, Rappazzo K, Messer LC. (2011) Data sources for environmental assessment: determining availability, quality and utility, American Journal of Public Health Suppl 1:S277-85</a:t>
            </a:r>
          </a:p>
          <a:p>
            <a:pPr marL="257175" indent="-257175">
              <a:spcBef>
                <a:spcPts val="0"/>
              </a:spcBef>
              <a:buFont typeface="+mj-lt"/>
              <a:buAutoNum type="arabicPeriod"/>
              <a:tabLst>
                <a:tab pos="171450" algn="l"/>
              </a:tabLst>
            </a:pPr>
            <a:r>
              <a:rPr lang="en-US" sz="1200" dirty="0">
                <a:ea typeface="Times New Roman" panose="02020603050405020304" pitchFamily="18" charset="0"/>
              </a:rPr>
              <a:t>Messer LC, Jagai JS, Rappazzo KM, Lobdell DT. (2014) Construction of an environmental quality index for public health research. Environmental Health 13:39 DOI: 10.1186/1476-069X-13-39.</a:t>
            </a:r>
          </a:p>
          <a:p>
            <a:pPr marL="257175" indent="-257175">
              <a:lnSpc>
                <a:spcPct val="107000"/>
              </a:lnSpc>
              <a:spcBef>
                <a:spcPts val="0"/>
              </a:spcBef>
              <a:buFont typeface="+mj-lt"/>
              <a:buAutoNum type="arabicPeriod"/>
              <a:tabLst>
                <a:tab pos="171450" algn="l"/>
              </a:tabLst>
            </a:pPr>
            <a:r>
              <a:rPr lang="en-US" sz="1200" dirty="0">
                <a:ea typeface="Calibri" panose="020F0502020204030204" pitchFamily="34" charset="0"/>
                <a:cs typeface="Calibri" panose="020F0502020204030204" pitchFamily="34" charset="0"/>
              </a:rPr>
              <a:t>Rappazzo KM, Messer LC, Jagai JS, Gray CL, </a:t>
            </a:r>
            <a:r>
              <a:rPr lang="en-US" sz="1200" dirty="0" err="1">
                <a:ea typeface="Calibri" panose="020F0502020204030204" pitchFamily="34" charset="0"/>
                <a:cs typeface="Calibri" panose="020F0502020204030204" pitchFamily="34" charset="0"/>
              </a:rPr>
              <a:t>Grabich</a:t>
            </a:r>
            <a:r>
              <a:rPr lang="en-US" sz="1200" dirty="0">
                <a:ea typeface="Calibri" panose="020F0502020204030204" pitchFamily="34" charset="0"/>
                <a:cs typeface="Calibri" panose="020F0502020204030204" pitchFamily="34" charset="0"/>
              </a:rPr>
              <a:t> SC, Lobdell DT. (2015) The association between environmental quality and preterm birth in the United States, 2000-2005: a cross-sectional analysis. Environmental Health 14:50   doi:10.1186/s12940-015-0038-3 </a:t>
            </a:r>
            <a:endParaRPr lang="en-US" sz="1200" dirty="0">
              <a:ea typeface="Calibri" panose="020F0502020204030204" pitchFamily="34" charset="0"/>
              <a:cs typeface="Times New Roman" panose="02020603050405020304" pitchFamily="18" charset="0"/>
            </a:endParaRPr>
          </a:p>
          <a:p>
            <a:pPr marL="257175" indent="-257175">
              <a:lnSpc>
                <a:spcPct val="107000"/>
              </a:lnSpc>
              <a:spcBef>
                <a:spcPts val="0"/>
              </a:spcBef>
              <a:buFont typeface="+mj-lt"/>
              <a:buAutoNum type="arabicPeriod"/>
              <a:tabLst>
                <a:tab pos="171450" algn="l"/>
              </a:tabLst>
            </a:pPr>
            <a:r>
              <a:rPr lang="en-US" sz="1200" dirty="0" err="1">
                <a:solidFill>
                  <a:srgbClr val="222222"/>
                </a:solidFill>
                <a:ea typeface="Calibri" panose="020F0502020204030204" pitchFamily="34" charset="0"/>
                <a:cs typeface="Calibri" panose="020F0502020204030204" pitchFamily="34" charset="0"/>
              </a:rPr>
              <a:t>Grabich</a:t>
            </a:r>
            <a:r>
              <a:rPr lang="en-US" sz="1200" dirty="0">
                <a:solidFill>
                  <a:srgbClr val="222222"/>
                </a:solidFill>
                <a:ea typeface="Calibri" panose="020F0502020204030204" pitchFamily="34" charset="0"/>
                <a:cs typeface="Calibri" panose="020F0502020204030204" pitchFamily="34" charset="0"/>
              </a:rPr>
              <a:t>, S. C., Horney, J., Konrad, C., &amp; Lobdell, D. T. (2015). Measuring the Storm: Methods of Quantifying Hurricane Exposure with Pregnancy Outcomes. Natural Hazards Review, </a:t>
            </a:r>
            <a:r>
              <a:rPr lang="en-US" sz="1200" dirty="0" err="1">
                <a:solidFill>
                  <a:srgbClr val="222222"/>
                </a:solidFill>
                <a:ea typeface="Calibri" panose="020F0502020204030204" pitchFamily="34" charset="0"/>
                <a:cs typeface="Calibri" panose="020F0502020204030204" pitchFamily="34" charset="0"/>
              </a:rPr>
              <a:t>doi</a:t>
            </a:r>
            <a:r>
              <a:rPr lang="en-US" sz="1200" dirty="0">
                <a:solidFill>
                  <a:srgbClr val="222222"/>
                </a:solidFill>
                <a:ea typeface="Calibri" panose="020F0502020204030204" pitchFamily="34" charset="0"/>
                <a:cs typeface="Calibri" panose="020F0502020204030204" pitchFamily="34" charset="0"/>
              </a:rPr>
              <a:t>: </a:t>
            </a:r>
            <a:r>
              <a:rPr lang="en-US" sz="1200" dirty="0">
                <a:ea typeface="Calibri" panose="020F0502020204030204" pitchFamily="34" charset="0"/>
                <a:cs typeface="Calibri" panose="020F0502020204030204" pitchFamily="34" charset="0"/>
              </a:rPr>
              <a:t>10.1061/(ASCE)NH.1527-6996.0000204</a:t>
            </a:r>
            <a:endParaRPr lang="en-US" sz="1200" dirty="0">
              <a:ea typeface="Calibri" panose="020F0502020204030204" pitchFamily="34" charset="0"/>
              <a:cs typeface="Times New Roman" panose="02020603050405020304" pitchFamily="18" charset="0"/>
            </a:endParaRPr>
          </a:p>
          <a:p>
            <a:pPr marL="257175" indent="-257175">
              <a:lnSpc>
                <a:spcPct val="107000"/>
              </a:lnSpc>
              <a:spcBef>
                <a:spcPts val="0"/>
              </a:spcBef>
              <a:buFont typeface="+mj-lt"/>
              <a:buAutoNum type="arabicPeriod"/>
              <a:tabLst>
                <a:tab pos="171450" algn="l"/>
              </a:tabLst>
            </a:pPr>
            <a:r>
              <a:rPr lang="en-US" sz="1200" dirty="0" err="1">
                <a:ea typeface="Calibri" panose="020F0502020204030204" pitchFamily="34" charset="0"/>
                <a:cs typeface="Calibri" panose="020F0502020204030204" pitchFamily="34" charset="0"/>
              </a:rPr>
              <a:t>Grabich</a:t>
            </a:r>
            <a:r>
              <a:rPr lang="en-US" sz="1200" dirty="0">
                <a:ea typeface="Calibri" panose="020F0502020204030204" pitchFamily="34" charset="0"/>
                <a:cs typeface="Calibri" panose="020F0502020204030204" pitchFamily="34" charset="0"/>
              </a:rPr>
              <a:t>, Rappazzo, Gray, Jagai, Jian, Messer, Lobdell. (2016) Additive interaction between heterogeneous environmental quality domains (air, water, land, sociodemographic and built environment) on preterm birth. Frontiers in Public Health </a:t>
            </a:r>
            <a:r>
              <a:rPr lang="en-US" sz="1200" u="sng" dirty="0">
                <a:solidFill>
                  <a:srgbClr val="0000FF"/>
                </a:solidFill>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http://dx.doi.org/10.3389/fpubh.2016.00232</a:t>
            </a:r>
            <a:r>
              <a:rPr lang="en-US" sz="1200" dirty="0">
                <a:ea typeface="Calibri" panose="020F0502020204030204" pitchFamily="34" charset="0"/>
                <a:cs typeface="Calibri" panose="020F0502020204030204" pitchFamily="34" charset="0"/>
              </a:rPr>
              <a:t>   </a:t>
            </a:r>
            <a:endParaRPr lang="en-US" sz="1200" dirty="0">
              <a:ea typeface="Calibri" panose="020F0502020204030204" pitchFamily="34" charset="0"/>
              <a:cs typeface="Times New Roman" panose="02020603050405020304" pitchFamily="18" charset="0"/>
            </a:endParaRPr>
          </a:p>
          <a:p>
            <a:pPr marL="257175" indent="-257175">
              <a:lnSpc>
                <a:spcPct val="107000"/>
              </a:lnSpc>
              <a:spcBef>
                <a:spcPts val="0"/>
              </a:spcBef>
              <a:buFont typeface="+mj-lt"/>
              <a:buAutoNum type="arabicPeriod"/>
              <a:tabLst>
                <a:tab pos="171450" algn="l"/>
              </a:tabLst>
            </a:pPr>
            <a:r>
              <a:rPr lang="en-US" sz="1200" dirty="0">
                <a:ea typeface="Calibri" panose="020F0502020204030204" pitchFamily="34" charset="0"/>
                <a:cs typeface="Calibri" panose="020F0502020204030204" pitchFamily="34" charset="0"/>
              </a:rPr>
              <a:t>Jian Y, Messer LC, Jagai JS, Rappazzo KM, Gray CL, </a:t>
            </a:r>
            <a:r>
              <a:rPr lang="en-US" sz="1200" dirty="0" err="1">
                <a:ea typeface="Calibri" panose="020F0502020204030204" pitchFamily="34" charset="0"/>
                <a:cs typeface="Calibri" panose="020F0502020204030204" pitchFamily="34" charset="0"/>
              </a:rPr>
              <a:t>Grabich</a:t>
            </a:r>
            <a:r>
              <a:rPr lang="en-US" sz="1200" dirty="0">
                <a:ea typeface="Calibri" panose="020F0502020204030204" pitchFamily="34" charset="0"/>
                <a:cs typeface="Calibri" panose="020F0502020204030204" pitchFamily="34" charset="0"/>
              </a:rPr>
              <a:t> SC, Lobdell DT. (2017) The associations between environmental quality and mortality in the contiguous United States 2000-2005. Environmental Health Perspectives 125:355-362 </a:t>
            </a:r>
            <a:r>
              <a:rPr lang="en-US" sz="1200" u="sng" dirty="0">
                <a:solidFill>
                  <a:srgbClr val="0000FF"/>
                </a:solidFill>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http://dx.doi.org/10.1289/EHP119</a:t>
            </a:r>
            <a:r>
              <a:rPr lang="en-US" sz="1200" dirty="0">
                <a:ea typeface="Calibri" panose="020F0502020204030204" pitchFamily="34" charset="0"/>
                <a:cs typeface="Calibri" panose="020F0502020204030204" pitchFamily="34" charset="0"/>
              </a:rPr>
              <a:t>  </a:t>
            </a:r>
            <a:endParaRPr lang="en-US" sz="1200" dirty="0">
              <a:ea typeface="Calibri" panose="020F0502020204030204" pitchFamily="34" charset="0"/>
              <a:cs typeface="Times New Roman" panose="02020603050405020304" pitchFamily="18" charset="0"/>
            </a:endParaRPr>
          </a:p>
          <a:p>
            <a:pPr marL="257175" indent="-257175">
              <a:lnSpc>
                <a:spcPct val="107000"/>
              </a:lnSpc>
              <a:spcBef>
                <a:spcPts val="0"/>
              </a:spcBef>
              <a:buFont typeface="+mj-lt"/>
              <a:buAutoNum type="arabicPeriod"/>
              <a:tabLst>
                <a:tab pos="171450" algn="l"/>
              </a:tabLst>
            </a:pPr>
            <a:r>
              <a:rPr lang="en-US" sz="1200" dirty="0">
                <a:ea typeface="Calibri" panose="020F0502020204030204" pitchFamily="34" charset="0"/>
                <a:cs typeface="Calibri" panose="020F0502020204030204" pitchFamily="34" charset="0"/>
              </a:rPr>
              <a:t>Jagai JS, Messer LC, Rappazzo KM, Gray CL, </a:t>
            </a:r>
            <a:r>
              <a:rPr lang="en-US" sz="1200" dirty="0" err="1">
                <a:ea typeface="Calibri" panose="020F0502020204030204" pitchFamily="34" charset="0"/>
                <a:cs typeface="Calibri" panose="020F0502020204030204" pitchFamily="34" charset="0"/>
              </a:rPr>
              <a:t>Grabich</a:t>
            </a:r>
            <a:r>
              <a:rPr lang="en-US" sz="1200" dirty="0">
                <a:ea typeface="Calibri" panose="020F0502020204030204" pitchFamily="34" charset="0"/>
                <a:cs typeface="Calibri" panose="020F0502020204030204" pitchFamily="34" charset="0"/>
              </a:rPr>
              <a:t> SC, Lobdell DT. (2017) County-level cumulative environmental quality associated with cancer incidence. Cancer </a:t>
            </a:r>
            <a:r>
              <a:rPr lang="en-US" sz="1200" u="sng" dirty="0">
                <a:solidFill>
                  <a:srgbClr val="0000FF"/>
                </a:solidFill>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http://dx.doi.org/10.1002/cncr.30709</a:t>
            </a:r>
            <a:r>
              <a:rPr lang="en-US" sz="1200" dirty="0">
                <a:ea typeface="Calibri" panose="020F0502020204030204" pitchFamily="34" charset="0"/>
                <a:cs typeface="Calibri" panose="020F0502020204030204" pitchFamily="34" charset="0"/>
              </a:rPr>
              <a:t> </a:t>
            </a:r>
            <a:endParaRPr lang="en-US" sz="1200" dirty="0">
              <a:ea typeface="Calibri" panose="020F0502020204030204" pitchFamily="34" charset="0"/>
              <a:cs typeface="Times New Roman" panose="02020603050405020304" pitchFamily="18" charset="0"/>
            </a:endParaRPr>
          </a:p>
          <a:p>
            <a:pPr marL="257175" indent="-257175">
              <a:lnSpc>
                <a:spcPct val="107000"/>
              </a:lnSpc>
              <a:spcBef>
                <a:spcPts val="0"/>
              </a:spcBef>
              <a:buFont typeface="+mj-lt"/>
              <a:buAutoNum type="arabicPeriod"/>
              <a:tabLst>
                <a:tab pos="171450" algn="l"/>
              </a:tabLst>
            </a:pPr>
            <a:r>
              <a:rPr lang="en-US" sz="1200" dirty="0">
                <a:ea typeface="Calibri" panose="020F0502020204030204" pitchFamily="34" charset="0"/>
                <a:cs typeface="Calibri" panose="020F0502020204030204" pitchFamily="34" charset="0"/>
              </a:rPr>
              <a:t>Jian Y, Wu CYH, </a:t>
            </a:r>
            <a:r>
              <a:rPr lang="en-US" sz="1200" dirty="0" err="1">
                <a:ea typeface="Calibri" panose="020F0502020204030204" pitchFamily="34" charset="0"/>
                <a:cs typeface="Calibri" panose="020F0502020204030204" pitchFamily="34" charset="0"/>
              </a:rPr>
              <a:t>Gohike</a:t>
            </a:r>
            <a:r>
              <a:rPr lang="en-US" sz="1200" dirty="0">
                <a:ea typeface="Calibri" panose="020F0502020204030204" pitchFamily="34" charset="0"/>
                <a:cs typeface="Calibri" panose="020F0502020204030204" pitchFamily="34" charset="0"/>
              </a:rPr>
              <a:t> JM (2017) Effect modification by environmental quality on the association between heatwaves and mortality in Alabama, United States. International Journal of Environmental Research and Public Health 14:1143 </a:t>
            </a:r>
            <a:r>
              <a:rPr lang="en-US" sz="1200" u="sng" dirty="0">
                <a:solidFill>
                  <a:srgbClr val="0000FF"/>
                </a:solidFill>
                <a:ea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https://doi.org/10.3390/ijerph14101143</a:t>
            </a:r>
            <a:r>
              <a:rPr lang="en-US" sz="1200" dirty="0">
                <a:ea typeface="Calibri" panose="020F0502020204030204" pitchFamily="34" charset="0"/>
                <a:cs typeface="Calibri" panose="020F0502020204030204" pitchFamily="34" charset="0"/>
              </a:rPr>
              <a:t> </a:t>
            </a:r>
            <a:endParaRPr lang="en-US" sz="1200" dirty="0">
              <a:ea typeface="Calibri" panose="020F0502020204030204" pitchFamily="34" charset="0"/>
              <a:cs typeface="Times New Roman" panose="02020603050405020304" pitchFamily="18" charset="0"/>
            </a:endParaRPr>
          </a:p>
          <a:p>
            <a:pPr marL="257175" indent="-257175">
              <a:lnSpc>
                <a:spcPct val="107000"/>
              </a:lnSpc>
              <a:spcBef>
                <a:spcPts val="0"/>
              </a:spcBef>
              <a:buFont typeface="+mj-lt"/>
              <a:buAutoNum type="arabicPeriod"/>
              <a:tabLst>
                <a:tab pos="171450" algn="l"/>
              </a:tabLst>
            </a:pPr>
            <a:r>
              <a:rPr lang="en-US" sz="1200" dirty="0">
                <a:ea typeface="Calibri" panose="020F0502020204030204" pitchFamily="34" charset="0"/>
                <a:cs typeface="Calibri" panose="020F0502020204030204" pitchFamily="34" charset="0"/>
              </a:rPr>
              <a:t>Gray CL, Lobdell DT, Rappazzo KM, Jian Y, Jagai JS, Messer LC, Patel AP, DeFlorio-Barker SA, </a:t>
            </a:r>
            <a:r>
              <a:rPr lang="en-US" sz="1200" dirty="0" err="1">
                <a:ea typeface="Calibri" panose="020F0502020204030204" pitchFamily="34" charset="0"/>
                <a:cs typeface="Calibri" panose="020F0502020204030204" pitchFamily="34" charset="0"/>
              </a:rPr>
              <a:t>Lyttle</a:t>
            </a:r>
            <a:r>
              <a:rPr lang="en-US" sz="1200" dirty="0">
                <a:ea typeface="Calibri" panose="020F0502020204030204" pitchFamily="34" charset="0"/>
                <a:cs typeface="Calibri" panose="020F0502020204030204" pitchFamily="34" charset="0"/>
              </a:rPr>
              <a:t> C, Solway J, </a:t>
            </a:r>
            <a:r>
              <a:rPr lang="en-US" sz="1200" dirty="0" err="1">
                <a:ea typeface="Calibri" panose="020F0502020204030204" pitchFamily="34" charset="0"/>
                <a:cs typeface="Calibri" panose="020F0502020204030204" pitchFamily="34" charset="0"/>
              </a:rPr>
              <a:t>Rzhetsky</a:t>
            </a:r>
            <a:r>
              <a:rPr lang="en-US" sz="1200" dirty="0">
                <a:ea typeface="Calibri" panose="020F0502020204030204" pitchFamily="34" charset="0"/>
                <a:cs typeface="Calibri" panose="020F0502020204030204" pitchFamily="34" charset="0"/>
              </a:rPr>
              <a:t> A. (2018) Associations between environmental quality and adult asthma prevalence in medical claims data. Environmental Research 166: 529-536 </a:t>
            </a:r>
            <a:r>
              <a:rPr lang="en-US" sz="1200" u="sng" dirty="0">
                <a:solidFill>
                  <a:srgbClr val="0000FF"/>
                </a:solidFill>
                <a:ea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https://doi.org/10.1016/j.envres.2018.06.020</a:t>
            </a:r>
            <a:endParaRPr lang="en-US" sz="1200" dirty="0">
              <a:ea typeface="Calibri" panose="020F0502020204030204" pitchFamily="34" charset="0"/>
              <a:cs typeface="Times New Roman" panose="02020603050405020304" pitchFamily="18" charset="0"/>
            </a:endParaRPr>
          </a:p>
          <a:p>
            <a:pPr marL="257175" indent="-257175">
              <a:lnSpc>
                <a:spcPct val="107000"/>
              </a:lnSpc>
              <a:spcBef>
                <a:spcPts val="0"/>
              </a:spcBef>
              <a:buFont typeface="+mj-lt"/>
              <a:buAutoNum type="arabicPeriod"/>
              <a:tabLst>
                <a:tab pos="171450" algn="l"/>
              </a:tabLst>
            </a:pPr>
            <a:r>
              <a:rPr lang="en-US" sz="1200" dirty="0">
                <a:ea typeface="Calibri" panose="020F0502020204030204" pitchFamily="34" charset="0"/>
                <a:cs typeface="Calibri" panose="020F0502020204030204" pitchFamily="34" charset="0"/>
              </a:rPr>
              <a:t>Gray CL, Messer LC, Rappazzo KM, Jagai JS, </a:t>
            </a:r>
            <a:r>
              <a:rPr lang="en-US" sz="1200" dirty="0" err="1">
                <a:ea typeface="Calibri" panose="020F0502020204030204" pitchFamily="34" charset="0"/>
                <a:cs typeface="Calibri" panose="020F0502020204030204" pitchFamily="34" charset="0"/>
              </a:rPr>
              <a:t>Grabich</a:t>
            </a:r>
            <a:r>
              <a:rPr lang="en-US" sz="1200" dirty="0">
                <a:ea typeface="Calibri" panose="020F0502020204030204" pitchFamily="34" charset="0"/>
                <a:cs typeface="Calibri" panose="020F0502020204030204" pitchFamily="34" charset="0"/>
              </a:rPr>
              <a:t> SC, Lobdell DT. (2018) The association between physical inactivity and obesity is modified by five domains of environmental quality in U.S. adults: A cross-sectional study. </a:t>
            </a:r>
            <a:r>
              <a:rPr lang="en-US" sz="1200" dirty="0" err="1">
                <a:ea typeface="Calibri" panose="020F0502020204030204" pitchFamily="34" charset="0"/>
                <a:cs typeface="Calibri" panose="020F0502020204030204" pitchFamily="34" charset="0"/>
              </a:rPr>
              <a:t>PLoS</a:t>
            </a:r>
            <a:r>
              <a:rPr lang="en-US" sz="1200" dirty="0">
                <a:ea typeface="Calibri" panose="020F0502020204030204" pitchFamily="34" charset="0"/>
                <a:cs typeface="Calibri" panose="020F0502020204030204" pitchFamily="34" charset="0"/>
              </a:rPr>
              <a:t> One. </a:t>
            </a:r>
            <a:r>
              <a:rPr lang="en-US" sz="1200" u="sng" dirty="0">
                <a:solidFill>
                  <a:srgbClr val="0000FF"/>
                </a:solidFill>
                <a:ea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https://doi.org/10.1371/journal.pone.0203301</a:t>
            </a:r>
            <a:r>
              <a:rPr lang="en-US" sz="1200" dirty="0">
                <a:ea typeface="Calibri" panose="020F0502020204030204" pitchFamily="34" charset="0"/>
                <a:cs typeface="Calibri" panose="020F0502020204030204" pitchFamily="34" charset="0"/>
              </a:rPr>
              <a:t> </a:t>
            </a:r>
            <a:endParaRPr lang="en-US" sz="1200" dirty="0">
              <a:ea typeface="Calibri" panose="020F0502020204030204" pitchFamily="34" charset="0"/>
              <a:cs typeface="Times New Roman" panose="02020603050405020304" pitchFamily="18" charset="0"/>
            </a:endParaRPr>
          </a:p>
          <a:p>
            <a:pPr marL="257175" indent="-257175">
              <a:lnSpc>
                <a:spcPct val="107000"/>
              </a:lnSpc>
              <a:spcBef>
                <a:spcPts val="0"/>
              </a:spcBef>
              <a:buFont typeface="+mj-lt"/>
              <a:buAutoNum type="arabicPeriod"/>
              <a:tabLst>
                <a:tab pos="171450" algn="l"/>
              </a:tabLst>
            </a:pPr>
            <a:r>
              <a:rPr lang="en-US" sz="1200" dirty="0">
                <a:ea typeface="Calibri" panose="020F0502020204030204" pitchFamily="34" charset="0"/>
                <a:cs typeface="Calibri" panose="020F0502020204030204" pitchFamily="34" charset="0"/>
              </a:rPr>
              <a:t>Patel AP, Jagai JS, Messer LC, Gray CL, Rappazzo KM, Deflorio-Barker SA, Lobdell DT. (2018) Associations between environmental quality and infant mortality in the United States, 2000-2005. Archives of Public Health 76:60. </a:t>
            </a:r>
            <a:r>
              <a:rPr lang="en-US" sz="1200" u="sng" dirty="0">
                <a:solidFill>
                  <a:srgbClr val="0000FF"/>
                </a:solidFill>
                <a:ea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https://doi.org/10.1186/s13690-018-0306-0</a:t>
            </a:r>
            <a:r>
              <a:rPr lang="en-US" sz="1200" dirty="0">
                <a:ea typeface="Calibri" panose="020F0502020204030204" pitchFamily="34" charset="0"/>
                <a:cs typeface="Calibri" panose="020F0502020204030204" pitchFamily="34" charset="0"/>
              </a:rPr>
              <a:t> </a:t>
            </a:r>
            <a:endParaRPr lang="en-US" sz="1200" dirty="0">
              <a:ea typeface="Calibri" panose="020F0502020204030204" pitchFamily="34" charset="0"/>
              <a:cs typeface="Times New Roman" panose="02020603050405020304" pitchFamily="18" charset="0"/>
            </a:endParaRPr>
          </a:p>
          <a:p>
            <a:pPr marL="257175" indent="-257175">
              <a:spcBef>
                <a:spcPts val="0"/>
              </a:spcBef>
              <a:buFont typeface="+mj-lt"/>
              <a:buAutoNum type="arabicPeriod"/>
              <a:tabLst>
                <a:tab pos="171450" algn="l"/>
              </a:tabLst>
            </a:pPr>
            <a:r>
              <a:rPr lang="en-US" sz="1200" dirty="0" err="1">
                <a:ea typeface="Times New Roman" panose="02020603050405020304" pitchFamily="18" charset="0"/>
              </a:rPr>
              <a:t>Kosnik</a:t>
            </a:r>
            <a:r>
              <a:rPr lang="en-US" sz="1200" dirty="0">
                <a:ea typeface="Times New Roman" panose="02020603050405020304" pitchFamily="18" charset="0"/>
              </a:rPr>
              <a:t> MB, </a:t>
            </a:r>
            <a:r>
              <a:rPr lang="en-US" sz="1200" dirty="0" err="1">
                <a:ea typeface="Times New Roman" panose="02020603050405020304" pitchFamily="18" charset="0"/>
              </a:rPr>
              <a:t>Reif</a:t>
            </a:r>
            <a:r>
              <a:rPr lang="en-US" sz="1200" dirty="0">
                <a:ea typeface="Times New Roman" panose="02020603050405020304" pitchFamily="18" charset="0"/>
              </a:rPr>
              <a:t> DM, Lobdell DT, Astell-Burt T, Feng X, Hader JD, Hoppin JA. (2019) Associations between access to healthcare, environmental quality, and end-stage renal disease survival time: proportional-hazards models of over 1,000,000 people over 14 years </a:t>
            </a:r>
            <a:r>
              <a:rPr lang="en-US" sz="1200" dirty="0" err="1">
                <a:ea typeface="Times New Roman" panose="02020603050405020304" pitchFamily="18" charset="0"/>
              </a:rPr>
              <a:t>PLoS</a:t>
            </a:r>
            <a:r>
              <a:rPr lang="en-US" sz="1200" dirty="0">
                <a:ea typeface="Times New Roman" panose="02020603050405020304" pitchFamily="18" charset="0"/>
              </a:rPr>
              <a:t> One. </a:t>
            </a:r>
            <a:r>
              <a:rPr lang="en-US" sz="1200" u="sng" dirty="0">
                <a:solidFill>
                  <a:srgbClr val="0000FF"/>
                </a:solidFill>
                <a:ea typeface="Calibri" panose="020F0502020204030204" pitchFamily="34" charset="0"/>
                <a:hlinkClick r:id="rId10">
                  <a:extLst>
                    <a:ext uri="{A12FA001-AC4F-418D-AE19-62706E023703}">
                      <ahyp:hlinkClr xmlns:ahyp="http://schemas.microsoft.com/office/drawing/2018/hyperlinkcolor" val="tx"/>
                    </a:ext>
                  </a:extLst>
                </a:hlinkClick>
              </a:rPr>
              <a:t>https://doi.org/10.1371/journal.pone.0214094</a:t>
            </a:r>
            <a:r>
              <a:rPr lang="en-US" sz="1200" dirty="0">
                <a:ea typeface="Calibri" panose="020F0502020204030204" pitchFamily="34" charset="0"/>
              </a:rPr>
              <a:t> </a:t>
            </a:r>
          </a:p>
          <a:p>
            <a:pPr marL="257175" indent="-257175">
              <a:spcBef>
                <a:spcPts val="0"/>
              </a:spcBef>
              <a:buFont typeface="+mj-lt"/>
              <a:buAutoNum type="arabicPeriod"/>
              <a:tabLst>
                <a:tab pos="171450" algn="l"/>
              </a:tabLst>
            </a:pPr>
            <a:r>
              <a:rPr lang="en-US" sz="1200" dirty="0">
                <a:ea typeface="Times New Roman" panose="02020603050405020304" pitchFamily="18" charset="0"/>
              </a:rPr>
              <a:t>Jagai JS, Krajewski AK, Shaikh S, Lobdell DT, Sargis RM. (2020) Association between environmental quality and diabetes in the USA. Journal of Diabetes Investigation 11(2):315-324. </a:t>
            </a:r>
            <a:r>
              <a:rPr lang="en-US" sz="1200" dirty="0">
                <a:ea typeface="Times New Roman" panose="02020603050405020304" pitchFamily="18" charset="0"/>
                <a:hlinkClick r:id="rId11"/>
              </a:rPr>
              <a:t>https://doi.org/10.1111/jdi.13152</a:t>
            </a:r>
            <a:r>
              <a:rPr lang="en-US" sz="1200" dirty="0">
                <a:ea typeface="Times New Roman" panose="02020603050405020304" pitchFamily="18" charset="0"/>
              </a:rPr>
              <a:t>  </a:t>
            </a:r>
          </a:p>
          <a:p>
            <a:pPr marL="257175" indent="-257175">
              <a:spcBef>
                <a:spcPts val="0"/>
              </a:spcBef>
              <a:buFont typeface="+mj-lt"/>
              <a:buAutoNum type="arabicPeriod"/>
              <a:tabLst>
                <a:tab pos="171450" algn="l"/>
              </a:tabLst>
            </a:pPr>
            <a:r>
              <a:rPr lang="en-US" sz="1200" dirty="0">
                <a:ea typeface="Times New Roman" panose="02020603050405020304" pitchFamily="18" charset="0"/>
              </a:rPr>
              <a:t>Krajewski AK, Rappazzo KM, Langlois PH, Messer LC, Lobdell DT. (2021) Associations between cumulative environmental quality and ten selected birth defects in Texas. Birth Defects Res. 113:161-172. </a:t>
            </a:r>
            <a:r>
              <a:rPr lang="en-US" sz="1200" dirty="0" err="1">
                <a:ea typeface="Times New Roman" panose="02020603050405020304" pitchFamily="18" charset="0"/>
              </a:rPr>
              <a:t>doi</a:t>
            </a:r>
            <a:r>
              <a:rPr lang="en-US" sz="1200" dirty="0">
                <a:ea typeface="Times New Roman" panose="02020603050405020304" pitchFamily="18" charset="0"/>
              </a:rPr>
              <a:t>: 10.1002/bdr2.1788. </a:t>
            </a:r>
            <a:r>
              <a:rPr lang="en-US" sz="1200" dirty="0" err="1">
                <a:ea typeface="Times New Roman" panose="02020603050405020304" pitchFamily="18" charset="0"/>
              </a:rPr>
              <a:t>Epub</a:t>
            </a:r>
            <a:r>
              <a:rPr lang="en-US" sz="1200" dirty="0">
                <a:ea typeface="Times New Roman" panose="02020603050405020304" pitchFamily="18" charset="0"/>
              </a:rPr>
              <a:t> 2020 Aug 31 PMID: 32864854.</a:t>
            </a:r>
          </a:p>
          <a:p>
            <a:pPr marL="257175" indent="-257175">
              <a:spcBef>
                <a:spcPts val="0"/>
              </a:spcBef>
              <a:buFont typeface="+mj-lt"/>
              <a:buAutoNum type="arabicPeriod"/>
              <a:tabLst>
                <a:tab pos="171450" algn="l"/>
              </a:tabLst>
            </a:pPr>
            <a:r>
              <a:rPr lang="en-US" sz="1200" dirty="0">
                <a:effectLst/>
                <a:ea typeface="Times New Roman" panose="02020603050405020304" pitchFamily="18" charset="0"/>
              </a:rPr>
              <a:t>Jagai JS, Krajewski AK, Price KN, Lobdell DT, Sargis RM. (2021) Diabetes control is associated with environmental quality in the USA. Endocrine Connections. </a:t>
            </a:r>
            <a:r>
              <a:rPr lang="en-US" sz="1200" dirty="0" err="1">
                <a:effectLst/>
                <a:ea typeface="Times New Roman" panose="02020603050405020304" pitchFamily="18" charset="0"/>
              </a:rPr>
              <a:t>doi</a:t>
            </a:r>
            <a:r>
              <a:rPr lang="en-US" sz="1200" dirty="0">
                <a:effectLst/>
                <a:ea typeface="Times New Roman" panose="02020603050405020304" pitchFamily="18" charset="0"/>
              </a:rPr>
              <a:t>: </a:t>
            </a:r>
            <a:r>
              <a:rPr lang="en-US" sz="1200" u="sng" dirty="0">
                <a:solidFill>
                  <a:srgbClr val="0000FF"/>
                </a:solidFill>
                <a:effectLst/>
                <a:ea typeface="Times New Roman" panose="02020603050405020304" pitchFamily="18" charset="0"/>
                <a:hlinkClick r:id="rId12"/>
              </a:rPr>
              <a:t>https://doi.org/10.1530/ec-21-0132</a:t>
            </a:r>
            <a:r>
              <a:rPr lang="en-US" sz="1200" dirty="0">
                <a:effectLst/>
                <a:ea typeface="Times New Roman" panose="02020603050405020304" pitchFamily="18" charset="0"/>
              </a:rPr>
              <a:t> </a:t>
            </a:r>
            <a:endParaRPr lang="en-US" sz="1200" dirty="0">
              <a:ea typeface="Times New Roman" panose="02020603050405020304" pitchFamily="18" charset="0"/>
            </a:endParaRPr>
          </a:p>
          <a:p>
            <a:pPr marL="257175" indent="-257175">
              <a:spcBef>
                <a:spcPts val="0"/>
              </a:spcBef>
              <a:buFont typeface="+mj-lt"/>
              <a:buAutoNum type="arabicPeriod"/>
              <a:tabLst>
                <a:tab pos="171450" algn="l"/>
              </a:tabLst>
            </a:pPr>
            <a:r>
              <a:rPr lang="en-US" sz="1200" dirty="0">
                <a:effectLst/>
                <a:ea typeface="Times New Roman" panose="02020603050405020304" pitchFamily="18" charset="0"/>
              </a:rPr>
              <a:t>Nance D, Rappazzo KM, Jensen ET, Hoffman K, Cotton CC, Krajewski AK, Turner KO, </a:t>
            </a:r>
            <a:r>
              <a:rPr lang="en-US" sz="1200" dirty="0" err="1">
                <a:effectLst/>
                <a:ea typeface="Times New Roman" panose="02020603050405020304" pitchFamily="18" charset="0"/>
              </a:rPr>
              <a:t>Genta</a:t>
            </a:r>
            <a:r>
              <a:rPr lang="en-US" sz="1200" dirty="0">
                <a:effectLst/>
                <a:ea typeface="Times New Roman" panose="02020603050405020304" pitchFamily="18" charset="0"/>
              </a:rPr>
              <a:t> RM, Lobdell DT, &amp; Dellon ES. (2021) Increased risk of eosinophilic esophagitis with poor environmental quality as measured by the Environmental Quality Index. Diseases of the Esophagus </a:t>
            </a:r>
            <a:r>
              <a:rPr lang="en-US" sz="1200" dirty="0" err="1">
                <a:effectLst/>
                <a:ea typeface="Times New Roman" panose="02020603050405020304" pitchFamily="18" charset="0"/>
              </a:rPr>
              <a:t>doi</a:t>
            </a:r>
            <a:r>
              <a:rPr lang="en-US" sz="1200" dirty="0">
                <a:effectLst/>
                <a:ea typeface="Times New Roman" panose="02020603050405020304" pitchFamily="18" charset="0"/>
              </a:rPr>
              <a:t>: </a:t>
            </a:r>
            <a:r>
              <a:rPr lang="en-US" sz="1200" u="sng" dirty="0">
                <a:solidFill>
                  <a:srgbClr val="0000FF"/>
                </a:solidFill>
                <a:effectLst/>
                <a:ea typeface="Times New Roman" panose="02020603050405020304" pitchFamily="18" charset="0"/>
                <a:hlinkClick r:id="rId13"/>
              </a:rPr>
              <a:t>https://doi.org/10.1093/dote/doab041</a:t>
            </a:r>
            <a:r>
              <a:rPr lang="en-US" sz="1200" dirty="0">
                <a:effectLst/>
                <a:ea typeface="Times New Roman" panose="02020603050405020304" pitchFamily="18" charset="0"/>
              </a:rPr>
              <a:t> </a:t>
            </a:r>
          </a:p>
        </p:txBody>
      </p:sp>
      <p:sp>
        <p:nvSpPr>
          <p:cNvPr id="6" name="Slide Number Placeholder 5">
            <a:extLst>
              <a:ext uri="{FF2B5EF4-FFF2-40B4-BE49-F238E27FC236}">
                <a16:creationId xmlns:a16="http://schemas.microsoft.com/office/drawing/2014/main" id="{B9BE79E2-61EE-45B9-A08E-899305034C32}"/>
              </a:ext>
            </a:extLst>
          </p:cNvPr>
          <p:cNvSpPr>
            <a:spLocks noGrp="1"/>
          </p:cNvSpPr>
          <p:nvPr>
            <p:ph type="sldNum" sz="quarter" idx="12"/>
          </p:nvPr>
        </p:nvSpPr>
        <p:spPr>
          <a:xfrm>
            <a:off x="-2137347" y="6326370"/>
            <a:ext cx="2743200" cy="365125"/>
          </a:xfrm>
        </p:spPr>
        <p:txBody>
          <a:bodyPr/>
          <a:lstStyle/>
          <a:p>
            <a:fld id="{2C54A5C6-1A67-402B-9D43-A5D8CAE25FA9}" type="slidenum">
              <a:rPr lang="en-US" smtClean="0">
                <a:solidFill>
                  <a:schemeClr val="bg1"/>
                </a:solidFill>
              </a:rPr>
              <a:t>32</a:t>
            </a:fld>
            <a:endParaRPr lang="en-US" dirty="0">
              <a:solidFill>
                <a:schemeClr val="bg1"/>
              </a:solidFill>
            </a:endParaRPr>
          </a:p>
        </p:txBody>
      </p:sp>
    </p:spTree>
    <p:extLst>
      <p:ext uri="{BB962C8B-B14F-4D97-AF65-F5344CB8AC3E}">
        <p14:creationId xmlns:p14="http://schemas.microsoft.com/office/powerpoint/2010/main" val="38989502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6C7AB7-1066-D479-3BB8-588FD24B8875}"/>
              </a:ext>
            </a:extLst>
          </p:cNvPr>
          <p:cNvSpPr>
            <a:spLocks noGrp="1"/>
          </p:cNvSpPr>
          <p:nvPr>
            <p:ph idx="1"/>
          </p:nvPr>
        </p:nvSpPr>
        <p:spPr/>
        <p:txBody>
          <a:bodyPr/>
          <a:lstStyle/>
          <a:p>
            <a:pPr marL="0" indent="0" algn="ctr">
              <a:buNone/>
            </a:pPr>
            <a:endParaRPr lang="en-US" dirty="0"/>
          </a:p>
          <a:p>
            <a:pPr marL="0" indent="0" algn="ctr">
              <a:buNone/>
            </a:pPr>
            <a:endParaRPr lang="en-US" dirty="0"/>
          </a:p>
          <a:p>
            <a:pPr marL="0" indent="0" algn="ctr">
              <a:buNone/>
            </a:pPr>
            <a:r>
              <a:rPr lang="en-US" b="1" dirty="0">
                <a:solidFill>
                  <a:srgbClr val="0070C0"/>
                </a:solidFill>
              </a:rPr>
              <a:t>Thank you!</a:t>
            </a:r>
          </a:p>
          <a:p>
            <a:pPr marL="0" indent="0" algn="ctr">
              <a:buNone/>
            </a:pPr>
            <a:endParaRPr lang="en-US" b="1" dirty="0">
              <a:solidFill>
                <a:srgbClr val="0070C0"/>
              </a:solidFill>
            </a:endParaRPr>
          </a:p>
          <a:p>
            <a:pPr marL="0" indent="0" algn="ctr">
              <a:buNone/>
            </a:pPr>
            <a:r>
              <a:rPr lang="en-US" b="1" dirty="0">
                <a:solidFill>
                  <a:srgbClr val="0070C0"/>
                </a:solidFill>
              </a:rPr>
              <a:t>Questions</a:t>
            </a:r>
          </a:p>
        </p:txBody>
      </p:sp>
      <p:sp>
        <p:nvSpPr>
          <p:cNvPr id="4" name="Slide Number Placeholder 3">
            <a:extLst>
              <a:ext uri="{FF2B5EF4-FFF2-40B4-BE49-F238E27FC236}">
                <a16:creationId xmlns:a16="http://schemas.microsoft.com/office/drawing/2014/main" id="{DF0CBC3A-7F16-EED8-7F3B-92E458381B4D}"/>
              </a:ext>
            </a:extLst>
          </p:cNvPr>
          <p:cNvSpPr>
            <a:spLocks noGrp="1"/>
          </p:cNvSpPr>
          <p:nvPr>
            <p:ph type="sldNum" sz="quarter" idx="12"/>
          </p:nvPr>
        </p:nvSpPr>
        <p:spPr>
          <a:xfrm>
            <a:off x="-2095072" y="6325527"/>
            <a:ext cx="2743200" cy="365125"/>
          </a:xfrm>
        </p:spPr>
        <p:txBody>
          <a:bodyPr/>
          <a:lstStyle/>
          <a:p>
            <a:fld id="{2C54A5C6-1A67-402B-9D43-A5D8CAE25FA9}" type="slidenum">
              <a:rPr lang="en-US" smtClean="0">
                <a:solidFill>
                  <a:schemeClr val="bg1"/>
                </a:solidFill>
              </a:rPr>
              <a:t>33</a:t>
            </a:fld>
            <a:endParaRPr lang="en-US">
              <a:solidFill>
                <a:schemeClr val="bg1"/>
              </a:solidFill>
            </a:endParaRPr>
          </a:p>
        </p:txBody>
      </p:sp>
    </p:spTree>
    <p:extLst>
      <p:ext uri="{BB962C8B-B14F-4D97-AF65-F5344CB8AC3E}">
        <p14:creationId xmlns:p14="http://schemas.microsoft.com/office/powerpoint/2010/main" val="27178500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7336AA65-8A02-44FE-8879-C58D5B04FEB9}"/>
              </a:ext>
            </a:extLst>
          </p:cNvPr>
          <p:cNvSpPr txBox="1">
            <a:spLocks noGrp="1"/>
          </p:cNvSpPr>
          <p:nvPr>
            <p:ph type="title"/>
          </p:nvPr>
        </p:nvSpPr>
        <p:spPr>
          <a:xfrm>
            <a:off x="1638300" y="140813"/>
            <a:ext cx="8915400" cy="628377"/>
          </a:xfrm>
          <a:prstGeom prst="rect">
            <a:avLst/>
          </a:prstGeom>
        </p:spPr>
        <p:txBody>
          <a:bodyPr vert="horz" wrap="square" lIns="0" tIns="12700" rIns="0" bIns="0" rtlCol="0">
            <a:spAutoFit/>
          </a:bodyPr>
          <a:lstStyle/>
          <a:p>
            <a:pPr marL="12700" marR="5080" algn="ctr">
              <a:lnSpc>
                <a:spcPct val="100000"/>
              </a:lnSpc>
              <a:spcBef>
                <a:spcPts val="100"/>
              </a:spcBef>
            </a:pPr>
            <a:r>
              <a:rPr lang="en-US" sz="4000" b="1" spc="-5" dirty="0">
                <a:solidFill>
                  <a:srgbClr val="006FB8"/>
                </a:solidFill>
                <a:latin typeface="Calibri"/>
                <a:cs typeface="Calibri"/>
              </a:rPr>
              <a:t>Approach</a:t>
            </a:r>
            <a:endParaRPr sz="3200" b="1" dirty="0">
              <a:latin typeface="Calibri"/>
              <a:cs typeface="Calibri"/>
            </a:endParaRPr>
          </a:p>
        </p:txBody>
      </p:sp>
      <p:sp>
        <p:nvSpPr>
          <p:cNvPr id="5" name="object 4">
            <a:extLst>
              <a:ext uri="{FF2B5EF4-FFF2-40B4-BE49-F238E27FC236}">
                <a16:creationId xmlns:a16="http://schemas.microsoft.com/office/drawing/2014/main" id="{613E8629-32EC-45A0-9B3F-972A9EB7CA16}"/>
              </a:ext>
            </a:extLst>
          </p:cNvPr>
          <p:cNvSpPr txBox="1">
            <a:spLocks/>
          </p:cNvSpPr>
          <p:nvPr/>
        </p:nvSpPr>
        <p:spPr>
          <a:xfrm>
            <a:off x="761881" y="2777091"/>
            <a:ext cx="10668237" cy="916020"/>
          </a:xfrm>
          <a:prstGeom prst="rect">
            <a:avLst/>
          </a:prstGeom>
        </p:spPr>
        <p:txBody>
          <a:bodyPr vert="horz" wrap="square" lIns="0" tIns="12065"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0070C0"/>
              </a:buClr>
              <a:buNone/>
            </a:pPr>
            <a:r>
              <a:rPr lang="en-US" altLang="en-US" sz="2800" dirty="0">
                <a:cs typeface="Arial" panose="020B0604020202020204" pitchFamily="34" charset="0"/>
              </a:rPr>
              <a:t>Construct an environmental quality index (EQI) for all counties in the U.S.</a:t>
            </a:r>
          </a:p>
          <a:p>
            <a:pPr marL="0" indent="0">
              <a:buClr>
                <a:srgbClr val="0070C0"/>
              </a:buClr>
              <a:buNone/>
            </a:pPr>
            <a:endParaRPr lang="en-US" dirty="0">
              <a:cs typeface="Arial" panose="020B0604020202020204" pitchFamily="34" charset="0"/>
            </a:endParaRPr>
          </a:p>
        </p:txBody>
      </p:sp>
      <p:sp>
        <p:nvSpPr>
          <p:cNvPr id="6" name="Slide Number Placeholder 5">
            <a:extLst>
              <a:ext uri="{FF2B5EF4-FFF2-40B4-BE49-F238E27FC236}">
                <a16:creationId xmlns:a16="http://schemas.microsoft.com/office/drawing/2014/main" id="{9D4828C6-B417-45FA-8C9C-5CC0C42EB381}"/>
              </a:ext>
            </a:extLst>
          </p:cNvPr>
          <p:cNvSpPr>
            <a:spLocks noGrp="1"/>
          </p:cNvSpPr>
          <p:nvPr>
            <p:ph type="sldNum" sz="quarter" idx="12"/>
          </p:nvPr>
        </p:nvSpPr>
        <p:spPr>
          <a:xfrm>
            <a:off x="-2137347" y="6326370"/>
            <a:ext cx="2743200" cy="365125"/>
          </a:xfrm>
        </p:spPr>
        <p:txBody>
          <a:bodyPr/>
          <a:lstStyle/>
          <a:p>
            <a:fld id="{2C54A5C6-1A67-402B-9D43-A5D8CAE25FA9}" type="slidenum">
              <a:rPr lang="en-US" smtClean="0">
                <a:solidFill>
                  <a:schemeClr val="bg1"/>
                </a:solidFill>
              </a:rPr>
              <a:t>4</a:t>
            </a:fld>
            <a:endParaRPr lang="en-US" dirty="0">
              <a:solidFill>
                <a:schemeClr val="bg1"/>
              </a:solidFill>
            </a:endParaRPr>
          </a:p>
        </p:txBody>
      </p:sp>
    </p:spTree>
    <p:extLst>
      <p:ext uri="{BB962C8B-B14F-4D97-AF65-F5344CB8AC3E}">
        <p14:creationId xmlns:p14="http://schemas.microsoft.com/office/powerpoint/2010/main" val="3976173431"/>
      </p:ext>
    </p:extLst>
  </p:cSld>
  <p:clrMapOvr>
    <a:masterClrMapping/>
  </p:clrMapOvr>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89993" y="260735"/>
            <a:ext cx="8915400" cy="628377"/>
          </a:xfrm>
          <a:prstGeom prst="rect">
            <a:avLst/>
          </a:prstGeom>
        </p:spPr>
        <p:txBody>
          <a:bodyPr vert="horz" wrap="square" lIns="0" tIns="12700" rIns="0" bIns="0" rtlCol="0" anchor="ctr">
            <a:spAutoFit/>
          </a:bodyPr>
          <a:lstStyle/>
          <a:p>
            <a:pPr marL="12700" marR="5080" algn="ctr">
              <a:lnSpc>
                <a:spcPct val="100000"/>
              </a:lnSpc>
              <a:spcBef>
                <a:spcPts val="100"/>
              </a:spcBef>
            </a:pPr>
            <a:r>
              <a:rPr lang="en-US" sz="4000" b="1" spc="-5" dirty="0">
                <a:solidFill>
                  <a:srgbClr val="0070C0"/>
                </a:solidFill>
                <a:latin typeface="Calibri"/>
                <a:cs typeface="Calibri"/>
              </a:rPr>
              <a:t>Environmental Quality Index</a:t>
            </a:r>
            <a:endParaRPr sz="3200" b="1" dirty="0">
              <a:solidFill>
                <a:srgbClr val="0070C0"/>
              </a:solidFill>
              <a:latin typeface="Calibri"/>
              <a:cs typeface="Calibri"/>
            </a:endParaRPr>
          </a:p>
        </p:txBody>
      </p:sp>
      <p:sp>
        <p:nvSpPr>
          <p:cNvPr id="3" name="object 3"/>
          <p:cNvSpPr txBox="1"/>
          <p:nvPr/>
        </p:nvSpPr>
        <p:spPr>
          <a:xfrm>
            <a:off x="2045336" y="6248401"/>
            <a:ext cx="88265" cy="178895"/>
          </a:xfrm>
          <a:prstGeom prst="rect">
            <a:avLst/>
          </a:prstGeom>
        </p:spPr>
        <p:txBody>
          <a:bodyPr vert="horz" wrap="square" lIns="0" tIns="17145" rIns="0" bIns="0" rtlCol="0">
            <a:spAutoFit/>
          </a:bodyPr>
          <a:lstStyle/>
          <a:p>
            <a:pPr marL="12700">
              <a:spcBef>
                <a:spcPts val="135"/>
              </a:spcBef>
            </a:pPr>
            <a:r>
              <a:rPr sz="1050" b="1" spc="20" dirty="0">
                <a:solidFill>
                  <a:srgbClr val="FFFFFF"/>
                </a:solidFill>
                <a:latin typeface="Arial"/>
                <a:cs typeface="Arial"/>
              </a:rPr>
              <a:t>1</a:t>
            </a:r>
            <a:endParaRPr sz="1200" dirty="0">
              <a:latin typeface="Arial"/>
              <a:cs typeface="Arial"/>
            </a:endParaRPr>
          </a:p>
        </p:txBody>
      </p:sp>
      <p:sp>
        <p:nvSpPr>
          <p:cNvPr id="4" name="object 4"/>
          <p:cNvSpPr txBox="1">
            <a:spLocks noGrp="1"/>
          </p:cNvSpPr>
          <p:nvPr>
            <p:ph type="body" idx="1"/>
          </p:nvPr>
        </p:nvSpPr>
        <p:spPr>
          <a:xfrm>
            <a:off x="6047693" y="1488548"/>
            <a:ext cx="5285290" cy="5003806"/>
          </a:xfrm>
          <a:prstGeom prst="rect">
            <a:avLst/>
          </a:prstGeom>
        </p:spPr>
        <p:txBody>
          <a:bodyPr vert="horz" wrap="square" lIns="0" tIns="12065" rIns="0" bIns="0" rtlCol="0">
            <a:spAutoFit/>
          </a:bodyPr>
          <a:lstStyle/>
          <a:p>
            <a:pPr>
              <a:buClr>
                <a:srgbClr val="0070C0"/>
              </a:buClr>
            </a:pPr>
            <a:r>
              <a:rPr lang="en-US" dirty="0"/>
              <a:t>Multiple domains that influence exposure and health</a:t>
            </a:r>
          </a:p>
          <a:p>
            <a:pPr lvl="1">
              <a:buClr>
                <a:srgbClr val="0070C0"/>
              </a:buClr>
            </a:pPr>
            <a:r>
              <a:rPr lang="en-US" dirty="0"/>
              <a:t>Five domains: air, water, land, built environment, and sociodemographic</a:t>
            </a:r>
          </a:p>
          <a:p>
            <a:pPr>
              <a:buClr>
                <a:srgbClr val="0070C0"/>
              </a:buClr>
            </a:pPr>
            <a:r>
              <a:rPr lang="en-US" dirty="0"/>
              <a:t>Incorporates data representing chemical, natural, and built environment</a:t>
            </a:r>
          </a:p>
          <a:p>
            <a:pPr>
              <a:buClr>
                <a:srgbClr val="0070C0"/>
              </a:buClr>
            </a:pPr>
            <a:r>
              <a:rPr lang="en-US" dirty="0"/>
              <a:t>Separate overall and domain indices by rural-urban status</a:t>
            </a:r>
          </a:p>
          <a:p>
            <a:pPr>
              <a:buClr>
                <a:srgbClr val="0070C0"/>
              </a:buClr>
              <a:buFont typeface="Arial" panose="020B0604020202020204" pitchFamily="34" charset="0"/>
              <a:buChar char="•"/>
            </a:pPr>
            <a:r>
              <a:rPr lang="en-US" dirty="0"/>
              <a:t>Two county-level time periods available: 2000-2005 and 2006-2010</a:t>
            </a:r>
          </a:p>
        </p:txBody>
      </p:sp>
      <p:sp>
        <p:nvSpPr>
          <p:cNvPr id="6" name="Slide Number Placeholder 5">
            <a:extLst>
              <a:ext uri="{FF2B5EF4-FFF2-40B4-BE49-F238E27FC236}">
                <a16:creationId xmlns:a16="http://schemas.microsoft.com/office/drawing/2014/main" id="{739DBDEA-D287-4DA3-BD64-A029D6285F03}"/>
              </a:ext>
            </a:extLst>
          </p:cNvPr>
          <p:cNvSpPr>
            <a:spLocks noGrp="1"/>
          </p:cNvSpPr>
          <p:nvPr>
            <p:ph type="sldNum" sz="quarter" idx="12"/>
          </p:nvPr>
        </p:nvSpPr>
        <p:spPr>
          <a:xfrm>
            <a:off x="-2137347" y="6326370"/>
            <a:ext cx="2743200" cy="365125"/>
          </a:xfrm>
        </p:spPr>
        <p:txBody>
          <a:bodyPr/>
          <a:lstStyle/>
          <a:p>
            <a:fld id="{2C54A5C6-1A67-402B-9D43-A5D8CAE25FA9}" type="slidenum">
              <a:rPr lang="en-US" smtClean="0">
                <a:solidFill>
                  <a:schemeClr val="bg1"/>
                </a:solidFill>
              </a:rPr>
              <a:t>5</a:t>
            </a:fld>
            <a:endParaRPr lang="en-US" dirty="0">
              <a:solidFill>
                <a:schemeClr val="bg1"/>
              </a:solidFill>
            </a:endParaRPr>
          </a:p>
        </p:txBody>
      </p:sp>
      <p:pic>
        <p:nvPicPr>
          <p:cNvPr id="5" name="Picture 30" descr="Diagram showing five circles or domains: Air, Built, Water, Socio-demographic, and Land. The five domains overlap at the Environmental Quality Index (EQI).">
            <a:extLst>
              <a:ext uri="{FF2B5EF4-FFF2-40B4-BE49-F238E27FC236}">
                <a16:creationId xmlns:a16="http://schemas.microsoft.com/office/drawing/2014/main" id="{3B439199-426B-25F7-2798-18B917898CBD}"/>
              </a:ext>
            </a:extLst>
          </p:cNvPr>
          <p:cNvPicPr>
            <a:picLocks noChangeAspect="1"/>
          </p:cNvPicPr>
          <p:nvPr/>
        </p:nvPicPr>
        <p:blipFill>
          <a:blip r:embed="rId3" cstate="print">
            <a:extLst>
              <a:ext uri="{28A0092B-C50C-407E-A947-70E740481C1C}">
                <a14:useLocalDpi xmlns:a14="http://schemas.microsoft.com/office/drawing/2010/main" val="0"/>
              </a:ext>
            </a:extLst>
          </a:blip>
          <a:srcRect l="17647" t="22353" r="22353" b="12941"/>
          <a:stretch>
            <a:fillRect/>
          </a:stretch>
        </p:blipFill>
        <p:spPr bwMode="auto">
          <a:xfrm>
            <a:off x="178251" y="1488548"/>
            <a:ext cx="5080902" cy="4110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36276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B7D730-B554-EFF3-DD00-83BE06DD8913}"/>
              </a:ext>
            </a:extLst>
          </p:cNvPr>
          <p:cNvSpPr>
            <a:spLocks noGrp="1"/>
          </p:cNvSpPr>
          <p:nvPr>
            <p:ph type="title"/>
          </p:nvPr>
        </p:nvSpPr>
        <p:spPr>
          <a:xfrm>
            <a:off x="831850" y="1709738"/>
            <a:ext cx="10515600" cy="1869485"/>
          </a:xfrm>
        </p:spPr>
        <p:txBody>
          <a:bodyPr/>
          <a:lstStyle/>
          <a:p>
            <a:pPr algn="ctr"/>
            <a:r>
              <a:rPr lang="en-US" b="1" dirty="0">
                <a:solidFill>
                  <a:srgbClr val="0070C0"/>
                </a:solidFill>
                <a:latin typeface="+mn-lt"/>
              </a:rPr>
              <a:t>Data Sources</a:t>
            </a:r>
          </a:p>
        </p:txBody>
      </p:sp>
      <p:sp>
        <p:nvSpPr>
          <p:cNvPr id="4" name="Slide Number Placeholder 3">
            <a:extLst>
              <a:ext uri="{FF2B5EF4-FFF2-40B4-BE49-F238E27FC236}">
                <a16:creationId xmlns:a16="http://schemas.microsoft.com/office/drawing/2014/main" id="{C1C59117-6F63-37F1-68A5-A5D48B11808F}"/>
              </a:ext>
            </a:extLst>
          </p:cNvPr>
          <p:cNvSpPr>
            <a:spLocks noGrp="1"/>
          </p:cNvSpPr>
          <p:nvPr>
            <p:ph type="sldNum" sz="quarter" idx="12"/>
          </p:nvPr>
        </p:nvSpPr>
        <p:spPr>
          <a:xfrm>
            <a:off x="-300447" y="6335486"/>
            <a:ext cx="917751" cy="365441"/>
          </a:xfrm>
        </p:spPr>
        <p:txBody>
          <a:bodyPr/>
          <a:lstStyle/>
          <a:p>
            <a:fld id="{2C54A5C6-1A67-402B-9D43-A5D8CAE25FA9}" type="slidenum">
              <a:rPr lang="en-US" smtClean="0">
                <a:solidFill>
                  <a:schemeClr val="bg1"/>
                </a:solidFill>
              </a:rPr>
              <a:t>6</a:t>
            </a:fld>
            <a:endParaRPr lang="en-US">
              <a:solidFill>
                <a:schemeClr val="bg1"/>
              </a:solidFill>
            </a:endParaRPr>
          </a:p>
        </p:txBody>
      </p:sp>
    </p:spTree>
    <p:extLst>
      <p:ext uri="{BB962C8B-B14F-4D97-AF65-F5344CB8AC3E}">
        <p14:creationId xmlns:p14="http://schemas.microsoft.com/office/powerpoint/2010/main" val="34693080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38300" y="634435"/>
            <a:ext cx="8915400" cy="628377"/>
          </a:xfrm>
          <a:prstGeom prst="rect">
            <a:avLst/>
          </a:prstGeom>
        </p:spPr>
        <p:txBody>
          <a:bodyPr vert="horz" wrap="square" lIns="0" tIns="12700" rIns="0" bIns="0" rtlCol="0" anchor="ctr">
            <a:spAutoFit/>
          </a:bodyPr>
          <a:lstStyle/>
          <a:p>
            <a:pPr marL="12700" marR="5080" algn="ctr">
              <a:lnSpc>
                <a:spcPct val="100000"/>
              </a:lnSpc>
              <a:spcBef>
                <a:spcPts val="100"/>
              </a:spcBef>
            </a:pPr>
            <a:r>
              <a:rPr lang="en-US" sz="4000" b="1" spc="-5" dirty="0">
                <a:solidFill>
                  <a:srgbClr val="0070C0"/>
                </a:solidFill>
                <a:latin typeface="Calibri"/>
                <a:cs typeface="Calibri"/>
              </a:rPr>
              <a:t>Air Domain</a:t>
            </a:r>
            <a:endParaRPr sz="3200" b="1" dirty="0">
              <a:solidFill>
                <a:srgbClr val="0070C0"/>
              </a:solidFill>
              <a:latin typeface="Calibri"/>
              <a:cs typeface="Calibri"/>
            </a:endParaRPr>
          </a:p>
        </p:txBody>
      </p:sp>
      <p:sp>
        <p:nvSpPr>
          <p:cNvPr id="3" name="object 3"/>
          <p:cNvSpPr txBox="1"/>
          <p:nvPr/>
        </p:nvSpPr>
        <p:spPr>
          <a:xfrm>
            <a:off x="2045336" y="6248401"/>
            <a:ext cx="88265" cy="178895"/>
          </a:xfrm>
          <a:prstGeom prst="rect">
            <a:avLst/>
          </a:prstGeom>
        </p:spPr>
        <p:txBody>
          <a:bodyPr vert="horz" wrap="square" lIns="0" tIns="17145" rIns="0" bIns="0" rtlCol="0">
            <a:spAutoFit/>
          </a:bodyPr>
          <a:lstStyle/>
          <a:p>
            <a:pPr marL="12700">
              <a:spcBef>
                <a:spcPts val="135"/>
              </a:spcBef>
            </a:pPr>
            <a:r>
              <a:rPr sz="1050" b="1" spc="20" dirty="0">
                <a:solidFill>
                  <a:srgbClr val="FFFFFF"/>
                </a:solidFill>
                <a:latin typeface="Arial"/>
                <a:cs typeface="Arial"/>
              </a:rPr>
              <a:t>1</a:t>
            </a:r>
            <a:endParaRPr sz="1200" dirty="0">
              <a:latin typeface="Arial"/>
              <a:cs typeface="Arial"/>
            </a:endParaRPr>
          </a:p>
        </p:txBody>
      </p:sp>
      <p:sp>
        <p:nvSpPr>
          <p:cNvPr id="4" name="object 4"/>
          <p:cNvSpPr txBox="1">
            <a:spLocks noGrp="1"/>
          </p:cNvSpPr>
          <p:nvPr>
            <p:ph type="body" idx="1"/>
          </p:nvPr>
        </p:nvSpPr>
        <p:spPr>
          <a:xfrm>
            <a:off x="1638300" y="1843544"/>
            <a:ext cx="9857118" cy="2538515"/>
          </a:xfrm>
          <a:prstGeom prst="rect">
            <a:avLst/>
          </a:prstGeom>
        </p:spPr>
        <p:txBody>
          <a:bodyPr vert="horz" wrap="square" lIns="0" tIns="12065" rIns="0" bIns="0" rtlCol="0">
            <a:spAutoFit/>
          </a:bodyPr>
          <a:lstStyle/>
          <a:p>
            <a:pPr marL="355600" marR="5080" indent="-342900">
              <a:lnSpc>
                <a:spcPct val="100000"/>
              </a:lnSpc>
              <a:spcBef>
                <a:spcPts val="95"/>
              </a:spcBef>
              <a:buClr>
                <a:srgbClr val="0070C0"/>
              </a:buClr>
              <a:buSzPct val="100000"/>
              <a:tabLst>
                <a:tab pos="180340" algn="l"/>
              </a:tabLst>
            </a:pPr>
            <a:r>
              <a:rPr lang="en-US" spc="-15" dirty="0"/>
              <a:t>2000-2005 county EQI: 87 variables</a:t>
            </a:r>
          </a:p>
          <a:p>
            <a:pPr marL="355600" marR="5080" indent="-342900">
              <a:lnSpc>
                <a:spcPct val="100000"/>
              </a:lnSpc>
              <a:spcBef>
                <a:spcPts val="95"/>
              </a:spcBef>
              <a:buClr>
                <a:srgbClr val="0070C0"/>
              </a:buClr>
              <a:buSzPct val="100000"/>
              <a:tabLst>
                <a:tab pos="180340" algn="l"/>
              </a:tabLst>
            </a:pPr>
            <a:r>
              <a:rPr lang="en-US" spc="-15" dirty="0"/>
              <a:t>2006-2010 county EQI: 43 variables </a:t>
            </a:r>
          </a:p>
          <a:p>
            <a:pPr marL="355600" marR="5080" indent="-342900">
              <a:lnSpc>
                <a:spcPct val="100000"/>
              </a:lnSpc>
              <a:spcBef>
                <a:spcPts val="95"/>
              </a:spcBef>
              <a:buClr>
                <a:srgbClr val="0070C0"/>
              </a:buClr>
              <a:buSzPct val="100000"/>
              <a:tabLst>
                <a:tab pos="180340" algn="l"/>
              </a:tabLst>
            </a:pPr>
            <a:r>
              <a:rPr lang="en-US" spc="-15" dirty="0"/>
              <a:t>Representing criteria and hazardous air pollutants</a:t>
            </a:r>
          </a:p>
          <a:p>
            <a:pPr marL="355600" marR="5080" indent="-342900">
              <a:lnSpc>
                <a:spcPct val="100000"/>
              </a:lnSpc>
              <a:spcBef>
                <a:spcPts val="95"/>
              </a:spcBef>
              <a:buClr>
                <a:srgbClr val="0070C0"/>
              </a:buClr>
              <a:buSzPct val="100000"/>
              <a:tabLst>
                <a:tab pos="180340" algn="l"/>
              </a:tabLst>
            </a:pPr>
            <a:r>
              <a:rPr lang="en-US" spc="-15" dirty="0"/>
              <a:t>Data sources</a:t>
            </a:r>
          </a:p>
          <a:p>
            <a:pPr marL="812800" marR="5080" lvl="1" indent="-342900">
              <a:lnSpc>
                <a:spcPct val="100000"/>
              </a:lnSpc>
              <a:spcBef>
                <a:spcPts val="95"/>
              </a:spcBef>
              <a:buClr>
                <a:srgbClr val="0070C0"/>
              </a:buClr>
              <a:buSzPct val="100000"/>
              <a:tabLst>
                <a:tab pos="180340" algn="l"/>
              </a:tabLst>
            </a:pPr>
            <a:r>
              <a:rPr lang="en-US" spc="-15" dirty="0"/>
              <a:t>EPA Air Quality System (AQS)</a:t>
            </a:r>
          </a:p>
          <a:p>
            <a:pPr marL="812800" marR="5080" lvl="1" indent="-342900">
              <a:lnSpc>
                <a:spcPct val="100000"/>
              </a:lnSpc>
              <a:spcBef>
                <a:spcPts val="95"/>
              </a:spcBef>
              <a:buClr>
                <a:srgbClr val="0070C0"/>
              </a:buClr>
              <a:buSzPct val="100000"/>
              <a:tabLst>
                <a:tab pos="180340" algn="l"/>
              </a:tabLst>
            </a:pPr>
            <a:r>
              <a:rPr lang="en-US" spc="-15" dirty="0"/>
              <a:t>National Air Toxics Assessments (NATA) </a:t>
            </a:r>
          </a:p>
        </p:txBody>
      </p:sp>
      <p:sp>
        <p:nvSpPr>
          <p:cNvPr id="6" name="Slide Number Placeholder 5">
            <a:extLst>
              <a:ext uri="{FF2B5EF4-FFF2-40B4-BE49-F238E27FC236}">
                <a16:creationId xmlns:a16="http://schemas.microsoft.com/office/drawing/2014/main" id="{739DBDEA-D287-4DA3-BD64-A029D6285F03}"/>
              </a:ext>
            </a:extLst>
          </p:cNvPr>
          <p:cNvSpPr>
            <a:spLocks noGrp="1"/>
          </p:cNvSpPr>
          <p:nvPr>
            <p:ph type="sldNum" sz="quarter" idx="12"/>
          </p:nvPr>
        </p:nvSpPr>
        <p:spPr>
          <a:xfrm>
            <a:off x="-2137347" y="6326370"/>
            <a:ext cx="2743200" cy="365125"/>
          </a:xfrm>
        </p:spPr>
        <p:txBody>
          <a:bodyPr/>
          <a:lstStyle/>
          <a:p>
            <a:fld id="{2C54A5C6-1A67-402B-9D43-A5D8CAE25FA9}" type="slidenum">
              <a:rPr lang="en-US" smtClean="0">
                <a:solidFill>
                  <a:schemeClr val="bg1"/>
                </a:solidFill>
              </a:rPr>
              <a:t>7</a:t>
            </a:fld>
            <a:endParaRPr lang="en-US" dirty="0">
              <a:solidFill>
                <a:schemeClr val="bg1"/>
              </a:solidFill>
            </a:endParaRPr>
          </a:p>
        </p:txBody>
      </p:sp>
      <p:sp>
        <p:nvSpPr>
          <p:cNvPr id="7" name="TextBox 6">
            <a:extLst>
              <a:ext uri="{FF2B5EF4-FFF2-40B4-BE49-F238E27FC236}">
                <a16:creationId xmlns:a16="http://schemas.microsoft.com/office/drawing/2014/main" id="{1484B475-B0E9-5D48-CC1A-E669D7E8A9F2}"/>
              </a:ext>
            </a:extLst>
          </p:cNvPr>
          <p:cNvSpPr txBox="1"/>
          <p:nvPr/>
        </p:nvSpPr>
        <p:spPr>
          <a:xfrm>
            <a:off x="842482" y="6308877"/>
            <a:ext cx="10809545" cy="400110"/>
          </a:xfrm>
          <a:prstGeom prst="rect">
            <a:avLst/>
          </a:prstGeom>
          <a:noFill/>
        </p:spPr>
        <p:txBody>
          <a:bodyPr wrap="square" rtlCol="0">
            <a:spAutoFit/>
          </a:bodyPr>
          <a:lstStyle/>
          <a:p>
            <a:r>
              <a:rPr lang="en-US" sz="1000" b="0" i="0" dirty="0">
                <a:solidFill>
                  <a:srgbClr val="212121"/>
                </a:solidFill>
                <a:effectLst/>
              </a:rPr>
              <a:t>Lobdell DT, Jagai JS, Rappazzo K, Messer LC. Data sources for an environmental quality index: availability, quality, and utility. Am J Public Health. 2011 Dec;101 Suppl 1(Suppl 1):S277-85. </a:t>
            </a:r>
            <a:r>
              <a:rPr lang="en-US" sz="1000" b="0" i="0" dirty="0" err="1">
                <a:solidFill>
                  <a:srgbClr val="212121"/>
                </a:solidFill>
                <a:effectLst/>
              </a:rPr>
              <a:t>doi</a:t>
            </a:r>
            <a:r>
              <a:rPr lang="en-US" sz="1000" b="0" i="0" dirty="0">
                <a:solidFill>
                  <a:srgbClr val="212121"/>
                </a:solidFill>
                <a:effectLst/>
              </a:rPr>
              <a:t>: 10.2105/AJPH.2011.300184.</a:t>
            </a:r>
            <a:endParaRPr lang="en-US" sz="1000" dirty="0"/>
          </a:p>
        </p:txBody>
      </p:sp>
    </p:spTree>
    <p:extLst>
      <p:ext uri="{BB962C8B-B14F-4D97-AF65-F5344CB8AC3E}">
        <p14:creationId xmlns:p14="http://schemas.microsoft.com/office/powerpoint/2010/main" val="1916393910"/>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38300" y="430704"/>
            <a:ext cx="8915400" cy="628377"/>
          </a:xfrm>
          <a:prstGeom prst="rect">
            <a:avLst/>
          </a:prstGeom>
        </p:spPr>
        <p:txBody>
          <a:bodyPr vert="horz" wrap="square" lIns="0" tIns="12700" rIns="0" bIns="0" rtlCol="0" anchor="ctr">
            <a:spAutoFit/>
          </a:bodyPr>
          <a:lstStyle/>
          <a:p>
            <a:pPr marL="12700" marR="5080" algn="ctr">
              <a:lnSpc>
                <a:spcPct val="100000"/>
              </a:lnSpc>
              <a:spcBef>
                <a:spcPts val="100"/>
              </a:spcBef>
            </a:pPr>
            <a:r>
              <a:rPr lang="en-US" sz="4000" b="1" spc="-5" dirty="0">
                <a:solidFill>
                  <a:srgbClr val="0070C0"/>
                </a:solidFill>
                <a:latin typeface="Calibri"/>
                <a:cs typeface="Calibri"/>
              </a:rPr>
              <a:t>Water Domain</a:t>
            </a:r>
            <a:endParaRPr sz="3200" b="1" dirty="0">
              <a:solidFill>
                <a:srgbClr val="0070C0"/>
              </a:solidFill>
              <a:latin typeface="Calibri"/>
              <a:cs typeface="Calibri"/>
            </a:endParaRPr>
          </a:p>
        </p:txBody>
      </p:sp>
      <p:sp>
        <p:nvSpPr>
          <p:cNvPr id="3" name="object 3"/>
          <p:cNvSpPr txBox="1"/>
          <p:nvPr/>
        </p:nvSpPr>
        <p:spPr>
          <a:xfrm>
            <a:off x="2045336" y="6248401"/>
            <a:ext cx="88265" cy="178895"/>
          </a:xfrm>
          <a:prstGeom prst="rect">
            <a:avLst/>
          </a:prstGeom>
        </p:spPr>
        <p:txBody>
          <a:bodyPr vert="horz" wrap="square" lIns="0" tIns="17145" rIns="0" bIns="0" rtlCol="0">
            <a:spAutoFit/>
          </a:bodyPr>
          <a:lstStyle/>
          <a:p>
            <a:pPr marL="12700">
              <a:spcBef>
                <a:spcPts val="135"/>
              </a:spcBef>
            </a:pPr>
            <a:r>
              <a:rPr sz="1050" b="1" spc="20" dirty="0">
                <a:solidFill>
                  <a:srgbClr val="FFFFFF"/>
                </a:solidFill>
                <a:latin typeface="Arial"/>
                <a:cs typeface="Arial"/>
              </a:rPr>
              <a:t>1</a:t>
            </a:r>
            <a:endParaRPr sz="1200" dirty="0">
              <a:latin typeface="Arial"/>
              <a:cs typeface="Arial"/>
            </a:endParaRPr>
          </a:p>
        </p:txBody>
      </p:sp>
      <p:sp>
        <p:nvSpPr>
          <p:cNvPr id="4" name="object 4"/>
          <p:cNvSpPr txBox="1">
            <a:spLocks noGrp="1"/>
          </p:cNvSpPr>
          <p:nvPr>
            <p:ph type="body" idx="1"/>
          </p:nvPr>
        </p:nvSpPr>
        <p:spPr>
          <a:xfrm>
            <a:off x="1154130" y="1286788"/>
            <a:ext cx="10322104" cy="4251805"/>
          </a:xfrm>
          <a:prstGeom prst="rect">
            <a:avLst/>
          </a:prstGeom>
        </p:spPr>
        <p:txBody>
          <a:bodyPr vert="horz" wrap="square" lIns="0" tIns="12065" rIns="0" bIns="0" rtlCol="0">
            <a:spAutoFit/>
          </a:bodyPr>
          <a:lstStyle/>
          <a:p>
            <a:pPr marL="355600" marR="5080" indent="-342900">
              <a:lnSpc>
                <a:spcPct val="100000"/>
              </a:lnSpc>
              <a:spcBef>
                <a:spcPts val="95"/>
              </a:spcBef>
              <a:buClr>
                <a:srgbClr val="0070C0"/>
              </a:buClr>
              <a:buSzPct val="100000"/>
              <a:tabLst>
                <a:tab pos="180340" algn="l"/>
              </a:tabLst>
            </a:pPr>
            <a:r>
              <a:rPr lang="en-US" sz="2400" spc="-15" dirty="0"/>
              <a:t>2000-2005 county EQI: 80 variables </a:t>
            </a:r>
          </a:p>
          <a:p>
            <a:pPr marL="355600" marR="5080" indent="-342900">
              <a:lnSpc>
                <a:spcPct val="100000"/>
              </a:lnSpc>
              <a:spcBef>
                <a:spcPts val="95"/>
              </a:spcBef>
              <a:buClr>
                <a:srgbClr val="0070C0"/>
              </a:buClr>
              <a:buSzPct val="100000"/>
              <a:tabLst>
                <a:tab pos="180340" algn="l"/>
              </a:tabLst>
            </a:pPr>
            <a:r>
              <a:rPr lang="en-US" sz="2400" spc="-15" dirty="0"/>
              <a:t>2006-2010 county EQI: 51 variables </a:t>
            </a:r>
          </a:p>
          <a:p>
            <a:pPr marL="355600" marR="5080" indent="-342900">
              <a:lnSpc>
                <a:spcPct val="100000"/>
              </a:lnSpc>
              <a:spcBef>
                <a:spcPts val="95"/>
              </a:spcBef>
              <a:buClr>
                <a:srgbClr val="0070C0"/>
              </a:buClr>
              <a:buSzPct val="100000"/>
              <a:tabLst>
                <a:tab pos="180340" algn="l"/>
              </a:tabLst>
            </a:pPr>
            <a:r>
              <a:rPr lang="en-US" sz="2400" spc="-15" dirty="0"/>
              <a:t>Representing overall water quality, general water contamination, recreational water use (2000-2005 only), domestic water use, drinking water quality, atmospheric deposition, drought, and chemical contamination</a:t>
            </a:r>
          </a:p>
          <a:p>
            <a:pPr marL="355600" marR="5080" indent="-342900">
              <a:lnSpc>
                <a:spcPct val="100000"/>
              </a:lnSpc>
              <a:spcBef>
                <a:spcPts val="95"/>
              </a:spcBef>
              <a:buClr>
                <a:srgbClr val="0070C0"/>
              </a:buClr>
              <a:buSzPct val="100000"/>
              <a:tabLst>
                <a:tab pos="180340" algn="l"/>
              </a:tabLst>
            </a:pPr>
            <a:r>
              <a:rPr lang="en-US" sz="2400" spc="-15" dirty="0"/>
              <a:t>Data sources</a:t>
            </a:r>
          </a:p>
          <a:p>
            <a:pPr marL="812800" marR="5080" lvl="1" indent="-342900">
              <a:lnSpc>
                <a:spcPct val="100000"/>
              </a:lnSpc>
              <a:spcBef>
                <a:spcPts val="95"/>
              </a:spcBef>
              <a:buClr>
                <a:srgbClr val="0070C0"/>
              </a:buClr>
              <a:buSzPct val="100000"/>
              <a:tabLst>
                <a:tab pos="180340" algn="l"/>
              </a:tabLst>
            </a:pPr>
            <a:r>
              <a:rPr lang="en-US" sz="2000" spc="-15" dirty="0"/>
              <a:t>Watershed Assessment, Tracking &amp; Environmental Results Database (WATERS)</a:t>
            </a:r>
          </a:p>
          <a:p>
            <a:pPr marL="812800" marR="5080" lvl="1" indent="-342900">
              <a:lnSpc>
                <a:spcPct val="100000"/>
              </a:lnSpc>
              <a:spcBef>
                <a:spcPts val="95"/>
              </a:spcBef>
              <a:buClr>
                <a:srgbClr val="0070C0"/>
              </a:buClr>
              <a:buSzPct val="100000"/>
              <a:tabLst>
                <a:tab pos="180340" algn="l"/>
              </a:tabLst>
            </a:pPr>
            <a:r>
              <a:rPr lang="en-US" sz="2000" spc="-15" dirty="0"/>
              <a:t>National Contaminant Occurrence Database (NCOD)</a:t>
            </a:r>
          </a:p>
          <a:p>
            <a:pPr marL="812800" marR="5080" lvl="1" indent="-342900">
              <a:lnSpc>
                <a:spcPct val="100000"/>
              </a:lnSpc>
              <a:spcBef>
                <a:spcPts val="95"/>
              </a:spcBef>
              <a:buClr>
                <a:srgbClr val="0070C0"/>
              </a:buClr>
              <a:buSzPct val="100000"/>
              <a:tabLst>
                <a:tab pos="180340" algn="l"/>
              </a:tabLst>
            </a:pPr>
            <a:r>
              <a:rPr lang="en-US" sz="2000" spc="-15" dirty="0"/>
              <a:t>National Atmospheric Deposition Program (NADP)</a:t>
            </a:r>
          </a:p>
          <a:p>
            <a:pPr marL="812800" marR="5080" lvl="1" indent="-342900">
              <a:lnSpc>
                <a:spcPct val="100000"/>
              </a:lnSpc>
              <a:spcBef>
                <a:spcPts val="95"/>
              </a:spcBef>
              <a:buClr>
                <a:srgbClr val="0070C0"/>
              </a:buClr>
              <a:buSzPct val="100000"/>
              <a:tabLst>
                <a:tab pos="180340" algn="l"/>
              </a:tabLst>
            </a:pPr>
            <a:r>
              <a:rPr lang="en-US" sz="2000" spc="-15" dirty="0"/>
              <a:t>USGS Water Use Estimates </a:t>
            </a:r>
          </a:p>
          <a:p>
            <a:pPr marL="812800" marR="5080" lvl="1" indent="-342900">
              <a:lnSpc>
                <a:spcPct val="100000"/>
              </a:lnSpc>
              <a:spcBef>
                <a:spcPts val="95"/>
              </a:spcBef>
              <a:buClr>
                <a:srgbClr val="0070C0"/>
              </a:buClr>
              <a:buSzPct val="100000"/>
              <a:tabLst>
                <a:tab pos="180340" algn="l"/>
              </a:tabLst>
            </a:pPr>
            <a:r>
              <a:rPr lang="en-US" sz="2000" spc="-15" dirty="0"/>
              <a:t>Drought Monitor Data</a:t>
            </a:r>
          </a:p>
          <a:p>
            <a:pPr marL="812800" marR="5080" lvl="1" indent="-342900">
              <a:lnSpc>
                <a:spcPct val="100000"/>
              </a:lnSpc>
              <a:spcBef>
                <a:spcPts val="95"/>
              </a:spcBef>
              <a:buClr>
                <a:srgbClr val="0070C0"/>
              </a:buClr>
              <a:buSzPct val="100000"/>
              <a:tabLst>
                <a:tab pos="180340" algn="l"/>
              </a:tabLst>
            </a:pPr>
            <a:r>
              <a:rPr lang="en-US" sz="2000" spc="-15" dirty="0"/>
              <a:t>Safe Drinking Water Information System (SDWIS new to 2006-2010)</a:t>
            </a:r>
          </a:p>
        </p:txBody>
      </p:sp>
      <p:sp>
        <p:nvSpPr>
          <p:cNvPr id="6" name="Slide Number Placeholder 5">
            <a:extLst>
              <a:ext uri="{FF2B5EF4-FFF2-40B4-BE49-F238E27FC236}">
                <a16:creationId xmlns:a16="http://schemas.microsoft.com/office/drawing/2014/main" id="{739DBDEA-D287-4DA3-BD64-A029D6285F03}"/>
              </a:ext>
            </a:extLst>
          </p:cNvPr>
          <p:cNvSpPr>
            <a:spLocks noGrp="1"/>
          </p:cNvSpPr>
          <p:nvPr>
            <p:ph type="sldNum" sz="quarter" idx="12"/>
          </p:nvPr>
        </p:nvSpPr>
        <p:spPr>
          <a:xfrm>
            <a:off x="-2137347" y="6326370"/>
            <a:ext cx="2743200" cy="365125"/>
          </a:xfrm>
        </p:spPr>
        <p:txBody>
          <a:bodyPr/>
          <a:lstStyle/>
          <a:p>
            <a:fld id="{2C54A5C6-1A67-402B-9D43-A5D8CAE25FA9}" type="slidenum">
              <a:rPr lang="en-US" smtClean="0">
                <a:solidFill>
                  <a:schemeClr val="bg1"/>
                </a:solidFill>
              </a:rPr>
              <a:t>8</a:t>
            </a:fld>
            <a:endParaRPr lang="en-US" dirty="0">
              <a:solidFill>
                <a:schemeClr val="bg1"/>
              </a:solidFill>
            </a:endParaRPr>
          </a:p>
        </p:txBody>
      </p:sp>
      <p:sp>
        <p:nvSpPr>
          <p:cNvPr id="7" name="TextBox 6">
            <a:extLst>
              <a:ext uri="{FF2B5EF4-FFF2-40B4-BE49-F238E27FC236}">
                <a16:creationId xmlns:a16="http://schemas.microsoft.com/office/drawing/2014/main" id="{1484B475-B0E9-5D48-CC1A-E669D7E8A9F2}"/>
              </a:ext>
            </a:extLst>
          </p:cNvPr>
          <p:cNvSpPr txBox="1"/>
          <p:nvPr/>
        </p:nvSpPr>
        <p:spPr>
          <a:xfrm>
            <a:off x="1171254" y="6234225"/>
            <a:ext cx="10911823" cy="400110"/>
          </a:xfrm>
          <a:prstGeom prst="rect">
            <a:avLst/>
          </a:prstGeom>
          <a:noFill/>
        </p:spPr>
        <p:txBody>
          <a:bodyPr wrap="square" rtlCol="0">
            <a:spAutoFit/>
          </a:bodyPr>
          <a:lstStyle/>
          <a:p>
            <a:r>
              <a:rPr lang="en-US" sz="1000" b="0" i="0" dirty="0">
                <a:solidFill>
                  <a:srgbClr val="212121"/>
                </a:solidFill>
                <a:effectLst/>
              </a:rPr>
              <a:t>Lobdell DT, Jagai JS, Rappazzo K, Messer LC. Data sources for an environmental quality index: availability, quality, and utility. Am J Public Health. 2011 Dec;101 Suppl 1(Suppl 1):S277-85. </a:t>
            </a:r>
            <a:r>
              <a:rPr lang="en-US" sz="1000" b="0" i="0" dirty="0" err="1">
                <a:solidFill>
                  <a:srgbClr val="212121"/>
                </a:solidFill>
                <a:effectLst/>
              </a:rPr>
              <a:t>doi</a:t>
            </a:r>
            <a:r>
              <a:rPr lang="en-US" sz="1000" b="0" i="0" dirty="0">
                <a:solidFill>
                  <a:srgbClr val="212121"/>
                </a:solidFill>
                <a:effectLst/>
              </a:rPr>
              <a:t>: 10.2105/AJPH.2011.300184.</a:t>
            </a:r>
            <a:endParaRPr lang="en-US" sz="1000" dirty="0"/>
          </a:p>
        </p:txBody>
      </p:sp>
    </p:spTree>
    <p:extLst>
      <p:ext uri="{BB962C8B-B14F-4D97-AF65-F5344CB8AC3E}">
        <p14:creationId xmlns:p14="http://schemas.microsoft.com/office/powerpoint/2010/main" val="40842836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89993" y="385074"/>
            <a:ext cx="8915400" cy="628377"/>
          </a:xfrm>
          <a:prstGeom prst="rect">
            <a:avLst/>
          </a:prstGeom>
        </p:spPr>
        <p:txBody>
          <a:bodyPr vert="horz" wrap="square" lIns="0" tIns="12700" rIns="0" bIns="0" rtlCol="0" anchor="ctr">
            <a:spAutoFit/>
          </a:bodyPr>
          <a:lstStyle/>
          <a:p>
            <a:pPr marL="12700" marR="5080" algn="ctr">
              <a:lnSpc>
                <a:spcPct val="100000"/>
              </a:lnSpc>
              <a:spcBef>
                <a:spcPts val="100"/>
              </a:spcBef>
            </a:pPr>
            <a:r>
              <a:rPr lang="en-US" sz="4000" b="1" spc="-5" dirty="0">
                <a:solidFill>
                  <a:srgbClr val="0070C0"/>
                </a:solidFill>
                <a:latin typeface="Calibri"/>
                <a:cs typeface="Calibri"/>
              </a:rPr>
              <a:t>Land Domain</a:t>
            </a:r>
            <a:endParaRPr sz="3200" b="1" dirty="0">
              <a:solidFill>
                <a:srgbClr val="0070C0"/>
              </a:solidFill>
              <a:latin typeface="Calibri"/>
              <a:cs typeface="Calibri"/>
            </a:endParaRPr>
          </a:p>
        </p:txBody>
      </p:sp>
      <p:sp>
        <p:nvSpPr>
          <p:cNvPr id="3" name="object 3"/>
          <p:cNvSpPr txBox="1"/>
          <p:nvPr/>
        </p:nvSpPr>
        <p:spPr>
          <a:xfrm>
            <a:off x="2045336" y="6248401"/>
            <a:ext cx="88265" cy="178895"/>
          </a:xfrm>
          <a:prstGeom prst="rect">
            <a:avLst/>
          </a:prstGeom>
        </p:spPr>
        <p:txBody>
          <a:bodyPr vert="horz" wrap="square" lIns="0" tIns="17145" rIns="0" bIns="0" rtlCol="0">
            <a:spAutoFit/>
          </a:bodyPr>
          <a:lstStyle/>
          <a:p>
            <a:pPr marL="12700">
              <a:spcBef>
                <a:spcPts val="135"/>
              </a:spcBef>
            </a:pPr>
            <a:r>
              <a:rPr sz="1050" b="1" spc="20" dirty="0">
                <a:solidFill>
                  <a:srgbClr val="FFFFFF"/>
                </a:solidFill>
                <a:latin typeface="Arial"/>
                <a:cs typeface="Arial"/>
              </a:rPr>
              <a:t>1</a:t>
            </a:r>
            <a:endParaRPr sz="1200" dirty="0">
              <a:latin typeface="Arial"/>
              <a:cs typeface="Arial"/>
            </a:endParaRPr>
          </a:p>
        </p:txBody>
      </p:sp>
      <p:sp>
        <p:nvSpPr>
          <p:cNvPr id="4" name="object 4"/>
          <p:cNvSpPr txBox="1">
            <a:spLocks noGrp="1"/>
          </p:cNvSpPr>
          <p:nvPr>
            <p:ph type="body" idx="1"/>
          </p:nvPr>
        </p:nvSpPr>
        <p:spPr>
          <a:xfrm>
            <a:off x="1355272" y="1216540"/>
            <a:ext cx="10194465" cy="4867358"/>
          </a:xfrm>
          <a:prstGeom prst="rect">
            <a:avLst/>
          </a:prstGeom>
        </p:spPr>
        <p:txBody>
          <a:bodyPr vert="horz" wrap="square" lIns="0" tIns="12065" rIns="0" bIns="0" rtlCol="0">
            <a:spAutoFit/>
          </a:bodyPr>
          <a:lstStyle/>
          <a:p>
            <a:pPr marL="355600" marR="5080" indent="-342900">
              <a:lnSpc>
                <a:spcPct val="100000"/>
              </a:lnSpc>
              <a:spcBef>
                <a:spcPts val="95"/>
              </a:spcBef>
              <a:buClr>
                <a:srgbClr val="0070C0"/>
              </a:buClr>
              <a:buSzPct val="100000"/>
              <a:tabLst>
                <a:tab pos="180340" algn="l"/>
              </a:tabLst>
            </a:pPr>
            <a:r>
              <a:rPr lang="en-US" spc="-15" dirty="0"/>
              <a:t>2000-2005 county EQI: 26 variables</a:t>
            </a:r>
          </a:p>
          <a:p>
            <a:pPr marL="355600" marR="5080" indent="-342900">
              <a:lnSpc>
                <a:spcPct val="100000"/>
              </a:lnSpc>
              <a:spcBef>
                <a:spcPts val="95"/>
              </a:spcBef>
              <a:buClr>
                <a:srgbClr val="0070C0"/>
              </a:buClr>
              <a:buSzPct val="100000"/>
              <a:tabLst>
                <a:tab pos="180340" algn="l"/>
              </a:tabLst>
            </a:pPr>
            <a:r>
              <a:rPr lang="en-US" spc="-15" dirty="0"/>
              <a:t>2006-2010 county EQI: 18 variables </a:t>
            </a:r>
          </a:p>
          <a:p>
            <a:pPr marL="355600" marR="5080" indent="-342900">
              <a:lnSpc>
                <a:spcPct val="100000"/>
              </a:lnSpc>
              <a:spcBef>
                <a:spcPts val="95"/>
              </a:spcBef>
              <a:buClr>
                <a:srgbClr val="0070C0"/>
              </a:buClr>
              <a:buSzPct val="100000"/>
              <a:tabLst>
                <a:tab pos="180340" algn="l"/>
              </a:tabLst>
            </a:pPr>
            <a:r>
              <a:rPr lang="en-US" spc="-15" dirty="0"/>
              <a:t>Representing agriculture, pesticides, contaminants (2000-2005 only), facilities, radon, mining activity (new 2006-2010)</a:t>
            </a:r>
          </a:p>
          <a:p>
            <a:pPr marL="355600" marR="5080" indent="-342900">
              <a:lnSpc>
                <a:spcPct val="100000"/>
              </a:lnSpc>
              <a:spcBef>
                <a:spcPts val="95"/>
              </a:spcBef>
              <a:buClr>
                <a:srgbClr val="0070C0"/>
              </a:buClr>
              <a:buSzPct val="100000"/>
              <a:tabLst>
                <a:tab pos="180340" algn="l"/>
              </a:tabLst>
            </a:pPr>
            <a:r>
              <a:rPr lang="en-US" spc="-15" dirty="0"/>
              <a:t>Data sources</a:t>
            </a:r>
          </a:p>
          <a:p>
            <a:pPr marL="812800" marR="5080" lvl="1" indent="-342900">
              <a:lnSpc>
                <a:spcPct val="100000"/>
              </a:lnSpc>
              <a:spcBef>
                <a:spcPts val="95"/>
              </a:spcBef>
              <a:buClr>
                <a:srgbClr val="0070C0"/>
              </a:buClr>
              <a:buSzPct val="100000"/>
              <a:tabLst>
                <a:tab pos="180340" algn="l"/>
              </a:tabLst>
            </a:pPr>
            <a:r>
              <a:rPr lang="en-US" spc="-15" dirty="0"/>
              <a:t>Census of Agriculture Full Report (Ag Census)</a:t>
            </a:r>
          </a:p>
          <a:p>
            <a:pPr marL="812800" marR="5080" lvl="1" indent="-342900">
              <a:lnSpc>
                <a:spcPct val="100000"/>
              </a:lnSpc>
              <a:spcBef>
                <a:spcPts val="95"/>
              </a:spcBef>
              <a:buClr>
                <a:srgbClr val="0070C0"/>
              </a:buClr>
              <a:buSzPct val="100000"/>
              <a:tabLst>
                <a:tab pos="180340" algn="l"/>
              </a:tabLst>
            </a:pPr>
            <a:r>
              <a:rPr lang="en-US" spc="-15" dirty="0"/>
              <a:t>EPA Geospatial Data Download Service (facilities data like National Priority List (NPL)</a:t>
            </a:r>
          </a:p>
          <a:p>
            <a:pPr marL="812800" marR="5080" lvl="1" indent="-342900">
              <a:lnSpc>
                <a:spcPct val="100000"/>
              </a:lnSpc>
              <a:spcBef>
                <a:spcPts val="95"/>
              </a:spcBef>
              <a:buClr>
                <a:srgbClr val="0070C0"/>
              </a:buClr>
              <a:buSzPct val="100000"/>
              <a:tabLst>
                <a:tab pos="180340" algn="l"/>
              </a:tabLst>
            </a:pPr>
            <a:r>
              <a:rPr lang="en-US" spc="-15" dirty="0"/>
              <a:t>National Geochemical Survey (2000-2005 only)</a:t>
            </a:r>
          </a:p>
          <a:p>
            <a:pPr marL="812800" marR="5080" lvl="1" indent="-342900">
              <a:lnSpc>
                <a:spcPct val="100000"/>
              </a:lnSpc>
              <a:spcBef>
                <a:spcPts val="95"/>
              </a:spcBef>
              <a:buClr>
                <a:srgbClr val="0070C0"/>
              </a:buClr>
              <a:buSzPct val="100000"/>
              <a:tabLst>
                <a:tab pos="180340" algn="l"/>
              </a:tabLst>
            </a:pPr>
            <a:r>
              <a:rPr lang="en-US" spc="-15" dirty="0"/>
              <a:t>National Pesticide Use Database</a:t>
            </a:r>
          </a:p>
          <a:p>
            <a:pPr marL="812800" marR="5080" lvl="1" indent="-342900">
              <a:lnSpc>
                <a:spcPct val="100000"/>
              </a:lnSpc>
              <a:spcBef>
                <a:spcPts val="95"/>
              </a:spcBef>
              <a:buClr>
                <a:srgbClr val="0070C0"/>
              </a:buClr>
              <a:buSzPct val="100000"/>
              <a:tabLst>
                <a:tab pos="180340" algn="l"/>
              </a:tabLst>
            </a:pPr>
            <a:r>
              <a:rPr lang="en-US" spc="-15" dirty="0"/>
              <a:t>Maps of Radon Zone</a:t>
            </a:r>
          </a:p>
          <a:p>
            <a:pPr marL="812800" marR="5080" lvl="1" indent="-342900">
              <a:lnSpc>
                <a:spcPct val="100000"/>
              </a:lnSpc>
              <a:spcBef>
                <a:spcPts val="95"/>
              </a:spcBef>
              <a:buClr>
                <a:srgbClr val="0070C0"/>
              </a:buClr>
              <a:buSzPct val="100000"/>
              <a:tabLst>
                <a:tab pos="180340" algn="l"/>
              </a:tabLst>
            </a:pPr>
            <a:r>
              <a:rPr lang="en-US" spc="-15" dirty="0"/>
              <a:t>Mine Safety and Health Administrations Mines Data Set (new 2006-2010)</a:t>
            </a:r>
          </a:p>
        </p:txBody>
      </p:sp>
      <p:sp>
        <p:nvSpPr>
          <p:cNvPr id="6" name="Slide Number Placeholder 5">
            <a:extLst>
              <a:ext uri="{FF2B5EF4-FFF2-40B4-BE49-F238E27FC236}">
                <a16:creationId xmlns:a16="http://schemas.microsoft.com/office/drawing/2014/main" id="{739DBDEA-D287-4DA3-BD64-A029D6285F03}"/>
              </a:ext>
            </a:extLst>
          </p:cNvPr>
          <p:cNvSpPr>
            <a:spLocks noGrp="1"/>
          </p:cNvSpPr>
          <p:nvPr>
            <p:ph type="sldNum" sz="quarter" idx="12"/>
          </p:nvPr>
        </p:nvSpPr>
        <p:spPr>
          <a:xfrm>
            <a:off x="-2137347" y="6326370"/>
            <a:ext cx="2743200" cy="365125"/>
          </a:xfrm>
        </p:spPr>
        <p:txBody>
          <a:bodyPr/>
          <a:lstStyle/>
          <a:p>
            <a:fld id="{2C54A5C6-1A67-402B-9D43-A5D8CAE25FA9}" type="slidenum">
              <a:rPr lang="en-US" smtClean="0">
                <a:solidFill>
                  <a:schemeClr val="bg1"/>
                </a:solidFill>
              </a:rPr>
              <a:t>9</a:t>
            </a:fld>
            <a:endParaRPr lang="en-US" dirty="0">
              <a:solidFill>
                <a:schemeClr val="bg1"/>
              </a:solidFill>
            </a:endParaRPr>
          </a:p>
        </p:txBody>
      </p:sp>
      <p:sp>
        <p:nvSpPr>
          <p:cNvPr id="7" name="TextBox 6">
            <a:extLst>
              <a:ext uri="{FF2B5EF4-FFF2-40B4-BE49-F238E27FC236}">
                <a16:creationId xmlns:a16="http://schemas.microsoft.com/office/drawing/2014/main" id="{1484B475-B0E9-5D48-CC1A-E669D7E8A9F2}"/>
              </a:ext>
            </a:extLst>
          </p:cNvPr>
          <p:cNvSpPr txBox="1"/>
          <p:nvPr/>
        </p:nvSpPr>
        <p:spPr>
          <a:xfrm>
            <a:off x="821933" y="6286987"/>
            <a:ext cx="11261144" cy="400110"/>
          </a:xfrm>
          <a:prstGeom prst="rect">
            <a:avLst/>
          </a:prstGeom>
          <a:noFill/>
        </p:spPr>
        <p:txBody>
          <a:bodyPr wrap="square" rtlCol="0">
            <a:spAutoFit/>
          </a:bodyPr>
          <a:lstStyle/>
          <a:p>
            <a:r>
              <a:rPr lang="en-US" sz="1000" b="0" i="0" dirty="0">
                <a:solidFill>
                  <a:srgbClr val="212121"/>
                </a:solidFill>
                <a:effectLst/>
              </a:rPr>
              <a:t>Lobdell DT, Jagai JS, Rappazzo K, Messer LC. Data sources for an environmental quality index: availability, quality, and utility. Am J Public Health. 2011 Dec;101 Suppl 1(Suppl 1):S277-85. </a:t>
            </a:r>
            <a:r>
              <a:rPr lang="en-US" sz="1000" b="0" i="0" dirty="0" err="1">
                <a:solidFill>
                  <a:srgbClr val="212121"/>
                </a:solidFill>
                <a:effectLst/>
              </a:rPr>
              <a:t>doi</a:t>
            </a:r>
            <a:r>
              <a:rPr lang="en-US" sz="1000" b="0" i="0" dirty="0">
                <a:solidFill>
                  <a:srgbClr val="212121"/>
                </a:solidFill>
                <a:effectLst/>
              </a:rPr>
              <a:t>: 10.2105/AJPH.2011.300184.</a:t>
            </a:r>
            <a:endParaRPr lang="en-US" sz="1000" dirty="0"/>
          </a:p>
        </p:txBody>
      </p:sp>
    </p:spTree>
    <p:extLst>
      <p:ext uri="{BB962C8B-B14F-4D97-AF65-F5344CB8AC3E}">
        <p14:creationId xmlns:p14="http://schemas.microsoft.com/office/powerpoint/2010/main" val="30727443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FE8F594BCA0DB459CC082E02699E04D" ma:contentTypeVersion="17" ma:contentTypeDescription="Create a new document." ma:contentTypeScope="" ma:versionID="77c703ac470ff627cb338809a2a19284">
  <xsd:schema xmlns:xsd="http://www.w3.org/2001/XMLSchema" xmlns:xs="http://www.w3.org/2001/XMLSchema" xmlns:p="http://schemas.microsoft.com/office/2006/metadata/properties" xmlns:ns1="http://schemas.microsoft.com/sharepoint/v3" xmlns:ns3="4ffa91fb-a0ff-4ac5-b2db-65c790d184a4" xmlns:ns4="http://schemas.microsoft.com/sharepoint.v3" xmlns:ns5="http://schemas.microsoft.com/sharepoint/v3/fields" xmlns:ns6="23086b01-e10f-4161-9539-bee0392f2b0b" xmlns:ns7="2ad6d5b1-22f5-4fcb-b684-b62ad3c54868" targetNamespace="http://schemas.microsoft.com/office/2006/metadata/properties" ma:root="true" ma:fieldsID="12b1c3da7978114e20cfc0d442cfec0f" ns1:_="" ns3:_="" ns4:_="" ns5:_="" ns6:_="" ns7:_="">
    <xsd:import namespace="http://schemas.microsoft.com/sharepoint/v3"/>
    <xsd:import namespace="4ffa91fb-a0ff-4ac5-b2db-65c790d184a4"/>
    <xsd:import namespace="http://schemas.microsoft.com/sharepoint.v3"/>
    <xsd:import namespace="http://schemas.microsoft.com/sharepoint/v3/fields"/>
    <xsd:import namespace="23086b01-e10f-4161-9539-bee0392f2b0b"/>
    <xsd:import namespace="2ad6d5b1-22f5-4fcb-b684-b62ad3c54868"/>
    <xsd:element name="properties">
      <xsd:complexType>
        <xsd:sequence>
          <xsd:element name="documentManagement">
            <xsd:complexType>
              <xsd:all>
                <xsd:element ref="ns3:Document_x0020_Creation_x0020_Date" minOccurs="0"/>
                <xsd:element ref="ns3:Creator" minOccurs="0"/>
                <xsd:element ref="ns3:EPA_x0020_Office" minOccurs="0"/>
                <xsd:element ref="ns3:Record" minOccurs="0"/>
                <xsd:element ref="ns4:CategoryDescription" minOccurs="0"/>
                <xsd:element ref="ns3:Identifier" minOccurs="0"/>
                <xsd:element ref="ns3:EPA_x0020_Contributor" minOccurs="0"/>
                <xsd:element ref="ns3:External_x0020_Contributor" minOccurs="0"/>
                <xsd:element ref="ns5:_Coverage" minOccurs="0"/>
                <xsd:element ref="ns3:EPA_x0020_Related_x0020_Documents" minOccurs="0"/>
                <xsd:element ref="ns5:_Source" minOccurs="0"/>
                <xsd:element ref="ns3:Rights" minOccurs="0"/>
                <xsd:element ref="ns1:Language" minOccurs="0"/>
                <xsd:element ref="ns3:j747ac98061d40f0aa7bd47e1db5675d" minOccurs="0"/>
                <xsd:element ref="ns3:TaxKeywordTaxHTField" minOccurs="0"/>
                <xsd:element ref="ns3:TaxCatchAllLabel" minOccurs="0"/>
                <xsd:element ref="ns3:TaxCatchAll" minOccurs="0"/>
                <xsd:element ref="ns6:Records_x0020_Status" minOccurs="0"/>
                <xsd:element ref="ns6:Records_x0020_Date" minOccurs="0"/>
                <xsd:element ref="ns6:SharedWithUsers" minOccurs="0"/>
                <xsd:element ref="ns6:SharedWithDetails" minOccurs="0"/>
                <xsd:element ref="ns6:SharingHintHash" minOccurs="0"/>
                <xsd:element ref="ns7:MediaServiceMetadata" minOccurs="0"/>
                <xsd:element ref="ns7:MediaServiceFastMetadata" minOccurs="0"/>
                <xsd:element ref="ns7:MediaServiceDateTaken" minOccurs="0"/>
                <xsd:element ref="ns7:MediaServiceAutoTags" minOccurs="0"/>
                <xsd:element ref="ns7:MediaServiceLocation" minOccurs="0"/>
                <xsd:element ref="ns7:MediaServiceGenerationTime" minOccurs="0"/>
                <xsd:element ref="ns7:MediaServiceEventHashCode" minOccurs="0"/>
                <xsd:element ref="ns7:MediaServiceOCR" minOccurs="0"/>
                <xsd:element ref="ns7:MediaServiceAutoKeyPoints" minOccurs="0"/>
                <xsd:element ref="ns7: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ma:readOnly="fals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ma:readOnly="false">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59129319-f853-47f8-a909-53446ed04a4c}" ma:internalName="TaxCatchAllLabel" ma:readOnly="true" ma:showField="CatchAllDataLabel" ma:web="23086b01-e10f-4161-9539-bee0392f2b0b">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59129319-f853-47f8-a909-53446ed04a4c}" ma:internalName="TaxCatchAll" ma:showField="CatchAllData" ma:web="23086b01-e10f-4161-9539-bee0392f2b0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86b01-e10f-4161-9539-bee0392f2b0b" elementFormDefault="qualified">
    <xsd:import namespace="http://schemas.microsoft.com/office/2006/documentManagement/types"/>
    <xsd:import namespace="http://schemas.microsoft.com/office/infopath/2007/PartnerControls"/>
    <xsd:element name="Records_x0020_Status" ma:index="28" nillable="true" ma:displayName="Records Status" ma:default="Pending" ma:internalName="Records_x0020_Status">
      <xsd:simpleType>
        <xsd:restriction base="dms:Text"/>
      </xsd:simpleType>
    </xsd:element>
    <xsd:element name="Records_x0020_Date" ma:index="29" nillable="true" ma:displayName="Records Date" ma:hidden="true" ma:internalName="Records_x0020_Date">
      <xsd:simpleType>
        <xsd:restriction base="dms:DateTime"/>
      </xsd:simpleType>
    </xsd:element>
    <xsd:element name="SharedWithUsers" ma:index="3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1" nillable="true" ma:displayName="Shared With Details" ma:internalName="SharedWithDetails" ma:readOnly="true">
      <xsd:simpleType>
        <xsd:restriction base="dms:Note">
          <xsd:maxLength value="255"/>
        </xsd:restriction>
      </xsd:simpleType>
    </xsd:element>
    <xsd:element name="SharingHintHash" ma:index="32"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ad6d5b1-22f5-4fcb-b684-b62ad3c54868" elementFormDefault="qualified">
    <xsd:import namespace="http://schemas.microsoft.com/office/2006/documentManagement/types"/>
    <xsd:import namespace="http://schemas.microsoft.com/office/infopath/2007/PartnerControls"/>
    <xsd:element name="MediaServiceMetadata" ma:index="33" nillable="true" ma:displayName="MediaServiceMetadata" ma:hidden="true" ma:internalName="MediaServiceMetadata" ma:readOnly="true">
      <xsd:simpleType>
        <xsd:restriction base="dms:Note"/>
      </xsd:simpleType>
    </xsd:element>
    <xsd:element name="MediaServiceFastMetadata" ma:index="34" nillable="true" ma:displayName="MediaServiceFastMetadata" ma:hidden="true" ma:internalName="MediaServiceFastMetadata" ma:readOnly="true">
      <xsd:simpleType>
        <xsd:restriction base="dms:Note"/>
      </xsd:simpleType>
    </xsd:element>
    <xsd:element name="MediaServiceDateTaken" ma:index="35" nillable="true" ma:displayName="MediaServiceDateTaken" ma:hidden="true" ma:internalName="MediaServiceDateTaken" ma:readOnly="true">
      <xsd:simpleType>
        <xsd:restriction base="dms:Text"/>
      </xsd:simpleType>
    </xsd:element>
    <xsd:element name="MediaServiceAutoTags" ma:index="36" nillable="true" ma:displayName="Tags" ma:internalName="MediaServiceAutoTags" ma:readOnly="true">
      <xsd:simpleType>
        <xsd:restriction base="dms:Text"/>
      </xsd:simpleType>
    </xsd:element>
    <xsd:element name="MediaServiceLocation" ma:index="37" nillable="true" ma:displayName="Location" ma:internalName="MediaServiceLocation" ma:readOnly="true">
      <xsd:simpleType>
        <xsd:restriction base="dms:Text"/>
      </xsd:simpleType>
    </xsd:element>
    <xsd:element name="MediaServiceGenerationTime" ma:index="38" nillable="true" ma:displayName="MediaServiceGenerationTime" ma:hidden="true" ma:internalName="MediaServiceGenerationTime" ma:readOnly="true">
      <xsd:simpleType>
        <xsd:restriction base="dms:Text"/>
      </xsd:simpleType>
    </xsd:element>
    <xsd:element name="MediaServiceEventHashCode" ma:index="39" nillable="true" ma:displayName="MediaServiceEventHashCode" ma:hidden="true" ma:internalName="MediaServiceEventHashCode" ma:readOnly="true">
      <xsd:simpleType>
        <xsd:restriction base="dms:Text"/>
      </xsd:simpleType>
    </xsd:element>
    <xsd:element name="MediaServiceOCR" ma:index="40" nillable="true" ma:displayName="Extracted Text" ma:internalName="MediaServiceOCR" ma:readOnly="true">
      <xsd:simpleType>
        <xsd:restriction base="dms:Note">
          <xsd:maxLength value="255"/>
        </xsd:restriction>
      </xsd:simpleType>
    </xsd:element>
    <xsd:element name="MediaServiceAutoKeyPoints" ma:index="41" nillable="true" ma:displayName="MediaServiceAutoKeyPoints" ma:hidden="true" ma:internalName="MediaServiceAutoKeyPoints" ma:readOnly="true">
      <xsd:simpleType>
        <xsd:restriction base="dms:Note"/>
      </xsd:simpleType>
    </xsd:element>
    <xsd:element name="MediaServiceKeyPoints" ma:index="42"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Source xmlns="http://schemas.microsoft.com/sharepoint/v3/fields" xsi:nil="true"/>
    <Language xmlns="http://schemas.microsoft.com/sharepoint/v3">English</Language>
    <j747ac98061d40f0aa7bd47e1db5675d xmlns="4ffa91fb-a0ff-4ac5-b2db-65c790d184a4">
      <Terms xmlns="http://schemas.microsoft.com/office/infopath/2007/PartnerControls"/>
    </j747ac98061d40f0aa7bd47e1db5675d>
    <External_x0020_Contributor xmlns="4ffa91fb-a0ff-4ac5-b2db-65c790d184a4" xsi:nil="true"/>
    <Records_x0020_Status xmlns="23086b01-e10f-4161-9539-bee0392f2b0b">Pending</Records_x0020_Status>
    <TaxKeywordTaxHTField xmlns="4ffa91fb-a0ff-4ac5-b2db-65c790d184a4">
      <Terms xmlns="http://schemas.microsoft.com/office/infopath/2007/PartnerControls"/>
    </TaxKeywordTaxHTField>
    <Record xmlns="4ffa91fb-a0ff-4ac5-b2db-65c790d184a4">Shared</Record>
    <Rights xmlns="4ffa91fb-a0ff-4ac5-b2db-65c790d184a4" xsi:nil="true"/>
    <Document_x0020_Creation_x0020_Date xmlns="4ffa91fb-a0ff-4ac5-b2db-65c790d184a4">2020-06-16T14:18:44+00:00</Document_x0020_Creation_x0020_Date>
    <EPA_x0020_Office xmlns="4ffa91fb-a0ff-4ac5-b2db-65c790d184a4" xsi:nil="true"/>
    <CategoryDescription xmlns="http://schemas.microsoft.com/sharepoint.v3" xsi:nil="true"/>
    <Identifier xmlns="4ffa91fb-a0ff-4ac5-b2db-65c790d184a4" xsi:nil="true"/>
    <_Coverage xmlns="http://schemas.microsoft.com/sharepoint/v3/fields" xsi:nil="true"/>
    <Records_x0020_Date xmlns="23086b01-e10f-4161-9539-bee0392f2b0b"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haredContentType xmlns="Microsoft.SharePoint.Taxonomy.ContentTypeSync" SourceId="29f62856-1543-49d4-a736-4569d363f533" ContentTypeId="0x0101" PreviousValue="false"/>
</file>

<file path=customXml/itemProps1.xml><?xml version="1.0" encoding="utf-8"?>
<ds:datastoreItem xmlns:ds="http://schemas.openxmlformats.org/officeDocument/2006/customXml" ds:itemID="{91A4CA81-9B12-4F9B-AE94-AA32896EF3C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ffa91fb-a0ff-4ac5-b2db-65c790d184a4"/>
    <ds:schemaRef ds:uri="http://schemas.microsoft.com/sharepoint.v3"/>
    <ds:schemaRef ds:uri="http://schemas.microsoft.com/sharepoint/v3/fields"/>
    <ds:schemaRef ds:uri="23086b01-e10f-4161-9539-bee0392f2b0b"/>
    <ds:schemaRef ds:uri="2ad6d5b1-22f5-4fcb-b684-b62ad3c5486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9170985-7001-4F3A-82D8-E3175B53AF7C}">
  <ds:schemaRefs>
    <ds:schemaRef ds:uri="http://schemas.microsoft.com/sharepoint.v3"/>
    <ds:schemaRef ds:uri="http://schemas.microsoft.com/office/2006/metadata/properties"/>
    <ds:schemaRef ds:uri="http://www.w3.org/XML/1998/namespace"/>
    <ds:schemaRef ds:uri="http://schemas.microsoft.com/sharepoint/v3/fields"/>
    <ds:schemaRef ds:uri="4ffa91fb-a0ff-4ac5-b2db-65c790d184a4"/>
    <ds:schemaRef ds:uri="http://purl.org/dc/dcmitype/"/>
    <ds:schemaRef ds:uri="http://schemas.microsoft.com/office/infopath/2007/PartnerControls"/>
    <ds:schemaRef ds:uri="http://schemas.microsoft.com/office/2006/documentManagement/types"/>
    <ds:schemaRef ds:uri="http://purl.org/dc/terms/"/>
    <ds:schemaRef ds:uri="http://purl.org/dc/elements/1.1/"/>
    <ds:schemaRef ds:uri="23086b01-e10f-4161-9539-bee0392f2b0b"/>
    <ds:schemaRef ds:uri="http://schemas.openxmlformats.org/package/2006/metadata/core-properties"/>
    <ds:schemaRef ds:uri="2ad6d5b1-22f5-4fcb-b684-b62ad3c54868"/>
    <ds:schemaRef ds:uri="http://schemas.microsoft.com/sharepoint/v3"/>
  </ds:schemaRefs>
</ds:datastoreItem>
</file>

<file path=customXml/itemProps3.xml><?xml version="1.0" encoding="utf-8"?>
<ds:datastoreItem xmlns:ds="http://schemas.openxmlformats.org/officeDocument/2006/customXml" ds:itemID="{383E0324-FBB9-4D57-95FE-24DA05C86E1B}">
  <ds:schemaRefs>
    <ds:schemaRef ds:uri="http://schemas.microsoft.com/sharepoint/v3/contenttype/forms"/>
  </ds:schemaRefs>
</ds:datastoreItem>
</file>

<file path=customXml/itemProps4.xml><?xml version="1.0" encoding="utf-8"?>
<ds:datastoreItem xmlns:ds="http://schemas.openxmlformats.org/officeDocument/2006/customXml" ds:itemID="{747CCA88-7F16-41ED-82E2-52374B55692B}">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otalTime>1569</TotalTime>
  <Words>3948</Words>
  <Application>Microsoft Office PowerPoint</Application>
  <PresentationFormat>Widescreen</PresentationFormat>
  <Paragraphs>343</Paragraphs>
  <Slides>33</Slides>
  <Notes>26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33</vt:i4>
      </vt:variant>
    </vt:vector>
  </HeadingPairs>
  <TitlesOfParts>
    <vt:vector size="43" baseType="lpstr">
      <vt:lpstr>AdvOT569473da</vt:lpstr>
      <vt:lpstr>AdvOT569473da+20</vt:lpstr>
      <vt:lpstr>AdvPS3D5C76</vt:lpstr>
      <vt:lpstr>Arial</vt:lpstr>
      <vt:lpstr>Calibri</vt:lpstr>
      <vt:lpstr>Calibri Light</vt:lpstr>
      <vt:lpstr>MinionPro-Regular</vt:lpstr>
      <vt:lpstr>STIX Two Text Medium</vt:lpstr>
      <vt:lpstr>Stone Serif ITC Pro Medium</vt:lpstr>
      <vt:lpstr>Office Theme</vt:lpstr>
      <vt:lpstr>EPA Tools and Resources Webinar:  Environmental Quality Index (EQI)</vt:lpstr>
      <vt:lpstr>Presentation Outline</vt:lpstr>
      <vt:lpstr>Problem</vt:lpstr>
      <vt:lpstr>Approach</vt:lpstr>
      <vt:lpstr>Environmental Quality Index</vt:lpstr>
      <vt:lpstr>Data Sources</vt:lpstr>
      <vt:lpstr>Air Domain</vt:lpstr>
      <vt:lpstr>Water Domain</vt:lpstr>
      <vt:lpstr>Land Domain</vt:lpstr>
      <vt:lpstr>Sociodemographic Domain</vt:lpstr>
      <vt:lpstr>Built Environment Domain</vt:lpstr>
      <vt:lpstr>Rural-urban continuum code (RUCC) stratification for all counties in the US</vt:lpstr>
      <vt:lpstr>Conceptual Framework for Domain-Specific and Overall EQI Construction </vt:lpstr>
      <vt:lpstr>Overall EQI Stratified by RUCC by county, 2000-2005</vt:lpstr>
      <vt:lpstr>Overall EQI Stratified by RUCC by county, 2006-2010</vt:lpstr>
      <vt:lpstr>EQI and Health Outcome Studies</vt:lpstr>
      <vt:lpstr>Public Access to the EQI</vt:lpstr>
      <vt:lpstr>2000-2005 County EQI and Health Outcome Studies</vt:lpstr>
      <vt:lpstr>EQI and Cancer Incidence</vt:lpstr>
      <vt:lpstr>EQI and Infant Mortality</vt:lpstr>
      <vt:lpstr>Obesity and Physical Activity Modified by EQI</vt:lpstr>
      <vt:lpstr>2006-2010 County EQI and Health Outcome Studies</vt:lpstr>
      <vt:lpstr>EQI and Birth Defects</vt:lpstr>
      <vt:lpstr>EQI and Birth Defects, continued</vt:lpstr>
      <vt:lpstr>EQI and Birth Defects, continued</vt:lpstr>
      <vt:lpstr>EQI and Diabetes Control</vt:lpstr>
      <vt:lpstr>Ongoing Activities</vt:lpstr>
      <vt:lpstr>Impact</vt:lpstr>
      <vt:lpstr>Take Home Messages</vt:lpstr>
      <vt:lpstr>Contact</vt:lpstr>
      <vt:lpstr>Acknowledgements</vt:lpstr>
      <vt:lpstr>Publications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Line 1 Presentation Title Line 2</dc:title>
  <dc:creator>Tarpley, Keith</dc:creator>
  <cp:lastModifiedBy>Fletcher, Zachary</cp:lastModifiedBy>
  <cp:revision>14</cp:revision>
  <dcterms:created xsi:type="dcterms:W3CDTF">2016-06-28T18:46:10Z</dcterms:created>
  <dcterms:modified xsi:type="dcterms:W3CDTF">2023-08-22T19:20:56Z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0x010100CFE8F594BCA0DB459CC082E02699E04D</vt:lpwstr>
  </property>
</Properties>
</file>