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1"/>
  </p:notesMasterIdLst>
  <p:sldIdLst>
    <p:sldId id="262" r:id="rId6"/>
    <p:sldId id="375" r:id="rId7"/>
    <p:sldId id="295" r:id="rId8"/>
    <p:sldId id="260" r:id="rId9"/>
    <p:sldId id="266" r:id="rId10"/>
    <p:sldId id="264" r:id="rId11"/>
    <p:sldId id="265" r:id="rId12"/>
    <p:sldId id="297" r:id="rId13"/>
    <p:sldId id="303" r:id="rId14"/>
    <p:sldId id="271" r:id="rId15"/>
    <p:sldId id="267" r:id="rId16"/>
    <p:sldId id="327" r:id="rId17"/>
    <p:sldId id="293" r:id="rId18"/>
    <p:sldId id="305" r:id="rId19"/>
    <p:sldId id="336" r:id="rId20"/>
    <p:sldId id="294" r:id="rId21"/>
    <p:sldId id="304" r:id="rId22"/>
    <p:sldId id="306" r:id="rId23"/>
    <p:sldId id="307" r:id="rId24"/>
    <p:sldId id="309" r:id="rId25"/>
    <p:sldId id="337" r:id="rId26"/>
    <p:sldId id="338" r:id="rId27"/>
    <p:sldId id="339" r:id="rId28"/>
    <p:sldId id="341" r:id="rId29"/>
    <p:sldId id="342" r:id="rId30"/>
    <p:sldId id="340" r:id="rId31"/>
    <p:sldId id="343" r:id="rId32"/>
    <p:sldId id="334" r:id="rId33"/>
    <p:sldId id="344" r:id="rId34"/>
    <p:sldId id="381" r:id="rId35"/>
    <p:sldId id="345" r:id="rId36"/>
    <p:sldId id="317" r:id="rId37"/>
    <p:sldId id="326" r:id="rId38"/>
    <p:sldId id="325" r:id="rId39"/>
    <p:sldId id="388" r:id="rId40"/>
    <p:sldId id="389" r:id="rId41"/>
    <p:sldId id="390" r:id="rId42"/>
    <p:sldId id="391" r:id="rId43"/>
    <p:sldId id="392" r:id="rId44"/>
    <p:sldId id="393" r:id="rId45"/>
    <p:sldId id="379" r:id="rId46"/>
    <p:sldId id="273" r:id="rId47"/>
    <p:sldId id="257" r:id="rId48"/>
    <p:sldId id="363" r:id="rId49"/>
    <p:sldId id="349" r:id="rId50"/>
    <p:sldId id="364" r:id="rId51"/>
    <p:sldId id="350" r:id="rId52"/>
    <p:sldId id="352" r:id="rId53"/>
    <p:sldId id="351" r:id="rId54"/>
    <p:sldId id="274" r:id="rId55"/>
    <p:sldId id="353" r:id="rId56"/>
    <p:sldId id="354" r:id="rId57"/>
    <p:sldId id="275" r:id="rId58"/>
    <p:sldId id="355" r:id="rId59"/>
    <p:sldId id="365" r:id="rId60"/>
    <p:sldId id="279" r:id="rId61"/>
    <p:sldId id="373" r:id="rId62"/>
    <p:sldId id="280" r:id="rId63"/>
    <p:sldId id="357" r:id="rId64"/>
    <p:sldId id="281" r:id="rId65"/>
    <p:sldId id="358" r:id="rId66"/>
    <p:sldId id="372" r:id="rId67"/>
    <p:sldId id="359" r:id="rId68"/>
    <p:sldId id="380" r:id="rId69"/>
    <p:sldId id="283" r:id="rId70"/>
    <p:sldId id="360" r:id="rId71"/>
    <p:sldId id="361" r:id="rId72"/>
    <p:sldId id="284" r:id="rId73"/>
    <p:sldId id="366" r:id="rId74"/>
    <p:sldId id="370" r:id="rId75"/>
    <p:sldId id="287" r:id="rId76"/>
    <p:sldId id="378" r:id="rId77"/>
    <p:sldId id="394" r:id="rId78"/>
    <p:sldId id="263" r:id="rId79"/>
    <p:sldId id="376"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 id="2" name="Geonczy, Maria" initials="GM" lastIdx="5" clrIdx="1">
    <p:extLst>
      <p:ext uri="{19B8F6BF-5375-455C-9EA6-DF929625EA0E}">
        <p15:presenceInfo xmlns:p15="http://schemas.microsoft.com/office/powerpoint/2012/main" userId="Geonczy,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5937" autoAdjust="0"/>
  </p:normalViewPr>
  <p:slideViewPr>
    <p:cSldViewPr snapToGrid="0" showGuides="1">
      <p:cViewPr varScale="1">
        <p:scale>
          <a:sx n="64" d="100"/>
          <a:sy n="64" d="100"/>
        </p:scale>
        <p:origin x="408" y="72"/>
      </p:cViewPr>
      <p:guideLst>
        <p:guide orient="horz" pos="2160"/>
        <p:guide pos="3840"/>
      </p:guideLst>
    </p:cSldViewPr>
  </p:slideViewPr>
  <p:outlineViewPr>
    <p:cViewPr>
      <p:scale>
        <a:sx n="33" d="100"/>
        <a:sy n="33" d="100"/>
      </p:scale>
      <p:origin x="0" y="-17322"/>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userId="c40aa719-84be-4bda-bbca-53dec2227883" providerId="ADAL" clId="{DB8D7F21-EE94-4945-8EA0-0EFE2ACF8280}"/>
    <pc:docChg chg="modSld">
      <pc:chgData name="Gamas, Julia" userId="c40aa719-84be-4bda-bbca-53dec2227883" providerId="ADAL" clId="{DB8D7F21-EE94-4945-8EA0-0EFE2ACF8280}" dt="2024-01-18T17:26:21.359" v="0" actId="20577"/>
      <pc:docMkLst>
        <pc:docMk/>
      </pc:docMkLst>
      <pc:sldChg chg="modSp mod">
        <pc:chgData name="Gamas, Julia" userId="c40aa719-84be-4bda-bbca-53dec2227883" providerId="ADAL" clId="{DB8D7F21-EE94-4945-8EA0-0EFE2ACF8280}" dt="2024-01-18T17:26:21.359" v="0" actId="20577"/>
        <pc:sldMkLst>
          <pc:docMk/>
          <pc:sldMk cId="1554808622" sldId="263"/>
        </pc:sldMkLst>
        <pc:spChg chg="mod">
          <ac:chgData name="Gamas, Julia" userId="c40aa719-84be-4bda-bbca-53dec2227883" providerId="ADAL" clId="{DB8D7F21-EE94-4945-8EA0-0EFE2ACF8280}" dt="2024-01-18T17:26:21.359" v="0" actId="20577"/>
          <ac:spMkLst>
            <pc:docMk/>
            <pc:sldMk cId="1554808622" sldId="263"/>
            <ac:spMk id="3" creationId="{3D14E61A-1713-431D-8FB7-8A451EE5393A}"/>
          </ac:spMkLst>
        </pc:spChg>
      </pc:sldChg>
    </pc:docChg>
  </pc:docChgLst>
  <pc:docChgLst>
    <pc:chgData name="Gamas, Julia" userId="c40aa719-84be-4bda-bbca-53dec2227883" providerId="ADAL" clId="{A56844E6-E152-4A8F-AE12-095299B50AEA}"/>
    <pc:docChg chg="modSld">
      <pc:chgData name="Gamas, Julia" userId="c40aa719-84be-4bda-bbca-53dec2227883" providerId="ADAL" clId="{A56844E6-E152-4A8F-AE12-095299B50AEA}" dt="2023-12-14T18:02:01.242" v="591" actId="207"/>
      <pc:docMkLst>
        <pc:docMk/>
      </pc:docMkLst>
      <pc:sldChg chg="modSp mod">
        <pc:chgData name="Gamas, Julia" userId="c40aa719-84be-4bda-bbca-53dec2227883" providerId="ADAL" clId="{A56844E6-E152-4A8F-AE12-095299B50AEA}" dt="2023-12-14T18:00:52.981" v="566" actId="207"/>
        <pc:sldMkLst>
          <pc:docMk/>
          <pc:sldMk cId="776180342" sldId="257"/>
        </pc:sldMkLst>
        <pc:spChg chg="mod">
          <ac:chgData name="Gamas, Julia" userId="c40aa719-84be-4bda-bbca-53dec2227883" providerId="ADAL" clId="{A56844E6-E152-4A8F-AE12-095299B50AEA}" dt="2023-12-14T18:00:52.981" v="566" actId="207"/>
          <ac:spMkLst>
            <pc:docMk/>
            <pc:sldMk cId="776180342" sldId="257"/>
            <ac:spMk id="2" creationId="{485AAFC2-D79E-4815-94D3-95B530D4FFE9}"/>
          </ac:spMkLst>
        </pc:spChg>
      </pc:sldChg>
      <pc:sldChg chg="modSp mod">
        <pc:chgData name="Gamas, Julia" userId="c40aa719-84be-4bda-bbca-53dec2227883" providerId="ADAL" clId="{A56844E6-E152-4A8F-AE12-095299B50AEA}" dt="2023-12-14T18:00:11.246" v="553" actId="207"/>
        <pc:sldMkLst>
          <pc:docMk/>
          <pc:sldMk cId="2411980604" sldId="274"/>
        </pc:sldMkLst>
        <pc:spChg chg="mod">
          <ac:chgData name="Gamas, Julia" userId="c40aa719-84be-4bda-bbca-53dec2227883" providerId="ADAL" clId="{A56844E6-E152-4A8F-AE12-095299B50AEA}" dt="2023-12-14T18:00:11.246" v="553" actId="207"/>
          <ac:spMkLst>
            <pc:docMk/>
            <pc:sldMk cId="2411980604" sldId="274"/>
            <ac:spMk id="2" creationId="{485AAFC2-D79E-4815-94D3-95B530D4FFE9}"/>
          </ac:spMkLst>
        </pc:spChg>
      </pc:sldChg>
      <pc:sldChg chg="modSp mod">
        <pc:chgData name="Gamas, Julia" userId="c40aa719-84be-4bda-bbca-53dec2227883" providerId="ADAL" clId="{A56844E6-E152-4A8F-AE12-095299B50AEA}" dt="2023-12-14T18:00:20.323" v="558" actId="207"/>
        <pc:sldMkLst>
          <pc:docMk/>
          <pc:sldMk cId="457113482" sldId="275"/>
        </pc:sldMkLst>
        <pc:spChg chg="mod">
          <ac:chgData name="Gamas, Julia" userId="c40aa719-84be-4bda-bbca-53dec2227883" providerId="ADAL" clId="{A56844E6-E152-4A8F-AE12-095299B50AEA}" dt="2023-12-14T18:00:20.323" v="558" actId="207"/>
          <ac:spMkLst>
            <pc:docMk/>
            <pc:sldMk cId="457113482" sldId="275"/>
            <ac:spMk id="2" creationId="{485AAFC2-D79E-4815-94D3-95B530D4FFE9}"/>
          </ac:spMkLst>
        </pc:spChg>
      </pc:sldChg>
      <pc:sldChg chg="modSp mod">
        <pc:chgData name="Gamas, Julia" userId="c40aa719-84be-4bda-bbca-53dec2227883" providerId="ADAL" clId="{A56844E6-E152-4A8F-AE12-095299B50AEA}" dt="2023-12-14T18:00:29.103" v="563" actId="207"/>
        <pc:sldMkLst>
          <pc:docMk/>
          <pc:sldMk cId="1638359061" sldId="279"/>
        </pc:sldMkLst>
        <pc:spChg chg="mod">
          <ac:chgData name="Gamas, Julia" userId="c40aa719-84be-4bda-bbca-53dec2227883" providerId="ADAL" clId="{A56844E6-E152-4A8F-AE12-095299B50AEA}" dt="2023-12-14T18:00:29.103" v="563" actId="207"/>
          <ac:spMkLst>
            <pc:docMk/>
            <pc:sldMk cId="1638359061" sldId="279"/>
            <ac:spMk id="2" creationId="{AC418228-1D2C-422B-8E45-6B3F34BD94A0}"/>
          </ac:spMkLst>
        </pc:spChg>
      </pc:sldChg>
      <pc:sldChg chg="modSp mod">
        <pc:chgData name="Gamas, Julia" userId="c40aa719-84be-4bda-bbca-53dec2227883" providerId="ADAL" clId="{A56844E6-E152-4A8F-AE12-095299B50AEA}" dt="2023-12-14T18:01:27.273" v="571" actId="207"/>
        <pc:sldMkLst>
          <pc:docMk/>
          <pc:sldMk cId="499123833" sldId="280"/>
        </pc:sldMkLst>
        <pc:spChg chg="mod">
          <ac:chgData name="Gamas, Julia" userId="c40aa719-84be-4bda-bbca-53dec2227883" providerId="ADAL" clId="{A56844E6-E152-4A8F-AE12-095299B50AEA}" dt="2023-12-14T18:01:27.273" v="571" actId="207"/>
          <ac:spMkLst>
            <pc:docMk/>
            <pc:sldMk cId="499123833" sldId="280"/>
            <ac:spMk id="2" creationId="{AC418228-1D2C-422B-8E45-6B3F34BD94A0}"/>
          </ac:spMkLst>
        </pc:spChg>
      </pc:sldChg>
      <pc:sldChg chg="modSp mod">
        <pc:chgData name="Gamas, Julia" userId="c40aa719-84be-4bda-bbca-53dec2227883" providerId="ADAL" clId="{A56844E6-E152-4A8F-AE12-095299B50AEA}" dt="2023-12-14T18:01:35.940" v="576" actId="207"/>
        <pc:sldMkLst>
          <pc:docMk/>
          <pc:sldMk cId="1637021351" sldId="281"/>
        </pc:sldMkLst>
        <pc:spChg chg="mod">
          <ac:chgData name="Gamas, Julia" userId="c40aa719-84be-4bda-bbca-53dec2227883" providerId="ADAL" clId="{A56844E6-E152-4A8F-AE12-095299B50AEA}" dt="2023-12-14T18:01:35.940" v="576" actId="207"/>
          <ac:spMkLst>
            <pc:docMk/>
            <pc:sldMk cId="1637021351" sldId="281"/>
            <ac:spMk id="2" creationId="{AC418228-1D2C-422B-8E45-6B3F34BD94A0}"/>
          </ac:spMkLst>
        </pc:spChg>
      </pc:sldChg>
      <pc:sldChg chg="modSp mod">
        <pc:chgData name="Gamas, Julia" userId="c40aa719-84be-4bda-bbca-53dec2227883" providerId="ADAL" clId="{A56844E6-E152-4A8F-AE12-095299B50AEA}" dt="2023-12-14T18:01:51.447" v="586" actId="207"/>
        <pc:sldMkLst>
          <pc:docMk/>
          <pc:sldMk cId="2799133585" sldId="283"/>
        </pc:sldMkLst>
        <pc:spChg chg="mod">
          <ac:chgData name="Gamas, Julia" userId="c40aa719-84be-4bda-bbca-53dec2227883" providerId="ADAL" clId="{A56844E6-E152-4A8F-AE12-095299B50AEA}" dt="2023-12-14T18:01:51.447" v="586" actId="207"/>
          <ac:spMkLst>
            <pc:docMk/>
            <pc:sldMk cId="2799133585" sldId="283"/>
            <ac:spMk id="2" creationId="{AC418228-1D2C-422B-8E45-6B3F34BD94A0}"/>
          </ac:spMkLst>
        </pc:spChg>
      </pc:sldChg>
      <pc:sldChg chg="modSp mod">
        <pc:chgData name="Gamas, Julia" userId="c40aa719-84be-4bda-bbca-53dec2227883" providerId="ADAL" clId="{A56844E6-E152-4A8F-AE12-095299B50AEA}" dt="2023-12-14T18:02:01.242" v="591" actId="207"/>
        <pc:sldMkLst>
          <pc:docMk/>
          <pc:sldMk cId="998602856" sldId="284"/>
        </pc:sldMkLst>
        <pc:spChg chg="mod">
          <ac:chgData name="Gamas, Julia" userId="c40aa719-84be-4bda-bbca-53dec2227883" providerId="ADAL" clId="{A56844E6-E152-4A8F-AE12-095299B50AEA}" dt="2023-12-14T18:02:01.242" v="591" actId="207"/>
          <ac:spMkLst>
            <pc:docMk/>
            <pc:sldMk cId="998602856" sldId="284"/>
            <ac:spMk id="2" creationId="{AC418228-1D2C-422B-8E45-6B3F34BD94A0}"/>
          </ac:spMkLst>
        </pc:spChg>
      </pc:sldChg>
      <pc:sldChg chg="modSp mod">
        <pc:chgData name="Gamas, Julia" userId="c40aa719-84be-4bda-bbca-53dec2227883" providerId="ADAL" clId="{A56844E6-E152-4A8F-AE12-095299B50AEA}" dt="2023-12-14T17:58:59.944" v="541" actId="13244"/>
        <pc:sldMkLst>
          <pc:docMk/>
          <pc:sldMk cId="931561079" sldId="297"/>
        </pc:sldMkLst>
        <pc:spChg chg="ord">
          <ac:chgData name="Gamas, Julia" userId="c40aa719-84be-4bda-bbca-53dec2227883" providerId="ADAL" clId="{A56844E6-E152-4A8F-AE12-095299B50AEA}" dt="2023-12-14T17:58:59.944" v="541" actId="13244"/>
          <ac:spMkLst>
            <pc:docMk/>
            <pc:sldMk cId="931561079" sldId="297"/>
            <ac:spMk id="2" creationId="{39688DD1-76BC-5497-258E-C0B38A3C0B6E}"/>
          </ac:spMkLst>
        </pc:spChg>
      </pc:sldChg>
      <pc:sldChg chg="modSp mod">
        <pc:chgData name="Gamas, Julia" userId="c40aa719-84be-4bda-bbca-53dec2227883" providerId="ADAL" clId="{A56844E6-E152-4A8F-AE12-095299B50AEA}" dt="2023-12-14T17:58:44.115" v="540"/>
        <pc:sldMkLst>
          <pc:docMk/>
          <pc:sldMk cId="2395259285" sldId="305"/>
        </pc:sldMkLst>
        <pc:spChg chg="ord">
          <ac:chgData name="Gamas, Julia" userId="c40aa719-84be-4bda-bbca-53dec2227883" providerId="ADAL" clId="{A56844E6-E152-4A8F-AE12-095299B50AEA}" dt="2023-12-14T17:58:44.115" v="540"/>
          <ac:spMkLst>
            <pc:docMk/>
            <pc:sldMk cId="2395259285" sldId="305"/>
            <ac:spMk id="3" creationId="{706B24E8-D671-C386-0E88-9E9663A4D00A}"/>
          </ac:spMkLst>
        </pc:spChg>
      </pc:sldChg>
      <pc:sldChg chg="modSp mod">
        <pc:chgData name="Gamas, Julia" userId="c40aa719-84be-4bda-bbca-53dec2227883" providerId="ADAL" clId="{A56844E6-E152-4A8F-AE12-095299B50AEA}" dt="2023-12-14T17:59:08.643" v="543" actId="13244"/>
        <pc:sldMkLst>
          <pc:docMk/>
          <pc:sldMk cId="3640649824" sldId="325"/>
        </pc:sldMkLst>
        <pc:spChg chg="ord">
          <ac:chgData name="Gamas, Julia" userId="c40aa719-84be-4bda-bbca-53dec2227883" providerId="ADAL" clId="{A56844E6-E152-4A8F-AE12-095299B50AEA}" dt="2023-12-14T17:59:07.471" v="542" actId="13244"/>
          <ac:spMkLst>
            <pc:docMk/>
            <pc:sldMk cId="3640649824" sldId="325"/>
            <ac:spMk id="2" creationId="{7BF75102-BDF6-4DC4-A7A0-E65289432B15}"/>
          </ac:spMkLst>
        </pc:spChg>
        <pc:spChg chg="ord">
          <ac:chgData name="Gamas, Julia" userId="c40aa719-84be-4bda-bbca-53dec2227883" providerId="ADAL" clId="{A56844E6-E152-4A8F-AE12-095299B50AEA}" dt="2023-12-14T17:59:08.643" v="543" actId="13244"/>
          <ac:spMkLst>
            <pc:docMk/>
            <pc:sldMk cId="3640649824" sldId="325"/>
            <ac:spMk id="3" creationId="{4B099CCD-B893-94CA-11BA-B27DD82F0345}"/>
          </ac:spMkLst>
        </pc:spChg>
        <pc:spChg chg="mod">
          <ac:chgData name="Gamas, Julia" userId="c40aa719-84be-4bda-bbca-53dec2227883" providerId="ADAL" clId="{A56844E6-E152-4A8F-AE12-095299B50AEA}" dt="2023-12-14T17:56:44.556" v="0" actId="962"/>
          <ac:spMkLst>
            <pc:docMk/>
            <pc:sldMk cId="3640649824" sldId="325"/>
            <ac:spMk id="5" creationId="{E53C4CA0-8C3E-6CBB-04DC-FD6EEE064CCC}"/>
          </ac:spMkLst>
        </pc:spChg>
      </pc:sldChg>
      <pc:sldChg chg="modSp mod">
        <pc:chgData name="Gamas, Julia" userId="c40aa719-84be-4bda-bbca-53dec2227883" providerId="ADAL" clId="{A56844E6-E152-4A8F-AE12-095299B50AEA}" dt="2023-12-14T17:59:21.876" v="545" actId="13244"/>
        <pc:sldMkLst>
          <pc:docMk/>
          <pc:sldMk cId="344306875" sldId="363"/>
        </pc:sldMkLst>
        <pc:spChg chg="mod">
          <ac:chgData name="Gamas, Julia" userId="c40aa719-84be-4bda-bbca-53dec2227883" providerId="ADAL" clId="{A56844E6-E152-4A8F-AE12-095299B50AEA}" dt="2023-12-14T17:58:06.273" v="537" actId="962"/>
          <ac:spMkLst>
            <pc:docMk/>
            <pc:sldMk cId="344306875" sldId="363"/>
            <ac:spMk id="6" creationId="{3F6F6916-97E3-8F9C-081F-A327FAA6C75A}"/>
          </ac:spMkLst>
        </pc:spChg>
        <pc:picChg chg="mod">
          <ac:chgData name="Gamas, Julia" userId="c40aa719-84be-4bda-bbca-53dec2227883" providerId="ADAL" clId="{A56844E6-E152-4A8F-AE12-095299B50AEA}" dt="2023-12-14T17:58:00.184" v="535" actId="962"/>
          <ac:picMkLst>
            <pc:docMk/>
            <pc:sldMk cId="344306875" sldId="363"/>
            <ac:picMk id="5" creationId="{EFB45D15-2A76-DAF5-56BC-F2A93554F8C1}"/>
          </ac:picMkLst>
        </pc:picChg>
        <pc:picChg chg="mod">
          <ac:chgData name="Gamas, Julia" userId="c40aa719-84be-4bda-bbca-53dec2227883" providerId="ADAL" clId="{A56844E6-E152-4A8F-AE12-095299B50AEA}" dt="2023-12-14T17:58:03.156" v="536" actId="962"/>
          <ac:picMkLst>
            <pc:docMk/>
            <pc:sldMk cId="344306875" sldId="363"/>
            <ac:picMk id="7" creationId="{412345DB-B675-3BFB-3A8D-6A239777F227}"/>
          </ac:picMkLst>
        </pc:picChg>
        <pc:picChg chg="mod ord">
          <ac:chgData name="Gamas, Julia" userId="c40aa719-84be-4bda-bbca-53dec2227883" providerId="ADAL" clId="{A56844E6-E152-4A8F-AE12-095299B50AEA}" dt="2023-12-14T17:59:21.876" v="545" actId="13244"/>
          <ac:picMkLst>
            <pc:docMk/>
            <pc:sldMk cId="344306875" sldId="363"/>
            <ac:picMk id="11" creationId="{8F9D6716-B8FC-3FA3-10CD-435862F843FC}"/>
          </ac:picMkLst>
        </pc:picChg>
      </pc:sldChg>
      <pc:sldChg chg="modSp mod">
        <pc:chgData name="Gamas, Julia" userId="c40aa719-84be-4bda-bbca-53dec2227883" providerId="ADAL" clId="{A56844E6-E152-4A8F-AE12-095299B50AEA}" dt="2023-12-14T18:01:43.650" v="581" actId="207"/>
        <pc:sldMkLst>
          <pc:docMk/>
          <pc:sldMk cId="733743226" sldId="372"/>
        </pc:sldMkLst>
        <pc:spChg chg="mod">
          <ac:chgData name="Gamas, Julia" userId="c40aa719-84be-4bda-bbca-53dec2227883" providerId="ADAL" clId="{A56844E6-E152-4A8F-AE12-095299B50AEA}" dt="2023-12-14T18:01:43.650" v="581" actId="207"/>
          <ac:spMkLst>
            <pc:docMk/>
            <pc:sldMk cId="733743226" sldId="372"/>
            <ac:spMk id="2" creationId="{AC418228-1D2C-422B-8E45-6B3F34BD94A0}"/>
          </ac:spMkLst>
        </pc:spChg>
      </pc:sldChg>
      <pc:sldChg chg="modSp mod">
        <pc:chgData name="Gamas, Julia" userId="c40aa719-84be-4bda-bbca-53dec2227883" providerId="ADAL" clId="{A56844E6-E152-4A8F-AE12-095299B50AEA}" dt="2023-12-14T17:57:09.286" v="206" actId="962"/>
        <pc:sldMkLst>
          <pc:docMk/>
          <pc:sldMk cId="3111599445" sldId="388"/>
        </pc:sldMkLst>
        <pc:picChg chg="mod">
          <ac:chgData name="Gamas, Julia" userId="c40aa719-84be-4bda-bbca-53dec2227883" providerId="ADAL" clId="{A56844E6-E152-4A8F-AE12-095299B50AEA}" dt="2023-12-14T17:57:09.286" v="206" actId="962"/>
          <ac:picMkLst>
            <pc:docMk/>
            <pc:sldMk cId="3111599445" sldId="388"/>
            <ac:picMk id="7" creationId="{22A67CE0-BD90-5C8B-C9BB-ACB07CF74019}"/>
          </ac:picMkLst>
        </pc:picChg>
      </pc:sldChg>
      <pc:sldChg chg="modSp mod">
        <pc:chgData name="Gamas, Julia" userId="c40aa719-84be-4bda-bbca-53dec2227883" providerId="ADAL" clId="{A56844E6-E152-4A8F-AE12-095299B50AEA}" dt="2023-12-14T17:59:15.074" v="544" actId="13244"/>
        <pc:sldMkLst>
          <pc:docMk/>
          <pc:sldMk cId="2322588766" sldId="389"/>
        </pc:sldMkLst>
        <pc:spChg chg="ord">
          <ac:chgData name="Gamas, Julia" userId="c40aa719-84be-4bda-bbca-53dec2227883" providerId="ADAL" clId="{A56844E6-E152-4A8F-AE12-095299B50AEA}" dt="2023-12-14T17:59:15.074" v="544" actId="13244"/>
          <ac:spMkLst>
            <pc:docMk/>
            <pc:sldMk cId="2322588766" sldId="389"/>
            <ac:spMk id="6" creationId="{A4C0B025-F90A-8603-860D-F858522EC1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66" tIns="46583" rIns="93166" bIns="46583" rtlCol="0"/>
          <a:lstStyle>
            <a:lvl1pPr algn="r">
              <a:defRPr sz="1200"/>
            </a:lvl1pPr>
          </a:lstStyle>
          <a:p>
            <a:fld id="{19A52882-6952-4878-A71A-56F78F8C82A2}" type="datetimeFigureOut">
              <a:rPr lang="en-US" smtClean="0"/>
              <a:t>1/18/2024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6434"/>
          </a:xfrm>
          <a:prstGeom prst="rect">
            <a:avLst/>
          </a:prstGeom>
        </p:spPr>
        <p:txBody>
          <a:bodyPr vert="horz" lIns="93166" tIns="46583" rIns="93166" bIns="46583" rtlCol="0" anchor="b"/>
          <a:lstStyle>
            <a:lvl1pPr algn="r">
              <a:defRPr sz="1200"/>
            </a:lvl1pPr>
          </a:lstStyle>
          <a:p>
            <a:fld id="{D5820260-DE25-4EE7-BC65-1FFE7F0445C8}" type="slidenum">
              <a:rPr lang="en-US" smtClean="0"/>
              <a:t>‹#›</a:t>
            </a:fld>
            <a:endParaRPr lang="en-US"/>
          </a:p>
        </p:txBody>
      </p:sp>
    </p:spTree>
    <p:extLst>
      <p:ext uri="{BB962C8B-B14F-4D97-AF65-F5344CB8AC3E}">
        <p14:creationId xmlns:p14="http://schemas.microsoft.com/office/powerpoint/2010/main" val="386461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This presentation will cover highlights of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SLT requires HAPs to be reported as part of your emissions inventory report, this feature can help reporters save reporting time and be clear on the reported data in case there are questions.</a:t>
            </a:r>
          </a:p>
        </p:txBody>
      </p:sp>
      <p:sp>
        <p:nvSpPr>
          <p:cNvPr id="4" name="Slide Number Placeholder 3"/>
          <p:cNvSpPr>
            <a:spLocks noGrp="1"/>
          </p:cNvSpPr>
          <p:nvPr>
            <p:ph type="sldNum" sz="quarter" idx="5"/>
          </p:nvPr>
        </p:nvSpPr>
        <p:spPr/>
        <p:txBody>
          <a:bodyPr/>
          <a:lstStyle/>
          <a:p>
            <a:fld id="{D5820260-DE25-4EE7-BC65-1FFE7F0445C8}" type="slidenum">
              <a:rPr lang="en-US" smtClean="0"/>
              <a:t>10</a:t>
            </a:fld>
            <a:endParaRPr lang="en-US" dirty="0"/>
          </a:p>
        </p:txBody>
      </p:sp>
    </p:spTree>
    <p:extLst>
      <p:ext uri="{BB962C8B-B14F-4D97-AF65-F5344CB8AC3E}">
        <p14:creationId xmlns:p14="http://schemas.microsoft.com/office/powerpoint/2010/main" val="173725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11</a:t>
            </a:fld>
            <a:endParaRPr lang="en-US" dirty="0"/>
          </a:p>
        </p:txBody>
      </p:sp>
    </p:spTree>
    <p:extLst>
      <p:ext uri="{BB962C8B-B14F-4D97-AF65-F5344CB8AC3E}">
        <p14:creationId xmlns:p14="http://schemas.microsoft.com/office/powerpoint/2010/main" val="135741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go over each one of these steps in more detail.</a:t>
            </a:r>
          </a:p>
        </p:txBody>
      </p:sp>
      <p:sp>
        <p:nvSpPr>
          <p:cNvPr id="4" name="Slide Number Placeholder 3"/>
          <p:cNvSpPr>
            <a:spLocks noGrp="1"/>
          </p:cNvSpPr>
          <p:nvPr>
            <p:ph type="sldNum" sz="quarter" idx="5"/>
          </p:nvPr>
        </p:nvSpPr>
        <p:spPr/>
        <p:txBody>
          <a:bodyPr/>
          <a:lstStyle/>
          <a:p>
            <a:fld id="{D5820260-DE25-4EE7-BC65-1FFE7F0445C8}" type="slidenum">
              <a:rPr lang="en-US" smtClean="0"/>
              <a:t>12</a:t>
            </a:fld>
            <a:endParaRPr lang="en-US" dirty="0"/>
          </a:p>
        </p:txBody>
      </p:sp>
    </p:spTree>
    <p:extLst>
      <p:ext uri="{BB962C8B-B14F-4D97-AF65-F5344CB8AC3E}">
        <p14:creationId xmlns:p14="http://schemas.microsoft.com/office/powerpoint/2010/main" val="257211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13</a:t>
            </a:fld>
            <a:endParaRPr lang="en-US" dirty="0"/>
          </a:p>
        </p:txBody>
      </p:sp>
    </p:spTree>
    <p:extLst>
      <p:ext uri="{BB962C8B-B14F-4D97-AF65-F5344CB8AC3E}">
        <p14:creationId xmlns:p14="http://schemas.microsoft.com/office/powerpoint/2010/main" val="8312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14</a:t>
            </a:fld>
            <a:endParaRPr lang="en-US" dirty="0"/>
          </a:p>
        </p:txBody>
      </p:sp>
    </p:spTree>
    <p:extLst>
      <p:ext uri="{BB962C8B-B14F-4D97-AF65-F5344CB8AC3E}">
        <p14:creationId xmlns:p14="http://schemas.microsoft.com/office/powerpoint/2010/main" val="63015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15</a:t>
            </a:fld>
            <a:endParaRPr lang="en-US" dirty="0"/>
          </a:p>
        </p:txBody>
      </p:sp>
    </p:spTree>
    <p:extLst>
      <p:ext uri="{BB962C8B-B14F-4D97-AF65-F5344CB8AC3E}">
        <p14:creationId xmlns:p14="http://schemas.microsoft.com/office/powerpoint/2010/main" val="325103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16</a:t>
            </a:fld>
            <a:endParaRPr lang="en-US"/>
          </a:p>
        </p:txBody>
      </p:sp>
    </p:spTree>
    <p:extLst>
      <p:ext uri="{BB962C8B-B14F-4D97-AF65-F5344CB8AC3E}">
        <p14:creationId xmlns:p14="http://schemas.microsoft.com/office/powerpoint/2010/main" val="43251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17</a:t>
            </a:fld>
            <a:endParaRPr lang="en-US" dirty="0"/>
          </a:p>
        </p:txBody>
      </p:sp>
    </p:spTree>
    <p:extLst>
      <p:ext uri="{BB962C8B-B14F-4D97-AF65-F5344CB8AC3E}">
        <p14:creationId xmlns:p14="http://schemas.microsoft.com/office/powerpoint/2010/main" val="29072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18</a:t>
            </a:fld>
            <a:endParaRPr lang="en-US" dirty="0"/>
          </a:p>
        </p:txBody>
      </p:sp>
    </p:spTree>
    <p:extLst>
      <p:ext uri="{BB962C8B-B14F-4D97-AF65-F5344CB8AC3E}">
        <p14:creationId xmlns:p14="http://schemas.microsoft.com/office/powerpoint/2010/main" val="3041205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19</a:t>
            </a:fld>
            <a:endParaRPr lang="en-US"/>
          </a:p>
        </p:txBody>
      </p:sp>
    </p:spTree>
    <p:extLst>
      <p:ext uri="{BB962C8B-B14F-4D97-AF65-F5344CB8AC3E}">
        <p14:creationId xmlns:p14="http://schemas.microsoft.com/office/powerpoint/2010/main" val="352882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a:t>
            </a:fld>
            <a:endParaRPr lang="en-US" dirty="0"/>
          </a:p>
        </p:txBody>
      </p:sp>
    </p:spTree>
    <p:extLst>
      <p:ext uri="{BB962C8B-B14F-4D97-AF65-F5344CB8AC3E}">
        <p14:creationId xmlns:p14="http://schemas.microsoft.com/office/powerpoint/2010/main" val="223723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20</a:t>
            </a:fld>
            <a:endParaRPr lang="en-US"/>
          </a:p>
        </p:txBody>
      </p:sp>
    </p:spTree>
    <p:extLst>
      <p:ext uri="{BB962C8B-B14F-4D97-AF65-F5344CB8AC3E}">
        <p14:creationId xmlns:p14="http://schemas.microsoft.com/office/powerpoint/2010/main" val="272034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21</a:t>
            </a:fld>
            <a:endParaRPr lang="en-US"/>
          </a:p>
        </p:txBody>
      </p:sp>
    </p:spTree>
    <p:extLst>
      <p:ext uri="{BB962C8B-B14F-4D97-AF65-F5344CB8AC3E}">
        <p14:creationId xmlns:p14="http://schemas.microsoft.com/office/powerpoint/2010/main" val="3668785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22</a:t>
            </a:fld>
            <a:endParaRPr lang="en-US"/>
          </a:p>
        </p:txBody>
      </p:sp>
    </p:spTree>
    <p:extLst>
      <p:ext uri="{BB962C8B-B14F-4D97-AF65-F5344CB8AC3E}">
        <p14:creationId xmlns:p14="http://schemas.microsoft.com/office/powerpoint/2010/main" val="2903688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23</a:t>
            </a:fld>
            <a:endParaRPr lang="en-US"/>
          </a:p>
        </p:txBody>
      </p:sp>
    </p:spTree>
    <p:extLst>
      <p:ext uri="{BB962C8B-B14F-4D97-AF65-F5344CB8AC3E}">
        <p14:creationId xmlns:p14="http://schemas.microsoft.com/office/powerpoint/2010/main" val="1631232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24</a:t>
            </a:fld>
            <a:endParaRPr lang="en-US"/>
          </a:p>
        </p:txBody>
      </p:sp>
    </p:spTree>
    <p:extLst>
      <p:ext uri="{BB962C8B-B14F-4D97-AF65-F5344CB8AC3E}">
        <p14:creationId xmlns:p14="http://schemas.microsoft.com/office/powerpoint/2010/main" val="2034525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25</a:t>
            </a:fld>
            <a:endParaRPr lang="en-US"/>
          </a:p>
        </p:txBody>
      </p:sp>
    </p:spTree>
    <p:extLst>
      <p:ext uri="{BB962C8B-B14F-4D97-AF65-F5344CB8AC3E}">
        <p14:creationId xmlns:p14="http://schemas.microsoft.com/office/powerpoint/2010/main" val="236156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26</a:t>
            </a:fld>
            <a:endParaRPr lang="en-US"/>
          </a:p>
        </p:txBody>
      </p:sp>
    </p:spTree>
    <p:extLst>
      <p:ext uri="{BB962C8B-B14F-4D97-AF65-F5344CB8AC3E}">
        <p14:creationId xmlns:p14="http://schemas.microsoft.com/office/powerpoint/2010/main" val="3275537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27</a:t>
            </a:fld>
            <a:endParaRPr lang="en-US"/>
          </a:p>
        </p:txBody>
      </p:sp>
    </p:spTree>
    <p:extLst>
      <p:ext uri="{BB962C8B-B14F-4D97-AF65-F5344CB8AC3E}">
        <p14:creationId xmlns:p14="http://schemas.microsoft.com/office/powerpoint/2010/main" val="3602235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28</a:t>
            </a:fld>
            <a:endParaRPr lang="en-US"/>
          </a:p>
        </p:txBody>
      </p:sp>
    </p:spTree>
    <p:extLst>
      <p:ext uri="{BB962C8B-B14F-4D97-AF65-F5344CB8AC3E}">
        <p14:creationId xmlns:p14="http://schemas.microsoft.com/office/powerpoint/2010/main" val="3103590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29</a:t>
            </a:fld>
            <a:endParaRPr lang="en-US"/>
          </a:p>
        </p:txBody>
      </p:sp>
    </p:spTree>
    <p:extLst>
      <p:ext uri="{BB962C8B-B14F-4D97-AF65-F5344CB8AC3E}">
        <p14:creationId xmlns:p14="http://schemas.microsoft.com/office/powerpoint/2010/main" val="39424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a:t>
            </a:fld>
            <a:endParaRPr lang="en-US"/>
          </a:p>
        </p:txBody>
      </p:sp>
    </p:spTree>
    <p:extLst>
      <p:ext uri="{BB962C8B-B14F-4D97-AF65-F5344CB8AC3E}">
        <p14:creationId xmlns:p14="http://schemas.microsoft.com/office/powerpoint/2010/main" val="68719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31</a:t>
            </a:fld>
            <a:endParaRPr lang="en-US"/>
          </a:p>
        </p:txBody>
      </p:sp>
    </p:spTree>
    <p:extLst>
      <p:ext uri="{BB962C8B-B14F-4D97-AF65-F5344CB8AC3E}">
        <p14:creationId xmlns:p14="http://schemas.microsoft.com/office/powerpoint/2010/main" val="1320761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32</a:t>
            </a:fld>
            <a:endParaRPr lang="en-US"/>
          </a:p>
        </p:txBody>
      </p:sp>
    </p:spTree>
    <p:extLst>
      <p:ext uri="{BB962C8B-B14F-4D97-AF65-F5344CB8AC3E}">
        <p14:creationId xmlns:p14="http://schemas.microsoft.com/office/powerpoint/2010/main" val="267798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33</a:t>
            </a:fld>
            <a:endParaRPr lang="en-US"/>
          </a:p>
        </p:txBody>
      </p:sp>
    </p:spTree>
    <p:extLst>
      <p:ext uri="{BB962C8B-B14F-4D97-AF65-F5344CB8AC3E}">
        <p14:creationId xmlns:p14="http://schemas.microsoft.com/office/powerpoint/2010/main" val="788546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34</a:t>
            </a:fld>
            <a:endParaRPr lang="en-US"/>
          </a:p>
        </p:txBody>
      </p:sp>
    </p:spTree>
    <p:extLst>
      <p:ext uri="{BB962C8B-B14F-4D97-AF65-F5344CB8AC3E}">
        <p14:creationId xmlns:p14="http://schemas.microsoft.com/office/powerpoint/2010/main" val="485729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41</a:t>
            </a:fld>
            <a:endParaRPr lang="en-US"/>
          </a:p>
        </p:txBody>
      </p:sp>
    </p:spTree>
    <p:extLst>
      <p:ext uri="{BB962C8B-B14F-4D97-AF65-F5344CB8AC3E}">
        <p14:creationId xmlns:p14="http://schemas.microsoft.com/office/powerpoint/2010/main" val="2266624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42</a:t>
            </a:fld>
            <a:endParaRPr lang="en-US"/>
          </a:p>
        </p:txBody>
      </p:sp>
    </p:spTree>
    <p:extLst>
      <p:ext uri="{BB962C8B-B14F-4D97-AF65-F5344CB8AC3E}">
        <p14:creationId xmlns:p14="http://schemas.microsoft.com/office/powerpoint/2010/main" val="4037217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b="0" dirty="0"/>
              <a:t>To enter data you will have three options.  First, the </a:t>
            </a:r>
            <a:r>
              <a:rPr lang="en-US" b="1" dirty="0"/>
              <a:t>User interface</a:t>
            </a:r>
            <a:r>
              <a:rPr lang="en-US" dirty="0"/>
              <a:t> – is for users with few changes to a previous year report, and with different kinds of changes.  It can also be used to update a report if a few additional changes are needed after using the bulk upload.  </a:t>
            </a:r>
          </a:p>
        </p:txBody>
      </p:sp>
      <p:sp>
        <p:nvSpPr>
          <p:cNvPr id="4" name="Slide Number Placeholder 3"/>
          <p:cNvSpPr>
            <a:spLocks noGrp="1"/>
          </p:cNvSpPr>
          <p:nvPr>
            <p:ph type="sldNum" sz="quarter" idx="5"/>
          </p:nvPr>
        </p:nvSpPr>
        <p:spPr/>
        <p:txBody>
          <a:bodyPr/>
          <a:lstStyle/>
          <a:p>
            <a:fld id="{D5820260-DE25-4EE7-BC65-1FFE7F0445C8}" type="slidenum">
              <a:rPr lang="en-US" smtClean="0"/>
              <a:t>43</a:t>
            </a:fld>
            <a:endParaRPr lang="en-US"/>
          </a:p>
        </p:txBody>
      </p:sp>
    </p:spTree>
    <p:extLst>
      <p:ext uri="{BB962C8B-B14F-4D97-AF65-F5344CB8AC3E}">
        <p14:creationId xmlns:p14="http://schemas.microsoft.com/office/powerpoint/2010/main" val="1986525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Whatever method you choose, you will eventually be in the user interface, so knowing the basics of this page will be very helpful.  At the top of the screen, t</a:t>
            </a:r>
            <a:r>
              <a:rPr lang="en-US" dirty="0"/>
              <a:t>here is a trail of breadcrumbs at the top left of the screen so you can go back to previous screens.  There is a step-by-step menu at the top-middle of your screen so you know which step of the process you are in.  The left-hand side menu has a series of links for both your facility inventory and your emissions inventory, plus other features, so you can access all of them from there.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44</a:t>
            </a:fld>
            <a:endParaRPr lang="en-US"/>
          </a:p>
        </p:txBody>
      </p:sp>
    </p:spTree>
    <p:extLst>
      <p:ext uri="{BB962C8B-B14F-4D97-AF65-F5344CB8AC3E}">
        <p14:creationId xmlns:p14="http://schemas.microsoft.com/office/powerpoint/2010/main" val="931854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screen will behave the same way.  For example, you can edit any part of your submission by clicking on the “Edit” button which will then open that box of information. Data that shouldn’t be changed is greyed out. Once you’ve entered your new data or edits, then you can click on “Save” and this will take you back to the previous screen.  If you click “Cancel” it will take you back to the previous screen without saving any changes you might have made.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45</a:t>
            </a:fld>
            <a:endParaRPr lang="en-US"/>
          </a:p>
        </p:txBody>
      </p:sp>
    </p:spTree>
    <p:extLst>
      <p:ext uri="{BB962C8B-B14F-4D97-AF65-F5344CB8AC3E}">
        <p14:creationId xmlns:p14="http://schemas.microsoft.com/office/powerpoint/2010/main" val="3082936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that shouldn’t be changed is greyed out. Once you’ve entered your new data or edits, then you can click on “Save” and this will take you back to the previous screen.  If you click “Cancel” it will take you back to the previous screen without saving any changes you might have made.</a:t>
            </a:r>
          </a:p>
        </p:txBody>
      </p:sp>
      <p:sp>
        <p:nvSpPr>
          <p:cNvPr id="4" name="Slide Number Placeholder 3"/>
          <p:cNvSpPr>
            <a:spLocks noGrp="1"/>
          </p:cNvSpPr>
          <p:nvPr>
            <p:ph type="sldNum" sz="quarter" idx="5"/>
          </p:nvPr>
        </p:nvSpPr>
        <p:spPr/>
        <p:txBody>
          <a:bodyPr/>
          <a:lstStyle/>
          <a:p>
            <a:fld id="{D5820260-DE25-4EE7-BC65-1FFE7F0445C8}" type="slidenum">
              <a:rPr lang="en-US" smtClean="0"/>
              <a:t>46</a:t>
            </a:fld>
            <a:endParaRPr lang="en-US"/>
          </a:p>
        </p:txBody>
      </p:sp>
    </p:spTree>
    <p:extLst>
      <p:ext uri="{BB962C8B-B14F-4D97-AF65-F5344CB8AC3E}">
        <p14:creationId xmlns:p14="http://schemas.microsoft.com/office/powerpoint/2010/main" val="39273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4</a:t>
            </a:fld>
            <a:endParaRPr lang="en-US" dirty="0"/>
          </a:p>
        </p:txBody>
      </p:sp>
    </p:spTree>
    <p:extLst>
      <p:ext uri="{BB962C8B-B14F-4D97-AF65-F5344CB8AC3E}">
        <p14:creationId xmlns:p14="http://schemas.microsoft.com/office/powerpoint/2010/main" val="4151320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down menus allow you to select options to help you avoid typos or other entry errors. </a:t>
            </a:r>
          </a:p>
        </p:txBody>
      </p:sp>
      <p:sp>
        <p:nvSpPr>
          <p:cNvPr id="4" name="Slide Number Placeholder 3"/>
          <p:cNvSpPr>
            <a:spLocks noGrp="1"/>
          </p:cNvSpPr>
          <p:nvPr>
            <p:ph type="sldNum" sz="quarter" idx="5"/>
          </p:nvPr>
        </p:nvSpPr>
        <p:spPr/>
        <p:txBody>
          <a:bodyPr/>
          <a:lstStyle/>
          <a:p>
            <a:fld id="{D5820260-DE25-4EE7-BC65-1FFE7F0445C8}" type="slidenum">
              <a:rPr lang="en-US" smtClean="0"/>
              <a:t>47</a:t>
            </a:fld>
            <a:endParaRPr lang="en-US"/>
          </a:p>
        </p:txBody>
      </p:sp>
    </p:spTree>
    <p:extLst>
      <p:ext uri="{BB962C8B-B14F-4D97-AF65-F5344CB8AC3E}">
        <p14:creationId xmlns:p14="http://schemas.microsoft.com/office/powerpoint/2010/main" val="1410851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screen QA checks help you avoid having issues later.</a:t>
            </a:r>
          </a:p>
        </p:txBody>
      </p:sp>
      <p:sp>
        <p:nvSpPr>
          <p:cNvPr id="4" name="Slide Number Placeholder 3"/>
          <p:cNvSpPr>
            <a:spLocks noGrp="1"/>
          </p:cNvSpPr>
          <p:nvPr>
            <p:ph type="sldNum" sz="quarter" idx="5"/>
          </p:nvPr>
        </p:nvSpPr>
        <p:spPr/>
        <p:txBody>
          <a:bodyPr/>
          <a:lstStyle/>
          <a:p>
            <a:fld id="{D5820260-DE25-4EE7-BC65-1FFE7F0445C8}" type="slidenum">
              <a:rPr lang="en-US" smtClean="0"/>
              <a:t>48</a:t>
            </a:fld>
            <a:endParaRPr lang="en-US"/>
          </a:p>
        </p:txBody>
      </p:sp>
    </p:spTree>
    <p:extLst>
      <p:ext uri="{BB962C8B-B14F-4D97-AF65-F5344CB8AC3E}">
        <p14:creationId xmlns:p14="http://schemas.microsoft.com/office/powerpoint/2010/main" val="2723980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Modal windows help with searches such as for Source Classification Codes or SCCs and North American Industrial Classification System codes or NAICS.</a:t>
            </a:r>
          </a:p>
        </p:txBody>
      </p:sp>
      <p:sp>
        <p:nvSpPr>
          <p:cNvPr id="4" name="Slide Number Placeholder 3"/>
          <p:cNvSpPr>
            <a:spLocks noGrp="1"/>
          </p:cNvSpPr>
          <p:nvPr>
            <p:ph type="sldNum" sz="quarter" idx="5"/>
          </p:nvPr>
        </p:nvSpPr>
        <p:spPr/>
        <p:txBody>
          <a:bodyPr/>
          <a:lstStyle/>
          <a:p>
            <a:fld id="{D5820260-DE25-4EE7-BC65-1FFE7F0445C8}" type="slidenum">
              <a:rPr lang="en-US" smtClean="0"/>
              <a:t>49</a:t>
            </a:fld>
            <a:endParaRPr lang="en-US"/>
          </a:p>
        </p:txBody>
      </p:sp>
    </p:spTree>
    <p:extLst>
      <p:ext uri="{BB962C8B-B14F-4D97-AF65-F5344CB8AC3E}">
        <p14:creationId xmlns:p14="http://schemas.microsoft.com/office/powerpoint/2010/main" val="3376778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entry</a:t>
            </a:r>
            <a:r>
              <a:rPr lang="en-US" dirty="0"/>
              <a:t> – is for users with a few changes to their annual throughput and emissions estimation method, but with few to no changes to their facility inventory.  This method is also convenient if you do not have any control equipment information to include in your report.  There are two tabs.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50</a:t>
            </a:fld>
            <a:endParaRPr lang="en-US"/>
          </a:p>
        </p:txBody>
      </p:sp>
    </p:spTree>
    <p:extLst>
      <p:ext uri="{BB962C8B-B14F-4D97-AF65-F5344CB8AC3E}">
        <p14:creationId xmlns:p14="http://schemas.microsoft.com/office/powerpoint/2010/main" val="1730984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bulk-entry you should already have your units and processes set up.  Then all you have to do is enter the new throughput information in the “Process Information” tab.  </a:t>
            </a:r>
          </a:p>
        </p:txBody>
      </p:sp>
      <p:sp>
        <p:nvSpPr>
          <p:cNvPr id="4" name="Slide Number Placeholder 3"/>
          <p:cNvSpPr>
            <a:spLocks noGrp="1"/>
          </p:cNvSpPr>
          <p:nvPr>
            <p:ph type="sldNum" sz="quarter" idx="5"/>
          </p:nvPr>
        </p:nvSpPr>
        <p:spPr/>
        <p:txBody>
          <a:bodyPr/>
          <a:lstStyle/>
          <a:p>
            <a:fld id="{D5820260-DE25-4EE7-BC65-1FFE7F0445C8}" type="slidenum">
              <a:rPr lang="en-US" smtClean="0"/>
              <a:t>51</a:t>
            </a:fld>
            <a:endParaRPr lang="en-US"/>
          </a:p>
        </p:txBody>
      </p:sp>
    </p:spTree>
    <p:extLst>
      <p:ext uri="{BB962C8B-B14F-4D97-AF65-F5344CB8AC3E}">
        <p14:creationId xmlns:p14="http://schemas.microsoft.com/office/powerpoint/2010/main" val="3580276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emissions information in the “Emissions Information” tab.  </a:t>
            </a:r>
          </a:p>
        </p:txBody>
      </p:sp>
      <p:sp>
        <p:nvSpPr>
          <p:cNvPr id="4" name="Slide Number Placeholder 3"/>
          <p:cNvSpPr>
            <a:spLocks noGrp="1"/>
          </p:cNvSpPr>
          <p:nvPr>
            <p:ph type="sldNum" sz="quarter" idx="5"/>
          </p:nvPr>
        </p:nvSpPr>
        <p:spPr/>
        <p:txBody>
          <a:bodyPr/>
          <a:lstStyle/>
          <a:p>
            <a:fld id="{D5820260-DE25-4EE7-BC65-1FFE7F0445C8}" type="slidenum">
              <a:rPr lang="en-US" smtClean="0"/>
              <a:t>52</a:t>
            </a:fld>
            <a:endParaRPr lang="en-US"/>
          </a:p>
        </p:txBody>
      </p:sp>
    </p:spTree>
    <p:extLst>
      <p:ext uri="{BB962C8B-B14F-4D97-AF65-F5344CB8AC3E}">
        <p14:creationId xmlns:p14="http://schemas.microsoft.com/office/powerpoint/2010/main" val="2403836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Bulk upload</a:t>
            </a:r>
            <a:r>
              <a:rPr lang="en-US" dirty="0"/>
              <a:t> – is for users with a large number of changes, and/or with a variety of changes from a previous year report, this includes new and/or large facilities with no previous reporting history who will want to start a brand new report. </a:t>
            </a:r>
          </a:p>
          <a:p>
            <a:pPr lvl="2"/>
            <a:r>
              <a:rPr lang="en-US" b="1" dirty="0"/>
              <a:t>Via excel template </a:t>
            </a:r>
            <a:r>
              <a:rPr lang="en-US" dirty="0"/>
              <a:t>– for users who would like to work with excel</a:t>
            </a:r>
          </a:p>
          <a:p>
            <a:pPr lvl="2"/>
            <a:r>
              <a:rPr lang="en-US" b="1" dirty="0"/>
              <a:t>Via JSON upload </a:t>
            </a:r>
            <a:r>
              <a:rPr lang="en-US" dirty="0"/>
              <a:t>– for users who would like to send data directly from their custom systems.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53</a:t>
            </a:fld>
            <a:endParaRPr lang="en-US"/>
          </a:p>
        </p:txBody>
      </p:sp>
    </p:spTree>
    <p:extLst>
      <p:ext uri="{BB962C8B-B14F-4D97-AF65-F5344CB8AC3E}">
        <p14:creationId xmlns:p14="http://schemas.microsoft.com/office/powerpoint/2010/main" val="2335467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 has blue and gray tabs.  The gray tabs have reference data.  The blue tabs are where you enter the data.  While you may need to invest some time entering the data in the blue tabs, and getting used to the format, in subsequent years, updating the bulk upload spreadsheet should be easier as you’ll only have to update the data.  </a:t>
            </a:r>
          </a:p>
        </p:txBody>
      </p:sp>
      <p:sp>
        <p:nvSpPr>
          <p:cNvPr id="4" name="Slide Number Placeholder 3"/>
          <p:cNvSpPr>
            <a:spLocks noGrp="1"/>
          </p:cNvSpPr>
          <p:nvPr>
            <p:ph type="sldNum" sz="quarter" idx="5"/>
          </p:nvPr>
        </p:nvSpPr>
        <p:spPr/>
        <p:txBody>
          <a:bodyPr/>
          <a:lstStyle/>
          <a:p>
            <a:fld id="{D5820260-DE25-4EE7-BC65-1FFE7F0445C8}" type="slidenum">
              <a:rPr lang="en-US" smtClean="0"/>
              <a:t>54</a:t>
            </a:fld>
            <a:endParaRPr lang="en-US"/>
          </a:p>
        </p:txBody>
      </p:sp>
    </p:spTree>
    <p:extLst>
      <p:ext uri="{BB962C8B-B14F-4D97-AF65-F5344CB8AC3E}">
        <p14:creationId xmlns:p14="http://schemas.microsoft.com/office/powerpoint/2010/main" val="1460771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upload template should be used carefully, as it also contains drop down menus and some formulas and references.  If you have a lot of data to update every year, you may consider using the JSON upload.  For more information about that send us an email to caer@epa.gov.</a:t>
            </a:r>
          </a:p>
        </p:txBody>
      </p:sp>
      <p:sp>
        <p:nvSpPr>
          <p:cNvPr id="4" name="Slide Number Placeholder 3"/>
          <p:cNvSpPr>
            <a:spLocks noGrp="1"/>
          </p:cNvSpPr>
          <p:nvPr>
            <p:ph type="sldNum" sz="quarter" idx="5"/>
          </p:nvPr>
        </p:nvSpPr>
        <p:spPr/>
        <p:txBody>
          <a:bodyPr/>
          <a:lstStyle/>
          <a:p>
            <a:fld id="{D5820260-DE25-4EE7-BC65-1FFE7F0445C8}" type="slidenum">
              <a:rPr lang="en-US" smtClean="0"/>
              <a:t>55</a:t>
            </a:fld>
            <a:endParaRPr lang="en-US"/>
          </a:p>
        </p:txBody>
      </p:sp>
    </p:spTree>
    <p:extLst>
      <p:ext uri="{BB962C8B-B14F-4D97-AF65-F5344CB8AC3E}">
        <p14:creationId xmlns:p14="http://schemas.microsoft.com/office/powerpoint/2010/main" val="41705413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However you choose to enter your data, your data will be pre-populated from data from your previous year submission unless you are reporting for a brand new facility. </a:t>
            </a:r>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56</a:t>
            </a:fld>
            <a:endParaRPr lang="en-US"/>
          </a:p>
        </p:txBody>
      </p:sp>
    </p:spTree>
    <p:extLst>
      <p:ext uri="{BB962C8B-B14F-4D97-AF65-F5344CB8AC3E}">
        <p14:creationId xmlns:p14="http://schemas.microsoft.com/office/powerpoint/2010/main" val="391175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a:t>
            </a:fld>
            <a:endParaRPr lang="en-US" dirty="0"/>
          </a:p>
        </p:txBody>
      </p:sp>
    </p:spTree>
    <p:extLst>
      <p:ext uri="{BB962C8B-B14F-4D97-AF65-F5344CB8AC3E}">
        <p14:creationId xmlns:p14="http://schemas.microsoft.com/office/powerpoint/2010/main" val="2020186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year data is available as a starting point for a current inventory year report.  When you start a new report, data from your last report is automatically prepopulated in your current year report.  For example, if you reported last in 2018, your starting point for your 2020 report would be 2018 data that you would then update. </a:t>
            </a:r>
          </a:p>
        </p:txBody>
      </p:sp>
      <p:sp>
        <p:nvSpPr>
          <p:cNvPr id="4" name="Slide Number Placeholder 3"/>
          <p:cNvSpPr>
            <a:spLocks noGrp="1"/>
          </p:cNvSpPr>
          <p:nvPr>
            <p:ph type="sldNum" sz="quarter" idx="5"/>
          </p:nvPr>
        </p:nvSpPr>
        <p:spPr/>
        <p:txBody>
          <a:bodyPr/>
          <a:lstStyle/>
          <a:p>
            <a:fld id="{D5820260-DE25-4EE7-BC65-1FFE7F0445C8}" type="slidenum">
              <a:rPr lang="en-US" smtClean="0"/>
              <a:t>57</a:t>
            </a:fld>
            <a:endParaRPr lang="en-US" dirty="0"/>
          </a:p>
        </p:txBody>
      </p:sp>
    </p:spTree>
    <p:extLst>
      <p:ext uri="{BB962C8B-B14F-4D97-AF65-F5344CB8AC3E}">
        <p14:creationId xmlns:p14="http://schemas.microsoft.com/office/powerpoint/2010/main" val="1687340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addition, you will be able to download your previous year report in the excel template you will need for bulk upload.  This will allow you to make the relevant changes directly to the template.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58</a:t>
            </a:fld>
            <a:endParaRPr lang="en-US" dirty="0"/>
          </a:p>
        </p:txBody>
      </p:sp>
    </p:spTree>
    <p:extLst>
      <p:ext uri="{BB962C8B-B14F-4D97-AF65-F5344CB8AC3E}">
        <p14:creationId xmlns:p14="http://schemas.microsoft.com/office/powerpoint/2010/main" val="2109992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clicking on “Download as Template” from your Emissions Reports screen, you’ll be able to download your emissions report in the relevant excel template.  You’ll then be able to edit it and re-load it.  You’ll need to take care that any time you upload a template, you’ll be erasing everything that was there before.  </a:t>
            </a:r>
          </a:p>
        </p:txBody>
      </p:sp>
      <p:sp>
        <p:nvSpPr>
          <p:cNvPr id="4" name="Slide Number Placeholder 3"/>
          <p:cNvSpPr>
            <a:spLocks noGrp="1"/>
          </p:cNvSpPr>
          <p:nvPr>
            <p:ph type="sldNum" sz="quarter" idx="5"/>
          </p:nvPr>
        </p:nvSpPr>
        <p:spPr/>
        <p:txBody>
          <a:bodyPr/>
          <a:lstStyle/>
          <a:p>
            <a:fld id="{D5820260-DE25-4EE7-BC65-1FFE7F0445C8}" type="slidenum">
              <a:rPr lang="en-US" smtClean="0"/>
              <a:t>59</a:t>
            </a:fld>
            <a:endParaRPr lang="en-US" dirty="0"/>
          </a:p>
        </p:txBody>
      </p:sp>
    </p:spTree>
    <p:extLst>
      <p:ext uri="{BB962C8B-B14F-4D97-AF65-F5344CB8AC3E}">
        <p14:creationId xmlns:p14="http://schemas.microsoft.com/office/powerpoint/2010/main" val="39199252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Your SLT requires you to provide supplemental information to your estimates so they can replicate your estimates, such as data fields, formulas, and references to specific </a:t>
            </a:r>
            <a:r>
              <a:rPr lang="en-US" dirty="0" err="1"/>
              <a:t>souces</a:t>
            </a:r>
            <a:r>
              <a:rPr lang="en-US" dirty="0"/>
              <a:t> of emission factors. </a:t>
            </a:r>
          </a:p>
        </p:txBody>
      </p:sp>
      <p:sp>
        <p:nvSpPr>
          <p:cNvPr id="4" name="Slide Number Placeholder 3"/>
          <p:cNvSpPr>
            <a:spLocks noGrp="1"/>
          </p:cNvSpPr>
          <p:nvPr>
            <p:ph type="sldNum" sz="quarter" idx="5"/>
          </p:nvPr>
        </p:nvSpPr>
        <p:spPr/>
        <p:txBody>
          <a:bodyPr/>
          <a:lstStyle/>
          <a:p>
            <a:fld id="{D5820260-DE25-4EE7-BC65-1FFE7F0445C8}" type="slidenum">
              <a:rPr lang="en-US" smtClean="0"/>
              <a:t>60</a:t>
            </a:fld>
            <a:endParaRPr lang="en-US"/>
          </a:p>
        </p:txBody>
      </p:sp>
    </p:spTree>
    <p:extLst>
      <p:ext uri="{BB962C8B-B14F-4D97-AF65-F5344CB8AC3E}">
        <p14:creationId xmlns:p14="http://schemas.microsoft.com/office/powerpoint/2010/main" val="251996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done by attaching any excel files that contain your calculations to your report.</a:t>
            </a:r>
          </a:p>
        </p:txBody>
      </p:sp>
      <p:sp>
        <p:nvSpPr>
          <p:cNvPr id="4" name="Slide Number Placeholder 3"/>
          <p:cNvSpPr>
            <a:spLocks noGrp="1"/>
          </p:cNvSpPr>
          <p:nvPr>
            <p:ph type="sldNum" sz="quarter" idx="5"/>
          </p:nvPr>
        </p:nvSpPr>
        <p:spPr/>
        <p:txBody>
          <a:bodyPr/>
          <a:lstStyle/>
          <a:p>
            <a:fld id="{D5820260-DE25-4EE7-BC65-1FFE7F0445C8}" type="slidenum">
              <a:rPr lang="en-US" smtClean="0"/>
              <a:t>61</a:t>
            </a:fld>
            <a:endParaRPr lang="en-US"/>
          </a:p>
        </p:txBody>
      </p:sp>
    </p:spTree>
    <p:extLst>
      <p:ext uri="{BB962C8B-B14F-4D97-AF65-F5344CB8AC3E}">
        <p14:creationId xmlns:p14="http://schemas.microsoft.com/office/powerpoint/2010/main" val="36840566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report summary contains a summary of your submission in an excel file, and is available for download in CAERS.  </a:t>
            </a:r>
          </a:p>
        </p:txBody>
      </p:sp>
      <p:sp>
        <p:nvSpPr>
          <p:cNvPr id="4" name="Slide Number Placeholder 3"/>
          <p:cNvSpPr>
            <a:spLocks noGrp="1"/>
          </p:cNvSpPr>
          <p:nvPr>
            <p:ph type="sldNum" sz="quarter" idx="5"/>
          </p:nvPr>
        </p:nvSpPr>
        <p:spPr/>
        <p:txBody>
          <a:bodyPr/>
          <a:lstStyle/>
          <a:p>
            <a:fld id="{D5820260-DE25-4EE7-BC65-1FFE7F0445C8}" type="slidenum">
              <a:rPr lang="en-US" smtClean="0"/>
              <a:t>62</a:t>
            </a:fld>
            <a:endParaRPr lang="en-US"/>
          </a:p>
        </p:txBody>
      </p:sp>
    </p:spTree>
    <p:extLst>
      <p:ext uri="{BB962C8B-B14F-4D97-AF65-F5344CB8AC3E}">
        <p14:creationId xmlns:p14="http://schemas.microsoft.com/office/powerpoint/2010/main" val="1172584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dirty="0"/>
              <a:t>A “Report History” page tracks major activities from reporters and certifiers such as attachments, certification, and submission of the report. You can always refer to the report history page to see if another reporter has worked on the report, for example.</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63</a:t>
            </a:fld>
            <a:endParaRPr lang="en-US"/>
          </a:p>
        </p:txBody>
      </p:sp>
    </p:spTree>
    <p:extLst>
      <p:ext uri="{BB962C8B-B14F-4D97-AF65-F5344CB8AC3E}">
        <p14:creationId xmlns:p14="http://schemas.microsoft.com/office/powerpoint/2010/main" val="1696475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log page tracks relevant actions done in the report.</a:t>
            </a:r>
          </a:p>
        </p:txBody>
      </p:sp>
      <p:sp>
        <p:nvSpPr>
          <p:cNvPr id="4" name="Slide Number Placeholder 3"/>
          <p:cNvSpPr>
            <a:spLocks noGrp="1"/>
          </p:cNvSpPr>
          <p:nvPr>
            <p:ph type="sldNum" sz="quarter" idx="5"/>
          </p:nvPr>
        </p:nvSpPr>
        <p:spPr/>
        <p:txBody>
          <a:bodyPr/>
          <a:lstStyle/>
          <a:p>
            <a:fld id="{D5820260-DE25-4EE7-BC65-1FFE7F0445C8}" type="slidenum">
              <a:rPr lang="en-US" smtClean="0"/>
              <a:t>64</a:t>
            </a:fld>
            <a:endParaRPr lang="en-US"/>
          </a:p>
        </p:txBody>
      </p:sp>
    </p:spTree>
    <p:extLst>
      <p:ext uri="{BB962C8B-B14F-4D97-AF65-F5344CB8AC3E}">
        <p14:creationId xmlns:p14="http://schemas.microsoft.com/office/powerpoint/2010/main" val="27695181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report summary contains a summary of your submission in an excel file, and is available for download in CAERS.  </a:t>
            </a:r>
          </a:p>
        </p:txBody>
      </p:sp>
      <p:sp>
        <p:nvSpPr>
          <p:cNvPr id="4" name="Slide Number Placeholder 3"/>
          <p:cNvSpPr>
            <a:spLocks noGrp="1"/>
          </p:cNvSpPr>
          <p:nvPr>
            <p:ph type="sldNum" sz="quarter" idx="5"/>
          </p:nvPr>
        </p:nvSpPr>
        <p:spPr/>
        <p:txBody>
          <a:bodyPr/>
          <a:lstStyle/>
          <a:p>
            <a:fld id="{D5820260-DE25-4EE7-BC65-1FFE7F0445C8}" type="slidenum">
              <a:rPr lang="en-US" smtClean="0"/>
              <a:t>65</a:t>
            </a:fld>
            <a:endParaRPr lang="en-US"/>
          </a:p>
        </p:txBody>
      </p:sp>
    </p:spTree>
    <p:extLst>
      <p:ext uri="{BB962C8B-B14F-4D97-AF65-F5344CB8AC3E}">
        <p14:creationId xmlns:p14="http://schemas.microsoft.com/office/powerpoint/2010/main" val="598695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not be confused with a bulk download, as the report will not provide a previous year submission in the correct excel template and is only a summary as opposed to the complete report with detailed data.  If you submit HAPs emissions at process level, you will get facility-wide summary for TRI-ME HAPs reporting.</a:t>
            </a:r>
          </a:p>
        </p:txBody>
      </p:sp>
      <p:sp>
        <p:nvSpPr>
          <p:cNvPr id="4" name="Slide Number Placeholder 3"/>
          <p:cNvSpPr>
            <a:spLocks noGrp="1"/>
          </p:cNvSpPr>
          <p:nvPr>
            <p:ph type="sldNum" sz="quarter" idx="5"/>
          </p:nvPr>
        </p:nvSpPr>
        <p:spPr/>
        <p:txBody>
          <a:bodyPr/>
          <a:lstStyle/>
          <a:p>
            <a:fld id="{D5820260-DE25-4EE7-BC65-1FFE7F0445C8}" type="slidenum">
              <a:rPr lang="en-US" smtClean="0"/>
              <a:t>66</a:t>
            </a:fld>
            <a:endParaRPr lang="en-US"/>
          </a:p>
        </p:txBody>
      </p:sp>
    </p:spTree>
    <p:extLst>
      <p:ext uri="{BB962C8B-B14F-4D97-AF65-F5344CB8AC3E}">
        <p14:creationId xmlns:p14="http://schemas.microsoft.com/office/powerpoint/2010/main" val="22269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6</a:t>
            </a:fld>
            <a:endParaRPr lang="en-US" dirty="0"/>
          </a:p>
        </p:txBody>
      </p:sp>
    </p:spTree>
    <p:extLst>
      <p:ext uri="{BB962C8B-B14F-4D97-AF65-F5344CB8AC3E}">
        <p14:creationId xmlns:p14="http://schemas.microsoft.com/office/powerpoint/2010/main" val="1991200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be able to see the summary of your report in an excel file.  The summary report will list your processes, estimation methods, throughputs, and other information.</a:t>
            </a:r>
          </a:p>
        </p:txBody>
      </p:sp>
      <p:sp>
        <p:nvSpPr>
          <p:cNvPr id="4" name="Slide Number Placeholder 3"/>
          <p:cNvSpPr>
            <a:spLocks noGrp="1"/>
          </p:cNvSpPr>
          <p:nvPr>
            <p:ph type="sldNum" sz="quarter" idx="5"/>
          </p:nvPr>
        </p:nvSpPr>
        <p:spPr/>
        <p:txBody>
          <a:bodyPr/>
          <a:lstStyle/>
          <a:p>
            <a:fld id="{D5820260-DE25-4EE7-BC65-1FFE7F0445C8}" type="slidenum">
              <a:rPr lang="en-US" smtClean="0"/>
              <a:t>67</a:t>
            </a:fld>
            <a:endParaRPr lang="en-US"/>
          </a:p>
        </p:txBody>
      </p:sp>
    </p:spTree>
    <p:extLst>
      <p:ext uri="{BB962C8B-B14F-4D97-AF65-F5344CB8AC3E}">
        <p14:creationId xmlns:p14="http://schemas.microsoft.com/office/powerpoint/2010/main" val="40533252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Let’s talk a bit about your ability to use data you have entered into CAERS to TRI.</a:t>
            </a:r>
          </a:p>
        </p:txBody>
      </p:sp>
      <p:sp>
        <p:nvSpPr>
          <p:cNvPr id="4" name="Slide Number Placeholder 3"/>
          <p:cNvSpPr>
            <a:spLocks noGrp="1"/>
          </p:cNvSpPr>
          <p:nvPr>
            <p:ph type="sldNum" sz="quarter" idx="5"/>
          </p:nvPr>
        </p:nvSpPr>
        <p:spPr/>
        <p:txBody>
          <a:bodyPr/>
          <a:lstStyle/>
          <a:p>
            <a:fld id="{D5820260-DE25-4EE7-BC65-1FFE7F0445C8}" type="slidenum">
              <a:rPr lang="en-US" smtClean="0"/>
              <a:t>68</a:t>
            </a:fld>
            <a:endParaRPr lang="en-US"/>
          </a:p>
        </p:txBody>
      </p:sp>
    </p:spTree>
    <p:extLst>
      <p:ext uri="{BB962C8B-B14F-4D97-AF65-F5344CB8AC3E}">
        <p14:creationId xmlns:p14="http://schemas.microsoft.com/office/powerpoint/2010/main" val="4112635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enter your data in CAERS, as shown, at the unit/process level.  Toxics data will be added up to totals by facility.  Once a reporter enters TRI-MEweb, they’ll be able to select the relevant report.  This feature is optional, but we highly encourage you to take advantage of it.  Furthermore, if you have HAPS, as explained earlier in the training you may want to enter your HAPS data rather than have EPA perform HAP augmentation on it.  The raw data that you provide will always provide better information than the HAP augmentation estimate, which may not be as accurate.  If your facility’s NEI reporter is a different person from your TRI-MEweb reporter, you may want to have them coordinate so that the TRI reporter is in TRI, once you have certified your submission.</a:t>
            </a:r>
          </a:p>
        </p:txBody>
      </p:sp>
      <p:sp>
        <p:nvSpPr>
          <p:cNvPr id="4" name="Slide Number Placeholder 3"/>
          <p:cNvSpPr>
            <a:spLocks noGrp="1"/>
          </p:cNvSpPr>
          <p:nvPr>
            <p:ph type="sldNum" sz="quarter" idx="5"/>
          </p:nvPr>
        </p:nvSpPr>
        <p:spPr/>
        <p:txBody>
          <a:bodyPr/>
          <a:lstStyle/>
          <a:p>
            <a:fld id="{D5820260-DE25-4EE7-BC65-1FFE7F0445C8}" type="slidenum">
              <a:rPr lang="en-US" smtClean="0"/>
              <a:t>69</a:t>
            </a:fld>
            <a:endParaRPr lang="en-US"/>
          </a:p>
        </p:txBody>
      </p:sp>
    </p:spTree>
    <p:extLst>
      <p:ext uri="{BB962C8B-B14F-4D97-AF65-F5344CB8AC3E}">
        <p14:creationId xmlns:p14="http://schemas.microsoft.com/office/powerpoint/2010/main" val="29777945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dirty="0"/>
              <a:t>It is also available by clicking on the “Help” link in CAERS.   Here you will find the user guide, a glossary, and also the information for the CDX help desk, program support with your SLT email or POC, and additional resources.</a:t>
            </a:r>
          </a:p>
        </p:txBody>
      </p:sp>
      <p:sp>
        <p:nvSpPr>
          <p:cNvPr id="4" name="Slide Number Placeholder 3"/>
          <p:cNvSpPr>
            <a:spLocks noGrp="1"/>
          </p:cNvSpPr>
          <p:nvPr>
            <p:ph type="sldNum" sz="quarter" idx="5"/>
          </p:nvPr>
        </p:nvSpPr>
        <p:spPr/>
        <p:txBody>
          <a:bodyPr/>
          <a:lstStyle/>
          <a:p>
            <a:fld id="{D5820260-DE25-4EE7-BC65-1FFE7F0445C8}" type="slidenum">
              <a:rPr lang="en-US" smtClean="0"/>
              <a:t>70</a:t>
            </a:fld>
            <a:endParaRPr lang="en-US"/>
          </a:p>
        </p:txBody>
      </p:sp>
    </p:spTree>
    <p:extLst>
      <p:ext uri="{BB962C8B-B14F-4D97-AF65-F5344CB8AC3E}">
        <p14:creationId xmlns:p14="http://schemas.microsoft.com/office/powerpoint/2010/main" val="40980711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how to use the application itself, you should reach out to the help desk for questions about how to enter data into CAERS:</a:t>
            </a:r>
          </a:p>
          <a:p>
            <a:pPr lvl="0"/>
            <a:r>
              <a:rPr lang="en-US" b="1" dirty="0"/>
              <a:t>By Phone:  </a:t>
            </a:r>
            <a:r>
              <a:rPr lang="en-US" dirty="0"/>
              <a:t>Person-to-person telephone support is available from 8:00 am to 6:00 pm (EST/EDT). Call our toll-free line at 888-890-1995 or our direct line at (970) 494-5500 for International callers.</a:t>
            </a:r>
          </a:p>
          <a:p>
            <a:pPr lvl="0"/>
            <a:r>
              <a:rPr lang="en-US" b="1" dirty="0"/>
              <a:t>By E-mail:  </a:t>
            </a:r>
            <a:r>
              <a:rPr lang="en-US" dirty="0"/>
              <a:t>Send e-mail our Technical Support team at </a:t>
            </a:r>
            <a:r>
              <a:rPr lang="en-US" u="sng" dirty="0">
                <a:hlinkClick r:id="rId3"/>
              </a:rPr>
              <a:t>helpdesk@epacdx.net</a:t>
            </a:r>
            <a:endParaRPr lang="en-US" dirty="0"/>
          </a:p>
          <a:p>
            <a:r>
              <a:rPr lang="en-US" dirty="0"/>
              <a:t>Note that the help desk above is not the right resource for questions about the data itself.  Those questions should be referred to your SLT Authority. </a:t>
            </a:r>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71</a:t>
            </a:fld>
            <a:endParaRPr lang="en-US"/>
          </a:p>
        </p:txBody>
      </p:sp>
    </p:spTree>
    <p:extLst>
      <p:ext uri="{BB962C8B-B14F-4D97-AF65-F5344CB8AC3E}">
        <p14:creationId xmlns:p14="http://schemas.microsoft.com/office/powerpoint/2010/main" val="32888627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72</a:t>
            </a:fld>
            <a:endParaRPr lang="en-US"/>
          </a:p>
        </p:txBody>
      </p:sp>
    </p:spTree>
    <p:extLst>
      <p:ext uri="{BB962C8B-B14F-4D97-AF65-F5344CB8AC3E}">
        <p14:creationId xmlns:p14="http://schemas.microsoft.com/office/powerpoint/2010/main" val="3066453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any time during your use of CAERS you can send us feedback via our </a:t>
            </a:r>
            <a:r>
              <a:rPr lang="en-US" dirty="0" err="1"/>
              <a:t>caer</a:t>
            </a:r>
            <a:r>
              <a:rPr lang="en-US" dirty="0"/>
              <a:t> email, caers@epa.gov, letting us know what else you think CAERS should be able to do, and how CAERS can best do what you need it to do.  </a:t>
            </a:r>
          </a:p>
        </p:txBody>
      </p:sp>
      <p:sp>
        <p:nvSpPr>
          <p:cNvPr id="4" name="Slide Number Placeholder 3"/>
          <p:cNvSpPr>
            <a:spLocks noGrp="1"/>
          </p:cNvSpPr>
          <p:nvPr>
            <p:ph type="sldNum" sz="quarter" idx="5"/>
          </p:nvPr>
        </p:nvSpPr>
        <p:spPr/>
        <p:txBody>
          <a:bodyPr/>
          <a:lstStyle/>
          <a:p>
            <a:fld id="{D5820260-DE25-4EE7-BC65-1FFE7F0445C8}" type="slidenum">
              <a:rPr lang="en-US" smtClean="0"/>
              <a:t>74</a:t>
            </a:fld>
            <a:endParaRPr lang="en-US"/>
          </a:p>
        </p:txBody>
      </p:sp>
    </p:spTree>
    <p:extLst>
      <p:ext uri="{BB962C8B-B14F-4D97-AF65-F5344CB8AC3E}">
        <p14:creationId xmlns:p14="http://schemas.microsoft.com/office/powerpoint/2010/main" val="1584091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20260-DE25-4EE7-BC65-1FFE7F0445C8}" type="slidenum">
              <a:rPr lang="en-US" smtClean="0"/>
              <a:t>75</a:t>
            </a:fld>
            <a:endParaRPr lang="en-US"/>
          </a:p>
        </p:txBody>
      </p:sp>
    </p:spTree>
    <p:extLst>
      <p:ext uri="{BB962C8B-B14F-4D97-AF65-F5344CB8AC3E}">
        <p14:creationId xmlns:p14="http://schemas.microsoft.com/office/powerpoint/2010/main" val="125844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7</a:t>
            </a:fld>
            <a:endParaRPr lang="en-US" dirty="0"/>
          </a:p>
        </p:txBody>
      </p:sp>
    </p:spTree>
    <p:extLst>
      <p:ext uri="{BB962C8B-B14F-4D97-AF65-F5344CB8AC3E}">
        <p14:creationId xmlns:p14="http://schemas.microsoft.com/office/powerpoint/2010/main" val="194948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20260-DE25-4EE7-BC65-1FFE7F0445C8}" type="slidenum">
              <a:rPr lang="en-US" smtClean="0"/>
              <a:t>8</a:t>
            </a:fld>
            <a:endParaRPr lang="en-US" dirty="0"/>
          </a:p>
        </p:txBody>
      </p:sp>
    </p:spTree>
    <p:extLst>
      <p:ext uri="{BB962C8B-B14F-4D97-AF65-F5344CB8AC3E}">
        <p14:creationId xmlns:p14="http://schemas.microsoft.com/office/powerpoint/2010/main" val="37200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your SLT’s specific process to make the determination of who should be preparer and/or certifier for the facility.</a:t>
            </a:r>
          </a:p>
        </p:txBody>
      </p:sp>
      <p:sp>
        <p:nvSpPr>
          <p:cNvPr id="4" name="Slide Number Placeholder 3"/>
          <p:cNvSpPr>
            <a:spLocks noGrp="1"/>
          </p:cNvSpPr>
          <p:nvPr>
            <p:ph type="sldNum" sz="quarter" idx="5"/>
          </p:nvPr>
        </p:nvSpPr>
        <p:spPr/>
        <p:txBody>
          <a:bodyPr/>
          <a:lstStyle/>
          <a:p>
            <a:fld id="{D5820260-DE25-4EE7-BC65-1FFE7F0445C8}" type="slidenum">
              <a:rPr lang="en-US" smtClean="0"/>
              <a:t>9</a:t>
            </a:fld>
            <a:endParaRPr lang="en-US" dirty="0"/>
          </a:p>
        </p:txBody>
      </p:sp>
    </p:spTree>
    <p:extLst>
      <p:ext uri="{BB962C8B-B14F-4D97-AF65-F5344CB8AC3E}">
        <p14:creationId xmlns:p14="http://schemas.microsoft.com/office/powerpoint/2010/main" val="381360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B272-CF74-4C19-BB93-9A08EB9301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E69F0-30C3-4775-B38D-0E5716E4F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555DCD-B0E6-4EAD-A8A7-436DDD213A4A}"/>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5" name="Footer Placeholder 4">
            <a:extLst>
              <a:ext uri="{FF2B5EF4-FFF2-40B4-BE49-F238E27FC236}">
                <a16:creationId xmlns:a16="http://schemas.microsoft.com/office/drawing/2014/main" id="{EF475E99-B809-4216-8348-0DF5F4153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59987-7DF2-4CA5-AD24-CE382298CDD8}"/>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82242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5433-A27E-4C74-9C0C-AD0A0B3366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86FAF-ED73-4224-8C65-AEA7195CDF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56903-9266-4764-B36C-37BB6B50C974}"/>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5" name="Footer Placeholder 4">
            <a:extLst>
              <a:ext uri="{FF2B5EF4-FFF2-40B4-BE49-F238E27FC236}">
                <a16:creationId xmlns:a16="http://schemas.microsoft.com/office/drawing/2014/main" id="{56EC9DE7-D54F-4084-92F5-E6CC7B0E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99B21-2BB1-4B34-AFAA-7D81F5589E1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03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220A8-1D1F-43D1-8395-FD491BB294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D1C152-75F2-4E42-9793-5BE15DCB00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298E7-6094-4D6B-A5EF-A90C6D354B24}"/>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5" name="Footer Placeholder 4">
            <a:extLst>
              <a:ext uri="{FF2B5EF4-FFF2-40B4-BE49-F238E27FC236}">
                <a16:creationId xmlns:a16="http://schemas.microsoft.com/office/drawing/2014/main" id="{3343A44C-D6EB-4C8B-9ED6-0E5E4F4A5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8D6E6-4568-412F-9FAA-0DD9436AA96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5985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23A7-0707-4D2E-8494-34BBAE77F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E10D2-FC7E-4FC8-BD8E-ADF5B5BF5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EA4F-18A1-4B69-85D8-7797AA16CCF2}"/>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5" name="Footer Placeholder 4">
            <a:extLst>
              <a:ext uri="{FF2B5EF4-FFF2-40B4-BE49-F238E27FC236}">
                <a16:creationId xmlns:a16="http://schemas.microsoft.com/office/drawing/2014/main" id="{96F38768-05BE-4399-ADC6-CC74EE449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5736C-56F0-40AD-8244-39490B611E9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4971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1A21-3D9C-4D5D-AA9D-D4157C4A4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FFAC0-46D1-4E33-AABD-034392F01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C0C9E-69AB-4BC7-9DD1-4472B5D42EA0}"/>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5" name="Footer Placeholder 4">
            <a:extLst>
              <a:ext uri="{FF2B5EF4-FFF2-40B4-BE49-F238E27FC236}">
                <a16:creationId xmlns:a16="http://schemas.microsoft.com/office/drawing/2014/main" id="{BF56DEB1-9DEF-449E-A19F-D7C794F99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E5EB6-EEB8-43C8-846B-61250986E0E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20198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3713-598F-4CAA-8FB4-BAAF44148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22902-EB34-4362-9215-C87D971A9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7920C-E8D8-4232-BFC5-489275607D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A48F1D-330F-48B1-80E4-6DF64ADCE921}"/>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6" name="Footer Placeholder 5">
            <a:extLst>
              <a:ext uri="{FF2B5EF4-FFF2-40B4-BE49-F238E27FC236}">
                <a16:creationId xmlns:a16="http://schemas.microsoft.com/office/drawing/2014/main" id="{F46F2D04-F611-4EFB-936C-894F7276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1A506-65A7-48F1-AFBB-26BED7F607E7}"/>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53318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3D03-6232-4DCF-918C-F2EDB7A92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8F32F-D334-4510-895D-8944AB2F6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00B3E-9194-4F55-8BA6-77BB31FC0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50BD8B-AD64-4A18-875E-A29E2E9A5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BA3D9-5FD3-45C6-A134-6C43C010A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220AC9-0904-4446-B5B6-FFDA26718804}"/>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8" name="Footer Placeholder 7">
            <a:extLst>
              <a:ext uri="{FF2B5EF4-FFF2-40B4-BE49-F238E27FC236}">
                <a16:creationId xmlns:a16="http://schemas.microsoft.com/office/drawing/2014/main" id="{D7F957C6-8233-411A-853D-5F530D75F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166792-6849-4C5E-979B-A8BD0E117AF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23031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22FB-143D-46C0-8B49-438C72592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B1B68-4DF0-49F9-AAC5-D5A61FAE09E0}"/>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4" name="Footer Placeholder 3">
            <a:extLst>
              <a:ext uri="{FF2B5EF4-FFF2-40B4-BE49-F238E27FC236}">
                <a16:creationId xmlns:a16="http://schemas.microsoft.com/office/drawing/2014/main" id="{62F0DE5F-4ED8-4932-B83E-B73F57A56B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699E80-1876-4E34-9D3A-2A30FFAE2EAC}"/>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1345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63248-18ED-4996-82E0-0BF6C842B139}"/>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3" name="Footer Placeholder 2">
            <a:extLst>
              <a:ext uri="{FF2B5EF4-FFF2-40B4-BE49-F238E27FC236}">
                <a16:creationId xmlns:a16="http://schemas.microsoft.com/office/drawing/2014/main" id="{A47FFAF8-E5E9-486C-B300-D4839FD186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1A15E-6A07-4103-A205-6E748C9825BF}"/>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167389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E400-C95A-438D-BD29-5F073778DC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E1C1B-DB8A-4B8F-AE61-5E18F46F3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4D834F-5296-4C75-BF61-20BA42E96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7CDDC-2D74-442E-A8EA-EA185CC12661}"/>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6" name="Footer Placeholder 5">
            <a:extLst>
              <a:ext uri="{FF2B5EF4-FFF2-40B4-BE49-F238E27FC236}">
                <a16:creationId xmlns:a16="http://schemas.microsoft.com/office/drawing/2014/main" id="{24FB6458-AE39-4A93-8F47-02A0C7E8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897F7-61DE-44E2-A320-F7B534F70586}"/>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413935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B74E-0AAB-42B6-8F6A-D26949C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500CF-18A1-472F-B304-EDE2DA118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1679ED-D1CC-4CCF-A826-C9DF2817C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7C1A3-4D9E-406A-879B-EEC5FAFE3AC3}"/>
              </a:ext>
            </a:extLst>
          </p:cNvPr>
          <p:cNvSpPr>
            <a:spLocks noGrp="1"/>
          </p:cNvSpPr>
          <p:nvPr>
            <p:ph type="dt" sz="half" idx="10"/>
          </p:nvPr>
        </p:nvSpPr>
        <p:spPr/>
        <p:txBody>
          <a:bodyPr/>
          <a:lstStyle/>
          <a:p>
            <a:fld id="{4E94F37B-F6DE-40EB-80DB-2D63CB19E94B}" type="datetimeFigureOut">
              <a:rPr lang="en-US" smtClean="0"/>
              <a:t>1/18/2024</a:t>
            </a:fld>
            <a:endParaRPr lang="en-US"/>
          </a:p>
        </p:txBody>
      </p:sp>
      <p:sp>
        <p:nvSpPr>
          <p:cNvPr id="6" name="Footer Placeholder 5">
            <a:extLst>
              <a:ext uri="{FF2B5EF4-FFF2-40B4-BE49-F238E27FC236}">
                <a16:creationId xmlns:a16="http://schemas.microsoft.com/office/drawing/2014/main" id="{B86C965E-84CB-4A67-B306-020173F4D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93065-3AA2-4205-AAF3-11724E2F6264}"/>
              </a:ext>
            </a:extLst>
          </p:cNvPr>
          <p:cNvSpPr>
            <a:spLocks noGrp="1"/>
          </p:cNvSpPr>
          <p:nvPr>
            <p:ph type="sldNum" sz="quarter" idx="12"/>
          </p:nvPr>
        </p:nvSpPr>
        <p:spPr/>
        <p:txBody>
          <a:bodyPr/>
          <a:lstStyle/>
          <a:p>
            <a:fld id="{29A216CB-2964-44BE-A5BB-0982E1BD8B92}" type="slidenum">
              <a:rPr lang="en-US" smtClean="0"/>
              <a:t>‹#›</a:t>
            </a:fld>
            <a:endParaRPr lang="en-US"/>
          </a:p>
        </p:txBody>
      </p:sp>
    </p:spTree>
    <p:extLst>
      <p:ext uri="{BB962C8B-B14F-4D97-AF65-F5344CB8AC3E}">
        <p14:creationId xmlns:p14="http://schemas.microsoft.com/office/powerpoint/2010/main" val="323732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31965-A10E-4249-B1C3-A03809C58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624A4-ED42-4B26-9080-9780C2B8F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0AA35-4753-4721-B021-9710104BF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4F37B-F6DE-40EB-80DB-2D63CB19E94B}" type="datetimeFigureOut">
              <a:rPr lang="en-US" smtClean="0"/>
              <a:t>1/18/2024</a:t>
            </a:fld>
            <a:endParaRPr lang="en-US"/>
          </a:p>
        </p:txBody>
      </p:sp>
      <p:sp>
        <p:nvSpPr>
          <p:cNvPr id="5" name="Footer Placeholder 4">
            <a:extLst>
              <a:ext uri="{FF2B5EF4-FFF2-40B4-BE49-F238E27FC236}">
                <a16:creationId xmlns:a16="http://schemas.microsoft.com/office/drawing/2014/main" id="{C56C0AC7-0A89-479D-BA34-939B953D16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4D93C6-044E-4895-9B5A-9157C60F6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216CB-2964-44BE-A5BB-0982E1BD8B92}" type="slidenum">
              <a:rPr lang="en-US" smtClean="0"/>
              <a:t>‹#›</a:t>
            </a:fld>
            <a:endParaRPr lang="en-US"/>
          </a:p>
        </p:txBody>
      </p:sp>
    </p:spTree>
    <p:extLst>
      <p:ext uri="{BB962C8B-B14F-4D97-AF65-F5344CB8AC3E}">
        <p14:creationId xmlns:p14="http://schemas.microsoft.com/office/powerpoint/2010/main" val="41431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deq.ms.gov/air/emissions-inventor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combined-air-emissions-reporting/combined-air-emissions-reporting-system-ca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pa.gov/combined-air-emissions-reporting/combined-air-emissions-reporting-system-caer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www.epa.gov/combined-air-emissions-reporting/combined-air-emissions-reporting-system-caer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mailto:helpdesk@epacdx.ne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caers@mdeq.ms.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caer@epa.gov"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04493"/>
            <a:ext cx="11233150" cy="4205144"/>
          </a:xfrm>
        </p:spPr>
        <p:txBody>
          <a:bodyPr>
            <a:noAutofit/>
          </a:bodyPr>
          <a:lstStyle/>
          <a:p>
            <a:r>
              <a:rPr lang="en-US" sz="4800" b="1" dirty="0"/>
              <a:t>Combined Air Emissions Reporting System (CAERS)</a:t>
            </a:r>
            <a:br>
              <a:rPr lang="en-US" sz="4800" b="1" dirty="0"/>
            </a:br>
            <a:r>
              <a:rPr lang="en-US" sz="5400" b="1" dirty="0"/>
              <a:t>Welcome to CAERS</a:t>
            </a:r>
            <a:br>
              <a:rPr lang="en-US" sz="4800" b="1" dirty="0"/>
            </a:br>
            <a:r>
              <a:rPr lang="en-US" sz="4800" dirty="0"/>
              <a:t>for Mississippi</a:t>
            </a:r>
            <a:br>
              <a:rPr lang="en-US" sz="4800" dirty="0"/>
            </a:br>
            <a:r>
              <a:rPr lang="en-US" sz="4800" dirty="0"/>
              <a:t>Preparers and Certifiers</a:t>
            </a:r>
            <a:br>
              <a:rPr lang="en-US" sz="4800" dirty="0"/>
            </a:br>
            <a:r>
              <a:rPr lang="en-US" sz="3200" dirty="0"/>
              <a:t>12/13/2023</a:t>
            </a:r>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0751-9AC9-4621-B159-947BC0E6BED6}"/>
              </a:ext>
            </a:extLst>
          </p:cNvPr>
          <p:cNvSpPr>
            <a:spLocks noGrp="1"/>
          </p:cNvSpPr>
          <p:nvPr>
            <p:ph type="title"/>
          </p:nvPr>
        </p:nvSpPr>
        <p:spPr/>
        <p:txBody>
          <a:bodyPr/>
          <a:lstStyle/>
          <a:p>
            <a:r>
              <a:rPr lang="en-US" b="1" dirty="0"/>
              <a:t>TRI – bound HAPs Data</a:t>
            </a:r>
          </a:p>
        </p:txBody>
      </p:sp>
      <p:sp>
        <p:nvSpPr>
          <p:cNvPr id="3" name="Content Placeholder 2">
            <a:extLst>
              <a:ext uri="{FF2B5EF4-FFF2-40B4-BE49-F238E27FC236}">
                <a16:creationId xmlns:a16="http://schemas.microsoft.com/office/drawing/2014/main" id="{7EBAFCB7-825D-4F85-BF40-EFCCC2FBBA7A}"/>
              </a:ext>
            </a:extLst>
          </p:cNvPr>
          <p:cNvSpPr>
            <a:spLocks noGrp="1"/>
          </p:cNvSpPr>
          <p:nvPr>
            <p:ph idx="1"/>
          </p:nvPr>
        </p:nvSpPr>
        <p:spPr>
          <a:xfrm>
            <a:off x="838200" y="1825624"/>
            <a:ext cx="10515600" cy="4879975"/>
          </a:xfrm>
        </p:spPr>
        <p:txBody>
          <a:bodyPr>
            <a:normAutofit fontScale="85000" lnSpcReduction="20000"/>
          </a:bodyPr>
          <a:lstStyle/>
          <a:p>
            <a:pPr marL="0" indent="0">
              <a:buNone/>
            </a:pPr>
            <a:r>
              <a:rPr lang="en-US" dirty="0"/>
              <a:t>CAERS adds shared pollutant data up to the facility totals, ready for pre-population in TRI-MEweb.</a:t>
            </a:r>
          </a:p>
          <a:p>
            <a:pPr marL="0" indent="0">
              <a:buNone/>
            </a:pPr>
            <a:r>
              <a:rPr lang="en-US" dirty="0"/>
              <a:t>How does this help facilities? </a:t>
            </a:r>
          </a:p>
          <a:p>
            <a:r>
              <a:rPr lang="en-US" dirty="0"/>
              <a:t>Enter data into CAERS directly vs. separate workbooks for calculations then entered to TRI-MEweb.</a:t>
            </a:r>
          </a:p>
          <a:p>
            <a:r>
              <a:rPr lang="en-US" dirty="0"/>
              <a:t>SLT review of your criteria pollutant data </a:t>
            </a:r>
            <a:r>
              <a:rPr lang="en-US" i="1" dirty="0"/>
              <a:t>before</a:t>
            </a:r>
            <a:r>
              <a:rPr lang="en-US" dirty="0"/>
              <a:t> your data gets to TRI-MEweb gives you the opportunity to correct any related toxics data before it is available in TRI-MEweb.  </a:t>
            </a:r>
          </a:p>
          <a:p>
            <a:pPr lvl="1"/>
            <a:r>
              <a:rPr lang="en-US" dirty="0"/>
              <a:t>E.g., SLT finds throughput error for a unit/process affecting CO and NOX, that is also affecting your VOC calculations.  As you correct that throughput, all affected emissions are corrected.</a:t>
            </a:r>
          </a:p>
          <a:p>
            <a:r>
              <a:rPr lang="en-US" dirty="0"/>
              <a:t>We encourage facilities to submit HAPS data at process level in CAERS. </a:t>
            </a:r>
          </a:p>
          <a:p>
            <a:pPr lvl="1"/>
            <a:r>
              <a:rPr lang="en-US" dirty="0"/>
              <a:t>If HAPS aren’t reported, EPA does HAP augmentation on your data which could be inaccurate.</a:t>
            </a:r>
          </a:p>
          <a:p>
            <a:pPr lvl="1"/>
            <a:r>
              <a:rPr lang="en-US" dirty="0"/>
              <a:t>By submitting their own HAPs emissions at process level in CAERS, facilities take ownership of their data.</a:t>
            </a:r>
          </a:p>
          <a:p>
            <a:pPr lvl="1"/>
            <a:r>
              <a:rPr lang="en-US" i="1" dirty="0"/>
              <a:t>Reach out and coordinate with the TRI reporter for your facility so data is consistently reported to both programs (NEI and TRI).</a:t>
            </a:r>
          </a:p>
        </p:txBody>
      </p:sp>
    </p:spTree>
    <p:extLst>
      <p:ext uri="{BB962C8B-B14F-4D97-AF65-F5344CB8AC3E}">
        <p14:creationId xmlns:p14="http://schemas.microsoft.com/office/powerpoint/2010/main" val="394837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A46F-4E74-49D9-93BB-47E1AEF19F3F}"/>
              </a:ext>
            </a:extLst>
          </p:cNvPr>
          <p:cNvSpPr>
            <a:spLocks noGrp="1"/>
          </p:cNvSpPr>
          <p:nvPr>
            <p:ph type="title"/>
          </p:nvPr>
        </p:nvSpPr>
        <p:spPr/>
        <p:txBody>
          <a:bodyPr/>
          <a:lstStyle/>
          <a:p>
            <a:r>
              <a:rPr lang="en-US" b="1" dirty="0"/>
              <a:t>Timing of Submissions</a:t>
            </a:r>
          </a:p>
        </p:txBody>
      </p:sp>
      <p:sp>
        <p:nvSpPr>
          <p:cNvPr id="3" name="Content Placeholder 2">
            <a:extLst>
              <a:ext uri="{FF2B5EF4-FFF2-40B4-BE49-F238E27FC236}">
                <a16:creationId xmlns:a16="http://schemas.microsoft.com/office/drawing/2014/main" id="{6C4F8BDE-E502-462C-823D-CBC5A6376CD4}"/>
              </a:ext>
            </a:extLst>
          </p:cNvPr>
          <p:cNvSpPr>
            <a:spLocks noGrp="1"/>
          </p:cNvSpPr>
          <p:nvPr>
            <p:ph idx="1"/>
          </p:nvPr>
        </p:nvSpPr>
        <p:spPr/>
        <p:txBody>
          <a:bodyPr>
            <a:normAutofit fontScale="85000" lnSpcReduction="20000"/>
          </a:bodyPr>
          <a:lstStyle/>
          <a:p>
            <a:r>
              <a:rPr lang="en-US" dirty="0"/>
              <a:t>TRI-MEweb submission deadline is July 1</a:t>
            </a:r>
            <a:r>
              <a:rPr lang="en-US" baseline="30000" dirty="0"/>
              <a:t>st </a:t>
            </a:r>
          </a:p>
          <a:p>
            <a:pPr lvl="1"/>
            <a:r>
              <a:rPr lang="en-US" dirty="0"/>
              <a:t>NEI/TRI facilities should certify their NEI forms </a:t>
            </a:r>
            <a:r>
              <a:rPr lang="en-US" i="1" dirty="0"/>
              <a:t>before</a:t>
            </a:r>
            <a:r>
              <a:rPr lang="en-US" dirty="0"/>
              <a:t> you start a TRI-MEweb submission because data is pushed from CAERS to TRI-MEweb.  </a:t>
            </a:r>
          </a:p>
          <a:p>
            <a:pPr lvl="1"/>
            <a:r>
              <a:rPr lang="en-US" dirty="0"/>
              <a:t>Early data submittal and SLT review allows us to keep data consistent across NEI and TRI programs. </a:t>
            </a:r>
          </a:p>
          <a:p>
            <a:r>
              <a:rPr lang="en-US" dirty="0"/>
              <a:t>MS  AERR and AERF is July 1</a:t>
            </a:r>
            <a:r>
              <a:rPr lang="en-US" baseline="30000" dirty="0"/>
              <a:t>st</a:t>
            </a:r>
            <a:r>
              <a:rPr lang="en-US" dirty="0"/>
              <a:t>.  More details regarding AERF to be sent out later</a:t>
            </a:r>
          </a:p>
          <a:p>
            <a:r>
              <a:rPr lang="en-US" dirty="0"/>
              <a:t>Leave time for questions and resolution of issues and in case we need to address bugs.</a:t>
            </a:r>
          </a:p>
          <a:p>
            <a:pPr marL="0" indent="0">
              <a:buNone/>
            </a:pPr>
            <a:r>
              <a:rPr lang="en-US" b="1" dirty="0"/>
              <a:t>Registration:  </a:t>
            </a:r>
            <a:r>
              <a:rPr lang="en-US" dirty="0"/>
              <a:t>Include or delete registered Preparers and Certifiers </a:t>
            </a:r>
            <a:r>
              <a:rPr lang="en-US" b="1" dirty="0"/>
              <a:t>no later than two weeks after opening CAERS (</a:t>
            </a:r>
            <a:r>
              <a:rPr lang="en-US" dirty="0"/>
              <a:t>CAERS V4 will reopen February 5th).</a:t>
            </a:r>
          </a:p>
          <a:p>
            <a:pPr marL="0" indent="0">
              <a:buNone/>
            </a:pPr>
            <a:r>
              <a:rPr lang="en-US" b="1" dirty="0"/>
              <a:t>Reporting:  Start </a:t>
            </a:r>
            <a:r>
              <a:rPr lang="en-US" dirty="0"/>
              <a:t>no later than </a:t>
            </a:r>
            <a:r>
              <a:rPr lang="en-US" b="1" dirty="0"/>
              <a:t>one month before</a:t>
            </a:r>
            <a:r>
              <a:rPr lang="en-US" dirty="0"/>
              <a:t> and </a:t>
            </a:r>
            <a:r>
              <a:rPr lang="en-US" b="1" dirty="0"/>
              <a:t>submit no less than 2 weeks before</a:t>
            </a:r>
            <a:r>
              <a:rPr lang="en-US" dirty="0"/>
              <a:t> the SLT deadline.  </a:t>
            </a:r>
          </a:p>
          <a:p>
            <a:pPr marL="0" indent="0">
              <a:buNone/>
            </a:pPr>
            <a:r>
              <a:rPr lang="en-US" dirty="0"/>
              <a:t>We want to avoid last minute submissions. Submit your data early!</a:t>
            </a:r>
          </a:p>
        </p:txBody>
      </p:sp>
    </p:spTree>
    <p:extLst>
      <p:ext uri="{BB962C8B-B14F-4D97-AF65-F5344CB8AC3E}">
        <p14:creationId xmlns:p14="http://schemas.microsoft.com/office/powerpoint/2010/main" val="421029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E230-187F-4BD0-9C14-F8A6BAC7E119}"/>
              </a:ext>
            </a:extLst>
          </p:cNvPr>
          <p:cNvSpPr>
            <a:spLocks noGrp="1"/>
          </p:cNvSpPr>
          <p:nvPr>
            <p:ph type="title"/>
          </p:nvPr>
        </p:nvSpPr>
        <p:spPr/>
        <p:txBody>
          <a:bodyPr/>
          <a:lstStyle/>
          <a:p>
            <a:r>
              <a:rPr lang="en-US" b="1" dirty="0"/>
              <a:t>Registration Process</a:t>
            </a:r>
          </a:p>
        </p:txBody>
      </p:sp>
      <p:sp>
        <p:nvSpPr>
          <p:cNvPr id="3" name="Content Placeholder 2">
            <a:extLst>
              <a:ext uri="{FF2B5EF4-FFF2-40B4-BE49-F238E27FC236}">
                <a16:creationId xmlns:a16="http://schemas.microsoft.com/office/drawing/2014/main" id="{F71B6D81-C9CD-43A0-B0D0-5EFC43FB35BB}"/>
              </a:ext>
            </a:extLst>
          </p:cNvPr>
          <p:cNvSpPr>
            <a:spLocks noGrp="1"/>
          </p:cNvSpPr>
          <p:nvPr>
            <p:ph idx="1"/>
          </p:nvPr>
        </p:nvSpPr>
        <p:spPr>
          <a:xfrm>
            <a:off x="838200" y="1825625"/>
            <a:ext cx="10515600" cy="3750392"/>
          </a:xfrm>
        </p:spPr>
        <p:txBody>
          <a:bodyPr>
            <a:normAutofit fontScale="92500"/>
          </a:bodyPr>
          <a:lstStyle/>
          <a:p>
            <a:pPr marL="0" indent="0">
              <a:buNone/>
            </a:pPr>
            <a:r>
              <a:rPr lang="en-US" dirty="0"/>
              <a:t>Four major steps:</a:t>
            </a:r>
          </a:p>
          <a:p>
            <a:pPr marL="0" indent="0">
              <a:buNone/>
            </a:pPr>
            <a:endParaRPr lang="en-US" dirty="0"/>
          </a:p>
          <a:p>
            <a:pPr marL="514350" indent="-514350">
              <a:buAutoNum type="arabicPeriod"/>
            </a:pPr>
            <a:r>
              <a:rPr lang="en-US" dirty="0"/>
              <a:t>Establish reporting requirements and reporting roles with your SLT.  For MS, more information and CAERS Certifier Subscriber Agreement:  </a:t>
            </a:r>
            <a:r>
              <a:rPr lang="en-US" dirty="0">
                <a:hlinkClick r:id="rId3"/>
              </a:rPr>
              <a:t>https://www.mdeq.ms.gov/air/emissions-inventories/</a:t>
            </a:r>
            <a:endParaRPr lang="en-US" dirty="0"/>
          </a:p>
          <a:p>
            <a:pPr marL="514350" indent="-514350">
              <a:buAutoNum type="arabicPeriod"/>
            </a:pPr>
            <a:r>
              <a:rPr lang="en-US" dirty="0"/>
              <a:t>Register in CDX, if you are new to CDX (get access email)</a:t>
            </a:r>
          </a:p>
          <a:p>
            <a:pPr marL="514350" indent="-514350">
              <a:buAutoNum type="arabicPeriod"/>
            </a:pPr>
            <a:r>
              <a:rPr lang="en-US" dirty="0"/>
              <a:t>Set up CAERS in CDX (if you haven’t previously reported through CAERS)</a:t>
            </a:r>
          </a:p>
          <a:p>
            <a:pPr marL="514350" indent="-514350">
              <a:buAutoNum type="arabicPeriod"/>
            </a:pPr>
            <a:r>
              <a:rPr lang="en-US" dirty="0"/>
              <a:t>Your SLT recognizes you and grants you entry to your facility in CAERS</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215306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62E4-9A4C-46A5-9683-1511D591C7F2}"/>
              </a:ext>
            </a:extLst>
          </p:cNvPr>
          <p:cNvSpPr>
            <a:spLocks noGrp="1"/>
          </p:cNvSpPr>
          <p:nvPr>
            <p:ph type="title"/>
          </p:nvPr>
        </p:nvSpPr>
        <p:spPr/>
        <p:txBody>
          <a:bodyPr/>
          <a:lstStyle/>
          <a:p>
            <a:r>
              <a:rPr lang="en-US" b="1" dirty="0"/>
              <a:t>1. Register in CDX</a:t>
            </a:r>
          </a:p>
        </p:txBody>
      </p:sp>
      <p:sp>
        <p:nvSpPr>
          <p:cNvPr id="4" name="Star: 5 Points 3">
            <a:extLst>
              <a:ext uri="{FF2B5EF4-FFF2-40B4-BE49-F238E27FC236}">
                <a16:creationId xmlns:a16="http://schemas.microsoft.com/office/drawing/2014/main" id="{936F98C4-4B87-4349-AC09-F801D548175C}"/>
              </a:ext>
              <a:ext uri="{C183D7F6-B498-43B3-948B-1728B52AA6E4}">
                <adec:decorative xmlns:adec="http://schemas.microsoft.com/office/drawing/2017/decorative" val="1"/>
              </a:ext>
            </a:extLst>
          </p:cNvPr>
          <p:cNvSpPr/>
          <p:nvPr/>
        </p:nvSpPr>
        <p:spPr>
          <a:xfrm>
            <a:off x="486288" y="1703133"/>
            <a:ext cx="445770" cy="423862"/>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939BCB8-D257-4BB8-97E8-36126BCE4103}"/>
              </a:ext>
            </a:extLst>
          </p:cNvPr>
          <p:cNvSpPr txBox="1">
            <a:spLocks/>
          </p:cNvSpPr>
          <p:nvPr/>
        </p:nvSpPr>
        <p:spPr>
          <a:xfrm>
            <a:off x="967227" y="1703133"/>
            <a:ext cx="10515600" cy="3936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dirty="0"/>
              <a:t>If you already have a CDX account, you have already completed this part of the process and can move to “Step 2. Set up CAERS in CDX”. You may be able to use the same Electronic Signature Agreement (ESA) in CDX that you use for other programs/systems in CDX.  You may need additional ESAs for additional organizations you are associated with.   You should reach out to the CDX help desk if you have questions about this.</a:t>
            </a:r>
          </a:p>
          <a:p>
            <a:pPr marL="0" indent="0">
              <a:lnSpc>
                <a:spcPct val="100000"/>
              </a:lnSpc>
              <a:spcBef>
                <a:spcPts val="0"/>
              </a:spcBef>
              <a:buFont typeface="Arial" panose="020B0604020202020204" pitchFamily="34" charset="0"/>
              <a:buNone/>
              <a:defRPr/>
            </a:pPr>
            <a:endParaRPr lang="en-US" dirty="0"/>
          </a:p>
          <a:p>
            <a:pPr marL="0" indent="0">
              <a:lnSpc>
                <a:spcPct val="100000"/>
              </a:lnSpc>
              <a:spcBef>
                <a:spcPts val="0"/>
              </a:spcBef>
              <a:buFont typeface="Arial" panose="020B0604020202020204" pitchFamily="34" charset="0"/>
              <a:buNone/>
              <a:defRPr/>
            </a:pPr>
            <a:endParaRPr lang="en-US" dirty="0"/>
          </a:p>
        </p:txBody>
      </p:sp>
    </p:spTree>
    <p:extLst>
      <p:ext uri="{BB962C8B-B14F-4D97-AF65-F5344CB8AC3E}">
        <p14:creationId xmlns:p14="http://schemas.microsoft.com/office/powerpoint/2010/main" val="126995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13B4-3C30-42FD-94E9-E25B1CB6408D}"/>
              </a:ext>
            </a:extLst>
          </p:cNvPr>
          <p:cNvSpPr>
            <a:spLocks noGrp="1"/>
          </p:cNvSpPr>
          <p:nvPr>
            <p:ph type="title"/>
          </p:nvPr>
        </p:nvSpPr>
        <p:spPr>
          <a:xfrm>
            <a:off x="693821" y="142337"/>
            <a:ext cx="10515600" cy="1325563"/>
          </a:xfrm>
        </p:spPr>
        <p:txBody>
          <a:bodyPr vert="horz" lIns="91440" tIns="45720" rIns="91440" bIns="45720" rtlCol="0" anchor="b">
            <a:normAutofit/>
          </a:bodyPr>
          <a:lstStyle/>
          <a:p>
            <a:r>
              <a:rPr lang="en-US" b="1" dirty="0"/>
              <a:t>CDX Login Page</a:t>
            </a:r>
          </a:p>
        </p:txBody>
      </p:sp>
      <p:sp>
        <p:nvSpPr>
          <p:cNvPr id="3" name="TextBox 2">
            <a:extLst>
              <a:ext uri="{FF2B5EF4-FFF2-40B4-BE49-F238E27FC236}">
                <a16:creationId xmlns:a16="http://schemas.microsoft.com/office/drawing/2014/main" id="{706B24E8-D671-C386-0E88-9E9663A4D00A}"/>
              </a:ext>
            </a:extLst>
          </p:cNvPr>
          <p:cNvSpPr txBox="1"/>
          <p:nvPr/>
        </p:nvSpPr>
        <p:spPr>
          <a:xfrm>
            <a:off x="693821" y="3083152"/>
            <a:ext cx="2779294" cy="1569660"/>
          </a:xfrm>
          <a:prstGeom prst="rect">
            <a:avLst/>
          </a:prstGeom>
          <a:solidFill>
            <a:schemeClr val="bg1"/>
          </a:solidFill>
          <a:ln>
            <a:solidFill>
              <a:schemeClr val="accent1">
                <a:lumMod val="50000"/>
              </a:schemeClr>
            </a:solidFill>
          </a:ln>
        </p:spPr>
        <p:txBody>
          <a:bodyPr wrap="square" rtlCol="0">
            <a:spAutoFit/>
          </a:bodyPr>
          <a:lstStyle/>
          <a:p>
            <a:pPr defTabSz="931660">
              <a:defRPr/>
            </a:pPr>
            <a:r>
              <a:rPr lang="en-US" sz="1600" dirty="0"/>
              <a:t>Enter the URL “https://cdx.epa.gov/” in your preferred web browser. This will bring you to the CDX login screen where you will click the “Register with CDX” button.</a:t>
            </a:r>
          </a:p>
        </p:txBody>
      </p:sp>
      <p:pic>
        <p:nvPicPr>
          <p:cNvPr id="7" name="Picture 6" descr="Shows a Central Data Exchange or CDX login page.">
            <a:extLst>
              <a:ext uri="{FF2B5EF4-FFF2-40B4-BE49-F238E27FC236}">
                <a16:creationId xmlns:a16="http://schemas.microsoft.com/office/drawing/2014/main" id="{6B72174E-29E4-4A6E-A2BC-AF0DB0B6B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74" y="1542861"/>
            <a:ext cx="9396172" cy="5050443"/>
          </a:xfrm>
          <a:prstGeom prst="rect">
            <a:avLst/>
          </a:prstGeom>
        </p:spPr>
      </p:pic>
      <p:sp>
        <p:nvSpPr>
          <p:cNvPr id="9" name="Rectangle 8" descr="A rectangle highlighting the Register with CDX button at the center right of the screen.">
            <a:extLst>
              <a:ext uri="{FF2B5EF4-FFF2-40B4-BE49-F238E27FC236}">
                <a16:creationId xmlns:a16="http://schemas.microsoft.com/office/drawing/2014/main" id="{F084850D-416C-4D5C-BCBF-E8FF44311F21}"/>
              </a:ext>
            </a:extLst>
          </p:cNvPr>
          <p:cNvSpPr/>
          <p:nvPr/>
        </p:nvSpPr>
        <p:spPr>
          <a:xfrm>
            <a:off x="8718887" y="3878843"/>
            <a:ext cx="810124" cy="3923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25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35EB-E2CA-429E-9E7F-3078388FE2C3}"/>
              </a:ext>
            </a:extLst>
          </p:cNvPr>
          <p:cNvSpPr>
            <a:spLocks noGrp="1"/>
          </p:cNvSpPr>
          <p:nvPr>
            <p:ph type="title"/>
          </p:nvPr>
        </p:nvSpPr>
        <p:spPr>
          <a:xfrm>
            <a:off x="1012012" y="-56693"/>
            <a:ext cx="10515600" cy="1325563"/>
          </a:xfrm>
        </p:spPr>
        <p:txBody>
          <a:bodyPr vert="horz" lIns="91440" tIns="45720" rIns="91440" bIns="45720" rtlCol="0" anchor="b">
            <a:normAutofit/>
          </a:bodyPr>
          <a:lstStyle/>
          <a:p>
            <a:r>
              <a:rPr lang="en-US" b="1" dirty="0"/>
              <a:t>CDX Terms and Conditions</a:t>
            </a:r>
          </a:p>
        </p:txBody>
      </p:sp>
      <p:pic>
        <p:nvPicPr>
          <p:cNvPr id="6" name="Picture 5" descr="Shows a Terms and Conditions screen in CDX, highlighting where the &quot;Registrant acceptance of the terms and conditions box is checked at the bottom left of the screen.  Also highlighted is the Proceed button at the bottom left of the screen.">
            <a:extLst>
              <a:ext uri="{FF2B5EF4-FFF2-40B4-BE49-F238E27FC236}">
                <a16:creationId xmlns:a16="http://schemas.microsoft.com/office/drawing/2014/main" id="{411178EA-C4A7-4BC8-BA48-E04AD16F0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012" y="1360416"/>
            <a:ext cx="8420746" cy="5377268"/>
          </a:xfrm>
          <a:prstGeom prst="rect">
            <a:avLst/>
          </a:prstGeom>
        </p:spPr>
      </p:pic>
      <p:sp>
        <p:nvSpPr>
          <p:cNvPr id="3" name="TextBox 2">
            <a:extLst>
              <a:ext uri="{FF2B5EF4-FFF2-40B4-BE49-F238E27FC236}">
                <a16:creationId xmlns:a16="http://schemas.microsoft.com/office/drawing/2014/main" id="{D9373B49-E612-3EF8-47FD-96FE7FB3F725}"/>
              </a:ext>
            </a:extLst>
          </p:cNvPr>
          <p:cNvSpPr txBox="1"/>
          <p:nvPr/>
        </p:nvSpPr>
        <p:spPr>
          <a:xfrm>
            <a:off x="7904748" y="5168024"/>
            <a:ext cx="3514580" cy="1569660"/>
          </a:xfrm>
          <a:prstGeom prst="rect">
            <a:avLst/>
          </a:prstGeom>
          <a:solidFill>
            <a:schemeClr val="bg1"/>
          </a:solidFill>
          <a:ln>
            <a:solidFill>
              <a:schemeClr val="accent1">
                <a:lumMod val="50000"/>
              </a:schemeClr>
            </a:solidFill>
          </a:ln>
        </p:spPr>
        <p:txBody>
          <a:bodyPr wrap="square" rtlCol="0">
            <a:spAutoFit/>
          </a:bodyPr>
          <a:lstStyle/>
          <a:p>
            <a:r>
              <a:rPr lang="en-US" sz="1600" dirty="0"/>
              <a:t>You will be directed to the Terms and Conditions screen for CDX registration. After reading these, check the box confirming that you are the registrant and click “Proceed” at the bottom left of your screen.</a:t>
            </a:r>
          </a:p>
        </p:txBody>
      </p:sp>
    </p:spTree>
    <p:extLst>
      <p:ext uri="{BB962C8B-B14F-4D97-AF65-F5344CB8AC3E}">
        <p14:creationId xmlns:p14="http://schemas.microsoft.com/office/powerpoint/2010/main" val="364627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6CDC-48DF-4984-AD33-6C97741BD0DB}"/>
              </a:ext>
            </a:extLst>
          </p:cNvPr>
          <p:cNvSpPr>
            <a:spLocks noGrp="1"/>
          </p:cNvSpPr>
          <p:nvPr>
            <p:ph type="title"/>
          </p:nvPr>
        </p:nvSpPr>
        <p:spPr/>
        <p:txBody>
          <a:bodyPr/>
          <a:lstStyle/>
          <a:p>
            <a:r>
              <a:rPr lang="en-US" b="1" dirty="0"/>
              <a:t>2. Set up CAERS in CDX</a:t>
            </a:r>
          </a:p>
        </p:txBody>
      </p:sp>
    </p:spTree>
    <p:extLst>
      <p:ext uri="{BB962C8B-B14F-4D97-AF65-F5344CB8AC3E}">
        <p14:creationId xmlns:p14="http://schemas.microsoft.com/office/powerpoint/2010/main" val="688199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814-8AF8-4606-9DA5-CE54A681612E}"/>
              </a:ext>
            </a:extLst>
          </p:cNvPr>
          <p:cNvSpPr>
            <a:spLocks noGrp="1"/>
          </p:cNvSpPr>
          <p:nvPr>
            <p:ph type="title"/>
          </p:nvPr>
        </p:nvSpPr>
        <p:spPr>
          <a:xfrm>
            <a:off x="686309" y="-31201"/>
            <a:ext cx="10515600" cy="1325563"/>
          </a:xfrm>
        </p:spPr>
        <p:txBody>
          <a:bodyPr vert="horz" lIns="91440" tIns="45720" rIns="91440" bIns="45720" rtlCol="0" anchor="b">
            <a:normAutofit/>
          </a:bodyPr>
          <a:lstStyle/>
          <a:p>
            <a:r>
              <a:rPr lang="en-US" b="1" dirty="0"/>
              <a:t>CDX CAERS Program Service Selection</a:t>
            </a:r>
          </a:p>
        </p:txBody>
      </p:sp>
      <p:pic>
        <p:nvPicPr>
          <p:cNvPr id="12" name="Content Placeholder 11" descr="Shows the Program Services screen for the user in CDX, where all program services are listed for the user to select.">
            <a:extLst>
              <a:ext uri="{FF2B5EF4-FFF2-40B4-BE49-F238E27FC236}">
                <a16:creationId xmlns:a16="http://schemas.microsoft.com/office/drawing/2014/main" id="{9155F257-A12A-4156-9AE0-9607BFB89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309" y="1397675"/>
            <a:ext cx="10819381" cy="4947300"/>
          </a:xfrm>
        </p:spPr>
      </p:pic>
      <p:sp>
        <p:nvSpPr>
          <p:cNvPr id="5" name="Oval 4">
            <a:extLst>
              <a:ext uri="{FF2B5EF4-FFF2-40B4-BE49-F238E27FC236}">
                <a16:creationId xmlns:a16="http://schemas.microsoft.com/office/drawing/2014/main" id="{06CD5609-E8F8-4DDF-A7E4-ACAF6AE1A775}"/>
              </a:ext>
              <a:ext uri="{C183D7F6-B498-43B3-948B-1728B52AA6E4}">
                <adec:decorative xmlns:adec="http://schemas.microsoft.com/office/drawing/2017/decorative" val="1"/>
              </a:ext>
            </a:extLst>
          </p:cNvPr>
          <p:cNvSpPr/>
          <p:nvPr/>
        </p:nvSpPr>
        <p:spPr>
          <a:xfrm>
            <a:off x="2683042" y="4547937"/>
            <a:ext cx="3068053" cy="485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E426682-FC8E-5586-695B-7E018AB6B727}"/>
              </a:ext>
            </a:extLst>
          </p:cNvPr>
          <p:cNvSpPr txBox="1"/>
          <p:nvPr/>
        </p:nvSpPr>
        <p:spPr>
          <a:xfrm>
            <a:off x="425116" y="2516612"/>
            <a:ext cx="2045368" cy="2031325"/>
          </a:xfrm>
          <a:prstGeom prst="rect">
            <a:avLst/>
          </a:prstGeom>
          <a:solidFill>
            <a:schemeClr val="bg1"/>
          </a:solidFill>
          <a:ln>
            <a:solidFill>
              <a:schemeClr val="accent1">
                <a:lumMod val="50000"/>
              </a:schemeClr>
            </a:solidFill>
          </a:ln>
        </p:spPr>
        <p:txBody>
          <a:bodyPr wrap="square" rtlCol="0">
            <a:spAutoFit/>
          </a:bodyPr>
          <a:lstStyle/>
          <a:p>
            <a:r>
              <a:rPr lang="en-US" dirty="0"/>
              <a:t>You will be directed to a list of EPA Systems.  Find “CAER: combined Air Emissions Reporting” in that list and click on it.</a:t>
            </a:r>
          </a:p>
        </p:txBody>
      </p:sp>
    </p:spTree>
    <p:extLst>
      <p:ext uri="{BB962C8B-B14F-4D97-AF65-F5344CB8AC3E}">
        <p14:creationId xmlns:p14="http://schemas.microsoft.com/office/powerpoint/2010/main" val="396626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5813E-EF49-421D-8443-AF8D29ACDBA5}"/>
              </a:ext>
            </a:extLst>
          </p:cNvPr>
          <p:cNvSpPr>
            <a:spLocks noGrp="1"/>
          </p:cNvSpPr>
          <p:nvPr>
            <p:ph type="title"/>
          </p:nvPr>
        </p:nvSpPr>
        <p:spPr>
          <a:xfrm>
            <a:off x="832150" y="13816"/>
            <a:ext cx="10515600" cy="1325563"/>
          </a:xfrm>
        </p:spPr>
        <p:txBody>
          <a:bodyPr vert="horz" lIns="91440" tIns="45720" rIns="91440" bIns="45720" rtlCol="0" anchor="b">
            <a:normAutofit/>
          </a:bodyPr>
          <a:lstStyle/>
          <a:p>
            <a:r>
              <a:rPr lang="en-US" b="1" dirty="0"/>
              <a:t>CDX Program Service Search</a:t>
            </a:r>
          </a:p>
        </p:txBody>
      </p:sp>
      <p:pic>
        <p:nvPicPr>
          <p:cNvPr id="5" name="Content Placeholder 4" descr="Shows screen where the CAER acronym has been typed into the search box to assist the user in finding it in the program services list.">
            <a:extLst>
              <a:ext uri="{FF2B5EF4-FFF2-40B4-BE49-F238E27FC236}">
                <a16:creationId xmlns:a16="http://schemas.microsoft.com/office/drawing/2014/main" id="{14C2F576-A245-426F-BCF1-998ACF7E7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50" y="1339379"/>
            <a:ext cx="9368782" cy="5045887"/>
          </a:xfrm>
          <a:prstGeom prst="rect">
            <a:avLst/>
          </a:prstGeom>
        </p:spPr>
      </p:pic>
      <p:sp>
        <p:nvSpPr>
          <p:cNvPr id="2" name="TextBox 1">
            <a:extLst>
              <a:ext uri="{FF2B5EF4-FFF2-40B4-BE49-F238E27FC236}">
                <a16:creationId xmlns:a16="http://schemas.microsoft.com/office/drawing/2014/main" id="{143459CC-69BC-4D00-8D09-51E050C05C63}"/>
              </a:ext>
            </a:extLst>
          </p:cNvPr>
          <p:cNvSpPr txBox="1"/>
          <p:nvPr/>
        </p:nvSpPr>
        <p:spPr>
          <a:xfrm>
            <a:off x="6462998" y="4918456"/>
            <a:ext cx="5041231" cy="1200329"/>
          </a:xfrm>
          <a:prstGeom prst="rect">
            <a:avLst/>
          </a:prstGeom>
          <a:solidFill>
            <a:schemeClr val="bg1"/>
          </a:solidFill>
          <a:ln>
            <a:solidFill>
              <a:schemeClr val="accent1">
                <a:lumMod val="50000"/>
              </a:schemeClr>
            </a:solidFill>
          </a:ln>
        </p:spPr>
        <p:txBody>
          <a:bodyPr wrap="square" rtlCol="0">
            <a:spAutoFit/>
          </a:bodyPr>
          <a:lstStyle/>
          <a:p>
            <a:r>
              <a:rPr lang="en-US" dirty="0"/>
              <a:t>Or you can search for “CAER” in the Active Program Services List field. This will filter the list to only include “CAER: Combined Air Emissions Reporting”. Select “CAER” from the list. </a:t>
            </a:r>
          </a:p>
        </p:txBody>
      </p:sp>
    </p:spTree>
    <p:extLst>
      <p:ext uri="{BB962C8B-B14F-4D97-AF65-F5344CB8AC3E}">
        <p14:creationId xmlns:p14="http://schemas.microsoft.com/office/powerpoint/2010/main" val="365389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D83336-589F-4ECC-B3CE-F288FB919E69}"/>
              </a:ext>
            </a:extLst>
          </p:cNvPr>
          <p:cNvSpPr>
            <a:spLocks noGrp="1"/>
          </p:cNvSpPr>
          <p:nvPr>
            <p:ph type="title"/>
          </p:nvPr>
        </p:nvSpPr>
        <p:spPr>
          <a:xfrm>
            <a:off x="962297" y="-147797"/>
            <a:ext cx="10515600" cy="1325563"/>
          </a:xfrm>
        </p:spPr>
        <p:txBody>
          <a:bodyPr vert="horz" lIns="91440" tIns="45720" rIns="91440" bIns="45720" rtlCol="0" anchor="b">
            <a:normAutofit/>
          </a:bodyPr>
          <a:lstStyle/>
          <a:p>
            <a:r>
              <a:rPr lang="en-US" b="1" dirty="0"/>
              <a:t>CDX Adding a Program Service</a:t>
            </a:r>
          </a:p>
        </p:txBody>
      </p:sp>
      <p:pic>
        <p:nvPicPr>
          <p:cNvPr id="12" name="Picture 11" descr="A screen showing the My CDX page where the user can select to add a program service or manager their program services.  Already have a CDX account?  Add CAERS by clicking here.&#10;">
            <a:extLst>
              <a:ext uri="{FF2B5EF4-FFF2-40B4-BE49-F238E27FC236}">
                <a16:creationId xmlns:a16="http://schemas.microsoft.com/office/drawing/2014/main" id="{B7A57F38-9A92-4AC4-973A-47E0D5B0D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97" y="1176141"/>
            <a:ext cx="8506556" cy="5681859"/>
          </a:xfrm>
          <a:prstGeom prst="rect">
            <a:avLst/>
          </a:prstGeom>
        </p:spPr>
      </p:pic>
      <p:sp>
        <p:nvSpPr>
          <p:cNvPr id="9" name="Callout: Quad Arrow 8">
            <a:extLst>
              <a:ext uri="{FF2B5EF4-FFF2-40B4-BE49-F238E27FC236}">
                <a16:creationId xmlns:a16="http://schemas.microsoft.com/office/drawing/2014/main" id="{ADCECC9B-4907-4BD2-B18E-175878650605}"/>
              </a:ext>
              <a:ext uri="{C183D7F6-B498-43B3-948B-1728B52AA6E4}">
                <adec:decorative xmlns:adec="http://schemas.microsoft.com/office/drawing/2017/decorative" val="1"/>
              </a:ext>
            </a:extLst>
          </p:cNvPr>
          <p:cNvSpPr/>
          <p:nvPr/>
        </p:nvSpPr>
        <p:spPr>
          <a:xfrm>
            <a:off x="8226392" y="4922865"/>
            <a:ext cx="368961"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ADD99B1-A14F-49A7-B410-D41CD0236F3F}"/>
              </a:ext>
              <a:ext uri="{C183D7F6-B498-43B3-948B-1728B52AA6E4}">
                <adec:decorative xmlns:adec="http://schemas.microsoft.com/office/drawing/2017/decorative" val="1"/>
              </a:ext>
            </a:extLst>
          </p:cNvPr>
          <p:cNvSpPr txBox="1"/>
          <p:nvPr/>
        </p:nvSpPr>
        <p:spPr>
          <a:xfrm>
            <a:off x="8743164" y="4822437"/>
            <a:ext cx="2942225" cy="646331"/>
          </a:xfrm>
          <a:prstGeom prst="rect">
            <a:avLst/>
          </a:prstGeom>
          <a:solidFill>
            <a:schemeClr val="bg1"/>
          </a:solidFill>
          <a:ln>
            <a:solidFill>
              <a:srgbClr val="FF0000"/>
            </a:solidFill>
          </a:ln>
        </p:spPr>
        <p:txBody>
          <a:bodyPr wrap="square" rtlCol="0">
            <a:spAutoFit/>
          </a:bodyPr>
          <a:lstStyle/>
          <a:p>
            <a:r>
              <a:rPr lang="en-US" dirty="0"/>
              <a:t>Already have a CDX account?  Add CAERS by clicking here.</a:t>
            </a:r>
          </a:p>
        </p:txBody>
      </p:sp>
      <p:cxnSp>
        <p:nvCxnSpPr>
          <p:cNvPr id="10" name="Straight Arrow Connector 9">
            <a:extLst>
              <a:ext uri="{FF2B5EF4-FFF2-40B4-BE49-F238E27FC236}">
                <a16:creationId xmlns:a16="http://schemas.microsoft.com/office/drawing/2014/main" id="{F5EF1054-3739-4920-A96F-D83BC79B424C}"/>
              </a:ext>
              <a:ext uri="{C183D7F6-B498-43B3-948B-1728B52AA6E4}">
                <adec:decorative xmlns:adec="http://schemas.microsoft.com/office/drawing/2017/decorative" val="1"/>
              </a:ext>
            </a:extLst>
          </p:cNvPr>
          <p:cNvCxnSpPr>
            <a:cxnSpLocks/>
          </p:cNvCxnSpPr>
          <p:nvPr/>
        </p:nvCxnSpPr>
        <p:spPr>
          <a:xfrm flipH="1" flipV="1">
            <a:off x="3435450" y="4950054"/>
            <a:ext cx="4625708" cy="2180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DB3EB83-F388-4B49-905B-5209608FEDB1}"/>
              </a:ext>
              <a:ext uri="{C183D7F6-B498-43B3-948B-1728B52AA6E4}">
                <adec:decorative xmlns:adec="http://schemas.microsoft.com/office/drawing/2017/decorative" val="1"/>
              </a:ext>
            </a:extLst>
          </p:cNvPr>
          <p:cNvSpPr/>
          <p:nvPr/>
        </p:nvSpPr>
        <p:spPr>
          <a:xfrm>
            <a:off x="1469490" y="4476816"/>
            <a:ext cx="1586531"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520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Goal of Training</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a:xfrm>
            <a:off x="838200" y="1825624"/>
            <a:ext cx="10515600" cy="4892676"/>
          </a:xfrm>
        </p:spPr>
        <p:txBody>
          <a:bodyPr>
            <a:normAutofit/>
          </a:bodyPr>
          <a:lstStyle/>
          <a:p>
            <a:pPr marL="0" indent="0">
              <a:buNone/>
            </a:pPr>
            <a:r>
              <a:rPr lang="en-US" dirty="0"/>
              <a:t>Provide new CAERS users with an understanding of:</a:t>
            </a:r>
          </a:p>
          <a:p>
            <a:pPr lvl="1"/>
            <a:r>
              <a:rPr lang="en-US" dirty="0"/>
              <a:t>What is CAERS?</a:t>
            </a:r>
          </a:p>
          <a:p>
            <a:pPr lvl="1"/>
            <a:r>
              <a:rPr lang="en-US" dirty="0"/>
              <a:t>User Roles</a:t>
            </a:r>
          </a:p>
          <a:p>
            <a:pPr lvl="1"/>
            <a:r>
              <a:rPr lang="en-US" dirty="0"/>
              <a:t>System Requirements</a:t>
            </a:r>
          </a:p>
          <a:p>
            <a:pPr lvl="1"/>
            <a:r>
              <a:rPr lang="en-US" dirty="0"/>
              <a:t>TRI-bound HAPS Data</a:t>
            </a:r>
          </a:p>
          <a:p>
            <a:pPr lvl="1"/>
            <a:r>
              <a:rPr lang="en-US" dirty="0"/>
              <a:t>Timing of Submissions</a:t>
            </a:r>
          </a:p>
          <a:p>
            <a:pPr lvl="1"/>
            <a:r>
              <a:rPr lang="en-US" dirty="0"/>
              <a:t>Registration Process</a:t>
            </a:r>
          </a:p>
          <a:p>
            <a:pPr lvl="1"/>
            <a:r>
              <a:rPr lang="en-US" dirty="0"/>
              <a:t>Highlights of CAERS Features – Live Demo</a:t>
            </a:r>
          </a:p>
          <a:p>
            <a:pPr lvl="1"/>
            <a:r>
              <a:rPr lang="en-US" dirty="0"/>
              <a:t>Help and Resources</a:t>
            </a:r>
            <a:endParaRPr lang="en-US" sz="2000" dirty="0"/>
          </a:p>
          <a:p>
            <a:pPr marL="0" indent="0">
              <a:buNone/>
            </a:pPr>
            <a:r>
              <a:rPr lang="en-US" sz="2000" dirty="0"/>
              <a:t>A copy of this power point presentation, and a recording of the webinar will be available for distribution after the training on the </a:t>
            </a:r>
            <a:r>
              <a:rPr lang="en-US" sz="2000" dirty="0">
                <a:hlinkClick r:id="rId3"/>
              </a:rPr>
              <a:t>CAERS website</a:t>
            </a:r>
            <a:r>
              <a:rPr lang="en-US" sz="2000" dirty="0"/>
              <a:t>.</a:t>
            </a:r>
          </a:p>
        </p:txBody>
      </p:sp>
    </p:spTree>
    <p:extLst>
      <p:ext uri="{BB962C8B-B14F-4D97-AF65-F5344CB8AC3E}">
        <p14:creationId xmlns:p14="http://schemas.microsoft.com/office/powerpoint/2010/main" val="390684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31B84-0046-4652-ADA4-BFC10E228306}"/>
              </a:ext>
            </a:extLst>
          </p:cNvPr>
          <p:cNvSpPr>
            <a:spLocks noGrp="1"/>
          </p:cNvSpPr>
          <p:nvPr>
            <p:ph type="title"/>
          </p:nvPr>
        </p:nvSpPr>
        <p:spPr>
          <a:xfrm>
            <a:off x="989702" y="2089"/>
            <a:ext cx="10515600" cy="1325563"/>
          </a:xfrm>
        </p:spPr>
        <p:txBody>
          <a:bodyPr vert="horz" lIns="91440" tIns="45720" rIns="91440" bIns="45720" rtlCol="0" anchor="b">
            <a:normAutofit/>
          </a:bodyPr>
          <a:lstStyle/>
          <a:p>
            <a:r>
              <a:rPr lang="en-US" b="1" dirty="0"/>
              <a:t>CDX Selecting a Role</a:t>
            </a:r>
          </a:p>
        </p:txBody>
      </p:sp>
      <p:pic>
        <p:nvPicPr>
          <p:cNvPr id="9" name="Picture 8" descr="A screen showing the Program Service page in CDX.  If you are both preparer and  certifier for a facility, you only need to select “Certifier”.&#10;">
            <a:extLst>
              <a:ext uri="{FF2B5EF4-FFF2-40B4-BE49-F238E27FC236}">
                <a16:creationId xmlns:a16="http://schemas.microsoft.com/office/drawing/2014/main" id="{4530F6ED-B0AD-4C56-AC48-BAF4869B6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02" y="1325563"/>
            <a:ext cx="8165092" cy="5327039"/>
          </a:xfrm>
          <a:prstGeom prst="rect">
            <a:avLst/>
          </a:prstGeom>
        </p:spPr>
      </p:pic>
      <p:sp>
        <p:nvSpPr>
          <p:cNvPr id="6" name="Oval 5">
            <a:extLst>
              <a:ext uri="{FF2B5EF4-FFF2-40B4-BE49-F238E27FC236}">
                <a16:creationId xmlns:a16="http://schemas.microsoft.com/office/drawing/2014/main" id="{DF5E7DDC-359B-40B8-BC41-C3D1EAAC8A35}"/>
              </a:ext>
              <a:ext uri="{C183D7F6-B498-43B3-948B-1728B52AA6E4}">
                <adec:decorative xmlns:adec="http://schemas.microsoft.com/office/drawing/2017/decorative" val="1"/>
              </a:ext>
            </a:extLst>
          </p:cNvPr>
          <p:cNvSpPr/>
          <p:nvPr/>
        </p:nvSpPr>
        <p:spPr>
          <a:xfrm>
            <a:off x="2745340" y="4315714"/>
            <a:ext cx="1508760" cy="9700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0B94BC3-CABC-407F-8EC6-60913F346341}"/>
              </a:ext>
              <a:ext uri="{C183D7F6-B498-43B3-948B-1728B52AA6E4}">
                <adec:decorative xmlns:adec="http://schemas.microsoft.com/office/drawing/2017/decorative" val="1"/>
              </a:ext>
            </a:extLst>
          </p:cNvPr>
          <p:cNvCxnSpPr>
            <a:cxnSpLocks/>
            <a:endCxn id="6" idx="6"/>
          </p:cNvCxnSpPr>
          <p:nvPr/>
        </p:nvCxnSpPr>
        <p:spPr>
          <a:xfrm flipH="1">
            <a:off x="4254100" y="4731570"/>
            <a:ext cx="885877" cy="691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allout: Quad Arrow 6">
            <a:extLst>
              <a:ext uri="{FF2B5EF4-FFF2-40B4-BE49-F238E27FC236}">
                <a16:creationId xmlns:a16="http://schemas.microsoft.com/office/drawing/2014/main" id="{4B1AED2F-875D-4405-BD9D-098A1AAD3C3C}"/>
              </a:ext>
              <a:ext uri="{C183D7F6-B498-43B3-948B-1728B52AA6E4}">
                <adec:decorative xmlns:adec="http://schemas.microsoft.com/office/drawing/2017/decorative" val="1"/>
              </a:ext>
            </a:extLst>
          </p:cNvPr>
          <p:cNvSpPr/>
          <p:nvPr/>
        </p:nvSpPr>
        <p:spPr>
          <a:xfrm>
            <a:off x="5139977" y="4477568"/>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04F7F4-499F-444D-A22A-2E4F5E4DC576}"/>
              </a:ext>
              <a:ext uri="{C183D7F6-B498-43B3-948B-1728B52AA6E4}">
                <adec:decorative xmlns:adec="http://schemas.microsoft.com/office/drawing/2017/decorative" val="1"/>
              </a:ext>
            </a:extLst>
          </p:cNvPr>
          <p:cNvSpPr txBox="1"/>
          <p:nvPr/>
        </p:nvSpPr>
        <p:spPr>
          <a:xfrm>
            <a:off x="5758530" y="4377142"/>
            <a:ext cx="4185138" cy="646331"/>
          </a:xfrm>
          <a:prstGeom prst="rect">
            <a:avLst/>
          </a:prstGeom>
          <a:solidFill>
            <a:schemeClr val="bg1"/>
          </a:solidFill>
          <a:ln>
            <a:solidFill>
              <a:srgbClr val="FF0000"/>
            </a:solidFill>
          </a:ln>
        </p:spPr>
        <p:txBody>
          <a:bodyPr wrap="square" rtlCol="0">
            <a:spAutoFit/>
          </a:bodyPr>
          <a:lstStyle/>
          <a:p>
            <a:r>
              <a:rPr lang="en-US" dirty="0"/>
              <a:t>If you are both preparer and  certifier for a facility, you only need to select “Certifier”.</a:t>
            </a:r>
          </a:p>
        </p:txBody>
      </p:sp>
    </p:spTree>
    <p:extLst>
      <p:ext uri="{BB962C8B-B14F-4D97-AF65-F5344CB8AC3E}">
        <p14:creationId xmlns:p14="http://schemas.microsoft.com/office/powerpoint/2010/main" val="291450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121B-C531-4364-A6DA-C11125B8A4B0}"/>
              </a:ext>
            </a:extLst>
          </p:cNvPr>
          <p:cNvSpPr>
            <a:spLocks noGrp="1"/>
          </p:cNvSpPr>
          <p:nvPr>
            <p:ph type="title"/>
          </p:nvPr>
        </p:nvSpPr>
        <p:spPr>
          <a:xfrm>
            <a:off x="950494" y="2089"/>
            <a:ext cx="10515600" cy="1325563"/>
          </a:xfrm>
        </p:spPr>
        <p:txBody>
          <a:bodyPr vert="horz" lIns="91440" tIns="45720" rIns="91440" bIns="45720" rtlCol="0" anchor="b">
            <a:normAutofit/>
          </a:bodyPr>
          <a:lstStyle/>
          <a:p>
            <a:r>
              <a:rPr lang="en-US" b="1" dirty="0"/>
              <a:t>CDX User Information</a:t>
            </a:r>
          </a:p>
        </p:txBody>
      </p:sp>
      <p:pic>
        <p:nvPicPr>
          <p:cNvPr id="4" name="Picture 3" descr="A sreen showing the user information entry boxes such as User ID, Title, First and last name and identity questions.">
            <a:extLst>
              <a:ext uri="{FF2B5EF4-FFF2-40B4-BE49-F238E27FC236}">
                <a16:creationId xmlns:a16="http://schemas.microsoft.com/office/drawing/2014/main" id="{A21A6882-8550-4F3E-87CF-9C4567818E73}"/>
              </a:ext>
            </a:extLst>
          </p:cNvPr>
          <p:cNvPicPr>
            <a:picLocks noChangeAspect="1"/>
          </p:cNvPicPr>
          <p:nvPr/>
        </p:nvPicPr>
        <p:blipFill>
          <a:blip r:embed="rId3"/>
          <a:stretch>
            <a:fillRect/>
          </a:stretch>
        </p:blipFill>
        <p:spPr>
          <a:xfrm>
            <a:off x="950494" y="1325563"/>
            <a:ext cx="8067235" cy="5250539"/>
          </a:xfrm>
          <a:prstGeom prst="rect">
            <a:avLst/>
          </a:prstGeom>
        </p:spPr>
      </p:pic>
      <p:sp>
        <p:nvSpPr>
          <p:cNvPr id="3" name="TextBox 2">
            <a:extLst>
              <a:ext uri="{FF2B5EF4-FFF2-40B4-BE49-F238E27FC236}">
                <a16:creationId xmlns:a16="http://schemas.microsoft.com/office/drawing/2014/main" id="{963F6E36-C8EB-4AA4-284D-B2F7776F2464}"/>
              </a:ext>
            </a:extLst>
          </p:cNvPr>
          <p:cNvSpPr txBox="1"/>
          <p:nvPr/>
        </p:nvSpPr>
        <p:spPr>
          <a:xfrm>
            <a:off x="7483702" y="2651126"/>
            <a:ext cx="3068053" cy="1754326"/>
          </a:xfrm>
          <a:prstGeom prst="rect">
            <a:avLst/>
          </a:prstGeom>
          <a:solidFill>
            <a:schemeClr val="bg1"/>
          </a:solidFill>
          <a:ln>
            <a:solidFill>
              <a:schemeClr val="accent1">
                <a:lumMod val="50000"/>
              </a:schemeClr>
            </a:solidFill>
          </a:ln>
        </p:spPr>
        <p:txBody>
          <a:bodyPr wrap="square" rtlCol="0">
            <a:spAutoFit/>
          </a:bodyPr>
          <a:lstStyle/>
          <a:p>
            <a:r>
              <a:rPr lang="en-US" dirty="0"/>
              <a:t>Complete the information as requested on the screen.  Make sure to remember the answers to the authentication questions (capital letters, spaces).</a:t>
            </a:r>
          </a:p>
        </p:txBody>
      </p:sp>
    </p:spTree>
    <p:extLst>
      <p:ext uri="{BB962C8B-B14F-4D97-AF65-F5344CB8AC3E}">
        <p14:creationId xmlns:p14="http://schemas.microsoft.com/office/powerpoint/2010/main" val="208486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E750-7C01-422B-BFDB-05C34A28824A}"/>
              </a:ext>
            </a:extLst>
          </p:cNvPr>
          <p:cNvSpPr>
            <a:spLocks noGrp="1"/>
          </p:cNvSpPr>
          <p:nvPr>
            <p:ph type="title"/>
          </p:nvPr>
        </p:nvSpPr>
        <p:spPr>
          <a:xfrm>
            <a:off x="577516" y="75882"/>
            <a:ext cx="10515600" cy="1325563"/>
          </a:xfrm>
        </p:spPr>
        <p:txBody>
          <a:bodyPr vert="horz" lIns="91440" tIns="45720" rIns="91440" bIns="45720" rtlCol="0" anchor="b">
            <a:normAutofit/>
          </a:bodyPr>
          <a:lstStyle/>
          <a:p>
            <a:r>
              <a:rPr lang="en-US" b="1" dirty="0"/>
              <a:t>CDX Organization Information</a:t>
            </a:r>
          </a:p>
        </p:txBody>
      </p:sp>
      <p:pic>
        <p:nvPicPr>
          <p:cNvPr id="4" name="Picture 3" descr="A screen showing where the user selects her organization information in the registration process.">
            <a:extLst>
              <a:ext uri="{FF2B5EF4-FFF2-40B4-BE49-F238E27FC236}">
                <a16:creationId xmlns:a16="http://schemas.microsoft.com/office/drawing/2014/main" id="{5C2C4B3E-4FE4-4AA6-9D57-DB1A23B6727B}"/>
              </a:ext>
            </a:extLst>
          </p:cNvPr>
          <p:cNvPicPr>
            <a:picLocks noChangeAspect="1"/>
          </p:cNvPicPr>
          <p:nvPr/>
        </p:nvPicPr>
        <p:blipFill>
          <a:blip r:embed="rId3"/>
          <a:stretch>
            <a:fillRect/>
          </a:stretch>
        </p:blipFill>
        <p:spPr>
          <a:xfrm>
            <a:off x="919627" y="1566171"/>
            <a:ext cx="10352745" cy="3318650"/>
          </a:xfrm>
          <a:prstGeom prst="rect">
            <a:avLst/>
          </a:prstGeom>
        </p:spPr>
      </p:pic>
      <p:sp>
        <p:nvSpPr>
          <p:cNvPr id="3" name="TextBox 2">
            <a:extLst>
              <a:ext uri="{FF2B5EF4-FFF2-40B4-BE49-F238E27FC236}">
                <a16:creationId xmlns:a16="http://schemas.microsoft.com/office/drawing/2014/main" id="{4EA09337-2F2D-E210-EE41-18037C346570}"/>
              </a:ext>
            </a:extLst>
          </p:cNvPr>
          <p:cNvSpPr txBox="1"/>
          <p:nvPr/>
        </p:nvSpPr>
        <p:spPr>
          <a:xfrm>
            <a:off x="579521" y="4857041"/>
            <a:ext cx="11032958" cy="1477328"/>
          </a:xfrm>
          <a:prstGeom prst="rect">
            <a:avLst/>
          </a:prstGeom>
          <a:solidFill>
            <a:schemeClr val="bg1"/>
          </a:solidFill>
          <a:ln>
            <a:solidFill>
              <a:schemeClr val="accent1">
                <a:lumMod val="50000"/>
              </a:schemeClr>
            </a:solidFill>
          </a:ln>
        </p:spPr>
        <p:txBody>
          <a:bodyPr wrap="square" rtlCol="0">
            <a:spAutoFit/>
          </a:bodyPr>
          <a:lstStyle/>
          <a:p>
            <a:r>
              <a:rPr lang="en-US" dirty="0"/>
              <a:t>After entering user information, you will need to scroll to the bottom of the screen and enter Organization Information in the field.  If multiple individuals work for a company, then they should all register for the same company in CDX.  After you search for an organization click on an Organization ID link to select the respective organization. </a:t>
            </a:r>
            <a:r>
              <a:rPr lang="en-US" b="1" dirty="0"/>
              <a:t>Note: </a:t>
            </a:r>
            <a:r>
              <a:rPr lang="en-US" dirty="0"/>
              <a:t>If you are having trouble finding your organization, call the help desk to see if they may assist you before you request it be added, to avoid adding duplicates.  </a:t>
            </a:r>
          </a:p>
        </p:txBody>
      </p:sp>
    </p:spTree>
    <p:extLst>
      <p:ext uri="{BB962C8B-B14F-4D97-AF65-F5344CB8AC3E}">
        <p14:creationId xmlns:p14="http://schemas.microsoft.com/office/powerpoint/2010/main" val="116491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E703B68-F12C-494B-9C9D-D8BF9707B815}"/>
              </a:ext>
            </a:extLst>
          </p:cNvPr>
          <p:cNvSpPr>
            <a:spLocks noGrp="1"/>
          </p:cNvSpPr>
          <p:nvPr>
            <p:ph type="title"/>
          </p:nvPr>
        </p:nvSpPr>
        <p:spPr>
          <a:xfrm>
            <a:off x="715987" y="29140"/>
            <a:ext cx="10515600" cy="1325563"/>
          </a:xfrm>
        </p:spPr>
        <p:txBody>
          <a:bodyPr vert="horz" lIns="91440" tIns="45720" rIns="91440" bIns="45720" rtlCol="0" anchor="b">
            <a:normAutofit/>
          </a:bodyPr>
          <a:lstStyle/>
          <a:p>
            <a:r>
              <a:rPr lang="en-US" b="1" dirty="0"/>
              <a:t>CDX Organization Contact</a:t>
            </a:r>
          </a:p>
        </p:txBody>
      </p:sp>
      <p:pic>
        <p:nvPicPr>
          <p:cNvPr id="4" name="Picture 3" descr="A screen showing where the user enters their contact information.  You will get an email.  Check your email and spam folder.  You need the code in that email for the next set of steps.&#10;">
            <a:extLst>
              <a:ext uri="{FF2B5EF4-FFF2-40B4-BE49-F238E27FC236}">
                <a16:creationId xmlns:a16="http://schemas.microsoft.com/office/drawing/2014/main" id="{D215CB64-ABBE-410B-8DF6-2D768E4F7F14}"/>
              </a:ext>
            </a:extLst>
          </p:cNvPr>
          <p:cNvPicPr/>
          <p:nvPr/>
        </p:nvPicPr>
        <p:blipFill>
          <a:blip r:embed="rId3">
            <a:extLst>
              <a:ext uri="{28A0092B-C50C-407E-A947-70E740481C1C}">
                <a14:useLocalDpi xmlns:a14="http://schemas.microsoft.com/office/drawing/2010/main" val="0"/>
              </a:ext>
            </a:extLst>
          </a:blip>
          <a:stretch>
            <a:fillRect/>
          </a:stretch>
        </p:blipFill>
        <p:spPr>
          <a:xfrm>
            <a:off x="2194799" y="1564104"/>
            <a:ext cx="9396740" cy="4669487"/>
          </a:xfrm>
          <a:prstGeom prst="rect">
            <a:avLst/>
          </a:prstGeom>
        </p:spPr>
      </p:pic>
      <p:sp>
        <p:nvSpPr>
          <p:cNvPr id="8" name="Callout: Quad Arrow 7">
            <a:extLst>
              <a:ext uri="{FF2B5EF4-FFF2-40B4-BE49-F238E27FC236}">
                <a16:creationId xmlns:a16="http://schemas.microsoft.com/office/drawing/2014/main" id="{9AABFA72-B9E2-4CFC-BEE6-8641EC0CC438}"/>
              </a:ext>
              <a:ext uri="{C183D7F6-B498-43B3-948B-1728B52AA6E4}">
                <adec:decorative xmlns:adec="http://schemas.microsoft.com/office/drawing/2017/decorative" val="1"/>
              </a:ext>
            </a:extLst>
          </p:cNvPr>
          <p:cNvSpPr/>
          <p:nvPr/>
        </p:nvSpPr>
        <p:spPr>
          <a:xfrm>
            <a:off x="6664569" y="3488617"/>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B93187-CF92-473E-AC7B-1750E565632C}"/>
              </a:ext>
              <a:ext uri="{C183D7F6-B498-43B3-948B-1728B52AA6E4}">
                <adec:decorative xmlns:adec="http://schemas.microsoft.com/office/drawing/2017/decorative" val="1"/>
              </a:ext>
            </a:extLst>
          </p:cNvPr>
          <p:cNvSpPr txBox="1"/>
          <p:nvPr/>
        </p:nvSpPr>
        <p:spPr>
          <a:xfrm>
            <a:off x="7133800" y="3111191"/>
            <a:ext cx="3376246" cy="1200329"/>
          </a:xfrm>
          <a:prstGeom prst="rect">
            <a:avLst/>
          </a:prstGeom>
          <a:noFill/>
          <a:ln>
            <a:solidFill>
              <a:srgbClr val="FF0000"/>
            </a:solidFill>
          </a:ln>
        </p:spPr>
        <p:txBody>
          <a:bodyPr wrap="square" rtlCol="0">
            <a:spAutoFit/>
          </a:bodyPr>
          <a:lstStyle/>
          <a:p>
            <a:r>
              <a:rPr lang="en-US" dirty="0"/>
              <a:t>You will get an email.  Check your email and spam folder.  You need the code in that email for the next set of steps.</a:t>
            </a:r>
          </a:p>
        </p:txBody>
      </p:sp>
      <p:cxnSp>
        <p:nvCxnSpPr>
          <p:cNvPr id="9" name="Straight Arrow Connector 8">
            <a:extLst>
              <a:ext uri="{FF2B5EF4-FFF2-40B4-BE49-F238E27FC236}">
                <a16:creationId xmlns:a16="http://schemas.microsoft.com/office/drawing/2014/main" id="{276362BC-20C6-4D33-9E92-A45818256F3C}"/>
              </a:ext>
              <a:ext uri="{C183D7F6-B498-43B3-948B-1728B52AA6E4}">
                <adec:decorative xmlns:adec="http://schemas.microsoft.com/office/drawing/2017/decorative" val="1"/>
              </a:ext>
            </a:extLst>
          </p:cNvPr>
          <p:cNvCxnSpPr>
            <a:cxnSpLocks/>
            <a:endCxn id="6" idx="6"/>
          </p:cNvCxnSpPr>
          <p:nvPr/>
        </p:nvCxnSpPr>
        <p:spPr>
          <a:xfrm flipH="1">
            <a:off x="4680284" y="4311520"/>
            <a:ext cx="4006516" cy="1386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EA1A92C-4855-45C4-BA53-A9FB1B8AAD27}"/>
              </a:ext>
              <a:ext uri="{C183D7F6-B498-43B3-948B-1728B52AA6E4}">
                <adec:decorative xmlns:adec="http://schemas.microsoft.com/office/drawing/2017/decorative" val="1"/>
              </a:ext>
            </a:extLst>
          </p:cNvPr>
          <p:cNvSpPr/>
          <p:nvPr/>
        </p:nvSpPr>
        <p:spPr>
          <a:xfrm>
            <a:off x="2194799" y="5379713"/>
            <a:ext cx="2485485" cy="6360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64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15AC-9AED-44CC-A1CE-C39B9E93C648}"/>
              </a:ext>
            </a:extLst>
          </p:cNvPr>
          <p:cNvSpPr>
            <a:spLocks noGrp="1"/>
          </p:cNvSpPr>
          <p:nvPr>
            <p:ph type="title"/>
          </p:nvPr>
        </p:nvSpPr>
        <p:spPr>
          <a:xfrm>
            <a:off x="573086" y="0"/>
            <a:ext cx="10515600" cy="1325563"/>
          </a:xfrm>
        </p:spPr>
        <p:txBody>
          <a:bodyPr vert="horz" lIns="91440" tIns="45720" rIns="91440" bIns="45720" rtlCol="0" anchor="b">
            <a:normAutofit/>
          </a:bodyPr>
          <a:lstStyle/>
          <a:p>
            <a:r>
              <a:rPr lang="en-US" b="1" dirty="0"/>
              <a:t>CDX Entry of User Code</a:t>
            </a:r>
          </a:p>
        </p:txBody>
      </p:sp>
      <p:pic>
        <p:nvPicPr>
          <p:cNvPr id="11" name="Content Placeholder 10" descr="A screen where the user is confirming their identity by entering a code they received in an email from CDX.  The code entry is a the bottom left-hand side of the screen.  Remember that email?  Enter the code contained in that email here.&#10;">
            <a:extLst>
              <a:ext uri="{FF2B5EF4-FFF2-40B4-BE49-F238E27FC236}">
                <a16:creationId xmlns:a16="http://schemas.microsoft.com/office/drawing/2014/main" id="{3A047262-E2AC-4F78-A9C0-BED876C302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3314" y="1299460"/>
            <a:ext cx="9509723" cy="5143331"/>
          </a:xfrm>
        </p:spPr>
      </p:pic>
      <p:sp>
        <p:nvSpPr>
          <p:cNvPr id="7" name="Callout: Quad Arrow 6">
            <a:extLst>
              <a:ext uri="{FF2B5EF4-FFF2-40B4-BE49-F238E27FC236}">
                <a16:creationId xmlns:a16="http://schemas.microsoft.com/office/drawing/2014/main" id="{D19312E3-54D4-4E46-A8A3-BF361E1CEA57}"/>
              </a:ext>
              <a:ext uri="{C183D7F6-B498-43B3-948B-1728B52AA6E4}">
                <adec:decorative xmlns:adec="http://schemas.microsoft.com/office/drawing/2017/decorative" val="1"/>
              </a:ext>
            </a:extLst>
          </p:cNvPr>
          <p:cNvSpPr/>
          <p:nvPr/>
        </p:nvSpPr>
        <p:spPr>
          <a:xfrm>
            <a:off x="6188971" y="5012637"/>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5E01B1-8E04-4BCA-A7AA-4B4C9C5594E7}"/>
              </a:ext>
              <a:ext uri="{C183D7F6-B498-43B3-948B-1728B52AA6E4}">
                <adec:decorative xmlns:adec="http://schemas.microsoft.com/office/drawing/2017/decorative" val="1"/>
              </a:ext>
            </a:extLst>
          </p:cNvPr>
          <p:cNvSpPr txBox="1"/>
          <p:nvPr/>
        </p:nvSpPr>
        <p:spPr>
          <a:xfrm>
            <a:off x="6737611" y="4912209"/>
            <a:ext cx="3376246" cy="646331"/>
          </a:xfrm>
          <a:prstGeom prst="rect">
            <a:avLst/>
          </a:prstGeom>
          <a:noFill/>
          <a:ln>
            <a:solidFill>
              <a:srgbClr val="FF0000"/>
            </a:solidFill>
          </a:ln>
        </p:spPr>
        <p:txBody>
          <a:bodyPr wrap="square" rtlCol="0">
            <a:spAutoFit/>
          </a:bodyPr>
          <a:lstStyle/>
          <a:p>
            <a:r>
              <a:rPr lang="en-US" dirty="0"/>
              <a:t>Remember that email?  Enter the code contained in that email here.</a:t>
            </a:r>
          </a:p>
        </p:txBody>
      </p:sp>
      <p:cxnSp>
        <p:nvCxnSpPr>
          <p:cNvPr id="8" name="Straight Arrow Connector 7">
            <a:extLst>
              <a:ext uri="{FF2B5EF4-FFF2-40B4-BE49-F238E27FC236}">
                <a16:creationId xmlns:a16="http://schemas.microsoft.com/office/drawing/2014/main" id="{8092B8E6-CDE8-410D-82DE-6DC6F6B14FCD}"/>
              </a:ext>
              <a:ext uri="{C183D7F6-B498-43B3-948B-1728B52AA6E4}">
                <adec:decorative xmlns:adec="http://schemas.microsoft.com/office/drawing/2017/decorative" val="1"/>
              </a:ext>
            </a:extLst>
          </p:cNvPr>
          <p:cNvCxnSpPr>
            <a:cxnSpLocks/>
            <a:endCxn id="9" idx="6"/>
          </p:cNvCxnSpPr>
          <p:nvPr/>
        </p:nvCxnSpPr>
        <p:spPr>
          <a:xfrm flipH="1">
            <a:off x="4582784" y="5235375"/>
            <a:ext cx="1514747" cy="1228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4528A2D-25CD-45C6-91CD-76CD3FE86E73}"/>
              </a:ext>
              <a:ext uri="{C183D7F6-B498-43B3-948B-1728B52AA6E4}">
                <adec:decorative xmlns:adec="http://schemas.microsoft.com/office/drawing/2017/decorative" val="1"/>
              </a:ext>
            </a:extLst>
          </p:cNvPr>
          <p:cNvSpPr/>
          <p:nvPr/>
        </p:nvSpPr>
        <p:spPr>
          <a:xfrm>
            <a:off x="1887356" y="5012637"/>
            <a:ext cx="2695428"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874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1CDF-C67D-4A7B-AEB4-2F7A0091FC29}"/>
              </a:ext>
            </a:extLst>
          </p:cNvPr>
          <p:cNvSpPr>
            <a:spLocks noGrp="1"/>
          </p:cNvSpPr>
          <p:nvPr>
            <p:ph type="title"/>
          </p:nvPr>
        </p:nvSpPr>
        <p:spPr>
          <a:xfrm>
            <a:off x="621128" y="-284134"/>
            <a:ext cx="10515600" cy="1325563"/>
          </a:xfrm>
        </p:spPr>
        <p:txBody>
          <a:bodyPr vert="horz" lIns="91440" tIns="45720" rIns="91440" bIns="45720" rtlCol="0" anchor="b">
            <a:normAutofit/>
          </a:bodyPr>
          <a:lstStyle/>
          <a:p>
            <a:r>
              <a:rPr lang="en-US" b="1" dirty="0"/>
              <a:t>CDX LexisNexis Identity Verification</a:t>
            </a:r>
          </a:p>
        </p:txBody>
      </p:sp>
      <p:pic>
        <p:nvPicPr>
          <p:cNvPr id="6" name="Content Placeholder 5" descr="A screen showing the Lexis Nexis registration page for the user to enter their contact information.">
            <a:extLst>
              <a:ext uri="{FF2B5EF4-FFF2-40B4-BE49-F238E27FC236}">
                <a16:creationId xmlns:a16="http://schemas.microsoft.com/office/drawing/2014/main" id="{E45E6F57-98C4-45F2-98AA-DCE6447B17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128" y="1041429"/>
            <a:ext cx="7708735" cy="5181075"/>
          </a:xfrm>
        </p:spPr>
      </p:pic>
      <p:sp>
        <p:nvSpPr>
          <p:cNvPr id="3" name="TextBox 2">
            <a:extLst>
              <a:ext uri="{FF2B5EF4-FFF2-40B4-BE49-F238E27FC236}">
                <a16:creationId xmlns:a16="http://schemas.microsoft.com/office/drawing/2014/main" id="{8EDA5BCF-C373-EFC8-1A37-189EDFE6C6AB}"/>
              </a:ext>
            </a:extLst>
          </p:cNvPr>
          <p:cNvSpPr txBox="1"/>
          <p:nvPr/>
        </p:nvSpPr>
        <p:spPr>
          <a:xfrm>
            <a:off x="5412205" y="3960049"/>
            <a:ext cx="6003758" cy="2062103"/>
          </a:xfrm>
          <a:prstGeom prst="rect">
            <a:avLst/>
          </a:prstGeom>
          <a:solidFill>
            <a:schemeClr val="bg1"/>
          </a:solidFill>
          <a:ln>
            <a:solidFill>
              <a:schemeClr val="accent1">
                <a:lumMod val="50000"/>
              </a:schemeClr>
            </a:solidFill>
          </a:ln>
        </p:spPr>
        <p:txBody>
          <a:bodyPr wrap="square" rtlCol="0">
            <a:spAutoFit/>
          </a:bodyPr>
          <a:lstStyle/>
          <a:p>
            <a:pPr lvl="0"/>
            <a:r>
              <a:rPr lang="en-US" sz="1600" dirty="0"/>
              <a:t>You will be directed to the ‘Identity Verification’ screen.  You MUST provide accurate personal information during CDX registration in order to pass LexisNexis Electronic Identity Verification. If you do not pass LexisNexis verification you will be prompted to view, print, and sign a paper ESA. If this happens simply view and sign the paper ESA by clicking the ‘Paper Verification’ link and then closing the resulting window. This will bring you to the ‘</a:t>
            </a:r>
            <a:r>
              <a:rPr lang="en-US" sz="1600" dirty="0" err="1"/>
              <a:t>MyCDX</a:t>
            </a:r>
            <a:r>
              <a:rPr lang="en-US" sz="1600" dirty="0"/>
              <a:t> Home’ screen.  Reach out to the CDX help desk for further instructions.</a:t>
            </a:r>
          </a:p>
        </p:txBody>
      </p:sp>
    </p:spTree>
    <p:extLst>
      <p:ext uri="{BB962C8B-B14F-4D97-AF65-F5344CB8AC3E}">
        <p14:creationId xmlns:p14="http://schemas.microsoft.com/office/powerpoint/2010/main" val="1404116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BB166A-029E-4B3D-86E3-875086D12668}"/>
              </a:ext>
            </a:extLst>
          </p:cNvPr>
          <p:cNvSpPr>
            <a:spLocks noGrp="1"/>
          </p:cNvSpPr>
          <p:nvPr>
            <p:ph type="title"/>
          </p:nvPr>
        </p:nvSpPr>
        <p:spPr>
          <a:xfrm>
            <a:off x="838200" y="-144379"/>
            <a:ext cx="10515600" cy="1325563"/>
          </a:xfrm>
        </p:spPr>
        <p:txBody>
          <a:bodyPr vert="horz" lIns="91440" tIns="45720" rIns="91440" bIns="45720" rtlCol="0" anchor="b">
            <a:normAutofit/>
          </a:bodyPr>
          <a:lstStyle/>
          <a:p>
            <a:r>
              <a:rPr lang="en-US" b="1" dirty="0"/>
              <a:t>CDX LexisNexis Identity Verification Continued</a:t>
            </a:r>
          </a:p>
        </p:txBody>
      </p:sp>
      <p:pic>
        <p:nvPicPr>
          <p:cNvPr id="4" name="Picture 3" descr="The Lexis Nexis contact information screen continued where the identity validation box is checked and the Proceed with Verification button is highlighted.">
            <a:extLst>
              <a:ext uri="{FF2B5EF4-FFF2-40B4-BE49-F238E27FC236}">
                <a16:creationId xmlns:a16="http://schemas.microsoft.com/office/drawing/2014/main" id="{C1EE3CAC-0384-4D51-9DF7-3C3D522B70C3}"/>
              </a:ext>
            </a:extLst>
          </p:cNvPr>
          <p:cNvPicPr>
            <a:picLocks noChangeAspect="1"/>
          </p:cNvPicPr>
          <p:nvPr/>
        </p:nvPicPr>
        <p:blipFill>
          <a:blip r:embed="rId3"/>
          <a:stretch>
            <a:fillRect/>
          </a:stretch>
        </p:blipFill>
        <p:spPr>
          <a:xfrm>
            <a:off x="1250181" y="1279093"/>
            <a:ext cx="7132922" cy="5119322"/>
          </a:xfrm>
          <a:prstGeom prst="rect">
            <a:avLst/>
          </a:prstGeom>
        </p:spPr>
      </p:pic>
      <p:sp>
        <p:nvSpPr>
          <p:cNvPr id="2" name="TextBox 1">
            <a:extLst>
              <a:ext uri="{FF2B5EF4-FFF2-40B4-BE49-F238E27FC236}">
                <a16:creationId xmlns:a16="http://schemas.microsoft.com/office/drawing/2014/main" id="{6199D4F3-BCEE-332E-119B-230648C04DBD}"/>
              </a:ext>
            </a:extLst>
          </p:cNvPr>
          <p:cNvSpPr txBox="1"/>
          <p:nvPr/>
        </p:nvSpPr>
        <p:spPr>
          <a:xfrm>
            <a:off x="7206917" y="2346158"/>
            <a:ext cx="3834062" cy="1754326"/>
          </a:xfrm>
          <a:prstGeom prst="rect">
            <a:avLst/>
          </a:prstGeom>
          <a:solidFill>
            <a:schemeClr val="bg1"/>
          </a:solidFill>
          <a:ln>
            <a:solidFill>
              <a:schemeClr val="accent1">
                <a:lumMod val="50000"/>
              </a:schemeClr>
            </a:solidFill>
          </a:ln>
        </p:spPr>
        <p:txBody>
          <a:bodyPr wrap="square" rtlCol="0">
            <a:spAutoFit/>
          </a:bodyPr>
          <a:lstStyle/>
          <a:p>
            <a:r>
              <a:rPr lang="en-US" dirty="0"/>
              <a:t>When you are done filling out your personal information, scroll to the bottom of the Identity Verification screen. Then, check the box as shown below and click the ‘Proceed to Verification’ button. </a:t>
            </a:r>
          </a:p>
        </p:txBody>
      </p:sp>
    </p:spTree>
    <p:extLst>
      <p:ext uri="{BB962C8B-B14F-4D97-AF65-F5344CB8AC3E}">
        <p14:creationId xmlns:p14="http://schemas.microsoft.com/office/powerpoint/2010/main" val="228220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50A3E8-D86D-44FF-BDD9-CEEAEEBF814F}"/>
              </a:ext>
            </a:extLst>
          </p:cNvPr>
          <p:cNvSpPr>
            <a:spLocks noGrp="1"/>
          </p:cNvSpPr>
          <p:nvPr>
            <p:ph type="title"/>
          </p:nvPr>
        </p:nvSpPr>
        <p:spPr>
          <a:xfrm>
            <a:off x="838200" y="-204887"/>
            <a:ext cx="10515600" cy="1325563"/>
          </a:xfrm>
        </p:spPr>
        <p:txBody>
          <a:bodyPr vert="horz" lIns="91440" tIns="45720" rIns="91440" bIns="45720" rtlCol="0" anchor="b">
            <a:normAutofit/>
          </a:bodyPr>
          <a:lstStyle/>
          <a:p>
            <a:r>
              <a:rPr lang="en-US" b="1" dirty="0"/>
              <a:t>CDX Electronic Signature Agreement</a:t>
            </a:r>
          </a:p>
        </p:txBody>
      </p:sp>
      <p:pic>
        <p:nvPicPr>
          <p:cNvPr id="4" name="Picture 3" descr="A screen showing the challenge questions and example answers the user can enter to verify their identity.  At the bottom left of the screen the Save Answers button is highlighted.">
            <a:extLst>
              <a:ext uri="{FF2B5EF4-FFF2-40B4-BE49-F238E27FC236}">
                <a16:creationId xmlns:a16="http://schemas.microsoft.com/office/drawing/2014/main" id="{199BB232-C92A-4BF8-BF8B-FE6FCDE145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57561"/>
            <a:ext cx="9813758" cy="4807873"/>
          </a:xfrm>
          <a:prstGeom prst="rect">
            <a:avLst/>
          </a:prstGeom>
          <a:noFill/>
          <a:ln>
            <a:noFill/>
          </a:ln>
        </p:spPr>
      </p:pic>
      <p:sp>
        <p:nvSpPr>
          <p:cNvPr id="2" name="TextBox 1">
            <a:extLst>
              <a:ext uri="{FF2B5EF4-FFF2-40B4-BE49-F238E27FC236}">
                <a16:creationId xmlns:a16="http://schemas.microsoft.com/office/drawing/2014/main" id="{8B329487-654A-CA72-AD40-25818E97AE27}"/>
              </a:ext>
            </a:extLst>
          </p:cNvPr>
          <p:cNvSpPr txBox="1"/>
          <p:nvPr/>
        </p:nvSpPr>
        <p:spPr>
          <a:xfrm>
            <a:off x="7924800" y="3633537"/>
            <a:ext cx="3296653" cy="2308324"/>
          </a:xfrm>
          <a:prstGeom prst="rect">
            <a:avLst/>
          </a:prstGeom>
          <a:solidFill>
            <a:schemeClr val="bg1"/>
          </a:solidFill>
          <a:ln>
            <a:solidFill>
              <a:schemeClr val="accent1">
                <a:lumMod val="50000"/>
              </a:schemeClr>
            </a:solidFill>
          </a:ln>
        </p:spPr>
        <p:txBody>
          <a:bodyPr wrap="square" rtlCol="0">
            <a:spAutoFit/>
          </a:bodyPr>
          <a:lstStyle/>
          <a:p>
            <a:r>
              <a:rPr lang="en-US" dirty="0"/>
              <a:t>Having passed identity verification, you will be directed to choose and answer 5 challenge questions. These will be used when signing/submitting reports in CAER. After entering your answers, click the ‘Save Answers’ button. </a:t>
            </a:r>
          </a:p>
        </p:txBody>
      </p:sp>
    </p:spTree>
    <p:extLst>
      <p:ext uri="{BB962C8B-B14F-4D97-AF65-F5344CB8AC3E}">
        <p14:creationId xmlns:p14="http://schemas.microsoft.com/office/powerpoint/2010/main" val="3375529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2617-87C7-40C5-9670-88516FABEA1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CDX Electronic Signature Agreement Continued</a:t>
            </a:r>
          </a:p>
        </p:txBody>
      </p:sp>
      <p:pic>
        <p:nvPicPr>
          <p:cNvPr id="4" name="Picture 3" descr="The Electronic CDX Signature Agreement screen shown with the Sign Electronically button highlighted at the bottom left of the screen.">
            <a:extLst>
              <a:ext uri="{FF2B5EF4-FFF2-40B4-BE49-F238E27FC236}">
                <a16:creationId xmlns:a16="http://schemas.microsoft.com/office/drawing/2014/main" id="{24F89EC2-1DA4-4BCE-913E-84AAB35F3E9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47465" y="270485"/>
            <a:ext cx="7098177" cy="6317028"/>
          </a:xfrm>
          <a:prstGeom prst="rect">
            <a:avLst/>
          </a:prstGeom>
        </p:spPr>
      </p:pic>
      <p:sp>
        <p:nvSpPr>
          <p:cNvPr id="3" name="TextBox 2">
            <a:extLst>
              <a:ext uri="{FF2B5EF4-FFF2-40B4-BE49-F238E27FC236}">
                <a16:creationId xmlns:a16="http://schemas.microsoft.com/office/drawing/2014/main" id="{EF080CB8-2151-823B-08F6-BCD08182A288}"/>
              </a:ext>
            </a:extLst>
          </p:cNvPr>
          <p:cNvSpPr txBox="1"/>
          <p:nvPr/>
        </p:nvSpPr>
        <p:spPr>
          <a:xfrm>
            <a:off x="8349915" y="1305340"/>
            <a:ext cx="3441032" cy="4247317"/>
          </a:xfrm>
          <a:prstGeom prst="rect">
            <a:avLst/>
          </a:prstGeom>
          <a:solidFill>
            <a:schemeClr val="bg1"/>
          </a:solidFill>
          <a:ln>
            <a:solidFill>
              <a:schemeClr val="accent1">
                <a:lumMod val="50000"/>
              </a:schemeClr>
            </a:solidFill>
          </a:ln>
        </p:spPr>
        <p:txBody>
          <a:bodyPr wrap="square" rtlCol="0">
            <a:spAutoFit/>
          </a:bodyPr>
          <a:lstStyle/>
          <a:p>
            <a:pPr defTabSz="931660">
              <a:defRPr/>
            </a:pPr>
            <a:r>
              <a:rPr lang="en-US" dirty="0"/>
              <a:t>You will then be prompted to electronically sign an ESA. Click the ‘Sign Electronically’ button as seen below. Click ‘Accept’ in the pop-up window that appears after clicking the button.   Remember that you may be able to use the same Electronic Signature Agreement (ESA) in CDX that you use for other programs/systems in CDX.  You may need additional ESAs for additional organizations you are associated with.  You should reach out to the help desk if you have questions about this.</a:t>
            </a:r>
          </a:p>
        </p:txBody>
      </p:sp>
    </p:spTree>
    <p:extLst>
      <p:ext uri="{BB962C8B-B14F-4D97-AF65-F5344CB8AC3E}">
        <p14:creationId xmlns:p14="http://schemas.microsoft.com/office/powerpoint/2010/main" val="3484843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CCF7-1E50-447A-93DD-9F3C5A0C42BD}"/>
              </a:ext>
            </a:extLst>
          </p:cNvPr>
          <p:cNvSpPr>
            <a:spLocks noGrp="1"/>
          </p:cNvSpPr>
          <p:nvPr>
            <p:ph type="title"/>
          </p:nvPr>
        </p:nvSpPr>
        <p:spPr>
          <a:xfrm>
            <a:off x="986089" y="361984"/>
            <a:ext cx="10515600" cy="1325563"/>
          </a:xfrm>
        </p:spPr>
        <p:txBody>
          <a:bodyPr vert="horz" lIns="91440" tIns="45720" rIns="91440" bIns="45720" rtlCol="0" anchor="b">
            <a:normAutofit/>
          </a:bodyPr>
          <a:lstStyle/>
          <a:p>
            <a:r>
              <a:rPr lang="en-US" b="1" dirty="0"/>
              <a:t>eSignature Widget Password Entry</a:t>
            </a:r>
          </a:p>
        </p:txBody>
      </p:sp>
      <p:pic>
        <p:nvPicPr>
          <p:cNvPr id="4" name="Picture 3" descr="The eSignature Widget pop up window where the user enters her password.">
            <a:extLst>
              <a:ext uri="{FF2B5EF4-FFF2-40B4-BE49-F238E27FC236}">
                <a16:creationId xmlns:a16="http://schemas.microsoft.com/office/drawing/2014/main" id="{3F55B268-A6B0-46D4-8F7E-5F641588875B}"/>
              </a:ext>
            </a:extLst>
          </p:cNvPr>
          <p:cNvPicPr/>
          <p:nvPr/>
        </p:nvPicPr>
        <p:blipFill>
          <a:blip r:embed="rId3">
            <a:extLst>
              <a:ext uri="{28A0092B-C50C-407E-A947-70E740481C1C}">
                <a14:useLocalDpi xmlns:a14="http://schemas.microsoft.com/office/drawing/2010/main" val="0"/>
              </a:ext>
            </a:extLst>
          </a:blip>
          <a:stretch>
            <a:fillRect/>
          </a:stretch>
        </p:blipFill>
        <p:spPr>
          <a:xfrm>
            <a:off x="986089" y="1878973"/>
            <a:ext cx="8286750" cy="4351338"/>
          </a:xfrm>
          <a:prstGeom prst="rect">
            <a:avLst/>
          </a:prstGeom>
        </p:spPr>
      </p:pic>
      <p:sp>
        <p:nvSpPr>
          <p:cNvPr id="3" name="TextBox 2">
            <a:extLst>
              <a:ext uri="{FF2B5EF4-FFF2-40B4-BE49-F238E27FC236}">
                <a16:creationId xmlns:a16="http://schemas.microsoft.com/office/drawing/2014/main" id="{D88BBBC1-9781-65DD-F7CC-79838E6182FF}"/>
              </a:ext>
            </a:extLst>
          </p:cNvPr>
          <p:cNvSpPr txBox="1"/>
          <p:nvPr/>
        </p:nvSpPr>
        <p:spPr>
          <a:xfrm>
            <a:off x="7399422" y="3176337"/>
            <a:ext cx="2743200" cy="2031325"/>
          </a:xfrm>
          <a:prstGeom prst="rect">
            <a:avLst/>
          </a:prstGeom>
          <a:solidFill>
            <a:schemeClr val="bg1"/>
          </a:solidFill>
          <a:ln>
            <a:solidFill>
              <a:schemeClr val="accent1">
                <a:lumMod val="50000"/>
              </a:schemeClr>
            </a:solidFill>
          </a:ln>
        </p:spPr>
        <p:txBody>
          <a:bodyPr wrap="square" rtlCol="0">
            <a:spAutoFit/>
          </a:bodyPr>
          <a:lstStyle/>
          <a:p>
            <a:r>
              <a:rPr lang="en-US" dirty="0"/>
              <a:t>Enter all required information in the ‘eSignature Widget’ pop-up. At the end of the 3 steps, click the ‘Sign’ button to complete the process. </a:t>
            </a:r>
          </a:p>
        </p:txBody>
      </p:sp>
    </p:spTree>
    <p:extLst>
      <p:ext uri="{BB962C8B-B14F-4D97-AF65-F5344CB8AC3E}">
        <p14:creationId xmlns:p14="http://schemas.microsoft.com/office/powerpoint/2010/main" val="98808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92A5-16B9-43E2-AF10-10DF18D891F9}"/>
              </a:ext>
            </a:extLst>
          </p:cNvPr>
          <p:cNvSpPr>
            <a:spLocks noGrp="1"/>
          </p:cNvSpPr>
          <p:nvPr>
            <p:ph type="title"/>
          </p:nvPr>
        </p:nvSpPr>
        <p:spPr/>
        <p:txBody>
          <a:bodyPr/>
          <a:lstStyle/>
          <a:p>
            <a:r>
              <a:rPr lang="en-US" b="1" dirty="0"/>
              <a:t>Disclaimers</a:t>
            </a:r>
          </a:p>
        </p:txBody>
      </p:sp>
      <p:sp>
        <p:nvSpPr>
          <p:cNvPr id="3" name="Content Placeholder 2">
            <a:extLst>
              <a:ext uri="{FF2B5EF4-FFF2-40B4-BE49-F238E27FC236}">
                <a16:creationId xmlns:a16="http://schemas.microsoft.com/office/drawing/2014/main" id="{0B5F39DD-6AA1-4A1F-97DE-79B9085158F7}"/>
              </a:ext>
            </a:extLst>
          </p:cNvPr>
          <p:cNvSpPr>
            <a:spLocks noGrp="1"/>
          </p:cNvSpPr>
          <p:nvPr>
            <p:ph idx="1"/>
          </p:nvPr>
        </p:nvSpPr>
        <p:spPr/>
        <p:txBody>
          <a:bodyPr/>
          <a:lstStyle/>
          <a:p>
            <a:pPr marL="0" indent="0">
              <a:buNone/>
            </a:pPr>
            <a:r>
              <a:rPr lang="en-US" dirty="0"/>
              <a:t>This presentation is intended for instructional purposes only.  Any data or facility information shown in the training, is for illustration purposes only, and does not constitute a facility’s actual live report for any given inventory year.</a:t>
            </a:r>
          </a:p>
          <a:p>
            <a:pPr marL="0" indent="0">
              <a:buNone/>
            </a:pPr>
            <a:endParaRPr lang="en-US" dirty="0"/>
          </a:p>
          <a:p>
            <a:pPr marL="0" indent="0">
              <a:buNone/>
            </a:pPr>
            <a:r>
              <a:rPr lang="en-US" dirty="0"/>
              <a:t>The CAERS test environment is being used for any live demos for this training.  Any material that cannot be presented today will be re-recorded and published on the CAERS website if necessary.</a:t>
            </a:r>
          </a:p>
        </p:txBody>
      </p:sp>
    </p:spTree>
    <p:extLst>
      <p:ext uri="{BB962C8B-B14F-4D97-AF65-F5344CB8AC3E}">
        <p14:creationId xmlns:p14="http://schemas.microsoft.com/office/powerpoint/2010/main" val="104879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38CA-4E05-CD0C-A95D-98EF5BC327D1}"/>
              </a:ext>
            </a:extLst>
          </p:cNvPr>
          <p:cNvSpPr>
            <a:spLocks noGrp="1"/>
          </p:cNvSpPr>
          <p:nvPr>
            <p:ph type="title"/>
          </p:nvPr>
        </p:nvSpPr>
        <p:spPr/>
        <p:txBody>
          <a:bodyPr/>
          <a:lstStyle/>
          <a:p>
            <a:r>
              <a:rPr lang="en-US" b="1" dirty="0"/>
              <a:t>Completing Registration</a:t>
            </a:r>
          </a:p>
        </p:txBody>
      </p:sp>
      <p:sp>
        <p:nvSpPr>
          <p:cNvPr id="3" name="Content Placeholder 2">
            <a:extLst>
              <a:ext uri="{FF2B5EF4-FFF2-40B4-BE49-F238E27FC236}">
                <a16:creationId xmlns:a16="http://schemas.microsoft.com/office/drawing/2014/main" id="{7F371BBD-54A9-9095-36FD-5983B57EBB68}"/>
              </a:ext>
            </a:extLst>
          </p:cNvPr>
          <p:cNvSpPr>
            <a:spLocks noGrp="1"/>
          </p:cNvSpPr>
          <p:nvPr>
            <p:ph idx="1"/>
          </p:nvPr>
        </p:nvSpPr>
        <p:spPr/>
        <p:txBody>
          <a:bodyPr>
            <a:normAutofit lnSpcReduction="10000"/>
          </a:bodyPr>
          <a:lstStyle/>
          <a:p>
            <a:pPr marL="0" indent="0">
              <a:buNone/>
            </a:pPr>
            <a:r>
              <a:rPr lang="en-US" dirty="0"/>
              <a:t>Following clicking to sign the Electronic Signature Agreement you should receive an email that the process is complete. You will also be redirected to the ‘</a:t>
            </a:r>
            <a:r>
              <a:rPr lang="en-US" dirty="0" err="1"/>
              <a:t>MyCDX</a:t>
            </a:r>
            <a:r>
              <a:rPr lang="en-US" dirty="0"/>
              <a:t> Home’ screen inside your CDX account automatically. Once redirected your account should be automatically activated. The ‘NEI Certifier’ link in the ‘Role’ column on the ‘</a:t>
            </a:r>
            <a:r>
              <a:rPr lang="en-US" dirty="0" err="1"/>
              <a:t>MyCDX</a:t>
            </a:r>
            <a:r>
              <a:rPr lang="en-US" dirty="0"/>
              <a:t> Home’ screen will be active and clickable as per the next slide.</a:t>
            </a:r>
          </a:p>
          <a:p>
            <a:pPr marL="0" indent="0">
              <a:buNone/>
            </a:pPr>
            <a:r>
              <a:rPr lang="en-US" dirty="0"/>
              <a:t>If at any point, you need help, refer to the CDX help desk.  To help facilitate getting you the answers you need quickly, you should ask all questions related to your registration in CDX, and questions about navigating the “MY CDX” page, to the CDX help desk, and not to SLT or EPA staff.  You will be taken to the right contact information for help by clicking on the “Help” tab above.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9392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6F70-EEAC-4A97-B68C-EFB6902A7A7F}"/>
              </a:ext>
            </a:extLst>
          </p:cNvPr>
          <p:cNvSpPr>
            <a:spLocks noGrp="1"/>
          </p:cNvSpPr>
          <p:nvPr>
            <p:ph type="title"/>
          </p:nvPr>
        </p:nvSpPr>
        <p:spPr>
          <a:xfrm>
            <a:off x="1084017" y="-131872"/>
            <a:ext cx="10515600" cy="1325563"/>
          </a:xfrm>
        </p:spPr>
        <p:txBody>
          <a:bodyPr vert="horz" lIns="91440" tIns="45720" rIns="91440" bIns="45720" rtlCol="0" anchor="b">
            <a:normAutofit/>
          </a:bodyPr>
          <a:lstStyle/>
          <a:p>
            <a:r>
              <a:rPr lang="en-US" b="1" dirty="0" err="1"/>
              <a:t>MyCDX</a:t>
            </a:r>
            <a:r>
              <a:rPr lang="en-US" b="1" dirty="0"/>
              <a:t> Page After Registration</a:t>
            </a:r>
          </a:p>
        </p:txBody>
      </p:sp>
      <p:pic>
        <p:nvPicPr>
          <p:cNvPr id="7" name="Picture 6" descr="The user's MyCDX page showing their role as NEI Certifier highlighted.">
            <a:extLst>
              <a:ext uri="{FF2B5EF4-FFF2-40B4-BE49-F238E27FC236}">
                <a16:creationId xmlns:a16="http://schemas.microsoft.com/office/drawing/2014/main" id="{CBF9C944-6414-4E99-9795-87008D99D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75" y="1193691"/>
            <a:ext cx="7927049" cy="5429325"/>
          </a:xfrm>
          <a:prstGeom prst="rect">
            <a:avLst/>
          </a:prstGeom>
        </p:spPr>
      </p:pic>
    </p:spTree>
    <p:extLst>
      <p:ext uri="{BB962C8B-B14F-4D97-AF65-F5344CB8AC3E}">
        <p14:creationId xmlns:p14="http://schemas.microsoft.com/office/powerpoint/2010/main" val="4213410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A56E-D65C-4EFC-B640-DD78955CEF21}"/>
              </a:ext>
            </a:extLst>
          </p:cNvPr>
          <p:cNvSpPr>
            <a:spLocks noGrp="1"/>
          </p:cNvSpPr>
          <p:nvPr>
            <p:ph type="title"/>
          </p:nvPr>
        </p:nvSpPr>
        <p:spPr>
          <a:xfrm>
            <a:off x="843133" y="-355013"/>
            <a:ext cx="10515600" cy="1325563"/>
          </a:xfrm>
        </p:spPr>
        <p:txBody>
          <a:bodyPr vert="horz" lIns="91440" tIns="45720" rIns="91440" bIns="45720" rtlCol="0" anchor="b">
            <a:normAutofit/>
          </a:bodyPr>
          <a:lstStyle/>
          <a:p>
            <a:r>
              <a:rPr lang="en-US" b="1" dirty="0"/>
              <a:t>Help in CDX</a:t>
            </a:r>
          </a:p>
        </p:txBody>
      </p:sp>
      <p:pic>
        <p:nvPicPr>
          <p:cNvPr id="3" name="Picture 2" descr="A CDX Program Service screen.">
            <a:extLst>
              <a:ext uri="{FF2B5EF4-FFF2-40B4-BE49-F238E27FC236}">
                <a16:creationId xmlns:a16="http://schemas.microsoft.com/office/drawing/2014/main" id="{94B1D753-9F51-4D8A-B134-FCBB443BA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689" y="970550"/>
            <a:ext cx="8328044" cy="5426241"/>
          </a:xfrm>
          <a:prstGeom prst="rect">
            <a:avLst/>
          </a:prstGeom>
        </p:spPr>
      </p:pic>
      <p:sp>
        <p:nvSpPr>
          <p:cNvPr id="5" name="Oval 4">
            <a:extLst>
              <a:ext uri="{FF2B5EF4-FFF2-40B4-BE49-F238E27FC236}">
                <a16:creationId xmlns:a16="http://schemas.microsoft.com/office/drawing/2014/main" id="{BDEFB48E-85EC-491C-9CD3-A9ACFAB70827}"/>
              </a:ext>
              <a:ext uri="{C183D7F6-B498-43B3-948B-1728B52AA6E4}">
                <adec:decorative xmlns:adec="http://schemas.microsoft.com/office/drawing/2017/decorative" val="1"/>
              </a:ext>
            </a:extLst>
          </p:cNvPr>
          <p:cNvSpPr/>
          <p:nvPr/>
        </p:nvSpPr>
        <p:spPr>
          <a:xfrm>
            <a:off x="7820525" y="1184877"/>
            <a:ext cx="541421" cy="8208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21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626-B026-4B23-9913-581CB9F870F5}"/>
              </a:ext>
            </a:extLst>
          </p:cNvPr>
          <p:cNvSpPr>
            <a:spLocks noGrp="1"/>
          </p:cNvSpPr>
          <p:nvPr>
            <p:ph type="title"/>
          </p:nvPr>
        </p:nvSpPr>
        <p:spPr/>
        <p:txBody>
          <a:bodyPr/>
          <a:lstStyle/>
          <a:p>
            <a:r>
              <a:rPr lang="en-US" b="1" dirty="0"/>
              <a:t>3. Receive Approval Notification from CAERS</a:t>
            </a:r>
          </a:p>
        </p:txBody>
      </p:sp>
      <p:sp>
        <p:nvSpPr>
          <p:cNvPr id="3" name="Content Placeholder 2">
            <a:extLst>
              <a:ext uri="{FF2B5EF4-FFF2-40B4-BE49-F238E27FC236}">
                <a16:creationId xmlns:a16="http://schemas.microsoft.com/office/drawing/2014/main" id="{CF4E9AEB-28F2-4AD3-87FB-068E8ADDD4E5}"/>
              </a:ext>
            </a:extLst>
          </p:cNvPr>
          <p:cNvSpPr>
            <a:spLocks noGrp="1"/>
          </p:cNvSpPr>
          <p:nvPr>
            <p:ph idx="1"/>
          </p:nvPr>
        </p:nvSpPr>
        <p:spPr/>
        <p:txBody>
          <a:bodyPr/>
          <a:lstStyle/>
          <a:p>
            <a:pPr marL="0" indent="0">
              <a:buNone/>
            </a:pPr>
            <a:r>
              <a:rPr lang="en-US" dirty="0"/>
              <a:t>With the previous steps completed your SLT will:</a:t>
            </a:r>
          </a:p>
          <a:p>
            <a:pPr marL="0" indent="0">
              <a:buNone/>
            </a:pPr>
            <a:endParaRPr lang="en-US" dirty="0"/>
          </a:p>
          <a:p>
            <a:pPr lvl="1"/>
            <a:r>
              <a:rPr lang="en-US" sz="2800" dirty="0"/>
              <a:t>Verify that your preparer and certifier contact information. </a:t>
            </a:r>
          </a:p>
          <a:p>
            <a:pPr lvl="1"/>
            <a:r>
              <a:rPr lang="en-US" sz="2800" dirty="0"/>
              <a:t>Approve your association with the correct facility(</a:t>
            </a:r>
            <a:r>
              <a:rPr lang="en-US" sz="2800" dirty="0" err="1"/>
              <a:t>ies</a:t>
            </a:r>
            <a:r>
              <a:rPr lang="en-US" sz="2800" dirty="0"/>
              <a:t>) in CAERS.</a:t>
            </a:r>
          </a:p>
          <a:p>
            <a:pPr lvl="1"/>
            <a:r>
              <a:rPr lang="en-US" sz="2800" dirty="0"/>
              <a:t>Send you a confirmation email – then you will be ready to begin reporting.</a:t>
            </a:r>
          </a:p>
        </p:txBody>
      </p:sp>
    </p:spTree>
    <p:extLst>
      <p:ext uri="{BB962C8B-B14F-4D97-AF65-F5344CB8AC3E}">
        <p14:creationId xmlns:p14="http://schemas.microsoft.com/office/powerpoint/2010/main" val="3635228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5102-BDF6-4DC4-A7A0-E65289432B15}"/>
              </a:ext>
            </a:extLst>
          </p:cNvPr>
          <p:cNvSpPr>
            <a:spLocks noGrp="1"/>
          </p:cNvSpPr>
          <p:nvPr>
            <p:ph type="title"/>
          </p:nvPr>
        </p:nvSpPr>
        <p:spPr>
          <a:xfrm>
            <a:off x="1078831" y="286669"/>
            <a:ext cx="10515600" cy="1325563"/>
          </a:xfrm>
        </p:spPr>
        <p:txBody>
          <a:bodyPr vert="horz" lIns="91440" tIns="45720" rIns="91440" bIns="45720" rtlCol="0" anchor="b">
            <a:normAutofit/>
          </a:bodyPr>
          <a:lstStyle/>
          <a:p>
            <a:r>
              <a:rPr lang="en-US" b="1" dirty="0"/>
              <a:t>CAERS My Facilities Page</a:t>
            </a:r>
          </a:p>
        </p:txBody>
      </p:sp>
      <p:sp>
        <p:nvSpPr>
          <p:cNvPr id="3" name="TextBox 2">
            <a:extLst>
              <a:ext uri="{FF2B5EF4-FFF2-40B4-BE49-F238E27FC236}">
                <a16:creationId xmlns:a16="http://schemas.microsoft.com/office/drawing/2014/main" id="{4B099CCD-B893-94CA-11BA-B27DD82F0345}"/>
              </a:ext>
            </a:extLst>
          </p:cNvPr>
          <p:cNvSpPr txBox="1"/>
          <p:nvPr/>
        </p:nvSpPr>
        <p:spPr>
          <a:xfrm>
            <a:off x="4907496" y="3105289"/>
            <a:ext cx="6485021" cy="1754326"/>
          </a:xfrm>
          <a:prstGeom prst="rect">
            <a:avLst/>
          </a:prstGeom>
          <a:solidFill>
            <a:schemeClr val="bg1"/>
          </a:solidFill>
          <a:ln>
            <a:solidFill>
              <a:schemeClr val="accent1">
                <a:lumMod val="50000"/>
              </a:schemeClr>
            </a:solidFill>
          </a:ln>
        </p:spPr>
        <p:txBody>
          <a:bodyPr wrap="square" rtlCol="0">
            <a:spAutoFit/>
          </a:bodyPr>
          <a:lstStyle/>
          <a:p>
            <a:r>
              <a:rPr lang="en-US" dirty="0"/>
              <a:t>Once you have received your confirmation from your SLT, you should see all the facilities that your account is associated to listed in your “My Facilities” page. The My Facilities page in CAERS where the user can see a list of the facilities they are associated to.  </a:t>
            </a:r>
          </a:p>
          <a:p>
            <a:r>
              <a:rPr lang="en-US" dirty="0"/>
              <a:t>To get access to start reporting for a facility click on “Request Access to a New Facility”.  </a:t>
            </a:r>
          </a:p>
        </p:txBody>
      </p:sp>
      <p:pic>
        <p:nvPicPr>
          <p:cNvPr id="4" name="Picture 3" descr="My Facilities screen in CAERS for a facility that is new to CAERS.">
            <a:extLst>
              <a:ext uri="{FF2B5EF4-FFF2-40B4-BE49-F238E27FC236}">
                <a16:creationId xmlns:a16="http://schemas.microsoft.com/office/drawing/2014/main" id="{2F8B60F7-FEC8-402D-557F-441FA72C5045}"/>
              </a:ext>
            </a:extLst>
          </p:cNvPr>
          <p:cNvPicPr>
            <a:picLocks noChangeAspect="1"/>
          </p:cNvPicPr>
          <p:nvPr/>
        </p:nvPicPr>
        <p:blipFill rotWithShape="1">
          <a:blip r:embed="rId3"/>
          <a:srcRect t="19467"/>
          <a:stretch/>
        </p:blipFill>
        <p:spPr>
          <a:xfrm>
            <a:off x="1078831" y="1700817"/>
            <a:ext cx="7657330" cy="4563271"/>
          </a:xfrm>
          <a:prstGeom prst="rect">
            <a:avLst/>
          </a:prstGeom>
        </p:spPr>
      </p:pic>
      <p:sp>
        <p:nvSpPr>
          <p:cNvPr id="5" name="Oval 4">
            <a:extLst>
              <a:ext uri="{FF2B5EF4-FFF2-40B4-BE49-F238E27FC236}">
                <a16:creationId xmlns:a16="http://schemas.microsoft.com/office/drawing/2014/main" id="{E53C4CA0-8C3E-6CBB-04DC-FD6EEE064CCC}"/>
              </a:ext>
              <a:ext uri="{C183D7F6-B498-43B3-948B-1728B52AA6E4}">
                <adec:decorative xmlns:adec="http://schemas.microsoft.com/office/drawing/2017/decorative" val="1"/>
              </a:ext>
            </a:extLst>
          </p:cNvPr>
          <p:cNvSpPr/>
          <p:nvPr/>
        </p:nvSpPr>
        <p:spPr>
          <a:xfrm>
            <a:off x="2798064" y="2343719"/>
            <a:ext cx="1627632" cy="5092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640649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D05C-339D-34BF-EF99-70C5F4BB9466}"/>
              </a:ext>
            </a:extLst>
          </p:cNvPr>
          <p:cNvSpPr>
            <a:spLocks noGrp="1"/>
          </p:cNvSpPr>
          <p:nvPr>
            <p:ph type="title"/>
          </p:nvPr>
        </p:nvSpPr>
        <p:spPr/>
        <p:txBody>
          <a:bodyPr/>
          <a:lstStyle/>
          <a:p>
            <a:r>
              <a:rPr lang="en-US" b="1" dirty="0"/>
              <a:t>Request Access to Facility</a:t>
            </a:r>
          </a:p>
        </p:txBody>
      </p:sp>
      <p:pic>
        <p:nvPicPr>
          <p:cNvPr id="7" name="Picture 6" descr="CAERS screen showing where to enter search terms to request access to a a facility.">
            <a:extLst>
              <a:ext uri="{FF2B5EF4-FFF2-40B4-BE49-F238E27FC236}">
                <a16:creationId xmlns:a16="http://schemas.microsoft.com/office/drawing/2014/main" id="{22A67CE0-BD90-5C8B-C9BB-ACB07CF74019}"/>
              </a:ext>
            </a:extLst>
          </p:cNvPr>
          <p:cNvPicPr>
            <a:picLocks noChangeAspect="1"/>
          </p:cNvPicPr>
          <p:nvPr/>
        </p:nvPicPr>
        <p:blipFill rotWithShape="1">
          <a:blip r:embed="rId2"/>
          <a:srcRect t="21067"/>
          <a:stretch/>
        </p:blipFill>
        <p:spPr>
          <a:xfrm>
            <a:off x="3054040" y="1499616"/>
            <a:ext cx="8109281" cy="4736592"/>
          </a:xfrm>
          <a:prstGeom prst="rect">
            <a:avLst/>
          </a:prstGeom>
        </p:spPr>
      </p:pic>
      <p:sp>
        <p:nvSpPr>
          <p:cNvPr id="8" name="TextBox 7" descr="Screen showing where to enter data to find a facility and request access to it.">
            <a:extLst>
              <a:ext uri="{FF2B5EF4-FFF2-40B4-BE49-F238E27FC236}">
                <a16:creationId xmlns:a16="http://schemas.microsoft.com/office/drawing/2014/main" id="{6D1B6043-76AA-079B-F4E1-4D25FF2EDE61}"/>
              </a:ext>
            </a:extLst>
          </p:cNvPr>
          <p:cNvSpPr txBox="1"/>
          <p:nvPr/>
        </p:nvSpPr>
        <p:spPr>
          <a:xfrm>
            <a:off x="1028679" y="3640282"/>
            <a:ext cx="6485021" cy="646331"/>
          </a:xfrm>
          <a:prstGeom prst="rect">
            <a:avLst/>
          </a:prstGeom>
          <a:solidFill>
            <a:schemeClr val="bg1"/>
          </a:solidFill>
          <a:ln>
            <a:solidFill>
              <a:schemeClr val="accent1">
                <a:lumMod val="50000"/>
              </a:schemeClr>
            </a:solidFill>
          </a:ln>
        </p:spPr>
        <p:txBody>
          <a:bodyPr wrap="square" rtlCol="0">
            <a:spAutoFit/>
          </a:bodyPr>
          <a:lstStyle/>
          <a:p>
            <a:r>
              <a:rPr lang="en-US" dirty="0"/>
              <a:t>Find your Agency from the drop the drop-down menu and type in search terms to find your facility.  Then click “Search”.  </a:t>
            </a:r>
          </a:p>
        </p:txBody>
      </p:sp>
    </p:spTree>
    <p:extLst>
      <p:ext uri="{BB962C8B-B14F-4D97-AF65-F5344CB8AC3E}">
        <p14:creationId xmlns:p14="http://schemas.microsoft.com/office/powerpoint/2010/main" val="3111599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317B-5678-E17D-D31F-BEAA75F7DAF9}"/>
              </a:ext>
            </a:extLst>
          </p:cNvPr>
          <p:cNvSpPr>
            <a:spLocks noGrp="1"/>
          </p:cNvSpPr>
          <p:nvPr>
            <p:ph type="title"/>
          </p:nvPr>
        </p:nvSpPr>
        <p:spPr/>
        <p:txBody>
          <a:bodyPr/>
          <a:lstStyle/>
          <a:p>
            <a:r>
              <a:rPr lang="en-US" b="1" dirty="0"/>
              <a:t>Finding Your Facility</a:t>
            </a:r>
          </a:p>
        </p:txBody>
      </p:sp>
      <p:sp>
        <p:nvSpPr>
          <p:cNvPr id="6" name="TextBox 5">
            <a:extLst>
              <a:ext uri="{FF2B5EF4-FFF2-40B4-BE49-F238E27FC236}">
                <a16:creationId xmlns:a16="http://schemas.microsoft.com/office/drawing/2014/main" id="{A4C0B025-F90A-8603-860D-F858522EC16E}"/>
              </a:ext>
            </a:extLst>
          </p:cNvPr>
          <p:cNvSpPr txBox="1"/>
          <p:nvPr/>
        </p:nvSpPr>
        <p:spPr>
          <a:xfrm>
            <a:off x="838200" y="3072384"/>
            <a:ext cx="2801112" cy="2308324"/>
          </a:xfrm>
          <a:prstGeom prst="rect">
            <a:avLst/>
          </a:prstGeom>
          <a:noFill/>
          <a:ln>
            <a:solidFill>
              <a:schemeClr val="accent1">
                <a:lumMod val="50000"/>
              </a:schemeClr>
            </a:solidFill>
          </a:ln>
        </p:spPr>
        <p:txBody>
          <a:bodyPr wrap="square" rtlCol="0">
            <a:spAutoFit/>
          </a:bodyPr>
          <a:lstStyle/>
          <a:p>
            <a:r>
              <a:rPr lang="en-US" dirty="0"/>
              <a:t>A list of facilities matching your search terms will appear.  Select the facility you want to report to.   When you do, the “Request Access” button will be active.  Click on “Request Access”</a:t>
            </a:r>
          </a:p>
        </p:txBody>
      </p:sp>
      <p:pic>
        <p:nvPicPr>
          <p:cNvPr id="5" name="Picture 4" descr="Screen showing search results from a facility search in CAERS.">
            <a:extLst>
              <a:ext uri="{FF2B5EF4-FFF2-40B4-BE49-F238E27FC236}">
                <a16:creationId xmlns:a16="http://schemas.microsoft.com/office/drawing/2014/main" id="{6013009F-3EFB-1B5F-2E92-8BDB43EF0D82}"/>
              </a:ext>
            </a:extLst>
          </p:cNvPr>
          <p:cNvPicPr>
            <a:picLocks noChangeAspect="1"/>
          </p:cNvPicPr>
          <p:nvPr/>
        </p:nvPicPr>
        <p:blipFill rotWithShape="1">
          <a:blip r:embed="rId2"/>
          <a:srcRect t="19467"/>
          <a:stretch/>
        </p:blipFill>
        <p:spPr>
          <a:xfrm>
            <a:off x="3909669" y="1543958"/>
            <a:ext cx="7444131" cy="4436218"/>
          </a:xfrm>
          <a:prstGeom prst="rect">
            <a:avLst/>
          </a:prstGeom>
        </p:spPr>
      </p:pic>
    </p:spTree>
    <p:extLst>
      <p:ext uri="{BB962C8B-B14F-4D97-AF65-F5344CB8AC3E}">
        <p14:creationId xmlns:p14="http://schemas.microsoft.com/office/powerpoint/2010/main" val="232258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806E-C2CD-1F35-2C9C-A8DEE2A83F1E}"/>
              </a:ext>
            </a:extLst>
          </p:cNvPr>
          <p:cNvSpPr>
            <a:spLocks noGrp="1"/>
          </p:cNvSpPr>
          <p:nvPr>
            <p:ph type="title"/>
          </p:nvPr>
        </p:nvSpPr>
        <p:spPr/>
        <p:txBody>
          <a:bodyPr/>
          <a:lstStyle/>
          <a:p>
            <a:r>
              <a:rPr lang="en-US" b="1" dirty="0"/>
              <a:t>Confirm Access to Facility</a:t>
            </a:r>
          </a:p>
        </p:txBody>
      </p:sp>
      <p:pic>
        <p:nvPicPr>
          <p:cNvPr id="5" name="Picture 4" descr="Confirmation pop-up window for a reporter requesting access to report to a facility.">
            <a:extLst>
              <a:ext uri="{FF2B5EF4-FFF2-40B4-BE49-F238E27FC236}">
                <a16:creationId xmlns:a16="http://schemas.microsoft.com/office/drawing/2014/main" id="{18D2226D-B3B1-9A38-4A9A-E3D7A2981365}"/>
              </a:ext>
            </a:extLst>
          </p:cNvPr>
          <p:cNvPicPr>
            <a:picLocks noChangeAspect="1"/>
          </p:cNvPicPr>
          <p:nvPr/>
        </p:nvPicPr>
        <p:blipFill rotWithShape="1">
          <a:blip r:embed="rId2"/>
          <a:srcRect t="9775" b="1574"/>
          <a:stretch/>
        </p:blipFill>
        <p:spPr>
          <a:xfrm>
            <a:off x="1005839" y="1690688"/>
            <a:ext cx="6999123" cy="4664921"/>
          </a:xfrm>
          <a:prstGeom prst="rect">
            <a:avLst/>
          </a:prstGeom>
        </p:spPr>
      </p:pic>
      <p:sp>
        <p:nvSpPr>
          <p:cNvPr id="6" name="TextBox 5">
            <a:extLst>
              <a:ext uri="{FF2B5EF4-FFF2-40B4-BE49-F238E27FC236}">
                <a16:creationId xmlns:a16="http://schemas.microsoft.com/office/drawing/2014/main" id="{4BF9BC88-87F4-8F20-1B7F-62D1ECCA805A}"/>
              </a:ext>
            </a:extLst>
          </p:cNvPr>
          <p:cNvSpPr txBox="1"/>
          <p:nvPr/>
        </p:nvSpPr>
        <p:spPr>
          <a:xfrm>
            <a:off x="8172601" y="3007485"/>
            <a:ext cx="3181199" cy="2031325"/>
          </a:xfrm>
          <a:prstGeom prst="rect">
            <a:avLst/>
          </a:prstGeom>
          <a:noFill/>
          <a:ln>
            <a:solidFill>
              <a:schemeClr val="accent1">
                <a:lumMod val="50000"/>
              </a:schemeClr>
            </a:solidFill>
          </a:ln>
        </p:spPr>
        <p:txBody>
          <a:bodyPr wrap="square" rtlCol="0">
            <a:spAutoFit/>
          </a:bodyPr>
          <a:lstStyle/>
          <a:p>
            <a:r>
              <a:rPr lang="en-US" dirty="0"/>
              <a:t>Make sure you have the right facility, so you don’t have to go through the process again.  If  SLT staff find that your name doesn’t match the facility you must report to, they will not accept your request.</a:t>
            </a:r>
          </a:p>
        </p:txBody>
      </p:sp>
    </p:spTree>
    <p:extLst>
      <p:ext uri="{BB962C8B-B14F-4D97-AF65-F5344CB8AC3E}">
        <p14:creationId xmlns:p14="http://schemas.microsoft.com/office/powerpoint/2010/main" val="2328587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EA10-CD03-9BDD-60C5-05D44C49D710}"/>
              </a:ext>
            </a:extLst>
          </p:cNvPr>
          <p:cNvSpPr>
            <a:spLocks noGrp="1"/>
          </p:cNvSpPr>
          <p:nvPr>
            <p:ph type="title"/>
          </p:nvPr>
        </p:nvSpPr>
        <p:spPr/>
        <p:txBody>
          <a:bodyPr/>
          <a:lstStyle/>
          <a:p>
            <a:r>
              <a:rPr lang="en-US" b="1" dirty="0"/>
              <a:t>Request Sent</a:t>
            </a:r>
          </a:p>
        </p:txBody>
      </p:sp>
      <p:pic>
        <p:nvPicPr>
          <p:cNvPr id="5" name="Picture 4" descr="View of the facility access request screen after a request has been submitted, showing the approval is pending SLT approval.">
            <a:extLst>
              <a:ext uri="{FF2B5EF4-FFF2-40B4-BE49-F238E27FC236}">
                <a16:creationId xmlns:a16="http://schemas.microsoft.com/office/drawing/2014/main" id="{5E345E20-F44B-EC4E-2933-65C4E29C290B}"/>
              </a:ext>
            </a:extLst>
          </p:cNvPr>
          <p:cNvPicPr>
            <a:picLocks noChangeAspect="1"/>
          </p:cNvPicPr>
          <p:nvPr/>
        </p:nvPicPr>
        <p:blipFill rotWithShape="1">
          <a:blip r:embed="rId2"/>
          <a:srcRect t="19733"/>
          <a:stretch/>
        </p:blipFill>
        <p:spPr>
          <a:xfrm>
            <a:off x="838200" y="1426464"/>
            <a:ext cx="7966320" cy="4721372"/>
          </a:xfrm>
          <a:prstGeom prst="rect">
            <a:avLst/>
          </a:prstGeom>
        </p:spPr>
      </p:pic>
      <p:sp>
        <p:nvSpPr>
          <p:cNvPr id="6" name="TextBox 5">
            <a:extLst>
              <a:ext uri="{FF2B5EF4-FFF2-40B4-BE49-F238E27FC236}">
                <a16:creationId xmlns:a16="http://schemas.microsoft.com/office/drawing/2014/main" id="{265A0B33-2956-7A7D-CAA9-23391E64B964}"/>
              </a:ext>
            </a:extLst>
          </p:cNvPr>
          <p:cNvSpPr txBox="1"/>
          <p:nvPr/>
        </p:nvSpPr>
        <p:spPr>
          <a:xfrm>
            <a:off x="6408792" y="4096512"/>
            <a:ext cx="4791456" cy="1477328"/>
          </a:xfrm>
          <a:prstGeom prst="rect">
            <a:avLst/>
          </a:prstGeom>
          <a:solidFill>
            <a:schemeClr val="bg1"/>
          </a:solidFill>
          <a:ln>
            <a:solidFill>
              <a:schemeClr val="accent1">
                <a:lumMod val="50000"/>
              </a:schemeClr>
            </a:solidFill>
          </a:ln>
        </p:spPr>
        <p:txBody>
          <a:bodyPr wrap="square" rtlCol="0">
            <a:spAutoFit/>
          </a:bodyPr>
          <a:lstStyle/>
          <a:p>
            <a:r>
              <a:rPr lang="en-US" dirty="0"/>
              <a:t>You should wait for the SLT to approve your request.  You will get an email when this has happened.  Note that CDX emails are from the system, you cannot reply to them and get a response.  They may also go to your spam folder.</a:t>
            </a:r>
          </a:p>
        </p:txBody>
      </p:sp>
    </p:spTree>
    <p:extLst>
      <p:ext uri="{BB962C8B-B14F-4D97-AF65-F5344CB8AC3E}">
        <p14:creationId xmlns:p14="http://schemas.microsoft.com/office/powerpoint/2010/main" val="2374209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9C57-714A-290C-017F-5063714234CA}"/>
              </a:ext>
            </a:extLst>
          </p:cNvPr>
          <p:cNvSpPr>
            <a:spLocks noGrp="1"/>
          </p:cNvSpPr>
          <p:nvPr>
            <p:ph type="title"/>
          </p:nvPr>
        </p:nvSpPr>
        <p:spPr/>
        <p:txBody>
          <a:bodyPr/>
          <a:lstStyle/>
          <a:p>
            <a:r>
              <a:rPr lang="en-US" b="1" dirty="0"/>
              <a:t>Request Granted</a:t>
            </a:r>
          </a:p>
        </p:txBody>
      </p:sp>
      <p:pic>
        <p:nvPicPr>
          <p:cNvPr id="5" name="Picture 4" descr="Screen in CAERS showing the My Facilities page for the reporter once access to the facility has been granted by the SLT.">
            <a:extLst>
              <a:ext uri="{FF2B5EF4-FFF2-40B4-BE49-F238E27FC236}">
                <a16:creationId xmlns:a16="http://schemas.microsoft.com/office/drawing/2014/main" id="{742D1B8C-8C1A-16DD-61EF-B76E9BE0B8DB}"/>
              </a:ext>
            </a:extLst>
          </p:cNvPr>
          <p:cNvPicPr>
            <a:picLocks noChangeAspect="1"/>
          </p:cNvPicPr>
          <p:nvPr/>
        </p:nvPicPr>
        <p:blipFill rotWithShape="1">
          <a:blip r:embed="rId2"/>
          <a:srcRect t="19733"/>
          <a:stretch/>
        </p:blipFill>
        <p:spPr>
          <a:xfrm>
            <a:off x="3094296" y="1728207"/>
            <a:ext cx="8143104" cy="4826146"/>
          </a:xfrm>
          <a:prstGeom prst="rect">
            <a:avLst/>
          </a:prstGeom>
          <a:noFill/>
        </p:spPr>
      </p:pic>
      <p:sp>
        <p:nvSpPr>
          <p:cNvPr id="6" name="TextBox 5">
            <a:extLst>
              <a:ext uri="{FF2B5EF4-FFF2-40B4-BE49-F238E27FC236}">
                <a16:creationId xmlns:a16="http://schemas.microsoft.com/office/drawing/2014/main" id="{3185E934-A7DC-BDD8-7DFD-D960147C235B}"/>
              </a:ext>
            </a:extLst>
          </p:cNvPr>
          <p:cNvSpPr txBox="1"/>
          <p:nvPr/>
        </p:nvSpPr>
        <p:spPr>
          <a:xfrm>
            <a:off x="838200" y="3665792"/>
            <a:ext cx="6254496" cy="2308324"/>
          </a:xfrm>
          <a:prstGeom prst="rect">
            <a:avLst/>
          </a:prstGeom>
          <a:solidFill>
            <a:schemeClr val="bg1"/>
          </a:solidFill>
          <a:ln>
            <a:solidFill>
              <a:schemeClr val="accent1">
                <a:lumMod val="50000"/>
              </a:schemeClr>
            </a:solidFill>
          </a:ln>
        </p:spPr>
        <p:txBody>
          <a:bodyPr wrap="square" rtlCol="0">
            <a:spAutoFit/>
          </a:bodyPr>
          <a:lstStyle/>
          <a:p>
            <a:r>
              <a:rPr lang="en-US" dirty="0"/>
              <a:t>Once the SLT has granted you access, you will be able to see it on your My Facilities page, together with any announcements from the SLT.  </a:t>
            </a:r>
          </a:p>
          <a:p>
            <a:endParaRPr lang="en-US" dirty="0"/>
          </a:p>
          <a:p>
            <a:r>
              <a:rPr lang="en-US" dirty="0"/>
              <a:t>If you report to multiple facilities that are in different states, you will see announcements for each of those states.  </a:t>
            </a:r>
          </a:p>
          <a:p>
            <a:endParaRPr lang="en-US" dirty="0"/>
          </a:p>
          <a:p>
            <a:r>
              <a:rPr lang="en-US" dirty="0"/>
              <a:t>Click on Begin/Continue Reporting to start your report.</a:t>
            </a:r>
          </a:p>
        </p:txBody>
      </p:sp>
    </p:spTree>
    <p:extLst>
      <p:ext uri="{BB962C8B-B14F-4D97-AF65-F5344CB8AC3E}">
        <p14:creationId xmlns:p14="http://schemas.microsoft.com/office/powerpoint/2010/main" val="356113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E732-7D68-4642-BD5A-37D807E9935C}"/>
              </a:ext>
            </a:extLst>
          </p:cNvPr>
          <p:cNvSpPr>
            <a:spLocks noGrp="1"/>
          </p:cNvSpPr>
          <p:nvPr>
            <p:ph type="title"/>
          </p:nvPr>
        </p:nvSpPr>
        <p:spPr/>
        <p:txBody>
          <a:bodyPr/>
          <a:lstStyle/>
          <a:p>
            <a:r>
              <a:rPr lang="en-US" b="1" dirty="0"/>
              <a:t>What is CAERS?</a:t>
            </a:r>
          </a:p>
        </p:txBody>
      </p:sp>
      <p:sp>
        <p:nvSpPr>
          <p:cNvPr id="3" name="Content Placeholder 2">
            <a:extLst>
              <a:ext uri="{FF2B5EF4-FFF2-40B4-BE49-F238E27FC236}">
                <a16:creationId xmlns:a16="http://schemas.microsoft.com/office/drawing/2014/main" id="{1A10F2D1-78C5-4304-90BB-F57155C4038D}"/>
              </a:ext>
            </a:extLst>
          </p:cNvPr>
          <p:cNvSpPr>
            <a:spLocks noGrp="1"/>
          </p:cNvSpPr>
          <p:nvPr>
            <p:ph idx="1"/>
          </p:nvPr>
        </p:nvSpPr>
        <p:spPr/>
        <p:txBody>
          <a:bodyPr>
            <a:normAutofit fontScale="92500" lnSpcReduction="20000"/>
          </a:bodyPr>
          <a:lstStyle/>
          <a:p>
            <a:pPr marL="0" indent="0">
              <a:buNone/>
            </a:pPr>
            <a:r>
              <a:rPr lang="en-US" dirty="0"/>
              <a:t>Combined Air Emissions Reporting System (CAERS): an application that allows industry from subscribed State, Local, or Tribal authorities (or SLTs) to report their air emissions so you can:</a:t>
            </a:r>
          </a:p>
          <a:p>
            <a:pPr marL="0" indent="0">
              <a:buNone/>
            </a:pPr>
            <a:endParaRPr lang="en-US" dirty="0"/>
          </a:p>
          <a:p>
            <a:pPr defTabSz="579438"/>
            <a:r>
              <a:rPr lang="en-US" dirty="0"/>
              <a:t>Meet SLT-specific air emissions reporting requirements </a:t>
            </a:r>
          </a:p>
          <a:p>
            <a:pPr defTabSz="579438"/>
            <a:r>
              <a:rPr lang="en-US" dirty="0"/>
              <a:t>Report annually or triennially to Air Emissions Reporting Rule (AERR per 40 Code of Federal Regulations or CFR, Part 51) via your SLT.</a:t>
            </a:r>
          </a:p>
          <a:p>
            <a:pPr defTabSz="579438"/>
            <a:r>
              <a:rPr lang="en-US" dirty="0"/>
              <a:t>Optionally, get a head start on Toxics Release Inventory (TRI) air toxics emissions (per 40 CFR, Part 372), to be finished in TRI-MEweb</a:t>
            </a:r>
          </a:p>
          <a:p>
            <a:pPr marL="0" indent="0">
              <a:buNone/>
            </a:pPr>
            <a:endParaRPr lang="en-US" dirty="0"/>
          </a:p>
          <a:p>
            <a:pPr marL="0" indent="0">
              <a:buNone/>
            </a:pPr>
            <a:r>
              <a:rPr lang="en-US" dirty="0"/>
              <a:t>You should check with your SLT to determine if you meet the criteria for reporting. </a:t>
            </a:r>
          </a:p>
        </p:txBody>
      </p:sp>
    </p:spTree>
    <p:extLst>
      <p:ext uri="{BB962C8B-B14F-4D97-AF65-F5344CB8AC3E}">
        <p14:creationId xmlns:p14="http://schemas.microsoft.com/office/powerpoint/2010/main" val="388668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82E4-2AD9-2B3A-8DA8-07861D7DE9EA}"/>
              </a:ext>
            </a:extLst>
          </p:cNvPr>
          <p:cNvSpPr>
            <a:spLocks noGrp="1"/>
          </p:cNvSpPr>
          <p:nvPr>
            <p:ph type="title"/>
          </p:nvPr>
        </p:nvSpPr>
        <p:spPr/>
        <p:txBody>
          <a:bodyPr/>
          <a:lstStyle/>
          <a:p>
            <a:r>
              <a:rPr lang="en-US" b="1" dirty="0"/>
              <a:t>Begin/Continue Report</a:t>
            </a:r>
          </a:p>
        </p:txBody>
      </p:sp>
      <p:pic>
        <p:nvPicPr>
          <p:cNvPr id="5" name="Picture 4" descr="Emissions Report page for a facility in CAERS.">
            <a:extLst>
              <a:ext uri="{FF2B5EF4-FFF2-40B4-BE49-F238E27FC236}">
                <a16:creationId xmlns:a16="http://schemas.microsoft.com/office/drawing/2014/main" id="{E1A90920-EFE2-E120-D37B-6B55CA369188}"/>
              </a:ext>
            </a:extLst>
          </p:cNvPr>
          <p:cNvPicPr>
            <a:picLocks noChangeAspect="1"/>
          </p:cNvPicPr>
          <p:nvPr/>
        </p:nvPicPr>
        <p:blipFill rotWithShape="1">
          <a:blip r:embed="rId2"/>
          <a:srcRect t="19733"/>
          <a:stretch/>
        </p:blipFill>
        <p:spPr>
          <a:xfrm>
            <a:off x="838200" y="1522064"/>
            <a:ext cx="8495903" cy="4970811"/>
          </a:xfrm>
          <a:prstGeom prst="rect">
            <a:avLst/>
          </a:prstGeom>
        </p:spPr>
      </p:pic>
      <p:sp>
        <p:nvSpPr>
          <p:cNvPr id="6" name="TextBox 5">
            <a:extLst>
              <a:ext uri="{FF2B5EF4-FFF2-40B4-BE49-F238E27FC236}">
                <a16:creationId xmlns:a16="http://schemas.microsoft.com/office/drawing/2014/main" id="{44E48C99-37A9-6AAA-5D9C-42A213A1136E}"/>
              </a:ext>
            </a:extLst>
          </p:cNvPr>
          <p:cNvSpPr txBox="1"/>
          <p:nvPr/>
        </p:nvSpPr>
        <p:spPr>
          <a:xfrm>
            <a:off x="5577840" y="3639312"/>
            <a:ext cx="5248656" cy="923330"/>
          </a:xfrm>
          <a:prstGeom prst="rect">
            <a:avLst/>
          </a:prstGeom>
          <a:solidFill>
            <a:schemeClr val="bg1"/>
          </a:solidFill>
          <a:ln>
            <a:solidFill>
              <a:schemeClr val="accent1">
                <a:lumMod val="50000"/>
              </a:schemeClr>
            </a:solidFill>
          </a:ln>
        </p:spPr>
        <p:txBody>
          <a:bodyPr wrap="square" rtlCol="0">
            <a:spAutoFit/>
          </a:bodyPr>
          <a:lstStyle/>
          <a:p>
            <a:r>
              <a:rPr lang="en-US" dirty="0"/>
              <a:t>Click on “Create New Report” to start a new report.</a:t>
            </a:r>
          </a:p>
          <a:p>
            <a:r>
              <a:rPr lang="en-US" dirty="0"/>
              <a:t>You should create a new report before attempting to upload a template or JSON.</a:t>
            </a:r>
          </a:p>
        </p:txBody>
      </p:sp>
    </p:spTree>
    <p:extLst>
      <p:ext uri="{BB962C8B-B14F-4D97-AF65-F5344CB8AC3E}">
        <p14:creationId xmlns:p14="http://schemas.microsoft.com/office/powerpoint/2010/main" val="2630041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A1B3-649E-413C-9E11-70C08AB16AF3}"/>
              </a:ext>
            </a:extLst>
          </p:cNvPr>
          <p:cNvSpPr>
            <a:spLocks noGrp="1"/>
          </p:cNvSpPr>
          <p:nvPr>
            <p:ph type="title"/>
          </p:nvPr>
        </p:nvSpPr>
        <p:spPr/>
        <p:txBody>
          <a:bodyPr/>
          <a:lstStyle/>
          <a:p>
            <a:pPr algn="ctr"/>
            <a:r>
              <a:rPr lang="en-US" b="1" dirty="0"/>
              <a:t>Questions so Far?</a:t>
            </a:r>
          </a:p>
        </p:txBody>
      </p:sp>
      <p:sp>
        <p:nvSpPr>
          <p:cNvPr id="3" name="Content Placeholder 2">
            <a:extLst>
              <a:ext uri="{FF2B5EF4-FFF2-40B4-BE49-F238E27FC236}">
                <a16:creationId xmlns:a16="http://schemas.microsoft.com/office/drawing/2014/main" id="{EFC1CB40-C243-472D-BE37-B84B446127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13942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a:t>
            </a:r>
            <a:endParaRPr lang="en-US" dirty="0"/>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r>
              <a:rPr lang="en-US" dirty="0"/>
              <a:t>Familiarize you with CAERS features but not exhaustive</a:t>
            </a:r>
          </a:p>
          <a:p>
            <a:r>
              <a:rPr lang="en-US" dirty="0"/>
              <a:t>Detailed trainings on specific aspects of CAERS are forthcoming</a:t>
            </a:r>
          </a:p>
          <a:p>
            <a:r>
              <a:rPr lang="en-US" dirty="0"/>
              <a:t>Go to the User Guide for more information (will be updated for February 5</a:t>
            </a:r>
            <a:r>
              <a:rPr lang="en-US" baseline="30000" dirty="0"/>
              <a:t>th</a:t>
            </a:r>
            <a:r>
              <a:rPr lang="en-US" dirty="0"/>
              <a:t>, 2024 release)</a:t>
            </a:r>
          </a:p>
        </p:txBody>
      </p:sp>
    </p:spTree>
    <p:extLst>
      <p:ext uri="{BB962C8B-B14F-4D97-AF65-F5344CB8AC3E}">
        <p14:creationId xmlns:p14="http://schemas.microsoft.com/office/powerpoint/2010/main" val="3906959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- 1</a:t>
            </a:r>
            <a:endParaRPr lang="en-US" dirty="0">
              <a:solidFill>
                <a:schemeClr val="bg1"/>
              </a:solidFill>
            </a:endParaRPr>
          </a:p>
        </p:txBody>
      </p:sp>
      <p:sp>
        <p:nvSpPr>
          <p:cNvPr id="3" name="Content Placeholder 2">
            <a:extLst>
              <a:ext uri="{FF2B5EF4-FFF2-40B4-BE49-F238E27FC236}">
                <a16:creationId xmlns:a16="http://schemas.microsoft.com/office/drawing/2014/main" id="{233B11C8-707A-4668-A8B4-9E95AA57861B}"/>
              </a:ext>
            </a:extLst>
          </p:cNvPr>
          <p:cNvSpPr>
            <a:spLocks noGrp="1"/>
          </p:cNvSpPr>
          <p:nvPr>
            <p:ph idx="1"/>
          </p:nvPr>
        </p:nvSpPr>
        <p:spPr/>
        <p:txBody>
          <a:bodyPr>
            <a:normAutofit/>
          </a:bodyPr>
          <a:lstStyle/>
          <a:p>
            <a:pPr lvl="0"/>
            <a:r>
              <a:rPr lang="en-US" b="1" dirty="0"/>
              <a:t>Three options for data entry:</a:t>
            </a:r>
          </a:p>
          <a:p>
            <a:pPr lvl="1"/>
            <a:r>
              <a:rPr lang="en-US" b="1" dirty="0"/>
              <a:t>User interface</a:t>
            </a:r>
            <a:endParaRPr lang="en-US" dirty="0"/>
          </a:p>
        </p:txBody>
      </p:sp>
    </p:spTree>
    <p:extLst>
      <p:ext uri="{BB962C8B-B14F-4D97-AF65-F5344CB8AC3E}">
        <p14:creationId xmlns:p14="http://schemas.microsoft.com/office/powerpoint/2010/main" val="776180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7017-12E7-4BA7-B011-BBDF559876FD}"/>
              </a:ext>
            </a:extLst>
          </p:cNvPr>
          <p:cNvSpPr>
            <a:spLocks noGrp="1"/>
          </p:cNvSpPr>
          <p:nvPr>
            <p:ph type="title"/>
          </p:nvPr>
        </p:nvSpPr>
        <p:spPr>
          <a:xfrm>
            <a:off x="961710" y="111655"/>
            <a:ext cx="10268579" cy="884255"/>
          </a:xfrm>
        </p:spPr>
        <p:txBody>
          <a:bodyPr vert="horz" lIns="91440" tIns="45720" rIns="91440" bIns="45720" rtlCol="0" anchor="b">
            <a:normAutofit/>
          </a:bodyPr>
          <a:lstStyle/>
          <a:p>
            <a:r>
              <a:rPr lang="en-US" b="1" dirty="0"/>
              <a:t>CAERS Main Report Page</a:t>
            </a:r>
          </a:p>
        </p:txBody>
      </p:sp>
      <p:pic>
        <p:nvPicPr>
          <p:cNvPr id="11" name="Picture 10" descr="Screen showing the CAERS Main report page for a facility.  Breadcrumbs at the top, left hand side menu of links to facility and emissions inventory components, and the top progress bar are highlighted.">
            <a:extLst>
              <a:ext uri="{FF2B5EF4-FFF2-40B4-BE49-F238E27FC236}">
                <a16:creationId xmlns:a16="http://schemas.microsoft.com/office/drawing/2014/main" id="{8F9D6716-B8FC-3FA3-10CD-435862F843FC}"/>
              </a:ext>
            </a:extLst>
          </p:cNvPr>
          <p:cNvPicPr>
            <a:picLocks noChangeAspect="1"/>
          </p:cNvPicPr>
          <p:nvPr/>
        </p:nvPicPr>
        <p:blipFill>
          <a:blip r:embed="rId3"/>
          <a:stretch>
            <a:fillRect/>
          </a:stretch>
        </p:blipFill>
        <p:spPr>
          <a:xfrm>
            <a:off x="1514013" y="1355906"/>
            <a:ext cx="9303302" cy="5364945"/>
          </a:xfrm>
          <a:prstGeom prst="rect">
            <a:avLst/>
          </a:prstGeom>
        </p:spPr>
      </p:pic>
      <p:pic>
        <p:nvPicPr>
          <p:cNvPr id="5" name="Picture 4">
            <a:extLst>
              <a:ext uri="{FF2B5EF4-FFF2-40B4-BE49-F238E27FC236}">
                <a16:creationId xmlns:a16="http://schemas.microsoft.com/office/drawing/2014/main" id="{EFB45D15-2A76-DAF5-56BC-F2A93554F8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61847" y="1653702"/>
            <a:ext cx="7785538" cy="778213"/>
          </a:xfrm>
          <a:prstGeom prst="rect">
            <a:avLst/>
          </a:prstGeom>
        </p:spPr>
      </p:pic>
      <p:pic>
        <p:nvPicPr>
          <p:cNvPr id="7" name="Picture 6">
            <a:extLst>
              <a:ext uri="{FF2B5EF4-FFF2-40B4-BE49-F238E27FC236}">
                <a16:creationId xmlns:a16="http://schemas.microsoft.com/office/drawing/2014/main" id="{412345DB-B675-3BFB-3A8D-6A239777F2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44615" y="1301328"/>
            <a:ext cx="2832832" cy="545794"/>
          </a:xfrm>
          <a:prstGeom prst="rect">
            <a:avLst/>
          </a:prstGeom>
        </p:spPr>
      </p:pic>
      <p:sp>
        <p:nvSpPr>
          <p:cNvPr id="6" name="Oval 5">
            <a:extLst>
              <a:ext uri="{FF2B5EF4-FFF2-40B4-BE49-F238E27FC236}">
                <a16:creationId xmlns:a16="http://schemas.microsoft.com/office/drawing/2014/main" id="{3F6F6916-97E3-8F9C-081F-A327FAA6C75A}"/>
              </a:ext>
              <a:ext uri="{C183D7F6-B498-43B3-948B-1728B52AA6E4}">
                <adec:decorative xmlns:adec="http://schemas.microsoft.com/office/drawing/2017/decorative" val="1"/>
              </a:ext>
            </a:extLst>
          </p:cNvPr>
          <p:cNvSpPr/>
          <p:nvPr/>
        </p:nvSpPr>
        <p:spPr>
          <a:xfrm>
            <a:off x="1374685" y="2781076"/>
            <a:ext cx="1404285" cy="2775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44306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CDE8-5D25-4FCD-AB6B-6855D43C3C1C}"/>
              </a:ext>
            </a:extLst>
          </p:cNvPr>
          <p:cNvSpPr>
            <a:spLocks noGrp="1"/>
          </p:cNvSpPr>
          <p:nvPr>
            <p:ph type="title"/>
          </p:nvPr>
        </p:nvSpPr>
        <p:spPr>
          <a:xfrm>
            <a:off x="954592" y="0"/>
            <a:ext cx="10182329" cy="1165609"/>
          </a:xfrm>
        </p:spPr>
        <p:txBody>
          <a:bodyPr vert="horz" lIns="91440" tIns="45720" rIns="91440" bIns="45720" rtlCol="0" anchor="b">
            <a:normAutofit/>
          </a:bodyPr>
          <a:lstStyle/>
          <a:p>
            <a:r>
              <a:rPr lang="en-US" b="1" dirty="0"/>
              <a:t>CAERS Emissions Unit Information Page</a:t>
            </a:r>
          </a:p>
        </p:txBody>
      </p:sp>
      <p:pic>
        <p:nvPicPr>
          <p:cNvPr id="5" name="Picture 4" descr="CAERS Screen showing where information for a unit is entered.">
            <a:extLst>
              <a:ext uri="{FF2B5EF4-FFF2-40B4-BE49-F238E27FC236}">
                <a16:creationId xmlns:a16="http://schemas.microsoft.com/office/drawing/2014/main" id="{4E9AEB1A-839B-AE21-E842-23F77EFFCD3B}"/>
              </a:ext>
            </a:extLst>
          </p:cNvPr>
          <p:cNvPicPr>
            <a:picLocks noChangeAspect="1"/>
          </p:cNvPicPr>
          <p:nvPr/>
        </p:nvPicPr>
        <p:blipFill>
          <a:blip r:embed="rId3"/>
          <a:stretch>
            <a:fillRect/>
          </a:stretch>
        </p:blipFill>
        <p:spPr>
          <a:xfrm>
            <a:off x="0" y="1290212"/>
            <a:ext cx="12192000" cy="5425440"/>
          </a:xfrm>
          <a:prstGeom prst="rect">
            <a:avLst/>
          </a:prstGeom>
        </p:spPr>
      </p:pic>
    </p:spTree>
    <p:extLst>
      <p:ext uri="{BB962C8B-B14F-4D97-AF65-F5344CB8AC3E}">
        <p14:creationId xmlns:p14="http://schemas.microsoft.com/office/powerpoint/2010/main" val="1332549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9E018-7D25-4B87-9CF9-F38EDBB213A4}"/>
              </a:ext>
            </a:extLst>
          </p:cNvPr>
          <p:cNvSpPr>
            <a:spLocks noGrp="1"/>
          </p:cNvSpPr>
          <p:nvPr>
            <p:ph type="title"/>
          </p:nvPr>
        </p:nvSpPr>
        <p:spPr>
          <a:xfrm>
            <a:off x="954592" y="0"/>
            <a:ext cx="10298723" cy="1110364"/>
          </a:xfrm>
        </p:spPr>
        <p:txBody>
          <a:bodyPr vert="horz" lIns="91440" tIns="45720" rIns="91440" bIns="45720" rtlCol="0" anchor="b">
            <a:normAutofit/>
          </a:bodyPr>
          <a:lstStyle/>
          <a:p>
            <a:r>
              <a:rPr lang="en-US" b="1" dirty="0"/>
              <a:t>CAERS Emissions Unit Information Edit Page</a:t>
            </a:r>
          </a:p>
        </p:txBody>
      </p:sp>
      <p:pic>
        <p:nvPicPr>
          <p:cNvPr id="5" name="Picture 4" descr="Shows an Emissions Unit Information page in editable format where the user can enter different data fields for the emissions unit.&#10;">
            <a:extLst>
              <a:ext uri="{FF2B5EF4-FFF2-40B4-BE49-F238E27FC236}">
                <a16:creationId xmlns:a16="http://schemas.microsoft.com/office/drawing/2014/main" id="{746C33F7-4F99-8DE3-32A1-0A359EA8AA59}"/>
              </a:ext>
            </a:extLst>
          </p:cNvPr>
          <p:cNvPicPr>
            <a:picLocks noChangeAspect="1"/>
          </p:cNvPicPr>
          <p:nvPr/>
        </p:nvPicPr>
        <p:blipFill>
          <a:blip r:embed="rId3"/>
          <a:stretch>
            <a:fillRect/>
          </a:stretch>
        </p:blipFill>
        <p:spPr>
          <a:xfrm>
            <a:off x="0" y="1110364"/>
            <a:ext cx="12192000" cy="5425440"/>
          </a:xfrm>
          <a:prstGeom prst="rect">
            <a:avLst/>
          </a:prstGeom>
        </p:spPr>
      </p:pic>
    </p:spTree>
    <p:extLst>
      <p:ext uri="{BB962C8B-B14F-4D97-AF65-F5344CB8AC3E}">
        <p14:creationId xmlns:p14="http://schemas.microsoft.com/office/powerpoint/2010/main" val="6518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41BA-65B8-4A2F-A79B-F6C9EC88D39A}"/>
              </a:ext>
            </a:extLst>
          </p:cNvPr>
          <p:cNvSpPr>
            <a:spLocks noGrp="1"/>
          </p:cNvSpPr>
          <p:nvPr>
            <p:ph type="title"/>
          </p:nvPr>
        </p:nvSpPr>
        <p:spPr>
          <a:xfrm>
            <a:off x="908538" y="0"/>
            <a:ext cx="10515600" cy="1049642"/>
          </a:xfrm>
        </p:spPr>
        <p:txBody>
          <a:bodyPr vert="horz" lIns="91440" tIns="45720" rIns="91440" bIns="45720" rtlCol="0" anchor="b">
            <a:normAutofit/>
          </a:bodyPr>
          <a:lstStyle/>
          <a:p>
            <a:r>
              <a:rPr lang="en-US" b="1" dirty="0"/>
              <a:t>CAERS Drop Down Menu Example</a:t>
            </a:r>
          </a:p>
        </p:txBody>
      </p:sp>
      <p:pic>
        <p:nvPicPr>
          <p:cNvPr id="8" name="Content Placeholder 7" descr="A screen showing an example of the use of a drop down menu where the Unit Type Code can be selected from the list instead of typed in.">
            <a:extLst>
              <a:ext uri="{FF2B5EF4-FFF2-40B4-BE49-F238E27FC236}">
                <a16:creationId xmlns:a16="http://schemas.microsoft.com/office/drawing/2014/main" id="{300F9518-52FA-4765-B983-58099A90AD2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4849"/>
          <a:stretch/>
        </p:blipFill>
        <p:spPr>
          <a:xfrm>
            <a:off x="1086895" y="1112052"/>
            <a:ext cx="10158886" cy="5359087"/>
          </a:xfrm>
        </p:spPr>
      </p:pic>
    </p:spTree>
    <p:extLst>
      <p:ext uri="{BB962C8B-B14F-4D97-AF65-F5344CB8AC3E}">
        <p14:creationId xmlns:p14="http://schemas.microsoft.com/office/powerpoint/2010/main" val="796707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CF66-80A6-43D5-80CB-CCEF2E1A924B}"/>
              </a:ext>
            </a:extLst>
          </p:cNvPr>
          <p:cNvSpPr>
            <a:spLocks noGrp="1"/>
          </p:cNvSpPr>
          <p:nvPr>
            <p:ph type="title"/>
          </p:nvPr>
        </p:nvSpPr>
        <p:spPr>
          <a:xfrm>
            <a:off x="944545" y="-252356"/>
            <a:ext cx="10519787" cy="1325563"/>
          </a:xfrm>
        </p:spPr>
        <p:txBody>
          <a:bodyPr vert="horz" lIns="91440" tIns="45720" rIns="91440" bIns="45720" rtlCol="0" anchor="b">
            <a:normAutofit/>
          </a:bodyPr>
          <a:lstStyle/>
          <a:p>
            <a:r>
              <a:rPr lang="en-US" b="1" dirty="0"/>
              <a:t>CAERS On-screen Quality Assurance Checks</a:t>
            </a:r>
          </a:p>
        </p:txBody>
      </p:sp>
      <p:pic>
        <p:nvPicPr>
          <p:cNvPr id="5" name="Picture 4" descr="Example of an on-screen QA check in CAERS, the error appears in red font where there is an error in the data field.">
            <a:extLst>
              <a:ext uri="{FF2B5EF4-FFF2-40B4-BE49-F238E27FC236}">
                <a16:creationId xmlns:a16="http://schemas.microsoft.com/office/drawing/2014/main" id="{BA24D43E-B503-13E9-5B73-64E0BEF030ED}"/>
              </a:ext>
            </a:extLst>
          </p:cNvPr>
          <p:cNvPicPr>
            <a:picLocks noChangeAspect="1"/>
          </p:cNvPicPr>
          <p:nvPr/>
        </p:nvPicPr>
        <p:blipFill>
          <a:blip r:embed="rId3"/>
          <a:stretch>
            <a:fillRect/>
          </a:stretch>
        </p:blipFill>
        <p:spPr>
          <a:xfrm>
            <a:off x="472272" y="1272943"/>
            <a:ext cx="11247455" cy="5472039"/>
          </a:xfrm>
          <a:prstGeom prst="rect">
            <a:avLst/>
          </a:prstGeom>
        </p:spPr>
      </p:pic>
    </p:spTree>
    <p:extLst>
      <p:ext uri="{BB962C8B-B14F-4D97-AF65-F5344CB8AC3E}">
        <p14:creationId xmlns:p14="http://schemas.microsoft.com/office/powerpoint/2010/main" val="2808315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90FA-3AF9-4D35-9C64-0EA040E74486}"/>
              </a:ext>
            </a:extLst>
          </p:cNvPr>
          <p:cNvSpPr>
            <a:spLocks noGrp="1"/>
          </p:cNvSpPr>
          <p:nvPr>
            <p:ph type="title"/>
          </p:nvPr>
        </p:nvSpPr>
        <p:spPr>
          <a:xfrm>
            <a:off x="954592" y="0"/>
            <a:ext cx="10238433" cy="1085222"/>
          </a:xfrm>
        </p:spPr>
        <p:txBody>
          <a:bodyPr vert="horz" lIns="91440" tIns="45720" rIns="91440" bIns="45720" rtlCol="0" anchor="b">
            <a:normAutofit/>
          </a:bodyPr>
          <a:lstStyle/>
          <a:p>
            <a:r>
              <a:rPr lang="en-US" b="1" dirty="0"/>
              <a:t>CAERS Search Pop-Up Window</a:t>
            </a:r>
          </a:p>
        </p:txBody>
      </p:sp>
      <p:pic>
        <p:nvPicPr>
          <p:cNvPr id="5" name="Picture 4" descr="Example screen, showing how to search Source Classification Codes in CAERS.">
            <a:extLst>
              <a:ext uri="{FF2B5EF4-FFF2-40B4-BE49-F238E27FC236}">
                <a16:creationId xmlns:a16="http://schemas.microsoft.com/office/drawing/2014/main" id="{26785F2B-9BFE-DBBD-4C8F-3C1633C06430}"/>
              </a:ext>
            </a:extLst>
          </p:cNvPr>
          <p:cNvPicPr>
            <a:picLocks noChangeAspect="1"/>
          </p:cNvPicPr>
          <p:nvPr/>
        </p:nvPicPr>
        <p:blipFill>
          <a:blip r:embed="rId3"/>
          <a:stretch>
            <a:fillRect/>
          </a:stretch>
        </p:blipFill>
        <p:spPr>
          <a:xfrm>
            <a:off x="0" y="1179576"/>
            <a:ext cx="12192000" cy="5413248"/>
          </a:xfrm>
          <a:prstGeom prst="rect">
            <a:avLst/>
          </a:prstGeom>
        </p:spPr>
      </p:pic>
    </p:spTree>
    <p:extLst>
      <p:ext uri="{BB962C8B-B14F-4D97-AF65-F5344CB8AC3E}">
        <p14:creationId xmlns:p14="http://schemas.microsoft.com/office/powerpoint/2010/main" val="223049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C5D3-C80C-4C88-837E-D005E58F8001}"/>
              </a:ext>
            </a:extLst>
          </p:cNvPr>
          <p:cNvSpPr>
            <a:spLocks noGrp="1"/>
          </p:cNvSpPr>
          <p:nvPr>
            <p:ph type="title"/>
          </p:nvPr>
        </p:nvSpPr>
        <p:spPr/>
        <p:txBody>
          <a:bodyPr/>
          <a:lstStyle/>
          <a:p>
            <a:r>
              <a:rPr lang="en-US" b="1" dirty="0"/>
              <a:t>System Requirements</a:t>
            </a:r>
          </a:p>
        </p:txBody>
      </p:sp>
      <p:sp>
        <p:nvSpPr>
          <p:cNvPr id="3" name="Content Placeholder 2">
            <a:extLst>
              <a:ext uri="{FF2B5EF4-FFF2-40B4-BE49-F238E27FC236}">
                <a16:creationId xmlns:a16="http://schemas.microsoft.com/office/drawing/2014/main" id="{CA5A952E-865D-4698-A2C4-8B223BB3A8D4}"/>
              </a:ext>
            </a:extLst>
          </p:cNvPr>
          <p:cNvSpPr>
            <a:spLocks noGrp="1"/>
          </p:cNvSpPr>
          <p:nvPr>
            <p:ph idx="1"/>
          </p:nvPr>
        </p:nvSpPr>
        <p:spPr/>
        <p:txBody>
          <a:bodyPr/>
          <a:lstStyle/>
          <a:p>
            <a:pPr marL="0" indent="0">
              <a:buNone/>
            </a:pPr>
            <a:r>
              <a:rPr lang="en-US" dirty="0"/>
              <a:t>To use CAERS, you will need:</a:t>
            </a:r>
          </a:p>
          <a:p>
            <a:pPr marL="0" indent="0">
              <a:buNone/>
            </a:pPr>
            <a:endParaRPr lang="en-US" dirty="0"/>
          </a:p>
          <a:p>
            <a:pPr lvl="0"/>
            <a:r>
              <a:rPr lang="en-US" dirty="0"/>
              <a:t>A recent version of any internet browser such as Chrome, Explorer, Edge, or Firefox.  Your internet connectivity will determine how fast the system will respond.</a:t>
            </a:r>
          </a:p>
          <a:p>
            <a:pPr lvl="0"/>
            <a:r>
              <a:rPr lang="en-US" dirty="0"/>
              <a:t>Microsoft Excel:  Bulk uploads will be in “XLSX”.  </a:t>
            </a:r>
          </a:p>
          <a:p>
            <a:pPr lvl="0"/>
            <a:r>
              <a:rPr lang="en-US" dirty="0"/>
              <a:t>Reporters now also have the option to upload reports in JSON.</a:t>
            </a:r>
          </a:p>
          <a:p>
            <a:pPr marL="0" lvl="0" indent="0">
              <a:buNone/>
            </a:pPr>
            <a:endParaRPr lang="en-US" dirty="0"/>
          </a:p>
        </p:txBody>
      </p:sp>
    </p:spTree>
    <p:extLst>
      <p:ext uri="{BB962C8B-B14F-4D97-AF65-F5344CB8AC3E}">
        <p14:creationId xmlns:p14="http://schemas.microsoft.com/office/powerpoint/2010/main" val="3286387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- 2</a:t>
            </a:r>
            <a:endParaRPr lang="en-US" dirty="0">
              <a:solidFill>
                <a:schemeClr val="bg1"/>
              </a:solidFill>
            </a:endParaRPr>
          </a:p>
        </p:txBody>
      </p:sp>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a:xfrm>
            <a:off x="838200" y="1825625"/>
            <a:ext cx="10515600" cy="1603375"/>
          </a:xfrm>
        </p:spPr>
        <p:txBody>
          <a:bodyPr>
            <a:normAutofit/>
          </a:bodyPr>
          <a:lstStyle/>
          <a:p>
            <a:pPr lvl="0"/>
            <a:r>
              <a:rPr lang="en-US" b="1" dirty="0"/>
              <a:t>Three options for data entry:</a:t>
            </a:r>
          </a:p>
          <a:p>
            <a:pPr lvl="1"/>
            <a:r>
              <a:rPr lang="en-US" dirty="0"/>
              <a:t>User interface </a:t>
            </a:r>
          </a:p>
        </p:txBody>
      </p:sp>
      <p:sp>
        <p:nvSpPr>
          <p:cNvPr id="4" name="Content Placeholder 2">
            <a:extLst>
              <a:ext uri="{FF2B5EF4-FFF2-40B4-BE49-F238E27FC236}">
                <a16:creationId xmlns:a16="http://schemas.microsoft.com/office/drawing/2014/main" id="{60711CE5-4201-44C3-9E8D-1094BC2BA90C}"/>
              </a:ext>
            </a:extLst>
          </p:cNvPr>
          <p:cNvSpPr txBox="1">
            <a:spLocks/>
          </p:cNvSpPr>
          <p:nvPr/>
        </p:nvSpPr>
        <p:spPr>
          <a:xfrm>
            <a:off x="838200" y="2687782"/>
            <a:ext cx="10515600" cy="463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t>Bulk entry</a:t>
            </a:r>
            <a:endParaRPr lang="en-US" dirty="0"/>
          </a:p>
        </p:txBody>
      </p:sp>
    </p:spTree>
    <p:extLst>
      <p:ext uri="{BB962C8B-B14F-4D97-AF65-F5344CB8AC3E}">
        <p14:creationId xmlns:p14="http://schemas.microsoft.com/office/powerpoint/2010/main" val="2411980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5D9D-7532-4B17-B56C-77332A53198B}"/>
              </a:ext>
            </a:extLst>
          </p:cNvPr>
          <p:cNvSpPr>
            <a:spLocks noGrp="1"/>
          </p:cNvSpPr>
          <p:nvPr>
            <p:ph type="title"/>
          </p:nvPr>
        </p:nvSpPr>
        <p:spPr>
          <a:xfrm>
            <a:off x="838200" y="90435"/>
            <a:ext cx="10515600" cy="894303"/>
          </a:xfrm>
        </p:spPr>
        <p:txBody>
          <a:bodyPr vert="horz" lIns="91440" tIns="45720" rIns="91440" bIns="45720" rtlCol="0" anchor="b">
            <a:normAutofit/>
          </a:bodyPr>
          <a:lstStyle/>
          <a:p>
            <a:r>
              <a:rPr lang="en-US" b="1" dirty="0"/>
              <a:t>CAERS Throughput Bulk Entry </a:t>
            </a:r>
          </a:p>
        </p:txBody>
      </p:sp>
      <p:pic>
        <p:nvPicPr>
          <p:cNvPr id="5" name="Picture 4" descr="Example screen in CAERS showing the Bulk Entry screen to enter throughput values.">
            <a:extLst>
              <a:ext uri="{FF2B5EF4-FFF2-40B4-BE49-F238E27FC236}">
                <a16:creationId xmlns:a16="http://schemas.microsoft.com/office/drawing/2014/main" id="{26BBD4EF-E597-4230-797F-78E7B4C9FCA8}"/>
              </a:ext>
            </a:extLst>
          </p:cNvPr>
          <p:cNvPicPr>
            <a:picLocks noChangeAspect="1"/>
          </p:cNvPicPr>
          <p:nvPr/>
        </p:nvPicPr>
        <p:blipFill>
          <a:blip r:embed="rId3"/>
          <a:stretch>
            <a:fillRect/>
          </a:stretch>
        </p:blipFill>
        <p:spPr>
          <a:xfrm>
            <a:off x="273170" y="984738"/>
            <a:ext cx="11645659" cy="5718019"/>
          </a:xfrm>
          <a:prstGeom prst="rect">
            <a:avLst/>
          </a:prstGeom>
        </p:spPr>
      </p:pic>
    </p:spTree>
    <p:extLst>
      <p:ext uri="{BB962C8B-B14F-4D97-AF65-F5344CB8AC3E}">
        <p14:creationId xmlns:p14="http://schemas.microsoft.com/office/powerpoint/2010/main" val="3419365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73D-23F1-46DD-94E6-88E87FD37F78}"/>
              </a:ext>
            </a:extLst>
          </p:cNvPr>
          <p:cNvSpPr>
            <a:spLocks noGrp="1"/>
          </p:cNvSpPr>
          <p:nvPr>
            <p:ph type="title"/>
          </p:nvPr>
        </p:nvSpPr>
        <p:spPr>
          <a:xfrm>
            <a:off x="838200" y="0"/>
            <a:ext cx="10515600" cy="953083"/>
          </a:xfrm>
        </p:spPr>
        <p:txBody>
          <a:bodyPr vert="horz" lIns="91440" tIns="45720" rIns="91440" bIns="45720" rtlCol="0" anchor="b">
            <a:normAutofit/>
          </a:bodyPr>
          <a:lstStyle/>
          <a:p>
            <a:r>
              <a:rPr lang="en-US" b="1" dirty="0"/>
              <a:t>CAERS Total Emissions Bulk Entry</a:t>
            </a:r>
          </a:p>
        </p:txBody>
      </p:sp>
      <p:pic>
        <p:nvPicPr>
          <p:cNvPr id="5" name="Picture 4" descr="Example screen showing how to enter data in the bulk entry emissions information screen.">
            <a:extLst>
              <a:ext uri="{FF2B5EF4-FFF2-40B4-BE49-F238E27FC236}">
                <a16:creationId xmlns:a16="http://schemas.microsoft.com/office/drawing/2014/main" id="{B2AA4753-78A5-A732-6F4C-FD240937FFFD}"/>
              </a:ext>
            </a:extLst>
          </p:cNvPr>
          <p:cNvPicPr>
            <a:picLocks noChangeAspect="1"/>
          </p:cNvPicPr>
          <p:nvPr/>
        </p:nvPicPr>
        <p:blipFill>
          <a:blip r:embed="rId3"/>
          <a:stretch>
            <a:fillRect/>
          </a:stretch>
        </p:blipFill>
        <p:spPr>
          <a:xfrm>
            <a:off x="471791" y="953083"/>
            <a:ext cx="11248417" cy="5526862"/>
          </a:xfrm>
          <a:prstGeom prst="rect">
            <a:avLst/>
          </a:prstGeom>
        </p:spPr>
      </p:pic>
    </p:spTree>
    <p:extLst>
      <p:ext uri="{BB962C8B-B14F-4D97-AF65-F5344CB8AC3E}">
        <p14:creationId xmlns:p14="http://schemas.microsoft.com/office/powerpoint/2010/main" val="332029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B11C8-707A-4668-A8B4-9E95AA57861B}"/>
              </a:ext>
              <a:ext uri="{C183D7F6-B498-43B3-948B-1728B52AA6E4}">
                <adec:decorative xmlns:adec="http://schemas.microsoft.com/office/drawing/2017/decorative" val="1"/>
              </a:ext>
            </a:extLst>
          </p:cNvPr>
          <p:cNvSpPr>
            <a:spLocks noGrp="1"/>
          </p:cNvSpPr>
          <p:nvPr>
            <p:ph idx="1"/>
          </p:nvPr>
        </p:nvSpPr>
        <p:spPr/>
        <p:txBody>
          <a:bodyPr>
            <a:normAutofit/>
          </a:bodyPr>
          <a:lstStyle/>
          <a:p>
            <a:pPr lvl="0"/>
            <a:r>
              <a:rPr lang="en-US" b="1" dirty="0"/>
              <a:t>Three options for data entry:</a:t>
            </a:r>
          </a:p>
          <a:p>
            <a:pPr lvl="1"/>
            <a:r>
              <a:rPr lang="en-US" dirty="0"/>
              <a:t>User interface </a:t>
            </a:r>
          </a:p>
          <a:p>
            <a:pPr lvl="1"/>
            <a:r>
              <a:rPr lang="en-US" dirty="0"/>
              <a:t>Bulk entry </a:t>
            </a:r>
          </a:p>
          <a:p>
            <a:pPr lvl="1"/>
            <a:r>
              <a:rPr lang="en-US" b="1" dirty="0"/>
              <a:t>Bulk upload</a:t>
            </a:r>
            <a:r>
              <a:rPr lang="en-US" dirty="0"/>
              <a:t> </a:t>
            </a:r>
          </a:p>
        </p:txBody>
      </p:sp>
      <p:sp>
        <p:nvSpPr>
          <p:cNvPr id="2" name="Title 1">
            <a:extLst>
              <a:ext uri="{FF2B5EF4-FFF2-40B4-BE49-F238E27FC236}">
                <a16:creationId xmlns:a16="http://schemas.microsoft.com/office/drawing/2014/main" id="{485AAFC2-D79E-4815-94D3-95B530D4FFE9}"/>
              </a:ext>
            </a:extLst>
          </p:cNvPr>
          <p:cNvSpPr>
            <a:spLocks noGrp="1"/>
          </p:cNvSpPr>
          <p:nvPr>
            <p:ph type="title"/>
          </p:nvPr>
        </p:nvSpPr>
        <p:spPr/>
        <p:txBody>
          <a:bodyPr/>
          <a:lstStyle/>
          <a:p>
            <a:r>
              <a:rPr lang="en-US" b="1" dirty="0"/>
              <a:t>Highlights of CAERS Features </a:t>
            </a:r>
            <a:r>
              <a:rPr lang="en-US" b="1" dirty="0">
                <a:solidFill>
                  <a:schemeClr val="bg1"/>
                </a:solidFill>
              </a:rPr>
              <a:t>- 3</a:t>
            </a:r>
            <a:endParaRPr lang="en-US" dirty="0">
              <a:solidFill>
                <a:schemeClr val="bg1"/>
              </a:solidFill>
            </a:endParaRPr>
          </a:p>
        </p:txBody>
      </p:sp>
      <p:sp>
        <p:nvSpPr>
          <p:cNvPr id="4" name="Content Placeholder 2">
            <a:extLst>
              <a:ext uri="{FF2B5EF4-FFF2-40B4-BE49-F238E27FC236}">
                <a16:creationId xmlns:a16="http://schemas.microsoft.com/office/drawing/2014/main" id="{29E3C969-BD66-44CE-9D62-7A447D825BBA}"/>
              </a:ext>
            </a:extLst>
          </p:cNvPr>
          <p:cNvSpPr txBox="1">
            <a:spLocks/>
          </p:cNvSpPr>
          <p:nvPr/>
        </p:nvSpPr>
        <p:spPr>
          <a:xfrm>
            <a:off x="838200" y="3061855"/>
            <a:ext cx="10515600" cy="3115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a:p>
            <a:pPr lvl="2"/>
            <a:r>
              <a:rPr lang="en-US" b="1" dirty="0"/>
              <a:t>Via Pre-formated Excel template </a:t>
            </a:r>
          </a:p>
          <a:p>
            <a:pPr lvl="2"/>
            <a:r>
              <a:rPr lang="en-US" b="1" dirty="0"/>
              <a:t>Via JSON upload (Refer to the </a:t>
            </a:r>
            <a:r>
              <a:rPr lang="en-US" b="1" dirty="0">
                <a:hlinkClick r:id="rId3"/>
              </a:rPr>
              <a:t>CAERS website</a:t>
            </a:r>
            <a:r>
              <a:rPr lang="en-US" b="1" dirty="0"/>
              <a:t> for instructions and how to get to the reference data, API specs, and data exchange template)</a:t>
            </a:r>
            <a:endParaRPr lang="en-US" dirty="0"/>
          </a:p>
        </p:txBody>
      </p:sp>
    </p:spTree>
    <p:extLst>
      <p:ext uri="{BB962C8B-B14F-4D97-AF65-F5344CB8AC3E}">
        <p14:creationId xmlns:p14="http://schemas.microsoft.com/office/powerpoint/2010/main" val="457113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8BA2A-8EDB-405A-B58F-9179311D99CC}"/>
              </a:ext>
            </a:extLst>
          </p:cNvPr>
          <p:cNvSpPr>
            <a:spLocks noGrp="1"/>
          </p:cNvSpPr>
          <p:nvPr>
            <p:ph type="title"/>
          </p:nvPr>
        </p:nvSpPr>
        <p:spPr>
          <a:xfrm>
            <a:off x="1399492" y="-872267"/>
            <a:ext cx="9393015" cy="872267"/>
          </a:xfrm>
          <a:solidFill>
            <a:schemeClr val="bg1"/>
          </a:solidFill>
        </p:spPr>
        <p:txBody>
          <a:bodyPr vert="horz" lIns="91440" tIns="45720" rIns="91440" bIns="45720" rtlCol="0" anchor="b">
            <a:noAutofit/>
          </a:bodyPr>
          <a:lstStyle/>
          <a:p>
            <a:r>
              <a:rPr lang="en-US" b="1" dirty="0"/>
              <a:t>Example of Bulk Upload Excel Template</a:t>
            </a:r>
          </a:p>
        </p:txBody>
      </p:sp>
      <p:pic>
        <p:nvPicPr>
          <p:cNvPr id="4" name="Picture 3" descr="A screen showing an example bulk upload template in excel where the Reporting Period tab is open, and the data fields to enter are in columns (such as Process ID, Reporting Period type and Throughput Value.">
            <a:extLst>
              <a:ext uri="{FF2B5EF4-FFF2-40B4-BE49-F238E27FC236}">
                <a16:creationId xmlns:a16="http://schemas.microsoft.com/office/drawing/2014/main" id="{7C49C322-251C-4DE3-9F3C-166B30C02E4B}"/>
              </a:ext>
            </a:extLst>
          </p:cNvPr>
          <p:cNvPicPr>
            <a:picLocks noChangeAspect="1"/>
          </p:cNvPicPr>
          <p:nvPr/>
        </p:nvPicPr>
        <p:blipFill>
          <a:blip r:embed="rId3"/>
          <a:stretch>
            <a:fillRect/>
          </a:stretch>
        </p:blipFill>
        <p:spPr>
          <a:xfrm>
            <a:off x="0" y="129099"/>
            <a:ext cx="12192000" cy="6599802"/>
          </a:xfrm>
          <a:prstGeom prst="rect">
            <a:avLst/>
          </a:prstGeom>
        </p:spPr>
      </p:pic>
    </p:spTree>
    <p:extLst>
      <p:ext uri="{BB962C8B-B14F-4D97-AF65-F5344CB8AC3E}">
        <p14:creationId xmlns:p14="http://schemas.microsoft.com/office/powerpoint/2010/main" val="2958439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F5DFF5-F053-48AC-879B-96FA98D4747F}"/>
              </a:ext>
            </a:extLst>
          </p:cNvPr>
          <p:cNvSpPr>
            <a:spLocks noGrp="1"/>
          </p:cNvSpPr>
          <p:nvPr>
            <p:ph type="title"/>
          </p:nvPr>
        </p:nvSpPr>
        <p:spPr>
          <a:xfrm>
            <a:off x="677888" y="-913161"/>
            <a:ext cx="10836223" cy="905782"/>
          </a:xfrm>
          <a:solidFill>
            <a:schemeClr val="bg1">
              <a:lumMod val="95000"/>
            </a:schemeClr>
          </a:solidFill>
        </p:spPr>
        <p:txBody>
          <a:bodyPr vert="horz" lIns="91440" tIns="45720" rIns="91440" bIns="45720" rtlCol="0" anchor="b">
            <a:noAutofit/>
          </a:bodyPr>
          <a:lstStyle/>
          <a:p>
            <a:r>
              <a:rPr lang="en-US" b="1" dirty="0"/>
              <a:t>Bulk Upload Excel Template Example Continued</a:t>
            </a:r>
          </a:p>
        </p:txBody>
      </p:sp>
      <p:pic>
        <p:nvPicPr>
          <p:cNvPr id="4" name="Picture 3" descr="An example of the bulk upload excel file where the Control Pollutants tab is open and the drop down menu for Pollutant Name is open. ">
            <a:extLst>
              <a:ext uri="{FF2B5EF4-FFF2-40B4-BE49-F238E27FC236}">
                <a16:creationId xmlns:a16="http://schemas.microsoft.com/office/drawing/2014/main" id="{E8E674EB-49D5-4AF9-8EDC-DE2575802C2B}"/>
              </a:ext>
            </a:extLst>
          </p:cNvPr>
          <p:cNvPicPr>
            <a:picLocks noChangeAspect="1"/>
          </p:cNvPicPr>
          <p:nvPr/>
        </p:nvPicPr>
        <p:blipFill>
          <a:blip r:embed="rId3"/>
          <a:stretch>
            <a:fillRect/>
          </a:stretch>
        </p:blipFill>
        <p:spPr>
          <a:xfrm>
            <a:off x="0" y="129099"/>
            <a:ext cx="12192000" cy="6599802"/>
          </a:xfrm>
          <a:prstGeom prst="rect">
            <a:avLst/>
          </a:prstGeom>
        </p:spPr>
      </p:pic>
    </p:spTree>
    <p:extLst>
      <p:ext uri="{BB962C8B-B14F-4D97-AF65-F5344CB8AC3E}">
        <p14:creationId xmlns:p14="http://schemas.microsoft.com/office/powerpoint/2010/main" val="2342608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- 4</a:t>
            </a:r>
            <a:endParaRPr lang="en-US" dirty="0">
              <a:solidFill>
                <a:schemeClr val="bg1"/>
              </a:solidFill>
            </a:endParaRPr>
          </a:p>
        </p:txBody>
      </p:sp>
      <p:sp>
        <p:nvSpPr>
          <p:cNvPr id="4" name="Content Placeholder 2">
            <a:extLst>
              <a:ext uri="{FF2B5EF4-FFF2-40B4-BE49-F238E27FC236}">
                <a16:creationId xmlns:a16="http://schemas.microsoft.com/office/drawing/2014/main" id="{5BA941C5-29B2-43C7-8F45-AFB75262CF02}"/>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endParaRPr lang="en-US" b="1" dirty="0"/>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2341417"/>
            <a:ext cx="10515600" cy="775855"/>
          </a:xfrm>
        </p:spPr>
        <p:txBody>
          <a:bodyPr/>
          <a:lstStyle/>
          <a:p>
            <a:r>
              <a:rPr lang="en-US" b="1" dirty="0"/>
              <a:t>Previous Year Data</a:t>
            </a:r>
          </a:p>
        </p:txBody>
      </p:sp>
    </p:spTree>
    <p:extLst>
      <p:ext uri="{BB962C8B-B14F-4D97-AF65-F5344CB8AC3E}">
        <p14:creationId xmlns:p14="http://schemas.microsoft.com/office/powerpoint/2010/main" val="1638359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151B-580E-4B18-B899-B95EE55C615A}"/>
              </a:ext>
            </a:extLst>
          </p:cNvPr>
          <p:cNvSpPr>
            <a:spLocks noGrp="1"/>
          </p:cNvSpPr>
          <p:nvPr>
            <p:ph type="title"/>
          </p:nvPr>
        </p:nvSpPr>
        <p:spPr>
          <a:xfrm>
            <a:off x="1195752" y="149181"/>
            <a:ext cx="10409255" cy="803868"/>
          </a:xfrm>
        </p:spPr>
        <p:txBody>
          <a:bodyPr vert="horz" lIns="91440" tIns="45720" rIns="91440" bIns="45720" rtlCol="0" anchor="b">
            <a:normAutofit/>
          </a:bodyPr>
          <a:lstStyle/>
          <a:p>
            <a:r>
              <a:rPr lang="en-US" b="1" dirty="0"/>
              <a:t>CAERS Emissions Reports Page</a:t>
            </a:r>
          </a:p>
        </p:txBody>
      </p:sp>
      <p:pic>
        <p:nvPicPr>
          <p:cNvPr id="14" name="Picture 13" descr="Example of Emissions Report Page in CAERS showing that a previous year report, when present, will be pulled into the current inventory year report to prepopulate the new report.">
            <a:extLst>
              <a:ext uri="{FF2B5EF4-FFF2-40B4-BE49-F238E27FC236}">
                <a16:creationId xmlns:a16="http://schemas.microsoft.com/office/drawing/2014/main" id="{36531657-F965-F3EC-4519-32EE9D3034A8}"/>
              </a:ext>
            </a:extLst>
          </p:cNvPr>
          <p:cNvPicPr>
            <a:picLocks noChangeAspect="1"/>
          </p:cNvPicPr>
          <p:nvPr/>
        </p:nvPicPr>
        <p:blipFill>
          <a:blip r:embed="rId3"/>
          <a:stretch>
            <a:fillRect/>
          </a:stretch>
        </p:blipFill>
        <p:spPr>
          <a:xfrm>
            <a:off x="1288887" y="1061310"/>
            <a:ext cx="9614225" cy="5474682"/>
          </a:xfrm>
          <a:prstGeom prst="rect">
            <a:avLst/>
          </a:prstGeom>
        </p:spPr>
      </p:pic>
    </p:spTree>
    <p:extLst>
      <p:ext uri="{BB962C8B-B14F-4D97-AF65-F5344CB8AC3E}">
        <p14:creationId xmlns:p14="http://schemas.microsoft.com/office/powerpoint/2010/main" val="3845805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- 5</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a:t>
            </a:r>
          </a:p>
        </p:txBody>
      </p:sp>
      <p:sp>
        <p:nvSpPr>
          <p:cNvPr id="4" name="Content Placeholder 2">
            <a:extLst>
              <a:ext uri="{FF2B5EF4-FFF2-40B4-BE49-F238E27FC236}">
                <a16:creationId xmlns:a16="http://schemas.microsoft.com/office/drawing/2014/main" id="{6EB877DA-8DA4-4280-8286-6579B06D1106}"/>
              </a:ext>
            </a:extLst>
          </p:cNvPr>
          <p:cNvSpPr txBox="1">
            <a:spLocks/>
          </p:cNvSpPr>
          <p:nvPr/>
        </p:nvSpPr>
        <p:spPr>
          <a:xfrm>
            <a:off x="838200" y="2849859"/>
            <a:ext cx="10515600" cy="850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Bulk Download into Pre-formatted Excel Template</a:t>
            </a:r>
          </a:p>
        </p:txBody>
      </p:sp>
    </p:spTree>
    <p:extLst>
      <p:ext uri="{BB962C8B-B14F-4D97-AF65-F5344CB8AC3E}">
        <p14:creationId xmlns:p14="http://schemas.microsoft.com/office/powerpoint/2010/main" val="499123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B8EF-81A6-4726-AC18-FBE0D70CEB35}"/>
              </a:ext>
            </a:extLst>
          </p:cNvPr>
          <p:cNvSpPr>
            <a:spLocks noGrp="1"/>
          </p:cNvSpPr>
          <p:nvPr>
            <p:ph type="title"/>
          </p:nvPr>
        </p:nvSpPr>
        <p:spPr>
          <a:xfrm>
            <a:off x="954593" y="250315"/>
            <a:ext cx="10740851" cy="1325563"/>
          </a:xfrm>
        </p:spPr>
        <p:txBody>
          <a:bodyPr vert="horz" lIns="91440" tIns="45720" rIns="91440" bIns="45720" rtlCol="0" anchor="b">
            <a:normAutofit/>
          </a:bodyPr>
          <a:lstStyle/>
          <a:p>
            <a:r>
              <a:rPr lang="en-US" b="1" dirty="0"/>
              <a:t>CAERS Emissions Reports Prepopulated Template Download</a:t>
            </a:r>
          </a:p>
        </p:txBody>
      </p:sp>
      <p:pic>
        <p:nvPicPr>
          <p:cNvPr id="8" name="Picture 7" descr="Example of the CAERS Emissions Reports screen where a prepopulated Report may be downloaded in the excel template.">
            <a:extLst>
              <a:ext uri="{FF2B5EF4-FFF2-40B4-BE49-F238E27FC236}">
                <a16:creationId xmlns:a16="http://schemas.microsoft.com/office/drawing/2014/main" id="{FC81AF13-42CD-FB76-5FAB-8C1BA1261A8C}"/>
              </a:ext>
            </a:extLst>
          </p:cNvPr>
          <p:cNvPicPr>
            <a:picLocks noChangeAspect="1"/>
          </p:cNvPicPr>
          <p:nvPr/>
        </p:nvPicPr>
        <p:blipFill>
          <a:blip r:embed="rId3"/>
          <a:stretch>
            <a:fillRect/>
          </a:stretch>
        </p:blipFill>
        <p:spPr>
          <a:xfrm>
            <a:off x="0" y="1499617"/>
            <a:ext cx="12192000" cy="5358383"/>
          </a:xfrm>
          <a:prstGeom prst="rect">
            <a:avLst/>
          </a:prstGeom>
        </p:spPr>
      </p:pic>
    </p:spTree>
    <p:extLst>
      <p:ext uri="{BB962C8B-B14F-4D97-AF65-F5344CB8AC3E}">
        <p14:creationId xmlns:p14="http://schemas.microsoft.com/office/powerpoint/2010/main" val="217574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4A24-03D2-43C6-9F4F-CADBE5063640}"/>
              </a:ext>
            </a:extLst>
          </p:cNvPr>
          <p:cNvSpPr>
            <a:spLocks noGrp="1"/>
          </p:cNvSpPr>
          <p:nvPr>
            <p:ph type="title"/>
          </p:nvPr>
        </p:nvSpPr>
        <p:spPr/>
        <p:txBody>
          <a:bodyPr/>
          <a:lstStyle/>
          <a:p>
            <a:r>
              <a:rPr lang="en-US" b="1" dirty="0"/>
              <a:t>CAER User Roles - Preparer</a:t>
            </a:r>
          </a:p>
        </p:txBody>
      </p:sp>
      <p:sp>
        <p:nvSpPr>
          <p:cNvPr id="3" name="Content Placeholder 2">
            <a:extLst>
              <a:ext uri="{FF2B5EF4-FFF2-40B4-BE49-F238E27FC236}">
                <a16:creationId xmlns:a16="http://schemas.microsoft.com/office/drawing/2014/main" id="{D35C2904-35DA-4BDA-A92D-5D2F629F9FB9}"/>
              </a:ext>
            </a:extLst>
          </p:cNvPr>
          <p:cNvSpPr>
            <a:spLocks noGrp="1"/>
          </p:cNvSpPr>
          <p:nvPr>
            <p:ph idx="1"/>
          </p:nvPr>
        </p:nvSpPr>
        <p:spPr>
          <a:xfrm>
            <a:off x="838200" y="1767640"/>
            <a:ext cx="10515600" cy="4351338"/>
          </a:xfrm>
        </p:spPr>
        <p:txBody>
          <a:bodyPr>
            <a:normAutofit/>
          </a:bodyPr>
          <a:lstStyle/>
          <a:p>
            <a:pPr marL="0" indent="0">
              <a:buNone/>
            </a:pPr>
            <a:r>
              <a:rPr lang="en-US" dirty="0"/>
              <a:t>Authorized to prepare an emissions report for that facility (e.g., consultant, staff person working for the facility).  </a:t>
            </a:r>
          </a:p>
          <a:p>
            <a:pPr lvl="0"/>
            <a:r>
              <a:rPr lang="en-US" dirty="0"/>
              <a:t>May have more than one per facility (each with an account associated with the facility). If submitting HAPs data for TRI within CAERS, this could include the TRI preparer.</a:t>
            </a:r>
          </a:p>
          <a:p>
            <a:pPr lvl="0"/>
            <a:r>
              <a:rPr lang="en-US" dirty="0"/>
              <a:t>May have a single preparer for more than one facility (with an account associated with several facilities).</a:t>
            </a:r>
          </a:p>
          <a:p>
            <a:r>
              <a:rPr lang="en-US" dirty="0"/>
              <a:t>Cannot fulfill the same role as the Certifier, not authorized to certify and submit the report on behalf of the facility.</a:t>
            </a:r>
          </a:p>
        </p:txBody>
      </p:sp>
    </p:spTree>
    <p:extLst>
      <p:ext uri="{BB962C8B-B14F-4D97-AF65-F5344CB8AC3E}">
        <p14:creationId xmlns:p14="http://schemas.microsoft.com/office/powerpoint/2010/main" val="2668424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- 6</a:t>
            </a:r>
            <a:endParaRPr lang="en-US" dirty="0">
              <a:solidFill>
                <a:schemeClr val="bg1"/>
              </a:solidFill>
            </a:endParaRPr>
          </a:p>
        </p:txBody>
      </p:sp>
      <p:sp>
        <p:nvSpPr>
          <p:cNvPr id="4" name="Content Placeholder 2">
            <a:extLst>
              <a:ext uri="{FF2B5EF4-FFF2-40B4-BE49-F238E27FC236}">
                <a16:creationId xmlns:a16="http://schemas.microsoft.com/office/drawing/2014/main" id="{D813BC35-357C-46A9-B53C-9255CD3FFC0A}"/>
              </a:ext>
              <a:ext uri="{C183D7F6-B498-43B3-948B-1728B52AA6E4}">
                <adec:decorative xmlns:adec="http://schemas.microsoft.com/office/drawing/2017/decorative" val="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Options for Data Entry</a:t>
            </a:r>
          </a:p>
          <a:p>
            <a:r>
              <a:rPr lang="en-US" dirty="0"/>
              <a:t>Previous Year Data</a:t>
            </a:r>
          </a:p>
          <a:p>
            <a:r>
              <a:rPr lang="en-US" dirty="0"/>
              <a:t>Bulk Download into Pre-formatted Excel Template </a:t>
            </a:r>
          </a:p>
        </p:txBody>
      </p:sp>
      <p:sp>
        <p:nvSpPr>
          <p:cNvPr id="3" name="Content Placeholder 2">
            <a:extLst>
              <a:ext uri="{FF2B5EF4-FFF2-40B4-BE49-F238E27FC236}">
                <a16:creationId xmlns:a16="http://schemas.microsoft.com/office/drawing/2014/main" id="{148CDE76-E138-4159-8FA4-1C0C40615377}"/>
              </a:ext>
            </a:extLst>
          </p:cNvPr>
          <p:cNvSpPr>
            <a:spLocks noGrp="1"/>
          </p:cNvSpPr>
          <p:nvPr>
            <p:ph idx="1"/>
          </p:nvPr>
        </p:nvSpPr>
        <p:spPr>
          <a:xfrm>
            <a:off x="838200" y="3429000"/>
            <a:ext cx="9028814" cy="462516"/>
          </a:xfrm>
        </p:spPr>
        <p:txBody>
          <a:bodyPr>
            <a:normAutofit lnSpcReduction="10000"/>
          </a:bodyPr>
          <a:lstStyle/>
          <a:p>
            <a:r>
              <a:rPr lang="en-US" b="1" dirty="0"/>
              <a:t>File Attachments</a:t>
            </a:r>
          </a:p>
        </p:txBody>
      </p:sp>
    </p:spTree>
    <p:extLst>
      <p:ext uri="{BB962C8B-B14F-4D97-AF65-F5344CB8AC3E}">
        <p14:creationId xmlns:p14="http://schemas.microsoft.com/office/powerpoint/2010/main" val="1637021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3F5E-A30A-44BB-94BE-0B4658C9CF4E}"/>
              </a:ext>
            </a:extLst>
          </p:cNvPr>
          <p:cNvSpPr>
            <a:spLocks noGrp="1"/>
          </p:cNvSpPr>
          <p:nvPr>
            <p:ph type="title"/>
          </p:nvPr>
        </p:nvSpPr>
        <p:spPr>
          <a:xfrm>
            <a:off x="964642" y="251209"/>
            <a:ext cx="10168094" cy="713432"/>
          </a:xfrm>
        </p:spPr>
        <p:txBody>
          <a:bodyPr vert="horz" lIns="91440" tIns="45720" rIns="91440" bIns="45720" rtlCol="0" anchor="b">
            <a:normAutofit/>
          </a:bodyPr>
          <a:lstStyle/>
          <a:p>
            <a:r>
              <a:rPr lang="en-US" b="1" dirty="0"/>
              <a:t>CAERS Document Attachment Page</a:t>
            </a:r>
          </a:p>
        </p:txBody>
      </p:sp>
      <p:pic>
        <p:nvPicPr>
          <p:cNvPr id="9" name="Picture 8" descr="A screen showing the bottom of the Report Summary screen where attachments to the report are listed.">
            <a:extLst>
              <a:ext uri="{FF2B5EF4-FFF2-40B4-BE49-F238E27FC236}">
                <a16:creationId xmlns:a16="http://schemas.microsoft.com/office/drawing/2014/main" id="{565E29D0-521E-49A2-9C9B-52B0805FD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 y="1181636"/>
            <a:ext cx="12039917" cy="5676364"/>
          </a:xfrm>
          <a:prstGeom prst="rect">
            <a:avLst/>
          </a:prstGeom>
        </p:spPr>
      </p:pic>
      <p:sp>
        <p:nvSpPr>
          <p:cNvPr id="7" name="Oval 6">
            <a:extLst>
              <a:ext uri="{FF2B5EF4-FFF2-40B4-BE49-F238E27FC236}">
                <a16:creationId xmlns:a16="http://schemas.microsoft.com/office/drawing/2014/main" id="{441B2C7B-F0F0-4D97-AE0E-5A0DA89466EA}"/>
              </a:ext>
              <a:ext uri="{C183D7F6-B498-43B3-948B-1728B52AA6E4}">
                <adec:decorative xmlns:adec="http://schemas.microsoft.com/office/drawing/2017/decorative" val="1"/>
              </a:ext>
            </a:extLst>
          </p:cNvPr>
          <p:cNvSpPr/>
          <p:nvPr/>
        </p:nvSpPr>
        <p:spPr>
          <a:xfrm>
            <a:off x="9915971" y="4832768"/>
            <a:ext cx="1917637" cy="6912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993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- 7</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a:t>
            </a:r>
          </a:p>
          <a:p>
            <a:r>
              <a:rPr lang="en-US" dirty="0"/>
              <a:t>Bulk Download into Pre-formatted Excel Template </a:t>
            </a:r>
          </a:p>
          <a:p>
            <a:r>
              <a:rPr lang="en-US" dirty="0"/>
              <a:t>File Attachments</a:t>
            </a:r>
          </a:p>
        </p:txBody>
      </p:sp>
      <p:sp>
        <p:nvSpPr>
          <p:cNvPr id="4" name="Content Placeholder 2">
            <a:extLst>
              <a:ext uri="{FF2B5EF4-FFF2-40B4-BE49-F238E27FC236}">
                <a16:creationId xmlns:a16="http://schemas.microsoft.com/office/drawing/2014/main" id="{027A1D51-D673-4379-9F86-F64E8423572F}"/>
              </a:ext>
            </a:extLst>
          </p:cNvPr>
          <p:cNvSpPr txBox="1">
            <a:spLocks/>
          </p:cNvSpPr>
          <p:nvPr/>
        </p:nvSpPr>
        <p:spPr>
          <a:xfrm>
            <a:off x="838200" y="3870251"/>
            <a:ext cx="10515600" cy="2302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History &amp; Log</a:t>
            </a:r>
          </a:p>
        </p:txBody>
      </p:sp>
    </p:spTree>
    <p:extLst>
      <p:ext uri="{BB962C8B-B14F-4D97-AF65-F5344CB8AC3E}">
        <p14:creationId xmlns:p14="http://schemas.microsoft.com/office/powerpoint/2010/main" val="733743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76CB-8599-4D28-92F9-0634E766C265}"/>
              </a:ext>
            </a:extLst>
          </p:cNvPr>
          <p:cNvSpPr>
            <a:spLocks noGrp="1"/>
          </p:cNvSpPr>
          <p:nvPr>
            <p:ph type="title"/>
          </p:nvPr>
        </p:nvSpPr>
        <p:spPr>
          <a:xfrm>
            <a:off x="944544" y="201787"/>
            <a:ext cx="9997273" cy="1124596"/>
          </a:xfrm>
        </p:spPr>
        <p:txBody>
          <a:bodyPr vert="horz" lIns="91440" tIns="45720" rIns="91440" bIns="45720" rtlCol="0" anchor="b">
            <a:normAutofit/>
          </a:bodyPr>
          <a:lstStyle/>
          <a:p>
            <a:r>
              <a:rPr lang="en-US" b="1" dirty="0"/>
              <a:t>CAERS Report History Page</a:t>
            </a:r>
          </a:p>
        </p:txBody>
      </p:sp>
      <p:pic>
        <p:nvPicPr>
          <p:cNvPr id="5" name="Picture 4" descr="Example of a CAERS report history page.">
            <a:extLst>
              <a:ext uri="{FF2B5EF4-FFF2-40B4-BE49-F238E27FC236}">
                <a16:creationId xmlns:a16="http://schemas.microsoft.com/office/drawing/2014/main" id="{CB6BD7C8-235C-8214-4929-0272EC27E3F7}"/>
              </a:ext>
            </a:extLst>
          </p:cNvPr>
          <p:cNvPicPr>
            <a:picLocks noChangeAspect="1"/>
          </p:cNvPicPr>
          <p:nvPr/>
        </p:nvPicPr>
        <p:blipFill>
          <a:blip r:embed="rId3"/>
          <a:stretch>
            <a:fillRect/>
          </a:stretch>
        </p:blipFill>
        <p:spPr>
          <a:xfrm>
            <a:off x="379378" y="1912453"/>
            <a:ext cx="11433243" cy="4498981"/>
          </a:xfrm>
          <a:prstGeom prst="rect">
            <a:avLst/>
          </a:prstGeom>
        </p:spPr>
      </p:pic>
    </p:spTree>
    <p:extLst>
      <p:ext uri="{BB962C8B-B14F-4D97-AF65-F5344CB8AC3E}">
        <p14:creationId xmlns:p14="http://schemas.microsoft.com/office/powerpoint/2010/main" val="2232574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825B2-2E41-47D8-8474-9881C490BDA4}"/>
              </a:ext>
            </a:extLst>
          </p:cNvPr>
          <p:cNvSpPr txBox="1">
            <a:spLocks noGrp="1"/>
          </p:cNvSpPr>
          <p:nvPr>
            <p:ph type="title" idx="4294967295"/>
          </p:nvPr>
        </p:nvSpPr>
        <p:spPr>
          <a:xfrm>
            <a:off x="954592" y="-119761"/>
            <a:ext cx="979630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CAERS Report Log Page</a:t>
            </a:r>
          </a:p>
        </p:txBody>
      </p:sp>
      <p:pic>
        <p:nvPicPr>
          <p:cNvPr id="5" name="Picture 4" descr="Example of a CAERS Report creation log page showing steps the system has taken to make any updates to the current report such as a NAICS update.">
            <a:extLst>
              <a:ext uri="{FF2B5EF4-FFF2-40B4-BE49-F238E27FC236}">
                <a16:creationId xmlns:a16="http://schemas.microsoft.com/office/drawing/2014/main" id="{68610460-6E42-D052-6981-4DFE4FB12926}"/>
              </a:ext>
            </a:extLst>
          </p:cNvPr>
          <p:cNvPicPr>
            <a:picLocks noChangeAspect="1"/>
          </p:cNvPicPr>
          <p:nvPr/>
        </p:nvPicPr>
        <p:blipFill>
          <a:blip r:embed="rId3"/>
          <a:stretch>
            <a:fillRect/>
          </a:stretch>
        </p:blipFill>
        <p:spPr>
          <a:xfrm>
            <a:off x="583659" y="1446179"/>
            <a:ext cx="11365149" cy="4864284"/>
          </a:xfrm>
          <a:prstGeom prst="rect">
            <a:avLst/>
          </a:prstGeom>
        </p:spPr>
      </p:pic>
    </p:spTree>
    <p:extLst>
      <p:ext uri="{BB962C8B-B14F-4D97-AF65-F5344CB8AC3E}">
        <p14:creationId xmlns:p14="http://schemas.microsoft.com/office/powerpoint/2010/main" val="2341721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- 8</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lstStyle/>
          <a:p>
            <a:r>
              <a:rPr lang="en-US" dirty="0"/>
              <a:t>Three Options for Data Entry</a:t>
            </a:r>
          </a:p>
          <a:p>
            <a:r>
              <a:rPr lang="en-US" dirty="0"/>
              <a:t>Previous Year Data </a:t>
            </a:r>
          </a:p>
          <a:p>
            <a:r>
              <a:rPr lang="en-US" dirty="0"/>
              <a:t>Bulk Download into Pre-formatted Excel Template </a:t>
            </a:r>
          </a:p>
          <a:p>
            <a:r>
              <a:rPr lang="en-US" dirty="0"/>
              <a:t>File Attachments</a:t>
            </a:r>
          </a:p>
          <a:p>
            <a:r>
              <a:rPr lang="en-US" dirty="0"/>
              <a:t>Report History &amp; Log</a:t>
            </a:r>
          </a:p>
        </p:txBody>
      </p:sp>
      <p:sp>
        <p:nvSpPr>
          <p:cNvPr id="4" name="Content Placeholder 2">
            <a:extLst>
              <a:ext uri="{FF2B5EF4-FFF2-40B4-BE49-F238E27FC236}">
                <a16:creationId xmlns:a16="http://schemas.microsoft.com/office/drawing/2014/main" id="{37BD33FF-6745-4758-9E9A-33B95D96EE5A}"/>
              </a:ext>
            </a:extLst>
          </p:cNvPr>
          <p:cNvSpPr txBox="1">
            <a:spLocks/>
          </p:cNvSpPr>
          <p:nvPr/>
        </p:nvSpPr>
        <p:spPr>
          <a:xfrm>
            <a:off x="838200" y="4380613"/>
            <a:ext cx="10515600" cy="1796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Report Summary Download</a:t>
            </a:r>
          </a:p>
        </p:txBody>
      </p:sp>
    </p:spTree>
    <p:extLst>
      <p:ext uri="{BB962C8B-B14F-4D97-AF65-F5344CB8AC3E}">
        <p14:creationId xmlns:p14="http://schemas.microsoft.com/office/powerpoint/2010/main" val="2799133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CE7D-B41E-48A5-B9D3-0DA2CEAB6B7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CAERS Summary Report Download </a:t>
            </a:r>
          </a:p>
        </p:txBody>
      </p:sp>
      <p:pic>
        <p:nvPicPr>
          <p:cNvPr id="5" name="Picture 4" descr="Example CAERS facility landing page showing the report summary and the download button highlighted.">
            <a:extLst>
              <a:ext uri="{FF2B5EF4-FFF2-40B4-BE49-F238E27FC236}">
                <a16:creationId xmlns:a16="http://schemas.microsoft.com/office/drawing/2014/main" id="{78ACE565-BB20-3DDC-D547-B76631D450BC}"/>
              </a:ext>
            </a:extLst>
          </p:cNvPr>
          <p:cNvPicPr>
            <a:picLocks noChangeAspect="1"/>
          </p:cNvPicPr>
          <p:nvPr/>
        </p:nvPicPr>
        <p:blipFill>
          <a:blip r:embed="rId3"/>
          <a:stretch>
            <a:fillRect/>
          </a:stretch>
        </p:blipFill>
        <p:spPr>
          <a:xfrm>
            <a:off x="408835" y="1322963"/>
            <a:ext cx="11374330" cy="5272002"/>
          </a:xfrm>
          <a:prstGeom prst="rect">
            <a:avLst/>
          </a:prstGeom>
        </p:spPr>
      </p:pic>
      <p:sp>
        <p:nvSpPr>
          <p:cNvPr id="6" name="Title 1">
            <a:extLst>
              <a:ext uri="{FF2B5EF4-FFF2-40B4-BE49-F238E27FC236}">
                <a16:creationId xmlns:a16="http://schemas.microsoft.com/office/drawing/2014/main" id="{FD7902EF-5FAD-E7B5-EC92-558311ED08B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Report Summary Download</a:t>
            </a:r>
            <a:endParaRPr lang="en-US" dirty="0"/>
          </a:p>
        </p:txBody>
      </p:sp>
    </p:spTree>
    <p:extLst>
      <p:ext uri="{BB962C8B-B14F-4D97-AF65-F5344CB8AC3E}">
        <p14:creationId xmlns:p14="http://schemas.microsoft.com/office/powerpoint/2010/main" val="1156242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F66976-714E-4C32-8EBF-8364F6A2904B}"/>
              </a:ext>
            </a:extLst>
          </p:cNvPr>
          <p:cNvSpPr>
            <a:spLocks noGrp="1"/>
          </p:cNvSpPr>
          <p:nvPr>
            <p:ph type="title"/>
          </p:nvPr>
        </p:nvSpPr>
        <p:spPr>
          <a:xfrm>
            <a:off x="954592" y="455669"/>
            <a:ext cx="10027417" cy="1014884"/>
          </a:xfrm>
        </p:spPr>
        <p:txBody>
          <a:bodyPr vert="horz" lIns="91440" tIns="45720" rIns="91440" bIns="45720" rtlCol="0" anchor="b">
            <a:normAutofit/>
          </a:bodyPr>
          <a:lstStyle/>
          <a:p>
            <a:r>
              <a:rPr lang="en-US" b="1" dirty="0"/>
              <a:t>CAERS Example Summary Report</a:t>
            </a:r>
          </a:p>
        </p:txBody>
      </p:sp>
      <p:pic>
        <p:nvPicPr>
          <p:cNvPr id="4" name="Picture 3" descr="Shows an excel file open where the summary of the facility report is shown: units, processes, release points, and other data is listed in columns.">
            <a:extLst>
              <a:ext uri="{FF2B5EF4-FFF2-40B4-BE49-F238E27FC236}">
                <a16:creationId xmlns:a16="http://schemas.microsoft.com/office/drawing/2014/main" id="{19ADB37D-CD36-466E-A250-AC8918DB6606}"/>
              </a:ext>
            </a:extLst>
          </p:cNvPr>
          <p:cNvPicPr>
            <a:picLocks noChangeAspect="1"/>
          </p:cNvPicPr>
          <p:nvPr/>
        </p:nvPicPr>
        <p:blipFill rotWithShape="1">
          <a:blip r:embed="rId3"/>
          <a:srcRect b="45775"/>
          <a:stretch/>
        </p:blipFill>
        <p:spPr>
          <a:xfrm>
            <a:off x="0" y="1808704"/>
            <a:ext cx="12192000" cy="3578743"/>
          </a:xfrm>
          <a:prstGeom prst="rect">
            <a:avLst/>
          </a:prstGeom>
        </p:spPr>
      </p:pic>
    </p:spTree>
    <p:extLst>
      <p:ext uri="{BB962C8B-B14F-4D97-AF65-F5344CB8AC3E}">
        <p14:creationId xmlns:p14="http://schemas.microsoft.com/office/powerpoint/2010/main" val="1976645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8228-1D2C-422B-8E45-6B3F34BD94A0}"/>
              </a:ext>
            </a:extLst>
          </p:cNvPr>
          <p:cNvSpPr>
            <a:spLocks noGrp="1"/>
          </p:cNvSpPr>
          <p:nvPr>
            <p:ph type="title"/>
          </p:nvPr>
        </p:nvSpPr>
        <p:spPr/>
        <p:txBody>
          <a:bodyPr/>
          <a:lstStyle/>
          <a:p>
            <a:r>
              <a:rPr lang="en-US" b="1" dirty="0"/>
              <a:t>Highlights of CAERS Features </a:t>
            </a:r>
            <a:r>
              <a:rPr lang="en-US" b="1" dirty="0">
                <a:solidFill>
                  <a:schemeClr val="bg1"/>
                </a:solidFill>
              </a:rPr>
              <a:t>- 9</a:t>
            </a:r>
            <a:endParaRPr lang="en-US" dirty="0">
              <a:solidFill>
                <a:schemeClr val="bg1"/>
              </a:solidFill>
            </a:endParaRPr>
          </a:p>
        </p:txBody>
      </p:sp>
      <p:sp>
        <p:nvSpPr>
          <p:cNvPr id="3" name="Content Placeholder 2">
            <a:extLst>
              <a:ext uri="{FF2B5EF4-FFF2-40B4-BE49-F238E27FC236}">
                <a16:creationId xmlns:a16="http://schemas.microsoft.com/office/drawing/2014/main" id="{148CDE76-E138-4159-8FA4-1C0C40615377}"/>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Three Options for Data Entry</a:t>
            </a:r>
          </a:p>
          <a:p>
            <a:r>
              <a:rPr lang="en-US" dirty="0"/>
              <a:t>Previous Year Data </a:t>
            </a:r>
          </a:p>
          <a:p>
            <a:r>
              <a:rPr lang="en-US" dirty="0"/>
              <a:t>Bulk Download into Pre-formatted Excel Template </a:t>
            </a:r>
          </a:p>
          <a:p>
            <a:r>
              <a:rPr lang="en-US" dirty="0"/>
              <a:t>File Attachments</a:t>
            </a:r>
          </a:p>
          <a:p>
            <a:r>
              <a:rPr lang="en-US" dirty="0"/>
              <a:t>Report History &amp; Log</a:t>
            </a:r>
          </a:p>
          <a:p>
            <a:r>
              <a:rPr lang="en-US" dirty="0"/>
              <a:t>Report Summary Download </a:t>
            </a:r>
          </a:p>
        </p:txBody>
      </p:sp>
      <p:sp>
        <p:nvSpPr>
          <p:cNvPr id="4" name="Content Placeholder 2">
            <a:extLst>
              <a:ext uri="{FF2B5EF4-FFF2-40B4-BE49-F238E27FC236}">
                <a16:creationId xmlns:a16="http://schemas.microsoft.com/office/drawing/2014/main" id="{4C502EED-84E5-4E4A-AF78-54B6A813D467}"/>
              </a:ext>
            </a:extLst>
          </p:cNvPr>
          <p:cNvSpPr txBox="1">
            <a:spLocks/>
          </p:cNvSpPr>
          <p:nvPr/>
        </p:nvSpPr>
        <p:spPr>
          <a:xfrm>
            <a:off x="838199" y="4890977"/>
            <a:ext cx="10538637" cy="1285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Toxics Air Emissions Calculated and Added for TRI-MEweb</a:t>
            </a:r>
          </a:p>
        </p:txBody>
      </p:sp>
    </p:spTree>
    <p:extLst>
      <p:ext uri="{BB962C8B-B14F-4D97-AF65-F5344CB8AC3E}">
        <p14:creationId xmlns:p14="http://schemas.microsoft.com/office/powerpoint/2010/main" val="998602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3C85-3163-4B2A-81D1-6097497A4C7A}"/>
              </a:ext>
            </a:extLst>
          </p:cNvPr>
          <p:cNvSpPr>
            <a:spLocks noGrp="1"/>
          </p:cNvSpPr>
          <p:nvPr>
            <p:ph type="title" idx="4294967295"/>
          </p:nvPr>
        </p:nvSpPr>
        <p:spPr>
          <a:xfrm>
            <a:off x="1177915" y="25682"/>
            <a:ext cx="10515600" cy="1325563"/>
          </a:xfrm>
        </p:spPr>
        <p:txBody>
          <a:bodyPr vert="horz" lIns="91440" tIns="45720" rIns="91440" bIns="45720" rtlCol="0" anchor="b">
            <a:normAutofit/>
          </a:bodyPr>
          <a:lstStyle/>
          <a:p>
            <a:r>
              <a:rPr lang="en-US" b="1" dirty="0"/>
              <a:t>TRI-MEweb Page for Use of CAERS Data</a:t>
            </a:r>
          </a:p>
        </p:txBody>
      </p:sp>
      <p:pic>
        <p:nvPicPr>
          <p:cNvPr id="4" name="Picture 3" descr="A screen showing the TRI-MEweb screen where the user is asked if she would like to use the toxics air emissions data reported to CAERS.">
            <a:extLst>
              <a:ext uri="{FF2B5EF4-FFF2-40B4-BE49-F238E27FC236}">
                <a16:creationId xmlns:a16="http://schemas.microsoft.com/office/drawing/2014/main" id="{08ED7D0C-4A05-4D1B-B6B6-47B512487D22}"/>
              </a:ext>
            </a:extLst>
          </p:cNvPr>
          <p:cNvPicPr>
            <a:picLocks noChangeAspect="1"/>
          </p:cNvPicPr>
          <p:nvPr/>
        </p:nvPicPr>
        <p:blipFill>
          <a:blip r:embed="rId3"/>
          <a:stretch>
            <a:fillRect/>
          </a:stretch>
        </p:blipFill>
        <p:spPr>
          <a:xfrm>
            <a:off x="1177915" y="1591757"/>
            <a:ext cx="9618927" cy="4577779"/>
          </a:xfrm>
          <a:prstGeom prst="rect">
            <a:avLst/>
          </a:prstGeom>
        </p:spPr>
      </p:pic>
    </p:spTree>
    <p:extLst>
      <p:ext uri="{BB962C8B-B14F-4D97-AF65-F5344CB8AC3E}">
        <p14:creationId xmlns:p14="http://schemas.microsoft.com/office/powerpoint/2010/main" val="27688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52A5-456E-477F-85FD-56DCD0702B01}"/>
              </a:ext>
            </a:extLst>
          </p:cNvPr>
          <p:cNvSpPr>
            <a:spLocks noGrp="1"/>
          </p:cNvSpPr>
          <p:nvPr>
            <p:ph type="title"/>
          </p:nvPr>
        </p:nvSpPr>
        <p:spPr/>
        <p:txBody>
          <a:bodyPr/>
          <a:lstStyle/>
          <a:p>
            <a:r>
              <a:rPr lang="en-US" b="1" dirty="0"/>
              <a:t>CAERS User Roles - Certifier</a:t>
            </a:r>
          </a:p>
        </p:txBody>
      </p:sp>
      <p:sp>
        <p:nvSpPr>
          <p:cNvPr id="3" name="Content Placeholder 2">
            <a:extLst>
              <a:ext uri="{FF2B5EF4-FFF2-40B4-BE49-F238E27FC236}">
                <a16:creationId xmlns:a16="http://schemas.microsoft.com/office/drawing/2014/main" id="{778D0903-3C83-4A97-B25D-694E47A7CEAD}"/>
              </a:ext>
            </a:extLst>
          </p:cNvPr>
          <p:cNvSpPr>
            <a:spLocks noGrp="1"/>
          </p:cNvSpPr>
          <p:nvPr>
            <p:ph idx="1"/>
          </p:nvPr>
        </p:nvSpPr>
        <p:spPr>
          <a:xfrm>
            <a:off x="838200" y="1825625"/>
            <a:ext cx="10515600" cy="4667250"/>
          </a:xfrm>
        </p:spPr>
        <p:txBody>
          <a:bodyPr>
            <a:normAutofit fontScale="92500"/>
          </a:bodyPr>
          <a:lstStyle/>
          <a:p>
            <a:pPr marL="0" indent="0">
              <a:buNone/>
            </a:pPr>
            <a:r>
              <a:rPr lang="en-US" dirty="0"/>
              <a:t>Can prepare the emissions report and is also authorized to certify the emissions report to meet your legal obligation for reporting to your SLT.  </a:t>
            </a:r>
          </a:p>
          <a:p>
            <a:pPr lvl="0"/>
            <a:r>
              <a:rPr lang="en-US" dirty="0"/>
              <a:t>May have only </a:t>
            </a:r>
            <a:r>
              <a:rPr lang="en-US" i="1" dirty="0"/>
              <a:t>one</a:t>
            </a:r>
            <a:r>
              <a:rPr lang="en-US" dirty="0"/>
              <a:t> Certifier for a facility.</a:t>
            </a:r>
          </a:p>
          <a:p>
            <a:pPr lvl="0"/>
            <a:r>
              <a:rPr lang="en-US" dirty="0"/>
              <a:t>May have a single Certifier for more than one facility (multiple facilities associated with the certifier account).</a:t>
            </a:r>
          </a:p>
          <a:p>
            <a:r>
              <a:rPr lang="en-US" dirty="0"/>
              <a:t>May also be the preparer (only one NEI Certifier CAERS account needed).</a:t>
            </a:r>
          </a:p>
          <a:p>
            <a:pPr marL="0" indent="0">
              <a:buNone/>
            </a:pPr>
            <a:r>
              <a:rPr lang="en-US" dirty="0"/>
              <a:t> </a:t>
            </a:r>
          </a:p>
          <a:p>
            <a:pPr marL="0" indent="0">
              <a:buNone/>
            </a:pPr>
            <a:r>
              <a:rPr lang="en-US" dirty="0"/>
              <a:t>Total toxics air emissions are made available for TRI-MEweb once the facility has certified the report in CAERS. Certification of the report signals to CAERS that the report is complete, but it is not a certification of the TRI submission.  Toxics air data is certified in TRI-MEweb, not CAERS. </a:t>
            </a:r>
          </a:p>
        </p:txBody>
      </p:sp>
    </p:spTree>
    <p:extLst>
      <p:ext uri="{BB962C8B-B14F-4D97-AF65-F5344CB8AC3E}">
        <p14:creationId xmlns:p14="http://schemas.microsoft.com/office/powerpoint/2010/main" val="2845057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2159-3D9E-4598-B218-44EC48A0B1AE}"/>
              </a:ext>
            </a:extLst>
          </p:cNvPr>
          <p:cNvSpPr>
            <a:spLocks noGrp="1"/>
          </p:cNvSpPr>
          <p:nvPr>
            <p:ph type="title"/>
          </p:nvPr>
        </p:nvSpPr>
        <p:spPr>
          <a:xfrm>
            <a:off x="1024932" y="384881"/>
            <a:ext cx="10675231" cy="748145"/>
          </a:xfrm>
        </p:spPr>
        <p:txBody>
          <a:bodyPr vert="horz" lIns="91440" tIns="45720" rIns="91440" bIns="45720" rtlCol="0" anchor="b">
            <a:normAutofit/>
          </a:bodyPr>
          <a:lstStyle/>
          <a:p>
            <a:r>
              <a:rPr lang="en-US" b="1" dirty="0"/>
              <a:t>CAERS Help Resources Page</a:t>
            </a:r>
          </a:p>
        </p:txBody>
      </p:sp>
      <p:pic>
        <p:nvPicPr>
          <p:cNvPr id="6" name="Picture 5" descr="A screen showing the Help resources page in CAERS where the user can find support for various aspects of their reporting.  This help page will be updated soon, as the SLT compendium and emission factor updates are now provided to the user in CAERS.">
            <a:extLst>
              <a:ext uri="{FF2B5EF4-FFF2-40B4-BE49-F238E27FC236}">
                <a16:creationId xmlns:a16="http://schemas.microsoft.com/office/drawing/2014/main" id="{C6EA10B9-A53D-4C0B-34DC-ED54454C48D5}"/>
              </a:ext>
            </a:extLst>
          </p:cNvPr>
          <p:cNvPicPr>
            <a:picLocks noChangeAspect="1"/>
          </p:cNvPicPr>
          <p:nvPr/>
        </p:nvPicPr>
        <p:blipFill rotWithShape="1">
          <a:blip r:embed="rId3"/>
          <a:srcRect t="19149"/>
          <a:stretch/>
        </p:blipFill>
        <p:spPr>
          <a:xfrm>
            <a:off x="1439107" y="1133026"/>
            <a:ext cx="9586158" cy="5544766"/>
          </a:xfrm>
          <a:prstGeom prst="rect">
            <a:avLst/>
          </a:prstGeom>
        </p:spPr>
      </p:pic>
      <p:sp>
        <p:nvSpPr>
          <p:cNvPr id="7" name="TextBox 6">
            <a:extLst>
              <a:ext uri="{FF2B5EF4-FFF2-40B4-BE49-F238E27FC236}">
                <a16:creationId xmlns:a16="http://schemas.microsoft.com/office/drawing/2014/main" id="{CFD7B5CB-77EC-BD2C-A9EF-CB7CB6C0D50E}"/>
              </a:ext>
            </a:extLst>
          </p:cNvPr>
          <p:cNvSpPr txBox="1"/>
          <p:nvPr/>
        </p:nvSpPr>
        <p:spPr>
          <a:xfrm>
            <a:off x="8001746" y="2092722"/>
            <a:ext cx="3437694" cy="1477328"/>
          </a:xfrm>
          <a:prstGeom prst="rect">
            <a:avLst/>
          </a:prstGeom>
          <a:solidFill>
            <a:schemeClr val="bg1"/>
          </a:solidFill>
          <a:ln>
            <a:solidFill>
              <a:schemeClr val="accent1">
                <a:lumMod val="50000"/>
              </a:schemeClr>
            </a:solidFill>
          </a:ln>
        </p:spPr>
        <p:txBody>
          <a:bodyPr wrap="square" rtlCol="0">
            <a:spAutoFit/>
          </a:bodyPr>
          <a:lstStyle/>
          <a:p>
            <a:r>
              <a:rPr lang="en-US" dirty="0"/>
              <a:t>The </a:t>
            </a:r>
            <a:r>
              <a:rPr lang="en-US" dirty="0">
                <a:hlinkClick r:id="rId4"/>
              </a:rPr>
              <a:t>CAERS “Resources for Industry Reporters” webpage </a:t>
            </a:r>
            <a:r>
              <a:rPr lang="en-US" dirty="0"/>
              <a:t>includes the user guide, video trainings, and power point presentations given during trainings.</a:t>
            </a:r>
          </a:p>
        </p:txBody>
      </p:sp>
      <p:sp>
        <p:nvSpPr>
          <p:cNvPr id="3" name="TextBox 2">
            <a:extLst>
              <a:ext uri="{FF2B5EF4-FFF2-40B4-BE49-F238E27FC236}">
                <a16:creationId xmlns:a16="http://schemas.microsoft.com/office/drawing/2014/main" id="{67A3AD58-C5F5-090B-DE6F-C7FEDF19A2B7}"/>
              </a:ext>
            </a:extLst>
          </p:cNvPr>
          <p:cNvSpPr txBox="1"/>
          <p:nvPr/>
        </p:nvSpPr>
        <p:spPr>
          <a:xfrm>
            <a:off x="1873325" y="5417197"/>
            <a:ext cx="7660419" cy="307777"/>
          </a:xfrm>
          <a:prstGeom prst="rect">
            <a:avLst/>
          </a:prstGeom>
          <a:solidFill>
            <a:schemeClr val="bg1"/>
          </a:solidFill>
          <a:ln>
            <a:solidFill>
              <a:schemeClr val="accent2">
                <a:lumMod val="75000"/>
              </a:schemeClr>
            </a:solidFill>
          </a:ln>
        </p:spPr>
        <p:txBody>
          <a:bodyPr wrap="square" rtlCol="0">
            <a:spAutoFit/>
          </a:bodyPr>
          <a:lstStyle/>
          <a:p>
            <a:pPr marL="114300" indent="-114300">
              <a:buFont typeface="Arial" panose="020B0604020202020204" pitchFamily="34" charset="0"/>
              <a:buChar char="•"/>
            </a:pPr>
            <a:r>
              <a:rPr lang="en-US" sz="1400" b="1" dirty="0">
                <a:latin typeface="Calibri" panose="020F0502020204030204" pitchFamily="34" charset="0"/>
                <a:ea typeface="Calibri" panose="020F0502020204030204" pitchFamily="34" charset="0"/>
              </a:rPr>
              <a:t>Mississippi Department of Environmental Quality (MDEQ): </a:t>
            </a:r>
            <a:r>
              <a:rPr lang="en-US" sz="1400" b="1" u="sng" dirty="0">
                <a:solidFill>
                  <a:srgbClr val="0563C1"/>
                </a:solidFill>
                <a:latin typeface="Calibri" panose="020F0502020204030204" pitchFamily="34" charset="0"/>
                <a:ea typeface="Calibri" panose="020F0502020204030204" pitchFamily="34" charset="0"/>
              </a:rPr>
              <a:t>caers@mdeq.ms.gov,</a:t>
            </a:r>
            <a:r>
              <a:rPr lang="en-US" sz="1400" b="1" dirty="0">
                <a:solidFill>
                  <a:srgbClr val="0563C1"/>
                </a:solidFill>
                <a:latin typeface="Calibri" panose="020F0502020204030204" pitchFamily="34" charset="0"/>
                <a:ea typeface="Calibri" panose="020F0502020204030204" pitchFamily="34" charset="0"/>
              </a:rPr>
              <a:t> </a:t>
            </a:r>
            <a:r>
              <a:rPr lang="en-US" sz="1400" b="1" dirty="0">
                <a:effectLst/>
                <a:latin typeface="Calibri" panose="020F0502020204030204" pitchFamily="34" charset="0"/>
                <a:ea typeface="Calibri" panose="020F0502020204030204" pitchFamily="34" charset="0"/>
              </a:rPr>
              <a:t>(601) 961-5164</a:t>
            </a:r>
            <a:endParaRPr lang="en-US" sz="1400" b="1" dirty="0"/>
          </a:p>
        </p:txBody>
      </p:sp>
    </p:spTree>
    <p:extLst>
      <p:ext uri="{BB962C8B-B14F-4D97-AF65-F5344CB8AC3E}">
        <p14:creationId xmlns:p14="http://schemas.microsoft.com/office/powerpoint/2010/main" val="2557528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4A27-283D-4562-8489-458EED51930B}"/>
              </a:ext>
            </a:extLst>
          </p:cNvPr>
          <p:cNvSpPr>
            <a:spLocks noGrp="1"/>
          </p:cNvSpPr>
          <p:nvPr>
            <p:ph type="title"/>
          </p:nvPr>
        </p:nvSpPr>
        <p:spPr/>
        <p:txBody>
          <a:bodyPr/>
          <a:lstStyle/>
          <a:p>
            <a:r>
              <a:rPr lang="en-US" b="1" dirty="0"/>
              <a:t>Help from CDX Help Desk</a:t>
            </a:r>
          </a:p>
        </p:txBody>
      </p:sp>
      <p:sp>
        <p:nvSpPr>
          <p:cNvPr id="3" name="Content Placeholder 2">
            <a:extLst>
              <a:ext uri="{FF2B5EF4-FFF2-40B4-BE49-F238E27FC236}">
                <a16:creationId xmlns:a16="http://schemas.microsoft.com/office/drawing/2014/main" id="{2B78E8FD-DC26-4FCB-B701-32C6741993F7}"/>
              </a:ext>
            </a:extLst>
          </p:cNvPr>
          <p:cNvSpPr>
            <a:spLocks noGrp="1"/>
          </p:cNvSpPr>
          <p:nvPr>
            <p:ph idx="1"/>
          </p:nvPr>
        </p:nvSpPr>
        <p:spPr/>
        <p:txBody>
          <a:bodyPr>
            <a:normAutofit/>
          </a:bodyPr>
          <a:lstStyle/>
          <a:p>
            <a:pPr marL="0" indent="0">
              <a:buNone/>
            </a:pPr>
            <a:r>
              <a:rPr lang="en-US" sz="2000" b="1" dirty="0"/>
              <a:t>For CDX questions such as:</a:t>
            </a:r>
          </a:p>
          <a:p>
            <a:pPr lvl="1"/>
            <a:r>
              <a:rPr lang="en-US" sz="2000" dirty="0"/>
              <a:t>Can’t login/Password resets</a:t>
            </a:r>
          </a:p>
          <a:p>
            <a:pPr lvl="1"/>
            <a:r>
              <a:rPr lang="en-US" sz="2000" dirty="0"/>
              <a:t>Repudiation</a:t>
            </a:r>
          </a:p>
          <a:p>
            <a:pPr marL="0" indent="0">
              <a:buNone/>
            </a:pPr>
            <a:r>
              <a:rPr lang="en-US" sz="2000" b="1" dirty="0"/>
              <a:t>For CAERS application questions such as:</a:t>
            </a:r>
          </a:p>
          <a:p>
            <a:pPr lvl="1"/>
            <a:r>
              <a:rPr lang="en-US" sz="2000" dirty="0"/>
              <a:t>Unexplained errors while using the CAERS application</a:t>
            </a:r>
          </a:p>
          <a:p>
            <a:pPr lvl="1"/>
            <a:r>
              <a:rPr lang="en-US" sz="2000" dirty="0"/>
              <a:t>How to enter a specific piece of data</a:t>
            </a:r>
          </a:p>
          <a:p>
            <a:pPr lvl="1"/>
            <a:r>
              <a:rPr lang="en-US" sz="2000" dirty="0"/>
              <a:t>How to navigate from one screen to another</a:t>
            </a:r>
          </a:p>
          <a:p>
            <a:pPr marL="0" lvl="0" indent="0">
              <a:buNone/>
            </a:pPr>
            <a:r>
              <a:rPr lang="en-US" sz="2000" b="1" dirty="0"/>
              <a:t>CDX Help Desk:</a:t>
            </a:r>
          </a:p>
          <a:p>
            <a:pPr lvl="0"/>
            <a:r>
              <a:rPr lang="en-US" sz="2000" b="1" dirty="0"/>
              <a:t>Phone:  </a:t>
            </a:r>
            <a:r>
              <a:rPr lang="en-US" sz="2000" dirty="0"/>
              <a:t>Person-to-person telephone support from 8:00 am to 6:00 pm (EST/EDT). Call our toll-free line at 888-890-1995 or our direct line at (970) 494-5500 for International callers.</a:t>
            </a:r>
          </a:p>
          <a:p>
            <a:pPr lvl="0"/>
            <a:r>
              <a:rPr lang="en-US" sz="2000" b="1" dirty="0"/>
              <a:t>E-mail:  </a:t>
            </a:r>
            <a:r>
              <a:rPr lang="en-US" sz="2000" dirty="0"/>
              <a:t>Technical Support at </a:t>
            </a:r>
            <a:r>
              <a:rPr lang="en-US" sz="2000" u="sng" dirty="0">
                <a:hlinkClick r:id="rId3"/>
              </a:rPr>
              <a:t>helpdesk@epacdx.net</a:t>
            </a:r>
            <a:endParaRPr lang="en-US" sz="2000" dirty="0"/>
          </a:p>
          <a:p>
            <a:endParaRPr lang="en-US" sz="2000" dirty="0"/>
          </a:p>
        </p:txBody>
      </p:sp>
    </p:spTree>
    <p:extLst>
      <p:ext uri="{BB962C8B-B14F-4D97-AF65-F5344CB8AC3E}">
        <p14:creationId xmlns:p14="http://schemas.microsoft.com/office/powerpoint/2010/main" val="3322218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3EFB-2DF7-438B-A04A-A22F1E73F981}"/>
              </a:ext>
            </a:extLst>
          </p:cNvPr>
          <p:cNvSpPr>
            <a:spLocks noGrp="1"/>
          </p:cNvSpPr>
          <p:nvPr>
            <p:ph type="title"/>
          </p:nvPr>
        </p:nvSpPr>
        <p:spPr/>
        <p:txBody>
          <a:bodyPr/>
          <a:lstStyle/>
          <a:p>
            <a:r>
              <a:rPr lang="en-US" b="1" dirty="0"/>
              <a:t>Program Questions </a:t>
            </a:r>
          </a:p>
        </p:txBody>
      </p:sp>
      <p:sp>
        <p:nvSpPr>
          <p:cNvPr id="3" name="Content Placeholder 2">
            <a:extLst>
              <a:ext uri="{FF2B5EF4-FFF2-40B4-BE49-F238E27FC236}">
                <a16:creationId xmlns:a16="http://schemas.microsoft.com/office/drawing/2014/main" id="{86356159-8060-4323-A3C6-F29FFB32E7F8}"/>
              </a:ext>
            </a:extLst>
          </p:cNvPr>
          <p:cNvSpPr>
            <a:spLocks noGrp="1"/>
          </p:cNvSpPr>
          <p:nvPr>
            <p:ph idx="1"/>
          </p:nvPr>
        </p:nvSpPr>
        <p:spPr/>
        <p:txBody>
          <a:bodyPr>
            <a:normAutofit/>
          </a:bodyPr>
          <a:lstStyle/>
          <a:p>
            <a:pPr marL="0" indent="0">
              <a:buNone/>
            </a:pPr>
            <a:r>
              <a:rPr lang="en-US" b="1" dirty="0"/>
              <a:t>For program questions such as:</a:t>
            </a:r>
          </a:p>
          <a:p>
            <a:pPr lvl="0"/>
            <a:r>
              <a:rPr lang="en-US" dirty="0"/>
              <a:t>What data to use to fix critical errors that appear in red. </a:t>
            </a:r>
          </a:p>
          <a:p>
            <a:pPr lvl="0"/>
            <a:r>
              <a:rPr lang="en-US" dirty="0"/>
              <a:t>Selecting an appropriate SCC and/or emission factor.</a:t>
            </a:r>
          </a:p>
          <a:p>
            <a:pPr lvl="0"/>
            <a:r>
              <a:rPr lang="en-US" dirty="0"/>
              <a:t>Finding out the unit capacity measure of a unit.</a:t>
            </a:r>
          </a:p>
          <a:p>
            <a:pPr lvl="0"/>
            <a:r>
              <a:rPr lang="en-US" dirty="0"/>
              <a:t>The appropriateness of a calculation method for the emission being estimated.</a:t>
            </a:r>
          </a:p>
          <a:p>
            <a:pPr marL="0" lvl="0" indent="0">
              <a:buNone/>
            </a:pPr>
            <a:r>
              <a:rPr lang="en-US" b="1" dirty="0"/>
              <a:t>POC:</a:t>
            </a:r>
          </a:p>
          <a:p>
            <a:pPr marL="0" lvl="0" indent="0">
              <a:buNone/>
            </a:pPr>
            <a:r>
              <a:rPr lang="en-US" dirty="0"/>
              <a:t>Matt Carpenter, Email: </a:t>
            </a:r>
            <a:r>
              <a:rPr lang="en-US" u="sng" dirty="0">
                <a:solidFill>
                  <a:srgbClr val="0563C1"/>
                </a:solidFill>
                <a:effectLst/>
                <a:ea typeface="Calibri" panose="020F0502020204030204" pitchFamily="34" charset="0"/>
                <a:hlinkClick r:id="rId3"/>
              </a:rPr>
              <a:t>caers@mdeq.ms.gov</a:t>
            </a:r>
            <a:endParaRPr lang="en-US" dirty="0"/>
          </a:p>
          <a:p>
            <a:pPr marL="0" indent="0">
              <a:buNone/>
            </a:pPr>
            <a:endParaRPr lang="en-US" dirty="0"/>
          </a:p>
        </p:txBody>
      </p:sp>
    </p:spTree>
    <p:extLst>
      <p:ext uri="{BB962C8B-B14F-4D97-AF65-F5344CB8AC3E}">
        <p14:creationId xmlns:p14="http://schemas.microsoft.com/office/powerpoint/2010/main" val="3813795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AFC3-AF3A-98FA-E8D5-1E87E2BD7D46}"/>
              </a:ext>
            </a:extLst>
          </p:cNvPr>
          <p:cNvSpPr>
            <a:spLocks noGrp="1"/>
          </p:cNvSpPr>
          <p:nvPr>
            <p:ph type="title"/>
          </p:nvPr>
        </p:nvSpPr>
        <p:spPr/>
        <p:txBody>
          <a:bodyPr/>
          <a:lstStyle/>
          <a:p>
            <a:r>
              <a:rPr lang="en-US" b="1" dirty="0"/>
              <a:t>MDEQ Notes </a:t>
            </a:r>
          </a:p>
        </p:txBody>
      </p:sp>
      <p:sp>
        <p:nvSpPr>
          <p:cNvPr id="3" name="Content Placeholder 2">
            <a:extLst>
              <a:ext uri="{FF2B5EF4-FFF2-40B4-BE49-F238E27FC236}">
                <a16:creationId xmlns:a16="http://schemas.microsoft.com/office/drawing/2014/main" id="{1933FC8E-E76B-4D6B-E3F0-DDB5BC23400D}"/>
              </a:ext>
            </a:extLst>
          </p:cNvPr>
          <p:cNvSpPr>
            <a:spLocks noGrp="1"/>
          </p:cNvSpPr>
          <p:nvPr>
            <p:ph idx="1"/>
          </p:nvPr>
        </p:nvSpPr>
        <p:spPr/>
        <p:txBody>
          <a:bodyPr>
            <a:normAutofit lnSpcReduction="10000"/>
          </a:bodyPr>
          <a:lstStyle/>
          <a:p>
            <a:r>
              <a:rPr lang="en-US" b="1" dirty="0"/>
              <a:t>More information and CAERS Certifier Subscriber Agreement </a:t>
            </a:r>
          </a:p>
          <a:p>
            <a:pPr lvl="1"/>
            <a:r>
              <a:rPr lang="en-US" dirty="0"/>
              <a:t>https://www.mdeq.ms.gov/air/emissions-inventories/</a:t>
            </a:r>
          </a:p>
          <a:p>
            <a:pPr lvl="1"/>
            <a:endParaRPr lang="en-US" dirty="0"/>
          </a:p>
          <a:p>
            <a:r>
              <a:rPr lang="en-US" b="1" dirty="0"/>
              <a:t>Deadlines</a:t>
            </a:r>
          </a:p>
          <a:p>
            <a:pPr lvl="1"/>
            <a:r>
              <a:rPr lang="en-US" dirty="0"/>
              <a:t>AERR and AERF is July 1</a:t>
            </a:r>
            <a:r>
              <a:rPr lang="en-US" baseline="30000" dirty="0"/>
              <a:t>st</a:t>
            </a:r>
            <a:r>
              <a:rPr lang="en-US" dirty="0"/>
              <a:t> </a:t>
            </a:r>
          </a:p>
          <a:p>
            <a:pPr lvl="1"/>
            <a:r>
              <a:rPr lang="en-US" dirty="0"/>
              <a:t>More details regarding AERF to be sent out later</a:t>
            </a:r>
          </a:p>
          <a:p>
            <a:pPr marL="457200" lvl="1" indent="0">
              <a:buNone/>
            </a:pPr>
            <a:endParaRPr lang="en-US" dirty="0"/>
          </a:p>
          <a:p>
            <a:r>
              <a:rPr lang="en-US" b="1" dirty="0"/>
              <a:t>Other inventory related notes</a:t>
            </a:r>
          </a:p>
          <a:p>
            <a:pPr lvl="1"/>
            <a:r>
              <a:rPr lang="en-US" dirty="0"/>
              <a:t>Emission factors and throughput</a:t>
            </a:r>
          </a:p>
          <a:p>
            <a:pPr lvl="1"/>
            <a:r>
              <a:rPr lang="en-US" dirty="0"/>
              <a:t>Control effectiveness/efficiencies needed </a:t>
            </a:r>
          </a:p>
          <a:p>
            <a:pPr lvl="1"/>
            <a:r>
              <a:rPr lang="en-US" dirty="0"/>
              <a:t>Review SCCs, stack parameters, control paths, etc.  </a:t>
            </a:r>
          </a:p>
        </p:txBody>
      </p:sp>
    </p:spTree>
    <p:extLst>
      <p:ext uri="{BB962C8B-B14F-4D97-AF65-F5344CB8AC3E}">
        <p14:creationId xmlns:p14="http://schemas.microsoft.com/office/powerpoint/2010/main" val="3254548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85AE-04E2-4094-966E-74E55B191CB8}"/>
              </a:ext>
            </a:extLst>
          </p:cNvPr>
          <p:cNvSpPr>
            <a:spLocks noGrp="1"/>
          </p:cNvSpPr>
          <p:nvPr>
            <p:ph type="title"/>
          </p:nvPr>
        </p:nvSpPr>
        <p:spPr/>
        <p:txBody>
          <a:bodyPr/>
          <a:lstStyle/>
          <a:p>
            <a:r>
              <a:rPr lang="en-US" b="1" dirty="0"/>
              <a:t>Want to make CAERS better?</a:t>
            </a:r>
          </a:p>
        </p:txBody>
      </p:sp>
      <p:sp>
        <p:nvSpPr>
          <p:cNvPr id="3" name="Content Placeholder 2">
            <a:extLst>
              <a:ext uri="{FF2B5EF4-FFF2-40B4-BE49-F238E27FC236}">
                <a16:creationId xmlns:a16="http://schemas.microsoft.com/office/drawing/2014/main" id="{3D14E61A-1713-431D-8FB7-8A451EE5393A}"/>
              </a:ext>
            </a:extLst>
          </p:cNvPr>
          <p:cNvSpPr>
            <a:spLocks noGrp="1"/>
          </p:cNvSpPr>
          <p:nvPr>
            <p:ph idx="1"/>
          </p:nvPr>
        </p:nvSpPr>
        <p:spPr/>
        <p:txBody>
          <a:bodyPr/>
          <a:lstStyle/>
          <a:p>
            <a:pPr marL="0" indent="0">
              <a:buNone/>
            </a:pPr>
            <a:r>
              <a:rPr lang="en-US" dirty="0"/>
              <a:t>Please help us make CAERS better by sending us feedback to </a:t>
            </a:r>
            <a:r>
              <a:rPr lang="en-US" dirty="0">
                <a:hlinkClick r:id="rId3"/>
              </a:rPr>
              <a:t>caer@epa.gov</a:t>
            </a:r>
            <a:r>
              <a:rPr lang="en-US" dirty="0"/>
              <a:t>.  Help us prioritize upcoming features and functionality.</a:t>
            </a:r>
          </a:p>
          <a:p>
            <a:pPr marL="0" indent="0">
              <a:buNone/>
            </a:pPr>
            <a:endParaRPr lang="en-US" dirty="0"/>
          </a:p>
          <a:p>
            <a:pPr marL="0" indent="0">
              <a:buNone/>
            </a:pPr>
            <a:r>
              <a:rPr lang="en-US" b="1" dirty="0"/>
              <a:t>To make your reporting easier:</a:t>
            </a:r>
            <a:endParaRPr lang="en-US" dirty="0"/>
          </a:p>
          <a:p>
            <a:r>
              <a:rPr lang="en-US" dirty="0"/>
              <a:t>What else should CAERS be able to do?</a:t>
            </a:r>
          </a:p>
          <a:p>
            <a:r>
              <a:rPr lang="en-US" dirty="0"/>
              <a:t>What data elements should CAERS collect to send to other SLT and EPA air programs?</a:t>
            </a:r>
          </a:p>
          <a:p>
            <a:r>
              <a:rPr lang="en-US" dirty="0"/>
              <a:t>How should CAERS do this?</a:t>
            </a:r>
          </a:p>
          <a:p>
            <a:r>
              <a:rPr lang="en-US" dirty="0"/>
              <a:t>How should CAERS </a:t>
            </a:r>
            <a:r>
              <a:rPr lang="en-US" i="1" dirty="0"/>
              <a:t>not</a:t>
            </a:r>
            <a:r>
              <a:rPr lang="en-US" dirty="0"/>
              <a:t> do this?</a:t>
            </a:r>
          </a:p>
        </p:txBody>
      </p:sp>
    </p:spTree>
    <p:extLst>
      <p:ext uri="{BB962C8B-B14F-4D97-AF65-F5344CB8AC3E}">
        <p14:creationId xmlns:p14="http://schemas.microsoft.com/office/powerpoint/2010/main" val="1554808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31B2A-C9DE-4716-A53D-87E4679597FF}"/>
              </a:ext>
            </a:extLst>
          </p:cNvPr>
          <p:cNvSpPr>
            <a:spLocks noGrp="1"/>
          </p:cNvSpPr>
          <p:nvPr>
            <p:ph type="title"/>
          </p:nvPr>
        </p:nvSpPr>
        <p:spPr/>
        <p:txBody>
          <a:bodyPr/>
          <a:lstStyle/>
          <a:p>
            <a:pPr algn="ctr"/>
            <a:r>
              <a:rPr lang="en-US" b="1" dirty="0"/>
              <a:t>Questions </a:t>
            </a:r>
          </a:p>
        </p:txBody>
      </p:sp>
    </p:spTree>
    <p:extLst>
      <p:ext uri="{BB962C8B-B14F-4D97-AF65-F5344CB8AC3E}">
        <p14:creationId xmlns:p14="http://schemas.microsoft.com/office/powerpoint/2010/main" val="369614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972AF-5F9F-410D-9ACA-663AFCCBF9B0}"/>
              </a:ext>
            </a:extLst>
          </p:cNvPr>
          <p:cNvSpPr>
            <a:spLocks noGrp="1"/>
          </p:cNvSpPr>
          <p:nvPr>
            <p:ph type="title"/>
          </p:nvPr>
        </p:nvSpPr>
        <p:spPr>
          <a:xfrm>
            <a:off x="950495" y="-269974"/>
            <a:ext cx="10515600" cy="1325563"/>
          </a:xfrm>
        </p:spPr>
        <p:txBody>
          <a:bodyPr vert="horz" lIns="91440" tIns="45720" rIns="91440" bIns="45720" rtlCol="0" anchor="b">
            <a:normAutofit/>
          </a:bodyPr>
          <a:lstStyle/>
          <a:p>
            <a:r>
              <a:rPr lang="en-US" b="1" dirty="0"/>
              <a:t>Preparer and NEI Certifier in </a:t>
            </a:r>
            <a:r>
              <a:rPr lang="en-US" b="1" dirty="0" err="1"/>
              <a:t>MyCDX</a:t>
            </a:r>
            <a:r>
              <a:rPr lang="en-US" b="1" dirty="0"/>
              <a:t> Page</a:t>
            </a:r>
          </a:p>
        </p:txBody>
      </p:sp>
      <p:sp>
        <p:nvSpPr>
          <p:cNvPr id="2" name="TextBox 1">
            <a:extLst>
              <a:ext uri="{FF2B5EF4-FFF2-40B4-BE49-F238E27FC236}">
                <a16:creationId xmlns:a16="http://schemas.microsoft.com/office/drawing/2014/main" id="{39688DD1-76BC-5497-258E-C0B38A3C0B6E}"/>
              </a:ext>
            </a:extLst>
          </p:cNvPr>
          <p:cNvSpPr txBox="1"/>
          <p:nvPr/>
        </p:nvSpPr>
        <p:spPr>
          <a:xfrm>
            <a:off x="279767" y="3103035"/>
            <a:ext cx="3425959" cy="923330"/>
          </a:xfrm>
          <a:prstGeom prst="rect">
            <a:avLst/>
          </a:prstGeom>
          <a:solidFill>
            <a:schemeClr val="bg1"/>
          </a:solidFill>
          <a:ln>
            <a:solidFill>
              <a:schemeClr val="accent1">
                <a:lumMod val="50000"/>
              </a:schemeClr>
            </a:solidFill>
          </a:ln>
        </p:spPr>
        <p:txBody>
          <a:bodyPr wrap="square" rtlCol="0">
            <a:spAutoFit/>
          </a:bodyPr>
          <a:lstStyle/>
          <a:p>
            <a:r>
              <a:rPr lang="en-US" dirty="0"/>
              <a:t>When you go into your “My CDX” page, you will see your role listed next to your CAER account.</a:t>
            </a:r>
          </a:p>
        </p:txBody>
      </p:sp>
      <p:pic>
        <p:nvPicPr>
          <p:cNvPr id="5" name="Picture 4" descr="A screen showing the user's My CDX page, listing the program services the user is subscribed to, as well as the role (preparer or NEI certifier) under which the user is registered.">
            <a:extLst>
              <a:ext uri="{FF2B5EF4-FFF2-40B4-BE49-F238E27FC236}">
                <a16:creationId xmlns:a16="http://schemas.microsoft.com/office/drawing/2014/main" id="{8E5D3D89-1204-4596-8B86-D50BBEC9D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767" y="1167062"/>
            <a:ext cx="8728560" cy="5582653"/>
          </a:xfrm>
          <a:prstGeom prst="rect">
            <a:avLst/>
          </a:prstGeom>
        </p:spPr>
      </p:pic>
      <p:sp>
        <p:nvSpPr>
          <p:cNvPr id="8" name="Oval 7">
            <a:extLst>
              <a:ext uri="{FF2B5EF4-FFF2-40B4-BE49-F238E27FC236}">
                <a16:creationId xmlns:a16="http://schemas.microsoft.com/office/drawing/2014/main" id="{E3E31A5E-D4C8-4479-B0D5-42AE01745735}"/>
              </a:ext>
              <a:ext uri="{C183D7F6-B498-43B3-948B-1728B52AA6E4}">
                <adec:decorative xmlns:adec="http://schemas.microsoft.com/office/drawing/2017/decorative" val="1"/>
              </a:ext>
            </a:extLst>
          </p:cNvPr>
          <p:cNvSpPr/>
          <p:nvPr/>
        </p:nvSpPr>
        <p:spPr>
          <a:xfrm>
            <a:off x="6845968" y="3103035"/>
            <a:ext cx="1022685" cy="8553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156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4404-6537-4F82-8DE5-EC4E88B9C99E}"/>
              </a:ext>
            </a:extLst>
          </p:cNvPr>
          <p:cNvSpPr>
            <a:spLocks noGrp="1"/>
          </p:cNvSpPr>
          <p:nvPr>
            <p:ph type="title"/>
          </p:nvPr>
        </p:nvSpPr>
        <p:spPr/>
        <p:txBody>
          <a:bodyPr/>
          <a:lstStyle/>
          <a:p>
            <a:r>
              <a:rPr lang="en-US" b="1" dirty="0"/>
              <a:t>Establishing Preparer/Certifier Roles</a:t>
            </a:r>
          </a:p>
        </p:txBody>
      </p:sp>
      <p:sp>
        <p:nvSpPr>
          <p:cNvPr id="3" name="TextBox 2">
            <a:extLst>
              <a:ext uri="{FF2B5EF4-FFF2-40B4-BE49-F238E27FC236}">
                <a16:creationId xmlns:a16="http://schemas.microsoft.com/office/drawing/2014/main" id="{EA79FFAF-66E2-4F56-AFAD-353D872AEE92}"/>
              </a:ext>
            </a:extLst>
          </p:cNvPr>
          <p:cNvSpPr txBox="1"/>
          <p:nvPr/>
        </p:nvSpPr>
        <p:spPr>
          <a:xfrm>
            <a:off x="838201" y="1919750"/>
            <a:ext cx="10510380" cy="1631216"/>
          </a:xfrm>
          <a:prstGeom prst="rect">
            <a:avLst/>
          </a:prstGeom>
          <a:noFill/>
        </p:spPr>
        <p:txBody>
          <a:bodyPr wrap="square" rtlCol="0">
            <a:spAutoFit/>
          </a:bodyPr>
          <a:lstStyle/>
          <a:p>
            <a:r>
              <a:rPr lang="en-US" sz="2000" dirty="0"/>
              <a:t>Each SLT has its own process with its reporting facilities to establish who is preparer/certifier.  If you have not heard from your SLT about this already, or if you are new and missed the relevant communication from them, you should reach out to them directly to the POC information listed at the end of this presentation.  </a:t>
            </a:r>
            <a:r>
              <a:rPr lang="en-US" sz="2000" i="1" dirty="0"/>
              <a:t>Don’t try to register in CDX until you’ve communicated with your SLT, to avoid further delays.</a:t>
            </a:r>
          </a:p>
        </p:txBody>
      </p:sp>
      <p:sp>
        <p:nvSpPr>
          <p:cNvPr id="6" name="Callout: Quad Arrow 5">
            <a:extLst>
              <a:ext uri="{FF2B5EF4-FFF2-40B4-BE49-F238E27FC236}">
                <a16:creationId xmlns:a16="http://schemas.microsoft.com/office/drawing/2014/main" id="{8C9920CF-6A12-4085-B100-5898DA94D198}"/>
              </a:ext>
              <a:ext uri="{C183D7F6-B498-43B3-948B-1728B52AA6E4}">
                <adec:decorative xmlns:adec="http://schemas.microsoft.com/office/drawing/2017/decorative" val="1"/>
              </a:ext>
            </a:extLst>
          </p:cNvPr>
          <p:cNvSpPr/>
          <p:nvPr/>
        </p:nvSpPr>
        <p:spPr>
          <a:xfrm>
            <a:off x="464457" y="3728295"/>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0A3D1CFA-63FF-4E8B-A50C-8948D8276F3F}"/>
              </a:ext>
            </a:extLst>
          </p:cNvPr>
          <p:cNvSpPr txBox="1">
            <a:spLocks/>
          </p:cNvSpPr>
          <p:nvPr/>
        </p:nvSpPr>
        <p:spPr>
          <a:xfrm>
            <a:off x="983343" y="3728295"/>
            <a:ext cx="10370457" cy="129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if I don’t know who will certify yet? </a:t>
            </a:r>
            <a:r>
              <a:rPr lang="en-US" sz="2000" dirty="0"/>
              <a:t>You will be able to begin the report, but you won’t be able to send it to your SLT for review.  As soon as you know who your certifier will be, let your SLT know, and then the new certifier should go to CDX to register. </a:t>
            </a:r>
          </a:p>
        </p:txBody>
      </p:sp>
      <p:sp>
        <p:nvSpPr>
          <p:cNvPr id="5" name="Callout: Quad Arrow 4">
            <a:extLst>
              <a:ext uri="{FF2B5EF4-FFF2-40B4-BE49-F238E27FC236}">
                <a16:creationId xmlns:a16="http://schemas.microsoft.com/office/drawing/2014/main" id="{0D6961C1-3209-46E3-9D34-DA1FE9CCE210}"/>
              </a:ext>
              <a:ext uri="{C183D7F6-B498-43B3-948B-1728B52AA6E4}">
                <adec:decorative xmlns:adec="http://schemas.microsoft.com/office/drawing/2017/decorative" val="1"/>
              </a:ext>
            </a:extLst>
          </p:cNvPr>
          <p:cNvSpPr/>
          <p:nvPr/>
        </p:nvSpPr>
        <p:spPr>
          <a:xfrm>
            <a:off x="464457" y="4980797"/>
            <a:ext cx="457200" cy="445477"/>
          </a:xfrm>
          <a:prstGeom prst="quadArrow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F0A33E7C-467A-4B1F-9C80-5019A625A0C9}"/>
              </a:ext>
            </a:extLst>
          </p:cNvPr>
          <p:cNvSpPr txBox="1">
            <a:spLocks/>
          </p:cNvSpPr>
          <p:nvPr/>
        </p:nvSpPr>
        <p:spPr>
          <a:xfrm>
            <a:off x="983343" y="5008714"/>
            <a:ext cx="10370457" cy="1472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What if our preparer or certifier leaves the company? </a:t>
            </a:r>
            <a:r>
              <a:rPr lang="en-US" sz="2000" dirty="0"/>
              <a:t> Let your SLT know of the staff change.  Then the new staff person should register in CDX per the above steps. The SLT will remove the old preparer/certifier in CAERS and your new staff should reach out to the SLT if the old preparer/certifier has not been removed within a reasonable amount of time.  Ask the departing staff person to remove their account from CDX.</a:t>
            </a:r>
          </a:p>
        </p:txBody>
      </p:sp>
    </p:spTree>
    <p:extLst>
      <p:ext uri="{BB962C8B-B14F-4D97-AF65-F5344CB8AC3E}">
        <p14:creationId xmlns:p14="http://schemas.microsoft.com/office/powerpoint/2010/main" val="2236406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0BA7FAFDC33449B16C79C83467ADE6" ma:contentTypeVersion="35" ma:contentTypeDescription="Create a new document." ma:contentTypeScope="" ma:versionID="2d1ce92a73788ed61e49d4ff3b1a35d4">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80c69db-6081-4d3e-9fff-859cf37511d0" xmlns:ns7="7bfc3ca4-03a2-4e32-aca8-74fe42dd5ea3" targetNamespace="http://schemas.microsoft.com/office/2006/metadata/properties" ma:root="true" ma:fieldsID="8d0bd2dbd8bcd5dfd02550734481e5ea" ns1:_="" ns3:_="" ns4:_="" ns5:_="" ns6:_="" ns7:_="">
    <xsd:import namespace="http://schemas.microsoft.com/sharepoint/v3"/>
    <xsd:import namespace="4ffa91fb-a0ff-4ac5-b2db-65c790d184a4"/>
    <xsd:import namespace="http://schemas.microsoft.com/sharepoint.v3"/>
    <xsd:import namespace="http://schemas.microsoft.com/sharepoint/v3/fields"/>
    <xsd:import namespace="880c69db-6081-4d3e-9fff-859cf37511d0"/>
    <xsd:import namespace="7bfc3ca4-03a2-4e32-aca8-74fe42dd5ea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element ref="ns7: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41d1306-7152-4dd4-b277-e992dad0a72c}" ma:internalName="TaxCatchAllLabel" ma:readOnly="true" ma:showField="CatchAllDataLabel" ma:web="880c69db-6081-4d3e-9fff-859cf37511d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41d1306-7152-4dd4-b277-e992dad0a72c}" ma:internalName="TaxCatchAll" ma:showField="CatchAllData" ma:web="880c69db-6081-4d3e-9fff-859cf37511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c69db-6081-4d3e-9fff-859cf37511d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fc3ca4-03a2-4e32-aca8-74fe42dd5ea3"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Location" ma:index="37" nillable="true" ma:displayName="MediaServiceLocation" ma:internalName="MediaServiceLocation"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emissions report</TermName>
          <TermId xmlns="http://schemas.microsoft.com/office/infopath/2007/PartnerControls">c039e4dd-a0db-4a00-b31e-cde32083cca2</TermId>
        </TermInfo>
        <TermInfo xmlns="http://schemas.microsoft.com/office/infopath/2007/PartnerControls">
          <TermName xmlns="http://schemas.microsoft.com/office/infopath/2007/PartnerControls">inventory</TermName>
          <TermId xmlns="http://schemas.microsoft.com/office/infopath/2007/PartnerControls">9c70a408-e2d5-4ad0-9a84-f8d75a230a88</TermId>
        </TermInfo>
        <TermInfo xmlns="http://schemas.microsoft.com/office/infopath/2007/PartnerControls">
          <TermName xmlns="http://schemas.microsoft.com/office/infopath/2007/PartnerControls">GADNR</TermName>
          <TermId xmlns="http://schemas.microsoft.com/office/infopath/2007/PartnerControls">58b97a08-b76d-4b49-8165-4d7a94cabfef</TermId>
        </TermInfo>
      </Terms>
    </TaxKeywordTaxHTField>
    <Record xmlns="4ffa91fb-a0ff-4ac5-b2db-65c790d184a4">Shared</Record>
    <Rights xmlns="4ffa91fb-a0ff-4ac5-b2db-65c790d184a4" xsi:nil="true"/>
    <Document_x0020_Creation_x0020_Date xmlns="4ffa91fb-a0ff-4ac5-b2db-65c790d184a4">2020-12-09T19:35:33+00:00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IMAddress xmlns="http://schemas.microsoft.com/sharepoint/v3" xsi:nil="true"/>
    <Records_x0020_Date xmlns="880c69db-6081-4d3e-9fff-859cf37511d0" xsi:nil="true"/>
    <Records_x0020_Status xmlns="880c69db-6081-4d3e-9fff-859cf37511d0">Pending</Records_x0020_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EF1C3-799B-462E-AFA6-C13BB247D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80c69db-6081-4d3e-9fff-859cf37511d0"/>
    <ds:schemaRef ds:uri="7bfc3ca4-03a2-4e32-aca8-74fe42dd5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28C744-E214-4EA9-92CD-62182E4D8C3D}">
  <ds:schemaRefs>
    <ds:schemaRef ds:uri="Microsoft.SharePoint.Taxonomy.ContentTypeSync"/>
  </ds:schemaRefs>
</ds:datastoreItem>
</file>

<file path=customXml/itemProps3.xml><?xml version="1.0" encoding="utf-8"?>
<ds:datastoreItem xmlns:ds="http://schemas.openxmlformats.org/officeDocument/2006/customXml" ds:itemID="{13631D7E-0703-4AC2-8DF0-4314130E3880}">
  <ds:schemaRefs>
    <ds:schemaRef ds:uri="7bfc3ca4-03a2-4e32-aca8-74fe42dd5ea3"/>
    <ds:schemaRef ds:uri="http://schemas.microsoft.com/office/2006/documentManagement/types"/>
    <ds:schemaRef ds:uri="http://purl.org/dc/terms/"/>
    <ds:schemaRef ds:uri="http://schemas.microsoft.com/sharepoint.v3"/>
    <ds:schemaRef ds:uri="880c69db-6081-4d3e-9fff-859cf37511d0"/>
    <ds:schemaRef ds:uri="http://schemas.microsoft.com/sharepoint/v3"/>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fields"/>
    <ds:schemaRef ds:uri="4ffa91fb-a0ff-4ac5-b2db-65c790d184a4"/>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DCCFE837-7E38-452F-8DE8-D9E73E0CA7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4433</TotalTime>
  <Words>4996</Words>
  <Application>Microsoft Office PowerPoint</Application>
  <PresentationFormat>Widescreen</PresentationFormat>
  <Paragraphs>360</Paragraphs>
  <Slides>75</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Calibri Light</vt:lpstr>
      <vt:lpstr>Office Theme</vt:lpstr>
      <vt:lpstr>Combined Air Emissions Reporting System (CAERS) Welcome to CAERS for Mississippi Preparers and Certifiers 12/13/2023</vt:lpstr>
      <vt:lpstr>Goal of Training</vt:lpstr>
      <vt:lpstr>Disclaimers</vt:lpstr>
      <vt:lpstr>What is CAERS?</vt:lpstr>
      <vt:lpstr>System Requirements</vt:lpstr>
      <vt:lpstr>CAER User Roles - Preparer</vt:lpstr>
      <vt:lpstr>CAERS User Roles - Certifier</vt:lpstr>
      <vt:lpstr>Preparer and NEI Certifier in MyCDX Page</vt:lpstr>
      <vt:lpstr>Establishing Preparer/Certifier Roles</vt:lpstr>
      <vt:lpstr>TRI – bound HAPs Data</vt:lpstr>
      <vt:lpstr>Timing of Submissions</vt:lpstr>
      <vt:lpstr>Registration Process</vt:lpstr>
      <vt:lpstr>1. Register in CDX</vt:lpstr>
      <vt:lpstr>CDX Login Page</vt:lpstr>
      <vt:lpstr>CDX Terms and Conditions</vt:lpstr>
      <vt:lpstr>2. Set up CAERS in CDX</vt:lpstr>
      <vt:lpstr>CDX CAERS Program Service Selection</vt:lpstr>
      <vt:lpstr>CDX Program Service Search</vt:lpstr>
      <vt:lpstr>CDX Adding a Program Service</vt:lpstr>
      <vt:lpstr>CDX Selecting a Role</vt:lpstr>
      <vt:lpstr>CDX User Information</vt:lpstr>
      <vt:lpstr>CDX Organization Information</vt:lpstr>
      <vt:lpstr>CDX Organization Contact</vt:lpstr>
      <vt:lpstr>CDX Entry of User Code</vt:lpstr>
      <vt:lpstr>CDX LexisNexis Identity Verification</vt:lpstr>
      <vt:lpstr>CDX LexisNexis Identity Verification Continued</vt:lpstr>
      <vt:lpstr>CDX Electronic Signature Agreement</vt:lpstr>
      <vt:lpstr>CDX Electronic Signature Agreement Continued</vt:lpstr>
      <vt:lpstr>eSignature Widget Password Entry</vt:lpstr>
      <vt:lpstr>Completing Registration</vt:lpstr>
      <vt:lpstr>MyCDX Page After Registration</vt:lpstr>
      <vt:lpstr>Help in CDX</vt:lpstr>
      <vt:lpstr>3. Receive Approval Notification from CAERS</vt:lpstr>
      <vt:lpstr>CAERS My Facilities Page</vt:lpstr>
      <vt:lpstr>Request Access to Facility</vt:lpstr>
      <vt:lpstr>Finding Your Facility</vt:lpstr>
      <vt:lpstr>Confirm Access to Facility</vt:lpstr>
      <vt:lpstr>Request Sent</vt:lpstr>
      <vt:lpstr>Request Granted</vt:lpstr>
      <vt:lpstr>Begin/Continue Report</vt:lpstr>
      <vt:lpstr>Questions so Far?</vt:lpstr>
      <vt:lpstr>Highlights of CAERS Features</vt:lpstr>
      <vt:lpstr>Highlights of CAERS Features - 1</vt:lpstr>
      <vt:lpstr>CAERS Main Report Page</vt:lpstr>
      <vt:lpstr>CAERS Emissions Unit Information Page</vt:lpstr>
      <vt:lpstr>CAERS Emissions Unit Information Edit Page</vt:lpstr>
      <vt:lpstr>CAERS Drop Down Menu Example</vt:lpstr>
      <vt:lpstr>CAERS On-screen Quality Assurance Checks</vt:lpstr>
      <vt:lpstr>CAERS Search Pop-Up Window</vt:lpstr>
      <vt:lpstr>Highlights of CAERS Features - 2</vt:lpstr>
      <vt:lpstr>CAERS Throughput Bulk Entry </vt:lpstr>
      <vt:lpstr>CAERS Total Emissions Bulk Entry</vt:lpstr>
      <vt:lpstr>Highlights of CAERS Features - 3</vt:lpstr>
      <vt:lpstr>Example of Bulk Upload Excel Template</vt:lpstr>
      <vt:lpstr>Bulk Upload Excel Template Example Continued</vt:lpstr>
      <vt:lpstr>Highlights of CAERS Features - 4</vt:lpstr>
      <vt:lpstr>CAERS Emissions Reports Page</vt:lpstr>
      <vt:lpstr>Highlights of CAERS Features - 5</vt:lpstr>
      <vt:lpstr>CAERS Emissions Reports Prepopulated Template Download</vt:lpstr>
      <vt:lpstr>Highlights of CAERS Features - 6</vt:lpstr>
      <vt:lpstr>CAERS Document Attachment Page</vt:lpstr>
      <vt:lpstr>Highlights of CAERS Features - 7</vt:lpstr>
      <vt:lpstr>CAERS Report History Page</vt:lpstr>
      <vt:lpstr>CAERS Report Log Page</vt:lpstr>
      <vt:lpstr>Highlights of CAERS Features - 8</vt:lpstr>
      <vt:lpstr>CAERS Summary Report Download </vt:lpstr>
      <vt:lpstr>CAERS Example Summary Report</vt:lpstr>
      <vt:lpstr>Highlights of CAERS Features - 9</vt:lpstr>
      <vt:lpstr>TRI-MEweb Page for Use of CAERS Data</vt:lpstr>
      <vt:lpstr>CAERS Help Resources Page</vt:lpstr>
      <vt:lpstr>Help from CDX Help Desk</vt:lpstr>
      <vt:lpstr>Program Questions </vt:lpstr>
      <vt:lpstr>MDEQ Notes </vt:lpstr>
      <vt:lpstr>Want to make CAERS better?</vt:lpstr>
      <vt:lpstr>Questions </vt:lpstr>
    </vt:vector>
  </TitlesOfParts>
  <Company>U.S. Environmental Protection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Welcome to CAERS Training for GADNR</dc:subject>
  <dc:creator>Gamas, Julia</dc:creator>
  <cp:keywords>emissions report, inventory, GADNR</cp:keywords>
  <cp:lastModifiedBy>Gamas, Julia</cp:lastModifiedBy>
  <cp:revision>105</cp:revision>
  <cp:lastPrinted>2022-10-27T15:20:39Z</cp:lastPrinted>
  <dcterms:created xsi:type="dcterms:W3CDTF">2020-11-16T14:13:34Z</dcterms:created>
  <dcterms:modified xsi:type="dcterms:W3CDTF">2024-01-18T17:26:24Z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0x010100510BA7FAFDC33449B16C79C83467ADE6</vt:lpwstr>
  </property>
</Properties>
</file>