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47"/>
  </p:notesMasterIdLst>
  <p:handoutMasterIdLst>
    <p:handoutMasterId r:id="rId48"/>
  </p:handoutMasterIdLst>
  <p:sldIdLst>
    <p:sldId id="256" r:id="rId6"/>
    <p:sldId id="624" r:id="rId7"/>
    <p:sldId id="605" r:id="rId8"/>
    <p:sldId id="295" r:id="rId9"/>
    <p:sldId id="294" r:id="rId10"/>
    <p:sldId id="257"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628" r:id="rId45"/>
    <p:sldId id="630" r:id="rId46"/>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Maupin" initials="MM" lastIdx="1" clrIdx="0">
    <p:extLst>
      <p:ext uri="{19B8F6BF-5375-455C-9EA6-DF929625EA0E}">
        <p15:presenceInfo xmlns:p15="http://schemas.microsoft.com/office/powerpoint/2012/main" userId="S::mmaupin@skeo.com::a4c2da2c-efeb-47e8-98cd-d8f1dca5dc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24" autoAdjust="0"/>
  </p:normalViewPr>
  <p:slideViewPr>
    <p:cSldViewPr snapToGrid="0">
      <p:cViewPr varScale="1">
        <p:scale>
          <a:sx n="46" d="100"/>
          <a:sy n="46" d="100"/>
        </p:scale>
        <p:origin x="1548" y="3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2" Type="http://schemas.openxmlformats.org/officeDocument/2006/relationships/hyperlink" Target="https://www.epa.gov/community-port-collaboration" TargetMode="External"/><Relationship Id="rId1" Type="http://schemas.openxmlformats.org/officeDocument/2006/relationships/hyperlink" Target="https://www.epa.gov/community-port-collaboration/community-port-collaboration-pilot-projects"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epa.gov/community-port-collaboration" TargetMode="External"/><Relationship Id="rId1" Type="http://schemas.openxmlformats.org/officeDocument/2006/relationships/hyperlink" Target="https://www.epa.gov/community-port-collaboration/community-port-collaboration-pilot-project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s-419" b="1"/>
            <a:t>Manual básico de puertos para las comunidades</a:t>
          </a:r>
          <a:r>
            <a:rPr lang="es-419"/>
            <a:t>: Un resumen general de la planificación y las operaciones de los puertos para respaldar la participación comunitaria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s-419" b="1"/>
            <a:t>Hoja de ruta de acción comunitaria</a:t>
          </a:r>
          <a:r>
            <a:rPr lang="es-419"/>
            <a:t>: Empoderamiento de las comunidades próximas a los puertos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s-419" b="1"/>
            <a:t>Manual básico de justicia ambiental (EJ) para puertos</a:t>
          </a:r>
          <a:r>
            <a:rPr lang="es-419"/>
            <a:t>: La Guía del Buen Vecino para desarrollar asociaciones y equidad social con las comunidades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781AB-C50B-45E8-9455-A48496AE8A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7083F05-6950-4711-81C9-1A279E490C57}">
      <dgm:prSet/>
      <dgm:spPr/>
      <dgm:t>
        <a:bodyPr/>
        <a:lstStyle/>
        <a:p>
          <a:r>
            <a:rPr lang="es-419" u="sng" dirty="0">
              <a:hlinkClick xmlns:r="http://schemas.openxmlformats.org/officeDocument/2006/relationships" r:id="rId1"/>
            </a:rPr>
            <a:t>Proyectos piloto de colaboración entre la comunidad y el puerto:</a:t>
          </a:r>
          <a:r>
            <a:rPr lang="es-419" dirty="0"/>
            <a:t> Asistencia técnica proporcionada a 4 comunidades piloto</a:t>
          </a:r>
        </a:p>
      </dgm:t>
    </dgm:pt>
    <dgm:pt modelId="{55C52BD9-DD61-49B6-ABAA-2D80388E3A9E}" type="parTrans" cxnId="{6AFEA464-BA8D-49BF-8F75-8AFAC5BA3D5D}">
      <dgm:prSet/>
      <dgm:spPr/>
      <dgm:t>
        <a:bodyPr/>
        <a:lstStyle/>
        <a:p>
          <a:endParaRPr lang="en-US"/>
        </a:p>
      </dgm:t>
    </dgm:pt>
    <dgm:pt modelId="{FAF9109A-19C0-4E7C-B925-B821A9719EB1}" type="sibTrans" cxnId="{6AFEA464-BA8D-49BF-8F75-8AFAC5BA3D5D}">
      <dgm:prSet/>
      <dgm:spPr/>
      <dgm:t>
        <a:bodyPr/>
        <a:lstStyle/>
        <a:p>
          <a:endParaRPr lang="en-US"/>
        </a:p>
      </dgm:t>
    </dgm:pt>
    <dgm:pt modelId="{606E7DC0-A7B4-4FB8-8748-DD52D43AD371}">
      <dgm:prSet/>
      <dgm:spPr/>
      <dgm:t>
        <a:bodyPr/>
        <a:lstStyle/>
        <a:p>
          <a:r>
            <a:rPr lang="es-419"/>
            <a:t>Incluye un </a:t>
          </a:r>
          <a:r>
            <a:rPr lang="es-419" u="sng">
              <a:hlinkClick xmlns:r="http://schemas.openxmlformats.org/officeDocument/2006/relationships" r:id="rId2"/>
            </a:rPr>
            <a:t>conjunto de herramientas de colaboración entre la comunidad y el puerto</a:t>
          </a:r>
          <a:r>
            <a:rPr lang="es-419"/>
            <a:t> actualizado que consiste en 3 documentos y páginas web</a:t>
          </a:r>
        </a:p>
      </dgm:t>
    </dgm:pt>
    <dgm:pt modelId="{33E0ED65-8789-438D-A694-8B96B56FB696}" type="parTrans" cxnId="{0917010B-1945-48D2-85F0-AECF3036EF12}">
      <dgm:prSet/>
      <dgm:spPr/>
      <dgm:t>
        <a:bodyPr/>
        <a:lstStyle/>
        <a:p>
          <a:endParaRPr lang="en-US"/>
        </a:p>
      </dgm:t>
    </dgm:pt>
    <dgm:pt modelId="{ACD6777F-EB0E-4BDF-97CB-8C49C3B54F8E}" type="sibTrans" cxnId="{0917010B-1945-48D2-85F0-AECF3036EF12}">
      <dgm:prSet/>
      <dgm:spPr/>
      <dgm:t>
        <a:bodyPr/>
        <a:lstStyle/>
        <a:p>
          <a:endParaRPr lang="en-US"/>
        </a:p>
      </dgm:t>
    </dgm:pt>
    <dgm:pt modelId="{2466E94D-658A-44B0-AA2A-95144A52F74A}">
      <dgm:prSet/>
      <dgm:spPr/>
      <dgm:t>
        <a:bodyPr/>
        <a:lstStyle/>
        <a:p>
          <a:r>
            <a:rPr lang="es-419" dirty="0"/>
            <a:t>Lecciones aprendidas clave y herramientas adicionales desarrolladas en función de los resultados de los pilotos</a:t>
          </a:r>
        </a:p>
      </dgm:t>
    </dgm:pt>
    <dgm:pt modelId="{E01A2D2F-A039-47E3-99DB-4E08EA86562C}" type="parTrans" cxnId="{B17D6A19-B152-4D38-BD6A-ED10ACC438F2}">
      <dgm:prSet/>
      <dgm:spPr/>
      <dgm:t>
        <a:bodyPr/>
        <a:lstStyle/>
        <a:p>
          <a:endParaRPr lang="en-US"/>
        </a:p>
      </dgm:t>
    </dgm:pt>
    <dgm:pt modelId="{854E03F2-5E2A-44FA-A7C9-184FEA21ADAD}" type="sibTrans" cxnId="{B17D6A19-B152-4D38-BD6A-ED10ACC438F2}">
      <dgm:prSet/>
      <dgm:spPr/>
      <dgm:t>
        <a:bodyPr/>
        <a:lstStyle/>
        <a:p>
          <a:endParaRPr lang="en-US"/>
        </a:p>
      </dgm:t>
    </dgm:pt>
    <dgm:pt modelId="{610A3F6E-D997-4ECF-9ED7-7714F760D68C}" type="pres">
      <dgm:prSet presAssocID="{420781AB-C50B-45E8-9455-A48496AE8A18}" presName="vert0" presStyleCnt="0">
        <dgm:presLayoutVars>
          <dgm:dir/>
          <dgm:animOne val="branch"/>
          <dgm:animLvl val="lvl"/>
        </dgm:presLayoutVars>
      </dgm:prSet>
      <dgm:spPr/>
    </dgm:pt>
    <dgm:pt modelId="{EAE9AD13-CD9E-4ACD-A3E2-738CD3236679}" type="pres">
      <dgm:prSet presAssocID="{07083F05-6950-4711-81C9-1A279E490C57}" presName="thickLine" presStyleLbl="alignNode1" presStyleIdx="0" presStyleCnt="3"/>
      <dgm:spPr/>
    </dgm:pt>
    <dgm:pt modelId="{41E5190F-047C-47C9-8040-37B23AECD0EB}" type="pres">
      <dgm:prSet presAssocID="{07083F05-6950-4711-81C9-1A279E490C57}" presName="horz1" presStyleCnt="0"/>
      <dgm:spPr/>
    </dgm:pt>
    <dgm:pt modelId="{437091C0-A56E-4154-A02B-29604A6E0067}" type="pres">
      <dgm:prSet presAssocID="{07083F05-6950-4711-81C9-1A279E490C57}" presName="tx1" presStyleLbl="revTx" presStyleIdx="0" presStyleCnt="3"/>
      <dgm:spPr/>
    </dgm:pt>
    <dgm:pt modelId="{916FC896-CE40-4E5A-8B50-B96CDD4238E5}" type="pres">
      <dgm:prSet presAssocID="{07083F05-6950-4711-81C9-1A279E490C57}" presName="vert1" presStyleCnt="0"/>
      <dgm:spPr/>
    </dgm:pt>
    <dgm:pt modelId="{F00E12D6-B07D-4E08-B709-BBF9F15FF3C5}" type="pres">
      <dgm:prSet presAssocID="{606E7DC0-A7B4-4FB8-8748-DD52D43AD371}" presName="thickLine" presStyleLbl="alignNode1" presStyleIdx="1" presStyleCnt="3"/>
      <dgm:spPr/>
    </dgm:pt>
    <dgm:pt modelId="{5FE182AF-D852-4C4D-9694-24EDFB596645}" type="pres">
      <dgm:prSet presAssocID="{606E7DC0-A7B4-4FB8-8748-DD52D43AD371}" presName="horz1" presStyleCnt="0"/>
      <dgm:spPr/>
    </dgm:pt>
    <dgm:pt modelId="{A3096C74-FC58-42F9-BCB9-0C51BB9E8992}" type="pres">
      <dgm:prSet presAssocID="{606E7DC0-A7B4-4FB8-8748-DD52D43AD371}" presName="tx1" presStyleLbl="revTx" presStyleIdx="1" presStyleCnt="3"/>
      <dgm:spPr/>
    </dgm:pt>
    <dgm:pt modelId="{D817A807-3AF0-4CC8-A65B-5B6D42043E93}" type="pres">
      <dgm:prSet presAssocID="{606E7DC0-A7B4-4FB8-8748-DD52D43AD371}" presName="vert1" presStyleCnt="0"/>
      <dgm:spPr/>
    </dgm:pt>
    <dgm:pt modelId="{831C6249-27D5-4453-9245-56AC4CD22089}" type="pres">
      <dgm:prSet presAssocID="{2466E94D-658A-44B0-AA2A-95144A52F74A}" presName="thickLine" presStyleLbl="alignNode1" presStyleIdx="2" presStyleCnt="3"/>
      <dgm:spPr/>
    </dgm:pt>
    <dgm:pt modelId="{CD8C0C92-2E00-479B-AEBD-BB8B24855F74}" type="pres">
      <dgm:prSet presAssocID="{2466E94D-658A-44B0-AA2A-95144A52F74A}" presName="horz1" presStyleCnt="0"/>
      <dgm:spPr/>
    </dgm:pt>
    <dgm:pt modelId="{57A27B63-A720-43AD-8E05-B9A1E2DA1C47}" type="pres">
      <dgm:prSet presAssocID="{2466E94D-658A-44B0-AA2A-95144A52F74A}" presName="tx1" presStyleLbl="revTx" presStyleIdx="2" presStyleCnt="3"/>
      <dgm:spPr/>
    </dgm:pt>
    <dgm:pt modelId="{1DA55E39-19D6-4ADA-8624-49C9B16BB346}" type="pres">
      <dgm:prSet presAssocID="{2466E94D-658A-44B0-AA2A-95144A52F74A}" presName="vert1" presStyleCnt="0"/>
      <dgm:spPr/>
    </dgm:pt>
  </dgm:ptLst>
  <dgm:cxnLst>
    <dgm:cxn modelId="{0917010B-1945-48D2-85F0-AECF3036EF12}" srcId="{420781AB-C50B-45E8-9455-A48496AE8A18}" destId="{606E7DC0-A7B4-4FB8-8748-DD52D43AD371}" srcOrd="1" destOrd="0" parTransId="{33E0ED65-8789-438D-A694-8B96B56FB696}" sibTransId="{ACD6777F-EB0E-4BDF-97CB-8C49C3B54F8E}"/>
    <dgm:cxn modelId="{B17D6A19-B152-4D38-BD6A-ED10ACC438F2}" srcId="{420781AB-C50B-45E8-9455-A48496AE8A18}" destId="{2466E94D-658A-44B0-AA2A-95144A52F74A}" srcOrd="2" destOrd="0" parTransId="{E01A2D2F-A039-47E3-99DB-4E08EA86562C}" sibTransId="{854E03F2-5E2A-44FA-A7C9-184FEA21ADAD}"/>
    <dgm:cxn modelId="{6AFEA464-BA8D-49BF-8F75-8AFAC5BA3D5D}" srcId="{420781AB-C50B-45E8-9455-A48496AE8A18}" destId="{07083F05-6950-4711-81C9-1A279E490C57}" srcOrd="0" destOrd="0" parTransId="{55C52BD9-DD61-49B6-ABAA-2D80388E3A9E}" sibTransId="{FAF9109A-19C0-4E7C-B925-B821A9719EB1}"/>
    <dgm:cxn modelId="{AC3F8EB4-E3D6-4F4B-A7EE-AE6AF8B81C5D}" type="presOf" srcId="{2466E94D-658A-44B0-AA2A-95144A52F74A}" destId="{57A27B63-A720-43AD-8E05-B9A1E2DA1C47}" srcOrd="0" destOrd="0" presId="urn:microsoft.com/office/officeart/2008/layout/LinedList"/>
    <dgm:cxn modelId="{FB978FCE-E670-447B-866F-D5A739D670D7}" type="presOf" srcId="{420781AB-C50B-45E8-9455-A48496AE8A18}" destId="{610A3F6E-D997-4ECF-9ED7-7714F760D68C}" srcOrd="0" destOrd="0" presId="urn:microsoft.com/office/officeart/2008/layout/LinedList"/>
    <dgm:cxn modelId="{99A7DDDD-992A-4B49-AFA5-31EFE835A3F8}" type="presOf" srcId="{606E7DC0-A7B4-4FB8-8748-DD52D43AD371}" destId="{A3096C74-FC58-42F9-BCB9-0C51BB9E8992}" srcOrd="0" destOrd="0" presId="urn:microsoft.com/office/officeart/2008/layout/LinedList"/>
    <dgm:cxn modelId="{B07A65E2-6A9A-4BE8-8ED7-29C86E473E8A}" type="presOf" srcId="{07083F05-6950-4711-81C9-1A279E490C57}" destId="{437091C0-A56E-4154-A02B-29604A6E0067}" srcOrd="0" destOrd="0" presId="urn:microsoft.com/office/officeart/2008/layout/LinedList"/>
    <dgm:cxn modelId="{343CFE8C-433A-4D0D-8901-AED62FB8668E}" type="presParOf" srcId="{610A3F6E-D997-4ECF-9ED7-7714F760D68C}" destId="{EAE9AD13-CD9E-4ACD-A3E2-738CD3236679}" srcOrd="0" destOrd="0" presId="urn:microsoft.com/office/officeart/2008/layout/LinedList"/>
    <dgm:cxn modelId="{891E1FF2-E3EC-4635-9276-EC972AEA9272}" type="presParOf" srcId="{610A3F6E-D997-4ECF-9ED7-7714F760D68C}" destId="{41E5190F-047C-47C9-8040-37B23AECD0EB}" srcOrd="1" destOrd="0" presId="urn:microsoft.com/office/officeart/2008/layout/LinedList"/>
    <dgm:cxn modelId="{CB97B01B-BA0F-4F1C-AC5F-711BE7EA3962}" type="presParOf" srcId="{41E5190F-047C-47C9-8040-37B23AECD0EB}" destId="{437091C0-A56E-4154-A02B-29604A6E0067}" srcOrd="0" destOrd="0" presId="urn:microsoft.com/office/officeart/2008/layout/LinedList"/>
    <dgm:cxn modelId="{2948F1F8-F63D-4A65-873F-561FA188A1BF}" type="presParOf" srcId="{41E5190F-047C-47C9-8040-37B23AECD0EB}" destId="{916FC896-CE40-4E5A-8B50-B96CDD4238E5}" srcOrd="1" destOrd="0" presId="urn:microsoft.com/office/officeart/2008/layout/LinedList"/>
    <dgm:cxn modelId="{F41D6465-0D61-4B87-A689-2538BEECA979}" type="presParOf" srcId="{610A3F6E-D997-4ECF-9ED7-7714F760D68C}" destId="{F00E12D6-B07D-4E08-B709-BBF9F15FF3C5}" srcOrd="2" destOrd="0" presId="urn:microsoft.com/office/officeart/2008/layout/LinedList"/>
    <dgm:cxn modelId="{B5AB5B2F-64A8-46DE-A406-4F89FE407108}" type="presParOf" srcId="{610A3F6E-D997-4ECF-9ED7-7714F760D68C}" destId="{5FE182AF-D852-4C4D-9694-24EDFB596645}" srcOrd="3" destOrd="0" presId="urn:microsoft.com/office/officeart/2008/layout/LinedList"/>
    <dgm:cxn modelId="{025D8C56-1F82-4A80-8B6E-FF4228335CBD}" type="presParOf" srcId="{5FE182AF-D852-4C4D-9694-24EDFB596645}" destId="{A3096C74-FC58-42F9-BCB9-0C51BB9E8992}" srcOrd="0" destOrd="0" presId="urn:microsoft.com/office/officeart/2008/layout/LinedList"/>
    <dgm:cxn modelId="{7CF7DD04-9BB7-4595-B4EA-6F6F7E1638F9}" type="presParOf" srcId="{5FE182AF-D852-4C4D-9694-24EDFB596645}" destId="{D817A807-3AF0-4CC8-A65B-5B6D42043E93}" srcOrd="1" destOrd="0" presId="urn:microsoft.com/office/officeart/2008/layout/LinedList"/>
    <dgm:cxn modelId="{1AA10DE4-BA20-4EC2-B015-794B1130B854}" type="presParOf" srcId="{610A3F6E-D997-4ECF-9ED7-7714F760D68C}" destId="{831C6249-27D5-4453-9245-56AC4CD22089}" srcOrd="4" destOrd="0" presId="urn:microsoft.com/office/officeart/2008/layout/LinedList"/>
    <dgm:cxn modelId="{CF71CCEF-CABA-4E9D-B005-23DD0C885DAC}" type="presParOf" srcId="{610A3F6E-D997-4ECF-9ED7-7714F760D68C}" destId="{CD8C0C92-2E00-479B-AEBD-BB8B24855F74}" srcOrd="5" destOrd="0" presId="urn:microsoft.com/office/officeart/2008/layout/LinedList"/>
    <dgm:cxn modelId="{F3386CB6-86D0-4B59-8357-FED12924675F}" type="presParOf" srcId="{CD8C0C92-2E00-479B-AEBD-BB8B24855F74}" destId="{57A27B63-A720-43AD-8E05-B9A1E2DA1C47}" srcOrd="0" destOrd="0" presId="urn:microsoft.com/office/officeart/2008/layout/LinedList"/>
    <dgm:cxn modelId="{70422E82-3E67-45BE-B1DB-914DFA31FEBB}" type="presParOf" srcId="{CD8C0C92-2E00-479B-AEBD-BB8B24855F74}" destId="{1DA55E39-19D6-4ADA-8624-49C9B16BB34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s-419" b="1"/>
            <a:t>Manual básico de puertos para las comunidades</a:t>
          </a:r>
          <a:r>
            <a:rPr lang="es-419"/>
            <a:t>: Un resumen general de la planificación y las operaciones de los puertos para respaldar la participación comunitaria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s-419" b="1"/>
            <a:t>Hoja de ruta de acción comunitaria</a:t>
          </a:r>
          <a:r>
            <a:rPr lang="es-419"/>
            <a:t>: Empoderamiento de las comunidades próximas a los puertos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s-419" b="1"/>
            <a:t>Manual básico de justicia ambiental (EJ) para puertos</a:t>
          </a:r>
          <a:r>
            <a:rPr lang="es-419"/>
            <a:t>: La Guía del Buen Vecino para desarrollar asociaciones y equidad social con las comunidades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49652"/>
          <a:ext cx="6375820" cy="178425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b="1" kern="1200"/>
            <a:t>Manual básico de puertos para las comunidades</a:t>
          </a:r>
          <a:r>
            <a:rPr lang="es-419" sz="2500" kern="1200"/>
            <a:t>: Un resumen general de la planificación y las operaciones de los puertos para respaldar la participación comunitaria   </a:t>
          </a:r>
        </a:p>
      </dsp:txBody>
      <dsp:txXfrm>
        <a:off x="87100" y="136752"/>
        <a:ext cx="6201620" cy="1610050"/>
      </dsp:txXfrm>
    </dsp:sp>
    <dsp:sp modelId="{CACBCF07-D6B1-43FA-81A0-BB915CFCA222}">
      <dsp:nvSpPr>
        <dsp:cNvPr id="0" name=""/>
        <dsp:cNvSpPr/>
      </dsp:nvSpPr>
      <dsp:spPr>
        <a:xfrm>
          <a:off x="0" y="1905903"/>
          <a:ext cx="6375820" cy="1784250"/>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b="1" kern="1200"/>
            <a:t>Hoja de ruta de acción comunitaria</a:t>
          </a:r>
          <a:r>
            <a:rPr lang="es-419" sz="2500" kern="1200"/>
            <a:t>: Empoderamiento de las comunidades próximas a los puertos </a:t>
          </a:r>
        </a:p>
      </dsp:txBody>
      <dsp:txXfrm>
        <a:off x="87100" y="1993003"/>
        <a:ext cx="6201620" cy="1610050"/>
      </dsp:txXfrm>
    </dsp:sp>
    <dsp:sp modelId="{B25E812A-7FF6-40FF-89BB-B0C45661DA46}">
      <dsp:nvSpPr>
        <dsp:cNvPr id="0" name=""/>
        <dsp:cNvSpPr/>
      </dsp:nvSpPr>
      <dsp:spPr>
        <a:xfrm>
          <a:off x="0" y="3762153"/>
          <a:ext cx="6375820" cy="178425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b="1" kern="1200"/>
            <a:t>Manual básico de justicia ambiental (EJ) para puertos</a:t>
          </a:r>
          <a:r>
            <a:rPr lang="es-419" sz="2500" kern="1200"/>
            <a:t>: La Guía del Buen Vecino para desarrollar asociaciones y equidad social con las comunidades </a:t>
          </a:r>
        </a:p>
      </dsp:txBody>
      <dsp:txXfrm>
        <a:off x="87100" y="3849253"/>
        <a:ext cx="6201620" cy="1610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9AD13-CD9E-4ACD-A3E2-738CD3236679}">
      <dsp:nvSpPr>
        <dsp:cNvPr id="0" name=""/>
        <dsp:cNvSpPr/>
      </dsp:nvSpPr>
      <dsp:spPr>
        <a:xfrm>
          <a:off x="0" y="2732"/>
          <a:ext cx="637582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091C0-A56E-4154-A02B-29604A6E0067}">
      <dsp:nvSpPr>
        <dsp:cNvPr id="0" name=""/>
        <dsp:cNvSpPr/>
      </dsp:nvSpPr>
      <dsp:spPr>
        <a:xfrm>
          <a:off x="0" y="2732"/>
          <a:ext cx="6375820" cy="186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419" sz="2900" u="sng" kern="1200" dirty="0">
              <a:hlinkClick xmlns:r="http://schemas.openxmlformats.org/officeDocument/2006/relationships" r:id="rId1"/>
            </a:rPr>
            <a:t>Proyectos piloto de colaboración entre la comunidad y el puerto:</a:t>
          </a:r>
          <a:r>
            <a:rPr lang="es-419" sz="2900" kern="1200" dirty="0"/>
            <a:t> Asistencia técnica proporcionada a 4 comunidades piloto</a:t>
          </a:r>
        </a:p>
      </dsp:txBody>
      <dsp:txXfrm>
        <a:off x="0" y="2732"/>
        <a:ext cx="6375820" cy="1863530"/>
      </dsp:txXfrm>
    </dsp:sp>
    <dsp:sp modelId="{F00E12D6-B07D-4E08-B709-BBF9F15FF3C5}">
      <dsp:nvSpPr>
        <dsp:cNvPr id="0" name=""/>
        <dsp:cNvSpPr/>
      </dsp:nvSpPr>
      <dsp:spPr>
        <a:xfrm>
          <a:off x="0" y="1866262"/>
          <a:ext cx="6375820" cy="0"/>
        </a:xfrm>
        <a:prstGeom prst="line">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96C74-FC58-42F9-BCB9-0C51BB9E8992}">
      <dsp:nvSpPr>
        <dsp:cNvPr id="0" name=""/>
        <dsp:cNvSpPr/>
      </dsp:nvSpPr>
      <dsp:spPr>
        <a:xfrm>
          <a:off x="0" y="1866262"/>
          <a:ext cx="6375820" cy="186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419" sz="2900" kern="1200"/>
            <a:t>Incluye un </a:t>
          </a:r>
          <a:r>
            <a:rPr lang="es-419" sz="2900" u="sng" kern="1200">
              <a:hlinkClick xmlns:r="http://schemas.openxmlformats.org/officeDocument/2006/relationships" r:id="rId2"/>
            </a:rPr>
            <a:t>conjunto de herramientas de colaboración entre la comunidad y el puerto</a:t>
          </a:r>
          <a:r>
            <a:rPr lang="es-419" sz="2900" kern="1200"/>
            <a:t> actualizado que consiste en 3 documentos y páginas web</a:t>
          </a:r>
        </a:p>
      </dsp:txBody>
      <dsp:txXfrm>
        <a:off x="0" y="1866262"/>
        <a:ext cx="6375820" cy="1863530"/>
      </dsp:txXfrm>
    </dsp:sp>
    <dsp:sp modelId="{831C6249-27D5-4453-9245-56AC4CD22089}">
      <dsp:nvSpPr>
        <dsp:cNvPr id="0" name=""/>
        <dsp:cNvSpPr/>
      </dsp:nvSpPr>
      <dsp:spPr>
        <a:xfrm>
          <a:off x="0" y="3729793"/>
          <a:ext cx="6375820"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27B63-A720-43AD-8E05-B9A1E2DA1C47}">
      <dsp:nvSpPr>
        <dsp:cNvPr id="0" name=""/>
        <dsp:cNvSpPr/>
      </dsp:nvSpPr>
      <dsp:spPr>
        <a:xfrm>
          <a:off x="0" y="3729793"/>
          <a:ext cx="6375820" cy="186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419" sz="2900" kern="1200" dirty="0"/>
            <a:t>Lecciones aprendidas clave y herramientas adicionales desarrolladas en función de los resultados de los pilotos</a:t>
          </a:r>
        </a:p>
      </dsp:txBody>
      <dsp:txXfrm>
        <a:off x="0" y="3729793"/>
        <a:ext cx="6375820" cy="1863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49652"/>
          <a:ext cx="6375820" cy="178425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b="1" kern="1200"/>
            <a:t>Manual básico de puertos para las comunidades</a:t>
          </a:r>
          <a:r>
            <a:rPr lang="es-419" sz="2500" kern="1200"/>
            <a:t>: Un resumen general de la planificación y las operaciones de los puertos para respaldar la participación comunitaria   </a:t>
          </a:r>
        </a:p>
      </dsp:txBody>
      <dsp:txXfrm>
        <a:off x="87100" y="136752"/>
        <a:ext cx="6201620" cy="1610050"/>
      </dsp:txXfrm>
    </dsp:sp>
    <dsp:sp modelId="{CACBCF07-D6B1-43FA-81A0-BB915CFCA222}">
      <dsp:nvSpPr>
        <dsp:cNvPr id="0" name=""/>
        <dsp:cNvSpPr/>
      </dsp:nvSpPr>
      <dsp:spPr>
        <a:xfrm>
          <a:off x="0" y="1905903"/>
          <a:ext cx="6375820" cy="1784250"/>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b="1" kern="1200"/>
            <a:t>Hoja de ruta de acción comunitaria</a:t>
          </a:r>
          <a:r>
            <a:rPr lang="es-419" sz="2500" kern="1200"/>
            <a:t>: Empoderamiento de las comunidades próximas a los puertos </a:t>
          </a:r>
        </a:p>
      </dsp:txBody>
      <dsp:txXfrm>
        <a:off x="87100" y="1993003"/>
        <a:ext cx="6201620" cy="1610050"/>
      </dsp:txXfrm>
    </dsp:sp>
    <dsp:sp modelId="{B25E812A-7FF6-40FF-89BB-B0C45661DA46}">
      <dsp:nvSpPr>
        <dsp:cNvPr id="0" name=""/>
        <dsp:cNvSpPr/>
      </dsp:nvSpPr>
      <dsp:spPr>
        <a:xfrm>
          <a:off x="0" y="3762153"/>
          <a:ext cx="6375820" cy="178425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b="1" kern="1200"/>
            <a:t>Manual básico de justicia ambiental (EJ) para puertos</a:t>
          </a:r>
          <a:r>
            <a:rPr lang="es-419" sz="2500" kern="1200"/>
            <a:t>: La Guía del Buen Vecino para desarrollar asociaciones y equidad social con las comunidades </a:t>
          </a:r>
        </a:p>
      </dsp:txBody>
      <dsp:txXfrm>
        <a:off x="87100" y="3849253"/>
        <a:ext cx="6201620" cy="1610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BFD98D-FBD7-4315-A2A5-70EA65CFF6B9}"/>
              </a:ext>
            </a:extLst>
          </p:cNvPr>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854D09-1369-4A44-8135-494116CD49C9}"/>
              </a:ext>
            </a:extLst>
          </p:cNvPr>
          <p:cNvSpPr>
            <a:spLocks noGrp="1"/>
          </p:cNvSpPr>
          <p:nvPr>
            <p:ph type="dt" sz="quarter" idx="1"/>
          </p:nvPr>
        </p:nvSpPr>
        <p:spPr>
          <a:xfrm>
            <a:off x="5697538" y="0"/>
            <a:ext cx="4359275" cy="388938"/>
          </a:xfrm>
          <a:prstGeom prst="rect">
            <a:avLst/>
          </a:prstGeom>
        </p:spPr>
        <p:txBody>
          <a:bodyPr vert="horz" lIns="91440" tIns="45720" rIns="91440" bIns="45720" rtlCol="0"/>
          <a:lstStyle>
            <a:lvl1pPr algn="r">
              <a:defRPr sz="1200"/>
            </a:lvl1pPr>
          </a:lstStyle>
          <a:p>
            <a:fld id="{0D672C37-39D6-40E2-9C91-DABB2B07C954}" type="datetimeFigureOut">
              <a:rPr lang="en-US" smtClean="0"/>
              <a:t>12/5/2023</a:t>
            </a:fld>
            <a:endParaRPr lang="en-US"/>
          </a:p>
        </p:txBody>
      </p:sp>
      <p:sp>
        <p:nvSpPr>
          <p:cNvPr id="4" name="Footer Placeholder 3">
            <a:extLst>
              <a:ext uri="{FF2B5EF4-FFF2-40B4-BE49-F238E27FC236}">
                <a16:creationId xmlns:a16="http://schemas.microsoft.com/office/drawing/2014/main" id="{C65B7D3C-F05D-474D-98BA-7F255485AA0A}"/>
              </a:ext>
            </a:extLst>
          </p:cNvPr>
          <p:cNvSpPr>
            <a:spLocks noGrp="1"/>
          </p:cNvSpPr>
          <p:nvPr>
            <p:ph type="ftr" sz="quarter" idx="2"/>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B58C53-47C8-4323-80D0-CAC3F5287260}"/>
              </a:ext>
            </a:extLst>
          </p:cNvPr>
          <p:cNvSpPr>
            <a:spLocks noGrp="1"/>
          </p:cNvSpPr>
          <p:nvPr>
            <p:ph type="sldNum" sz="quarter" idx="3"/>
          </p:nvPr>
        </p:nvSpPr>
        <p:spPr>
          <a:xfrm>
            <a:off x="5697538" y="7383463"/>
            <a:ext cx="4359275" cy="388937"/>
          </a:xfrm>
          <a:prstGeom prst="rect">
            <a:avLst/>
          </a:prstGeom>
        </p:spPr>
        <p:txBody>
          <a:bodyPr vert="horz" lIns="91440" tIns="45720" rIns="91440" bIns="45720" rtlCol="0" anchor="b"/>
          <a:lstStyle>
            <a:lvl1pPr algn="r">
              <a:defRPr sz="1200"/>
            </a:lvl1pPr>
          </a:lstStyle>
          <a:p>
            <a:fld id="{A0497B33-EA15-4BA7-9A90-88B2F322802C}" type="slidenum">
              <a:rPr lang="en-US" smtClean="0"/>
              <a:t>‹#›</a:t>
            </a:fld>
            <a:endParaRPr lang="en-US"/>
          </a:p>
        </p:txBody>
      </p:sp>
    </p:spTree>
    <p:extLst>
      <p:ext uri="{BB962C8B-B14F-4D97-AF65-F5344CB8AC3E}">
        <p14:creationId xmlns:p14="http://schemas.microsoft.com/office/powerpoint/2010/main" val="20677216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0495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cms.epa.gov/community-port-collaboration-and-capacity-building/ports-primer-31-port-operations#sel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mo.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hydra.usc.edu/scehsc/web/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ports-primer-communitie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epa.gov/community-port-collaboration" TargetMode="External"/><Relationship Id="rId5" Type="http://schemas.openxmlformats.org/officeDocument/2006/relationships/hyperlink" Target="https://www.epa.gov/community-port-collaboration-and-capacity-building/draft-environmental-justice-primer-ports" TargetMode="External"/><Relationship Id="rId4" Type="http://schemas.openxmlformats.org/officeDocument/2006/relationships/hyperlink" Target="https://www.epa.gov/community-port-collaboration-and-capacity-building/draft-community-action-roadmap"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epis.epa.gov/Exe/ZyPURL.cgi?Dockey=P100UA4W.txt"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epa.gov/arc-x" TargetMode="External"/><Relationship Id="rId4" Type="http://schemas.openxmlformats.org/officeDocument/2006/relationships/hyperlink" Target="https://www.cmts.gov/downloads/CMTS_RIAT_2017Hurricanes.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2.oaklandnet.com/oakca1/groups/ceda/documents/report/oak049124.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2040.planbayarea.org/sites/default/files/2017-07/PBA%202040%20DEIR_0_1.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ports-primer-communities"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epa.gov/community-port-collaboration-and-capacity-building/draft-environmental-justice-primer-ports" TargetMode="External"/><Relationship Id="rId4" Type="http://schemas.openxmlformats.org/officeDocument/2006/relationships/hyperlink" Target="https://www.epa.gov/community-port-collaboration-and-capacity-building/draft-community-action-roadmap"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cms.epa.gov/community-port-collaboration-and-capacity-building/ports-primer-21-role-ports#sel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s-419" sz="1200">
                <a:solidFill>
                  <a:schemeClr val="tx1"/>
                </a:solidFill>
                <a:latin typeface="+mn-lt"/>
                <a:ea typeface="+mn-ea"/>
                <a:cs typeface="+mn-cs"/>
              </a:rPr>
              <a:t>Esta presentación proporciona una introducción de alto nivel del Manual básico de puertos para las comunidades. Puede acceder al documento completo en línea en formato de página web y también descargarlo en formato PDF interactivo. Ambas versiones ofrecen un formato interactivo para guiarlo a información de gran interés con muchos más temas y detalles de los que podemos cubrir hoy.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11430">
              <a:lnSpc>
                <a:spcPct val="100000"/>
              </a:lnSpc>
            </a:pPr>
            <a:r>
              <a:rPr lang="es-419" sz="1200">
                <a:latin typeface="Arial"/>
                <a:cs typeface="Arial"/>
              </a:rPr>
              <a:t>Los puertos pueden prestar servicios a una serie de </a:t>
            </a:r>
            <a:r>
              <a:rPr lang="es-419" sz="1200" u="sng">
                <a:latin typeface="Arial"/>
                <a:cs typeface="Arial"/>
              </a:rPr>
              <a:t>embarcaciones</a:t>
            </a:r>
            <a:r>
              <a:rPr lang="es-419" sz="1200">
                <a:latin typeface="Arial"/>
                <a:cs typeface="Arial"/>
              </a:rPr>
              <a:t> que incluyen barcos recreativos, barcazas, transbordadores y buques oceánicos de </a:t>
            </a:r>
            <a:r>
              <a:rPr lang="es-419" sz="1200" u="sng">
                <a:latin typeface="Arial"/>
                <a:cs typeface="Arial"/>
              </a:rPr>
              <a:t>carga</a:t>
            </a:r>
            <a:r>
              <a:rPr lang="es-419" sz="1200">
                <a:latin typeface="Arial"/>
                <a:cs typeface="Arial"/>
              </a:rPr>
              <a:t> y de pasajeros.</a:t>
            </a:r>
            <a:r>
              <a:rPr lang="es-419" sz="1100" baseline="33333">
                <a:latin typeface="Arial"/>
                <a:cs typeface="Arial"/>
              </a:rPr>
              <a:t>1</a:t>
            </a:r>
            <a:r>
              <a:rPr lang="es-419" sz="1200">
                <a:latin typeface="Arial"/>
                <a:cs typeface="Arial"/>
              </a:rPr>
              <a:t> Los Estados Unidos tienen más de 150 puertos de gran calado, que prestan servicio a buques oceánicos.</a:t>
            </a:r>
            <a:r>
              <a:rPr lang="es-419" sz="1100" baseline="33333">
                <a:latin typeface="Arial"/>
                <a:cs typeface="Arial"/>
              </a:rPr>
              <a:t>2</a:t>
            </a:r>
          </a:p>
          <a:p>
            <a:pPr marL="12700" marR="11430">
              <a:lnSpc>
                <a:spcPct val="100000"/>
              </a:lnSpc>
            </a:pPr>
            <a:endParaRPr lang="en-US" sz="1100" baseline="33333" dirty="0">
              <a:latin typeface="Arial"/>
              <a:cs typeface="Arial"/>
            </a:endParaRPr>
          </a:p>
          <a:p>
            <a:pPr marL="12700" marR="5080">
              <a:lnSpc>
                <a:spcPct val="100000"/>
              </a:lnSpc>
              <a:spcBef>
                <a:spcPts val="900"/>
              </a:spcBef>
            </a:pPr>
            <a:r>
              <a:rPr lang="es-419" sz="1200">
                <a:latin typeface="Arial"/>
                <a:cs typeface="Arial"/>
              </a:rPr>
              <a:t>La manera en que operan los puertos y cómo se rigen varía y puede incluir entidades públicas estatales y locales, como </a:t>
            </a:r>
            <a:r>
              <a:rPr lang="es-419" sz="1200" u="sng">
                <a:latin typeface="Arial"/>
                <a:cs typeface="Arial"/>
              </a:rPr>
              <a:t>autoridades portuarias</a:t>
            </a:r>
            <a:r>
              <a:rPr lang="es-419" sz="1200">
                <a:latin typeface="Arial"/>
                <a:cs typeface="Arial"/>
              </a:rPr>
              <a:t>, distritos de navegación portuaria y departamentos de puertos municipales. La estructura de un puerto local tiene implicancias para la manera en que las comunidades próximas al puerto se relacionan con las personas responsables de tomar decisiones y participan en los procesos de toma de decisiones.</a:t>
            </a:r>
          </a:p>
          <a:p>
            <a:pPr marL="12700">
              <a:lnSpc>
                <a:spcPct val="100000"/>
              </a:lnSpc>
              <a:spcBef>
                <a:spcPts val="105"/>
              </a:spcBef>
            </a:pPr>
            <a:endParaRPr lang="en-US" sz="1200" dirty="0">
              <a:latin typeface="Arial"/>
              <a:cs typeface="Arial"/>
            </a:endParaRPr>
          </a:p>
          <a:p>
            <a:pPr marL="12700" marR="0" lvl="0" indent="0" algn="l" defTabSz="914400" rtl="0" eaLnBrk="1" fontAlgn="auto" latinLnBrk="0" hangingPunct="1">
              <a:lnSpc>
                <a:spcPct val="100000"/>
              </a:lnSpc>
              <a:spcBef>
                <a:spcPts val="105"/>
              </a:spcBef>
              <a:spcAft>
                <a:spcPts val="0"/>
              </a:spcAft>
              <a:buClrTx/>
              <a:buSzTx/>
              <a:buFontTx/>
              <a:buNone/>
              <a:tabLst/>
              <a:defRPr/>
            </a:pPr>
            <a:r>
              <a:rPr lang="es-419" sz="1200">
                <a:latin typeface="Arial"/>
                <a:cs typeface="Arial"/>
              </a:rPr>
              <a:t>Puerto frente a autoridad portuaria</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s-419" sz="1200" i="0">
                <a:solidFill>
                  <a:schemeClr val="tx1"/>
                </a:solidFill>
                <a:effectLst/>
                <a:latin typeface="+mn-lt"/>
                <a:ea typeface="+mn-ea"/>
                <a:cs typeface="+mn-cs"/>
              </a:rPr>
              <a:t>Los </a:t>
            </a:r>
            <a:r>
              <a:rPr lang="es-419" sz="1200" b="1" i="0" u="none" strike="noStrike">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puertos</a:t>
            </a:r>
            <a:r>
              <a:rPr lang="es-419" sz="1200" b="0" i="0">
                <a:solidFill>
                  <a:schemeClr val="tx1"/>
                </a:solidFill>
                <a:effectLst/>
                <a:latin typeface="+mn-lt"/>
                <a:ea typeface="+mn-ea"/>
                <a:cs typeface="+mn-cs"/>
              </a:rPr>
              <a:t> son, generalmente, lugares junto a aguas navegables (p. ej., océanos, ríos o lagos) con instalaciones para la carga y descarga de pasajeros o carga de barcos, transbordadores y otras embarcaciones comerciales. Estas instalaciones pueden ser operadas por diferentes entidades, que incluyen autoridades portuarias públicas estatales o locales, operadores de terminales privadas y agencias federales. Las actividades asociadas con los puertos incluyen la operación de embarcaciones, equipos de manejo de carga, locomotoras, camiones, vehículos, e instalaciones de almacenamiento y depósito relacionadas con el transporte de carga o pasajeros, así como el desarrollo y mantenimiento de infraestructura de respaldo.</a:t>
            </a:r>
          </a:p>
          <a:p>
            <a:pPr marL="12700" marR="0" lvl="0" indent="0" algn="l" defTabSz="914400" rtl="0" eaLnBrk="1" fontAlgn="auto" latinLnBrk="0" hangingPunct="1">
              <a:lnSpc>
                <a:spcPct val="100000"/>
              </a:lnSpc>
              <a:spcBef>
                <a:spcPts val="105"/>
              </a:spcBef>
              <a:spcAft>
                <a:spcPts val="0"/>
              </a:spcAft>
              <a:buClrTx/>
              <a:buSzTx/>
              <a:buFontTx/>
              <a:buNone/>
              <a:tabLst/>
              <a:defRPr/>
            </a:pPr>
            <a:endParaRPr lang="en-US" sz="1200" baseline="33333" dirty="0">
              <a:latin typeface="Arial"/>
              <a:cs typeface="Arial"/>
            </a:endParaRPr>
          </a:p>
          <a:p>
            <a:pPr marL="12700" marR="0" lvl="0" indent="0" algn="l" defTabSz="914400" rtl="0" eaLnBrk="1" fontAlgn="auto" latinLnBrk="0" hangingPunct="1">
              <a:lnSpc>
                <a:spcPct val="100000"/>
              </a:lnSpc>
              <a:spcBef>
                <a:spcPts val="105"/>
              </a:spcBef>
              <a:spcAft>
                <a:spcPts val="0"/>
              </a:spcAft>
              <a:buClrTx/>
              <a:buSzTx/>
              <a:buFontTx/>
              <a:buNone/>
              <a:tabLst/>
              <a:defRPr/>
            </a:pPr>
            <a:r>
              <a:rPr lang="es-419" sz="1200">
                <a:latin typeface="Arial"/>
                <a:cs typeface="Arial"/>
              </a:rPr>
              <a:t>Una </a:t>
            </a:r>
            <a:r>
              <a:rPr lang="es-419" sz="1200" b="1">
                <a:latin typeface="Arial"/>
                <a:cs typeface="Arial"/>
              </a:rPr>
              <a:t>autoridad portuaria</a:t>
            </a:r>
            <a:r>
              <a:rPr lang="es-419" sz="1200">
                <a:latin typeface="Arial"/>
                <a:cs typeface="Arial"/>
              </a:rPr>
              <a:t> es una entidad gubernamental. Una autoridad portuaria puede poseer instalaciones en uno o más puertos, y el dominio de una autoridad portuaria puede incluir tanto puertos marítimos como aeropuertos.</a:t>
            </a:r>
          </a:p>
          <a:p>
            <a:pPr marL="12700">
              <a:lnSpc>
                <a:spcPct val="100000"/>
              </a:lnSpc>
              <a:spcBef>
                <a:spcPts val="105"/>
              </a:spcBef>
            </a:pPr>
            <a:endParaRPr lang="en-US" sz="1200" dirty="0">
              <a:latin typeface="Arial"/>
              <a:cs typeface="Arial"/>
            </a:endParaRPr>
          </a:p>
          <a:p>
            <a:pPr marL="12700">
              <a:lnSpc>
                <a:spcPct val="100000"/>
              </a:lnSpc>
              <a:spcBef>
                <a:spcPts val="105"/>
              </a:spcBef>
            </a:pPr>
            <a:r>
              <a:rPr lang="es-419" sz="1200">
                <a:latin typeface="Arial"/>
                <a:cs typeface="Arial"/>
              </a:rPr>
              <a:t>Otros temas que puede explorar utilizando los botones del Manual básico incluyen:</a:t>
            </a:r>
          </a:p>
          <a:p>
            <a:pPr marL="12700" marR="6224905">
              <a:lnSpc>
                <a:spcPct val="180400"/>
              </a:lnSpc>
            </a:pPr>
            <a:r>
              <a:rPr lang="es-419" sz="1200">
                <a:latin typeface="Arial"/>
                <a:cs typeface="Arial"/>
              </a:rPr>
              <a:t>El rol en las operaciones</a:t>
            </a:r>
          </a:p>
          <a:p>
            <a:pPr marL="12700" marR="6224905">
              <a:lnSpc>
                <a:spcPct val="180400"/>
              </a:lnSpc>
            </a:pPr>
            <a:r>
              <a:rPr lang="es-419" sz="1200">
                <a:latin typeface="Arial"/>
                <a:cs typeface="Arial"/>
              </a:rPr>
              <a:t>Tipos de carga</a:t>
            </a:r>
          </a:p>
          <a:p>
            <a:pPr marL="12700">
              <a:lnSpc>
                <a:spcPct val="100000"/>
              </a:lnSpc>
            </a:pPr>
            <a:r>
              <a:rPr lang="es-419" sz="1200">
                <a:latin typeface="Arial"/>
                <a:cs typeface="Arial"/>
              </a:rPr>
              <a:t>Puertos operativos frente a puertos propietarios</a:t>
            </a:r>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lvl="1" indent="0">
              <a:lnSpc>
                <a:spcPct val="100000"/>
              </a:lnSpc>
              <a:buFont typeface="Arial"/>
              <a:buNone/>
              <a:tabLst>
                <a:tab pos="394335" algn="l"/>
              </a:tabLst>
            </a:pPr>
            <a:r>
              <a:rPr lang="es-419" sz="1800" b="1">
                <a:latin typeface="Arial"/>
                <a:cs typeface="Arial"/>
              </a:rPr>
              <a:t>Gobernanza del puerto</a:t>
            </a:r>
          </a:p>
          <a:p>
            <a:pPr marL="12700" marR="5080">
              <a:lnSpc>
                <a:spcPct val="100000"/>
              </a:lnSpc>
              <a:spcBef>
                <a:spcPts val="1095"/>
              </a:spcBef>
            </a:pPr>
            <a:r>
              <a:rPr lang="es-419" sz="1300">
                <a:latin typeface="Arial"/>
                <a:cs typeface="Arial"/>
              </a:rPr>
              <a:t>Los gobiernos estatales y locales son actores importantes en la gobernanza de los puertos y en la supervisión de los proyectos de transporte que afectan a los puertos. Las corporaciones privadas también pueden cumplir una función si arriendan o poseen una terminal en un puerto. Los roles y entidades potenciales involucrados en la toma de decisiones pueden incluir:</a:t>
            </a:r>
          </a:p>
          <a:p>
            <a:pPr marL="297815" lvl="2" indent="-114300">
              <a:lnSpc>
                <a:spcPct val="100000"/>
              </a:lnSpc>
              <a:spcBef>
                <a:spcPts val="900"/>
              </a:spcBef>
              <a:buFont typeface="Arial"/>
              <a:buChar char="•"/>
              <a:tabLst>
                <a:tab pos="298450" algn="l"/>
              </a:tabLst>
            </a:pPr>
            <a:r>
              <a:rPr lang="es-419" sz="1300">
                <a:latin typeface="Arial"/>
                <a:cs typeface="Arial"/>
              </a:rPr>
              <a:t>Autoridad portuaria regional, estatal o local</a:t>
            </a:r>
          </a:p>
          <a:p>
            <a:pPr marL="297815" lvl="2" indent="-114300">
              <a:lnSpc>
                <a:spcPct val="100000"/>
              </a:lnSpc>
              <a:spcBef>
                <a:spcPts val="900"/>
              </a:spcBef>
              <a:buFont typeface="Arial"/>
              <a:buChar char="•"/>
              <a:tabLst>
                <a:tab pos="298450" algn="l"/>
              </a:tabLst>
            </a:pPr>
            <a:r>
              <a:rPr lang="es-419" sz="1300">
                <a:latin typeface="Arial"/>
                <a:cs typeface="Arial"/>
              </a:rPr>
              <a:t>Divisiones del Gobierno estatal, nacional o municipal</a:t>
            </a:r>
          </a:p>
          <a:p>
            <a:pPr marL="297815" lvl="2" indent="-114300">
              <a:lnSpc>
                <a:spcPct val="100000"/>
              </a:lnSpc>
              <a:spcBef>
                <a:spcPts val="900"/>
              </a:spcBef>
              <a:buFont typeface="Arial"/>
              <a:buChar char="•"/>
              <a:tabLst>
                <a:tab pos="298450" algn="l"/>
              </a:tabLst>
            </a:pPr>
            <a:r>
              <a:rPr lang="es-419" sz="1300">
                <a:latin typeface="Arial"/>
                <a:cs typeface="Arial"/>
              </a:rPr>
              <a:t>Puerto o distrito de navegación independiente</a:t>
            </a:r>
          </a:p>
          <a:p>
            <a:pPr marL="297815" lvl="2" indent="-114300">
              <a:lnSpc>
                <a:spcPct val="100000"/>
              </a:lnSpc>
              <a:spcBef>
                <a:spcPts val="900"/>
              </a:spcBef>
              <a:buFont typeface="Arial"/>
              <a:buChar char="•"/>
              <a:tabLst>
                <a:tab pos="298450" algn="l"/>
              </a:tabLst>
            </a:pPr>
            <a:r>
              <a:rPr lang="es-419" sz="1300">
                <a:latin typeface="Arial"/>
                <a:cs typeface="Arial"/>
              </a:rPr>
              <a:t>Corporaciones privadas (arrendatarios o propietarios de terminales)</a:t>
            </a:r>
          </a:p>
          <a:p>
            <a:pPr marL="69215">
              <a:lnSpc>
                <a:spcPct val="100000"/>
              </a:lnSpc>
              <a:spcBef>
                <a:spcPts val="900"/>
              </a:spcBef>
            </a:pPr>
            <a:r>
              <a:rPr lang="es-419" sz="1300">
                <a:latin typeface="Arial"/>
                <a:cs typeface="Arial"/>
              </a:rPr>
              <a:t>Los tratados entre naciones específicas pueden estipular</a:t>
            </a:r>
          </a:p>
          <a:p>
            <a:pPr marL="69215">
              <a:lnSpc>
                <a:spcPct val="100000"/>
              </a:lnSpc>
            </a:pPr>
            <a:r>
              <a:rPr lang="es-419" sz="1300">
                <a:latin typeface="Arial"/>
                <a:cs typeface="Arial"/>
              </a:rPr>
              <a:t>regulaciones adicionales para los puertos y las embarcaciones que ingresan a los puertos.</a:t>
            </a:r>
          </a:p>
          <a:p>
            <a:pPr marL="12700" marR="36195">
              <a:lnSpc>
                <a:spcPct val="100000"/>
              </a:lnSpc>
            </a:pPr>
            <a:endParaRPr lang="en-US" sz="1300" dirty="0">
              <a:latin typeface="Arial"/>
              <a:cs typeface="Arial"/>
            </a:endParaRPr>
          </a:p>
          <a:p>
            <a:pPr marL="12700" marR="36195">
              <a:lnSpc>
                <a:spcPct val="100000"/>
              </a:lnSpc>
            </a:pPr>
            <a:r>
              <a:rPr lang="es-419" sz="1300">
                <a:latin typeface="Arial"/>
                <a:cs typeface="Arial"/>
              </a:rPr>
              <a:t>Los temas que puede explorar relacionados con la gobernanza incluyen:</a:t>
            </a:r>
          </a:p>
          <a:p>
            <a:pPr marL="12700" marR="36195" lvl="0" indent="0" algn="l" defTabSz="914400" rtl="0" eaLnBrk="1" fontAlgn="auto" latinLnBrk="0" hangingPunct="1">
              <a:lnSpc>
                <a:spcPct val="100000"/>
              </a:lnSpc>
              <a:spcBef>
                <a:spcPts val="0"/>
              </a:spcBef>
              <a:spcAft>
                <a:spcPts val="0"/>
              </a:spcAft>
              <a:buClrTx/>
              <a:buSzTx/>
              <a:buFontTx/>
              <a:buNone/>
              <a:tabLst/>
              <a:defRPr/>
            </a:pPr>
            <a:r>
              <a:rPr lang="es-419" sz="1400">
                <a:latin typeface="Arial"/>
                <a:cs typeface="Arial"/>
              </a:rPr>
              <a:t>Tipos de agencia portuaria</a:t>
            </a:r>
          </a:p>
          <a:p>
            <a:pPr marL="12700" marR="36195" lvl="0" indent="0" algn="l" defTabSz="914400" rtl="0" eaLnBrk="1" fontAlgn="auto" latinLnBrk="0" hangingPunct="1">
              <a:lnSpc>
                <a:spcPct val="100000"/>
              </a:lnSpc>
              <a:spcBef>
                <a:spcPts val="0"/>
              </a:spcBef>
              <a:spcAft>
                <a:spcPts val="0"/>
              </a:spcAft>
              <a:buClrTx/>
              <a:buSzTx/>
              <a:buFontTx/>
              <a:buNone/>
              <a:tabLst/>
              <a:defRPr/>
            </a:pPr>
            <a:r>
              <a:rPr lang="es-419" sz="1400">
                <a:latin typeface="Arial"/>
                <a:cs typeface="Arial"/>
              </a:rPr>
              <a:t>Jurisdicción de la agencia portuaria</a:t>
            </a:r>
          </a:p>
          <a:p>
            <a:pPr marL="12700" marR="36195" lvl="0" indent="0" algn="l" defTabSz="914400" rtl="0" eaLnBrk="1" fontAlgn="auto" latinLnBrk="0" hangingPunct="1">
              <a:lnSpc>
                <a:spcPct val="100000"/>
              </a:lnSpc>
              <a:spcBef>
                <a:spcPts val="0"/>
              </a:spcBef>
              <a:spcAft>
                <a:spcPts val="0"/>
              </a:spcAft>
              <a:buClrTx/>
              <a:buSzTx/>
              <a:buFontTx/>
              <a:buNone/>
              <a:tabLst/>
              <a:defRPr/>
            </a:pPr>
            <a:r>
              <a:rPr lang="es-419" sz="1400">
                <a:latin typeface="Arial"/>
                <a:cs typeface="Arial"/>
              </a:rPr>
              <a:t>Juntas y comisiones directivas </a:t>
            </a:r>
          </a:p>
          <a:p>
            <a:pPr marL="12700" marR="36195" lvl="0" indent="0" algn="l" defTabSz="914400" rtl="0" eaLnBrk="1" fontAlgn="auto" latinLnBrk="0" hangingPunct="1">
              <a:lnSpc>
                <a:spcPct val="100000"/>
              </a:lnSpc>
              <a:spcBef>
                <a:spcPts val="0"/>
              </a:spcBef>
              <a:spcAft>
                <a:spcPts val="0"/>
              </a:spcAft>
              <a:buClrTx/>
              <a:buSzTx/>
              <a:buFontTx/>
              <a:buNone/>
              <a:tabLst/>
              <a:defRPr/>
            </a:pPr>
            <a:r>
              <a:rPr lang="es-419" sz="1400">
                <a:latin typeface="Arial"/>
                <a:cs typeface="Arial"/>
              </a:rPr>
              <a:t>Coordinación con el personal del puerto</a:t>
            </a:r>
          </a:p>
          <a:p>
            <a:pPr marL="12700" marR="36195" lvl="0" indent="0" algn="l" defTabSz="914400" rtl="0" eaLnBrk="1" fontAlgn="auto" latinLnBrk="0" hangingPunct="1">
              <a:lnSpc>
                <a:spcPct val="100000"/>
              </a:lnSpc>
              <a:spcBef>
                <a:spcPts val="0"/>
              </a:spcBef>
              <a:spcAft>
                <a:spcPts val="0"/>
              </a:spcAft>
              <a:buClrTx/>
              <a:buSzTx/>
              <a:buFontTx/>
              <a:buNone/>
              <a:tabLst/>
              <a:defRPr/>
            </a:pPr>
            <a:r>
              <a:rPr lang="es-419" sz="1400">
                <a:latin typeface="Arial"/>
                <a:cs typeface="Arial"/>
              </a:rPr>
              <a:t>Comunicaciones del puerto con el público</a:t>
            </a:r>
          </a:p>
          <a:p>
            <a:pPr marL="12700" marR="36195"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a:cs typeface="Arial"/>
            </a:endParaRPr>
          </a:p>
          <a:p>
            <a:pPr marL="12700" marR="36195">
              <a:lnSpc>
                <a:spcPct val="100000"/>
              </a:lnSpc>
            </a:pPr>
            <a:r>
              <a:rPr lang="es-419" sz="1300">
                <a:latin typeface="Arial"/>
                <a:cs typeface="Arial"/>
              </a:rPr>
              <a:t>Analicemos más detenidamente los tipos de agencias portuarias.</a:t>
            </a:r>
          </a:p>
          <a:p>
            <a:pPr marL="12700" marR="36195">
              <a:lnSpc>
                <a:spcPct val="100000"/>
              </a:lnSpc>
            </a:pPr>
            <a:r>
              <a:rPr lang="es-419" sz="1300">
                <a:latin typeface="Arial"/>
                <a:cs typeface="Arial"/>
              </a:rPr>
              <a:t>Las agencias que rigen los puertos pueden variar considerablemente; por lo tanto, es importante comprender la autoridad y las responsabilidades de la agencia portuaria cercana a usted. Algunos ejemplos comunes incluyen:</a:t>
            </a:r>
          </a:p>
          <a:p>
            <a:pPr marL="297815" indent="-114300">
              <a:lnSpc>
                <a:spcPct val="100000"/>
              </a:lnSpc>
              <a:spcBef>
                <a:spcPts val="900"/>
              </a:spcBef>
              <a:buFont typeface="Arial"/>
              <a:buChar char="•"/>
              <a:tabLst>
                <a:tab pos="298450" algn="l"/>
              </a:tabLst>
            </a:pPr>
            <a:r>
              <a:rPr lang="es-419" sz="1300" i="1">
                <a:latin typeface="Arial"/>
                <a:cs typeface="Arial"/>
              </a:rPr>
              <a:t>Autoridad portuaria autónoma (independiente):</a:t>
            </a:r>
          </a:p>
          <a:p>
            <a:pPr marL="297815">
              <a:lnSpc>
                <a:spcPct val="100000"/>
              </a:lnSpc>
            </a:pPr>
            <a:r>
              <a:rPr lang="es-419" sz="1300">
                <a:latin typeface="Arial"/>
                <a:cs typeface="Arial"/>
              </a:rPr>
              <a:t>un organismo público autosostenible y autónomo.</a:t>
            </a:r>
          </a:p>
          <a:p>
            <a:pPr marL="297815" marR="151765" indent="-114300">
              <a:lnSpc>
                <a:spcPct val="100000"/>
              </a:lnSpc>
              <a:spcBef>
                <a:spcPts val="900"/>
              </a:spcBef>
              <a:buFont typeface="Arial"/>
              <a:buChar char="•"/>
              <a:tabLst>
                <a:tab pos="298450" algn="l"/>
              </a:tabLst>
            </a:pPr>
            <a:r>
              <a:rPr lang="es-419" sz="1300" i="1">
                <a:latin typeface="Arial"/>
                <a:cs typeface="Arial"/>
              </a:rPr>
              <a:t>Autoridad portuaria semiautónoma (semiindependiente)</a:t>
            </a:r>
            <a:r>
              <a:rPr lang="es-419" sz="1300">
                <a:latin typeface="Arial"/>
                <a:cs typeface="Arial"/>
              </a:rPr>
              <a:t>: un organismo público sujeto a ciertos controles estatales.</a:t>
            </a:r>
          </a:p>
          <a:p>
            <a:pPr marL="297815" marR="105410" indent="-114300" algn="just">
              <a:lnSpc>
                <a:spcPct val="100000"/>
              </a:lnSpc>
              <a:spcBef>
                <a:spcPts val="900"/>
              </a:spcBef>
              <a:buFont typeface="Arial"/>
              <a:buChar char="•"/>
              <a:tabLst>
                <a:tab pos="298450" algn="l"/>
              </a:tabLst>
            </a:pPr>
            <a:r>
              <a:rPr lang="es-419" sz="1300" i="1">
                <a:latin typeface="Arial"/>
                <a:cs typeface="Arial"/>
              </a:rPr>
              <a:t>Autoridades portuarias biestatales o regionales</a:t>
            </a:r>
            <a:r>
              <a:rPr lang="es-419" sz="1300">
                <a:latin typeface="Arial"/>
                <a:cs typeface="Arial"/>
              </a:rPr>
              <a:t>: un organismo público creado mediante un acuerdo entre dos o más estados.</a:t>
            </a:r>
          </a:p>
          <a:p>
            <a:pPr marL="297815" marR="5080" indent="-114300">
              <a:lnSpc>
                <a:spcPct val="100000"/>
              </a:lnSpc>
              <a:spcBef>
                <a:spcPts val="900"/>
              </a:spcBef>
              <a:buFont typeface="Arial"/>
              <a:buChar char="•"/>
              <a:tabLst>
                <a:tab pos="298450" algn="l"/>
              </a:tabLst>
            </a:pPr>
            <a:r>
              <a:rPr lang="es-419" sz="1300" i="1">
                <a:latin typeface="Arial"/>
                <a:cs typeface="Arial"/>
              </a:rPr>
              <a:t>Autoridades portuarias con agencia o poder limitados</a:t>
            </a:r>
            <a:r>
              <a:rPr lang="es-419" sz="1300">
                <a:latin typeface="Arial"/>
                <a:cs typeface="Arial"/>
              </a:rPr>
              <a:t>: un organismo público limitado a ciertas acciones como la vinculación.</a:t>
            </a:r>
          </a:p>
          <a:p>
            <a:pPr marL="297815" marR="435609" indent="-114300">
              <a:lnSpc>
                <a:spcPct val="100000"/>
              </a:lnSpc>
              <a:spcBef>
                <a:spcPts val="900"/>
              </a:spcBef>
              <a:buFont typeface="Arial"/>
              <a:buChar char="•"/>
              <a:tabLst>
                <a:tab pos="298450" algn="l"/>
              </a:tabLst>
            </a:pPr>
            <a:r>
              <a:rPr lang="es-419" sz="1300" i="1">
                <a:latin typeface="Arial"/>
                <a:cs typeface="Arial"/>
              </a:rPr>
              <a:t>Divisiones del Gobierno estatal, nacional o municipal</a:t>
            </a:r>
            <a:r>
              <a:rPr lang="es-419" sz="1300">
                <a:latin typeface="Arial"/>
                <a:cs typeface="Arial"/>
              </a:rPr>
              <a:t>: un departamento del Gobierno.</a:t>
            </a:r>
          </a:p>
          <a:p>
            <a:pPr marL="297815" marR="13335" indent="-114300">
              <a:lnSpc>
                <a:spcPct val="100000"/>
              </a:lnSpc>
              <a:spcBef>
                <a:spcPts val="900"/>
              </a:spcBef>
              <a:buFont typeface="Arial"/>
              <a:buChar char="•"/>
              <a:tabLst>
                <a:tab pos="298450" algn="l"/>
              </a:tabLst>
            </a:pPr>
            <a:r>
              <a:rPr lang="es-419" sz="1300" i="1">
                <a:latin typeface="Arial"/>
                <a:cs typeface="Arial"/>
              </a:rPr>
              <a:t>Puerto o distritos de navegación independientes</a:t>
            </a:r>
            <a:r>
              <a:rPr lang="es-419" sz="1300">
                <a:latin typeface="Arial"/>
                <a:cs typeface="Arial"/>
              </a:rPr>
              <a:t>: entidades que funcionan como subdivisiones políticas de un estado con un "propósito especial" con límites geográficos definidos sobre los cuales tienen autoridad.</a:t>
            </a:r>
          </a:p>
          <a:p>
            <a:pPr marL="69215">
              <a:lnSpc>
                <a:spcPct val="100000"/>
              </a:lnSpc>
            </a:pPr>
            <a:endParaRPr lang="en-US" sz="1300" dirty="0">
              <a:latin typeface="Arial"/>
              <a:cs typeface="Arial"/>
            </a:endParaRP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pPr>
            <a:r>
              <a:rPr lang="es-419" sz="1600" b="1">
                <a:latin typeface="Arial"/>
                <a:cs typeface="Arial"/>
              </a:rPr>
              <a:t>Gobernanza federal e internacional</a:t>
            </a:r>
          </a:p>
          <a:p>
            <a:pPr marL="12700" marR="5080">
              <a:lnSpc>
                <a:spcPct val="100000"/>
              </a:lnSpc>
              <a:spcBef>
                <a:spcPts val="1095"/>
              </a:spcBef>
            </a:pPr>
            <a:r>
              <a:rPr lang="es-419" sz="1200">
                <a:latin typeface="Arial"/>
                <a:cs typeface="Arial"/>
              </a:rPr>
              <a:t>La Constitución de los EE. UU. confiere al Gobierno federal jurisdicción sobre las aguas navegables de los Estados Unidos.</a:t>
            </a:r>
          </a:p>
          <a:p>
            <a:pPr marL="183515" marR="279400" indent="-170815">
              <a:lnSpc>
                <a:spcPct val="100000"/>
              </a:lnSpc>
              <a:buFont typeface="Arial"/>
              <a:buChar char="•"/>
              <a:tabLst>
                <a:tab pos="184150" algn="l"/>
              </a:tabLst>
            </a:pPr>
            <a:r>
              <a:rPr lang="es-419" sz="1200">
                <a:latin typeface="Arial"/>
                <a:cs typeface="Arial"/>
              </a:rPr>
              <a:t>Dieciocho departamentos y agencias federales tienen un rol en la gobernanza.</a:t>
            </a:r>
            <a:r>
              <a:rPr lang="es-419" sz="1100" baseline="33333">
                <a:latin typeface="Arial"/>
                <a:cs typeface="Arial"/>
              </a:rPr>
              <a:t>1</a:t>
            </a:r>
          </a:p>
          <a:p>
            <a:pPr marL="184150" marR="228600" indent="-171450">
              <a:lnSpc>
                <a:spcPct val="100000"/>
              </a:lnSpc>
              <a:spcBef>
                <a:spcPts val="900"/>
              </a:spcBef>
              <a:buFont typeface="Arial"/>
              <a:buChar char="•"/>
              <a:tabLst>
                <a:tab pos="184150" algn="l"/>
              </a:tabLst>
            </a:pPr>
            <a:r>
              <a:rPr lang="es-419" sz="1200">
                <a:latin typeface="Arial"/>
                <a:cs typeface="Arial"/>
              </a:rPr>
              <a:t>La Guardia Costera de los Estados Unidos (USCG) y el Cuerpo de Ingenieros del Ejército (USACE) tienen la principal autoridad delegada.</a:t>
            </a:r>
            <a:r>
              <a:rPr lang="es-419" sz="1100" baseline="33333">
                <a:latin typeface="Arial"/>
                <a:cs typeface="Arial"/>
              </a:rPr>
              <a:t>2</a:t>
            </a:r>
          </a:p>
          <a:p>
            <a:pPr marL="184150" marR="508634" indent="-171450">
              <a:lnSpc>
                <a:spcPct val="100000"/>
              </a:lnSpc>
              <a:spcBef>
                <a:spcPts val="900"/>
              </a:spcBef>
              <a:buFont typeface="Arial"/>
              <a:buChar char="•"/>
              <a:tabLst>
                <a:tab pos="184150" algn="l"/>
              </a:tabLst>
            </a:pPr>
            <a:r>
              <a:rPr lang="es-419" sz="1200">
                <a:latin typeface="Arial"/>
                <a:cs typeface="Arial"/>
              </a:rPr>
              <a:t>No existe ninguna agencia principal, sino que las agencias gestionan sus responsabilidades por separado.</a:t>
            </a:r>
            <a:r>
              <a:rPr lang="es-419" sz="1100" baseline="33333">
                <a:latin typeface="Arial"/>
                <a:cs typeface="Arial"/>
              </a:rPr>
              <a:t>3</a:t>
            </a:r>
          </a:p>
          <a:p>
            <a:pPr marL="184150" marR="5080" indent="-171450">
              <a:lnSpc>
                <a:spcPct val="100000"/>
              </a:lnSpc>
              <a:spcBef>
                <a:spcPts val="900"/>
              </a:spcBef>
              <a:buFont typeface="Arial"/>
              <a:buChar char="•"/>
              <a:tabLst>
                <a:tab pos="184150" algn="l"/>
              </a:tabLst>
            </a:pPr>
            <a:r>
              <a:rPr lang="es-419" sz="1200">
                <a:latin typeface="Arial"/>
                <a:cs typeface="Arial"/>
              </a:rPr>
              <a:t>El Comité del </a:t>
            </a:r>
            <a:r>
              <a:rPr lang="es-419" sz="1200" u="sng">
                <a:latin typeface="Arial"/>
                <a:cs typeface="Arial"/>
              </a:rPr>
              <a:t>Sistema de Transporte Marítimo</a:t>
            </a:r>
            <a:r>
              <a:rPr lang="es-419" sz="1200">
                <a:latin typeface="Arial"/>
                <a:cs typeface="Arial"/>
              </a:rPr>
              <a:t> (CMTS) actúa como organismo de coordinación entre las agencias federales.</a:t>
            </a:r>
            <a:r>
              <a:rPr lang="es-419" sz="1100" baseline="33333">
                <a:latin typeface="Arial"/>
                <a:cs typeface="Arial"/>
              </a:rPr>
              <a:t>4</a:t>
            </a:r>
          </a:p>
          <a:p>
            <a:pPr marL="12700" marR="5080">
              <a:lnSpc>
                <a:spcPct val="100000"/>
              </a:lnSpc>
              <a:spcBef>
                <a:spcPts val="1095"/>
              </a:spcBef>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latin typeface="Arial"/>
                <a:cs typeface="Arial"/>
              </a:rPr>
              <a:t>La Organización </a:t>
            </a:r>
            <a:r>
              <a:rPr lang="es-419" sz="1200" u="sng">
                <a:latin typeface="Arial"/>
                <a:cs typeface="Arial"/>
              </a:rPr>
              <a:t>Marítima</a:t>
            </a:r>
            <a:r>
              <a:rPr lang="es-419" sz="1200">
                <a:latin typeface="Arial"/>
                <a:cs typeface="Arial"/>
              </a:rPr>
              <a:t> Internacional (OMI), una agencia especial de las Naciones Unidas, es responsable de realizar una supervisión adicional, incluidas las cuestiones de seguridad, protección y contaminación. Las embarcaciones son reguladas por la OMI y por tratados internacionales.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latin typeface="Arial"/>
                <a:cs typeface="Arial"/>
              </a:rPr>
              <a:t>Otros temas que puede explorar en esta sección incluyen: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Roles federales actuales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Agencias federales con supervisión actual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Organización Marítima Internacional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700">
              <a:lnSpc>
                <a:spcPct val="100000"/>
              </a:lnSpc>
            </a:pPr>
            <a:r>
              <a:rPr lang="es-419" sz="1200">
                <a:latin typeface="Arial"/>
                <a:cs typeface="Arial"/>
              </a:rPr>
              <a:t>Analicemos más detenidamente los roles federales actuales:</a:t>
            </a:r>
          </a:p>
          <a:p>
            <a:pPr marL="12700">
              <a:lnSpc>
                <a:spcPct val="100000"/>
              </a:lnSpc>
            </a:pPr>
            <a:r>
              <a:rPr lang="es-419" sz="1200">
                <a:latin typeface="Arial"/>
                <a:cs typeface="Arial"/>
              </a:rPr>
              <a:t>De acuerdo con la Administración Marítima de los EE. UU., la Junta de Investigación sobre Transporte identifica los roles relacionados con los puertos y la gobernanza sobre las aguas navegables asumidos actualmente por el Gobierno federal como:</a:t>
            </a:r>
          </a:p>
          <a:p>
            <a:pPr marL="297815" marR="32384" indent="-114300">
              <a:lnSpc>
                <a:spcPct val="100000"/>
              </a:lnSpc>
              <a:spcBef>
                <a:spcPts val="900"/>
              </a:spcBef>
              <a:buFont typeface="Arial"/>
              <a:buChar char="•"/>
              <a:tabLst>
                <a:tab pos="298450" algn="l"/>
              </a:tabLst>
            </a:pPr>
            <a:r>
              <a:rPr lang="es-419" sz="1200">
                <a:latin typeface="Arial"/>
                <a:cs typeface="Arial"/>
              </a:rPr>
              <a:t>"Construir, operar y mantener los canales navegables</a:t>
            </a:r>
          </a:p>
          <a:p>
            <a:pPr marL="297815" indent="-114300">
              <a:lnSpc>
                <a:spcPct val="100000"/>
              </a:lnSpc>
              <a:spcBef>
                <a:spcPts val="900"/>
              </a:spcBef>
              <a:buFont typeface="Arial"/>
              <a:buChar char="•"/>
              <a:tabLst>
                <a:tab pos="298450" algn="l"/>
              </a:tabLst>
            </a:pPr>
            <a:r>
              <a:rPr lang="es-419" sz="1200">
                <a:latin typeface="Arial"/>
                <a:cs typeface="Arial"/>
              </a:rPr>
              <a:t>Administrar el tráfico en las vías navegables</a:t>
            </a:r>
          </a:p>
          <a:p>
            <a:pPr marL="297815" marR="13970" indent="-114300">
              <a:lnSpc>
                <a:spcPct val="100000"/>
              </a:lnSpc>
              <a:spcBef>
                <a:spcPts val="900"/>
              </a:spcBef>
              <a:buFont typeface="Arial"/>
              <a:buChar char="•"/>
              <a:tabLst>
                <a:tab pos="298450" algn="l"/>
              </a:tabLst>
            </a:pPr>
            <a:r>
              <a:rPr lang="es-419" sz="1200">
                <a:latin typeface="Arial"/>
                <a:cs typeface="Arial"/>
              </a:rPr>
              <a:t>Proporcionar a los marinos asistencia con la navegación, gráficos e información sobre las aguas y las condiciones meteorológicas</a:t>
            </a:r>
          </a:p>
          <a:p>
            <a:pPr marL="297815" marR="325755" indent="-114300">
              <a:lnSpc>
                <a:spcPct val="100000"/>
              </a:lnSpc>
              <a:spcBef>
                <a:spcPts val="900"/>
              </a:spcBef>
              <a:buFont typeface="Arial"/>
              <a:buChar char="•"/>
              <a:tabLst>
                <a:tab pos="298450" algn="l"/>
              </a:tabLst>
            </a:pPr>
            <a:r>
              <a:rPr lang="es-419" sz="1200">
                <a:latin typeface="Arial"/>
                <a:cs typeface="Arial"/>
              </a:rPr>
              <a:t>Regular la seguridad y la compatibilidad ambiental de las embarcaciones</a:t>
            </a:r>
          </a:p>
          <a:p>
            <a:pPr marL="297815" marR="160655" indent="-114300">
              <a:lnSpc>
                <a:spcPct val="100000"/>
              </a:lnSpc>
              <a:spcBef>
                <a:spcPts val="900"/>
              </a:spcBef>
              <a:buFont typeface="Arial"/>
              <a:buChar char="•"/>
              <a:tabLst>
                <a:tab pos="298450" algn="l"/>
              </a:tabLst>
            </a:pPr>
            <a:r>
              <a:rPr lang="es-419" sz="1200">
                <a:latin typeface="Arial"/>
                <a:cs typeface="Arial"/>
              </a:rPr>
              <a:t>Responder a los accidentes marítimos que amenazan la seguridad pública y el medioambiente</a:t>
            </a:r>
          </a:p>
          <a:p>
            <a:pPr marL="297815" marR="5080" indent="-114300">
              <a:lnSpc>
                <a:spcPct val="100000"/>
              </a:lnSpc>
              <a:spcBef>
                <a:spcPts val="900"/>
              </a:spcBef>
              <a:buFont typeface="Arial"/>
              <a:buChar char="•"/>
              <a:tabLst>
                <a:tab pos="298450" algn="l"/>
              </a:tabLst>
            </a:pPr>
            <a:r>
              <a:rPr lang="es-419" sz="1200">
                <a:latin typeface="Arial"/>
                <a:cs typeface="Arial"/>
              </a:rPr>
              <a:t>Ayudar a financiar las autopistas que conectan los </a:t>
            </a:r>
            <a:r>
              <a:rPr lang="es-419" sz="1200">
                <a:solidFill>
                  <a:schemeClr val="tx1"/>
                </a:solidFill>
                <a:latin typeface="Arial"/>
                <a:cs typeface="Arial"/>
                <a:hlinkClick r:id="rId3">
                  <a:extLst>
                    <a:ext uri="{A12FA001-AC4F-418D-AE19-62706E023703}">
                      <ahyp:hlinkClr xmlns:ahyp="http://schemas.microsoft.com/office/drawing/2018/hyperlinkcolor" val="tx"/>
                    </a:ext>
                  </a:extLst>
                </a:hlinkClick>
              </a:rPr>
              <a:t>puertos marítimos y las terminales</a:t>
            </a:r>
            <a:r>
              <a:rPr lang="es-419" sz="1200">
                <a:solidFill>
                  <a:schemeClr val="tx1"/>
                </a:solidFill>
                <a:latin typeface="Arial"/>
                <a:cs typeface="Arial"/>
              </a:rPr>
              <a:t> </a:t>
            </a:r>
            <a:r>
              <a:rPr lang="es-419" sz="1200">
                <a:latin typeface="Arial"/>
                <a:cs typeface="Arial"/>
              </a:rPr>
              <a:t>con el sistema de transporte general</a:t>
            </a:r>
          </a:p>
          <a:p>
            <a:pPr marL="297815" marR="644525" indent="-114300">
              <a:lnSpc>
                <a:spcPct val="100000"/>
              </a:lnSpc>
              <a:spcBef>
                <a:spcPts val="900"/>
              </a:spcBef>
              <a:buFont typeface="Arial"/>
              <a:buChar char="•"/>
              <a:tabLst>
                <a:tab pos="298450" algn="l"/>
              </a:tabLst>
            </a:pPr>
            <a:r>
              <a:rPr lang="es-419" sz="1200">
                <a:latin typeface="Arial"/>
                <a:cs typeface="Arial"/>
              </a:rPr>
              <a:t>Garantizar la seguridad del Sistema de Transporte Marítimo y sus diversos componentes".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lvl="1">
              <a:lnSpc>
                <a:spcPct val="100000"/>
              </a:lnSpc>
              <a:tabLst>
                <a:tab pos="394335" algn="l"/>
              </a:tabLst>
            </a:pPr>
            <a:r>
              <a:rPr lang="es-419" sz="1800" b="1">
                <a:latin typeface="Arial"/>
                <a:cs typeface="Arial"/>
              </a:rPr>
              <a:t>Impactos de los puertos en las comunidades locales</a:t>
            </a:r>
          </a:p>
          <a:p>
            <a:pPr marL="12700" marR="209550">
              <a:lnSpc>
                <a:spcPct val="100000"/>
              </a:lnSpc>
              <a:spcBef>
                <a:spcPts val="1500"/>
              </a:spcBef>
            </a:pPr>
            <a:r>
              <a:rPr lang="es-419" sz="1300">
                <a:latin typeface="Arial"/>
                <a:cs typeface="Arial"/>
              </a:rPr>
              <a:t>Los puertos apoyan y benefician a las economías locales, regionales y nacionales a través de su rol en la creación de empleos y el transporte de bienes. También pueden asociarse con las comunidades para ofrecer programas de desarrollo de la fuerza laboral, proteger el medioambiente y coordinar la planificación del uso de la tierra para incorporar servicios comunitarios.</a:t>
            </a:r>
          </a:p>
          <a:p>
            <a:pPr marL="12700" marR="5080">
              <a:lnSpc>
                <a:spcPct val="100000"/>
              </a:lnSpc>
              <a:spcBef>
                <a:spcPts val="800"/>
              </a:spcBef>
            </a:pPr>
            <a:endParaRPr lang="en-US" sz="1300" dirty="0">
              <a:latin typeface="Arial"/>
              <a:cs typeface="Arial"/>
            </a:endParaRPr>
          </a:p>
          <a:p>
            <a:pPr marL="12700" marR="5080">
              <a:lnSpc>
                <a:spcPct val="100000"/>
              </a:lnSpc>
              <a:spcBef>
                <a:spcPts val="800"/>
              </a:spcBef>
            </a:pPr>
            <a:r>
              <a:rPr lang="es-419" sz="1300">
                <a:latin typeface="Arial"/>
                <a:cs typeface="Arial"/>
              </a:rPr>
              <a:t>Sin embargo, los puertos también pueden crear desafíos potenciales para las comunidades próximas a los puertos que se ven desproporcionadamente afectadas por las operaciones de los puertos y los sistemas de transporte relacionados. Además, si bien los puertos son importantes motores económicos para las economías locales, regionales y nacionales, estos beneficios económicos pueden no estar equitativamente distribuidos. Las comunidades próximas a los puertos pueden no recibir una porción justa de los beneficios económicos que ingresan a la región.</a:t>
            </a:r>
          </a:p>
          <a:p>
            <a:pPr marL="12700" marR="555625">
              <a:lnSpc>
                <a:spcPct val="100000"/>
              </a:lnSpc>
              <a:spcBef>
                <a:spcPts val="800"/>
              </a:spcBef>
            </a:pPr>
            <a:endParaRPr lang="en-US" sz="1300" dirty="0">
              <a:latin typeface="Arial"/>
              <a:cs typeface="Arial"/>
            </a:endParaRPr>
          </a:p>
          <a:p>
            <a:pPr marL="12700" marR="555625">
              <a:lnSpc>
                <a:spcPct val="100000"/>
              </a:lnSpc>
              <a:spcBef>
                <a:spcPts val="800"/>
              </a:spcBef>
            </a:pPr>
            <a:r>
              <a:rPr lang="es-419" sz="1300">
                <a:latin typeface="Arial"/>
                <a:cs typeface="Arial"/>
              </a:rPr>
              <a:t>Se proporciona información adicional sobre los impactos potenciales en las comunidades próximas a los puertos en relación con estos temas en el Manual básico:</a:t>
            </a:r>
          </a:p>
          <a:p>
            <a:pPr marL="298450" lvl="2" indent="-114300">
              <a:lnSpc>
                <a:spcPct val="100000"/>
              </a:lnSpc>
              <a:spcBef>
                <a:spcPts val="439"/>
              </a:spcBef>
              <a:buFont typeface="Arial"/>
              <a:buChar char="•"/>
              <a:tabLst>
                <a:tab pos="299085" algn="l"/>
              </a:tabLst>
            </a:pPr>
            <a:r>
              <a:rPr lang="es-419" sz="1300">
                <a:latin typeface="Arial"/>
                <a:cs typeface="Arial"/>
              </a:rPr>
              <a:t>Uso de la tierra y transporte: Sección 5.0</a:t>
            </a:r>
          </a:p>
          <a:p>
            <a:pPr marL="298450" lvl="2" indent="-114300">
              <a:lnSpc>
                <a:spcPct val="100000"/>
              </a:lnSpc>
              <a:spcBef>
                <a:spcPts val="439"/>
              </a:spcBef>
              <a:buFont typeface="Arial"/>
              <a:buChar char="•"/>
              <a:tabLst>
                <a:tab pos="299085" algn="l"/>
              </a:tabLst>
            </a:pPr>
            <a:r>
              <a:rPr lang="es-419" sz="1300">
                <a:latin typeface="Arial"/>
                <a:cs typeface="Arial"/>
              </a:rPr>
              <a:t>Economía local y regional: Sección 6.0</a:t>
            </a:r>
          </a:p>
          <a:p>
            <a:pPr marL="298450" lvl="2" indent="-114300">
              <a:lnSpc>
                <a:spcPct val="100000"/>
              </a:lnSpc>
              <a:spcBef>
                <a:spcPts val="439"/>
              </a:spcBef>
              <a:buFont typeface="Arial"/>
              <a:buChar char="•"/>
              <a:tabLst>
                <a:tab pos="299085" algn="l"/>
              </a:tabLst>
            </a:pPr>
            <a:r>
              <a:rPr lang="es-419" sz="1300">
                <a:latin typeface="Arial"/>
                <a:cs typeface="Arial"/>
              </a:rPr>
              <a:t>Impactos ambientales: Sección 7.0</a:t>
            </a:r>
          </a:p>
          <a:p>
            <a:pPr marL="12700" marR="123825">
              <a:lnSpc>
                <a:spcPct val="100000"/>
              </a:lnSpc>
              <a:spcBef>
                <a:spcPts val="1050"/>
              </a:spcBef>
            </a:pPr>
            <a:r>
              <a:rPr lang="es-419" sz="1300">
                <a:latin typeface="Arial"/>
                <a:cs typeface="Arial"/>
              </a:rPr>
              <a:t>Tenga en cuenta que las comunidades próximas a los puertos pueden incluir grupos de tribus nativas americanas. Las tribus son naciones soberanas y pueden tener derechos asociados conferidos en virtud de tratados que influyen en las relaciones entre el puerto y la comunidad.</a:t>
            </a:r>
          </a:p>
          <a:p>
            <a:pPr marL="12700" marR="123825">
              <a:lnSpc>
                <a:spcPct val="100000"/>
              </a:lnSpc>
              <a:spcBef>
                <a:spcPts val="1050"/>
              </a:spcBef>
            </a:pPr>
            <a:endParaRPr lang="en-US" sz="1300" dirty="0">
              <a:latin typeface="Arial"/>
              <a:cs typeface="Arial"/>
            </a:endParaRPr>
          </a:p>
          <a:p>
            <a:pPr marL="12700">
              <a:lnSpc>
                <a:spcPct val="100000"/>
              </a:lnSpc>
            </a:pPr>
            <a:r>
              <a:rPr lang="es-419" sz="1400" b="1">
                <a:latin typeface="Arial"/>
                <a:cs typeface="Arial"/>
              </a:rPr>
              <a:t>Abordar la justicia ambiental</a:t>
            </a:r>
          </a:p>
          <a:p>
            <a:pPr marL="12700" marR="5080">
              <a:lnSpc>
                <a:spcPct val="100000"/>
              </a:lnSpc>
              <a:spcBef>
                <a:spcPts val="880"/>
              </a:spcBef>
            </a:pPr>
            <a:r>
              <a:rPr lang="es-419" sz="1300">
                <a:latin typeface="Arial"/>
                <a:cs typeface="Arial"/>
              </a:rPr>
              <a:t>Si bien las comunidades de todo el país se benefician del acceso a los bienes de consumo, las comunidades próximas a los puertos soportan una carga desproporcionada de los impactos ambientales de estas actividades. Los puertos y las operaciones industriales relacionadas frecuentemente afectan a las comunidades de color y de bajos ingresos, lo cual genera problemas de justicia ambiental.</a:t>
            </a:r>
          </a:p>
          <a:p>
            <a:pPr marL="12700" marR="21590">
              <a:lnSpc>
                <a:spcPct val="100000"/>
              </a:lnSpc>
              <a:spcBef>
                <a:spcPts val="900"/>
              </a:spcBef>
            </a:pPr>
            <a:endParaRPr lang="en-US" sz="1300" dirty="0">
              <a:latin typeface="Arial"/>
              <a:cs typeface="Arial"/>
            </a:endParaRPr>
          </a:p>
          <a:p>
            <a:pPr marL="12700" marR="21590">
              <a:lnSpc>
                <a:spcPct val="100000"/>
              </a:lnSpc>
              <a:spcBef>
                <a:spcPts val="900"/>
              </a:spcBef>
            </a:pPr>
            <a:r>
              <a:rPr lang="es-419" sz="1300">
                <a:latin typeface="Arial"/>
                <a:cs typeface="Arial"/>
              </a:rPr>
              <a:t>De acuerdo con la Oficina de Justicia Ambiental de la EPA, la "justicia ambiental se alcanzará cuando todos disfruten del mismo grado de protección contra los peligros medioambientales y de salud y de acceso equitativo al proceso de toma de decisiones para crear un medioambiente saludable donde vivir, aprender y trabajar". </a:t>
            </a:r>
          </a:p>
          <a:p>
            <a:pPr marL="12700" marR="30480">
              <a:lnSpc>
                <a:spcPct val="100000"/>
              </a:lnSpc>
              <a:spcBef>
                <a:spcPts val="900"/>
              </a:spcBef>
            </a:pPr>
            <a:endParaRPr lang="en-US" sz="1300" dirty="0">
              <a:latin typeface="Arial"/>
              <a:cs typeface="Arial"/>
            </a:endParaRPr>
          </a:p>
          <a:p>
            <a:pPr marL="12700" marR="30480">
              <a:lnSpc>
                <a:spcPct val="100000"/>
              </a:lnSpc>
              <a:spcBef>
                <a:spcPts val="900"/>
              </a:spcBef>
            </a:pPr>
            <a:r>
              <a:rPr lang="es-419" sz="1300">
                <a:latin typeface="Arial"/>
                <a:cs typeface="Arial"/>
              </a:rPr>
              <a:t>La Orden Ejecutiva 12898 requiere que las agencias federales, en la mayor medida posible, identifiquen y aborden los impactos desproporcionadamente altos y adversos en la salud humana o el medioambiente de sus programas, políticas y actividades. Esta obligación se extiende más allá de las revisiones de la NEPA a actividades como permisos y elaboración de reglas.</a:t>
            </a:r>
          </a:p>
          <a:p>
            <a:pPr marL="12700">
              <a:lnSpc>
                <a:spcPct val="100000"/>
              </a:lnSpc>
              <a:spcBef>
                <a:spcPts val="915"/>
              </a:spcBef>
            </a:pPr>
            <a:r>
              <a:rPr lang="es-419" sz="1300">
                <a:latin typeface="Arial"/>
                <a:cs typeface="Arial"/>
              </a:rPr>
              <a:t>Para obtener más información: </a:t>
            </a:r>
            <a:r>
              <a:rPr lang="es-419" sz="1300" u="sng">
                <a:solidFill>
                  <a:srgbClr val="215E9E"/>
                </a:solidFill>
                <a:latin typeface="Arial"/>
                <a:cs typeface="Arial"/>
              </a:rPr>
              <a:t>Justicia ambiental</a:t>
            </a:r>
          </a:p>
          <a:p>
            <a:pPr marL="12700" marR="123825">
              <a:lnSpc>
                <a:spcPct val="100000"/>
              </a:lnSpc>
              <a:spcBef>
                <a:spcPts val="1050"/>
              </a:spcBef>
            </a:pPr>
            <a:endParaRPr lang="en-US" sz="1300" dirty="0">
              <a:latin typeface="Arial"/>
              <a:cs typeface="Arial"/>
            </a:endParaRPr>
          </a:p>
          <a:p>
            <a:r>
              <a:rPr lang="es-419"/>
              <a:t>En esta sección también puede explorar</a:t>
            </a:r>
          </a:p>
          <a:p>
            <a:r>
              <a:rPr lang="es-419"/>
              <a:t>Orden Ejecutiva 12898</a:t>
            </a:r>
          </a:p>
          <a:p>
            <a:r>
              <a:rPr lang="es-419"/>
              <a:t>Comunicación pública</a:t>
            </a:r>
          </a:p>
          <a:p>
            <a:r>
              <a:rPr lang="es-419"/>
              <a:t>Mapeo socioeconómico</a:t>
            </a:r>
          </a:p>
          <a:p>
            <a:r>
              <a:rPr lang="es-419"/>
              <a:t>Herramientas para influir en la planificación y las operaciones de los puertos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lvl="1" indent="0">
              <a:lnSpc>
                <a:spcPct val="100000"/>
              </a:lnSpc>
              <a:buFont typeface="Arial"/>
              <a:buNone/>
              <a:tabLst>
                <a:tab pos="394335" algn="l"/>
              </a:tabLst>
            </a:pPr>
            <a:r>
              <a:rPr lang="es-419" sz="1800" b="1">
                <a:latin typeface="Arial"/>
                <a:cs typeface="Arial"/>
              </a:rPr>
              <a:t>Estudios de casos: Relaciones entre el puerto y la comunidad</a:t>
            </a:r>
          </a:p>
          <a:p>
            <a:pPr marL="12700" marR="5080">
              <a:lnSpc>
                <a:spcPct val="100000"/>
              </a:lnSpc>
              <a:spcBef>
                <a:spcPts val="1500"/>
              </a:spcBef>
            </a:pPr>
            <a:r>
              <a:rPr lang="es-419" sz="1300">
                <a:latin typeface="Arial"/>
                <a:cs typeface="Arial"/>
              </a:rPr>
              <a:t>La relación entre los puertos y las comunidades próximas a los puertos puede ser compleja, y variar entre conflictiva y colaborativa. Los estudios de casos presentados aquí ilustran este rango, que incluye:</a:t>
            </a:r>
          </a:p>
          <a:p>
            <a:pPr marL="297815" marR="193675" lvl="2" indent="-114300">
              <a:lnSpc>
                <a:spcPct val="100000"/>
              </a:lnSpc>
              <a:spcBef>
                <a:spcPts val="900"/>
              </a:spcBef>
              <a:buFont typeface="Arial"/>
              <a:buChar char="•"/>
              <a:tabLst>
                <a:tab pos="298450" algn="l"/>
              </a:tabLst>
            </a:pPr>
            <a:r>
              <a:rPr lang="es-419" sz="1300">
                <a:latin typeface="Arial"/>
                <a:cs typeface="Arial"/>
              </a:rPr>
              <a:t>Casos en los que las comunidades próximas a los puertos libraron batallas legales para responsabilizar a los puertos por los impactos en la comunidad.</a:t>
            </a:r>
          </a:p>
          <a:p>
            <a:pPr marL="297815" marR="414020" lvl="2" indent="-114300" algn="just">
              <a:lnSpc>
                <a:spcPct val="100000"/>
              </a:lnSpc>
              <a:spcBef>
                <a:spcPts val="900"/>
              </a:spcBef>
              <a:buFont typeface="Arial"/>
              <a:buChar char="•"/>
              <a:tabLst>
                <a:tab pos="298450" algn="l"/>
              </a:tabLst>
            </a:pPr>
            <a:r>
              <a:rPr lang="es-419" sz="1300">
                <a:latin typeface="Arial"/>
                <a:cs typeface="Arial"/>
              </a:rPr>
              <a:t>Casos en los que organizaciones comunitarias y el Gobierno local trabajan para limitar el impacto de la actividad portuaria a través de políticas que protegen a las poblaciones sensibles.</a:t>
            </a:r>
          </a:p>
          <a:p>
            <a:pPr marL="297815" marR="120650" lvl="2" indent="-114300">
              <a:lnSpc>
                <a:spcPct val="100000"/>
              </a:lnSpc>
              <a:spcBef>
                <a:spcPts val="900"/>
              </a:spcBef>
              <a:buFont typeface="Arial"/>
              <a:buChar char="•"/>
              <a:tabLst>
                <a:tab pos="298450" algn="l"/>
              </a:tabLst>
            </a:pPr>
            <a:r>
              <a:rPr lang="es-419" sz="1300">
                <a:latin typeface="Arial"/>
                <a:cs typeface="Arial"/>
              </a:rPr>
              <a:t>Casos en los que los puertos y las comunidades trabajan de manera colaborativa para crear un cambio positivo en la comunidad.</a:t>
            </a:r>
          </a:p>
          <a:p>
            <a:pPr marL="297815" marR="120650" lvl="2" indent="-114300">
              <a:lnSpc>
                <a:spcPct val="100000"/>
              </a:lnSpc>
              <a:spcBef>
                <a:spcPts val="900"/>
              </a:spcBef>
              <a:buFont typeface="Arial"/>
              <a:buChar char="•"/>
              <a:tabLst>
                <a:tab pos="298450" algn="l"/>
              </a:tabLst>
            </a:pPr>
            <a:endParaRPr lang="en-US" sz="1300" dirty="0">
              <a:latin typeface="Arial"/>
              <a:cs typeface="Arial"/>
            </a:endParaRPr>
          </a:p>
          <a:p>
            <a:pPr marL="297815" marR="120650" lvl="2" indent="-114300">
              <a:lnSpc>
                <a:spcPct val="100000"/>
              </a:lnSpc>
              <a:spcBef>
                <a:spcPts val="900"/>
              </a:spcBef>
              <a:buFont typeface="Arial"/>
              <a:buChar char="•"/>
              <a:tabLst>
                <a:tab pos="298450" algn="l"/>
              </a:tabLst>
            </a:pPr>
            <a:endParaRPr lang="en-US" sz="1300" dirty="0">
              <a:latin typeface="Arial"/>
              <a:cs typeface="Arial"/>
            </a:endParaRPr>
          </a:p>
          <a:p>
            <a:pPr marL="16510" marR="5080">
              <a:lnSpc>
                <a:spcPct val="100000"/>
              </a:lnSpc>
            </a:pPr>
            <a:r>
              <a:rPr lang="es-419" sz="1300">
                <a:latin typeface="Arial"/>
                <a:cs typeface="Arial"/>
              </a:rPr>
              <a:t>El Proyecto de impacto comercial, sanitario y ambiental (THE) es una asociación de investigación regional comunitaria participativa para abordar la contaminación del aire y los impactos en la salud relacionados con las actividades en los puertos de Los Ángeles y Long Beach. Uno de los resultados del Proyecto de impacto THE fue el desarrollo del Plan de Acción de Aire Limpio (CAAP) y un aumento en la rendición de cuentas a las comunidades locales con respecto a los impactos ambientales y en la salud. Una estrategia del CAAP es el Programa de Camiones Limpios (CTP), que reduce gradualmente los camiones diésel anteriores más contaminantes y los reemplaza por 16 000 camiones con combustible más limpio que prestan servicio a los puertos. Dos objetivos cruciales del CTP incluyen apoyar la mejora de la calidad del aire en el Puerto y reducir los impactos negativos del </a:t>
            </a:r>
            <a:r>
              <a:rPr lang="es-419" sz="1300" u="sng">
                <a:latin typeface="Arial"/>
                <a:cs typeface="Arial"/>
              </a:rPr>
              <a:t>movimiento</a:t>
            </a:r>
            <a:r>
              <a:rPr lang="es-419" sz="1300">
                <a:latin typeface="Arial"/>
                <a:cs typeface="Arial"/>
              </a:rPr>
              <a:t> de </a:t>
            </a:r>
            <a:r>
              <a:rPr lang="es-419" sz="1300" u="sng">
                <a:latin typeface="Arial"/>
                <a:cs typeface="Arial"/>
              </a:rPr>
              <a:t>bienes</a:t>
            </a:r>
            <a:r>
              <a:rPr lang="es-419" sz="1300">
                <a:latin typeface="Arial"/>
                <a:cs typeface="Arial"/>
              </a:rPr>
              <a:t> en la comunidad local. Durante el primer año del CTP, hubo una reducción del 70 % en la tasa de emisiones de los camiones portuarios. En 2012, el programa totalmente implementado redujo las emisiones de los camiones portuarios en más del 80 %.</a:t>
            </a:r>
          </a:p>
          <a:p>
            <a:pPr marL="16510">
              <a:lnSpc>
                <a:spcPts val="1465"/>
              </a:lnSpc>
              <a:spcBef>
                <a:spcPts val="900"/>
              </a:spcBef>
            </a:pPr>
            <a:r>
              <a:rPr lang="es-419" sz="1300">
                <a:latin typeface="Arial"/>
                <a:cs typeface="Arial"/>
              </a:rPr>
              <a:t>Para obtener más información:</a:t>
            </a:r>
          </a:p>
          <a:p>
            <a:pPr marL="12700">
              <a:lnSpc>
                <a:spcPts val="1465"/>
              </a:lnSpc>
            </a:pPr>
            <a:r>
              <a:rPr lang="es-419" sz="1300" u="sng">
                <a:solidFill>
                  <a:schemeClr val="tx1"/>
                </a:solidFill>
                <a:latin typeface="Arial"/>
                <a:cs typeface="Arial"/>
                <a:hlinkClick r:id="rId3">
                  <a:extLst>
                    <a:ext uri="{A12FA001-AC4F-418D-AE19-62706E023703}">
                      <ahyp:hlinkClr xmlns:ahyp="http://schemas.microsoft.com/office/drawing/2018/hyperlinkcolor" val="tx"/>
                    </a:ext>
                  </a:extLst>
                </a:hlinkClick>
              </a:rPr>
              <a:t>Progreso en los puertos de Los Ángeles y Long </a:t>
            </a:r>
          </a:p>
          <a:p>
            <a:pPr marL="12700">
              <a:lnSpc>
                <a:spcPct val="100000"/>
              </a:lnSpc>
            </a:pPr>
            <a:r>
              <a:rPr lang="es-419" sz="1300" u="sng">
                <a:solidFill>
                  <a:schemeClr val="tx1"/>
                </a:solidFill>
                <a:latin typeface="Arial"/>
                <a:cs typeface="Arial"/>
                <a:hlinkClick r:id="rId3">
                  <a:extLst>
                    <a:ext uri="{A12FA001-AC4F-418D-AE19-62706E023703}">
                      <ahyp:hlinkClr xmlns:ahyp="http://schemas.microsoft.com/office/drawing/2018/hyperlinkcolor" val="tx"/>
                    </a:ext>
                  </a:extLst>
                </a:hlinkClick>
              </a:rPr>
              <a:t>Beach</a:t>
            </a:r>
          </a:p>
          <a:p>
            <a:pPr marL="12700">
              <a:lnSpc>
                <a:spcPct val="100000"/>
              </a:lnSpc>
              <a:spcBef>
                <a:spcPts val="415"/>
              </a:spcBef>
            </a:pPr>
            <a:r>
              <a:rPr lang="es-419" sz="1300" u="sng">
                <a:solidFill>
                  <a:srgbClr val="215E9E"/>
                </a:solidFill>
                <a:latin typeface="Arial"/>
                <a:cs typeface="Arial"/>
              </a:rPr>
              <a:t>Programa de Camiones Limpios del Puerto de Los Ángeles</a:t>
            </a:r>
          </a:p>
          <a:p>
            <a:pPr marL="12700">
              <a:lnSpc>
                <a:spcPct val="100000"/>
              </a:lnSpc>
              <a:spcBef>
                <a:spcPts val="415"/>
              </a:spcBef>
            </a:pPr>
            <a:endParaRPr lang="en-US" sz="1300" u="none" dirty="0">
              <a:solidFill>
                <a:srgbClr val="215E9E"/>
              </a:solidFill>
              <a:latin typeface="Arial"/>
              <a:cs typeface="Arial"/>
            </a:endParaRPr>
          </a:p>
          <a:p>
            <a:pPr marL="12700">
              <a:lnSpc>
                <a:spcPct val="100000"/>
              </a:lnSpc>
              <a:spcBef>
                <a:spcPts val="415"/>
              </a:spcBef>
            </a:pPr>
            <a:r>
              <a:rPr lang="es-419" sz="1300" u="none">
                <a:solidFill>
                  <a:srgbClr val="215E9E"/>
                </a:solidFill>
                <a:latin typeface="Arial"/>
                <a:cs typeface="Arial"/>
              </a:rPr>
              <a:t>Consulte el Manual básico de puertos para conocer otros estudios de casos que ilustran las relaciones entre el puerto y la comunidad.</a:t>
            </a:r>
          </a:p>
          <a:p>
            <a:pPr marL="183515" marR="120650" lvl="2" indent="0" algn="l" defTabSz="914400" rtl="0" eaLnBrk="1" fontAlgn="auto" latinLnBrk="0" hangingPunct="1">
              <a:lnSpc>
                <a:spcPct val="100000"/>
              </a:lnSpc>
              <a:spcBef>
                <a:spcPts val="900"/>
              </a:spcBef>
              <a:spcAft>
                <a:spcPts val="0"/>
              </a:spcAft>
              <a:buClrTx/>
              <a:buSzTx/>
              <a:buFontTx/>
              <a:buNone/>
              <a:tabLst>
                <a:tab pos="298450" algn="l"/>
              </a:tabLst>
              <a:defRPr/>
            </a:pPr>
            <a:endParaRPr lang="en-US" sz="1300" dirty="0">
              <a:latin typeface="Arial"/>
              <a:cs typeface="Arial"/>
            </a:endParaRPr>
          </a:p>
          <a:p>
            <a:pPr marL="297815" marR="120650" lvl="2" indent="-114300">
              <a:lnSpc>
                <a:spcPct val="100000"/>
              </a:lnSpc>
              <a:spcBef>
                <a:spcPts val="900"/>
              </a:spcBef>
              <a:buFont typeface="Arial"/>
              <a:buChar char="•"/>
              <a:tabLst>
                <a:tab pos="298450" algn="l"/>
              </a:tabLst>
            </a:pPr>
            <a:endParaRPr lang="en-US" sz="1300" dirty="0">
              <a:latin typeface="Arial"/>
              <a:cs typeface="Arial"/>
            </a:endParaRPr>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518159" lvl="1">
              <a:lnSpc>
                <a:spcPct val="100000"/>
              </a:lnSpc>
              <a:tabLst>
                <a:tab pos="394335" algn="l"/>
              </a:tabLst>
            </a:pPr>
            <a:r>
              <a:rPr lang="es-419" sz="1800" b="1">
                <a:latin typeface="Arial"/>
                <a:cs typeface="Arial"/>
              </a:rPr>
              <a:t>Planificación de transporte y movimiento de bienes</a:t>
            </a:r>
          </a:p>
          <a:p>
            <a:pPr marL="12700" marR="347345">
              <a:lnSpc>
                <a:spcPct val="100000"/>
              </a:lnSpc>
              <a:spcBef>
                <a:spcPts val="1215"/>
              </a:spcBef>
            </a:pPr>
            <a:r>
              <a:rPr lang="es-419" sz="1300">
                <a:latin typeface="Arial"/>
                <a:cs typeface="Arial"/>
              </a:rPr>
              <a:t>El </a:t>
            </a:r>
            <a:r>
              <a:rPr lang="es-419" sz="1300" u="sng">
                <a:latin typeface="Arial"/>
                <a:cs typeface="Arial"/>
              </a:rPr>
              <a:t>movimiento de bienes</a:t>
            </a:r>
            <a:r>
              <a:rPr lang="es-419" sz="1300">
                <a:latin typeface="Arial"/>
                <a:cs typeface="Arial"/>
              </a:rPr>
              <a:t> es un aspecto integral de las operaciones y la planificación de los puertos. El sistema de transporte ayuda a mover las </a:t>
            </a:r>
            <a:r>
              <a:rPr lang="es-419" sz="1300" u="sng">
                <a:latin typeface="Arial"/>
                <a:cs typeface="Arial"/>
              </a:rPr>
              <a:t>cargas</a:t>
            </a:r>
            <a:r>
              <a:rPr lang="es-419" sz="1300">
                <a:latin typeface="Arial"/>
                <a:cs typeface="Arial"/>
              </a:rPr>
              <a:t> desde su origen de producción hasta los puntos de consumo.</a:t>
            </a:r>
          </a:p>
          <a:p>
            <a:pPr marL="12700" marR="347345">
              <a:lnSpc>
                <a:spcPct val="100000"/>
              </a:lnSpc>
              <a:spcBef>
                <a:spcPts val="1215"/>
              </a:spcBef>
            </a:pPr>
            <a:endParaRPr lang="en-US" sz="1300" dirty="0">
              <a:latin typeface="Arial"/>
              <a:cs typeface="Arial"/>
            </a:endParaRPr>
          </a:p>
          <a:p>
            <a:pPr marL="12700" marR="5080">
              <a:lnSpc>
                <a:spcPct val="100000"/>
              </a:lnSpc>
              <a:spcBef>
                <a:spcPts val="900"/>
              </a:spcBef>
            </a:pPr>
            <a:r>
              <a:rPr lang="es-419" sz="1300">
                <a:latin typeface="Arial"/>
                <a:cs typeface="Arial"/>
              </a:rPr>
              <a:t>Las comunidades y empresas de todo el mundo obtienen beneficios económicos por la capacidad de comprar y vender sus bienes en mercados distantes. El movimiento de bienes a través de los puertos a menudo influye directamente en las comunidades próximas a estas instalaciones. Las comunidades próximas a los puertos pueden verse desproporcionadamente afectadas por el movimiento de bienes debido al impacto acumulativo de los diversos tipos de instalaciones de carga que pueden converger en los puertos.</a:t>
            </a:r>
          </a:p>
          <a:p>
            <a:pPr marL="12700">
              <a:lnSpc>
                <a:spcPct val="100000"/>
              </a:lnSpc>
              <a:spcBef>
                <a:spcPts val="900"/>
              </a:spcBef>
            </a:pPr>
            <a:r>
              <a:rPr lang="es-419" sz="1300">
                <a:latin typeface="Arial"/>
                <a:cs typeface="Arial"/>
              </a:rPr>
              <a:t>Las instalaciones de carga pueden incluir:</a:t>
            </a:r>
            <a:r>
              <a:rPr lang="es-419" sz="1125" baseline="33333">
                <a:latin typeface="Arial"/>
                <a:cs typeface="Arial"/>
              </a:rPr>
              <a:t>1</a:t>
            </a:r>
          </a:p>
          <a:p>
            <a:pPr marL="297815" lvl="2" indent="-113664">
              <a:lnSpc>
                <a:spcPct val="100000"/>
              </a:lnSpc>
              <a:spcBef>
                <a:spcPts val="450"/>
              </a:spcBef>
              <a:buFont typeface="Arial"/>
              <a:buChar char="•"/>
              <a:tabLst>
                <a:tab pos="298450" algn="l"/>
              </a:tabLst>
            </a:pPr>
            <a:r>
              <a:rPr lang="es-419" sz="1300">
                <a:latin typeface="Arial"/>
                <a:cs typeface="Arial"/>
              </a:rPr>
              <a:t>Puertos marítimos, aeropuertos y cruces fronterizos</a:t>
            </a:r>
          </a:p>
          <a:p>
            <a:pPr marL="297815" lvl="2" indent="-113664">
              <a:lnSpc>
                <a:spcPct val="100000"/>
              </a:lnSpc>
              <a:spcBef>
                <a:spcPts val="234"/>
              </a:spcBef>
              <a:buFont typeface="Arial"/>
              <a:buChar char="•"/>
              <a:tabLst>
                <a:tab pos="298450" algn="l"/>
              </a:tabLst>
            </a:pPr>
            <a:r>
              <a:rPr lang="es-419" sz="1300">
                <a:latin typeface="Arial"/>
                <a:cs typeface="Arial"/>
              </a:rPr>
              <a:t>Terminales y líneas ferroviarias</a:t>
            </a:r>
          </a:p>
          <a:p>
            <a:pPr marL="297815" lvl="2" indent="-113664">
              <a:lnSpc>
                <a:spcPct val="100000"/>
              </a:lnSpc>
              <a:spcBef>
                <a:spcPts val="234"/>
              </a:spcBef>
              <a:buFont typeface="Arial"/>
              <a:buChar char="•"/>
              <a:tabLst>
                <a:tab pos="298450" algn="l"/>
              </a:tabLst>
            </a:pPr>
            <a:r>
              <a:rPr lang="es-419" sz="1300">
                <a:latin typeface="Arial"/>
                <a:cs typeface="Arial"/>
              </a:rPr>
              <a:t>Autopistas marítimas</a:t>
            </a:r>
          </a:p>
          <a:p>
            <a:pPr marL="297815" lvl="2" indent="-113664">
              <a:lnSpc>
                <a:spcPct val="100000"/>
              </a:lnSpc>
              <a:spcBef>
                <a:spcPts val="234"/>
              </a:spcBef>
              <a:buFont typeface="Arial"/>
              <a:buChar char="•"/>
              <a:tabLst>
                <a:tab pos="298450" algn="l"/>
              </a:tabLst>
            </a:pPr>
            <a:r>
              <a:rPr lang="es-419" sz="1300">
                <a:latin typeface="Arial"/>
                <a:cs typeface="Arial"/>
              </a:rPr>
              <a:t>Autopistas y carreteras de tránsito intensivo de </a:t>
            </a:r>
            <a:r>
              <a:rPr lang="es-419" sz="1300" u="sng">
                <a:latin typeface="Arial"/>
                <a:cs typeface="Arial"/>
              </a:rPr>
              <a:t>camiones</a:t>
            </a:r>
          </a:p>
          <a:p>
            <a:pPr marL="297815" lvl="2" indent="-113664">
              <a:lnSpc>
                <a:spcPct val="100000"/>
              </a:lnSpc>
              <a:spcBef>
                <a:spcPts val="234"/>
              </a:spcBef>
              <a:buFont typeface="Arial"/>
              <a:buChar char="•"/>
              <a:tabLst>
                <a:tab pos="298450" algn="l"/>
              </a:tabLst>
            </a:pPr>
            <a:r>
              <a:rPr lang="es-419" sz="1300">
                <a:latin typeface="Arial"/>
                <a:cs typeface="Arial"/>
              </a:rPr>
              <a:t>Instalaciones de almacenamiento y distribución</a:t>
            </a:r>
          </a:p>
          <a:p>
            <a:pPr marL="297815" lvl="2" indent="-113664">
              <a:lnSpc>
                <a:spcPct val="100000"/>
              </a:lnSpc>
              <a:spcBef>
                <a:spcPts val="234"/>
              </a:spcBef>
              <a:buFont typeface="Arial"/>
              <a:buChar char="•"/>
              <a:tabLst>
                <a:tab pos="298450" algn="l"/>
              </a:tabLst>
            </a:pPr>
            <a:endParaRPr lang="en-US" sz="1300" dirty="0">
              <a:latin typeface="Arial"/>
              <a:cs typeface="Arial"/>
            </a:endParaRPr>
          </a:p>
          <a:p>
            <a:pPr marL="12700">
              <a:lnSpc>
                <a:spcPct val="100000"/>
              </a:lnSpc>
            </a:pPr>
            <a:r>
              <a:rPr lang="es-419" sz="1200" b="1">
                <a:latin typeface="Arial"/>
                <a:cs typeface="Arial"/>
              </a:rPr>
              <a:t>Planificación y coordinación de transporte</a:t>
            </a:r>
          </a:p>
          <a:p>
            <a:pPr marL="12700" marR="5080">
              <a:lnSpc>
                <a:spcPct val="100000"/>
              </a:lnSpc>
              <a:spcBef>
                <a:spcPts val="880"/>
              </a:spcBef>
            </a:pPr>
            <a:r>
              <a:rPr lang="es-419" sz="1200">
                <a:latin typeface="Arial"/>
                <a:cs typeface="Arial"/>
              </a:rPr>
              <a:t>La planificación del transporte es fundamental para las operaciones eficaces en los puertos. Si los bienes no pueden entrar a un puerto o salir de este de manera eficiente, este cuello de botella puede ralentizar las operaciones portuarias. Por lo tanto, las agencias involucradas en la planificación de diferentes modos de transporte deben coordinar la mejora del flujo de bienes desde y hacia los puertos y, al mismo tiempo, lograr los objetivos de transporte de la comunidad local.</a:t>
            </a:r>
            <a:r>
              <a:rPr lang="es-419" sz="1200" baseline="30000">
                <a:latin typeface="Arial"/>
                <a:cs typeface="Arial"/>
              </a:rPr>
              <a:t>2</a:t>
            </a:r>
          </a:p>
          <a:p>
            <a:pPr marL="12700" marR="288290">
              <a:lnSpc>
                <a:spcPct val="100000"/>
              </a:lnSpc>
              <a:spcBef>
                <a:spcPts val="900"/>
              </a:spcBef>
            </a:pPr>
            <a:r>
              <a:rPr lang="es-419" sz="1200">
                <a:latin typeface="Arial"/>
                <a:cs typeface="Arial"/>
              </a:rPr>
              <a:t>Las entidades gubernamentales involucradas en la planificación del transporte pueden incluir:</a:t>
            </a:r>
          </a:p>
          <a:p>
            <a:pPr marL="297815" indent="-114300">
              <a:lnSpc>
                <a:spcPct val="100000"/>
              </a:lnSpc>
              <a:spcBef>
                <a:spcPts val="900"/>
              </a:spcBef>
              <a:buFont typeface="Arial"/>
              <a:buChar char="•"/>
              <a:tabLst>
                <a:tab pos="298450" algn="l"/>
              </a:tabLst>
            </a:pPr>
            <a:r>
              <a:rPr lang="es-419" sz="1200">
                <a:latin typeface="Arial"/>
                <a:cs typeface="Arial"/>
              </a:rPr>
              <a:t>Departamentos locales de planificación de transporte</a:t>
            </a:r>
          </a:p>
          <a:p>
            <a:pPr marL="297815" indent="-114300">
              <a:lnSpc>
                <a:spcPct val="100000"/>
              </a:lnSpc>
              <a:spcBef>
                <a:spcPts val="900"/>
              </a:spcBef>
              <a:buFont typeface="Arial"/>
              <a:buChar char="•"/>
              <a:tabLst>
                <a:tab pos="298450" algn="l"/>
              </a:tabLst>
            </a:pPr>
            <a:r>
              <a:rPr lang="es-419" sz="1200">
                <a:latin typeface="Arial"/>
                <a:cs typeface="Arial"/>
              </a:rPr>
              <a:t>Organizaciones metropolitanas de planificación</a:t>
            </a:r>
          </a:p>
          <a:p>
            <a:pPr marL="297815" marR="956944" indent="-114300">
              <a:lnSpc>
                <a:spcPct val="100000"/>
              </a:lnSpc>
              <a:spcBef>
                <a:spcPts val="900"/>
              </a:spcBef>
              <a:buFont typeface="Arial"/>
              <a:buChar char="•"/>
              <a:tabLst>
                <a:tab pos="298450" algn="l"/>
              </a:tabLst>
            </a:pPr>
            <a:r>
              <a:rPr lang="es-419" sz="1200">
                <a:latin typeface="Arial"/>
                <a:cs typeface="Arial"/>
              </a:rPr>
              <a:t>Departamentos de transporte estatales y federales</a:t>
            </a:r>
          </a:p>
          <a:p>
            <a:pPr marL="297815" indent="-114300">
              <a:lnSpc>
                <a:spcPct val="100000"/>
              </a:lnSpc>
              <a:spcBef>
                <a:spcPts val="900"/>
              </a:spcBef>
              <a:buFont typeface="Arial"/>
              <a:buChar char="•"/>
              <a:tabLst>
                <a:tab pos="298450" algn="l"/>
              </a:tabLst>
            </a:pPr>
            <a:r>
              <a:rPr lang="es-419" sz="1200">
                <a:latin typeface="Arial"/>
                <a:cs typeface="Arial"/>
              </a:rPr>
              <a:t>Autoridades portuarias</a:t>
            </a:r>
          </a:p>
          <a:p>
            <a:pPr marL="297815" indent="-114300">
              <a:lnSpc>
                <a:spcPct val="100000"/>
              </a:lnSpc>
              <a:spcBef>
                <a:spcPts val="900"/>
              </a:spcBef>
              <a:buFont typeface="Arial"/>
              <a:buChar char="•"/>
              <a:tabLst>
                <a:tab pos="298450" algn="l"/>
              </a:tabLst>
            </a:pPr>
            <a:r>
              <a:rPr lang="es-419" sz="1200">
                <a:latin typeface="Arial"/>
                <a:cs typeface="Arial"/>
              </a:rPr>
              <a:t>Agencias ambientales estatales y locales</a:t>
            </a:r>
          </a:p>
          <a:p>
            <a:endParaRPr lang="en-US" dirty="0"/>
          </a:p>
          <a:p>
            <a:r>
              <a:rPr lang="es-419"/>
              <a:t>Otros aspectos del transporte y movimiento de bienes cubiertos en el Manual básico de puertos incluyen:</a:t>
            </a:r>
          </a:p>
          <a:p>
            <a:pPr marL="15240" marR="471170" indent="7620">
              <a:lnSpc>
                <a:spcPts val="2690"/>
              </a:lnSpc>
            </a:pPr>
            <a:r>
              <a:rPr lang="es-419" sz="1200">
                <a:latin typeface="Arial"/>
                <a:cs typeface="Arial"/>
              </a:rPr>
              <a:t>Planificación y coordinación de transporte </a:t>
            </a:r>
          </a:p>
          <a:p>
            <a:pPr marL="15240" marR="471170" indent="7620">
              <a:lnSpc>
                <a:spcPts val="2690"/>
              </a:lnSpc>
            </a:pPr>
            <a:r>
              <a:rPr lang="es-419" sz="1200">
                <a:latin typeface="Arial"/>
                <a:cs typeface="Arial"/>
              </a:rPr>
              <a:t>Movimiento de bienes y cadenas de suministro </a:t>
            </a:r>
          </a:p>
          <a:p>
            <a:pPr marL="15240" marR="471170" indent="7620">
              <a:lnSpc>
                <a:spcPts val="2690"/>
              </a:lnSpc>
            </a:pPr>
            <a:r>
              <a:rPr lang="es-419" sz="1200">
                <a:latin typeface="Arial"/>
                <a:cs typeface="Arial"/>
              </a:rPr>
              <a:t>Regulaciones de transporte locales</a:t>
            </a:r>
          </a:p>
          <a:p>
            <a:pPr marL="12700" marR="335915" indent="12700">
              <a:lnSpc>
                <a:spcPts val="2690"/>
              </a:lnSpc>
            </a:pPr>
            <a:r>
              <a:rPr lang="es-419" sz="1200">
                <a:latin typeface="Arial"/>
                <a:cs typeface="Arial"/>
              </a:rPr>
              <a:t>Escenarios de ejemplo de rutas de camiones: desafíos y soluciones</a:t>
            </a:r>
          </a:p>
          <a:p>
            <a:pPr marL="17145">
              <a:lnSpc>
                <a:spcPct val="100000"/>
              </a:lnSpc>
              <a:spcBef>
                <a:spcPts val="950"/>
              </a:spcBef>
            </a:pPr>
            <a:r>
              <a:rPr lang="es-419" sz="1200">
                <a:latin typeface="Arial"/>
                <a:cs typeface="Arial"/>
              </a:rPr>
              <a:t>El rol de las organizaciones metropolitanas de planificación</a:t>
            </a:r>
          </a:p>
          <a:p>
            <a:endParaRPr lang="en-US"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lvl="1" indent="0">
              <a:lnSpc>
                <a:spcPct val="100000"/>
              </a:lnSpc>
              <a:buFont typeface="Arial"/>
              <a:buNone/>
              <a:tabLst>
                <a:tab pos="394335" algn="l"/>
              </a:tabLst>
            </a:pPr>
            <a:r>
              <a:rPr lang="es-419" sz="1800" b="1">
                <a:latin typeface="Arial"/>
                <a:cs typeface="Arial"/>
              </a:rPr>
              <a:t>Uso de la tierra</a:t>
            </a:r>
          </a:p>
          <a:p>
            <a:pPr marL="12700" marR="593090">
              <a:lnSpc>
                <a:spcPct val="100000"/>
              </a:lnSpc>
              <a:spcBef>
                <a:spcPts val="1095"/>
              </a:spcBef>
            </a:pPr>
            <a:r>
              <a:rPr lang="es-419" sz="1300">
                <a:latin typeface="Arial"/>
                <a:cs typeface="Arial"/>
              </a:rPr>
              <a:t>El uso de la tierra en los puertos puede tener un impacto directo en las comunidades residenciales vecinas. Algunos de los impactos pueden incluir:</a:t>
            </a:r>
          </a:p>
          <a:p>
            <a:pPr marL="297815" marR="5080" lvl="2" indent="-114300">
              <a:lnSpc>
                <a:spcPct val="100000"/>
              </a:lnSpc>
              <a:spcBef>
                <a:spcPts val="900"/>
              </a:spcBef>
              <a:buFont typeface="Arial"/>
              <a:buChar char="•"/>
              <a:tabLst>
                <a:tab pos="298450" algn="l"/>
              </a:tabLst>
            </a:pPr>
            <a:r>
              <a:rPr lang="es-419" sz="1300">
                <a:latin typeface="Arial"/>
                <a:cs typeface="Arial"/>
              </a:rPr>
              <a:t>Competencia entre los usos de la tierra que realiza el puerto y los usos de la tierra que realiza la comunidad a medida que los puertos se expanden</a:t>
            </a:r>
          </a:p>
          <a:p>
            <a:pPr marL="297815" marR="481965" lvl="2" indent="-114300">
              <a:lnSpc>
                <a:spcPct val="100000"/>
              </a:lnSpc>
              <a:spcBef>
                <a:spcPts val="900"/>
              </a:spcBef>
              <a:buFont typeface="Arial"/>
              <a:buChar char="•"/>
              <a:tabLst>
                <a:tab pos="298450" algn="l"/>
              </a:tabLst>
            </a:pPr>
            <a:r>
              <a:rPr lang="es-419" sz="1300">
                <a:latin typeface="Arial"/>
                <a:cs typeface="Arial"/>
              </a:rPr>
              <a:t>Pérdida de propiedades residenciales y comerciales mediante el ejercicio de la expropiación</a:t>
            </a:r>
          </a:p>
          <a:p>
            <a:pPr marL="297815" marR="546100" lvl="2" indent="-114300">
              <a:lnSpc>
                <a:spcPct val="100000"/>
              </a:lnSpc>
              <a:spcBef>
                <a:spcPts val="900"/>
              </a:spcBef>
              <a:buFont typeface="Arial"/>
              <a:buChar char="•"/>
              <a:tabLst>
                <a:tab pos="298450" algn="l"/>
              </a:tabLst>
            </a:pPr>
            <a:r>
              <a:rPr lang="es-419" sz="1300">
                <a:latin typeface="Arial"/>
                <a:cs typeface="Arial"/>
              </a:rPr>
              <a:t>Potencial de reducción del valor de la propiedad para los residentes de las comunidades próximas a los puertos</a:t>
            </a:r>
          </a:p>
          <a:p>
            <a:pPr marL="297815" marR="298450" lvl="2" indent="-114300">
              <a:lnSpc>
                <a:spcPct val="100000"/>
              </a:lnSpc>
              <a:spcBef>
                <a:spcPts val="900"/>
              </a:spcBef>
              <a:buFont typeface="Arial"/>
              <a:buChar char="•"/>
              <a:tabLst>
                <a:tab pos="298450" algn="l"/>
              </a:tabLst>
            </a:pPr>
            <a:r>
              <a:rPr lang="es-419" sz="1300">
                <a:latin typeface="Arial"/>
                <a:cs typeface="Arial"/>
              </a:rPr>
              <a:t>Contaminación aérea y acústica provocada por máquinas, camiones y buques, además del mantenimiento y la expansión de los canales</a:t>
            </a:r>
          </a:p>
          <a:p>
            <a:pPr marL="297815" lvl="2" indent="-114300">
              <a:lnSpc>
                <a:spcPct val="100000"/>
              </a:lnSpc>
              <a:spcBef>
                <a:spcPts val="900"/>
              </a:spcBef>
              <a:buFont typeface="Arial"/>
              <a:buChar char="•"/>
              <a:tabLst>
                <a:tab pos="298450" algn="l"/>
              </a:tabLst>
            </a:pPr>
            <a:r>
              <a:rPr lang="es-419" sz="1300">
                <a:latin typeface="Arial"/>
                <a:cs typeface="Arial"/>
              </a:rPr>
              <a:t>Contaminación lumínica por las luces constantes e intermitentes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latin typeface="Arial"/>
                <a:cs typeface="Arial"/>
              </a:rPr>
              <a:t>Además, los puertos a menudo se encuentran junto con otras industrias pesadas. El efecto combinado de las operaciones de los puertos junto con las operaciones en las instalaciones vecinas puede crear una carga desproporcionada para las comunidades que se encuentran próximas a los puertos.</a:t>
            </a:r>
          </a:p>
          <a:p>
            <a:endParaRPr lang="en-US" dirty="0"/>
          </a:p>
          <a:p>
            <a:pPr marL="12700">
              <a:lnSpc>
                <a:spcPct val="100000"/>
              </a:lnSpc>
            </a:pPr>
            <a:r>
              <a:rPr lang="es-419" sz="1200" b="1">
                <a:latin typeface="Arial"/>
                <a:cs typeface="Arial"/>
              </a:rPr>
              <a:t>Los temas de uso de la tierra cubiertos por este Manual básico incluyen:</a:t>
            </a:r>
          </a:p>
          <a:p>
            <a:pPr marL="184150" indent="-171450">
              <a:lnSpc>
                <a:spcPct val="100000"/>
              </a:lnSpc>
              <a:buFont typeface="Arial" panose="020B0604020202020204" pitchFamily="34" charset="0"/>
              <a:buChar char="•"/>
            </a:pPr>
            <a:r>
              <a:rPr lang="es-419" sz="1200">
                <a:latin typeface="Arial"/>
                <a:cs typeface="Arial"/>
              </a:rPr>
              <a:t>Regulaciones del uso de la tierra</a:t>
            </a:r>
          </a:p>
          <a:p>
            <a:pPr marL="184150" indent="-171450">
              <a:lnSpc>
                <a:spcPct val="100000"/>
              </a:lnSpc>
              <a:buFont typeface="Arial" panose="020B0604020202020204" pitchFamily="34" charset="0"/>
              <a:buChar char="•"/>
            </a:pPr>
            <a:r>
              <a:rPr lang="es-419" sz="1200">
                <a:latin typeface="Arial"/>
                <a:cs typeface="Arial"/>
              </a:rPr>
              <a:t>Alternativas de expansión de los puertos</a:t>
            </a:r>
          </a:p>
          <a:p>
            <a:pPr marL="184150" marR="714375" indent="-171450">
              <a:lnSpc>
                <a:spcPct val="186300"/>
              </a:lnSpc>
              <a:buFont typeface="Arial" panose="020B0604020202020204" pitchFamily="34" charset="0"/>
              <a:buChar char="•"/>
            </a:pPr>
            <a:r>
              <a:rPr lang="es-419" sz="1200">
                <a:latin typeface="Arial"/>
                <a:cs typeface="Arial"/>
              </a:rPr>
              <a:t>Estrategias para aliviar otros impactos relacionados con los puertos </a:t>
            </a:r>
          </a:p>
          <a:p>
            <a:pPr marL="184150" marR="714375" indent="-171450">
              <a:lnSpc>
                <a:spcPct val="186300"/>
              </a:lnSpc>
              <a:buFont typeface="Arial" panose="020B0604020202020204" pitchFamily="34" charset="0"/>
              <a:buChar char="•"/>
            </a:pPr>
            <a:r>
              <a:rPr lang="es-419" sz="1200">
                <a:latin typeface="Arial"/>
                <a:cs typeface="Arial"/>
              </a:rPr>
              <a:t>Impactos potenciales en la salud</a:t>
            </a:r>
          </a:p>
          <a:p>
            <a:pPr>
              <a:lnSpc>
                <a:spcPct val="100000"/>
              </a:lnSpc>
              <a:spcBef>
                <a:spcPts val="3"/>
              </a:spcBef>
            </a:pPr>
            <a:endParaRPr lang="en-US" sz="1750" dirty="0">
              <a:latin typeface="Times New Roman"/>
              <a:cs typeface="Times New Roman"/>
            </a:endParaRPr>
          </a:p>
          <a:p>
            <a:pPr marL="12700">
              <a:lnSpc>
                <a:spcPct val="100000"/>
              </a:lnSpc>
            </a:pPr>
            <a:r>
              <a:rPr lang="es-419" sz="1200" b="1">
                <a:latin typeface="Arial"/>
                <a:cs typeface="Arial"/>
              </a:rPr>
              <a:t>Analicemos más detenidamente las regulaciones del uso de la tierra</a:t>
            </a:r>
          </a:p>
          <a:p>
            <a:pPr marL="12700" marR="114935">
              <a:lnSpc>
                <a:spcPct val="100000"/>
              </a:lnSpc>
              <a:spcBef>
                <a:spcPts val="880"/>
              </a:spcBef>
            </a:pPr>
            <a:r>
              <a:rPr lang="es-419" sz="1200">
                <a:latin typeface="Arial"/>
                <a:cs typeface="Arial"/>
              </a:rPr>
              <a:t>El uso de la tierra generalmente está regulado a nivel local por los gobiernos municipales y provinciales.</a:t>
            </a:r>
          </a:p>
          <a:p>
            <a:pPr marL="12700" marR="198120">
              <a:lnSpc>
                <a:spcPct val="100000"/>
              </a:lnSpc>
              <a:spcBef>
                <a:spcPts val="900"/>
              </a:spcBef>
            </a:pPr>
            <a:endParaRPr lang="en-US" sz="1200" dirty="0">
              <a:latin typeface="Arial"/>
              <a:cs typeface="Arial"/>
            </a:endParaRPr>
          </a:p>
          <a:p>
            <a:pPr marL="12700" marR="198120">
              <a:lnSpc>
                <a:spcPct val="100000"/>
              </a:lnSpc>
              <a:spcBef>
                <a:spcPts val="900"/>
              </a:spcBef>
            </a:pPr>
            <a:r>
              <a:rPr lang="es-419" sz="1200">
                <a:latin typeface="Arial"/>
                <a:cs typeface="Arial"/>
              </a:rPr>
              <a:t>En algunos casos, la </a:t>
            </a:r>
            <a:r>
              <a:rPr lang="es-419" sz="1200" u="sng">
                <a:latin typeface="Arial"/>
                <a:cs typeface="Arial"/>
              </a:rPr>
              <a:t>autoridad portuaria</a:t>
            </a:r>
            <a:r>
              <a:rPr lang="es-419" sz="1200">
                <a:latin typeface="Arial"/>
                <a:cs typeface="Arial"/>
              </a:rPr>
              <a:t> en sí puede estar establecida como una subdivisión política del estado, llamada puerto o distrito de navegación independiente. En estos casos, el distrito portuario puede tener el control normativo del uso de la tierra dentro de su jurisdicción.</a:t>
            </a:r>
          </a:p>
          <a:p>
            <a:pPr marL="12700" marR="227965">
              <a:lnSpc>
                <a:spcPct val="100000"/>
              </a:lnSpc>
              <a:spcBef>
                <a:spcPts val="900"/>
              </a:spcBef>
            </a:pPr>
            <a:endParaRPr lang="en-US" sz="1200" dirty="0">
              <a:latin typeface="Arial"/>
              <a:cs typeface="Arial"/>
            </a:endParaRPr>
          </a:p>
          <a:p>
            <a:pPr marL="12700" marR="227965">
              <a:lnSpc>
                <a:spcPct val="100000"/>
              </a:lnSpc>
              <a:spcBef>
                <a:spcPts val="900"/>
              </a:spcBef>
            </a:pPr>
            <a:r>
              <a:rPr lang="es-419" sz="1200">
                <a:latin typeface="Arial"/>
                <a:cs typeface="Arial"/>
              </a:rPr>
              <a:t>Las agencias federales, incluida la EPA, no tienen autoridad directa sobre la zonificación y otras decisiones acerca del uso de la tierra tomadas al nivel local. Las decisiones sobre el uso de la tierra a nivel estatal o local pueden estar sujetas a los requisitos de la ley NEPA si</a:t>
            </a:r>
          </a:p>
          <a:p>
            <a:pPr marL="12700" marR="5080">
              <a:lnSpc>
                <a:spcPct val="100000"/>
              </a:lnSpc>
            </a:pPr>
            <a:r>
              <a:rPr lang="es-419" sz="1200">
                <a:latin typeface="Arial"/>
                <a:cs typeface="Arial"/>
              </a:rPr>
              <a:t>hay fondos federales involucrados. Además, algunos estados tienen requisitos que pueden afectar las decisiones sobre el uso de la tierra.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a:latin typeface="Arial"/>
                <a:cs typeface="Arial"/>
              </a:rPr>
              <a:t>Recordatorio: Consulte la </a:t>
            </a:r>
            <a:r>
              <a:rPr lang="es-419" sz="1200" b="1" u="heavy">
                <a:solidFill>
                  <a:srgbClr val="215E9E"/>
                </a:solidFill>
                <a:latin typeface="Arial"/>
                <a:cs typeface="Arial"/>
              </a:rPr>
              <a:t>Hoja de ruta de acción comunitaria</a:t>
            </a:r>
            <a:r>
              <a:rPr lang="es-419" sz="1200" b="1">
                <a:solidFill>
                  <a:srgbClr val="215E9E"/>
                </a:solidFill>
                <a:latin typeface="Arial"/>
                <a:cs typeface="Arial"/>
              </a:rPr>
              <a:t> </a:t>
            </a:r>
            <a:r>
              <a:rPr lang="es-419" sz="1200">
                <a:latin typeface="Arial"/>
                <a:cs typeface="Arial"/>
              </a:rPr>
              <a:t>para conocer un proceso paso a paso para aplicar la información del Manual básico para desarrollar colaboraciones y empoderar a las comunidades.</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a:solidFill>
                  <a:schemeClr val="tx1"/>
                </a:solidFill>
                <a:effectLst/>
                <a:latin typeface="+mn-lt"/>
                <a:ea typeface="+mn-ea"/>
                <a:cs typeface="+mn-cs"/>
              </a:rPr>
              <a:t>El Manual básico de puertos es una de 3 herramientas del conjunto de herramientas de colaboración entre la comunidad y el puerto que incluye:</a:t>
            </a:r>
          </a:p>
          <a:p>
            <a:r>
              <a:rPr lang="es-419" sz="1200">
                <a:solidFill>
                  <a:schemeClr val="tx1"/>
                </a:solidFill>
                <a:effectLst/>
                <a:latin typeface="+mn-lt"/>
                <a:ea typeface="+mn-ea"/>
                <a:cs typeface="+mn-cs"/>
              </a:rPr>
              <a:t> </a:t>
            </a:r>
          </a:p>
          <a:p>
            <a:pPr lvl="0"/>
            <a:r>
              <a:rPr lang="es-419" sz="1200" i="1">
                <a:solidFill>
                  <a:schemeClr val="tx1"/>
                </a:solidFill>
                <a:effectLst/>
                <a:latin typeface="+mn-lt"/>
                <a:ea typeface="+mn-ea"/>
                <a:cs typeface="+mn-cs"/>
                <a:hlinkClick r:id="rId3"/>
              </a:rPr>
              <a:t>Manual básico de puertos para las comunidades: Un resumen general de la planificación y las operaciones de los puertos para respaldar la participación comunitaria</a:t>
            </a:r>
          </a:p>
          <a:p>
            <a:pPr lvl="0"/>
            <a:r>
              <a:rPr lang="es-419" sz="1200">
                <a:solidFill>
                  <a:schemeClr val="tx1"/>
                </a:solidFill>
                <a:effectLst/>
                <a:latin typeface="+mn-lt"/>
                <a:ea typeface="+mn-ea"/>
                <a:cs typeface="+mn-cs"/>
              </a:rPr>
              <a:t>Una herramienta interactiva y documento de referencia que caracteriza al sector de la industria portuaria, incluidos los impactos en la salud ambiental y comunitaria asociados con las actividades portuarias.</a:t>
            </a:r>
          </a:p>
          <a:p>
            <a:pPr lvl="0"/>
            <a:endParaRPr lang="en-US" sz="1200" kern="1200" dirty="0">
              <a:solidFill>
                <a:schemeClr val="tx1"/>
              </a:solidFill>
              <a:effectLst/>
              <a:latin typeface="+mn-lt"/>
              <a:ea typeface="+mn-ea"/>
              <a:cs typeface="+mn-cs"/>
            </a:endParaRPr>
          </a:p>
          <a:p>
            <a:pPr lvl="0"/>
            <a:r>
              <a:rPr lang="es-419" sz="1200" i="1">
                <a:solidFill>
                  <a:schemeClr val="tx1"/>
                </a:solidFill>
                <a:effectLst/>
                <a:latin typeface="+mn-lt"/>
                <a:ea typeface="+mn-ea"/>
                <a:cs typeface="+mn-cs"/>
                <a:hlinkClick r:id="rId4"/>
              </a:rPr>
              <a:t>Hoja de ruta de acción comunitaria: Empoderamiento de las comunidades próximas a los puertos</a:t>
            </a:r>
          </a:p>
          <a:p>
            <a:pPr lvl="0"/>
            <a:r>
              <a:rPr lang="es-419" sz="1200">
                <a:solidFill>
                  <a:schemeClr val="tx1"/>
                </a:solidFill>
                <a:effectLst/>
                <a:latin typeface="+mn-lt"/>
                <a:ea typeface="+mn-ea"/>
                <a:cs typeface="+mn-cs"/>
              </a:rPr>
              <a:t>Un complemento de implementación para el Manual básico de puertos para las comunidades que proporciona un proceso paso a paso para desarrollar colaboraciones y preparar a las partes interesadas de la comunidad.</a:t>
            </a:r>
          </a:p>
          <a:p>
            <a:pPr lvl="0"/>
            <a:endParaRPr lang="en-US" sz="1200" kern="1200" dirty="0">
              <a:solidFill>
                <a:schemeClr val="tx1"/>
              </a:solidFill>
              <a:effectLst/>
              <a:latin typeface="+mn-lt"/>
              <a:ea typeface="+mn-ea"/>
              <a:cs typeface="+mn-cs"/>
            </a:endParaRPr>
          </a:p>
          <a:p>
            <a:pPr lvl="0"/>
            <a:r>
              <a:rPr lang="es-419" sz="1200" i="1">
                <a:solidFill>
                  <a:schemeClr val="tx1"/>
                </a:solidFill>
                <a:effectLst/>
                <a:latin typeface="+mn-lt"/>
                <a:ea typeface="+mn-ea"/>
                <a:cs typeface="+mn-cs"/>
                <a:hlinkClick r:id="rId5"/>
              </a:rPr>
              <a:t>Manual básico de justicia ambiental (EJ) para puertos: La Guía del Buen Vecino para desarrollar asociaciones y equidad social con las comunidades</a:t>
            </a:r>
            <a:r>
              <a:rPr lang="es-419" sz="1200">
                <a:solidFill>
                  <a:schemeClr val="tx1"/>
                </a:solidFill>
                <a:effectLst/>
                <a:latin typeface="+mn-lt"/>
                <a:ea typeface="+mn-ea"/>
                <a:cs typeface="+mn-cs"/>
              </a:rPr>
              <a:t> </a:t>
            </a:r>
          </a:p>
          <a:p>
            <a:pPr lvl="0"/>
            <a:r>
              <a:rPr lang="es-419" sz="1200">
                <a:solidFill>
                  <a:schemeClr val="tx1"/>
                </a:solidFill>
                <a:effectLst/>
                <a:latin typeface="+mn-lt"/>
                <a:ea typeface="+mn-ea"/>
                <a:cs typeface="+mn-cs"/>
              </a:rPr>
              <a:t>Diseñado para orientar al sector de la industria portuaria acerca de las perspectivas, las prioridades y los desafíos a menudo únicos para las comunidades con problemas de EJ.</a:t>
            </a:r>
          </a:p>
          <a:p>
            <a:r>
              <a:rPr lang="es-419" sz="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solidFill>
                  <a:schemeClr val="tx1"/>
                </a:solidFill>
                <a:effectLst/>
                <a:latin typeface="+mn-lt"/>
                <a:ea typeface="+mn-ea"/>
                <a:cs typeface="+mn-cs"/>
              </a:rPr>
              <a:t>Para obtener información detallada acerca de estas herramientas, visite el sitio web de Colaboración entre la comunidad y el puerto de la EPA en </a:t>
            </a:r>
            <a:r>
              <a:rPr lang="es-419" sz="1200">
                <a:hlinkClick r:id="rId6"/>
              </a:rPr>
              <a:t>www.epa.gov/community-port-collaboration</a:t>
            </a:r>
            <a:r>
              <a:rPr lang="es-419" sz="1200">
                <a:solidFill>
                  <a:schemeClr val="tx1"/>
                </a:solidFill>
                <a:effectLst/>
                <a:latin typeface="+mn-lt"/>
                <a:ea typeface="+mn-ea"/>
                <a:cs typeface="+mn-cs"/>
              </a:rPr>
              <a:t>. Se ofrecen módulos de capacitación para cada una de estas herramientas.</a:t>
            </a:r>
          </a:p>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0" i="0" u="none" strike="noStrike" cap="none" normalizeH="0" baseline="0" noProof="0">
                <a:ln>
                  <a:noFill/>
                </a:ln>
                <a:solidFill>
                  <a:prstClr val="black"/>
                </a:solidFill>
                <a:effectLst/>
                <a:uLnTx/>
                <a:uFillTx/>
                <a:latin typeface="Calibri"/>
                <a:ea typeface="+mn-ea"/>
                <a:cs typeface="+mn-cs"/>
              </a:rPr>
              <a:t>Vertedero de Hidden Lane: Análisis de idoneidad para la reutilización</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200" b="0" i="0" u="none" strike="noStrike" cap="none" normalizeH="0" baseline="0" noProof="0">
                <a:ln>
                  <a:noFill/>
                </a:ln>
                <a:solidFill>
                  <a:prstClr val="black"/>
                </a:solidFill>
                <a:effectLst/>
                <a:uLnTx/>
                <a:uFillTx/>
                <a:latin typeface="Calibri"/>
                <a:ea typeface="+mn-ea"/>
                <a:cs typeface="+mn-cs"/>
              </a:rPr>
              <a:t>Agosto de 2018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3560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lvl="1">
              <a:lnSpc>
                <a:spcPct val="100000"/>
              </a:lnSpc>
              <a:tabLst>
                <a:tab pos="457834" algn="l"/>
              </a:tabLst>
            </a:pPr>
            <a:r>
              <a:rPr lang="es-419" sz="1800" b="1">
                <a:latin typeface="Arial"/>
                <a:cs typeface="Arial"/>
              </a:rPr>
              <a:t>Intereses potenciales de la comunidad</a:t>
            </a:r>
          </a:p>
          <a:p>
            <a:pPr marL="12700" marR="546735">
              <a:lnSpc>
                <a:spcPts val="1500"/>
              </a:lnSpc>
              <a:spcBef>
                <a:spcPts val="1195"/>
              </a:spcBef>
            </a:pPr>
            <a:r>
              <a:rPr lang="es-419" sz="1300">
                <a:latin typeface="Arial"/>
                <a:cs typeface="Arial"/>
              </a:rPr>
              <a:t>Los intereses de la comunidad en la planificación del transporte y el uso de la tierra pueden incluir:</a:t>
            </a:r>
          </a:p>
          <a:p>
            <a:pPr marL="297815" marR="105410" lvl="2" indent="-114300">
              <a:lnSpc>
                <a:spcPts val="1500"/>
              </a:lnSpc>
              <a:spcBef>
                <a:spcPts val="900"/>
              </a:spcBef>
              <a:buFont typeface="Arial"/>
              <a:buChar char="•"/>
              <a:tabLst>
                <a:tab pos="298450" algn="l"/>
              </a:tabLst>
            </a:pPr>
            <a:r>
              <a:rPr lang="es-419" sz="1300" i="1">
                <a:latin typeface="Arial"/>
                <a:cs typeface="Arial"/>
              </a:rPr>
              <a:t>Calidad del aire: </a:t>
            </a:r>
            <a:r>
              <a:rPr lang="es-419" sz="1300">
                <a:latin typeface="Arial"/>
                <a:cs typeface="Arial"/>
              </a:rPr>
              <a:t>El uso concentrado de motores </a:t>
            </a:r>
            <a:r>
              <a:rPr lang="es-419" sz="1300" u="sng">
                <a:latin typeface="Arial"/>
                <a:cs typeface="Arial"/>
              </a:rPr>
              <a:t>diésel</a:t>
            </a:r>
            <a:r>
              <a:rPr lang="es-419" sz="1300">
                <a:latin typeface="Arial"/>
                <a:cs typeface="Arial"/>
              </a:rPr>
              <a:t> en los puertos y en sus cercanías, así como las fuentes estáticas localizadas en el mismo sitio como las plantas industriales, puede contribuir a una reducción en la calidad del aire.</a:t>
            </a:r>
          </a:p>
          <a:p>
            <a:pPr marL="297815" marR="104775" lvl="2" indent="-114300" algn="just">
              <a:lnSpc>
                <a:spcPts val="1500"/>
              </a:lnSpc>
              <a:spcBef>
                <a:spcPts val="900"/>
              </a:spcBef>
              <a:buFont typeface="Arial"/>
              <a:buChar char="•"/>
              <a:tabLst>
                <a:tab pos="298450" algn="l"/>
              </a:tabLst>
            </a:pPr>
            <a:r>
              <a:rPr lang="es-419" sz="1300" i="1">
                <a:latin typeface="Arial"/>
                <a:cs typeface="Arial"/>
              </a:rPr>
              <a:t>Seguridad pública: </a:t>
            </a:r>
            <a:r>
              <a:rPr lang="es-419" sz="1300">
                <a:latin typeface="Arial"/>
                <a:cs typeface="Arial"/>
              </a:rPr>
              <a:t>El movimiento intensivo de bienes mediante camiones pesados y ferrocarriles puede crear problemas de seguridad pública en torno a las rutas de los camiones y los cruces de ferrocarril.</a:t>
            </a:r>
          </a:p>
          <a:p>
            <a:pPr marL="297815" marR="160020" lvl="2" indent="-114300">
              <a:lnSpc>
                <a:spcPts val="1500"/>
              </a:lnSpc>
              <a:spcBef>
                <a:spcPts val="900"/>
              </a:spcBef>
              <a:buFont typeface="Arial"/>
              <a:buChar char="•"/>
              <a:tabLst>
                <a:tab pos="298450" algn="l"/>
              </a:tabLst>
            </a:pPr>
            <a:r>
              <a:rPr lang="es-419" sz="1300" i="1">
                <a:latin typeface="Arial"/>
                <a:cs typeface="Arial"/>
              </a:rPr>
              <a:t>Usos contrapuestos de la tierra: </a:t>
            </a:r>
            <a:r>
              <a:rPr lang="es-419" sz="1300">
                <a:latin typeface="Arial"/>
                <a:cs typeface="Arial"/>
              </a:rPr>
              <a:t>Las necesidades de expansión de los puertos pueden hacer que los puertos compitan con las comunidades por la tierra urbanizable y pueden limitar la tierra disponible para instalaciones y servicios orientados a la comunidad.</a:t>
            </a:r>
          </a:p>
          <a:p>
            <a:pPr marL="297815" marR="114300" lvl="2" indent="-114300">
              <a:lnSpc>
                <a:spcPts val="1500"/>
              </a:lnSpc>
              <a:spcBef>
                <a:spcPts val="900"/>
              </a:spcBef>
              <a:buFont typeface="Arial"/>
              <a:buChar char="•"/>
              <a:tabLst>
                <a:tab pos="298450" algn="l"/>
              </a:tabLst>
            </a:pPr>
            <a:r>
              <a:rPr lang="es-419" sz="1300" i="1">
                <a:latin typeface="Arial"/>
                <a:cs typeface="Arial"/>
              </a:rPr>
              <a:t>Impactos de los perjuicios: </a:t>
            </a:r>
            <a:r>
              <a:rPr lang="es-419" sz="1300">
                <a:latin typeface="Arial"/>
                <a:cs typeface="Arial"/>
              </a:rPr>
              <a:t>La contaminación lumínica y acústica proveniente de las operaciones portuarias puede producir una reducción en la calidad de vida y provocar impactos en la salud para los residentes de la comunidad.</a:t>
            </a:r>
          </a:p>
          <a:p>
            <a:pPr marL="297815" marR="5080" lvl="2" indent="-114300">
              <a:lnSpc>
                <a:spcPts val="1500"/>
              </a:lnSpc>
              <a:spcBef>
                <a:spcPts val="900"/>
              </a:spcBef>
              <a:buFont typeface="Arial"/>
              <a:buChar char="•"/>
              <a:tabLst>
                <a:tab pos="298450" algn="l"/>
              </a:tabLst>
            </a:pPr>
            <a:r>
              <a:rPr lang="es-419" sz="1300" i="1">
                <a:latin typeface="Arial"/>
                <a:cs typeface="Arial"/>
              </a:rPr>
              <a:t>Justicia ambiental: </a:t>
            </a:r>
            <a:r>
              <a:rPr lang="es-419" sz="1300">
                <a:latin typeface="Arial"/>
                <a:cs typeface="Arial"/>
              </a:rPr>
              <a:t>Las comunidades próximas a los puertos a menudo experimentan concentraciones más altas de los impactos ambientales que otras comunidades residenciales; estos impactos acumulativos pueden generar problemas de justicia ambiental.</a:t>
            </a:r>
          </a:p>
          <a:p>
            <a:pPr marL="297815" marR="49530" lvl="2" indent="-114300">
              <a:lnSpc>
                <a:spcPts val="1500"/>
              </a:lnSpc>
              <a:spcBef>
                <a:spcPts val="900"/>
              </a:spcBef>
              <a:buFont typeface="Arial"/>
              <a:buChar char="•"/>
              <a:tabLst>
                <a:tab pos="298450" algn="l"/>
              </a:tabLst>
            </a:pPr>
            <a:r>
              <a:rPr lang="es-419" sz="1300" i="1">
                <a:latin typeface="Arial"/>
                <a:cs typeface="Arial"/>
              </a:rPr>
              <a:t>Adaptación resiliente: </a:t>
            </a:r>
            <a:r>
              <a:rPr lang="es-419" sz="1300">
                <a:latin typeface="Arial"/>
                <a:cs typeface="Arial"/>
              </a:rPr>
              <a:t>El cambio climático y los eventos climáticos extremos pueden afectar tanto a los puertos como a las comunidades próximas a los puertos, que tienen un interés compartido en la protección de infraestructura crítica.</a:t>
            </a:r>
          </a:p>
          <a:p>
            <a:endParaRPr lang="en-US" dirty="0"/>
          </a:p>
          <a:p>
            <a:r>
              <a:rPr lang="es-419"/>
              <a:t>Otros temas más detallados cubiertos por el Manual básico incluyen:</a:t>
            </a:r>
          </a:p>
          <a:p>
            <a:pPr marL="184150" indent="-171450">
              <a:lnSpc>
                <a:spcPct val="100000"/>
              </a:lnSpc>
              <a:buFont typeface="Arial" panose="020B0604020202020204" pitchFamily="34" charset="0"/>
              <a:buChar char="•"/>
            </a:pPr>
            <a:r>
              <a:rPr lang="es-419" sz="1200">
                <a:latin typeface="Arial"/>
                <a:cs typeface="Arial"/>
              </a:rPr>
              <a:t>Perjuicios lumínicos y acústicos</a:t>
            </a:r>
          </a:p>
          <a:p>
            <a:pPr marL="184150" marR="5080" indent="-171450">
              <a:lnSpc>
                <a:spcPct val="186600"/>
              </a:lnSpc>
              <a:buFont typeface="Arial" panose="020B0604020202020204" pitchFamily="34" charset="0"/>
              <a:buChar char="•"/>
            </a:pPr>
            <a:r>
              <a:rPr lang="es-419" sz="1200">
                <a:latin typeface="Arial"/>
                <a:cs typeface="Arial"/>
              </a:rPr>
              <a:t>Impactos potenciales en la salud por las emisiones aéreas </a:t>
            </a:r>
          </a:p>
          <a:p>
            <a:pPr marL="184150" marR="5080" indent="-171450">
              <a:lnSpc>
                <a:spcPct val="186600"/>
              </a:lnSpc>
              <a:buFont typeface="Arial" panose="020B0604020202020204" pitchFamily="34" charset="0"/>
              <a:buChar char="•"/>
            </a:pPr>
            <a:r>
              <a:rPr lang="es-419" sz="1200">
                <a:latin typeface="Arial"/>
                <a:cs typeface="Arial"/>
              </a:rPr>
              <a:t>Justicia ambiental y emisiones aéreas</a:t>
            </a:r>
          </a:p>
          <a:p>
            <a:endParaRPr lang="en-US" dirty="0"/>
          </a:p>
          <a:p>
            <a:r>
              <a:rPr lang="es-419" b="1"/>
              <a:t>Analicemos más detenidamente los perjuicios lumínicos y acústicos</a:t>
            </a:r>
          </a:p>
          <a:p>
            <a:pPr marL="12700" marR="5080">
              <a:lnSpc>
                <a:spcPct val="100000"/>
              </a:lnSpc>
              <a:spcBef>
                <a:spcPts val="880"/>
              </a:spcBef>
            </a:pPr>
            <a:r>
              <a:rPr lang="es-419" sz="1200">
                <a:latin typeface="Arial"/>
                <a:cs typeface="Arial"/>
              </a:rPr>
              <a:t>En la normativa relacionada con el uso de la tierra, un "perjuicio" se considera una actividad que perturba el "derecho al disfrute pacífico" de una persona o comunidad de su espacio o propiedad. La contaminación lumínica y acústica creada por las operaciones portuarias es un ejemplo de un perjuicio que puede afectar la calidad de vida diaria de las comunidades próximas a los puertos.</a:t>
            </a:r>
          </a:p>
          <a:p>
            <a:pPr marL="12700" marR="5080">
              <a:lnSpc>
                <a:spcPct val="100000"/>
              </a:lnSpc>
              <a:spcBef>
                <a:spcPts val="880"/>
              </a:spcBef>
            </a:pPr>
            <a:endParaRPr lang="en-US" sz="1200" dirty="0">
              <a:latin typeface="Arial"/>
              <a:cs typeface="Arial"/>
            </a:endParaRPr>
          </a:p>
          <a:p>
            <a:pPr marL="12700" marR="93345">
              <a:lnSpc>
                <a:spcPct val="100000"/>
              </a:lnSpc>
              <a:spcBef>
                <a:spcPts val="900"/>
              </a:spcBef>
            </a:pPr>
            <a:r>
              <a:rPr lang="es-419" sz="1200">
                <a:latin typeface="Arial"/>
                <a:cs typeface="Arial"/>
              </a:rPr>
              <a:t>La contaminación lumínica y acústica también ha sido vinculada con los impactos en la salud, como el deterioro de la audición, el aumento de la presión arterial y la falta de sueño.</a:t>
            </a:r>
            <a:r>
              <a:rPr lang="es-419" sz="1100" baseline="33333">
                <a:latin typeface="Arial"/>
                <a:cs typeface="Arial"/>
              </a:rPr>
              <a:t>1</a:t>
            </a:r>
          </a:p>
          <a:p>
            <a:pPr marL="12700" marR="47625">
              <a:lnSpc>
                <a:spcPct val="100000"/>
              </a:lnSpc>
              <a:spcBef>
                <a:spcPts val="900"/>
              </a:spcBef>
            </a:pPr>
            <a:endParaRPr lang="en-US" sz="1200" dirty="0">
              <a:latin typeface="Arial"/>
              <a:cs typeface="Arial"/>
            </a:endParaRPr>
          </a:p>
          <a:p>
            <a:pPr marL="12700" marR="47625">
              <a:lnSpc>
                <a:spcPct val="100000"/>
              </a:lnSpc>
              <a:spcBef>
                <a:spcPts val="900"/>
              </a:spcBef>
            </a:pPr>
            <a:r>
              <a:rPr lang="es-419" sz="1200">
                <a:latin typeface="Arial"/>
                <a:cs typeface="Arial"/>
              </a:rPr>
              <a:t>Además, la contaminación lumínica y acústica puede afectar la vida silvestre. El ruido proveniente de los motores de los barcos puede perturbar hábitats importantes, y provocar impactos en las zonas de alimentación y anidación de las aves, así como en los patrones auditivos y conductuales de los mamíferos marinos.</a:t>
            </a:r>
            <a:r>
              <a:rPr lang="es-419" sz="1100" baseline="33333">
                <a:latin typeface="Arial"/>
                <a:cs typeface="Arial"/>
              </a:rPr>
              <a:t>2</a:t>
            </a:r>
            <a:r>
              <a:rPr lang="es-419" sz="1200">
                <a:latin typeface="Arial"/>
                <a:cs typeface="Arial"/>
              </a:rPr>
              <a:t> La contaminación lumínica también puede alterar los ritmos biológicos, y provocar una alta tasa de mortalidad en las poblaciones de aves.</a:t>
            </a:r>
            <a:r>
              <a:rPr lang="es-419" sz="1100" baseline="33333">
                <a:latin typeface="Arial"/>
                <a:cs typeface="Arial"/>
              </a:rPr>
              <a:t>3</a:t>
            </a:r>
          </a:p>
          <a:p>
            <a:endParaRPr lang="en-US" dirty="0"/>
          </a:p>
          <a:p>
            <a:endParaRPr lang="en-US"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1485265" lvl="1">
              <a:lnSpc>
                <a:spcPct val="100000"/>
              </a:lnSpc>
              <a:buFont typeface="Arial"/>
              <a:buNone/>
              <a:tabLst>
                <a:tab pos="457834" algn="l"/>
              </a:tabLst>
            </a:pPr>
            <a:r>
              <a:rPr lang="es-419" sz="1800" b="1">
                <a:latin typeface="Arial"/>
                <a:cs typeface="Arial"/>
              </a:rPr>
              <a:t>Estudios de casos: Uso de la tierra y transporte</a:t>
            </a:r>
          </a:p>
          <a:p>
            <a:pPr marL="12700" marR="103505">
              <a:lnSpc>
                <a:spcPct val="100000"/>
              </a:lnSpc>
              <a:spcBef>
                <a:spcPts val="780"/>
              </a:spcBef>
            </a:pPr>
            <a:r>
              <a:rPr lang="es-419" sz="1300">
                <a:latin typeface="Arial"/>
                <a:cs typeface="Arial"/>
              </a:rPr>
              <a:t>Las estrategias para reducir el impacto del movimiento de bienes y el uso de la tierra en las comunidades próximas a los puertos a menudo están interrelacionados. Algunos ejemplos incluyen:</a:t>
            </a:r>
          </a:p>
          <a:p>
            <a:pPr marL="297815" lvl="2" indent="-114300">
              <a:lnSpc>
                <a:spcPct val="100000"/>
              </a:lnSpc>
              <a:spcBef>
                <a:spcPts val="900"/>
              </a:spcBef>
              <a:buFont typeface="Arial"/>
              <a:buChar char="•"/>
              <a:tabLst>
                <a:tab pos="298450" algn="l"/>
              </a:tabLst>
            </a:pPr>
            <a:r>
              <a:rPr lang="es-419" sz="1300">
                <a:latin typeface="Arial"/>
                <a:cs typeface="Arial"/>
              </a:rPr>
              <a:t>Comisión de Planificación Regional de Delaware Valley: una organización metropolitana de planificación (MPO) utiliza fondos federales de transporte para llevar a cabo proyectos de actualización para diésel.</a:t>
            </a:r>
          </a:p>
          <a:p>
            <a:pPr marL="297815" marR="396240" lvl="2" indent="-114300">
              <a:lnSpc>
                <a:spcPct val="100000"/>
              </a:lnSpc>
              <a:spcBef>
                <a:spcPts val="900"/>
              </a:spcBef>
              <a:buFont typeface="Arial"/>
              <a:buChar char="•"/>
              <a:tabLst>
                <a:tab pos="298450" algn="l"/>
              </a:tabLst>
            </a:pPr>
            <a:r>
              <a:rPr lang="es-419" sz="1300">
                <a:latin typeface="Arial"/>
                <a:cs typeface="Arial"/>
              </a:rPr>
              <a:t>Contaminación del aire y salud pública en Galena Park, Texas: una organización sin fines de lucro regional se asocia con una comunidad próxima al puerto para cuantificar los impactos en la salud pública de la contaminación del aire e identificar estrategias para reducir la contaminación.</a:t>
            </a:r>
          </a:p>
          <a:p>
            <a:pPr marL="297815" marR="258445" lvl="2" indent="-114300">
              <a:lnSpc>
                <a:spcPct val="100000"/>
              </a:lnSpc>
              <a:spcBef>
                <a:spcPts val="900"/>
              </a:spcBef>
              <a:buFont typeface="Arial"/>
              <a:buChar char="•"/>
              <a:tabLst>
                <a:tab pos="298450" algn="l"/>
              </a:tabLst>
            </a:pPr>
            <a:r>
              <a:rPr lang="es-419" sz="1300">
                <a:latin typeface="Arial"/>
                <a:cs typeface="Arial"/>
              </a:rPr>
              <a:t>Promoción de prácticas de emplazamiento de uso saludable de la tierra en el área de la bahía de San Francisco: un colaborador local defiende las prácticas de emplazamiento de la tierra que protegen a las poblaciones sensibles de los impactos de la contaminación del aire.</a:t>
            </a:r>
          </a:p>
          <a:p>
            <a:pPr marL="297815" marR="130175" lvl="2" indent="-114300">
              <a:lnSpc>
                <a:spcPct val="100000"/>
              </a:lnSpc>
              <a:spcBef>
                <a:spcPts val="900"/>
              </a:spcBef>
              <a:buFont typeface="Arial"/>
              <a:buChar char="•"/>
              <a:tabLst>
                <a:tab pos="298450" algn="l"/>
              </a:tabLst>
            </a:pPr>
            <a:r>
              <a:rPr lang="es-419" sz="1300">
                <a:latin typeface="Arial"/>
                <a:cs typeface="Arial"/>
              </a:rPr>
              <a:t>Planificación del uso de la tierra en Vuosaari Harbor, Helsinki: un puerto en Finlandia tiene una oportunidad única al cambiar su ubicación para incorporar estrategias de planificación del uso de la tierra de vanguardia a fin de reducir los impactos en la vida silvestre y las comunidades próximas a los puertos.</a:t>
            </a:r>
          </a:p>
          <a:p>
            <a:endParaRPr lang="en-US" dirty="0"/>
          </a:p>
          <a:p>
            <a:r>
              <a:rPr lang="es-419" b="1"/>
              <a:t>Analicemos más detenidamente lo siguiente:</a:t>
            </a:r>
          </a:p>
          <a:p>
            <a:pPr marL="15240" marR="5080" indent="-3175">
              <a:lnSpc>
                <a:spcPct val="100000"/>
              </a:lnSpc>
            </a:pPr>
            <a:r>
              <a:rPr lang="es-419" sz="1200">
                <a:latin typeface="Arial"/>
                <a:cs typeface="Arial"/>
              </a:rPr>
              <a:t>La Comisión de Planificación Regional de Delaware Valley (la Comisión) presta servicios a nueve condados del área metropolitana de Filadelfia y es responsable, entre otras cosas, de la planificación regional del transporte y la administración de los fondos federales de transporte del programa de Mitigación de la Congestión y Mejora de la Calidad del Aire (CMAQ). En 2012, la Comisión patrocinó un proceso competitivo para asignar 10,7 millones de dólares en fondos del CMAQ a proyectos relacionados con el transporte local. Esto generó la selección de 18 proyectos, incluidos tres proyectos de actualización para diésel que recibieron un total de 2,9 millones de dólares. Estos proyectos incluyeron:</a:t>
            </a:r>
          </a:p>
          <a:p>
            <a:pPr marL="300990" marR="21590" indent="-114300">
              <a:lnSpc>
                <a:spcPct val="100000"/>
              </a:lnSpc>
              <a:spcBef>
                <a:spcPts val="900"/>
              </a:spcBef>
              <a:buFont typeface="Arial"/>
              <a:buChar char="•"/>
              <a:tabLst>
                <a:tab pos="301625" algn="l"/>
              </a:tabLst>
            </a:pPr>
            <a:r>
              <a:rPr lang="es-419" sz="1200">
                <a:latin typeface="Arial"/>
                <a:cs typeface="Arial"/>
              </a:rPr>
              <a:t>Una iniciativa de repotenciación de una locomotora diésel de la Autoridad de Tránsito del Sudeste de Pennsylvania</a:t>
            </a:r>
          </a:p>
          <a:p>
            <a:pPr marL="300990" indent="-114300">
              <a:lnSpc>
                <a:spcPct val="100000"/>
              </a:lnSpc>
              <a:spcBef>
                <a:spcPts val="900"/>
              </a:spcBef>
              <a:buFont typeface="Arial"/>
              <a:buChar char="•"/>
              <a:tabLst>
                <a:tab pos="301625" algn="l"/>
              </a:tabLst>
            </a:pPr>
            <a:r>
              <a:rPr lang="es-419" sz="1200">
                <a:latin typeface="Arial"/>
                <a:cs typeface="Arial"/>
              </a:rPr>
              <a:t>Una actualización de una locomotora diésel por una</a:t>
            </a:r>
          </a:p>
          <a:p>
            <a:pPr marL="300990">
              <a:lnSpc>
                <a:spcPct val="100000"/>
              </a:lnSpc>
            </a:pPr>
            <a:r>
              <a:rPr lang="es-419" sz="1200">
                <a:latin typeface="Arial"/>
                <a:cs typeface="Arial"/>
              </a:rPr>
              <a:t>locomotora de conmutador CSX</a:t>
            </a:r>
          </a:p>
          <a:p>
            <a:pPr marL="300990" indent="-114300">
              <a:lnSpc>
                <a:spcPct val="100000"/>
              </a:lnSpc>
              <a:spcBef>
                <a:spcPts val="900"/>
              </a:spcBef>
              <a:buFont typeface="Arial"/>
              <a:buChar char="•"/>
              <a:tabLst>
                <a:tab pos="301625" algn="l"/>
              </a:tabLst>
            </a:pPr>
            <a:r>
              <a:rPr lang="es-419" sz="1200">
                <a:latin typeface="Arial"/>
                <a:cs typeface="Arial"/>
              </a:rPr>
              <a:t>Actualizaciones de equipos de construcción en la zona sur</a:t>
            </a:r>
          </a:p>
          <a:p>
            <a:pPr marL="300990">
              <a:lnSpc>
                <a:spcPct val="100000"/>
              </a:lnSpc>
            </a:pPr>
            <a:r>
              <a:rPr lang="es-419" sz="1200">
                <a:latin typeface="Arial"/>
                <a:cs typeface="Arial"/>
              </a:rPr>
              <a:t>de Jersey</a:t>
            </a:r>
          </a:p>
          <a:p>
            <a:pPr marL="15240" marR="142240">
              <a:lnSpc>
                <a:spcPct val="100000"/>
              </a:lnSpc>
              <a:spcBef>
                <a:spcPts val="900"/>
              </a:spcBef>
            </a:pPr>
            <a:r>
              <a:rPr lang="es-419" sz="1200">
                <a:latin typeface="Arial"/>
                <a:cs typeface="Arial"/>
              </a:rPr>
              <a:t>En conjunto, se estima que estos tres proyectos reducirán las emisiones diésel en unos 258 kilogramos por día.</a:t>
            </a:r>
          </a:p>
          <a:p>
            <a:endParaRPr lang="en-US"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a:latin typeface="Arial"/>
                <a:cs typeface="Arial"/>
              </a:rPr>
              <a:t>Economía y empleos locales</a:t>
            </a:r>
          </a:p>
          <a:p>
            <a:pPr marL="12700" marR="161925">
              <a:lnSpc>
                <a:spcPct val="100000"/>
              </a:lnSpc>
            </a:pPr>
            <a:r>
              <a:rPr lang="es-419" sz="1200">
                <a:latin typeface="Arial"/>
                <a:cs typeface="Arial"/>
              </a:rPr>
              <a:t>El sector portuario contribuye significativamente a la economía local en las comunidades en las que se encuentran los puertos. Entre sus contribuciones se encuentran las siguientes:</a:t>
            </a:r>
          </a:p>
          <a:p>
            <a:pPr marL="297815" indent="-114300">
              <a:lnSpc>
                <a:spcPct val="100000"/>
              </a:lnSpc>
              <a:spcBef>
                <a:spcPts val="900"/>
              </a:spcBef>
              <a:buFont typeface="Arial"/>
              <a:buChar char="•"/>
              <a:tabLst>
                <a:tab pos="298450" algn="l"/>
              </a:tabLst>
            </a:pPr>
            <a:r>
              <a:rPr lang="es-419" sz="1200">
                <a:latin typeface="Arial"/>
                <a:cs typeface="Arial"/>
              </a:rPr>
              <a:t>Oportunidades de empleo en el puerto</a:t>
            </a:r>
          </a:p>
          <a:p>
            <a:pPr marL="297815" marR="5080" indent="-114300">
              <a:lnSpc>
                <a:spcPct val="100000"/>
              </a:lnSpc>
              <a:spcBef>
                <a:spcPts val="900"/>
              </a:spcBef>
              <a:buFont typeface="Arial"/>
              <a:buChar char="•"/>
              <a:tabLst>
                <a:tab pos="298450" algn="l"/>
              </a:tabLst>
            </a:pPr>
            <a:r>
              <a:rPr lang="es-419" sz="1200">
                <a:latin typeface="Arial"/>
                <a:cs typeface="Arial"/>
              </a:rPr>
              <a:t>Oportunidades de empleo en sectores relacionados con el puerto (p. ej., las industrias ferroviaria y de transporte en camiones)</a:t>
            </a:r>
          </a:p>
          <a:p>
            <a:pPr marL="297815" indent="-114300">
              <a:lnSpc>
                <a:spcPct val="100000"/>
              </a:lnSpc>
              <a:spcBef>
                <a:spcPts val="900"/>
              </a:spcBef>
              <a:buFont typeface="Arial"/>
              <a:buChar char="•"/>
              <a:tabLst>
                <a:tab pos="298450" algn="l"/>
              </a:tabLst>
            </a:pPr>
            <a:r>
              <a:rPr lang="es-419" sz="1200">
                <a:latin typeface="Arial"/>
                <a:cs typeface="Arial"/>
              </a:rPr>
              <a:t>Aumento de la base impositiva para el Gobierno local y estatal</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latin typeface="Arial"/>
                <a:cs typeface="Arial"/>
              </a:rPr>
              <a:t>En algunos puertos, los trabajadores son miembros de </a:t>
            </a:r>
            <a:r>
              <a:rPr lang="es-419" sz="1200" u="sng">
                <a:latin typeface="Arial"/>
                <a:cs typeface="Arial"/>
              </a:rPr>
              <a:t>sindicatos</a:t>
            </a:r>
            <a:r>
              <a:rPr lang="es-419" sz="1200">
                <a:latin typeface="Arial"/>
                <a:cs typeface="Arial"/>
              </a:rPr>
              <a:t> que defienden sus derechos y pueden establecer términos relacionados con la contratación, los salarios y el ascenso laboral.</a:t>
            </a:r>
          </a:p>
          <a:p>
            <a:endParaRPr lang="en-US" dirty="0"/>
          </a:p>
          <a:p>
            <a:r>
              <a:rPr lang="es-419"/>
              <a:t>El Manual básico proporciona más detalles sobre los siguientes temas: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Oportunidades de empleo de manejo de carga</a:t>
            </a:r>
          </a:p>
          <a:p>
            <a:pPr marL="184150" indent="-171450">
              <a:lnSpc>
                <a:spcPct val="100000"/>
              </a:lnSpc>
              <a:buFont typeface="Arial" panose="020B0604020202020204" pitchFamily="34" charset="0"/>
              <a:buChar char="•"/>
            </a:pPr>
            <a:r>
              <a:rPr lang="es-419" sz="1200">
                <a:latin typeface="Arial"/>
                <a:cs typeface="Arial"/>
              </a:rPr>
              <a:t>Otras oportunidades de empleo relacionadas con los puertos</a:t>
            </a:r>
          </a:p>
          <a:p>
            <a:pPr marL="184150" indent="-171450">
              <a:lnSpc>
                <a:spcPct val="100000"/>
              </a:lnSpc>
              <a:buFont typeface="Arial" panose="020B0604020202020204" pitchFamily="34" charset="0"/>
              <a:buChar char="•"/>
            </a:pPr>
            <a:r>
              <a:rPr lang="es-419" sz="1200">
                <a:latin typeface="Arial"/>
                <a:cs typeface="Arial"/>
              </a:rPr>
              <a:t>Clasificaciones de trabajadores</a:t>
            </a:r>
          </a:p>
          <a:p>
            <a:pPr marL="184150" indent="-171450">
              <a:lnSpc>
                <a:spcPct val="100000"/>
              </a:lnSpc>
              <a:buFont typeface="Arial" panose="020B0604020202020204" pitchFamily="34" charset="0"/>
              <a:buChar char="•"/>
            </a:pPr>
            <a:r>
              <a:rPr lang="es-419" sz="1200">
                <a:latin typeface="Arial"/>
                <a:cs typeface="Arial"/>
              </a:rPr>
              <a:t>Sindicatos, trabajadores y puertos</a:t>
            </a:r>
          </a:p>
          <a:p>
            <a:pPr marL="184150" indent="-171450">
              <a:lnSpc>
                <a:spcPct val="100000"/>
              </a:lnSpc>
              <a:buFont typeface="Arial" panose="020B0604020202020204" pitchFamily="34" charset="0"/>
              <a:buChar char="•"/>
            </a:pPr>
            <a:r>
              <a:rPr lang="es-419" sz="1200">
                <a:latin typeface="Arial"/>
                <a:cs typeface="Arial"/>
              </a:rPr>
              <a:t>El impacto de las disputas laborales y de la administración portuaria en los empleos relacionados con los puertos</a:t>
            </a:r>
          </a:p>
          <a:p>
            <a:endParaRPr lang="en-US" dirty="0"/>
          </a:p>
          <a:p>
            <a:r>
              <a:rPr lang="es-419"/>
              <a:t>Analicemos más detenidamente lo siguiente:</a:t>
            </a:r>
          </a:p>
          <a:p>
            <a:pPr marL="12700" marR="1108075">
              <a:lnSpc>
                <a:spcPct val="100000"/>
              </a:lnSpc>
            </a:pPr>
            <a:r>
              <a:rPr lang="es-419" sz="1200" b="1">
                <a:latin typeface="Arial"/>
                <a:cs typeface="Arial"/>
              </a:rPr>
              <a:t>Oportunidades de empleo de manejo de carga</a:t>
            </a:r>
          </a:p>
          <a:p>
            <a:pPr marL="12700" marR="60325">
              <a:lnSpc>
                <a:spcPct val="100000"/>
              </a:lnSpc>
              <a:spcBef>
                <a:spcPts val="880"/>
              </a:spcBef>
            </a:pPr>
            <a:r>
              <a:rPr lang="es-419" sz="1200">
                <a:latin typeface="Arial"/>
                <a:cs typeface="Arial"/>
              </a:rPr>
              <a:t>Los empleos de manejo de </a:t>
            </a:r>
            <a:r>
              <a:rPr lang="es-419" sz="1200" u="sng">
                <a:latin typeface="Arial"/>
                <a:cs typeface="Arial"/>
              </a:rPr>
              <a:t>carga</a:t>
            </a:r>
            <a:r>
              <a:rPr lang="es-419" sz="1200">
                <a:latin typeface="Arial"/>
                <a:cs typeface="Arial"/>
              </a:rPr>
              <a:t> son, por lo general, lo primero que viene a la mente al pensar en las oportunidades de empleo en los puertos. Algunos de los empleos relacionados con el manejo de carga se mencionan a continuación:</a:t>
            </a:r>
            <a:r>
              <a:rPr lang="es-419" sz="1100" baseline="33333">
                <a:latin typeface="Arial"/>
                <a:cs typeface="Arial"/>
              </a:rPr>
              <a:t>1</a:t>
            </a:r>
          </a:p>
          <a:p>
            <a:pPr marL="297815" marR="7620" indent="-113664">
              <a:lnSpc>
                <a:spcPct val="100000"/>
              </a:lnSpc>
              <a:spcBef>
                <a:spcPts val="900"/>
              </a:spcBef>
              <a:buFont typeface="Arial"/>
              <a:buChar char="•"/>
              <a:tabLst>
                <a:tab pos="298450" algn="l"/>
              </a:tabLst>
            </a:pPr>
            <a:r>
              <a:rPr lang="es-419" sz="1200">
                <a:latin typeface="Arial"/>
                <a:cs typeface="Arial"/>
              </a:rPr>
              <a:t>El </a:t>
            </a:r>
            <a:r>
              <a:rPr lang="es-419" sz="1200" i="1" u="sng">
                <a:latin typeface="Arial"/>
                <a:cs typeface="Arial"/>
              </a:rPr>
              <a:t>supervisor de mercancías</a:t>
            </a:r>
            <a:r>
              <a:rPr lang="es-419" sz="1200" i="1">
                <a:latin typeface="Arial"/>
                <a:cs typeface="Arial"/>
              </a:rPr>
              <a:t> </a:t>
            </a:r>
            <a:r>
              <a:rPr lang="es-419" sz="1200">
                <a:latin typeface="Arial"/>
                <a:cs typeface="Arial"/>
              </a:rPr>
              <a:t>controla la cantidad real de bienes en comparación con la cantidad mencionada en el manifiesto de carga cuando se descargan las mercancías de un barco. El supervisor de mercancías registra los faltantes, los excedentes y los daños.</a:t>
            </a:r>
          </a:p>
          <a:p>
            <a:pPr marL="297815" marR="13335" indent="-113664">
              <a:lnSpc>
                <a:spcPct val="100000"/>
              </a:lnSpc>
              <a:spcBef>
                <a:spcPts val="900"/>
              </a:spcBef>
              <a:buFont typeface="Arial"/>
              <a:buChar char="•"/>
              <a:tabLst>
                <a:tab pos="298450" algn="l"/>
              </a:tabLst>
            </a:pPr>
            <a:r>
              <a:rPr lang="es-419" sz="1200">
                <a:latin typeface="Arial"/>
                <a:cs typeface="Arial"/>
              </a:rPr>
              <a:t>El </a:t>
            </a:r>
            <a:r>
              <a:rPr lang="es-419" sz="1200" i="1" u="sng">
                <a:latin typeface="Arial"/>
                <a:cs typeface="Arial"/>
              </a:rPr>
              <a:t>estibador</a:t>
            </a:r>
            <a:r>
              <a:rPr lang="es-419" sz="1200" i="1">
                <a:latin typeface="Arial"/>
                <a:cs typeface="Arial"/>
              </a:rPr>
              <a:t> </a:t>
            </a:r>
            <a:r>
              <a:rPr lang="es-419" sz="1200">
                <a:latin typeface="Arial"/>
                <a:cs typeface="Arial"/>
              </a:rPr>
              <a:t>carga y descarga los barcos o realiza tareas administrativas relacionadas con la carga o la descarga de mercancías. Las empresas de estiba contratan cuadrillas de estibadores y pueden o no ser miembros de los sindicatos.</a:t>
            </a:r>
          </a:p>
          <a:p>
            <a:pPr marL="297815" marR="491490" indent="-113664">
              <a:lnSpc>
                <a:spcPct val="100000"/>
              </a:lnSpc>
              <a:spcBef>
                <a:spcPts val="900"/>
              </a:spcBef>
              <a:buFont typeface="Arial"/>
              <a:buChar char="•"/>
              <a:tabLst>
                <a:tab pos="298450" algn="l"/>
              </a:tabLst>
            </a:pPr>
            <a:r>
              <a:rPr lang="es-419" sz="1200">
                <a:latin typeface="Arial"/>
                <a:cs typeface="Arial"/>
              </a:rPr>
              <a:t>El </a:t>
            </a:r>
            <a:r>
              <a:rPr lang="es-419" sz="1200" i="1" u="sng">
                <a:latin typeface="Arial"/>
                <a:cs typeface="Arial"/>
              </a:rPr>
              <a:t>operario de maquinaria</a:t>
            </a:r>
            <a:r>
              <a:rPr lang="es-419" sz="1200" i="1">
                <a:latin typeface="Arial"/>
                <a:cs typeface="Arial"/>
              </a:rPr>
              <a:t> </a:t>
            </a:r>
            <a:r>
              <a:rPr lang="es-419" sz="1200">
                <a:latin typeface="Arial"/>
                <a:cs typeface="Arial"/>
              </a:rPr>
              <a:t>conduce tractores para el movimiento de carga dentro de un depósito de </a:t>
            </a:r>
            <a:r>
              <a:rPr lang="es-419" sz="1200" u="sng">
                <a:latin typeface="Arial"/>
                <a:cs typeface="Arial"/>
              </a:rPr>
              <a:t>contenedores</a:t>
            </a:r>
            <a:r>
              <a:rPr lang="es-419" sz="1200">
                <a:latin typeface="Arial"/>
                <a:cs typeface="Arial"/>
              </a:rPr>
              <a:t>.</a:t>
            </a:r>
          </a:p>
          <a:p>
            <a:pPr marL="297815" marR="5080" indent="-113664">
              <a:lnSpc>
                <a:spcPct val="100000"/>
              </a:lnSpc>
              <a:spcBef>
                <a:spcPts val="900"/>
              </a:spcBef>
              <a:buFont typeface="Arial"/>
              <a:buChar char="•"/>
              <a:tabLst>
                <a:tab pos="298450" algn="l"/>
              </a:tabLst>
            </a:pPr>
            <a:r>
              <a:rPr lang="es-419" sz="1200">
                <a:latin typeface="Arial"/>
                <a:cs typeface="Arial"/>
              </a:rPr>
              <a:t>Los </a:t>
            </a:r>
            <a:r>
              <a:rPr lang="es-419" sz="1200" i="1" u="sng">
                <a:latin typeface="Arial"/>
                <a:cs typeface="Arial"/>
              </a:rPr>
              <a:t>consolidadores</a:t>
            </a:r>
            <a:r>
              <a:rPr lang="es-419" sz="1200" i="1">
                <a:latin typeface="Arial"/>
                <a:cs typeface="Arial"/>
              </a:rPr>
              <a:t> </a:t>
            </a:r>
            <a:r>
              <a:rPr lang="es-419" sz="1200">
                <a:latin typeface="Arial"/>
                <a:cs typeface="Arial"/>
              </a:rPr>
              <a:t>combinan la carga de diferentes transportistas en un contenedor que enviará los productos a varios compradores.</a:t>
            </a:r>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1509395">
              <a:lnSpc>
                <a:spcPct val="100000"/>
              </a:lnSpc>
            </a:pPr>
            <a:r>
              <a:rPr lang="es-419" sz="1600" b="1">
                <a:latin typeface="Arial"/>
                <a:cs typeface="Arial"/>
              </a:rPr>
              <a:t>6.2. Factores de los puertos que afectan la economía regional</a:t>
            </a:r>
          </a:p>
          <a:p>
            <a:pPr marL="67310" marR="207645">
              <a:lnSpc>
                <a:spcPct val="100000"/>
              </a:lnSpc>
              <a:spcBef>
                <a:spcPts val="1430"/>
              </a:spcBef>
            </a:pPr>
            <a:r>
              <a:rPr lang="es-419" sz="1200">
                <a:latin typeface="Arial"/>
                <a:cs typeface="Arial"/>
              </a:rPr>
              <a:t>Los puertos apoyan las economías regionales, así como las economías locales. Los cambios de tendencias en el comercio regional e internacional pueden tener un impacto significativo en los patrones de distribución de bienes y, por lo tanto, en las economías regionales. Cuando la actividad portuaria aumenta o disminuye, los</a:t>
            </a:r>
          </a:p>
          <a:p>
            <a:pPr marL="67310" marR="5080" indent="-635">
              <a:lnSpc>
                <a:spcPct val="100000"/>
              </a:lnSpc>
            </a:pPr>
            <a:r>
              <a:rPr lang="es-419" sz="1200">
                <a:latin typeface="Arial"/>
                <a:cs typeface="Arial"/>
              </a:rPr>
              <a:t>sectores comerciales relacionados, especialmente los del sector de </a:t>
            </a:r>
            <a:r>
              <a:rPr lang="es-419" sz="1200" u="sng">
                <a:latin typeface="Arial"/>
                <a:cs typeface="Arial"/>
              </a:rPr>
              <a:t>movimiento de bienes</a:t>
            </a:r>
            <a:r>
              <a:rPr lang="es-419" sz="1200">
                <a:latin typeface="Arial"/>
                <a:cs typeface="Arial"/>
              </a:rPr>
              <a:t>, pueden experimentar un efecto dominó.</a:t>
            </a:r>
          </a:p>
          <a:p>
            <a:pPr marL="67310" marR="5080" indent="-635">
              <a:lnSpc>
                <a:spcPct val="100000"/>
              </a:lnSpc>
            </a:pPr>
            <a:endParaRPr lang="en-US" sz="1200" dirty="0">
              <a:latin typeface="Arial"/>
              <a:cs typeface="Arial"/>
            </a:endParaRPr>
          </a:p>
          <a:p>
            <a:pPr marL="67310" marR="5080" indent="-635">
              <a:lnSpc>
                <a:spcPct val="100000"/>
              </a:lnSpc>
            </a:pPr>
            <a:r>
              <a:rPr lang="es-419" sz="1200">
                <a:latin typeface="Arial"/>
                <a:cs typeface="Arial"/>
              </a:rPr>
              <a:t>Los factores específicos cubiertos en el Manual básico incluyen:</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Expansión del Canal de Suez</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Los 25 puertos de contenedores más importantes de los EE. UU.</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Cambios regionales relacionados con patrones de comercio internacional</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Impactos económicos en las industrias relacionadas con los puertos</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Expansión del Canal de Panamá</a:t>
            </a:r>
          </a:p>
          <a:p>
            <a:pPr marL="238125" marR="508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¿Qué puertos estarán preparados para los buques pospanamax?</a:t>
            </a:r>
          </a:p>
          <a:p>
            <a:pPr marL="67310" marR="5080" lvl="0" indent="-635"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lang="es-419"/>
              <a:t>Analicemos más detenidamente la </a:t>
            </a:r>
            <a:r>
              <a:rPr lang="es-419" sz="1200" b="1">
                <a:latin typeface="Arial"/>
                <a:cs typeface="Arial"/>
              </a:rPr>
              <a:t>expansión del Canal de Suez</a:t>
            </a:r>
            <a:r>
              <a:rPr lang="es-419"/>
              <a:t>.</a:t>
            </a:r>
          </a:p>
          <a:p>
            <a:pPr marL="177800" marR="169545">
              <a:lnSpc>
                <a:spcPct val="100000"/>
              </a:lnSpc>
              <a:spcBef>
                <a:spcPts val="880"/>
              </a:spcBef>
            </a:pPr>
            <a:r>
              <a:rPr lang="es-419" sz="1200">
                <a:latin typeface="Arial"/>
                <a:cs typeface="Arial"/>
              </a:rPr>
              <a:t>En 2015, Egipto llevó a cabo una expansión del Canal de Suez, que conecta el Mar Mediterráneo con el Mar Rojo, y provee el enlace marítimo más corto entre Asia y Europa. La expansión permitirá el tránsito en ambos sentidos en una parte de la ruta y reduce el tiempo de tránsito de 18 horas a 11 horas. Se anticipa un mayor tráfico marítimo por el Canal de Suez, lo cual podría aumentar las actividades portuarias en los puertos de EE. UU.</a:t>
            </a:r>
            <a:r>
              <a:rPr lang="es-419" sz="1100" baseline="33333">
                <a:latin typeface="Arial"/>
                <a:cs typeface="Arial"/>
              </a:rPr>
              <a:t>1</a:t>
            </a:r>
          </a:p>
          <a:p>
            <a:pPr marL="67310" marR="5080" indent="-635">
              <a:lnSpc>
                <a:spcPct val="100000"/>
              </a:lnSpc>
            </a:pPr>
            <a:endParaRPr lang="en-US" sz="1200" dirty="0">
              <a:latin typeface="Arial"/>
              <a:cs typeface="Arial"/>
            </a:endParaRPr>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spcBef>
                <a:spcPts val="1135"/>
              </a:spcBef>
            </a:pPr>
            <a:r>
              <a:rPr lang="es-419" sz="1400" b="1">
                <a:latin typeface="Arial"/>
                <a:cs typeface="Arial"/>
              </a:rPr>
              <a:t>Intereses potenciales de la comunidad</a:t>
            </a:r>
          </a:p>
          <a:p>
            <a:pPr marL="12700" marR="4229100">
              <a:lnSpc>
                <a:spcPct val="100000"/>
              </a:lnSpc>
            </a:pPr>
            <a:r>
              <a:rPr lang="es-419" sz="1200">
                <a:latin typeface="Arial"/>
                <a:cs typeface="Arial"/>
              </a:rPr>
              <a:t>Los intereses de la comunidad en el impacto de los puertos en la economía local y regional pueden incluir: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Buques pospanamax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Empleos y programas de capacitación laboral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Empleo y condiciones laborales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Impactos en el movimiento de bienes</a:t>
            </a:r>
          </a:p>
          <a:p>
            <a:endParaRPr lang="en-US" dirty="0"/>
          </a:p>
          <a:p>
            <a:r>
              <a:rPr lang="es-419"/>
              <a:t>Analicemos más detenidamente lo siguiente:</a:t>
            </a:r>
          </a:p>
          <a:p>
            <a:pPr marL="177800">
              <a:lnSpc>
                <a:spcPct val="100000"/>
              </a:lnSpc>
            </a:pPr>
            <a:r>
              <a:rPr lang="es-419" sz="1200" b="1" u="sng">
                <a:latin typeface="Arial Rounded MT Bold"/>
                <a:cs typeface="Arial Rounded MT Bold"/>
              </a:rPr>
              <a:t>Buques pospanamax</a:t>
            </a:r>
          </a:p>
          <a:p>
            <a:pPr marL="177800" marR="278765">
              <a:lnSpc>
                <a:spcPct val="100000"/>
              </a:lnSpc>
              <a:spcBef>
                <a:spcPts val="880"/>
              </a:spcBef>
            </a:pPr>
            <a:r>
              <a:rPr lang="es-419" sz="1200">
                <a:latin typeface="Arial"/>
                <a:cs typeface="Arial"/>
              </a:rPr>
              <a:t>Muchos puertos enfrentan presiones para ampliar su capacidad para adaptarse a los buques pospanamax. Esto puede influir en las comunidades próximas a los puertos en una variedad de maneras, que incluyen:</a:t>
            </a:r>
          </a:p>
          <a:p>
            <a:pPr marL="462915" marR="506730" indent="-114300">
              <a:lnSpc>
                <a:spcPct val="100000"/>
              </a:lnSpc>
              <a:spcBef>
                <a:spcPts val="900"/>
              </a:spcBef>
              <a:buFont typeface="Arial"/>
              <a:buChar char="•"/>
              <a:tabLst>
                <a:tab pos="463550" algn="l"/>
              </a:tabLst>
            </a:pPr>
            <a:r>
              <a:rPr lang="es-419" sz="1200">
                <a:latin typeface="Arial"/>
                <a:cs typeface="Arial"/>
              </a:rPr>
              <a:t>Nuevos empleos creados por la expansión y las mejoras del puerto.</a:t>
            </a:r>
          </a:p>
          <a:p>
            <a:pPr marL="462915" marR="461009" indent="-114300">
              <a:lnSpc>
                <a:spcPct val="100000"/>
              </a:lnSpc>
              <a:spcBef>
                <a:spcPts val="900"/>
              </a:spcBef>
              <a:buFont typeface="Arial"/>
              <a:buChar char="•"/>
              <a:tabLst>
                <a:tab pos="463550" algn="l"/>
              </a:tabLst>
            </a:pPr>
            <a:r>
              <a:rPr lang="es-419" sz="1200">
                <a:latin typeface="Arial"/>
                <a:cs typeface="Arial"/>
              </a:rPr>
              <a:t>Necesidades contrapuestas de uso de la tierra a medida que los puertos buscan espacio para expandirse.</a:t>
            </a:r>
          </a:p>
          <a:p>
            <a:pPr marL="462915" marR="1048385" indent="-114300">
              <a:lnSpc>
                <a:spcPct val="100000"/>
              </a:lnSpc>
              <a:spcBef>
                <a:spcPts val="900"/>
              </a:spcBef>
              <a:buFont typeface="Arial"/>
              <a:buChar char="•"/>
              <a:tabLst>
                <a:tab pos="463550" algn="l"/>
              </a:tabLst>
            </a:pPr>
            <a:r>
              <a:rPr lang="es-419" sz="1200">
                <a:latin typeface="Arial"/>
                <a:cs typeface="Arial"/>
              </a:rPr>
              <a:t>Impactos ambientales relacionados con la construcción y el dragado.</a:t>
            </a:r>
          </a:p>
          <a:p>
            <a:pPr marL="462915" indent="-114300">
              <a:lnSpc>
                <a:spcPct val="100000"/>
              </a:lnSpc>
              <a:spcBef>
                <a:spcPts val="900"/>
              </a:spcBef>
              <a:buFont typeface="Arial"/>
              <a:buChar char="•"/>
              <a:tabLst>
                <a:tab pos="463550" algn="l"/>
              </a:tabLst>
            </a:pPr>
            <a:r>
              <a:rPr lang="es-419" sz="1200">
                <a:latin typeface="Arial"/>
                <a:cs typeface="Arial"/>
              </a:rPr>
              <a:t>Aumento del tráfico marítimo en el puerto.</a:t>
            </a:r>
          </a:p>
          <a:p>
            <a:pPr marL="462915" marR="368935" indent="-114300">
              <a:lnSpc>
                <a:spcPct val="100000"/>
              </a:lnSpc>
              <a:spcBef>
                <a:spcPts val="900"/>
              </a:spcBef>
              <a:buFont typeface="Arial"/>
              <a:buChar char="•"/>
              <a:tabLst>
                <a:tab pos="463550" algn="l"/>
              </a:tabLst>
            </a:pPr>
            <a:r>
              <a:rPr lang="es-419" sz="1200">
                <a:latin typeface="Arial"/>
                <a:cs typeface="Arial"/>
              </a:rPr>
              <a:t>La carga y la descarga de embarcaciones más grandes requerirá un mayor uso de camiones y ferrocarriles, lo cual podría afectar las emisiones aéreas de manera positiva o negativa, según la tecnología utilizada y los factores relacionados.</a:t>
            </a:r>
          </a:p>
          <a:p>
            <a:endParaRPr lang="en-US"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a:latin typeface="Arial"/>
                <a:cs typeface="Arial"/>
              </a:rPr>
              <a:t>Estudios de casos: Empleo y beneficios</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latin typeface="Arial"/>
                <a:cs typeface="Arial"/>
              </a:rPr>
              <a:t>Los puertos pueden implementar una serie de programas y políticas que estimulan la inversión en empresarios locales y la fuerza laboral local. Estos programas pueden adaptarse para enfatizar las inversiones en las comunidades próximas a los puertos o las comunidades que experimentan altas tasas de pobreza, desempleo y subempleo. Dos ejemplos exitosos de puertos con estas políticas incluyen el Puerto de Oakland y el Puerto de Los Ángeles.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a:solidFill>
                  <a:srgbClr val="FFFFFF"/>
                </a:solidFill>
                <a:latin typeface="Arial"/>
                <a:cs typeface="Arial"/>
              </a:rPr>
              <a:t>ESTUDIO DE CASO | </a:t>
            </a:r>
            <a:r>
              <a:rPr lang="es-419" sz="1200" b="1" i="1">
                <a:solidFill>
                  <a:srgbClr val="FFFFFF"/>
                </a:solidFill>
                <a:latin typeface="Arial"/>
                <a:cs typeface="Arial"/>
              </a:rPr>
              <a:t>Puerto de Oakland: División de Responsabilidad Social</a:t>
            </a:r>
            <a:r>
              <a:rPr lang="es-419" sz="1100" b="1" i="1" baseline="31250">
                <a:solidFill>
                  <a:srgbClr val="FFFFFF"/>
                </a:solidFill>
                <a:latin typeface="Arial"/>
                <a:cs typeface="Arial"/>
              </a:rPr>
              <a:t>1,2</a:t>
            </a:r>
          </a:p>
          <a:p>
            <a:pPr marL="15240" marR="5080" indent="-3175">
              <a:lnSpc>
                <a:spcPct val="100000"/>
              </a:lnSpc>
            </a:pPr>
            <a:r>
              <a:rPr lang="es-419" sz="1200">
                <a:latin typeface="Arial"/>
                <a:cs typeface="Arial"/>
              </a:rPr>
              <a:t>La División de Responsabilidad Social (SRD) del Puerto de Oakland supervisa las iniciativas del puerto para invertir en las comunidades próximas al puerto. Los programas y políticas incluyen un compromiso con la inversión en empresas locales y la fuerza laboral local.</a:t>
            </a:r>
          </a:p>
          <a:p>
            <a:pPr marL="15240" marR="5080" indent="-3175">
              <a:lnSpc>
                <a:spcPct val="100000"/>
              </a:lnSpc>
            </a:pPr>
            <a:endParaRPr lang="en-US" sz="1200" dirty="0">
              <a:latin typeface="Arial"/>
              <a:cs typeface="Arial"/>
            </a:endParaRPr>
          </a:p>
          <a:p>
            <a:pPr marL="15240" marR="149225">
              <a:lnSpc>
                <a:spcPct val="100000"/>
              </a:lnSpc>
              <a:spcBef>
                <a:spcPts val="450"/>
              </a:spcBef>
            </a:pPr>
            <a:r>
              <a:rPr lang="es-419" sz="1200">
                <a:latin typeface="Arial"/>
                <a:cs typeface="Arial"/>
              </a:rPr>
              <a:t>Algunos de estos incluyen: una política de utilización de las pequeñas empresas locales, un programa de empresas desfavorecidas, un Acuerdo de Trabajo de Proyecto Marítimo y de Aviación (que incluye un compromiso con la contratación local y el desarrollo de la fuerza laboral local), y una política de salario digno.</a:t>
            </a:r>
          </a:p>
          <a:p>
            <a:pPr marL="15240" marR="149225">
              <a:lnSpc>
                <a:spcPct val="100000"/>
              </a:lnSpc>
              <a:spcBef>
                <a:spcPts val="450"/>
              </a:spcBef>
            </a:pPr>
            <a:endParaRPr lang="en-US" sz="1200" dirty="0">
              <a:latin typeface="Arial"/>
              <a:cs typeface="Arial"/>
            </a:endParaRPr>
          </a:p>
          <a:p>
            <a:pPr marL="15240">
              <a:lnSpc>
                <a:spcPct val="100000"/>
              </a:lnSpc>
              <a:spcBef>
                <a:spcPts val="810"/>
              </a:spcBef>
            </a:pPr>
            <a:r>
              <a:rPr lang="es-419" sz="1200">
                <a:latin typeface="Arial"/>
                <a:cs typeface="Arial"/>
              </a:rPr>
              <a:t>Para obtener más información: Siga el enlace al Puerto de Oakland en el Manual básico de puertos:</a:t>
            </a:r>
          </a:p>
          <a:p>
            <a:pPr marL="12700" marR="5080" algn="l">
              <a:lnSpc>
                <a:spcPct val="109000"/>
              </a:lnSpc>
            </a:pPr>
            <a:endParaRPr lang="en-US" sz="1800" i="1" spc="-120" dirty="0">
              <a:latin typeface="Arial"/>
              <a:cs typeface="Arial"/>
            </a:endParaRPr>
          </a:p>
          <a:p>
            <a:pPr marL="12700" marR="5080" algn="l">
              <a:lnSpc>
                <a:spcPct val="109000"/>
              </a:lnSpc>
            </a:pPr>
            <a:r>
              <a:rPr lang="es-419" sz="1800">
                <a:latin typeface="Arial"/>
                <a:cs typeface="Arial"/>
              </a:rPr>
              <a:t>Marilyn Sandifur del Puerto dijo: "</a:t>
            </a:r>
            <a:r>
              <a:rPr lang="es-419" sz="1800" i="1">
                <a:latin typeface="Arial"/>
                <a:cs typeface="Arial"/>
              </a:rPr>
              <a:t>Hoy existen grandes expectativas de que las empresas y el Gobierno colaboren e inviertan en la sociedad. Observar el propio negocio desde la perspectiva de la comunidad e invertir tiempo, dinero y energía en proyectos que benefician a los propios vecinos ayuda a crear confianza y aliados. Una inversión activa del puerto en la comunidad genera el apoyo y la buena voluntad de la comunidad a largo plazo que permite que el puerto tenga éxito en los negocios".</a:t>
            </a:r>
          </a:p>
          <a:p>
            <a:pPr marL="62865" marR="55244" lvl="0" indent="0" algn="l" defTabSz="914400" rtl="0" eaLnBrk="1" fontAlgn="auto" latinLnBrk="0" hangingPunct="1">
              <a:lnSpc>
                <a:spcPct val="109000"/>
              </a:lnSpc>
              <a:spcBef>
                <a:spcPts val="0"/>
              </a:spcBef>
              <a:spcAft>
                <a:spcPts val="0"/>
              </a:spcAft>
              <a:buClrTx/>
              <a:buSzTx/>
              <a:buFontTx/>
              <a:buNone/>
              <a:tabLst/>
              <a:defRPr/>
            </a:pPr>
            <a:endParaRPr lang="en-US" sz="1800" dirty="0">
              <a:latin typeface="Arial"/>
              <a:cs typeface="Arial"/>
            </a:endParaRPr>
          </a:p>
          <a:p>
            <a:pPr marL="62865" marR="55244" lvl="0" indent="0" algn="l" defTabSz="914400" rtl="0" eaLnBrk="1" fontAlgn="auto" latinLnBrk="0" hangingPunct="1">
              <a:lnSpc>
                <a:spcPct val="109000"/>
              </a:lnSpc>
              <a:spcBef>
                <a:spcPts val="0"/>
              </a:spcBef>
              <a:spcAft>
                <a:spcPts val="0"/>
              </a:spcAft>
              <a:buClrTx/>
              <a:buSzTx/>
              <a:buFontTx/>
              <a:buNone/>
              <a:tabLst/>
              <a:defRPr/>
            </a:pPr>
            <a:r>
              <a:rPr lang="es-419" sz="1800">
                <a:latin typeface="Arial"/>
                <a:cs typeface="Arial"/>
              </a:rPr>
              <a:t>Consulte el Manual básico de puertos para revisar el estudio de caso del Puerto de Los Ángeles.</a:t>
            </a:r>
          </a:p>
          <a:p>
            <a:pPr marL="62865" marR="55244" algn="ctr">
              <a:lnSpc>
                <a:spcPct val="109000"/>
              </a:lnSpc>
            </a:pPr>
            <a:endParaRPr lang="en-US" sz="1800" dirty="0">
              <a:latin typeface="Arial"/>
              <a:cs typeface="Arial"/>
            </a:endParaRPr>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spcBef>
                <a:spcPts val="1135"/>
              </a:spcBef>
            </a:pPr>
            <a:r>
              <a:rPr lang="es-419" sz="1600" b="1">
                <a:latin typeface="Arial"/>
                <a:cs typeface="Arial"/>
              </a:rPr>
              <a:t>Impactos ambientales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latin typeface="Arial"/>
                <a:ea typeface="+mn-ea"/>
                <a:cs typeface="Arial"/>
              </a:rPr>
              <a:t>Las operaciones portuarias pueden tener impactos ambientales en el aire, el agua y la tierra. Muchas comunidades con inquietudes de justicia ambiental también experimentan disparidades en los resultados de salud que atribuyen en parte a la exposición a emisiones de las operaciones de los puertos. </a:t>
            </a:r>
            <a:r>
              <a:rPr lang="es-419" sz="1200" b="0" i="0">
                <a:solidFill>
                  <a:schemeClr val="tx1"/>
                </a:solidFill>
                <a:effectLst/>
                <a:latin typeface="+mn-lt"/>
                <a:ea typeface="+mn-ea"/>
                <a:cs typeface="+mn-cs"/>
              </a:rPr>
              <a:t>Las autoridades portuarias y otros operadores portuarios tienen un papel importante para desempeñar en la mitigación de los impactos desproporcionadamente altos y adversos en la salud humana o el medioambiente derivados de los proyectos y operaciones de los puertos.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700" marR="5080">
              <a:lnSpc>
                <a:spcPct val="100000"/>
              </a:lnSpc>
            </a:pPr>
            <a:r>
              <a:rPr lang="es-419" sz="1200" b="0" i="0">
                <a:solidFill>
                  <a:schemeClr val="tx1"/>
                </a:solidFill>
                <a:effectLst/>
                <a:latin typeface="+mn-lt"/>
                <a:ea typeface="+mn-ea"/>
                <a:cs typeface="+mn-cs"/>
              </a:rPr>
              <a:t>La Agencia de Protección Ambiental tiene la autoridad legal para abordar algunas, pero no todas las causas de estos impactos. Por ejemplo, la EPA emitió una serie de regulaciones en las que los fabricantes de nuevos vehículos y equipos deben fabricar motores más limpios que cumplan con estándares de emisión más estrictos a lo largo de su vida útil. Sin embargo, la EPA no puede exigir el uso de equipos limpios ni controlar las horas de funcionamiento de los equipos portuarios, ni regular de ningún otro modo las flotas heredadas. La EPA tampoco tiene autoridad para regular el uso de la tierra. El Departamento de Transporte (DOT) utiliza las regulaciones de la EPA para garantizar que los proyectos de autopistas nuevas o ampliadas sean congruentes con los objetivos estatales de aire limpio y los requisitos de la Ley de Aire Limpio en áreas de incumplimiento y mantenimiento. Las oficinas regionales de la EPA consultan a otras agencias federales y hacen comentarios sobre la conformidad del transporte y los análisis ambientales de la NEPA de emplazar una nueva autopista que funcione como corredor de mercancías.</a:t>
            </a:r>
          </a:p>
          <a:p>
            <a:pPr marL="12700" marR="228600">
              <a:lnSpc>
                <a:spcPct val="100000"/>
              </a:lnSpc>
            </a:pPr>
            <a:endParaRPr lang="en-US" sz="1200" dirty="0">
              <a:latin typeface="Arial"/>
              <a:cs typeface="Arial"/>
            </a:endParaRPr>
          </a:p>
          <a:p>
            <a:pPr marL="12700" marR="228600">
              <a:lnSpc>
                <a:spcPct val="100000"/>
              </a:lnSpc>
            </a:pPr>
            <a:r>
              <a:rPr lang="es-419" sz="1200">
                <a:latin typeface="Arial"/>
                <a:cs typeface="Arial"/>
              </a:rPr>
              <a:t>Los impactos ambientales específicos explorados con más detalle en el Manual básico incluyen:</a:t>
            </a:r>
          </a:p>
          <a:p>
            <a:pPr marL="184150" marR="22860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Adaptación climática</a:t>
            </a:r>
          </a:p>
          <a:p>
            <a:pPr marL="184150" marR="228600" indent="-171450">
              <a:lnSpc>
                <a:spcPct val="100000"/>
              </a:lnSpc>
              <a:buFont typeface="Arial" panose="020B0604020202020204" pitchFamily="34" charset="0"/>
              <a:buChar char="•"/>
            </a:pPr>
            <a:r>
              <a:rPr lang="es-419" sz="1200">
                <a:latin typeface="Arial"/>
                <a:cs typeface="Arial"/>
              </a:rPr>
              <a:t>Aire</a:t>
            </a:r>
          </a:p>
          <a:p>
            <a:pPr marL="184150" marR="228600" indent="-171450">
              <a:lnSpc>
                <a:spcPct val="100000"/>
              </a:lnSpc>
              <a:buFont typeface="Arial" panose="020B0604020202020204" pitchFamily="34" charset="0"/>
              <a:buChar char="•"/>
            </a:pPr>
            <a:r>
              <a:rPr lang="es-419" sz="1200">
                <a:latin typeface="Arial"/>
                <a:cs typeface="Arial"/>
              </a:rPr>
              <a:t>Agua</a:t>
            </a:r>
          </a:p>
          <a:p>
            <a:pPr marL="184150" marR="228600" indent="-171450">
              <a:lnSpc>
                <a:spcPct val="100000"/>
              </a:lnSpc>
              <a:buFont typeface="Arial" panose="020B0604020202020204" pitchFamily="34" charset="0"/>
              <a:buChar char="•"/>
            </a:pPr>
            <a:r>
              <a:rPr lang="es-419" sz="1200">
                <a:latin typeface="Arial"/>
                <a:cs typeface="Arial"/>
              </a:rPr>
              <a:t>Riesgos e impactos en la salud</a:t>
            </a:r>
          </a:p>
          <a:p>
            <a:pPr marL="12700" marR="228600">
              <a:lnSpc>
                <a:spcPct val="100000"/>
              </a:lnSpc>
            </a:pPr>
            <a:endParaRPr lang="en-US" sz="1200" dirty="0">
              <a:latin typeface="Arial"/>
              <a:cs typeface="Arial"/>
            </a:endParaRPr>
          </a:p>
          <a:p>
            <a:pPr marL="12700" marR="228600">
              <a:lnSpc>
                <a:spcPct val="100000"/>
              </a:lnSpc>
            </a:pPr>
            <a:r>
              <a:rPr lang="es-419" sz="1200">
                <a:latin typeface="Arial"/>
                <a:cs typeface="Arial"/>
              </a:rPr>
              <a:t>Analicemos más detenidamente lo siguiente:</a:t>
            </a:r>
          </a:p>
          <a:p>
            <a:pPr marL="12700">
              <a:lnSpc>
                <a:spcPct val="100000"/>
              </a:lnSpc>
            </a:pPr>
            <a:r>
              <a:rPr lang="es-419" sz="1200" b="1">
                <a:latin typeface="Arial"/>
                <a:cs typeface="Arial"/>
              </a:rPr>
              <a:t>Adaptación climática</a:t>
            </a:r>
          </a:p>
          <a:p>
            <a:pPr marL="15240" marR="5080">
              <a:lnSpc>
                <a:spcPct val="100000"/>
              </a:lnSpc>
            </a:pPr>
            <a:r>
              <a:rPr lang="es-419" sz="1200">
                <a:latin typeface="Arial"/>
                <a:cs typeface="Arial"/>
              </a:rPr>
              <a:t>Los puertos utilizan una gran variedad de vehículos con motores diésel, que son una fuente de emisiones de gases de efecto invernadero (GEI) y afectan el cambio climático.</a:t>
            </a:r>
          </a:p>
          <a:p>
            <a:pPr marL="15240" marR="133350">
              <a:lnSpc>
                <a:spcPct val="100000"/>
              </a:lnSpc>
              <a:spcBef>
                <a:spcPts val="900"/>
              </a:spcBef>
            </a:pPr>
            <a:endParaRPr lang="en-US" sz="1200" dirty="0">
              <a:latin typeface="Arial"/>
              <a:cs typeface="Arial"/>
            </a:endParaRPr>
          </a:p>
          <a:p>
            <a:pPr marL="15240" marR="133350">
              <a:lnSpc>
                <a:spcPct val="100000"/>
              </a:lnSpc>
              <a:spcBef>
                <a:spcPts val="900"/>
              </a:spcBef>
            </a:pPr>
            <a:r>
              <a:rPr lang="es-419" sz="1200">
                <a:latin typeface="Arial"/>
                <a:cs typeface="Arial"/>
              </a:rPr>
              <a:t>Además, debido a su ubicación costera, los puertos marítimos dedican recursos cada vez más sustanciales para abordar los riesgos asociados con los eventos climáticos extremos. Las inundaciones asociadas con los eventos climáticos extremos son uno de los riesgos más significativos para los puertos.</a:t>
            </a:r>
          </a:p>
          <a:p>
            <a:pPr marL="15240" marR="59690">
              <a:lnSpc>
                <a:spcPct val="100000"/>
              </a:lnSpc>
            </a:pPr>
            <a:endParaRPr lang="en-US" sz="1200" dirty="0">
              <a:latin typeface="Arial"/>
              <a:cs typeface="Arial"/>
            </a:endParaRPr>
          </a:p>
          <a:p>
            <a:pPr marL="15240" marR="59690">
              <a:lnSpc>
                <a:spcPct val="100000"/>
              </a:lnSpc>
            </a:pPr>
            <a:r>
              <a:rPr lang="es-419" sz="1200">
                <a:latin typeface="Arial"/>
                <a:cs typeface="Arial"/>
              </a:rPr>
              <a:t>Las inundaciones tienen el potencial de dañar las subestaciones eléctricas, así como los motores eléctricos en las grúas de los muelles y las bombas eléctricas a nivel del suelo. Esto también puede destruir la </a:t>
            </a:r>
            <a:r>
              <a:rPr lang="es-419" sz="1200" u="sng">
                <a:latin typeface="Arial"/>
                <a:cs typeface="Arial"/>
              </a:rPr>
              <a:t>carga</a:t>
            </a:r>
            <a:r>
              <a:rPr lang="es-419" sz="1200">
                <a:latin typeface="Arial"/>
                <a:cs typeface="Arial"/>
              </a:rPr>
              <a:t>. </a:t>
            </a:r>
          </a:p>
          <a:p>
            <a:pPr marL="15240" marR="59690">
              <a:lnSpc>
                <a:spcPct val="100000"/>
              </a:lnSpc>
            </a:pPr>
            <a:endParaRPr lang="en-US" sz="1200" dirty="0">
              <a:latin typeface="Arial"/>
              <a:cs typeface="Arial"/>
            </a:endParaRPr>
          </a:p>
          <a:p>
            <a:pPr marL="15240" marR="59690">
              <a:lnSpc>
                <a:spcPct val="100000"/>
              </a:lnSpc>
            </a:pPr>
            <a:r>
              <a:rPr lang="es-419" sz="1200">
                <a:latin typeface="Arial"/>
                <a:cs typeface="Arial"/>
              </a:rPr>
              <a:t>Los puertos están desarrollando planes para mitigar los efectos de los eventos climáticos extremos relacionados con el cambio climático.</a:t>
            </a:r>
          </a:p>
          <a:p>
            <a:pPr marL="15240">
              <a:lnSpc>
                <a:spcPct val="100000"/>
              </a:lnSpc>
              <a:spcBef>
                <a:spcPts val="900"/>
              </a:spcBef>
            </a:pPr>
            <a:endParaRPr lang="en-US" sz="1200" dirty="0">
              <a:latin typeface="Arial"/>
              <a:cs typeface="Arial"/>
            </a:endParaRPr>
          </a:p>
          <a:p>
            <a:pPr marL="15240">
              <a:lnSpc>
                <a:spcPct val="100000"/>
              </a:lnSpc>
              <a:spcBef>
                <a:spcPts val="900"/>
              </a:spcBef>
            </a:pPr>
            <a:r>
              <a:rPr lang="es-419" sz="1200">
                <a:latin typeface="Arial"/>
                <a:cs typeface="Arial"/>
              </a:rPr>
              <a:t>Para obtener más información, consulte los enlaces en el Manual básico de puertos sobre:</a:t>
            </a:r>
          </a:p>
          <a:p>
            <a:pPr marL="15240">
              <a:lnSpc>
                <a:spcPct val="100000"/>
              </a:lnSpc>
            </a:pPr>
            <a:endParaRPr lang="en-US" sz="1200" dirty="0">
              <a:latin typeface="Arial"/>
              <a:cs typeface="Arial"/>
            </a:endParaRPr>
          </a:p>
          <a:p>
            <a:r>
              <a:rPr lang="es-419" sz="1200" b="0" i="0">
                <a:solidFill>
                  <a:schemeClr val="tx1"/>
                </a:solidFill>
                <a:effectLst/>
                <a:latin typeface="+mn-lt"/>
                <a:ea typeface="+mn-ea"/>
                <a:cs typeface="+mn-cs"/>
                <a:hlinkClick r:id="rId3"/>
              </a:rPr>
              <a:t>Hoja de ruta de resiliencia de la comunidad del puerto interior</a:t>
            </a:r>
          </a:p>
          <a:p>
            <a:r>
              <a:rPr lang="es-419" sz="1200" b="0" i="0">
                <a:solidFill>
                  <a:schemeClr val="tx1"/>
                </a:solidFill>
                <a:effectLst/>
                <a:latin typeface="+mn-lt"/>
                <a:ea typeface="+mn-ea"/>
                <a:cs typeface="+mn-cs"/>
                <a:hlinkClick r:id="rId4"/>
              </a:rPr>
              <a:t>La temporada de huracanes de 2017: Recomendaciones para un camino resiliente hacia el futuro para el sistema de transporte marítimo</a:t>
            </a:r>
          </a:p>
          <a:p>
            <a:r>
              <a:rPr lang="es-419" sz="1200" b="0" i="0">
                <a:solidFill>
                  <a:schemeClr val="tx1"/>
                </a:solidFill>
                <a:effectLst/>
                <a:latin typeface="+mn-lt"/>
                <a:ea typeface="+mn-ea"/>
                <a:cs typeface="+mn-cs"/>
                <a:hlinkClick r:id="rId5"/>
              </a:rPr>
              <a:t>Recurso de adaptación al cambio climático</a:t>
            </a:r>
          </a:p>
          <a:p>
            <a:br>
              <a:rPr lang="es-419"/>
            </a:br>
            <a:endParaRPr lang="es-419"/>
          </a:p>
          <a:p>
            <a:pPr marL="12700">
              <a:lnSpc>
                <a:spcPct val="100000"/>
              </a:lnSpc>
              <a:spcBef>
                <a:spcPts val="880"/>
              </a:spcBef>
            </a:pPr>
            <a:endParaRPr lang="en-US" sz="1200" dirty="0">
              <a:latin typeface="Arial"/>
              <a:cs typeface="Arial"/>
            </a:endParaRPr>
          </a:p>
          <a:p>
            <a:pPr marL="12700" marR="228600">
              <a:lnSpc>
                <a:spcPct val="100000"/>
              </a:lnSpc>
            </a:pPr>
            <a:endParaRPr lang="en-US" sz="1200" dirty="0">
              <a:latin typeface="Arial"/>
              <a:cs typeface="Arial"/>
            </a:endParaRPr>
          </a:p>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spcBef>
                <a:spcPts val="1135"/>
              </a:spcBef>
            </a:pPr>
            <a:r>
              <a:rPr lang="es-419" sz="1600" b="1" dirty="0">
                <a:latin typeface="Arial"/>
                <a:cs typeface="Arial"/>
              </a:rPr>
              <a:t>7.2. Emisiones aéreas</a:t>
            </a:r>
          </a:p>
          <a:p>
            <a:pPr>
              <a:lnSpc>
                <a:spcPct val="100000"/>
              </a:lnSpc>
              <a:spcBef>
                <a:spcPts val="56"/>
              </a:spcBef>
            </a:pPr>
            <a:endParaRPr lang="en-US" sz="1800" dirty="0">
              <a:latin typeface="Times New Roman"/>
              <a:cs typeface="Times New Roman"/>
            </a:endParaRPr>
          </a:p>
          <a:p>
            <a:pPr marL="12700" marR="4274185" algn="just">
              <a:lnSpc>
                <a:spcPct val="100000"/>
              </a:lnSpc>
            </a:pPr>
            <a:r>
              <a:rPr lang="es-419" sz="1200" dirty="0">
                <a:latin typeface="Arial"/>
                <a:cs typeface="Arial"/>
              </a:rPr>
              <a:t>Las comunidades próximas a los puertos a menudo se ven desproporcionadamente afectadas por las emisiones aéreas debido a las operaciones de los puertos, las operaciones de </a:t>
            </a:r>
            <a:r>
              <a:rPr lang="es-419" sz="1200" u="sng" dirty="0">
                <a:latin typeface="Arial"/>
                <a:cs typeface="Arial"/>
              </a:rPr>
              <a:t>movimiento de bienes</a:t>
            </a:r>
            <a:r>
              <a:rPr lang="es-419" sz="1200" dirty="0">
                <a:latin typeface="Arial"/>
                <a:cs typeface="Arial"/>
              </a:rPr>
              <a:t> y otras industrias que pueden estar localizadas en el mismo sitio que los puertos. Las emisiones aéreas en los puertos también afectan la calidad del aire regional.</a:t>
            </a:r>
          </a:p>
          <a:p>
            <a:pPr>
              <a:lnSpc>
                <a:spcPct val="100000"/>
              </a:lnSpc>
              <a:spcBef>
                <a:spcPts val="27"/>
              </a:spcBef>
            </a:pPr>
            <a:endParaRPr lang="en-US" sz="1100" dirty="0">
              <a:latin typeface="Times New Roman"/>
              <a:cs typeface="Times New Roman"/>
            </a:endParaRPr>
          </a:p>
          <a:p>
            <a:pPr marL="12700" marR="4286885">
              <a:lnSpc>
                <a:spcPct val="100000"/>
              </a:lnSpc>
            </a:pPr>
            <a:r>
              <a:rPr lang="es-419" sz="1200" dirty="0">
                <a:latin typeface="Arial"/>
                <a:cs typeface="Arial"/>
              </a:rPr>
              <a:t>La EPA establece estándares nacionales de calidad del aire que son implementados por agencias estatales y tribales. También hay un impulso creciente dentro del sector portuario para reducir las emisiones y mejorar la calidad del aire.</a:t>
            </a:r>
          </a:p>
          <a:p>
            <a:pPr marL="12700" marR="4286885">
              <a:lnSpc>
                <a:spcPct val="100000"/>
              </a:lnSpc>
            </a:pPr>
            <a:endParaRPr lang="en-US" sz="1200" dirty="0">
              <a:latin typeface="Arial"/>
              <a:cs typeface="Arial"/>
            </a:endParaRPr>
          </a:p>
          <a:p>
            <a:pPr marL="12700" marR="4286885">
              <a:lnSpc>
                <a:spcPct val="100000"/>
              </a:lnSpc>
            </a:pPr>
            <a:r>
              <a:rPr lang="es-419" sz="1200" dirty="0">
                <a:latin typeface="Arial"/>
                <a:cs typeface="Arial"/>
              </a:rPr>
              <a:t>Los temas relacionados con la mejora de la calidad del aire cubiertos con más detalle en el Manual básico de puertos incluyen:</a:t>
            </a:r>
          </a:p>
          <a:p>
            <a:pPr marL="184150" marR="1945005" indent="-171450">
              <a:lnSpc>
                <a:spcPts val="2690"/>
              </a:lnSpc>
              <a:buFont typeface="Arial" panose="020B0604020202020204" pitchFamily="34" charset="0"/>
              <a:buChar char="•"/>
            </a:pPr>
            <a:r>
              <a:rPr lang="es-419" sz="1200" dirty="0">
                <a:latin typeface="Arial"/>
                <a:cs typeface="Arial"/>
              </a:rPr>
              <a:t>Contaminantes de motores diésel </a:t>
            </a:r>
          </a:p>
          <a:p>
            <a:pPr marL="184150" marR="1945005" indent="-171450">
              <a:lnSpc>
                <a:spcPts val="2690"/>
              </a:lnSpc>
              <a:buFont typeface="Arial" panose="020B0604020202020204" pitchFamily="34" charset="0"/>
              <a:buChar char="•"/>
            </a:pPr>
            <a:r>
              <a:rPr lang="es-419" sz="1200" dirty="0">
                <a:latin typeface="Arial"/>
                <a:cs typeface="Arial"/>
              </a:rPr>
              <a:t>Inventarios de emisiones</a:t>
            </a:r>
          </a:p>
          <a:p>
            <a:pPr marL="184150" marR="1945005" indent="-171450">
              <a:lnSpc>
                <a:spcPts val="2690"/>
              </a:lnSpc>
              <a:buFont typeface="Arial" panose="020B0604020202020204" pitchFamily="34" charset="0"/>
              <a:buChar char="•"/>
            </a:pPr>
            <a:r>
              <a:rPr lang="es-419" sz="1200" dirty="0">
                <a:latin typeface="Arial"/>
                <a:cs typeface="Arial"/>
              </a:rPr>
              <a:t>Enfoques de reducción de emisiones </a:t>
            </a:r>
          </a:p>
          <a:p>
            <a:pPr marL="184150" marR="1945005" indent="-171450">
              <a:lnSpc>
                <a:spcPts val="2690"/>
              </a:lnSpc>
              <a:buFont typeface="Arial" panose="020B0604020202020204" pitchFamily="34" charset="0"/>
              <a:buChar char="•"/>
            </a:pPr>
            <a:r>
              <a:rPr lang="es-419" sz="1200" dirty="0">
                <a:latin typeface="Arial"/>
                <a:cs typeface="Arial"/>
              </a:rPr>
              <a:t>Programas de aire limpio en los puertos</a:t>
            </a:r>
          </a:p>
          <a:p>
            <a:pPr marL="184150" marR="5080" indent="-171450">
              <a:lnSpc>
                <a:spcPts val="2690"/>
              </a:lnSpc>
              <a:buFont typeface="Arial" panose="020B0604020202020204" pitchFamily="34" charset="0"/>
              <a:buChar char="•"/>
            </a:pPr>
            <a:r>
              <a:rPr lang="es-419" sz="1200" dirty="0">
                <a:latin typeface="Arial"/>
                <a:cs typeface="Arial"/>
              </a:rPr>
              <a:t>Organizaciones metropolitanas de planificación y calidad del aire regional </a:t>
            </a:r>
          </a:p>
          <a:p>
            <a:pPr marL="184150" marR="5080" indent="-171450">
              <a:lnSpc>
                <a:spcPts val="2690"/>
              </a:lnSpc>
              <a:buFont typeface="Arial" panose="020B0604020202020204" pitchFamily="34" charset="0"/>
              <a:buChar char="•"/>
            </a:pPr>
            <a:r>
              <a:rPr lang="es-419" sz="1200" dirty="0">
                <a:latin typeface="Arial"/>
                <a:cs typeface="Arial"/>
              </a:rPr>
              <a:t>Programa </a:t>
            </a:r>
            <a:r>
              <a:rPr lang="es-419" sz="1200" dirty="0" err="1">
                <a:latin typeface="Arial"/>
                <a:cs typeface="Arial"/>
              </a:rPr>
              <a:t>SmartWay</a:t>
            </a:r>
            <a:r>
              <a:rPr lang="es-419" sz="1200" dirty="0">
                <a:latin typeface="Arial"/>
                <a:cs typeface="Arial"/>
              </a:rPr>
              <a:t> de la EPA</a:t>
            </a:r>
          </a:p>
          <a:p>
            <a:pPr marL="184150" indent="-171450">
              <a:lnSpc>
                <a:spcPct val="100000"/>
              </a:lnSpc>
              <a:spcBef>
                <a:spcPts val="950"/>
              </a:spcBef>
              <a:buFont typeface="Arial" panose="020B0604020202020204" pitchFamily="34" charset="0"/>
              <a:buChar char="•"/>
            </a:pPr>
            <a:r>
              <a:rPr lang="es-419" sz="1200" dirty="0">
                <a:latin typeface="Arial"/>
                <a:cs typeface="Arial"/>
              </a:rPr>
              <a:t>Zona de control de las emisiones de Norteamérica</a:t>
            </a:r>
          </a:p>
          <a:p>
            <a:pPr marL="12700" marR="4286885">
              <a:lnSpc>
                <a:spcPct val="100000"/>
              </a:lnSpc>
            </a:pPr>
            <a:endParaRPr lang="en-US" sz="1200" dirty="0">
              <a:latin typeface="Arial"/>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sz="1800">
                <a:solidFill>
                  <a:schemeClr val="tx1"/>
                </a:solidFill>
                <a:effectLst/>
                <a:latin typeface="+mn-lt"/>
                <a:ea typeface="+mn-ea"/>
                <a:cs typeface="+mn-cs"/>
              </a:rPr>
              <a:t>La EPA llevó a cabo proyectos piloto de colaboración entre la comunidad y el puerto y proporcionó asistencia técnica a 4 comunidades (Seattle, Washington; Providence, Rhode Island; Nueva Orleans, Luisiana; y Savannah, Georgia). Se utilizó el conjunto de herramientas de colaboración entre la comunidad y el puerto.</a:t>
            </a:r>
          </a:p>
          <a:p>
            <a:pPr marL="0" indent="0">
              <a:buNone/>
            </a:pPr>
            <a:r>
              <a:rPr lang="es-419" sz="1800">
                <a:solidFill>
                  <a:schemeClr val="tx1"/>
                </a:solidFill>
                <a:effectLst/>
                <a:latin typeface="+mn-lt"/>
                <a:ea typeface="+mn-ea"/>
                <a:cs typeface="+mn-cs"/>
              </a:rPr>
              <a:t> </a:t>
            </a:r>
          </a:p>
          <a:p>
            <a:r>
              <a:rPr lang="es-419" sz="1200">
                <a:solidFill>
                  <a:schemeClr val="tx1"/>
                </a:solidFill>
              </a:rPr>
              <a:t>El conjunto de herramientas se actualizó en función de aportes recibidos de socios de los proyectos piloto junto con otras partes interesadas portuarias. </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solidFill>
                  <a:schemeClr val="tx1"/>
                </a:solidFill>
                <a:effectLst/>
                <a:latin typeface="+mn-lt"/>
                <a:ea typeface="+mn-ea"/>
                <a:cs typeface="+mn-cs"/>
              </a:rPr>
              <a:t>Los proyectos piloto respaldaban el objetivo de mejorar la calidad del aire y las condiciones ambientales en los puertos y en sus cercanías, lo que puede generar la optimización de la salud pública en las comunidades y mejores resultados para el desarrollo de la infraestructura portuaria.  Se desarrollaron asociaciones exitosas a partir de los proyectos piloto equipando a los operadores de los puertos y las partes interesadas de la comunidad con información, habilidades y herramientas para desarrollar e implementar con eficacia acciones colaborativas. </a:t>
            </a:r>
          </a:p>
          <a:p>
            <a:endParaRPr lang="en-US" sz="1200" dirty="0">
              <a:solidFill>
                <a:schemeClr val="tx1"/>
              </a:solidFill>
            </a:endParaRPr>
          </a:p>
          <a:p>
            <a:endParaRPr lang="en-US" sz="1200" dirty="0">
              <a:solidFill>
                <a:schemeClr val="tx1"/>
              </a:solidFill>
            </a:endParaRPr>
          </a:p>
          <a:p>
            <a:r>
              <a:rPr lang="es-419" sz="1200">
                <a:solidFill>
                  <a:schemeClr val="tx1"/>
                </a:solidFill>
              </a:rPr>
              <a:t>Se desarrollaron lecciones aprendidas clave y herramientas adicionales en función de los resultados de los pilotos. Está disponible una capacitación sobre los pilotos y las lecciones aprendidas.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0" i="0" u="none" strike="noStrike" cap="none" normalizeH="0" baseline="0" noProof="0">
                <a:ln>
                  <a:noFill/>
                </a:ln>
                <a:solidFill>
                  <a:prstClr val="black"/>
                </a:solidFill>
                <a:effectLst/>
                <a:uLnTx/>
                <a:uFillTx/>
                <a:latin typeface="Calibri"/>
                <a:ea typeface="+mn-ea"/>
                <a:cs typeface="+mn-cs"/>
              </a:rPr>
              <a:t>Vertedero de Hidden Lane: Análisis de idoneidad para la reutilización</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200" b="0" i="0" u="none" strike="noStrike" cap="none" normalizeH="0" baseline="0" noProof="0">
                <a:ln>
                  <a:noFill/>
                </a:ln>
                <a:solidFill>
                  <a:prstClr val="black"/>
                </a:solidFill>
                <a:effectLst/>
                <a:uLnTx/>
                <a:uFillTx/>
                <a:latin typeface="Calibri"/>
                <a:ea typeface="+mn-ea"/>
                <a:cs typeface="+mn-cs"/>
              </a:rPr>
              <a:t>Agosto de 2018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134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667385" lvl="1">
              <a:lnSpc>
                <a:spcPct val="100000"/>
              </a:lnSpc>
              <a:buFont typeface="Arial"/>
              <a:buAutoNum type="arabicPeriod" startAt="3"/>
              <a:tabLst>
                <a:tab pos="457834" algn="l"/>
              </a:tabLst>
            </a:pPr>
            <a:r>
              <a:rPr lang="es-419" sz="1800" b="1">
                <a:latin typeface="Arial"/>
                <a:cs typeface="Arial"/>
              </a:rPr>
              <a:t>Regulaciones y programas ambientales federales</a:t>
            </a:r>
          </a:p>
          <a:p>
            <a:pPr marL="12700" marR="5080">
              <a:lnSpc>
                <a:spcPct val="100000"/>
              </a:lnSpc>
              <a:spcBef>
                <a:spcPts val="1215"/>
              </a:spcBef>
            </a:pPr>
            <a:r>
              <a:rPr lang="es-419" sz="1300">
                <a:latin typeface="Arial"/>
                <a:cs typeface="Arial"/>
              </a:rPr>
              <a:t>La misión de la EPA es proteger la salud humana y el medioambiente. La EPA es responsable de establecer regulaciones para estatutos ambientales clave que afectan a los puertos</a:t>
            </a:r>
            <a:r>
              <a:rPr lang="es-419" sz="1200" b="0" i="0">
                <a:solidFill>
                  <a:schemeClr val="tx1"/>
                </a:solidFill>
                <a:effectLst/>
                <a:latin typeface="+mn-lt"/>
                <a:ea typeface="+mn-ea"/>
                <a:cs typeface="+mn-cs"/>
              </a:rPr>
              <a:t>, así como subvenciones y programas de voluntariado complementarios. </a:t>
            </a:r>
            <a:r>
              <a:rPr lang="es-419" sz="1300">
                <a:latin typeface="Arial"/>
                <a:cs typeface="Arial"/>
              </a:rPr>
              <a:t>Si bien existe una gran variedad de regulaciones ambientales que se aplican a los puertos según la circunstancia, los programas y regulaciones con relevancia específica para las comunidades próximas a los puertos incluyen:</a:t>
            </a:r>
          </a:p>
          <a:p>
            <a:pPr marL="297815" lvl="2" indent="-114300">
              <a:lnSpc>
                <a:spcPct val="100000"/>
              </a:lnSpc>
              <a:spcBef>
                <a:spcPts val="900"/>
              </a:spcBef>
              <a:buFont typeface="Arial"/>
              <a:buChar char="•"/>
              <a:tabLst>
                <a:tab pos="298450" algn="l"/>
              </a:tabLst>
            </a:pPr>
            <a:r>
              <a:rPr lang="es-419" sz="1300">
                <a:latin typeface="Arial"/>
                <a:cs typeface="Arial"/>
              </a:rPr>
              <a:t>Ley de Aire Limpio (CAA)</a:t>
            </a:r>
          </a:p>
          <a:p>
            <a:pPr marL="297815" marR="652145" lvl="2" indent="-114300">
              <a:lnSpc>
                <a:spcPct val="100000"/>
              </a:lnSpc>
              <a:spcBef>
                <a:spcPts val="900"/>
              </a:spcBef>
              <a:buFont typeface="Arial"/>
              <a:buChar char="•"/>
              <a:tabLst>
                <a:tab pos="298450" algn="l"/>
              </a:tabLst>
            </a:pPr>
            <a:r>
              <a:rPr lang="es-419" sz="1300">
                <a:latin typeface="Arial"/>
                <a:cs typeface="Arial"/>
              </a:rPr>
              <a:t>Ley de Agua Limpia (CWA) y la regla propuesta Aguas de los Estados Unidos (Waters of the United States)</a:t>
            </a:r>
          </a:p>
          <a:p>
            <a:pPr marL="297815" lvl="2" indent="-114300">
              <a:lnSpc>
                <a:spcPct val="100000"/>
              </a:lnSpc>
              <a:spcBef>
                <a:spcPts val="900"/>
              </a:spcBef>
              <a:buFont typeface="Arial"/>
              <a:buChar char="•"/>
              <a:tabLst>
                <a:tab pos="298450" algn="l"/>
              </a:tabLst>
            </a:pPr>
            <a:r>
              <a:rPr lang="es-419" sz="1300">
                <a:latin typeface="Arial"/>
                <a:cs typeface="Arial"/>
              </a:rPr>
              <a:t>Ley de Política Ambiental Nacional (NEPA)</a:t>
            </a:r>
          </a:p>
          <a:p>
            <a:pPr marL="297815" lvl="2" indent="-114300">
              <a:lnSpc>
                <a:spcPct val="100000"/>
              </a:lnSpc>
              <a:spcBef>
                <a:spcPts val="900"/>
              </a:spcBef>
              <a:buFont typeface="Arial"/>
              <a:buChar char="•"/>
              <a:tabLst>
                <a:tab pos="298450" algn="l"/>
              </a:tabLst>
            </a:pPr>
            <a:r>
              <a:rPr lang="es-419" sz="1300">
                <a:latin typeface="Arial"/>
                <a:cs typeface="Arial"/>
              </a:rPr>
              <a:t>Iniciativa de Puertos</a:t>
            </a:r>
          </a:p>
          <a:p>
            <a:pPr marL="297815" lvl="2" indent="-114300">
              <a:lnSpc>
                <a:spcPct val="100000"/>
              </a:lnSpc>
              <a:spcBef>
                <a:spcPts val="900"/>
              </a:spcBef>
              <a:buFont typeface="Arial"/>
              <a:buChar char="•"/>
              <a:tabLst>
                <a:tab pos="298450" algn="l"/>
              </a:tabLst>
            </a:pPr>
            <a:r>
              <a:rPr lang="es-419" sz="1300">
                <a:latin typeface="Arial"/>
                <a:cs typeface="Arial"/>
              </a:rPr>
              <a:t>Ley de Reducción de Emisiones Diésel (DERA)</a:t>
            </a:r>
          </a:p>
          <a:p>
            <a:pPr marL="297815" lvl="2" indent="-114300">
              <a:lnSpc>
                <a:spcPct val="100000"/>
              </a:lnSpc>
              <a:spcBef>
                <a:spcPts val="900"/>
              </a:spcBef>
              <a:buFont typeface="Arial"/>
              <a:buChar char="•"/>
              <a:tabLst>
                <a:tab pos="298450" algn="l"/>
              </a:tabLst>
            </a:pPr>
            <a:endParaRPr lang="en-US" sz="1300" dirty="0">
              <a:latin typeface="Arial"/>
              <a:cs typeface="Arial"/>
            </a:endParaRPr>
          </a:p>
          <a:p>
            <a:pPr marL="183515" lvl="2" indent="0">
              <a:lnSpc>
                <a:spcPct val="100000"/>
              </a:lnSpc>
              <a:spcBef>
                <a:spcPts val="900"/>
              </a:spcBef>
              <a:buFont typeface="Arial"/>
              <a:buNone/>
              <a:tabLst>
                <a:tab pos="298450" algn="l"/>
              </a:tabLst>
            </a:pPr>
            <a:r>
              <a:rPr lang="es-419" sz="1300">
                <a:latin typeface="Arial"/>
                <a:cs typeface="Arial"/>
              </a:rPr>
              <a:t>El Manual básico de puertos proporciona más detalles sobre cada una de estas iniciativas. También encontrará información sobre </a:t>
            </a:r>
            <a:r>
              <a:rPr lang="es-419" sz="1400">
                <a:latin typeface="Arial"/>
                <a:cs typeface="Arial"/>
              </a:rPr>
              <a:t>combustible más limpio y equipos más limpios.</a:t>
            </a:r>
            <a:r>
              <a:rPr lang="es-419" sz="1200" b="0" i="0">
                <a:solidFill>
                  <a:schemeClr val="tx1"/>
                </a:solidFill>
                <a:effectLst/>
                <a:latin typeface="+mn-lt"/>
                <a:ea typeface="+mn-ea"/>
                <a:cs typeface="+mn-cs"/>
              </a:rPr>
              <a:t> Todas las comunidades del país se benefician de las regulaciones de la EPA que exigen a los fabricantes que produzcan un combustible diésel más limpio y motores diésel más limpios.</a:t>
            </a:r>
          </a:p>
          <a:p>
            <a:pPr marL="297815" lvl="2" indent="-114300">
              <a:lnSpc>
                <a:spcPct val="100000"/>
              </a:lnSpc>
              <a:spcBef>
                <a:spcPts val="900"/>
              </a:spcBef>
              <a:buFont typeface="Arial"/>
              <a:buChar char="•"/>
              <a:tabLst>
                <a:tab pos="298450" algn="l"/>
              </a:tabLst>
            </a:pPr>
            <a:endParaRPr lang="en-US" sz="1300" dirty="0">
              <a:latin typeface="Arial"/>
              <a:cs typeface="Arial"/>
            </a:endParaRPr>
          </a:p>
          <a:p>
            <a:pPr marL="297815" lvl="2" indent="-114300">
              <a:lnSpc>
                <a:spcPct val="100000"/>
              </a:lnSpc>
              <a:spcBef>
                <a:spcPts val="900"/>
              </a:spcBef>
              <a:buFont typeface="Arial"/>
              <a:buChar char="•"/>
              <a:tabLst>
                <a:tab pos="298450" algn="l"/>
              </a:tabLst>
            </a:pPr>
            <a:endParaRPr lang="en-US" sz="1300" dirty="0">
              <a:latin typeface="Arial"/>
              <a:cs typeface="Arial"/>
            </a:endParaRPr>
          </a:p>
          <a:p>
            <a:pPr marL="12700" marR="758190">
              <a:lnSpc>
                <a:spcPct val="100000"/>
              </a:lnSpc>
            </a:pPr>
            <a:r>
              <a:rPr lang="es-419" sz="1200" b="1">
                <a:latin typeface="Arial"/>
                <a:cs typeface="Arial"/>
              </a:rPr>
              <a:t>Ley de Aire Limpio (CAA)</a:t>
            </a:r>
          </a:p>
          <a:p>
            <a:pPr marL="12700" marR="5080">
              <a:lnSpc>
                <a:spcPts val="1500"/>
              </a:lnSpc>
              <a:spcBef>
                <a:spcPts val="919"/>
              </a:spcBef>
            </a:pPr>
            <a:r>
              <a:rPr lang="es-419" sz="1200">
                <a:latin typeface="Arial"/>
                <a:cs typeface="Arial"/>
              </a:rPr>
              <a:t>La CAA está diseñada para proteger la salud pública de diferentes tipos de contaminación del aire. Establece estándares de calidad del aire y requiere que los estados desarrollen planes ejecutables para lograr dichos estándares. Para la industria portuaria, los aspectos significativos de la CAA incluyen regulaciones sobre motores diésel, operaciones de carga de embarcaciones marítimas, revestimientos de pinturas, y emisiones de vehículos y muchos tipos de equipos portuarios.</a:t>
            </a:r>
          </a:p>
          <a:p>
            <a:pPr marL="12700" marR="5080">
              <a:lnSpc>
                <a:spcPts val="1500"/>
              </a:lnSpc>
              <a:spcBef>
                <a:spcPts val="919"/>
              </a:spcBef>
            </a:pPr>
            <a:endParaRPr lang="en-US" sz="1200" dirty="0">
              <a:latin typeface="Arial"/>
              <a:cs typeface="Arial"/>
            </a:endParaRPr>
          </a:p>
          <a:p>
            <a:pPr marL="12700" marR="69215">
              <a:lnSpc>
                <a:spcPts val="1500"/>
              </a:lnSpc>
              <a:spcBef>
                <a:spcPts val="900"/>
              </a:spcBef>
            </a:pPr>
            <a:r>
              <a:rPr lang="es-419" sz="1200" b="0" i="0">
                <a:solidFill>
                  <a:schemeClr val="tx1"/>
                </a:solidFill>
                <a:effectLst/>
                <a:latin typeface="+mn-lt"/>
                <a:ea typeface="+mn-ea"/>
                <a:cs typeface="+mn-cs"/>
              </a:rPr>
              <a:t>Muchos de los vehículos y equipos involucrados en las actividades portuarias continúan funcionando durante mucho tiempo. A menudo conocidos como flota heredada, estos vehículos y equipos diésel no están regulados por la EPA conforme a la CAA. La autoridad reguladora de la EPA solo cubre la capacidad para regular las emisiones de vehículos y equipos nuevos. A diferencia de la EPA, California puede regular las emisiones de flotas heredadas en forma directa (p. ej., requisitos de flota diésel en uso que no sea de carretera) si recibe la autorización de la EPA, y otros estados pueden elegir adoptar las normas de California (si se cumplen ciertos criterios). De manera similar, California reguló (con la autorización de la EPA) la fabricación de nuevos vehículos y equipos que pueden encontrarse en las operaciones de los puertos (p. ej., nuevos equipos de manejo de carga móvil, nuevos equipos de electricidad costera, etc.). Además, en algunos casos, los estados pueden regular el uso y el horario de funcionamiento de la flota heredada.</a:t>
            </a:r>
          </a:p>
          <a:p>
            <a:pPr marL="12700" marR="69215">
              <a:lnSpc>
                <a:spcPts val="1500"/>
              </a:lnSpc>
              <a:spcBef>
                <a:spcPts val="900"/>
              </a:spcBef>
            </a:pPr>
            <a:endParaRPr lang="en-US" sz="1200" b="0" i="0" kern="1200" dirty="0">
              <a:solidFill>
                <a:schemeClr val="tx1"/>
              </a:solidFill>
              <a:effectLst/>
              <a:latin typeface="+mn-lt"/>
              <a:ea typeface="+mn-ea"/>
              <a:cs typeface="+mn-cs"/>
            </a:endParaRPr>
          </a:p>
          <a:p>
            <a:pPr marL="12700" marR="69215">
              <a:lnSpc>
                <a:spcPts val="1500"/>
              </a:lnSpc>
              <a:spcBef>
                <a:spcPts val="900"/>
              </a:spcBef>
            </a:pPr>
            <a:r>
              <a:rPr lang="es-419" sz="1200" b="0" i="0">
                <a:solidFill>
                  <a:schemeClr val="tx1"/>
                </a:solidFill>
                <a:effectLst/>
                <a:latin typeface="+mn-lt"/>
                <a:ea typeface="+mn-ea"/>
                <a:cs typeface="+mn-cs"/>
              </a:rPr>
              <a:t>Encontrará más información sobre la CAA ingresando al enlace en el Manual básico de puertos de la Ley de Aire Limpio.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a:latin typeface="Arial"/>
                <a:cs typeface="Arial"/>
              </a:rPr>
              <a:t>7.4. Responsabilidades de las agencias</a:t>
            </a: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a:latin typeface="Arial"/>
                <a:cs typeface="Arial"/>
              </a:rPr>
              <a:t>Además de la EPA, muchas agencias federales, estatales y locales tienen responsabilidades relacionadas con los puertos y los asuntos relacionados con los puertos. Un gráfico de la Sección 3 establece con más detalle la regulación federal de las operaciones de los puertos. Esta sección describe: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6364" indent="-113664">
              <a:lnSpc>
                <a:spcPct val="100000"/>
              </a:lnSpc>
              <a:buFont typeface="Arial"/>
              <a:buChar char="•"/>
              <a:tabLst>
                <a:tab pos="127000" algn="l"/>
              </a:tabLst>
            </a:pPr>
            <a:r>
              <a:rPr lang="es-419" sz="1200">
                <a:latin typeface="Arial"/>
                <a:cs typeface="Arial"/>
              </a:rPr>
              <a:t>Agencias estatales y locales de supervisión ambiental</a:t>
            </a:r>
          </a:p>
          <a:p>
            <a:pPr>
              <a:lnSpc>
                <a:spcPct val="100000"/>
              </a:lnSpc>
              <a:spcBef>
                <a:spcPts val="27"/>
              </a:spcBef>
              <a:buFont typeface="Arial"/>
              <a:buChar char="•"/>
            </a:pPr>
            <a:endParaRPr lang="en-US" sz="1100" dirty="0">
              <a:latin typeface="Times New Roman"/>
              <a:cs typeface="Times New Roman"/>
            </a:endParaRPr>
          </a:p>
          <a:p>
            <a:pPr marL="126364" indent="-113664">
              <a:lnSpc>
                <a:spcPct val="100000"/>
              </a:lnSpc>
              <a:buFont typeface="Arial"/>
              <a:buChar char="•"/>
              <a:tabLst>
                <a:tab pos="127000" algn="l"/>
              </a:tabLst>
            </a:pPr>
            <a:r>
              <a:rPr lang="es-419" sz="1200">
                <a:latin typeface="Arial"/>
                <a:cs typeface="Arial"/>
              </a:rPr>
              <a:t>Agencias federales de supervisión ambiental</a:t>
            </a:r>
          </a:p>
          <a:p>
            <a:endParaRPr lang="en-US" dirty="0"/>
          </a:p>
          <a:p>
            <a:pPr marL="12700">
              <a:lnSpc>
                <a:spcPct val="100000"/>
              </a:lnSpc>
            </a:pPr>
            <a:r>
              <a:rPr lang="es-419" sz="1200" b="1">
                <a:latin typeface="Arial"/>
                <a:cs typeface="Arial"/>
              </a:rPr>
              <a:t>Agencias estatales y locales</a:t>
            </a:r>
          </a:p>
          <a:p>
            <a:pPr marL="12700" marR="5080">
              <a:lnSpc>
                <a:spcPct val="100000"/>
              </a:lnSpc>
              <a:spcBef>
                <a:spcPts val="880"/>
              </a:spcBef>
            </a:pPr>
            <a:r>
              <a:rPr lang="es-419" sz="1200">
                <a:latin typeface="Arial"/>
                <a:cs typeface="Arial"/>
              </a:rPr>
              <a:t>Las agencias estatales y locales con responsabilidades relacionadas con la salud de las personas y el medioambiente pueden variar. A nivel general, las agencias que se muestran en la tabla pueden tener responsabilidades de supervisión, planificación o servicio:</a:t>
            </a:r>
          </a:p>
          <a:p>
            <a:pPr marL="12700" marR="5080">
              <a:lnSpc>
                <a:spcPct val="100000"/>
              </a:lnSpc>
              <a:spcBef>
                <a:spcPts val="880"/>
              </a:spcBef>
            </a:pPr>
            <a:endParaRPr lang="en-US" sz="1200" dirty="0">
              <a:latin typeface="Arial"/>
              <a:cs typeface="Arial"/>
            </a:endParaRPr>
          </a:p>
          <a:p>
            <a:r>
              <a:rPr lang="es-419"/>
              <a:t>El Manual básico de puertos proporciona más detalles sobre las agencias estatales y locales, así como las agencias federales.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R="5080" algn="r">
              <a:lnSpc>
                <a:spcPct val="100000"/>
              </a:lnSpc>
            </a:pPr>
            <a:r>
              <a:rPr lang="es-419" sz="1200" b="1">
                <a:solidFill>
                  <a:srgbClr val="FFFFFF"/>
                </a:solidFill>
                <a:latin typeface="Arial"/>
                <a:cs typeface="Arial"/>
              </a:rPr>
              <a:t>Impactos ambientales</a:t>
            </a:r>
          </a:p>
          <a:p>
            <a:pPr marL="12700">
              <a:lnSpc>
                <a:spcPct val="100000"/>
              </a:lnSpc>
              <a:spcBef>
                <a:spcPts val="1135"/>
              </a:spcBef>
            </a:pPr>
            <a:r>
              <a:rPr lang="es-419" sz="1600" b="1">
                <a:latin typeface="Arial"/>
                <a:cs typeface="Arial"/>
              </a:rPr>
              <a:t>7.5 Intereses potenciales de la comunidad</a:t>
            </a:r>
          </a:p>
          <a:p>
            <a:pPr>
              <a:lnSpc>
                <a:spcPct val="100000"/>
              </a:lnSpc>
              <a:spcBef>
                <a:spcPts val="56"/>
              </a:spcBef>
            </a:pPr>
            <a:endParaRPr lang="en-US" sz="1800" dirty="0">
              <a:latin typeface="Times New Roman"/>
              <a:cs typeface="Times New Roman"/>
            </a:endParaRPr>
          </a:p>
          <a:p>
            <a:pPr marL="12700">
              <a:lnSpc>
                <a:spcPct val="100000"/>
              </a:lnSpc>
            </a:pPr>
            <a:r>
              <a:rPr lang="es-419" sz="1200">
                <a:latin typeface="Arial"/>
                <a:cs typeface="Arial"/>
              </a:rPr>
              <a:t>Los intereses de la comunidad en los impactos ambientales pueden incluir: [Lea los títulos de los botones en la diapositiva].</a:t>
            </a:r>
          </a:p>
          <a:p>
            <a:pPr marL="12700">
              <a:lnSpc>
                <a:spcPct val="100000"/>
              </a:lnSpc>
            </a:pPr>
            <a:endParaRPr lang="en-US" sz="1200" dirty="0">
              <a:latin typeface="Arial"/>
              <a:cs typeface="Arial"/>
            </a:endParaRPr>
          </a:p>
          <a:p>
            <a:pPr marL="12700">
              <a:lnSpc>
                <a:spcPct val="100000"/>
              </a:lnSpc>
            </a:pPr>
            <a:r>
              <a:rPr lang="es-419" sz="1200">
                <a:latin typeface="Arial"/>
                <a:cs typeface="Arial"/>
              </a:rPr>
              <a:t>Analicemos más detenidamente lo siguiente:</a:t>
            </a:r>
          </a:p>
          <a:p>
            <a:pPr marL="177800">
              <a:lnSpc>
                <a:spcPct val="100000"/>
              </a:lnSpc>
            </a:pPr>
            <a:r>
              <a:rPr lang="es-419" sz="1200" b="1">
                <a:latin typeface="Arial"/>
                <a:cs typeface="Arial"/>
              </a:rPr>
              <a:t>Justicia ambiental</a:t>
            </a:r>
          </a:p>
          <a:p>
            <a:pPr>
              <a:lnSpc>
                <a:spcPct val="100000"/>
              </a:lnSpc>
              <a:spcBef>
                <a:spcPts val="7"/>
              </a:spcBef>
            </a:pPr>
            <a:endParaRPr lang="en-US" sz="1100" dirty="0">
              <a:latin typeface="Times New Roman"/>
              <a:cs typeface="Times New Roman"/>
            </a:endParaRPr>
          </a:p>
          <a:p>
            <a:pPr marL="177800" marR="260350">
              <a:lnSpc>
                <a:spcPct val="100000"/>
              </a:lnSpc>
            </a:pPr>
            <a:r>
              <a:rPr lang="es-419" sz="1200">
                <a:latin typeface="Arial"/>
                <a:cs typeface="Arial"/>
              </a:rPr>
              <a:t>Las comunidades próximas a los puertos a menudo experimentan concentraciones más altas de los impactos ambientales que otras comunidades residenciales; estos impactos acumulativos, además de los impactos directos e indirectos, pueden generar problemas de justicia ambiental.</a:t>
            </a:r>
          </a:p>
          <a:p>
            <a:pPr>
              <a:lnSpc>
                <a:spcPct val="100000"/>
              </a:lnSpc>
              <a:spcBef>
                <a:spcPts val="27"/>
              </a:spcBef>
            </a:pPr>
            <a:endParaRPr lang="en-US" sz="1100" dirty="0">
              <a:latin typeface="Times New Roman"/>
              <a:cs typeface="Times New Roman"/>
            </a:endParaRPr>
          </a:p>
          <a:p>
            <a:pPr marL="177800" marR="306070">
              <a:lnSpc>
                <a:spcPct val="100000"/>
              </a:lnSpc>
            </a:pPr>
            <a:r>
              <a:rPr lang="es-419" sz="1200">
                <a:latin typeface="Arial"/>
                <a:cs typeface="Arial"/>
              </a:rPr>
              <a:t>Algunas comunidades próximas a los puertos incluyen grupos tribales y pueden necesitar abordar inquietudes de justicia ambiental específicas de las tribus. Por ejemplo, los problemas de calidad del agua pueden provocar impactos en la vida acuática. Además, la congestión del tráfico marítimo puede ser un problema si hay un uso de embarcaciones recreativas en la zona. Si bien estos problemas podrían surgir para cualquier comunidad próxima al puerto, pueden plantear inquietudes culturales específicas para las comunidades próximas a los puertos que incluyen grupos tribales.</a:t>
            </a:r>
          </a:p>
          <a:p>
            <a:pPr marL="12700">
              <a:lnSpc>
                <a:spcPct val="100000"/>
              </a:lnSpc>
            </a:pPr>
            <a:endParaRPr lang="en-US" sz="1200" dirty="0">
              <a:latin typeface="Arial"/>
              <a:cs typeface="Arial"/>
            </a:endParaRPr>
          </a:p>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a:latin typeface="Arial"/>
                <a:cs typeface="Arial"/>
              </a:rPr>
              <a:t>Estudios de casos: Ambiente</a:t>
            </a:r>
          </a:p>
          <a:p>
            <a:pPr marL="12700" marR="34925">
              <a:lnSpc>
                <a:spcPct val="100000"/>
              </a:lnSpc>
            </a:pPr>
            <a:r>
              <a:rPr lang="es-419" sz="1200">
                <a:latin typeface="Arial"/>
                <a:cs typeface="Arial"/>
              </a:rPr>
              <a:t>Los puertos y las comunidades próximas a los puertos han formado alianzas exitosas en proyectos para reducir el impacto ambiental. A través del Proyecto de calidad del aire de Swan Island, el Puerto de Portland, Oregon, se asoció con líderes de una asociación vecinal y otras partes interesadas del puerto para abordar los impactos en la calidad del aire y la salud en la comunidad local. El Puerto de Bellingham y Departamento de Ecología de Washington involucraron a residentes de la comunidad, empresarios y otras partes interesadas del puerto con el objetivo de desarrollar un plan para alinear la limpieza ambiental y la revitalización costera en la bahía de Bellingham.</a:t>
            </a:r>
          </a:p>
          <a:p>
            <a:pPr marL="12700" marR="34925">
              <a:lnSpc>
                <a:spcPct val="100000"/>
              </a:lnSpc>
            </a:pPr>
            <a:endParaRPr lang="en-US" sz="1200" dirty="0">
              <a:latin typeface="Arial"/>
              <a:cs typeface="Arial"/>
            </a:endParaRPr>
          </a:p>
          <a:p>
            <a:pPr marL="12700" marR="5080">
              <a:lnSpc>
                <a:spcPct val="100000"/>
              </a:lnSpc>
              <a:spcBef>
                <a:spcPts val="900"/>
              </a:spcBef>
            </a:pPr>
            <a:r>
              <a:rPr lang="es-419" sz="1200">
                <a:latin typeface="Arial"/>
                <a:cs typeface="Arial"/>
              </a:rPr>
              <a:t>En otros casos, problemas legales generaron mejoras en las condiciones ambientales. En el Puerto de Los Ángeles, un acuerdo legal entre el Puerto y la Ciudad de Los Ángeles y los demandantes dio como resultado la introducción de tecnología eléctrica costera en la terminal de embarque de China.</a:t>
            </a:r>
          </a:p>
          <a:p>
            <a:pPr marL="12700" marR="5080">
              <a:lnSpc>
                <a:spcPct val="100000"/>
              </a:lnSpc>
              <a:spcBef>
                <a:spcPts val="900"/>
              </a:spcBef>
            </a:pPr>
            <a:endParaRPr lang="en-US" sz="1200" dirty="0">
              <a:latin typeface="Arial"/>
              <a:cs typeface="Arial"/>
            </a:endParaRPr>
          </a:p>
          <a:p>
            <a:pPr marL="12700" marR="5080">
              <a:lnSpc>
                <a:spcPct val="100000"/>
              </a:lnSpc>
              <a:spcBef>
                <a:spcPts val="900"/>
              </a:spcBef>
            </a:pPr>
            <a:r>
              <a:rPr lang="es-419" sz="1200">
                <a:latin typeface="Arial"/>
                <a:cs typeface="Arial"/>
              </a:rPr>
              <a:t>El Manual básico incluye estudios de casos para:</a:t>
            </a:r>
          </a:p>
          <a:p>
            <a:pPr marL="190500" indent="-171450">
              <a:lnSpc>
                <a:spcPct val="100000"/>
              </a:lnSpc>
              <a:buFont typeface="Arial" panose="020B0604020202020204" pitchFamily="34" charset="0"/>
              <a:buChar char="•"/>
            </a:pPr>
            <a:r>
              <a:rPr lang="es-419" sz="1200">
                <a:latin typeface="Arial"/>
                <a:cs typeface="Arial"/>
              </a:rPr>
              <a:t>Puerto de Los Ángeles: Electricidad costera</a:t>
            </a:r>
          </a:p>
          <a:p>
            <a:pPr marL="184150" marR="5080" indent="-171450">
              <a:lnSpc>
                <a:spcPct val="181900"/>
              </a:lnSpc>
              <a:buFont typeface="Arial" panose="020B0604020202020204" pitchFamily="34" charset="0"/>
              <a:buChar char="•"/>
            </a:pPr>
            <a:r>
              <a:rPr lang="es-419" sz="1200">
                <a:latin typeface="Arial"/>
                <a:cs typeface="Arial"/>
              </a:rPr>
              <a:t>Puerto de Bellingham: Proyecto de demostración de la bahía de Bellingham </a:t>
            </a:r>
          </a:p>
          <a:p>
            <a:pPr marL="184150" marR="5080" indent="-171450">
              <a:lnSpc>
                <a:spcPct val="181900"/>
              </a:lnSpc>
              <a:buFont typeface="Arial" panose="020B0604020202020204" pitchFamily="34" charset="0"/>
              <a:buChar char="•"/>
            </a:pPr>
            <a:r>
              <a:rPr lang="es-419" sz="1200">
                <a:latin typeface="Arial"/>
                <a:cs typeface="Arial"/>
              </a:rPr>
              <a:t>Puerto de Portland: Proyecto de calidad del aire de Swan Island</a:t>
            </a:r>
          </a:p>
          <a:p>
            <a:pPr marL="12700" marR="5080" lvl="0" indent="0" algn="l" defTabSz="914400" rtl="0" eaLnBrk="1" fontAlgn="auto" latinLnBrk="0" hangingPunct="1">
              <a:lnSpc>
                <a:spcPct val="100000"/>
              </a:lnSpc>
              <a:spcBef>
                <a:spcPts val="900"/>
              </a:spcBef>
              <a:spcAft>
                <a:spcPts val="0"/>
              </a:spcAft>
              <a:buClrTx/>
              <a:buSzTx/>
              <a:buFontTx/>
              <a:buNone/>
              <a:tabLst/>
              <a:defRPr/>
            </a:pPr>
            <a:endParaRPr lang="en-US" sz="1200" b="1" dirty="0">
              <a:solidFill>
                <a:srgbClr val="FFFFFF"/>
              </a:solidFill>
              <a:latin typeface="Arial"/>
              <a:cs typeface="Arial"/>
            </a:endParaRPr>
          </a:p>
          <a:p>
            <a:pPr marL="12700" marR="5080" lvl="0" indent="0" algn="l" defTabSz="914400" rtl="0" eaLnBrk="1" fontAlgn="auto" latinLnBrk="0" hangingPunct="1">
              <a:lnSpc>
                <a:spcPct val="100000"/>
              </a:lnSpc>
              <a:spcBef>
                <a:spcPts val="900"/>
              </a:spcBef>
              <a:spcAft>
                <a:spcPts val="0"/>
              </a:spcAft>
              <a:buClrTx/>
              <a:buSzTx/>
              <a:buFontTx/>
              <a:buNone/>
              <a:tabLst/>
              <a:defRPr/>
            </a:pPr>
            <a:r>
              <a:rPr lang="es-419" sz="1200" b="1">
                <a:solidFill>
                  <a:srgbClr val="FFFFFF"/>
                </a:solidFill>
                <a:latin typeface="Arial"/>
                <a:cs typeface="Arial"/>
              </a:rPr>
              <a:t>ESTUDIO DE CASO | </a:t>
            </a:r>
            <a:r>
              <a:rPr lang="es-419" sz="1200" b="1" i="1">
                <a:solidFill>
                  <a:srgbClr val="FFFFFF"/>
                </a:solidFill>
                <a:latin typeface="Arial"/>
                <a:cs typeface="Arial"/>
              </a:rPr>
              <a:t>Puerto de Los Ángeles: Electricidad costera</a:t>
            </a:r>
            <a:r>
              <a:rPr lang="es-419" sz="1100" b="1" i="1" baseline="31250">
                <a:solidFill>
                  <a:srgbClr val="FFFFFF"/>
                </a:solidFill>
                <a:latin typeface="Arial"/>
                <a:cs typeface="Arial"/>
              </a:rPr>
              <a:t>1</a:t>
            </a:r>
          </a:p>
          <a:p>
            <a:pPr marL="19685" marR="45085" indent="-3175">
              <a:lnSpc>
                <a:spcPct val="100000"/>
              </a:lnSpc>
            </a:pPr>
            <a:r>
              <a:rPr lang="es-419" sz="1100">
                <a:latin typeface="Arial"/>
                <a:cs typeface="Arial"/>
              </a:rPr>
              <a:t>El Puerto de Los Ángeles realizó una inversión significativa en la extensión de la infraestructura de electricidad a las terminales de buques portacontenedores. Esto permite a los buques conectarse a fuentes de alimentación eléctrica externas en lugar de estar continuamente inactivos en la terminal. La central eléctrica es el resultado directo de un acuerdo legal entre el Puerto y la Ciudad de Los Ángeles, que fueron demandados por el Consejo para la Defensa de los Recursos Naturales, la Coalición Aire Limpio y dos grupos de propietarios de viviendas de San Pedro.</a:t>
            </a:r>
          </a:p>
          <a:p>
            <a:pPr marL="19685" marR="45085" indent="-3175">
              <a:lnSpc>
                <a:spcPct val="100000"/>
              </a:lnSpc>
            </a:pPr>
            <a:endParaRPr lang="en-US" sz="1100" dirty="0">
              <a:latin typeface="Arial"/>
              <a:cs typeface="Arial"/>
            </a:endParaRPr>
          </a:p>
          <a:p>
            <a:pPr marL="19685" marR="5080">
              <a:lnSpc>
                <a:spcPct val="100000"/>
              </a:lnSpc>
              <a:spcBef>
                <a:spcPts val="900"/>
              </a:spcBef>
            </a:pPr>
            <a:r>
              <a:rPr lang="es-419" sz="1100">
                <a:latin typeface="Arial"/>
                <a:cs typeface="Arial"/>
              </a:rPr>
              <a:t>El puerto tiene la capacidad para conectar dos buques </a:t>
            </a:r>
            <a:r>
              <a:rPr lang="es-419" sz="1100" u="sng">
                <a:latin typeface="Arial"/>
                <a:cs typeface="Arial"/>
              </a:rPr>
              <a:t>portacontenedores</a:t>
            </a:r>
            <a:r>
              <a:rPr lang="es-419" sz="1100">
                <a:latin typeface="Arial"/>
                <a:cs typeface="Arial"/>
              </a:rPr>
              <a:t> al mismo tiempo. El puerto estima que este modo alternativo de proporcionar energía eléctrica a los buques atracados genera la eliminación de al menos una tonelada de óxidos nitrosos y partículas en suspensión cada día por cada buque que se conecta.</a:t>
            </a:r>
          </a:p>
          <a:p>
            <a:pPr marL="19685">
              <a:lnSpc>
                <a:spcPts val="1455"/>
              </a:lnSpc>
              <a:spcBef>
                <a:spcPts val="900"/>
              </a:spcBef>
            </a:pPr>
            <a:r>
              <a:rPr lang="es-419" sz="1100">
                <a:latin typeface="Arial"/>
                <a:cs typeface="Arial"/>
              </a:rPr>
              <a:t>Para obtener más información, ingrese al enlace en el Manual básico de puertos sobre:</a:t>
            </a:r>
          </a:p>
          <a:p>
            <a:pPr marL="12700">
              <a:lnSpc>
                <a:spcPts val="1455"/>
              </a:lnSpc>
            </a:pPr>
            <a:r>
              <a:rPr lang="es-419" sz="1100" u="sng">
                <a:solidFill>
                  <a:srgbClr val="215E9E"/>
                </a:solidFill>
                <a:latin typeface="Arial"/>
                <a:cs typeface="Arial"/>
              </a:rPr>
              <a:t>Energía marítima alternativa del Puerto de Los Ángeles</a:t>
            </a:r>
          </a:p>
          <a:p>
            <a:pPr marL="12700" marR="5080" lvl="0" indent="0" algn="l" defTabSz="914400" rtl="0" eaLnBrk="1" fontAlgn="auto" latinLnBrk="0" hangingPunct="1">
              <a:lnSpc>
                <a:spcPct val="100000"/>
              </a:lnSpc>
              <a:spcBef>
                <a:spcPts val="900"/>
              </a:spcBef>
              <a:spcAft>
                <a:spcPts val="0"/>
              </a:spcAft>
              <a:buClrTx/>
              <a:buSzTx/>
              <a:buFontTx/>
              <a:buNone/>
              <a:tabLst/>
              <a:defRPr/>
            </a:pPr>
            <a:endParaRPr lang="en-US" sz="1100" baseline="31250" dirty="0">
              <a:latin typeface="Arial"/>
              <a:cs typeface="Arial"/>
            </a:endParaRPr>
          </a:p>
          <a:p>
            <a:pPr marL="12700" marR="5080">
              <a:lnSpc>
                <a:spcPct val="100000"/>
              </a:lnSpc>
              <a:spcBef>
                <a:spcPts val="900"/>
              </a:spcBef>
            </a:pPr>
            <a:endParaRPr lang="en-US" sz="1200" dirty="0">
              <a:latin typeface="Arial"/>
              <a:cs typeface="Arial"/>
            </a:endParaRPr>
          </a:p>
          <a:p>
            <a:pPr marL="12700">
              <a:lnSpc>
                <a:spcPct val="100000"/>
              </a:lnSpc>
              <a:spcBef>
                <a:spcPts val="450"/>
              </a:spcBef>
            </a:pPr>
            <a:r>
              <a:rPr lang="es-419" sz="1200">
                <a:latin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pPr>
            <a:r>
              <a:rPr lang="es-419" sz="1200" b="1">
                <a:latin typeface="Arial"/>
                <a:cs typeface="Arial"/>
              </a:rPr>
              <a:t>Uso de investigación y datos científicos</a:t>
            </a:r>
          </a:p>
          <a:p>
            <a:pPr marL="12700" marR="5080">
              <a:lnSpc>
                <a:spcPct val="100000"/>
              </a:lnSpc>
            </a:pPr>
            <a:r>
              <a:rPr lang="es-419" sz="1200">
                <a:latin typeface="Arial"/>
                <a:cs typeface="Arial"/>
              </a:rPr>
              <a:t>Las comunidades pueden demostrar inquietudes ambientales proporcionando evidencia científica del impacto ambiental. En algunos casos, las comunidades pueden acceder a datos locales existentes y llevar a cabo sus propios análisis, al asociarse con una agencia, organización o institución académica local que recopila datos sin procesar. Los estudios realizados utilizando datos locales no son comunes debido al alto nivel de recursos que generalmente se necesita para recopilar los datos. Además, es posible que se requiera respaldo técnico para realizar los análisis de datos que desea la comunidad. Sin embargo, cuando estos recursos están disponibles, los datos locales pueden ser una herramienta extremadamente poderosa. </a:t>
            </a:r>
          </a:p>
          <a:p>
            <a:pPr marL="12700" marR="93345" algn="just">
              <a:lnSpc>
                <a:spcPct val="100000"/>
              </a:lnSpc>
            </a:pPr>
            <a:endParaRPr lang="en-US" sz="1200" dirty="0">
              <a:latin typeface="Arial"/>
              <a:cs typeface="Arial"/>
            </a:endParaRPr>
          </a:p>
          <a:p>
            <a:pPr marL="12700" marR="130175">
              <a:lnSpc>
                <a:spcPct val="100000"/>
              </a:lnSpc>
              <a:spcBef>
                <a:spcPts val="900"/>
              </a:spcBef>
            </a:pPr>
            <a:r>
              <a:rPr lang="es-419" sz="1200">
                <a:latin typeface="Arial"/>
                <a:cs typeface="Arial"/>
              </a:rPr>
              <a:t>Cuando los datos locales no están disponibles, las comunidades pueden consultar estudios existentes para demostrar los impactos conocidos y potenciales de las condiciones ambientales en la salud humana y el medioambiente.</a:t>
            </a:r>
          </a:p>
          <a:p>
            <a:pPr marL="12700" marR="187960">
              <a:lnSpc>
                <a:spcPct val="100000"/>
              </a:lnSpc>
            </a:pPr>
            <a:r>
              <a:rPr lang="es-419" sz="1200">
                <a:latin typeface="Arial"/>
                <a:cs typeface="Arial"/>
              </a:rPr>
              <a:t>Este enfoque también puede ser una herramienta eficaz para comunicar la urgencia de abordar las inquietudes ambientales de la comunidad.</a:t>
            </a:r>
          </a:p>
          <a:p>
            <a:pPr marL="12700" marR="187960">
              <a:lnSpc>
                <a:spcPct val="100000"/>
              </a:lnSpc>
            </a:pPr>
            <a:endParaRPr lang="en-US" sz="1200" dirty="0">
              <a:latin typeface="Arial"/>
              <a:cs typeface="Arial"/>
            </a:endParaRPr>
          </a:p>
          <a:p>
            <a:pPr marL="12700" marR="187960">
              <a:lnSpc>
                <a:spcPct val="100000"/>
              </a:lnSpc>
            </a:pPr>
            <a:r>
              <a:rPr lang="es-419" sz="1200">
                <a:latin typeface="Arial"/>
                <a:cs typeface="Arial"/>
              </a:rPr>
              <a:t>El Manual básico de puertos proporciona más detalles sobre las siguientes herramientas:</a:t>
            </a:r>
          </a:p>
          <a:p>
            <a:pPr marL="184150" marR="18796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Distrito de Gestión de Calidad del Aire del Área de la Bahía: Análisis de datos locales</a:t>
            </a:r>
          </a:p>
          <a:p>
            <a:pPr marL="184150" marR="18796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Herramientas de mapeo y datos disponibles para el público</a:t>
            </a:r>
          </a:p>
          <a:p>
            <a:pPr marL="184150" marR="18796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EJSCREEN</a:t>
            </a:r>
          </a:p>
          <a:p>
            <a:pPr marL="184150" marR="18796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EnviroAtlas</a:t>
            </a:r>
          </a:p>
          <a:p>
            <a:pPr marL="12700" marR="18796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700" marR="187960" lvl="0" indent="0" algn="l" defTabSz="914400" rtl="0" eaLnBrk="1" fontAlgn="auto" latinLnBrk="0" hangingPunct="1">
              <a:lnSpc>
                <a:spcPct val="100000"/>
              </a:lnSpc>
              <a:spcBef>
                <a:spcPts val="0"/>
              </a:spcBef>
              <a:spcAft>
                <a:spcPts val="0"/>
              </a:spcAft>
              <a:buClrTx/>
              <a:buSzTx/>
              <a:buFontTx/>
              <a:buNone/>
              <a:tabLst/>
              <a:defRPr/>
            </a:pPr>
            <a:r>
              <a:rPr lang="es-419" sz="1200" b="1">
                <a:latin typeface="Arial"/>
                <a:cs typeface="Arial"/>
              </a:rPr>
              <a:t>Recordatorio: Consulte la </a:t>
            </a:r>
            <a:r>
              <a:rPr lang="es-419" sz="1200" b="1" u="heavy">
                <a:solidFill>
                  <a:srgbClr val="215E9E"/>
                </a:solidFill>
                <a:latin typeface="Arial"/>
                <a:cs typeface="Arial"/>
              </a:rPr>
              <a:t>Hoja de ruta de acción comunitaria</a:t>
            </a:r>
            <a:r>
              <a:rPr lang="es-419" sz="1200" b="1">
                <a:solidFill>
                  <a:srgbClr val="215E9E"/>
                </a:solidFill>
                <a:latin typeface="Arial"/>
                <a:cs typeface="Arial"/>
              </a:rPr>
              <a:t> </a:t>
            </a:r>
            <a:r>
              <a:rPr lang="es-419" sz="1200">
                <a:latin typeface="Arial"/>
                <a:cs typeface="Arial"/>
              </a:rPr>
              <a:t>para conocer un proceso paso a paso para aplicar la información del Manual básico para desarrollar colaboraciones y empoderar a las comunidades.</a:t>
            </a:r>
          </a:p>
          <a:p>
            <a:pPr marL="12700" marR="18796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700" marR="18796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12700" marR="187960">
              <a:lnSpc>
                <a:spcPct val="100000"/>
              </a:lnSpc>
            </a:pPr>
            <a:endParaRPr lang="en-US" sz="1200" dirty="0">
              <a:latin typeface="Arial"/>
              <a:cs typeface="Arial"/>
            </a:endParaRPr>
          </a:p>
          <a:p>
            <a:pPr marL="12700" marR="9525">
              <a:lnSpc>
                <a:spcPct val="100000"/>
              </a:lnSpc>
            </a:pPr>
            <a:r>
              <a:rPr lang="es-419" sz="1200" b="0">
                <a:latin typeface="Arial"/>
                <a:cs typeface="Arial"/>
              </a:rPr>
              <a:t>Analicemos más detenidamente lo siguiente:</a:t>
            </a:r>
          </a:p>
          <a:p>
            <a:pPr marL="12700" marR="9525">
              <a:lnSpc>
                <a:spcPct val="100000"/>
              </a:lnSpc>
            </a:pPr>
            <a:r>
              <a:rPr lang="es-419" sz="1200" b="1">
                <a:latin typeface="Arial"/>
                <a:cs typeface="Arial"/>
              </a:rPr>
              <a:t>Distrito de Gestión de Calidad del Aire del Área de la Bahía: Análisis de datos locales</a:t>
            </a:r>
          </a:p>
          <a:p>
            <a:pPr marL="12700" marR="214629">
              <a:lnSpc>
                <a:spcPct val="100000"/>
              </a:lnSpc>
              <a:spcBef>
                <a:spcPts val="880"/>
              </a:spcBef>
            </a:pPr>
            <a:r>
              <a:rPr lang="es-419" sz="1200">
                <a:latin typeface="Arial"/>
                <a:cs typeface="Arial"/>
              </a:rPr>
              <a:t>El Distrito de Gestión de Calidad del Aire del Área de la Bahía ha realizado análisis de la calidad del aire para el uso de la tierra regional y la planificación de transporte, además de análisis de la calidad del aire para West Oakland, California. Estos análisis se realizaron en el contexto del desarrollo de dos Revisiones de Impacto Ambiental (EIR) originadas por los requisitos de la Ley de Calidad Ambiental de California (CEQA). (La CEQA es la versión estatal de la Ley de Política Ambiental Nacional [NEPA] y origina el desarrollo de EIR, que son similares a las declaraciones de impacto ambiental originadas por la NEPA).</a:t>
            </a:r>
          </a:p>
          <a:p>
            <a:pPr marL="12700" marR="214629">
              <a:lnSpc>
                <a:spcPct val="100000"/>
              </a:lnSpc>
              <a:spcBef>
                <a:spcPts val="880"/>
              </a:spcBef>
            </a:pPr>
            <a:endParaRPr lang="en-US" sz="1200" dirty="0">
              <a:latin typeface="Arial"/>
              <a:cs typeface="Arial"/>
            </a:endParaRPr>
          </a:p>
          <a:p>
            <a:pPr marL="12700" marR="33655">
              <a:lnSpc>
                <a:spcPct val="100000"/>
              </a:lnSpc>
              <a:spcBef>
                <a:spcPts val="900"/>
              </a:spcBef>
            </a:pPr>
            <a:r>
              <a:rPr lang="es-419" sz="1200">
                <a:latin typeface="Arial"/>
                <a:cs typeface="Arial"/>
              </a:rPr>
              <a:t>Estos análisis de la calidad del aire están disponibles en forma de capítulos individuales de sus respectivas EIR. Las metodologías pueden ser adaptadas por otras agencias o proveedores de servicio técnico en colaboración con las comunidades locales. Para acceder a los análisis, siga los enlaces proporcionados en esta sección de:</a:t>
            </a:r>
          </a:p>
          <a:p>
            <a:r>
              <a:rPr lang="es-419" sz="1200" b="0" i="0">
                <a:solidFill>
                  <a:schemeClr val="tx1"/>
                </a:solidFill>
                <a:effectLst/>
                <a:latin typeface="+mn-lt"/>
                <a:ea typeface="+mn-ea"/>
                <a:cs typeface="+mn-cs"/>
                <a:hlinkClick r:id="rId3"/>
              </a:rPr>
              <a:t>Plan específico de West Oakland: EIR preliminar, Sección 4.2 (PDF)</a:t>
            </a:r>
            <a:r>
              <a:rPr lang="es-419" sz="1200" b="0" i="0">
                <a:solidFill>
                  <a:schemeClr val="tx1"/>
                </a:solidFill>
                <a:effectLst/>
                <a:latin typeface="+mn-lt"/>
                <a:ea typeface="+mn-ea"/>
                <a:cs typeface="+mn-cs"/>
              </a:rPr>
              <a:t> </a:t>
            </a:r>
          </a:p>
          <a:p>
            <a:r>
              <a:rPr lang="es-419" sz="1200" b="0" i="0">
                <a:solidFill>
                  <a:schemeClr val="tx1"/>
                </a:solidFill>
                <a:effectLst/>
                <a:latin typeface="+mn-lt"/>
                <a:ea typeface="+mn-ea"/>
                <a:cs typeface="+mn-cs"/>
                <a:hlinkClick r:id="rId4"/>
              </a:rPr>
              <a:t>Plan del Área de la Bahía 2040, Informe preliminar de impacto ambiental, Sección 2.2 (PDF)</a:t>
            </a:r>
            <a:r>
              <a:rPr lang="es-419" sz="1200" b="0" i="0">
                <a:solidFill>
                  <a:schemeClr val="tx1"/>
                </a:solidFill>
                <a:effectLst/>
                <a:latin typeface="+mn-lt"/>
                <a:ea typeface="+mn-ea"/>
                <a:cs typeface="+mn-cs"/>
              </a:rPr>
              <a:t> </a:t>
            </a:r>
          </a:p>
          <a:p>
            <a:pPr marL="12700" marR="187960">
              <a:lnSpc>
                <a:spcPct val="100000"/>
              </a:lnSpc>
            </a:pPr>
            <a:endParaRPr lang="en-US" sz="1200" dirty="0">
              <a:latin typeface="Arial"/>
              <a:cs typeface="Arial"/>
            </a:endParaRPr>
          </a:p>
          <a:p>
            <a:endParaRPr lang="en-US" dirty="0"/>
          </a:p>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a:latin typeface="Arial"/>
                <a:cs typeface="Arial"/>
              </a:rPr>
              <a:t>8.2. Proyectos de ciencia ciudadana</a:t>
            </a:r>
          </a:p>
          <a:p>
            <a:pPr marL="12700" marR="188595">
              <a:lnSpc>
                <a:spcPct val="100000"/>
              </a:lnSpc>
            </a:pPr>
            <a:r>
              <a:rPr lang="es-419" sz="1200">
                <a:latin typeface="Arial"/>
                <a:cs typeface="Arial"/>
              </a:rPr>
              <a:t>La ciencia ciudadana es una herramienta que puede empoderar a las comunidades para comprender mejor las condiciones ambientales que las afectan, proporcionar un vehículo para analizar y compartir datos, y promover el cambio positivo en el medioambiente y la comunidad. Los proyectos de ciencia ciudadana reconocen el valor de involucrar al público en las investigaciones científicas. Los ciudadanos pueden participar en los esfuerzos de investigación o dirigir estos esfuerzos analizando los datos existentes y recopilando nuevos datos para el análisis.</a:t>
            </a:r>
          </a:p>
          <a:p>
            <a:pPr marL="12700">
              <a:lnSpc>
                <a:spcPct val="100000"/>
              </a:lnSpc>
              <a:spcBef>
                <a:spcPts val="900"/>
              </a:spcBef>
            </a:pPr>
            <a:endParaRPr lang="en-US" sz="1200" dirty="0">
              <a:latin typeface="Arial"/>
              <a:cs typeface="Arial"/>
            </a:endParaRPr>
          </a:p>
          <a:p>
            <a:pPr marL="12700">
              <a:lnSpc>
                <a:spcPct val="100000"/>
              </a:lnSpc>
              <a:spcBef>
                <a:spcPts val="900"/>
              </a:spcBef>
            </a:pPr>
            <a:r>
              <a:rPr lang="es-419" sz="1200">
                <a:latin typeface="Arial"/>
                <a:cs typeface="Arial"/>
              </a:rPr>
              <a:t>Los miembros del público han contribuido durante mucho tiempo a la investigación científica, pero recientemente nuevas tecnologías han impulsado el campo emergente de la ciencia ciudadana. Los residentes de la comunidad aportan su valioso conocimiento local a la investigación científica. Por ejemplo, los residentes de la comunidad pueden ser capaces de identificar y priorizar lugares que suscitan inquietud para la colocación de monitores de la calidad del aire.</a:t>
            </a:r>
          </a:p>
          <a:p>
            <a:pPr marL="12700" marR="60325">
              <a:lnSpc>
                <a:spcPct val="100000"/>
              </a:lnSpc>
            </a:pPr>
            <a:endParaRPr lang="en-US" sz="1200" dirty="0">
              <a:latin typeface="Arial"/>
              <a:cs typeface="Arial"/>
            </a:endParaRPr>
          </a:p>
          <a:p>
            <a:pPr marL="12700" marR="60325">
              <a:lnSpc>
                <a:spcPct val="100000"/>
              </a:lnSpc>
            </a:pPr>
            <a:r>
              <a:rPr lang="es-419" sz="1200">
                <a:latin typeface="Arial"/>
                <a:cs typeface="Arial"/>
              </a:rPr>
              <a:t>El Manual básico de puertos incluye más detalles sobre lo siguiente:</a:t>
            </a:r>
          </a:p>
          <a:p>
            <a:pPr marL="184150" marR="60325"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Investigación comunitaria participativa</a:t>
            </a:r>
          </a:p>
          <a:p>
            <a:pPr marL="184150" marR="60325"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Ciencia ciudadana y monitoreo de la calidad del aire</a:t>
            </a:r>
          </a:p>
          <a:p>
            <a:pPr marL="184150" marR="60325"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419" sz="1200">
                <a:latin typeface="Arial"/>
                <a:cs typeface="Arial"/>
              </a:rPr>
              <a:t>Caja de Herramientas sobre Sensores de Aire de la EPA para científicos ciudadanos</a:t>
            </a:r>
          </a:p>
          <a:p>
            <a:pPr marL="12700" marR="60325"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latin typeface="Arial"/>
              <a:cs typeface="Arial"/>
            </a:endParaRPr>
          </a:p>
          <a:p>
            <a:pPr marL="12700" marR="60325"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200" b="0">
                <a:latin typeface="Arial"/>
                <a:cs typeface="Arial"/>
              </a:rPr>
              <a:t>Analicemos más detenidamente lo siguiente:</a:t>
            </a:r>
          </a:p>
          <a:p>
            <a:pPr marL="12700" marR="60325"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419" sz="1200" b="1">
                <a:latin typeface="Arial"/>
                <a:cs typeface="Arial"/>
              </a:rPr>
              <a:t>Investigación comunitaria participativa</a:t>
            </a:r>
          </a:p>
          <a:p>
            <a:pPr marL="177800" marR="241935">
              <a:lnSpc>
                <a:spcPct val="100000"/>
              </a:lnSpc>
              <a:spcBef>
                <a:spcPts val="880"/>
              </a:spcBef>
            </a:pPr>
            <a:r>
              <a:rPr lang="es-419" sz="1200">
                <a:latin typeface="Arial"/>
                <a:cs typeface="Arial"/>
              </a:rPr>
              <a:t>La ciencia ciudadana es una forma de investigación comunitaria participativa (CBPR). Según la definición del programa de Investigadores de Salud Comunitaria de W.K. Kellogg Foundation, la CPBR es un "enfoque colaborativo de investigación que involucra de manera equitativa a todos los socios en el proceso de investigación y reconoce las fortalezas únicas que aporta cada uno. La CBPR comienza con un tema de investigación de importancia para la comunidad, y tiene el objetivo de combinar conocimiento con acción y lograr el cambio social para mejorar los resultados de salud y eliminar las disparidades de salud".</a:t>
            </a:r>
            <a:r>
              <a:rPr lang="es-419" sz="1200" baseline="30000">
                <a:latin typeface="Arial"/>
                <a:cs typeface="Arial"/>
              </a:rPr>
              <a:t>1</a:t>
            </a:r>
          </a:p>
          <a:p>
            <a:pPr marL="12700" marR="60325">
              <a:lnSpc>
                <a:spcPct val="100000"/>
              </a:lnSpc>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a:lnSpc>
                <a:spcPct val="100000"/>
              </a:lnSpc>
            </a:pPr>
            <a:r>
              <a:rPr lang="es-419" sz="1200" b="1">
                <a:latin typeface="Arial"/>
                <a:cs typeface="Arial"/>
              </a:rPr>
              <a:t>8.3. Estudios de casos de ciencia ciudadana</a:t>
            </a:r>
          </a:p>
          <a:p>
            <a:pPr marL="12700">
              <a:lnSpc>
                <a:spcPct val="100000"/>
              </a:lnSpc>
            </a:pPr>
            <a:r>
              <a:rPr lang="es-419" sz="1200">
                <a:latin typeface="Arial"/>
                <a:cs typeface="Arial"/>
              </a:rPr>
              <a:t>Los siguientes estudios de casos ejemplifican el uso de herramientas de ciencia ciudadana:</a:t>
            </a:r>
          </a:p>
          <a:p>
            <a:pPr marL="297815" marR="496570" indent="-114300">
              <a:lnSpc>
                <a:spcPct val="100000"/>
              </a:lnSpc>
              <a:spcBef>
                <a:spcPts val="900"/>
              </a:spcBef>
              <a:buFont typeface="Arial"/>
              <a:buChar char="•"/>
              <a:tabLst>
                <a:tab pos="298450" algn="l"/>
              </a:tabLst>
            </a:pPr>
            <a:r>
              <a:rPr lang="es-419" sz="1200" b="1" i="1">
                <a:latin typeface="Arial"/>
                <a:cs typeface="Arial"/>
              </a:rPr>
              <a:t>Proyecto Village Green</a:t>
            </a:r>
            <a:r>
              <a:rPr lang="es-419" sz="1200">
                <a:latin typeface="Arial"/>
                <a:cs typeface="Arial"/>
              </a:rPr>
              <a:t>: banco de monitoreo de aire que brinda datos sobre la calidad del aire a la comunidad.</a:t>
            </a:r>
          </a:p>
          <a:p>
            <a:pPr marL="297815" marR="123825" indent="-114300">
              <a:lnSpc>
                <a:spcPct val="100000"/>
              </a:lnSpc>
              <a:spcBef>
                <a:spcPts val="900"/>
              </a:spcBef>
              <a:buFont typeface="Arial"/>
              <a:buChar char="•"/>
              <a:tabLst>
                <a:tab pos="298450" algn="l"/>
              </a:tabLst>
            </a:pPr>
            <a:r>
              <a:rPr lang="es-419" sz="1200" b="1" i="1">
                <a:latin typeface="Arial"/>
                <a:cs typeface="Arial"/>
              </a:rPr>
              <a:t>Estudio de monitoreo ambiental de la comunidad de Ironbound</a:t>
            </a:r>
            <a:r>
              <a:rPr lang="es-419" sz="1200">
                <a:latin typeface="Arial"/>
                <a:cs typeface="Arial"/>
              </a:rPr>
              <a:t>: ciudadanos de Newark, Nueva Jersey, recopilan datos sobre la calidad del aire mientras ponen a prueba el monitor de calidad del aire.</a:t>
            </a:r>
          </a:p>
          <a:p>
            <a:pPr marL="12700">
              <a:lnSpc>
                <a:spcPct val="100000"/>
              </a:lnSpc>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a:solidFill>
                  <a:srgbClr val="FFFFFF"/>
                </a:solidFill>
                <a:latin typeface="Arial"/>
                <a:cs typeface="Arial"/>
              </a:rPr>
              <a:t>ESTUDIO DE CASO | </a:t>
            </a:r>
            <a:r>
              <a:rPr lang="es-419" sz="1200" b="1" i="1">
                <a:solidFill>
                  <a:srgbClr val="FFFFFF"/>
                </a:solidFill>
                <a:latin typeface="Arial"/>
                <a:cs typeface="Arial"/>
              </a:rPr>
              <a:t>Bancos de monitoreo de aire instalados para uso público</a:t>
            </a:r>
          </a:p>
          <a:p>
            <a:pPr marL="15240" marR="5080" indent="-3175">
              <a:lnSpc>
                <a:spcPct val="100000"/>
              </a:lnSpc>
            </a:pPr>
            <a:r>
              <a:rPr lang="es-419" sz="1200">
                <a:latin typeface="Arial"/>
                <a:cs typeface="Arial"/>
              </a:rPr>
              <a:t>A través del proyecto Village Green, la EPA desarrolló un banco de monitoreo de aire que funciona con energía solar y eólica y ofrece datos minuto a minuto sobre dos contaminantes comunes del aire (contaminación por ozono y partículas) y las condiciones meteorológicas. Los datos en tiempo real se ponen a disposición del público y pueden ayudar a los ciudadanos a comprender mejor la calidad del aire.</a:t>
            </a:r>
          </a:p>
          <a:p>
            <a:pPr marL="15240" marR="5080" indent="-3175">
              <a:lnSpc>
                <a:spcPct val="100000"/>
              </a:lnSpc>
            </a:pPr>
            <a:endParaRPr lang="en-US" sz="1200" dirty="0">
              <a:latin typeface="Arial"/>
              <a:cs typeface="Arial"/>
            </a:endParaRPr>
          </a:p>
          <a:p>
            <a:pPr marL="15240" marR="15240">
              <a:lnSpc>
                <a:spcPct val="100000"/>
              </a:lnSpc>
              <a:spcBef>
                <a:spcPts val="900"/>
              </a:spcBef>
            </a:pPr>
            <a:r>
              <a:rPr lang="es-419" sz="1200">
                <a:latin typeface="Arial"/>
                <a:cs typeface="Arial"/>
              </a:rPr>
              <a:t>La EPA colabora con socios estatales y locales para realizar pruebas adicionales del sistema de monitoreo de aire y brindar extensión educativa sobre la calidad del aire.</a:t>
            </a:r>
          </a:p>
          <a:p>
            <a:pPr marL="15240" marR="15240">
              <a:lnSpc>
                <a:spcPct val="100000"/>
              </a:lnSpc>
              <a:spcBef>
                <a:spcPts val="900"/>
              </a:spcBef>
            </a:pPr>
            <a:endParaRPr lang="en-US" sz="1200" dirty="0">
              <a:latin typeface="Arial"/>
              <a:cs typeface="Arial"/>
            </a:endParaRPr>
          </a:p>
          <a:p>
            <a:pPr marL="15240" marR="15240">
              <a:lnSpc>
                <a:spcPct val="100000"/>
              </a:lnSpc>
              <a:spcBef>
                <a:spcPts val="900"/>
              </a:spcBef>
            </a:pPr>
            <a:r>
              <a:rPr lang="es-419" sz="1200">
                <a:latin typeface="Arial"/>
                <a:cs typeface="Arial"/>
              </a:rPr>
              <a:t>Se ofrece un enlace que brinda más información sobre el proyecto.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s-419"/>
              <a:t>Como referencia, el Manual básico incluye estos recursos adicionales.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2700" marR="175895">
              <a:lnSpc>
                <a:spcPct val="100000"/>
              </a:lnSpc>
            </a:pPr>
            <a:r>
              <a:rPr lang="es-419" sz="1200">
                <a:latin typeface="Arial"/>
                <a:cs typeface="Arial"/>
              </a:rPr>
              <a:t>Este </a:t>
            </a:r>
            <a:r>
              <a:rPr lang="es-419" sz="1200" i="1">
                <a:latin typeface="Arial"/>
                <a:cs typeface="Arial"/>
              </a:rPr>
              <a:t>Manual básico</a:t>
            </a:r>
            <a:r>
              <a:rPr lang="es-419" sz="1200">
                <a:latin typeface="Arial"/>
                <a:cs typeface="Arial"/>
              </a:rPr>
              <a:t> está destinado a ayudar a los miembros de la comunidad a participar de manera eficaz en el proceso de toma de decisiones aumentando la comprensión local de lo siguiente:</a:t>
            </a:r>
          </a:p>
          <a:p>
            <a:pPr marL="241300" indent="-228600">
              <a:lnSpc>
                <a:spcPct val="100000"/>
              </a:lnSpc>
              <a:buFont typeface="Arial"/>
              <a:buChar char="•"/>
              <a:tabLst>
                <a:tab pos="241935" algn="l"/>
              </a:tabLst>
            </a:pPr>
            <a:r>
              <a:rPr lang="es-419" sz="1200">
                <a:latin typeface="Arial"/>
                <a:cs typeface="Arial"/>
              </a:rPr>
              <a:t>El rol de los puertos.</a:t>
            </a:r>
          </a:p>
          <a:p>
            <a:pPr marL="241300" marR="5080" indent="-228600">
              <a:lnSpc>
                <a:spcPct val="100000"/>
              </a:lnSpc>
              <a:spcBef>
                <a:spcPts val="950"/>
              </a:spcBef>
              <a:buFont typeface="Arial"/>
              <a:buChar char="•"/>
              <a:tabLst>
                <a:tab pos="241935" algn="l"/>
              </a:tabLst>
            </a:pPr>
            <a:r>
              <a:rPr lang="es-419" sz="1200">
                <a:latin typeface="Arial"/>
                <a:cs typeface="Arial"/>
              </a:rPr>
              <a:t>Cómo los puertos pueden afectar el uso local de la tierra, las tendencias económicas y el medioambiente.</a:t>
            </a:r>
          </a:p>
          <a:p>
            <a:pPr marL="241300" marR="518159" indent="-228600">
              <a:lnSpc>
                <a:spcPct val="100000"/>
              </a:lnSpc>
              <a:spcBef>
                <a:spcPts val="950"/>
              </a:spcBef>
              <a:buFont typeface="Arial"/>
              <a:buChar char="•"/>
              <a:tabLst>
                <a:tab pos="241935" algn="l"/>
              </a:tabLst>
            </a:pPr>
            <a:r>
              <a:rPr lang="es-419" sz="1200">
                <a:latin typeface="Arial"/>
                <a:cs typeface="Arial"/>
              </a:rPr>
              <a:t>Herramientas y recursos que han sido exitosos en otras comunidades.</a:t>
            </a:r>
          </a:p>
          <a:p>
            <a:pPr marL="241300" marR="518159" indent="-228600">
              <a:lnSpc>
                <a:spcPct val="100000"/>
              </a:lnSpc>
              <a:spcBef>
                <a:spcPts val="950"/>
              </a:spcBef>
              <a:buFont typeface="Arial"/>
              <a:buChar char="•"/>
              <a:tabLst>
                <a:tab pos="241935" algn="l"/>
              </a:tabLst>
            </a:pPr>
            <a:endParaRPr lang="en-US" sz="1200" dirty="0">
              <a:latin typeface="Arial"/>
              <a:cs typeface="Arial"/>
            </a:endParaRPr>
          </a:p>
          <a:p>
            <a:pPr marL="12700" marR="518159" indent="0">
              <a:lnSpc>
                <a:spcPct val="100000"/>
              </a:lnSpc>
              <a:spcBef>
                <a:spcPts val="950"/>
              </a:spcBef>
              <a:buFont typeface="Arial"/>
              <a:buNone/>
              <a:tabLst>
                <a:tab pos="241935" algn="l"/>
              </a:tabLst>
            </a:pPr>
            <a:r>
              <a:rPr lang="es-419" sz="1200" b="0" i="0" u="none" strike="noStrike" baseline="0">
                <a:solidFill>
                  <a:schemeClr val="tx1"/>
                </a:solidFill>
                <a:latin typeface="+mn-lt"/>
                <a:ea typeface="+mn-ea"/>
                <a:cs typeface="+mn-cs"/>
              </a:rPr>
              <a:t>Este </a:t>
            </a:r>
            <a:r>
              <a:rPr lang="es-419" sz="1200" b="0" i="1" u="none" strike="noStrike" baseline="0">
                <a:solidFill>
                  <a:schemeClr val="tx1"/>
                </a:solidFill>
                <a:latin typeface="+mn-lt"/>
                <a:ea typeface="+mn-ea"/>
                <a:cs typeface="+mn-cs"/>
              </a:rPr>
              <a:t>Manual básico de puertos para las comunidades </a:t>
            </a:r>
            <a:r>
              <a:rPr lang="es-419" sz="1200" b="0" i="0" u="none" strike="noStrike" baseline="0">
                <a:solidFill>
                  <a:schemeClr val="tx1"/>
                </a:solidFill>
                <a:latin typeface="+mn-lt"/>
                <a:ea typeface="+mn-ea"/>
                <a:cs typeface="+mn-cs"/>
              </a:rPr>
              <a:t>fue desarrollado como parte de la Iniciativa de Puertos de la EPA por la Oficina de Transporte y Calidad del Aire (OTAQ) de la Agencia de Protección Ambiental (EPA) en colaboración con las oficinas regionales y la Oficina de Justicia Ambiental para ayudar a las comunidades próximas a los puertos a mejorar la calidad de vida local.</a:t>
            </a:r>
          </a:p>
          <a:p>
            <a:pPr marL="12700" marR="5080">
              <a:lnSpc>
                <a:spcPct val="100000"/>
              </a:lnSpc>
            </a:pPr>
            <a:endParaRPr lang="en-US" sz="1200" dirty="0">
              <a:latin typeface="Arial"/>
              <a:cs typeface="Arial"/>
            </a:endParaRPr>
          </a:p>
          <a:p>
            <a:endParaRPr dirty="0"/>
          </a:p>
        </p:txBody>
      </p:sp>
    </p:spTree>
    <p:extLst>
      <p:ext uri="{BB962C8B-B14F-4D97-AF65-F5344CB8AC3E}">
        <p14:creationId xmlns:p14="http://schemas.microsoft.com/office/powerpoint/2010/main" val="694865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a:solidFill>
                  <a:schemeClr val="tx1"/>
                </a:solidFill>
                <a:effectLst/>
                <a:latin typeface="+mn-lt"/>
                <a:ea typeface="+mn-ea"/>
                <a:cs typeface="+mn-cs"/>
              </a:rPr>
              <a:t>Las herramientas en el conjunto de herramientas de colaboración entre la comunidad y el puerto se mencionaron al principio. Le recordamos que también hay módulos de capacitación disponibles para las otras dos herramientas. Acabamos de completar el módulo sobre el</a:t>
            </a:r>
            <a:r>
              <a:rPr lang="es-419" sz="1200" i="0">
                <a:solidFill>
                  <a:schemeClr val="tx1"/>
                </a:solidFill>
                <a:effectLst/>
                <a:latin typeface="+mn-lt"/>
                <a:ea typeface="+mn-ea"/>
                <a:cs typeface="+mn-cs"/>
              </a:rPr>
              <a:t> </a:t>
            </a:r>
            <a:r>
              <a:rPr lang="es-419" sz="1200" i="0">
                <a:solidFill>
                  <a:schemeClr val="tx1"/>
                </a:solidFill>
                <a:effectLst/>
                <a:latin typeface="+mn-lt"/>
                <a:ea typeface="+mn-ea"/>
                <a:cs typeface="+mn-cs"/>
                <a:hlinkClick r:id="rId3"/>
              </a:rPr>
              <a:t>Manual básico de puertos para las comunidades:</a:t>
            </a:r>
            <a:r>
              <a:rPr lang="es-419" sz="1200" i="1">
                <a:solidFill>
                  <a:schemeClr val="tx1"/>
                </a:solidFill>
                <a:effectLst/>
                <a:latin typeface="+mn-lt"/>
                <a:ea typeface="+mn-ea"/>
                <a:cs typeface="+mn-cs"/>
                <a:hlinkClick r:id="rId3"/>
              </a:rPr>
              <a:t> Un resumen general de la planificación y las operaciones de los puertos para respaldar la participación comunitaria</a:t>
            </a:r>
            <a:r>
              <a:rPr lang="es-419" sz="1200" i="1">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s-419" sz="1200">
                <a:solidFill>
                  <a:schemeClr val="tx1"/>
                </a:solidFill>
                <a:effectLst/>
                <a:latin typeface="+mn-lt"/>
                <a:ea typeface="+mn-ea"/>
                <a:cs typeface="+mn-cs"/>
              </a:rPr>
              <a:t>Los otros módulos de capacitación tratan sobre lo siguiente:</a:t>
            </a:r>
          </a:p>
          <a:p>
            <a:pPr lvl="0"/>
            <a:r>
              <a:rPr lang="es-419" sz="1200" i="1">
                <a:solidFill>
                  <a:schemeClr val="tx1"/>
                </a:solidFill>
                <a:effectLst/>
                <a:latin typeface="+mn-lt"/>
                <a:ea typeface="+mn-ea"/>
                <a:cs typeface="+mn-cs"/>
                <a:hlinkClick r:id="rId4"/>
              </a:rPr>
              <a:t>Hoja de ruta de acción comunitaria: Empoderamiento de las comunidades próximas a los puertos</a:t>
            </a:r>
          </a:p>
          <a:p>
            <a:pPr lvl="0"/>
            <a:r>
              <a:rPr lang="es-419" sz="1200">
                <a:solidFill>
                  <a:schemeClr val="tx1"/>
                </a:solidFill>
                <a:effectLst/>
                <a:latin typeface="+mn-lt"/>
                <a:ea typeface="+mn-ea"/>
                <a:cs typeface="+mn-cs"/>
              </a:rPr>
              <a:t>Un complemento de implementación para el Manual básico de puertos para las comunidades que proporciona un proceso paso a paso para desarrollar colaboraciones y preparar a las partes interesadas de la comunidad. </a:t>
            </a:r>
          </a:p>
          <a:p>
            <a:pPr lvl="0"/>
            <a:endParaRPr lang="en-US" sz="1200" kern="1200" dirty="0">
              <a:solidFill>
                <a:schemeClr val="tx1"/>
              </a:solidFill>
              <a:effectLst/>
              <a:latin typeface="+mn-lt"/>
              <a:ea typeface="+mn-ea"/>
              <a:cs typeface="+mn-cs"/>
            </a:endParaRPr>
          </a:p>
          <a:p>
            <a:pPr lvl="0"/>
            <a:r>
              <a:rPr lang="es-419" sz="1200" i="1">
                <a:solidFill>
                  <a:schemeClr val="tx1"/>
                </a:solidFill>
                <a:effectLst/>
                <a:latin typeface="+mn-lt"/>
                <a:ea typeface="+mn-ea"/>
                <a:cs typeface="+mn-cs"/>
                <a:hlinkClick r:id="rId5"/>
              </a:rPr>
              <a:t>Manual básico de justicia ambiental (EJ) para puertos: La Guía del Buen Vecino para desarrollar asociaciones y equidad social con las comunidades</a:t>
            </a:r>
            <a:r>
              <a:rPr lang="es-419" sz="1200">
                <a:solidFill>
                  <a:schemeClr val="tx1"/>
                </a:solidFill>
                <a:effectLst/>
                <a:latin typeface="+mn-lt"/>
                <a:ea typeface="+mn-ea"/>
                <a:cs typeface="+mn-cs"/>
              </a:rPr>
              <a:t> </a:t>
            </a:r>
          </a:p>
          <a:p>
            <a:pPr lvl="0"/>
            <a:r>
              <a:rPr lang="es-419" sz="1200">
                <a:solidFill>
                  <a:schemeClr val="tx1"/>
                </a:solidFill>
                <a:effectLst/>
                <a:latin typeface="+mn-lt"/>
                <a:ea typeface="+mn-ea"/>
                <a:cs typeface="+mn-cs"/>
              </a:rPr>
              <a:t>Diseñado para orientar al sector de la industria portuaria acerca de las perspectivas, las prioridades y los desafíos a menudo únicos para las comunidades con problemas de EJ.</a:t>
            </a:r>
          </a:p>
          <a:p>
            <a:pPr lvl="0"/>
            <a:endParaRPr lang="en-US" sz="1200" kern="1200" dirty="0">
              <a:solidFill>
                <a:schemeClr val="tx1"/>
              </a:solidFill>
              <a:effectLst/>
              <a:latin typeface="+mn-lt"/>
              <a:ea typeface="+mn-ea"/>
              <a:cs typeface="+mn-cs"/>
            </a:endParaRPr>
          </a:p>
          <a:p>
            <a:pPr lvl="0"/>
            <a:r>
              <a:rPr lang="es-419" sz="1200">
                <a:solidFill>
                  <a:schemeClr val="tx1"/>
                </a:solidFill>
                <a:effectLst/>
                <a:latin typeface="+mn-lt"/>
                <a:ea typeface="+mn-ea"/>
                <a:cs typeface="+mn-cs"/>
              </a:rPr>
              <a:t>Además, se ofrece capacitación que proporciona un resumen general y lecciones aprendidas para los proyectos piloto de colaboración entre la comunidad y el puerto que se realizaron en cuatro comunidades. </a:t>
            </a:r>
          </a:p>
          <a:p>
            <a:r>
              <a:rPr lang="es-419" sz="1200">
                <a:solidFill>
                  <a:schemeClr val="tx1"/>
                </a:solidFill>
                <a:effectLst/>
                <a:latin typeface="+mn-lt"/>
                <a:ea typeface="+mn-ea"/>
                <a:cs typeface="+mn-cs"/>
              </a:rPr>
              <a:t>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200" b="0" i="0" u="none" strike="noStrike" cap="none" normalizeH="0" baseline="0" noProof="0">
                <a:ln>
                  <a:noFill/>
                </a:ln>
                <a:solidFill>
                  <a:prstClr val="black"/>
                </a:solidFill>
                <a:effectLst/>
                <a:uLnTx/>
                <a:uFillTx/>
                <a:latin typeface="Calibri"/>
                <a:ea typeface="+mn-ea"/>
                <a:cs typeface="+mn-cs"/>
              </a:rPr>
              <a:t>Vertedero de Hidden Lane: Análisis de idoneidad para la reutilización</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1200" b="0" i="0" u="none" strike="noStrike" cap="none" normalizeH="0" baseline="0" noProof="0">
                <a:ln>
                  <a:noFill/>
                </a:ln>
                <a:solidFill>
                  <a:prstClr val="black"/>
                </a:solidFill>
                <a:effectLst/>
                <a:uLnTx/>
                <a:uFillTx/>
                <a:latin typeface="Calibri"/>
                <a:ea typeface="+mn-ea"/>
                <a:cs typeface="+mn-cs"/>
              </a:rPr>
              <a:t>Agosto de 2018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3810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a:solidFill>
                  <a:schemeClr val="tx1"/>
                </a:solidFill>
                <a:effectLst/>
                <a:latin typeface="+mn-lt"/>
                <a:ea typeface="+mn-ea"/>
                <a:cs typeface="+mn-cs"/>
              </a:rPr>
              <a:t>Visite el sitio web del programa para acceder a más herramientas, que incluyen:</a:t>
            </a:r>
          </a:p>
          <a:p>
            <a:pPr marL="285750" indent="-285750">
              <a:buFont typeface="Arial" panose="020B0604020202020204" pitchFamily="34" charset="0"/>
              <a:buChar char="•"/>
            </a:pPr>
            <a:r>
              <a:rPr lang="es-419" sz="1200"/>
              <a:t>Estudios de caso</a:t>
            </a:r>
          </a:p>
          <a:p>
            <a:pPr marL="285750" indent="-285750">
              <a:buFont typeface="Arial" panose="020B0604020202020204" pitchFamily="34" charset="0"/>
              <a:buChar char="•"/>
            </a:pPr>
            <a:r>
              <a:rPr lang="es-419" sz="1200"/>
              <a:t>Informe de lecciones aprendidas</a:t>
            </a:r>
          </a:p>
          <a:p>
            <a:pPr marL="285750" indent="-285750">
              <a:buFont typeface="Arial" panose="020B0604020202020204" pitchFamily="34" charset="0"/>
              <a:buChar char="•"/>
            </a:pPr>
            <a:r>
              <a:rPr lang="es-419" sz="1200"/>
              <a:t>Hojas de trabajo</a:t>
            </a:r>
          </a:p>
          <a:p>
            <a:pPr marL="285750" indent="-285750">
              <a:buFont typeface="Arial" panose="020B0604020202020204" pitchFamily="34" charset="0"/>
              <a:buChar char="•"/>
            </a:pPr>
            <a:r>
              <a:rPr lang="es-419" sz="1200"/>
              <a:t>Módulos de capacitación</a:t>
            </a:r>
          </a:p>
          <a:p>
            <a:pPr marL="285750" indent="-285750">
              <a:buFont typeface="Arial" panose="020B0604020202020204" pitchFamily="34" charset="0"/>
              <a:buChar char="•"/>
            </a:pPr>
            <a:r>
              <a:rPr lang="es-419" sz="1200"/>
              <a:t>Recursos/materiales</a:t>
            </a:r>
          </a:p>
          <a:p>
            <a:pPr marL="285750" indent="-285750">
              <a:buFont typeface="Arial" panose="020B0604020202020204" pitchFamily="34" charset="0"/>
              <a:buChar char="•"/>
            </a:pPr>
            <a:r>
              <a:rPr lang="es-419" sz="1200"/>
              <a:t>¡Y más!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329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a:lnSpc>
                <a:spcPct val="100000"/>
              </a:lnSpc>
            </a:pPr>
            <a:r>
              <a:rPr lang="es-419" sz="2400" b="1">
                <a:latin typeface="Arial"/>
                <a:cs typeface="Arial"/>
              </a:rPr>
              <a:t>Cómo utilizar este documento</a:t>
            </a:r>
          </a:p>
          <a:p>
            <a:pPr marL="171450" marR="320675">
              <a:lnSpc>
                <a:spcPct val="100000"/>
              </a:lnSpc>
              <a:spcBef>
                <a:spcPts val="800"/>
              </a:spcBef>
            </a:pPr>
            <a:endParaRPr lang="en-US" sz="1200" dirty="0">
              <a:latin typeface="Arial"/>
              <a:cs typeface="Arial"/>
            </a:endParaRPr>
          </a:p>
          <a:p>
            <a:pPr marL="171450" marR="320675">
              <a:lnSpc>
                <a:spcPct val="100000"/>
              </a:lnSpc>
              <a:spcBef>
                <a:spcPts val="800"/>
              </a:spcBef>
            </a:pPr>
            <a:r>
              <a:rPr lang="es-419" sz="1200" b="0" i="0">
                <a:solidFill>
                  <a:schemeClr val="tx1"/>
                </a:solidFill>
                <a:effectLst/>
                <a:latin typeface="+mn-lt"/>
                <a:ea typeface="+mn-ea"/>
                <a:cs typeface="+mn-cs"/>
              </a:rPr>
              <a:t>El </a:t>
            </a:r>
            <a:r>
              <a:rPr lang="es-419" sz="1200" b="0" i="1">
                <a:solidFill>
                  <a:schemeClr val="tx1"/>
                </a:solidFill>
                <a:effectLst/>
                <a:latin typeface="+mn-lt"/>
                <a:ea typeface="+mn-ea"/>
                <a:cs typeface="+mn-cs"/>
              </a:rPr>
              <a:t>Manual básico de puertos</a:t>
            </a:r>
            <a:r>
              <a:rPr lang="es-419" sz="1200" b="0" i="0">
                <a:solidFill>
                  <a:schemeClr val="tx1"/>
                </a:solidFill>
                <a:effectLst/>
                <a:latin typeface="+mn-lt"/>
                <a:ea typeface="+mn-ea"/>
                <a:cs typeface="+mn-cs"/>
              </a:rPr>
              <a:t> está disponible en forma de documento PDF interactivo que puede descargarse, y mediante páginas web en formato HTML seleccionando los íconos en la barra de navegación en la parte superior de cada página para navegar entre las secciones (de la 2.0 a la 3.0, por ejemplo).  Además, los enlaces en la parte inferior de cada página pueden utilizarse para moverse entre subsecciones (como avanzar de 2.1 a 2.2).  Hemos puesto a disposición el contenido idéntico del </a:t>
            </a:r>
            <a:r>
              <a:rPr lang="es-419" sz="1200" b="0" i="1">
                <a:solidFill>
                  <a:schemeClr val="tx1"/>
                </a:solidFill>
                <a:effectLst/>
                <a:latin typeface="+mn-lt"/>
                <a:ea typeface="+mn-ea"/>
                <a:cs typeface="+mn-cs"/>
              </a:rPr>
              <a:t>Manual básico de puertos</a:t>
            </a:r>
            <a:r>
              <a:rPr lang="es-419" sz="1200" b="0" i="0">
                <a:solidFill>
                  <a:schemeClr val="tx1"/>
                </a:solidFill>
                <a:effectLst/>
                <a:latin typeface="+mn-lt"/>
                <a:ea typeface="+mn-ea"/>
                <a:cs typeface="+mn-cs"/>
              </a:rPr>
              <a:t> en ambos formatos a fin de maximizar la accesibilidad para la mayor cantidad posible de partes interesadas. El documento PDF es portátil, con la capacidad de acceder al contenido sin conexión; sin embargo, no es fácil de imprimir.  El contenido en las páginas web del </a:t>
            </a:r>
            <a:r>
              <a:rPr lang="es-419" sz="1200" b="0" i="1">
                <a:solidFill>
                  <a:schemeClr val="tx1"/>
                </a:solidFill>
                <a:effectLst/>
                <a:latin typeface="+mn-lt"/>
                <a:ea typeface="+mn-ea"/>
                <a:cs typeface="+mn-cs"/>
              </a:rPr>
              <a:t>Manual básico de puertos</a:t>
            </a:r>
            <a:r>
              <a:rPr lang="es-419" sz="1200" b="0" i="0">
                <a:solidFill>
                  <a:schemeClr val="tx1"/>
                </a:solidFill>
                <a:effectLst/>
                <a:latin typeface="+mn-lt"/>
                <a:ea typeface="+mn-ea"/>
                <a:cs typeface="+mn-cs"/>
              </a:rPr>
              <a:t> está disponible en línea y es más fácil de imprimir. </a:t>
            </a:r>
          </a:p>
          <a:p>
            <a:pPr marL="171450" marR="320675">
              <a:lnSpc>
                <a:spcPct val="100000"/>
              </a:lnSpc>
              <a:spcBef>
                <a:spcPts val="800"/>
              </a:spcBef>
            </a:pPr>
            <a:endParaRPr lang="en-US" sz="1200" dirty="0">
              <a:latin typeface="Arial"/>
              <a:cs typeface="Arial"/>
            </a:endParaRPr>
          </a:p>
          <a:p>
            <a:pPr marL="171450" marR="320675">
              <a:lnSpc>
                <a:spcPct val="100000"/>
              </a:lnSpc>
              <a:spcBef>
                <a:spcPts val="800"/>
              </a:spcBef>
            </a:pPr>
            <a:r>
              <a:rPr lang="es-419" sz="1200">
                <a:latin typeface="Arial"/>
                <a:cs typeface="Arial"/>
              </a:rPr>
              <a:t>El documento en formato PDF está diseñado para ser una experiencia interactiva para el usuario. La barra de navegación en la parte inferior de cada página les permite a los usuarios:</a:t>
            </a:r>
          </a:p>
          <a:p>
            <a:pPr>
              <a:lnSpc>
                <a:spcPct val="100000"/>
              </a:lnSpc>
              <a:spcBef>
                <a:spcPts val="37"/>
              </a:spcBef>
            </a:pPr>
            <a:endParaRPr lang="en-US" sz="800" dirty="0">
              <a:latin typeface="Times New Roman"/>
              <a:cs typeface="Times New Roman"/>
            </a:endParaRPr>
          </a:p>
          <a:p>
            <a:pPr marL="628650" indent="-228600">
              <a:lnSpc>
                <a:spcPct val="100000"/>
              </a:lnSpc>
              <a:buFont typeface="Arial"/>
              <a:buChar char="•"/>
              <a:tabLst>
                <a:tab pos="628650" algn="l"/>
              </a:tabLst>
            </a:pPr>
            <a:r>
              <a:rPr lang="es-419" sz="1200">
                <a:latin typeface="Arial"/>
                <a:cs typeface="Arial"/>
              </a:rPr>
              <a:t>ir a la página de inicio;</a:t>
            </a:r>
          </a:p>
          <a:p>
            <a:pPr>
              <a:lnSpc>
                <a:spcPct val="100000"/>
              </a:lnSpc>
              <a:spcBef>
                <a:spcPts val="37"/>
              </a:spcBef>
              <a:buFont typeface="Arial"/>
              <a:buChar char="•"/>
            </a:pPr>
            <a:endParaRPr lang="en-US" sz="800" dirty="0">
              <a:latin typeface="Times New Roman"/>
              <a:cs typeface="Times New Roman"/>
            </a:endParaRPr>
          </a:p>
          <a:p>
            <a:pPr marL="628650" indent="-228600">
              <a:lnSpc>
                <a:spcPct val="100000"/>
              </a:lnSpc>
              <a:buFont typeface="Arial"/>
              <a:buChar char="•"/>
              <a:tabLst>
                <a:tab pos="628650" algn="l"/>
              </a:tabLst>
            </a:pPr>
            <a:r>
              <a:rPr lang="es-419" sz="1200">
                <a:latin typeface="Arial"/>
                <a:cs typeface="Arial"/>
              </a:rPr>
              <a:t>ir a la página anterior o a la página siguiente;</a:t>
            </a:r>
          </a:p>
          <a:p>
            <a:pPr>
              <a:lnSpc>
                <a:spcPct val="100000"/>
              </a:lnSpc>
              <a:spcBef>
                <a:spcPts val="37"/>
              </a:spcBef>
              <a:buFont typeface="Arial"/>
              <a:buChar char="•"/>
            </a:pPr>
            <a:endParaRPr lang="en-US" sz="800" dirty="0">
              <a:latin typeface="Times New Roman"/>
              <a:cs typeface="Times New Roman"/>
            </a:endParaRPr>
          </a:p>
          <a:p>
            <a:pPr marL="628650" marR="283210" indent="-228600">
              <a:lnSpc>
                <a:spcPct val="100000"/>
              </a:lnSpc>
              <a:buFont typeface="Arial"/>
              <a:buChar char="•"/>
              <a:tabLst>
                <a:tab pos="628650" algn="l"/>
              </a:tabLst>
            </a:pPr>
            <a:r>
              <a:rPr lang="es-419" sz="1200">
                <a:latin typeface="Arial"/>
                <a:cs typeface="Arial"/>
              </a:rPr>
              <a:t>actualizar la página actual para minimizar sus funciones interactivas;</a:t>
            </a:r>
          </a:p>
          <a:p>
            <a:pPr>
              <a:lnSpc>
                <a:spcPct val="100000"/>
              </a:lnSpc>
              <a:spcBef>
                <a:spcPts val="37"/>
              </a:spcBef>
              <a:buFont typeface="Arial"/>
              <a:buChar char="•"/>
            </a:pPr>
            <a:endParaRPr lang="en-US" sz="800" dirty="0">
              <a:latin typeface="Times New Roman"/>
              <a:cs typeface="Times New Roman"/>
            </a:endParaRPr>
          </a:p>
          <a:p>
            <a:pPr marL="628650" indent="-228600">
              <a:lnSpc>
                <a:spcPct val="100000"/>
              </a:lnSpc>
              <a:buFont typeface="Arial"/>
              <a:buChar char="•"/>
              <a:tabLst>
                <a:tab pos="628650" algn="l"/>
              </a:tabLst>
            </a:pPr>
            <a:r>
              <a:rPr lang="es-419" sz="1200">
                <a:latin typeface="Arial"/>
                <a:cs typeface="Arial"/>
              </a:rPr>
              <a:t>desplazarse de sección a sección;</a:t>
            </a:r>
          </a:p>
          <a:p>
            <a:pPr>
              <a:lnSpc>
                <a:spcPct val="100000"/>
              </a:lnSpc>
              <a:spcBef>
                <a:spcPts val="37"/>
              </a:spcBef>
              <a:buFont typeface="Arial"/>
              <a:buChar char="•"/>
            </a:pPr>
            <a:endParaRPr lang="en-US" sz="800" dirty="0">
              <a:latin typeface="Times New Roman"/>
              <a:cs typeface="Times New Roman"/>
            </a:endParaRPr>
          </a:p>
          <a:p>
            <a:pPr marL="628650" indent="-228600">
              <a:lnSpc>
                <a:spcPct val="100000"/>
              </a:lnSpc>
              <a:buFont typeface="Arial"/>
              <a:buChar char="•"/>
              <a:tabLst>
                <a:tab pos="628650" algn="l"/>
              </a:tabLst>
            </a:pPr>
            <a:r>
              <a:rPr lang="es-419" sz="1200">
                <a:latin typeface="Arial"/>
                <a:cs typeface="Arial"/>
              </a:rPr>
              <a:t>ir al Apéndice;</a:t>
            </a:r>
          </a:p>
          <a:p>
            <a:pPr>
              <a:lnSpc>
                <a:spcPct val="100000"/>
              </a:lnSpc>
              <a:spcBef>
                <a:spcPts val="37"/>
              </a:spcBef>
              <a:buFont typeface="Arial"/>
              <a:buChar char="•"/>
            </a:pPr>
            <a:endParaRPr lang="en-US" sz="800" dirty="0">
              <a:latin typeface="Times New Roman"/>
              <a:cs typeface="Times New Roman"/>
            </a:endParaRPr>
          </a:p>
          <a:p>
            <a:pPr marL="628650" indent="-228600">
              <a:lnSpc>
                <a:spcPct val="100000"/>
              </a:lnSpc>
              <a:buFont typeface="Arial"/>
              <a:buChar char="•"/>
              <a:tabLst>
                <a:tab pos="628650" algn="l"/>
              </a:tabLst>
            </a:pPr>
            <a:r>
              <a:rPr lang="es-419" sz="1200">
                <a:latin typeface="Arial"/>
                <a:cs typeface="Arial"/>
              </a:rPr>
              <a:t>ir al glosario, que contiene definiciones de</a:t>
            </a:r>
          </a:p>
          <a:p>
            <a:pPr marL="628650">
              <a:lnSpc>
                <a:spcPct val="100000"/>
              </a:lnSpc>
            </a:pPr>
            <a:r>
              <a:rPr lang="es-419" sz="1200">
                <a:latin typeface="Arial"/>
                <a:cs typeface="Arial"/>
              </a:rPr>
              <a:t>palabras subrayadas a lo largo del documento;</a:t>
            </a:r>
          </a:p>
          <a:p>
            <a:pPr>
              <a:lnSpc>
                <a:spcPct val="100000"/>
              </a:lnSpc>
              <a:spcBef>
                <a:spcPts val="37"/>
              </a:spcBef>
            </a:pPr>
            <a:endParaRPr lang="en-US" sz="800" dirty="0">
              <a:latin typeface="Times New Roman"/>
              <a:cs typeface="Times New Roman"/>
            </a:endParaRPr>
          </a:p>
          <a:p>
            <a:pPr marL="628650" indent="-228600">
              <a:lnSpc>
                <a:spcPct val="100000"/>
              </a:lnSpc>
              <a:buFont typeface="Arial"/>
              <a:buChar char="•"/>
              <a:tabLst>
                <a:tab pos="628650" algn="l"/>
              </a:tabLst>
            </a:pPr>
            <a:r>
              <a:rPr lang="es-419" sz="1200">
                <a:latin typeface="Arial"/>
                <a:cs typeface="Arial"/>
              </a:rPr>
              <a:t>ir a las notas finales.</a:t>
            </a:r>
          </a:p>
          <a:p>
            <a:pPr>
              <a:lnSpc>
                <a:spcPct val="100000"/>
              </a:lnSpc>
              <a:spcBef>
                <a:spcPts val="37"/>
              </a:spcBef>
            </a:pPr>
            <a:endParaRPr lang="en-US" sz="800" dirty="0">
              <a:latin typeface="Times New Roman"/>
              <a:cs typeface="Times New Roman"/>
            </a:endParaRPr>
          </a:p>
          <a:p>
            <a:pPr marL="171450" marR="333375">
              <a:lnSpc>
                <a:spcPct val="100000"/>
              </a:lnSpc>
            </a:pPr>
            <a:r>
              <a:rPr lang="es-419" sz="1200">
                <a:latin typeface="Arial"/>
                <a:cs typeface="Arial"/>
              </a:rPr>
              <a:t>Dentro de cada sección, los botones en la esquina inferior izquierda, o en algunos casos los botones de íconos, revelan información adicional y estudios de casos.</a:t>
            </a:r>
          </a:p>
          <a:p>
            <a:pPr>
              <a:lnSpc>
                <a:spcPct val="100000"/>
              </a:lnSpc>
              <a:spcBef>
                <a:spcPts val="37"/>
              </a:spcBef>
            </a:pPr>
            <a:endParaRPr lang="en-US" sz="800" dirty="0">
              <a:latin typeface="Times New Roman"/>
              <a:cs typeface="Times New Roman"/>
            </a:endParaRPr>
          </a:p>
          <a:p>
            <a:pPr marL="171450" marR="354965">
              <a:lnSpc>
                <a:spcPct val="100000"/>
              </a:lnSpc>
            </a:pPr>
            <a:r>
              <a:rPr lang="es-419" sz="1200">
                <a:latin typeface="Arial"/>
                <a:cs typeface="Arial"/>
              </a:rPr>
              <a:t>Los enlaces web a lo largo del documento les permiten a los usuarios acceder a recursos adicionales en línea.</a:t>
            </a:r>
          </a:p>
          <a:p>
            <a:pPr>
              <a:lnSpc>
                <a:spcPct val="100000"/>
              </a:lnSpc>
              <a:spcBef>
                <a:spcPts val="22"/>
              </a:spcBef>
            </a:pPr>
            <a:endParaRPr lang="en-US" sz="1200" dirty="0">
              <a:latin typeface="Times New Roman"/>
              <a:cs typeface="Times New Roman"/>
            </a:endParaRPr>
          </a:p>
          <a:p>
            <a:pPr marL="171450" marR="795655">
              <a:lnSpc>
                <a:spcPct val="100000"/>
              </a:lnSpc>
            </a:pPr>
            <a:r>
              <a:rPr lang="es-419" sz="2400" b="1">
                <a:latin typeface="Arial"/>
                <a:cs typeface="Arial"/>
              </a:rPr>
              <a:t>Consulte la Hoja de ruta de acción comunitaria</a:t>
            </a:r>
          </a:p>
          <a:p>
            <a:pPr marL="171450" marR="206375">
              <a:lnSpc>
                <a:spcPct val="103699"/>
              </a:lnSpc>
              <a:spcBef>
                <a:spcPts val="760"/>
              </a:spcBef>
            </a:pPr>
            <a:r>
              <a:rPr lang="es-419" sz="1200">
                <a:latin typeface="Arial"/>
                <a:cs typeface="Arial"/>
              </a:rPr>
              <a:t>La Hoja de ruta de acción comunitaria es un documento complementario que proporciona un proceso paso a paso para aplicar la información del Manual básico para desarrollar colaboraciones y empoderar a las comunidades.</a:t>
            </a:r>
          </a:p>
          <a:p>
            <a:pPr>
              <a:lnSpc>
                <a:spcPct val="100000"/>
              </a:lnSpc>
              <a:spcBef>
                <a:spcPts val="37"/>
              </a:spcBef>
            </a:pPr>
            <a:endParaRPr lang="en-US" sz="800" dirty="0">
              <a:latin typeface="Times New Roman"/>
              <a:cs typeface="Times New Roman"/>
            </a:endParaRPr>
          </a:p>
          <a:p>
            <a:pPr marL="171450">
              <a:lnSpc>
                <a:spcPct val="100000"/>
              </a:lnSpc>
            </a:pPr>
            <a:r>
              <a:rPr lang="es-419" sz="1200">
                <a:latin typeface="Arial"/>
                <a:cs typeface="Arial"/>
              </a:rPr>
              <a:t>Para obtener más información, visite: </a:t>
            </a:r>
            <a:r>
              <a:rPr lang="es-419" sz="1200" u="sng">
                <a:solidFill>
                  <a:schemeClr val="tx2">
                    <a:lumMod val="60000"/>
                    <a:lumOff val="40000"/>
                  </a:schemeClr>
                </a:solidFill>
                <a:latin typeface="Arial"/>
                <a:cs typeface="Arial"/>
              </a:rPr>
              <a:t>https://www.epa.gov/community-port-collaboration/community-action-roadmap</a:t>
            </a:r>
          </a:p>
          <a:p>
            <a:pPr marL="171450">
              <a:lnSpc>
                <a:spcPct val="100000"/>
              </a:lnSpc>
            </a:pPr>
            <a:endParaRPr lang="en-US" sz="1200" u="sng" dirty="0">
              <a:solidFill>
                <a:schemeClr val="tx2">
                  <a:lumMod val="60000"/>
                  <a:lumOff val="40000"/>
                </a:schemeClr>
              </a:solidFill>
              <a:latin typeface="Arial"/>
              <a:cs typeface="Arial"/>
            </a:endParaRPr>
          </a:p>
          <a:p>
            <a:pPr marL="171450">
              <a:lnSpc>
                <a:spcPct val="100000"/>
              </a:lnSpc>
            </a:pPr>
            <a:endParaRPr lang="en-US" sz="1200" dirty="0">
              <a:solidFill>
                <a:schemeClr val="tx2">
                  <a:lumMod val="60000"/>
                  <a:lumOff val="40000"/>
                </a:schemeClr>
              </a:solidFill>
              <a:latin typeface="Arial"/>
              <a:cs typeface="Arial"/>
            </a:endParaRPr>
          </a:p>
        </p:txBody>
      </p:sp>
    </p:spTree>
    <p:extLst>
      <p:ext uri="{BB962C8B-B14F-4D97-AF65-F5344CB8AC3E}">
        <p14:creationId xmlns:p14="http://schemas.microsoft.com/office/powerpoint/2010/main" val="47009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s-419"/>
              <a:t>Revise el índice.</a:t>
            </a:r>
          </a:p>
          <a:p>
            <a:endParaRPr lang="en-US" dirty="0"/>
          </a:p>
          <a:p>
            <a:r>
              <a:rPr lang="es-419"/>
              <a:t>Al avanzar por las secciones, notará superíndices en algunas de las diapositivas que remiten a referencias que pueden encontrarse tanto en la versión web como en la versión PDF del documento.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48895" marR="86995">
              <a:lnSpc>
                <a:spcPct val="100000"/>
              </a:lnSpc>
              <a:spcBef>
                <a:spcPts val="1095"/>
              </a:spcBef>
            </a:pPr>
            <a:r>
              <a:rPr lang="es-419" sz="1200">
                <a:latin typeface="Arial"/>
                <a:cs typeface="Arial"/>
              </a:rPr>
              <a:t>Los puertos de nuestro país son una parte importante de nuestra economía nacional y sistema de transporte </a:t>
            </a:r>
            <a:r>
              <a:rPr lang="es-419" sz="1200" u="sng">
                <a:latin typeface="Arial"/>
                <a:cs typeface="Arial"/>
              </a:rPr>
              <a:t>intermodal</a:t>
            </a:r>
            <a:r>
              <a:rPr lang="es-419" sz="1200">
                <a:latin typeface="Arial"/>
                <a:cs typeface="Arial"/>
              </a:rPr>
              <a:t>. Más del 95 % de la </a:t>
            </a:r>
            <a:r>
              <a:rPr lang="es-419" sz="1200" u="sng">
                <a:latin typeface="Arial"/>
                <a:cs typeface="Arial"/>
              </a:rPr>
              <a:t>carga</a:t>
            </a:r>
            <a:r>
              <a:rPr lang="es-419" sz="1200">
                <a:latin typeface="Arial"/>
                <a:cs typeface="Arial"/>
              </a:rPr>
              <a:t> que ingresa a los Estados Unidos llega a través de un barco</a:t>
            </a:r>
            <a:r>
              <a:rPr lang="es-419" sz="1100" baseline="33333">
                <a:latin typeface="Arial"/>
                <a:cs typeface="Arial"/>
              </a:rPr>
              <a:t>1</a:t>
            </a:r>
            <a:r>
              <a:rPr lang="es-419" sz="1200">
                <a:latin typeface="Arial"/>
                <a:cs typeface="Arial"/>
              </a:rPr>
              <a:t>, y más de 360 puertos comerciales en todo el país ayudan a transferir estos bienes a sus destinos en comunidades de toda la nación.</a:t>
            </a:r>
            <a:r>
              <a:rPr lang="es-419" sz="1100" baseline="33333">
                <a:latin typeface="Arial"/>
                <a:cs typeface="Arial"/>
              </a:rPr>
              <a:t>2</a:t>
            </a:r>
            <a:r>
              <a:rPr lang="es-419" sz="1200">
                <a:latin typeface="Arial"/>
                <a:cs typeface="Arial"/>
              </a:rPr>
              <a:t> Nuestros puertos también funcionan como un recurso significativo para la defensa nacional y la preparación para emergencias.</a:t>
            </a:r>
            <a:r>
              <a:rPr lang="es-419" sz="1100" baseline="33333">
                <a:latin typeface="Arial"/>
                <a:cs typeface="Arial"/>
              </a:rPr>
              <a:t>3</a:t>
            </a:r>
            <a:r>
              <a:rPr lang="es-419" sz="1200">
                <a:latin typeface="Arial"/>
                <a:cs typeface="Arial"/>
              </a:rPr>
              <a:t> Comprender el rol de los puertos puede ayudar a los residentes a participar de manera más eficaz en las decisiones que afectan a las comunidades próximas a los puertos.</a:t>
            </a:r>
          </a:p>
          <a:p>
            <a:pPr marL="48895" marR="17145">
              <a:lnSpc>
                <a:spcPct val="100000"/>
              </a:lnSpc>
              <a:spcBef>
                <a:spcPts val="900"/>
              </a:spcBef>
            </a:pPr>
            <a:endParaRPr lang="en-US" sz="1200" dirty="0">
              <a:latin typeface="Arial"/>
              <a:cs typeface="Arial"/>
            </a:endParaRPr>
          </a:p>
          <a:p>
            <a:pPr marL="48895" marR="17145">
              <a:lnSpc>
                <a:spcPct val="100000"/>
              </a:lnSpc>
              <a:spcBef>
                <a:spcPts val="900"/>
              </a:spcBef>
            </a:pPr>
            <a:r>
              <a:rPr lang="es-419" sz="1200">
                <a:latin typeface="Arial"/>
                <a:cs typeface="Arial"/>
              </a:rPr>
              <a:t>Además de su impacto en la economía nacional, los puertos también tienen un impacto en las economías locales y regionales.  Para conocer más sobre estos impactos económicos, consulte la Sección 6 (Economía local y regional).</a:t>
            </a:r>
          </a:p>
          <a:p>
            <a:pPr marL="48895" marR="17145">
              <a:lnSpc>
                <a:spcPct val="100000"/>
              </a:lnSpc>
              <a:spcBef>
                <a:spcPts val="900"/>
              </a:spcBef>
            </a:pPr>
            <a:endParaRPr lang="en-US" sz="1200" dirty="0">
              <a:latin typeface="Arial"/>
              <a:cs typeface="Arial"/>
            </a:endParaRPr>
          </a:p>
          <a:p>
            <a:pPr marL="48895" marR="5080">
              <a:lnSpc>
                <a:spcPct val="100000"/>
              </a:lnSpc>
              <a:spcBef>
                <a:spcPts val="900"/>
              </a:spcBef>
            </a:pPr>
            <a:r>
              <a:rPr lang="es-419" sz="1200">
                <a:latin typeface="Arial"/>
                <a:ea typeface="+mn-ea"/>
                <a:cs typeface="Arial"/>
              </a:rPr>
              <a:t>El enfoque del Manual básico de puertos son los puertos</a:t>
            </a:r>
            <a:r>
              <a:rPr lang="es-419" sz="1200" b="0" i="0">
                <a:solidFill>
                  <a:schemeClr val="tx1"/>
                </a:solidFill>
                <a:effectLst/>
                <a:latin typeface="+mn-lt"/>
                <a:ea typeface="+mn-ea"/>
                <a:cs typeface="+mn-cs"/>
              </a:rPr>
              <a:t>; sin embargo, muchas consideraciones relacionadas con los puertos también pueden aplicarse en grandes instalaciones de carga intermodal que no están cerca de aguas navegables y que a veces se conocen como </a:t>
            </a:r>
            <a:r>
              <a:rPr lang="es-419" sz="1200" b="0" i="0" u="none" strike="noStrike">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puertos interiores</a:t>
            </a:r>
            <a:r>
              <a:rPr lang="es-419" sz="1200" b="0" i="0">
                <a:solidFill>
                  <a:schemeClr val="tx1"/>
                </a:solidFill>
                <a:effectLst/>
                <a:latin typeface="+mn-lt"/>
                <a:ea typeface="+mn-ea"/>
                <a:cs typeface="+mn-cs"/>
              </a:rPr>
              <a:t>. Además, si bien este Manual básico de puertos enfatiza el aspecto del movimiento de bienes de las funciones relacionadas con los puertos, muchos asuntos (p. ej., los buques inactivos) se aplican también a los aspectos de viaje o pasajeros de las funciones del puerto.</a:t>
            </a:r>
          </a:p>
          <a:p>
            <a:pPr marL="48895" marR="5080">
              <a:lnSpc>
                <a:spcPct val="100000"/>
              </a:lnSpc>
              <a:spcBef>
                <a:spcPts val="900"/>
              </a:spcBef>
            </a:pPr>
            <a:endParaRPr lang="en-US" sz="1200" dirty="0">
              <a:latin typeface="Arial"/>
              <a:cs typeface="Arial"/>
            </a:endParaRPr>
          </a:p>
          <a:p>
            <a:pPr marL="12700" marR="389255" lvl="0" indent="0" algn="l" defTabSz="914400" rtl="0" eaLnBrk="1" fontAlgn="auto" latinLnBrk="0" hangingPunct="1">
              <a:lnSpc>
                <a:spcPct val="100000"/>
              </a:lnSpc>
              <a:spcBef>
                <a:spcPts val="0"/>
              </a:spcBef>
              <a:spcAft>
                <a:spcPts val="0"/>
              </a:spcAft>
              <a:buClrTx/>
              <a:buSzTx/>
              <a:buFontTx/>
              <a:buNone/>
              <a:tabLst/>
              <a:defRPr/>
            </a:pPr>
            <a:r>
              <a:rPr lang="es-419" sz="1200">
                <a:latin typeface="Arial"/>
                <a:cs typeface="Arial"/>
              </a:rPr>
              <a:t>Los puertos marítimos de los EE. UU. manejan más del 99 % de la carga internacional del país por volumen y el 65 % por valor, según la Asociación Americana de Autoridades Portuarias (AAPA).</a:t>
            </a:r>
            <a:r>
              <a:rPr lang="es-419" sz="1200" baseline="30000">
                <a:latin typeface="Arial"/>
                <a:cs typeface="Arial"/>
              </a:rPr>
              <a:t>4</a:t>
            </a:r>
            <a:r>
              <a:rPr lang="es-419" sz="1200">
                <a:latin typeface="Arial"/>
                <a:cs typeface="Arial"/>
              </a:rPr>
              <a:t> Estas cifras son significativas, dado que el valor de todo el comercio internacional representa casi el 30 % del </a:t>
            </a:r>
            <a:r>
              <a:rPr lang="es-419" sz="1200" u="sng">
                <a:latin typeface="Arial"/>
                <a:cs typeface="Arial"/>
              </a:rPr>
              <a:t>producto interno</a:t>
            </a:r>
            <a:r>
              <a:rPr lang="es-419" sz="1200">
                <a:latin typeface="Arial"/>
                <a:cs typeface="Arial"/>
              </a:rPr>
              <a:t> </a:t>
            </a:r>
            <a:r>
              <a:rPr lang="es-419" sz="1200" u="sng">
                <a:latin typeface="Arial"/>
                <a:cs typeface="Arial"/>
              </a:rPr>
              <a:t>bruto (PIB) de los EE. UU</a:t>
            </a:r>
            <a:r>
              <a:rPr lang="es-419" sz="1200">
                <a:latin typeface="Arial"/>
                <a:cs typeface="Arial"/>
              </a:rPr>
              <a:t>. Para satisfacer las demandas en aumento del consumidor, más barcos que nunca hacen escala en los puertos marítimos de los EE. UU. y los barcos son cada vez más grandes.</a:t>
            </a:r>
            <a:r>
              <a:rPr lang="es-419" sz="1100" baseline="33333">
                <a:latin typeface="Arial"/>
                <a:cs typeface="Arial"/>
              </a:rPr>
              <a:t>5</a:t>
            </a:r>
          </a:p>
          <a:p>
            <a:pPr marL="48895" marR="5080">
              <a:lnSpc>
                <a:spcPct val="100000"/>
              </a:lnSpc>
              <a:spcBef>
                <a:spcPts val="900"/>
              </a:spcBef>
            </a:pPr>
            <a:endParaRPr lang="en-US" sz="1200" dirty="0">
              <a:latin typeface="Arial"/>
              <a:cs typeface="Arial"/>
            </a:endParaRP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7800" marR="339090" lvl="0" indent="0" algn="l" defTabSz="914400" rtl="0" eaLnBrk="1" fontAlgn="auto" latinLnBrk="0" hangingPunct="1">
              <a:lnSpc>
                <a:spcPct val="100000"/>
              </a:lnSpc>
              <a:spcBef>
                <a:spcPts val="0"/>
              </a:spcBef>
              <a:spcAft>
                <a:spcPts val="0"/>
              </a:spcAft>
              <a:buClrTx/>
              <a:buSzTx/>
              <a:buFontTx/>
              <a:buNone/>
              <a:tabLst/>
              <a:defRPr/>
            </a:pPr>
            <a:r>
              <a:rPr lang="es-419" sz="1200">
                <a:latin typeface="Arial"/>
                <a:cs typeface="Arial"/>
              </a:rPr>
              <a:t>Los puertos enfrentan una serie de desafíos de la industria. Algunos de los desafíos actuales más importantes incluyen: [Lea los botones en la diapositiva].</a:t>
            </a:r>
          </a:p>
          <a:p>
            <a:pPr marL="349250" marR="339090" indent="-171450">
              <a:lnSpc>
                <a:spcPct val="100000"/>
              </a:lnSpc>
              <a:buFont typeface="Arial" panose="020B0604020202020204" pitchFamily="34" charset="0"/>
              <a:buChar char="•"/>
            </a:pPr>
            <a:r>
              <a:rPr lang="es-419" sz="1200">
                <a:latin typeface="Arial"/>
                <a:cs typeface="Arial"/>
              </a:rPr>
              <a:t>Buques pospanamax</a:t>
            </a:r>
          </a:p>
          <a:p>
            <a:pPr marL="349250" marR="339090" indent="-171450">
              <a:lnSpc>
                <a:spcPct val="100000"/>
              </a:lnSpc>
              <a:buFont typeface="Arial" panose="020B0604020202020204" pitchFamily="34" charset="0"/>
              <a:buChar char="•"/>
            </a:pPr>
            <a:r>
              <a:rPr lang="es-419" sz="1200">
                <a:latin typeface="Arial"/>
                <a:cs typeface="Arial"/>
              </a:rPr>
              <a:t>Aumento de la congestión</a:t>
            </a:r>
          </a:p>
          <a:p>
            <a:pPr marL="349250" marR="339090" indent="-171450">
              <a:lnSpc>
                <a:spcPct val="100000"/>
              </a:lnSpc>
              <a:buFont typeface="Arial" panose="020B0604020202020204" pitchFamily="34" charset="0"/>
              <a:buChar char="•"/>
            </a:pPr>
            <a:r>
              <a:rPr lang="es-419" sz="1200">
                <a:latin typeface="Arial"/>
                <a:cs typeface="Arial"/>
              </a:rPr>
              <a:t>Desarrollo de la fuerza laboral</a:t>
            </a:r>
          </a:p>
          <a:p>
            <a:pPr marL="349250" marR="339090" indent="-171450">
              <a:lnSpc>
                <a:spcPct val="100000"/>
              </a:lnSpc>
              <a:buFont typeface="Arial" panose="020B0604020202020204" pitchFamily="34" charset="0"/>
              <a:buChar char="•"/>
            </a:pPr>
            <a:r>
              <a:rPr lang="es-419" sz="1200">
                <a:latin typeface="Arial"/>
                <a:cs typeface="Arial"/>
              </a:rPr>
              <a:t>Manejo de contenedores</a:t>
            </a:r>
          </a:p>
          <a:p>
            <a:pPr marL="349250" marR="339090" indent="-171450">
              <a:lnSpc>
                <a:spcPct val="100000"/>
              </a:lnSpc>
              <a:buFont typeface="Arial" panose="020B0604020202020204" pitchFamily="34" charset="0"/>
              <a:buChar char="•"/>
            </a:pPr>
            <a:r>
              <a:rPr lang="es-419" sz="1200">
                <a:latin typeface="Arial"/>
                <a:cs typeface="Arial"/>
              </a:rPr>
              <a:t>Sostenibilidad ambiental</a:t>
            </a:r>
          </a:p>
          <a:p>
            <a:pPr marL="349250" marR="339090" indent="-171450">
              <a:lnSpc>
                <a:spcPct val="100000"/>
              </a:lnSpc>
              <a:buFont typeface="Arial" panose="020B0604020202020204" pitchFamily="34" charset="0"/>
              <a:buChar char="•"/>
            </a:pPr>
            <a:r>
              <a:rPr lang="es-419" sz="1200">
                <a:latin typeface="Arial"/>
                <a:cs typeface="Arial"/>
              </a:rPr>
              <a:t>Tendencias económicas </a:t>
            </a:r>
          </a:p>
          <a:p>
            <a:pPr marL="349250" marR="339090" indent="-171450">
              <a:lnSpc>
                <a:spcPct val="100000"/>
              </a:lnSpc>
              <a:buFont typeface="Arial" panose="020B0604020202020204" pitchFamily="34" charset="0"/>
              <a:buChar char="•"/>
            </a:pPr>
            <a:r>
              <a:rPr lang="es-419" sz="1200">
                <a:latin typeface="Arial"/>
                <a:cs typeface="Arial"/>
              </a:rPr>
              <a:t>Adaptación climática y resiliencia</a:t>
            </a:r>
          </a:p>
          <a:p>
            <a:pPr marL="177800" marR="278130">
              <a:lnSpc>
                <a:spcPct val="100000"/>
              </a:lnSpc>
            </a:pPr>
            <a:endParaRPr lang="en-US" sz="1200" dirty="0">
              <a:latin typeface="Arial"/>
              <a:cs typeface="Arial"/>
            </a:endParaRPr>
          </a:p>
          <a:p>
            <a:pPr marL="177800" marR="278130">
              <a:lnSpc>
                <a:spcPct val="100000"/>
              </a:lnSpc>
            </a:pPr>
            <a:r>
              <a:rPr lang="es-419" sz="1200">
                <a:latin typeface="Arial"/>
                <a:cs typeface="Arial"/>
              </a:rPr>
              <a:t>Analicemos más detenidamente los buques pospanamax: La expansión del Canal de Panamá ahora permite embarcaciones oceánicas más grandes, llamadas buques pospanamax. Para recibir a estas </a:t>
            </a:r>
            <a:r>
              <a:rPr lang="es-419" sz="1200" u="sng">
                <a:latin typeface="Arial"/>
                <a:cs typeface="Arial"/>
              </a:rPr>
              <a:t>embarcaciones</a:t>
            </a:r>
            <a:r>
              <a:rPr lang="es-419" sz="1200">
                <a:latin typeface="Arial"/>
                <a:cs typeface="Arial"/>
              </a:rPr>
              <a:t> más grandes, los puertos deben invertir en infraestructura, como la eliminación de sedimentos</a:t>
            </a:r>
          </a:p>
          <a:p>
            <a:pPr marL="177800" marR="375920">
              <a:lnSpc>
                <a:spcPct val="100000"/>
              </a:lnSpc>
            </a:pPr>
            <a:r>
              <a:rPr lang="es-419" sz="1200">
                <a:latin typeface="Arial"/>
                <a:cs typeface="Arial"/>
              </a:rPr>
              <a:t>para profundizar los canales de los buques, la profundización y el ensanchamiento de los canales, y la infraestructura en tierra. </a:t>
            </a:r>
          </a:p>
          <a:p>
            <a:pPr marL="177800" marR="339090">
              <a:lnSpc>
                <a:spcPct val="100000"/>
              </a:lnSpc>
            </a:pPr>
            <a:r>
              <a:rPr lang="es-419" sz="1200">
                <a:latin typeface="Arial"/>
                <a:cs typeface="Arial"/>
              </a:rPr>
              <a:t>Como resultado, esto también aumenta el envío de carga desde y hacia los puertos.</a:t>
            </a:r>
          </a:p>
          <a:p>
            <a:pPr marL="177800" marR="339090">
              <a:lnSpc>
                <a:spcPct val="100000"/>
              </a:lnSpc>
            </a:pPr>
            <a:endParaRPr lang="en-US" sz="1200" dirty="0">
              <a:latin typeface="Arial"/>
              <a:cs typeface="Arial"/>
            </a:endParaRPr>
          </a:p>
          <a:p>
            <a:pPr marL="177800" marR="339090">
              <a:lnSpc>
                <a:spcPct val="100000"/>
              </a:lnSpc>
            </a:pPr>
            <a:r>
              <a:rPr lang="es-419" sz="1200">
                <a:latin typeface="Arial"/>
                <a:cs typeface="Arial"/>
              </a:rPr>
              <a:t>Puede hacer clic en los botones del Manual básico para obtener más información sobre cada tema.</a:t>
            </a:r>
          </a:p>
          <a:p>
            <a:pPr marL="177800" marR="339090">
              <a:lnSpc>
                <a:spcPct val="100000"/>
              </a:lnSpc>
            </a:pPr>
            <a:endParaRPr lang="en-US" sz="1200" dirty="0">
              <a:latin typeface="Arial"/>
              <a:cs typeface="Arial"/>
            </a:endParaRPr>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6" name="Holder 6"/>
          <p:cNvSpPr>
            <a:spLocks noGrp="1"/>
          </p:cNvSpPr>
          <p:nvPr>
            <p:ph type="sldNum" sz="quarter" idx="7"/>
          </p:nvPr>
        </p:nvSpPr>
        <p:spPr/>
        <p:txBody>
          <a:bodyPr lIns="0" tIns="0" rIns="0" bIns="0"/>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191027" y="1160064"/>
            <a:ext cx="2866644" cy="915416"/>
          </a:xfrm>
        </p:spPr>
        <p:txBody>
          <a:bodyPr anchor="b">
            <a:normAutofit/>
          </a:bodyPr>
          <a:lstStyle>
            <a:lvl1pPr marL="0" indent="0">
              <a:spcBef>
                <a:spcPts val="0"/>
              </a:spcBef>
              <a:buNone/>
              <a:defRPr sz="2090" b="1">
                <a:solidFill>
                  <a:schemeClr val="tx1">
                    <a:lumMod val="65000"/>
                    <a:lumOff val="35000"/>
                  </a:schemeClr>
                </a:solidFill>
              </a:defRPr>
            </a:lvl1pPr>
            <a:lvl2pPr marL="502920" indent="0">
              <a:buNone/>
              <a:defRPr sz="209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3191027" y="2188394"/>
            <a:ext cx="2866644" cy="4559808"/>
          </a:xfrm>
        </p:spPr>
        <p:txBody>
          <a:bodyPr/>
          <a:lstStyle>
            <a:lvl1pPr>
              <a:defRPr sz="2090"/>
            </a:lvl1pPr>
            <a:lvl2pPr>
              <a:defRPr sz="1870"/>
            </a:lvl2pPr>
            <a:lvl3pPr>
              <a:defRPr sz="1650"/>
            </a:lvl3pPr>
            <a:lvl4pPr>
              <a:defRPr sz="1430"/>
            </a:lvl4pPr>
            <a:lvl5pPr>
              <a:defRPr sz="1430"/>
            </a:lvl5pPr>
            <a:lvl6pPr>
              <a:defRPr sz="1430"/>
            </a:lvl6pPr>
            <a:lvl7pPr>
              <a:defRPr sz="1430"/>
            </a:lvl7pPr>
            <a:lvl8pPr>
              <a:defRPr sz="1430"/>
            </a:lvl8pPr>
            <a:lvl9pPr>
              <a:defRPr sz="14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0232" y="1160066"/>
            <a:ext cx="2866644" cy="921594"/>
          </a:xfrm>
        </p:spPr>
        <p:txBody>
          <a:bodyPr anchor="b">
            <a:normAutofit/>
          </a:bodyPr>
          <a:lstStyle>
            <a:lvl1pPr marL="0" indent="0">
              <a:spcBef>
                <a:spcPts val="0"/>
              </a:spcBef>
              <a:buNone/>
              <a:defRPr sz="2090" b="1">
                <a:solidFill>
                  <a:schemeClr val="tx1">
                    <a:lumMod val="65000"/>
                    <a:lumOff val="35000"/>
                  </a:schemeClr>
                </a:solidFill>
              </a:defRPr>
            </a:lvl1pPr>
            <a:lvl2pPr marL="502920" indent="0">
              <a:buNone/>
              <a:defRPr sz="209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6450232" y="2188394"/>
            <a:ext cx="2866644" cy="4559808"/>
          </a:xfrm>
        </p:spPr>
        <p:txBody>
          <a:bodyPr/>
          <a:lstStyle>
            <a:lvl1pPr>
              <a:defRPr sz="2090"/>
            </a:lvl1pPr>
            <a:lvl2pPr>
              <a:defRPr sz="1870"/>
            </a:lvl2pPr>
            <a:lvl3pPr>
              <a:defRPr sz="1650"/>
            </a:lvl3pPr>
            <a:lvl4pPr>
              <a:defRPr sz="1430"/>
            </a:lvl4pPr>
            <a:lvl5pPr>
              <a:defRPr sz="1430"/>
            </a:lvl5pPr>
            <a:lvl6pPr>
              <a:defRPr sz="1430"/>
            </a:lvl6pPr>
            <a:lvl7pPr>
              <a:defRPr sz="1430"/>
            </a:lvl7pPr>
            <a:lvl8pPr>
              <a:defRPr sz="1430"/>
            </a:lvl8pPr>
            <a:lvl9pPr>
              <a:defRPr sz="14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F34F6880-1C7B-4FC8-8A6A-55AD13CB00ED}" type="datetimeFigureOut">
              <a:rPr lang="en-US" smtClean="0"/>
              <a:t>12/5/2023</a:t>
            </a:fld>
            <a:endParaRPr lang="en-US"/>
          </a:p>
        </p:txBody>
      </p:sp>
      <p:sp>
        <p:nvSpPr>
          <p:cNvPr id="11" name="Footer Placeholder 10"/>
          <p:cNvSpPr>
            <a:spLocks noGrp="1"/>
          </p:cNvSpPr>
          <p:nvPr>
            <p:ph type="ftr" sz="quarter" idx="11"/>
          </p:nvPr>
        </p:nvSpPr>
        <p:spPr/>
        <p:txBody>
          <a:bodyPr/>
          <a:lstStyle/>
          <a:p>
            <a:r>
              <a:rPr lang="en-US">
                <a:solidFill>
                  <a:schemeClr val="bg1"/>
                </a:solidFill>
              </a:rPr>
              <a:t>CAA Permitting Guide</a:t>
            </a:r>
          </a:p>
        </p:txBody>
      </p:sp>
      <p:sp>
        <p:nvSpPr>
          <p:cNvPr id="12" name="Slide Number Placeholder 11"/>
          <p:cNvSpPr>
            <a:spLocks noGrp="1"/>
          </p:cNvSpPr>
          <p:nvPr>
            <p:ph type="sldNum" sz="quarter" idx="12"/>
          </p:nvPr>
        </p:nvSpPr>
        <p:spPr/>
        <p:txBody>
          <a:bodyPr/>
          <a:lstStyle/>
          <a:p>
            <a:fld id="{9C8C2430-CBAF-4D9E-8321-8A011BFF5987}" type="slidenum">
              <a:rPr lang="en-US" smtClean="0"/>
              <a:pPr/>
              <a:t>‹#›</a:t>
            </a:fld>
            <a:endParaRPr lang="en-US"/>
          </a:p>
        </p:txBody>
      </p:sp>
      <p:cxnSp>
        <p:nvCxnSpPr>
          <p:cNvPr id="13" name="Straight Connector 12">
            <a:extLst>
              <a:ext uri="{FF2B5EF4-FFF2-40B4-BE49-F238E27FC236}">
                <a16:creationId xmlns:a16="http://schemas.microsoft.com/office/drawing/2014/main" id="{13AD7422-DAC0-45DF-B6EE-5F3C83661F9F}"/>
              </a:ext>
            </a:extLst>
          </p:cNvPr>
          <p:cNvCxnSpPr/>
          <p:nvPr userDrawn="1"/>
        </p:nvCxnSpPr>
        <p:spPr>
          <a:xfrm>
            <a:off x="502920" y="777240"/>
            <a:ext cx="955548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46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F34F6880-1C7B-4FC8-8A6A-55AD13CB00ED}" type="datetimeFigureOut">
              <a:rPr lang="en-US" smtClean="0"/>
              <a:t>12/5/2023</a:t>
            </a:fld>
            <a:endParaRPr lang="en-US"/>
          </a:p>
        </p:txBody>
      </p:sp>
      <p:sp>
        <p:nvSpPr>
          <p:cNvPr id="7" name="Footer Placeholder 6"/>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8" name="Slide Number Placeholder 7"/>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9558415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4F6880-1C7B-4FC8-8A6A-55AD13CB00ED}" type="datetimeFigureOut">
              <a:rPr lang="en-US" smtClean="0"/>
              <a:t>12/5/2023</a:t>
            </a:fld>
            <a:endParaRPr lang="en-US"/>
          </a:p>
        </p:txBody>
      </p:sp>
      <p:sp>
        <p:nvSpPr>
          <p:cNvPr id="6" name="Footer Placeholder 5"/>
          <p:cNvSpPr>
            <a:spLocks noGrp="1"/>
          </p:cNvSpPr>
          <p:nvPr>
            <p:ph type="ftr" sz="quarter" idx="11"/>
          </p:nvPr>
        </p:nvSpPr>
        <p:spPr/>
        <p:txBody>
          <a:bodyPr/>
          <a:lstStyle/>
          <a:p>
            <a:r>
              <a:rPr lang="en-US">
                <a:solidFill>
                  <a:schemeClr val="bg1"/>
                </a:solidFill>
              </a:rPr>
              <a:t>CAA Permitting Guide</a:t>
            </a:r>
          </a:p>
        </p:txBody>
      </p:sp>
      <p:sp>
        <p:nvSpPr>
          <p:cNvPr id="7" name="Slide Number Placeholder 6"/>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21133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226" y="1295400"/>
            <a:ext cx="2338578" cy="2487168"/>
          </a:xfrm>
        </p:spPr>
        <p:txBody>
          <a:bodyPr anchor="b">
            <a:normAutofit/>
          </a:bodyPr>
          <a:lstStyle>
            <a:lvl1pPr>
              <a:defRPr sz="3080" b="0" baseline="0"/>
            </a:lvl1pPr>
          </a:lstStyle>
          <a:p>
            <a:r>
              <a:rPr lang="en-US"/>
              <a:t>Click to edit Master title style</a:t>
            </a:r>
          </a:p>
        </p:txBody>
      </p:sp>
      <p:sp>
        <p:nvSpPr>
          <p:cNvPr id="3" name="Content Placeholder 2"/>
          <p:cNvSpPr>
            <a:spLocks noGrp="1"/>
          </p:cNvSpPr>
          <p:nvPr>
            <p:ph idx="1"/>
          </p:nvPr>
        </p:nvSpPr>
        <p:spPr>
          <a:xfrm>
            <a:off x="3191027" y="984504"/>
            <a:ext cx="6035040" cy="5803392"/>
          </a:xfrm>
        </p:spPr>
        <p:txBody>
          <a:bodyPr/>
          <a:lstStyle>
            <a:lvl1pPr>
              <a:defRPr sz="2200"/>
            </a:lvl1pPr>
            <a:lvl2pPr>
              <a:defRPr sz="1980"/>
            </a:lvl2pPr>
            <a:lvl3pPr>
              <a:defRPr sz="1760"/>
            </a:lvl3pPr>
            <a:lvl4pPr>
              <a:defRPr sz="1540"/>
            </a:lvl4pPr>
            <a:lvl5pPr>
              <a:defRPr sz="1540"/>
            </a:lvl5pPr>
            <a:lvl6pPr>
              <a:defRPr sz="1540"/>
            </a:lvl6pPr>
            <a:lvl7pPr>
              <a:defRPr sz="1540"/>
            </a:lvl7pPr>
            <a:lvl8pPr>
              <a:defRPr sz="1540"/>
            </a:lvl8pPr>
            <a:lvl9pPr>
              <a:defRPr sz="15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1226" y="3782568"/>
            <a:ext cx="2338578" cy="2901696"/>
          </a:xfrm>
        </p:spPr>
        <p:txBody>
          <a:bodyPr anchor="t">
            <a:normAutofit/>
          </a:bodyPr>
          <a:lstStyle>
            <a:lvl1pPr marL="0" indent="0">
              <a:lnSpc>
                <a:spcPct val="100000"/>
              </a:lnSpc>
              <a:spcBef>
                <a:spcPts val="880"/>
              </a:spcBef>
              <a:buNone/>
              <a:defRPr sz="1375">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12/5/2023</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720812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226" y="1295400"/>
            <a:ext cx="2338578" cy="2487168"/>
          </a:xfrm>
        </p:spPr>
        <p:txBody>
          <a:bodyPr anchor="b">
            <a:normAutofit/>
          </a:bodyPr>
          <a:lstStyle>
            <a:lvl1pPr>
              <a:defRPr sz="3080" b="0"/>
            </a:lvl1pPr>
          </a:lstStyle>
          <a:p>
            <a:r>
              <a:rPr lang="en-US"/>
              <a:t>Click to edit Master title style</a:t>
            </a:r>
          </a:p>
        </p:txBody>
      </p:sp>
      <p:sp>
        <p:nvSpPr>
          <p:cNvPr id="3" name="Picture Placeholder 2"/>
          <p:cNvSpPr>
            <a:spLocks noGrp="1" noChangeAspect="1"/>
          </p:cNvSpPr>
          <p:nvPr>
            <p:ph type="pic" idx="1"/>
          </p:nvPr>
        </p:nvSpPr>
        <p:spPr>
          <a:xfrm>
            <a:off x="2945782" y="869741"/>
            <a:ext cx="6695065" cy="6041746"/>
          </a:xfrm>
          <a:solidFill>
            <a:schemeClr val="bg1">
              <a:lumMod val="75000"/>
            </a:schemeClr>
          </a:solidFill>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211226" y="3786016"/>
            <a:ext cx="2338578" cy="2901696"/>
          </a:xfrm>
        </p:spPr>
        <p:txBody>
          <a:bodyPr anchor="t">
            <a:normAutofit/>
          </a:bodyPr>
          <a:lstStyle>
            <a:lvl1pPr marL="0" indent="0">
              <a:lnSpc>
                <a:spcPct val="100000"/>
              </a:lnSpc>
              <a:spcBef>
                <a:spcPts val="880"/>
              </a:spcBef>
              <a:buNone/>
              <a:defRPr sz="1375">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12/5/2023</a:t>
            </a:fld>
            <a:endParaRPr lang="en-US"/>
          </a:p>
        </p:txBody>
      </p:sp>
      <p:sp>
        <p:nvSpPr>
          <p:cNvPr id="9" name="Footer Placeholder 8"/>
          <p:cNvSpPr>
            <a:spLocks noGrp="1"/>
          </p:cNvSpPr>
          <p:nvPr>
            <p:ph type="ftr" sz="quarter" idx="11"/>
          </p:nvPr>
        </p:nvSpPr>
        <p:spPr>
          <a:xfrm>
            <a:off x="2886759" y="7203865"/>
            <a:ext cx="4877002" cy="413808"/>
          </a:xfrm>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807727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12/5/2023</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70206078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325" y="1122680"/>
            <a:ext cx="2326005" cy="5613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91027" y="984504"/>
            <a:ext cx="6035040" cy="580339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12/5/2023</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202309934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6" name="Holder 6"/>
          <p:cNvSpPr>
            <a:spLocks noGrp="1"/>
          </p:cNvSpPr>
          <p:nvPr>
            <p:ph type="sldNum" sz="quarter" idx="7"/>
          </p:nvPr>
        </p:nvSpPr>
        <p:spPr/>
        <p:txBody>
          <a:bodyPr lIns="0" tIns="0" rIns="0" bIns="0"/>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7" name="Holder 7"/>
          <p:cNvSpPr>
            <a:spLocks noGrp="1"/>
          </p:cNvSpPr>
          <p:nvPr>
            <p:ph type="sldNum" sz="quarter" idx="7"/>
          </p:nvPr>
        </p:nvSpPr>
        <p:spPr/>
        <p:txBody>
          <a:bodyPr lIns="0" tIns="0" rIns="0" bIns="0"/>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5" name="Holder 5"/>
          <p:cNvSpPr>
            <a:spLocks noGrp="1"/>
          </p:cNvSpPr>
          <p:nvPr>
            <p:ph type="sldNum" sz="quarter" idx="7"/>
          </p:nvPr>
        </p:nvSpPr>
        <p:spPr/>
        <p:txBody>
          <a:bodyPr lIns="0" tIns="0" rIns="0" bIns="0"/>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4" name="Holder 4"/>
          <p:cNvSpPr>
            <a:spLocks noGrp="1"/>
          </p:cNvSpPr>
          <p:nvPr>
            <p:ph type="sldNum" sz="quarter" idx="7"/>
          </p:nvPr>
        </p:nvSpPr>
        <p:spPr/>
        <p:txBody>
          <a:bodyPr lIns="0" tIns="0" rIns="0" bIns="0"/>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863601"/>
            <a:ext cx="7541835" cy="6045201"/>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647967" y="863601"/>
            <a:ext cx="2413388" cy="6045201"/>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82625" y="1471575"/>
            <a:ext cx="6035040" cy="3689299"/>
          </a:xfrm>
        </p:spPr>
        <p:txBody>
          <a:bodyPr anchor="b">
            <a:normAutofit/>
          </a:bodyPr>
          <a:lstStyle>
            <a:lvl1pPr algn="l">
              <a:defRPr sz="5940" spc="-11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907512" y="5292945"/>
            <a:ext cx="6035040" cy="1036320"/>
          </a:xfrm>
        </p:spPr>
        <p:txBody>
          <a:bodyPr anchor="t">
            <a:normAutofit/>
          </a:bodyPr>
          <a:lstStyle>
            <a:lvl1pPr marL="0" indent="0" algn="l">
              <a:buNone/>
              <a:defRPr sz="2200" cap="none" spc="0" baseline="0">
                <a:solidFill>
                  <a:schemeClr val="accent1">
                    <a:lumMod val="20000"/>
                    <a:lumOff val="80000"/>
                  </a:schemeClr>
                </a:solidFill>
              </a:defRPr>
            </a:lvl1pPr>
            <a:lvl2pPr marL="502920" indent="0" algn="ctr">
              <a:buNone/>
              <a:defRPr sz="2200"/>
            </a:lvl2pPr>
            <a:lvl3pPr marL="1005840" indent="0" algn="ctr">
              <a:buNone/>
              <a:defRPr sz="220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p>
        </p:txBody>
      </p:sp>
      <p:sp>
        <p:nvSpPr>
          <p:cNvPr id="4" name="Date Placeholder 3"/>
          <p:cNvSpPr>
            <a:spLocks noGrp="1"/>
          </p:cNvSpPr>
          <p:nvPr>
            <p:ph type="dt" sz="half" idx="10"/>
          </p:nvPr>
        </p:nvSpPr>
        <p:spPr/>
        <p:txBody>
          <a:bodyPr/>
          <a:lstStyle/>
          <a:p>
            <a:fld id="{F34F6880-1C7B-4FC8-8A6A-55AD13CB00E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5DB16-49FA-40EA-9D0B-B1318C442892}" type="slidenum">
              <a:rPr lang="en-US" smtClean="0"/>
              <a:t>‹#›</a:t>
            </a:fld>
            <a:endParaRPr lang="en-US"/>
          </a:p>
        </p:txBody>
      </p:sp>
    </p:spTree>
    <p:extLst>
      <p:ext uri="{BB962C8B-B14F-4D97-AF65-F5344CB8AC3E}">
        <p14:creationId xmlns:p14="http://schemas.microsoft.com/office/powerpoint/2010/main" val="57455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78497" y="890177"/>
            <a:ext cx="6563420" cy="602976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F6880-1C7B-4FC8-8A6A-55AD13CB00ED}" type="datetimeFigureOut">
              <a:rPr lang="en-US" smtClean="0"/>
              <a:t>12/5/2023</a:t>
            </a:fld>
            <a:endParaRPr lang="en-US"/>
          </a:p>
        </p:txBody>
      </p:sp>
      <p:sp>
        <p:nvSpPr>
          <p:cNvPr id="5" name="Footer Placeholder 4"/>
          <p:cNvSpPr>
            <a:spLocks noGrp="1"/>
          </p:cNvSpPr>
          <p:nvPr>
            <p:ph type="ftr" sz="quarter" idx="11"/>
          </p:nvPr>
        </p:nvSpPr>
        <p:spPr/>
        <p:txBody>
          <a:bodyPr/>
          <a:lstStyle/>
          <a:p>
            <a:r>
              <a:rPr lang="en-US">
                <a:solidFill>
                  <a:schemeClr val="bg1"/>
                </a:solidFill>
              </a:rPr>
              <a:t>CAA Permitting Guide</a:t>
            </a:r>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49257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1027" y="1471575"/>
            <a:ext cx="6035040" cy="3689299"/>
          </a:xfrm>
        </p:spPr>
        <p:txBody>
          <a:bodyPr anchor="b">
            <a:normAutofit/>
          </a:bodyPr>
          <a:lstStyle>
            <a:lvl1pPr>
              <a:defRPr sz="5940" b="0" spc="-11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206115" y="5295595"/>
            <a:ext cx="6035040" cy="1036320"/>
          </a:xfrm>
        </p:spPr>
        <p:txBody>
          <a:bodyPr anchor="t">
            <a:normAutofit/>
          </a:bodyPr>
          <a:lstStyle>
            <a:lvl1pPr marL="0" indent="0">
              <a:buNone/>
              <a:defRPr sz="2200" cap="none" spc="0" baseline="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83890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1027" y="984504"/>
            <a:ext cx="2866644" cy="5803392"/>
          </a:xfrm>
        </p:spPr>
        <p:txBody>
          <a:bodyPr/>
          <a:lstStyle>
            <a:lvl1pPr>
              <a:defRPr sz="2090"/>
            </a:lvl1pPr>
            <a:lvl2pPr>
              <a:defRPr sz="1870"/>
            </a:lvl2pPr>
            <a:lvl3pPr>
              <a:defRPr sz="1650"/>
            </a:lvl3pPr>
            <a:lvl4pPr>
              <a:defRPr sz="1430"/>
            </a:lvl4pPr>
            <a:lvl5pPr>
              <a:defRPr sz="1430"/>
            </a:lvl5pPr>
            <a:lvl6pPr>
              <a:defRPr sz="1430"/>
            </a:lvl6pPr>
            <a:lvl7pPr>
              <a:defRPr sz="1430"/>
            </a:lvl7pPr>
            <a:lvl8pPr>
              <a:defRPr sz="1430"/>
            </a:lvl8pPr>
            <a:lvl9pPr>
              <a:defRPr sz="14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49949" y="984504"/>
            <a:ext cx="2866644" cy="5803392"/>
          </a:xfrm>
        </p:spPr>
        <p:txBody>
          <a:bodyPr/>
          <a:lstStyle>
            <a:lvl1pPr>
              <a:defRPr sz="2090"/>
            </a:lvl1pPr>
            <a:lvl2pPr>
              <a:defRPr sz="1870"/>
            </a:lvl2pPr>
            <a:lvl3pPr>
              <a:defRPr sz="1650"/>
            </a:lvl3pPr>
            <a:lvl4pPr>
              <a:defRPr sz="1430"/>
            </a:lvl4pPr>
            <a:lvl5pPr>
              <a:defRPr sz="1430"/>
            </a:lvl5pPr>
            <a:lvl6pPr>
              <a:defRPr sz="1430"/>
            </a:lvl6pPr>
            <a:lvl7pPr>
              <a:defRPr sz="1430"/>
            </a:lvl7pPr>
            <a:lvl8pPr>
              <a:defRPr sz="1430"/>
            </a:lvl8pPr>
            <a:lvl9pPr>
              <a:defRPr sz="14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F34F6880-1C7B-4FC8-8A6A-55AD13CB00ED}" type="datetimeFigureOut">
              <a:rPr lang="en-US" smtClean="0"/>
              <a:t>12/5/2023</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cxnSp>
        <p:nvCxnSpPr>
          <p:cNvPr id="11" name="Straight Connector 10">
            <a:extLst>
              <a:ext uri="{FF2B5EF4-FFF2-40B4-BE49-F238E27FC236}">
                <a16:creationId xmlns:a16="http://schemas.microsoft.com/office/drawing/2014/main" id="{9FAA086D-56AC-4BE9-9A46-1E140779F5A1}"/>
              </a:ext>
            </a:extLst>
          </p:cNvPr>
          <p:cNvCxnSpPr/>
          <p:nvPr userDrawn="1"/>
        </p:nvCxnSpPr>
        <p:spPr>
          <a:xfrm>
            <a:off x="502920" y="777240"/>
            <a:ext cx="955548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261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86" y="7086600"/>
            <a:ext cx="10053320" cy="685800"/>
          </a:xfrm>
          <a:custGeom>
            <a:avLst/>
            <a:gdLst/>
            <a:ahLst/>
            <a:cxnLst/>
            <a:rect l="l" t="t" r="r" b="b"/>
            <a:pathLst>
              <a:path w="10053320" h="685800">
                <a:moveTo>
                  <a:pt x="0" y="685800"/>
                </a:moveTo>
                <a:lnTo>
                  <a:pt x="10052913" y="685800"/>
                </a:lnTo>
                <a:lnTo>
                  <a:pt x="10052913" y="0"/>
                </a:lnTo>
                <a:lnTo>
                  <a:pt x="0" y="0"/>
                </a:lnTo>
                <a:lnTo>
                  <a:pt x="0" y="68580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393700" y="3375799"/>
            <a:ext cx="9271000" cy="406400"/>
          </a:xfrm>
          <a:prstGeom prst="rect">
            <a:avLst/>
          </a:prstGeom>
        </p:spPr>
        <p:txBody>
          <a:bodyPr wrap="square" lIns="0" tIns="0" rIns="0" bIns="0">
            <a:spAutoFit/>
          </a:bodyPr>
          <a:lstStyle>
            <a:lvl1pPr>
              <a:defRPr sz="3000" b="1" i="0">
                <a:solidFill>
                  <a:schemeClr val="bg1"/>
                </a:solidFill>
                <a:latin typeface="Arial"/>
                <a:cs typeface="Arial"/>
              </a:defRPr>
            </a:lvl1pPr>
          </a:lstStyle>
          <a:p>
            <a:endParaRPr/>
          </a:p>
        </p:txBody>
      </p:sp>
      <p:sp>
        <p:nvSpPr>
          <p:cNvPr id="3" name="Holder 3"/>
          <p:cNvSpPr>
            <a:spLocks noGrp="1"/>
          </p:cNvSpPr>
          <p:nvPr>
            <p:ph type="body" idx="1"/>
          </p:nvPr>
        </p:nvSpPr>
        <p:spPr>
          <a:xfrm>
            <a:off x="711200" y="1255253"/>
            <a:ext cx="8636000" cy="17786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12/5/2023</a:t>
            </a:fld>
            <a:endParaRPr lang="en-US"/>
          </a:p>
        </p:txBody>
      </p:sp>
      <p:sp>
        <p:nvSpPr>
          <p:cNvPr id="6" name="Holder 6"/>
          <p:cNvSpPr>
            <a:spLocks noGrp="1"/>
          </p:cNvSpPr>
          <p:nvPr>
            <p:ph type="sldNum" sz="quarter" idx="7"/>
          </p:nvPr>
        </p:nvSpPr>
        <p:spPr>
          <a:xfrm>
            <a:off x="9551669" y="7392744"/>
            <a:ext cx="234950" cy="190500"/>
          </a:xfrm>
          <a:prstGeom prst="rect">
            <a:avLst/>
          </a:prstGeom>
        </p:spPr>
        <p:txBody>
          <a:bodyPr wrap="square" lIns="0" tIns="0" rIns="0" bIns="0">
            <a:spAutoFit/>
          </a:bodyPr>
          <a:lstStyle>
            <a:lvl1pPr>
              <a:defRPr sz="1300" b="1" i="0">
                <a:solidFill>
                  <a:schemeClr val="bg1"/>
                </a:solidFill>
                <a:latin typeface="Arial"/>
                <a:cs typeface="Arial"/>
              </a:defRPr>
            </a:lvl1pPr>
          </a:lstStyle>
          <a:p>
            <a:pPr marL="25400">
              <a:lnSpc>
                <a:spcPct val="100000"/>
              </a:lnSpc>
            </a:pPr>
            <a:fld id="{81D60167-4931-47E6-BA6A-407CBD079E47}" type="slidenum">
              <a:rPr dirty="0"/>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860145"/>
            <a:ext cx="2840962" cy="6041746"/>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08658" y="1273684"/>
            <a:ext cx="2431673" cy="5214674"/>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9748088" y="860145"/>
            <a:ext cx="316840" cy="6041746"/>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192146" y="979322"/>
            <a:ext cx="6035040" cy="580339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6534" y="7203865"/>
            <a:ext cx="2263140" cy="413808"/>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12/5/2023</a:t>
            </a:fld>
            <a:endParaRPr lang="en-US"/>
          </a:p>
        </p:txBody>
      </p:sp>
      <p:sp>
        <p:nvSpPr>
          <p:cNvPr id="5" name="Footer Placeholder 4"/>
          <p:cNvSpPr>
            <a:spLocks noGrp="1"/>
          </p:cNvSpPr>
          <p:nvPr>
            <p:ph type="ftr" sz="quarter" idx="3"/>
          </p:nvPr>
        </p:nvSpPr>
        <p:spPr>
          <a:xfrm>
            <a:off x="3192146" y="7203865"/>
            <a:ext cx="4877002" cy="413808"/>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solidFill>
                  <a:schemeClr val="bg1"/>
                </a:solidFill>
              </a:rPr>
              <a:t>DRAFT - Hidden Lane Landfill – Reuse Suitability Analysis</a:t>
            </a:r>
            <a:endParaRPr lang="en-US"/>
          </a:p>
        </p:txBody>
      </p:sp>
      <p:sp>
        <p:nvSpPr>
          <p:cNvPr id="6" name="Slide Number Placeholder 5"/>
          <p:cNvSpPr>
            <a:spLocks noGrp="1"/>
          </p:cNvSpPr>
          <p:nvPr>
            <p:ph type="sldNum" sz="quarter" idx="4"/>
          </p:nvPr>
        </p:nvSpPr>
        <p:spPr>
          <a:xfrm>
            <a:off x="8773163" y="7203865"/>
            <a:ext cx="1263015" cy="413808"/>
          </a:xfrm>
          <a:prstGeom prst="rect">
            <a:avLst/>
          </a:prstGeom>
        </p:spPr>
        <p:txBody>
          <a:bodyPr vert="horz" lIns="91440" tIns="45720" rIns="91440" bIns="45720" rtlCol="0" anchor="ctr"/>
          <a:lstStyle>
            <a:lvl1pPr algn="r">
              <a:defRPr sz="1210" b="1">
                <a:solidFill>
                  <a:schemeClr val="accent1"/>
                </a:solidFill>
              </a:defRPr>
            </a:lvl1pPr>
          </a:lstStyle>
          <a:p>
            <a:fld id="{9C8C2430-CBAF-4D9E-8321-8A011BFF5987}" type="slidenum">
              <a:rPr lang="en-US" smtClean="0"/>
              <a:pPr/>
              <a:t>‹#›</a:t>
            </a:fld>
            <a:endParaRPr lang="en-US"/>
          </a:p>
        </p:txBody>
      </p:sp>
    </p:spTree>
    <p:extLst>
      <p:ext uri="{BB962C8B-B14F-4D97-AF65-F5344CB8AC3E}">
        <p14:creationId xmlns:p14="http://schemas.microsoft.com/office/powerpoint/2010/main" val="29681196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1005840" rtl="0" eaLnBrk="1" latinLnBrk="0" hangingPunct="1">
        <a:lnSpc>
          <a:spcPct val="90000"/>
        </a:lnSpc>
        <a:spcBef>
          <a:spcPct val="0"/>
        </a:spcBef>
        <a:buNone/>
        <a:defRPr sz="3300" kern="1200" spc="-66" baseline="0">
          <a:solidFill>
            <a:srgbClr val="FFFFFF"/>
          </a:solidFill>
          <a:latin typeface="+mj-lt"/>
          <a:ea typeface="+mj-ea"/>
          <a:cs typeface="+mj-cs"/>
        </a:defRPr>
      </a:lvl1pPr>
    </p:titleStyle>
    <p:bodyStyle>
      <a:lvl1pPr marL="201168" indent="-201168" algn="l" defTabSz="1005840" rtl="0" eaLnBrk="1" latinLnBrk="0" hangingPunct="1">
        <a:lnSpc>
          <a:spcPct val="90000"/>
        </a:lnSpc>
        <a:spcBef>
          <a:spcPts val="1320"/>
        </a:spcBef>
        <a:buClr>
          <a:schemeClr val="accent1"/>
        </a:buClr>
        <a:buFont typeface="Wingdings 2" pitchFamily="18" charset="2"/>
        <a:buChar char=""/>
        <a:defRPr sz="2090" kern="1200">
          <a:solidFill>
            <a:schemeClr val="tx1">
              <a:lumMod val="65000"/>
              <a:lumOff val="35000"/>
            </a:schemeClr>
          </a:solidFill>
          <a:latin typeface="+mn-lt"/>
          <a:ea typeface="+mn-ea"/>
          <a:cs typeface="+mn-cs"/>
        </a:defRPr>
      </a:lvl1pPr>
      <a:lvl2pPr marL="754380" indent="-201168" algn="l" defTabSz="1005840" rtl="0" eaLnBrk="1" latinLnBrk="0" hangingPunct="1">
        <a:lnSpc>
          <a:spcPct val="90000"/>
        </a:lnSpc>
        <a:spcBef>
          <a:spcPts val="275"/>
        </a:spcBef>
        <a:spcAft>
          <a:spcPts val="275"/>
        </a:spcAft>
        <a:buClr>
          <a:schemeClr val="accent1"/>
        </a:buClr>
        <a:buFont typeface="Wingdings 2" pitchFamily="18" charset="2"/>
        <a:buChar char=""/>
        <a:defRPr sz="1870" kern="1200">
          <a:solidFill>
            <a:schemeClr val="tx1">
              <a:lumMod val="65000"/>
              <a:lumOff val="35000"/>
            </a:schemeClr>
          </a:solidFill>
          <a:latin typeface="+mn-lt"/>
          <a:ea typeface="+mn-ea"/>
          <a:cs typeface="+mn-cs"/>
        </a:defRPr>
      </a:lvl2pPr>
      <a:lvl3pPr marL="1257300" indent="-201168" algn="l" defTabSz="1005840" rtl="0" eaLnBrk="1" latinLnBrk="0" hangingPunct="1">
        <a:lnSpc>
          <a:spcPct val="90000"/>
        </a:lnSpc>
        <a:spcBef>
          <a:spcPts val="275"/>
        </a:spcBef>
        <a:spcAft>
          <a:spcPts val="275"/>
        </a:spcAft>
        <a:buClr>
          <a:schemeClr val="accent1"/>
        </a:buClr>
        <a:buFont typeface="Wingdings 2" pitchFamily="18" charset="2"/>
        <a:buChar char=""/>
        <a:defRPr sz="1650" kern="1200">
          <a:solidFill>
            <a:schemeClr val="tx1">
              <a:lumMod val="65000"/>
              <a:lumOff val="35000"/>
            </a:schemeClr>
          </a:solidFill>
          <a:latin typeface="+mn-lt"/>
          <a:ea typeface="+mn-ea"/>
          <a:cs typeface="+mn-cs"/>
        </a:defRPr>
      </a:lvl3pPr>
      <a:lvl4pPr marL="1760220" indent="-201168"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4pPr>
      <a:lvl5pPr marL="2263140" indent="-201168"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5pPr>
      <a:lvl6pPr marL="2766060" indent="-251460"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6pPr>
      <a:lvl7pPr marL="3268980" indent="-251460"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7pPr>
      <a:lvl8pPr marL="3771900" indent="-251460"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8pPr>
      <a:lvl9pPr marL="4274820" indent="-251460" algn="l" defTabSz="1005840" rtl="0" eaLnBrk="1" latinLnBrk="0" hangingPunct="1">
        <a:lnSpc>
          <a:spcPct val="90000"/>
        </a:lnSpc>
        <a:spcBef>
          <a:spcPts val="275"/>
        </a:spcBef>
        <a:spcAft>
          <a:spcPts val="275"/>
        </a:spcAft>
        <a:buClr>
          <a:schemeClr val="accent1"/>
        </a:buClr>
        <a:buFont typeface="Wingdings 2" pitchFamily="18" charset="2"/>
        <a:buChar char=""/>
        <a:defRPr sz="1430" kern="1200">
          <a:solidFill>
            <a:schemeClr val="tx1">
              <a:lumMod val="65000"/>
              <a:lumOff val="3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34.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0.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1.xml"/><Relationship Id="rId16"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hyperlink" Target="https://wcms.epa.gov/community-port-collaboration-and-capacity-building/ports-primer-31-port-operations#sel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35.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4.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36.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7.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37.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22.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8.png"/><Relationship Id="rId1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png"/><Relationship Id="rId17" Type="http://schemas.openxmlformats.org/officeDocument/2006/relationships/image" Target="../media/image15.png"/><Relationship Id="rId2" Type="http://schemas.openxmlformats.org/officeDocument/2006/relationships/notesSlide" Target="../notesSlides/notesSlide25.xml"/><Relationship Id="rId16"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2.png"/><Relationship Id="rId19"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4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27.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29.xml"/><Relationship Id="rId16" Type="http://schemas.openxmlformats.org/officeDocument/2006/relationships/image" Target="../media/image43.jpe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png"/><Relationship Id="rId21"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48.png"/><Relationship Id="rId2" Type="http://schemas.openxmlformats.org/officeDocument/2006/relationships/notesSlide" Target="../notesSlides/notesSlide32.xml"/><Relationship Id="rId16" Type="http://schemas.openxmlformats.org/officeDocument/2006/relationships/image" Target="../media/image47.png"/><Relationship Id="rId20"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12.png"/><Relationship Id="rId19" Type="http://schemas.openxmlformats.org/officeDocument/2006/relationships/image" Target="../media/image50.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45.png"/><Relationship Id="rId22"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34.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6.xml"/><Relationship Id="rId16"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52.jp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7.xml"/><Relationship Id="rId16"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53.png"/></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8.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epa.gov/community-port-collaboration"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9.png"/><Relationship Id="rId26" Type="http://schemas.openxmlformats.org/officeDocument/2006/relationships/image" Target="../media/image18.png"/><Relationship Id="rId3" Type="http://schemas.openxmlformats.org/officeDocument/2006/relationships/slide" Target="slide40.xml"/><Relationship Id="rId21" Type="http://schemas.openxmlformats.org/officeDocument/2006/relationships/image" Target="../media/image12.png"/><Relationship Id="rId7" Type="http://schemas.openxmlformats.org/officeDocument/2006/relationships/slide" Target="slide17.xml"/><Relationship Id="rId12" Type="http://schemas.openxmlformats.org/officeDocument/2006/relationships/image" Target="../media/image3.png"/><Relationship Id="rId17" Type="http://schemas.openxmlformats.org/officeDocument/2006/relationships/image" Target="../media/image8.png"/><Relationship Id="rId25" Type="http://schemas.openxmlformats.org/officeDocument/2006/relationships/image" Target="../media/image17.png"/><Relationship Id="rId33"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38.xml"/><Relationship Id="rId24" Type="http://schemas.openxmlformats.org/officeDocument/2006/relationships/image" Target="../media/image16.png"/><Relationship Id="rId32" Type="http://schemas.openxmlformats.org/officeDocument/2006/relationships/image" Target="../media/image24.png"/><Relationship Id="rId5" Type="http://schemas.openxmlformats.org/officeDocument/2006/relationships/slide" Target="slide10.xml"/><Relationship Id="rId15" Type="http://schemas.openxmlformats.org/officeDocument/2006/relationships/image" Target="../media/image6.png"/><Relationship Id="rId23" Type="http://schemas.openxmlformats.org/officeDocument/2006/relationships/image" Target="../media/image14.png"/><Relationship Id="rId28" Type="http://schemas.openxmlformats.org/officeDocument/2006/relationships/image" Target="../media/image20.png"/><Relationship Id="rId10" Type="http://schemas.openxmlformats.org/officeDocument/2006/relationships/slide" Target="slide34.xml"/><Relationship Id="rId19" Type="http://schemas.openxmlformats.org/officeDocument/2006/relationships/image" Target="../media/image10.png"/><Relationship Id="rId31" Type="http://schemas.openxmlformats.org/officeDocument/2006/relationships/image" Target="../media/image23.png"/><Relationship Id="rId4" Type="http://schemas.openxmlformats.org/officeDocument/2006/relationships/slide" Target="slide7.xml"/><Relationship Id="rId9" Type="http://schemas.openxmlformats.org/officeDocument/2006/relationships/slide" Target="slide27.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9.png"/><Relationship Id="rId30" Type="http://schemas.openxmlformats.org/officeDocument/2006/relationships/image" Target="../media/image22.png"/><Relationship Id="rId8" Type="http://schemas.openxmlformats.org/officeDocument/2006/relationships/slide" Target="slide2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5.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7.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26.jp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18" Type="http://schemas.openxmlformats.org/officeDocument/2006/relationships/image" Target="../media/image29.png"/><Relationship Id="rId3" Type="http://schemas.openxmlformats.org/officeDocument/2006/relationships/image" Target="../media/image3.png"/><Relationship Id="rId21" Type="http://schemas.openxmlformats.org/officeDocument/2006/relationships/image" Target="../media/image32.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19"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1DEB31-4E15-4EAD-915E-5042D72388B3}"/>
              </a:ext>
            </a:extLst>
          </p:cNvPr>
          <p:cNvSpPr txBox="1"/>
          <p:nvPr/>
        </p:nvSpPr>
        <p:spPr>
          <a:xfrm>
            <a:off x="0" y="1134879"/>
            <a:ext cx="10058400" cy="5446643"/>
          </a:xfrm>
          <a:prstGeom prst="rect">
            <a:avLst/>
          </a:prstGeom>
          <a:solidFill>
            <a:schemeClr val="tx2">
              <a:lumMod val="20000"/>
              <a:lumOff val="80000"/>
            </a:schemeClr>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D297AC37-6CD7-4FBD-BDC7-EE5A23786F34}"/>
              </a:ext>
            </a:extLst>
          </p:cNvPr>
          <p:cNvSpPr txBox="1"/>
          <p:nvPr/>
        </p:nvSpPr>
        <p:spPr>
          <a:xfrm>
            <a:off x="1" y="1134879"/>
            <a:ext cx="10058400" cy="646331"/>
          </a:xfrm>
          <a:prstGeom prst="rect">
            <a:avLst/>
          </a:prstGeom>
          <a:noFill/>
        </p:spPr>
        <p:txBody>
          <a:bodyPr wrap="square" rtlCol="0">
            <a:spAutoFit/>
          </a:bodyPr>
          <a:lstStyle/>
          <a:p>
            <a:pPr algn="ctr"/>
            <a:r>
              <a:rPr lang="es-419" sz="3600" dirty="0">
                <a:solidFill>
                  <a:schemeClr val="accent1">
                    <a:lumMod val="75000"/>
                  </a:schemeClr>
                </a:solidFill>
                <a:latin typeface="Corbel" panose="020B0503020204020204" pitchFamily="34" charset="0"/>
              </a:rPr>
              <a:t>Manual básico de puertos para las comunidades</a:t>
            </a:r>
          </a:p>
        </p:txBody>
      </p:sp>
      <p:sp>
        <p:nvSpPr>
          <p:cNvPr id="3" name="TextBox 2">
            <a:extLst>
              <a:ext uri="{FF2B5EF4-FFF2-40B4-BE49-F238E27FC236}">
                <a16:creationId xmlns:a16="http://schemas.microsoft.com/office/drawing/2014/main" id="{2D4F5DEC-D7C4-4348-9401-60B34A47A2B1}"/>
              </a:ext>
            </a:extLst>
          </p:cNvPr>
          <p:cNvSpPr txBox="1"/>
          <p:nvPr/>
        </p:nvSpPr>
        <p:spPr>
          <a:xfrm>
            <a:off x="5559724" y="2389119"/>
            <a:ext cx="4498676" cy="3737488"/>
          </a:xfrm>
          <a:prstGeom prst="rect">
            <a:avLst/>
          </a:prstGeom>
          <a:solidFill>
            <a:schemeClr val="tx2">
              <a:lumMod val="60000"/>
              <a:lumOff val="40000"/>
            </a:schemeClr>
          </a:solidFill>
        </p:spPr>
        <p:txBody>
          <a:bodyPr wrap="square" lIns="365760" rtlCol="0" anchor="ctr">
            <a:noAutofit/>
          </a:bodyPr>
          <a:lstStyle/>
          <a:p>
            <a:r>
              <a:rPr lang="es-419" sz="3200" dirty="0">
                <a:solidFill>
                  <a:schemeClr val="bg1"/>
                </a:solidFill>
              </a:rPr>
              <a:t>Módulo 1: Un resumen general de la planificación y las operaciones de los puertos para respaldar la participación comunitaria</a:t>
            </a:r>
          </a:p>
        </p:txBody>
      </p:sp>
      <p:pic>
        <p:nvPicPr>
          <p:cNvPr id="5" name="Picture 4" descr="A picture of the cover of the Ports Primer for Communities showing stacked containers.">
            <a:extLst>
              <a:ext uri="{FF2B5EF4-FFF2-40B4-BE49-F238E27FC236}">
                <a16:creationId xmlns:a16="http://schemas.microsoft.com/office/drawing/2014/main" id="{799FAA7A-AB3D-4555-88BA-F0E9967E7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37" y="2066964"/>
            <a:ext cx="5552227" cy="4290358"/>
          </a:xfrm>
          <a:prstGeom prst="rect">
            <a:avLst/>
          </a:prstGeom>
        </p:spPr>
      </p:pic>
      <p:sp>
        <p:nvSpPr>
          <p:cNvPr id="7" name="TextBox 6">
            <a:extLst>
              <a:ext uri="{FF2B5EF4-FFF2-40B4-BE49-F238E27FC236}">
                <a16:creationId xmlns:a16="http://schemas.microsoft.com/office/drawing/2014/main" id="{59A272A1-D9D1-476D-898D-E845A5402F20}"/>
              </a:ext>
            </a:extLst>
          </p:cNvPr>
          <p:cNvSpPr txBox="1"/>
          <p:nvPr/>
        </p:nvSpPr>
        <p:spPr>
          <a:xfrm>
            <a:off x="246037" y="6827742"/>
            <a:ext cx="6313780" cy="461665"/>
          </a:xfrm>
          <a:prstGeom prst="rect">
            <a:avLst/>
          </a:prstGeom>
          <a:noFill/>
        </p:spPr>
        <p:txBody>
          <a:bodyPr wrap="none" rtlCol="0">
            <a:spAutoFit/>
          </a:bodyPr>
          <a:lstStyle/>
          <a:p>
            <a:r>
              <a:rPr lang="es-419" sz="2400">
                <a:latin typeface="Corbel" panose="020B0503020204020204" pitchFamily="34" charset="0"/>
              </a:rPr>
              <a:t>Oficina de Transporte y Calidad del Aire de la EPA de EE. UU.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F7941E"/>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s-419"/>
              <a:t>3.0 Cómo funcionan los puertos</a:t>
            </a:r>
          </a:p>
        </p:txBody>
      </p:sp>
      <p:sp>
        <p:nvSpPr>
          <p:cNvPr id="4" name="object 4"/>
          <p:cNvSpPr/>
          <p:nvPr/>
        </p:nvSpPr>
        <p:spPr>
          <a:xfrm>
            <a:off x="8169463" y="2895600"/>
            <a:ext cx="1369954" cy="136995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383143" y="7284732"/>
            <a:ext cx="443752" cy="29867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848548" y="7210043"/>
            <a:ext cx="319142" cy="419923"/>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187192" y="7317909"/>
            <a:ext cx="448055" cy="232325"/>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25903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F7941E"/>
          </a:solidFill>
        </p:spPr>
        <p:txBody>
          <a:bodyPr wrap="square" lIns="0" tIns="0" rIns="0" bIns="0" rtlCol="0"/>
          <a:lstStyle/>
          <a:p>
            <a:endParaRPr/>
          </a:p>
        </p:txBody>
      </p:sp>
      <p:sp>
        <p:nvSpPr>
          <p:cNvPr id="18" name="object 18"/>
          <p:cNvSpPr/>
          <p:nvPr/>
        </p:nvSpPr>
        <p:spPr>
          <a:xfrm>
            <a:off x="2634081" y="7253833"/>
            <a:ext cx="360476" cy="360476"/>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F7941E"/>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4" name="object 14"/>
          <p:cNvSpPr txBox="1"/>
          <p:nvPr/>
        </p:nvSpPr>
        <p:spPr>
          <a:xfrm>
            <a:off x="444500" y="58645"/>
            <a:ext cx="9342119" cy="879728"/>
          </a:xfrm>
          <a:prstGeom prst="rect">
            <a:avLst/>
          </a:prstGeom>
        </p:spPr>
        <p:txBody>
          <a:bodyPr vert="horz" wrap="square" lIns="0" tIns="0" rIns="0" bIns="0" rtlCol="0">
            <a:spAutoFit/>
          </a:bodyPr>
          <a:lstStyle/>
          <a:p>
            <a:pPr marR="5080" algn="r">
              <a:lnSpc>
                <a:spcPct val="100000"/>
              </a:lnSpc>
            </a:pPr>
            <a:r>
              <a:rPr lang="es-419" b="1">
                <a:solidFill>
                  <a:srgbClr val="FFFFFF"/>
                </a:solidFill>
                <a:latin typeface="Arial"/>
                <a:cs typeface="Arial"/>
              </a:rPr>
              <a:t>Cómo funcionan los puertos</a:t>
            </a:r>
          </a:p>
          <a:p>
            <a:pPr marL="12700">
              <a:lnSpc>
                <a:spcPct val="100000"/>
              </a:lnSpc>
              <a:spcBef>
                <a:spcPts val="1135"/>
              </a:spcBef>
            </a:pPr>
            <a:r>
              <a:rPr lang="es-419" sz="2800" b="1">
                <a:latin typeface="Arial"/>
                <a:cs typeface="Arial"/>
              </a:rPr>
              <a:t>Operaciones de los puertos</a:t>
            </a:r>
          </a:p>
        </p:txBody>
      </p:sp>
      <p:sp>
        <p:nvSpPr>
          <p:cNvPr id="15" name="object 15"/>
          <p:cNvSpPr txBox="1"/>
          <p:nvPr/>
        </p:nvSpPr>
        <p:spPr>
          <a:xfrm>
            <a:off x="444500" y="1352544"/>
            <a:ext cx="4987290" cy="5647700"/>
          </a:xfrm>
          <a:prstGeom prst="rect">
            <a:avLst/>
          </a:prstGeom>
        </p:spPr>
        <p:txBody>
          <a:bodyPr vert="horz" wrap="square" lIns="0" tIns="0" rIns="0" bIns="0" rtlCol="0">
            <a:spAutoFit/>
          </a:bodyPr>
          <a:lstStyle/>
          <a:p>
            <a:pPr marL="355600" marR="5080" indent="-342900">
              <a:lnSpc>
                <a:spcPct val="100000"/>
              </a:lnSpc>
              <a:spcBef>
                <a:spcPts val="900"/>
              </a:spcBef>
              <a:buFont typeface="Arial" panose="020B0604020202020204" pitchFamily="34" charset="0"/>
              <a:buChar char="•"/>
            </a:pPr>
            <a:r>
              <a:rPr lang="es-419" sz="2200" dirty="0">
                <a:latin typeface="Arial"/>
                <a:cs typeface="Arial"/>
              </a:rPr>
              <a:t>La manera en que operan los puertos y cómo se rigen varía. </a:t>
            </a:r>
          </a:p>
          <a:p>
            <a:pPr marL="355600" marR="5080" indent="-342900">
              <a:lnSpc>
                <a:spcPct val="100000"/>
              </a:lnSpc>
              <a:spcBef>
                <a:spcPts val="900"/>
              </a:spcBef>
              <a:buFont typeface="Arial" panose="020B0604020202020204" pitchFamily="34" charset="0"/>
              <a:buChar char="•"/>
            </a:pPr>
            <a:r>
              <a:rPr lang="es-419" sz="2200" dirty="0">
                <a:latin typeface="Arial"/>
                <a:cs typeface="Arial"/>
              </a:rPr>
              <a:t>Los puertos pueden estar gobernados por entidades públicas estatales y locales, como </a:t>
            </a:r>
            <a:r>
              <a:rPr lang="es-419" sz="2200" u="sng" dirty="0">
                <a:latin typeface="Arial"/>
                <a:cs typeface="Arial"/>
              </a:rPr>
              <a:t>autoridades portuarias</a:t>
            </a:r>
            <a:r>
              <a:rPr lang="es-419" sz="2200" dirty="0">
                <a:latin typeface="Arial"/>
                <a:cs typeface="Arial"/>
              </a:rPr>
              <a:t>, distritos de navegación portuaria y departamentos de puertos municipales. </a:t>
            </a:r>
          </a:p>
          <a:p>
            <a:pPr marL="355600" marR="5080" indent="-342900">
              <a:lnSpc>
                <a:spcPct val="100000"/>
              </a:lnSpc>
              <a:spcBef>
                <a:spcPts val="900"/>
              </a:spcBef>
              <a:buFont typeface="Arial" panose="020B0604020202020204" pitchFamily="34" charset="0"/>
              <a:buChar char="•"/>
            </a:pPr>
            <a:r>
              <a:rPr lang="es-419" sz="2200" dirty="0">
                <a:latin typeface="Arial"/>
                <a:cs typeface="Arial"/>
              </a:rPr>
              <a:t>La estructura de un puerto local tiene implicancias para la manera en que las comunidades próximas al puerto se relacionan con las personas responsables de tomar decisiones y participan en los procesos de toma de decisiones.</a:t>
            </a:r>
          </a:p>
        </p:txBody>
      </p:sp>
      <p:sp>
        <p:nvSpPr>
          <p:cNvPr id="23" name="object 23"/>
          <p:cNvSpPr/>
          <p:nvPr/>
        </p:nvSpPr>
        <p:spPr>
          <a:xfrm>
            <a:off x="5674664" y="463550"/>
            <a:ext cx="3937000" cy="6536694"/>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FEF4E9"/>
          </a:solidFill>
        </p:spPr>
        <p:txBody>
          <a:bodyPr wrap="square" lIns="0" tIns="0" rIns="0" bIns="0" rtlCol="0"/>
          <a:lstStyle/>
          <a:p>
            <a:endParaRPr/>
          </a:p>
        </p:txBody>
      </p:sp>
      <p:sp>
        <p:nvSpPr>
          <p:cNvPr id="25" name="object 25"/>
          <p:cNvSpPr txBox="1"/>
          <p:nvPr/>
        </p:nvSpPr>
        <p:spPr>
          <a:xfrm>
            <a:off x="5807324" y="583895"/>
            <a:ext cx="3814776" cy="430887"/>
          </a:xfrm>
          <a:prstGeom prst="rect">
            <a:avLst/>
          </a:prstGeom>
        </p:spPr>
        <p:txBody>
          <a:bodyPr vert="horz" wrap="square" lIns="0" tIns="0" rIns="0" bIns="0" rtlCol="0">
            <a:spAutoFit/>
          </a:bodyPr>
          <a:lstStyle/>
          <a:p>
            <a:pPr marL="12700">
              <a:lnSpc>
                <a:spcPct val="100000"/>
              </a:lnSpc>
            </a:pPr>
            <a:r>
              <a:rPr lang="es-419" sz="2800" b="1" dirty="0">
                <a:latin typeface="Arial"/>
                <a:cs typeface="Arial"/>
              </a:rPr>
              <a:t>Puerto frente a autoridad portuaria</a:t>
            </a:r>
          </a:p>
        </p:txBody>
      </p:sp>
      <p:sp>
        <p:nvSpPr>
          <p:cNvPr id="26" name="object 26"/>
          <p:cNvSpPr txBox="1"/>
          <p:nvPr/>
        </p:nvSpPr>
        <p:spPr>
          <a:xfrm>
            <a:off x="5825322" y="1450533"/>
            <a:ext cx="3592195" cy="2923877"/>
          </a:xfrm>
          <a:prstGeom prst="rect">
            <a:avLst/>
          </a:prstGeom>
        </p:spPr>
        <p:txBody>
          <a:bodyPr vert="horz" wrap="square" lIns="0" tIns="0" rIns="0" bIns="0" rtlCol="0">
            <a:spAutoFit/>
          </a:bodyPr>
          <a:lstStyle/>
          <a:p>
            <a:pPr marL="12700" marR="5080">
              <a:lnSpc>
                <a:spcPct val="100000"/>
              </a:lnSpc>
            </a:pPr>
            <a:r>
              <a:rPr lang="es-419" sz="1900" dirty="0">
                <a:latin typeface="Arial" panose="020B0604020202020204" pitchFamily="34" charset="0"/>
                <a:cs typeface="Arial" panose="020B0604020202020204" pitchFamily="34" charset="0"/>
              </a:rPr>
              <a:t>Los </a:t>
            </a:r>
            <a:r>
              <a:rPr lang="es-419" sz="1900" dirty="0">
                <a:latin typeface="Arial" panose="020B0604020202020204" pitchFamily="34" charset="0"/>
                <a:cs typeface="Arial" panose="020B0604020202020204" pitchFamily="34" charset="0"/>
                <a:hlinkClick r:id="rId14"/>
              </a:rPr>
              <a:t>puertos</a:t>
            </a:r>
            <a:r>
              <a:rPr lang="es-419" sz="1900" dirty="0">
                <a:latin typeface="Arial" panose="020B0604020202020204" pitchFamily="34" charset="0"/>
                <a:cs typeface="Arial" panose="020B0604020202020204" pitchFamily="34" charset="0"/>
              </a:rPr>
              <a:t> son, generalmente, lugares junto a aguas navegables con instalaciones para la carga y descarga de pasajeros o carga de barcos, transbordadores y otras embarcaciones comerciales. Estas instalaciones pueden ser operadas por diferentes entidades.</a:t>
            </a:r>
          </a:p>
        </p:txBody>
      </p:sp>
      <p:sp>
        <p:nvSpPr>
          <p:cNvPr id="27" name="object 27"/>
          <p:cNvSpPr txBox="1"/>
          <p:nvPr/>
        </p:nvSpPr>
        <p:spPr>
          <a:xfrm>
            <a:off x="5798818" y="4485538"/>
            <a:ext cx="3567429" cy="2339102"/>
          </a:xfrm>
          <a:prstGeom prst="rect">
            <a:avLst/>
          </a:prstGeom>
        </p:spPr>
        <p:txBody>
          <a:bodyPr vert="horz" wrap="square" lIns="0" tIns="0" rIns="0" bIns="0" rtlCol="0">
            <a:spAutoFit/>
          </a:bodyPr>
          <a:lstStyle/>
          <a:p>
            <a:pPr marL="12700" marR="5080">
              <a:lnSpc>
                <a:spcPct val="100000"/>
              </a:lnSpc>
            </a:pPr>
            <a:r>
              <a:rPr lang="es-419" sz="1900" dirty="0">
                <a:latin typeface="Arial"/>
                <a:cs typeface="Arial"/>
              </a:rPr>
              <a:t>Una </a:t>
            </a:r>
            <a:r>
              <a:rPr lang="es-419" sz="1900" b="1" dirty="0">
                <a:latin typeface="Arial"/>
                <a:cs typeface="Arial"/>
              </a:rPr>
              <a:t>autoridad portuaria</a:t>
            </a:r>
            <a:r>
              <a:rPr lang="es-419" sz="1900" dirty="0">
                <a:latin typeface="Arial"/>
                <a:cs typeface="Arial"/>
              </a:rPr>
              <a:t> es una entidad gubernamental. Una autoridad portuaria puede poseer instalaciones en uno o más puertos, y el dominio de una autoridad portuaria puede incluir tanto puertos marítimos como aeropuertos.</a:t>
            </a:r>
          </a:p>
        </p:txBody>
      </p:sp>
      <p:sp>
        <p:nvSpPr>
          <p:cNvPr id="28" name="object 28"/>
          <p:cNvSpPr/>
          <p:nvPr/>
        </p:nvSpPr>
        <p:spPr>
          <a:xfrm>
            <a:off x="5674664"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ln w="12700">
            <a:solidFill>
              <a:srgbClr val="F7941E"/>
            </a:solidFill>
          </a:ln>
        </p:spPr>
        <p:txBody>
          <a:bodyPr wrap="square" lIns="0" tIns="0" rIns="0" bIns="0" rtlCol="0"/>
          <a:lstStyle/>
          <a:p>
            <a:endParaRPr/>
          </a:p>
        </p:txBody>
      </p:sp>
      <p:sp>
        <p:nvSpPr>
          <p:cNvPr id="31" name="object 31"/>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2" name="object 32"/>
          <p:cNvSpPr/>
          <p:nvPr/>
        </p:nvSpPr>
        <p:spPr>
          <a:xfrm>
            <a:off x="25903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F7941E"/>
          </a:solidFill>
        </p:spPr>
        <p:txBody>
          <a:bodyPr wrap="square" lIns="0" tIns="0" rIns="0" bIns="0" rtlCol="0"/>
          <a:lstStyle/>
          <a:p>
            <a:endParaRPr/>
          </a:p>
        </p:txBody>
      </p:sp>
      <p:sp>
        <p:nvSpPr>
          <p:cNvPr id="33" name="object 33"/>
          <p:cNvSpPr/>
          <p:nvPr/>
        </p:nvSpPr>
        <p:spPr>
          <a:xfrm>
            <a:off x="2634081" y="7253833"/>
            <a:ext cx="360476" cy="360476"/>
          </a:xfrm>
          <a:prstGeom prst="rect">
            <a:avLst/>
          </a:prstGeom>
          <a:blipFill>
            <a:blip r:embed="rId16" cstate="print"/>
            <a:stretch>
              <a:fillRect/>
            </a:stretch>
          </a:blipFill>
        </p:spPr>
        <p:txBody>
          <a:bodyPr wrap="square" lIns="0" tIns="0" rIns="0" bIns="0" rtlCol="0"/>
          <a:lstStyle/>
          <a:p>
            <a:endParaRPr/>
          </a:p>
        </p:txBody>
      </p:sp>
      <p:sp>
        <p:nvSpPr>
          <p:cNvPr id="34" name="object 34"/>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F7941E"/>
          </a:solidFill>
        </p:spPr>
        <p:txBody>
          <a:bodyPr wrap="square" lIns="0" tIns="0" rIns="0" bIns="0" rtlCol="0"/>
          <a:lstStyle/>
          <a:p>
            <a:endParaRPr/>
          </a:p>
        </p:txBody>
      </p:sp>
      <p:sp>
        <p:nvSpPr>
          <p:cNvPr id="3" name="object 3"/>
          <p:cNvSpPr txBox="1"/>
          <p:nvPr/>
        </p:nvSpPr>
        <p:spPr>
          <a:xfrm>
            <a:off x="7200900" y="58646"/>
            <a:ext cx="2421234" cy="215444"/>
          </a:xfrm>
          <a:prstGeom prst="rect">
            <a:avLst/>
          </a:prstGeom>
        </p:spPr>
        <p:txBody>
          <a:bodyPr vert="horz" wrap="square" lIns="0" tIns="0" rIns="0" bIns="0" rtlCol="0">
            <a:spAutoFit/>
          </a:bodyPr>
          <a:lstStyle/>
          <a:p>
            <a:pPr marL="12700">
              <a:lnSpc>
                <a:spcPct val="100000"/>
              </a:lnSpc>
            </a:pPr>
            <a:r>
              <a:rPr lang="es-419" sz="1400" b="1" dirty="0">
                <a:solidFill>
                  <a:srgbClr val="FFFFFF"/>
                </a:solidFill>
                <a:latin typeface="Arial"/>
                <a:cs typeface="Arial"/>
              </a:rPr>
              <a:t>Cómo funcionan los puertos</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5728792" y="425688"/>
            <a:ext cx="3962400" cy="6618753"/>
          </a:xfrm>
          <a:custGeom>
            <a:avLst/>
            <a:gdLst/>
            <a:ahLst/>
            <a:cxnLst/>
            <a:rect l="l" t="t" r="r" b="b"/>
            <a:pathLst>
              <a:path w="3962400" h="6365240">
                <a:moveTo>
                  <a:pt x="0" y="6365239"/>
                </a:moveTo>
                <a:lnTo>
                  <a:pt x="3961891" y="6365239"/>
                </a:lnTo>
                <a:lnTo>
                  <a:pt x="3961891" y="0"/>
                </a:lnTo>
                <a:lnTo>
                  <a:pt x="0" y="0"/>
                </a:lnTo>
                <a:lnTo>
                  <a:pt x="0" y="6365239"/>
                </a:lnTo>
                <a:close/>
              </a:path>
            </a:pathLst>
          </a:custGeom>
          <a:solidFill>
            <a:srgbClr val="FEF4E9"/>
          </a:solidFill>
        </p:spPr>
        <p:txBody>
          <a:bodyPr wrap="square" lIns="0" tIns="0" rIns="0" bIns="0" rtlCol="0"/>
          <a:lstStyle/>
          <a:p>
            <a:endParaRPr/>
          </a:p>
        </p:txBody>
      </p:sp>
      <p:sp>
        <p:nvSpPr>
          <p:cNvPr id="17" name="object 17"/>
          <p:cNvSpPr txBox="1"/>
          <p:nvPr/>
        </p:nvSpPr>
        <p:spPr>
          <a:xfrm>
            <a:off x="5883608" y="533400"/>
            <a:ext cx="3669792" cy="307777"/>
          </a:xfrm>
          <a:prstGeom prst="rect">
            <a:avLst/>
          </a:prstGeom>
        </p:spPr>
        <p:txBody>
          <a:bodyPr vert="horz" wrap="square" lIns="0" tIns="0" rIns="0" bIns="0" rtlCol="0">
            <a:spAutoFit/>
          </a:bodyPr>
          <a:lstStyle/>
          <a:p>
            <a:pPr marL="12700">
              <a:lnSpc>
                <a:spcPct val="100000"/>
              </a:lnSpc>
            </a:pPr>
            <a:r>
              <a:rPr lang="es-419" sz="2000" b="1">
                <a:latin typeface="Arial"/>
                <a:cs typeface="Arial"/>
              </a:rPr>
              <a:t>Tipos de agencia portuaria</a:t>
            </a:r>
          </a:p>
        </p:txBody>
      </p:sp>
      <p:sp>
        <p:nvSpPr>
          <p:cNvPr id="18" name="object 18"/>
          <p:cNvSpPr txBox="1"/>
          <p:nvPr/>
        </p:nvSpPr>
        <p:spPr>
          <a:xfrm>
            <a:off x="5675145" y="927383"/>
            <a:ext cx="3901808" cy="6117059"/>
          </a:xfrm>
          <a:prstGeom prst="rect">
            <a:avLst/>
          </a:prstGeom>
        </p:spPr>
        <p:txBody>
          <a:bodyPr vert="horz" wrap="square" lIns="0" tIns="0" rIns="0" bIns="0" rtlCol="0">
            <a:spAutoFit/>
          </a:bodyPr>
          <a:lstStyle/>
          <a:p>
            <a:pPr marL="297815" indent="-114300">
              <a:lnSpc>
                <a:spcPct val="100000"/>
              </a:lnSpc>
              <a:spcBef>
                <a:spcPts val="900"/>
              </a:spcBef>
              <a:buFont typeface="Arial"/>
              <a:buChar char="•"/>
              <a:tabLst>
                <a:tab pos="298450" algn="l"/>
              </a:tabLst>
            </a:pPr>
            <a:r>
              <a:rPr lang="es-419" sz="1500" i="1" dirty="0">
                <a:latin typeface="Arial"/>
                <a:cs typeface="Arial"/>
              </a:rPr>
              <a:t>Autoridad portuaria autónoma (independiente)</a:t>
            </a:r>
            <a:r>
              <a:rPr lang="es-419" sz="1500" dirty="0">
                <a:latin typeface="Arial"/>
                <a:cs typeface="Arial"/>
              </a:rPr>
              <a:t>: un organismo público autosostenible y autónomo.</a:t>
            </a:r>
          </a:p>
          <a:p>
            <a:pPr marL="297815" marR="151765" indent="-114300">
              <a:lnSpc>
                <a:spcPct val="100000"/>
              </a:lnSpc>
              <a:spcBef>
                <a:spcPts val="900"/>
              </a:spcBef>
              <a:buFont typeface="Arial"/>
              <a:buChar char="•"/>
              <a:tabLst>
                <a:tab pos="298450" algn="l"/>
              </a:tabLst>
            </a:pPr>
            <a:r>
              <a:rPr lang="es-419" sz="1500" i="1" dirty="0">
                <a:latin typeface="Arial"/>
                <a:cs typeface="Arial"/>
              </a:rPr>
              <a:t>Autoridad portuaria semiautónoma (semiindependiente)</a:t>
            </a:r>
            <a:r>
              <a:rPr lang="es-419" sz="1500" dirty="0">
                <a:latin typeface="Arial"/>
                <a:cs typeface="Arial"/>
              </a:rPr>
              <a:t>: un organismo público sujeto a ciertos controles estatales.</a:t>
            </a:r>
          </a:p>
          <a:p>
            <a:pPr marL="297815" marR="105410" indent="-114300" algn="just">
              <a:lnSpc>
                <a:spcPct val="100000"/>
              </a:lnSpc>
              <a:spcBef>
                <a:spcPts val="900"/>
              </a:spcBef>
              <a:buFont typeface="Arial"/>
              <a:buChar char="•"/>
              <a:tabLst>
                <a:tab pos="298450" algn="l"/>
              </a:tabLst>
            </a:pPr>
            <a:r>
              <a:rPr lang="es-419" sz="1500" i="1" dirty="0">
                <a:latin typeface="Arial"/>
                <a:cs typeface="Arial"/>
              </a:rPr>
              <a:t>Autoridades portuarias biestatales o regionales</a:t>
            </a:r>
            <a:r>
              <a:rPr lang="es-419" sz="1500" dirty="0">
                <a:latin typeface="Arial"/>
                <a:cs typeface="Arial"/>
              </a:rPr>
              <a:t>: un organismo público creado mediante un acuerdo entre dos o más estados.</a:t>
            </a:r>
          </a:p>
          <a:p>
            <a:pPr marL="297815" marR="5080" indent="-114300">
              <a:lnSpc>
                <a:spcPct val="100000"/>
              </a:lnSpc>
              <a:spcBef>
                <a:spcPts val="900"/>
              </a:spcBef>
              <a:buFont typeface="Arial"/>
              <a:buChar char="•"/>
              <a:tabLst>
                <a:tab pos="298450" algn="l"/>
              </a:tabLst>
            </a:pPr>
            <a:r>
              <a:rPr lang="es-419" sz="1500" i="1" dirty="0">
                <a:latin typeface="Arial"/>
                <a:cs typeface="Arial"/>
              </a:rPr>
              <a:t>Autoridades portuarias con agencia o poder limitados</a:t>
            </a:r>
            <a:r>
              <a:rPr lang="es-419" sz="1500" dirty="0">
                <a:latin typeface="Arial"/>
                <a:cs typeface="Arial"/>
              </a:rPr>
              <a:t>: un organismo público limitado a ciertas acciones como la vinculación.</a:t>
            </a:r>
          </a:p>
          <a:p>
            <a:pPr marL="297815" marR="435609" indent="-114300">
              <a:lnSpc>
                <a:spcPct val="100000"/>
              </a:lnSpc>
              <a:spcBef>
                <a:spcPts val="900"/>
              </a:spcBef>
              <a:buFont typeface="Arial"/>
              <a:buChar char="•"/>
              <a:tabLst>
                <a:tab pos="298450" algn="l"/>
              </a:tabLst>
            </a:pPr>
            <a:r>
              <a:rPr lang="es-419" sz="1500" i="1" dirty="0">
                <a:latin typeface="Arial"/>
                <a:cs typeface="Arial"/>
              </a:rPr>
              <a:t>Divisiones del Gobierno estatal, nacional o municipal</a:t>
            </a:r>
            <a:r>
              <a:rPr lang="es-419" sz="1500" dirty="0">
                <a:latin typeface="Arial"/>
                <a:cs typeface="Arial"/>
              </a:rPr>
              <a:t>: un departamento del Gobierno.</a:t>
            </a:r>
          </a:p>
          <a:p>
            <a:pPr marL="297815" marR="13335" indent="-114300">
              <a:lnSpc>
                <a:spcPct val="100000"/>
              </a:lnSpc>
              <a:spcBef>
                <a:spcPts val="900"/>
              </a:spcBef>
              <a:buFont typeface="Arial"/>
              <a:buChar char="•"/>
              <a:tabLst>
                <a:tab pos="298450" algn="l"/>
              </a:tabLst>
            </a:pPr>
            <a:r>
              <a:rPr lang="es-419" sz="1500" i="1" dirty="0">
                <a:latin typeface="Arial"/>
                <a:cs typeface="Arial"/>
              </a:rPr>
              <a:t>Puerto o distritos de navegación independientes</a:t>
            </a:r>
            <a:r>
              <a:rPr lang="es-419" sz="1500" dirty="0">
                <a:latin typeface="Arial"/>
                <a:cs typeface="Arial"/>
              </a:rPr>
              <a:t>: entidades que funcionan como subdivisiones políticas de un estado con un "propósito especial" con límites geográficos definidos sobre los cuales tienen autoridad.</a:t>
            </a:r>
          </a:p>
        </p:txBody>
      </p:sp>
      <p:sp>
        <p:nvSpPr>
          <p:cNvPr id="19" name="object 19"/>
          <p:cNvSpPr/>
          <p:nvPr/>
        </p:nvSpPr>
        <p:spPr>
          <a:xfrm>
            <a:off x="5728792" y="458254"/>
            <a:ext cx="3962400" cy="6586187"/>
          </a:xfrm>
          <a:custGeom>
            <a:avLst/>
            <a:gdLst/>
            <a:ahLst/>
            <a:cxnLst/>
            <a:rect l="l" t="t" r="r" b="b"/>
            <a:pathLst>
              <a:path w="3962400" h="6365240">
                <a:moveTo>
                  <a:pt x="0" y="6365239"/>
                </a:moveTo>
                <a:lnTo>
                  <a:pt x="3961891" y="6365239"/>
                </a:lnTo>
                <a:lnTo>
                  <a:pt x="3961891" y="0"/>
                </a:lnTo>
                <a:lnTo>
                  <a:pt x="0" y="0"/>
                </a:lnTo>
                <a:lnTo>
                  <a:pt x="0" y="6365239"/>
                </a:lnTo>
                <a:close/>
              </a:path>
            </a:pathLst>
          </a:custGeom>
          <a:ln w="12700">
            <a:solidFill>
              <a:srgbClr val="F7941E"/>
            </a:solidFill>
          </a:ln>
        </p:spPr>
        <p:txBody>
          <a:bodyPr wrap="square" lIns="0" tIns="0" rIns="0" bIns="0" rtlCol="0"/>
          <a:lstStyle/>
          <a:p>
            <a:endParaRPr/>
          </a:p>
        </p:txBody>
      </p:sp>
      <p:sp>
        <p:nvSpPr>
          <p:cNvPr id="20" name="object 20"/>
          <p:cNvSpPr txBox="1"/>
          <p:nvPr/>
        </p:nvSpPr>
        <p:spPr>
          <a:xfrm>
            <a:off x="444499" y="425689"/>
            <a:ext cx="5092853" cy="6565900"/>
          </a:xfrm>
          <a:prstGeom prst="rect">
            <a:avLst/>
          </a:prstGeom>
        </p:spPr>
        <p:txBody>
          <a:bodyPr vert="horz" wrap="square" lIns="0" tIns="0" rIns="0" bIns="0" rtlCol="0">
            <a:spAutoFit/>
          </a:bodyPr>
          <a:lstStyle/>
          <a:p>
            <a:pPr marL="12700" lvl="1">
              <a:lnSpc>
                <a:spcPct val="100000"/>
              </a:lnSpc>
              <a:tabLst>
                <a:tab pos="394335" algn="l"/>
              </a:tabLst>
            </a:pPr>
            <a:r>
              <a:rPr lang="es-419" sz="2800" b="1" dirty="0">
                <a:latin typeface="Arial"/>
                <a:cs typeface="Arial"/>
              </a:rPr>
              <a:t>Gobernanza del puerto</a:t>
            </a:r>
          </a:p>
          <a:p>
            <a:pPr marL="12700" marR="5080">
              <a:lnSpc>
                <a:spcPct val="100000"/>
              </a:lnSpc>
              <a:spcBef>
                <a:spcPts val="1095"/>
              </a:spcBef>
            </a:pPr>
            <a:r>
              <a:rPr lang="es-419" sz="2200" dirty="0">
                <a:latin typeface="Arial"/>
                <a:cs typeface="Arial"/>
              </a:rPr>
              <a:t>Los roles y entidades potenciales involucrados en la toma de decisiones pueden incluir:</a:t>
            </a:r>
          </a:p>
          <a:p>
            <a:pPr marL="297815" lvl="2" indent="-114300">
              <a:lnSpc>
                <a:spcPct val="100000"/>
              </a:lnSpc>
              <a:spcBef>
                <a:spcPts val="900"/>
              </a:spcBef>
              <a:buFont typeface="Arial"/>
              <a:buChar char="•"/>
              <a:tabLst>
                <a:tab pos="298450" algn="l"/>
              </a:tabLst>
            </a:pPr>
            <a:r>
              <a:rPr lang="es-419" sz="2200" dirty="0">
                <a:latin typeface="Arial"/>
                <a:cs typeface="Arial"/>
              </a:rPr>
              <a:t>Autoridad portuaria regional, </a:t>
            </a:r>
            <a:br>
              <a:rPr lang="es-419" sz="2200" dirty="0">
                <a:latin typeface="Arial"/>
                <a:cs typeface="Arial"/>
              </a:rPr>
            </a:br>
            <a:r>
              <a:rPr lang="es-419" sz="2200" dirty="0">
                <a:latin typeface="Arial"/>
                <a:cs typeface="Arial"/>
              </a:rPr>
              <a:t>estatal o local</a:t>
            </a:r>
          </a:p>
          <a:p>
            <a:pPr marL="297815" lvl="2" indent="-114300">
              <a:lnSpc>
                <a:spcPct val="100000"/>
              </a:lnSpc>
              <a:spcBef>
                <a:spcPts val="900"/>
              </a:spcBef>
              <a:buFont typeface="Arial"/>
              <a:buChar char="•"/>
              <a:tabLst>
                <a:tab pos="298450" algn="l"/>
              </a:tabLst>
            </a:pPr>
            <a:r>
              <a:rPr lang="es-419" sz="2200" dirty="0">
                <a:latin typeface="Arial"/>
                <a:cs typeface="Arial"/>
              </a:rPr>
              <a:t>Divisiones del Gobierno estatal, nacional o municipal</a:t>
            </a:r>
          </a:p>
          <a:p>
            <a:pPr marL="297815" lvl="2" indent="-114300">
              <a:lnSpc>
                <a:spcPct val="100000"/>
              </a:lnSpc>
              <a:spcBef>
                <a:spcPts val="900"/>
              </a:spcBef>
              <a:buFont typeface="Arial"/>
              <a:buChar char="•"/>
              <a:tabLst>
                <a:tab pos="298450" algn="l"/>
              </a:tabLst>
            </a:pPr>
            <a:r>
              <a:rPr lang="es-419" sz="2200" dirty="0">
                <a:latin typeface="Arial"/>
                <a:cs typeface="Arial"/>
              </a:rPr>
              <a:t>Puerto o distrito de navegación independiente</a:t>
            </a:r>
          </a:p>
          <a:p>
            <a:pPr marL="297815" lvl="2" indent="-114300">
              <a:lnSpc>
                <a:spcPct val="100000"/>
              </a:lnSpc>
              <a:spcBef>
                <a:spcPts val="900"/>
              </a:spcBef>
              <a:buFont typeface="Arial"/>
              <a:buChar char="•"/>
              <a:tabLst>
                <a:tab pos="298450" algn="l"/>
              </a:tabLst>
            </a:pPr>
            <a:r>
              <a:rPr lang="es-419" sz="2200" dirty="0">
                <a:latin typeface="Arial"/>
                <a:cs typeface="Arial"/>
              </a:rPr>
              <a:t>Corporaciones privadas (arrendatarios o propietarios de terminales)</a:t>
            </a:r>
          </a:p>
          <a:p>
            <a:pPr marL="69215">
              <a:lnSpc>
                <a:spcPct val="100000"/>
              </a:lnSpc>
              <a:spcBef>
                <a:spcPts val="900"/>
              </a:spcBef>
            </a:pPr>
            <a:r>
              <a:rPr lang="es-419" sz="2200" dirty="0">
                <a:latin typeface="Arial"/>
                <a:cs typeface="Arial"/>
              </a:rPr>
              <a:t>Los tratados entre naciones específicas pueden estipular regulaciones adicionales para los puertos y las embarcaciones que ingresan a los puertos.</a:t>
            </a:r>
          </a:p>
        </p:txBody>
      </p:sp>
      <p:sp>
        <p:nvSpPr>
          <p:cNvPr id="32" name="object 32"/>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25903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F7941E"/>
          </a:solidFill>
        </p:spPr>
        <p:txBody>
          <a:bodyPr wrap="square" lIns="0" tIns="0" rIns="0" bIns="0" rtlCol="0"/>
          <a:lstStyle/>
          <a:p>
            <a:endParaRPr/>
          </a:p>
        </p:txBody>
      </p:sp>
      <p:sp>
        <p:nvSpPr>
          <p:cNvPr id="34" name="object 34"/>
          <p:cNvSpPr/>
          <p:nvPr/>
        </p:nvSpPr>
        <p:spPr>
          <a:xfrm>
            <a:off x="2634081" y="7253833"/>
            <a:ext cx="360476" cy="360476"/>
          </a:xfrm>
          <a:prstGeom prst="rect">
            <a:avLst/>
          </a:prstGeom>
          <a:blipFill>
            <a:blip r:embed="rId15" cstate="print"/>
            <a:stretch>
              <a:fillRect/>
            </a:stretch>
          </a:blipFill>
        </p:spPr>
        <p:txBody>
          <a:bodyPr wrap="square" lIns="0" tIns="0" rIns="0" bIns="0" rtlCol="0"/>
          <a:lstStyle/>
          <a:p>
            <a:endParaRPr/>
          </a:p>
        </p:txBody>
      </p:sp>
      <p:sp>
        <p:nvSpPr>
          <p:cNvPr id="35" name="object 35"/>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F7941E"/>
          </a:solidFill>
        </p:spPr>
        <p:txBody>
          <a:bodyPr wrap="square" lIns="0" tIns="0" rIns="0" bIns="0" rtlCol="0"/>
          <a:lstStyle/>
          <a:p>
            <a:endParaRPr/>
          </a:p>
        </p:txBody>
      </p:sp>
      <p:sp>
        <p:nvSpPr>
          <p:cNvPr id="3" name="object 3"/>
          <p:cNvSpPr txBox="1"/>
          <p:nvPr/>
        </p:nvSpPr>
        <p:spPr>
          <a:xfrm>
            <a:off x="7200899" y="58645"/>
            <a:ext cx="2421234" cy="215444"/>
          </a:xfrm>
          <a:prstGeom prst="rect">
            <a:avLst/>
          </a:prstGeom>
        </p:spPr>
        <p:txBody>
          <a:bodyPr vert="horz" wrap="square" lIns="0" tIns="0" rIns="0" bIns="0" rtlCol="0">
            <a:spAutoFit/>
          </a:bodyPr>
          <a:lstStyle/>
          <a:p>
            <a:pPr marL="12700">
              <a:lnSpc>
                <a:spcPct val="100000"/>
              </a:lnSpc>
            </a:pPr>
            <a:r>
              <a:rPr lang="es-419" sz="1400" b="1" dirty="0">
                <a:solidFill>
                  <a:srgbClr val="FFFFFF"/>
                </a:solidFill>
                <a:latin typeface="Arial"/>
                <a:cs typeface="Arial"/>
              </a:rPr>
              <a:t>Cómo funcionan los puertos</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035550" cy="5991384"/>
          </a:xfrm>
          <a:prstGeom prst="rect">
            <a:avLst/>
          </a:prstGeom>
        </p:spPr>
        <p:txBody>
          <a:bodyPr vert="horz" wrap="square" lIns="0" tIns="0" rIns="0" bIns="0" rtlCol="0">
            <a:spAutoFit/>
          </a:bodyPr>
          <a:lstStyle/>
          <a:p>
            <a:pPr marL="12700">
              <a:lnSpc>
                <a:spcPct val="100000"/>
              </a:lnSpc>
            </a:pPr>
            <a:r>
              <a:rPr lang="es-419" sz="2800" b="1" dirty="0">
                <a:latin typeface="Arial"/>
                <a:cs typeface="Arial"/>
              </a:rPr>
              <a:t>Gobernanza federal e internacional</a:t>
            </a:r>
          </a:p>
          <a:p>
            <a:pPr marL="12700" marR="5080">
              <a:lnSpc>
                <a:spcPct val="100000"/>
              </a:lnSpc>
              <a:spcBef>
                <a:spcPts val="1095"/>
              </a:spcBef>
            </a:pPr>
            <a:r>
              <a:rPr lang="es-419" sz="2400" dirty="0">
                <a:latin typeface="Arial"/>
                <a:cs typeface="Arial"/>
              </a:rPr>
              <a:t>La Constitución de los EE. UU. confiere al Gobierno federal jurisdicción sobre las aguas navegables de los Estados Unidos.</a:t>
            </a:r>
          </a:p>
          <a:p>
            <a:pPr marL="183515" marR="279400" indent="-170815">
              <a:lnSpc>
                <a:spcPct val="100000"/>
              </a:lnSpc>
              <a:buFont typeface="Arial"/>
              <a:buChar char="•"/>
              <a:tabLst>
                <a:tab pos="184150" algn="l"/>
              </a:tabLst>
            </a:pPr>
            <a:r>
              <a:rPr lang="es-419" sz="2000" dirty="0">
                <a:latin typeface="Arial"/>
                <a:cs typeface="Arial"/>
              </a:rPr>
              <a:t>Dieciocho departamentos y agencias federales tienen un rol en la gobernanza.</a:t>
            </a:r>
          </a:p>
          <a:p>
            <a:pPr marL="184150" marR="228600" indent="-171450">
              <a:lnSpc>
                <a:spcPct val="100000"/>
              </a:lnSpc>
              <a:spcBef>
                <a:spcPts val="900"/>
              </a:spcBef>
              <a:buFont typeface="Arial"/>
              <a:buChar char="•"/>
              <a:tabLst>
                <a:tab pos="184150" algn="l"/>
              </a:tabLst>
            </a:pPr>
            <a:r>
              <a:rPr lang="es-419" sz="2000" dirty="0">
                <a:latin typeface="Arial"/>
                <a:cs typeface="Arial"/>
              </a:rPr>
              <a:t>La Guardia Costera de los Estados Unidos (USCG) y el Cuerpo de Ingenieros del Ejército (USACE) tienen la principal autoridad delegada.</a:t>
            </a:r>
            <a:r>
              <a:rPr lang="es-419" sz="2000" baseline="33333" dirty="0">
                <a:latin typeface="Arial"/>
                <a:cs typeface="Arial"/>
              </a:rPr>
              <a:t>2</a:t>
            </a:r>
          </a:p>
          <a:p>
            <a:pPr marL="184150" marR="5080" indent="-171450">
              <a:lnSpc>
                <a:spcPct val="100000"/>
              </a:lnSpc>
              <a:spcBef>
                <a:spcPts val="900"/>
              </a:spcBef>
              <a:buFont typeface="Arial"/>
              <a:buChar char="•"/>
              <a:tabLst>
                <a:tab pos="184150" algn="l"/>
              </a:tabLst>
            </a:pPr>
            <a:r>
              <a:rPr lang="es-419" sz="2000" dirty="0">
                <a:latin typeface="Arial"/>
                <a:cs typeface="Arial"/>
              </a:rPr>
              <a:t>El Comité del </a:t>
            </a:r>
            <a:r>
              <a:rPr lang="es-419" sz="2000" u="sng" dirty="0">
                <a:latin typeface="Arial"/>
                <a:cs typeface="Arial"/>
              </a:rPr>
              <a:t>Sistema de Transporte Marítimo </a:t>
            </a:r>
            <a:r>
              <a:rPr lang="es-419" sz="2000" dirty="0">
                <a:latin typeface="Arial"/>
                <a:cs typeface="Arial"/>
              </a:rPr>
              <a:t>(CMTS) actúa como organismo de coordinación entre las agencias federales.</a:t>
            </a:r>
          </a:p>
          <a:p>
            <a:pPr marL="12700" marR="5080">
              <a:lnSpc>
                <a:spcPct val="100000"/>
              </a:lnSpc>
              <a:spcBef>
                <a:spcPts val="1095"/>
              </a:spcBef>
            </a:pPr>
            <a:endParaRPr sz="2400" dirty="0">
              <a:latin typeface="Arial"/>
              <a:cs typeface="Arial"/>
            </a:endParaRPr>
          </a:p>
        </p:txBody>
      </p:sp>
      <p:sp>
        <p:nvSpPr>
          <p:cNvPr id="19" name="object 19"/>
          <p:cNvSpPr/>
          <p:nvPr/>
        </p:nvSpPr>
        <p:spPr>
          <a:xfrm>
            <a:off x="5658358" y="463550"/>
            <a:ext cx="3937000" cy="6516370"/>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FEF4E9"/>
          </a:solidFill>
        </p:spPr>
        <p:txBody>
          <a:bodyPr wrap="square" lIns="0" tIns="0" rIns="0" bIns="0" rtlCol="0"/>
          <a:lstStyle/>
          <a:p>
            <a:endParaRPr dirty="0"/>
          </a:p>
        </p:txBody>
      </p:sp>
      <p:sp>
        <p:nvSpPr>
          <p:cNvPr id="20" name="object 20"/>
          <p:cNvSpPr txBox="1"/>
          <p:nvPr/>
        </p:nvSpPr>
        <p:spPr>
          <a:xfrm>
            <a:off x="5829806" y="620369"/>
            <a:ext cx="2933194" cy="276999"/>
          </a:xfrm>
          <a:prstGeom prst="rect">
            <a:avLst/>
          </a:prstGeom>
        </p:spPr>
        <p:txBody>
          <a:bodyPr vert="horz" wrap="square" lIns="0" tIns="0" rIns="0" bIns="0" rtlCol="0">
            <a:spAutoFit/>
          </a:bodyPr>
          <a:lstStyle/>
          <a:p>
            <a:pPr marL="12700">
              <a:lnSpc>
                <a:spcPct val="100000"/>
              </a:lnSpc>
            </a:pPr>
            <a:r>
              <a:rPr lang="es-419" b="1">
                <a:latin typeface="Arial"/>
                <a:cs typeface="Arial"/>
              </a:rPr>
              <a:t>Roles federales actuales</a:t>
            </a:r>
            <a:r>
              <a:rPr lang="es-419" b="1" baseline="30000">
                <a:latin typeface="Arial"/>
                <a:cs typeface="Arial"/>
              </a:rPr>
              <a:t>5</a:t>
            </a:r>
          </a:p>
        </p:txBody>
      </p:sp>
      <p:sp>
        <p:nvSpPr>
          <p:cNvPr id="21" name="object 21"/>
          <p:cNvSpPr txBox="1"/>
          <p:nvPr/>
        </p:nvSpPr>
        <p:spPr>
          <a:xfrm>
            <a:off x="5829808" y="1000230"/>
            <a:ext cx="3587750" cy="6001643"/>
          </a:xfrm>
          <a:prstGeom prst="rect">
            <a:avLst/>
          </a:prstGeom>
        </p:spPr>
        <p:txBody>
          <a:bodyPr vert="horz" wrap="square" lIns="0" tIns="0" rIns="0" bIns="0" rtlCol="0">
            <a:spAutoFit/>
          </a:bodyPr>
          <a:lstStyle/>
          <a:p>
            <a:pPr marL="297815" marR="32384" indent="-114300">
              <a:lnSpc>
                <a:spcPct val="100000"/>
              </a:lnSpc>
              <a:spcBef>
                <a:spcPts val="900"/>
              </a:spcBef>
              <a:buFont typeface="Arial"/>
              <a:buChar char="•"/>
              <a:tabLst>
                <a:tab pos="298450" algn="l"/>
              </a:tabLst>
            </a:pPr>
            <a:r>
              <a:rPr lang="es-419" sz="1500" dirty="0">
                <a:latin typeface="Arial"/>
                <a:cs typeface="Arial"/>
              </a:rPr>
              <a:t>"Construir, operar y mantener los canales navegables</a:t>
            </a:r>
          </a:p>
          <a:p>
            <a:pPr marL="297815" indent="-114300">
              <a:lnSpc>
                <a:spcPct val="100000"/>
              </a:lnSpc>
              <a:spcBef>
                <a:spcPts val="900"/>
              </a:spcBef>
              <a:buFont typeface="Arial"/>
              <a:buChar char="•"/>
              <a:tabLst>
                <a:tab pos="298450" algn="l"/>
              </a:tabLst>
            </a:pPr>
            <a:r>
              <a:rPr lang="es-419" sz="1500" dirty="0">
                <a:latin typeface="Arial"/>
                <a:cs typeface="Arial"/>
              </a:rPr>
              <a:t>Administrar el tráfico en las vías navegables</a:t>
            </a:r>
          </a:p>
          <a:p>
            <a:pPr marL="297815" marR="13970" indent="-114300">
              <a:lnSpc>
                <a:spcPct val="100000"/>
              </a:lnSpc>
              <a:spcBef>
                <a:spcPts val="900"/>
              </a:spcBef>
              <a:buFont typeface="Arial"/>
              <a:buChar char="•"/>
              <a:tabLst>
                <a:tab pos="298450" algn="l"/>
              </a:tabLst>
            </a:pPr>
            <a:r>
              <a:rPr lang="es-419" sz="1500" dirty="0">
                <a:latin typeface="Arial"/>
                <a:cs typeface="Arial"/>
              </a:rPr>
              <a:t>Proporcionar a los marinos asistencia con la navegación, gráficos e información sobre las aguas y las condiciones meteorológicas</a:t>
            </a:r>
          </a:p>
          <a:p>
            <a:pPr marL="297815" marR="325755" indent="-114300">
              <a:lnSpc>
                <a:spcPct val="100000"/>
              </a:lnSpc>
              <a:spcBef>
                <a:spcPts val="900"/>
              </a:spcBef>
              <a:buFont typeface="Arial"/>
              <a:buChar char="•"/>
              <a:tabLst>
                <a:tab pos="298450" algn="l"/>
              </a:tabLst>
            </a:pPr>
            <a:r>
              <a:rPr lang="es-419" sz="1500" dirty="0">
                <a:latin typeface="Arial"/>
                <a:cs typeface="Arial"/>
              </a:rPr>
              <a:t>Regular la seguridad y la compatibilidad ambiental de las embarcaciones</a:t>
            </a:r>
          </a:p>
          <a:p>
            <a:pPr marL="297815" marR="160655" indent="-114300">
              <a:lnSpc>
                <a:spcPct val="100000"/>
              </a:lnSpc>
              <a:spcBef>
                <a:spcPts val="900"/>
              </a:spcBef>
              <a:buFont typeface="Arial"/>
              <a:buChar char="•"/>
              <a:tabLst>
                <a:tab pos="298450" algn="l"/>
              </a:tabLst>
            </a:pPr>
            <a:r>
              <a:rPr lang="es-419" sz="1500" dirty="0">
                <a:latin typeface="Arial"/>
                <a:cs typeface="Arial"/>
              </a:rPr>
              <a:t>Responder a los accidentes marítimos que amenazan la seguridad pública y el medioambiente</a:t>
            </a:r>
          </a:p>
          <a:p>
            <a:pPr marL="297815" marR="5080" indent="-114300">
              <a:lnSpc>
                <a:spcPct val="100000"/>
              </a:lnSpc>
              <a:spcBef>
                <a:spcPts val="900"/>
              </a:spcBef>
              <a:buFont typeface="Arial"/>
              <a:buChar char="•"/>
              <a:tabLst>
                <a:tab pos="298450" algn="l"/>
              </a:tabLst>
            </a:pPr>
            <a:r>
              <a:rPr lang="es-419" sz="1500" dirty="0">
                <a:latin typeface="Arial"/>
                <a:cs typeface="Arial"/>
              </a:rPr>
              <a:t>Ayudar a financiar las autopistas que conectan los puertos marítimos y las terminales con el sistema de transporte general</a:t>
            </a:r>
          </a:p>
          <a:p>
            <a:pPr marL="297815" marR="644525" indent="-114300">
              <a:lnSpc>
                <a:spcPct val="100000"/>
              </a:lnSpc>
              <a:spcBef>
                <a:spcPts val="900"/>
              </a:spcBef>
              <a:buFont typeface="Arial"/>
              <a:buChar char="•"/>
              <a:tabLst>
                <a:tab pos="298450" algn="l"/>
              </a:tabLst>
            </a:pPr>
            <a:r>
              <a:rPr lang="es-419" sz="1500" dirty="0">
                <a:latin typeface="Arial"/>
                <a:cs typeface="Arial"/>
              </a:rPr>
              <a:t>Garantizar la seguridad del Sistema de Transporte Marítimo y sus diversos componentes".</a:t>
            </a:r>
          </a:p>
        </p:txBody>
      </p:sp>
      <p:sp>
        <p:nvSpPr>
          <p:cNvPr id="22" name="object 22"/>
          <p:cNvSpPr/>
          <p:nvPr/>
        </p:nvSpPr>
        <p:spPr>
          <a:xfrm>
            <a:off x="5658358" y="463550"/>
            <a:ext cx="3937000" cy="6516370"/>
          </a:xfrm>
          <a:custGeom>
            <a:avLst/>
            <a:gdLst/>
            <a:ahLst/>
            <a:cxnLst/>
            <a:rect l="l" t="t" r="r" b="b"/>
            <a:pathLst>
              <a:path w="3937000" h="6365240">
                <a:moveTo>
                  <a:pt x="0" y="6365240"/>
                </a:moveTo>
                <a:lnTo>
                  <a:pt x="3936491" y="6365240"/>
                </a:lnTo>
                <a:lnTo>
                  <a:pt x="3936491" y="0"/>
                </a:lnTo>
                <a:lnTo>
                  <a:pt x="0" y="0"/>
                </a:lnTo>
                <a:lnTo>
                  <a:pt x="0" y="6365240"/>
                </a:lnTo>
                <a:close/>
              </a:path>
            </a:pathLst>
          </a:custGeom>
          <a:ln w="12700">
            <a:solidFill>
              <a:srgbClr val="F7941E"/>
            </a:solidFill>
          </a:ln>
        </p:spPr>
        <p:txBody>
          <a:bodyPr wrap="square" lIns="0" tIns="0" rIns="0" bIns="0" rtlCol="0"/>
          <a:lstStyle/>
          <a:p>
            <a:endParaRPr/>
          </a:p>
        </p:txBody>
      </p:sp>
      <p:sp>
        <p:nvSpPr>
          <p:cNvPr id="31" name="object 31"/>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25903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F7941E"/>
          </a:solidFill>
        </p:spPr>
        <p:txBody>
          <a:bodyPr wrap="square" lIns="0" tIns="0" rIns="0" bIns="0" rtlCol="0"/>
          <a:lstStyle/>
          <a:p>
            <a:endParaRPr/>
          </a:p>
        </p:txBody>
      </p:sp>
      <p:sp>
        <p:nvSpPr>
          <p:cNvPr id="33" name="object 33"/>
          <p:cNvSpPr/>
          <p:nvPr/>
        </p:nvSpPr>
        <p:spPr>
          <a:xfrm>
            <a:off x="2634081" y="7253833"/>
            <a:ext cx="360476" cy="360476"/>
          </a:xfrm>
          <a:prstGeom prst="rect">
            <a:avLst/>
          </a:prstGeom>
          <a:blipFill>
            <a:blip r:embed="rId15" cstate="print"/>
            <a:stretch>
              <a:fillRect/>
            </a:stretch>
          </a:blipFill>
        </p:spPr>
        <p:txBody>
          <a:bodyPr wrap="square" lIns="0" tIns="0" rIns="0" bIns="0" rtlCol="0"/>
          <a:lstStyle/>
          <a:p>
            <a:endParaRPr/>
          </a:p>
        </p:txBody>
      </p:sp>
      <p:sp>
        <p:nvSpPr>
          <p:cNvPr id="34" name="object 34"/>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8D79AC"/>
          </a:solidFill>
        </p:spPr>
        <p:txBody>
          <a:bodyPr wrap="square" lIns="0" tIns="0" rIns="0" bIns="0" rtlCol="0"/>
          <a:lstStyle/>
          <a:p>
            <a:endParaRPr/>
          </a:p>
        </p:txBody>
      </p:sp>
      <p:sp>
        <p:nvSpPr>
          <p:cNvPr id="3" name="object 3"/>
          <p:cNvSpPr txBox="1">
            <a:spLocks noGrp="1"/>
          </p:cNvSpPr>
          <p:nvPr>
            <p:ph type="title"/>
          </p:nvPr>
        </p:nvSpPr>
        <p:spPr>
          <a:xfrm>
            <a:off x="271781" y="3375799"/>
            <a:ext cx="9271000" cy="406400"/>
          </a:xfrm>
          <a:prstGeom prst="rect">
            <a:avLst/>
          </a:prstGeom>
        </p:spPr>
        <p:txBody>
          <a:bodyPr vert="horz" wrap="square" lIns="0" tIns="0" rIns="0" bIns="0" rtlCol="0">
            <a:spAutoFit/>
          </a:bodyPr>
          <a:lstStyle/>
          <a:p>
            <a:pPr marL="12700">
              <a:lnSpc>
                <a:spcPct val="100000"/>
              </a:lnSpc>
            </a:pPr>
            <a:r>
              <a:rPr lang="es-419" dirty="0"/>
              <a:t>4.0 Relaciones entre el puerto y la comunidad</a:t>
            </a:r>
          </a:p>
        </p:txBody>
      </p:sp>
      <p:sp>
        <p:nvSpPr>
          <p:cNvPr id="4" name="object 4"/>
          <p:cNvSpPr/>
          <p:nvPr/>
        </p:nvSpPr>
        <p:spPr>
          <a:xfrm>
            <a:off x="8305803" y="3071413"/>
            <a:ext cx="1508759" cy="10761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383143" y="7284732"/>
            <a:ext cx="443752" cy="29867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848548" y="7210043"/>
            <a:ext cx="319142" cy="419923"/>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1872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1448E"/>
          </a:solidFill>
        </p:spPr>
        <p:txBody>
          <a:bodyPr wrap="square" lIns="0" tIns="0" rIns="0" bIns="0" rtlCol="0"/>
          <a:lstStyle/>
          <a:p>
            <a:endParaRPr/>
          </a:p>
        </p:txBody>
      </p:sp>
      <p:sp>
        <p:nvSpPr>
          <p:cNvPr id="18" name="object 18"/>
          <p:cNvSpPr/>
          <p:nvPr/>
        </p:nvSpPr>
        <p:spPr>
          <a:xfrm>
            <a:off x="3187192" y="7317909"/>
            <a:ext cx="448055" cy="232325"/>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8D79AC"/>
          </a:solidFill>
        </p:spPr>
        <p:txBody>
          <a:bodyPr wrap="square" lIns="0" tIns="0" rIns="0" bIns="0" rtlCol="0"/>
          <a:lstStyle/>
          <a:p>
            <a:endParaRPr/>
          </a:p>
        </p:txBody>
      </p:sp>
      <p:sp>
        <p:nvSpPr>
          <p:cNvPr id="3" name="object 3"/>
          <p:cNvSpPr txBox="1"/>
          <p:nvPr/>
        </p:nvSpPr>
        <p:spPr>
          <a:xfrm>
            <a:off x="6022846" y="58644"/>
            <a:ext cx="3599272" cy="215444"/>
          </a:xfrm>
          <a:prstGeom prst="rect">
            <a:avLst/>
          </a:prstGeom>
        </p:spPr>
        <p:txBody>
          <a:bodyPr vert="horz" wrap="square" lIns="0" tIns="0" rIns="0" bIns="0" rtlCol="0">
            <a:spAutoFit/>
          </a:bodyPr>
          <a:lstStyle/>
          <a:p>
            <a:pPr marL="12700">
              <a:lnSpc>
                <a:spcPct val="100000"/>
              </a:lnSpc>
            </a:pPr>
            <a:r>
              <a:rPr lang="es-419" sz="1400" b="1" dirty="0">
                <a:solidFill>
                  <a:srgbClr val="FFFFFF"/>
                </a:solidFill>
                <a:latin typeface="Arial"/>
                <a:cs typeface="Arial"/>
              </a:rPr>
              <a:t>Relaciones entre el puerto y la comunidad</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334" y="425689"/>
            <a:ext cx="4952450" cy="6163226"/>
          </a:xfrm>
          <a:prstGeom prst="rect">
            <a:avLst/>
          </a:prstGeom>
        </p:spPr>
        <p:txBody>
          <a:bodyPr vert="horz" wrap="square" lIns="0" tIns="0" rIns="0" bIns="0" rtlCol="0">
            <a:spAutoFit/>
          </a:bodyPr>
          <a:lstStyle/>
          <a:p>
            <a:pPr marL="12700" lvl="1">
              <a:lnSpc>
                <a:spcPct val="100000"/>
              </a:lnSpc>
              <a:tabLst>
                <a:tab pos="394335" algn="l"/>
              </a:tabLst>
            </a:pPr>
            <a:r>
              <a:rPr lang="es-419" sz="2800" b="1" dirty="0">
                <a:latin typeface="Arial"/>
                <a:cs typeface="Arial"/>
              </a:rPr>
              <a:t>Impactos de los puertos en las comunidades locales</a:t>
            </a:r>
          </a:p>
          <a:p>
            <a:pPr marL="12700" marR="209550">
              <a:lnSpc>
                <a:spcPct val="100000"/>
              </a:lnSpc>
              <a:spcBef>
                <a:spcPts val="1500"/>
              </a:spcBef>
            </a:pPr>
            <a:r>
              <a:rPr lang="es-419" sz="2400" dirty="0">
                <a:latin typeface="Arial"/>
                <a:cs typeface="Arial"/>
              </a:rPr>
              <a:t>Los puertos apoyan las economías locales, regionales y nacionales. </a:t>
            </a:r>
          </a:p>
          <a:p>
            <a:pPr marL="12700" marR="5080">
              <a:lnSpc>
                <a:spcPct val="100000"/>
              </a:lnSpc>
              <a:spcBef>
                <a:spcPts val="800"/>
              </a:spcBef>
            </a:pPr>
            <a:r>
              <a:rPr lang="es-419" sz="2400" dirty="0">
                <a:latin typeface="Arial"/>
                <a:cs typeface="Arial"/>
              </a:rPr>
              <a:t>Los puertos también pueden crear desafíos potenciales para las comunidades próximas a los puertos que </a:t>
            </a:r>
          </a:p>
          <a:p>
            <a:pPr marL="355600" marR="5080" indent="-342900">
              <a:lnSpc>
                <a:spcPct val="100000"/>
              </a:lnSpc>
              <a:spcBef>
                <a:spcPts val="800"/>
              </a:spcBef>
              <a:buFont typeface="Arial" panose="020B0604020202020204" pitchFamily="34" charset="0"/>
              <a:buChar char="•"/>
            </a:pPr>
            <a:r>
              <a:rPr lang="es-419" sz="2400" dirty="0">
                <a:latin typeface="Arial"/>
                <a:cs typeface="Arial"/>
              </a:rPr>
              <a:t>se ven desproporcionadamente afectadas por las operaciones de los puertos y los sistemas de transporte relacionados, y </a:t>
            </a:r>
          </a:p>
          <a:p>
            <a:pPr marL="355600" marR="5080" indent="-342900">
              <a:lnSpc>
                <a:spcPct val="100000"/>
              </a:lnSpc>
              <a:spcBef>
                <a:spcPts val="800"/>
              </a:spcBef>
              <a:buFont typeface="Arial" panose="020B0604020202020204" pitchFamily="34" charset="0"/>
              <a:buChar char="•"/>
            </a:pPr>
            <a:r>
              <a:rPr lang="es-419" sz="2400" dirty="0">
                <a:latin typeface="Arial"/>
                <a:cs typeface="Arial"/>
              </a:rPr>
              <a:t>pueden no recibir los beneficios económicos</a:t>
            </a:r>
            <a:r>
              <a:rPr lang="es-419" sz="2000" dirty="0">
                <a:latin typeface="Arial"/>
                <a:cs typeface="Arial"/>
              </a:rPr>
              <a:t>. </a:t>
            </a:r>
          </a:p>
        </p:txBody>
      </p:sp>
      <p:sp>
        <p:nvSpPr>
          <p:cNvPr id="18" name="object 18"/>
          <p:cNvSpPr/>
          <p:nvPr/>
        </p:nvSpPr>
        <p:spPr>
          <a:xfrm>
            <a:off x="5634228" y="454405"/>
            <a:ext cx="3973829" cy="6365240"/>
          </a:xfrm>
          <a:custGeom>
            <a:avLst/>
            <a:gdLst/>
            <a:ahLst/>
            <a:cxnLst/>
            <a:rect l="l" t="t" r="r" b="b"/>
            <a:pathLst>
              <a:path w="3973829" h="6365240">
                <a:moveTo>
                  <a:pt x="0" y="6365240"/>
                </a:moveTo>
                <a:lnTo>
                  <a:pt x="3973322" y="6365240"/>
                </a:lnTo>
                <a:lnTo>
                  <a:pt x="3973322" y="0"/>
                </a:lnTo>
                <a:lnTo>
                  <a:pt x="0" y="0"/>
                </a:lnTo>
                <a:lnTo>
                  <a:pt x="0" y="6365240"/>
                </a:lnTo>
                <a:close/>
              </a:path>
            </a:pathLst>
          </a:custGeom>
          <a:solidFill>
            <a:srgbClr val="EFECF4"/>
          </a:solidFill>
        </p:spPr>
        <p:txBody>
          <a:bodyPr wrap="square" lIns="0" tIns="0" rIns="0" bIns="0" rtlCol="0"/>
          <a:lstStyle/>
          <a:p>
            <a:endParaRPr/>
          </a:p>
        </p:txBody>
      </p:sp>
      <p:sp>
        <p:nvSpPr>
          <p:cNvPr id="19" name="object 19"/>
          <p:cNvSpPr/>
          <p:nvPr/>
        </p:nvSpPr>
        <p:spPr>
          <a:xfrm>
            <a:off x="5634228" y="454405"/>
            <a:ext cx="3973829" cy="6365240"/>
          </a:xfrm>
          <a:custGeom>
            <a:avLst/>
            <a:gdLst/>
            <a:ahLst/>
            <a:cxnLst/>
            <a:rect l="l" t="t" r="r" b="b"/>
            <a:pathLst>
              <a:path w="3973829" h="6365240">
                <a:moveTo>
                  <a:pt x="0" y="6365240"/>
                </a:moveTo>
                <a:lnTo>
                  <a:pt x="3973322" y="6365240"/>
                </a:lnTo>
                <a:lnTo>
                  <a:pt x="3973322" y="0"/>
                </a:lnTo>
                <a:lnTo>
                  <a:pt x="0" y="0"/>
                </a:lnTo>
                <a:lnTo>
                  <a:pt x="0" y="6365240"/>
                </a:lnTo>
                <a:close/>
              </a:path>
            </a:pathLst>
          </a:custGeom>
          <a:ln w="12700">
            <a:solidFill>
              <a:srgbClr val="61448E"/>
            </a:solidFill>
          </a:ln>
        </p:spPr>
        <p:txBody>
          <a:bodyPr wrap="square" lIns="0" tIns="0" rIns="0" bIns="0" rtlCol="0"/>
          <a:lstStyle/>
          <a:p>
            <a:endParaRPr/>
          </a:p>
        </p:txBody>
      </p:sp>
      <p:sp>
        <p:nvSpPr>
          <p:cNvPr id="34" name="object 34"/>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31872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1448E"/>
          </a:solidFill>
        </p:spPr>
        <p:txBody>
          <a:bodyPr wrap="square" lIns="0" tIns="0" rIns="0" bIns="0" rtlCol="0"/>
          <a:lstStyle/>
          <a:p>
            <a:endParaRPr/>
          </a:p>
        </p:txBody>
      </p:sp>
      <p:sp>
        <p:nvSpPr>
          <p:cNvPr id="36" name="object 36"/>
          <p:cNvSpPr/>
          <p:nvPr/>
        </p:nvSpPr>
        <p:spPr>
          <a:xfrm>
            <a:off x="3187192" y="7317909"/>
            <a:ext cx="448055" cy="232325"/>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4" name="object 44"/>
          <p:cNvSpPr txBox="1"/>
          <p:nvPr/>
        </p:nvSpPr>
        <p:spPr>
          <a:xfrm>
            <a:off x="5805678" y="611225"/>
            <a:ext cx="3630295" cy="5770811"/>
          </a:xfrm>
          <a:prstGeom prst="rect">
            <a:avLst/>
          </a:prstGeom>
        </p:spPr>
        <p:txBody>
          <a:bodyPr vert="horz" wrap="square" lIns="0" tIns="0" rIns="0" bIns="0" rtlCol="0">
            <a:spAutoFit/>
          </a:bodyPr>
          <a:lstStyle/>
          <a:p>
            <a:pPr marL="12700">
              <a:lnSpc>
                <a:spcPct val="100000"/>
              </a:lnSpc>
            </a:pPr>
            <a:r>
              <a:rPr lang="es-419" sz="2000" b="1" dirty="0">
                <a:latin typeface="Arial"/>
                <a:cs typeface="Arial"/>
              </a:rPr>
              <a:t>Abordar la justicia ambiental</a:t>
            </a:r>
          </a:p>
          <a:p>
            <a:pPr marL="12700" marR="5080">
              <a:lnSpc>
                <a:spcPct val="100000"/>
              </a:lnSpc>
              <a:spcBef>
                <a:spcPts val="880"/>
              </a:spcBef>
            </a:pPr>
            <a:r>
              <a:rPr lang="es-419" sz="1700" dirty="0">
                <a:latin typeface="Arial"/>
                <a:cs typeface="Arial"/>
              </a:rPr>
              <a:t>Las comunidades próximas a los puertos, a menudo comunidades de color y de bajos ingresos, soportan una carga desproporcionada de los impactos ambientales de las actividades portuarias que generan problemas de justicia ambiental.</a:t>
            </a:r>
          </a:p>
          <a:p>
            <a:pPr marL="12700" marR="30480">
              <a:lnSpc>
                <a:spcPct val="100000"/>
              </a:lnSpc>
              <a:spcBef>
                <a:spcPts val="900"/>
              </a:spcBef>
            </a:pPr>
            <a:r>
              <a:rPr lang="es-419" sz="1700" dirty="0">
                <a:latin typeface="Arial"/>
                <a:cs typeface="Arial"/>
              </a:rPr>
              <a:t>La Orden Ejecutiva 12898 requiere que las agencias federales, en la mayor medida posible, identifiquen y aborden los impactos desproporcionadamente altos y adversos en la salud humana o el medioambiente de sus programas, políticas y actividades. Esta obligación se extiende más allá de las revisiones de la Ley de Política Ambiental Nacional (NEPA) a actividades como permisos y elaboración de reglas.</a:t>
            </a:r>
          </a:p>
        </p:txBody>
      </p:sp>
      <p:sp>
        <p:nvSpPr>
          <p:cNvPr id="45" name="object 4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8D79AC"/>
          </a:solidFill>
        </p:spPr>
        <p:txBody>
          <a:bodyPr wrap="square" lIns="0" tIns="0" rIns="0" bIns="0" rtlCol="0"/>
          <a:lstStyle/>
          <a:p>
            <a:endParaRPr/>
          </a:p>
        </p:txBody>
      </p:sp>
      <p:sp>
        <p:nvSpPr>
          <p:cNvPr id="3" name="object 3"/>
          <p:cNvSpPr txBox="1"/>
          <p:nvPr/>
        </p:nvSpPr>
        <p:spPr>
          <a:xfrm>
            <a:off x="6022846" y="58645"/>
            <a:ext cx="3599272" cy="215444"/>
          </a:xfrm>
          <a:prstGeom prst="rect">
            <a:avLst/>
          </a:prstGeom>
        </p:spPr>
        <p:txBody>
          <a:bodyPr vert="horz" wrap="square" lIns="0" tIns="0" rIns="0" bIns="0" rtlCol="0">
            <a:spAutoFit/>
          </a:bodyPr>
          <a:lstStyle/>
          <a:p>
            <a:pPr marL="12700">
              <a:lnSpc>
                <a:spcPct val="100000"/>
              </a:lnSpc>
            </a:pPr>
            <a:r>
              <a:rPr lang="es-419" sz="1400" b="1" dirty="0">
                <a:solidFill>
                  <a:srgbClr val="FFFFFF"/>
                </a:solidFill>
                <a:latin typeface="Arial"/>
                <a:cs typeface="Arial"/>
              </a:rPr>
              <a:t>Relaciones entre el puerto y la comunidad</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005705" cy="6386364"/>
          </a:xfrm>
          <a:prstGeom prst="rect">
            <a:avLst/>
          </a:prstGeom>
        </p:spPr>
        <p:txBody>
          <a:bodyPr vert="horz" wrap="square" lIns="0" tIns="0" rIns="0" bIns="0" rtlCol="0">
            <a:spAutoFit/>
          </a:bodyPr>
          <a:lstStyle/>
          <a:p>
            <a:pPr marL="12700" lvl="1">
              <a:lnSpc>
                <a:spcPct val="100000"/>
              </a:lnSpc>
              <a:tabLst>
                <a:tab pos="394335" algn="l"/>
              </a:tabLst>
            </a:pPr>
            <a:r>
              <a:rPr lang="es-419" sz="2800" b="1" dirty="0">
                <a:latin typeface="Arial"/>
                <a:cs typeface="Arial"/>
              </a:rPr>
              <a:t>Relaciones entre el puerto y la comunidad</a:t>
            </a:r>
          </a:p>
          <a:p>
            <a:pPr marL="12700" marR="5080">
              <a:lnSpc>
                <a:spcPct val="100000"/>
              </a:lnSpc>
              <a:spcBef>
                <a:spcPts val="1500"/>
              </a:spcBef>
            </a:pPr>
            <a:r>
              <a:rPr lang="es-419" dirty="0">
                <a:latin typeface="Arial"/>
                <a:cs typeface="Arial"/>
              </a:rPr>
              <a:t>La relación entre los puertos y las comunidades próximas a los puertos puede ser compleja, y variar entre conflictiva y colaborativa. El Manual básico presenta estudios de casos para ilustrar este rango, que incluye:</a:t>
            </a:r>
          </a:p>
          <a:p>
            <a:pPr marL="297815" marR="193675" lvl="2" indent="-114300">
              <a:lnSpc>
                <a:spcPct val="100000"/>
              </a:lnSpc>
              <a:spcBef>
                <a:spcPts val="900"/>
              </a:spcBef>
              <a:buFont typeface="Arial"/>
              <a:buChar char="•"/>
              <a:tabLst>
                <a:tab pos="298450" algn="l"/>
              </a:tabLst>
            </a:pPr>
            <a:r>
              <a:rPr lang="es-419" dirty="0">
                <a:latin typeface="Arial"/>
                <a:cs typeface="Arial"/>
              </a:rPr>
              <a:t>Casos en los que las comunidades próximas a los puertos libraron batallas legales para responsabilizar a los puertos por los impactos en la comunidad.</a:t>
            </a:r>
          </a:p>
          <a:p>
            <a:pPr marL="297815" marR="414020" lvl="2" indent="-114300">
              <a:lnSpc>
                <a:spcPct val="100000"/>
              </a:lnSpc>
              <a:spcBef>
                <a:spcPts val="900"/>
              </a:spcBef>
              <a:buFont typeface="Arial"/>
              <a:buChar char="•"/>
              <a:tabLst>
                <a:tab pos="298450" algn="l"/>
              </a:tabLst>
            </a:pPr>
            <a:r>
              <a:rPr lang="es-419" dirty="0">
                <a:latin typeface="Arial"/>
                <a:cs typeface="Arial"/>
              </a:rPr>
              <a:t>Casos en los que organizaciones comunitarias y el Gobierno local trabajan para limitar el impacto de la actividad portuaria a través de políticas que protegen a las poblaciones sensibles.</a:t>
            </a:r>
          </a:p>
          <a:p>
            <a:pPr marL="297815" marR="120650" lvl="2" indent="-114300">
              <a:lnSpc>
                <a:spcPct val="100000"/>
              </a:lnSpc>
              <a:spcBef>
                <a:spcPts val="900"/>
              </a:spcBef>
              <a:buFont typeface="Arial"/>
              <a:buChar char="•"/>
              <a:tabLst>
                <a:tab pos="298450" algn="l"/>
              </a:tabLst>
            </a:pPr>
            <a:r>
              <a:rPr lang="es-419" dirty="0">
                <a:latin typeface="Arial"/>
                <a:cs typeface="Arial"/>
              </a:rPr>
              <a:t>Casos en los que los puertos y las comunidades trabajan de manera colaborativa para crear un cambio positivo en la comunidad.</a:t>
            </a:r>
          </a:p>
        </p:txBody>
      </p:sp>
      <p:sp>
        <p:nvSpPr>
          <p:cNvPr id="18" name="object 18"/>
          <p:cNvSpPr/>
          <p:nvPr/>
        </p:nvSpPr>
        <p:spPr>
          <a:xfrm>
            <a:off x="5658009" y="952536"/>
            <a:ext cx="3924300" cy="5904689"/>
          </a:xfrm>
          <a:custGeom>
            <a:avLst/>
            <a:gdLst/>
            <a:ahLst/>
            <a:cxnLst/>
            <a:rect l="l" t="t" r="r" b="b"/>
            <a:pathLst>
              <a:path w="3924300" h="5816600">
                <a:moveTo>
                  <a:pt x="0" y="5816053"/>
                </a:moveTo>
                <a:lnTo>
                  <a:pt x="3923791" y="5816053"/>
                </a:lnTo>
                <a:lnTo>
                  <a:pt x="3923791" y="0"/>
                </a:lnTo>
                <a:lnTo>
                  <a:pt x="0" y="0"/>
                </a:lnTo>
                <a:lnTo>
                  <a:pt x="0" y="5816053"/>
                </a:lnTo>
                <a:close/>
              </a:path>
            </a:pathLst>
          </a:custGeom>
          <a:solidFill>
            <a:srgbClr val="EFECF4"/>
          </a:solidFill>
        </p:spPr>
        <p:txBody>
          <a:bodyPr wrap="square" lIns="0" tIns="0" rIns="0" bIns="0" rtlCol="0"/>
          <a:lstStyle/>
          <a:p>
            <a:endParaRPr/>
          </a:p>
        </p:txBody>
      </p:sp>
      <p:sp>
        <p:nvSpPr>
          <p:cNvPr id="20" name="object 20"/>
          <p:cNvSpPr txBox="1"/>
          <p:nvPr/>
        </p:nvSpPr>
        <p:spPr>
          <a:xfrm>
            <a:off x="5798818" y="1393702"/>
            <a:ext cx="3533775" cy="5470728"/>
          </a:xfrm>
          <a:prstGeom prst="rect">
            <a:avLst/>
          </a:prstGeom>
        </p:spPr>
        <p:txBody>
          <a:bodyPr vert="horz" wrap="square" lIns="0" tIns="0" rIns="0" bIns="0" rtlCol="0">
            <a:spAutoFit/>
          </a:bodyPr>
          <a:lstStyle/>
          <a:p>
            <a:pPr marL="15240" marR="5080" indent="-3175"/>
            <a:r>
              <a:rPr lang="es-419" sz="1900" dirty="0">
                <a:latin typeface="Arial"/>
                <a:cs typeface="Arial"/>
              </a:rPr>
              <a:t>El Proyecto de impacto comercial, sanitario y ambiental </a:t>
            </a:r>
          </a:p>
          <a:p>
            <a:pPr marL="15240" marR="5080" indent="-3175"/>
            <a:endParaRPr lang="en-US" sz="1300" dirty="0">
              <a:latin typeface="Arial"/>
              <a:cs typeface="Arial"/>
            </a:endParaRPr>
          </a:p>
          <a:p>
            <a:pPr marL="297815" marR="5080" indent="-285750">
              <a:buFont typeface="Arial" panose="020B0604020202020204" pitchFamily="34" charset="0"/>
              <a:buChar char="•"/>
            </a:pPr>
            <a:r>
              <a:rPr lang="es-419" sz="1450" dirty="0">
                <a:latin typeface="Arial"/>
                <a:cs typeface="Arial"/>
              </a:rPr>
              <a:t>Asociación de investigación regional comunitaria participativa. </a:t>
            </a:r>
          </a:p>
          <a:p>
            <a:pPr marL="297815" marR="5080" indent="-285750">
              <a:buFont typeface="Arial" panose="020B0604020202020204" pitchFamily="34" charset="0"/>
              <a:buChar char="•"/>
            </a:pPr>
            <a:endParaRPr lang="en-US" sz="1450" dirty="0">
              <a:latin typeface="Arial"/>
              <a:cs typeface="Arial"/>
            </a:endParaRPr>
          </a:p>
          <a:p>
            <a:pPr marL="297815" marR="5080" indent="-285750">
              <a:buFont typeface="Arial" panose="020B0604020202020204" pitchFamily="34" charset="0"/>
              <a:buChar char="•"/>
            </a:pPr>
            <a:r>
              <a:rPr lang="es-419" sz="1450" dirty="0">
                <a:latin typeface="Arial"/>
                <a:cs typeface="Arial"/>
              </a:rPr>
              <a:t>Aborda la contaminación del aire y los impactos en la salud relacionados con las actividades en los puertos de Los Ángeles y Long Beach. </a:t>
            </a:r>
          </a:p>
          <a:p>
            <a:pPr marL="297815" marR="5080" indent="-285750">
              <a:buFont typeface="Arial" panose="020B0604020202020204" pitchFamily="34" charset="0"/>
              <a:buChar char="•"/>
            </a:pPr>
            <a:endParaRPr lang="en-US" sz="1450" dirty="0">
              <a:latin typeface="Arial"/>
              <a:cs typeface="Arial"/>
            </a:endParaRPr>
          </a:p>
          <a:p>
            <a:pPr marL="297815" marR="5080" indent="-285750">
              <a:buFont typeface="Arial" panose="020B0604020202020204" pitchFamily="34" charset="0"/>
              <a:buChar char="•"/>
            </a:pPr>
            <a:r>
              <a:rPr lang="es-419" sz="1450" dirty="0">
                <a:latin typeface="Arial"/>
                <a:cs typeface="Arial"/>
              </a:rPr>
              <a:t>Dio como resultado el Plan de Acción de Aire Limpio (CAAP) para aumentar la rendición de cuentas a las comunidades locales con respecto a los impactos ambientales y en la salud. </a:t>
            </a:r>
          </a:p>
          <a:p>
            <a:pPr marL="297815" marR="5080" indent="-285750">
              <a:buFont typeface="Arial" panose="020B0604020202020204" pitchFamily="34" charset="0"/>
              <a:buChar char="•"/>
            </a:pPr>
            <a:endParaRPr lang="en-US" sz="1450" dirty="0">
              <a:latin typeface="Arial"/>
              <a:cs typeface="Arial"/>
            </a:endParaRPr>
          </a:p>
          <a:p>
            <a:pPr marL="297815" marR="5080" indent="-285750">
              <a:buFont typeface="Arial" panose="020B0604020202020204" pitchFamily="34" charset="0"/>
              <a:buChar char="•"/>
            </a:pPr>
            <a:r>
              <a:rPr lang="es-419" sz="1450" dirty="0">
                <a:latin typeface="Arial"/>
                <a:cs typeface="Arial"/>
              </a:rPr>
              <a:t>Programa de Camiones Limpios (CTP), que reemplaza los camiones diésel anteriores por camiones con combustible más limpio. </a:t>
            </a:r>
          </a:p>
          <a:p>
            <a:pPr marL="12065" marR="5080"/>
            <a:endParaRPr lang="en-US" sz="1450" spc="-75" dirty="0">
              <a:latin typeface="Arial"/>
              <a:cs typeface="Arial"/>
            </a:endParaRPr>
          </a:p>
          <a:p>
            <a:pPr marL="297815" marR="5080" indent="-285750">
              <a:buFont typeface="Arial" panose="020B0604020202020204" pitchFamily="34" charset="0"/>
              <a:buChar char="•"/>
            </a:pPr>
            <a:r>
              <a:rPr lang="es-419" sz="1450" dirty="0">
                <a:latin typeface="Arial"/>
                <a:cs typeface="Arial"/>
              </a:rPr>
              <a:t>Generó una reducción del 80 % en las emisiones de los camiones portuarios. </a:t>
            </a:r>
          </a:p>
        </p:txBody>
      </p:sp>
      <p:sp>
        <p:nvSpPr>
          <p:cNvPr id="21" name="object 21"/>
          <p:cNvSpPr/>
          <p:nvPr/>
        </p:nvSpPr>
        <p:spPr>
          <a:xfrm>
            <a:off x="5672073" y="402792"/>
            <a:ext cx="3924300" cy="6461638"/>
          </a:xfrm>
          <a:custGeom>
            <a:avLst/>
            <a:gdLst/>
            <a:ahLst/>
            <a:cxnLst/>
            <a:rect l="l" t="t" r="r" b="b"/>
            <a:pathLst>
              <a:path w="3924300" h="6365240">
                <a:moveTo>
                  <a:pt x="0" y="6365240"/>
                </a:moveTo>
                <a:lnTo>
                  <a:pt x="3923791" y="6365240"/>
                </a:lnTo>
                <a:lnTo>
                  <a:pt x="3923791" y="0"/>
                </a:lnTo>
                <a:lnTo>
                  <a:pt x="0" y="0"/>
                </a:lnTo>
                <a:lnTo>
                  <a:pt x="0" y="6365240"/>
                </a:lnTo>
                <a:close/>
              </a:path>
            </a:pathLst>
          </a:custGeom>
          <a:ln w="12700">
            <a:solidFill>
              <a:srgbClr val="8D79AC"/>
            </a:solidFill>
          </a:ln>
        </p:spPr>
        <p:txBody>
          <a:bodyPr wrap="square" lIns="0" tIns="0" rIns="0" bIns="0" rtlCol="0"/>
          <a:lstStyle/>
          <a:p>
            <a:endParaRPr/>
          </a:p>
        </p:txBody>
      </p:sp>
      <p:sp>
        <p:nvSpPr>
          <p:cNvPr id="22" name="object 22"/>
          <p:cNvSpPr/>
          <p:nvPr/>
        </p:nvSpPr>
        <p:spPr>
          <a:xfrm>
            <a:off x="5672709" y="457200"/>
            <a:ext cx="3923029" cy="850894"/>
          </a:xfrm>
          <a:custGeom>
            <a:avLst/>
            <a:gdLst/>
            <a:ahLst/>
            <a:cxnLst/>
            <a:rect l="l" t="t" r="r" b="b"/>
            <a:pathLst>
              <a:path w="3923029" h="555625">
                <a:moveTo>
                  <a:pt x="0" y="555536"/>
                </a:moveTo>
                <a:lnTo>
                  <a:pt x="3922776" y="555536"/>
                </a:lnTo>
                <a:lnTo>
                  <a:pt x="3922776" y="0"/>
                </a:lnTo>
                <a:lnTo>
                  <a:pt x="0" y="0"/>
                </a:lnTo>
                <a:lnTo>
                  <a:pt x="0" y="555536"/>
                </a:lnTo>
                <a:close/>
              </a:path>
            </a:pathLst>
          </a:custGeom>
          <a:solidFill>
            <a:srgbClr val="8D79AC"/>
          </a:solidFill>
        </p:spPr>
        <p:txBody>
          <a:bodyPr wrap="square" lIns="0" tIns="0" rIns="0" bIns="0" rtlCol="0"/>
          <a:lstStyle/>
          <a:p>
            <a:endParaRPr/>
          </a:p>
        </p:txBody>
      </p:sp>
      <p:sp>
        <p:nvSpPr>
          <p:cNvPr id="34" name="object 34"/>
          <p:cNvSpPr txBox="1"/>
          <p:nvPr/>
        </p:nvSpPr>
        <p:spPr>
          <a:xfrm>
            <a:off x="5831459" y="536237"/>
            <a:ext cx="3216910" cy="416559"/>
          </a:xfrm>
          <a:prstGeom prst="rect">
            <a:avLst/>
          </a:prstGeom>
        </p:spPr>
        <p:txBody>
          <a:bodyPr vert="horz" wrap="square" lIns="0" tIns="0" rIns="0" bIns="0" rtlCol="0">
            <a:spAutoFit/>
          </a:bodyPr>
          <a:lstStyle/>
          <a:p>
            <a:pPr marL="12700" marR="5080">
              <a:lnSpc>
                <a:spcPct val="100000"/>
              </a:lnSpc>
            </a:pPr>
            <a:r>
              <a:rPr lang="es-419" sz="1400" b="1" dirty="0">
                <a:solidFill>
                  <a:srgbClr val="FFFFFF"/>
                </a:solidFill>
                <a:latin typeface="Arial"/>
                <a:cs typeface="Arial"/>
              </a:rPr>
              <a:t>ESTUDIO DE CASO | </a:t>
            </a:r>
            <a:r>
              <a:rPr lang="es-419" sz="1400" b="1" i="1" dirty="0">
                <a:solidFill>
                  <a:srgbClr val="FFFFFF"/>
                </a:solidFill>
                <a:latin typeface="Arial"/>
                <a:cs typeface="Arial"/>
              </a:rPr>
              <a:t>Puertos de Los Ángeles y Long Beach: Programa de Camiones Limpios</a:t>
            </a:r>
          </a:p>
        </p:txBody>
      </p:sp>
      <p:sp>
        <p:nvSpPr>
          <p:cNvPr id="40" name="object 40"/>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41" name="object 41"/>
          <p:cNvSpPr/>
          <p:nvPr/>
        </p:nvSpPr>
        <p:spPr>
          <a:xfrm>
            <a:off x="31872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8D79AC"/>
          </a:solidFill>
        </p:spPr>
        <p:txBody>
          <a:bodyPr wrap="square" lIns="0" tIns="0" rIns="0" bIns="0" rtlCol="0"/>
          <a:lstStyle/>
          <a:p>
            <a:endParaRPr/>
          </a:p>
        </p:txBody>
      </p:sp>
      <p:sp>
        <p:nvSpPr>
          <p:cNvPr id="42" name="object 42"/>
          <p:cNvSpPr/>
          <p:nvPr/>
        </p:nvSpPr>
        <p:spPr>
          <a:xfrm>
            <a:off x="3187192" y="7317909"/>
            <a:ext cx="448055" cy="232325"/>
          </a:xfrm>
          <a:prstGeom prst="rect">
            <a:avLst/>
          </a:prstGeom>
          <a:blipFill>
            <a:blip r:embed="rId15" cstate="print"/>
            <a:stretch>
              <a:fillRect/>
            </a:stretch>
          </a:blipFill>
        </p:spPr>
        <p:txBody>
          <a:bodyPr wrap="square" lIns="0" tIns="0" rIns="0" bIns="0" rtlCol="0"/>
          <a:lstStyle/>
          <a:p>
            <a:endParaRPr/>
          </a:p>
        </p:txBody>
      </p:sp>
      <p:sp>
        <p:nvSpPr>
          <p:cNvPr id="45" name="object 45"/>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6" name="object 4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64B147"/>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s-419"/>
              <a:t>5.0 Uso de la tierra y transporte</a:t>
            </a:r>
          </a:p>
        </p:txBody>
      </p:sp>
      <p:sp>
        <p:nvSpPr>
          <p:cNvPr id="4" name="object 4"/>
          <p:cNvSpPr/>
          <p:nvPr/>
        </p:nvSpPr>
        <p:spPr>
          <a:xfrm>
            <a:off x="8351519" y="2895600"/>
            <a:ext cx="1099702" cy="13699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383143" y="7284732"/>
            <a:ext cx="443752" cy="29867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37841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4B147"/>
          </a:solidFill>
        </p:spPr>
        <p:txBody>
          <a:bodyPr wrap="square" lIns="0" tIns="0" rIns="0" bIns="0" rtlCol="0"/>
          <a:lstStyle/>
          <a:p>
            <a:endParaRPr/>
          </a:p>
        </p:txBody>
      </p:sp>
      <p:sp>
        <p:nvSpPr>
          <p:cNvPr id="18" name="object 18"/>
          <p:cNvSpPr/>
          <p:nvPr/>
        </p:nvSpPr>
        <p:spPr>
          <a:xfrm>
            <a:off x="3848548" y="7210043"/>
            <a:ext cx="319142" cy="419923"/>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64B147"/>
          </a:solidFill>
        </p:spPr>
        <p:txBody>
          <a:bodyPr wrap="square" lIns="0" tIns="0" rIns="0" bIns="0" rtlCol="0"/>
          <a:lstStyle/>
          <a:p>
            <a:endParaRPr/>
          </a:p>
        </p:txBody>
      </p:sp>
      <p:sp>
        <p:nvSpPr>
          <p:cNvPr id="3" name="object 3"/>
          <p:cNvSpPr txBox="1"/>
          <p:nvPr/>
        </p:nvSpPr>
        <p:spPr>
          <a:xfrm>
            <a:off x="7136421" y="58645"/>
            <a:ext cx="2485390" cy="203200"/>
          </a:xfrm>
          <a:prstGeom prst="rect">
            <a:avLst/>
          </a:prstGeom>
        </p:spPr>
        <p:txBody>
          <a:bodyPr vert="horz" wrap="square" lIns="0" tIns="0" rIns="0" bIns="0" rtlCol="0">
            <a:spAutoFit/>
          </a:bodyPr>
          <a:lstStyle/>
          <a:p>
            <a:pPr marL="12700">
              <a:lnSpc>
                <a:spcPct val="100000"/>
              </a:lnSpc>
            </a:pPr>
            <a:r>
              <a:rPr lang="es-419" sz="1400" b="1" dirty="0">
                <a:solidFill>
                  <a:srgbClr val="FFFFFF"/>
                </a:solidFill>
                <a:latin typeface="Arial"/>
                <a:cs typeface="Arial"/>
              </a:rPr>
              <a:t>Uso de la tierra y transporte</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4972050" cy="6476132"/>
          </a:xfrm>
          <a:prstGeom prst="rect">
            <a:avLst/>
          </a:prstGeom>
        </p:spPr>
        <p:txBody>
          <a:bodyPr vert="horz" wrap="square" lIns="0" tIns="0" rIns="0" bIns="0" rtlCol="0">
            <a:spAutoFit/>
          </a:bodyPr>
          <a:lstStyle/>
          <a:p>
            <a:pPr marL="12700" marR="518159" lvl="1">
              <a:lnSpc>
                <a:spcPct val="100000"/>
              </a:lnSpc>
              <a:tabLst>
                <a:tab pos="394335" algn="l"/>
              </a:tabLst>
            </a:pPr>
            <a:r>
              <a:rPr lang="es-419" sz="2800" b="1" dirty="0">
                <a:latin typeface="Arial"/>
                <a:cs typeface="Arial"/>
              </a:rPr>
              <a:t>Planificación de transporte y movimiento de bienes</a:t>
            </a:r>
          </a:p>
          <a:p>
            <a:pPr marL="12700" marR="347345">
              <a:lnSpc>
                <a:spcPct val="100000"/>
              </a:lnSpc>
              <a:spcBef>
                <a:spcPts val="1215"/>
              </a:spcBef>
            </a:pPr>
            <a:r>
              <a:rPr lang="es-419" sz="1700" u="sng" dirty="0">
                <a:latin typeface="Arial"/>
                <a:cs typeface="Arial"/>
              </a:rPr>
              <a:t>Movimiento de bienes</a:t>
            </a:r>
            <a:r>
              <a:rPr lang="es-419" sz="1700" dirty="0">
                <a:latin typeface="Arial"/>
                <a:cs typeface="Arial"/>
              </a:rPr>
              <a:t> se refiere a </a:t>
            </a:r>
            <a:r>
              <a:rPr lang="es-419" sz="1700" dirty="0">
                <a:latin typeface="Arial" panose="020B0604020202020204" pitchFamily="34" charset="0"/>
                <a:cs typeface="Arial" panose="020B0604020202020204" pitchFamily="34" charset="0"/>
              </a:rPr>
              <a:t>la distribución de cargas (que incluye materia prima, piezas y productos de consumo terminados) mediante todos los medios de transporte, incluidos los marítimos, aéreos, por ferrocarril y por camión.</a:t>
            </a:r>
          </a:p>
          <a:p>
            <a:pPr marL="12700" marR="347345">
              <a:lnSpc>
                <a:spcPct val="100000"/>
              </a:lnSpc>
              <a:spcBef>
                <a:spcPts val="1215"/>
              </a:spcBef>
            </a:pPr>
            <a:r>
              <a:rPr lang="es-419" sz="1700" spc="-30" dirty="0">
                <a:latin typeface="Arial"/>
                <a:cs typeface="Arial"/>
              </a:rPr>
              <a:t>Las comunidades próximas a los puertos pueden verse desproporcionadamente afectadas por el movimiento de bienes debido al impacto acumulativo de los diversos tipos de instalaciones de carga relacionadas con los puertos:</a:t>
            </a:r>
          </a:p>
          <a:p>
            <a:pPr marL="297815" lvl="2" indent="-113664">
              <a:lnSpc>
                <a:spcPct val="100000"/>
              </a:lnSpc>
              <a:spcBef>
                <a:spcPts val="450"/>
              </a:spcBef>
              <a:buFont typeface="Arial"/>
              <a:buChar char="•"/>
              <a:tabLst>
                <a:tab pos="298450" algn="l"/>
              </a:tabLst>
            </a:pPr>
            <a:r>
              <a:rPr lang="es-419" sz="1700" dirty="0">
                <a:latin typeface="Arial"/>
                <a:cs typeface="Arial"/>
              </a:rPr>
              <a:t>Puertos marítimos, aeropuertos y cruces fronterizos</a:t>
            </a:r>
          </a:p>
          <a:p>
            <a:pPr marL="297815" lvl="2" indent="-113664">
              <a:lnSpc>
                <a:spcPct val="100000"/>
              </a:lnSpc>
              <a:spcBef>
                <a:spcPts val="234"/>
              </a:spcBef>
              <a:buFont typeface="Arial"/>
              <a:buChar char="•"/>
              <a:tabLst>
                <a:tab pos="298450" algn="l"/>
              </a:tabLst>
            </a:pPr>
            <a:r>
              <a:rPr lang="es-419" sz="1700" dirty="0">
                <a:latin typeface="Arial"/>
                <a:cs typeface="Arial"/>
              </a:rPr>
              <a:t>Terminales y líneas ferroviarias</a:t>
            </a:r>
          </a:p>
          <a:p>
            <a:pPr marL="297815" lvl="2" indent="-113664">
              <a:lnSpc>
                <a:spcPct val="100000"/>
              </a:lnSpc>
              <a:spcBef>
                <a:spcPts val="234"/>
              </a:spcBef>
              <a:buFont typeface="Arial"/>
              <a:buChar char="•"/>
              <a:tabLst>
                <a:tab pos="298450" algn="l"/>
              </a:tabLst>
            </a:pPr>
            <a:r>
              <a:rPr lang="es-419" sz="1700" dirty="0">
                <a:latin typeface="Arial"/>
                <a:cs typeface="Arial"/>
              </a:rPr>
              <a:t>Autopistas marítimas</a:t>
            </a:r>
          </a:p>
          <a:p>
            <a:pPr marL="297815" lvl="2" indent="-113664">
              <a:lnSpc>
                <a:spcPct val="100000"/>
              </a:lnSpc>
              <a:spcBef>
                <a:spcPts val="234"/>
              </a:spcBef>
              <a:buFont typeface="Arial"/>
              <a:buChar char="•"/>
              <a:tabLst>
                <a:tab pos="298450" algn="l"/>
              </a:tabLst>
            </a:pPr>
            <a:r>
              <a:rPr lang="es-419" sz="1700" dirty="0">
                <a:latin typeface="Arial"/>
                <a:cs typeface="Arial"/>
              </a:rPr>
              <a:t>Autopistas y carreteras de tránsito intensivo de </a:t>
            </a:r>
            <a:r>
              <a:rPr lang="es-419" sz="1700" u="sng" dirty="0">
                <a:latin typeface="Arial"/>
                <a:cs typeface="Arial"/>
              </a:rPr>
              <a:t>camiones</a:t>
            </a:r>
          </a:p>
          <a:p>
            <a:pPr marL="297815" lvl="2" indent="-113664">
              <a:lnSpc>
                <a:spcPct val="100000"/>
              </a:lnSpc>
              <a:spcBef>
                <a:spcPts val="234"/>
              </a:spcBef>
              <a:buFont typeface="Arial"/>
              <a:buChar char="•"/>
              <a:tabLst>
                <a:tab pos="298450" algn="l"/>
              </a:tabLst>
            </a:pPr>
            <a:r>
              <a:rPr lang="es-419" sz="1700" dirty="0">
                <a:latin typeface="Arial"/>
                <a:cs typeface="Arial"/>
              </a:rPr>
              <a:t>Instalaciones de almacenamiento y distribución</a:t>
            </a:r>
          </a:p>
        </p:txBody>
      </p:sp>
      <p:sp>
        <p:nvSpPr>
          <p:cNvPr id="17" name="object 17"/>
          <p:cNvSpPr/>
          <p:nvPr/>
        </p:nvSpPr>
        <p:spPr>
          <a:xfrm>
            <a:off x="5579745" y="463550"/>
            <a:ext cx="4010660" cy="6365240"/>
          </a:xfrm>
          <a:custGeom>
            <a:avLst/>
            <a:gdLst/>
            <a:ahLst/>
            <a:cxnLst/>
            <a:rect l="l" t="t" r="r" b="b"/>
            <a:pathLst>
              <a:path w="4010659" h="6365240">
                <a:moveTo>
                  <a:pt x="0" y="6365240"/>
                </a:moveTo>
                <a:lnTo>
                  <a:pt x="4010660" y="6365240"/>
                </a:lnTo>
                <a:lnTo>
                  <a:pt x="4010660" y="0"/>
                </a:lnTo>
                <a:lnTo>
                  <a:pt x="0" y="0"/>
                </a:lnTo>
                <a:lnTo>
                  <a:pt x="0" y="6365240"/>
                </a:lnTo>
                <a:close/>
              </a:path>
            </a:pathLst>
          </a:custGeom>
          <a:solidFill>
            <a:srgbClr val="EFF7ED"/>
          </a:solidFill>
        </p:spPr>
        <p:txBody>
          <a:bodyPr wrap="square" lIns="0" tIns="0" rIns="0" bIns="0" rtlCol="0"/>
          <a:lstStyle/>
          <a:p>
            <a:endParaRPr/>
          </a:p>
        </p:txBody>
      </p:sp>
      <p:sp>
        <p:nvSpPr>
          <p:cNvPr id="18" name="object 18"/>
          <p:cNvSpPr txBox="1"/>
          <p:nvPr/>
        </p:nvSpPr>
        <p:spPr>
          <a:xfrm>
            <a:off x="5751195" y="620369"/>
            <a:ext cx="3697605" cy="5986254"/>
          </a:xfrm>
          <a:prstGeom prst="rect">
            <a:avLst/>
          </a:prstGeom>
        </p:spPr>
        <p:txBody>
          <a:bodyPr vert="horz" wrap="square" lIns="0" tIns="0" rIns="0" bIns="0" rtlCol="0">
            <a:spAutoFit/>
          </a:bodyPr>
          <a:lstStyle/>
          <a:p>
            <a:pPr marL="12700">
              <a:lnSpc>
                <a:spcPct val="100000"/>
              </a:lnSpc>
            </a:pPr>
            <a:r>
              <a:rPr lang="es-419" sz="2400" b="1" dirty="0">
                <a:latin typeface="Arial"/>
                <a:cs typeface="Arial"/>
              </a:rPr>
              <a:t>Planificación y coordinación de transporte</a:t>
            </a:r>
          </a:p>
          <a:p>
            <a:pPr marL="12700" marR="5080">
              <a:lnSpc>
                <a:spcPct val="100000"/>
              </a:lnSpc>
              <a:spcBef>
                <a:spcPts val="880"/>
              </a:spcBef>
            </a:pPr>
            <a:r>
              <a:rPr lang="es-419" dirty="0">
                <a:latin typeface="Arial"/>
                <a:cs typeface="Arial"/>
              </a:rPr>
              <a:t>Las siguientes agencias deben coordinar la mejora del flujo de bienes desde y hacia los puertos, y al mismo tiempo lograr los objetivos de transporte de la comunidad local.</a:t>
            </a:r>
            <a:r>
              <a:rPr lang="es-419" baseline="33333" dirty="0">
                <a:latin typeface="Arial"/>
                <a:cs typeface="Arial"/>
              </a:rPr>
              <a:t>2</a:t>
            </a:r>
          </a:p>
          <a:p>
            <a:pPr marL="297815" indent="-114300">
              <a:lnSpc>
                <a:spcPct val="100000"/>
              </a:lnSpc>
              <a:spcBef>
                <a:spcPts val="900"/>
              </a:spcBef>
              <a:buFont typeface="Arial"/>
              <a:buChar char="•"/>
              <a:tabLst>
                <a:tab pos="298450" algn="l"/>
              </a:tabLst>
            </a:pPr>
            <a:r>
              <a:rPr lang="es-419" sz="1600" dirty="0">
                <a:latin typeface="Arial"/>
                <a:cs typeface="Arial"/>
              </a:rPr>
              <a:t>Departamentos locales de planificación de transporte</a:t>
            </a:r>
          </a:p>
          <a:p>
            <a:pPr marL="297815" indent="-114300">
              <a:lnSpc>
                <a:spcPct val="100000"/>
              </a:lnSpc>
              <a:spcBef>
                <a:spcPts val="900"/>
              </a:spcBef>
              <a:buFont typeface="Arial"/>
              <a:buChar char="•"/>
              <a:tabLst>
                <a:tab pos="298450" algn="l"/>
              </a:tabLst>
            </a:pPr>
            <a:r>
              <a:rPr lang="es-419" sz="1600" dirty="0">
                <a:latin typeface="Arial"/>
                <a:cs typeface="Arial"/>
              </a:rPr>
              <a:t>Organizaciones metropolitanas de planificación</a:t>
            </a:r>
          </a:p>
          <a:p>
            <a:pPr marL="297815" marR="956944" indent="-114300">
              <a:lnSpc>
                <a:spcPct val="100000"/>
              </a:lnSpc>
              <a:spcBef>
                <a:spcPts val="900"/>
              </a:spcBef>
              <a:buFont typeface="Arial"/>
              <a:buChar char="•"/>
              <a:tabLst>
                <a:tab pos="298450" algn="l"/>
              </a:tabLst>
            </a:pPr>
            <a:r>
              <a:rPr lang="es-419" sz="1600" dirty="0">
                <a:latin typeface="Arial"/>
                <a:cs typeface="Arial"/>
              </a:rPr>
              <a:t>Departamentos de transporte estatales y federales</a:t>
            </a:r>
          </a:p>
          <a:p>
            <a:pPr marL="297815" indent="-114300">
              <a:lnSpc>
                <a:spcPct val="100000"/>
              </a:lnSpc>
              <a:spcBef>
                <a:spcPts val="900"/>
              </a:spcBef>
              <a:buFont typeface="Arial"/>
              <a:buChar char="•"/>
              <a:tabLst>
                <a:tab pos="298450" algn="l"/>
              </a:tabLst>
            </a:pPr>
            <a:r>
              <a:rPr lang="es-419" sz="1600" dirty="0">
                <a:latin typeface="Arial"/>
                <a:cs typeface="Arial"/>
              </a:rPr>
              <a:t>Autoridades portuarias</a:t>
            </a:r>
          </a:p>
          <a:p>
            <a:pPr marL="297815" indent="-114300">
              <a:lnSpc>
                <a:spcPct val="100000"/>
              </a:lnSpc>
              <a:spcBef>
                <a:spcPts val="900"/>
              </a:spcBef>
              <a:buFont typeface="Arial"/>
              <a:buChar char="•"/>
              <a:tabLst>
                <a:tab pos="298450" algn="l"/>
              </a:tabLst>
            </a:pPr>
            <a:r>
              <a:rPr lang="es-419" sz="1600" dirty="0">
                <a:latin typeface="Arial"/>
                <a:cs typeface="Arial"/>
              </a:rPr>
              <a:t>Agencias ambientales estatales y locales</a:t>
            </a:r>
          </a:p>
        </p:txBody>
      </p:sp>
      <p:sp>
        <p:nvSpPr>
          <p:cNvPr id="19" name="object 19"/>
          <p:cNvSpPr/>
          <p:nvPr/>
        </p:nvSpPr>
        <p:spPr>
          <a:xfrm>
            <a:off x="5579745" y="463550"/>
            <a:ext cx="4010660" cy="6365240"/>
          </a:xfrm>
          <a:custGeom>
            <a:avLst/>
            <a:gdLst/>
            <a:ahLst/>
            <a:cxnLst/>
            <a:rect l="l" t="t" r="r" b="b"/>
            <a:pathLst>
              <a:path w="4010659" h="6365240">
                <a:moveTo>
                  <a:pt x="0" y="6365240"/>
                </a:moveTo>
                <a:lnTo>
                  <a:pt x="4010660" y="6365240"/>
                </a:lnTo>
                <a:lnTo>
                  <a:pt x="4010660" y="0"/>
                </a:lnTo>
                <a:lnTo>
                  <a:pt x="0" y="0"/>
                </a:lnTo>
                <a:lnTo>
                  <a:pt x="0" y="6365240"/>
                </a:lnTo>
                <a:close/>
              </a:path>
            </a:pathLst>
          </a:custGeom>
          <a:ln w="12700">
            <a:solidFill>
              <a:srgbClr val="64B147"/>
            </a:solidFill>
          </a:ln>
        </p:spPr>
        <p:txBody>
          <a:bodyPr wrap="square" lIns="0" tIns="0" rIns="0" bIns="0" rtlCol="0"/>
          <a:lstStyle/>
          <a:p>
            <a:endParaRPr/>
          </a:p>
        </p:txBody>
      </p:sp>
      <p:sp>
        <p:nvSpPr>
          <p:cNvPr id="34" name="object 34"/>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37841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4B147"/>
          </a:solidFill>
        </p:spPr>
        <p:txBody>
          <a:bodyPr wrap="square" lIns="0" tIns="0" rIns="0" bIns="0" rtlCol="0"/>
          <a:lstStyle/>
          <a:p>
            <a:endParaRPr/>
          </a:p>
        </p:txBody>
      </p:sp>
      <p:sp>
        <p:nvSpPr>
          <p:cNvPr id="36" name="object 36"/>
          <p:cNvSpPr/>
          <p:nvPr/>
        </p:nvSpPr>
        <p:spPr>
          <a:xfrm>
            <a:off x="3848548" y="7210043"/>
            <a:ext cx="319142" cy="419923"/>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8" name="object 3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64B147"/>
          </a:solidFill>
        </p:spPr>
        <p:txBody>
          <a:bodyPr wrap="square" lIns="0" tIns="0" rIns="0" bIns="0" rtlCol="0"/>
          <a:lstStyle/>
          <a:p>
            <a:endParaRPr/>
          </a:p>
        </p:txBody>
      </p:sp>
      <p:sp>
        <p:nvSpPr>
          <p:cNvPr id="3" name="object 3"/>
          <p:cNvSpPr txBox="1"/>
          <p:nvPr/>
        </p:nvSpPr>
        <p:spPr>
          <a:xfrm>
            <a:off x="7136421" y="58645"/>
            <a:ext cx="2485390" cy="203200"/>
          </a:xfrm>
          <a:prstGeom prst="rect">
            <a:avLst/>
          </a:prstGeom>
        </p:spPr>
        <p:txBody>
          <a:bodyPr vert="horz" wrap="square" lIns="0" tIns="0" rIns="0" bIns="0" rtlCol="0">
            <a:spAutoFit/>
          </a:bodyPr>
          <a:lstStyle/>
          <a:p>
            <a:pPr marL="12700">
              <a:lnSpc>
                <a:spcPct val="100000"/>
              </a:lnSpc>
            </a:pPr>
            <a:r>
              <a:rPr lang="es-419" sz="1400" b="1">
                <a:solidFill>
                  <a:srgbClr val="FFFFFF"/>
                </a:solidFill>
                <a:latin typeface="Arial"/>
                <a:cs typeface="Arial"/>
              </a:rPr>
              <a:t>Uso de la tierra y transporte</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109476" cy="6889065"/>
          </a:xfrm>
          <a:prstGeom prst="rect">
            <a:avLst/>
          </a:prstGeom>
        </p:spPr>
        <p:txBody>
          <a:bodyPr vert="horz" wrap="square" lIns="0" tIns="0" rIns="0" bIns="0" rtlCol="0">
            <a:spAutoFit/>
          </a:bodyPr>
          <a:lstStyle/>
          <a:p>
            <a:pPr marL="12700" lvl="1">
              <a:lnSpc>
                <a:spcPct val="100000"/>
              </a:lnSpc>
              <a:tabLst>
                <a:tab pos="394335" algn="l"/>
              </a:tabLst>
            </a:pPr>
            <a:r>
              <a:rPr lang="es-419" sz="2800" b="1" dirty="0">
                <a:latin typeface="Arial"/>
                <a:cs typeface="Arial"/>
              </a:rPr>
              <a:t>Uso de la tierra</a:t>
            </a:r>
          </a:p>
          <a:p>
            <a:pPr marL="12700" marR="593090">
              <a:lnSpc>
                <a:spcPct val="100000"/>
              </a:lnSpc>
              <a:spcBef>
                <a:spcPts val="1095"/>
              </a:spcBef>
            </a:pPr>
            <a:r>
              <a:rPr lang="es-419" sz="1700" dirty="0">
                <a:latin typeface="Arial"/>
                <a:cs typeface="Arial"/>
              </a:rPr>
              <a:t>El uso de la tierra en los puertos puede tener un impacto directo en las comunidades residenciales vecinas:</a:t>
            </a:r>
          </a:p>
          <a:p>
            <a:pPr marL="297815" marR="5080" lvl="2" indent="-114300">
              <a:lnSpc>
                <a:spcPct val="100000"/>
              </a:lnSpc>
              <a:spcBef>
                <a:spcPts val="900"/>
              </a:spcBef>
              <a:buFont typeface="Arial"/>
              <a:buChar char="•"/>
              <a:tabLst>
                <a:tab pos="298450" algn="l"/>
              </a:tabLst>
            </a:pPr>
            <a:r>
              <a:rPr lang="es-419" sz="1700" dirty="0">
                <a:latin typeface="Arial"/>
                <a:cs typeface="Arial"/>
              </a:rPr>
              <a:t>Competencia entre los usos de la tierra que realiza el puerto y los usos de la tierra que realiza la comunidad</a:t>
            </a:r>
          </a:p>
          <a:p>
            <a:pPr marL="297815" marR="481965" lvl="2" indent="-114300">
              <a:lnSpc>
                <a:spcPct val="100000"/>
              </a:lnSpc>
              <a:spcBef>
                <a:spcPts val="900"/>
              </a:spcBef>
              <a:buFont typeface="Arial"/>
              <a:buChar char="•"/>
              <a:tabLst>
                <a:tab pos="298450" algn="l"/>
              </a:tabLst>
            </a:pPr>
            <a:r>
              <a:rPr lang="es-419" sz="1700" dirty="0">
                <a:latin typeface="Arial"/>
                <a:cs typeface="Arial"/>
              </a:rPr>
              <a:t>Pérdida de propiedades residenciales y comerciales mediante expropiación</a:t>
            </a:r>
          </a:p>
          <a:p>
            <a:pPr marL="297815" marR="546100" lvl="2" indent="-114300">
              <a:lnSpc>
                <a:spcPct val="100000"/>
              </a:lnSpc>
              <a:spcBef>
                <a:spcPts val="900"/>
              </a:spcBef>
              <a:buFont typeface="Arial"/>
              <a:buChar char="•"/>
              <a:tabLst>
                <a:tab pos="298450" algn="l"/>
              </a:tabLst>
            </a:pPr>
            <a:r>
              <a:rPr lang="es-419" sz="1700" dirty="0">
                <a:latin typeface="Arial"/>
                <a:cs typeface="Arial"/>
              </a:rPr>
              <a:t>Potencial de reducción del valor de la propiedad residencial</a:t>
            </a:r>
          </a:p>
          <a:p>
            <a:pPr marL="297815" marR="298450" lvl="2" indent="-114300">
              <a:lnSpc>
                <a:spcPct val="100000"/>
              </a:lnSpc>
              <a:spcBef>
                <a:spcPts val="900"/>
              </a:spcBef>
              <a:buFont typeface="Arial"/>
              <a:buChar char="•"/>
              <a:tabLst>
                <a:tab pos="298450" algn="l"/>
              </a:tabLst>
            </a:pPr>
            <a:r>
              <a:rPr lang="es-419" sz="1700" dirty="0">
                <a:latin typeface="Arial"/>
                <a:cs typeface="Arial"/>
              </a:rPr>
              <a:t>Contaminación aérea y acústica provocada por máquinas, camiones y buques, además del mantenimiento y la expansión de los canales</a:t>
            </a:r>
          </a:p>
          <a:p>
            <a:pPr marL="297815" lvl="2" indent="-114300">
              <a:lnSpc>
                <a:spcPct val="100000"/>
              </a:lnSpc>
              <a:spcBef>
                <a:spcPts val="900"/>
              </a:spcBef>
              <a:buFont typeface="Arial"/>
              <a:buChar char="•"/>
              <a:tabLst>
                <a:tab pos="298450" algn="l"/>
              </a:tabLst>
            </a:pPr>
            <a:r>
              <a:rPr lang="es-419" sz="1700" dirty="0">
                <a:latin typeface="Arial"/>
                <a:cs typeface="Arial"/>
              </a:rPr>
              <a:t>Contaminación lumínica por las luces constantes e intermitentes</a:t>
            </a:r>
          </a:p>
          <a:p>
            <a:pPr marL="183515" lvl="2">
              <a:spcBef>
                <a:spcPts val="900"/>
              </a:spcBef>
              <a:tabLst>
                <a:tab pos="298450" algn="l"/>
              </a:tabLst>
            </a:pPr>
            <a:r>
              <a:rPr lang="es-419" sz="1700" dirty="0">
                <a:latin typeface="Arial"/>
                <a:cs typeface="Arial"/>
              </a:rPr>
              <a:t>Otras industrias relacionadas con los puertos se combinan para crear una carga desproporcionada y acumulativa para las comunidades que se encuentran próximas a los puertos.</a:t>
            </a:r>
          </a:p>
          <a:p>
            <a:pPr marL="297815" lvl="2" indent="-114300">
              <a:lnSpc>
                <a:spcPct val="100000"/>
              </a:lnSpc>
              <a:spcBef>
                <a:spcPts val="900"/>
              </a:spcBef>
              <a:buFont typeface="Arial"/>
              <a:buChar char="•"/>
              <a:tabLst>
                <a:tab pos="298450" algn="l"/>
              </a:tabLst>
            </a:pPr>
            <a:endParaRPr dirty="0">
              <a:latin typeface="Arial"/>
              <a:cs typeface="Arial"/>
            </a:endParaRPr>
          </a:p>
        </p:txBody>
      </p:sp>
      <p:sp>
        <p:nvSpPr>
          <p:cNvPr id="26" name="object 26"/>
          <p:cNvSpPr/>
          <p:nvPr/>
        </p:nvSpPr>
        <p:spPr>
          <a:xfrm>
            <a:off x="5762497" y="457834"/>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EFF7ED"/>
          </a:solidFill>
        </p:spPr>
        <p:txBody>
          <a:bodyPr wrap="square" lIns="0" tIns="0" rIns="0" bIns="0" rtlCol="0"/>
          <a:lstStyle/>
          <a:p>
            <a:endParaRPr/>
          </a:p>
        </p:txBody>
      </p:sp>
      <p:sp>
        <p:nvSpPr>
          <p:cNvPr id="27" name="object 27"/>
          <p:cNvSpPr/>
          <p:nvPr/>
        </p:nvSpPr>
        <p:spPr>
          <a:xfrm>
            <a:off x="5762497" y="457834"/>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ln w="12700">
            <a:solidFill>
              <a:srgbClr val="64B147"/>
            </a:solidFill>
          </a:ln>
        </p:spPr>
        <p:txBody>
          <a:bodyPr wrap="square" lIns="0" tIns="0" rIns="0" bIns="0" rtlCol="0"/>
          <a:lstStyle/>
          <a:p>
            <a:endParaRPr/>
          </a:p>
        </p:txBody>
      </p:sp>
      <p:sp>
        <p:nvSpPr>
          <p:cNvPr id="29" name="object 29"/>
          <p:cNvSpPr/>
          <p:nvPr/>
        </p:nvSpPr>
        <p:spPr>
          <a:xfrm>
            <a:off x="37841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4B147"/>
          </a:solidFill>
        </p:spPr>
        <p:txBody>
          <a:bodyPr wrap="square" lIns="0" tIns="0" rIns="0" bIns="0" rtlCol="0"/>
          <a:lstStyle/>
          <a:p>
            <a:endParaRPr/>
          </a:p>
        </p:txBody>
      </p:sp>
      <p:sp>
        <p:nvSpPr>
          <p:cNvPr id="30" name="object 30"/>
          <p:cNvSpPr/>
          <p:nvPr/>
        </p:nvSpPr>
        <p:spPr>
          <a:xfrm>
            <a:off x="3848548" y="7210043"/>
            <a:ext cx="319142" cy="419923"/>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5" name="object 35"/>
          <p:cNvSpPr txBox="1"/>
          <p:nvPr/>
        </p:nvSpPr>
        <p:spPr>
          <a:xfrm>
            <a:off x="5933947" y="614654"/>
            <a:ext cx="3577590" cy="4316566"/>
          </a:xfrm>
          <a:prstGeom prst="rect">
            <a:avLst/>
          </a:prstGeom>
        </p:spPr>
        <p:txBody>
          <a:bodyPr vert="horz" wrap="square" lIns="0" tIns="0" rIns="0" bIns="0" rtlCol="0">
            <a:spAutoFit/>
          </a:bodyPr>
          <a:lstStyle/>
          <a:p>
            <a:pPr marL="12700">
              <a:lnSpc>
                <a:spcPct val="100000"/>
              </a:lnSpc>
            </a:pPr>
            <a:r>
              <a:rPr lang="es-419" sz="2400" b="1">
                <a:latin typeface="Arial"/>
                <a:cs typeface="Arial"/>
              </a:rPr>
              <a:t>Regulaciones del uso de la tierra</a:t>
            </a:r>
          </a:p>
          <a:p>
            <a:pPr marL="298450" marR="114935" indent="-285750">
              <a:lnSpc>
                <a:spcPct val="100000"/>
              </a:lnSpc>
              <a:spcBef>
                <a:spcPts val="880"/>
              </a:spcBef>
              <a:buFont typeface="Arial" panose="020B0604020202020204" pitchFamily="34" charset="0"/>
              <a:buChar char="•"/>
            </a:pPr>
            <a:r>
              <a:rPr lang="es-419">
                <a:latin typeface="Arial"/>
                <a:cs typeface="Arial"/>
              </a:rPr>
              <a:t>Generalmente regulado a nivel local por los gobiernos municipales y provinciales.</a:t>
            </a:r>
          </a:p>
          <a:p>
            <a:pPr marL="298450" marR="198120" indent="-285750">
              <a:lnSpc>
                <a:spcPct val="100000"/>
              </a:lnSpc>
              <a:spcBef>
                <a:spcPts val="900"/>
              </a:spcBef>
              <a:buFont typeface="Arial" panose="020B0604020202020204" pitchFamily="34" charset="0"/>
              <a:buChar char="•"/>
            </a:pPr>
            <a:r>
              <a:rPr lang="es-419">
                <a:latin typeface="Arial"/>
                <a:cs typeface="Arial"/>
              </a:rPr>
              <a:t>La </a:t>
            </a:r>
            <a:r>
              <a:rPr lang="es-419" u="sng">
                <a:latin typeface="Arial"/>
                <a:cs typeface="Arial"/>
              </a:rPr>
              <a:t>autoridad portuaria</a:t>
            </a:r>
            <a:r>
              <a:rPr lang="es-419">
                <a:latin typeface="Arial"/>
                <a:cs typeface="Arial"/>
              </a:rPr>
              <a:t> en sí puede estar establecida como una subdivisión política del estado que otorga a la autoridad portuaria el control normativo del uso de la tierra dentro de su jurisdicción.</a:t>
            </a:r>
          </a:p>
          <a:p>
            <a:pPr marL="298450" marR="227965" indent="-285750">
              <a:lnSpc>
                <a:spcPct val="100000"/>
              </a:lnSpc>
              <a:spcBef>
                <a:spcPts val="900"/>
              </a:spcBef>
              <a:buFont typeface="Arial" panose="020B0604020202020204" pitchFamily="34" charset="0"/>
              <a:buChar char="•"/>
            </a:pPr>
            <a:r>
              <a:rPr lang="es-419">
                <a:latin typeface="Arial"/>
                <a:cs typeface="Arial"/>
              </a:rPr>
              <a:t>Las decisiones sobre el uso de la tierra a nivel estatal o local pueden estar sujetas a los requisitos de la ley NEPA si hay fondos federales involucrados</a:t>
            </a:r>
            <a:r>
              <a:rPr lang="es-419" sz="1600">
                <a:latin typeface="Arial"/>
                <a:cs typeface="Arial"/>
              </a:rPr>
              <a:t>.</a:t>
            </a:r>
          </a:p>
        </p:txBody>
      </p:sp>
      <p:sp>
        <p:nvSpPr>
          <p:cNvPr id="37" name="object 37"/>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8" name="object 3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208658" y="1350521"/>
            <a:ext cx="2641222" cy="5061301"/>
          </a:xfrm>
        </p:spPr>
        <p:txBody>
          <a:bodyPr>
            <a:normAutofit/>
          </a:bodyPr>
          <a:lstStyle/>
          <a:p>
            <a:r>
              <a:rPr lang="es-419" dirty="0"/>
              <a:t>Herramientas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8773161" y="7106285"/>
            <a:ext cx="1263015" cy="401638"/>
          </a:xfrm>
        </p:spPr>
        <p:txBody>
          <a:bodyPr vert="horz" lIns="100584" tIns="50292" rIns="100584" bIns="50292" rtlCol="0" anchor="ctr">
            <a:normAutofit/>
          </a:bodyPr>
          <a:lstStyle/>
          <a:p>
            <a:pPr defTabSz="1005840">
              <a:spcAft>
                <a:spcPts val="660"/>
              </a:spcAft>
            </a:pPr>
            <a:fld id="{9C8C2430-CBAF-4D9E-8321-8A011BFF5987}" type="slidenum">
              <a:rPr lang="en-US">
                <a:solidFill>
                  <a:srgbClr val="40BAD2"/>
                </a:solidFill>
                <a:latin typeface="Corbel" panose="020B0503020204020204"/>
              </a:rPr>
              <a:pPr defTabSz="1005840">
                <a:spcAft>
                  <a:spcPts val="660"/>
                </a:spcAft>
              </a:pPr>
              <a:t>2</a:t>
            </a:fld>
            <a:endParaRPr lang="en-US">
              <a:solidFill>
                <a:srgbClr val="40BAD2"/>
              </a:solidFill>
              <a:latin typeface="Corbel" panose="020B0503020204020204"/>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208658" y="1350523"/>
            <a:ext cx="2431673" cy="5061301"/>
          </a:xfrm>
          <a:prstGeom prst="rect">
            <a:avLst/>
          </a:prstGeom>
        </p:spPr>
        <p:txBody>
          <a:bodyPr vert="horz" lIns="100584" tIns="50292" rIns="100584" bIns="50292"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defTabSz="1005840"/>
            <a:endParaRPr lang="en-US" sz="3300" spc="-66">
              <a:latin typeface="Corbel" panose="020B0503020204020204"/>
            </a:endParaRPr>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nvPr>
        </p:nvGraphicFramePr>
        <p:xfrm>
          <a:off x="3101914" y="1088305"/>
          <a:ext cx="6375820" cy="559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0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64B147"/>
          </a:solidFill>
        </p:spPr>
        <p:txBody>
          <a:bodyPr wrap="square" lIns="0" tIns="0" rIns="0" bIns="0" rtlCol="0"/>
          <a:lstStyle/>
          <a:p>
            <a:endParaRPr/>
          </a:p>
        </p:txBody>
      </p:sp>
      <p:sp>
        <p:nvSpPr>
          <p:cNvPr id="3" name="object 3"/>
          <p:cNvSpPr txBox="1"/>
          <p:nvPr/>
        </p:nvSpPr>
        <p:spPr>
          <a:xfrm>
            <a:off x="7136421" y="58645"/>
            <a:ext cx="2485390" cy="203200"/>
          </a:xfrm>
          <a:prstGeom prst="rect">
            <a:avLst/>
          </a:prstGeom>
        </p:spPr>
        <p:txBody>
          <a:bodyPr vert="horz" wrap="square" lIns="0" tIns="0" rIns="0" bIns="0" rtlCol="0">
            <a:spAutoFit/>
          </a:bodyPr>
          <a:lstStyle/>
          <a:p>
            <a:pPr marL="12700">
              <a:lnSpc>
                <a:spcPct val="100000"/>
              </a:lnSpc>
            </a:pPr>
            <a:r>
              <a:rPr lang="es-419" sz="1400" b="1">
                <a:solidFill>
                  <a:srgbClr val="FFFFFF"/>
                </a:solidFill>
                <a:latin typeface="Arial"/>
                <a:cs typeface="Arial"/>
              </a:rPr>
              <a:t>Uso de la tierra y transporte</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074158" cy="6370975"/>
          </a:xfrm>
          <a:prstGeom prst="rect">
            <a:avLst/>
          </a:prstGeom>
        </p:spPr>
        <p:txBody>
          <a:bodyPr vert="horz" wrap="square" lIns="0" tIns="0" rIns="0" bIns="0" rtlCol="0">
            <a:spAutoFit/>
          </a:bodyPr>
          <a:lstStyle/>
          <a:p>
            <a:pPr marL="12700" lvl="1">
              <a:lnSpc>
                <a:spcPct val="100000"/>
              </a:lnSpc>
              <a:tabLst>
                <a:tab pos="457834" algn="l"/>
              </a:tabLst>
            </a:pPr>
            <a:r>
              <a:rPr lang="es-419" sz="2800" b="1" dirty="0">
                <a:latin typeface="Arial"/>
                <a:cs typeface="Arial"/>
              </a:rPr>
              <a:t>Intereses de la comunidad</a:t>
            </a:r>
          </a:p>
          <a:p>
            <a:pPr marL="297815" marR="105410" lvl="2" indent="-114300">
              <a:spcBef>
                <a:spcPts val="900"/>
              </a:spcBef>
              <a:buFont typeface="Arial"/>
              <a:buChar char="•"/>
              <a:tabLst>
                <a:tab pos="298450" algn="l"/>
              </a:tabLst>
            </a:pPr>
            <a:r>
              <a:rPr lang="es-419" sz="1550" i="1" spc="-30" dirty="0">
                <a:latin typeface="Arial"/>
                <a:cs typeface="Arial"/>
              </a:rPr>
              <a:t>Calidad del aire: </a:t>
            </a:r>
            <a:r>
              <a:rPr lang="es-419" sz="1550" spc="-30" dirty="0">
                <a:latin typeface="Arial"/>
                <a:cs typeface="Arial"/>
              </a:rPr>
              <a:t>El uso concentrado de motores </a:t>
            </a:r>
            <a:r>
              <a:rPr lang="es-419" sz="1550" u="sng" spc="-30" dirty="0">
                <a:latin typeface="Arial"/>
                <a:cs typeface="Arial"/>
              </a:rPr>
              <a:t>diésel</a:t>
            </a:r>
            <a:r>
              <a:rPr lang="es-419" sz="1550" spc="-30" dirty="0">
                <a:latin typeface="Arial"/>
                <a:cs typeface="Arial"/>
              </a:rPr>
              <a:t> y fuentes estáticas localizadas en el mismo sitio puede contribuir a una reducción en la calidad del aire.</a:t>
            </a:r>
          </a:p>
          <a:p>
            <a:pPr marL="297815" marR="104775" lvl="2" indent="-114300">
              <a:spcBef>
                <a:spcPts val="900"/>
              </a:spcBef>
              <a:buFont typeface="Arial"/>
              <a:buChar char="•"/>
              <a:tabLst>
                <a:tab pos="298450" algn="l"/>
              </a:tabLst>
            </a:pPr>
            <a:r>
              <a:rPr lang="es-419" sz="1550" i="1" dirty="0">
                <a:latin typeface="Arial"/>
                <a:cs typeface="Arial"/>
              </a:rPr>
              <a:t>Seguridad pública: </a:t>
            </a:r>
            <a:r>
              <a:rPr lang="es-419" sz="1550" dirty="0">
                <a:latin typeface="Arial"/>
                <a:cs typeface="Arial"/>
              </a:rPr>
              <a:t>Los</a:t>
            </a:r>
            <a:r>
              <a:rPr lang="es-419" sz="1550" i="1" dirty="0">
                <a:latin typeface="Arial"/>
                <a:cs typeface="Arial"/>
              </a:rPr>
              <a:t> </a:t>
            </a:r>
            <a:r>
              <a:rPr lang="es-419" sz="1550" dirty="0">
                <a:latin typeface="Arial"/>
                <a:cs typeface="Arial"/>
              </a:rPr>
              <a:t>camiones pesados y los ferrocarriles pueden crear problemas de seguridad pública en torno a las rutas de los camiones y los cruces de ferrocarril.</a:t>
            </a:r>
          </a:p>
          <a:p>
            <a:pPr marL="297815" marR="160020" lvl="2" indent="-114300">
              <a:spcBef>
                <a:spcPts val="900"/>
              </a:spcBef>
              <a:buFont typeface="Arial"/>
              <a:buChar char="•"/>
              <a:tabLst>
                <a:tab pos="298450" algn="l"/>
              </a:tabLst>
            </a:pPr>
            <a:r>
              <a:rPr lang="es-419" sz="1550" i="1" dirty="0">
                <a:latin typeface="Arial"/>
                <a:cs typeface="Arial"/>
              </a:rPr>
              <a:t>Usos contrapuestos de la tierra: </a:t>
            </a:r>
            <a:r>
              <a:rPr lang="es-419" sz="1550" dirty="0">
                <a:latin typeface="Arial"/>
                <a:cs typeface="Arial"/>
              </a:rPr>
              <a:t>La expansión de los puertos puede competir con las comunidades por la tierra disponible para instalaciones y servicios orientados a la comunidad.</a:t>
            </a:r>
          </a:p>
          <a:p>
            <a:pPr marL="297815" marR="114300" lvl="2" indent="-114300">
              <a:spcBef>
                <a:spcPts val="900"/>
              </a:spcBef>
              <a:buFont typeface="Arial"/>
              <a:buChar char="•"/>
              <a:tabLst>
                <a:tab pos="298450" algn="l"/>
              </a:tabLst>
            </a:pPr>
            <a:r>
              <a:rPr lang="es-419" sz="1550" i="1" dirty="0">
                <a:latin typeface="Arial"/>
                <a:cs typeface="Arial"/>
              </a:rPr>
              <a:t>Impactos de los perjuicios: </a:t>
            </a:r>
            <a:r>
              <a:rPr lang="es-419" sz="1550" dirty="0">
                <a:latin typeface="Arial"/>
                <a:cs typeface="Arial"/>
              </a:rPr>
              <a:t>La contaminación lumínica y acústica proveniente de las operaciones portuarias puede reducir la calidad de vida y generar impactos en la salud.</a:t>
            </a:r>
          </a:p>
          <a:p>
            <a:pPr marL="297815" marR="5080" lvl="2" indent="-114300">
              <a:spcBef>
                <a:spcPts val="900"/>
              </a:spcBef>
              <a:buFont typeface="Arial"/>
              <a:buChar char="•"/>
              <a:tabLst>
                <a:tab pos="298450" algn="l"/>
              </a:tabLst>
            </a:pPr>
            <a:r>
              <a:rPr lang="es-419" sz="1550" i="1" dirty="0">
                <a:latin typeface="Arial"/>
                <a:cs typeface="Arial"/>
              </a:rPr>
              <a:t>Justicia ambiental: </a:t>
            </a:r>
            <a:r>
              <a:rPr lang="es-419" sz="1550" dirty="0">
                <a:latin typeface="Arial"/>
                <a:cs typeface="Arial"/>
              </a:rPr>
              <a:t>Las comunidades próximas a los puertos a menudo experimentan mayores concentraciones de impactos ambientales.</a:t>
            </a:r>
          </a:p>
          <a:p>
            <a:pPr marL="297815" marR="49530" lvl="2" indent="-114300">
              <a:spcBef>
                <a:spcPts val="900"/>
              </a:spcBef>
              <a:buFont typeface="Arial"/>
              <a:buChar char="•"/>
              <a:tabLst>
                <a:tab pos="298450" algn="l"/>
              </a:tabLst>
            </a:pPr>
            <a:r>
              <a:rPr lang="es-419" sz="1550" i="1" dirty="0">
                <a:latin typeface="Arial"/>
                <a:cs typeface="Arial"/>
              </a:rPr>
              <a:t>Adaptación resiliente: </a:t>
            </a:r>
            <a:r>
              <a:rPr lang="es-419" sz="1550" dirty="0">
                <a:latin typeface="Arial"/>
                <a:cs typeface="Arial"/>
              </a:rPr>
              <a:t>Los</a:t>
            </a:r>
            <a:r>
              <a:rPr lang="es-419" sz="1550" i="1" dirty="0">
                <a:latin typeface="Arial"/>
                <a:cs typeface="Arial"/>
              </a:rPr>
              <a:t> </a:t>
            </a:r>
            <a:r>
              <a:rPr lang="es-419" sz="1550" dirty="0">
                <a:latin typeface="Arial"/>
                <a:cs typeface="Arial"/>
              </a:rPr>
              <a:t>eventos climáticos extremos pueden afectar tanto a los puertos como a las comunidades próximas a los puertos, así como la infraestructura compartida.</a:t>
            </a:r>
          </a:p>
        </p:txBody>
      </p:sp>
      <p:sp>
        <p:nvSpPr>
          <p:cNvPr id="17" name="object 17"/>
          <p:cNvSpPr/>
          <p:nvPr/>
        </p:nvSpPr>
        <p:spPr>
          <a:xfrm>
            <a:off x="5671058" y="463550"/>
            <a:ext cx="3924300" cy="6365240"/>
          </a:xfrm>
          <a:custGeom>
            <a:avLst/>
            <a:gdLst/>
            <a:ahLst/>
            <a:cxnLst/>
            <a:rect l="l" t="t" r="r" b="b"/>
            <a:pathLst>
              <a:path w="3924300" h="6365240">
                <a:moveTo>
                  <a:pt x="0" y="6365240"/>
                </a:moveTo>
                <a:lnTo>
                  <a:pt x="3923791" y="6365240"/>
                </a:lnTo>
                <a:lnTo>
                  <a:pt x="3923791" y="0"/>
                </a:lnTo>
                <a:lnTo>
                  <a:pt x="0" y="0"/>
                </a:lnTo>
                <a:lnTo>
                  <a:pt x="0" y="6365240"/>
                </a:lnTo>
                <a:close/>
              </a:path>
            </a:pathLst>
          </a:custGeom>
          <a:solidFill>
            <a:srgbClr val="EFF7ED"/>
          </a:solidFill>
        </p:spPr>
        <p:txBody>
          <a:bodyPr wrap="square" lIns="0" tIns="0" rIns="0" bIns="0" rtlCol="0"/>
          <a:lstStyle/>
          <a:p>
            <a:endParaRPr/>
          </a:p>
        </p:txBody>
      </p:sp>
      <p:sp>
        <p:nvSpPr>
          <p:cNvPr id="18" name="object 18"/>
          <p:cNvSpPr txBox="1"/>
          <p:nvPr/>
        </p:nvSpPr>
        <p:spPr>
          <a:xfrm>
            <a:off x="5842425" y="620369"/>
            <a:ext cx="3537585" cy="6163226"/>
          </a:xfrm>
          <a:prstGeom prst="rect">
            <a:avLst/>
          </a:prstGeom>
        </p:spPr>
        <p:txBody>
          <a:bodyPr vert="horz" wrap="square" lIns="0" tIns="0" rIns="0" bIns="0" rtlCol="0">
            <a:spAutoFit/>
          </a:bodyPr>
          <a:lstStyle/>
          <a:p>
            <a:pPr marL="12700">
              <a:lnSpc>
                <a:spcPct val="100000"/>
              </a:lnSpc>
            </a:pPr>
            <a:r>
              <a:rPr lang="es-419" sz="2000" b="1" dirty="0">
                <a:latin typeface="Arial"/>
                <a:cs typeface="Arial"/>
              </a:rPr>
              <a:t>Perjuicios lumínicos y acústicos</a:t>
            </a:r>
          </a:p>
          <a:p>
            <a:pPr marL="12700" marR="5080">
              <a:lnSpc>
                <a:spcPct val="100000"/>
              </a:lnSpc>
              <a:spcBef>
                <a:spcPts val="880"/>
              </a:spcBef>
            </a:pPr>
            <a:r>
              <a:rPr lang="es-419" sz="1700" dirty="0">
                <a:latin typeface="Arial"/>
                <a:cs typeface="Arial"/>
              </a:rPr>
              <a:t>Un "perjuicio" se considera una actividad que perturba el "derecho al disfrute pacífico" de una persona o comunidad de su espacio o propiedad.</a:t>
            </a:r>
          </a:p>
          <a:p>
            <a:pPr marL="12700" marR="5080">
              <a:lnSpc>
                <a:spcPct val="100000"/>
              </a:lnSpc>
              <a:spcBef>
                <a:spcPts val="880"/>
              </a:spcBef>
            </a:pPr>
            <a:r>
              <a:rPr lang="es-419" sz="1700" dirty="0">
                <a:latin typeface="Arial"/>
                <a:cs typeface="Arial"/>
              </a:rPr>
              <a:t>La contaminación lumínica y acústica creada por las operaciones portuarias: </a:t>
            </a:r>
          </a:p>
          <a:p>
            <a:pPr marL="298450" marR="5080" indent="-285750">
              <a:lnSpc>
                <a:spcPct val="100000"/>
              </a:lnSpc>
              <a:spcBef>
                <a:spcPts val="880"/>
              </a:spcBef>
              <a:buFont typeface="Arial" panose="020B0604020202020204" pitchFamily="34" charset="0"/>
              <a:buChar char="•"/>
            </a:pPr>
            <a:r>
              <a:rPr lang="es-419" sz="1700" dirty="0">
                <a:latin typeface="Arial"/>
                <a:cs typeface="Arial"/>
              </a:rPr>
              <a:t>Puede afectar la calidad de vida diaria de las comunidades próximas a los puertos.</a:t>
            </a:r>
          </a:p>
          <a:p>
            <a:pPr marL="298450" marR="93345" indent="-285750">
              <a:lnSpc>
                <a:spcPct val="100000"/>
              </a:lnSpc>
              <a:spcBef>
                <a:spcPts val="900"/>
              </a:spcBef>
              <a:buFont typeface="Arial" panose="020B0604020202020204" pitchFamily="34" charset="0"/>
              <a:buChar char="•"/>
            </a:pPr>
            <a:r>
              <a:rPr lang="es-419" sz="1700" dirty="0">
                <a:latin typeface="Arial"/>
                <a:cs typeface="Arial"/>
              </a:rPr>
              <a:t>Está vinculada con impactos en la salud, como el deterioro de la audición, el aumento de la presión arterial y la falta de sueño.</a:t>
            </a:r>
          </a:p>
          <a:p>
            <a:pPr marL="298450" marR="47625" indent="-285750">
              <a:lnSpc>
                <a:spcPct val="100000"/>
              </a:lnSpc>
              <a:spcBef>
                <a:spcPts val="900"/>
              </a:spcBef>
              <a:buFont typeface="Arial" panose="020B0604020202020204" pitchFamily="34" charset="0"/>
              <a:buChar char="•"/>
            </a:pPr>
            <a:r>
              <a:rPr lang="es-419" sz="1700" dirty="0">
                <a:latin typeface="Arial"/>
                <a:cs typeface="Arial"/>
              </a:rPr>
              <a:t>Puede perturbar hábitats importantes y provocar impactos en aves y mamíferos marinos.</a:t>
            </a:r>
          </a:p>
        </p:txBody>
      </p:sp>
      <p:sp>
        <p:nvSpPr>
          <p:cNvPr id="19" name="object 19"/>
          <p:cNvSpPr/>
          <p:nvPr/>
        </p:nvSpPr>
        <p:spPr>
          <a:xfrm>
            <a:off x="5671058" y="463550"/>
            <a:ext cx="3924300" cy="6365240"/>
          </a:xfrm>
          <a:custGeom>
            <a:avLst/>
            <a:gdLst/>
            <a:ahLst/>
            <a:cxnLst/>
            <a:rect l="l" t="t" r="r" b="b"/>
            <a:pathLst>
              <a:path w="3924300" h="6365240">
                <a:moveTo>
                  <a:pt x="0" y="6365240"/>
                </a:moveTo>
                <a:lnTo>
                  <a:pt x="3923791" y="6365240"/>
                </a:lnTo>
                <a:lnTo>
                  <a:pt x="3923791" y="0"/>
                </a:lnTo>
                <a:lnTo>
                  <a:pt x="0" y="0"/>
                </a:lnTo>
                <a:lnTo>
                  <a:pt x="0" y="6365240"/>
                </a:lnTo>
                <a:close/>
              </a:path>
            </a:pathLst>
          </a:custGeom>
          <a:ln w="12700">
            <a:solidFill>
              <a:srgbClr val="64B147"/>
            </a:solidFill>
          </a:ln>
        </p:spPr>
        <p:txBody>
          <a:bodyPr wrap="square" lIns="0" tIns="0" rIns="0" bIns="0" rtlCol="0"/>
          <a:lstStyle/>
          <a:p>
            <a:endParaRPr/>
          </a:p>
        </p:txBody>
      </p:sp>
      <p:sp>
        <p:nvSpPr>
          <p:cNvPr id="28" name="object 28"/>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37841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4B147"/>
          </a:solidFill>
        </p:spPr>
        <p:txBody>
          <a:bodyPr wrap="square" lIns="0" tIns="0" rIns="0" bIns="0" rtlCol="0"/>
          <a:lstStyle/>
          <a:p>
            <a:endParaRPr/>
          </a:p>
        </p:txBody>
      </p:sp>
      <p:sp>
        <p:nvSpPr>
          <p:cNvPr id="30" name="object 30"/>
          <p:cNvSpPr/>
          <p:nvPr/>
        </p:nvSpPr>
        <p:spPr>
          <a:xfrm>
            <a:off x="3848548" y="7210043"/>
            <a:ext cx="319142" cy="419923"/>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64B147"/>
          </a:solidFill>
        </p:spPr>
        <p:txBody>
          <a:bodyPr wrap="square" lIns="0" tIns="0" rIns="0" bIns="0" rtlCol="0"/>
          <a:lstStyle/>
          <a:p>
            <a:endParaRPr/>
          </a:p>
        </p:txBody>
      </p:sp>
      <p:sp>
        <p:nvSpPr>
          <p:cNvPr id="3" name="object 3"/>
          <p:cNvSpPr txBox="1"/>
          <p:nvPr/>
        </p:nvSpPr>
        <p:spPr>
          <a:xfrm>
            <a:off x="7136421" y="58645"/>
            <a:ext cx="2485390" cy="203200"/>
          </a:xfrm>
          <a:prstGeom prst="rect">
            <a:avLst/>
          </a:prstGeom>
        </p:spPr>
        <p:txBody>
          <a:bodyPr vert="horz" wrap="square" lIns="0" tIns="0" rIns="0" bIns="0" rtlCol="0">
            <a:spAutoFit/>
          </a:bodyPr>
          <a:lstStyle/>
          <a:p>
            <a:pPr marL="12700">
              <a:lnSpc>
                <a:spcPct val="100000"/>
              </a:lnSpc>
            </a:pPr>
            <a:r>
              <a:rPr lang="es-419" sz="1400" b="1">
                <a:solidFill>
                  <a:srgbClr val="FFFFFF"/>
                </a:solidFill>
                <a:latin typeface="Arial"/>
                <a:cs typeface="Arial"/>
              </a:rPr>
              <a:t>Uso de la tierra y transporte</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187192" y="7317909"/>
            <a:ext cx="448055" cy="23232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2634081" y="7253833"/>
            <a:ext cx="360476" cy="360476"/>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2" cstate="print"/>
            <a:stretch>
              <a:fillRect/>
            </a:stretch>
          </a:blipFill>
        </p:spPr>
        <p:txBody>
          <a:bodyPr wrap="square" lIns="0" tIns="0" rIns="0" bIns="0" rtlCol="0"/>
          <a:lstStyle/>
          <a:p>
            <a:endParaRPr/>
          </a:p>
        </p:txBody>
      </p:sp>
      <p:sp>
        <p:nvSpPr>
          <p:cNvPr id="14" name="object 14"/>
          <p:cNvSpPr txBox="1"/>
          <p:nvPr/>
        </p:nvSpPr>
        <p:spPr>
          <a:xfrm>
            <a:off x="345885" y="425689"/>
            <a:ext cx="5228905" cy="4555093"/>
          </a:xfrm>
          <a:prstGeom prst="rect">
            <a:avLst/>
          </a:prstGeom>
        </p:spPr>
        <p:txBody>
          <a:bodyPr vert="horz" wrap="square" lIns="0" tIns="0" rIns="0" bIns="0" rtlCol="0">
            <a:spAutoFit/>
          </a:bodyPr>
          <a:lstStyle/>
          <a:p>
            <a:pPr marL="12700" marR="1485265" lvl="1">
              <a:lnSpc>
                <a:spcPct val="100000"/>
              </a:lnSpc>
              <a:tabLst>
                <a:tab pos="457834" algn="l"/>
              </a:tabLst>
            </a:pPr>
            <a:r>
              <a:rPr lang="es-419" sz="2800" b="1" dirty="0">
                <a:latin typeface="Arial"/>
                <a:cs typeface="Arial"/>
              </a:rPr>
              <a:t>Estudios de caso</a:t>
            </a:r>
          </a:p>
          <a:p>
            <a:pPr marL="12700" marR="1485265" lvl="1">
              <a:lnSpc>
                <a:spcPct val="100000"/>
              </a:lnSpc>
              <a:tabLst>
                <a:tab pos="457834" algn="l"/>
              </a:tabLst>
            </a:pPr>
            <a:endParaRPr lang="en-US" sz="2800" b="1" spc="-20" dirty="0">
              <a:latin typeface="Arial"/>
              <a:cs typeface="Arial"/>
            </a:endParaRPr>
          </a:p>
          <a:p>
            <a:pPr marL="171450" lvl="0" indent="-171450">
              <a:buFont typeface="Arial" panose="020B0604020202020204" pitchFamily="34" charset="0"/>
              <a:buChar char="•"/>
              <a:defRPr/>
            </a:pPr>
            <a:r>
              <a:rPr lang="es-419" sz="2400" dirty="0">
                <a:latin typeface="Arial"/>
                <a:cs typeface="Arial"/>
              </a:rPr>
              <a:t>Comisión de Planificación Regional de Delaware Valley: Proyectos de actualización para diésel</a:t>
            </a:r>
          </a:p>
          <a:p>
            <a:pPr marL="171450" lvl="0" indent="-171450">
              <a:buFont typeface="Arial" panose="020B0604020202020204" pitchFamily="34" charset="0"/>
              <a:buChar char="•"/>
              <a:defRPr/>
            </a:pPr>
            <a:endParaRPr lang="en-US" sz="2400" dirty="0">
              <a:latin typeface="Arial"/>
              <a:cs typeface="Arial"/>
            </a:endParaRPr>
          </a:p>
          <a:p>
            <a:pPr marL="171450" lvl="0" indent="-171450">
              <a:buFont typeface="Arial" panose="020B0604020202020204" pitchFamily="34" charset="0"/>
              <a:buChar char="•"/>
              <a:defRPr/>
            </a:pPr>
            <a:r>
              <a:rPr lang="es-419" sz="2400" dirty="0">
                <a:latin typeface="Arial"/>
                <a:cs typeface="Arial"/>
              </a:rPr>
              <a:t>Galena Park: Estudio de contaminación del aire y salud pública</a:t>
            </a:r>
          </a:p>
          <a:p>
            <a:pPr marL="171450" lvl="0" indent="-171450">
              <a:buFont typeface="Arial" panose="020B0604020202020204" pitchFamily="34" charset="0"/>
              <a:buChar char="•"/>
              <a:defRPr/>
            </a:pPr>
            <a:endParaRPr lang="en-US" sz="2400" spc="-35" dirty="0">
              <a:latin typeface="Arial"/>
              <a:cs typeface="Arial"/>
            </a:endParaRPr>
          </a:p>
          <a:p>
            <a:pPr marL="171450" lvl="0" indent="-171450">
              <a:buFont typeface="Arial" panose="020B0604020202020204" pitchFamily="34" charset="0"/>
              <a:buChar char="•"/>
              <a:defRPr/>
            </a:pPr>
            <a:r>
              <a:rPr lang="es-419" sz="2400" dirty="0">
                <a:latin typeface="Arial"/>
                <a:cs typeface="Arial"/>
              </a:rPr>
              <a:t>Área de la bahía de San Francisco: Promoción de prácticas de emplazamiento de uso saludable de la tierra </a:t>
            </a:r>
          </a:p>
          <a:p>
            <a:pPr marL="171450" lvl="0" indent="-171450">
              <a:buFont typeface="Arial" panose="020B0604020202020204" pitchFamily="34" charset="0"/>
              <a:buChar char="•"/>
              <a:defRPr/>
            </a:pPr>
            <a:endParaRPr lang="en-US" sz="2400" spc="-45" dirty="0">
              <a:latin typeface="Arial"/>
              <a:cs typeface="Arial"/>
            </a:endParaRPr>
          </a:p>
          <a:p>
            <a:pPr marL="171450" lvl="0" indent="-171450">
              <a:buFont typeface="Arial" panose="020B0604020202020204" pitchFamily="34" charset="0"/>
              <a:buChar char="•"/>
              <a:defRPr/>
            </a:pPr>
            <a:r>
              <a:rPr lang="es-419" sz="2400" dirty="0" err="1">
                <a:latin typeface="Arial"/>
                <a:cs typeface="Arial"/>
              </a:rPr>
              <a:t>Vuosaari</a:t>
            </a:r>
            <a:r>
              <a:rPr lang="es-419" sz="2400" dirty="0">
                <a:latin typeface="Arial"/>
                <a:cs typeface="Arial"/>
              </a:rPr>
              <a:t> Harbor: Planificación del uso de la tierra</a:t>
            </a:r>
          </a:p>
        </p:txBody>
      </p:sp>
      <p:sp>
        <p:nvSpPr>
          <p:cNvPr id="16" name="object 16"/>
          <p:cNvSpPr/>
          <p:nvPr/>
        </p:nvSpPr>
        <p:spPr>
          <a:xfrm>
            <a:off x="5665025" y="873860"/>
            <a:ext cx="3930015" cy="6125356"/>
          </a:xfrm>
          <a:custGeom>
            <a:avLst/>
            <a:gdLst/>
            <a:ahLst/>
            <a:cxnLst/>
            <a:rect l="l" t="t" r="r" b="b"/>
            <a:pathLst>
              <a:path w="3930015" h="5553709">
                <a:moveTo>
                  <a:pt x="0" y="5553202"/>
                </a:moveTo>
                <a:lnTo>
                  <a:pt x="3929824" y="5553202"/>
                </a:lnTo>
                <a:lnTo>
                  <a:pt x="3929824" y="0"/>
                </a:lnTo>
                <a:lnTo>
                  <a:pt x="0" y="0"/>
                </a:lnTo>
                <a:lnTo>
                  <a:pt x="0" y="5553202"/>
                </a:lnTo>
                <a:close/>
              </a:path>
            </a:pathLst>
          </a:custGeom>
          <a:solidFill>
            <a:srgbClr val="EFF7ED"/>
          </a:solidFill>
        </p:spPr>
        <p:txBody>
          <a:bodyPr wrap="square" lIns="0" tIns="0" rIns="0" bIns="0" rtlCol="0"/>
          <a:lstStyle/>
          <a:p>
            <a:endParaRPr/>
          </a:p>
        </p:txBody>
      </p:sp>
      <p:sp>
        <p:nvSpPr>
          <p:cNvPr id="17" name="object 17"/>
          <p:cNvSpPr txBox="1"/>
          <p:nvPr/>
        </p:nvSpPr>
        <p:spPr>
          <a:xfrm>
            <a:off x="5830855" y="1220869"/>
            <a:ext cx="3570604" cy="5955476"/>
          </a:xfrm>
          <a:prstGeom prst="rect">
            <a:avLst/>
          </a:prstGeom>
        </p:spPr>
        <p:txBody>
          <a:bodyPr vert="horz" wrap="square" lIns="0" tIns="0" rIns="0" bIns="0" rtlCol="0">
            <a:spAutoFit/>
          </a:bodyPr>
          <a:lstStyle/>
          <a:p>
            <a:pPr marL="15240" marR="5080" indent="-3175">
              <a:lnSpc>
                <a:spcPct val="100000"/>
              </a:lnSpc>
            </a:pPr>
            <a:r>
              <a:rPr lang="es-419" sz="1650" dirty="0">
                <a:latin typeface="Arial"/>
                <a:cs typeface="Arial"/>
              </a:rPr>
              <a:t>En 2012, la Comisión de Planificación Regional de Delaware Valley (la Comisión) otorgó 2,9 millones de dólares a 18 proyectos para mejorar la calidad del aire, incluidos tres proyectos de actualización para diésel:</a:t>
            </a:r>
          </a:p>
          <a:p>
            <a:pPr marL="300990" marR="21590" indent="-114300">
              <a:lnSpc>
                <a:spcPct val="100000"/>
              </a:lnSpc>
              <a:spcBef>
                <a:spcPts val="900"/>
              </a:spcBef>
              <a:buFont typeface="Arial"/>
              <a:buChar char="•"/>
              <a:tabLst>
                <a:tab pos="301625" algn="l"/>
              </a:tabLst>
            </a:pPr>
            <a:r>
              <a:rPr lang="es-419" sz="1650" dirty="0">
                <a:latin typeface="Arial"/>
                <a:cs typeface="Arial"/>
              </a:rPr>
              <a:t>Una iniciativa de repotenciación de una locomotora diésel de la Autoridad de Tránsito del Sudeste de Pennsylvania</a:t>
            </a:r>
          </a:p>
          <a:p>
            <a:pPr marL="300990" indent="-114300">
              <a:lnSpc>
                <a:spcPct val="100000"/>
              </a:lnSpc>
              <a:spcBef>
                <a:spcPts val="900"/>
              </a:spcBef>
              <a:buFont typeface="Arial"/>
              <a:buChar char="•"/>
              <a:tabLst>
                <a:tab pos="301625" algn="l"/>
              </a:tabLst>
            </a:pPr>
            <a:r>
              <a:rPr lang="es-419" sz="1650" dirty="0">
                <a:latin typeface="Arial"/>
                <a:cs typeface="Arial"/>
              </a:rPr>
              <a:t>Una actualización de una locomotora diésel por una locomotora de conmutador CSX</a:t>
            </a:r>
          </a:p>
          <a:p>
            <a:pPr marL="300990" indent="-114300">
              <a:lnSpc>
                <a:spcPct val="100000"/>
              </a:lnSpc>
              <a:spcBef>
                <a:spcPts val="900"/>
              </a:spcBef>
              <a:buFont typeface="Arial"/>
              <a:buChar char="•"/>
              <a:tabLst>
                <a:tab pos="301625" algn="l"/>
              </a:tabLst>
            </a:pPr>
            <a:r>
              <a:rPr lang="es-419" sz="1650" dirty="0">
                <a:latin typeface="Arial"/>
                <a:cs typeface="Arial"/>
              </a:rPr>
              <a:t>Actualizaciones de equipos de construcción en la zona sur de Jersey</a:t>
            </a:r>
          </a:p>
          <a:p>
            <a:pPr marL="15240" marR="142240">
              <a:lnSpc>
                <a:spcPct val="100000"/>
              </a:lnSpc>
              <a:spcBef>
                <a:spcPts val="900"/>
              </a:spcBef>
            </a:pPr>
            <a:r>
              <a:rPr lang="es-419" sz="1650" dirty="0">
                <a:latin typeface="Arial"/>
                <a:cs typeface="Arial"/>
              </a:rPr>
              <a:t>En conjunto, se estima que estos tres proyectos reducirán las emisiones diésel en unos 258 kilogramos por día.</a:t>
            </a:r>
          </a:p>
        </p:txBody>
      </p:sp>
      <p:sp>
        <p:nvSpPr>
          <p:cNvPr id="18" name="object 18"/>
          <p:cNvSpPr/>
          <p:nvPr/>
        </p:nvSpPr>
        <p:spPr>
          <a:xfrm>
            <a:off x="5665025" y="468122"/>
            <a:ext cx="3930015" cy="6542278"/>
          </a:xfrm>
          <a:custGeom>
            <a:avLst/>
            <a:gdLst/>
            <a:ahLst/>
            <a:cxnLst/>
            <a:rect l="l" t="t" r="r" b="b"/>
            <a:pathLst>
              <a:path w="3930015" h="6360795">
                <a:moveTo>
                  <a:pt x="0" y="6360668"/>
                </a:moveTo>
                <a:lnTo>
                  <a:pt x="3929824" y="6360668"/>
                </a:lnTo>
                <a:lnTo>
                  <a:pt x="3929824" y="0"/>
                </a:lnTo>
                <a:lnTo>
                  <a:pt x="0" y="0"/>
                </a:lnTo>
                <a:lnTo>
                  <a:pt x="0" y="6360668"/>
                </a:lnTo>
                <a:close/>
              </a:path>
            </a:pathLst>
          </a:custGeom>
          <a:ln w="12700">
            <a:solidFill>
              <a:srgbClr val="64B147"/>
            </a:solidFill>
          </a:ln>
        </p:spPr>
        <p:txBody>
          <a:bodyPr wrap="square" lIns="0" tIns="0" rIns="0" bIns="0" rtlCol="0"/>
          <a:lstStyle/>
          <a:p>
            <a:endParaRPr/>
          </a:p>
        </p:txBody>
      </p:sp>
      <p:sp>
        <p:nvSpPr>
          <p:cNvPr id="19" name="object 19"/>
          <p:cNvSpPr/>
          <p:nvPr/>
        </p:nvSpPr>
        <p:spPr>
          <a:xfrm>
            <a:off x="5672111" y="461772"/>
            <a:ext cx="3922395" cy="665987"/>
          </a:xfrm>
          <a:custGeom>
            <a:avLst/>
            <a:gdLst/>
            <a:ahLst/>
            <a:cxnLst/>
            <a:rect l="l" t="t" r="r" b="b"/>
            <a:pathLst>
              <a:path w="3922395" h="814069">
                <a:moveTo>
                  <a:pt x="0" y="813815"/>
                </a:moveTo>
                <a:lnTo>
                  <a:pt x="3922014" y="813815"/>
                </a:lnTo>
                <a:lnTo>
                  <a:pt x="3922014" y="0"/>
                </a:lnTo>
                <a:lnTo>
                  <a:pt x="0" y="0"/>
                </a:lnTo>
                <a:lnTo>
                  <a:pt x="0" y="813815"/>
                </a:lnTo>
                <a:close/>
              </a:path>
            </a:pathLst>
          </a:custGeom>
          <a:solidFill>
            <a:srgbClr val="64B147"/>
          </a:solidFill>
        </p:spPr>
        <p:txBody>
          <a:bodyPr wrap="square" lIns="0" tIns="0" rIns="0" bIns="0" rtlCol="0"/>
          <a:lstStyle/>
          <a:p>
            <a:endParaRPr/>
          </a:p>
        </p:txBody>
      </p:sp>
      <p:sp>
        <p:nvSpPr>
          <p:cNvPr id="20" name="object 20"/>
          <p:cNvSpPr txBox="1"/>
          <p:nvPr/>
        </p:nvSpPr>
        <p:spPr>
          <a:xfrm>
            <a:off x="5830855" y="563269"/>
            <a:ext cx="3455035" cy="215444"/>
          </a:xfrm>
          <a:prstGeom prst="rect">
            <a:avLst/>
          </a:prstGeom>
        </p:spPr>
        <p:txBody>
          <a:bodyPr vert="horz" wrap="square" lIns="0" tIns="0" rIns="0" bIns="0" rtlCol="0">
            <a:spAutoFit/>
          </a:bodyPr>
          <a:lstStyle/>
          <a:p>
            <a:pPr marL="12700" marR="5080">
              <a:lnSpc>
                <a:spcPct val="100000"/>
              </a:lnSpc>
            </a:pPr>
            <a:r>
              <a:rPr lang="es-419" sz="1400" b="1" dirty="0">
                <a:solidFill>
                  <a:srgbClr val="FFFFFF"/>
                </a:solidFill>
                <a:latin typeface="Arial"/>
                <a:cs typeface="Arial"/>
              </a:rPr>
              <a:t>ESTUDIO DE CASO | </a:t>
            </a:r>
            <a:r>
              <a:rPr lang="es-419" sz="1400" b="1" i="1" dirty="0">
                <a:solidFill>
                  <a:srgbClr val="FFFFFF"/>
                </a:solidFill>
                <a:latin typeface="Arial"/>
                <a:cs typeface="Arial"/>
              </a:rPr>
              <a:t>Proyectos de actualización para diésel</a:t>
            </a:r>
          </a:p>
        </p:txBody>
      </p:sp>
      <p:sp>
        <p:nvSpPr>
          <p:cNvPr id="32" name="object 32"/>
          <p:cNvSpPr/>
          <p:nvPr/>
        </p:nvSpPr>
        <p:spPr>
          <a:xfrm>
            <a:off x="4383143" y="7284732"/>
            <a:ext cx="443752" cy="298678"/>
          </a:xfrm>
          <a:prstGeom prst="rect">
            <a:avLst/>
          </a:prstGeom>
          <a:blipFill>
            <a:blip r:embed="rId13" cstate="print"/>
            <a:stretch>
              <a:fillRect/>
            </a:stretch>
          </a:blipFill>
        </p:spPr>
        <p:txBody>
          <a:bodyPr wrap="square" lIns="0" tIns="0" rIns="0" bIns="0" rtlCol="0"/>
          <a:lstStyle/>
          <a:p>
            <a:endParaRPr/>
          </a:p>
        </p:txBody>
      </p:sp>
      <p:sp>
        <p:nvSpPr>
          <p:cNvPr id="33" name="object 33"/>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37841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4B147"/>
          </a:solidFill>
        </p:spPr>
        <p:txBody>
          <a:bodyPr wrap="square" lIns="0" tIns="0" rIns="0" bIns="0" rtlCol="0"/>
          <a:lstStyle/>
          <a:p>
            <a:endParaRPr/>
          </a:p>
        </p:txBody>
      </p:sp>
      <p:sp>
        <p:nvSpPr>
          <p:cNvPr id="35" name="object 35"/>
          <p:cNvSpPr/>
          <p:nvPr/>
        </p:nvSpPr>
        <p:spPr>
          <a:xfrm>
            <a:off x="3848548" y="7210043"/>
            <a:ext cx="319142" cy="419923"/>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DA222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s-419"/>
              <a:t>6.0 Economía local y regional</a:t>
            </a:r>
          </a:p>
        </p:txBody>
      </p:sp>
      <p:sp>
        <p:nvSpPr>
          <p:cNvPr id="4" name="object 4"/>
          <p:cNvSpPr/>
          <p:nvPr/>
        </p:nvSpPr>
        <p:spPr>
          <a:xfrm>
            <a:off x="8100059" y="3072828"/>
            <a:ext cx="1508759" cy="101550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43810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DA2220"/>
          </a:solidFill>
        </p:spPr>
        <p:txBody>
          <a:bodyPr wrap="square" lIns="0" tIns="0" rIns="0" bIns="0" rtlCol="0"/>
          <a:lstStyle/>
          <a:p>
            <a:endParaRPr/>
          </a:p>
        </p:txBody>
      </p:sp>
      <p:sp>
        <p:nvSpPr>
          <p:cNvPr id="18" name="object 18"/>
          <p:cNvSpPr/>
          <p:nvPr/>
        </p:nvSpPr>
        <p:spPr>
          <a:xfrm>
            <a:off x="4383143" y="7284732"/>
            <a:ext cx="443752" cy="298678"/>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DA2220"/>
          </a:solidFill>
        </p:spPr>
        <p:txBody>
          <a:bodyPr wrap="square" lIns="0" tIns="0" rIns="0" bIns="0" rtlCol="0"/>
          <a:lstStyle/>
          <a:p>
            <a:endParaRPr/>
          </a:p>
        </p:txBody>
      </p:sp>
      <p:sp>
        <p:nvSpPr>
          <p:cNvPr id="3" name="object 3"/>
          <p:cNvSpPr txBox="1"/>
          <p:nvPr/>
        </p:nvSpPr>
        <p:spPr>
          <a:xfrm>
            <a:off x="7116541" y="58645"/>
            <a:ext cx="2505710" cy="203200"/>
          </a:xfrm>
          <a:prstGeom prst="rect">
            <a:avLst/>
          </a:prstGeom>
        </p:spPr>
        <p:txBody>
          <a:bodyPr vert="horz" wrap="square" lIns="0" tIns="0" rIns="0" bIns="0" rtlCol="0">
            <a:spAutoFit/>
          </a:bodyPr>
          <a:lstStyle/>
          <a:p>
            <a:pPr marL="12700">
              <a:lnSpc>
                <a:spcPct val="100000"/>
              </a:lnSpc>
            </a:pPr>
            <a:r>
              <a:rPr lang="es-419" sz="1400" b="1">
                <a:solidFill>
                  <a:srgbClr val="FFFFFF"/>
                </a:solidFill>
                <a:latin typeface="Arial"/>
                <a:cs typeface="Arial"/>
              </a:rPr>
              <a:t>Economía local y regional</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972568"/>
            <a:ext cx="4779645" cy="4778231"/>
          </a:xfrm>
          <a:prstGeom prst="rect">
            <a:avLst/>
          </a:prstGeom>
        </p:spPr>
        <p:txBody>
          <a:bodyPr vert="horz" wrap="square" lIns="0" tIns="0" rIns="0" bIns="0" rtlCol="0">
            <a:spAutoFit/>
          </a:bodyPr>
          <a:lstStyle/>
          <a:p>
            <a:pPr marL="12700" marR="161925">
              <a:lnSpc>
                <a:spcPct val="100000"/>
              </a:lnSpc>
            </a:pPr>
            <a:r>
              <a:rPr lang="es-419" sz="2400" dirty="0">
                <a:latin typeface="Arial"/>
                <a:cs typeface="Arial"/>
              </a:rPr>
              <a:t>El sector portuario contribuye significativamente a la economía local mediante lo siguiente:</a:t>
            </a:r>
          </a:p>
          <a:p>
            <a:pPr marL="297815" indent="-114300">
              <a:lnSpc>
                <a:spcPct val="100000"/>
              </a:lnSpc>
              <a:spcBef>
                <a:spcPts val="900"/>
              </a:spcBef>
              <a:buFont typeface="Arial"/>
              <a:buChar char="•"/>
              <a:tabLst>
                <a:tab pos="298450" algn="l"/>
              </a:tabLst>
            </a:pPr>
            <a:r>
              <a:rPr lang="es-419" sz="2400" dirty="0">
                <a:latin typeface="Arial"/>
                <a:cs typeface="Arial"/>
              </a:rPr>
              <a:t>Oportunidades de empleo en el puerto</a:t>
            </a:r>
          </a:p>
          <a:p>
            <a:pPr marL="297815" marR="5080" indent="-114300">
              <a:lnSpc>
                <a:spcPct val="100000"/>
              </a:lnSpc>
              <a:spcBef>
                <a:spcPts val="900"/>
              </a:spcBef>
              <a:buFont typeface="Arial"/>
              <a:buChar char="•"/>
              <a:tabLst>
                <a:tab pos="298450" algn="l"/>
              </a:tabLst>
            </a:pPr>
            <a:r>
              <a:rPr lang="es-419" sz="2400" dirty="0">
                <a:latin typeface="Arial"/>
                <a:cs typeface="Arial"/>
              </a:rPr>
              <a:t>Oportunidades de empleo en sectores relacionados con el puerto (p. ej., las industrias ferroviaria y de transporte en camiones)</a:t>
            </a:r>
          </a:p>
          <a:p>
            <a:pPr marL="297815" indent="-114300">
              <a:lnSpc>
                <a:spcPct val="100000"/>
              </a:lnSpc>
              <a:spcBef>
                <a:spcPts val="900"/>
              </a:spcBef>
              <a:buFont typeface="Arial"/>
              <a:buChar char="•"/>
              <a:tabLst>
                <a:tab pos="298450" algn="l"/>
              </a:tabLst>
            </a:pPr>
            <a:r>
              <a:rPr lang="es-419" sz="2400" dirty="0">
                <a:latin typeface="Arial"/>
                <a:cs typeface="Arial"/>
              </a:rPr>
              <a:t>Aumento de la base impositiva para el Gobierno local y estatal</a:t>
            </a:r>
          </a:p>
          <a:p>
            <a:pPr marL="297815" indent="-114300">
              <a:lnSpc>
                <a:spcPct val="100000"/>
              </a:lnSpc>
              <a:spcBef>
                <a:spcPts val="900"/>
              </a:spcBef>
              <a:buFont typeface="Arial"/>
              <a:buChar char="•"/>
              <a:tabLst>
                <a:tab pos="298450" algn="l"/>
              </a:tabLst>
            </a:pPr>
            <a:endParaRPr lang="en-US" sz="2000" dirty="0">
              <a:latin typeface="Arial"/>
              <a:cs typeface="Arial"/>
            </a:endParaRPr>
          </a:p>
          <a:p>
            <a:pPr marL="297815" indent="-114300">
              <a:lnSpc>
                <a:spcPct val="100000"/>
              </a:lnSpc>
              <a:spcBef>
                <a:spcPts val="900"/>
              </a:spcBef>
              <a:buFont typeface="Arial"/>
              <a:buChar char="•"/>
              <a:tabLst>
                <a:tab pos="298450" algn="l"/>
              </a:tabLst>
            </a:pPr>
            <a:endParaRPr sz="1300" dirty="0">
              <a:latin typeface="Arial"/>
              <a:cs typeface="Arial"/>
            </a:endParaRPr>
          </a:p>
        </p:txBody>
      </p:sp>
      <p:sp>
        <p:nvSpPr>
          <p:cNvPr id="16" name="object 16"/>
          <p:cNvSpPr txBox="1"/>
          <p:nvPr/>
        </p:nvSpPr>
        <p:spPr>
          <a:xfrm>
            <a:off x="414489" y="2682131"/>
            <a:ext cx="4980940" cy="400110"/>
          </a:xfrm>
          <a:prstGeom prst="rect">
            <a:avLst/>
          </a:prstGeom>
        </p:spPr>
        <p:txBody>
          <a:bodyPr vert="horz" wrap="square" lIns="0" tIns="0" rIns="0" bIns="0" rtlCol="0">
            <a:spAutoFit/>
          </a:bodyPr>
          <a:lstStyle/>
          <a:p>
            <a:pPr marL="12700" marR="5080">
              <a:lnSpc>
                <a:spcPct val="100000"/>
              </a:lnSpc>
            </a:pPr>
            <a:endParaRPr lang="en-US" sz="1300">
              <a:latin typeface="Arial"/>
              <a:cs typeface="Arial"/>
            </a:endParaRPr>
          </a:p>
          <a:p>
            <a:pPr marL="12700" marR="5080">
              <a:lnSpc>
                <a:spcPct val="100000"/>
              </a:lnSpc>
            </a:pPr>
            <a:endParaRPr sz="1300">
              <a:latin typeface="Arial"/>
              <a:cs typeface="Arial"/>
            </a:endParaRPr>
          </a:p>
        </p:txBody>
      </p:sp>
      <p:sp>
        <p:nvSpPr>
          <p:cNvPr id="17" name="object 17"/>
          <p:cNvSpPr txBox="1"/>
          <p:nvPr/>
        </p:nvSpPr>
        <p:spPr>
          <a:xfrm>
            <a:off x="444499" y="425689"/>
            <a:ext cx="4951095" cy="430887"/>
          </a:xfrm>
          <a:prstGeom prst="rect">
            <a:avLst/>
          </a:prstGeom>
        </p:spPr>
        <p:txBody>
          <a:bodyPr vert="horz" wrap="square" lIns="0" tIns="0" rIns="0" bIns="0" rtlCol="0">
            <a:spAutoFit/>
          </a:bodyPr>
          <a:lstStyle/>
          <a:p>
            <a:pPr marL="12700">
              <a:lnSpc>
                <a:spcPct val="100000"/>
              </a:lnSpc>
            </a:pPr>
            <a:r>
              <a:rPr lang="es-419" sz="2800" b="1">
                <a:latin typeface="Arial"/>
                <a:cs typeface="Arial"/>
              </a:rPr>
              <a:t>Economía y empleos locales</a:t>
            </a:r>
          </a:p>
        </p:txBody>
      </p:sp>
      <p:sp>
        <p:nvSpPr>
          <p:cNvPr id="19" name="object 19"/>
          <p:cNvSpPr/>
          <p:nvPr/>
        </p:nvSpPr>
        <p:spPr>
          <a:xfrm>
            <a:off x="5671058" y="463550"/>
            <a:ext cx="3936365" cy="6523990"/>
          </a:xfrm>
          <a:custGeom>
            <a:avLst/>
            <a:gdLst/>
            <a:ahLst/>
            <a:cxnLst/>
            <a:rect l="l" t="t" r="r" b="b"/>
            <a:pathLst>
              <a:path w="3936365" h="6365240">
                <a:moveTo>
                  <a:pt x="0" y="6365240"/>
                </a:moveTo>
                <a:lnTo>
                  <a:pt x="3935857" y="6365240"/>
                </a:lnTo>
                <a:lnTo>
                  <a:pt x="3935857" y="0"/>
                </a:lnTo>
                <a:lnTo>
                  <a:pt x="0" y="0"/>
                </a:lnTo>
                <a:lnTo>
                  <a:pt x="0" y="6365240"/>
                </a:lnTo>
                <a:close/>
              </a:path>
            </a:pathLst>
          </a:custGeom>
          <a:solidFill>
            <a:srgbClr val="FBE9E9"/>
          </a:solidFill>
        </p:spPr>
        <p:txBody>
          <a:bodyPr wrap="square" lIns="0" tIns="0" rIns="0" bIns="0" rtlCol="0"/>
          <a:lstStyle/>
          <a:p>
            <a:endParaRPr/>
          </a:p>
        </p:txBody>
      </p:sp>
      <p:sp>
        <p:nvSpPr>
          <p:cNvPr id="21" name="object 21"/>
          <p:cNvSpPr/>
          <p:nvPr/>
        </p:nvSpPr>
        <p:spPr>
          <a:xfrm>
            <a:off x="5671058" y="471170"/>
            <a:ext cx="3936365" cy="6523990"/>
          </a:xfrm>
          <a:custGeom>
            <a:avLst/>
            <a:gdLst/>
            <a:ahLst/>
            <a:cxnLst/>
            <a:rect l="l" t="t" r="r" b="b"/>
            <a:pathLst>
              <a:path w="3936365" h="6365240">
                <a:moveTo>
                  <a:pt x="0" y="6365240"/>
                </a:moveTo>
                <a:lnTo>
                  <a:pt x="3935857" y="6365240"/>
                </a:lnTo>
                <a:lnTo>
                  <a:pt x="3935857" y="0"/>
                </a:lnTo>
                <a:lnTo>
                  <a:pt x="0" y="0"/>
                </a:lnTo>
                <a:lnTo>
                  <a:pt x="0" y="6365240"/>
                </a:lnTo>
                <a:close/>
              </a:path>
            </a:pathLst>
          </a:custGeom>
          <a:ln w="12700">
            <a:solidFill>
              <a:srgbClr val="DA2220"/>
            </a:solidFill>
          </a:ln>
        </p:spPr>
        <p:txBody>
          <a:bodyPr wrap="square" lIns="0" tIns="0" rIns="0" bIns="0" rtlCol="0"/>
          <a:lstStyle/>
          <a:p>
            <a:endParaRPr/>
          </a:p>
        </p:txBody>
      </p:sp>
      <p:sp>
        <p:nvSpPr>
          <p:cNvPr id="34" name="object 34"/>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43810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DA2220"/>
          </a:solidFill>
        </p:spPr>
        <p:txBody>
          <a:bodyPr wrap="square" lIns="0" tIns="0" rIns="0" bIns="0" rtlCol="0"/>
          <a:lstStyle/>
          <a:p>
            <a:endParaRPr/>
          </a:p>
        </p:txBody>
      </p:sp>
      <p:sp>
        <p:nvSpPr>
          <p:cNvPr id="36" name="object 36"/>
          <p:cNvSpPr/>
          <p:nvPr/>
        </p:nvSpPr>
        <p:spPr>
          <a:xfrm>
            <a:off x="4383143" y="7284732"/>
            <a:ext cx="443752" cy="298678"/>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8" name="object 3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23</a:t>
            </a:fld>
            <a:endParaRPr dirty="0"/>
          </a:p>
        </p:txBody>
      </p:sp>
      <p:sp>
        <p:nvSpPr>
          <p:cNvPr id="39" name="TextBox 38">
            <a:extLst>
              <a:ext uri="{FF2B5EF4-FFF2-40B4-BE49-F238E27FC236}">
                <a16:creationId xmlns:a16="http://schemas.microsoft.com/office/drawing/2014/main" id="{D7AE1A72-E8DA-4AB3-A59A-3A8FB76CE08C}"/>
              </a:ext>
            </a:extLst>
          </p:cNvPr>
          <p:cNvSpPr txBox="1"/>
          <p:nvPr/>
        </p:nvSpPr>
        <p:spPr>
          <a:xfrm>
            <a:off x="5867400" y="586777"/>
            <a:ext cx="3429000" cy="5909310"/>
          </a:xfrm>
          <a:prstGeom prst="rect">
            <a:avLst/>
          </a:prstGeom>
          <a:noFill/>
        </p:spPr>
        <p:txBody>
          <a:bodyPr wrap="square" rtlCol="0">
            <a:spAutoFit/>
          </a:bodyPr>
          <a:lstStyle/>
          <a:p>
            <a:pPr marL="12700" marR="5080"/>
            <a:r>
              <a:rPr lang="es-419" sz="2000">
                <a:latin typeface="Arial"/>
                <a:cs typeface="Arial"/>
              </a:rPr>
              <a:t>Otros temas relacionados con el empleo cubiertos en el Manual básico incluyen:</a:t>
            </a:r>
          </a:p>
          <a:p>
            <a:pPr marL="184150" indent="-171450">
              <a:spcBef>
                <a:spcPts val="1200"/>
              </a:spcBef>
              <a:spcAft>
                <a:spcPts val="1200"/>
              </a:spcAft>
              <a:buFont typeface="Arial" panose="020B0604020202020204" pitchFamily="34" charset="0"/>
              <a:buChar char="•"/>
            </a:pPr>
            <a:r>
              <a:rPr lang="es-419" sz="2000">
                <a:latin typeface="Arial"/>
                <a:cs typeface="Arial"/>
              </a:rPr>
              <a:t>Oportunidades de empleo de manejo de carga</a:t>
            </a:r>
          </a:p>
          <a:p>
            <a:pPr marL="184150" indent="-171450">
              <a:spcBef>
                <a:spcPts val="1200"/>
              </a:spcBef>
              <a:spcAft>
                <a:spcPts val="1200"/>
              </a:spcAft>
              <a:buFont typeface="Arial" panose="020B0604020202020204" pitchFamily="34" charset="0"/>
              <a:buChar char="•"/>
            </a:pPr>
            <a:r>
              <a:rPr lang="es-419" sz="2000">
                <a:latin typeface="Arial"/>
                <a:cs typeface="Arial"/>
              </a:rPr>
              <a:t>Otras oportunidades de empleo relacionadas con los puertos</a:t>
            </a:r>
          </a:p>
          <a:p>
            <a:pPr marL="184150" indent="-171450">
              <a:spcBef>
                <a:spcPts val="1200"/>
              </a:spcBef>
              <a:spcAft>
                <a:spcPts val="1200"/>
              </a:spcAft>
              <a:buFont typeface="Arial" panose="020B0604020202020204" pitchFamily="34" charset="0"/>
              <a:buChar char="•"/>
            </a:pPr>
            <a:r>
              <a:rPr lang="es-419" sz="2000">
                <a:latin typeface="Arial"/>
                <a:cs typeface="Arial"/>
              </a:rPr>
              <a:t>Clasificaciones de trabajadores</a:t>
            </a:r>
          </a:p>
          <a:p>
            <a:pPr marL="184150" indent="-171450">
              <a:spcBef>
                <a:spcPts val="1200"/>
              </a:spcBef>
              <a:spcAft>
                <a:spcPts val="1200"/>
              </a:spcAft>
              <a:buFont typeface="Arial" panose="020B0604020202020204" pitchFamily="34" charset="0"/>
              <a:buChar char="•"/>
            </a:pPr>
            <a:r>
              <a:rPr lang="es-419" sz="2000">
                <a:latin typeface="Arial"/>
                <a:cs typeface="Arial"/>
              </a:rPr>
              <a:t>Sindicatos, trabajadores y puertos</a:t>
            </a:r>
          </a:p>
          <a:p>
            <a:pPr marL="184150" indent="-171450">
              <a:spcBef>
                <a:spcPts val="1200"/>
              </a:spcBef>
              <a:spcAft>
                <a:spcPts val="1200"/>
              </a:spcAft>
              <a:buFont typeface="Arial" panose="020B0604020202020204" pitchFamily="34" charset="0"/>
              <a:buChar char="•"/>
            </a:pPr>
            <a:r>
              <a:rPr lang="es-419" sz="2000">
                <a:latin typeface="Arial"/>
                <a:cs typeface="Arial"/>
              </a:rPr>
              <a:t>El impacto de las disputas laborales portuarias en los empleos relacionados con los puertos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DA2220"/>
          </a:solidFill>
        </p:spPr>
        <p:txBody>
          <a:bodyPr wrap="square" lIns="0" tIns="0" rIns="0" bIns="0" rtlCol="0"/>
          <a:lstStyle/>
          <a:p>
            <a:endParaRPr/>
          </a:p>
        </p:txBody>
      </p:sp>
      <p:sp>
        <p:nvSpPr>
          <p:cNvPr id="3" name="object 3"/>
          <p:cNvSpPr txBox="1"/>
          <p:nvPr/>
        </p:nvSpPr>
        <p:spPr>
          <a:xfrm>
            <a:off x="7116541" y="58645"/>
            <a:ext cx="2505710" cy="203200"/>
          </a:xfrm>
          <a:prstGeom prst="rect">
            <a:avLst/>
          </a:prstGeom>
        </p:spPr>
        <p:txBody>
          <a:bodyPr vert="horz" wrap="square" lIns="0" tIns="0" rIns="0" bIns="0" rtlCol="0">
            <a:spAutoFit/>
          </a:bodyPr>
          <a:lstStyle/>
          <a:p>
            <a:pPr marL="12700">
              <a:lnSpc>
                <a:spcPct val="100000"/>
              </a:lnSpc>
            </a:pPr>
            <a:r>
              <a:rPr lang="es-419" sz="1400" b="1">
                <a:solidFill>
                  <a:srgbClr val="FFFFFF"/>
                </a:solidFill>
                <a:latin typeface="Arial"/>
                <a:cs typeface="Arial"/>
              </a:rPr>
              <a:t>Economía local y regional</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389636" y="434831"/>
            <a:ext cx="4871085" cy="6386364"/>
          </a:xfrm>
          <a:prstGeom prst="rect">
            <a:avLst/>
          </a:prstGeom>
        </p:spPr>
        <p:txBody>
          <a:bodyPr vert="horz" wrap="square" lIns="0" tIns="0" rIns="0" bIns="0" rtlCol="0">
            <a:spAutoFit/>
          </a:bodyPr>
          <a:lstStyle/>
          <a:p>
            <a:pPr marL="12700" marR="1509395">
              <a:lnSpc>
                <a:spcPct val="100000"/>
              </a:lnSpc>
            </a:pPr>
            <a:r>
              <a:rPr lang="es-419" sz="2400" b="1" dirty="0">
                <a:latin typeface="Arial"/>
                <a:cs typeface="Arial"/>
              </a:rPr>
              <a:t>Factores de los puertos que afectan la economía regional</a:t>
            </a:r>
          </a:p>
          <a:p>
            <a:pPr marL="67310" marR="207645">
              <a:lnSpc>
                <a:spcPct val="100000"/>
              </a:lnSpc>
              <a:spcBef>
                <a:spcPts val="1430"/>
              </a:spcBef>
            </a:pPr>
            <a:r>
              <a:rPr lang="es-419" sz="2200" dirty="0">
                <a:latin typeface="Arial"/>
                <a:cs typeface="Arial"/>
              </a:rPr>
              <a:t>Los puertos apoyan las economías regionales, así como las economías locales. </a:t>
            </a:r>
          </a:p>
          <a:p>
            <a:pPr marL="67310" marR="207645">
              <a:lnSpc>
                <a:spcPct val="100000"/>
              </a:lnSpc>
              <a:spcBef>
                <a:spcPts val="1430"/>
              </a:spcBef>
            </a:pPr>
            <a:r>
              <a:rPr lang="es-419" sz="2200" dirty="0">
                <a:latin typeface="Arial"/>
                <a:cs typeface="Arial"/>
              </a:rPr>
              <a:t>Los cambios de tendencias en el comercio regional e internacional pueden tener un impacto significativo en las economías regionales. </a:t>
            </a:r>
          </a:p>
          <a:p>
            <a:pPr marL="67310" marR="207645">
              <a:lnSpc>
                <a:spcPct val="100000"/>
              </a:lnSpc>
              <a:spcBef>
                <a:spcPts val="1430"/>
              </a:spcBef>
            </a:pPr>
            <a:r>
              <a:rPr lang="es-419" sz="2200" dirty="0">
                <a:latin typeface="Arial"/>
                <a:cs typeface="Arial"/>
              </a:rPr>
              <a:t>Cuando la actividad portuaria aumenta o disminuye, los sectores comerciales relacionados, especialmente los del sector de </a:t>
            </a:r>
            <a:r>
              <a:rPr lang="es-419" sz="2200" u="sng" dirty="0">
                <a:latin typeface="Arial"/>
                <a:cs typeface="Arial"/>
              </a:rPr>
              <a:t>movimiento de bienes</a:t>
            </a:r>
            <a:r>
              <a:rPr lang="es-419" sz="2200" dirty="0">
                <a:latin typeface="Arial"/>
                <a:cs typeface="Arial"/>
              </a:rPr>
              <a:t>, pueden experimentar un efecto dominó.</a:t>
            </a:r>
          </a:p>
        </p:txBody>
      </p:sp>
      <p:sp>
        <p:nvSpPr>
          <p:cNvPr id="17" name="object 17"/>
          <p:cNvSpPr/>
          <p:nvPr/>
        </p:nvSpPr>
        <p:spPr>
          <a:xfrm>
            <a:off x="5607050" y="463550"/>
            <a:ext cx="3987800" cy="6365240"/>
          </a:xfrm>
          <a:custGeom>
            <a:avLst/>
            <a:gdLst/>
            <a:ahLst/>
            <a:cxnLst/>
            <a:rect l="l" t="t" r="r" b="b"/>
            <a:pathLst>
              <a:path w="3987800" h="6365240">
                <a:moveTo>
                  <a:pt x="0" y="6365240"/>
                </a:moveTo>
                <a:lnTo>
                  <a:pt x="3987800" y="6365240"/>
                </a:lnTo>
                <a:lnTo>
                  <a:pt x="3987800" y="0"/>
                </a:lnTo>
                <a:lnTo>
                  <a:pt x="0" y="0"/>
                </a:lnTo>
                <a:lnTo>
                  <a:pt x="0" y="6365240"/>
                </a:lnTo>
                <a:close/>
              </a:path>
            </a:pathLst>
          </a:custGeom>
          <a:solidFill>
            <a:srgbClr val="FBE9E9"/>
          </a:solidFill>
          <a:ln>
            <a:solidFill>
              <a:schemeClr val="accent6">
                <a:lumMod val="75000"/>
              </a:schemeClr>
            </a:solidFill>
          </a:ln>
        </p:spPr>
        <p:txBody>
          <a:bodyPr wrap="square" lIns="0" tIns="0" rIns="0" bIns="0" rtlCol="0"/>
          <a:lstStyle/>
          <a:p>
            <a:endParaRPr/>
          </a:p>
        </p:txBody>
      </p:sp>
      <p:sp>
        <p:nvSpPr>
          <p:cNvPr id="18" name="object 18"/>
          <p:cNvSpPr txBox="1"/>
          <p:nvPr/>
        </p:nvSpPr>
        <p:spPr>
          <a:xfrm>
            <a:off x="5798819" y="749599"/>
            <a:ext cx="3589022" cy="5750292"/>
          </a:xfrm>
          <a:prstGeom prst="rect">
            <a:avLst/>
          </a:prstGeom>
          <a:ln w="12700">
            <a:noFill/>
          </a:ln>
        </p:spPr>
        <p:txBody>
          <a:bodyPr vert="horz" wrap="square" lIns="0" tIns="0" rIns="0" bIns="0" rtlCol="0">
            <a:spAutoFit/>
          </a:bodyPr>
          <a:lstStyle/>
          <a:p>
            <a:pPr marL="67310" marR="5080" indent="-635">
              <a:lnSpc>
                <a:spcPct val="100000"/>
              </a:lnSpc>
              <a:spcBef>
                <a:spcPts val="1200"/>
              </a:spcBef>
              <a:spcAft>
                <a:spcPts val="1200"/>
              </a:spcAft>
            </a:pPr>
            <a:r>
              <a:rPr lang="es-419" sz="1700" dirty="0">
                <a:latin typeface="Arial"/>
                <a:cs typeface="Arial"/>
              </a:rPr>
              <a:t>Los factores específicos cubiertos con más detalle en el Manual básico incluyen:</a:t>
            </a:r>
          </a:p>
          <a:p>
            <a:pPr marL="409575" marR="5080" lvl="0" indent="-342900">
              <a:spcBef>
                <a:spcPts val="1000"/>
              </a:spcBef>
              <a:spcAft>
                <a:spcPts val="1000"/>
              </a:spcAft>
              <a:buFont typeface="Arial" panose="020B0604020202020204" pitchFamily="34" charset="0"/>
              <a:buChar char="•"/>
              <a:defRPr/>
            </a:pPr>
            <a:r>
              <a:rPr lang="es-419" sz="1700" spc="-30" dirty="0">
                <a:latin typeface="Arial"/>
                <a:cs typeface="Arial"/>
              </a:rPr>
              <a:t>Expansión del Canal de Suez</a:t>
            </a:r>
          </a:p>
          <a:p>
            <a:pPr marL="409575" marR="5080" lvl="0" indent="-342900">
              <a:spcBef>
                <a:spcPts val="1000"/>
              </a:spcBef>
              <a:spcAft>
                <a:spcPts val="1000"/>
              </a:spcAft>
              <a:buFont typeface="Arial" panose="020B0604020202020204" pitchFamily="34" charset="0"/>
              <a:buChar char="•"/>
              <a:defRPr/>
            </a:pPr>
            <a:r>
              <a:rPr lang="es-419" sz="1700" dirty="0">
                <a:latin typeface="Arial"/>
                <a:cs typeface="Arial"/>
              </a:rPr>
              <a:t>Los 25 puertos de contenedores más importantes de los EE. UU.</a:t>
            </a:r>
          </a:p>
          <a:p>
            <a:pPr marL="409575" marR="5080" lvl="0" indent="-342900">
              <a:spcBef>
                <a:spcPts val="1000"/>
              </a:spcBef>
              <a:spcAft>
                <a:spcPts val="1000"/>
              </a:spcAft>
              <a:buFont typeface="Arial" panose="020B0604020202020204" pitchFamily="34" charset="0"/>
              <a:buChar char="•"/>
              <a:defRPr/>
            </a:pPr>
            <a:r>
              <a:rPr lang="es-419" sz="1700" dirty="0">
                <a:latin typeface="Arial"/>
                <a:cs typeface="Arial"/>
              </a:rPr>
              <a:t>Cambios regionales relacionados con patrones de comercio internacional</a:t>
            </a:r>
          </a:p>
          <a:p>
            <a:pPr marL="409575" marR="5080" lvl="0" indent="-342900">
              <a:spcBef>
                <a:spcPts val="1000"/>
              </a:spcBef>
              <a:spcAft>
                <a:spcPts val="1000"/>
              </a:spcAft>
              <a:buFont typeface="Arial" panose="020B0604020202020204" pitchFamily="34" charset="0"/>
              <a:buChar char="•"/>
              <a:defRPr/>
            </a:pPr>
            <a:r>
              <a:rPr lang="es-419" sz="1700" dirty="0">
                <a:latin typeface="Arial"/>
                <a:cs typeface="Arial"/>
              </a:rPr>
              <a:t>Impactos económicos en las industrias relacionadas con los puertos</a:t>
            </a:r>
          </a:p>
          <a:p>
            <a:pPr marL="409575" marR="5080" lvl="0" indent="-342900">
              <a:spcBef>
                <a:spcPts val="1000"/>
              </a:spcBef>
              <a:spcAft>
                <a:spcPts val="1000"/>
              </a:spcAft>
              <a:buFont typeface="Arial" panose="020B0604020202020204" pitchFamily="34" charset="0"/>
              <a:buChar char="•"/>
              <a:defRPr/>
            </a:pPr>
            <a:r>
              <a:rPr lang="es-419" sz="1700" dirty="0">
                <a:latin typeface="Arial"/>
                <a:cs typeface="Arial"/>
              </a:rPr>
              <a:t>Expansión del Canal de Panamá</a:t>
            </a:r>
          </a:p>
          <a:p>
            <a:pPr marL="409575" marR="5080" lvl="0" indent="-342900">
              <a:spcBef>
                <a:spcPts val="1000"/>
              </a:spcBef>
              <a:spcAft>
                <a:spcPts val="1000"/>
              </a:spcAft>
              <a:buFont typeface="Arial" panose="020B0604020202020204" pitchFamily="34" charset="0"/>
              <a:buChar char="•"/>
              <a:defRPr/>
            </a:pPr>
            <a:r>
              <a:rPr lang="es-419" sz="1700" dirty="0">
                <a:latin typeface="Arial"/>
                <a:cs typeface="Arial"/>
              </a:rPr>
              <a:t>¿Qué puertos estarán preparados para los buques </a:t>
            </a:r>
            <a:r>
              <a:rPr lang="es-419" sz="1700" dirty="0" err="1">
                <a:latin typeface="Arial"/>
                <a:cs typeface="Arial"/>
              </a:rPr>
              <a:t>pospanamax</a:t>
            </a:r>
            <a:r>
              <a:rPr lang="es-419" sz="1700" dirty="0">
                <a:latin typeface="Arial"/>
                <a:cs typeface="Arial"/>
              </a:rPr>
              <a:t>?</a:t>
            </a:r>
          </a:p>
        </p:txBody>
      </p:sp>
      <p:sp>
        <p:nvSpPr>
          <p:cNvPr id="38" name="object 38"/>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9" name="object 39"/>
          <p:cNvSpPr/>
          <p:nvPr/>
        </p:nvSpPr>
        <p:spPr>
          <a:xfrm>
            <a:off x="43810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DA2220"/>
          </a:solidFill>
        </p:spPr>
        <p:txBody>
          <a:bodyPr wrap="square" lIns="0" tIns="0" rIns="0" bIns="0" rtlCol="0"/>
          <a:lstStyle/>
          <a:p>
            <a:endParaRPr/>
          </a:p>
        </p:txBody>
      </p:sp>
      <p:sp>
        <p:nvSpPr>
          <p:cNvPr id="40" name="object 40"/>
          <p:cNvSpPr/>
          <p:nvPr/>
        </p:nvSpPr>
        <p:spPr>
          <a:xfrm>
            <a:off x="4383143" y="7284732"/>
            <a:ext cx="443752" cy="298678"/>
          </a:xfrm>
          <a:prstGeom prst="rect">
            <a:avLst/>
          </a:prstGeom>
          <a:blipFill>
            <a:blip r:embed="rId15" cstate="print"/>
            <a:stretch>
              <a:fillRect/>
            </a:stretch>
          </a:blipFill>
        </p:spPr>
        <p:txBody>
          <a:bodyPr wrap="square" lIns="0" tIns="0" rIns="0" bIns="0" rtlCol="0"/>
          <a:lstStyle/>
          <a:p>
            <a:endParaRPr/>
          </a:p>
        </p:txBody>
      </p:sp>
      <p:sp>
        <p:nvSpPr>
          <p:cNvPr id="41" name="object 41"/>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DA2220"/>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848548" y="7210043"/>
            <a:ext cx="319142" cy="41992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187192" y="7317909"/>
            <a:ext cx="448055" cy="232325"/>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634081" y="7253833"/>
            <a:ext cx="360476" cy="360476"/>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6789470" y="7229475"/>
            <a:ext cx="411429" cy="41142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7386383" y="7229475"/>
            <a:ext cx="411391" cy="411391"/>
          </a:xfrm>
          <a:prstGeom prst="rect">
            <a:avLst/>
          </a:prstGeom>
          <a:blipFill>
            <a:blip r:embed="rId12" cstate="print"/>
            <a:stretch>
              <a:fillRect/>
            </a:stretch>
          </a:blipFill>
        </p:spPr>
        <p:txBody>
          <a:bodyPr wrap="square" lIns="0" tIns="0" rIns="0" bIns="0" rtlCol="0"/>
          <a:lstStyle/>
          <a:p>
            <a:endParaRPr/>
          </a:p>
        </p:txBody>
      </p:sp>
      <p:sp>
        <p:nvSpPr>
          <p:cNvPr id="13" name="object 13"/>
          <p:cNvSpPr txBox="1"/>
          <p:nvPr/>
        </p:nvSpPr>
        <p:spPr>
          <a:xfrm>
            <a:off x="482301" y="80412"/>
            <a:ext cx="9177655" cy="3000821"/>
          </a:xfrm>
          <a:prstGeom prst="rect">
            <a:avLst/>
          </a:prstGeom>
        </p:spPr>
        <p:txBody>
          <a:bodyPr vert="horz" wrap="square" lIns="0" tIns="0" rIns="0" bIns="0" rtlCol="0">
            <a:spAutoFit/>
          </a:bodyPr>
          <a:lstStyle/>
          <a:p>
            <a:pPr marR="5080" algn="r">
              <a:lnSpc>
                <a:spcPct val="100000"/>
              </a:lnSpc>
            </a:pPr>
            <a:r>
              <a:rPr lang="es-419" sz="1400" b="1" dirty="0">
                <a:solidFill>
                  <a:srgbClr val="FFFFFF"/>
                </a:solidFill>
                <a:latin typeface="Arial"/>
                <a:cs typeface="Arial"/>
              </a:rPr>
              <a:t>Economía local y regional</a:t>
            </a:r>
          </a:p>
          <a:p>
            <a:pPr marL="12700">
              <a:lnSpc>
                <a:spcPct val="100000"/>
              </a:lnSpc>
              <a:spcBef>
                <a:spcPts val="1135"/>
              </a:spcBef>
            </a:pPr>
            <a:r>
              <a:rPr lang="es-419" sz="2800" b="1" dirty="0">
                <a:latin typeface="Arial"/>
                <a:cs typeface="Arial"/>
              </a:rPr>
              <a:t>Intereses potenciales </a:t>
            </a:r>
            <a:br>
              <a:rPr lang="es-419" sz="2800" b="1" dirty="0">
                <a:latin typeface="Arial"/>
                <a:cs typeface="Arial"/>
              </a:rPr>
            </a:br>
            <a:r>
              <a:rPr lang="es-419" sz="2800" b="1" dirty="0">
                <a:latin typeface="Arial"/>
                <a:cs typeface="Arial"/>
              </a:rPr>
              <a:t>de la comunidad</a:t>
            </a:r>
          </a:p>
          <a:p>
            <a:pPr>
              <a:lnSpc>
                <a:spcPct val="100000"/>
              </a:lnSpc>
              <a:spcBef>
                <a:spcPts val="56"/>
              </a:spcBef>
            </a:pPr>
            <a:endParaRPr sz="1900" dirty="0">
              <a:latin typeface="Times New Roman"/>
              <a:cs typeface="Times New Roman"/>
            </a:endParaRPr>
          </a:p>
          <a:p>
            <a:pPr marL="12700" marR="4229100">
              <a:lnSpc>
                <a:spcPct val="100000"/>
              </a:lnSpc>
            </a:pPr>
            <a:r>
              <a:rPr lang="es-419" sz="2400" dirty="0">
                <a:latin typeface="Arial"/>
                <a:cs typeface="Arial"/>
              </a:rPr>
              <a:t>Los intereses de la comunidad en el impacto de los puertos en la economía local y regional pueden incluir:</a:t>
            </a:r>
          </a:p>
        </p:txBody>
      </p:sp>
      <p:sp>
        <p:nvSpPr>
          <p:cNvPr id="15" name="object 15"/>
          <p:cNvSpPr txBox="1"/>
          <p:nvPr/>
        </p:nvSpPr>
        <p:spPr>
          <a:xfrm>
            <a:off x="5829274" y="514610"/>
            <a:ext cx="3937000" cy="6517169"/>
          </a:xfrm>
          <a:prstGeom prst="rect">
            <a:avLst/>
          </a:prstGeom>
          <a:solidFill>
            <a:srgbClr val="FBE9E9"/>
          </a:solidFill>
          <a:ln w="12700">
            <a:solidFill>
              <a:srgbClr val="DA2220"/>
            </a:solidFill>
          </a:ln>
        </p:spPr>
        <p:txBody>
          <a:bodyPr vert="horz" wrap="square" lIns="0" tIns="0" rIns="0" bIns="0" rtlCol="0">
            <a:spAutoFit/>
          </a:bodyPr>
          <a:lstStyle/>
          <a:p>
            <a:pPr marL="177800">
              <a:lnSpc>
                <a:spcPct val="100000"/>
              </a:lnSpc>
            </a:pPr>
            <a:endParaRPr lang="en-US" sz="2000" b="1" spc="-80" dirty="0">
              <a:latin typeface="Arial Rounded MT Bold"/>
              <a:cs typeface="Arial Rounded MT Bold"/>
            </a:endParaRPr>
          </a:p>
          <a:p>
            <a:pPr marL="177800">
              <a:lnSpc>
                <a:spcPct val="100000"/>
              </a:lnSpc>
            </a:pPr>
            <a:r>
              <a:rPr lang="es-419" b="1" dirty="0">
                <a:latin typeface="Arial Rounded MT Bold"/>
                <a:cs typeface="Arial Rounded MT Bold"/>
              </a:rPr>
              <a:t>Buques </a:t>
            </a:r>
            <a:r>
              <a:rPr lang="es-419" b="1" dirty="0" err="1">
                <a:latin typeface="Arial Rounded MT Bold"/>
                <a:cs typeface="Arial Rounded MT Bold"/>
              </a:rPr>
              <a:t>pospanamax</a:t>
            </a:r>
            <a:endParaRPr lang="es-419" b="1" dirty="0">
              <a:latin typeface="Arial Rounded MT Bold"/>
              <a:cs typeface="Arial Rounded MT Bold"/>
            </a:endParaRPr>
          </a:p>
          <a:p>
            <a:pPr marL="177800" marR="278765">
              <a:lnSpc>
                <a:spcPct val="100000"/>
              </a:lnSpc>
              <a:spcBef>
                <a:spcPts val="880"/>
              </a:spcBef>
            </a:pPr>
            <a:r>
              <a:rPr lang="es-419" sz="1500" dirty="0">
                <a:latin typeface="Arial"/>
                <a:cs typeface="Arial"/>
              </a:rPr>
              <a:t>Los cambios en los puertos para adaptarse a los buques </a:t>
            </a:r>
            <a:r>
              <a:rPr lang="es-419" sz="1500" dirty="0" err="1">
                <a:latin typeface="Arial"/>
                <a:cs typeface="Arial"/>
              </a:rPr>
              <a:t>pospanamax</a:t>
            </a:r>
            <a:r>
              <a:rPr lang="es-419" sz="1500" dirty="0">
                <a:latin typeface="Arial"/>
                <a:cs typeface="Arial"/>
              </a:rPr>
              <a:t> más grandes pueden tener los siguientes impactos en las comunidades próximas a los puertos:</a:t>
            </a:r>
          </a:p>
          <a:p>
            <a:pPr marL="462915" marR="506730" indent="-114300">
              <a:lnSpc>
                <a:spcPct val="100000"/>
              </a:lnSpc>
              <a:spcBef>
                <a:spcPts val="900"/>
              </a:spcBef>
              <a:buFont typeface="Arial"/>
              <a:buChar char="•"/>
              <a:tabLst>
                <a:tab pos="463550" algn="l"/>
              </a:tabLst>
            </a:pPr>
            <a:r>
              <a:rPr lang="es-419" sz="1500" dirty="0">
                <a:latin typeface="Arial"/>
                <a:cs typeface="Arial"/>
              </a:rPr>
              <a:t>Nuevos empleos creados por la expansión y las mejoras del puerto.</a:t>
            </a:r>
          </a:p>
          <a:p>
            <a:pPr marL="462915" marR="461009" indent="-114300">
              <a:lnSpc>
                <a:spcPct val="100000"/>
              </a:lnSpc>
              <a:spcBef>
                <a:spcPts val="900"/>
              </a:spcBef>
              <a:buFont typeface="Arial"/>
              <a:buChar char="•"/>
              <a:tabLst>
                <a:tab pos="463550" algn="l"/>
              </a:tabLst>
            </a:pPr>
            <a:r>
              <a:rPr lang="es-419" sz="1500" dirty="0">
                <a:latin typeface="Arial"/>
                <a:cs typeface="Arial"/>
              </a:rPr>
              <a:t>Necesidades contrapuestas de uso de la tierra a medida que los puertos buscan espacio para expandirse.</a:t>
            </a:r>
          </a:p>
          <a:p>
            <a:pPr marL="462915" marR="1048385" indent="-114300">
              <a:lnSpc>
                <a:spcPct val="100000"/>
              </a:lnSpc>
              <a:spcBef>
                <a:spcPts val="900"/>
              </a:spcBef>
              <a:buFont typeface="Arial"/>
              <a:buChar char="•"/>
              <a:tabLst>
                <a:tab pos="463550" algn="l"/>
              </a:tabLst>
            </a:pPr>
            <a:r>
              <a:rPr lang="es-419" sz="1500" dirty="0">
                <a:latin typeface="Arial"/>
                <a:cs typeface="Arial"/>
              </a:rPr>
              <a:t>Impactos ambientales relacionados con la construcción y el dragado.</a:t>
            </a:r>
          </a:p>
          <a:p>
            <a:pPr marL="462915" indent="-114300">
              <a:lnSpc>
                <a:spcPct val="100000"/>
              </a:lnSpc>
              <a:spcBef>
                <a:spcPts val="900"/>
              </a:spcBef>
              <a:buFont typeface="Arial"/>
              <a:buChar char="•"/>
              <a:tabLst>
                <a:tab pos="463550" algn="l"/>
              </a:tabLst>
            </a:pPr>
            <a:r>
              <a:rPr lang="es-419" sz="1500" dirty="0">
                <a:latin typeface="Arial"/>
                <a:cs typeface="Arial"/>
              </a:rPr>
              <a:t>Aumento del tráfico marítimo en el puerto.</a:t>
            </a:r>
          </a:p>
          <a:p>
            <a:pPr marL="462915" marR="368935" indent="-114300">
              <a:lnSpc>
                <a:spcPct val="100000"/>
              </a:lnSpc>
              <a:spcBef>
                <a:spcPts val="900"/>
              </a:spcBef>
              <a:buFont typeface="Arial"/>
              <a:buChar char="•"/>
              <a:tabLst>
                <a:tab pos="463550" algn="l"/>
              </a:tabLst>
            </a:pPr>
            <a:r>
              <a:rPr lang="es-419" sz="1500" dirty="0">
                <a:latin typeface="Arial"/>
                <a:cs typeface="Arial"/>
              </a:rPr>
              <a:t>La carga y la descarga de embarcaciones más grandes requerirá un mayor uso de camiones y ferrocarriles.</a:t>
            </a:r>
          </a:p>
          <a:p>
            <a:pPr marL="348615" marR="368935">
              <a:lnSpc>
                <a:spcPct val="100000"/>
              </a:lnSpc>
              <a:spcBef>
                <a:spcPts val="900"/>
              </a:spcBef>
              <a:tabLst>
                <a:tab pos="463550" algn="l"/>
              </a:tabLst>
            </a:pPr>
            <a:endParaRPr dirty="0">
              <a:latin typeface="Arial"/>
              <a:cs typeface="Arial"/>
            </a:endParaRPr>
          </a:p>
        </p:txBody>
      </p:sp>
      <p:sp>
        <p:nvSpPr>
          <p:cNvPr id="16" name="object 16"/>
          <p:cNvSpPr/>
          <p:nvPr/>
        </p:nvSpPr>
        <p:spPr>
          <a:xfrm>
            <a:off x="469812" y="3161645"/>
            <a:ext cx="1587500" cy="1978106"/>
          </a:xfrm>
          <a:custGeom>
            <a:avLst/>
            <a:gdLst/>
            <a:ahLst/>
            <a:cxnLst/>
            <a:rect l="l" t="t" r="r" b="b"/>
            <a:pathLst>
              <a:path w="15875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482849" y="1587250"/>
                </a:lnTo>
                <a:lnTo>
                  <a:pt x="1533982" y="1583602"/>
                </a:lnTo>
                <a:lnTo>
                  <a:pt x="1571679" y="1564768"/>
                </a:lnTo>
                <a:lnTo>
                  <a:pt x="1585516" y="1518994"/>
                </a:lnTo>
                <a:lnTo>
                  <a:pt x="1587433" y="1460484"/>
                </a:lnTo>
                <a:lnTo>
                  <a:pt x="1587437" y="127015"/>
                </a:lnTo>
                <a:lnTo>
                  <a:pt x="1587219" y="104619"/>
                </a:lnTo>
                <a:lnTo>
                  <a:pt x="1583571" y="53485"/>
                </a:lnTo>
                <a:lnTo>
                  <a:pt x="1564737" y="15789"/>
                </a:lnTo>
                <a:lnTo>
                  <a:pt x="1518963" y="1951"/>
                </a:lnTo>
                <a:lnTo>
                  <a:pt x="152368" y="0"/>
                </a:lnTo>
                <a:close/>
              </a:path>
            </a:pathLst>
          </a:custGeom>
          <a:solidFill>
            <a:srgbClr val="FBE9E9"/>
          </a:solidFill>
        </p:spPr>
        <p:txBody>
          <a:bodyPr wrap="square" lIns="0" tIns="0" rIns="0" bIns="0" rtlCol="0"/>
          <a:lstStyle/>
          <a:p>
            <a:endParaRPr/>
          </a:p>
        </p:txBody>
      </p:sp>
      <p:sp>
        <p:nvSpPr>
          <p:cNvPr id="17" name="object 17"/>
          <p:cNvSpPr/>
          <p:nvPr/>
        </p:nvSpPr>
        <p:spPr>
          <a:xfrm>
            <a:off x="466225" y="3402057"/>
            <a:ext cx="1581912" cy="720216"/>
          </a:xfrm>
          <a:prstGeom prst="rect">
            <a:avLst/>
          </a:prstGeom>
          <a:blipFill>
            <a:blip r:embed="rId13" cstate="print"/>
            <a:stretch>
              <a:fillRect/>
            </a:stretch>
          </a:blipFill>
        </p:spPr>
        <p:txBody>
          <a:bodyPr wrap="square" lIns="0" tIns="0" rIns="0" bIns="0" rtlCol="0"/>
          <a:lstStyle/>
          <a:p>
            <a:endParaRPr/>
          </a:p>
        </p:txBody>
      </p:sp>
      <p:sp>
        <p:nvSpPr>
          <p:cNvPr id="18" name="object 18"/>
          <p:cNvSpPr txBox="1"/>
          <p:nvPr/>
        </p:nvSpPr>
        <p:spPr>
          <a:xfrm>
            <a:off x="626124" y="4250865"/>
            <a:ext cx="1275080" cy="461665"/>
          </a:xfrm>
          <a:prstGeom prst="rect">
            <a:avLst/>
          </a:prstGeom>
        </p:spPr>
        <p:txBody>
          <a:bodyPr vert="horz" wrap="square" lIns="0" tIns="0" rIns="0" bIns="0" rtlCol="0">
            <a:spAutoFit/>
          </a:bodyPr>
          <a:lstStyle/>
          <a:p>
            <a:pPr marR="5080" indent="11113" algn="ctr">
              <a:lnSpc>
                <a:spcPct val="100000"/>
              </a:lnSpc>
            </a:pPr>
            <a:r>
              <a:rPr lang="es-419" sz="1500" dirty="0">
                <a:latin typeface="Arial"/>
                <a:cs typeface="Arial"/>
              </a:rPr>
              <a:t>Buques </a:t>
            </a:r>
            <a:r>
              <a:rPr lang="es-419" sz="1500" dirty="0" err="1">
                <a:latin typeface="Arial"/>
                <a:cs typeface="Arial"/>
              </a:rPr>
              <a:t>pospanamax</a:t>
            </a:r>
            <a:endParaRPr lang="es-419" sz="1500" dirty="0">
              <a:latin typeface="Arial"/>
              <a:cs typeface="Arial"/>
            </a:endParaRPr>
          </a:p>
        </p:txBody>
      </p:sp>
      <p:sp>
        <p:nvSpPr>
          <p:cNvPr id="19" name="object 19"/>
          <p:cNvSpPr/>
          <p:nvPr/>
        </p:nvSpPr>
        <p:spPr>
          <a:xfrm>
            <a:off x="469781" y="3161645"/>
            <a:ext cx="1587500" cy="1978106"/>
          </a:xfrm>
          <a:custGeom>
            <a:avLst/>
            <a:gdLst/>
            <a:ahLst/>
            <a:cxnLst/>
            <a:rect l="l" t="t" r="r" b="b"/>
            <a:pathLst>
              <a:path w="15875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435100" y="1587500"/>
                </a:lnTo>
                <a:lnTo>
                  <a:pt x="1460484" y="1587468"/>
                </a:lnTo>
                <a:lnTo>
                  <a:pt x="1502476" y="1586658"/>
                </a:lnTo>
                <a:lnTo>
                  <a:pt x="1546329" y="1580764"/>
                </a:lnTo>
                <a:lnTo>
                  <a:pt x="1576939" y="1556318"/>
                </a:lnTo>
                <a:lnTo>
                  <a:pt x="1585548" y="1518994"/>
                </a:lnTo>
                <a:lnTo>
                  <a:pt x="1587471" y="1459780"/>
                </a:lnTo>
                <a:lnTo>
                  <a:pt x="1587500" y="152400"/>
                </a:lnTo>
                <a:lnTo>
                  <a:pt x="1587468" y="127015"/>
                </a:lnTo>
                <a:lnTo>
                  <a:pt x="1586658" y="85023"/>
                </a:lnTo>
                <a:lnTo>
                  <a:pt x="1580764" y="41170"/>
                </a:lnTo>
                <a:lnTo>
                  <a:pt x="1556318" y="10560"/>
                </a:lnTo>
                <a:lnTo>
                  <a:pt x="1518994" y="1951"/>
                </a:lnTo>
                <a:lnTo>
                  <a:pt x="1459780" y="28"/>
                </a:lnTo>
                <a:lnTo>
                  <a:pt x="152400" y="0"/>
                </a:lnTo>
                <a:close/>
              </a:path>
            </a:pathLst>
          </a:custGeom>
          <a:ln w="12700">
            <a:solidFill>
              <a:srgbClr val="000000"/>
            </a:solidFill>
          </a:ln>
        </p:spPr>
        <p:txBody>
          <a:bodyPr wrap="square" lIns="0" tIns="0" rIns="0" bIns="0" rtlCol="0"/>
          <a:lstStyle/>
          <a:p>
            <a:endParaRPr/>
          </a:p>
        </p:txBody>
      </p:sp>
      <p:sp>
        <p:nvSpPr>
          <p:cNvPr id="20" name="object 20"/>
          <p:cNvSpPr/>
          <p:nvPr/>
        </p:nvSpPr>
        <p:spPr>
          <a:xfrm>
            <a:off x="2580221" y="3161644"/>
            <a:ext cx="1587500" cy="2008873"/>
          </a:xfrm>
          <a:custGeom>
            <a:avLst/>
            <a:gdLst/>
            <a:ahLst/>
            <a:cxnLst/>
            <a:rect l="l" t="t" r="r" b="b"/>
            <a:pathLst>
              <a:path w="15875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482849" y="1587250"/>
                </a:lnTo>
                <a:lnTo>
                  <a:pt x="1533982" y="1583602"/>
                </a:lnTo>
                <a:lnTo>
                  <a:pt x="1571679" y="1564768"/>
                </a:lnTo>
                <a:lnTo>
                  <a:pt x="1585516" y="1518994"/>
                </a:lnTo>
                <a:lnTo>
                  <a:pt x="1587433" y="1460484"/>
                </a:lnTo>
                <a:lnTo>
                  <a:pt x="1587437" y="127015"/>
                </a:lnTo>
                <a:lnTo>
                  <a:pt x="1587219" y="104619"/>
                </a:lnTo>
                <a:lnTo>
                  <a:pt x="1583571" y="53485"/>
                </a:lnTo>
                <a:lnTo>
                  <a:pt x="1564737" y="15789"/>
                </a:lnTo>
                <a:lnTo>
                  <a:pt x="1518963" y="1951"/>
                </a:lnTo>
                <a:lnTo>
                  <a:pt x="152368" y="0"/>
                </a:lnTo>
                <a:close/>
              </a:path>
            </a:pathLst>
          </a:custGeom>
          <a:solidFill>
            <a:srgbClr val="FBE9E9"/>
          </a:solidFill>
        </p:spPr>
        <p:txBody>
          <a:bodyPr wrap="square" lIns="0" tIns="0" rIns="0" bIns="0" rtlCol="0"/>
          <a:lstStyle/>
          <a:p>
            <a:endParaRPr/>
          </a:p>
        </p:txBody>
      </p:sp>
      <p:sp>
        <p:nvSpPr>
          <p:cNvPr id="21" name="object 21"/>
          <p:cNvSpPr/>
          <p:nvPr/>
        </p:nvSpPr>
        <p:spPr>
          <a:xfrm>
            <a:off x="2847640" y="3260109"/>
            <a:ext cx="1021618" cy="958773"/>
          </a:xfrm>
          <a:prstGeom prst="rect">
            <a:avLst/>
          </a:prstGeom>
          <a:blipFill>
            <a:blip r:embed="rId14" cstate="print"/>
            <a:stretch>
              <a:fillRect/>
            </a:stretch>
          </a:blipFill>
        </p:spPr>
        <p:txBody>
          <a:bodyPr wrap="square" lIns="0" tIns="0" rIns="0" bIns="0" rtlCol="0"/>
          <a:lstStyle/>
          <a:p>
            <a:endParaRPr/>
          </a:p>
        </p:txBody>
      </p:sp>
      <p:sp>
        <p:nvSpPr>
          <p:cNvPr id="22" name="object 22"/>
          <p:cNvSpPr txBox="1"/>
          <p:nvPr/>
        </p:nvSpPr>
        <p:spPr>
          <a:xfrm>
            <a:off x="2574913" y="4267717"/>
            <a:ext cx="1584960" cy="872034"/>
          </a:xfrm>
          <a:prstGeom prst="rect">
            <a:avLst/>
          </a:prstGeom>
        </p:spPr>
        <p:txBody>
          <a:bodyPr vert="horz" wrap="square" lIns="0" tIns="0" rIns="0" bIns="0" rtlCol="0">
            <a:spAutoFit/>
          </a:bodyPr>
          <a:lstStyle/>
          <a:p>
            <a:pPr marL="12700" marR="5080" indent="-12700" algn="ctr">
              <a:lnSpc>
                <a:spcPts val="1700"/>
              </a:lnSpc>
            </a:pPr>
            <a:r>
              <a:rPr lang="es-419" sz="1500" dirty="0">
                <a:latin typeface="Arial"/>
                <a:cs typeface="Arial"/>
              </a:rPr>
              <a:t>Empleos y programas de capacitación laboral</a:t>
            </a:r>
          </a:p>
        </p:txBody>
      </p:sp>
      <p:sp>
        <p:nvSpPr>
          <p:cNvPr id="23" name="object 23"/>
          <p:cNvSpPr/>
          <p:nvPr/>
        </p:nvSpPr>
        <p:spPr>
          <a:xfrm>
            <a:off x="2580190" y="3161644"/>
            <a:ext cx="1587500" cy="2008873"/>
          </a:xfrm>
          <a:custGeom>
            <a:avLst/>
            <a:gdLst/>
            <a:ahLst/>
            <a:cxnLst/>
            <a:rect l="l" t="t" r="r" b="b"/>
            <a:pathLst>
              <a:path w="15875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435100" y="1587500"/>
                </a:lnTo>
                <a:lnTo>
                  <a:pt x="1460484" y="1587468"/>
                </a:lnTo>
                <a:lnTo>
                  <a:pt x="1502476" y="1586658"/>
                </a:lnTo>
                <a:lnTo>
                  <a:pt x="1546329" y="1580764"/>
                </a:lnTo>
                <a:lnTo>
                  <a:pt x="1576939" y="1556318"/>
                </a:lnTo>
                <a:lnTo>
                  <a:pt x="1585548" y="1518994"/>
                </a:lnTo>
                <a:lnTo>
                  <a:pt x="1587471" y="1459780"/>
                </a:lnTo>
                <a:lnTo>
                  <a:pt x="1587500" y="152400"/>
                </a:lnTo>
                <a:lnTo>
                  <a:pt x="1587468" y="127015"/>
                </a:lnTo>
                <a:lnTo>
                  <a:pt x="1586658" y="85023"/>
                </a:lnTo>
                <a:lnTo>
                  <a:pt x="1580764" y="41170"/>
                </a:lnTo>
                <a:lnTo>
                  <a:pt x="1556318" y="10560"/>
                </a:lnTo>
                <a:lnTo>
                  <a:pt x="1518994" y="1951"/>
                </a:lnTo>
                <a:lnTo>
                  <a:pt x="1459780" y="28"/>
                </a:lnTo>
                <a:lnTo>
                  <a:pt x="152400" y="0"/>
                </a:lnTo>
                <a:close/>
              </a:path>
            </a:pathLst>
          </a:custGeom>
          <a:ln w="12700">
            <a:solidFill>
              <a:srgbClr val="000000"/>
            </a:solidFill>
          </a:ln>
        </p:spPr>
        <p:txBody>
          <a:bodyPr wrap="square" lIns="0" tIns="0" rIns="0" bIns="0" rtlCol="0"/>
          <a:lstStyle/>
          <a:p>
            <a:endParaRPr/>
          </a:p>
        </p:txBody>
      </p:sp>
      <p:sp>
        <p:nvSpPr>
          <p:cNvPr id="24" name="object 24"/>
          <p:cNvSpPr/>
          <p:nvPr/>
        </p:nvSpPr>
        <p:spPr>
          <a:xfrm>
            <a:off x="2580221" y="5251149"/>
            <a:ext cx="1587500" cy="1747933"/>
          </a:xfrm>
          <a:custGeom>
            <a:avLst/>
            <a:gdLst/>
            <a:ahLst/>
            <a:cxnLst/>
            <a:rect l="l" t="t" r="r" b="b"/>
            <a:pathLst>
              <a:path w="15875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482849" y="1587250"/>
                </a:lnTo>
                <a:lnTo>
                  <a:pt x="1533982" y="1583602"/>
                </a:lnTo>
                <a:lnTo>
                  <a:pt x="1571679" y="1564768"/>
                </a:lnTo>
                <a:lnTo>
                  <a:pt x="1585516" y="1518994"/>
                </a:lnTo>
                <a:lnTo>
                  <a:pt x="1587433" y="1460484"/>
                </a:lnTo>
                <a:lnTo>
                  <a:pt x="1587437" y="127015"/>
                </a:lnTo>
                <a:lnTo>
                  <a:pt x="1587219" y="104619"/>
                </a:lnTo>
                <a:lnTo>
                  <a:pt x="1583571" y="53485"/>
                </a:lnTo>
                <a:lnTo>
                  <a:pt x="1564737" y="15789"/>
                </a:lnTo>
                <a:lnTo>
                  <a:pt x="1518963" y="1951"/>
                </a:lnTo>
                <a:lnTo>
                  <a:pt x="152368" y="0"/>
                </a:lnTo>
                <a:close/>
              </a:path>
            </a:pathLst>
          </a:custGeom>
          <a:solidFill>
            <a:srgbClr val="FBE9E9"/>
          </a:solidFill>
        </p:spPr>
        <p:txBody>
          <a:bodyPr wrap="square" lIns="0" tIns="0" rIns="0" bIns="0" rtlCol="0"/>
          <a:lstStyle/>
          <a:p>
            <a:endParaRPr/>
          </a:p>
        </p:txBody>
      </p:sp>
      <p:sp>
        <p:nvSpPr>
          <p:cNvPr id="25" name="object 25"/>
          <p:cNvSpPr/>
          <p:nvPr/>
        </p:nvSpPr>
        <p:spPr>
          <a:xfrm>
            <a:off x="2772360" y="5405366"/>
            <a:ext cx="1190460" cy="840917"/>
          </a:xfrm>
          <a:prstGeom prst="rect">
            <a:avLst/>
          </a:prstGeom>
          <a:blipFill>
            <a:blip r:embed="rId15" cstate="print"/>
            <a:stretch>
              <a:fillRect/>
            </a:stretch>
          </a:blipFill>
        </p:spPr>
        <p:txBody>
          <a:bodyPr wrap="square" lIns="0" tIns="0" rIns="0" bIns="0" rtlCol="0"/>
          <a:lstStyle/>
          <a:p>
            <a:endParaRPr dirty="0"/>
          </a:p>
        </p:txBody>
      </p:sp>
      <p:sp>
        <p:nvSpPr>
          <p:cNvPr id="26" name="object 26"/>
          <p:cNvSpPr txBox="1"/>
          <p:nvPr/>
        </p:nvSpPr>
        <p:spPr>
          <a:xfrm>
            <a:off x="2603072" y="6269716"/>
            <a:ext cx="1529080" cy="729367"/>
          </a:xfrm>
          <a:prstGeom prst="rect">
            <a:avLst/>
          </a:prstGeom>
        </p:spPr>
        <p:txBody>
          <a:bodyPr vert="horz" wrap="square" lIns="0" tIns="0" rIns="0" bIns="0" rtlCol="0">
            <a:spAutoFit/>
          </a:bodyPr>
          <a:lstStyle/>
          <a:p>
            <a:pPr marL="12700" marR="5080" indent="-12700" algn="ctr">
              <a:lnSpc>
                <a:spcPct val="108300"/>
              </a:lnSpc>
            </a:pPr>
            <a:r>
              <a:rPr lang="es-419" sz="1500" dirty="0">
                <a:latin typeface="Arial"/>
                <a:cs typeface="Arial"/>
              </a:rPr>
              <a:t>Impactos en el movimiento de bienes</a:t>
            </a:r>
          </a:p>
        </p:txBody>
      </p:sp>
      <p:sp>
        <p:nvSpPr>
          <p:cNvPr id="27" name="object 27"/>
          <p:cNvSpPr/>
          <p:nvPr/>
        </p:nvSpPr>
        <p:spPr>
          <a:xfrm>
            <a:off x="2580190" y="5251149"/>
            <a:ext cx="1587500" cy="1747933"/>
          </a:xfrm>
          <a:custGeom>
            <a:avLst/>
            <a:gdLst/>
            <a:ahLst/>
            <a:cxnLst/>
            <a:rect l="l" t="t" r="r" b="b"/>
            <a:pathLst>
              <a:path w="15875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435100" y="1587500"/>
                </a:lnTo>
                <a:lnTo>
                  <a:pt x="1460484" y="1587468"/>
                </a:lnTo>
                <a:lnTo>
                  <a:pt x="1502476" y="1586658"/>
                </a:lnTo>
                <a:lnTo>
                  <a:pt x="1546329" y="1580764"/>
                </a:lnTo>
                <a:lnTo>
                  <a:pt x="1576939" y="1556318"/>
                </a:lnTo>
                <a:lnTo>
                  <a:pt x="1585548" y="1518994"/>
                </a:lnTo>
                <a:lnTo>
                  <a:pt x="1587471" y="1459780"/>
                </a:lnTo>
                <a:lnTo>
                  <a:pt x="1587500" y="152400"/>
                </a:lnTo>
                <a:lnTo>
                  <a:pt x="1587468" y="127015"/>
                </a:lnTo>
                <a:lnTo>
                  <a:pt x="1586658" y="85023"/>
                </a:lnTo>
                <a:lnTo>
                  <a:pt x="1580764" y="41170"/>
                </a:lnTo>
                <a:lnTo>
                  <a:pt x="1556318" y="10560"/>
                </a:lnTo>
                <a:lnTo>
                  <a:pt x="1518994" y="1951"/>
                </a:lnTo>
                <a:lnTo>
                  <a:pt x="1459780" y="28"/>
                </a:lnTo>
                <a:lnTo>
                  <a:pt x="152400" y="0"/>
                </a:lnTo>
                <a:close/>
              </a:path>
            </a:pathLst>
          </a:custGeom>
          <a:ln w="12700">
            <a:solidFill>
              <a:srgbClr val="000000"/>
            </a:solidFill>
          </a:ln>
        </p:spPr>
        <p:txBody>
          <a:bodyPr wrap="square" lIns="0" tIns="0" rIns="0" bIns="0" rtlCol="0"/>
          <a:lstStyle/>
          <a:p>
            <a:endParaRPr/>
          </a:p>
        </p:txBody>
      </p:sp>
      <p:sp>
        <p:nvSpPr>
          <p:cNvPr id="28" name="object 28"/>
          <p:cNvSpPr/>
          <p:nvPr/>
        </p:nvSpPr>
        <p:spPr>
          <a:xfrm>
            <a:off x="469812" y="5259737"/>
            <a:ext cx="1587500" cy="1710039"/>
          </a:xfrm>
          <a:custGeom>
            <a:avLst/>
            <a:gdLst/>
            <a:ahLst/>
            <a:cxnLst/>
            <a:rect l="l" t="t" r="r" b="b"/>
            <a:pathLst>
              <a:path w="15875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482849" y="1587250"/>
                </a:lnTo>
                <a:lnTo>
                  <a:pt x="1533982" y="1583602"/>
                </a:lnTo>
                <a:lnTo>
                  <a:pt x="1571679" y="1564768"/>
                </a:lnTo>
                <a:lnTo>
                  <a:pt x="1585516" y="1518994"/>
                </a:lnTo>
                <a:lnTo>
                  <a:pt x="1587433" y="1460484"/>
                </a:lnTo>
                <a:lnTo>
                  <a:pt x="1587437" y="127015"/>
                </a:lnTo>
                <a:lnTo>
                  <a:pt x="1587219" y="104619"/>
                </a:lnTo>
                <a:lnTo>
                  <a:pt x="1583571" y="53485"/>
                </a:lnTo>
                <a:lnTo>
                  <a:pt x="1564737" y="15789"/>
                </a:lnTo>
                <a:lnTo>
                  <a:pt x="1518963" y="1951"/>
                </a:lnTo>
                <a:lnTo>
                  <a:pt x="152368" y="0"/>
                </a:lnTo>
                <a:close/>
              </a:path>
            </a:pathLst>
          </a:custGeom>
          <a:solidFill>
            <a:srgbClr val="FBE9E9"/>
          </a:solidFill>
        </p:spPr>
        <p:txBody>
          <a:bodyPr wrap="square" lIns="0" tIns="0" rIns="0" bIns="0" rtlCol="0"/>
          <a:lstStyle/>
          <a:p>
            <a:endParaRPr/>
          </a:p>
        </p:txBody>
      </p:sp>
      <p:sp>
        <p:nvSpPr>
          <p:cNvPr id="29" name="object 29"/>
          <p:cNvSpPr/>
          <p:nvPr/>
        </p:nvSpPr>
        <p:spPr>
          <a:xfrm>
            <a:off x="809125" y="5347292"/>
            <a:ext cx="891407" cy="840905"/>
          </a:xfrm>
          <a:prstGeom prst="rect">
            <a:avLst/>
          </a:prstGeom>
          <a:blipFill>
            <a:blip r:embed="rId16" cstate="print"/>
            <a:stretch>
              <a:fillRect/>
            </a:stretch>
          </a:blipFill>
        </p:spPr>
        <p:txBody>
          <a:bodyPr wrap="square" lIns="0" tIns="0" rIns="0" bIns="0" rtlCol="0"/>
          <a:lstStyle/>
          <a:p>
            <a:endParaRPr/>
          </a:p>
        </p:txBody>
      </p:sp>
      <p:sp>
        <p:nvSpPr>
          <p:cNvPr id="30" name="object 30"/>
          <p:cNvSpPr txBox="1"/>
          <p:nvPr/>
        </p:nvSpPr>
        <p:spPr>
          <a:xfrm>
            <a:off x="626124" y="6211629"/>
            <a:ext cx="1275080" cy="577081"/>
          </a:xfrm>
          <a:prstGeom prst="rect">
            <a:avLst/>
          </a:prstGeom>
        </p:spPr>
        <p:txBody>
          <a:bodyPr vert="horz" wrap="square" lIns="0" tIns="0" rIns="0" bIns="0" rtlCol="0">
            <a:spAutoFit/>
          </a:bodyPr>
          <a:lstStyle/>
          <a:p>
            <a:pPr marR="5080" algn="ctr">
              <a:lnSpc>
                <a:spcPts val="1500"/>
              </a:lnSpc>
            </a:pPr>
            <a:r>
              <a:rPr lang="es-419" sz="1500" dirty="0">
                <a:latin typeface="Arial"/>
                <a:cs typeface="Arial"/>
              </a:rPr>
              <a:t>Empleo y condiciones laborales</a:t>
            </a:r>
          </a:p>
        </p:txBody>
      </p:sp>
      <p:sp>
        <p:nvSpPr>
          <p:cNvPr id="31" name="object 31"/>
          <p:cNvSpPr/>
          <p:nvPr/>
        </p:nvSpPr>
        <p:spPr>
          <a:xfrm>
            <a:off x="469781" y="5259737"/>
            <a:ext cx="1587500" cy="1710039"/>
          </a:xfrm>
          <a:custGeom>
            <a:avLst/>
            <a:gdLst/>
            <a:ahLst/>
            <a:cxnLst/>
            <a:rect l="l" t="t" r="r" b="b"/>
            <a:pathLst>
              <a:path w="15875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435100" y="1587500"/>
                </a:lnTo>
                <a:lnTo>
                  <a:pt x="1460484" y="1587468"/>
                </a:lnTo>
                <a:lnTo>
                  <a:pt x="1502476" y="1586658"/>
                </a:lnTo>
                <a:lnTo>
                  <a:pt x="1546329" y="1580764"/>
                </a:lnTo>
                <a:lnTo>
                  <a:pt x="1576939" y="1556318"/>
                </a:lnTo>
                <a:lnTo>
                  <a:pt x="1585548" y="1518994"/>
                </a:lnTo>
                <a:lnTo>
                  <a:pt x="1587471" y="1459780"/>
                </a:lnTo>
                <a:lnTo>
                  <a:pt x="1587500" y="152400"/>
                </a:lnTo>
                <a:lnTo>
                  <a:pt x="1587468" y="127015"/>
                </a:lnTo>
                <a:lnTo>
                  <a:pt x="1586658" y="85023"/>
                </a:lnTo>
                <a:lnTo>
                  <a:pt x="1580764" y="41170"/>
                </a:lnTo>
                <a:lnTo>
                  <a:pt x="1556318" y="10560"/>
                </a:lnTo>
                <a:lnTo>
                  <a:pt x="1518994" y="1951"/>
                </a:lnTo>
                <a:lnTo>
                  <a:pt x="1459780" y="28"/>
                </a:lnTo>
                <a:lnTo>
                  <a:pt x="152400" y="0"/>
                </a:lnTo>
                <a:close/>
              </a:path>
            </a:pathLst>
          </a:custGeom>
          <a:ln w="12700">
            <a:solidFill>
              <a:srgbClr val="000000"/>
            </a:solidFill>
          </a:ln>
        </p:spPr>
        <p:txBody>
          <a:bodyPr wrap="square" lIns="0" tIns="0" rIns="0" bIns="0" rtlCol="0"/>
          <a:lstStyle/>
          <a:p>
            <a:endParaRPr/>
          </a:p>
        </p:txBody>
      </p:sp>
      <p:sp>
        <p:nvSpPr>
          <p:cNvPr id="32" name="object 32"/>
          <p:cNvSpPr/>
          <p:nvPr/>
        </p:nvSpPr>
        <p:spPr>
          <a:xfrm>
            <a:off x="1993392" y="7230656"/>
            <a:ext cx="447970" cy="406831"/>
          </a:xfrm>
          <a:prstGeom prst="rect">
            <a:avLst/>
          </a:prstGeom>
          <a:blipFill>
            <a:blip r:embed="rId17" cstate="print"/>
            <a:stretch>
              <a:fillRect/>
            </a:stretch>
          </a:blipFill>
        </p:spPr>
        <p:txBody>
          <a:bodyPr wrap="square" lIns="0" tIns="0" rIns="0" bIns="0" rtlCol="0"/>
          <a:lstStyle/>
          <a:p>
            <a:endParaRPr/>
          </a:p>
        </p:txBody>
      </p:sp>
      <p:sp>
        <p:nvSpPr>
          <p:cNvPr id="33" name="object 33"/>
          <p:cNvSpPr/>
          <p:nvPr/>
        </p:nvSpPr>
        <p:spPr>
          <a:xfrm>
            <a:off x="5007055" y="7210044"/>
            <a:ext cx="389729" cy="448055"/>
          </a:xfrm>
          <a:prstGeom prst="rect">
            <a:avLst/>
          </a:prstGeom>
          <a:blipFill>
            <a:blip r:embed="rId18" cstate="print"/>
            <a:stretch>
              <a:fillRect/>
            </a:stretch>
          </a:blipFill>
        </p:spPr>
        <p:txBody>
          <a:bodyPr wrap="square" lIns="0" tIns="0" rIns="0" bIns="0" rtlCol="0"/>
          <a:lstStyle/>
          <a:p>
            <a:endParaRPr/>
          </a:p>
        </p:txBody>
      </p:sp>
      <p:sp>
        <p:nvSpPr>
          <p:cNvPr id="34" name="object 34"/>
          <p:cNvSpPr/>
          <p:nvPr/>
        </p:nvSpPr>
        <p:spPr>
          <a:xfrm>
            <a:off x="43810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DA2220"/>
          </a:solidFill>
        </p:spPr>
        <p:txBody>
          <a:bodyPr wrap="square" lIns="0" tIns="0" rIns="0" bIns="0" rtlCol="0"/>
          <a:lstStyle/>
          <a:p>
            <a:endParaRPr/>
          </a:p>
        </p:txBody>
      </p:sp>
      <p:sp>
        <p:nvSpPr>
          <p:cNvPr id="35" name="object 35"/>
          <p:cNvSpPr/>
          <p:nvPr/>
        </p:nvSpPr>
        <p:spPr>
          <a:xfrm>
            <a:off x="4383143" y="7284732"/>
            <a:ext cx="443752" cy="298678"/>
          </a:xfrm>
          <a:prstGeom prst="rect">
            <a:avLst/>
          </a:prstGeom>
          <a:blipFill>
            <a:blip r:embed="rId19" cstate="print"/>
            <a:stretch>
              <a:fillRect/>
            </a:stretch>
          </a:blipFill>
        </p:spPr>
        <p:txBody>
          <a:bodyPr wrap="square" lIns="0" tIns="0" rIns="0" bIns="0" rtlCol="0"/>
          <a:lstStyle/>
          <a:p>
            <a:endParaRPr/>
          </a:p>
        </p:txBody>
      </p:sp>
      <p:sp>
        <p:nvSpPr>
          <p:cNvPr id="36" name="object 36"/>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DA2220"/>
          </a:solidFill>
        </p:spPr>
        <p:txBody>
          <a:bodyPr wrap="square" lIns="0" tIns="0" rIns="0" bIns="0" rtlCol="0"/>
          <a:lstStyle/>
          <a:p>
            <a:endParaRPr/>
          </a:p>
        </p:txBody>
      </p:sp>
      <p:sp>
        <p:nvSpPr>
          <p:cNvPr id="3" name="object 3"/>
          <p:cNvSpPr txBox="1"/>
          <p:nvPr/>
        </p:nvSpPr>
        <p:spPr>
          <a:xfrm>
            <a:off x="7116541" y="58645"/>
            <a:ext cx="2505710" cy="203200"/>
          </a:xfrm>
          <a:prstGeom prst="rect">
            <a:avLst/>
          </a:prstGeom>
        </p:spPr>
        <p:txBody>
          <a:bodyPr vert="horz" wrap="square" lIns="0" tIns="0" rIns="0" bIns="0" rtlCol="0">
            <a:spAutoFit/>
          </a:bodyPr>
          <a:lstStyle/>
          <a:p>
            <a:pPr marL="12700">
              <a:lnSpc>
                <a:spcPct val="100000"/>
              </a:lnSpc>
            </a:pPr>
            <a:r>
              <a:rPr lang="es-419" sz="1400" b="1">
                <a:solidFill>
                  <a:srgbClr val="FFFFFF"/>
                </a:solidFill>
                <a:latin typeface="Arial"/>
                <a:cs typeface="Arial"/>
              </a:rPr>
              <a:t>Economía local y regional</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848548" y="7210043"/>
            <a:ext cx="319142" cy="419923"/>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187192" y="7317909"/>
            <a:ext cx="448055" cy="23232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2634081" y="7253833"/>
            <a:ext cx="360476" cy="360476"/>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2" cstate="print"/>
            <a:stretch>
              <a:fillRect/>
            </a:stretch>
          </a:blipFill>
        </p:spPr>
        <p:txBody>
          <a:bodyPr wrap="square" lIns="0" tIns="0" rIns="0" bIns="0" rtlCol="0"/>
          <a:lstStyle/>
          <a:p>
            <a:endParaRPr/>
          </a:p>
        </p:txBody>
      </p:sp>
      <p:sp>
        <p:nvSpPr>
          <p:cNvPr id="14" name="object 14"/>
          <p:cNvSpPr txBox="1"/>
          <p:nvPr/>
        </p:nvSpPr>
        <p:spPr>
          <a:xfrm>
            <a:off x="520573" y="1407213"/>
            <a:ext cx="4996180" cy="4062651"/>
          </a:xfrm>
          <a:prstGeom prst="rect">
            <a:avLst/>
          </a:prstGeom>
        </p:spPr>
        <p:txBody>
          <a:bodyPr vert="horz" wrap="square" lIns="0" tIns="0" rIns="0" bIns="0" rtlCol="0">
            <a:spAutoFit/>
          </a:bodyPr>
          <a:lstStyle/>
          <a:p>
            <a:pPr marL="355600" marR="5080" indent="-342900">
              <a:lnSpc>
                <a:spcPct val="100000"/>
              </a:lnSpc>
              <a:buFont typeface="Arial" panose="020B0604020202020204" pitchFamily="34" charset="0"/>
              <a:buChar char="•"/>
            </a:pPr>
            <a:r>
              <a:rPr lang="es-419" sz="2400">
                <a:latin typeface="Arial"/>
                <a:cs typeface="Arial"/>
              </a:rPr>
              <a:t>Los puertos pueden estimular inversiones en empresarios locales y la fuerza laboral local. </a:t>
            </a:r>
          </a:p>
          <a:p>
            <a:pPr marL="355600" marR="5080" indent="-342900">
              <a:lnSpc>
                <a:spcPct val="100000"/>
              </a:lnSpc>
              <a:buFont typeface="Arial" panose="020B0604020202020204" pitchFamily="34" charset="0"/>
              <a:buChar char="•"/>
            </a:pPr>
            <a:endParaRPr lang="en-US" sz="2400" spc="-20">
              <a:latin typeface="Arial"/>
              <a:cs typeface="Arial"/>
            </a:endParaRPr>
          </a:p>
          <a:p>
            <a:pPr marL="355600" marR="5080" indent="-342900">
              <a:lnSpc>
                <a:spcPct val="100000"/>
              </a:lnSpc>
              <a:buFont typeface="Arial" panose="020B0604020202020204" pitchFamily="34" charset="0"/>
              <a:buChar char="•"/>
            </a:pPr>
            <a:r>
              <a:rPr lang="es-419" sz="2400">
                <a:latin typeface="Arial"/>
                <a:cs typeface="Arial"/>
              </a:rPr>
              <a:t>Los programas de los puertos pueden enfatizar las inversiones en las comunidades próximas a los puertos y de bajos ingresos.</a:t>
            </a:r>
          </a:p>
          <a:p>
            <a:pPr marL="355600" marR="5080" indent="-342900">
              <a:lnSpc>
                <a:spcPct val="100000"/>
              </a:lnSpc>
              <a:buFont typeface="Arial" panose="020B0604020202020204" pitchFamily="34" charset="0"/>
              <a:buChar char="•"/>
            </a:pPr>
            <a:endParaRPr lang="en-US" sz="2400" spc="-25">
              <a:latin typeface="Arial"/>
              <a:cs typeface="Arial"/>
            </a:endParaRPr>
          </a:p>
          <a:p>
            <a:pPr marL="355600" marR="5080" indent="-342900">
              <a:lnSpc>
                <a:spcPct val="100000"/>
              </a:lnSpc>
              <a:buFont typeface="Arial" panose="020B0604020202020204" pitchFamily="34" charset="0"/>
              <a:buChar char="•"/>
            </a:pPr>
            <a:r>
              <a:rPr lang="es-419" sz="2400">
                <a:latin typeface="Arial"/>
                <a:cs typeface="Arial"/>
              </a:rPr>
              <a:t>Algunos ejemplos de puertos exitosos incluyen el Puerto de Oakland y el Puerto de Los Ángeles.</a:t>
            </a:r>
          </a:p>
        </p:txBody>
      </p:sp>
      <p:sp>
        <p:nvSpPr>
          <p:cNvPr id="15" name="object 15"/>
          <p:cNvSpPr txBox="1"/>
          <p:nvPr/>
        </p:nvSpPr>
        <p:spPr>
          <a:xfrm>
            <a:off x="444500" y="425689"/>
            <a:ext cx="3887470" cy="861774"/>
          </a:xfrm>
          <a:prstGeom prst="rect">
            <a:avLst/>
          </a:prstGeom>
        </p:spPr>
        <p:txBody>
          <a:bodyPr vert="horz" wrap="square" lIns="0" tIns="0" rIns="0" bIns="0" rtlCol="0">
            <a:spAutoFit/>
          </a:bodyPr>
          <a:lstStyle/>
          <a:p>
            <a:pPr marL="12700">
              <a:lnSpc>
                <a:spcPct val="100000"/>
              </a:lnSpc>
            </a:pPr>
            <a:r>
              <a:rPr lang="es-419" sz="2800" b="1">
                <a:latin typeface="Arial"/>
                <a:cs typeface="Arial"/>
              </a:rPr>
              <a:t>Estudios de casos: Empleo y beneficios</a:t>
            </a:r>
          </a:p>
        </p:txBody>
      </p:sp>
      <p:sp>
        <p:nvSpPr>
          <p:cNvPr id="17" name="object 17"/>
          <p:cNvSpPr/>
          <p:nvPr/>
        </p:nvSpPr>
        <p:spPr>
          <a:xfrm>
            <a:off x="5671058" y="1084543"/>
            <a:ext cx="3931920" cy="5778303"/>
          </a:xfrm>
          <a:custGeom>
            <a:avLst/>
            <a:gdLst/>
            <a:ahLst/>
            <a:cxnLst/>
            <a:rect l="l" t="t" r="r" b="b"/>
            <a:pathLst>
              <a:path w="3931920" h="5744845">
                <a:moveTo>
                  <a:pt x="0" y="5744248"/>
                </a:moveTo>
                <a:lnTo>
                  <a:pt x="3931412" y="5744248"/>
                </a:lnTo>
                <a:lnTo>
                  <a:pt x="3931412" y="0"/>
                </a:lnTo>
                <a:lnTo>
                  <a:pt x="0" y="0"/>
                </a:lnTo>
                <a:lnTo>
                  <a:pt x="0" y="5744248"/>
                </a:lnTo>
                <a:close/>
              </a:path>
            </a:pathLst>
          </a:custGeom>
          <a:solidFill>
            <a:srgbClr val="FBE9E9"/>
          </a:solidFill>
        </p:spPr>
        <p:txBody>
          <a:bodyPr wrap="square" lIns="0" tIns="0" rIns="0" bIns="0" rtlCol="0"/>
          <a:lstStyle/>
          <a:p>
            <a:endParaRPr/>
          </a:p>
        </p:txBody>
      </p:sp>
      <p:sp>
        <p:nvSpPr>
          <p:cNvPr id="18" name="object 18"/>
          <p:cNvSpPr/>
          <p:nvPr/>
        </p:nvSpPr>
        <p:spPr>
          <a:xfrm>
            <a:off x="5671058" y="463550"/>
            <a:ext cx="3931920" cy="6402311"/>
          </a:xfrm>
          <a:custGeom>
            <a:avLst/>
            <a:gdLst/>
            <a:ahLst/>
            <a:cxnLst/>
            <a:rect l="l" t="t" r="r" b="b"/>
            <a:pathLst>
              <a:path w="3931920" h="6365240">
                <a:moveTo>
                  <a:pt x="0" y="6365240"/>
                </a:moveTo>
                <a:lnTo>
                  <a:pt x="3931412" y="6365240"/>
                </a:lnTo>
                <a:lnTo>
                  <a:pt x="3931412" y="0"/>
                </a:lnTo>
                <a:lnTo>
                  <a:pt x="0" y="0"/>
                </a:lnTo>
                <a:lnTo>
                  <a:pt x="0" y="6365240"/>
                </a:lnTo>
                <a:close/>
              </a:path>
            </a:pathLst>
          </a:custGeom>
          <a:ln w="12699">
            <a:solidFill>
              <a:srgbClr val="DA2220"/>
            </a:solidFill>
          </a:ln>
        </p:spPr>
        <p:txBody>
          <a:bodyPr wrap="square" lIns="0" tIns="0" rIns="0" bIns="0" rtlCol="0"/>
          <a:lstStyle/>
          <a:p>
            <a:endParaRPr/>
          </a:p>
        </p:txBody>
      </p:sp>
      <p:sp>
        <p:nvSpPr>
          <p:cNvPr id="19" name="object 19"/>
          <p:cNvSpPr/>
          <p:nvPr/>
        </p:nvSpPr>
        <p:spPr>
          <a:xfrm>
            <a:off x="5668517" y="457201"/>
            <a:ext cx="3937000" cy="835097"/>
          </a:xfrm>
          <a:custGeom>
            <a:avLst/>
            <a:gdLst/>
            <a:ahLst/>
            <a:cxnLst/>
            <a:rect l="l" t="t" r="r" b="b"/>
            <a:pathLst>
              <a:path w="3937000" h="627380">
                <a:moveTo>
                  <a:pt x="0" y="627341"/>
                </a:moveTo>
                <a:lnTo>
                  <a:pt x="3936491" y="627341"/>
                </a:lnTo>
                <a:lnTo>
                  <a:pt x="3936491" y="0"/>
                </a:lnTo>
                <a:lnTo>
                  <a:pt x="0" y="0"/>
                </a:lnTo>
                <a:lnTo>
                  <a:pt x="0" y="627341"/>
                </a:lnTo>
                <a:close/>
              </a:path>
            </a:pathLst>
          </a:custGeom>
          <a:solidFill>
            <a:srgbClr val="DA2220"/>
          </a:solidFill>
        </p:spPr>
        <p:txBody>
          <a:bodyPr wrap="square" lIns="0" tIns="0" rIns="0" bIns="0" rtlCol="0"/>
          <a:lstStyle/>
          <a:p>
            <a:endParaRPr/>
          </a:p>
        </p:txBody>
      </p:sp>
      <p:sp>
        <p:nvSpPr>
          <p:cNvPr id="20" name="object 20"/>
          <p:cNvSpPr/>
          <p:nvPr/>
        </p:nvSpPr>
        <p:spPr>
          <a:xfrm>
            <a:off x="5947028" y="3829051"/>
            <a:ext cx="3379470" cy="2831465"/>
          </a:xfrm>
          <a:custGeom>
            <a:avLst/>
            <a:gdLst/>
            <a:ahLst/>
            <a:cxnLst/>
            <a:rect l="l" t="t" r="r" b="b"/>
            <a:pathLst>
              <a:path w="3379470" h="2831465">
                <a:moveTo>
                  <a:pt x="0" y="2831083"/>
                </a:moveTo>
                <a:lnTo>
                  <a:pt x="3379470" y="2831083"/>
                </a:lnTo>
                <a:lnTo>
                  <a:pt x="3379470" y="0"/>
                </a:lnTo>
                <a:lnTo>
                  <a:pt x="0" y="0"/>
                </a:lnTo>
                <a:lnTo>
                  <a:pt x="0" y="2831083"/>
                </a:lnTo>
                <a:close/>
              </a:path>
            </a:pathLst>
          </a:custGeom>
          <a:solidFill>
            <a:srgbClr val="FBE9E9"/>
          </a:solidFill>
        </p:spPr>
        <p:txBody>
          <a:bodyPr wrap="square" lIns="0" tIns="0" rIns="0" bIns="0" rtlCol="0"/>
          <a:lstStyle/>
          <a:p>
            <a:endParaRPr/>
          </a:p>
        </p:txBody>
      </p:sp>
      <p:sp>
        <p:nvSpPr>
          <p:cNvPr id="29" name="object 29"/>
          <p:cNvSpPr txBox="1"/>
          <p:nvPr/>
        </p:nvSpPr>
        <p:spPr>
          <a:xfrm>
            <a:off x="5879082" y="1479771"/>
            <a:ext cx="3558540" cy="5386090"/>
          </a:xfrm>
          <a:prstGeom prst="rect">
            <a:avLst/>
          </a:prstGeom>
        </p:spPr>
        <p:txBody>
          <a:bodyPr vert="horz" wrap="square" lIns="0" tIns="0" rIns="0" bIns="0" rtlCol="0">
            <a:spAutoFit/>
          </a:bodyPr>
          <a:lstStyle/>
          <a:p>
            <a:pPr marL="15240" marR="5080" indent="-3175">
              <a:lnSpc>
                <a:spcPct val="100000"/>
              </a:lnSpc>
              <a:spcBef>
                <a:spcPts val="1200"/>
              </a:spcBef>
              <a:spcAft>
                <a:spcPts val="1200"/>
              </a:spcAft>
            </a:pPr>
            <a:r>
              <a:rPr lang="es-419" spc="-30" dirty="0">
                <a:latin typeface="Arial"/>
                <a:cs typeface="Arial"/>
              </a:rPr>
              <a:t>La División de Responsabilidad Social (SRD) del Puerto de Oakland adoptó programas y políticas para invertir en empresas locales y en la fuerza laboral local, que incluyen: </a:t>
            </a:r>
          </a:p>
          <a:p>
            <a:pPr marL="300990" marR="149225" indent="-285750">
              <a:lnSpc>
                <a:spcPct val="100000"/>
              </a:lnSpc>
              <a:spcBef>
                <a:spcPts val="1200"/>
              </a:spcBef>
              <a:spcAft>
                <a:spcPts val="1200"/>
              </a:spcAft>
              <a:buFont typeface="Arial" panose="020B0604020202020204" pitchFamily="34" charset="0"/>
              <a:buChar char="•"/>
            </a:pPr>
            <a:r>
              <a:rPr lang="es-419" dirty="0">
                <a:latin typeface="Arial"/>
                <a:cs typeface="Arial"/>
              </a:rPr>
              <a:t>Una política de utilización de las pequeñas empresas locales </a:t>
            </a:r>
          </a:p>
          <a:p>
            <a:pPr marL="300990" marR="149225" indent="-285750">
              <a:lnSpc>
                <a:spcPct val="100000"/>
              </a:lnSpc>
              <a:spcBef>
                <a:spcPts val="1200"/>
              </a:spcBef>
              <a:spcAft>
                <a:spcPts val="1200"/>
              </a:spcAft>
              <a:buFont typeface="Arial" panose="020B0604020202020204" pitchFamily="34" charset="0"/>
              <a:buChar char="•"/>
            </a:pPr>
            <a:r>
              <a:rPr lang="es-419" dirty="0">
                <a:latin typeface="Arial"/>
                <a:cs typeface="Arial"/>
              </a:rPr>
              <a:t>Un programa de empresas desfavorecidas </a:t>
            </a:r>
          </a:p>
          <a:p>
            <a:pPr marL="300990" marR="149225" indent="-285750">
              <a:lnSpc>
                <a:spcPct val="100000"/>
              </a:lnSpc>
              <a:spcBef>
                <a:spcPts val="1200"/>
              </a:spcBef>
              <a:spcAft>
                <a:spcPts val="1200"/>
              </a:spcAft>
              <a:buFont typeface="Arial" panose="020B0604020202020204" pitchFamily="34" charset="0"/>
              <a:buChar char="•"/>
            </a:pPr>
            <a:r>
              <a:rPr lang="es-419" dirty="0">
                <a:latin typeface="Arial"/>
                <a:cs typeface="Arial"/>
              </a:rPr>
              <a:t>Compromiso con la contratación local y el desarrollo de la fuerza laboral local </a:t>
            </a:r>
          </a:p>
          <a:p>
            <a:pPr marL="300990" marR="149225" indent="-285750">
              <a:lnSpc>
                <a:spcPct val="100000"/>
              </a:lnSpc>
              <a:spcBef>
                <a:spcPts val="1200"/>
              </a:spcBef>
              <a:spcAft>
                <a:spcPts val="1200"/>
              </a:spcAft>
              <a:buFont typeface="Arial" panose="020B0604020202020204" pitchFamily="34" charset="0"/>
              <a:buChar char="•"/>
            </a:pPr>
            <a:r>
              <a:rPr lang="es-419" dirty="0">
                <a:latin typeface="Arial"/>
                <a:cs typeface="Arial"/>
              </a:rPr>
              <a:t>Política de salario digno</a:t>
            </a:r>
          </a:p>
        </p:txBody>
      </p:sp>
      <p:sp>
        <p:nvSpPr>
          <p:cNvPr id="30" name="object 30"/>
          <p:cNvSpPr txBox="1"/>
          <p:nvPr/>
        </p:nvSpPr>
        <p:spPr>
          <a:xfrm>
            <a:off x="5765036" y="571204"/>
            <a:ext cx="3786633" cy="615553"/>
          </a:xfrm>
          <a:prstGeom prst="rect">
            <a:avLst/>
          </a:prstGeom>
        </p:spPr>
        <p:txBody>
          <a:bodyPr vert="horz" wrap="square" lIns="0" tIns="0" rIns="0" bIns="0" rtlCol="0">
            <a:spAutoFit/>
          </a:bodyPr>
          <a:lstStyle/>
          <a:p>
            <a:pPr marL="12700" marR="5080">
              <a:lnSpc>
                <a:spcPct val="100000"/>
              </a:lnSpc>
            </a:pPr>
            <a:r>
              <a:rPr lang="es-419" sz="2000" b="1" dirty="0">
                <a:solidFill>
                  <a:srgbClr val="FFFFFF"/>
                </a:solidFill>
                <a:latin typeface="Arial"/>
                <a:cs typeface="Arial"/>
              </a:rPr>
              <a:t>ESTUDIO DE CASO |</a:t>
            </a:r>
            <a:br>
              <a:rPr lang="es-419" sz="2000" b="1" dirty="0">
                <a:solidFill>
                  <a:srgbClr val="FFFFFF"/>
                </a:solidFill>
                <a:latin typeface="Arial"/>
                <a:cs typeface="Arial"/>
              </a:rPr>
            </a:br>
            <a:r>
              <a:rPr lang="es-419" sz="2000" b="1" dirty="0">
                <a:solidFill>
                  <a:srgbClr val="FFFFFF"/>
                </a:solidFill>
                <a:latin typeface="Arial"/>
                <a:cs typeface="Arial"/>
              </a:rPr>
              <a:t> </a:t>
            </a:r>
            <a:r>
              <a:rPr lang="es-419" sz="2000" b="1" i="1" dirty="0">
                <a:solidFill>
                  <a:srgbClr val="FFFFFF"/>
                </a:solidFill>
                <a:latin typeface="Arial"/>
                <a:cs typeface="Arial"/>
              </a:rPr>
              <a:t>Puerto de Oakland</a:t>
            </a:r>
          </a:p>
        </p:txBody>
      </p:sp>
      <p:sp>
        <p:nvSpPr>
          <p:cNvPr id="31" name="object 31"/>
          <p:cNvSpPr/>
          <p:nvPr/>
        </p:nvSpPr>
        <p:spPr>
          <a:xfrm>
            <a:off x="1993392" y="7230656"/>
            <a:ext cx="447970" cy="406831"/>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000000"/>
          </a:solidFill>
        </p:spPr>
        <p:txBody>
          <a:bodyPr wrap="square" lIns="0" tIns="0" rIns="0" bIns="0" rtlCol="0"/>
          <a:lstStyle/>
          <a:p>
            <a:endParaRPr/>
          </a:p>
        </p:txBody>
      </p:sp>
      <p:sp>
        <p:nvSpPr>
          <p:cNvPr id="33" name="object 33"/>
          <p:cNvSpPr/>
          <p:nvPr/>
        </p:nvSpPr>
        <p:spPr>
          <a:xfrm>
            <a:off x="5007055" y="7210044"/>
            <a:ext cx="389729" cy="448055"/>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5" name="object 35"/>
          <p:cNvSpPr/>
          <p:nvPr/>
        </p:nvSpPr>
        <p:spPr>
          <a:xfrm>
            <a:off x="43810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DA2220"/>
          </a:solidFill>
        </p:spPr>
        <p:txBody>
          <a:bodyPr wrap="square" lIns="0" tIns="0" rIns="0" bIns="0" rtlCol="0"/>
          <a:lstStyle/>
          <a:p>
            <a:endParaRPr/>
          </a:p>
        </p:txBody>
      </p:sp>
      <p:sp>
        <p:nvSpPr>
          <p:cNvPr id="36" name="object 36"/>
          <p:cNvSpPr/>
          <p:nvPr/>
        </p:nvSpPr>
        <p:spPr>
          <a:xfrm>
            <a:off x="4383143" y="7284732"/>
            <a:ext cx="443752" cy="298678"/>
          </a:xfrm>
          <a:prstGeom prst="rect">
            <a:avLst/>
          </a:prstGeom>
          <a:blipFill>
            <a:blip r:embed="rId15" cstate="print"/>
            <a:stretch>
              <a:fillRect/>
            </a:stretch>
          </a:blipFill>
        </p:spPr>
        <p:txBody>
          <a:bodyPr wrap="square" lIns="0" tIns="0" rIns="0" bIns="0" rtlCol="0"/>
          <a:lstStyle/>
          <a:p>
            <a:endParaRPr/>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5EA7A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s-419"/>
              <a:t>7.0 Impactos ambientales</a:t>
            </a:r>
          </a:p>
        </p:txBody>
      </p:sp>
      <p:sp>
        <p:nvSpPr>
          <p:cNvPr id="4" name="object 4"/>
          <p:cNvSpPr/>
          <p:nvPr/>
        </p:nvSpPr>
        <p:spPr>
          <a:xfrm>
            <a:off x="8258631" y="2895600"/>
            <a:ext cx="1191616" cy="136995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18" name="object 18"/>
          <p:cNvSpPr/>
          <p:nvPr/>
        </p:nvSpPr>
        <p:spPr>
          <a:xfrm>
            <a:off x="5007055" y="7210044"/>
            <a:ext cx="389729" cy="448055"/>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4" name="object 14"/>
          <p:cNvSpPr txBox="1"/>
          <p:nvPr/>
        </p:nvSpPr>
        <p:spPr>
          <a:xfrm>
            <a:off x="463042" y="506878"/>
            <a:ext cx="9177655" cy="430887"/>
          </a:xfrm>
          <a:prstGeom prst="rect">
            <a:avLst/>
          </a:prstGeom>
        </p:spPr>
        <p:txBody>
          <a:bodyPr vert="horz" wrap="square" lIns="0" tIns="0" rIns="0" bIns="0" rtlCol="0">
            <a:spAutoFit/>
          </a:bodyPr>
          <a:lstStyle/>
          <a:p>
            <a:pPr marL="12700">
              <a:lnSpc>
                <a:spcPct val="100000"/>
              </a:lnSpc>
              <a:spcBef>
                <a:spcPts val="1135"/>
              </a:spcBef>
            </a:pPr>
            <a:r>
              <a:rPr lang="es-419" sz="2800" b="1">
                <a:latin typeface="Arial"/>
                <a:cs typeface="Arial"/>
              </a:rPr>
              <a:t>Impactos ambientales</a:t>
            </a:r>
          </a:p>
        </p:txBody>
      </p:sp>
      <p:sp>
        <p:nvSpPr>
          <p:cNvPr id="15" name="object 15"/>
          <p:cNvSpPr txBox="1"/>
          <p:nvPr/>
        </p:nvSpPr>
        <p:spPr>
          <a:xfrm>
            <a:off x="444500" y="972568"/>
            <a:ext cx="4907915" cy="5847755"/>
          </a:xfrm>
          <a:prstGeom prst="rect">
            <a:avLst/>
          </a:prstGeom>
        </p:spPr>
        <p:txBody>
          <a:bodyPr vert="horz" wrap="square" lIns="0" tIns="0" rIns="0" bIns="0" rtlCol="0">
            <a:spAutoFit/>
          </a:bodyPr>
          <a:lstStyle/>
          <a:p>
            <a:pPr marL="12700" marR="5080"/>
            <a:r>
              <a:rPr lang="es-419" sz="2000" dirty="0">
                <a:latin typeface="Arial"/>
                <a:cs typeface="Arial"/>
              </a:rPr>
              <a:t>Los puertos tienen un papel importante para desempeñar en la mitigación de los impactos en la salud humana o el medioambiente de los proyectos y operaciones de los puertos. </a:t>
            </a:r>
          </a:p>
          <a:p>
            <a:pPr marL="12700" marR="5080">
              <a:lnSpc>
                <a:spcPct val="100000"/>
              </a:lnSpc>
            </a:pPr>
            <a:endParaRPr lang="en-US" sz="2000" dirty="0">
              <a:latin typeface="Arial"/>
              <a:cs typeface="Arial"/>
            </a:endParaRPr>
          </a:p>
          <a:p>
            <a:pPr marL="12700" marR="5080">
              <a:lnSpc>
                <a:spcPct val="100000"/>
              </a:lnSpc>
            </a:pPr>
            <a:r>
              <a:rPr lang="es-419" sz="2000" dirty="0">
                <a:latin typeface="Arial"/>
                <a:cs typeface="Arial"/>
              </a:rPr>
              <a:t>Muchas comunidades próximas a los puertos experimentan disparidades en los resultados de salud que atribuyen en parte a la exposición a emisiones de las operaciones de los puertos. </a:t>
            </a:r>
          </a:p>
          <a:p>
            <a:pPr marL="12700" marR="228600">
              <a:lnSpc>
                <a:spcPct val="100000"/>
              </a:lnSpc>
            </a:pPr>
            <a:endParaRPr lang="en-US" sz="2000" dirty="0">
              <a:latin typeface="Arial"/>
              <a:cs typeface="Arial"/>
            </a:endParaRPr>
          </a:p>
          <a:p>
            <a:pPr marL="12700" marR="228600">
              <a:lnSpc>
                <a:spcPct val="100000"/>
              </a:lnSpc>
            </a:pPr>
            <a:r>
              <a:rPr lang="es-419" sz="2000" dirty="0">
                <a:latin typeface="Arial"/>
                <a:cs typeface="Arial"/>
              </a:rPr>
              <a:t>Los impactos ambientales específicos explorados con más detalle en el Manual básico incluyen:</a:t>
            </a:r>
          </a:p>
          <a:p>
            <a:pPr marL="184150" marR="228600" lvl="0" indent="-171450">
              <a:buFont typeface="Arial" panose="020B0604020202020204" pitchFamily="34" charset="0"/>
              <a:buChar char="•"/>
              <a:defRPr/>
            </a:pPr>
            <a:r>
              <a:rPr lang="es-419" sz="2000" dirty="0">
                <a:latin typeface="Arial"/>
                <a:cs typeface="Arial"/>
              </a:rPr>
              <a:t>Adaptación climática</a:t>
            </a:r>
          </a:p>
          <a:p>
            <a:pPr marL="184150" marR="228600" indent="-171450">
              <a:lnSpc>
                <a:spcPct val="100000"/>
              </a:lnSpc>
              <a:buFont typeface="Arial" panose="020B0604020202020204" pitchFamily="34" charset="0"/>
              <a:buChar char="•"/>
            </a:pPr>
            <a:r>
              <a:rPr lang="es-419" sz="2000" dirty="0">
                <a:latin typeface="Arial"/>
                <a:cs typeface="Arial"/>
              </a:rPr>
              <a:t>Aire</a:t>
            </a:r>
          </a:p>
          <a:p>
            <a:pPr marL="184150" marR="228600" indent="-171450">
              <a:lnSpc>
                <a:spcPct val="100000"/>
              </a:lnSpc>
              <a:buFont typeface="Arial" panose="020B0604020202020204" pitchFamily="34" charset="0"/>
              <a:buChar char="•"/>
            </a:pPr>
            <a:r>
              <a:rPr lang="es-419" sz="2000" dirty="0">
                <a:latin typeface="Arial"/>
                <a:cs typeface="Arial"/>
              </a:rPr>
              <a:t>Agua</a:t>
            </a:r>
          </a:p>
          <a:p>
            <a:pPr marL="184150" marR="228600" indent="-171450">
              <a:lnSpc>
                <a:spcPct val="100000"/>
              </a:lnSpc>
              <a:buFont typeface="Arial" panose="020B0604020202020204" pitchFamily="34" charset="0"/>
              <a:buChar char="•"/>
            </a:pPr>
            <a:r>
              <a:rPr lang="es-419" sz="2000" dirty="0">
                <a:latin typeface="Arial"/>
                <a:cs typeface="Arial"/>
              </a:rPr>
              <a:t>Riesgos e impactos en la salud</a:t>
            </a:r>
          </a:p>
        </p:txBody>
      </p:sp>
      <p:sp>
        <p:nvSpPr>
          <p:cNvPr id="18" name="object 18"/>
          <p:cNvSpPr/>
          <p:nvPr/>
        </p:nvSpPr>
        <p:spPr>
          <a:xfrm>
            <a:off x="5671058" y="467612"/>
            <a:ext cx="3924300" cy="6481827"/>
          </a:xfrm>
          <a:custGeom>
            <a:avLst/>
            <a:gdLst/>
            <a:ahLst/>
            <a:cxnLst/>
            <a:rect l="l" t="t" r="r" b="b"/>
            <a:pathLst>
              <a:path w="3924300" h="6365240">
                <a:moveTo>
                  <a:pt x="0" y="6365240"/>
                </a:moveTo>
                <a:lnTo>
                  <a:pt x="3923791" y="6365240"/>
                </a:lnTo>
                <a:lnTo>
                  <a:pt x="3923791" y="0"/>
                </a:lnTo>
                <a:lnTo>
                  <a:pt x="0" y="0"/>
                </a:lnTo>
                <a:lnTo>
                  <a:pt x="0" y="6365240"/>
                </a:lnTo>
                <a:close/>
              </a:path>
            </a:pathLst>
          </a:custGeom>
          <a:solidFill>
            <a:srgbClr val="EFF6F6"/>
          </a:solidFill>
        </p:spPr>
        <p:txBody>
          <a:bodyPr wrap="square" lIns="0" tIns="0" rIns="0" bIns="0" rtlCol="0"/>
          <a:lstStyle/>
          <a:p>
            <a:endParaRPr/>
          </a:p>
        </p:txBody>
      </p:sp>
      <p:sp>
        <p:nvSpPr>
          <p:cNvPr id="20" name="object 20"/>
          <p:cNvSpPr txBox="1"/>
          <p:nvPr/>
        </p:nvSpPr>
        <p:spPr>
          <a:xfrm>
            <a:off x="5879972" y="682199"/>
            <a:ext cx="3581400" cy="6140142"/>
          </a:xfrm>
          <a:prstGeom prst="rect">
            <a:avLst/>
          </a:prstGeom>
        </p:spPr>
        <p:txBody>
          <a:bodyPr vert="horz" wrap="square" lIns="0" tIns="0" rIns="0" bIns="0" rtlCol="0">
            <a:spAutoFit/>
          </a:bodyPr>
          <a:lstStyle/>
          <a:p>
            <a:pPr marL="12700">
              <a:lnSpc>
                <a:spcPct val="100000"/>
              </a:lnSpc>
            </a:pPr>
            <a:r>
              <a:rPr lang="es-419" sz="2000" b="1" dirty="0">
                <a:latin typeface="Arial"/>
                <a:cs typeface="Arial"/>
              </a:rPr>
              <a:t>Problemas de adaptación climática relacionados con los puertos</a:t>
            </a:r>
          </a:p>
          <a:p>
            <a:pPr marL="12700">
              <a:lnSpc>
                <a:spcPct val="100000"/>
              </a:lnSpc>
            </a:pPr>
            <a:endParaRPr sz="2000" dirty="0">
              <a:latin typeface="Arial"/>
              <a:cs typeface="Arial"/>
            </a:endParaRPr>
          </a:p>
          <a:p>
            <a:pPr marL="300990" marR="5080" indent="-285750">
              <a:lnSpc>
                <a:spcPct val="100000"/>
              </a:lnSpc>
              <a:buFont typeface="Arial" panose="020B0604020202020204" pitchFamily="34" charset="0"/>
              <a:buChar char="•"/>
            </a:pPr>
            <a:r>
              <a:rPr lang="es-419" sz="1600" dirty="0">
                <a:latin typeface="Arial"/>
                <a:cs typeface="Arial"/>
              </a:rPr>
              <a:t>Los puertos utilizan una gran variedad de vehículos con motores diésel, que son una fuente de emisiones de gases de efecto invernadero (GEI) y afectan el cambio climático.</a:t>
            </a:r>
          </a:p>
          <a:p>
            <a:pPr marL="300990" marR="133350" indent="-285750">
              <a:lnSpc>
                <a:spcPct val="100000"/>
              </a:lnSpc>
              <a:spcBef>
                <a:spcPts val="900"/>
              </a:spcBef>
              <a:buFont typeface="Arial" panose="020B0604020202020204" pitchFamily="34" charset="0"/>
              <a:buChar char="•"/>
            </a:pPr>
            <a:r>
              <a:rPr lang="es-419" sz="1600" dirty="0">
                <a:latin typeface="Arial"/>
                <a:cs typeface="Arial"/>
              </a:rPr>
              <a:t>Los puertos marítimos dedican recursos cada vez más sustanciales para abordar los riesgos asociados con los eventos climáticos extremos. </a:t>
            </a:r>
          </a:p>
          <a:p>
            <a:pPr marL="300990" marR="133350" indent="-285750">
              <a:lnSpc>
                <a:spcPct val="100000"/>
              </a:lnSpc>
              <a:spcBef>
                <a:spcPts val="900"/>
              </a:spcBef>
              <a:buFont typeface="Arial" panose="020B0604020202020204" pitchFamily="34" charset="0"/>
              <a:buChar char="•"/>
            </a:pPr>
            <a:r>
              <a:rPr lang="es-419" sz="1600" dirty="0">
                <a:latin typeface="Arial"/>
                <a:cs typeface="Arial"/>
              </a:rPr>
              <a:t>Las inundaciones provocadas por las condiciones climáticas extremas tienen el potencial de dañar las subestaciones eléctricas, los motores eléctricos en las grúas de los muelles y las bombas eléctricas a nivel del suelo y destruir la </a:t>
            </a:r>
            <a:r>
              <a:rPr lang="es-419" sz="1600" u="sng" dirty="0">
                <a:latin typeface="Arial"/>
                <a:cs typeface="Arial"/>
              </a:rPr>
              <a:t>carga</a:t>
            </a:r>
            <a:r>
              <a:rPr lang="es-419" sz="1600" dirty="0">
                <a:latin typeface="Arial"/>
                <a:cs typeface="Arial"/>
              </a:rPr>
              <a:t>. </a:t>
            </a:r>
          </a:p>
        </p:txBody>
      </p:sp>
      <p:sp>
        <p:nvSpPr>
          <p:cNvPr id="21" name="object 21"/>
          <p:cNvSpPr/>
          <p:nvPr/>
        </p:nvSpPr>
        <p:spPr>
          <a:xfrm>
            <a:off x="5671058" y="467612"/>
            <a:ext cx="3924300" cy="6481827"/>
          </a:xfrm>
          <a:custGeom>
            <a:avLst/>
            <a:gdLst/>
            <a:ahLst/>
            <a:cxnLst/>
            <a:rect l="l" t="t" r="r" b="b"/>
            <a:pathLst>
              <a:path w="3924300" h="6365240">
                <a:moveTo>
                  <a:pt x="0" y="6365240"/>
                </a:moveTo>
                <a:lnTo>
                  <a:pt x="3923791" y="6365240"/>
                </a:lnTo>
                <a:lnTo>
                  <a:pt x="3923791" y="0"/>
                </a:lnTo>
                <a:lnTo>
                  <a:pt x="0" y="0"/>
                </a:lnTo>
                <a:lnTo>
                  <a:pt x="0" y="6365240"/>
                </a:lnTo>
                <a:close/>
              </a:path>
            </a:pathLst>
          </a:custGeom>
          <a:ln w="12700">
            <a:solidFill>
              <a:srgbClr val="5EA7A0"/>
            </a:solidFill>
          </a:ln>
        </p:spPr>
        <p:txBody>
          <a:bodyPr wrap="square" lIns="0" tIns="0" rIns="0" bIns="0" rtlCol="0"/>
          <a:lstStyle/>
          <a:p>
            <a:endParaRPr/>
          </a:p>
        </p:txBody>
      </p:sp>
      <p:sp>
        <p:nvSpPr>
          <p:cNvPr id="33" name="object 33"/>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35" name="object 35"/>
          <p:cNvSpPr/>
          <p:nvPr/>
        </p:nvSpPr>
        <p:spPr>
          <a:xfrm>
            <a:off x="5007055" y="7210044"/>
            <a:ext cx="389729" cy="448055"/>
          </a:xfrm>
          <a:prstGeom prst="rect">
            <a:avLst/>
          </a:prstGeom>
          <a:blipFill>
            <a:blip r:embed="rId15" cstate="print"/>
            <a:stretch>
              <a:fillRect/>
            </a:stretch>
          </a:blipFill>
        </p:spPr>
        <p:txBody>
          <a:bodyPr wrap="square" lIns="0" tIns="0" rIns="0" bIns="0" rtlCol="0"/>
          <a:lstStyle/>
          <a:p>
            <a:endParaRPr/>
          </a:p>
        </p:txBody>
      </p:sp>
      <p:sp>
        <p:nvSpPr>
          <p:cNvPr id="38" name="object 38"/>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9" name="object 3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28</a:t>
            </a:fld>
            <a:endParaRPr dirty="0"/>
          </a:p>
        </p:txBody>
      </p:sp>
      <p:sp>
        <p:nvSpPr>
          <p:cNvPr id="40" name="object 14">
            <a:extLst>
              <a:ext uri="{FF2B5EF4-FFF2-40B4-BE49-F238E27FC236}">
                <a16:creationId xmlns:a16="http://schemas.microsoft.com/office/drawing/2014/main" id="{A01D99D1-BA5B-4662-9931-56261E964B60}"/>
              </a:ext>
            </a:extLst>
          </p:cNvPr>
          <p:cNvSpPr txBox="1"/>
          <p:nvPr/>
        </p:nvSpPr>
        <p:spPr>
          <a:xfrm>
            <a:off x="762253" y="4260"/>
            <a:ext cx="9177655" cy="307777"/>
          </a:xfrm>
          <a:prstGeom prst="rect">
            <a:avLst/>
          </a:prstGeom>
        </p:spPr>
        <p:txBody>
          <a:bodyPr vert="horz" wrap="square" lIns="0" tIns="0" rIns="0" bIns="0" rtlCol="0">
            <a:spAutoFit/>
          </a:bodyPr>
          <a:lstStyle/>
          <a:p>
            <a:pPr marL="12700" algn="r">
              <a:lnSpc>
                <a:spcPct val="100000"/>
              </a:lnSpc>
              <a:spcBef>
                <a:spcPts val="1135"/>
              </a:spcBef>
            </a:pPr>
            <a:r>
              <a:rPr lang="es-419" sz="2000" b="1">
                <a:solidFill>
                  <a:schemeClr val="bg1"/>
                </a:solidFill>
                <a:latin typeface="Arial"/>
                <a:cs typeface="Arial"/>
              </a:rPr>
              <a:t>Impactos ambientales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4" name="object 14"/>
          <p:cNvSpPr txBox="1"/>
          <p:nvPr/>
        </p:nvSpPr>
        <p:spPr>
          <a:xfrm>
            <a:off x="444500" y="58645"/>
            <a:ext cx="9461500" cy="7478970"/>
          </a:xfrm>
          <a:prstGeom prst="rect">
            <a:avLst/>
          </a:prstGeom>
        </p:spPr>
        <p:txBody>
          <a:bodyPr vert="horz" wrap="square" lIns="0" tIns="0" rIns="0" bIns="0" rtlCol="0">
            <a:spAutoFit/>
          </a:bodyPr>
          <a:lstStyle/>
          <a:p>
            <a:pPr marR="5080" algn="r">
              <a:lnSpc>
                <a:spcPct val="100000"/>
              </a:lnSpc>
            </a:pPr>
            <a:r>
              <a:rPr lang="es-419" sz="1400" b="1" dirty="0">
                <a:solidFill>
                  <a:srgbClr val="FFFFFF"/>
                </a:solidFill>
                <a:latin typeface="Arial"/>
                <a:cs typeface="Arial"/>
              </a:rPr>
              <a:t>Impactos ambientales</a:t>
            </a:r>
          </a:p>
          <a:p>
            <a:pPr marL="12700">
              <a:lnSpc>
                <a:spcPct val="100000"/>
              </a:lnSpc>
              <a:spcBef>
                <a:spcPts val="1135"/>
              </a:spcBef>
            </a:pPr>
            <a:r>
              <a:rPr lang="es-419" sz="2800" b="1" dirty="0">
                <a:latin typeface="Arial"/>
                <a:cs typeface="Arial"/>
              </a:rPr>
              <a:t>Emisiones aéreas</a:t>
            </a:r>
          </a:p>
          <a:p>
            <a:pPr>
              <a:lnSpc>
                <a:spcPct val="100000"/>
              </a:lnSpc>
              <a:spcBef>
                <a:spcPts val="56"/>
              </a:spcBef>
            </a:pPr>
            <a:endParaRPr sz="1900" dirty="0">
              <a:latin typeface="Times New Roman"/>
              <a:cs typeface="Times New Roman"/>
            </a:endParaRPr>
          </a:p>
          <a:p>
            <a:pPr marL="12700" marR="4274185">
              <a:lnSpc>
                <a:spcPct val="100000"/>
              </a:lnSpc>
            </a:pPr>
            <a:r>
              <a:rPr lang="es-419" sz="1600" dirty="0">
                <a:latin typeface="Arial"/>
                <a:cs typeface="Arial"/>
              </a:rPr>
              <a:t>Las emisiones aéreas de los puertos y las actividades relacionadas con los puertos a menudo afectan desproporcionalmente a las comunidades próximas a los puertos y la calidad del aire regional.</a:t>
            </a:r>
          </a:p>
          <a:p>
            <a:pPr>
              <a:lnSpc>
                <a:spcPct val="100000"/>
              </a:lnSpc>
              <a:spcBef>
                <a:spcPts val="27"/>
              </a:spcBef>
            </a:pPr>
            <a:endParaRPr sz="700" dirty="0">
              <a:latin typeface="Arial" panose="020B0604020202020204" pitchFamily="34" charset="0"/>
              <a:cs typeface="Arial" panose="020B0604020202020204" pitchFamily="34" charset="0"/>
            </a:endParaRPr>
          </a:p>
          <a:p>
            <a:pPr marL="12700" marR="4286885">
              <a:lnSpc>
                <a:spcPct val="100000"/>
              </a:lnSpc>
            </a:pPr>
            <a:r>
              <a:rPr lang="es-419" sz="1600" dirty="0">
                <a:latin typeface="Arial"/>
                <a:cs typeface="Arial"/>
              </a:rPr>
              <a:t>La EPA establece estándares nacionales de calidad del aire que son implementados por agencias estatales y tribales. </a:t>
            </a:r>
          </a:p>
          <a:p>
            <a:pPr marL="12700" marR="4286885">
              <a:lnSpc>
                <a:spcPct val="100000"/>
              </a:lnSpc>
            </a:pPr>
            <a:endParaRPr lang="en-US" sz="700" spc="-25" dirty="0">
              <a:latin typeface="Arial"/>
              <a:cs typeface="Arial"/>
            </a:endParaRPr>
          </a:p>
          <a:p>
            <a:pPr marL="12700" marR="4286885">
              <a:lnSpc>
                <a:spcPct val="100000"/>
              </a:lnSpc>
            </a:pPr>
            <a:r>
              <a:rPr lang="es-419" sz="1600" dirty="0">
                <a:latin typeface="Arial"/>
                <a:cs typeface="Arial"/>
              </a:rPr>
              <a:t>También hay un impulso creciente dentro del sector portuario para reducir las emisiones y mejorar la calidad del aire.</a:t>
            </a:r>
          </a:p>
          <a:p>
            <a:pPr marL="12700" marR="4286885">
              <a:lnSpc>
                <a:spcPct val="100000"/>
              </a:lnSpc>
            </a:pPr>
            <a:endParaRPr lang="en-US" sz="700" dirty="0">
              <a:latin typeface="Arial"/>
              <a:cs typeface="Arial"/>
            </a:endParaRPr>
          </a:p>
          <a:p>
            <a:pPr marL="12700" marR="4286885">
              <a:spcBef>
                <a:spcPts val="600"/>
              </a:spcBef>
            </a:pPr>
            <a:r>
              <a:rPr lang="es-419" sz="1600" dirty="0">
                <a:latin typeface="Arial"/>
                <a:cs typeface="Arial"/>
              </a:rPr>
              <a:t>Los temas relacionados con la calidad del aire cubiertos con más detalle en el Manual básico de puertos incluyen:</a:t>
            </a:r>
          </a:p>
          <a:p>
            <a:pPr marL="184150" marR="1945005" indent="-171450">
              <a:spcBef>
                <a:spcPts val="600"/>
              </a:spcBef>
              <a:buFont typeface="Arial" panose="020B0604020202020204" pitchFamily="34" charset="0"/>
              <a:buChar char="•"/>
            </a:pPr>
            <a:r>
              <a:rPr lang="es-419" sz="1600" dirty="0">
                <a:latin typeface="Arial"/>
                <a:cs typeface="Arial"/>
              </a:rPr>
              <a:t>Contaminantes de motores diésel </a:t>
            </a:r>
          </a:p>
          <a:p>
            <a:pPr marL="184150" marR="1945005" indent="-171450">
              <a:spcBef>
                <a:spcPts val="600"/>
              </a:spcBef>
              <a:buFont typeface="Arial" panose="020B0604020202020204" pitchFamily="34" charset="0"/>
              <a:buChar char="•"/>
            </a:pPr>
            <a:r>
              <a:rPr lang="es-419" sz="1600" dirty="0">
                <a:latin typeface="Arial"/>
                <a:cs typeface="Arial"/>
              </a:rPr>
              <a:t>Inventarios de emisiones</a:t>
            </a:r>
          </a:p>
          <a:p>
            <a:pPr marL="184150" marR="1945005" indent="-171450">
              <a:spcBef>
                <a:spcPts val="600"/>
              </a:spcBef>
              <a:buFont typeface="Arial" panose="020B0604020202020204" pitchFamily="34" charset="0"/>
              <a:buChar char="•"/>
            </a:pPr>
            <a:r>
              <a:rPr lang="es-419" sz="1600" dirty="0">
                <a:latin typeface="Arial"/>
                <a:cs typeface="Arial"/>
              </a:rPr>
              <a:t>Enfoques de reducción de emisiones </a:t>
            </a:r>
          </a:p>
          <a:p>
            <a:pPr marL="184150" marR="1945005" indent="-171450">
              <a:spcBef>
                <a:spcPts val="600"/>
              </a:spcBef>
              <a:buFont typeface="Arial" panose="020B0604020202020204" pitchFamily="34" charset="0"/>
              <a:buChar char="•"/>
            </a:pPr>
            <a:r>
              <a:rPr lang="es-419" sz="1600" dirty="0">
                <a:latin typeface="Arial"/>
                <a:cs typeface="Arial"/>
              </a:rPr>
              <a:t>Programas de aire limpio en los puertos</a:t>
            </a:r>
          </a:p>
          <a:p>
            <a:pPr marL="184150" marR="5080" indent="-171450">
              <a:spcBef>
                <a:spcPts val="600"/>
              </a:spcBef>
              <a:buFont typeface="Arial" panose="020B0604020202020204" pitchFamily="34" charset="0"/>
              <a:buChar char="•"/>
            </a:pPr>
            <a:r>
              <a:rPr lang="es-419" sz="1600" dirty="0">
                <a:latin typeface="Arial"/>
                <a:cs typeface="Arial"/>
              </a:rPr>
              <a:t>Organizaciones metropolitanas de planificación </a:t>
            </a:r>
          </a:p>
          <a:p>
            <a:pPr marL="184150" marR="5080" indent="-171450">
              <a:spcBef>
                <a:spcPts val="600"/>
              </a:spcBef>
              <a:buFont typeface="Arial" panose="020B0604020202020204" pitchFamily="34" charset="0"/>
              <a:buChar char="•"/>
            </a:pPr>
            <a:r>
              <a:rPr lang="es-419" sz="1600" dirty="0">
                <a:latin typeface="Arial"/>
                <a:cs typeface="Arial"/>
              </a:rPr>
              <a:t>Agencias regionales de calidad del aire </a:t>
            </a:r>
          </a:p>
          <a:p>
            <a:pPr marL="184150" marR="5080" indent="-171450">
              <a:spcBef>
                <a:spcPts val="600"/>
              </a:spcBef>
              <a:buFont typeface="Arial" panose="020B0604020202020204" pitchFamily="34" charset="0"/>
              <a:buChar char="•"/>
            </a:pPr>
            <a:r>
              <a:rPr lang="es-419" sz="1600" dirty="0">
                <a:latin typeface="Arial"/>
                <a:cs typeface="Arial"/>
              </a:rPr>
              <a:t>Programa </a:t>
            </a:r>
            <a:r>
              <a:rPr lang="es-419" sz="1600" dirty="0" err="1">
                <a:latin typeface="Arial"/>
                <a:cs typeface="Arial"/>
              </a:rPr>
              <a:t>SmartWay</a:t>
            </a:r>
            <a:r>
              <a:rPr lang="es-419" sz="1600" dirty="0">
                <a:latin typeface="Arial"/>
                <a:cs typeface="Arial"/>
              </a:rPr>
              <a:t> de la EPA</a:t>
            </a:r>
          </a:p>
          <a:p>
            <a:pPr marL="184150" indent="-171450">
              <a:spcBef>
                <a:spcPts val="600"/>
              </a:spcBef>
              <a:buFont typeface="Arial" panose="020B0604020202020204" pitchFamily="34" charset="0"/>
              <a:buChar char="•"/>
            </a:pPr>
            <a:r>
              <a:rPr lang="es-419" sz="1600" dirty="0">
                <a:latin typeface="Arial"/>
                <a:cs typeface="Arial"/>
              </a:rPr>
              <a:t>Zona de control de las emisiones de Norteamérica</a:t>
            </a:r>
          </a:p>
          <a:p>
            <a:pPr marL="12700" marR="4286885">
              <a:lnSpc>
                <a:spcPct val="100000"/>
              </a:lnSpc>
            </a:pPr>
            <a:endParaRPr sz="1300" dirty="0">
              <a:latin typeface="Arial"/>
              <a:cs typeface="Arial"/>
            </a:endParaRPr>
          </a:p>
        </p:txBody>
      </p:sp>
      <p:sp>
        <p:nvSpPr>
          <p:cNvPr id="28" name="object 28"/>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29" name="object 29"/>
          <p:cNvSpPr/>
          <p:nvPr/>
        </p:nvSpPr>
        <p:spPr>
          <a:xfrm>
            <a:off x="5007055" y="7210044"/>
            <a:ext cx="389729" cy="448055"/>
          </a:xfrm>
          <a:prstGeom prst="rect">
            <a:avLst/>
          </a:prstGeom>
          <a:blipFill>
            <a:blip r:embed="rId14" cstate="print"/>
            <a:stretch>
              <a:fillRect/>
            </a:stretch>
          </a:blipFill>
        </p:spPr>
        <p:txBody>
          <a:bodyPr wrap="square" lIns="0" tIns="0" rIns="0" bIns="0" rtlCol="0"/>
          <a:lstStyle/>
          <a:p>
            <a:endParaRPr/>
          </a:p>
        </p:txBody>
      </p:sp>
      <p:sp>
        <p:nvSpPr>
          <p:cNvPr id="30" name="object 30"/>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29</a:t>
            </a:fld>
            <a:endParaRPr dirty="0"/>
          </a:p>
        </p:txBody>
      </p:sp>
      <p:pic>
        <p:nvPicPr>
          <p:cNvPr id="20" name="Picture 19">
            <a:extLst>
              <a:ext uri="{FF2B5EF4-FFF2-40B4-BE49-F238E27FC236}">
                <a16:creationId xmlns:a16="http://schemas.microsoft.com/office/drawing/2014/main" id="{0E4C6F8E-E609-499D-A666-CDBAE56DB53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2685" r="11598" b="9091"/>
          <a:stretch/>
        </p:blipFill>
        <p:spPr>
          <a:xfrm>
            <a:off x="5846678" y="1729409"/>
            <a:ext cx="3939941" cy="52294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208658" y="1350521"/>
            <a:ext cx="2431672" cy="5061301"/>
          </a:xfrm>
        </p:spPr>
        <p:txBody>
          <a:bodyPr>
            <a:normAutofit/>
          </a:bodyPr>
          <a:lstStyle/>
          <a:p>
            <a:r>
              <a:rPr lang="es-419"/>
              <a:t>Actualización de pilotos y conjunto de herramientas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8773161" y="7106285"/>
            <a:ext cx="1263015" cy="401638"/>
          </a:xfrm>
        </p:spPr>
        <p:txBody>
          <a:bodyPr vert="horz" lIns="100584" tIns="50292" rIns="100584" bIns="50292" rtlCol="0" anchor="ctr">
            <a:normAutofit/>
          </a:bodyPr>
          <a:lstStyle/>
          <a:p>
            <a:pPr defTabSz="1005840">
              <a:spcAft>
                <a:spcPts val="660"/>
              </a:spcAft>
            </a:pPr>
            <a:fld id="{9C8C2430-CBAF-4D9E-8321-8A011BFF5987}" type="slidenum">
              <a:rPr lang="en-US">
                <a:solidFill>
                  <a:srgbClr val="40BAD2"/>
                </a:solidFill>
                <a:latin typeface="Corbel" panose="020B0503020204020204"/>
              </a:rPr>
              <a:pPr defTabSz="1005840">
                <a:spcAft>
                  <a:spcPts val="660"/>
                </a:spcAft>
              </a:pPr>
              <a:t>3</a:t>
            </a:fld>
            <a:endParaRPr lang="en-US">
              <a:solidFill>
                <a:srgbClr val="40BAD2"/>
              </a:solidFill>
              <a:latin typeface="Corbel" panose="020B0503020204020204"/>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208658" y="1350523"/>
            <a:ext cx="2431673" cy="5061301"/>
          </a:xfrm>
          <a:prstGeom prst="rect">
            <a:avLst/>
          </a:prstGeom>
        </p:spPr>
        <p:txBody>
          <a:bodyPr vert="horz" lIns="100584" tIns="50292" rIns="100584" bIns="50292"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defTabSz="1005840"/>
            <a:endParaRPr lang="en-US" sz="3300" spc="-66">
              <a:latin typeface="Corbel" panose="020B0503020204020204"/>
            </a:endParaRPr>
          </a:p>
        </p:txBody>
      </p:sp>
      <p:graphicFrame>
        <p:nvGraphicFramePr>
          <p:cNvPr id="8" name="Content Placeholder 2">
            <a:extLst>
              <a:ext uri="{FF2B5EF4-FFF2-40B4-BE49-F238E27FC236}">
                <a16:creationId xmlns:a16="http://schemas.microsoft.com/office/drawing/2014/main" id="{52DCACDA-B7AC-4232-9F07-CB47D4B511C3}"/>
              </a:ext>
            </a:extLst>
          </p:cNvPr>
          <p:cNvGraphicFramePr>
            <a:graphicFrameLocks noGrp="1"/>
          </p:cNvGraphicFramePr>
          <p:nvPr>
            <p:ph idx="1"/>
            <p:extLst>
              <p:ext uri="{D42A27DB-BD31-4B8C-83A1-F6EECF244321}">
                <p14:modId xmlns:p14="http://schemas.microsoft.com/office/powerpoint/2010/main" val="3377915813"/>
              </p:ext>
            </p:extLst>
          </p:nvPr>
        </p:nvGraphicFramePr>
        <p:xfrm>
          <a:off x="3101914" y="1088305"/>
          <a:ext cx="6375820" cy="559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427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txBox="1"/>
          <p:nvPr/>
        </p:nvSpPr>
        <p:spPr>
          <a:xfrm>
            <a:off x="7639957" y="58645"/>
            <a:ext cx="1981835" cy="203200"/>
          </a:xfrm>
          <a:prstGeom prst="rect">
            <a:avLst/>
          </a:prstGeom>
        </p:spPr>
        <p:txBody>
          <a:bodyPr vert="horz" wrap="square" lIns="0" tIns="0" rIns="0" bIns="0" rtlCol="0">
            <a:spAutoFit/>
          </a:bodyPr>
          <a:lstStyle/>
          <a:p>
            <a:pPr marL="12700">
              <a:lnSpc>
                <a:spcPct val="100000"/>
              </a:lnSpc>
            </a:pPr>
            <a:r>
              <a:rPr lang="es-419" sz="1400" b="1">
                <a:solidFill>
                  <a:srgbClr val="FFFFFF"/>
                </a:solidFill>
                <a:latin typeface="Arial"/>
                <a:cs typeface="Arial"/>
              </a:rPr>
              <a:t>Impactos ambientales</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033010" cy="6524863"/>
          </a:xfrm>
          <a:prstGeom prst="rect">
            <a:avLst/>
          </a:prstGeom>
        </p:spPr>
        <p:txBody>
          <a:bodyPr vert="horz" wrap="square" lIns="0" tIns="0" rIns="0" bIns="0" rtlCol="0">
            <a:spAutoFit/>
          </a:bodyPr>
          <a:lstStyle/>
          <a:p>
            <a:pPr marL="12700" marR="667385" lvl="1">
              <a:lnSpc>
                <a:spcPct val="100000"/>
              </a:lnSpc>
              <a:tabLst>
                <a:tab pos="457834" algn="l"/>
              </a:tabLst>
            </a:pPr>
            <a:r>
              <a:rPr lang="es-419" sz="1800" b="1" dirty="0">
                <a:latin typeface="Arial"/>
                <a:cs typeface="Arial"/>
              </a:rPr>
              <a:t>Regulaciones y programas ambientales federales</a:t>
            </a:r>
          </a:p>
          <a:p>
            <a:pPr marL="12700" marR="5080">
              <a:lnSpc>
                <a:spcPct val="100000"/>
              </a:lnSpc>
              <a:spcBef>
                <a:spcPts val="1215"/>
              </a:spcBef>
            </a:pPr>
            <a:r>
              <a:rPr lang="es-419" sz="1900" dirty="0">
                <a:latin typeface="Arial"/>
                <a:cs typeface="Arial"/>
              </a:rPr>
              <a:t>La EPA es responsable de establecer regulaciones y estándares, así como subvenciones y programas de voluntariado complementarios que se aplican a los puertos. </a:t>
            </a:r>
          </a:p>
          <a:p>
            <a:pPr marL="12700" marR="5080">
              <a:lnSpc>
                <a:spcPct val="100000"/>
              </a:lnSpc>
              <a:spcBef>
                <a:spcPts val="1215"/>
              </a:spcBef>
            </a:pPr>
            <a:r>
              <a:rPr lang="es-419" sz="1900" dirty="0">
                <a:latin typeface="Arial"/>
                <a:cs typeface="Arial"/>
              </a:rPr>
              <a:t>Los programas y regulaciones ambientales clave con relevancia específica para las comunidades próximas a los puertos incluyen:</a:t>
            </a:r>
          </a:p>
          <a:p>
            <a:pPr marL="297815" lvl="2" indent="-114300">
              <a:lnSpc>
                <a:spcPct val="100000"/>
              </a:lnSpc>
              <a:spcBef>
                <a:spcPts val="900"/>
              </a:spcBef>
              <a:buFont typeface="Arial"/>
              <a:buChar char="•"/>
              <a:tabLst>
                <a:tab pos="298450" algn="l"/>
              </a:tabLst>
            </a:pPr>
            <a:r>
              <a:rPr lang="es-419" sz="1900" dirty="0">
                <a:latin typeface="Arial"/>
                <a:cs typeface="Arial"/>
              </a:rPr>
              <a:t>Ley de Aire Limpio (CAA)</a:t>
            </a:r>
          </a:p>
          <a:p>
            <a:pPr marL="297815" marR="652145" lvl="2" indent="-114300">
              <a:lnSpc>
                <a:spcPct val="100000"/>
              </a:lnSpc>
              <a:spcBef>
                <a:spcPts val="900"/>
              </a:spcBef>
              <a:buFont typeface="Arial"/>
              <a:buChar char="•"/>
              <a:tabLst>
                <a:tab pos="298450" algn="l"/>
              </a:tabLst>
            </a:pPr>
            <a:r>
              <a:rPr lang="es-419" sz="1900" dirty="0">
                <a:latin typeface="Arial"/>
                <a:cs typeface="Arial"/>
              </a:rPr>
              <a:t>Ley de Agua Limpia (CWA) y Aguas de los Estados Unidos (Waters </a:t>
            </a:r>
            <a:r>
              <a:rPr lang="es-419" sz="1900" dirty="0" err="1">
                <a:latin typeface="Arial"/>
                <a:cs typeface="Arial"/>
              </a:rPr>
              <a:t>of</a:t>
            </a:r>
            <a:r>
              <a:rPr lang="es-419" sz="1900" dirty="0">
                <a:latin typeface="Arial"/>
                <a:cs typeface="Arial"/>
              </a:rPr>
              <a:t> </a:t>
            </a:r>
            <a:r>
              <a:rPr lang="es-419" sz="1900" dirty="0" err="1">
                <a:latin typeface="Arial"/>
                <a:cs typeface="Arial"/>
              </a:rPr>
              <a:t>the</a:t>
            </a:r>
            <a:r>
              <a:rPr lang="es-419" sz="1900" dirty="0">
                <a:latin typeface="Arial"/>
                <a:cs typeface="Arial"/>
              </a:rPr>
              <a:t> </a:t>
            </a:r>
            <a:r>
              <a:rPr lang="es-419" sz="1900" dirty="0" err="1">
                <a:latin typeface="Arial"/>
                <a:cs typeface="Arial"/>
              </a:rPr>
              <a:t>United</a:t>
            </a:r>
            <a:r>
              <a:rPr lang="es-419" sz="1900" dirty="0">
                <a:latin typeface="Arial"/>
                <a:cs typeface="Arial"/>
              </a:rPr>
              <a:t> </a:t>
            </a:r>
            <a:r>
              <a:rPr lang="es-419" sz="1900" dirty="0" err="1">
                <a:latin typeface="Arial"/>
                <a:cs typeface="Arial"/>
              </a:rPr>
              <a:t>States</a:t>
            </a:r>
            <a:r>
              <a:rPr lang="es-419" sz="1900" dirty="0">
                <a:latin typeface="Arial"/>
                <a:cs typeface="Arial"/>
              </a:rPr>
              <a:t>)</a:t>
            </a:r>
          </a:p>
          <a:p>
            <a:pPr marL="297815" lvl="2" indent="-114300">
              <a:lnSpc>
                <a:spcPct val="100000"/>
              </a:lnSpc>
              <a:spcBef>
                <a:spcPts val="900"/>
              </a:spcBef>
              <a:buFont typeface="Arial"/>
              <a:buChar char="•"/>
              <a:tabLst>
                <a:tab pos="298450" algn="l"/>
              </a:tabLst>
            </a:pPr>
            <a:r>
              <a:rPr lang="es-419" sz="1900" dirty="0">
                <a:latin typeface="Arial"/>
                <a:cs typeface="Arial"/>
              </a:rPr>
              <a:t>Ley de Política Ambiental Nacional (NEPA)</a:t>
            </a:r>
          </a:p>
          <a:p>
            <a:pPr marL="297815" lvl="2" indent="-114300">
              <a:lnSpc>
                <a:spcPct val="100000"/>
              </a:lnSpc>
              <a:spcBef>
                <a:spcPts val="900"/>
              </a:spcBef>
              <a:buFont typeface="Arial"/>
              <a:buChar char="•"/>
              <a:tabLst>
                <a:tab pos="298450" algn="l"/>
              </a:tabLst>
            </a:pPr>
            <a:r>
              <a:rPr lang="es-419" sz="1900" dirty="0">
                <a:latin typeface="Arial"/>
                <a:cs typeface="Arial"/>
              </a:rPr>
              <a:t>Iniciativa de Puertos de la EPA</a:t>
            </a:r>
          </a:p>
          <a:p>
            <a:pPr marL="297815" lvl="2" indent="-114300">
              <a:lnSpc>
                <a:spcPct val="100000"/>
              </a:lnSpc>
              <a:spcBef>
                <a:spcPts val="900"/>
              </a:spcBef>
              <a:buFont typeface="Arial"/>
              <a:buChar char="•"/>
              <a:tabLst>
                <a:tab pos="298450" algn="l"/>
              </a:tabLst>
            </a:pPr>
            <a:r>
              <a:rPr lang="es-419" sz="1900" dirty="0">
                <a:latin typeface="Arial"/>
                <a:cs typeface="Arial"/>
              </a:rPr>
              <a:t>Combustible Más Limpio y Equipos Más Limpios</a:t>
            </a:r>
          </a:p>
          <a:p>
            <a:pPr marL="297815" lvl="2" indent="-114300">
              <a:lnSpc>
                <a:spcPct val="100000"/>
              </a:lnSpc>
              <a:spcBef>
                <a:spcPts val="900"/>
              </a:spcBef>
              <a:buFont typeface="Arial"/>
              <a:buChar char="•"/>
              <a:tabLst>
                <a:tab pos="298450" algn="l"/>
              </a:tabLst>
            </a:pPr>
            <a:r>
              <a:rPr lang="es-419" sz="1900" dirty="0">
                <a:latin typeface="Arial"/>
                <a:cs typeface="Arial"/>
              </a:rPr>
              <a:t>Ley de Reducción de Emisiones Diésel (DERA)</a:t>
            </a:r>
          </a:p>
        </p:txBody>
      </p:sp>
      <p:sp>
        <p:nvSpPr>
          <p:cNvPr id="17" name="object 17"/>
          <p:cNvSpPr/>
          <p:nvPr/>
        </p:nvSpPr>
        <p:spPr>
          <a:xfrm>
            <a:off x="5584190" y="472539"/>
            <a:ext cx="4004945" cy="6365240"/>
          </a:xfrm>
          <a:custGeom>
            <a:avLst/>
            <a:gdLst/>
            <a:ahLst/>
            <a:cxnLst/>
            <a:rect l="l" t="t" r="r" b="b"/>
            <a:pathLst>
              <a:path w="4004945" h="6365240">
                <a:moveTo>
                  <a:pt x="0" y="6365240"/>
                </a:moveTo>
                <a:lnTo>
                  <a:pt x="4004564" y="6365240"/>
                </a:lnTo>
                <a:lnTo>
                  <a:pt x="4004564" y="0"/>
                </a:lnTo>
                <a:lnTo>
                  <a:pt x="0" y="0"/>
                </a:lnTo>
                <a:lnTo>
                  <a:pt x="0" y="6365240"/>
                </a:lnTo>
                <a:close/>
              </a:path>
            </a:pathLst>
          </a:custGeom>
          <a:solidFill>
            <a:srgbClr val="EFF6F6"/>
          </a:solidFill>
        </p:spPr>
        <p:txBody>
          <a:bodyPr wrap="square" lIns="0" tIns="0" rIns="0" bIns="0" rtlCol="0"/>
          <a:lstStyle/>
          <a:p>
            <a:endParaRPr/>
          </a:p>
        </p:txBody>
      </p:sp>
      <p:sp>
        <p:nvSpPr>
          <p:cNvPr id="18" name="object 18"/>
          <p:cNvSpPr/>
          <p:nvPr/>
        </p:nvSpPr>
        <p:spPr>
          <a:xfrm>
            <a:off x="5584190" y="472539"/>
            <a:ext cx="4004945" cy="6365240"/>
          </a:xfrm>
          <a:custGeom>
            <a:avLst/>
            <a:gdLst/>
            <a:ahLst/>
            <a:cxnLst/>
            <a:rect l="l" t="t" r="r" b="b"/>
            <a:pathLst>
              <a:path w="4004945" h="6365240">
                <a:moveTo>
                  <a:pt x="0" y="6365240"/>
                </a:moveTo>
                <a:lnTo>
                  <a:pt x="4004564" y="6365240"/>
                </a:lnTo>
                <a:lnTo>
                  <a:pt x="4004564" y="0"/>
                </a:lnTo>
                <a:lnTo>
                  <a:pt x="0" y="0"/>
                </a:lnTo>
                <a:lnTo>
                  <a:pt x="0" y="6365240"/>
                </a:lnTo>
                <a:close/>
              </a:path>
            </a:pathLst>
          </a:custGeom>
          <a:ln w="12700">
            <a:solidFill>
              <a:srgbClr val="5EA7A0"/>
            </a:solidFill>
          </a:ln>
        </p:spPr>
        <p:txBody>
          <a:bodyPr wrap="square" lIns="0" tIns="0" rIns="0" bIns="0" rtlCol="0"/>
          <a:lstStyle/>
          <a:p>
            <a:endParaRPr/>
          </a:p>
        </p:txBody>
      </p:sp>
      <p:sp>
        <p:nvSpPr>
          <p:cNvPr id="32" name="object 32"/>
          <p:cNvSpPr txBox="1"/>
          <p:nvPr/>
        </p:nvSpPr>
        <p:spPr>
          <a:xfrm>
            <a:off x="5755640" y="629358"/>
            <a:ext cx="3650615" cy="6478697"/>
          </a:xfrm>
          <a:prstGeom prst="rect">
            <a:avLst/>
          </a:prstGeom>
        </p:spPr>
        <p:txBody>
          <a:bodyPr vert="horz" wrap="square" lIns="0" tIns="0" rIns="0" bIns="0" rtlCol="0">
            <a:spAutoFit/>
          </a:bodyPr>
          <a:lstStyle/>
          <a:p>
            <a:pPr marL="12700" marR="758190">
              <a:lnSpc>
                <a:spcPct val="100000"/>
              </a:lnSpc>
            </a:pPr>
            <a:r>
              <a:rPr lang="es-419" sz="2400" b="1" spc="-30" dirty="0">
                <a:latin typeface="Arial"/>
                <a:cs typeface="Arial"/>
              </a:rPr>
              <a:t>Ley de Aire Limpio (CAA) </a:t>
            </a:r>
          </a:p>
          <a:p>
            <a:pPr marL="12700" marR="758190">
              <a:lnSpc>
                <a:spcPct val="100000"/>
              </a:lnSpc>
            </a:pPr>
            <a:endParaRPr lang="en-US" sz="1300" dirty="0">
              <a:latin typeface="Arial"/>
              <a:cs typeface="Arial"/>
            </a:endParaRPr>
          </a:p>
          <a:p>
            <a:pPr marL="298450" marR="758190" indent="-285750">
              <a:buFont typeface="Arial" panose="020B0604020202020204" pitchFamily="34" charset="0"/>
              <a:buChar char="•"/>
            </a:pPr>
            <a:r>
              <a:rPr lang="es-419" sz="1700" dirty="0">
                <a:latin typeface="Arial"/>
                <a:cs typeface="Arial"/>
              </a:rPr>
              <a:t>Diseñada para proteger la salud pública de diferentes tipos de contaminación del aire. </a:t>
            </a:r>
          </a:p>
          <a:p>
            <a:pPr marL="12700" marR="758190"/>
            <a:r>
              <a:rPr lang="es-419" sz="1700" dirty="0">
                <a:latin typeface="Arial"/>
                <a:cs typeface="Arial"/>
              </a:rPr>
              <a:t> </a:t>
            </a:r>
          </a:p>
          <a:p>
            <a:pPr marL="298450" marR="758190" indent="-285750">
              <a:buFont typeface="Arial" panose="020B0604020202020204" pitchFamily="34" charset="0"/>
              <a:buChar char="•"/>
            </a:pPr>
            <a:r>
              <a:rPr lang="es-419" sz="1700" dirty="0">
                <a:latin typeface="Arial"/>
                <a:cs typeface="Arial"/>
              </a:rPr>
              <a:t>Establece estándares de calidad del aire. </a:t>
            </a:r>
          </a:p>
          <a:p>
            <a:pPr marL="298450" marR="758190" indent="-285750">
              <a:buFont typeface="Arial" panose="020B0604020202020204" pitchFamily="34" charset="0"/>
              <a:buChar char="•"/>
            </a:pPr>
            <a:endParaRPr lang="en-US" sz="1700" dirty="0">
              <a:latin typeface="Arial"/>
              <a:cs typeface="Arial"/>
            </a:endParaRPr>
          </a:p>
          <a:p>
            <a:pPr marL="298450" marR="758190" indent="-285750">
              <a:buFont typeface="Arial" panose="020B0604020202020204" pitchFamily="34" charset="0"/>
              <a:buChar char="•"/>
            </a:pPr>
            <a:r>
              <a:rPr lang="es-419" sz="1700" dirty="0">
                <a:latin typeface="Arial"/>
                <a:cs typeface="Arial"/>
              </a:rPr>
              <a:t>Requiere que los estados desarrollen planes ejecutables para lograr dichos estándares.</a:t>
            </a:r>
          </a:p>
          <a:p>
            <a:pPr marL="298450" marR="59690" indent="-285750">
              <a:buFont typeface="Arial" panose="020B0604020202020204" pitchFamily="34" charset="0"/>
              <a:buChar char="•"/>
            </a:pPr>
            <a:endParaRPr lang="en-US" sz="1700" dirty="0">
              <a:latin typeface="Arial"/>
              <a:cs typeface="Arial"/>
            </a:endParaRPr>
          </a:p>
          <a:p>
            <a:pPr marL="298450" marR="59690" indent="-285750">
              <a:buFont typeface="Arial" panose="020B0604020202020204" pitchFamily="34" charset="0"/>
              <a:buChar char="•"/>
            </a:pPr>
            <a:r>
              <a:rPr lang="es-419" sz="1700" dirty="0">
                <a:latin typeface="Arial"/>
                <a:cs typeface="Arial"/>
              </a:rPr>
              <a:t>Incluye regulaciones sobre motores diésel, operaciones de carga de embarcaciones marítimas, revestimientos de pinturas, y emisiones de vehículos y muchos tipos de equipos portuarios.</a:t>
            </a:r>
          </a:p>
          <a:p>
            <a:pPr marL="12700" marR="23495">
              <a:lnSpc>
                <a:spcPts val="1500"/>
              </a:lnSpc>
              <a:spcBef>
                <a:spcPts val="900"/>
              </a:spcBef>
            </a:pPr>
            <a:endParaRPr sz="1300" dirty="0">
              <a:latin typeface="Arial"/>
              <a:cs typeface="Arial"/>
            </a:endParaRPr>
          </a:p>
        </p:txBody>
      </p:sp>
      <p:sp>
        <p:nvSpPr>
          <p:cNvPr id="39" name="object 39"/>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40" name="object 40"/>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41" name="object 41"/>
          <p:cNvSpPr/>
          <p:nvPr/>
        </p:nvSpPr>
        <p:spPr>
          <a:xfrm>
            <a:off x="5007055" y="7210044"/>
            <a:ext cx="389729" cy="448055"/>
          </a:xfrm>
          <a:prstGeom prst="rect">
            <a:avLst/>
          </a:prstGeom>
          <a:blipFill>
            <a:blip r:embed="rId15" cstate="print"/>
            <a:stretch>
              <a:fillRect/>
            </a:stretch>
          </a:blipFill>
        </p:spPr>
        <p:txBody>
          <a:bodyPr wrap="square" lIns="0" tIns="0" rIns="0" bIns="0" rtlCol="0"/>
          <a:lstStyle/>
          <a:p>
            <a:endParaRPr/>
          </a:p>
        </p:txBody>
      </p:sp>
      <p:sp>
        <p:nvSpPr>
          <p:cNvPr id="42" name="object 42"/>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3" name="object 43"/>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txBox="1"/>
          <p:nvPr/>
        </p:nvSpPr>
        <p:spPr>
          <a:xfrm>
            <a:off x="7639957" y="58645"/>
            <a:ext cx="1981835" cy="203200"/>
          </a:xfrm>
          <a:prstGeom prst="rect">
            <a:avLst/>
          </a:prstGeom>
        </p:spPr>
        <p:txBody>
          <a:bodyPr vert="horz" wrap="square" lIns="0" tIns="0" rIns="0" bIns="0" rtlCol="0">
            <a:spAutoFit/>
          </a:bodyPr>
          <a:lstStyle/>
          <a:p>
            <a:pPr marL="12700">
              <a:lnSpc>
                <a:spcPct val="100000"/>
              </a:lnSpc>
            </a:pPr>
            <a:r>
              <a:rPr lang="es-419" sz="1400" b="1">
                <a:solidFill>
                  <a:srgbClr val="FFFFFF"/>
                </a:solidFill>
                <a:latin typeface="Arial"/>
                <a:cs typeface="Arial"/>
              </a:rPr>
              <a:t>Impactos ambientales</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3955543" cy="884951"/>
          </a:xfrm>
          <a:prstGeom prst="rect">
            <a:avLst/>
          </a:prstGeom>
        </p:spPr>
        <p:txBody>
          <a:bodyPr vert="horz" wrap="square" lIns="0" tIns="0" rIns="0" bIns="0" rtlCol="0">
            <a:spAutoFit/>
          </a:bodyPr>
          <a:lstStyle/>
          <a:p>
            <a:pPr marL="12700">
              <a:lnSpc>
                <a:spcPct val="100000"/>
              </a:lnSpc>
            </a:pPr>
            <a:r>
              <a:rPr lang="es-419" sz="2800" b="1" dirty="0">
                <a:latin typeface="Arial"/>
                <a:cs typeface="Arial"/>
              </a:rPr>
              <a:t>Responsabilidades de las agencias</a:t>
            </a:r>
          </a:p>
        </p:txBody>
      </p:sp>
      <p:sp>
        <p:nvSpPr>
          <p:cNvPr id="16" name="object 16"/>
          <p:cNvSpPr txBox="1"/>
          <p:nvPr/>
        </p:nvSpPr>
        <p:spPr>
          <a:xfrm>
            <a:off x="438467" y="1429769"/>
            <a:ext cx="4590734" cy="4315711"/>
          </a:xfrm>
          <a:prstGeom prst="rect">
            <a:avLst/>
          </a:prstGeom>
        </p:spPr>
        <p:txBody>
          <a:bodyPr vert="horz" wrap="square" lIns="0" tIns="0" rIns="0" bIns="0" rtlCol="0">
            <a:spAutoFit/>
          </a:bodyPr>
          <a:lstStyle/>
          <a:p>
            <a:pPr marL="12700" marR="5080">
              <a:lnSpc>
                <a:spcPct val="100000"/>
              </a:lnSpc>
            </a:pPr>
            <a:r>
              <a:rPr lang="es-419" dirty="0">
                <a:latin typeface="Arial"/>
                <a:cs typeface="Arial"/>
              </a:rPr>
              <a:t>Además de la EPA, muchas agencias federales, estatales y locales tienen responsabilidades relacionadas con los puertos y los asuntos relacionados con los puertos. </a:t>
            </a:r>
          </a:p>
          <a:p>
            <a:pPr marL="12700" marR="5080">
              <a:lnSpc>
                <a:spcPct val="100000"/>
              </a:lnSpc>
            </a:pPr>
            <a:endParaRPr lang="en-US" dirty="0">
              <a:latin typeface="Arial"/>
              <a:cs typeface="Arial"/>
            </a:endParaRPr>
          </a:p>
          <a:p>
            <a:pPr marL="12700" marR="5080">
              <a:lnSpc>
                <a:spcPct val="100000"/>
              </a:lnSpc>
            </a:pPr>
            <a:r>
              <a:rPr lang="es-419" dirty="0">
                <a:latin typeface="Arial"/>
                <a:cs typeface="Arial"/>
              </a:rPr>
              <a:t>Esta sección proporciona más detalles sobre lo siguiente:</a:t>
            </a:r>
          </a:p>
          <a:p>
            <a:pPr marL="12700" marR="5080">
              <a:lnSpc>
                <a:spcPct val="100000"/>
              </a:lnSpc>
            </a:pPr>
            <a:endParaRPr lang="en-US" dirty="0">
              <a:latin typeface="Arial"/>
              <a:cs typeface="Arial"/>
            </a:endParaRPr>
          </a:p>
          <a:p>
            <a:pPr marL="126364" indent="-113664">
              <a:lnSpc>
                <a:spcPct val="100000"/>
              </a:lnSpc>
              <a:buFont typeface="Arial"/>
              <a:buChar char="•"/>
              <a:tabLst>
                <a:tab pos="127000" algn="l"/>
              </a:tabLst>
            </a:pPr>
            <a:r>
              <a:rPr lang="es-419" dirty="0">
                <a:latin typeface="Arial"/>
                <a:cs typeface="Arial"/>
              </a:rPr>
              <a:t>Agencias estatales y locales de supervisión ambiental</a:t>
            </a:r>
          </a:p>
          <a:p>
            <a:pPr>
              <a:lnSpc>
                <a:spcPct val="100000"/>
              </a:lnSpc>
              <a:spcBef>
                <a:spcPts val="27"/>
              </a:spcBef>
              <a:buFont typeface="Arial"/>
              <a:buChar char="•"/>
            </a:pPr>
            <a:endParaRPr lang="en-US" dirty="0">
              <a:latin typeface="Times New Roman"/>
              <a:cs typeface="Times New Roman"/>
            </a:endParaRPr>
          </a:p>
          <a:p>
            <a:pPr marL="126364" indent="-113664">
              <a:lnSpc>
                <a:spcPct val="100000"/>
              </a:lnSpc>
              <a:buFont typeface="Arial"/>
              <a:buChar char="•"/>
              <a:tabLst>
                <a:tab pos="127000" algn="l"/>
              </a:tabLst>
            </a:pPr>
            <a:r>
              <a:rPr lang="es-419" dirty="0">
                <a:latin typeface="Arial"/>
                <a:cs typeface="Arial"/>
              </a:rPr>
              <a:t>Agencias federales de supervisión ambiental</a:t>
            </a:r>
          </a:p>
          <a:p>
            <a:pPr marL="12700" marR="5080">
              <a:lnSpc>
                <a:spcPct val="100000"/>
              </a:lnSpc>
            </a:pPr>
            <a:endParaRPr dirty="0">
              <a:latin typeface="Arial"/>
              <a:cs typeface="Arial"/>
            </a:endParaRPr>
          </a:p>
        </p:txBody>
      </p:sp>
      <p:sp>
        <p:nvSpPr>
          <p:cNvPr id="19" name="object 19"/>
          <p:cNvSpPr/>
          <p:nvPr/>
        </p:nvSpPr>
        <p:spPr>
          <a:xfrm>
            <a:off x="56583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EFF6F6"/>
          </a:solidFill>
        </p:spPr>
        <p:txBody>
          <a:bodyPr wrap="square" lIns="0" tIns="0" rIns="0" bIns="0" rtlCol="0"/>
          <a:lstStyle/>
          <a:p>
            <a:endParaRPr/>
          </a:p>
        </p:txBody>
      </p:sp>
      <p:sp>
        <p:nvSpPr>
          <p:cNvPr id="20" name="object 20"/>
          <p:cNvSpPr txBox="1"/>
          <p:nvPr/>
        </p:nvSpPr>
        <p:spPr>
          <a:xfrm>
            <a:off x="5829808" y="620369"/>
            <a:ext cx="3586479" cy="1161857"/>
          </a:xfrm>
          <a:prstGeom prst="rect">
            <a:avLst/>
          </a:prstGeom>
        </p:spPr>
        <p:txBody>
          <a:bodyPr vert="horz" wrap="square" lIns="0" tIns="0" rIns="0" bIns="0" rtlCol="0">
            <a:spAutoFit/>
          </a:bodyPr>
          <a:lstStyle/>
          <a:p>
            <a:pPr marL="12700">
              <a:lnSpc>
                <a:spcPct val="100000"/>
              </a:lnSpc>
            </a:pPr>
            <a:r>
              <a:rPr lang="es-419" sz="2000" b="1">
                <a:latin typeface="Arial"/>
                <a:cs typeface="Arial"/>
              </a:rPr>
              <a:t>Agencias estatales y locales</a:t>
            </a:r>
          </a:p>
          <a:p>
            <a:pPr marL="12700" marR="5080">
              <a:lnSpc>
                <a:spcPct val="100000"/>
              </a:lnSpc>
              <a:spcBef>
                <a:spcPts val="880"/>
              </a:spcBef>
            </a:pPr>
            <a:r>
              <a:rPr lang="es-419" sz="1600">
                <a:latin typeface="Arial"/>
                <a:cs typeface="Arial"/>
              </a:rPr>
              <a:t>Las agencias estatales y locales pueden tener responsabilidades de supervisión, planificación o servicio:</a:t>
            </a:r>
          </a:p>
        </p:txBody>
      </p:sp>
      <p:sp>
        <p:nvSpPr>
          <p:cNvPr id="22" name="object 22"/>
          <p:cNvSpPr/>
          <p:nvPr/>
        </p:nvSpPr>
        <p:spPr>
          <a:xfrm>
            <a:off x="56583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ln w="12700">
            <a:solidFill>
              <a:srgbClr val="5EA7A0"/>
            </a:solidFill>
          </a:ln>
        </p:spPr>
        <p:txBody>
          <a:bodyPr wrap="square" lIns="0" tIns="0" rIns="0" bIns="0" rtlCol="0"/>
          <a:lstStyle/>
          <a:p>
            <a:endParaRPr/>
          </a:p>
        </p:txBody>
      </p:sp>
      <p:sp>
        <p:nvSpPr>
          <p:cNvPr id="28" name="object 28"/>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30" name="object 30"/>
          <p:cNvSpPr/>
          <p:nvPr/>
        </p:nvSpPr>
        <p:spPr>
          <a:xfrm>
            <a:off x="5007055" y="7210044"/>
            <a:ext cx="389729" cy="448055"/>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2" name="object 3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31</a:t>
            </a:fld>
            <a:endParaRPr dirty="0"/>
          </a:p>
        </p:txBody>
      </p:sp>
      <p:graphicFrame>
        <p:nvGraphicFramePr>
          <p:cNvPr id="21" name="object 21"/>
          <p:cNvGraphicFramePr>
            <a:graphicFrameLocks noGrp="1"/>
          </p:cNvGraphicFramePr>
          <p:nvPr>
            <p:extLst>
              <p:ext uri="{D42A27DB-BD31-4B8C-83A1-F6EECF244321}">
                <p14:modId xmlns:p14="http://schemas.microsoft.com/office/powerpoint/2010/main" val="3872219245"/>
              </p:ext>
            </p:extLst>
          </p:nvPr>
        </p:nvGraphicFramePr>
        <p:xfrm>
          <a:off x="5835129" y="2044510"/>
          <a:ext cx="3555491" cy="4312465"/>
        </p:xfrm>
        <a:graphic>
          <a:graphicData uri="http://schemas.openxmlformats.org/drawingml/2006/table">
            <a:tbl>
              <a:tblPr firstRow="1" bandRow="1">
                <a:tableStyleId>{2D5ABB26-0587-4C30-8999-92F81FD0307C}</a:tableStyleId>
              </a:tblPr>
              <a:tblGrid>
                <a:gridCol w="1297191">
                  <a:extLst>
                    <a:ext uri="{9D8B030D-6E8A-4147-A177-3AD203B41FA5}">
                      <a16:colId xmlns:a16="http://schemas.microsoft.com/office/drawing/2014/main" val="20000"/>
                    </a:ext>
                  </a:extLst>
                </a:gridCol>
                <a:gridCol w="2258300">
                  <a:extLst>
                    <a:ext uri="{9D8B030D-6E8A-4147-A177-3AD203B41FA5}">
                      <a16:colId xmlns:a16="http://schemas.microsoft.com/office/drawing/2014/main" val="20001"/>
                    </a:ext>
                  </a:extLst>
                </a:gridCol>
              </a:tblGrid>
              <a:tr h="271970">
                <a:tc>
                  <a:txBody>
                    <a:bodyPr/>
                    <a:lstStyle/>
                    <a:p>
                      <a:pPr algn="ctr">
                        <a:lnSpc>
                          <a:spcPct val="100000"/>
                        </a:lnSpc>
                      </a:pPr>
                      <a:r>
                        <a:rPr lang="es-419" sz="1300" b="1" dirty="0">
                          <a:solidFill>
                            <a:srgbClr val="FFFFFF"/>
                          </a:solidFill>
                          <a:latin typeface="Arial"/>
                          <a:cs typeface="Arial"/>
                        </a:rPr>
                        <a:t>Área</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EA7A0"/>
                    </a:solidFill>
                  </a:tcPr>
                </a:tc>
                <a:tc>
                  <a:txBody>
                    <a:bodyPr/>
                    <a:lstStyle/>
                    <a:p>
                      <a:pPr marL="339090">
                        <a:lnSpc>
                          <a:spcPct val="100000"/>
                        </a:lnSpc>
                      </a:pPr>
                      <a:r>
                        <a:rPr lang="es-419" sz="1300" b="1" dirty="0">
                          <a:solidFill>
                            <a:srgbClr val="FFFFFF"/>
                          </a:solidFill>
                          <a:latin typeface="Arial"/>
                          <a:cs typeface="Arial"/>
                        </a:rPr>
                        <a:t>Agencias potenciales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EA7A0"/>
                    </a:solidFill>
                  </a:tcPr>
                </a:tc>
                <a:extLst>
                  <a:ext uri="{0D108BD9-81ED-4DB2-BD59-A6C34878D82A}">
                    <a16:rowId xmlns:a16="http://schemas.microsoft.com/office/drawing/2014/main" val="10000"/>
                  </a:ext>
                </a:extLst>
              </a:tr>
              <a:tr h="1073341">
                <a:tc>
                  <a:txBody>
                    <a:bodyPr/>
                    <a:lstStyle/>
                    <a:p>
                      <a:pPr marL="44450" algn="l" rtl="0">
                        <a:lnSpc>
                          <a:spcPct val="100000"/>
                        </a:lnSpc>
                      </a:pPr>
                      <a:endParaRPr lang="en-US" sz="1300" dirty="0">
                        <a:latin typeface="Arial"/>
                        <a:cs typeface="Arial"/>
                      </a:endParaRPr>
                    </a:p>
                    <a:p>
                      <a:pPr marL="44450">
                        <a:lnSpc>
                          <a:spcPct val="100000"/>
                        </a:lnSpc>
                      </a:pPr>
                      <a:r>
                        <a:rPr lang="es-419" sz="1300">
                          <a:latin typeface="Arial"/>
                          <a:cs typeface="Arial"/>
                        </a:rPr>
                        <a:t>Ambiente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FF6F6"/>
                    </a:solidFill>
                  </a:tcPr>
                </a:tc>
                <a:tc>
                  <a:txBody>
                    <a:bodyPr/>
                    <a:lstStyle/>
                    <a:p>
                      <a:pPr marL="44450" marR="41275">
                        <a:lnSpc>
                          <a:spcPct val="100000"/>
                        </a:lnSpc>
                      </a:pPr>
                      <a:r>
                        <a:rPr lang="es-419" sz="1300" dirty="0">
                          <a:latin typeface="Arial"/>
                          <a:cs typeface="Arial"/>
                        </a:rPr>
                        <a:t>Departamentos ambientales estatales y locales</a:t>
                      </a:r>
                    </a:p>
                    <a:p>
                      <a:pPr marL="44450" marR="243204">
                        <a:lnSpc>
                          <a:spcPct val="100000"/>
                        </a:lnSpc>
                        <a:spcBef>
                          <a:spcPts val="450"/>
                        </a:spcBef>
                      </a:pPr>
                      <a:r>
                        <a:rPr lang="es-419" sz="1300" dirty="0">
                          <a:latin typeface="Arial"/>
                          <a:cs typeface="Arial"/>
                        </a:rPr>
                        <a:t>Departamentos locales de salud (ocasionalmente)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FF6F6"/>
                    </a:solidFill>
                  </a:tcPr>
                </a:tc>
                <a:extLst>
                  <a:ext uri="{0D108BD9-81ED-4DB2-BD59-A6C34878D82A}">
                    <a16:rowId xmlns:a16="http://schemas.microsoft.com/office/drawing/2014/main" val="10001"/>
                  </a:ext>
                </a:extLst>
              </a:tr>
              <a:tr h="1016627">
                <a:tc>
                  <a:txBody>
                    <a:bodyPr/>
                    <a:lstStyle/>
                    <a:p>
                      <a:pPr marL="44450" marR="269875">
                        <a:lnSpc>
                          <a:spcPct val="100000"/>
                        </a:lnSpc>
                      </a:pPr>
                      <a:r>
                        <a:rPr lang="es-419" sz="1300">
                          <a:latin typeface="Arial"/>
                          <a:cs typeface="Arial"/>
                        </a:rPr>
                        <a:t>Transporte y movimiento de bienes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DCD9"/>
                    </a:solidFill>
                  </a:tcPr>
                </a:tc>
                <a:tc>
                  <a:txBody>
                    <a:bodyPr/>
                    <a:lstStyle/>
                    <a:p>
                      <a:pPr marL="44450" marR="124460">
                        <a:lnSpc>
                          <a:spcPct val="100000"/>
                        </a:lnSpc>
                      </a:pPr>
                      <a:r>
                        <a:rPr lang="es-419" sz="1300">
                          <a:latin typeface="Arial"/>
                          <a:cs typeface="Arial"/>
                        </a:rPr>
                        <a:t>Departamentos de transporte estatales y locales</a:t>
                      </a:r>
                    </a:p>
                    <a:p>
                      <a:pPr marL="44450" marR="500380">
                        <a:lnSpc>
                          <a:spcPct val="100000"/>
                        </a:lnSpc>
                        <a:spcBef>
                          <a:spcPts val="450"/>
                        </a:spcBef>
                      </a:pPr>
                      <a:r>
                        <a:rPr lang="es-419" sz="1300">
                          <a:latin typeface="Arial"/>
                          <a:cs typeface="Arial"/>
                        </a:rPr>
                        <a:t>Organizaciones metropolitanas de planificación</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DCD9"/>
                    </a:solidFill>
                  </a:tcPr>
                </a:tc>
                <a:extLst>
                  <a:ext uri="{0D108BD9-81ED-4DB2-BD59-A6C34878D82A}">
                    <a16:rowId xmlns:a16="http://schemas.microsoft.com/office/drawing/2014/main" val="10002"/>
                  </a:ext>
                </a:extLst>
              </a:tr>
              <a:tr h="660834">
                <a:tc>
                  <a:txBody>
                    <a:bodyPr/>
                    <a:lstStyle/>
                    <a:p>
                      <a:pPr marL="44450">
                        <a:lnSpc>
                          <a:spcPct val="100000"/>
                        </a:lnSpc>
                      </a:pPr>
                      <a:r>
                        <a:rPr lang="es-419" sz="1300">
                          <a:latin typeface="Arial"/>
                          <a:cs typeface="Arial"/>
                        </a:rPr>
                        <a:t>Salud</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FF6F6"/>
                    </a:solidFill>
                  </a:tcPr>
                </a:tc>
                <a:tc>
                  <a:txBody>
                    <a:bodyPr/>
                    <a:lstStyle/>
                    <a:p>
                      <a:pPr marL="44450" marR="509270">
                        <a:lnSpc>
                          <a:spcPct val="100000"/>
                        </a:lnSpc>
                      </a:pPr>
                      <a:r>
                        <a:rPr lang="es-419" sz="1300" dirty="0">
                          <a:latin typeface="Arial"/>
                          <a:cs typeface="Arial"/>
                        </a:rPr>
                        <a:t>Departamentos de salud estatales y locales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FF6F6"/>
                    </a:solidFill>
                  </a:tcPr>
                </a:tc>
                <a:extLst>
                  <a:ext uri="{0D108BD9-81ED-4DB2-BD59-A6C34878D82A}">
                    <a16:rowId xmlns:a16="http://schemas.microsoft.com/office/drawing/2014/main" val="10003"/>
                  </a:ext>
                </a:extLst>
              </a:tr>
              <a:tr h="675187">
                <a:tc>
                  <a:txBody>
                    <a:bodyPr/>
                    <a:lstStyle/>
                    <a:p>
                      <a:pPr marL="44450" marR="300355">
                        <a:lnSpc>
                          <a:spcPct val="100000"/>
                        </a:lnSpc>
                      </a:pPr>
                      <a:r>
                        <a:rPr lang="es-419" sz="1300">
                          <a:latin typeface="Arial"/>
                          <a:cs typeface="Arial"/>
                        </a:rPr>
                        <a:t>Desarrollo y planificación del uso de la tierra</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DCD9"/>
                    </a:solidFill>
                  </a:tcPr>
                </a:tc>
                <a:tc>
                  <a:txBody>
                    <a:bodyPr/>
                    <a:lstStyle/>
                    <a:p>
                      <a:pPr marL="44450" marR="335280">
                        <a:lnSpc>
                          <a:spcPct val="100000"/>
                        </a:lnSpc>
                      </a:pPr>
                      <a:r>
                        <a:rPr lang="es-419" sz="1300" dirty="0">
                          <a:latin typeface="Arial"/>
                          <a:cs typeface="Arial"/>
                        </a:rPr>
                        <a:t>Departamentos de planificación estatales y locales</a:t>
                      </a:r>
                    </a:p>
                    <a:p>
                      <a:pPr marL="44450">
                        <a:lnSpc>
                          <a:spcPct val="100000"/>
                        </a:lnSpc>
                        <a:spcBef>
                          <a:spcPts val="450"/>
                        </a:spcBef>
                      </a:pPr>
                      <a:r>
                        <a:rPr lang="es-419" sz="1300" dirty="0">
                          <a:latin typeface="Arial"/>
                          <a:cs typeface="Arial"/>
                        </a:rPr>
                        <a:t>Comisión local de planificación</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DCD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383143" y="7284732"/>
            <a:ext cx="443752" cy="298678"/>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848548" y="7210043"/>
            <a:ext cx="319142" cy="41992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187192" y="7317909"/>
            <a:ext cx="448055" cy="232325"/>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634081" y="7253833"/>
            <a:ext cx="360476" cy="360476"/>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6789470" y="7229475"/>
            <a:ext cx="411429" cy="41142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7386383" y="7229475"/>
            <a:ext cx="411391" cy="411391"/>
          </a:xfrm>
          <a:prstGeom prst="rect">
            <a:avLst/>
          </a:prstGeom>
          <a:blipFill>
            <a:blip r:embed="rId12" cstate="print"/>
            <a:stretch>
              <a:fillRect/>
            </a:stretch>
          </a:blipFill>
        </p:spPr>
        <p:txBody>
          <a:bodyPr wrap="square" lIns="0" tIns="0" rIns="0" bIns="0" rtlCol="0"/>
          <a:lstStyle/>
          <a:p>
            <a:endParaRPr/>
          </a:p>
        </p:txBody>
      </p:sp>
      <p:sp>
        <p:nvSpPr>
          <p:cNvPr id="13" name="object 13"/>
          <p:cNvSpPr txBox="1"/>
          <p:nvPr/>
        </p:nvSpPr>
        <p:spPr>
          <a:xfrm>
            <a:off x="444500" y="58645"/>
            <a:ext cx="9177655" cy="1400383"/>
          </a:xfrm>
          <a:prstGeom prst="rect">
            <a:avLst/>
          </a:prstGeom>
        </p:spPr>
        <p:txBody>
          <a:bodyPr vert="horz" wrap="square" lIns="0" tIns="0" rIns="0" bIns="0" rtlCol="0">
            <a:spAutoFit/>
          </a:bodyPr>
          <a:lstStyle/>
          <a:p>
            <a:pPr marR="5080" algn="r">
              <a:lnSpc>
                <a:spcPct val="100000"/>
              </a:lnSpc>
            </a:pPr>
            <a:r>
              <a:rPr lang="es-419" sz="1400" b="1">
                <a:solidFill>
                  <a:srgbClr val="FFFFFF"/>
                </a:solidFill>
                <a:latin typeface="Arial"/>
                <a:cs typeface="Arial"/>
              </a:rPr>
              <a:t>Impactos ambientales</a:t>
            </a:r>
          </a:p>
          <a:p>
            <a:pPr marL="12700">
              <a:lnSpc>
                <a:spcPct val="100000"/>
              </a:lnSpc>
              <a:spcBef>
                <a:spcPts val="1135"/>
              </a:spcBef>
            </a:pPr>
            <a:r>
              <a:rPr lang="es-419" sz="2800" b="1">
                <a:latin typeface="Arial"/>
                <a:cs typeface="Arial"/>
              </a:rPr>
              <a:t>Intereses potenciales de la comunidad</a:t>
            </a:r>
          </a:p>
          <a:p>
            <a:pPr>
              <a:lnSpc>
                <a:spcPct val="100000"/>
              </a:lnSpc>
              <a:spcBef>
                <a:spcPts val="56"/>
              </a:spcBef>
            </a:pPr>
            <a:endParaRPr sz="1900">
              <a:latin typeface="Times New Roman"/>
              <a:cs typeface="Times New Roman"/>
            </a:endParaRPr>
          </a:p>
          <a:p>
            <a:pPr marL="12700">
              <a:lnSpc>
                <a:spcPct val="100000"/>
              </a:lnSpc>
            </a:pPr>
            <a:r>
              <a:rPr lang="es-419" sz="2000">
                <a:latin typeface="Arial"/>
                <a:cs typeface="Arial"/>
              </a:rPr>
              <a:t>Los intereses de la comunidad en los impactos ambientales pueden incluir:</a:t>
            </a:r>
          </a:p>
        </p:txBody>
      </p:sp>
      <p:sp>
        <p:nvSpPr>
          <p:cNvPr id="14" name="object 14"/>
          <p:cNvSpPr/>
          <p:nvPr/>
        </p:nvSpPr>
        <p:spPr>
          <a:xfrm>
            <a:off x="463581" y="1687334"/>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15" name="object 15"/>
          <p:cNvSpPr/>
          <p:nvPr/>
        </p:nvSpPr>
        <p:spPr>
          <a:xfrm>
            <a:off x="681228" y="1865388"/>
            <a:ext cx="923543" cy="802132"/>
          </a:xfrm>
          <a:prstGeom prst="rect">
            <a:avLst/>
          </a:prstGeom>
          <a:blipFill>
            <a:blip r:embed="rId13" cstate="print"/>
            <a:stretch>
              <a:fillRect/>
            </a:stretch>
          </a:blipFill>
        </p:spPr>
        <p:txBody>
          <a:bodyPr wrap="square" lIns="0" tIns="0" rIns="0" bIns="0" rtlCol="0"/>
          <a:lstStyle/>
          <a:p>
            <a:endParaRPr/>
          </a:p>
        </p:txBody>
      </p:sp>
      <p:sp>
        <p:nvSpPr>
          <p:cNvPr id="16" name="object 16"/>
          <p:cNvSpPr txBox="1"/>
          <p:nvPr/>
        </p:nvSpPr>
        <p:spPr>
          <a:xfrm>
            <a:off x="521453" y="2711271"/>
            <a:ext cx="1243330" cy="430887"/>
          </a:xfrm>
          <a:prstGeom prst="rect">
            <a:avLst/>
          </a:prstGeom>
        </p:spPr>
        <p:txBody>
          <a:bodyPr vert="horz" wrap="square" lIns="0" tIns="0" rIns="0" bIns="0" rtlCol="0">
            <a:spAutoFit/>
          </a:bodyPr>
          <a:lstStyle/>
          <a:p>
            <a:pPr marR="5080" indent="12700" algn="ctr">
              <a:lnSpc>
                <a:spcPct val="100000"/>
              </a:lnSpc>
            </a:pPr>
            <a:r>
              <a:rPr lang="es-419" sz="1400" dirty="0">
                <a:latin typeface="Arial"/>
                <a:cs typeface="Arial"/>
              </a:rPr>
              <a:t>Justicia ambiental</a:t>
            </a:r>
          </a:p>
        </p:txBody>
      </p:sp>
      <p:sp>
        <p:nvSpPr>
          <p:cNvPr id="17" name="object 17"/>
          <p:cNvSpPr/>
          <p:nvPr/>
        </p:nvSpPr>
        <p:spPr>
          <a:xfrm>
            <a:off x="463550" y="1687334"/>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18" name="object 18"/>
          <p:cNvSpPr/>
          <p:nvPr/>
        </p:nvSpPr>
        <p:spPr>
          <a:xfrm>
            <a:off x="1936412" y="1687334"/>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19" name="object 19"/>
          <p:cNvSpPr/>
          <p:nvPr/>
        </p:nvSpPr>
        <p:spPr>
          <a:xfrm>
            <a:off x="2162622" y="1696457"/>
            <a:ext cx="878353" cy="848347"/>
          </a:xfrm>
          <a:prstGeom prst="rect">
            <a:avLst/>
          </a:prstGeom>
          <a:blipFill>
            <a:blip r:embed="rId14" cstate="print"/>
            <a:stretch>
              <a:fillRect/>
            </a:stretch>
          </a:blipFill>
        </p:spPr>
        <p:txBody>
          <a:bodyPr wrap="square" lIns="0" tIns="0" rIns="0" bIns="0" rtlCol="0"/>
          <a:lstStyle/>
          <a:p>
            <a:endParaRPr/>
          </a:p>
        </p:txBody>
      </p:sp>
      <p:sp>
        <p:nvSpPr>
          <p:cNvPr id="20" name="object 20"/>
          <p:cNvSpPr txBox="1"/>
          <p:nvPr/>
        </p:nvSpPr>
        <p:spPr>
          <a:xfrm>
            <a:off x="2057827" y="2716497"/>
            <a:ext cx="1091414" cy="430887"/>
          </a:xfrm>
          <a:prstGeom prst="rect">
            <a:avLst/>
          </a:prstGeom>
        </p:spPr>
        <p:txBody>
          <a:bodyPr vert="horz" wrap="square" lIns="0" tIns="0" rIns="0" bIns="0" rtlCol="0">
            <a:spAutoFit/>
          </a:bodyPr>
          <a:lstStyle/>
          <a:p>
            <a:pPr marL="12700" marR="5080" indent="-12700" algn="ctr">
              <a:lnSpc>
                <a:spcPct val="100000"/>
              </a:lnSpc>
            </a:pPr>
            <a:r>
              <a:rPr lang="es-419" sz="1400" dirty="0">
                <a:latin typeface="Arial"/>
                <a:cs typeface="Arial"/>
              </a:rPr>
              <a:t>Calidad del aire y salud</a:t>
            </a:r>
          </a:p>
        </p:txBody>
      </p:sp>
      <p:sp>
        <p:nvSpPr>
          <p:cNvPr id="21" name="object 21"/>
          <p:cNvSpPr/>
          <p:nvPr/>
        </p:nvSpPr>
        <p:spPr>
          <a:xfrm>
            <a:off x="1936381" y="1687334"/>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22" name="object 22"/>
          <p:cNvSpPr/>
          <p:nvPr/>
        </p:nvSpPr>
        <p:spPr>
          <a:xfrm>
            <a:off x="3409257" y="1687334"/>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23" name="object 23"/>
          <p:cNvSpPr/>
          <p:nvPr/>
        </p:nvSpPr>
        <p:spPr>
          <a:xfrm>
            <a:off x="3644634" y="1840915"/>
            <a:ext cx="888082" cy="845139"/>
          </a:xfrm>
          <a:prstGeom prst="rect">
            <a:avLst/>
          </a:prstGeom>
          <a:blipFill>
            <a:blip r:embed="rId15" cstate="print"/>
            <a:stretch>
              <a:fillRect/>
            </a:stretch>
          </a:blipFill>
        </p:spPr>
        <p:txBody>
          <a:bodyPr wrap="square" lIns="0" tIns="0" rIns="0" bIns="0" rtlCol="0"/>
          <a:lstStyle/>
          <a:p>
            <a:endParaRPr/>
          </a:p>
        </p:txBody>
      </p:sp>
      <p:sp>
        <p:nvSpPr>
          <p:cNvPr id="24" name="object 24"/>
          <p:cNvSpPr txBox="1"/>
          <p:nvPr/>
        </p:nvSpPr>
        <p:spPr>
          <a:xfrm>
            <a:off x="3455179" y="2620809"/>
            <a:ext cx="1254852" cy="654025"/>
          </a:xfrm>
          <a:prstGeom prst="rect">
            <a:avLst/>
          </a:prstGeom>
        </p:spPr>
        <p:txBody>
          <a:bodyPr vert="horz" wrap="square" lIns="0" tIns="0" rIns="0" bIns="0" rtlCol="0">
            <a:spAutoFit/>
          </a:bodyPr>
          <a:lstStyle/>
          <a:p>
            <a:pPr marR="5080" indent="12700" algn="ctr">
              <a:lnSpc>
                <a:spcPts val="1700"/>
              </a:lnSpc>
            </a:pPr>
            <a:r>
              <a:rPr lang="es-419" sz="1400" dirty="0">
                <a:latin typeface="Arial"/>
                <a:cs typeface="Arial"/>
              </a:rPr>
              <a:t>Impactos acústicos y lumínicos</a:t>
            </a:r>
          </a:p>
        </p:txBody>
      </p:sp>
      <p:sp>
        <p:nvSpPr>
          <p:cNvPr id="25" name="object 25"/>
          <p:cNvSpPr/>
          <p:nvPr/>
        </p:nvSpPr>
        <p:spPr>
          <a:xfrm>
            <a:off x="3409226" y="1687334"/>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26" name="object 26"/>
          <p:cNvSpPr/>
          <p:nvPr/>
        </p:nvSpPr>
        <p:spPr>
          <a:xfrm>
            <a:off x="463579" y="3421791"/>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27" name="object 27"/>
          <p:cNvSpPr/>
          <p:nvPr/>
        </p:nvSpPr>
        <p:spPr>
          <a:xfrm>
            <a:off x="637731" y="3500315"/>
            <a:ext cx="973239" cy="973247"/>
          </a:xfrm>
          <a:prstGeom prst="rect">
            <a:avLst/>
          </a:prstGeom>
          <a:blipFill>
            <a:blip r:embed="rId16" cstate="print"/>
            <a:stretch>
              <a:fillRect/>
            </a:stretch>
          </a:blipFill>
        </p:spPr>
        <p:txBody>
          <a:bodyPr wrap="square" lIns="0" tIns="0" rIns="0" bIns="0" rtlCol="0"/>
          <a:lstStyle/>
          <a:p>
            <a:endParaRPr/>
          </a:p>
        </p:txBody>
      </p:sp>
      <p:sp>
        <p:nvSpPr>
          <p:cNvPr id="28" name="object 28"/>
          <p:cNvSpPr txBox="1"/>
          <p:nvPr/>
        </p:nvSpPr>
        <p:spPr>
          <a:xfrm>
            <a:off x="506492" y="4535102"/>
            <a:ext cx="1285714" cy="430887"/>
          </a:xfrm>
          <a:prstGeom prst="rect">
            <a:avLst/>
          </a:prstGeom>
        </p:spPr>
        <p:txBody>
          <a:bodyPr vert="horz" wrap="square" lIns="0" tIns="0" rIns="0" bIns="0" rtlCol="0">
            <a:spAutoFit/>
          </a:bodyPr>
          <a:lstStyle/>
          <a:p>
            <a:pPr marR="5080" indent="12700" algn="ctr">
              <a:lnSpc>
                <a:spcPct val="100000"/>
              </a:lnSpc>
            </a:pPr>
            <a:r>
              <a:rPr lang="es-419" sz="1400" dirty="0">
                <a:latin typeface="Arial"/>
                <a:cs typeface="Arial"/>
              </a:rPr>
              <a:t>Resultados de salud pública</a:t>
            </a:r>
          </a:p>
        </p:txBody>
      </p:sp>
      <p:sp>
        <p:nvSpPr>
          <p:cNvPr id="29" name="object 29"/>
          <p:cNvSpPr/>
          <p:nvPr/>
        </p:nvSpPr>
        <p:spPr>
          <a:xfrm>
            <a:off x="463548" y="3421791"/>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30" name="object 30"/>
          <p:cNvSpPr/>
          <p:nvPr/>
        </p:nvSpPr>
        <p:spPr>
          <a:xfrm>
            <a:off x="1936412" y="3421786"/>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31" name="object 31"/>
          <p:cNvSpPr/>
          <p:nvPr/>
        </p:nvSpPr>
        <p:spPr>
          <a:xfrm>
            <a:off x="2195207" y="3566155"/>
            <a:ext cx="841247" cy="841247"/>
          </a:xfrm>
          <a:prstGeom prst="rect">
            <a:avLst/>
          </a:prstGeom>
          <a:blipFill>
            <a:blip r:embed="rId17" cstate="print"/>
            <a:stretch>
              <a:fillRect/>
            </a:stretch>
          </a:blipFill>
        </p:spPr>
        <p:txBody>
          <a:bodyPr wrap="square" lIns="0" tIns="0" rIns="0" bIns="0" rtlCol="0"/>
          <a:lstStyle/>
          <a:p>
            <a:endParaRPr/>
          </a:p>
        </p:txBody>
      </p:sp>
      <p:sp>
        <p:nvSpPr>
          <p:cNvPr id="32" name="object 32"/>
          <p:cNvSpPr txBox="1"/>
          <p:nvPr/>
        </p:nvSpPr>
        <p:spPr>
          <a:xfrm>
            <a:off x="2101422" y="4507562"/>
            <a:ext cx="1024570" cy="430887"/>
          </a:xfrm>
          <a:prstGeom prst="rect">
            <a:avLst/>
          </a:prstGeom>
        </p:spPr>
        <p:txBody>
          <a:bodyPr vert="horz" wrap="square" lIns="0" tIns="0" rIns="0" bIns="0" rtlCol="0">
            <a:spAutoFit/>
          </a:bodyPr>
          <a:lstStyle/>
          <a:p>
            <a:pPr marR="5080" indent="12700" algn="ctr">
              <a:lnSpc>
                <a:spcPct val="100000"/>
              </a:lnSpc>
            </a:pPr>
            <a:r>
              <a:rPr lang="es-419" sz="1400" dirty="0">
                <a:latin typeface="Arial"/>
                <a:cs typeface="Arial"/>
              </a:rPr>
              <a:t>Impactos ecológicos</a:t>
            </a:r>
          </a:p>
        </p:txBody>
      </p:sp>
      <p:sp>
        <p:nvSpPr>
          <p:cNvPr id="33" name="object 33"/>
          <p:cNvSpPr/>
          <p:nvPr/>
        </p:nvSpPr>
        <p:spPr>
          <a:xfrm>
            <a:off x="1936381" y="3421786"/>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3409257" y="3421786"/>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35" name="object 35"/>
          <p:cNvSpPr/>
          <p:nvPr/>
        </p:nvSpPr>
        <p:spPr>
          <a:xfrm>
            <a:off x="3637133" y="3541458"/>
            <a:ext cx="903078" cy="863777"/>
          </a:xfrm>
          <a:prstGeom prst="rect">
            <a:avLst/>
          </a:prstGeom>
          <a:blipFill>
            <a:blip r:embed="rId18" cstate="print"/>
            <a:stretch>
              <a:fillRect/>
            </a:stretch>
          </a:blipFill>
        </p:spPr>
        <p:txBody>
          <a:bodyPr wrap="square" lIns="0" tIns="0" rIns="0" bIns="0" rtlCol="0"/>
          <a:lstStyle/>
          <a:p>
            <a:endParaRPr/>
          </a:p>
        </p:txBody>
      </p:sp>
      <p:sp>
        <p:nvSpPr>
          <p:cNvPr id="36" name="object 36"/>
          <p:cNvSpPr txBox="1"/>
          <p:nvPr/>
        </p:nvSpPr>
        <p:spPr>
          <a:xfrm>
            <a:off x="3435540" y="4392349"/>
            <a:ext cx="1294130" cy="622543"/>
          </a:xfrm>
          <a:prstGeom prst="rect">
            <a:avLst/>
          </a:prstGeom>
        </p:spPr>
        <p:txBody>
          <a:bodyPr vert="horz" wrap="square" lIns="0" tIns="0" rIns="0" bIns="0" rtlCol="0">
            <a:spAutoFit/>
          </a:bodyPr>
          <a:lstStyle/>
          <a:p>
            <a:pPr marL="12065" marR="5080" indent="-1905" algn="ctr">
              <a:lnSpc>
                <a:spcPct val="72200"/>
              </a:lnSpc>
            </a:pPr>
            <a:r>
              <a:rPr lang="es-419" sz="1400" dirty="0">
                <a:latin typeface="Arial"/>
                <a:cs typeface="Arial"/>
              </a:rPr>
              <a:t>Acceso a áreas naturales y espacios abiertos</a:t>
            </a:r>
          </a:p>
        </p:txBody>
      </p:sp>
      <p:sp>
        <p:nvSpPr>
          <p:cNvPr id="37" name="object 37"/>
          <p:cNvSpPr/>
          <p:nvPr/>
        </p:nvSpPr>
        <p:spPr>
          <a:xfrm>
            <a:off x="3409226" y="3421786"/>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39" name="object 39"/>
          <p:cNvSpPr txBox="1"/>
          <p:nvPr/>
        </p:nvSpPr>
        <p:spPr>
          <a:xfrm>
            <a:off x="5671058" y="1687334"/>
            <a:ext cx="3923762" cy="4119106"/>
          </a:xfrm>
          <a:prstGeom prst="rect">
            <a:avLst/>
          </a:prstGeom>
          <a:solidFill>
            <a:srgbClr val="EFF6F6"/>
          </a:solidFill>
          <a:ln w="12700">
            <a:solidFill>
              <a:srgbClr val="5EA7A0"/>
            </a:solidFill>
          </a:ln>
        </p:spPr>
        <p:txBody>
          <a:bodyPr vert="horz" wrap="square" lIns="0" tIns="0" rIns="0" bIns="0" rtlCol="0">
            <a:spAutoFit/>
          </a:bodyPr>
          <a:lstStyle/>
          <a:p>
            <a:pPr marL="177800">
              <a:lnSpc>
                <a:spcPct val="100000"/>
              </a:lnSpc>
            </a:pPr>
            <a:r>
              <a:rPr lang="es-419" sz="2000" b="1" dirty="0">
                <a:latin typeface="Arial"/>
                <a:cs typeface="Arial"/>
              </a:rPr>
              <a:t>Justicia ambiental</a:t>
            </a:r>
          </a:p>
          <a:p>
            <a:pPr>
              <a:lnSpc>
                <a:spcPct val="100000"/>
              </a:lnSpc>
              <a:spcBef>
                <a:spcPts val="7"/>
              </a:spcBef>
            </a:pPr>
            <a:endParaRPr sz="1150" dirty="0">
              <a:latin typeface="Times New Roman"/>
              <a:cs typeface="Times New Roman"/>
            </a:endParaRPr>
          </a:p>
          <a:p>
            <a:pPr marL="177800" marR="260350">
              <a:lnSpc>
                <a:spcPct val="100000"/>
              </a:lnSpc>
            </a:pPr>
            <a:r>
              <a:rPr lang="es-419" sz="2000" dirty="0">
                <a:latin typeface="Arial"/>
                <a:cs typeface="Arial"/>
              </a:rPr>
              <a:t>Las comunidades próximas a los puertos a menudo experimentan concentraciones más altas de los impactos ambientales que otras comunidades residenciales; estos impactos acumulativos, además de los impactos directos e indirectos, pueden generar problemas de justicia ambiental.</a:t>
            </a:r>
          </a:p>
          <a:p>
            <a:pPr>
              <a:lnSpc>
                <a:spcPct val="100000"/>
              </a:lnSpc>
              <a:spcBef>
                <a:spcPts val="27"/>
              </a:spcBef>
            </a:pPr>
            <a:endParaRPr sz="1150" dirty="0">
              <a:latin typeface="Times New Roman"/>
              <a:cs typeface="Times New Roman"/>
            </a:endParaRPr>
          </a:p>
        </p:txBody>
      </p:sp>
      <p:sp>
        <p:nvSpPr>
          <p:cNvPr id="40" name="object 40"/>
          <p:cNvSpPr/>
          <p:nvPr/>
        </p:nvSpPr>
        <p:spPr>
          <a:xfrm>
            <a:off x="463581" y="5163261"/>
            <a:ext cx="1358900" cy="1587500"/>
          </a:xfrm>
          <a:custGeom>
            <a:avLst/>
            <a:gdLst/>
            <a:ahLst/>
            <a:cxnLst/>
            <a:rect l="l" t="t" r="r" b="b"/>
            <a:pathLst>
              <a:path w="1358900" h="1587500">
                <a:moveTo>
                  <a:pt x="152368" y="0"/>
                </a:moveTo>
                <a:lnTo>
                  <a:pt x="104587" y="249"/>
                </a:lnTo>
                <a:lnTo>
                  <a:pt x="53454" y="3897"/>
                </a:lnTo>
                <a:lnTo>
                  <a:pt x="15758" y="22731"/>
                </a:lnTo>
                <a:lnTo>
                  <a:pt x="1920" y="68505"/>
                </a:lnTo>
                <a:lnTo>
                  <a:pt x="3" y="127015"/>
                </a:lnTo>
                <a:lnTo>
                  <a:pt x="0" y="1460484"/>
                </a:lnTo>
                <a:lnTo>
                  <a:pt x="218" y="1482880"/>
                </a:lnTo>
                <a:lnTo>
                  <a:pt x="3866" y="1534014"/>
                </a:lnTo>
                <a:lnTo>
                  <a:pt x="22700" y="1571710"/>
                </a:lnTo>
                <a:lnTo>
                  <a:pt x="68474" y="1585548"/>
                </a:lnTo>
                <a:lnTo>
                  <a:pt x="127688" y="1587471"/>
                </a:lnTo>
                <a:lnTo>
                  <a:pt x="1254249" y="1587250"/>
                </a:lnTo>
                <a:lnTo>
                  <a:pt x="1305382" y="1583602"/>
                </a:lnTo>
                <a:lnTo>
                  <a:pt x="1343079" y="1564768"/>
                </a:lnTo>
                <a:lnTo>
                  <a:pt x="1356916" y="1518994"/>
                </a:lnTo>
                <a:lnTo>
                  <a:pt x="1358833" y="1460484"/>
                </a:lnTo>
                <a:lnTo>
                  <a:pt x="1358837" y="127015"/>
                </a:lnTo>
                <a:lnTo>
                  <a:pt x="1358619" y="104619"/>
                </a:lnTo>
                <a:lnTo>
                  <a:pt x="1354971" y="53485"/>
                </a:lnTo>
                <a:lnTo>
                  <a:pt x="1336137" y="15789"/>
                </a:lnTo>
                <a:lnTo>
                  <a:pt x="1290363" y="1951"/>
                </a:lnTo>
                <a:lnTo>
                  <a:pt x="152368" y="0"/>
                </a:lnTo>
                <a:close/>
              </a:path>
            </a:pathLst>
          </a:custGeom>
          <a:solidFill>
            <a:srgbClr val="EFF6F6"/>
          </a:solidFill>
        </p:spPr>
        <p:txBody>
          <a:bodyPr wrap="square" lIns="0" tIns="0" rIns="0" bIns="0" rtlCol="0"/>
          <a:lstStyle/>
          <a:p>
            <a:endParaRPr/>
          </a:p>
        </p:txBody>
      </p:sp>
      <p:sp>
        <p:nvSpPr>
          <p:cNvPr id="41" name="object 41"/>
          <p:cNvSpPr/>
          <p:nvPr/>
        </p:nvSpPr>
        <p:spPr>
          <a:xfrm>
            <a:off x="769280" y="5272665"/>
            <a:ext cx="760138" cy="760138"/>
          </a:xfrm>
          <a:prstGeom prst="rect">
            <a:avLst/>
          </a:prstGeom>
          <a:blipFill>
            <a:blip r:embed="rId19" cstate="print"/>
            <a:stretch>
              <a:fillRect/>
            </a:stretch>
          </a:blipFill>
        </p:spPr>
        <p:txBody>
          <a:bodyPr wrap="square" lIns="0" tIns="0" rIns="0" bIns="0" rtlCol="0"/>
          <a:lstStyle/>
          <a:p>
            <a:endParaRPr/>
          </a:p>
        </p:txBody>
      </p:sp>
      <p:sp>
        <p:nvSpPr>
          <p:cNvPr id="42" name="object 42"/>
          <p:cNvSpPr txBox="1"/>
          <p:nvPr/>
        </p:nvSpPr>
        <p:spPr>
          <a:xfrm>
            <a:off x="632493" y="6118690"/>
            <a:ext cx="1010285" cy="504177"/>
          </a:xfrm>
          <a:prstGeom prst="rect">
            <a:avLst/>
          </a:prstGeom>
        </p:spPr>
        <p:txBody>
          <a:bodyPr vert="horz" wrap="square" lIns="0" tIns="0" rIns="0" bIns="0" rtlCol="0">
            <a:spAutoFit/>
          </a:bodyPr>
          <a:lstStyle/>
          <a:p>
            <a:pPr marL="12065" marR="5080" algn="ctr">
              <a:lnSpc>
                <a:spcPct val="77700"/>
              </a:lnSpc>
            </a:pPr>
            <a:r>
              <a:rPr lang="es-419" sz="1400" dirty="0">
                <a:latin typeface="Arial"/>
                <a:cs typeface="Arial"/>
              </a:rPr>
              <a:t>Adaptación climática/</a:t>
            </a:r>
            <a:br>
              <a:rPr lang="es-419" sz="1400" dirty="0">
                <a:latin typeface="Arial"/>
                <a:cs typeface="Arial"/>
              </a:rPr>
            </a:br>
            <a:r>
              <a:rPr lang="es-419" sz="1400" dirty="0">
                <a:latin typeface="Arial"/>
                <a:cs typeface="Arial"/>
              </a:rPr>
              <a:t>resiliencia</a:t>
            </a:r>
          </a:p>
        </p:txBody>
      </p:sp>
      <p:sp>
        <p:nvSpPr>
          <p:cNvPr id="43" name="object 43"/>
          <p:cNvSpPr/>
          <p:nvPr/>
        </p:nvSpPr>
        <p:spPr>
          <a:xfrm>
            <a:off x="463550" y="5163261"/>
            <a:ext cx="1358900" cy="1587500"/>
          </a:xfrm>
          <a:custGeom>
            <a:avLst/>
            <a:gdLst/>
            <a:ahLst/>
            <a:cxnLst/>
            <a:rect l="l" t="t" r="r" b="b"/>
            <a:pathLst>
              <a:path w="1358900" h="1587500">
                <a:moveTo>
                  <a:pt x="152400" y="0"/>
                </a:moveTo>
                <a:lnTo>
                  <a:pt x="104619" y="249"/>
                </a:lnTo>
                <a:lnTo>
                  <a:pt x="53485" y="3897"/>
                </a:lnTo>
                <a:lnTo>
                  <a:pt x="15789" y="22731"/>
                </a:lnTo>
                <a:lnTo>
                  <a:pt x="1951" y="68505"/>
                </a:lnTo>
                <a:lnTo>
                  <a:pt x="28" y="127719"/>
                </a:lnTo>
                <a:lnTo>
                  <a:pt x="0" y="1435100"/>
                </a:lnTo>
                <a:lnTo>
                  <a:pt x="31" y="1460484"/>
                </a:lnTo>
                <a:lnTo>
                  <a:pt x="841" y="1502476"/>
                </a:lnTo>
                <a:lnTo>
                  <a:pt x="6735" y="1546329"/>
                </a:lnTo>
                <a:lnTo>
                  <a:pt x="31181" y="1576939"/>
                </a:lnTo>
                <a:lnTo>
                  <a:pt x="68505" y="1585548"/>
                </a:lnTo>
                <a:lnTo>
                  <a:pt x="127719" y="1587471"/>
                </a:lnTo>
                <a:lnTo>
                  <a:pt x="1206500" y="1587500"/>
                </a:lnTo>
                <a:lnTo>
                  <a:pt x="1231884" y="1587468"/>
                </a:lnTo>
                <a:lnTo>
                  <a:pt x="1273876" y="1586658"/>
                </a:lnTo>
                <a:lnTo>
                  <a:pt x="1317729" y="1580764"/>
                </a:lnTo>
                <a:lnTo>
                  <a:pt x="1348339" y="1556318"/>
                </a:lnTo>
                <a:lnTo>
                  <a:pt x="1356948" y="1518994"/>
                </a:lnTo>
                <a:lnTo>
                  <a:pt x="1358871" y="1459780"/>
                </a:lnTo>
                <a:lnTo>
                  <a:pt x="1358900" y="152400"/>
                </a:lnTo>
                <a:lnTo>
                  <a:pt x="1358868" y="127015"/>
                </a:lnTo>
                <a:lnTo>
                  <a:pt x="1358058" y="85023"/>
                </a:lnTo>
                <a:lnTo>
                  <a:pt x="1352164" y="41170"/>
                </a:lnTo>
                <a:lnTo>
                  <a:pt x="1327718" y="10560"/>
                </a:lnTo>
                <a:lnTo>
                  <a:pt x="1290394" y="1951"/>
                </a:lnTo>
                <a:lnTo>
                  <a:pt x="1231180" y="28"/>
                </a:lnTo>
                <a:lnTo>
                  <a:pt x="152400" y="0"/>
                </a:lnTo>
                <a:close/>
              </a:path>
            </a:pathLst>
          </a:custGeom>
          <a:ln w="12700">
            <a:solidFill>
              <a:srgbClr val="000000"/>
            </a:solidFill>
          </a:ln>
        </p:spPr>
        <p:txBody>
          <a:bodyPr wrap="square" lIns="0" tIns="0" rIns="0" bIns="0" rtlCol="0"/>
          <a:lstStyle/>
          <a:p>
            <a:endParaRPr/>
          </a:p>
        </p:txBody>
      </p:sp>
      <p:sp>
        <p:nvSpPr>
          <p:cNvPr id="44" name="object 44"/>
          <p:cNvSpPr/>
          <p:nvPr/>
        </p:nvSpPr>
        <p:spPr>
          <a:xfrm>
            <a:off x="5574791" y="7236623"/>
            <a:ext cx="448055" cy="394896"/>
          </a:xfrm>
          <a:prstGeom prst="rect">
            <a:avLst/>
          </a:prstGeom>
          <a:blipFill>
            <a:blip r:embed="rId20" cstate="print"/>
            <a:stretch>
              <a:fillRect/>
            </a:stretch>
          </a:blipFill>
        </p:spPr>
        <p:txBody>
          <a:bodyPr wrap="square" lIns="0" tIns="0" rIns="0" bIns="0" rtlCol="0"/>
          <a:lstStyle/>
          <a:p>
            <a:endParaRPr/>
          </a:p>
        </p:txBody>
      </p:sp>
      <p:sp>
        <p:nvSpPr>
          <p:cNvPr id="45" name="object 45"/>
          <p:cNvSpPr/>
          <p:nvPr/>
        </p:nvSpPr>
        <p:spPr>
          <a:xfrm>
            <a:off x="1993392" y="7230656"/>
            <a:ext cx="447970" cy="406831"/>
          </a:xfrm>
          <a:prstGeom prst="rect">
            <a:avLst/>
          </a:prstGeom>
          <a:blipFill>
            <a:blip r:embed="rId21" cstate="print"/>
            <a:stretch>
              <a:fillRect/>
            </a:stretch>
          </a:blipFill>
        </p:spPr>
        <p:txBody>
          <a:bodyPr wrap="square" lIns="0" tIns="0" rIns="0" bIns="0" rtlCol="0"/>
          <a:lstStyle/>
          <a:p>
            <a:endParaRPr/>
          </a:p>
        </p:txBody>
      </p:sp>
      <p:sp>
        <p:nvSpPr>
          <p:cNvPr id="46" name="object 46"/>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47" name="object 47"/>
          <p:cNvSpPr/>
          <p:nvPr/>
        </p:nvSpPr>
        <p:spPr>
          <a:xfrm>
            <a:off x="5007055" y="7210044"/>
            <a:ext cx="389729" cy="448055"/>
          </a:xfrm>
          <a:prstGeom prst="rect">
            <a:avLst/>
          </a:prstGeom>
          <a:blipFill>
            <a:blip r:embed="rId22" cstate="print"/>
            <a:stretch>
              <a:fillRect/>
            </a:stretch>
          </a:blipFill>
        </p:spPr>
        <p:txBody>
          <a:bodyPr wrap="square" lIns="0" tIns="0" rIns="0" bIns="0" rtlCol="0"/>
          <a:lstStyle/>
          <a:p>
            <a:endParaRPr/>
          </a:p>
        </p:txBody>
      </p:sp>
      <p:sp>
        <p:nvSpPr>
          <p:cNvPr id="48" name="object 48"/>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9" name="object 4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5EA7A0"/>
          </a:solidFill>
        </p:spPr>
        <p:txBody>
          <a:bodyPr wrap="square" lIns="0" tIns="0" rIns="0" bIns="0" rtlCol="0"/>
          <a:lstStyle/>
          <a:p>
            <a:endParaRPr/>
          </a:p>
        </p:txBody>
      </p:sp>
      <p:sp>
        <p:nvSpPr>
          <p:cNvPr id="3" name="object 3"/>
          <p:cNvSpPr txBox="1"/>
          <p:nvPr/>
        </p:nvSpPr>
        <p:spPr>
          <a:xfrm>
            <a:off x="7639957" y="58645"/>
            <a:ext cx="1981835" cy="203200"/>
          </a:xfrm>
          <a:prstGeom prst="rect">
            <a:avLst/>
          </a:prstGeom>
        </p:spPr>
        <p:txBody>
          <a:bodyPr vert="horz" wrap="square" lIns="0" tIns="0" rIns="0" bIns="0" rtlCol="0">
            <a:spAutoFit/>
          </a:bodyPr>
          <a:lstStyle/>
          <a:p>
            <a:pPr marL="12700">
              <a:lnSpc>
                <a:spcPct val="100000"/>
              </a:lnSpc>
            </a:pPr>
            <a:r>
              <a:rPr lang="es-419" sz="1400" b="1">
                <a:solidFill>
                  <a:srgbClr val="FFFFFF"/>
                </a:solidFill>
                <a:latin typeface="Arial"/>
                <a:cs typeface="Arial"/>
              </a:rPr>
              <a:t>Impactos ambientales</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383143" y="7284732"/>
            <a:ext cx="443752" cy="29867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848548" y="7210043"/>
            <a:ext cx="319142" cy="419923"/>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187192" y="7317909"/>
            <a:ext cx="448055" cy="23232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2634081" y="7253833"/>
            <a:ext cx="360476" cy="360476"/>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789470" y="7229475"/>
            <a:ext cx="411429" cy="411429"/>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7386383" y="7229475"/>
            <a:ext cx="411391" cy="411391"/>
          </a:xfrm>
          <a:prstGeom prst="rect">
            <a:avLst/>
          </a:prstGeom>
          <a:blipFill>
            <a:blip r:embed="rId12" cstate="print"/>
            <a:stretch>
              <a:fillRect/>
            </a:stretch>
          </a:blipFill>
        </p:spPr>
        <p:txBody>
          <a:bodyPr wrap="square" lIns="0" tIns="0" rIns="0" bIns="0" rtlCol="0"/>
          <a:lstStyle/>
          <a:p>
            <a:endParaRPr/>
          </a:p>
        </p:txBody>
      </p:sp>
      <p:sp>
        <p:nvSpPr>
          <p:cNvPr id="14" name="object 14"/>
          <p:cNvSpPr txBox="1"/>
          <p:nvPr/>
        </p:nvSpPr>
        <p:spPr>
          <a:xfrm>
            <a:off x="444500" y="425689"/>
            <a:ext cx="4916170" cy="415498"/>
          </a:xfrm>
          <a:prstGeom prst="rect">
            <a:avLst/>
          </a:prstGeom>
        </p:spPr>
        <p:txBody>
          <a:bodyPr vert="horz" wrap="square" lIns="0" tIns="0" rIns="0" bIns="0" rtlCol="0">
            <a:spAutoFit/>
          </a:bodyPr>
          <a:lstStyle/>
          <a:p>
            <a:pPr marL="12700">
              <a:lnSpc>
                <a:spcPct val="100000"/>
              </a:lnSpc>
            </a:pPr>
            <a:r>
              <a:rPr lang="es-419" sz="2700" b="1" dirty="0">
                <a:latin typeface="Arial"/>
                <a:cs typeface="Arial"/>
              </a:rPr>
              <a:t>Estudios de casos: Ambiente</a:t>
            </a:r>
          </a:p>
        </p:txBody>
      </p:sp>
      <p:sp>
        <p:nvSpPr>
          <p:cNvPr id="15" name="object 15"/>
          <p:cNvSpPr txBox="1"/>
          <p:nvPr/>
        </p:nvSpPr>
        <p:spPr>
          <a:xfrm>
            <a:off x="444500" y="972568"/>
            <a:ext cx="4989830" cy="5378395"/>
          </a:xfrm>
          <a:prstGeom prst="rect">
            <a:avLst/>
          </a:prstGeom>
        </p:spPr>
        <p:txBody>
          <a:bodyPr vert="horz" wrap="square" lIns="0" tIns="0" rIns="0" bIns="0" rtlCol="0">
            <a:spAutoFit/>
          </a:bodyPr>
          <a:lstStyle/>
          <a:p>
            <a:pPr marL="12700" marR="34925">
              <a:lnSpc>
                <a:spcPct val="100000"/>
              </a:lnSpc>
            </a:pPr>
            <a:r>
              <a:rPr lang="es-419" sz="1700" dirty="0">
                <a:latin typeface="Arial"/>
                <a:cs typeface="Arial"/>
              </a:rPr>
              <a:t>Los puertos y las comunidades próximas a los puertos han formado alianzas exitosas en proyectos para reducir el impacto ambiental. </a:t>
            </a:r>
          </a:p>
          <a:p>
            <a:pPr marL="298450" marR="34925" indent="-285750">
              <a:lnSpc>
                <a:spcPct val="100000"/>
              </a:lnSpc>
              <a:buFont typeface="Arial" panose="020B0604020202020204" pitchFamily="34" charset="0"/>
              <a:buChar char="•"/>
            </a:pPr>
            <a:endParaRPr lang="en-US" sz="1700" spc="-25" dirty="0">
              <a:latin typeface="Arial"/>
              <a:cs typeface="Arial"/>
            </a:endParaRPr>
          </a:p>
          <a:p>
            <a:pPr marL="298450" marR="34925" indent="-285750">
              <a:lnSpc>
                <a:spcPct val="100000"/>
              </a:lnSpc>
              <a:buFont typeface="Arial" panose="020B0604020202020204" pitchFamily="34" charset="0"/>
              <a:buChar char="•"/>
            </a:pPr>
            <a:r>
              <a:rPr lang="es-419" sz="1700" dirty="0">
                <a:latin typeface="Arial"/>
                <a:cs typeface="Arial"/>
              </a:rPr>
              <a:t>A través del Proyecto de calidad del aire de </a:t>
            </a:r>
            <a:r>
              <a:rPr lang="es-419" sz="1700" dirty="0" err="1">
                <a:latin typeface="Arial"/>
                <a:cs typeface="Arial"/>
              </a:rPr>
              <a:t>Swan</a:t>
            </a:r>
            <a:r>
              <a:rPr lang="es-419" sz="1700" dirty="0">
                <a:latin typeface="Arial"/>
                <a:cs typeface="Arial"/>
              </a:rPr>
              <a:t> Island, el Puerto de Portland, </a:t>
            </a:r>
            <a:r>
              <a:rPr lang="es-419" sz="1700" dirty="0" err="1">
                <a:latin typeface="Arial"/>
                <a:cs typeface="Arial"/>
              </a:rPr>
              <a:t>Oregon</a:t>
            </a:r>
            <a:r>
              <a:rPr lang="es-419" sz="1700" dirty="0">
                <a:latin typeface="Arial"/>
                <a:cs typeface="Arial"/>
              </a:rPr>
              <a:t>, se asoció con partes interesadas para abordar los impactos en la calidad del aire y la salud en la comunidad local. </a:t>
            </a:r>
          </a:p>
          <a:p>
            <a:pPr marL="298450" marR="34925" indent="-285750">
              <a:lnSpc>
                <a:spcPct val="100000"/>
              </a:lnSpc>
              <a:buFont typeface="Arial" panose="020B0604020202020204" pitchFamily="34" charset="0"/>
              <a:buChar char="•"/>
            </a:pPr>
            <a:endParaRPr lang="en-US" sz="1700" spc="-25" dirty="0">
              <a:latin typeface="Arial"/>
              <a:cs typeface="Arial"/>
            </a:endParaRPr>
          </a:p>
          <a:p>
            <a:pPr marL="298450" marR="34925" indent="-285750">
              <a:lnSpc>
                <a:spcPct val="100000"/>
              </a:lnSpc>
              <a:buFont typeface="Arial" panose="020B0604020202020204" pitchFamily="34" charset="0"/>
              <a:buChar char="•"/>
            </a:pPr>
            <a:r>
              <a:rPr lang="es-419" sz="1700" dirty="0">
                <a:latin typeface="Arial"/>
                <a:cs typeface="Arial"/>
              </a:rPr>
              <a:t>El Puerto de Bellingham y Departamento de Ecología de Washington involucraron a partes interesadas de la comunidad para alinear la limpieza ambiental y la revitalización costera en la bahía de Bellingham.</a:t>
            </a:r>
          </a:p>
          <a:p>
            <a:pPr marL="298450" marR="5080" indent="-285750">
              <a:lnSpc>
                <a:spcPct val="100000"/>
              </a:lnSpc>
              <a:spcBef>
                <a:spcPts val="900"/>
              </a:spcBef>
              <a:buFont typeface="Arial" panose="020B0604020202020204" pitchFamily="34" charset="0"/>
              <a:buChar char="•"/>
            </a:pPr>
            <a:r>
              <a:rPr lang="es-419" sz="1700" dirty="0">
                <a:latin typeface="Arial"/>
                <a:cs typeface="Arial"/>
              </a:rPr>
              <a:t>En el Puerto de Los Ángeles, un acuerdo legal entre el Puerto y la Ciudad de Los Ángeles y los demandantes dio como resultado la introducción de tecnología eléctrica costera en la terminal de embarque de China.</a:t>
            </a:r>
          </a:p>
        </p:txBody>
      </p:sp>
      <p:sp>
        <p:nvSpPr>
          <p:cNvPr id="24" name="object 24"/>
          <p:cNvSpPr/>
          <p:nvPr/>
        </p:nvSpPr>
        <p:spPr>
          <a:xfrm>
            <a:off x="5571489" y="987552"/>
            <a:ext cx="4023360" cy="5841365"/>
          </a:xfrm>
          <a:custGeom>
            <a:avLst/>
            <a:gdLst/>
            <a:ahLst/>
            <a:cxnLst/>
            <a:rect l="l" t="t" r="r" b="b"/>
            <a:pathLst>
              <a:path w="4023359" h="5841365">
                <a:moveTo>
                  <a:pt x="0" y="5841238"/>
                </a:moveTo>
                <a:lnTo>
                  <a:pt x="4023360" y="5841238"/>
                </a:lnTo>
                <a:lnTo>
                  <a:pt x="4023360" y="0"/>
                </a:lnTo>
                <a:lnTo>
                  <a:pt x="0" y="0"/>
                </a:lnTo>
                <a:lnTo>
                  <a:pt x="0" y="5841238"/>
                </a:lnTo>
                <a:close/>
              </a:path>
            </a:pathLst>
          </a:custGeom>
          <a:solidFill>
            <a:srgbClr val="EFF6F6"/>
          </a:solidFill>
        </p:spPr>
        <p:txBody>
          <a:bodyPr wrap="square" lIns="0" tIns="0" rIns="0" bIns="0" rtlCol="0"/>
          <a:lstStyle/>
          <a:p>
            <a:endParaRPr/>
          </a:p>
        </p:txBody>
      </p:sp>
      <p:sp>
        <p:nvSpPr>
          <p:cNvPr id="25" name="object 25"/>
          <p:cNvSpPr/>
          <p:nvPr/>
        </p:nvSpPr>
        <p:spPr>
          <a:xfrm>
            <a:off x="5571490" y="463550"/>
            <a:ext cx="4023360" cy="6365240"/>
          </a:xfrm>
          <a:custGeom>
            <a:avLst/>
            <a:gdLst/>
            <a:ahLst/>
            <a:cxnLst/>
            <a:rect l="l" t="t" r="r" b="b"/>
            <a:pathLst>
              <a:path w="4023359" h="6365240">
                <a:moveTo>
                  <a:pt x="0" y="6365240"/>
                </a:moveTo>
                <a:lnTo>
                  <a:pt x="4023360" y="6365240"/>
                </a:lnTo>
                <a:lnTo>
                  <a:pt x="4023360" y="0"/>
                </a:lnTo>
                <a:lnTo>
                  <a:pt x="0" y="0"/>
                </a:lnTo>
                <a:lnTo>
                  <a:pt x="0" y="6365240"/>
                </a:lnTo>
                <a:close/>
              </a:path>
            </a:pathLst>
          </a:custGeom>
          <a:ln w="12700">
            <a:solidFill>
              <a:srgbClr val="5EA7A0"/>
            </a:solidFill>
          </a:ln>
        </p:spPr>
        <p:txBody>
          <a:bodyPr wrap="square" lIns="0" tIns="0" rIns="0" bIns="0" rtlCol="0"/>
          <a:lstStyle/>
          <a:p>
            <a:endParaRPr/>
          </a:p>
        </p:txBody>
      </p:sp>
      <p:sp>
        <p:nvSpPr>
          <p:cNvPr id="26" name="object 26"/>
          <p:cNvSpPr/>
          <p:nvPr/>
        </p:nvSpPr>
        <p:spPr>
          <a:xfrm>
            <a:off x="5563425" y="457200"/>
            <a:ext cx="4036060" cy="680534"/>
          </a:xfrm>
          <a:custGeom>
            <a:avLst/>
            <a:gdLst/>
            <a:ahLst/>
            <a:cxnLst/>
            <a:rect l="l" t="t" r="r" b="b"/>
            <a:pathLst>
              <a:path w="4036059" h="530860">
                <a:moveTo>
                  <a:pt x="0" y="530351"/>
                </a:moveTo>
                <a:lnTo>
                  <a:pt x="4036060" y="530351"/>
                </a:lnTo>
                <a:lnTo>
                  <a:pt x="4036060" y="0"/>
                </a:lnTo>
                <a:lnTo>
                  <a:pt x="0" y="0"/>
                </a:lnTo>
                <a:lnTo>
                  <a:pt x="0" y="530351"/>
                </a:lnTo>
                <a:close/>
              </a:path>
            </a:pathLst>
          </a:custGeom>
          <a:solidFill>
            <a:srgbClr val="5EA7A0"/>
          </a:solidFill>
        </p:spPr>
        <p:txBody>
          <a:bodyPr wrap="square" lIns="0" tIns="0" rIns="0" bIns="0" rtlCol="0"/>
          <a:lstStyle/>
          <a:p>
            <a:endParaRPr/>
          </a:p>
        </p:txBody>
      </p:sp>
      <p:sp>
        <p:nvSpPr>
          <p:cNvPr id="27" name="object 27"/>
          <p:cNvSpPr/>
          <p:nvPr/>
        </p:nvSpPr>
        <p:spPr>
          <a:xfrm>
            <a:off x="5574791" y="7236623"/>
            <a:ext cx="448055" cy="394896"/>
          </a:xfrm>
          <a:prstGeom prst="rect">
            <a:avLst/>
          </a:prstGeom>
          <a:blipFill>
            <a:blip r:embed="rId13" cstate="print"/>
            <a:stretch>
              <a:fillRect/>
            </a:stretch>
          </a:blipFill>
        </p:spPr>
        <p:txBody>
          <a:bodyPr wrap="square" lIns="0" tIns="0" rIns="0" bIns="0" rtlCol="0"/>
          <a:lstStyle/>
          <a:p>
            <a:endParaRPr/>
          </a:p>
        </p:txBody>
      </p:sp>
      <p:sp>
        <p:nvSpPr>
          <p:cNvPr id="28" name="object 28"/>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49779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5EA7A0"/>
          </a:solidFill>
        </p:spPr>
        <p:txBody>
          <a:bodyPr wrap="square" lIns="0" tIns="0" rIns="0" bIns="0" rtlCol="0"/>
          <a:lstStyle/>
          <a:p>
            <a:endParaRPr/>
          </a:p>
        </p:txBody>
      </p:sp>
      <p:sp>
        <p:nvSpPr>
          <p:cNvPr id="30" name="object 30"/>
          <p:cNvSpPr/>
          <p:nvPr/>
        </p:nvSpPr>
        <p:spPr>
          <a:xfrm>
            <a:off x="5007055" y="7210044"/>
            <a:ext cx="389729" cy="448055"/>
          </a:xfrm>
          <a:prstGeom prst="rect">
            <a:avLst/>
          </a:prstGeom>
          <a:blipFill>
            <a:blip r:embed="rId15" cstate="print"/>
            <a:stretch>
              <a:fillRect/>
            </a:stretch>
          </a:blipFill>
        </p:spPr>
        <p:txBody>
          <a:bodyPr wrap="square" lIns="0" tIns="0" rIns="0" bIns="0" rtlCol="0"/>
          <a:lstStyle/>
          <a:p>
            <a:endParaRPr/>
          </a:p>
        </p:txBody>
      </p:sp>
      <p:sp>
        <p:nvSpPr>
          <p:cNvPr id="31" name="object 31"/>
          <p:cNvSpPr txBox="1"/>
          <p:nvPr/>
        </p:nvSpPr>
        <p:spPr>
          <a:xfrm>
            <a:off x="5735320" y="1186564"/>
            <a:ext cx="3648710" cy="5432256"/>
          </a:xfrm>
          <a:prstGeom prst="rect">
            <a:avLst/>
          </a:prstGeom>
        </p:spPr>
        <p:txBody>
          <a:bodyPr vert="horz" wrap="square" lIns="0" tIns="0" rIns="0" bIns="0" rtlCol="0">
            <a:spAutoFit/>
          </a:bodyPr>
          <a:lstStyle/>
          <a:p>
            <a:pPr marL="302260" marR="45085" indent="-285750">
              <a:lnSpc>
                <a:spcPct val="100000"/>
              </a:lnSpc>
              <a:spcBef>
                <a:spcPts val="600"/>
              </a:spcBef>
              <a:spcAft>
                <a:spcPts val="600"/>
              </a:spcAft>
              <a:buFont typeface="Arial" panose="020B0604020202020204" pitchFamily="34" charset="0"/>
              <a:buChar char="•"/>
            </a:pPr>
            <a:r>
              <a:rPr lang="es-419" sz="1900" dirty="0">
                <a:latin typeface="Arial"/>
                <a:cs typeface="Arial"/>
              </a:rPr>
              <a:t>Extensión de la infraestructura de electricidad a las terminales de buques portacontenedores.</a:t>
            </a:r>
          </a:p>
          <a:p>
            <a:pPr marL="302260" marR="45085" indent="-285750">
              <a:lnSpc>
                <a:spcPct val="100000"/>
              </a:lnSpc>
              <a:spcBef>
                <a:spcPts val="600"/>
              </a:spcBef>
              <a:spcAft>
                <a:spcPts val="600"/>
              </a:spcAft>
              <a:buFont typeface="Arial" panose="020B0604020202020204" pitchFamily="34" charset="0"/>
              <a:buChar char="•"/>
            </a:pPr>
            <a:r>
              <a:rPr lang="es-419" sz="1900" dirty="0">
                <a:latin typeface="Arial"/>
                <a:cs typeface="Arial"/>
              </a:rPr>
              <a:t>Permite a los buques conectarse a fuentes de alimentación eléctrica externas en lugar de estar continuamente inactivos en la terminal. </a:t>
            </a:r>
          </a:p>
          <a:p>
            <a:pPr marL="305435" marR="5080" indent="-285750">
              <a:lnSpc>
                <a:spcPct val="100000"/>
              </a:lnSpc>
              <a:spcBef>
                <a:spcPts val="600"/>
              </a:spcBef>
              <a:spcAft>
                <a:spcPts val="600"/>
              </a:spcAft>
              <a:buFont typeface="Arial" panose="020B0604020202020204" pitchFamily="34" charset="0"/>
              <a:buChar char="•"/>
            </a:pPr>
            <a:r>
              <a:rPr lang="es-419" sz="1900" dirty="0">
                <a:latin typeface="Arial"/>
                <a:cs typeface="Arial"/>
              </a:rPr>
              <a:t>Capacidad para conectar dos buques </a:t>
            </a:r>
            <a:r>
              <a:rPr lang="es-419" sz="1900" u="sng" dirty="0">
                <a:latin typeface="Arial"/>
                <a:cs typeface="Arial"/>
              </a:rPr>
              <a:t>portacontenedores</a:t>
            </a:r>
            <a:r>
              <a:rPr lang="es-419" sz="1900" dirty="0">
                <a:latin typeface="Arial"/>
                <a:cs typeface="Arial"/>
              </a:rPr>
              <a:t> al mismo tiempo. </a:t>
            </a:r>
          </a:p>
          <a:p>
            <a:pPr marL="305435" marR="5080" indent="-285750">
              <a:lnSpc>
                <a:spcPct val="100000"/>
              </a:lnSpc>
              <a:spcBef>
                <a:spcPts val="600"/>
              </a:spcBef>
              <a:spcAft>
                <a:spcPts val="600"/>
              </a:spcAft>
              <a:buFont typeface="Arial" panose="020B0604020202020204" pitchFamily="34" charset="0"/>
              <a:buChar char="•"/>
            </a:pPr>
            <a:r>
              <a:rPr lang="es-419" sz="1900" dirty="0">
                <a:latin typeface="Arial"/>
                <a:cs typeface="Arial"/>
              </a:rPr>
              <a:t>Elimina al menos una tonelada de óxidos nitrosos y partículas en suspensión cada día por cada buque que se conecta.</a:t>
            </a:r>
          </a:p>
        </p:txBody>
      </p:sp>
      <p:sp>
        <p:nvSpPr>
          <p:cNvPr id="32" name="object 32"/>
          <p:cNvSpPr txBox="1"/>
          <p:nvPr/>
        </p:nvSpPr>
        <p:spPr>
          <a:xfrm>
            <a:off x="5722174" y="523643"/>
            <a:ext cx="3880740" cy="553998"/>
          </a:xfrm>
          <a:prstGeom prst="rect">
            <a:avLst/>
          </a:prstGeom>
        </p:spPr>
        <p:txBody>
          <a:bodyPr vert="horz" wrap="square" lIns="0" tIns="0" rIns="0" bIns="0" rtlCol="0">
            <a:spAutoFit/>
          </a:bodyPr>
          <a:lstStyle/>
          <a:p>
            <a:pPr marL="12700" marR="5080">
              <a:lnSpc>
                <a:spcPct val="100000"/>
              </a:lnSpc>
            </a:pPr>
            <a:r>
              <a:rPr lang="es-419" b="1" dirty="0">
                <a:solidFill>
                  <a:srgbClr val="FFFFFF"/>
                </a:solidFill>
                <a:latin typeface="Arial"/>
                <a:cs typeface="Arial"/>
              </a:rPr>
              <a:t>ESTUDIO DE CASO | </a:t>
            </a:r>
            <a:br>
              <a:rPr lang="es-419" b="1" dirty="0">
                <a:solidFill>
                  <a:srgbClr val="FFFFFF"/>
                </a:solidFill>
                <a:latin typeface="Arial"/>
                <a:cs typeface="Arial"/>
              </a:rPr>
            </a:br>
            <a:r>
              <a:rPr lang="es-419" b="1" i="1" dirty="0">
                <a:solidFill>
                  <a:srgbClr val="FFFFFF"/>
                </a:solidFill>
                <a:latin typeface="Arial"/>
                <a:cs typeface="Arial"/>
              </a:rPr>
              <a:t>Puerto de Los Ángeles</a:t>
            </a:r>
          </a:p>
        </p:txBody>
      </p:sp>
      <p:sp>
        <p:nvSpPr>
          <p:cNvPr id="33" name="object 33"/>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EEB62B"/>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s-419"/>
              <a:t>8.0 Herramientas y recursos</a:t>
            </a:r>
          </a:p>
        </p:txBody>
      </p:sp>
      <p:sp>
        <p:nvSpPr>
          <p:cNvPr id="4" name="object 4"/>
          <p:cNvSpPr/>
          <p:nvPr/>
        </p:nvSpPr>
        <p:spPr>
          <a:xfrm>
            <a:off x="8258631" y="2895600"/>
            <a:ext cx="1191616" cy="105023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55748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EEB62B"/>
          </a:solidFill>
        </p:spPr>
        <p:txBody>
          <a:bodyPr wrap="square" lIns="0" tIns="0" rIns="0" bIns="0" rtlCol="0"/>
          <a:lstStyle/>
          <a:p>
            <a:endParaRPr/>
          </a:p>
        </p:txBody>
      </p:sp>
      <p:sp>
        <p:nvSpPr>
          <p:cNvPr id="18" name="object 18"/>
          <p:cNvSpPr/>
          <p:nvPr/>
        </p:nvSpPr>
        <p:spPr>
          <a:xfrm>
            <a:off x="5574791" y="7236623"/>
            <a:ext cx="448055" cy="394896"/>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EEB62B"/>
          </a:solidFill>
        </p:spPr>
        <p:txBody>
          <a:bodyPr wrap="square" lIns="0" tIns="0" rIns="0" bIns="0" rtlCol="0"/>
          <a:lstStyle/>
          <a:p>
            <a:endParaRPr/>
          </a:p>
        </p:txBody>
      </p:sp>
      <p:sp>
        <p:nvSpPr>
          <p:cNvPr id="3" name="object 3"/>
          <p:cNvSpPr txBox="1"/>
          <p:nvPr/>
        </p:nvSpPr>
        <p:spPr>
          <a:xfrm>
            <a:off x="7386383" y="58645"/>
            <a:ext cx="2235883" cy="215444"/>
          </a:xfrm>
          <a:prstGeom prst="rect">
            <a:avLst/>
          </a:prstGeom>
        </p:spPr>
        <p:txBody>
          <a:bodyPr vert="horz" wrap="square" lIns="0" tIns="0" rIns="0" bIns="0" rtlCol="0">
            <a:spAutoFit/>
          </a:bodyPr>
          <a:lstStyle/>
          <a:p>
            <a:pPr marL="12700">
              <a:lnSpc>
                <a:spcPct val="100000"/>
              </a:lnSpc>
            </a:pPr>
            <a:r>
              <a:rPr lang="es-419" sz="1400" b="1" dirty="0">
                <a:solidFill>
                  <a:srgbClr val="FFFFFF"/>
                </a:solidFill>
                <a:latin typeface="Arial"/>
                <a:cs typeface="Arial"/>
              </a:rPr>
              <a:t>Herramientas y recursos</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007055" y="7210044"/>
            <a:ext cx="389729"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425689"/>
            <a:ext cx="5130291" cy="861774"/>
          </a:xfrm>
          <a:prstGeom prst="rect">
            <a:avLst/>
          </a:prstGeom>
        </p:spPr>
        <p:txBody>
          <a:bodyPr vert="horz" wrap="square" lIns="0" tIns="0" rIns="0" bIns="0" rtlCol="0">
            <a:spAutoFit/>
          </a:bodyPr>
          <a:lstStyle/>
          <a:p>
            <a:pPr marL="12700">
              <a:lnSpc>
                <a:spcPct val="100000"/>
              </a:lnSpc>
            </a:pPr>
            <a:r>
              <a:rPr lang="es-419" sz="2800" b="1" dirty="0">
                <a:latin typeface="Arial"/>
                <a:cs typeface="Arial"/>
              </a:rPr>
              <a:t>Investigación y </a:t>
            </a:r>
            <a:br>
              <a:rPr lang="es-419" sz="2800" b="1" dirty="0">
                <a:latin typeface="Arial"/>
                <a:cs typeface="Arial"/>
              </a:rPr>
            </a:br>
            <a:r>
              <a:rPr lang="es-419" sz="2800" b="1" dirty="0">
                <a:latin typeface="Arial"/>
                <a:cs typeface="Arial"/>
              </a:rPr>
              <a:t>datos científicos</a:t>
            </a:r>
          </a:p>
        </p:txBody>
      </p:sp>
      <p:sp>
        <p:nvSpPr>
          <p:cNvPr id="16" name="object 16"/>
          <p:cNvSpPr txBox="1"/>
          <p:nvPr/>
        </p:nvSpPr>
        <p:spPr>
          <a:xfrm>
            <a:off x="444500" y="1351341"/>
            <a:ext cx="5015230" cy="4862870"/>
          </a:xfrm>
          <a:prstGeom prst="rect">
            <a:avLst/>
          </a:prstGeom>
        </p:spPr>
        <p:txBody>
          <a:bodyPr vert="horz" wrap="square" lIns="0" tIns="0" rIns="0" bIns="0" rtlCol="0">
            <a:spAutoFit/>
          </a:bodyPr>
          <a:lstStyle/>
          <a:p>
            <a:pPr marL="12700" marR="5080">
              <a:lnSpc>
                <a:spcPct val="100000"/>
              </a:lnSpc>
            </a:pPr>
            <a:r>
              <a:rPr lang="es-419" dirty="0">
                <a:latin typeface="Arial"/>
                <a:cs typeface="Arial"/>
              </a:rPr>
              <a:t>Las comunidades pueden demostrar inquietudes ambientales proporcionando evidencia científica del impacto ambiental. </a:t>
            </a:r>
          </a:p>
          <a:p>
            <a:pPr marL="12700" marR="5080">
              <a:lnSpc>
                <a:spcPct val="100000"/>
              </a:lnSpc>
            </a:pPr>
            <a:endParaRPr lang="en-US" dirty="0">
              <a:latin typeface="Arial"/>
              <a:cs typeface="Arial"/>
            </a:endParaRPr>
          </a:p>
          <a:p>
            <a:pPr marL="298450" marR="5080" indent="-285750">
              <a:lnSpc>
                <a:spcPct val="100000"/>
              </a:lnSpc>
              <a:buFont typeface="Arial" panose="020B0604020202020204" pitchFamily="34" charset="0"/>
              <a:buChar char="•"/>
            </a:pPr>
            <a:r>
              <a:rPr lang="es-419" dirty="0">
                <a:latin typeface="Arial"/>
                <a:cs typeface="Arial"/>
              </a:rPr>
              <a:t>Las comunidades pueden asociarse con una agencia local para acceder a datos locales existentes y llevar a cabo sus propios análisis.</a:t>
            </a:r>
          </a:p>
          <a:p>
            <a:pPr marL="298450" marR="5080" indent="-285750">
              <a:lnSpc>
                <a:spcPct val="100000"/>
              </a:lnSpc>
              <a:buFont typeface="Arial" panose="020B0604020202020204" pitchFamily="34" charset="0"/>
              <a:buChar char="•"/>
            </a:pPr>
            <a:endParaRPr lang="en-US" dirty="0">
              <a:latin typeface="Arial"/>
              <a:cs typeface="Arial"/>
            </a:endParaRPr>
          </a:p>
          <a:p>
            <a:pPr marL="298450" marR="5080" indent="-285750">
              <a:lnSpc>
                <a:spcPct val="100000"/>
              </a:lnSpc>
              <a:buFont typeface="Arial" panose="020B0604020202020204" pitchFamily="34" charset="0"/>
              <a:buChar char="•"/>
            </a:pPr>
            <a:r>
              <a:rPr lang="es-419" dirty="0">
                <a:latin typeface="Arial"/>
                <a:cs typeface="Arial"/>
              </a:rPr>
              <a:t>Es posible que se requiera respaldo técnico para realizar los análisis de datos que desea la comunidad.</a:t>
            </a:r>
          </a:p>
          <a:p>
            <a:pPr marL="298450" marR="5080" indent="-285750">
              <a:lnSpc>
                <a:spcPct val="100000"/>
              </a:lnSpc>
              <a:buFont typeface="Arial" panose="020B0604020202020204" pitchFamily="34" charset="0"/>
              <a:buChar char="•"/>
            </a:pPr>
            <a:endParaRPr dirty="0">
              <a:latin typeface="Arial"/>
              <a:cs typeface="Arial"/>
            </a:endParaRPr>
          </a:p>
          <a:p>
            <a:pPr marL="298450" marR="130175" indent="-285750">
              <a:lnSpc>
                <a:spcPct val="100000"/>
              </a:lnSpc>
              <a:spcBef>
                <a:spcPts val="900"/>
              </a:spcBef>
              <a:buFont typeface="Arial" panose="020B0604020202020204" pitchFamily="34" charset="0"/>
              <a:buChar char="•"/>
            </a:pPr>
            <a:r>
              <a:rPr lang="es-419" dirty="0">
                <a:latin typeface="Arial"/>
                <a:cs typeface="Arial"/>
              </a:rPr>
              <a:t>Cuando los datos locales no están disponibles, las comunidades pueden consultar estudios existentes para demostrar los impactos conocidos y potenciales de las condiciones ambientales en la salud humana y el medioambiente.</a:t>
            </a:r>
          </a:p>
          <a:p>
            <a:pPr marL="12700" marR="130175">
              <a:lnSpc>
                <a:spcPct val="100000"/>
              </a:lnSpc>
              <a:spcBef>
                <a:spcPts val="900"/>
              </a:spcBef>
            </a:pPr>
            <a:endParaRPr sz="1300" dirty="0">
              <a:latin typeface="Arial"/>
              <a:cs typeface="Arial"/>
            </a:endParaRPr>
          </a:p>
        </p:txBody>
      </p:sp>
      <p:sp>
        <p:nvSpPr>
          <p:cNvPr id="30" name="object 30"/>
          <p:cNvSpPr/>
          <p:nvPr/>
        </p:nvSpPr>
        <p:spPr>
          <a:xfrm>
            <a:off x="56583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FCF0D5"/>
          </a:solidFill>
        </p:spPr>
        <p:txBody>
          <a:bodyPr wrap="square" lIns="0" tIns="0" rIns="0" bIns="0" rtlCol="0"/>
          <a:lstStyle/>
          <a:p>
            <a:endParaRPr/>
          </a:p>
        </p:txBody>
      </p:sp>
      <p:sp>
        <p:nvSpPr>
          <p:cNvPr id="31" name="object 31"/>
          <p:cNvSpPr txBox="1"/>
          <p:nvPr/>
        </p:nvSpPr>
        <p:spPr>
          <a:xfrm>
            <a:off x="5829808" y="620369"/>
            <a:ext cx="3594100" cy="5932393"/>
          </a:xfrm>
          <a:prstGeom prst="rect">
            <a:avLst/>
          </a:prstGeom>
        </p:spPr>
        <p:txBody>
          <a:bodyPr vert="horz" wrap="square" lIns="0" tIns="0" rIns="0" bIns="0" rtlCol="0">
            <a:spAutoFit/>
          </a:bodyPr>
          <a:lstStyle/>
          <a:p>
            <a:pPr marL="12700" marR="9525">
              <a:lnSpc>
                <a:spcPct val="100000"/>
              </a:lnSpc>
            </a:pPr>
            <a:r>
              <a:rPr lang="es-419" sz="1900" b="1" dirty="0">
                <a:latin typeface="Arial"/>
                <a:cs typeface="Arial"/>
              </a:rPr>
              <a:t>Distrito de Gestión de Calidad del Aire del Área de la Bahía: Análisis de datos locales</a:t>
            </a:r>
          </a:p>
          <a:p>
            <a:pPr marL="298450" marR="214629" indent="-285750">
              <a:lnSpc>
                <a:spcPct val="100000"/>
              </a:lnSpc>
              <a:spcBef>
                <a:spcPts val="880"/>
              </a:spcBef>
              <a:buFont typeface="Arial" panose="020B0604020202020204" pitchFamily="34" charset="0"/>
              <a:buChar char="•"/>
            </a:pPr>
            <a:r>
              <a:rPr lang="es-419" sz="1700" dirty="0">
                <a:latin typeface="Arial"/>
                <a:cs typeface="Arial"/>
              </a:rPr>
              <a:t>El Distrito de Gestión de Calidad del Aire del Área de la Bahía proporciona análisis de la calidad del aire para el uso de la tierra regional y la planificación de transporte. </a:t>
            </a:r>
          </a:p>
          <a:p>
            <a:pPr marL="298450" marR="214629" indent="-285750">
              <a:lnSpc>
                <a:spcPct val="100000"/>
              </a:lnSpc>
              <a:spcBef>
                <a:spcPts val="880"/>
              </a:spcBef>
              <a:buFont typeface="Arial" panose="020B0604020202020204" pitchFamily="34" charset="0"/>
              <a:buChar char="•"/>
            </a:pPr>
            <a:r>
              <a:rPr lang="es-419" sz="1700" dirty="0">
                <a:latin typeface="Arial"/>
                <a:cs typeface="Arial"/>
              </a:rPr>
              <a:t>Esta agencia regional aplicó sus datos y experiencia para realizar análisis de la calidad del aire para West Oakland, California, cuando así lo exigieron las Revisiones de Impacto Ambiental (EIR).  </a:t>
            </a:r>
          </a:p>
          <a:p>
            <a:pPr marL="298450" marR="33655" indent="-285750">
              <a:lnSpc>
                <a:spcPct val="100000"/>
              </a:lnSpc>
              <a:spcBef>
                <a:spcPts val="900"/>
              </a:spcBef>
              <a:buFont typeface="Arial" panose="020B0604020202020204" pitchFamily="34" charset="0"/>
              <a:buChar char="•"/>
            </a:pPr>
            <a:r>
              <a:rPr lang="es-419" sz="1700" dirty="0">
                <a:latin typeface="Arial"/>
                <a:cs typeface="Arial"/>
              </a:rPr>
              <a:t>Las metodologías pueden ser adaptadas por otras agencias o proveedores de servicio técnico en colaboración con las comunidades locales. </a:t>
            </a:r>
          </a:p>
        </p:txBody>
      </p:sp>
      <p:sp>
        <p:nvSpPr>
          <p:cNvPr id="33" name="object 33"/>
          <p:cNvSpPr/>
          <p:nvPr/>
        </p:nvSpPr>
        <p:spPr>
          <a:xfrm>
            <a:off x="5658358" y="463550"/>
            <a:ext cx="3937000" cy="6365240"/>
          </a:xfrm>
          <a:custGeom>
            <a:avLst/>
            <a:gdLst/>
            <a:ahLst/>
            <a:cxnLst/>
            <a:rect l="l" t="t" r="r" b="b"/>
            <a:pathLst>
              <a:path w="3937000" h="6365240">
                <a:moveTo>
                  <a:pt x="0" y="6365240"/>
                </a:moveTo>
                <a:lnTo>
                  <a:pt x="3936491" y="6365240"/>
                </a:lnTo>
                <a:lnTo>
                  <a:pt x="3936491" y="0"/>
                </a:lnTo>
                <a:lnTo>
                  <a:pt x="0" y="0"/>
                </a:lnTo>
                <a:lnTo>
                  <a:pt x="0" y="6365240"/>
                </a:lnTo>
                <a:close/>
              </a:path>
            </a:pathLst>
          </a:custGeom>
          <a:ln w="12700">
            <a:solidFill>
              <a:srgbClr val="EEB62B"/>
            </a:solidFill>
          </a:ln>
        </p:spPr>
        <p:txBody>
          <a:bodyPr wrap="square" lIns="0" tIns="0" rIns="0" bIns="0" rtlCol="0"/>
          <a:lstStyle/>
          <a:p>
            <a:endParaRPr/>
          </a:p>
        </p:txBody>
      </p:sp>
      <p:sp>
        <p:nvSpPr>
          <p:cNvPr id="34" name="object 34"/>
          <p:cNvSpPr/>
          <p:nvPr/>
        </p:nvSpPr>
        <p:spPr>
          <a:xfrm>
            <a:off x="55748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EEB62B"/>
          </a:solidFill>
        </p:spPr>
        <p:txBody>
          <a:bodyPr wrap="square" lIns="0" tIns="0" rIns="0" bIns="0" rtlCol="0"/>
          <a:lstStyle/>
          <a:p>
            <a:endParaRPr/>
          </a:p>
        </p:txBody>
      </p:sp>
      <p:sp>
        <p:nvSpPr>
          <p:cNvPr id="35" name="object 35"/>
          <p:cNvSpPr/>
          <p:nvPr/>
        </p:nvSpPr>
        <p:spPr>
          <a:xfrm>
            <a:off x="5574791" y="7236623"/>
            <a:ext cx="448055" cy="394896"/>
          </a:xfrm>
          <a:prstGeom prst="rect">
            <a:avLst/>
          </a:prstGeom>
          <a:blipFill>
            <a:blip r:embed="rId14" cstate="print"/>
            <a:stretch>
              <a:fillRect/>
            </a:stretch>
          </a:blipFill>
        </p:spPr>
        <p:txBody>
          <a:bodyPr wrap="square" lIns="0" tIns="0" rIns="0" bIns="0" rtlCol="0"/>
          <a:lstStyle/>
          <a:p>
            <a:endParaRPr/>
          </a:p>
        </p:txBody>
      </p:sp>
      <p:sp>
        <p:nvSpPr>
          <p:cNvPr id="36" name="object 3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9" name="object 3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0" name="object 4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35</a:t>
            </a:fld>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EEB62B"/>
          </a:solidFill>
        </p:spPr>
        <p:txBody>
          <a:bodyPr wrap="square" lIns="0" tIns="0" rIns="0" bIns="0" rtlCol="0"/>
          <a:lstStyle/>
          <a:p>
            <a:endParaRPr/>
          </a:p>
        </p:txBody>
      </p:sp>
      <p:sp>
        <p:nvSpPr>
          <p:cNvPr id="3" name="object 3"/>
          <p:cNvSpPr txBox="1"/>
          <p:nvPr/>
        </p:nvSpPr>
        <p:spPr>
          <a:xfrm>
            <a:off x="7513320" y="58646"/>
            <a:ext cx="2108946" cy="215444"/>
          </a:xfrm>
          <a:prstGeom prst="rect">
            <a:avLst/>
          </a:prstGeom>
        </p:spPr>
        <p:txBody>
          <a:bodyPr vert="horz" wrap="square" lIns="0" tIns="0" rIns="0" bIns="0" rtlCol="0">
            <a:spAutoFit/>
          </a:bodyPr>
          <a:lstStyle/>
          <a:p>
            <a:pPr marL="12700">
              <a:lnSpc>
                <a:spcPct val="100000"/>
              </a:lnSpc>
            </a:pPr>
            <a:r>
              <a:rPr lang="es-419" sz="1400" b="1" dirty="0">
                <a:solidFill>
                  <a:srgbClr val="FFFFFF"/>
                </a:solidFill>
                <a:latin typeface="Arial"/>
                <a:cs typeface="Arial"/>
              </a:rPr>
              <a:t>Herramientas y recursos</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007055" y="7210044"/>
            <a:ext cx="389729"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500" y="362769"/>
            <a:ext cx="5077333" cy="430887"/>
          </a:xfrm>
          <a:prstGeom prst="rect">
            <a:avLst/>
          </a:prstGeom>
        </p:spPr>
        <p:txBody>
          <a:bodyPr vert="horz" wrap="square" lIns="0" tIns="0" rIns="0" bIns="0" rtlCol="0">
            <a:spAutoFit/>
          </a:bodyPr>
          <a:lstStyle/>
          <a:p>
            <a:pPr marL="12700">
              <a:lnSpc>
                <a:spcPct val="100000"/>
              </a:lnSpc>
            </a:pPr>
            <a:r>
              <a:rPr lang="es-419" sz="2800" b="1" dirty="0">
                <a:latin typeface="Arial"/>
                <a:cs typeface="Arial"/>
              </a:rPr>
              <a:t>Proyectos de ciencia ciudadana</a:t>
            </a:r>
          </a:p>
        </p:txBody>
      </p:sp>
      <p:sp>
        <p:nvSpPr>
          <p:cNvPr id="16" name="object 16"/>
          <p:cNvSpPr txBox="1"/>
          <p:nvPr/>
        </p:nvSpPr>
        <p:spPr>
          <a:xfrm>
            <a:off x="457834" y="1225951"/>
            <a:ext cx="4981575" cy="5755422"/>
          </a:xfrm>
          <a:prstGeom prst="rect">
            <a:avLst/>
          </a:prstGeom>
        </p:spPr>
        <p:txBody>
          <a:bodyPr vert="horz" wrap="square" lIns="0" tIns="0" rIns="0" bIns="0" rtlCol="0">
            <a:spAutoFit/>
          </a:bodyPr>
          <a:lstStyle/>
          <a:p>
            <a:pPr marL="298450" marR="188595" indent="-285750">
              <a:lnSpc>
                <a:spcPct val="100000"/>
              </a:lnSpc>
              <a:buFont typeface="Arial" panose="020B0604020202020204" pitchFamily="34" charset="0"/>
              <a:buChar char="•"/>
            </a:pPr>
            <a:r>
              <a:rPr lang="es-419" sz="1700" dirty="0">
                <a:latin typeface="Arial"/>
                <a:cs typeface="Arial"/>
              </a:rPr>
              <a:t>Proporcionan una herramienta que puede empoderar a las comunidades para comprender mejor las condiciones ambientales que las afectan.</a:t>
            </a:r>
          </a:p>
          <a:p>
            <a:pPr marL="298450" marR="188595" indent="-285750">
              <a:lnSpc>
                <a:spcPct val="100000"/>
              </a:lnSpc>
              <a:buFont typeface="Arial" panose="020B0604020202020204" pitchFamily="34" charset="0"/>
              <a:buChar char="•"/>
            </a:pPr>
            <a:endParaRPr lang="en-US" sz="1700" dirty="0">
              <a:latin typeface="Arial"/>
              <a:cs typeface="Arial"/>
            </a:endParaRPr>
          </a:p>
          <a:p>
            <a:pPr marL="298450" marR="188595" indent="-285750">
              <a:lnSpc>
                <a:spcPct val="100000"/>
              </a:lnSpc>
              <a:buFont typeface="Arial" panose="020B0604020202020204" pitchFamily="34" charset="0"/>
              <a:buChar char="•"/>
            </a:pPr>
            <a:r>
              <a:rPr lang="es-419" sz="1700" dirty="0">
                <a:latin typeface="Arial"/>
                <a:cs typeface="Arial"/>
              </a:rPr>
              <a:t>Proporcionan un vehículo para analizar y compartir datos, y promover el cambio positivo en el medioambiente y la comunidad.  </a:t>
            </a:r>
          </a:p>
          <a:p>
            <a:pPr marL="298450" marR="188595" indent="-285750">
              <a:lnSpc>
                <a:spcPct val="100000"/>
              </a:lnSpc>
              <a:buFont typeface="Arial" panose="020B0604020202020204" pitchFamily="34" charset="0"/>
              <a:buChar char="•"/>
            </a:pPr>
            <a:endParaRPr lang="en-US" sz="1700" dirty="0">
              <a:latin typeface="Arial"/>
              <a:cs typeface="Arial"/>
            </a:endParaRPr>
          </a:p>
          <a:p>
            <a:pPr marL="298450" marR="188595" indent="-285750">
              <a:lnSpc>
                <a:spcPct val="100000"/>
              </a:lnSpc>
              <a:buFont typeface="Arial" panose="020B0604020202020204" pitchFamily="34" charset="0"/>
              <a:buChar char="•"/>
            </a:pPr>
            <a:r>
              <a:rPr lang="es-419" sz="1700" dirty="0">
                <a:latin typeface="Arial"/>
                <a:cs typeface="Arial"/>
              </a:rPr>
              <a:t>Reconocen el valor de involucrar al público en las investigaciones científicas.  </a:t>
            </a:r>
          </a:p>
          <a:p>
            <a:pPr marL="298450" marR="188595" indent="-285750">
              <a:lnSpc>
                <a:spcPct val="100000"/>
              </a:lnSpc>
              <a:buFont typeface="Arial" panose="020B0604020202020204" pitchFamily="34" charset="0"/>
              <a:buChar char="•"/>
            </a:pPr>
            <a:endParaRPr lang="en-US" sz="1700" dirty="0">
              <a:latin typeface="Arial"/>
              <a:cs typeface="Arial"/>
            </a:endParaRPr>
          </a:p>
          <a:p>
            <a:pPr marL="298450" marR="188595" indent="-285750">
              <a:lnSpc>
                <a:spcPct val="100000"/>
              </a:lnSpc>
              <a:buFont typeface="Arial" panose="020B0604020202020204" pitchFamily="34" charset="0"/>
              <a:buChar char="•"/>
            </a:pPr>
            <a:r>
              <a:rPr lang="es-419" sz="1700" dirty="0">
                <a:latin typeface="Arial"/>
                <a:cs typeface="Arial"/>
              </a:rPr>
              <a:t>Permiten a los ciudadanos participar en los esfuerzos de investigación o dirigir estos esfuerzos recopilando o analizando datos. </a:t>
            </a:r>
          </a:p>
          <a:p>
            <a:pPr marL="12700" marR="290195">
              <a:lnSpc>
                <a:spcPct val="100000"/>
              </a:lnSpc>
            </a:pPr>
            <a:endParaRPr lang="en-US" sz="1700" dirty="0">
              <a:latin typeface="Arial"/>
              <a:cs typeface="Arial"/>
            </a:endParaRPr>
          </a:p>
          <a:p>
            <a:pPr marL="298450" marR="290195" indent="-285750">
              <a:lnSpc>
                <a:spcPct val="100000"/>
              </a:lnSpc>
              <a:buFont typeface="Arial" panose="020B0604020202020204" pitchFamily="34" charset="0"/>
              <a:buChar char="•"/>
            </a:pPr>
            <a:r>
              <a:rPr lang="es-419" sz="1700" dirty="0">
                <a:latin typeface="Arial"/>
                <a:cs typeface="Arial"/>
              </a:rPr>
              <a:t>Complementan los datos con valioso conocimiento local de los miembros de la comunidad. </a:t>
            </a:r>
          </a:p>
          <a:p>
            <a:pPr marL="298450" marR="290195" indent="-285750">
              <a:lnSpc>
                <a:spcPct val="100000"/>
              </a:lnSpc>
              <a:buFont typeface="Arial" panose="020B0604020202020204" pitchFamily="34" charset="0"/>
              <a:buChar char="•"/>
            </a:pPr>
            <a:endParaRPr lang="en-US" sz="1700" dirty="0">
              <a:latin typeface="Arial"/>
              <a:cs typeface="Arial"/>
            </a:endParaRPr>
          </a:p>
          <a:p>
            <a:pPr marL="298450" marR="290195" indent="-285750">
              <a:lnSpc>
                <a:spcPct val="100000"/>
              </a:lnSpc>
              <a:buFont typeface="Arial" panose="020B0604020202020204" pitchFamily="34" charset="0"/>
              <a:buChar char="•"/>
            </a:pPr>
            <a:r>
              <a:rPr lang="es-419" sz="1700" dirty="0">
                <a:latin typeface="Arial"/>
                <a:cs typeface="Arial"/>
              </a:rPr>
              <a:t>Están aumentando a medida que evoluciona la nueva tecnología que apoya este enfoque.</a:t>
            </a:r>
          </a:p>
        </p:txBody>
      </p:sp>
      <p:sp>
        <p:nvSpPr>
          <p:cNvPr id="18" name="object 18"/>
          <p:cNvSpPr/>
          <p:nvPr/>
        </p:nvSpPr>
        <p:spPr>
          <a:xfrm>
            <a:off x="5671058" y="463550"/>
            <a:ext cx="3937000" cy="6517824"/>
          </a:xfrm>
          <a:custGeom>
            <a:avLst/>
            <a:gdLst/>
            <a:ahLst/>
            <a:cxnLst/>
            <a:rect l="l" t="t" r="r" b="b"/>
            <a:pathLst>
              <a:path w="3937000" h="6365240">
                <a:moveTo>
                  <a:pt x="0" y="6365240"/>
                </a:moveTo>
                <a:lnTo>
                  <a:pt x="3936491" y="6365240"/>
                </a:lnTo>
                <a:lnTo>
                  <a:pt x="3936491" y="0"/>
                </a:lnTo>
                <a:lnTo>
                  <a:pt x="0" y="0"/>
                </a:lnTo>
                <a:lnTo>
                  <a:pt x="0" y="6365240"/>
                </a:lnTo>
                <a:close/>
              </a:path>
            </a:pathLst>
          </a:custGeom>
          <a:solidFill>
            <a:srgbClr val="FCF0D5"/>
          </a:solidFill>
        </p:spPr>
        <p:txBody>
          <a:bodyPr wrap="square" lIns="0" tIns="0" rIns="0" bIns="0" rtlCol="0"/>
          <a:lstStyle/>
          <a:p>
            <a:endParaRPr/>
          </a:p>
        </p:txBody>
      </p:sp>
      <p:sp>
        <p:nvSpPr>
          <p:cNvPr id="19" name="object 19"/>
          <p:cNvSpPr txBox="1"/>
          <p:nvPr/>
        </p:nvSpPr>
        <p:spPr>
          <a:xfrm>
            <a:off x="5671058" y="463550"/>
            <a:ext cx="3937000" cy="3962623"/>
          </a:xfrm>
          <a:prstGeom prst="rect">
            <a:avLst/>
          </a:prstGeom>
          <a:ln w="12700">
            <a:noFill/>
          </a:ln>
        </p:spPr>
        <p:txBody>
          <a:bodyPr vert="horz" wrap="square" lIns="0" tIns="0" rIns="0" bIns="0" rtlCol="0">
            <a:spAutoFit/>
          </a:bodyPr>
          <a:lstStyle/>
          <a:p>
            <a:pPr marL="177800">
              <a:lnSpc>
                <a:spcPct val="100000"/>
              </a:lnSpc>
            </a:pPr>
            <a:r>
              <a:rPr lang="es-419" sz="2000" b="1" dirty="0">
                <a:latin typeface="Arial"/>
                <a:cs typeface="Arial"/>
              </a:rPr>
              <a:t>Investigación comunitaria participativa</a:t>
            </a:r>
          </a:p>
          <a:p>
            <a:pPr marL="463550" marR="241935" indent="-285750">
              <a:lnSpc>
                <a:spcPct val="100000"/>
              </a:lnSpc>
              <a:spcBef>
                <a:spcPts val="880"/>
              </a:spcBef>
              <a:buFont typeface="Arial" panose="020B0604020202020204" pitchFamily="34" charset="0"/>
              <a:buChar char="•"/>
            </a:pPr>
            <a:r>
              <a:rPr lang="es-419" sz="1500" spc="-40" dirty="0">
                <a:latin typeface="Arial"/>
                <a:cs typeface="Arial"/>
              </a:rPr>
              <a:t>Un "enfoque colaborativo de investigación que involucra de manera equitativa a todos los socios en el proceso de investigación y reconoce las fortalezas únicas que aporta cada uno. </a:t>
            </a:r>
          </a:p>
          <a:p>
            <a:pPr marL="463550" marR="241935" indent="-285750">
              <a:lnSpc>
                <a:spcPct val="100000"/>
              </a:lnSpc>
              <a:spcBef>
                <a:spcPts val="880"/>
              </a:spcBef>
              <a:buFont typeface="Arial" panose="020B0604020202020204" pitchFamily="34" charset="0"/>
              <a:buChar char="•"/>
            </a:pPr>
            <a:r>
              <a:rPr lang="es-419" sz="1500" dirty="0">
                <a:latin typeface="Arial"/>
                <a:cs typeface="Arial"/>
              </a:rPr>
              <a:t>Comienza con un tema de investigación de importancia para la comunidad. </a:t>
            </a:r>
          </a:p>
          <a:p>
            <a:pPr marL="463550" marR="241935" indent="-285750">
              <a:lnSpc>
                <a:spcPct val="100000"/>
              </a:lnSpc>
              <a:spcBef>
                <a:spcPts val="880"/>
              </a:spcBef>
              <a:buFont typeface="Arial" panose="020B0604020202020204" pitchFamily="34" charset="0"/>
              <a:buChar char="•"/>
            </a:pPr>
            <a:r>
              <a:rPr lang="es-419" sz="1500" dirty="0">
                <a:latin typeface="Arial"/>
                <a:cs typeface="Arial"/>
              </a:rPr>
              <a:t>Tiene el objetivo de combinar conocimiento con acción y lograr el cambio social para mejorar los resultados de salud y eliminar las disparidades de salud".</a:t>
            </a:r>
          </a:p>
        </p:txBody>
      </p:sp>
      <p:sp>
        <p:nvSpPr>
          <p:cNvPr id="20" name="object 20"/>
          <p:cNvSpPr/>
          <p:nvPr/>
        </p:nvSpPr>
        <p:spPr>
          <a:xfrm>
            <a:off x="5902343" y="4467817"/>
            <a:ext cx="3379470" cy="2359149"/>
          </a:xfrm>
          <a:prstGeom prst="rect">
            <a:avLst/>
          </a:prstGeom>
          <a:blipFill>
            <a:blip r:embed="rId14" cstate="print"/>
            <a:stretch>
              <a:fillRect/>
            </a:stretch>
          </a:blipFill>
        </p:spPr>
        <p:txBody>
          <a:bodyPr wrap="square" lIns="0" tIns="0" rIns="0" bIns="0" rtlCol="0"/>
          <a:lstStyle/>
          <a:p>
            <a:endParaRPr/>
          </a:p>
        </p:txBody>
      </p:sp>
      <p:sp>
        <p:nvSpPr>
          <p:cNvPr id="30" name="object 30"/>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55748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EEB62B"/>
          </a:solidFill>
        </p:spPr>
        <p:txBody>
          <a:bodyPr wrap="square" lIns="0" tIns="0" rIns="0" bIns="0" rtlCol="0"/>
          <a:lstStyle/>
          <a:p>
            <a:endParaRPr/>
          </a:p>
        </p:txBody>
      </p:sp>
      <p:sp>
        <p:nvSpPr>
          <p:cNvPr id="32" name="object 32"/>
          <p:cNvSpPr/>
          <p:nvPr/>
        </p:nvSpPr>
        <p:spPr>
          <a:xfrm>
            <a:off x="5574791" y="7236623"/>
            <a:ext cx="448055" cy="394896"/>
          </a:xfrm>
          <a:prstGeom prst="rect">
            <a:avLst/>
          </a:prstGeom>
          <a:blipFill>
            <a:blip r:embed="rId16" cstate="print"/>
            <a:stretch>
              <a:fillRect/>
            </a:stretch>
          </a:blipFill>
        </p:spPr>
        <p:txBody>
          <a:bodyPr wrap="square" lIns="0" tIns="0" rIns="0" bIns="0" rtlCol="0"/>
          <a:lstStyle/>
          <a:p>
            <a:endParaRPr/>
          </a:p>
        </p:txBody>
      </p:sp>
      <p:sp>
        <p:nvSpPr>
          <p:cNvPr id="33" name="object 33"/>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36</a:t>
            </a:fld>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EEB62B"/>
          </a:solidFill>
        </p:spPr>
        <p:txBody>
          <a:bodyPr wrap="square" lIns="0" tIns="0" rIns="0" bIns="0" rtlCol="0"/>
          <a:lstStyle/>
          <a:p>
            <a:endParaRP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007055" y="7210044"/>
            <a:ext cx="389729"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5" name="object 15"/>
          <p:cNvSpPr txBox="1"/>
          <p:nvPr/>
        </p:nvSpPr>
        <p:spPr>
          <a:xfrm>
            <a:off x="444499" y="425689"/>
            <a:ext cx="5055615" cy="861774"/>
          </a:xfrm>
          <a:prstGeom prst="rect">
            <a:avLst/>
          </a:prstGeom>
        </p:spPr>
        <p:txBody>
          <a:bodyPr vert="horz" wrap="square" lIns="0" tIns="0" rIns="0" bIns="0" rtlCol="0">
            <a:spAutoFit/>
          </a:bodyPr>
          <a:lstStyle/>
          <a:p>
            <a:pPr marL="12700">
              <a:lnSpc>
                <a:spcPct val="100000"/>
              </a:lnSpc>
            </a:pPr>
            <a:r>
              <a:rPr lang="es-419" sz="2800" b="1" dirty="0">
                <a:latin typeface="Arial"/>
                <a:cs typeface="Arial"/>
              </a:rPr>
              <a:t>Estudios de casos </a:t>
            </a:r>
            <a:br>
              <a:rPr lang="es-419" sz="2800" b="1" dirty="0">
                <a:latin typeface="Arial"/>
                <a:cs typeface="Arial"/>
              </a:rPr>
            </a:br>
            <a:r>
              <a:rPr lang="es-419" sz="2800" b="1" dirty="0">
                <a:latin typeface="Arial"/>
                <a:cs typeface="Arial"/>
              </a:rPr>
              <a:t>de ciencia ciudadana</a:t>
            </a:r>
          </a:p>
        </p:txBody>
      </p:sp>
      <p:sp>
        <p:nvSpPr>
          <p:cNvPr id="16" name="object 16"/>
          <p:cNvSpPr txBox="1"/>
          <p:nvPr/>
        </p:nvSpPr>
        <p:spPr>
          <a:xfrm>
            <a:off x="444500" y="1498598"/>
            <a:ext cx="4813300" cy="4216401"/>
          </a:xfrm>
          <a:prstGeom prst="rect">
            <a:avLst/>
          </a:prstGeom>
        </p:spPr>
        <p:txBody>
          <a:bodyPr vert="horz" wrap="square" lIns="0" tIns="0" rIns="0" bIns="0" rtlCol="0">
            <a:spAutoFit/>
          </a:bodyPr>
          <a:lstStyle/>
          <a:p>
            <a:pPr marL="12700">
              <a:lnSpc>
                <a:spcPct val="100000"/>
              </a:lnSpc>
            </a:pPr>
            <a:r>
              <a:rPr lang="es-419" sz="2000" dirty="0">
                <a:latin typeface="Arial"/>
                <a:cs typeface="Arial"/>
              </a:rPr>
              <a:t>Los siguientes estudios de casos ejemplifican el uso de herramientas de ciencia ciudadana:</a:t>
            </a:r>
          </a:p>
          <a:p>
            <a:pPr marL="297815" marR="496570" indent="-114300">
              <a:lnSpc>
                <a:spcPct val="100000"/>
              </a:lnSpc>
              <a:spcBef>
                <a:spcPts val="900"/>
              </a:spcBef>
              <a:buFont typeface="Arial"/>
              <a:buChar char="•"/>
              <a:tabLst>
                <a:tab pos="298450" algn="l"/>
              </a:tabLst>
            </a:pPr>
            <a:r>
              <a:rPr lang="es-419" sz="2000" b="1" i="1" dirty="0">
                <a:latin typeface="Arial"/>
                <a:cs typeface="Arial"/>
              </a:rPr>
              <a:t>Proyecto </a:t>
            </a:r>
            <a:r>
              <a:rPr lang="es-419" sz="2000" b="1" i="1" dirty="0" err="1">
                <a:latin typeface="Arial"/>
                <a:cs typeface="Arial"/>
              </a:rPr>
              <a:t>Village</a:t>
            </a:r>
            <a:r>
              <a:rPr lang="es-419" sz="2000" b="1" i="1" dirty="0">
                <a:latin typeface="Arial"/>
                <a:cs typeface="Arial"/>
              </a:rPr>
              <a:t> Green</a:t>
            </a:r>
            <a:r>
              <a:rPr lang="es-419" sz="2000" dirty="0">
                <a:latin typeface="Arial"/>
                <a:cs typeface="Arial"/>
              </a:rPr>
              <a:t>: banco de monitoreo de aire que brinda datos sobre la calidad del aire a la comunidad.</a:t>
            </a:r>
          </a:p>
          <a:p>
            <a:pPr marL="297815" marR="123825" indent="-114300">
              <a:lnSpc>
                <a:spcPct val="100000"/>
              </a:lnSpc>
              <a:spcBef>
                <a:spcPts val="900"/>
              </a:spcBef>
              <a:buFont typeface="Arial"/>
              <a:buChar char="•"/>
              <a:tabLst>
                <a:tab pos="298450" algn="l"/>
              </a:tabLst>
            </a:pPr>
            <a:r>
              <a:rPr lang="es-419" sz="2000" b="1" i="1" dirty="0">
                <a:latin typeface="Arial"/>
                <a:cs typeface="Arial"/>
              </a:rPr>
              <a:t>Estudio de monitoreo ambiental de la comunidad de </a:t>
            </a:r>
            <a:r>
              <a:rPr lang="es-419" sz="2000" b="1" i="1" dirty="0" err="1">
                <a:latin typeface="Arial"/>
                <a:cs typeface="Arial"/>
              </a:rPr>
              <a:t>Ironbound</a:t>
            </a:r>
            <a:r>
              <a:rPr lang="es-419" sz="2000" dirty="0">
                <a:latin typeface="Arial"/>
                <a:cs typeface="Arial"/>
              </a:rPr>
              <a:t>: ciudadanos de Newark, Nueva Jersey, recopilan datos sobre la calidad del aire mientras ponen a prueba el monitor de calidad del aire.</a:t>
            </a:r>
          </a:p>
        </p:txBody>
      </p:sp>
      <p:sp>
        <p:nvSpPr>
          <p:cNvPr id="24" name="object 24"/>
          <p:cNvSpPr/>
          <p:nvPr/>
        </p:nvSpPr>
        <p:spPr>
          <a:xfrm>
            <a:off x="5658865" y="486409"/>
            <a:ext cx="3937000" cy="5080"/>
          </a:xfrm>
          <a:custGeom>
            <a:avLst/>
            <a:gdLst/>
            <a:ahLst/>
            <a:cxnLst/>
            <a:rect l="l" t="t" r="r" b="b"/>
            <a:pathLst>
              <a:path w="3937000" h="5079">
                <a:moveTo>
                  <a:pt x="0" y="5079"/>
                </a:moveTo>
                <a:lnTo>
                  <a:pt x="3936491" y="5079"/>
                </a:lnTo>
                <a:lnTo>
                  <a:pt x="3936491" y="0"/>
                </a:lnTo>
                <a:lnTo>
                  <a:pt x="0" y="0"/>
                </a:lnTo>
                <a:lnTo>
                  <a:pt x="0" y="5079"/>
                </a:lnTo>
                <a:close/>
              </a:path>
            </a:pathLst>
          </a:custGeom>
          <a:solidFill>
            <a:srgbClr val="FCF0D5"/>
          </a:solidFill>
        </p:spPr>
        <p:txBody>
          <a:bodyPr wrap="square" lIns="0" tIns="0" rIns="0" bIns="0" rtlCol="0"/>
          <a:lstStyle/>
          <a:p>
            <a:endParaRPr/>
          </a:p>
        </p:txBody>
      </p:sp>
      <p:sp>
        <p:nvSpPr>
          <p:cNvPr id="25" name="object 25"/>
          <p:cNvSpPr/>
          <p:nvPr/>
        </p:nvSpPr>
        <p:spPr>
          <a:xfrm>
            <a:off x="5658865" y="1021841"/>
            <a:ext cx="3937000" cy="5906135"/>
          </a:xfrm>
          <a:custGeom>
            <a:avLst/>
            <a:gdLst/>
            <a:ahLst/>
            <a:cxnLst/>
            <a:rect l="l" t="t" r="r" b="b"/>
            <a:pathLst>
              <a:path w="3937000" h="5906134">
                <a:moveTo>
                  <a:pt x="0" y="5906008"/>
                </a:moveTo>
                <a:lnTo>
                  <a:pt x="3936491" y="5906008"/>
                </a:lnTo>
                <a:lnTo>
                  <a:pt x="3936491" y="0"/>
                </a:lnTo>
                <a:lnTo>
                  <a:pt x="0" y="0"/>
                </a:lnTo>
                <a:lnTo>
                  <a:pt x="0" y="5906008"/>
                </a:lnTo>
                <a:close/>
              </a:path>
            </a:pathLst>
          </a:custGeom>
          <a:solidFill>
            <a:srgbClr val="FCF0D5"/>
          </a:solidFill>
        </p:spPr>
        <p:txBody>
          <a:bodyPr wrap="square" lIns="0" tIns="0" rIns="0" bIns="0" rtlCol="0"/>
          <a:lstStyle/>
          <a:p>
            <a:endParaRPr/>
          </a:p>
        </p:txBody>
      </p:sp>
      <p:sp>
        <p:nvSpPr>
          <p:cNvPr id="26" name="object 26"/>
          <p:cNvSpPr txBox="1"/>
          <p:nvPr/>
        </p:nvSpPr>
        <p:spPr>
          <a:xfrm>
            <a:off x="5827332" y="1498599"/>
            <a:ext cx="3596640" cy="4985980"/>
          </a:xfrm>
          <a:prstGeom prst="rect">
            <a:avLst/>
          </a:prstGeom>
        </p:spPr>
        <p:txBody>
          <a:bodyPr vert="horz" wrap="square" lIns="0" tIns="0" rIns="0" bIns="0" rtlCol="0">
            <a:spAutoFit/>
          </a:bodyPr>
          <a:lstStyle/>
          <a:p>
            <a:pPr marL="15240" marR="5080" indent="-3175">
              <a:lnSpc>
                <a:spcPct val="100000"/>
              </a:lnSpc>
            </a:pPr>
            <a:r>
              <a:rPr lang="es-419" dirty="0">
                <a:latin typeface="Arial"/>
                <a:cs typeface="Arial"/>
              </a:rPr>
              <a:t>A través del proyecto </a:t>
            </a:r>
            <a:r>
              <a:rPr lang="es-419" dirty="0" err="1">
                <a:latin typeface="Arial"/>
                <a:cs typeface="Arial"/>
              </a:rPr>
              <a:t>Village</a:t>
            </a:r>
            <a:r>
              <a:rPr lang="es-419" dirty="0">
                <a:latin typeface="Arial"/>
                <a:cs typeface="Arial"/>
              </a:rPr>
              <a:t> Green, la EPA desarrolló un banco de monitoreo de aire que funciona con energía solar y eólica y ofrece datos minuto a minuto sobre dos contaminantes comunes del aire (contaminación por ozono y partículas) y las condiciones meteorológicas. Los datos en tiempo real se </a:t>
            </a:r>
            <a:br>
              <a:rPr lang="es-419" dirty="0">
                <a:latin typeface="Arial"/>
                <a:cs typeface="Arial"/>
              </a:rPr>
            </a:br>
            <a:r>
              <a:rPr lang="es-419" dirty="0">
                <a:latin typeface="Arial"/>
                <a:cs typeface="Arial"/>
              </a:rPr>
              <a:t>ponen a </a:t>
            </a:r>
            <a:br>
              <a:rPr lang="es-419" dirty="0">
                <a:latin typeface="Arial"/>
                <a:cs typeface="Arial"/>
              </a:rPr>
            </a:br>
            <a:r>
              <a:rPr lang="es-419" dirty="0">
                <a:latin typeface="Arial"/>
                <a:cs typeface="Arial"/>
              </a:rPr>
              <a:t>disposición del </a:t>
            </a:r>
            <a:br>
              <a:rPr lang="es-419" dirty="0">
                <a:latin typeface="Arial"/>
                <a:cs typeface="Arial"/>
              </a:rPr>
            </a:br>
            <a:r>
              <a:rPr lang="es-419" dirty="0">
                <a:latin typeface="Arial"/>
                <a:cs typeface="Arial"/>
              </a:rPr>
              <a:t>público y </a:t>
            </a:r>
            <a:br>
              <a:rPr lang="es-419" dirty="0">
                <a:latin typeface="Arial"/>
                <a:cs typeface="Arial"/>
              </a:rPr>
            </a:br>
            <a:r>
              <a:rPr lang="es-419" dirty="0">
                <a:latin typeface="Arial"/>
                <a:cs typeface="Arial"/>
              </a:rPr>
              <a:t>pueden ayudar </a:t>
            </a:r>
            <a:br>
              <a:rPr lang="es-419" dirty="0">
                <a:latin typeface="Arial"/>
                <a:cs typeface="Arial"/>
              </a:rPr>
            </a:br>
            <a:r>
              <a:rPr lang="es-419" dirty="0">
                <a:latin typeface="Arial"/>
                <a:cs typeface="Arial"/>
              </a:rPr>
              <a:t>a los ciudadanos </a:t>
            </a:r>
            <a:br>
              <a:rPr lang="es-419" dirty="0">
                <a:latin typeface="Arial"/>
                <a:cs typeface="Arial"/>
              </a:rPr>
            </a:br>
            <a:r>
              <a:rPr lang="es-419" dirty="0">
                <a:latin typeface="Arial"/>
                <a:cs typeface="Arial"/>
              </a:rPr>
              <a:t>a comprender </a:t>
            </a:r>
            <a:br>
              <a:rPr lang="es-419" dirty="0">
                <a:latin typeface="Arial"/>
                <a:cs typeface="Arial"/>
              </a:rPr>
            </a:br>
            <a:r>
              <a:rPr lang="es-419" dirty="0">
                <a:latin typeface="Arial"/>
                <a:cs typeface="Arial"/>
              </a:rPr>
              <a:t>mejor la calidad </a:t>
            </a:r>
            <a:br>
              <a:rPr lang="es-419" dirty="0">
                <a:latin typeface="Arial"/>
                <a:cs typeface="Arial"/>
              </a:rPr>
            </a:br>
            <a:r>
              <a:rPr lang="es-419" dirty="0">
                <a:latin typeface="Arial"/>
                <a:cs typeface="Arial"/>
              </a:rPr>
              <a:t>del aire.</a:t>
            </a:r>
          </a:p>
        </p:txBody>
      </p:sp>
      <p:sp>
        <p:nvSpPr>
          <p:cNvPr id="27" name="object 27"/>
          <p:cNvSpPr/>
          <p:nvPr/>
        </p:nvSpPr>
        <p:spPr>
          <a:xfrm>
            <a:off x="5658865" y="486409"/>
            <a:ext cx="3937000" cy="6441440"/>
          </a:xfrm>
          <a:custGeom>
            <a:avLst/>
            <a:gdLst/>
            <a:ahLst/>
            <a:cxnLst/>
            <a:rect l="l" t="t" r="r" b="b"/>
            <a:pathLst>
              <a:path w="3937000" h="6441440">
                <a:moveTo>
                  <a:pt x="0" y="6441440"/>
                </a:moveTo>
                <a:lnTo>
                  <a:pt x="3936491" y="6441440"/>
                </a:lnTo>
                <a:lnTo>
                  <a:pt x="3936491" y="0"/>
                </a:lnTo>
                <a:lnTo>
                  <a:pt x="0" y="0"/>
                </a:lnTo>
                <a:lnTo>
                  <a:pt x="0" y="6441440"/>
                </a:lnTo>
                <a:close/>
              </a:path>
            </a:pathLst>
          </a:custGeom>
          <a:ln w="12699">
            <a:solidFill>
              <a:srgbClr val="EEB62B"/>
            </a:solidFill>
          </a:ln>
        </p:spPr>
        <p:txBody>
          <a:bodyPr wrap="square" lIns="0" tIns="0" rIns="0" bIns="0" rtlCol="0"/>
          <a:lstStyle/>
          <a:p>
            <a:endParaRPr/>
          </a:p>
        </p:txBody>
      </p:sp>
      <p:sp>
        <p:nvSpPr>
          <p:cNvPr id="28" name="object 28"/>
          <p:cNvSpPr/>
          <p:nvPr/>
        </p:nvSpPr>
        <p:spPr>
          <a:xfrm>
            <a:off x="5652515" y="491490"/>
            <a:ext cx="3949700" cy="849630"/>
          </a:xfrm>
          <a:custGeom>
            <a:avLst/>
            <a:gdLst/>
            <a:ahLst/>
            <a:cxnLst/>
            <a:rect l="l" t="t" r="r" b="b"/>
            <a:pathLst>
              <a:path w="3949700" h="530860">
                <a:moveTo>
                  <a:pt x="0" y="530352"/>
                </a:moveTo>
                <a:lnTo>
                  <a:pt x="3949191" y="530352"/>
                </a:lnTo>
                <a:lnTo>
                  <a:pt x="3949191" y="0"/>
                </a:lnTo>
                <a:lnTo>
                  <a:pt x="0" y="0"/>
                </a:lnTo>
                <a:lnTo>
                  <a:pt x="0" y="530352"/>
                </a:lnTo>
                <a:close/>
              </a:path>
            </a:pathLst>
          </a:custGeom>
          <a:solidFill>
            <a:srgbClr val="EEB62B"/>
          </a:solidFill>
        </p:spPr>
        <p:txBody>
          <a:bodyPr wrap="square" lIns="0" tIns="0" rIns="0" bIns="0" rtlCol="0"/>
          <a:lstStyle/>
          <a:p>
            <a:endParaRPr/>
          </a:p>
        </p:txBody>
      </p:sp>
      <p:sp>
        <p:nvSpPr>
          <p:cNvPr id="30" name="object 30"/>
          <p:cNvSpPr txBox="1"/>
          <p:nvPr/>
        </p:nvSpPr>
        <p:spPr>
          <a:xfrm>
            <a:off x="5811264" y="557933"/>
            <a:ext cx="3811001" cy="615553"/>
          </a:xfrm>
          <a:prstGeom prst="rect">
            <a:avLst/>
          </a:prstGeom>
        </p:spPr>
        <p:txBody>
          <a:bodyPr vert="horz" wrap="square" lIns="0" tIns="0" rIns="0" bIns="0" rtlCol="0">
            <a:spAutoFit/>
          </a:bodyPr>
          <a:lstStyle/>
          <a:p>
            <a:pPr marL="12700" marR="5080">
              <a:lnSpc>
                <a:spcPct val="100000"/>
              </a:lnSpc>
            </a:pPr>
            <a:r>
              <a:rPr lang="es-419" sz="2000" b="1" dirty="0">
                <a:solidFill>
                  <a:srgbClr val="FFFFFF"/>
                </a:solidFill>
                <a:latin typeface="Arial"/>
                <a:cs typeface="Arial"/>
              </a:rPr>
              <a:t>ESTUDIO DE CASO: </a:t>
            </a:r>
            <a:br>
              <a:rPr lang="es-419" sz="2000" b="1" dirty="0">
                <a:solidFill>
                  <a:srgbClr val="FFFFFF"/>
                </a:solidFill>
                <a:latin typeface="Arial"/>
                <a:cs typeface="Arial"/>
              </a:rPr>
            </a:br>
            <a:r>
              <a:rPr lang="es-419" sz="2000" b="1" dirty="0" err="1">
                <a:solidFill>
                  <a:srgbClr val="FFFFFF"/>
                </a:solidFill>
                <a:latin typeface="Arial"/>
                <a:cs typeface="Arial"/>
              </a:rPr>
              <a:t>Village</a:t>
            </a:r>
            <a:r>
              <a:rPr lang="es-419" sz="2000" b="1" dirty="0">
                <a:solidFill>
                  <a:srgbClr val="FFFFFF"/>
                </a:solidFill>
                <a:latin typeface="Arial"/>
                <a:cs typeface="Arial"/>
              </a:rPr>
              <a:t> Green</a:t>
            </a:r>
          </a:p>
        </p:txBody>
      </p:sp>
      <p:sp>
        <p:nvSpPr>
          <p:cNvPr id="31" name="object 31"/>
          <p:cNvSpPr/>
          <p:nvPr/>
        </p:nvSpPr>
        <p:spPr>
          <a:xfrm>
            <a:off x="7652606" y="4315461"/>
            <a:ext cx="1848599" cy="2464803"/>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33" name="object 33"/>
          <p:cNvSpPr/>
          <p:nvPr/>
        </p:nvSpPr>
        <p:spPr>
          <a:xfrm>
            <a:off x="55748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EEB62B"/>
          </a:solidFill>
        </p:spPr>
        <p:txBody>
          <a:bodyPr wrap="square" lIns="0" tIns="0" rIns="0" bIns="0" rtlCol="0"/>
          <a:lstStyle/>
          <a:p>
            <a:endParaRPr/>
          </a:p>
        </p:txBody>
      </p:sp>
      <p:sp>
        <p:nvSpPr>
          <p:cNvPr id="34" name="object 34"/>
          <p:cNvSpPr/>
          <p:nvPr/>
        </p:nvSpPr>
        <p:spPr>
          <a:xfrm>
            <a:off x="5574791" y="7236623"/>
            <a:ext cx="448055" cy="394896"/>
          </a:xfrm>
          <a:prstGeom prst="rect">
            <a:avLst/>
          </a:prstGeom>
          <a:blipFill>
            <a:blip r:embed="rId16" cstate="print"/>
            <a:stretch>
              <a:fillRect/>
            </a:stretch>
          </a:blipFill>
        </p:spPr>
        <p:txBody>
          <a:bodyPr wrap="square" lIns="0" tIns="0" rIns="0" bIns="0" rtlCol="0"/>
          <a:lstStyle/>
          <a:p>
            <a:endParaRPr/>
          </a:p>
        </p:txBody>
      </p:sp>
      <p:sp>
        <p:nvSpPr>
          <p:cNvPr id="35" name="object 35"/>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37</a:t>
            </a:fld>
            <a:endParaRPr dirty="0"/>
          </a:p>
        </p:txBody>
      </p:sp>
      <p:sp>
        <p:nvSpPr>
          <p:cNvPr id="17" name="object 3">
            <a:extLst>
              <a:ext uri="{FF2B5EF4-FFF2-40B4-BE49-F238E27FC236}">
                <a16:creationId xmlns:a16="http://schemas.microsoft.com/office/drawing/2014/main" id="{5F64C5D0-79D6-EC58-5DC2-2892F2332BCD}"/>
              </a:ext>
            </a:extLst>
          </p:cNvPr>
          <p:cNvSpPr txBox="1"/>
          <p:nvPr/>
        </p:nvSpPr>
        <p:spPr>
          <a:xfrm>
            <a:off x="7513320" y="58646"/>
            <a:ext cx="2108946" cy="215444"/>
          </a:xfrm>
          <a:prstGeom prst="rect">
            <a:avLst/>
          </a:prstGeom>
        </p:spPr>
        <p:txBody>
          <a:bodyPr vert="horz" wrap="square" lIns="0" tIns="0" rIns="0" bIns="0" rtlCol="0">
            <a:spAutoFit/>
          </a:bodyPr>
          <a:lstStyle/>
          <a:p>
            <a:pPr marL="12700">
              <a:lnSpc>
                <a:spcPct val="100000"/>
              </a:lnSpc>
            </a:pPr>
            <a:r>
              <a:rPr lang="es-419" sz="1400" b="1" dirty="0">
                <a:solidFill>
                  <a:srgbClr val="FFFFFF"/>
                </a:solidFill>
                <a:latin typeface="Arial"/>
                <a:cs typeface="Arial"/>
              </a:rPr>
              <a:t>Herramientas y recursos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5079"/>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6E6E6E"/>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s-419"/>
              <a:t>9.0 Apéndice</a:t>
            </a:r>
          </a:p>
        </p:txBody>
      </p:sp>
      <p:sp>
        <p:nvSpPr>
          <p:cNvPr id="4" name="object 4"/>
          <p:cNvSpPr/>
          <p:nvPr/>
        </p:nvSpPr>
        <p:spPr>
          <a:xfrm>
            <a:off x="8258632" y="2984500"/>
            <a:ext cx="1191615" cy="119161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6171755" y="7210043"/>
            <a:ext cx="448309" cy="448309"/>
          </a:xfrm>
          <a:custGeom>
            <a:avLst/>
            <a:gdLst/>
            <a:ahLst/>
            <a:cxnLst/>
            <a:rect l="l" t="t" r="r" b="b"/>
            <a:pathLst>
              <a:path w="448309"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E6E6E"/>
          </a:solidFill>
        </p:spPr>
        <p:txBody>
          <a:bodyPr wrap="square" lIns="0" tIns="0" rIns="0" bIns="0" rtlCol="0"/>
          <a:lstStyle/>
          <a:p>
            <a:endParaRPr/>
          </a:p>
        </p:txBody>
      </p:sp>
      <p:sp>
        <p:nvSpPr>
          <p:cNvPr id="18" name="object 18"/>
          <p:cNvSpPr/>
          <p:nvPr/>
        </p:nvSpPr>
        <p:spPr>
          <a:xfrm>
            <a:off x="6171763" y="7210043"/>
            <a:ext cx="447920" cy="448055"/>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38</a:t>
            </a:fld>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413148"/>
            <a:ext cx="6157595" cy="406400"/>
          </a:xfrm>
          <a:prstGeom prst="rect">
            <a:avLst/>
          </a:prstGeom>
        </p:spPr>
        <p:txBody>
          <a:bodyPr vert="horz" wrap="square" lIns="0" tIns="0" rIns="0" bIns="0" rtlCol="0">
            <a:spAutoFit/>
          </a:bodyPr>
          <a:lstStyle/>
          <a:p>
            <a:pPr marL="12700">
              <a:lnSpc>
                <a:spcPct val="100000"/>
              </a:lnSpc>
            </a:pPr>
            <a:r>
              <a:rPr lang="es-419" sz="3000" b="1">
                <a:latin typeface="Arial"/>
                <a:cs typeface="Arial"/>
              </a:rPr>
              <a:t>APÉNDICE: ÍNDICE</a:t>
            </a:r>
          </a:p>
        </p:txBody>
      </p:sp>
      <p:sp>
        <p:nvSpPr>
          <p:cNvPr id="3" name="object 3"/>
          <p:cNvSpPr/>
          <p:nvPr/>
        </p:nvSpPr>
        <p:spPr>
          <a:xfrm>
            <a:off x="483869" y="869440"/>
            <a:ext cx="9098280" cy="0"/>
          </a:xfrm>
          <a:custGeom>
            <a:avLst/>
            <a:gdLst/>
            <a:ahLst/>
            <a:cxnLst/>
            <a:rect l="l" t="t" r="r" b="b"/>
            <a:pathLst>
              <a:path w="9098280">
                <a:moveTo>
                  <a:pt x="0" y="0"/>
                </a:moveTo>
                <a:lnTo>
                  <a:pt x="9098280" y="0"/>
                </a:lnTo>
              </a:path>
            </a:pathLst>
          </a:custGeom>
          <a:ln w="38100">
            <a:solidFill>
              <a:srgbClr val="000000"/>
            </a:solidFill>
          </a:ln>
        </p:spPr>
        <p:txBody>
          <a:bodyPr wrap="square" lIns="0" tIns="0" rIns="0" bIns="0" rtlCol="0"/>
          <a:lstStyle/>
          <a:p>
            <a:endParaRPr/>
          </a:p>
        </p:txBody>
      </p:sp>
      <p:sp>
        <p:nvSpPr>
          <p:cNvPr id="4" name="object 4"/>
          <p:cNvSpPr txBox="1"/>
          <p:nvPr/>
        </p:nvSpPr>
        <p:spPr>
          <a:xfrm>
            <a:off x="711200" y="1255253"/>
            <a:ext cx="8293734" cy="1778635"/>
          </a:xfrm>
          <a:prstGeom prst="rect">
            <a:avLst/>
          </a:prstGeom>
        </p:spPr>
        <p:txBody>
          <a:bodyPr vert="horz" wrap="square" lIns="0" tIns="0" rIns="0" bIns="0" rtlCol="0">
            <a:spAutoFit/>
          </a:bodyPr>
          <a:lstStyle/>
          <a:p>
            <a:pPr marL="12700" marR="5080" algn="just">
              <a:lnSpc>
                <a:spcPct val="138900"/>
              </a:lnSpc>
              <a:tabLst>
                <a:tab pos="8025765" algn="l"/>
              </a:tabLst>
            </a:pPr>
            <a:r>
              <a:rPr lang="es-419" sz="1800" b="1">
                <a:latin typeface="Arial"/>
                <a:cs typeface="Arial"/>
              </a:rPr>
              <a:t>A1. Rol federal en el Sistema de Transporte Marítimo 	37 A2. Mapeo ciudadano, herramientas de datos y recursos 	38 A3. Glosario 	44 A4. Notas finales y fuentes de imágenes 	49 A5. Reconocimientos y contactos 	57</a:t>
            </a:r>
          </a:p>
        </p:txBody>
      </p:sp>
      <p:sp>
        <p:nvSpPr>
          <p:cNvPr id="5" name="object 5"/>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6789470" y="7229475"/>
            <a:ext cx="411429" cy="411429"/>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7386383" y="7229475"/>
            <a:ext cx="411391" cy="411391"/>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6171755" y="7210043"/>
            <a:ext cx="448309" cy="448309"/>
          </a:xfrm>
          <a:custGeom>
            <a:avLst/>
            <a:gdLst/>
            <a:ahLst/>
            <a:cxnLst/>
            <a:rect l="l" t="t" r="r" b="b"/>
            <a:pathLst>
              <a:path w="448309"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6E6E6E"/>
          </a:solidFill>
        </p:spPr>
        <p:txBody>
          <a:bodyPr wrap="square" lIns="0" tIns="0" rIns="0" bIns="0" rtlCol="0"/>
          <a:lstStyle/>
          <a:p>
            <a:endParaRPr/>
          </a:p>
        </p:txBody>
      </p:sp>
      <p:sp>
        <p:nvSpPr>
          <p:cNvPr id="18" name="object 18"/>
          <p:cNvSpPr/>
          <p:nvPr/>
        </p:nvSpPr>
        <p:spPr>
          <a:xfrm>
            <a:off x="6171763" y="7210043"/>
            <a:ext cx="447920" cy="448055"/>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7095" y="683831"/>
            <a:ext cx="9124950" cy="0"/>
          </a:xfrm>
          <a:custGeom>
            <a:avLst/>
            <a:gdLst/>
            <a:ahLst/>
            <a:cxnLst/>
            <a:rect l="l" t="t" r="r" b="b"/>
            <a:pathLst>
              <a:path w="9124950">
                <a:moveTo>
                  <a:pt x="0" y="0"/>
                </a:moveTo>
                <a:lnTo>
                  <a:pt x="9124950" y="0"/>
                </a:lnTo>
              </a:path>
            </a:pathLst>
          </a:custGeom>
          <a:ln w="38100">
            <a:solidFill>
              <a:srgbClr val="000000"/>
            </a:solidFill>
          </a:ln>
        </p:spPr>
        <p:txBody>
          <a:bodyPr wrap="square" lIns="0" tIns="0" rIns="0" bIns="0" rtlCol="0"/>
          <a:lstStyle/>
          <a:p>
            <a:endParaRPr/>
          </a:p>
        </p:txBody>
      </p:sp>
      <p:sp>
        <p:nvSpPr>
          <p:cNvPr id="3" name="object 3"/>
          <p:cNvSpPr txBox="1"/>
          <p:nvPr/>
        </p:nvSpPr>
        <p:spPr>
          <a:xfrm>
            <a:off x="426084" y="775820"/>
            <a:ext cx="9377136" cy="7119898"/>
          </a:xfrm>
          <a:prstGeom prst="rect">
            <a:avLst/>
          </a:prstGeom>
        </p:spPr>
        <p:txBody>
          <a:bodyPr vert="horz" wrap="square" lIns="0" tIns="0" rIns="0" bIns="0" rtlCol="0">
            <a:spAutoFit/>
          </a:bodyPr>
          <a:lstStyle/>
          <a:p>
            <a:pPr marL="12700" marR="5080">
              <a:lnSpc>
                <a:spcPct val="100000"/>
              </a:lnSpc>
            </a:pPr>
            <a:r>
              <a:rPr lang="es-419" sz="2300" dirty="0">
                <a:latin typeface="Arial"/>
                <a:cs typeface="Arial"/>
              </a:rPr>
              <a:t>Este </a:t>
            </a:r>
            <a:r>
              <a:rPr lang="es-419" sz="2300" i="1" dirty="0">
                <a:latin typeface="Arial"/>
                <a:cs typeface="Arial"/>
              </a:rPr>
              <a:t>Manual básico</a:t>
            </a:r>
            <a:r>
              <a:rPr lang="es-419" sz="2300" dirty="0">
                <a:latin typeface="Arial"/>
                <a:cs typeface="Arial"/>
              </a:rPr>
              <a:t> está destinado a ayudar a los miembros de la comunidad a participar de manera eficaz en el proceso de toma de decisiones aumentando la comprensión local de lo siguiente:</a:t>
            </a:r>
          </a:p>
          <a:p>
            <a:pPr marL="12700" marR="5080">
              <a:lnSpc>
                <a:spcPct val="100000"/>
              </a:lnSpc>
            </a:pPr>
            <a:endParaRPr lang="en-US" sz="2300" dirty="0">
              <a:latin typeface="Arial"/>
              <a:cs typeface="Arial"/>
            </a:endParaRPr>
          </a:p>
          <a:p>
            <a:pPr marL="241300" indent="-228600">
              <a:lnSpc>
                <a:spcPct val="100000"/>
              </a:lnSpc>
              <a:buFont typeface="Arial"/>
              <a:buChar char="•"/>
              <a:tabLst>
                <a:tab pos="241935" algn="l"/>
              </a:tabLst>
            </a:pPr>
            <a:r>
              <a:rPr lang="es-419" sz="2300" dirty="0">
                <a:latin typeface="Arial"/>
                <a:cs typeface="Arial"/>
              </a:rPr>
              <a:t>El rol de los puertos.</a:t>
            </a:r>
          </a:p>
          <a:p>
            <a:pPr marL="241300" marR="5080" indent="-228600">
              <a:lnSpc>
                <a:spcPct val="100000"/>
              </a:lnSpc>
              <a:spcBef>
                <a:spcPts val="950"/>
              </a:spcBef>
              <a:buFont typeface="Arial"/>
              <a:buChar char="•"/>
              <a:tabLst>
                <a:tab pos="241935" algn="l"/>
              </a:tabLst>
            </a:pPr>
            <a:r>
              <a:rPr lang="es-419" sz="2300" dirty="0">
                <a:latin typeface="Arial"/>
                <a:cs typeface="Arial"/>
              </a:rPr>
              <a:t>Cómo los puertos pueden afectar el uso local de la tierra, las tendencias económicas, la calidad del aire y otros aspectos del medioambiente y la calidad de vida.</a:t>
            </a:r>
          </a:p>
          <a:p>
            <a:pPr marL="241300" marR="518159" indent="-228600">
              <a:lnSpc>
                <a:spcPct val="100000"/>
              </a:lnSpc>
              <a:spcBef>
                <a:spcPts val="950"/>
              </a:spcBef>
              <a:buFont typeface="Arial"/>
              <a:buChar char="•"/>
              <a:tabLst>
                <a:tab pos="241935" algn="l"/>
              </a:tabLst>
            </a:pPr>
            <a:r>
              <a:rPr lang="es-419" sz="2300" spc="-30" dirty="0">
                <a:latin typeface="Arial"/>
                <a:cs typeface="Arial"/>
              </a:rPr>
              <a:t>Herramientas y recursos que han sido exitosos en otras comunidades.</a:t>
            </a:r>
          </a:p>
          <a:p>
            <a:pPr marL="12700" marR="518159">
              <a:lnSpc>
                <a:spcPct val="100000"/>
              </a:lnSpc>
              <a:spcBef>
                <a:spcPts val="950"/>
              </a:spcBef>
              <a:tabLst>
                <a:tab pos="241935" algn="l"/>
              </a:tabLst>
            </a:pPr>
            <a:r>
              <a:rPr lang="es-419" sz="2300" dirty="0">
                <a:latin typeface="Arial"/>
                <a:cs typeface="Arial"/>
              </a:rPr>
              <a:t>Proporciona un resumen general que puede utilizarse como base para la exploración y el aprendizaje en el futuro.</a:t>
            </a:r>
            <a:endParaRPr lang="en-US" sz="2300" dirty="0">
              <a:latin typeface="Arial"/>
              <a:cs typeface="Arial"/>
            </a:endParaRPr>
          </a:p>
          <a:p>
            <a:pPr marL="12700" marR="518159">
              <a:spcBef>
                <a:spcPts val="950"/>
              </a:spcBef>
              <a:tabLst>
                <a:tab pos="241935" algn="l"/>
              </a:tabLst>
            </a:pPr>
            <a:r>
              <a:rPr lang="es-419" sz="2300" spc="-30" dirty="0">
                <a:latin typeface="Arial"/>
                <a:cs typeface="Arial"/>
              </a:rPr>
              <a:t>Desarrollado como parte de la Iniciativa de Puertos de la </a:t>
            </a:r>
            <a:br>
              <a:rPr lang="es-419" sz="2300" spc="-30" dirty="0">
                <a:latin typeface="Arial"/>
                <a:cs typeface="Arial"/>
              </a:rPr>
            </a:br>
            <a:r>
              <a:rPr lang="es-419" sz="2300" spc="-30" dirty="0">
                <a:latin typeface="Arial"/>
                <a:cs typeface="Arial"/>
              </a:rPr>
              <a:t>EPA por la Oficina de Transporte y Calidad del Aire (OTAQ) en colaboración con las oficinas regionales y la Oficina de Justicia Ambiental</a:t>
            </a:r>
          </a:p>
          <a:p>
            <a:pPr marL="241300" marR="518159" indent="-228600">
              <a:lnSpc>
                <a:spcPct val="100000"/>
              </a:lnSpc>
              <a:spcBef>
                <a:spcPts val="950"/>
              </a:spcBef>
              <a:buFont typeface="Arial"/>
              <a:buChar char="•"/>
              <a:tabLst>
                <a:tab pos="241935" algn="l"/>
              </a:tabLst>
            </a:pPr>
            <a:endParaRPr lang="en-US" sz="2300" dirty="0">
              <a:latin typeface="Arial"/>
              <a:cs typeface="Arial"/>
            </a:endParaRPr>
          </a:p>
          <a:p>
            <a:pPr marL="12700" marR="5080">
              <a:lnSpc>
                <a:spcPct val="100000"/>
              </a:lnSpc>
            </a:pPr>
            <a:endParaRPr sz="2300" dirty="0">
              <a:latin typeface="Arial"/>
              <a:cs typeface="Arial"/>
            </a:endParaRPr>
          </a:p>
        </p:txBody>
      </p:sp>
      <p:sp>
        <p:nvSpPr>
          <p:cNvPr id="9" name="object 9"/>
          <p:cNvSpPr/>
          <p:nvPr/>
        </p:nvSpPr>
        <p:spPr>
          <a:xfrm>
            <a:off x="8673872" y="5642691"/>
            <a:ext cx="1247457" cy="1231969"/>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426084" y="222166"/>
            <a:ext cx="3582035" cy="461665"/>
          </a:xfrm>
          <a:prstGeom prst="rect">
            <a:avLst/>
          </a:prstGeom>
        </p:spPr>
        <p:txBody>
          <a:bodyPr vert="horz" wrap="square" lIns="0" tIns="0" rIns="0" bIns="0" rtlCol="0">
            <a:spAutoFit/>
          </a:bodyPr>
          <a:lstStyle/>
          <a:p>
            <a:pPr marL="12700">
              <a:lnSpc>
                <a:spcPct val="100000"/>
              </a:lnSpc>
            </a:pPr>
            <a:r>
              <a:rPr lang="es-419" sz="3000" b="1">
                <a:latin typeface="Arial"/>
                <a:cs typeface="Arial"/>
              </a:rPr>
              <a:t>1.0 Introducción</a:t>
            </a:r>
          </a:p>
        </p:txBody>
      </p:sp>
      <p:sp>
        <p:nvSpPr>
          <p:cNvPr id="13" name="object 13"/>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4383143" y="7284732"/>
            <a:ext cx="443752" cy="298678"/>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3848548" y="7210043"/>
            <a:ext cx="319142" cy="419923"/>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3187192" y="7317909"/>
            <a:ext cx="448055" cy="232325"/>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2634081" y="7253833"/>
            <a:ext cx="360476" cy="360476"/>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6789470" y="7229475"/>
            <a:ext cx="411429" cy="41142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386383" y="7229475"/>
            <a:ext cx="411391" cy="411391"/>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1993392" y="7230656"/>
            <a:ext cx="447970" cy="406831"/>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a:t>
            </a:fld>
            <a:endParaRPr dirty="0"/>
          </a:p>
        </p:txBody>
      </p:sp>
    </p:spTree>
    <p:extLst>
      <p:ext uri="{BB962C8B-B14F-4D97-AF65-F5344CB8AC3E}">
        <p14:creationId xmlns:p14="http://schemas.microsoft.com/office/powerpoint/2010/main" val="278457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208658" y="1350521"/>
            <a:ext cx="2534542" cy="5061301"/>
          </a:xfrm>
        </p:spPr>
        <p:txBody>
          <a:bodyPr>
            <a:normAutofit/>
          </a:bodyPr>
          <a:lstStyle/>
          <a:p>
            <a:r>
              <a:rPr lang="es-419"/>
              <a:t>Herramientas</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8773161" y="7106285"/>
            <a:ext cx="1263015" cy="401638"/>
          </a:xfrm>
        </p:spPr>
        <p:txBody>
          <a:bodyPr vert="horz" lIns="100584" tIns="50292" rIns="100584" bIns="50292" rtlCol="0" anchor="ctr">
            <a:normAutofit/>
          </a:bodyPr>
          <a:lstStyle/>
          <a:p>
            <a:pPr defTabSz="1005840">
              <a:spcAft>
                <a:spcPts val="660"/>
              </a:spcAft>
            </a:pPr>
            <a:fld id="{9C8C2430-CBAF-4D9E-8321-8A011BFF5987}" type="slidenum">
              <a:rPr lang="en-US">
                <a:solidFill>
                  <a:srgbClr val="40BAD2"/>
                </a:solidFill>
                <a:latin typeface="Corbel" panose="020B0503020204020204"/>
              </a:rPr>
              <a:pPr defTabSz="1005840">
                <a:spcAft>
                  <a:spcPts val="660"/>
                </a:spcAft>
              </a:pPr>
              <a:t>40</a:t>
            </a:fld>
            <a:endParaRPr lang="en-US">
              <a:solidFill>
                <a:srgbClr val="40BAD2"/>
              </a:solidFill>
              <a:latin typeface="Corbel" panose="020B0503020204020204"/>
            </a:endParaRPr>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208658" y="1350523"/>
            <a:ext cx="2763142" cy="5061301"/>
          </a:xfrm>
          <a:prstGeom prst="rect">
            <a:avLst/>
          </a:prstGeom>
        </p:spPr>
        <p:txBody>
          <a:bodyPr vert="horz" lIns="100584" tIns="50292" rIns="100584" bIns="50292"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defTabSz="1005840"/>
            <a:endParaRPr lang="en-US" sz="3300" spc="-66">
              <a:latin typeface="Corbel" panose="020B0503020204020204"/>
            </a:endParaRPr>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nvPr>
        </p:nvGraphicFramePr>
        <p:xfrm>
          <a:off x="3101914" y="1088305"/>
          <a:ext cx="6375820" cy="559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070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208658" y="1350521"/>
            <a:ext cx="2705958" cy="5061301"/>
          </a:xfrm>
        </p:spPr>
        <p:txBody>
          <a:bodyPr>
            <a:normAutofit/>
          </a:bodyPr>
          <a:lstStyle/>
          <a:p>
            <a:r>
              <a:rPr lang="es-419"/>
              <a:t>Sitio web</a:t>
            </a:r>
            <a:br>
              <a:rPr lang="es-419"/>
            </a:br>
            <a:endParaRPr lang="es-419"/>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8773161" y="7106285"/>
            <a:ext cx="1263015" cy="401638"/>
          </a:xfrm>
        </p:spPr>
        <p:txBody>
          <a:bodyPr vert="horz" lIns="100584" tIns="50292" rIns="100584" bIns="50292" rtlCol="0" anchor="ctr">
            <a:normAutofit/>
          </a:bodyPr>
          <a:lstStyle/>
          <a:p>
            <a:pPr>
              <a:spcAft>
                <a:spcPts val="660"/>
              </a:spcAft>
            </a:pPr>
            <a:fld id="{9C8C2430-CBAF-4D9E-8321-8A011BFF5987}" type="slidenum">
              <a:rPr lang="en-US" smtClean="0"/>
              <a:pPr>
                <a:spcAft>
                  <a:spcPts val="660"/>
                </a:spcAft>
              </a:pPr>
              <a:t>41</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208658" y="1350523"/>
            <a:ext cx="2431673" cy="5061301"/>
          </a:xfrm>
          <a:prstGeom prst="rect">
            <a:avLst/>
          </a:prstGeom>
        </p:spPr>
        <p:txBody>
          <a:bodyPr vert="horz" lIns="100584" tIns="50292" rIns="100584" bIns="50292"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sz="3300"/>
          </a:p>
        </p:txBody>
      </p:sp>
      <p:sp>
        <p:nvSpPr>
          <p:cNvPr id="7" name="TextBox 6">
            <a:extLst>
              <a:ext uri="{FF2B5EF4-FFF2-40B4-BE49-F238E27FC236}">
                <a16:creationId xmlns:a16="http://schemas.microsoft.com/office/drawing/2014/main" id="{63E90A4A-A80C-4FA4-85A7-F56A2F40DDFC}"/>
              </a:ext>
            </a:extLst>
          </p:cNvPr>
          <p:cNvSpPr txBox="1"/>
          <p:nvPr/>
        </p:nvSpPr>
        <p:spPr>
          <a:xfrm>
            <a:off x="3161212" y="883563"/>
            <a:ext cx="6070964" cy="3511731"/>
          </a:xfrm>
          <a:prstGeom prst="rect">
            <a:avLst/>
          </a:prstGeom>
          <a:noFill/>
        </p:spPr>
        <p:txBody>
          <a:bodyPr wrap="square" rtlCol="0" anchor="t">
            <a:spAutoFit/>
          </a:bodyPr>
          <a:lstStyle/>
          <a:p>
            <a:r>
              <a:rPr lang="es-419" sz="2640" b="1" dirty="0"/>
              <a:t>Visite el sitio web para obtener más herramientas </a:t>
            </a:r>
          </a:p>
          <a:p>
            <a:pPr marL="314325" indent="-314325">
              <a:buFont typeface="Arial" panose="020B0604020202020204" pitchFamily="34" charset="0"/>
              <a:buChar char="•"/>
            </a:pPr>
            <a:r>
              <a:rPr lang="es-419" sz="2640" dirty="0"/>
              <a:t>Estudios de caso</a:t>
            </a:r>
          </a:p>
          <a:p>
            <a:pPr marL="314325" indent="-314325">
              <a:buFont typeface="Arial" panose="020B0604020202020204" pitchFamily="34" charset="0"/>
              <a:buChar char="•"/>
            </a:pPr>
            <a:r>
              <a:rPr lang="es-419" sz="2640" dirty="0"/>
              <a:t>Hojas de trabajo</a:t>
            </a:r>
          </a:p>
          <a:p>
            <a:pPr marL="314325" indent="-314325">
              <a:buFont typeface="Arial" panose="020B0604020202020204" pitchFamily="34" charset="0"/>
              <a:buChar char="•"/>
            </a:pPr>
            <a:r>
              <a:rPr lang="es-419" sz="2640" dirty="0"/>
              <a:t>Módulos de capacitación</a:t>
            </a:r>
          </a:p>
          <a:p>
            <a:pPr marL="314325" indent="-314325">
              <a:buFont typeface="Arial" panose="020B0604020202020204" pitchFamily="34" charset="0"/>
              <a:buChar char="•"/>
            </a:pPr>
            <a:r>
              <a:rPr lang="es-419" sz="2640" dirty="0"/>
              <a:t>Recursos/materiales</a:t>
            </a:r>
          </a:p>
          <a:p>
            <a:pPr marL="314325" indent="-314325">
              <a:buFont typeface="Arial" panose="020B0604020202020204" pitchFamily="34" charset="0"/>
              <a:buChar char="•"/>
            </a:pPr>
            <a:r>
              <a:rPr lang="es-419" sz="2640" dirty="0"/>
              <a:t>¡Y más!</a:t>
            </a:r>
          </a:p>
          <a:p>
            <a:r>
              <a:rPr lang="es-419" sz="2420" dirty="0">
                <a:hlinkClick r:id="rId3"/>
              </a:rPr>
              <a:t>www.epa.gov/community-port-collaboration</a:t>
            </a:r>
          </a:p>
          <a:p>
            <a:endParaRPr lang="en-US" sz="1980" dirty="0"/>
          </a:p>
          <a:p>
            <a:endParaRPr lang="en-US" sz="1980" dirty="0"/>
          </a:p>
        </p:txBody>
      </p:sp>
      <p:pic>
        <p:nvPicPr>
          <p:cNvPr id="9" name="Content Placeholder 8">
            <a:extLst>
              <a:ext uri="{FF2B5EF4-FFF2-40B4-BE49-F238E27FC236}">
                <a16:creationId xmlns:a16="http://schemas.microsoft.com/office/drawing/2014/main" id="{DB1C07F5-B108-49D3-ABD2-87DDD903B500}"/>
              </a:ext>
            </a:extLst>
          </p:cNvPr>
          <p:cNvPicPr>
            <a:picLocks noGrp="1" noChangeAspect="1"/>
          </p:cNvPicPr>
          <p:nvPr>
            <p:ph idx="1"/>
          </p:nvPr>
        </p:nvPicPr>
        <p:blipFill>
          <a:blip r:embed="rId4"/>
          <a:stretch>
            <a:fillRect/>
          </a:stretch>
        </p:blipFill>
        <p:spPr>
          <a:xfrm>
            <a:off x="2914617" y="4172176"/>
            <a:ext cx="6564154" cy="3134927"/>
          </a:xfrm>
          <a:prstGeom prst="rect">
            <a:avLst/>
          </a:prstGeom>
        </p:spPr>
      </p:pic>
    </p:spTree>
    <p:extLst>
      <p:ext uri="{BB962C8B-B14F-4D97-AF65-F5344CB8AC3E}">
        <p14:creationId xmlns:p14="http://schemas.microsoft.com/office/powerpoint/2010/main" val="74765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6250" y="949960"/>
            <a:ext cx="9124950" cy="0"/>
          </a:xfrm>
          <a:custGeom>
            <a:avLst/>
            <a:gdLst/>
            <a:ahLst/>
            <a:cxnLst/>
            <a:rect l="l" t="t" r="r" b="b"/>
            <a:pathLst>
              <a:path w="9124950">
                <a:moveTo>
                  <a:pt x="0" y="0"/>
                </a:moveTo>
                <a:lnTo>
                  <a:pt x="9124950" y="0"/>
                </a:lnTo>
              </a:path>
            </a:pathLst>
          </a:custGeom>
          <a:ln w="38100">
            <a:solidFill>
              <a:srgbClr val="000000"/>
            </a:solidFill>
          </a:ln>
        </p:spPr>
        <p:txBody>
          <a:bodyPr wrap="square" lIns="0" tIns="0" rIns="0" bIns="0" rtlCol="0"/>
          <a:lstStyle/>
          <a:p>
            <a:endParaRPr/>
          </a:p>
        </p:txBody>
      </p:sp>
      <p:sp>
        <p:nvSpPr>
          <p:cNvPr id="12" name="object 12"/>
          <p:cNvSpPr txBox="1"/>
          <p:nvPr/>
        </p:nvSpPr>
        <p:spPr>
          <a:xfrm>
            <a:off x="444500" y="502557"/>
            <a:ext cx="9432557" cy="461665"/>
          </a:xfrm>
          <a:prstGeom prst="rect">
            <a:avLst/>
          </a:prstGeom>
        </p:spPr>
        <p:txBody>
          <a:bodyPr vert="horz" wrap="square" lIns="0" tIns="0" rIns="0" bIns="0" rtlCol="0">
            <a:spAutoFit/>
          </a:bodyPr>
          <a:lstStyle/>
          <a:p>
            <a:pPr marL="12700">
              <a:lnSpc>
                <a:spcPct val="100000"/>
              </a:lnSpc>
            </a:pPr>
            <a:r>
              <a:rPr lang="es-419" sz="3000" b="1">
                <a:latin typeface="Arial"/>
                <a:cs typeface="Arial"/>
              </a:rPr>
              <a:t>Cómo utilizar este documento</a:t>
            </a:r>
          </a:p>
        </p:txBody>
      </p:sp>
      <p:sp>
        <p:nvSpPr>
          <p:cNvPr id="13" name="object 1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6789470" y="7229475"/>
            <a:ext cx="411429" cy="411429"/>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386383" y="7229475"/>
            <a:ext cx="411391" cy="411391"/>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1993392" y="7230656"/>
            <a:ext cx="447970" cy="406831"/>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5</a:t>
            </a:fld>
            <a:endParaRPr dirty="0"/>
          </a:p>
        </p:txBody>
      </p:sp>
      <p:sp>
        <p:nvSpPr>
          <p:cNvPr id="28" name="TextBox 27">
            <a:extLst>
              <a:ext uri="{FF2B5EF4-FFF2-40B4-BE49-F238E27FC236}">
                <a16:creationId xmlns:a16="http://schemas.microsoft.com/office/drawing/2014/main" id="{A551D69D-894B-4D20-9155-291861D082C8}"/>
              </a:ext>
            </a:extLst>
          </p:cNvPr>
          <p:cNvSpPr txBox="1"/>
          <p:nvPr/>
        </p:nvSpPr>
        <p:spPr>
          <a:xfrm>
            <a:off x="476250" y="1143000"/>
            <a:ext cx="9124950" cy="6186309"/>
          </a:xfrm>
          <a:prstGeom prst="rect">
            <a:avLst/>
          </a:prstGeom>
          <a:noFill/>
        </p:spPr>
        <p:txBody>
          <a:bodyPr wrap="square" rtlCol="0">
            <a:spAutoFit/>
          </a:bodyPr>
          <a:lstStyle/>
          <a:p>
            <a:pPr marL="171450" marR="320675">
              <a:lnSpc>
                <a:spcPct val="100000"/>
              </a:lnSpc>
              <a:spcBef>
                <a:spcPts val="800"/>
              </a:spcBef>
            </a:pPr>
            <a:r>
              <a:rPr lang="es-419">
                <a:latin typeface="Arial"/>
                <a:cs typeface="Arial"/>
              </a:rPr>
              <a:t>Está diseñado para ser interactivo. La barra de navegación en la parte inferior de cada página les permite a los usuarios:</a:t>
            </a:r>
          </a:p>
          <a:p>
            <a:pPr>
              <a:lnSpc>
                <a:spcPct val="100000"/>
              </a:lnSpc>
              <a:spcBef>
                <a:spcPts val="37"/>
              </a:spcBef>
            </a:pPr>
            <a:endParaRPr lang="en-US">
              <a:latin typeface="Times New Roman"/>
              <a:cs typeface="Times New Roman"/>
            </a:endParaRPr>
          </a:p>
          <a:p>
            <a:pPr marL="628650" indent="-228600">
              <a:lnSpc>
                <a:spcPct val="100000"/>
              </a:lnSpc>
              <a:buFont typeface="Arial"/>
              <a:buChar char="•"/>
              <a:tabLst>
                <a:tab pos="628650" algn="l"/>
              </a:tabLst>
            </a:pPr>
            <a:r>
              <a:rPr lang="es-419">
                <a:latin typeface="Arial"/>
                <a:cs typeface="Arial"/>
              </a:rPr>
              <a:t>ir a la página de inicio;</a:t>
            </a:r>
          </a:p>
          <a:p>
            <a:pPr>
              <a:lnSpc>
                <a:spcPct val="100000"/>
              </a:lnSpc>
              <a:spcBef>
                <a:spcPts val="37"/>
              </a:spcBef>
              <a:buFont typeface="Arial"/>
              <a:buChar char="•"/>
            </a:pPr>
            <a:endParaRPr lang="en-US">
              <a:latin typeface="Times New Roman"/>
              <a:cs typeface="Times New Roman"/>
            </a:endParaRPr>
          </a:p>
          <a:p>
            <a:pPr marL="628650" indent="-228600">
              <a:lnSpc>
                <a:spcPct val="100000"/>
              </a:lnSpc>
              <a:buFont typeface="Arial"/>
              <a:buChar char="•"/>
              <a:tabLst>
                <a:tab pos="628650" algn="l"/>
              </a:tabLst>
            </a:pPr>
            <a:r>
              <a:rPr lang="es-419">
                <a:latin typeface="Arial"/>
                <a:cs typeface="Arial"/>
              </a:rPr>
              <a:t>ir a la página anterior o a la página siguiente;</a:t>
            </a:r>
          </a:p>
          <a:p>
            <a:pPr>
              <a:lnSpc>
                <a:spcPct val="100000"/>
              </a:lnSpc>
              <a:spcBef>
                <a:spcPts val="37"/>
              </a:spcBef>
              <a:buFont typeface="Arial"/>
              <a:buChar char="•"/>
            </a:pPr>
            <a:endParaRPr lang="en-US">
              <a:latin typeface="Times New Roman"/>
              <a:cs typeface="Times New Roman"/>
            </a:endParaRPr>
          </a:p>
          <a:p>
            <a:pPr marL="628650" marR="283210" indent="-228600">
              <a:lnSpc>
                <a:spcPct val="100000"/>
              </a:lnSpc>
              <a:buFont typeface="Arial"/>
              <a:buChar char="•"/>
              <a:tabLst>
                <a:tab pos="628650" algn="l"/>
              </a:tabLst>
            </a:pPr>
            <a:r>
              <a:rPr lang="es-419">
                <a:latin typeface="Arial"/>
                <a:cs typeface="Arial"/>
              </a:rPr>
              <a:t>actualizar la página actual para minimizar sus funciones interactivas;</a:t>
            </a:r>
          </a:p>
          <a:p>
            <a:pPr>
              <a:lnSpc>
                <a:spcPct val="100000"/>
              </a:lnSpc>
              <a:spcBef>
                <a:spcPts val="37"/>
              </a:spcBef>
              <a:buFont typeface="Arial"/>
              <a:buChar char="•"/>
            </a:pPr>
            <a:endParaRPr lang="en-US">
              <a:latin typeface="Times New Roman"/>
              <a:cs typeface="Times New Roman"/>
            </a:endParaRPr>
          </a:p>
          <a:p>
            <a:pPr marL="628650" indent="-228600">
              <a:lnSpc>
                <a:spcPct val="100000"/>
              </a:lnSpc>
              <a:buFont typeface="Arial"/>
              <a:buChar char="•"/>
              <a:tabLst>
                <a:tab pos="628650" algn="l"/>
              </a:tabLst>
            </a:pPr>
            <a:r>
              <a:rPr lang="es-419">
                <a:latin typeface="Arial"/>
                <a:cs typeface="Arial"/>
              </a:rPr>
              <a:t>desplazarse de sección a sección;</a:t>
            </a:r>
          </a:p>
          <a:p>
            <a:pPr>
              <a:lnSpc>
                <a:spcPct val="100000"/>
              </a:lnSpc>
              <a:spcBef>
                <a:spcPts val="37"/>
              </a:spcBef>
              <a:buFont typeface="Arial"/>
              <a:buChar char="•"/>
            </a:pPr>
            <a:endParaRPr lang="en-US">
              <a:latin typeface="Times New Roman"/>
              <a:cs typeface="Times New Roman"/>
            </a:endParaRPr>
          </a:p>
          <a:p>
            <a:pPr marL="628650" indent="-228600">
              <a:lnSpc>
                <a:spcPct val="100000"/>
              </a:lnSpc>
              <a:buFont typeface="Arial"/>
              <a:buChar char="•"/>
              <a:tabLst>
                <a:tab pos="628650" algn="l"/>
              </a:tabLst>
            </a:pPr>
            <a:r>
              <a:rPr lang="es-419">
                <a:latin typeface="Arial"/>
                <a:cs typeface="Arial"/>
              </a:rPr>
              <a:t>ir al Apéndice o a las notas finales;</a:t>
            </a:r>
          </a:p>
          <a:p>
            <a:pPr>
              <a:lnSpc>
                <a:spcPct val="100000"/>
              </a:lnSpc>
              <a:spcBef>
                <a:spcPts val="37"/>
              </a:spcBef>
              <a:buFont typeface="Arial"/>
              <a:buChar char="•"/>
            </a:pPr>
            <a:endParaRPr lang="en-US">
              <a:latin typeface="Times New Roman"/>
              <a:cs typeface="Times New Roman"/>
            </a:endParaRPr>
          </a:p>
          <a:p>
            <a:pPr marL="628650" indent="-228600">
              <a:lnSpc>
                <a:spcPct val="100000"/>
              </a:lnSpc>
              <a:buFont typeface="Arial"/>
              <a:buChar char="•"/>
              <a:tabLst>
                <a:tab pos="628650" algn="l"/>
              </a:tabLst>
            </a:pPr>
            <a:r>
              <a:rPr lang="es-419">
                <a:latin typeface="Arial"/>
                <a:cs typeface="Arial"/>
              </a:rPr>
              <a:t>ir al glosario, que contiene definiciones de</a:t>
            </a:r>
          </a:p>
          <a:p>
            <a:pPr marL="628650">
              <a:lnSpc>
                <a:spcPct val="100000"/>
              </a:lnSpc>
            </a:pPr>
            <a:r>
              <a:rPr lang="es-419">
                <a:latin typeface="Arial"/>
                <a:cs typeface="Arial"/>
              </a:rPr>
              <a:t>palabras subrayadas a lo largo del documento.</a:t>
            </a:r>
          </a:p>
          <a:p>
            <a:pPr>
              <a:lnSpc>
                <a:spcPct val="100000"/>
              </a:lnSpc>
              <a:spcBef>
                <a:spcPts val="37"/>
              </a:spcBef>
            </a:pPr>
            <a:endParaRPr lang="en-US">
              <a:latin typeface="Times New Roman"/>
              <a:cs typeface="Times New Roman"/>
            </a:endParaRPr>
          </a:p>
          <a:p>
            <a:pPr marL="171450" marR="333375">
              <a:lnSpc>
                <a:spcPct val="100000"/>
              </a:lnSpc>
            </a:pPr>
            <a:r>
              <a:rPr lang="es-419">
                <a:latin typeface="Arial"/>
                <a:cs typeface="Arial"/>
              </a:rPr>
              <a:t>Dentro de cada sección, los botones en la esquina inferior izquierda, o en algunos casos los botones de íconos, revelan información adicional y estudios de casos.</a:t>
            </a:r>
          </a:p>
          <a:p>
            <a:pPr>
              <a:lnSpc>
                <a:spcPct val="100000"/>
              </a:lnSpc>
              <a:spcBef>
                <a:spcPts val="37"/>
              </a:spcBef>
            </a:pPr>
            <a:endParaRPr lang="en-US">
              <a:latin typeface="Times New Roman"/>
              <a:cs typeface="Times New Roman"/>
            </a:endParaRPr>
          </a:p>
          <a:p>
            <a:pPr marL="171450" marR="354965">
              <a:lnSpc>
                <a:spcPct val="100000"/>
              </a:lnSpc>
            </a:pPr>
            <a:r>
              <a:rPr lang="es-419">
                <a:latin typeface="Arial"/>
                <a:cs typeface="Arial"/>
              </a:rPr>
              <a:t>Los enlaces web a lo largo del documento les permiten a los usuarios acceder a recursos adicionales en línea.</a:t>
            </a:r>
          </a:p>
          <a:p>
            <a:endParaRPr lang="en-US"/>
          </a:p>
        </p:txBody>
      </p:sp>
    </p:spTree>
    <p:extLst>
      <p:ext uri="{BB962C8B-B14F-4D97-AF65-F5344CB8AC3E}">
        <p14:creationId xmlns:p14="http://schemas.microsoft.com/office/powerpoint/2010/main" val="129804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2942" y="1142858"/>
            <a:ext cx="6655434" cy="5539740"/>
          </a:xfrm>
          <a:prstGeom prst="rect">
            <a:avLst/>
          </a:prstGeom>
        </p:spPr>
        <p:txBody>
          <a:bodyPr vert="horz" wrap="square" lIns="0" tIns="0" rIns="0" bIns="0" rtlCol="0">
            <a:spAutoFit/>
          </a:bodyPr>
          <a:lstStyle/>
          <a:p>
            <a:pPr marL="12700">
              <a:lnSpc>
                <a:spcPct val="100000"/>
              </a:lnSpc>
              <a:tabLst>
                <a:tab pos="6515100" algn="l"/>
              </a:tabLst>
            </a:pPr>
            <a:r>
              <a:rPr lang="es-419" sz="1800" b="1">
                <a:latin typeface="Arial"/>
                <a:cs typeface="Arial"/>
                <a:hlinkClick r:id="rId3" action="ppaction://hlinksldjump"/>
              </a:rPr>
              <a:t>1.0 Introducción 	3</a:t>
            </a:r>
          </a:p>
          <a:p>
            <a:pPr>
              <a:lnSpc>
                <a:spcPct val="100000"/>
              </a:lnSpc>
              <a:spcBef>
                <a:spcPts val="52"/>
              </a:spcBef>
            </a:pPr>
            <a:endParaRPr sz="2600">
              <a:latin typeface="Times New Roman"/>
              <a:cs typeface="Times New Roman"/>
            </a:endParaRPr>
          </a:p>
          <a:p>
            <a:pPr marL="12700">
              <a:lnSpc>
                <a:spcPct val="100000"/>
              </a:lnSpc>
              <a:tabLst>
                <a:tab pos="6515100" algn="l"/>
              </a:tabLst>
            </a:pPr>
            <a:r>
              <a:rPr lang="es-419" sz="1800" b="1">
                <a:latin typeface="Arial"/>
                <a:cs typeface="Arial"/>
                <a:hlinkClick r:id="rId4" action="ppaction://hlinksldjump"/>
              </a:rPr>
              <a:t>2.0 El rol de los puertos 	4</a:t>
            </a:r>
          </a:p>
          <a:p>
            <a:pPr>
              <a:lnSpc>
                <a:spcPct val="100000"/>
              </a:lnSpc>
              <a:spcBef>
                <a:spcPts val="52"/>
              </a:spcBef>
            </a:pPr>
            <a:endParaRPr sz="2600">
              <a:latin typeface="Times New Roman"/>
              <a:cs typeface="Times New Roman"/>
            </a:endParaRPr>
          </a:p>
          <a:p>
            <a:pPr marL="12700">
              <a:lnSpc>
                <a:spcPct val="100000"/>
              </a:lnSpc>
              <a:tabLst>
                <a:tab pos="6515100" algn="l"/>
              </a:tabLst>
            </a:pPr>
            <a:r>
              <a:rPr lang="es-419" sz="1800" b="1">
                <a:latin typeface="Arial"/>
                <a:cs typeface="Arial"/>
                <a:hlinkClick r:id="rId5" action="ppaction://hlinksldjump"/>
              </a:rPr>
              <a:t>3.0 Cómo funcionan los puertos 	7</a:t>
            </a:r>
          </a:p>
          <a:p>
            <a:pPr>
              <a:lnSpc>
                <a:spcPct val="100000"/>
              </a:lnSpc>
              <a:spcBef>
                <a:spcPts val="52"/>
              </a:spcBef>
            </a:pPr>
            <a:endParaRPr sz="2600">
              <a:latin typeface="Times New Roman"/>
              <a:cs typeface="Times New Roman"/>
            </a:endParaRPr>
          </a:p>
          <a:p>
            <a:pPr marL="12700">
              <a:lnSpc>
                <a:spcPct val="100000"/>
              </a:lnSpc>
              <a:tabLst>
                <a:tab pos="6400800" algn="l"/>
              </a:tabLst>
            </a:pPr>
            <a:r>
              <a:rPr lang="es-419" sz="1800" b="1">
                <a:latin typeface="Arial"/>
                <a:cs typeface="Arial"/>
                <a:hlinkClick r:id="rId6" action="ppaction://hlinksldjump"/>
              </a:rPr>
              <a:t>4.0 Relaciones entre el puerto y la comunidad 	11</a:t>
            </a:r>
          </a:p>
          <a:p>
            <a:pPr>
              <a:lnSpc>
                <a:spcPct val="100000"/>
              </a:lnSpc>
              <a:spcBef>
                <a:spcPts val="52"/>
              </a:spcBef>
            </a:pPr>
            <a:endParaRPr sz="2600">
              <a:latin typeface="Times New Roman"/>
              <a:cs typeface="Times New Roman"/>
            </a:endParaRPr>
          </a:p>
          <a:p>
            <a:pPr marL="12700">
              <a:lnSpc>
                <a:spcPct val="100000"/>
              </a:lnSpc>
              <a:tabLst>
                <a:tab pos="6387465" algn="l"/>
              </a:tabLst>
            </a:pPr>
            <a:r>
              <a:rPr lang="es-419" sz="1800" b="1">
                <a:latin typeface="Arial"/>
                <a:cs typeface="Arial"/>
                <a:hlinkClick r:id="rId7" action="ppaction://hlinksldjump"/>
              </a:rPr>
              <a:t>5.0 Uso de la tierra y transporte 	14</a:t>
            </a:r>
          </a:p>
          <a:p>
            <a:pPr>
              <a:lnSpc>
                <a:spcPct val="100000"/>
              </a:lnSpc>
              <a:spcBef>
                <a:spcPts val="52"/>
              </a:spcBef>
            </a:pPr>
            <a:endParaRPr sz="2600">
              <a:latin typeface="Times New Roman"/>
              <a:cs typeface="Times New Roman"/>
            </a:endParaRPr>
          </a:p>
          <a:p>
            <a:pPr marL="12700">
              <a:lnSpc>
                <a:spcPct val="100000"/>
              </a:lnSpc>
              <a:tabLst>
                <a:tab pos="6387465" algn="l"/>
              </a:tabLst>
            </a:pPr>
            <a:r>
              <a:rPr lang="es-419" sz="1800" b="1">
                <a:latin typeface="Arial"/>
                <a:cs typeface="Arial"/>
                <a:hlinkClick r:id="rId8" action="ppaction://hlinksldjump"/>
              </a:rPr>
              <a:t>6.0 Economía local y regional 	19</a:t>
            </a:r>
          </a:p>
          <a:p>
            <a:pPr>
              <a:lnSpc>
                <a:spcPct val="100000"/>
              </a:lnSpc>
              <a:spcBef>
                <a:spcPts val="52"/>
              </a:spcBef>
            </a:pPr>
            <a:endParaRPr sz="2600">
              <a:latin typeface="Times New Roman"/>
              <a:cs typeface="Times New Roman"/>
            </a:endParaRPr>
          </a:p>
          <a:p>
            <a:pPr marL="12700">
              <a:lnSpc>
                <a:spcPct val="100000"/>
              </a:lnSpc>
              <a:tabLst>
                <a:tab pos="6387465" algn="l"/>
              </a:tabLst>
            </a:pPr>
            <a:r>
              <a:rPr lang="es-419" sz="1800" b="1">
                <a:latin typeface="Arial"/>
                <a:cs typeface="Arial"/>
                <a:hlinkClick r:id="rId9" action="ppaction://hlinksldjump"/>
              </a:rPr>
              <a:t>7.0 Impactos ambientales 	24</a:t>
            </a:r>
          </a:p>
          <a:p>
            <a:pPr>
              <a:lnSpc>
                <a:spcPct val="100000"/>
              </a:lnSpc>
              <a:spcBef>
                <a:spcPts val="52"/>
              </a:spcBef>
            </a:pPr>
            <a:endParaRPr sz="2600">
              <a:latin typeface="Times New Roman"/>
              <a:cs typeface="Times New Roman"/>
            </a:endParaRPr>
          </a:p>
          <a:p>
            <a:pPr marL="12700">
              <a:lnSpc>
                <a:spcPct val="100000"/>
              </a:lnSpc>
              <a:tabLst>
                <a:tab pos="6387465" algn="l"/>
              </a:tabLst>
            </a:pPr>
            <a:r>
              <a:rPr lang="es-419" sz="1800" b="1">
                <a:latin typeface="Arial"/>
                <a:cs typeface="Arial"/>
                <a:hlinkClick r:id="rId10" action="ppaction://hlinksldjump"/>
              </a:rPr>
              <a:t>8.0 Herramientas y recursos 	31</a:t>
            </a:r>
          </a:p>
          <a:p>
            <a:pPr>
              <a:lnSpc>
                <a:spcPct val="100000"/>
              </a:lnSpc>
              <a:spcBef>
                <a:spcPts val="52"/>
              </a:spcBef>
            </a:pPr>
            <a:endParaRPr sz="2600">
              <a:latin typeface="Times New Roman"/>
              <a:cs typeface="Times New Roman"/>
            </a:endParaRPr>
          </a:p>
          <a:p>
            <a:pPr marL="12700">
              <a:lnSpc>
                <a:spcPct val="100000"/>
              </a:lnSpc>
              <a:tabLst>
                <a:tab pos="6387465" algn="l"/>
              </a:tabLst>
            </a:pPr>
            <a:r>
              <a:rPr lang="es-419" sz="1800" b="1">
                <a:latin typeface="Arial"/>
                <a:cs typeface="Arial"/>
                <a:hlinkClick r:id="rId11" action="ppaction://hlinksldjump"/>
              </a:rPr>
              <a:t>9.0 Apéndice 	35</a:t>
            </a:r>
          </a:p>
        </p:txBody>
      </p:sp>
      <p:sp>
        <p:nvSpPr>
          <p:cNvPr id="3" name="object 3"/>
          <p:cNvSpPr txBox="1"/>
          <p:nvPr/>
        </p:nvSpPr>
        <p:spPr>
          <a:xfrm>
            <a:off x="444500" y="502048"/>
            <a:ext cx="4104004" cy="406400"/>
          </a:xfrm>
          <a:prstGeom prst="rect">
            <a:avLst/>
          </a:prstGeom>
        </p:spPr>
        <p:txBody>
          <a:bodyPr vert="horz" wrap="square" lIns="0" tIns="0" rIns="0" bIns="0" rtlCol="0">
            <a:spAutoFit/>
          </a:bodyPr>
          <a:lstStyle/>
          <a:p>
            <a:pPr marL="12700">
              <a:lnSpc>
                <a:spcPct val="100000"/>
              </a:lnSpc>
            </a:pPr>
            <a:r>
              <a:rPr lang="es-419" sz="3000" b="1">
                <a:latin typeface="Arial"/>
                <a:cs typeface="Arial"/>
              </a:rPr>
              <a:t>ÍNDICE</a:t>
            </a:r>
          </a:p>
        </p:txBody>
      </p:sp>
      <p:sp>
        <p:nvSpPr>
          <p:cNvPr id="4" name="object 4"/>
          <p:cNvSpPr/>
          <p:nvPr/>
        </p:nvSpPr>
        <p:spPr>
          <a:xfrm>
            <a:off x="502919" y="949960"/>
            <a:ext cx="9098280" cy="0"/>
          </a:xfrm>
          <a:custGeom>
            <a:avLst/>
            <a:gdLst/>
            <a:ahLst/>
            <a:cxnLst/>
            <a:rect l="l" t="t" r="r" b="b"/>
            <a:pathLst>
              <a:path w="9098280">
                <a:moveTo>
                  <a:pt x="0" y="0"/>
                </a:moveTo>
                <a:lnTo>
                  <a:pt x="9098280" y="0"/>
                </a:lnTo>
              </a:path>
            </a:pathLst>
          </a:custGeom>
          <a:ln w="38100">
            <a:solidFill>
              <a:srgbClr val="000000"/>
            </a:solidFill>
          </a:ln>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12"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13"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14"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15"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16"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17" cstate="print"/>
            <a:stretch>
              <a:fillRect/>
            </a:stretch>
          </a:blipFill>
        </p:spPr>
        <p:txBody>
          <a:bodyPr wrap="square" lIns="0" tIns="0" rIns="0" bIns="0" rtlCol="0"/>
          <a:lstStyle/>
          <a:p>
            <a:endParaRPr/>
          </a:p>
        </p:txBody>
      </p:sp>
      <p:sp>
        <p:nvSpPr>
          <p:cNvPr id="11" name="object 11"/>
          <p:cNvSpPr/>
          <p:nvPr/>
        </p:nvSpPr>
        <p:spPr>
          <a:xfrm>
            <a:off x="4383143" y="7284732"/>
            <a:ext cx="443752" cy="298678"/>
          </a:xfrm>
          <a:prstGeom prst="rect">
            <a:avLst/>
          </a:prstGeom>
          <a:blipFill>
            <a:blip r:embed="rId18" cstate="print"/>
            <a:stretch>
              <a:fillRect/>
            </a:stretch>
          </a:blipFill>
        </p:spPr>
        <p:txBody>
          <a:bodyPr wrap="square" lIns="0" tIns="0" rIns="0" bIns="0" rtlCol="0"/>
          <a:lstStyle/>
          <a:p>
            <a:endParaRPr/>
          </a:p>
        </p:txBody>
      </p:sp>
      <p:sp>
        <p:nvSpPr>
          <p:cNvPr id="12" name="object 12"/>
          <p:cNvSpPr/>
          <p:nvPr/>
        </p:nvSpPr>
        <p:spPr>
          <a:xfrm>
            <a:off x="3848548" y="7210043"/>
            <a:ext cx="319142" cy="419923"/>
          </a:xfrm>
          <a:prstGeom prst="rect">
            <a:avLst/>
          </a:prstGeom>
          <a:blipFill>
            <a:blip r:embed="rId19" cstate="print"/>
            <a:stretch>
              <a:fillRect/>
            </a:stretch>
          </a:blipFill>
        </p:spPr>
        <p:txBody>
          <a:bodyPr wrap="square" lIns="0" tIns="0" rIns="0" bIns="0" rtlCol="0"/>
          <a:lstStyle/>
          <a:p>
            <a:endParaRPr/>
          </a:p>
        </p:txBody>
      </p:sp>
      <p:sp>
        <p:nvSpPr>
          <p:cNvPr id="13" name="object 13"/>
          <p:cNvSpPr/>
          <p:nvPr/>
        </p:nvSpPr>
        <p:spPr>
          <a:xfrm>
            <a:off x="3187192" y="7317909"/>
            <a:ext cx="448055" cy="232325"/>
          </a:xfrm>
          <a:prstGeom prst="rect">
            <a:avLst/>
          </a:prstGeom>
          <a:blipFill>
            <a:blip r:embed="rId20" cstate="print"/>
            <a:stretch>
              <a:fillRect/>
            </a:stretch>
          </a:blipFill>
        </p:spPr>
        <p:txBody>
          <a:bodyPr wrap="square" lIns="0" tIns="0" rIns="0" bIns="0" rtlCol="0"/>
          <a:lstStyle/>
          <a:p>
            <a:endParaRPr/>
          </a:p>
        </p:txBody>
      </p:sp>
      <p:sp>
        <p:nvSpPr>
          <p:cNvPr id="14" name="object 14"/>
          <p:cNvSpPr/>
          <p:nvPr/>
        </p:nvSpPr>
        <p:spPr>
          <a:xfrm>
            <a:off x="2634081" y="7253833"/>
            <a:ext cx="360476" cy="360476"/>
          </a:xfrm>
          <a:prstGeom prst="rect">
            <a:avLst/>
          </a:prstGeom>
          <a:blipFill>
            <a:blip r:embed="rId21" cstate="print"/>
            <a:stretch>
              <a:fillRect/>
            </a:stretch>
          </a:blipFill>
        </p:spPr>
        <p:txBody>
          <a:bodyPr wrap="square" lIns="0" tIns="0" rIns="0" bIns="0" rtlCol="0"/>
          <a:lstStyle/>
          <a:p>
            <a:endParaRPr/>
          </a:p>
        </p:txBody>
      </p:sp>
      <p:sp>
        <p:nvSpPr>
          <p:cNvPr id="15" name="object 15"/>
          <p:cNvSpPr/>
          <p:nvPr/>
        </p:nvSpPr>
        <p:spPr>
          <a:xfrm>
            <a:off x="6789470" y="7229475"/>
            <a:ext cx="411429" cy="411429"/>
          </a:xfrm>
          <a:prstGeom prst="rect">
            <a:avLst/>
          </a:prstGeom>
          <a:blipFill>
            <a:blip r:embed="rId22" cstate="print"/>
            <a:stretch>
              <a:fillRect/>
            </a:stretch>
          </a:blipFill>
        </p:spPr>
        <p:txBody>
          <a:bodyPr wrap="square" lIns="0" tIns="0" rIns="0" bIns="0" rtlCol="0"/>
          <a:lstStyle/>
          <a:p>
            <a:endParaRPr/>
          </a:p>
        </p:txBody>
      </p:sp>
      <p:sp>
        <p:nvSpPr>
          <p:cNvPr id="16" name="object 16"/>
          <p:cNvSpPr/>
          <p:nvPr/>
        </p:nvSpPr>
        <p:spPr>
          <a:xfrm>
            <a:off x="7386383" y="7229475"/>
            <a:ext cx="411391" cy="411391"/>
          </a:xfrm>
          <a:prstGeom prst="rect">
            <a:avLst/>
          </a:prstGeom>
          <a:blipFill>
            <a:blip r:embed="rId23" cstate="print"/>
            <a:stretch>
              <a:fillRect/>
            </a:stretch>
          </a:blipFill>
        </p:spPr>
        <p:txBody>
          <a:bodyPr wrap="square" lIns="0" tIns="0" rIns="0" bIns="0" rtlCol="0"/>
          <a:lstStyle/>
          <a:p>
            <a:endParaRPr/>
          </a:p>
        </p:txBody>
      </p:sp>
      <p:sp>
        <p:nvSpPr>
          <p:cNvPr id="17" name="object 17"/>
          <p:cNvSpPr/>
          <p:nvPr/>
        </p:nvSpPr>
        <p:spPr>
          <a:xfrm>
            <a:off x="1155223" y="2287523"/>
            <a:ext cx="585470" cy="585470"/>
          </a:xfrm>
          <a:custGeom>
            <a:avLst/>
            <a:gdLst/>
            <a:ahLst/>
            <a:cxnLst/>
            <a:rect l="l" t="t" r="r" b="b"/>
            <a:pathLst>
              <a:path w="585469" h="585469">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F7941E"/>
          </a:solidFill>
        </p:spPr>
        <p:txBody>
          <a:bodyPr wrap="square" lIns="0" tIns="0" rIns="0" bIns="0" rtlCol="0"/>
          <a:lstStyle/>
          <a:p>
            <a:endParaRPr/>
          </a:p>
        </p:txBody>
      </p:sp>
      <p:sp>
        <p:nvSpPr>
          <p:cNvPr id="18" name="object 18"/>
          <p:cNvSpPr/>
          <p:nvPr/>
        </p:nvSpPr>
        <p:spPr>
          <a:xfrm>
            <a:off x="1191768" y="2324100"/>
            <a:ext cx="512063" cy="512063"/>
          </a:xfrm>
          <a:prstGeom prst="rect">
            <a:avLst/>
          </a:prstGeom>
          <a:blipFill>
            <a:blip r:embed="rId24" cstate="print"/>
            <a:stretch>
              <a:fillRect/>
            </a:stretch>
          </a:blipFill>
        </p:spPr>
        <p:txBody>
          <a:bodyPr wrap="square" lIns="0" tIns="0" rIns="0" bIns="0" rtlCol="0"/>
          <a:lstStyle/>
          <a:p>
            <a:endParaRPr/>
          </a:p>
        </p:txBody>
      </p:sp>
      <p:sp>
        <p:nvSpPr>
          <p:cNvPr id="19" name="object 19"/>
          <p:cNvSpPr/>
          <p:nvPr/>
        </p:nvSpPr>
        <p:spPr>
          <a:xfrm>
            <a:off x="1155223" y="1652943"/>
            <a:ext cx="585470" cy="585470"/>
          </a:xfrm>
          <a:custGeom>
            <a:avLst/>
            <a:gdLst/>
            <a:ahLst/>
            <a:cxnLst/>
            <a:rect l="l" t="t" r="r" b="b"/>
            <a:pathLst>
              <a:path w="585469" h="585469">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132370"/>
          </a:solidFill>
        </p:spPr>
        <p:txBody>
          <a:bodyPr wrap="square" lIns="0" tIns="0" rIns="0" bIns="0" rtlCol="0"/>
          <a:lstStyle/>
          <a:p>
            <a:endParaRPr/>
          </a:p>
        </p:txBody>
      </p:sp>
      <p:sp>
        <p:nvSpPr>
          <p:cNvPr id="20" name="object 20"/>
          <p:cNvSpPr/>
          <p:nvPr/>
        </p:nvSpPr>
        <p:spPr>
          <a:xfrm>
            <a:off x="1155192" y="1679867"/>
            <a:ext cx="585169" cy="531367"/>
          </a:xfrm>
          <a:prstGeom prst="rect">
            <a:avLst/>
          </a:prstGeom>
          <a:blipFill>
            <a:blip r:embed="rId25" cstate="print"/>
            <a:stretch>
              <a:fillRect/>
            </a:stretch>
          </a:blipFill>
        </p:spPr>
        <p:txBody>
          <a:bodyPr wrap="square" lIns="0" tIns="0" rIns="0" bIns="0" rtlCol="0"/>
          <a:lstStyle/>
          <a:p>
            <a:endParaRPr/>
          </a:p>
        </p:txBody>
      </p:sp>
      <p:sp>
        <p:nvSpPr>
          <p:cNvPr id="21" name="object 21"/>
          <p:cNvSpPr/>
          <p:nvPr/>
        </p:nvSpPr>
        <p:spPr>
          <a:xfrm>
            <a:off x="1155223" y="2943428"/>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8D79AC"/>
          </a:solidFill>
        </p:spPr>
        <p:txBody>
          <a:bodyPr wrap="square" lIns="0" tIns="0" rIns="0" bIns="0" rtlCol="0"/>
          <a:lstStyle/>
          <a:p>
            <a:endParaRPr/>
          </a:p>
        </p:txBody>
      </p:sp>
      <p:sp>
        <p:nvSpPr>
          <p:cNvPr id="22" name="object 22"/>
          <p:cNvSpPr/>
          <p:nvPr/>
        </p:nvSpPr>
        <p:spPr>
          <a:xfrm>
            <a:off x="1155192" y="3020809"/>
            <a:ext cx="585133" cy="430453"/>
          </a:xfrm>
          <a:prstGeom prst="rect">
            <a:avLst/>
          </a:prstGeom>
          <a:blipFill>
            <a:blip r:embed="rId26" cstate="print"/>
            <a:stretch>
              <a:fillRect/>
            </a:stretch>
          </a:blipFill>
        </p:spPr>
        <p:txBody>
          <a:bodyPr wrap="square" lIns="0" tIns="0" rIns="0" bIns="0" rtlCol="0"/>
          <a:lstStyle/>
          <a:p>
            <a:endParaRPr/>
          </a:p>
        </p:txBody>
      </p:sp>
      <p:sp>
        <p:nvSpPr>
          <p:cNvPr id="23" name="object 23"/>
          <p:cNvSpPr/>
          <p:nvPr/>
        </p:nvSpPr>
        <p:spPr>
          <a:xfrm>
            <a:off x="1155223" y="4255249"/>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DA2220"/>
          </a:solidFill>
        </p:spPr>
        <p:txBody>
          <a:bodyPr wrap="square" lIns="0" tIns="0" rIns="0" bIns="0" rtlCol="0"/>
          <a:lstStyle/>
          <a:p>
            <a:endParaRPr/>
          </a:p>
        </p:txBody>
      </p:sp>
      <p:sp>
        <p:nvSpPr>
          <p:cNvPr id="24" name="object 24"/>
          <p:cNvSpPr/>
          <p:nvPr/>
        </p:nvSpPr>
        <p:spPr>
          <a:xfrm>
            <a:off x="1155192" y="4350909"/>
            <a:ext cx="585100" cy="393895"/>
          </a:xfrm>
          <a:prstGeom prst="rect">
            <a:avLst/>
          </a:prstGeom>
          <a:blipFill>
            <a:blip r:embed="rId27" cstate="print"/>
            <a:stretch>
              <a:fillRect/>
            </a:stretch>
          </a:blipFill>
        </p:spPr>
        <p:txBody>
          <a:bodyPr wrap="square" lIns="0" tIns="0" rIns="0" bIns="0" rtlCol="0"/>
          <a:lstStyle/>
          <a:p>
            <a:endParaRPr/>
          </a:p>
        </p:txBody>
      </p:sp>
      <p:sp>
        <p:nvSpPr>
          <p:cNvPr id="25" name="object 25"/>
          <p:cNvSpPr/>
          <p:nvPr/>
        </p:nvSpPr>
        <p:spPr>
          <a:xfrm>
            <a:off x="1155223" y="5567070"/>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EEB62B"/>
          </a:solidFill>
        </p:spPr>
        <p:txBody>
          <a:bodyPr wrap="square" lIns="0" tIns="0" rIns="0" bIns="0" rtlCol="0"/>
          <a:lstStyle/>
          <a:p>
            <a:endParaRPr/>
          </a:p>
        </p:txBody>
      </p:sp>
      <p:sp>
        <p:nvSpPr>
          <p:cNvPr id="26" name="object 26"/>
          <p:cNvSpPr/>
          <p:nvPr/>
        </p:nvSpPr>
        <p:spPr>
          <a:xfrm>
            <a:off x="1155200" y="5601786"/>
            <a:ext cx="585177" cy="515783"/>
          </a:xfrm>
          <a:prstGeom prst="rect">
            <a:avLst/>
          </a:prstGeom>
          <a:blipFill>
            <a:blip r:embed="rId28" cstate="print"/>
            <a:stretch>
              <a:fillRect/>
            </a:stretch>
          </a:blipFill>
        </p:spPr>
        <p:txBody>
          <a:bodyPr wrap="square" lIns="0" tIns="0" rIns="0" bIns="0" rtlCol="0"/>
          <a:lstStyle/>
          <a:p>
            <a:endParaRPr/>
          </a:p>
        </p:txBody>
      </p:sp>
      <p:sp>
        <p:nvSpPr>
          <p:cNvPr id="27" name="object 27"/>
          <p:cNvSpPr/>
          <p:nvPr/>
        </p:nvSpPr>
        <p:spPr>
          <a:xfrm>
            <a:off x="1155223" y="4911166"/>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5EA7A0"/>
          </a:solidFill>
        </p:spPr>
        <p:txBody>
          <a:bodyPr wrap="square" lIns="0" tIns="0" rIns="0" bIns="0" rtlCol="0"/>
          <a:lstStyle/>
          <a:p>
            <a:endParaRPr/>
          </a:p>
        </p:txBody>
      </p:sp>
      <p:sp>
        <p:nvSpPr>
          <p:cNvPr id="28" name="object 28"/>
          <p:cNvSpPr/>
          <p:nvPr/>
        </p:nvSpPr>
        <p:spPr>
          <a:xfrm>
            <a:off x="1193291" y="4911166"/>
            <a:ext cx="509016" cy="585215"/>
          </a:xfrm>
          <a:prstGeom prst="rect">
            <a:avLst/>
          </a:prstGeom>
          <a:blipFill>
            <a:blip r:embed="rId29" cstate="print"/>
            <a:stretch>
              <a:fillRect/>
            </a:stretch>
          </a:blipFill>
        </p:spPr>
        <p:txBody>
          <a:bodyPr wrap="square" lIns="0" tIns="0" rIns="0" bIns="0" rtlCol="0"/>
          <a:lstStyle/>
          <a:p>
            <a:endParaRPr/>
          </a:p>
        </p:txBody>
      </p:sp>
      <p:sp>
        <p:nvSpPr>
          <p:cNvPr id="29" name="object 29"/>
          <p:cNvSpPr/>
          <p:nvPr/>
        </p:nvSpPr>
        <p:spPr>
          <a:xfrm>
            <a:off x="1155223" y="6222986"/>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6E6E6E"/>
          </a:solidFill>
        </p:spPr>
        <p:txBody>
          <a:bodyPr wrap="square" lIns="0" tIns="0" rIns="0" bIns="0" rtlCol="0"/>
          <a:lstStyle/>
          <a:p>
            <a:endParaRPr/>
          </a:p>
        </p:txBody>
      </p:sp>
      <p:sp>
        <p:nvSpPr>
          <p:cNvPr id="30" name="object 30"/>
          <p:cNvSpPr/>
          <p:nvPr/>
        </p:nvSpPr>
        <p:spPr>
          <a:xfrm>
            <a:off x="1178052" y="6245845"/>
            <a:ext cx="539495" cy="539495"/>
          </a:xfrm>
          <a:prstGeom prst="rect">
            <a:avLst/>
          </a:prstGeom>
          <a:blipFill>
            <a:blip r:embed="rId30" cstate="print"/>
            <a:stretch>
              <a:fillRect/>
            </a:stretch>
          </a:blipFill>
        </p:spPr>
        <p:txBody>
          <a:bodyPr wrap="square" lIns="0" tIns="0" rIns="0" bIns="0" rtlCol="0"/>
          <a:lstStyle/>
          <a:p>
            <a:endParaRPr/>
          </a:p>
        </p:txBody>
      </p:sp>
      <p:sp>
        <p:nvSpPr>
          <p:cNvPr id="31" name="object 31"/>
          <p:cNvSpPr/>
          <p:nvPr/>
        </p:nvSpPr>
        <p:spPr>
          <a:xfrm>
            <a:off x="1155223" y="3599345"/>
            <a:ext cx="585470" cy="585470"/>
          </a:xfrm>
          <a:custGeom>
            <a:avLst/>
            <a:gdLst/>
            <a:ahLst/>
            <a:cxnLst/>
            <a:rect l="l" t="t" r="r" b="b"/>
            <a:pathLst>
              <a:path w="585469" h="585470">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64B147"/>
          </a:solidFill>
        </p:spPr>
        <p:txBody>
          <a:bodyPr wrap="square" lIns="0" tIns="0" rIns="0" bIns="0" rtlCol="0"/>
          <a:lstStyle/>
          <a:p>
            <a:endParaRPr/>
          </a:p>
        </p:txBody>
      </p:sp>
      <p:sp>
        <p:nvSpPr>
          <p:cNvPr id="32" name="object 32"/>
          <p:cNvSpPr/>
          <p:nvPr/>
        </p:nvSpPr>
        <p:spPr>
          <a:xfrm>
            <a:off x="1225422" y="3599345"/>
            <a:ext cx="444753" cy="585215"/>
          </a:xfrm>
          <a:prstGeom prst="rect">
            <a:avLst/>
          </a:prstGeom>
          <a:blipFill>
            <a:blip r:embed="rId31" cstate="print"/>
            <a:stretch>
              <a:fillRect/>
            </a:stretch>
          </a:blipFill>
        </p:spPr>
        <p:txBody>
          <a:bodyPr wrap="square" lIns="0" tIns="0" rIns="0" bIns="0" rtlCol="0"/>
          <a:lstStyle/>
          <a:p>
            <a:endParaRPr/>
          </a:p>
        </p:txBody>
      </p:sp>
      <p:sp>
        <p:nvSpPr>
          <p:cNvPr id="33" name="object 33"/>
          <p:cNvSpPr/>
          <p:nvPr/>
        </p:nvSpPr>
        <p:spPr>
          <a:xfrm>
            <a:off x="1155223" y="1018374"/>
            <a:ext cx="585470" cy="585470"/>
          </a:xfrm>
          <a:custGeom>
            <a:avLst/>
            <a:gdLst/>
            <a:ahLst/>
            <a:cxnLst/>
            <a:rect l="l" t="t" r="r" b="b"/>
            <a:pathLst>
              <a:path w="585469" h="585469">
                <a:moveTo>
                  <a:pt x="152368" y="0"/>
                </a:moveTo>
                <a:lnTo>
                  <a:pt x="104587" y="249"/>
                </a:lnTo>
                <a:lnTo>
                  <a:pt x="53454" y="3897"/>
                </a:lnTo>
                <a:lnTo>
                  <a:pt x="15758" y="22731"/>
                </a:lnTo>
                <a:lnTo>
                  <a:pt x="1920" y="68505"/>
                </a:lnTo>
                <a:lnTo>
                  <a:pt x="3" y="127015"/>
                </a:lnTo>
                <a:lnTo>
                  <a:pt x="0" y="458200"/>
                </a:lnTo>
                <a:lnTo>
                  <a:pt x="218" y="480596"/>
                </a:lnTo>
                <a:lnTo>
                  <a:pt x="3866" y="531730"/>
                </a:lnTo>
                <a:lnTo>
                  <a:pt x="22700" y="569426"/>
                </a:lnTo>
                <a:lnTo>
                  <a:pt x="68474" y="583264"/>
                </a:lnTo>
                <a:lnTo>
                  <a:pt x="127688" y="585187"/>
                </a:lnTo>
                <a:lnTo>
                  <a:pt x="480565" y="584966"/>
                </a:lnTo>
                <a:lnTo>
                  <a:pt x="531698" y="581318"/>
                </a:lnTo>
                <a:lnTo>
                  <a:pt x="569395" y="562484"/>
                </a:lnTo>
                <a:lnTo>
                  <a:pt x="583232" y="516710"/>
                </a:lnTo>
                <a:lnTo>
                  <a:pt x="585149" y="458200"/>
                </a:lnTo>
                <a:lnTo>
                  <a:pt x="585153" y="127015"/>
                </a:lnTo>
                <a:lnTo>
                  <a:pt x="584935" y="104619"/>
                </a:lnTo>
                <a:lnTo>
                  <a:pt x="581287" y="53485"/>
                </a:lnTo>
                <a:lnTo>
                  <a:pt x="562453" y="15789"/>
                </a:lnTo>
                <a:lnTo>
                  <a:pt x="516679" y="1951"/>
                </a:lnTo>
                <a:lnTo>
                  <a:pt x="152368" y="0"/>
                </a:lnTo>
                <a:close/>
              </a:path>
            </a:pathLst>
          </a:custGeom>
          <a:solidFill>
            <a:srgbClr val="6E6E6E"/>
          </a:solidFill>
        </p:spPr>
        <p:txBody>
          <a:bodyPr wrap="square" lIns="0" tIns="0" rIns="0" bIns="0" rtlCol="0"/>
          <a:lstStyle/>
          <a:p>
            <a:endParaRPr/>
          </a:p>
        </p:txBody>
      </p:sp>
      <p:sp>
        <p:nvSpPr>
          <p:cNvPr id="34" name="object 34"/>
          <p:cNvSpPr/>
          <p:nvPr/>
        </p:nvSpPr>
        <p:spPr>
          <a:xfrm>
            <a:off x="1220724" y="1088611"/>
            <a:ext cx="487982" cy="444743"/>
          </a:xfrm>
          <a:prstGeom prst="rect">
            <a:avLst/>
          </a:prstGeom>
          <a:blipFill>
            <a:blip r:embed="rId32" cstate="print"/>
            <a:stretch>
              <a:fillRect/>
            </a:stretch>
          </a:blipFill>
        </p:spPr>
        <p:txBody>
          <a:bodyPr wrap="square" lIns="0" tIns="0" rIns="0" bIns="0" rtlCol="0"/>
          <a:lstStyle/>
          <a:p>
            <a:endParaRPr/>
          </a:p>
        </p:txBody>
      </p:sp>
      <p:sp>
        <p:nvSpPr>
          <p:cNvPr id="35" name="object 35"/>
          <p:cNvSpPr/>
          <p:nvPr/>
        </p:nvSpPr>
        <p:spPr>
          <a:xfrm>
            <a:off x="1993392" y="7230656"/>
            <a:ext cx="447970" cy="406831"/>
          </a:xfrm>
          <a:prstGeom prst="rect">
            <a:avLst/>
          </a:prstGeom>
          <a:blipFill>
            <a:blip r:embed="rId33" cstate="print"/>
            <a:stretch>
              <a:fillRect/>
            </a:stretch>
          </a:blipFill>
        </p:spPr>
        <p:txBody>
          <a:bodyPr wrap="square" lIns="0" tIns="0" rIns="0" bIns="0" rtlCol="0"/>
          <a:lstStyle/>
          <a:p>
            <a:endParaRPr/>
          </a:p>
        </p:txBody>
      </p:sp>
      <p:sp>
        <p:nvSpPr>
          <p:cNvPr id="36" name="object 36"/>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35935"/>
            <a:ext cx="10058400" cy="2026920"/>
          </a:xfrm>
          <a:custGeom>
            <a:avLst/>
            <a:gdLst/>
            <a:ahLst/>
            <a:cxnLst/>
            <a:rect l="l" t="t" r="r" b="b"/>
            <a:pathLst>
              <a:path w="10058400" h="2026920">
                <a:moveTo>
                  <a:pt x="0" y="2026920"/>
                </a:moveTo>
                <a:lnTo>
                  <a:pt x="10058400" y="2026920"/>
                </a:lnTo>
                <a:lnTo>
                  <a:pt x="10058400" y="0"/>
                </a:lnTo>
                <a:lnTo>
                  <a:pt x="0" y="0"/>
                </a:lnTo>
                <a:lnTo>
                  <a:pt x="0" y="2026920"/>
                </a:lnTo>
                <a:close/>
              </a:path>
            </a:pathLst>
          </a:custGeom>
          <a:solidFill>
            <a:srgbClr val="13237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s-419"/>
              <a:t>2.0 El rol de los puertos</a:t>
            </a:r>
          </a:p>
        </p:txBody>
      </p:sp>
      <p:sp>
        <p:nvSpPr>
          <p:cNvPr id="4" name="object 4"/>
          <p:cNvSpPr/>
          <p:nvPr/>
        </p:nvSpPr>
        <p:spPr>
          <a:xfrm>
            <a:off x="8100059" y="2886455"/>
            <a:ext cx="1508759" cy="136995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550" y="7284415"/>
            <a:ext cx="298703" cy="2722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2169"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03630" y="7275880"/>
            <a:ext cx="181343" cy="30723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171763" y="7210043"/>
            <a:ext cx="447920" cy="4480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4791" y="7236623"/>
            <a:ext cx="448055" cy="39489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07055" y="7210044"/>
            <a:ext cx="389729" cy="44805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4383143" y="7284732"/>
            <a:ext cx="443752" cy="29867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848548" y="7210043"/>
            <a:ext cx="319142" cy="419923"/>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3187192" y="7317909"/>
            <a:ext cx="448055" cy="232325"/>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2634081" y="7253833"/>
            <a:ext cx="360476" cy="360476"/>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19934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132370"/>
          </a:solidFill>
        </p:spPr>
        <p:txBody>
          <a:bodyPr wrap="square" lIns="0" tIns="0" rIns="0" bIns="0" rtlCol="0"/>
          <a:lstStyle/>
          <a:p>
            <a:endParaRPr/>
          </a:p>
        </p:txBody>
      </p:sp>
      <p:sp>
        <p:nvSpPr>
          <p:cNvPr id="16" name="object 16"/>
          <p:cNvSpPr/>
          <p:nvPr/>
        </p:nvSpPr>
        <p:spPr>
          <a:xfrm>
            <a:off x="1993392" y="7230656"/>
            <a:ext cx="447970" cy="406831"/>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6789470" y="7229475"/>
            <a:ext cx="411429" cy="411429"/>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7386383" y="7229475"/>
            <a:ext cx="411391" cy="411391"/>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132370"/>
          </a:solidFill>
        </p:spPr>
        <p:txBody>
          <a:bodyPr wrap="square" lIns="0" tIns="0" rIns="0" bIns="0" rtlCol="0"/>
          <a:lstStyle/>
          <a:p>
            <a:endParaRPr/>
          </a:p>
        </p:txBody>
      </p:sp>
      <p:sp>
        <p:nvSpPr>
          <p:cNvPr id="3" name="object 3"/>
          <p:cNvSpPr txBox="1"/>
          <p:nvPr/>
        </p:nvSpPr>
        <p:spPr>
          <a:xfrm>
            <a:off x="7797774" y="58645"/>
            <a:ext cx="1824585" cy="215444"/>
          </a:xfrm>
          <a:prstGeom prst="rect">
            <a:avLst/>
          </a:prstGeom>
        </p:spPr>
        <p:txBody>
          <a:bodyPr vert="horz" wrap="square" lIns="0" tIns="0" rIns="0" bIns="0" rtlCol="0">
            <a:spAutoFit/>
          </a:bodyPr>
          <a:lstStyle/>
          <a:p>
            <a:pPr marL="12700">
              <a:lnSpc>
                <a:spcPct val="100000"/>
              </a:lnSpc>
            </a:pPr>
            <a:r>
              <a:rPr lang="es-419" sz="1400" b="1" dirty="0">
                <a:solidFill>
                  <a:srgbClr val="FFFFFF"/>
                </a:solidFill>
                <a:latin typeface="Arial"/>
                <a:cs typeface="Arial"/>
              </a:rPr>
              <a:t>El rol de los puertos</a:t>
            </a:r>
          </a:p>
        </p:txBody>
      </p:sp>
      <p:sp>
        <p:nvSpPr>
          <p:cNvPr id="4" name="object 4"/>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19934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132370"/>
          </a:solidFill>
        </p:spPr>
        <p:txBody>
          <a:bodyPr wrap="square" lIns="0" tIns="0" rIns="0" bIns="0" rtlCol="0"/>
          <a:lstStyle/>
          <a:p>
            <a:endParaRPr/>
          </a:p>
        </p:txBody>
      </p:sp>
      <p:sp>
        <p:nvSpPr>
          <p:cNvPr id="15" name="object 15"/>
          <p:cNvSpPr/>
          <p:nvPr/>
        </p:nvSpPr>
        <p:spPr>
          <a:xfrm>
            <a:off x="1993392" y="7230656"/>
            <a:ext cx="447970" cy="406831"/>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6789470" y="7229475"/>
            <a:ext cx="411429" cy="411429"/>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7386383" y="7229475"/>
            <a:ext cx="411391" cy="411391"/>
          </a:xfrm>
          <a:prstGeom prst="rect">
            <a:avLst/>
          </a:prstGeom>
          <a:blipFill>
            <a:blip r:embed="rId15" cstate="print"/>
            <a:stretch>
              <a:fillRect/>
            </a:stretch>
          </a:blipFill>
        </p:spPr>
        <p:txBody>
          <a:bodyPr wrap="square" lIns="0" tIns="0" rIns="0" bIns="0" rtlCol="0"/>
          <a:lstStyle/>
          <a:p>
            <a:endParaRPr/>
          </a:p>
        </p:txBody>
      </p:sp>
      <p:sp>
        <p:nvSpPr>
          <p:cNvPr id="18" name="object 18"/>
          <p:cNvSpPr txBox="1"/>
          <p:nvPr/>
        </p:nvSpPr>
        <p:spPr>
          <a:xfrm>
            <a:off x="444500" y="425689"/>
            <a:ext cx="5053965" cy="4183196"/>
          </a:xfrm>
          <a:prstGeom prst="rect">
            <a:avLst/>
          </a:prstGeom>
        </p:spPr>
        <p:txBody>
          <a:bodyPr vert="horz" wrap="square" lIns="0" tIns="0" rIns="0" bIns="0" rtlCol="0">
            <a:spAutoFit/>
          </a:bodyPr>
          <a:lstStyle/>
          <a:p>
            <a:pPr marL="12700">
              <a:lnSpc>
                <a:spcPct val="100000"/>
              </a:lnSpc>
            </a:pPr>
            <a:r>
              <a:rPr lang="es-419" sz="2800" b="1">
                <a:latin typeface="Arial"/>
                <a:cs typeface="Arial"/>
              </a:rPr>
              <a:t>El rol de los puertos</a:t>
            </a:r>
          </a:p>
          <a:p>
            <a:pPr marL="48895" marR="86995">
              <a:spcBef>
                <a:spcPts val="1095"/>
              </a:spcBef>
            </a:pPr>
            <a:r>
              <a:rPr lang="es-419">
                <a:latin typeface="Arial"/>
                <a:cs typeface="Arial"/>
              </a:rPr>
              <a:t>Comprender el rol de los puertos puede ayudar a los residentes a participar de manera más eficaz en las decisiones que afectan a las comunidades próximas a los puertos.</a:t>
            </a:r>
          </a:p>
          <a:p>
            <a:pPr marL="334645" marR="86995" indent="-285750">
              <a:lnSpc>
                <a:spcPct val="100000"/>
              </a:lnSpc>
              <a:spcBef>
                <a:spcPts val="1095"/>
              </a:spcBef>
              <a:buFont typeface="Arial" panose="020B0604020202020204" pitchFamily="34" charset="0"/>
              <a:buChar char="•"/>
            </a:pPr>
            <a:r>
              <a:rPr lang="es-419">
                <a:latin typeface="Arial"/>
                <a:cs typeface="Arial"/>
              </a:rPr>
              <a:t>Más del 95 % de la </a:t>
            </a:r>
            <a:r>
              <a:rPr lang="es-419" u="sng">
                <a:latin typeface="Arial"/>
                <a:cs typeface="Arial"/>
              </a:rPr>
              <a:t>carga</a:t>
            </a:r>
            <a:r>
              <a:rPr lang="es-419">
                <a:latin typeface="Arial"/>
                <a:cs typeface="Arial"/>
              </a:rPr>
              <a:t> que ingresa a los Estados Unidos llega a través de un barco.</a:t>
            </a:r>
          </a:p>
          <a:p>
            <a:pPr marL="334645" marR="86995" indent="-285750">
              <a:lnSpc>
                <a:spcPct val="100000"/>
              </a:lnSpc>
              <a:spcBef>
                <a:spcPts val="1095"/>
              </a:spcBef>
              <a:buFont typeface="Arial" panose="020B0604020202020204" pitchFamily="34" charset="0"/>
              <a:buChar char="•"/>
            </a:pPr>
            <a:r>
              <a:rPr lang="es-419">
                <a:latin typeface="Arial"/>
                <a:cs typeface="Arial"/>
              </a:rPr>
              <a:t>Una parte importante de nuestra economía nacional y sistema de transporte </a:t>
            </a:r>
            <a:r>
              <a:rPr lang="es-419" u="sng">
                <a:latin typeface="Arial"/>
                <a:cs typeface="Arial"/>
              </a:rPr>
              <a:t>intermodal</a:t>
            </a:r>
            <a:r>
              <a:rPr lang="es-419">
                <a:latin typeface="Arial"/>
                <a:cs typeface="Arial"/>
              </a:rPr>
              <a:t>. </a:t>
            </a:r>
          </a:p>
          <a:p>
            <a:pPr marL="334645" marR="86995" indent="-285750">
              <a:lnSpc>
                <a:spcPct val="100000"/>
              </a:lnSpc>
              <a:spcBef>
                <a:spcPts val="1095"/>
              </a:spcBef>
              <a:buFont typeface="Arial" panose="020B0604020202020204" pitchFamily="34" charset="0"/>
              <a:buChar char="•"/>
            </a:pPr>
            <a:r>
              <a:rPr lang="es-419">
                <a:latin typeface="Arial"/>
                <a:cs typeface="Arial"/>
              </a:rPr>
              <a:t>Los puertos también tienen un impacto en las economías locales y regionales. </a:t>
            </a:r>
          </a:p>
          <a:p>
            <a:pPr marL="334645" marR="86995" indent="-285750">
              <a:lnSpc>
                <a:spcPct val="100000"/>
              </a:lnSpc>
              <a:spcBef>
                <a:spcPts val="1095"/>
              </a:spcBef>
              <a:buFont typeface="Arial" panose="020B0604020202020204" pitchFamily="34" charset="0"/>
              <a:buChar char="•"/>
            </a:pPr>
            <a:r>
              <a:rPr lang="es-419">
                <a:latin typeface="Arial"/>
                <a:cs typeface="Arial"/>
              </a:rPr>
              <a:t>Recurso significativo para la defensa nacional y la preparación para emergencias.</a:t>
            </a:r>
            <a:r>
              <a:rPr lang="es-419" baseline="33333">
                <a:latin typeface="Arial"/>
                <a:cs typeface="Arial"/>
              </a:rPr>
              <a:t>3</a:t>
            </a:r>
          </a:p>
        </p:txBody>
      </p:sp>
      <p:sp>
        <p:nvSpPr>
          <p:cNvPr id="19" name="object 19"/>
          <p:cNvSpPr/>
          <p:nvPr/>
        </p:nvSpPr>
        <p:spPr>
          <a:xfrm>
            <a:off x="457266" y="6620000"/>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20" name="object 20"/>
          <p:cNvSpPr/>
          <p:nvPr/>
        </p:nvSpPr>
        <p:spPr>
          <a:xfrm>
            <a:off x="457200" y="6620000"/>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8"/>
                </a:lnTo>
                <a:lnTo>
                  <a:pt x="44" y="198308"/>
                </a:lnTo>
                <a:lnTo>
                  <a:pt x="1212" y="238117"/>
                </a:lnTo>
                <a:lnTo>
                  <a:pt x="9698" y="275991"/>
                </a:lnTo>
                <a:lnTo>
                  <a:pt x="44901" y="297036"/>
                </a:lnTo>
                <a:lnTo>
                  <a:pt x="98648" y="300161"/>
                </a:lnTo>
                <a:lnTo>
                  <a:pt x="4886960" y="300228"/>
                </a:lnTo>
                <a:lnTo>
                  <a:pt x="4912040" y="300183"/>
                </a:lnTo>
                <a:lnTo>
                  <a:pt x="4951849" y="299015"/>
                </a:lnTo>
                <a:lnTo>
                  <a:pt x="4989723" y="290529"/>
                </a:lnTo>
                <a:lnTo>
                  <a:pt x="5010768" y="255326"/>
                </a:lnTo>
                <a:lnTo>
                  <a:pt x="5013893" y="201579"/>
                </a:lnTo>
                <a:lnTo>
                  <a:pt x="5013960" y="127000"/>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21" name="object 21"/>
          <p:cNvSpPr/>
          <p:nvPr/>
        </p:nvSpPr>
        <p:spPr>
          <a:xfrm>
            <a:off x="457266" y="6283730"/>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22" name="object 22"/>
          <p:cNvSpPr/>
          <p:nvPr/>
        </p:nvSpPr>
        <p:spPr>
          <a:xfrm>
            <a:off x="457200" y="6283730"/>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7"/>
                </a:lnTo>
                <a:lnTo>
                  <a:pt x="44" y="198308"/>
                </a:lnTo>
                <a:lnTo>
                  <a:pt x="1212" y="238117"/>
                </a:lnTo>
                <a:lnTo>
                  <a:pt x="9698" y="275991"/>
                </a:lnTo>
                <a:lnTo>
                  <a:pt x="44901" y="297036"/>
                </a:lnTo>
                <a:lnTo>
                  <a:pt x="98648" y="300161"/>
                </a:lnTo>
                <a:lnTo>
                  <a:pt x="4886960" y="300227"/>
                </a:lnTo>
                <a:lnTo>
                  <a:pt x="4912040" y="300183"/>
                </a:lnTo>
                <a:lnTo>
                  <a:pt x="4951849" y="299015"/>
                </a:lnTo>
                <a:lnTo>
                  <a:pt x="4989723" y="290529"/>
                </a:lnTo>
                <a:lnTo>
                  <a:pt x="5010768" y="255326"/>
                </a:lnTo>
                <a:lnTo>
                  <a:pt x="5013893" y="201579"/>
                </a:lnTo>
                <a:lnTo>
                  <a:pt x="5013960" y="126999"/>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23" name="object 23"/>
          <p:cNvSpPr/>
          <p:nvPr/>
        </p:nvSpPr>
        <p:spPr>
          <a:xfrm>
            <a:off x="457266" y="5947459"/>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24" name="object 24"/>
          <p:cNvSpPr/>
          <p:nvPr/>
        </p:nvSpPr>
        <p:spPr>
          <a:xfrm>
            <a:off x="457200" y="5947459"/>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8"/>
                </a:lnTo>
                <a:lnTo>
                  <a:pt x="44" y="198308"/>
                </a:lnTo>
                <a:lnTo>
                  <a:pt x="1212" y="238117"/>
                </a:lnTo>
                <a:lnTo>
                  <a:pt x="9698" y="275991"/>
                </a:lnTo>
                <a:lnTo>
                  <a:pt x="44901" y="297036"/>
                </a:lnTo>
                <a:lnTo>
                  <a:pt x="98648" y="300161"/>
                </a:lnTo>
                <a:lnTo>
                  <a:pt x="4886960" y="300228"/>
                </a:lnTo>
                <a:lnTo>
                  <a:pt x="4912040" y="300183"/>
                </a:lnTo>
                <a:lnTo>
                  <a:pt x="4951849" y="299015"/>
                </a:lnTo>
                <a:lnTo>
                  <a:pt x="4989723" y="290529"/>
                </a:lnTo>
                <a:lnTo>
                  <a:pt x="5010768" y="255326"/>
                </a:lnTo>
                <a:lnTo>
                  <a:pt x="5013893" y="201579"/>
                </a:lnTo>
                <a:lnTo>
                  <a:pt x="5013960" y="127000"/>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25" name="object 25"/>
          <p:cNvSpPr/>
          <p:nvPr/>
        </p:nvSpPr>
        <p:spPr>
          <a:xfrm>
            <a:off x="457266" y="5611188"/>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26" name="object 26"/>
          <p:cNvSpPr/>
          <p:nvPr/>
        </p:nvSpPr>
        <p:spPr>
          <a:xfrm>
            <a:off x="457200" y="5611188"/>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8"/>
                </a:lnTo>
                <a:lnTo>
                  <a:pt x="44" y="198308"/>
                </a:lnTo>
                <a:lnTo>
                  <a:pt x="1212" y="238117"/>
                </a:lnTo>
                <a:lnTo>
                  <a:pt x="9698" y="275991"/>
                </a:lnTo>
                <a:lnTo>
                  <a:pt x="44901" y="297036"/>
                </a:lnTo>
                <a:lnTo>
                  <a:pt x="98648" y="300161"/>
                </a:lnTo>
                <a:lnTo>
                  <a:pt x="4886960" y="300228"/>
                </a:lnTo>
                <a:lnTo>
                  <a:pt x="4912040" y="300183"/>
                </a:lnTo>
                <a:lnTo>
                  <a:pt x="4951849" y="299015"/>
                </a:lnTo>
                <a:lnTo>
                  <a:pt x="4989723" y="290529"/>
                </a:lnTo>
                <a:lnTo>
                  <a:pt x="5010768" y="255326"/>
                </a:lnTo>
                <a:lnTo>
                  <a:pt x="5013893" y="201579"/>
                </a:lnTo>
                <a:lnTo>
                  <a:pt x="5013960" y="127000"/>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27" name="object 27"/>
          <p:cNvSpPr/>
          <p:nvPr/>
        </p:nvSpPr>
        <p:spPr>
          <a:xfrm>
            <a:off x="457266" y="4938647"/>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28" name="object 28"/>
          <p:cNvSpPr/>
          <p:nvPr/>
        </p:nvSpPr>
        <p:spPr>
          <a:xfrm>
            <a:off x="457200" y="4938647"/>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8"/>
                </a:lnTo>
                <a:lnTo>
                  <a:pt x="44" y="198308"/>
                </a:lnTo>
                <a:lnTo>
                  <a:pt x="1212" y="238117"/>
                </a:lnTo>
                <a:lnTo>
                  <a:pt x="9698" y="275991"/>
                </a:lnTo>
                <a:lnTo>
                  <a:pt x="44901" y="297036"/>
                </a:lnTo>
                <a:lnTo>
                  <a:pt x="98648" y="300161"/>
                </a:lnTo>
                <a:lnTo>
                  <a:pt x="4886960" y="300228"/>
                </a:lnTo>
                <a:lnTo>
                  <a:pt x="4912040" y="300183"/>
                </a:lnTo>
                <a:lnTo>
                  <a:pt x="4951849" y="299015"/>
                </a:lnTo>
                <a:lnTo>
                  <a:pt x="4989723" y="290529"/>
                </a:lnTo>
                <a:lnTo>
                  <a:pt x="5010768" y="255326"/>
                </a:lnTo>
                <a:lnTo>
                  <a:pt x="5013893" y="201579"/>
                </a:lnTo>
                <a:lnTo>
                  <a:pt x="5013960" y="127000"/>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29" name="object 29"/>
          <p:cNvSpPr/>
          <p:nvPr/>
        </p:nvSpPr>
        <p:spPr>
          <a:xfrm>
            <a:off x="457266" y="5274918"/>
            <a:ext cx="5013960" cy="300355"/>
          </a:xfrm>
          <a:custGeom>
            <a:avLst/>
            <a:gdLst/>
            <a:ahLst/>
            <a:cxnLst/>
            <a:rect l="l" t="t" r="r" b="b"/>
            <a:pathLst>
              <a:path w="5013960" h="300354">
                <a:moveTo>
                  <a:pt x="126933" y="0"/>
                </a:moveTo>
                <a:lnTo>
                  <a:pt x="80312" y="359"/>
                </a:lnTo>
                <a:lnTo>
                  <a:pt x="34241" y="5612"/>
                </a:lnTo>
                <a:lnTo>
                  <a:pt x="6038" y="32733"/>
                </a:lnTo>
                <a:lnTo>
                  <a:pt x="374" y="77589"/>
                </a:lnTo>
                <a:lnTo>
                  <a:pt x="0" y="98648"/>
                </a:lnTo>
                <a:lnTo>
                  <a:pt x="25" y="201579"/>
                </a:lnTo>
                <a:lnTo>
                  <a:pt x="2806" y="253384"/>
                </a:lnTo>
                <a:lnTo>
                  <a:pt x="22922" y="289823"/>
                </a:lnTo>
                <a:lnTo>
                  <a:pt x="77522" y="299786"/>
                </a:lnTo>
                <a:lnTo>
                  <a:pt x="4911973" y="300183"/>
                </a:lnTo>
                <a:lnTo>
                  <a:pt x="4933513" y="299868"/>
                </a:lnTo>
                <a:lnTo>
                  <a:pt x="4979584" y="294615"/>
                </a:lnTo>
                <a:lnTo>
                  <a:pt x="5007788" y="267494"/>
                </a:lnTo>
                <a:lnTo>
                  <a:pt x="5013451" y="222638"/>
                </a:lnTo>
                <a:lnTo>
                  <a:pt x="5013826" y="201579"/>
                </a:lnTo>
                <a:lnTo>
                  <a:pt x="5013800" y="98648"/>
                </a:lnTo>
                <a:lnTo>
                  <a:pt x="5011019" y="46843"/>
                </a:lnTo>
                <a:lnTo>
                  <a:pt x="4990903" y="10404"/>
                </a:lnTo>
                <a:lnTo>
                  <a:pt x="4936303" y="441"/>
                </a:lnTo>
                <a:lnTo>
                  <a:pt x="126933" y="0"/>
                </a:lnTo>
                <a:close/>
              </a:path>
            </a:pathLst>
          </a:custGeom>
          <a:solidFill>
            <a:srgbClr val="B8BDD4"/>
          </a:solidFill>
        </p:spPr>
        <p:txBody>
          <a:bodyPr wrap="square" lIns="0" tIns="0" rIns="0" bIns="0" rtlCol="0"/>
          <a:lstStyle/>
          <a:p>
            <a:endParaRPr/>
          </a:p>
        </p:txBody>
      </p:sp>
      <p:sp>
        <p:nvSpPr>
          <p:cNvPr id="30" name="object 30"/>
          <p:cNvSpPr txBox="1"/>
          <p:nvPr/>
        </p:nvSpPr>
        <p:spPr>
          <a:xfrm>
            <a:off x="588793" y="5058255"/>
            <a:ext cx="4807991" cy="1833707"/>
          </a:xfrm>
          <a:prstGeom prst="rect">
            <a:avLst/>
          </a:prstGeom>
        </p:spPr>
        <p:txBody>
          <a:bodyPr vert="horz" wrap="square" lIns="0" tIns="0" rIns="0" bIns="0" rtlCol="0">
            <a:spAutoFit/>
          </a:bodyPr>
          <a:lstStyle/>
          <a:p>
            <a:pPr marL="12700">
              <a:lnSpc>
                <a:spcPct val="100000"/>
              </a:lnSpc>
            </a:pPr>
            <a:r>
              <a:rPr lang="es-419" sz="1200" dirty="0">
                <a:latin typeface="Arial"/>
                <a:cs typeface="Arial"/>
              </a:rPr>
              <a:t>La economía nacional</a:t>
            </a:r>
          </a:p>
          <a:p>
            <a:pPr marL="12700" marR="911225">
              <a:lnSpc>
                <a:spcPct val="183900"/>
              </a:lnSpc>
            </a:pPr>
            <a:r>
              <a:rPr lang="es-419" sz="1200" dirty="0">
                <a:latin typeface="Arial"/>
                <a:cs typeface="Arial"/>
              </a:rPr>
              <a:t>Los puertos y los empleos relacionados con los puertos Principales productos de envío </a:t>
            </a:r>
          </a:p>
          <a:p>
            <a:pPr marL="12700" marR="911225">
              <a:lnSpc>
                <a:spcPct val="183900"/>
              </a:lnSpc>
            </a:pPr>
            <a:r>
              <a:rPr lang="es-419" sz="1200" dirty="0">
                <a:latin typeface="Arial"/>
                <a:cs typeface="Arial"/>
              </a:rPr>
              <a:t>Sistema de transporte intermodal</a:t>
            </a:r>
          </a:p>
          <a:p>
            <a:pPr marL="12700" marR="5080">
              <a:lnSpc>
                <a:spcPct val="183900"/>
              </a:lnSpc>
            </a:pPr>
            <a:r>
              <a:rPr lang="es-419" sz="1200" dirty="0">
                <a:latin typeface="Arial"/>
                <a:cs typeface="Arial"/>
              </a:rPr>
              <a:t>Defensa nacional y preparación para emergencias </a:t>
            </a:r>
          </a:p>
          <a:p>
            <a:pPr marL="12700" marR="5080">
              <a:lnSpc>
                <a:spcPct val="183900"/>
              </a:lnSpc>
            </a:pPr>
            <a:r>
              <a:rPr lang="es-419" sz="1200" dirty="0">
                <a:latin typeface="Arial"/>
                <a:cs typeface="Arial"/>
              </a:rPr>
              <a:t>Seguridad nacional</a:t>
            </a:r>
          </a:p>
        </p:txBody>
      </p:sp>
      <p:sp>
        <p:nvSpPr>
          <p:cNvPr id="31" name="object 31"/>
          <p:cNvSpPr/>
          <p:nvPr/>
        </p:nvSpPr>
        <p:spPr>
          <a:xfrm>
            <a:off x="457200" y="5274918"/>
            <a:ext cx="5013960" cy="300355"/>
          </a:xfrm>
          <a:custGeom>
            <a:avLst/>
            <a:gdLst/>
            <a:ahLst/>
            <a:cxnLst/>
            <a:rect l="l" t="t" r="r" b="b"/>
            <a:pathLst>
              <a:path w="5013960" h="300354">
                <a:moveTo>
                  <a:pt x="127000" y="0"/>
                </a:moveTo>
                <a:lnTo>
                  <a:pt x="80379" y="359"/>
                </a:lnTo>
                <a:lnTo>
                  <a:pt x="34308" y="5612"/>
                </a:lnTo>
                <a:lnTo>
                  <a:pt x="6105" y="32733"/>
                </a:lnTo>
                <a:lnTo>
                  <a:pt x="441" y="77589"/>
                </a:lnTo>
                <a:lnTo>
                  <a:pt x="0" y="123209"/>
                </a:lnTo>
                <a:lnTo>
                  <a:pt x="0" y="173227"/>
                </a:lnTo>
                <a:lnTo>
                  <a:pt x="44" y="198308"/>
                </a:lnTo>
                <a:lnTo>
                  <a:pt x="1212" y="238117"/>
                </a:lnTo>
                <a:lnTo>
                  <a:pt x="9698" y="275991"/>
                </a:lnTo>
                <a:lnTo>
                  <a:pt x="44901" y="297036"/>
                </a:lnTo>
                <a:lnTo>
                  <a:pt x="98648" y="300161"/>
                </a:lnTo>
                <a:lnTo>
                  <a:pt x="4886960" y="300227"/>
                </a:lnTo>
                <a:lnTo>
                  <a:pt x="4912040" y="300183"/>
                </a:lnTo>
                <a:lnTo>
                  <a:pt x="4951849" y="299015"/>
                </a:lnTo>
                <a:lnTo>
                  <a:pt x="4989723" y="290529"/>
                </a:lnTo>
                <a:lnTo>
                  <a:pt x="5010768" y="255326"/>
                </a:lnTo>
                <a:lnTo>
                  <a:pt x="5013893" y="201579"/>
                </a:lnTo>
                <a:lnTo>
                  <a:pt x="5013960" y="126999"/>
                </a:lnTo>
                <a:lnTo>
                  <a:pt x="5013915" y="101919"/>
                </a:lnTo>
                <a:lnTo>
                  <a:pt x="5012747" y="62110"/>
                </a:lnTo>
                <a:lnTo>
                  <a:pt x="5004261" y="24236"/>
                </a:lnTo>
                <a:lnTo>
                  <a:pt x="4969058" y="3191"/>
                </a:lnTo>
                <a:lnTo>
                  <a:pt x="4915311" y="66"/>
                </a:lnTo>
                <a:lnTo>
                  <a:pt x="127000" y="0"/>
                </a:lnTo>
                <a:close/>
              </a:path>
            </a:pathLst>
          </a:custGeom>
          <a:ln w="12700">
            <a:solidFill>
              <a:srgbClr val="939598"/>
            </a:solidFill>
          </a:ln>
        </p:spPr>
        <p:txBody>
          <a:bodyPr wrap="square" lIns="0" tIns="0" rIns="0" bIns="0" rtlCol="0"/>
          <a:lstStyle/>
          <a:p>
            <a:endParaRPr/>
          </a:p>
        </p:txBody>
      </p:sp>
      <p:sp>
        <p:nvSpPr>
          <p:cNvPr id="33" name="object 33"/>
          <p:cNvSpPr/>
          <p:nvPr/>
        </p:nvSpPr>
        <p:spPr>
          <a:xfrm>
            <a:off x="5657341" y="477480"/>
            <a:ext cx="3947160" cy="6480540"/>
          </a:xfrm>
          <a:custGeom>
            <a:avLst/>
            <a:gdLst/>
            <a:ahLst/>
            <a:cxnLst/>
            <a:rect l="l" t="t" r="r" b="b"/>
            <a:pathLst>
              <a:path w="3947159" h="6365240">
                <a:moveTo>
                  <a:pt x="0" y="6365239"/>
                </a:moveTo>
                <a:lnTo>
                  <a:pt x="3946652" y="6365239"/>
                </a:lnTo>
                <a:lnTo>
                  <a:pt x="3946652" y="0"/>
                </a:lnTo>
                <a:lnTo>
                  <a:pt x="0" y="0"/>
                </a:lnTo>
                <a:lnTo>
                  <a:pt x="0" y="6365239"/>
                </a:lnTo>
                <a:close/>
              </a:path>
            </a:pathLst>
          </a:custGeom>
          <a:solidFill>
            <a:srgbClr val="E7E9F1"/>
          </a:solidFill>
        </p:spPr>
        <p:txBody>
          <a:bodyPr wrap="square" lIns="0" tIns="0" rIns="0" bIns="0" rtlCol="0"/>
          <a:lstStyle/>
          <a:p>
            <a:endParaRPr/>
          </a:p>
        </p:txBody>
      </p:sp>
      <p:sp>
        <p:nvSpPr>
          <p:cNvPr id="37" name="object 37"/>
          <p:cNvSpPr txBox="1"/>
          <p:nvPr/>
        </p:nvSpPr>
        <p:spPr>
          <a:xfrm>
            <a:off x="5828791" y="617677"/>
            <a:ext cx="3399790" cy="369332"/>
          </a:xfrm>
          <a:prstGeom prst="rect">
            <a:avLst/>
          </a:prstGeom>
        </p:spPr>
        <p:txBody>
          <a:bodyPr vert="horz" wrap="square" lIns="0" tIns="0" rIns="0" bIns="0" rtlCol="0">
            <a:spAutoFit/>
          </a:bodyPr>
          <a:lstStyle/>
          <a:p>
            <a:pPr marL="12700">
              <a:lnSpc>
                <a:spcPct val="100000"/>
              </a:lnSpc>
            </a:pPr>
            <a:r>
              <a:rPr lang="es-419" sz="2400" b="1">
                <a:latin typeface="Arial"/>
                <a:cs typeface="Arial"/>
              </a:rPr>
              <a:t>La economía nacional</a:t>
            </a:r>
          </a:p>
        </p:txBody>
      </p:sp>
      <p:sp>
        <p:nvSpPr>
          <p:cNvPr id="38" name="object 38"/>
          <p:cNvSpPr txBox="1"/>
          <p:nvPr/>
        </p:nvSpPr>
        <p:spPr>
          <a:xfrm>
            <a:off x="5875123" y="1004322"/>
            <a:ext cx="3399790" cy="2154436"/>
          </a:xfrm>
          <a:prstGeom prst="rect">
            <a:avLst/>
          </a:prstGeom>
        </p:spPr>
        <p:txBody>
          <a:bodyPr vert="horz" wrap="square" lIns="0" tIns="0" rIns="0" bIns="0" rtlCol="0">
            <a:spAutoFit/>
          </a:bodyPr>
          <a:lstStyle/>
          <a:p>
            <a:pPr marL="12700" marR="5080">
              <a:lnSpc>
                <a:spcPct val="100000"/>
              </a:lnSpc>
            </a:pPr>
            <a:r>
              <a:rPr lang="es-419" sz="2000">
                <a:latin typeface="Arial"/>
                <a:cs typeface="Arial"/>
              </a:rPr>
              <a:t>Los puertos marítimos de los EE. UU. manejan más del 99 % de la carga internacional del país por volumen y el 65 % por valor, según la Asociación Americana de Autoridades Portuarias (AAPA).</a:t>
            </a:r>
          </a:p>
        </p:txBody>
      </p:sp>
      <p:sp>
        <p:nvSpPr>
          <p:cNvPr id="41" name="object 41"/>
          <p:cNvSpPr/>
          <p:nvPr/>
        </p:nvSpPr>
        <p:spPr>
          <a:xfrm>
            <a:off x="5657341" y="460855"/>
            <a:ext cx="3947160" cy="6480540"/>
          </a:xfrm>
          <a:custGeom>
            <a:avLst/>
            <a:gdLst/>
            <a:ahLst/>
            <a:cxnLst/>
            <a:rect l="l" t="t" r="r" b="b"/>
            <a:pathLst>
              <a:path w="3947159" h="6365240">
                <a:moveTo>
                  <a:pt x="0" y="6365239"/>
                </a:moveTo>
                <a:lnTo>
                  <a:pt x="3946652" y="6365239"/>
                </a:lnTo>
                <a:lnTo>
                  <a:pt x="3946652" y="0"/>
                </a:lnTo>
                <a:lnTo>
                  <a:pt x="0" y="0"/>
                </a:lnTo>
                <a:lnTo>
                  <a:pt x="0" y="6365239"/>
                </a:lnTo>
                <a:close/>
              </a:path>
            </a:pathLst>
          </a:custGeom>
          <a:ln w="12700">
            <a:solidFill>
              <a:srgbClr val="132370"/>
            </a:solidFill>
          </a:ln>
        </p:spPr>
        <p:txBody>
          <a:bodyPr wrap="square" lIns="0" tIns="0" rIns="0" bIns="0" rtlCol="0"/>
          <a:lstStyle/>
          <a:p>
            <a:endParaRPr/>
          </a:p>
        </p:txBody>
      </p:sp>
      <p:sp>
        <p:nvSpPr>
          <p:cNvPr id="42" name="object 42"/>
          <p:cNvSpPr/>
          <p:nvPr/>
        </p:nvSpPr>
        <p:spPr>
          <a:xfrm>
            <a:off x="5871464" y="4182488"/>
            <a:ext cx="3538727" cy="2223655"/>
          </a:xfrm>
          <a:prstGeom prst="rect">
            <a:avLst/>
          </a:prstGeom>
          <a:blipFill>
            <a:blip r:embed="rId16" cstate="print"/>
            <a:stretch>
              <a:fillRect/>
            </a:stretch>
          </a:blipFill>
        </p:spPr>
        <p:txBody>
          <a:bodyPr wrap="square" lIns="0" tIns="0" rIns="0" bIns="0" rtlCol="0"/>
          <a:lstStyle/>
          <a:p>
            <a:endParaRPr/>
          </a:p>
        </p:txBody>
      </p:sp>
      <p:sp>
        <p:nvSpPr>
          <p:cNvPr id="43" name="object 43"/>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4" name="object 4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058400" cy="328930"/>
          </a:xfrm>
          <a:custGeom>
            <a:avLst/>
            <a:gdLst/>
            <a:ahLst/>
            <a:cxnLst/>
            <a:rect l="l" t="t" r="r" b="b"/>
            <a:pathLst>
              <a:path w="10058400" h="328930">
                <a:moveTo>
                  <a:pt x="0" y="328815"/>
                </a:moveTo>
                <a:lnTo>
                  <a:pt x="10058400" y="328815"/>
                </a:lnTo>
                <a:lnTo>
                  <a:pt x="10058400" y="0"/>
                </a:lnTo>
                <a:lnTo>
                  <a:pt x="0" y="0"/>
                </a:lnTo>
                <a:lnTo>
                  <a:pt x="0" y="328815"/>
                </a:lnTo>
                <a:close/>
              </a:path>
            </a:pathLst>
          </a:custGeom>
          <a:solidFill>
            <a:srgbClr val="132370"/>
          </a:solidFill>
        </p:spPr>
        <p:txBody>
          <a:bodyPr wrap="square" lIns="0" tIns="0" rIns="0" bIns="0" rtlCol="0"/>
          <a:lstStyle/>
          <a:p>
            <a:endParaRPr/>
          </a:p>
        </p:txBody>
      </p:sp>
      <p:sp>
        <p:nvSpPr>
          <p:cNvPr id="3" name="object 3"/>
          <p:cNvSpPr/>
          <p:nvPr/>
        </p:nvSpPr>
        <p:spPr>
          <a:xfrm>
            <a:off x="463550" y="7284415"/>
            <a:ext cx="298703" cy="2722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2169" y="7275880"/>
            <a:ext cx="181343" cy="30723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03630" y="7275880"/>
            <a:ext cx="181343" cy="3072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171763" y="7210043"/>
            <a:ext cx="447920" cy="44805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574791" y="7236623"/>
            <a:ext cx="448055" cy="39489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007055" y="7210044"/>
            <a:ext cx="389729" cy="44805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4383143" y="7284732"/>
            <a:ext cx="443752" cy="298678"/>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3848548" y="7210043"/>
            <a:ext cx="319142" cy="419923"/>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3187192" y="7317909"/>
            <a:ext cx="448055" cy="232325"/>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2634081" y="7253833"/>
            <a:ext cx="360476" cy="360476"/>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1993455" y="7210043"/>
            <a:ext cx="448309" cy="448309"/>
          </a:xfrm>
          <a:custGeom>
            <a:avLst/>
            <a:gdLst/>
            <a:ahLst/>
            <a:cxnLst/>
            <a:rect l="l" t="t" r="r" b="b"/>
            <a:pathLst>
              <a:path w="448310" h="448309">
                <a:moveTo>
                  <a:pt x="106616" y="0"/>
                </a:moveTo>
                <a:lnTo>
                  <a:pt x="61297" y="509"/>
                </a:lnTo>
                <a:lnTo>
                  <a:pt x="20654" y="7954"/>
                </a:lnTo>
                <a:lnTo>
                  <a:pt x="1455" y="46390"/>
                </a:lnTo>
                <a:lnTo>
                  <a:pt x="0" y="366112"/>
                </a:lnTo>
                <a:lnTo>
                  <a:pt x="445" y="386695"/>
                </a:lnTo>
                <a:lnTo>
                  <a:pt x="7890" y="427337"/>
                </a:lnTo>
                <a:lnTo>
                  <a:pt x="46326" y="446536"/>
                </a:lnTo>
                <a:lnTo>
                  <a:pt x="84635" y="448012"/>
                </a:lnTo>
                <a:lnTo>
                  <a:pt x="366048" y="447992"/>
                </a:lnTo>
                <a:lnTo>
                  <a:pt x="416862" y="443983"/>
                </a:lnTo>
                <a:lnTo>
                  <a:pt x="444277" y="415474"/>
                </a:lnTo>
                <a:lnTo>
                  <a:pt x="447899" y="366112"/>
                </a:lnTo>
                <a:lnTo>
                  <a:pt x="447928" y="81943"/>
                </a:lnTo>
                <a:lnTo>
                  <a:pt x="447483" y="61360"/>
                </a:lnTo>
                <a:lnTo>
                  <a:pt x="440037" y="20718"/>
                </a:lnTo>
                <a:lnTo>
                  <a:pt x="401602" y="1519"/>
                </a:lnTo>
                <a:lnTo>
                  <a:pt x="363293" y="43"/>
                </a:lnTo>
                <a:lnTo>
                  <a:pt x="106616" y="0"/>
                </a:lnTo>
                <a:close/>
              </a:path>
            </a:pathLst>
          </a:custGeom>
          <a:solidFill>
            <a:srgbClr val="132370"/>
          </a:solidFill>
        </p:spPr>
        <p:txBody>
          <a:bodyPr wrap="square" lIns="0" tIns="0" rIns="0" bIns="0" rtlCol="0"/>
          <a:lstStyle/>
          <a:p>
            <a:endParaRPr/>
          </a:p>
        </p:txBody>
      </p:sp>
      <p:sp>
        <p:nvSpPr>
          <p:cNvPr id="14" name="object 14"/>
          <p:cNvSpPr/>
          <p:nvPr/>
        </p:nvSpPr>
        <p:spPr>
          <a:xfrm>
            <a:off x="1993392" y="7230656"/>
            <a:ext cx="447970" cy="406831"/>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6789470" y="7229475"/>
            <a:ext cx="411429" cy="411429"/>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7386383" y="7229475"/>
            <a:ext cx="411391" cy="411391"/>
          </a:xfrm>
          <a:prstGeom prst="rect">
            <a:avLst/>
          </a:prstGeom>
          <a:blipFill>
            <a:blip r:embed="rId15" cstate="print"/>
            <a:stretch>
              <a:fillRect/>
            </a:stretch>
          </a:blipFill>
        </p:spPr>
        <p:txBody>
          <a:bodyPr wrap="square" lIns="0" tIns="0" rIns="0" bIns="0" rtlCol="0"/>
          <a:lstStyle/>
          <a:p>
            <a:endParaRPr/>
          </a:p>
        </p:txBody>
      </p:sp>
      <p:sp>
        <p:nvSpPr>
          <p:cNvPr id="17" name="object 17"/>
          <p:cNvSpPr txBox="1"/>
          <p:nvPr/>
        </p:nvSpPr>
        <p:spPr>
          <a:xfrm>
            <a:off x="444500" y="58645"/>
            <a:ext cx="9177655" cy="787395"/>
          </a:xfrm>
          <a:prstGeom prst="rect">
            <a:avLst/>
          </a:prstGeom>
        </p:spPr>
        <p:txBody>
          <a:bodyPr vert="horz" wrap="square" lIns="0" tIns="0" rIns="0" bIns="0" rtlCol="0">
            <a:spAutoFit/>
          </a:bodyPr>
          <a:lstStyle/>
          <a:p>
            <a:pPr marR="5080" algn="r">
              <a:lnSpc>
                <a:spcPct val="100000"/>
              </a:lnSpc>
            </a:pPr>
            <a:r>
              <a:rPr lang="es-419" sz="1400" b="1">
                <a:solidFill>
                  <a:srgbClr val="FFFFFF"/>
                </a:solidFill>
                <a:latin typeface="Arial"/>
                <a:cs typeface="Arial"/>
              </a:rPr>
              <a:t>El rol de los puertos</a:t>
            </a:r>
          </a:p>
          <a:p>
            <a:pPr marL="12700">
              <a:lnSpc>
                <a:spcPct val="100000"/>
              </a:lnSpc>
              <a:spcBef>
                <a:spcPts val="1135"/>
              </a:spcBef>
            </a:pPr>
            <a:r>
              <a:rPr lang="es-419" sz="2800" b="1">
                <a:latin typeface="Arial"/>
                <a:cs typeface="Arial"/>
              </a:rPr>
              <a:t>Desafíos actuales de la industria portuaria</a:t>
            </a:r>
          </a:p>
        </p:txBody>
      </p:sp>
      <p:sp>
        <p:nvSpPr>
          <p:cNvPr id="18" name="object 18"/>
          <p:cNvSpPr/>
          <p:nvPr/>
        </p:nvSpPr>
        <p:spPr>
          <a:xfrm>
            <a:off x="2095427" y="1253995"/>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21"/>
                </a:lnTo>
                <a:lnTo>
                  <a:pt x="218" y="1515418"/>
                </a:lnTo>
                <a:lnTo>
                  <a:pt x="3866" y="1566551"/>
                </a:lnTo>
                <a:lnTo>
                  <a:pt x="22700" y="1604248"/>
                </a:lnTo>
                <a:lnTo>
                  <a:pt x="68474" y="1618085"/>
                </a:lnTo>
                <a:lnTo>
                  <a:pt x="127688" y="1620008"/>
                </a:lnTo>
                <a:lnTo>
                  <a:pt x="1175979" y="1619787"/>
                </a:lnTo>
                <a:lnTo>
                  <a:pt x="1227112" y="1616139"/>
                </a:lnTo>
                <a:lnTo>
                  <a:pt x="1264809" y="1597306"/>
                </a:lnTo>
                <a:lnTo>
                  <a:pt x="1278646" y="1551531"/>
                </a:lnTo>
                <a:lnTo>
                  <a:pt x="1280563" y="1493021"/>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19" name="object 19"/>
          <p:cNvSpPr/>
          <p:nvPr/>
        </p:nvSpPr>
        <p:spPr>
          <a:xfrm>
            <a:off x="2252622" y="1517579"/>
            <a:ext cx="932030" cy="874166"/>
          </a:xfrm>
          <a:prstGeom prst="rect">
            <a:avLst/>
          </a:prstGeom>
          <a:blipFill>
            <a:blip r:embed="rId16" cstate="print"/>
            <a:stretch>
              <a:fillRect/>
            </a:stretch>
          </a:blipFill>
        </p:spPr>
        <p:txBody>
          <a:bodyPr wrap="square" lIns="0" tIns="0" rIns="0" bIns="0" rtlCol="0"/>
          <a:lstStyle/>
          <a:p>
            <a:endParaRPr/>
          </a:p>
        </p:txBody>
      </p:sp>
      <p:sp>
        <p:nvSpPr>
          <p:cNvPr id="20" name="object 20"/>
          <p:cNvSpPr txBox="1"/>
          <p:nvPr/>
        </p:nvSpPr>
        <p:spPr>
          <a:xfrm>
            <a:off x="2258591" y="2430677"/>
            <a:ext cx="941705" cy="215444"/>
          </a:xfrm>
          <a:prstGeom prst="rect">
            <a:avLst/>
          </a:prstGeom>
        </p:spPr>
        <p:txBody>
          <a:bodyPr vert="horz" wrap="square" lIns="0" tIns="0" rIns="0" bIns="0" rtlCol="0">
            <a:spAutoFit/>
          </a:bodyPr>
          <a:lstStyle/>
          <a:p>
            <a:pPr marL="12700" algn="ctr">
              <a:lnSpc>
                <a:spcPct val="100000"/>
              </a:lnSpc>
            </a:pPr>
            <a:r>
              <a:rPr lang="es-419" sz="1400">
                <a:latin typeface="Arial"/>
                <a:cs typeface="Arial"/>
              </a:rPr>
              <a:t>Congestión</a:t>
            </a:r>
          </a:p>
        </p:txBody>
      </p:sp>
      <p:sp>
        <p:nvSpPr>
          <p:cNvPr id="21" name="object 21"/>
          <p:cNvSpPr/>
          <p:nvPr/>
        </p:nvSpPr>
        <p:spPr>
          <a:xfrm>
            <a:off x="2095396" y="1253995"/>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37"/>
                </a:lnTo>
                <a:lnTo>
                  <a:pt x="31" y="1493021"/>
                </a:lnTo>
                <a:lnTo>
                  <a:pt x="841" y="1535014"/>
                </a:lnTo>
                <a:lnTo>
                  <a:pt x="6735" y="1578867"/>
                </a:lnTo>
                <a:lnTo>
                  <a:pt x="31181" y="1609476"/>
                </a:lnTo>
                <a:lnTo>
                  <a:pt x="68505" y="1618085"/>
                </a:lnTo>
                <a:lnTo>
                  <a:pt x="127719" y="1620008"/>
                </a:lnTo>
                <a:lnTo>
                  <a:pt x="1128229" y="1620037"/>
                </a:lnTo>
                <a:lnTo>
                  <a:pt x="1153614" y="1620006"/>
                </a:lnTo>
                <a:lnTo>
                  <a:pt x="1195606" y="1619195"/>
                </a:lnTo>
                <a:lnTo>
                  <a:pt x="1239459" y="1613302"/>
                </a:lnTo>
                <a:lnTo>
                  <a:pt x="1270069" y="1588855"/>
                </a:lnTo>
                <a:lnTo>
                  <a:pt x="1278678" y="1551531"/>
                </a:lnTo>
                <a:lnTo>
                  <a:pt x="1280601" y="1492318"/>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700">
            <a:solidFill>
              <a:srgbClr val="000000"/>
            </a:solidFill>
          </a:ln>
        </p:spPr>
        <p:txBody>
          <a:bodyPr wrap="square" lIns="0" tIns="0" rIns="0" bIns="0" rtlCol="0"/>
          <a:lstStyle/>
          <a:p>
            <a:endParaRPr/>
          </a:p>
        </p:txBody>
      </p:sp>
      <p:sp>
        <p:nvSpPr>
          <p:cNvPr id="22" name="object 22"/>
          <p:cNvSpPr/>
          <p:nvPr/>
        </p:nvSpPr>
        <p:spPr>
          <a:xfrm>
            <a:off x="444531" y="1253995"/>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21"/>
                </a:lnTo>
                <a:lnTo>
                  <a:pt x="218" y="1515418"/>
                </a:lnTo>
                <a:lnTo>
                  <a:pt x="3866" y="1566551"/>
                </a:lnTo>
                <a:lnTo>
                  <a:pt x="22700" y="1604248"/>
                </a:lnTo>
                <a:lnTo>
                  <a:pt x="68474" y="1618085"/>
                </a:lnTo>
                <a:lnTo>
                  <a:pt x="127688" y="1620008"/>
                </a:lnTo>
                <a:lnTo>
                  <a:pt x="1175979" y="1619787"/>
                </a:lnTo>
                <a:lnTo>
                  <a:pt x="1227112" y="1616139"/>
                </a:lnTo>
                <a:lnTo>
                  <a:pt x="1264809" y="1597306"/>
                </a:lnTo>
                <a:lnTo>
                  <a:pt x="1278646" y="1551531"/>
                </a:lnTo>
                <a:lnTo>
                  <a:pt x="1280563" y="1493021"/>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23" name="object 23"/>
          <p:cNvSpPr/>
          <p:nvPr/>
        </p:nvSpPr>
        <p:spPr>
          <a:xfrm>
            <a:off x="493039" y="1552682"/>
            <a:ext cx="1216602" cy="527646"/>
          </a:xfrm>
          <a:prstGeom prst="rect">
            <a:avLst/>
          </a:prstGeom>
          <a:blipFill>
            <a:blip r:embed="rId17" cstate="print"/>
            <a:stretch>
              <a:fillRect/>
            </a:stretch>
          </a:blipFill>
        </p:spPr>
        <p:txBody>
          <a:bodyPr wrap="square" lIns="0" tIns="0" rIns="0" bIns="0" rtlCol="0"/>
          <a:lstStyle/>
          <a:p>
            <a:endParaRPr/>
          </a:p>
        </p:txBody>
      </p:sp>
      <p:sp>
        <p:nvSpPr>
          <p:cNvPr id="24" name="object 24"/>
          <p:cNvSpPr txBox="1"/>
          <p:nvPr/>
        </p:nvSpPr>
        <p:spPr>
          <a:xfrm>
            <a:off x="475710" y="2324174"/>
            <a:ext cx="1216602" cy="430887"/>
          </a:xfrm>
          <a:prstGeom prst="rect">
            <a:avLst/>
          </a:prstGeom>
        </p:spPr>
        <p:txBody>
          <a:bodyPr vert="horz" wrap="square" lIns="0" tIns="0" rIns="0" bIns="0" rtlCol="0">
            <a:spAutoFit/>
          </a:bodyPr>
          <a:lstStyle/>
          <a:p>
            <a:pPr marR="5080" indent="12700" algn="ctr">
              <a:lnSpc>
                <a:spcPct val="100000"/>
              </a:lnSpc>
            </a:pPr>
            <a:r>
              <a:rPr lang="es-419" sz="1400" dirty="0">
                <a:latin typeface="Arial"/>
                <a:cs typeface="Arial"/>
              </a:rPr>
              <a:t>Buques </a:t>
            </a:r>
            <a:r>
              <a:rPr lang="es-419" sz="1400" dirty="0" err="1">
                <a:latin typeface="Arial"/>
                <a:cs typeface="Arial"/>
              </a:rPr>
              <a:t>pospanamax</a:t>
            </a:r>
            <a:endParaRPr lang="es-419" sz="1400" dirty="0">
              <a:latin typeface="Arial"/>
              <a:cs typeface="Arial"/>
            </a:endParaRPr>
          </a:p>
        </p:txBody>
      </p:sp>
      <p:sp>
        <p:nvSpPr>
          <p:cNvPr id="25" name="object 25"/>
          <p:cNvSpPr/>
          <p:nvPr/>
        </p:nvSpPr>
        <p:spPr>
          <a:xfrm>
            <a:off x="444500" y="1253995"/>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37"/>
                </a:lnTo>
                <a:lnTo>
                  <a:pt x="31" y="1493021"/>
                </a:lnTo>
                <a:lnTo>
                  <a:pt x="841" y="1535014"/>
                </a:lnTo>
                <a:lnTo>
                  <a:pt x="6735" y="1578867"/>
                </a:lnTo>
                <a:lnTo>
                  <a:pt x="31181" y="1609476"/>
                </a:lnTo>
                <a:lnTo>
                  <a:pt x="68505" y="1618085"/>
                </a:lnTo>
                <a:lnTo>
                  <a:pt x="127719" y="1620008"/>
                </a:lnTo>
                <a:lnTo>
                  <a:pt x="1128229" y="1620037"/>
                </a:lnTo>
                <a:lnTo>
                  <a:pt x="1153614" y="1620006"/>
                </a:lnTo>
                <a:lnTo>
                  <a:pt x="1195606" y="1619195"/>
                </a:lnTo>
                <a:lnTo>
                  <a:pt x="1239459" y="1613302"/>
                </a:lnTo>
                <a:lnTo>
                  <a:pt x="1270069" y="1588855"/>
                </a:lnTo>
                <a:lnTo>
                  <a:pt x="1278678" y="1551531"/>
                </a:lnTo>
                <a:lnTo>
                  <a:pt x="1280601" y="1492318"/>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700">
            <a:solidFill>
              <a:srgbClr val="000000"/>
            </a:solidFill>
          </a:ln>
        </p:spPr>
        <p:txBody>
          <a:bodyPr wrap="square" lIns="0" tIns="0" rIns="0" bIns="0" rtlCol="0"/>
          <a:lstStyle/>
          <a:p>
            <a:endParaRPr/>
          </a:p>
        </p:txBody>
      </p:sp>
      <p:sp>
        <p:nvSpPr>
          <p:cNvPr id="26" name="object 26"/>
          <p:cNvSpPr/>
          <p:nvPr/>
        </p:nvSpPr>
        <p:spPr>
          <a:xfrm>
            <a:off x="3746325" y="1253995"/>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21"/>
                </a:lnTo>
                <a:lnTo>
                  <a:pt x="218" y="1515418"/>
                </a:lnTo>
                <a:lnTo>
                  <a:pt x="3866" y="1566551"/>
                </a:lnTo>
                <a:lnTo>
                  <a:pt x="22700" y="1604248"/>
                </a:lnTo>
                <a:lnTo>
                  <a:pt x="68474" y="1618085"/>
                </a:lnTo>
                <a:lnTo>
                  <a:pt x="127688" y="1620008"/>
                </a:lnTo>
                <a:lnTo>
                  <a:pt x="1175979" y="1619787"/>
                </a:lnTo>
                <a:lnTo>
                  <a:pt x="1227112" y="1616139"/>
                </a:lnTo>
                <a:lnTo>
                  <a:pt x="1264809" y="1597306"/>
                </a:lnTo>
                <a:lnTo>
                  <a:pt x="1278646" y="1551531"/>
                </a:lnTo>
                <a:lnTo>
                  <a:pt x="1280563" y="1493021"/>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27" name="object 27"/>
          <p:cNvSpPr/>
          <p:nvPr/>
        </p:nvSpPr>
        <p:spPr>
          <a:xfrm>
            <a:off x="3949241" y="1392903"/>
            <a:ext cx="870281" cy="870281"/>
          </a:xfrm>
          <a:prstGeom prst="rect">
            <a:avLst/>
          </a:prstGeom>
          <a:blipFill>
            <a:blip r:embed="rId18" cstate="print"/>
            <a:stretch>
              <a:fillRect/>
            </a:stretch>
          </a:blipFill>
        </p:spPr>
        <p:txBody>
          <a:bodyPr wrap="square" lIns="0" tIns="0" rIns="0" bIns="0" rtlCol="0"/>
          <a:lstStyle/>
          <a:p>
            <a:endParaRPr/>
          </a:p>
        </p:txBody>
      </p:sp>
      <p:sp>
        <p:nvSpPr>
          <p:cNvPr id="28" name="object 28"/>
          <p:cNvSpPr txBox="1"/>
          <p:nvPr/>
        </p:nvSpPr>
        <p:spPr>
          <a:xfrm>
            <a:off x="3792133" y="2339452"/>
            <a:ext cx="1219716" cy="430887"/>
          </a:xfrm>
          <a:prstGeom prst="rect">
            <a:avLst/>
          </a:prstGeom>
        </p:spPr>
        <p:txBody>
          <a:bodyPr vert="horz" wrap="square" lIns="0" tIns="0" rIns="0" bIns="0" rtlCol="0">
            <a:spAutoFit/>
          </a:bodyPr>
          <a:lstStyle/>
          <a:p>
            <a:pPr marL="12700" marR="5080" indent="-12700" algn="ctr">
              <a:lnSpc>
                <a:spcPct val="100000"/>
              </a:lnSpc>
            </a:pPr>
            <a:r>
              <a:rPr lang="es-419" sz="1400" spc="-30" dirty="0">
                <a:latin typeface="Arial"/>
                <a:cs typeface="Arial"/>
              </a:rPr>
              <a:t>Desarrollo de la fuerza laboral</a:t>
            </a:r>
          </a:p>
        </p:txBody>
      </p:sp>
      <p:sp>
        <p:nvSpPr>
          <p:cNvPr id="29" name="object 29"/>
          <p:cNvSpPr/>
          <p:nvPr/>
        </p:nvSpPr>
        <p:spPr>
          <a:xfrm>
            <a:off x="3746294" y="1253995"/>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37"/>
                </a:lnTo>
                <a:lnTo>
                  <a:pt x="31" y="1493021"/>
                </a:lnTo>
                <a:lnTo>
                  <a:pt x="841" y="1535014"/>
                </a:lnTo>
                <a:lnTo>
                  <a:pt x="6735" y="1578867"/>
                </a:lnTo>
                <a:lnTo>
                  <a:pt x="31181" y="1609476"/>
                </a:lnTo>
                <a:lnTo>
                  <a:pt x="68505" y="1618085"/>
                </a:lnTo>
                <a:lnTo>
                  <a:pt x="127719" y="1620008"/>
                </a:lnTo>
                <a:lnTo>
                  <a:pt x="1128229" y="1620037"/>
                </a:lnTo>
                <a:lnTo>
                  <a:pt x="1153614" y="1620006"/>
                </a:lnTo>
                <a:lnTo>
                  <a:pt x="1195606" y="1619195"/>
                </a:lnTo>
                <a:lnTo>
                  <a:pt x="1239459" y="1613302"/>
                </a:lnTo>
                <a:lnTo>
                  <a:pt x="1270069" y="1588855"/>
                </a:lnTo>
                <a:lnTo>
                  <a:pt x="1278678" y="1551531"/>
                </a:lnTo>
                <a:lnTo>
                  <a:pt x="1280601" y="1492318"/>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700">
            <a:solidFill>
              <a:srgbClr val="000000"/>
            </a:solidFill>
          </a:ln>
        </p:spPr>
        <p:txBody>
          <a:bodyPr wrap="square" lIns="0" tIns="0" rIns="0" bIns="0" rtlCol="0"/>
          <a:lstStyle/>
          <a:p>
            <a:endParaRPr/>
          </a:p>
        </p:txBody>
      </p:sp>
      <p:sp>
        <p:nvSpPr>
          <p:cNvPr id="30" name="object 30"/>
          <p:cNvSpPr/>
          <p:nvPr/>
        </p:nvSpPr>
        <p:spPr>
          <a:xfrm>
            <a:off x="444531" y="3035621"/>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21"/>
                </a:lnTo>
                <a:lnTo>
                  <a:pt x="218" y="1515418"/>
                </a:lnTo>
                <a:lnTo>
                  <a:pt x="3866" y="1566551"/>
                </a:lnTo>
                <a:lnTo>
                  <a:pt x="22700" y="1604248"/>
                </a:lnTo>
                <a:lnTo>
                  <a:pt x="68474" y="1618085"/>
                </a:lnTo>
                <a:lnTo>
                  <a:pt x="127688" y="1620008"/>
                </a:lnTo>
                <a:lnTo>
                  <a:pt x="1175979" y="1619787"/>
                </a:lnTo>
                <a:lnTo>
                  <a:pt x="1227112" y="1616139"/>
                </a:lnTo>
                <a:lnTo>
                  <a:pt x="1264809" y="1597306"/>
                </a:lnTo>
                <a:lnTo>
                  <a:pt x="1278646" y="1551531"/>
                </a:lnTo>
                <a:lnTo>
                  <a:pt x="1280563" y="1493021"/>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31" name="object 31"/>
          <p:cNvSpPr/>
          <p:nvPr/>
        </p:nvSpPr>
        <p:spPr>
          <a:xfrm>
            <a:off x="535144" y="3167366"/>
            <a:ext cx="1083547" cy="899337"/>
          </a:xfrm>
          <a:prstGeom prst="rect">
            <a:avLst/>
          </a:prstGeom>
          <a:blipFill>
            <a:blip r:embed="rId19" cstate="print"/>
            <a:stretch>
              <a:fillRect/>
            </a:stretch>
          </a:blipFill>
        </p:spPr>
        <p:txBody>
          <a:bodyPr wrap="square" lIns="0" tIns="0" rIns="0" bIns="0" rtlCol="0"/>
          <a:lstStyle/>
          <a:p>
            <a:endParaRPr/>
          </a:p>
        </p:txBody>
      </p:sp>
      <p:sp>
        <p:nvSpPr>
          <p:cNvPr id="32" name="object 32"/>
          <p:cNvSpPr txBox="1"/>
          <p:nvPr/>
        </p:nvSpPr>
        <p:spPr>
          <a:xfrm>
            <a:off x="510927" y="4128241"/>
            <a:ext cx="1137285" cy="430887"/>
          </a:xfrm>
          <a:prstGeom prst="rect">
            <a:avLst/>
          </a:prstGeom>
        </p:spPr>
        <p:txBody>
          <a:bodyPr vert="horz" wrap="square" lIns="0" tIns="0" rIns="0" bIns="0" rtlCol="0">
            <a:spAutoFit/>
          </a:bodyPr>
          <a:lstStyle/>
          <a:p>
            <a:pPr marL="12700" marR="5080" indent="-12700" algn="ctr">
              <a:lnSpc>
                <a:spcPct val="100000"/>
              </a:lnSpc>
            </a:pPr>
            <a:r>
              <a:rPr lang="es-419" sz="1400" dirty="0">
                <a:latin typeface="Arial"/>
                <a:cs typeface="Arial"/>
              </a:rPr>
              <a:t>Manejo de contenedores</a:t>
            </a:r>
          </a:p>
        </p:txBody>
      </p:sp>
      <p:sp>
        <p:nvSpPr>
          <p:cNvPr id="33" name="object 33"/>
          <p:cNvSpPr/>
          <p:nvPr/>
        </p:nvSpPr>
        <p:spPr>
          <a:xfrm>
            <a:off x="444500" y="3035621"/>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37"/>
                </a:lnTo>
                <a:lnTo>
                  <a:pt x="31" y="1493021"/>
                </a:lnTo>
                <a:lnTo>
                  <a:pt x="841" y="1535014"/>
                </a:lnTo>
                <a:lnTo>
                  <a:pt x="6735" y="1578867"/>
                </a:lnTo>
                <a:lnTo>
                  <a:pt x="31181" y="1609476"/>
                </a:lnTo>
                <a:lnTo>
                  <a:pt x="68505" y="1618085"/>
                </a:lnTo>
                <a:lnTo>
                  <a:pt x="127719" y="1620008"/>
                </a:lnTo>
                <a:lnTo>
                  <a:pt x="1128229" y="1620037"/>
                </a:lnTo>
                <a:lnTo>
                  <a:pt x="1153614" y="1620006"/>
                </a:lnTo>
                <a:lnTo>
                  <a:pt x="1195606" y="1619195"/>
                </a:lnTo>
                <a:lnTo>
                  <a:pt x="1239459" y="1613302"/>
                </a:lnTo>
                <a:lnTo>
                  <a:pt x="1270069" y="1588855"/>
                </a:lnTo>
                <a:lnTo>
                  <a:pt x="1278678" y="1551531"/>
                </a:lnTo>
                <a:lnTo>
                  <a:pt x="1280601" y="1492318"/>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700">
            <a:solidFill>
              <a:srgbClr val="000000"/>
            </a:solidFill>
          </a:ln>
        </p:spPr>
        <p:txBody>
          <a:bodyPr wrap="square" lIns="0" tIns="0" rIns="0" bIns="0" rtlCol="0"/>
          <a:lstStyle/>
          <a:p>
            <a:endParaRPr/>
          </a:p>
        </p:txBody>
      </p:sp>
      <p:sp>
        <p:nvSpPr>
          <p:cNvPr id="34" name="object 34"/>
          <p:cNvSpPr/>
          <p:nvPr/>
        </p:nvSpPr>
        <p:spPr>
          <a:xfrm>
            <a:off x="2095427" y="3035621"/>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34"/>
                </a:lnTo>
                <a:lnTo>
                  <a:pt x="218" y="1515431"/>
                </a:lnTo>
                <a:lnTo>
                  <a:pt x="3866" y="1566564"/>
                </a:lnTo>
                <a:lnTo>
                  <a:pt x="22700" y="1604260"/>
                </a:lnTo>
                <a:lnTo>
                  <a:pt x="68474" y="1618098"/>
                </a:lnTo>
                <a:lnTo>
                  <a:pt x="127688" y="1620021"/>
                </a:lnTo>
                <a:lnTo>
                  <a:pt x="1175979" y="1619800"/>
                </a:lnTo>
                <a:lnTo>
                  <a:pt x="1227112" y="1616152"/>
                </a:lnTo>
                <a:lnTo>
                  <a:pt x="1264809" y="1597318"/>
                </a:lnTo>
                <a:lnTo>
                  <a:pt x="1278646" y="1551544"/>
                </a:lnTo>
                <a:lnTo>
                  <a:pt x="1280563" y="1493034"/>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35" name="object 35"/>
          <p:cNvSpPr txBox="1"/>
          <p:nvPr/>
        </p:nvSpPr>
        <p:spPr>
          <a:xfrm>
            <a:off x="2114937" y="4116428"/>
            <a:ext cx="1231265" cy="430887"/>
          </a:xfrm>
          <a:prstGeom prst="rect">
            <a:avLst/>
          </a:prstGeom>
        </p:spPr>
        <p:txBody>
          <a:bodyPr vert="horz" wrap="square" lIns="0" tIns="0" rIns="0" bIns="0" rtlCol="0">
            <a:spAutoFit/>
          </a:bodyPr>
          <a:lstStyle/>
          <a:p>
            <a:pPr marL="59690" marR="5080" indent="-47625" algn="ctr">
              <a:lnSpc>
                <a:spcPct val="100000"/>
              </a:lnSpc>
            </a:pPr>
            <a:r>
              <a:rPr lang="es-419" sz="1400">
                <a:latin typeface="Arial"/>
                <a:cs typeface="Arial"/>
              </a:rPr>
              <a:t>Sostenibilidad ambiental</a:t>
            </a:r>
          </a:p>
        </p:txBody>
      </p:sp>
      <p:sp>
        <p:nvSpPr>
          <p:cNvPr id="36" name="object 36"/>
          <p:cNvSpPr/>
          <p:nvPr/>
        </p:nvSpPr>
        <p:spPr>
          <a:xfrm>
            <a:off x="2095396" y="3035621"/>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50"/>
                </a:lnTo>
                <a:lnTo>
                  <a:pt x="31" y="1493034"/>
                </a:lnTo>
                <a:lnTo>
                  <a:pt x="841" y="1535026"/>
                </a:lnTo>
                <a:lnTo>
                  <a:pt x="6735" y="1578879"/>
                </a:lnTo>
                <a:lnTo>
                  <a:pt x="31181" y="1609489"/>
                </a:lnTo>
                <a:lnTo>
                  <a:pt x="68505" y="1618098"/>
                </a:lnTo>
                <a:lnTo>
                  <a:pt x="127719" y="1620021"/>
                </a:lnTo>
                <a:lnTo>
                  <a:pt x="1128229" y="1620050"/>
                </a:lnTo>
                <a:lnTo>
                  <a:pt x="1153614" y="1620018"/>
                </a:lnTo>
                <a:lnTo>
                  <a:pt x="1195606" y="1619208"/>
                </a:lnTo>
                <a:lnTo>
                  <a:pt x="1239459" y="1613314"/>
                </a:lnTo>
                <a:lnTo>
                  <a:pt x="1270069" y="1588868"/>
                </a:lnTo>
                <a:lnTo>
                  <a:pt x="1278678" y="1551544"/>
                </a:lnTo>
                <a:lnTo>
                  <a:pt x="1280601" y="1492330"/>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699">
            <a:solidFill>
              <a:srgbClr val="000000"/>
            </a:solidFill>
          </a:ln>
        </p:spPr>
        <p:txBody>
          <a:bodyPr wrap="square" lIns="0" tIns="0" rIns="0" bIns="0" rtlCol="0"/>
          <a:lstStyle/>
          <a:p>
            <a:endParaRPr/>
          </a:p>
        </p:txBody>
      </p:sp>
      <p:sp>
        <p:nvSpPr>
          <p:cNvPr id="37" name="object 37"/>
          <p:cNvSpPr/>
          <p:nvPr/>
        </p:nvSpPr>
        <p:spPr>
          <a:xfrm>
            <a:off x="2322121" y="3203303"/>
            <a:ext cx="827178" cy="827178"/>
          </a:xfrm>
          <a:prstGeom prst="rect">
            <a:avLst/>
          </a:prstGeom>
          <a:blipFill>
            <a:blip r:embed="rId20" cstate="print"/>
            <a:stretch>
              <a:fillRect/>
            </a:stretch>
          </a:blipFill>
        </p:spPr>
        <p:txBody>
          <a:bodyPr wrap="square" lIns="0" tIns="0" rIns="0" bIns="0" rtlCol="0"/>
          <a:lstStyle/>
          <a:p>
            <a:endParaRPr/>
          </a:p>
        </p:txBody>
      </p:sp>
      <p:sp>
        <p:nvSpPr>
          <p:cNvPr id="38" name="object 38"/>
          <p:cNvSpPr/>
          <p:nvPr/>
        </p:nvSpPr>
        <p:spPr>
          <a:xfrm>
            <a:off x="3746325" y="3035589"/>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59"/>
                </a:lnTo>
                <a:lnTo>
                  <a:pt x="218" y="1515456"/>
                </a:lnTo>
                <a:lnTo>
                  <a:pt x="3866" y="1566589"/>
                </a:lnTo>
                <a:lnTo>
                  <a:pt x="22700" y="1604286"/>
                </a:lnTo>
                <a:lnTo>
                  <a:pt x="68474" y="1618123"/>
                </a:lnTo>
                <a:lnTo>
                  <a:pt x="127688" y="1620046"/>
                </a:lnTo>
                <a:lnTo>
                  <a:pt x="1175979" y="1619826"/>
                </a:lnTo>
                <a:lnTo>
                  <a:pt x="1227112" y="1616177"/>
                </a:lnTo>
                <a:lnTo>
                  <a:pt x="1264809" y="1597344"/>
                </a:lnTo>
                <a:lnTo>
                  <a:pt x="1278646" y="1551569"/>
                </a:lnTo>
                <a:lnTo>
                  <a:pt x="1280563" y="1493059"/>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39" name="object 39"/>
          <p:cNvSpPr/>
          <p:nvPr/>
        </p:nvSpPr>
        <p:spPr>
          <a:xfrm>
            <a:off x="3882502" y="3171602"/>
            <a:ext cx="1091679" cy="898474"/>
          </a:xfrm>
          <a:prstGeom prst="rect">
            <a:avLst/>
          </a:prstGeom>
          <a:blipFill>
            <a:blip r:embed="rId21" cstate="print"/>
            <a:stretch>
              <a:fillRect/>
            </a:stretch>
          </a:blipFill>
        </p:spPr>
        <p:txBody>
          <a:bodyPr wrap="square" lIns="0" tIns="0" rIns="0" bIns="0" rtlCol="0"/>
          <a:lstStyle/>
          <a:p>
            <a:endParaRPr/>
          </a:p>
        </p:txBody>
      </p:sp>
      <p:sp>
        <p:nvSpPr>
          <p:cNvPr id="40" name="object 40"/>
          <p:cNvSpPr txBox="1"/>
          <p:nvPr/>
        </p:nvSpPr>
        <p:spPr>
          <a:xfrm>
            <a:off x="3807373" y="4123994"/>
            <a:ext cx="1166808" cy="430887"/>
          </a:xfrm>
          <a:prstGeom prst="rect">
            <a:avLst/>
          </a:prstGeom>
        </p:spPr>
        <p:txBody>
          <a:bodyPr vert="horz" wrap="square" lIns="0" tIns="0" rIns="0" bIns="0" rtlCol="0">
            <a:spAutoFit/>
          </a:bodyPr>
          <a:lstStyle/>
          <a:p>
            <a:pPr marR="5080" indent="11113" algn="ctr">
              <a:lnSpc>
                <a:spcPct val="100000"/>
              </a:lnSpc>
            </a:pPr>
            <a:r>
              <a:rPr lang="es-419" sz="1400" dirty="0">
                <a:latin typeface="Arial"/>
                <a:cs typeface="Arial"/>
              </a:rPr>
              <a:t>Tendencias económicas</a:t>
            </a:r>
          </a:p>
        </p:txBody>
      </p:sp>
      <p:sp>
        <p:nvSpPr>
          <p:cNvPr id="41" name="object 41"/>
          <p:cNvSpPr/>
          <p:nvPr/>
        </p:nvSpPr>
        <p:spPr>
          <a:xfrm>
            <a:off x="3746294" y="3035589"/>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75"/>
                </a:lnTo>
                <a:lnTo>
                  <a:pt x="31" y="1493059"/>
                </a:lnTo>
                <a:lnTo>
                  <a:pt x="841" y="1535052"/>
                </a:lnTo>
                <a:lnTo>
                  <a:pt x="6735" y="1578905"/>
                </a:lnTo>
                <a:lnTo>
                  <a:pt x="31181" y="1609514"/>
                </a:lnTo>
                <a:lnTo>
                  <a:pt x="68505" y="1618123"/>
                </a:lnTo>
                <a:lnTo>
                  <a:pt x="127719" y="1620046"/>
                </a:lnTo>
                <a:lnTo>
                  <a:pt x="1128229" y="1620075"/>
                </a:lnTo>
                <a:lnTo>
                  <a:pt x="1153614" y="1620044"/>
                </a:lnTo>
                <a:lnTo>
                  <a:pt x="1195606" y="1619233"/>
                </a:lnTo>
                <a:lnTo>
                  <a:pt x="1239459" y="1613340"/>
                </a:lnTo>
                <a:lnTo>
                  <a:pt x="1270069" y="1588894"/>
                </a:lnTo>
                <a:lnTo>
                  <a:pt x="1278678" y="1551569"/>
                </a:lnTo>
                <a:lnTo>
                  <a:pt x="1280601" y="1492356"/>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444531" y="4847129"/>
            <a:ext cx="1280795" cy="1620520"/>
          </a:xfrm>
          <a:custGeom>
            <a:avLst/>
            <a:gdLst/>
            <a:ahLst/>
            <a:cxnLst/>
            <a:rect l="l" t="t" r="r" b="b"/>
            <a:pathLst>
              <a:path w="1280795" h="1620520">
                <a:moveTo>
                  <a:pt x="152368" y="0"/>
                </a:moveTo>
                <a:lnTo>
                  <a:pt x="104587" y="249"/>
                </a:lnTo>
                <a:lnTo>
                  <a:pt x="53454" y="3897"/>
                </a:lnTo>
                <a:lnTo>
                  <a:pt x="15758" y="22731"/>
                </a:lnTo>
                <a:lnTo>
                  <a:pt x="1920" y="68505"/>
                </a:lnTo>
                <a:lnTo>
                  <a:pt x="3" y="127015"/>
                </a:lnTo>
                <a:lnTo>
                  <a:pt x="0" y="1493034"/>
                </a:lnTo>
                <a:lnTo>
                  <a:pt x="218" y="1515431"/>
                </a:lnTo>
                <a:lnTo>
                  <a:pt x="3866" y="1566564"/>
                </a:lnTo>
                <a:lnTo>
                  <a:pt x="22700" y="1604260"/>
                </a:lnTo>
                <a:lnTo>
                  <a:pt x="68474" y="1618098"/>
                </a:lnTo>
                <a:lnTo>
                  <a:pt x="127688" y="1620021"/>
                </a:lnTo>
                <a:lnTo>
                  <a:pt x="1175979" y="1619800"/>
                </a:lnTo>
                <a:lnTo>
                  <a:pt x="1227112" y="1616152"/>
                </a:lnTo>
                <a:lnTo>
                  <a:pt x="1264809" y="1597318"/>
                </a:lnTo>
                <a:lnTo>
                  <a:pt x="1278646" y="1551544"/>
                </a:lnTo>
                <a:lnTo>
                  <a:pt x="1280563" y="1493034"/>
                </a:lnTo>
                <a:lnTo>
                  <a:pt x="1280567" y="127015"/>
                </a:lnTo>
                <a:lnTo>
                  <a:pt x="1280349" y="104619"/>
                </a:lnTo>
                <a:lnTo>
                  <a:pt x="1276701" y="53485"/>
                </a:lnTo>
                <a:lnTo>
                  <a:pt x="1257867" y="15789"/>
                </a:lnTo>
                <a:lnTo>
                  <a:pt x="1212093" y="1951"/>
                </a:lnTo>
                <a:lnTo>
                  <a:pt x="152368" y="0"/>
                </a:lnTo>
                <a:close/>
              </a:path>
            </a:pathLst>
          </a:custGeom>
          <a:solidFill>
            <a:srgbClr val="E7E9F1"/>
          </a:solidFill>
        </p:spPr>
        <p:txBody>
          <a:bodyPr wrap="square" lIns="0" tIns="0" rIns="0" bIns="0" rtlCol="0"/>
          <a:lstStyle/>
          <a:p>
            <a:endParaRPr/>
          </a:p>
        </p:txBody>
      </p:sp>
      <p:sp>
        <p:nvSpPr>
          <p:cNvPr id="43" name="object 43"/>
          <p:cNvSpPr/>
          <p:nvPr/>
        </p:nvSpPr>
        <p:spPr>
          <a:xfrm>
            <a:off x="651789" y="4958449"/>
            <a:ext cx="866051" cy="866059"/>
          </a:xfrm>
          <a:prstGeom prst="rect">
            <a:avLst/>
          </a:prstGeom>
          <a:blipFill>
            <a:blip r:embed="rId22" cstate="print"/>
            <a:stretch>
              <a:fillRect/>
            </a:stretch>
          </a:blipFill>
        </p:spPr>
        <p:txBody>
          <a:bodyPr wrap="square" lIns="0" tIns="0" rIns="0" bIns="0" rtlCol="0"/>
          <a:lstStyle/>
          <a:p>
            <a:endParaRPr/>
          </a:p>
        </p:txBody>
      </p:sp>
      <p:sp>
        <p:nvSpPr>
          <p:cNvPr id="44" name="object 44"/>
          <p:cNvSpPr txBox="1"/>
          <p:nvPr/>
        </p:nvSpPr>
        <p:spPr>
          <a:xfrm>
            <a:off x="575343" y="5873250"/>
            <a:ext cx="1010285" cy="504177"/>
          </a:xfrm>
          <a:prstGeom prst="rect">
            <a:avLst/>
          </a:prstGeom>
        </p:spPr>
        <p:txBody>
          <a:bodyPr vert="horz" wrap="square" lIns="0" tIns="0" rIns="0" bIns="0" rtlCol="0">
            <a:spAutoFit/>
          </a:bodyPr>
          <a:lstStyle/>
          <a:p>
            <a:pPr marL="12700" marR="5080" algn="ctr">
              <a:lnSpc>
                <a:spcPct val="77700"/>
              </a:lnSpc>
            </a:pPr>
            <a:r>
              <a:rPr lang="es-419" sz="1400" dirty="0">
                <a:latin typeface="Arial"/>
                <a:cs typeface="Arial"/>
              </a:rPr>
              <a:t>Adaptación climática/</a:t>
            </a:r>
            <a:br>
              <a:rPr lang="es-419" sz="1400" dirty="0">
                <a:latin typeface="Arial"/>
                <a:cs typeface="Arial"/>
              </a:rPr>
            </a:br>
            <a:r>
              <a:rPr lang="es-419" sz="1400" dirty="0">
                <a:latin typeface="Arial"/>
                <a:cs typeface="Arial"/>
              </a:rPr>
              <a:t>resiliencia</a:t>
            </a:r>
          </a:p>
        </p:txBody>
      </p:sp>
      <p:sp>
        <p:nvSpPr>
          <p:cNvPr id="45" name="object 45"/>
          <p:cNvSpPr/>
          <p:nvPr/>
        </p:nvSpPr>
        <p:spPr>
          <a:xfrm>
            <a:off x="444500" y="4847129"/>
            <a:ext cx="1280795" cy="1620520"/>
          </a:xfrm>
          <a:custGeom>
            <a:avLst/>
            <a:gdLst/>
            <a:ahLst/>
            <a:cxnLst/>
            <a:rect l="l" t="t" r="r" b="b"/>
            <a:pathLst>
              <a:path w="1280795" h="1620520">
                <a:moveTo>
                  <a:pt x="152400" y="0"/>
                </a:moveTo>
                <a:lnTo>
                  <a:pt x="104619" y="249"/>
                </a:lnTo>
                <a:lnTo>
                  <a:pt x="53485" y="3897"/>
                </a:lnTo>
                <a:lnTo>
                  <a:pt x="15789" y="22731"/>
                </a:lnTo>
                <a:lnTo>
                  <a:pt x="1951" y="68505"/>
                </a:lnTo>
                <a:lnTo>
                  <a:pt x="28" y="127719"/>
                </a:lnTo>
                <a:lnTo>
                  <a:pt x="0" y="1467650"/>
                </a:lnTo>
                <a:lnTo>
                  <a:pt x="31" y="1493034"/>
                </a:lnTo>
                <a:lnTo>
                  <a:pt x="841" y="1535026"/>
                </a:lnTo>
                <a:lnTo>
                  <a:pt x="6735" y="1578879"/>
                </a:lnTo>
                <a:lnTo>
                  <a:pt x="31181" y="1609489"/>
                </a:lnTo>
                <a:lnTo>
                  <a:pt x="68505" y="1618098"/>
                </a:lnTo>
                <a:lnTo>
                  <a:pt x="127719" y="1620021"/>
                </a:lnTo>
                <a:lnTo>
                  <a:pt x="1128229" y="1620050"/>
                </a:lnTo>
                <a:lnTo>
                  <a:pt x="1153614" y="1620018"/>
                </a:lnTo>
                <a:lnTo>
                  <a:pt x="1195606" y="1619208"/>
                </a:lnTo>
                <a:lnTo>
                  <a:pt x="1239459" y="1613314"/>
                </a:lnTo>
                <a:lnTo>
                  <a:pt x="1270069" y="1588868"/>
                </a:lnTo>
                <a:lnTo>
                  <a:pt x="1278678" y="1551544"/>
                </a:lnTo>
                <a:lnTo>
                  <a:pt x="1280601" y="1492330"/>
                </a:lnTo>
                <a:lnTo>
                  <a:pt x="1280629" y="152400"/>
                </a:lnTo>
                <a:lnTo>
                  <a:pt x="1280598" y="127015"/>
                </a:lnTo>
                <a:lnTo>
                  <a:pt x="1279788" y="85023"/>
                </a:lnTo>
                <a:lnTo>
                  <a:pt x="1273894" y="41170"/>
                </a:lnTo>
                <a:lnTo>
                  <a:pt x="1249448" y="10560"/>
                </a:lnTo>
                <a:lnTo>
                  <a:pt x="1212124" y="1951"/>
                </a:lnTo>
                <a:lnTo>
                  <a:pt x="1152910" y="28"/>
                </a:lnTo>
                <a:lnTo>
                  <a:pt x="152400" y="0"/>
                </a:lnTo>
                <a:close/>
              </a:path>
            </a:pathLst>
          </a:custGeom>
          <a:ln w="12699">
            <a:solidFill>
              <a:srgbClr val="000000"/>
            </a:solidFill>
          </a:ln>
        </p:spPr>
        <p:txBody>
          <a:bodyPr wrap="square" lIns="0" tIns="0" rIns="0" bIns="0" rtlCol="0"/>
          <a:lstStyle/>
          <a:p>
            <a:endParaRPr/>
          </a:p>
        </p:txBody>
      </p:sp>
      <p:sp>
        <p:nvSpPr>
          <p:cNvPr id="47" name="object 47"/>
          <p:cNvSpPr txBox="1"/>
          <p:nvPr/>
        </p:nvSpPr>
        <p:spPr>
          <a:xfrm>
            <a:off x="5669626" y="1253995"/>
            <a:ext cx="4133306" cy="5601533"/>
          </a:xfrm>
          <a:prstGeom prst="rect">
            <a:avLst/>
          </a:prstGeom>
          <a:solidFill>
            <a:srgbClr val="E7E9F1"/>
          </a:solidFill>
          <a:ln w="12699">
            <a:solidFill>
              <a:srgbClr val="132370"/>
            </a:solidFill>
          </a:ln>
        </p:spPr>
        <p:txBody>
          <a:bodyPr vert="horz" wrap="square" lIns="0" tIns="0" rIns="0" bIns="0" rtlCol="0">
            <a:spAutoFit/>
          </a:bodyPr>
          <a:lstStyle/>
          <a:p>
            <a:pPr marL="177800">
              <a:lnSpc>
                <a:spcPct val="100000"/>
              </a:lnSpc>
            </a:pPr>
            <a:r>
              <a:rPr lang="es-419" sz="2400" b="1" dirty="0">
                <a:latin typeface="Arial"/>
                <a:cs typeface="Arial"/>
              </a:rPr>
              <a:t>Buques </a:t>
            </a:r>
            <a:r>
              <a:rPr lang="es-419" sz="2400" b="1" dirty="0" err="1">
                <a:latin typeface="Arial"/>
                <a:cs typeface="Arial"/>
              </a:rPr>
              <a:t>pospanamax</a:t>
            </a:r>
            <a:endParaRPr lang="es-419" sz="2400" b="1" dirty="0">
              <a:latin typeface="Arial"/>
              <a:cs typeface="Arial"/>
            </a:endParaRPr>
          </a:p>
          <a:p>
            <a:pPr marL="177800" marR="278130">
              <a:lnSpc>
                <a:spcPct val="100000"/>
              </a:lnSpc>
            </a:pPr>
            <a:r>
              <a:rPr lang="es-419" sz="2000" dirty="0">
                <a:latin typeface="Arial"/>
                <a:cs typeface="Arial"/>
              </a:rPr>
              <a:t>La expansión del Canal de Panamá ahora permite embarcaciones oceánicas más grandes, llamadas buques </a:t>
            </a:r>
            <a:r>
              <a:rPr lang="es-419" sz="2000" dirty="0" err="1">
                <a:latin typeface="Arial"/>
                <a:cs typeface="Arial"/>
              </a:rPr>
              <a:t>pospanamax</a:t>
            </a:r>
            <a:r>
              <a:rPr lang="es-419" sz="2000" dirty="0">
                <a:latin typeface="Arial"/>
                <a:cs typeface="Arial"/>
              </a:rPr>
              <a:t>. Para recibir a estas </a:t>
            </a:r>
            <a:r>
              <a:rPr lang="es-419" sz="2000" u="sng" dirty="0">
                <a:latin typeface="Arial"/>
                <a:cs typeface="Arial"/>
              </a:rPr>
              <a:t>embarcaciones</a:t>
            </a:r>
            <a:r>
              <a:rPr lang="es-419" sz="2000" dirty="0">
                <a:latin typeface="Arial"/>
                <a:cs typeface="Arial"/>
              </a:rPr>
              <a:t> más grandes, los puertos deben invertir en infraestructura, como la eliminación de sedimentos</a:t>
            </a:r>
          </a:p>
          <a:p>
            <a:pPr marL="177800" marR="375920">
              <a:lnSpc>
                <a:spcPct val="100000"/>
              </a:lnSpc>
            </a:pPr>
            <a:r>
              <a:rPr lang="es-419" sz="2000" dirty="0">
                <a:latin typeface="Arial"/>
                <a:cs typeface="Arial"/>
              </a:rPr>
              <a:t>para profundizar los canales de los buques, la profundización y el ensanchamiento de los canales, y la infraestructura en tierra. Como resultado, esto también aumenta el envío de carga desde y hacia los puertos.</a:t>
            </a:r>
          </a:p>
        </p:txBody>
      </p:sp>
      <p:sp>
        <p:nvSpPr>
          <p:cNvPr id="48" name="object 48"/>
          <p:cNvSpPr/>
          <p:nvPr/>
        </p:nvSpPr>
        <p:spPr>
          <a:xfrm>
            <a:off x="1414355" y="7292871"/>
            <a:ext cx="262890" cy="274320"/>
          </a:xfrm>
          <a:custGeom>
            <a:avLst/>
            <a:gdLst/>
            <a:ahLst/>
            <a:cxnLst/>
            <a:rect l="l" t="t" r="r" b="b"/>
            <a:pathLst>
              <a:path w="262889" h="274320">
                <a:moveTo>
                  <a:pt x="147757" y="0"/>
                </a:moveTo>
                <a:lnTo>
                  <a:pt x="101614" y="6010"/>
                </a:lnTo>
                <a:lnTo>
                  <a:pt x="62321" y="23285"/>
                </a:lnTo>
                <a:lnTo>
                  <a:pt x="31323" y="49908"/>
                </a:lnTo>
                <a:lnTo>
                  <a:pt x="10067" y="83959"/>
                </a:lnTo>
                <a:lnTo>
                  <a:pt x="0" y="123522"/>
                </a:lnTo>
                <a:lnTo>
                  <a:pt x="595" y="139782"/>
                </a:lnTo>
                <a:lnTo>
                  <a:pt x="10371" y="184259"/>
                </a:lnTo>
                <a:lnTo>
                  <a:pt x="30666" y="221236"/>
                </a:lnTo>
                <a:lnTo>
                  <a:pt x="59595" y="249367"/>
                </a:lnTo>
                <a:lnTo>
                  <a:pt x="95277" y="267309"/>
                </a:lnTo>
                <a:lnTo>
                  <a:pt x="135827" y="273717"/>
                </a:lnTo>
                <a:lnTo>
                  <a:pt x="149518" y="273060"/>
                </a:lnTo>
                <a:lnTo>
                  <a:pt x="187861" y="263685"/>
                </a:lnTo>
                <a:lnTo>
                  <a:pt x="220954" y="244511"/>
                </a:lnTo>
                <a:lnTo>
                  <a:pt x="230561" y="236233"/>
                </a:lnTo>
                <a:lnTo>
                  <a:pt x="229164" y="234535"/>
                </a:lnTo>
                <a:lnTo>
                  <a:pt x="149081" y="234535"/>
                </a:lnTo>
                <a:lnTo>
                  <a:pt x="132483" y="233783"/>
                </a:lnTo>
                <a:lnTo>
                  <a:pt x="89408" y="221076"/>
                </a:lnTo>
                <a:lnTo>
                  <a:pt x="58083" y="195400"/>
                </a:lnTo>
                <a:lnTo>
                  <a:pt x="40653" y="160238"/>
                </a:lnTo>
                <a:lnTo>
                  <a:pt x="38302" y="147011"/>
                </a:lnTo>
                <a:lnTo>
                  <a:pt x="39136" y="130741"/>
                </a:lnTo>
                <a:lnTo>
                  <a:pt x="52276" y="88319"/>
                </a:lnTo>
                <a:lnTo>
                  <a:pt x="78581" y="57392"/>
                </a:lnTo>
                <a:lnTo>
                  <a:pt x="114463" y="40417"/>
                </a:lnTo>
                <a:lnTo>
                  <a:pt x="127932" y="38285"/>
                </a:lnTo>
                <a:lnTo>
                  <a:pt x="262584" y="38285"/>
                </a:lnTo>
                <a:lnTo>
                  <a:pt x="262584" y="35721"/>
                </a:lnTo>
                <a:lnTo>
                  <a:pt x="229145" y="35721"/>
                </a:lnTo>
                <a:lnTo>
                  <a:pt x="219406" y="27559"/>
                </a:lnTo>
                <a:lnTo>
                  <a:pt x="208935" y="20314"/>
                </a:lnTo>
                <a:lnTo>
                  <a:pt x="197793" y="14045"/>
                </a:lnTo>
                <a:lnTo>
                  <a:pt x="186042" y="8818"/>
                </a:lnTo>
                <a:lnTo>
                  <a:pt x="173744" y="4692"/>
                </a:lnTo>
                <a:lnTo>
                  <a:pt x="160962" y="1732"/>
                </a:lnTo>
                <a:lnTo>
                  <a:pt x="147757" y="0"/>
                </a:lnTo>
                <a:close/>
              </a:path>
              <a:path w="262889" h="274320">
                <a:moveTo>
                  <a:pt x="206094" y="206510"/>
                </a:moveTo>
                <a:lnTo>
                  <a:pt x="174372" y="227762"/>
                </a:lnTo>
                <a:lnTo>
                  <a:pt x="149081" y="234535"/>
                </a:lnTo>
                <a:lnTo>
                  <a:pt x="229164" y="234535"/>
                </a:lnTo>
                <a:lnTo>
                  <a:pt x="206094" y="206510"/>
                </a:lnTo>
                <a:close/>
              </a:path>
              <a:path w="262889" h="274320">
                <a:moveTo>
                  <a:pt x="262584" y="38285"/>
                </a:moveTo>
                <a:lnTo>
                  <a:pt x="127932" y="38285"/>
                </a:lnTo>
                <a:lnTo>
                  <a:pt x="143494" y="38866"/>
                </a:lnTo>
                <a:lnTo>
                  <a:pt x="157497" y="40904"/>
                </a:lnTo>
                <a:lnTo>
                  <a:pt x="170073" y="44300"/>
                </a:lnTo>
                <a:lnTo>
                  <a:pt x="181357" y="48959"/>
                </a:lnTo>
                <a:lnTo>
                  <a:pt x="191485" y="54782"/>
                </a:lnTo>
                <a:lnTo>
                  <a:pt x="200589" y="61673"/>
                </a:lnTo>
                <a:lnTo>
                  <a:pt x="169366" y="95500"/>
                </a:lnTo>
                <a:lnTo>
                  <a:pt x="262584" y="95500"/>
                </a:lnTo>
                <a:lnTo>
                  <a:pt x="262584" y="38285"/>
                </a:lnTo>
                <a:close/>
              </a:path>
              <a:path w="262889" h="274320">
                <a:moveTo>
                  <a:pt x="262584" y="2282"/>
                </a:moveTo>
                <a:lnTo>
                  <a:pt x="229145" y="35721"/>
                </a:lnTo>
                <a:lnTo>
                  <a:pt x="262584" y="35721"/>
                </a:lnTo>
                <a:lnTo>
                  <a:pt x="262584" y="2282"/>
                </a:lnTo>
                <a:close/>
              </a:path>
            </a:pathLst>
          </a:custGeom>
          <a:solidFill>
            <a:srgbClr val="FFFFFF"/>
          </a:solidFill>
        </p:spPr>
        <p:txBody>
          <a:bodyPr wrap="square" lIns="0" tIns="0" rIns="0" bIns="0" rtlCol="0"/>
          <a:lstStyle/>
          <a:p>
            <a:endParaRPr/>
          </a:p>
        </p:txBody>
      </p:sp>
      <p:sp>
        <p:nvSpPr>
          <p:cNvPr id="49" name="object 4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C4ECF4989F5E46B43244A699A7C3EE" ma:contentTypeVersion="29" ma:contentTypeDescription="Create a new document." ma:contentTypeScope="" ma:versionID="52f3d6eb455e7c77c4e34bed23d2c351">
  <xsd:schema xmlns:xsd="http://www.w3.org/2001/XMLSchema" xmlns:xs="http://www.w3.org/2001/XMLSchema" xmlns:p="http://schemas.microsoft.com/office/2006/metadata/properties" xmlns:ns2="906918b8-db1a-456d-a3fd-e97f140f6751" xmlns:ns3="7240a39a-c5b2-404d-9b59-2cc04b67793b" targetNamespace="http://schemas.microsoft.com/office/2006/metadata/properties" ma:root="true" ma:fieldsID="f5ac23358b3565e39a9d7ab8041ad597" ns2:_="" ns3:_="">
    <xsd:import namespace="906918b8-db1a-456d-a3fd-e97f140f6751"/>
    <xsd:import namespace="7240a39a-c5b2-404d-9b59-2cc04b6779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918b8-db1a-456d-a3fd-e97f140f67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0a39a-c5b2-404d-9b59-2cc04b6779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7F03B5-29D7-4746-9977-25F9171E9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918b8-db1a-456d-a3fd-e97f140f6751"/>
    <ds:schemaRef ds:uri="7240a39a-c5b2-404d-9b59-2cc04b677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4131FE-792E-4814-B221-D4B675B0FC2A}">
  <ds:schemaRefs>
    <ds:schemaRef ds:uri="http://schemas.microsoft.com/sharepoint/v3/contenttype/forms"/>
  </ds:schemaRefs>
</ds:datastoreItem>
</file>

<file path=customXml/itemProps3.xml><?xml version="1.0" encoding="utf-8"?>
<ds:datastoreItem xmlns:ds="http://schemas.openxmlformats.org/officeDocument/2006/customXml" ds:itemID="{F2F8BEEA-02F5-43A3-97E1-E941ADC7EBE5}">
  <ds:schemaRef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dcmitype/"/>
    <ds:schemaRef ds:uri="http://purl.org/dc/terms/"/>
    <ds:schemaRef ds:uri="7240a39a-c5b2-404d-9b59-2cc04b67793b"/>
    <ds:schemaRef ds:uri="906918b8-db1a-456d-a3fd-e97f140f6751"/>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11047</TotalTime>
  <Words>13911</Words>
  <Application>Microsoft Office PowerPoint</Application>
  <PresentationFormat>Custom</PresentationFormat>
  <Paragraphs>964</Paragraphs>
  <Slides>41</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Arial Rounded MT Bold</vt:lpstr>
      <vt:lpstr>Calibri</vt:lpstr>
      <vt:lpstr>Corbel</vt:lpstr>
      <vt:lpstr>Times New Roman</vt:lpstr>
      <vt:lpstr>Wingdings 2</vt:lpstr>
      <vt:lpstr>Office Theme</vt:lpstr>
      <vt:lpstr>Frame</vt:lpstr>
      <vt:lpstr>PowerPoint Presentation</vt:lpstr>
      <vt:lpstr>Herramientas</vt:lpstr>
      <vt:lpstr>Actualización de pilotos y conjunto de herramientas</vt:lpstr>
      <vt:lpstr>PowerPoint Presentation</vt:lpstr>
      <vt:lpstr>PowerPoint Presentation</vt:lpstr>
      <vt:lpstr>PowerPoint Presentation</vt:lpstr>
      <vt:lpstr>2.0 El rol de los puertos</vt:lpstr>
      <vt:lpstr>PowerPoint Presentation</vt:lpstr>
      <vt:lpstr>PowerPoint Presentation</vt:lpstr>
      <vt:lpstr>3.0 Cómo funcionan los puertos</vt:lpstr>
      <vt:lpstr>PowerPoint Presentation</vt:lpstr>
      <vt:lpstr>PowerPoint Presentation</vt:lpstr>
      <vt:lpstr>PowerPoint Presentation</vt:lpstr>
      <vt:lpstr>4.0 Relaciones entre el puerto y la comunidad</vt:lpstr>
      <vt:lpstr>PowerPoint Presentation</vt:lpstr>
      <vt:lpstr>PowerPoint Presentation</vt:lpstr>
      <vt:lpstr>5.0 Uso de la tierra y transporte</vt:lpstr>
      <vt:lpstr>PowerPoint Presentation</vt:lpstr>
      <vt:lpstr>PowerPoint Presentation</vt:lpstr>
      <vt:lpstr>PowerPoint Presentation</vt:lpstr>
      <vt:lpstr>PowerPoint Presentation</vt:lpstr>
      <vt:lpstr>6.0 Economía local y regional</vt:lpstr>
      <vt:lpstr>PowerPoint Presentation</vt:lpstr>
      <vt:lpstr>PowerPoint Presentation</vt:lpstr>
      <vt:lpstr>PowerPoint Presentation</vt:lpstr>
      <vt:lpstr>PowerPoint Presentation</vt:lpstr>
      <vt:lpstr>7.0 Impactos ambientales</vt:lpstr>
      <vt:lpstr>PowerPoint Presentation</vt:lpstr>
      <vt:lpstr>PowerPoint Presentation</vt:lpstr>
      <vt:lpstr>PowerPoint Presentation</vt:lpstr>
      <vt:lpstr>PowerPoint Presentation</vt:lpstr>
      <vt:lpstr>PowerPoint Presentation</vt:lpstr>
      <vt:lpstr>PowerPoint Presentation</vt:lpstr>
      <vt:lpstr>8.0 Herramientas y recursos</vt:lpstr>
      <vt:lpstr>PowerPoint Presentation</vt:lpstr>
      <vt:lpstr>PowerPoint Presentation</vt:lpstr>
      <vt:lpstr>PowerPoint Presentation</vt:lpstr>
      <vt:lpstr>9.0 Apéndice</vt:lpstr>
      <vt:lpstr>PowerPoint Presentation</vt:lpstr>
      <vt:lpstr>Herramientas</vt:lpstr>
      <vt:lpstr>Sitio web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Ports Primer for Communities: An Overview of Ports Planning and Operations to Support Community Participation – Module 1 (Spanish version) (July 2020)</dc:title>
  <dc:subject>Module provides resources to promote quality of life, community awareness, and participation in near-port communities; topics include role of ports, land use, economic and environmental impacts; toolkit, guidance documents, and pilot studies are provided.</dc:subject>
  <dc:creator>U.S. EPA; OAR; Office of Transportation and Air Quality; Transportation and Climate Division</dc:creator>
  <cp:keywords>near;port;toolkit;training;modules;technical;assistance;pilot;project;community;awareness;participation;case;studies;partnership;capacity;building;stakeholders;economic;environmental;impact;public;health;quality;life;outcomes;infrastructure</cp:keywords>
  <cp:lastModifiedBy>Anagnost, Eloise</cp:lastModifiedBy>
  <cp:revision>45</cp:revision>
  <dcterms:created xsi:type="dcterms:W3CDTF">2019-07-15T15:06:26Z</dcterms:created>
  <dcterms:modified xsi:type="dcterms:W3CDTF">2023-12-05T16:11:55Z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2016-07-14T00:00:00Z</vt:filetime>
  </property>
  <property fmtid="{D5CDD505-2E9C-101B-9397-08002B2CF9AE}" pid="3" name="LastSaved">
    <vt:filetime>2019-07-15T00:00:00Z</vt:filetime>
  </property>
  <property fmtid="{D5CDD505-2E9C-101B-9397-08002B2CF9AE}" pid="4" name="ContentTypeId">
    <vt:lpwstr>0x010100E4C4ECF4989F5E46B43244A699A7C3EE</vt:lpwstr>
  </property>
</Properties>
</file>