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7"/>
  </p:notesMasterIdLst>
  <p:handoutMasterIdLst>
    <p:handoutMasterId r:id="rId48"/>
  </p:handoutMasterIdLst>
  <p:sldIdLst>
    <p:sldId id="256" r:id="rId6"/>
    <p:sldId id="624" r:id="rId7"/>
    <p:sldId id="605" r:id="rId8"/>
    <p:sldId id="295" r:id="rId9"/>
    <p:sldId id="294" r:id="rId10"/>
    <p:sldId id="25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628" r:id="rId45"/>
    <p:sldId id="630" r:id="rId4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Maupin" initials="MM" lastIdx="1" clrIdx="0">
    <p:extLst>
      <p:ext uri="{19B8F6BF-5375-455C-9EA6-DF929625EA0E}">
        <p15:presenceInfo xmlns:p15="http://schemas.microsoft.com/office/powerpoint/2012/main" userId="S::mmaupin@skeo.com::a4c2da2c-efeb-47e8-98cd-d8f1dca5dc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91" autoAdjust="0"/>
  </p:normalViewPr>
  <p:slideViewPr>
    <p:cSldViewPr snapToGrid="0">
      <p:cViewPr varScale="1">
        <p:scale>
          <a:sx n="57" d="100"/>
          <a:sy n="57" d="100"/>
        </p:scale>
        <p:origin x="1392"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a:t>Ports Primer for Communities</a:t>
          </a:r>
          <a:r>
            <a:rPr lang="en-US"/>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a:t>Community Action Roadmap</a:t>
          </a:r>
          <a:r>
            <a:rPr lang="en-US"/>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a:t>Environmental Justice (EJ) Primer for Ports</a:t>
          </a:r>
          <a:r>
            <a:rPr lang="en-US"/>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81AB-C50B-45E8-9455-A48496AE8A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083F05-6950-4711-81C9-1A279E490C57}">
      <dgm:prSet/>
      <dgm:spPr/>
      <dgm:t>
        <a:bodyPr/>
        <a:lstStyle/>
        <a:p>
          <a:r>
            <a:rPr lang="en-US" u="sng" dirty="0">
              <a:hlinkClick xmlns:r="http://schemas.openxmlformats.org/officeDocument/2006/relationships" r:id="rId1"/>
            </a:rPr>
            <a:t>Community-Port Collaboration Pilot Projects</a:t>
          </a:r>
          <a:r>
            <a:rPr lang="en-US" dirty="0"/>
            <a:t> - Technical assistance provided to 4 pilot communities</a:t>
          </a:r>
        </a:p>
      </dgm:t>
    </dgm:pt>
    <dgm:pt modelId="{55C52BD9-DD61-49B6-ABAA-2D80388E3A9E}" type="parTrans" cxnId="{6AFEA464-BA8D-49BF-8F75-8AFAC5BA3D5D}">
      <dgm:prSet/>
      <dgm:spPr/>
      <dgm:t>
        <a:bodyPr/>
        <a:lstStyle/>
        <a:p>
          <a:endParaRPr lang="en-US"/>
        </a:p>
      </dgm:t>
    </dgm:pt>
    <dgm:pt modelId="{FAF9109A-19C0-4E7C-B925-B821A9719EB1}" type="sibTrans" cxnId="{6AFEA464-BA8D-49BF-8F75-8AFAC5BA3D5D}">
      <dgm:prSet/>
      <dgm:spPr/>
      <dgm:t>
        <a:bodyPr/>
        <a:lstStyle/>
        <a:p>
          <a:endParaRPr lang="en-US"/>
        </a:p>
      </dgm:t>
    </dgm:pt>
    <dgm:pt modelId="{606E7DC0-A7B4-4FB8-8748-DD52D43AD371}">
      <dgm:prSet/>
      <dgm:spPr/>
      <dgm:t>
        <a:bodyPr/>
        <a:lstStyle/>
        <a:p>
          <a:r>
            <a:rPr lang="en-US" dirty="0"/>
            <a:t>Includes an updated </a:t>
          </a:r>
          <a:r>
            <a:rPr lang="en-US" u="sng" dirty="0">
              <a:hlinkClick xmlns:r="http://schemas.openxmlformats.org/officeDocument/2006/relationships" r:id="rId2"/>
            </a:rPr>
            <a:t>community-port collaboration toolkit</a:t>
          </a:r>
          <a:r>
            <a:rPr lang="en-US" dirty="0">
              <a:hlinkClick xmlns:r="http://schemas.openxmlformats.org/officeDocument/2006/relationships" r:id="rId2"/>
            </a:rPr>
            <a:t> </a:t>
          </a:r>
          <a:r>
            <a:rPr lang="en-US" dirty="0"/>
            <a:t>consisting of 3 documents and webpages</a:t>
          </a:r>
        </a:p>
      </dgm:t>
    </dgm:pt>
    <dgm:pt modelId="{33E0ED65-8789-438D-A694-8B96B56FB696}" type="parTrans" cxnId="{0917010B-1945-48D2-85F0-AECF3036EF12}">
      <dgm:prSet/>
      <dgm:spPr/>
      <dgm:t>
        <a:bodyPr/>
        <a:lstStyle/>
        <a:p>
          <a:endParaRPr lang="en-US"/>
        </a:p>
      </dgm:t>
    </dgm:pt>
    <dgm:pt modelId="{ACD6777F-EB0E-4BDF-97CB-8C49C3B54F8E}" type="sibTrans" cxnId="{0917010B-1945-48D2-85F0-AECF3036EF12}">
      <dgm:prSet/>
      <dgm:spPr/>
      <dgm:t>
        <a:bodyPr/>
        <a:lstStyle/>
        <a:p>
          <a:endParaRPr lang="en-US"/>
        </a:p>
      </dgm:t>
    </dgm:pt>
    <dgm:pt modelId="{2466E94D-658A-44B0-AA2A-95144A52F74A}">
      <dgm:prSet/>
      <dgm:spPr/>
      <dgm:t>
        <a:bodyPr/>
        <a:lstStyle/>
        <a:p>
          <a:r>
            <a:rPr lang="en-US" dirty="0"/>
            <a:t>Key lessons learned and additional tools developed based on pilot outcomes</a:t>
          </a:r>
        </a:p>
      </dgm:t>
    </dgm:pt>
    <dgm:pt modelId="{E01A2D2F-A039-47E3-99DB-4E08EA86562C}" type="parTrans" cxnId="{B17D6A19-B152-4D38-BD6A-ED10ACC438F2}">
      <dgm:prSet/>
      <dgm:spPr/>
      <dgm:t>
        <a:bodyPr/>
        <a:lstStyle/>
        <a:p>
          <a:endParaRPr lang="en-US"/>
        </a:p>
      </dgm:t>
    </dgm:pt>
    <dgm:pt modelId="{854E03F2-5E2A-44FA-A7C9-184FEA21ADAD}" type="sibTrans" cxnId="{B17D6A19-B152-4D38-BD6A-ED10ACC438F2}">
      <dgm:prSet/>
      <dgm:spPr/>
      <dgm:t>
        <a:bodyPr/>
        <a:lstStyle/>
        <a:p>
          <a:endParaRPr lang="en-US"/>
        </a:p>
      </dgm:t>
    </dgm:pt>
    <dgm:pt modelId="{610A3F6E-D997-4ECF-9ED7-7714F760D68C}" type="pres">
      <dgm:prSet presAssocID="{420781AB-C50B-45E8-9455-A48496AE8A18}" presName="vert0" presStyleCnt="0">
        <dgm:presLayoutVars>
          <dgm:dir/>
          <dgm:animOne val="branch"/>
          <dgm:animLvl val="lvl"/>
        </dgm:presLayoutVars>
      </dgm:prSet>
      <dgm:spPr/>
    </dgm:pt>
    <dgm:pt modelId="{EAE9AD13-CD9E-4ACD-A3E2-738CD3236679}" type="pres">
      <dgm:prSet presAssocID="{07083F05-6950-4711-81C9-1A279E490C57}" presName="thickLine" presStyleLbl="alignNode1" presStyleIdx="0" presStyleCnt="3"/>
      <dgm:spPr/>
    </dgm:pt>
    <dgm:pt modelId="{41E5190F-047C-47C9-8040-37B23AECD0EB}" type="pres">
      <dgm:prSet presAssocID="{07083F05-6950-4711-81C9-1A279E490C57}" presName="horz1" presStyleCnt="0"/>
      <dgm:spPr/>
    </dgm:pt>
    <dgm:pt modelId="{437091C0-A56E-4154-A02B-29604A6E0067}" type="pres">
      <dgm:prSet presAssocID="{07083F05-6950-4711-81C9-1A279E490C57}" presName="tx1" presStyleLbl="revTx" presStyleIdx="0" presStyleCnt="3"/>
      <dgm:spPr/>
    </dgm:pt>
    <dgm:pt modelId="{916FC896-CE40-4E5A-8B50-B96CDD4238E5}" type="pres">
      <dgm:prSet presAssocID="{07083F05-6950-4711-81C9-1A279E490C57}" presName="vert1" presStyleCnt="0"/>
      <dgm:spPr/>
    </dgm:pt>
    <dgm:pt modelId="{F00E12D6-B07D-4E08-B709-BBF9F15FF3C5}" type="pres">
      <dgm:prSet presAssocID="{606E7DC0-A7B4-4FB8-8748-DD52D43AD371}" presName="thickLine" presStyleLbl="alignNode1" presStyleIdx="1" presStyleCnt="3"/>
      <dgm:spPr/>
    </dgm:pt>
    <dgm:pt modelId="{5FE182AF-D852-4C4D-9694-24EDFB596645}" type="pres">
      <dgm:prSet presAssocID="{606E7DC0-A7B4-4FB8-8748-DD52D43AD371}" presName="horz1" presStyleCnt="0"/>
      <dgm:spPr/>
    </dgm:pt>
    <dgm:pt modelId="{A3096C74-FC58-42F9-BCB9-0C51BB9E8992}" type="pres">
      <dgm:prSet presAssocID="{606E7DC0-A7B4-4FB8-8748-DD52D43AD371}" presName="tx1" presStyleLbl="revTx" presStyleIdx="1" presStyleCnt="3"/>
      <dgm:spPr/>
    </dgm:pt>
    <dgm:pt modelId="{D817A807-3AF0-4CC8-A65B-5B6D42043E93}" type="pres">
      <dgm:prSet presAssocID="{606E7DC0-A7B4-4FB8-8748-DD52D43AD371}" presName="vert1" presStyleCnt="0"/>
      <dgm:spPr/>
    </dgm:pt>
    <dgm:pt modelId="{831C6249-27D5-4453-9245-56AC4CD22089}" type="pres">
      <dgm:prSet presAssocID="{2466E94D-658A-44B0-AA2A-95144A52F74A}" presName="thickLine" presStyleLbl="alignNode1" presStyleIdx="2" presStyleCnt="3"/>
      <dgm:spPr/>
    </dgm:pt>
    <dgm:pt modelId="{CD8C0C92-2E00-479B-AEBD-BB8B24855F74}" type="pres">
      <dgm:prSet presAssocID="{2466E94D-658A-44B0-AA2A-95144A52F74A}" presName="horz1" presStyleCnt="0"/>
      <dgm:spPr/>
    </dgm:pt>
    <dgm:pt modelId="{57A27B63-A720-43AD-8E05-B9A1E2DA1C47}" type="pres">
      <dgm:prSet presAssocID="{2466E94D-658A-44B0-AA2A-95144A52F74A}" presName="tx1" presStyleLbl="revTx" presStyleIdx="2" presStyleCnt="3"/>
      <dgm:spPr/>
    </dgm:pt>
    <dgm:pt modelId="{1DA55E39-19D6-4ADA-8624-49C9B16BB346}" type="pres">
      <dgm:prSet presAssocID="{2466E94D-658A-44B0-AA2A-95144A52F74A}" presName="vert1" presStyleCnt="0"/>
      <dgm:spPr/>
    </dgm:pt>
  </dgm:ptLst>
  <dgm:cxnLst>
    <dgm:cxn modelId="{0917010B-1945-48D2-85F0-AECF3036EF12}" srcId="{420781AB-C50B-45E8-9455-A48496AE8A18}" destId="{606E7DC0-A7B4-4FB8-8748-DD52D43AD371}" srcOrd="1" destOrd="0" parTransId="{33E0ED65-8789-438D-A694-8B96B56FB696}" sibTransId="{ACD6777F-EB0E-4BDF-97CB-8C49C3B54F8E}"/>
    <dgm:cxn modelId="{B17D6A19-B152-4D38-BD6A-ED10ACC438F2}" srcId="{420781AB-C50B-45E8-9455-A48496AE8A18}" destId="{2466E94D-658A-44B0-AA2A-95144A52F74A}" srcOrd="2" destOrd="0" parTransId="{E01A2D2F-A039-47E3-99DB-4E08EA86562C}" sibTransId="{854E03F2-5E2A-44FA-A7C9-184FEA21ADAD}"/>
    <dgm:cxn modelId="{6AFEA464-BA8D-49BF-8F75-8AFAC5BA3D5D}" srcId="{420781AB-C50B-45E8-9455-A48496AE8A18}" destId="{07083F05-6950-4711-81C9-1A279E490C57}" srcOrd="0" destOrd="0" parTransId="{55C52BD9-DD61-49B6-ABAA-2D80388E3A9E}" sibTransId="{FAF9109A-19C0-4E7C-B925-B821A9719EB1}"/>
    <dgm:cxn modelId="{AC3F8EB4-E3D6-4F4B-A7EE-AE6AF8B81C5D}" type="presOf" srcId="{2466E94D-658A-44B0-AA2A-95144A52F74A}" destId="{57A27B63-A720-43AD-8E05-B9A1E2DA1C47}" srcOrd="0" destOrd="0" presId="urn:microsoft.com/office/officeart/2008/layout/LinedList"/>
    <dgm:cxn modelId="{FB978FCE-E670-447B-866F-D5A739D670D7}" type="presOf" srcId="{420781AB-C50B-45E8-9455-A48496AE8A18}" destId="{610A3F6E-D997-4ECF-9ED7-7714F760D68C}" srcOrd="0" destOrd="0" presId="urn:microsoft.com/office/officeart/2008/layout/LinedList"/>
    <dgm:cxn modelId="{99A7DDDD-992A-4B49-AFA5-31EFE835A3F8}" type="presOf" srcId="{606E7DC0-A7B4-4FB8-8748-DD52D43AD371}" destId="{A3096C74-FC58-42F9-BCB9-0C51BB9E8992}" srcOrd="0" destOrd="0" presId="urn:microsoft.com/office/officeart/2008/layout/LinedList"/>
    <dgm:cxn modelId="{B07A65E2-6A9A-4BE8-8ED7-29C86E473E8A}" type="presOf" srcId="{07083F05-6950-4711-81C9-1A279E490C57}" destId="{437091C0-A56E-4154-A02B-29604A6E0067}" srcOrd="0" destOrd="0" presId="urn:microsoft.com/office/officeart/2008/layout/LinedList"/>
    <dgm:cxn modelId="{343CFE8C-433A-4D0D-8901-AED62FB8668E}" type="presParOf" srcId="{610A3F6E-D997-4ECF-9ED7-7714F760D68C}" destId="{EAE9AD13-CD9E-4ACD-A3E2-738CD3236679}" srcOrd="0" destOrd="0" presId="urn:microsoft.com/office/officeart/2008/layout/LinedList"/>
    <dgm:cxn modelId="{891E1FF2-E3EC-4635-9276-EC972AEA9272}" type="presParOf" srcId="{610A3F6E-D997-4ECF-9ED7-7714F760D68C}" destId="{41E5190F-047C-47C9-8040-37B23AECD0EB}" srcOrd="1" destOrd="0" presId="urn:microsoft.com/office/officeart/2008/layout/LinedList"/>
    <dgm:cxn modelId="{CB97B01B-BA0F-4F1C-AC5F-711BE7EA3962}" type="presParOf" srcId="{41E5190F-047C-47C9-8040-37B23AECD0EB}" destId="{437091C0-A56E-4154-A02B-29604A6E0067}" srcOrd="0" destOrd="0" presId="urn:microsoft.com/office/officeart/2008/layout/LinedList"/>
    <dgm:cxn modelId="{2948F1F8-F63D-4A65-873F-561FA188A1BF}" type="presParOf" srcId="{41E5190F-047C-47C9-8040-37B23AECD0EB}" destId="{916FC896-CE40-4E5A-8B50-B96CDD4238E5}" srcOrd="1" destOrd="0" presId="urn:microsoft.com/office/officeart/2008/layout/LinedList"/>
    <dgm:cxn modelId="{F41D6465-0D61-4B87-A689-2538BEECA979}" type="presParOf" srcId="{610A3F6E-D997-4ECF-9ED7-7714F760D68C}" destId="{F00E12D6-B07D-4E08-B709-BBF9F15FF3C5}" srcOrd="2" destOrd="0" presId="urn:microsoft.com/office/officeart/2008/layout/LinedList"/>
    <dgm:cxn modelId="{B5AB5B2F-64A8-46DE-A406-4F89FE407108}" type="presParOf" srcId="{610A3F6E-D997-4ECF-9ED7-7714F760D68C}" destId="{5FE182AF-D852-4C4D-9694-24EDFB596645}" srcOrd="3" destOrd="0" presId="urn:microsoft.com/office/officeart/2008/layout/LinedList"/>
    <dgm:cxn modelId="{025D8C56-1F82-4A80-8B6E-FF4228335CBD}" type="presParOf" srcId="{5FE182AF-D852-4C4D-9694-24EDFB596645}" destId="{A3096C74-FC58-42F9-BCB9-0C51BB9E8992}" srcOrd="0" destOrd="0" presId="urn:microsoft.com/office/officeart/2008/layout/LinedList"/>
    <dgm:cxn modelId="{7CF7DD04-9BB7-4595-B4EA-6F6F7E1638F9}" type="presParOf" srcId="{5FE182AF-D852-4C4D-9694-24EDFB596645}" destId="{D817A807-3AF0-4CC8-A65B-5B6D42043E93}" srcOrd="1" destOrd="0" presId="urn:microsoft.com/office/officeart/2008/layout/LinedList"/>
    <dgm:cxn modelId="{1AA10DE4-BA20-4EC2-B015-794B1130B854}" type="presParOf" srcId="{610A3F6E-D997-4ECF-9ED7-7714F760D68C}" destId="{831C6249-27D5-4453-9245-56AC4CD22089}" srcOrd="4" destOrd="0" presId="urn:microsoft.com/office/officeart/2008/layout/LinedList"/>
    <dgm:cxn modelId="{CF71CCEF-CABA-4E9D-B005-23DD0C885DAC}" type="presParOf" srcId="{610A3F6E-D997-4ECF-9ED7-7714F760D68C}" destId="{CD8C0C92-2E00-479B-AEBD-BB8B24855F74}" srcOrd="5" destOrd="0" presId="urn:microsoft.com/office/officeart/2008/layout/LinedList"/>
    <dgm:cxn modelId="{F3386CB6-86D0-4B59-8357-FED12924675F}" type="presParOf" srcId="{CD8C0C92-2E00-479B-AEBD-BB8B24855F74}" destId="{57A27B63-A720-43AD-8E05-B9A1E2DA1C47}" srcOrd="0" destOrd="0" presId="urn:microsoft.com/office/officeart/2008/layout/LinedList"/>
    <dgm:cxn modelId="{70422E82-3E67-45BE-B1DB-914DFA31FEBB}" type="presParOf" srcId="{CD8C0C92-2E00-479B-AEBD-BB8B24855F74}" destId="{1DA55E39-19D6-4ADA-8624-49C9B16BB3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a:t>Ports Primer for Communities</a:t>
          </a:r>
          <a:r>
            <a:rPr lang="en-US"/>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a:t>Community Action Roadmap</a:t>
          </a:r>
          <a:r>
            <a:rPr lang="en-US"/>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a:t>Environmental Justice (EJ) Primer for Ports</a:t>
          </a:r>
          <a:r>
            <a:rPr lang="en-US"/>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83930"/>
          <a:ext cx="6375820" cy="1761398"/>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Ports Primer for Communities</a:t>
          </a:r>
          <a:r>
            <a:rPr lang="en-US" sz="2500" kern="1200"/>
            <a:t>: An Overview of Ports Planning and Operations to Support Community Participation   </a:t>
          </a:r>
        </a:p>
      </dsp:txBody>
      <dsp:txXfrm>
        <a:off x="85984" y="169914"/>
        <a:ext cx="6203852" cy="1589430"/>
      </dsp:txXfrm>
    </dsp:sp>
    <dsp:sp modelId="{CACBCF07-D6B1-43FA-81A0-BB915CFCA222}">
      <dsp:nvSpPr>
        <dsp:cNvPr id="0" name=""/>
        <dsp:cNvSpPr/>
      </dsp:nvSpPr>
      <dsp:spPr>
        <a:xfrm>
          <a:off x="0" y="1917328"/>
          <a:ext cx="6375820" cy="1761398"/>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Community Action Roadmap</a:t>
          </a:r>
          <a:r>
            <a:rPr lang="en-US" sz="2500" kern="1200"/>
            <a:t>: Empowering Near-Port Communities </a:t>
          </a:r>
        </a:p>
      </dsp:txBody>
      <dsp:txXfrm>
        <a:off x="85984" y="2003312"/>
        <a:ext cx="6203852" cy="1589430"/>
      </dsp:txXfrm>
    </dsp:sp>
    <dsp:sp modelId="{B25E812A-7FF6-40FF-89BB-B0C45661DA46}">
      <dsp:nvSpPr>
        <dsp:cNvPr id="0" name=""/>
        <dsp:cNvSpPr/>
      </dsp:nvSpPr>
      <dsp:spPr>
        <a:xfrm>
          <a:off x="0" y="3750727"/>
          <a:ext cx="6375820" cy="1761398"/>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Environmental Justice (EJ) Primer for Ports</a:t>
          </a:r>
          <a:r>
            <a:rPr lang="en-US" sz="2500" kern="1200"/>
            <a:t>: The Good Neighbor Guide to Building Partnerships and Social Equity with Communities </a:t>
          </a:r>
        </a:p>
      </dsp:txBody>
      <dsp:txXfrm>
        <a:off x="85984" y="3836711"/>
        <a:ext cx="6203852" cy="158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AD13-CD9E-4ACD-A3E2-738CD3236679}">
      <dsp:nvSpPr>
        <dsp:cNvPr id="0" name=""/>
        <dsp:cNvSpPr/>
      </dsp:nvSpPr>
      <dsp:spPr>
        <a:xfrm>
          <a:off x="0" y="2732"/>
          <a:ext cx="637582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091C0-A56E-4154-A02B-29604A6E0067}">
      <dsp:nvSpPr>
        <dsp:cNvPr id="0" name=""/>
        <dsp:cNvSpPr/>
      </dsp:nvSpPr>
      <dsp:spPr>
        <a:xfrm>
          <a:off x="0" y="2732"/>
          <a:ext cx="6375820" cy="186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u="sng" kern="1200" dirty="0">
              <a:hlinkClick xmlns:r="http://schemas.openxmlformats.org/officeDocument/2006/relationships" r:id="rId1"/>
            </a:rPr>
            <a:t>Community-Port Collaboration Pilot Projects</a:t>
          </a:r>
          <a:r>
            <a:rPr lang="en-US" sz="3200" kern="1200" dirty="0"/>
            <a:t> - Technical assistance provided to 4 pilot communities</a:t>
          </a:r>
        </a:p>
      </dsp:txBody>
      <dsp:txXfrm>
        <a:off x="0" y="2732"/>
        <a:ext cx="6375820" cy="1863530"/>
      </dsp:txXfrm>
    </dsp:sp>
    <dsp:sp modelId="{F00E12D6-B07D-4E08-B709-BBF9F15FF3C5}">
      <dsp:nvSpPr>
        <dsp:cNvPr id="0" name=""/>
        <dsp:cNvSpPr/>
      </dsp:nvSpPr>
      <dsp:spPr>
        <a:xfrm>
          <a:off x="0" y="1866262"/>
          <a:ext cx="637582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6C74-FC58-42F9-BCB9-0C51BB9E8992}">
      <dsp:nvSpPr>
        <dsp:cNvPr id="0" name=""/>
        <dsp:cNvSpPr/>
      </dsp:nvSpPr>
      <dsp:spPr>
        <a:xfrm>
          <a:off x="0" y="1866262"/>
          <a:ext cx="6375820" cy="186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Includes an updated </a:t>
          </a:r>
          <a:r>
            <a:rPr lang="en-US" sz="3200" u="sng" kern="1200" dirty="0">
              <a:hlinkClick xmlns:r="http://schemas.openxmlformats.org/officeDocument/2006/relationships" r:id="rId2"/>
            </a:rPr>
            <a:t>community-port collaboration toolkit</a:t>
          </a:r>
          <a:r>
            <a:rPr lang="en-US" sz="3200" kern="1200" dirty="0">
              <a:hlinkClick xmlns:r="http://schemas.openxmlformats.org/officeDocument/2006/relationships" r:id="rId2"/>
            </a:rPr>
            <a:t> </a:t>
          </a:r>
          <a:r>
            <a:rPr lang="en-US" sz="3200" kern="1200" dirty="0"/>
            <a:t>consisting of 3 documents and webpages</a:t>
          </a:r>
        </a:p>
      </dsp:txBody>
      <dsp:txXfrm>
        <a:off x="0" y="1866262"/>
        <a:ext cx="6375820" cy="1863530"/>
      </dsp:txXfrm>
    </dsp:sp>
    <dsp:sp modelId="{831C6249-27D5-4453-9245-56AC4CD22089}">
      <dsp:nvSpPr>
        <dsp:cNvPr id="0" name=""/>
        <dsp:cNvSpPr/>
      </dsp:nvSpPr>
      <dsp:spPr>
        <a:xfrm>
          <a:off x="0" y="3729793"/>
          <a:ext cx="637582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27B63-A720-43AD-8E05-B9A1E2DA1C47}">
      <dsp:nvSpPr>
        <dsp:cNvPr id="0" name=""/>
        <dsp:cNvSpPr/>
      </dsp:nvSpPr>
      <dsp:spPr>
        <a:xfrm>
          <a:off x="0" y="3729793"/>
          <a:ext cx="6375820" cy="186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Key lessons learned and additional tools developed based on pilot outcomes</a:t>
          </a:r>
        </a:p>
      </dsp:txBody>
      <dsp:txXfrm>
        <a:off x="0" y="3729793"/>
        <a:ext cx="6375820" cy="1863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83930"/>
          <a:ext cx="6375820" cy="1761398"/>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Ports Primer for Communities</a:t>
          </a:r>
          <a:r>
            <a:rPr lang="en-US" sz="2500" kern="1200"/>
            <a:t>: An Overview of Ports Planning and Operations to Support Community Participation   </a:t>
          </a:r>
        </a:p>
      </dsp:txBody>
      <dsp:txXfrm>
        <a:off x="85984" y="169914"/>
        <a:ext cx="6203852" cy="1589430"/>
      </dsp:txXfrm>
    </dsp:sp>
    <dsp:sp modelId="{CACBCF07-D6B1-43FA-81A0-BB915CFCA222}">
      <dsp:nvSpPr>
        <dsp:cNvPr id="0" name=""/>
        <dsp:cNvSpPr/>
      </dsp:nvSpPr>
      <dsp:spPr>
        <a:xfrm>
          <a:off x="0" y="1917328"/>
          <a:ext cx="6375820" cy="1761398"/>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Community Action Roadmap</a:t>
          </a:r>
          <a:r>
            <a:rPr lang="en-US" sz="2500" kern="1200"/>
            <a:t>: Empowering Near-Port Communities </a:t>
          </a:r>
        </a:p>
      </dsp:txBody>
      <dsp:txXfrm>
        <a:off x="85984" y="2003312"/>
        <a:ext cx="6203852" cy="1589430"/>
      </dsp:txXfrm>
    </dsp:sp>
    <dsp:sp modelId="{B25E812A-7FF6-40FF-89BB-B0C45661DA46}">
      <dsp:nvSpPr>
        <dsp:cNvPr id="0" name=""/>
        <dsp:cNvSpPr/>
      </dsp:nvSpPr>
      <dsp:spPr>
        <a:xfrm>
          <a:off x="0" y="3750727"/>
          <a:ext cx="6375820" cy="1761398"/>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Environmental Justice (EJ) Primer for Ports</a:t>
          </a:r>
          <a:r>
            <a:rPr lang="en-US" sz="2500" kern="1200"/>
            <a:t>: The Good Neighbor Guide to Building Partnerships and Social Equity with Communities </a:t>
          </a:r>
        </a:p>
      </dsp:txBody>
      <dsp:txXfrm>
        <a:off x="85984" y="3836711"/>
        <a:ext cx="6203852" cy="158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BFD98D-FBD7-4315-A2A5-70EA65CFF6B9}"/>
              </a:ext>
            </a:extLst>
          </p:cNvPr>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854D09-1369-4A44-8135-494116CD49C9}"/>
              </a:ext>
            </a:extLst>
          </p:cNvPr>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0D672C37-39D6-40E2-9C91-DABB2B07C954}" type="datetimeFigureOut">
              <a:rPr lang="en-US" smtClean="0"/>
              <a:t>7/1/2020</a:t>
            </a:fld>
            <a:endParaRPr lang="en-US"/>
          </a:p>
        </p:txBody>
      </p:sp>
      <p:sp>
        <p:nvSpPr>
          <p:cNvPr id="4" name="Footer Placeholder 3">
            <a:extLst>
              <a:ext uri="{FF2B5EF4-FFF2-40B4-BE49-F238E27FC236}">
                <a16:creationId xmlns:a16="http://schemas.microsoft.com/office/drawing/2014/main" id="{C65B7D3C-F05D-474D-98BA-7F255485AA0A}"/>
              </a:ext>
            </a:extLst>
          </p:cNvPr>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B58C53-47C8-4323-80D0-CAC3F5287260}"/>
              </a:ext>
            </a:extLst>
          </p:cNvPr>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A0497B33-EA15-4BA7-9A90-88B2F322802C}" type="slidenum">
              <a:rPr lang="en-US" smtClean="0"/>
              <a:t>‹#›</a:t>
            </a:fld>
            <a:endParaRPr lang="en-US"/>
          </a:p>
        </p:txBody>
      </p:sp>
    </p:spTree>
    <p:extLst>
      <p:ext uri="{BB962C8B-B14F-4D97-AF65-F5344CB8AC3E}">
        <p14:creationId xmlns:p14="http://schemas.microsoft.com/office/powerpoint/2010/main" val="20677216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495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cms.epa.gov/community-port-collaboration-and-capacity-building/ports-primer-31-port-operations#sel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mo.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hydra.usc.edu/scehsc/web/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epa.gov/community-port-collaboration" TargetMode="Externa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epis.epa.gov/Exe/ZyPURL.cgi?Dockey=P100UA4W.txt"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epa.gov/arc-x" TargetMode="External"/><Relationship Id="rId4" Type="http://schemas.openxmlformats.org/officeDocument/2006/relationships/hyperlink" Target="https://www.cmts.gov/downloads/CMTS_RIAT_2017Hurricanes.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2.oaklandnet.com/oakca1/groups/ceda/documents/report/oak049124.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2040.planbayarea.org/sites/default/files/2017-07/PBA%202040%20DEIR_0_1.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cms.epa.gov/community-port-collaboration-and-capacity-building/ports-primer-21-role-ports#sel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1200" kern="1200" dirty="0">
                <a:solidFill>
                  <a:schemeClr val="tx1"/>
                </a:solidFill>
                <a:latin typeface="+mn-lt"/>
                <a:ea typeface="+mn-ea"/>
                <a:cs typeface="+mn-cs"/>
              </a:rPr>
              <a:t>This presentation provides a high-level introduction of the Ports Primer for Communities. The full document can be accessed online in webpage format as well as downloaded in an interactive pdf format. Both versions offer an interactive format to guide you to information of most interest with many more topics and detail than we can cover today.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1430">
              <a:lnSpc>
                <a:spcPct val="100000"/>
              </a:lnSpc>
            </a:pPr>
            <a:r>
              <a:rPr lang="en-US" sz="1200" dirty="0">
                <a:latin typeface="Arial"/>
                <a:cs typeface="Arial"/>
              </a:rPr>
              <a:t>Ports can serve a range of </a:t>
            </a:r>
            <a:r>
              <a:rPr lang="en-US" sz="1200" u="sng" dirty="0">
                <a:latin typeface="Arial"/>
                <a:cs typeface="Arial"/>
              </a:rPr>
              <a:t>vessels</a:t>
            </a:r>
            <a:r>
              <a:rPr lang="en-US" sz="1200" dirty="0">
                <a:latin typeface="Arial"/>
                <a:cs typeface="Arial"/>
              </a:rPr>
              <a:t> including recreational watercraft, barges, ferries, and ocean-going </a:t>
            </a:r>
            <a:r>
              <a:rPr lang="en-US" sz="1200" u="sng" dirty="0">
                <a:latin typeface="Arial"/>
                <a:cs typeface="Arial"/>
              </a:rPr>
              <a:t>cargo</a:t>
            </a:r>
            <a:r>
              <a:rPr lang="en-US" sz="1200" dirty="0">
                <a:latin typeface="Arial"/>
                <a:cs typeface="Arial"/>
              </a:rPr>
              <a:t> and passenger ships.</a:t>
            </a:r>
            <a:r>
              <a:rPr lang="en-US" sz="1100" baseline="33333" dirty="0">
                <a:latin typeface="Arial"/>
                <a:cs typeface="Arial"/>
              </a:rPr>
              <a:t>1 </a:t>
            </a:r>
            <a:r>
              <a:rPr lang="en-US" sz="1100" spc="-120" baseline="33333" dirty="0">
                <a:latin typeface="Arial"/>
                <a:cs typeface="Arial"/>
              </a:rPr>
              <a:t> </a:t>
            </a:r>
            <a:r>
              <a:rPr lang="en-US" sz="1200" dirty="0">
                <a:latin typeface="Arial"/>
                <a:cs typeface="Arial"/>
              </a:rPr>
              <a:t>The United States has over 150 deep-draft ports, which serve ocean- going ships.</a:t>
            </a:r>
            <a:r>
              <a:rPr lang="en-US" sz="1100" baseline="33333" dirty="0">
                <a:latin typeface="Arial"/>
                <a:cs typeface="Arial"/>
              </a:rPr>
              <a:t>2</a:t>
            </a:r>
          </a:p>
          <a:p>
            <a:pPr marL="12700" marR="11430">
              <a:lnSpc>
                <a:spcPct val="100000"/>
              </a:lnSpc>
            </a:pPr>
            <a:endParaRPr lang="en-US" sz="1100" baseline="33333" dirty="0">
              <a:latin typeface="Arial"/>
              <a:cs typeface="Arial"/>
            </a:endParaRPr>
          </a:p>
          <a:p>
            <a:pPr marL="12700" marR="5080">
              <a:lnSpc>
                <a:spcPct val="100000"/>
              </a:lnSpc>
              <a:spcBef>
                <a:spcPts val="900"/>
              </a:spcBef>
            </a:pPr>
            <a:r>
              <a:rPr lang="en-US" sz="1200" dirty="0">
                <a:latin typeface="Arial"/>
                <a:cs typeface="Arial"/>
              </a:rPr>
              <a:t>The way ports operate and how they are governed varies and may include state and local public entities, such as </a:t>
            </a:r>
            <a:r>
              <a:rPr lang="en-US" sz="1200" u="sng" dirty="0">
                <a:latin typeface="Arial"/>
                <a:cs typeface="Arial"/>
              </a:rPr>
              <a:t>port authorities</a:t>
            </a:r>
            <a:r>
              <a:rPr lang="en-US" sz="1200" dirty="0">
                <a:latin typeface="Arial"/>
                <a:cs typeface="Arial"/>
              </a:rPr>
              <a:t>, port navigation districts and municipal port departments.</a:t>
            </a:r>
            <a:r>
              <a:rPr lang="en-US" sz="1200" spc="-25" dirty="0">
                <a:latin typeface="Arial"/>
                <a:cs typeface="Arial"/>
              </a:rPr>
              <a:t> </a:t>
            </a:r>
            <a:r>
              <a:rPr lang="en-US" sz="1200" dirty="0">
                <a:latin typeface="Arial"/>
                <a:cs typeface="Arial"/>
              </a:rPr>
              <a:t>The structure of a local port has implications for how near-port communities relate to decision makers and participate in decision-making processes.</a:t>
            </a:r>
          </a:p>
          <a:p>
            <a:pPr marL="12700">
              <a:lnSpc>
                <a:spcPct val="100000"/>
              </a:lnSpc>
              <a:spcBef>
                <a:spcPts val="105"/>
              </a:spcBef>
            </a:pPr>
            <a:endParaRPr lang="en-US" sz="1200" dirty="0">
              <a:latin typeface="Arial"/>
              <a:cs typeface="Arial"/>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1200" dirty="0">
                <a:latin typeface="Arial"/>
                <a:cs typeface="Arial"/>
              </a:rPr>
              <a:t>Port vs. Port</a:t>
            </a:r>
            <a:r>
              <a:rPr lang="en-US" sz="1200" spc="-70" dirty="0">
                <a:latin typeface="Arial"/>
                <a:cs typeface="Arial"/>
              </a:rPr>
              <a:t> </a:t>
            </a:r>
            <a:r>
              <a:rPr lang="en-US" sz="1200" dirty="0">
                <a:latin typeface="Arial"/>
                <a:cs typeface="Arial"/>
              </a:rPr>
              <a:t>Authority</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Ports</a:t>
            </a:r>
            <a:r>
              <a:rPr lang="en-US" sz="1200" b="0" i="0" kern="1200" dirty="0">
                <a:solidFill>
                  <a:schemeClr val="tx1"/>
                </a:solidFill>
                <a:effectLst/>
                <a:latin typeface="+mn-lt"/>
                <a:ea typeface="+mn-ea"/>
                <a:cs typeface="+mn-cs"/>
              </a:rPr>
              <a:t> are generally places alongside navigable water (e.g., oceans, rivers, or lakes) with facilities for the loading and unloading of passengers or cargo from ships, ferries, and other commercial vessels. These facilities may be operated by different entities including state or local public port authorities, private terminal operators, and federal agencies. Activities associated with ports include operation of vessels, cargo handling equipment, locomotives, trucks, vehicles, and storage and warehousing facilities related to the transportation of cargo or passengers as well as the development and maintenance of supporting infrastructure.</a:t>
            </a:r>
          </a:p>
          <a:p>
            <a:pPr marL="12700" marR="0" lvl="0" indent="0" algn="l" defTabSz="914400" rtl="0" eaLnBrk="1" fontAlgn="auto" latinLnBrk="0" hangingPunct="1">
              <a:lnSpc>
                <a:spcPct val="100000"/>
              </a:lnSpc>
              <a:spcBef>
                <a:spcPts val="105"/>
              </a:spcBef>
              <a:spcAft>
                <a:spcPts val="0"/>
              </a:spcAft>
              <a:buClrTx/>
              <a:buSzTx/>
              <a:buFontTx/>
              <a:buNone/>
              <a:tabLst/>
              <a:defRPr/>
            </a:pPr>
            <a:endParaRPr lang="en-US" sz="1200" baseline="33333" dirty="0">
              <a:latin typeface="Arial"/>
              <a:cs typeface="Arial"/>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1200" dirty="0">
                <a:latin typeface="Arial"/>
                <a:cs typeface="Arial"/>
              </a:rPr>
              <a:t>A</a:t>
            </a:r>
            <a:r>
              <a:rPr lang="en-US" sz="1200" spc="-75" dirty="0">
                <a:latin typeface="Arial"/>
                <a:cs typeface="Arial"/>
              </a:rPr>
              <a:t> </a:t>
            </a:r>
            <a:r>
              <a:rPr lang="en-US" sz="1200" b="1" dirty="0">
                <a:latin typeface="Arial"/>
                <a:cs typeface="Arial"/>
              </a:rPr>
              <a:t>port authority </a:t>
            </a:r>
            <a:r>
              <a:rPr lang="en-US" sz="1200" dirty="0">
                <a:latin typeface="Arial"/>
                <a:cs typeface="Arial"/>
              </a:rPr>
              <a:t>is a government entit</a:t>
            </a:r>
            <a:r>
              <a:rPr lang="en-US" sz="1200" spc="-100" dirty="0">
                <a:latin typeface="Arial"/>
                <a:cs typeface="Arial"/>
              </a:rPr>
              <a:t>y</a:t>
            </a:r>
            <a:r>
              <a:rPr lang="en-US" sz="1200" dirty="0">
                <a:latin typeface="Arial"/>
                <a:cs typeface="Arial"/>
              </a:rPr>
              <a:t>.</a:t>
            </a:r>
            <a:r>
              <a:rPr lang="en-US" sz="1200" spc="-75" dirty="0">
                <a:latin typeface="Arial"/>
                <a:cs typeface="Arial"/>
              </a:rPr>
              <a:t> </a:t>
            </a:r>
            <a:r>
              <a:rPr lang="en-US" sz="1200" dirty="0">
                <a:latin typeface="Arial"/>
                <a:cs typeface="Arial"/>
              </a:rPr>
              <a:t>A</a:t>
            </a:r>
            <a:r>
              <a:rPr lang="en-US" sz="1200" spc="-75" dirty="0">
                <a:latin typeface="Arial"/>
                <a:cs typeface="Arial"/>
              </a:rPr>
              <a:t> </a:t>
            </a:r>
            <a:r>
              <a:rPr lang="en-US" sz="1200" dirty="0">
                <a:latin typeface="Arial"/>
                <a:cs typeface="Arial"/>
              </a:rPr>
              <a:t>port authority may own facilities in one or more ports, and a port authority</a:t>
            </a:r>
            <a:r>
              <a:rPr lang="en-US" sz="1200" spc="-25" dirty="0">
                <a:latin typeface="Arial"/>
                <a:cs typeface="Arial"/>
              </a:rPr>
              <a:t>’</a:t>
            </a:r>
            <a:r>
              <a:rPr lang="en-US" sz="1200" dirty="0">
                <a:latin typeface="Arial"/>
                <a:cs typeface="Arial"/>
              </a:rPr>
              <a:t>s domain may include both seaports and airports.</a:t>
            </a:r>
          </a:p>
          <a:p>
            <a:pPr marL="12700">
              <a:lnSpc>
                <a:spcPct val="100000"/>
              </a:lnSpc>
              <a:spcBef>
                <a:spcPts val="105"/>
              </a:spcBef>
            </a:pPr>
            <a:endParaRPr lang="en-US" sz="1200" dirty="0">
              <a:latin typeface="Arial"/>
              <a:cs typeface="Arial"/>
            </a:endParaRPr>
          </a:p>
          <a:p>
            <a:pPr marL="12700">
              <a:lnSpc>
                <a:spcPct val="100000"/>
              </a:lnSpc>
              <a:spcBef>
                <a:spcPts val="105"/>
              </a:spcBef>
            </a:pPr>
            <a:r>
              <a:rPr lang="en-US" sz="1200" dirty="0">
                <a:latin typeface="Arial"/>
                <a:cs typeface="Arial"/>
              </a:rPr>
              <a:t>Other topics you can explore using the buttons in your Primer include:</a:t>
            </a:r>
          </a:p>
          <a:p>
            <a:pPr marL="12700" marR="6224905">
              <a:lnSpc>
                <a:spcPct val="180400"/>
              </a:lnSpc>
            </a:pPr>
            <a:r>
              <a:rPr lang="en-US" sz="1200" dirty="0">
                <a:latin typeface="Arial"/>
                <a:cs typeface="Arial"/>
              </a:rPr>
              <a:t>The Role in Operations</a:t>
            </a:r>
          </a:p>
          <a:p>
            <a:pPr marL="12700" marR="6224905">
              <a:lnSpc>
                <a:spcPct val="180400"/>
              </a:lnSpc>
            </a:pPr>
            <a:r>
              <a:rPr lang="en-US" sz="1200" spc="-70" dirty="0">
                <a:latin typeface="Arial"/>
                <a:cs typeface="Arial"/>
              </a:rPr>
              <a:t>T</a:t>
            </a:r>
            <a:r>
              <a:rPr lang="en-US" sz="1200" dirty="0">
                <a:latin typeface="Arial"/>
                <a:cs typeface="Arial"/>
              </a:rPr>
              <a:t>ypes of Cargo</a:t>
            </a:r>
            <a:endParaRPr lang="en-US" sz="1000" dirty="0">
              <a:latin typeface="Times New Roman"/>
              <a:cs typeface="Times New Roman"/>
            </a:endParaRPr>
          </a:p>
          <a:p>
            <a:pPr marL="12700">
              <a:lnSpc>
                <a:spcPct val="100000"/>
              </a:lnSpc>
            </a:pPr>
            <a:r>
              <a:rPr lang="en-US" sz="1200" dirty="0">
                <a:latin typeface="Arial"/>
                <a:cs typeface="Arial"/>
              </a:rPr>
              <a:t>Operational Ports vs. Landlord Ports</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indent="0">
              <a:lnSpc>
                <a:spcPct val="100000"/>
              </a:lnSpc>
              <a:buFont typeface="Arial"/>
              <a:buNone/>
              <a:tabLst>
                <a:tab pos="394335" algn="l"/>
              </a:tabLst>
            </a:pPr>
            <a:r>
              <a:rPr lang="en-US" sz="1800" b="1" dirty="0">
                <a:latin typeface="Arial"/>
                <a:cs typeface="Arial"/>
              </a:rPr>
              <a:t>Port Governance</a:t>
            </a:r>
            <a:endParaRPr lang="en-US" sz="1800" dirty="0">
              <a:latin typeface="Arial"/>
              <a:cs typeface="Arial"/>
            </a:endParaRPr>
          </a:p>
          <a:p>
            <a:pPr marL="12700" marR="5080">
              <a:lnSpc>
                <a:spcPct val="100000"/>
              </a:lnSpc>
              <a:spcBef>
                <a:spcPts val="1095"/>
              </a:spcBef>
            </a:pPr>
            <a:r>
              <a:rPr lang="en-US" sz="1300" dirty="0">
                <a:latin typeface="Arial"/>
                <a:cs typeface="Arial"/>
              </a:rPr>
              <a:t>State and local governments are important players in port governance and in oversight of transportation projects that may a</a:t>
            </a:r>
            <a:r>
              <a:rPr lang="en-US" sz="1300" spc="-25" dirty="0">
                <a:latin typeface="Arial"/>
                <a:cs typeface="Arial"/>
              </a:rPr>
              <a:t>f</a:t>
            </a:r>
            <a:r>
              <a:rPr lang="en-US" sz="1300" dirty="0">
                <a:latin typeface="Arial"/>
                <a:cs typeface="Arial"/>
              </a:rPr>
              <a:t>fect ports. Private corporations may also play a role if they lease or own a terminal at a port. Roles and potential entities involved in decision-making may include:</a:t>
            </a:r>
          </a:p>
          <a:p>
            <a:pPr marL="297815" lvl="2" indent="-114300">
              <a:lnSpc>
                <a:spcPct val="100000"/>
              </a:lnSpc>
              <a:spcBef>
                <a:spcPts val="900"/>
              </a:spcBef>
              <a:buFont typeface="Arial"/>
              <a:buChar char="•"/>
              <a:tabLst>
                <a:tab pos="298450" algn="l"/>
              </a:tabLst>
            </a:pPr>
            <a:r>
              <a:rPr lang="en-US" sz="1300" dirty="0">
                <a:latin typeface="Arial"/>
                <a:cs typeface="Arial"/>
              </a:rPr>
              <a:t>Regional, state or local port authority</a:t>
            </a:r>
          </a:p>
          <a:p>
            <a:pPr marL="297815" lvl="2" indent="-114300">
              <a:lnSpc>
                <a:spcPct val="100000"/>
              </a:lnSpc>
              <a:spcBef>
                <a:spcPts val="900"/>
              </a:spcBef>
              <a:buFont typeface="Arial"/>
              <a:buChar char="•"/>
              <a:tabLst>
                <a:tab pos="298450" algn="l"/>
              </a:tabLst>
            </a:pPr>
            <a:r>
              <a:rPr lang="en-US" sz="1300" dirty="0">
                <a:latin typeface="Arial"/>
                <a:cs typeface="Arial"/>
              </a:rPr>
              <a:t>Divisions of state, county or municipal government</a:t>
            </a:r>
          </a:p>
          <a:p>
            <a:pPr marL="297815" lvl="2" indent="-114300">
              <a:lnSpc>
                <a:spcPct val="100000"/>
              </a:lnSpc>
              <a:spcBef>
                <a:spcPts val="900"/>
              </a:spcBef>
              <a:buFont typeface="Arial"/>
              <a:buChar char="•"/>
              <a:tabLst>
                <a:tab pos="298450" algn="l"/>
              </a:tabLst>
            </a:pPr>
            <a:r>
              <a:rPr lang="en-US" sz="1300" dirty="0">
                <a:latin typeface="Arial"/>
                <a:cs typeface="Arial"/>
              </a:rPr>
              <a:t>Independent port or navigation district</a:t>
            </a:r>
          </a:p>
          <a:p>
            <a:pPr marL="297815" lvl="2" indent="-114300">
              <a:lnSpc>
                <a:spcPct val="100000"/>
              </a:lnSpc>
              <a:spcBef>
                <a:spcPts val="900"/>
              </a:spcBef>
              <a:buFont typeface="Arial"/>
              <a:buChar char="•"/>
              <a:tabLst>
                <a:tab pos="298450" algn="l"/>
              </a:tabLst>
            </a:pPr>
            <a:r>
              <a:rPr lang="en-US" sz="1300" dirty="0">
                <a:latin typeface="Arial"/>
                <a:cs typeface="Arial"/>
              </a:rPr>
              <a:t>Private corporations (terminal lessees or owners)</a:t>
            </a:r>
          </a:p>
          <a:p>
            <a:pPr marL="69215">
              <a:lnSpc>
                <a:spcPct val="100000"/>
              </a:lnSpc>
              <a:spcBef>
                <a:spcPts val="900"/>
              </a:spcBef>
            </a:pPr>
            <a:r>
              <a:rPr lang="en-US" sz="1300" spc="-50" dirty="0">
                <a:latin typeface="Arial"/>
                <a:cs typeface="Arial"/>
              </a:rPr>
              <a:t>T</a:t>
            </a:r>
            <a:r>
              <a:rPr lang="en-US" sz="1300" dirty="0">
                <a:latin typeface="Arial"/>
                <a:cs typeface="Arial"/>
              </a:rPr>
              <a:t>reaties between specific nations may stipulate additional</a:t>
            </a:r>
          </a:p>
          <a:p>
            <a:pPr marL="69215">
              <a:lnSpc>
                <a:spcPct val="100000"/>
              </a:lnSpc>
            </a:pPr>
            <a:r>
              <a:rPr lang="en-US" sz="1300" dirty="0">
                <a:latin typeface="Arial"/>
                <a:cs typeface="Arial"/>
              </a:rPr>
              <a:t>regulations for ports and port-going vessels.</a:t>
            </a:r>
          </a:p>
          <a:p>
            <a:pPr marL="12700" marR="36195">
              <a:lnSpc>
                <a:spcPct val="100000"/>
              </a:lnSpc>
            </a:pPr>
            <a:endParaRPr lang="en-US" sz="1300" dirty="0">
              <a:latin typeface="Arial"/>
              <a:cs typeface="Arial"/>
            </a:endParaRPr>
          </a:p>
          <a:p>
            <a:pPr marL="12700" marR="36195">
              <a:lnSpc>
                <a:spcPct val="100000"/>
              </a:lnSpc>
            </a:pPr>
            <a:r>
              <a:rPr lang="en-US" sz="1300" dirty="0">
                <a:latin typeface="Arial"/>
                <a:cs typeface="Arial"/>
              </a:rPr>
              <a:t>Topics you can explore related to governance include:</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Port Agency Types</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Port</a:t>
            </a:r>
            <a:r>
              <a:rPr lang="en-US" sz="1400" spc="-70" dirty="0">
                <a:latin typeface="Arial"/>
                <a:cs typeface="Arial"/>
              </a:rPr>
              <a:t> </a:t>
            </a:r>
            <a:r>
              <a:rPr lang="en-US" sz="1400" dirty="0">
                <a:latin typeface="Arial"/>
                <a:cs typeface="Arial"/>
              </a:rPr>
              <a:t>Authority Jurisdiction</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Governing Boards and Commissions </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Coordinating with Port Sta</a:t>
            </a:r>
            <a:r>
              <a:rPr lang="en-US" sz="1400" spc="-25" dirty="0">
                <a:latin typeface="Arial"/>
                <a:cs typeface="Arial"/>
              </a:rPr>
              <a:t>f</a:t>
            </a:r>
            <a:r>
              <a:rPr lang="en-US" sz="1400" dirty="0">
                <a:latin typeface="Arial"/>
                <a:cs typeface="Arial"/>
              </a:rPr>
              <a:t>f</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Port Communications with the Public</a:t>
            </a:r>
          </a:p>
          <a:p>
            <a:pPr marL="12700" marR="36195"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a:cs typeface="Arial"/>
            </a:endParaRPr>
          </a:p>
          <a:p>
            <a:pPr marL="12700" marR="36195">
              <a:lnSpc>
                <a:spcPct val="100000"/>
              </a:lnSpc>
            </a:pPr>
            <a:r>
              <a:rPr lang="en-US" sz="1300" dirty="0">
                <a:latin typeface="Arial"/>
                <a:cs typeface="Arial"/>
              </a:rPr>
              <a:t>Let’s take a closer look at types of Port Agencies.</a:t>
            </a:r>
          </a:p>
          <a:p>
            <a:pPr marL="12700" marR="36195">
              <a:lnSpc>
                <a:spcPct val="100000"/>
              </a:lnSpc>
            </a:pPr>
            <a:r>
              <a:rPr lang="en-US" sz="1300" dirty="0">
                <a:latin typeface="Arial"/>
                <a:cs typeface="Arial"/>
              </a:rPr>
              <a:t>The agencies that govern ports may vary considerabl</a:t>
            </a:r>
            <a:r>
              <a:rPr lang="en-US" sz="1300" spc="-95" dirty="0">
                <a:latin typeface="Arial"/>
                <a:cs typeface="Arial"/>
              </a:rPr>
              <a:t>y</a:t>
            </a:r>
            <a:r>
              <a:rPr lang="en-US" sz="1300" dirty="0">
                <a:latin typeface="Arial"/>
                <a:cs typeface="Arial"/>
              </a:rPr>
              <a:t>, so it is important to understand the authority and responsibilities of the port agency near you. Common examples include:</a:t>
            </a:r>
          </a:p>
          <a:p>
            <a:pPr marL="297815" indent="-114300">
              <a:lnSpc>
                <a:spcPct val="100000"/>
              </a:lnSpc>
              <a:spcBef>
                <a:spcPts val="900"/>
              </a:spcBef>
              <a:buFont typeface="Arial"/>
              <a:buChar char="•"/>
              <a:tabLst>
                <a:tab pos="298450" algn="l"/>
              </a:tabLst>
            </a:pPr>
            <a:r>
              <a:rPr lang="en-US" sz="1300" i="1" dirty="0">
                <a:latin typeface="Arial"/>
                <a:cs typeface="Arial"/>
              </a:rPr>
              <a:t>Autonomous (independent) port authority:</a:t>
            </a:r>
            <a:endParaRPr lang="en-US" sz="1300" dirty="0">
              <a:latin typeface="Arial"/>
              <a:cs typeface="Arial"/>
            </a:endParaRPr>
          </a:p>
          <a:p>
            <a:pPr marL="297815">
              <a:lnSpc>
                <a:spcPct val="100000"/>
              </a:lnSpc>
            </a:pPr>
            <a:r>
              <a:rPr lang="en-US" sz="1300" dirty="0">
                <a:latin typeface="Arial"/>
                <a:cs typeface="Arial"/>
              </a:rPr>
              <a:t>a self-sustaining, self-governing public body</a:t>
            </a:r>
          </a:p>
          <a:p>
            <a:pPr marL="297815" marR="151765" indent="-114300">
              <a:lnSpc>
                <a:spcPct val="100000"/>
              </a:lnSpc>
              <a:spcBef>
                <a:spcPts val="900"/>
              </a:spcBef>
              <a:buFont typeface="Arial"/>
              <a:buChar char="•"/>
              <a:tabLst>
                <a:tab pos="298450" algn="l"/>
              </a:tabLst>
            </a:pPr>
            <a:r>
              <a:rPr lang="en-US" sz="1300" i="1" dirty="0">
                <a:latin typeface="Arial"/>
                <a:cs typeface="Arial"/>
              </a:rPr>
              <a:t>Semi-autonomous (semi-independent) port authority: </a:t>
            </a:r>
            <a:r>
              <a:rPr lang="en-US" sz="1300" dirty="0">
                <a:latin typeface="Arial"/>
                <a:cs typeface="Arial"/>
              </a:rPr>
              <a:t>a public body subject to certain state controls</a:t>
            </a:r>
          </a:p>
          <a:p>
            <a:pPr marL="297815" marR="105410" indent="-114300" algn="just">
              <a:lnSpc>
                <a:spcPct val="100000"/>
              </a:lnSpc>
              <a:spcBef>
                <a:spcPts val="900"/>
              </a:spcBef>
              <a:buFont typeface="Arial"/>
              <a:buChar char="•"/>
              <a:tabLst>
                <a:tab pos="298450" algn="l"/>
              </a:tabLst>
            </a:pPr>
            <a:r>
              <a:rPr lang="en-US" sz="1300" i="1" dirty="0">
                <a:latin typeface="Arial"/>
                <a:cs typeface="Arial"/>
              </a:rPr>
              <a:t>Bi-state or regional port authorities: </a:t>
            </a:r>
            <a:r>
              <a:rPr lang="en-US" sz="1300" dirty="0">
                <a:latin typeface="Arial"/>
                <a:cs typeface="Arial"/>
              </a:rPr>
              <a:t>a public body created by agreement between two or more states</a:t>
            </a:r>
          </a:p>
          <a:p>
            <a:pPr marL="297815" marR="5080" indent="-114300">
              <a:lnSpc>
                <a:spcPct val="100000"/>
              </a:lnSpc>
              <a:spcBef>
                <a:spcPts val="900"/>
              </a:spcBef>
              <a:buFont typeface="Arial"/>
              <a:buChar char="•"/>
              <a:tabLst>
                <a:tab pos="298450" algn="l"/>
              </a:tabLst>
            </a:pPr>
            <a:r>
              <a:rPr lang="en-US" sz="1300" i="1" dirty="0">
                <a:latin typeface="Arial"/>
                <a:cs typeface="Arial"/>
              </a:rPr>
              <a:t>Port authorities with limited agency or power: </a:t>
            </a:r>
            <a:r>
              <a:rPr lang="en-US" sz="1300" dirty="0">
                <a:latin typeface="Arial"/>
                <a:cs typeface="Arial"/>
              </a:rPr>
              <a:t>a public body limited to certain actions such as bonding</a:t>
            </a:r>
          </a:p>
          <a:p>
            <a:pPr marL="297815" marR="435609" indent="-114300">
              <a:lnSpc>
                <a:spcPct val="100000"/>
              </a:lnSpc>
              <a:spcBef>
                <a:spcPts val="900"/>
              </a:spcBef>
              <a:buFont typeface="Arial"/>
              <a:buChar char="•"/>
              <a:tabLst>
                <a:tab pos="298450" algn="l"/>
              </a:tabLst>
            </a:pPr>
            <a:r>
              <a:rPr lang="en-US" sz="1300" i="1" dirty="0">
                <a:latin typeface="Arial"/>
                <a:cs typeface="Arial"/>
              </a:rPr>
              <a:t>Divisions of state, county or municipal government: </a:t>
            </a:r>
            <a:r>
              <a:rPr lang="en-US" sz="1300" dirty="0">
                <a:latin typeface="Arial"/>
                <a:cs typeface="Arial"/>
              </a:rPr>
              <a:t>a government department</a:t>
            </a:r>
          </a:p>
          <a:p>
            <a:pPr marL="297815" marR="13335" indent="-114300">
              <a:lnSpc>
                <a:spcPct val="100000"/>
              </a:lnSpc>
              <a:spcBef>
                <a:spcPts val="900"/>
              </a:spcBef>
              <a:buFont typeface="Arial"/>
              <a:buChar char="•"/>
              <a:tabLst>
                <a:tab pos="298450" algn="l"/>
              </a:tabLst>
            </a:pPr>
            <a:r>
              <a:rPr lang="en-US" sz="1300" i="1" dirty="0">
                <a:latin typeface="Arial"/>
                <a:cs typeface="Arial"/>
              </a:rPr>
              <a:t>Independent port or navigation districts: </a:t>
            </a:r>
            <a:r>
              <a:rPr lang="en-US" sz="1300" dirty="0">
                <a:latin typeface="Arial"/>
                <a:cs typeface="Arial"/>
              </a:rPr>
              <a:t>entities that function as “special purpose” political subdivisions of a state with defined geographic boundaries over which they have authorit</a:t>
            </a:r>
            <a:r>
              <a:rPr lang="en-US" sz="1300" spc="-100" dirty="0">
                <a:latin typeface="Arial"/>
                <a:cs typeface="Arial"/>
              </a:rPr>
              <a:t>y</a:t>
            </a:r>
            <a:r>
              <a:rPr lang="en-US" sz="1300" dirty="0">
                <a:latin typeface="Arial"/>
                <a:cs typeface="Arial"/>
              </a:rPr>
              <a:t>.</a:t>
            </a:r>
          </a:p>
          <a:p>
            <a:pPr marL="69215">
              <a:lnSpc>
                <a:spcPct val="100000"/>
              </a:lnSpc>
            </a:pPr>
            <a:endParaRPr lang="en-US" sz="1300" dirty="0">
              <a:latin typeface="Arial"/>
              <a:cs typeface="Arial"/>
            </a:endParaRP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r>
              <a:rPr lang="en-US" sz="1600" b="1" dirty="0">
                <a:latin typeface="Arial"/>
                <a:cs typeface="Arial"/>
              </a:rPr>
              <a:t>Federal and International Governance</a:t>
            </a:r>
            <a:endParaRPr lang="en-US" sz="1600" dirty="0">
              <a:latin typeface="Arial"/>
              <a:cs typeface="Arial"/>
            </a:endParaRPr>
          </a:p>
          <a:p>
            <a:pPr marL="12700" marR="5080">
              <a:lnSpc>
                <a:spcPct val="100000"/>
              </a:lnSpc>
              <a:spcBef>
                <a:spcPts val="1095"/>
              </a:spcBef>
            </a:pPr>
            <a:r>
              <a:rPr lang="en-US" sz="1200" dirty="0">
                <a:latin typeface="Arial"/>
                <a:cs typeface="Arial"/>
              </a:rPr>
              <a:t>The U.S. Constitution grants the federal government jurisdiction over the navigable waters of the United States.</a:t>
            </a:r>
          </a:p>
          <a:p>
            <a:pPr marL="183515" marR="279400" indent="-170815">
              <a:lnSpc>
                <a:spcPct val="100000"/>
              </a:lnSpc>
              <a:buFont typeface="Arial"/>
              <a:buChar char="•"/>
              <a:tabLst>
                <a:tab pos="184150" algn="l"/>
              </a:tabLst>
            </a:pPr>
            <a:r>
              <a:rPr lang="en-US" sz="1200" dirty="0">
                <a:latin typeface="Arial"/>
                <a:cs typeface="Arial"/>
              </a:rPr>
              <a:t>Eighteen federal departments and agencies have a role in governance.</a:t>
            </a:r>
            <a:r>
              <a:rPr lang="en-US" sz="1100" baseline="33333" dirty="0">
                <a:latin typeface="Arial"/>
                <a:cs typeface="Arial"/>
              </a:rPr>
              <a:t>1</a:t>
            </a:r>
          </a:p>
          <a:p>
            <a:pPr marL="184150" marR="228600" indent="-171450">
              <a:lnSpc>
                <a:spcPct val="100000"/>
              </a:lnSpc>
              <a:spcBef>
                <a:spcPts val="900"/>
              </a:spcBef>
              <a:buFont typeface="Arial"/>
              <a:buChar char="•"/>
              <a:tabLst>
                <a:tab pos="184150" algn="l"/>
              </a:tabLst>
            </a:pPr>
            <a:r>
              <a:rPr lang="en-US" sz="1200" dirty="0">
                <a:latin typeface="Arial"/>
                <a:cs typeface="Arial"/>
              </a:rPr>
              <a:t>The U.S. Coast Guard (USCG) and the</a:t>
            </a:r>
            <a:r>
              <a:rPr lang="en-US" sz="1200" spc="-75" dirty="0">
                <a:latin typeface="Arial"/>
                <a:cs typeface="Arial"/>
              </a:rPr>
              <a:t> </a:t>
            </a:r>
            <a:r>
              <a:rPr lang="en-US" sz="1200" dirty="0">
                <a:latin typeface="Arial"/>
                <a:cs typeface="Arial"/>
              </a:rPr>
              <a:t>Army Corps of Engineers (USACE) have the primary delegated authorit</a:t>
            </a:r>
            <a:r>
              <a:rPr lang="en-US" sz="1200" spc="-95" dirty="0">
                <a:latin typeface="Arial"/>
                <a:cs typeface="Arial"/>
              </a:rPr>
              <a:t>y</a:t>
            </a:r>
            <a:r>
              <a:rPr lang="en-US" sz="1200" dirty="0">
                <a:latin typeface="Arial"/>
                <a:cs typeface="Arial"/>
              </a:rPr>
              <a:t>.</a:t>
            </a:r>
            <a:r>
              <a:rPr lang="en-US" sz="1100" baseline="33333" dirty="0">
                <a:latin typeface="Arial"/>
                <a:cs typeface="Arial"/>
              </a:rPr>
              <a:t>2</a:t>
            </a:r>
          </a:p>
          <a:p>
            <a:pPr marL="184150" marR="508634" indent="-171450">
              <a:lnSpc>
                <a:spcPct val="100000"/>
              </a:lnSpc>
              <a:spcBef>
                <a:spcPts val="900"/>
              </a:spcBef>
              <a:buFont typeface="Arial"/>
              <a:buChar char="•"/>
              <a:tabLst>
                <a:tab pos="184150" algn="l"/>
              </a:tabLst>
            </a:pPr>
            <a:r>
              <a:rPr lang="en-US" sz="1200" dirty="0">
                <a:latin typeface="Arial"/>
                <a:cs typeface="Arial"/>
              </a:rPr>
              <a:t>No lead agency exists; instead, agencies manage their responsibilities separatel</a:t>
            </a:r>
            <a:r>
              <a:rPr lang="en-US" sz="1200" spc="-95" dirty="0">
                <a:latin typeface="Arial"/>
                <a:cs typeface="Arial"/>
              </a:rPr>
              <a:t>y</a:t>
            </a:r>
            <a:r>
              <a:rPr lang="en-US" sz="1200" dirty="0">
                <a:latin typeface="Arial"/>
                <a:cs typeface="Arial"/>
              </a:rPr>
              <a:t>.</a:t>
            </a:r>
            <a:r>
              <a:rPr lang="en-US" sz="1100" baseline="33333" dirty="0">
                <a:latin typeface="Arial"/>
                <a:cs typeface="Arial"/>
              </a:rPr>
              <a:t>3</a:t>
            </a:r>
          </a:p>
          <a:p>
            <a:pPr marL="184150" marR="5080" indent="-171450">
              <a:lnSpc>
                <a:spcPct val="100000"/>
              </a:lnSpc>
              <a:spcBef>
                <a:spcPts val="900"/>
              </a:spcBef>
              <a:buFont typeface="Arial"/>
              <a:buChar char="•"/>
              <a:tabLst>
                <a:tab pos="184150" algn="l"/>
              </a:tabLst>
            </a:pPr>
            <a:r>
              <a:rPr lang="en-US" sz="1200" dirty="0">
                <a:latin typeface="Arial"/>
                <a:cs typeface="Arial"/>
              </a:rPr>
              <a:t>The Committee on the </a:t>
            </a:r>
            <a:r>
              <a:rPr lang="en-US" sz="1200" u="sng" dirty="0">
                <a:latin typeface="Arial"/>
                <a:cs typeface="Arial"/>
              </a:rPr>
              <a:t>Marine</a:t>
            </a:r>
            <a:r>
              <a:rPr lang="en-US" sz="1200" u="sng" spc="-25" dirty="0">
                <a:latin typeface="Arial"/>
                <a:cs typeface="Arial"/>
              </a:rPr>
              <a:t> </a:t>
            </a:r>
            <a:r>
              <a:rPr lang="en-US" sz="1200" u="sng" spc="-50" dirty="0">
                <a:latin typeface="Arial"/>
                <a:cs typeface="Arial"/>
              </a:rPr>
              <a:t>T</a:t>
            </a:r>
            <a:r>
              <a:rPr lang="en-US" sz="1200" u="sng" dirty="0">
                <a:latin typeface="Arial"/>
                <a:cs typeface="Arial"/>
              </a:rPr>
              <a:t>ransportation System</a:t>
            </a:r>
            <a:r>
              <a:rPr lang="en-US" sz="1200" dirty="0">
                <a:latin typeface="Arial"/>
                <a:cs typeface="Arial"/>
              </a:rPr>
              <a:t> (CMTS) acts as a coordinating body among federal agencies.</a:t>
            </a:r>
            <a:r>
              <a:rPr lang="en-US" sz="1100" baseline="33333" dirty="0">
                <a:latin typeface="Arial"/>
                <a:cs typeface="Arial"/>
              </a:rPr>
              <a:t>4</a:t>
            </a:r>
          </a:p>
          <a:p>
            <a:pPr marL="12700" marR="5080">
              <a:lnSpc>
                <a:spcPct val="100000"/>
              </a:lnSpc>
              <a:spcBef>
                <a:spcPts val="1095"/>
              </a:spcBef>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The International </a:t>
            </a:r>
            <a:r>
              <a:rPr lang="en-US" sz="1200" u="sng" dirty="0">
                <a:latin typeface="Arial"/>
                <a:cs typeface="Arial"/>
              </a:rPr>
              <a:t>Maritime</a:t>
            </a:r>
            <a:r>
              <a:rPr lang="en-US" sz="1200" dirty="0">
                <a:latin typeface="Arial"/>
                <a:cs typeface="Arial"/>
              </a:rPr>
              <a:t> Organization (IMO), a special agency of the United Nations, is responsible for additional oversight, including safet</a:t>
            </a:r>
            <a:r>
              <a:rPr lang="en-US" sz="1200" spc="-100" dirty="0">
                <a:latin typeface="Arial"/>
                <a:cs typeface="Arial"/>
              </a:rPr>
              <a:t>y</a:t>
            </a:r>
            <a:r>
              <a:rPr lang="en-US" sz="1200" dirty="0">
                <a:latin typeface="Arial"/>
                <a:cs typeface="Arial"/>
              </a:rPr>
              <a:t>, security and pollution concerns. </a:t>
            </a:r>
            <a:r>
              <a:rPr lang="en-US" sz="1200" spc="-70" dirty="0">
                <a:latin typeface="Arial"/>
                <a:cs typeface="Arial"/>
              </a:rPr>
              <a:t>V</a:t>
            </a:r>
            <a:r>
              <a:rPr lang="en-US" sz="1200" dirty="0">
                <a:latin typeface="Arial"/>
                <a:cs typeface="Arial"/>
              </a:rPr>
              <a:t>essels are regulated by the IMO and international treaties.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Other topics you can explore in this section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Current Federal 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Federal Agencies with Current Oversight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International Maritime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a:lnSpc>
                <a:spcPct val="100000"/>
              </a:lnSpc>
            </a:pPr>
            <a:r>
              <a:rPr lang="en-US" sz="1200" dirty="0">
                <a:latin typeface="Arial"/>
                <a:cs typeface="Arial"/>
              </a:rPr>
              <a:t>Let’s take a closer look at current federal roles:</a:t>
            </a:r>
          </a:p>
          <a:p>
            <a:pPr marL="12700">
              <a:lnSpc>
                <a:spcPct val="100000"/>
              </a:lnSpc>
            </a:pPr>
            <a:r>
              <a:rPr lang="en-US" sz="1200" dirty="0">
                <a:latin typeface="Arial"/>
                <a:cs typeface="Arial"/>
              </a:rPr>
              <a:t>According to the U.S. Maritime</a:t>
            </a:r>
            <a:r>
              <a:rPr lang="en-US" sz="1200" spc="-75" dirty="0">
                <a:latin typeface="Arial"/>
                <a:cs typeface="Arial"/>
              </a:rPr>
              <a:t> </a:t>
            </a:r>
            <a:r>
              <a:rPr lang="en-US" sz="1200" dirty="0">
                <a:latin typeface="Arial"/>
                <a:cs typeface="Arial"/>
              </a:rPr>
              <a:t>Administration, the</a:t>
            </a:r>
            <a:r>
              <a:rPr lang="en-US" sz="1200" spc="-25" dirty="0">
                <a:latin typeface="Arial"/>
                <a:cs typeface="Arial"/>
              </a:rPr>
              <a:t> </a:t>
            </a:r>
            <a:r>
              <a:rPr lang="en-US" sz="1200" spc="-50" dirty="0">
                <a:latin typeface="Arial"/>
                <a:cs typeface="Arial"/>
              </a:rPr>
              <a:t>T</a:t>
            </a:r>
            <a:r>
              <a:rPr lang="en-US" sz="1200" dirty="0">
                <a:latin typeface="Arial"/>
                <a:cs typeface="Arial"/>
              </a:rPr>
              <a:t>ransportation Research Board identifies the roles relating to ports and governance over navigable waters currently undertaken by the federal government as:</a:t>
            </a:r>
          </a:p>
          <a:p>
            <a:pPr marL="297815" marR="32384" indent="-114300">
              <a:lnSpc>
                <a:spcPct val="100000"/>
              </a:lnSpc>
              <a:spcBef>
                <a:spcPts val="900"/>
              </a:spcBef>
              <a:buFont typeface="Arial"/>
              <a:buChar char="•"/>
              <a:tabLst>
                <a:tab pos="298450" algn="l"/>
              </a:tabLst>
            </a:pPr>
            <a:r>
              <a:rPr lang="en-US" sz="1200" dirty="0">
                <a:latin typeface="Arial"/>
                <a:cs typeface="Arial"/>
              </a:rPr>
              <a:t>“Constructing, operating and maintaining the navigable channels</a:t>
            </a:r>
          </a:p>
          <a:p>
            <a:pPr marL="297815" indent="-114300">
              <a:lnSpc>
                <a:spcPct val="100000"/>
              </a:lnSpc>
              <a:spcBef>
                <a:spcPts val="900"/>
              </a:spcBef>
              <a:buFont typeface="Arial"/>
              <a:buChar char="•"/>
              <a:tabLst>
                <a:tab pos="298450" algn="l"/>
              </a:tabLst>
            </a:pPr>
            <a:r>
              <a:rPr lang="en-US" sz="1200" dirty="0">
                <a:latin typeface="Arial"/>
                <a:cs typeface="Arial"/>
              </a:rPr>
              <a:t>Managing the traffic on the waterways</a:t>
            </a:r>
          </a:p>
          <a:p>
            <a:pPr marL="297815" marR="13970" indent="-114300">
              <a:lnSpc>
                <a:spcPct val="100000"/>
              </a:lnSpc>
              <a:spcBef>
                <a:spcPts val="900"/>
              </a:spcBef>
              <a:buFont typeface="Arial"/>
              <a:buChar char="•"/>
              <a:tabLst>
                <a:tab pos="298450" algn="l"/>
              </a:tabLst>
            </a:pPr>
            <a:r>
              <a:rPr lang="en-US" sz="1200" dirty="0">
                <a:latin typeface="Arial"/>
                <a:cs typeface="Arial"/>
              </a:rPr>
              <a:t>Providing mariners with aids to navigation, charts and information on water and weather conditions</a:t>
            </a:r>
          </a:p>
          <a:p>
            <a:pPr marL="297815" marR="325755" indent="-114300">
              <a:lnSpc>
                <a:spcPct val="100000"/>
              </a:lnSpc>
              <a:spcBef>
                <a:spcPts val="900"/>
              </a:spcBef>
              <a:buFont typeface="Arial"/>
              <a:buChar char="•"/>
              <a:tabLst>
                <a:tab pos="298450" algn="l"/>
              </a:tabLst>
            </a:pPr>
            <a:r>
              <a:rPr lang="en-US" sz="1200" dirty="0">
                <a:latin typeface="Arial"/>
                <a:cs typeface="Arial"/>
              </a:rPr>
              <a:t>Regulating the safety and environmental compatibility of vessels</a:t>
            </a:r>
          </a:p>
          <a:p>
            <a:pPr marL="297815" marR="160655" indent="-114300">
              <a:lnSpc>
                <a:spcPct val="100000"/>
              </a:lnSpc>
              <a:spcBef>
                <a:spcPts val="900"/>
              </a:spcBef>
              <a:buFont typeface="Arial"/>
              <a:buChar char="•"/>
              <a:tabLst>
                <a:tab pos="298450" algn="l"/>
              </a:tabLst>
            </a:pPr>
            <a:r>
              <a:rPr lang="en-US" sz="1200" dirty="0">
                <a:latin typeface="Arial"/>
                <a:cs typeface="Arial"/>
              </a:rPr>
              <a:t>Responding to marine accidents that threaten public safety and the environment</a:t>
            </a:r>
          </a:p>
          <a:p>
            <a:pPr marL="297815" marR="5080" indent="-114300">
              <a:lnSpc>
                <a:spcPct val="100000"/>
              </a:lnSpc>
              <a:spcBef>
                <a:spcPts val="900"/>
              </a:spcBef>
              <a:buFont typeface="Arial"/>
              <a:buChar char="•"/>
              <a:tabLst>
                <a:tab pos="298450" algn="l"/>
              </a:tabLst>
            </a:pPr>
            <a:r>
              <a:rPr lang="en-US" sz="1200" dirty="0">
                <a:latin typeface="Arial"/>
                <a:cs typeface="Arial"/>
              </a:rPr>
              <a:t>Helping to finance the highways that connect </a:t>
            </a:r>
            <a:r>
              <a:rPr lang="en-US" sz="1200" dirty="0">
                <a:solidFill>
                  <a:schemeClr val="tx1"/>
                </a:solidFill>
                <a:latin typeface="Arial"/>
                <a:cs typeface="Arial"/>
                <a:hlinkClick r:id="rId3">
                  <a:extLst>
                    <a:ext uri="{A12FA001-AC4F-418D-AE19-62706E023703}">
                      <ahyp:hlinkClr xmlns:ahyp="http://schemas.microsoft.com/office/drawing/2018/hyperlinkcolor" val="tx"/>
                    </a:ext>
                  </a:extLst>
                </a:hlinkClick>
              </a:rPr>
              <a:t>marine ports and terminals to</a:t>
            </a:r>
            <a:r>
              <a:rPr lang="en-US" sz="1200" dirty="0">
                <a:solidFill>
                  <a:schemeClr val="tx1"/>
                </a:solidFill>
                <a:latin typeface="Arial"/>
                <a:cs typeface="Arial"/>
              </a:rPr>
              <a:t> </a:t>
            </a:r>
            <a:r>
              <a:rPr lang="en-US" sz="1200" dirty="0">
                <a:latin typeface="Arial"/>
                <a:cs typeface="Arial"/>
              </a:rPr>
              <a:t>the larger transportation system</a:t>
            </a:r>
          </a:p>
          <a:p>
            <a:pPr marL="297815" marR="644525" indent="-114300">
              <a:lnSpc>
                <a:spcPct val="100000"/>
              </a:lnSpc>
              <a:spcBef>
                <a:spcPts val="900"/>
              </a:spcBef>
              <a:buFont typeface="Arial"/>
              <a:buChar char="•"/>
              <a:tabLst>
                <a:tab pos="298450" algn="l"/>
              </a:tabLst>
            </a:pPr>
            <a:r>
              <a:rPr lang="en-US" sz="1200" dirty="0">
                <a:latin typeface="Arial"/>
                <a:cs typeface="Arial"/>
              </a:rPr>
              <a:t>Ensuring the security of the Marine </a:t>
            </a:r>
            <a:r>
              <a:rPr lang="en-US" sz="1200" spc="-50" dirty="0">
                <a:latin typeface="Arial"/>
                <a:cs typeface="Arial"/>
              </a:rPr>
              <a:t>T</a:t>
            </a:r>
            <a:r>
              <a:rPr lang="en-US" sz="1200" dirty="0">
                <a:latin typeface="Arial"/>
                <a:cs typeface="Arial"/>
              </a:rPr>
              <a:t>ransportation System and its many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a:lnSpc>
                <a:spcPct val="100000"/>
              </a:lnSpc>
              <a:tabLst>
                <a:tab pos="394335" algn="l"/>
              </a:tabLst>
            </a:pPr>
            <a:r>
              <a:rPr lang="en-US" sz="1800" b="1" dirty="0">
                <a:latin typeface="Arial"/>
                <a:cs typeface="Arial"/>
              </a:rPr>
              <a:t>Port Impacts to Local Communities</a:t>
            </a:r>
            <a:endParaRPr lang="en-US" sz="1800" dirty="0">
              <a:latin typeface="Arial"/>
              <a:cs typeface="Arial"/>
            </a:endParaRPr>
          </a:p>
          <a:p>
            <a:pPr marL="12700" marR="209550">
              <a:lnSpc>
                <a:spcPct val="100000"/>
              </a:lnSpc>
              <a:spcBef>
                <a:spcPts val="1500"/>
              </a:spcBef>
            </a:pPr>
            <a:r>
              <a:rPr lang="en-US" sz="1300" dirty="0">
                <a:latin typeface="Arial"/>
                <a:cs typeface="Arial"/>
              </a:rPr>
              <a:t>Ports support and benefit local, regional and national economies through their role in creating jobs and transporting goods.</a:t>
            </a:r>
            <a:r>
              <a:rPr lang="en-US" sz="1300" spc="-20" dirty="0">
                <a:latin typeface="Arial"/>
                <a:cs typeface="Arial"/>
              </a:rPr>
              <a:t> </a:t>
            </a:r>
            <a:r>
              <a:rPr lang="en-US" sz="1300" dirty="0">
                <a:latin typeface="Arial"/>
                <a:cs typeface="Arial"/>
              </a:rPr>
              <a:t>They can also partner with communities to o</a:t>
            </a:r>
            <a:r>
              <a:rPr lang="en-US" sz="1300" spc="-25" dirty="0">
                <a:latin typeface="Arial"/>
                <a:cs typeface="Arial"/>
              </a:rPr>
              <a:t>f</a:t>
            </a:r>
            <a:r>
              <a:rPr lang="en-US" sz="1300" dirty="0">
                <a:latin typeface="Arial"/>
                <a:cs typeface="Arial"/>
              </a:rPr>
              <a:t>fer workforce development programs, protect the environment and coordinate on land use planning to incorporate community amenities.</a:t>
            </a:r>
          </a:p>
          <a:p>
            <a:pPr marL="12700" marR="5080">
              <a:lnSpc>
                <a:spcPct val="100000"/>
              </a:lnSpc>
              <a:spcBef>
                <a:spcPts val="800"/>
              </a:spcBef>
            </a:pPr>
            <a:endParaRPr lang="en-US" sz="1300" dirty="0">
              <a:latin typeface="Arial"/>
              <a:cs typeface="Arial"/>
            </a:endParaRPr>
          </a:p>
          <a:p>
            <a:pPr marL="12700" marR="5080">
              <a:lnSpc>
                <a:spcPct val="100000"/>
              </a:lnSpc>
              <a:spcBef>
                <a:spcPts val="800"/>
              </a:spcBef>
            </a:pPr>
            <a:r>
              <a:rPr lang="en-US" sz="1300" dirty="0">
                <a:latin typeface="Arial"/>
                <a:cs typeface="Arial"/>
              </a:rPr>
              <a:t>Howeve</a:t>
            </a:r>
            <a:r>
              <a:rPr lang="en-US" sz="1300" spc="-75" dirty="0">
                <a:latin typeface="Arial"/>
                <a:cs typeface="Arial"/>
              </a:rPr>
              <a:t>r</a:t>
            </a:r>
            <a:r>
              <a:rPr lang="en-US" sz="1300" dirty="0">
                <a:latin typeface="Arial"/>
                <a:cs typeface="Arial"/>
              </a:rPr>
              <a:t>, ports can also create potential challenges for near-port communities who are disproportionately impacted by port operations and related transportation systems. In addition, while ports are major economic engines for local, regional, and national economies, these economic benefits may not be equitably distributed.</a:t>
            </a:r>
            <a:r>
              <a:rPr lang="en-US" sz="1300" spc="-25" dirty="0">
                <a:latin typeface="Arial"/>
                <a:cs typeface="Arial"/>
              </a:rPr>
              <a:t> </a:t>
            </a:r>
            <a:r>
              <a:rPr lang="en-US" sz="1300" dirty="0">
                <a:latin typeface="Arial"/>
                <a:cs typeface="Arial"/>
              </a:rPr>
              <a:t>The near-port communities may not be receiving a fair share of the economic benefits that are flowing to the region.</a:t>
            </a:r>
          </a:p>
          <a:p>
            <a:pPr marL="12700" marR="555625">
              <a:lnSpc>
                <a:spcPct val="100000"/>
              </a:lnSpc>
              <a:spcBef>
                <a:spcPts val="800"/>
              </a:spcBef>
            </a:pPr>
            <a:endParaRPr lang="en-US" sz="1300" dirty="0">
              <a:latin typeface="Arial"/>
              <a:cs typeface="Arial"/>
            </a:endParaRPr>
          </a:p>
          <a:p>
            <a:pPr marL="12700" marR="555625">
              <a:lnSpc>
                <a:spcPct val="100000"/>
              </a:lnSpc>
              <a:spcBef>
                <a:spcPts val="800"/>
              </a:spcBef>
            </a:pPr>
            <a:r>
              <a:rPr lang="en-US" sz="1300" dirty="0">
                <a:latin typeface="Arial"/>
                <a:cs typeface="Arial"/>
              </a:rPr>
              <a:t>Additional detail examining potential impacts to near-port communities related to these topics is provided in the Primer:</a:t>
            </a:r>
          </a:p>
          <a:p>
            <a:pPr marL="298450" lvl="2" indent="-114300">
              <a:lnSpc>
                <a:spcPct val="100000"/>
              </a:lnSpc>
              <a:spcBef>
                <a:spcPts val="439"/>
              </a:spcBef>
              <a:buFont typeface="Arial"/>
              <a:buChar char="•"/>
              <a:tabLst>
                <a:tab pos="299085" algn="l"/>
              </a:tabLst>
            </a:pPr>
            <a:r>
              <a:rPr lang="en-US" sz="1300" dirty="0">
                <a:latin typeface="Arial"/>
                <a:cs typeface="Arial"/>
              </a:rPr>
              <a:t>Land Use and</a:t>
            </a:r>
            <a:r>
              <a:rPr lang="en-US" sz="1300" spc="-25" dirty="0">
                <a:latin typeface="Arial"/>
                <a:cs typeface="Arial"/>
              </a:rPr>
              <a:t> </a:t>
            </a:r>
            <a:r>
              <a:rPr lang="en-US" sz="1300" spc="-50" dirty="0">
                <a:latin typeface="Arial"/>
                <a:cs typeface="Arial"/>
              </a:rPr>
              <a:t>T</a:t>
            </a:r>
            <a:r>
              <a:rPr lang="en-US" sz="1300" dirty="0">
                <a:latin typeface="Arial"/>
                <a:cs typeface="Arial"/>
              </a:rPr>
              <a:t>ransportation – Section 5.0</a:t>
            </a:r>
          </a:p>
          <a:p>
            <a:pPr marL="298450" lvl="2" indent="-114300">
              <a:lnSpc>
                <a:spcPct val="100000"/>
              </a:lnSpc>
              <a:spcBef>
                <a:spcPts val="439"/>
              </a:spcBef>
              <a:buFont typeface="Arial"/>
              <a:buChar char="•"/>
              <a:tabLst>
                <a:tab pos="299085" algn="l"/>
              </a:tabLst>
            </a:pPr>
            <a:r>
              <a:rPr lang="en-US" sz="1300" dirty="0">
                <a:latin typeface="Arial"/>
                <a:cs typeface="Arial"/>
              </a:rPr>
              <a:t>Local and Regional Economy – Section 6.0</a:t>
            </a:r>
          </a:p>
          <a:p>
            <a:pPr marL="298450" lvl="2" indent="-114300">
              <a:lnSpc>
                <a:spcPct val="100000"/>
              </a:lnSpc>
              <a:spcBef>
                <a:spcPts val="439"/>
              </a:spcBef>
              <a:buFont typeface="Arial"/>
              <a:buChar char="•"/>
              <a:tabLst>
                <a:tab pos="299085" algn="l"/>
              </a:tabLst>
            </a:pPr>
            <a:r>
              <a:rPr lang="en-US" sz="1300" dirty="0">
                <a:latin typeface="Arial"/>
                <a:cs typeface="Arial"/>
              </a:rPr>
              <a:t>Environmental Impacts – Section 7.0</a:t>
            </a:r>
          </a:p>
          <a:p>
            <a:pPr marL="12700" marR="123825">
              <a:lnSpc>
                <a:spcPct val="100000"/>
              </a:lnSpc>
              <a:spcBef>
                <a:spcPts val="1050"/>
              </a:spcBef>
            </a:pPr>
            <a:r>
              <a:rPr lang="en-US" sz="1300" dirty="0">
                <a:latin typeface="Arial"/>
                <a:cs typeface="Arial"/>
              </a:rPr>
              <a:t>Note that near-port communities can include Native</a:t>
            </a:r>
            <a:r>
              <a:rPr lang="en-US" sz="1300" spc="-70" dirty="0">
                <a:latin typeface="Arial"/>
                <a:cs typeface="Arial"/>
              </a:rPr>
              <a:t> </a:t>
            </a:r>
            <a:r>
              <a:rPr lang="en-US" sz="1300" dirty="0">
                <a:latin typeface="Arial"/>
                <a:cs typeface="Arial"/>
              </a:rPr>
              <a:t>American tribal groups.</a:t>
            </a:r>
            <a:r>
              <a:rPr lang="en-US" sz="1300" spc="-25" dirty="0">
                <a:latin typeface="Arial"/>
                <a:cs typeface="Arial"/>
              </a:rPr>
              <a:t> </a:t>
            </a:r>
            <a:r>
              <a:rPr lang="en-US" sz="1300" spc="-50" dirty="0">
                <a:latin typeface="Arial"/>
                <a:cs typeface="Arial"/>
              </a:rPr>
              <a:t>T</a:t>
            </a:r>
            <a:r>
              <a:rPr lang="en-US" sz="1300" dirty="0">
                <a:latin typeface="Arial"/>
                <a:cs typeface="Arial"/>
              </a:rPr>
              <a:t>ribes are sovereign nations and may have associated treaty rights that influence port-community relations.</a:t>
            </a:r>
          </a:p>
          <a:p>
            <a:pPr marL="12700" marR="123825">
              <a:lnSpc>
                <a:spcPct val="100000"/>
              </a:lnSpc>
              <a:spcBef>
                <a:spcPts val="1050"/>
              </a:spcBef>
            </a:pPr>
            <a:endParaRPr lang="en-US" sz="1300" dirty="0">
              <a:latin typeface="Arial"/>
              <a:cs typeface="Arial"/>
            </a:endParaRPr>
          </a:p>
          <a:p>
            <a:pPr marL="12700">
              <a:lnSpc>
                <a:spcPct val="100000"/>
              </a:lnSpc>
            </a:pPr>
            <a:r>
              <a:rPr lang="en-US" sz="1400" b="1" dirty="0">
                <a:latin typeface="Arial"/>
                <a:cs typeface="Arial"/>
              </a:rPr>
              <a:t>Addressing Environmental Justice</a:t>
            </a:r>
            <a:endParaRPr lang="en-US" sz="1400" dirty="0">
              <a:latin typeface="Arial"/>
              <a:cs typeface="Arial"/>
            </a:endParaRPr>
          </a:p>
          <a:p>
            <a:pPr marL="12700" marR="5080">
              <a:lnSpc>
                <a:spcPct val="100000"/>
              </a:lnSpc>
              <a:spcBef>
                <a:spcPts val="880"/>
              </a:spcBef>
            </a:pPr>
            <a:r>
              <a:rPr lang="en-US" sz="1300" dirty="0">
                <a:latin typeface="Arial"/>
                <a:cs typeface="Arial"/>
              </a:rPr>
              <a:t>While communities across the country benefit from access to consumer goods, near-port communities</a:t>
            </a:r>
            <a:r>
              <a:rPr lang="en-US" sz="1300" spc="-5" dirty="0">
                <a:latin typeface="Arial"/>
                <a:cs typeface="Arial"/>
              </a:rPr>
              <a:t> </a:t>
            </a:r>
            <a:r>
              <a:rPr lang="en-US" sz="1300" dirty="0">
                <a:latin typeface="Arial"/>
                <a:cs typeface="Arial"/>
              </a:rPr>
              <a:t>bear</a:t>
            </a:r>
            <a:r>
              <a:rPr lang="en-US" sz="1300" spc="-5" dirty="0">
                <a:latin typeface="Arial"/>
                <a:cs typeface="Arial"/>
              </a:rPr>
              <a:t> </a:t>
            </a:r>
            <a:r>
              <a:rPr lang="en-US" sz="1300" dirty="0">
                <a:latin typeface="Arial"/>
                <a:cs typeface="Arial"/>
              </a:rPr>
              <a:t>a</a:t>
            </a:r>
            <a:r>
              <a:rPr lang="en-US" sz="1300" spc="-5" dirty="0">
                <a:latin typeface="Arial"/>
                <a:cs typeface="Arial"/>
              </a:rPr>
              <a:t> </a:t>
            </a:r>
            <a:r>
              <a:rPr lang="en-US" sz="1300" dirty="0">
                <a:latin typeface="Arial"/>
                <a:cs typeface="Arial"/>
              </a:rPr>
              <a:t>disproportionate</a:t>
            </a:r>
            <a:r>
              <a:rPr lang="en-US" sz="1300" spc="-5" dirty="0">
                <a:latin typeface="Arial"/>
                <a:cs typeface="Arial"/>
              </a:rPr>
              <a:t> </a:t>
            </a:r>
            <a:r>
              <a:rPr lang="en-US" sz="1300" dirty="0">
                <a:latin typeface="Arial"/>
                <a:cs typeface="Arial"/>
              </a:rPr>
              <a:t>burden</a:t>
            </a:r>
            <a:r>
              <a:rPr lang="en-US" sz="1300" spc="-5" dirty="0">
                <a:latin typeface="Arial"/>
                <a:cs typeface="Arial"/>
              </a:rPr>
              <a:t> </a:t>
            </a:r>
            <a:r>
              <a:rPr lang="en-US" sz="1300" dirty="0">
                <a:latin typeface="Arial"/>
                <a:cs typeface="Arial"/>
              </a:rPr>
              <a:t>from the environmental impacts of these activities. Ports and related industry operations frequently impact communities of color and low-income communities, resulting in environmental justice concerns.</a:t>
            </a:r>
          </a:p>
          <a:p>
            <a:pPr marL="12700" marR="21590">
              <a:lnSpc>
                <a:spcPct val="100000"/>
              </a:lnSpc>
              <a:spcBef>
                <a:spcPts val="900"/>
              </a:spcBef>
            </a:pPr>
            <a:endParaRPr lang="en-US" sz="1300" dirty="0">
              <a:latin typeface="Arial"/>
              <a:cs typeface="Arial"/>
            </a:endParaRPr>
          </a:p>
          <a:p>
            <a:pPr marL="12700" marR="21590">
              <a:lnSpc>
                <a:spcPct val="100000"/>
              </a:lnSpc>
              <a:spcBef>
                <a:spcPts val="900"/>
              </a:spcBef>
            </a:pPr>
            <a:r>
              <a:rPr lang="en-US" sz="1300" dirty="0">
                <a:latin typeface="Arial"/>
                <a:cs typeface="Arial"/>
              </a:rPr>
              <a:t>According to E</a:t>
            </a:r>
            <a:r>
              <a:rPr lang="en-US" sz="1300" spc="-100" dirty="0">
                <a:latin typeface="Arial"/>
                <a:cs typeface="Arial"/>
              </a:rPr>
              <a:t>PA</a:t>
            </a:r>
            <a:r>
              <a:rPr lang="en-US" sz="1300" spc="-25" dirty="0">
                <a:latin typeface="Arial"/>
                <a:cs typeface="Arial"/>
              </a:rPr>
              <a:t>’</a:t>
            </a:r>
            <a:r>
              <a:rPr lang="en-US" sz="1300" dirty="0">
                <a:latin typeface="Arial"/>
                <a:cs typeface="Arial"/>
              </a:rPr>
              <a:t>s Office of Environmental Justice, “environmental justice will be achieved when everyone enjoys the same degree of protection from environmental and health hazards and equal access to the decision- making process to have a healthy environment in which to live, learn, and work.”</a:t>
            </a:r>
            <a:r>
              <a:rPr lang="en-US" sz="1300" spc="-85" dirty="0">
                <a:latin typeface="Arial"/>
                <a:cs typeface="Arial"/>
              </a:rPr>
              <a:t> </a:t>
            </a:r>
            <a:endParaRPr lang="en-US" sz="1125" baseline="25925" dirty="0">
              <a:latin typeface="Arial"/>
              <a:cs typeface="Arial"/>
            </a:endParaRPr>
          </a:p>
          <a:p>
            <a:pPr marL="12700" marR="30480">
              <a:lnSpc>
                <a:spcPct val="100000"/>
              </a:lnSpc>
              <a:spcBef>
                <a:spcPts val="900"/>
              </a:spcBef>
            </a:pPr>
            <a:endParaRPr lang="en-US" sz="1300" dirty="0">
              <a:latin typeface="Arial"/>
              <a:cs typeface="Arial"/>
            </a:endParaRPr>
          </a:p>
          <a:p>
            <a:pPr marL="12700" marR="30480">
              <a:lnSpc>
                <a:spcPct val="100000"/>
              </a:lnSpc>
              <a:spcBef>
                <a:spcPts val="900"/>
              </a:spcBef>
            </a:pPr>
            <a:r>
              <a:rPr lang="en-US" sz="1300" dirty="0">
                <a:latin typeface="Arial"/>
                <a:cs typeface="Arial"/>
              </a:rPr>
              <a:t>Executive Order 12898 requires that federal agencies shall, to the greatest extent practicable, identify and address disproportionately high and adverse human health or environmental impacts from their programs, policies, and activities.</a:t>
            </a:r>
            <a:r>
              <a:rPr lang="en-US" sz="1300" spc="-25" dirty="0">
                <a:latin typeface="Arial"/>
                <a:cs typeface="Arial"/>
              </a:rPr>
              <a:t> </a:t>
            </a:r>
            <a:r>
              <a:rPr lang="en-US" sz="1300" dirty="0">
                <a:latin typeface="Arial"/>
                <a:cs typeface="Arial"/>
              </a:rPr>
              <a:t>This obligation extends beyond NE</a:t>
            </a:r>
            <a:r>
              <a:rPr lang="en-US" sz="1300" spc="-95" dirty="0">
                <a:latin typeface="Arial"/>
                <a:cs typeface="Arial"/>
              </a:rPr>
              <a:t>P</a:t>
            </a:r>
            <a:r>
              <a:rPr lang="en-US" sz="1300" dirty="0">
                <a:latin typeface="Arial"/>
                <a:cs typeface="Arial"/>
              </a:rPr>
              <a:t>A</a:t>
            </a:r>
            <a:r>
              <a:rPr lang="en-US" sz="1300" spc="-75" dirty="0">
                <a:latin typeface="Arial"/>
                <a:cs typeface="Arial"/>
              </a:rPr>
              <a:t> </a:t>
            </a:r>
            <a:r>
              <a:rPr lang="en-US" sz="1300" dirty="0">
                <a:latin typeface="Arial"/>
                <a:cs typeface="Arial"/>
              </a:rPr>
              <a:t>reviews to activities such as permitting and rulemaking.</a:t>
            </a:r>
          </a:p>
          <a:p>
            <a:pPr marL="12700">
              <a:lnSpc>
                <a:spcPct val="100000"/>
              </a:lnSpc>
              <a:spcBef>
                <a:spcPts val="915"/>
              </a:spcBef>
            </a:pPr>
            <a:r>
              <a:rPr lang="en-US" sz="1300" dirty="0">
                <a:latin typeface="Arial"/>
                <a:cs typeface="Arial"/>
              </a:rPr>
              <a:t>For more information:</a:t>
            </a:r>
            <a:r>
              <a:rPr lang="en-US" sz="1300" spc="-105" dirty="0">
                <a:latin typeface="Arial"/>
                <a:cs typeface="Arial"/>
              </a:rPr>
              <a:t> </a:t>
            </a:r>
            <a:r>
              <a:rPr lang="en-US" sz="1300" u="sng" dirty="0">
                <a:solidFill>
                  <a:srgbClr val="215E9E"/>
                </a:solidFill>
                <a:latin typeface="Arial"/>
                <a:cs typeface="Arial"/>
              </a:rPr>
              <a:t>Environmental Justice</a:t>
            </a:r>
            <a:endParaRPr lang="en-US" sz="1300" dirty="0">
              <a:latin typeface="Arial"/>
              <a:cs typeface="Arial"/>
            </a:endParaRPr>
          </a:p>
          <a:p>
            <a:pPr marL="12700" marR="123825">
              <a:lnSpc>
                <a:spcPct val="100000"/>
              </a:lnSpc>
              <a:spcBef>
                <a:spcPts val="1050"/>
              </a:spcBef>
            </a:pPr>
            <a:endParaRPr lang="en-US" sz="1300" dirty="0">
              <a:latin typeface="Arial"/>
              <a:cs typeface="Arial"/>
            </a:endParaRPr>
          </a:p>
          <a:p>
            <a:r>
              <a:rPr lang="en-US" dirty="0"/>
              <a:t>In this section you may also explore</a:t>
            </a:r>
          </a:p>
          <a:p>
            <a:r>
              <a:rPr lang="en-US" dirty="0"/>
              <a:t>Executive Order 12898</a:t>
            </a:r>
          </a:p>
          <a:p>
            <a:r>
              <a:rPr lang="en-US" dirty="0"/>
              <a:t>Public Communication</a:t>
            </a:r>
          </a:p>
          <a:p>
            <a:r>
              <a:rPr lang="en-US" dirty="0"/>
              <a:t>Socioeconomic Mapping</a:t>
            </a:r>
          </a:p>
          <a:p>
            <a:r>
              <a:rPr lang="en-US" dirty="0"/>
              <a:t>Tools for Influencing Port Planning and Operations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indent="0">
              <a:lnSpc>
                <a:spcPct val="100000"/>
              </a:lnSpc>
              <a:buFont typeface="Arial"/>
              <a:buNone/>
              <a:tabLst>
                <a:tab pos="394335" algn="l"/>
              </a:tabLst>
            </a:pPr>
            <a:r>
              <a:rPr lang="en-US" sz="1800" b="1" dirty="0">
                <a:latin typeface="Arial"/>
                <a:cs typeface="Arial"/>
              </a:rPr>
              <a:t>Case Studies: Port-Community Relations</a:t>
            </a:r>
            <a:endParaRPr lang="en-US" sz="1800" dirty="0">
              <a:latin typeface="Arial"/>
              <a:cs typeface="Arial"/>
            </a:endParaRPr>
          </a:p>
          <a:p>
            <a:pPr marL="12700" marR="5080">
              <a:lnSpc>
                <a:spcPct val="100000"/>
              </a:lnSpc>
              <a:spcBef>
                <a:spcPts val="1500"/>
              </a:spcBef>
            </a:pPr>
            <a:r>
              <a:rPr lang="en-US" sz="1300" dirty="0">
                <a:latin typeface="Arial"/>
                <a:cs typeface="Arial"/>
              </a:rPr>
              <a:t>The relationship between ports and near-port communities can be complex, ranging from adversarial to collaborative.</a:t>
            </a:r>
            <a:r>
              <a:rPr lang="en-US" sz="1300" spc="-25" dirty="0">
                <a:latin typeface="Arial"/>
                <a:cs typeface="Arial"/>
              </a:rPr>
              <a:t> </a:t>
            </a:r>
            <a:r>
              <a:rPr lang="en-US" sz="1300" dirty="0">
                <a:latin typeface="Arial"/>
                <a:cs typeface="Arial"/>
              </a:rPr>
              <a:t>The case studies presented here illustrate this range, including:</a:t>
            </a:r>
          </a:p>
          <a:p>
            <a:pPr marL="297815" marR="193675" lvl="2" indent="-114300">
              <a:lnSpc>
                <a:spcPct val="100000"/>
              </a:lnSpc>
              <a:spcBef>
                <a:spcPts val="900"/>
              </a:spcBef>
              <a:buFont typeface="Arial"/>
              <a:buChar char="•"/>
              <a:tabLst>
                <a:tab pos="298450" algn="l"/>
              </a:tabLst>
            </a:pPr>
            <a:r>
              <a:rPr lang="en-US" sz="1300" dirty="0">
                <a:latin typeface="Arial"/>
                <a:cs typeface="Arial"/>
              </a:rPr>
              <a:t>Instances where near-port communities fought legal battles to hold ports accountable for community impacts.</a:t>
            </a:r>
          </a:p>
          <a:p>
            <a:pPr marL="297815" marR="414020" lvl="2" indent="-114300" algn="just">
              <a:lnSpc>
                <a:spcPct val="100000"/>
              </a:lnSpc>
              <a:spcBef>
                <a:spcPts val="900"/>
              </a:spcBef>
              <a:buFont typeface="Arial"/>
              <a:buChar char="•"/>
              <a:tabLst>
                <a:tab pos="298450" algn="l"/>
              </a:tabLst>
            </a:pPr>
            <a:r>
              <a:rPr lang="en-US" sz="1300" dirty="0">
                <a:latin typeface="Arial"/>
                <a:cs typeface="Arial"/>
              </a:rPr>
              <a:t>Instances where community-based organizations and local government work to limit the impact of port activity through policies protecting sensitive populations.</a:t>
            </a:r>
          </a:p>
          <a:p>
            <a:pPr marL="297815" marR="120650" lvl="2" indent="-114300">
              <a:lnSpc>
                <a:spcPct val="100000"/>
              </a:lnSpc>
              <a:spcBef>
                <a:spcPts val="900"/>
              </a:spcBef>
              <a:buFont typeface="Arial"/>
              <a:buChar char="•"/>
              <a:tabLst>
                <a:tab pos="298450" algn="l"/>
              </a:tabLst>
            </a:pPr>
            <a:r>
              <a:rPr lang="en-US" sz="1300" dirty="0">
                <a:latin typeface="Arial"/>
                <a:cs typeface="Arial"/>
              </a:rPr>
              <a:t>Instances where ports and communities work collaboratively to create positive community change.</a:t>
            </a:r>
          </a:p>
          <a:p>
            <a:pPr marL="297815" marR="120650" lvl="2" indent="-114300">
              <a:lnSpc>
                <a:spcPct val="100000"/>
              </a:lnSpc>
              <a:spcBef>
                <a:spcPts val="900"/>
              </a:spcBef>
              <a:buFont typeface="Arial"/>
              <a:buChar char="•"/>
              <a:tabLst>
                <a:tab pos="298450" algn="l"/>
              </a:tabLst>
            </a:pPr>
            <a:endParaRPr lang="en-US" sz="1300" dirty="0">
              <a:latin typeface="Arial"/>
              <a:cs typeface="Arial"/>
            </a:endParaRPr>
          </a:p>
          <a:p>
            <a:pPr marL="297815" marR="120650" lvl="2" indent="-114300">
              <a:lnSpc>
                <a:spcPct val="100000"/>
              </a:lnSpc>
              <a:spcBef>
                <a:spcPts val="900"/>
              </a:spcBef>
              <a:buFont typeface="Arial"/>
              <a:buChar char="•"/>
              <a:tabLst>
                <a:tab pos="298450" algn="l"/>
              </a:tabLst>
            </a:pPr>
            <a:endParaRPr lang="en-US" sz="1300" dirty="0">
              <a:latin typeface="Arial"/>
              <a:cs typeface="Arial"/>
            </a:endParaRPr>
          </a:p>
          <a:p>
            <a:pPr marL="16510" marR="5080">
              <a:lnSpc>
                <a:spcPct val="100000"/>
              </a:lnSpc>
            </a:pPr>
            <a:r>
              <a:rPr lang="en-US" sz="1300" dirty="0">
                <a:latin typeface="Arial"/>
                <a:cs typeface="Arial"/>
              </a:rPr>
              <a:t>The</a:t>
            </a:r>
            <a:r>
              <a:rPr lang="en-US" sz="1300" spc="-25" dirty="0">
                <a:latin typeface="Arial"/>
                <a:cs typeface="Arial"/>
              </a:rPr>
              <a:t> </a:t>
            </a:r>
            <a:r>
              <a:rPr lang="en-US" sz="1300" spc="-50" dirty="0">
                <a:latin typeface="Arial"/>
                <a:cs typeface="Arial"/>
              </a:rPr>
              <a:t>T</a:t>
            </a:r>
            <a:r>
              <a:rPr lang="en-US" sz="1300" dirty="0">
                <a:latin typeface="Arial"/>
                <a:cs typeface="Arial"/>
              </a:rPr>
              <a:t>rade, Health, Environment (THE) Impact Project is a regional community-based participatory research partnership to address air pollution and health impacts related to activities at the Los</a:t>
            </a:r>
            <a:r>
              <a:rPr lang="en-US" sz="1300" spc="-75" dirty="0">
                <a:latin typeface="Arial"/>
                <a:cs typeface="Arial"/>
              </a:rPr>
              <a:t> </a:t>
            </a:r>
            <a:r>
              <a:rPr lang="en-US" sz="1300" dirty="0">
                <a:latin typeface="Arial"/>
                <a:cs typeface="Arial"/>
              </a:rPr>
              <a:t>Angeles and Long Beach Ports. One of the results of</a:t>
            </a:r>
            <a:r>
              <a:rPr lang="en-US" sz="1300" spc="-25" dirty="0">
                <a:latin typeface="Arial"/>
                <a:cs typeface="Arial"/>
              </a:rPr>
              <a:t> </a:t>
            </a:r>
            <a:r>
              <a:rPr lang="en-US" sz="1300" dirty="0">
                <a:latin typeface="Arial"/>
                <a:cs typeface="Arial"/>
              </a:rPr>
              <a:t>THE Impact Project was the development of the Clean</a:t>
            </a:r>
            <a:r>
              <a:rPr lang="en-US" sz="1300" spc="-70" dirty="0">
                <a:latin typeface="Arial"/>
                <a:cs typeface="Arial"/>
              </a:rPr>
              <a:t> </a:t>
            </a:r>
            <a:r>
              <a:rPr lang="en-US" sz="1300" dirty="0">
                <a:latin typeface="Arial"/>
                <a:cs typeface="Arial"/>
              </a:rPr>
              <a:t>Air</a:t>
            </a:r>
            <a:r>
              <a:rPr lang="en-US" sz="1300" spc="-75" dirty="0">
                <a:latin typeface="Arial"/>
                <a:cs typeface="Arial"/>
              </a:rPr>
              <a:t> </a:t>
            </a:r>
            <a:r>
              <a:rPr lang="en-US" sz="1300" dirty="0">
                <a:latin typeface="Arial"/>
                <a:cs typeface="Arial"/>
              </a:rPr>
              <a:t>Action Plan (CAAP) and an increase in accountability to local communities for health and environmental impacts. One strategy of the CAAP</a:t>
            </a:r>
            <a:r>
              <a:rPr lang="en-US" sz="1300" spc="-25" dirty="0">
                <a:latin typeface="Arial"/>
                <a:cs typeface="Arial"/>
              </a:rPr>
              <a:t> </a:t>
            </a:r>
            <a:r>
              <a:rPr lang="en-US" sz="1300" dirty="0">
                <a:latin typeface="Arial"/>
                <a:cs typeface="Arial"/>
              </a:rPr>
              <a:t>is the Clean </a:t>
            </a:r>
            <a:r>
              <a:rPr lang="en-US" sz="1300" spc="-50" dirty="0">
                <a:latin typeface="Arial"/>
                <a:cs typeface="Arial"/>
              </a:rPr>
              <a:t>T</a:t>
            </a:r>
            <a:r>
              <a:rPr lang="en-US" sz="1300" dirty="0">
                <a:latin typeface="Arial"/>
                <a:cs typeface="Arial"/>
              </a:rPr>
              <a:t>rucks Program (CTP), which phases out olde</a:t>
            </a:r>
            <a:r>
              <a:rPr lang="en-US" sz="1300" spc="-70" dirty="0">
                <a:latin typeface="Arial"/>
                <a:cs typeface="Arial"/>
              </a:rPr>
              <a:t>r</a:t>
            </a:r>
            <a:r>
              <a:rPr lang="en-US" sz="1300" dirty="0">
                <a:latin typeface="Arial"/>
                <a:cs typeface="Arial"/>
              </a:rPr>
              <a:t>, more polluting diesel trucks and replaces them with 16,000 port-serving cleaner fuel trucks.</a:t>
            </a:r>
            <a:r>
              <a:rPr lang="en-US" sz="1300" spc="-25" dirty="0">
                <a:latin typeface="Arial"/>
                <a:cs typeface="Arial"/>
              </a:rPr>
              <a:t> </a:t>
            </a:r>
            <a:r>
              <a:rPr lang="en-US" sz="1300" spc="-75" dirty="0">
                <a:latin typeface="Arial"/>
                <a:cs typeface="Arial"/>
              </a:rPr>
              <a:t>T</a:t>
            </a:r>
            <a:r>
              <a:rPr lang="en-US" sz="1300" dirty="0">
                <a:latin typeface="Arial"/>
                <a:cs typeface="Arial"/>
              </a:rPr>
              <a:t>wo crucial objectives of the CTP</a:t>
            </a:r>
            <a:r>
              <a:rPr lang="en-US" sz="1300" spc="-25" dirty="0">
                <a:latin typeface="Arial"/>
                <a:cs typeface="Arial"/>
              </a:rPr>
              <a:t> </a:t>
            </a:r>
            <a:r>
              <a:rPr lang="en-US" sz="1300" dirty="0">
                <a:latin typeface="Arial"/>
                <a:cs typeface="Arial"/>
              </a:rPr>
              <a:t>include advancing the improvement of air quality at the Port and reducing the negative impacts of </a:t>
            </a:r>
            <a:r>
              <a:rPr lang="en-US" sz="1300" u="sng" dirty="0">
                <a:latin typeface="Arial"/>
                <a:cs typeface="Arial"/>
              </a:rPr>
              <a:t>goods</a:t>
            </a:r>
            <a:r>
              <a:rPr lang="en-US" sz="1300" dirty="0">
                <a:latin typeface="Arial"/>
                <a:cs typeface="Arial"/>
              </a:rPr>
              <a:t> </a:t>
            </a:r>
            <a:r>
              <a:rPr lang="en-US" sz="1300" u="sng" dirty="0">
                <a:latin typeface="Arial"/>
                <a:cs typeface="Arial"/>
              </a:rPr>
              <a:t>movement</a:t>
            </a:r>
            <a:r>
              <a:rPr lang="en-US" sz="1300" dirty="0">
                <a:latin typeface="Arial"/>
                <a:cs typeface="Arial"/>
              </a:rPr>
              <a:t> on the local communit</a:t>
            </a:r>
            <a:r>
              <a:rPr lang="en-US" sz="1300" spc="-100" dirty="0">
                <a:latin typeface="Arial"/>
                <a:cs typeface="Arial"/>
              </a:rPr>
              <a:t>y</a:t>
            </a:r>
            <a:r>
              <a:rPr lang="en-US" sz="1300" dirty="0">
                <a:latin typeface="Arial"/>
                <a:cs typeface="Arial"/>
              </a:rPr>
              <a:t>. During CTP</a:t>
            </a:r>
            <a:r>
              <a:rPr lang="en-US" sz="1300" spc="-25" dirty="0">
                <a:latin typeface="Arial"/>
                <a:cs typeface="Arial"/>
              </a:rPr>
              <a:t>’</a:t>
            </a:r>
            <a:r>
              <a:rPr lang="en-US" sz="1300" dirty="0">
                <a:latin typeface="Arial"/>
                <a:cs typeface="Arial"/>
              </a:rPr>
              <a:t>s first yea</a:t>
            </a:r>
            <a:r>
              <a:rPr lang="en-US" sz="1300" spc="-75" dirty="0">
                <a:latin typeface="Arial"/>
                <a:cs typeface="Arial"/>
              </a:rPr>
              <a:t>r</a:t>
            </a:r>
            <a:r>
              <a:rPr lang="en-US" sz="1300" dirty="0">
                <a:latin typeface="Arial"/>
                <a:cs typeface="Arial"/>
              </a:rPr>
              <a:t>, there was a 70 percent reduction in the rate of port truck emissions. In 2012, the fully implemented program reduced port truck emissions by more than 80 percent.</a:t>
            </a:r>
          </a:p>
          <a:p>
            <a:pPr marL="16510">
              <a:lnSpc>
                <a:spcPts val="1465"/>
              </a:lnSpc>
              <a:spcBef>
                <a:spcPts val="900"/>
              </a:spcBef>
            </a:pPr>
            <a:r>
              <a:rPr lang="en-US" sz="1300" dirty="0">
                <a:latin typeface="Arial"/>
                <a:cs typeface="Arial"/>
              </a:rPr>
              <a:t>For more information:</a:t>
            </a:r>
          </a:p>
          <a:p>
            <a:pPr marL="12700">
              <a:lnSpc>
                <a:spcPts val="1465"/>
              </a:lnSpc>
            </a:pPr>
            <a:r>
              <a:rPr lang="en-US" sz="1300" u="sng" dirty="0">
                <a:solidFill>
                  <a:schemeClr val="tx1"/>
                </a:solidFill>
                <a:latin typeface="Arial"/>
                <a:cs typeface="Arial"/>
                <a:hlinkClick r:id="rId3">
                  <a:extLst>
                    <a:ext uri="{A12FA001-AC4F-418D-AE19-62706E023703}">
                      <ahyp:hlinkClr xmlns:ahyp="http://schemas.microsoft.com/office/drawing/2018/hyperlinkcolor" val="tx"/>
                    </a:ext>
                  </a:extLst>
                </a:hlinkClick>
              </a:rPr>
              <a:t>Progress at the Ports of Los</a:t>
            </a:r>
            <a:r>
              <a:rPr lang="en-US" sz="1300" u="sng" spc="-75" dirty="0">
                <a:solidFill>
                  <a:schemeClr val="tx1"/>
                </a:solidFill>
                <a:latin typeface="Arial"/>
                <a:cs typeface="Arial"/>
                <a:hlinkClick r:id="rId3">
                  <a:extLst>
                    <a:ext uri="{A12FA001-AC4F-418D-AE19-62706E023703}">
                      <ahyp:hlinkClr xmlns:ahyp="http://schemas.microsoft.com/office/drawing/2018/hyperlinkcolor" val="tx"/>
                    </a:ext>
                  </a:extLst>
                </a:hlinkClick>
              </a:rPr>
              <a:t> </a:t>
            </a:r>
            <a:r>
              <a:rPr lang="en-US" sz="1300" u="sng" dirty="0">
                <a:solidFill>
                  <a:schemeClr val="tx1"/>
                </a:solidFill>
                <a:latin typeface="Arial"/>
                <a:cs typeface="Arial"/>
                <a:hlinkClick r:id="rId3">
                  <a:extLst>
                    <a:ext uri="{A12FA001-AC4F-418D-AE19-62706E023703}">
                      <ahyp:hlinkClr xmlns:ahyp="http://schemas.microsoft.com/office/drawing/2018/hyperlinkcolor" val="tx"/>
                    </a:ext>
                  </a:extLst>
                </a:hlinkClick>
              </a:rPr>
              <a:t>Angeles and Long </a:t>
            </a:r>
            <a:endParaRPr lang="en-US" sz="1300" dirty="0">
              <a:solidFill>
                <a:schemeClr val="tx1"/>
              </a:solidFill>
              <a:latin typeface="Arial"/>
              <a:cs typeface="Arial"/>
            </a:endParaRPr>
          </a:p>
          <a:p>
            <a:pPr marL="12700">
              <a:lnSpc>
                <a:spcPct val="100000"/>
              </a:lnSpc>
            </a:pPr>
            <a:r>
              <a:rPr lang="en-US" sz="1300" u="sng" dirty="0">
                <a:solidFill>
                  <a:schemeClr val="tx1"/>
                </a:solidFill>
                <a:latin typeface="Arial"/>
                <a:cs typeface="Arial"/>
                <a:hlinkClick r:id="rId3">
                  <a:extLst>
                    <a:ext uri="{A12FA001-AC4F-418D-AE19-62706E023703}">
                      <ahyp:hlinkClr xmlns:ahyp="http://schemas.microsoft.com/office/drawing/2018/hyperlinkcolor" val="tx"/>
                    </a:ext>
                  </a:extLst>
                </a:hlinkClick>
              </a:rPr>
              <a:t>Beach</a:t>
            </a:r>
            <a:endParaRPr lang="en-US" sz="1300" dirty="0">
              <a:solidFill>
                <a:schemeClr val="tx1"/>
              </a:solidFill>
              <a:latin typeface="Arial"/>
              <a:cs typeface="Arial"/>
            </a:endParaRPr>
          </a:p>
          <a:p>
            <a:pPr marL="12700">
              <a:lnSpc>
                <a:spcPct val="100000"/>
              </a:lnSpc>
              <a:spcBef>
                <a:spcPts val="415"/>
              </a:spcBef>
            </a:pPr>
            <a:r>
              <a:rPr lang="en-US" sz="1300" u="sng" dirty="0">
                <a:solidFill>
                  <a:srgbClr val="215E9E"/>
                </a:solidFill>
                <a:latin typeface="Arial"/>
                <a:cs typeface="Arial"/>
              </a:rPr>
              <a:t>The Port of Los</a:t>
            </a:r>
            <a:r>
              <a:rPr lang="en-US" sz="1300" u="sng" spc="-75" dirty="0">
                <a:solidFill>
                  <a:srgbClr val="215E9E"/>
                </a:solidFill>
                <a:latin typeface="Arial"/>
                <a:cs typeface="Arial"/>
              </a:rPr>
              <a:t> </a:t>
            </a:r>
            <a:r>
              <a:rPr lang="en-US" sz="1300" u="sng" dirty="0">
                <a:solidFill>
                  <a:srgbClr val="215E9E"/>
                </a:solidFill>
                <a:latin typeface="Arial"/>
                <a:cs typeface="Arial"/>
              </a:rPr>
              <a:t>Angeles Clean</a:t>
            </a:r>
            <a:r>
              <a:rPr lang="en-US" sz="1300" u="sng" spc="-25" dirty="0">
                <a:solidFill>
                  <a:srgbClr val="215E9E"/>
                </a:solidFill>
                <a:latin typeface="Arial"/>
                <a:cs typeface="Arial"/>
              </a:rPr>
              <a:t> </a:t>
            </a:r>
            <a:r>
              <a:rPr lang="en-US" sz="1300" u="sng" spc="-50" dirty="0">
                <a:solidFill>
                  <a:srgbClr val="215E9E"/>
                </a:solidFill>
                <a:latin typeface="Arial"/>
                <a:cs typeface="Arial"/>
              </a:rPr>
              <a:t>T</a:t>
            </a:r>
            <a:r>
              <a:rPr lang="en-US" sz="1300" u="sng" dirty="0">
                <a:solidFill>
                  <a:srgbClr val="215E9E"/>
                </a:solidFill>
                <a:latin typeface="Arial"/>
                <a:cs typeface="Arial"/>
              </a:rPr>
              <a:t>ruck Program</a:t>
            </a:r>
          </a:p>
          <a:p>
            <a:pPr marL="12700">
              <a:lnSpc>
                <a:spcPct val="100000"/>
              </a:lnSpc>
              <a:spcBef>
                <a:spcPts val="415"/>
              </a:spcBef>
            </a:pPr>
            <a:endParaRPr lang="en-US" sz="1300" u="none" dirty="0">
              <a:solidFill>
                <a:srgbClr val="215E9E"/>
              </a:solidFill>
              <a:latin typeface="Arial"/>
              <a:cs typeface="Arial"/>
            </a:endParaRPr>
          </a:p>
          <a:p>
            <a:pPr marL="12700">
              <a:lnSpc>
                <a:spcPct val="100000"/>
              </a:lnSpc>
              <a:spcBef>
                <a:spcPts val="415"/>
              </a:spcBef>
            </a:pPr>
            <a:r>
              <a:rPr lang="en-US" sz="1300" u="none" dirty="0">
                <a:solidFill>
                  <a:srgbClr val="215E9E"/>
                </a:solidFill>
                <a:latin typeface="Arial"/>
                <a:cs typeface="Arial"/>
              </a:rPr>
              <a:t>Please refer to the Ports Primer for additional case studies illustrating port-community relations.</a:t>
            </a:r>
            <a:endParaRPr lang="en-US" sz="1300" u="none" dirty="0">
              <a:latin typeface="Arial"/>
              <a:cs typeface="Arial"/>
            </a:endParaRPr>
          </a:p>
          <a:p>
            <a:pPr marL="183515" marR="120650" lvl="2" indent="0" algn="l" defTabSz="914400" rtl="0" eaLnBrk="1" fontAlgn="auto" latinLnBrk="0" hangingPunct="1">
              <a:lnSpc>
                <a:spcPct val="100000"/>
              </a:lnSpc>
              <a:spcBef>
                <a:spcPts val="900"/>
              </a:spcBef>
              <a:spcAft>
                <a:spcPts val="0"/>
              </a:spcAft>
              <a:buClrTx/>
              <a:buSzTx/>
              <a:buFontTx/>
              <a:buNone/>
              <a:tabLst>
                <a:tab pos="298450" algn="l"/>
              </a:tabLst>
              <a:defRPr/>
            </a:pPr>
            <a:endParaRPr lang="en-US" sz="1300" dirty="0">
              <a:latin typeface="Arial"/>
              <a:cs typeface="Arial"/>
            </a:endParaRPr>
          </a:p>
          <a:p>
            <a:pPr marL="297815" marR="120650" lvl="2" indent="-114300">
              <a:lnSpc>
                <a:spcPct val="100000"/>
              </a:lnSpc>
              <a:spcBef>
                <a:spcPts val="900"/>
              </a:spcBef>
              <a:buFont typeface="Arial"/>
              <a:buChar char="•"/>
              <a:tabLst>
                <a:tab pos="298450" algn="l"/>
              </a:tabLst>
            </a:pPr>
            <a:endParaRPr lang="en-US" sz="1300" dirty="0">
              <a:latin typeface="Arial"/>
              <a:cs typeface="Arial"/>
            </a:endParaRPr>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18159" lvl="1">
              <a:lnSpc>
                <a:spcPct val="100000"/>
              </a:lnSpc>
              <a:tabLst>
                <a:tab pos="394335" algn="l"/>
              </a:tabLst>
            </a:pPr>
            <a:r>
              <a:rPr lang="en-US" sz="1800" b="1" dirty="0">
                <a:latin typeface="Arial"/>
                <a:cs typeface="Arial"/>
              </a:rPr>
              <a:t>Goods Movement and </a:t>
            </a:r>
            <a:r>
              <a:rPr lang="en-US" sz="1800" b="1" spc="-105" dirty="0">
                <a:latin typeface="Arial"/>
                <a:cs typeface="Arial"/>
              </a:rPr>
              <a:t>T</a:t>
            </a:r>
            <a:r>
              <a:rPr lang="en-US" sz="1800" b="1" dirty="0">
                <a:latin typeface="Arial"/>
                <a:cs typeface="Arial"/>
              </a:rPr>
              <a:t>ransportation Planning</a:t>
            </a:r>
            <a:endParaRPr lang="en-US" sz="1800" dirty="0">
              <a:latin typeface="Arial"/>
              <a:cs typeface="Arial"/>
            </a:endParaRPr>
          </a:p>
          <a:p>
            <a:pPr marL="12700" marR="347345">
              <a:lnSpc>
                <a:spcPct val="100000"/>
              </a:lnSpc>
              <a:spcBef>
                <a:spcPts val="1215"/>
              </a:spcBef>
            </a:pPr>
            <a:r>
              <a:rPr lang="en-US" sz="1300" u="sng" dirty="0">
                <a:latin typeface="Arial"/>
                <a:cs typeface="Arial"/>
              </a:rPr>
              <a:t>Goods movement</a:t>
            </a:r>
            <a:r>
              <a:rPr lang="en-US" sz="1300" dirty="0">
                <a:latin typeface="Arial"/>
                <a:cs typeface="Arial"/>
              </a:rPr>
              <a:t> is an integral aspect of port operations and planning.</a:t>
            </a:r>
            <a:r>
              <a:rPr lang="en-US" sz="1300" spc="-25" dirty="0">
                <a:latin typeface="Arial"/>
                <a:cs typeface="Arial"/>
              </a:rPr>
              <a:t> </a:t>
            </a:r>
            <a:r>
              <a:rPr lang="en-US" sz="1300" dirty="0">
                <a:latin typeface="Arial"/>
                <a:cs typeface="Arial"/>
              </a:rPr>
              <a:t>The transportation system helps move </a:t>
            </a:r>
            <a:r>
              <a:rPr lang="en-US" sz="1300" u="sng" dirty="0">
                <a:latin typeface="Arial"/>
                <a:cs typeface="Arial"/>
              </a:rPr>
              <a:t>freight</a:t>
            </a:r>
            <a:r>
              <a:rPr lang="en-US" sz="1300" dirty="0">
                <a:latin typeface="Arial"/>
                <a:cs typeface="Arial"/>
              </a:rPr>
              <a:t> from its source of production to points of consumption.</a:t>
            </a:r>
          </a:p>
          <a:p>
            <a:pPr marL="12700" marR="347345">
              <a:lnSpc>
                <a:spcPct val="100000"/>
              </a:lnSpc>
              <a:spcBef>
                <a:spcPts val="1215"/>
              </a:spcBef>
            </a:pPr>
            <a:endParaRPr lang="en-US" sz="1300" dirty="0">
              <a:latin typeface="Arial"/>
              <a:cs typeface="Arial"/>
            </a:endParaRPr>
          </a:p>
          <a:p>
            <a:pPr marL="12700" marR="5080">
              <a:lnSpc>
                <a:spcPct val="100000"/>
              </a:lnSpc>
              <a:spcBef>
                <a:spcPts val="900"/>
              </a:spcBef>
            </a:pPr>
            <a:r>
              <a:rPr lang="en-US" sz="1300" dirty="0">
                <a:latin typeface="Arial"/>
                <a:cs typeface="Arial"/>
              </a:rPr>
              <a:t>Communities and businesses around the world gain economic benefits from the ability to buy and sell their goods in distant markets.</a:t>
            </a:r>
            <a:r>
              <a:rPr lang="en-US" sz="1300" spc="-25" dirty="0">
                <a:latin typeface="Arial"/>
                <a:cs typeface="Arial"/>
              </a:rPr>
              <a:t> </a:t>
            </a:r>
            <a:r>
              <a:rPr lang="en-US" sz="1300" dirty="0">
                <a:latin typeface="Arial"/>
                <a:cs typeface="Arial"/>
              </a:rPr>
              <a:t>The movement of goods through ports often directly impacts communities next to these facilities. Near-port communities can be disproportionately impacted by goods movement because of the cumulative impact of the many types of freight facilities that may converge at ports.</a:t>
            </a:r>
          </a:p>
          <a:p>
            <a:pPr marL="12700">
              <a:lnSpc>
                <a:spcPct val="100000"/>
              </a:lnSpc>
              <a:spcBef>
                <a:spcPts val="900"/>
              </a:spcBef>
            </a:pPr>
            <a:r>
              <a:rPr lang="en-US" sz="1300" dirty="0">
                <a:latin typeface="Arial"/>
                <a:cs typeface="Arial"/>
              </a:rPr>
              <a:t>Freight facilities may include:</a:t>
            </a:r>
            <a:r>
              <a:rPr lang="en-US" sz="1125" baseline="33333" dirty="0">
                <a:latin typeface="Arial"/>
                <a:cs typeface="Arial"/>
              </a:rPr>
              <a:t>1</a:t>
            </a:r>
          </a:p>
          <a:p>
            <a:pPr marL="297815" lvl="2" indent="-113664">
              <a:lnSpc>
                <a:spcPct val="100000"/>
              </a:lnSpc>
              <a:spcBef>
                <a:spcPts val="450"/>
              </a:spcBef>
              <a:buFont typeface="Arial"/>
              <a:buChar char="•"/>
              <a:tabLst>
                <a:tab pos="298450" algn="l"/>
              </a:tabLst>
            </a:pPr>
            <a:r>
              <a:rPr lang="en-US" sz="1300" dirty="0">
                <a:latin typeface="Arial"/>
                <a:cs typeface="Arial"/>
              </a:rPr>
              <a:t>Seaports, airports and border crossings</a:t>
            </a:r>
          </a:p>
          <a:p>
            <a:pPr marL="297815" lvl="2" indent="-113664">
              <a:lnSpc>
                <a:spcPct val="100000"/>
              </a:lnSpc>
              <a:spcBef>
                <a:spcPts val="234"/>
              </a:spcBef>
              <a:buFont typeface="Arial"/>
              <a:buChar char="•"/>
              <a:tabLst>
                <a:tab pos="298450" algn="l"/>
              </a:tabLst>
            </a:pPr>
            <a:r>
              <a:rPr lang="en-US" sz="1300" dirty="0">
                <a:latin typeface="Arial"/>
                <a:cs typeface="Arial"/>
              </a:rPr>
              <a:t>Railyards and rail lines</a:t>
            </a:r>
          </a:p>
          <a:p>
            <a:pPr marL="297815" lvl="2" indent="-113664">
              <a:lnSpc>
                <a:spcPct val="100000"/>
              </a:lnSpc>
              <a:spcBef>
                <a:spcPts val="234"/>
              </a:spcBef>
              <a:buFont typeface="Arial"/>
              <a:buChar char="•"/>
              <a:tabLst>
                <a:tab pos="298450" algn="l"/>
              </a:tabLst>
            </a:pPr>
            <a:r>
              <a:rPr lang="en-US" sz="1300" dirty="0">
                <a:latin typeface="Arial"/>
                <a:cs typeface="Arial"/>
              </a:rPr>
              <a:t>Marine highways</a:t>
            </a:r>
          </a:p>
          <a:p>
            <a:pPr marL="297815" lvl="2" indent="-113664">
              <a:lnSpc>
                <a:spcPct val="100000"/>
              </a:lnSpc>
              <a:spcBef>
                <a:spcPts val="234"/>
              </a:spcBef>
              <a:buFont typeface="Arial"/>
              <a:buChar char="•"/>
              <a:tabLst>
                <a:tab pos="298450" algn="l"/>
              </a:tabLst>
            </a:pPr>
            <a:r>
              <a:rPr lang="en-US" sz="1300" dirty="0">
                <a:latin typeface="Arial"/>
                <a:cs typeface="Arial"/>
              </a:rPr>
              <a:t>Highways and high </a:t>
            </a:r>
            <a:r>
              <a:rPr lang="en-US" sz="1300" u="sng" dirty="0">
                <a:latin typeface="Arial"/>
                <a:cs typeface="Arial"/>
              </a:rPr>
              <a:t>truck</a:t>
            </a:r>
            <a:r>
              <a:rPr lang="en-US" sz="1300" dirty="0">
                <a:latin typeface="Arial"/>
                <a:cs typeface="Arial"/>
              </a:rPr>
              <a:t> traffic roads</a:t>
            </a:r>
          </a:p>
          <a:p>
            <a:pPr marL="297815" lvl="2" indent="-113664">
              <a:lnSpc>
                <a:spcPct val="100000"/>
              </a:lnSpc>
              <a:spcBef>
                <a:spcPts val="234"/>
              </a:spcBef>
              <a:buFont typeface="Arial"/>
              <a:buChar char="•"/>
              <a:tabLst>
                <a:tab pos="298450" algn="l"/>
              </a:tabLst>
            </a:pPr>
            <a:r>
              <a:rPr lang="en-US" sz="1300" spc="-50" dirty="0">
                <a:latin typeface="Arial"/>
                <a:cs typeface="Arial"/>
              </a:rPr>
              <a:t>W</a:t>
            </a:r>
            <a:r>
              <a:rPr lang="en-US" sz="1300" dirty="0">
                <a:latin typeface="Arial"/>
                <a:cs typeface="Arial"/>
              </a:rPr>
              <a:t>arehouse and distribution facilities</a:t>
            </a:r>
          </a:p>
          <a:p>
            <a:pPr marL="297815" lvl="2" indent="-113664">
              <a:lnSpc>
                <a:spcPct val="100000"/>
              </a:lnSpc>
              <a:spcBef>
                <a:spcPts val="234"/>
              </a:spcBef>
              <a:buFont typeface="Arial"/>
              <a:buChar char="•"/>
              <a:tabLst>
                <a:tab pos="298450" algn="l"/>
              </a:tabLst>
            </a:pPr>
            <a:endParaRPr lang="en-US" sz="1300" dirty="0">
              <a:latin typeface="Arial"/>
              <a:cs typeface="Arial"/>
            </a:endParaRPr>
          </a:p>
          <a:p>
            <a:pPr marL="12700">
              <a:lnSpc>
                <a:spcPct val="100000"/>
              </a:lnSpc>
            </a:pPr>
            <a:r>
              <a:rPr lang="en-US" sz="1200" b="1" spc="-80" dirty="0">
                <a:latin typeface="Arial"/>
                <a:cs typeface="Arial"/>
              </a:rPr>
              <a:t>T</a:t>
            </a:r>
            <a:r>
              <a:rPr lang="en-US" sz="1200" b="1" dirty="0">
                <a:latin typeface="Arial"/>
                <a:cs typeface="Arial"/>
              </a:rPr>
              <a:t>ransportation Planning and Coordination</a:t>
            </a:r>
            <a:endParaRPr lang="en-US" sz="1200" dirty="0">
              <a:latin typeface="Arial"/>
              <a:cs typeface="Arial"/>
            </a:endParaRPr>
          </a:p>
          <a:p>
            <a:pPr marL="12700" marR="5080">
              <a:lnSpc>
                <a:spcPct val="100000"/>
              </a:lnSpc>
              <a:spcBef>
                <a:spcPts val="880"/>
              </a:spcBef>
            </a:pPr>
            <a:r>
              <a:rPr lang="en-US" sz="1200" spc="-50" dirty="0">
                <a:latin typeface="Arial"/>
                <a:cs typeface="Arial"/>
              </a:rPr>
              <a:t>T</a:t>
            </a:r>
            <a:r>
              <a:rPr lang="en-US" sz="1200" dirty="0">
                <a:latin typeface="Arial"/>
                <a:cs typeface="Arial"/>
              </a:rPr>
              <a:t>ransportation planning is critical for e</a:t>
            </a:r>
            <a:r>
              <a:rPr lang="en-US" sz="1200" spc="-25" dirty="0">
                <a:latin typeface="Arial"/>
                <a:cs typeface="Arial"/>
              </a:rPr>
              <a:t>f</a:t>
            </a:r>
            <a:r>
              <a:rPr lang="en-US" sz="1200" dirty="0">
                <a:latin typeface="Arial"/>
                <a:cs typeface="Arial"/>
              </a:rPr>
              <a:t>fective operations</a:t>
            </a:r>
            <a:r>
              <a:rPr lang="en-US" sz="1200" spc="-5" dirty="0">
                <a:latin typeface="Arial"/>
                <a:cs typeface="Arial"/>
              </a:rPr>
              <a:t> </a:t>
            </a:r>
            <a:r>
              <a:rPr lang="en-US" sz="1200" dirty="0">
                <a:latin typeface="Arial"/>
                <a:cs typeface="Arial"/>
              </a:rPr>
              <a:t>at</a:t>
            </a:r>
            <a:r>
              <a:rPr lang="en-US" sz="1200" spc="-5" dirty="0">
                <a:latin typeface="Arial"/>
                <a:cs typeface="Arial"/>
              </a:rPr>
              <a:t> </a:t>
            </a:r>
            <a:r>
              <a:rPr lang="en-US" sz="1200" dirty="0">
                <a:latin typeface="Arial"/>
                <a:cs typeface="Arial"/>
              </a:rPr>
              <a:t>ports.</a:t>
            </a:r>
            <a:r>
              <a:rPr lang="en-US" sz="1200" spc="-5" dirty="0">
                <a:latin typeface="Arial"/>
                <a:cs typeface="Arial"/>
              </a:rPr>
              <a:t> </a:t>
            </a:r>
            <a:r>
              <a:rPr lang="en-US" sz="1200" dirty="0">
                <a:latin typeface="Arial"/>
                <a:cs typeface="Arial"/>
              </a:rPr>
              <a:t>If</a:t>
            </a:r>
            <a:r>
              <a:rPr lang="en-US" sz="1200" spc="-5" dirty="0">
                <a:latin typeface="Arial"/>
                <a:cs typeface="Arial"/>
              </a:rPr>
              <a:t> </a:t>
            </a:r>
            <a:r>
              <a:rPr lang="en-US" sz="1200" dirty="0">
                <a:latin typeface="Arial"/>
                <a:cs typeface="Arial"/>
              </a:rPr>
              <a:t>goods</a:t>
            </a:r>
            <a:r>
              <a:rPr lang="en-US" sz="1200" spc="-5" dirty="0">
                <a:latin typeface="Arial"/>
                <a:cs typeface="Arial"/>
              </a:rPr>
              <a:t> </a:t>
            </a:r>
            <a:r>
              <a:rPr lang="en-US" sz="1200" dirty="0">
                <a:latin typeface="Arial"/>
                <a:cs typeface="Arial"/>
              </a:rPr>
              <a:t>cannot</a:t>
            </a:r>
            <a:r>
              <a:rPr lang="en-US" sz="1200" spc="-5" dirty="0">
                <a:latin typeface="Arial"/>
                <a:cs typeface="Arial"/>
              </a:rPr>
              <a:t> </a:t>
            </a:r>
            <a:r>
              <a:rPr lang="en-US" sz="1200" dirty="0">
                <a:latin typeface="Arial"/>
                <a:cs typeface="Arial"/>
              </a:rPr>
              <a:t>get</a:t>
            </a:r>
            <a:r>
              <a:rPr lang="en-US" sz="1200" spc="-5" dirty="0">
                <a:latin typeface="Arial"/>
                <a:cs typeface="Arial"/>
              </a:rPr>
              <a:t> </a:t>
            </a:r>
            <a:r>
              <a:rPr lang="en-US" sz="1200" dirty="0">
                <a:latin typeface="Arial"/>
                <a:cs typeface="Arial"/>
              </a:rPr>
              <a:t>into</a:t>
            </a:r>
            <a:r>
              <a:rPr lang="en-US" sz="1200" spc="-5" dirty="0">
                <a:latin typeface="Arial"/>
                <a:cs typeface="Arial"/>
              </a:rPr>
              <a:t> </a:t>
            </a:r>
            <a:r>
              <a:rPr lang="en-US" sz="1200" dirty="0">
                <a:latin typeface="Arial"/>
                <a:cs typeface="Arial"/>
              </a:rPr>
              <a:t>or</a:t>
            </a:r>
            <a:r>
              <a:rPr lang="en-US" sz="1200" spc="-5" dirty="0">
                <a:latin typeface="Arial"/>
                <a:cs typeface="Arial"/>
              </a:rPr>
              <a:t> </a:t>
            </a:r>
            <a:r>
              <a:rPr lang="en-US" sz="1200" dirty="0">
                <a:latin typeface="Arial"/>
                <a:cs typeface="Arial"/>
              </a:rPr>
              <a:t>out </a:t>
            </a:r>
            <a:r>
              <a:rPr lang="en-US" sz="1200" spc="-15" dirty="0">
                <a:latin typeface="Arial"/>
                <a:cs typeface="Arial"/>
              </a:rPr>
              <a:t>o</a:t>
            </a:r>
            <a:r>
              <a:rPr lang="en-US" sz="1200" dirty="0">
                <a:latin typeface="Arial"/>
                <a:cs typeface="Arial"/>
              </a:rPr>
              <a:t>f</a:t>
            </a:r>
            <a:r>
              <a:rPr lang="en-US" sz="1200" spc="-30" dirty="0">
                <a:latin typeface="Arial"/>
                <a:cs typeface="Arial"/>
              </a:rPr>
              <a:t> </a:t>
            </a:r>
            <a:r>
              <a:rPr lang="en-US" sz="1200" dirty="0">
                <a:latin typeface="Arial"/>
                <a:cs typeface="Arial"/>
              </a:rPr>
              <a:t>a</a:t>
            </a:r>
            <a:r>
              <a:rPr lang="en-US" sz="1200" spc="-30" dirty="0">
                <a:latin typeface="Arial"/>
                <a:cs typeface="Arial"/>
              </a:rPr>
              <a:t> </a:t>
            </a:r>
            <a:r>
              <a:rPr lang="en-US" sz="1200" spc="-15" dirty="0">
                <a:latin typeface="Arial"/>
                <a:cs typeface="Arial"/>
              </a:rPr>
              <a:t>por</a:t>
            </a:r>
            <a:r>
              <a:rPr lang="en-US" sz="1200" dirty="0">
                <a:latin typeface="Arial"/>
                <a:cs typeface="Arial"/>
              </a:rPr>
              <a:t>t</a:t>
            </a:r>
            <a:r>
              <a:rPr lang="en-US" sz="1200" spc="-30" dirty="0">
                <a:latin typeface="Arial"/>
                <a:cs typeface="Arial"/>
              </a:rPr>
              <a:t> </a:t>
            </a:r>
            <a:r>
              <a:rPr lang="en-US" sz="1200" spc="-15" dirty="0">
                <a:latin typeface="Arial"/>
                <a:cs typeface="Arial"/>
              </a:rPr>
              <a:t>facilit</a:t>
            </a:r>
            <a:r>
              <a:rPr lang="en-US" sz="1200" dirty="0">
                <a:latin typeface="Arial"/>
                <a:cs typeface="Arial"/>
              </a:rPr>
              <a:t>y</a:t>
            </a:r>
            <a:r>
              <a:rPr lang="en-US" sz="1200" spc="-30" dirty="0">
                <a:latin typeface="Arial"/>
                <a:cs typeface="Arial"/>
              </a:rPr>
              <a:t> </a:t>
            </a:r>
            <a:r>
              <a:rPr lang="en-US" sz="1200" spc="-15" dirty="0">
                <a:latin typeface="Arial"/>
                <a:cs typeface="Arial"/>
              </a:rPr>
              <a:t>efficientl</a:t>
            </a:r>
            <a:r>
              <a:rPr lang="en-US" sz="1200" spc="-110" dirty="0">
                <a:latin typeface="Arial"/>
                <a:cs typeface="Arial"/>
              </a:rPr>
              <a:t>y</a:t>
            </a:r>
            <a:r>
              <a:rPr lang="en-US" sz="1200" dirty="0">
                <a:latin typeface="Arial"/>
                <a:cs typeface="Arial"/>
              </a:rPr>
              <a:t>,</a:t>
            </a:r>
            <a:r>
              <a:rPr lang="en-US" sz="1200" spc="-30" dirty="0">
                <a:latin typeface="Arial"/>
                <a:cs typeface="Arial"/>
              </a:rPr>
              <a:t> </a:t>
            </a:r>
            <a:r>
              <a:rPr lang="en-US" sz="1200" spc="-15" dirty="0">
                <a:latin typeface="Arial"/>
                <a:cs typeface="Arial"/>
              </a:rPr>
              <a:t>thi</a:t>
            </a:r>
            <a:r>
              <a:rPr lang="en-US" sz="1200" dirty="0">
                <a:latin typeface="Arial"/>
                <a:cs typeface="Arial"/>
              </a:rPr>
              <a:t>s</a:t>
            </a:r>
            <a:r>
              <a:rPr lang="en-US" sz="1200" spc="-30" dirty="0">
                <a:latin typeface="Arial"/>
                <a:cs typeface="Arial"/>
              </a:rPr>
              <a:t> </a:t>
            </a:r>
            <a:r>
              <a:rPr lang="en-US" sz="1200" spc="-15" dirty="0">
                <a:latin typeface="Arial"/>
                <a:cs typeface="Arial"/>
              </a:rPr>
              <a:t>bottlenec</a:t>
            </a:r>
            <a:r>
              <a:rPr lang="en-US" sz="1200" dirty="0">
                <a:latin typeface="Arial"/>
                <a:cs typeface="Arial"/>
              </a:rPr>
              <a:t>k</a:t>
            </a:r>
            <a:r>
              <a:rPr lang="en-US" sz="1200" spc="-30" dirty="0">
                <a:latin typeface="Arial"/>
                <a:cs typeface="Arial"/>
              </a:rPr>
              <a:t> </a:t>
            </a:r>
            <a:r>
              <a:rPr lang="en-US" sz="1200" spc="-15" dirty="0">
                <a:latin typeface="Arial"/>
                <a:cs typeface="Arial"/>
              </a:rPr>
              <a:t>ca</a:t>
            </a:r>
            <a:r>
              <a:rPr lang="en-US" sz="1200" dirty="0">
                <a:latin typeface="Arial"/>
                <a:cs typeface="Arial"/>
              </a:rPr>
              <a:t>n</a:t>
            </a:r>
            <a:r>
              <a:rPr lang="en-US" sz="1200" spc="-30" dirty="0">
                <a:latin typeface="Arial"/>
                <a:cs typeface="Arial"/>
              </a:rPr>
              <a:t> </a:t>
            </a:r>
            <a:r>
              <a:rPr lang="en-US" sz="1200" spc="-15" dirty="0">
                <a:latin typeface="Arial"/>
                <a:cs typeface="Arial"/>
              </a:rPr>
              <a:t>slow </a:t>
            </a:r>
            <a:r>
              <a:rPr lang="en-US" sz="1200" dirty="0">
                <a:latin typeface="Arial"/>
                <a:cs typeface="Arial"/>
              </a:rPr>
              <a:t>port operations.</a:t>
            </a:r>
            <a:r>
              <a:rPr lang="en-US" sz="1200" spc="-25" dirty="0">
                <a:latin typeface="Arial"/>
                <a:cs typeface="Arial"/>
              </a:rPr>
              <a:t> </a:t>
            </a:r>
            <a:r>
              <a:rPr lang="en-US" sz="1200" dirty="0">
                <a:latin typeface="Arial"/>
                <a:cs typeface="Arial"/>
              </a:rPr>
              <a:t>Therefore, agencies involved in planning of di</a:t>
            </a:r>
            <a:r>
              <a:rPr lang="en-US" sz="1200" spc="-25" dirty="0">
                <a:latin typeface="Arial"/>
                <a:cs typeface="Arial"/>
              </a:rPr>
              <a:t>f</a:t>
            </a:r>
            <a:r>
              <a:rPr lang="en-US" sz="1200" dirty="0">
                <a:latin typeface="Arial"/>
                <a:cs typeface="Arial"/>
              </a:rPr>
              <a:t>ferent modes of transportation must </a:t>
            </a:r>
            <a:r>
              <a:rPr lang="en-US" sz="1200" spc="-20" dirty="0">
                <a:latin typeface="Arial"/>
                <a:cs typeface="Arial"/>
              </a:rPr>
              <a:t>coordinat</a:t>
            </a:r>
            <a:r>
              <a:rPr lang="en-US" sz="1200" dirty="0">
                <a:latin typeface="Arial"/>
                <a:cs typeface="Arial"/>
              </a:rPr>
              <a:t>e</a:t>
            </a:r>
            <a:r>
              <a:rPr lang="en-US" sz="1200" spc="-40" dirty="0">
                <a:latin typeface="Arial"/>
                <a:cs typeface="Arial"/>
              </a:rPr>
              <a:t> </a:t>
            </a:r>
            <a:r>
              <a:rPr lang="en-US" sz="1200" spc="-20" dirty="0">
                <a:latin typeface="Arial"/>
                <a:cs typeface="Arial"/>
              </a:rPr>
              <a:t>t</a:t>
            </a:r>
            <a:r>
              <a:rPr lang="en-US" sz="1200" dirty="0">
                <a:latin typeface="Arial"/>
                <a:cs typeface="Arial"/>
              </a:rPr>
              <a:t>o</a:t>
            </a:r>
            <a:r>
              <a:rPr lang="en-US" sz="1200" spc="-40" dirty="0">
                <a:latin typeface="Arial"/>
                <a:cs typeface="Arial"/>
              </a:rPr>
              <a:t> </a:t>
            </a:r>
            <a:r>
              <a:rPr lang="en-US" sz="1200" spc="-20" dirty="0">
                <a:latin typeface="Arial"/>
                <a:cs typeface="Arial"/>
              </a:rPr>
              <a:t>improv</a:t>
            </a:r>
            <a:r>
              <a:rPr lang="en-US" sz="1200" dirty="0">
                <a:latin typeface="Arial"/>
                <a:cs typeface="Arial"/>
              </a:rPr>
              <a:t>e</a:t>
            </a:r>
            <a:r>
              <a:rPr lang="en-US" sz="1200" spc="-40" dirty="0">
                <a:latin typeface="Arial"/>
                <a:cs typeface="Arial"/>
              </a:rPr>
              <a:t> </a:t>
            </a:r>
            <a:r>
              <a:rPr lang="en-US" sz="1200" spc="-20" dirty="0">
                <a:latin typeface="Arial"/>
                <a:cs typeface="Arial"/>
              </a:rPr>
              <a:t>th</a:t>
            </a:r>
            <a:r>
              <a:rPr lang="en-US" sz="1200" dirty="0">
                <a:latin typeface="Arial"/>
                <a:cs typeface="Arial"/>
              </a:rPr>
              <a:t>e</a:t>
            </a:r>
            <a:r>
              <a:rPr lang="en-US" sz="1200" spc="-40" dirty="0">
                <a:latin typeface="Arial"/>
                <a:cs typeface="Arial"/>
              </a:rPr>
              <a:t> </a:t>
            </a:r>
            <a:r>
              <a:rPr lang="en-US" sz="1200" spc="-20" dirty="0">
                <a:latin typeface="Arial"/>
                <a:cs typeface="Arial"/>
              </a:rPr>
              <a:t>flo</a:t>
            </a:r>
            <a:r>
              <a:rPr lang="en-US" sz="1200" dirty="0">
                <a:latin typeface="Arial"/>
                <a:cs typeface="Arial"/>
              </a:rPr>
              <a:t>w</a:t>
            </a:r>
            <a:r>
              <a:rPr lang="en-US" sz="1200" spc="-40" dirty="0">
                <a:latin typeface="Arial"/>
                <a:cs typeface="Arial"/>
              </a:rPr>
              <a:t> </a:t>
            </a:r>
            <a:r>
              <a:rPr lang="en-US" sz="1200" spc="-20" dirty="0">
                <a:latin typeface="Arial"/>
                <a:cs typeface="Arial"/>
              </a:rPr>
              <a:t>o</a:t>
            </a:r>
            <a:r>
              <a:rPr lang="en-US" sz="1200" dirty="0">
                <a:latin typeface="Arial"/>
                <a:cs typeface="Arial"/>
              </a:rPr>
              <a:t>f</a:t>
            </a:r>
            <a:r>
              <a:rPr lang="en-US" sz="1200" spc="-40" dirty="0">
                <a:latin typeface="Arial"/>
                <a:cs typeface="Arial"/>
              </a:rPr>
              <a:t> </a:t>
            </a:r>
            <a:r>
              <a:rPr lang="en-US" sz="1200" spc="-20" dirty="0">
                <a:latin typeface="Arial"/>
                <a:cs typeface="Arial"/>
              </a:rPr>
              <a:t>good</a:t>
            </a:r>
            <a:r>
              <a:rPr lang="en-US" sz="1200" dirty="0">
                <a:latin typeface="Arial"/>
                <a:cs typeface="Arial"/>
              </a:rPr>
              <a:t>s</a:t>
            </a:r>
            <a:r>
              <a:rPr lang="en-US" sz="1200" spc="-40" dirty="0">
                <a:latin typeface="Arial"/>
                <a:cs typeface="Arial"/>
              </a:rPr>
              <a:t> </a:t>
            </a:r>
            <a:r>
              <a:rPr lang="en-US" sz="1200" spc="-20" dirty="0">
                <a:latin typeface="Arial"/>
                <a:cs typeface="Arial"/>
              </a:rPr>
              <a:t>t</a:t>
            </a:r>
            <a:r>
              <a:rPr lang="en-US" sz="1200" dirty="0">
                <a:latin typeface="Arial"/>
                <a:cs typeface="Arial"/>
              </a:rPr>
              <a:t>o</a:t>
            </a:r>
            <a:r>
              <a:rPr lang="en-US" sz="1200" spc="-40" dirty="0">
                <a:latin typeface="Arial"/>
                <a:cs typeface="Arial"/>
              </a:rPr>
              <a:t> </a:t>
            </a:r>
            <a:r>
              <a:rPr lang="en-US" sz="1200" spc="-20" dirty="0">
                <a:latin typeface="Arial"/>
                <a:cs typeface="Arial"/>
              </a:rPr>
              <a:t>an</a:t>
            </a:r>
            <a:r>
              <a:rPr lang="en-US" sz="1200" dirty="0">
                <a:latin typeface="Arial"/>
                <a:cs typeface="Arial"/>
              </a:rPr>
              <a:t>d</a:t>
            </a:r>
            <a:r>
              <a:rPr lang="en-US" sz="1200" spc="-40" dirty="0">
                <a:latin typeface="Arial"/>
                <a:cs typeface="Arial"/>
              </a:rPr>
              <a:t> </a:t>
            </a:r>
            <a:r>
              <a:rPr lang="en-US" sz="1200" spc="-20" dirty="0">
                <a:latin typeface="Arial"/>
                <a:cs typeface="Arial"/>
              </a:rPr>
              <a:t>from </a:t>
            </a:r>
            <a:r>
              <a:rPr lang="en-US" sz="1200" dirty="0">
                <a:latin typeface="Arial"/>
                <a:cs typeface="Arial"/>
              </a:rPr>
              <a:t>ports while also achieving transportation goals of the local communit</a:t>
            </a:r>
            <a:r>
              <a:rPr lang="en-US" sz="1200" spc="-100" dirty="0">
                <a:latin typeface="Arial"/>
                <a:cs typeface="Arial"/>
              </a:rPr>
              <a:t>y</a:t>
            </a:r>
            <a:r>
              <a:rPr lang="en-US" sz="1200" spc="-5" dirty="0">
                <a:latin typeface="Arial"/>
                <a:cs typeface="Arial"/>
              </a:rPr>
              <a:t>.</a:t>
            </a:r>
            <a:r>
              <a:rPr lang="en-US" sz="1200" spc="-5" baseline="30000" dirty="0">
                <a:latin typeface="Arial"/>
                <a:cs typeface="Arial"/>
              </a:rPr>
              <a:t>2</a:t>
            </a:r>
            <a:endParaRPr lang="en-US" sz="1100" baseline="30000" dirty="0">
              <a:latin typeface="Arial"/>
              <a:cs typeface="Arial"/>
            </a:endParaRPr>
          </a:p>
          <a:p>
            <a:pPr marL="12700" marR="288290">
              <a:lnSpc>
                <a:spcPct val="100000"/>
              </a:lnSpc>
              <a:spcBef>
                <a:spcPts val="900"/>
              </a:spcBef>
            </a:pPr>
            <a:r>
              <a:rPr lang="en-US" sz="1200" dirty="0">
                <a:latin typeface="Arial"/>
                <a:cs typeface="Arial"/>
              </a:rPr>
              <a:t>Government entities involved in transportation planning can include:</a:t>
            </a:r>
          </a:p>
          <a:p>
            <a:pPr marL="297815" indent="-114300">
              <a:lnSpc>
                <a:spcPct val="100000"/>
              </a:lnSpc>
              <a:spcBef>
                <a:spcPts val="900"/>
              </a:spcBef>
              <a:buFont typeface="Arial"/>
              <a:buChar char="•"/>
              <a:tabLst>
                <a:tab pos="298450" algn="l"/>
              </a:tabLst>
            </a:pPr>
            <a:r>
              <a:rPr lang="en-US" sz="1200" dirty="0">
                <a:latin typeface="Arial"/>
                <a:cs typeface="Arial"/>
              </a:rPr>
              <a:t>Local transportation planning departments</a:t>
            </a:r>
          </a:p>
          <a:p>
            <a:pPr marL="297815" indent="-114300">
              <a:lnSpc>
                <a:spcPct val="100000"/>
              </a:lnSpc>
              <a:spcBef>
                <a:spcPts val="900"/>
              </a:spcBef>
              <a:buFont typeface="Arial"/>
              <a:buChar char="•"/>
              <a:tabLst>
                <a:tab pos="298450" algn="l"/>
              </a:tabLst>
            </a:pPr>
            <a:r>
              <a:rPr lang="en-US" sz="1200" dirty="0">
                <a:latin typeface="Arial"/>
                <a:cs typeface="Arial"/>
              </a:rPr>
              <a:t>Metropolitan planning organizations</a:t>
            </a:r>
          </a:p>
          <a:p>
            <a:pPr marL="297815" marR="956944" indent="-114300">
              <a:lnSpc>
                <a:spcPct val="100000"/>
              </a:lnSpc>
              <a:spcBef>
                <a:spcPts val="900"/>
              </a:spcBef>
              <a:buFont typeface="Arial"/>
              <a:buChar char="•"/>
              <a:tabLst>
                <a:tab pos="298450" algn="l"/>
              </a:tabLst>
            </a:pPr>
            <a:r>
              <a:rPr lang="en-US" sz="1200" dirty="0">
                <a:latin typeface="Arial"/>
                <a:cs typeface="Arial"/>
              </a:rPr>
              <a:t>State and federal departments of transportation</a:t>
            </a:r>
          </a:p>
          <a:p>
            <a:pPr marL="297815" indent="-114300">
              <a:lnSpc>
                <a:spcPct val="100000"/>
              </a:lnSpc>
              <a:spcBef>
                <a:spcPts val="900"/>
              </a:spcBef>
              <a:buFont typeface="Arial"/>
              <a:buChar char="•"/>
              <a:tabLst>
                <a:tab pos="298450" algn="l"/>
              </a:tabLst>
            </a:pPr>
            <a:r>
              <a:rPr lang="en-US" sz="1200" dirty="0">
                <a:latin typeface="Arial"/>
                <a:cs typeface="Arial"/>
              </a:rPr>
              <a:t>Port authorities</a:t>
            </a:r>
          </a:p>
          <a:p>
            <a:pPr marL="297815" indent="-114300">
              <a:lnSpc>
                <a:spcPct val="100000"/>
              </a:lnSpc>
              <a:spcBef>
                <a:spcPts val="900"/>
              </a:spcBef>
              <a:buFont typeface="Arial"/>
              <a:buChar char="•"/>
              <a:tabLst>
                <a:tab pos="298450" algn="l"/>
              </a:tabLst>
            </a:pPr>
            <a:r>
              <a:rPr lang="en-US" sz="1200" dirty="0">
                <a:latin typeface="Arial"/>
                <a:cs typeface="Arial"/>
              </a:rPr>
              <a:t>State and local environmental agencies</a:t>
            </a:r>
          </a:p>
          <a:p>
            <a:endParaRPr lang="en-US" dirty="0"/>
          </a:p>
          <a:p>
            <a:r>
              <a:rPr lang="en-US" dirty="0"/>
              <a:t>Other aspects of goods movement and transportation covered in the Ports Primer include:</a:t>
            </a:r>
          </a:p>
          <a:p>
            <a:pPr marL="15240" marR="471170" indent="7620">
              <a:lnSpc>
                <a:spcPts val="2690"/>
              </a:lnSpc>
            </a:pPr>
            <a:r>
              <a:rPr lang="en-US" sz="1200" spc="-45" dirty="0">
                <a:latin typeface="Arial"/>
                <a:cs typeface="Arial"/>
              </a:rPr>
              <a:t>T</a:t>
            </a:r>
            <a:r>
              <a:rPr lang="en-US" sz="1200" dirty="0">
                <a:latin typeface="Arial"/>
                <a:cs typeface="Arial"/>
              </a:rPr>
              <a:t>ransportation Planning and Coordination </a:t>
            </a:r>
          </a:p>
          <a:p>
            <a:pPr marL="15240" marR="471170" indent="7620">
              <a:lnSpc>
                <a:spcPts val="2690"/>
              </a:lnSpc>
            </a:pPr>
            <a:r>
              <a:rPr lang="en-US" sz="1200" dirty="0">
                <a:latin typeface="Arial"/>
                <a:cs typeface="Arial"/>
              </a:rPr>
              <a:t>Goods Movement and Supply Chains </a:t>
            </a:r>
          </a:p>
          <a:p>
            <a:pPr marL="15240" marR="471170" indent="7620">
              <a:lnSpc>
                <a:spcPts val="2690"/>
              </a:lnSpc>
            </a:pPr>
            <a:r>
              <a:rPr lang="en-US" sz="1200" dirty="0">
                <a:latin typeface="Arial"/>
                <a:cs typeface="Arial"/>
              </a:rPr>
              <a:t>Local</a:t>
            </a:r>
            <a:r>
              <a:rPr lang="en-US" sz="1200" spc="-25" dirty="0">
                <a:latin typeface="Arial"/>
                <a:cs typeface="Arial"/>
              </a:rPr>
              <a:t> </a:t>
            </a:r>
            <a:r>
              <a:rPr lang="en-US" sz="1200" spc="-45" dirty="0">
                <a:latin typeface="Arial"/>
                <a:cs typeface="Arial"/>
              </a:rPr>
              <a:t>T</a:t>
            </a:r>
            <a:r>
              <a:rPr lang="en-US" sz="1200" dirty="0">
                <a:latin typeface="Arial"/>
                <a:cs typeface="Arial"/>
              </a:rPr>
              <a:t>ransportation Regulations</a:t>
            </a:r>
          </a:p>
          <a:p>
            <a:pPr marL="12700" marR="335915" indent="12700">
              <a:lnSpc>
                <a:spcPts val="2690"/>
              </a:lnSpc>
            </a:pPr>
            <a:r>
              <a:rPr lang="en-US" sz="1200" dirty="0">
                <a:latin typeface="Arial"/>
                <a:cs typeface="Arial"/>
              </a:rPr>
              <a:t>Example</a:t>
            </a:r>
            <a:r>
              <a:rPr lang="en-US" sz="1200" spc="-25" dirty="0">
                <a:latin typeface="Arial"/>
                <a:cs typeface="Arial"/>
              </a:rPr>
              <a:t> </a:t>
            </a:r>
            <a:r>
              <a:rPr lang="en-US" sz="1200" spc="-45" dirty="0">
                <a:latin typeface="Arial"/>
                <a:cs typeface="Arial"/>
              </a:rPr>
              <a:t>T</a:t>
            </a:r>
            <a:r>
              <a:rPr lang="en-US" sz="1200" dirty="0">
                <a:latin typeface="Arial"/>
                <a:cs typeface="Arial"/>
              </a:rPr>
              <a:t>ruck Route Scenarios: both Challenges and Solutions, and</a:t>
            </a:r>
          </a:p>
          <a:p>
            <a:pPr marL="17145">
              <a:lnSpc>
                <a:spcPct val="100000"/>
              </a:lnSpc>
              <a:spcBef>
                <a:spcPts val="950"/>
              </a:spcBef>
            </a:pPr>
            <a:r>
              <a:rPr lang="en-US" sz="1200" dirty="0">
                <a:latin typeface="Arial"/>
                <a:cs typeface="Arial"/>
              </a:rPr>
              <a:t>The Role of Metropolitan Planning Organizations</a:t>
            </a:r>
          </a:p>
          <a:p>
            <a:endParaRPr lang="en-US"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indent="0">
              <a:lnSpc>
                <a:spcPct val="100000"/>
              </a:lnSpc>
              <a:buFont typeface="Arial"/>
              <a:buNone/>
              <a:tabLst>
                <a:tab pos="394335" algn="l"/>
              </a:tabLst>
            </a:pPr>
            <a:r>
              <a:rPr lang="en-US" sz="1800" b="1" dirty="0">
                <a:latin typeface="Arial"/>
                <a:cs typeface="Arial"/>
              </a:rPr>
              <a:t>Land Use</a:t>
            </a:r>
            <a:endParaRPr lang="en-US" sz="1800" dirty="0">
              <a:latin typeface="Arial"/>
              <a:cs typeface="Arial"/>
            </a:endParaRPr>
          </a:p>
          <a:p>
            <a:pPr marL="12700" marR="593090">
              <a:lnSpc>
                <a:spcPct val="100000"/>
              </a:lnSpc>
              <a:spcBef>
                <a:spcPts val="1095"/>
              </a:spcBef>
            </a:pPr>
            <a:r>
              <a:rPr lang="en-US" sz="1300" dirty="0">
                <a:latin typeface="Arial"/>
                <a:cs typeface="Arial"/>
              </a:rPr>
              <a:t>Land use at ports can have a direct impact on neighboring residential communities. Impacts can include:</a:t>
            </a:r>
          </a:p>
          <a:p>
            <a:pPr marL="297815" marR="5080" lvl="2" indent="-114300">
              <a:lnSpc>
                <a:spcPct val="100000"/>
              </a:lnSpc>
              <a:spcBef>
                <a:spcPts val="900"/>
              </a:spcBef>
              <a:buFont typeface="Arial"/>
              <a:buChar char="•"/>
              <a:tabLst>
                <a:tab pos="298450" algn="l"/>
              </a:tabLst>
            </a:pPr>
            <a:r>
              <a:rPr lang="en-US" sz="1300" dirty="0">
                <a:latin typeface="Arial"/>
                <a:cs typeface="Arial"/>
              </a:rPr>
              <a:t>Competition between port land uses and community land uses as ports expand.</a:t>
            </a:r>
          </a:p>
          <a:p>
            <a:pPr marL="297815" marR="481965" lvl="2" indent="-114300">
              <a:lnSpc>
                <a:spcPct val="100000"/>
              </a:lnSpc>
              <a:spcBef>
                <a:spcPts val="900"/>
              </a:spcBef>
              <a:buFont typeface="Arial"/>
              <a:buChar char="•"/>
              <a:tabLst>
                <a:tab pos="298450" algn="l"/>
              </a:tabLst>
            </a:pPr>
            <a:r>
              <a:rPr lang="en-US" sz="1300" dirty="0">
                <a:latin typeface="Arial"/>
                <a:cs typeface="Arial"/>
              </a:rPr>
              <a:t>Loss of residential and commercial property through the exercise of eminent domain.</a:t>
            </a:r>
          </a:p>
          <a:p>
            <a:pPr marL="297815" marR="546100" lvl="2" indent="-114300">
              <a:lnSpc>
                <a:spcPct val="100000"/>
              </a:lnSpc>
              <a:spcBef>
                <a:spcPts val="900"/>
              </a:spcBef>
              <a:buFont typeface="Arial"/>
              <a:buChar char="•"/>
              <a:tabLst>
                <a:tab pos="298450" algn="l"/>
              </a:tabLst>
            </a:pPr>
            <a:r>
              <a:rPr lang="en-US" sz="1300" dirty="0">
                <a:latin typeface="Arial"/>
                <a:cs typeface="Arial"/>
              </a:rPr>
              <a:t>Potential for decreased property values for residents of near-port communities.</a:t>
            </a:r>
          </a:p>
          <a:p>
            <a:pPr marL="297815" marR="298450" lvl="2" indent="-114300">
              <a:lnSpc>
                <a:spcPct val="100000"/>
              </a:lnSpc>
              <a:spcBef>
                <a:spcPts val="900"/>
              </a:spcBef>
              <a:buFont typeface="Arial"/>
              <a:buChar char="•"/>
              <a:tabLst>
                <a:tab pos="298450" algn="l"/>
              </a:tabLst>
            </a:pPr>
            <a:r>
              <a:rPr lang="en-US" sz="1300" dirty="0">
                <a:latin typeface="Arial"/>
                <a:cs typeface="Arial"/>
              </a:rPr>
              <a:t>Air and noise pollution from machines, trucks and ships as well as channel maintenance and expansion.</a:t>
            </a:r>
          </a:p>
          <a:p>
            <a:pPr marL="297815" lvl="2" indent="-114300">
              <a:lnSpc>
                <a:spcPct val="100000"/>
              </a:lnSpc>
              <a:spcBef>
                <a:spcPts val="900"/>
              </a:spcBef>
              <a:buFont typeface="Arial"/>
              <a:buChar char="•"/>
              <a:tabLst>
                <a:tab pos="298450" algn="l"/>
              </a:tabLst>
            </a:pPr>
            <a:r>
              <a:rPr lang="en-US" sz="1300" dirty="0">
                <a:latin typeface="Arial"/>
                <a:cs typeface="Arial"/>
              </a:rPr>
              <a:t>Light pollution from both constant and flashing lights.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Ports are also often co-located with other heavy industries. The combined e</a:t>
            </a:r>
            <a:r>
              <a:rPr lang="en-US" sz="1200" spc="-25" dirty="0">
                <a:latin typeface="Arial"/>
                <a:cs typeface="Arial"/>
              </a:rPr>
              <a:t>f</a:t>
            </a:r>
            <a:r>
              <a:rPr lang="en-US" sz="1200" dirty="0">
                <a:latin typeface="Arial"/>
                <a:cs typeface="Arial"/>
              </a:rPr>
              <a:t>fect of port operations along with operations at neighboring facilities may create a disproportionate burden for communities located near ports.</a:t>
            </a:r>
          </a:p>
          <a:p>
            <a:endParaRPr lang="en-US" dirty="0"/>
          </a:p>
          <a:p>
            <a:pPr marL="12700">
              <a:lnSpc>
                <a:spcPct val="100000"/>
              </a:lnSpc>
            </a:pPr>
            <a:r>
              <a:rPr lang="en-US" sz="1200" b="1" dirty="0">
                <a:latin typeface="Arial"/>
                <a:cs typeface="Arial"/>
              </a:rPr>
              <a:t>Land use topics covered by this Primer include:</a:t>
            </a:r>
          </a:p>
          <a:p>
            <a:pPr marL="184150" indent="-171450">
              <a:lnSpc>
                <a:spcPct val="100000"/>
              </a:lnSpc>
              <a:buFont typeface="Arial" panose="020B0604020202020204" pitchFamily="34" charset="0"/>
              <a:buChar char="•"/>
            </a:pPr>
            <a:r>
              <a:rPr lang="en-US" sz="1200" dirty="0">
                <a:latin typeface="Arial"/>
                <a:cs typeface="Arial"/>
              </a:rPr>
              <a:t>Land Use Regulations</a:t>
            </a:r>
          </a:p>
          <a:p>
            <a:pPr marL="184150" indent="-171450">
              <a:lnSpc>
                <a:spcPct val="100000"/>
              </a:lnSpc>
              <a:buFont typeface="Arial" panose="020B0604020202020204" pitchFamily="34" charset="0"/>
              <a:buChar char="•"/>
            </a:pPr>
            <a:r>
              <a:rPr lang="en-US" sz="1200" dirty="0">
                <a:latin typeface="Arial"/>
                <a:cs typeface="Arial"/>
              </a:rPr>
              <a:t>Port</a:t>
            </a:r>
            <a:r>
              <a:rPr lang="en-US" sz="1200" spc="-5" dirty="0">
                <a:latin typeface="Arial"/>
                <a:cs typeface="Arial"/>
              </a:rPr>
              <a:t> </a:t>
            </a:r>
            <a:r>
              <a:rPr lang="en-US" sz="1200" dirty="0">
                <a:latin typeface="Arial"/>
                <a:cs typeface="Arial"/>
              </a:rPr>
              <a:t>Expansion</a:t>
            </a:r>
            <a:r>
              <a:rPr lang="en-US" sz="1200" spc="-70" dirty="0">
                <a:latin typeface="Arial"/>
                <a:cs typeface="Arial"/>
              </a:rPr>
              <a:t> </a:t>
            </a:r>
            <a:r>
              <a:rPr lang="en-US" sz="1200" dirty="0">
                <a:latin typeface="Arial"/>
                <a:cs typeface="Arial"/>
              </a:rPr>
              <a:t>Alternatives</a:t>
            </a:r>
          </a:p>
          <a:p>
            <a:pPr marL="184150" marR="714375" indent="-171450">
              <a:lnSpc>
                <a:spcPct val="186300"/>
              </a:lnSpc>
              <a:buFont typeface="Arial" panose="020B0604020202020204" pitchFamily="34" charset="0"/>
              <a:buChar char="•"/>
            </a:pPr>
            <a:r>
              <a:rPr lang="en-US" sz="1200" dirty="0">
                <a:latin typeface="Arial"/>
                <a:cs typeface="Arial"/>
              </a:rPr>
              <a:t>Strategies for</a:t>
            </a:r>
            <a:r>
              <a:rPr lang="en-US" sz="1200" spc="-70" dirty="0">
                <a:latin typeface="Arial"/>
                <a:cs typeface="Arial"/>
              </a:rPr>
              <a:t> </a:t>
            </a:r>
            <a:r>
              <a:rPr lang="en-US" sz="1200" dirty="0">
                <a:latin typeface="Arial"/>
                <a:cs typeface="Arial"/>
              </a:rPr>
              <a:t>Alleviating Other Port-Related Impacts </a:t>
            </a:r>
          </a:p>
          <a:p>
            <a:pPr marL="184150" marR="714375" indent="-171450">
              <a:lnSpc>
                <a:spcPct val="186300"/>
              </a:lnSpc>
              <a:buFont typeface="Arial" panose="020B0604020202020204" pitchFamily="34" charset="0"/>
              <a:buChar char="•"/>
            </a:pPr>
            <a:r>
              <a:rPr lang="en-US" sz="1200" dirty="0">
                <a:latin typeface="Arial"/>
                <a:cs typeface="Arial"/>
              </a:rPr>
              <a:t>Potential Health Impacts</a:t>
            </a:r>
          </a:p>
          <a:p>
            <a:pPr>
              <a:lnSpc>
                <a:spcPct val="100000"/>
              </a:lnSpc>
              <a:spcBef>
                <a:spcPts val="3"/>
              </a:spcBef>
            </a:pPr>
            <a:endParaRPr lang="en-US" sz="1750" dirty="0">
              <a:latin typeface="Times New Roman"/>
              <a:cs typeface="Times New Roman"/>
            </a:endParaRPr>
          </a:p>
          <a:p>
            <a:pPr marL="12700">
              <a:lnSpc>
                <a:spcPct val="100000"/>
              </a:lnSpc>
            </a:pPr>
            <a:r>
              <a:rPr lang="en-US" sz="1200" b="1" dirty="0">
                <a:latin typeface="Arial"/>
                <a:cs typeface="Arial"/>
              </a:rPr>
              <a:t>Let’s take a closer look at Land Use Regulations</a:t>
            </a:r>
            <a:endParaRPr lang="en-US" sz="1200" dirty="0">
              <a:latin typeface="Arial"/>
              <a:cs typeface="Arial"/>
            </a:endParaRPr>
          </a:p>
          <a:p>
            <a:pPr marL="12700" marR="114935">
              <a:lnSpc>
                <a:spcPct val="100000"/>
              </a:lnSpc>
              <a:spcBef>
                <a:spcPts val="880"/>
              </a:spcBef>
            </a:pPr>
            <a:r>
              <a:rPr lang="en-US" sz="1200" dirty="0">
                <a:latin typeface="Arial"/>
                <a:cs typeface="Arial"/>
              </a:rPr>
              <a:t>Land use is typically regulated at the local level by city and county governments.</a:t>
            </a:r>
          </a:p>
          <a:p>
            <a:pPr marL="12700" marR="198120">
              <a:lnSpc>
                <a:spcPct val="100000"/>
              </a:lnSpc>
              <a:spcBef>
                <a:spcPts val="900"/>
              </a:spcBef>
            </a:pPr>
            <a:endParaRPr lang="en-US" sz="1200" dirty="0">
              <a:latin typeface="Arial"/>
              <a:cs typeface="Arial"/>
            </a:endParaRPr>
          </a:p>
          <a:p>
            <a:pPr marL="12700" marR="198120">
              <a:lnSpc>
                <a:spcPct val="100000"/>
              </a:lnSpc>
              <a:spcBef>
                <a:spcPts val="900"/>
              </a:spcBef>
            </a:pPr>
            <a:r>
              <a:rPr lang="en-US" sz="1200" dirty="0">
                <a:latin typeface="Arial"/>
                <a:cs typeface="Arial"/>
              </a:rPr>
              <a:t>In some instances, the </a:t>
            </a:r>
            <a:r>
              <a:rPr lang="en-US" sz="1200" u="sng" dirty="0">
                <a:latin typeface="Arial"/>
                <a:cs typeface="Arial"/>
              </a:rPr>
              <a:t>port authority</a:t>
            </a:r>
            <a:r>
              <a:rPr lang="en-US" sz="1200" dirty="0">
                <a:latin typeface="Arial"/>
                <a:cs typeface="Arial"/>
              </a:rPr>
              <a:t> itself may be set up as a political subdivision of the state called an independent port or navigation district. In these instances, the port district may have regulatory control of land use within their jurisdiction.</a:t>
            </a:r>
          </a:p>
          <a:p>
            <a:pPr marL="12700" marR="227965">
              <a:lnSpc>
                <a:spcPct val="100000"/>
              </a:lnSpc>
              <a:spcBef>
                <a:spcPts val="900"/>
              </a:spcBef>
            </a:pPr>
            <a:endParaRPr lang="en-US" sz="1200" dirty="0">
              <a:latin typeface="Arial"/>
              <a:cs typeface="Arial"/>
            </a:endParaRPr>
          </a:p>
          <a:p>
            <a:pPr marL="12700" marR="227965">
              <a:lnSpc>
                <a:spcPct val="100000"/>
              </a:lnSpc>
              <a:spcBef>
                <a:spcPts val="900"/>
              </a:spcBef>
            </a:pPr>
            <a:r>
              <a:rPr lang="en-US" sz="1200" dirty="0">
                <a:latin typeface="Arial"/>
                <a:cs typeface="Arial"/>
              </a:rPr>
              <a:t>Federal agencies, including E</a:t>
            </a:r>
            <a:r>
              <a:rPr lang="en-US" sz="1200" spc="-95" dirty="0">
                <a:latin typeface="Arial"/>
                <a:cs typeface="Arial"/>
              </a:rPr>
              <a:t>P</a:t>
            </a:r>
            <a:r>
              <a:rPr lang="en-US" sz="1200" dirty="0">
                <a:latin typeface="Arial"/>
                <a:cs typeface="Arial"/>
              </a:rPr>
              <a:t>A, do not have direct authority over zoning and other land use decisions made at the local level. Land use decisions at the state or local level may be subject to NE</a:t>
            </a:r>
            <a:r>
              <a:rPr lang="en-US" sz="1200" spc="-100" dirty="0">
                <a:latin typeface="Arial"/>
                <a:cs typeface="Arial"/>
              </a:rPr>
              <a:t>P</a:t>
            </a:r>
            <a:r>
              <a:rPr lang="en-US" sz="1200" dirty="0">
                <a:latin typeface="Arial"/>
                <a:cs typeface="Arial"/>
              </a:rPr>
              <a:t>A</a:t>
            </a:r>
            <a:r>
              <a:rPr lang="en-US" sz="1200" spc="-75" dirty="0">
                <a:latin typeface="Arial"/>
                <a:cs typeface="Arial"/>
              </a:rPr>
              <a:t> </a:t>
            </a:r>
            <a:r>
              <a:rPr lang="en-US" sz="1200" dirty="0">
                <a:latin typeface="Arial"/>
                <a:cs typeface="Arial"/>
              </a:rPr>
              <a:t>requirements if federal</a:t>
            </a:r>
          </a:p>
          <a:p>
            <a:pPr marL="12700" marR="5080">
              <a:lnSpc>
                <a:spcPct val="100000"/>
              </a:lnSpc>
            </a:pPr>
            <a:r>
              <a:rPr lang="en-US" sz="1200" dirty="0">
                <a:latin typeface="Arial"/>
                <a:cs typeface="Arial"/>
              </a:rPr>
              <a:t>funding is involved.</a:t>
            </a:r>
            <a:r>
              <a:rPr lang="en-US" sz="1200" spc="-75" dirty="0">
                <a:latin typeface="Arial"/>
                <a:cs typeface="Arial"/>
              </a:rPr>
              <a:t> </a:t>
            </a:r>
            <a:r>
              <a:rPr lang="en-US" sz="1200" dirty="0">
                <a:latin typeface="Arial"/>
                <a:cs typeface="Arial"/>
              </a:rPr>
              <a:t>Also, some states have state requirements that may a</a:t>
            </a:r>
            <a:r>
              <a:rPr lang="en-US" sz="1200" spc="-25" dirty="0">
                <a:latin typeface="Arial"/>
                <a:cs typeface="Arial"/>
              </a:rPr>
              <a:t>f</a:t>
            </a:r>
            <a:r>
              <a:rPr lang="en-US" sz="1200" dirty="0">
                <a:latin typeface="Arial"/>
                <a:cs typeface="Arial"/>
              </a:rPr>
              <a:t>fect land use decisions.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Reminder: Check the </a:t>
            </a:r>
            <a:r>
              <a:rPr lang="en-US" sz="1200" b="1" u="heavy" dirty="0">
                <a:solidFill>
                  <a:srgbClr val="215E9E"/>
                </a:solidFill>
                <a:latin typeface="Arial"/>
                <a:cs typeface="Arial"/>
              </a:rPr>
              <a:t>Community</a:t>
            </a:r>
            <a:r>
              <a:rPr lang="en-US" sz="1200" b="1" u="heavy" spc="-45" dirty="0">
                <a:solidFill>
                  <a:srgbClr val="215E9E"/>
                </a:solidFill>
                <a:latin typeface="Arial"/>
                <a:cs typeface="Arial"/>
              </a:rPr>
              <a:t> </a:t>
            </a:r>
            <a:r>
              <a:rPr lang="en-US" sz="1200" b="1" u="heavy" dirty="0">
                <a:solidFill>
                  <a:srgbClr val="215E9E"/>
                </a:solidFill>
                <a:latin typeface="Arial"/>
                <a:cs typeface="Arial"/>
              </a:rPr>
              <a:t>Action</a:t>
            </a:r>
            <a:r>
              <a:rPr lang="en-US" sz="1200" b="1" u="heavy" spc="-5" dirty="0">
                <a:solidFill>
                  <a:srgbClr val="215E9E"/>
                </a:solidFill>
                <a:latin typeface="Arial"/>
                <a:cs typeface="Arial"/>
              </a:rPr>
              <a:t> </a:t>
            </a:r>
            <a:r>
              <a:rPr lang="en-US" sz="1200" b="1" u="heavy" dirty="0">
                <a:solidFill>
                  <a:srgbClr val="215E9E"/>
                </a:solidFill>
                <a:latin typeface="Arial"/>
                <a:cs typeface="Arial"/>
              </a:rPr>
              <a:t>Roadmap</a:t>
            </a:r>
            <a:r>
              <a:rPr lang="en-US" sz="1200" b="1" dirty="0">
                <a:solidFill>
                  <a:srgbClr val="215E9E"/>
                </a:solidFill>
                <a:latin typeface="Arial"/>
                <a:cs typeface="Arial"/>
              </a:rPr>
              <a:t> </a:t>
            </a:r>
            <a:r>
              <a:rPr lang="en-US" sz="1200" dirty="0">
                <a:latin typeface="Arial"/>
                <a:cs typeface="Arial"/>
              </a:rPr>
              <a:t>for a step-by-step process to apply the information in the Primer for building collaborations and empowering communities.</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Ports Primer is one of 3 tools in the community-port collaboration toolkit that includes:</a:t>
            </a: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hlinkClick r:id="rId3"/>
              </a:rPr>
              <a:t>Ports Primer for Communities: An Overview of Ports Planning and Operations to Support Community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interactive tool and reference document that characterizes the port industry sector, including environmental and community health impacts associated with port activities.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4"/>
              </a:rPr>
              <a:t>Community Action Roadmap: Empowering Near-Port Communities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implementation companion for the Ports Primer for Communities that provides a step-by-step process for building collaborations and preparing community stakeholders.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Environmental Justice (EJ) Primer for Ports: The Good Neighbor Guide to Building Partnerships and Social Equity with Communities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Designed to inform the port industry sector of the perspectives, priorities, and challenges often unique to communities with EJ concerns.</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in-depth information on these, go to the EPA Community-Port Collaboration website at </a:t>
            </a:r>
            <a:r>
              <a:rPr lang="en-US" sz="1200" dirty="0">
                <a:hlinkClick r:id="rId6"/>
              </a:rPr>
              <a:t>www.epa.gov/community-port-collaboration</a:t>
            </a:r>
            <a:r>
              <a:rPr lang="en-US" sz="1200" kern="1200" dirty="0">
                <a:solidFill>
                  <a:schemeClr val="tx1"/>
                </a:solidFill>
                <a:effectLst/>
                <a:latin typeface="+mn-lt"/>
                <a:ea typeface="+mn-ea"/>
                <a:cs typeface="+mn-cs"/>
              </a:rPr>
              <a:t>. Training modules are available for each of these tools.</a:t>
            </a: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Hidden Lane Site – Reuse Suitability Analysis</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August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56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a:lnSpc>
                <a:spcPct val="100000"/>
              </a:lnSpc>
              <a:tabLst>
                <a:tab pos="457834" algn="l"/>
              </a:tabLst>
            </a:pPr>
            <a:r>
              <a:rPr lang="en-US" sz="1800" b="1" dirty="0">
                <a:latin typeface="Arial"/>
                <a:cs typeface="Arial"/>
              </a:rPr>
              <a:t>Potential Community Interests</a:t>
            </a:r>
            <a:endParaRPr lang="en-US" sz="1800" dirty="0">
              <a:latin typeface="Arial"/>
              <a:cs typeface="Arial"/>
            </a:endParaRPr>
          </a:p>
          <a:p>
            <a:pPr marL="12700" marR="546735">
              <a:lnSpc>
                <a:spcPts val="1500"/>
              </a:lnSpc>
              <a:spcBef>
                <a:spcPts val="1195"/>
              </a:spcBef>
            </a:pPr>
            <a:r>
              <a:rPr lang="en-US" sz="1300" dirty="0">
                <a:latin typeface="Arial"/>
                <a:cs typeface="Arial"/>
              </a:rPr>
              <a:t>Community interests in transportation planning and land use may include:</a:t>
            </a:r>
          </a:p>
          <a:p>
            <a:pPr marL="297815" marR="105410" lvl="2" indent="-114300">
              <a:lnSpc>
                <a:spcPts val="1500"/>
              </a:lnSpc>
              <a:spcBef>
                <a:spcPts val="900"/>
              </a:spcBef>
              <a:buFont typeface="Arial"/>
              <a:buChar char="•"/>
              <a:tabLst>
                <a:tab pos="298450" algn="l"/>
              </a:tabLst>
            </a:pPr>
            <a:r>
              <a:rPr lang="en-US" sz="1300" i="1" dirty="0">
                <a:latin typeface="Arial"/>
                <a:cs typeface="Arial"/>
              </a:rPr>
              <a:t>Air quality: </a:t>
            </a:r>
            <a:r>
              <a:rPr lang="en-US" sz="1300" dirty="0">
                <a:latin typeface="Arial"/>
                <a:cs typeface="Arial"/>
              </a:rPr>
              <a:t>The concentrated use of </a:t>
            </a:r>
            <a:r>
              <a:rPr lang="en-US" sz="1300" u="sng" dirty="0">
                <a:latin typeface="Arial"/>
                <a:cs typeface="Arial"/>
              </a:rPr>
              <a:t>diesel</a:t>
            </a:r>
            <a:r>
              <a:rPr lang="en-US" sz="1300" dirty="0">
                <a:latin typeface="Arial"/>
                <a:cs typeface="Arial"/>
              </a:rPr>
              <a:t> engines in and around ports, as well as co-located stationary sources such as industrial sites, can contribute to decrease air qualit</a:t>
            </a:r>
            <a:r>
              <a:rPr lang="en-US" sz="1300" spc="-95" dirty="0">
                <a:latin typeface="Arial"/>
                <a:cs typeface="Arial"/>
              </a:rPr>
              <a:t>y</a:t>
            </a:r>
            <a:r>
              <a:rPr lang="en-US" sz="1300" dirty="0">
                <a:latin typeface="Arial"/>
                <a:cs typeface="Arial"/>
              </a:rPr>
              <a:t>.</a:t>
            </a:r>
          </a:p>
          <a:p>
            <a:pPr marL="297815" marR="104775" lvl="2" indent="-114300" algn="just">
              <a:lnSpc>
                <a:spcPts val="1500"/>
              </a:lnSpc>
              <a:spcBef>
                <a:spcPts val="900"/>
              </a:spcBef>
              <a:buFont typeface="Arial"/>
              <a:buChar char="•"/>
              <a:tabLst>
                <a:tab pos="298450" algn="l"/>
              </a:tabLst>
            </a:pPr>
            <a:r>
              <a:rPr lang="en-US" sz="1300" i="1" dirty="0">
                <a:latin typeface="Arial"/>
                <a:cs typeface="Arial"/>
              </a:rPr>
              <a:t>Public safety: </a:t>
            </a:r>
            <a:r>
              <a:rPr lang="en-US" sz="1300" dirty="0">
                <a:latin typeface="Arial"/>
                <a:cs typeface="Arial"/>
              </a:rPr>
              <a:t>Intensive goods movement via heavy trucks and rail can create public safety concerns around truck routes and rail crossings.</a:t>
            </a:r>
          </a:p>
          <a:p>
            <a:pPr marL="297815" marR="160020" lvl="2" indent="-114300">
              <a:lnSpc>
                <a:spcPts val="1500"/>
              </a:lnSpc>
              <a:spcBef>
                <a:spcPts val="900"/>
              </a:spcBef>
              <a:buFont typeface="Arial"/>
              <a:buChar char="•"/>
              <a:tabLst>
                <a:tab pos="298450" algn="l"/>
              </a:tabLst>
            </a:pPr>
            <a:r>
              <a:rPr lang="en-US" sz="1300" i="1" dirty="0">
                <a:latin typeface="Arial"/>
                <a:cs typeface="Arial"/>
              </a:rPr>
              <a:t>Competing land uses: </a:t>
            </a:r>
            <a:r>
              <a:rPr lang="en-US" sz="1300" dirty="0">
                <a:latin typeface="Arial"/>
                <a:cs typeface="Arial"/>
              </a:rPr>
              <a:t>Port expansion needs may cause ports to compete with communities for developable land and may limit the available land for community-oriented amenities and services.</a:t>
            </a:r>
          </a:p>
          <a:p>
            <a:pPr marL="297815" marR="114300" lvl="2" indent="-114300">
              <a:lnSpc>
                <a:spcPts val="1500"/>
              </a:lnSpc>
              <a:spcBef>
                <a:spcPts val="900"/>
              </a:spcBef>
              <a:buFont typeface="Arial"/>
              <a:buChar char="•"/>
              <a:tabLst>
                <a:tab pos="298450" algn="l"/>
              </a:tabLst>
            </a:pPr>
            <a:r>
              <a:rPr lang="en-US" sz="1300" i="1" dirty="0">
                <a:latin typeface="Arial"/>
                <a:cs typeface="Arial"/>
              </a:rPr>
              <a:t>Impacts from nuisances: </a:t>
            </a:r>
            <a:r>
              <a:rPr lang="en-US" sz="1300" dirty="0">
                <a:latin typeface="Arial"/>
                <a:cs typeface="Arial"/>
              </a:rPr>
              <a:t>Light and noise pollution from port operations can result in lower quality of life and health impacts for community residents.</a:t>
            </a:r>
          </a:p>
          <a:p>
            <a:pPr marL="297815" marR="5080" lvl="2" indent="-114300">
              <a:lnSpc>
                <a:spcPts val="1500"/>
              </a:lnSpc>
              <a:spcBef>
                <a:spcPts val="900"/>
              </a:spcBef>
              <a:buFont typeface="Arial"/>
              <a:buChar char="•"/>
              <a:tabLst>
                <a:tab pos="298450" algn="l"/>
              </a:tabLst>
            </a:pPr>
            <a:r>
              <a:rPr lang="en-US" sz="1300" i="1" dirty="0">
                <a:latin typeface="Arial"/>
                <a:cs typeface="Arial"/>
              </a:rPr>
              <a:t>Environmental justice: </a:t>
            </a:r>
            <a:r>
              <a:rPr lang="en-US" sz="1300" dirty="0">
                <a:latin typeface="Arial"/>
                <a:cs typeface="Arial"/>
              </a:rPr>
              <a:t>Near-port communities often experience higher concentrations of environmental impacts than other residential communities; these cumulative impacts may result in environmental justice concerns.</a:t>
            </a:r>
          </a:p>
          <a:p>
            <a:pPr marL="297815" marR="49530" lvl="2" indent="-114300">
              <a:lnSpc>
                <a:spcPts val="1500"/>
              </a:lnSpc>
              <a:spcBef>
                <a:spcPts val="900"/>
              </a:spcBef>
              <a:buFont typeface="Arial"/>
              <a:buChar char="•"/>
              <a:tabLst>
                <a:tab pos="298450" algn="l"/>
              </a:tabLst>
            </a:pPr>
            <a:r>
              <a:rPr lang="en-US" sz="1300" i="1" dirty="0">
                <a:latin typeface="Arial"/>
                <a:cs typeface="Arial"/>
              </a:rPr>
              <a:t>Resilient adaptation: </a:t>
            </a:r>
            <a:r>
              <a:rPr lang="en-US" sz="1300" dirty="0">
                <a:latin typeface="Arial"/>
                <a:cs typeface="Arial"/>
              </a:rPr>
              <a:t>Climate change and extreme weather events can impact both ports and near-port communities, who have a shared interest in the protection of critical infrastructure.</a:t>
            </a:r>
          </a:p>
          <a:p>
            <a:endParaRPr lang="en-US" dirty="0"/>
          </a:p>
          <a:p>
            <a:r>
              <a:rPr lang="en-US" dirty="0"/>
              <a:t>More detailed topics covered by the Primer include:</a:t>
            </a:r>
          </a:p>
          <a:p>
            <a:pPr marL="184150" indent="-171450">
              <a:lnSpc>
                <a:spcPct val="100000"/>
              </a:lnSpc>
              <a:buFont typeface="Arial" panose="020B0604020202020204" pitchFamily="34" charset="0"/>
              <a:buChar char="•"/>
            </a:pPr>
            <a:r>
              <a:rPr lang="en-US" sz="1200" dirty="0">
                <a:latin typeface="Arial"/>
                <a:cs typeface="Arial"/>
              </a:rPr>
              <a:t>Light and Noise Nuisances</a:t>
            </a:r>
          </a:p>
          <a:p>
            <a:pPr marL="184150" marR="5080" indent="-171450">
              <a:lnSpc>
                <a:spcPct val="186600"/>
              </a:lnSpc>
              <a:buFont typeface="Arial" panose="020B0604020202020204" pitchFamily="34" charset="0"/>
              <a:buChar char="•"/>
            </a:pPr>
            <a:r>
              <a:rPr lang="en-US" sz="1200" dirty="0">
                <a:latin typeface="Arial"/>
                <a:cs typeface="Arial"/>
              </a:rPr>
              <a:t>Potential Health Impacts from</a:t>
            </a:r>
            <a:r>
              <a:rPr lang="en-US" sz="1200" spc="-70" dirty="0">
                <a:latin typeface="Arial"/>
                <a:cs typeface="Arial"/>
              </a:rPr>
              <a:t> </a:t>
            </a:r>
            <a:r>
              <a:rPr lang="en-US" sz="1200" dirty="0">
                <a:latin typeface="Arial"/>
                <a:cs typeface="Arial"/>
              </a:rPr>
              <a:t>Air Emissions </a:t>
            </a:r>
          </a:p>
          <a:p>
            <a:pPr marL="184150" marR="5080" indent="-171450">
              <a:lnSpc>
                <a:spcPct val="186600"/>
              </a:lnSpc>
              <a:buFont typeface="Arial" panose="020B0604020202020204" pitchFamily="34" charset="0"/>
              <a:buChar char="•"/>
            </a:pPr>
            <a:r>
              <a:rPr lang="en-US" sz="1200" dirty="0">
                <a:latin typeface="Arial"/>
                <a:cs typeface="Arial"/>
              </a:rPr>
              <a:t>Environmental Justice and</a:t>
            </a:r>
            <a:r>
              <a:rPr lang="en-US" sz="1200" spc="-65" dirty="0">
                <a:latin typeface="Arial"/>
                <a:cs typeface="Arial"/>
              </a:rPr>
              <a:t> </a:t>
            </a:r>
            <a:r>
              <a:rPr lang="en-US" sz="1200" dirty="0">
                <a:latin typeface="Arial"/>
                <a:cs typeface="Arial"/>
              </a:rPr>
              <a:t>Air Emissions</a:t>
            </a:r>
          </a:p>
          <a:p>
            <a:endParaRPr lang="en-US" dirty="0"/>
          </a:p>
          <a:p>
            <a:r>
              <a:rPr lang="en-US" b="1" dirty="0"/>
              <a:t>Let’s take a closer look at Light and Noise Nuisances</a:t>
            </a:r>
          </a:p>
          <a:p>
            <a:pPr marL="12700" marR="5080">
              <a:lnSpc>
                <a:spcPct val="100000"/>
              </a:lnSpc>
              <a:spcBef>
                <a:spcPts val="880"/>
              </a:spcBef>
            </a:pPr>
            <a:r>
              <a:rPr lang="en-US" sz="1200" dirty="0">
                <a:latin typeface="Arial"/>
                <a:cs typeface="Arial"/>
              </a:rPr>
              <a:t>In land use regulation, a “nuisance” is considered an activity that disrupts an individual or community</a:t>
            </a:r>
            <a:r>
              <a:rPr lang="en-US" sz="1200" spc="-25" dirty="0">
                <a:latin typeface="Arial"/>
                <a:cs typeface="Arial"/>
              </a:rPr>
              <a:t>’</a:t>
            </a:r>
            <a:r>
              <a:rPr lang="en-US" sz="1200" dirty="0">
                <a:latin typeface="Arial"/>
                <a:cs typeface="Arial"/>
              </a:rPr>
              <a:t>s “right to quiet enjoyment” of their space or propert</a:t>
            </a:r>
            <a:r>
              <a:rPr lang="en-US" sz="1200" spc="-100" dirty="0">
                <a:latin typeface="Arial"/>
                <a:cs typeface="Arial"/>
              </a:rPr>
              <a:t>y</a:t>
            </a:r>
            <a:r>
              <a:rPr lang="en-US" sz="1200" dirty="0">
                <a:latin typeface="Arial"/>
                <a:cs typeface="Arial"/>
              </a:rPr>
              <a:t>. Light and noise pollution created by port operations are examples of nuisances that can a</a:t>
            </a:r>
            <a:r>
              <a:rPr lang="en-US" sz="1200" spc="-25" dirty="0">
                <a:latin typeface="Arial"/>
                <a:cs typeface="Arial"/>
              </a:rPr>
              <a:t>f</a:t>
            </a:r>
            <a:r>
              <a:rPr lang="en-US" sz="1200" dirty="0">
                <a:latin typeface="Arial"/>
                <a:cs typeface="Arial"/>
              </a:rPr>
              <a:t>fect daily quality of life of near-port communities.</a:t>
            </a:r>
          </a:p>
          <a:p>
            <a:pPr marL="12700" marR="5080">
              <a:lnSpc>
                <a:spcPct val="100000"/>
              </a:lnSpc>
              <a:spcBef>
                <a:spcPts val="880"/>
              </a:spcBef>
            </a:pPr>
            <a:endParaRPr lang="en-US" sz="1200" dirty="0">
              <a:latin typeface="Arial"/>
              <a:cs typeface="Arial"/>
            </a:endParaRPr>
          </a:p>
          <a:p>
            <a:pPr marL="12700" marR="93345">
              <a:lnSpc>
                <a:spcPct val="100000"/>
              </a:lnSpc>
              <a:spcBef>
                <a:spcPts val="900"/>
              </a:spcBef>
            </a:pPr>
            <a:r>
              <a:rPr lang="en-US" sz="1200" dirty="0">
                <a:latin typeface="Arial"/>
                <a:cs typeface="Arial"/>
              </a:rPr>
              <a:t>Light and noise pollution have also been linked to health impacts such as hearing impairment, high blood pressure and sleep deprivation.</a:t>
            </a:r>
            <a:r>
              <a:rPr lang="en-US" sz="1100" baseline="33333" dirty="0">
                <a:latin typeface="Arial"/>
                <a:cs typeface="Arial"/>
              </a:rPr>
              <a:t>1</a:t>
            </a:r>
          </a:p>
          <a:p>
            <a:pPr marL="12700" marR="47625">
              <a:lnSpc>
                <a:spcPct val="100000"/>
              </a:lnSpc>
              <a:spcBef>
                <a:spcPts val="900"/>
              </a:spcBef>
            </a:pPr>
            <a:endParaRPr lang="en-US" sz="1200" dirty="0">
              <a:latin typeface="Arial"/>
              <a:cs typeface="Arial"/>
            </a:endParaRPr>
          </a:p>
          <a:p>
            <a:pPr marL="12700" marR="47625">
              <a:lnSpc>
                <a:spcPct val="100000"/>
              </a:lnSpc>
              <a:spcBef>
                <a:spcPts val="900"/>
              </a:spcBef>
            </a:pPr>
            <a:r>
              <a:rPr lang="en-US" sz="1200" dirty="0">
                <a:latin typeface="Arial"/>
                <a:cs typeface="Arial"/>
              </a:rPr>
              <a:t>In addition, light and noise pollution may impact wildlife. Noise from ship engines can disrupt important habitats, leading to impacts on bird feeding and nesting sites as well as marine mammal hearing and behavior patterns.</a:t>
            </a:r>
            <a:r>
              <a:rPr lang="en-US" sz="1100" baseline="33333" dirty="0">
                <a:latin typeface="Arial"/>
                <a:cs typeface="Arial"/>
              </a:rPr>
              <a:t>2 </a:t>
            </a:r>
            <a:r>
              <a:rPr lang="en-US" sz="1100" spc="-89" baseline="33333" dirty="0">
                <a:latin typeface="Arial"/>
                <a:cs typeface="Arial"/>
              </a:rPr>
              <a:t> </a:t>
            </a:r>
            <a:r>
              <a:rPr lang="en-US" sz="1200" dirty="0">
                <a:latin typeface="Arial"/>
                <a:cs typeface="Arial"/>
              </a:rPr>
              <a:t>Light pollution can also disrupt biological rhythms, leading to high mortality in bird populations.</a:t>
            </a:r>
            <a:r>
              <a:rPr lang="en-US" sz="1100" baseline="33333" dirty="0">
                <a:latin typeface="Arial"/>
                <a:cs typeface="Arial"/>
              </a:rPr>
              <a:t>3</a:t>
            </a:r>
          </a:p>
          <a:p>
            <a:endParaRPr lang="en-US" dirty="0"/>
          </a:p>
          <a:p>
            <a:endParaRPr lang="en-US"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485265" lvl="1">
              <a:lnSpc>
                <a:spcPct val="100000"/>
              </a:lnSpc>
              <a:buFont typeface="Arial"/>
              <a:buNone/>
              <a:tabLst>
                <a:tab pos="457834" algn="l"/>
              </a:tabLst>
            </a:pPr>
            <a:r>
              <a:rPr lang="en-US" sz="1800" b="1" dirty="0">
                <a:latin typeface="Arial"/>
                <a:cs typeface="Arial"/>
              </a:rPr>
              <a:t>Case Studies: Land Use and </a:t>
            </a:r>
            <a:r>
              <a:rPr lang="en-US" sz="1800" b="1" spc="-100" dirty="0">
                <a:latin typeface="Arial"/>
                <a:cs typeface="Arial"/>
              </a:rPr>
              <a:t>T</a:t>
            </a:r>
            <a:r>
              <a:rPr lang="en-US" sz="1800" b="1" dirty="0">
                <a:latin typeface="Arial"/>
                <a:cs typeface="Arial"/>
              </a:rPr>
              <a:t>ransportation</a:t>
            </a:r>
            <a:endParaRPr lang="en-US" sz="1800" dirty="0">
              <a:latin typeface="Arial"/>
              <a:cs typeface="Arial"/>
            </a:endParaRPr>
          </a:p>
          <a:p>
            <a:pPr marL="12700" marR="103505">
              <a:lnSpc>
                <a:spcPct val="100000"/>
              </a:lnSpc>
              <a:spcBef>
                <a:spcPts val="780"/>
              </a:spcBef>
            </a:pPr>
            <a:r>
              <a:rPr lang="en-US" sz="1300" dirty="0">
                <a:latin typeface="Arial"/>
                <a:cs typeface="Arial"/>
              </a:rPr>
              <a:t>Strategies to reducing the impact of goods movement and land use on near-port communities are often interrelated. Examples include:</a:t>
            </a:r>
          </a:p>
          <a:p>
            <a:pPr marL="297815" lvl="2" indent="-114300">
              <a:lnSpc>
                <a:spcPct val="100000"/>
              </a:lnSpc>
              <a:spcBef>
                <a:spcPts val="900"/>
              </a:spcBef>
              <a:buFont typeface="Arial"/>
              <a:buChar char="•"/>
              <a:tabLst>
                <a:tab pos="298450" algn="l"/>
              </a:tabLst>
            </a:pPr>
            <a:r>
              <a:rPr lang="en-US" sz="1300" dirty="0">
                <a:latin typeface="Arial"/>
                <a:cs typeface="Arial"/>
              </a:rPr>
              <a:t>Delaware </a:t>
            </a:r>
            <a:r>
              <a:rPr lang="en-US" sz="1300" spc="-100" dirty="0">
                <a:latin typeface="Arial"/>
                <a:cs typeface="Arial"/>
              </a:rPr>
              <a:t>V</a:t>
            </a:r>
            <a:r>
              <a:rPr lang="en-US" sz="1300" dirty="0">
                <a:latin typeface="Arial"/>
                <a:cs typeface="Arial"/>
              </a:rPr>
              <a:t>alley Regional Planning Commission –</a:t>
            </a:r>
            <a:r>
              <a:rPr lang="en-US" sz="1300" spc="-70" dirty="0">
                <a:latin typeface="Arial"/>
                <a:cs typeface="Arial"/>
              </a:rPr>
              <a:t> </a:t>
            </a:r>
            <a:r>
              <a:rPr lang="en-US" sz="1300" dirty="0">
                <a:latin typeface="Arial"/>
                <a:cs typeface="Arial"/>
              </a:rPr>
              <a:t>An MPO uses federal transportation funding to conduct diesel retrofit projects.</a:t>
            </a:r>
          </a:p>
          <a:p>
            <a:pPr marL="297815" marR="396240" lvl="2" indent="-114300">
              <a:lnSpc>
                <a:spcPct val="100000"/>
              </a:lnSpc>
              <a:spcBef>
                <a:spcPts val="900"/>
              </a:spcBef>
              <a:buFont typeface="Arial"/>
              <a:buChar char="•"/>
              <a:tabLst>
                <a:tab pos="298450" algn="l"/>
              </a:tabLst>
            </a:pPr>
            <a:r>
              <a:rPr lang="en-US" sz="1300" dirty="0">
                <a:latin typeface="Arial"/>
                <a:cs typeface="Arial"/>
              </a:rPr>
              <a:t>Air Pollution and Public Health in Galena Park,</a:t>
            </a:r>
            <a:r>
              <a:rPr lang="en-US" sz="1300" spc="-25" dirty="0">
                <a:latin typeface="Arial"/>
                <a:cs typeface="Arial"/>
              </a:rPr>
              <a:t> </a:t>
            </a:r>
            <a:r>
              <a:rPr lang="en-US" sz="1300" spc="-145" dirty="0">
                <a:latin typeface="Arial"/>
                <a:cs typeface="Arial"/>
              </a:rPr>
              <a:t>T</a:t>
            </a:r>
            <a:r>
              <a:rPr lang="en-US" sz="1300" dirty="0">
                <a:latin typeface="Arial"/>
                <a:cs typeface="Arial"/>
              </a:rPr>
              <a:t>exas –</a:t>
            </a:r>
            <a:r>
              <a:rPr lang="en-US" sz="1300" spc="-75" dirty="0">
                <a:latin typeface="Arial"/>
                <a:cs typeface="Arial"/>
              </a:rPr>
              <a:t> </a:t>
            </a:r>
            <a:r>
              <a:rPr lang="en-US" sz="1300" dirty="0">
                <a:latin typeface="Arial"/>
                <a:cs typeface="Arial"/>
              </a:rPr>
              <a:t>A regional non-profit partners with a near-port community to quantify public health impacts from air pollution and identify strategies for reducing air pollution.</a:t>
            </a:r>
          </a:p>
          <a:p>
            <a:pPr marL="297815" marR="258445" lvl="2" indent="-114300">
              <a:lnSpc>
                <a:spcPct val="100000"/>
              </a:lnSpc>
              <a:spcBef>
                <a:spcPts val="900"/>
              </a:spcBef>
              <a:buFont typeface="Arial"/>
              <a:buChar char="•"/>
              <a:tabLst>
                <a:tab pos="298450" algn="l"/>
              </a:tabLst>
            </a:pPr>
            <a:r>
              <a:rPr lang="en-US" sz="1300" dirty="0">
                <a:latin typeface="Arial"/>
                <a:cs typeface="Arial"/>
              </a:rPr>
              <a:t>Advocating for Healthy Land Use Siting Practices in the San Francisco Bay</a:t>
            </a:r>
            <a:r>
              <a:rPr lang="en-US" sz="1300" spc="-75" dirty="0">
                <a:latin typeface="Arial"/>
                <a:cs typeface="Arial"/>
              </a:rPr>
              <a:t> </a:t>
            </a:r>
            <a:r>
              <a:rPr lang="en-US" sz="1300" dirty="0">
                <a:latin typeface="Arial"/>
                <a:cs typeface="Arial"/>
              </a:rPr>
              <a:t>Area –</a:t>
            </a:r>
            <a:r>
              <a:rPr lang="en-US" sz="1300" spc="-75" dirty="0">
                <a:latin typeface="Arial"/>
                <a:cs typeface="Arial"/>
              </a:rPr>
              <a:t> </a:t>
            </a:r>
            <a:r>
              <a:rPr lang="en-US" sz="1300" dirty="0">
                <a:latin typeface="Arial"/>
                <a:cs typeface="Arial"/>
              </a:rPr>
              <a:t>A</a:t>
            </a:r>
            <a:r>
              <a:rPr lang="en-US" sz="1300" spc="-75" dirty="0">
                <a:latin typeface="Arial"/>
                <a:cs typeface="Arial"/>
              </a:rPr>
              <a:t> </a:t>
            </a:r>
            <a:r>
              <a:rPr lang="en-US" sz="1300" dirty="0">
                <a:latin typeface="Arial"/>
                <a:cs typeface="Arial"/>
              </a:rPr>
              <a:t>local collaborative advocates for land siting practices that protect sensitive populations from air pollution impacts.</a:t>
            </a:r>
          </a:p>
          <a:p>
            <a:pPr marL="297815" marR="130175" lvl="2" indent="-114300">
              <a:lnSpc>
                <a:spcPct val="100000"/>
              </a:lnSpc>
              <a:spcBef>
                <a:spcPts val="900"/>
              </a:spcBef>
              <a:buFont typeface="Arial"/>
              <a:buChar char="•"/>
              <a:tabLst>
                <a:tab pos="298450" algn="l"/>
              </a:tabLst>
            </a:pPr>
            <a:r>
              <a:rPr lang="en-US" sz="1300" dirty="0">
                <a:latin typeface="Arial"/>
                <a:cs typeface="Arial"/>
              </a:rPr>
              <a:t>Land Use Planning at Helsinki</a:t>
            </a:r>
            <a:r>
              <a:rPr lang="en-US" sz="1300" spc="-25" dirty="0">
                <a:latin typeface="Arial"/>
                <a:cs typeface="Arial"/>
              </a:rPr>
              <a:t>’</a:t>
            </a:r>
            <a:r>
              <a:rPr lang="en-US" sz="1300" dirty="0">
                <a:latin typeface="Arial"/>
                <a:cs typeface="Arial"/>
              </a:rPr>
              <a:t>s </a:t>
            </a:r>
            <a:r>
              <a:rPr lang="en-US" sz="1300" spc="-50" dirty="0" err="1">
                <a:latin typeface="Arial"/>
                <a:cs typeface="Arial"/>
              </a:rPr>
              <a:t>V</a:t>
            </a:r>
            <a:r>
              <a:rPr lang="en-US" sz="1300" dirty="0" err="1">
                <a:latin typeface="Arial"/>
                <a:cs typeface="Arial"/>
              </a:rPr>
              <a:t>uosaari</a:t>
            </a:r>
            <a:r>
              <a:rPr lang="en-US" sz="1300" dirty="0">
                <a:latin typeface="Arial"/>
                <a:cs typeface="Arial"/>
              </a:rPr>
              <a:t> Harbor –</a:t>
            </a:r>
            <a:r>
              <a:rPr lang="en-US" sz="1300" spc="-75" dirty="0">
                <a:latin typeface="Arial"/>
                <a:cs typeface="Arial"/>
              </a:rPr>
              <a:t> </a:t>
            </a:r>
            <a:r>
              <a:rPr lang="en-US" sz="1300" dirty="0">
                <a:latin typeface="Arial"/>
                <a:cs typeface="Arial"/>
              </a:rPr>
              <a:t>A</a:t>
            </a:r>
            <a:r>
              <a:rPr lang="en-US" sz="1300" spc="-75" dirty="0">
                <a:latin typeface="Arial"/>
                <a:cs typeface="Arial"/>
              </a:rPr>
              <a:t> </a:t>
            </a:r>
            <a:r>
              <a:rPr lang="en-US" sz="1300" dirty="0">
                <a:latin typeface="Arial"/>
                <a:cs typeface="Arial"/>
              </a:rPr>
              <a:t>port in Finland has a unique opportunity as it relocates to incorporate cutting-edge land use planning strategies to reduce impacts on wildlife and near-port communities.</a:t>
            </a:r>
          </a:p>
          <a:p>
            <a:endParaRPr lang="en-US" dirty="0"/>
          </a:p>
          <a:p>
            <a:r>
              <a:rPr lang="en-US" b="1" dirty="0"/>
              <a:t>Let’s take a closer look at:</a:t>
            </a:r>
          </a:p>
          <a:p>
            <a:pPr marL="15240" marR="5080" indent="-3175">
              <a:lnSpc>
                <a:spcPct val="100000"/>
              </a:lnSpc>
            </a:pPr>
            <a:r>
              <a:rPr lang="en-US" sz="1200" dirty="0">
                <a:latin typeface="Arial"/>
                <a:cs typeface="Arial"/>
              </a:rPr>
              <a:t>The Delaware </a:t>
            </a:r>
            <a:r>
              <a:rPr lang="en-US" sz="1200" spc="-100" dirty="0">
                <a:latin typeface="Arial"/>
                <a:cs typeface="Arial"/>
              </a:rPr>
              <a:t>V</a:t>
            </a:r>
            <a:r>
              <a:rPr lang="en-US" sz="1200" dirty="0">
                <a:latin typeface="Arial"/>
                <a:cs typeface="Arial"/>
              </a:rPr>
              <a:t>alley Regional Planning Commission (the Commission) serves nine counties in the Greater Philadelphia area and is responsible, among other things, for regional transportation planning and administration of federal transportation funds from the Congestion Mitigation and</a:t>
            </a:r>
            <a:r>
              <a:rPr lang="en-US" sz="1200" spc="-75" dirty="0">
                <a:latin typeface="Arial"/>
                <a:cs typeface="Arial"/>
              </a:rPr>
              <a:t> </a:t>
            </a:r>
            <a:r>
              <a:rPr lang="en-US" sz="1200" dirty="0">
                <a:latin typeface="Arial"/>
                <a:cs typeface="Arial"/>
              </a:rPr>
              <a:t>Air Quality Improvement (CMAQ) program. In 2012, the Commission sponsored a competitive process to award $10.7 million in CMAQ funds to local transportation-related projects.</a:t>
            </a:r>
            <a:r>
              <a:rPr lang="en-US" sz="1200" spc="-25" dirty="0">
                <a:latin typeface="Arial"/>
                <a:cs typeface="Arial"/>
              </a:rPr>
              <a:t> </a:t>
            </a:r>
            <a:r>
              <a:rPr lang="en-US" sz="1200" dirty="0">
                <a:latin typeface="Arial"/>
                <a:cs typeface="Arial"/>
              </a:rPr>
              <a:t>This led to the selection of 18 projects, including three diesel retrofit projects that received a total of $2.9 million.</a:t>
            </a:r>
            <a:r>
              <a:rPr lang="en-US" sz="1200" spc="-25" dirty="0">
                <a:latin typeface="Arial"/>
                <a:cs typeface="Arial"/>
              </a:rPr>
              <a:t> </a:t>
            </a:r>
            <a:r>
              <a:rPr lang="en-US" sz="1200" dirty="0">
                <a:latin typeface="Arial"/>
                <a:cs typeface="Arial"/>
              </a:rPr>
              <a:t>These projects included:</a:t>
            </a:r>
          </a:p>
          <a:p>
            <a:pPr marL="300990" marR="21590" indent="-114300">
              <a:lnSpc>
                <a:spcPct val="100000"/>
              </a:lnSpc>
              <a:spcBef>
                <a:spcPts val="900"/>
              </a:spcBef>
              <a:buFont typeface="Arial"/>
              <a:buChar char="•"/>
              <a:tabLst>
                <a:tab pos="301625" algn="l"/>
              </a:tabLst>
            </a:pPr>
            <a:r>
              <a:rPr lang="en-US" sz="1200" dirty="0">
                <a:latin typeface="Arial"/>
                <a:cs typeface="Arial"/>
              </a:rPr>
              <a:t>A</a:t>
            </a:r>
            <a:r>
              <a:rPr lang="en-US" sz="1200" spc="-75" dirty="0">
                <a:latin typeface="Arial"/>
                <a:cs typeface="Arial"/>
              </a:rPr>
              <a:t> </a:t>
            </a:r>
            <a:r>
              <a:rPr lang="en-US" sz="1200" dirty="0">
                <a:latin typeface="Arial"/>
                <a:cs typeface="Arial"/>
              </a:rPr>
              <a:t>diesel locomotive repower initiative by the Southeastern Pennsylvania</a:t>
            </a:r>
            <a:r>
              <a:rPr lang="en-US" sz="1200" spc="-25" dirty="0">
                <a:latin typeface="Arial"/>
                <a:cs typeface="Arial"/>
              </a:rPr>
              <a:t> </a:t>
            </a:r>
            <a:r>
              <a:rPr lang="en-US" sz="1200" spc="-50" dirty="0">
                <a:latin typeface="Arial"/>
                <a:cs typeface="Arial"/>
              </a:rPr>
              <a:t>T</a:t>
            </a:r>
            <a:r>
              <a:rPr lang="en-US" sz="1200" dirty="0">
                <a:latin typeface="Arial"/>
                <a:cs typeface="Arial"/>
              </a:rPr>
              <a:t>ransit</a:t>
            </a:r>
            <a:r>
              <a:rPr lang="en-US" sz="1200" spc="-75" dirty="0">
                <a:latin typeface="Arial"/>
                <a:cs typeface="Arial"/>
              </a:rPr>
              <a:t> </a:t>
            </a:r>
            <a:r>
              <a:rPr lang="en-US" sz="1200" dirty="0">
                <a:latin typeface="Arial"/>
                <a:cs typeface="Arial"/>
              </a:rPr>
              <a:t>Authority</a:t>
            </a:r>
          </a:p>
          <a:p>
            <a:pPr marL="300990" indent="-114300">
              <a:lnSpc>
                <a:spcPct val="100000"/>
              </a:lnSpc>
              <a:spcBef>
                <a:spcPts val="900"/>
              </a:spcBef>
              <a:buFont typeface="Arial"/>
              <a:buChar char="•"/>
              <a:tabLst>
                <a:tab pos="301625" algn="l"/>
              </a:tabLst>
            </a:pPr>
            <a:r>
              <a:rPr lang="en-US" sz="1200" dirty="0">
                <a:latin typeface="Arial"/>
                <a:cs typeface="Arial"/>
              </a:rPr>
              <a:t>A</a:t>
            </a:r>
            <a:r>
              <a:rPr lang="en-US" sz="1200" spc="-75" dirty="0">
                <a:latin typeface="Arial"/>
                <a:cs typeface="Arial"/>
              </a:rPr>
              <a:t> </a:t>
            </a:r>
            <a:r>
              <a:rPr lang="en-US" sz="1200" dirty="0">
                <a:latin typeface="Arial"/>
                <a:cs typeface="Arial"/>
              </a:rPr>
              <a:t>diesel locomotive retrofit for a CSX</a:t>
            </a:r>
          </a:p>
          <a:p>
            <a:pPr marL="300990">
              <a:lnSpc>
                <a:spcPct val="100000"/>
              </a:lnSpc>
            </a:pPr>
            <a:r>
              <a:rPr lang="en-US" sz="1200" dirty="0">
                <a:latin typeface="Arial"/>
                <a:cs typeface="Arial"/>
              </a:rPr>
              <a:t>switcher locomotive</a:t>
            </a:r>
          </a:p>
          <a:p>
            <a:pPr marL="300990" indent="-114300">
              <a:lnSpc>
                <a:spcPct val="100000"/>
              </a:lnSpc>
              <a:spcBef>
                <a:spcPts val="900"/>
              </a:spcBef>
              <a:buFont typeface="Arial"/>
              <a:buChar char="•"/>
              <a:tabLst>
                <a:tab pos="301625" algn="l"/>
              </a:tabLst>
            </a:pPr>
            <a:r>
              <a:rPr lang="en-US" sz="1200" dirty="0">
                <a:latin typeface="Arial"/>
                <a:cs typeface="Arial"/>
              </a:rPr>
              <a:t>Construction equipment retrofits in the south</a:t>
            </a:r>
          </a:p>
          <a:p>
            <a:pPr marL="300990">
              <a:lnSpc>
                <a:spcPct val="100000"/>
              </a:lnSpc>
            </a:pPr>
            <a:r>
              <a:rPr lang="en-US" sz="1200" dirty="0">
                <a:latin typeface="Arial"/>
                <a:cs typeface="Arial"/>
              </a:rPr>
              <a:t>Jersey area</a:t>
            </a:r>
          </a:p>
          <a:p>
            <a:pPr marL="15240" marR="142240">
              <a:lnSpc>
                <a:spcPct val="100000"/>
              </a:lnSpc>
              <a:spcBef>
                <a:spcPts val="900"/>
              </a:spcBef>
            </a:pPr>
            <a:r>
              <a:rPr lang="en-US" sz="1200" spc="-145" dirty="0">
                <a:latin typeface="Arial"/>
                <a:cs typeface="Arial"/>
              </a:rPr>
              <a:t>T</a:t>
            </a:r>
            <a:r>
              <a:rPr lang="en-US" sz="1200" dirty="0">
                <a:latin typeface="Arial"/>
                <a:cs typeface="Arial"/>
              </a:rPr>
              <a:t>ogethe</a:t>
            </a:r>
            <a:r>
              <a:rPr lang="en-US" sz="1200" spc="-75" dirty="0">
                <a:latin typeface="Arial"/>
                <a:cs typeface="Arial"/>
              </a:rPr>
              <a:t>r</a:t>
            </a:r>
            <a:r>
              <a:rPr lang="en-US" sz="1200" dirty="0">
                <a:latin typeface="Arial"/>
                <a:cs typeface="Arial"/>
              </a:rPr>
              <a:t>, these three projects are estimated to reduce diesel emissions by 258 kilograms/da</a:t>
            </a:r>
            <a:r>
              <a:rPr lang="en-US" sz="1200" spc="-95" dirty="0">
                <a:latin typeface="Arial"/>
                <a:cs typeface="Arial"/>
              </a:rPr>
              <a:t>y</a:t>
            </a:r>
            <a:r>
              <a:rPr lang="en-US" sz="1200" dirty="0">
                <a:latin typeface="Arial"/>
                <a:cs typeface="Arial"/>
              </a:rPr>
              <a:t>.</a:t>
            </a:r>
          </a:p>
          <a:p>
            <a:endParaRPr lang="en-US"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Local Economy and Jobs</a:t>
            </a:r>
            <a:endParaRPr lang="en-US" sz="1200" dirty="0">
              <a:latin typeface="Arial"/>
              <a:cs typeface="Arial"/>
            </a:endParaRPr>
          </a:p>
          <a:p>
            <a:pPr marL="12700" marR="161925">
              <a:lnSpc>
                <a:spcPct val="100000"/>
              </a:lnSpc>
            </a:pPr>
            <a:r>
              <a:rPr lang="en-US" sz="1200" dirty="0">
                <a:latin typeface="Arial"/>
                <a:cs typeface="Arial"/>
              </a:rPr>
              <a:t>The port sector contributes significantly to the local economy in communities where ports are located. Contributions include:</a:t>
            </a:r>
          </a:p>
          <a:p>
            <a:pPr marL="297815" indent="-114300">
              <a:lnSpc>
                <a:spcPct val="100000"/>
              </a:lnSpc>
              <a:spcBef>
                <a:spcPts val="900"/>
              </a:spcBef>
              <a:buFont typeface="Arial"/>
              <a:buChar char="•"/>
              <a:tabLst>
                <a:tab pos="298450" algn="l"/>
              </a:tabLst>
            </a:pPr>
            <a:r>
              <a:rPr lang="en-US" sz="1200" dirty="0">
                <a:latin typeface="Arial"/>
                <a:cs typeface="Arial"/>
              </a:rPr>
              <a:t>Employment opportunities at the port</a:t>
            </a:r>
          </a:p>
          <a:p>
            <a:pPr marL="297815" marR="5080" indent="-114300">
              <a:lnSpc>
                <a:spcPct val="100000"/>
              </a:lnSpc>
              <a:spcBef>
                <a:spcPts val="900"/>
              </a:spcBef>
              <a:buFont typeface="Arial"/>
              <a:buChar char="•"/>
              <a:tabLst>
                <a:tab pos="298450" algn="l"/>
              </a:tabLst>
            </a:pPr>
            <a:r>
              <a:rPr lang="en-US" sz="1200" dirty="0">
                <a:latin typeface="Arial"/>
                <a:cs typeface="Arial"/>
              </a:rPr>
              <a:t>Employment opportunities in port-related sectors (e.g. the rail and trucking industries)</a:t>
            </a:r>
          </a:p>
          <a:p>
            <a:pPr marL="297815" indent="-114300">
              <a:lnSpc>
                <a:spcPct val="100000"/>
              </a:lnSpc>
              <a:spcBef>
                <a:spcPts val="900"/>
              </a:spcBef>
              <a:buFont typeface="Arial"/>
              <a:buChar char="•"/>
              <a:tabLst>
                <a:tab pos="298450" algn="l"/>
              </a:tabLst>
            </a:pPr>
            <a:r>
              <a:rPr lang="en-US" sz="1200" dirty="0">
                <a:latin typeface="Arial"/>
                <a:cs typeface="Arial"/>
              </a:rPr>
              <a:t>Increased tax base for the local and state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At some ports, workers are members of </a:t>
            </a:r>
            <a:r>
              <a:rPr lang="en-US" sz="1200" u="sng" dirty="0">
                <a:latin typeface="Arial"/>
                <a:cs typeface="Arial"/>
              </a:rPr>
              <a:t>labor unions</a:t>
            </a:r>
            <a:r>
              <a:rPr lang="en-US" sz="1200" dirty="0">
                <a:latin typeface="Arial"/>
                <a:cs typeface="Arial"/>
              </a:rPr>
              <a:t> that advocate on their behalf and may establish terms related to hiring, wages and advancement.</a:t>
            </a:r>
          </a:p>
          <a:p>
            <a:endParaRPr lang="en-US" dirty="0"/>
          </a:p>
          <a:p>
            <a:r>
              <a:rPr lang="en-US" dirty="0"/>
              <a:t>The Primer provide more detail on the following topics: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Cargo Handling Employment Opportunities</a:t>
            </a:r>
          </a:p>
          <a:p>
            <a:pPr marL="184150" indent="-171450">
              <a:lnSpc>
                <a:spcPct val="100000"/>
              </a:lnSpc>
              <a:buFont typeface="Arial" panose="020B0604020202020204" pitchFamily="34" charset="0"/>
              <a:buChar char="•"/>
            </a:pPr>
            <a:r>
              <a:rPr lang="en-US" sz="1200" dirty="0">
                <a:latin typeface="Arial"/>
                <a:cs typeface="Arial"/>
              </a:rPr>
              <a:t>Additional Port-Related Employment Opportunities</a:t>
            </a:r>
            <a:endParaRPr lang="en-US" sz="1050" dirty="0">
              <a:latin typeface="Times New Roman"/>
              <a:cs typeface="Times New Roman"/>
            </a:endParaRPr>
          </a:p>
          <a:p>
            <a:pPr marL="184150" indent="-171450">
              <a:lnSpc>
                <a:spcPct val="100000"/>
              </a:lnSpc>
              <a:buFont typeface="Arial" panose="020B0604020202020204" pitchFamily="34" charset="0"/>
              <a:buChar char="•"/>
            </a:pPr>
            <a:r>
              <a:rPr lang="en-US" sz="1200" spc="-25" dirty="0">
                <a:latin typeface="Arial"/>
                <a:cs typeface="Arial"/>
              </a:rPr>
              <a:t>W</a:t>
            </a:r>
            <a:r>
              <a:rPr lang="en-US" sz="1200" dirty="0">
                <a:latin typeface="Arial"/>
                <a:cs typeface="Arial"/>
              </a:rPr>
              <a:t>orker Classifications</a:t>
            </a:r>
            <a:endParaRPr lang="en-US" sz="1050" dirty="0">
              <a:latin typeface="Times New Roman"/>
              <a:cs typeface="Times New Roman"/>
            </a:endParaRPr>
          </a:p>
          <a:p>
            <a:pPr marL="184150" indent="-171450">
              <a:lnSpc>
                <a:spcPct val="100000"/>
              </a:lnSpc>
              <a:buFont typeface="Arial" panose="020B0604020202020204" pitchFamily="34" charset="0"/>
              <a:buChar char="•"/>
            </a:pPr>
            <a:r>
              <a:rPr lang="en-US" sz="1200" dirty="0">
                <a:latin typeface="Arial"/>
                <a:cs typeface="Arial"/>
              </a:rPr>
              <a:t>Labor Unions, </a:t>
            </a:r>
            <a:r>
              <a:rPr lang="en-US" sz="1200" spc="-25" dirty="0">
                <a:latin typeface="Arial"/>
                <a:cs typeface="Arial"/>
              </a:rPr>
              <a:t>W</a:t>
            </a:r>
            <a:r>
              <a:rPr lang="en-US" sz="1200" dirty="0">
                <a:latin typeface="Arial"/>
                <a:cs typeface="Arial"/>
              </a:rPr>
              <a:t>orkers and Ports</a:t>
            </a:r>
            <a:endParaRPr lang="en-US" sz="1050" dirty="0">
              <a:latin typeface="Times New Roman"/>
              <a:cs typeface="Times New Roman"/>
            </a:endParaRPr>
          </a:p>
          <a:p>
            <a:pPr marL="184150" indent="-171450">
              <a:lnSpc>
                <a:spcPct val="100000"/>
              </a:lnSpc>
              <a:buFont typeface="Arial" panose="020B0604020202020204" pitchFamily="34" charset="0"/>
              <a:buChar char="•"/>
            </a:pPr>
            <a:r>
              <a:rPr lang="en-US" sz="1200" dirty="0">
                <a:latin typeface="Arial"/>
                <a:cs typeface="Arial"/>
              </a:rPr>
              <a:t>The Impact of Port Labor/Management Disputes on Port-Related Jobs</a:t>
            </a:r>
          </a:p>
          <a:p>
            <a:endParaRPr lang="en-US" dirty="0"/>
          </a:p>
          <a:p>
            <a:r>
              <a:rPr lang="en-US" dirty="0"/>
              <a:t>Let’s take a closer look at:</a:t>
            </a:r>
          </a:p>
          <a:p>
            <a:pPr marL="12700" marR="1108075">
              <a:lnSpc>
                <a:spcPct val="100000"/>
              </a:lnSpc>
            </a:pPr>
            <a:r>
              <a:rPr lang="en-US" sz="1200" b="1" dirty="0">
                <a:latin typeface="Arial"/>
                <a:cs typeface="Arial"/>
              </a:rPr>
              <a:t>Cargo Handling Employment Opportunities</a:t>
            </a:r>
            <a:endParaRPr lang="en-US" sz="1200" dirty="0">
              <a:latin typeface="Arial"/>
              <a:cs typeface="Arial"/>
            </a:endParaRPr>
          </a:p>
          <a:p>
            <a:pPr marL="12700" marR="60325">
              <a:lnSpc>
                <a:spcPct val="100000"/>
              </a:lnSpc>
              <a:spcBef>
                <a:spcPts val="880"/>
              </a:spcBef>
            </a:pPr>
            <a:r>
              <a:rPr lang="en-US" sz="1200" u="sng" dirty="0">
                <a:latin typeface="Arial"/>
                <a:cs typeface="Arial"/>
              </a:rPr>
              <a:t>Cargo</a:t>
            </a:r>
            <a:r>
              <a:rPr lang="en-US" sz="1200" dirty="0">
                <a:latin typeface="Arial"/>
                <a:cs typeface="Arial"/>
              </a:rPr>
              <a:t>-handling jobs are often the first thing that comes to mind when thinking of employment opportunities at ports.</a:t>
            </a:r>
            <a:r>
              <a:rPr lang="en-US" sz="1200" spc="-75" dirty="0">
                <a:latin typeface="Arial"/>
                <a:cs typeface="Arial"/>
              </a:rPr>
              <a:t> </a:t>
            </a:r>
            <a:r>
              <a:rPr lang="en-US" sz="1200" dirty="0">
                <a:latin typeface="Arial"/>
                <a:cs typeface="Arial"/>
              </a:rPr>
              <a:t>A</a:t>
            </a:r>
            <a:r>
              <a:rPr lang="en-US" sz="1200" spc="-75" dirty="0">
                <a:latin typeface="Arial"/>
                <a:cs typeface="Arial"/>
              </a:rPr>
              <a:t> </a:t>
            </a:r>
            <a:r>
              <a:rPr lang="en-US" sz="1200" dirty="0">
                <a:latin typeface="Arial"/>
                <a:cs typeface="Arial"/>
              </a:rPr>
              <a:t>few of the jobs related to cargo-handling are listed below:</a:t>
            </a:r>
            <a:r>
              <a:rPr lang="en-US" sz="1100" baseline="33333" dirty="0">
                <a:latin typeface="Arial"/>
                <a:cs typeface="Arial"/>
              </a:rPr>
              <a:t>1</a:t>
            </a:r>
          </a:p>
          <a:p>
            <a:pPr marL="297815" marR="7620" indent="-113664">
              <a:lnSpc>
                <a:spcPct val="100000"/>
              </a:lnSpc>
              <a:spcBef>
                <a:spcPts val="900"/>
              </a:spcBef>
              <a:buFont typeface="Arial"/>
              <a:buChar char="•"/>
              <a:tabLst>
                <a:tab pos="298450" algn="l"/>
              </a:tabLst>
            </a:pPr>
            <a:r>
              <a:rPr lang="en-US" sz="1200" i="1" u="sng" dirty="0">
                <a:latin typeface="Arial"/>
                <a:cs typeface="Arial"/>
              </a:rPr>
              <a:t>Clerks</a:t>
            </a:r>
            <a:r>
              <a:rPr lang="en-US" sz="1200" i="1" dirty="0">
                <a:latin typeface="Arial"/>
                <a:cs typeface="Arial"/>
              </a:rPr>
              <a:t> </a:t>
            </a:r>
            <a:r>
              <a:rPr lang="en-US" sz="1200" dirty="0">
                <a:latin typeface="Arial"/>
                <a:cs typeface="Arial"/>
              </a:rPr>
              <a:t>check the actual count of the goods versus the amount listed on the ship</a:t>
            </a:r>
            <a:r>
              <a:rPr lang="en-US" sz="1200" spc="-25" dirty="0">
                <a:latin typeface="Arial"/>
                <a:cs typeface="Arial"/>
              </a:rPr>
              <a:t>’</a:t>
            </a:r>
            <a:r>
              <a:rPr lang="en-US" sz="1200" dirty="0">
                <a:latin typeface="Arial"/>
                <a:cs typeface="Arial"/>
              </a:rPr>
              <a:t>s manifest when cargo is unloaded from a ship.</a:t>
            </a:r>
            <a:r>
              <a:rPr lang="en-US" sz="1200" spc="-25" dirty="0">
                <a:latin typeface="Arial"/>
                <a:cs typeface="Arial"/>
              </a:rPr>
              <a:t> </a:t>
            </a:r>
            <a:r>
              <a:rPr lang="en-US" sz="1200" dirty="0">
                <a:latin typeface="Arial"/>
                <a:cs typeface="Arial"/>
              </a:rPr>
              <a:t>The clerk will note shortages, overages or damage.</a:t>
            </a:r>
          </a:p>
          <a:p>
            <a:pPr marL="297815" marR="13335" indent="-113664">
              <a:lnSpc>
                <a:spcPct val="100000"/>
              </a:lnSpc>
              <a:spcBef>
                <a:spcPts val="900"/>
              </a:spcBef>
              <a:buFont typeface="Arial"/>
              <a:buChar char="•"/>
              <a:tabLst>
                <a:tab pos="298450" algn="l"/>
              </a:tabLst>
            </a:pPr>
            <a:r>
              <a:rPr lang="en-US" sz="1200" i="1" u="sng" dirty="0">
                <a:latin typeface="Arial"/>
                <a:cs typeface="Arial"/>
              </a:rPr>
              <a:t>Longshoremen</a:t>
            </a:r>
            <a:r>
              <a:rPr lang="en-US" sz="1200" i="1" dirty="0">
                <a:latin typeface="Arial"/>
                <a:cs typeface="Arial"/>
              </a:rPr>
              <a:t> </a:t>
            </a:r>
            <a:r>
              <a:rPr lang="en-US" sz="1200" dirty="0">
                <a:latin typeface="Arial"/>
                <a:cs typeface="Arial"/>
              </a:rPr>
              <a:t>(also called </a:t>
            </a:r>
            <a:r>
              <a:rPr lang="en-US" sz="1200" u="sng" dirty="0">
                <a:latin typeface="Arial"/>
                <a:cs typeface="Arial"/>
              </a:rPr>
              <a:t>stevedores</a:t>
            </a:r>
            <a:r>
              <a:rPr lang="en-US" sz="1200" dirty="0">
                <a:latin typeface="Arial"/>
                <a:cs typeface="Arial"/>
              </a:rPr>
              <a:t>) load and unload ships or perform administrative tasks associated with the loading or unloading of cargo. Longshore “gangs” are hired by stevedoring firms and may or may not be labor union members.</a:t>
            </a:r>
          </a:p>
          <a:p>
            <a:pPr marL="297815" marR="491490" indent="-113664">
              <a:lnSpc>
                <a:spcPct val="100000"/>
              </a:lnSpc>
              <a:spcBef>
                <a:spcPts val="900"/>
              </a:spcBef>
              <a:buFont typeface="Arial"/>
              <a:buChar char="•"/>
              <a:tabLst>
                <a:tab pos="298450" algn="l"/>
              </a:tabLst>
            </a:pPr>
            <a:r>
              <a:rPr lang="en-US" sz="1200" i="1" u="sng" dirty="0">
                <a:latin typeface="Arial"/>
                <a:cs typeface="Arial"/>
              </a:rPr>
              <a:t>Hostlers (or hustlers)</a:t>
            </a:r>
            <a:r>
              <a:rPr lang="en-US" sz="1200" i="1" dirty="0">
                <a:latin typeface="Arial"/>
                <a:cs typeface="Arial"/>
              </a:rPr>
              <a:t> </a:t>
            </a:r>
            <a:r>
              <a:rPr lang="en-US" sz="1200" dirty="0">
                <a:latin typeface="Arial"/>
                <a:cs typeface="Arial"/>
              </a:rPr>
              <a:t>drive tractors for moving cargo within a </a:t>
            </a:r>
            <a:r>
              <a:rPr lang="en-US" sz="1200" u="sng" dirty="0">
                <a:latin typeface="Arial"/>
                <a:cs typeface="Arial"/>
              </a:rPr>
              <a:t>container</a:t>
            </a:r>
            <a:r>
              <a:rPr lang="en-US" sz="1200" dirty="0">
                <a:latin typeface="Arial"/>
                <a:cs typeface="Arial"/>
              </a:rPr>
              <a:t> yard.</a:t>
            </a:r>
          </a:p>
          <a:p>
            <a:pPr marL="297815" marR="5080" indent="-113664">
              <a:lnSpc>
                <a:spcPct val="100000"/>
              </a:lnSpc>
              <a:spcBef>
                <a:spcPts val="900"/>
              </a:spcBef>
              <a:buFont typeface="Arial"/>
              <a:buChar char="•"/>
              <a:tabLst>
                <a:tab pos="298450" algn="l"/>
              </a:tabLst>
            </a:pPr>
            <a:r>
              <a:rPr lang="en-US" sz="1200" i="1" u="sng" dirty="0">
                <a:latin typeface="Arial"/>
                <a:cs typeface="Arial"/>
              </a:rPr>
              <a:t>Consolidators</a:t>
            </a:r>
            <a:r>
              <a:rPr lang="en-US" sz="1200" i="1" dirty="0">
                <a:latin typeface="Arial"/>
                <a:cs typeface="Arial"/>
              </a:rPr>
              <a:t> </a:t>
            </a:r>
            <a:r>
              <a:rPr lang="en-US" sz="1200" dirty="0">
                <a:latin typeface="Arial"/>
                <a:cs typeface="Arial"/>
              </a:rPr>
              <a:t>combine cargo from a number of shippers into a container that will deliver the goods to several buyers.</a:t>
            </a:r>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509395">
              <a:lnSpc>
                <a:spcPct val="100000"/>
              </a:lnSpc>
            </a:pPr>
            <a:r>
              <a:rPr lang="en-US" sz="1600" b="1" dirty="0">
                <a:latin typeface="Arial"/>
                <a:cs typeface="Arial"/>
              </a:rPr>
              <a:t>6.2. Port Factors Impacting the Regional Economy</a:t>
            </a:r>
            <a:endParaRPr lang="en-US" sz="1600" dirty="0">
              <a:latin typeface="Arial"/>
              <a:cs typeface="Arial"/>
            </a:endParaRPr>
          </a:p>
          <a:p>
            <a:pPr marL="67310" marR="207645">
              <a:lnSpc>
                <a:spcPct val="100000"/>
              </a:lnSpc>
              <a:spcBef>
                <a:spcPts val="1430"/>
              </a:spcBef>
            </a:pPr>
            <a:r>
              <a:rPr lang="en-US" sz="1200" dirty="0">
                <a:latin typeface="Arial"/>
                <a:cs typeface="Arial"/>
              </a:rPr>
              <a:t>Ports support regional economies as well as local economies. Shifting trends in regional and international trade can have a significant impact on goods distribution patterns and therefore on regional economies. When port activity rises or falls, related</a:t>
            </a:r>
          </a:p>
          <a:p>
            <a:pPr marL="67310" marR="5080" indent="-635">
              <a:lnSpc>
                <a:spcPct val="100000"/>
              </a:lnSpc>
            </a:pPr>
            <a:r>
              <a:rPr lang="en-US" sz="1200" dirty="0">
                <a:latin typeface="Arial"/>
                <a:cs typeface="Arial"/>
              </a:rPr>
              <a:t>business sectors, especially those in the </a:t>
            </a:r>
            <a:r>
              <a:rPr lang="en-US" sz="1200" u="sng" dirty="0">
                <a:latin typeface="Arial"/>
                <a:cs typeface="Arial"/>
              </a:rPr>
              <a:t>goods movement</a:t>
            </a:r>
            <a:r>
              <a:rPr lang="en-US" sz="1200" dirty="0">
                <a:latin typeface="Arial"/>
                <a:cs typeface="Arial"/>
              </a:rPr>
              <a:t> secto</a:t>
            </a:r>
            <a:r>
              <a:rPr lang="en-US" sz="1200" spc="-75" dirty="0">
                <a:latin typeface="Arial"/>
                <a:cs typeface="Arial"/>
              </a:rPr>
              <a:t>r</a:t>
            </a:r>
            <a:r>
              <a:rPr lang="en-US" sz="1200" dirty="0">
                <a:latin typeface="Arial"/>
                <a:cs typeface="Arial"/>
              </a:rPr>
              <a:t>, can experience a ripple e</a:t>
            </a:r>
            <a:r>
              <a:rPr lang="en-US" sz="1200" spc="-25" dirty="0">
                <a:latin typeface="Arial"/>
                <a:cs typeface="Arial"/>
              </a:rPr>
              <a:t>f</a:t>
            </a:r>
            <a:r>
              <a:rPr lang="en-US" sz="1200" dirty="0">
                <a:latin typeface="Arial"/>
                <a:cs typeface="Arial"/>
              </a:rPr>
              <a:t>fect.</a:t>
            </a:r>
          </a:p>
          <a:p>
            <a:pPr marL="67310" marR="5080" indent="-635">
              <a:lnSpc>
                <a:spcPct val="100000"/>
              </a:lnSpc>
            </a:pPr>
            <a:endParaRPr lang="en-US" sz="1200" dirty="0">
              <a:latin typeface="Arial"/>
              <a:cs typeface="Arial"/>
            </a:endParaRPr>
          </a:p>
          <a:p>
            <a:pPr marL="67310" marR="5080" indent="-635">
              <a:lnSpc>
                <a:spcPct val="100000"/>
              </a:lnSpc>
            </a:pPr>
            <a:r>
              <a:rPr lang="en-US" sz="1200" dirty="0">
                <a:latin typeface="Arial"/>
                <a:cs typeface="Arial"/>
              </a:rPr>
              <a:t>Specific factors covered in the Primer include:</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Suez Canal Expansion</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135" dirty="0">
                <a:latin typeface="Arial"/>
                <a:cs typeface="Arial"/>
              </a:rPr>
              <a:t>T</a:t>
            </a:r>
            <a:r>
              <a:rPr lang="en-US" sz="1200" dirty="0">
                <a:latin typeface="Arial"/>
                <a:cs typeface="Arial"/>
              </a:rPr>
              <a:t>op 25 U.S. Container Ports</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Regional Shifts Related to International</a:t>
            </a:r>
            <a:r>
              <a:rPr lang="en-US" sz="1200" spc="-20" dirty="0">
                <a:latin typeface="Arial"/>
                <a:cs typeface="Arial"/>
              </a:rPr>
              <a:t> </a:t>
            </a:r>
            <a:r>
              <a:rPr lang="en-US" sz="1200" spc="-45" dirty="0">
                <a:latin typeface="Arial"/>
                <a:cs typeface="Arial"/>
              </a:rPr>
              <a:t>T</a:t>
            </a:r>
            <a:r>
              <a:rPr lang="en-US" sz="1200" dirty="0">
                <a:latin typeface="Arial"/>
                <a:cs typeface="Arial"/>
              </a:rPr>
              <a:t>rade Patterns</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Economic Impacts on Port-Related Industries</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Panama Canal Expansion</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Which Ports will be Post-Panamax Ready?</a:t>
            </a:r>
          </a:p>
          <a:p>
            <a:pPr marL="67310" marR="5080" lvl="0" indent="-635"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 at the </a:t>
            </a:r>
            <a:r>
              <a:rPr lang="en-US" sz="1200" b="1" dirty="0">
                <a:latin typeface="Arial"/>
                <a:cs typeface="Arial"/>
              </a:rPr>
              <a:t>Suez Canal Expansion</a:t>
            </a:r>
            <a:endParaRPr lang="en-US" sz="1200" dirty="0">
              <a:latin typeface="Arial"/>
              <a:cs typeface="Arial"/>
            </a:endParaRPr>
          </a:p>
          <a:p>
            <a:pPr marL="177800" marR="169545">
              <a:lnSpc>
                <a:spcPct val="100000"/>
              </a:lnSpc>
              <a:spcBef>
                <a:spcPts val="880"/>
              </a:spcBef>
            </a:pPr>
            <a:r>
              <a:rPr lang="en-US" sz="1200" dirty="0">
                <a:latin typeface="Arial"/>
                <a:cs typeface="Arial"/>
              </a:rPr>
              <a:t>In 2015, Egypt completed an expansion of the Suez Canal, which connects the Mediterranean Sea to the Red Sea providing the shortest sea link</a:t>
            </a:r>
            <a:r>
              <a:rPr lang="en-US" sz="1200" spc="-5" dirty="0">
                <a:latin typeface="Arial"/>
                <a:cs typeface="Arial"/>
              </a:rPr>
              <a:t> </a:t>
            </a:r>
            <a:r>
              <a:rPr lang="en-US" sz="1200" dirty="0">
                <a:latin typeface="Arial"/>
                <a:cs typeface="Arial"/>
              </a:rPr>
              <a:t>between</a:t>
            </a:r>
            <a:r>
              <a:rPr lang="en-US" sz="1200" spc="-75" dirty="0">
                <a:latin typeface="Arial"/>
                <a:cs typeface="Arial"/>
              </a:rPr>
              <a:t> </a:t>
            </a:r>
            <a:r>
              <a:rPr lang="en-US" sz="1200" dirty="0">
                <a:latin typeface="Arial"/>
                <a:cs typeface="Arial"/>
              </a:rPr>
              <a:t>Asia</a:t>
            </a:r>
            <a:r>
              <a:rPr lang="en-US" sz="1200" spc="-5" dirty="0">
                <a:latin typeface="Arial"/>
                <a:cs typeface="Arial"/>
              </a:rPr>
              <a:t> </a:t>
            </a:r>
            <a:r>
              <a:rPr lang="en-US" sz="1200" dirty="0">
                <a:latin typeface="Arial"/>
                <a:cs typeface="Arial"/>
              </a:rPr>
              <a:t>and</a:t>
            </a:r>
            <a:r>
              <a:rPr lang="en-US" sz="1200" spc="-5" dirty="0">
                <a:latin typeface="Arial"/>
                <a:cs typeface="Arial"/>
              </a:rPr>
              <a:t> </a:t>
            </a:r>
            <a:r>
              <a:rPr lang="en-US" sz="1200" dirty="0">
                <a:latin typeface="Arial"/>
                <a:cs typeface="Arial"/>
              </a:rPr>
              <a:t>Europe.</a:t>
            </a:r>
            <a:r>
              <a:rPr lang="en-US" sz="1200" spc="-30" dirty="0">
                <a:latin typeface="Arial"/>
                <a:cs typeface="Arial"/>
              </a:rPr>
              <a:t> </a:t>
            </a:r>
            <a:r>
              <a:rPr lang="en-US" sz="1200" dirty="0">
                <a:latin typeface="Arial"/>
                <a:cs typeface="Arial"/>
              </a:rPr>
              <a:t>The</a:t>
            </a:r>
            <a:r>
              <a:rPr lang="en-US" sz="1200" spc="-5" dirty="0">
                <a:latin typeface="Arial"/>
                <a:cs typeface="Arial"/>
              </a:rPr>
              <a:t> </a:t>
            </a:r>
            <a:r>
              <a:rPr lang="en-US" sz="1200" dirty="0">
                <a:latin typeface="Arial"/>
                <a:cs typeface="Arial"/>
              </a:rPr>
              <a:t>expansion</a:t>
            </a:r>
            <a:r>
              <a:rPr lang="en-US" sz="1200" spc="-5" dirty="0">
                <a:latin typeface="Arial"/>
                <a:cs typeface="Arial"/>
              </a:rPr>
              <a:t> </a:t>
            </a:r>
            <a:r>
              <a:rPr lang="en-US" sz="1200" dirty="0">
                <a:latin typeface="Arial"/>
                <a:cs typeface="Arial"/>
              </a:rPr>
              <a:t>will allow for two-way traffic along part of the route and reduces transit time from 18 hours to </a:t>
            </a:r>
            <a:r>
              <a:rPr lang="en-US" sz="1200" spc="-100" dirty="0">
                <a:latin typeface="Arial"/>
                <a:cs typeface="Arial"/>
              </a:rPr>
              <a:t>1</a:t>
            </a:r>
            <a:r>
              <a:rPr lang="en-US" sz="1200" dirty="0">
                <a:latin typeface="Arial"/>
                <a:cs typeface="Arial"/>
              </a:rPr>
              <a:t>1 hours. More ship traffic through the Suez Canal is anticipated and could increase port activities at U.S. ports</a:t>
            </a:r>
            <a:r>
              <a:rPr lang="en-US" sz="1200" spc="-5" dirty="0">
                <a:latin typeface="Arial"/>
                <a:cs typeface="Arial"/>
              </a:rPr>
              <a:t>.</a:t>
            </a:r>
            <a:r>
              <a:rPr lang="en-US" sz="1100" baseline="33333" dirty="0">
                <a:latin typeface="Arial"/>
                <a:cs typeface="Arial"/>
              </a:rPr>
              <a:t>1</a:t>
            </a:r>
          </a:p>
          <a:p>
            <a:pPr marL="67310" marR="5080" indent="-635">
              <a:lnSpc>
                <a:spcPct val="100000"/>
              </a:lnSpc>
            </a:pPr>
            <a:endParaRPr lang="en-US" sz="1200" dirty="0">
              <a:latin typeface="Arial"/>
              <a:cs typeface="Arial"/>
            </a:endParaRPr>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spcBef>
                <a:spcPts val="1135"/>
              </a:spcBef>
            </a:pPr>
            <a:r>
              <a:rPr lang="en-US" sz="1400" b="1" dirty="0">
                <a:latin typeface="Arial"/>
                <a:cs typeface="Arial"/>
              </a:rPr>
              <a:t>Potential Community Interests</a:t>
            </a:r>
            <a:endParaRPr lang="en-US" sz="1400" dirty="0">
              <a:latin typeface="Arial"/>
              <a:cs typeface="Arial"/>
            </a:endParaRPr>
          </a:p>
          <a:p>
            <a:pPr marL="12700" marR="4229100">
              <a:lnSpc>
                <a:spcPct val="100000"/>
              </a:lnSpc>
            </a:pPr>
            <a:r>
              <a:rPr lang="en-US" sz="1200" dirty="0">
                <a:latin typeface="Arial"/>
                <a:cs typeface="Arial"/>
              </a:rPr>
              <a:t>Community interests in the impact of ports on the local and regional economy may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Post-Panamax Shipping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Jobs and Job </a:t>
            </a:r>
            <a:r>
              <a:rPr lang="en-US" sz="1200" spc="-60" dirty="0">
                <a:latin typeface="Arial"/>
                <a:cs typeface="Arial"/>
              </a:rPr>
              <a:t>T</a:t>
            </a:r>
            <a:r>
              <a:rPr lang="en-US" sz="1200" dirty="0">
                <a:latin typeface="Arial"/>
                <a:cs typeface="Arial"/>
              </a:rPr>
              <a:t>raining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Labor and </a:t>
            </a:r>
            <a:r>
              <a:rPr lang="en-US" sz="1200" spc="-30" dirty="0">
                <a:latin typeface="Arial"/>
                <a:cs typeface="Arial"/>
              </a:rPr>
              <a:t>W</a:t>
            </a:r>
            <a:r>
              <a:rPr lang="en-US" sz="1200" dirty="0">
                <a:latin typeface="Arial"/>
                <a:cs typeface="Arial"/>
              </a:rPr>
              <a:t>orking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Impacts on Goods Movement</a:t>
            </a:r>
          </a:p>
          <a:p>
            <a:endParaRPr lang="en-US" dirty="0"/>
          </a:p>
          <a:p>
            <a:r>
              <a:rPr lang="en-US" dirty="0"/>
              <a:t>Let’s take a closer look at:</a:t>
            </a:r>
          </a:p>
          <a:p>
            <a:pPr marL="177800">
              <a:lnSpc>
                <a:spcPct val="100000"/>
              </a:lnSpc>
            </a:pPr>
            <a:r>
              <a:rPr lang="en-US" sz="1200" b="1" u="sng" spc="-80" dirty="0">
                <a:latin typeface="Arial Rounded MT Bold"/>
                <a:cs typeface="Arial Rounded MT Bold"/>
              </a:rPr>
              <a:t>P</a:t>
            </a:r>
            <a:r>
              <a:rPr lang="en-US" sz="1200" b="1" u="sng" spc="-15" dirty="0">
                <a:latin typeface="Arial Rounded MT Bold"/>
                <a:cs typeface="Arial Rounded MT Bold"/>
              </a:rPr>
              <a:t>ost-</a:t>
            </a:r>
            <a:r>
              <a:rPr lang="en-US" sz="1200" b="1" u="sng" spc="-70" dirty="0">
                <a:latin typeface="Arial Rounded MT Bold"/>
                <a:cs typeface="Arial Rounded MT Bold"/>
              </a:rPr>
              <a:t>P</a:t>
            </a:r>
            <a:r>
              <a:rPr lang="en-US" sz="1200" b="1" u="sng" spc="-25" dirty="0">
                <a:latin typeface="Arial Rounded MT Bold"/>
                <a:cs typeface="Arial Rounded MT Bold"/>
              </a:rPr>
              <a:t>anamax</a:t>
            </a:r>
            <a:r>
              <a:rPr lang="en-US" sz="1200" b="1" u="sng" spc="-15" dirty="0">
                <a:latin typeface="Arial Rounded MT Bold"/>
                <a:cs typeface="Arial Rounded MT Bold"/>
              </a:rPr>
              <a:t> </a:t>
            </a:r>
            <a:r>
              <a:rPr lang="en-US" sz="1200" b="1" u="sng" spc="-25" dirty="0">
                <a:latin typeface="Arial Rounded MT Bold"/>
                <a:cs typeface="Arial Rounded MT Bold"/>
              </a:rPr>
              <a:t>Shipping</a:t>
            </a:r>
            <a:endParaRPr lang="en-US" sz="1200" dirty="0">
              <a:latin typeface="Arial Rounded MT Bold"/>
              <a:cs typeface="Arial Rounded MT Bold"/>
            </a:endParaRPr>
          </a:p>
          <a:p>
            <a:pPr marL="177800" marR="278765">
              <a:lnSpc>
                <a:spcPct val="100000"/>
              </a:lnSpc>
              <a:spcBef>
                <a:spcPts val="880"/>
              </a:spcBef>
            </a:pPr>
            <a:r>
              <a:rPr lang="en-US" sz="1200" dirty="0">
                <a:latin typeface="Arial"/>
                <a:cs typeface="Arial"/>
              </a:rPr>
              <a:t>Many ports are facing pressure to expand their capacity to accommodate post-Panamax ships. This can impact near-port communities in a variety of ways including:</a:t>
            </a:r>
          </a:p>
          <a:p>
            <a:pPr marL="462915" marR="506730" indent="-114300">
              <a:lnSpc>
                <a:spcPct val="100000"/>
              </a:lnSpc>
              <a:spcBef>
                <a:spcPts val="900"/>
              </a:spcBef>
              <a:buFont typeface="Arial"/>
              <a:buChar char="•"/>
              <a:tabLst>
                <a:tab pos="463550" algn="l"/>
              </a:tabLst>
            </a:pPr>
            <a:r>
              <a:rPr lang="en-US" sz="1200" dirty="0">
                <a:latin typeface="Arial"/>
                <a:cs typeface="Arial"/>
              </a:rPr>
              <a:t>New jobs created by port expansion and upgrades.</a:t>
            </a:r>
          </a:p>
          <a:p>
            <a:pPr marL="462915" marR="461009" indent="-114300">
              <a:lnSpc>
                <a:spcPct val="100000"/>
              </a:lnSpc>
              <a:spcBef>
                <a:spcPts val="900"/>
              </a:spcBef>
              <a:buFont typeface="Arial"/>
              <a:buChar char="•"/>
              <a:tabLst>
                <a:tab pos="463550" algn="l"/>
              </a:tabLst>
            </a:pPr>
            <a:r>
              <a:rPr lang="en-US" sz="1200" dirty="0">
                <a:latin typeface="Arial"/>
                <a:cs typeface="Arial"/>
              </a:rPr>
              <a:t>Competing land use needs as ports seek room to expand.</a:t>
            </a:r>
          </a:p>
          <a:p>
            <a:pPr marL="462915" marR="1048385" indent="-114300">
              <a:lnSpc>
                <a:spcPct val="100000"/>
              </a:lnSpc>
              <a:spcBef>
                <a:spcPts val="900"/>
              </a:spcBef>
              <a:buFont typeface="Arial"/>
              <a:buChar char="•"/>
              <a:tabLst>
                <a:tab pos="463550" algn="l"/>
              </a:tabLst>
            </a:pPr>
            <a:r>
              <a:rPr lang="en-US" sz="1200" dirty="0">
                <a:latin typeface="Arial"/>
                <a:cs typeface="Arial"/>
              </a:rPr>
              <a:t>Environmental impacts related to construction and dredging.</a:t>
            </a:r>
          </a:p>
          <a:p>
            <a:pPr marL="462915" indent="-114300">
              <a:lnSpc>
                <a:spcPct val="100000"/>
              </a:lnSpc>
              <a:spcBef>
                <a:spcPts val="900"/>
              </a:spcBef>
              <a:buFont typeface="Arial"/>
              <a:buChar char="•"/>
              <a:tabLst>
                <a:tab pos="463550" algn="l"/>
              </a:tabLst>
            </a:pPr>
            <a:r>
              <a:rPr lang="en-US" sz="1200" dirty="0">
                <a:latin typeface="Arial"/>
                <a:cs typeface="Arial"/>
              </a:rPr>
              <a:t>Increased shipping activity at the port.</a:t>
            </a:r>
          </a:p>
          <a:p>
            <a:pPr marL="462915" marR="368935" indent="-114300">
              <a:lnSpc>
                <a:spcPct val="100000"/>
              </a:lnSpc>
              <a:spcBef>
                <a:spcPts val="900"/>
              </a:spcBef>
              <a:buFont typeface="Arial"/>
              <a:buChar char="•"/>
              <a:tabLst>
                <a:tab pos="463550" algn="l"/>
              </a:tabLst>
            </a:pPr>
            <a:r>
              <a:rPr lang="en-US" sz="1200" dirty="0">
                <a:latin typeface="Arial"/>
                <a:cs typeface="Arial"/>
              </a:rPr>
              <a:t>Loading and unloading larger vessels will require more trucks and rail usage, which could a</a:t>
            </a:r>
            <a:r>
              <a:rPr lang="en-US" sz="1200" spc="-25" dirty="0">
                <a:latin typeface="Arial"/>
                <a:cs typeface="Arial"/>
              </a:rPr>
              <a:t>f</a:t>
            </a:r>
            <a:r>
              <a:rPr lang="en-US" sz="1200" dirty="0">
                <a:latin typeface="Arial"/>
                <a:cs typeface="Arial"/>
              </a:rPr>
              <a:t>fect air emissions positively or negatively depending the technology used and related factors.</a:t>
            </a:r>
          </a:p>
          <a:p>
            <a:endParaRPr lang="en-US"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Case Studies: Job and Benefits</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Ports can implement a number of programs and policies that spur investment in local entrepreneurs and the local workforce.</a:t>
            </a:r>
            <a:r>
              <a:rPr lang="en-US" sz="1200" spc="-20" dirty="0">
                <a:latin typeface="Arial"/>
                <a:cs typeface="Arial"/>
              </a:rPr>
              <a:t> </a:t>
            </a:r>
            <a:r>
              <a:rPr lang="en-US" sz="1200" dirty="0">
                <a:latin typeface="Arial"/>
                <a:cs typeface="Arial"/>
              </a:rPr>
              <a:t>These programs can be tailored to emphasize investments in near-port communities and/or communities experiencing high rates of povert</a:t>
            </a:r>
            <a:r>
              <a:rPr lang="en-US" sz="1200" spc="-95" dirty="0">
                <a:latin typeface="Arial"/>
                <a:cs typeface="Arial"/>
              </a:rPr>
              <a:t>y</a:t>
            </a:r>
            <a:r>
              <a:rPr lang="en-US" sz="1200" dirty="0">
                <a:latin typeface="Arial"/>
                <a:cs typeface="Arial"/>
              </a:rPr>
              <a:t>, unemployment and underemployment.</a:t>
            </a:r>
            <a:r>
              <a:rPr lang="en-US" sz="1200" spc="-25" dirty="0">
                <a:latin typeface="Arial"/>
                <a:cs typeface="Arial"/>
              </a:rPr>
              <a:t> </a:t>
            </a:r>
            <a:r>
              <a:rPr lang="en-US" sz="1200" spc="-75" dirty="0">
                <a:latin typeface="Arial"/>
                <a:cs typeface="Arial"/>
              </a:rPr>
              <a:t>T</a:t>
            </a:r>
            <a:r>
              <a:rPr lang="en-US" sz="1200" dirty="0">
                <a:latin typeface="Arial"/>
                <a:cs typeface="Arial"/>
              </a:rPr>
              <a:t>wo successful examples of ports with these policies include the Port of Oakland and the Port of Los</a:t>
            </a:r>
            <a:r>
              <a:rPr lang="en-US" sz="1200" spc="-75" dirty="0">
                <a:latin typeface="Arial"/>
                <a:cs typeface="Arial"/>
              </a:rPr>
              <a:t> </a:t>
            </a:r>
            <a:r>
              <a:rPr lang="en-US" sz="1200" dirty="0">
                <a:latin typeface="Arial"/>
                <a:cs typeface="Arial"/>
              </a:rPr>
              <a:t>Angeles.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a:cs typeface="Arial"/>
              </a:rPr>
              <a:t>CASE STUDY</a:t>
            </a:r>
            <a:r>
              <a:rPr lang="en-US" sz="1200" b="1" spc="-25" dirty="0">
                <a:solidFill>
                  <a:srgbClr val="FFFFFF"/>
                </a:solidFill>
                <a:latin typeface="Arial"/>
                <a:cs typeface="Arial"/>
              </a:rPr>
              <a:t> </a:t>
            </a:r>
            <a:r>
              <a:rPr lang="en-US" sz="1200" b="1" dirty="0">
                <a:solidFill>
                  <a:srgbClr val="FFFFFF"/>
                </a:solidFill>
                <a:latin typeface="Arial"/>
                <a:cs typeface="Arial"/>
              </a:rPr>
              <a:t>| </a:t>
            </a:r>
            <a:r>
              <a:rPr lang="en-US" sz="1200" b="1" i="1" dirty="0">
                <a:solidFill>
                  <a:srgbClr val="FFFFFF"/>
                </a:solidFill>
                <a:latin typeface="Arial"/>
                <a:cs typeface="Arial"/>
              </a:rPr>
              <a:t>Port of Oakland: Social Responsibility Divisio</a:t>
            </a:r>
            <a:r>
              <a:rPr lang="en-US" sz="1200" b="1" i="1" spc="-5" dirty="0">
                <a:solidFill>
                  <a:srgbClr val="FFFFFF"/>
                </a:solidFill>
                <a:latin typeface="Arial"/>
                <a:cs typeface="Arial"/>
              </a:rPr>
              <a:t>n</a:t>
            </a:r>
            <a:r>
              <a:rPr lang="en-US" sz="1100" b="1" i="1" spc="7" baseline="31250" dirty="0">
                <a:solidFill>
                  <a:srgbClr val="FFFFFF"/>
                </a:solidFill>
                <a:latin typeface="Arial"/>
                <a:cs typeface="Arial"/>
              </a:rPr>
              <a:t>1,2</a:t>
            </a:r>
            <a:endParaRPr lang="en-US" sz="1100" baseline="31250" dirty="0">
              <a:latin typeface="Arial"/>
              <a:cs typeface="Arial"/>
            </a:endParaRPr>
          </a:p>
          <a:p>
            <a:pPr marL="15240" marR="5080" indent="-3175">
              <a:lnSpc>
                <a:spcPct val="100000"/>
              </a:lnSpc>
            </a:pPr>
            <a:r>
              <a:rPr lang="en-US" sz="1200" dirty="0">
                <a:latin typeface="Arial"/>
                <a:cs typeface="Arial"/>
              </a:rPr>
              <a:t>The Social Responsibility Division (SRD) at the Port of Oakland oversees port e</a:t>
            </a:r>
            <a:r>
              <a:rPr lang="en-US" sz="1200" spc="-25" dirty="0">
                <a:latin typeface="Arial"/>
                <a:cs typeface="Arial"/>
              </a:rPr>
              <a:t>f</a:t>
            </a:r>
            <a:r>
              <a:rPr lang="en-US" sz="1200" dirty="0">
                <a:latin typeface="Arial"/>
                <a:cs typeface="Arial"/>
              </a:rPr>
              <a:t>forts to invest in near-port communities. Programs and policies include a commitment to invest in local businesses and the local workforce.</a:t>
            </a:r>
          </a:p>
          <a:p>
            <a:pPr marL="15240" marR="5080" indent="-3175">
              <a:lnSpc>
                <a:spcPct val="100000"/>
              </a:lnSpc>
            </a:pPr>
            <a:endParaRPr lang="en-US" sz="1200" dirty="0">
              <a:latin typeface="Arial"/>
              <a:cs typeface="Arial"/>
            </a:endParaRPr>
          </a:p>
          <a:p>
            <a:pPr marL="15240" marR="149225">
              <a:lnSpc>
                <a:spcPct val="100000"/>
              </a:lnSpc>
              <a:spcBef>
                <a:spcPts val="450"/>
              </a:spcBef>
            </a:pPr>
            <a:r>
              <a:rPr lang="en-US" sz="1200" dirty="0">
                <a:latin typeface="Arial"/>
                <a:cs typeface="Arial"/>
              </a:rPr>
              <a:t>Some of these include: a small local business utilization polic</a:t>
            </a:r>
            <a:r>
              <a:rPr lang="en-US" sz="1200" spc="-95" dirty="0">
                <a:latin typeface="Arial"/>
                <a:cs typeface="Arial"/>
              </a:rPr>
              <a:t>y</a:t>
            </a:r>
            <a:r>
              <a:rPr lang="en-US" sz="1200" dirty="0">
                <a:latin typeface="Arial"/>
                <a:cs typeface="Arial"/>
              </a:rPr>
              <a:t>, a disadvantaged business enterprise program, a Maritime and</a:t>
            </a:r>
            <a:r>
              <a:rPr lang="en-US" sz="1200" spc="-70" dirty="0">
                <a:latin typeface="Arial"/>
                <a:cs typeface="Arial"/>
              </a:rPr>
              <a:t> </a:t>
            </a:r>
            <a:r>
              <a:rPr lang="en-US" sz="1200" spc="-25" dirty="0">
                <a:latin typeface="Arial"/>
                <a:cs typeface="Arial"/>
              </a:rPr>
              <a:t>A</a:t>
            </a:r>
            <a:r>
              <a:rPr lang="en-US" sz="1200" dirty="0">
                <a:latin typeface="Arial"/>
                <a:cs typeface="Arial"/>
              </a:rPr>
              <a:t>viation Project Labor</a:t>
            </a:r>
            <a:r>
              <a:rPr lang="en-US" sz="1200" spc="-75" dirty="0">
                <a:latin typeface="Arial"/>
                <a:cs typeface="Arial"/>
              </a:rPr>
              <a:t> </a:t>
            </a:r>
            <a:r>
              <a:rPr lang="en-US" sz="1200" dirty="0">
                <a:latin typeface="Arial"/>
                <a:cs typeface="Arial"/>
              </a:rPr>
              <a:t>Agreement (which includes a commitment to local hiring and local workforce development), and a living wage polic</a:t>
            </a:r>
            <a:r>
              <a:rPr lang="en-US" sz="1200" spc="-95" dirty="0">
                <a:latin typeface="Arial"/>
                <a:cs typeface="Arial"/>
              </a:rPr>
              <a:t>y</a:t>
            </a:r>
            <a:r>
              <a:rPr lang="en-US" sz="1200" dirty="0">
                <a:latin typeface="Arial"/>
                <a:cs typeface="Arial"/>
              </a:rPr>
              <a:t>.</a:t>
            </a:r>
          </a:p>
          <a:p>
            <a:pPr marL="15240" marR="149225">
              <a:lnSpc>
                <a:spcPct val="100000"/>
              </a:lnSpc>
              <a:spcBef>
                <a:spcPts val="450"/>
              </a:spcBef>
            </a:pPr>
            <a:endParaRPr lang="en-US" sz="1200" dirty="0">
              <a:latin typeface="Arial"/>
              <a:cs typeface="Arial"/>
            </a:endParaRPr>
          </a:p>
          <a:p>
            <a:pPr marL="15240">
              <a:lnSpc>
                <a:spcPct val="100000"/>
              </a:lnSpc>
              <a:spcBef>
                <a:spcPts val="810"/>
              </a:spcBef>
            </a:pPr>
            <a:r>
              <a:rPr lang="en-US" sz="1200" dirty="0">
                <a:latin typeface="Arial"/>
                <a:cs typeface="Arial"/>
              </a:rPr>
              <a:t>For more information: Go to the link to the Port of Oakland in the Ports Primer:</a:t>
            </a:r>
            <a:endParaRPr lang="en-US" sz="1800" u="sng" baseline="4273" dirty="0">
              <a:solidFill>
                <a:srgbClr val="215E9E"/>
              </a:solidFill>
              <a:latin typeface="Arial"/>
              <a:cs typeface="Arial"/>
            </a:endParaRPr>
          </a:p>
          <a:p>
            <a:pPr marL="12700" marR="5080" algn="l">
              <a:lnSpc>
                <a:spcPct val="109000"/>
              </a:lnSpc>
            </a:pPr>
            <a:endParaRPr lang="en-US" sz="1800" i="1" spc="-120" dirty="0">
              <a:latin typeface="Arial"/>
              <a:cs typeface="Arial"/>
            </a:endParaRPr>
          </a:p>
          <a:p>
            <a:pPr marL="12700" marR="5080" algn="l">
              <a:lnSpc>
                <a:spcPct val="109000"/>
              </a:lnSpc>
            </a:pPr>
            <a:r>
              <a:rPr lang="en-US" sz="1800" dirty="0">
                <a:latin typeface="Arial"/>
                <a:cs typeface="Arial"/>
              </a:rPr>
              <a:t>Marilyn </a:t>
            </a:r>
            <a:r>
              <a:rPr lang="en-US" sz="1800" dirty="0" err="1">
                <a:latin typeface="Arial"/>
                <a:cs typeface="Arial"/>
              </a:rPr>
              <a:t>Sandifur</a:t>
            </a:r>
            <a:r>
              <a:rPr lang="en-US" sz="1800" dirty="0">
                <a:latin typeface="Arial"/>
                <a:cs typeface="Arial"/>
              </a:rPr>
              <a:t> of the Port stated: “</a:t>
            </a:r>
            <a:r>
              <a:rPr lang="en-US" sz="1800" i="1" spc="-120" dirty="0">
                <a:latin typeface="Arial"/>
                <a:cs typeface="Arial"/>
              </a:rPr>
              <a:t>T</a:t>
            </a:r>
            <a:r>
              <a:rPr lang="en-US" sz="1800" i="1" dirty="0">
                <a:latin typeface="Arial"/>
                <a:cs typeface="Arial"/>
              </a:rPr>
              <a:t>oda</a:t>
            </a:r>
            <a:r>
              <a:rPr lang="en-US" sz="1800" i="1" spc="-100" dirty="0">
                <a:latin typeface="Arial"/>
                <a:cs typeface="Arial"/>
              </a:rPr>
              <a:t>y</a:t>
            </a:r>
            <a:r>
              <a:rPr lang="en-US" sz="1800" i="1" dirty="0">
                <a:latin typeface="Arial"/>
                <a:cs typeface="Arial"/>
              </a:rPr>
              <a:t>, there are high expectations for business and government to collaborate and invest in societ</a:t>
            </a:r>
            <a:r>
              <a:rPr lang="en-US" sz="1800" i="1" spc="-100" dirty="0">
                <a:latin typeface="Arial"/>
                <a:cs typeface="Arial"/>
              </a:rPr>
              <a:t>y</a:t>
            </a:r>
            <a:r>
              <a:rPr lang="en-US" sz="1800" i="1" dirty="0">
                <a:latin typeface="Arial"/>
                <a:cs typeface="Arial"/>
              </a:rPr>
              <a:t>. Looking at one</a:t>
            </a:r>
            <a:r>
              <a:rPr lang="en-US" sz="1800" i="1" spc="-25" dirty="0">
                <a:latin typeface="Arial"/>
                <a:cs typeface="Arial"/>
              </a:rPr>
              <a:t>’</a:t>
            </a:r>
            <a:r>
              <a:rPr lang="en-US" sz="1800" i="1" dirty="0">
                <a:latin typeface="Arial"/>
                <a:cs typeface="Arial"/>
              </a:rPr>
              <a:t>s business through the community lens and investing time, money and energy in projects that benefit one</a:t>
            </a:r>
            <a:r>
              <a:rPr lang="en-US" sz="1800" i="1" spc="-25" dirty="0">
                <a:latin typeface="Arial"/>
                <a:cs typeface="Arial"/>
              </a:rPr>
              <a:t>’</a:t>
            </a:r>
            <a:r>
              <a:rPr lang="en-US" sz="1800" i="1" dirty="0">
                <a:latin typeface="Arial"/>
                <a:cs typeface="Arial"/>
              </a:rPr>
              <a:t>s neighbors help build trust and allies.</a:t>
            </a:r>
            <a:r>
              <a:rPr lang="en-US" sz="1800" i="1" spc="-50" dirty="0">
                <a:latin typeface="Arial"/>
                <a:cs typeface="Arial"/>
              </a:rPr>
              <a:t> </a:t>
            </a:r>
            <a:r>
              <a:rPr lang="en-US" sz="1800" i="1" dirty="0">
                <a:latin typeface="Arial"/>
                <a:cs typeface="Arial"/>
              </a:rPr>
              <a:t>A</a:t>
            </a:r>
            <a:r>
              <a:rPr lang="en-US" sz="1800" i="1" spc="-50" dirty="0">
                <a:latin typeface="Arial"/>
                <a:cs typeface="Arial"/>
              </a:rPr>
              <a:t> </a:t>
            </a:r>
            <a:r>
              <a:rPr lang="en-US" sz="1800" i="1" dirty="0">
                <a:latin typeface="Arial"/>
                <a:cs typeface="Arial"/>
              </a:rPr>
              <a:t>port</a:t>
            </a:r>
            <a:r>
              <a:rPr lang="en-US" sz="1800" i="1" spc="-25" dirty="0">
                <a:latin typeface="Arial"/>
                <a:cs typeface="Arial"/>
              </a:rPr>
              <a:t>’</a:t>
            </a:r>
            <a:r>
              <a:rPr lang="en-US" sz="1800" i="1" dirty="0">
                <a:latin typeface="Arial"/>
                <a:cs typeface="Arial"/>
              </a:rPr>
              <a:t>s active investment in the community results in long-term community support and goodwill that makes it possible for the port to succeed in business.”</a:t>
            </a:r>
            <a:endParaRPr lang="en-US" sz="1800" dirty="0">
              <a:latin typeface="Arial"/>
              <a:cs typeface="Arial"/>
            </a:endParaRPr>
          </a:p>
          <a:p>
            <a:pPr marL="62865" marR="55244" lvl="0" indent="0" algn="l" defTabSz="914400" rtl="0" eaLnBrk="1" fontAlgn="auto" latinLnBrk="0" hangingPunct="1">
              <a:lnSpc>
                <a:spcPct val="109000"/>
              </a:lnSpc>
              <a:spcBef>
                <a:spcPts val="0"/>
              </a:spcBef>
              <a:spcAft>
                <a:spcPts val="0"/>
              </a:spcAft>
              <a:buClrTx/>
              <a:buSzTx/>
              <a:buFontTx/>
              <a:buNone/>
              <a:tabLst/>
              <a:defRPr/>
            </a:pPr>
            <a:endParaRPr lang="en-US" sz="1800" dirty="0">
              <a:latin typeface="Arial"/>
              <a:cs typeface="Arial"/>
            </a:endParaRPr>
          </a:p>
          <a:p>
            <a:pPr marL="62865" marR="55244" lvl="0" indent="0" algn="l" defTabSz="914400" rtl="0" eaLnBrk="1" fontAlgn="auto" latinLnBrk="0" hangingPunct="1">
              <a:lnSpc>
                <a:spcPct val="109000"/>
              </a:lnSpc>
              <a:spcBef>
                <a:spcPts val="0"/>
              </a:spcBef>
              <a:spcAft>
                <a:spcPts val="0"/>
              </a:spcAft>
              <a:buClrTx/>
              <a:buSzTx/>
              <a:buFontTx/>
              <a:buNone/>
              <a:tabLst/>
              <a:defRPr/>
            </a:pPr>
            <a:r>
              <a:rPr lang="en-US" sz="1800" dirty="0">
                <a:latin typeface="Arial"/>
                <a:cs typeface="Arial"/>
              </a:rPr>
              <a:t>Please refer to the Ports Primer to review the Port of Los Angeles case study.</a:t>
            </a:r>
          </a:p>
          <a:p>
            <a:pPr marL="62865" marR="55244" algn="ctr">
              <a:lnSpc>
                <a:spcPct val="109000"/>
              </a:lnSpc>
            </a:pPr>
            <a:endParaRPr lang="en-US" sz="1800" dirty="0">
              <a:latin typeface="Arial"/>
              <a:cs typeface="Arial"/>
            </a:endParaRPr>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spcBef>
                <a:spcPts val="1135"/>
              </a:spcBef>
            </a:pPr>
            <a:r>
              <a:rPr lang="en-US" sz="1600" b="1" dirty="0">
                <a:latin typeface="Arial"/>
                <a:cs typeface="Arial"/>
              </a:rPr>
              <a:t>Environmental Impacts</a:t>
            </a:r>
            <a:endParaRPr lang="en-US" sz="16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Port operations can lead to environmental impacts on ai</a:t>
            </a:r>
            <a:r>
              <a:rPr lang="en-US" sz="1200" spc="-70" dirty="0">
                <a:latin typeface="Arial"/>
                <a:cs typeface="Arial"/>
              </a:rPr>
              <a:t>r</a:t>
            </a:r>
            <a:r>
              <a:rPr lang="en-US" sz="1200" dirty="0">
                <a:latin typeface="Arial"/>
                <a:cs typeface="Arial"/>
              </a:rPr>
              <a:t>, water and land. Many communities with environmental justice concerns also experience disparities in health outcomes that they attribute to exposure to emissions from port operations. </a:t>
            </a:r>
            <a:r>
              <a:rPr lang="en-US" sz="1200" b="0" i="0" kern="1200" dirty="0">
                <a:solidFill>
                  <a:schemeClr val="tx1"/>
                </a:solidFill>
                <a:effectLst/>
                <a:latin typeface="+mn-lt"/>
                <a:ea typeface="+mn-ea"/>
                <a:cs typeface="+mn-cs"/>
              </a:rPr>
              <a:t>Port authorities and other port operators have an important role to play in mitigating disproportionately high and adverse impacts to human health or the environment resulting from port projects and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5080">
              <a:lnSpc>
                <a:spcPct val="100000"/>
              </a:lnSpc>
            </a:pPr>
            <a:r>
              <a:rPr lang="en-US" sz="1200" b="0" i="0" kern="1200" dirty="0">
                <a:solidFill>
                  <a:schemeClr val="tx1"/>
                </a:solidFill>
                <a:effectLst/>
                <a:latin typeface="+mn-lt"/>
                <a:ea typeface="+mn-ea"/>
                <a:cs typeface="+mn-cs"/>
              </a:rPr>
              <a:t>The Environmental Protection Agency has legal authority to address some but not all causes of these impacts. For example, EPA has issued a number of regulations where manufacturers of new vehicles and equipment must build cleaner engines that meet tighter emission standards throughout their useful lives. However, EPA can’t mandate the use of clean equipment or control hours of operation of port equipment, or otherwise regulate legacy fleets. EPA also has no authority to regulate land use. DOT uses EPA’s regulations to ensure that new or expanded highway projects are consistent with state clean air goals and Clean Air Act requirements in nonattainment and maintenance areas. EPA Regional Offices consult with other federal agencies and comment on transportation conformity and NEPA environmental analyses of siting a new highway that serves as a freight corridor.</a:t>
            </a:r>
            <a:endParaRPr lang="en-US" sz="1200" dirty="0">
              <a:latin typeface="Arial"/>
              <a:cs typeface="Arial"/>
            </a:endParaRPr>
          </a:p>
          <a:p>
            <a:pPr marL="12700" marR="228600">
              <a:lnSpc>
                <a:spcPct val="100000"/>
              </a:lnSpc>
            </a:pPr>
            <a:endParaRPr lang="en-US" sz="1200" dirty="0">
              <a:latin typeface="Arial"/>
              <a:cs typeface="Arial"/>
            </a:endParaRPr>
          </a:p>
          <a:p>
            <a:pPr marL="12700" marR="228600">
              <a:lnSpc>
                <a:spcPct val="100000"/>
              </a:lnSpc>
            </a:pPr>
            <a:r>
              <a:rPr lang="en-US" sz="1200" dirty="0">
                <a:latin typeface="Arial"/>
                <a:cs typeface="Arial"/>
              </a:rPr>
              <a:t>Specific environmental impacts explored in more detail in the Primer include:</a:t>
            </a:r>
          </a:p>
          <a:p>
            <a:pPr marL="184150" marR="22860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Climate</a:t>
            </a:r>
            <a:r>
              <a:rPr lang="en-US" sz="1200" spc="-70" dirty="0">
                <a:latin typeface="Arial"/>
                <a:cs typeface="Arial"/>
              </a:rPr>
              <a:t> </a:t>
            </a:r>
            <a:r>
              <a:rPr lang="en-US" sz="1200" dirty="0">
                <a:latin typeface="Arial"/>
                <a:cs typeface="Arial"/>
              </a:rPr>
              <a:t>Adaptation</a:t>
            </a:r>
          </a:p>
          <a:p>
            <a:pPr marL="184150" marR="228600" indent="-171450">
              <a:lnSpc>
                <a:spcPct val="100000"/>
              </a:lnSpc>
              <a:buFont typeface="Arial" panose="020B0604020202020204" pitchFamily="34" charset="0"/>
              <a:buChar char="•"/>
            </a:pPr>
            <a:r>
              <a:rPr lang="en-US" sz="1200" dirty="0">
                <a:latin typeface="Arial"/>
                <a:cs typeface="Arial"/>
              </a:rPr>
              <a:t>Air</a:t>
            </a:r>
          </a:p>
          <a:p>
            <a:pPr marL="184150" marR="228600" indent="-171450">
              <a:lnSpc>
                <a:spcPct val="100000"/>
              </a:lnSpc>
              <a:buFont typeface="Arial" panose="020B0604020202020204" pitchFamily="34" charset="0"/>
              <a:buChar char="•"/>
            </a:pPr>
            <a:r>
              <a:rPr lang="en-US" sz="1200" dirty="0">
                <a:latin typeface="Arial"/>
                <a:cs typeface="Arial"/>
              </a:rPr>
              <a:t>Water</a:t>
            </a:r>
          </a:p>
          <a:p>
            <a:pPr marL="184150" marR="228600" indent="-171450">
              <a:lnSpc>
                <a:spcPct val="100000"/>
              </a:lnSpc>
              <a:buFont typeface="Arial" panose="020B0604020202020204" pitchFamily="34" charset="0"/>
              <a:buChar char="•"/>
            </a:pPr>
            <a:r>
              <a:rPr lang="en-US" sz="1200" dirty="0">
                <a:latin typeface="Arial"/>
                <a:cs typeface="Arial"/>
              </a:rPr>
              <a:t>Risks and Health Impacts</a:t>
            </a:r>
          </a:p>
          <a:p>
            <a:pPr marL="12700" marR="228600">
              <a:lnSpc>
                <a:spcPct val="100000"/>
              </a:lnSpc>
            </a:pPr>
            <a:endParaRPr lang="en-US" sz="1200" dirty="0">
              <a:latin typeface="Arial"/>
              <a:cs typeface="Arial"/>
            </a:endParaRPr>
          </a:p>
          <a:p>
            <a:pPr marL="12700" marR="228600">
              <a:lnSpc>
                <a:spcPct val="100000"/>
              </a:lnSpc>
            </a:pPr>
            <a:r>
              <a:rPr lang="en-US" sz="1200" dirty="0">
                <a:latin typeface="Arial"/>
                <a:cs typeface="Arial"/>
              </a:rPr>
              <a:t>Let’s take a closer look at:</a:t>
            </a:r>
          </a:p>
          <a:p>
            <a:pPr marL="12700">
              <a:lnSpc>
                <a:spcPct val="100000"/>
              </a:lnSpc>
            </a:pPr>
            <a:r>
              <a:rPr lang="en-US" sz="1200" b="1" dirty="0">
                <a:latin typeface="Arial"/>
                <a:cs typeface="Arial"/>
              </a:rPr>
              <a:t>Climate</a:t>
            </a:r>
            <a:r>
              <a:rPr lang="en-US" sz="1200" b="1" spc="-55" dirty="0">
                <a:latin typeface="Arial"/>
                <a:cs typeface="Arial"/>
              </a:rPr>
              <a:t> </a:t>
            </a:r>
            <a:r>
              <a:rPr lang="en-US" sz="1200" b="1" dirty="0">
                <a:latin typeface="Arial"/>
                <a:cs typeface="Arial"/>
              </a:rPr>
              <a:t>Adaptation</a:t>
            </a:r>
            <a:endParaRPr lang="en-US" sz="1200" dirty="0">
              <a:latin typeface="Arial"/>
              <a:cs typeface="Arial"/>
            </a:endParaRPr>
          </a:p>
          <a:p>
            <a:pPr marL="15240" marR="5080">
              <a:lnSpc>
                <a:spcPct val="100000"/>
              </a:lnSpc>
            </a:pPr>
            <a:r>
              <a:rPr lang="en-US" sz="1200" dirty="0">
                <a:latin typeface="Arial"/>
                <a:cs typeface="Arial"/>
              </a:rPr>
              <a:t>Ports</a:t>
            </a:r>
            <a:r>
              <a:rPr lang="en-US" sz="1200" spc="-5" dirty="0">
                <a:latin typeface="Arial"/>
                <a:cs typeface="Arial"/>
              </a:rPr>
              <a:t> </a:t>
            </a:r>
            <a:r>
              <a:rPr lang="en-US" sz="1200" dirty="0">
                <a:latin typeface="Arial"/>
                <a:cs typeface="Arial"/>
              </a:rPr>
              <a:t>rely</a:t>
            </a:r>
            <a:r>
              <a:rPr lang="en-US" sz="1200" spc="-5" dirty="0">
                <a:latin typeface="Arial"/>
                <a:cs typeface="Arial"/>
              </a:rPr>
              <a:t> </a:t>
            </a:r>
            <a:r>
              <a:rPr lang="en-US" sz="1200" dirty="0">
                <a:latin typeface="Arial"/>
                <a:cs typeface="Arial"/>
              </a:rPr>
              <a:t>on</a:t>
            </a:r>
            <a:r>
              <a:rPr lang="en-US" sz="1200" spc="-5" dirty="0">
                <a:latin typeface="Arial"/>
                <a:cs typeface="Arial"/>
              </a:rPr>
              <a:t> </a:t>
            </a:r>
            <a:r>
              <a:rPr lang="en-US" sz="1200" dirty="0">
                <a:latin typeface="Arial"/>
                <a:cs typeface="Arial"/>
              </a:rPr>
              <a:t>a</a:t>
            </a:r>
            <a:r>
              <a:rPr lang="en-US" sz="1200" spc="-5" dirty="0">
                <a:latin typeface="Arial"/>
                <a:cs typeface="Arial"/>
              </a:rPr>
              <a:t> </a:t>
            </a:r>
            <a:r>
              <a:rPr lang="en-US" sz="1200" dirty="0">
                <a:latin typeface="Arial"/>
                <a:cs typeface="Arial"/>
              </a:rPr>
              <a:t>wide</a:t>
            </a:r>
            <a:r>
              <a:rPr lang="en-US" sz="1200" spc="-5" dirty="0">
                <a:latin typeface="Arial"/>
                <a:cs typeface="Arial"/>
              </a:rPr>
              <a:t> </a:t>
            </a:r>
            <a:r>
              <a:rPr lang="en-US" sz="1200" dirty="0">
                <a:latin typeface="Arial"/>
                <a:cs typeface="Arial"/>
              </a:rPr>
              <a:t>range</a:t>
            </a:r>
            <a:r>
              <a:rPr lang="en-US" sz="1200" spc="-5" dirty="0">
                <a:latin typeface="Arial"/>
                <a:cs typeface="Arial"/>
              </a:rPr>
              <a:t> </a:t>
            </a:r>
            <a:r>
              <a:rPr lang="en-US" sz="1200" dirty="0">
                <a:latin typeface="Arial"/>
                <a:cs typeface="Arial"/>
              </a:rPr>
              <a:t>of</a:t>
            </a:r>
            <a:r>
              <a:rPr lang="en-US" sz="1200" spc="-5" dirty="0">
                <a:latin typeface="Arial"/>
                <a:cs typeface="Arial"/>
              </a:rPr>
              <a:t> </a:t>
            </a:r>
            <a:r>
              <a:rPr lang="en-US" sz="1200" dirty="0">
                <a:latin typeface="Arial"/>
                <a:cs typeface="Arial"/>
              </a:rPr>
              <a:t>vehicles</a:t>
            </a:r>
            <a:r>
              <a:rPr lang="en-US" sz="1200" spc="-5" dirty="0">
                <a:latin typeface="Arial"/>
                <a:cs typeface="Arial"/>
              </a:rPr>
              <a:t> </a:t>
            </a:r>
            <a:r>
              <a:rPr lang="en-US" sz="1200" dirty="0">
                <a:latin typeface="Arial"/>
                <a:cs typeface="Arial"/>
              </a:rPr>
              <a:t>with</a:t>
            </a:r>
            <a:r>
              <a:rPr lang="en-US" sz="1200" spc="-5" dirty="0">
                <a:latin typeface="Arial"/>
                <a:cs typeface="Arial"/>
              </a:rPr>
              <a:t> </a:t>
            </a:r>
            <a:r>
              <a:rPr lang="en-US" sz="1200" dirty="0">
                <a:latin typeface="Arial"/>
                <a:cs typeface="Arial"/>
              </a:rPr>
              <a:t>diesel engines, which are a source of greenhouse gas (GHG) emissions and a</a:t>
            </a:r>
            <a:r>
              <a:rPr lang="en-US" sz="1200" spc="-25" dirty="0">
                <a:latin typeface="Arial"/>
                <a:cs typeface="Arial"/>
              </a:rPr>
              <a:t>f</a:t>
            </a:r>
            <a:r>
              <a:rPr lang="en-US" sz="1200" dirty="0">
                <a:latin typeface="Arial"/>
                <a:cs typeface="Arial"/>
              </a:rPr>
              <a:t>fect climate change.</a:t>
            </a:r>
          </a:p>
          <a:p>
            <a:pPr marL="15240" marR="133350">
              <a:lnSpc>
                <a:spcPct val="100000"/>
              </a:lnSpc>
              <a:spcBef>
                <a:spcPts val="900"/>
              </a:spcBef>
            </a:pPr>
            <a:endParaRPr lang="en-US" sz="1200" dirty="0">
              <a:latin typeface="Arial"/>
              <a:cs typeface="Arial"/>
            </a:endParaRPr>
          </a:p>
          <a:p>
            <a:pPr marL="15240" marR="133350">
              <a:lnSpc>
                <a:spcPct val="100000"/>
              </a:lnSpc>
              <a:spcBef>
                <a:spcPts val="900"/>
              </a:spcBef>
            </a:pPr>
            <a:r>
              <a:rPr lang="en-US" sz="1200" dirty="0">
                <a:latin typeface="Arial"/>
                <a:cs typeface="Arial"/>
              </a:rPr>
              <a:t>In addition, due to their coastal locations, seaports are increasingly devoting substantial resources to address risks associated with extreme weather events. Flooding associated with extreme weather events stands out as one of the most significant risks to ports.</a:t>
            </a:r>
          </a:p>
          <a:p>
            <a:pPr marL="15240" marR="59690">
              <a:lnSpc>
                <a:spcPct val="100000"/>
              </a:lnSpc>
            </a:pPr>
            <a:endParaRPr lang="en-US" sz="1200" dirty="0">
              <a:latin typeface="Arial"/>
              <a:cs typeface="Arial"/>
            </a:endParaRPr>
          </a:p>
          <a:p>
            <a:pPr marL="15240" marR="59690">
              <a:lnSpc>
                <a:spcPct val="100000"/>
              </a:lnSpc>
            </a:pPr>
            <a:r>
              <a:rPr lang="en-US" sz="1200" dirty="0">
                <a:latin typeface="Arial"/>
                <a:cs typeface="Arial"/>
              </a:rPr>
              <a:t>Flooding has the potential to damage electrical substations, as well as electrical motors on wharf cranes and ground level electric pumps. It can also destroy </a:t>
            </a:r>
            <a:r>
              <a:rPr lang="en-US" sz="1200" u="sng" dirty="0">
                <a:latin typeface="Arial"/>
                <a:cs typeface="Arial"/>
              </a:rPr>
              <a:t>cargo</a:t>
            </a:r>
            <a:r>
              <a:rPr lang="en-US" sz="1200" dirty="0">
                <a:latin typeface="Arial"/>
                <a:cs typeface="Arial"/>
              </a:rPr>
              <a:t>. </a:t>
            </a:r>
          </a:p>
          <a:p>
            <a:pPr marL="15240" marR="59690">
              <a:lnSpc>
                <a:spcPct val="100000"/>
              </a:lnSpc>
            </a:pPr>
            <a:endParaRPr lang="en-US" sz="1200" dirty="0">
              <a:latin typeface="Arial"/>
              <a:cs typeface="Arial"/>
            </a:endParaRPr>
          </a:p>
          <a:p>
            <a:pPr marL="15240" marR="59690">
              <a:lnSpc>
                <a:spcPct val="100000"/>
              </a:lnSpc>
            </a:pPr>
            <a:r>
              <a:rPr lang="en-US" sz="1200" dirty="0">
                <a:latin typeface="Arial"/>
                <a:cs typeface="Arial"/>
              </a:rPr>
              <a:t>Ports are developing plans to mitigate the e</a:t>
            </a:r>
            <a:r>
              <a:rPr lang="en-US" sz="1200" spc="-25" dirty="0">
                <a:latin typeface="Arial"/>
                <a:cs typeface="Arial"/>
              </a:rPr>
              <a:t>f</a:t>
            </a:r>
            <a:r>
              <a:rPr lang="en-US" sz="1200" dirty="0">
                <a:latin typeface="Arial"/>
                <a:cs typeface="Arial"/>
              </a:rPr>
              <a:t>fects of climate change- related extreme weather events.</a:t>
            </a:r>
          </a:p>
          <a:p>
            <a:pPr marL="15240">
              <a:lnSpc>
                <a:spcPct val="100000"/>
              </a:lnSpc>
              <a:spcBef>
                <a:spcPts val="900"/>
              </a:spcBef>
            </a:pPr>
            <a:endParaRPr lang="en-US" sz="1200" dirty="0">
              <a:latin typeface="Arial"/>
              <a:cs typeface="Arial"/>
            </a:endParaRPr>
          </a:p>
          <a:p>
            <a:pPr marL="15240">
              <a:lnSpc>
                <a:spcPct val="100000"/>
              </a:lnSpc>
              <a:spcBef>
                <a:spcPts val="900"/>
              </a:spcBef>
            </a:pPr>
            <a:r>
              <a:rPr lang="en-US" sz="1200" dirty="0">
                <a:latin typeface="Arial"/>
                <a:cs typeface="Arial"/>
              </a:rPr>
              <a:t>For more information, see the links in the Ports Primer on:</a:t>
            </a:r>
          </a:p>
          <a:p>
            <a:pPr marL="15240">
              <a:lnSpc>
                <a:spcPct val="100000"/>
              </a:lnSpc>
            </a:pPr>
            <a:endParaRPr lang="en-US" sz="1200" dirty="0">
              <a:latin typeface="Arial"/>
              <a:cs typeface="Arial"/>
            </a:endParaRPr>
          </a:p>
          <a:p>
            <a:r>
              <a:rPr lang="en-US" sz="1200" b="0" i="0" kern="1200" dirty="0">
                <a:solidFill>
                  <a:schemeClr val="tx1"/>
                </a:solidFill>
                <a:effectLst/>
                <a:latin typeface="+mn-lt"/>
                <a:ea typeface="+mn-ea"/>
                <a:cs typeface="+mn-cs"/>
                <a:hlinkClick r:id="rId3"/>
              </a:rPr>
              <a:t>Inland Port Community Resilience Roadmap</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The 2017 Hurricane Season: Recommendations for a </a:t>
            </a:r>
            <a:r>
              <a:rPr lang="en-US" sz="1200" b="0" i="0" kern="1200" dirty="0" err="1">
                <a:solidFill>
                  <a:schemeClr val="tx1"/>
                </a:solidFill>
                <a:effectLst/>
                <a:latin typeface="+mn-lt"/>
                <a:ea typeface="+mn-ea"/>
                <a:cs typeface="+mn-cs"/>
                <a:hlinkClick r:id="rId4"/>
              </a:rPr>
              <a:t>Resilent</a:t>
            </a:r>
            <a:r>
              <a:rPr lang="en-US" sz="1200" b="0" i="0" kern="1200" dirty="0">
                <a:solidFill>
                  <a:schemeClr val="tx1"/>
                </a:solidFill>
                <a:effectLst/>
                <a:latin typeface="+mn-lt"/>
                <a:ea typeface="+mn-ea"/>
                <a:cs typeface="+mn-cs"/>
                <a:hlinkClick r:id="rId4"/>
              </a:rPr>
              <a:t> Path Forward for the Marine Transportation System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5"/>
              </a:rPr>
              <a:t>Climate Change Adaptation Resource</a:t>
            </a:r>
            <a:endParaRPr lang="en-US" sz="1200" b="0" i="0" kern="1200" dirty="0">
              <a:solidFill>
                <a:schemeClr val="tx1"/>
              </a:solidFill>
              <a:effectLst/>
              <a:latin typeface="+mn-lt"/>
              <a:ea typeface="+mn-ea"/>
              <a:cs typeface="+mn-cs"/>
            </a:endParaRPr>
          </a:p>
          <a:p>
            <a:br>
              <a:rPr lang="en-US" dirty="0"/>
            </a:br>
            <a:endParaRPr lang="en-US" sz="1200" dirty="0">
              <a:latin typeface="Arial"/>
              <a:cs typeface="Arial"/>
            </a:endParaRPr>
          </a:p>
          <a:p>
            <a:pPr marL="12700">
              <a:lnSpc>
                <a:spcPct val="100000"/>
              </a:lnSpc>
              <a:spcBef>
                <a:spcPts val="880"/>
              </a:spcBef>
            </a:pPr>
            <a:endParaRPr lang="en-US" sz="1200" dirty="0">
              <a:latin typeface="Arial"/>
              <a:cs typeface="Arial"/>
            </a:endParaRPr>
          </a:p>
          <a:p>
            <a:pPr marL="12700" marR="228600">
              <a:lnSpc>
                <a:spcPct val="100000"/>
              </a:lnSpc>
            </a:pPr>
            <a:endParaRPr lang="en-US" sz="1200" dirty="0">
              <a:latin typeface="Arial"/>
              <a:cs typeface="Arial"/>
            </a:endParaRPr>
          </a:p>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spcBef>
                <a:spcPts val="1135"/>
              </a:spcBef>
            </a:pPr>
            <a:r>
              <a:rPr lang="en-US" sz="1600" b="1" dirty="0">
                <a:latin typeface="Arial"/>
                <a:cs typeface="Arial"/>
              </a:rPr>
              <a:t>7.2.</a:t>
            </a:r>
            <a:r>
              <a:rPr lang="en-US" sz="1600" b="1" spc="-70" dirty="0">
                <a:latin typeface="Arial"/>
                <a:cs typeface="Arial"/>
              </a:rPr>
              <a:t> </a:t>
            </a:r>
            <a:r>
              <a:rPr lang="en-US" sz="1600" b="1" dirty="0">
                <a:latin typeface="Arial"/>
                <a:cs typeface="Arial"/>
              </a:rPr>
              <a:t>Air Emissions</a:t>
            </a:r>
            <a:endParaRPr lang="en-US" sz="1600" dirty="0">
              <a:latin typeface="Arial"/>
              <a:cs typeface="Arial"/>
            </a:endParaRPr>
          </a:p>
          <a:p>
            <a:pPr>
              <a:lnSpc>
                <a:spcPct val="100000"/>
              </a:lnSpc>
              <a:spcBef>
                <a:spcPts val="56"/>
              </a:spcBef>
            </a:pPr>
            <a:endParaRPr lang="en-US" sz="1800" dirty="0">
              <a:latin typeface="Times New Roman"/>
              <a:cs typeface="Times New Roman"/>
            </a:endParaRPr>
          </a:p>
          <a:p>
            <a:pPr marL="12700" marR="4274185" algn="just">
              <a:lnSpc>
                <a:spcPct val="100000"/>
              </a:lnSpc>
            </a:pPr>
            <a:r>
              <a:rPr lang="en-US" sz="1200" dirty="0">
                <a:latin typeface="Arial"/>
                <a:cs typeface="Arial"/>
              </a:rPr>
              <a:t>Near-port communities are often disproportionately impacted by air emissions due to port operations, </a:t>
            </a:r>
            <a:r>
              <a:rPr lang="en-US" sz="1200" u="sng" dirty="0">
                <a:latin typeface="Arial"/>
                <a:cs typeface="Arial"/>
              </a:rPr>
              <a:t>goods movement</a:t>
            </a:r>
            <a:r>
              <a:rPr lang="en-US" sz="1200" dirty="0">
                <a:latin typeface="Arial"/>
                <a:cs typeface="Arial"/>
              </a:rPr>
              <a:t> operations and other industries that may be co-located with ports.</a:t>
            </a:r>
            <a:r>
              <a:rPr lang="en-US" sz="1200" spc="-70" dirty="0">
                <a:latin typeface="Arial"/>
                <a:cs typeface="Arial"/>
              </a:rPr>
              <a:t> </a:t>
            </a:r>
            <a:r>
              <a:rPr lang="en-US" sz="1200" dirty="0">
                <a:latin typeface="Arial"/>
                <a:cs typeface="Arial"/>
              </a:rPr>
              <a:t>Air emissions at ports also impact regional air qualit</a:t>
            </a:r>
            <a:r>
              <a:rPr lang="en-US" sz="1200" spc="-95" dirty="0">
                <a:latin typeface="Arial"/>
                <a:cs typeface="Arial"/>
              </a:rPr>
              <a:t>y</a:t>
            </a:r>
            <a:r>
              <a:rPr lang="en-US" sz="1200" dirty="0">
                <a:latin typeface="Arial"/>
                <a:cs typeface="Arial"/>
              </a:rPr>
              <a:t>.</a:t>
            </a:r>
          </a:p>
          <a:p>
            <a:pPr>
              <a:lnSpc>
                <a:spcPct val="100000"/>
              </a:lnSpc>
              <a:spcBef>
                <a:spcPts val="27"/>
              </a:spcBef>
            </a:pPr>
            <a:endParaRPr lang="en-US" sz="1100" dirty="0">
              <a:latin typeface="Times New Roman"/>
              <a:cs typeface="Times New Roman"/>
            </a:endParaRPr>
          </a:p>
          <a:p>
            <a:pPr marL="12700" marR="4286885">
              <a:lnSpc>
                <a:spcPct val="100000"/>
              </a:lnSpc>
            </a:pPr>
            <a:r>
              <a:rPr lang="en-US" sz="1200" dirty="0">
                <a:latin typeface="Arial"/>
                <a:cs typeface="Arial"/>
              </a:rPr>
              <a:t>E</a:t>
            </a:r>
            <a:r>
              <a:rPr lang="en-US" sz="1200" spc="-100" dirty="0">
                <a:latin typeface="Arial"/>
                <a:cs typeface="Arial"/>
              </a:rPr>
              <a:t>P</a:t>
            </a:r>
            <a:r>
              <a:rPr lang="en-US" sz="1200" dirty="0">
                <a:latin typeface="Arial"/>
                <a:cs typeface="Arial"/>
              </a:rPr>
              <a:t>A</a:t>
            </a:r>
            <a:r>
              <a:rPr lang="en-US" sz="1200" spc="-75" dirty="0">
                <a:latin typeface="Arial"/>
                <a:cs typeface="Arial"/>
              </a:rPr>
              <a:t> </a:t>
            </a:r>
            <a:r>
              <a:rPr lang="en-US" sz="1200" dirty="0">
                <a:latin typeface="Arial"/>
                <a:cs typeface="Arial"/>
              </a:rPr>
              <a:t>sets national air quality standards that are implemented by states and tribal agencies.</a:t>
            </a:r>
            <a:r>
              <a:rPr lang="en-US" sz="1200" spc="-25" dirty="0">
                <a:latin typeface="Arial"/>
                <a:cs typeface="Arial"/>
              </a:rPr>
              <a:t> </a:t>
            </a:r>
            <a:r>
              <a:rPr lang="en-US" sz="1200" dirty="0">
                <a:latin typeface="Arial"/>
                <a:cs typeface="Arial"/>
              </a:rPr>
              <a:t>There is also growing momentum within the port sector to reduce emissions and improve air qualit</a:t>
            </a:r>
            <a:r>
              <a:rPr lang="en-US" sz="1200" spc="-95" dirty="0">
                <a:latin typeface="Arial"/>
                <a:cs typeface="Arial"/>
              </a:rPr>
              <a:t>y</a:t>
            </a:r>
            <a:r>
              <a:rPr lang="en-US" sz="1200" dirty="0">
                <a:latin typeface="Arial"/>
                <a:cs typeface="Arial"/>
              </a:rPr>
              <a:t>.</a:t>
            </a:r>
          </a:p>
          <a:p>
            <a:pPr marL="12700" marR="4286885">
              <a:lnSpc>
                <a:spcPct val="100000"/>
              </a:lnSpc>
            </a:pPr>
            <a:endParaRPr lang="en-US" sz="1200" dirty="0">
              <a:latin typeface="Arial"/>
              <a:cs typeface="Arial"/>
            </a:endParaRPr>
          </a:p>
          <a:p>
            <a:pPr marL="12700" marR="4286885">
              <a:lnSpc>
                <a:spcPct val="100000"/>
              </a:lnSpc>
            </a:pPr>
            <a:r>
              <a:rPr lang="en-US" sz="1200" dirty="0">
                <a:latin typeface="Arial"/>
                <a:cs typeface="Arial"/>
              </a:rPr>
              <a:t>Air quality improvement topics covered in more detail in the Ports Primer include:</a:t>
            </a:r>
          </a:p>
          <a:p>
            <a:pPr marL="184150" marR="1945005" indent="-171450">
              <a:lnSpc>
                <a:spcPts val="2690"/>
              </a:lnSpc>
              <a:buFont typeface="Arial" panose="020B0604020202020204" pitchFamily="34" charset="0"/>
              <a:buChar char="•"/>
            </a:pPr>
            <a:r>
              <a:rPr lang="en-US" sz="1200" dirty="0">
                <a:latin typeface="Arial"/>
                <a:cs typeface="Arial"/>
              </a:rPr>
              <a:t>Pollutants from Diesel Engines </a:t>
            </a:r>
          </a:p>
          <a:p>
            <a:pPr marL="184150" marR="1945005" indent="-171450">
              <a:lnSpc>
                <a:spcPts val="2690"/>
              </a:lnSpc>
              <a:buFont typeface="Arial" panose="020B0604020202020204" pitchFamily="34" charset="0"/>
              <a:buChar char="•"/>
            </a:pPr>
            <a:r>
              <a:rPr lang="en-US" sz="1200" dirty="0">
                <a:latin typeface="Arial"/>
                <a:cs typeface="Arial"/>
              </a:rPr>
              <a:t>Emission Inventories</a:t>
            </a:r>
          </a:p>
          <a:p>
            <a:pPr marL="184150" marR="1945005" indent="-171450">
              <a:lnSpc>
                <a:spcPts val="2690"/>
              </a:lnSpc>
              <a:buFont typeface="Arial" panose="020B0604020202020204" pitchFamily="34" charset="0"/>
              <a:buChar char="•"/>
            </a:pPr>
            <a:r>
              <a:rPr lang="en-US" sz="1200" dirty="0">
                <a:latin typeface="Arial"/>
                <a:cs typeface="Arial"/>
              </a:rPr>
              <a:t>Emission Reduction</a:t>
            </a:r>
            <a:r>
              <a:rPr lang="en-US" sz="1200" spc="-70" dirty="0">
                <a:latin typeface="Arial"/>
                <a:cs typeface="Arial"/>
              </a:rPr>
              <a:t> </a:t>
            </a:r>
            <a:r>
              <a:rPr lang="en-US" sz="1200" dirty="0">
                <a:latin typeface="Arial"/>
                <a:cs typeface="Arial"/>
              </a:rPr>
              <a:t>Approaches </a:t>
            </a:r>
          </a:p>
          <a:p>
            <a:pPr marL="184150" marR="1945005" indent="-171450">
              <a:lnSpc>
                <a:spcPts val="2690"/>
              </a:lnSpc>
              <a:buFont typeface="Arial" panose="020B0604020202020204" pitchFamily="34" charset="0"/>
              <a:buChar char="•"/>
            </a:pPr>
            <a:r>
              <a:rPr lang="en-US" sz="1200" dirty="0">
                <a:latin typeface="Arial"/>
                <a:cs typeface="Arial"/>
              </a:rPr>
              <a:t>Clean</a:t>
            </a:r>
            <a:r>
              <a:rPr lang="en-US" sz="1200" spc="-70" dirty="0">
                <a:latin typeface="Arial"/>
                <a:cs typeface="Arial"/>
              </a:rPr>
              <a:t> </a:t>
            </a:r>
            <a:r>
              <a:rPr lang="en-US" sz="1200" dirty="0">
                <a:latin typeface="Arial"/>
                <a:cs typeface="Arial"/>
              </a:rPr>
              <a:t>Air Programs at Ports</a:t>
            </a:r>
          </a:p>
          <a:p>
            <a:pPr marL="184150" marR="5080" indent="-171450">
              <a:lnSpc>
                <a:spcPts val="2690"/>
              </a:lnSpc>
              <a:buFont typeface="Arial" panose="020B0604020202020204" pitchFamily="34" charset="0"/>
              <a:buChar char="•"/>
            </a:pPr>
            <a:r>
              <a:rPr lang="en-US" sz="1200" dirty="0">
                <a:latin typeface="Arial"/>
                <a:cs typeface="Arial"/>
              </a:rPr>
              <a:t>Metropolitan Planning Organizations and Regional</a:t>
            </a:r>
            <a:r>
              <a:rPr lang="en-US" sz="1200" spc="-65" dirty="0">
                <a:latin typeface="Arial"/>
                <a:cs typeface="Arial"/>
              </a:rPr>
              <a:t> </a:t>
            </a:r>
            <a:r>
              <a:rPr lang="en-US" sz="1200" dirty="0">
                <a:latin typeface="Arial"/>
                <a:cs typeface="Arial"/>
              </a:rPr>
              <a:t>Air Quality </a:t>
            </a:r>
          </a:p>
          <a:p>
            <a:pPr marL="184150" marR="5080" indent="-171450">
              <a:lnSpc>
                <a:spcPts val="2690"/>
              </a:lnSpc>
              <a:buFont typeface="Arial" panose="020B0604020202020204" pitchFamily="34" charset="0"/>
              <a:buChar char="•"/>
            </a:pPr>
            <a:r>
              <a:rPr lang="en-US" sz="1200" dirty="0">
                <a:latin typeface="Arial"/>
                <a:cs typeface="Arial"/>
              </a:rPr>
              <a:t>E</a:t>
            </a:r>
            <a:r>
              <a:rPr lang="en-US" sz="1200" spc="-90" dirty="0">
                <a:latin typeface="Arial"/>
                <a:cs typeface="Arial"/>
              </a:rPr>
              <a:t>P</a:t>
            </a:r>
            <a:r>
              <a:rPr lang="en-US" sz="1200" dirty="0">
                <a:latin typeface="Arial"/>
                <a:cs typeface="Arial"/>
              </a:rPr>
              <a:t>A</a:t>
            </a:r>
            <a:r>
              <a:rPr lang="en-US" sz="1200" spc="-70" dirty="0">
                <a:latin typeface="Arial"/>
                <a:cs typeface="Arial"/>
              </a:rPr>
              <a:t> </a:t>
            </a:r>
            <a:r>
              <a:rPr lang="en-US" sz="1200" dirty="0">
                <a:latin typeface="Arial"/>
                <a:cs typeface="Arial"/>
              </a:rPr>
              <a:t>Smart</a:t>
            </a:r>
            <a:r>
              <a:rPr lang="en-US" sz="1200" spc="-45" dirty="0">
                <a:latin typeface="Arial"/>
                <a:cs typeface="Arial"/>
              </a:rPr>
              <a:t>W</a:t>
            </a:r>
            <a:r>
              <a:rPr lang="en-US" sz="1200" dirty="0">
                <a:latin typeface="Arial"/>
                <a:cs typeface="Arial"/>
              </a:rPr>
              <a:t>ay Program</a:t>
            </a:r>
          </a:p>
          <a:p>
            <a:pPr marL="184150" indent="-171450">
              <a:lnSpc>
                <a:spcPct val="100000"/>
              </a:lnSpc>
              <a:spcBef>
                <a:spcPts val="950"/>
              </a:spcBef>
              <a:buFont typeface="Arial" panose="020B0604020202020204" pitchFamily="34" charset="0"/>
              <a:buChar char="•"/>
            </a:pPr>
            <a:r>
              <a:rPr lang="en-US" sz="1200" dirty="0">
                <a:latin typeface="Arial"/>
                <a:cs typeface="Arial"/>
              </a:rPr>
              <a:t>North</a:t>
            </a:r>
            <a:r>
              <a:rPr lang="en-US" sz="1200" spc="-70" dirty="0">
                <a:latin typeface="Arial"/>
                <a:cs typeface="Arial"/>
              </a:rPr>
              <a:t> </a:t>
            </a:r>
            <a:r>
              <a:rPr lang="en-US" sz="1200" dirty="0">
                <a:latin typeface="Arial"/>
                <a:cs typeface="Arial"/>
              </a:rPr>
              <a:t>American Emission Control</a:t>
            </a:r>
            <a:r>
              <a:rPr lang="en-US" sz="1200" spc="-70" dirty="0">
                <a:latin typeface="Arial"/>
                <a:cs typeface="Arial"/>
              </a:rPr>
              <a:t> </a:t>
            </a:r>
            <a:r>
              <a:rPr lang="en-US" sz="1200" dirty="0">
                <a:latin typeface="Arial"/>
                <a:cs typeface="Arial"/>
              </a:rPr>
              <a:t>Area</a:t>
            </a:r>
          </a:p>
          <a:p>
            <a:pPr marL="12700" marR="4286885">
              <a:lnSpc>
                <a:spcPct val="100000"/>
              </a:lnSpc>
            </a:pPr>
            <a:endParaRPr lang="en-US" sz="1200" dirty="0">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kern="1200" dirty="0">
                <a:solidFill>
                  <a:schemeClr val="tx1"/>
                </a:solidFill>
                <a:effectLst/>
                <a:latin typeface="+mn-lt"/>
                <a:ea typeface="+mn-ea"/>
                <a:cs typeface="+mn-cs"/>
              </a:rPr>
              <a:t>EPA conducted community-port collaboration pilot projects and provided technical assistance to 4 communities (Seattle, WA, Providence, RI; New Orleans, LA; Savannah, GA). The community-port collaboration toolkit was utilized.</a:t>
            </a:r>
          </a:p>
          <a:p>
            <a:pPr marL="0" indent="0">
              <a:buNone/>
            </a:pPr>
            <a:r>
              <a:rPr lang="en-US" sz="1800" kern="1200" dirty="0">
                <a:solidFill>
                  <a:schemeClr val="tx1"/>
                </a:solidFill>
                <a:effectLst/>
                <a:latin typeface="+mn-lt"/>
                <a:ea typeface="+mn-ea"/>
                <a:cs typeface="+mn-cs"/>
              </a:rPr>
              <a:t> </a:t>
            </a:r>
            <a:endParaRPr lang="en-US" sz="1200" dirty="0">
              <a:solidFill>
                <a:schemeClr val="tx1"/>
              </a:solidFill>
            </a:endParaRPr>
          </a:p>
          <a:p>
            <a:r>
              <a:rPr lang="en-US" sz="1200" dirty="0">
                <a:solidFill>
                  <a:schemeClr val="tx1"/>
                </a:solidFill>
              </a:rPr>
              <a:t>The toolkit was updated based on input received from pilot partners along with other port stakeholders. </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pilot projects supported the goal of improving air quality and environmental conditions at and near ports that can lead to improved public health in communities and better outcomes for port infrastructure development.  Successful partnerships were developed from the pilot projects by equipping port operators and community stakeholders with information, skills and tools to effectively develop and implement collaborative actions. </a:t>
            </a:r>
          </a:p>
          <a:p>
            <a:endParaRPr lang="en-US" sz="1200" dirty="0">
              <a:solidFill>
                <a:schemeClr val="tx1"/>
              </a:solidFill>
            </a:endParaRPr>
          </a:p>
          <a:p>
            <a:endParaRPr lang="en-US" sz="1200" dirty="0">
              <a:solidFill>
                <a:schemeClr val="tx1"/>
              </a:solidFill>
            </a:endParaRPr>
          </a:p>
          <a:p>
            <a:r>
              <a:rPr lang="en-US" sz="1200" dirty="0">
                <a:solidFill>
                  <a:schemeClr val="tx1"/>
                </a:solidFill>
              </a:rPr>
              <a:t>Key lessons learned and additional tools were developed based on pilot outcomes. A separate training on the pilots and lessons learned is available.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Hidden Lane Site – Reuse Suitability Analysis</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August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13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667385" lvl="1">
              <a:lnSpc>
                <a:spcPct val="100000"/>
              </a:lnSpc>
              <a:buFont typeface="Arial"/>
              <a:buAutoNum type="arabicPeriod" startAt="3"/>
              <a:tabLst>
                <a:tab pos="457834" algn="l"/>
              </a:tabLst>
            </a:pPr>
            <a:r>
              <a:rPr lang="en-US" sz="1800" b="1" dirty="0">
                <a:latin typeface="Arial"/>
                <a:cs typeface="Arial"/>
              </a:rPr>
              <a:t>Federal Environmental Regulations and Program</a:t>
            </a:r>
            <a:endParaRPr lang="en-US" sz="1800" dirty="0">
              <a:latin typeface="Arial"/>
              <a:cs typeface="Arial"/>
            </a:endParaRPr>
          </a:p>
          <a:p>
            <a:pPr marL="12700" marR="5080">
              <a:lnSpc>
                <a:spcPct val="100000"/>
              </a:lnSpc>
              <a:spcBef>
                <a:spcPts val="1215"/>
              </a:spcBef>
            </a:pPr>
            <a:r>
              <a:rPr lang="en-US" sz="1300" dirty="0">
                <a:latin typeface="Arial"/>
                <a:cs typeface="Arial"/>
              </a:rPr>
              <a:t>The mission of E</a:t>
            </a:r>
            <a:r>
              <a:rPr lang="en-US" sz="1300" spc="-100" dirty="0">
                <a:latin typeface="Arial"/>
                <a:cs typeface="Arial"/>
              </a:rPr>
              <a:t>P</a:t>
            </a:r>
            <a:r>
              <a:rPr lang="en-US" sz="1300" dirty="0">
                <a:latin typeface="Arial"/>
                <a:cs typeface="Arial"/>
              </a:rPr>
              <a:t>A</a:t>
            </a:r>
            <a:r>
              <a:rPr lang="en-US" sz="1300" spc="-75" dirty="0">
                <a:latin typeface="Arial"/>
                <a:cs typeface="Arial"/>
              </a:rPr>
              <a:t> </a:t>
            </a:r>
            <a:r>
              <a:rPr lang="en-US" sz="1300" dirty="0">
                <a:latin typeface="Arial"/>
                <a:cs typeface="Arial"/>
              </a:rPr>
              <a:t>is to protect human health and the environment. E</a:t>
            </a:r>
            <a:r>
              <a:rPr lang="en-US" sz="1300" spc="-100" dirty="0">
                <a:latin typeface="Arial"/>
                <a:cs typeface="Arial"/>
              </a:rPr>
              <a:t>P</a:t>
            </a:r>
            <a:r>
              <a:rPr lang="en-US" sz="1300" dirty="0">
                <a:latin typeface="Arial"/>
                <a:cs typeface="Arial"/>
              </a:rPr>
              <a:t>A</a:t>
            </a:r>
            <a:r>
              <a:rPr lang="en-US" sz="1300" spc="-75" dirty="0">
                <a:latin typeface="Arial"/>
                <a:cs typeface="Arial"/>
              </a:rPr>
              <a:t> </a:t>
            </a:r>
            <a:r>
              <a:rPr lang="en-US" sz="1300" dirty="0">
                <a:latin typeface="Arial"/>
                <a:cs typeface="Arial"/>
              </a:rPr>
              <a:t>is responsible for establishing regulations for key environmental statutes a</a:t>
            </a:r>
            <a:r>
              <a:rPr lang="en-US" sz="1300" spc="-25" dirty="0">
                <a:latin typeface="Arial"/>
                <a:cs typeface="Arial"/>
              </a:rPr>
              <a:t>f</a:t>
            </a:r>
            <a:r>
              <a:rPr lang="en-US" sz="1300" dirty="0">
                <a:latin typeface="Arial"/>
                <a:cs typeface="Arial"/>
              </a:rPr>
              <a:t>fecting ports </a:t>
            </a:r>
            <a:r>
              <a:rPr lang="en-US" sz="1200" b="0" i="0" kern="1200" dirty="0">
                <a:solidFill>
                  <a:schemeClr val="tx1"/>
                </a:solidFill>
                <a:effectLst/>
                <a:latin typeface="+mn-lt"/>
                <a:ea typeface="+mn-ea"/>
                <a:cs typeface="+mn-cs"/>
              </a:rPr>
              <a:t>as well as complementary grant and voluntary programs. </a:t>
            </a:r>
            <a:r>
              <a:rPr lang="en-US" sz="1300" dirty="0">
                <a:latin typeface="Arial"/>
                <a:cs typeface="Arial"/>
              </a:rPr>
              <a:t>While there is a broad range of environmental regulations that applies to ports depending on the circumstance, regulations and programs with particular relevance to near-port communities include:</a:t>
            </a:r>
          </a:p>
          <a:p>
            <a:pPr marL="297815" lvl="2" indent="-114300">
              <a:lnSpc>
                <a:spcPct val="100000"/>
              </a:lnSpc>
              <a:spcBef>
                <a:spcPts val="900"/>
              </a:spcBef>
              <a:buFont typeface="Arial"/>
              <a:buChar char="•"/>
              <a:tabLst>
                <a:tab pos="298450" algn="l"/>
              </a:tabLst>
            </a:pPr>
            <a:r>
              <a:rPr lang="en-US" sz="1300" dirty="0">
                <a:latin typeface="Arial"/>
                <a:cs typeface="Arial"/>
              </a:rPr>
              <a:t>Clean</a:t>
            </a:r>
            <a:r>
              <a:rPr lang="en-US" sz="1300" spc="-75" dirty="0">
                <a:latin typeface="Arial"/>
                <a:cs typeface="Arial"/>
              </a:rPr>
              <a:t> </a:t>
            </a:r>
            <a:r>
              <a:rPr lang="en-US" sz="1300" dirty="0">
                <a:latin typeface="Arial"/>
                <a:cs typeface="Arial"/>
              </a:rPr>
              <a:t>Air</a:t>
            </a:r>
            <a:r>
              <a:rPr lang="en-US" sz="1300" spc="-75" dirty="0">
                <a:latin typeface="Arial"/>
                <a:cs typeface="Arial"/>
              </a:rPr>
              <a:t> </a:t>
            </a:r>
            <a:r>
              <a:rPr lang="en-US" sz="1300" dirty="0">
                <a:latin typeface="Arial"/>
                <a:cs typeface="Arial"/>
              </a:rPr>
              <a:t>Act</a:t>
            </a:r>
            <a:r>
              <a:rPr lang="en-US" sz="1300" spc="-5" dirty="0">
                <a:latin typeface="Arial"/>
                <a:cs typeface="Arial"/>
              </a:rPr>
              <a:t> </a:t>
            </a:r>
            <a:r>
              <a:rPr lang="en-US" sz="1300" dirty="0">
                <a:latin typeface="Arial"/>
                <a:cs typeface="Arial"/>
              </a:rPr>
              <a:t>(CAA)</a:t>
            </a:r>
          </a:p>
          <a:p>
            <a:pPr marL="297815" marR="652145" lvl="2" indent="-114300">
              <a:lnSpc>
                <a:spcPct val="100000"/>
              </a:lnSpc>
              <a:spcBef>
                <a:spcPts val="900"/>
              </a:spcBef>
              <a:buFont typeface="Arial"/>
              <a:buChar char="•"/>
              <a:tabLst>
                <a:tab pos="298450" algn="l"/>
              </a:tabLst>
            </a:pPr>
            <a:r>
              <a:rPr lang="en-US" sz="1300" dirty="0">
                <a:latin typeface="Arial"/>
                <a:cs typeface="Arial"/>
              </a:rPr>
              <a:t>Clean </a:t>
            </a:r>
            <a:r>
              <a:rPr lang="en-US" sz="1300" spc="-50" dirty="0">
                <a:latin typeface="Arial"/>
                <a:cs typeface="Arial"/>
              </a:rPr>
              <a:t>W</a:t>
            </a:r>
            <a:r>
              <a:rPr lang="en-US" sz="1300" dirty="0">
                <a:latin typeface="Arial"/>
                <a:cs typeface="Arial"/>
              </a:rPr>
              <a:t>ater</a:t>
            </a:r>
            <a:r>
              <a:rPr lang="en-US" sz="1300" spc="-75" dirty="0">
                <a:latin typeface="Arial"/>
                <a:cs typeface="Arial"/>
              </a:rPr>
              <a:t> </a:t>
            </a:r>
            <a:r>
              <a:rPr lang="en-US" sz="1300" dirty="0">
                <a:latin typeface="Arial"/>
                <a:cs typeface="Arial"/>
              </a:rPr>
              <a:t>Act (C</a:t>
            </a:r>
            <a:r>
              <a:rPr lang="en-US" sz="1300" spc="-50" dirty="0">
                <a:latin typeface="Arial"/>
                <a:cs typeface="Arial"/>
              </a:rPr>
              <a:t>W</a:t>
            </a:r>
            <a:r>
              <a:rPr lang="en-US" sz="1300" dirty="0">
                <a:latin typeface="Arial"/>
                <a:cs typeface="Arial"/>
              </a:rPr>
              <a:t>A) and the proposed </a:t>
            </a:r>
            <a:r>
              <a:rPr lang="en-US" sz="1300" spc="-50" dirty="0">
                <a:latin typeface="Arial"/>
                <a:cs typeface="Arial"/>
              </a:rPr>
              <a:t>W</a:t>
            </a:r>
            <a:r>
              <a:rPr lang="en-US" sz="1300" dirty="0">
                <a:latin typeface="Arial"/>
                <a:cs typeface="Arial"/>
              </a:rPr>
              <a:t>aters of the United States rule</a:t>
            </a:r>
          </a:p>
          <a:p>
            <a:pPr marL="297815" lvl="2" indent="-114300">
              <a:lnSpc>
                <a:spcPct val="100000"/>
              </a:lnSpc>
              <a:spcBef>
                <a:spcPts val="900"/>
              </a:spcBef>
              <a:buFont typeface="Arial"/>
              <a:buChar char="•"/>
              <a:tabLst>
                <a:tab pos="298450" algn="l"/>
              </a:tabLst>
            </a:pPr>
            <a:r>
              <a:rPr lang="en-US" sz="1300" dirty="0">
                <a:latin typeface="Arial"/>
                <a:cs typeface="Arial"/>
              </a:rPr>
              <a:t>National Environmental Policy</a:t>
            </a:r>
            <a:r>
              <a:rPr lang="en-US" sz="1300" spc="-70" dirty="0">
                <a:latin typeface="Arial"/>
                <a:cs typeface="Arial"/>
              </a:rPr>
              <a:t> </a:t>
            </a:r>
            <a:r>
              <a:rPr lang="en-US" sz="1300" dirty="0">
                <a:latin typeface="Arial"/>
                <a:cs typeface="Arial"/>
              </a:rPr>
              <a:t>Act (NE</a:t>
            </a:r>
            <a:r>
              <a:rPr lang="en-US" sz="1300" spc="-100" dirty="0">
                <a:latin typeface="Arial"/>
                <a:cs typeface="Arial"/>
              </a:rPr>
              <a:t>P</a:t>
            </a:r>
            <a:r>
              <a:rPr lang="en-US" sz="1300" dirty="0">
                <a:latin typeface="Arial"/>
                <a:cs typeface="Arial"/>
              </a:rPr>
              <a:t>A)</a:t>
            </a:r>
          </a:p>
          <a:p>
            <a:pPr marL="297815" lvl="2" indent="-114300">
              <a:lnSpc>
                <a:spcPct val="100000"/>
              </a:lnSpc>
              <a:spcBef>
                <a:spcPts val="900"/>
              </a:spcBef>
              <a:buFont typeface="Arial"/>
              <a:buChar char="•"/>
              <a:tabLst>
                <a:tab pos="298450" algn="l"/>
              </a:tabLst>
            </a:pPr>
            <a:r>
              <a:rPr lang="en-US" sz="1300" dirty="0">
                <a:latin typeface="Arial"/>
                <a:cs typeface="Arial"/>
              </a:rPr>
              <a:t>Ports Initiative</a:t>
            </a:r>
          </a:p>
          <a:p>
            <a:pPr marL="297815" lvl="2" indent="-114300">
              <a:lnSpc>
                <a:spcPct val="100000"/>
              </a:lnSpc>
              <a:spcBef>
                <a:spcPts val="900"/>
              </a:spcBef>
              <a:buFont typeface="Arial"/>
              <a:buChar char="•"/>
              <a:tabLst>
                <a:tab pos="298450" algn="l"/>
              </a:tabLst>
            </a:pPr>
            <a:r>
              <a:rPr lang="en-US" sz="1300" dirty="0">
                <a:latin typeface="Arial"/>
                <a:cs typeface="Arial"/>
              </a:rPr>
              <a:t>Diesel Emissions Reduction Act (DERA)</a:t>
            </a:r>
          </a:p>
          <a:p>
            <a:pPr marL="297815" lvl="2" indent="-114300">
              <a:lnSpc>
                <a:spcPct val="100000"/>
              </a:lnSpc>
              <a:spcBef>
                <a:spcPts val="900"/>
              </a:spcBef>
              <a:buFont typeface="Arial"/>
              <a:buChar char="•"/>
              <a:tabLst>
                <a:tab pos="298450" algn="l"/>
              </a:tabLst>
            </a:pPr>
            <a:endParaRPr lang="en-US" sz="1300" dirty="0">
              <a:latin typeface="Arial"/>
              <a:cs typeface="Arial"/>
            </a:endParaRPr>
          </a:p>
          <a:p>
            <a:pPr marL="183515" lvl="2" indent="0">
              <a:lnSpc>
                <a:spcPct val="100000"/>
              </a:lnSpc>
              <a:spcBef>
                <a:spcPts val="900"/>
              </a:spcBef>
              <a:buFont typeface="Arial"/>
              <a:buNone/>
              <a:tabLst>
                <a:tab pos="298450" algn="l"/>
              </a:tabLst>
            </a:pPr>
            <a:r>
              <a:rPr lang="en-US" sz="1300" dirty="0">
                <a:latin typeface="Arial"/>
                <a:cs typeface="Arial"/>
              </a:rPr>
              <a:t>The Ports Primer goes into more detail on each of these initiatives. Information on c</a:t>
            </a:r>
            <a:r>
              <a:rPr lang="en-US" sz="1400" dirty="0">
                <a:latin typeface="Arial"/>
                <a:cs typeface="Arial"/>
              </a:rPr>
              <a:t>leaner fuel and cleaner equipment</a:t>
            </a:r>
            <a:r>
              <a:rPr lang="en-US" sz="1400" spc="-65" dirty="0">
                <a:latin typeface="Arial"/>
                <a:cs typeface="Arial"/>
              </a:rPr>
              <a:t> are also a</a:t>
            </a:r>
            <a:r>
              <a:rPr lang="en-US" sz="1400" dirty="0">
                <a:latin typeface="Arial"/>
                <a:cs typeface="Arial"/>
              </a:rPr>
              <a:t>vailable - </a:t>
            </a:r>
            <a:r>
              <a:rPr lang="en-US" sz="1200" b="0" i="0" kern="1200" dirty="0">
                <a:solidFill>
                  <a:schemeClr val="tx1"/>
                </a:solidFill>
                <a:effectLst/>
                <a:latin typeface="+mn-lt"/>
                <a:ea typeface="+mn-ea"/>
                <a:cs typeface="+mn-cs"/>
              </a:rPr>
              <a:t>All communities across the country benefit from EPA regulations requiring manufacturers to produce cleaner diesel fuel and cleaner diesel engines.</a:t>
            </a:r>
            <a:endParaRPr lang="en-US" sz="1400" dirty="0">
              <a:latin typeface="Arial"/>
              <a:cs typeface="Arial"/>
            </a:endParaRPr>
          </a:p>
          <a:p>
            <a:pPr marL="297815" lvl="2" indent="-114300">
              <a:lnSpc>
                <a:spcPct val="100000"/>
              </a:lnSpc>
              <a:spcBef>
                <a:spcPts val="900"/>
              </a:spcBef>
              <a:buFont typeface="Arial"/>
              <a:buChar char="•"/>
              <a:tabLst>
                <a:tab pos="298450" algn="l"/>
              </a:tabLst>
            </a:pPr>
            <a:endParaRPr lang="en-US" sz="1300" dirty="0">
              <a:latin typeface="Arial"/>
              <a:cs typeface="Arial"/>
            </a:endParaRPr>
          </a:p>
          <a:p>
            <a:pPr marL="297815" lvl="2" indent="-114300">
              <a:lnSpc>
                <a:spcPct val="100000"/>
              </a:lnSpc>
              <a:spcBef>
                <a:spcPts val="900"/>
              </a:spcBef>
              <a:buFont typeface="Arial"/>
              <a:buChar char="•"/>
              <a:tabLst>
                <a:tab pos="298450" algn="l"/>
              </a:tabLst>
            </a:pPr>
            <a:endParaRPr lang="en-US" sz="1300" dirty="0">
              <a:latin typeface="Arial"/>
              <a:cs typeface="Arial"/>
            </a:endParaRPr>
          </a:p>
          <a:p>
            <a:pPr marL="12700" marR="758190">
              <a:lnSpc>
                <a:spcPct val="100000"/>
              </a:lnSpc>
            </a:pPr>
            <a:r>
              <a:rPr lang="en-US" sz="1200" b="1" dirty="0">
                <a:latin typeface="Arial"/>
                <a:cs typeface="Arial"/>
              </a:rPr>
              <a:t>Clean</a:t>
            </a:r>
            <a:r>
              <a:rPr lang="en-US" sz="1200" b="1" spc="-55" dirty="0">
                <a:latin typeface="Arial"/>
                <a:cs typeface="Arial"/>
              </a:rPr>
              <a:t> </a:t>
            </a:r>
            <a:r>
              <a:rPr lang="en-US" sz="1200" b="1" dirty="0">
                <a:latin typeface="Arial"/>
                <a:cs typeface="Arial"/>
              </a:rPr>
              <a:t>Air</a:t>
            </a:r>
            <a:r>
              <a:rPr lang="en-US" sz="1200" b="1" spc="-55" dirty="0">
                <a:latin typeface="Arial"/>
                <a:cs typeface="Arial"/>
              </a:rPr>
              <a:t> </a:t>
            </a:r>
            <a:r>
              <a:rPr lang="en-US" sz="1200" b="1" dirty="0">
                <a:latin typeface="Arial"/>
                <a:cs typeface="Arial"/>
              </a:rPr>
              <a:t>Act (CAA)</a:t>
            </a:r>
            <a:endParaRPr lang="en-US" sz="1200" dirty="0">
              <a:latin typeface="Arial"/>
              <a:cs typeface="Arial"/>
            </a:endParaRPr>
          </a:p>
          <a:p>
            <a:pPr marL="12700" marR="5080">
              <a:lnSpc>
                <a:spcPts val="1500"/>
              </a:lnSpc>
              <a:spcBef>
                <a:spcPts val="919"/>
              </a:spcBef>
            </a:pPr>
            <a:r>
              <a:rPr lang="en-US" sz="1200" dirty="0">
                <a:latin typeface="Arial"/>
                <a:cs typeface="Arial"/>
              </a:rPr>
              <a:t>The CAA</a:t>
            </a:r>
            <a:r>
              <a:rPr lang="en-US" sz="1200" spc="-75" dirty="0">
                <a:latin typeface="Arial"/>
                <a:cs typeface="Arial"/>
              </a:rPr>
              <a:t> </a:t>
            </a:r>
            <a:r>
              <a:rPr lang="en-US" sz="1200" dirty="0">
                <a:latin typeface="Arial"/>
                <a:cs typeface="Arial"/>
              </a:rPr>
              <a:t>is designed to protect public health from di</a:t>
            </a:r>
            <a:r>
              <a:rPr lang="en-US" sz="1200" spc="-25" dirty="0">
                <a:latin typeface="Arial"/>
                <a:cs typeface="Arial"/>
              </a:rPr>
              <a:t>f</a:t>
            </a:r>
            <a:r>
              <a:rPr lang="en-US" sz="1200" dirty="0">
                <a:latin typeface="Arial"/>
                <a:cs typeface="Arial"/>
              </a:rPr>
              <a:t>ferent types of air pollution. It establishes air quality standards and requires states to develop enforceable plans to achieve those standards. For the port industr</a:t>
            </a:r>
            <a:r>
              <a:rPr lang="en-US" sz="1200" spc="-100" dirty="0">
                <a:latin typeface="Arial"/>
                <a:cs typeface="Arial"/>
              </a:rPr>
              <a:t>y</a:t>
            </a:r>
            <a:r>
              <a:rPr lang="en-US" sz="1200" dirty="0">
                <a:latin typeface="Arial"/>
                <a:cs typeface="Arial"/>
              </a:rPr>
              <a:t>, significant aspects of the CAA</a:t>
            </a:r>
            <a:r>
              <a:rPr lang="en-US" sz="1200" spc="-75" dirty="0">
                <a:latin typeface="Arial"/>
                <a:cs typeface="Arial"/>
              </a:rPr>
              <a:t> </a:t>
            </a:r>
            <a:r>
              <a:rPr lang="en-US" sz="1200" dirty="0">
                <a:latin typeface="Arial"/>
                <a:cs typeface="Arial"/>
              </a:rPr>
              <a:t>include regulations on diesel engines, marine vessel loading operations, paint coatings, and emissions from vehicles and many types of port equipment.</a:t>
            </a:r>
          </a:p>
          <a:p>
            <a:pPr marL="12700" marR="5080">
              <a:lnSpc>
                <a:spcPts val="1500"/>
              </a:lnSpc>
              <a:spcBef>
                <a:spcPts val="919"/>
              </a:spcBef>
            </a:pPr>
            <a:endParaRPr lang="en-US" sz="1200" dirty="0">
              <a:latin typeface="Arial"/>
              <a:cs typeface="Arial"/>
            </a:endParaRPr>
          </a:p>
          <a:p>
            <a:pPr marL="12700" marR="69215">
              <a:lnSpc>
                <a:spcPts val="1500"/>
              </a:lnSpc>
              <a:spcBef>
                <a:spcPts val="900"/>
              </a:spcBef>
            </a:pPr>
            <a:r>
              <a:rPr lang="en-US" sz="1200" b="0" i="0" kern="1200" dirty="0">
                <a:solidFill>
                  <a:schemeClr val="tx1"/>
                </a:solidFill>
                <a:effectLst/>
                <a:latin typeface="+mn-lt"/>
                <a:ea typeface="+mn-ea"/>
                <a:cs typeface="+mn-cs"/>
              </a:rPr>
              <a:t>Many of the vehicles and equipment involved in port activities remain in operation for a long time. Often referred to as the legacy fleet, these diesel vehicles and equipment are not regulated by EPA under the CAA. EPA’s regulatory authority only reaches the ability to regulate emissions from new vehicles and equipment. Unlike EPA, California may regulate emissions from legacy fleets directly (e.g., nonroad diesel in-use fleet requirements) if it receives authorization from EPA, and other states might choose to adopt California’ standards (if certain criteria are met). Similarly, California has regulated (with authorization from EPA) the manufacture of new vehicles and equipment that may be found in port operations (e.g., new mobile cargo handling equipment, new shore power equipment, etc.). In addition, in some instances states are able to regulate the use and hours of operation of the legacy fleet.</a:t>
            </a:r>
          </a:p>
          <a:p>
            <a:pPr marL="12700" marR="69215">
              <a:lnSpc>
                <a:spcPts val="1500"/>
              </a:lnSpc>
              <a:spcBef>
                <a:spcPts val="900"/>
              </a:spcBef>
            </a:pPr>
            <a:endParaRPr lang="en-US" sz="1200" b="0" i="0" kern="1200" dirty="0">
              <a:solidFill>
                <a:schemeClr val="tx1"/>
              </a:solidFill>
              <a:effectLst/>
              <a:latin typeface="+mn-lt"/>
              <a:ea typeface="+mn-ea"/>
              <a:cs typeface="+mn-cs"/>
            </a:endParaRPr>
          </a:p>
          <a:p>
            <a:pPr marL="12700" marR="69215">
              <a:lnSpc>
                <a:spcPts val="1500"/>
              </a:lnSpc>
              <a:spcBef>
                <a:spcPts val="900"/>
              </a:spcBef>
            </a:pPr>
            <a:r>
              <a:rPr lang="en-US" sz="1200" b="0" i="0" kern="1200" dirty="0">
                <a:solidFill>
                  <a:schemeClr val="tx1"/>
                </a:solidFill>
                <a:effectLst/>
                <a:latin typeface="+mn-lt"/>
                <a:ea typeface="+mn-ea"/>
                <a:cs typeface="+mn-cs"/>
              </a:rPr>
              <a:t>More information on the CAA can be found by going to the link in the Ports Primer on the Clean Air Act.</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7.4.</a:t>
            </a:r>
            <a:r>
              <a:rPr lang="en-US" sz="1200" b="1" spc="-70" dirty="0">
                <a:latin typeface="Arial"/>
                <a:cs typeface="Arial"/>
              </a:rPr>
              <a:t> </a:t>
            </a:r>
            <a:r>
              <a:rPr lang="en-US" sz="1200" b="1" dirty="0">
                <a:latin typeface="Arial"/>
                <a:cs typeface="Arial"/>
              </a:rPr>
              <a:t>Agency Responsibilities</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In addition to E</a:t>
            </a:r>
            <a:r>
              <a:rPr lang="en-US" sz="1200" spc="-100" dirty="0">
                <a:latin typeface="Arial"/>
                <a:cs typeface="Arial"/>
              </a:rPr>
              <a:t>P</a:t>
            </a:r>
            <a:r>
              <a:rPr lang="en-US" sz="1200" dirty="0">
                <a:latin typeface="Arial"/>
                <a:cs typeface="Arial"/>
              </a:rPr>
              <a:t>A, many federal, state and local agencies have responsibilities related to ports and port-related issues.</a:t>
            </a:r>
            <a:r>
              <a:rPr lang="en-US" sz="1200" spc="-70" dirty="0">
                <a:latin typeface="Arial"/>
                <a:cs typeface="Arial"/>
              </a:rPr>
              <a:t> </a:t>
            </a:r>
            <a:r>
              <a:rPr lang="en-US" sz="1200" dirty="0">
                <a:latin typeface="Arial"/>
                <a:cs typeface="Arial"/>
              </a:rPr>
              <a:t>A</a:t>
            </a:r>
            <a:r>
              <a:rPr lang="en-US" sz="1200" spc="-75" dirty="0">
                <a:latin typeface="Arial"/>
                <a:cs typeface="Arial"/>
              </a:rPr>
              <a:t> </a:t>
            </a:r>
            <a:r>
              <a:rPr lang="en-US" sz="1200" dirty="0">
                <a:latin typeface="Arial"/>
                <a:cs typeface="Arial"/>
              </a:rPr>
              <a:t>chart in Section 3 outlines federal regulation of port operations in more detail.</a:t>
            </a:r>
            <a:r>
              <a:rPr lang="en-US" sz="1200" spc="-25" dirty="0">
                <a:latin typeface="Arial"/>
                <a:cs typeface="Arial"/>
              </a:rPr>
              <a:t> </a:t>
            </a:r>
            <a:r>
              <a:rPr lang="en-US" sz="1200" dirty="0">
                <a:latin typeface="Arial"/>
                <a:cs typeface="Arial"/>
              </a:rPr>
              <a:t>This section describes: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6364" indent="-113664">
              <a:lnSpc>
                <a:spcPct val="100000"/>
              </a:lnSpc>
              <a:buFont typeface="Arial"/>
              <a:buChar char="•"/>
              <a:tabLst>
                <a:tab pos="127000" algn="l"/>
              </a:tabLst>
            </a:pPr>
            <a:r>
              <a:rPr lang="en-US" sz="1200" dirty="0">
                <a:latin typeface="Arial"/>
                <a:cs typeface="Arial"/>
              </a:rPr>
              <a:t>State and local agencies with environmental oversight</a:t>
            </a:r>
          </a:p>
          <a:p>
            <a:pPr>
              <a:lnSpc>
                <a:spcPct val="100000"/>
              </a:lnSpc>
              <a:spcBef>
                <a:spcPts val="27"/>
              </a:spcBef>
              <a:buFont typeface="Arial"/>
              <a:buChar char="•"/>
            </a:pPr>
            <a:endParaRPr lang="en-US" sz="1100" dirty="0">
              <a:latin typeface="Times New Roman"/>
              <a:cs typeface="Times New Roman"/>
            </a:endParaRPr>
          </a:p>
          <a:p>
            <a:pPr marL="126364" indent="-113664">
              <a:lnSpc>
                <a:spcPct val="100000"/>
              </a:lnSpc>
              <a:buFont typeface="Arial"/>
              <a:buChar char="•"/>
              <a:tabLst>
                <a:tab pos="127000" algn="l"/>
              </a:tabLst>
            </a:pPr>
            <a:r>
              <a:rPr lang="en-US" sz="1200" dirty="0">
                <a:latin typeface="Arial"/>
                <a:cs typeface="Arial"/>
              </a:rPr>
              <a:t>Federal agencies with environmental oversight</a:t>
            </a:r>
          </a:p>
          <a:p>
            <a:endParaRPr lang="en-US" dirty="0"/>
          </a:p>
          <a:p>
            <a:pPr marL="12700">
              <a:lnSpc>
                <a:spcPct val="100000"/>
              </a:lnSpc>
            </a:pPr>
            <a:r>
              <a:rPr lang="en-US" sz="1200" b="1" dirty="0">
                <a:latin typeface="Arial"/>
                <a:cs typeface="Arial"/>
              </a:rPr>
              <a:t>State and Local</a:t>
            </a:r>
            <a:r>
              <a:rPr lang="en-US" sz="1200" b="1" spc="-55" dirty="0">
                <a:latin typeface="Arial"/>
                <a:cs typeface="Arial"/>
              </a:rPr>
              <a:t> </a:t>
            </a:r>
            <a:r>
              <a:rPr lang="en-US" sz="1200" b="1" dirty="0">
                <a:latin typeface="Arial"/>
                <a:cs typeface="Arial"/>
              </a:rPr>
              <a:t>Agencies</a:t>
            </a:r>
            <a:endParaRPr lang="en-US" sz="1200" dirty="0">
              <a:latin typeface="Arial"/>
              <a:cs typeface="Arial"/>
            </a:endParaRPr>
          </a:p>
          <a:p>
            <a:pPr marL="12700" marR="5080">
              <a:lnSpc>
                <a:spcPct val="100000"/>
              </a:lnSpc>
              <a:spcBef>
                <a:spcPts val="880"/>
              </a:spcBef>
            </a:pPr>
            <a:r>
              <a:rPr lang="en-US" sz="1200" dirty="0">
                <a:latin typeface="Arial"/>
                <a:cs typeface="Arial"/>
              </a:rPr>
              <a:t>State and local agencies with responsibilities related to human health and the environment will var</a:t>
            </a:r>
            <a:r>
              <a:rPr lang="en-US" sz="1200" spc="-100" dirty="0">
                <a:latin typeface="Arial"/>
                <a:cs typeface="Arial"/>
              </a:rPr>
              <a:t>y</a:t>
            </a:r>
            <a:r>
              <a:rPr lang="en-US" sz="1200" dirty="0">
                <a:latin typeface="Arial"/>
                <a:cs typeface="Arial"/>
              </a:rPr>
              <a:t>. Generally speaking, the agencies shown in the table may have oversight, planning or service responsibilities:</a:t>
            </a:r>
          </a:p>
          <a:p>
            <a:pPr marL="12700" marR="5080">
              <a:lnSpc>
                <a:spcPct val="100000"/>
              </a:lnSpc>
              <a:spcBef>
                <a:spcPts val="880"/>
              </a:spcBef>
            </a:pPr>
            <a:endParaRPr lang="en-US" sz="1200" dirty="0">
              <a:latin typeface="Arial"/>
              <a:cs typeface="Arial"/>
            </a:endParaRPr>
          </a:p>
          <a:p>
            <a:r>
              <a:rPr lang="en-US" dirty="0"/>
              <a:t>The Ports Primer provides additional detail on state and local agencies, as well as federal agencies.</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R="5080" algn="r">
              <a:lnSpc>
                <a:spcPct val="100000"/>
              </a:lnSpc>
            </a:pPr>
            <a:r>
              <a:rPr lang="en-US" sz="1200" b="1" dirty="0">
                <a:solidFill>
                  <a:srgbClr val="FFFFFF"/>
                </a:solidFill>
                <a:latin typeface="Arial"/>
                <a:cs typeface="Arial"/>
              </a:rPr>
              <a:t>Environmental Impacts</a:t>
            </a:r>
            <a:endParaRPr lang="en-US" sz="1200" dirty="0">
              <a:latin typeface="Arial"/>
              <a:cs typeface="Arial"/>
            </a:endParaRPr>
          </a:p>
          <a:p>
            <a:pPr marL="12700">
              <a:lnSpc>
                <a:spcPct val="100000"/>
              </a:lnSpc>
              <a:spcBef>
                <a:spcPts val="1135"/>
              </a:spcBef>
            </a:pPr>
            <a:r>
              <a:rPr lang="en-US" sz="1600" b="1" dirty="0">
                <a:latin typeface="Arial"/>
                <a:cs typeface="Arial"/>
              </a:rPr>
              <a:t>7.5 Potential Community Interests</a:t>
            </a:r>
            <a:endParaRPr lang="en-US" sz="1600" dirty="0">
              <a:latin typeface="Arial"/>
              <a:cs typeface="Arial"/>
            </a:endParaRPr>
          </a:p>
          <a:p>
            <a:pPr>
              <a:lnSpc>
                <a:spcPct val="100000"/>
              </a:lnSpc>
              <a:spcBef>
                <a:spcPts val="56"/>
              </a:spcBef>
            </a:pPr>
            <a:endParaRPr lang="en-US" sz="1800" dirty="0">
              <a:latin typeface="Times New Roman"/>
              <a:cs typeface="Times New Roman"/>
            </a:endParaRPr>
          </a:p>
          <a:p>
            <a:pPr marL="12700">
              <a:lnSpc>
                <a:spcPct val="100000"/>
              </a:lnSpc>
            </a:pPr>
            <a:r>
              <a:rPr lang="en-US" sz="1200" dirty="0">
                <a:latin typeface="Arial"/>
                <a:cs typeface="Arial"/>
              </a:rPr>
              <a:t>Community interests in environmental impacts may include: [read button titles from slide]</a:t>
            </a:r>
          </a:p>
          <a:p>
            <a:pPr marL="12700">
              <a:lnSpc>
                <a:spcPct val="100000"/>
              </a:lnSpc>
            </a:pPr>
            <a:endParaRPr lang="en-US" sz="1200" dirty="0">
              <a:latin typeface="Arial"/>
              <a:cs typeface="Arial"/>
            </a:endParaRPr>
          </a:p>
          <a:p>
            <a:pPr marL="12700">
              <a:lnSpc>
                <a:spcPct val="100000"/>
              </a:lnSpc>
            </a:pPr>
            <a:r>
              <a:rPr lang="en-US" sz="1200" dirty="0">
                <a:latin typeface="Arial"/>
                <a:cs typeface="Arial"/>
              </a:rPr>
              <a:t>Let’s take a closer look at:</a:t>
            </a:r>
          </a:p>
          <a:p>
            <a:pPr marL="177800">
              <a:lnSpc>
                <a:spcPct val="100000"/>
              </a:lnSpc>
            </a:pPr>
            <a:r>
              <a:rPr lang="en-US" sz="1200" b="1" dirty="0">
                <a:latin typeface="Arial"/>
                <a:cs typeface="Arial"/>
              </a:rPr>
              <a:t>Environmental Justice</a:t>
            </a:r>
            <a:endParaRPr lang="en-US" sz="1200" dirty="0">
              <a:latin typeface="Arial"/>
              <a:cs typeface="Arial"/>
            </a:endParaRPr>
          </a:p>
          <a:p>
            <a:pPr>
              <a:lnSpc>
                <a:spcPct val="100000"/>
              </a:lnSpc>
              <a:spcBef>
                <a:spcPts val="7"/>
              </a:spcBef>
            </a:pPr>
            <a:endParaRPr lang="en-US" sz="1100" dirty="0">
              <a:latin typeface="Times New Roman"/>
              <a:cs typeface="Times New Roman"/>
            </a:endParaRPr>
          </a:p>
          <a:p>
            <a:pPr marL="177800" marR="260350">
              <a:lnSpc>
                <a:spcPct val="100000"/>
              </a:lnSpc>
            </a:pPr>
            <a:r>
              <a:rPr lang="en-US" sz="1200" dirty="0">
                <a:latin typeface="Arial"/>
                <a:cs typeface="Arial"/>
              </a:rPr>
              <a:t>Near-port communities often experience higher concentrations of environmental impacts than other residential communities; these cumulative impacts, in addition to direct and indirect impacts, may result in environmental justice concerns.</a:t>
            </a:r>
          </a:p>
          <a:p>
            <a:pPr>
              <a:lnSpc>
                <a:spcPct val="100000"/>
              </a:lnSpc>
              <a:spcBef>
                <a:spcPts val="27"/>
              </a:spcBef>
            </a:pPr>
            <a:endParaRPr lang="en-US" sz="1100" dirty="0">
              <a:latin typeface="Times New Roman"/>
              <a:cs typeface="Times New Roman"/>
            </a:endParaRPr>
          </a:p>
          <a:p>
            <a:pPr marL="177800" marR="306070">
              <a:lnSpc>
                <a:spcPct val="100000"/>
              </a:lnSpc>
            </a:pPr>
            <a:r>
              <a:rPr lang="en-US" sz="1200" dirty="0">
                <a:latin typeface="Arial"/>
                <a:cs typeface="Arial"/>
              </a:rPr>
              <a:t>Some near-port communities include tribal groups and may need to address tribal-specific environmental justice concerns. For example, water quality problems can lead to impacts on aquatic life. In addition, water traffic congestion could be an issue if there is recreational boat use in the area.</a:t>
            </a:r>
            <a:r>
              <a:rPr lang="en-US" sz="1200" spc="-75" dirty="0">
                <a:latin typeface="Arial"/>
                <a:cs typeface="Arial"/>
              </a:rPr>
              <a:t> </a:t>
            </a:r>
            <a:r>
              <a:rPr lang="en-US" sz="1200" dirty="0">
                <a:latin typeface="Arial"/>
                <a:cs typeface="Arial"/>
              </a:rPr>
              <a:t>Although these issues could arise for any near-port communit</a:t>
            </a:r>
            <a:r>
              <a:rPr lang="en-US" sz="1200" spc="-95" dirty="0">
                <a:latin typeface="Arial"/>
                <a:cs typeface="Arial"/>
              </a:rPr>
              <a:t>y</a:t>
            </a:r>
            <a:r>
              <a:rPr lang="en-US" sz="1200" dirty="0">
                <a:latin typeface="Arial"/>
                <a:cs typeface="Arial"/>
              </a:rPr>
              <a:t>, they may raise specific cultural concerns for near-port communities that include tribal groups.</a:t>
            </a:r>
          </a:p>
          <a:p>
            <a:pPr marL="12700">
              <a:lnSpc>
                <a:spcPct val="100000"/>
              </a:lnSpc>
            </a:pPr>
            <a:endParaRPr lang="en-US" sz="1200" dirty="0">
              <a:latin typeface="Arial"/>
              <a:cs typeface="Arial"/>
            </a:endParaRPr>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Case Studies: Environment</a:t>
            </a:r>
          </a:p>
          <a:p>
            <a:pPr marL="12700" marR="34925">
              <a:lnSpc>
                <a:spcPct val="100000"/>
              </a:lnSpc>
            </a:pPr>
            <a:r>
              <a:rPr lang="en-US" sz="1200" dirty="0">
                <a:latin typeface="Arial"/>
                <a:cs typeface="Arial"/>
              </a:rPr>
              <a:t>Near-port communities and ports have successfully partnered on projects to reduce environmental impacts.</a:t>
            </a:r>
            <a:r>
              <a:rPr lang="en-US" sz="1200" spc="-25" dirty="0">
                <a:latin typeface="Arial"/>
                <a:cs typeface="Arial"/>
              </a:rPr>
              <a:t> </a:t>
            </a:r>
            <a:r>
              <a:rPr lang="en-US" sz="1200" dirty="0">
                <a:latin typeface="Arial"/>
                <a:cs typeface="Arial"/>
              </a:rPr>
              <a:t>Through the Swan Island Air Quality Project, the Port of Portland, Oregon, partnered with neighborhood association leaders and other port stakeholders to address air quality and health impacts on the local communit</a:t>
            </a:r>
            <a:r>
              <a:rPr lang="en-US" sz="1200" spc="-95" dirty="0">
                <a:latin typeface="Arial"/>
                <a:cs typeface="Arial"/>
              </a:rPr>
              <a:t>y</a:t>
            </a:r>
            <a:r>
              <a:rPr lang="en-US" sz="1200" dirty="0">
                <a:latin typeface="Arial"/>
                <a:cs typeface="Arial"/>
              </a:rPr>
              <a:t>.</a:t>
            </a:r>
            <a:r>
              <a:rPr lang="en-US" sz="1200" spc="-25" dirty="0">
                <a:latin typeface="Arial"/>
                <a:cs typeface="Arial"/>
              </a:rPr>
              <a:t> </a:t>
            </a:r>
            <a:r>
              <a:rPr lang="en-US" sz="1200" dirty="0">
                <a:latin typeface="Arial"/>
                <a:cs typeface="Arial"/>
              </a:rPr>
              <a:t>The Port of Bellingham and the </a:t>
            </a:r>
            <a:r>
              <a:rPr lang="en-US" sz="1200" spc="-50" dirty="0">
                <a:latin typeface="Arial"/>
                <a:cs typeface="Arial"/>
              </a:rPr>
              <a:t>W</a:t>
            </a:r>
            <a:r>
              <a:rPr lang="en-US" sz="1200" dirty="0">
                <a:latin typeface="Arial"/>
                <a:cs typeface="Arial"/>
              </a:rPr>
              <a:t>ashington Department of Ecology engaged community residents, business owners and other port stakeholders to develop a plan for aligning environmental cleanups and waterfront revitalization at Bellingham Ba</a:t>
            </a:r>
            <a:r>
              <a:rPr lang="en-US" sz="1200" spc="-95" dirty="0">
                <a:latin typeface="Arial"/>
                <a:cs typeface="Arial"/>
              </a:rPr>
              <a:t>y</a:t>
            </a:r>
            <a:r>
              <a:rPr lang="en-US" sz="1200" dirty="0">
                <a:latin typeface="Arial"/>
                <a:cs typeface="Arial"/>
              </a:rPr>
              <a:t>.</a:t>
            </a:r>
          </a:p>
          <a:p>
            <a:pPr marL="12700" marR="34925">
              <a:lnSpc>
                <a:spcPct val="100000"/>
              </a:lnSpc>
            </a:pPr>
            <a:endParaRPr lang="en-US" sz="1200" dirty="0">
              <a:latin typeface="Arial"/>
              <a:cs typeface="Arial"/>
            </a:endParaRPr>
          </a:p>
          <a:p>
            <a:pPr marL="12700" marR="5080">
              <a:lnSpc>
                <a:spcPct val="100000"/>
              </a:lnSpc>
              <a:spcBef>
                <a:spcPts val="900"/>
              </a:spcBef>
            </a:pPr>
            <a:r>
              <a:rPr lang="en-US" sz="1200" dirty="0">
                <a:latin typeface="Arial"/>
                <a:cs typeface="Arial"/>
              </a:rPr>
              <a:t>In other instances, legal challenges have resulted in improvements to environmental conditions.</a:t>
            </a:r>
            <a:r>
              <a:rPr lang="en-US" sz="1200" spc="-70" dirty="0">
                <a:latin typeface="Arial"/>
                <a:cs typeface="Arial"/>
              </a:rPr>
              <a:t> </a:t>
            </a:r>
            <a:r>
              <a:rPr lang="en-US" sz="1200" dirty="0">
                <a:latin typeface="Arial"/>
                <a:cs typeface="Arial"/>
              </a:rPr>
              <a:t>At the Port of Los</a:t>
            </a:r>
            <a:r>
              <a:rPr lang="en-US" sz="1200" spc="-75" dirty="0">
                <a:latin typeface="Arial"/>
                <a:cs typeface="Arial"/>
              </a:rPr>
              <a:t> </a:t>
            </a:r>
            <a:r>
              <a:rPr lang="en-US" sz="1200" dirty="0">
                <a:latin typeface="Arial"/>
                <a:cs typeface="Arial"/>
              </a:rPr>
              <a:t>Angeles, a legal settlement between the Port and the City of Los</a:t>
            </a:r>
            <a:r>
              <a:rPr lang="en-US" sz="1200" spc="-75" dirty="0">
                <a:latin typeface="Arial"/>
                <a:cs typeface="Arial"/>
              </a:rPr>
              <a:t> </a:t>
            </a:r>
            <a:r>
              <a:rPr lang="en-US" sz="1200" dirty="0">
                <a:latin typeface="Arial"/>
                <a:cs typeface="Arial"/>
              </a:rPr>
              <a:t>Angeles and the claimants resulted in the introduction of shoreside power technology at the China Shipping terminal.</a:t>
            </a:r>
          </a:p>
          <a:p>
            <a:pPr marL="12700" marR="5080">
              <a:lnSpc>
                <a:spcPct val="100000"/>
              </a:lnSpc>
              <a:spcBef>
                <a:spcPts val="900"/>
              </a:spcBef>
            </a:pPr>
            <a:endParaRPr lang="en-US" sz="1200" dirty="0">
              <a:latin typeface="Arial"/>
              <a:cs typeface="Arial"/>
            </a:endParaRPr>
          </a:p>
          <a:p>
            <a:pPr marL="12700" marR="5080">
              <a:lnSpc>
                <a:spcPct val="100000"/>
              </a:lnSpc>
              <a:spcBef>
                <a:spcPts val="900"/>
              </a:spcBef>
            </a:pPr>
            <a:r>
              <a:rPr lang="en-US" sz="1200" dirty="0">
                <a:latin typeface="Arial"/>
                <a:cs typeface="Arial"/>
              </a:rPr>
              <a:t>The Primer includes Case Studies for:</a:t>
            </a:r>
          </a:p>
          <a:p>
            <a:pPr marL="190500" indent="-171450">
              <a:lnSpc>
                <a:spcPct val="100000"/>
              </a:lnSpc>
              <a:buFont typeface="Arial" panose="020B0604020202020204" pitchFamily="34" charset="0"/>
              <a:buChar char="•"/>
            </a:pPr>
            <a:r>
              <a:rPr lang="en-US" sz="1200" dirty="0">
                <a:latin typeface="Arial"/>
                <a:cs typeface="Arial"/>
              </a:rPr>
              <a:t>Port of Los</a:t>
            </a:r>
            <a:r>
              <a:rPr lang="en-US" sz="1200" spc="-70" dirty="0">
                <a:latin typeface="Arial"/>
                <a:cs typeface="Arial"/>
              </a:rPr>
              <a:t> </a:t>
            </a:r>
            <a:r>
              <a:rPr lang="en-US" sz="1200" dirty="0">
                <a:latin typeface="Arial"/>
                <a:cs typeface="Arial"/>
              </a:rPr>
              <a:t>Angeles: Shore Power</a:t>
            </a:r>
          </a:p>
          <a:p>
            <a:pPr marL="184150" marR="5080" indent="-171450">
              <a:lnSpc>
                <a:spcPct val="181900"/>
              </a:lnSpc>
              <a:buFont typeface="Arial" panose="020B0604020202020204" pitchFamily="34" charset="0"/>
              <a:buChar char="•"/>
            </a:pPr>
            <a:r>
              <a:rPr lang="en-US" sz="1200" dirty="0">
                <a:latin typeface="Arial"/>
                <a:cs typeface="Arial"/>
              </a:rPr>
              <a:t>Port of Bellingham: Bellingham Bay Demonstration Project </a:t>
            </a:r>
          </a:p>
          <a:p>
            <a:pPr marL="184150" marR="5080" indent="-171450">
              <a:lnSpc>
                <a:spcPct val="181900"/>
              </a:lnSpc>
              <a:buFont typeface="Arial" panose="020B0604020202020204" pitchFamily="34" charset="0"/>
              <a:buChar char="•"/>
            </a:pPr>
            <a:r>
              <a:rPr lang="en-US" sz="1200" dirty="0">
                <a:latin typeface="Arial"/>
                <a:cs typeface="Arial"/>
              </a:rPr>
              <a:t>Port of Portland: Swan Island</a:t>
            </a:r>
            <a:r>
              <a:rPr lang="en-US" sz="1200" spc="-70" dirty="0">
                <a:latin typeface="Arial"/>
                <a:cs typeface="Arial"/>
              </a:rPr>
              <a:t> </a:t>
            </a:r>
            <a:r>
              <a:rPr lang="en-US" sz="1200" dirty="0">
                <a:latin typeface="Arial"/>
                <a:cs typeface="Arial"/>
              </a:rPr>
              <a:t>Air Quality Project</a:t>
            </a:r>
          </a:p>
          <a:p>
            <a:pPr marL="12700" marR="5080" lvl="0" indent="0" algn="l" defTabSz="914400" rtl="0" eaLnBrk="1" fontAlgn="auto" latinLnBrk="0" hangingPunct="1">
              <a:lnSpc>
                <a:spcPct val="100000"/>
              </a:lnSpc>
              <a:spcBef>
                <a:spcPts val="900"/>
              </a:spcBef>
              <a:spcAft>
                <a:spcPts val="0"/>
              </a:spcAft>
              <a:buClrTx/>
              <a:buSzTx/>
              <a:buFontTx/>
              <a:buNone/>
              <a:tabLst/>
              <a:defRPr/>
            </a:pPr>
            <a:endParaRPr lang="en-US" sz="1200" b="1" dirty="0">
              <a:solidFill>
                <a:srgbClr val="FFFFFF"/>
              </a:solidFill>
              <a:latin typeface="Arial"/>
              <a:cs typeface="Arial"/>
            </a:endParaRPr>
          </a:p>
          <a:p>
            <a:pPr marL="12700" marR="5080" lvl="0" indent="0" algn="l" defTabSz="914400" rtl="0" eaLnBrk="1" fontAlgn="auto" latinLnBrk="0" hangingPunct="1">
              <a:lnSpc>
                <a:spcPct val="100000"/>
              </a:lnSpc>
              <a:spcBef>
                <a:spcPts val="900"/>
              </a:spcBef>
              <a:spcAft>
                <a:spcPts val="0"/>
              </a:spcAft>
              <a:buClrTx/>
              <a:buSzTx/>
              <a:buFontTx/>
              <a:buNone/>
              <a:tabLst/>
              <a:defRPr/>
            </a:pPr>
            <a:r>
              <a:rPr lang="en-US" sz="1200" b="1" dirty="0">
                <a:solidFill>
                  <a:srgbClr val="FFFFFF"/>
                </a:solidFill>
                <a:latin typeface="Arial"/>
                <a:cs typeface="Arial"/>
              </a:rPr>
              <a:t>CASE STUDY</a:t>
            </a:r>
            <a:r>
              <a:rPr lang="en-US" sz="1200" b="1" spc="-25" dirty="0">
                <a:solidFill>
                  <a:srgbClr val="FFFFFF"/>
                </a:solidFill>
                <a:latin typeface="Arial"/>
                <a:cs typeface="Arial"/>
              </a:rPr>
              <a:t> </a:t>
            </a:r>
            <a:r>
              <a:rPr lang="en-US" sz="1200" b="1" dirty="0">
                <a:solidFill>
                  <a:srgbClr val="FFFFFF"/>
                </a:solidFill>
                <a:latin typeface="Arial"/>
                <a:cs typeface="Arial"/>
              </a:rPr>
              <a:t>| </a:t>
            </a:r>
            <a:r>
              <a:rPr lang="en-US" sz="1200" b="1" i="1" dirty="0">
                <a:solidFill>
                  <a:srgbClr val="FFFFFF"/>
                </a:solidFill>
                <a:latin typeface="Arial"/>
                <a:cs typeface="Arial"/>
              </a:rPr>
              <a:t>Port of Los</a:t>
            </a:r>
            <a:r>
              <a:rPr lang="en-US" sz="1200" b="1" i="1" spc="-55" dirty="0">
                <a:solidFill>
                  <a:srgbClr val="FFFFFF"/>
                </a:solidFill>
                <a:latin typeface="Arial"/>
                <a:cs typeface="Arial"/>
              </a:rPr>
              <a:t> </a:t>
            </a:r>
            <a:r>
              <a:rPr lang="en-US" sz="1200" b="1" i="1" dirty="0">
                <a:solidFill>
                  <a:srgbClr val="FFFFFF"/>
                </a:solidFill>
                <a:latin typeface="Arial"/>
                <a:cs typeface="Arial"/>
              </a:rPr>
              <a:t>Angeles: Shore Powe</a:t>
            </a:r>
            <a:r>
              <a:rPr lang="en-US" sz="1200" b="1" i="1" spc="-5" dirty="0">
                <a:solidFill>
                  <a:srgbClr val="FFFFFF"/>
                </a:solidFill>
                <a:latin typeface="Arial"/>
                <a:cs typeface="Arial"/>
              </a:rPr>
              <a:t>r</a:t>
            </a:r>
            <a:r>
              <a:rPr lang="en-US" sz="1100" b="1" i="1" spc="7" baseline="31250" dirty="0">
                <a:solidFill>
                  <a:srgbClr val="FFFFFF"/>
                </a:solidFill>
                <a:latin typeface="Arial"/>
                <a:cs typeface="Arial"/>
              </a:rPr>
              <a:t>1</a:t>
            </a:r>
          </a:p>
          <a:p>
            <a:pPr marL="19685" marR="45085" indent="-3175">
              <a:lnSpc>
                <a:spcPct val="100000"/>
              </a:lnSpc>
            </a:pPr>
            <a:r>
              <a:rPr lang="en-US" sz="1100" dirty="0">
                <a:latin typeface="Arial"/>
                <a:cs typeface="Arial"/>
              </a:rPr>
              <a:t>The Port of Los</a:t>
            </a:r>
            <a:r>
              <a:rPr lang="en-US" sz="1100" spc="-75" dirty="0">
                <a:latin typeface="Arial"/>
                <a:cs typeface="Arial"/>
              </a:rPr>
              <a:t> </a:t>
            </a:r>
            <a:r>
              <a:rPr lang="en-US" sz="1100" dirty="0">
                <a:latin typeface="Arial"/>
                <a:cs typeface="Arial"/>
              </a:rPr>
              <a:t>Angeles has made a significant investment in extending electric power infrastructure to container ship terminals.</a:t>
            </a:r>
            <a:r>
              <a:rPr lang="en-US" sz="1100" spc="-25" dirty="0">
                <a:latin typeface="Arial"/>
                <a:cs typeface="Arial"/>
              </a:rPr>
              <a:t> </a:t>
            </a:r>
            <a:r>
              <a:rPr lang="en-US" sz="1100" dirty="0">
                <a:latin typeface="Arial"/>
                <a:cs typeface="Arial"/>
              </a:rPr>
              <a:t>This allows ships to plug into external power sources instead of continuously idling while at the terminal.</a:t>
            </a:r>
            <a:r>
              <a:rPr lang="en-US" sz="1100" spc="-25" dirty="0">
                <a:latin typeface="Arial"/>
                <a:cs typeface="Arial"/>
              </a:rPr>
              <a:t> </a:t>
            </a:r>
            <a:r>
              <a:rPr lang="en-US" sz="1100" dirty="0">
                <a:latin typeface="Arial"/>
                <a:cs typeface="Arial"/>
              </a:rPr>
              <a:t>The power facility is a direct outcome of a legal settlement from the Port and the City of Los</a:t>
            </a:r>
            <a:r>
              <a:rPr lang="en-US" sz="1100" spc="-75" dirty="0">
                <a:latin typeface="Arial"/>
                <a:cs typeface="Arial"/>
              </a:rPr>
              <a:t> </a:t>
            </a:r>
            <a:r>
              <a:rPr lang="en-US" sz="1100" dirty="0">
                <a:latin typeface="Arial"/>
                <a:cs typeface="Arial"/>
              </a:rPr>
              <a:t>Angeles who were sued by the Natural Resource Defense Council, Coalition for Clean Ai</a:t>
            </a:r>
            <a:r>
              <a:rPr lang="en-US" sz="1100" spc="-75" dirty="0">
                <a:latin typeface="Arial"/>
                <a:cs typeface="Arial"/>
              </a:rPr>
              <a:t>r</a:t>
            </a:r>
            <a:r>
              <a:rPr lang="en-US" sz="1100" dirty="0">
                <a:latin typeface="Arial"/>
                <a:cs typeface="Arial"/>
              </a:rPr>
              <a:t>, and two San Pedro Homeowner groups.</a:t>
            </a:r>
          </a:p>
          <a:p>
            <a:pPr marL="19685" marR="45085" indent="-3175">
              <a:lnSpc>
                <a:spcPct val="100000"/>
              </a:lnSpc>
            </a:pPr>
            <a:endParaRPr lang="en-US" sz="1100" dirty="0">
              <a:latin typeface="Arial"/>
              <a:cs typeface="Arial"/>
            </a:endParaRPr>
          </a:p>
          <a:p>
            <a:pPr marL="19685" marR="5080">
              <a:lnSpc>
                <a:spcPct val="100000"/>
              </a:lnSpc>
              <a:spcBef>
                <a:spcPts val="900"/>
              </a:spcBef>
            </a:pPr>
            <a:r>
              <a:rPr lang="en-US" sz="1100" dirty="0">
                <a:latin typeface="Arial"/>
                <a:cs typeface="Arial"/>
              </a:rPr>
              <a:t>The port has the capability to plug in two </a:t>
            </a:r>
            <a:r>
              <a:rPr lang="en-US" sz="1100" u="sng" dirty="0">
                <a:latin typeface="Arial"/>
                <a:cs typeface="Arial"/>
              </a:rPr>
              <a:t>container</a:t>
            </a:r>
            <a:r>
              <a:rPr lang="en-US" sz="1100" dirty="0">
                <a:latin typeface="Arial"/>
                <a:cs typeface="Arial"/>
              </a:rPr>
              <a:t> ships at a time.</a:t>
            </a:r>
            <a:r>
              <a:rPr lang="en-US" sz="1100" spc="-25" dirty="0">
                <a:latin typeface="Arial"/>
                <a:cs typeface="Arial"/>
              </a:rPr>
              <a:t> </a:t>
            </a:r>
            <a:r>
              <a:rPr lang="en-US" sz="1100" dirty="0">
                <a:latin typeface="Arial"/>
                <a:cs typeface="Arial"/>
              </a:rPr>
              <a:t>The port estimates that this alternate mode of powering docked ships results in the elimination of at least one ton of nitrous oxides and particulate matter each day for every ship that plugs in.</a:t>
            </a:r>
          </a:p>
          <a:p>
            <a:pPr marL="19685">
              <a:lnSpc>
                <a:spcPts val="1455"/>
              </a:lnSpc>
              <a:spcBef>
                <a:spcPts val="900"/>
              </a:spcBef>
            </a:pPr>
            <a:r>
              <a:rPr lang="en-US" sz="1100" dirty="0">
                <a:latin typeface="Arial"/>
                <a:cs typeface="Arial"/>
              </a:rPr>
              <a:t>For more information go to the link in the Ports Primer on:</a:t>
            </a:r>
          </a:p>
          <a:p>
            <a:pPr marL="12700">
              <a:lnSpc>
                <a:spcPts val="1455"/>
              </a:lnSpc>
            </a:pPr>
            <a:r>
              <a:rPr lang="en-US" sz="1100" u="sng" dirty="0">
                <a:solidFill>
                  <a:srgbClr val="215E9E"/>
                </a:solidFill>
                <a:latin typeface="Arial"/>
                <a:cs typeface="Arial"/>
              </a:rPr>
              <a:t>Port of Los</a:t>
            </a:r>
            <a:r>
              <a:rPr lang="en-US" sz="1100" u="sng" spc="-75" dirty="0">
                <a:solidFill>
                  <a:srgbClr val="215E9E"/>
                </a:solidFill>
                <a:latin typeface="Arial"/>
                <a:cs typeface="Arial"/>
              </a:rPr>
              <a:t> </a:t>
            </a:r>
            <a:r>
              <a:rPr lang="en-US" sz="1100" u="sng" dirty="0">
                <a:solidFill>
                  <a:srgbClr val="215E9E"/>
                </a:solidFill>
                <a:latin typeface="Arial"/>
                <a:cs typeface="Arial"/>
              </a:rPr>
              <a:t>Angeles</a:t>
            </a:r>
            <a:r>
              <a:rPr lang="en-US" sz="1100" u="sng" spc="-75" dirty="0">
                <a:solidFill>
                  <a:srgbClr val="215E9E"/>
                </a:solidFill>
                <a:latin typeface="Arial"/>
                <a:cs typeface="Arial"/>
              </a:rPr>
              <a:t> </a:t>
            </a:r>
            <a:r>
              <a:rPr lang="en-US" sz="1100" u="sng" dirty="0">
                <a:solidFill>
                  <a:srgbClr val="215E9E"/>
                </a:solidFill>
                <a:latin typeface="Arial"/>
                <a:cs typeface="Arial"/>
              </a:rPr>
              <a:t>Alternative Maritime Power</a:t>
            </a:r>
            <a:endParaRPr lang="en-US" sz="1100" dirty="0">
              <a:latin typeface="Arial"/>
              <a:cs typeface="Arial"/>
            </a:endParaRPr>
          </a:p>
          <a:p>
            <a:pPr marL="12700" marR="5080" lvl="0" indent="0" algn="l" defTabSz="914400" rtl="0" eaLnBrk="1" fontAlgn="auto" latinLnBrk="0" hangingPunct="1">
              <a:lnSpc>
                <a:spcPct val="100000"/>
              </a:lnSpc>
              <a:spcBef>
                <a:spcPts val="900"/>
              </a:spcBef>
              <a:spcAft>
                <a:spcPts val="0"/>
              </a:spcAft>
              <a:buClrTx/>
              <a:buSzTx/>
              <a:buFontTx/>
              <a:buNone/>
              <a:tabLst/>
              <a:defRPr/>
            </a:pPr>
            <a:endParaRPr lang="en-US" sz="1100" baseline="31250" dirty="0">
              <a:latin typeface="Arial"/>
              <a:cs typeface="Arial"/>
            </a:endParaRPr>
          </a:p>
          <a:p>
            <a:pPr marL="12700" marR="5080">
              <a:lnSpc>
                <a:spcPct val="100000"/>
              </a:lnSpc>
              <a:spcBef>
                <a:spcPts val="900"/>
              </a:spcBef>
            </a:pPr>
            <a:endParaRPr lang="en-US" sz="1200" dirty="0">
              <a:latin typeface="Arial"/>
              <a:cs typeface="Arial"/>
            </a:endParaRPr>
          </a:p>
          <a:p>
            <a:pPr marL="12700">
              <a:lnSpc>
                <a:spcPct val="100000"/>
              </a:lnSpc>
              <a:spcBef>
                <a:spcPts val="450"/>
              </a:spcBef>
            </a:pPr>
            <a:r>
              <a:rPr lang="en-US" sz="1200" dirty="0">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r>
              <a:rPr lang="en-US" sz="1200" b="1" dirty="0">
                <a:latin typeface="Arial"/>
                <a:cs typeface="Arial"/>
              </a:rPr>
              <a:t>Using Scientific Data and Research</a:t>
            </a:r>
            <a:endParaRPr lang="en-US" sz="1200" dirty="0">
              <a:latin typeface="Arial"/>
              <a:cs typeface="Arial"/>
            </a:endParaRPr>
          </a:p>
          <a:p>
            <a:pPr marL="12700" marR="5080">
              <a:lnSpc>
                <a:spcPct val="100000"/>
              </a:lnSpc>
            </a:pPr>
            <a:r>
              <a:rPr lang="en-US" sz="1200" dirty="0">
                <a:latin typeface="Arial"/>
                <a:cs typeface="Arial"/>
              </a:rPr>
              <a:t>Communities can demonstrate environmental concerns by providing scientific evidence of environmental impact. In some cases, communities may be able to access existing local data and conduct their own analyses by partnering with a local agenc</a:t>
            </a:r>
            <a:r>
              <a:rPr lang="en-US" sz="1200" spc="-95" dirty="0">
                <a:latin typeface="Arial"/>
                <a:cs typeface="Arial"/>
              </a:rPr>
              <a:t>y</a:t>
            </a:r>
            <a:r>
              <a:rPr lang="en-US" sz="1200" dirty="0">
                <a:latin typeface="Arial"/>
                <a:cs typeface="Arial"/>
              </a:rPr>
              <a:t>, organization or academic institution that collects raw data. Studies using local data are not common because of the high level of resources typically needed to collect the data.</a:t>
            </a:r>
            <a:r>
              <a:rPr lang="en-US" sz="1200" spc="-75" dirty="0">
                <a:latin typeface="Arial"/>
                <a:cs typeface="Arial"/>
              </a:rPr>
              <a:t> </a:t>
            </a:r>
            <a:r>
              <a:rPr lang="en-US" sz="1200" dirty="0">
                <a:latin typeface="Arial"/>
                <a:cs typeface="Arial"/>
              </a:rPr>
              <a:t>Additionall</a:t>
            </a:r>
            <a:r>
              <a:rPr lang="en-US" sz="1200" spc="-95" dirty="0">
                <a:latin typeface="Arial"/>
                <a:cs typeface="Arial"/>
              </a:rPr>
              <a:t>y</a:t>
            </a:r>
            <a:r>
              <a:rPr lang="en-US" sz="1200" dirty="0">
                <a:latin typeface="Arial"/>
                <a:cs typeface="Arial"/>
              </a:rPr>
              <a:t>, technical support may be needed to conduct the data analysis desired by the communit</a:t>
            </a:r>
            <a:r>
              <a:rPr lang="en-US" sz="1200" spc="-95" dirty="0">
                <a:latin typeface="Arial"/>
                <a:cs typeface="Arial"/>
              </a:rPr>
              <a:t>y</a:t>
            </a:r>
            <a:r>
              <a:rPr lang="en-US" sz="1200" dirty="0">
                <a:latin typeface="Arial"/>
                <a:cs typeface="Arial"/>
              </a:rPr>
              <a:t>. Howeve</a:t>
            </a:r>
            <a:r>
              <a:rPr lang="en-US" sz="1200" spc="-75" dirty="0">
                <a:latin typeface="Arial"/>
                <a:cs typeface="Arial"/>
              </a:rPr>
              <a:t>r</a:t>
            </a:r>
            <a:r>
              <a:rPr lang="en-US" sz="1200" dirty="0">
                <a:latin typeface="Arial"/>
                <a:cs typeface="Arial"/>
              </a:rPr>
              <a:t>, when these resources are available, local data can be an extremely powerful tool. </a:t>
            </a:r>
          </a:p>
          <a:p>
            <a:pPr marL="12700" marR="93345" algn="just">
              <a:lnSpc>
                <a:spcPct val="100000"/>
              </a:lnSpc>
            </a:pPr>
            <a:endParaRPr lang="en-US" sz="1200" dirty="0">
              <a:latin typeface="Arial"/>
              <a:cs typeface="Arial"/>
            </a:endParaRPr>
          </a:p>
          <a:p>
            <a:pPr marL="12700" marR="130175">
              <a:lnSpc>
                <a:spcPct val="100000"/>
              </a:lnSpc>
              <a:spcBef>
                <a:spcPts val="900"/>
              </a:spcBef>
            </a:pPr>
            <a:r>
              <a:rPr lang="en-US" sz="1200" dirty="0">
                <a:latin typeface="Arial"/>
                <a:cs typeface="Arial"/>
              </a:rPr>
              <a:t>When local data are not available, communities may turn to existing studies to demonstrate the known and potential impacts of environmental conditions on human health and the environment.</a:t>
            </a:r>
          </a:p>
          <a:p>
            <a:pPr marL="12700" marR="187960">
              <a:lnSpc>
                <a:spcPct val="100000"/>
              </a:lnSpc>
            </a:pPr>
            <a:r>
              <a:rPr lang="en-US" sz="1200" dirty="0">
                <a:latin typeface="Arial"/>
                <a:cs typeface="Arial"/>
              </a:rPr>
              <a:t>This approach can also be an e</a:t>
            </a:r>
            <a:r>
              <a:rPr lang="en-US" sz="1200" spc="-25" dirty="0">
                <a:latin typeface="Arial"/>
                <a:cs typeface="Arial"/>
              </a:rPr>
              <a:t>f</a:t>
            </a:r>
            <a:r>
              <a:rPr lang="en-US" sz="1200" dirty="0">
                <a:latin typeface="Arial"/>
                <a:cs typeface="Arial"/>
              </a:rPr>
              <a:t>fective tool for communicating the urgency to address the community</a:t>
            </a:r>
            <a:r>
              <a:rPr lang="en-US" sz="1200" spc="-25" dirty="0">
                <a:latin typeface="Arial"/>
                <a:cs typeface="Arial"/>
              </a:rPr>
              <a:t>’</a:t>
            </a:r>
            <a:r>
              <a:rPr lang="en-US" sz="1200" dirty="0">
                <a:latin typeface="Arial"/>
                <a:cs typeface="Arial"/>
              </a:rPr>
              <a:t>s environmental concerns.</a:t>
            </a:r>
          </a:p>
          <a:p>
            <a:pPr marL="12700" marR="187960">
              <a:lnSpc>
                <a:spcPct val="100000"/>
              </a:lnSpc>
            </a:pPr>
            <a:endParaRPr lang="en-US" sz="1200" dirty="0">
              <a:latin typeface="Arial"/>
              <a:cs typeface="Arial"/>
            </a:endParaRPr>
          </a:p>
          <a:p>
            <a:pPr marL="12700" marR="187960">
              <a:lnSpc>
                <a:spcPct val="100000"/>
              </a:lnSpc>
            </a:pPr>
            <a:r>
              <a:rPr lang="en-US" sz="1200" dirty="0">
                <a:latin typeface="Arial"/>
                <a:cs typeface="Arial"/>
              </a:rPr>
              <a:t>The Ports Primer provides more detail on the following tools:</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Bay</a:t>
            </a:r>
            <a:r>
              <a:rPr lang="en-US" sz="1200" spc="-70" dirty="0">
                <a:latin typeface="Arial"/>
                <a:cs typeface="Arial"/>
              </a:rPr>
              <a:t> </a:t>
            </a:r>
            <a:r>
              <a:rPr lang="en-US" sz="1200" dirty="0">
                <a:latin typeface="Arial"/>
                <a:cs typeface="Arial"/>
              </a:rPr>
              <a:t>Area</a:t>
            </a:r>
            <a:r>
              <a:rPr lang="en-US" sz="1200" spc="-70" dirty="0">
                <a:latin typeface="Arial"/>
                <a:cs typeface="Arial"/>
              </a:rPr>
              <a:t> </a:t>
            </a:r>
            <a:r>
              <a:rPr lang="en-US" sz="1200" dirty="0">
                <a:latin typeface="Arial"/>
                <a:cs typeface="Arial"/>
              </a:rPr>
              <a:t>Air Quality Management District: Local Data</a:t>
            </a:r>
            <a:r>
              <a:rPr lang="en-US" sz="1200" spc="-65" dirty="0">
                <a:latin typeface="Arial"/>
                <a:cs typeface="Arial"/>
              </a:rPr>
              <a:t> </a:t>
            </a:r>
            <a:r>
              <a:rPr lang="en-US" sz="1200" dirty="0">
                <a:latin typeface="Arial"/>
                <a:cs typeface="Arial"/>
              </a:rPr>
              <a:t>Analysis</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Mapping and Data</a:t>
            </a:r>
            <a:r>
              <a:rPr lang="en-US" sz="1200" spc="-25" dirty="0">
                <a:latin typeface="Arial"/>
                <a:cs typeface="Arial"/>
              </a:rPr>
              <a:t> </a:t>
            </a:r>
            <a:r>
              <a:rPr lang="en-US" sz="1200" spc="-135" dirty="0">
                <a:latin typeface="Arial"/>
                <a:cs typeface="Arial"/>
              </a:rPr>
              <a:t>T</a:t>
            </a:r>
            <a:r>
              <a:rPr lang="en-US" sz="1200" dirty="0">
                <a:latin typeface="Arial"/>
                <a:cs typeface="Arial"/>
              </a:rPr>
              <a:t>ools</a:t>
            </a:r>
            <a:r>
              <a:rPr lang="en-US" sz="1200" spc="-70" dirty="0">
                <a:latin typeface="Arial"/>
                <a:cs typeface="Arial"/>
              </a:rPr>
              <a:t> </a:t>
            </a:r>
            <a:r>
              <a:rPr lang="en-US" sz="1200" spc="-25" dirty="0">
                <a:latin typeface="Arial"/>
                <a:cs typeface="Arial"/>
              </a:rPr>
              <a:t>A</a:t>
            </a:r>
            <a:r>
              <a:rPr lang="en-US" sz="1200" dirty="0">
                <a:latin typeface="Arial"/>
                <a:cs typeface="Arial"/>
              </a:rPr>
              <a:t>vailable to the Public</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EJSCREEN</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Arial"/>
                <a:cs typeface="Arial"/>
              </a:rPr>
              <a:t>EnviroAtlas</a:t>
            </a:r>
            <a:endParaRPr lang="en-US" sz="1200" dirty="0">
              <a:latin typeface="Arial"/>
              <a:cs typeface="Arial"/>
            </a:endParaRPr>
          </a:p>
          <a:p>
            <a:pPr marL="12700" marR="18796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18796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Reminder: Check the </a:t>
            </a:r>
            <a:r>
              <a:rPr lang="en-US" sz="1200" b="1" u="heavy" dirty="0">
                <a:solidFill>
                  <a:srgbClr val="215E9E"/>
                </a:solidFill>
                <a:latin typeface="Arial"/>
                <a:cs typeface="Arial"/>
              </a:rPr>
              <a:t>Community</a:t>
            </a:r>
            <a:r>
              <a:rPr lang="en-US" sz="1200" b="1" u="heavy" spc="-45" dirty="0">
                <a:solidFill>
                  <a:srgbClr val="215E9E"/>
                </a:solidFill>
                <a:latin typeface="Arial"/>
                <a:cs typeface="Arial"/>
              </a:rPr>
              <a:t> </a:t>
            </a:r>
            <a:r>
              <a:rPr lang="en-US" sz="1200" b="1" u="heavy" dirty="0">
                <a:solidFill>
                  <a:srgbClr val="215E9E"/>
                </a:solidFill>
                <a:latin typeface="Arial"/>
                <a:cs typeface="Arial"/>
              </a:rPr>
              <a:t>Action</a:t>
            </a:r>
            <a:r>
              <a:rPr lang="en-US" sz="1200" b="1" u="heavy" spc="-5" dirty="0">
                <a:solidFill>
                  <a:srgbClr val="215E9E"/>
                </a:solidFill>
                <a:latin typeface="Arial"/>
                <a:cs typeface="Arial"/>
              </a:rPr>
              <a:t> </a:t>
            </a:r>
            <a:r>
              <a:rPr lang="en-US" sz="1200" b="1" u="heavy" dirty="0">
                <a:solidFill>
                  <a:srgbClr val="215E9E"/>
                </a:solidFill>
                <a:latin typeface="Arial"/>
                <a:cs typeface="Arial"/>
              </a:rPr>
              <a:t>Roadmap</a:t>
            </a:r>
            <a:r>
              <a:rPr lang="en-US" sz="1200" b="1" dirty="0">
                <a:solidFill>
                  <a:srgbClr val="215E9E"/>
                </a:solidFill>
                <a:latin typeface="Arial"/>
                <a:cs typeface="Arial"/>
              </a:rPr>
              <a:t> </a:t>
            </a:r>
            <a:r>
              <a:rPr lang="en-US" sz="1200" dirty="0">
                <a:latin typeface="Arial"/>
                <a:cs typeface="Arial"/>
              </a:rPr>
              <a:t>for a step- by-step process to apply the information in the Primer for building collaborations and empowering communities.</a:t>
            </a:r>
          </a:p>
          <a:p>
            <a:pPr marL="12700" marR="18796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18796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187960">
              <a:lnSpc>
                <a:spcPct val="100000"/>
              </a:lnSpc>
            </a:pPr>
            <a:endParaRPr lang="en-US" sz="1200" dirty="0">
              <a:latin typeface="Arial"/>
              <a:cs typeface="Arial"/>
            </a:endParaRPr>
          </a:p>
          <a:p>
            <a:pPr marL="12700" marR="9525">
              <a:lnSpc>
                <a:spcPct val="100000"/>
              </a:lnSpc>
            </a:pPr>
            <a:r>
              <a:rPr lang="en-US" sz="1200" b="0" dirty="0">
                <a:latin typeface="Arial"/>
                <a:cs typeface="Arial"/>
              </a:rPr>
              <a:t>Let’s take a closer look at:</a:t>
            </a:r>
          </a:p>
          <a:p>
            <a:pPr marL="12700" marR="9525">
              <a:lnSpc>
                <a:spcPct val="100000"/>
              </a:lnSpc>
            </a:pPr>
            <a:r>
              <a:rPr lang="en-US" sz="1200" b="1" dirty="0">
                <a:latin typeface="Arial"/>
                <a:cs typeface="Arial"/>
              </a:rPr>
              <a:t>Bay</a:t>
            </a:r>
            <a:r>
              <a:rPr lang="en-US" sz="1200" b="1" spc="-55" dirty="0">
                <a:latin typeface="Arial"/>
                <a:cs typeface="Arial"/>
              </a:rPr>
              <a:t> </a:t>
            </a:r>
            <a:r>
              <a:rPr lang="en-US" sz="1200" b="1" dirty="0">
                <a:latin typeface="Arial"/>
                <a:cs typeface="Arial"/>
              </a:rPr>
              <a:t>Area</a:t>
            </a:r>
            <a:r>
              <a:rPr lang="en-US" sz="1200" b="1" spc="-55" dirty="0">
                <a:latin typeface="Arial"/>
                <a:cs typeface="Arial"/>
              </a:rPr>
              <a:t> </a:t>
            </a:r>
            <a:r>
              <a:rPr lang="en-US" sz="1200" b="1" dirty="0">
                <a:latin typeface="Arial"/>
                <a:cs typeface="Arial"/>
              </a:rPr>
              <a:t>Air Quality Management District: Local</a:t>
            </a:r>
            <a:r>
              <a:rPr lang="en-US" sz="1200" b="1" spc="-5" dirty="0">
                <a:latin typeface="Arial"/>
                <a:cs typeface="Arial"/>
              </a:rPr>
              <a:t> </a:t>
            </a:r>
            <a:r>
              <a:rPr lang="en-US" sz="1200" b="1" dirty="0">
                <a:latin typeface="Arial"/>
                <a:cs typeface="Arial"/>
              </a:rPr>
              <a:t>Data</a:t>
            </a:r>
            <a:r>
              <a:rPr lang="en-US" sz="1200" b="1" spc="-55" dirty="0">
                <a:latin typeface="Arial"/>
                <a:cs typeface="Arial"/>
              </a:rPr>
              <a:t> </a:t>
            </a:r>
            <a:r>
              <a:rPr lang="en-US" sz="1200" b="1" dirty="0">
                <a:latin typeface="Arial"/>
                <a:cs typeface="Arial"/>
              </a:rPr>
              <a:t>Analysis</a:t>
            </a:r>
            <a:endParaRPr lang="en-US" sz="1200" dirty="0">
              <a:latin typeface="Arial"/>
              <a:cs typeface="Arial"/>
            </a:endParaRPr>
          </a:p>
          <a:p>
            <a:pPr marL="12700" marR="214629">
              <a:lnSpc>
                <a:spcPct val="100000"/>
              </a:lnSpc>
              <a:spcBef>
                <a:spcPts val="880"/>
              </a:spcBef>
            </a:pPr>
            <a:r>
              <a:rPr lang="en-US" sz="1200" dirty="0">
                <a:latin typeface="Arial"/>
                <a:cs typeface="Arial"/>
              </a:rPr>
              <a:t>The Bay</a:t>
            </a:r>
            <a:r>
              <a:rPr lang="en-US" sz="1200" spc="-75" dirty="0">
                <a:latin typeface="Arial"/>
                <a:cs typeface="Arial"/>
              </a:rPr>
              <a:t> </a:t>
            </a:r>
            <a:r>
              <a:rPr lang="en-US" sz="1200" dirty="0">
                <a:latin typeface="Arial"/>
                <a:cs typeface="Arial"/>
              </a:rPr>
              <a:t>Area</a:t>
            </a:r>
            <a:r>
              <a:rPr lang="en-US" sz="1200" spc="-75" dirty="0">
                <a:latin typeface="Arial"/>
                <a:cs typeface="Arial"/>
              </a:rPr>
              <a:t> </a:t>
            </a:r>
            <a:r>
              <a:rPr lang="en-US" sz="1200" dirty="0">
                <a:latin typeface="Arial"/>
                <a:cs typeface="Arial"/>
              </a:rPr>
              <a:t>Air Quality Management District has done air quality analyses for regional land use and transportation planning as well as local air quality analyses for </a:t>
            </a:r>
            <a:r>
              <a:rPr lang="en-US" sz="1200" spc="-25" dirty="0">
                <a:latin typeface="Arial"/>
                <a:cs typeface="Arial"/>
              </a:rPr>
              <a:t>W</a:t>
            </a:r>
            <a:r>
              <a:rPr lang="en-US" sz="1200" dirty="0">
                <a:latin typeface="Arial"/>
                <a:cs typeface="Arial"/>
              </a:rPr>
              <a:t>est Oakland, California.</a:t>
            </a:r>
            <a:r>
              <a:rPr lang="en-US" sz="1200" spc="-25" dirty="0">
                <a:latin typeface="Arial"/>
                <a:cs typeface="Arial"/>
              </a:rPr>
              <a:t> </a:t>
            </a:r>
            <a:r>
              <a:rPr lang="en-US" sz="1200" dirty="0">
                <a:latin typeface="Arial"/>
                <a:cs typeface="Arial"/>
              </a:rPr>
              <a:t>These analyses were conducted in the</a:t>
            </a:r>
            <a:r>
              <a:rPr lang="en-US" sz="1200" spc="-5" dirty="0">
                <a:latin typeface="Arial"/>
                <a:cs typeface="Arial"/>
              </a:rPr>
              <a:t> </a:t>
            </a:r>
            <a:r>
              <a:rPr lang="en-US" sz="1200" dirty="0">
                <a:latin typeface="Arial"/>
                <a:cs typeface="Arial"/>
              </a:rPr>
              <a:t>context</a:t>
            </a:r>
            <a:r>
              <a:rPr lang="en-US" sz="1200" spc="-5" dirty="0">
                <a:latin typeface="Arial"/>
                <a:cs typeface="Arial"/>
              </a:rPr>
              <a:t> </a:t>
            </a:r>
            <a:r>
              <a:rPr lang="en-US" sz="1200" dirty="0">
                <a:latin typeface="Arial"/>
                <a:cs typeface="Arial"/>
              </a:rPr>
              <a:t>of</a:t>
            </a:r>
            <a:r>
              <a:rPr lang="en-US" sz="1200" spc="-5" dirty="0">
                <a:latin typeface="Arial"/>
                <a:cs typeface="Arial"/>
              </a:rPr>
              <a:t> </a:t>
            </a:r>
            <a:r>
              <a:rPr lang="en-US" sz="1200" dirty="0">
                <a:latin typeface="Arial"/>
                <a:cs typeface="Arial"/>
              </a:rPr>
              <a:t>development</a:t>
            </a:r>
            <a:r>
              <a:rPr lang="en-US" sz="1200" spc="-5" dirty="0">
                <a:latin typeface="Arial"/>
                <a:cs typeface="Arial"/>
              </a:rPr>
              <a:t> </a:t>
            </a:r>
            <a:r>
              <a:rPr lang="en-US" sz="1200" dirty="0">
                <a:latin typeface="Arial"/>
                <a:cs typeface="Arial"/>
              </a:rPr>
              <a:t>of</a:t>
            </a:r>
            <a:r>
              <a:rPr lang="en-US" sz="1200" spc="-5" dirty="0">
                <a:latin typeface="Arial"/>
                <a:cs typeface="Arial"/>
              </a:rPr>
              <a:t> </a:t>
            </a:r>
            <a:r>
              <a:rPr lang="en-US" sz="1200" dirty="0">
                <a:latin typeface="Arial"/>
                <a:cs typeface="Arial"/>
              </a:rPr>
              <a:t>two</a:t>
            </a:r>
            <a:r>
              <a:rPr lang="en-US" sz="1200" spc="-5" dirty="0">
                <a:latin typeface="Arial"/>
                <a:cs typeface="Arial"/>
              </a:rPr>
              <a:t> </a:t>
            </a:r>
            <a:r>
              <a:rPr lang="en-US" sz="1200" dirty="0">
                <a:latin typeface="Arial"/>
                <a:cs typeface="Arial"/>
              </a:rPr>
              <a:t>Environmental Impact Reviews (EIRs) triggered by California Environmental</a:t>
            </a:r>
            <a:r>
              <a:rPr lang="en-US" sz="1200" spc="-5" dirty="0">
                <a:latin typeface="Arial"/>
                <a:cs typeface="Arial"/>
              </a:rPr>
              <a:t> </a:t>
            </a:r>
            <a:r>
              <a:rPr lang="en-US" sz="1200" dirty="0">
                <a:latin typeface="Arial"/>
                <a:cs typeface="Arial"/>
              </a:rPr>
              <a:t>Quality</a:t>
            </a:r>
            <a:r>
              <a:rPr lang="en-US" sz="1200" spc="-75" dirty="0">
                <a:latin typeface="Arial"/>
                <a:cs typeface="Arial"/>
              </a:rPr>
              <a:t> </a:t>
            </a:r>
            <a:r>
              <a:rPr lang="en-US" sz="1200" dirty="0">
                <a:latin typeface="Arial"/>
                <a:cs typeface="Arial"/>
              </a:rPr>
              <a:t>Act</a:t>
            </a:r>
            <a:r>
              <a:rPr lang="en-US" sz="1200" spc="-5" dirty="0">
                <a:latin typeface="Arial"/>
                <a:cs typeface="Arial"/>
              </a:rPr>
              <a:t> </a:t>
            </a:r>
            <a:r>
              <a:rPr lang="en-US" sz="1200" dirty="0">
                <a:latin typeface="Arial"/>
                <a:cs typeface="Arial"/>
              </a:rPr>
              <a:t>(CEQA)</a:t>
            </a:r>
            <a:r>
              <a:rPr lang="en-US" sz="1200" spc="-5" dirty="0">
                <a:latin typeface="Arial"/>
                <a:cs typeface="Arial"/>
              </a:rPr>
              <a:t> </a:t>
            </a:r>
            <a:r>
              <a:rPr lang="en-US" sz="1200" dirty="0">
                <a:latin typeface="Arial"/>
                <a:cs typeface="Arial"/>
              </a:rPr>
              <a:t>requirements. (CEQA</a:t>
            </a:r>
            <a:r>
              <a:rPr lang="en-US" sz="1200" spc="-75" dirty="0">
                <a:latin typeface="Arial"/>
                <a:cs typeface="Arial"/>
              </a:rPr>
              <a:t> </a:t>
            </a:r>
            <a:r>
              <a:rPr lang="en-US" sz="1200" dirty="0">
                <a:latin typeface="Arial"/>
                <a:cs typeface="Arial"/>
              </a:rPr>
              <a:t>is the state version of the National Environmental Policy</a:t>
            </a:r>
            <a:r>
              <a:rPr lang="en-US" sz="1200" spc="-70" dirty="0">
                <a:latin typeface="Arial"/>
                <a:cs typeface="Arial"/>
              </a:rPr>
              <a:t> </a:t>
            </a:r>
            <a:r>
              <a:rPr lang="en-US" sz="1200" dirty="0">
                <a:latin typeface="Arial"/>
                <a:cs typeface="Arial"/>
              </a:rPr>
              <a:t>Act (NE</a:t>
            </a:r>
            <a:r>
              <a:rPr lang="en-US" sz="1200" spc="-100" dirty="0">
                <a:latin typeface="Arial"/>
                <a:cs typeface="Arial"/>
              </a:rPr>
              <a:t>P</a:t>
            </a:r>
            <a:r>
              <a:rPr lang="en-US" sz="1200" dirty="0">
                <a:latin typeface="Arial"/>
                <a:cs typeface="Arial"/>
              </a:rPr>
              <a:t>A) and triggers development of EIRs, which are similar to the Environmental Impact Statements triggered by NE</a:t>
            </a:r>
            <a:r>
              <a:rPr lang="en-US" sz="1200" spc="-100" dirty="0">
                <a:latin typeface="Arial"/>
                <a:cs typeface="Arial"/>
              </a:rPr>
              <a:t>P</a:t>
            </a:r>
            <a:r>
              <a:rPr lang="en-US" sz="1200" dirty="0">
                <a:latin typeface="Arial"/>
                <a:cs typeface="Arial"/>
              </a:rPr>
              <a:t>A.)</a:t>
            </a:r>
          </a:p>
          <a:p>
            <a:pPr marL="12700" marR="214629">
              <a:lnSpc>
                <a:spcPct val="100000"/>
              </a:lnSpc>
              <a:spcBef>
                <a:spcPts val="880"/>
              </a:spcBef>
            </a:pPr>
            <a:endParaRPr lang="en-US" sz="1200" dirty="0">
              <a:latin typeface="Arial"/>
              <a:cs typeface="Arial"/>
            </a:endParaRPr>
          </a:p>
          <a:p>
            <a:pPr marL="12700" marR="33655">
              <a:lnSpc>
                <a:spcPct val="100000"/>
              </a:lnSpc>
              <a:spcBef>
                <a:spcPts val="900"/>
              </a:spcBef>
            </a:pPr>
            <a:r>
              <a:rPr lang="en-US" sz="1200" dirty="0">
                <a:latin typeface="Arial"/>
                <a:cs typeface="Arial"/>
              </a:rPr>
              <a:t>These air quality analyses are available in the form of individual chapters of the respective EIRs.</a:t>
            </a:r>
            <a:r>
              <a:rPr lang="en-US" sz="1200" spc="-25" dirty="0">
                <a:latin typeface="Arial"/>
                <a:cs typeface="Arial"/>
              </a:rPr>
              <a:t> </a:t>
            </a:r>
            <a:r>
              <a:rPr lang="en-US" sz="1200" dirty="0">
                <a:latin typeface="Arial"/>
                <a:cs typeface="Arial"/>
              </a:rPr>
              <a:t>The methodologies might be adapted by other agencies or technical service providers partnering with local communities.</a:t>
            </a:r>
            <a:r>
              <a:rPr lang="en-US" sz="1200" spc="-25" dirty="0">
                <a:latin typeface="Arial"/>
                <a:cs typeface="Arial"/>
              </a:rPr>
              <a:t> </a:t>
            </a:r>
            <a:r>
              <a:rPr lang="en-US" sz="1200" spc="-145" dirty="0">
                <a:latin typeface="Arial"/>
                <a:cs typeface="Arial"/>
              </a:rPr>
              <a:t>T</a:t>
            </a:r>
            <a:r>
              <a:rPr lang="en-US" sz="1200" dirty="0">
                <a:latin typeface="Arial"/>
                <a:cs typeface="Arial"/>
              </a:rPr>
              <a:t>o access the analyses, follow the links provided in this section from the:</a:t>
            </a:r>
          </a:p>
          <a:p>
            <a:r>
              <a:rPr lang="en-US" sz="1200" b="0" i="0" kern="1200" dirty="0">
                <a:solidFill>
                  <a:schemeClr val="tx1"/>
                </a:solidFill>
                <a:effectLst/>
                <a:latin typeface="+mn-lt"/>
                <a:ea typeface="+mn-ea"/>
                <a:cs typeface="+mn-cs"/>
                <a:hlinkClick r:id="rId3"/>
              </a:rPr>
              <a:t>West Oakland Specific Plan – Draft EIR, Section 4.2 (PDF)</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hlinkClick r:id="rId4"/>
              </a:rPr>
              <a:t>Plan Bay Area 2040, Draft Environmental Impact Report, Section 2.2 (PDF)</a:t>
            </a:r>
            <a:r>
              <a:rPr lang="en-US" sz="1200" b="0" i="0" kern="1200" dirty="0">
                <a:solidFill>
                  <a:schemeClr val="tx1"/>
                </a:solidFill>
                <a:effectLst/>
                <a:latin typeface="+mn-lt"/>
                <a:ea typeface="+mn-ea"/>
                <a:cs typeface="+mn-cs"/>
              </a:rPr>
              <a:t> </a:t>
            </a:r>
          </a:p>
          <a:p>
            <a:pPr marL="12700" marR="187960">
              <a:lnSpc>
                <a:spcPct val="100000"/>
              </a:lnSpc>
            </a:pPr>
            <a:endParaRPr lang="en-US" sz="1200" dirty="0">
              <a:latin typeface="Arial"/>
              <a:cs typeface="Arial"/>
            </a:endParaRPr>
          </a:p>
          <a:p>
            <a:endParaRPr lang="en-US" dirty="0"/>
          </a:p>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8.2. Citizen Science Projects</a:t>
            </a:r>
          </a:p>
          <a:p>
            <a:pPr marL="12700" marR="188595">
              <a:lnSpc>
                <a:spcPct val="100000"/>
              </a:lnSpc>
            </a:pPr>
            <a:r>
              <a:rPr lang="en-US" sz="1200" dirty="0">
                <a:latin typeface="Arial"/>
                <a:cs typeface="Arial"/>
              </a:rPr>
              <a:t>Citizen science is a tool that can empower communities to better understand the environmental conditions impacting them, provide a vehicle for analyzing and sharing that data, and advocate for positive environmental and community change. Citizen science projects recognize the value of engaging the public in scientific investigations. Citizens can participate in or lead research e</a:t>
            </a:r>
            <a:r>
              <a:rPr lang="en-US" sz="1200" spc="-20" dirty="0">
                <a:latin typeface="Arial"/>
                <a:cs typeface="Arial"/>
              </a:rPr>
              <a:t>f</a:t>
            </a:r>
            <a:r>
              <a:rPr lang="en-US" sz="1200" dirty="0">
                <a:latin typeface="Arial"/>
                <a:cs typeface="Arial"/>
              </a:rPr>
              <a:t>forts both by analyzing existing data and gathering new data for analysis.</a:t>
            </a:r>
          </a:p>
          <a:p>
            <a:pPr marL="12700">
              <a:lnSpc>
                <a:spcPct val="100000"/>
              </a:lnSpc>
              <a:spcBef>
                <a:spcPts val="900"/>
              </a:spcBef>
            </a:pPr>
            <a:endParaRPr lang="en-US" sz="1200" dirty="0">
              <a:latin typeface="Arial"/>
              <a:cs typeface="Arial"/>
            </a:endParaRPr>
          </a:p>
          <a:p>
            <a:pPr marL="12700">
              <a:lnSpc>
                <a:spcPct val="100000"/>
              </a:lnSpc>
              <a:spcBef>
                <a:spcPts val="900"/>
              </a:spcBef>
            </a:pPr>
            <a:r>
              <a:rPr lang="en-US" sz="1200" dirty="0">
                <a:latin typeface="Arial"/>
                <a:cs typeface="Arial"/>
              </a:rPr>
              <a:t>Members of the public have contributed to scientific research for a very long time, but recently new technology has spurred the emerging field of citizen science. Community residents bring valuable local knowledge to scientific research. For example, community residents may be able to identify and prioritize locations of concern for the placement of air quality monitors.</a:t>
            </a:r>
          </a:p>
          <a:p>
            <a:pPr marL="12700" marR="60325">
              <a:lnSpc>
                <a:spcPct val="100000"/>
              </a:lnSpc>
            </a:pPr>
            <a:endParaRPr lang="en-US" sz="1200" dirty="0">
              <a:latin typeface="Arial"/>
              <a:cs typeface="Arial"/>
            </a:endParaRPr>
          </a:p>
          <a:p>
            <a:pPr marL="12700" marR="60325">
              <a:lnSpc>
                <a:spcPct val="100000"/>
              </a:lnSpc>
            </a:pPr>
            <a:r>
              <a:rPr lang="en-US" sz="1200" dirty="0">
                <a:latin typeface="Arial"/>
                <a:cs typeface="Arial"/>
              </a:rPr>
              <a:t>The Ports Primer includes additional detail on:</a:t>
            </a:r>
          </a:p>
          <a:p>
            <a:pPr marL="184150" marR="60325"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Community-Based Participatory Research</a:t>
            </a:r>
          </a:p>
          <a:p>
            <a:pPr marL="184150" marR="60325"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Citizen Science and</a:t>
            </a:r>
            <a:r>
              <a:rPr lang="en-US" sz="1200" spc="-65" dirty="0">
                <a:latin typeface="Arial"/>
                <a:cs typeface="Arial"/>
              </a:rPr>
              <a:t> </a:t>
            </a:r>
            <a:r>
              <a:rPr lang="en-US" sz="1200" dirty="0">
                <a:latin typeface="Arial"/>
                <a:cs typeface="Arial"/>
              </a:rPr>
              <a:t>Air Quality Monitoring</a:t>
            </a:r>
          </a:p>
          <a:p>
            <a:pPr marL="184150" marR="60325"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E</a:t>
            </a:r>
            <a:r>
              <a:rPr lang="en-US" sz="1200" spc="-90" dirty="0">
                <a:latin typeface="Arial"/>
                <a:cs typeface="Arial"/>
              </a:rPr>
              <a:t>PA</a:t>
            </a:r>
            <a:r>
              <a:rPr lang="en-US" sz="1200" spc="-25" dirty="0">
                <a:latin typeface="Arial"/>
                <a:cs typeface="Arial"/>
              </a:rPr>
              <a:t>’</a:t>
            </a:r>
            <a:r>
              <a:rPr lang="en-US" sz="1200" dirty="0">
                <a:latin typeface="Arial"/>
                <a:cs typeface="Arial"/>
              </a:rPr>
              <a:t>s</a:t>
            </a:r>
            <a:r>
              <a:rPr lang="en-US" sz="1200" spc="-70" dirty="0">
                <a:latin typeface="Arial"/>
                <a:cs typeface="Arial"/>
              </a:rPr>
              <a:t> </a:t>
            </a:r>
            <a:r>
              <a:rPr lang="en-US" sz="1200" dirty="0">
                <a:latin typeface="Arial"/>
                <a:cs typeface="Arial"/>
              </a:rPr>
              <a:t>Air Sensor</a:t>
            </a:r>
            <a:r>
              <a:rPr lang="en-US" sz="1200" spc="-25" dirty="0">
                <a:latin typeface="Arial"/>
                <a:cs typeface="Arial"/>
              </a:rPr>
              <a:t> </a:t>
            </a:r>
            <a:r>
              <a:rPr lang="en-US" sz="1200" spc="-135" dirty="0">
                <a:latin typeface="Arial"/>
                <a:cs typeface="Arial"/>
              </a:rPr>
              <a:t>T</a:t>
            </a:r>
            <a:r>
              <a:rPr lang="en-US" sz="1200" dirty="0">
                <a:latin typeface="Arial"/>
                <a:cs typeface="Arial"/>
              </a:rPr>
              <a:t>oolbox for Citizen Scientists</a:t>
            </a:r>
          </a:p>
          <a:p>
            <a:pPr marL="12700" marR="60325"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Arial"/>
              <a:cs typeface="Arial"/>
            </a:endParaRPr>
          </a:p>
          <a:p>
            <a:pPr marL="12700" marR="60325"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Arial"/>
                <a:cs typeface="Arial"/>
              </a:rPr>
              <a:t>Let’s take a closer look at:</a:t>
            </a:r>
          </a:p>
          <a:p>
            <a:pPr marL="12700" marR="60325"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Arial"/>
                <a:cs typeface="Arial"/>
              </a:rPr>
              <a:t>Community-Based Participatory Research</a:t>
            </a:r>
            <a:endParaRPr lang="en-US" sz="1200" dirty="0">
              <a:latin typeface="Arial"/>
              <a:cs typeface="Arial"/>
            </a:endParaRPr>
          </a:p>
          <a:p>
            <a:pPr marL="177800" marR="241935">
              <a:lnSpc>
                <a:spcPct val="100000"/>
              </a:lnSpc>
              <a:spcBef>
                <a:spcPts val="880"/>
              </a:spcBef>
            </a:pPr>
            <a:r>
              <a:rPr lang="en-US" sz="1200" dirty="0">
                <a:latin typeface="Arial"/>
                <a:cs typeface="Arial"/>
              </a:rPr>
              <a:t>Citizen science is a form of community-based participatory research (CBPR).</a:t>
            </a:r>
            <a:r>
              <a:rPr lang="en-US" sz="1200" spc="-75" dirty="0">
                <a:latin typeface="Arial"/>
                <a:cs typeface="Arial"/>
              </a:rPr>
              <a:t> </a:t>
            </a:r>
            <a:r>
              <a:rPr lang="en-US" sz="1200" dirty="0">
                <a:latin typeface="Arial"/>
                <a:cs typeface="Arial"/>
              </a:rPr>
              <a:t>As defined by the </a:t>
            </a:r>
            <a:r>
              <a:rPr lang="en-US" sz="1200" spc="-75" dirty="0">
                <a:latin typeface="Arial"/>
                <a:cs typeface="Arial"/>
              </a:rPr>
              <a:t>W</a:t>
            </a:r>
            <a:r>
              <a:rPr lang="en-US" sz="1200" dirty="0">
                <a:latin typeface="Arial"/>
                <a:cs typeface="Arial"/>
              </a:rPr>
              <a:t>.K. Kellogg Foundation Community Health Scholars Program, CPBR is a “collaborative approach to research that equitably involves all partners in the research process and recognizes the unique strengths that each brings. CBPR begins with a research topic of importance to the communit</a:t>
            </a:r>
            <a:r>
              <a:rPr lang="en-US" sz="1200" spc="-100" dirty="0">
                <a:latin typeface="Arial"/>
                <a:cs typeface="Arial"/>
              </a:rPr>
              <a:t>y</a:t>
            </a:r>
            <a:r>
              <a:rPr lang="en-US" sz="1200" dirty="0">
                <a:latin typeface="Arial"/>
                <a:cs typeface="Arial"/>
              </a:rPr>
              <a:t>, has the aim of combining knowledge with action and achieving social change to improve health outcomes and eliminate health disparities.”</a:t>
            </a:r>
            <a:r>
              <a:rPr lang="en-US" sz="1200" baseline="30000" dirty="0">
                <a:latin typeface="Arial"/>
                <a:cs typeface="Arial"/>
              </a:rPr>
              <a:t>1</a:t>
            </a:r>
            <a:endParaRPr lang="en-US" sz="1100" baseline="30000" dirty="0">
              <a:latin typeface="Arial"/>
              <a:cs typeface="Arial"/>
            </a:endParaRPr>
          </a:p>
          <a:p>
            <a:pPr marL="12700" marR="60325">
              <a:lnSpc>
                <a:spcPct val="100000"/>
              </a:lnSpc>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r>
              <a:rPr lang="en-US" sz="1200" b="1" dirty="0">
                <a:latin typeface="Arial"/>
                <a:cs typeface="Arial"/>
              </a:rPr>
              <a:t>8.3. Citizen Science Case Studies</a:t>
            </a:r>
          </a:p>
          <a:p>
            <a:pPr marL="12700">
              <a:lnSpc>
                <a:spcPct val="100000"/>
              </a:lnSpc>
            </a:pPr>
            <a:r>
              <a:rPr lang="en-US" sz="1200" dirty="0">
                <a:latin typeface="Arial"/>
                <a:cs typeface="Arial"/>
              </a:rPr>
              <a:t>The following case studies exemplify the use of citizen science tools:</a:t>
            </a:r>
          </a:p>
          <a:p>
            <a:pPr marL="297815" marR="496570" indent="-114300">
              <a:lnSpc>
                <a:spcPct val="100000"/>
              </a:lnSpc>
              <a:spcBef>
                <a:spcPts val="900"/>
              </a:spcBef>
              <a:buFont typeface="Arial"/>
              <a:buChar char="•"/>
              <a:tabLst>
                <a:tab pos="298450" algn="l"/>
              </a:tabLst>
            </a:pPr>
            <a:r>
              <a:rPr lang="en-US" sz="1200" b="1" i="1" spc="-50" dirty="0">
                <a:latin typeface="Arial"/>
                <a:cs typeface="Arial"/>
              </a:rPr>
              <a:t>V</a:t>
            </a:r>
            <a:r>
              <a:rPr lang="en-US" sz="1200" b="1" i="1" dirty="0">
                <a:latin typeface="Arial"/>
                <a:cs typeface="Arial"/>
              </a:rPr>
              <a:t>illage Green Project</a:t>
            </a:r>
            <a:r>
              <a:rPr lang="en-US" sz="1200" b="1" i="1" spc="-5" dirty="0">
                <a:latin typeface="Arial"/>
                <a:cs typeface="Arial"/>
              </a:rPr>
              <a:t> </a:t>
            </a:r>
            <a:r>
              <a:rPr lang="en-US" sz="1200" dirty="0">
                <a:latin typeface="Arial"/>
                <a:cs typeface="Arial"/>
              </a:rPr>
              <a:t>– air monitoring bench provides air quality data to community</a:t>
            </a:r>
          </a:p>
          <a:p>
            <a:pPr marL="297815" marR="123825" indent="-114300">
              <a:lnSpc>
                <a:spcPct val="100000"/>
              </a:lnSpc>
              <a:spcBef>
                <a:spcPts val="900"/>
              </a:spcBef>
              <a:buFont typeface="Arial"/>
              <a:buChar char="•"/>
              <a:tabLst>
                <a:tab pos="298450" algn="l"/>
              </a:tabLst>
            </a:pPr>
            <a:r>
              <a:rPr lang="en-US" sz="1200" b="1" i="1" dirty="0">
                <a:latin typeface="Arial"/>
                <a:cs typeface="Arial"/>
              </a:rPr>
              <a:t>Ironbound Community-based Environmental Monitoring Study </a:t>
            </a:r>
            <a:r>
              <a:rPr lang="en-US" sz="1200" dirty="0">
                <a:latin typeface="Arial"/>
                <a:cs typeface="Arial"/>
              </a:rPr>
              <a:t>–  Citizens from Newark, NJ collect air quality data while piloting air quality monito</a:t>
            </a:r>
            <a:r>
              <a:rPr lang="en-US" sz="1200" spc="-70" dirty="0">
                <a:latin typeface="Arial"/>
                <a:cs typeface="Arial"/>
              </a:rPr>
              <a:t>r</a:t>
            </a:r>
            <a:r>
              <a:rPr lang="en-US" sz="1200" dirty="0">
                <a:latin typeface="Arial"/>
                <a:cs typeface="Arial"/>
              </a:rPr>
              <a:t>.</a:t>
            </a:r>
          </a:p>
          <a:p>
            <a:pPr marL="12700">
              <a:lnSpc>
                <a:spcPct val="100000"/>
              </a:lnSpc>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a:cs typeface="Arial"/>
              </a:rPr>
              <a:t>CASE STUDY</a:t>
            </a:r>
            <a:r>
              <a:rPr lang="en-US" sz="1200" b="1" spc="-25" dirty="0">
                <a:solidFill>
                  <a:srgbClr val="FFFFFF"/>
                </a:solidFill>
                <a:latin typeface="Arial"/>
                <a:cs typeface="Arial"/>
              </a:rPr>
              <a:t> </a:t>
            </a:r>
            <a:r>
              <a:rPr lang="en-US" sz="1200" b="1" dirty="0">
                <a:solidFill>
                  <a:srgbClr val="FFFFFF"/>
                </a:solidFill>
                <a:latin typeface="Arial"/>
                <a:cs typeface="Arial"/>
              </a:rPr>
              <a:t>|</a:t>
            </a:r>
            <a:r>
              <a:rPr lang="en-US" sz="1200" b="1" spc="-55" dirty="0">
                <a:solidFill>
                  <a:srgbClr val="FFFFFF"/>
                </a:solidFill>
                <a:latin typeface="Arial"/>
                <a:cs typeface="Arial"/>
              </a:rPr>
              <a:t> </a:t>
            </a:r>
            <a:r>
              <a:rPr lang="en-US" sz="1200" b="1" i="1" dirty="0">
                <a:solidFill>
                  <a:srgbClr val="FFFFFF"/>
                </a:solidFill>
                <a:latin typeface="Arial"/>
                <a:cs typeface="Arial"/>
              </a:rPr>
              <a:t>Air Monitoring Benches Installed for Public Use</a:t>
            </a:r>
          </a:p>
          <a:p>
            <a:pPr marL="15240" marR="5080" indent="-3175">
              <a:lnSpc>
                <a:spcPct val="100000"/>
              </a:lnSpc>
            </a:pPr>
            <a:r>
              <a:rPr lang="en-US" sz="1200" dirty="0">
                <a:latin typeface="Arial"/>
                <a:cs typeface="Arial"/>
              </a:rPr>
              <a:t>Through the </a:t>
            </a:r>
            <a:r>
              <a:rPr lang="en-US" sz="1200" spc="-25" dirty="0">
                <a:latin typeface="Arial"/>
                <a:cs typeface="Arial"/>
              </a:rPr>
              <a:t>V</a:t>
            </a:r>
            <a:r>
              <a:rPr lang="en-US" sz="1200" dirty="0">
                <a:latin typeface="Arial"/>
                <a:cs typeface="Arial"/>
              </a:rPr>
              <a:t>illage Green Project, E</a:t>
            </a:r>
            <a:r>
              <a:rPr lang="en-US" sz="1200" spc="-100" dirty="0">
                <a:latin typeface="Arial"/>
                <a:cs typeface="Arial"/>
              </a:rPr>
              <a:t>P</a:t>
            </a:r>
            <a:r>
              <a:rPr lang="en-US" sz="1200" dirty="0">
                <a:latin typeface="Arial"/>
                <a:cs typeface="Arial"/>
              </a:rPr>
              <a:t>A</a:t>
            </a:r>
            <a:r>
              <a:rPr lang="en-US" sz="1200" spc="-75" dirty="0">
                <a:latin typeface="Arial"/>
                <a:cs typeface="Arial"/>
              </a:rPr>
              <a:t> </a:t>
            </a:r>
            <a:r>
              <a:rPr lang="en-US" sz="1200" dirty="0">
                <a:latin typeface="Arial"/>
                <a:cs typeface="Arial"/>
              </a:rPr>
              <a:t>has developed an air monitoring bench that operates on</a:t>
            </a:r>
            <a:r>
              <a:rPr lang="en-US" sz="1200" spc="-5" dirty="0">
                <a:latin typeface="Arial"/>
                <a:cs typeface="Arial"/>
              </a:rPr>
              <a:t> </a:t>
            </a:r>
            <a:r>
              <a:rPr lang="en-US" sz="1200" dirty="0">
                <a:latin typeface="Arial"/>
                <a:cs typeface="Arial"/>
              </a:rPr>
              <a:t>solar</a:t>
            </a:r>
            <a:r>
              <a:rPr lang="en-US" sz="1200" spc="-5" dirty="0">
                <a:latin typeface="Arial"/>
                <a:cs typeface="Arial"/>
              </a:rPr>
              <a:t> </a:t>
            </a:r>
            <a:r>
              <a:rPr lang="en-US" sz="1200" dirty="0">
                <a:latin typeface="Arial"/>
                <a:cs typeface="Arial"/>
              </a:rPr>
              <a:t>and</a:t>
            </a:r>
            <a:r>
              <a:rPr lang="en-US" sz="1200" spc="-5" dirty="0">
                <a:latin typeface="Arial"/>
                <a:cs typeface="Arial"/>
              </a:rPr>
              <a:t> </a:t>
            </a:r>
            <a:r>
              <a:rPr lang="en-US" sz="1200" dirty="0">
                <a:latin typeface="Arial"/>
                <a:cs typeface="Arial"/>
              </a:rPr>
              <a:t>wind</a:t>
            </a:r>
            <a:r>
              <a:rPr lang="en-US" sz="1200" spc="-5" dirty="0">
                <a:latin typeface="Arial"/>
                <a:cs typeface="Arial"/>
              </a:rPr>
              <a:t> </a:t>
            </a:r>
            <a:r>
              <a:rPr lang="en-US" sz="1200" dirty="0">
                <a:latin typeface="Arial"/>
                <a:cs typeface="Arial"/>
              </a:rPr>
              <a:t>power</a:t>
            </a:r>
            <a:r>
              <a:rPr lang="en-US" sz="1200" spc="-5" dirty="0">
                <a:latin typeface="Arial"/>
                <a:cs typeface="Arial"/>
              </a:rPr>
              <a:t> </a:t>
            </a:r>
            <a:r>
              <a:rPr lang="en-US" sz="1200" dirty="0">
                <a:latin typeface="Arial"/>
                <a:cs typeface="Arial"/>
              </a:rPr>
              <a:t>and</a:t>
            </a:r>
            <a:r>
              <a:rPr lang="en-US" sz="1200" spc="-5" dirty="0">
                <a:latin typeface="Arial"/>
                <a:cs typeface="Arial"/>
              </a:rPr>
              <a:t> </a:t>
            </a:r>
            <a:r>
              <a:rPr lang="en-US" sz="1200" dirty="0">
                <a:latin typeface="Arial"/>
                <a:cs typeface="Arial"/>
              </a:rPr>
              <a:t>provides</a:t>
            </a:r>
            <a:r>
              <a:rPr lang="en-US" sz="1200" spc="-5" dirty="0">
                <a:latin typeface="Arial"/>
                <a:cs typeface="Arial"/>
              </a:rPr>
              <a:t> </a:t>
            </a:r>
            <a:r>
              <a:rPr lang="en-US" sz="1200" dirty="0">
                <a:latin typeface="Arial"/>
                <a:cs typeface="Arial"/>
              </a:rPr>
              <a:t>minute-to- minute data on two common air pollutants – ozone and particulate pollution -- and weather conditions.</a:t>
            </a:r>
            <a:r>
              <a:rPr lang="en-US" sz="1200" spc="-25" dirty="0">
                <a:latin typeface="Arial"/>
                <a:cs typeface="Arial"/>
              </a:rPr>
              <a:t> </a:t>
            </a:r>
            <a:r>
              <a:rPr lang="en-US" sz="1200" dirty="0">
                <a:latin typeface="Arial"/>
                <a:cs typeface="Arial"/>
              </a:rPr>
              <a:t>The real-time data is publicly available and can better help citizens understand air qualit</a:t>
            </a:r>
            <a:r>
              <a:rPr lang="en-US" sz="1200" spc="-95" dirty="0">
                <a:latin typeface="Arial"/>
                <a:cs typeface="Arial"/>
              </a:rPr>
              <a:t>y</a:t>
            </a:r>
            <a:r>
              <a:rPr lang="en-US" sz="1200" dirty="0">
                <a:latin typeface="Arial"/>
                <a:cs typeface="Arial"/>
              </a:rPr>
              <a:t>.</a:t>
            </a:r>
          </a:p>
          <a:p>
            <a:pPr marL="15240" marR="5080" indent="-3175">
              <a:lnSpc>
                <a:spcPct val="100000"/>
              </a:lnSpc>
            </a:pPr>
            <a:endParaRPr lang="en-US" sz="1200" dirty="0">
              <a:latin typeface="Arial"/>
              <a:cs typeface="Arial"/>
            </a:endParaRPr>
          </a:p>
          <a:p>
            <a:pPr marL="15240" marR="15240">
              <a:lnSpc>
                <a:spcPct val="100000"/>
              </a:lnSpc>
              <a:spcBef>
                <a:spcPts val="900"/>
              </a:spcBef>
            </a:pPr>
            <a:r>
              <a:rPr lang="en-US" sz="1200" dirty="0">
                <a:latin typeface="Arial"/>
                <a:cs typeface="Arial"/>
              </a:rPr>
              <a:t>E</a:t>
            </a:r>
            <a:r>
              <a:rPr lang="en-US" sz="1200" spc="-100" dirty="0">
                <a:latin typeface="Arial"/>
                <a:cs typeface="Arial"/>
              </a:rPr>
              <a:t>P</a:t>
            </a:r>
            <a:r>
              <a:rPr lang="en-US" sz="1200" dirty="0">
                <a:latin typeface="Arial"/>
                <a:cs typeface="Arial"/>
              </a:rPr>
              <a:t>A</a:t>
            </a:r>
            <a:r>
              <a:rPr lang="en-US" sz="1200" spc="-75" dirty="0">
                <a:latin typeface="Arial"/>
                <a:cs typeface="Arial"/>
              </a:rPr>
              <a:t> </a:t>
            </a:r>
            <a:r>
              <a:rPr lang="en-US" sz="1200" dirty="0">
                <a:latin typeface="Arial"/>
                <a:cs typeface="Arial"/>
              </a:rPr>
              <a:t>is collaborating with state and local partners to further test the air monitoring system, and provide educational outreach on air qualit</a:t>
            </a:r>
            <a:r>
              <a:rPr lang="en-US" sz="1200" spc="-95" dirty="0">
                <a:latin typeface="Arial"/>
                <a:cs typeface="Arial"/>
              </a:rPr>
              <a:t>y</a:t>
            </a:r>
            <a:r>
              <a:rPr lang="en-US" sz="1200" dirty="0">
                <a:latin typeface="Arial"/>
                <a:cs typeface="Arial"/>
              </a:rPr>
              <a:t>.</a:t>
            </a:r>
          </a:p>
          <a:p>
            <a:pPr marL="15240" marR="15240">
              <a:lnSpc>
                <a:spcPct val="100000"/>
              </a:lnSpc>
              <a:spcBef>
                <a:spcPts val="900"/>
              </a:spcBef>
            </a:pPr>
            <a:endParaRPr lang="en-US" sz="1200" dirty="0">
              <a:latin typeface="Arial"/>
              <a:cs typeface="Arial"/>
            </a:endParaRPr>
          </a:p>
          <a:p>
            <a:pPr marL="15240" marR="15240">
              <a:lnSpc>
                <a:spcPct val="100000"/>
              </a:lnSpc>
              <a:spcBef>
                <a:spcPts val="900"/>
              </a:spcBef>
            </a:pPr>
            <a:r>
              <a:rPr lang="en-US" sz="1200" dirty="0">
                <a:latin typeface="Arial"/>
                <a:cs typeface="Arial"/>
              </a:rPr>
              <a:t>There’s a link for more information on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For reference, your Primer includes these additional resources.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75895">
              <a:lnSpc>
                <a:spcPct val="100000"/>
              </a:lnSpc>
            </a:pPr>
            <a:r>
              <a:rPr lang="en-US" sz="1200" dirty="0">
                <a:latin typeface="Arial"/>
                <a:cs typeface="Arial"/>
              </a:rPr>
              <a:t>This </a:t>
            </a:r>
            <a:r>
              <a:rPr lang="en-US" sz="1200" i="1" dirty="0">
                <a:latin typeface="Arial"/>
                <a:cs typeface="Arial"/>
              </a:rPr>
              <a:t>Primer </a:t>
            </a:r>
            <a:r>
              <a:rPr lang="en-US" sz="1200" dirty="0">
                <a:latin typeface="Arial"/>
                <a:cs typeface="Arial"/>
              </a:rPr>
              <a:t>is intended to help community members participate e</a:t>
            </a:r>
            <a:r>
              <a:rPr lang="en-US" sz="1200" spc="-25" dirty="0">
                <a:latin typeface="Arial"/>
                <a:cs typeface="Arial"/>
              </a:rPr>
              <a:t>f</a:t>
            </a:r>
            <a:r>
              <a:rPr lang="en-US" sz="1200" dirty="0">
                <a:latin typeface="Arial"/>
                <a:cs typeface="Arial"/>
              </a:rPr>
              <a:t>fectively in the decision-making process by increasing local understanding of:</a:t>
            </a:r>
          </a:p>
          <a:p>
            <a:pPr marL="241300" indent="-228600">
              <a:lnSpc>
                <a:spcPct val="100000"/>
              </a:lnSpc>
              <a:buFont typeface="Arial"/>
              <a:buChar char="•"/>
              <a:tabLst>
                <a:tab pos="241935" algn="l"/>
              </a:tabLst>
            </a:pPr>
            <a:r>
              <a:rPr lang="en-US" sz="1200" dirty="0">
                <a:latin typeface="Arial"/>
                <a:cs typeface="Arial"/>
              </a:rPr>
              <a:t>The role of ports,</a:t>
            </a:r>
          </a:p>
          <a:p>
            <a:pPr marL="241300" marR="5080" indent="-228600">
              <a:lnSpc>
                <a:spcPct val="100000"/>
              </a:lnSpc>
              <a:spcBef>
                <a:spcPts val="950"/>
              </a:spcBef>
              <a:buFont typeface="Arial"/>
              <a:buChar char="•"/>
              <a:tabLst>
                <a:tab pos="241935" algn="l"/>
              </a:tabLst>
            </a:pPr>
            <a:r>
              <a:rPr lang="en-US" sz="1200" dirty="0">
                <a:latin typeface="Arial"/>
                <a:cs typeface="Arial"/>
              </a:rPr>
              <a:t>How ports can impact local land use, economic trends and the environment, and</a:t>
            </a:r>
          </a:p>
          <a:p>
            <a:pPr marL="241300" marR="518159" indent="-228600">
              <a:lnSpc>
                <a:spcPct val="100000"/>
              </a:lnSpc>
              <a:spcBef>
                <a:spcPts val="950"/>
              </a:spcBef>
              <a:buFont typeface="Arial"/>
              <a:buChar char="•"/>
              <a:tabLst>
                <a:tab pos="241935" algn="l"/>
              </a:tabLst>
            </a:pPr>
            <a:r>
              <a:rPr lang="en-US" sz="1200" spc="-145" dirty="0">
                <a:latin typeface="Arial"/>
                <a:cs typeface="Arial"/>
              </a:rPr>
              <a:t>T</a:t>
            </a:r>
            <a:r>
              <a:rPr lang="en-US" sz="1200" dirty="0">
                <a:latin typeface="Arial"/>
                <a:cs typeface="Arial"/>
              </a:rPr>
              <a:t>ools and resources that have been successful in other communities.</a:t>
            </a:r>
          </a:p>
          <a:p>
            <a:pPr marL="241300" marR="518159" indent="-228600">
              <a:lnSpc>
                <a:spcPct val="100000"/>
              </a:lnSpc>
              <a:spcBef>
                <a:spcPts val="950"/>
              </a:spcBef>
              <a:buFont typeface="Arial"/>
              <a:buChar char="•"/>
              <a:tabLst>
                <a:tab pos="241935" algn="l"/>
              </a:tabLst>
            </a:pPr>
            <a:endParaRPr lang="en-US" sz="1200" dirty="0">
              <a:latin typeface="Arial"/>
              <a:cs typeface="Arial"/>
            </a:endParaRPr>
          </a:p>
          <a:p>
            <a:pPr marL="12700" marR="518159" indent="0">
              <a:lnSpc>
                <a:spcPct val="100000"/>
              </a:lnSpc>
              <a:spcBef>
                <a:spcPts val="950"/>
              </a:spcBef>
              <a:buFont typeface="Arial"/>
              <a:buNone/>
              <a:tabLst>
                <a:tab pos="241935" algn="l"/>
              </a:tabLst>
            </a:pPr>
            <a:r>
              <a:rPr lang="en-US" sz="1200" b="0" i="0" u="none" strike="noStrike" kern="1200" baseline="0" dirty="0">
                <a:solidFill>
                  <a:schemeClr val="tx1"/>
                </a:solidFill>
                <a:latin typeface="+mn-lt"/>
                <a:ea typeface="+mn-ea"/>
                <a:cs typeface="+mn-cs"/>
              </a:rPr>
              <a:t>This </a:t>
            </a:r>
            <a:r>
              <a:rPr lang="en-US" sz="1200" b="0" i="1" u="none" strike="noStrike" kern="1200" baseline="0" dirty="0">
                <a:solidFill>
                  <a:schemeClr val="tx1"/>
                </a:solidFill>
                <a:latin typeface="+mn-lt"/>
                <a:ea typeface="+mn-ea"/>
                <a:cs typeface="+mn-cs"/>
              </a:rPr>
              <a:t>Ports Primer for Communities </a:t>
            </a:r>
            <a:r>
              <a:rPr lang="en-US" sz="1200" b="0" i="0" u="none" strike="noStrike" kern="1200" baseline="0" dirty="0">
                <a:solidFill>
                  <a:schemeClr val="tx1"/>
                </a:solidFill>
                <a:latin typeface="+mn-lt"/>
                <a:ea typeface="+mn-ea"/>
                <a:cs typeface="+mn-cs"/>
              </a:rPr>
              <a:t>has been developed as part of the EPA Ports Initiative by the Environmental Protection Agency’s (EPA’s) Office of Transportation and Air Quality (OTAQ) in partnership with Regional Offices and the Office of Environmental Justice to support near-ports communities in improving their local quality of life.</a:t>
            </a:r>
            <a:endParaRPr lang="en-US" sz="1200" dirty="0">
              <a:latin typeface="Arial"/>
              <a:cs typeface="Arial"/>
            </a:endParaRPr>
          </a:p>
          <a:p>
            <a:pPr marL="12700" marR="5080">
              <a:lnSpc>
                <a:spcPct val="100000"/>
              </a:lnSpc>
            </a:pPr>
            <a:endParaRPr lang="en-US" sz="1200" dirty="0">
              <a:latin typeface="Arial"/>
              <a:cs typeface="Arial"/>
            </a:endParaRPr>
          </a:p>
          <a:p>
            <a:endParaRPr dirty="0"/>
          </a:p>
        </p:txBody>
      </p:sp>
    </p:spTree>
    <p:extLst>
      <p:ext uri="{BB962C8B-B14F-4D97-AF65-F5344CB8AC3E}">
        <p14:creationId xmlns:p14="http://schemas.microsoft.com/office/powerpoint/2010/main" val="694865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tools in the community-port collaboration toolkit for collaboration were mentioned at the beginning. Just a reminder that there are training modules available for the other two tools as well.. We’ve just completed the module on the</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hlinkClick r:id="rId3"/>
              </a:rPr>
              <a:t>Ports Primer for Communities: An Overview of Ports Planning and Operations to Support Community Participation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other training modules are on the</a:t>
            </a:r>
          </a:p>
          <a:p>
            <a:pPr lvl="0"/>
            <a:r>
              <a:rPr lang="en-US" sz="1200" i="1" kern="1200" dirty="0">
                <a:solidFill>
                  <a:schemeClr val="tx1"/>
                </a:solidFill>
                <a:effectLst/>
                <a:latin typeface="+mn-lt"/>
                <a:ea typeface="+mn-ea"/>
                <a:cs typeface="+mn-cs"/>
                <a:hlinkClick r:id="rId4"/>
              </a:rPr>
              <a:t>Community Action Roadmap: Empowering Near-Port Communities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implementation companion for the Ports Primer for Communities that provides a step-by-step process for building collaborations and preparing community stakeholders, and </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Environmental Justice (EJ) Primer for Ports: The Good Neighbor Guide to Building Partnerships and Social Equity with Communities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Designed to inform the port industry sector of the perspectives, priorities, and challenges often unique to communities with EJ concerns.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Additionally, there is training that provides an Overview &amp; Lessons Learned for the Community-Port Collaboration Pilot Projects that were conducted in four communities. </a:t>
            </a:r>
          </a:p>
          <a:p>
            <a:r>
              <a:rPr lang="en-US" sz="1200" kern="1200" dirty="0">
                <a:solidFill>
                  <a:schemeClr val="tx1"/>
                </a:solidFill>
                <a:effectLst/>
                <a:latin typeface="+mn-lt"/>
                <a:ea typeface="+mn-ea"/>
                <a:cs typeface="+mn-cs"/>
              </a:rPr>
              <a:t>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Hidden Lane Site – Reuse Suitability Analysis</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August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810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Visit the program website to access more tools including:</a:t>
            </a:r>
          </a:p>
          <a:p>
            <a:pPr marL="285750" indent="-285750">
              <a:buFont typeface="Arial" panose="020B0604020202020204" pitchFamily="34" charset="0"/>
              <a:buChar char="•"/>
            </a:pPr>
            <a:r>
              <a:rPr lang="en-US" sz="1200" dirty="0"/>
              <a:t>Case Studies</a:t>
            </a:r>
          </a:p>
          <a:p>
            <a:pPr marL="285750" indent="-285750">
              <a:buFont typeface="Arial" panose="020B0604020202020204" pitchFamily="34" charset="0"/>
              <a:buChar char="•"/>
            </a:pPr>
            <a:r>
              <a:rPr lang="en-US" sz="1200" dirty="0"/>
              <a:t>Lessons Learned Report</a:t>
            </a:r>
          </a:p>
          <a:p>
            <a:pPr marL="285750" indent="-285750">
              <a:buFont typeface="Arial" panose="020B0604020202020204" pitchFamily="34" charset="0"/>
              <a:buChar char="•"/>
            </a:pPr>
            <a:r>
              <a:rPr lang="en-US" sz="1200" dirty="0"/>
              <a:t>Worksheets</a:t>
            </a:r>
          </a:p>
          <a:p>
            <a:pPr marL="285750" indent="-285750">
              <a:buFont typeface="Arial" panose="020B0604020202020204" pitchFamily="34" charset="0"/>
              <a:buChar char="•"/>
            </a:pPr>
            <a:r>
              <a:rPr lang="en-US" sz="1200" dirty="0"/>
              <a:t>Training modules</a:t>
            </a:r>
          </a:p>
          <a:p>
            <a:pPr marL="285750" indent="-285750">
              <a:buFont typeface="Arial" panose="020B0604020202020204" pitchFamily="34" charset="0"/>
              <a:buChar char="•"/>
            </a:pPr>
            <a:r>
              <a:rPr lang="en-US" sz="1200" dirty="0"/>
              <a:t>Resource materials</a:t>
            </a:r>
          </a:p>
          <a:p>
            <a:pPr marL="285750" indent="-285750">
              <a:buFont typeface="Arial" panose="020B0604020202020204" pitchFamily="34" charset="0"/>
              <a:buChar char="•"/>
            </a:pPr>
            <a:r>
              <a:rPr lang="en-US" sz="1200" dirty="0"/>
              <a:t>And more!</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329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a:lnSpc>
                <a:spcPct val="100000"/>
              </a:lnSpc>
            </a:pPr>
            <a:r>
              <a:rPr lang="en-US" sz="2400" b="1" dirty="0">
                <a:latin typeface="Arial"/>
                <a:cs typeface="Arial"/>
              </a:rPr>
              <a:t>How to Use this Document</a:t>
            </a:r>
            <a:endParaRPr lang="en-US" sz="2400" dirty="0">
              <a:latin typeface="Arial"/>
              <a:cs typeface="Arial"/>
            </a:endParaRPr>
          </a:p>
          <a:p>
            <a:pPr marL="171450" marR="320675">
              <a:lnSpc>
                <a:spcPct val="100000"/>
              </a:lnSpc>
              <a:spcBef>
                <a:spcPts val="800"/>
              </a:spcBef>
            </a:pPr>
            <a:endParaRPr lang="en-US" sz="1200" dirty="0">
              <a:latin typeface="Arial"/>
              <a:cs typeface="Arial"/>
            </a:endParaRPr>
          </a:p>
          <a:p>
            <a:pPr marL="171450" marR="320675">
              <a:lnSpc>
                <a:spcPct val="100000"/>
              </a:lnSpc>
              <a:spcBef>
                <a:spcPts val="800"/>
              </a:spcBef>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Ports Primer</a:t>
            </a:r>
            <a:r>
              <a:rPr lang="en-US" sz="1200" b="0" i="0" kern="1200" dirty="0">
                <a:solidFill>
                  <a:schemeClr val="tx1"/>
                </a:solidFill>
                <a:effectLst/>
                <a:latin typeface="+mn-lt"/>
                <a:ea typeface="+mn-ea"/>
                <a:cs typeface="+mn-cs"/>
              </a:rPr>
              <a:t> is available as an interactive PDF document that can be downloaded, and through webpages in HTML format by selecting the icons in the navigation bar at the top of each page to navigate between sections (from 2.0 to 3.0, for example).  Additionally, the links at the bottom of each page can be used to move between sub-sections (such as advancing from 2.1 to 2.2).  We've made identical </a:t>
            </a:r>
            <a:r>
              <a:rPr lang="en-US" sz="1200" b="0" i="1" kern="1200" dirty="0">
                <a:solidFill>
                  <a:schemeClr val="tx1"/>
                </a:solidFill>
                <a:effectLst/>
                <a:latin typeface="+mn-lt"/>
                <a:ea typeface="+mn-ea"/>
                <a:cs typeface="+mn-cs"/>
              </a:rPr>
              <a:t>Ports Primer</a:t>
            </a:r>
            <a:r>
              <a:rPr lang="en-US" sz="1200" b="0" i="0" kern="1200" dirty="0">
                <a:solidFill>
                  <a:schemeClr val="tx1"/>
                </a:solidFill>
                <a:effectLst/>
                <a:latin typeface="+mn-lt"/>
                <a:ea typeface="+mn-ea"/>
                <a:cs typeface="+mn-cs"/>
              </a:rPr>
              <a:t> content available in both formats to maximize accessibility to as many stakeholders as possible. The PDF document is portable with the ability to access content offline, however, it is not easily printed.  Content on the </a:t>
            </a:r>
            <a:r>
              <a:rPr lang="en-US" sz="1200" b="0" i="1" kern="1200" dirty="0">
                <a:solidFill>
                  <a:schemeClr val="tx1"/>
                </a:solidFill>
                <a:effectLst/>
                <a:latin typeface="+mn-lt"/>
                <a:ea typeface="+mn-ea"/>
                <a:cs typeface="+mn-cs"/>
              </a:rPr>
              <a:t>Ports Primer</a:t>
            </a:r>
            <a:r>
              <a:rPr lang="en-US" sz="1200" b="0" i="0" kern="1200" dirty="0">
                <a:solidFill>
                  <a:schemeClr val="tx1"/>
                </a:solidFill>
                <a:effectLst/>
                <a:latin typeface="+mn-lt"/>
                <a:ea typeface="+mn-ea"/>
                <a:cs typeface="+mn-cs"/>
              </a:rPr>
              <a:t> webpages is available online and is more easily printed. </a:t>
            </a:r>
            <a:endParaRPr lang="en-US" sz="1200" dirty="0">
              <a:latin typeface="Arial"/>
              <a:cs typeface="Arial"/>
            </a:endParaRPr>
          </a:p>
          <a:p>
            <a:pPr marL="171450" marR="320675">
              <a:lnSpc>
                <a:spcPct val="100000"/>
              </a:lnSpc>
              <a:spcBef>
                <a:spcPts val="800"/>
              </a:spcBef>
            </a:pPr>
            <a:endParaRPr lang="en-US" sz="1200" dirty="0">
              <a:latin typeface="Arial"/>
              <a:cs typeface="Arial"/>
            </a:endParaRPr>
          </a:p>
          <a:p>
            <a:pPr marL="171450" marR="320675">
              <a:lnSpc>
                <a:spcPct val="100000"/>
              </a:lnSpc>
              <a:spcBef>
                <a:spcPts val="800"/>
              </a:spcBef>
            </a:pPr>
            <a:r>
              <a:rPr lang="en-US" sz="1200" dirty="0">
                <a:latin typeface="Arial"/>
                <a:cs typeface="Arial"/>
              </a:rPr>
              <a:t>The PDF formatted document is designed to be an interactive experience for the use</a:t>
            </a:r>
            <a:r>
              <a:rPr lang="en-US" sz="1200" spc="-50" dirty="0">
                <a:latin typeface="Arial"/>
                <a:cs typeface="Arial"/>
              </a:rPr>
              <a:t>r</a:t>
            </a:r>
            <a:r>
              <a:rPr lang="en-US" sz="1200" dirty="0">
                <a:latin typeface="Arial"/>
                <a:cs typeface="Arial"/>
              </a:rPr>
              <a:t>.</a:t>
            </a:r>
            <a:r>
              <a:rPr lang="en-US" sz="1200" spc="-20" dirty="0">
                <a:latin typeface="Arial"/>
                <a:cs typeface="Arial"/>
              </a:rPr>
              <a:t> </a:t>
            </a:r>
            <a:r>
              <a:rPr lang="en-US" sz="1200" dirty="0">
                <a:latin typeface="Arial"/>
                <a:cs typeface="Arial"/>
              </a:rPr>
              <a:t>The navigation bar along the bottom of each page allows users to:</a:t>
            </a:r>
          </a:p>
          <a:p>
            <a:pPr>
              <a:lnSpc>
                <a:spcPct val="100000"/>
              </a:lnSpc>
              <a:spcBef>
                <a:spcPts val="37"/>
              </a:spcBef>
            </a:pPr>
            <a:endParaRPr lang="en-US" sz="800" dirty="0">
              <a:latin typeface="Times New Roman"/>
              <a:cs typeface="Times New Roman"/>
            </a:endParaRPr>
          </a:p>
          <a:p>
            <a:pPr marL="628650" indent="-228600">
              <a:lnSpc>
                <a:spcPct val="100000"/>
              </a:lnSpc>
              <a:buFont typeface="Arial"/>
              <a:buChar char="•"/>
              <a:tabLst>
                <a:tab pos="628650" algn="l"/>
              </a:tabLst>
            </a:pPr>
            <a:r>
              <a:rPr lang="en-US" sz="1200" dirty="0">
                <a:latin typeface="Arial"/>
                <a:cs typeface="Arial"/>
              </a:rPr>
              <a:t>jump to the home page.</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n-US" sz="1200" dirty="0">
                <a:latin typeface="Arial"/>
                <a:cs typeface="Arial"/>
              </a:rPr>
              <a:t>jump to the previous page or the next page.</a:t>
            </a:r>
          </a:p>
          <a:p>
            <a:pPr>
              <a:lnSpc>
                <a:spcPct val="100000"/>
              </a:lnSpc>
              <a:spcBef>
                <a:spcPts val="37"/>
              </a:spcBef>
              <a:buFont typeface="Arial"/>
              <a:buChar char="•"/>
            </a:pPr>
            <a:endParaRPr lang="en-US" sz="800" dirty="0">
              <a:latin typeface="Times New Roman"/>
              <a:cs typeface="Times New Roman"/>
            </a:endParaRPr>
          </a:p>
          <a:p>
            <a:pPr marL="628650" marR="283210" indent="-228600">
              <a:lnSpc>
                <a:spcPct val="100000"/>
              </a:lnSpc>
              <a:buFont typeface="Arial"/>
              <a:buChar char="•"/>
              <a:tabLst>
                <a:tab pos="628650" algn="l"/>
              </a:tabLst>
            </a:pPr>
            <a:r>
              <a:rPr lang="en-US" sz="1200" dirty="0">
                <a:latin typeface="Arial"/>
                <a:cs typeface="Arial"/>
              </a:rPr>
              <a:t>refresh the current page to minimize its interactive features.</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n-US" sz="1200" dirty="0">
                <a:latin typeface="Arial"/>
                <a:cs typeface="Arial"/>
              </a:rPr>
              <a:t>jump from section to section.</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n-US" sz="1200" dirty="0">
                <a:latin typeface="Arial"/>
                <a:cs typeface="Arial"/>
              </a:rPr>
              <a:t>jump to the</a:t>
            </a:r>
            <a:r>
              <a:rPr lang="en-US" sz="1200" spc="-50" dirty="0">
                <a:latin typeface="Arial"/>
                <a:cs typeface="Arial"/>
              </a:rPr>
              <a:t> </a:t>
            </a:r>
            <a:r>
              <a:rPr lang="en-US" sz="1200" dirty="0">
                <a:latin typeface="Arial"/>
                <a:cs typeface="Arial"/>
              </a:rPr>
              <a:t>Appendix.</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n-US" sz="1200" dirty="0">
                <a:latin typeface="Arial"/>
                <a:cs typeface="Arial"/>
              </a:rPr>
              <a:t>jump to the Glossar</a:t>
            </a:r>
            <a:r>
              <a:rPr lang="en-US" sz="1200" spc="-70" dirty="0">
                <a:latin typeface="Arial"/>
                <a:cs typeface="Arial"/>
              </a:rPr>
              <a:t>y</a:t>
            </a:r>
            <a:r>
              <a:rPr lang="en-US" sz="1200" dirty="0">
                <a:latin typeface="Arial"/>
                <a:cs typeface="Arial"/>
              </a:rPr>
              <a:t>, which contains definitions for</a:t>
            </a:r>
          </a:p>
          <a:p>
            <a:pPr marL="628650">
              <a:lnSpc>
                <a:spcPct val="100000"/>
              </a:lnSpc>
            </a:pPr>
            <a:r>
              <a:rPr lang="en-US" sz="1200" dirty="0">
                <a:latin typeface="Arial"/>
                <a:cs typeface="Arial"/>
              </a:rPr>
              <a:t>words that are underlined throughout the document.</a:t>
            </a:r>
          </a:p>
          <a:p>
            <a:pPr>
              <a:lnSpc>
                <a:spcPct val="100000"/>
              </a:lnSpc>
              <a:spcBef>
                <a:spcPts val="37"/>
              </a:spcBef>
            </a:pPr>
            <a:endParaRPr lang="en-US" sz="800" dirty="0">
              <a:latin typeface="Times New Roman"/>
              <a:cs typeface="Times New Roman"/>
            </a:endParaRPr>
          </a:p>
          <a:p>
            <a:pPr marL="628650" indent="-228600">
              <a:lnSpc>
                <a:spcPct val="100000"/>
              </a:lnSpc>
              <a:buFont typeface="Arial"/>
              <a:buChar char="•"/>
              <a:tabLst>
                <a:tab pos="628650" algn="l"/>
              </a:tabLst>
            </a:pPr>
            <a:r>
              <a:rPr lang="en-US" sz="1200" dirty="0">
                <a:latin typeface="Arial"/>
                <a:cs typeface="Arial"/>
              </a:rPr>
              <a:t>jump to the Endnotes.</a:t>
            </a:r>
          </a:p>
          <a:p>
            <a:pPr>
              <a:lnSpc>
                <a:spcPct val="100000"/>
              </a:lnSpc>
              <a:spcBef>
                <a:spcPts val="37"/>
              </a:spcBef>
            </a:pPr>
            <a:endParaRPr lang="en-US" sz="800" dirty="0">
              <a:latin typeface="Times New Roman"/>
              <a:cs typeface="Times New Roman"/>
            </a:endParaRPr>
          </a:p>
          <a:p>
            <a:pPr marL="171450" marR="333375">
              <a:lnSpc>
                <a:spcPct val="100000"/>
              </a:lnSpc>
            </a:pPr>
            <a:r>
              <a:rPr lang="en-US" sz="1200" dirty="0">
                <a:latin typeface="Arial"/>
                <a:cs typeface="Arial"/>
              </a:rPr>
              <a:t>Within each section, buttons in the lower left, or in some cases icon buttons, reveal additional information and case studies.</a:t>
            </a:r>
          </a:p>
          <a:p>
            <a:pPr>
              <a:lnSpc>
                <a:spcPct val="100000"/>
              </a:lnSpc>
              <a:spcBef>
                <a:spcPts val="37"/>
              </a:spcBef>
            </a:pPr>
            <a:endParaRPr lang="en-US" sz="800" dirty="0">
              <a:latin typeface="Times New Roman"/>
              <a:cs typeface="Times New Roman"/>
            </a:endParaRPr>
          </a:p>
          <a:p>
            <a:pPr marL="171450" marR="354965">
              <a:lnSpc>
                <a:spcPct val="100000"/>
              </a:lnSpc>
            </a:pPr>
            <a:r>
              <a:rPr lang="en-US" sz="1200" spc="-20" dirty="0">
                <a:latin typeface="Arial"/>
                <a:cs typeface="Arial"/>
              </a:rPr>
              <a:t>W</a:t>
            </a:r>
            <a:r>
              <a:rPr lang="en-US" sz="1200" dirty="0">
                <a:latin typeface="Arial"/>
                <a:cs typeface="Arial"/>
              </a:rPr>
              <a:t>eb links throughout the document allow users to access additional online resources.</a:t>
            </a:r>
          </a:p>
          <a:p>
            <a:pPr>
              <a:lnSpc>
                <a:spcPct val="100000"/>
              </a:lnSpc>
              <a:spcBef>
                <a:spcPts val="22"/>
              </a:spcBef>
            </a:pPr>
            <a:endParaRPr lang="en-US" sz="1200" dirty="0">
              <a:latin typeface="Times New Roman"/>
              <a:cs typeface="Times New Roman"/>
            </a:endParaRPr>
          </a:p>
          <a:p>
            <a:pPr marL="171450" marR="795655">
              <a:lnSpc>
                <a:spcPct val="100000"/>
              </a:lnSpc>
            </a:pPr>
            <a:r>
              <a:rPr lang="en-US" sz="2400" b="1" dirty="0">
                <a:latin typeface="Arial"/>
                <a:cs typeface="Arial"/>
              </a:rPr>
              <a:t>Check the Community</a:t>
            </a:r>
            <a:r>
              <a:rPr lang="en-US" sz="2400" b="1" spc="-55" dirty="0">
                <a:latin typeface="Arial"/>
                <a:cs typeface="Arial"/>
              </a:rPr>
              <a:t> </a:t>
            </a:r>
            <a:r>
              <a:rPr lang="en-US" sz="2400" b="1" dirty="0">
                <a:latin typeface="Arial"/>
                <a:cs typeface="Arial"/>
              </a:rPr>
              <a:t>Action Roadmap</a:t>
            </a:r>
            <a:endParaRPr lang="en-US" sz="2400" dirty="0">
              <a:latin typeface="Arial"/>
              <a:cs typeface="Arial"/>
            </a:endParaRPr>
          </a:p>
          <a:p>
            <a:pPr marL="171450" marR="206375">
              <a:lnSpc>
                <a:spcPct val="103699"/>
              </a:lnSpc>
              <a:spcBef>
                <a:spcPts val="760"/>
              </a:spcBef>
            </a:pPr>
            <a:r>
              <a:rPr lang="en-US" sz="1200" dirty="0">
                <a:latin typeface="Arial"/>
                <a:cs typeface="Arial"/>
              </a:rPr>
              <a:t>The Community</a:t>
            </a:r>
            <a:r>
              <a:rPr lang="en-US" sz="1200" spc="-50" dirty="0">
                <a:latin typeface="Arial"/>
                <a:cs typeface="Arial"/>
              </a:rPr>
              <a:t> </a:t>
            </a:r>
            <a:r>
              <a:rPr lang="en-US" sz="1200" dirty="0">
                <a:latin typeface="Arial"/>
                <a:cs typeface="Arial"/>
              </a:rPr>
              <a:t>Action Roadmap is a companion document that provides a step-by-step process to apply the information in the Primer for building collaborations  and empowering communities.</a:t>
            </a:r>
          </a:p>
          <a:p>
            <a:pPr>
              <a:lnSpc>
                <a:spcPct val="100000"/>
              </a:lnSpc>
              <a:spcBef>
                <a:spcPts val="37"/>
              </a:spcBef>
            </a:pPr>
            <a:endParaRPr lang="en-US" sz="800" dirty="0">
              <a:latin typeface="Times New Roman"/>
              <a:cs typeface="Times New Roman"/>
            </a:endParaRPr>
          </a:p>
          <a:p>
            <a:pPr marL="171450">
              <a:lnSpc>
                <a:spcPct val="100000"/>
              </a:lnSpc>
            </a:pPr>
            <a:r>
              <a:rPr lang="en-US" sz="1200" dirty="0">
                <a:latin typeface="Arial"/>
                <a:cs typeface="Arial"/>
              </a:rPr>
              <a:t>For more information: </a:t>
            </a:r>
            <a:r>
              <a:rPr lang="en-US" sz="1200" u="sng" dirty="0">
                <a:solidFill>
                  <a:schemeClr val="tx2">
                    <a:lumMod val="60000"/>
                    <a:lumOff val="40000"/>
                  </a:schemeClr>
                </a:solidFill>
                <a:latin typeface="Arial"/>
                <a:cs typeface="Arial"/>
              </a:rPr>
              <a:t>https://www.epa.gov/community-port-collaboration/community-action-roadmap</a:t>
            </a:r>
          </a:p>
          <a:p>
            <a:pPr marL="171450">
              <a:lnSpc>
                <a:spcPct val="100000"/>
              </a:lnSpc>
            </a:pPr>
            <a:endParaRPr lang="en-US" sz="1200" u="sng" dirty="0">
              <a:solidFill>
                <a:schemeClr val="tx2">
                  <a:lumMod val="60000"/>
                  <a:lumOff val="40000"/>
                </a:schemeClr>
              </a:solidFill>
              <a:latin typeface="Arial"/>
              <a:cs typeface="Arial"/>
            </a:endParaRPr>
          </a:p>
          <a:p>
            <a:pPr marL="171450">
              <a:lnSpc>
                <a:spcPct val="100000"/>
              </a:lnSpc>
            </a:pPr>
            <a:endParaRPr lang="en-US" sz="1200" dirty="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47009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Review table of contents</a:t>
            </a:r>
          </a:p>
          <a:p>
            <a:endParaRPr lang="en-US" dirty="0"/>
          </a:p>
          <a:p>
            <a:r>
              <a:rPr lang="en-US" dirty="0"/>
              <a:t>As we walk through the sections, you’ll notice superscripts on some of the slides that refer to references that can be found in both the web and PDF versions of the document.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48895" marR="86995">
              <a:lnSpc>
                <a:spcPct val="100000"/>
              </a:lnSpc>
              <a:spcBef>
                <a:spcPts val="1095"/>
              </a:spcBef>
            </a:pPr>
            <a:r>
              <a:rPr lang="en-US" sz="1200" dirty="0">
                <a:latin typeface="Arial"/>
                <a:cs typeface="Arial"/>
              </a:rPr>
              <a:t>Our nation</a:t>
            </a:r>
            <a:r>
              <a:rPr lang="en-US" sz="1200" spc="-25" dirty="0">
                <a:latin typeface="Arial"/>
                <a:cs typeface="Arial"/>
              </a:rPr>
              <a:t>’</a:t>
            </a:r>
            <a:r>
              <a:rPr lang="en-US" sz="1200" dirty="0">
                <a:latin typeface="Arial"/>
                <a:cs typeface="Arial"/>
              </a:rPr>
              <a:t>s ports are an important part of our national economy and </a:t>
            </a:r>
            <a:r>
              <a:rPr lang="en-US" sz="1200" u="sng" dirty="0">
                <a:latin typeface="Arial"/>
                <a:cs typeface="Arial"/>
              </a:rPr>
              <a:t>intermodal</a:t>
            </a:r>
            <a:r>
              <a:rPr lang="en-US" sz="1200" dirty="0">
                <a:latin typeface="Arial"/>
                <a:cs typeface="Arial"/>
              </a:rPr>
              <a:t> transportation system. Over 95 percent of the  </a:t>
            </a:r>
            <a:r>
              <a:rPr lang="en-US" sz="1200" u="sng" dirty="0">
                <a:latin typeface="Arial"/>
                <a:cs typeface="Arial"/>
              </a:rPr>
              <a:t>cargo</a:t>
            </a:r>
            <a:r>
              <a:rPr lang="en-US" sz="1200" dirty="0">
                <a:latin typeface="Arial"/>
                <a:cs typeface="Arial"/>
              </a:rPr>
              <a:t> entering the United States arrives by ship,</a:t>
            </a:r>
            <a:r>
              <a:rPr lang="en-US" sz="1100" baseline="33333" dirty="0">
                <a:latin typeface="Arial"/>
                <a:cs typeface="Arial"/>
              </a:rPr>
              <a:t>1  </a:t>
            </a:r>
            <a:r>
              <a:rPr lang="en-US" sz="1200" dirty="0">
                <a:latin typeface="Arial"/>
                <a:cs typeface="Arial"/>
              </a:rPr>
              <a:t>and over 360 commercial ports nationwide help to transfer these goods to their destinations in communities across the nation.</a:t>
            </a:r>
            <a:r>
              <a:rPr lang="en-US" sz="1100" baseline="33333" dirty="0">
                <a:latin typeface="Arial"/>
                <a:cs typeface="Arial"/>
              </a:rPr>
              <a:t>2  </a:t>
            </a:r>
            <a:r>
              <a:rPr lang="en-US" sz="1100" spc="7" baseline="33333" dirty="0">
                <a:latin typeface="Arial"/>
                <a:cs typeface="Arial"/>
              </a:rPr>
              <a:t> </a:t>
            </a:r>
            <a:r>
              <a:rPr lang="en-US" sz="1200" dirty="0">
                <a:latin typeface="Arial"/>
                <a:cs typeface="Arial"/>
              </a:rPr>
              <a:t>Our ports also serve as a significant resource for national defense and emergency preparedness.</a:t>
            </a:r>
            <a:r>
              <a:rPr lang="en-US" sz="1100" baseline="33333" dirty="0">
                <a:latin typeface="Arial"/>
                <a:cs typeface="Arial"/>
              </a:rPr>
              <a:t>3 </a:t>
            </a:r>
            <a:r>
              <a:rPr lang="en-US" sz="1200" dirty="0">
                <a:latin typeface="Arial"/>
                <a:cs typeface="Arial"/>
              </a:rPr>
              <a:t>Understanding the role of ports can help residents more e</a:t>
            </a:r>
            <a:r>
              <a:rPr lang="en-US" sz="1200" spc="-25" dirty="0">
                <a:latin typeface="Arial"/>
                <a:cs typeface="Arial"/>
              </a:rPr>
              <a:t>f</a:t>
            </a:r>
            <a:r>
              <a:rPr lang="en-US" sz="1200" dirty="0">
                <a:latin typeface="Arial"/>
                <a:cs typeface="Arial"/>
              </a:rPr>
              <a:t>fectively engage with decisions that impact near-port communities.</a:t>
            </a:r>
          </a:p>
          <a:p>
            <a:pPr marL="48895" marR="17145">
              <a:lnSpc>
                <a:spcPct val="100000"/>
              </a:lnSpc>
              <a:spcBef>
                <a:spcPts val="900"/>
              </a:spcBef>
            </a:pPr>
            <a:endParaRPr lang="en-US" sz="1200" dirty="0">
              <a:latin typeface="Arial"/>
              <a:cs typeface="Arial"/>
            </a:endParaRPr>
          </a:p>
          <a:p>
            <a:pPr marL="48895" marR="17145">
              <a:lnSpc>
                <a:spcPct val="100000"/>
              </a:lnSpc>
              <a:spcBef>
                <a:spcPts val="900"/>
              </a:spcBef>
            </a:pPr>
            <a:r>
              <a:rPr lang="en-US" sz="1200" dirty="0">
                <a:latin typeface="Arial"/>
                <a:cs typeface="Arial"/>
              </a:rPr>
              <a:t>In addition, to their impact on the national econom</a:t>
            </a:r>
            <a:r>
              <a:rPr lang="en-US" sz="1200" spc="-95" dirty="0">
                <a:latin typeface="Arial"/>
                <a:cs typeface="Arial"/>
              </a:rPr>
              <a:t>y</a:t>
            </a:r>
            <a:r>
              <a:rPr lang="en-US" sz="1200" dirty="0">
                <a:latin typeface="Arial"/>
                <a:cs typeface="Arial"/>
              </a:rPr>
              <a:t>,  ports also have an impact on local and regional economies.  For more on these economic impacts, see Section 6 (Local and Regional Economy)</a:t>
            </a:r>
          </a:p>
          <a:p>
            <a:pPr marL="48895" marR="17145">
              <a:lnSpc>
                <a:spcPct val="100000"/>
              </a:lnSpc>
              <a:spcBef>
                <a:spcPts val="900"/>
              </a:spcBef>
            </a:pPr>
            <a:endParaRPr lang="en-US" sz="1200" dirty="0">
              <a:latin typeface="Arial"/>
              <a:cs typeface="Arial"/>
            </a:endParaRPr>
          </a:p>
          <a:p>
            <a:pPr marL="48895" marR="5080">
              <a:lnSpc>
                <a:spcPct val="100000"/>
              </a:lnSpc>
              <a:spcBef>
                <a:spcPts val="900"/>
              </a:spcBef>
            </a:pPr>
            <a:r>
              <a:rPr lang="en-US" sz="1200" dirty="0">
                <a:latin typeface="Arial"/>
                <a:cs typeface="Arial"/>
              </a:rPr>
              <a:t>The  focus of the Ports Primer is on ports </a:t>
            </a:r>
            <a:r>
              <a:rPr lang="en-US" sz="1200" b="0" i="0" kern="1200" dirty="0">
                <a:solidFill>
                  <a:schemeClr val="tx1"/>
                </a:solidFill>
                <a:effectLst/>
                <a:latin typeface="+mn-lt"/>
                <a:ea typeface="+mn-ea"/>
                <a:cs typeface="+mn-cs"/>
              </a:rPr>
              <a:t>, however, many considerations related to ports may also apply at large intermodal freight facilities that are not near waterways and which are sometimes referred to as </a:t>
            </a:r>
            <a:r>
              <a:rPr lang="en-US"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inland ports</a:t>
            </a:r>
            <a:r>
              <a:rPr lang="en-US" sz="1200" b="0" i="0" kern="1200" dirty="0">
                <a:solidFill>
                  <a:schemeClr val="tx1"/>
                </a:solidFill>
                <a:effectLst/>
                <a:latin typeface="+mn-lt"/>
                <a:ea typeface="+mn-ea"/>
                <a:cs typeface="+mn-cs"/>
              </a:rPr>
              <a:t>. Additionally, while this Ports Primer emphasizes the goods movement aspect of port-related functions, many issues (e.g., idling ships) apply to travel/passenger aspects of port functions as well.</a:t>
            </a:r>
            <a:endParaRPr lang="en-US" sz="1200" dirty="0">
              <a:latin typeface="Arial"/>
              <a:cs typeface="Arial"/>
            </a:endParaRPr>
          </a:p>
          <a:p>
            <a:pPr marL="48895" marR="5080">
              <a:lnSpc>
                <a:spcPct val="100000"/>
              </a:lnSpc>
              <a:spcBef>
                <a:spcPts val="900"/>
              </a:spcBef>
            </a:pPr>
            <a:endParaRPr lang="en-US" sz="1200" dirty="0">
              <a:latin typeface="Arial"/>
              <a:cs typeface="Arial"/>
            </a:endParaRPr>
          </a:p>
          <a:p>
            <a:pPr marL="12700" marR="389255"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U.S. seaports handle over 99 percent of the country</a:t>
            </a:r>
            <a:r>
              <a:rPr lang="en-US" sz="1200" spc="-25" dirty="0">
                <a:latin typeface="Arial"/>
                <a:cs typeface="Arial"/>
              </a:rPr>
              <a:t>’</a:t>
            </a:r>
            <a:r>
              <a:rPr lang="en-US" sz="1200" dirty="0">
                <a:latin typeface="Arial"/>
                <a:cs typeface="Arial"/>
              </a:rPr>
              <a:t>s overseas cargo by volume and 65 percent by value, according to</a:t>
            </a:r>
            <a:r>
              <a:rPr lang="en-US" sz="1200" spc="-25" dirty="0">
                <a:latin typeface="Arial"/>
                <a:cs typeface="Arial"/>
              </a:rPr>
              <a:t> </a:t>
            </a:r>
            <a:r>
              <a:rPr lang="en-US" sz="1200" dirty="0">
                <a:latin typeface="Arial"/>
                <a:cs typeface="Arial"/>
              </a:rPr>
              <a:t>The</a:t>
            </a:r>
            <a:r>
              <a:rPr lang="en-US" sz="1200" spc="-75" dirty="0">
                <a:latin typeface="Arial"/>
                <a:cs typeface="Arial"/>
              </a:rPr>
              <a:t> </a:t>
            </a:r>
            <a:r>
              <a:rPr lang="en-US" sz="1200" dirty="0">
                <a:latin typeface="Arial"/>
                <a:cs typeface="Arial"/>
              </a:rPr>
              <a:t>American</a:t>
            </a:r>
            <a:r>
              <a:rPr lang="en-US" sz="1200" spc="-75" dirty="0">
                <a:latin typeface="Arial"/>
                <a:cs typeface="Arial"/>
              </a:rPr>
              <a:t> </a:t>
            </a:r>
            <a:r>
              <a:rPr lang="en-US" sz="1200" dirty="0">
                <a:latin typeface="Arial"/>
                <a:cs typeface="Arial"/>
              </a:rPr>
              <a:t>Association of</a:t>
            </a:r>
            <a:r>
              <a:rPr lang="en-US" sz="1200" spc="-5" dirty="0">
                <a:latin typeface="Arial"/>
                <a:cs typeface="Arial"/>
              </a:rPr>
              <a:t> </a:t>
            </a:r>
            <a:r>
              <a:rPr lang="en-US" sz="1200" dirty="0">
                <a:latin typeface="Arial"/>
                <a:cs typeface="Arial"/>
              </a:rPr>
              <a:t>Port Authorities (AA</a:t>
            </a:r>
            <a:r>
              <a:rPr lang="en-US" sz="1200" spc="-100" dirty="0">
                <a:latin typeface="Arial"/>
                <a:cs typeface="Arial"/>
              </a:rPr>
              <a:t>P</a:t>
            </a:r>
            <a:r>
              <a:rPr lang="en-US" sz="1200" dirty="0">
                <a:latin typeface="Arial"/>
                <a:cs typeface="Arial"/>
              </a:rPr>
              <a:t>A).</a:t>
            </a:r>
            <a:r>
              <a:rPr lang="en-US" sz="1200" baseline="30000" dirty="0">
                <a:latin typeface="Arial"/>
                <a:cs typeface="Arial"/>
              </a:rPr>
              <a:t>4</a:t>
            </a:r>
            <a:r>
              <a:rPr lang="en-US" sz="1200" dirty="0">
                <a:latin typeface="Arial"/>
                <a:cs typeface="Arial"/>
              </a:rPr>
              <a:t> These figures are significant, given that the value of all international trade accounts for nearly 30 percent of the </a:t>
            </a:r>
            <a:r>
              <a:rPr lang="en-US" sz="1200" u="sng" dirty="0">
                <a:latin typeface="Arial"/>
                <a:cs typeface="Arial"/>
              </a:rPr>
              <a:t>U.S. Gross</a:t>
            </a:r>
            <a:r>
              <a:rPr lang="en-US" sz="1200" u="sng" spc="-10" dirty="0">
                <a:latin typeface="Arial"/>
                <a:cs typeface="Arial"/>
              </a:rPr>
              <a:t> </a:t>
            </a:r>
            <a:r>
              <a:rPr lang="en-US" sz="1200" spc="-10" dirty="0">
                <a:latin typeface="Arial"/>
                <a:cs typeface="Arial"/>
              </a:rPr>
              <a:t> </a:t>
            </a:r>
            <a:r>
              <a:rPr lang="en-US" sz="1200" u="sng" dirty="0">
                <a:latin typeface="Arial"/>
                <a:cs typeface="Arial"/>
              </a:rPr>
              <a:t>Domestic Product (GDP)</a:t>
            </a:r>
            <a:r>
              <a:rPr lang="en-US" sz="1200" dirty="0">
                <a:latin typeface="Arial"/>
                <a:cs typeface="Arial"/>
              </a:rPr>
              <a:t>.</a:t>
            </a:r>
            <a:r>
              <a:rPr lang="en-US" sz="1200" spc="-25" dirty="0">
                <a:latin typeface="Arial"/>
                <a:cs typeface="Arial"/>
              </a:rPr>
              <a:t> </a:t>
            </a:r>
            <a:r>
              <a:rPr lang="en-US" sz="1200" spc="-145" dirty="0">
                <a:latin typeface="Arial"/>
                <a:cs typeface="Arial"/>
              </a:rPr>
              <a:t>T</a:t>
            </a:r>
            <a:r>
              <a:rPr lang="en-US" sz="1200" dirty="0">
                <a:latin typeface="Arial"/>
                <a:cs typeface="Arial"/>
              </a:rPr>
              <a:t>o meet increasing consumer demands, more ships are calling at U.S. seaports than ever before and the ships are getting bigge</a:t>
            </a:r>
            <a:r>
              <a:rPr lang="en-US" sz="1200" spc="-75" dirty="0">
                <a:latin typeface="Arial"/>
                <a:cs typeface="Arial"/>
              </a:rPr>
              <a:t>r</a:t>
            </a:r>
            <a:r>
              <a:rPr lang="en-US" sz="1200" dirty="0">
                <a:latin typeface="Arial"/>
                <a:cs typeface="Arial"/>
              </a:rPr>
              <a:t>.</a:t>
            </a:r>
            <a:r>
              <a:rPr lang="en-US" sz="1100" baseline="33333" dirty="0">
                <a:latin typeface="Arial"/>
                <a:cs typeface="Arial"/>
              </a:rPr>
              <a:t>5</a:t>
            </a:r>
          </a:p>
          <a:p>
            <a:pPr marL="48895" marR="5080">
              <a:lnSpc>
                <a:spcPct val="100000"/>
              </a:lnSpc>
              <a:spcBef>
                <a:spcPts val="900"/>
              </a:spcBef>
            </a:pPr>
            <a:endParaRPr lang="en-US" sz="1200" dirty="0">
              <a:latin typeface="Arial"/>
              <a:cs typeface="Arial"/>
            </a:endParaRP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7800" marR="33909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Ports are facing a range of industry challenges. Some of the major current challenges include: [ read the buttons on the slide.]</a:t>
            </a:r>
          </a:p>
          <a:p>
            <a:pPr marL="349250" marR="339090" indent="-171450">
              <a:lnSpc>
                <a:spcPct val="100000"/>
              </a:lnSpc>
              <a:buFont typeface="Arial" panose="020B0604020202020204" pitchFamily="34" charset="0"/>
              <a:buChar char="•"/>
            </a:pPr>
            <a:r>
              <a:rPr lang="en-US" sz="1200" dirty="0">
                <a:latin typeface="Arial"/>
                <a:cs typeface="Arial"/>
              </a:rPr>
              <a:t>Post-Panamax Shipping</a:t>
            </a:r>
          </a:p>
          <a:p>
            <a:pPr marL="349250" marR="339090" indent="-171450">
              <a:lnSpc>
                <a:spcPct val="100000"/>
              </a:lnSpc>
              <a:buFont typeface="Arial" panose="020B0604020202020204" pitchFamily="34" charset="0"/>
              <a:buChar char="•"/>
            </a:pPr>
            <a:r>
              <a:rPr lang="en-US" sz="1200" dirty="0">
                <a:latin typeface="Arial"/>
                <a:cs typeface="Arial"/>
              </a:rPr>
              <a:t>Increased congestion</a:t>
            </a:r>
          </a:p>
          <a:p>
            <a:pPr marL="349250" marR="339090" indent="-171450">
              <a:lnSpc>
                <a:spcPct val="100000"/>
              </a:lnSpc>
              <a:buFont typeface="Arial" panose="020B0604020202020204" pitchFamily="34" charset="0"/>
              <a:buChar char="•"/>
            </a:pPr>
            <a:r>
              <a:rPr lang="en-US" sz="1200" dirty="0">
                <a:latin typeface="Arial"/>
                <a:cs typeface="Arial"/>
              </a:rPr>
              <a:t>Workforce development</a:t>
            </a:r>
          </a:p>
          <a:p>
            <a:pPr marL="349250" marR="339090" indent="-171450">
              <a:lnSpc>
                <a:spcPct val="100000"/>
              </a:lnSpc>
              <a:buFont typeface="Arial" panose="020B0604020202020204" pitchFamily="34" charset="0"/>
              <a:buChar char="•"/>
            </a:pPr>
            <a:r>
              <a:rPr lang="en-US" sz="1200" dirty="0">
                <a:latin typeface="Arial"/>
                <a:cs typeface="Arial"/>
              </a:rPr>
              <a:t>Container management</a:t>
            </a:r>
          </a:p>
          <a:p>
            <a:pPr marL="349250" marR="339090" indent="-171450">
              <a:lnSpc>
                <a:spcPct val="100000"/>
              </a:lnSpc>
              <a:buFont typeface="Arial" panose="020B0604020202020204" pitchFamily="34" charset="0"/>
              <a:buChar char="•"/>
            </a:pPr>
            <a:r>
              <a:rPr lang="en-US" sz="1200" dirty="0">
                <a:latin typeface="Arial"/>
                <a:cs typeface="Arial"/>
              </a:rPr>
              <a:t>Environmental sustainability</a:t>
            </a:r>
          </a:p>
          <a:p>
            <a:pPr marL="349250" marR="339090" indent="-171450">
              <a:lnSpc>
                <a:spcPct val="100000"/>
              </a:lnSpc>
              <a:buFont typeface="Arial" panose="020B0604020202020204" pitchFamily="34" charset="0"/>
              <a:buChar char="•"/>
            </a:pPr>
            <a:r>
              <a:rPr lang="en-US" sz="1200" dirty="0">
                <a:latin typeface="Arial"/>
                <a:cs typeface="Arial"/>
              </a:rPr>
              <a:t>Economic trends, and </a:t>
            </a:r>
          </a:p>
          <a:p>
            <a:pPr marL="349250" marR="339090" indent="-171450">
              <a:lnSpc>
                <a:spcPct val="100000"/>
              </a:lnSpc>
              <a:buFont typeface="Arial" panose="020B0604020202020204" pitchFamily="34" charset="0"/>
              <a:buChar char="•"/>
            </a:pPr>
            <a:r>
              <a:rPr lang="en-US" sz="1200" dirty="0">
                <a:latin typeface="Arial"/>
                <a:cs typeface="Arial"/>
              </a:rPr>
              <a:t>Climate adaptation and resilience.</a:t>
            </a:r>
          </a:p>
          <a:p>
            <a:pPr marL="177800" marR="278130">
              <a:lnSpc>
                <a:spcPct val="100000"/>
              </a:lnSpc>
            </a:pPr>
            <a:endParaRPr lang="en-US" sz="1200" dirty="0">
              <a:latin typeface="Arial"/>
              <a:cs typeface="Arial"/>
            </a:endParaRPr>
          </a:p>
          <a:p>
            <a:pPr marL="177800" marR="278130">
              <a:lnSpc>
                <a:spcPct val="100000"/>
              </a:lnSpc>
            </a:pPr>
            <a:r>
              <a:rPr lang="en-US" sz="1200" dirty="0">
                <a:latin typeface="Arial"/>
                <a:cs typeface="Arial"/>
              </a:rPr>
              <a:t>Let’s take a closer look at Post-Panamax Shipping: The expansion of the Panama Canal now to allows for larger ocean-going vessels, called Post-Panamax ships.</a:t>
            </a:r>
            <a:r>
              <a:rPr lang="en-US" sz="1200" spc="-25" dirty="0">
                <a:latin typeface="Arial"/>
                <a:cs typeface="Arial"/>
              </a:rPr>
              <a:t> </a:t>
            </a:r>
            <a:r>
              <a:rPr lang="en-US" sz="1200" spc="-145" dirty="0">
                <a:latin typeface="Arial"/>
                <a:cs typeface="Arial"/>
              </a:rPr>
              <a:t>T</a:t>
            </a:r>
            <a:r>
              <a:rPr lang="en-US" sz="1200" dirty="0">
                <a:latin typeface="Arial"/>
                <a:cs typeface="Arial"/>
              </a:rPr>
              <a:t>o receive these larger </a:t>
            </a:r>
            <a:r>
              <a:rPr lang="en-US" sz="1200" u="sng" dirty="0">
                <a:latin typeface="Arial"/>
                <a:cs typeface="Arial"/>
              </a:rPr>
              <a:t>vessels</a:t>
            </a:r>
            <a:r>
              <a:rPr lang="en-US" sz="1200" dirty="0">
                <a:latin typeface="Arial"/>
                <a:cs typeface="Arial"/>
              </a:rPr>
              <a:t>, ports must invest in infrastructure such as removing sediment</a:t>
            </a:r>
          </a:p>
          <a:p>
            <a:pPr marL="177800" marR="375920">
              <a:lnSpc>
                <a:spcPct val="100000"/>
              </a:lnSpc>
            </a:pPr>
            <a:r>
              <a:rPr lang="en-US" sz="1200" dirty="0">
                <a:latin typeface="Arial"/>
                <a:cs typeface="Arial"/>
              </a:rPr>
              <a:t>to deepen ship channels, channel deepening and widening, and shore-side infrastructure. </a:t>
            </a:r>
            <a:endParaRPr lang="en-US" sz="1200" dirty="0">
              <a:latin typeface="Times New Roman"/>
              <a:cs typeface="Times New Roman"/>
            </a:endParaRPr>
          </a:p>
          <a:p>
            <a:pPr marL="177800" marR="339090">
              <a:lnSpc>
                <a:spcPct val="100000"/>
              </a:lnSpc>
            </a:pPr>
            <a:r>
              <a:rPr lang="en-US" sz="1200" dirty="0">
                <a:latin typeface="Arial"/>
                <a:cs typeface="Arial"/>
              </a:rPr>
              <a:t>This will also increase shipping of cargo to and from ports as a result.</a:t>
            </a:r>
          </a:p>
          <a:p>
            <a:pPr marL="177800" marR="339090">
              <a:lnSpc>
                <a:spcPct val="100000"/>
              </a:lnSpc>
            </a:pPr>
            <a:endParaRPr lang="en-US" sz="1200" dirty="0">
              <a:latin typeface="Arial"/>
              <a:cs typeface="Arial"/>
            </a:endParaRPr>
          </a:p>
          <a:p>
            <a:pPr marL="177800" marR="339090">
              <a:lnSpc>
                <a:spcPct val="100000"/>
              </a:lnSpc>
            </a:pPr>
            <a:r>
              <a:rPr lang="en-US" sz="1200" dirty="0">
                <a:latin typeface="Arial"/>
                <a:cs typeface="Arial"/>
              </a:rPr>
              <a:t>You can click on the buttons in your Primer to learn more about each topic.</a:t>
            </a:r>
          </a:p>
          <a:p>
            <a:pPr marL="177800" marR="339090">
              <a:lnSpc>
                <a:spcPct val="100000"/>
              </a:lnSpc>
            </a:pPr>
            <a:endParaRPr lang="en-US" sz="1200" dirty="0">
              <a:latin typeface="Arial"/>
              <a:cs typeface="Arial"/>
            </a:endParaRP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191027" y="1160064"/>
            <a:ext cx="2866644" cy="915416"/>
          </a:xfrm>
        </p:spPr>
        <p:txBody>
          <a:bodyPr anchor="b">
            <a:normAutofit/>
          </a:bodyPr>
          <a:lstStyle>
            <a:lvl1pPr marL="0" indent="0">
              <a:spcBef>
                <a:spcPts val="0"/>
              </a:spcBef>
              <a:buNone/>
              <a:defRPr sz="2090" b="1">
                <a:solidFill>
                  <a:schemeClr val="tx1">
                    <a:lumMod val="65000"/>
                    <a:lumOff val="35000"/>
                  </a:schemeClr>
                </a:solidFill>
              </a:defRPr>
            </a:lvl1pPr>
            <a:lvl2pPr marL="502920" indent="0">
              <a:buNone/>
              <a:defRPr sz="209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3191027" y="2188394"/>
            <a:ext cx="2866644" cy="4559808"/>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0232" y="1160066"/>
            <a:ext cx="2866644" cy="921594"/>
          </a:xfrm>
        </p:spPr>
        <p:txBody>
          <a:bodyPr anchor="b">
            <a:normAutofit/>
          </a:bodyPr>
          <a:lstStyle>
            <a:lvl1pPr marL="0" indent="0">
              <a:spcBef>
                <a:spcPts val="0"/>
              </a:spcBef>
              <a:buNone/>
              <a:defRPr sz="2090" b="1">
                <a:solidFill>
                  <a:schemeClr val="tx1">
                    <a:lumMod val="65000"/>
                    <a:lumOff val="35000"/>
                  </a:schemeClr>
                </a:solidFill>
              </a:defRPr>
            </a:lvl1pPr>
            <a:lvl2pPr marL="502920" indent="0">
              <a:buNone/>
              <a:defRPr sz="209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6450232" y="2188394"/>
            <a:ext cx="2866644" cy="4559808"/>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a:p>
        </p:txBody>
      </p:sp>
      <p:sp>
        <p:nvSpPr>
          <p:cNvPr id="11" name="Footer Placeholder 10"/>
          <p:cNvSpPr>
            <a:spLocks noGrp="1"/>
          </p:cNvSpPr>
          <p:nvPr>
            <p:ph type="ftr" sz="quarter" idx="11"/>
          </p:nvPr>
        </p:nvSpPr>
        <p:spPr/>
        <p:txBody>
          <a:bodyPr/>
          <a:lstStyle/>
          <a:p>
            <a:r>
              <a:rPr lang="en-US">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502920" y="777240"/>
            <a:ext cx="955548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46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7/1/2020</a:t>
            </a:fld>
            <a:endParaRPr lang="en-US"/>
          </a:p>
        </p:txBody>
      </p:sp>
      <p:sp>
        <p:nvSpPr>
          <p:cNvPr id="7" name="Footer Placeholder 6"/>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9558415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7/1/2020</a:t>
            </a:fld>
            <a:endParaRPr lang="en-US"/>
          </a:p>
        </p:txBody>
      </p:sp>
      <p:sp>
        <p:nvSpPr>
          <p:cNvPr id="6" name="Footer Placeholder 5"/>
          <p:cNvSpPr>
            <a:spLocks noGrp="1"/>
          </p:cNvSpPr>
          <p:nvPr>
            <p:ph type="ftr" sz="quarter" idx="11"/>
          </p:nvPr>
        </p:nvSpPr>
        <p:spPr/>
        <p:txBody>
          <a:bodyPr/>
          <a:lstStyle/>
          <a:p>
            <a:r>
              <a:rPr lang="en-US">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21133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226" y="1295400"/>
            <a:ext cx="2338578" cy="2487168"/>
          </a:xfrm>
        </p:spPr>
        <p:txBody>
          <a:bodyPr anchor="b">
            <a:normAutofit/>
          </a:bodyPr>
          <a:lstStyle>
            <a:lvl1pPr>
              <a:defRPr sz="3080" b="0" baseline="0"/>
            </a:lvl1pPr>
          </a:lstStyle>
          <a:p>
            <a:r>
              <a:rPr lang="en-US"/>
              <a:t>Click to edit Master title style</a:t>
            </a:r>
          </a:p>
        </p:txBody>
      </p:sp>
      <p:sp>
        <p:nvSpPr>
          <p:cNvPr id="3" name="Content Placeholder 2"/>
          <p:cNvSpPr>
            <a:spLocks noGrp="1"/>
          </p:cNvSpPr>
          <p:nvPr>
            <p:ph idx="1"/>
          </p:nvPr>
        </p:nvSpPr>
        <p:spPr>
          <a:xfrm>
            <a:off x="3191027" y="984504"/>
            <a:ext cx="6035040" cy="5803392"/>
          </a:xfrm>
        </p:spPr>
        <p:txBody>
          <a:bodyPr/>
          <a:lstStyle>
            <a:lvl1pPr>
              <a:defRPr sz="2200"/>
            </a:lvl1pPr>
            <a:lvl2pPr>
              <a:defRPr sz="1980"/>
            </a:lvl2pPr>
            <a:lvl3pPr>
              <a:defRPr sz="1760"/>
            </a:lvl3pPr>
            <a:lvl4pPr>
              <a:defRPr sz="1540"/>
            </a:lvl4pPr>
            <a:lvl5pPr>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1226" y="3782568"/>
            <a:ext cx="2338578" cy="2901696"/>
          </a:xfrm>
        </p:spPr>
        <p:txBody>
          <a:bodyPr anchor="t">
            <a:normAutofit/>
          </a:bodyPr>
          <a:lstStyle>
            <a:lvl1pPr marL="0" indent="0">
              <a:lnSpc>
                <a:spcPct val="100000"/>
              </a:lnSpc>
              <a:spcBef>
                <a:spcPts val="880"/>
              </a:spcBef>
              <a:buNone/>
              <a:defRPr sz="1375">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72081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226" y="1295400"/>
            <a:ext cx="2338578" cy="2487168"/>
          </a:xfrm>
        </p:spPr>
        <p:txBody>
          <a:bodyPr anchor="b">
            <a:normAutofit/>
          </a:bodyPr>
          <a:lstStyle>
            <a:lvl1pPr>
              <a:defRPr sz="3080" b="0"/>
            </a:lvl1pPr>
          </a:lstStyle>
          <a:p>
            <a:r>
              <a:rPr lang="en-US"/>
              <a:t>Click to edit Master title style</a:t>
            </a:r>
          </a:p>
        </p:txBody>
      </p:sp>
      <p:sp>
        <p:nvSpPr>
          <p:cNvPr id="3" name="Picture Placeholder 2"/>
          <p:cNvSpPr>
            <a:spLocks noGrp="1" noChangeAspect="1"/>
          </p:cNvSpPr>
          <p:nvPr>
            <p:ph type="pic" idx="1"/>
          </p:nvPr>
        </p:nvSpPr>
        <p:spPr>
          <a:xfrm>
            <a:off x="2945782" y="869741"/>
            <a:ext cx="6695065" cy="6041746"/>
          </a:xfrm>
          <a:solidFill>
            <a:schemeClr val="bg1">
              <a:lumMod val="75000"/>
            </a:schemeClr>
          </a:solidFill>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211226" y="3786016"/>
            <a:ext cx="2338578" cy="2901696"/>
          </a:xfrm>
        </p:spPr>
        <p:txBody>
          <a:bodyPr anchor="t">
            <a:normAutofit/>
          </a:bodyPr>
          <a:lstStyle>
            <a:lvl1pPr marL="0" indent="0">
              <a:lnSpc>
                <a:spcPct val="100000"/>
              </a:lnSpc>
              <a:spcBef>
                <a:spcPts val="880"/>
              </a:spcBef>
              <a:buNone/>
              <a:defRPr sz="1375">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a:xfrm>
            <a:off x="2886759" y="7203865"/>
            <a:ext cx="4877002" cy="413808"/>
          </a:xfrm>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80772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70206078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325" y="1122680"/>
            <a:ext cx="2326005" cy="561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91027" y="984504"/>
            <a:ext cx="6035040" cy="580339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7/1/2020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202309934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7" name="Holder 7"/>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5" name="Holder 5"/>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4" name="Holder 4"/>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863601"/>
            <a:ext cx="7541835" cy="6045201"/>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647967" y="863601"/>
            <a:ext cx="2413388" cy="6045201"/>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82625" y="1471575"/>
            <a:ext cx="6035040" cy="3689299"/>
          </a:xfrm>
        </p:spPr>
        <p:txBody>
          <a:bodyPr anchor="b">
            <a:normAutofit/>
          </a:bodyPr>
          <a:lstStyle>
            <a:lvl1pPr algn="l">
              <a:defRPr sz="5940" spc="-11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907512" y="5292945"/>
            <a:ext cx="6035040" cy="1036320"/>
          </a:xfrm>
        </p:spPr>
        <p:txBody>
          <a:bodyPr anchor="t">
            <a:normAutofit/>
          </a:bodyPr>
          <a:lstStyle>
            <a:lvl1pPr marL="0" indent="0" algn="l">
              <a:buNone/>
              <a:defRPr sz="2200" cap="none" spc="0" baseline="0">
                <a:solidFill>
                  <a:schemeClr val="accent1">
                    <a:lumMod val="20000"/>
                    <a:lumOff val="80000"/>
                  </a:schemeClr>
                </a:solidFill>
              </a:defRPr>
            </a:lvl1pPr>
            <a:lvl2pPr marL="502920" indent="0" algn="ctr">
              <a:buNone/>
              <a:defRPr sz="2200"/>
            </a:lvl2pPr>
            <a:lvl3pPr marL="1005840" indent="0" algn="ctr">
              <a:buNone/>
              <a:defRPr sz="220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a:p>
        </p:txBody>
      </p:sp>
    </p:spTree>
    <p:extLst>
      <p:ext uri="{BB962C8B-B14F-4D97-AF65-F5344CB8AC3E}">
        <p14:creationId xmlns:p14="http://schemas.microsoft.com/office/powerpoint/2010/main" val="5745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78497" y="890177"/>
            <a:ext cx="6563420" cy="602976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7/1/2020</a:t>
            </a:fld>
            <a:endParaRPr lang="en-US"/>
          </a:p>
        </p:txBody>
      </p:sp>
      <p:sp>
        <p:nvSpPr>
          <p:cNvPr id="5" name="Footer Placeholder 4"/>
          <p:cNvSpPr>
            <a:spLocks noGrp="1"/>
          </p:cNvSpPr>
          <p:nvPr>
            <p:ph type="ftr" sz="quarter" idx="11"/>
          </p:nvPr>
        </p:nvSpPr>
        <p:spPr/>
        <p:txBody>
          <a:bodyPr/>
          <a:lstStyle/>
          <a:p>
            <a:r>
              <a:rPr lang="en-US">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49257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1027" y="1471575"/>
            <a:ext cx="6035040" cy="3689299"/>
          </a:xfrm>
        </p:spPr>
        <p:txBody>
          <a:bodyPr anchor="b">
            <a:normAutofit/>
          </a:bodyPr>
          <a:lstStyle>
            <a:lvl1pPr>
              <a:defRPr sz="5940" b="0" spc="-11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206115" y="5295595"/>
            <a:ext cx="6035040" cy="1036320"/>
          </a:xfrm>
        </p:spPr>
        <p:txBody>
          <a:bodyPr anchor="t">
            <a:normAutofit/>
          </a:bodyPr>
          <a:lstStyle>
            <a:lvl1pPr marL="0" indent="0">
              <a:buNone/>
              <a:defRPr sz="2200" cap="none" spc="0" baseline="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83890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1027" y="984504"/>
            <a:ext cx="2866644" cy="5803392"/>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49949" y="984504"/>
            <a:ext cx="2866644" cy="5803392"/>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7/1/2020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502920" y="777240"/>
            <a:ext cx="955548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261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86" y="7086600"/>
            <a:ext cx="10053320" cy="685800"/>
          </a:xfrm>
          <a:custGeom>
            <a:avLst/>
            <a:gdLst/>
            <a:ahLst/>
            <a:cxnLst/>
            <a:rect l="l" t="t" r="r" b="b"/>
            <a:pathLst>
              <a:path w="10053320" h="685800">
                <a:moveTo>
                  <a:pt x="0" y="685800"/>
                </a:moveTo>
                <a:lnTo>
                  <a:pt x="10052913" y="685800"/>
                </a:lnTo>
                <a:lnTo>
                  <a:pt x="10052913" y="0"/>
                </a:lnTo>
                <a:lnTo>
                  <a:pt x="0" y="0"/>
                </a:lnTo>
                <a:lnTo>
                  <a:pt x="0" y="68580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93700" y="3375799"/>
            <a:ext cx="9271000" cy="406400"/>
          </a:xfrm>
          <a:prstGeom prst="rect">
            <a:avLst/>
          </a:prstGeom>
        </p:spPr>
        <p:txBody>
          <a:bodyPr wrap="square" lIns="0" tIns="0" rIns="0" bIns="0">
            <a:spAutoFit/>
          </a:bodyPr>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a:xfrm>
            <a:off x="711200" y="1255253"/>
            <a:ext cx="8636000" cy="17786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a:xfrm>
            <a:off x="9551669" y="7392744"/>
            <a:ext cx="234950" cy="190500"/>
          </a:xfrm>
          <a:prstGeom prst="rect">
            <a:avLst/>
          </a:prstGeom>
        </p:spPr>
        <p:txBody>
          <a:bodyPr wrap="square" lIns="0" tIns="0" rIns="0" bIns="0">
            <a:spAutoFit/>
          </a:bodyPr>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860145"/>
            <a:ext cx="2840962" cy="6041746"/>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08658" y="1273684"/>
            <a:ext cx="2431673" cy="5214674"/>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9748088" y="860145"/>
            <a:ext cx="316840" cy="6041746"/>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192146" y="979322"/>
            <a:ext cx="6035040" cy="580339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6534" y="7203865"/>
            <a:ext cx="2263140" cy="413808"/>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7/1/2020</a:t>
            </a:fld>
            <a:endParaRPr lang="en-US"/>
          </a:p>
        </p:txBody>
      </p:sp>
      <p:sp>
        <p:nvSpPr>
          <p:cNvPr id="5" name="Footer Placeholder 4"/>
          <p:cNvSpPr>
            <a:spLocks noGrp="1"/>
          </p:cNvSpPr>
          <p:nvPr>
            <p:ph type="ftr" sz="quarter" idx="3"/>
          </p:nvPr>
        </p:nvSpPr>
        <p:spPr>
          <a:xfrm>
            <a:off x="3192146" y="7203865"/>
            <a:ext cx="4877002" cy="413808"/>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solidFill>
                  <a:schemeClr val="bg1"/>
                </a:solidFill>
              </a:rPr>
              <a:t>DRAFT - Hidden Lane Landfill – Reuse Suitability Analysis</a:t>
            </a:r>
            <a:endParaRPr lang="en-US"/>
          </a:p>
        </p:txBody>
      </p:sp>
      <p:sp>
        <p:nvSpPr>
          <p:cNvPr id="6" name="Slide Number Placeholder 5"/>
          <p:cNvSpPr>
            <a:spLocks noGrp="1"/>
          </p:cNvSpPr>
          <p:nvPr>
            <p:ph type="sldNum" sz="quarter" idx="4"/>
          </p:nvPr>
        </p:nvSpPr>
        <p:spPr>
          <a:xfrm>
            <a:off x="8773163" y="7203865"/>
            <a:ext cx="1263015" cy="413808"/>
          </a:xfrm>
          <a:prstGeom prst="rect">
            <a:avLst/>
          </a:prstGeom>
        </p:spPr>
        <p:txBody>
          <a:bodyPr vert="horz" lIns="91440" tIns="45720" rIns="91440" bIns="45720" rtlCol="0" anchor="ctr"/>
          <a:lstStyle>
            <a:lvl1pPr algn="r">
              <a:defRPr sz="1210" b="1">
                <a:solidFill>
                  <a:schemeClr val="accent1"/>
                </a:solidFill>
              </a:defRPr>
            </a:lvl1pPr>
          </a:lstStyle>
          <a:p>
            <a:fld id="{9C8C2430-CBAF-4D9E-8321-8A011BFF5987}" type="slidenum">
              <a:rPr lang="en-US" smtClean="0"/>
              <a:pPr/>
              <a:t>‹#›</a:t>
            </a:fld>
            <a:endParaRPr lang="en-US"/>
          </a:p>
        </p:txBody>
      </p:sp>
    </p:spTree>
    <p:extLst>
      <p:ext uri="{BB962C8B-B14F-4D97-AF65-F5344CB8AC3E}">
        <p14:creationId xmlns:p14="http://schemas.microsoft.com/office/powerpoint/2010/main" val="29681196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1005840" rtl="0" eaLnBrk="1" latinLnBrk="0" hangingPunct="1">
        <a:lnSpc>
          <a:spcPct val="90000"/>
        </a:lnSpc>
        <a:spcBef>
          <a:spcPct val="0"/>
        </a:spcBef>
        <a:buNone/>
        <a:defRPr sz="3300" kern="1200" spc="-66" baseline="0">
          <a:solidFill>
            <a:srgbClr val="FFFFFF"/>
          </a:solidFill>
          <a:latin typeface="+mj-lt"/>
          <a:ea typeface="+mj-ea"/>
          <a:cs typeface="+mj-cs"/>
        </a:defRPr>
      </a:lvl1pPr>
    </p:titleStyle>
    <p:bodyStyle>
      <a:lvl1pPr marL="201168" indent="-201168" algn="l" defTabSz="1005840" rtl="0" eaLnBrk="1" latinLnBrk="0" hangingPunct="1">
        <a:lnSpc>
          <a:spcPct val="90000"/>
        </a:lnSpc>
        <a:spcBef>
          <a:spcPts val="1320"/>
        </a:spcBef>
        <a:buClr>
          <a:schemeClr val="accent1"/>
        </a:buClr>
        <a:buFont typeface="Wingdings 2" pitchFamily="18" charset="2"/>
        <a:buChar char=""/>
        <a:defRPr sz="2090" kern="1200">
          <a:solidFill>
            <a:schemeClr val="tx1">
              <a:lumMod val="65000"/>
              <a:lumOff val="35000"/>
            </a:schemeClr>
          </a:solidFill>
          <a:latin typeface="+mn-lt"/>
          <a:ea typeface="+mn-ea"/>
          <a:cs typeface="+mn-cs"/>
        </a:defRPr>
      </a:lvl1pPr>
      <a:lvl2pPr marL="75438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870" kern="1200">
          <a:solidFill>
            <a:schemeClr val="tx1">
              <a:lumMod val="65000"/>
              <a:lumOff val="35000"/>
            </a:schemeClr>
          </a:solidFill>
          <a:latin typeface="+mn-lt"/>
          <a:ea typeface="+mn-ea"/>
          <a:cs typeface="+mn-cs"/>
        </a:defRPr>
      </a:lvl2pPr>
      <a:lvl3pPr marL="125730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650" kern="1200">
          <a:solidFill>
            <a:schemeClr val="tx1">
              <a:lumMod val="65000"/>
              <a:lumOff val="35000"/>
            </a:schemeClr>
          </a:solidFill>
          <a:latin typeface="+mn-lt"/>
          <a:ea typeface="+mn-ea"/>
          <a:cs typeface="+mn-cs"/>
        </a:defRPr>
      </a:lvl3pPr>
      <a:lvl4pPr marL="176022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4pPr>
      <a:lvl5pPr marL="226314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5pPr>
      <a:lvl6pPr marL="276606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6pPr>
      <a:lvl7pPr marL="326898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7pPr>
      <a:lvl8pPr marL="377190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8pPr>
      <a:lvl9pPr marL="427482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s://wcms.epa.gov/community-port-collaboration-and-capacity-building/ports-primer-31-port-operations#sel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5.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4.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6.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7.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22.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8.png"/><Relationship Id="rId1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17" Type="http://schemas.openxmlformats.org/officeDocument/2006/relationships/image" Target="../media/image15.png"/><Relationship Id="rId2" Type="http://schemas.openxmlformats.org/officeDocument/2006/relationships/notesSlide" Target="../notesSlides/notesSlide25.xml"/><Relationship Id="rId16"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2.png"/><Relationship Id="rId19"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4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27.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9.xml"/><Relationship Id="rId16"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png"/><Relationship Id="rId21"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48.png"/><Relationship Id="rId2" Type="http://schemas.openxmlformats.org/officeDocument/2006/relationships/notesSlide" Target="../notesSlides/notesSlide32.xml"/><Relationship Id="rId16" Type="http://schemas.openxmlformats.org/officeDocument/2006/relationships/image" Target="../media/image47.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12.png"/><Relationship Id="rId19" Type="http://schemas.openxmlformats.org/officeDocument/2006/relationships/image" Target="../media/image50.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45.png"/><Relationship Id="rId22"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34.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6.xml"/><Relationship Id="rId16"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52.jp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7.xml"/><Relationship Id="rId16"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8.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epa.gov/community-port-collaboration"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png"/><Relationship Id="rId18" Type="http://schemas.openxmlformats.org/officeDocument/2006/relationships/image" Target="../media/image9.png"/><Relationship Id="rId26" Type="http://schemas.openxmlformats.org/officeDocument/2006/relationships/image" Target="../media/image18.png"/><Relationship Id="rId3" Type="http://schemas.openxmlformats.org/officeDocument/2006/relationships/slide" Target="slide40.xml"/><Relationship Id="rId21" Type="http://schemas.openxmlformats.org/officeDocument/2006/relationships/image" Target="../media/image12.png"/><Relationship Id="rId7" Type="http://schemas.openxmlformats.org/officeDocument/2006/relationships/slide" Target="slide17.xml"/><Relationship Id="rId12" Type="http://schemas.openxmlformats.org/officeDocument/2006/relationships/image" Target="../media/image3.png"/><Relationship Id="rId17" Type="http://schemas.openxmlformats.org/officeDocument/2006/relationships/image" Target="../media/image8.png"/><Relationship Id="rId25" Type="http://schemas.openxmlformats.org/officeDocument/2006/relationships/image" Target="../media/image17.png"/><Relationship Id="rId33"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38.xml"/><Relationship Id="rId24" Type="http://schemas.openxmlformats.org/officeDocument/2006/relationships/image" Target="../media/image16.png"/><Relationship Id="rId32" Type="http://schemas.openxmlformats.org/officeDocument/2006/relationships/image" Target="../media/image24.png"/><Relationship Id="rId5" Type="http://schemas.openxmlformats.org/officeDocument/2006/relationships/slide" Target="slide10.xml"/><Relationship Id="rId15" Type="http://schemas.openxmlformats.org/officeDocument/2006/relationships/image" Target="../media/image6.png"/><Relationship Id="rId23" Type="http://schemas.openxmlformats.org/officeDocument/2006/relationships/image" Target="../media/image14.png"/><Relationship Id="rId28" Type="http://schemas.openxmlformats.org/officeDocument/2006/relationships/image" Target="../media/image20.png"/><Relationship Id="rId10" Type="http://schemas.openxmlformats.org/officeDocument/2006/relationships/slide" Target="slide34.xml"/><Relationship Id="rId19" Type="http://schemas.openxmlformats.org/officeDocument/2006/relationships/image" Target="../media/image10.png"/><Relationship Id="rId31" Type="http://schemas.openxmlformats.org/officeDocument/2006/relationships/image" Target="../media/image23.png"/><Relationship Id="rId4" Type="http://schemas.openxmlformats.org/officeDocument/2006/relationships/slide" Target="slide7.xml"/><Relationship Id="rId9" Type="http://schemas.openxmlformats.org/officeDocument/2006/relationships/slide" Target="slide27.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9.png"/><Relationship Id="rId30"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26.jp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18" Type="http://schemas.openxmlformats.org/officeDocument/2006/relationships/image" Target="../media/image29.png"/><Relationship Id="rId3" Type="http://schemas.openxmlformats.org/officeDocument/2006/relationships/image" Target="../media/image3.png"/><Relationship Id="rId21"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1DEB31-4E15-4EAD-915E-5042D72388B3}"/>
              </a:ext>
            </a:extLst>
          </p:cNvPr>
          <p:cNvSpPr txBox="1"/>
          <p:nvPr/>
        </p:nvSpPr>
        <p:spPr>
          <a:xfrm>
            <a:off x="0" y="1134879"/>
            <a:ext cx="10058400" cy="5446643"/>
          </a:xfrm>
          <a:prstGeom prst="rect">
            <a:avLst/>
          </a:prstGeom>
          <a:solidFill>
            <a:schemeClr val="tx2">
              <a:lumMod val="20000"/>
              <a:lumOff val="80000"/>
            </a:schemeClr>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D297AC37-6CD7-4FBD-BDC7-EE5A23786F34}"/>
              </a:ext>
            </a:extLst>
          </p:cNvPr>
          <p:cNvSpPr txBox="1"/>
          <p:nvPr/>
        </p:nvSpPr>
        <p:spPr>
          <a:xfrm>
            <a:off x="1800271" y="1134879"/>
            <a:ext cx="6457858" cy="707886"/>
          </a:xfrm>
          <a:prstGeom prst="rect">
            <a:avLst/>
          </a:prstGeom>
          <a:noFill/>
        </p:spPr>
        <p:txBody>
          <a:bodyPr wrap="none" rtlCol="0">
            <a:spAutoFit/>
          </a:bodyPr>
          <a:lstStyle/>
          <a:p>
            <a:r>
              <a:rPr lang="en-US" sz="4000" dirty="0">
                <a:solidFill>
                  <a:schemeClr val="accent1">
                    <a:lumMod val="75000"/>
                  </a:schemeClr>
                </a:solidFill>
                <a:latin typeface="Corbel" panose="020B0503020204020204" pitchFamily="34" charset="0"/>
              </a:rPr>
              <a:t>Ports Primer for Communities</a:t>
            </a:r>
          </a:p>
        </p:txBody>
      </p:sp>
      <p:sp>
        <p:nvSpPr>
          <p:cNvPr id="3" name="TextBox 2">
            <a:extLst>
              <a:ext uri="{FF2B5EF4-FFF2-40B4-BE49-F238E27FC236}">
                <a16:creationId xmlns:a16="http://schemas.microsoft.com/office/drawing/2014/main" id="{2D4F5DEC-D7C4-4348-9401-60B34A47A2B1}"/>
              </a:ext>
            </a:extLst>
          </p:cNvPr>
          <p:cNvSpPr txBox="1"/>
          <p:nvPr/>
        </p:nvSpPr>
        <p:spPr>
          <a:xfrm>
            <a:off x="5559724" y="2766482"/>
            <a:ext cx="4498676" cy="3037970"/>
          </a:xfrm>
          <a:prstGeom prst="rect">
            <a:avLst/>
          </a:prstGeom>
          <a:solidFill>
            <a:schemeClr val="tx2">
              <a:lumMod val="60000"/>
              <a:lumOff val="40000"/>
            </a:schemeClr>
          </a:solidFill>
        </p:spPr>
        <p:txBody>
          <a:bodyPr wrap="square" lIns="365760" rtlCol="0" anchor="ctr">
            <a:noAutofit/>
          </a:bodyPr>
          <a:lstStyle/>
          <a:p>
            <a:r>
              <a:rPr lang="en-US" sz="3200" dirty="0">
                <a:solidFill>
                  <a:schemeClr val="bg1"/>
                </a:solidFill>
              </a:rPr>
              <a:t>Module 1: An Overview of Ports Planning and Operations to Support Community Participation</a:t>
            </a:r>
          </a:p>
        </p:txBody>
      </p:sp>
      <p:pic>
        <p:nvPicPr>
          <p:cNvPr id="5" name="Picture 4" descr="A picture of the cover of the Ports Primer for Communities showing stacked containers.">
            <a:extLst>
              <a:ext uri="{FF2B5EF4-FFF2-40B4-BE49-F238E27FC236}">
                <a16:creationId xmlns:a16="http://schemas.microsoft.com/office/drawing/2014/main" id="{799FAA7A-AB3D-4555-88BA-F0E9967E7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37" y="2066964"/>
            <a:ext cx="5552227" cy="4290358"/>
          </a:xfrm>
          <a:prstGeom prst="rect">
            <a:avLst/>
          </a:prstGeom>
        </p:spPr>
      </p:pic>
      <p:sp>
        <p:nvSpPr>
          <p:cNvPr id="7" name="TextBox 6">
            <a:extLst>
              <a:ext uri="{FF2B5EF4-FFF2-40B4-BE49-F238E27FC236}">
                <a16:creationId xmlns:a16="http://schemas.microsoft.com/office/drawing/2014/main" id="{59A272A1-D9D1-476D-898D-E845A5402F20}"/>
              </a:ext>
            </a:extLst>
          </p:cNvPr>
          <p:cNvSpPr txBox="1"/>
          <p:nvPr/>
        </p:nvSpPr>
        <p:spPr>
          <a:xfrm>
            <a:off x="246037" y="6827742"/>
            <a:ext cx="6313780" cy="461665"/>
          </a:xfrm>
          <a:prstGeom prst="rect">
            <a:avLst/>
          </a:prstGeom>
          <a:noFill/>
        </p:spPr>
        <p:txBody>
          <a:bodyPr wrap="none" rtlCol="0">
            <a:spAutoFit/>
          </a:bodyPr>
          <a:lstStyle/>
          <a:p>
            <a:r>
              <a:rPr lang="en-US" sz="2400" dirty="0">
                <a:latin typeface="Corbel" panose="020B0503020204020204" pitchFamily="34" charset="0"/>
              </a:rPr>
              <a:t>U.S. EPA Office of Transportation and Air Quality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F7941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3.0 How Ports </a:t>
            </a:r>
            <a:r>
              <a:rPr spc="-60"/>
              <a:t>W</a:t>
            </a:r>
            <a:r>
              <a:t>ork</a:t>
            </a:r>
          </a:p>
        </p:txBody>
      </p:sp>
      <p:sp>
        <p:nvSpPr>
          <p:cNvPr id="4" name="object 4"/>
          <p:cNvSpPr/>
          <p:nvPr/>
        </p:nvSpPr>
        <p:spPr>
          <a:xfrm>
            <a:off x="8169463" y="2895600"/>
            <a:ext cx="1369954" cy="13699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187192" y="7317909"/>
            <a:ext cx="448055" cy="232325"/>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18" name="object 18"/>
          <p:cNvSpPr/>
          <p:nvPr/>
        </p:nvSpPr>
        <p:spPr>
          <a:xfrm>
            <a:off x="2634081" y="7253833"/>
            <a:ext cx="360476" cy="360476"/>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F7941E"/>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44500" y="58645"/>
            <a:ext cx="9342119" cy="879728"/>
          </a:xfrm>
          <a:prstGeom prst="rect">
            <a:avLst/>
          </a:prstGeom>
        </p:spPr>
        <p:txBody>
          <a:bodyPr vert="horz" wrap="square" lIns="0" tIns="0" rIns="0" bIns="0" rtlCol="0">
            <a:spAutoFit/>
          </a:bodyPr>
          <a:lstStyle/>
          <a:p>
            <a:pPr marR="5080" algn="r">
              <a:lnSpc>
                <a:spcPct val="100000"/>
              </a:lnSpc>
            </a:pPr>
            <a:r>
              <a:rPr b="1">
                <a:solidFill>
                  <a:srgbClr val="FFFFFF"/>
                </a:solidFill>
                <a:latin typeface="Arial"/>
                <a:cs typeface="Arial"/>
              </a:rPr>
              <a:t>How Ports </a:t>
            </a:r>
            <a:r>
              <a:rPr b="1" spc="-30">
                <a:solidFill>
                  <a:srgbClr val="FFFFFF"/>
                </a:solidFill>
                <a:latin typeface="Arial"/>
                <a:cs typeface="Arial"/>
              </a:rPr>
              <a:t>W</a:t>
            </a:r>
            <a:r>
              <a:rPr b="1">
                <a:solidFill>
                  <a:srgbClr val="FFFFFF"/>
                </a:solidFill>
                <a:latin typeface="Arial"/>
                <a:cs typeface="Arial"/>
              </a:rPr>
              <a:t>ork</a:t>
            </a:r>
            <a:endParaRPr>
              <a:latin typeface="Arial"/>
              <a:cs typeface="Arial"/>
            </a:endParaRPr>
          </a:p>
          <a:p>
            <a:pPr marL="12700">
              <a:lnSpc>
                <a:spcPct val="100000"/>
              </a:lnSpc>
              <a:spcBef>
                <a:spcPts val="1135"/>
              </a:spcBef>
            </a:pPr>
            <a:r>
              <a:rPr sz="2800" b="1">
                <a:latin typeface="Arial"/>
                <a:cs typeface="Arial"/>
              </a:rPr>
              <a:t>Port Operations</a:t>
            </a:r>
            <a:endParaRPr sz="2800">
              <a:latin typeface="Arial"/>
              <a:cs typeface="Arial"/>
            </a:endParaRPr>
          </a:p>
        </p:txBody>
      </p:sp>
      <p:sp>
        <p:nvSpPr>
          <p:cNvPr id="15" name="object 15"/>
          <p:cNvSpPr txBox="1"/>
          <p:nvPr/>
        </p:nvSpPr>
        <p:spPr>
          <a:xfrm>
            <a:off x="444500" y="1352544"/>
            <a:ext cx="4987290" cy="4662815"/>
          </a:xfrm>
          <a:prstGeom prst="rect">
            <a:avLst/>
          </a:prstGeom>
        </p:spPr>
        <p:txBody>
          <a:bodyPr vert="horz" wrap="square" lIns="0" tIns="0" rIns="0" bIns="0" rtlCol="0">
            <a:spAutoFit/>
          </a:bodyPr>
          <a:lstStyle/>
          <a:p>
            <a:pPr marL="355600" marR="5080" indent="-342900">
              <a:lnSpc>
                <a:spcPct val="100000"/>
              </a:lnSpc>
              <a:spcBef>
                <a:spcPts val="900"/>
              </a:spcBef>
              <a:buFont typeface="Arial" panose="020B0604020202020204" pitchFamily="34" charset="0"/>
              <a:buChar char="•"/>
            </a:pPr>
            <a:r>
              <a:rPr sz="2400" dirty="0">
                <a:latin typeface="Arial"/>
                <a:cs typeface="Arial"/>
              </a:rPr>
              <a:t>The way ports operate and how they are governed varies</a:t>
            </a:r>
            <a:r>
              <a:rPr lang="en-US" sz="2400" dirty="0">
                <a:latin typeface="Arial"/>
                <a:cs typeface="Arial"/>
              </a:rPr>
              <a:t>.</a:t>
            </a:r>
            <a:r>
              <a:rPr sz="2400" dirty="0">
                <a:latin typeface="Arial"/>
                <a:cs typeface="Arial"/>
              </a:rPr>
              <a:t> </a:t>
            </a:r>
            <a:endParaRPr lang="en-US" sz="2400" dirty="0">
              <a:latin typeface="Arial"/>
              <a:cs typeface="Arial"/>
            </a:endParaRPr>
          </a:p>
          <a:p>
            <a:pPr marL="355600" marR="5080" indent="-342900">
              <a:lnSpc>
                <a:spcPct val="100000"/>
              </a:lnSpc>
              <a:spcBef>
                <a:spcPts val="900"/>
              </a:spcBef>
              <a:buFont typeface="Arial" panose="020B0604020202020204" pitchFamily="34" charset="0"/>
              <a:buChar char="•"/>
            </a:pPr>
            <a:r>
              <a:rPr lang="en-US" sz="2400" dirty="0">
                <a:latin typeface="Arial"/>
                <a:cs typeface="Arial"/>
              </a:rPr>
              <a:t>Ports</a:t>
            </a:r>
            <a:r>
              <a:rPr sz="2400" dirty="0">
                <a:latin typeface="Arial"/>
                <a:cs typeface="Arial"/>
              </a:rPr>
              <a:t> may </a:t>
            </a:r>
            <a:r>
              <a:rPr lang="en-US" sz="2400" dirty="0">
                <a:latin typeface="Arial"/>
                <a:cs typeface="Arial"/>
              </a:rPr>
              <a:t>be governed by </a:t>
            </a:r>
            <a:r>
              <a:rPr sz="2400" dirty="0">
                <a:latin typeface="Arial"/>
                <a:cs typeface="Arial"/>
              </a:rPr>
              <a:t>state and local public entities, such as </a:t>
            </a:r>
            <a:r>
              <a:rPr sz="2400" u="sng" dirty="0">
                <a:latin typeface="Arial"/>
                <a:cs typeface="Arial"/>
              </a:rPr>
              <a:t>port authorities</a:t>
            </a:r>
            <a:r>
              <a:rPr sz="2400" dirty="0">
                <a:latin typeface="Arial"/>
                <a:cs typeface="Arial"/>
              </a:rPr>
              <a:t>, port navigation districts and municipal port departments.</a:t>
            </a:r>
            <a:r>
              <a:rPr sz="2400" spc="-25" dirty="0">
                <a:latin typeface="Arial"/>
                <a:cs typeface="Arial"/>
              </a:rPr>
              <a:t> </a:t>
            </a:r>
            <a:endParaRPr lang="en-US" sz="2400" spc="-25" dirty="0">
              <a:latin typeface="Arial"/>
              <a:cs typeface="Arial"/>
            </a:endParaRPr>
          </a:p>
          <a:p>
            <a:pPr marL="355600" marR="5080" indent="-342900">
              <a:lnSpc>
                <a:spcPct val="100000"/>
              </a:lnSpc>
              <a:spcBef>
                <a:spcPts val="900"/>
              </a:spcBef>
              <a:buFont typeface="Arial" panose="020B0604020202020204" pitchFamily="34" charset="0"/>
              <a:buChar char="•"/>
            </a:pPr>
            <a:r>
              <a:rPr sz="2400" dirty="0">
                <a:latin typeface="Arial"/>
                <a:cs typeface="Arial"/>
              </a:rPr>
              <a:t>The structure of a local port has implications for how near-port communities relate to decision makers and participate in decision-making processes.</a:t>
            </a:r>
          </a:p>
        </p:txBody>
      </p:sp>
      <p:sp>
        <p:nvSpPr>
          <p:cNvPr id="23" name="object 23"/>
          <p:cNvSpPr/>
          <p:nvPr/>
        </p:nvSpPr>
        <p:spPr>
          <a:xfrm>
            <a:off x="5674664"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EF4E9"/>
          </a:solidFill>
        </p:spPr>
        <p:txBody>
          <a:bodyPr wrap="square" lIns="0" tIns="0" rIns="0" bIns="0" rtlCol="0"/>
          <a:lstStyle/>
          <a:p>
            <a:endParaRPr/>
          </a:p>
        </p:txBody>
      </p:sp>
      <p:sp>
        <p:nvSpPr>
          <p:cNvPr id="25" name="object 25"/>
          <p:cNvSpPr txBox="1"/>
          <p:nvPr/>
        </p:nvSpPr>
        <p:spPr>
          <a:xfrm>
            <a:off x="5746364" y="629615"/>
            <a:ext cx="3814776" cy="430887"/>
          </a:xfrm>
          <a:prstGeom prst="rect">
            <a:avLst/>
          </a:prstGeom>
        </p:spPr>
        <p:txBody>
          <a:bodyPr vert="horz" wrap="square" lIns="0" tIns="0" rIns="0" bIns="0" rtlCol="0">
            <a:spAutoFit/>
          </a:bodyPr>
          <a:lstStyle/>
          <a:p>
            <a:pPr marL="12700">
              <a:lnSpc>
                <a:spcPct val="100000"/>
              </a:lnSpc>
            </a:pPr>
            <a:r>
              <a:rPr sz="2800" b="1" dirty="0">
                <a:latin typeface="Arial"/>
                <a:cs typeface="Arial"/>
              </a:rPr>
              <a:t>Port vs. Port</a:t>
            </a:r>
            <a:r>
              <a:rPr sz="2800" b="1" spc="-55" dirty="0">
                <a:latin typeface="Arial"/>
                <a:cs typeface="Arial"/>
              </a:rPr>
              <a:t> </a:t>
            </a:r>
            <a:r>
              <a:rPr sz="2800" b="1" dirty="0">
                <a:latin typeface="Arial"/>
                <a:cs typeface="Arial"/>
              </a:rPr>
              <a:t>Authorit</a:t>
            </a:r>
            <a:r>
              <a:rPr sz="2800" b="1" spc="-5" dirty="0">
                <a:latin typeface="Arial"/>
                <a:cs typeface="Arial"/>
              </a:rPr>
              <a:t>y</a:t>
            </a:r>
            <a:endParaRPr sz="2800" baseline="31250" dirty="0">
              <a:latin typeface="Arial"/>
              <a:cs typeface="Arial"/>
            </a:endParaRPr>
          </a:p>
        </p:txBody>
      </p:sp>
      <p:sp>
        <p:nvSpPr>
          <p:cNvPr id="26" name="object 26"/>
          <p:cNvSpPr txBox="1"/>
          <p:nvPr/>
        </p:nvSpPr>
        <p:spPr>
          <a:xfrm>
            <a:off x="5825322" y="1496253"/>
            <a:ext cx="3592195" cy="2462213"/>
          </a:xfrm>
          <a:prstGeom prst="rect">
            <a:avLst/>
          </a:prstGeom>
        </p:spPr>
        <p:txBody>
          <a:bodyPr vert="horz" wrap="square" lIns="0" tIns="0" rIns="0" bIns="0" rtlCol="0">
            <a:spAutoFit/>
          </a:bodyPr>
          <a:lstStyle/>
          <a:p>
            <a:pPr marL="12700" marR="5080">
              <a:lnSpc>
                <a:spcPct val="100000"/>
              </a:lnSpc>
            </a:pPr>
            <a:r>
              <a:rPr lang="en-US" sz="2000" dirty="0">
                <a:latin typeface="Arial" panose="020B0604020202020204" pitchFamily="34" charset="0"/>
                <a:cs typeface="Arial" panose="020B0604020202020204" pitchFamily="34" charset="0"/>
                <a:hlinkClick r:id="rId14"/>
              </a:rPr>
              <a:t>Ports</a:t>
            </a:r>
            <a:r>
              <a:rPr lang="en-US" sz="2000" dirty="0">
                <a:latin typeface="Arial" panose="020B0604020202020204" pitchFamily="34" charset="0"/>
                <a:cs typeface="Arial" panose="020B0604020202020204" pitchFamily="34" charset="0"/>
              </a:rPr>
              <a:t> are generally places alongside navigable water with facilities for the loading and unloading of passengers or cargo from ships, ferries, and other commercial vessels. These facilities may be operated by different entities.</a:t>
            </a:r>
            <a:endParaRPr sz="2000" baseline="33333" dirty="0">
              <a:latin typeface="Arial" panose="020B0604020202020204" pitchFamily="34" charset="0"/>
              <a:cs typeface="Arial" panose="020B0604020202020204" pitchFamily="34" charset="0"/>
            </a:endParaRPr>
          </a:p>
        </p:txBody>
      </p:sp>
      <p:sp>
        <p:nvSpPr>
          <p:cNvPr id="27" name="object 27"/>
          <p:cNvSpPr txBox="1"/>
          <p:nvPr/>
        </p:nvSpPr>
        <p:spPr>
          <a:xfrm>
            <a:off x="5798818" y="4134104"/>
            <a:ext cx="3567429" cy="1846659"/>
          </a:xfrm>
          <a:prstGeom prst="rect">
            <a:avLst/>
          </a:prstGeom>
        </p:spPr>
        <p:txBody>
          <a:bodyPr vert="horz" wrap="square" lIns="0" tIns="0" rIns="0" bIns="0" rtlCol="0">
            <a:spAutoFit/>
          </a:bodyPr>
          <a:lstStyle/>
          <a:p>
            <a:pPr marL="12700" marR="5080">
              <a:lnSpc>
                <a:spcPct val="100000"/>
              </a:lnSpc>
            </a:pPr>
            <a:r>
              <a:rPr sz="2000" dirty="0">
                <a:latin typeface="Arial"/>
                <a:cs typeface="Arial"/>
              </a:rPr>
              <a:t>A</a:t>
            </a:r>
            <a:r>
              <a:rPr sz="2000" spc="-75" dirty="0">
                <a:latin typeface="Arial"/>
                <a:cs typeface="Arial"/>
              </a:rPr>
              <a:t> </a:t>
            </a:r>
            <a:r>
              <a:rPr sz="2000" b="1" dirty="0">
                <a:latin typeface="Arial"/>
                <a:cs typeface="Arial"/>
              </a:rPr>
              <a:t>port authority </a:t>
            </a:r>
            <a:r>
              <a:rPr sz="2000" dirty="0">
                <a:latin typeface="Arial"/>
                <a:cs typeface="Arial"/>
              </a:rPr>
              <a:t>is a government entit</a:t>
            </a:r>
            <a:r>
              <a:rPr sz="2000" spc="-100" dirty="0">
                <a:latin typeface="Arial"/>
                <a:cs typeface="Arial"/>
              </a:rPr>
              <a:t>y</a:t>
            </a:r>
            <a:r>
              <a:rPr sz="2000" dirty="0">
                <a:latin typeface="Arial"/>
                <a:cs typeface="Arial"/>
              </a:rPr>
              <a:t>.</a:t>
            </a:r>
            <a:r>
              <a:rPr sz="2000" spc="-75" dirty="0">
                <a:latin typeface="Arial"/>
                <a:cs typeface="Arial"/>
              </a:rPr>
              <a:t> </a:t>
            </a:r>
            <a:r>
              <a:rPr sz="2000" dirty="0">
                <a:latin typeface="Arial"/>
                <a:cs typeface="Arial"/>
              </a:rPr>
              <a:t>A</a:t>
            </a:r>
            <a:r>
              <a:rPr sz="2000" spc="-75" dirty="0">
                <a:latin typeface="Arial"/>
                <a:cs typeface="Arial"/>
              </a:rPr>
              <a:t> </a:t>
            </a:r>
            <a:r>
              <a:rPr sz="2000" dirty="0">
                <a:latin typeface="Arial"/>
                <a:cs typeface="Arial"/>
              </a:rPr>
              <a:t>port authority may own facilities in one or more ports, and a port authority</a:t>
            </a:r>
            <a:r>
              <a:rPr sz="2000" spc="-25" dirty="0">
                <a:latin typeface="Arial"/>
                <a:cs typeface="Arial"/>
              </a:rPr>
              <a:t>’</a:t>
            </a:r>
            <a:r>
              <a:rPr sz="2000" dirty="0">
                <a:latin typeface="Arial"/>
                <a:cs typeface="Arial"/>
              </a:rPr>
              <a:t>s domain may include both seaports and airports.</a:t>
            </a:r>
          </a:p>
        </p:txBody>
      </p:sp>
      <p:sp>
        <p:nvSpPr>
          <p:cNvPr id="28" name="object 28"/>
          <p:cNvSpPr/>
          <p:nvPr/>
        </p:nvSpPr>
        <p:spPr>
          <a:xfrm>
            <a:off x="5674664"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F7941E"/>
            </a:solidFill>
          </a:ln>
        </p:spPr>
        <p:txBody>
          <a:bodyPr wrap="square" lIns="0" tIns="0" rIns="0" bIns="0" rtlCol="0"/>
          <a:lstStyle/>
          <a:p>
            <a:endParaRPr/>
          </a:p>
        </p:txBody>
      </p:sp>
      <p:sp>
        <p:nvSpPr>
          <p:cNvPr id="31" name="object 31"/>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33" name="object 33"/>
          <p:cNvSpPr/>
          <p:nvPr/>
        </p:nvSpPr>
        <p:spPr>
          <a:xfrm>
            <a:off x="2634081" y="7253833"/>
            <a:ext cx="360476" cy="360476"/>
          </a:xfrm>
          <a:prstGeom prst="rect">
            <a:avLst/>
          </a:prstGeom>
          <a:blipFill>
            <a:blip r:embed="rId16" cstate="print"/>
            <a:stretch>
              <a:fillRect/>
            </a:stretch>
          </a:blipFill>
        </p:spPr>
        <p:txBody>
          <a:bodyPr wrap="square" lIns="0" tIns="0" rIns="0" bIns="0" rtlCol="0"/>
          <a:lstStyle/>
          <a:p>
            <a:endParaRPr/>
          </a:p>
        </p:txBody>
      </p:sp>
      <p:sp>
        <p:nvSpPr>
          <p:cNvPr id="34" name="object 34"/>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F7941E"/>
          </a:solidFill>
        </p:spPr>
        <p:txBody>
          <a:bodyPr wrap="square" lIns="0" tIns="0" rIns="0" bIns="0" rtlCol="0"/>
          <a:lstStyle/>
          <a:p>
            <a:endParaRPr/>
          </a:p>
        </p:txBody>
      </p:sp>
      <p:sp>
        <p:nvSpPr>
          <p:cNvPr id="3" name="object 3"/>
          <p:cNvSpPr txBox="1"/>
          <p:nvPr/>
        </p:nvSpPr>
        <p:spPr>
          <a:xfrm>
            <a:off x="8226403" y="58645"/>
            <a:ext cx="139573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How Ports </a:t>
            </a:r>
            <a:r>
              <a:rPr sz="1400" b="1" spc="-30">
                <a:solidFill>
                  <a:srgbClr val="FFFFFF"/>
                </a:solidFill>
                <a:latin typeface="Arial"/>
                <a:cs typeface="Arial"/>
              </a:rPr>
              <a:t>W</a:t>
            </a:r>
            <a:r>
              <a:rPr sz="1400" b="1">
                <a:solidFill>
                  <a:srgbClr val="FFFFFF"/>
                </a:solidFill>
                <a:latin typeface="Arial"/>
                <a:cs typeface="Arial"/>
              </a:rPr>
              <a:t>ork</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5728792" y="425689"/>
            <a:ext cx="3962400" cy="6365240"/>
          </a:xfrm>
          <a:custGeom>
            <a:avLst/>
            <a:gdLst/>
            <a:ahLst/>
            <a:cxnLst/>
            <a:rect l="l" t="t" r="r" b="b"/>
            <a:pathLst>
              <a:path w="3962400" h="6365240">
                <a:moveTo>
                  <a:pt x="0" y="6365239"/>
                </a:moveTo>
                <a:lnTo>
                  <a:pt x="3961891" y="6365239"/>
                </a:lnTo>
                <a:lnTo>
                  <a:pt x="3961891" y="0"/>
                </a:lnTo>
                <a:lnTo>
                  <a:pt x="0" y="0"/>
                </a:lnTo>
                <a:lnTo>
                  <a:pt x="0" y="6365239"/>
                </a:lnTo>
                <a:close/>
              </a:path>
            </a:pathLst>
          </a:custGeom>
          <a:solidFill>
            <a:srgbClr val="FEF4E9"/>
          </a:solidFill>
        </p:spPr>
        <p:txBody>
          <a:bodyPr wrap="square" lIns="0" tIns="0" rIns="0" bIns="0" rtlCol="0"/>
          <a:lstStyle/>
          <a:p>
            <a:endParaRPr/>
          </a:p>
        </p:txBody>
      </p:sp>
      <p:sp>
        <p:nvSpPr>
          <p:cNvPr id="17" name="object 17"/>
          <p:cNvSpPr txBox="1"/>
          <p:nvPr/>
        </p:nvSpPr>
        <p:spPr>
          <a:xfrm>
            <a:off x="5883608" y="533400"/>
            <a:ext cx="3669792" cy="307777"/>
          </a:xfrm>
          <a:prstGeom prst="rect">
            <a:avLst/>
          </a:prstGeom>
        </p:spPr>
        <p:txBody>
          <a:bodyPr vert="horz" wrap="square" lIns="0" tIns="0" rIns="0" bIns="0" rtlCol="0">
            <a:spAutoFit/>
          </a:bodyPr>
          <a:lstStyle/>
          <a:p>
            <a:pPr marL="12700">
              <a:lnSpc>
                <a:spcPct val="100000"/>
              </a:lnSpc>
            </a:pPr>
            <a:r>
              <a:rPr sz="2000" b="1" dirty="0">
                <a:latin typeface="Arial"/>
                <a:cs typeface="Arial"/>
              </a:rPr>
              <a:t>Port</a:t>
            </a:r>
            <a:r>
              <a:rPr sz="2000" b="1" spc="-55" dirty="0">
                <a:latin typeface="Arial"/>
                <a:cs typeface="Arial"/>
              </a:rPr>
              <a:t> </a:t>
            </a:r>
            <a:r>
              <a:rPr sz="2000" b="1" dirty="0">
                <a:latin typeface="Arial"/>
                <a:cs typeface="Arial"/>
              </a:rPr>
              <a:t>Agency </a:t>
            </a:r>
            <a:r>
              <a:rPr sz="2000" b="1" spc="-105" dirty="0">
                <a:latin typeface="Arial"/>
                <a:cs typeface="Arial"/>
              </a:rPr>
              <a:t>T</a:t>
            </a:r>
            <a:r>
              <a:rPr sz="2000" b="1" dirty="0">
                <a:latin typeface="Arial"/>
                <a:cs typeface="Arial"/>
              </a:rPr>
              <a:t>ypes</a:t>
            </a:r>
            <a:endParaRPr baseline="31250" dirty="0">
              <a:latin typeface="Arial"/>
              <a:cs typeface="Arial"/>
            </a:endParaRPr>
          </a:p>
        </p:txBody>
      </p:sp>
      <p:sp>
        <p:nvSpPr>
          <p:cNvPr id="18" name="object 18"/>
          <p:cNvSpPr txBox="1"/>
          <p:nvPr/>
        </p:nvSpPr>
        <p:spPr>
          <a:xfrm>
            <a:off x="5675145" y="927383"/>
            <a:ext cx="3901808" cy="5501506"/>
          </a:xfrm>
          <a:prstGeom prst="rect">
            <a:avLst/>
          </a:prstGeom>
        </p:spPr>
        <p:txBody>
          <a:bodyPr vert="horz" wrap="square" lIns="0" tIns="0" rIns="0" bIns="0" rtlCol="0">
            <a:spAutoFit/>
          </a:bodyPr>
          <a:lstStyle/>
          <a:p>
            <a:pPr marL="297815" indent="-114300">
              <a:lnSpc>
                <a:spcPct val="100000"/>
              </a:lnSpc>
              <a:spcBef>
                <a:spcPts val="900"/>
              </a:spcBef>
              <a:buFont typeface="Arial"/>
              <a:buChar char="•"/>
              <a:tabLst>
                <a:tab pos="298450" algn="l"/>
              </a:tabLst>
            </a:pPr>
            <a:r>
              <a:rPr sz="1600" i="1" dirty="0">
                <a:latin typeface="Arial"/>
                <a:cs typeface="Arial"/>
              </a:rPr>
              <a:t>Autonomous (independent) port authority:</a:t>
            </a:r>
            <a:r>
              <a:rPr lang="en-US" sz="1600" i="1" dirty="0">
                <a:latin typeface="Arial"/>
                <a:cs typeface="Arial"/>
              </a:rPr>
              <a:t> </a:t>
            </a:r>
            <a:r>
              <a:rPr sz="1600" dirty="0">
                <a:latin typeface="Arial"/>
                <a:cs typeface="Arial"/>
              </a:rPr>
              <a:t>a self-sustaining, self-governing public body</a:t>
            </a:r>
          </a:p>
          <a:p>
            <a:pPr marL="297815" marR="151765" indent="-114300">
              <a:lnSpc>
                <a:spcPct val="100000"/>
              </a:lnSpc>
              <a:spcBef>
                <a:spcPts val="900"/>
              </a:spcBef>
              <a:buFont typeface="Arial"/>
              <a:buChar char="•"/>
              <a:tabLst>
                <a:tab pos="298450" algn="l"/>
              </a:tabLst>
            </a:pPr>
            <a:r>
              <a:rPr sz="1600" i="1" dirty="0">
                <a:latin typeface="Arial"/>
                <a:cs typeface="Arial"/>
              </a:rPr>
              <a:t>Semi-autonomous (semi-independent) port authority: </a:t>
            </a:r>
            <a:r>
              <a:rPr sz="1600" dirty="0">
                <a:latin typeface="Arial"/>
                <a:cs typeface="Arial"/>
              </a:rPr>
              <a:t>a public body subject to certain state controls</a:t>
            </a:r>
          </a:p>
          <a:p>
            <a:pPr marL="297815" marR="105410" indent="-114300" algn="just">
              <a:lnSpc>
                <a:spcPct val="100000"/>
              </a:lnSpc>
              <a:spcBef>
                <a:spcPts val="900"/>
              </a:spcBef>
              <a:buFont typeface="Arial"/>
              <a:buChar char="•"/>
              <a:tabLst>
                <a:tab pos="298450" algn="l"/>
              </a:tabLst>
            </a:pPr>
            <a:r>
              <a:rPr sz="1600" i="1" dirty="0">
                <a:latin typeface="Arial"/>
                <a:cs typeface="Arial"/>
              </a:rPr>
              <a:t>Bi-state or regional port authorities: </a:t>
            </a:r>
            <a:r>
              <a:rPr sz="1600" dirty="0">
                <a:latin typeface="Arial"/>
                <a:cs typeface="Arial"/>
              </a:rPr>
              <a:t>a public body created by agreement between two or more states</a:t>
            </a:r>
          </a:p>
          <a:p>
            <a:pPr marL="297815" marR="5080" indent="-114300">
              <a:lnSpc>
                <a:spcPct val="100000"/>
              </a:lnSpc>
              <a:spcBef>
                <a:spcPts val="900"/>
              </a:spcBef>
              <a:buFont typeface="Arial"/>
              <a:buChar char="•"/>
              <a:tabLst>
                <a:tab pos="298450" algn="l"/>
              </a:tabLst>
            </a:pPr>
            <a:r>
              <a:rPr sz="1600" i="1" dirty="0">
                <a:latin typeface="Arial"/>
                <a:cs typeface="Arial"/>
              </a:rPr>
              <a:t>Port authorities with limited agency or power: </a:t>
            </a:r>
            <a:r>
              <a:rPr sz="1600" dirty="0">
                <a:latin typeface="Arial"/>
                <a:cs typeface="Arial"/>
              </a:rPr>
              <a:t>a public body limited to certain actions such as bonding</a:t>
            </a:r>
          </a:p>
          <a:p>
            <a:pPr marL="297815" marR="435609" indent="-114300">
              <a:lnSpc>
                <a:spcPct val="100000"/>
              </a:lnSpc>
              <a:spcBef>
                <a:spcPts val="900"/>
              </a:spcBef>
              <a:buFont typeface="Arial"/>
              <a:buChar char="•"/>
              <a:tabLst>
                <a:tab pos="298450" algn="l"/>
              </a:tabLst>
            </a:pPr>
            <a:r>
              <a:rPr sz="1600" i="1" dirty="0">
                <a:latin typeface="Arial"/>
                <a:cs typeface="Arial"/>
              </a:rPr>
              <a:t>Divisions of state, county or municipal government: </a:t>
            </a:r>
            <a:r>
              <a:rPr sz="1600" dirty="0">
                <a:latin typeface="Arial"/>
                <a:cs typeface="Arial"/>
              </a:rPr>
              <a:t>a government department</a:t>
            </a:r>
          </a:p>
          <a:p>
            <a:pPr marL="297815" marR="13335" indent="-114300">
              <a:lnSpc>
                <a:spcPct val="100000"/>
              </a:lnSpc>
              <a:spcBef>
                <a:spcPts val="900"/>
              </a:spcBef>
              <a:buFont typeface="Arial"/>
              <a:buChar char="•"/>
              <a:tabLst>
                <a:tab pos="298450" algn="l"/>
              </a:tabLst>
            </a:pPr>
            <a:r>
              <a:rPr sz="1600" i="1" dirty="0">
                <a:latin typeface="Arial"/>
                <a:cs typeface="Arial"/>
              </a:rPr>
              <a:t>Independent port or navigation districts: </a:t>
            </a:r>
            <a:r>
              <a:rPr sz="1600" dirty="0">
                <a:latin typeface="Arial"/>
                <a:cs typeface="Arial"/>
              </a:rPr>
              <a:t>entities that function as “special purpose” political subdivisions of a state with defined geographic boundaries over which they have authorit</a:t>
            </a:r>
            <a:r>
              <a:rPr sz="1600" spc="-100" dirty="0">
                <a:latin typeface="Arial"/>
                <a:cs typeface="Arial"/>
              </a:rPr>
              <a:t>y</a:t>
            </a:r>
            <a:r>
              <a:rPr sz="1600" dirty="0">
                <a:latin typeface="Arial"/>
                <a:cs typeface="Arial"/>
              </a:rPr>
              <a:t>.</a:t>
            </a:r>
          </a:p>
        </p:txBody>
      </p:sp>
      <p:sp>
        <p:nvSpPr>
          <p:cNvPr id="19" name="object 19"/>
          <p:cNvSpPr/>
          <p:nvPr/>
        </p:nvSpPr>
        <p:spPr>
          <a:xfrm>
            <a:off x="5728792" y="458254"/>
            <a:ext cx="3962400" cy="6319679"/>
          </a:xfrm>
          <a:custGeom>
            <a:avLst/>
            <a:gdLst/>
            <a:ahLst/>
            <a:cxnLst/>
            <a:rect l="l" t="t" r="r" b="b"/>
            <a:pathLst>
              <a:path w="3962400" h="6365240">
                <a:moveTo>
                  <a:pt x="0" y="6365239"/>
                </a:moveTo>
                <a:lnTo>
                  <a:pt x="3961891" y="6365239"/>
                </a:lnTo>
                <a:lnTo>
                  <a:pt x="3961891" y="0"/>
                </a:lnTo>
                <a:lnTo>
                  <a:pt x="0" y="0"/>
                </a:lnTo>
                <a:lnTo>
                  <a:pt x="0" y="6365239"/>
                </a:lnTo>
                <a:close/>
              </a:path>
            </a:pathLst>
          </a:custGeom>
          <a:ln w="12700">
            <a:solidFill>
              <a:srgbClr val="F7941E"/>
            </a:solidFill>
          </a:ln>
        </p:spPr>
        <p:txBody>
          <a:bodyPr wrap="square" lIns="0" tIns="0" rIns="0" bIns="0" rtlCol="0"/>
          <a:lstStyle/>
          <a:p>
            <a:endParaRPr/>
          </a:p>
        </p:txBody>
      </p:sp>
      <p:sp>
        <p:nvSpPr>
          <p:cNvPr id="20" name="object 20"/>
          <p:cNvSpPr txBox="1"/>
          <p:nvPr/>
        </p:nvSpPr>
        <p:spPr>
          <a:xfrm>
            <a:off x="444500" y="425689"/>
            <a:ext cx="4952284" cy="6319679"/>
          </a:xfrm>
          <a:prstGeom prst="rect">
            <a:avLst/>
          </a:prstGeom>
        </p:spPr>
        <p:txBody>
          <a:bodyPr vert="horz" wrap="square" lIns="0" tIns="0" rIns="0" bIns="0" rtlCol="0">
            <a:spAutoFit/>
          </a:bodyPr>
          <a:lstStyle/>
          <a:p>
            <a:pPr marL="12700" lvl="1">
              <a:lnSpc>
                <a:spcPct val="100000"/>
              </a:lnSpc>
              <a:tabLst>
                <a:tab pos="394335" algn="l"/>
              </a:tabLst>
            </a:pPr>
            <a:r>
              <a:rPr sz="2800" b="1" dirty="0">
                <a:latin typeface="Arial"/>
                <a:cs typeface="Arial"/>
              </a:rPr>
              <a:t>Port Governance</a:t>
            </a:r>
            <a:endParaRPr sz="2800" dirty="0">
              <a:latin typeface="Arial"/>
              <a:cs typeface="Arial"/>
            </a:endParaRPr>
          </a:p>
          <a:p>
            <a:pPr marL="12700" marR="5080">
              <a:lnSpc>
                <a:spcPct val="100000"/>
              </a:lnSpc>
              <a:spcBef>
                <a:spcPts val="1095"/>
              </a:spcBef>
            </a:pPr>
            <a:r>
              <a:rPr sz="2400" dirty="0">
                <a:latin typeface="Arial"/>
                <a:cs typeface="Arial"/>
              </a:rPr>
              <a:t>Roles and potential entities involved in decision-making may include:</a:t>
            </a:r>
          </a:p>
          <a:p>
            <a:pPr marL="297815" lvl="2" indent="-114300">
              <a:lnSpc>
                <a:spcPct val="100000"/>
              </a:lnSpc>
              <a:spcBef>
                <a:spcPts val="900"/>
              </a:spcBef>
              <a:buFont typeface="Arial"/>
              <a:buChar char="•"/>
              <a:tabLst>
                <a:tab pos="298450" algn="l"/>
              </a:tabLst>
            </a:pPr>
            <a:r>
              <a:rPr sz="2400" dirty="0">
                <a:latin typeface="Arial"/>
                <a:cs typeface="Arial"/>
              </a:rPr>
              <a:t>Regional, state or local port authority</a:t>
            </a:r>
          </a:p>
          <a:p>
            <a:pPr marL="297815" lvl="2" indent="-114300">
              <a:lnSpc>
                <a:spcPct val="100000"/>
              </a:lnSpc>
              <a:spcBef>
                <a:spcPts val="900"/>
              </a:spcBef>
              <a:buFont typeface="Arial"/>
              <a:buChar char="•"/>
              <a:tabLst>
                <a:tab pos="298450" algn="l"/>
              </a:tabLst>
            </a:pPr>
            <a:r>
              <a:rPr sz="2400" dirty="0">
                <a:latin typeface="Arial"/>
                <a:cs typeface="Arial"/>
              </a:rPr>
              <a:t>Divisions of state, county or municipal government</a:t>
            </a:r>
          </a:p>
          <a:p>
            <a:pPr marL="297815" lvl="2" indent="-114300">
              <a:lnSpc>
                <a:spcPct val="100000"/>
              </a:lnSpc>
              <a:spcBef>
                <a:spcPts val="900"/>
              </a:spcBef>
              <a:buFont typeface="Arial"/>
              <a:buChar char="•"/>
              <a:tabLst>
                <a:tab pos="298450" algn="l"/>
              </a:tabLst>
            </a:pPr>
            <a:r>
              <a:rPr sz="2400" dirty="0">
                <a:latin typeface="Arial"/>
                <a:cs typeface="Arial"/>
              </a:rPr>
              <a:t>Independent port or navigation district</a:t>
            </a:r>
          </a:p>
          <a:p>
            <a:pPr marL="297815" lvl="2" indent="-114300">
              <a:lnSpc>
                <a:spcPct val="100000"/>
              </a:lnSpc>
              <a:spcBef>
                <a:spcPts val="900"/>
              </a:spcBef>
              <a:buFont typeface="Arial"/>
              <a:buChar char="•"/>
              <a:tabLst>
                <a:tab pos="298450" algn="l"/>
              </a:tabLst>
            </a:pPr>
            <a:r>
              <a:rPr sz="2400" dirty="0">
                <a:latin typeface="Arial"/>
                <a:cs typeface="Arial"/>
              </a:rPr>
              <a:t>Private corporations (terminal lessees or owners)</a:t>
            </a:r>
          </a:p>
          <a:p>
            <a:pPr marL="69215">
              <a:lnSpc>
                <a:spcPct val="100000"/>
              </a:lnSpc>
              <a:spcBef>
                <a:spcPts val="900"/>
              </a:spcBef>
            </a:pPr>
            <a:r>
              <a:rPr sz="2400" spc="-50" dirty="0">
                <a:latin typeface="Arial"/>
                <a:cs typeface="Arial"/>
              </a:rPr>
              <a:t>T</a:t>
            </a:r>
            <a:r>
              <a:rPr sz="2400" dirty="0">
                <a:latin typeface="Arial"/>
                <a:cs typeface="Arial"/>
              </a:rPr>
              <a:t>reaties between specific nations may stipulate additional</a:t>
            </a:r>
          </a:p>
          <a:p>
            <a:pPr marL="69215">
              <a:lnSpc>
                <a:spcPct val="100000"/>
              </a:lnSpc>
            </a:pPr>
            <a:r>
              <a:rPr sz="2400" dirty="0">
                <a:latin typeface="Arial"/>
                <a:cs typeface="Arial"/>
              </a:rPr>
              <a:t>regulations for ports and port-going vessels.</a:t>
            </a:r>
          </a:p>
        </p:txBody>
      </p:sp>
      <p:sp>
        <p:nvSpPr>
          <p:cNvPr id="32" name="object 32"/>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34" name="object 34"/>
          <p:cNvSpPr/>
          <p:nvPr/>
        </p:nvSpPr>
        <p:spPr>
          <a:xfrm>
            <a:off x="2634081" y="7253833"/>
            <a:ext cx="360476" cy="360476"/>
          </a:xfrm>
          <a:prstGeom prst="rect">
            <a:avLst/>
          </a:prstGeom>
          <a:blipFill>
            <a:blip r:embed="rId15" cstate="print"/>
            <a:stretch>
              <a:fillRect/>
            </a:stretch>
          </a:blipFill>
        </p:spPr>
        <p:txBody>
          <a:bodyPr wrap="square" lIns="0" tIns="0" rIns="0" bIns="0" rtlCol="0"/>
          <a:lstStyle/>
          <a:p>
            <a:endParaRPr/>
          </a:p>
        </p:txBody>
      </p:sp>
      <p:sp>
        <p:nvSpPr>
          <p:cNvPr id="35" name="object 35"/>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F7941E"/>
          </a:solidFill>
        </p:spPr>
        <p:txBody>
          <a:bodyPr wrap="square" lIns="0" tIns="0" rIns="0" bIns="0" rtlCol="0"/>
          <a:lstStyle/>
          <a:p>
            <a:endParaRPr/>
          </a:p>
        </p:txBody>
      </p:sp>
      <p:sp>
        <p:nvSpPr>
          <p:cNvPr id="3" name="object 3"/>
          <p:cNvSpPr txBox="1"/>
          <p:nvPr/>
        </p:nvSpPr>
        <p:spPr>
          <a:xfrm>
            <a:off x="8226403" y="58645"/>
            <a:ext cx="139573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How Ports </a:t>
            </a:r>
            <a:r>
              <a:rPr sz="1400" b="1" spc="-30">
                <a:solidFill>
                  <a:srgbClr val="FFFFFF"/>
                </a:solidFill>
                <a:latin typeface="Arial"/>
                <a:cs typeface="Arial"/>
              </a:rPr>
              <a:t>W</a:t>
            </a:r>
            <a:r>
              <a:rPr sz="1400" b="1">
                <a:solidFill>
                  <a:srgbClr val="FFFFFF"/>
                </a:solidFill>
                <a:latin typeface="Arial"/>
                <a:cs typeface="Arial"/>
              </a:rPr>
              <a:t>ork</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35550" cy="5991384"/>
          </a:xfrm>
          <a:prstGeom prst="rect">
            <a:avLst/>
          </a:prstGeom>
        </p:spPr>
        <p:txBody>
          <a:bodyPr vert="horz" wrap="square" lIns="0" tIns="0" rIns="0" bIns="0" rtlCol="0">
            <a:spAutoFit/>
          </a:bodyPr>
          <a:lstStyle/>
          <a:p>
            <a:pPr marL="12700">
              <a:lnSpc>
                <a:spcPct val="100000"/>
              </a:lnSpc>
            </a:pPr>
            <a:r>
              <a:rPr sz="2800" b="1" dirty="0">
                <a:latin typeface="Arial"/>
                <a:cs typeface="Arial"/>
              </a:rPr>
              <a:t>Federal and International Governance</a:t>
            </a:r>
            <a:endParaRPr sz="2800" dirty="0">
              <a:latin typeface="Arial"/>
              <a:cs typeface="Arial"/>
            </a:endParaRPr>
          </a:p>
          <a:p>
            <a:pPr marL="12700" marR="5080">
              <a:lnSpc>
                <a:spcPct val="100000"/>
              </a:lnSpc>
              <a:spcBef>
                <a:spcPts val="1095"/>
              </a:spcBef>
            </a:pPr>
            <a:r>
              <a:rPr sz="2400" dirty="0">
                <a:latin typeface="Arial"/>
                <a:cs typeface="Arial"/>
              </a:rPr>
              <a:t>The U.S. Constitution grants the federal government jurisdiction over the navigable waters of the United States.</a:t>
            </a:r>
            <a:endParaRPr lang="en-US" sz="2400" dirty="0">
              <a:latin typeface="Arial"/>
              <a:cs typeface="Arial"/>
            </a:endParaRPr>
          </a:p>
          <a:p>
            <a:pPr marL="183515" marR="279400" indent="-170815">
              <a:lnSpc>
                <a:spcPct val="100000"/>
              </a:lnSpc>
              <a:buFont typeface="Arial"/>
              <a:buChar char="•"/>
              <a:tabLst>
                <a:tab pos="184150" algn="l"/>
              </a:tabLst>
            </a:pPr>
            <a:r>
              <a:rPr lang="en-US" sz="2000" dirty="0">
                <a:latin typeface="Arial"/>
                <a:cs typeface="Arial"/>
              </a:rPr>
              <a:t>Eighteen federal departments and agencies have a role in governance.</a:t>
            </a:r>
            <a:endParaRPr lang="en-US" sz="2000" baseline="33333" dirty="0">
              <a:latin typeface="Arial"/>
              <a:cs typeface="Arial"/>
            </a:endParaRPr>
          </a:p>
          <a:p>
            <a:pPr marL="184150" marR="228600" indent="-171450">
              <a:lnSpc>
                <a:spcPct val="100000"/>
              </a:lnSpc>
              <a:spcBef>
                <a:spcPts val="900"/>
              </a:spcBef>
              <a:buFont typeface="Arial"/>
              <a:buChar char="•"/>
              <a:tabLst>
                <a:tab pos="184150" algn="l"/>
              </a:tabLst>
            </a:pPr>
            <a:r>
              <a:rPr lang="en-US" sz="2000" dirty="0">
                <a:latin typeface="Arial"/>
                <a:cs typeface="Arial"/>
              </a:rPr>
              <a:t>The U.S. Coast Guard (USCG) and the</a:t>
            </a:r>
            <a:r>
              <a:rPr lang="en-US" sz="2000" spc="-75" dirty="0">
                <a:latin typeface="Arial"/>
                <a:cs typeface="Arial"/>
              </a:rPr>
              <a:t> </a:t>
            </a:r>
            <a:r>
              <a:rPr lang="en-US" sz="2000" dirty="0">
                <a:latin typeface="Arial"/>
                <a:cs typeface="Arial"/>
              </a:rPr>
              <a:t>Army Corps of Engineers (USACE) have the primary delegated authorit</a:t>
            </a:r>
            <a:r>
              <a:rPr lang="en-US" sz="2000" spc="-95" dirty="0">
                <a:latin typeface="Arial"/>
                <a:cs typeface="Arial"/>
              </a:rPr>
              <a:t>y</a:t>
            </a:r>
            <a:r>
              <a:rPr lang="en-US" sz="2000" dirty="0">
                <a:latin typeface="Arial"/>
                <a:cs typeface="Arial"/>
              </a:rPr>
              <a:t>.</a:t>
            </a:r>
            <a:r>
              <a:rPr lang="en-US" sz="2000" baseline="33333" dirty="0">
                <a:latin typeface="Arial"/>
                <a:cs typeface="Arial"/>
              </a:rPr>
              <a:t>2</a:t>
            </a:r>
          </a:p>
          <a:p>
            <a:pPr marL="184150" marR="5080" indent="-171450">
              <a:lnSpc>
                <a:spcPct val="100000"/>
              </a:lnSpc>
              <a:spcBef>
                <a:spcPts val="900"/>
              </a:spcBef>
              <a:buFont typeface="Arial"/>
              <a:buChar char="•"/>
              <a:tabLst>
                <a:tab pos="184150" algn="l"/>
              </a:tabLst>
            </a:pPr>
            <a:r>
              <a:rPr lang="en-US" sz="2000" dirty="0">
                <a:latin typeface="Arial"/>
                <a:cs typeface="Arial"/>
              </a:rPr>
              <a:t>The Committee on the </a:t>
            </a:r>
            <a:r>
              <a:rPr lang="en-US" sz="2000" u="sng" dirty="0">
                <a:latin typeface="Arial"/>
                <a:cs typeface="Arial"/>
              </a:rPr>
              <a:t>Marine</a:t>
            </a:r>
            <a:r>
              <a:rPr lang="en-US" sz="2000" u="sng" spc="-25" dirty="0">
                <a:latin typeface="Arial"/>
                <a:cs typeface="Arial"/>
              </a:rPr>
              <a:t> </a:t>
            </a:r>
            <a:r>
              <a:rPr lang="en-US" sz="2000" u="sng" spc="-50" dirty="0">
                <a:latin typeface="Arial"/>
                <a:cs typeface="Arial"/>
              </a:rPr>
              <a:t>T</a:t>
            </a:r>
            <a:r>
              <a:rPr lang="en-US" sz="2000" u="sng" dirty="0">
                <a:latin typeface="Arial"/>
                <a:cs typeface="Arial"/>
              </a:rPr>
              <a:t>ransportation System</a:t>
            </a:r>
            <a:r>
              <a:rPr lang="en-US" sz="2000" dirty="0">
                <a:latin typeface="Arial"/>
                <a:cs typeface="Arial"/>
              </a:rPr>
              <a:t> (CMTS) acts as a coordinating body among federal agencies.</a:t>
            </a:r>
            <a:endParaRPr lang="en-US" sz="2000" baseline="33333" dirty="0">
              <a:latin typeface="Arial"/>
              <a:cs typeface="Arial"/>
            </a:endParaRPr>
          </a:p>
          <a:p>
            <a:pPr marL="12700" marR="5080">
              <a:lnSpc>
                <a:spcPct val="100000"/>
              </a:lnSpc>
              <a:spcBef>
                <a:spcPts val="1095"/>
              </a:spcBef>
            </a:pPr>
            <a:endParaRPr sz="2400" dirty="0">
              <a:latin typeface="Arial"/>
              <a:cs typeface="Arial"/>
            </a:endParaRPr>
          </a:p>
        </p:txBody>
      </p:sp>
      <p:sp>
        <p:nvSpPr>
          <p:cNvPr id="19" name="object 19"/>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EF4E9"/>
          </a:solidFill>
        </p:spPr>
        <p:txBody>
          <a:bodyPr wrap="square" lIns="0" tIns="0" rIns="0" bIns="0" rtlCol="0"/>
          <a:lstStyle/>
          <a:p>
            <a:endParaRPr dirty="0"/>
          </a:p>
        </p:txBody>
      </p:sp>
      <p:sp>
        <p:nvSpPr>
          <p:cNvPr id="20" name="object 20"/>
          <p:cNvSpPr txBox="1"/>
          <p:nvPr/>
        </p:nvSpPr>
        <p:spPr>
          <a:xfrm>
            <a:off x="5829806" y="620369"/>
            <a:ext cx="2933194" cy="276999"/>
          </a:xfrm>
          <a:prstGeom prst="rect">
            <a:avLst/>
          </a:prstGeom>
        </p:spPr>
        <p:txBody>
          <a:bodyPr vert="horz" wrap="square" lIns="0" tIns="0" rIns="0" bIns="0" rtlCol="0">
            <a:spAutoFit/>
          </a:bodyPr>
          <a:lstStyle/>
          <a:p>
            <a:pPr marL="12700">
              <a:lnSpc>
                <a:spcPct val="100000"/>
              </a:lnSpc>
            </a:pPr>
            <a:r>
              <a:rPr b="1" dirty="0">
                <a:latin typeface="Arial"/>
                <a:cs typeface="Arial"/>
              </a:rPr>
              <a:t>Current Federal Roles</a:t>
            </a:r>
            <a:r>
              <a:rPr lang="en-US" b="1" baseline="30000" dirty="0">
                <a:latin typeface="Arial"/>
                <a:cs typeface="Arial"/>
              </a:rPr>
              <a:t>5</a:t>
            </a:r>
            <a:endParaRPr baseline="30000" dirty="0">
              <a:latin typeface="Arial"/>
              <a:cs typeface="Arial"/>
            </a:endParaRPr>
          </a:p>
        </p:txBody>
      </p:sp>
      <p:sp>
        <p:nvSpPr>
          <p:cNvPr id="21" name="object 21"/>
          <p:cNvSpPr txBox="1"/>
          <p:nvPr/>
        </p:nvSpPr>
        <p:spPr>
          <a:xfrm>
            <a:off x="5829808" y="1000230"/>
            <a:ext cx="3587750" cy="5616922"/>
          </a:xfrm>
          <a:prstGeom prst="rect">
            <a:avLst/>
          </a:prstGeom>
        </p:spPr>
        <p:txBody>
          <a:bodyPr vert="horz" wrap="square" lIns="0" tIns="0" rIns="0" bIns="0" rtlCol="0">
            <a:spAutoFit/>
          </a:bodyPr>
          <a:lstStyle/>
          <a:p>
            <a:pPr marL="297815" marR="32384" indent="-114300">
              <a:lnSpc>
                <a:spcPct val="100000"/>
              </a:lnSpc>
              <a:spcBef>
                <a:spcPts val="900"/>
              </a:spcBef>
              <a:buFont typeface="Arial"/>
              <a:buChar char="•"/>
              <a:tabLst>
                <a:tab pos="298450" algn="l"/>
              </a:tabLst>
            </a:pPr>
            <a:r>
              <a:rPr sz="1600" dirty="0">
                <a:latin typeface="Arial"/>
                <a:cs typeface="Arial"/>
              </a:rPr>
              <a:t>“Constructing, operating and maintaining the navigable channels</a:t>
            </a:r>
          </a:p>
          <a:p>
            <a:pPr marL="297815" indent="-114300">
              <a:lnSpc>
                <a:spcPct val="100000"/>
              </a:lnSpc>
              <a:spcBef>
                <a:spcPts val="900"/>
              </a:spcBef>
              <a:buFont typeface="Arial"/>
              <a:buChar char="•"/>
              <a:tabLst>
                <a:tab pos="298450" algn="l"/>
              </a:tabLst>
            </a:pPr>
            <a:r>
              <a:rPr sz="1600" dirty="0">
                <a:latin typeface="Arial"/>
                <a:cs typeface="Arial"/>
              </a:rPr>
              <a:t>Managing the traffic on the waterways</a:t>
            </a:r>
          </a:p>
          <a:p>
            <a:pPr marL="297815" marR="13970" indent="-114300">
              <a:lnSpc>
                <a:spcPct val="100000"/>
              </a:lnSpc>
              <a:spcBef>
                <a:spcPts val="900"/>
              </a:spcBef>
              <a:buFont typeface="Arial"/>
              <a:buChar char="•"/>
              <a:tabLst>
                <a:tab pos="298450" algn="l"/>
              </a:tabLst>
            </a:pPr>
            <a:r>
              <a:rPr sz="1600" dirty="0">
                <a:latin typeface="Arial"/>
                <a:cs typeface="Arial"/>
              </a:rPr>
              <a:t>Providing mariners with aids to navigation, charts and information on water and weather conditions</a:t>
            </a:r>
          </a:p>
          <a:p>
            <a:pPr marL="297815" marR="325755" indent="-114300">
              <a:lnSpc>
                <a:spcPct val="100000"/>
              </a:lnSpc>
              <a:spcBef>
                <a:spcPts val="900"/>
              </a:spcBef>
              <a:buFont typeface="Arial"/>
              <a:buChar char="•"/>
              <a:tabLst>
                <a:tab pos="298450" algn="l"/>
              </a:tabLst>
            </a:pPr>
            <a:r>
              <a:rPr sz="1600" dirty="0">
                <a:latin typeface="Arial"/>
                <a:cs typeface="Arial"/>
              </a:rPr>
              <a:t>Regulating the safety and environmental compatibility of vessels</a:t>
            </a:r>
          </a:p>
          <a:p>
            <a:pPr marL="297815" marR="160655" indent="-114300">
              <a:lnSpc>
                <a:spcPct val="100000"/>
              </a:lnSpc>
              <a:spcBef>
                <a:spcPts val="900"/>
              </a:spcBef>
              <a:buFont typeface="Arial"/>
              <a:buChar char="•"/>
              <a:tabLst>
                <a:tab pos="298450" algn="l"/>
              </a:tabLst>
            </a:pPr>
            <a:r>
              <a:rPr sz="1600" dirty="0">
                <a:latin typeface="Arial"/>
                <a:cs typeface="Arial"/>
              </a:rPr>
              <a:t>Responding to marine accidents that threaten public safety and the environment</a:t>
            </a:r>
          </a:p>
          <a:p>
            <a:pPr marL="297815" marR="5080" indent="-114300">
              <a:lnSpc>
                <a:spcPct val="100000"/>
              </a:lnSpc>
              <a:spcBef>
                <a:spcPts val="900"/>
              </a:spcBef>
              <a:buFont typeface="Arial"/>
              <a:buChar char="•"/>
              <a:tabLst>
                <a:tab pos="298450" algn="l"/>
              </a:tabLst>
            </a:pPr>
            <a:r>
              <a:rPr sz="1600" dirty="0">
                <a:latin typeface="Arial"/>
                <a:cs typeface="Arial"/>
              </a:rPr>
              <a:t>Helping to finance the highways that connect marine ports and terminals to the larger transportation system</a:t>
            </a:r>
          </a:p>
          <a:p>
            <a:pPr marL="297815" marR="644525" indent="-114300">
              <a:lnSpc>
                <a:spcPct val="100000"/>
              </a:lnSpc>
              <a:spcBef>
                <a:spcPts val="900"/>
              </a:spcBef>
              <a:buFont typeface="Arial"/>
              <a:buChar char="•"/>
              <a:tabLst>
                <a:tab pos="298450" algn="l"/>
              </a:tabLst>
            </a:pPr>
            <a:r>
              <a:rPr sz="1600" dirty="0">
                <a:latin typeface="Arial"/>
                <a:cs typeface="Arial"/>
              </a:rPr>
              <a:t>Ensuring the security of the Marine </a:t>
            </a:r>
            <a:r>
              <a:rPr sz="1600" spc="-50" dirty="0">
                <a:latin typeface="Arial"/>
                <a:cs typeface="Arial"/>
              </a:rPr>
              <a:t>T</a:t>
            </a:r>
            <a:r>
              <a:rPr sz="1600" dirty="0">
                <a:latin typeface="Arial"/>
                <a:cs typeface="Arial"/>
              </a:rPr>
              <a:t>ransportation System and its many components.”</a:t>
            </a:r>
          </a:p>
        </p:txBody>
      </p:sp>
      <p:sp>
        <p:nvSpPr>
          <p:cNvPr id="22" name="object 22"/>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F7941E"/>
            </a:solidFill>
          </a:ln>
        </p:spPr>
        <p:txBody>
          <a:bodyPr wrap="square" lIns="0" tIns="0" rIns="0" bIns="0" rtlCol="0"/>
          <a:lstStyle/>
          <a:p>
            <a:endParaRPr/>
          </a:p>
        </p:txBody>
      </p:sp>
      <p:sp>
        <p:nvSpPr>
          <p:cNvPr id="31" name="object 31"/>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33" name="object 33"/>
          <p:cNvSpPr/>
          <p:nvPr/>
        </p:nvSpPr>
        <p:spPr>
          <a:xfrm>
            <a:off x="2634081" y="7253833"/>
            <a:ext cx="360476" cy="360476"/>
          </a:xfrm>
          <a:prstGeom prst="rect">
            <a:avLst/>
          </a:prstGeom>
          <a:blipFill>
            <a:blip r:embed="rId15" cstate="print"/>
            <a:stretch>
              <a:fillRect/>
            </a:stretch>
          </a:blipFill>
        </p:spPr>
        <p:txBody>
          <a:bodyPr wrap="square" lIns="0" tIns="0" rIns="0" bIns="0" rtlCol="0"/>
          <a:lstStyle/>
          <a:p>
            <a:endParaRPr/>
          </a:p>
        </p:txBody>
      </p:sp>
      <p:sp>
        <p:nvSpPr>
          <p:cNvPr id="34" name="object 34"/>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8D79A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4.0 Port-Community Relations</a:t>
            </a:r>
          </a:p>
        </p:txBody>
      </p:sp>
      <p:sp>
        <p:nvSpPr>
          <p:cNvPr id="4" name="object 4"/>
          <p:cNvSpPr/>
          <p:nvPr/>
        </p:nvSpPr>
        <p:spPr>
          <a:xfrm>
            <a:off x="8100059" y="3049716"/>
            <a:ext cx="1508759" cy="10761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1872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1448E"/>
          </a:solidFill>
        </p:spPr>
        <p:txBody>
          <a:bodyPr wrap="square" lIns="0" tIns="0" rIns="0" bIns="0" rtlCol="0"/>
          <a:lstStyle/>
          <a:p>
            <a:endParaRPr/>
          </a:p>
        </p:txBody>
      </p:sp>
      <p:sp>
        <p:nvSpPr>
          <p:cNvPr id="18" name="object 18"/>
          <p:cNvSpPr/>
          <p:nvPr/>
        </p:nvSpPr>
        <p:spPr>
          <a:xfrm>
            <a:off x="3187192" y="7317909"/>
            <a:ext cx="448055" cy="23232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8D79AC"/>
          </a:solidFill>
        </p:spPr>
        <p:txBody>
          <a:bodyPr wrap="square" lIns="0" tIns="0" rIns="0" bIns="0" rtlCol="0"/>
          <a:lstStyle/>
          <a:p>
            <a:endParaRPr/>
          </a:p>
        </p:txBody>
      </p:sp>
      <p:sp>
        <p:nvSpPr>
          <p:cNvPr id="3" name="object 3"/>
          <p:cNvSpPr txBox="1"/>
          <p:nvPr/>
        </p:nvSpPr>
        <p:spPr>
          <a:xfrm>
            <a:off x="7353898" y="58645"/>
            <a:ext cx="226822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Port-Community Relations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334" y="425689"/>
            <a:ext cx="5013960" cy="5055230"/>
          </a:xfrm>
          <a:prstGeom prst="rect">
            <a:avLst/>
          </a:prstGeom>
        </p:spPr>
        <p:txBody>
          <a:bodyPr vert="horz" wrap="square" lIns="0" tIns="0" rIns="0" bIns="0" rtlCol="0">
            <a:spAutoFit/>
          </a:bodyPr>
          <a:lstStyle/>
          <a:p>
            <a:pPr marL="12700" lvl="1">
              <a:lnSpc>
                <a:spcPct val="100000"/>
              </a:lnSpc>
              <a:tabLst>
                <a:tab pos="394335" algn="l"/>
              </a:tabLst>
            </a:pPr>
            <a:r>
              <a:rPr sz="2800" b="1" dirty="0">
                <a:latin typeface="Arial"/>
                <a:cs typeface="Arial"/>
              </a:rPr>
              <a:t>Port Impacts to Local Communities</a:t>
            </a:r>
            <a:endParaRPr sz="2800" dirty="0">
              <a:latin typeface="Arial"/>
              <a:cs typeface="Arial"/>
            </a:endParaRPr>
          </a:p>
          <a:p>
            <a:pPr marL="12700" marR="209550">
              <a:lnSpc>
                <a:spcPct val="100000"/>
              </a:lnSpc>
              <a:spcBef>
                <a:spcPts val="1500"/>
              </a:spcBef>
            </a:pPr>
            <a:r>
              <a:rPr lang="en-US" sz="2400" dirty="0">
                <a:latin typeface="Arial"/>
                <a:cs typeface="Arial"/>
              </a:rPr>
              <a:t>Ports s</a:t>
            </a:r>
            <a:r>
              <a:rPr sz="2400" dirty="0">
                <a:latin typeface="Arial"/>
                <a:cs typeface="Arial"/>
              </a:rPr>
              <a:t>upport and benefit local, regional and national economies.</a:t>
            </a:r>
            <a:r>
              <a:rPr sz="2400" spc="-20" dirty="0">
                <a:latin typeface="Arial"/>
                <a:cs typeface="Arial"/>
              </a:rPr>
              <a:t> </a:t>
            </a:r>
            <a:endParaRPr lang="en-US" sz="2400" dirty="0">
              <a:latin typeface="Arial"/>
              <a:cs typeface="Arial"/>
            </a:endParaRPr>
          </a:p>
          <a:p>
            <a:pPr marL="12700" marR="5080">
              <a:lnSpc>
                <a:spcPct val="100000"/>
              </a:lnSpc>
              <a:spcBef>
                <a:spcPts val="800"/>
              </a:spcBef>
            </a:pPr>
            <a:r>
              <a:rPr lang="en-US" sz="2400" dirty="0">
                <a:latin typeface="Arial"/>
                <a:cs typeface="Arial"/>
              </a:rPr>
              <a:t>Ports c</a:t>
            </a:r>
            <a:r>
              <a:rPr sz="2400" dirty="0">
                <a:latin typeface="Arial"/>
                <a:cs typeface="Arial"/>
              </a:rPr>
              <a:t>an also create potential challenges for near-port communities who </a:t>
            </a:r>
            <a:endParaRPr lang="en-US" sz="2400" dirty="0">
              <a:latin typeface="Arial"/>
              <a:cs typeface="Arial"/>
            </a:endParaRPr>
          </a:p>
          <a:p>
            <a:pPr marL="355600" marR="5080" indent="-342900">
              <a:lnSpc>
                <a:spcPct val="100000"/>
              </a:lnSpc>
              <a:spcBef>
                <a:spcPts val="800"/>
              </a:spcBef>
              <a:buFont typeface="Arial" panose="020B0604020202020204" pitchFamily="34" charset="0"/>
              <a:buChar char="•"/>
            </a:pPr>
            <a:r>
              <a:rPr sz="2400" dirty="0">
                <a:latin typeface="Arial"/>
                <a:cs typeface="Arial"/>
              </a:rPr>
              <a:t>are disproportionately impacted by port operations and related transportation systems</a:t>
            </a:r>
            <a:r>
              <a:rPr lang="en-US" sz="2400" dirty="0">
                <a:latin typeface="Arial"/>
                <a:cs typeface="Arial"/>
              </a:rPr>
              <a:t>, and </a:t>
            </a:r>
          </a:p>
          <a:p>
            <a:pPr marL="355600" marR="5080" indent="-342900">
              <a:lnSpc>
                <a:spcPct val="100000"/>
              </a:lnSpc>
              <a:spcBef>
                <a:spcPts val="800"/>
              </a:spcBef>
              <a:buFont typeface="Arial" panose="020B0604020202020204" pitchFamily="34" charset="0"/>
              <a:buChar char="•"/>
            </a:pPr>
            <a:r>
              <a:rPr lang="en-US" sz="2400" dirty="0">
                <a:latin typeface="Arial"/>
                <a:cs typeface="Arial"/>
              </a:rPr>
              <a:t>May not receive </a:t>
            </a:r>
            <a:r>
              <a:rPr sz="2400" dirty="0">
                <a:latin typeface="Arial"/>
                <a:cs typeface="Arial"/>
              </a:rPr>
              <a:t>the economic benefits</a:t>
            </a:r>
            <a:r>
              <a:rPr sz="2000" dirty="0">
                <a:latin typeface="Arial"/>
                <a:cs typeface="Arial"/>
              </a:rPr>
              <a:t>.</a:t>
            </a:r>
            <a:r>
              <a:rPr sz="2000" spc="-25" dirty="0">
                <a:latin typeface="Arial"/>
                <a:cs typeface="Arial"/>
              </a:rPr>
              <a:t> </a:t>
            </a:r>
            <a:endParaRPr sz="2000" dirty="0">
              <a:latin typeface="Arial"/>
              <a:cs typeface="Arial"/>
            </a:endParaRPr>
          </a:p>
        </p:txBody>
      </p:sp>
      <p:sp>
        <p:nvSpPr>
          <p:cNvPr id="18" name="object 18"/>
          <p:cNvSpPr/>
          <p:nvPr/>
        </p:nvSpPr>
        <p:spPr>
          <a:xfrm>
            <a:off x="5634228" y="454405"/>
            <a:ext cx="3973829" cy="6365240"/>
          </a:xfrm>
          <a:custGeom>
            <a:avLst/>
            <a:gdLst/>
            <a:ahLst/>
            <a:cxnLst/>
            <a:rect l="l" t="t" r="r" b="b"/>
            <a:pathLst>
              <a:path w="3973829" h="6365240">
                <a:moveTo>
                  <a:pt x="0" y="6365240"/>
                </a:moveTo>
                <a:lnTo>
                  <a:pt x="3973322" y="6365240"/>
                </a:lnTo>
                <a:lnTo>
                  <a:pt x="3973322" y="0"/>
                </a:lnTo>
                <a:lnTo>
                  <a:pt x="0" y="0"/>
                </a:lnTo>
                <a:lnTo>
                  <a:pt x="0" y="6365240"/>
                </a:lnTo>
                <a:close/>
              </a:path>
            </a:pathLst>
          </a:custGeom>
          <a:solidFill>
            <a:srgbClr val="EFECF4"/>
          </a:solidFill>
        </p:spPr>
        <p:txBody>
          <a:bodyPr wrap="square" lIns="0" tIns="0" rIns="0" bIns="0" rtlCol="0"/>
          <a:lstStyle/>
          <a:p>
            <a:endParaRPr/>
          </a:p>
        </p:txBody>
      </p:sp>
      <p:sp>
        <p:nvSpPr>
          <p:cNvPr id="19" name="object 19"/>
          <p:cNvSpPr/>
          <p:nvPr/>
        </p:nvSpPr>
        <p:spPr>
          <a:xfrm>
            <a:off x="5634228" y="454405"/>
            <a:ext cx="3973829" cy="6365240"/>
          </a:xfrm>
          <a:custGeom>
            <a:avLst/>
            <a:gdLst/>
            <a:ahLst/>
            <a:cxnLst/>
            <a:rect l="l" t="t" r="r" b="b"/>
            <a:pathLst>
              <a:path w="3973829" h="6365240">
                <a:moveTo>
                  <a:pt x="0" y="6365240"/>
                </a:moveTo>
                <a:lnTo>
                  <a:pt x="3973322" y="6365240"/>
                </a:lnTo>
                <a:lnTo>
                  <a:pt x="3973322" y="0"/>
                </a:lnTo>
                <a:lnTo>
                  <a:pt x="0" y="0"/>
                </a:lnTo>
                <a:lnTo>
                  <a:pt x="0" y="6365240"/>
                </a:lnTo>
                <a:close/>
              </a:path>
            </a:pathLst>
          </a:custGeom>
          <a:ln w="12700">
            <a:solidFill>
              <a:srgbClr val="61448E"/>
            </a:solidFill>
          </a:ln>
        </p:spPr>
        <p:txBody>
          <a:bodyPr wrap="square" lIns="0" tIns="0" rIns="0" bIns="0" rtlCol="0"/>
          <a:lstStyle/>
          <a:p>
            <a:endParaRPr/>
          </a:p>
        </p:txBody>
      </p:sp>
      <p:sp>
        <p:nvSpPr>
          <p:cNvPr id="34" name="object 34"/>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31872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1448E"/>
          </a:solidFill>
        </p:spPr>
        <p:txBody>
          <a:bodyPr wrap="square" lIns="0" tIns="0" rIns="0" bIns="0" rtlCol="0"/>
          <a:lstStyle/>
          <a:p>
            <a:endParaRPr/>
          </a:p>
        </p:txBody>
      </p:sp>
      <p:sp>
        <p:nvSpPr>
          <p:cNvPr id="36" name="object 36"/>
          <p:cNvSpPr/>
          <p:nvPr/>
        </p:nvSpPr>
        <p:spPr>
          <a:xfrm>
            <a:off x="3187192" y="7317909"/>
            <a:ext cx="448055" cy="232325"/>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4" name="object 44"/>
          <p:cNvSpPr txBox="1"/>
          <p:nvPr/>
        </p:nvSpPr>
        <p:spPr>
          <a:xfrm>
            <a:off x="5805678" y="611225"/>
            <a:ext cx="3630295" cy="5555367"/>
          </a:xfrm>
          <a:prstGeom prst="rect">
            <a:avLst/>
          </a:prstGeom>
        </p:spPr>
        <p:txBody>
          <a:bodyPr vert="horz" wrap="square" lIns="0" tIns="0" rIns="0" bIns="0" rtlCol="0">
            <a:spAutoFit/>
          </a:bodyPr>
          <a:lstStyle/>
          <a:p>
            <a:pPr marL="12700">
              <a:lnSpc>
                <a:spcPct val="100000"/>
              </a:lnSpc>
            </a:pPr>
            <a:r>
              <a:rPr sz="2000" b="1" dirty="0">
                <a:latin typeface="Arial"/>
                <a:cs typeface="Arial"/>
              </a:rPr>
              <a:t>Addressing Environmental Justice</a:t>
            </a:r>
            <a:endParaRPr sz="2000" dirty="0">
              <a:latin typeface="Arial"/>
              <a:cs typeface="Arial"/>
            </a:endParaRPr>
          </a:p>
          <a:p>
            <a:pPr marL="12700" marR="5080">
              <a:lnSpc>
                <a:spcPct val="100000"/>
              </a:lnSpc>
              <a:spcBef>
                <a:spcPts val="880"/>
              </a:spcBef>
            </a:pPr>
            <a:r>
              <a:rPr lang="en-US" dirty="0">
                <a:latin typeface="Arial"/>
                <a:cs typeface="Arial"/>
              </a:rPr>
              <a:t>N</a:t>
            </a:r>
            <a:r>
              <a:rPr dirty="0">
                <a:latin typeface="Arial"/>
                <a:cs typeface="Arial"/>
              </a:rPr>
              <a:t>ear-port communities</a:t>
            </a:r>
            <a:r>
              <a:rPr lang="en-US" dirty="0">
                <a:latin typeface="Arial"/>
                <a:cs typeface="Arial"/>
              </a:rPr>
              <a:t>, often communities of color and low-income communities,</a:t>
            </a:r>
            <a:r>
              <a:rPr spc="-5" dirty="0">
                <a:latin typeface="Arial"/>
                <a:cs typeface="Arial"/>
              </a:rPr>
              <a:t> </a:t>
            </a:r>
            <a:r>
              <a:rPr dirty="0">
                <a:latin typeface="Arial"/>
                <a:cs typeface="Arial"/>
              </a:rPr>
              <a:t>bear</a:t>
            </a:r>
            <a:r>
              <a:rPr spc="-5" dirty="0">
                <a:latin typeface="Arial"/>
                <a:cs typeface="Arial"/>
              </a:rPr>
              <a:t> </a:t>
            </a:r>
            <a:r>
              <a:rPr dirty="0">
                <a:latin typeface="Arial"/>
                <a:cs typeface="Arial"/>
              </a:rPr>
              <a:t>a</a:t>
            </a:r>
            <a:r>
              <a:rPr spc="-5" dirty="0">
                <a:latin typeface="Arial"/>
                <a:cs typeface="Arial"/>
              </a:rPr>
              <a:t> </a:t>
            </a:r>
            <a:r>
              <a:rPr dirty="0">
                <a:latin typeface="Arial"/>
                <a:cs typeface="Arial"/>
              </a:rPr>
              <a:t>disproportionate</a:t>
            </a:r>
            <a:r>
              <a:rPr spc="-5" dirty="0">
                <a:latin typeface="Arial"/>
                <a:cs typeface="Arial"/>
              </a:rPr>
              <a:t> </a:t>
            </a:r>
            <a:r>
              <a:rPr dirty="0">
                <a:latin typeface="Arial"/>
                <a:cs typeface="Arial"/>
              </a:rPr>
              <a:t>burden</a:t>
            </a:r>
            <a:r>
              <a:rPr spc="-5" dirty="0">
                <a:latin typeface="Arial"/>
                <a:cs typeface="Arial"/>
              </a:rPr>
              <a:t> </a:t>
            </a:r>
            <a:r>
              <a:rPr dirty="0">
                <a:latin typeface="Arial"/>
                <a:cs typeface="Arial"/>
              </a:rPr>
              <a:t>from the environmental impacts of </a:t>
            </a:r>
            <a:r>
              <a:rPr lang="en-US" dirty="0">
                <a:latin typeface="Arial"/>
                <a:cs typeface="Arial"/>
              </a:rPr>
              <a:t>port</a:t>
            </a:r>
            <a:r>
              <a:rPr dirty="0">
                <a:latin typeface="Arial"/>
                <a:cs typeface="Arial"/>
              </a:rPr>
              <a:t> activities</a:t>
            </a:r>
            <a:r>
              <a:rPr lang="en-US" dirty="0">
                <a:latin typeface="Arial"/>
                <a:cs typeface="Arial"/>
              </a:rPr>
              <a:t> </a:t>
            </a:r>
            <a:r>
              <a:rPr dirty="0">
                <a:latin typeface="Arial"/>
                <a:cs typeface="Arial"/>
              </a:rPr>
              <a:t>resulting in environmental justice concerns.</a:t>
            </a:r>
          </a:p>
          <a:p>
            <a:pPr marL="12700" marR="30480">
              <a:lnSpc>
                <a:spcPct val="100000"/>
              </a:lnSpc>
              <a:spcBef>
                <a:spcPts val="900"/>
              </a:spcBef>
            </a:pPr>
            <a:r>
              <a:rPr dirty="0">
                <a:latin typeface="Arial"/>
                <a:cs typeface="Arial"/>
              </a:rPr>
              <a:t>Executive Order 12898 requires that federal agencies shall, to the greatest extent practicable, identify and address disproportionately high and adverse human health or environmental impacts from their programs, policies, and activities.</a:t>
            </a:r>
            <a:r>
              <a:rPr spc="-25" dirty="0">
                <a:latin typeface="Arial"/>
                <a:cs typeface="Arial"/>
              </a:rPr>
              <a:t> </a:t>
            </a:r>
            <a:r>
              <a:rPr dirty="0">
                <a:latin typeface="Arial"/>
                <a:cs typeface="Arial"/>
              </a:rPr>
              <a:t>This obligation extends beyond NE</a:t>
            </a:r>
            <a:r>
              <a:rPr spc="-95" dirty="0">
                <a:latin typeface="Arial"/>
                <a:cs typeface="Arial"/>
              </a:rPr>
              <a:t>P</a:t>
            </a:r>
            <a:r>
              <a:rPr dirty="0">
                <a:latin typeface="Arial"/>
                <a:cs typeface="Arial"/>
              </a:rPr>
              <a:t>A</a:t>
            </a:r>
            <a:r>
              <a:rPr spc="-75" dirty="0">
                <a:latin typeface="Arial"/>
                <a:cs typeface="Arial"/>
              </a:rPr>
              <a:t> </a:t>
            </a:r>
            <a:r>
              <a:rPr dirty="0">
                <a:latin typeface="Arial"/>
                <a:cs typeface="Arial"/>
              </a:rPr>
              <a:t>reviews to activities such as permitting and rulemaking.</a:t>
            </a:r>
          </a:p>
        </p:txBody>
      </p:sp>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8D79AC"/>
          </a:solidFill>
        </p:spPr>
        <p:txBody>
          <a:bodyPr wrap="square" lIns="0" tIns="0" rIns="0" bIns="0" rtlCol="0"/>
          <a:lstStyle/>
          <a:p>
            <a:endParaRPr/>
          </a:p>
        </p:txBody>
      </p:sp>
      <p:sp>
        <p:nvSpPr>
          <p:cNvPr id="3" name="object 3"/>
          <p:cNvSpPr txBox="1"/>
          <p:nvPr/>
        </p:nvSpPr>
        <p:spPr>
          <a:xfrm>
            <a:off x="7353898" y="58645"/>
            <a:ext cx="226822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Port-Community Relations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05705" cy="5893921"/>
          </a:xfrm>
          <a:prstGeom prst="rect">
            <a:avLst/>
          </a:prstGeom>
        </p:spPr>
        <p:txBody>
          <a:bodyPr vert="horz" wrap="square" lIns="0" tIns="0" rIns="0" bIns="0" rtlCol="0">
            <a:spAutoFit/>
          </a:bodyPr>
          <a:lstStyle/>
          <a:p>
            <a:pPr marL="12700" lvl="1">
              <a:lnSpc>
                <a:spcPct val="100000"/>
              </a:lnSpc>
              <a:tabLst>
                <a:tab pos="394335" algn="l"/>
              </a:tabLst>
            </a:pPr>
            <a:r>
              <a:rPr sz="2800" b="1" dirty="0">
                <a:latin typeface="Arial"/>
                <a:cs typeface="Arial"/>
              </a:rPr>
              <a:t>Port-Community Relations</a:t>
            </a:r>
            <a:endParaRPr sz="2800" dirty="0">
              <a:latin typeface="Arial"/>
              <a:cs typeface="Arial"/>
            </a:endParaRPr>
          </a:p>
          <a:p>
            <a:pPr marL="12700" marR="5080">
              <a:lnSpc>
                <a:spcPct val="100000"/>
              </a:lnSpc>
              <a:spcBef>
                <a:spcPts val="1500"/>
              </a:spcBef>
            </a:pPr>
            <a:r>
              <a:rPr lang="en-US" sz="2000" dirty="0">
                <a:latin typeface="Arial"/>
                <a:cs typeface="Arial"/>
              </a:rPr>
              <a:t>R</a:t>
            </a:r>
            <a:r>
              <a:rPr sz="2000" dirty="0">
                <a:latin typeface="Arial"/>
                <a:cs typeface="Arial"/>
              </a:rPr>
              <a:t>elationship between ports and near-port communities can be complex, ranging from adversarial to collaborative.</a:t>
            </a:r>
            <a:r>
              <a:rPr sz="2000" spc="-25" dirty="0">
                <a:latin typeface="Arial"/>
                <a:cs typeface="Arial"/>
              </a:rPr>
              <a:t> </a:t>
            </a:r>
            <a:r>
              <a:rPr sz="2000" dirty="0">
                <a:latin typeface="Arial"/>
                <a:cs typeface="Arial"/>
              </a:rPr>
              <a:t>The </a:t>
            </a:r>
            <a:r>
              <a:rPr lang="en-US" sz="2000" dirty="0">
                <a:latin typeface="Arial"/>
                <a:cs typeface="Arial"/>
              </a:rPr>
              <a:t>Primer presents </a:t>
            </a:r>
            <a:r>
              <a:rPr sz="2000" dirty="0">
                <a:latin typeface="Arial"/>
                <a:cs typeface="Arial"/>
              </a:rPr>
              <a:t>case studies </a:t>
            </a:r>
            <a:r>
              <a:rPr lang="en-US" sz="2000" dirty="0">
                <a:latin typeface="Arial"/>
                <a:cs typeface="Arial"/>
              </a:rPr>
              <a:t>to </a:t>
            </a:r>
            <a:r>
              <a:rPr sz="2000" dirty="0">
                <a:latin typeface="Arial"/>
                <a:cs typeface="Arial"/>
              </a:rPr>
              <a:t>illustrate this range, including:</a:t>
            </a:r>
          </a:p>
          <a:p>
            <a:pPr marL="297815" marR="193675" lvl="2" indent="-114300">
              <a:lnSpc>
                <a:spcPct val="100000"/>
              </a:lnSpc>
              <a:spcBef>
                <a:spcPts val="900"/>
              </a:spcBef>
              <a:buFont typeface="Arial"/>
              <a:buChar char="•"/>
              <a:tabLst>
                <a:tab pos="298450" algn="l"/>
              </a:tabLst>
            </a:pPr>
            <a:r>
              <a:rPr sz="2000" dirty="0">
                <a:latin typeface="Arial"/>
                <a:cs typeface="Arial"/>
              </a:rPr>
              <a:t>Instances where near-port communities fought legal battles to hold ports accountable for community impacts.</a:t>
            </a:r>
          </a:p>
          <a:p>
            <a:pPr marL="297815" marR="414020" lvl="2" indent="-114300">
              <a:lnSpc>
                <a:spcPct val="100000"/>
              </a:lnSpc>
              <a:spcBef>
                <a:spcPts val="900"/>
              </a:spcBef>
              <a:buFont typeface="Arial"/>
              <a:buChar char="•"/>
              <a:tabLst>
                <a:tab pos="298450" algn="l"/>
              </a:tabLst>
            </a:pPr>
            <a:r>
              <a:rPr sz="2000" dirty="0">
                <a:latin typeface="Arial"/>
                <a:cs typeface="Arial"/>
              </a:rPr>
              <a:t>Instances</a:t>
            </a:r>
            <a:r>
              <a:rPr lang="en-US" sz="2000" dirty="0">
                <a:latin typeface="Arial"/>
                <a:cs typeface="Arial"/>
              </a:rPr>
              <a:t> </a:t>
            </a:r>
            <a:r>
              <a:rPr sz="2000" dirty="0">
                <a:latin typeface="Arial"/>
                <a:cs typeface="Arial"/>
              </a:rPr>
              <a:t>where community-based organizations and local government work to limit the impact of port activity through policies protecting sensitive populations.</a:t>
            </a:r>
          </a:p>
          <a:p>
            <a:pPr marL="297815" marR="120650" lvl="2" indent="-114300">
              <a:lnSpc>
                <a:spcPct val="100000"/>
              </a:lnSpc>
              <a:spcBef>
                <a:spcPts val="900"/>
              </a:spcBef>
              <a:buFont typeface="Arial"/>
              <a:buChar char="•"/>
              <a:tabLst>
                <a:tab pos="298450" algn="l"/>
              </a:tabLst>
            </a:pPr>
            <a:r>
              <a:rPr sz="2000" dirty="0">
                <a:latin typeface="Arial"/>
                <a:cs typeface="Arial"/>
              </a:rPr>
              <a:t>Instances where ports and communities work collaboratively to create positive community change.</a:t>
            </a:r>
          </a:p>
        </p:txBody>
      </p:sp>
      <p:sp>
        <p:nvSpPr>
          <p:cNvPr id="18" name="object 18"/>
          <p:cNvSpPr/>
          <p:nvPr/>
        </p:nvSpPr>
        <p:spPr>
          <a:xfrm>
            <a:off x="5658009" y="952537"/>
            <a:ext cx="3924300" cy="5816600"/>
          </a:xfrm>
          <a:custGeom>
            <a:avLst/>
            <a:gdLst/>
            <a:ahLst/>
            <a:cxnLst/>
            <a:rect l="l" t="t" r="r" b="b"/>
            <a:pathLst>
              <a:path w="3924300" h="5816600">
                <a:moveTo>
                  <a:pt x="0" y="5816053"/>
                </a:moveTo>
                <a:lnTo>
                  <a:pt x="3923791" y="5816053"/>
                </a:lnTo>
                <a:lnTo>
                  <a:pt x="3923791" y="0"/>
                </a:lnTo>
                <a:lnTo>
                  <a:pt x="0" y="0"/>
                </a:lnTo>
                <a:lnTo>
                  <a:pt x="0" y="5816053"/>
                </a:lnTo>
                <a:close/>
              </a:path>
            </a:pathLst>
          </a:custGeom>
          <a:solidFill>
            <a:srgbClr val="EFECF4"/>
          </a:solidFill>
        </p:spPr>
        <p:txBody>
          <a:bodyPr wrap="square" lIns="0" tIns="0" rIns="0" bIns="0" rtlCol="0"/>
          <a:lstStyle/>
          <a:p>
            <a:endParaRPr/>
          </a:p>
        </p:txBody>
      </p:sp>
      <p:sp>
        <p:nvSpPr>
          <p:cNvPr id="20" name="object 20"/>
          <p:cNvSpPr txBox="1"/>
          <p:nvPr/>
        </p:nvSpPr>
        <p:spPr>
          <a:xfrm>
            <a:off x="5798818" y="1172046"/>
            <a:ext cx="3533775" cy="5493812"/>
          </a:xfrm>
          <a:prstGeom prst="rect">
            <a:avLst/>
          </a:prstGeom>
        </p:spPr>
        <p:txBody>
          <a:bodyPr vert="horz" wrap="square" lIns="0" tIns="0" rIns="0" bIns="0" rtlCol="0">
            <a:spAutoFit/>
          </a:bodyPr>
          <a:lstStyle/>
          <a:p>
            <a:pPr marL="15240" marR="5080" indent="-3175"/>
            <a:r>
              <a:rPr sz="2000">
                <a:latin typeface="Arial"/>
                <a:cs typeface="Arial"/>
              </a:rPr>
              <a:t>The</a:t>
            </a:r>
            <a:r>
              <a:rPr sz="2000" spc="-25">
                <a:latin typeface="Arial"/>
                <a:cs typeface="Arial"/>
              </a:rPr>
              <a:t> </a:t>
            </a:r>
            <a:r>
              <a:rPr sz="2000" spc="-50">
                <a:latin typeface="Arial"/>
                <a:cs typeface="Arial"/>
              </a:rPr>
              <a:t>T</a:t>
            </a:r>
            <a:r>
              <a:rPr sz="2000">
                <a:latin typeface="Arial"/>
                <a:cs typeface="Arial"/>
              </a:rPr>
              <a:t>rade, Health, Environment</a:t>
            </a:r>
            <a:r>
              <a:rPr lang="en-US" sz="2000">
                <a:latin typeface="Arial"/>
                <a:cs typeface="Arial"/>
              </a:rPr>
              <a:t> </a:t>
            </a:r>
            <a:r>
              <a:rPr sz="2000">
                <a:latin typeface="Arial"/>
                <a:cs typeface="Arial"/>
              </a:rPr>
              <a:t>Impact Project </a:t>
            </a:r>
            <a:endParaRPr lang="en-US" sz="2000">
              <a:latin typeface="Arial"/>
              <a:cs typeface="Arial"/>
            </a:endParaRPr>
          </a:p>
          <a:p>
            <a:pPr marL="15240" marR="5080" indent="-3175"/>
            <a:endParaRPr lang="en-US" sz="1300">
              <a:latin typeface="Arial"/>
              <a:cs typeface="Arial"/>
            </a:endParaRPr>
          </a:p>
          <a:p>
            <a:pPr marL="297815" marR="5080" indent="-285750">
              <a:buFont typeface="Arial" panose="020B0604020202020204" pitchFamily="34" charset="0"/>
              <a:buChar char="•"/>
            </a:pPr>
            <a:r>
              <a:rPr lang="en-US" sz="1600">
                <a:latin typeface="Arial"/>
                <a:cs typeface="Arial"/>
              </a:rPr>
              <a:t>R</a:t>
            </a:r>
            <a:r>
              <a:rPr sz="1600">
                <a:latin typeface="Arial"/>
                <a:cs typeface="Arial"/>
              </a:rPr>
              <a:t>egional community-based participatory research partnership </a:t>
            </a:r>
            <a:endParaRPr lang="en-US" sz="1600">
              <a:latin typeface="Arial"/>
              <a:cs typeface="Arial"/>
            </a:endParaRPr>
          </a:p>
          <a:p>
            <a:pPr marL="297815" marR="5080" indent="-285750">
              <a:buFont typeface="Arial" panose="020B0604020202020204" pitchFamily="34" charset="0"/>
              <a:buChar char="•"/>
            </a:pPr>
            <a:endParaRPr lang="en-US" sz="1600">
              <a:latin typeface="Arial"/>
              <a:cs typeface="Arial"/>
            </a:endParaRPr>
          </a:p>
          <a:p>
            <a:pPr marL="297815" marR="5080" indent="-285750">
              <a:buFont typeface="Arial" panose="020B0604020202020204" pitchFamily="34" charset="0"/>
              <a:buChar char="•"/>
            </a:pPr>
            <a:r>
              <a:rPr lang="en-US" sz="1600">
                <a:latin typeface="Arial"/>
                <a:cs typeface="Arial"/>
              </a:rPr>
              <a:t>A</a:t>
            </a:r>
            <a:r>
              <a:rPr sz="1600">
                <a:latin typeface="Arial"/>
                <a:cs typeface="Arial"/>
              </a:rPr>
              <a:t>ddress</a:t>
            </a:r>
            <a:r>
              <a:rPr lang="en-US" sz="1600">
                <a:latin typeface="Arial"/>
                <a:cs typeface="Arial"/>
              </a:rPr>
              <a:t>es</a:t>
            </a:r>
            <a:r>
              <a:rPr sz="1600">
                <a:latin typeface="Arial"/>
                <a:cs typeface="Arial"/>
              </a:rPr>
              <a:t> air pollution and health impacts related to activities at the Los</a:t>
            </a:r>
            <a:r>
              <a:rPr sz="1600" spc="-75">
                <a:latin typeface="Arial"/>
                <a:cs typeface="Arial"/>
              </a:rPr>
              <a:t> </a:t>
            </a:r>
            <a:r>
              <a:rPr sz="1600">
                <a:latin typeface="Arial"/>
                <a:cs typeface="Arial"/>
              </a:rPr>
              <a:t>Angeles and Long Beach Ports. </a:t>
            </a:r>
            <a:endParaRPr lang="en-US" sz="1600">
              <a:latin typeface="Arial"/>
              <a:cs typeface="Arial"/>
            </a:endParaRPr>
          </a:p>
          <a:p>
            <a:pPr marL="297815" marR="5080" indent="-285750">
              <a:buFont typeface="Arial" panose="020B0604020202020204" pitchFamily="34" charset="0"/>
              <a:buChar char="•"/>
            </a:pPr>
            <a:endParaRPr lang="en-US" sz="1600">
              <a:latin typeface="Arial"/>
              <a:cs typeface="Arial"/>
            </a:endParaRPr>
          </a:p>
          <a:p>
            <a:pPr marL="297815" marR="5080" indent="-285750">
              <a:buFont typeface="Arial" panose="020B0604020202020204" pitchFamily="34" charset="0"/>
              <a:buChar char="•"/>
            </a:pPr>
            <a:r>
              <a:rPr lang="en-US" sz="1600">
                <a:latin typeface="Arial"/>
                <a:cs typeface="Arial"/>
              </a:rPr>
              <a:t>Resulted in </a:t>
            </a:r>
            <a:r>
              <a:rPr sz="1600">
                <a:latin typeface="Arial"/>
                <a:cs typeface="Arial"/>
              </a:rPr>
              <a:t>the Clean</a:t>
            </a:r>
            <a:r>
              <a:rPr sz="1600" spc="-70">
                <a:latin typeface="Arial"/>
                <a:cs typeface="Arial"/>
              </a:rPr>
              <a:t> </a:t>
            </a:r>
            <a:r>
              <a:rPr sz="1600">
                <a:latin typeface="Arial"/>
                <a:cs typeface="Arial"/>
              </a:rPr>
              <a:t>Air</a:t>
            </a:r>
            <a:r>
              <a:rPr sz="1600" spc="-75">
                <a:latin typeface="Arial"/>
                <a:cs typeface="Arial"/>
              </a:rPr>
              <a:t> </a:t>
            </a:r>
            <a:r>
              <a:rPr sz="1600">
                <a:latin typeface="Arial"/>
                <a:cs typeface="Arial"/>
              </a:rPr>
              <a:t>Action Plan (CAAP) </a:t>
            </a:r>
            <a:r>
              <a:rPr lang="en-US" sz="1600">
                <a:latin typeface="Arial"/>
                <a:cs typeface="Arial"/>
              </a:rPr>
              <a:t>to </a:t>
            </a:r>
            <a:r>
              <a:rPr sz="1600">
                <a:latin typeface="Arial"/>
                <a:cs typeface="Arial"/>
              </a:rPr>
              <a:t>increase accountability to local communities for health and environmental impacts. </a:t>
            </a:r>
            <a:endParaRPr lang="en-US" sz="1600">
              <a:latin typeface="Arial"/>
              <a:cs typeface="Arial"/>
            </a:endParaRPr>
          </a:p>
          <a:p>
            <a:pPr marL="297815" marR="5080" indent="-285750">
              <a:buFont typeface="Arial" panose="020B0604020202020204" pitchFamily="34" charset="0"/>
              <a:buChar char="•"/>
            </a:pPr>
            <a:endParaRPr lang="en-US" sz="1600">
              <a:latin typeface="Arial"/>
              <a:cs typeface="Arial"/>
            </a:endParaRPr>
          </a:p>
          <a:p>
            <a:pPr marL="297815" marR="5080" indent="-285750">
              <a:buFont typeface="Arial" panose="020B0604020202020204" pitchFamily="34" charset="0"/>
              <a:buChar char="•"/>
            </a:pPr>
            <a:r>
              <a:rPr sz="1600">
                <a:latin typeface="Arial"/>
                <a:cs typeface="Arial"/>
              </a:rPr>
              <a:t>Clean </a:t>
            </a:r>
            <a:r>
              <a:rPr sz="1600" spc="-50">
                <a:latin typeface="Arial"/>
                <a:cs typeface="Arial"/>
              </a:rPr>
              <a:t>T</a:t>
            </a:r>
            <a:r>
              <a:rPr sz="1600">
                <a:latin typeface="Arial"/>
                <a:cs typeface="Arial"/>
              </a:rPr>
              <a:t>rucks Program (CTP), which </a:t>
            </a:r>
            <a:r>
              <a:rPr lang="en-US" sz="1600">
                <a:latin typeface="Arial"/>
                <a:cs typeface="Arial"/>
              </a:rPr>
              <a:t>replaces </a:t>
            </a:r>
            <a:r>
              <a:rPr sz="1600">
                <a:latin typeface="Arial"/>
                <a:cs typeface="Arial"/>
              </a:rPr>
              <a:t>olde</a:t>
            </a:r>
            <a:r>
              <a:rPr sz="1600" spc="-70">
                <a:latin typeface="Arial"/>
                <a:cs typeface="Arial"/>
              </a:rPr>
              <a:t>r</a:t>
            </a:r>
            <a:r>
              <a:rPr lang="en-US" sz="1600">
                <a:latin typeface="Arial"/>
                <a:cs typeface="Arial"/>
              </a:rPr>
              <a:t> </a:t>
            </a:r>
            <a:r>
              <a:rPr sz="1600">
                <a:latin typeface="Arial"/>
                <a:cs typeface="Arial"/>
              </a:rPr>
              <a:t>diesel trucks </a:t>
            </a:r>
            <a:r>
              <a:rPr lang="en-US" sz="1600">
                <a:latin typeface="Arial"/>
                <a:cs typeface="Arial"/>
              </a:rPr>
              <a:t>with cleaner fuel trucks.</a:t>
            </a:r>
            <a:r>
              <a:rPr lang="en-US" sz="1600" spc="-25">
                <a:latin typeface="Arial"/>
                <a:cs typeface="Arial"/>
              </a:rPr>
              <a:t> </a:t>
            </a:r>
          </a:p>
          <a:p>
            <a:pPr marL="12065" marR="5080"/>
            <a:endParaRPr lang="en-US" sz="1600" spc="-75">
              <a:latin typeface="Arial"/>
              <a:cs typeface="Arial"/>
            </a:endParaRPr>
          </a:p>
          <a:p>
            <a:pPr marL="297815" marR="5080" indent="-285750">
              <a:buFont typeface="Arial" panose="020B0604020202020204" pitchFamily="34" charset="0"/>
              <a:buChar char="•"/>
            </a:pPr>
            <a:r>
              <a:rPr lang="en-US" sz="1600">
                <a:latin typeface="Arial"/>
                <a:cs typeface="Arial"/>
              </a:rPr>
              <a:t>Resulted in 80% reduction in port truck emissions. </a:t>
            </a:r>
            <a:endParaRPr sz="1600">
              <a:latin typeface="Arial"/>
              <a:cs typeface="Arial"/>
            </a:endParaRPr>
          </a:p>
        </p:txBody>
      </p:sp>
      <p:sp>
        <p:nvSpPr>
          <p:cNvPr id="21" name="object 21"/>
          <p:cNvSpPr/>
          <p:nvPr/>
        </p:nvSpPr>
        <p:spPr>
          <a:xfrm>
            <a:off x="5672073" y="402792"/>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ln w="12700">
            <a:solidFill>
              <a:srgbClr val="8D79AC"/>
            </a:solidFill>
          </a:ln>
        </p:spPr>
        <p:txBody>
          <a:bodyPr wrap="square" lIns="0" tIns="0" rIns="0" bIns="0" rtlCol="0"/>
          <a:lstStyle/>
          <a:p>
            <a:endParaRPr/>
          </a:p>
        </p:txBody>
      </p:sp>
      <p:sp>
        <p:nvSpPr>
          <p:cNvPr id="22" name="object 22"/>
          <p:cNvSpPr/>
          <p:nvPr/>
        </p:nvSpPr>
        <p:spPr>
          <a:xfrm>
            <a:off x="5672709" y="457200"/>
            <a:ext cx="3923029" cy="555625"/>
          </a:xfrm>
          <a:custGeom>
            <a:avLst/>
            <a:gdLst/>
            <a:ahLst/>
            <a:cxnLst/>
            <a:rect l="l" t="t" r="r" b="b"/>
            <a:pathLst>
              <a:path w="3923029" h="555625">
                <a:moveTo>
                  <a:pt x="0" y="555536"/>
                </a:moveTo>
                <a:lnTo>
                  <a:pt x="3922776" y="555536"/>
                </a:lnTo>
                <a:lnTo>
                  <a:pt x="3922776" y="0"/>
                </a:lnTo>
                <a:lnTo>
                  <a:pt x="0" y="0"/>
                </a:lnTo>
                <a:lnTo>
                  <a:pt x="0" y="555536"/>
                </a:lnTo>
                <a:close/>
              </a:path>
            </a:pathLst>
          </a:custGeom>
          <a:solidFill>
            <a:srgbClr val="8D79AC"/>
          </a:solidFill>
        </p:spPr>
        <p:txBody>
          <a:bodyPr wrap="square" lIns="0" tIns="0" rIns="0" bIns="0" rtlCol="0"/>
          <a:lstStyle/>
          <a:p>
            <a:endParaRPr/>
          </a:p>
        </p:txBody>
      </p:sp>
      <p:sp>
        <p:nvSpPr>
          <p:cNvPr id="34" name="object 34"/>
          <p:cNvSpPr txBox="1"/>
          <p:nvPr/>
        </p:nvSpPr>
        <p:spPr>
          <a:xfrm>
            <a:off x="5831459" y="536237"/>
            <a:ext cx="3216910" cy="416559"/>
          </a:xfrm>
          <a:prstGeom prst="rect">
            <a:avLst/>
          </a:prstGeom>
        </p:spPr>
        <p:txBody>
          <a:bodyPr vert="horz" wrap="square" lIns="0" tIns="0" rIns="0" bIns="0" rtlCol="0">
            <a:spAutoFit/>
          </a:bodyPr>
          <a:lstStyle/>
          <a:p>
            <a:pPr marL="12700" marR="5080">
              <a:lnSpc>
                <a:spcPct val="100000"/>
              </a:lnSpc>
            </a:pPr>
            <a:r>
              <a:rPr sz="1400" b="1">
                <a:solidFill>
                  <a:srgbClr val="FFFFFF"/>
                </a:solidFill>
                <a:latin typeface="Arial"/>
                <a:cs typeface="Arial"/>
              </a:rPr>
              <a:t>CASE STUDY</a:t>
            </a:r>
            <a:r>
              <a:rPr sz="1400" b="1" spc="-25">
                <a:solidFill>
                  <a:srgbClr val="FFFFFF"/>
                </a:solidFill>
                <a:latin typeface="Arial"/>
                <a:cs typeface="Arial"/>
              </a:rPr>
              <a:t> </a:t>
            </a:r>
            <a:r>
              <a:rPr sz="1400" b="1">
                <a:solidFill>
                  <a:srgbClr val="FFFFFF"/>
                </a:solidFill>
                <a:latin typeface="Arial"/>
                <a:cs typeface="Arial"/>
              </a:rPr>
              <a:t>|</a:t>
            </a:r>
            <a:r>
              <a:rPr sz="1400" b="1" spc="-5">
                <a:solidFill>
                  <a:srgbClr val="FFFFFF"/>
                </a:solidFill>
                <a:latin typeface="Arial"/>
                <a:cs typeface="Arial"/>
              </a:rPr>
              <a:t> </a:t>
            </a:r>
            <a:r>
              <a:rPr sz="1400" b="1" i="1">
                <a:solidFill>
                  <a:srgbClr val="FFFFFF"/>
                </a:solidFill>
                <a:latin typeface="Arial"/>
                <a:cs typeface="Arial"/>
              </a:rPr>
              <a:t>Los</a:t>
            </a:r>
            <a:r>
              <a:rPr sz="1400" b="1" i="1" spc="-55">
                <a:solidFill>
                  <a:srgbClr val="FFFFFF"/>
                </a:solidFill>
                <a:latin typeface="Arial"/>
                <a:cs typeface="Arial"/>
              </a:rPr>
              <a:t> </a:t>
            </a:r>
            <a:r>
              <a:rPr sz="1400" b="1" i="1">
                <a:solidFill>
                  <a:srgbClr val="FFFFFF"/>
                </a:solidFill>
                <a:latin typeface="Arial"/>
                <a:cs typeface="Arial"/>
              </a:rPr>
              <a:t>Angeles and Long Beach Ports: Clean </a:t>
            </a:r>
            <a:r>
              <a:rPr sz="1400" b="1" i="1" spc="-30">
                <a:solidFill>
                  <a:srgbClr val="FFFFFF"/>
                </a:solidFill>
                <a:latin typeface="Arial"/>
                <a:cs typeface="Arial"/>
              </a:rPr>
              <a:t>T</a:t>
            </a:r>
            <a:r>
              <a:rPr sz="1400" b="1" i="1">
                <a:solidFill>
                  <a:srgbClr val="FFFFFF"/>
                </a:solidFill>
                <a:latin typeface="Arial"/>
                <a:cs typeface="Arial"/>
              </a:rPr>
              <a:t>rucks Program</a:t>
            </a:r>
            <a:endParaRPr sz="1400">
              <a:latin typeface="Arial"/>
              <a:cs typeface="Arial"/>
            </a:endParaRPr>
          </a:p>
        </p:txBody>
      </p:sp>
      <p:sp>
        <p:nvSpPr>
          <p:cNvPr id="40" name="object 40"/>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41" name="object 41"/>
          <p:cNvSpPr/>
          <p:nvPr/>
        </p:nvSpPr>
        <p:spPr>
          <a:xfrm>
            <a:off x="31872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8D79AC"/>
          </a:solidFill>
        </p:spPr>
        <p:txBody>
          <a:bodyPr wrap="square" lIns="0" tIns="0" rIns="0" bIns="0" rtlCol="0"/>
          <a:lstStyle/>
          <a:p>
            <a:endParaRPr/>
          </a:p>
        </p:txBody>
      </p:sp>
      <p:sp>
        <p:nvSpPr>
          <p:cNvPr id="42" name="object 42"/>
          <p:cNvSpPr/>
          <p:nvPr/>
        </p:nvSpPr>
        <p:spPr>
          <a:xfrm>
            <a:off x="3187192" y="7317909"/>
            <a:ext cx="448055" cy="232325"/>
          </a:xfrm>
          <a:prstGeom prst="rect">
            <a:avLst/>
          </a:prstGeom>
          <a:blipFill>
            <a:blip r:embed="rId15" cstate="print"/>
            <a:stretch>
              <a:fillRect/>
            </a:stretch>
          </a:blipFill>
        </p:spPr>
        <p:txBody>
          <a:bodyPr wrap="square" lIns="0" tIns="0" rIns="0" bIns="0" rtlCol="0"/>
          <a:lstStyle/>
          <a:p>
            <a:endParaRPr/>
          </a:p>
        </p:txBody>
      </p:sp>
      <p:sp>
        <p:nvSpPr>
          <p:cNvPr id="45" name="object 45"/>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64B14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5.0 Land Use and </a:t>
            </a:r>
            <a:r>
              <a:rPr spc="-170"/>
              <a:t>T</a:t>
            </a:r>
            <a:r>
              <a:t>ransportation</a:t>
            </a:r>
          </a:p>
        </p:txBody>
      </p:sp>
      <p:sp>
        <p:nvSpPr>
          <p:cNvPr id="4" name="object 4"/>
          <p:cNvSpPr/>
          <p:nvPr/>
        </p:nvSpPr>
        <p:spPr>
          <a:xfrm>
            <a:off x="8351519" y="2895600"/>
            <a:ext cx="1099702" cy="13699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18" name="object 18"/>
          <p:cNvSpPr/>
          <p:nvPr/>
        </p:nvSpPr>
        <p:spPr>
          <a:xfrm>
            <a:off x="3848548" y="7210043"/>
            <a:ext cx="319142" cy="419923"/>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Land Use and </a:t>
            </a:r>
            <a:r>
              <a:rPr sz="1400" b="1" spc="-80">
                <a:solidFill>
                  <a:srgbClr val="FFFFFF"/>
                </a:solidFill>
                <a:latin typeface="Arial"/>
                <a:cs typeface="Arial"/>
              </a:rPr>
              <a:t>T</a:t>
            </a:r>
            <a:r>
              <a:rPr sz="1400" b="1">
                <a:solidFill>
                  <a:srgbClr val="FFFFFF"/>
                </a:solidFill>
                <a:latin typeface="Arial"/>
                <a:cs typeface="Arial"/>
              </a:rPr>
              <a:t>ransportation</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4972050" cy="5952912"/>
          </a:xfrm>
          <a:prstGeom prst="rect">
            <a:avLst/>
          </a:prstGeom>
        </p:spPr>
        <p:txBody>
          <a:bodyPr vert="horz" wrap="square" lIns="0" tIns="0" rIns="0" bIns="0" rtlCol="0">
            <a:spAutoFit/>
          </a:bodyPr>
          <a:lstStyle/>
          <a:p>
            <a:pPr marL="12700" marR="518159" lvl="1">
              <a:lnSpc>
                <a:spcPct val="100000"/>
              </a:lnSpc>
              <a:tabLst>
                <a:tab pos="394335" algn="l"/>
              </a:tabLst>
            </a:pPr>
            <a:r>
              <a:rPr sz="2800" b="1" dirty="0">
                <a:latin typeface="Arial"/>
                <a:cs typeface="Arial"/>
              </a:rPr>
              <a:t>Goods Movement and </a:t>
            </a:r>
            <a:r>
              <a:rPr sz="2800" b="1" spc="-105" dirty="0">
                <a:latin typeface="Arial"/>
                <a:cs typeface="Arial"/>
              </a:rPr>
              <a:t>T</a:t>
            </a:r>
            <a:r>
              <a:rPr sz="2800" b="1" dirty="0">
                <a:latin typeface="Arial"/>
                <a:cs typeface="Arial"/>
              </a:rPr>
              <a:t>ransportation Planning</a:t>
            </a:r>
            <a:endParaRPr sz="2800" dirty="0">
              <a:latin typeface="Arial"/>
              <a:cs typeface="Arial"/>
            </a:endParaRPr>
          </a:p>
          <a:p>
            <a:pPr marL="12700" marR="347345">
              <a:lnSpc>
                <a:spcPct val="100000"/>
              </a:lnSpc>
              <a:spcBef>
                <a:spcPts val="1215"/>
              </a:spcBef>
            </a:pPr>
            <a:r>
              <a:rPr sz="2000" u="sng" dirty="0">
                <a:latin typeface="Arial"/>
                <a:cs typeface="Arial"/>
              </a:rPr>
              <a:t>Goods movement</a:t>
            </a:r>
            <a:r>
              <a:rPr sz="2000" dirty="0">
                <a:latin typeface="Arial"/>
                <a:cs typeface="Arial"/>
              </a:rPr>
              <a:t> </a:t>
            </a:r>
            <a:r>
              <a:rPr lang="en-US" sz="2000" dirty="0">
                <a:latin typeface="Arial"/>
                <a:cs typeface="Arial"/>
              </a:rPr>
              <a:t>refers </a:t>
            </a:r>
            <a:r>
              <a:rPr lang="en-US" sz="2000" dirty="0">
                <a:latin typeface="Arial" panose="020B0604020202020204" pitchFamily="34" charset="0"/>
                <a:cs typeface="Arial" panose="020B0604020202020204" pitchFamily="34" charset="0"/>
              </a:rPr>
              <a:t>the distribution of freight (including raw materials, parts and finished consumer products) by all modes of transportation including marine, air, rail and truck.</a:t>
            </a:r>
          </a:p>
          <a:p>
            <a:pPr marL="12700" marR="347345">
              <a:lnSpc>
                <a:spcPct val="100000"/>
              </a:lnSpc>
              <a:spcBef>
                <a:spcPts val="1215"/>
              </a:spcBef>
            </a:pPr>
            <a:r>
              <a:rPr sz="2000" dirty="0">
                <a:latin typeface="Arial"/>
                <a:cs typeface="Arial"/>
              </a:rPr>
              <a:t>Near-port communities can be disproportionately impacted by goods movement </a:t>
            </a:r>
            <a:r>
              <a:rPr lang="en-US" sz="2000" dirty="0">
                <a:latin typeface="Arial"/>
                <a:cs typeface="Arial"/>
              </a:rPr>
              <a:t>from </a:t>
            </a:r>
            <a:r>
              <a:rPr sz="2000" dirty="0">
                <a:latin typeface="Arial"/>
                <a:cs typeface="Arial"/>
              </a:rPr>
              <a:t>the cumulative impact of the many types of </a:t>
            </a:r>
            <a:r>
              <a:rPr lang="en-US" sz="2000" dirty="0">
                <a:latin typeface="Arial"/>
                <a:cs typeface="Arial"/>
              </a:rPr>
              <a:t>port-related </a:t>
            </a:r>
            <a:r>
              <a:rPr sz="2000" dirty="0">
                <a:latin typeface="Arial"/>
                <a:cs typeface="Arial"/>
              </a:rPr>
              <a:t>freight facilities</a:t>
            </a:r>
            <a:r>
              <a:rPr lang="en-US" sz="2000" dirty="0">
                <a:latin typeface="Arial"/>
                <a:cs typeface="Arial"/>
              </a:rPr>
              <a:t>:</a:t>
            </a:r>
            <a:endParaRPr sz="2000" dirty="0">
              <a:latin typeface="Arial"/>
              <a:cs typeface="Arial"/>
            </a:endParaRPr>
          </a:p>
          <a:p>
            <a:pPr marL="297815" lvl="2" indent="-113664">
              <a:lnSpc>
                <a:spcPct val="100000"/>
              </a:lnSpc>
              <a:spcBef>
                <a:spcPts val="450"/>
              </a:spcBef>
              <a:buFont typeface="Arial"/>
              <a:buChar char="•"/>
              <a:tabLst>
                <a:tab pos="298450" algn="l"/>
              </a:tabLst>
            </a:pPr>
            <a:r>
              <a:rPr sz="2000" dirty="0">
                <a:latin typeface="Arial"/>
                <a:cs typeface="Arial"/>
              </a:rPr>
              <a:t>Seaports, airports and border crossings</a:t>
            </a:r>
          </a:p>
          <a:p>
            <a:pPr marL="297815" lvl="2" indent="-113664">
              <a:lnSpc>
                <a:spcPct val="100000"/>
              </a:lnSpc>
              <a:spcBef>
                <a:spcPts val="234"/>
              </a:spcBef>
              <a:buFont typeface="Arial"/>
              <a:buChar char="•"/>
              <a:tabLst>
                <a:tab pos="298450" algn="l"/>
              </a:tabLst>
            </a:pPr>
            <a:r>
              <a:rPr sz="2000" dirty="0">
                <a:latin typeface="Arial"/>
                <a:cs typeface="Arial"/>
              </a:rPr>
              <a:t>Railyards and rail lines</a:t>
            </a:r>
          </a:p>
          <a:p>
            <a:pPr marL="297815" lvl="2" indent="-113664">
              <a:lnSpc>
                <a:spcPct val="100000"/>
              </a:lnSpc>
              <a:spcBef>
                <a:spcPts val="234"/>
              </a:spcBef>
              <a:buFont typeface="Arial"/>
              <a:buChar char="•"/>
              <a:tabLst>
                <a:tab pos="298450" algn="l"/>
              </a:tabLst>
            </a:pPr>
            <a:r>
              <a:rPr sz="2000" dirty="0">
                <a:latin typeface="Arial"/>
                <a:cs typeface="Arial"/>
              </a:rPr>
              <a:t>Marine highways</a:t>
            </a:r>
          </a:p>
          <a:p>
            <a:pPr marL="297815" lvl="2" indent="-113664">
              <a:lnSpc>
                <a:spcPct val="100000"/>
              </a:lnSpc>
              <a:spcBef>
                <a:spcPts val="234"/>
              </a:spcBef>
              <a:buFont typeface="Arial"/>
              <a:buChar char="•"/>
              <a:tabLst>
                <a:tab pos="298450" algn="l"/>
              </a:tabLst>
            </a:pPr>
            <a:r>
              <a:rPr sz="2000" dirty="0">
                <a:latin typeface="Arial"/>
                <a:cs typeface="Arial"/>
              </a:rPr>
              <a:t>Highways and high </a:t>
            </a:r>
            <a:r>
              <a:rPr sz="2000" u="sng" dirty="0">
                <a:latin typeface="Arial"/>
                <a:cs typeface="Arial"/>
              </a:rPr>
              <a:t>truck</a:t>
            </a:r>
            <a:r>
              <a:rPr sz="2000" dirty="0">
                <a:latin typeface="Arial"/>
                <a:cs typeface="Arial"/>
              </a:rPr>
              <a:t> traffic roads</a:t>
            </a:r>
          </a:p>
          <a:p>
            <a:pPr marL="297815" lvl="2" indent="-113664">
              <a:lnSpc>
                <a:spcPct val="100000"/>
              </a:lnSpc>
              <a:spcBef>
                <a:spcPts val="234"/>
              </a:spcBef>
              <a:buFont typeface="Arial"/>
              <a:buChar char="•"/>
              <a:tabLst>
                <a:tab pos="298450" algn="l"/>
              </a:tabLst>
            </a:pPr>
            <a:r>
              <a:rPr sz="2000" spc="-50" dirty="0">
                <a:latin typeface="Arial"/>
                <a:cs typeface="Arial"/>
              </a:rPr>
              <a:t>W</a:t>
            </a:r>
            <a:r>
              <a:rPr sz="2000" dirty="0">
                <a:latin typeface="Arial"/>
                <a:cs typeface="Arial"/>
              </a:rPr>
              <a:t>arehouse and distribution facilities</a:t>
            </a:r>
          </a:p>
        </p:txBody>
      </p:sp>
      <p:sp>
        <p:nvSpPr>
          <p:cNvPr id="17" name="object 17"/>
          <p:cNvSpPr/>
          <p:nvPr/>
        </p:nvSpPr>
        <p:spPr>
          <a:xfrm>
            <a:off x="5579745" y="463550"/>
            <a:ext cx="4010660" cy="6365240"/>
          </a:xfrm>
          <a:custGeom>
            <a:avLst/>
            <a:gdLst/>
            <a:ahLst/>
            <a:cxnLst/>
            <a:rect l="l" t="t" r="r" b="b"/>
            <a:pathLst>
              <a:path w="4010659" h="6365240">
                <a:moveTo>
                  <a:pt x="0" y="6365240"/>
                </a:moveTo>
                <a:lnTo>
                  <a:pt x="4010660" y="6365240"/>
                </a:lnTo>
                <a:lnTo>
                  <a:pt x="4010660" y="0"/>
                </a:lnTo>
                <a:lnTo>
                  <a:pt x="0" y="0"/>
                </a:lnTo>
                <a:lnTo>
                  <a:pt x="0" y="6365240"/>
                </a:lnTo>
                <a:close/>
              </a:path>
            </a:pathLst>
          </a:custGeom>
          <a:solidFill>
            <a:srgbClr val="EFF7ED"/>
          </a:solidFill>
        </p:spPr>
        <p:txBody>
          <a:bodyPr wrap="square" lIns="0" tIns="0" rIns="0" bIns="0" rtlCol="0"/>
          <a:lstStyle/>
          <a:p>
            <a:endParaRPr/>
          </a:p>
        </p:txBody>
      </p:sp>
      <p:sp>
        <p:nvSpPr>
          <p:cNvPr id="18" name="object 18"/>
          <p:cNvSpPr txBox="1"/>
          <p:nvPr/>
        </p:nvSpPr>
        <p:spPr>
          <a:xfrm>
            <a:off x="5751195" y="620369"/>
            <a:ext cx="3697605" cy="5740033"/>
          </a:xfrm>
          <a:prstGeom prst="rect">
            <a:avLst/>
          </a:prstGeom>
        </p:spPr>
        <p:txBody>
          <a:bodyPr vert="horz" wrap="square" lIns="0" tIns="0" rIns="0" bIns="0" rtlCol="0">
            <a:spAutoFit/>
          </a:bodyPr>
          <a:lstStyle/>
          <a:p>
            <a:pPr marL="12700">
              <a:lnSpc>
                <a:spcPct val="100000"/>
              </a:lnSpc>
            </a:pPr>
            <a:r>
              <a:rPr sz="2400" b="1" spc="-80" dirty="0">
                <a:latin typeface="Arial"/>
                <a:cs typeface="Arial"/>
              </a:rPr>
              <a:t>T</a:t>
            </a:r>
            <a:r>
              <a:rPr sz="2400" b="1" dirty="0">
                <a:latin typeface="Arial"/>
                <a:cs typeface="Arial"/>
              </a:rPr>
              <a:t>ransportation Planning and Coordination</a:t>
            </a:r>
            <a:endParaRPr sz="2400" dirty="0">
              <a:latin typeface="Arial"/>
              <a:cs typeface="Arial"/>
            </a:endParaRPr>
          </a:p>
          <a:p>
            <a:pPr marL="12700" marR="5080">
              <a:lnSpc>
                <a:spcPct val="100000"/>
              </a:lnSpc>
              <a:spcBef>
                <a:spcPts val="880"/>
              </a:spcBef>
            </a:pPr>
            <a:r>
              <a:rPr lang="en-US" sz="2000" spc="-5" dirty="0">
                <a:latin typeface="Arial"/>
                <a:cs typeface="Arial"/>
              </a:rPr>
              <a:t>The following a</a:t>
            </a:r>
            <a:r>
              <a:rPr sz="2000" dirty="0">
                <a:latin typeface="Arial"/>
                <a:cs typeface="Arial"/>
              </a:rPr>
              <a:t>gencies must </a:t>
            </a:r>
            <a:r>
              <a:rPr sz="2000" spc="-20" dirty="0">
                <a:latin typeface="Arial"/>
                <a:cs typeface="Arial"/>
              </a:rPr>
              <a:t>coordinat</a:t>
            </a:r>
            <a:r>
              <a:rPr sz="2000" dirty="0">
                <a:latin typeface="Arial"/>
                <a:cs typeface="Arial"/>
              </a:rPr>
              <a:t>e</a:t>
            </a:r>
            <a:r>
              <a:rPr sz="2000" spc="-40" dirty="0">
                <a:latin typeface="Arial"/>
                <a:cs typeface="Arial"/>
              </a:rPr>
              <a:t> </a:t>
            </a:r>
            <a:r>
              <a:rPr sz="2000" spc="-20" dirty="0">
                <a:latin typeface="Arial"/>
                <a:cs typeface="Arial"/>
              </a:rPr>
              <a:t>t</a:t>
            </a:r>
            <a:r>
              <a:rPr sz="2000" dirty="0">
                <a:latin typeface="Arial"/>
                <a:cs typeface="Arial"/>
              </a:rPr>
              <a:t>o</a:t>
            </a:r>
            <a:r>
              <a:rPr sz="2000" spc="-40" dirty="0">
                <a:latin typeface="Arial"/>
                <a:cs typeface="Arial"/>
              </a:rPr>
              <a:t> </a:t>
            </a:r>
            <a:r>
              <a:rPr sz="2000" spc="-20" dirty="0">
                <a:latin typeface="Arial"/>
                <a:cs typeface="Arial"/>
              </a:rPr>
              <a:t>improv</a:t>
            </a:r>
            <a:r>
              <a:rPr sz="2000" dirty="0">
                <a:latin typeface="Arial"/>
                <a:cs typeface="Arial"/>
              </a:rPr>
              <a:t>e</a:t>
            </a:r>
            <a:r>
              <a:rPr sz="2000" spc="-40" dirty="0">
                <a:latin typeface="Arial"/>
                <a:cs typeface="Arial"/>
              </a:rPr>
              <a:t> </a:t>
            </a:r>
            <a:r>
              <a:rPr sz="2000" spc="-20" dirty="0">
                <a:latin typeface="Arial"/>
                <a:cs typeface="Arial"/>
              </a:rPr>
              <a:t>th</a:t>
            </a:r>
            <a:r>
              <a:rPr sz="2000" dirty="0">
                <a:latin typeface="Arial"/>
                <a:cs typeface="Arial"/>
              </a:rPr>
              <a:t>e</a:t>
            </a:r>
            <a:r>
              <a:rPr sz="2000" spc="-40" dirty="0">
                <a:latin typeface="Arial"/>
                <a:cs typeface="Arial"/>
              </a:rPr>
              <a:t> </a:t>
            </a:r>
            <a:r>
              <a:rPr sz="2000" spc="-20" dirty="0">
                <a:latin typeface="Arial"/>
                <a:cs typeface="Arial"/>
              </a:rPr>
              <a:t>flo</a:t>
            </a:r>
            <a:r>
              <a:rPr sz="2000" dirty="0">
                <a:latin typeface="Arial"/>
                <a:cs typeface="Arial"/>
              </a:rPr>
              <a:t>w</a:t>
            </a:r>
            <a:r>
              <a:rPr sz="2000" spc="-40" dirty="0">
                <a:latin typeface="Arial"/>
                <a:cs typeface="Arial"/>
              </a:rPr>
              <a:t> </a:t>
            </a:r>
            <a:r>
              <a:rPr sz="2000" spc="-20" dirty="0">
                <a:latin typeface="Arial"/>
                <a:cs typeface="Arial"/>
              </a:rPr>
              <a:t>o</a:t>
            </a:r>
            <a:r>
              <a:rPr sz="2000" dirty="0">
                <a:latin typeface="Arial"/>
                <a:cs typeface="Arial"/>
              </a:rPr>
              <a:t>f</a:t>
            </a:r>
            <a:r>
              <a:rPr sz="2000" spc="-40" dirty="0">
                <a:latin typeface="Arial"/>
                <a:cs typeface="Arial"/>
              </a:rPr>
              <a:t> </a:t>
            </a:r>
            <a:r>
              <a:rPr sz="2000" spc="-20" dirty="0">
                <a:latin typeface="Arial"/>
                <a:cs typeface="Arial"/>
              </a:rPr>
              <a:t>good</a:t>
            </a:r>
            <a:r>
              <a:rPr sz="2000" dirty="0">
                <a:latin typeface="Arial"/>
                <a:cs typeface="Arial"/>
              </a:rPr>
              <a:t>s</a:t>
            </a:r>
            <a:r>
              <a:rPr sz="2000" spc="-40" dirty="0">
                <a:latin typeface="Arial"/>
                <a:cs typeface="Arial"/>
              </a:rPr>
              <a:t> </a:t>
            </a:r>
            <a:r>
              <a:rPr sz="2000" spc="-20" dirty="0">
                <a:latin typeface="Arial"/>
                <a:cs typeface="Arial"/>
              </a:rPr>
              <a:t>t</a:t>
            </a:r>
            <a:r>
              <a:rPr sz="2000" dirty="0">
                <a:latin typeface="Arial"/>
                <a:cs typeface="Arial"/>
              </a:rPr>
              <a:t>o</a:t>
            </a:r>
            <a:r>
              <a:rPr sz="2000" spc="-40" dirty="0">
                <a:latin typeface="Arial"/>
                <a:cs typeface="Arial"/>
              </a:rPr>
              <a:t> </a:t>
            </a:r>
            <a:r>
              <a:rPr sz="2000" spc="-20" dirty="0">
                <a:latin typeface="Arial"/>
                <a:cs typeface="Arial"/>
              </a:rPr>
              <a:t>an</a:t>
            </a:r>
            <a:r>
              <a:rPr sz="2000" dirty="0">
                <a:latin typeface="Arial"/>
                <a:cs typeface="Arial"/>
              </a:rPr>
              <a:t>d</a:t>
            </a:r>
            <a:r>
              <a:rPr sz="2000" spc="-40" dirty="0">
                <a:latin typeface="Arial"/>
                <a:cs typeface="Arial"/>
              </a:rPr>
              <a:t> </a:t>
            </a:r>
            <a:r>
              <a:rPr sz="2000" spc="-20" dirty="0">
                <a:latin typeface="Arial"/>
                <a:cs typeface="Arial"/>
              </a:rPr>
              <a:t>from </a:t>
            </a:r>
            <a:r>
              <a:rPr sz="2000" dirty="0">
                <a:latin typeface="Arial"/>
                <a:cs typeface="Arial"/>
              </a:rPr>
              <a:t>ports while also achieving transportation goals of the local communit</a:t>
            </a:r>
            <a:r>
              <a:rPr sz="2000" spc="-100" dirty="0">
                <a:latin typeface="Arial"/>
                <a:cs typeface="Arial"/>
              </a:rPr>
              <a:t>y</a:t>
            </a:r>
            <a:r>
              <a:rPr sz="2000" spc="-5" dirty="0">
                <a:latin typeface="Arial"/>
                <a:cs typeface="Arial"/>
              </a:rPr>
              <a:t>.</a:t>
            </a:r>
            <a:r>
              <a:rPr lang="en-US" sz="2000" spc="-5" baseline="33333" dirty="0">
                <a:latin typeface="Arial"/>
                <a:cs typeface="Arial"/>
              </a:rPr>
              <a:t>2</a:t>
            </a:r>
            <a:endParaRPr baseline="33333" dirty="0">
              <a:latin typeface="Arial"/>
              <a:cs typeface="Arial"/>
            </a:endParaRPr>
          </a:p>
          <a:p>
            <a:pPr marL="297815" indent="-114300">
              <a:lnSpc>
                <a:spcPct val="100000"/>
              </a:lnSpc>
              <a:spcBef>
                <a:spcPts val="900"/>
              </a:spcBef>
              <a:buFont typeface="Arial"/>
              <a:buChar char="•"/>
              <a:tabLst>
                <a:tab pos="298450" algn="l"/>
              </a:tabLst>
            </a:pPr>
            <a:r>
              <a:rPr dirty="0">
                <a:latin typeface="Arial"/>
                <a:cs typeface="Arial"/>
              </a:rPr>
              <a:t>Local transportation planning departments</a:t>
            </a:r>
          </a:p>
          <a:p>
            <a:pPr marL="297815" indent="-114300">
              <a:lnSpc>
                <a:spcPct val="100000"/>
              </a:lnSpc>
              <a:spcBef>
                <a:spcPts val="900"/>
              </a:spcBef>
              <a:buFont typeface="Arial"/>
              <a:buChar char="•"/>
              <a:tabLst>
                <a:tab pos="298450" algn="l"/>
              </a:tabLst>
            </a:pPr>
            <a:r>
              <a:rPr dirty="0">
                <a:latin typeface="Arial"/>
                <a:cs typeface="Arial"/>
              </a:rPr>
              <a:t>Metropolitan planning organizations</a:t>
            </a:r>
          </a:p>
          <a:p>
            <a:pPr marL="297815" marR="956944" indent="-114300">
              <a:lnSpc>
                <a:spcPct val="100000"/>
              </a:lnSpc>
              <a:spcBef>
                <a:spcPts val="900"/>
              </a:spcBef>
              <a:buFont typeface="Arial"/>
              <a:buChar char="•"/>
              <a:tabLst>
                <a:tab pos="298450" algn="l"/>
              </a:tabLst>
            </a:pPr>
            <a:r>
              <a:rPr dirty="0">
                <a:latin typeface="Arial"/>
                <a:cs typeface="Arial"/>
              </a:rPr>
              <a:t>State and federal departments of transportation</a:t>
            </a:r>
          </a:p>
          <a:p>
            <a:pPr marL="297815" indent="-114300">
              <a:lnSpc>
                <a:spcPct val="100000"/>
              </a:lnSpc>
              <a:spcBef>
                <a:spcPts val="900"/>
              </a:spcBef>
              <a:buFont typeface="Arial"/>
              <a:buChar char="•"/>
              <a:tabLst>
                <a:tab pos="298450" algn="l"/>
              </a:tabLst>
            </a:pPr>
            <a:r>
              <a:rPr dirty="0">
                <a:latin typeface="Arial"/>
                <a:cs typeface="Arial"/>
              </a:rPr>
              <a:t>Port authorities</a:t>
            </a:r>
          </a:p>
          <a:p>
            <a:pPr marL="297815" indent="-114300">
              <a:lnSpc>
                <a:spcPct val="100000"/>
              </a:lnSpc>
              <a:spcBef>
                <a:spcPts val="900"/>
              </a:spcBef>
              <a:buFont typeface="Arial"/>
              <a:buChar char="•"/>
              <a:tabLst>
                <a:tab pos="298450" algn="l"/>
              </a:tabLst>
            </a:pPr>
            <a:r>
              <a:rPr dirty="0">
                <a:latin typeface="Arial"/>
                <a:cs typeface="Arial"/>
              </a:rPr>
              <a:t>State and local environmental agencies</a:t>
            </a:r>
          </a:p>
        </p:txBody>
      </p:sp>
      <p:sp>
        <p:nvSpPr>
          <p:cNvPr id="19" name="object 19"/>
          <p:cNvSpPr/>
          <p:nvPr/>
        </p:nvSpPr>
        <p:spPr>
          <a:xfrm>
            <a:off x="5579745" y="463550"/>
            <a:ext cx="4010660" cy="6365240"/>
          </a:xfrm>
          <a:custGeom>
            <a:avLst/>
            <a:gdLst/>
            <a:ahLst/>
            <a:cxnLst/>
            <a:rect l="l" t="t" r="r" b="b"/>
            <a:pathLst>
              <a:path w="4010659" h="6365240">
                <a:moveTo>
                  <a:pt x="0" y="6365240"/>
                </a:moveTo>
                <a:lnTo>
                  <a:pt x="4010660" y="6365240"/>
                </a:lnTo>
                <a:lnTo>
                  <a:pt x="4010660" y="0"/>
                </a:lnTo>
                <a:lnTo>
                  <a:pt x="0" y="0"/>
                </a:lnTo>
                <a:lnTo>
                  <a:pt x="0" y="6365240"/>
                </a:lnTo>
                <a:close/>
              </a:path>
            </a:pathLst>
          </a:custGeom>
          <a:ln w="12700">
            <a:solidFill>
              <a:srgbClr val="64B147"/>
            </a:solidFill>
          </a:ln>
        </p:spPr>
        <p:txBody>
          <a:bodyPr wrap="square" lIns="0" tIns="0" rIns="0" bIns="0" rtlCol="0"/>
          <a:lstStyle/>
          <a:p>
            <a:endParaRPr/>
          </a:p>
        </p:txBody>
      </p:sp>
      <p:sp>
        <p:nvSpPr>
          <p:cNvPr id="34" name="object 34"/>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6" name="object 36"/>
          <p:cNvSpPr/>
          <p:nvPr/>
        </p:nvSpPr>
        <p:spPr>
          <a:xfrm>
            <a:off x="3848548" y="7210043"/>
            <a:ext cx="319142" cy="419923"/>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Land Use and </a:t>
            </a:r>
            <a:r>
              <a:rPr sz="1400" b="1" spc="-80">
                <a:solidFill>
                  <a:srgbClr val="FFFFFF"/>
                </a:solidFill>
                <a:latin typeface="Arial"/>
                <a:cs typeface="Arial"/>
              </a:rPr>
              <a:t>T</a:t>
            </a:r>
            <a:r>
              <a:rPr sz="1400" b="1">
                <a:solidFill>
                  <a:srgbClr val="FFFFFF"/>
                </a:solidFill>
                <a:latin typeface="Arial"/>
                <a:cs typeface="Arial"/>
              </a:rPr>
              <a:t>ransportation</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109476" cy="6088846"/>
          </a:xfrm>
          <a:prstGeom prst="rect">
            <a:avLst/>
          </a:prstGeom>
        </p:spPr>
        <p:txBody>
          <a:bodyPr vert="horz" wrap="square" lIns="0" tIns="0" rIns="0" bIns="0" rtlCol="0">
            <a:spAutoFit/>
          </a:bodyPr>
          <a:lstStyle/>
          <a:p>
            <a:pPr marL="12700" lvl="1">
              <a:lnSpc>
                <a:spcPct val="100000"/>
              </a:lnSpc>
              <a:tabLst>
                <a:tab pos="394335" algn="l"/>
              </a:tabLst>
            </a:pPr>
            <a:r>
              <a:rPr sz="2800" b="1">
                <a:latin typeface="Arial"/>
                <a:cs typeface="Arial"/>
              </a:rPr>
              <a:t>Land Use</a:t>
            </a:r>
            <a:endParaRPr sz="2800">
              <a:latin typeface="Arial"/>
              <a:cs typeface="Arial"/>
            </a:endParaRPr>
          </a:p>
          <a:p>
            <a:pPr marL="12700" marR="593090">
              <a:lnSpc>
                <a:spcPct val="100000"/>
              </a:lnSpc>
              <a:spcBef>
                <a:spcPts val="1095"/>
              </a:spcBef>
            </a:pPr>
            <a:r>
              <a:rPr>
                <a:latin typeface="Arial"/>
                <a:cs typeface="Arial"/>
              </a:rPr>
              <a:t>Land use at ports can have a direct impact on neighboring residential communities:</a:t>
            </a:r>
          </a:p>
          <a:p>
            <a:pPr marL="297815" marR="5080" lvl="2" indent="-114300">
              <a:lnSpc>
                <a:spcPct val="100000"/>
              </a:lnSpc>
              <a:spcBef>
                <a:spcPts val="900"/>
              </a:spcBef>
              <a:buFont typeface="Arial"/>
              <a:buChar char="•"/>
              <a:tabLst>
                <a:tab pos="298450" algn="l"/>
              </a:tabLst>
            </a:pPr>
            <a:r>
              <a:rPr>
                <a:latin typeface="Arial"/>
                <a:cs typeface="Arial"/>
              </a:rPr>
              <a:t>Competition between port land uses and community land uses.</a:t>
            </a:r>
          </a:p>
          <a:p>
            <a:pPr marL="297815" marR="481965" lvl="2" indent="-114300">
              <a:lnSpc>
                <a:spcPct val="100000"/>
              </a:lnSpc>
              <a:spcBef>
                <a:spcPts val="900"/>
              </a:spcBef>
              <a:buFont typeface="Arial"/>
              <a:buChar char="•"/>
              <a:tabLst>
                <a:tab pos="298450" algn="l"/>
              </a:tabLst>
            </a:pPr>
            <a:r>
              <a:rPr>
                <a:latin typeface="Arial"/>
                <a:cs typeface="Arial"/>
              </a:rPr>
              <a:t>Loss of residential and commercial property through eminent domain.</a:t>
            </a:r>
          </a:p>
          <a:p>
            <a:pPr marL="297815" marR="546100" lvl="2" indent="-114300">
              <a:lnSpc>
                <a:spcPct val="100000"/>
              </a:lnSpc>
              <a:spcBef>
                <a:spcPts val="900"/>
              </a:spcBef>
              <a:buFont typeface="Arial"/>
              <a:buChar char="•"/>
              <a:tabLst>
                <a:tab pos="298450" algn="l"/>
              </a:tabLst>
            </a:pPr>
            <a:r>
              <a:rPr>
                <a:latin typeface="Arial"/>
                <a:cs typeface="Arial"/>
              </a:rPr>
              <a:t>Potential for decreased </a:t>
            </a:r>
            <a:r>
              <a:rPr lang="en-US">
                <a:latin typeface="Arial"/>
                <a:cs typeface="Arial"/>
              </a:rPr>
              <a:t>residential </a:t>
            </a:r>
            <a:r>
              <a:rPr>
                <a:latin typeface="Arial"/>
                <a:cs typeface="Arial"/>
              </a:rPr>
              <a:t>property values.</a:t>
            </a:r>
          </a:p>
          <a:p>
            <a:pPr marL="297815" marR="298450" lvl="2" indent="-114300">
              <a:lnSpc>
                <a:spcPct val="100000"/>
              </a:lnSpc>
              <a:spcBef>
                <a:spcPts val="900"/>
              </a:spcBef>
              <a:buFont typeface="Arial"/>
              <a:buChar char="•"/>
              <a:tabLst>
                <a:tab pos="298450" algn="l"/>
              </a:tabLst>
            </a:pPr>
            <a:r>
              <a:rPr>
                <a:latin typeface="Arial"/>
                <a:cs typeface="Arial"/>
              </a:rPr>
              <a:t>Air and noise pollution from machines, trucks and ships as well as channel maintenance and expansion.</a:t>
            </a:r>
          </a:p>
          <a:p>
            <a:pPr marL="297815" lvl="2" indent="-114300">
              <a:lnSpc>
                <a:spcPct val="100000"/>
              </a:lnSpc>
              <a:spcBef>
                <a:spcPts val="900"/>
              </a:spcBef>
              <a:buFont typeface="Arial"/>
              <a:buChar char="•"/>
              <a:tabLst>
                <a:tab pos="298450" algn="l"/>
              </a:tabLst>
            </a:pPr>
            <a:r>
              <a:rPr>
                <a:latin typeface="Arial"/>
                <a:cs typeface="Arial"/>
              </a:rPr>
              <a:t>Light pollution from both constant and flashing lights.</a:t>
            </a:r>
            <a:endParaRPr lang="en-US">
              <a:latin typeface="Arial"/>
              <a:cs typeface="Arial"/>
            </a:endParaRPr>
          </a:p>
          <a:p>
            <a:pPr marL="183515" lvl="2">
              <a:spcBef>
                <a:spcPts val="900"/>
              </a:spcBef>
              <a:tabLst>
                <a:tab pos="298450" algn="l"/>
              </a:tabLst>
            </a:pPr>
            <a:r>
              <a:rPr lang="en-US">
                <a:latin typeface="Arial"/>
                <a:cs typeface="Arial"/>
              </a:rPr>
              <a:t>Additional port-related industries combine to create a cumulative, disproportionate burden for communities located near ports.</a:t>
            </a:r>
          </a:p>
          <a:p>
            <a:pPr marL="297815" lvl="2" indent="-114300">
              <a:lnSpc>
                <a:spcPct val="100000"/>
              </a:lnSpc>
              <a:spcBef>
                <a:spcPts val="900"/>
              </a:spcBef>
              <a:buFont typeface="Arial"/>
              <a:buChar char="•"/>
              <a:tabLst>
                <a:tab pos="298450" algn="l"/>
              </a:tabLst>
            </a:pPr>
            <a:endParaRPr>
              <a:latin typeface="Arial"/>
              <a:cs typeface="Arial"/>
            </a:endParaRPr>
          </a:p>
        </p:txBody>
      </p:sp>
      <p:sp>
        <p:nvSpPr>
          <p:cNvPr id="26" name="object 26"/>
          <p:cNvSpPr/>
          <p:nvPr/>
        </p:nvSpPr>
        <p:spPr>
          <a:xfrm>
            <a:off x="5762497" y="457834"/>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EFF7ED"/>
          </a:solidFill>
        </p:spPr>
        <p:txBody>
          <a:bodyPr wrap="square" lIns="0" tIns="0" rIns="0" bIns="0" rtlCol="0"/>
          <a:lstStyle/>
          <a:p>
            <a:endParaRPr/>
          </a:p>
        </p:txBody>
      </p:sp>
      <p:sp>
        <p:nvSpPr>
          <p:cNvPr id="27" name="object 27"/>
          <p:cNvSpPr/>
          <p:nvPr/>
        </p:nvSpPr>
        <p:spPr>
          <a:xfrm>
            <a:off x="5762497" y="457834"/>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64B147"/>
            </a:solidFill>
          </a:ln>
        </p:spPr>
        <p:txBody>
          <a:bodyPr wrap="square" lIns="0" tIns="0" rIns="0" bIns="0" rtlCol="0"/>
          <a:lstStyle/>
          <a:p>
            <a:endParaRPr/>
          </a:p>
        </p:txBody>
      </p:sp>
      <p:sp>
        <p:nvSpPr>
          <p:cNvPr id="29" name="object 29"/>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0" name="object 30"/>
          <p:cNvSpPr/>
          <p:nvPr/>
        </p:nvSpPr>
        <p:spPr>
          <a:xfrm>
            <a:off x="3848548" y="7210043"/>
            <a:ext cx="319142" cy="419923"/>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5" name="object 35"/>
          <p:cNvSpPr txBox="1"/>
          <p:nvPr/>
        </p:nvSpPr>
        <p:spPr>
          <a:xfrm>
            <a:off x="5933947" y="614654"/>
            <a:ext cx="3577590" cy="4316566"/>
          </a:xfrm>
          <a:prstGeom prst="rect">
            <a:avLst/>
          </a:prstGeom>
        </p:spPr>
        <p:txBody>
          <a:bodyPr vert="horz" wrap="square" lIns="0" tIns="0" rIns="0" bIns="0" rtlCol="0">
            <a:spAutoFit/>
          </a:bodyPr>
          <a:lstStyle/>
          <a:p>
            <a:pPr marL="12700">
              <a:lnSpc>
                <a:spcPct val="100000"/>
              </a:lnSpc>
            </a:pPr>
            <a:r>
              <a:rPr sz="2400" b="1">
                <a:latin typeface="Arial"/>
                <a:cs typeface="Arial"/>
              </a:rPr>
              <a:t>Land Use Regulations</a:t>
            </a:r>
            <a:endParaRPr sz="2400">
              <a:latin typeface="Arial"/>
              <a:cs typeface="Arial"/>
            </a:endParaRPr>
          </a:p>
          <a:p>
            <a:pPr marL="298450" marR="114935" indent="-285750">
              <a:lnSpc>
                <a:spcPct val="100000"/>
              </a:lnSpc>
              <a:spcBef>
                <a:spcPts val="880"/>
              </a:spcBef>
              <a:buFont typeface="Arial" panose="020B0604020202020204" pitchFamily="34" charset="0"/>
              <a:buChar char="•"/>
            </a:pPr>
            <a:r>
              <a:rPr lang="en-US">
                <a:latin typeface="Arial"/>
                <a:cs typeface="Arial"/>
              </a:rPr>
              <a:t>T</a:t>
            </a:r>
            <a:r>
              <a:rPr>
                <a:latin typeface="Arial"/>
                <a:cs typeface="Arial"/>
              </a:rPr>
              <a:t>ypically regulated at the local level by city and county governments.</a:t>
            </a:r>
          </a:p>
          <a:p>
            <a:pPr marL="298450" marR="198120" indent="-285750">
              <a:lnSpc>
                <a:spcPct val="100000"/>
              </a:lnSpc>
              <a:spcBef>
                <a:spcPts val="900"/>
              </a:spcBef>
              <a:buFont typeface="Arial" panose="020B0604020202020204" pitchFamily="34" charset="0"/>
              <a:buChar char="•"/>
            </a:pPr>
            <a:r>
              <a:rPr lang="en-US" u="sng">
                <a:latin typeface="Arial"/>
                <a:cs typeface="Arial"/>
              </a:rPr>
              <a:t>P</a:t>
            </a:r>
            <a:r>
              <a:rPr u="sng">
                <a:latin typeface="Arial"/>
                <a:cs typeface="Arial"/>
              </a:rPr>
              <a:t>ort authority</a:t>
            </a:r>
            <a:r>
              <a:rPr>
                <a:latin typeface="Arial"/>
                <a:cs typeface="Arial"/>
              </a:rPr>
              <a:t> itself may be set up as a political subdivision of the state </a:t>
            </a:r>
            <a:r>
              <a:rPr lang="en-US">
                <a:latin typeface="Arial"/>
                <a:cs typeface="Arial"/>
              </a:rPr>
              <a:t>giving the port authority </a:t>
            </a:r>
            <a:r>
              <a:rPr>
                <a:latin typeface="Arial"/>
                <a:cs typeface="Arial"/>
              </a:rPr>
              <a:t>regulatory control of land use within their jurisdiction.</a:t>
            </a:r>
          </a:p>
          <a:p>
            <a:pPr marL="298450" marR="227965" indent="-285750">
              <a:lnSpc>
                <a:spcPct val="100000"/>
              </a:lnSpc>
              <a:spcBef>
                <a:spcPts val="900"/>
              </a:spcBef>
              <a:buFont typeface="Arial" panose="020B0604020202020204" pitchFamily="34" charset="0"/>
              <a:buChar char="•"/>
            </a:pPr>
            <a:r>
              <a:rPr>
                <a:latin typeface="Arial"/>
                <a:cs typeface="Arial"/>
              </a:rPr>
              <a:t>Land use decisions at the state or local level may be subject to NE</a:t>
            </a:r>
            <a:r>
              <a:rPr spc="-100">
                <a:latin typeface="Arial"/>
                <a:cs typeface="Arial"/>
              </a:rPr>
              <a:t>P</a:t>
            </a:r>
            <a:r>
              <a:rPr>
                <a:latin typeface="Arial"/>
                <a:cs typeface="Arial"/>
              </a:rPr>
              <a:t>A</a:t>
            </a:r>
            <a:r>
              <a:rPr spc="-75">
                <a:latin typeface="Arial"/>
                <a:cs typeface="Arial"/>
              </a:rPr>
              <a:t> </a:t>
            </a:r>
            <a:r>
              <a:rPr>
                <a:latin typeface="Arial"/>
                <a:cs typeface="Arial"/>
              </a:rPr>
              <a:t>requirements if federal</a:t>
            </a:r>
            <a:r>
              <a:rPr lang="en-US">
                <a:latin typeface="Arial"/>
                <a:cs typeface="Arial"/>
              </a:rPr>
              <a:t> </a:t>
            </a:r>
            <a:r>
              <a:rPr>
                <a:latin typeface="Arial"/>
                <a:cs typeface="Arial"/>
              </a:rPr>
              <a:t>funding is involved</a:t>
            </a:r>
            <a:r>
              <a:rPr sz="1600">
                <a:latin typeface="Arial"/>
                <a:cs typeface="Arial"/>
              </a:rPr>
              <a:t>.</a:t>
            </a:r>
            <a:endParaRPr sz="1300">
              <a:latin typeface="Arial"/>
              <a:cs typeface="Arial"/>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431672" cy="5061301"/>
          </a:xfrm>
        </p:spPr>
        <p:txBody>
          <a:bodyPr>
            <a:normAutofit/>
          </a:bodyPr>
          <a:lstStyle/>
          <a:p>
            <a:r>
              <a:rPr lang="en-US" dirty="0"/>
              <a:t>Tools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defTabSz="1005840">
              <a:spcAft>
                <a:spcPts val="660"/>
              </a:spcAft>
            </a:pPr>
            <a:fld id="{9C8C2430-CBAF-4D9E-8321-8A011BFF5987}" type="slidenum">
              <a:rPr lang="en-US">
                <a:solidFill>
                  <a:srgbClr val="40BAD2"/>
                </a:solidFill>
                <a:latin typeface="Corbel" panose="020B0503020204020204"/>
              </a:rPr>
              <a:pPr defTabSz="1005840">
                <a:spcAft>
                  <a:spcPts val="660"/>
                </a:spcAft>
              </a:pPr>
              <a:t>2</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1005840"/>
            <a:endParaRPr lang="en-US" sz="3300" spc="-66">
              <a:latin typeface="Corbel" panose="020B0503020204020204"/>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3101914" y="1088305"/>
          <a:ext cx="6375820" cy="55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Land Use and </a:t>
            </a:r>
            <a:r>
              <a:rPr sz="1400" b="1" spc="-80">
                <a:solidFill>
                  <a:srgbClr val="FFFFFF"/>
                </a:solidFill>
                <a:latin typeface="Arial"/>
                <a:cs typeface="Arial"/>
              </a:rPr>
              <a:t>T</a:t>
            </a:r>
            <a:r>
              <a:rPr sz="1400" b="1">
                <a:solidFill>
                  <a:srgbClr val="FFFFFF"/>
                </a:solidFill>
                <a:latin typeface="Arial"/>
                <a:cs typeface="Arial"/>
              </a:rPr>
              <a:t>ransportation</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74158" cy="6386364"/>
          </a:xfrm>
          <a:prstGeom prst="rect">
            <a:avLst/>
          </a:prstGeom>
        </p:spPr>
        <p:txBody>
          <a:bodyPr vert="horz" wrap="square" lIns="0" tIns="0" rIns="0" bIns="0" rtlCol="0">
            <a:spAutoFit/>
          </a:bodyPr>
          <a:lstStyle/>
          <a:p>
            <a:pPr marL="12700" lvl="1">
              <a:lnSpc>
                <a:spcPct val="100000"/>
              </a:lnSpc>
              <a:tabLst>
                <a:tab pos="457834" algn="l"/>
              </a:tabLst>
            </a:pPr>
            <a:r>
              <a:rPr sz="2800" b="1">
                <a:latin typeface="Arial"/>
                <a:cs typeface="Arial"/>
              </a:rPr>
              <a:t>Community Interests</a:t>
            </a:r>
            <a:endParaRPr sz="2800">
              <a:latin typeface="Arial"/>
              <a:cs typeface="Arial"/>
            </a:endParaRPr>
          </a:p>
          <a:p>
            <a:pPr marL="297815" marR="105410" lvl="2" indent="-114300">
              <a:spcBef>
                <a:spcPts val="900"/>
              </a:spcBef>
              <a:buFont typeface="Arial"/>
              <a:buChar char="•"/>
              <a:tabLst>
                <a:tab pos="298450" algn="l"/>
              </a:tabLst>
            </a:pPr>
            <a:r>
              <a:rPr i="1">
                <a:latin typeface="Arial"/>
                <a:cs typeface="Arial"/>
              </a:rPr>
              <a:t>Air quality: </a:t>
            </a:r>
            <a:r>
              <a:rPr>
                <a:latin typeface="Arial"/>
                <a:cs typeface="Arial"/>
              </a:rPr>
              <a:t>The concentrated use of </a:t>
            </a:r>
            <a:r>
              <a:rPr u="sng">
                <a:latin typeface="Arial"/>
                <a:cs typeface="Arial"/>
              </a:rPr>
              <a:t>diesel</a:t>
            </a:r>
            <a:r>
              <a:rPr>
                <a:latin typeface="Arial"/>
                <a:cs typeface="Arial"/>
              </a:rPr>
              <a:t> engines </a:t>
            </a:r>
            <a:r>
              <a:rPr lang="en-US">
                <a:latin typeface="Arial"/>
                <a:cs typeface="Arial"/>
              </a:rPr>
              <a:t>and </a:t>
            </a:r>
            <a:r>
              <a:rPr>
                <a:latin typeface="Arial"/>
                <a:cs typeface="Arial"/>
              </a:rPr>
              <a:t>co-located stationary sources can contribute to decrease</a:t>
            </a:r>
            <a:r>
              <a:rPr lang="en-US">
                <a:latin typeface="Arial"/>
                <a:cs typeface="Arial"/>
              </a:rPr>
              <a:t>d</a:t>
            </a:r>
            <a:r>
              <a:rPr>
                <a:latin typeface="Arial"/>
                <a:cs typeface="Arial"/>
              </a:rPr>
              <a:t> air qualit</a:t>
            </a:r>
            <a:r>
              <a:rPr spc="-95">
                <a:latin typeface="Arial"/>
                <a:cs typeface="Arial"/>
              </a:rPr>
              <a:t>y</a:t>
            </a:r>
            <a:r>
              <a:rPr>
                <a:latin typeface="Arial"/>
                <a:cs typeface="Arial"/>
              </a:rPr>
              <a:t>.</a:t>
            </a:r>
          </a:p>
          <a:p>
            <a:pPr marL="297815" marR="104775" lvl="2" indent="-114300">
              <a:spcBef>
                <a:spcPts val="900"/>
              </a:spcBef>
              <a:buFont typeface="Arial"/>
              <a:buChar char="•"/>
              <a:tabLst>
                <a:tab pos="298450" algn="l"/>
              </a:tabLst>
            </a:pPr>
            <a:r>
              <a:rPr i="1">
                <a:latin typeface="Arial"/>
                <a:cs typeface="Arial"/>
              </a:rPr>
              <a:t>Public safety: </a:t>
            </a:r>
            <a:r>
              <a:rPr lang="en-US" i="1">
                <a:latin typeface="Arial"/>
                <a:cs typeface="Arial"/>
              </a:rPr>
              <a:t>H</a:t>
            </a:r>
            <a:r>
              <a:rPr>
                <a:latin typeface="Arial"/>
                <a:cs typeface="Arial"/>
              </a:rPr>
              <a:t>eavy trucks and rail can create public safety concerns around truck routes and rail crossings.</a:t>
            </a:r>
          </a:p>
          <a:p>
            <a:pPr marL="297815" marR="160020" lvl="2" indent="-114300">
              <a:spcBef>
                <a:spcPts val="900"/>
              </a:spcBef>
              <a:buFont typeface="Arial"/>
              <a:buChar char="•"/>
              <a:tabLst>
                <a:tab pos="298450" algn="l"/>
              </a:tabLst>
            </a:pPr>
            <a:r>
              <a:rPr i="1">
                <a:latin typeface="Arial"/>
                <a:cs typeface="Arial"/>
              </a:rPr>
              <a:t>Competing land uses: </a:t>
            </a:r>
            <a:r>
              <a:rPr>
                <a:latin typeface="Arial"/>
                <a:cs typeface="Arial"/>
              </a:rPr>
              <a:t>Port expansion may compete with communities for land available land for community-oriented amenities and services.</a:t>
            </a:r>
          </a:p>
          <a:p>
            <a:pPr marL="297815" marR="114300" lvl="2" indent="-114300">
              <a:spcBef>
                <a:spcPts val="900"/>
              </a:spcBef>
              <a:buFont typeface="Arial"/>
              <a:buChar char="•"/>
              <a:tabLst>
                <a:tab pos="298450" algn="l"/>
              </a:tabLst>
            </a:pPr>
            <a:r>
              <a:rPr i="1">
                <a:latin typeface="Arial"/>
                <a:cs typeface="Arial"/>
              </a:rPr>
              <a:t>Impacts from nuisances: </a:t>
            </a:r>
            <a:r>
              <a:rPr>
                <a:latin typeface="Arial"/>
                <a:cs typeface="Arial"/>
              </a:rPr>
              <a:t>Light and noise pollution from port operations can result in lower quality of life and health impacts.</a:t>
            </a:r>
          </a:p>
          <a:p>
            <a:pPr marL="297815" marR="5080" lvl="2" indent="-114300">
              <a:spcBef>
                <a:spcPts val="900"/>
              </a:spcBef>
              <a:buFont typeface="Arial"/>
              <a:buChar char="•"/>
              <a:tabLst>
                <a:tab pos="298450" algn="l"/>
              </a:tabLst>
            </a:pPr>
            <a:r>
              <a:rPr i="1">
                <a:latin typeface="Arial"/>
                <a:cs typeface="Arial"/>
              </a:rPr>
              <a:t>Environmental justice: </a:t>
            </a:r>
            <a:r>
              <a:rPr>
                <a:latin typeface="Arial"/>
                <a:cs typeface="Arial"/>
              </a:rPr>
              <a:t>Near-port communities often experience higher concentrations of environmental impacts.</a:t>
            </a:r>
          </a:p>
          <a:p>
            <a:pPr marL="297815" marR="49530" lvl="2" indent="-114300">
              <a:spcBef>
                <a:spcPts val="900"/>
              </a:spcBef>
              <a:buFont typeface="Arial"/>
              <a:buChar char="•"/>
              <a:tabLst>
                <a:tab pos="298450" algn="l"/>
              </a:tabLst>
            </a:pPr>
            <a:r>
              <a:rPr i="1">
                <a:latin typeface="Arial"/>
                <a:cs typeface="Arial"/>
              </a:rPr>
              <a:t>Resilient adaptation: </a:t>
            </a:r>
            <a:r>
              <a:rPr lang="en-US" i="1">
                <a:latin typeface="Arial"/>
                <a:cs typeface="Arial"/>
              </a:rPr>
              <a:t>E</a:t>
            </a:r>
            <a:r>
              <a:rPr>
                <a:latin typeface="Arial"/>
                <a:cs typeface="Arial"/>
              </a:rPr>
              <a:t>xtreme weather events can impact both ports and near-port communities</a:t>
            </a:r>
            <a:r>
              <a:rPr lang="en-US">
                <a:latin typeface="Arial"/>
                <a:cs typeface="Arial"/>
              </a:rPr>
              <a:t> and shared</a:t>
            </a:r>
            <a:r>
              <a:rPr>
                <a:latin typeface="Arial"/>
                <a:cs typeface="Arial"/>
              </a:rPr>
              <a:t> infrastructure.</a:t>
            </a:r>
          </a:p>
        </p:txBody>
      </p:sp>
      <p:sp>
        <p:nvSpPr>
          <p:cNvPr id="17" name="object 17"/>
          <p:cNvSpPr/>
          <p:nvPr/>
        </p:nvSpPr>
        <p:spPr>
          <a:xfrm>
            <a:off x="5671058" y="463550"/>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solidFill>
            <a:srgbClr val="EFF7ED"/>
          </a:solidFill>
        </p:spPr>
        <p:txBody>
          <a:bodyPr wrap="square" lIns="0" tIns="0" rIns="0" bIns="0" rtlCol="0"/>
          <a:lstStyle/>
          <a:p>
            <a:endParaRPr/>
          </a:p>
        </p:txBody>
      </p:sp>
      <p:sp>
        <p:nvSpPr>
          <p:cNvPr id="18" name="object 18"/>
          <p:cNvSpPr txBox="1"/>
          <p:nvPr/>
        </p:nvSpPr>
        <p:spPr>
          <a:xfrm>
            <a:off x="5842425" y="620369"/>
            <a:ext cx="3537585" cy="5316840"/>
          </a:xfrm>
          <a:prstGeom prst="rect">
            <a:avLst/>
          </a:prstGeom>
        </p:spPr>
        <p:txBody>
          <a:bodyPr vert="horz" wrap="square" lIns="0" tIns="0" rIns="0" bIns="0" rtlCol="0">
            <a:spAutoFit/>
          </a:bodyPr>
          <a:lstStyle/>
          <a:p>
            <a:pPr marL="12700">
              <a:lnSpc>
                <a:spcPct val="100000"/>
              </a:lnSpc>
            </a:pPr>
            <a:r>
              <a:rPr sz="2000" b="1" dirty="0">
                <a:latin typeface="Arial"/>
                <a:cs typeface="Arial"/>
              </a:rPr>
              <a:t>Light and Noise Nuisances</a:t>
            </a:r>
            <a:endParaRPr sz="2000" dirty="0">
              <a:latin typeface="Arial"/>
              <a:cs typeface="Arial"/>
            </a:endParaRPr>
          </a:p>
          <a:p>
            <a:pPr marL="12700" marR="5080">
              <a:lnSpc>
                <a:spcPct val="100000"/>
              </a:lnSpc>
              <a:spcBef>
                <a:spcPts val="880"/>
              </a:spcBef>
            </a:pPr>
            <a:r>
              <a:rPr lang="en-US" dirty="0">
                <a:latin typeface="Arial"/>
                <a:cs typeface="Arial"/>
              </a:rPr>
              <a:t>A </a:t>
            </a:r>
            <a:r>
              <a:rPr dirty="0">
                <a:latin typeface="Arial"/>
                <a:cs typeface="Arial"/>
              </a:rPr>
              <a:t>“nuisance” is considered an activity that disrupts an individual or community</a:t>
            </a:r>
            <a:r>
              <a:rPr spc="-25" dirty="0">
                <a:latin typeface="Arial"/>
                <a:cs typeface="Arial"/>
              </a:rPr>
              <a:t>’</a:t>
            </a:r>
            <a:r>
              <a:rPr dirty="0">
                <a:latin typeface="Arial"/>
                <a:cs typeface="Arial"/>
              </a:rPr>
              <a:t>s “right to quiet enjoyment” of their space or propert</a:t>
            </a:r>
            <a:r>
              <a:rPr spc="-100" dirty="0">
                <a:latin typeface="Arial"/>
                <a:cs typeface="Arial"/>
              </a:rPr>
              <a:t>y</a:t>
            </a:r>
            <a:r>
              <a:rPr dirty="0">
                <a:latin typeface="Arial"/>
                <a:cs typeface="Arial"/>
              </a:rPr>
              <a:t>.</a:t>
            </a:r>
            <a:endParaRPr lang="en-US" dirty="0">
              <a:latin typeface="Arial"/>
              <a:cs typeface="Arial"/>
            </a:endParaRPr>
          </a:p>
          <a:p>
            <a:pPr marL="12700" marR="5080">
              <a:lnSpc>
                <a:spcPct val="100000"/>
              </a:lnSpc>
              <a:spcBef>
                <a:spcPts val="880"/>
              </a:spcBef>
            </a:pPr>
            <a:r>
              <a:rPr dirty="0">
                <a:latin typeface="Arial"/>
                <a:cs typeface="Arial"/>
              </a:rPr>
              <a:t>Light and noise pollution created by port operations </a:t>
            </a:r>
            <a:endParaRPr lang="en-US" dirty="0">
              <a:latin typeface="Arial"/>
              <a:cs typeface="Arial"/>
            </a:endParaRPr>
          </a:p>
          <a:p>
            <a:pPr marL="298450" marR="5080" indent="-285750">
              <a:lnSpc>
                <a:spcPct val="100000"/>
              </a:lnSpc>
              <a:spcBef>
                <a:spcPts val="880"/>
              </a:spcBef>
              <a:buFont typeface="Arial" panose="020B0604020202020204" pitchFamily="34" charset="0"/>
              <a:buChar char="•"/>
            </a:pPr>
            <a:r>
              <a:rPr lang="en-US" dirty="0">
                <a:latin typeface="Arial"/>
                <a:cs typeface="Arial"/>
              </a:rPr>
              <a:t>C</a:t>
            </a:r>
            <a:r>
              <a:rPr dirty="0">
                <a:latin typeface="Arial"/>
                <a:cs typeface="Arial"/>
              </a:rPr>
              <a:t>an a</a:t>
            </a:r>
            <a:r>
              <a:rPr spc="-25" dirty="0">
                <a:latin typeface="Arial"/>
                <a:cs typeface="Arial"/>
              </a:rPr>
              <a:t>f</a:t>
            </a:r>
            <a:r>
              <a:rPr dirty="0">
                <a:latin typeface="Arial"/>
                <a:cs typeface="Arial"/>
              </a:rPr>
              <a:t>fect daily quality of life of near-port communities.</a:t>
            </a:r>
          </a:p>
          <a:p>
            <a:pPr marL="298450" marR="93345" indent="-285750">
              <a:lnSpc>
                <a:spcPct val="100000"/>
              </a:lnSpc>
              <a:spcBef>
                <a:spcPts val="900"/>
              </a:spcBef>
              <a:buFont typeface="Arial" panose="020B0604020202020204" pitchFamily="34" charset="0"/>
              <a:buChar char="•"/>
            </a:pPr>
            <a:r>
              <a:rPr lang="en-US" dirty="0">
                <a:latin typeface="Arial"/>
                <a:cs typeface="Arial"/>
              </a:rPr>
              <a:t>Are </a:t>
            </a:r>
            <a:r>
              <a:rPr dirty="0">
                <a:latin typeface="Arial"/>
                <a:cs typeface="Arial"/>
              </a:rPr>
              <a:t>linked to health impacts such as hearing impairment, high blood pressure and sleep deprivation</a:t>
            </a:r>
            <a:r>
              <a:rPr lang="en-US" dirty="0">
                <a:latin typeface="Arial"/>
                <a:cs typeface="Arial"/>
              </a:rPr>
              <a:t>.</a:t>
            </a:r>
            <a:endParaRPr baseline="33333" dirty="0">
              <a:latin typeface="Arial"/>
              <a:cs typeface="Arial"/>
            </a:endParaRPr>
          </a:p>
          <a:p>
            <a:pPr marL="298450" marR="47625" indent="-285750">
              <a:lnSpc>
                <a:spcPct val="100000"/>
              </a:lnSpc>
              <a:spcBef>
                <a:spcPts val="900"/>
              </a:spcBef>
              <a:buFont typeface="Arial" panose="020B0604020202020204" pitchFamily="34" charset="0"/>
              <a:buChar char="•"/>
            </a:pPr>
            <a:r>
              <a:rPr lang="en-US" dirty="0">
                <a:latin typeface="Arial"/>
                <a:cs typeface="Arial"/>
              </a:rPr>
              <a:t>M</a:t>
            </a:r>
            <a:r>
              <a:rPr dirty="0">
                <a:latin typeface="Arial"/>
                <a:cs typeface="Arial"/>
              </a:rPr>
              <a:t>ay disrupt important habitats, leading to impacts on bird</a:t>
            </a:r>
            <a:r>
              <a:rPr lang="en-US" dirty="0">
                <a:latin typeface="Arial"/>
                <a:cs typeface="Arial"/>
              </a:rPr>
              <a:t>s and </a:t>
            </a:r>
            <a:r>
              <a:rPr dirty="0">
                <a:latin typeface="Arial"/>
                <a:cs typeface="Arial"/>
              </a:rPr>
              <a:t>marine mamma</a:t>
            </a:r>
            <a:r>
              <a:rPr lang="en-US" dirty="0">
                <a:latin typeface="Arial"/>
                <a:cs typeface="Arial"/>
              </a:rPr>
              <a:t>ls</a:t>
            </a:r>
            <a:r>
              <a:rPr dirty="0">
                <a:latin typeface="Arial"/>
                <a:cs typeface="Arial"/>
              </a:rPr>
              <a:t>.</a:t>
            </a:r>
            <a:endParaRPr baseline="33333" dirty="0">
              <a:latin typeface="Arial"/>
              <a:cs typeface="Arial"/>
            </a:endParaRPr>
          </a:p>
        </p:txBody>
      </p:sp>
      <p:sp>
        <p:nvSpPr>
          <p:cNvPr id="19" name="object 19"/>
          <p:cNvSpPr/>
          <p:nvPr/>
        </p:nvSpPr>
        <p:spPr>
          <a:xfrm>
            <a:off x="5671058" y="463550"/>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ln w="12700">
            <a:solidFill>
              <a:srgbClr val="64B147"/>
            </a:solidFill>
          </a:ln>
        </p:spPr>
        <p:txBody>
          <a:bodyPr wrap="square" lIns="0" tIns="0" rIns="0" bIns="0" rtlCol="0"/>
          <a:lstStyle/>
          <a:p>
            <a:endParaRPr/>
          </a:p>
        </p:txBody>
      </p:sp>
      <p:sp>
        <p:nvSpPr>
          <p:cNvPr id="28" name="object 2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0" name="object 30"/>
          <p:cNvSpPr/>
          <p:nvPr/>
        </p:nvSpPr>
        <p:spPr>
          <a:xfrm>
            <a:off x="3848548" y="7210043"/>
            <a:ext cx="319142" cy="419923"/>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Land Use and </a:t>
            </a:r>
            <a:r>
              <a:rPr sz="1400" b="1" spc="-80">
                <a:solidFill>
                  <a:srgbClr val="FFFFFF"/>
                </a:solidFill>
                <a:latin typeface="Arial"/>
                <a:cs typeface="Arial"/>
              </a:rPr>
              <a:t>T</a:t>
            </a:r>
            <a:r>
              <a:rPr sz="1400" b="1">
                <a:solidFill>
                  <a:srgbClr val="FFFFFF"/>
                </a:solidFill>
                <a:latin typeface="Arial"/>
                <a:cs typeface="Arial"/>
              </a:rPr>
              <a:t>ransportation</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4" name="object 14"/>
          <p:cNvSpPr txBox="1"/>
          <p:nvPr/>
        </p:nvSpPr>
        <p:spPr>
          <a:xfrm>
            <a:off x="345885" y="425689"/>
            <a:ext cx="5228905" cy="4555093"/>
          </a:xfrm>
          <a:prstGeom prst="rect">
            <a:avLst/>
          </a:prstGeom>
        </p:spPr>
        <p:txBody>
          <a:bodyPr vert="horz" wrap="square" lIns="0" tIns="0" rIns="0" bIns="0" rtlCol="0">
            <a:spAutoFit/>
          </a:bodyPr>
          <a:lstStyle/>
          <a:p>
            <a:pPr marL="12700" marR="1485265" lvl="1">
              <a:lnSpc>
                <a:spcPct val="100000"/>
              </a:lnSpc>
              <a:tabLst>
                <a:tab pos="457834" algn="l"/>
              </a:tabLst>
            </a:pPr>
            <a:r>
              <a:rPr sz="2800" b="1">
                <a:latin typeface="Arial"/>
                <a:cs typeface="Arial"/>
              </a:rPr>
              <a:t>Case Studies</a:t>
            </a:r>
            <a:endParaRPr lang="en-US" sz="2800" b="1">
              <a:latin typeface="Arial"/>
              <a:cs typeface="Arial"/>
            </a:endParaRPr>
          </a:p>
          <a:p>
            <a:pPr marL="12700" marR="1485265" lvl="1">
              <a:lnSpc>
                <a:spcPct val="100000"/>
              </a:lnSpc>
              <a:tabLst>
                <a:tab pos="457834" algn="l"/>
              </a:tabLst>
            </a:pPr>
            <a:endParaRPr lang="en-US" sz="2800" b="1" spc="-20">
              <a:latin typeface="Arial"/>
              <a:cs typeface="Arial"/>
            </a:endParaRPr>
          </a:p>
          <a:p>
            <a:pPr marL="171450" lvl="0" indent="-171450">
              <a:buFont typeface="Arial" panose="020B0604020202020204" pitchFamily="34" charset="0"/>
              <a:buChar char="•"/>
              <a:defRPr/>
            </a:pPr>
            <a:r>
              <a:rPr lang="en-US" sz="2400">
                <a:latin typeface="Arial"/>
                <a:cs typeface="Arial"/>
              </a:rPr>
              <a:t>Delaware Valley Regional Planning Commission: Diesel Retrofit Projects</a:t>
            </a:r>
          </a:p>
          <a:p>
            <a:pPr marL="171450" lvl="0" indent="-171450">
              <a:buFont typeface="Arial" panose="020B0604020202020204" pitchFamily="34" charset="0"/>
              <a:buChar char="•"/>
              <a:defRPr/>
            </a:pPr>
            <a:endParaRPr lang="en-US" sz="2400">
              <a:latin typeface="Arial"/>
              <a:cs typeface="Arial"/>
            </a:endParaRPr>
          </a:p>
          <a:p>
            <a:pPr marL="171450" lvl="0" indent="-171450">
              <a:buFont typeface="Arial" panose="020B0604020202020204" pitchFamily="34" charset="0"/>
              <a:buChar char="•"/>
              <a:defRPr/>
            </a:pPr>
            <a:r>
              <a:rPr lang="en-US" sz="2400">
                <a:latin typeface="Arial"/>
                <a:cs typeface="Arial"/>
              </a:rPr>
              <a:t>Galena Park:</a:t>
            </a:r>
            <a:r>
              <a:rPr lang="en-US" sz="2400" spc="-70">
                <a:latin typeface="Arial"/>
                <a:cs typeface="Arial"/>
              </a:rPr>
              <a:t> </a:t>
            </a:r>
            <a:r>
              <a:rPr lang="en-US" sz="2400">
                <a:latin typeface="Arial"/>
                <a:cs typeface="Arial"/>
              </a:rPr>
              <a:t>Air Pollution and Public Health Study</a:t>
            </a:r>
          </a:p>
          <a:p>
            <a:pPr marL="171450" lvl="0" indent="-171450">
              <a:buFont typeface="Arial" panose="020B0604020202020204" pitchFamily="34" charset="0"/>
              <a:buChar char="•"/>
              <a:defRPr/>
            </a:pPr>
            <a:endParaRPr lang="en-US" sz="2400" spc="-35">
              <a:latin typeface="Arial"/>
              <a:cs typeface="Arial"/>
            </a:endParaRPr>
          </a:p>
          <a:p>
            <a:pPr marL="171450" lvl="0" indent="-171450">
              <a:buFont typeface="Arial" panose="020B0604020202020204" pitchFamily="34" charset="0"/>
              <a:buChar char="•"/>
              <a:defRPr/>
            </a:pPr>
            <a:r>
              <a:rPr lang="en-US" sz="2400" spc="-35">
                <a:latin typeface="Arial"/>
                <a:cs typeface="Arial"/>
              </a:rPr>
              <a:t>Sa</a:t>
            </a:r>
            <a:r>
              <a:rPr lang="en-US" sz="2400" spc="-10">
                <a:latin typeface="Arial"/>
                <a:cs typeface="Arial"/>
              </a:rPr>
              <a:t>n</a:t>
            </a:r>
            <a:r>
              <a:rPr lang="en-US" sz="2400" spc="-55">
                <a:latin typeface="Arial"/>
                <a:cs typeface="Arial"/>
              </a:rPr>
              <a:t> </a:t>
            </a:r>
            <a:r>
              <a:rPr lang="en-US" sz="2400" spc="-35">
                <a:latin typeface="Arial"/>
                <a:cs typeface="Arial"/>
              </a:rPr>
              <a:t>Francisc</a:t>
            </a:r>
            <a:r>
              <a:rPr lang="en-US" sz="2400" spc="-10">
                <a:latin typeface="Arial"/>
                <a:cs typeface="Arial"/>
              </a:rPr>
              <a:t>o</a:t>
            </a:r>
            <a:r>
              <a:rPr lang="en-US" sz="2400" spc="-55">
                <a:latin typeface="Arial"/>
                <a:cs typeface="Arial"/>
              </a:rPr>
              <a:t> </a:t>
            </a:r>
            <a:r>
              <a:rPr lang="en-US" sz="2400" spc="-35">
                <a:latin typeface="Arial"/>
                <a:cs typeface="Arial"/>
              </a:rPr>
              <a:t>Ba</a:t>
            </a:r>
            <a:r>
              <a:rPr lang="en-US" sz="2400" spc="-10">
                <a:latin typeface="Arial"/>
                <a:cs typeface="Arial"/>
              </a:rPr>
              <a:t>y</a:t>
            </a:r>
            <a:r>
              <a:rPr lang="en-US" sz="2400" spc="-125">
                <a:latin typeface="Arial"/>
                <a:cs typeface="Arial"/>
              </a:rPr>
              <a:t> </a:t>
            </a:r>
            <a:r>
              <a:rPr lang="en-US" sz="2400" spc="-35">
                <a:latin typeface="Arial"/>
                <a:cs typeface="Arial"/>
              </a:rPr>
              <a:t>Area</a:t>
            </a:r>
            <a:r>
              <a:rPr lang="en-US" sz="2400" spc="-5">
                <a:latin typeface="Arial"/>
                <a:cs typeface="Arial"/>
              </a:rPr>
              <a:t>:</a:t>
            </a:r>
            <a:r>
              <a:rPr lang="en-US" sz="2400" spc="-125">
                <a:latin typeface="Arial"/>
                <a:cs typeface="Arial"/>
              </a:rPr>
              <a:t> </a:t>
            </a:r>
            <a:r>
              <a:rPr lang="en-US" sz="2400" spc="-35">
                <a:latin typeface="Arial"/>
                <a:cs typeface="Arial"/>
              </a:rPr>
              <a:t>Advocatin</a:t>
            </a:r>
            <a:r>
              <a:rPr lang="en-US" sz="2400" spc="-10">
                <a:latin typeface="Arial"/>
                <a:cs typeface="Arial"/>
              </a:rPr>
              <a:t>g</a:t>
            </a:r>
            <a:r>
              <a:rPr lang="en-US" sz="2400" spc="-55">
                <a:latin typeface="Arial"/>
                <a:cs typeface="Arial"/>
              </a:rPr>
              <a:t> </a:t>
            </a:r>
            <a:r>
              <a:rPr lang="en-US" sz="2400" spc="-30">
                <a:latin typeface="Arial"/>
                <a:cs typeface="Arial"/>
              </a:rPr>
              <a:t>fo</a:t>
            </a:r>
            <a:r>
              <a:rPr lang="en-US" sz="2400" spc="-5">
                <a:latin typeface="Arial"/>
                <a:cs typeface="Arial"/>
              </a:rPr>
              <a:t>r</a:t>
            </a:r>
            <a:r>
              <a:rPr lang="en-US" sz="2400" spc="-55">
                <a:latin typeface="Arial"/>
                <a:cs typeface="Arial"/>
              </a:rPr>
              <a:t> </a:t>
            </a:r>
            <a:r>
              <a:rPr lang="en-US" sz="2400" spc="-35">
                <a:latin typeface="Arial"/>
                <a:cs typeface="Arial"/>
              </a:rPr>
              <a:t>Health</a:t>
            </a:r>
            <a:r>
              <a:rPr lang="en-US" sz="2400" spc="-10">
                <a:latin typeface="Arial"/>
                <a:cs typeface="Arial"/>
              </a:rPr>
              <a:t>y</a:t>
            </a:r>
            <a:r>
              <a:rPr lang="en-US" sz="2400" spc="-55">
                <a:latin typeface="Arial"/>
                <a:cs typeface="Arial"/>
              </a:rPr>
              <a:t> </a:t>
            </a:r>
            <a:r>
              <a:rPr lang="en-US" sz="2400" spc="-35">
                <a:latin typeface="Arial"/>
                <a:cs typeface="Arial"/>
              </a:rPr>
              <a:t>Lan</a:t>
            </a:r>
            <a:r>
              <a:rPr lang="en-US" sz="2400" spc="-10">
                <a:latin typeface="Arial"/>
                <a:cs typeface="Arial"/>
              </a:rPr>
              <a:t>d</a:t>
            </a:r>
            <a:r>
              <a:rPr lang="en-US" sz="2400" spc="-55">
                <a:latin typeface="Arial"/>
                <a:cs typeface="Arial"/>
              </a:rPr>
              <a:t> </a:t>
            </a:r>
            <a:r>
              <a:rPr lang="en-US" sz="2400" spc="-35">
                <a:latin typeface="Arial"/>
                <a:cs typeface="Arial"/>
              </a:rPr>
              <a:t>Us</a:t>
            </a:r>
            <a:r>
              <a:rPr lang="en-US" sz="2400" spc="-10">
                <a:latin typeface="Arial"/>
                <a:cs typeface="Arial"/>
              </a:rPr>
              <a:t>e</a:t>
            </a:r>
            <a:r>
              <a:rPr lang="en-US" sz="2400" spc="-55">
                <a:latin typeface="Arial"/>
                <a:cs typeface="Arial"/>
              </a:rPr>
              <a:t> </a:t>
            </a:r>
            <a:r>
              <a:rPr lang="en-US" sz="2400" spc="-30">
                <a:latin typeface="Arial"/>
                <a:cs typeface="Arial"/>
              </a:rPr>
              <a:t>Sitin</a:t>
            </a:r>
            <a:r>
              <a:rPr lang="en-US" sz="2400" spc="-10">
                <a:latin typeface="Arial"/>
                <a:cs typeface="Arial"/>
              </a:rPr>
              <a:t>g</a:t>
            </a:r>
            <a:r>
              <a:rPr lang="en-US" sz="2400" spc="-55">
                <a:latin typeface="Arial"/>
                <a:cs typeface="Arial"/>
              </a:rPr>
              <a:t> </a:t>
            </a:r>
            <a:r>
              <a:rPr lang="en-US" sz="2400" spc="-35">
                <a:latin typeface="Arial"/>
                <a:cs typeface="Arial"/>
              </a:rPr>
              <a:t>Practices</a:t>
            </a:r>
            <a:r>
              <a:rPr lang="en-US" sz="2400" spc="-30">
                <a:latin typeface="Arial"/>
                <a:cs typeface="Arial"/>
              </a:rPr>
              <a:t> </a:t>
            </a:r>
          </a:p>
          <a:p>
            <a:pPr marL="171450" lvl="0" indent="-171450">
              <a:buFont typeface="Arial" panose="020B0604020202020204" pitchFamily="34" charset="0"/>
              <a:buChar char="•"/>
              <a:defRPr/>
            </a:pPr>
            <a:endParaRPr lang="en-US" sz="2400" spc="-45">
              <a:latin typeface="Arial"/>
              <a:cs typeface="Arial"/>
            </a:endParaRPr>
          </a:p>
          <a:p>
            <a:pPr marL="171450" lvl="0" indent="-171450">
              <a:buFont typeface="Arial" panose="020B0604020202020204" pitchFamily="34" charset="0"/>
              <a:buChar char="•"/>
              <a:defRPr/>
            </a:pPr>
            <a:r>
              <a:rPr lang="en-US" sz="2400" spc="-45" err="1">
                <a:latin typeface="Arial"/>
                <a:cs typeface="Arial"/>
              </a:rPr>
              <a:t>V</a:t>
            </a:r>
            <a:r>
              <a:rPr lang="en-US" sz="2400" err="1">
                <a:latin typeface="Arial"/>
                <a:cs typeface="Arial"/>
              </a:rPr>
              <a:t>uosaari</a:t>
            </a:r>
            <a:r>
              <a:rPr lang="en-US" sz="2400">
                <a:latin typeface="Arial"/>
                <a:cs typeface="Arial"/>
              </a:rPr>
              <a:t> Harbor: Land Use Planning</a:t>
            </a:r>
          </a:p>
        </p:txBody>
      </p:sp>
      <p:sp>
        <p:nvSpPr>
          <p:cNvPr id="16" name="object 16"/>
          <p:cNvSpPr/>
          <p:nvPr/>
        </p:nvSpPr>
        <p:spPr>
          <a:xfrm>
            <a:off x="5665025" y="873860"/>
            <a:ext cx="3930015" cy="5955438"/>
          </a:xfrm>
          <a:custGeom>
            <a:avLst/>
            <a:gdLst/>
            <a:ahLst/>
            <a:cxnLst/>
            <a:rect l="l" t="t" r="r" b="b"/>
            <a:pathLst>
              <a:path w="3930015" h="5553709">
                <a:moveTo>
                  <a:pt x="0" y="5553202"/>
                </a:moveTo>
                <a:lnTo>
                  <a:pt x="3929824" y="5553202"/>
                </a:lnTo>
                <a:lnTo>
                  <a:pt x="3929824" y="0"/>
                </a:lnTo>
                <a:lnTo>
                  <a:pt x="0" y="0"/>
                </a:lnTo>
                <a:lnTo>
                  <a:pt x="0" y="5553202"/>
                </a:lnTo>
                <a:close/>
              </a:path>
            </a:pathLst>
          </a:custGeom>
          <a:solidFill>
            <a:srgbClr val="EFF7ED"/>
          </a:solidFill>
        </p:spPr>
        <p:txBody>
          <a:bodyPr wrap="square" lIns="0" tIns="0" rIns="0" bIns="0" rtlCol="0"/>
          <a:lstStyle/>
          <a:p>
            <a:endParaRPr/>
          </a:p>
        </p:txBody>
      </p:sp>
      <p:sp>
        <p:nvSpPr>
          <p:cNvPr id="17" name="object 17"/>
          <p:cNvSpPr txBox="1"/>
          <p:nvPr/>
        </p:nvSpPr>
        <p:spPr>
          <a:xfrm>
            <a:off x="5830855" y="992269"/>
            <a:ext cx="3570604" cy="4893647"/>
          </a:xfrm>
          <a:prstGeom prst="rect">
            <a:avLst/>
          </a:prstGeom>
        </p:spPr>
        <p:txBody>
          <a:bodyPr vert="horz" wrap="square" lIns="0" tIns="0" rIns="0" bIns="0" rtlCol="0">
            <a:spAutoFit/>
          </a:bodyPr>
          <a:lstStyle/>
          <a:p>
            <a:pPr marL="15240" marR="5080" indent="-3175">
              <a:lnSpc>
                <a:spcPct val="100000"/>
              </a:lnSpc>
            </a:pPr>
            <a:r>
              <a:rPr dirty="0">
                <a:latin typeface="Arial"/>
                <a:cs typeface="Arial"/>
              </a:rPr>
              <a:t>In 2012, the </a:t>
            </a:r>
            <a:r>
              <a:rPr lang="en-US" dirty="0">
                <a:latin typeface="Arial"/>
                <a:cs typeface="Arial"/>
              </a:rPr>
              <a:t>Delaware </a:t>
            </a:r>
            <a:r>
              <a:rPr lang="en-US" spc="-100" dirty="0">
                <a:latin typeface="Arial"/>
                <a:cs typeface="Arial"/>
              </a:rPr>
              <a:t>V</a:t>
            </a:r>
            <a:r>
              <a:rPr lang="en-US" dirty="0">
                <a:latin typeface="Arial"/>
                <a:cs typeface="Arial"/>
              </a:rPr>
              <a:t>alley Regional Planning Commission (the Commission)</a:t>
            </a:r>
            <a:r>
              <a:rPr dirty="0">
                <a:latin typeface="Arial"/>
                <a:cs typeface="Arial"/>
              </a:rPr>
              <a:t> </a:t>
            </a:r>
            <a:r>
              <a:rPr lang="en-US" dirty="0">
                <a:latin typeface="Arial"/>
                <a:cs typeface="Arial"/>
              </a:rPr>
              <a:t>awarded of $2.9 million to </a:t>
            </a:r>
            <a:r>
              <a:rPr dirty="0">
                <a:latin typeface="Arial"/>
                <a:cs typeface="Arial"/>
              </a:rPr>
              <a:t>18 projects</a:t>
            </a:r>
            <a:r>
              <a:rPr lang="en-US" dirty="0">
                <a:latin typeface="Arial"/>
                <a:cs typeface="Arial"/>
              </a:rPr>
              <a:t> to improve air quality</a:t>
            </a:r>
            <a:r>
              <a:rPr dirty="0">
                <a:latin typeface="Arial"/>
                <a:cs typeface="Arial"/>
              </a:rPr>
              <a:t>, including three diesel retrofit projects:</a:t>
            </a:r>
          </a:p>
          <a:p>
            <a:pPr marL="300990" marR="21590" indent="-114300">
              <a:lnSpc>
                <a:spcPct val="100000"/>
              </a:lnSpc>
              <a:spcBef>
                <a:spcPts val="900"/>
              </a:spcBef>
              <a:buFont typeface="Arial"/>
              <a:buChar char="•"/>
              <a:tabLst>
                <a:tab pos="301625" algn="l"/>
              </a:tabLst>
            </a:pPr>
            <a:r>
              <a:rPr dirty="0">
                <a:latin typeface="Arial"/>
                <a:cs typeface="Arial"/>
              </a:rPr>
              <a:t>A</a:t>
            </a:r>
            <a:r>
              <a:rPr spc="-75" dirty="0">
                <a:latin typeface="Arial"/>
                <a:cs typeface="Arial"/>
              </a:rPr>
              <a:t> </a:t>
            </a:r>
            <a:r>
              <a:rPr dirty="0">
                <a:latin typeface="Arial"/>
                <a:cs typeface="Arial"/>
              </a:rPr>
              <a:t>diesel locomotive repower initiative by the Southeastern Pennsylvania</a:t>
            </a:r>
            <a:r>
              <a:rPr spc="-25" dirty="0">
                <a:latin typeface="Arial"/>
                <a:cs typeface="Arial"/>
              </a:rPr>
              <a:t> </a:t>
            </a:r>
            <a:r>
              <a:rPr spc="-50" dirty="0">
                <a:latin typeface="Arial"/>
                <a:cs typeface="Arial"/>
              </a:rPr>
              <a:t>T</a:t>
            </a:r>
            <a:r>
              <a:rPr dirty="0">
                <a:latin typeface="Arial"/>
                <a:cs typeface="Arial"/>
              </a:rPr>
              <a:t>ransit</a:t>
            </a:r>
            <a:r>
              <a:rPr spc="-75" dirty="0">
                <a:latin typeface="Arial"/>
                <a:cs typeface="Arial"/>
              </a:rPr>
              <a:t> </a:t>
            </a:r>
            <a:r>
              <a:rPr dirty="0">
                <a:latin typeface="Arial"/>
                <a:cs typeface="Arial"/>
              </a:rPr>
              <a:t>Authority</a:t>
            </a:r>
          </a:p>
          <a:p>
            <a:pPr marL="300990" indent="-114300">
              <a:lnSpc>
                <a:spcPct val="100000"/>
              </a:lnSpc>
              <a:spcBef>
                <a:spcPts val="900"/>
              </a:spcBef>
              <a:buFont typeface="Arial"/>
              <a:buChar char="•"/>
              <a:tabLst>
                <a:tab pos="301625" algn="l"/>
              </a:tabLst>
            </a:pPr>
            <a:r>
              <a:rPr dirty="0">
                <a:latin typeface="Arial"/>
                <a:cs typeface="Arial"/>
              </a:rPr>
              <a:t>A</a:t>
            </a:r>
            <a:r>
              <a:rPr spc="-75" dirty="0">
                <a:latin typeface="Arial"/>
                <a:cs typeface="Arial"/>
              </a:rPr>
              <a:t> </a:t>
            </a:r>
            <a:r>
              <a:rPr dirty="0">
                <a:latin typeface="Arial"/>
                <a:cs typeface="Arial"/>
              </a:rPr>
              <a:t>diesel locomotive retrofit for a CSX</a:t>
            </a:r>
            <a:r>
              <a:rPr lang="en-US" dirty="0">
                <a:latin typeface="Arial"/>
                <a:cs typeface="Arial"/>
              </a:rPr>
              <a:t> </a:t>
            </a:r>
            <a:r>
              <a:rPr dirty="0">
                <a:latin typeface="Arial"/>
                <a:cs typeface="Arial"/>
              </a:rPr>
              <a:t>switcher locomotive</a:t>
            </a:r>
          </a:p>
          <a:p>
            <a:pPr marL="300990" indent="-114300">
              <a:lnSpc>
                <a:spcPct val="100000"/>
              </a:lnSpc>
              <a:spcBef>
                <a:spcPts val="900"/>
              </a:spcBef>
              <a:buFont typeface="Arial"/>
              <a:buChar char="•"/>
              <a:tabLst>
                <a:tab pos="301625" algn="l"/>
              </a:tabLst>
            </a:pPr>
            <a:r>
              <a:rPr dirty="0">
                <a:latin typeface="Arial"/>
                <a:cs typeface="Arial"/>
              </a:rPr>
              <a:t>Construction equipment retrofits in the south</a:t>
            </a:r>
            <a:r>
              <a:rPr lang="en-US" dirty="0">
                <a:latin typeface="Arial"/>
                <a:cs typeface="Arial"/>
              </a:rPr>
              <a:t> </a:t>
            </a:r>
            <a:r>
              <a:rPr dirty="0">
                <a:latin typeface="Arial"/>
                <a:cs typeface="Arial"/>
              </a:rPr>
              <a:t>Jersey area</a:t>
            </a:r>
          </a:p>
          <a:p>
            <a:pPr marL="15240" marR="142240">
              <a:lnSpc>
                <a:spcPct val="100000"/>
              </a:lnSpc>
              <a:spcBef>
                <a:spcPts val="900"/>
              </a:spcBef>
            </a:pPr>
            <a:r>
              <a:rPr spc="-145" dirty="0">
                <a:latin typeface="Arial"/>
                <a:cs typeface="Arial"/>
              </a:rPr>
              <a:t>T</a:t>
            </a:r>
            <a:r>
              <a:rPr dirty="0">
                <a:latin typeface="Arial"/>
                <a:cs typeface="Arial"/>
              </a:rPr>
              <a:t>ogethe</a:t>
            </a:r>
            <a:r>
              <a:rPr spc="-75" dirty="0">
                <a:latin typeface="Arial"/>
                <a:cs typeface="Arial"/>
              </a:rPr>
              <a:t>r</a:t>
            </a:r>
            <a:r>
              <a:rPr dirty="0">
                <a:latin typeface="Arial"/>
                <a:cs typeface="Arial"/>
              </a:rPr>
              <a:t>, these three projects are estimated to reduce diesel emissions by 258 kilograms/da</a:t>
            </a:r>
            <a:r>
              <a:rPr spc="-95" dirty="0">
                <a:latin typeface="Arial"/>
                <a:cs typeface="Arial"/>
              </a:rPr>
              <a:t>y</a:t>
            </a:r>
            <a:r>
              <a:rPr dirty="0">
                <a:latin typeface="Arial"/>
                <a:cs typeface="Arial"/>
              </a:rPr>
              <a:t>.</a:t>
            </a:r>
          </a:p>
        </p:txBody>
      </p:sp>
      <p:sp>
        <p:nvSpPr>
          <p:cNvPr id="18" name="object 18"/>
          <p:cNvSpPr/>
          <p:nvPr/>
        </p:nvSpPr>
        <p:spPr>
          <a:xfrm>
            <a:off x="5665025" y="468122"/>
            <a:ext cx="3930015" cy="6360795"/>
          </a:xfrm>
          <a:custGeom>
            <a:avLst/>
            <a:gdLst/>
            <a:ahLst/>
            <a:cxnLst/>
            <a:rect l="l" t="t" r="r" b="b"/>
            <a:pathLst>
              <a:path w="3930015" h="6360795">
                <a:moveTo>
                  <a:pt x="0" y="6360668"/>
                </a:moveTo>
                <a:lnTo>
                  <a:pt x="3929824" y="6360668"/>
                </a:lnTo>
                <a:lnTo>
                  <a:pt x="3929824" y="0"/>
                </a:lnTo>
                <a:lnTo>
                  <a:pt x="0" y="0"/>
                </a:lnTo>
                <a:lnTo>
                  <a:pt x="0" y="6360668"/>
                </a:lnTo>
                <a:close/>
              </a:path>
            </a:pathLst>
          </a:custGeom>
          <a:ln w="12700">
            <a:solidFill>
              <a:srgbClr val="64B147"/>
            </a:solidFill>
          </a:ln>
        </p:spPr>
        <p:txBody>
          <a:bodyPr wrap="square" lIns="0" tIns="0" rIns="0" bIns="0" rtlCol="0"/>
          <a:lstStyle/>
          <a:p>
            <a:endParaRPr/>
          </a:p>
        </p:txBody>
      </p:sp>
      <p:sp>
        <p:nvSpPr>
          <p:cNvPr id="19" name="object 19"/>
          <p:cNvSpPr/>
          <p:nvPr/>
        </p:nvSpPr>
        <p:spPr>
          <a:xfrm>
            <a:off x="5672111" y="461773"/>
            <a:ext cx="3922395" cy="412088"/>
          </a:xfrm>
          <a:custGeom>
            <a:avLst/>
            <a:gdLst/>
            <a:ahLst/>
            <a:cxnLst/>
            <a:rect l="l" t="t" r="r" b="b"/>
            <a:pathLst>
              <a:path w="3922395" h="814069">
                <a:moveTo>
                  <a:pt x="0" y="813815"/>
                </a:moveTo>
                <a:lnTo>
                  <a:pt x="3922014" y="813815"/>
                </a:lnTo>
                <a:lnTo>
                  <a:pt x="3922014" y="0"/>
                </a:lnTo>
                <a:lnTo>
                  <a:pt x="0" y="0"/>
                </a:lnTo>
                <a:lnTo>
                  <a:pt x="0" y="813815"/>
                </a:lnTo>
                <a:close/>
              </a:path>
            </a:pathLst>
          </a:custGeom>
          <a:solidFill>
            <a:srgbClr val="64B147"/>
          </a:solidFill>
        </p:spPr>
        <p:txBody>
          <a:bodyPr wrap="square" lIns="0" tIns="0" rIns="0" bIns="0" rtlCol="0"/>
          <a:lstStyle/>
          <a:p>
            <a:endParaRPr/>
          </a:p>
        </p:txBody>
      </p:sp>
      <p:sp>
        <p:nvSpPr>
          <p:cNvPr id="20" name="object 20"/>
          <p:cNvSpPr txBox="1"/>
          <p:nvPr/>
        </p:nvSpPr>
        <p:spPr>
          <a:xfrm>
            <a:off x="5830855" y="563269"/>
            <a:ext cx="3455035" cy="215444"/>
          </a:xfrm>
          <a:prstGeom prst="rect">
            <a:avLst/>
          </a:prstGeom>
        </p:spPr>
        <p:txBody>
          <a:bodyPr vert="horz" wrap="square" lIns="0" tIns="0" rIns="0" bIns="0" rtlCol="0">
            <a:spAutoFit/>
          </a:bodyPr>
          <a:lstStyle/>
          <a:p>
            <a:pPr marL="12700" marR="5080">
              <a:lnSpc>
                <a:spcPct val="100000"/>
              </a:lnSpc>
            </a:pPr>
            <a:r>
              <a:rPr sz="1400" b="1">
                <a:solidFill>
                  <a:srgbClr val="FFFFFF"/>
                </a:solidFill>
                <a:latin typeface="Arial"/>
                <a:cs typeface="Arial"/>
              </a:rPr>
              <a:t>CASE STUDY</a:t>
            </a:r>
            <a:r>
              <a:rPr sz="1400" b="1" spc="-25">
                <a:solidFill>
                  <a:srgbClr val="FFFFFF"/>
                </a:solidFill>
                <a:latin typeface="Arial"/>
                <a:cs typeface="Arial"/>
              </a:rPr>
              <a:t> </a:t>
            </a:r>
            <a:r>
              <a:rPr sz="1400" b="1">
                <a:solidFill>
                  <a:srgbClr val="FFFFFF"/>
                </a:solidFill>
                <a:latin typeface="Arial"/>
                <a:cs typeface="Arial"/>
              </a:rPr>
              <a:t>| </a:t>
            </a:r>
            <a:r>
              <a:rPr sz="1400" b="1" i="1">
                <a:solidFill>
                  <a:srgbClr val="FFFFFF"/>
                </a:solidFill>
                <a:latin typeface="Arial"/>
                <a:cs typeface="Arial"/>
              </a:rPr>
              <a:t>Diesel Retrofit Projects</a:t>
            </a:r>
            <a:endParaRPr sz="1400">
              <a:latin typeface="Arial"/>
              <a:cs typeface="Arial"/>
            </a:endParaRPr>
          </a:p>
        </p:txBody>
      </p:sp>
      <p:sp>
        <p:nvSpPr>
          <p:cNvPr id="32" name="object 32"/>
          <p:cNvSpPr/>
          <p:nvPr/>
        </p:nvSpPr>
        <p:spPr>
          <a:xfrm>
            <a:off x="4383143" y="7284732"/>
            <a:ext cx="443752" cy="298678"/>
          </a:xfrm>
          <a:prstGeom prst="rect">
            <a:avLst/>
          </a:prstGeom>
          <a:blipFill>
            <a:blip r:embed="rId13" cstate="print"/>
            <a:stretch>
              <a:fillRect/>
            </a:stretch>
          </a:blipFill>
        </p:spPr>
        <p:txBody>
          <a:bodyPr wrap="square" lIns="0" tIns="0" rIns="0" bIns="0" rtlCol="0"/>
          <a:lstStyle/>
          <a:p>
            <a:endParaRPr/>
          </a:p>
        </p:txBody>
      </p:sp>
      <p:sp>
        <p:nvSpPr>
          <p:cNvPr id="33" name="object 33"/>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5" name="object 35"/>
          <p:cNvSpPr/>
          <p:nvPr/>
        </p:nvSpPr>
        <p:spPr>
          <a:xfrm>
            <a:off x="3848548" y="7210043"/>
            <a:ext cx="319142" cy="419923"/>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DA222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6.0 Local and Regional Economy</a:t>
            </a:r>
          </a:p>
        </p:txBody>
      </p:sp>
      <p:sp>
        <p:nvSpPr>
          <p:cNvPr id="4" name="object 4"/>
          <p:cNvSpPr/>
          <p:nvPr/>
        </p:nvSpPr>
        <p:spPr>
          <a:xfrm>
            <a:off x="8100059" y="3072828"/>
            <a:ext cx="1508759" cy="10155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18" name="object 18"/>
          <p:cNvSpPr/>
          <p:nvPr/>
        </p:nvSpPr>
        <p:spPr>
          <a:xfrm>
            <a:off x="4383143" y="7284732"/>
            <a:ext cx="443752" cy="298678"/>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txBox="1"/>
          <p:nvPr/>
        </p:nvSpPr>
        <p:spPr>
          <a:xfrm>
            <a:off x="7116541" y="58645"/>
            <a:ext cx="250571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Local and Regional Economy</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972568"/>
            <a:ext cx="4779645" cy="4778231"/>
          </a:xfrm>
          <a:prstGeom prst="rect">
            <a:avLst/>
          </a:prstGeom>
        </p:spPr>
        <p:txBody>
          <a:bodyPr vert="horz" wrap="square" lIns="0" tIns="0" rIns="0" bIns="0" rtlCol="0">
            <a:spAutoFit/>
          </a:bodyPr>
          <a:lstStyle/>
          <a:p>
            <a:pPr marL="12700" marR="161925">
              <a:lnSpc>
                <a:spcPct val="100000"/>
              </a:lnSpc>
            </a:pPr>
            <a:r>
              <a:rPr sz="2400">
                <a:latin typeface="Arial"/>
                <a:cs typeface="Arial"/>
              </a:rPr>
              <a:t>The port sector contributes significantly to the local economy</a:t>
            </a:r>
            <a:r>
              <a:rPr lang="en-US" sz="2400">
                <a:latin typeface="Arial"/>
                <a:cs typeface="Arial"/>
              </a:rPr>
              <a:t> through:</a:t>
            </a:r>
            <a:endParaRPr sz="2400">
              <a:latin typeface="Arial"/>
              <a:cs typeface="Arial"/>
            </a:endParaRPr>
          </a:p>
          <a:p>
            <a:pPr marL="297815" indent="-114300">
              <a:lnSpc>
                <a:spcPct val="100000"/>
              </a:lnSpc>
              <a:spcBef>
                <a:spcPts val="900"/>
              </a:spcBef>
              <a:buFont typeface="Arial"/>
              <a:buChar char="•"/>
              <a:tabLst>
                <a:tab pos="298450" algn="l"/>
              </a:tabLst>
            </a:pPr>
            <a:r>
              <a:rPr sz="2400">
                <a:latin typeface="Arial"/>
                <a:cs typeface="Arial"/>
              </a:rPr>
              <a:t>Employment opportunities at the port</a:t>
            </a:r>
          </a:p>
          <a:p>
            <a:pPr marL="297815" marR="5080" indent="-114300">
              <a:lnSpc>
                <a:spcPct val="100000"/>
              </a:lnSpc>
              <a:spcBef>
                <a:spcPts val="900"/>
              </a:spcBef>
              <a:buFont typeface="Arial"/>
              <a:buChar char="•"/>
              <a:tabLst>
                <a:tab pos="298450" algn="l"/>
              </a:tabLst>
            </a:pPr>
            <a:r>
              <a:rPr sz="2400">
                <a:latin typeface="Arial"/>
                <a:cs typeface="Arial"/>
              </a:rPr>
              <a:t>Employment opportunities in port-related sectors (e.g. the rail and trucking industries)</a:t>
            </a:r>
          </a:p>
          <a:p>
            <a:pPr marL="297815" indent="-114300">
              <a:lnSpc>
                <a:spcPct val="100000"/>
              </a:lnSpc>
              <a:spcBef>
                <a:spcPts val="900"/>
              </a:spcBef>
              <a:buFont typeface="Arial"/>
              <a:buChar char="•"/>
              <a:tabLst>
                <a:tab pos="298450" algn="l"/>
              </a:tabLst>
            </a:pPr>
            <a:r>
              <a:rPr sz="2400">
                <a:latin typeface="Arial"/>
                <a:cs typeface="Arial"/>
              </a:rPr>
              <a:t>Increased tax base for the local and state government</a:t>
            </a:r>
            <a:endParaRPr lang="en-US" sz="2400">
              <a:latin typeface="Arial"/>
              <a:cs typeface="Arial"/>
            </a:endParaRPr>
          </a:p>
          <a:p>
            <a:pPr marL="297815" indent="-114300">
              <a:lnSpc>
                <a:spcPct val="100000"/>
              </a:lnSpc>
              <a:spcBef>
                <a:spcPts val="900"/>
              </a:spcBef>
              <a:buFont typeface="Arial"/>
              <a:buChar char="•"/>
              <a:tabLst>
                <a:tab pos="298450" algn="l"/>
              </a:tabLst>
            </a:pPr>
            <a:endParaRPr lang="en-US" sz="2000">
              <a:latin typeface="Arial"/>
              <a:cs typeface="Arial"/>
            </a:endParaRPr>
          </a:p>
          <a:p>
            <a:pPr marL="297815" indent="-114300">
              <a:lnSpc>
                <a:spcPct val="100000"/>
              </a:lnSpc>
              <a:spcBef>
                <a:spcPts val="900"/>
              </a:spcBef>
              <a:buFont typeface="Arial"/>
              <a:buChar char="•"/>
              <a:tabLst>
                <a:tab pos="298450" algn="l"/>
              </a:tabLst>
            </a:pPr>
            <a:endParaRPr sz="1300">
              <a:latin typeface="Arial"/>
              <a:cs typeface="Arial"/>
            </a:endParaRPr>
          </a:p>
        </p:txBody>
      </p:sp>
      <p:sp>
        <p:nvSpPr>
          <p:cNvPr id="16" name="object 16"/>
          <p:cNvSpPr txBox="1"/>
          <p:nvPr/>
        </p:nvSpPr>
        <p:spPr>
          <a:xfrm>
            <a:off x="414489" y="2682131"/>
            <a:ext cx="4980940" cy="400110"/>
          </a:xfrm>
          <a:prstGeom prst="rect">
            <a:avLst/>
          </a:prstGeom>
        </p:spPr>
        <p:txBody>
          <a:bodyPr vert="horz" wrap="square" lIns="0" tIns="0" rIns="0" bIns="0" rtlCol="0">
            <a:spAutoFit/>
          </a:bodyPr>
          <a:lstStyle/>
          <a:p>
            <a:pPr marL="12700" marR="5080">
              <a:lnSpc>
                <a:spcPct val="100000"/>
              </a:lnSpc>
            </a:pPr>
            <a:endParaRPr lang="en-US" sz="1300">
              <a:latin typeface="Arial"/>
              <a:cs typeface="Arial"/>
            </a:endParaRPr>
          </a:p>
          <a:p>
            <a:pPr marL="12700" marR="5080">
              <a:lnSpc>
                <a:spcPct val="100000"/>
              </a:lnSpc>
            </a:pPr>
            <a:endParaRPr sz="1300">
              <a:latin typeface="Arial"/>
              <a:cs typeface="Arial"/>
            </a:endParaRPr>
          </a:p>
        </p:txBody>
      </p:sp>
      <p:sp>
        <p:nvSpPr>
          <p:cNvPr id="17" name="object 17"/>
          <p:cNvSpPr txBox="1"/>
          <p:nvPr/>
        </p:nvSpPr>
        <p:spPr>
          <a:xfrm>
            <a:off x="444499" y="425689"/>
            <a:ext cx="4951095" cy="430887"/>
          </a:xfrm>
          <a:prstGeom prst="rect">
            <a:avLst/>
          </a:prstGeom>
        </p:spPr>
        <p:txBody>
          <a:bodyPr vert="horz" wrap="square" lIns="0" tIns="0" rIns="0" bIns="0" rtlCol="0">
            <a:spAutoFit/>
          </a:bodyPr>
          <a:lstStyle/>
          <a:p>
            <a:pPr marL="12700">
              <a:lnSpc>
                <a:spcPct val="100000"/>
              </a:lnSpc>
            </a:pPr>
            <a:r>
              <a:rPr sz="2800" b="1">
                <a:latin typeface="Arial"/>
                <a:cs typeface="Arial"/>
              </a:rPr>
              <a:t>Local Economy and Jobs</a:t>
            </a:r>
            <a:endParaRPr sz="2800">
              <a:latin typeface="Arial"/>
              <a:cs typeface="Arial"/>
            </a:endParaRPr>
          </a:p>
        </p:txBody>
      </p:sp>
      <p:sp>
        <p:nvSpPr>
          <p:cNvPr id="19" name="object 19"/>
          <p:cNvSpPr/>
          <p:nvPr/>
        </p:nvSpPr>
        <p:spPr>
          <a:xfrm>
            <a:off x="5671058" y="463550"/>
            <a:ext cx="3936365" cy="6365240"/>
          </a:xfrm>
          <a:custGeom>
            <a:avLst/>
            <a:gdLst/>
            <a:ahLst/>
            <a:cxnLst/>
            <a:rect l="l" t="t" r="r" b="b"/>
            <a:pathLst>
              <a:path w="3936365" h="6365240">
                <a:moveTo>
                  <a:pt x="0" y="6365240"/>
                </a:moveTo>
                <a:lnTo>
                  <a:pt x="3935857" y="6365240"/>
                </a:lnTo>
                <a:lnTo>
                  <a:pt x="3935857" y="0"/>
                </a:lnTo>
                <a:lnTo>
                  <a:pt x="0" y="0"/>
                </a:lnTo>
                <a:lnTo>
                  <a:pt x="0" y="6365240"/>
                </a:lnTo>
                <a:close/>
              </a:path>
            </a:pathLst>
          </a:custGeom>
          <a:solidFill>
            <a:srgbClr val="FBE9E9"/>
          </a:solidFill>
        </p:spPr>
        <p:txBody>
          <a:bodyPr wrap="square" lIns="0" tIns="0" rIns="0" bIns="0" rtlCol="0"/>
          <a:lstStyle/>
          <a:p>
            <a:endParaRPr/>
          </a:p>
        </p:txBody>
      </p:sp>
      <p:sp>
        <p:nvSpPr>
          <p:cNvPr id="21" name="object 21"/>
          <p:cNvSpPr/>
          <p:nvPr/>
        </p:nvSpPr>
        <p:spPr>
          <a:xfrm>
            <a:off x="5671058" y="471170"/>
            <a:ext cx="3936365" cy="6365240"/>
          </a:xfrm>
          <a:custGeom>
            <a:avLst/>
            <a:gdLst/>
            <a:ahLst/>
            <a:cxnLst/>
            <a:rect l="l" t="t" r="r" b="b"/>
            <a:pathLst>
              <a:path w="3936365" h="6365240">
                <a:moveTo>
                  <a:pt x="0" y="6365240"/>
                </a:moveTo>
                <a:lnTo>
                  <a:pt x="3935857" y="6365240"/>
                </a:lnTo>
                <a:lnTo>
                  <a:pt x="3935857" y="0"/>
                </a:lnTo>
                <a:lnTo>
                  <a:pt x="0" y="0"/>
                </a:lnTo>
                <a:lnTo>
                  <a:pt x="0" y="6365240"/>
                </a:lnTo>
                <a:close/>
              </a:path>
            </a:pathLst>
          </a:custGeom>
          <a:ln w="12700">
            <a:solidFill>
              <a:srgbClr val="DA2220"/>
            </a:solidFill>
          </a:ln>
        </p:spPr>
        <p:txBody>
          <a:bodyPr wrap="square" lIns="0" tIns="0" rIns="0" bIns="0" rtlCol="0"/>
          <a:lstStyle/>
          <a:p>
            <a:endParaRPr/>
          </a:p>
        </p:txBody>
      </p:sp>
      <p:sp>
        <p:nvSpPr>
          <p:cNvPr id="34" name="object 34"/>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36" name="object 36"/>
          <p:cNvSpPr/>
          <p:nvPr/>
        </p:nvSpPr>
        <p:spPr>
          <a:xfrm>
            <a:off x="4383143" y="7284732"/>
            <a:ext cx="443752" cy="298678"/>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23</a:t>
            </a:fld>
            <a:endParaRPr/>
          </a:p>
        </p:txBody>
      </p:sp>
      <p:sp>
        <p:nvSpPr>
          <p:cNvPr id="39" name="TextBox 38">
            <a:extLst>
              <a:ext uri="{FF2B5EF4-FFF2-40B4-BE49-F238E27FC236}">
                <a16:creationId xmlns:a16="http://schemas.microsoft.com/office/drawing/2014/main" id="{D7AE1A72-E8DA-4AB3-A59A-3A8FB76CE08C}"/>
              </a:ext>
            </a:extLst>
          </p:cNvPr>
          <p:cNvSpPr txBox="1"/>
          <p:nvPr/>
        </p:nvSpPr>
        <p:spPr>
          <a:xfrm>
            <a:off x="5867400" y="678217"/>
            <a:ext cx="3429000" cy="5909310"/>
          </a:xfrm>
          <a:prstGeom prst="rect">
            <a:avLst/>
          </a:prstGeom>
          <a:noFill/>
        </p:spPr>
        <p:txBody>
          <a:bodyPr wrap="square" rtlCol="0">
            <a:spAutoFit/>
          </a:bodyPr>
          <a:lstStyle/>
          <a:p>
            <a:pPr marL="12700" marR="5080"/>
            <a:r>
              <a:rPr lang="en-US" sz="2000" dirty="0">
                <a:latin typeface="Arial"/>
                <a:cs typeface="Arial"/>
              </a:rPr>
              <a:t>Other employment topics covered in the Primer include:</a:t>
            </a:r>
          </a:p>
          <a:p>
            <a:pPr marL="184150" indent="-171450">
              <a:spcBef>
                <a:spcPts val="1200"/>
              </a:spcBef>
              <a:spcAft>
                <a:spcPts val="1200"/>
              </a:spcAft>
              <a:buFont typeface="Arial" panose="020B0604020202020204" pitchFamily="34" charset="0"/>
              <a:buChar char="•"/>
            </a:pPr>
            <a:r>
              <a:rPr lang="en-US" sz="2000" dirty="0">
                <a:latin typeface="Arial"/>
                <a:cs typeface="Arial"/>
              </a:rPr>
              <a:t>Cargo Handling Employment Opportunities</a:t>
            </a:r>
          </a:p>
          <a:p>
            <a:pPr marL="184150" indent="-171450">
              <a:spcBef>
                <a:spcPts val="1200"/>
              </a:spcBef>
              <a:spcAft>
                <a:spcPts val="1200"/>
              </a:spcAft>
              <a:buFont typeface="Arial" panose="020B0604020202020204" pitchFamily="34" charset="0"/>
              <a:buChar char="•"/>
            </a:pPr>
            <a:r>
              <a:rPr lang="en-US" sz="2000" dirty="0">
                <a:latin typeface="Arial"/>
                <a:cs typeface="Arial"/>
              </a:rPr>
              <a:t>Additional Port-Related Employment Opportunities</a:t>
            </a:r>
            <a:endParaRPr lang="en-US" sz="2000" dirty="0">
              <a:latin typeface="Times New Roman"/>
              <a:cs typeface="Times New Roman"/>
            </a:endParaRPr>
          </a:p>
          <a:p>
            <a:pPr marL="184150" indent="-171450">
              <a:spcBef>
                <a:spcPts val="1200"/>
              </a:spcBef>
              <a:spcAft>
                <a:spcPts val="1200"/>
              </a:spcAft>
              <a:buFont typeface="Arial" panose="020B0604020202020204" pitchFamily="34" charset="0"/>
              <a:buChar char="•"/>
            </a:pPr>
            <a:r>
              <a:rPr lang="en-US" sz="2000" spc="-25" dirty="0">
                <a:latin typeface="Arial"/>
                <a:cs typeface="Arial"/>
              </a:rPr>
              <a:t>W</a:t>
            </a:r>
            <a:r>
              <a:rPr lang="en-US" sz="2000" dirty="0">
                <a:latin typeface="Arial"/>
                <a:cs typeface="Arial"/>
              </a:rPr>
              <a:t>orker Classifications</a:t>
            </a:r>
            <a:endParaRPr lang="en-US" sz="2000" dirty="0">
              <a:latin typeface="Times New Roman"/>
              <a:cs typeface="Times New Roman"/>
            </a:endParaRPr>
          </a:p>
          <a:p>
            <a:pPr marL="184150" indent="-171450">
              <a:spcBef>
                <a:spcPts val="1200"/>
              </a:spcBef>
              <a:spcAft>
                <a:spcPts val="1200"/>
              </a:spcAft>
              <a:buFont typeface="Arial" panose="020B0604020202020204" pitchFamily="34" charset="0"/>
              <a:buChar char="•"/>
            </a:pPr>
            <a:r>
              <a:rPr lang="en-US" sz="2000" dirty="0">
                <a:latin typeface="Arial"/>
                <a:cs typeface="Arial"/>
              </a:rPr>
              <a:t>Labor Unions, </a:t>
            </a:r>
            <a:r>
              <a:rPr lang="en-US" sz="2000" spc="-25" dirty="0">
                <a:latin typeface="Arial"/>
                <a:cs typeface="Arial"/>
              </a:rPr>
              <a:t>W</a:t>
            </a:r>
            <a:r>
              <a:rPr lang="en-US" sz="2000" dirty="0">
                <a:latin typeface="Arial"/>
                <a:cs typeface="Arial"/>
              </a:rPr>
              <a:t>orkers and Ports</a:t>
            </a:r>
            <a:endParaRPr lang="en-US" sz="2000" dirty="0">
              <a:latin typeface="Times New Roman"/>
              <a:cs typeface="Times New Roman"/>
            </a:endParaRPr>
          </a:p>
          <a:p>
            <a:pPr marL="184150" indent="-171450">
              <a:spcBef>
                <a:spcPts val="1200"/>
              </a:spcBef>
              <a:spcAft>
                <a:spcPts val="1200"/>
              </a:spcAft>
              <a:buFont typeface="Arial" panose="020B0604020202020204" pitchFamily="34" charset="0"/>
              <a:buChar char="•"/>
            </a:pPr>
            <a:r>
              <a:rPr lang="en-US" sz="2000" dirty="0">
                <a:latin typeface="Arial"/>
                <a:cs typeface="Arial"/>
              </a:rPr>
              <a:t>The Impact of Port Labor Disputes on Port-Related Jobs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txBox="1"/>
          <p:nvPr/>
        </p:nvSpPr>
        <p:spPr>
          <a:xfrm>
            <a:off x="7116541" y="58645"/>
            <a:ext cx="250571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Local and Regional Economy</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389636" y="434831"/>
            <a:ext cx="4871085" cy="5893921"/>
          </a:xfrm>
          <a:prstGeom prst="rect">
            <a:avLst/>
          </a:prstGeom>
        </p:spPr>
        <p:txBody>
          <a:bodyPr vert="horz" wrap="square" lIns="0" tIns="0" rIns="0" bIns="0" rtlCol="0">
            <a:spAutoFit/>
          </a:bodyPr>
          <a:lstStyle/>
          <a:p>
            <a:pPr marL="12700" marR="1509395">
              <a:lnSpc>
                <a:spcPct val="100000"/>
              </a:lnSpc>
            </a:pPr>
            <a:r>
              <a:rPr sz="2800" b="1">
                <a:latin typeface="Arial"/>
                <a:cs typeface="Arial"/>
              </a:rPr>
              <a:t>Port Factors</a:t>
            </a:r>
            <a:r>
              <a:rPr lang="en-US" sz="2800" b="1">
                <a:latin typeface="Arial"/>
                <a:cs typeface="Arial"/>
              </a:rPr>
              <a:t> </a:t>
            </a:r>
            <a:r>
              <a:rPr sz="2800" b="1">
                <a:latin typeface="Arial"/>
                <a:cs typeface="Arial"/>
              </a:rPr>
              <a:t>Impacting the Regional Economy</a:t>
            </a:r>
            <a:endParaRPr sz="2800">
              <a:latin typeface="Arial"/>
              <a:cs typeface="Arial"/>
            </a:endParaRPr>
          </a:p>
          <a:p>
            <a:pPr marL="67310" marR="207645">
              <a:lnSpc>
                <a:spcPct val="100000"/>
              </a:lnSpc>
              <a:spcBef>
                <a:spcPts val="1430"/>
              </a:spcBef>
            </a:pPr>
            <a:r>
              <a:rPr sz="2400">
                <a:latin typeface="Arial"/>
                <a:cs typeface="Arial"/>
              </a:rPr>
              <a:t>Ports support regional economies as well as local economies. </a:t>
            </a:r>
            <a:endParaRPr lang="en-US" sz="2400">
              <a:latin typeface="Arial"/>
              <a:cs typeface="Arial"/>
            </a:endParaRPr>
          </a:p>
          <a:p>
            <a:pPr marL="67310" marR="207645">
              <a:lnSpc>
                <a:spcPct val="100000"/>
              </a:lnSpc>
              <a:spcBef>
                <a:spcPts val="1430"/>
              </a:spcBef>
            </a:pPr>
            <a:r>
              <a:rPr sz="2400">
                <a:latin typeface="Arial"/>
                <a:cs typeface="Arial"/>
              </a:rPr>
              <a:t>Shifting trends in regional and international trade can have a significant impact on regional economies. </a:t>
            </a:r>
            <a:endParaRPr lang="en-US" sz="2400">
              <a:latin typeface="Arial"/>
              <a:cs typeface="Arial"/>
            </a:endParaRPr>
          </a:p>
          <a:p>
            <a:pPr marL="67310" marR="207645">
              <a:lnSpc>
                <a:spcPct val="100000"/>
              </a:lnSpc>
              <a:spcBef>
                <a:spcPts val="1430"/>
              </a:spcBef>
            </a:pPr>
            <a:r>
              <a:rPr sz="2400">
                <a:latin typeface="Arial"/>
                <a:cs typeface="Arial"/>
              </a:rPr>
              <a:t>When port activity rises or falls, related</a:t>
            </a:r>
            <a:r>
              <a:rPr lang="en-US" sz="2400">
                <a:latin typeface="Arial"/>
                <a:cs typeface="Arial"/>
              </a:rPr>
              <a:t> </a:t>
            </a:r>
            <a:r>
              <a:rPr sz="2400">
                <a:latin typeface="Arial"/>
                <a:cs typeface="Arial"/>
              </a:rPr>
              <a:t>business sectors, especially those in the </a:t>
            </a:r>
            <a:r>
              <a:rPr sz="2400" u="sng">
                <a:latin typeface="Arial"/>
                <a:cs typeface="Arial"/>
              </a:rPr>
              <a:t>goods movement</a:t>
            </a:r>
            <a:r>
              <a:rPr sz="2400">
                <a:latin typeface="Arial"/>
                <a:cs typeface="Arial"/>
              </a:rPr>
              <a:t> secto</a:t>
            </a:r>
            <a:r>
              <a:rPr sz="2400" spc="-75">
                <a:latin typeface="Arial"/>
                <a:cs typeface="Arial"/>
              </a:rPr>
              <a:t>r</a:t>
            </a:r>
            <a:r>
              <a:rPr sz="2400">
                <a:latin typeface="Arial"/>
                <a:cs typeface="Arial"/>
              </a:rPr>
              <a:t>, can experience a ripple e</a:t>
            </a:r>
            <a:r>
              <a:rPr sz="2400" spc="-25">
                <a:latin typeface="Arial"/>
                <a:cs typeface="Arial"/>
              </a:rPr>
              <a:t>f</a:t>
            </a:r>
            <a:r>
              <a:rPr sz="2400">
                <a:latin typeface="Arial"/>
                <a:cs typeface="Arial"/>
              </a:rPr>
              <a:t>fect.</a:t>
            </a:r>
          </a:p>
        </p:txBody>
      </p:sp>
      <p:sp>
        <p:nvSpPr>
          <p:cNvPr id="17" name="object 17"/>
          <p:cNvSpPr/>
          <p:nvPr/>
        </p:nvSpPr>
        <p:spPr>
          <a:xfrm>
            <a:off x="5607050" y="463550"/>
            <a:ext cx="3987800" cy="6365240"/>
          </a:xfrm>
          <a:custGeom>
            <a:avLst/>
            <a:gdLst/>
            <a:ahLst/>
            <a:cxnLst/>
            <a:rect l="l" t="t" r="r" b="b"/>
            <a:pathLst>
              <a:path w="3987800" h="6365240">
                <a:moveTo>
                  <a:pt x="0" y="6365240"/>
                </a:moveTo>
                <a:lnTo>
                  <a:pt x="3987800" y="6365240"/>
                </a:lnTo>
                <a:lnTo>
                  <a:pt x="3987800" y="0"/>
                </a:lnTo>
                <a:lnTo>
                  <a:pt x="0" y="0"/>
                </a:lnTo>
                <a:lnTo>
                  <a:pt x="0" y="6365240"/>
                </a:lnTo>
                <a:close/>
              </a:path>
            </a:pathLst>
          </a:custGeom>
          <a:solidFill>
            <a:srgbClr val="FBE9E9"/>
          </a:solidFill>
          <a:ln>
            <a:solidFill>
              <a:schemeClr val="accent6">
                <a:lumMod val="75000"/>
              </a:schemeClr>
            </a:solidFill>
          </a:ln>
        </p:spPr>
        <p:txBody>
          <a:bodyPr wrap="square" lIns="0" tIns="0" rIns="0" bIns="0" rtlCol="0"/>
          <a:lstStyle/>
          <a:p>
            <a:endParaRPr/>
          </a:p>
        </p:txBody>
      </p:sp>
      <p:sp>
        <p:nvSpPr>
          <p:cNvPr id="18" name="object 18"/>
          <p:cNvSpPr txBox="1"/>
          <p:nvPr/>
        </p:nvSpPr>
        <p:spPr>
          <a:xfrm>
            <a:off x="5798818" y="825799"/>
            <a:ext cx="3987799" cy="5232202"/>
          </a:xfrm>
          <a:prstGeom prst="rect">
            <a:avLst/>
          </a:prstGeom>
          <a:ln w="12700">
            <a:noFill/>
          </a:ln>
        </p:spPr>
        <p:txBody>
          <a:bodyPr vert="horz" wrap="square" lIns="0" tIns="0" rIns="0" bIns="0" rtlCol="0">
            <a:spAutoFit/>
          </a:bodyPr>
          <a:lstStyle/>
          <a:p>
            <a:pPr marL="67310" marR="5080" indent="-635">
              <a:lnSpc>
                <a:spcPct val="100000"/>
              </a:lnSpc>
              <a:spcBef>
                <a:spcPts val="1200"/>
              </a:spcBef>
              <a:spcAft>
                <a:spcPts val="1200"/>
              </a:spcAft>
            </a:pPr>
            <a:r>
              <a:rPr lang="en-US" sz="2000" dirty="0">
                <a:latin typeface="Arial"/>
                <a:cs typeface="Arial"/>
              </a:rPr>
              <a:t>Specific factors covered in more detail in the Primer include:</a:t>
            </a:r>
          </a:p>
          <a:p>
            <a:pPr marL="409575" marR="5080" lvl="0" indent="-342900">
              <a:spcBef>
                <a:spcPts val="1200"/>
              </a:spcBef>
              <a:spcAft>
                <a:spcPts val="1200"/>
              </a:spcAft>
              <a:buFont typeface="Arial" panose="020B0604020202020204" pitchFamily="34" charset="0"/>
              <a:buChar char="•"/>
              <a:defRPr/>
            </a:pPr>
            <a:r>
              <a:rPr lang="en-US" sz="2000" dirty="0">
                <a:latin typeface="Arial"/>
                <a:cs typeface="Arial"/>
              </a:rPr>
              <a:t>Suez Canal Expansion</a:t>
            </a:r>
          </a:p>
          <a:p>
            <a:pPr marL="409575" marR="5080" lvl="0" indent="-342900">
              <a:spcBef>
                <a:spcPts val="1200"/>
              </a:spcBef>
              <a:spcAft>
                <a:spcPts val="1200"/>
              </a:spcAft>
              <a:buFont typeface="Arial" panose="020B0604020202020204" pitchFamily="34" charset="0"/>
              <a:buChar char="•"/>
              <a:defRPr/>
            </a:pPr>
            <a:r>
              <a:rPr lang="en-US" sz="2000" spc="-135" dirty="0">
                <a:latin typeface="Arial"/>
                <a:cs typeface="Arial"/>
              </a:rPr>
              <a:t>T</a:t>
            </a:r>
            <a:r>
              <a:rPr lang="en-US" sz="2000" dirty="0">
                <a:latin typeface="Arial"/>
                <a:cs typeface="Arial"/>
              </a:rPr>
              <a:t>op 25 U.S. Container Ports</a:t>
            </a:r>
          </a:p>
          <a:p>
            <a:pPr marL="409575" marR="5080" lvl="0" indent="-342900">
              <a:spcBef>
                <a:spcPts val="1200"/>
              </a:spcBef>
              <a:spcAft>
                <a:spcPts val="1200"/>
              </a:spcAft>
              <a:buFont typeface="Arial" panose="020B0604020202020204" pitchFamily="34" charset="0"/>
              <a:buChar char="•"/>
              <a:defRPr/>
            </a:pPr>
            <a:r>
              <a:rPr lang="en-US" sz="2000" dirty="0">
                <a:latin typeface="Arial"/>
                <a:cs typeface="Arial"/>
              </a:rPr>
              <a:t>Regional Shifts Related to International</a:t>
            </a:r>
            <a:r>
              <a:rPr lang="en-US" sz="2000" spc="-20" dirty="0">
                <a:latin typeface="Arial"/>
                <a:cs typeface="Arial"/>
              </a:rPr>
              <a:t> </a:t>
            </a:r>
            <a:r>
              <a:rPr lang="en-US" sz="2000" spc="-45" dirty="0">
                <a:latin typeface="Arial"/>
                <a:cs typeface="Arial"/>
              </a:rPr>
              <a:t>T</a:t>
            </a:r>
            <a:r>
              <a:rPr lang="en-US" sz="2000" dirty="0">
                <a:latin typeface="Arial"/>
                <a:cs typeface="Arial"/>
              </a:rPr>
              <a:t>rade Patterns</a:t>
            </a:r>
          </a:p>
          <a:p>
            <a:pPr marL="409575" marR="5080" lvl="0" indent="-342900">
              <a:spcBef>
                <a:spcPts val="1200"/>
              </a:spcBef>
              <a:spcAft>
                <a:spcPts val="1200"/>
              </a:spcAft>
              <a:buFont typeface="Arial" panose="020B0604020202020204" pitchFamily="34" charset="0"/>
              <a:buChar char="•"/>
              <a:defRPr/>
            </a:pPr>
            <a:r>
              <a:rPr lang="en-US" sz="2000" dirty="0">
                <a:latin typeface="Arial"/>
                <a:cs typeface="Arial"/>
              </a:rPr>
              <a:t>Economic Impacts on Port-Related Industries</a:t>
            </a:r>
          </a:p>
          <a:p>
            <a:pPr marL="409575" marR="5080" lvl="0" indent="-342900">
              <a:spcBef>
                <a:spcPts val="1200"/>
              </a:spcBef>
              <a:spcAft>
                <a:spcPts val="1200"/>
              </a:spcAft>
              <a:buFont typeface="Arial" panose="020B0604020202020204" pitchFamily="34" charset="0"/>
              <a:buChar char="•"/>
              <a:defRPr/>
            </a:pPr>
            <a:r>
              <a:rPr lang="en-US" sz="2000" dirty="0">
                <a:latin typeface="Arial"/>
                <a:cs typeface="Arial"/>
              </a:rPr>
              <a:t>Panama Canal Expansion</a:t>
            </a:r>
          </a:p>
          <a:p>
            <a:pPr marL="409575" marR="5080" lvl="0" indent="-342900">
              <a:spcBef>
                <a:spcPts val="1200"/>
              </a:spcBef>
              <a:spcAft>
                <a:spcPts val="1200"/>
              </a:spcAft>
              <a:buFont typeface="Arial" panose="020B0604020202020204" pitchFamily="34" charset="0"/>
              <a:buChar char="•"/>
              <a:defRPr/>
            </a:pPr>
            <a:r>
              <a:rPr lang="en-US" sz="2000" dirty="0">
                <a:latin typeface="Arial"/>
                <a:cs typeface="Arial"/>
              </a:rPr>
              <a:t>Which Ports will be Post-Panamax Ready?</a:t>
            </a:r>
          </a:p>
        </p:txBody>
      </p:sp>
      <p:sp>
        <p:nvSpPr>
          <p:cNvPr id="38" name="object 3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9" name="object 39"/>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40" name="object 40"/>
          <p:cNvSpPr/>
          <p:nvPr/>
        </p:nvSpPr>
        <p:spPr>
          <a:xfrm>
            <a:off x="4383143" y="7284732"/>
            <a:ext cx="443752" cy="298678"/>
          </a:xfrm>
          <a:prstGeom prst="rect">
            <a:avLst/>
          </a:prstGeom>
          <a:blipFill>
            <a:blip r:embed="rId15" cstate="print"/>
            <a:stretch>
              <a:fillRect/>
            </a:stretch>
          </a:blipFill>
        </p:spPr>
        <p:txBody>
          <a:bodyPr wrap="square" lIns="0" tIns="0" rIns="0" bIns="0" rtlCol="0"/>
          <a:lstStyle/>
          <a:p>
            <a:endParaRPr/>
          </a:p>
        </p:txBody>
      </p:sp>
      <p:sp>
        <p:nvSpPr>
          <p:cNvPr id="41" name="object 4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3" name="object 13"/>
          <p:cNvSpPr txBox="1"/>
          <p:nvPr/>
        </p:nvSpPr>
        <p:spPr>
          <a:xfrm>
            <a:off x="482301" y="80412"/>
            <a:ext cx="9177655" cy="2200602"/>
          </a:xfrm>
          <a:prstGeom prst="rect">
            <a:avLst/>
          </a:prstGeom>
        </p:spPr>
        <p:txBody>
          <a:bodyPr vert="horz" wrap="square" lIns="0" tIns="0" rIns="0" bIns="0" rtlCol="0">
            <a:spAutoFit/>
          </a:bodyPr>
          <a:lstStyle/>
          <a:p>
            <a:pPr marR="5080" algn="r">
              <a:lnSpc>
                <a:spcPct val="100000"/>
              </a:lnSpc>
            </a:pPr>
            <a:r>
              <a:rPr sz="1400" b="1" dirty="0">
                <a:solidFill>
                  <a:srgbClr val="FFFFFF"/>
                </a:solidFill>
                <a:latin typeface="Arial"/>
                <a:cs typeface="Arial"/>
              </a:rPr>
              <a:t>Local and Regional Economy</a:t>
            </a:r>
            <a:endParaRPr sz="1400" dirty="0">
              <a:latin typeface="Arial"/>
              <a:cs typeface="Arial"/>
            </a:endParaRPr>
          </a:p>
          <a:p>
            <a:pPr marL="12700">
              <a:lnSpc>
                <a:spcPct val="100000"/>
              </a:lnSpc>
              <a:spcBef>
                <a:spcPts val="1135"/>
              </a:spcBef>
            </a:pPr>
            <a:r>
              <a:rPr sz="2800" b="1" dirty="0">
                <a:latin typeface="Arial"/>
                <a:cs typeface="Arial"/>
              </a:rPr>
              <a:t>Potential Community Interests</a:t>
            </a:r>
            <a:endParaRPr sz="2800" dirty="0">
              <a:latin typeface="Arial"/>
              <a:cs typeface="Arial"/>
            </a:endParaRPr>
          </a:p>
          <a:p>
            <a:pPr>
              <a:lnSpc>
                <a:spcPct val="100000"/>
              </a:lnSpc>
              <a:spcBef>
                <a:spcPts val="56"/>
              </a:spcBef>
            </a:pPr>
            <a:endParaRPr sz="1900" dirty="0">
              <a:latin typeface="Times New Roman"/>
              <a:cs typeface="Times New Roman"/>
            </a:endParaRPr>
          </a:p>
          <a:p>
            <a:pPr marL="12700" marR="4229100">
              <a:lnSpc>
                <a:spcPct val="100000"/>
              </a:lnSpc>
            </a:pPr>
            <a:r>
              <a:rPr sz="2400" dirty="0">
                <a:latin typeface="Arial"/>
                <a:cs typeface="Arial"/>
              </a:rPr>
              <a:t>Community interests in the impact of ports on the local and regional economy may include:</a:t>
            </a:r>
          </a:p>
        </p:txBody>
      </p:sp>
      <p:sp>
        <p:nvSpPr>
          <p:cNvPr id="15" name="object 15"/>
          <p:cNvSpPr txBox="1"/>
          <p:nvPr/>
        </p:nvSpPr>
        <p:spPr>
          <a:xfrm>
            <a:off x="5829274" y="560330"/>
            <a:ext cx="3937000" cy="6409447"/>
          </a:xfrm>
          <a:prstGeom prst="rect">
            <a:avLst/>
          </a:prstGeom>
          <a:solidFill>
            <a:srgbClr val="FBE9E9"/>
          </a:solidFill>
          <a:ln w="12700">
            <a:solidFill>
              <a:srgbClr val="DA2220"/>
            </a:solidFill>
          </a:ln>
        </p:spPr>
        <p:txBody>
          <a:bodyPr vert="horz" wrap="square" lIns="0" tIns="0" rIns="0" bIns="0" rtlCol="0">
            <a:spAutoFit/>
          </a:bodyPr>
          <a:lstStyle/>
          <a:p>
            <a:pPr marL="177800">
              <a:lnSpc>
                <a:spcPct val="100000"/>
              </a:lnSpc>
            </a:pPr>
            <a:endParaRPr lang="en-US" sz="2000" b="1" spc="-80" dirty="0">
              <a:latin typeface="Arial Rounded MT Bold"/>
              <a:cs typeface="Arial Rounded MT Bold"/>
            </a:endParaRPr>
          </a:p>
          <a:p>
            <a:pPr marL="177800">
              <a:lnSpc>
                <a:spcPct val="100000"/>
              </a:lnSpc>
            </a:pPr>
            <a:r>
              <a:rPr sz="2000" b="1" spc="-80" dirty="0">
                <a:latin typeface="Arial Rounded MT Bold"/>
                <a:cs typeface="Arial Rounded MT Bold"/>
              </a:rPr>
              <a:t>P</a:t>
            </a:r>
            <a:r>
              <a:rPr sz="2000" b="1" spc="-15" dirty="0">
                <a:latin typeface="Arial Rounded MT Bold"/>
                <a:cs typeface="Arial Rounded MT Bold"/>
              </a:rPr>
              <a:t>ost-</a:t>
            </a:r>
            <a:r>
              <a:rPr sz="2000" b="1" spc="-70" dirty="0">
                <a:latin typeface="Arial Rounded MT Bold"/>
                <a:cs typeface="Arial Rounded MT Bold"/>
              </a:rPr>
              <a:t>P</a:t>
            </a:r>
            <a:r>
              <a:rPr sz="2000" b="1" spc="-25" dirty="0">
                <a:latin typeface="Arial Rounded MT Bold"/>
                <a:cs typeface="Arial Rounded MT Bold"/>
              </a:rPr>
              <a:t>anamax</a:t>
            </a:r>
            <a:r>
              <a:rPr sz="2000" b="1" spc="-15" dirty="0">
                <a:latin typeface="Arial Rounded MT Bold"/>
                <a:cs typeface="Arial Rounded MT Bold"/>
              </a:rPr>
              <a:t> </a:t>
            </a:r>
            <a:r>
              <a:rPr sz="2000" b="1" spc="-25" dirty="0">
                <a:latin typeface="Arial Rounded MT Bold"/>
                <a:cs typeface="Arial Rounded MT Bold"/>
              </a:rPr>
              <a:t>Shipping</a:t>
            </a:r>
            <a:endParaRPr sz="2000" dirty="0">
              <a:latin typeface="Arial Rounded MT Bold"/>
              <a:cs typeface="Arial Rounded MT Bold"/>
            </a:endParaRPr>
          </a:p>
          <a:p>
            <a:pPr marL="177800" marR="278765">
              <a:lnSpc>
                <a:spcPct val="100000"/>
              </a:lnSpc>
              <a:spcBef>
                <a:spcPts val="880"/>
              </a:spcBef>
            </a:pPr>
            <a:r>
              <a:rPr lang="en-US" dirty="0">
                <a:latin typeface="Arial"/>
                <a:cs typeface="Arial"/>
              </a:rPr>
              <a:t>Port changes to accommodate larger P</a:t>
            </a:r>
            <a:r>
              <a:rPr dirty="0">
                <a:latin typeface="Arial"/>
                <a:cs typeface="Arial"/>
              </a:rPr>
              <a:t>ost-Panamax ships</a:t>
            </a:r>
            <a:r>
              <a:rPr lang="en-US" dirty="0">
                <a:latin typeface="Arial"/>
                <a:cs typeface="Arial"/>
              </a:rPr>
              <a:t> </a:t>
            </a:r>
            <a:r>
              <a:rPr dirty="0">
                <a:latin typeface="Arial"/>
                <a:cs typeface="Arial"/>
              </a:rPr>
              <a:t>can </a:t>
            </a:r>
            <a:r>
              <a:rPr lang="en-US" dirty="0">
                <a:latin typeface="Arial"/>
                <a:cs typeface="Arial"/>
              </a:rPr>
              <a:t>have the following </a:t>
            </a:r>
            <a:r>
              <a:rPr dirty="0">
                <a:latin typeface="Arial"/>
                <a:cs typeface="Arial"/>
              </a:rPr>
              <a:t>impact</a:t>
            </a:r>
            <a:r>
              <a:rPr lang="en-US" dirty="0">
                <a:latin typeface="Arial"/>
                <a:cs typeface="Arial"/>
              </a:rPr>
              <a:t>s on</a:t>
            </a:r>
            <a:r>
              <a:rPr dirty="0">
                <a:latin typeface="Arial"/>
                <a:cs typeface="Arial"/>
              </a:rPr>
              <a:t> near-port communities:</a:t>
            </a:r>
          </a:p>
          <a:p>
            <a:pPr marL="462915" marR="506730" indent="-114300">
              <a:lnSpc>
                <a:spcPct val="100000"/>
              </a:lnSpc>
              <a:spcBef>
                <a:spcPts val="900"/>
              </a:spcBef>
              <a:buFont typeface="Arial"/>
              <a:buChar char="•"/>
              <a:tabLst>
                <a:tab pos="463550" algn="l"/>
              </a:tabLst>
            </a:pPr>
            <a:r>
              <a:rPr dirty="0">
                <a:latin typeface="Arial"/>
                <a:cs typeface="Arial"/>
              </a:rPr>
              <a:t>New jobs created by port expansion and upgrades.</a:t>
            </a:r>
          </a:p>
          <a:p>
            <a:pPr marL="462915" marR="461009" indent="-114300">
              <a:lnSpc>
                <a:spcPct val="100000"/>
              </a:lnSpc>
              <a:spcBef>
                <a:spcPts val="900"/>
              </a:spcBef>
              <a:buFont typeface="Arial"/>
              <a:buChar char="•"/>
              <a:tabLst>
                <a:tab pos="463550" algn="l"/>
              </a:tabLst>
            </a:pPr>
            <a:r>
              <a:rPr dirty="0">
                <a:latin typeface="Arial"/>
                <a:cs typeface="Arial"/>
              </a:rPr>
              <a:t>Competing land use needs as ports seek room to expand.</a:t>
            </a:r>
          </a:p>
          <a:p>
            <a:pPr marL="462915" marR="1048385" indent="-114300">
              <a:lnSpc>
                <a:spcPct val="100000"/>
              </a:lnSpc>
              <a:spcBef>
                <a:spcPts val="900"/>
              </a:spcBef>
              <a:buFont typeface="Arial"/>
              <a:buChar char="•"/>
              <a:tabLst>
                <a:tab pos="463550" algn="l"/>
              </a:tabLst>
            </a:pPr>
            <a:r>
              <a:rPr dirty="0">
                <a:latin typeface="Arial"/>
                <a:cs typeface="Arial"/>
              </a:rPr>
              <a:t>Environmental impacts related to construction and dredging.</a:t>
            </a:r>
          </a:p>
          <a:p>
            <a:pPr marL="462915" indent="-114300">
              <a:lnSpc>
                <a:spcPct val="100000"/>
              </a:lnSpc>
              <a:spcBef>
                <a:spcPts val="900"/>
              </a:spcBef>
              <a:buFont typeface="Arial"/>
              <a:buChar char="•"/>
              <a:tabLst>
                <a:tab pos="463550" algn="l"/>
              </a:tabLst>
            </a:pPr>
            <a:r>
              <a:rPr dirty="0">
                <a:latin typeface="Arial"/>
                <a:cs typeface="Arial"/>
              </a:rPr>
              <a:t>Increased shipping activity at the port.</a:t>
            </a:r>
          </a:p>
          <a:p>
            <a:pPr marL="462915" marR="368935" indent="-114300">
              <a:lnSpc>
                <a:spcPct val="100000"/>
              </a:lnSpc>
              <a:spcBef>
                <a:spcPts val="900"/>
              </a:spcBef>
              <a:buFont typeface="Arial"/>
              <a:buChar char="•"/>
              <a:tabLst>
                <a:tab pos="463550" algn="l"/>
              </a:tabLst>
            </a:pPr>
            <a:r>
              <a:rPr dirty="0">
                <a:latin typeface="Arial"/>
                <a:cs typeface="Arial"/>
              </a:rPr>
              <a:t>Loading and unloading larger vessels will require more trucks and rail usage.</a:t>
            </a:r>
            <a:endParaRPr lang="en-US" dirty="0">
              <a:latin typeface="Arial"/>
              <a:cs typeface="Arial"/>
            </a:endParaRPr>
          </a:p>
          <a:p>
            <a:pPr marL="348615" marR="368935">
              <a:lnSpc>
                <a:spcPct val="100000"/>
              </a:lnSpc>
              <a:spcBef>
                <a:spcPts val="900"/>
              </a:spcBef>
              <a:tabLst>
                <a:tab pos="463550" algn="l"/>
              </a:tabLst>
            </a:pPr>
            <a:endParaRPr dirty="0">
              <a:latin typeface="Arial"/>
              <a:cs typeface="Arial"/>
            </a:endParaRPr>
          </a:p>
        </p:txBody>
      </p:sp>
      <p:sp>
        <p:nvSpPr>
          <p:cNvPr id="16" name="object 16"/>
          <p:cNvSpPr/>
          <p:nvPr/>
        </p:nvSpPr>
        <p:spPr>
          <a:xfrm>
            <a:off x="469812" y="2608218"/>
            <a:ext cx="1587500" cy="1587500"/>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17" name="object 17"/>
          <p:cNvSpPr/>
          <p:nvPr/>
        </p:nvSpPr>
        <p:spPr>
          <a:xfrm>
            <a:off x="466225" y="2848630"/>
            <a:ext cx="1581912" cy="720216"/>
          </a:xfrm>
          <a:prstGeom prst="rect">
            <a:avLst/>
          </a:prstGeom>
          <a:blipFill>
            <a:blip r:embed="rId13" cstate="print"/>
            <a:stretch>
              <a:fillRect/>
            </a:stretch>
          </a:blipFill>
        </p:spPr>
        <p:txBody>
          <a:bodyPr wrap="square" lIns="0" tIns="0" rIns="0" bIns="0" rtlCol="0"/>
          <a:lstStyle/>
          <a:p>
            <a:endParaRPr/>
          </a:p>
        </p:txBody>
      </p:sp>
      <p:sp>
        <p:nvSpPr>
          <p:cNvPr id="18" name="object 18"/>
          <p:cNvSpPr txBox="1"/>
          <p:nvPr/>
        </p:nvSpPr>
        <p:spPr>
          <a:xfrm>
            <a:off x="626124" y="3697438"/>
            <a:ext cx="1275080" cy="444500"/>
          </a:xfrm>
          <a:prstGeom prst="rect">
            <a:avLst/>
          </a:prstGeom>
        </p:spPr>
        <p:txBody>
          <a:bodyPr vert="horz" wrap="square" lIns="0" tIns="0" rIns="0" bIns="0" rtlCol="0">
            <a:spAutoFit/>
          </a:bodyPr>
          <a:lstStyle/>
          <a:p>
            <a:pPr marL="259715" marR="5080" indent="-247650">
              <a:lnSpc>
                <a:spcPct val="100000"/>
              </a:lnSpc>
            </a:pPr>
            <a:r>
              <a:rPr sz="1500">
                <a:latin typeface="Arial"/>
                <a:cs typeface="Arial"/>
              </a:rPr>
              <a:t>Post-Panamax Shipping</a:t>
            </a:r>
          </a:p>
        </p:txBody>
      </p:sp>
      <p:sp>
        <p:nvSpPr>
          <p:cNvPr id="19" name="object 19"/>
          <p:cNvSpPr/>
          <p:nvPr/>
        </p:nvSpPr>
        <p:spPr>
          <a:xfrm>
            <a:off x="469781" y="2608218"/>
            <a:ext cx="1587500" cy="1587500"/>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20" name="object 20"/>
          <p:cNvSpPr/>
          <p:nvPr/>
        </p:nvSpPr>
        <p:spPr>
          <a:xfrm>
            <a:off x="2580221" y="2608218"/>
            <a:ext cx="1587500" cy="1587500"/>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21" name="object 21"/>
          <p:cNvSpPr/>
          <p:nvPr/>
        </p:nvSpPr>
        <p:spPr>
          <a:xfrm>
            <a:off x="2847640" y="2706682"/>
            <a:ext cx="1021618" cy="958773"/>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2574913" y="3714290"/>
            <a:ext cx="1584960" cy="431800"/>
          </a:xfrm>
          <a:prstGeom prst="rect">
            <a:avLst/>
          </a:prstGeom>
        </p:spPr>
        <p:txBody>
          <a:bodyPr vert="horz" wrap="square" lIns="0" tIns="0" rIns="0" bIns="0" rtlCol="0">
            <a:spAutoFit/>
          </a:bodyPr>
          <a:lstStyle/>
          <a:p>
            <a:pPr marL="12700" marR="5080" indent="213360">
              <a:lnSpc>
                <a:spcPts val="1700"/>
              </a:lnSpc>
            </a:pPr>
            <a:r>
              <a:rPr sz="1500">
                <a:latin typeface="Arial"/>
                <a:cs typeface="Arial"/>
              </a:rPr>
              <a:t>Jobs and Job </a:t>
            </a:r>
            <a:r>
              <a:rPr sz="1500" spc="-60">
                <a:latin typeface="Arial"/>
                <a:cs typeface="Arial"/>
              </a:rPr>
              <a:t>T</a:t>
            </a:r>
            <a:r>
              <a:rPr sz="1500">
                <a:latin typeface="Arial"/>
                <a:cs typeface="Arial"/>
              </a:rPr>
              <a:t>raining Programs</a:t>
            </a:r>
          </a:p>
        </p:txBody>
      </p:sp>
      <p:sp>
        <p:nvSpPr>
          <p:cNvPr id="23" name="object 23"/>
          <p:cNvSpPr/>
          <p:nvPr/>
        </p:nvSpPr>
        <p:spPr>
          <a:xfrm>
            <a:off x="2580190" y="2608218"/>
            <a:ext cx="1587500" cy="1587500"/>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24" name="object 24"/>
          <p:cNvSpPr/>
          <p:nvPr/>
        </p:nvSpPr>
        <p:spPr>
          <a:xfrm>
            <a:off x="2580221" y="4487310"/>
            <a:ext cx="1587500" cy="1587500"/>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25" name="object 25"/>
          <p:cNvSpPr/>
          <p:nvPr/>
        </p:nvSpPr>
        <p:spPr>
          <a:xfrm>
            <a:off x="2772360" y="4641526"/>
            <a:ext cx="1190460" cy="840917"/>
          </a:xfrm>
          <a:prstGeom prst="rect">
            <a:avLst/>
          </a:prstGeom>
          <a:blipFill>
            <a:blip r:embed="rId15" cstate="print"/>
            <a:stretch>
              <a:fillRect/>
            </a:stretch>
          </a:blipFill>
        </p:spPr>
        <p:txBody>
          <a:bodyPr wrap="square" lIns="0" tIns="0" rIns="0" bIns="0" rtlCol="0"/>
          <a:lstStyle/>
          <a:p>
            <a:endParaRPr/>
          </a:p>
        </p:txBody>
      </p:sp>
      <p:sp>
        <p:nvSpPr>
          <p:cNvPr id="26" name="object 26"/>
          <p:cNvSpPr txBox="1"/>
          <p:nvPr/>
        </p:nvSpPr>
        <p:spPr>
          <a:xfrm>
            <a:off x="2603072" y="5505876"/>
            <a:ext cx="1529080" cy="463550"/>
          </a:xfrm>
          <a:prstGeom prst="rect">
            <a:avLst/>
          </a:prstGeom>
        </p:spPr>
        <p:txBody>
          <a:bodyPr vert="horz" wrap="square" lIns="0" tIns="0" rIns="0" bIns="0" rtlCol="0">
            <a:spAutoFit/>
          </a:bodyPr>
          <a:lstStyle/>
          <a:p>
            <a:pPr marL="12700" marR="5080" indent="285750">
              <a:lnSpc>
                <a:spcPct val="108300"/>
              </a:lnSpc>
            </a:pPr>
            <a:r>
              <a:rPr sz="1500">
                <a:latin typeface="Arial"/>
                <a:cs typeface="Arial"/>
              </a:rPr>
              <a:t>Impacts on Goods Movement</a:t>
            </a:r>
          </a:p>
        </p:txBody>
      </p:sp>
      <p:sp>
        <p:nvSpPr>
          <p:cNvPr id="27" name="object 27"/>
          <p:cNvSpPr/>
          <p:nvPr/>
        </p:nvSpPr>
        <p:spPr>
          <a:xfrm>
            <a:off x="2580190" y="4487310"/>
            <a:ext cx="1587500" cy="1587500"/>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28" name="object 28"/>
          <p:cNvSpPr/>
          <p:nvPr/>
        </p:nvSpPr>
        <p:spPr>
          <a:xfrm>
            <a:off x="469812" y="4487310"/>
            <a:ext cx="1587500" cy="1587500"/>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29" name="object 29"/>
          <p:cNvSpPr/>
          <p:nvPr/>
        </p:nvSpPr>
        <p:spPr>
          <a:xfrm>
            <a:off x="809125" y="4574864"/>
            <a:ext cx="891407" cy="840905"/>
          </a:xfrm>
          <a:prstGeom prst="rect">
            <a:avLst/>
          </a:prstGeom>
          <a:blipFill>
            <a:blip r:embed="rId16" cstate="print"/>
            <a:stretch>
              <a:fillRect/>
            </a:stretch>
          </a:blipFill>
        </p:spPr>
        <p:txBody>
          <a:bodyPr wrap="square" lIns="0" tIns="0" rIns="0" bIns="0" rtlCol="0"/>
          <a:lstStyle/>
          <a:p>
            <a:endParaRPr/>
          </a:p>
        </p:txBody>
      </p:sp>
      <p:sp>
        <p:nvSpPr>
          <p:cNvPr id="30" name="object 30"/>
          <p:cNvSpPr txBox="1"/>
          <p:nvPr/>
        </p:nvSpPr>
        <p:spPr>
          <a:xfrm>
            <a:off x="800624" y="5439201"/>
            <a:ext cx="925830" cy="596900"/>
          </a:xfrm>
          <a:prstGeom prst="rect">
            <a:avLst/>
          </a:prstGeom>
        </p:spPr>
        <p:txBody>
          <a:bodyPr vert="horz" wrap="square" lIns="0" tIns="0" rIns="0" bIns="0" rtlCol="0">
            <a:spAutoFit/>
          </a:bodyPr>
          <a:lstStyle/>
          <a:p>
            <a:pPr marL="12700" marR="5080" indent="-12700" algn="ctr">
              <a:lnSpc>
                <a:spcPts val="1500"/>
              </a:lnSpc>
            </a:pPr>
            <a:r>
              <a:rPr sz="1500">
                <a:latin typeface="Arial"/>
                <a:cs typeface="Arial"/>
              </a:rPr>
              <a:t>Labor and </a:t>
            </a:r>
            <a:r>
              <a:rPr sz="1500" spc="-30">
                <a:latin typeface="Arial"/>
                <a:cs typeface="Arial"/>
              </a:rPr>
              <a:t>W</a:t>
            </a:r>
            <a:r>
              <a:rPr sz="1500">
                <a:latin typeface="Arial"/>
                <a:cs typeface="Arial"/>
              </a:rPr>
              <a:t>orking Conditions</a:t>
            </a:r>
          </a:p>
        </p:txBody>
      </p:sp>
      <p:sp>
        <p:nvSpPr>
          <p:cNvPr id="31" name="object 31"/>
          <p:cNvSpPr/>
          <p:nvPr/>
        </p:nvSpPr>
        <p:spPr>
          <a:xfrm>
            <a:off x="469781" y="4487310"/>
            <a:ext cx="1587500" cy="1587500"/>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1993392" y="7230656"/>
            <a:ext cx="447970" cy="406831"/>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5007055" y="7210044"/>
            <a:ext cx="389729" cy="448055"/>
          </a:xfrm>
          <a:prstGeom prst="rect">
            <a:avLst/>
          </a:prstGeom>
          <a:blipFill>
            <a:blip r:embed="rId18" cstate="print"/>
            <a:stretch>
              <a:fillRect/>
            </a:stretch>
          </a:blipFill>
        </p:spPr>
        <p:txBody>
          <a:bodyPr wrap="square" lIns="0" tIns="0" rIns="0" bIns="0" rtlCol="0"/>
          <a:lstStyle/>
          <a:p>
            <a:endParaRPr/>
          </a:p>
        </p:txBody>
      </p:sp>
      <p:sp>
        <p:nvSpPr>
          <p:cNvPr id="34" name="object 34"/>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35" name="object 35"/>
          <p:cNvSpPr/>
          <p:nvPr/>
        </p:nvSpPr>
        <p:spPr>
          <a:xfrm>
            <a:off x="4383143" y="7284732"/>
            <a:ext cx="443752" cy="298678"/>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txBox="1"/>
          <p:nvPr/>
        </p:nvSpPr>
        <p:spPr>
          <a:xfrm>
            <a:off x="7116541" y="58645"/>
            <a:ext cx="2505710"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Local and Regional Economy</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4" name="object 14"/>
          <p:cNvSpPr txBox="1"/>
          <p:nvPr/>
        </p:nvSpPr>
        <p:spPr>
          <a:xfrm>
            <a:off x="520573" y="1407213"/>
            <a:ext cx="4996180" cy="4062651"/>
          </a:xfrm>
          <a:prstGeom prst="rect">
            <a:avLst/>
          </a:prstGeom>
        </p:spPr>
        <p:txBody>
          <a:bodyPr vert="horz" wrap="square" lIns="0" tIns="0" rIns="0" bIns="0" rtlCol="0">
            <a:spAutoFit/>
          </a:bodyPr>
          <a:lstStyle/>
          <a:p>
            <a:pPr marL="355600" marR="5080" indent="-342900">
              <a:lnSpc>
                <a:spcPct val="100000"/>
              </a:lnSpc>
              <a:buFont typeface="Arial" panose="020B0604020202020204" pitchFamily="34" charset="0"/>
              <a:buChar char="•"/>
            </a:pPr>
            <a:r>
              <a:rPr sz="2400">
                <a:latin typeface="Arial"/>
                <a:cs typeface="Arial"/>
              </a:rPr>
              <a:t>Ports can spur investment in local entrepreneurs and the local workforce.</a:t>
            </a:r>
            <a:r>
              <a:rPr sz="2400" spc="-20">
                <a:latin typeface="Arial"/>
                <a:cs typeface="Arial"/>
              </a:rPr>
              <a:t> </a:t>
            </a:r>
            <a:endParaRPr lang="en-US" sz="2400" spc="-20">
              <a:latin typeface="Arial"/>
              <a:cs typeface="Arial"/>
            </a:endParaRPr>
          </a:p>
          <a:p>
            <a:pPr marL="355600" marR="5080" indent="-342900">
              <a:lnSpc>
                <a:spcPct val="100000"/>
              </a:lnSpc>
              <a:buFont typeface="Arial" panose="020B0604020202020204" pitchFamily="34" charset="0"/>
              <a:buChar char="•"/>
            </a:pPr>
            <a:endParaRPr lang="en-US" sz="2400" spc="-20">
              <a:latin typeface="Arial"/>
              <a:cs typeface="Arial"/>
            </a:endParaRPr>
          </a:p>
          <a:p>
            <a:pPr marL="355600" marR="5080" indent="-342900">
              <a:lnSpc>
                <a:spcPct val="100000"/>
              </a:lnSpc>
              <a:buFont typeface="Arial" panose="020B0604020202020204" pitchFamily="34" charset="0"/>
              <a:buChar char="•"/>
            </a:pPr>
            <a:r>
              <a:rPr lang="en-US" sz="2400" spc="-20">
                <a:latin typeface="Arial"/>
                <a:cs typeface="Arial"/>
              </a:rPr>
              <a:t>Port p</a:t>
            </a:r>
            <a:r>
              <a:rPr sz="2400">
                <a:latin typeface="Arial"/>
                <a:cs typeface="Arial"/>
              </a:rPr>
              <a:t>rograms can emphasize investments in near-port </a:t>
            </a:r>
            <a:r>
              <a:rPr lang="en-US" sz="2400">
                <a:latin typeface="Arial"/>
                <a:cs typeface="Arial"/>
              </a:rPr>
              <a:t>and low-income </a:t>
            </a:r>
            <a:r>
              <a:rPr sz="2400">
                <a:latin typeface="Arial"/>
                <a:cs typeface="Arial"/>
              </a:rPr>
              <a:t>communities.</a:t>
            </a:r>
            <a:endParaRPr lang="en-US" sz="2400" spc="-25">
              <a:latin typeface="Arial"/>
              <a:cs typeface="Arial"/>
            </a:endParaRPr>
          </a:p>
          <a:p>
            <a:pPr marL="355600" marR="5080" indent="-342900">
              <a:lnSpc>
                <a:spcPct val="100000"/>
              </a:lnSpc>
              <a:buFont typeface="Arial" panose="020B0604020202020204" pitchFamily="34" charset="0"/>
              <a:buChar char="•"/>
            </a:pPr>
            <a:endParaRPr lang="en-US" sz="2400" spc="-25">
              <a:latin typeface="Arial"/>
              <a:cs typeface="Arial"/>
            </a:endParaRPr>
          </a:p>
          <a:p>
            <a:pPr marL="355600" marR="5080" indent="-342900">
              <a:lnSpc>
                <a:spcPct val="100000"/>
              </a:lnSpc>
              <a:buFont typeface="Arial" panose="020B0604020202020204" pitchFamily="34" charset="0"/>
              <a:buChar char="•"/>
            </a:pPr>
            <a:r>
              <a:rPr lang="en-US" sz="2400" spc="-75">
                <a:latin typeface="Arial"/>
                <a:cs typeface="Arial"/>
              </a:rPr>
              <a:t>S</a:t>
            </a:r>
            <a:r>
              <a:rPr sz="2400">
                <a:latin typeface="Arial"/>
                <a:cs typeface="Arial"/>
              </a:rPr>
              <a:t>uccessful </a:t>
            </a:r>
            <a:r>
              <a:rPr lang="en-US" sz="2400">
                <a:latin typeface="Arial"/>
                <a:cs typeface="Arial"/>
              </a:rPr>
              <a:t>port </a:t>
            </a:r>
            <a:r>
              <a:rPr sz="2400">
                <a:latin typeface="Arial"/>
                <a:cs typeface="Arial"/>
              </a:rPr>
              <a:t>examples include the Port of Oakland and the Port of Los</a:t>
            </a:r>
            <a:r>
              <a:rPr sz="2400" spc="-75">
                <a:latin typeface="Arial"/>
                <a:cs typeface="Arial"/>
              </a:rPr>
              <a:t> </a:t>
            </a:r>
            <a:r>
              <a:rPr sz="2400">
                <a:latin typeface="Arial"/>
                <a:cs typeface="Arial"/>
              </a:rPr>
              <a:t>Angeles.</a:t>
            </a:r>
          </a:p>
        </p:txBody>
      </p:sp>
      <p:sp>
        <p:nvSpPr>
          <p:cNvPr id="15" name="object 15"/>
          <p:cNvSpPr txBox="1"/>
          <p:nvPr/>
        </p:nvSpPr>
        <p:spPr>
          <a:xfrm>
            <a:off x="444500" y="425689"/>
            <a:ext cx="3887470" cy="861774"/>
          </a:xfrm>
          <a:prstGeom prst="rect">
            <a:avLst/>
          </a:prstGeom>
        </p:spPr>
        <p:txBody>
          <a:bodyPr vert="horz" wrap="square" lIns="0" tIns="0" rIns="0" bIns="0" rtlCol="0">
            <a:spAutoFit/>
          </a:bodyPr>
          <a:lstStyle/>
          <a:p>
            <a:pPr marL="12700">
              <a:lnSpc>
                <a:spcPct val="100000"/>
              </a:lnSpc>
            </a:pPr>
            <a:r>
              <a:rPr sz="2800" b="1">
                <a:latin typeface="Arial"/>
                <a:cs typeface="Arial"/>
              </a:rPr>
              <a:t>Case Studies: Job and Benefits</a:t>
            </a:r>
            <a:endParaRPr sz="2800">
              <a:latin typeface="Arial"/>
              <a:cs typeface="Arial"/>
            </a:endParaRPr>
          </a:p>
        </p:txBody>
      </p:sp>
      <p:sp>
        <p:nvSpPr>
          <p:cNvPr id="17" name="object 17"/>
          <p:cNvSpPr/>
          <p:nvPr/>
        </p:nvSpPr>
        <p:spPr>
          <a:xfrm>
            <a:off x="5671058" y="1084543"/>
            <a:ext cx="3931920" cy="5744845"/>
          </a:xfrm>
          <a:custGeom>
            <a:avLst/>
            <a:gdLst/>
            <a:ahLst/>
            <a:cxnLst/>
            <a:rect l="l" t="t" r="r" b="b"/>
            <a:pathLst>
              <a:path w="3931920" h="5744845">
                <a:moveTo>
                  <a:pt x="0" y="5744248"/>
                </a:moveTo>
                <a:lnTo>
                  <a:pt x="3931412" y="5744248"/>
                </a:lnTo>
                <a:lnTo>
                  <a:pt x="3931412" y="0"/>
                </a:lnTo>
                <a:lnTo>
                  <a:pt x="0" y="0"/>
                </a:lnTo>
                <a:lnTo>
                  <a:pt x="0" y="5744248"/>
                </a:lnTo>
                <a:close/>
              </a:path>
            </a:pathLst>
          </a:custGeom>
          <a:solidFill>
            <a:srgbClr val="FBE9E9"/>
          </a:solidFill>
        </p:spPr>
        <p:txBody>
          <a:bodyPr wrap="square" lIns="0" tIns="0" rIns="0" bIns="0" rtlCol="0"/>
          <a:lstStyle/>
          <a:p>
            <a:endParaRPr/>
          </a:p>
        </p:txBody>
      </p:sp>
      <p:sp>
        <p:nvSpPr>
          <p:cNvPr id="18" name="object 18"/>
          <p:cNvSpPr/>
          <p:nvPr/>
        </p:nvSpPr>
        <p:spPr>
          <a:xfrm>
            <a:off x="5671058" y="463551"/>
            <a:ext cx="3931920" cy="6365240"/>
          </a:xfrm>
          <a:custGeom>
            <a:avLst/>
            <a:gdLst/>
            <a:ahLst/>
            <a:cxnLst/>
            <a:rect l="l" t="t" r="r" b="b"/>
            <a:pathLst>
              <a:path w="3931920" h="6365240">
                <a:moveTo>
                  <a:pt x="0" y="6365240"/>
                </a:moveTo>
                <a:lnTo>
                  <a:pt x="3931412" y="6365240"/>
                </a:lnTo>
                <a:lnTo>
                  <a:pt x="3931412" y="0"/>
                </a:lnTo>
                <a:lnTo>
                  <a:pt x="0" y="0"/>
                </a:lnTo>
                <a:lnTo>
                  <a:pt x="0" y="6365240"/>
                </a:lnTo>
                <a:close/>
              </a:path>
            </a:pathLst>
          </a:custGeom>
          <a:ln w="12699">
            <a:solidFill>
              <a:srgbClr val="DA2220"/>
            </a:solidFill>
          </a:ln>
        </p:spPr>
        <p:txBody>
          <a:bodyPr wrap="square" lIns="0" tIns="0" rIns="0" bIns="0" rtlCol="0"/>
          <a:lstStyle/>
          <a:p>
            <a:endParaRPr/>
          </a:p>
        </p:txBody>
      </p:sp>
      <p:sp>
        <p:nvSpPr>
          <p:cNvPr id="19" name="object 19"/>
          <p:cNvSpPr/>
          <p:nvPr/>
        </p:nvSpPr>
        <p:spPr>
          <a:xfrm>
            <a:off x="5668517" y="457201"/>
            <a:ext cx="3937000" cy="627380"/>
          </a:xfrm>
          <a:custGeom>
            <a:avLst/>
            <a:gdLst/>
            <a:ahLst/>
            <a:cxnLst/>
            <a:rect l="l" t="t" r="r" b="b"/>
            <a:pathLst>
              <a:path w="3937000" h="627380">
                <a:moveTo>
                  <a:pt x="0" y="627341"/>
                </a:moveTo>
                <a:lnTo>
                  <a:pt x="3936491" y="627341"/>
                </a:lnTo>
                <a:lnTo>
                  <a:pt x="3936491" y="0"/>
                </a:lnTo>
                <a:lnTo>
                  <a:pt x="0" y="0"/>
                </a:lnTo>
                <a:lnTo>
                  <a:pt x="0" y="627341"/>
                </a:lnTo>
                <a:close/>
              </a:path>
            </a:pathLst>
          </a:custGeom>
          <a:solidFill>
            <a:srgbClr val="DA2220"/>
          </a:solidFill>
        </p:spPr>
        <p:txBody>
          <a:bodyPr wrap="square" lIns="0" tIns="0" rIns="0" bIns="0" rtlCol="0"/>
          <a:lstStyle/>
          <a:p>
            <a:endParaRPr/>
          </a:p>
        </p:txBody>
      </p:sp>
      <p:sp>
        <p:nvSpPr>
          <p:cNvPr id="20" name="object 20"/>
          <p:cNvSpPr/>
          <p:nvPr/>
        </p:nvSpPr>
        <p:spPr>
          <a:xfrm>
            <a:off x="5947028" y="3829051"/>
            <a:ext cx="3379470" cy="2831465"/>
          </a:xfrm>
          <a:custGeom>
            <a:avLst/>
            <a:gdLst/>
            <a:ahLst/>
            <a:cxnLst/>
            <a:rect l="l" t="t" r="r" b="b"/>
            <a:pathLst>
              <a:path w="3379470" h="2831465">
                <a:moveTo>
                  <a:pt x="0" y="2831083"/>
                </a:moveTo>
                <a:lnTo>
                  <a:pt x="3379470" y="2831083"/>
                </a:lnTo>
                <a:lnTo>
                  <a:pt x="3379470" y="0"/>
                </a:lnTo>
                <a:lnTo>
                  <a:pt x="0" y="0"/>
                </a:lnTo>
                <a:lnTo>
                  <a:pt x="0" y="2831083"/>
                </a:lnTo>
                <a:close/>
              </a:path>
            </a:pathLst>
          </a:custGeom>
          <a:solidFill>
            <a:srgbClr val="FBE9E9"/>
          </a:solidFill>
        </p:spPr>
        <p:txBody>
          <a:bodyPr wrap="square" lIns="0" tIns="0" rIns="0" bIns="0" rtlCol="0"/>
          <a:lstStyle/>
          <a:p>
            <a:endParaRPr/>
          </a:p>
        </p:txBody>
      </p:sp>
      <p:sp>
        <p:nvSpPr>
          <p:cNvPr id="29" name="object 29"/>
          <p:cNvSpPr txBox="1"/>
          <p:nvPr/>
        </p:nvSpPr>
        <p:spPr>
          <a:xfrm>
            <a:off x="5839524" y="1243713"/>
            <a:ext cx="3558540" cy="5509200"/>
          </a:xfrm>
          <a:prstGeom prst="rect">
            <a:avLst/>
          </a:prstGeom>
        </p:spPr>
        <p:txBody>
          <a:bodyPr vert="horz" wrap="square" lIns="0" tIns="0" rIns="0" bIns="0" rtlCol="0">
            <a:spAutoFit/>
          </a:bodyPr>
          <a:lstStyle/>
          <a:p>
            <a:pPr marL="15240" marR="5080" indent="-3175">
              <a:lnSpc>
                <a:spcPct val="100000"/>
              </a:lnSpc>
              <a:spcBef>
                <a:spcPts val="1200"/>
              </a:spcBef>
              <a:spcAft>
                <a:spcPts val="1200"/>
              </a:spcAft>
            </a:pPr>
            <a:r>
              <a:rPr sz="2000" dirty="0">
                <a:latin typeface="Arial"/>
                <a:cs typeface="Arial"/>
              </a:rPr>
              <a:t>The Social Responsibility Division (SRD) at the Port of Oakland </a:t>
            </a:r>
            <a:r>
              <a:rPr lang="en-US" sz="2000" dirty="0">
                <a:latin typeface="Arial"/>
                <a:cs typeface="Arial"/>
              </a:rPr>
              <a:t>has adopted programs and</a:t>
            </a:r>
            <a:r>
              <a:rPr sz="2000" dirty="0">
                <a:latin typeface="Arial"/>
                <a:cs typeface="Arial"/>
              </a:rPr>
              <a:t> policies to invest in local businesses and the local workforce</a:t>
            </a:r>
            <a:r>
              <a:rPr lang="en-US" sz="2000" dirty="0">
                <a:latin typeface="Arial"/>
                <a:cs typeface="Arial"/>
              </a:rPr>
              <a:t> including a: </a:t>
            </a:r>
            <a:endParaRPr sz="2000" dirty="0">
              <a:latin typeface="Arial"/>
              <a:cs typeface="Arial"/>
            </a:endParaRPr>
          </a:p>
          <a:p>
            <a:pPr marL="300990" marR="149225" indent="-285750">
              <a:lnSpc>
                <a:spcPct val="100000"/>
              </a:lnSpc>
              <a:spcBef>
                <a:spcPts val="1200"/>
              </a:spcBef>
              <a:spcAft>
                <a:spcPts val="1200"/>
              </a:spcAft>
              <a:buFont typeface="Arial" panose="020B0604020202020204" pitchFamily="34" charset="0"/>
              <a:buChar char="•"/>
            </a:pPr>
            <a:r>
              <a:rPr lang="en-US" sz="2000" dirty="0">
                <a:latin typeface="Arial"/>
                <a:cs typeface="Arial"/>
              </a:rPr>
              <a:t>S</a:t>
            </a:r>
            <a:r>
              <a:rPr sz="2000" dirty="0">
                <a:latin typeface="Arial"/>
                <a:cs typeface="Arial"/>
              </a:rPr>
              <a:t>mall local business utilization polic</a:t>
            </a:r>
            <a:r>
              <a:rPr sz="2000" spc="-95" dirty="0">
                <a:latin typeface="Arial"/>
                <a:cs typeface="Arial"/>
              </a:rPr>
              <a:t>y</a:t>
            </a:r>
            <a:r>
              <a:rPr sz="2000" dirty="0">
                <a:latin typeface="Arial"/>
                <a:cs typeface="Arial"/>
              </a:rPr>
              <a:t>, </a:t>
            </a:r>
            <a:endParaRPr lang="en-US" sz="2000" dirty="0">
              <a:latin typeface="Arial"/>
              <a:cs typeface="Arial"/>
            </a:endParaRPr>
          </a:p>
          <a:p>
            <a:pPr marL="300990" marR="149225" indent="-285750">
              <a:lnSpc>
                <a:spcPct val="100000"/>
              </a:lnSpc>
              <a:spcBef>
                <a:spcPts val="1200"/>
              </a:spcBef>
              <a:spcAft>
                <a:spcPts val="1200"/>
              </a:spcAft>
              <a:buFont typeface="Arial" panose="020B0604020202020204" pitchFamily="34" charset="0"/>
              <a:buChar char="•"/>
            </a:pPr>
            <a:r>
              <a:rPr lang="en-US" sz="2000" dirty="0">
                <a:latin typeface="Arial"/>
                <a:cs typeface="Arial"/>
              </a:rPr>
              <a:t>D</a:t>
            </a:r>
            <a:r>
              <a:rPr sz="2000" dirty="0">
                <a:latin typeface="Arial"/>
                <a:cs typeface="Arial"/>
              </a:rPr>
              <a:t>isadvantaged business enterprise program, </a:t>
            </a:r>
            <a:endParaRPr lang="en-US" sz="2000" dirty="0">
              <a:latin typeface="Arial"/>
              <a:cs typeface="Arial"/>
            </a:endParaRPr>
          </a:p>
          <a:p>
            <a:pPr marL="300990" marR="149225" indent="-285750">
              <a:lnSpc>
                <a:spcPct val="100000"/>
              </a:lnSpc>
              <a:spcBef>
                <a:spcPts val="1200"/>
              </a:spcBef>
              <a:spcAft>
                <a:spcPts val="1200"/>
              </a:spcAft>
              <a:buFont typeface="Arial" panose="020B0604020202020204" pitchFamily="34" charset="0"/>
              <a:buChar char="•"/>
            </a:pPr>
            <a:r>
              <a:rPr lang="en-US" sz="2000" dirty="0">
                <a:latin typeface="Arial"/>
                <a:cs typeface="Arial"/>
              </a:rPr>
              <a:t>C</a:t>
            </a:r>
            <a:r>
              <a:rPr sz="2000" dirty="0">
                <a:latin typeface="Arial"/>
                <a:cs typeface="Arial"/>
              </a:rPr>
              <a:t>ommitment to local hiring and local workforce development, and </a:t>
            </a:r>
            <a:endParaRPr lang="en-US" sz="2000" dirty="0">
              <a:latin typeface="Arial"/>
              <a:cs typeface="Arial"/>
            </a:endParaRPr>
          </a:p>
          <a:p>
            <a:pPr marL="300990" marR="149225" indent="-285750">
              <a:lnSpc>
                <a:spcPct val="100000"/>
              </a:lnSpc>
              <a:spcBef>
                <a:spcPts val="1200"/>
              </a:spcBef>
              <a:spcAft>
                <a:spcPts val="1200"/>
              </a:spcAft>
              <a:buFont typeface="Arial" panose="020B0604020202020204" pitchFamily="34" charset="0"/>
              <a:buChar char="•"/>
            </a:pPr>
            <a:r>
              <a:rPr lang="en-US" sz="2000" dirty="0">
                <a:latin typeface="Arial"/>
                <a:cs typeface="Arial"/>
              </a:rPr>
              <a:t>L</a:t>
            </a:r>
            <a:r>
              <a:rPr sz="2000" dirty="0">
                <a:latin typeface="Arial"/>
                <a:cs typeface="Arial"/>
              </a:rPr>
              <a:t>iving wage polic</a:t>
            </a:r>
            <a:r>
              <a:rPr sz="2000" spc="-95" dirty="0">
                <a:latin typeface="Arial"/>
                <a:cs typeface="Arial"/>
              </a:rPr>
              <a:t>y</a:t>
            </a:r>
            <a:r>
              <a:rPr sz="2000" dirty="0">
                <a:latin typeface="Arial"/>
                <a:cs typeface="Arial"/>
              </a:rPr>
              <a:t>.</a:t>
            </a:r>
          </a:p>
        </p:txBody>
      </p:sp>
      <p:sp>
        <p:nvSpPr>
          <p:cNvPr id="30" name="object 30"/>
          <p:cNvSpPr txBox="1"/>
          <p:nvPr/>
        </p:nvSpPr>
        <p:spPr>
          <a:xfrm>
            <a:off x="5765036" y="571204"/>
            <a:ext cx="3786633" cy="307777"/>
          </a:xfrm>
          <a:prstGeom prst="rect">
            <a:avLst/>
          </a:prstGeom>
        </p:spPr>
        <p:txBody>
          <a:bodyPr vert="horz" wrap="square" lIns="0" tIns="0" rIns="0" bIns="0" rtlCol="0">
            <a:spAutoFit/>
          </a:bodyPr>
          <a:lstStyle/>
          <a:p>
            <a:pPr marL="12700" marR="5080">
              <a:lnSpc>
                <a:spcPct val="100000"/>
              </a:lnSpc>
            </a:pPr>
            <a:r>
              <a:rPr sz="2000" b="1">
                <a:solidFill>
                  <a:srgbClr val="FFFFFF"/>
                </a:solidFill>
                <a:latin typeface="Arial"/>
                <a:cs typeface="Arial"/>
              </a:rPr>
              <a:t>CASE STUDY</a:t>
            </a:r>
            <a:r>
              <a:rPr sz="2000" b="1" spc="-25">
                <a:solidFill>
                  <a:srgbClr val="FFFFFF"/>
                </a:solidFill>
                <a:latin typeface="Arial"/>
                <a:cs typeface="Arial"/>
              </a:rPr>
              <a:t> </a:t>
            </a:r>
            <a:r>
              <a:rPr sz="2000" b="1">
                <a:solidFill>
                  <a:srgbClr val="FFFFFF"/>
                </a:solidFill>
                <a:latin typeface="Arial"/>
                <a:cs typeface="Arial"/>
              </a:rPr>
              <a:t>| </a:t>
            </a:r>
            <a:r>
              <a:rPr sz="2000" b="1" i="1">
                <a:solidFill>
                  <a:srgbClr val="FFFFFF"/>
                </a:solidFill>
                <a:latin typeface="Arial"/>
                <a:cs typeface="Arial"/>
              </a:rPr>
              <a:t>Port of Oakland</a:t>
            </a:r>
            <a:endParaRPr sz="2000" baseline="31250">
              <a:latin typeface="Arial"/>
              <a:cs typeface="Arial"/>
            </a:endParaRPr>
          </a:p>
        </p:txBody>
      </p:sp>
      <p:sp>
        <p:nvSpPr>
          <p:cNvPr id="31" name="object 31"/>
          <p:cNvSpPr/>
          <p:nvPr/>
        </p:nvSpPr>
        <p:spPr>
          <a:xfrm>
            <a:off x="1993392" y="7230656"/>
            <a:ext cx="447970" cy="406831"/>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000000"/>
          </a:solidFill>
        </p:spPr>
        <p:txBody>
          <a:bodyPr wrap="square" lIns="0" tIns="0" rIns="0" bIns="0" rtlCol="0"/>
          <a:lstStyle/>
          <a:p>
            <a:endParaRPr/>
          </a:p>
        </p:txBody>
      </p:sp>
      <p:sp>
        <p:nvSpPr>
          <p:cNvPr id="33" name="object 33"/>
          <p:cNvSpPr/>
          <p:nvPr/>
        </p:nvSpPr>
        <p:spPr>
          <a:xfrm>
            <a:off x="5007055" y="7210044"/>
            <a:ext cx="389729" cy="448055"/>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5" name="object 35"/>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36" name="object 36"/>
          <p:cNvSpPr/>
          <p:nvPr/>
        </p:nvSpPr>
        <p:spPr>
          <a:xfrm>
            <a:off x="4383143" y="7284732"/>
            <a:ext cx="443752" cy="298678"/>
          </a:xfrm>
          <a:prstGeom prst="rect">
            <a:avLst/>
          </a:prstGeom>
          <a:blipFill>
            <a:blip r:embed="rId15" cstate="print"/>
            <a:stretch>
              <a:fillRect/>
            </a:stretch>
          </a:blip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5EA7A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7.0 Environmental Impacts</a:t>
            </a:r>
          </a:p>
        </p:txBody>
      </p:sp>
      <p:sp>
        <p:nvSpPr>
          <p:cNvPr id="4" name="object 4"/>
          <p:cNvSpPr/>
          <p:nvPr/>
        </p:nvSpPr>
        <p:spPr>
          <a:xfrm>
            <a:off x="8258631" y="2895600"/>
            <a:ext cx="1191616" cy="13699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18" name="object 18"/>
          <p:cNvSpPr/>
          <p:nvPr/>
        </p:nvSpPr>
        <p:spPr>
          <a:xfrm>
            <a:off x="5007055" y="7210044"/>
            <a:ext cx="389729" cy="44805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63042" y="506878"/>
            <a:ext cx="9177655" cy="430887"/>
          </a:xfrm>
          <a:prstGeom prst="rect">
            <a:avLst/>
          </a:prstGeom>
        </p:spPr>
        <p:txBody>
          <a:bodyPr vert="horz" wrap="square" lIns="0" tIns="0" rIns="0" bIns="0" rtlCol="0">
            <a:spAutoFit/>
          </a:bodyPr>
          <a:lstStyle/>
          <a:p>
            <a:pPr marL="12700">
              <a:lnSpc>
                <a:spcPct val="100000"/>
              </a:lnSpc>
              <a:spcBef>
                <a:spcPts val="1135"/>
              </a:spcBef>
            </a:pPr>
            <a:r>
              <a:rPr sz="2800" b="1">
                <a:latin typeface="Arial"/>
                <a:cs typeface="Arial"/>
              </a:rPr>
              <a:t>Environmental Impacts</a:t>
            </a:r>
            <a:endParaRPr sz="2800">
              <a:latin typeface="Arial"/>
              <a:cs typeface="Arial"/>
            </a:endParaRPr>
          </a:p>
        </p:txBody>
      </p:sp>
      <p:sp>
        <p:nvSpPr>
          <p:cNvPr id="15" name="object 15"/>
          <p:cNvSpPr txBox="1"/>
          <p:nvPr/>
        </p:nvSpPr>
        <p:spPr>
          <a:xfrm>
            <a:off x="444500" y="972568"/>
            <a:ext cx="4907915" cy="6093976"/>
          </a:xfrm>
          <a:prstGeom prst="rect">
            <a:avLst/>
          </a:prstGeom>
        </p:spPr>
        <p:txBody>
          <a:bodyPr vert="horz" wrap="square" lIns="0" tIns="0" rIns="0" bIns="0" rtlCol="0">
            <a:spAutoFit/>
          </a:bodyPr>
          <a:lstStyle/>
          <a:p>
            <a:pPr marL="12700" marR="5080"/>
            <a:r>
              <a:rPr lang="en-US" sz="2200" dirty="0">
                <a:latin typeface="Arial"/>
                <a:cs typeface="Arial"/>
              </a:rPr>
              <a:t>Ports have important role to play in  mitigating impacts to human health or the environment from port projects and operations. </a:t>
            </a:r>
          </a:p>
          <a:p>
            <a:pPr marL="12700" marR="5080">
              <a:lnSpc>
                <a:spcPct val="100000"/>
              </a:lnSpc>
            </a:pPr>
            <a:endParaRPr lang="en-US" sz="2200" dirty="0">
              <a:latin typeface="Arial"/>
              <a:cs typeface="Arial"/>
            </a:endParaRPr>
          </a:p>
          <a:p>
            <a:pPr marL="12700" marR="5080">
              <a:lnSpc>
                <a:spcPct val="100000"/>
              </a:lnSpc>
            </a:pPr>
            <a:r>
              <a:rPr sz="2200" dirty="0">
                <a:latin typeface="Arial"/>
                <a:cs typeface="Arial"/>
              </a:rPr>
              <a:t>Many </a:t>
            </a:r>
            <a:r>
              <a:rPr lang="en-US" sz="2200" dirty="0">
                <a:latin typeface="Arial"/>
                <a:cs typeface="Arial"/>
              </a:rPr>
              <a:t>near-port </a:t>
            </a:r>
            <a:r>
              <a:rPr sz="2200" dirty="0">
                <a:latin typeface="Arial"/>
                <a:cs typeface="Arial"/>
              </a:rPr>
              <a:t>communities experience disparities in health outcomes that they attribute </a:t>
            </a:r>
            <a:r>
              <a:rPr lang="en-US" sz="2200" dirty="0">
                <a:latin typeface="Arial"/>
                <a:cs typeface="Arial"/>
              </a:rPr>
              <a:t>in part </a:t>
            </a:r>
            <a:r>
              <a:rPr sz="2200" dirty="0">
                <a:latin typeface="Arial"/>
                <a:cs typeface="Arial"/>
              </a:rPr>
              <a:t>to exposure to emissions from port operations. </a:t>
            </a:r>
            <a:endParaRPr lang="en-US" sz="2200" dirty="0">
              <a:latin typeface="Arial"/>
              <a:cs typeface="Arial"/>
            </a:endParaRPr>
          </a:p>
          <a:p>
            <a:pPr marL="12700" marR="228600">
              <a:lnSpc>
                <a:spcPct val="100000"/>
              </a:lnSpc>
            </a:pPr>
            <a:endParaRPr lang="en-US" sz="2200" dirty="0">
              <a:latin typeface="Arial"/>
              <a:cs typeface="Arial"/>
            </a:endParaRPr>
          </a:p>
          <a:p>
            <a:pPr marL="12700" marR="228600">
              <a:lnSpc>
                <a:spcPct val="100000"/>
              </a:lnSpc>
            </a:pPr>
            <a:r>
              <a:rPr lang="en-US" sz="2200" dirty="0">
                <a:latin typeface="Arial"/>
                <a:cs typeface="Arial"/>
              </a:rPr>
              <a:t>Specific environmental impacts explored in more detail in the Primer include:</a:t>
            </a:r>
          </a:p>
          <a:p>
            <a:pPr marL="184150" marR="228600" lvl="0" indent="-171450">
              <a:buFont typeface="Arial" panose="020B0604020202020204" pitchFamily="34" charset="0"/>
              <a:buChar char="•"/>
              <a:defRPr/>
            </a:pPr>
            <a:r>
              <a:rPr lang="en-US" sz="2200" dirty="0">
                <a:latin typeface="Arial"/>
                <a:cs typeface="Arial"/>
              </a:rPr>
              <a:t>Climate</a:t>
            </a:r>
            <a:r>
              <a:rPr lang="en-US" sz="2200" spc="-70" dirty="0">
                <a:latin typeface="Arial"/>
                <a:cs typeface="Arial"/>
              </a:rPr>
              <a:t> </a:t>
            </a:r>
            <a:r>
              <a:rPr lang="en-US" sz="2200" dirty="0">
                <a:latin typeface="Arial"/>
                <a:cs typeface="Arial"/>
              </a:rPr>
              <a:t>Adaptation</a:t>
            </a:r>
          </a:p>
          <a:p>
            <a:pPr marL="184150" marR="228600" indent="-171450">
              <a:lnSpc>
                <a:spcPct val="100000"/>
              </a:lnSpc>
              <a:buFont typeface="Arial" panose="020B0604020202020204" pitchFamily="34" charset="0"/>
              <a:buChar char="•"/>
            </a:pPr>
            <a:r>
              <a:rPr lang="en-US" sz="2200" dirty="0">
                <a:latin typeface="Arial"/>
                <a:cs typeface="Arial"/>
              </a:rPr>
              <a:t>Air</a:t>
            </a:r>
          </a:p>
          <a:p>
            <a:pPr marL="184150" marR="228600" indent="-171450">
              <a:lnSpc>
                <a:spcPct val="100000"/>
              </a:lnSpc>
              <a:buFont typeface="Arial" panose="020B0604020202020204" pitchFamily="34" charset="0"/>
              <a:buChar char="•"/>
            </a:pPr>
            <a:r>
              <a:rPr lang="en-US" sz="2200" dirty="0">
                <a:latin typeface="Arial"/>
                <a:cs typeface="Arial"/>
              </a:rPr>
              <a:t>Water</a:t>
            </a:r>
          </a:p>
          <a:p>
            <a:pPr marL="184150" marR="228600" indent="-171450">
              <a:lnSpc>
                <a:spcPct val="100000"/>
              </a:lnSpc>
              <a:buFont typeface="Arial" panose="020B0604020202020204" pitchFamily="34" charset="0"/>
              <a:buChar char="•"/>
            </a:pPr>
            <a:r>
              <a:rPr lang="en-US" sz="2200" dirty="0">
                <a:latin typeface="Arial"/>
                <a:cs typeface="Arial"/>
              </a:rPr>
              <a:t>Risks and Health Impacts</a:t>
            </a:r>
            <a:endParaRPr sz="2200" dirty="0">
              <a:latin typeface="Arial"/>
              <a:cs typeface="Arial"/>
            </a:endParaRPr>
          </a:p>
        </p:txBody>
      </p:sp>
      <p:sp>
        <p:nvSpPr>
          <p:cNvPr id="18" name="object 18"/>
          <p:cNvSpPr/>
          <p:nvPr/>
        </p:nvSpPr>
        <p:spPr>
          <a:xfrm>
            <a:off x="5671058" y="467613"/>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solidFill>
            <a:srgbClr val="EFF6F6"/>
          </a:solidFill>
        </p:spPr>
        <p:txBody>
          <a:bodyPr wrap="square" lIns="0" tIns="0" rIns="0" bIns="0" rtlCol="0"/>
          <a:lstStyle/>
          <a:p>
            <a:endParaRPr/>
          </a:p>
        </p:txBody>
      </p:sp>
      <p:sp>
        <p:nvSpPr>
          <p:cNvPr id="20" name="object 20"/>
          <p:cNvSpPr txBox="1"/>
          <p:nvPr/>
        </p:nvSpPr>
        <p:spPr>
          <a:xfrm>
            <a:off x="5879972" y="682199"/>
            <a:ext cx="3581400" cy="5863144"/>
          </a:xfrm>
          <a:prstGeom prst="rect">
            <a:avLst/>
          </a:prstGeom>
        </p:spPr>
        <p:txBody>
          <a:bodyPr vert="horz" wrap="square" lIns="0" tIns="0" rIns="0" bIns="0" rtlCol="0">
            <a:spAutoFit/>
          </a:bodyPr>
          <a:lstStyle/>
          <a:p>
            <a:pPr marL="12700">
              <a:lnSpc>
                <a:spcPct val="100000"/>
              </a:lnSpc>
            </a:pPr>
            <a:r>
              <a:rPr lang="en-US" sz="2000" b="1">
                <a:latin typeface="Arial"/>
                <a:cs typeface="Arial"/>
              </a:rPr>
              <a:t>Ports Related </a:t>
            </a:r>
            <a:r>
              <a:rPr sz="2000" b="1">
                <a:latin typeface="Arial"/>
                <a:cs typeface="Arial"/>
              </a:rPr>
              <a:t>Climate</a:t>
            </a:r>
            <a:r>
              <a:rPr sz="2000" b="1" spc="-55">
                <a:latin typeface="Arial"/>
                <a:cs typeface="Arial"/>
              </a:rPr>
              <a:t> </a:t>
            </a:r>
            <a:r>
              <a:rPr sz="2000" b="1">
                <a:latin typeface="Arial"/>
                <a:cs typeface="Arial"/>
              </a:rPr>
              <a:t>Adaptation</a:t>
            </a:r>
            <a:r>
              <a:rPr lang="en-US" sz="2000" b="1">
                <a:latin typeface="Arial"/>
                <a:cs typeface="Arial"/>
              </a:rPr>
              <a:t> Issues</a:t>
            </a:r>
          </a:p>
          <a:p>
            <a:pPr marL="12700">
              <a:lnSpc>
                <a:spcPct val="100000"/>
              </a:lnSpc>
            </a:pPr>
            <a:endParaRPr sz="2000">
              <a:latin typeface="Arial"/>
              <a:cs typeface="Arial"/>
            </a:endParaRPr>
          </a:p>
          <a:p>
            <a:pPr marL="300990" marR="5080" indent="-285750">
              <a:lnSpc>
                <a:spcPct val="100000"/>
              </a:lnSpc>
              <a:buFont typeface="Arial" panose="020B0604020202020204" pitchFamily="34" charset="0"/>
              <a:buChar char="•"/>
            </a:pPr>
            <a:r>
              <a:rPr>
                <a:latin typeface="Arial"/>
                <a:cs typeface="Arial"/>
              </a:rPr>
              <a:t>Ports</a:t>
            </a:r>
            <a:r>
              <a:rPr spc="-5">
                <a:latin typeface="Arial"/>
                <a:cs typeface="Arial"/>
              </a:rPr>
              <a:t> </a:t>
            </a:r>
            <a:r>
              <a:rPr>
                <a:latin typeface="Arial"/>
                <a:cs typeface="Arial"/>
              </a:rPr>
              <a:t>rely</a:t>
            </a:r>
            <a:r>
              <a:rPr spc="-5">
                <a:latin typeface="Arial"/>
                <a:cs typeface="Arial"/>
              </a:rPr>
              <a:t> </a:t>
            </a:r>
            <a:r>
              <a:rPr>
                <a:latin typeface="Arial"/>
                <a:cs typeface="Arial"/>
              </a:rPr>
              <a:t>on</a:t>
            </a:r>
            <a:r>
              <a:rPr spc="-5">
                <a:latin typeface="Arial"/>
                <a:cs typeface="Arial"/>
              </a:rPr>
              <a:t> </a:t>
            </a:r>
            <a:r>
              <a:rPr>
                <a:latin typeface="Arial"/>
                <a:cs typeface="Arial"/>
              </a:rPr>
              <a:t>a</a:t>
            </a:r>
            <a:r>
              <a:rPr spc="-5">
                <a:latin typeface="Arial"/>
                <a:cs typeface="Arial"/>
              </a:rPr>
              <a:t> </a:t>
            </a:r>
            <a:r>
              <a:rPr>
                <a:latin typeface="Arial"/>
                <a:cs typeface="Arial"/>
              </a:rPr>
              <a:t>wide</a:t>
            </a:r>
            <a:r>
              <a:rPr spc="-5">
                <a:latin typeface="Arial"/>
                <a:cs typeface="Arial"/>
              </a:rPr>
              <a:t> </a:t>
            </a:r>
            <a:r>
              <a:rPr>
                <a:latin typeface="Arial"/>
                <a:cs typeface="Arial"/>
              </a:rPr>
              <a:t>range</a:t>
            </a:r>
            <a:r>
              <a:rPr spc="-5">
                <a:latin typeface="Arial"/>
                <a:cs typeface="Arial"/>
              </a:rPr>
              <a:t> </a:t>
            </a:r>
            <a:r>
              <a:rPr>
                <a:latin typeface="Arial"/>
                <a:cs typeface="Arial"/>
              </a:rPr>
              <a:t>of</a:t>
            </a:r>
            <a:r>
              <a:rPr spc="-5">
                <a:latin typeface="Arial"/>
                <a:cs typeface="Arial"/>
              </a:rPr>
              <a:t> </a:t>
            </a:r>
            <a:r>
              <a:rPr>
                <a:latin typeface="Arial"/>
                <a:cs typeface="Arial"/>
              </a:rPr>
              <a:t>vehicles</a:t>
            </a:r>
            <a:r>
              <a:rPr spc="-5">
                <a:latin typeface="Arial"/>
                <a:cs typeface="Arial"/>
              </a:rPr>
              <a:t> </a:t>
            </a:r>
            <a:r>
              <a:rPr>
                <a:latin typeface="Arial"/>
                <a:cs typeface="Arial"/>
              </a:rPr>
              <a:t>with</a:t>
            </a:r>
            <a:r>
              <a:rPr spc="-5">
                <a:latin typeface="Arial"/>
                <a:cs typeface="Arial"/>
              </a:rPr>
              <a:t> </a:t>
            </a:r>
            <a:r>
              <a:rPr>
                <a:latin typeface="Arial"/>
                <a:cs typeface="Arial"/>
              </a:rPr>
              <a:t>diesel</a:t>
            </a:r>
            <a:r>
              <a:rPr lang="en-US">
                <a:latin typeface="Arial"/>
                <a:cs typeface="Arial"/>
              </a:rPr>
              <a:t> engines, which are a source of greenhouse gas (GHG) emissions and a</a:t>
            </a:r>
            <a:r>
              <a:rPr lang="en-US" spc="-25">
                <a:latin typeface="Arial"/>
                <a:cs typeface="Arial"/>
              </a:rPr>
              <a:t>f</a:t>
            </a:r>
            <a:r>
              <a:rPr lang="en-US">
                <a:latin typeface="Arial"/>
                <a:cs typeface="Arial"/>
              </a:rPr>
              <a:t>fect climate change.</a:t>
            </a:r>
          </a:p>
          <a:p>
            <a:pPr marL="300990" marR="133350" indent="-285750">
              <a:lnSpc>
                <a:spcPct val="100000"/>
              </a:lnSpc>
              <a:spcBef>
                <a:spcPts val="900"/>
              </a:spcBef>
              <a:buFont typeface="Arial" panose="020B0604020202020204" pitchFamily="34" charset="0"/>
              <a:buChar char="•"/>
            </a:pPr>
            <a:r>
              <a:rPr lang="en-US">
                <a:latin typeface="Arial"/>
                <a:cs typeface="Arial"/>
              </a:rPr>
              <a:t>Seaports are increasingly devoting substantial resources to address risks associated with extreme weather events. </a:t>
            </a:r>
          </a:p>
          <a:p>
            <a:pPr marL="300990" marR="133350" indent="-285750">
              <a:lnSpc>
                <a:spcPct val="100000"/>
              </a:lnSpc>
              <a:spcBef>
                <a:spcPts val="900"/>
              </a:spcBef>
              <a:buFont typeface="Arial" panose="020B0604020202020204" pitchFamily="34" charset="0"/>
              <a:buChar char="•"/>
            </a:pPr>
            <a:r>
              <a:rPr lang="en-US">
                <a:latin typeface="Arial"/>
                <a:cs typeface="Arial"/>
              </a:rPr>
              <a:t>Extreme weather flooding has the potential to damage electrical substations, electrical motors on wharf cranes and ground level electric pumps and destroy </a:t>
            </a:r>
            <a:r>
              <a:rPr lang="en-US" u="sng">
                <a:latin typeface="Arial"/>
                <a:cs typeface="Arial"/>
              </a:rPr>
              <a:t>cargo</a:t>
            </a:r>
            <a:r>
              <a:rPr lang="en-US">
                <a:latin typeface="Arial"/>
                <a:cs typeface="Arial"/>
              </a:rPr>
              <a:t>. </a:t>
            </a:r>
            <a:endParaRPr>
              <a:latin typeface="Arial"/>
              <a:cs typeface="Arial"/>
            </a:endParaRPr>
          </a:p>
        </p:txBody>
      </p:sp>
      <p:sp>
        <p:nvSpPr>
          <p:cNvPr id="21" name="object 21"/>
          <p:cNvSpPr/>
          <p:nvPr/>
        </p:nvSpPr>
        <p:spPr>
          <a:xfrm>
            <a:off x="5671058" y="467613"/>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ln w="12700">
            <a:solidFill>
              <a:srgbClr val="5EA7A0"/>
            </a:solidFill>
          </a:ln>
        </p:spPr>
        <p:txBody>
          <a:bodyPr wrap="square" lIns="0" tIns="0" rIns="0" bIns="0" rtlCol="0"/>
          <a:lstStyle/>
          <a:p>
            <a:endParaRPr/>
          </a:p>
        </p:txBody>
      </p:sp>
      <p:sp>
        <p:nvSpPr>
          <p:cNvPr id="33" name="object 33"/>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35" name="object 35"/>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9" name="object 3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a:p>
        </p:txBody>
      </p:sp>
      <p:sp>
        <p:nvSpPr>
          <p:cNvPr id="40" name="object 14">
            <a:extLst>
              <a:ext uri="{FF2B5EF4-FFF2-40B4-BE49-F238E27FC236}">
                <a16:creationId xmlns:a16="http://schemas.microsoft.com/office/drawing/2014/main" id="{A01D99D1-BA5B-4662-9931-56261E964B60}"/>
              </a:ext>
            </a:extLst>
          </p:cNvPr>
          <p:cNvSpPr txBox="1"/>
          <p:nvPr/>
        </p:nvSpPr>
        <p:spPr>
          <a:xfrm>
            <a:off x="762253" y="4260"/>
            <a:ext cx="9177655" cy="307777"/>
          </a:xfrm>
          <a:prstGeom prst="rect">
            <a:avLst/>
          </a:prstGeom>
        </p:spPr>
        <p:txBody>
          <a:bodyPr vert="horz" wrap="square" lIns="0" tIns="0" rIns="0" bIns="0" rtlCol="0">
            <a:spAutoFit/>
          </a:bodyPr>
          <a:lstStyle/>
          <a:p>
            <a:pPr marL="12700" algn="r">
              <a:lnSpc>
                <a:spcPct val="100000"/>
              </a:lnSpc>
              <a:spcBef>
                <a:spcPts val="1135"/>
              </a:spcBef>
            </a:pPr>
            <a:r>
              <a:rPr sz="2000" b="1">
                <a:solidFill>
                  <a:schemeClr val="bg1"/>
                </a:solidFill>
                <a:latin typeface="Arial"/>
                <a:cs typeface="Arial"/>
              </a:rPr>
              <a:t>Environmental Impacts</a:t>
            </a:r>
            <a:endParaRPr sz="2000">
              <a:solidFill>
                <a:schemeClr val="bg1"/>
              </a:solidFill>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44500" y="58645"/>
            <a:ext cx="9461500" cy="7217360"/>
          </a:xfrm>
          <a:prstGeom prst="rect">
            <a:avLst/>
          </a:prstGeom>
        </p:spPr>
        <p:txBody>
          <a:bodyPr vert="horz" wrap="square" lIns="0" tIns="0" rIns="0" bIns="0" rtlCol="0">
            <a:spAutoFit/>
          </a:bodyPr>
          <a:lstStyle/>
          <a:p>
            <a:pPr marR="5080" algn="r">
              <a:lnSpc>
                <a:spcPct val="100000"/>
              </a:lnSpc>
            </a:pPr>
            <a:r>
              <a:rPr sz="1400" b="1" dirty="0">
                <a:solidFill>
                  <a:srgbClr val="FFFFFF"/>
                </a:solidFill>
                <a:latin typeface="Arial"/>
                <a:cs typeface="Arial"/>
              </a:rPr>
              <a:t>Environmental Impacts</a:t>
            </a:r>
            <a:endParaRPr sz="1400" dirty="0">
              <a:latin typeface="Arial"/>
              <a:cs typeface="Arial"/>
            </a:endParaRPr>
          </a:p>
          <a:p>
            <a:pPr marL="12700">
              <a:lnSpc>
                <a:spcPct val="100000"/>
              </a:lnSpc>
              <a:spcBef>
                <a:spcPts val="1135"/>
              </a:spcBef>
            </a:pPr>
            <a:r>
              <a:rPr sz="2800" b="1" dirty="0">
                <a:latin typeface="Arial"/>
                <a:cs typeface="Arial"/>
              </a:rPr>
              <a:t>Air Emissions</a:t>
            </a:r>
            <a:endParaRPr sz="2800" dirty="0">
              <a:latin typeface="Arial"/>
              <a:cs typeface="Arial"/>
            </a:endParaRPr>
          </a:p>
          <a:p>
            <a:pPr>
              <a:lnSpc>
                <a:spcPct val="100000"/>
              </a:lnSpc>
              <a:spcBef>
                <a:spcPts val="56"/>
              </a:spcBef>
            </a:pPr>
            <a:endParaRPr sz="1900" dirty="0">
              <a:latin typeface="Times New Roman"/>
              <a:cs typeface="Times New Roman"/>
            </a:endParaRPr>
          </a:p>
          <a:p>
            <a:pPr marL="12700" marR="4274185">
              <a:lnSpc>
                <a:spcPct val="100000"/>
              </a:lnSpc>
            </a:pPr>
            <a:r>
              <a:rPr dirty="0">
                <a:latin typeface="Arial"/>
                <a:cs typeface="Arial"/>
              </a:rPr>
              <a:t>Air emissions </a:t>
            </a:r>
            <a:r>
              <a:rPr lang="en-US" dirty="0">
                <a:latin typeface="Arial"/>
                <a:cs typeface="Arial"/>
              </a:rPr>
              <a:t>from</a:t>
            </a:r>
            <a:r>
              <a:rPr dirty="0">
                <a:latin typeface="Arial"/>
                <a:cs typeface="Arial"/>
              </a:rPr>
              <a:t> ports</a:t>
            </a:r>
            <a:r>
              <a:rPr lang="en-US" dirty="0">
                <a:latin typeface="Arial"/>
                <a:cs typeface="Arial"/>
              </a:rPr>
              <a:t> and port-related activities </a:t>
            </a:r>
            <a:r>
              <a:rPr dirty="0">
                <a:latin typeface="Arial"/>
                <a:cs typeface="Arial"/>
              </a:rPr>
              <a:t> </a:t>
            </a:r>
            <a:r>
              <a:rPr lang="en-US" dirty="0">
                <a:latin typeface="Arial"/>
                <a:cs typeface="Arial"/>
              </a:rPr>
              <a:t>often disproportionately impact near-port communities and </a:t>
            </a:r>
            <a:r>
              <a:rPr dirty="0">
                <a:latin typeface="Arial"/>
                <a:cs typeface="Arial"/>
              </a:rPr>
              <a:t>regional air qualit</a:t>
            </a:r>
            <a:r>
              <a:rPr spc="-95" dirty="0">
                <a:latin typeface="Arial"/>
                <a:cs typeface="Arial"/>
              </a:rPr>
              <a:t>y</a:t>
            </a:r>
            <a:r>
              <a:rPr dirty="0">
                <a:latin typeface="Arial"/>
                <a:cs typeface="Arial"/>
              </a:rPr>
              <a:t>.</a:t>
            </a:r>
          </a:p>
          <a:p>
            <a:pPr>
              <a:lnSpc>
                <a:spcPct val="100000"/>
              </a:lnSpc>
              <a:spcBef>
                <a:spcPts val="27"/>
              </a:spcBef>
            </a:pPr>
            <a:endParaRPr sz="800" dirty="0">
              <a:latin typeface="Arial" panose="020B0604020202020204" pitchFamily="34" charset="0"/>
              <a:cs typeface="Arial" panose="020B0604020202020204" pitchFamily="34" charset="0"/>
            </a:endParaRPr>
          </a:p>
          <a:p>
            <a:pPr marL="12700" marR="4286885">
              <a:lnSpc>
                <a:spcPct val="100000"/>
              </a:lnSpc>
            </a:pPr>
            <a:r>
              <a:rPr dirty="0">
                <a:latin typeface="Arial"/>
                <a:cs typeface="Arial"/>
              </a:rPr>
              <a:t>E</a:t>
            </a:r>
            <a:r>
              <a:rPr spc="-100" dirty="0">
                <a:latin typeface="Arial"/>
                <a:cs typeface="Arial"/>
              </a:rPr>
              <a:t>P</a:t>
            </a:r>
            <a:r>
              <a:rPr dirty="0">
                <a:latin typeface="Arial"/>
                <a:cs typeface="Arial"/>
              </a:rPr>
              <a:t>A</a:t>
            </a:r>
            <a:r>
              <a:rPr spc="-75" dirty="0">
                <a:latin typeface="Arial"/>
                <a:cs typeface="Arial"/>
              </a:rPr>
              <a:t> </a:t>
            </a:r>
            <a:r>
              <a:rPr dirty="0">
                <a:latin typeface="Arial"/>
                <a:cs typeface="Arial"/>
              </a:rPr>
              <a:t>sets national air quality standards that are implemented by states and tribal agencies.</a:t>
            </a:r>
            <a:r>
              <a:rPr spc="-25" dirty="0">
                <a:latin typeface="Arial"/>
                <a:cs typeface="Arial"/>
              </a:rPr>
              <a:t> </a:t>
            </a:r>
            <a:endParaRPr lang="en-US" spc="-25" dirty="0">
              <a:latin typeface="Arial"/>
              <a:cs typeface="Arial"/>
            </a:endParaRPr>
          </a:p>
          <a:p>
            <a:pPr marL="12700" marR="4286885">
              <a:lnSpc>
                <a:spcPct val="100000"/>
              </a:lnSpc>
            </a:pPr>
            <a:endParaRPr lang="en-US" sz="800" spc="-25" dirty="0">
              <a:latin typeface="Arial"/>
              <a:cs typeface="Arial"/>
            </a:endParaRPr>
          </a:p>
          <a:p>
            <a:pPr marL="12700" marR="4286885">
              <a:lnSpc>
                <a:spcPct val="100000"/>
              </a:lnSpc>
            </a:pPr>
            <a:r>
              <a:rPr dirty="0">
                <a:latin typeface="Arial"/>
                <a:cs typeface="Arial"/>
              </a:rPr>
              <a:t>There is also growing momentum within the port sector to reduce emissions and improve air qualit</a:t>
            </a:r>
            <a:r>
              <a:rPr spc="-95" dirty="0">
                <a:latin typeface="Arial"/>
                <a:cs typeface="Arial"/>
              </a:rPr>
              <a:t>y</a:t>
            </a:r>
            <a:r>
              <a:rPr dirty="0">
                <a:latin typeface="Arial"/>
                <a:cs typeface="Arial"/>
              </a:rPr>
              <a:t>.</a:t>
            </a:r>
            <a:endParaRPr lang="en-US" dirty="0">
              <a:latin typeface="Arial"/>
              <a:cs typeface="Arial"/>
            </a:endParaRPr>
          </a:p>
          <a:p>
            <a:pPr marL="12700" marR="4286885">
              <a:lnSpc>
                <a:spcPct val="100000"/>
              </a:lnSpc>
            </a:pPr>
            <a:endParaRPr lang="en-US" sz="800" dirty="0">
              <a:latin typeface="Arial"/>
              <a:cs typeface="Arial"/>
            </a:endParaRPr>
          </a:p>
          <a:p>
            <a:pPr marL="12700" marR="4286885">
              <a:spcBef>
                <a:spcPts val="600"/>
              </a:spcBef>
            </a:pPr>
            <a:r>
              <a:rPr lang="en-US" dirty="0">
                <a:latin typeface="Arial"/>
                <a:cs typeface="Arial"/>
              </a:rPr>
              <a:t>Air quality topics covered in more detail in the Ports Primer include:</a:t>
            </a:r>
          </a:p>
          <a:p>
            <a:pPr marL="184150" marR="1945005" indent="-171450">
              <a:spcBef>
                <a:spcPts val="600"/>
              </a:spcBef>
              <a:buFont typeface="Arial" panose="020B0604020202020204" pitchFamily="34" charset="0"/>
              <a:buChar char="•"/>
            </a:pPr>
            <a:r>
              <a:rPr lang="en-US" dirty="0">
                <a:latin typeface="Arial"/>
                <a:cs typeface="Arial"/>
              </a:rPr>
              <a:t>Pollutants from Diesel Engines </a:t>
            </a:r>
          </a:p>
          <a:p>
            <a:pPr marL="184150" marR="1945005" indent="-171450">
              <a:spcBef>
                <a:spcPts val="600"/>
              </a:spcBef>
              <a:buFont typeface="Arial" panose="020B0604020202020204" pitchFamily="34" charset="0"/>
              <a:buChar char="•"/>
            </a:pPr>
            <a:r>
              <a:rPr lang="en-US" dirty="0">
                <a:latin typeface="Arial"/>
                <a:cs typeface="Arial"/>
              </a:rPr>
              <a:t>Emission Inventories</a:t>
            </a:r>
          </a:p>
          <a:p>
            <a:pPr marL="184150" marR="1945005" indent="-171450">
              <a:spcBef>
                <a:spcPts val="600"/>
              </a:spcBef>
              <a:buFont typeface="Arial" panose="020B0604020202020204" pitchFamily="34" charset="0"/>
              <a:buChar char="•"/>
            </a:pPr>
            <a:r>
              <a:rPr lang="en-US" dirty="0">
                <a:latin typeface="Arial"/>
                <a:cs typeface="Arial"/>
              </a:rPr>
              <a:t>Emission Reduction</a:t>
            </a:r>
            <a:r>
              <a:rPr lang="en-US" spc="-70" dirty="0">
                <a:latin typeface="Arial"/>
                <a:cs typeface="Arial"/>
              </a:rPr>
              <a:t> </a:t>
            </a:r>
            <a:r>
              <a:rPr lang="en-US" dirty="0">
                <a:latin typeface="Arial"/>
                <a:cs typeface="Arial"/>
              </a:rPr>
              <a:t>Approaches </a:t>
            </a:r>
          </a:p>
          <a:p>
            <a:pPr marL="184150" marR="1945005" indent="-171450">
              <a:spcBef>
                <a:spcPts val="600"/>
              </a:spcBef>
              <a:buFont typeface="Arial" panose="020B0604020202020204" pitchFamily="34" charset="0"/>
              <a:buChar char="•"/>
            </a:pPr>
            <a:r>
              <a:rPr lang="en-US" dirty="0">
                <a:latin typeface="Arial"/>
                <a:cs typeface="Arial"/>
              </a:rPr>
              <a:t>Clean</a:t>
            </a:r>
            <a:r>
              <a:rPr lang="en-US" spc="-70" dirty="0">
                <a:latin typeface="Arial"/>
                <a:cs typeface="Arial"/>
              </a:rPr>
              <a:t> </a:t>
            </a:r>
            <a:r>
              <a:rPr lang="en-US" dirty="0">
                <a:latin typeface="Arial"/>
                <a:cs typeface="Arial"/>
              </a:rPr>
              <a:t>Air Programs at Ports</a:t>
            </a:r>
          </a:p>
          <a:p>
            <a:pPr marL="184150" marR="5080" indent="-171450">
              <a:spcBef>
                <a:spcPts val="600"/>
              </a:spcBef>
              <a:buFont typeface="Arial" panose="020B0604020202020204" pitchFamily="34" charset="0"/>
              <a:buChar char="•"/>
            </a:pPr>
            <a:r>
              <a:rPr lang="en-US" dirty="0">
                <a:latin typeface="Arial"/>
                <a:cs typeface="Arial"/>
              </a:rPr>
              <a:t>Metropolitan Planning Organizations </a:t>
            </a:r>
          </a:p>
          <a:p>
            <a:pPr marL="184150" marR="5080" indent="-171450">
              <a:spcBef>
                <a:spcPts val="600"/>
              </a:spcBef>
              <a:buFont typeface="Arial" panose="020B0604020202020204" pitchFamily="34" charset="0"/>
              <a:buChar char="•"/>
            </a:pPr>
            <a:r>
              <a:rPr lang="en-US" dirty="0">
                <a:latin typeface="Arial"/>
                <a:cs typeface="Arial"/>
              </a:rPr>
              <a:t>Regional</a:t>
            </a:r>
            <a:r>
              <a:rPr lang="en-US" spc="-65" dirty="0">
                <a:latin typeface="Arial"/>
                <a:cs typeface="Arial"/>
              </a:rPr>
              <a:t> </a:t>
            </a:r>
            <a:r>
              <a:rPr lang="en-US" dirty="0">
                <a:latin typeface="Arial"/>
                <a:cs typeface="Arial"/>
              </a:rPr>
              <a:t>Air Quality Agencies </a:t>
            </a:r>
          </a:p>
          <a:p>
            <a:pPr marL="184150" marR="5080" indent="-171450">
              <a:spcBef>
                <a:spcPts val="600"/>
              </a:spcBef>
              <a:buFont typeface="Arial" panose="020B0604020202020204" pitchFamily="34" charset="0"/>
              <a:buChar char="•"/>
            </a:pPr>
            <a:r>
              <a:rPr lang="en-US" dirty="0">
                <a:latin typeface="Arial"/>
                <a:cs typeface="Arial"/>
              </a:rPr>
              <a:t>E</a:t>
            </a:r>
            <a:r>
              <a:rPr lang="en-US" spc="-90" dirty="0">
                <a:latin typeface="Arial"/>
                <a:cs typeface="Arial"/>
              </a:rPr>
              <a:t>P</a:t>
            </a:r>
            <a:r>
              <a:rPr lang="en-US" dirty="0">
                <a:latin typeface="Arial"/>
                <a:cs typeface="Arial"/>
              </a:rPr>
              <a:t>A</a:t>
            </a:r>
            <a:r>
              <a:rPr lang="en-US" spc="-70" dirty="0">
                <a:latin typeface="Arial"/>
                <a:cs typeface="Arial"/>
              </a:rPr>
              <a:t> </a:t>
            </a:r>
            <a:r>
              <a:rPr lang="en-US" dirty="0">
                <a:latin typeface="Arial"/>
                <a:cs typeface="Arial"/>
              </a:rPr>
              <a:t>Smart</a:t>
            </a:r>
            <a:r>
              <a:rPr lang="en-US" spc="-45" dirty="0">
                <a:latin typeface="Arial"/>
                <a:cs typeface="Arial"/>
              </a:rPr>
              <a:t>W</a:t>
            </a:r>
            <a:r>
              <a:rPr lang="en-US" dirty="0">
                <a:latin typeface="Arial"/>
                <a:cs typeface="Arial"/>
              </a:rPr>
              <a:t>ay Program</a:t>
            </a:r>
          </a:p>
          <a:p>
            <a:pPr marL="184150" indent="-171450">
              <a:spcBef>
                <a:spcPts val="600"/>
              </a:spcBef>
              <a:buFont typeface="Arial" panose="020B0604020202020204" pitchFamily="34" charset="0"/>
              <a:buChar char="•"/>
            </a:pPr>
            <a:r>
              <a:rPr lang="en-US" dirty="0">
                <a:latin typeface="Arial"/>
                <a:cs typeface="Arial"/>
              </a:rPr>
              <a:t>North</a:t>
            </a:r>
            <a:r>
              <a:rPr lang="en-US" spc="-70" dirty="0">
                <a:latin typeface="Arial"/>
                <a:cs typeface="Arial"/>
              </a:rPr>
              <a:t> </a:t>
            </a:r>
            <a:r>
              <a:rPr lang="en-US" dirty="0">
                <a:latin typeface="Arial"/>
                <a:cs typeface="Arial"/>
              </a:rPr>
              <a:t>American Emission Control</a:t>
            </a:r>
            <a:r>
              <a:rPr lang="en-US" spc="-70" dirty="0">
                <a:latin typeface="Arial"/>
                <a:cs typeface="Arial"/>
              </a:rPr>
              <a:t> </a:t>
            </a:r>
            <a:r>
              <a:rPr lang="en-US" dirty="0">
                <a:latin typeface="Arial"/>
                <a:cs typeface="Arial"/>
              </a:rPr>
              <a:t>Area</a:t>
            </a:r>
          </a:p>
          <a:p>
            <a:pPr marL="12700" marR="4286885">
              <a:lnSpc>
                <a:spcPct val="100000"/>
              </a:lnSpc>
            </a:pPr>
            <a:endParaRPr sz="1300" dirty="0">
              <a:latin typeface="Arial"/>
              <a:cs typeface="Arial"/>
            </a:endParaRPr>
          </a:p>
        </p:txBody>
      </p:sp>
      <p:sp>
        <p:nvSpPr>
          <p:cNvPr id="28" name="object 28"/>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29" name="object 29"/>
          <p:cNvSpPr/>
          <p:nvPr/>
        </p:nvSpPr>
        <p:spPr>
          <a:xfrm>
            <a:off x="5007055" y="7210044"/>
            <a:ext cx="389729" cy="448055"/>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29</a:t>
            </a:fld>
            <a:endParaRPr/>
          </a:p>
        </p:txBody>
      </p:sp>
      <p:pic>
        <p:nvPicPr>
          <p:cNvPr id="20" name="Picture 19">
            <a:extLst>
              <a:ext uri="{FF2B5EF4-FFF2-40B4-BE49-F238E27FC236}">
                <a16:creationId xmlns:a16="http://schemas.microsoft.com/office/drawing/2014/main" id="{0E4C6F8E-E609-499D-A666-CDBAE56DB53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2685" r="11598" b="9091"/>
          <a:stretch/>
        </p:blipFill>
        <p:spPr>
          <a:xfrm>
            <a:off x="5846678" y="1729409"/>
            <a:ext cx="3939941" cy="52294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431672" cy="5061301"/>
          </a:xfrm>
        </p:spPr>
        <p:txBody>
          <a:bodyPr>
            <a:normAutofit/>
          </a:bodyPr>
          <a:lstStyle/>
          <a:p>
            <a:r>
              <a:rPr lang="en-US" dirty="0"/>
              <a:t>Pilots &amp; Toolkit Update</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defTabSz="1005840">
              <a:spcAft>
                <a:spcPts val="660"/>
              </a:spcAft>
            </a:pPr>
            <a:fld id="{9C8C2430-CBAF-4D9E-8321-8A011BFF5987}" type="slidenum">
              <a:rPr lang="en-US">
                <a:solidFill>
                  <a:srgbClr val="40BAD2"/>
                </a:solidFill>
                <a:latin typeface="Corbel" panose="020B0503020204020204"/>
              </a:rPr>
              <a:pPr defTabSz="1005840">
                <a:spcAft>
                  <a:spcPts val="660"/>
                </a:spcAft>
              </a:pPr>
              <a:t>3</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1005840"/>
            <a:endParaRPr lang="en-US" sz="3300" spc="-66">
              <a:latin typeface="Corbel" panose="020B0503020204020204"/>
            </a:endParaRPr>
          </a:p>
        </p:txBody>
      </p:sp>
      <p:graphicFrame>
        <p:nvGraphicFramePr>
          <p:cNvPr id="8" name="Content Placeholder 2">
            <a:extLst>
              <a:ext uri="{FF2B5EF4-FFF2-40B4-BE49-F238E27FC236}">
                <a16:creationId xmlns:a16="http://schemas.microsoft.com/office/drawing/2014/main" id="{52DCACDA-B7AC-4232-9F07-CB47D4B511C3}"/>
              </a:ext>
            </a:extLst>
          </p:cNvPr>
          <p:cNvGraphicFramePr>
            <a:graphicFrameLocks noGrp="1"/>
          </p:cNvGraphicFramePr>
          <p:nvPr>
            <p:ph idx="1"/>
            <p:extLst>
              <p:ext uri="{D42A27DB-BD31-4B8C-83A1-F6EECF244321}">
                <p14:modId xmlns:p14="http://schemas.microsoft.com/office/powerpoint/2010/main" val="3377915813"/>
              </p:ext>
            </p:extLst>
          </p:nvPr>
        </p:nvGraphicFramePr>
        <p:xfrm>
          <a:off x="3101914" y="1088305"/>
          <a:ext cx="6375820" cy="55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427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txBox="1"/>
          <p:nvPr/>
        </p:nvSpPr>
        <p:spPr>
          <a:xfrm>
            <a:off x="7639957" y="58645"/>
            <a:ext cx="1981835"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Environmental Impacts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33010" cy="5863144"/>
          </a:xfrm>
          <a:prstGeom prst="rect">
            <a:avLst/>
          </a:prstGeom>
        </p:spPr>
        <p:txBody>
          <a:bodyPr vert="horz" wrap="square" lIns="0" tIns="0" rIns="0" bIns="0" rtlCol="0">
            <a:spAutoFit/>
          </a:bodyPr>
          <a:lstStyle/>
          <a:p>
            <a:pPr marL="12700" marR="667385" lvl="1">
              <a:lnSpc>
                <a:spcPct val="100000"/>
              </a:lnSpc>
              <a:tabLst>
                <a:tab pos="457834" algn="l"/>
              </a:tabLst>
            </a:pPr>
            <a:r>
              <a:rPr sz="1800" b="1" dirty="0">
                <a:latin typeface="Arial"/>
                <a:cs typeface="Arial"/>
              </a:rPr>
              <a:t>Federal Environmental Regulations</a:t>
            </a:r>
            <a:r>
              <a:rPr lang="en-US" sz="1800" b="1" dirty="0">
                <a:latin typeface="Arial"/>
                <a:cs typeface="Arial"/>
              </a:rPr>
              <a:t> and Programs</a:t>
            </a:r>
            <a:endParaRPr lang="en-US" sz="1800" dirty="0">
              <a:latin typeface="Arial"/>
              <a:cs typeface="Arial"/>
            </a:endParaRPr>
          </a:p>
          <a:p>
            <a:pPr marL="12700" marR="5080">
              <a:lnSpc>
                <a:spcPct val="100000"/>
              </a:lnSpc>
              <a:spcBef>
                <a:spcPts val="1215"/>
              </a:spcBef>
            </a:pPr>
            <a:r>
              <a:rPr lang="en-US" sz="2000" dirty="0">
                <a:latin typeface="Arial"/>
                <a:cs typeface="Arial"/>
              </a:rPr>
              <a:t>E</a:t>
            </a:r>
            <a:r>
              <a:rPr lang="en-US" sz="2000" spc="-100" dirty="0">
                <a:latin typeface="Arial"/>
                <a:cs typeface="Arial"/>
              </a:rPr>
              <a:t>P</a:t>
            </a:r>
            <a:r>
              <a:rPr lang="en-US" sz="2000" dirty="0">
                <a:latin typeface="Arial"/>
                <a:cs typeface="Arial"/>
              </a:rPr>
              <a:t>A</a:t>
            </a:r>
            <a:r>
              <a:rPr lang="en-US" sz="2000" spc="-75" dirty="0">
                <a:latin typeface="Arial"/>
                <a:cs typeface="Arial"/>
              </a:rPr>
              <a:t> </a:t>
            </a:r>
            <a:r>
              <a:rPr lang="en-US" sz="2000" dirty="0">
                <a:latin typeface="Arial"/>
                <a:cs typeface="Arial"/>
              </a:rPr>
              <a:t>is responsible for establishing regulations and standards as well as complementary grant and voluntary programs that apply to ports. </a:t>
            </a:r>
          </a:p>
          <a:p>
            <a:pPr marL="12700" marR="5080">
              <a:lnSpc>
                <a:spcPct val="100000"/>
              </a:lnSpc>
              <a:spcBef>
                <a:spcPts val="1215"/>
              </a:spcBef>
            </a:pPr>
            <a:r>
              <a:rPr lang="en-US" sz="2000" dirty="0">
                <a:latin typeface="Arial"/>
                <a:cs typeface="Arial"/>
              </a:rPr>
              <a:t>Key </a:t>
            </a:r>
            <a:r>
              <a:rPr sz="2000" dirty="0">
                <a:latin typeface="Arial"/>
                <a:cs typeface="Arial"/>
              </a:rPr>
              <a:t>environmental regulations</a:t>
            </a:r>
            <a:r>
              <a:rPr lang="en-US" sz="2000" dirty="0">
                <a:latin typeface="Arial"/>
                <a:cs typeface="Arial"/>
              </a:rPr>
              <a:t> and programs</a:t>
            </a:r>
            <a:r>
              <a:rPr sz="2000" dirty="0">
                <a:latin typeface="Arial"/>
                <a:cs typeface="Arial"/>
              </a:rPr>
              <a:t> with particular relevance to near-port communities include:</a:t>
            </a:r>
          </a:p>
          <a:p>
            <a:pPr marL="297815" lvl="2" indent="-114300">
              <a:lnSpc>
                <a:spcPct val="100000"/>
              </a:lnSpc>
              <a:spcBef>
                <a:spcPts val="900"/>
              </a:spcBef>
              <a:buFont typeface="Arial"/>
              <a:buChar char="•"/>
              <a:tabLst>
                <a:tab pos="298450" algn="l"/>
              </a:tabLst>
            </a:pPr>
            <a:r>
              <a:rPr sz="2000" dirty="0">
                <a:latin typeface="Arial"/>
                <a:cs typeface="Arial"/>
              </a:rPr>
              <a:t>Clean</a:t>
            </a:r>
            <a:r>
              <a:rPr sz="2000" spc="-75" dirty="0">
                <a:latin typeface="Arial"/>
                <a:cs typeface="Arial"/>
              </a:rPr>
              <a:t> </a:t>
            </a:r>
            <a:r>
              <a:rPr sz="2000" dirty="0">
                <a:latin typeface="Arial"/>
                <a:cs typeface="Arial"/>
              </a:rPr>
              <a:t>Air</a:t>
            </a:r>
            <a:r>
              <a:rPr sz="2000" spc="-75" dirty="0">
                <a:latin typeface="Arial"/>
                <a:cs typeface="Arial"/>
              </a:rPr>
              <a:t> </a:t>
            </a:r>
            <a:r>
              <a:rPr sz="2000" dirty="0">
                <a:latin typeface="Arial"/>
                <a:cs typeface="Arial"/>
              </a:rPr>
              <a:t>Act</a:t>
            </a:r>
            <a:r>
              <a:rPr sz="2000" spc="-5" dirty="0">
                <a:latin typeface="Arial"/>
                <a:cs typeface="Arial"/>
              </a:rPr>
              <a:t> </a:t>
            </a:r>
            <a:r>
              <a:rPr sz="2000" dirty="0">
                <a:latin typeface="Arial"/>
                <a:cs typeface="Arial"/>
              </a:rPr>
              <a:t>(CAA)</a:t>
            </a:r>
          </a:p>
          <a:p>
            <a:pPr marL="297815" marR="652145" lvl="2" indent="-114300">
              <a:lnSpc>
                <a:spcPct val="100000"/>
              </a:lnSpc>
              <a:spcBef>
                <a:spcPts val="900"/>
              </a:spcBef>
              <a:buFont typeface="Arial"/>
              <a:buChar char="•"/>
              <a:tabLst>
                <a:tab pos="298450" algn="l"/>
              </a:tabLst>
            </a:pPr>
            <a:r>
              <a:rPr sz="2000" dirty="0">
                <a:latin typeface="Arial"/>
                <a:cs typeface="Arial"/>
              </a:rPr>
              <a:t>Clean </a:t>
            </a:r>
            <a:r>
              <a:rPr sz="2000" spc="-50" dirty="0">
                <a:latin typeface="Arial"/>
                <a:cs typeface="Arial"/>
              </a:rPr>
              <a:t>W</a:t>
            </a:r>
            <a:r>
              <a:rPr sz="2000" dirty="0">
                <a:latin typeface="Arial"/>
                <a:cs typeface="Arial"/>
              </a:rPr>
              <a:t>ater</a:t>
            </a:r>
            <a:r>
              <a:rPr sz="2000" spc="-75" dirty="0">
                <a:latin typeface="Arial"/>
                <a:cs typeface="Arial"/>
              </a:rPr>
              <a:t> </a:t>
            </a:r>
            <a:r>
              <a:rPr sz="2000" dirty="0">
                <a:latin typeface="Arial"/>
                <a:cs typeface="Arial"/>
              </a:rPr>
              <a:t>Act (C</a:t>
            </a:r>
            <a:r>
              <a:rPr sz="2000" spc="-50" dirty="0">
                <a:latin typeface="Arial"/>
                <a:cs typeface="Arial"/>
              </a:rPr>
              <a:t>W</a:t>
            </a:r>
            <a:r>
              <a:rPr sz="2000" dirty="0">
                <a:latin typeface="Arial"/>
                <a:cs typeface="Arial"/>
              </a:rPr>
              <a:t>A) and </a:t>
            </a:r>
            <a:r>
              <a:rPr sz="2000" spc="-50" dirty="0">
                <a:latin typeface="Arial"/>
                <a:cs typeface="Arial"/>
              </a:rPr>
              <a:t>W</a:t>
            </a:r>
            <a:r>
              <a:rPr sz="2000" dirty="0">
                <a:latin typeface="Arial"/>
                <a:cs typeface="Arial"/>
              </a:rPr>
              <a:t>aters of the United States</a:t>
            </a:r>
          </a:p>
          <a:p>
            <a:pPr marL="297815" lvl="2" indent="-114300">
              <a:lnSpc>
                <a:spcPct val="100000"/>
              </a:lnSpc>
              <a:spcBef>
                <a:spcPts val="900"/>
              </a:spcBef>
              <a:buFont typeface="Arial"/>
              <a:buChar char="•"/>
              <a:tabLst>
                <a:tab pos="298450" algn="l"/>
              </a:tabLst>
            </a:pPr>
            <a:r>
              <a:rPr sz="2000" dirty="0">
                <a:latin typeface="Arial"/>
                <a:cs typeface="Arial"/>
              </a:rPr>
              <a:t>National Environmental Policy</a:t>
            </a:r>
            <a:r>
              <a:rPr sz="2000" spc="-70" dirty="0">
                <a:latin typeface="Arial"/>
                <a:cs typeface="Arial"/>
              </a:rPr>
              <a:t> </a:t>
            </a:r>
            <a:r>
              <a:rPr sz="2000" dirty="0">
                <a:latin typeface="Arial"/>
                <a:cs typeface="Arial"/>
              </a:rPr>
              <a:t>Act (NE</a:t>
            </a:r>
            <a:r>
              <a:rPr sz="2000" spc="-100" dirty="0">
                <a:latin typeface="Arial"/>
                <a:cs typeface="Arial"/>
              </a:rPr>
              <a:t>P</a:t>
            </a:r>
            <a:r>
              <a:rPr sz="2000" dirty="0">
                <a:latin typeface="Arial"/>
                <a:cs typeface="Arial"/>
              </a:rPr>
              <a:t>A)</a:t>
            </a:r>
          </a:p>
          <a:p>
            <a:pPr marL="297815" lvl="2" indent="-114300">
              <a:lnSpc>
                <a:spcPct val="100000"/>
              </a:lnSpc>
              <a:spcBef>
                <a:spcPts val="900"/>
              </a:spcBef>
              <a:buFont typeface="Arial"/>
              <a:buChar char="•"/>
              <a:tabLst>
                <a:tab pos="298450" algn="l"/>
              </a:tabLst>
            </a:pPr>
            <a:r>
              <a:rPr lang="en-US" sz="2000" dirty="0">
                <a:latin typeface="Arial"/>
                <a:cs typeface="Arial"/>
              </a:rPr>
              <a:t>EPA </a:t>
            </a:r>
            <a:r>
              <a:rPr sz="2000" dirty="0">
                <a:latin typeface="Arial"/>
                <a:cs typeface="Arial"/>
              </a:rPr>
              <a:t>Ports Initiative</a:t>
            </a:r>
            <a:endParaRPr lang="en-US" sz="2000" dirty="0">
              <a:latin typeface="Arial"/>
              <a:cs typeface="Arial"/>
            </a:endParaRPr>
          </a:p>
          <a:p>
            <a:pPr marL="297815" lvl="2" indent="-114300">
              <a:lnSpc>
                <a:spcPct val="100000"/>
              </a:lnSpc>
              <a:spcBef>
                <a:spcPts val="900"/>
              </a:spcBef>
              <a:buFont typeface="Arial"/>
              <a:buChar char="•"/>
              <a:tabLst>
                <a:tab pos="298450" algn="l"/>
              </a:tabLst>
            </a:pPr>
            <a:r>
              <a:rPr lang="en-US" sz="2000" dirty="0">
                <a:latin typeface="Arial"/>
                <a:cs typeface="Arial"/>
              </a:rPr>
              <a:t>Cleaner Fuel and Cleaner Equipment</a:t>
            </a:r>
          </a:p>
          <a:p>
            <a:pPr marL="297815" lvl="2" indent="-114300">
              <a:lnSpc>
                <a:spcPct val="100000"/>
              </a:lnSpc>
              <a:spcBef>
                <a:spcPts val="900"/>
              </a:spcBef>
              <a:buFont typeface="Arial"/>
              <a:buChar char="•"/>
              <a:tabLst>
                <a:tab pos="298450" algn="l"/>
              </a:tabLst>
            </a:pPr>
            <a:r>
              <a:rPr lang="en-US" sz="2000" dirty="0">
                <a:latin typeface="Arial"/>
                <a:cs typeface="Arial"/>
              </a:rPr>
              <a:t>Diesel Emissions Reduction Act (DERA)</a:t>
            </a:r>
          </a:p>
        </p:txBody>
      </p:sp>
      <p:sp>
        <p:nvSpPr>
          <p:cNvPr id="17" name="object 17"/>
          <p:cNvSpPr/>
          <p:nvPr/>
        </p:nvSpPr>
        <p:spPr>
          <a:xfrm>
            <a:off x="5584190" y="472539"/>
            <a:ext cx="4004945" cy="6365240"/>
          </a:xfrm>
          <a:custGeom>
            <a:avLst/>
            <a:gdLst/>
            <a:ahLst/>
            <a:cxnLst/>
            <a:rect l="l" t="t" r="r" b="b"/>
            <a:pathLst>
              <a:path w="4004945" h="6365240">
                <a:moveTo>
                  <a:pt x="0" y="6365240"/>
                </a:moveTo>
                <a:lnTo>
                  <a:pt x="4004564" y="6365240"/>
                </a:lnTo>
                <a:lnTo>
                  <a:pt x="4004564" y="0"/>
                </a:lnTo>
                <a:lnTo>
                  <a:pt x="0" y="0"/>
                </a:lnTo>
                <a:lnTo>
                  <a:pt x="0" y="6365240"/>
                </a:lnTo>
                <a:close/>
              </a:path>
            </a:pathLst>
          </a:custGeom>
          <a:solidFill>
            <a:srgbClr val="EFF6F6"/>
          </a:solidFill>
        </p:spPr>
        <p:txBody>
          <a:bodyPr wrap="square" lIns="0" tIns="0" rIns="0" bIns="0" rtlCol="0"/>
          <a:lstStyle/>
          <a:p>
            <a:endParaRPr/>
          </a:p>
        </p:txBody>
      </p:sp>
      <p:sp>
        <p:nvSpPr>
          <p:cNvPr id="18" name="object 18"/>
          <p:cNvSpPr/>
          <p:nvPr/>
        </p:nvSpPr>
        <p:spPr>
          <a:xfrm>
            <a:off x="5584190" y="472539"/>
            <a:ext cx="4004945" cy="6365240"/>
          </a:xfrm>
          <a:custGeom>
            <a:avLst/>
            <a:gdLst/>
            <a:ahLst/>
            <a:cxnLst/>
            <a:rect l="l" t="t" r="r" b="b"/>
            <a:pathLst>
              <a:path w="4004945" h="6365240">
                <a:moveTo>
                  <a:pt x="0" y="6365240"/>
                </a:moveTo>
                <a:lnTo>
                  <a:pt x="4004564" y="6365240"/>
                </a:lnTo>
                <a:lnTo>
                  <a:pt x="4004564" y="0"/>
                </a:lnTo>
                <a:lnTo>
                  <a:pt x="0" y="0"/>
                </a:lnTo>
                <a:lnTo>
                  <a:pt x="0" y="6365240"/>
                </a:lnTo>
                <a:close/>
              </a:path>
            </a:pathLst>
          </a:custGeom>
          <a:ln w="12700">
            <a:solidFill>
              <a:srgbClr val="5EA7A0"/>
            </a:solidFill>
          </a:ln>
        </p:spPr>
        <p:txBody>
          <a:bodyPr wrap="square" lIns="0" tIns="0" rIns="0" bIns="0" rtlCol="0"/>
          <a:lstStyle/>
          <a:p>
            <a:endParaRPr/>
          </a:p>
        </p:txBody>
      </p:sp>
      <p:sp>
        <p:nvSpPr>
          <p:cNvPr id="32" name="object 32"/>
          <p:cNvSpPr txBox="1"/>
          <p:nvPr/>
        </p:nvSpPr>
        <p:spPr>
          <a:xfrm>
            <a:off x="5755640" y="629358"/>
            <a:ext cx="3650615" cy="5863144"/>
          </a:xfrm>
          <a:prstGeom prst="rect">
            <a:avLst/>
          </a:prstGeom>
        </p:spPr>
        <p:txBody>
          <a:bodyPr vert="horz" wrap="square" lIns="0" tIns="0" rIns="0" bIns="0" rtlCol="0">
            <a:spAutoFit/>
          </a:bodyPr>
          <a:lstStyle/>
          <a:p>
            <a:pPr marL="12700" marR="758190">
              <a:lnSpc>
                <a:spcPct val="100000"/>
              </a:lnSpc>
            </a:pPr>
            <a:r>
              <a:rPr sz="2400" b="1" dirty="0">
                <a:latin typeface="Arial"/>
                <a:cs typeface="Arial"/>
              </a:rPr>
              <a:t>Clean</a:t>
            </a:r>
            <a:r>
              <a:rPr sz="2400" b="1" spc="-55" dirty="0">
                <a:latin typeface="Arial"/>
                <a:cs typeface="Arial"/>
              </a:rPr>
              <a:t> </a:t>
            </a:r>
            <a:r>
              <a:rPr sz="2400" b="1" dirty="0">
                <a:latin typeface="Arial"/>
                <a:cs typeface="Arial"/>
              </a:rPr>
              <a:t>Air</a:t>
            </a:r>
            <a:r>
              <a:rPr sz="2400" b="1" spc="-55" dirty="0">
                <a:latin typeface="Arial"/>
                <a:cs typeface="Arial"/>
              </a:rPr>
              <a:t> </a:t>
            </a:r>
            <a:r>
              <a:rPr sz="2400" b="1" dirty="0">
                <a:latin typeface="Arial"/>
                <a:cs typeface="Arial"/>
              </a:rPr>
              <a:t>Act (CAA) </a:t>
            </a:r>
            <a:endParaRPr lang="en-US" sz="2400" b="1" dirty="0">
              <a:latin typeface="Arial"/>
              <a:cs typeface="Arial"/>
            </a:endParaRPr>
          </a:p>
          <a:p>
            <a:pPr marL="12700" marR="758190">
              <a:lnSpc>
                <a:spcPct val="100000"/>
              </a:lnSpc>
            </a:pPr>
            <a:endParaRPr lang="en-US" sz="1300" dirty="0">
              <a:latin typeface="Arial"/>
              <a:cs typeface="Arial"/>
            </a:endParaRPr>
          </a:p>
          <a:p>
            <a:pPr marL="298450" marR="758190" indent="-285750">
              <a:buFont typeface="Arial" panose="020B0604020202020204" pitchFamily="34" charset="0"/>
              <a:buChar char="•"/>
            </a:pPr>
            <a:r>
              <a:rPr lang="en-US" dirty="0">
                <a:latin typeface="Arial"/>
                <a:cs typeface="Arial"/>
              </a:rPr>
              <a:t>D</a:t>
            </a:r>
            <a:r>
              <a:rPr dirty="0">
                <a:latin typeface="Arial"/>
                <a:cs typeface="Arial"/>
              </a:rPr>
              <a:t>esigned to protect public health from di</a:t>
            </a:r>
            <a:r>
              <a:rPr spc="-25" dirty="0">
                <a:latin typeface="Arial"/>
                <a:cs typeface="Arial"/>
              </a:rPr>
              <a:t>f</a:t>
            </a:r>
            <a:r>
              <a:rPr dirty="0">
                <a:latin typeface="Arial"/>
                <a:cs typeface="Arial"/>
              </a:rPr>
              <a:t>ferent types of air pollution</a:t>
            </a:r>
            <a:r>
              <a:rPr lang="en-US" dirty="0">
                <a:latin typeface="Arial"/>
                <a:cs typeface="Arial"/>
              </a:rPr>
              <a:t>,</a:t>
            </a:r>
            <a:r>
              <a:rPr dirty="0">
                <a:latin typeface="Arial"/>
                <a:cs typeface="Arial"/>
              </a:rPr>
              <a:t> </a:t>
            </a:r>
            <a:endParaRPr lang="en-US" dirty="0">
              <a:latin typeface="Arial"/>
              <a:cs typeface="Arial"/>
            </a:endParaRPr>
          </a:p>
          <a:p>
            <a:pPr marL="12700" marR="758190"/>
            <a:r>
              <a:rPr dirty="0">
                <a:latin typeface="Arial"/>
                <a:cs typeface="Arial"/>
              </a:rPr>
              <a:t> </a:t>
            </a:r>
            <a:endParaRPr lang="en-US" dirty="0">
              <a:latin typeface="Arial"/>
              <a:cs typeface="Arial"/>
            </a:endParaRPr>
          </a:p>
          <a:p>
            <a:pPr marL="298450" marR="758190" indent="-285750">
              <a:buFont typeface="Arial" panose="020B0604020202020204" pitchFamily="34" charset="0"/>
              <a:buChar char="•"/>
            </a:pPr>
            <a:r>
              <a:rPr lang="en-US" dirty="0">
                <a:latin typeface="Arial"/>
                <a:cs typeface="Arial"/>
              </a:rPr>
              <a:t>E</a:t>
            </a:r>
            <a:r>
              <a:rPr dirty="0">
                <a:latin typeface="Arial"/>
                <a:cs typeface="Arial"/>
              </a:rPr>
              <a:t>stablishes air quality standards</a:t>
            </a:r>
            <a:r>
              <a:rPr lang="en-US" dirty="0">
                <a:latin typeface="Arial"/>
                <a:cs typeface="Arial"/>
              </a:rPr>
              <a:t>, </a:t>
            </a:r>
          </a:p>
          <a:p>
            <a:pPr marL="298450" marR="758190" indent="-285750">
              <a:buFont typeface="Arial" panose="020B0604020202020204" pitchFamily="34" charset="0"/>
              <a:buChar char="•"/>
            </a:pPr>
            <a:endParaRPr lang="en-US" dirty="0">
              <a:latin typeface="Arial"/>
              <a:cs typeface="Arial"/>
            </a:endParaRPr>
          </a:p>
          <a:p>
            <a:pPr marL="298450" marR="758190" indent="-285750">
              <a:buFont typeface="Arial" panose="020B0604020202020204" pitchFamily="34" charset="0"/>
              <a:buChar char="•"/>
            </a:pPr>
            <a:r>
              <a:rPr lang="en-US" dirty="0">
                <a:latin typeface="Arial"/>
                <a:cs typeface="Arial"/>
              </a:rPr>
              <a:t>R</a:t>
            </a:r>
            <a:r>
              <a:rPr dirty="0">
                <a:latin typeface="Arial"/>
                <a:cs typeface="Arial"/>
              </a:rPr>
              <a:t>equires states to develop enforceable plans to achieve those standards</a:t>
            </a:r>
            <a:r>
              <a:rPr lang="en-US" dirty="0">
                <a:latin typeface="Arial"/>
                <a:cs typeface="Arial"/>
              </a:rPr>
              <a:t>,</a:t>
            </a:r>
            <a:endParaRPr dirty="0">
              <a:latin typeface="Arial"/>
              <a:cs typeface="Arial"/>
            </a:endParaRPr>
          </a:p>
          <a:p>
            <a:pPr marL="298450" marR="59690" indent="-285750">
              <a:buFont typeface="Arial" panose="020B0604020202020204" pitchFamily="34" charset="0"/>
              <a:buChar char="•"/>
            </a:pPr>
            <a:endParaRPr lang="en-US" dirty="0">
              <a:latin typeface="Arial"/>
              <a:cs typeface="Arial"/>
            </a:endParaRPr>
          </a:p>
          <a:p>
            <a:pPr marL="298450" marR="59690" indent="-285750">
              <a:buFont typeface="Arial" panose="020B0604020202020204" pitchFamily="34" charset="0"/>
              <a:buChar char="•"/>
            </a:pPr>
            <a:r>
              <a:rPr lang="en-US" dirty="0">
                <a:latin typeface="Arial"/>
                <a:cs typeface="Arial"/>
              </a:rPr>
              <a:t>I</a:t>
            </a:r>
            <a:r>
              <a:rPr dirty="0">
                <a:latin typeface="Arial"/>
                <a:cs typeface="Arial"/>
              </a:rPr>
              <a:t>nclude</a:t>
            </a:r>
            <a:r>
              <a:rPr lang="en-US" dirty="0">
                <a:latin typeface="Arial"/>
                <a:cs typeface="Arial"/>
              </a:rPr>
              <a:t>s</a:t>
            </a:r>
            <a:r>
              <a:rPr dirty="0">
                <a:latin typeface="Arial"/>
                <a:cs typeface="Arial"/>
              </a:rPr>
              <a:t> regulations on diesel engines, marine vessel loading operations, paint coatings, and emissions from vehicles and many types of port equipment.</a:t>
            </a:r>
          </a:p>
          <a:p>
            <a:pPr marL="12700" marR="23495">
              <a:lnSpc>
                <a:spcPts val="1500"/>
              </a:lnSpc>
              <a:spcBef>
                <a:spcPts val="900"/>
              </a:spcBef>
            </a:pPr>
            <a:endParaRPr sz="1300" dirty="0">
              <a:latin typeface="Arial"/>
              <a:cs typeface="Arial"/>
            </a:endParaRPr>
          </a:p>
        </p:txBody>
      </p:sp>
      <p:sp>
        <p:nvSpPr>
          <p:cNvPr id="39" name="object 39"/>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40" name="object 40"/>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41" name="object 41"/>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3" name="object 4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txBox="1"/>
          <p:nvPr/>
        </p:nvSpPr>
        <p:spPr>
          <a:xfrm>
            <a:off x="7639957" y="58645"/>
            <a:ext cx="1981835"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Environmental Impacts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64633" cy="430887"/>
          </a:xfrm>
          <a:prstGeom prst="rect">
            <a:avLst/>
          </a:prstGeom>
        </p:spPr>
        <p:txBody>
          <a:bodyPr vert="horz" wrap="square" lIns="0" tIns="0" rIns="0" bIns="0" rtlCol="0">
            <a:spAutoFit/>
          </a:bodyPr>
          <a:lstStyle/>
          <a:p>
            <a:pPr marL="12700">
              <a:lnSpc>
                <a:spcPct val="100000"/>
              </a:lnSpc>
            </a:pPr>
            <a:r>
              <a:rPr sz="2800" b="1">
                <a:latin typeface="Arial"/>
                <a:cs typeface="Arial"/>
              </a:rPr>
              <a:t>Agency Responsibilities</a:t>
            </a:r>
            <a:endParaRPr sz="2800">
              <a:latin typeface="Arial"/>
              <a:cs typeface="Arial"/>
            </a:endParaRPr>
          </a:p>
        </p:txBody>
      </p:sp>
      <p:sp>
        <p:nvSpPr>
          <p:cNvPr id="16" name="object 16"/>
          <p:cNvSpPr txBox="1"/>
          <p:nvPr/>
        </p:nvSpPr>
        <p:spPr>
          <a:xfrm>
            <a:off x="444500" y="972569"/>
            <a:ext cx="4751705" cy="3323987"/>
          </a:xfrm>
          <a:prstGeom prst="rect">
            <a:avLst/>
          </a:prstGeom>
        </p:spPr>
        <p:txBody>
          <a:bodyPr vert="horz" wrap="square" lIns="0" tIns="0" rIns="0" bIns="0" rtlCol="0">
            <a:spAutoFit/>
          </a:bodyPr>
          <a:lstStyle/>
          <a:p>
            <a:pPr marL="12700" marR="5080">
              <a:lnSpc>
                <a:spcPct val="100000"/>
              </a:lnSpc>
            </a:pPr>
            <a:r>
              <a:rPr>
                <a:latin typeface="Arial"/>
                <a:cs typeface="Arial"/>
              </a:rPr>
              <a:t>In addition to E</a:t>
            </a:r>
            <a:r>
              <a:rPr spc="-100">
                <a:latin typeface="Arial"/>
                <a:cs typeface="Arial"/>
              </a:rPr>
              <a:t>P</a:t>
            </a:r>
            <a:r>
              <a:rPr>
                <a:latin typeface="Arial"/>
                <a:cs typeface="Arial"/>
              </a:rPr>
              <a:t>A, many federal, state and local agencies have responsibilities related to ports and port-related issues.</a:t>
            </a:r>
            <a:r>
              <a:rPr spc="-70">
                <a:latin typeface="Arial"/>
                <a:cs typeface="Arial"/>
              </a:rPr>
              <a:t> </a:t>
            </a:r>
            <a:endParaRPr lang="en-US">
              <a:latin typeface="Arial"/>
              <a:cs typeface="Arial"/>
            </a:endParaRPr>
          </a:p>
          <a:p>
            <a:pPr marL="12700" marR="5080">
              <a:lnSpc>
                <a:spcPct val="100000"/>
              </a:lnSpc>
            </a:pPr>
            <a:endParaRPr lang="en-US">
              <a:latin typeface="Arial"/>
              <a:cs typeface="Arial"/>
            </a:endParaRPr>
          </a:p>
          <a:p>
            <a:pPr marL="12700" marR="5080">
              <a:lnSpc>
                <a:spcPct val="100000"/>
              </a:lnSpc>
            </a:pPr>
            <a:r>
              <a:rPr>
                <a:latin typeface="Arial"/>
                <a:cs typeface="Arial"/>
              </a:rPr>
              <a:t>This section </a:t>
            </a:r>
            <a:r>
              <a:rPr lang="en-US">
                <a:latin typeface="Arial"/>
                <a:cs typeface="Arial"/>
              </a:rPr>
              <a:t>provides more detail on</a:t>
            </a:r>
            <a:r>
              <a:rPr>
                <a:latin typeface="Arial"/>
                <a:cs typeface="Arial"/>
              </a:rPr>
              <a:t>:</a:t>
            </a:r>
            <a:endParaRPr lang="en-US">
              <a:latin typeface="Arial"/>
              <a:cs typeface="Arial"/>
            </a:endParaRPr>
          </a:p>
          <a:p>
            <a:pPr marL="12700" marR="5080">
              <a:lnSpc>
                <a:spcPct val="100000"/>
              </a:lnSpc>
            </a:pPr>
            <a:endParaRPr lang="en-US">
              <a:latin typeface="Arial"/>
              <a:cs typeface="Arial"/>
            </a:endParaRPr>
          </a:p>
          <a:p>
            <a:pPr marL="126364" indent="-113664">
              <a:lnSpc>
                <a:spcPct val="100000"/>
              </a:lnSpc>
              <a:buFont typeface="Arial"/>
              <a:buChar char="•"/>
              <a:tabLst>
                <a:tab pos="127000" algn="l"/>
              </a:tabLst>
            </a:pPr>
            <a:r>
              <a:rPr lang="en-US">
                <a:latin typeface="Arial"/>
                <a:cs typeface="Arial"/>
              </a:rPr>
              <a:t>State and local agencies with environmental oversight</a:t>
            </a:r>
          </a:p>
          <a:p>
            <a:pPr>
              <a:lnSpc>
                <a:spcPct val="100000"/>
              </a:lnSpc>
              <a:spcBef>
                <a:spcPts val="27"/>
              </a:spcBef>
              <a:buFont typeface="Arial"/>
              <a:buChar char="•"/>
            </a:pPr>
            <a:endParaRPr lang="en-US">
              <a:latin typeface="Times New Roman"/>
              <a:cs typeface="Times New Roman"/>
            </a:endParaRPr>
          </a:p>
          <a:p>
            <a:pPr marL="126364" indent="-113664">
              <a:lnSpc>
                <a:spcPct val="100000"/>
              </a:lnSpc>
              <a:buFont typeface="Arial"/>
              <a:buChar char="•"/>
              <a:tabLst>
                <a:tab pos="127000" algn="l"/>
              </a:tabLst>
            </a:pPr>
            <a:r>
              <a:rPr lang="en-US">
                <a:latin typeface="Arial"/>
                <a:cs typeface="Arial"/>
              </a:rPr>
              <a:t>Federal agencies with environmental oversight</a:t>
            </a:r>
          </a:p>
          <a:p>
            <a:pPr marL="12700" marR="5080">
              <a:lnSpc>
                <a:spcPct val="100000"/>
              </a:lnSpc>
            </a:pPr>
            <a:endParaRPr>
              <a:latin typeface="Arial"/>
              <a:cs typeface="Arial"/>
            </a:endParaRPr>
          </a:p>
        </p:txBody>
      </p:sp>
      <p:sp>
        <p:nvSpPr>
          <p:cNvPr id="19" name="object 19"/>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EFF6F6"/>
          </a:solidFill>
        </p:spPr>
        <p:txBody>
          <a:bodyPr wrap="square" lIns="0" tIns="0" rIns="0" bIns="0" rtlCol="0"/>
          <a:lstStyle/>
          <a:p>
            <a:endParaRPr/>
          </a:p>
        </p:txBody>
      </p:sp>
      <p:sp>
        <p:nvSpPr>
          <p:cNvPr id="20" name="object 20"/>
          <p:cNvSpPr txBox="1"/>
          <p:nvPr/>
        </p:nvSpPr>
        <p:spPr>
          <a:xfrm>
            <a:off x="5829808" y="620369"/>
            <a:ext cx="3586479" cy="1161857"/>
          </a:xfrm>
          <a:prstGeom prst="rect">
            <a:avLst/>
          </a:prstGeom>
        </p:spPr>
        <p:txBody>
          <a:bodyPr vert="horz" wrap="square" lIns="0" tIns="0" rIns="0" bIns="0" rtlCol="0">
            <a:spAutoFit/>
          </a:bodyPr>
          <a:lstStyle/>
          <a:p>
            <a:pPr marL="12700">
              <a:lnSpc>
                <a:spcPct val="100000"/>
              </a:lnSpc>
            </a:pPr>
            <a:r>
              <a:rPr sz="2000" b="1">
                <a:latin typeface="Arial"/>
                <a:cs typeface="Arial"/>
              </a:rPr>
              <a:t>State and Local</a:t>
            </a:r>
            <a:r>
              <a:rPr sz="2000" b="1" spc="-55">
                <a:latin typeface="Arial"/>
                <a:cs typeface="Arial"/>
              </a:rPr>
              <a:t> </a:t>
            </a:r>
            <a:r>
              <a:rPr sz="2000" b="1">
                <a:latin typeface="Arial"/>
                <a:cs typeface="Arial"/>
              </a:rPr>
              <a:t>Agencies</a:t>
            </a:r>
            <a:endParaRPr sz="2000">
              <a:latin typeface="Arial"/>
              <a:cs typeface="Arial"/>
            </a:endParaRPr>
          </a:p>
          <a:p>
            <a:pPr marL="12700" marR="5080">
              <a:lnSpc>
                <a:spcPct val="100000"/>
              </a:lnSpc>
              <a:spcBef>
                <a:spcPts val="880"/>
              </a:spcBef>
            </a:pPr>
            <a:r>
              <a:rPr sz="1600">
                <a:latin typeface="Arial"/>
                <a:cs typeface="Arial"/>
              </a:rPr>
              <a:t>State and local agencies may have oversight, planning or service responsibilities:</a:t>
            </a:r>
          </a:p>
        </p:txBody>
      </p:sp>
      <p:sp>
        <p:nvSpPr>
          <p:cNvPr id="22" name="object 22"/>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5EA7A0"/>
            </a:solidFill>
          </a:ln>
        </p:spPr>
        <p:txBody>
          <a:bodyPr wrap="square" lIns="0" tIns="0" rIns="0" bIns="0" rtlCol="0"/>
          <a:lstStyle/>
          <a:p>
            <a:endParaRPr/>
          </a:p>
        </p:txBody>
      </p:sp>
      <p:sp>
        <p:nvSpPr>
          <p:cNvPr id="28" name="object 2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30" name="object 30"/>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31</a:t>
            </a:fld>
            <a:endParaRPr/>
          </a:p>
        </p:txBody>
      </p:sp>
      <p:graphicFrame>
        <p:nvGraphicFramePr>
          <p:cNvPr id="21" name="object 21"/>
          <p:cNvGraphicFramePr>
            <a:graphicFrameLocks noGrp="1"/>
          </p:cNvGraphicFramePr>
          <p:nvPr>
            <p:extLst>
              <p:ext uri="{D42A27DB-BD31-4B8C-83A1-F6EECF244321}">
                <p14:modId xmlns:p14="http://schemas.microsoft.com/office/powerpoint/2010/main" val="2502287685"/>
              </p:ext>
            </p:extLst>
          </p:nvPr>
        </p:nvGraphicFramePr>
        <p:xfrm>
          <a:off x="5835129" y="2044510"/>
          <a:ext cx="3555491" cy="3063514"/>
        </p:xfrm>
        <a:graphic>
          <a:graphicData uri="http://schemas.openxmlformats.org/drawingml/2006/table">
            <a:tbl>
              <a:tblPr firstRow="1" bandRow="1">
                <a:tableStyleId>{2D5ABB26-0587-4C30-8999-92F81FD0307C}</a:tableStyleId>
              </a:tblPr>
              <a:tblGrid>
                <a:gridCol w="1393190">
                  <a:extLst>
                    <a:ext uri="{9D8B030D-6E8A-4147-A177-3AD203B41FA5}">
                      <a16:colId xmlns:a16="http://schemas.microsoft.com/office/drawing/2014/main" val="20000"/>
                    </a:ext>
                  </a:extLst>
                </a:gridCol>
                <a:gridCol w="2162301">
                  <a:extLst>
                    <a:ext uri="{9D8B030D-6E8A-4147-A177-3AD203B41FA5}">
                      <a16:colId xmlns:a16="http://schemas.microsoft.com/office/drawing/2014/main" val="20001"/>
                    </a:ext>
                  </a:extLst>
                </a:gridCol>
              </a:tblGrid>
              <a:tr h="221796">
                <a:tc>
                  <a:txBody>
                    <a:bodyPr/>
                    <a:lstStyle/>
                    <a:p>
                      <a:pPr algn="ctr">
                        <a:lnSpc>
                          <a:spcPct val="100000"/>
                        </a:lnSpc>
                      </a:pPr>
                      <a:r>
                        <a:rPr sz="1300" b="1" dirty="0">
                          <a:solidFill>
                            <a:srgbClr val="FFFFFF"/>
                          </a:solidFill>
                          <a:latin typeface="Arial"/>
                          <a:cs typeface="Arial"/>
                        </a:rPr>
                        <a:t>Area</a:t>
                      </a:r>
                      <a:endParaRPr sz="13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EA7A0"/>
                    </a:solidFill>
                  </a:tcPr>
                </a:tc>
                <a:tc>
                  <a:txBody>
                    <a:bodyPr/>
                    <a:lstStyle/>
                    <a:p>
                      <a:pPr marL="339090">
                        <a:lnSpc>
                          <a:spcPct val="100000"/>
                        </a:lnSpc>
                      </a:pPr>
                      <a:r>
                        <a:rPr sz="1300" b="1">
                          <a:solidFill>
                            <a:srgbClr val="FFFFFF"/>
                          </a:solidFill>
                          <a:latin typeface="Arial"/>
                          <a:cs typeface="Arial"/>
                        </a:rPr>
                        <a:t>Potential</a:t>
                      </a:r>
                      <a:r>
                        <a:rPr sz="1300" b="1" spc="-50">
                          <a:solidFill>
                            <a:srgbClr val="FFFFFF"/>
                          </a:solidFill>
                          <a:latin typeface="Arial"/>
                          <a:cs typeface="Arial"/>
                        </a:rPr>
                        <a:t> </a:t>
                      </a:r>
                      <a:r>
                        <a:rPr sz="1300" b="1">
                          <a:solidFill>
                            <a:srgbClr val="FFFFFF"/>
                          </a:solidFill>
                          <a:latin typeface="Arial"/>
                          <a:cs typeface="Arial"/>
                        </a:rPr>
                        <a:t>Agencies</a:t>
                      </a:r>
                      <a:endParaRPr sz="13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EA7A0"/>
                    </a:solidFill>
                  </a:tcPr>
                </a:tc>
                <a:extLst>
                  <a:ext uri="{0D108BD9-81ED-4DB2-BD59-A6C34878D82A}">
                    <a16:rowId xmlns:a16="http://schemas.microsoft.com/office/drawing/2014/main" val="10000"/>
                  </a:ext>
                </a:extLst>
              </a:tr>
              <a:tr h="873307">
                <a:tc>
                  <a:txBody>
                    <a:bodyPr/>
                    <a:lstStyle/>
                    <a:p>
                      <a:pPr marL="44450">
                        <a:lnSpc>
                          <a:spcPct val="100000"/>
                        </a:lnSpc>
                      </a:pPr>
                      <a:endParaRPr lang="en-US" sz="1300" dirty="0">
                        <a:latin typeface="Arial"/>
                        <a:cs typeface="Arial"/>
                      </a:endParaRPr>
                    </a:p>
                    <a:p>
                      <a:pPr marL="44450">
                        <a:lnSpc>
                          <a:spcPct val="100000"/>
                        </a:lnSpc>
                      </a:pPr>
                      <a:r>
                        <a:rPr sz="1300" dirty="0">
                          <a:latin typeface="Arial"/>
                          <a:cs typeface="Arial"/>
                        </a:rPr>
                        <a:t>Environment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tc>
                  <a:txBody>
                    <a:bodyPr/>
                    <a:lstStyle/>
                    <a:p>
                      <a:pPr marL="44450" marR="41275">
                        <a:lnSpc>
                          <a:spcPct val="100000"/>
                        </a:lnSpc>
                      </a:pPr>
                      <a:r>
                        <a:rPr sz="1300" dirty="0">
                          <a:latin typeface="Arial"/>
                          <a:cs typeface="Arial"/>
                        </a:rPr>
                        <a:t>State and local departments of the environment</a:t>
                      </a:r>
                    </a:p>
                    <a:p>
                      <a:pPr marL="44450" marR="243204">
                        <a:lnSpc>
                          <a:spcPct val="100000"/>
                        </a:lnSpc>
                        <a:spcBef>
                          <a:spcPts val="450"/>
                        </a:spcBef>
                      </a:pPr>
                      <a:r>
                        <a:rPr sz="1300" dirty="0">
                          <a:latin typeface="Arial"/>
                          <a:cs typeface="Arial"/>
                        </a:rPr>
                        <a:t>Local health departments (occasionally)</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extLst>
                  <a:ext uri="{0D108BD9-81ED-4DB2-BD59-A6C34878D82A}">
                    <a16:rowId xmlns:a16="http://schemas.microsoft.com/office/drawing/2014/main" val="10001"/>
                  </a:ext>
                </a:extLst>
              </a:tr>
              <a:tr h="873308">
                <a:tc>
                  <a:txBody>
                    <a:bodyPr/>
                    <a:lstStyle/>
                    <a:p>
                      <a:pPr marL="44450" marR="269875">
                        <a:lnSpc>
                          <a:spcPct val="100000"/>
                        </a:lnSpc>
                      </a:pPr>
                      <a:r>
                        <a:rPr sz="1300" spc="-50" dirty="0">
                          <a:latin typeface="Arial"/>
                          <a:cs typeface="Arial"/>
                        </a:rPr>
                        <a:t>T</a:t>
                      </a:r>
                      <a:r>
                        <a:rPr sz="1300" dirty="0">
                          <a:latin typeface="Arial"/>
                          <a:cs typeface="Arial"/>
                        </a:rPr>
                        <a:t>ransportation and Goods Movement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tc>
                  <a:txBody>
                    <a:bodyPr/>
                    <a:lstStyle/>
                    <a:p>
                      <a:pPr marL="44450" marR="124460">
                        <a:lnSpc>
                          <a:spcPct val="100000"/>
                        </a:lnSpc>
                      </a:pPr>
                      <a:r>
                        <a:rPr sz="1300" dirty="0">
                          <a:latin typeface="Arial"/>
                          <a:cs typeface="Arial"/>
                        </a:rPr>
                        <a:t>State and local transportation departments</a:t>
                      </a:r>
                    </a:p>
                    <a:p>
                      <a:pPr marL="44450" marR="500380">
                        <a:lnSpc>
                          <a:spcPct val="100000"/>
                        </a:lnSpc>
                        <a:spcBef>
                          <a:spcPts val="450"/>
                        </a:spcBef>
                      </a:pPr>
                      <a:r>
                        <a:rPr sz="1300" dirty="0">
                          <a:latin typeface="Arial"/>
                          <a:cs typeface="Arial"/>
                        </a:rPr>
                        <a:t>Metropolitan Planning Organizations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extLst>
                  <a:ext uri="{0D108BD9-81ED-4DB2-BD59-A6C34878D82A}">
                    <a16:rowId xmlns:a16="http://schemas.microsoft.com/office/drawing/2014/main" val="10002"/>
                  </a:ext>
                </a:extLst>
              </a:tr>
              <a:tr h="419916">
                <a:tc>
                  <a:txBody>
                    <a:bodyPr/>
                    <a:lstStyle/>
                    <a:p>
                      <a:pPr marL="44450">
                        <a:lnSpc>
                          <a:spcPct val="100000"/>
                        </a:lnSpc>
                      </a:pPr>
                      <a:r>
                        <a:rPr sz="1300">
                          <a:latin typeface="Arial"/>
                          <a:cs typeface="Arial"/>
                        </a:rPr>
                        <a:t>Health</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tc>
                  <a:txBody>
                    <a:bodyPr/>
                    <a:lstStyle/>
                    <a:p>
                      <a:pPr marL="44450" marR="509270">
                        <a:lnSpc>
                          <a:spcPct val="100000"/>
                        </a:lnSpc>
                      </a:pPr>
                      <a:r>
                        <a:rPr sz="1300">
                          <a:latin typeface="Arial"/>
                          <a:cs typeface="Arial"/>
                        </a:rPr>
                        <a:t>State and local health departments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extLst>
                  <a:ext uri="{0D108BD9-81ED-4DB2-BD59-A6C34878D82A}">
                    <a16:rowId xmlns:a16="http://schemas.microsoft.com/office/drawing/2014/main" val="10003"/>
                  </a:ext>
                </a:extLst>
              </a:tr>
              <a:tr h="675187">
                <a:tc>
                  <a:txBody>
                    <a:bodyPr/>
                    <a:lstStyle/>
                    <a:p>
                      <a:pPr marL="44450" marR="300355">
                        <a:lnSpc>
                          <a:spcPct val="100000"/>
                        </a:lnSpc>
                      </a:pPr>
                      <a:r>
                        <a:rPr sz="1300">
                          <a:latin typeface="Arial"/>
                          <a:cs typeface="Arial"/>
                        </a:rPr>
                        <a:t>Development and Land Use Planning</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tc>
                  <a:txBody>
                    <a:bodyPr/>
                    <a:lstStyle/>
                    <a:p>
                      <a:pPr marL="44450" marR="335280">
                        <a:lnSpc>
                          <a:spcPct val="100000"/>
                        </a:lnSpc>
                      </a:pPr>
                      <a:r>
                        <a:rPr sz="1300" dirty="0">
                          <a:latin typeface="Arial"/>
                          <a:cs typeface="Arial"/>
                        </a:rPr>
                        <a:t>State and local planning departments</a:t>
                      </a:r>
                    </a:p>
                    <a:p>
                      <a:pPr marL="44450">
                        <a:lnSpc>
                          <a:spcPct val="100000"/>
                        </a:lnSpc>
                        <a:spcBef>
                          <a:spcPts val="450"/>
                        </a:spcBef>
                      </a:pPr>
                      <a:r>
                        <a:rPr sz="1300" dirty="0">
                          <a:latin typeface="Arial"/>
                          <a:cs typeface="Arial"/>
                        </a:rPr>
                        <a:t>Local planning commission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383143" y="7284732"/>
            <a:ext cx="443752" cy="29867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3" name="object 13"/>
          <p:cNvSpPr txBox="1"/>
          <p:nvPr/>
        </p:nvSpPr>
        <p:spPr>
          <a:xfrm>
            <a:off x="444500" y="58645"/>
            <a:ext cx="9177655" cy="1400383"/>
          </a:xfrm>
          <a:prstGeom prst="rect">
            <a:avLst/>
          </a:prstGeom>
        </p:spPr>
        <p:txBody>
          <a:bodyPr vert="horz" wrap="square" lIns="0" tIns="0" rIns="0" bIns="0" rtlCol="0">
            <a:spAutoFit/>
          </a:bodyPr>
          <a:lstStyle/>
          <a:p>
            <a:pPr marR="5080" algn="r">
              <a:lnSpc>
                <a:spcPct val="100000"/>
              </a:lnSpc>
            </a:pPr>
            <a:r>
              <a:rPr sz="1400" b="1">
                <a:solidFill>
                  <a:srgbClr val="FFFFFF"/>
                </a:solidFill>
                <a:latin typeface="Arial"/>
                <a:cs typeface="Arial"/>
              </a:rPr>
              <a:t>Environmental Impacts</a:t>
            </a:r>
            <a:endParaRPr sz="1400">
              <a:latin typeface="Arial"/>
              <a:cs typeface="Arial"/>
            </a:endParaRPr>
          </a:p>
          <a:p>
            <a:pPr marL="12700">
              <a:lnSpc>
                <a:spcPct val="100000"/>
              </a:lnSpc>
              <a:spcBef>
                <a:spcPts val="1135"/>
              </a:spcBef>
            </a:pPr>
            <a:r>
              <a:rPr sz="2800" b="1">
                <a:latin typeface="Arial"/>
                <a:cs typeface="Arial"/>
              </a:rPr>
              <a:t>Potential Community Interests</a:t>
            </a:r>
            <a:endParaRPr sz="2800">
              <a:latin typeface="Arial"/>
              <a:cs typeface="Arial"/>
            </a:endParaRPr>
          </a:p>
          <a:p>
            <a:pPr>
              <a:lnSpc>
                <a:spcPct val="100000"/>
              </a:lnSpc>
              <a:spcBef>
                <a:spcPts val="56"/>
              </a:spcBef>
            </a:pPr>
            <a:endParaRPr sz="1900">
              <a:latin typeface="Times New Roman"/>
              <a:cs typeface="Times New Roman"/>
            </a:endParaRPr>
          </a:p>
          <a:p>
            <a:pPr marL="12700">
              <a:lnSpc>
                <a:spcPct val="100000"/>
              </a:lnSpc>
            </a:pPr>
            <a:r>
              <a:rPr sz="2000">
                <a:latin typeface="Arial"/>
                <a:cs typeface="Arial"/>
              </a:rPr>
              <a:t>Community interests in environmental impacts may include:</a:t>
            </a:r>
          </a:p>
        </p:txBody>
      </p:sp>
      <p:sp>
        <p:nvSpPr>
          <p:cNvPr id="14" name="object 14"/>
          <p:cNvSpPr/>
          <p:nvPr/>
        </p:nvSpPr>
        <p:spPr>
          <a:xfrm>
            <a:off x="463581" y="1687334"/>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15" name="object 15"/>
          <p:cNvSpPr/>
          <p:nvPr/>
        </p:nvSpPr>
        <p:spPr>
          <a:xfrm>
            <a:off x="681228" y="1865388"/>
            <a:ext cx="923543" cy="802132"/>
          </a:xfrm>
          <a:prstGeom prst="rect">
            <a:avLst/>
          </a:prstGeom>
          <a:blipFill>
            <a:blip r:embed="rId13" cstate="print"/>
            <a:stretch>
              <a:fillRect/>
            </a:stretch>
          </a:blipFill>
        </p:spPr>
        <p:txBody>
          <a:bodyPr wrap="square" lIns="0" tIns="0" rIns="0" bIns="0" rtlCol="0"/>
          <a:lstStyle/>
          <a:p>
            <a:endParaRPr/>
          </a:p>
        </p:txBody>
      </p:sp>
      <p:sp>
        <p:nvSpPr>
          <p:cNvPr id="16" name="object 16"/>
          <p:cNvSpPr txBox="1"/>
          <p:nvPr/>
        </p:nvSpPr>
        <p:spPr>
          <a:xfrm>
            <a:off x="521453" y="2711271"/>
            <a:ext cx="1243330" cy="444500"/>
          </a:xfrm>
          <a:prstGeom prst="rect">
            <a:avLst/>
          </a:prstGeom>
        </p:spPr>
        <p:txBody>
          <a:bodyPr vert="horz" wrap="square" lIns="0" tIns="0" rIns="0" bIns="0" rtlCol="0">
            <a:spAutoFit/>
          </a:bodyPr>
          <a:lstStyle/>
          <a:p>
            <a:pPr marL="325120" marR="5080" indent="-312420">
              <a:lnSpc>
                <a:spcPct val="100000"/>
              </a:lnSpc>
            </a:pPr>
            <a:r>
              <a:rPr sz="1500">
                <a:latin typeface="Arial"/>
                <a:cs typeface="Arial"/>
              </a:rPr>
              <a:t>Environmental Justice</a:t>
            </a:r>
          </a:p>
        </p:txBody>
      </p:sp>
      <p:sp>
        <p:nvSpPr>
          <p:cNvPr id="17" name="object 17"/>
          <p:cNvSpPr/>
          <p:nvPr/>
        </p:nvSpPr>
        <p:spPr>
          <a:xfrm>
            <a:off x="463550" y="1687334"/>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18" name="object 18"/>
          <p:cNvSpPr/>
          <p:nvPr/>
        </p:nvSpPr>
        <p:spPr>
          <a:xfrm>
            <a:off x="1936412" y="1687334"/>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19" name="object 19"/>
          <p:cNvSpPr/>
          <p:nvPr/>
        </p:nvSpPr>
        <p:spPr>
          <a:xfrm>
            <a:off x="2162622" y="1696457"/>
            <a:ext cx="878353" cy="848347"/>
          </a:xfrm>
          <a:prstGeom prst="rect">
            <a:avLst/>
          </a:prstGeom>
          <a:blipFill>
            <a:blip r:embed="rId14" cstate="print"/>
            <a:stretch>
              <a:fillRect/>
            </a:stretch>
          </a:blipFill>
        </p:spPr>
        <p:txBody>
          <a:bodyPr wrap="square" lIns="0" tIns="0" rIns="0" bIns="0" rtlCol="0"/>
          <a:lstStyle/>
          <a:p>
            <a:endParaRPr/>
          </a:p>
        </p:txBody>
      </p:sp>
      <p:sp>
        <p:nvSpPr>
          <p:cNvPr id="20" name="object 20"/>
          <p:cNvSpPr txBox="1"/>
          <p:nvPr/>
        </p:nvSpPr>
        <p:spPr>
          <a:xfrm>
            <a:off x="2300445" y="2507601"/>
            <a:ext cx="848796" cy="692497"/>
          </a:xfrm>
          <a:prstGeom prst="rect">
            <a:avLst/>
          </a:prstGeom>
        </p:spPr>
        <p:txBody>
          <a:bodyPr vert="horz" wrap="square" lIns="0" tIns="0" rIns="0" bIns="0" rtlCol="0">
            <a:spAutoFit/>
          </a:bodyPr>
          <a:lstStyle/>
          <a:p>
            <a:pPr marL="12700" marR="5080" indent="179705">
              <a:lnSpc>
                <a:spcPct val="100000"/>
              </a:lnSpc>
            </a:pPr>
            <a:r>
              <a:rPr sz="1500" dirty="0">
                <a:latin typeface="Arial"/>
                <a:cs typeface="Arial"/>
              </a:rPr>
              <a:t>Air Quality</a:t>
            </a:r>
            <a:r>
              <a:rPr lang="en-US" sz="1500" dirty="0">
                <a:latin typeface="Arial"/>
                <a:cs typeface="Arial"/>
              </a:rPr>
              <a:t> &amp; Health</a:t>
            </a:r>
            <a:endParaRPr sz="1500" dirty="0">
              <a:latin typeface="Arial"/>
              <a:cs typeface="Arial"/>
            </a:endParaRPr>
          </a:p>
        </p:txBody>
      </p:sp>
      <p:sp>
        <p:nvSpPr>
          <p:cNvPr id="21" name="object 21"/>
          <p:cNvSpPr/>
          <p:nvPr/>
        </p:nvSpPr>
        <p:spPr>
          <a:xfrm>
            <a:off x="1936381" y="1687334"/>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3409257" y="1687334"/>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23" name="object 23"/>
          <p:cNvSpPr/>
          <p:nvPr/>
        </p:nvSpPr>
        <p:spPr>
          <a:xfrm>
            <a:off x="3644634" y="1840915"/>
            <a:ext cx="888082" cy="845139"/>
          </a:xfrm>
          <a:prstGeom prst="rect">
            <a:avLst/>
          </a:prstGeom>
          <a:blipFill>
            <a:blip r:embed="rId15" cstate="print"/>
            <a:stretch>
              <a:fillRect/>
            </a:stretch>
          </a:blipFill>
        </p:spPr>
        <p:txBody>
          <a:bodyPr wrap="square" lIns="0" tIns="0" rIns="0" bIns="0" rtlCol="0"/>
          <a:lstStyle/>
          <a:p>
            <a:endParaRPr/>
          </a:p>
        </p:txBody>
      </p:sp>
      <p:sp>
        <p:nvSpPr>
          <p:cNvPr id="24" name="object 24"/>
          <p:cNvSpPr txBox="1"/>
          <p:nvPr/>
        </p:nvSpPr>
        <p:spPr>
          <a:xfrm>
            <a:off x="3455179" y="2669928"/>
            <a:ext cx="1254852" cy="436017"/>
          </a:xfrm>
          <a:prstGeom prst="rect">
            <a:avLst/>
          </a:prstGeom>
        </p:spPr>
        <p:txBody>
          <a:bodyPr vert="horz" wrap="square" lIns="0" tIns="0" rIns="0" bIns="0" rtlCol="0">
            <a:spAutoFit/>
          </a:bodyPr>
          <a:lstStyle/>
          <a:p>
            <a:pPr marL="76200" marR="5080" indent="-64135" algn="ctr">
              <a:lnSpc>
                <a:spcPts val="1700"/>
              </a:lnSpc>
            </a:pPr>
            <a:r>
              <a:rPr sz="1500" dirty="0">
                <a:latin typeface="Arial"/>
                <a:cs typeface="Arial"/>
              </a:rPr>
              <a:t>N</a:t>
            </a:r>
            <a:r>
              <a:rPr lang="en-US" sz="1500" dirty="0">
                <a:latin typeface="Arial"/>
                <a:cs typeface="Arial"/>
              </a:rPr>
              <a:t>oise &amp; Light</a:t>
            </a:r>
            <a:r>
              <a:rPr sz="1500" dirty="0">
                <a:latin typeface="Arial"/>
                <a:cs typeface="Arial"/>
              </a:rPr>
              <a:t> Impacts</a:t>
            </a:r>
          </a:p>
        </p:txBody>
      </p:sp>
      <p:sp>
        <p:nvSpPr>
          <p:cNvPr id="25" name="object 25"/>
          <p:cNvSpPr/>
          <p:nvPr/>
        </p:nvSpPr>
        <p:spPr>
          <a:xfrm>
            <a:off x="3409226" y="1687334"/>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26" name="object 26"/>
          <p:cNvSpPr/>
          <p:nvPr/>
        </p:nvSpPr>
        <p:spPr>
          <a:xfrm>
            <a:off x="463579" y="3421791"/>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27" name="object 27"/>
          <p:cNvSpPr/>
          <p:nvPr/>
        </p:nvSpPr>
        <p:spPr>
          <a:xfrm>
            <a:off x="637731" y="3500315"/>
            <a:ext cx="973239" cy="973247"/>
          </a:xfrm>
          <a:prstGeom prst="rect">
            <a:avLst/>
          </a:prstGeom>
          <a:blipFill>
            <a:blip r:embed="rId16" cstate="print"/>
            <a:stretch>
              <a:fillRect/>
            </a:stretch>
          </a:blipFill>
        </p:spPr>
        <p:txBody>
          <a:bodyPr wrap="square" lIns="0" tIns="0" rIns="0" bIns="0" rtlCol="0"/>
          <a:lstStyle/>
          <a:p>
            <a:endParaRPr/>
          </a:p>
        </p:txBody>
      </p:sp>
      <p:sp>
        <p:nvSpPr>
          <p:cNvPr id="28" name="object 28"/>
          <p:cNvSpPr txBox="1"/>
          <p:nvPr/>
        </p:nvSpPr>
        <p:spPr>
          <a:xfrm>
            <a:off x="562726" y="4535102"/>
            <a:ext cx="1148080" cy="444500"/>
          </a:xfrm>
          <a:prstGeom prst="rect">
            <a:avLst/>
          </a:prstGeom>
        </p:spPr>
        <p:txBody>
          <a:bodyPr vert="horz" wrap="square" lIns="0" tIns="0" rIns="0" bIns="0" rtlCol="0">
            <a:spAutoFit/>
          </a:bodyPr>
          <a:lstStyle/>
          <a:p>
            <a:pPr marL="139700" marR="5080" indent="-127635">
              <a:lnSpc>
                <a:spcPct val="100000"/>
              </a:lnSpc>
            </a:pPr>
            <a:r>
              <a:rPr sz="1500">
                <a:latin typeface="Arial"/>
                <a:cs typeface="Arial"/>
              </a:rPr>
              <a:t>Public Health Outcomes</a:t>
            </a:r>
          </a:p>
        </p:txBody>
      </p:sp>
      <p:sp>
        <p:nvSpPr>
          <p:cNvPr id="29" name="object 29"/>
          <p:cNvSpPr/>
          <p:nvPr/>
        </p:nvSpPr>
        <p:spPr>
          <a:xfrm>
            <a:off x="463548" y="3421791"/>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1936412" y="3421786"/>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31" name="object 31"/>
          <p:cNvSpPr/>
          <p:nvPr/>
        </p:nvSpPr>
        <p:spPr>
          <a:xfrm>
            <a:off x="2195207" y="3566155"/>
            <a:ext cx="841247" cy="841247"/>
          </a:xfrm>
          <a:prstGeom prst="rect">
            <a:avLst/>
          </a:prstGeom>
          <a:blipFill>
            <a:blip r:embed="rId17" cstate="print"/>
            <a:stretch>
              <a:fillRect/>
            </a:stretch>
          </a:blipFill>
        </p:spPr>
        <p:txBody>
          <a:bodyPr wrap="square" lIns="0" tIns="0" rIns="0" bIns="0" rtlCol="0"/>
          <a:lstStyle/>
          <a:p>
            <a:endParaRPr/>
          </a:p>
        </p:txBody>
      </p:sp>
      <p:sp>
        <p:nvSpPr>
          <p:cNvPr id="32" name="object 32"/>
          <p:cNvSpPr txBox="1"/>
          <p:nvPr/>
        </p:nvSpPr>
        <p:spPr>
          <a:xfrm>
            <a:off x="2162622" y="4507562"/>
            <a:ext cx="894080" cy="444500"/>
          </a:xfrm>
          <a:prstGeom prst="rect">
            <a:avLst/>
          </a:prstGeom>
        </p:spPr>
        <p:txBody>
          <a:bodyPr vert="horz" wrap="square" lIns="0" tIns="0" rIns="0" bIns="0" rtlCol="0">
            <a:spAutoFit/>
          </a:bodyPr>
          <a:lstStyle/>
          <a:p>
            <a:pPr marL="113030" marR="5080" indent="-100965">
              <a:lnSpc>
                <a:spcPct val="100000"/>
              </a:lnSpc>
            </a:pPr>
            <a:r>
              <a:rPr sz="1500">
                <a:latin typeface="Arial"/>
                <a:cs typeface="Arial"/>
              </a:rPr>
              <a:t>Ecological Impacts</a:t>
            </a:r>
          </a:p>
        </p:txBody>
      </p:sp>
      <p:sp>
        <p:nvSpPr>
          <p:cNvPr id="33" name="object 33"/>
          <p:cNvSpPr/>
          <p:nvPr/>
        </p:nvSpPr>
        <p:spPr>
          <a:xfrm>
            <a:off x="1936381" y="3421786"/>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3409257" y="3421786"/>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35" name="object 35"/>
          <p:cNvSpPr/>
          <p:nvPr/>
        </p:nvSpPr>
        <p:spPr>
          <a:xfrm>
            <a:off x="3637133" y="3541458"/>
            <a:ext cx="903078" cy="863777"/>
          </a:xfrm>
          <a:prstGeom prst="rect">
            <a:avLst/>
          </a:prstGeom>
          <a:blipFill>
            <a:blip r:embed="rId18" cstate="print"/>
            <a:stretch>
              <a:fillRect/>
            </a:stretch>
          </a:blipFill>
        </p:spPr>
        <p:txBody>
          <a:bodyPr wrap="square" lIns="0" tIns="0" rIns="0" bIns="0" rtlCol="0"/>
          <a:lstStyle/>
          <a:p>
            <a:endParaRPr/>
          </a:p>
        </p:txBody>
      </p:sp>
      <p:sp>
        <p:nvSpPr>
          <p:cNvPr id="36" name="object 36"/>
          <p:cNvSpPr txBox="1"/>
          <p:nvPr/>
        </p:nvSpPr>
        <p:spPr>
          <a:xfrm>
            <a:off x="3435540" y="4392349"/>
            <a:ext cx="1294130" cy="546735"/>
          </a:xfrm>
          <a:prstGeom prst="rect">
            <a:avLst/>
          </a:prstGeom>
        </p:spPr>
        <p:txBody>
          <a:bodyPr vert="horz" wrap="square" lIns="0" tIns="0" rIns="0" bIns="0" rtlCol="0">
            <a:spAutoFit/>
          </a:bodyPr>
          <a:lstStyle/>
          <a:p>
            <a:pPr marL="12065" marR="5080" indent="-1905" algn="ctr">
              <a:lnSpc>
                <a:spcPct val="72200"/>
              </a:lnSpc>
            </a:pPr>
            <a:r>
              <a:rPr sz="1500" spc="-40">
                <a:latin typeface="Arial"/>
                <a:cs typeface="Arial"/>
              </a:rPr>
              <a:t>Acces</a:t>
            </a:r>
            <a:r>
              <a:rPr sz="1500" spc="-25">
                <a:latin typeface="Arial"/>
                <a:cs typeface="Arial"/>
              </a:rPr>
              <a:t>s</a:t>
            </a:r>
            <a:r>
              <a:rPr sz="1500" spc="-45">
                <a:latin typeface="Arial"/>
                <a:cs typeface="Arial"/>
              </a:rPr>
              <a:t> </a:t>
            </a:r>
            <a:r>
              <a:rPr sz="1500" spc="-35">
                <a:latin typeface="Arial"/>
                <a:cs typeface="Arial"/>
              </a:rPr>
              <a:t>to</a:t>
            </a:r>
            <a:r>
              <a:rPr sz="1500" spc="-40">
                <a:latin typeface="Arial"/>
                <a:cs typeface="Arial"/>
              </a:rPr>
              <a:t> Natura</a:t>
            </a:r>
            <a:r>
              <a:rPr sz="1500" spc="-10">
                <a:latin typeface="Arial"/>
                <a:cs typeface="Arial"/>
              </a:rPr>
              <a:t>l</a:t>
            </a:r>
            <a:r>
              <a:rPr sz="1500" spc="-125">
                <a:latin typeface="Arial"/>
                <a:cs typeface="Arial"/>
              </a:rPr>
              <a:t> </a:t>
            </a:r>
            <a:r>
              <a:rPr sz="1500" spc="-40">
                <a:latin typeface="Arial"/>
                <a:cs typeface="Arial"/>
              </a:rPr>
              <a:t>Area</a:t>
            </a:r>
            <a:r>
              <a:rPr sz="1500" spc="-25">
                <a:latin typeface="Arial"/>
                <a:cs typeface="Arial"/>
              </a:rPr>
              <a:t>s</a:t>
            </a:r>
            <a:r>
              <a:rPr sz="1500" spc="-45">
                <a:latin typeface="Arial"/>
                <a:cs typeface="Arial"/>
              </a:rPr>
              <a:t> </a:t>
            </a:r>
            <a:r>
              <a:rPr sz="1500" spc="-30">
                <a:latin typeface="Arial"/>
                <a:cs typeface="Arial"/>
              </a:rPr>
              <a:t>&amp;</a:t>
            </a:r>
            <a:r>
              <a:rPr sz="1500" spc="-15">
                <a:latin typeface="Arial"/>
                <a:cs typeface="Arial"/>
              </a:rPr>
              <a:t> </a:t>
            </a:r>
            <a:r>
              <a:rPr sz="1500" spc="-45">
                <a:latin typeface="Arial"/>
                <a:cs typeface="Arial"/>
              </a:rPr>
              <a:t>Ope</a:t>
            </a:r>
            <a:r>
              <a:rPr sz="1500" spc="-25">
                <a:latin typeface="Arial"/>
                <a:cs typeface="Arial"/>
              </a:rPr>
              <a:t>n</a:t>
            </a:r>
            <a:r>
              <a:rPr sz="1500" spc="-45">
                <a:latin typeface="Arial"/>
                <a:cs typeface="Arial"/>
              </a:rPr>
              <a:t> Space</a:t>
            </a:r>
            <a:endParaRPr sz="1500">
              <a:latin typeface="Arial"/>
              <a:cs typeface="Arial"/>
            </a:endParaRPr>
          </a:p>
        </p:txBody>
      </p:sp>
      <p:sp>
        <p:nvSpPr>
          <p:cNvPr id="37" name="object 37"/>
          <p:cNvSpPr/>
          <p:nvPr/>
        </p:nvSpPr>
        <p:spPr>
          <a:xfrm>
            <a:off x="3409226" y="3421786"/>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671058" y="1687334"/>
            <a:ext cx="3937000" cy="3739485"/>
          </a:xfrm>
          <a:prstGeom prst="rect">
            <a:avLst/>
          </a:prstGeom>
          <a:solidFill>
            <a:srgbClr val="EFF6F6"/>
          </a:solidFill>
          <a:ln w="12700">
            <a:solidFill>
              <a:srgbClr val="5EA7A0"/>
            </a:solidFill>
          </a:ln>
        </p:spPr>
        <p:txBody>
          <a:bodyPr vert="horz" wrap="square" lIns="0" tIns="0" rIns="0" bIns="0" rtlCol="0">
            <a:spAutoFit/>
          </a:bodyPr>
          <a:lstStyle/>
          <a:p>
            <a:pPr marL="177800">
              <a:lnSpc>
                <a:spcPct val="100000"/>
              </a:lnSpc>
            </a:pPr>
            <a:r>
              <a:rPr sz="2000" b="1">
                <a:latin typeface="Arial"/>
                <a:cs typeface="Arial"/>
              </a:rPr>
              <a:t>Environmental Justice</a:t>
            </a:r>
            <a:endParaRPr sz="2000">
              <a:latin typeface="Arial"/>
              <a:cs typeface="Arial"/>
            </a:endParaRPr>
          </a:p>
          <a:p>
            <a:pPr>
              <a:lnSpc>
                <a:spcPct val="100000"/>
              </a:lnSpc>
              <a:spcBef>
                <a:spcPts val="7"/>
              </a:spcBef>
            </a:pPr>
            <a:endParaRPr sz="1150">
              <a:latin typeface="Times New Roman"/>
              <a:cs typeface="Times New Roman"/>
            </a:endParaRPr>
          </a:p>
          <a:p>
            <a:pPr marL="177800" marR="260350">
              <a:lnSpc>
                <a:spcPct val="100000"/>
              </a:lnSpc>
            </a:pPr>
            <a:r>
              <a:rPr sz="2000">
                <a:latin typeface="Arial"/>
                <a:cs typeface="Arial"/>
              </a:rPr>
              <a:t>Near-port communities often experience higher concentrations of environmental impacts than other residential communities; these cumulative impacts, in addition to direct and indirect impacts, may result in environmental justice concerns.</a:t>
            </a:r>
          </a:p>
          <a:p>
            <a:pPr>
              <a:lnSpc>
                <a:spcPct val="100000"/>
              </a:lnSpc>
              <a:spcBef>
                <a:spcPts val="27"/>
              </a:spcBef>
            </a:pPr>
            <a:endParaRPr sz="1150">
              <a:latin typeface="Times New Roman"/>
              <a:cs typeface="Times New Roman"/>
            </a:endParaRPr>
          </a:p>
        </p:txBody>
      </p:sp>
      <p:sp>
        <p:nvSpPr>
          <p:cNvPr id="40" name="object 40"/>
          <p:cNvSpPr/>
          <p:nvPr/>
        </p:nvSpPr>
        <p:spPr>
          <a:xfrm>
            <a:off x="463581" y="5163261"/>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41" name="object 41"/>
          <p:cNvSpPr/>
          <p:nvPr/>
        </p:nvSpPr>
        <p:spPr>
          <a:xfrm>
            <a:off x="769280" y="5272665"/>
            <a:ext cx="760138" cy="760138"/>
          </a:xfrm>
          <a:prstGeom prst="rect">
            <a:avLst/>
          </a:prstGeom>
          <a:blipFill>
            <a:blip r:embed="rId19" cstate="print"/>
            <a:stretch>
              <a:fillRect/>
            </a:stretch>
          </a:blipFill>
        </p:spPr>
        <p:txBody>
          <a:bodyPr wrap="square" lIns="0" tIns="0" rIns="0" bIns="0" rtlCol="0"/>
          <a:lstStyle/>
          <a:p>
            <a:endParaRPr/>
          </a:p>
        </p:txBody>
      </p:sp>
      <p:sp>
        <p:nvSpPr>
          <p:cNvPr id="42" name="object 42"/>
          <p:cNvSpPr txBox="1"/>
          <p:nvPr/>
        </p:nvSpPr>
        <p:spPr>
          <a:xfrm>
            <a:off x="632493" y="6118690"/>
            <a:ext cx="1010285" cy="571500"/>
          </a:xfrm>
          <a:prstGeom prst="rect">
            <a:avLst/>
          </a:prstGeom>
        </p:spPr>
        <p:txBody>
          <a:bodyPr vert="horz" wrap="square" lIns="0" tIns="0" rIns="0" bIns="0" rtlCol="0">
            <a:spAutoFit/>
          </a:bodyPr>
          <a:lstStyle/>
          <a:p>
            <a:pPr marL="12065" marR="5080" algn="ctr">
              <a:lnSpc>
                <a:spcPct val="77700"/>
              </a:lnSpc>
            </a:pPr>
            <a:r>
              <a:rPr sz="1500" spc="15">
                <a:latin typeface="Arial"/>
                <a:cs typeface="Arial"/>
              </a:rPr>
              <a:t>Climate Adaptation/ Resilience</a:t>
            </a:r>
            <a:endParaRPr sz="1500">
              <a:latin typeface="Arial"/>
              <a:cs typeface="Arial"/>
            </a:endParaRPr>
          </a:p>
        </p:txBody>
      </p:sp>
      <p:sp>
        <p:nvSpPr>
          <p:cNvPr id="43" name="object 43"/>
          <p:cNvSpPr/>
          <p:nvPr/>
        </p:nvSpPr>
        <p:spPr>
          <a:xfrm>
            <a:off x="463550" y="5163261"/>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44" name="object 44"/>
          <p:cNvSpPr/>
          <p:nvPr/>
        </p:nvSpPr>
        <p:spPr>
          <a:xfrm>
            <a:off x="5574791" y="7236623"/>
            <a:ext cx="448055" cy="394896"/>
          </a:xfrm>
          <a:prstGeom prst="rect">
            <a:avLst/>
          </a:prstGeom>
          <a:blipFill>
            <a:blip r:embed="rId20" cstate="print"/>
            <a:stretch>
              <a:fillRect/>
            </a:stretch>
          </a:blipFill>
        </p:spPr>
        <p:txBody>
          <a:bodyPr wrap="square" lIns="0" tIns="0" rIns="0" bIns="0" rtlCol="0"/>
          <a:lstStyle/>
          <a:p>
            <a:endParaRPr/>
          </a:p>
        </p:txBody>
      </p:sp>
      <p:sp>
        <p:nvSpPr>
          <p:cNvPr id="45" name="object 45"/>
          <p:cNvSpPr/>
          <p:nvPr/>
        </p:nvSpPr>
        <p:spPr>
          <a:xfrm>
            <a:off x="1993392" y="7230656"/>
            <a:ext cx="447970" cy="406831"/>
          </a:xfrm>
          <a:prstGeom prst="rect">
            <a:avLst/>
          </a:prstGeom>
          <a:blipFill>
            <a:blip r:embed="rId21" cstate="print"/>
            <a:stretch>
              <a:fillRect/>
            </a:stretch>
          </a:blipFill>
        </p:spPr>
        <p:txBody>
          <a:bodyPr wrap="square" lIns="0" tIns="0" rIns="0" bIns="0" rtlCol="0"/>
          <a:lstStyle/>
          <a:p>
            <a:endParaRPr/>
          </a:p>
        </p:txBody>
      </p:sp>
      <p:sp>
        <p:nvSpPr>
          <p:cNvPr id="46" name="object 46"/>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47" name="object 47"/>
          <p:cNvSpPr/>
          <p:nvPr/>
        </p:nvSpPr>
        <p:spPr>
          <a:xfrm>
            <a:off x="5007055" y="7210044"/>
            <a:ext cx="389729" cy="448055"/>
          </a:xfrm>
          <a:prstGeom prst="rect">
            <a:avLst/>
          </a:prstGeom>
          <a:blipFill>
            <a:blip r:embed="rId22" cstate="print"/>
            <a:stretch>
              <a:fillRect/>
            </a:stretch>
          </a:blipFill>
        </p:spPr>
        <p:txBody>
          <a:bodyPr wrap="square" lIns="0" tIns="0" rIns="0" bIns="0" rtlCol="0"/>
          <a:lstStyle/>
          <a:p>
            <a:endParaRPr/>
          </a:p>
        </p:txBody>
      </p:sp>
      <p:sp>
        <p:nvSpPr>
          <p:cNvPr id="48" name="object 48"/>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txBox="1"/>
          <p:nvPr/>
        </p:nvSpPr>
        <p:spPr>
          <a:xfrm>
            <a:off x="7639957" y="58645"/>
            <a:ext cx="1981835"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Environmental Impacts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383143" y="7284732"/>
            <a:ext cx="443752" cy="29867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4" name="object 14"/>
          <p:cNvSpPr txBox="1"/>
          <p:nvPr/>
        </p:nvSpPr>
        <p:spPr>
          <a:xfrm>
            <a:off x="444500" y="425689"/>
            <a:ext cx="4916170" cy="430887"/>
          </a:xfrm>
          <a:prstGeom prst="rect">
            <a:avLst/>
          </a:prstGeom>
        </p:spPr>
        <p:txBody>
          <a:bodyPr vert="horz" wrap="square" lIns="0" tIns="0" rIns="0" bIns="0" rtlCol="0">
            <a:spAutoFit/>
          </a:bodyPr>
          <a:lstStyle/>
          <a:p>
            <a:pPr marL="12700">
              <a:lnSpc>
                <a:spcPct val="100000"/>
              </a:lnSpc>
            </a:pPr>
            <a:r>
              <a:rPr sz="2800" b="1">
                <a:latin typeface="Arial"/>
                <a:cs typeface="Arial"/>
              </a:rPr>
              <a:t>Case Studies: Environment</a:t>
            </a:r>
            <a:endParaRPr sz="2800">
              <a:latin typeface="Arial"/>
              <a:cs typeface="Arial"/>
            </a:endParaRPr>
          </a:p>
        </p:txBody>
      </p:sp>
      <p:sp>
        <p:nvSpPr>
          <p:cNvPr id="15" name="object 15"/>
          <p:cNvSpPr txBox="1"/>
          <p:nvPr/>
        </p:nvSpPr>
        <p:spPr>
          <a:xfrm>
            <a:off x="444500" y="972568"/>
            <a:ext cx="4989830" cy="5378395"/>
          </a:xfrm>
          <a:prstGeom prst="rect">
            <a:avLst/>
          </a:prstGeom>
        </p:spPr>
        <p:txBody>
          <a:bodyPr vert="horz" wrap="square" lIns="0" tIns="0" rIns="0" bIns="0" rtlCol="0">
            <a:spAutoFit/>
          </a:bodyPr>
          <a:lstStyle/>
          <a:p>
            <a:pPr marL="12700" marR="34925">
              <a:lnSpc>
                <a:spcPct val="100000"/>
              </a:lnSpc>
            </a:pPr>
            <a:r>
              <a:rPr lang="en-US" dirty="0">
                <a:latin typeface="Arial"/>
                <a:cs typeface="Arial"/>
              </a:rPr>
              <a:t>N</a:t>
            </a:r>
            <a:r>
              <a:rPr dirty="0">
                <a:latin typeface="Arial"/>
                <a:cs typeface="Arial"/>
              </a:rPr>
              <a:t>ear-port communities </a:t>
            </a:r>
            <a:r>
              <a:rPr lang="en-US" dirty="0">
                <a:latin typeface="Arial"/>
                <a:cs typeface="Arial"/>
              </a:rPr>
              <a:t>and ports have successfully </a:t>
            </a:r>
            <a:r>
              <a:rPr dirty="0">
                <a:latin typeface="Arial"/>
                <a:cs typeface="Arial"/>
              </a:rPr>
              <a:t>partnered on projects to reduce environmental impacts.</a:t>
            </a:r>
            <a:r>
              <a:rPr spc="-25" dirty="0">
                <a:latin typeface="Arial"/>
                <a:cs typeface="Arial"/>
              </a:rPr>
              <a:t> </a:t>
            </a:r>
            <a:endParaRPr lang="en-US" spc="-25" dirty="0">
              <a:latin typeface="Arial"/>
              <a:cs typeface="Arial"/>
            </a:endParaRPr>
          </a:p>
          <a:p>
            <a:pPr marL="298450" marR="34925" indent="-285750">
              <a:lnSpc>
                <a:spcPct val="100000"/>
              </a:lnSpc>
              <a:buFont typeface="Arial" panose="020B0604020202020204" pitchFamily="34" charset="0"/>
              <a:buChar char="•"/>
            </a:pPr>
            <a:endParaRPr lang="en-US" spc="-25" dirty="0">
              <a:latin typeface="Arial"/>
              <a:cs typeface="Arial"/>
            </a:endParaRPr>
          </a:p>
          <a:p>
            <a:pPr marL="298450" marR="34925" indent="-285750">
              <a:lnSpc>
                <a:spcPct val="100000"/>
              </a:lnSpc>
              <a:buFont typeface="Arial" panose="020B0604020202020204" pitchFamily="34" charset="0"/>
              <a:buChar char="•"/>
            </a:pPr>
            <a:r>
              <a:rPr dirty="0">
                <a:latin typeface="Arial"/>
                <a:cs typeface="Arial"/>
              </a:rPr>
              <a:t>Through the Swan Island Air Quality Project, the Port of Portland, Oregon, partnered with stakeholders to address air quality and health impacts on the local communit</a:t>
            </a:r>
            <a:r>
              <a:rPr spc="-95" dirty="0">
                <a:latin typeface="Arial"/>
                <a:cs typeface="Arial"/>
              </a:rPr>
              <a:t>y</a:t>
            </a:r>
            <a:r>
              <a:rPr dirty="0">
                <a:latin typeface="Arial"/>
                <a:cs typeface="Arial"/>
              </a:rPr>
              <a:t>.</a:t>
            </a:r>
            <a:r>
              <a:rPr spc="-25" dirty="0">
                <a:latin typeface="Arial"/>
                <a:cs typeface="Arial"/>
              </a:rPr>
              <a:t> </a:t>
            </a:r>
            <a:endParaRPr lang="en-US" spc="-25" dirty="0">
              <a:latin typeface="Arial"/>
              <a:cs typeface="Arial"/>
            </a:endParaRPr>
          </a:p>
          <a:p>
            <a:pPr marL="298450" marR="34925" indent="-285750">
              <a:lnSpc>
                <a:spcPct val="100000"/>
              </a:lnSpc>
              <a:buFont typeface="Arial" panose="020B0604020202020204" pitchFamily="34" charset="0"/>
              <a:buChar char="•"/>
            </a:pPr>
            <a:endParaRPr lang="en-US" spc="-25" dirty="0">
              <a:latin typeface="Arial"/>
              <a:cs typeface="Arial"/>
            </a:endParaRPr>
          </a:p>
          <a:p>
            <a:pPr marL="298450" marR="34925" indent="-285750">
              <a:lnSpc>
                <a:spcPct val="100000"/>
              </a:lnSpc>
              <a:buFont typeface="Arial" panose="020B0604020202020204" pitchFamily="34" charset="0"/>
              <a:buChar char="•"/>
            </a:pPr>
            <a:r>
              <a:rPr dirty="0">
                <a:latin typeface="Arial"/>
                <a:cs typeface="Arial"/>
              </a:rPr>
              <a:t>The Port of Bellingham </a:t>
            </a:r>
            <a:r>
              <a:rPr lang="en-US" dirty="0">
                <a:latin typeface="Arial"/>
                <a:cs typeface="Arial"/>
              </a:rPr>
              <a:t>and Washington Department of Ecology </a:t>
            </a:r>
            <a:r>
              <a:rPr dirty="0">
                <a:latin typeface="Arial"/>
                <a:cs typeface="Arial"/>
              </a:rPr>
              <a:t>engaged community stakeholders to </a:t>
            </a:r>
            <a:r>
              <a:rPr lang="en-US" dirty="0">
                <a:latin typeface="Arial"/>
                <a:cs typeface="Arial"/>
              </a:rPr>
              <a:t>align </a:t>
            </a:r>
            <a:r>
              <a:rPr dirty="0">
                <a:latin typeface="Arial"/>
                <a:cs typeface="Arial"/>
              </a:rPr>
              <a:t>environmental cleanups and waterfront revitalization at Bellingham Ba</a:t>
            </a:r>
            <a:r>
              <a:rPr spc="-95" dirty="0">
                <a:latin typeface="Arial"/>
                <a:cs typeface="Arial"/>
              </a:rPr>
              <a:t>y</a:t>
            </a:r>
            <a:r>
              <a:rPr dirty="0">
                <a:latin typeface="Arial"/>
                <a:cs typeface="Arial"/>
              </a:rPr>
              <a:t>.</a:t>
            </a:r>
            <a:endParaRPr lang="en-US" dirty="0">
              <a:latin typeface="Arial"/>
              <a:cs typeface="Arial"/>
            </a:endParaRPr>
          </a:p>
          <a:p>
            <a:pPr marL="298450" marR="5080" indent="-285750">
              <a:lnSpc>
                <a:spcPct val="100000"/>
              </a:lnSpc>
              <a:spcBef>
                <a:spcPts val="900"/>
              </a:spcBef>
              <a:buFont typeface="Arial" panose="020B0604020202020204" pitchFamily="34" charset="0"/>
              <a:buChar char="•"/>
            </a:pPr>
            <a:r>
              <a:rPr dirty="0">
                <a:latin typeface="Arial"/>
                <a:cs typeface="Arial"/>
              </a:rPr>
              <a:t>At the Port of Los</a:t>
            </a:r>
            <a:r>
              <a:rPr spc="-75" dirty="0">
                <a:latin typeface="Arial"/>
                <a:cs typeface="Arial"/>
              </a:rPr>
              <a:t> </a:t>
            </a:r>
            <a:r>
              <a:rPr dirty="0">
                <a:latin typeface="Arial"/>
                <a:cs typeface="Arial"/>
              </a:rPr>
              <a:t>Angeles, a legal settlement between the Port and the City of Los</a:t>
            </a:r>
            <a:r>
              <a:rPr spc="-75" dirty="0">
                <a:latin typeface="Arial"/>
                <a:cs typeface="Arial"/>
              </a:rPr>
              <a:t> </a:t>
            </a:r>
            <a:r>
              <a:rPr dirty="0">
                <a:latin typeface="Arial"/>
                <a:cs typeface="Arial"/>
              </a:rPr>
              <a:t>Angeles and the claimants resulted in the introduction of shore power technology at the China Shipping terminal.</a:t>
            </a:r>
          </a:p>
        </p:txBody>
      </p:sp>
      <p:sp>
        <p:nvSpPr>
          <p:cNvPr id="24" name="object 24"/>
          <p:cNvSpPr/>
          <p:nvPr/>
        </p:nvSpPr>
        <p:spPr>
          <a:xfrm>
            <a:off x="5571489" y="987552"/>
            <a:ext cx="4023360" cy="5841365"/>
          </a:xfrm>
          <a:custGeom>
            <a:avLst/>
            <a:gdLst/>
            <a:ahLst/>
            <a:cxnLst/>
            <a:rect l="l" t="t" r="r" b="b"/>
            <a:pathLst>
              <a:path w="4023359" h="5841365">
                <a:moveTo>
                  <a:pt x="0" y="5841238"/>
                </a:moveTo>
                <a:lnTo>
                  <a:pt x="4023360" y="5841238"/>
                </a:lnTo>
                <a:lnTo>
                  <a:pt x="4023360" y="0"/>
                </a:lnTo>
                <a:lnTo>
                  <a:pt x="0" y="0"/>
                </a:lnTo>
                <a:lnTo>
                  <a:pt x="0" y="5841238"/>
                </a:lnTo>
                <a:close/>
              </a:path>
            </a:pathLst>
          </a:custGeom>
          <a:solidFill>
            <a:srgbClr val="EFF6F6"/>
          </a:solidFill>
        </p:spPr>
        <p:txBody>
          <a:bodyPr wrap="square" lIns="0" tIns="0" rIns="0" bIns="0" rtlCol="0"/>
          <a:lstStyle/>
          <a:p>
            <a:endParaRPr/>
          </a:p>
        </p:txBody>
      </p:sp>
      <p:sp>
        <p:nvSpPr>
          <p:cNvPr id="25" name="object 25"/>
          <p:cNvSpPr/>
          <p:nvPr/>
        </p:nvSpPr>
        <p:spPr>
          <a:xfrm>
            <a:off x="5571490" y="463550"/>
            <a:ext cx="4023360" cy="6365240"/>
          </a:xfrm>
          <a:custGeom>
            <a:avLst/>
            <a:gdLst/>
            <a:ahLst/>
            <a:cxnLst/>
            <a:rect l="l" t="t" r="r" b="b"/>
            <a:pathLst>
              <a:path w="4023359" h="6365240">
                <a:moveTo>
                  <a:pt x="0" y="6365240"/>
                </a:moveTo>
                <a:lnTo>
                  <a:pt x="4023360" y="6365240"/>
                </a:lnTo>
                <a:lnTo>
                  <a:pt x="4023360" y="0"/>
                </a:lnTo>
                <a:lnTo>
                  <a:pt x="0" y="0"/>
                </a:lnTo>
                <a:lnTo>
                  <a:pt x="0" y="6365240"/>
                </a:lnTo>
                <a:close/>
              </a:path>
            </a:pathLst>
          </a:custGeom>
          <a:ln w="12700">
            <a:solidFill>
              <a:srgbClr val="5EA7A0"/>
            </a:solidFill>
          </a:ln>
        </p:spPr>
        <p:txBody>
          <a:bodyPr wrap="square" lIns="0" tIns="0" rIns="0" bIns="0" rtlCol="0"/>
          <a:lstStyle/>
          <a:p>
            <a:endParaRPr/>
          </a:p>
        </p:txBody>
      </p:sp>
      <p:sp>
        <p:nvSpPr>
          <p:cNvPr id="26" name="object 26"/>
          <p:cNvSpPr/>
          <p:nvPr/>
        </p:nvSpPr>
        <p:spPr>
          <a:xfrm>
            <a:off x="5563425" y="457200"/>
            <a:ext cx="4036060" cy="530860"/>
          </a:xfrm>
          <a:custGeom>
            <a:avLst/>
            <a:gdLst/>
            <a:ahLst/>
            <a:cxnLst/>
            <a:rect l="l" t="t" r="r" b="b"/>
            <a:pathLst>
              <a:path w="4036059" h="530860">
                <a:moveTo>
                  <a:pt x="0" y="530351"/>
                </a:moveTo>
                <a:lnTo>
                  <a:pt x="4036060" y="530351"/>
                </a:lnTo>
                <a:lnTo>
                  <a:pt x="4036060" y="0"/>
                </a:lnTo>
                <a:lnTo>
                  <a:pt x="0" y="0"/>
                </a:lnTo>
                <a:lnTo>
                  <a:pt x="0" y="530351"/>
                </a:lnTo>
                <a:close/>
              </a:path>
            </a:pathLst>
          </a:custGeom>
          <a:solidFill>
            <a:srgbClr val="5EA7A0"/>
          </a:solidFill>
        </p:spPr>
        <p:txBody>
          <a:bodyPr wrap="square" lIns="0" tIns="0" rIns="0" bIns="0" rtlCol="0"/>
          <a:lstStyle/>
          <a:p>
            <a:endParaRPr/>
          </a:p>
        </p:txBody>
      </p:sp>
      <p:sp>
        <p:nvSpPr>
          <p:cNvPr id="27" name="object 27"/>
          <p:cNvSpPr/>
          <p:nvPr/>
        </p:nvSpPr>
        <p:spPr>
          <a:xfrm>
            <a:off x="5574791" y="7236623"/>
            <a:ext cx="448055" cy="394896"/>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30" name="object 30"/>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31" name="object 31"/>
          <p:cNvSpPr txBox="1"/>
          <p:nvPr/>
        </p:nvSpPr>
        <p:spPr>
          <a:xfrm>
            <a:off x="5735320" y="1186564"/>
            <a:ext cx="3648710" cy="4462760"/>
          </a:xfrm>
          <a:prstGeom prst="rect">
            <a:avLst/>
          </a:prstGeom>
        </p:spPr>
        <p:txBody>
          <a:bodyPr vert="horz" wrap="square" lIns="0" tIns="0" rIns="0" bIns="0" rtlCol="0">
            <a:spAutoFit/>
          </a:bodyPr>
          <a:lstStyle/>
          <a:p>
            <a:pPr marL="302260" marR="45085" indent="-285750">
              <a:lnSpc>
                <a:spcPct val="100000"/>
              </a:lnSpc>
              <a:spcBef>
                <a:spcPts val="600"/>
              </a:spcBef>
              <a:spcAft>
                <a:spcPts val="600"/>
              </a:spcAft>
              <a:buFont typeface="Arial" panose="020B0604020202020204" pitchFamily="34" charset="0"/>
              <a:buChar char="•"/>
            </a:pPr>
            <a:r>
              <a:rPr lang="en-US" sz="2000" dirty="0">
                <a:latin typeface="Arial"/>
                <a:cs typeface="Arial"/>
              </a:rPr>
              <a:t>E</a:t>
            </a:r>
            <a:r>
              <a:rPr sz="2000" dirty="0">
                <a:latin typeface="Arial"/>
                <a:cs typeface="Arial"/>
              </a:rPr>
              <a:t>xtending electric power infrastructure to container ship terminals</a:t>
            </a:r>
            <a:r>
              <a:rPr lang="en-US" sz="2000" dirty="0">
                <a:latin typeface="Arial"/>
                <a:cs typeface="Arial"/>
              </a:rPr>
              <a:t>,</a:t>
            </a:r>
            <a:endParaRPr lang="en-US" sz="2000" spc="-25" dirty="0">
              <a:latin typeface="Arial"/>
              <a:cs typeface="Arial"/>
            </a:endParaRPr>
          </a:p>
          <a:p>
            <a:pPr marL="302260" marR="45085" indent="-285750">
              <a:lnSpc>
                <a:spcPct val="100000"/>
              </a:lnSpc>
              <a:spcBef>
                <a:spcPts val="600"/>
              </a:spcBef>
              <a:spcAft>
                <a:spcPts val="600"/>
              </a:spcAft>
              <a:buFont typeface="Arial" panose="020B0604020202020204" pitchFamily="34" charset="0"/>
              <a:buChar char="•"/>
            </a:pPr>
            <a:r>
              <a:rPr lang="en-US" sz="2000" dirty="0">
                <a:latin typeface="Arial"/>
                <a:cs typeface="Arial"/>
              </a:rPr>
              <a:t>A</a:t>
            </a:r>
            <a:r>
              <a:rPr sz="2000" dirty="0">
                <a:latin typeface="Arial"/>
                <a:cs typeface="Arial"/>
              </a:rPr>
              <a:t>llows ships to plug into external power sources instead of continuously idling while at the terminal</a:t>
            </a:r>
            <a:r>
              <a:rPr lang="en-US" sz="2000" dirty="0">
                <a:latin typeface="Arial"/>
                <a:cs typeface="Arial"/>
              </a:rPr>
              <a:t>,</a:t>
            </a:r>
            <a:r>
              <a:rPr sz="2000" spc="-25" dirty="0">
                <a:latin typeface="Arial"/>
                <a:cs typeface="Arial"/>
              </a:rPr>
              <a:t> </a:t>
            </a:r>
            <a:endParaRPr lang="en-US" sz="2000" spc="-25" dirty="0">
              <a:latin typeface="Arial"/>
              <a:cs typeface="Arial"/>
            </a:endParaRPr>
          </a:p>
          <a:p>
            <a:pPr marL="305435" marR="5080" indent="-285750">
              <a:lnSpc>
                <a:spcPct val="100000"/>
              </a:lnSpc>
              <a:spcBef>
                <a:spcPts val="600"/>
              </a:spcBef>
              <a:spcAft>
                <a:spcPts val="600"/>
              </a:spcAft>
              <a:buFont typeface="Arial" panose="020B0604020202020204" pitchFamily="34" charset="0"/>
              <a:buChar char="•"/>
            </a:pPr>
            <a:r>
              <a:rPr lang="en-US" sz="2000" dirty="0">
                <a:latin typeface="Arial"/>
                <a:cs typeface="Arial"/>
              </a:rPr>
              <a:t>C</a:t>
            </a:r>
            <a:r>
              <a:rPr sz="2000" dirty="0">
                <a:latin typeface="Arial"/>
                <a:cs typeface="Arial"/>
              </a:rPr>
              <a:t>apability to plug in two </a:t>
            </a:r>
            <a:r>
              <a:rPr sz="2000" u="sng" dirty="0">
                <a:latin typeface="Arial"/>
                <a:cs typeface="Arial"/>
              </a:rPr>
              <a:t>container</a:t>
            </a:r>
            <a:r>
              <a:rPr sz="2000" dirty="0">
                <a:latin typeface="Arial"/>
                <a:cs typeface="Arial"/>
              </a:rPr>
              <a:t> ships at a time.</a:t>
            </a:r>
            <a:r>
              <a:rPr sz="2000" spc="-25" dirty="0">
                <a:latin typeface="Arial"/>
                <a:cs typeface="Arial"/>
              </a:rPr>
              <a:t> </a:t>
            </a:r>
            <a:endParaRPr lang="en-US" sz="2000" spc="-25" dirty="0">
              <a:latin typeface="Arial"/>
              <a:cs typeface="Arial"/>
            </a:endParaRPr>
          </a:p>
          <a:p>
            <a:pPr marL="305435" marR="5080" indent="-285750">
              <a:lnSpc>
                <a:spcPct val="100000"/>
              </a:lnSpc>
              <a:spcBef>
                <a:spcPts val="600"/>
              </a:spcBef>
              <a:spcAft>
                <a:spcPts val="600"/>
              </a:spcAft>
              <a:buFont typeface="Arial" panose="020B0604020202020204" pitchFamily="34" charset="0"/>
              <a:buChar char="•"/>
            </a:pPr>
            <a:r>
              <a:rPr lang="en-US" sz="2000" dirty="0">
                <a:latin typeface="Arial"/>
                <a:cs typeface="Arial"/>
              </a:rPr>
              <a:t>E</a:t>
            </a:r>
            <a:r>
              <a:rPr sz="2000" dirty="0">
                <a:latin typeface="Arial"/>
                <a:cs typeface="Arial"/>
              </a:rPr>
              <a:t>liminat</a:t>
            </a:r>
            <a:r>
              <a:rPr lang="en-US" sz="2000" dirty="0">
                <a:latin typeface="Arial"/>
                <a:cs typeface="Arial"/>
              </a:rPr>
              <a:t>es</a:t>
            </a:r>
            <a:r>
              <a:rPr sz="2000" dirty="0">
                <a:latin typeface="Arial"/>
                <a:cs typeface="Arial"/>
              </a:rPr>
              <a:t> of at least one ton of nitrous oxides and particulate matter each day for every ship that plugs in.</a:t>
            </a:r>
          </a:p>
        </p:txBody>
      </p:sp>
      <p:sp>
        <p:nvSpPr>
          <p:cNvPr id="32" name="object 32"/>
          <p:cNvSpPr txBox="1"/>
          <p:nvPr/>
        </p:nvSpPr>
        <p:spPr>
          <a:xfrm>
            <a:off x="5722174" y="523643"/>
            <a:ext cx="3880740" cy="276999"/>
          </a:xfrm>
          <a:prstGeom prst="rect">
            <a:avLst/>
          </a:prstGeom>
        </p:spPr>
        <p:txBody>
          <a:bodyPr vert="horz" wrap="square" lIns="0" tIns="0" rIns="0" bIns="0" rtlCol="0">
            <a:spAutoFit/>
          </a:bodyPr>
          <a:lstStyle/>
          <a:p>
            <a:pPr marL="12700" marR="5080">
              <a:lnSpc>
                <a:spcPct val="100000"/>
              </a:lnSpc>
            </a:pPr>
            <a:r>
              <a:rPr b="1">
                <a:solidFill>
                  <a:srgbClr val="FFFFFF"/>
                </a:solidFill>
                <a:latin typeface="Arial"/>
                <a:cs typeface="Arial"/>
              </a:rPr>
              <a:t>CASE STUDY</a:t>
            </a:r>
            <a:r>
              <a:rPr b="1" spc="-25">
                <a:solidFill>
                  <a:srgbClr val="FFFFFF"/>
                </a:solidFill>
                <a:latin typeface="Arial"/>
                <a:cs typeface="Arial"/>
              </a:rPr>
              <a:t> </a:t>
            </a:r>
            <a:r>
              <a:rPr b="1">
                <a:solidFill>
                  <a:srgbClr val="FFFFFF"/>
                </a:solidFill>
                <a:latin typeface="Arial"/>
                <a:cs typeface="Arial"/>
              </a:rPr>
              <a:t>| </a:t>
            </a:r>
            <a:r>
              <a:rPr b="1" i="1">
                <a:solidFill>
                  <a:srgbClr val="FFFFFF"/>
                </a:solidFill>
                <a:latin typeface="Arial"/>
                <a:cs typeface="Arial"/>
              </a:rPr>
              <a:t>Port of Los</a:t>
            </a:r>
            <a:r>
              <a:rPr b="1" i="1" spc="-55">
                <a:solidFill>
                  <a:srgbClr val="FFFFFF"/>
                </a:solidFill>
                <a:latin typeface="Arial"/>
                <a:cs typeface="Arial"/>
              </a:rPr>
              <a:t> </a:t>
            </a:r>
            <a:r>
              <a:rPr b="1" i="1">
                <a:solidFill>
                  <a:srgbClr val="FFFFFF"/>
                </a:solidFill>
                <a:latin typeface="Arial"/>
                <a:cs typeface="Arial"/>
              </a:rPr>
              <a:t>Angeles</a:t>
            </a:r>
            <a:endParaRPr sz="1600" baseline="31250">
              <a:latin typeface="Arial"/>
              <a:cs typeface="Arial"/>
            </a:endParaRPr>
          </a:p>
        </p:txBody>
      </p:sp>
      <p:sp>
        <p:nvSpPr>
          <p:cNvPr id="33" name="object 33"/>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EEB62B"/>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8.0 </a:t>
            </a:r>
            <a:r>
              <a:rPr spc="-225"/>
              <a:t>T</a:t>
            </a:r>
            <a:r>
              <a:t>ools and Resources</a:t>
            </a:r>
          </a:p>
        </p:txBody>
      </p:sp>
      <p:sp>
        <p:nvSpPr>
          <p:cNvPr id="4" name="object 4"/>
          <p:cNvSpPr/>
          <p:nvPr/>
        </p:nvSpPr>
        <p:spPr>
          <a:xfrm>
            <a:off x="8258631" y="2895600"/>
            <a:ext cx="1191616" cy="10502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18" name="object 18"/>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EEB62B"/>
          </a:solidFill>
        </p:spPr>
        <p:txBody>
          <a:bodyPr wrap="square" lIns="0" tIns="0" rIns="0" bIns="0" rtlCol="0"/>
          <a:lstStyle/>
          <a:p>
            <a:endParaRPr/>
          </a:p>
        </p:txBody>
      </p:sp>
      <p:sp>
        <p:nvSpPr>
          <p:cNvPr id="3" name="object 3"/>
          <p:cNvSpPr txBox="1"/>
          <p:nvPr/>
        </p:nvSpPr>
        <p:spPr>
          <a:xfrm>
            <a:off x="7811246" y="58645"/>
            <a:ext cx="1811020" cy="203200"/>
          </a:xfrm>
          <a:prstGeom prst="rect">
            <a:avLst/>
          </a:prstGeom>
        </p:spPr>
        <p:txBody>
          <a:bodyPr vert="horz" wrap="square" lIns="0" tIns="0" rIns="0" bIns="0" rtlCol="0">
            <a:spAutoFit/>
          </a:bodyPr>
          <a:lstStyle/>
          <a:p>
            <a:pPr marL="12700">
              <a:lnSpc>
                <a:spcPct val="100000"/>
              </a:lnSpc>
            </a:pPr>
            <a:r>
              <a:rPr sz="1400" b="1" spc="-105">
                <a:solidFill>
                  <a:srgbClr val="FFFFFF"/>
                </a:solidFill>
                <a:latin typeface="Arial"/>
                <a:cs typeface="Arial"/>
              </a:rPr>
              <a:t>T</a:t>
            </a:r>
            <a:r>
              <a:rPr sz="1400" b="1">
                <a:solidFill>
                  <a:srgbClr val="FFFFFF"/>
                </a:solidFill>
                <a:latin typeface="Arial"/>
                <a:cs typeface="Arial"/>
              </a:rPr>
              <a:t>ools and Resources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130291" cy="430887"/>
          </a:xfrm>
          <a:prstGeom prst="rect">
            <a:avLst/>
          </a:prstGeom>
        </p:spPr>
        <p:txBody>
          <a:bodyPr vert="horz" wrap="square" lIns="0" tIns="0" rIns="0" bIns="0" rtlCol="0">
            <a:spAutoFit/>
          </a:bodyPr>
          <a:lstStyle/>
          <a:p>
            <a:pPr marL="12700">
              <a:lnSpc>
                <a:spcPct val="100000"/>
              </a:lnSpc>
            </a:pPr>
            <a:r>
              <a:rPr sz="2800" b="1">
                <a:latin typeface="Arial"/>
                <a:cs typeface="Arial"/>
              </a:rPr>
              <a:t>Scientific Data and Research</a:t>
            </a:r>
            <a:endParaRPr sz="2800">
              <a:latin typeface="Arial"/>
              <a:cs typeface="Arial"/>
            </a:endParaRPr>
          </a:p>
        </p:txBody>
      </p:sp>
      <p:sp>
        <p:nvSpPr>
          <p:cNvPr id="16" name="object 16"/>
          <p:cNvSpPr txBox="1"/>
          <p:nvPr/>
        </p:nvSpPr>
        <p:spPr>
          <a:xfrm>
            <a:off x="444500" y="972569"/>
            <a:ext cx="5015230" cy="4862870"/>
          </a:xfrm>
          <a:prstGeom prst="rect">
            <a:avLst/>
          </a:prstGeom>
        </p:spPr>
        <p:txBody>
          <a:bodyPr vert="horz" wrap="square" lIns="0" tIns="0" rIns="0" bIns="0" rtlCol="0">
            <a:spAutoFit/>
          </a:bodyPr>
          <a:lstStyle/>
          <a:p>
            <a:pPr marL="12700" marR="5080">
              <a:lnSpc>
                <a:spcPct val="100000"/>
              </a:lnSpc>
            </a:pPr>
            <a:r>
              <a:rPr>
                <a:latin typeface="Arial"/>
                <a:cs typeface="Arial"/>
              </a:rPr>
              <a:t>Communities can demonstrate environmental concerns by providing scientific evidence of environmental impact. </a:t>
            </a:r>
            <a:endParaRPr lang="en-US">
              <a:latin typeface="Arial"/>
              <a:cs typeface="Arial"/>
            </a:endParaRPr>
          </a:p>
          <a:p>
            <a:pPr marL="12700" marR="5080">
              <a:lnSpc>
                <a:spcPct val="100000"/>
              </a:lnSpc>
            </a:pPr>
            <a:endParaRPr lang="en-US">
              <a:latin typeface="Arial"/>
              <a:cs typeface="Arial"/>
            </a:endParaRPr>
          </a:p>
          <a:p>
            <a:pPr marL="298450" marR="5080" indent="-285750">
              <a:lnSpc>
                <a:spcPct val="100000"/>
              </a:lnSpc>
              <a:buFont typeface="Arial" panose="020B0604020202020204" pitchFamily="34" charset="0"/>
              <a:buChar char="•"/>
            </a:pPr>
            <a:r>
              <a:rPr lang="en-US">
                <a:latin typeface="Arial"/>
                <a:cs typeface="Arial"/>
              </a:rPr>
              <a:t>C</a:t>
            </a:r>
            <a:r>
              <a:rPr>
                <a:latin typeface="Arial"/>
                <a:cs typeface="Arial"/>
              </a:rPr>
              <a:t>ommunities may be able to </a:t>
            </a:r>
            <a:r>
              <a:rPr lang="en-US">
                <a:latin typeface="Arial"/>
                <a:cs typeface="Arial"/>
              </a:rPr>
              <a:t>partner with a local agenc</a:t>
            </a:r>
            <a:r>
              <a:rPr lang="en-US" spc="-95">
                <a:latin typeface="Arial"/>
                <a:cs typeface="Arial"/>
              </a:rPr>
              <a:t>y to  </a:t>
            </a:r>
            <a:r>
              <a:rPr>
                <a:latin typeface="Arial"/>
                <a:cs typeface="Arial"/>
              </a:rPr>
              <a:t>access existing local data and conduct their own analyses</a:t>
            </a:r>
            <a:r>
              <a:rPr lang="en-US">
                <a:latin typeface="Arial"/>
                <a:cs typeface="Arial"/>
              </a:rPr>
              <a:t>.</a:t>
            </a:r>
          </a:p>
          <a:p>
            <a:pPr marL="298450" marR="5080" indent="-285750">
              <a:lnSpc>
                <a:spcPct val="100000"/>
              </a:lnSpc>
              <a:buFont typeface="Arial" panose="020B0604020202020204" pitchFamily="34" charset="0"/>
              <a:buChar char="•"/>
            </a:pPr>
            <a:endParaRPr lang="en-US">
              <a:latin typeface="Arial"/>
              <a:cs typeface="Arial"/>
            </a:endParaRPr>
          </a:p>
          <a:p>
            <a:pPr marL="298450" marR="5080" indent="-285750">
              <a:lnSpc>
                <a:spcPct val="100000"/>
              </a:lnSpc>
              <a:buFont typeface="Arial" panose="020B0604020202020204" pitchFamily="34" charset="0"/>
              <a:buChar char="•"/>
            </a:pPr>
            <a:r>
              <a:rPr lang="en-US">
                <a:latin typeface="Arial"/>
                <a:cs typeface="Arial"/>
              </a:rPr>
              <a:t>T</a:t>
            </a:r>
            <a:r>
              <a:rPr>
                <a:latin typeface="Arial"/>
                <a:cs typeface="Arial"/>
              </a:rPr>
              <a:t>echnical support may be needed to conduct the data analysis desired by the communit</a:t>
            </a:r>
            <a:r>
              <a:rPr spc="-95">
                <a:latin typeface="Arial"/>
                <a:cs typeface="Arial"/>
              </a:rPr>
              <a:t>y</a:t>
            </a:r>
            <a:r>
              <a:rPr>
                <a:latin typeface="Arial"/>
                <a:cs typeface="Arial"/>
              </a:rPr>
              <a:t>.</a:t>
            </a:r>
            <a:endParaRPr lang="en-US">
              <a:latin typeface="Arial"/>
              <a:cs typeface="Arial"/>
            </a:endParaRPr>
          </a:p>
          <a:p>
            <a:pPr marL="298450" marR="5080" indent="-285750">
              <a:lnSpc>
                <a:spcPct val="100000"/>
              </a:lnSpc>
              <a:buFont typeface="Arial" panose="020B0604020202020204" pitchFamily="34" charset="0"/>
              <a:buChar char="•"/>
            </a:pPr>
            <a:endParaRPr>
              <a:latin typeface="Arial"/>
              <a:cs typeface="Arial"/>
            </a:endParaRPr>
          </a:p>
          <a:p>
            <a:pPr marL="298450" marR="130175" indent="-285750">
              <a:lnSpc>
                <a:spcPct val="100000"/>
              </a:lnSpc>
              <a:spcBef>
                <a:spcPts val="900"/>
              </a:spcBef>
              <a:buFont typeface="Arial" panose="020B0604020202020204" pitchFamily="34" charset="0"/>
              <a:buChar char="•"/>
            </a:pPr>
            <a:r>
              <a:rPr>
                <a:latin typeface="Arial"/>
                <a:cs typeface="Arial"/>
              </a:rPr>
              <a:t>When local data are not available, communities may turn to existing studies to demonstrate the known and potential impacts of environmental conditions on human health and the environment.</a:t>
            </a:r>
            <a:endParaRPr lang="en-US">
              <a:latin typeface="Arial"/>
              <a:cs typeface="Arial"/>
            </a:endParaRPr>
          </a:p>
          <a:p>
            <a:pPr marL="12700" marR="130175">
              <a:lnSpc>
                <a:spcPct val="100000"/>
              </a:lnSpc>
              <a:spcBef>
                <a:spcPts val="900"/>
              </a:spcBef>
            </a:pPr>
            <a:endParaRPr sz="1300">
              <a:latin typeface="Arial"/>
              <a:cs typeface="Arial"/>
            </a:endParaRPr>
          </a:p>
        </p:txBody>
      </p:sp>
      <p:sp>
        <p:nvSpPr>
          <p:cNvPr id="30" name="object 30"/>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CF0D5"/>
          </a:solidFill>
        </p:spPr>
        <p:txBody>
          <a:bodyPr wrap="square" lIns="0" tIns="0" rIns="0" bIns="0" rtlCol="0"/>
          <a:lstStyle/>
          <a:p>
            <a:endParaRPr/>
          </a:p>
        </p:txBody>
      </p:sp>
      <p:sp>
        <p:nvSpPr>
          <p:cNvPr id="31" name="object 31"/>
          <p:cNvSpPr txBox="1"/>
          <p:nvPr/>
        </p:nvSpPr>
        <p:spPr>
          <a:xfrm>
            <a:off x="5829808" y="620369"/>
            <a:ext cx="3594100" cy="5978560"/>
          </a:xfrm>
          <a:prstGeom prst="rect">
            <a:avLst/>
          </a:prstGeom>
        </p:spPr>
        <p:txBody>
          <a:bodyPr vert="horz" wrap="square" lIns="0" tIns="0" rIns="0" bIns="0" rtlCol="0">
            <a:spAutoFit/>
          </a:bodyPr>
          <a:lstStyle/>
          <a:p>
            <a:pPr marL="12700" marR="9525">
              <a:lnSpc>
                <a:spcPct val="100000"/>
              </a:lnSpc>
            </a:pPr>
            <a:r>
              <a:rPr sz="2000" b="1" dirty="0">
                <a:latin typeface="Arial"/>
                <a:cs typeface="Arial"/>
              </a:rPr>
              <a:t>Bay</a:t>
            </a:r>
            <a:r>
              <a:rPr sz="2000" b="1" spc="-55" dirty="0">
                <a:latin typeface="Arial"/>
                <a:cs typeface="Arial"/>
              </a:rPr>
              <a:t> </a:t>
            </a:r>
            <a:r>
              <a:rPr sz="2000" b="1" dirty="0">
                <a:latin typeface="Arial"/>
                <a:cs typeface="Arial"/>
              </a:rPr>
              <a:t>Area</a:t>
            </a:r>
            <a:r>
              <a:rPr sz="2000" b="1" spc="-55" dirty="0">
                <a:latin typeface="Arial"/>
                <a:cs typeface="Arial"/>
              </a:rPr>
              <a:t> </a:t>
            </a:r>
            <a:r>
              <a:rPr sz="2000" b="1" dirty="0">
                <a:latin typeface="Arial"/>
                <a:cs typeface="Arial"/>
              </a:rPr>
              <a:t>Air Quality Management District: Local</a:t>
            </a:r>
            <a:r>
              <a:rPr sz="2000" b="1" spc="-5" dirty="0">
                <a:latin typeface="Arial"/>
                <a:cs typeface="Arial"/>
              </a:rPr>
              <a:t> </a:t>
            </a:r>
            <a:r>
              <a:rPr sz="2000" b="1" dirty="0">
                <a:latin typeface="Arial"/>
                <a:cs typeface="Arial"/>
              </a:rPr>
              <a:t>Data</a:t>
            </a:r>
            <a:r>
              <a:rPr sz="2000" b="1" spc="-55" dirty="0">
                <a:latin typeface="Arial"/>
                <a:cs typeface="Arial"/>
              </a:rPr>
              <a:t> </a:t>
            </a:r>
            <a:r>
              <a:rPr sz="2000" b="1" dirty="0">
                <a:latin typeface="Arial"/>
                <a:cs typeface="Arial"/>
              </a:rPr>
              <a:t>Analysis</a:t>
            </a:r>
            <a:endParaRPr sz="2000" dirty="0">
              <a:latin typeface="Arial"/>
              <a:cs typeface="Arial"/>
            </a:endParaRPr>
          </a:p>
          <a:p>
            <a:pPr marL="298450" marR="214629" indent="-285750">
              <a:lnSpc>
                <a:spcPct val="100000"/>
              </a:lnSpc>
              <a:spcBef>
                <a:spcPts val="880"/>
              </a:spcBef>
              <a:buFont typeface="Arial" panose="020B0604020202020204" pitchFamily="34" charset="0"/>
              <a:buChar char="•"/>
            </a:pPr>
            <a:r>
              <a:rPr dirty="0">
                <a:latin typeface="Arial"/>
                <a:cs typeface="Arial"/>
              </a:rPr>
              <a:t>The Bay</a:t>
            </a:r>
            <a:r>
              <a:rPr spc="-75" dirty="0">
                <a:latin typeface="Arial"/>
                <a:cs typeface="Arial"/>
              </a:rPr>
              <a:t> </a:t>
            </a:r>
            <a:r>
              <a:rPr dirty="0">
                <a:latin typeface="Arial"/>
                <a:cs typeface="Arial"/>
              </a:rPr>
              <a:t>Area</a:t>
            </a:r>
            <a:r>
              <a:rPr spc="-75" dirty="0">
                <a:latin typeface="Arial"/>
                <a:cs typeface="Arial"/>
              </a:rPr>
              <a:t> </a:t>
            </a:r>
            <a:r>
              <a:rPr dirty="0">
                <a:latin typeface="Arial"/>
                <a:cs typeface="Arial"/>
              </a:rPr>
              <a:t>Air Quality Management District </a:t>
            </a:r>
            <a:r>
              <a:rPr lang="en-US" dirty="0">
                <a:latin typeface="Arial"/>
                <a:cs typeface="Arial"/>
              </a:rPr>
              <a:t>provides </a:t>
            </a:r>
            <a:r>
              <a:rPr dirty="0">
                <a:latin typeface="Arial"/>
                <a:cs typeface="Arial"/>
              </a:rPr>
              <a:t>air quality analyses </a:t>
            </a:r>
            <a:r>
              <a:rPr lang="en-US" dirty="0">
                <a:latin typeface="Arial"/>
                <a:cs typeface="Arial"/>
              </a:rPr>
              <a:t>for regional land use and transportation planning, </a:t>
            </a:r>
          </a:p>
          <a:p>
            <a:pPr marL="298450" marR="214629" indent="-285750">
              <a:lnSpc>
                <a:spcPct val="100000"/>
              </a:lnSpc>
              <a:spcBef>
                <a:spcPts val="880"/>
              </a:spcBef>
              <a:buFont typeface="Arial" panose="020B0604020202020204" pitchFamily="34" charset="0"/>
              <a:buChar char="•"/>
            </a:pPr>
            <a:r>
              <a:rPr lang="en-US" dirty="0">
                <a:latin typeface="Arial"/>
                <a:cs typeface="Arial"/>
              </a:rPr>
              <a:t>This regional agency applied their data and expertise to conduct air quality analyses </a:t>
            </a:r>
            <a:r>
              <a:rPr dirty="0">
                <a:latin typeface="Arial"/>
                <a:cs typeface="Arial"/>
              </a:rPr>
              <a:t>for </a:t>
            </a:r>
            <a:r>
              <a:rPr spc="-25" dirty="0">
                <a:latin typeface="Arial"/>
                <a:cs typeface="Arial"/>
              </a:rPr>
              <a:t>W</a:t>
            </a:r>
            <a:r>
              <a:rPr dirty="0">
                <a:latin typeface="Arial"/>
                <a:cs typeface="Arial"/>
              </a:rPr>
              <a:t>est Oakland,</a:t>
            </a:r>
            <a:r>
              <a:rPr lang="en-US" dirty="0">
                <a:latin typeface="Arial"/>
                <a:cs typeface="Arial"/>
              </a:rPr>
              <a:t> </a:t>
            </a:r>
            <a:r>
              <a:rPr dirty="0">
                <a:latin typeface="Arial"/>
                <a:cs typeface="Arial"/>
              </a:rPr>
              <a:t>California</a:t>
            </a:r>
            <a:r>
              <a:rPr lang="en-US" dirty="0">
                <a:latin typeface="Arial"/>
                <a:cs typeface="Arial"/>
              </a:rPr>
              <a:t> when required by as part of </a:t>
            </a:r>
            <a:r>
              <a:rPr dirty="0">
                <a:latin typeface="Arial"/>
                <a:cs typeface="Arial"/>
              </a:rPr>
              <a:t>Environmental Impact Reviews (EIRs)</a:t>
            </a:r>
            <a:r>
              <a:rPr lang="en-US" dirty="0">
                <a:latin typeface="Arial"/>
                <a:cs typeface="Arial"/>
              </a:rPr>
              <a:t>, </a:t>
            </a:r>
            <a:r>
              <a:rPr dirty="0">
                <a:latin typeface="Arial"/>
                <a:cs typeface="Arial"/>
              </a:rPr>
              <a:t> </a:t>
            </a:r>
            <a:endParaRPr lang="en-US" dirty="0">
              <a:latin typeface="Arial"/>
              <a:cs typeface="Arial"/>
            </a:endParaRPr>
          </a:p>
          <a:p>
            <a:pPr marL="298450" marR="33655" indent="-285750">
              <a:lnSpc>
                <a:spcPct val="100000"/>
              </a:lnSpc>
              <a:spcBef>
                <a:spcPts val="900"/>
              </a:spcBef>
              <a:buFont typeface="Arial" panose="020B0604020202020204" pitchFamily="34" charset="0"/>
              <a:buChar char="•"/>
            </a:pPr>
            <a:r>
              <a:rPr dirty="0">
                <a:latin typeface="Arial"/>
                <a:cs typeface="Arial"/>
              </a:rPr>
              <a:t>The methodologies might be adapted by other agencies or technical service providers partnering with local communities.</a:t>
            </a:r>
            <a:r>
              <a:rPr spc="-25" dirty="0">
                <a:latin typeface="Arial"/>
                <a:cs typeface="Arial"/>
              </a:rPr>
              <a:t> </a:t>
            </a:r>
            <a:endParaRPr dirty="0">
              <a:latin typeface="Arial"/>
              <a:cs typeface="Arial"/>
            </a:endParaRPr>
          </a:p>
        </p:txBody>
      </p:sp>
      <p:sp>
        <p:nvSpPr>
          <p:cNvPr id="33" name="object 33"/>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EEB62B"/>
            </a:solidFill>
          </a:ln>
        </p:spPr>
        <p:txBody>
          <a:bodyPr wrap="square" lIns="0" tIns="0" rIns="0" bIns="0" rtlCol="0"/>
          <a:lstStyle/>
          <a:p>
            <a:endParaRPr/>
          </a:p>
        </p:txBody>
      </p:sp>
      <p:sp>
        <p:nvSpPr>
          <p:cNvPr id="34" name="object 34"/>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35" name="object 35"/>
          <p:cNvSpPr/>
          <p:nvPr/>
        </p:nvSpPr>
        <p:spPr>
          <a:xfrm>
            <a:off x="5574791" y="7236623"/>
            <a:ext cx="448055" cy="394896"/>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9" name="object 3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EEB62B"/>
          </a:solidFill>
        </p:spPr>
        <p:txBody>
          <a:bodyPr wrap="square" lIns="0" tIns="0" rIns="0" bIns="0" rtlCol="0"/>
          <a:lstStyle/>
          <a:p>
            <a:endParaRPr/>
          </a:p>
        </p:txBody>
      </p:sp>
      <p:sp>
        <p:nvSpPr>
          <p:cNvPr id="3" name="object 3"/>
          <p:cNvSpPr txBox="1"/>
          <p:nvPr/>
        </p:nvSpPr>
        <p:spPr>
          <a:xfrm>
            <a:off x="7811246" y="58645"/>
            <a:ext cx="1811020" cy="203200"/>
          </a:xfrm>
          <a:prstGeom prst="rect">
            <a:avLst/>
          </a:prstGeom>
        </p:spPr>
        <p:txBody>
          <a:bodyPr vert="horz" wrap="square" lIns="0" tIns="0" rIns="0" bIns="0" rtlCol="0">
            <a:spAutoFit/>
          </a:bodyPr>
          <a:lstStyle/>
          <a:p>
            <a:pPr marL="12700">
              <a:lnSpc>
                <a:spcPct val="100000"/>
              </a:lnSpc>
            </a:pPr>
            <a:r>
              <a:rPr sz="1400" b="1" spc="-105">
                <a:solidFill>
                  <a:srgbClr val="FFFFFF"/>
                </a:solidFill>
                <a:latin typeface="Arial"/>
                <a:cs typeface="Arial"/>
              </a:rPr>
              <a:t>T</a:t>
            </a:r>
            <a:r>
              <a:rPr sz="1400" b="1">
                <a:solidFill>
                  <a:srgbClr val="FFFFFF"/>
                </a:solidFill>
                <a:latin typeface="Arial"/>
                <a:cs typeface="Arial"/>
              </a:rPr>
              <a:t>ools and Resources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77333" cy="430887"/>
          </a:xfrm>
          <a:prstGeom prst="rect">
            <a:avLst/>
          </a:prstGeom>
        </p:spPr>
        <p:txBody>
          <a:bodyPr vert="horz" wrap="square" lIns="0" tIns="0" rIns="0" bIns="0" rtlCol="0">
            <a:spAutoFit/>
          </a:bodyPr>
          <a:lstStyle/>
          <a:p>
            <a:pPr marL="12700">
              <a:lnSpc>
                <a:spcPct val="100000"/>
              </a:lnSpc>
            </a:pPr>
            <a:r>
              <a:rPr sz="2800" b="1">
                <a:latin typeface="Arial"/>
                <a:cs typeface="Arial"/>
              </a:rPr>
              <a:t>Citizen Science Projects</a:t>
            </a:r>
            <a:endParaRPr sz="2800">
              <a:latin typeface="Arial"/>
              <a:cs typeface="Arial"/>
            </a:endParaRPr>
          </a:p>
        </p:txBody>
      </p:sp>
      <p:sp>
        <p:nvSpPr>
          <p:cNvPr id="16" name="object 16"/>
          <p:cNvSpPr txBox="1"/>
          <p:nvPr/>
        </p:nvSpPr>
        <p:spPr>
          <a:xfrm>
            <a:off x="457834" y="993626"/>
            <a:ext cx="4981575" cy="5539978"/>
          </a:xfrm>
          <a:prstGeom prst="rect">
            <a:avLst/>
          </a:prstGeom>
        </p:spPr>
        <p:txBody>
          <a:bodyPr vert="horz" wrap="square" lIns="0" tIns="0" rIns="0" bIns="0" rtlCol="0">
            <a:spAutoFit/>
          </a:bodyPr>
          <a:lstStyle/>
          <a:p>
            <a:pPr marL="298450" marR="188595" indent="-285750">
              <a:lnSpc>
                <a:spcPct val="100000"/>
              </a:lnSpc>
              <a:buFont typeface="Arial" panose="020B0604020202020204" pitchFamily="34" charset="0"/>
              <a:buChar char="•"/>
            </a:pPr>
            <a:r>
              <a:rPr lang="en-US" dirty="0">
                <a:latin typeface="Arial"/>
                <a:cs typeface="Arial"/>
              </a:rPr>
              <a:t>Provide </a:t>
            </a:r>
            <a:r>
              <a:rPr dirty="0">
                <a:latin typeface="Arial"/>
                <a:cs typeface="Arial"/>
              </a:rPr>
              <a:t>a tool that can empower communities to better understand the environmental conditions impacting them</a:t>
            </a:r>
            <a:r>
              <a:rPr lang="en-US" dirty="0">
                <a:latin typeface="Arial"/>
                <a:cs typeface="Arial"/>
              </a:rPr>
              <a:t>,</a:t>
            </a:r>
          </a:p>
          <a:p>
            <a:pPr marL="298450" marR="188595" indent="-285750">
              <a:lnSpc>
                <a:spcPct val="100000"/>
              </a:lnSpc>
              <a:buFont typeface="Arial" panose="020B0604020202020204" pitchFamily="34" charset="0"/>
              <a:buChar char="•"/>
            </a:pPr>
            <a:endParaRPr lang="en-US" dirty="0">
              <a:latin typeface="Arial"/>
              <a:cs typeface="Arial"/>
            </a:endParaRPr>
          </a:p>
          <a:p>
            <a:pPr marL="298450" marR="188595" indent="-285750">
              <a:lnSpc>
                <a:spcPct val="100000"/>
              </a:lnSpc>
              <a:buFont typeface="Arial" panose="020B0604020202020204" pitchFamily="34" charset="0"/>
              <a:buChar char="•"/>
            </a:pPr>
            <a:r>
              <a:rPr lang="en-US" dirty="0">
                <a:latin typeface="Arial"/>
                <a:cs typeface="Arial"/>
              </a:rPr>
              <a:t>P</a:t>
            </a:r>
            <a:r>
              <a:rPr dirty="0">
                <a:latin typeface="Arial"/>
                <a:cs typeface="Arial"/>
              </a:rPr>
              <a:t>rovide a vehicle for analyzing and sharing that data, and advocate for positive environmental and community change</a:t>
            </a:r>
            <a:r>
              <a:rPr lang="en-US" dirty="0">
                <a:latin typeface="Arial"/>
                <a:cs typeface="Arial"/>
              </a:rPr>
              <a:t>, </a:t>
            </a:r>
            <a:r>
              <a:rPr dirty="0">
                <a:latin typeface="Arial"/>
                <a:cs typeface="Arial"/>
              </a:rPr>
              <a:t> </a:t>
            </a:r>
            <a:endParaRPr lang="en-US" dirty="0">
              <a:latin typeface="Arial"/>
              <a:cs typeface="Arial"/>
            </a:endParaRPr>
          </a:p>
          <a:p>
            <a:pPr marL="298450" marR="188595" indent="-285750">
              <a:lnSpc>
                <a:spcPct val="100000"/>
              </a:lnSpc>
              <a:buFont typeface="Arial" panose="020B0604020202020204" pitchFamily="34" charset="0"/>
              <a:buChar char="•"/>
            </a:pPr>
            <a:endParaRPr lang="en-US" dirty="0">
              <a:latin typeface="Arial"/>
              <a:cs typeface="Arial"/>
            </a:endParaRPr>
          </a:p>
          <a:p>
            <a:pPr marL="298450" marR="188595" indent="-285750">
              <a:lnSpc>
                <a:spcPct val="100000"/>
              </a:lnSpc>
              <a:buFont typeface="Arial" panose="020B0604020202020204" pitchFamily="34" charset="0"/>
              <a:buChar char="•"/>
            </a:pPr>
            <a:r>
              <a:rPr lang="en-US" dirty="0">
                <a:latin typeface="Arial"/>
                <a:cs typeface="Arial"/>
              </a:rPr>
              <a:t>R</a:t>
            </a:r>
            <a:r>
              <a:rPr dirty="0">
                <a:latin typeface="Arial"/>
                <a:cs typeface="Arial"/>
              </a:rPr>
              <a:t>ecognize the value of engaging the public in scientific investigations</a:t>
            </a:r>
            <a:r>
              <a:rPr lang="en-US" dirty="0">
                <a:latin typeface="Arial"/>
                <a:cs typeface="Arial"/>
              </a:rPr>
              <a:t>, </a:t>
            </a:r>
            <a:r>
              <a:rPr dirty="0">
                <a:latin typeface="Arial"/>
                <a:cs typeface="Arial"/>
              </a:rPr>
              <a:t> </a:t>
            </a:r>
            <a:endParaRPr lang="en-US" dirty="0">
              <a:latin typeface="Arial"/>
              <a:cs typeface="Arial"/>
            </a:endParaRPr>
          </a:p>
          <a:p>
            <a:pPr marL="298450" marR="188595" indent="-285750">
              <a:lnSpc>
                <a:spcPct val="100000"/>
              </a:lnSpc>
              <a:buFont typeface="Arial" panose="020B0604020202020204" pitchFamily="34" charset="0"/>
              <a:buChar char="•"/>
            </a:pPr>
            <a:endParaRPr lang="en-US" dirty="0">
              <a:latin typeface="Arial"/>
              <a:cs typeface="Arial"/>
            </a:endParaRPr>
          </a:p>
          <a:p>
            <a:pPr marL="298450" marR="188595" indent="-285750">
              <a:lnSpc>
                <a:spcPct val="100000"/>
              </a:lnSpc>
              <a:buFont typeface="Arial" panose="020B0604020202020204" pitchFamily="34" charset="0"/>
              <a:buChar char="•"/>
            </a:pPr>
            <a:r>
              <a:rPr lang="en-US" dirty="0">
                <a:latin typeface="Arial"/>
                <a:cs typeface="Arial"/>
              </a:rPr>
              <a:t>Allow c</a:t>
            </a:r>
            <a:r>
              <a:rPr dirty="0">
                <a:latin typeface="Arial"/>
                <a:cs typeface="Arial"/>
              </a:rPr>
              <a:t>itizens </a:t>
            </a:r>
            <a:r>
              <a:rPr lang="en-US" dirty="0">
                <a:latin typeface="Arial"/>
                <a:cs typeface="Arial"/>
              </a:rPr>
              <a:t>to</a:t>
            </a:r>
            <a:r>
              <a:rPr dirty="0">
                <a:latin typeface="Arial"/>
                <a:cs typeface="Arial"/>
              </a:rPr>
              <a:t> participate in or lead research e</a:t>
            </a:r>
            <a:r>
              <a:rPr spc="-20" dirty="0">
                <a:latin typeface="Arial"/>
                <a:cs typeface="Arial"/>
              </a:rPr>
              <a:t>f</a:t>
            </a:r>
            <a:r>
              <a:rPr dirty="0">
                <a:latin typeface="Arial"/>
                <a:cs typeface="Arial"/>
              </a:rPr>
              <a:t>forts</a:t>
            </a:r>
            <a:r>
              <a:rPr lang="en-US" dirty="0">
                <a:latin typeface="Arial"/>
                <a:cs typeface="Arial"/>
              </a:rPr>
              <a:t> by gathering and/or analyzing data, </a:t>
            </a:r>
            <a:endParaRPr dirty="0">
              <a:latin typeface="Arial"/>
              <a:cs typeface="Arial"/>
            </a:endParaRPr>
          </a:p>
          <a:p>
            <a:pPr marL="12700" marR="290195">
              <a:lnSpc>
                <a:spcPct val="100000"/>
              </a:lnSpc>
            </a:pPr>
            <a:endParaRPr lang="en-US" dirty="0">
              <a:latin typeface="Arial"/>
              <a:cs typeface="Arial"/>
            </a:endParaRPr>
          </a:p>
          <a:p>
            <a:pPr marL="298450" marR="290195" indent="-285750">
              <a:lnSpc>
                <a:spcPct val="100000"/>
              </a:lnSpc>
              <a:buFont typeface="Arial" panose="020B0604020202020204" pitchFamily="34" charset="0"/>
              <a:buChar char="•"/>
            </a:pPr>
            <a:r>
              <a:rPr lang="en-US" dirty="0">
                <a:latin typeface="Arial"/>
                <a:cs typeface="Arial"/>
              </a:rPr>
              <a:t>Supplement data with </a:t>
            </a:r>
            <a:r>
              <a:rPr dirty="0">
                <a:latin typeface="Arial"/>
                <a:cs typeface="Arial"/>
              </a:rPr>
              <a:t>valuable local knowledge </a:t>
            </a:r>
            <a:r>
              <a:rPr lang="en-US" dirty="0">
                <a:latin typeface="Arial"/>
                <a:cs typeface="Arial"/>
              </a:rPr>
              <a:t>from community members. </a:t>
            </a:r>
          </a:p>
          <a:p>
            <a:pPr marL="298450" marR="290195" indent="-285750">
              <a:lnSpc>
                <a:spcPct val="100000"/>
              </a:lnSpc>
              <a:buFont typeface="Arial" panose="020B0604020202020204" pitchFamily="34" charset="0"/>
              <a:buChar char="•"/>
            </a:pPr>
            <a:endParaRPr lang="en-US" dirty="0">
              <a:latin typeface="Arial"/>
              <a:cs typeface="Arial"/>
            </a:endParaRPr>
          </a:p>
          <a:p>
            <a:pPr marL="298450" marR="290195" indent="-285750">
              <a:lnSpc>
                <a:spcPct val="100000"/>
              </a:lnSpc>
              <a:buFont typeface="Arial" panose="020B0604020202020204" pitchFamily="34" charset="0"/>
              <a:buChar char="•"/>
            </a:pPr>
            <a:r>
              <a:rPr lang="en-US" dirty="0">
                <a:latin typeface="Arial"/>
                <a:cs typeface="Arial"/>
              </a:rPr>
              <a:t>Are increasing as new technology supporting this approach evolves.</a:t>
            </a:r>
            <a:endParaRPr dirty="0">
              <a:latin typeface="Arial"/>
              <a:cs typeface="Arial"/>
            </a:endParaRPr>
          </a:p>
        </p:txBody>
      </p:sp>
      <p:sp>
        <p:nvSpPr>
          <p:cNvPr id="18" name="object 18"/>
          <p:cNvSpPr/>
          <p:nvPr/>
        </p:nvSpPr>
        <p:spPr>
          <a:xfrm>
            <a:off x="56710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CF0D5"/>
          </a:solidFill>
        </p:spPr>
        <p:txBody>
          <a:bodyPr wrap="square" lIns="0" tIns="0" rIns="0" bIns="0" rtlCol="0"/>
          <a:lstStyle/>
          <a:p>
            <a:endParaRPr/>
          </a:p>
        </p:txBody>
      </p:sp>
      <p:sp>
        <p:nvSpPr>
          <p:cNvPr id="19" name="object 19"/>
          <p:cNvSpPr txBox="1"/>
          <p:nvPr/>
        </p:nvSpPr>
        <p:spPr>
          <a:xfrm>
            <a:off x="5671058" y="463550"/>
            <a:ext cx="3937000" cy="3916457"/>
          </a:xfrm>
          <a:prstGeom prst="rect">
            <a:avLst/>
          </a:prstGeom>
          <a:ln w="12700">
            <a:noFill/>
          </a:ln>
        </p:spPr>
        <p:txBody>
          <a:bodyPr vert="horz" wrap="square" lIns="0" tIns="0" rIns="0" bIns="0" rtlCol="0">
            <a:spAutoFit/>
          </a:bodyPr>
          <a:lstStyle/>
          <a:p>
            <a:pPr marL="177800">
              <a:lnSpc>
                <a:spcPct val="100000"/>
              </a:lnSpc>
            </a:pPr>
            <a:r>
              <a:rPr sz="2000" b="1" dirty="0">
                <a:latin typeface="Arial"/>
                <a:cs typeface="Arial"/>
              </a:rPr>
              <a:t>Community-Based Participatory Research</a:t>
            </a:r>
            <a:endParaRPr sz="2000" dirty="0">
              <a:latin typeface="Arial"/>
              <a:cs typeface="Arial"/>
            </a:endParaRPr>
          </a:p>
          <a:p>
            <a:pPr marL="463550" marR="241935" indent="-285750">
              <a:lnSpc>
                <a:spcPct val="100000"/>
              </a:lnSpc>
              <a:spcBef>
                <a:spcPts val="880"/>
              </a:spcBef>
              <a:buFont typeface="Arial" panose="020B0604020202020204" pitchFamily="34" charset="0"/>
              <a:buChar char="•"/>
            </a:pPr>
            <a:r>
              <a:rPr lang="en-US" sz="1600" dirty="0">
                <a:latin typeface="Arial"/>
                <a:cs typeface="Arial"/>
              </a:rPr>
              <a:t>A</a:t>
            </a:r>
            <a:r>
              <a:rPr sz="1600" dirty="0">
                <a:latin typeface="Arial"/>
                <a:cs typeface="Arial"/>
              </a:rPr>
              <a:t> “collaborative approach to research that equitably involves all</a:t>
            </a:r>
            <a:r>
              <a:rPr lang="en-US" sz="1600" dirty="0">
                <a:latin typeface="Arial"/>
                <a:cs typeface="Arial"/>
              </a:rPr>
              <a:t> </a:t>
            </a:r>
            <a:r>
              <a:rPr sz="1600" dirty="0">
                <a:latin typeface="Arial"/>
                <a:cs typeface="Arial"/>
              </a:rPr>
              <a:t>partners in the research process and recognizes the unique strengths that each brings</a:t>
            </a:r>
            <a:r>
              <a:rPr lang="en-US" sz="1600" dirty="0">
                <a:latin typeface="Arial"/>
                <a:cs typeface="Arial"/>
              </a:rPr>
              <a:t>, </a:t>
            </a:r>
          </a:p>
          <a:p>
            <a:pPr marL="463550" marR="241935" indent="-285750">
              <a:lnSpc>
                <a:spcPct val="100000"/>
              </a:lnSpc>
              <a:spcBef>
                <a:spcPts val="880"/>
              </a:spcBef>
              <a:buFont typeface="Arial" panose="020B0604020202020204" pitchFamily="34" charset="0"/>
              <a:buChar char="•"/>
            </a:pPr>
            <a:r>
              <a:rPr lang="en-US" sz="1600" dirty="0">
                <a:latin typeface="Arial"/>
                <a:cs typeface="Arial"/>
              </a:rPr>
              <a:t>B</a:t>
            </a:r>
            <a:r>
              <a:rPr sz="1600" dirty="0">
                <a:latin typeface="Arial"/>
                <a:cs typeface="Arial"/>
              </a:rPr>
              <a:t>egins with a research topic of importance to the communit</a:t>
            </a:r>
            <a:r>
              <a:rPr sz="1600" spc="-100" dirty="0">
                <a:latin typeface="Arial"/>
                <a:cs typeface="Arial"/>
              </a:rPr>
              <a:t>y</a:t>
            </a:r>
            <a:r>
              <a:rPr lang="en-US" sz="1600" spc="-100" dirty="0">
                <a:latin typeface="Arial"/>
                <a:cs typeface="Arial"/>
              </a:rPr>
              <a:t>, </a:t>
            </a:r>
            <a:endParaRPr lang="en-US" sz="1600" dirty="0">
              <a:latin typeface="Arial"/>
              <a:cs typeface="Arial"/>
            </a:endParaRPr>
          </a:p>
          <a:p>
            <a:pPr marL="463550" marR="241935" indent="-285750">
              <a:lnSpc>
                <a:spcPct val="100000"/>
              </a:lnSpc>
              <a:spcBef>
                <a:spcPts val="880"/>
              </a:spcBef>
              <a:buFont typeface="Arial" panose="020B0604020202020204" pitchFamily="34" charset="0"/>
              <a:buChar char="•"/>
            </a:pPr>
            <a:r>
              <a:rPr lang="en-US" sz="1600" dirty="0">
                <a:latin typeface="Arial"/>
                <a:cs typeface="Arial"/>
              </a:rPr>
              <a:t>H</a:t>
            </a:r>
            <a:r>
              <a:rPr sz="1600" dirty="0">
                <a:latin typeface="Arial"/>
                <a:cs typeface="Arial"/>
              </a:rPr>
              <a:t>as the aim of combining knowledge with action and achieving social change to improve health outcomes and eliminate health disparities.”</a:t>
            </a:r>
            <a:endParaRPr sz="1600" baseline="33333" dirty="0">
              <a:latin typeface="Arial"/>
              <a:cs typeface="Arial"/>
            </a:endParaRPr>
          </a:p>
        </p:txBody>
      </p:sp>
      <p:sp>
        <p:nvSpPr>
          <p:cNvPr id="20" name="object 20"/>
          <p:cNvSpPr/>
          <p:nvPr/>
        </p:nvSpPr>
        <p:spPr>
          <a:xfrm>
            <a:off x="5902343" y="4343400"/>
            <a:ext cx="3379470" cy="2359149"/>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32" name="object 32"/>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33" name="object 33"/>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EEB62B"/>
          </a:solidFill>
        </p:spPr>
        <p:txBody>
          <a:bodyPr wrap="square" lIns="0" tIns="0" rIns="0" bIns="0" rtlCol="0"/>
          <a:lstStyle/>
          <a:p>
            <a:endParaRPr/>
          </a:p>
        </p:txBody>
      </p:sp>
      <p:sp>
        <p:nvSpPr>
          <p:cNvPr id="3" name="object 3"/>
          <p:cNvSpPr txBox="1"/>
          <p:nvPr/>
        </p:nvSpPr>
        <p:spPr>
          <a:xfrm>
            <a:off x="7811246" y="58645"/>
            <a:ext cx="1811020" cy="203200"/>
          </a:xfrm>
          <a:prstGeom prst="rect">
            <a:avLst/>
          </a:prstGeom>
        </p:spPr>
        <p:txBody>
          <a:bodyPr vert="horz" wrap="square" lIns="0" tIns="0" rIns="0" bIns="0" rtlCol="0">
            <a:spAutoFit/>
          </a:bodyPr>
          <a:lstStyle/>
          <a:p>
            <a:pPr marL="12700">
              <a:lnSpc>
                <a:spcPct val="100000"/>
              </a:lnSpc>
            </a:pPr>
            <a:r>
              <a:rPr sz="1400" b="1" spc="-105">
                <a:solidFill>
                  <a:srgbClr val="FFFFFF"/>
                </a:solidFill>
                <a:latin typeface="Arial"/>
                <a:cs typeface="Arial"/>
              </a:rPr>
              <a:t>T</a:t>
            </a:r>
            <a:r>
              <a:rPr sz="1400" b="1">
                <a:solidFill>
                  <a:srgbClr val="FFFFFF"/>
                </a:solidFill>
                <a:latin typeface="Arial"/>
                <a:cs typeface="Arial"/>
              </a:rPr>
              <a:t>ools and Resources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499" y="425689"/>
            <a:ext cx="5055615" cy="430887"/>
          </a:xfrm>
          <a:prstGeom prst="rect">
            <a:avLst/>
          </a:prstGeom>
        </p:spPr>
        <p:txBody>
          <a:bodyPr vert="horz" wrap="square" lIns="0" tIns="0" rIns="0" bIns="0" rtlCol="0">
            <a:spAutoFit/>
          </a:bodyPr>
          <a:lstStyle/>
          <a:p>
            <a:pPr marL="12700">
              <a:lnSpc>
                <a:spcPct val="100000"/>
              </a:lnSpc>
            </a:pPr>
            <a:r>
              <a:rPr sz="2800" b="1">
                <a:latin typeface="Arial"/>
                <a:cs typeface="Arial"/>
              </a:rPr>
              <a:t>Citizen Science Case Studies</a:t>
            </a:r>
            <a:endParaRPr sz="2800">
              <a:latin typeface="Arial"/>
              <a:cs typeface="Arial"/>
            </a:endParaRPr>
          </a:p>
        </p:txBody>
      </p:sp>
      <p:sp>
        <p:nvSpPr>
          <p:cNvPr id="16" name="object 16"/>
          <p:cNvSpPr txBox="1"/>
          <p:nvPr/>
        </p:nvSpPr>
        <p:spPr>
          <a:xfrm>
            <a:off x="444500" y="972569"/>
            <a:ext cx="5035550" cy="3308598"/>
          </a:xfrm>
          <a:prstGeom prst="rect">
            <a:avLst/>
          </a:prstGeom>
        </p:spPr>
        <p:txBody>
          <a:bodyPr vert="horz" wrap="square" lIns="0" tIns="0" rIns="0" bIns="0" rtlCol="0">
            <a:spAutoFit/>
          </a:bodyPr>
          <a:lstStyle/>
          <a:p>
            <a:pPr marL="12700">
              <a:lnSpc>
                <a:spcPct val="100000"/>
              </a:lnSpc>
            </a:pPr>
            <a:r>
              <a:rPr sz="2000">
                <a:latin typeface="Arial"/>
                <a:cs typeface="Arial"/>
              </a:rPr>
              <a:t>The following case studies exemplify the use of citizen science tools:</a:t>
            </a:r>
          </a:p>
          <a:p>
            <a:pPr marL="297815" marR="496570" indent="-114300">
              <a:lnSpc>
                <a:spcPct val="100000"/>
              </a:lnSpc>
              <a:spcBef>
                <a:spcPts val="900"/>
              </a:spcBef>
              <a:buFont typeface="Arial"/>
              <a:buChar char="•"/>
              <a:tabLst>
                <a:tab pos="298450" algn="l"/>
              </a:tabLst>
            </a:pPr>
            <a:r>
              <a:rPr sz="2000" b="1" i="1" spc="-50">
                <a:latin typeface="Arial"/>
                <a:cs typeface="Arial"/>
              </a:rPr>
              <a:t>V</a:t>
            </a:r>
            <a:r>
              <a:rPr sz="2000" b="1" i="1">
                <a:latin typeface="Arial"/>
                <a:cs typeface="Arial"/>
              </a:rPr>
              <a:t>illage Green Project</a:t>
            </a:r>
            <a:r>
              <a:rPr sz="2000" b="1" i="1" spc="-5">
                <a:latin typeface="Arial"/>
                <a:cs typeface="Arial"/>
              </a:rPr>
              <a:t> </a:t>
            </a:r>
            <a:r>
              <a:rPr sz="2000">
                <a:latin typeface="Arial"/>
                <a:cs typeface="Arial"/>
              </a:rPr>
              <a:t>– air monitoring bench provides air quality data to community</a:t>
            </a:r>
          </a:p>
          <a:p>
            <a:pPr marL="297815" marR="123825" indent="-114300">
              <a:lnSpc>
                <a:spcPct val="100000"/>
              </a:lnSpc>
              <a:spcBef>
                <a:spcPts val="900"/>
              </a:spcBef>
              <a:buFont typeface="Arial"/>
              <a:buChar char="•"/>
              <a:tabLst>
                <a:tab pos="298450" algn="l"/>
              </a:tabLst>
            </a:pPr>
            <a:r>
              <a:rPr sz="2000" b="1" i="1">
                <a:latin typeface="Arial"/>
                <a:cs typeface="Arial"/>
              </a:rPr>
              <a:t>Ironbound Community-based Environmental Monitoring Study </a:t>
            </a:r>
            <a:r>
              <a:rPr sz="2000">
                <a:latin typeface="Arial"/>
                <a:cs typeface="Arial"/>
              </a:rPr>
              <a:t>–  Citizens from Newark, NJ collect air quality data while piloting air quality monito</a:t>
            </a:r>
            <a:r>
              <a:rPr sz="2000" spc="-70">
                <a:latin typeface="Arial"/>
                <a:cs typeface="Arial"/>
              </a:rPr>
              <a:t>r</a:t>
            </a:r>
            <a:r>
              <a:rPr sz="2000">
                <a:latin typeface="Arial"/>
                <a:cs typeface="Arial"/>
              </a:rPr>
              <a:t>.</a:t>
            </a:r>
          </a:p>
        </p:txBody>
      </p:sp>
      <p:sp>
        <p:nvSpPr>
          <p:cNvPr id="24" name="object 24"/>
          <p:cNvSpPr/>
          <p:nvPr/>
        </p:nvSpPr>
        <p:spPr>
          <a:xfrm>
            <a:off x="5658865" y="486409"/>
            <a:ext cx="3937000" cy="5080"/>
          </a:xfrm>
          <a:custGeom>
            <a:avLst/>
            <a:gdLst/>
            <a:ahLst/>
            <a:cxnLst/>
            <a:rect l="l" t="t" r="r" b="b"/>
            <a:pathLst>
              <a:path w="3937000" h="5079">
                <a:moveTo>
                  <a:pt x="0" y="5079"/>
                </a:moveTo>
                <a:lnTo>
                  <a:pt x="3936491" y="5079"/>
                </a:lnTo>
                <a:lnTo>
                  <a:pt x="3936491" y="0"/>
                </a:lnTo>
                <a:lnTo>
                  <a:pt x="0" y="0"/>
                </a:lnTo>
                <a:lnTo>
                  <a:pt x="0" y="5079"/>
                </a:lnTo>
                <a:close/>
              </a:path>
            </a:pathLst>
          </a:custGeom>
          <a:solidFill>
            <a:srgbClr val="FCF0D5"/>
          </a:solidFill>
        </p:spPr>
        <p:txBody>
          <a:bodyPr wrap="square" lIns="0" tIns="0" rIns="0" bIns="0" rtlCol="0"/>
          <a:lstStyle/>
          <a:p>
            <a:endParaRPr/>
          </a:p>
        </p:txBody>
      </p:sp>
      <p:sp>
        <p:nvSpPr>
          <p:cNvPr id="25" name="object 25"/>
          <p:cNvSpPr/>
          <p:nvPr/>
        </p:nvSpPr>
        <p:spPr>
          <a:xfrm>
            <a:off x="5658865" y="1021841"/>
            <a:ext cx="3937000" cy="5906135"/>
          </a:xfrm>
          <a:custGeom>
            <a:avLst/>
            <a:gdLst/>
            <a:ahLst/>
            <a:cxnLst/>
            <a:rect l="l" t="t" r="r" b="b"/>
            <a:pathLst>
              <a:path w="3937000" h="5906134">
                <a:moveTo>
                  <a:pt x="0" y="5906008"/>
                </a:moveTo>
                <a:lnTo>
                  <a:pt x="3936491" y="5906008"/>
                </a:lnTo>
                <a:lnTo>
                  <a:pt x="3936491" y="0"/>
                </a:lnTo>
                <a:lnTo>
                  <a:pt x="0" y="0"/>
                </a:lnTo>
                <a:lnTo>
                  <a:pt x="0" y="5906008"/>
                </a:lnTo>
                <a:close/>
              </a:path>
            </a:pathLst>
          </a:custGeom>
          <a:solidFill>
            <a:srgbClr val="FCF0D5"/>
          </a:solidFill>
        </p:spPr>
        <p:txBody>
          <a:bodyPr wrap="square" lIns="0" tIns="0" rIns="0" bIns="0" rtlCol="0"/>
          <a:lstStyle/>
          <a:p>
            <a:endParaRPr/>
          </a:p>
        </p:txBody>
      </p:sp>
      <p:sp>
        <p:nvSpPr>
          <p:cNvPr id="26" name="object 26"/>
          <p:cNvSpPr txBox="1"/>
          <p:nvPr/>
        </p:nvSpPr>
        <p:spPr>
          <a:xfrm>
            <a:off x="5827332" y="1209424"/>
            <a:ext cx="3596640" cy="2769989"/>
          </a:xfrm>
          <a:prstGeom prst="rect">
            <a:avLst/>
          </a:prstGeom>
        </p:spPr>
        <p:txBody>
          <a:bodyPr vert="horz" wrap="square" lIns="0" tIns="0" rIns="0" bIns="0" rtlCol="0">
            <a:spAutoFit/>
          </a:bodyPr>
          <a:lstStyle/>
          <a:p>
            <a:pPr marL="15240" marR="5080" indent="-3175">
              <a:lnSpc>
                <a:spcPct val="100000"/>
              </a:lnSpc>
            </a:pPr>
            <a:r>
              <a:rPr dirty="0">
                <a:latin typeface="Arial"/>
                <a:cs typeface="Arial"/>
              </a:rPr>
              <a:t>Through the </a:t>
            </a:r>
            <a:r>
              <a:rPr spc="-25" dirty="0">
                <a:latin typeface="Arial"/>
                <a:cs typeface="Arial"/>
              </a:rPr>
              <a:t>V</a:t>
            </a:r>
            <a:r>
              <a:rPr dirty="0">
                <a:latin typeface="Arial"/>
                <a:cs typeface="Arial"/>
              </a:rPr>
              <a:t>illage Green Project, E</a:t>
            </a:r>
            <a:r>
              <a:rPr spc="-100" dirty="0">
                <a:latin typeface="Arial"/>
                <a:cs typeface="Arial"/>
              </a:rPr>
              <a:t>P</a:t>
            </a:r>
            <a:r>
              <a:rPr dirty="0">
                <a:latin typeface="Arial"/>
                <a:cs typeface="Arial"/>
              </a:rPr>
              <a:t>A</a:t>
            </a:r>
            <a:r>
              <a:rPr spc="-75" dirty="0">
                <a:latin typeface="Arial"/>
                <a:cs typeface="Arial"/>
              </a:rPr>
              <a:t> </a:t>
            </a:r>
            <a:r>
              <a:rPr dirty="0">
                <a:latin typeface="Arial"/>
                <a:cs typeface="Arial"/>
              </a:rPr>
              <a:t>has developed an air monitoring bench that operates on</a:t>
            </a:r>
            <a:r>
              <a:rPr spc="-5" dirty="0">
                <a:latin typeface="Arial"/>
                <a:cs typeface="Arial"/>
              </a:rPr>
              <a:t> </a:t>
            </a:r>
            <a:r>
              <a:rPr dirty="0">
                <a:latin typeface="Arial"/>
                <a:cs typeface="Arial"/>
              </a:rPr>
              <a:t>solar</a:t>
            </a:r>
            <a:r>
              <a:rPr spc="-5" dirty="0">
                <a:latin typeface="Arial"/>
                <a:cs typeface="Arial"/>
              </a:rPr>
              <a:t> </a:t>
            </a:r>
            <a:r>
              <a:rPr dirty="0">
                <a:latin typeface="Arial"/>
                <a:cs typeface="Arial"/>
              </a:rPr>
              <a:t>and</a:t>
            </a:r>
            <a:r>
              <a:rPr spc="-5" dirty="0">
                <a:latin typeface="Arial"/>
                <a:cs typeface="Arial"/>
              </a:rPr>
              <a:t> </a:t>
            </a:r>
            <a:r>
              <a:rPr dirty="0">
                <a:latin typeface="Arial"/>
                <a:cs typeface="Arial"/>
              </a:rPr>
              <a:t>wind</a:t>
            </a:r>
            <a:r>
              <a:rPr spc="-5" dirty="0">
                <a:latin typeface="Arial"/>
                <a:cs typeface="Arial"/>
              </a:rPr>
              <a:t> </a:t>
            </a:r>
            <a:r>
              <a:rPr dirty="0">
                <a:latin typeface="Arial"/>
                <a:cs typeface="Arial"/>
              </a:rPr>
              <a:t>power</a:t>
            </a:r>
            <a:r>
              <a:rPr spc="-5" dirty="0">
                <a:latin typeface="Arial"/>
                <a:cs typeface="Arial"/>
              </a:rPr>
              <a:t> </a:t>
            </a:r>
            <a:r>
              <a:rPr dirty="0">
                <a:latin typeface="Arial"/>
                <a:cs typeface="Arial"/>
              </a:rPr>
              <a:t>and</a:t>
            </a:r>
            <a:r>
              <a:rPr spc="-5" dirty="0">
                <a:latin typeface="Arial"/>
                <a:cs typeface="Arial"/>
              </a:rPr>
              <a:t> </a:t>
            </a:r>
            <a:r>
              <a:rPr dirty="0">
                <a:latin typeface="Arial"/>
                <a:cs typeface="Arial"/>
              </a:rPr>
              <a:t>provides</a:t>
            </a:r>
            <a:r>
              <a:rPr spc="-5" dirty="0">
                <a:latin typeface="Arial"/>
                <a:cs typeface="Arial"/>
              </a:rPr>
              <a:t> </a:t>
            </a:r>
            <a:r>
              <a:rPr dirty="0">
                <a:latin typeface="Arial"/>
                <a:cs typeface="Arial"/>
              </a:rPr>
              <a:t>minute-to- minute data on two common air pollutants – ozone and particulate pollution </a:t>
            </a:r>
            <a:r>
              <a:rPr lang="en-US" dirty="0">
                <a:latin typeface="Arial"/>
                <a:cs typeface="Arial"/>
              </a:rPr>
              <a:t>–</a:t>
            </a:r>
            <a:r>
              <a:rPr dirty="0">
                <a:latin typeface="Arial"/>
                <a:cs typeface="Arial"/>
              </a:rPr>
              <a:t> and weather conditions.</a:t>
            </a:r>
            <a:r>
              <a:rPr spc="-25" dirty="0">
                <a:latin typeface="Arial"/>
                <a:cs typeface="Arial"/>
              </a:rPr>
              <a:t> </a:t>
            </a:r>
            <a:r>
              <a:rPr dirty="0">
                <a:latin typeface="Arial"/>
                <a:cs typeface="Arial"/>
              </a:rPr>
              <a:t>The real-time data is publicly available and can better help citizens understand air qualit</a:t>
            </a:r>
            <a:r>
              <a:rPr spc="-95" dirty="0">
                <a:latin typeface="Arial"/>
                <a:cs typeface="Arial"/>
              </a:rPr>
              <a:t>y</a:t>
            </a:r>
            <a:r>
              <a:rPr dirty="0">
                <a:latin typeface="Arial"/>
                <a:cs typeface="Arial"/>
              </a:rPr>
              <a:t>.</a:t>
            </a:r>
          </a:p>
        </p:txBody>
      </p:sp>
      <p:sp>
        <p:nvSpPr>
          <p:cNvPr id="27" name="object 27"/>
          <p:cNvSpPr/>
          <p:nvPr/>
        </p:nvSpPr>
        <p:spPr>
          <a:xfrm>
            <a:off x="5658865" y="486409"/>
            <a:ext cx="3937000" cy="6441440"/>
          </a:xfrm>
          <a:custGeom>
            <a:avLst/>
            <a:gdLst/>
            <a:ahLst/>
            <a:cxnLst/>
            <a:rect l="l" t="t" r="r" b="b"/>
            <a:pathLst>
              <a:path w="3937000" h="6441440">
                <a:moveTo>
                  <a:pt x="0" y="6441440"/>
                </a:moveTo>
                <a:lnTo>
                  <a:pt x="3936491" y="6441440"/>
                </a:lnTo>
                <a:lnTo>
                  <a:pt x="3936491" y="0"/>
                </a:lnTo>
                <a:lnTo>
                  <a:pt x="0" y="0"/>
                </a:lnTo>
                <a:lnTo>
                  <a:pt x="0" y="6441440"/>
                </a:lnTo>
                <a:close/>
              </a:path>
            </a:pathLst>
          </a:custGeom>
          <a:ln w="12699">
            <a:solidFill>
              <a:srgbClr val="EEB62B"/>
            </a:solidFill>
          </a:ln>
        </p:spPr>
        <p:txBody>
          <a:bodyPr wrap="square" lIns="0" tIns="0" rIns="0" bIns="0" rtlCol="0"/>
          <a:lstStyle/>
          <a:p>
            <a:endParaRPr/>
          </a:p>
        </p:txBody>
      </p:sp>
      <p:sp>
        <p:nvSpPr>
          <p:cNvPr id="28" name="object 28"/>
          <p:cNvSpPr/>
          <p:nvPr/>
        </p:nvSpPr>
        <p:spPr>
          <a:xfrm>
            <a:off x="5652515" y="491490"/>
            <a:ext cx="3949700" cy="530860"/>
          </a:xfrm>
          <a:custGeom>
            <a:avLst/>
            <a:gdLst/>
            <a:ahLst/>
            <a:cxnLst/>
            <a:rect l="l" t="t" r="r" b="b"/>
            <a:pathLst>
              <a:path w="3949700" h="530860">
                <a:moveTo>
                  <a:pt x="0" y="530352"/>
                </a:moveTo>
                <a:lnTo>
                  <a:pt x="3949191" y="530352"/>
                </a:lnTo>
                <a:lnTo>
                  <a:pt x="3949191" y="0"/>
                </a:lnTo>
                <a:lnTo>
                  <a:pt x="0" y="0"/>
                </a:lnTo>
                <a:lnTo>
                  <a:pt x="0" y="530352"/>
                </a:lnTo>
                <a:close/>
              </a:path>
            </a:pathLst>
          </a:custGeom>
          <a:solidFill>
            <a:srgbClr val="EEB62B"/>
          </a:solidFill>
        </p:spPr>
        <p:txBody>
          <a:bodyPr wrap="square" lIns="0" tIns="0" rIns="0" bIns="0" rtlCol="0"/>
          <a:lstStyle/>
          <a:p>
            <a:endParaRPr/>
          </a:p>
        </p:txBody>
      </p:sp>
      <p:sp>
        <p:nvSpPr>
          <p:cNvPr id="30" name="object 30"/>
          <p:cNvSpPr txBox="1"/>
          <p:nvPr/>
        </p:nvSpPr>
        <p:spPr>
          <a:xfrm>
            <a:off x="5811264" y="557933"/>
            <a:ext cx="3811001" cy="307777"/>
          </a:xfrm>
          <a:prstGeom prst="rect">
            <a:avLst/>
          </a:prstGeom>
        </p:spPr>
        <p:txBody>
          <a:bodyPr vert="horz" wrap="square" lIns="0" tIns="0" rIns="0" bIns="0" rtlCol="0">
            <a:spAutoFit/>
          </a:bodyPr>
          <a:lstStyle/>
          <a:p>
            <a:pPr marL="12700" marR="5080">
              <a:lnSpc>
                <a:spcPct val="100000"/>
              </a:lnSpc>
            </a:pPr>
            <a:r>
              <a:rPr sz="2000" b="1" dirty="0">
                <a:solidFill>
                  <a:srgbClr val="FFFFFF"/>
                </a:solidFill>
                <a:latin typeface="Arial"/>
                <a:cs typeface="Arial"/>
              </a:rPr>
              <a:t>CASE STUDY</a:t>
            </a:r>
            <a:r>
              <a:rPr lang="en-US" sz="2000" b="1" dirty="0">
                <a:solidFill>
                  <a:srgbClr val="FFFFFF"/>
                </a:solidFill>
                <a:latin typeface="Arial"/>
                <a:cs typeface="Arial"/>
              </a:rPr>
              <a:t> – Village Green</a:t>
            </a:r>
            <a:endParaRPr sz="2000" dirty="0">
              <a:latin typeface="Arial"/>
              <a:cs typeface="Arial"/>
            </a:endParaRPr>
          </a:p>
        </p:txBody>
      </p:sp>
      <p:sp>
        <p:nvSpPr>
          <p:cNvPr id="31" name="object 31"/>
          <p:cNvSpPr/>
          <p:nvPr/>
        </p:nvSpPr>
        <p:spPr>
          <a:xfrm>
            <a:off x="7561166" y="4315461"/>
            <a:ext cx="1848599" cy="2464803"/>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3" name="object 33"/>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34" name="object 34"/>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6E6E6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9.0</a:t>
            </a:r>
            <a:r>
              <a:rPr spc="-114"/>
              <a:t> </a:t>
            </a:r>
            <a:r>
              <a:t>Appendix</a:t>
            </a:r>
          </a:p>
        </p:txBody>
      </p:sp>
      <p:sp>
        <p:nvSpPr>
          <p:cNvPr id="4" name="object 4"/>
          <p:cNvSpPr/>
          <p:nvPr/>
        </p:nvSpPr>
        <p:spPr>
          <a:xfrm>
            <a:off x="8258632" y="2984500"/>
            <a:ext cx="1191615" cy="11916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6171755" y="7210043"/>
            <a:ext cx="448309" cy="448309"/>
          </a:xfrm>
          <a:custGeom>
            <a:avLst/>
            <a:gdLst/>
            <a:ahLst/>
            <a:cxnLst/>
            <a:rect l="l" t="t" r="r" b="b"/>
            <a:pathLst>
              <a:path w="448309"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E6E6E"/>
          </a:solidFill>
        </p:spPr>
        <p:txBody>
          <a:bodyPr wrap="square" lIns="0" tIns="0" rIns="0" bIns="0" rtlCol="0"/>
          <a:lstStyle/>
          <a:p>
            <a:endParaRPr/>
          </a:p>
        </p:txBody>
      </p:sp>
      <p:sp>
        <p:nvSpPr>
          <p:cNvPr id="18" name="object 18"/>
          <p:cNvSpPr/>
          <p:nvPr/>
        </p:nvSpPr>
        <p:spPr>
          <a:xfrm>
            <a:off x="6171763" y="7210043"/>
            <a:ext cx="447920" cy="44805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13148"/>
            <a:ext cx="6157595" cy="406400"/>
          </a:xfrm>
          <a:prstGeom prst="rect">
            <a:avLst/>
          </a:prstGeom>
        </p:spPr>
        <p:txBody>
          <a:bodyPr vert="horz" wrap="square" lIns="0" tIns="0" rIns="0" bIns="0" rtlCol="0">
            <a:spAutoFit/>
          </a:bodyPr>
          <a:lstStyle/>
          <a:p>
            <a:pPr marL="12700">
              <a:lnSpc>
                <a:spcPct val="100000"/>
              </a:lnSpc>
            </a:pPr>
            <a:r>
              <a:rPr sz="3000" b="1">
                <a:latin typeface="Arial"/>
                <a:cs typeface="Arial"/>
              </a:rPr>
              <a:t>APPENDIX </a:t>
            </a:r>
            <a:r>
              <a:rPr sz="3000" b="1" spc="-225">
                <a:latin typeface="Arial"/>
                <a:cs typeface="Arial"/>
              </a:rPr>
              <a:t>T</a:t>
            </a:r>
            <a:r>
              <a:rPr sz="3000" b="1">
                <a:latin typeface="Arial"/>
                <a:cs typeface="Arial"/>
              </a:rPr>
              <a:t>ABLE OF CONTENTS</a:t>
            </a:r>
            <a:endParaRPr sz="3000">
              <a:latin typeface="Arial"/>
              <a:cs typeface="Arial"/>
            </a:endParaRPr>
          </a:p>
        </p:txBody>
      </p:sp>
      <p:sp>
        <p:nvSpPr>
          <p:cNvPr id="3" name="object 3"/>
          <p:cNvSpPr/>
          <p:nvPr/>
        </p:nvSpPr>
        <p:spPr>
          <a:xfrm>
            <a:off x="483869" y="869440"/>
            <a:ext cx="9098280" cy="0"/>
          </a:xfrm>
          <a:custGeom>
            <a:avLst/>
            <a:gdLst/>
            <a:ahLst/>
            <a:cxnLst/>
            <a:rect l="l" t="t" r="r" b="b"/>
            <a:pathLst>
              <a:path w="9098280">
                <a:moveTo>
                  <a:pt x="0" y="0"/>
                </a:moveTo>
                <a:lnTo>
                  <a:pt x="9098280" y="0"/>
                </a:lnTo>
              </a:path>
            </a:pathLst>
          </a:custGeom>
          <a:ln w="38100">
            <a:solidFill>
              <a:srgbClr val="000000"/>
            </a:solidFill>
          </a:ln>
        </p:spPr>
        <p:txBody>
          <a:bodyPr wrap="square" lIns="0" tIns="0" rIns="0" bIns="0" rtlCol="0"/>
          <a:lstStyle/>
          <a:p>
            <a:endParaRPr/>
          </a:p>
        </p:txBody>
      </p:sp>
      <p:sp>
        <p:nvSpPr>
          <p:cNvPr id="4" name="object 4"/>
          <p:cNvSpPr txBox="1"/>
          <p:nvPr/>
        </p:nvSpPr>
        <p:spPr>
          <a:xfrm>
            <a:off x="711200" y="1255253"/>
            <a:ext cx="8293734" cy="1778635"/>
          </a:xfrm>
          <a:prstGeom prst="rect">
            <a:avLst/>
          </a:prstGeom>
        </p:spPr>
        <p:txBody>
          <a:bodyPr vert="horz" wrap="square" lIns="0" tIns="0" rIns="0" bIns="0" rtlCol="0">
            <a:spAutoFit/>
          </a:bodyPr>
          <a:lstStyle/>
          <a:p>
            <a:pPr marL="12700" marR="5080" algn="just">
              <a:lnSpc>
                <a:spcPct val="138900"/>
              </a:lnSpc>
              <a:tabLst>
                <a:tab pos="8025765" algn="l"/>
              </a:tabLst>
            </a:pPr>
            <a:r>
              <a:rPr sz="1800" b="1">
                <a:latin typeface="Arial"/>
                <a:cs typeface="Arial"/>
              </a:rPr>
              <a:t>A1. Federal Role in the Marine </a:t>
            </a:r>
            <a:r>
              <a:rPr sz="1800" b="1" spc="-105">
                <a:latin typeface="Arial"/>
                <a:cs typeface="Arial"/>
              </a:rPr>
              <a:t>T</a:t>
            </a:r>
            <a:r>
              <a:rPr sz="1800" b="1">
                <a:latin typeface="Arial"/>
                <a:cs typeface="Arial"/>
              </a:rPr>
              <a:t>ransportation System 	37 A2. Citizen Mapping, Data </a:t>
            </a:r>
            <a:r>
              <a:rPr sz="1800" b="1" spc="-135">
                <a:latin typeface="Arial"/>
                <a:cs typeface="Arial"/>
              </a:rPr>
              <a:t>T</a:t>
            </a:r>
            <a:r>
              <a:rPr sz="1800" b="1">
                <a:latin typeface="Arial"/>
                <a:cs typeface="Arial"/>
              </a:rPr>
              <a:t>ools and Resources 	38 A3. Glossary 	44 A4. Endnotes and Image Sources 	49 A5.</a:t>
            </a:r>
            <a:r>
              <a:rPr sz="1800" b="1" spc="-70">
                <a:latin typeface="Arial"/>
                <a:cs typeface="Arial"/>
              </a:rPr>
              <a:t> </a:t>
            </a:r>
            <a:r>
              <a:rPr sz="1800" b="1">
                <a:latin typeface="Arial"/>
                <a:cs typeface="Arial"/>
              </a:rPr>
              <a:t>Acknowledgements and Contacts 	57</a:t>
            </a:r>
            <a:endParaRPr sz="1800">
              <a:latin typeface="Arial"/>
              <a:cs typeface="Arial"/>
            </a:endParaRPr>
          </a:p>
        </p:txBody>
      </p:sp>
      <p:sp>
        <p:nvSpPr>
          <p:cNvPr id="5" name="object 5"/>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6171755" y="7210043"/>
            <a:ext cx="448309" cy="448309"/>
          </a:xfrm>
          <a:custGeom>
            <a:avLst/>
            <a:gdLst/>
            <a:ahLst/>
            <a:cxnLst/>
            <a:rect l="l" t="t" r="r" b="b"/>
            <a:pathLst>
              <a:path w="448309"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E6E6E"/>
          </a:solidFill>
        </p:spPr>
        <p:txBody>
          <a:bodyPr wrap="square" lIns="0" tIns="0" rIns="0" bIns="0" rtlCol="0"/>
          <a:lstStyle/>
          <a:p>
            <a:endParaRPr/>
          </a:p>
        </p:txBody>
      </p:sp>
      <p:sp>
        <p:nvSpPr>
          <p:cNvPr id="18" name="object 18"/>
          <p:cNvSpPr/>
          <p:nvPr/>
        </p:nvSpPr>
        <p:spPr>
          <a:xfrm>
            <a:off x="6171763" y="7210043"/>
            <a:ext cx="447920" cy="448055"/>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95" y="683831"/>
            <a:ext cx="9124950" cy="0"/>
          </a:xfrm>
          <a:custGeom>
            <a:avLst/>
            <a:gdLst/>
            <a:ahLst/>
            <a:cxnLst/>
            <a:rect l="l" t="t" r="r" b="b"/>
            <a:pathLst>
              <a:path w="9124950">
                <a:moveTo>
                  <a:pt x="0" y="0"/>
                </a:moveTo>
                <a:lnTo>
                  <a:pt x="9124950" y="0"/>
                </a:lnTo>
              </a:path>
            </a:pathLst>
          </a:custGeom>
          <a:ln w="38100">
            <a:solidFill>
              <a:srgbClr val="000000"/>
            </a:solidFill>
          </a:ln>
        </p:spPr>
        <p:txBody>
          <a:bodyPr wrap="square" lIns="0" tIns="0" rIns="0" bIns="0" rtlCol="0"/>
          <a:lstStyle/>
          <a:p>
            <a:endParaRPr/>
          </a:p>
        </p:txBody>
      </p:sp>
      <p:sp>
        <p:nvSpPr>
          <p:cNvPr id="3" name="object 3"/>
          <p:cNvSpPr txBox="1"/>
          <p:nvPr/>
        </p:nvSpPr>
        <p:spPr>
          <a:xfrm>
            <a:off x="426084" y="775820"/>
            <a:ext cx="9156700" cy="6878806"/>
          </a:xfrm>
          <a:prstGeom prst="rect">
            <a:avLst/>
          </a:prstGeom>
        </p:spPr>
        <p:txBody>
          <a:bodyPr vert="horz" wrap="square" lIns="0" tIns="0" rIns="0" bIns="0" rtlCol="0">
            <a:spAutoFit/>
          </a:bodyPr>
          <a:lstStyle/>
          <a:p>
            <a:pPr marL="12700" marR="5080">
              <a:lnSpc>
                <a:spcPct val="100000"/>
              </a:lnSpc>
            </a:pPr>
            <a:r>
              <a:rPr sz="2400" dirty="0">
                <a:latin typeface="Arial"/>
                <a:cs typeface="Arial"/>
              </a:rPr>
              <a:t>This </a:t>
            </a:r>
            <a:r>
              <a:rPr sz="2400" i="1" dirty="0">
                <a:latin typeface="Arial"/>
                <a:cs typeface="Arial"/>
              </a:rPr>
              <a:t>Primer </a:t>
            </a:r>
            <a:r>
              <a:rPr sz="2400" dirty="0">
                <a:latin typeface="Arial"/>
                <a:cs typeface="Arial"/>
              </a:rPr>
              <a:t>is intended to help community members participate e</a:t>
            </a:r>
            <a:r>
              <a:rPr sz="2400" spc="-25" dirty="0">
                <a:latin typeface="Arial"/>
                <a:cs typeface="Arial"/>
              </a:rPr>
              <a:t>f</a:t>
            </a:r>
            <a:r>
              <a:rPr sz="2400" dirty="0">
                <a:latin typeface="Arial"/>
                <a:cs typeface="Arial"/>
              </a:rPr>
              <a:t>fectively in the decision-making process by increasing local understanding of:</a:t>
            </a:r>
            <a:endParaRPr lang="en-US" sz="2400" dirty="0">
              <a:latin typeface="Arial"/>
              <a:cs typeface="Arial"/>
            </a:endParaRPr>
          </a:p>
          <a:p>
            <a:pPr marL="12700" marR="5080">
              <a:lnSpc>
                <a:spcPct val="100000"/>
              </a:lnSpc>
            </a:pPr>
            <a:endParaRPr lang="en-US" sz="2400" dirty="0">
              <a:latin typeface="Arial"/>
              <a:cs typeface="Arial"/>
            </a:endParaRPr>
          </a:p>
          <a:p>
            <a:pPr marL="241300" indent="-228600">
              <a:lnSpc>
                <a:spcPct val="100000"/>
              </a:lnSpc>
              <a:buFont typeface="Arial"/>
              <a:buChar char="•"/>
              <a:tabLst>
                <a:tab pos="241935" algn="l"/>
              </a:tabLst>
            </a:pPr>
            <a:r>
              <a:rPr lang="en-US" sz="2400" dirty="0">
                <a:latin typeface="Arial"/>
                <a:cs typeface="Arial"/>
              </a:rPr>
              <a:t>The role of ports,</a:t>
            </a:r>
          </a:p>
          <a:p>
            <a:pPr marL="241300" marR="5080" indent="-228600">
              <a:lnSpc>
                <a:spcPct val="100000"/>
              </a:lnSpc>
              <a:spcBef>
                <a:spcPts val="950"/>
              </a:spcBef>
              <a:buFont typeface="Arial"/>
              <a:buChar char="•"/>
              <a:tabLst>
                <a:tab pos="241935" algn="l"/>
              </a:tabLst>
            </a:pPr>
            <a:r>
              <a:rPr lang="en-US" sz="2400" dirty="0">
                <a:latin typeface="Arial"/>
                <a:cs typeface="Arial"/>
              </a:rPr>
              <a:t>How ports can impact local land use, economic trends, air quality and other aspects of the environment and quality of life, and</a:t>
            </a:r>
          </a:p>
          <a:p>
            <a:pPr marL="241300" marR="518159" indent="-228600">
              <a:lnSpc>
                <a:spcPct val="100000"/>
              </a:lnSpc>
              <a:spcBef>
                <a:spcPts val="950"/>
              </a:spcBef>
              <a:buFont typeface="Arial"/>
              <a:buChar char="•"/>
              <a:tabLst>
                <a:tab pos="241935" algn="l"/>
              </a:tabLst>
            </a:pPr>
            <a:r>
              <a:rPr lang="en-US" sz="2400" spc="-145" dirty="0">
                <a:latin typeface="Arial"/>
                <a:cs typeface="Arial"/>
              </a:rPr>
              <a:t>T</a:t>
            </a:r>
            <a:r>
              <a:rPr lang="en-US" sz="2400" dirty="0">
                <a:latin typeface="Arial"/>
                <a:cs typeface="Arial"/>
              </a:rPr>
              <a:t>ools and resources that have been successful in other communities.</a:t>
            </a:r>
          </a:p>
          <a:p>
            <a:pPr marL="12700" marR="518159">
              <a:lnSpc>
                <a:spcPct val="100000"/>
              </a:lnSpc>
              <a:spcBef>
                <a:spcPts val="950"/>
              </a:spcBef>
              <a:tabLst>
                <a:tab pos="241935" algn="l"/>
              </a:tabLst>
            </a:pPr>
            <a:r>
              <a:rPr lang="en-US" sz="2400" dirty="0">
                <a:latin typeface="Arial"/>
                <a:cs typeface="Arial"/>
              </a:rPr>
              <a:t>Provides a general overview that can be used as a springboard for further exploration and learning.</a:t>
            </a:r>
          </a:p>
          <a:p>
            <a:pPr marL="12700" marR="518159">
              <a:lnSpc>
                <a:spcPct val="100000"/>
              </a:lnSpc>
              <a:spcBef>
                <a:spcPts val="950"/>
              </a:spcBef>
              <a:tabLst>
                <a:tab pos="241935" algn="l"/>
              </a:tabLst>
            </a:pPr>
            <a:endParaRPr lang="en-US" sz="2400" dirty="0">
              <a:latin typeface="Arial"/>
              <a:cs typeface="Arial"/>
            </a:endParaRPr>
          </a:p>
          <a:p>
            <a:pPr marL="12700" marR="518159">
              <a:spcBef>
                <a:spcPts val="950"/>
              </a:spcBef>
              <a:tabLst>
                <a:tab pos="241935" algn="l"/>
              </a:tabLst>
            </a:pPr>
            <a:r>
              <a:rPr lang="en-US" sz="2400" dirty="0">
                <a:latin typeface="Arial"/>
                <a:cs typeface="Arial"/>
              </a:rPr>
              <a:t>Developed as part of EPA’s Ports Initiative in the Office of</a:t>
            </a:r>
            <a:r>
              <a:rPr lang="en-US" sz="2400" spc="-25" dirty="0">
                <a:latin typeface="Arial"/>
                <a:cs typeface="Arial"/>
              </a:rPr>
              <a:t> </a:t>
            </a:r>
            <a:r>
              <a:rPr lang="en-US" sz="2400" spc="-50" dirty="0">
                <a:latin typeface="Arial"/>
                <a:cs typeface="Arial"/>
              </a:rPr>
              <a:t>T</a:t>
            </a:r>
            <a:r>
              <a:rPr lang="en-US" sz="2400" dirty="0">
                <a:latin typeface="Arial"/>
                <a:cs typeface="Arial"/>
              </a:rPr>
              <a:t>ransportation and</a:t>
            </a:r>
            <a:r>
              <a:rPr lang="en-US" sz="2400" spc="-75" dirty="0">
                <a:latin typeface="Arial"/>
                <a:cs typeface="Arial"/>
              </a:rPr>
              <a:t> </a:t>
            </a:r>
            <a:r>
              <a:rPr lang="en-US" sz="2400" dirty="0">
                <a:latin typeface="Arial"/>
                <a:cs typeface="Arial"/>
              </a:rPr>
              <a:t>Air Quality (O</a:t>
            </a:r>
            <a:r>
              <a:rPr lang="en-US" sz="2400" spc="-100" dirty="0">
                <a:latin typeface="Arial"/>
                <a:cs typeface="Arial"/>
              </a:rPr>
              <a:t>T</a:t>
            </a:r>
            <a:r>
              <a:rPr lang="en-US" sz="2400" dirty="0">
                <a:latin typeface="Arial"/>
                <a:cs typeface="Arial"/>
              </a:rPr>
              <a:t>AQ) in partnership with Regional Offices and the Office of Environmental Justice</a:t>
            </a:r>
          </a:p>
          <a:p>
            <a:pPr marL="241300" marR="518159" indent="-228600">
              <a:lnSpc>
                <a:spcPct val="100000"/>
              </a:lnSpc>
              <a:spcBef>
                <a:spcPts val="950"/>
              </a:spcBef>
              <a:buFont typeface="Arial"/>
              <a:buChar char="•"/>
              <a:tabLst>
                <a:tab pos="241935" algn="l"/>
              </a:tabLst>
            </a:pPr>
            <a:endParaRPr lang="en-US" sz="2400" dirty="0">
              <a:latin typeface="Arial"/>
              <a:cs typeface="Arial"/>
            </a:endParaRPr>
          </a:p>
          <a:p>
            <a:pPr marL="12700" marR="5080">
              <a:lnSpc>
                <a:spcPct val="100000"/>
              </a:lnSpc>
            </a:pPr>
            <a:endParaRPr sz="1300" dirty="0">
              <a:latin typeface="Arial"/>
              <a:cs typeface="Arial"/>
            </a:endParaRPr>
          </a:p>
        </p:txBody>
      </p:sp>
      <p:sp>
        <p:nvSpPr>
          <p:cNvPr id="9" name="object 9"/>
          <p:cNvSpPr/>
          <p:nvPr/>
        </p:nvSpPr>
        <p:spPr>
          <a:xfrm>
            <a:off x="8555763" y="5562057"/>
            <a:ext cx="1247457" cy="1231969"/>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426084" y="222166"/>
            <a:ext cx="3582035" cy="461665"/>
          </a:xfrm>
          <a:prstGeom prst="rect">
            <a:avLst/>
          </a:prstGeom>
        </p:spPr>
        <p:txBody>
          <a:bodyPr vert="horz" wrap="square" lIns="0" tIns="0" rIns="0" bIns="0" rtlCol="0">
            <a:spAutoFit/>
          </a:bodyPr>
          <a:lstStyle/>
          <a:p>
            <a:pPr marL="12700">
              <a:lnSpc>
                <a:spcPct val="100000"/>
              </a:lnSpc>
            </a:pPr>
            <a:r>
              <a:rPr sz="3000" b="1" dirty="0">
                <a:latin typeface="Arial"/>
                <a:cs typeface="Arial"/>
              </a:rPr>
              <a:t>1.0 </a:t>
            </a:r>
            <a:r>
              <a:rPr lang="en-US" sz="3000" b="1" dirty="0">
                <a:latin typeface="Arial"/>
                <a:cs typeface="Arial"/>
              </a:rPr>
              <a:t>Introduction</a:t>
            </a:r>
            <a:endParaRPr sz="3000" dirty="0">
              <a:latin typeface="Arial"/>
              <a:cs typeface="Arial"/>
            </a:endParaRPr>
          </a:p>
        </p:txBody>
      </p:sp>
      <p:sp>
        <p:nvSpPr>
          <p:cNvPr id="13" name="object 13"/>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3187192" y="7317909"/>
            <a:ext cx="448055" cy="232325"/>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634081" y="7253833"/>
            <a:ext cx="360476" cy="360476"/>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6789470" y="7229475"/>
            <a:ext cx="411429" cy="41142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386383" y="7229475"/>
            <a:ext cx="411391" cy="411391"/>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1993392" y="7230656"/>
            <a:ext cx="447970" cy="406831"/>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a:t>
            </a:fld>
            <a:endParaRPr/>
          </a:p>
        </p:txBody>
      </p:sp>
    </p:spTree>
    <p:extLst>
      <p:ext uri="{BB962C8B-B14F-4D97-AF65-F5344CB8AC3E}">
        <p14:creationId xmlns:p14="http://schemas.microsoft.com/office/powerpoint/2010/main" val="27845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431672" cy="5061301"/>
          </a:xfrm>
        </p:spPr>
        <p:txBody>
          <a:bodyPr>
            <a:normAutofit/>
          </a:bodyPr>
          <a:lstStyle/>
          <a:p>
            <a:r>
              <a:rPr lang="en-US" dirty="0"/>
              <a:t>Tools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defTabSz="1005840">
              <a:spcAft>
                <a:spcPts val="660"/>
              </a:spcAft>
            </a:pPr>
            <a:fld id="{9C8C2430-CBAF-4D9E-8321-8A011BFF5987}" type="slidenum">
              <a:rPr lang="en-US">
                <a:solidFill>
                  <a:srgbClr val="40BAD2"/>
                </a:solidFill>
                <a:latin typeface="Corbel" panose="020B0503020204020204"/>
              </a:rPr>
              <a:pPr defTabSz="1005840">
                <a:spcAft>
                  <a:spcPts val="660"/>
                </a:spcAft>
              </a:pPr>
              <a:t>40</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1005840"/>
            <a:endParaRPr lang="en-US" sz="3300" spc="-66">
              <a:latin typeface="Corbel" panose="020B0503020204020204"/>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3101914" y="1088305"/>
          <a:ext cx="6375820" cy="55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07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705958" cy="5061301"/>
          </a:xfrm>
        </p:spPr>
        <p:txBody>
          <a:bodyPr>
            <a:normAutofit/>
          </a:bodyPr>
          <a:lstStyle/>
          <a:p>
            <a:r>
              <a:rPr lang="en-US" dirty="0"/>
              <a:t>Website</a:t>
            </a:r>
            <a:br>
              <a:rPr lang="en-US" dirty="0"/>
            </a:br>
            <a:endParaRPr lang="en-US" dirty="0"/>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a:spcAft>
                <a:spcPts val="660"/>
              </a:spcAft>
            </a:pPr>
            <a:fld id="{9C8C2430-CBAF-4D9E-8321-8A011BFF5987}" type="slidenum">
              <a:rPr lang="en-US" smtClean="0"/>
              <a:pPr>
                <a:spcAft>
                  <a:spcPts val="660"/>
                </a:spcAft>
              </a:pPr>
              <a:t>41</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sz="3300"/>
          </a:p>
        </p:txBody>
      </p:sp>
      <p:sp>
        <p:nvSpPr>
          <p:cNvPr id="7" name="TextBox 6">
            <a:extLst>
              <a:ext uri="{FF2B5EF4-FFF2-40B4-BE49-F238E27FC236}">
                <a16:creationId xmlns:a16="http://schemas.microsoft.com/office/drawing/2014/main" id="{63E90A4A-A80C-4FA4-85A7-F56A2F40DDFC}"/>
              </a:ext>
            </a:extLst>
          </p:cNvPr>
          <p:cNvSpPr txBox="1"/>
          <p:nvPr/>
        </p:nvSpPr>
        <p:spPr>
          <a:xfrm>
            <a:off x="3161212" y="1102178"/>
            <a:ext cx="6070964" cy="3511731"/>
          </a:xfrm>
          <a:prstGeom prst="rect">
            <a:avLst/>
          </a:prstGeom>
          <a:noFill/>
        </p:spPr>
        <p:txBody>
          <a:bodyPr wrap="square" rtlCol="0" anchor="t">
            <a:spAutoFit/>
          </a:bodyPr>
          <a:lstStyle/>
          <a:p>
            <a:r>
              <a:rPr lang="en-US" sz="2640" b="1" dirty="0"/>
              <a:t>Visit the Website for more Tools </a:t>
            </a:r>
          </a:p>
          <a:p>
            <a:pPr marL="314325" indent="-314325">
              <a:buFont typeface="Arial" panose="020B0604020202020204" pitchFamily="34" charset="0"/>
              <a:buChar char="•"/>
            </a:pPr>
            <a:r>
              <a:rPr lang="en-US" sz="2640" dirty="0"/>
              <a:t>Case Studies</a:t>
            </a:r>
          </a:p>
          <a:p>
            <a:pPr marL="314325" indent="-314325">
              <a:buFont typeface="Arial" panose="020B0604020202020204" pitchFamily="34" charset="0"/>
              <a:buChar char="•"/>
            </a:pPr>
            <a:r>
              <a:rPr lang="en-US" sz="2640" dirty="0"/>
              <a:t>Worksheets</a:t>
            </a:r>
          </a:p>
          <a:p>
            <a:pPr marL="314325" indent="-314325">
              <a:buFont typeface="Arial" panose="020B0604020202020204" pitchFamily="34" charset="0"/>
              <a:buChar char="•"/>
            </a:pPr>
            <a:r>
              <a:rPr lang="en-US" sz="2640" dirty="0"/>
              <a:t>Training modules</a:t>
            </a:r>
          </a:p>
          <a:p>
            <a:pPr marL="314325" indent="-314325">
              <a:buFont typeface="Arial" panose="020B0604020202020204" pitchFamily="34" charset="0"/>
              <a:buChar char="•"/>
            </a:pPr>
            <a:r>
              <a:rPr lang="en-US" sz="2640" dirty="0"/>
              <a:t>Resource materials</a:t>
            </a:r>
          </a:p>
          <a:p>
            <a:pPr marL="314325" indent="-314325">
              <a:buFont typeface="Arial" panose="020B0604020202020204" pitchFamily="34" charset="0"/>
              <a:buChar char="•"/>
            </a:pPr>
            <a:r>
              <a:rPr lang="en-US" sz="2640" dirty="0"/>
              <a:t>And more!</a:t>
            </a:r>
          </a:p>
          <a:p>
            <a:r>
              <a:rPr lang="en-US" sz="2420" dirty="0">
                <a:hlinkClick r:id="rId3"/>
              </a:rPr>
              <a:t>www.epa.gov/community-port-collaboration</a:t>
            </a:r>
            <a:endParaRPr lang="en-US" sz="2420" dirty="0"/>
          </a:p>
          <a:p>
            <a:endParaRPr lang="en-US" sz="1980" dirty="0"/>
          </a:p>
          <a:p>
            <a:endParaRPr lang="en-US" sz="1980" dirty="0"/>
          </a:p>
        </p:txBody>
      </p:sp>
      <p:pic>
        <p:nvPicPr>
          <p:cNvPr id="9" name="Content Placeholder 8">
            <a:extLst>
              <a:ext uri="{FF2B5EF4-FFF2-40B4-BE49-F238E27FC236}">
                <a16:creationId xmlns:a16="http://schemas.microsoft.com/office/drawing/2014/main" id="{DB1C07F5-B108-49D3-ABD2-87DDD903B500}"/>
              </a:ext>
            </a:extLst>
          </p:cNvPr>
          <p:cNvPicPr>
            <a:picLocks noGrp="1" noChangeAspect="1"/>
          </p:cNvPicPr>
          <p:nvPr>
            <p:ph idx="1"/>
          </p:nvPr>
        </p:nvPicPr>
        <p:blipFill>
          <a:blip r:embed="rId4"/>
          <a:stretch>
            <a:fillRect/>
          </a:stretch>
        </p:blipFill>
        <p:spPr>
          <a:xfrm>
            <a:off x="2914617" y="4172176"/>
            <a:ext cx="6564154" cy="3134927"/>
          </a:xfrm>
          <a:prstGeom prst="rect">
            <a:avLst/>
          </a:prstGeom>
        </p:spPr>
      </p:pic>
    </p:spTree>
    <p:extLst>
      <p:ext uri="{BB962C8B-B14F-4D97-AF65-F5344CB8AC3E}">
        <p14:creationId xmlns:p14="http://schemas.microsoft.com/office/powerpoint/2010/main" val="74765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250" y="949960"/>
            <a:ext cx="9124950" cy="0"/>
          </a:xfrm>
          <a:custGeom>
            <a:avLst/>
            <a:gdLst/>
            <a:ahLst/>
            <a:cxnLst/>
            <a:rect l="l" t="t" r="r" b="b"/>
            <a:pathLst>
              <a:path w="9124950">
                <a:moveTo>
                  <a:pt x="0" y="0"/>
                </a:moveTo>
                <a:lnTo>
                  <a:pt x="9124950" y="0"/>
                </a:lnTo>
              </a:path>
            </a:pathLst>
          </a:custGeom>
          <a:ln w="38100">
            <a:solidFill>
              <a:srgbClr val="000000"/>
            </a:solidFill>
          </a:ln>
        </p:spPr>
        <p:txBody>
          <a:bodyPr wrap="square" lIns="0" tIns="0" rIns="0" bIns="0" rtlCol="0"/>
          <a:lstStyle/>
          <a:p>
            <a:endParaRPr/>
          </a:p>
        </p:txBody>
      </p:sp>
      <p:sp>
        <p:nvSpPr>
          <p:cNvPr id="12" name="object 12"/>
          <p:cNvSpPr txBox="1"/>
          <p:nvPr/>
        </p:nvSpPr>
        <p:spPr>
          <a:xfrm>
            <a:off x="444500" y="502557"/>
            <a:ext cx="9432557" cy="461665"/>
          </a:xfrm>
          <a:prstGeom prst="rect">
            <a:avLst/>
          </a:prstGeom>
        </p:spPr>
        <p:txBody>
          <a:bodyPr vert="horz" wrap="square" lIns="0" tIns="0" rIns="0" bIns="0" rtlCol="0">
            <a:spAutoFit/>
          </a:bodyPr>
          <a:lstStyle/>
          <a:p>
            <a:pPr marL="12700">
              <a:lnSpc>
                <a:spcPct val="100000"/>
              </a:lnSpc>
            </a:pPr>
            <a:r>
              <a:rPr lang="en-US" sz="3000" b="1">
                <a:latin typeface="Arial"/>
                <a:cs typeface="Arial"/>
              </a:rPr>
              <a:t>How to Use this Document</a:t>
            </a:r>
            <a:endParaRPr sz="3000">
              <a:latin typeface="Arial"/>
              <a:cs typeface="Arial"/>
            </a:endParaRPr>
          </a:p>
        </p:txBody>
      </p:sp>
      <p:sp>
        <p:nvSpPr>
          <p:cNvPr id="13" name="object 1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5</a:t>
            </a:fld>
            <a:endParaRPr/>
          </a:p>
        </p:txBody>
      </p:sp>
      <p:sp>
        <p:nvSpPr>
          <p:cNvPr id="28" name="TextBox 27">
            <a:extLst>
              <a:ext uri="{FF2B5EF4-FFF2-40B4-BE49-F238E27FC236}">
                <a16:creationId xmlns:a16="http://schemas.microsoft.com/office/drawing/2014/main" id="{A551D69D-894B-4D20-9155-291861D082C8}"/>
              </a:ext>
            </a:extLst>
          </p:cNvPr>
          <p:cNvSpPr txBox="1"/>
          <p:nvPr/>
        </p:nvSpPr>
        <p:spPr>
          <a:xfrm>
            <a:off x="476250" y="1143000"/>
            <a:ext cx="9124950" cy="6186309"/>
          </a:xfrm>
          <a:prstGeom prst="rect">
            <a:avLst/>
          </a:prstGeom>
          <a:noFill/>
        </p:spPr>
        <p:txBody>
          <a:bodyPr wrap="square" rtlCol="0">
            <a:spAutoFit/>
          </a:bodyPr>
          <a:lstStyle/>
          <a:p>
            <a:pPr marL="171450" marR="320675">
              <a:lnSpc>
                <a:spcPct val="100000"/>
              </a:lnSpc>
              <a:spcBef>
                <a:spcPts val="800"/>
              </a:spcBef>
            </a:pPr>
            <a:r>
              <a:rPr lang="en-US">
                <a:latin typeface="Arial"/>
                <a:cs typeface="Arial"/>
              </a:rPr>
              <a:t>Designed to be an interactive. The navigation bar along the bottom of each page allows users to:</a:t>
            </a:r>
          </a:p>
          <a:p>
            <a:pPr>
              <a:lnSpc>
                <a:spcPct val="100000"/>
              </a:lnSpc>
              <a:spcBef>
                <a:spcPts val="37"/>
              </a:spcBef>
            </a:pPr>
            <a:endParaRPr lang="en-US">
              <a:latin typeface="Times New Roman"/>
              <a:cs typeface="Times New Roman"/>
            </a:endParaRPr>
          </a:p>
          <a:p>
            <a:pPr marL="628650" indent="-228600">
              <a:lnSpc>
                <a:spcPct val="100000"/>
              </a:lnSpc>
              <a:buFont typeface="Arial"/>
              <a:buChar char="•"/>
              <a:tabLst>
                <a:tab pos="628650" algn="l"/>
              </a:tabLst>
            </a:pPr>
            <a:r>
              <a:rPr lang="en-US">
                <a:latin typeface="Arial"/>
                <a:cs typeface="Arial"/>
              </a:rPr>
              <a:t>jump to the home page.</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n-US">
                <a:latin typeface="Arial"/>
                <a:cs typeface="Arial"/>
              </a:rPr>
              <a:t>jump to the previous page or the next page.</a:t>
            </a:r>
          </a:p>
          <a:p>
            <a:pPr>
              <a:lnSpc>
                <a:spcPct val="100000"/>
              </a:lnSpc>
              <a:spcBef>
                <a:spcPts val="37"/>
              </a:spcBef>
              <a:buFont typeface="Arial"/>
              <a:buChar char="•"/>
            </a:pPr>
            <a:endParaRPr lang="en-US">
              <a:latin typeface="Times New Roman"/>
              <a:cs typeface="Times New Roman"/>
            </a:endParaRPr>
          </a:p>
          <a:p>
            <a:pPr marL="628650" marR="283210" indent="-228600">
              <a:lnSpc>
                <a:spcPct val="100000"/>
              </a:lnSpc>
              <a:buFont typeface="Arial"/>
              <a:buChar char="•"/>
              <a:tabLst>
                <a:tab pos="628650" algn="l"/>
              </a:tabLst>
            </a:pPr>
            <a:r>
              <a:rPr lang="en-US">
                <a:latin typeface="Arial"/>
                <a:cs typeface="Arial"/>
              </a:rPr>
              <a:t>refresh the current page to minimize its interactive features.</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n-US">
                <a:latin typeface="Arial"/>
                <a:cs typeface="Arial"/>
              </a:rPr>
              <a:t>jump from section to section.</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n-US">
                <a:latin typeface="Arial"/>
                <a:cs typeface="Arial"/>
              </a:rPr>
              <a:t>jump to the</a:t>
            </a:r>
            <a:r>
              <a:rPr lang="en-US" spc="-50">
                <a:latin typeface="Arial"/>
                <a:cs typeface="Arial"/>
              </a:rPr>
              <a:t> </a:t>
            </a:r>
            <a:r>
              <a:rPr lang="en-US">
                <a:latin typeface="Arial"/>
                <a:cs typeface="Arial"/>
              </a:rPr>
              <a:t>Appendix or Endnotes.</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n-US">
                <a:latin typeface="Arial"/>
                <a:cs typeface="Arial"/>
              </a:rPr>
              <a:t>jump to the Glossar</a:t>
            </a:r>
            <a:r>
              <a:rPr lang="en-US" spc="-70">
                <a:latin typeface="Arial"/>
                <a:cs typeface="Arial"/>
              </a:rPr>
              <a:t>y</a:t>
            </a:r>
            <a:r>
              <a:rPr lang="en-US">
                <a:latin typeface="Arial"/>
                <a:cs typeface="Arial"/>
              </a:rPr>
              <a:t>, which contains definitions for</a:t>
            </a:r>
          </a:p>
          <a:p>
            <a:pPr marL="628650">
              <a:lnSpc>
                <a:spcPct val="100000"/>
              </a:lnSpc>
            </a:pPr>
            <a:r>
              <a:rPr lang="en-US">
                <a:latin typeface="Arial"/>
                <a:cs typeface="Arial"/>
              </a:rPr>
              <a:t>words that are underlined throughout the document.</a:t>
            </a:r>
          </a:p>
          <a:p>
            <a:pPr>
              <a:lnSpc>
                <a:spcPct val="100000"/>
              </a:lnSpc>
              <a:spcBef>
                <a:spcPts val="37"/>
              </a:spcBef>
            </a:pPr>
            <a:endParaRPr lang="en-US">
              <a:latin typeface="Times New Roman"/>
              <a:cs typeface="Times New Roman"/>
            </a:endParaRPr>
          </a:p>
          <a:p>
            <a:pPr marL="171450" marR="333375">
              <a:lnSpc>
                <a:spcPct val="100000"/>
              </a:lnSpc>
            </a:pPr>
            <a:r>
              <a:rPr lang="en-US">
                <a:latin typeface="Arial"/>
                <a:cs typeface="Arial"/>
              </a:rPr>
              <a:t>Within each section, buttons in the lower left, or in some cases icon buttons, reveal additional information and case studies.</a:t>
            </a:r>
          </a:p>
          <a:p>
            <a:pPr>
              <a:lnSpc>
                <a:spcPct val="100000"/>
              </a:lnSpc>
              <a:spcBef>
                <a:spcPts val="37"/>
              </a:spcBef>
            </a:pPr>
            <a:endParaRPr lang="en-US">
              <a:latin typeface="Times New Roman"/>
              <a:cs typeface="Times New Roman"/>
            </a:endParaRPr>
          </a:p>
          <a:p>
            <a:pPr marL="171450" marR="354965">
              <a:lnSpc>
                <a:spcPct val="100000"/>
              </a:lnSpc>
            </a:pPr>
            <a:r>
              <a:rPr lang="en-US" spc="-20">
                <a:latin typeface="Arial"/>
                <a:cs typeface="Arial"/>
              </a:rPr>
              <a:t>W</a:t>
            </a:r>
            <a:r>
              <a:rPr lang="en-US">
                <a:latin typeface="Arial"/>
                <a:cs typeface="Arial"/>
              </a:rPr>
              <a:t>eb links throughout the document allow users to access additional online resources.</a:t>
            </a:r>
          </a:p>
          <a:p>
            <a:endParaRPr lang="en-US"/>
          </a:p>
        </p:txBody>
      </p:sp>
    </p:spTree>
    <p:extLst>
      <p:ext uri="{BB962C8B-B14F-4D97-AF65-F5344CB8AC3E}">
        <p14:creationId xmlns:p14="http://schemas.microsoft.com/office/powerpoint/2010/main" val="129804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2942" y="1142858"/>
            <a:ext cx="6655434" cy="5539740"/>
          </a:xfrm>
          <a:prstGeom prst="rect">
            <a:avLst/>
          </a:prstGeom>
        </p:spPr>
        <p:txBody>
          <a:bodyPr vert="horz" wrap="square" lIns="0" tIns="0" rIns="0" bIns="0" rtlCol="0">
            <a:spAutoFit/>
          </a:bodyPr>
          <a:lstStyle/>
          <a:p>
            <a:pPr marL="12700">
              <a:lnSpc>
                <a:spcPct val="100000"/>
              </a:lnSpc>
              <a:tabLst>
                <a:tab pos="6515100" algn="l"/>
              </a:tabLst>
            </a:pPr>
            <a:r>
              <a:rPr sz="1800" b="1">
                <a:latin typeface="Arial"/>
                <a:cs typeface="Arial"/>
                <a:hlinkClick r:id="rId3" action="ppaction://hlinksldjump"/>
              </a:rPr>
              <a:t>1.0 Introduction 	3</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515100" algn="l"/>
              </a:tabLst>
            </a:pPr>
            <a:r>
              <a:rPr sz="1800" b="1">
                <a:latin typeface="Arial"/>
                <a:cs typeface="Arial"/>
                <a:hlinkClick r:id="rId4" action="ppaction://hlinksldjump"/>
              </a:rPr>
              <a:t>2.0 The Role of Ports 	4</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515100" algn="l"/>
              </a:tabLst>
            </a:pPr>
            <a:r>
              <a:rPr sz="1800" b="1">
                <a:latin typeface="Arial"/>
                <a:cs typeface="Arial"/>
                <a:hlinkClick r:id="rId5" action="ppaction://hlinksldjump"/>
              </a:rPr>
              <a:t>3.0 How Ports </a:t>
            </a:r>
            <a:r>
              <a:rPr sz="1800" b="1" spc="-35">
                <a:latin typeface="Arial"/>
                <a:cs typeface="Arial"/>
                <a:hlinkClick r:id="rId5" action="ppaction://hlinksldjump"/>
              </a:rPr>
              <a:t>W</a:t>
            </a:r>
            <a:r>
              <a:rPr sz="1800" b="1">
                <a:latin typeface="Arial"/>
                <a:cs typeface="Arial"/>
                <a:hlinkClick r:id="rId5" action="ppaction://hlinksldjump"/>
              </a:rPr>
              <a:t>ork 	7</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400800" algn="l"/>
              </a:tabLst>
            </a:pPr>
            <a:r>
              <a:rPr sz="1800" b="1">
                <a:latin typeface="Arial"/>
                <a:cs typeface="Arial"/>
                <a:hlinkClick r:id="rId6" action="ppaction://hlinksldjump"/>
              </a:rPr>
              <a:t>4.0 Port-Community Relations 	</a:t>
            </a:r>
            <a:r>
              <a:rPr sz="1800" b="1" spc="-100">
                <a:latin typeface="Arial"/>
                <a:cs typeface="Arial"/>
                <a:hlinkClick r:id="rId6" action="ppaction://hlinksldjump"/>
              </a:rPr>
              <a:t>11</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387465" algn="l"/>
              </a:tabLst>
            </a:pPr>
            <a:r>
              <a:rPr sz="1800" b="1">
                <a:latin typeface="Arial"/>
                <a:cs typeface="Arial"/>
                <a:hlinkClick r:id="rId7" action="ppaction://hlinksldjump"/>
              </a:rPr>
              <a:t>5.0 Land Use and </a:t>
            </a:r>
            <a:r>
              <a:rPr sz="1800" b="1" spc="-105">
                <a:latin typeface="Arial"/>
                <a:cs typeface="Arial"/>
                <a:hlinkClick r:id="rId7" action="ppaction://hlinksldjump"/>
              </a:rPr>
              <a:t>T</a:t>
            </a:r>
            <a:r>
              <a:rPr sz="1800" b="1">
                <a:latin typeface="Arial"/>
                <a:cs typeface="Arial"/>
                <a:hlinkClick r:id="rId7" action="ppaction://hlinksldjump"/>
              </a:rPr>
              <a:t>ransportation 	14</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387465" algn="l"/>
              </a:tabLst>
            </a:pPr>
            <a:r>
              <a:rPr sz="1800" b="1">
                <a:latin typeface="Arial"/>
                <a:cs typeface="Arial"/>
                <a:hlinkClick r:id="rId8" action="ppaction://hlinksldjump"/>
              </a:rPr>
              <a:t>6.0 Local and Regional Economy 	19</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387465" algn="l"/>
              </a:tabLst>
            </a:pPr>
            <a:r>
              <a:rPr sz="1800" b="1">
                <a:latin typeface="Arial"/>
                <a:cs typeface="Arial"/>
                <a:hlinkClick r:id="rId9" action="ppaction://hlinksldjump"/>
              </a:rPr>
              <a:t>7.0 Environmental Impacts 	24</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387465" algn="l"/>
              </a:tabLst>
            </a:pPr>
            <a:r>
              <a:rPr sz="1800" b="1">
                <a:latin typeface="Arial"/>
                <a:cs typeface="Arial"/>
                <a:hlinkClick r:id="rId10" action="ppaction://hlinksldjump"/>
              </a:rPr>
              <a:t>8.0 </a:t>
            </a:r>
            <a:r>
              <a:rPr sz="1800" b="1" spc="-135">
                <a:latin typeface="Arial"/>
                <a:cs typeface="Arial"/>
                <a:hlinkClick r:id="rId10" action="ppaction://hlinksldjump"/>
              </a:rPr>
              <a:t>T</a:t>
            </a:r>
            <a:r>
              <a:rPr sz="1800" b="1">
                <a:latin typeface="Arial"/>
                <a:cs typeface="Arial"/>
                <a:hlinkClick r:id="rId10" action="ppaction://hlinksldjump"/>
              </a:rPr>
              <a:t>ools and Resources 	31</a:t>
            </a:r>
            <a:endParaRPr sz="1800">
              <a:latin typeface="Arial"/>
              <a:cs typeface="Arial"/>
            </a:endParaRPr>
          </a:p>
          <a:p>
            <a:pPr>
              <a:lnSpc>
                <a:spcPct val="100000"/>
              </a:lnSpc>
              <a:spcBef>
                <a:spcPts val="52"/>
              </a:spcBef>
            </a:pPr>
            <a:endParaRPr sz="2600">
              <a:latin typeface="Times New Roman"/>
              <a:cs typeface="Times New Roman"/>
            </a:endParaRPr>
          </a:p>
          <a:p>
            <a:pPr marL="12700">
              <a:lnSpc>
                <a:spcPct val="100000"/>
              </a:lnSpc>
              <a:tabLst>
                <a:tab pos="6387465" algn="l"/>
              </a:tabLst>
            </a:pPr>
            <a:r>
              <a:rPr sz="1800" b="1">
                <a:latin typeface="Arial"/>
                <a:cs typeface="Arial"/>
                <a:hlinkClick r:id="rId11" action="ppaction://hlinksldjump"/>
              </a:rPr>
              <a:t>9.0</a:t>
            </a:r>
            <a:r>
              <a:rPr sz="1800" b="1" spc="-70">
                <a:latin typeface="Arial"/>
                <a:cs typeface="Arial"/>
                <a:hlinkClick r:id="rId11" action="ppaction://hlinksldjump"/>
              </a:rPr>
              <a:t> </a:t>
            </a:r>
            <a:r>
              <a:rPr sz="1800" b="1">
                <a:latin typeface="Arial"/>
                <a:cs typeface="Arial"/>
                <a:hlinkClick r:id="rId11" action="ppaction://hlinksldjump"/>
              </a:rPr>
              <a:t>Appendix 	35</a:t>
            </a:r>
            <a:endParaRPr sz="1800">
              <a:latin typeface="Arial"/>
              <a:cs typeface="Arial"/>
            </a:endParaRPr>
          </a:p>
        </p:txBody>
      </p:sp>
      <p:sp>
        <p:nvSpPr>
          <p:cNvPr id="3" name="object 3"/>
          <p:cNvSpPr txBox="1"/>
          <p:nvPr/>
        </p:nvSpPr>
        <p:spPr>
          <a:xfrm>
            <a:off x="444500" y="502048"/>
            <a:ext cx="4104004" cy="406400"/>
          </a:xfrm>
          <a:prstGeom prst="rect">
            <a:avLst/>
          </a:prstGeom>
        </p:spPr>
        <p:txBody>
          <a:bodyPr vert="horz" wrap="square" lIns="0" tIns="0" rIns="0" bIns="0" rtlCol="0">
            <a:spAutoFit/>
          </a:bodyPr>
          <a:lstStyle/>
          <a:p>
            <a:pPr marL="12700">
              <a:lnSpc>
                <a:spcPct val="100000"/>
              </a:lnSpc>
            </a:pPr>
            <a:r>
              <a:rPr sz="3000" b="1" spc="-225">
                <a:latin typeface="Arial"/>
                <a:cs typeface="Arial"/>
              </a:rPr>
              <a:t>T</a:t>
            </a:r>
            <a:r>
              <a:rPr sz="3000" b="1">
                <a:latin typeface="Arial"/>
                <a:cs typeface="Arial"/>
              </a:rPr>
              <a:t>ABLE OF CONTENTS</a:t>
            </a:r>
            <a:endParaRPr sz="3000">
              <a:latin typeface="Arial"/>
              <a:cs typeface="Arial"/>
            </a:endParaRPr>
          </a:p>
        </p:txBody>
      </p:sp>
      <p:sp>
        <p:nvSpPr>
          <p:cNvPr id="4" name="object 4"/>
          <p:cNvSpPr/>
          <p:nvPr/>
        </p:nvSpPr>
        <p:spPr>
          <a:xfrm>
            <a:off x="502919" y="949960"/>
            <a:ext cx="9098280" cy="0"/>
          </a:xfrm>
          <a:custGeom>
            <a:avLst/>
            <a:gdLst/>
            <a:ahLst/>
            <a:cxnLst/>
            <a:rect l="l" t="t" r="r" b="b"/>
            <a:pathLst>
              <a:path w="9098280">
                <a:moveTo>
                  <a:pt x="0" y="0"/>
                </a:moveTo>
                <a:lnTo>
                  <a:pt x="9098280" y="0"/>
                </a:lnTo>
              </a:path>
            </a:pathLst>
          </a:custGeom>
          <a:ln w="38100">
            <a:solidFill>
              <a:srgbClr val="000000"/>
            </a:solidFill>
          </a:ln>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12"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13"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14"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15"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17"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8"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9" cstate="print"/>
            <a:stretch>
              <a:fillRect/>
            </a:stretch>
          </a:blipFill>
        </p:spPr>
        <p:txBody>
          <a:bodyPr wrap="square" lIns="0" tIns="0" rIns="0" bIns="0" rtlCol="0"/>
          <a:lstStyle/>
          <a:p>
            <a:endParaRPr/>
          </a:p>
        </p:txBody>
      </p:sp>
      <p:sp>
        <p:nvSpPr>
          <p:cNvPr id="13" name="object 13"/>
          <p:cNvSpPr/>
          <p:nvPr/>
        </p:nvSpPr>
        <p:spPr>
          <a:xfrm>
            <a:off x="3187192" y="7317909"/>
            <a:ext cx="448055" cy="232325"/>
          </a:xfrm>
          <a:prstGeom prst="rect">
            <a:avLst/>
          </a:prstGeom>
          <a:blipFill>
            <a:blip r:embed="rId20" cstate="print"/>
            <a:stretch>
              <a:fillRect/>
            </a:stretch>
          </a:blipFill>
        </p:spPr>
        <p:txBody>
          <a:bodyPr wrap="square" lIns="0" tIns="0" rIns="0" bIns="0" rtlCol="0"/>
          <a:lstStyle/>
          <a:p>
            <a:endParaRPr/>
          </a:p>
        </p:txBody>
      </p:sp>
      <p:sp>
        <p:nvSpPr>
          <p:cNvPr id="14" name="object 14"/>
          <p:cNvSpPr/>
          <p:nvPr/>
        </p:nvSpPr>
        <p:spPr>
          <a:xfrm>
            <a:off x="2634081" y="7253833"/>
            <a:ext cx="360476" cy="360476"/>
          </a:xfrm>
          <a:prstGeom prst="rect">
            <a:avLst/>
          </a:prstGeom>
          <a:blipFill>
            <a:blip r:embed="rId21" cstate="print"/>
            <a:stretch>
              <a:fillRect/>
            </a:stretch>
          </a:blipFill>
        </p:spPr>
        <p:txBody>
          <a:bodyPr wrap="square" lIns="0" tIns="0" rIns="0" bIns="0" rtlCol="0"/>
          <a:lstStyle/>
          <a:p>
            <a:endParaRPr/>
          </a:p>
        </p:txBody>
      </p:sp>
      <p:sp>
        <p:nvSpPr>
          <p:cNvPr id="15" name="object 15"/>
          <p:cNvSpPr/>
          <p:nvPr/>
        </p:nvSpPr>
        <p:spPr>
          <a:xfrm>
            <a:off x="6789470" y="7229475"/>
            <a:ext cx="411429" cy="411429"/>
          </a:xfrm>
          <a:prstGeom prst="rect">
            <a:avLst/>
          </a:prstGeom>
          <a:blipFill>
            <a:blip r:embed="rId22" cstate="print"/>
            <a:stretch>
              <a:fillRect/>
            </a:stretch>
          </a:blipFill>
        </p:spPr>
        <p:txBody>
          <a:bodyPr wrap="square" lIns="0" tIns="0" rIns="0" bIns="0" rtlCol="0"/>
          <a:lstStyle/>
          <a:p>
            <a:endParaRPr/>
          </a:p>
        </p:txBody>
      </p:sp>
      <p:sp>
        <p:nvSpPr>
          <p:cNvPr id="16" name="object 16"/>
          <p:cNvSpPr/>
          <p:nvPr/>
        </p:nvSpPr>
        <p:spPr>
          <a:xfrm>
            <a:off x="7386383" y="7229475"/>
            <a:ext cx="411391" cy="411391"/>
          </a:xfrm>
          <a:prstGeom prst="rect">
            <a:avLst/>
          </a:prstGeom>
          <a:blipFill>
            <a:blip r:embed="rId23" cstate="print"/>
            <a:stretch>
              <a:fillRect/>
            </a:stretch>
          </a:blipFill>
        </p:spPr>
        <p:txBody>
          <a:bodyPr wrap="square" lIns="0" tIns="0" rIns="0" bIns="0" rtlCol="0"/>
          <a:lstStyle/>
          <a:p>
            <a:endParaRPr/>
          </a:p>
        </p:txBody>
      </p:sp>
      <p:sp>
        <p:nvSpPr>
          <p:cNvPr id="17" name="object 17"/>
          <p:cNvSpPr/>
          <p:nvPr/>
        </p:nvSpPr>
        <p:spPr>
          <a:xfrm>
            <a:off x="1155223" y="2287523"/>
            <a:ext cx="585470" cy="585470"/>
          </a:xfrm>
          <a:custGeom>
            <a:avLst/>
            <a:gdLst/>
            <a:ahLst/>
            <a:cxnLst/>
            <a:rect l="l" t="t" r="r" b="b"/>
            <a:pathLst>
              <a:path w="585469" h="585469">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F7941E"/>
          </a:solidFill>
        </p:spPr>
        <p:txBody>
          <a:bodyPr wrap="square" lIns="0" tIns="0" rIns="0" bIns="0" rtlCol="0"/>
          <a:lstStyle/>
          <a:p>
            <a:endParaRPr/>
          </a:p>
        </p:txBody>
      </p:sp>
      <p:sp>
        <p:nvSpPr>
          <p:cNvPr id="18" name="object 18"/>
          <p:cNvSpPr/>
          <p:nvPr/>
        </p:nvSpPr>
        <p:spPr>
          <a:xfrm>
            <a:off x="1191768" y="2324100"/>
            <a:ext cx="512063" cy="512063"/>
          </a:xfrm>
          <a:prstGeom prst="rect">
            <a:avLst/>
          </a:prstGeom>
          <a:blipFill>
            <a:blip r:embed="rId24" cstate="print"/>
            <a:stretch>
              <a:fillRect/>
            </a:stretch>
          </a:blipFill>
        </p:spPr>
        <p:txBody>
          <a:bodyPr wrap="square" lIns="0" tIns="0" rIns="0" bIns="0" rtlCol="0"/>
          <a:lstStyle/>
          <a:p>
            <a:endParaRPr/>
          </a:p>
        </p:txBody>
      </p:sp>
      <p:sp>
        <p:nvSpPr>
          <p:cNvPr id="19" name="object 19"/>
          <p:cNvSpPr/>
          <p:nvPr/>
        </p:nvSpPr>
        <p:spPr>
          <a:xfrm>
            <a:off x="1155223" y="1652943"/>
            <a:ext cx="585470" cy="585470"/>
          </a:xfrm>
          <a:custGeom>
            <a:avLst/>
            <a:gdLst/>
            <a:ahLst/>
            <a:cxnLst/>
            <a:rect l="l" t="t" r="r" b="b"/>
            <a:pathLst>
              <a:path w="585469" h="585469">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132370"/>
          </a:solidFill>
        </p:spPr>
        <p:txBody>
          <a:bodyPr wrap="square" lIns="0" tIns="0" rIns="0" bIns="0" rtlCol="0"/>
          <a:lstStyle/>
          <a:p>
            <a:endParaRPr/>
          </a:p>
        </p:txBody>
      </p:sp>
      <p:sp>
        <p:nvSpPr>
          <p:cNvPr id="20" name="object 20"/>
          <p:cNvSpPr/>
          <p:nvPr/>
        </p:nvSpPr>
        <p:spPr>
          <a:xfrm>
            <a:off x="1155192" y="1679867"/>
            <a:ext cx="585169" cy="531367"/>
          </a:xfrm>
          <a:prstGeom prst="rect">
            <a:avLst/>
          </a:prstGeom>
          <a:blipFill>
            <a:blip r:embed="rId25" cstate="print"/>
            <a:stretch>
              <a:fillRect/>
            </a:stretch>
          </a:blipFill>
        </p:spPr>
        <p:txBody>
          <a:bodyPr wrap="square" lIns="0" tIns="0" rIns="0" bIns="0" rtlCol="0"/>
          <a:lstStyle/>
          <a:p>
            <a:endParaRPr/>
          </a:p>
        </p:txBody>
      </p:sp>
      <p:sp>
        <p:nvSpPr>
          <p:cNvPr id="21" name="object 21"/>
          <p:cNvSpPr/>
          <p:nvPr/>
        </p:nvSpPr>
        <p:spPr>
          <a:xfrm>
            <a:off x="1155223" y="2943428"/>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8D79AC"/>
          </a:solidFill>
        </p:spPr>
        <p:txBody>
          <a:bodyPr wrap="square" lIns="0" tIns="0" rIns="0" bIns="0" rtlCol="0"/>
          <a:lstStyle/>
          <a:p>
            <a:endParaRPr/>
          </a:p>
        </p:txBody>
      </p:sp>
      <p:sp>
        <p:nvSpPr>
          <p:cNvPr id="22" name="object 22"/>
          <p:cNvSpPr/>
          <p:nvPr/>
        </p:nvSpPr>
        <p:spPr>
          <a:xfrm>
            <a:off x="1155192" y="3020809"/>
            <a:ext cx="585133" cy="430453"/>
          </a:xfrm>
          <a:prstGeom prst="rect">
            <a:avLst/>
          </a:prstGeom>
          <a:blipFill>
            <a:blip r:embed="rId26" cstate="print"/>
            <a:stretch>
              <a:fillRect/>
            </a:stretch>
          </a:blipFill>
        </p:spPr>
        <p:txBody>
          <a:bodyPr wrap="square" lIns="0" tIns="0" rIns="0" bIns="0" rtlCol="0"/>
          <a:lstStyle/>
          <a:p>
            <a:endParaRPr/>
          </a:p>
        </p:txBody>
      </p:sp>
      <p:sp>
        <p:nvSpPr>
          <p:cNvPr id="23" name="object 23"/>
          <p:cNvSpPr/>
          <p:nvPr/>
        </p:nvSpPr>
        <p:spPr>
          <a:xfrm>
            <a:off x="1155223" y="4255249"/>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DA2220"/>
          </a:solidFill>
        </p:spPr>
        <p:txBody>
          <a:bodyPr wrap="square" lIns="0" tIns="0" rIns="0" bIns="0" rtlCol="0"/>
          <a:lstStyle/>
          <a:p>
            <a:endParaRPr/>
          </a:p>
        </p:txBody>
      </p:sp>
      <p:sp>
        <p:nvSpPr>
          <p:cNvPr id="24" name="object 24"/>
          <p:cNvSpPr/>
          <p:nvPr/>
        </p:nvSpPr>
        <p:spPr>
          <a:xfrm>
            <a:off x="1155192" y="4350909"/>
            <a:ext cx="585100" cy="393895"/>
          </a:xfrm>
          <a:prstGeom prst="rect">
            <a:avLst/>
          </a:prstGeom>
          <a:blipFill>
            <a:blip r:embed="rId27" cstate="print"/>
            <a:stretch>
              <a:fillRect/>
            </a:stretch>
          </a:blipFill>
        </p:spPr>
        <p:txBody>
          <a:bodyPr wrap="square" lIns="0" tIns="0" rIns="0" bIns="0" rtlCol="0"/>
          <a:lstStyle/>
          <a:p>
            <a:endParaRPr/>
          </a:p>
        </p:txBody>
      </p:sp>
      <p:sp>
        <p:nvSpPr>
          <p:cNvPr id="25" name="object 25"/>
          <p:cNvSpPr/>
          <p:nvPr/>
        </p:nvSpPr>
        <p:spPr>
          <a:xfrm>
            <a:off x="1155223" y="5567070"/>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EEB62B"/>
          </a:solidFill>
        </p:spPr>
        <p:txBody>
          <a:bodyPr wrap="square" lIns="0" tIns="0" rIns="0" bIns="0" rtlCol="0"/>
          <a:lstStyle/>
          <a:p>
            <a:endParaRPr/>
          </a:p>
        </p:txBody>
      </p:sp>
      <p:sp>
        <p:nvSpPr>
          <p:cNvPr id="26" name="object 26"/>
          <p:cNvSpPr/>
          <p:nvPr/>
        </p:nvSpPr>
        <p:spPr>
          <a:xfrm>
            <a:off x="1155200" y="5601786"/>
            <a:ext cx="585177" cy="515783"/>
          </a:xfrm>
          <a:prstGeom prst="rect">
            <a:avLst/>
          </a:prstGeom>
          <a:blipFill>
            <a:blip r:embed="rId28" cstate="print"/>
            <a:stretch>
              <a:fillRect/>
            </a:stretch>
          </a:blipFill>
        </p:spPr>
        <p:txBody>
          <a:bodyPr wrap="square" lIns="0" tIns="0" rIns="0" bIns="0" rtlCol="0"/>
          <a:lstStyle/>
          <a:p>
            <a:endParaRPr/>
          </a:p>
        </p:txBody>
      </p:sp>
      <p:sp>
        <p:nvSpPr>
          <p:cNvPr id="27" name="object 27"/>
          <p:cNvSpPr/>
          <p:nvPr/>
        </p:nvSpPr>
        <p:spPr>
          <a:xfrm>
            <a:off x="1155223" y="4911166"/>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5EA7A0"/>
          </a:solidFill>
        </p:spPr>
        <p:txBody>
          <a:bodyPr wrap="square" lIns="0" tIns="0" rIns="0" bIns="0" rtlCol="0"/>
          <a:lstStyle/>
          <a:p>
            <a:endParaRPr/>
          </a:p>
        </p:txBody>
      </p:sp>
      <p:sp>
        <p:nvSpPr>
          <p:cNvPr id="28" name="object 28"/>
          <p:cNvSpPr/>
          <p:nvPr/>
        </p:nvSpPr>
        <p:spPr>
          <a:xfrm>
            <a:off x="1193291" y="4911166"/>
            <a:ext cx="509016" cy="585215"/>
          </a:xfrm>
          <a:prstGeom prst="rect">
            <a:avLst/>
          </a:prstGeom>
          <a:blipFill>
            <a:blip r:embed="rId29" cstate="print"/>
            <a:stretch>
              <a:fillRect/>
            </a:stretch>
          </a:blipFill>
        </p:spPr>
        <p:txBody>
          <a:bodyPr wrap="square" lIns="0" tIns="0" rIns="0" bIns="0" rtlCol="0"/>
          <a:lstStyle/>
          <a:p>
            <a:endParaRPr/>
          </a:p>
        </p:txBody>
      </p:sp>
      <p:sp>
        <p:nvSpPr>
          <p:cNvPr id="29" name="object 29"/>
          <p:cNvSpPr/>
          <p:nvPr/>
        </p:nvSpPr>
        <p:spPr>
          <a:xfrm>
            <a:off x="1155223" y="6222986"/>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6E6E6E"/>
          </a:solidFill>
        </p:spPr>
        <p:txBody>
          <a:bodyPr wrap="square" lIns="0" tIns="0" rIns="0" bIns="0" rtlCol="0"/>
          <a:lstStyle/>
          <a:p>
            <a:endParaRPr/>
          </a:p>
        </p:txBody>
      </p:sp>
      <p:sp>
        <p:nvSpPr>
          <p:cNvPr id="30" name="object 30"/>
          <p:cNvSpPr/>
          <p:nvPr/>
        </p:nvSpPr>
        <p:spPr>
          <a:xfrm>
            <a:off x="1178052" y="6245845"/>
            <a:ext cx="539495" cy="539495"/>
          </a:xfrm>
          <a:prstGeom prst="rect">
            <a:avLst/>
          </a:prstGeom>
          <a:blipFill>
            <a:blip r:embed="rId30" cstate="print"/>
            <a:stretch>
              <a:fillRect/>
            </a:stretch>
          </a:blipFill>
        </p:spPr>
        <p:txBody>
          <a:bodyPr wrap="square" lIns="0" tIns="0" rIns="0" bIns="0" rtlCol="0"/>
          <a:lstStyle/>
          <a:p>
            <a:endParaRPr/>
          </a:p>
        </p:txBody>
      </p:sp>
      <p:sp>
        <p:nvSpPr>
          <p:cNvPr id="31" name="object 31"/>
          <p:cNvSpPr/>
          <p:nvPr/>
        </p:nvSpPr>
        <p:spPr>
          <a:xfrm>
            <a:off x="1155223" y="3599345"/>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64B147"/>
          </a:solidFill>
        </p:spPr>
        <p:txBody>
          <a:bodyPr wrap="square" lIns="0" tIns="0" rIns="0" bIns="0" rtlCol="0"/>
          <a:lstStyle/>
          <a:p>
            <a:endParaRPr/>
          </a:p>
        </p:txBody>
      </p:sp>
      <p:sp>
        <p:nvSpPr>
          <p:cNvPr id="32" name="object 32"/>
          <p:cNvSpPr/>
          <p:nvPr/>
        </p:nvSpPr>
        <p:spPr>
          <a:xfrm>
            <a:off x="1225422" y="3599345"/>
            <a:ext cx="444753" cy="585215"/>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1155223" y="1018374"/>
            <a:ext cx="585470" cy="585470"/>
          </a:xfrm>
          <a:custGeom>
            <a:avLst/>
            <a:gdLst/>
            <a:ahLst/>
            <a:cxnLst/>
            <a:rect l="l" t="t" r="r" b="b"/>
            <a:pathLst>
              <a:path w="585469" h="585469">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6E6E6E"/>
          </a:solidFill>
        </p:spPr>
        <p:txBody>
          <a:bodyPr wrap="square" lIns="0" tIns="0" rIns="0" bIns="0" rtlCol="0"/>
          <a:lstStyle/>
          <a:p>
            <a:endParaRPr/>
          </a:p>
        </p:txBody>
      </p:sp>
      <p:sp>
        <p:nvSpPr>
          <p:cNvPr id="34" name="object 34"/>
          <p:cNvSpPr/>
          <p:nvPr/>
        </p:nvSpPr>
        <p:spPr>
          <a:xfrm>
            <a:off x="1220724" y="1088611"/>
            <a:ext cx="487982" cy="444743"/>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1993392" y="7230656"/>
            <a:ext cx="447970" cy="406831"/>
          </a:xfrm>
          <a:prstGeom prst="rect">
            <a:avLst/>
          </a:prstGeom>
          <a:blipFill>
            <a:blip r:embed="rId33" cstate="print"/>
            <a:stretch>
              <a:fillRect/>
            </a:stretch>
          </a:blipFill>
        </p:spPr>
        <p:txBody>
          <a:bodyPr wrap="square" lIns="0" tIns="0" rIns="0" bIns="0" rtlCol="0"/>
          <a:lstStyle/>
          <a:p>
            <a:endParaRPr/>
          </a:p>
        </p:txBody>
      </p:sp>
      <p:sp>
        <p:nvSpPr>
          <p:cNvPr id="36" name="object 3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35935"/>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13237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t>2.0 The Role of Ports</a:t>
            </a:r>
          </a:p>
        </p:txBody>
      </p:sp>
      <p:sp>
        <p:nvSpPr>
          <p:cNvPr id="4" name="object 4"/>
          <p:cNvSpPr/>
          <p:nvPr/>
        </p:nvSpPr>
        <p:spPr>
          <a:xfrm>
            <a:off x="8100059" y="2886455"/>
            <a:ext cx="1508759" cy="136995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187192" y="7317909"/>
            <a:ext cx="448055" cy="232325"/>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634081" y="7253833"/>
            <a:ext cx="360476" cy="36047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9934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132370"/>
          </a:solid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6789470" y="7229475"/>
            <a:ext cx="411429" cy="411429"/>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7386383" y="7229475"/>
            <a:ext cx="411391" cy="411391"/>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132370"/>
          </a:solidFill>
        </p:spPr>
        <p:txBody>
          <a:bodyPr wrap="square" lIns="0" tIns="0" rIns="0" bIns="0" rtlCol="0"/>
          <a:lstStyle/>
          <a:p>
            <a:endParaRPr/>
          </a:p>
        </p:txBody>
      </p:sp>
      <p:sp>
        <p:nvSpPr>
          <p:cNvPr id="3" name="object 3"/>
          <p:cNvSpPr txBox="1"/>
          <p:nvPr/>
        </p:nvSpPr>
        <p:spPr>
          <a:xfrm>
            <a:off x="8124394" y="58645"/>
            <a:ext cx="1497965" cy="203200"/>
          </a:xfrm>
          <a:prstGeom prst="rect">
            <a:avLst/>
          </a:prstGeom>
        </p:spPr>
        <p:txBody>
          <a:bodyPr vert="horz" wrap="square" lIns="0" tIns="0" rIns="0" bIns="0" rtlCol="0">
            <a:spAutoFit/>
          </a:bodyPr>
          <a:lstStyle/>
          <a:p>
            <a:pPr marL="12700">
              <a:lnSpc>
                <a:spcPct val="100000"/>
              </a:lnSpc>
            </a:pPr>
            <a:r>
              <a:rPr sz="1400" b="1">
                <a:solidFill>
                  <a:srgbClr val="FFFFFF"/>
                </a:solidFill>
                <a:latin typeface="Arial"/>
                <a:cs typeface="Arial"/>
              </a:rPr>
              <a:t>The Role of Ports</a:t>
            </a:r>
            <a:endParaRPr sz="1400">
              <a:latin typeface="Arial"/>
              <a:cs typeface="Arial"/>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9934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132370"/>
          </a:solidFill>
        </p:spPr>
        <p:txBody>
          <a:bodyPr wrap="square" lIns="0" tIns="0" rIns="0" bIns="0" rtlCol="0"/>
          <a:lstStyle/>
          <a:p>
            <a:endParaRPr/>
          </a:p>
        </p:txBody>
      </p:sp>
      <p:sp>
        <p:nvSpPr>
          <p:cNvPr id="15" name="object 15"/>
          <p:cNvSpPr/>
          <p:nvPr/>
        </p:nvSpPr>
        <p:spPr>
          <a:xfrm>
            <a:off x="1993392" y="7230656"/>
            <a:ext cx="447970" cy="406831"/>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6789470" y="7229475"/>
            <a:ext cx="411429" cy="411429"/>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7386383" y="7229475"/>
            <a:ext cx="411391" cy="411391"/>
          </a:xfrm>
          <a:prstGeom prst="rect">
            <a:avLst/>
          </a:prstGeom>
          <a:blipFill>
            <a:blip r:embed="rId15" cstate="print"/>
            <a:stretch>
              <a:fillRect/>
            </a:stretch>
          </a:blipFill>
        </p:spPr>
        <p:txBody>
          <a:bodyPr wrap="square" lIns="0" tIns="0" rIns="0" bIns="0" rtlCol="0"/>
          <a:lstStyle/>
          <a:p>
            <a:endParaRPr/>
          </a:p>
        </p:txBody>
      </p:sp>
      <p:sp>
        <p:nvSpPr>
          <p:cNvPr id="18" name="object 18"/>
          <p:cNvSpPr txBox="1"/>
          <p:nvPr/>
        </p:nvSpPr>
        <p:spPr>
          <a:xfrm>
            <a:off x="444500" y="425689"/>
            <a:ext cx="5053965" cy="4183196"/>
          </a:xfrm>
          <a:prstGeom prst="rect">
            <a:avLst/>
          </a:prstGeom>
        </p:spPr>
        <p:txBody>
          <a:bodyPr vert="horz" wrap="square" lIns="0" tIns="0" rIns="0" bIns="0" rtlCol="0">
            <a:spAutoFit/>
          </a:bodyPr>
          <a:lstStyle/>
          <a:p>
            <a:pPr marL="12700">
              <a:lnSpc>
                <a:spcPct val="100000"/>
              </a:lnSpc>
            </a:pPr>
            <a:r>
              <a:rPr sz="2800" b="1" dirty="0">
                <a:latin typeface="Arial"/>
                <a:cs typeface="Arial"/>
              </a:rPr>
              <a:t>The Role of Ports</a:t>
            </a:r>
            <a:endParaRPr sz="2800" dirty="0">
              <a:latin typeface="Arial"/>
              <a:cs typeface="Arial"/>
            </a:endParaRPr>
          </a:p>
          <a:p>
            <a:pPr marL="48895" marR="86995">
              <a:spcBef>
                <a:spcPts val="1095"/>
              </a:spcBef>
            </a:pPr>
            <a:r>
              <a:rPr lang="en-US" dirty="0">
                <a:latin typeface="Arial"/>
                <a:cs typeface="Arial"/>
              </a:rPr>
              <a:t>Understanding the role of ports can help residents more e</a:t>
            </a:r>
            <a:r>
              <a:rPr lang="en-US" spc="-25" dirty="0">
                <a:latin typeface="Arial"/>
                <a:cs typeface="Arial"/>
              </a:rPr>
              <a:t>f</a:t>
            </a:r>
            <a:r>
              <a:rPr lang="en-US" dirty="0">
                <a:latin typeface="Arial"/>
                <a:cs typeface="Arial"/>
              </a:rPr>
              <a:t>fectively engage with decisions that impact near-port communities.</a:t>
            </a:r>
          </a:p>
          <a:p>
            <a:pPr marL="334645" marR="86995" indent="-285750">
              <a:lnSpc>
                <a:spcPct val="100000"/>
              </a:lnSpc>
              <a:spcBef>
                <a:spcPts val="1095"/>
              </a:spcBef>
              <a:buFont typeface="Arial" panose="020B0604020202020204" pitchFamily="34" charset="0"/>
              <a:buChar char="•"/>
            </a:pPr>
            <a:r>
              <a:rPr lang="en-US" dirty="0">
                <a:latin typeface="Arial"/>
                <a:cs typeface="Arial"/>
              </a:rPr>
              <a:t>Over 95 percent of the  </a:t>
            </a:r>
            <a:r>
              <a:rPr lang="en-US" u="sng" dirty="0">
                <a:latin typeface="Arial"/>
                <a:cs typeface="Arial"/>
              </a:rPr>
              <a:t>cargo</a:t>
            </a:r>
            <a:r>
              <a:rPr lang="en-US" dirty="0">
                <a:latin typeface="Arial"/>
                <a:cs typeface="Arial"/>
              </a:rPr>
              <a:t> entering the United States arrives by ship</a:t>
            </a:r>
          </a:p>
          <a:p>
            <a:pPr marL="334645" marR="86995" indent="-285750">
              <a:lnSpc>
                <a:spcPct val="100000"/>
              </a:lnSpc>
              <a:spcBef>
                <a:spcPts val="1095"/>
              </a:spcBef>
              <a:buFont typeface="Arial" panose="020B0604020202020204" pitchFamily="34" charset="0"/>
              <a:buChar char="•"/>
            </a:pPr>
            <a:r>
              <a:rPr lang="en-US" dirty="0">
                <a:latin typeface="Arial"/>
                <a:cs typeface="Arial"/>
              </a:rPr>
              <a:t>A</a:t>
            </a:r>
            <a:r>
              <a:rPr dirty="0">
                <a:latin typeface="Arial"/>
                <a:cs typeface="Arial"/>
              </a:rPr>
              <a:t>n important part of our national economy and </a:t>
            </a:r>
            <a:r>
              <a:rPr u="sng" dirty="0">
                <a:latin typeface="Arial"/>
                <a:cs typeface="Arial"/>
              </a:rPr>
              <a:t>intermodal</a:t>
            </a:r>
            <a:r>
              <a:rPr dirty="0">
                <a:latin typeface="Arial"/>
                <a:cs typeface="Arial"/>
              </a:rPr>
              <a:t> transportation system. </a:t>
            </a:r>
            <a:endParaRPr lang="en-US" dirty="0">
              <a:latin typeface="Arial"/>
              <a:cs typeface="Arial"/>
            </a:endParaRPr>
          </a:p>
          <a:p>
            <a:pPr marL="334645" marR="86995" indent="-285750">
              <a:lnSpc>
                <a:spcPct val="100000"/>
              </a:lnSpc>
              <a:spcBef>
                <a:spcPts val="1095"/>
              </a:spcBef>
              <a:buFont typeface="Arial" panose="020B0604020202020204" pitchFamily="34" charset="0"/>
              <a:buChar char="•"/>
            </a:pPr>
            <a:r>
              <a:rPr lang="en-US" dirty="0">
                <a:latin typeface="Arial"/>
                <a:cs typeface="Arial"/>
              </a:rPr>
              <a:t>Ports also have an impact on local and regional economies. </a:t>
            </a:r>
            <a:endParaRPr lang="en-US" baseline="33333" dirty="0">
              <a:latin typeface="Arial"/>
              <a:cs typeface="Arial"/>
            </a:endParaRPr>
          </a:p>
          <a:p>
            <a:pPr marL="334645" marR="86995" indent="-285750">
              <a:lnSpc>
                <a:spcPct val="100000"/>
              </a:lnSpc>
              <a:spcBef>
                <a:spcPts val="1095"/>
              </a:spcBef>
              <a:buFont typeface="Arial" panose="020B0604020202020204" pitchFamily="34" charset="0"/>
              <a:buChar char="•"/>
            </a:pPr>
            <a:r>
              <a:rPr lang="en-US" dirty="0">
                <a:latin typeface="Arial"/>
                <a:cs typeface="Arial"/>
              </a:rPr>
              <a:t>S</a:t>
            </a:r>
            <a:r>
              <a:rPr dirty="0">
                <a:latin typeface="Arial"/>
                <a:cs typeface="Arial"/>
              </a:rPr>
              <a:t>ignificant resource for national defense and emergency preparedness.</a:t>
            </a:r>
            <a:r>
              <a:rPr baseline="33333" dirty="0">
                <a:latin typeface="Arial"/>
                <a:cs typeface="Arial"/>
              </a:rPr>
              <a:t>3</a:t>
            </a:r>
            <a:endParaRPr lang="en-US" dirty="0">
              <a:latin typeface="Arial"/>
              <a:cs typeface="Arial"/>
            </a:endParaRPr>
          </a:p>
        </p:txBody>
      </p:sp>
      <p:sp>
        <p:nvSpPr>
          <p:cNvPr id="19" name="object 19"/>
          <p:cNvSpPr/>
          <p:nvPr/>
        </p:nvSpPr>
        <p:spPr>
          <a:xfrm>
            <a:off x="457266" y="6528560"/>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0" name="object 20"/>
          <p:cNvSpPr/>
          <p:nvPr/>
        </p:nvSpPr>
        <p:spPr>
          <a:xfrm>
            <a:off x="457200" y="6528560"/>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1" name="object 21"/>
          <p:cNvSpPr/>
          <p:nvPr/>
        </p:nvSpPr>
        <p:spPr>
          <a:xfrm>
            <a:off x="457266" y="6192290"/>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2" name="object 22"/>
          <p:cNvSpPr/>
          <p:nvPr/>
        </p:nvSpPr>
        <p:spPr>
          <a:xfrm>
            <a:off x="457200" y="6192290"/>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7"/>
                </a:lnTo>
                <a:lnTo>
                  <a:pt x="44" y="198308"/>
                </a:lnTo>
                <a:lnTo>
                  <a:pt x="1212" y="238117"/>
                </a:lnTo>
                <a:lnTo>
                  <a:pt x="9698" y="275991"/>
                </a:lnTo>
                <a:lnTo>
                  <a:pt x="44901" y="297036"/>
                </a:lnTo>
                <a:lnTo>
                  <a:pt x="98648" y="300161"/>
                </a:lnTo>
                <a:lnTo>
                  <a:pt x="4886960" y="300227"/>
                </a:lnTo>
                <a:lnTo>
                  <a:pt x="4912040" y="300183"/>
                </a:lnTo>
                <a:lnTo>
                  <a:pt x="4951849" y="299015"/>
                </a:lnTo>
                <a:lnTo>
                  <a:pt x="4989723" y="290529"/>
                </a:lnTo>
                <a:lnTo>
                  <a:pt x="5010768" y="255326"/>
                </a:lnTo>
                <a:lnTo>
                  <a:pt x="5013893" y="201579"/>
                </a:lnTo>
                <a:lnTo>
                  <a:pt x="5013960" y="126999"/>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3" name="object 23"/>
          <p:cNvSpPr/>
          <p:nvPr/>
        </p:nvSpPr>
        <p:spPr>
          <a:xfrm>
            <a:off x="457266" y="5856019"/>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4" name="object 24"/>
          <p:cNvSpPr/>
          <p:nvPr/>
        </p:nvSpPr>
        <p:spPr>
          <a:xfrm>
            <a:off x="457200" y="5856019"/>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5" name="object 25"/>
          <p:cNvSpPr/>
          <p:nvPr/>
        </p:nvSpPr>
        <p:spPr>
          <a:xfrm>
            <a:off x="457266" y="5519748"/>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6" name="object 26"/>
          <p:cNvSpPr/>
          <p:nvPr/>
        </p:nvSpPr>
        <p:spPr>
          <a:xfrm>
            <a:off x="457200" y="5519748"/>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7" name="object 27"/>
          <p:cNvSpPr/>
          <p:nvPr/>
        </p:nvSpPr>
        <p:spPr>
          <a:xfrm>
            <a:off x="457266" y="4847207"/>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8" name="object 28"/>
          <p:cNvSpPr/>
          <p:nvPr/>
        </p:nvSpPr>
        <p:spPr>
          <a:xfrm>
            <a:off x="457200" y="4847207"/>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9" name="object 29"/>
          <p:cNvSpPr/>
          <p:nvPr/>
        </p:nvSpPr>
        <p:spPr>
          <a:xfrm>
            <a:off x="457266" y="5183478"/>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30" name="object 30"/>
          <p:cNvSpPr txBox="1"/>
          <p:nvPr/>
        </p:nvSpPr>
        <p:spPr>
          <a:xfrm>
            <a:off x="588793" y="4966815"/>
            <a:ext cx="3295015" cy="1859280"/>
          </a:xfrm>
          <a:prstGeom prst="rect">
            <a:avLst/>
          </a:prstGeom>
        </p:spPr>
        <p:txBody>
          <a:bodyPr vert="horz" wrap="square" lIns="0" tIns="0" rIns="0" bIns="0" rtlCol="0">
            <a:spAutoFit/>
          </a:bodyPr>
          <a:lstStyle/>
          <a:p>
            <a:pPr marL="12700">
              <a:lnSpc>
                <a:spcPct val="100000"/>
              </a:lnSpc>
            </a:pPr>
            <a:r>
              <a:rPr sz="1200">
                <a:latin typeface="Arial"/>
                <a:cs typeface="Arial"/>
              </a:rPr>
              <a:t>The National Economy</a:t>
            </a:r>
          </a:p>
          <a:p>
            <a:pPr marL="12700" marR="911225">
              <a:lnSpc>
                <a:spcPct val="183900"/>
              </a:lnSpc>
            </a:pPr>
            <a:r>
              <a:rPr sz="1200">
                <a:latin typeface="Arial"/>
                <a:cs typeface="Arial"/>
              </a:rPr>
              <a:t>Port and Port-Related Employment Major Shipping Commodities Intermodal</a:t>
            </a:r>
            <a:r>
              <a:rPr sz="1200" spc="-25">
                <a:latin typeface="Arial"/>
                <a:cs typeface="Arial"/>
              </a:rPr>
              <a:t> </a:t>
            </a:r>
            <a:r>
              <a:rPr sz="1200" spc="-45">
                <a:latin typeface="Arial"/>
                <a:cs typeface="Arial"/>
              </a:rPr>
              <a:t>T</a:t>
            </a:r>
            <a:r>
              <a:rPr sz="1200">
                <a:latin typeface="Arial"/>
                <a:cs typeface="Arial"/>
              </a:rPr>
              <a:t>ransportation System</a:t>
            </a:r>
          </a:p>
          <a:p>
            <a:pPr marL="12700" marR="5080">
              <a:lnSpc>
                <a:spcPct val="183900"/>
              </a:lnSpc>
            </a:pPr>
            <a:r>
              <a:rPr sz="1200">
                <a:latin typeface="Arial"/>
                <a:cs typeface="Arial"/>
              </a:rPr>
              <a:t>National Defense and Emergency Preparedness Homeland Security</a:t>
            </a:r>
          </a:p>
        </p:txBody>
      </p:sp>
      <p:sp>
        <p:nvSpPr>
          <p:cNvPr id="31" name="object 31"/>
          <p:cNvSpPr/>
          <p:nvPr/>
        </p:nvSpPr>
        <p:spPr>
          <a:xfrm>
            <a:off x="457200" y="5183478"/>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7"/>
                </a:lnTo>
                <a:lnTo>
                  <a:pt x="44" y="198308"/>
                </a:lnTo>
                <a:lnTo>
                  <a:pt x="1212" y="238117"/>
                </a:lnTo>
                <a:lnTo>
                  <a:pt x="9698" y="275991"/>
                </a:lnTo>
                <a:lnTo>
                  <a:pt x="44901" y="297036"/>
                </a:lnTo>
                <a:lnTo>
                  <a:pt x="98648" y="300161"/>
                </a:lnTo>
                <a:lnTo>
                  <a:pt x="4886960" y="300227"/>
                </a:lnTo>
                <a:lnTo>
                  <a:pt x="4912040" y="300183"/>
                </a:lnTo>
                <a:lnTo>
                  <a:pt x="4951849" y="299015"/>
                </a:lnTo>
                <a:lnTo>
                  <a:pt x="4989723" y="290529"/>
                </a:lnTo>
                <a:lnTo>
                  <a:pt x="5010768" y="255326"/>
                </a:lnTo>
                <a:lnTo>
                  <a:pt x="5013893" y="201579"/>
                </a:lnTo>
                <a:lnTo>
                  <a:pt x="5013960" y="126999"/>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33" name="object 33"/>
          <p:cNvSpPr/>
          <p:nvPr/>
        </p:nvSpPr>
        <p:spPr>
          <a:xfrm>
            <a:off x="5657341" y="477480"/>
            <a:ext cx="3947160" cy="6365240"/>
          </a:xfrm>
          <a:custGeom>
            <a:avLst/>
            <a:gdLst/>
            <a:ahLst/>
            <a:cxnLst/>
            <a:rect l="l" t="t" r="r" b="b"/>
            <a:pathLst>
              <a:path w="3947159" h="6365240">
                <a:moveTo>
                  <a:pt x="0" y="6365239"/>
                </a:moveTo>
                <a:lnTo>
                  <a:pt x="3946652" y="6365239"/>
                </a:lnTo>
                <a:lnTo>
                  <a:pt x="3946652" y="0"/>
                </a:lnTo>
                <a:lnTo>
                  <a:pt x="0" y="0"/>
                </a:lnTo>
                <a:lnTo>
                  <a:pt x="0" y="6365239"/>
                </a:lnTo>
                <a:close/>
              </a:path>
            </a:pathLst>
          </a:custGeom>
          <a:solidFill>
            <a:srgbClr val="E7E9F1"/>
          </a:solidFill>
        </p:spPr>
        <p:txBody>
          <a:bodyPr wrap="square" lIns="0" tIns="0" rIns="0" bIns="0" rtlCol="0"/>
          <a:lstStyle/>
          <a:p>
            <a:endParaRPr/>
          </a:p>
        </p:txBody>
      </p:sp>
      <p:sp>
        <p:nvSpPr>
          <p:cNvPr id="37" name="object 37"/>
          <p:cNvSpPr txBox="1"/>
          <p:nvPr/>
        </p:nvSpPr>
        <p:spPr>
          <a:xfrm>
            <a:off x="5828791" y="617677"/>
            <a:ext cx="3399790" cy="369332"/>
          </a:xfrm>
          <a:prstGeom prst="rect">
            <a:avLst/>
          </a:prstGeom>
        </p:spPr>
        <p:txBody>
          <a:bodyPr vert="horz" wrap="square" lIns="0" tIns="0" rIns="0" bIns="0" rtlCol="0">
            <a:spAutoFit/>
          </a:bodyPr>
          <a:lstStyle/>
          <a:p>
            <a:pPr marL="12700">
              <a:lnSpc>
                <a:spcPct val="100000"/>
              </a:lnSpc>
            </a:pPr>
            <a:r>
              <a:rPr sz="2400" b="1" dirty="0">
                <a:latin typeface="Arial"/>
                <a:cs typeface="Arial"/>
              </a:rPr>
              <a:t>The National Economy</a:t>
            </a:r>
            <a:endParaRPr sz="2400" dirty="0">
              <a:latin typeface="Arial"/>
              <a:cs typeface="Arial"/>
            </a:endParaRPr>
          </a:p>
        </p:txBody>
      </p:sp>
      <p:sp>
        <p:nvSpPr>
          <p:cNvPr id="38" name="object 38"/>
          <p:cNvSpPr txBox="1"/>
          <p:nvPr/>
        </p:nvSpPr>
        <p:spPr>
          <a:xfrm>
            <a:off x="5875123" y="1004322"/>
            <a:ext cx="3399790" cy="2154436"/>
          </a:xfrm>
          <a:prstGeom prst="rect">
            <a:avLst/>
          </a:prstGeom>
        </p:spPr>
        <p:txBody>
          <a:bodyPr vert="horz" wrap="square" lIns="0" tIns="0" rIns="0" bIns="0" rtlCol="0">
            <a:spAutoFit/>
          </a:bodyPr>
          <a:lstStyle/>
          <a:p>
            <a:pPr marL="12700" marR="5080">
              <a:lnSpc>
                <a:spcPct val="100000"/>
              </a:lnSpc>
            </a:pPr>
            <a:r>
              <a:rPr sz="2000">
                <a:latin typeface="Arial"/>
                <a:cs typeface="Arial"/>
              </a:rPr>
              <a:t>U.S. seaports handle over 99 percent of the country</a:t>
            </a:r>
            <a:r>
              <a:rPr sz="2000" spc="-25">
                <a:latin typeface="Arial"/>
                <a:cs typeface="Arial"/>
              </a:rPr>
              <a:t>’</a:t>
            </a:r>
            <a:r>
              <a:rPr sz="2000">
                <a:latin typeface="Arial"/>
                <a:cs typeface="Arial"/>
              </a:rPr>
              <a:t>s overseas cargo by volume and 65 percent by value, according to</a:t>
            </a:r>
            <a:r>
              <a:rPr sz="2000" spc="-25">
                <a:latin typeface="Arial"/>
                <a:cs typeface="Arial"/>
              </a:rPr>
              <a:t> </a:t>
            </a:r>
            <a:r>
              <a:rPr sz="2000">
                <a:latin typeface="Arial"/>
                <a:cs typeface="Arial"/>
              </a:rPr>
              <a:t>The</a:t>
            </a:r>
            <a:r>
              <a:rPr sz="2000" spc="-75">
                <a:latin typeface="Arial"/>
                <a:cs typeface="Arial"/>
              </a:rPr>
              <a:t> </a:t>
            </a:r>
            <a:r>
              <a:rPr sz="2000">
                <a:latin typeface="Arial"/>
                <a:cs typeface="Arial"/>
              </a:rPr>
              <a:t>American</a:t>
            </a:r>
            <a:r>
              <a:rPr sz="2000" spc="-75">
                <a:latin typeface="Arial"/>
                <a:cs typeface="Arial"/>
              </a:rPr>
              <a:t> </a:t>
            </a:r>
            <a:r>
              <a:rPr sz="2000">
                <a:latin typeface="Arial"/>
                <a:cs typeface="Arial"/>
              </a:rPr>
              <a:t>Association of</a:t>
            </a:r>
            <a:r>
              <a:rPr sz="2000" spc="-5">
                <a:latin typeface="Arial"/>
                <a:cs typeface="Arial"/>
              </a:rPr>
              <a:t> </a:t>
            </a:r>
            <a:r>
              <a:rPr sz="2000">
                <a:latin typeface="Arial"/>
                <a:cs typeface="Arial"/>
              </a:rPr>
              <a:t>Port</a:t>
            </a:r>
            <a:r>
              <a:rPr lang="en-US" sz="2000">
                <a:latin typeface="Arial"/>
                <a:cs typeface="Arial"/>
              </a:rPr>
              <a:t> Authorities (AA</a:t>
            </a:r>
            <a:r>
              <a:rPr lang="en-US" sz="2000" spc="-100">
                <a:latin typeface="Arial"/>
                <a:cs typeface="Arial"/>
              </a:rPr>
              <a:t>P</a:t>
            </a:r>
            <a:r>
              <a:rPr lang="en-US" sz="2000">
                <a:latin typeface="Arial"/>
                <a:cs typeface="Arial"/>
              </a:rPr>
              <a:t>A).</a:t>
            </a:r>
            <a:endParaRPr sz="2000">
              <a:latin typeface="Arial"/>
              <a:cs typeface="Arial"/>
            </a:endParaRPr>
          </a:p>
        </p:txBody>
      </p:sp>
      <p:sp>
        <p:nvSpPr>
          <p:cNvPr id="41" name="object 41"/>
          <p:cNvSpPr/>
          <p:nvPr/>
        </p:nvSpPr>
        <p:spPr>
          <a:xfrm>
            <a:off x="5657341" y="460855"/>
            <a:ext cx="3947160" cy="6365240"/>
          </a:xfrm>
          <a:custGeom>
            <a:avLst/>
            <a:gdLst/>
            <a:ahLst/>
            <a:cxnLst/>
            <a:rect l="l" t="t" r="r" b="b"/>
            <a:pathLst>
              <a:path w="3947159" h="6365240">
                <a:moveTo>
                  <a:pt x="0" y="6365239"/>
                </a:moveTo>
                <a:lnTo>
                  <a:pt x="3946652" y="6365239"/>
                </a:lnTo>
                <a:lnTo>
                  <a:pt x="3946652" y="0"/>
                </a:lnTo>
                <a:lnTo>
                  <a:pt x="0" y="0"/>
                </a:lnTo>
                <a:lnTo>
                  <a:pt x="0" y="6365239"/>
                </a:lnTo>
                <a:close/>
              </a:path>
            </a:pathLst>
          </a:custGeom>
          <a:ln w="12700">
            <a:solidFill>
              <a:srgbClr val="132370"/>
            </a:solidFill>
          </a:ln>
        </p:spPr>
        <p:txBody>
          <a:bodyPr wrap="square" lIns="0" tIns="0" rIns="0" bIns="0" rtlCol="0"/>
          <a:lstStyle/>
          <a:p>
            <a:endParaRPr/>
          </a:p>
        </p:txBody>
      </p:sp>
      <p:sp>
        <p:nvSpPr>
          <p:cNvPr id="42" name="object 42"/>
          <p:cNvSpPr/>
          <p:nvPr/>
        </p:nvSpPr>
        <p:spPr>
          <a:xfrm>
            <a:off x="5871464" y="4182488"/>
            <a:ext cx="3538727" cy="2223655"/>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13237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19934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132370"/>
          </a:solidFill>
        </p:spPr>
        <p:txBody>
          <a:bodyPr wrap="square" lIns="0" tIns="0" rIns="0" bIns="0" rtlCol="0"/>
          <a:lstStyle/>
          <a:p>
            <a:endParaRPr/>
          </a:p>
        </p:txBody>
      </p:sp>
      <p:sp>
        <p:nvSpPr>
          <p:cNvPr id="14" name="object 14"/>
          <p:cNvSpPr/>
          <p:nvPr/>
        </p:nvSpPr>
        <p:spPr>
          <a:xfrm>
            <a:off x="1993392" y="7230656"/>
            <a:ext cx="447970" cy="406831"/>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789470" y="7229475"/>
            <a:ext cx="411429" cy="411429"/>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386383" y="7229475"/>
            <a:ext cx="411391" cy="411391"/>
          </a:xfrm>
          <a:prstGeom prst="rect">
            <a:avLst/>
          </a:prstGeom>
          <a:blipFill>
            <a:blip r:embed="rId15" cstate="print"/>
            <a:stretch>
              <a:fillRect/>
            </a:stretch>
          </a:blipFill>
        </p:spPr>
        <p:txBody>
          <a:bodyPr wrap="square" lIns="0" tIns="0" rIns="0" bIns="0" rtlCol="0"/>
          <a:lstStyle/>
          <a:p>
            <a:endParaRPr/>
          </a:p>
        </p:txBody>
      </p:sp>
      <p:sp>
        <p:nvSpPr>
          <p:cNvPr id="17" name="object 17"/>
          <p:cNvSpPr txBox="1"/>
          <p:nvPr/>
        </p:nvSpPr>
        <p:spPr>
          <a:xfrm>
            <a:off x="444500" y="58645"/>
            <a:ext cx="9177655" cy="787395"/>
          </a:xfrm>
          <a:prstGeom prst="rect">
            <a:avLst/>
          </a:prstGeom>
        </p:spPr>
        <p:txBody>
          <a:bodyPr vert="horz" wrap="square" lIns="0" tIns="0" rIns="0" bIns="0" rtlCol="0">
            <a:spAutoFit/>
          </a:bodyPr>
          <a:lstStyle/>
          <a:p>
            <a:pPr marR="5080" algn="r">
              <a:lnSpc>
                <a:spcPct val="100000"/>
              </a:lnSpc>
            </a:pPr>
            <a:r>
              <a:rPr sz="1400" b="1" dirty="0">
                <a:solidFill>
                  <a:srgbClr val="FFFFFF"/>
                </a:solidFill>
                <a:latin typeface="Arial"/>
                <a:cs typeface="Arial"/>
              </a:rPr>
              <a:t>The Role of Ports</a:t>
            </a:r>
            <a:endParaRPr sz="1400" dirty="0">
              <a:latin typeface="Arial"/>
              <a:cs typeface="Arial"/>
            </a:endParaRPr>
          </a:p>
          <a:p>
            <a:pPr marL="12700">
              <a:lnSpc>
                <a:spcPct val="100000"/>
              </a:lnSpc>
              <a:spcBef>
                <a:spcPts val="1135"/>
              </a:spcBef>
            </a:pPr>
            <a:r>
              <a:rPr sz="2800" b="1" dirty="0">
                <a:latin typeface="Arial"/>
                <a:cs typeface="Arial"/>
              </a:rPr>
              <a:t>Current Port Industry Challenges</a:t>
            </a:r>
            <a:endParaRPr sz="2800" dirty="0">
              <a:latin typeface="Times New Roman"/>
              <a:cs typeface="Times New Roman"/>
            </a:endParaRPr>
          </a:p>
        </p:txBody>
      </p:sp>
      <p:sp>
        <p:nvSpPr>
          <p:cNvPr id="18" name="object 18"/>
          <p:cNvSpPr/>
          <p:nvPr/>
        </p:nvSpPr>
        <p:spPr>
          <a:xfrm>
            <a:off x="2095427" y="1253995"/>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19" name="object 19"/>
          <p:cNvSpPr/>
          <p:nvPr/>
        </p:nvSpPr>
        <p:spPr>
          <a:xfrm>
            <a:off x="2252622" y="1517579"/>
            <a:ext cx="932030" cy="874166"/>
          </a:xfrm>
          <a:prstGeom prst="rect">
            <a:avLst/>
          </a:prstGeom>
          <a:blipFill>
            <a:blip r:embed="rId16" cstate="print"/>
            <a:stretch>
              <a:fillRect/>
            </a:stretch>
          </a:blipFill>
        </p:spPr>
        <p:txBody>
          <a:bodyPr wrap="square" lIns="0" tIns="0" rIns="0" bIns="0" rtlCol="0"/>
          <a:lstStyle/>
          <a:p>
            <a:endParaRPr/>
          </a:p>
        </p:txBody>
      </p:sp>
      <p:sp>
        <p:nvSpPr>
          <p:cNvPr id="20" name="object 20"/>
          <p:cNvSpPr txBox="1"/>
          <p:nvPr/>
        </p:nvSpPr>
        <p:spPr>
          <a:xfrm>
            <a:off x="2258591" y="2430677"/>
            <a:ext cx="941705" cy="215900"/>
          </a:xfrm>
          <a:prstGeom prst="rect">
            <a:avLst/>
          </a:prstGeom>
        </p:spPr>
        <p:txBody>
          <a:bodyPr vert="horz" wrap="square" lIns="0" tIns="0" rIns="0" bIns="0" rtlCol="0">
            <a:spAutoFit/>
          </a:bodyPr>
          <a:lstStyle/>
          <a:p>
            <a:pPr marL="12700">
              <a:lnSpc>
                <a:spcPct val="100000"/>
              </a:lnSpc>
            </a:pPr>
            <a:r>
              <a:rPr sz="1500" spc="-40">
                <a:latin typeface="Arial"/>
                <a:cs typeface="Arial"/>
              </a:rPr>
              <a:t>Congestion</a:t>
            </a:r>
            <a:endParaRPr sz="1500">
              <a:latin typeface="Arial"/>
              <a:cs typeface="Arial"/>
            </a:endParaRPr>
          </a:p>
        </p:txBody>
      </p:sp>
      <p:sp>
        <p:nvSpPr>
          <p:cNvPr id="21" name="object 21"/>
          <p:cNvSpPr/>
          <p:nvPr/>
        </p:nvSpPr>
        <p:spPr>
          <a:xfrm>
            <a:off x="2095396" y="1253995"/>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444531" y="1253995"/>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23" name="object 23"/>
          <p:cNvSpPr/>
          <p:nvPr/>
        </p:nvSpPr>
        <p:spPr>
          <a:xfrm>
            <a:off x="493039" y="1552682"/>
            <a:ext cx="1216602" cy="527646"/>
          </a:xfrm>
          <a:prstGeom prst="rect">
            <a:avLst/>
          </a:prstGeom>
          <a:blipFill>
            <a:blip r:embed="rId17" cstate="print"/>
            <a:stretch>
              <a:fillRect/>
            </a:stretch>
          </a:blipFill>
        </p:spPr>
        <p:txBody>
          <a:bodyPr wrap="square" lIns="0" tIns="0" rIns="0" bIns="0" rtlCol="0"/>
          <a:lstStyle/>
          <a:p>
            <a:endParaRPr/>
          </a:p>
        </p:txBody>
      </p:sp>
      <p:sp>
        <p:nvSpPr>
          <p:cNvPr id="24" name="object 24"/>
          <p:cNvSpPr txBox="1"/>
          <p:nvPr/>
        </p:nvSpPr>
        <p:spPr>
          <a:xfrm>
            <a:off x="464857" y="2324174"/>
            <a:ext cx="1227455" cy="444500"/>
          </a:xfrm>
          <a:prstGeom prst="rect">
            <a:avLst/>
          </a:prstGeom>
        </p:spPr>
        <p:txBody>
          <a:bodyPr vert="horz" wrap="square" lIns="0" tIns="0" rIns="0" bIns="0" rtlCol="0">
            <a:spAutoFit/>
          </a:bodyPr>
          <a:lstStyle/>
          <a:p>
            <a:pPr marL="257810" marR="5080" indent="-245745">
              <a:lnSpc>
                <a:spcPct val="100000"/>
              </a:lnSpc>
            </a:pPr>
            <a:r>
              <a:rPr sz="1500" spc="-35">
                <a:latin typeface="Arial"/>
                <a:cs typeface="Arial"/>
              </a:rPr>
              <a:t>Post-Panamax Shipping</a:t>
            </a:r>
            <a:endParaRPr sz="1500">
              <a:latin typeface="Arial"/>
              <a:cs typeface="Arial"/>
            </a:endParaRPr>
          </a:p>
        </p:txBody>
      </p:sp>
      <p:sp>
        <p:nvSpPr>
          <p:cNvPr id="25" name="object 25"/>
          <p:cNvSpPr/>
          <p:nvPr/>
        </p:nvSpPr>
        <p:spPr>
          <a:xfrm>
            <a:off x="444500" y="1253995"/>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26" name="object 26"/>
          <p:cNvSpPr/>
          <p:nvPr/>
        </p:nvSpPr>
        <p:spPr>
          <a:xfrm>
            <a:off x="3746325" y="1253995"/>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27" name="object 27"/>
          <p:cNvSpPr/>
          <p:nvPr/>
        </p:nvSpPr>
        <p:spPr>
          <a:xfrm>
            <a:off x="3949241" y="1392903"/>
            <a:ext cx="870281" cy="870281"/>
          </a:xfrm>
          <a:prstGeom prst="rect">
            <a:avLst/>
          </a:prstGeom>
          <a:blipFill>
            <a:blip r:embed="rId18" cstate="print"/>
            <a:stretch>
              <a:fillRect/>
            </a:stretch>
          </a:blipFill>
        </p:spPr>
        <p:txBody>
          <a:bodyPr wrap="square" lIns="0" tIns="0" rIns="0" bIns="0" rtlCol="0"/>
          <a:lstStyle/>
          <a:p>
            <a:endParaRPr/>
          </a:p>
        </p:txBody>
      </p:sp>
      <p:sp>
        <p:nvSpPr>
          <p:cNvPr id="28" name="object 28"/>
          <p:cNvSpPr txBox="1"/>
          <p:nvPr/>
        </p:nvSpPr>
        <p:spPr>
          <a:xfrm>
            <a:off x="3807373" y="2339453"/>
            <a:ext cx="1148080" cy="444500"/>
          </a:xfrm>
          <a:prstGeom prst="rect">
            <a:avLst/>
          </a:prstGeom>
        </p:spPr>
        <p:txBody>
          <a:bodyPr vert="horz" wrap="square" lIns="0" tIns="0" rIns="0" bIns="0" rtlCol="0">
            <a:spAutoFit/>
          </a:bodyPr>
          <a:lstStyle/>
          <a:p>
            <a:pPr marL="12700" marR="5080" indent="128905">
              <a:lnSpc>
                <a:spcPct val="100000"/>
              </a:lnSpc>
            </a:pPr>
            <a:r>
              <a:rPr sz="1500" spc="-30">
                <a:latin typeface="Arial"/>
                <a:cs typeface="Arial"/>
              </a:rPr>
              <a:t>W</a:t>
            </a:r>
            <a:r>
              <a:rPr sz="1500">
                <a:latin typeface="Arial"/>
                <a:cs typeface="Arial"/>
              </a:rPr>
              <a:t>orkforce Development</a:t>
            </a:r>
          </a:p>
        </p:txBody>
      </p:sp>
      <p:sp>
        <p:nvSpPr>
          <p:cNvPr id="29" name="object 29"/>
          <p:cNvSpPr/>
          <p:nvPr/>
        </p:nvSpPr>
        <p:spPr>
          <a:xfrm>
            <a:off x="3746294" y="1253995"/>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444531" y="3035621"/>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31" name="object 31"/>
          <p:cNvSpPr/>
          <p:nvPr/>
        </p:nvSpPr>
        <p:spPr>
          <a:xfrm>
            <a:off x="535144" y="3167366"/>
            <a:ext cx="1083547" cy="899337"/>
          </a:xfrm>
          <a:prstGeom prst="rect">
            <a:avLst/>
          </a:prstGeom>
          <a:blipFill>
            <a:blip r:embed="rId19" cstate="print"/>
            <a:stretch>
              <a:fillRect/>
            </a:stretch>
          </a:blipFill>
        </p:spPr>
        <p:txBody>
          <a:bodyPr wrap="square" lIns="0" tIns="0" rIns="0" bIns="0" rtlCol="0"/>
          <a:lstStyle/>
          <a:p>
            <a:endParaRPr/>
          </a:p>
        </p:txBody>
      </p:sp>
      <p:sp>
        <p:nvSpPr>
          <p:cNvPr id="32" name="object 32"/>
          <p:cNvSpPr txBox="1"/>
          <p:nvPr/>
        </p:nvSpPr>
        <p:spPr>
          <a:xfrm>
            <a:off x="510927" y="4128241"/>
            <a:ext cx="1137285" cy="444500"/>
          </a:xfrm>
          <a:prstGeom prst="rect">
            <a:avLst/>
          </a:prstGeom>
        </p:spPr>
        <p:txBody>
          <a:bodyPr vert="horz" wrap="square" lIns="0" tIns="0" rIns="0" bIns="0" rtlCol="0">
            <a:spAutoFit/>
          </a:bodyPr>
          <a:lstStyle/>
          <a:p>
            <a:pPr marL="12700" marR="5080" indent="142875">
              <a:lnSpc>
                <a:spcPct val="100000"/>
              </a:lnSpc>
            </a:pPr>
            <a:r>
              <a:rPr sz="1500">
                <a:latin typeface="Arial"/>
                <a:cs typeface="Arial"/>
              </a:rPr>
              <a:t>Container Management</a:t>
            </a:r>
          </a:p>
        </p:txBody>
      </p:sp>
      <p:sp>
        <p:nvSpPr>
          <p:cNvPr id="33" name="object 33"/>
          <p:cNvSpPr/>
          <p:nvPr/>
        </p:nvSpPr>
        <p:spPr>
          <a:xfrm>
            <a:off x="444500" y="3035621"/>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2095427" y="3035621"/>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34"/>
                </a:lnTo>
                <a:lnTo>
                  <a:pt x="218" y="1515431"/>
                </a:lnTo>
                <a:lnTo>
                  <a:pt x="3866" y="1566564"/>
                </a:lnTo>
                <a:lnTo>
                  <a:pt x="22700" y="1604260"/>
                </a:lnTo>
                <a:lnTo>
                  <a:pt x="68474" y="1618098"/>
                </a:lnTo>
                <a:lnTo>
                  <a:pt x="127688" y="1620021"/>
                </a:lnTo>
                <a:lnTo>
                  <a:pt x="1175979" y="1619800"/>
                </a:lnTo>
                <a:lnTo>
                  <a:pt x="1227112" y="1616152"/>
                </a:lnTo>
                <a:lnTo>
                  <a:pt x="1264809" y="1597318"/>
                </a:lnTo>
                <a:lnTo>
                  <a:pt x="1278646" y="1551544"/>
                </a:lnTo>
                <a:lnTo>
                  <a:pt x="1280563" y="1493034"/>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35" name="object 35"/>
          <p:cNvSpPr txBox="1"/>
          <p:nvPr/>
        </p:nvSpPr>
        <p:spPr>
          <a:xfrm>
            <a:off x="2114937" y="4116428"/>
            <a:ext cx="1231265" cy="444500"/>
          </a:xfrm>
          <a:prstGeom prst="rect">
            <a:avLst/>
          </a:prstGeom>
        </p:spPr>
        <p:txBody>
          <a:bodyPr vert="horz" wrap="square" lIns="0" tIns="0" rIns="0" bIns="0" rtlCol="0">
            <a:spAutoFit/>
          </a:bodyPr>
          <a:lstStyle/>
          <a:p>
            <a:pPr marL="59690" marR="5080" indent="-47625">
              <a:lnSpc>
                <a:spcPct val="100000"/>
              </a:lnSpc>
            </a:pPr>
            <a:r>
              <a:rPr sz="1500" spc="-10">
                <a:latin typeface="Arial"/>
                <a:cs typeface="Arial"/>
              </a:rPr>
              <a:t>Environmental Sustainability</a:t>
            </a:r>
            <a:endParaRPr sz="1500">
              <a:latin typeface="Arial"/>
              <a:cs typeface="Arial"/>
            </a:endParaRPr>
          </a:p>
        </p:txBody>
      </p:sp>
      <p:sp>
        <p:nvSpPr>
          <p:cNvPr id="36" name="object 36"/>
          <p:cNvSpPr/>
          <p:nvPr/>
        </p:nvSpPr>
        <p:spPr>
          <a:xfrm>
            <a:off x="2095396" y="3035621"/>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50"/>
                </a:lnTo>
                <a:lnTo>
                  <a:pt x="31" y="1493034"/>
                </a:lnTo>
                <a:lnTo>
                  <a:pt x="841" y="1535026"/>
                </a:lnTo>
                <a:lnTo>
                  <a:pt x="6735" y="1578879"/>
                </a:lnTo>
                <a:lnTo>
                  <a:pt x="31181" y="1609489"/>
                </a:lnTo>
                <a:lnTo>
                  <a:pt x="68505" y="1618098"/>
                </a:lnTo>
                <a:lnTo>
                  <a:pt x="127719" y="1620021"/>
                </a:lnTo>
                <a:lnTo>
                  <a:pt x="1128229" y="1620050"/>
                </a:lnTo>
                <a:lnTo>
                  <a:pt x="1153614" y="1620018"/>
                </a:lnTo>
                <a:lnTo>
                  <a:pt x="1195606" y="1619208"/>
                </a:lnTo>
                <a:lnTo>
                  <a:pt x="1239459" y="1613314"/>
                </a:lnTo>
                <a:lnTo>
                  <a:pt x="1270069" y="1588868"/>
                </a:lnTo>
                <a:lnTo>
                  <a:pt x="1278678" y="1551544"/>
                </a:lnTo>
                <a:lnTo>
                  <a:pt x="1280601" y="1492330"/>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699">
            <a:solidFill>
              <a:srgbClr val="000000"/>
            </a:solidFill>
          </a:ln>
        </p:spPr>
        <p:txBody>
          <a:bodyPr wrap="square" lIns="0" tIns="0" rIns="0" bIns="0" rtlCol="0"/>
          <a:lstStyle/>
          <a:p>
            <a:endParaRPr/>
          </a:p>
        </p:txBody>
      </p:sp>
      <p:sp>
        <p:nvSpPr>
          <p:cNvPr id="37" name="object 37"/>
          <p:cNvSpPr/>
          <p:nvPr/>
        </p:nvSpPr>
        <p:spPr>
          <a:xfrm>
            <a:off x="2322121" y="3203303"/>
            <a:ext cx="827178" cy="827178"/>
          </a:xfrm>
          <a:prstGeom prst="rect">
            <a:avLst/>
          </a:prstGeom>
          <a:blipFill>
            <a:blip r:embed="rId20" cstate="print"/>
            <a:stretch>
              <a:fillRect/>
            </a:stretch>
          </a:blipFill>
        </p:spPr>
        <p:txBody>
          <a:bodyPr wrap="square" lIns="0" tIns="0" rIns="0" bIns="0" rtlCol="0"/>
          <a:lstStyle/>
          <a:p>
            <a:endParaRPr/>
          </a:p>
        </p:txBody>
      </p:sp>
      <p:sp>
        <p:nvSpPr>
          <p:cNvPr id="38" name="object 38"/>
          <p:cNvSpPr/>
          <p:nvPr/>
        </p:nvSpPr>
        <p:spPr>
          <a:xfrm>
            <a:off x="3746325" y="3035589"/>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59"/>
                </a:lnTo>
                <a:lnTo>
                  <a:pt x="218" y="1515456"/>
                </a:lnTo>
                <a:lnTo>
                  <a:pt x="3866" y="1566589"/>
                </a:lnTo>
                <a:lnTo>
                  <a:pt x="22700" y="1604286"/>
                </a:lnTo>
                <a:lnTo>
                  <a:pt x="68474" y="1618123"/>
                </a:lnTo>
                <a:lnTo>
                  <a:pt x="127688" y="1620046"/>
                </a:lnTo>
                <a:lnTo>
                  <a:pt x="1175979" y="1619826"/>
                </a:lnTo>
                <a:lnTo>
                  <a:pt x="1227112" y="1616177"/>
                </a:lnTo>
                <a:lnTo>
                  <a:pt x="1264809" y="1597344"/>
                </a:lnTo>
                <a:lnTo>
                  <a:pt x="1278646" y="1551569"/>
                </a:lnTo>
                <a:lnTo>
                  <a:pt x="1280563" y="1493059"/>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39" name="object 39"/>
          <p:cNvSpPr/>
          <p:nvPr/>
        </p:nvSpPr>
        <p:spPr>
          <a:xfrm>
            <a:off x="3882502" y="3171602"/>
            <a:ext cx="1091679" cy="898474"/>
          </a:xfrm>
          <a:prstGeom prst="rect">
            <a:avLst/>
          </a:prstGeom>
          <a:blipFill>
            <a:blip r:embed="rId21" cstate="print"/>
            <a:stretch>
              <a:fillRect/>
            </a:stretch>
          </a:blipFill>
        </p:spPr>
        <p:txBody>
          <a:bodyPr wrap="square" lIns="0" tIns="0" rIns="0" bIns="0" rtlCol="0"/>
          <a:lstStyle/>
          <a:p>
            <a:endParaRPr/>
          </a:p>
        </p:txBody>
      </p:sp>
      <p:sp>
        <p:nvSpPr>
          <p:cNvPr id="40" name="object 40"/>
          <p:cNvSpPr txBox="1"/>
          <p:nvPr/>
        </p:nvSpPr>
        <p:spPr>
          <a:xfrm>
            <a:off x="3950387" y="4123994"/>
            <a:ext cx="861694" cy="444500"/>
          </a:xfrm>
          <a:prstGeom prst="rect">
            <a:avLst/>
          </a:prstGeom>
        </p:spPr>
        <p:txBody>
          <a:bodyPr vert="horz" wrap="square" lIns="0" tIns="0" rIns="0" bIns="0" rtlCol="0">
            <a:spAutoFit/>
          </a:bodyPr>
          <a:lstStyle/>
          <a:p>
            <a:pPr marL="137795" marR="5080" indent="-125730">
              <a:lnSpc>
                <a:spcPct val="100000"/>
              </a:lnSpc>
            </a:pPr>
            <a:r>
              <a:rPr sz="1500">
                <a:latin typeface="Arial"/>
                <a:cs typeface="Arial"/>
              </a:rPr>
              <a:t>Economic </a:t>
            </a:r>
            <a:r>
              <a:rPr sz="1500" spc="-60">
                <a:latin typeface="Arial"/>
                <a:cs typeface="Arial"/>
              </a:rPr>
              <a:t>T</a:t>
            </a:r>
            <a:r>
              <a:rPr sz="1500">
                <a:latin typeface="Arial"/>
                <a:cs typeface="Arial"/>
              </a:rPr>
              <a:t>rends</a:t>
            </a:r>
          </a:p>
        </p:txBody>
      </p:sp>
      <p:sp>
        <p:nvSpPr>
          <p:cNvPr id="41" name="object 41"/>
          <p:cNvSpPr/>
          <p:nvPr/>
        </p:nvSpPr>
        <p:spPr>
          <a:xfrm>
            <a:off x="3746294" y="3035589"/>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75"/>
                </a:lnTo>
                <a:lnTo>
                  <a:pt x="31" y="1493059"/>
                </a:lnTo>
                <a:lnTo>
                  <a:pt x="841" y="1535052"/>
                </a:lnTo>
                <a:lnTo>
                  <a:pt x="6735" y="1578905"/>
                </a:lnTo>
                <a:lnTo>
                  <a:pt x="31181" y="1609514"/>
                </a:lnTo>
                <a:lnTo>
                  <a:pt x="68505" y="1618123"/>
                </a:lnTo>
                <a:lnTo>
                  <a:pt x="127719" y="1620046"/>
                </a:lnTo>
                <a:lnTo>
                  <a:pt x="1128229" y="1620075"/>
                </a:lnTo>
                <a:lnTo>
                  <a:pt x="1153614" y="1620044"/>
                </a:lnTo>
                <a:lnTo>
                  <a:pt x="1195606" y="1619233"/>
                </a:lnTo>
                <a:lnTo>
                  <a:pt x="1239459" y="1613340"/>
                </a:lnTo>
                <a:lnTo>
                  <a:pt x="1270069" y="1588894"/>
                </a:lnTo>
                <a:lnTo>
                  <a:pt x="1278678" y="1551569"/>
                </a:lnTo>
                <a:lnTo>
                  <a:pt x="1280601" y="1492356"/>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444531" y="4847129"/>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34"/>
                </a:lnTo>
                <a:lnTo>
                  <a:pt x="218" y="1515431"/>
                </a:lnTo>
                <a:lnTo>
                  <a:pt x="3866" y="1566564"/>
                </a:lnTo>
                <a:lnTo>
                  <a:pt x="22700" y="1604260"/>
                </a:lnTo>
                <a:lnTo>
                  <a:pt x="68474" y="1618098"/>
                </a:lnTo>
                <a:lnTo>
                  <a:pt x="127688" y="1620021"/>
                </a:lnTo>
                <a:lnTo>
                  <a:pt x="1175979" y="1619800"/>
                </a:lnTo>
                <a:lnTo>
                  <a:pt x="1227112" y="1616152"/>
                </a:lnTo>
                <a:lnTo>
                  <a:pt x="1264809" y="1597318"/>
                </a:lnTo>
                <a:lnTo>
                  <a:pt x="1278646" y="1551544"/>
                </a:lnTo>
                <a:lnTo>
                  <a:pt x="1280563" y="1493034"/>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43" name="object 43"/>
          <p:cNvSpPr/>
          <p:nvPr/>
        </p:nvSpPr>
        <p:spPr>
          <a:xfrm>
            <a:off x="651789" y="4958449"/>
            <a:ext cx="866051" cy="866059"/>
          </a:xfrm>
          <a:prstGeom prst="rect">
            <a:avLst/>
          </a:prstGeom>
          <a:blipFill>
            <a:blip r:embed="rId22" cstate="print"/>
            <a:stretch>
              <a:fillRect/>
            </a:stretch>
          </a:blipFill>
        </p:spPr>
        <p:txBody>
          <a:bodyPr wrap="square" lIns="0" tIns="0" rIns="0" bIns="0" rtlCol="0"/>
          <a:lstStyle/>
          <a:p>
            <a:endParaRPr/>
          </a:p>
        </p:txBody>
      </p:sp>
      <p:sp>
        <p:nvSpPr>
          <p:cNvPr id="44" name="object 44"/>
          <p:cNvSpPr txBox="1"/>
          <p:nvPr/>
        </p:nvSpPr>
        <p:spPr>
          <a:xfrm>
            <a:off x="575343" y="5858010"/>
            <a:ext cx="1010285" cy="571500"/>
          </a:xfrm>
          <a:prstGeom prst="rect">
            <a:avLst/>
          </a:prstGeom>
        </p:spPr>
        <p:txBody>
          <a:bodyPr vert="horz" wrap="square" lIns="0" tIns="0" rIns="0" bIns="0" rtlCol="0">
            <a:spAutoFit/>
          </a:bodyPr>
          <a:lstStyle/>
          <a:p>
            <a:pPr marL="12700" marR="5080" algn="ctr">
              <a:lnSpc>
                <a:spcPct val="77700"/>
              </a:lnSpc>
            </a:pPr>
            <a:r>
              <a:rPr sz="1500" spc="15">
                <a:latin typeface="Arial"/>
                <a:cs typeface="Arial"/>
              </a:rPr>
              <a:t>Climate Adaptation/ Resilience</a:t>
            </a:r>
            <a:endParaRPr sz="1500">
              <a:latin typeface="Arial"/>
              <a:cs typeface="Arial"/>
            </a:endParaRPr>
          </a:p>
        </p:txBody>
      </p:sp>
      <p:sp>
        <p:nvSpPr>
          <p:cNvPr id="45" name="object 45"/>
          <p:cNvSpPr/>
          <p:nvPr/>
        </p:nvSpPr>
        <p:spPr>
          <a:xfrm>
            <a:off x="444500" y="4847129"/>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50"/>
                </a:lnTo>
                <a:lnTo>
                  <a:pt x="31" y="1493034"/>
                </a:lnTo>
                <a:lnTo>
                  <a:pt x="841" y="1535026"/>
                </a:lnTo>
                <a:lnTo>
                  <a:pt x="6735" y="1578879"/>
                </a:lnTo>
                <a:lnTo>
                  <a:pt x="31181" y="1609489"/>
                </a:lnTo>
                <a:lnTo>
                  <a:pt x="68505" y="1618098"/>
                </a:lnTo>
                <a:lnTo>
                  <a:pt x="127719" y="1620021"/>
                </a:lnTo>
                <a:lnTo>
                  <a:pt x="1128229" y="1620050"/>
                </a:lnTo>
                <a:lnTo>
                  <a:pt x="1153614" y="1620018"/>
                </a:lnTo>
                <a:lnTo>
                  <a:pt x="1195606" y="1619208"/>
                </a:lnTo>
                <a:lnTo>
                  <a:pt x="1239459" y="1613314"/>
                </a:lnTo>
                <a:lnTo>
                  <a:pt x="1270069" y="1588868"/>
                </a:lnTo>
                <a:lnTo>
                  <a:pt x="1278678" y="1551544"/>
                </a:lnTo>
                <a:lnTo>
                  <a:pt x="1280601" y="1492330"/>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699">
            <a:solidFill>
              <a:srgbClr val="000000"/>
            </a:solidFill>
          </a:ln>
        </p:spPr>
        <p:txBody>
          <a:bodyPr wrap="square" lIns="0" tIns="0" rIns="0" bIns="0" rtlCol="0"/>
          <a:lstStyle/>
          <a:p>
            <a:endParaRPr/>
          </a:p>
        </p:txBody>
      </p:sp>
      <p:sp>
        <p:nvSpPr>
          <p:cNvPr id="47" name="object 47"/>
          <p:cNvSpPr txBox="1"/>
          <p:nvPr/>
        </p:nvSpPr>
        <p:spPr>
          <a:xfrm>
            <a:off x="5818414" y="1254010"/>
            <a:ext cx="3730078" cy="4985980"/>
          </a:xfrm>
          <a:prstGeom prst="rect">
            <a:avLst/>
          </a:prstGeom>
          <a:solidFill>
            <a:srgbClr val="E7E9F1"/>
          </a:solidFill>
          <a:ln w="12699">
            <a:solidFill>
              <a:srgbClr val="132370"/>
            </a:solidFill>
          </a:ln>
        </p:spPr>
        <p:txBody>
          <a:bodyPr vert="horz" wrap="square" lIns="0" tIns="0" rIns="0" bIns="0" rtlCol="0">
            <a:spAutoFit/>
          </a:bodyPr>
          <a:lstStyle/>
          <a:p>
            <a:pPr marL="177800">
              <a:lnSpc>
                <a:spcPct val="100000"/>
              </a:lnSpc>
            </a:pPr>
            <a:r>
              <a:rPr sz="2400" b="1">
                <a:latin typeface="Arial"/>
                <a:cs typeface="Arial"/>
              </a:rPr>
              <a:t>Post-Panamax Shipping</a:t>
            </a:r>
            <a:endParaRPr sz="2400">
              <a:latin typeface="Arial"/>
              <a:cs typeface="Arial"/>
            </a:endParaRPr>
          </a:p>
          <a:p>
            <a:pPr marL="177800" marR="278130">
              <a:lnSpc>
                <a:spcPct val="100000"/>
              </a:lnSpc>
            </a:pPr>
            <a:r>
              <a:rPr sz="2000">
                <a:latin typeface="Arial"/>
                <a:cs typeface="Arial"/>
              </a:rPr>
              <a:t>The expansion of the Panama Canal </a:t>
            </a:r>
            <a:r>
              <a:rPr lang="en-US" sz="2000">
                <a:latin typeface="Arial"/>
                <a:cs typeface="Arial"/>
              </a:rPr>
              <a:t>now </a:t>
            </a:r>
            <a:r>
              <a:rPr sz="2000">
                <a:latin typeface="Arial"/>
                <a:cs typeface="Arial"/>
              </a:rPr>
              <a:t>to </a:t>
            </a:r>
            <a:r>
              <a:rPr lang="en-US" sz="2000">
                <a:latin typeface="Arial"/>
                <a:cs typeface="Arial"/>
              </a:rPr>
              <a:t>allows for</a:t>
            </a:r>
            <a:r>
              <a:rPr sz="2000">
                <a:latin typeface="Arial"/>
                <a:cs typeface="Arial"/>
              </a:rPr>
              <a:t> larger ocean-going vessels, called Post-Panamax ships.</a:t>
            </a:r>
            <a:r>
              <a:rPr sz="2000" spc="-25">
                <a:latin typeface="Arial"/>
                <a:cs typeface="Arial"/>
              </a:rPr>
              <a:t> </a:t>
            </a:r>
            <a:r>
              <a:rPr sz="2000" spc="-145">
                <a:latin typeface="Arial"/>
                <a:cs typeface="Arial"/>
              </a:rPr>
              <a:t>T</a:t>
            </a:r>
            <a:r>
              <a:rPr sz="2000">
                <a:latin typeface="Arial"/>
                <a:cs typeface="Arial"/>
              </a:rPr>
              <a:t>o receive these larger </a:t>
            </a:r>
            <a:r>
              <a:rPr sz="2000" u="sng">
                <a:latin typeface="Arial"/>
                <a:cs typeface="Arial"/>
              </a:rPr>
              <a:t>vessels</a:t>
            </a:r>
            <a:r>
              <a:rPr sz="2000">
                <a:latin typeface="Arial"/>
                <a:cs typeface="Arial"/>
              </a:rPr>
              <a:t>, ports must invest in infrastructure such as removing sediment</a:t>
            </a:r>
          </a:p>
          <a:p>
            <a:pPr marL="177800" marR="375920">
              <a:lnSpc>
                <a:spcPct val="100000"/>
              </a:lnSpc>
            </a:pPr>
            <a:r>
              <a:rPr sz="2000">
                <a:latin typeface="Arial"/>
                <a:cs typeface="Arial"/>
              </a:rPr>
              <a:t>to deepen ship channels, channel deepening and widening, and shore-side infrastructure</a:t>
            </a:r>
            <a:r>
              <a:rPr lang="en-US" sz="2000">
                <a:latin typeface="Arial"/>
                <a:cs typeface="Arial"/>
              </a:rPr>
              <a:t>. This will also increase</a:t>
            </a:r>
            <a:r>
              <a:rPr sz="2000">
                <a:latin typeface="Arial"/>
                <a:cs typeface="Arial"/>
              </a:rPr>
              <a:t> shipping of cargo to and from ports as a result.</a:t>
            </a:r>
          </a:p>
        </p:txBody>
      </p:sp>
      <p:sp>
        <p:nvSpPr>
          <p:cNvPr id="48" name="object 48"/>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4ECF4989F5E46B43244A699A7C3EE" ma:contentTypeVersion="29" ma:contentTypeDescription="Create a new document." ma:contentTypeScope="" ma:versionID="52f3d6eb455e7c77c4e34bed23d2c351">
  <xsd:schema xmlns:xsd="http://www.w3.org/2001/XMLSchema" xmlns:xs="http://www.w3.org/2001/XMLSchema" xmlns:p="http://schemas.microsoft.com/office/2006/metadata/properties" xmlns:ns2="906918b8-db1a-456d-a3fd-e97f140f6751" xmlns:ns3="7240a39a-c5b2-404d-9b59-2cc04b67793b" targetNamespace="http://schemas.microsoft.com/office/2006/metadata/properties" ma:root="true" ma:fieldsID="f5ac23358b3565e39a9d7ab8041ad597" ns2:_="" ns3:_="">
    <xsd:import namespace="906918b8-db1a-456d-a3fd-e97f140f6751"/>
    <xsd:import namespace="7240a39a-c5b2-404d-9b59-2cc04b6779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18b8-db1a-456d-a3fd-e97f140f6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0a39a-c5b2-404d-9b59-2cc04b677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F03B5-29D7-4746-9977-25F9171E9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18b8-db1a-456d-a3fd-e97f140f6751"/>
    <ds:schemaRef ds:uri="7240a39a-c5b2-404d-9b59-2cc04b67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4131FE-792E-4814-B221-D4B675B0FC2A}">
  <ds:schemaRefs>
    <ds:schemaRef ds:uri="http://schemas.microsoft.com/sharepoint/v3/contenttype/forms"/>
  </ds:schemaRefs>
</ds:datastoreItem>
</file>

<file path=customXml/itemProps3.xml><?xml version="1.0" encoding="utf-8"?>
<ds:datastoreItem xmlns:ds="http://schemas.openxmlformats.org/officeDocument/2006/customXml" ds:itemID="{F2F8BEEA-02F5-43A3-97E1-E941ADC7EBE5}">
  <ds:schemaRefs>
    <ds:schemaRef ds:uri="http://purl.org/dc/elements/1.1/"/>
    <ds:schemaRef ds:uri="http://schemas.microsoft.com/office/2006/metadata/properties"/>
    <ds:schemaRef ds:uri="7240a39a-c5b2-404d-9b59-2cc04b67793b"/>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906918b8-db1a-456d-a3fd-e97f140f675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11002</TotalTime>
  <Words>9581</Words>
  <Application>Microsoft Office PowerPoint</Application>
  <PresentationFormat>Custom</PresentationFormat>
  <Paragraphs>964</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Arial Rounded MT Bold</vt:lpstr>
      <vt:lpstr>Calibri</vt:lpstr>
      <vt:lpstr>Corbel</vt:lpstr>
      <vt:lpstr>Times New Roman</vt:lpstr>
      <vt:lpstr>Wingdings 2</vt:lpstr>
      <vt:lpstr>Office Theme</vt:lpstr>
      <vt:lpstr>Frame</vt:lpstr>
      <vt:lpstr>PowerPoint Presentation</vt:lpstr>
      <vt:lpstr>Tools</vt:lpstr>
      <vt:lpstr>Pilots &amp; Toolkit Update</vt:lpstr>
      <vt:lpstr>PowerPoint Presentation</vt:lpstr>
      <vt:lpstr>PowerPoint Presentation</vt:lpstr>
      <vt:lpstr>PowerPoint Presentation</vt:lpstr>
      <vt:lpstr>2.0 The Role of Ports</vt:lpstr>
      <vt:lpstr>PowerPoint Presentation</vt:lpstr>
      <vt:lpstr>PowerPoint Presentation</vt:lpstr>
      <vt:lpstr>3.0 How Ports Work</vt:lpstr>
      <vt:lpstr>PowerPoint Presentation</vt:lpstr>
      <vt:lpstr>PowerPoint Presentation</vt:lpstr>
      <vt:lpstr>PowerPoint Presentation</vt:lpstr>
      <vt:lpstr>4.0 Port-Community Relations</vt:lpstr>
      <vt:lpstr>PowerPoint Presentation</vt:lpstr>
      <vt:lpstr>PowerPoint Presentation</vt:lpstr>
      <vt:lpstr>5.0 Land Use and Transportation</vt:lpstr>
      <vt:lpstr>PowerPoint Presentation</vt:lpstr>
      <vt:lpstr>PowerPoint Presentation</vt:lpstr>
      <vt:lpstr>PowerPoint Presentation</vt:lpstr>
      <vt:lpstr>PowerPoint Presentation</vt:lpstr>
      <vt:lpstr>6.0 Local and Regional Economy</vt:lpstr>
      <vt:lpstr>PowerPoint Presentation</vt:lpstr>
      <vt:lpstr>PowerPoint Presentation</vt:lpstr>
      <vt:lpstr>PowerPoint Presentation</vt:lpstr>
      <vt:lpstr>PowerPoint Presentation</vt:lpstr>
      <vt:lpstr>7.0 Environmental Impacts</vt:lpstr>
      <vt:lpstr>PowerPoint Presentation</vt:lpstr>
      <vt:lpstr>PowerPoint Presentation</vt:lpstr>
      <vt:lpstr>PowerPoint Presentation</vt:lpstr>
      <vt:lpstr>PowerPoint Presentation</vt:lpstr>
      <vt:lpstr>PowerPoint Presentation</vt:lpstr>
      <vt:lpstr>PowerPoint Presentation</vt:lpstr>
      <vt:lpstr>8.0 Tools and Resources</vt:lpstr>
      <vt:lpstr>PowerPoint Presentation</vt:lpstr>
      <vt:lpstr>PowerPoint Presentation</vt:lpstr>
      <vt:lpstr>PowerPoint Presentation</vt:lpstr>
      <vt:lpstr>9.0 Appendix</vt:lpstr>
      <vt:lpstr>PowerPoint Presentation</vt:lpstr>
      <vt:lpstr>Tools</vt:lpstr>
      <vt:lpstr>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Ports Primer for Communities: An Overview of Ports Planning and Operations to Support Community Participation – Module 1 (July 2020)</dc:title>
  <dc:subject>Module provides resources to promote quality of life, community awareness, and participation in near-port communities; topics include role of ports, land use, economic and environmental impacts; toolkit, guidance documents, and pilot studies are provided.</dc:subject>
  <dc:creator>U.S. EPA; OAR; Office of Transportation and Air Quality; Transportation and Climate Division</dc:creator>
  <cp:keywords>near;port;toolkit;training;modules;technical;assistance;pilot;project;community;awareness;participation;case;studies;partnership;capacity;building;stakeholders;economic;environmental;impact;public;health;quality;life;outcomes;infrastructure</cp:keywords>
  <cp:lastModifiedBy>Schweinfurth, Rob</cp:lastModifiedBy>
  <cp:revision>43</cp:revision>
  <dcterms:created xsi:type="dcterms:W3CDTF">2019-07-15T15:06:26Z</dcterms:created>
  <dcterms:modified xsi:type="dcterms:W3CDTF">2020-07-01T15:50:15Z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2016-07-14T00:00:00Z</vt:filetime>
  </property>
  <property fmtid="{D5CDD505-2E9C-101B-9397-08002B2CF9AE}" pid="3" name="LastSaved">
    <vt:filetime>2019-07-15T00:00:00Z</vt:filetime>
  </property>
  <property fmtid="{D5CDD505-2E9C-101B-9397-08002B2CF9AE}" pid="4" name="ContentTypeId">
    <vt:lpwstr>0x010100E4C4ECF4989F5E46B43244A699A7C3EE</vt:lpwstr>
  </property>
</Properties>
</file>