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72" r:id="rId7"/>
    <p:sldId id="273" r:id="rId8"/>
    <p:sldId id="262" r:id="rId9"/>
    <p:sldId id="266" r:id="rId10"/>
    <p:sldId id="276" r:id="rId11"/>
    <p:sldId id="278" r:id="rId12"/>
    <p:sldId id="279" r:id="rId13"/>
    <p:sldId id="270" r:id="rId14"/>
    <p:sldId id="274" r:id="rId15"/>
    <p:sldId id="265" r:id="rId16"/>
    <p:sldId id="263" r:id="rId17"/>
    <p:sldId id="275" r:id="rId18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BB3E05-F070-3A81-F0D2-96A8CDA8FC5B}" name="Rivas, Marcus" initials="RM" userId="S::Rivas.Marcus@epa.gov::d3ab9fe2-b46b-45ff-b57d-83390a2cc494" providerId="AD"/>
  <p188:author id="{B7282125-43A5-86A6-2D16-01E3215A81F6}" name="Van Buren, Jean" initials="VBJ" userId="S::VanBuren.Jean@epa.gov::248b354b-2cdf-4444-9194-a9731d7b60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4" autoAdjust="0"/>
    <p:restoredTop sz="86436" autoAdjust="0"/>
  </p:normalViewPr>
  <p:slideViewPr>
    <p:cSldViewPr snapToGrid="0">
      <p:cViewPr varScale="1">
        <p:scale>
          <a:sx n="90" d="100"/>
          <a:sy n="90" d="100"/>
        </p:scale>
        <p:origin x="1686" y="84"/>
      </p:cViewPr>
      <p:guideLst/>
    </p:cSldViewPr>
  </p:slideViewPr>
  <p:outlineViewPr>
    <p:cViewPr>
      <p:scale>
        <a:sx n="33" d="100"/>
        <a:sy n="33" d="100"/>
      </p:scale>
      <p:origin x="0" y="-658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471BF2-7369-A014-8D17-F05C0C1253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56F0CC-917F-CE30-E994-828EA24850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1011F-72CF-4501-B3C7-0619FD676D8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1C8D5-50A2-2BD7-5D8E-617A43A83E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2023 ROAR RSP 2697 PFAS - Sovereign Nation Sampling, v$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CEA66-305A-CA22-71E0-2BDCB90E1F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0810A-7020-4713-A3EC-08CFAB63B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7725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18018-A18A-481D-B975-B79E8CA104D1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2023 ROAR RSP 2697 PFAS - Sovereign Nation Sampling, v$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8E0DF-ABC3-4CF5-B671-C6DF1E04E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0889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2023 ROAR RSP 2697 PFAS - Sovereign Nation Sampling, v$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8E0DF-ABC3-4CF5-B671-C6DF1E04E1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58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6D7A-A660-4292-A8D9-11585F42DAC5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ROAR RSP 2697 PFAS - Sovereign Nation Sampling, v4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961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4B7D4-82A7-41C5-9C21-00EC67A878AE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ROAR RSP 2697 PFAS - Sovereign Nation Sampling, v4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9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245A-382A-43B0-BC9F-836764A303CB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ROAR RSP 2697 PFAS - Sovereign Nation Sampling, v4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47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3A819-4D7C-41E1-BE40-AD2EADB4365D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  <a:highlight>
                  <a:srgbClr val="C0C0C0"/>
                </a:highlight>
              </a:defRPr>
            </a:lvl1pPr>
          </a:lstStyle>
          <a:p>
            <a:r>
              <a:rPr lang="en-US" dirty="0"/>
              <a:t>2023 ROAR RSP 2697 PFAS - Sovereign Nation Sampling, v5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  <a:highlight>
                  <a:srgbClr val="C0C0C0"/>
                </a:highlight>
              </a:defRPr>
            </a:lvl1pPr>
          </a:lstStyle>
          <a:p>
            <a:fld id="{F6FC60EA-E34F-4919-A576-DF97B87973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715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F7757-0817-4868-BD47-1B4A9C0BEE1B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ROAR RSP 2697 PFAS - Sovereign Nation Sampling, v4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21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10F4-FA6B-4197-A0D9-CA2A1A7EE613}" type="datetime1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ROAR RSP 2697 PFAS - Sovereign Nation Sampling, v4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2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8E1B8-2462-4956-A0C2-CE8A2E90AEB8}" type="datetime1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ROAR RSP 2697 PFAS - Sovereign Nation Sampling, v4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55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B4D0C-A210-47F9-916D-07EF6550962A}" type="datetime1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ROAR RSP 2697 PFAS - Sovereign Nation Sampling, v4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1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B87EB-0EAE-44F4-B0E4-4A254440F1D0}" type="datetime1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2023 ROAR RSP 2697 PFAS - Sovereign Nation Sampling, v4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07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79CC7E-8838-419B-AB41-03B3A2E4181E}" type="datetime1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2023 ROAR RSP 2697 PFAS - Sovereign Nation Sampling, v4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FC60EA-E34F-4919-A576-DF97B8797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0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BDDE3-20D8-4182-A9CE-4D24FD9C19DB}" type="datetime1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2023 ROAR RSP 2697 PFAS - Sovereign Nation Sampling, v4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0A48FD-A66E-465A-9F61-D1A8A9F5B5A9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2023 ROAR RSP 2697 PFAS - Sovereign Nation Sampling, v4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6FC60EA-E34F-4919-A576-DF97B879732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94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Rivas.Marcus@epa.gov" TargetMode="External"/><Relationship Id="rId2" Type="http://schemas.openxmlformats.org/officeDocument/2006/relationships/hyperlink" Target="mailto:VanBuren.Jean@epa.gov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ACF8D-F815-E784-328B-C2FE587F4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8952" y="643467"/>
            <a:ext cx="7172487" cy="5054008"/>
          </a:xfrm>
        </p:spPr>
        <p:txBody>
          <a:bodyPr anchor="ctr">
            <a:normAutofit/>
          </a:bodyPr>
          <a:lstStyle/>
          <a:p>
            <a:r>
              <a:rPr lang="en-US" sz="6600" dirty="0">
                <a:solidFill>
                  <a:schemeClr val="tx2"/>
                </a:solidFill>
              </a:rPr>
              <a:t>Plant Sampling Instructions</a:t>
            </a:r>
          </a:p>
        </p:txBody>
      </p: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250E5-90D0-4E41-B9BD-FF661DE54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BE13C8-8FD8-1AFD-148B-E0EA24AAB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sz="1200" dirty="0"/>
              <a:t>2023 ROAR RSP 2697 PFAS - Sovereign Nation Sampling, v6</a:t>
            </a:r>
          </a:p>
        </p:txBody>
      </p:sp>
    </p:spTree>
    <p:extLst>
      <p:ext uri="{BB962C8B-B14F-4D97-AF65-F5344CB8AC3E}">
        <p14:creationId xmlns:p14="http://schemas.microsoft.com/office/powerpoint/2010/main" val="3561333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32D3FD4-6F71-43DF-93B9-87279519C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5D96E3-90E1-4E13-2240-14C19A24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spc="-5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5. Shipping on ice: Order of Contents in Return Cooler</a:t>
            </a:r>
            <a:endParaRPr lang="en-US" sz="4000" kern="1200" spc="-50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7B9B39-2824-4F57-2264-6A196977C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3607687"/>
            <a:ext cx="5383034" cy="2281284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First, line the cooler with two trash bags to ensure that there is no leakage</a:t>
            </a:r>
          </a:p>
          <a:p>
            <a:endParaRPr lang="en-US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F207B4-66C3-4A76-8D54-C2871CF80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Content Placeholder 4" descr="Place opened liner in cooler.">
            <a:extLst>
              <a:ext uri="{FF2B5EF4-FFF2-40B4-BE49-F238E27FC236}">
                <a16:creationId xmlns:a16="http://schemas.microsoft.com/office/drawing/2014/main" id="{F049073B-B8EB-28AD-6771-71BC6706A5E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9" b="5095"/>
          <a:stretch/>
        </p:blipFill>
        <p:spPr>
          <a:xfrm rot="5400000">
            <a:off x="6472950" y="1138951"/>
            <a:ext cx="6858000" cy="45800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6264E4-D5E1-CEC4-2B1F-A34B05B5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10</a:t>
            </a:fld>
            <a:endParaRPr 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48579EA-D74B-006C-656D-88B20E694E94}"/>
              </a:ext>
            </a:extLst>
          </p:cNvPr>
          <p:cNvSpPr txBox="1">
            <a:spLocks/>
          </p:cNvSpPr>
          <p:nvPr/>
        </p:nvSpPr>
        <p:spPr>
          <a:xfrm>
            <a:off x="9964465" y="6451254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FC60EA-E34F-4919-A576-DF97B879732A}" type="slidenum">
              <a:rPr lang="en-US" sz="1400" smtClean="0">
                <a:solidFill>
                  <a:srgbClr val="FFFF00"/>
                </a:solidFill>
              </a:rPr>
              <a:pPr/>
              <a:t>10</a:t>
            </a:fld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CE0EA-ACD2-2802-CDB3-6D64D2AD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9015" y="6459785"/>
            <a:ext cx="4822804" cy="365125"/>
          </a:xfrm>
        </p:spPr>
        <p:txBody>
          <a:bodyPr/>
          <a:lstStyle/>
          <a:p>
            <a:r>
              <a:rPr lang="en-US" sz="1200" dirty="0">
                <a:solidFill>
                  <a:schemeClr val="tx1"/>
                </a:solidFill>
                <a:highlight>
                  <a:srgbClr val="C0C0C0"/>
                </a:highlight>
              </a:rPr>
              <a:t>2023 ROAR RSP 2697 PFAS - Sovereign Nation Sampling, v6</a:t>
            </a:r>
          </a:p>
        </p:txBody>
      </p:sp>
    </p:spTree>
    <p:extLst>
      <p:ext uri="{BB962C8B-B14F-4D97-AF65-F5344CB8AC3E}">
        <p14:creationId xmlns:p14="http://schemas.microsoft.com/office/powerpoint/2010/main" val="3697594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EAD01D76-56EE-5422-6E52-AF040BF629C5}"/>
              </a:ext>
            </a:extLst>
          </p:cNvPr>
          <p:cNvSpPr txBox="1"/>
          <p:nvPr/>
        </p:nvSpPr>
        <p:spPr>
          <a:xfrm>
            <a:off x="235816" y="4509185"/>
            <a:ext cx="2053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1400" dirty="0"/>
              <a:t>Sealed Ice Bag 1</a:t>
            </a:r>
          </a:p>
          <a:p>
            <a:pPr algn="ctr"/>
            <a:r>
              <a:rPr lang="en-US" sz="1400" dirty="0"/>
              <a:t>*double bag*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3A134A-72D1-B3DF-5171-B2047682EE65}"/>
              </a:ext>
            </a:extLst>
          </p:cNvPr>
          <p:cNvSpPr txBox="1"/>
          <p:nvPr/>
        </p:nvSpPr>
        <p:spPr>
          <a:xfrm>
            <a:off x="4670273" y="4509185"/>
            <a:ext cx="2751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3. Wash bottles and equipment</a:t>
            </a:r>
          </a:p>
          <a:p>
            <a:pPr algn="ctr"/>
            <a:r>
              <a:rPr lang="en-US" sz="1400" dirty="0"/>
              <a:t>*double bag if it contains liquid*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6BAD3A-F6FE-9189-80E5-ACEF084C0390}"/>
              </a:ext>
            </a:extLst>
          </p:cNvPr>
          <p:cNvSpPr txBox="1"/>
          <p:nvPr/>
        </p:nvSpPr>
        <p:spPr>
          <a:xfrm>
            <a:off x="7498171" y="4509185"/>
            <a:ext cx="2053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4. Sealed Ice Bag 2</a:t>
            </a:r>
          </a:p>
          <a:p>
            <a:pPr algn="ctr"/>
            <a:r>
              <a:rPr lang="en-US" sz="1400" dirty="0"/>
              <a:t>*double bag*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26C9DA-09DC-9998-42DC-F4D5A2540A9C}"/>
              </a:ext>
            </a:extLst>
          </p:cNvPr>
          <p:cNvSpPr txBox="1"/>
          <p:nvPr/>
        </p:nvSpPr>
        <p:spPr>
          <a:xfrm>
            <a:off x="9952155" y="4509185"/>
            <a:ext cx="2053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5. Packing material, if necessary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68A75666-0456-9AEC-8774-5347F31009E6}"/>
              </a:ext>
            </a:extLst>
          </p:cNvPr>
          <p:cNvSpPr txBox="1"/>
          <p:nvPr/>
        </p:nvSpPr>
        <p:spPr>
          <a:xfrm>
            <a:off x="2622082" y="4509185"/>
            <a:ext cx="2053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2. Sealed Sample Bags</a:t>
            </a:r>
          </a:p>
          <a:p>
            <a:pPr algn="ctr"/>
            <a:r>
              <a:rPr lang="en-US" sz="1400" dirty="0"/>
              <a:t>*double bag*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B90D895-31B8-2805-18AA-3DB8962694B4}"/>
              </a:ext>
            </a:extLst>
          </p:cNvPr>
          <p:cNvSpPr txBox="1"/>
          <p:nvPr/>
        </p:nvSpPr>
        <p:spPr>
          <a:xfrm>
            <a:off x="488096" y="5032405"/>
            <a:ext cx="114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!!! NOTE: For all bags, be sure that they are zipped closed all the way! Be sure that no water can leak out of the ice bags/bottles, but if it did, no water can get inside the sample bags or destroy the sample labels.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DD0DC43-2A90-501D-DB5B-ECECE8D183F5}"/>
              </a:ext>
            </a:extLst>
          </p:cNvPr>
          <p:cNvSpPr txBox="1"/>
          <p:nvPr/>
        </p:nvSpPr>
        <p:spPr>
          <a:xfrm>
            <a:off x="1140399" y="1307737"/>
            <a:ext cx="996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 the items into the cooler in the following order to be sent back to the EPA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0AE90329-6301-D57D-12C3-F00A97AB6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4961" y="3006185"/>
            <a:ext cx="261473" cy="267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91D87DB-B5A7-8EC9-3AD5-F9FD42CC3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5086" y="3006184"/>
            <a:ext cx="261473" cy="267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4D1053D-ECEC-97C9-B9DF-EE5404E77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9811" y="3006184"/>
            <a:ext cx="261473" cy="267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2CD1061-75AD-35FA-4A32-5257618F1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18556" y="3006184"/>
            <a:ext cx="261473" cy="267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32190BB-8F14-7A38-1164-EE1071B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ROAR RSP 2697 PFAS - Sovereign Nation Sampling, v6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11ECAA-152B-9715-615D-31656F67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11</a:t>
            </a:fld>
            <a:endParaRPr lang="en-US" dirty="0"/>
          </a:p>
        </p:txBody>
      </p:sp>
      <p:pic>
        <p:nvPicPr>
          <p:cNvPr id="13" name="Picture 12" descr="Place ice in a sealed bag, then in another sealed bag.  It is now double-bagged.">
            <a:extLst>
              <a:ext uri="{FF2B5EF4-FFF2-40B4-BE49-F238E27FC236}">
                <a16:creationId xmlns:a16="http://schemas.microsoft.com/office/drawing/2014/main" id="{F925FF40-AE45-ABDE-70D3-43AC8CBCF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4202" r="34450" b="8931"/>
          <a:stretch/>
        </p:blipFill>
        <p:spPr>
          <a:xfrm>
            <a:off x="198195" y="1771179"/>
            <a:ext cx="2014597" cy="2737997"/>
          </a:xfrm>
          <a:prstGeom prst="rect">
            <a:avLst/>
          </a:prstGeom>
        </p:spPr>
      </p:pic>
      <p:pic>
        <p:nvPicPr>
          <p:cNvPr id="16" name="Picture 15" descr="Double bag the samples to protect them from any water resulting from ice..">
            <a:extLst>
              <a:ext uri="{FF2B5EF4-FFF2-40B4-BE49-F238E27FC236}">
                <a16:creationId xmlns:a16="http://schemas.microsoft.com/office/drawing/2014/main" id="{A8BF20D8-BA2C-20FA-775C-7A366E317B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1185" r="13360" b="25303"/>
          <a:stretch/>
        </p:blipFill>
        <p:spPr>
          <a:xfrm>
            <a:off x="2641208" y="1771179"/>
            <a:ext cx="2053499" cy="2737997"/>
          </a:xfrm>
          <a:prstGeom prst="rect">
            <a:avLst/>
          </a:prstGeom>
        </p:spPr>
      </p:pic>
      <p:pic>
        <p:nvPicPr>
          <p:cNvPr id="18" name="Picture 17" descr="Place water bottles and anything else containing liquids in a double bag to prevent leaking.">
            <a:extLst>
              <a:ext uri="{FF2B5EF4-FFF2-40B4-BE49-F238E27FC236}">
                <a16:creationId xmlns:a16="http://schemas.microsoft.com/office/drawing/2014/main" id="{7A977EFB-69FD-4081-7616-6D6316C4A1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3" t="23333" r="32992" b="24493"/>
          <a:stretch/>
        </p:blipFill>
        <p:spPr>
          <a:xfrm>
            <a:off x="7483296" y="1771179"/>
            <a:ext cx="2053499" cy="2737998"/>
          </a:xfrm>
          <a:prstGeom prst="rect">
            <a:avLst/>
          </a:prstGeom>
        </p:spPr>
      </p:pic>
      <p:pic>
        <p:nvPicPr>
          <p:cNvPr id="20" name="Picture 19" descr="Place bottles and anything else containing liquid(s) in a double bag to protect against leaking.">
            <a:extLst>
              <a:ext uri="{FF2B5EF4-FFF2-40B4-BE49-F238E27FC236}">
                <a16:creationId xmlns:a16="http://schemas.microsoft.com/office/drawing/2014/main" id="{95CD084E-0E81-6298-D7AA-1A2290E0D5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t="9353" r="22431" b="17046"/>
          <a:stretch/>
        </p:blipFill>
        <p:spPr>
          <a:xfrm>
            <a:off x="5060616" y="1773823"/>
            <a:ext cx="2000342" cy="2737997"/>
          </a:xfrm>
          <a:prstGeom prst="rect">
            <a:avLst/>
          </a:prstGeom>
        </p:spPr>
      </p:pic>
      <p:pic>
        <p:nvPicPr>
          <p:cNvPr id="24" name="Picture 23" descr="Place packing material to fill and stabilize cooler contents.">
            <a:extLst>
              <a:ext uri="{FF2B5EF4-FFF2-40B4-BE49-F238E27FC236}">
                <a16:creationId xmlns:a16="http://schemas.microsoft.com/office/drawing/2014/main" id="{1376CF75-3B28-A16D-9211-2BAA428FE4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t="25140" r="38219" b="28405"/>
          <a:stretch/>
        </p:blipFill>
        <p:spPr>
          <a:xfrm>
            <a:off x="9961790" y="1771179"/>
            <a:ext cx="2013348" cy="27379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3703A8E-2D06-2175-54BD-7C943D662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" y="-64126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/>
              <a:t>5a. Shipping on ice: Order of Contents in Return Cooler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21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EAD01D76-56EE-5422-6E52-AF040BF629C5}"/>
              </a:ext>
            </a:extLst>
          </p:cNvPr>
          <p:cNvSpPr txBox="1"/>
          <p:nvPr/>
        </p:nvSpPr>
        <p:spPr>
          <a:xfrm>
            <a:off x="812073" y="5264491"/>
            <a:ext cx="2053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6. Tie the inner bag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3A134A-72D1-B3DF-5171-B2047682EE65}"/>
              </a:ext>
            </a:extLst>
          </p:cNvPr>
          <p:cNvSpPr txBox="1"/>
          <p:nvPr/>
        </p:nvSpPr>
        <p:spPr>
          <a:xfrm>
            <a:off x="8213578" y="5264490"/>
            <a:ext cx="3236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8. Sealed bag containing Chain of Custody and Sample Information Sheets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Add more packing material, if necessary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68A75666-0456-9AEC-8774-5347F31009E6}"/>
              </a:ext>
            </a:extLst>
          </p:cNvPr>
          <p:cNvSpPr txBox="1"/>
          <p:nvPr/>
        </p:nvSpPr>
        <p:spPr>
          <a:xfrm>
            <a:off x="4456503" y="5264490"/>
            <a:ext cx="2053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7. Tie the outer bag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91D87DB-B5A7-8EC9-3AD5-F9FD42CC3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08385" y="2940279"/>
            <a:ext cx="261473" cy="267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4D1053D-ECEC-97C9-B9DF-EE5404E77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26763" y="2983211"/>
            <a:ext cx="261473" cy="267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32190BB-8F14-7A38-1164-EE1071B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ROAR RSP 2697 PFAS - Sovereign Nation Sampling, v6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11ECAA-152B-9715-615D-31656F67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12</a:t>
            </a:fld>
            <a:endParaRPr lang="en-US"/>
          </a:p>
        </p:txBody>
      </p:sp>
      <p:pic>
        <p:nvPicPr>
          <p:cNvPr id="4" name="Content Placeholder 7" descr="Tie the inner bag.">
            <a:extLst>
              <a:ext uri="{FF2B5EF4-FFF2-40B4-BE49-F238E27FC236}">
                <a16:creationId xmlns:a16="http://schemas.microsoft.com/office/drawing/2014/main" id="{99E3E25E-A388-BFF0-1D0C-91489A2F9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5" t="15325" r="28967" b="24059"/>
          <a:stretch/>
        </p:blipFill>
        <p:spPr>
          <a:xfrm>
            <a:off x="608507" y="1156023"/>
            <a:ext cx="2460631" cy="3836506"/>
          </a:xfrm>
        </p:spPr>
      </p:pic>
      <p:pic>
        <p:nvPicPr>
          <p:cNvPr id="5" name="Picture 4" descr="Tie the outer bag.">
            <a:extLst>
              <a:ext uri="{FF2B5EF4-FFF2-40B4-BE49-F238E27FC236}">
                <a16:creationId xmlns:a16="http://schemas.microsoft.com/office/drawing/2014/main" id="{9B0B265D-6703-34EA-9D57-5766101667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15761" r="24554" b="28297"/>
          <a:stretch/>
        </p:blipFill>
        <p:spPr>
          <a:xfrm>
            <a:off x="3686185" y="1156023"/>
            <a:ext cx="3728723" cy="3836506"/>
          </a:xfrm>
          <a:prstGeom prst="rect">
            <a:avLst/>
          </a:prstGeom>
        </p:spPr>
      </p:pic>
      <p:pic>
        <p:nvPicPr>
          <p:cNvPr id="6" name="Picture 5" descr="Show a packed cooler before closing with all sample contents and paperwork.">
            <a:extLst>
              <a:ext uri="{FF2B5EF4-FFF2-40B4-BE49-F238E27FC236}">
                <a16:creationId xmlns:a16="http://schemas.microsoft.com/office/drawing/2014/main" id="{20899098-5C45-AF60-7894-5AB5183D12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3129" r="8143" b="15198"/>
          <a:stretch/>
        </p:blipFill>
        <p:spPr>
          <a:xfrm>
            <a:off x="8213578" y="1160810"/>
            <a:ext cx="3100531" cy="383171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2C9C53F-17D2-C5BF-52E3-FBE773651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705" y="228730"/>
            <a:ext cx="10058400" cy="655332"/>
          </a:xfrm>
        </p:spPr>
        <p:txBody>
          <a:bodyPr/>
          <a:lstStyle/>
          <a:p>
            <a:pPr rtl="0" eaLnBrk="1" latinLnBrk="0" hangingPunct="1"/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5b. Shipping on ice: Order of Contents in Return Cooler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9590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4592-1889-8C13-AB08-666A06F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5c. Shipping on ice: Diagram of Cooler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B2F99B-7305-253D-B001-1646FF34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ROAR RSP 2697 PFAS - Sovereign Nation Sampling, v6</a:t>
            </a:r>
          </a:p>
        </p:txBody>
      </p:sp>
      <p:sp>
        <p:nvSpPr>
          <p:cNvPr id="132" name="Slide Number Placeholder 131">
            <a:extLst>
              <a:ext uri="{FF2B5EF4-FFF2-40B4-BE49-F238E27FC236}">
                <a16:creationId xmlns:a16="http://schemas.microsoft.com/office/drawing/2014/main" id="{84859D95-5F0D-63C8-5480-4BC6FACB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13</a:t>
            </a:fld>
            <a:endParaRPr lang="en-US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7BB626D-1260-C1AC-5800-EA0544F0BBC3}"/>
              </a:ext>
            </a:extLst>
          </p:cNvPr>
          <p:cNvSpPr txBox="1"/>
          <p:nvPr/>
        </p:nvSpPr>
        <p:spPr>
          <a:xfrm>
            <a:off x="4826238" y="274790"/>
            <a:ext cx="1948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Side view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D31C4DE-8BC3-36A2-C6DA-7C9D673FD189}"/>
              </a:ext>
            </a:extLst>
          </p:cNvPr>
          <p:cNvSpPr txBox="1"/>
          <p:nvPr/>
        </p:nvSpPr>
        <p:spPr>
          <a:xfrm>
            <a:off x="5683345" y="1710638"/>
            <a:ext cx="631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Top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1EF7780-DD22-E16E-12CE-11603DC2C3DD}"/>
              </a:ext>
            </a:extLst>
          </p:cNvPr>
          <p:cNvSpPr txBox="1"/>
          <p:nvPr/>
        </p:nvSpPr>
        <p:spPr>
          <a:xfrm>
            <a:off x="5567352" y="5478216"/>
            <a:ext cx="1118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Bottom</a:t>
            </a:r>
          </a:p>
        </p:txBody>
      </p:sp>
      <p:pic>
        <p:nvPicPr>
          <p:cNvPr id="137" name="Picture 136" descr="This is a drawing showing a cross section/side view of a cooler of samples being shipped on ice. At the top is packing material, below that are the chemicals of concern and other papers in a bag, below that is a layer of ice bags, below that are the bags of samples in order of sites and samples and a spray bottle at the far right, and below that is another layer of ice bags.">
            <a:extLst>
              <a:ext uri="{FF2B5EF4-FFF2-40B4-BE49-F238E27FC236}">
                <a16:creationId xmlns:a16="http://schemas.microsoft.com/office/drawing/2014/main" id="{A5481694-270F-9CE1-C385-033A12B94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3" y="2207749"/>
            <a:ext cx="8297433" cy="33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69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54592-1889-8C13-AB08-666A06F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5d. Shipping </a:t>
            </a:r>
            <a:r>
              <a:rPr lang="en-US" dirty="0">
                <a:highlight>
                  <a:srgbClr val="FFFF00"/>
                </a:highlight>
              </a:rPr>
              <a:t>without ice (dried samples</a:t>
            </a:r>
            <a:r>
              <a:rPr lang="en-US" dirty="0"/>
              <a:t>): Diagram of Cooler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35E15E-4165-96DA-3BA5-C21089B76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ROAR RSP 2697 PFAS - Sovereign Nation Sampling, v6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621C4-A79B-A859-EF7A-9E3BD66D0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28E32-BD20-5A63-0928-E8783BD88B26}"/>
              </a:ext>
            </a:extLst>
          </p:cNvPr>
          <p:cNvSpPr txBox="1"/>
          <p:nvPr/>
        </p:nvSpPr>
        <p:spPr>
          <a:xfrm>
            <a:off x="5780112" y="1790489"/>
            <a:ext cx="631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6608F-BFA8-7C67-CAEF-7FCD38FE690B}"/>
              </a:ext>
            </a:extLst>
          </p:cNvPr>
          <p:cNvSpPr txBox="1"/>
          <p:nvPr/>
        </p:nvSpPr>
        <p:spPr>
          <a:xfrm>
            <a:off x="5567352" y="5675531"/>
            <a:ext cx="1118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Bottom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7F9674-EB4B-2F9C-8BA4-0759E71382C2}"/>
              </a:ext>
            </a:extLst>
          </p:cNvPr>
          <p:cNvSpPr txBox="1"/>
          <p:nvPr/>
        </p:nvSpPr>
        <p:spPr>
          <a:xfrm>
            <a:off x="9206749" y="1144158"/>
            <a:ext cx="1948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Side view</a:t>
            </a:r>
          </a:p>
        </p:txBody>
      </p:sp>
      <p:pic>
        <p:nvPicPr>
          <p:cNvPr id="11" name="Picture 10" descr="This is a drawing showing a cross section/side view of a cooler of dried samples without ice. At the top is packing material, below that are the chemicals of concern and other papers in a bag, below that are the bags of samples in order of sites and samples and a spray bottle at the far right, and below that is another layer of packing material.">
            <a:extLst>
              <a:ext uri="{FF2B5EF4-FFF2-40B4-BE49-F238E27FC236}">
                <a16:creationId xmlns:a16="http://schemas.microsoft.com/office/drawing/2014/main" id="{DC1EE75B-B871-81F3-41CC-E3B5C2086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231" y="2331789"/>
            <a:ext cx="8335538" cy="33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88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7BE1-B4B4-F4EF-7F0C-EC3B3340B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5e. Checklist of all items returned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8FEAA-E9F6-B043-1AFA-4D9126FD0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Verify that all contents are in the cooler before sealing it up and sending it out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2X Ice Bag (only for FRESH, not dried, samples)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Bags with samples and filled out labels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Sampling tools and wash bottles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Chain of Custody seal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</a:rPr>
              <a:t>ed in Ziploc bag</a:t>
            </a:r>
          </a:p>
          <a:p>
            <a:pPr font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Sample Information 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</a:rPr>
              <a:t>Sheets </a:t>
            </a:r>
            <a:r>
              <a:rPr lang="en-US" sz="2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seal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</a:rPr>
              <a:t>ed in Ziploc bag and/or emailed to EPA - 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VanBuren.Jean@epa.gov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a cc to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Rivas.Marcus@epa.gov</a:t>
            </a:r>
            <a:endParaRPr lang="en-US" sz="2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en-US" sz="26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7BB36-58B7-A92F-4239-725820ED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ROAR RSP 2697 PFAS - Sovereign Nation Sampling, v6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4BBF3-30E0-3BC8-D862-9B9F9C6B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85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ttach the shipping label.  Tape the cooler so that it is completely sealed going all around the cooler at least twice.">
            <a:extLst>
              <a:ext uri="{FF2B5EF4-FFF2-40B4-BE49-F238E27FC236}">
                <a16:creationId xmlns:a16="http://schemas.microsoft.com/office/drawing/2014/main" id="{A74D86FB-0DBB-6D7C-6896-5B70211752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0" b="18986"/>
          <a:stretch/>
        </p:blipFill>
        <p:spPr>
          <a:xfrm>
            <a:off x="5093768" y="1985937"/>
            <a:ext cx="4179749" cy="3384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8C8C24-6666-442C-461E-8192C506B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Shipment of Cooler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73DEB-0BA7-2DF3-99EC-B76862BC50FD}"/>
              </a:ext>
            </a:extLst>
          </p:cNvPr>
          <p:cNvSpPr txBox="1"/>
          <p:nvPr/>
        </p:nvSpPr>
        <p:spPr>
          <a:xfrm>
            <a:off x="570506" y="2255034"/>
            <a:ext cx="4695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a.) Attach provided UPS return label</a:t>
            </a:r>
          </a:p>
          <a:p>
            <a:endParaRPr lang="en-US" dirty="0"/>
          </a:p>
          <a:p>
            <a:r>
              <a:rPr lang="en-US" dirty="0"/>
              <a:t>b.) Tape the cooler as shown on the right.</a:t>
            </a:r>
          </a:p>
          <a:p>
            <a:r>
              <a:rPr lang="en-US" dirty="0"/>
              <a:t>	Note: The tape should go all the way around the cooler at least twice on both ends </a:t>
            </a:r>
          </a:p>
          <a:p>
            <a:endParaRPr lang="en-US" dirty="0"/>
          </a:p>
          <a:p>
            <a:r>
              <a:rPr lang="en-US" dirty="0"/>
              <a:t>c.) Deliver the cooler to UPS location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953FFC-C0E6-D1C0-8D40-B1731161CAA4}"/>
              </a:ext>
            </a:extLst>
          </p:cNvPr>
          <p:cNvSpPr txBox="1"/>
          <p:nvPr/>
        </p:nvSpPr>
        <p:spPr>
          <a:xfrm>
            <a:off x="6743984" y="5663394"/>
            <a:ext cx="176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Tape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8944E8-1E20-96BF-E894-9956D2427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ROAR RSP 2697 PFAS - Sovereign Nation Sampling, v6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298F4-AD0D-976F-11B6-C2BF023E1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16</a:t>
            </a:fld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BB4670D-7734-C4EB-E14E-45EA582C5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4242600">
            <a:off x="6027654" y="5123147"/>
            <a:ext cx="938198" cy="278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7F7E072-834A-8130-DFC8-A1ED77AD1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189471">
            <a:off x="7161320" y="5140669"/>
            <a:ext cx="1053378" cy="278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Wrapping tape around the cooler.">
            <a:extLst>
              <a:ext uri="{FF2B5EF4-FFF2-40B4-BE49-F238E27FC236}">
                <a16:creationId xmlns:a16="http://schemas.microsoft.com/office/drawing/2014/main" id="{82DE8629-6EB2-6761-D7AF-89A84BB78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8" t="25333" r="18738" b="4179"/>
          <a:stretch/>
        </p:blipFill>
        <p:spPr>
          <a:xfrm>
            <a:off x="9435634" y="1121134"/>
            <a:ext cx="2525712" cy="483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35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C8C24-6666-442C-461E-8192C506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565948"/>
          </a:xfrm>
        </p:spPr>
        <p:txBody>
          <a:bodyPr>
            <a:normAutofit/>
          </a:bodyPr>
          <a:lstStyle/>
          <a:p>
            <a:r>
              <a:rPr lang="en-US" sz="9600" dirty="0"/>
              <a:t>THANK YOU!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73DEB-0BA7-2DF3-99EC-B76862BC50FD}"/>
              </a:ext>
            </a:extLst>
          </p:cNvPr>
          <p:cNvSpPr txBox="1"/>
          <p:nvPr/>
        </p:nvSpPr>
        <p:spPr>
          <a:xfrm>
            <a:off x="1097280" y="2905114"/>
            <a:ext cx="10350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Please call or text US EPA’s Marcus Rivas at 816.695.6963 if you have any questions regarding these instructions.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8944E8-1E20-96BF-E894-9956D2427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ROAR RSP 2697 PFAS - Sovereign Nation Sampling, v6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298F4-AD0D-976F-11B6-C2BF023E1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40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041" descr="Person conducting sampling puts on nitrile gloves.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4" name="Rectangle 1043" descr="Sampler puts on nitrile gloves.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46" name="Straight Connector 1045" descr="Sampler puts on nitrile gloves.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48" name="Rectangle 1047" descr="Sampler puts on nitrile gloves before sample processing.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12019F-8675-B364-C6FF-737F6D084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1297" y="403322"/>
            <a:ext cx="5545383" cy="15820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Put on a clean pair of nitrile gloves</a:t>
            </a:r>
          </a:p>
        </p:txBody>
      </p:sp>
      <p:cxnSp>
        <p:nvCxnSpPr>
          <p:cNvPr id="1050" name="Straight Connector 1049" descr="Sampler puts on nitrile gloves.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2" name="Rectangle 1051" descr="Sampler puts on nitrile gloves.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4" name="Rectangle 1053" descr="Sampler puts on nitrile gloves before sample processing.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E72A6F-1E29-64D9-2F15-D9B7DBC3519B}"/>
              </a:ext>
            </a:extLst>
          </p:cNvPr>
          <p:cNvSpPr txBox="1"/>
          <p:nvPr/>
        </p:nvSpPr>
        <p:spPr>
          <a:xfrm>
            <a:off x="6650411" y="2381866"/>
            <a:ext cx="5127154" cy="34317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Change gloves frequently: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400" b="1" dirty="0"/>
              <a:t>after handling contaminated tools,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400" b="1" dirty="0"/>
              <a:t>if gloves get wet,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400" b="1" dirty="0"/>
              <a:t>after touching contaminated surfaces,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400" b="1" dirty="0"/>
              <a:t>before touching clean sampling containers, &amp;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400" b="1" dirty="0"/>
              <a:t>between samples. </a:t>
            </a:r>
          </a:p>
        </p:txBody>
      </p:sp>
      <p:pic>
        <p:nvPicPr>
          <p:cNvPr id="1026" name="C506D792-3CEB-432B-B134-80800D65DEF4" descr="Sampler puts on nitrile gloves.">
            <a:extLst>
              <a:ext uri="{FF2B5EF4-FFF2-40B4-BE49-F238E27FC236}">
                <a16:creationId xmlns:a16="http://schemas.microsoft.com/office/drawing/2014/main" id="{E582FC6B-17D2-325A-3847-90367749C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3" y="220642"/>
            <a:ext cx="5545386" cy="415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8A351-1336-00D0-ABD9-891F7AD9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4740" y="6459785"/>
            <a:ext cx="4874249" cy="365125"/>
          </a:xfrm>
        </p:spPr>
        <p:txBody>
          <a:bodyPr/>
          <a:lstStyle/>
          <a:p>
            <a:r>
              <a:rPr lang="en-US" dirty="0"/>
              <a:t>2023 ROAR RSP 2697 PFAS - Sovereign Nation Sampling, v6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8D511-FF06-5B59-F96E-5073D723F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14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 descr="A typical sample identification label.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82CB02-4743-E3BF-F8D4-A09FAA16D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144" y="1034497"/>
            <a:ext cx="2416750" cy="380207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2.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Bags and labels</a:t>
            </a:r>
            <a:br>
              <a:rPr 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059" name="Rectangle 2058" descr="Typical sample identification label that accompanies each sample bag.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639 Ziplock Stock Photos - Free &amp; Royalty-Free Stock Photos from Dreamstime">
            <a:extLst>
              <a:ext uri="{FF2B5EF4-FFF2-40B4-BE49-F238E27FC236}">
                <a16:creationId xmlns:a16="http://schemas.microsoft.com/office/drawing/2014/main" id="{F8DC06A8-FFF3-7A64-0B1B-9C319FEB4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8394" y="599258"/>
            <a:ext cx="2101486" cy="185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 descr="This is a sample identification label - it requires sample identifier, sampler's initials, and the date &amp; time of sample collection.">
            <a:extLst>
              <a:ext uri="{FF2B5EF4-FFF2-40B4-BE49-F238E27FC236}">
                <a16:creationId xmlns:a16="http://schemas.microsoft.com/office/drawing/2014/main" id="{79CEB353-4768-32D5-3F78-F60ABEA2F7C9}"/>
              </a:ext>
            </a:extLst>
          </p:cNvPr>
          <p:cNvSpPr/>
          <p:nvPr/>
        </p:nvSpPr>
        <p:spPr>
          <a:xfrm>
            <a:off x="7509127" y="2757466"/>
            <a:ext cx="4500668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633CC6-9396-B2E7-8822-6F674E0E1692}"/>
              </a:ext>
            </a:extLst>
          </p:cNvPr>
          <p:cNvSpPr txBox="1">
            <a:spLocks/>
          </p:cNvSpPr>
          <p:nvPr/>
        </p:nvSpPr>
        <p:spPr>
          <a:xfrm>
            <a:off x="7509127" y="2757465"/>
            <a:ext cx="42216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/>
              <a:t>ID:   ____________________________</a:t>
            </a:r>
          </a:p>
          <a:p>
            <a:r>
              <a:rPr lang="en-US" i="1" u="sng" dirty="0"/>
              <a:t>Sampler Initials: ___________________</a:t>
            </a:r>
          </a:p>
          <a:p>
            <a:r>
              <a:rPr lang="en-US" i="1" u="sng" dirty="0"/>
              <a:t>Collection Date:___________________</a:t>
            </a:r>
          </a:p>
          <a:p>
            <a:r>
              <a:rPr lang="en-US" i="1" u="sng" dirty="0"/>
              <a:t>Collection Time:___________________</a:t>
            </a:r>
          </a:p>
          <a:p>
            <a:endParaRPr lang="en-US" i="1" u="sng" dirty="0"/>
          </a:p>
          <a:p>
            <a:endParaRPr lang="en-US" u="sng" dirty="0"/>
          </a:p>
          <a:p>
            <a:endParaRPr lang="en-US" u="sn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016D1C-C175-E0A0-E6D6-8C36E15C96E7}"/>
              </a:ext>
            </a:extLst>
          </p:cNvPr>
          <p:cNvSpPr txBox="1"/>
          <p:nvPr/>
        </p:nvSpPr>
        <p:spPr>
          <a:xfrm>
            <a:off x="4837287" y="590511"/>
            <a:ext cx="34778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a.) Take out provided plastic Ziploc bag. Keep bag closed to prevent contamination.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7F4479-F0E7-5E2E-69C9-8A50E765E884}"/>
              </a:ext>
            </a:extLst>
          </p:cNvPr>
          <p:cNvSpPr txBox="1"/>
          <p:nvPr/>
        </p:nvSpPr>
        <p:spPr>
          <a:xfrm>
            <a:off x="4791934" y="2627572"/>
            <a:ext cx="25359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b.) Fill out the provided label on each bag with the following information </a:t>
            </a:r>
            <a:r>
              <a:rPr lang="en-US" sz="2200" dirty="0">
                <a:sym typeface="Wingdings" panose="05000000000000000000" pitchFamily="2" charset="2"/>
              </a:rPr>
              <a:t> </a:t>
            </a:r>
          </a:p>
          <a:p>
            <a:endParaRPr lang="en-US" sz="2200" dirty="0">
              <a:sym typeface="Wingdings" panose="05000000000000000000" pitchFamily="2" charset="2"/>
            </a:endParaRPr>
          </a:p>
          <a:p>
            <a:endParaRPr lang="en-US" sz="2200" dirty="0">
              <a:sym typeface="Wingdings" panose="05000000000000000000" pitchFamily="2" charset="2"/>
            </a:endParaRPr>
          </a:p>
          <a:p>
            <a:endParaRPr lang="en-US" sz="2200" dirty="0">
              <a:sym typeface="Wingdings" panose="05000000000000000000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CAE68-25AE-3D62-CAFE-3AB3C282E274}"/>
              </a:ext>
            </a:extLst>
          </p:cNvPr>
          <p:cNvSpPr txBox="1"/>
          <p:nvPr/>
        </p:nvSpPr>
        <p:spPr>
          <a:xfrm>
            <a:off x="6411274" y="4631403"/>
            <a:ext cx="60944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i="1" dirty="0">
              <a:sym typeface="Wingdings" panose="05000000000000000000" pitchFamily="2" charset="2"/>
            </a:endParaRPr>
          </a:p>
          <a:p>
            <a:r>
              <a:rPr lang="en-US" sz="1800" i="1" dirty="0">
                <a:sym typeface="Wingdings" panose="05000000000000000000" pitchFamily="2" charset="2"/>
              </a:rPr>
              <a:t>Example sample ID:</a:t>
            </a:r>
          </a:p>
          <a:p>
            <a:r>
              <a:rPr lang="en-US" dirty="0">
                <a:sym typeface="Wingdings" panose="05000000000000000000" pitchFamily="2" charset="2"/>
              </a:rPr>
              <a:t>North Field - </a:t>
            </a:r>
            <a:r>
              <a:rPr lang="en-US" sz="1800" dirty="0">
                <a:sym typeface="Wingdings" panose="05000000000000000000" pitchFamily="2" charset="2"/>
              </a:rPr>
              <a:t>Alfalfa 1</a:t>
            </a:r>
          </a:p>
          <a:p>
            <a:endParaRPr lang="en-US" i="1" dirty="0">
              <a:sym typeface="Wingdings" panose="05000000000000000000" pitchFamily="2" charset="2"/>
            </a:endParaRPr>
          </a:p>
          <a:p>
            <a:r>
              <a:rPr lang="en-US" sz="1800" i="1" dirty="0">
                <a:sym typeface="Wingdings" panose="05000000000000000000" pitchFamily="2" charset="2"/>
              </a:rPr>
              <a:t>Example anonymized ID: </a:t>
            </a:r>
          </a:p>
          <a:p>
            <a:r>
              <a:rPr lang="en-US" sz="1800" dirty="0">
                <a:sym typeface="Wingdings" panose="05000000000000000000" pitchFamily="2" charset="2"/>
              </a:rPr>
              <a:t>Site Number-Sample Number </a:t>
            </a:r>
            <a:r>
              <a:rPr lang="en-US" sz="1800" i="1" dirty="0">
                <a:sym typeface="Wingdings" panose="05000000000000000000" pitchFamily="2" charset="2"/>
              </a:rPr>
              <a:t>(1-2 means site 1, sample 2)</a:t>
            </a:r>
          </a:p>
          <a:p>
            <a:endParaRPr lang="en-US" sz="1800" i="1" dirty="0">
              <a:sym typeface="Wingdings" panose="05000000000000000000" pitchFamily="2" charset="2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C96662-05BD-5BD5-9276-07B62B9BC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ROAR RSP 2697 PFAS - Sovereign Nation Sampling, v6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E7E0B-A659-D500-CB3D-5CC6B9E6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30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51" name="Rectangle 3150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B4DA0-6C99-087F-E549-9FA5DB5C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marL="457200" indent="-457200"/>
            <a:r>
              <a:rPr lang="en-US" dirty="0"/>
              <a:t>3a. Field sampling with tools</a:t>
            </a:r>
            <a:br>
              <a:rPr lang="en-US" dirty="0"/>
            </a:br>
            <a:endParaRPr lang="en-US" dirty="0"/>
          </a:p>
        </p:txBody>
      </p:sp>
      <p:cxnSp>
        <p:nvCxnSpPr>
          <p:cNvPr id="3153" name="Straight Connector 3152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FB57D9-D554-371A-5BCF-E6C10745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en-US" dirty="0"/>
              <a:t>a) Collect sample using clean tools - Clean tool between each use</a:t>
            </a:r>
          </a:p>
          <a:p>
            <a:r>
              <a:rPr lang="en-US" dirty="0"/>
              <a:t>b) Place plants in Ziploc bags corresponding to each site</a:t>
            </a:r>
          </a:p>
          <a:p>
            <a:r>
              <a:rPr lang="en-US" dirty="0"/>
              <a:t>c) Seal bag tightly so that water can not enter the bag during transport</a:t>
            </a:r>
          </a:p>
          <a:p>
            <a:r>
              <a:rPr lang="en-US" dirty="0"/>
              <a:t>d) Double bag samples (sample label remains on inner bag, protected from water intrusion)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55" name="Rectangle 3154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57" name="Rectangle 3156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descr="This is a call-out box reminding sampler collectors of the best practice of 2-person, clean hands/dirty hands sampling.">
            <a:extLst>
              <a:ext uri="{FF2B5EF4-FFF2-40B4-BE49-F238E27FC236}">
                <a16:creationId xmlns:a16="http://schemas.microsoft.com/office/drawing/2014/main" id="{2BB9AA9C-E57B-82BB-39DC-F6D5594D327C}"/>
              </a:ext>
            </a:extLst>
          </p:cNvPr>
          <p:cNvSpPr/>
          <p:nvPr/>
        </p:nvSpPr>
        <p:spPr>
          <a:xfrm>
            <a:off x="355600" y="863600"/>
            <a:ext cx="4258733" cy="44365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15EC5-DD17-48B4-05F8-C9FED0811EB3}"/>
              </a:ext>
            </a:extLst>
          </p:cNvPr>
          <p:cNvSpPr txBox="1"/>
          <p:nvPr/>
        </p:nvSpPr>
        <p:spPr>
          <a:xfrm>
            <a:off x="576339" y="1241036"/>
            <a:ext cx="3817253" cy="337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When possible, use a 2-person, clean hands/dirty hands sampling method.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1-person (dirty) opens valves (water) or scoops samples (plants, soil)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1-person (clean) only handles sample containers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5CFE78-477B-A9AA-1148-A1768D330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ROAR RSP 2697 PFAS - Sovereign Nation Sampling, v6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F86A8-2B84-96A6-ABEF-CE76379E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33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ACC8E-2387-5592-0474-16F10BB5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1094721" cy="14507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3b. Sampling continued </a:t>
            </a:r>
            <a:r>
              <a:rPr lang="en-US" sz="2400" dirty="0">
                <a:solidFill>
                  <a:schemeClr val="tx1"/>
                </a:solidFill>
              </a:rPr>
              <a:t>note: video follows showing technique</a:t>
            </a:r>
            <a:r>
              <a:rPr lang="en-US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76A3F-7049-F6B2-CEC0-2991F4745DB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8" y="1894720"/>
            <a:ext cx="9560378" cy="4436194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In between sampling sites, wash the tools with provided soapy water and regular water.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Cleaning instructions:</a:t>
            </a:r>
          </a:p>
          <a:p>
            <a:r>
              <a:rPr lang="en-US" dirty="0">
                <a:solidFill>
                  <a:schemeClr val="tx1"/>
                </a:solidFill>
              </a:rPr>
              <a:t>a.) Shake the soapy water solution (pink tape bottle)</a:t>
            </a:r>
          </a:p>
          <a:p>
            <a:r>
              <a:rPr lang="en-US" dirty="0">
                <a:solidFill>
                  <a:schemeClr val="tx1"/>
                </a:solidFill>
              </a:rPr>
              <a:t>b.) Pour the soapy water into the squirt bottle</a:t>
            </a:r>
          </a:p>
          <a:p>
            <a:r>
              <a:rPr lang="en-US" dirty="0">
                <a:solidFill>
                  <a:schemeClr val="tx1"/>
                </a:solidFill>
              </a:rPr>
              <a:t>c.) Spray the soapy water on the tools</a:t>
            </a:r>
          </a:p>
          <a:p>
            <a:r>
              <a:rPr lang="en-US" dirty="0">
                <a:solidFill>
                  <a:schemeClr val="tx1"/>
                </a:solidFill>
              </a:rPr>
              <a:t>d.) Using the non-soapy water (blue tape bottle), spray the tool down until no bubbles remain</a:t>
            </a:r>
          </a:p>
          <a:p>
            <a:r>
              <a:rPr lang="en-US" dirty="0">
                <a:solidFill>
                  <a:schemeClr val="tx1"/>
                </a:solidFill>
              </a:rPr>
              <a:t>e.) Dry the tools with the provided towels</a:t>
            </a:r>
            <a:endParaRPr lang="en-US" strike="sngStrike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f.) Repeat sampling/bagging/cleaning for each sample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Rectangle: Rounded Corners 12" descr="The jar containing water will have a blue label designating water.">
            <a:extLst>
              <a:ext uri="{FF2B5EF4-FFF2-40B4-BE49-F238E27FC236}">
                <a16:creationId xmlns:a16="http://schemas.microsoft.com/office/drawing/2014/main" id="{8B032810-C7EC-BD02-F08F-7B3131393FC8}"/>
              </a:ext>
            </a:extLst>
          </p:cNvPr>
          <p:cNvSpPr/>
          <p:nvPr/>
        </p:nvSpPr>
        <p:spPr>
          <a:xfrm>
            <a:off x="1249138" y="2332262"/>
            <a:ext cx="539456" cy="94986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5DD2EC-CDC1-71CA-6FAC-2346859AF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79205" y="2221052"/>
            <a:ext cx="475076" cy="1465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 descr="The jar containing soapy water will have a pink label designating soapy water.">
            <a:extLst>
              <a:ext uri="{FF2B5EF4-FFF2-40B4-BE49-F238E27FC236}">
                <a16:creationId xmlns:a16="http://schemas.microsoft.com/office/drawing/2014/main" id="{94DF7D58-E798-02CF-C398-7F24EF515BE7}"/>
              </a:ext>
            </a:extLst>
          </p:cNvPr>
          <p:cNvSpPr/>
          <p:nvPr/>
        </p:nvSpPr>
        <p:spPr>
          <a:xfrm>
            <a:off x="2095503" y="2332262"/>
            <a:ext cx="539456" cy="94986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B6D5F6F-9BCF-1147-12A6-316BA994A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25570" y="2221052"/>
            <a:ext cx="475076" cy="1465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Blue spray bottle Stock Photo by ©Wavebreakmedia 10602458">
            <a:extLst>
              <a:ext uri="{FF2B5EF4-FFF2-40B4-BE49-F238E27FC236}">
                <a16:creationId xmlns:a16="http://schemas.microsoft.com/office/drawing/2014/main" id="{4EAFE9FF-2886-36C8-241F-B34D7481B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493" y="2130879"/>
            <a:ext cx="774508" cy="129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6717E6F-9992-008E-D38E-856EA5BFB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49138" y="2491973"/>
            <a:ext cx="539456" cy="146535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0EF2F3B-7455-EDED-4B3F-2C2349D35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95503" y="2491973"/>
            <a:ext cx="539456" cy="146535"/>
          </a:xfrm>
          <a:prstGeom prst="roundRect">
            <a:avLst/>
          </a:prstGeom>
          <a:solidFill>
            <a:srgbClr val="FEE2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4BC06D-3DB0-0BA5-898D-D78006BF429E}"/>
              </a:ext>
            </a:extLst>
          </p:cNvPr>
          <p:cNvSpPr txBox="1"/>
          <p:nvPr/>
        </p:nvSpPr>
        <p:spPr>
          <a:xfrm>
            <a:off x="1279205" y="2449824"/>
            <a:ext cx="4750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water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89B2D-419A-EA06-0577-89FAB860A535}"/>
              </a:ext>
            </a:extLst>
          </p:cNvPr>
          <p:cNvSpPr txBox="1"/>
          <p:nvPr/>
        </p:nvSpPr>
        <p:spPr>
          <a:xfrm>
            <a:off x="2060764" y="2465212"/>
            <a:ext cx="79935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Soapy water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BCC65-8CF9-D839-13A0-F04ECB02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ROAR RSP 2697 PFAS - Sovereign Nation Sampling, v6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6F82E-7DD6-3EF6-7CDD-1EF48E7A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49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83DA5-B1CC-470D-85FF-CBE687AA8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487" y="-28802"/>
            <a:ext cx="10058400" cy="1450757"/>
          </a:xfrm>
        </p:spPr>
        <p:txBody>
          <a:bodyPr/>
          <a:lstStyle/>
          <a:p>
            <a:pPr algn="ctr"/>
            <a:r>
              <a:rPr lang="en-US" dirty="0"/>
              <a:t>3c. Video Demonstration of Cleaning</a:t>
            </a:r>
          </a:p>
        </p:txBody>
      </p:sp>
      <p:pic>
        <p:nvPicPr>
          <p:cNvPr id="4" name="Content Placeholder 3" descr="Shake the bottle with the pink tape that indicates &quot;soapy water .&quot;">
            <a:extLst>
              <a:ext uri="{FF2B5EF4-FFF2-40B4-BE49-F238E27FC236}">
                <a16:creationId xmlns:a16="http://schemas.microsoft.com/office/drawing/2014/main" id="{EF113436-0323-195F-47D0-9D14A0241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5" y="1884422"/>
            <a:ext cx="1726107" cy="3068635"/>
          </a:xfrm>
          <a:prstGeom prst="rect">
            <a:avLst/>
          </a:prstGeom>
        </p:spPr>
      </p:pic>
      <p:pic>
        <p:nvPicPr>
          <p:cNvPr id="5" name="Picture 4" descr="Pour the pink bottle (shaken soapy water bottle) into the pink labeled soapy water squirt bottle.">
            <a:extLst>
              <a:ext uri="{FF2B5EF4-FFF2-40B4-BE49-F238E27FC236}">
                <a16:creationId xmlns:a16="http://schemas.microsoft.com/office/drawing/2014/main" id="{E0C715F2-14AF-EB5A-868A-FFE1C3677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36" y="1884422"/>
            <a:ext cx="1724760" cy="3068635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D70F0E5-392B-9B9D-5EC2-C64F8988F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27841" y="3337098"/>
            <a:ext cx="505834" cy="473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A6617A-722A-4261-5D81-B5AFCB4A70E3}"/>
              </a:ext>
            </a:extLst>
          </p:cNvPr>
          <p:cNvSpPr txBox="1"/>
          <p:nvPr/>
        </p:nvSpPr>
        <p:spPr>
          <a:xfrm>
            <a:off x="-18511" y="4982141"/>
            <a:ext cx="205349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Step 1: </a:t>
            </a:r>
            <a:r>
              <a:rPr lang="en-US" dirty="0">
                <a:solidFill>
                  <a:schemeClr val="tx1"/>
                </a:solidFill>
              </a:rPr>
              <a:t>Shake the soapy water solution (pink tape bottle)</a:t>
            </a:r>
          </a:p>
          <a:p>
            <a:pPr algn="ctr"/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42B5A2-F6D7-A022-DDAD-5CE9D6B485FC}"/>
              </a:ext>
            </a:extLst>
          </p:cNvPr>
          <p:cNvSpPr txBox="1"/>
          <p:nvPr/>
        </p:nvSpPr>
        <p:spPr>
          <a:xfrm>
            <a:off x="2592354" y="4994179"/>
            <a:ext cx="20534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Step 2: </a:t>
            </a:r>
            <a:r>
              <a:rPr lang="en-US" dirty="0">
                <a:solidFill>
                  <a:schemeClr val="tx1"/>
                </a:solidFill>
              </a:rPr>
              <a:t>Pour the soapy water into the squirt bottle</a:t>
            </a:r>
          </a:p>
          <a:p>
            <a:pPr algn="ctr"/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CC5CC1-8629-66A4-F7DC-FFD0DABB9DCB}"/>
              </a:ext>
            </a:extLst>
          </p:cNvPr>
          <p:cNvSpPr txBox="1"/>
          <p:nvPr/>
        </p:nvSpPr>
        <p:spPr>
          <a:xfrm>
            <a:off x="5137057" y="4994179"/>
            <a:ext cx="20534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Step 3. </a:t>
            </a:r>
            <a:r>
              <a:rPr lang="en-US" dirty="0">
                <a:solidFill>
                  <a:schemeClr val="tx1"/>
                </a:solidFill>
              </a:rPr>
              <a:t>Spray the soapy water on the tools.</a:t>
            </a:r>
          </a:p>
          <a:p>
            <a:pPr algn="ctr"/>
            <a:endParaRPr lang="en-US" sz="1400" dirty="0"/>
          </a:p>
        </p:txBody>
      </p:sp>
      <p:pic>
        <p:nvPicPr>
          <p:cNvPr id="12" name="Picture 11" descr="Spray soapy water on sampling tool.">
            <a:extLst>
              <a:ext uri="{FF2B5EF4-FFF2-40B4-BE49-F238E27FC236}">
                <a16:creationId xmlns:a16="http://schemas.microsoft.com/office/drawing/2014/main" id="{7AE97EF7-3E1B-C05B-CE88-DF253B6E8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626" y="1911775"/>
            <a:ext cx="1726108" cy="3068635"/>
          </a:xfrm>
          <a:prstGeom prst="rect">
            <a:avLst/>
          </a:prstGeom>
        </p:spPr>
      </p:pic>
      <p:pic>
        <p:nvPicPr>
          <p:cNvPr id="14" name="Picture 13" descr="Spray soapy water on tool.">
            <a:extLst>
              <a:ext uri="{FF2B5EF4-FFF2-40B4-BE49-F238E27FC236}">
                <a16:creationId xmlns:a16="http://schemas.microsoft.com/office/drawing/2014/main" id="{9E76829A-3BF0-6254-113A-B2039308C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40" y="1898097"/>
            <a:ext cx="1729954" cy="3075474"/>
          </a:xfrm>
          <a:prstGeom prst="rect">
            <a:avLst/>
          </a:prstGeom>
        </p:spPr>
      </p:pic>
      <p:pic>
        <p:nvPicPr>
          <p:cNvPr id="16" name="Picture 15" descr="Rinse tool with water in blue bottle.">
            <a:extLst>
              <a:ext uri="{FF2B5EF4-FFF2-40B4-BE49-F238E27FC236}">
                <a16:creationId xmlns:a16="http://schemas.microsoft.com/office/drawing/2014/main" id="{8F27AB2E-F4C5-4B78-DCE2-57CF755D91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457" y="1904936"/>
            <a:ext cx="1726107" cy="3068635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9DF27DA1-7F6C-1E56-68D1-CF16A71A9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8745" y="3337097"/>
            <a:ext cx="505834" cy="473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307E4A9-43CF-09BC-9475-831E381FE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42055" y="3337097"/>
            <a:ext cx="505834" cy="473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CFC1AD5-4D45-8EE6-63E1-780E6108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58325" y="3337096"/>
            <a:ext cx="505834" cy="473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837005-237F-7B93-910A-FBC739B602A7}"/>
              </a:ext>
            </a:extLst>
          </p:cNvPr>
          <p:cNvSpPr txBox="1"/>
          <p:nvPr/>
        </p:nvSpPr>
        <p:spPr>
          <a:xfrm>
            <a:off x="7602514" y="4973571"/>
            <a:ext cx="205349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Step 4. </a:t>
            </a:r>
            <a:r>
              <a:rPr lang="en-US" dirty="0">
                <a:solidFill>
                  <a:schemeClr val="tx1"/>
                </a:solidFill>
              </a:rPr>
              <a:t>Pour water on the tools until no soapy bubbles remain.</a:t>
            </a:r>
          </a:p>
          <a:p>
            <a:pPr algn="ctr"/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B9C3F6-851B-A836-188D-8339BCDC7C42}"/>
              </a:ext>
            </a:extLst>
          </p:cNvPr>
          <p:cNvSpPr txBox="1"/>
          <p:nvPr/>
        </p:nvSpPr>
        <p:spPr>
          <a:xfrm>
            <a:off x="10128931" y="4994179"/>
            <a:ext cx="20534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Step 5. Dry the tools with the provided towels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sz="1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523614-4BBA-7AD8-EC0F-4F9E64093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ROAR RSP 2697 PFAS - Sovereign Nation Sampling, v6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A864B-F5E6-C624-5DA1-4B8802C6F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64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ACC8E-2387-5592-0474-16F10BB5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3d. Sampling continued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76A3F-7049-F6B2-CEC0-2991F4745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8" y="1894720"/>
            <a:ext cx="9560378" cy="44361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There are time when you have the unavoidable situation where samples are pre-mixed.  </a:t>
            </a:r>
          </a:p>
          <a:p>
            <a:r>
              <a:rPr lang="en-US" dirty="0">
                <a:solidFill>
                  <a:schemeClr val="tx1"/>
                </a:solidFill>
              </a:rPr>
              <a:t>This is not ideal, but it happens if the materials were pre-mixed for consumer use.  </a:t>
            </a:r>
          </a:p>
          <a:p>
            <a:r>
              <a:rPr lang="en-US" dirty="0">
                <a:solidFill>
                  <a:schemeClr val="tx1"/>
                </a:solidFill>
              </a:rPr>
              <a:t>Please sample while each ingredient is separate, before pre-mixing.  </a:t>
            </a:r>
          </a:p>
          <a:p>
            <a:r>
              <a:rPr lang="en-US" dirty="0">
                <a:solidFill>
                  <a:schemeClr val="tx1"/>
                </a:solidFill>
              </a:rPr>
              <a:t>But when pre-mixed, use clean tools (e.g., spoon or lab spatula ) to  separate the processed/dried sample into the component ingredients.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4AD3F-84AB-F648-7D1A-B9C2563A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1"/>
                </a:solidFill>
              </a:rPr>
              <a:t>2023 ROAR RSP 2697 PFAS - Sovereign Nation Sampling, v6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2D73B-9E88-497A-410F-24A254D5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56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D78A0-2D2F-EBE1-5464-215E19D2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6" y="9832"/>
            <a:ext cx="3913478" cy="12192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4a. Filling Out Chain of Custody (CoC)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CC69732-F753-DA49-3A2A-24CD98074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75" y="1209880"/>
            <a:ext cx="3958896" cy="5679870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Fill out the information, as shown by the example CoC on the right.</a:t>
            </a:r>
          </a:p>
          <a:p>
            <a:pPr marL="0" indent="0" algn="ctr">
              <a:buClr>
                <a:schemeClr val="bg1"/>
              </a:buClr>
              <a:buNone/>
            </a:pPr>
            <a:r>
              <a:rPr lang="en-US" sz="2400" u="sng" dirty="0">
                <a:solidFill>
                  <a:srgbClr val="FFFFFF"/>
                </a:solidFill>
              </a:rPr>
              <a:t>Necessary information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Sample Identification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Site name and sample name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Date collected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Date that the sample was collected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Container Type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What kind of container is the sample in? (Ziploc bag, plastic bottle, etc.)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Notes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Anything information that you believe should be noted</a:t>
            </a:r>
          </a:p>
          <a:p>
            <a:pPr marL="384048" lvl="2" indent="0">
              <a:buClr>
                <a:schemeClr val="bg1"/>
              </a:buClr>
              <a:buNone/>
            </a:pPr>
            <a:r>
              <a:rPr lang="en-US" sz="2000" dirty="0">
                <a:solidFill>
                  <a:srgbClr val="FFFFFF"/>
                </a:solidFill>
              </a:rPr>
              <a:t>Ex: Rainy day caused wet sample, 2 sites were accidentally bagged together, not much sample present at site, etc.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Relinquished by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Provide the name of who sent the cooler back to the EPA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FFFFFF"/>
              </a:solidFill>
            </a:endParaRP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300" dirty="0">
              <a:solidFill>
                <a:srgbClr val="FFFFFF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 descr="This is the Chain of Custody Record that is filled out by the person conducting the sampling event.">
            <a:extLst>
              <a:ext uri="{FF2B5EF4-FFF2-40B4-BE49-F238E27FC236}">
                <a16:creationId xmlns:a16="http://schemas.microsoft.com/office/drawing/2014/main" id="{3871CA9E-A336-F4E4-FF82-63073DF62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484" y="965200"/>
            <a:ext cx="7912000" cy="502411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320C63-D364-F517-05B0-743A9C8D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2023 ROAR RSP 2697 PFAS - Sovereign Nation Sampling, v6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DD0CA-3FDA-EF45-3F61-F31407FDA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45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This is the top portion of the Sample Information sheet the is completed by the person doing the sampling.">
            <a:extLst>
              <a:ext uri="{FF2B5EF4-FFF2-40B4-BE49-F238E27FC236}">
                <a16:creationId xmlns:a16="http://schemas.microsoft.com/office/drawing/2014/main" id="{E7C8CD81-7ED1-F28E-8471-A731E617C9B2}"/>
              </a:ext>
            </a:extLst>
          </p:cNvPr>
          <p:cNvSpPr/>
          <p:nvPr/>
        </p:nvSpPr>
        <p:spPr>
          <a:xfrm>
            <a:off x="2961861" y="2153848"/>
            <a:ext cx="8637104" cy="3362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E7994-22D6-72EC-1F41-8F5A5D8D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4b. Sample  Information  Sheet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882E6-01B1-0936-E325-E4656EC21B43}"/>
              </a:ext>
            </a:extLst>
          </p:cNvPr>
          <p:cNvSpPr txBox="1"/>
          <p:nvPr/>
        </p:nvSpPr>
        <p:spPr>
          <a:xfrm>
            <a:off x="251261" y="2258326"/>
            <a:ext cx="23329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a.) Fill out the following questionnaire for each site/sample</a:t>
            </a:r>
          </a:p>
          <a:p>
            <a:endParaRPr lang="en-US" sz="2800" dirty="0"/>
          </a:p>
          <a:p>
            <a:r>
              <a:rPr lang="en-US" sz="2800" dirty="0"/>
              <a:t>See example responses -&gt;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4DB36-FFB0-4D6C-3C53-E1EBABD0D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/>
              <a:t>2023 ROAR RSP 2697 PFAS - Sovereign Nation Sampling, v6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C5BFE-FB2F-F5DA-57E6-C78F0AB1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60EA-E34F-4919-A576-DF97B879732A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68918CE7-BFAD-1995-0BD0-CE60B41BE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508166"/>
              </p:ext>
            </p:extLst>
          </p:nvPr>
        </p:nvGraphicFramePr>
        <p:xfrm>
          <a:off x="2768619" y="1949083"/>
          <a:ext cx="9023588" cy="3771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11794">
                  <a:extLst>
                    <a:ext uri="{9D8B030D-6E8A-4147-A177-3AD203B41FA5}">
                      <a16:colId xmlns:a16="http://schemas.microsoft.com/office/drawing/2014/main" val="3133090697"/>
                    </a:ext>
                  </a:extLst>
                </a:gridCol>
                <a:gridCol w="4511794">
                  <a:extLst>
                    <a:ext uri="{9D8B030D-6E8A-4147-A177-3AD203B41FA5}">
                      <a16:colId xmlns:a16="http://schemas.microsoft.com/office/drawing/2014/main" val="1290903445"/>
                    </a:ext>
                  </a:extLst>
                </a:gridCol>
              </a:tblGrid>
              <a:tr h="12624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91309166"/>
                  </a:ext>
                </a:extLst>
              </a:tr>
              <a:tr h="12547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66203575"/>
                  </a:ext>
                </a:extLst>
              </a:tr>
              <a:tr h="12547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271103"/>
                  </a:ext>
                </a:extLst>
              </a:tr>
            </a:tbl>
          </a:graphicData>
        </a:graphic>
      </p:graphicFrame>
      <p:pic>
        <p:nvPicPr>
          <p:cNvPr id="19" name="Picture 18" descr="Typical sample information sheet.">
            <a:extLst>
              <a:ext uri="{FF2B5EF4-FFF2-40B4-BE49-F238E27FC236}">
                <a16:creationId xmlns:a16="http://schemas.microsoft.com/office/drawing/2014/main" id="{23043D1D-9D5F-8871-99BE-E86BB811B9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948" y="2070190"/>
            <a:ext cx="8637104" cy="34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7597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14145</TotalTime>
  <Words>1204</Words>
  <Application>Microsoft Office PowerPoint</Application>
  <PresentationFormat>Widescreen</PresentationFormat>
  <Paragraphs>161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Retrospect</vt:lpstr>
      <vt:lpstr>Plant Sampling Instructions</vt:lpstr>
      <vt:lpstr>1. Put on a clean pair of nitrile gloves</vt:lpstr>
      <vt:lpstr>2.  Bags and labels </vt:lpstr>
      <vt:lpstr>3a. Field sampling with tools </vt:lpstr>
      <vt:lpstr>3b. Sampling continued note: video follows showing technique </vt:lpstr>
      <vt:lpstr>3c. Video Demonstration of Cleaning</vt:lpstr>
      <vt:lpstr>3d. Sampling continued </vt:lpstr>
      <vt:lpstr>4a. Filling Out Chain of Custody (CoC)</vt:lpstr>
      <vt:lpstr>4b. Sample  Information  Sheet</vt:lpstr>
      <vt:lpstr>5. Shipping on ice: Order of Contents in Return Cooler</vt:lpstr>
      <vt:lpstr>5a. Shipping on ice: Order of Contents in Return Cooler</vt:lpstr>
      <vt:lpstr>5b. Shipping on ice: Order of Contents in Return Cooler</vt:lpstr>
      <vt:lpstr>5c. Shipping on ice: Diagram of Cooler</vt:lpstr>
      <vt:lpstr>5d. Shipping without ice (dried samples): Diagram of Cooler</vt:lpstr>
      <vt:lpstr>5e. Checklist of all items returned</vt:lpstr>
      <vt:lpstr>6. Shipment of Cooler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Sampling Instructions</dc:title>
  <dc:creator>United States Environmental Protection Agency</dc:creator>
  <cp:lastModifiedBy>Arcari, Christine</cp:lastModifiedBy>
  <cp:revision>22</cp:revision>
  <cp:lastPrinted>2024-02-13T15:52:18Z</cp:lastPrinted>
  <dcterms:created xsi:type="dcterms:W3CDTF">2023-12-11T20:58:01Z</dcterms:created>
  <dcterms:modified xsi:type="dcterms:W3CDTF">2024-04-04T03:07:31Z</dcterms:modified>
</cp:coreProperties>
</file>