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75" r:id="rId6"/>
    <p:sldId id="837" r:id="rId7"/>
    <p:sldId id="605" r:id="rId8"/>
    <p:sldId id="854" r:id="rId9"/>
    <p:sldId id="859" r:id="rId10"/>
    <p:sldId id="841" r:id="rId11"/>
    <p:sldId id="858" r:id="rId12"/>
    <p:sldId id="848" r:id="rId13"/>
    <p:sldId id="850" r:id="rId14"/>
    <p:sldId id="849" r:id="rId15"/>
    <p:sldId id="860" r:id="rId16"/>
    <p:sldId id="862" r:id="rId17"/>
    <p:sldId id="8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8AE115-03C1-8C7E-0492-F59317361B14}" name="Mallampalli, Nikhil" initials="MN" userId="S::Mallampalli.Nikhil@epa.gov::f292b0b8-317f-455b-86a7-1b1d3cfb536c" providerId="AD"/>
  <p188:author id="{7A5B3FB8-0A98-9E6B-7D2D-51FAB433266D}" name="Kaul, Monisha" initials="KM" userId="Kaul, Monish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E9186C-986D-40CC-BA9A-3C351C1D3CCE}" v="8" dt="2024-05-24T01:12:26.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50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23B85-6486-4722-956F-A511FAE91872}" type="datetimeFigureOut">
              <a:rPr lang="en-US" smtClean="0"/>
              <a:t>5/25/2024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6DA70-29A8-449C-85BA-C3AA646589D5}" type="slidenum">
              <a:rPr lang="en-US" smtClean="0"/>
              <a:t>‹#›</a:t>
            </a:fld>
            <a:endParaRPr lang="en-US"/>
          </a:p>
        </p:txBody>
      </p:sp>
    </p:spTree>
    <p:extLst>
      <p:ext uri="{BB962C8B-B14F-4D97-AF65-F5344CB8AC3E}">
        <p14:creationId xmlns:p14="http://schemas.microsoft.com/office/powerpoint/2010/main" val="231230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a:t>
            </a:fld>
            <a:endParaRPr lang="en-US"/>
          </a:p>
        </p:txBody>
      </p:sp>
    </p:spTree>
    <p:extLst>
      <p:ext uri="{BB962C8B-B14F-4D97-AF65-F5344CB8AC3E}">
        <p14:creationId xmlns:p14="http://schemas.microsoft.com/office/powerpoint/2010/main" val="2455198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10</a:t>
            </a:fld>
            <a:endParaRPr lang="en-US"/>
          </a:p>
        </p:txBody>
      </p:sp>
    </p:spTree>
    <p:extLst>
      <p:ext uri="{BB962C8B-B14F-4D97-AF65-F5344CB8AC3E}">
        <p14:creationId xmlns:p14="http://schemas.microsoft.com/office/powerpoint/2010/main" val="2568221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11</a:t>
            </a:fld>
            <a:endParaRPr lang="en-US"/>
          </a:p>
        </p:txBody>
      </p:sp>
    </p:spTree>
    <p:extLst>
      <p:ext uri="{BB962C8B-B14F-4D97-AF65-F5344CB8AC3E}">
        <p14:creationId xmlns:p14="http://schemas.microsoft.com/office/powerpoint/2010/main" val="4174119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12</a:t>
            </a:fld>
            <a:endParaRPr lang="en-US"/>
          </a:p>
        </p:txBody>
      </p:sp>
    </p:spTree>
    <p:extLst>
      <p:ext uri="{BB962C8B-B14F-4D97-AF65-F5344CB8AC3E}">
        <p14:creationId xmlns:p14="http://schemas.microsoft.com/office/powerpoint/2010/main" val="3883989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13</a:t>
            </a:fld>
            <a:endParaRPr lang="en-US"/>
          </a:p>
        </p:txBody>
      </p:sp>
    </p:spTree>
    <p:extLst>
      <p:ext uri="{BB962C8B-B14F-4D97-AF65-F5344CB8AC3E}">
        <p14:creationId xmlns:p14="http://schemas.microsoft.com/office/powerpoint/2010/main" val="227076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Mention that the PPDC decided to continue the RMWG as a second version with somewhat different membership (some folks dropped off and others signed on).</a:t>
            </a:r>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2</a:t>
            </a:fld>
            <a:endParaRPr lang="en-US"/>
          </a:p>
        </p:txBody>
      </p:sp>
    </p:spTree>
    <p:extLst>
      <p:ext uri="{BB962C8B-B14F-4D97-AF65-F5344CB8AC3E}">
        <p14:creationId xmlns:p14="http://schemas.microsoft.com/office/powerpoint/2010/main" val="1149425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284058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4</a:t>
            </a:fld>
            <a:endParaRPr lang="en-US"/>
          </a:p>
        </p:txBody>
      </p:sp>
    </p:spTree>
    <p:extLst>
      <p:ext uri="{BB962C8B-B14F-4D97-AF65-F5344CB8AC3E}">
        <p14:creationId xmlns:p14="http://schemas.microsoft.com/office/powerpoint/2010/main" val="221088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5</a:t>
            </a:fld>
            <a:endParaRPr lang="en-US"/>
          </a:p>
        </p:txBody>
      </p:sp>
    </p:spTree>
    <p:extLst>
      <p:ext uri="{BB962C8B-B14F-4D97-AF65-F5344CB8AC3E}">
        <p14:creationId xmlns:p14="http://schemas.microsoft.com/office/powerpoint/2010/main" val="2205824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6</a:t>
            </a:fld>
            <a:endParaRPr lang="en-US"/>
          </a:p>
        </p:txBody>
      </p:sp>
    </p:spTree>
    <p:extLst>
      <p:ext uri="{BB962C8B-B14F-4D97-AF65-F5344CB8AC3E}">
        <p14:creationId xmlns:p14="http://schemas.microsoft.com/office/powerpoint/2010/main" val="391904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7</a:t>
            </a:fld>
            <a:endParaRPr lang="en-US"/>
          </a:p>
        </p:txBody>
      </p:sp>
    </p:spTree>
    <p:extLst>
      <p:ext uri="{BB962C8B-B14F-4D97-AF65-F5344CB8AC3E}">
        <p14:creationId xmlns:p14="http://schemas.microsoft.com/office/powerpoint/2010/main" val="398724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Talking point for the last sentence in the slide: Speaker can add that EPA is already well on its way to recognize the complexity of RM and the need for consensus – this is a reminder to keep that going! </a:t>
            </a:r>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8</a:t>
            </a:fld>
            <a:endParaRPr lang="en-US"/>
          </a:p>
        </p:txBody>
      </p:sp>
    </p:spTree>
    <p:extLst>
      <p:ext uri="{BB962C8B-B14F-4D97-AF65-F5344CB8AC3E}">
        <p14:creationId xmlns:p14="http://schemas.microsoft.com/office/powerpoint/2010/main" val="1520113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9</a:t>
            </a:fld>
            <a:endParaRPr lang="en-US"/>
          </a:p>
        </p:txBody>
      </p:sp>
    </p:spTree>
    <p:extLst>
      <p:ext uri="{BB962C8B-B14F-4D97-AF65-F5344CB8AC3E}">
        <p14:creationId xmlns:p14="http://schemas.microsoft.com/office/powerpoint/2010/main" val="241813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12E2-C0F6-6B79-58A9-642059C867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7BEAA2-F88B-3E02-B4F6-FE5EF7149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0F2E54-F5A6-5866-0EC8-B1A5678BCF61}"/>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C55DB974-B6A9-18EF-6129-40DE03E37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9A485-91B3-DC75-84C7-233299A9F45A}"/>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45485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FF8F-1188-150C-D8E2-8E74CAB436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A55165-C715-99B6-B66E-23B8DD11DE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D5954-054C-1101-6FB2-D7F2008C6401}"/>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2A044592-C8CE-899F-E8D6-B8D6F069D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4F01E-3B63-425B-EABD-5F85C522784F}"/>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9014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AFCAB-4BBD-036A-C127-E54BFFA17D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7CE39-D2C1-65C1-96F9-EFC6D453C0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CA9D4-5692-09CE-CD9D-DC822C85CF7E}"/>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E0A5BA82-5430-74F7-DDFE-3DE071FD4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FDB6F-A813-3E67-5869-9BA98BF1A64D}"/>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77900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FDF2-B137-62D1-DCCF-9B79AA9B7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BD74E-B8EC-CC3A-EAB2-6C15A91334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4FFB1-7389-AC82-0D42-F91B0A435242}"/>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834BCB5C-74EF-942C-F3F0-9A87B7D85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D0E18-DE5D-25F0-A6E6-8E0F2E08C4B8}"/>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86225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2022-4A58-77DD-2AFC-FD0AFCBFA6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FB61A3-2B60-0E2F-8BB0-5FCAF46C96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53E33-5DED-9B8A-3E00-0139F67A8A69}"/>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A2AB8DA7-F2F0-89BB-584C-BEF28E8E3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949B0-9503-EC5A-FE58-6D13D120EC4E}"/>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410125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6400-430D-8CB0-FAD4-CA75CB41F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76140-367D-F9B8-308F-F71DF26798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17A3A2-7EFE-980C-2D6B-AFBFD6129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63615-D27F-F584-7692-8CE8643F759C}"/>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6" name="Footer Placeholder 5">
            <a:extLst>
              <a:ext uri="{FF2B5EF4-FFF2-40B4-BE49-F238E27FC236}">
                <a16:creationId xmlns:a16="http://schemas.microsoft.com/office/drawing/2014/main" id="{848BF0F6-929E-E56E-DA8A-27DE2B581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E5BAE-8C2D-4713-F7C0-74C7A08268DF}"/>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27767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587F-BA3D-CBBB-3EDB-A3245B9771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E642EC-2195-1909-A965-7F14ADD62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5A7123-FEE9-CE6D-5F97-E4279541CD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8A3946-509A-6060-6A68-3108475AC3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CB652C-BB13-7A81-93C5-0C93A87AA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020E4-672F-BF94-E49C-3378081D0D05}"/>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8" name="Footer Placeholder 7">
            <a:extLst>
              <a:ext uri="{FF2B5EF4-FFF2-40B4-BE49-F238E27FC236}">
                <a16:creationId xmlns:a16="http://schemas.microsoft.com/office/drawing/2014/main" id="{9B1A273B-8AED-8391-CE54-EA1DFA97AA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70BD6E-769A-71C0-6F95-8233D82120E6}"/>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19725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86D7-DE4B-BBED-098A-B7DFA1BC0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A02D52-5433-2B6F-21A4-11C31B30CFF8}"/>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4" name="Footer Placeholder 3">
            <a:extLst>
              <a:ext uri="{FF2B5EF4-FFF2-40B4-BE49-F238E27FC236}">
                <a16:creationId xmlns:a16="http://schemas.microsoft.com/office/drawing/2014/main" id="{B4B06FB2-8000-43D7-25A1-483CC324D8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6DCD0E-A401-6E19-A0F2-A2FE4D8E3BD3}"/>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314644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83F62-D7A6-7DA7-4BFA-AC6B9AB0AD2A}"/>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3" name="Footer Placeholder 2">
            <a:extLst>
              <a:ext uri="{FF2B5EF4-FFF2-40B4-BE49-F238E27FC236}">
                <a16:creationId xmlns:a16="http://schemas.microsoft.com/office/drawing/2014/main" id="{300080D1-0A05-80BA-279E-9FAB3BC0E5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780CEE-9639-DCEE-AF23-E6406678AA50}"/>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391695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C277-688B-6EF4-CFF2-532636C3B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9137FB-17E6-BA9F-D6CE-8F60FB01E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902EFC-CE45-687A-D425-D16F32D74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B3103-67D9-79D1-9453-5E78A1735A57}"/>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6" name="Footer Placeholder 5">
            <a:extLst>
              <a:ext uri="{FF2B5EF4-FFF2-40B4-BE49-F238E27FC236}">
                <a16:creationId xmlns:a16="http://schemas.microsoft.com/office/drawing/2014/main" id="{8AC1416C-06DD-44B7-A130-334A4708A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92BBD1-3BB4-32E7-0537-4C2791A61368}"/>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248000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EA582-8FB3-FF16-9777-801E223A9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B8A567-60DF-7124-66CE-D31C8725C5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11DBA9-B934-ABE4-C718-7512B4C66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5BBBED-F91E-3B90-8FDF-EB72F4123D45}"/>
              </a:ext>
            </a:extLst>
          </p:cNvPr>
          <p:cNvSpPr>
            <a:spLocks noGrp="1"/>
          </p:cNvSpPr>
          <p:nvPr>
            <p:ph type="dt" sz="half" idx="10"/>
          </p:nvPr>
        </p:nvSpPr>
        <p:spPr/>
        <p:txBody>
          <a:bodyPr/>
          <a:lstStyle/>
          <a:p>
            <a:fld id="{1B02335C-9CEC-4908-94F8-3D83B6A7D1D6}" type="datetimeFigureOut">
              <a:rPr lang="en-US" smtClean="0"/>
              <a:t>5/25/2024</a:t>
            </a:fld>
            <a:endParaRPr lang="en-US"/>
          </a:p>
        </p:txBody>
      </p:sp>
      <p:sp>
        <p:nvSpPr>
          <p:cNvPr id="6" name="Footer Placeholder 5">
            <a:extLst>
              <a:ext uri="{FF2B5EF4-FFF2-40B4-BE49-F238E27FC236}">
                <a16:creationId xmlns:a16="http://schemas.microsoft.com/office/drawing/2014/main" id="{643D8B15-7AE9-7EB1-87A9-451107C48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39FC-E60B-3B95-A215-FBBDFBD871E9}"/>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207160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AF2DE-8D2C-6E4B-B3D5-1753D2887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DDCAA-20C9-B3E1-36B7-563CE1E8F5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BE86C-CC09-1666-29B8-2CE829EDD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2335C-9CEC-4908-94F8-3D83B6A7D1D6}" type="datetimeFigureOut">
              <a:rPr lang="en-US" smtClean="0"/>
              <a:t>5/25/2024</a:t>
            </a:fld>
            <a:endParaRPr lang="en-US"/>
          </a:p>
        </p:txBody>
      </p:sp>
      <p:sp>
        <p:nvSpPr>
          <p:cNvPr id="5" name="Footer Placeholder 4">
            <a:extLst>
              <a:ext uri="{FF2B5EF4-FFF2-40B4-BE49-F238E27FC236}">
                <a16:creationId xmlns:a16="http://schemas.microsoft.com/office/drawing/2014/main" id="{4EA2C1FF-2A98-1C2C-AAB1-3B2C82A6A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E00937-B31C-7F6E-CCC0-63C38E1B0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07951-530F-4CA2-8632-E0D815941AE5}" type="slidenum">
              <a:rPr lang="en-US" smtClean="0"/>
              <a:t>‹#›</a:t>
            </a:fld>
            <a:endParaRPr lang="en-US"/>
          </a:p>
        </p:txBody>
      </p:sp>
    </p:spTree>
    <p:extLst>
      <p:ext uri="{BB962C8B-B14F-4D97-AF65-F5344CB8AC3E}">
        <p14:creationId xmlns:p14="http://schemas.microsoft.com/office/powerpoint/2010/main" val="1134459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B053-7BAF-3666-0DE5-5EA5A35A858B}"/>
              </a:ext>
            </a:extLst>
          </p:cNvPr>
          <p:cNvSpPr>
            <a:spLocks noGrp="1"/>
          </p:cNvSpPr>
          <p:nvPr>
            <p:ph type="ctrTitle"/>
          </p:nvPr>
        </p:nvSpPr>
        <p:spPr/>
        <p:txBody>
          <a:bodyPr>
            <a:normAutofit/>
          </a:bodyPr>
          <a:lstStyle/>
          <a:p>
            <a:r>
              <a:rPr lang="en-US" sz="4000" b="1" dirty="0">
                <a:solidFill>
                  <a:schemeClr val="accent1"/>
                </a:solidFill>
                <a:latin typeface="Calibri"/>
                <a:cs typeface="Calibri"/>
              </a:rPr>
              <a:t>Final Report of the PPDC Resistance Management Workgroup (RMWG) 2.0</a:t>
            </a:r>
            <a:br>
              <a:rPr lang="en-US" sz="4000" b="1" dirty="0">
                <a:solidFill>
                  <a:schemeClr val="accent1"/>
                </a:solidFill>
                <a:latin typeface="Calibri"/>
                <a:cs typeface="Calibri"/>
              </a:rPr>
            </a:br>
            <a:endParaRPr lang="en-US" sz="4000" dirty="0">
              <a:solidFill>
                <a:schemeClr val="accent1"/>
              </a:solidFill>
            </a:endParaRPr>
          </a:p>
        </p:txBody>
      </p:sp>
      <p:sp>
        <p:nvSpPr>
          <p:cNvPr id="3" name="Subtitle 2">
            <a:extLst>
              <a:ext uri="{FF2B5EF4-FFF2-40B4-BE49-F238E27FC236}">
                <a16:creationId xmlns:a16="http://schemas.microsoft.com/office/drawing/2014/main" id="{72245BAE-182C-4FF5-BC7F-25D649492101}"/>
              </a:ext>
            </a:extLst>
          </p:cNvPr>
          <p:cNvSpPr>
            <a:spLocks noGrp="1"/>
          </p:cNvSpPr>
          <p:nvPr>
            <p:ph type="subTitle" idx="1"/>
          </p:nvPr>
        </p:nvSpPr>
        <p:spPr>
          <a:xfrm>
            <a:off x="1622323" y="3516006"/>
            <a:ext cx="9144000" cy="1655762"/>
          </a:xfrm>
        </p:spPr>
        <p:txBody>
          <a:bodyPr vert="horz" lIns="91440" tIns="45720" rIns="91440" bIns="45720" rtlCol="0" anchor="t">
            <a:normAutofit/>
          </a:bodyPr>
          <a:lstStyle/>
          <a:p>
            <a:r>
              <a:rPr lang="en-US" dirty="0">
                <a:cs typeface="Calibri"/>
              </a:rPr>
              <a:t>June 5-6 2024</a:t>
            </a:r>
          </a:p>
          <a:p>
            <a:endParaRPr lang="en-US" dirty="0">
              <a:cs typeface="Calibri"/>
            </a:endParaRPr>
          </a:p>
          <a:p>
            <a:r>
              <a:rPr lang="en-US" dirty="0">
                <a:cs typeface="Calibri"/>
              </a:rPr>
              <a:t>Group Chairs: Cameron Douglass, USDA; Nikhil Mallampalli, EPA</a:t>
            </a:r>
          </a:p>
        </p:txBody>
      </p:sp>
      <p:sp>
        <p:nvSpPr>
          <p:cNvPr id="12" name="Slide Number Placeholder 11">
            <a:extLst>
              <a:ext uri="{FF2B5EF4-FFF2-40B4-BE49-F238E27FC236}">
                <a16:creationId xmlns:a16="http://schemas.microsoft.com/office/drawing/2014/main" id="{C461739F-6A68-5905-040B-06A506DB4ED9}"/>
              </a:ext>
            </a:extLst>
          </p:cNvPr>
          <p:cNvSpPr>
            <a:spLocks noGrp="1"/>
          </p:cNvSpPr>
          <p:nvPr>
            <p:ph type="sldNum" sz="quarter" idx="12"/>
          </p:nvPr>
        </p:nvSpPr>
        <p:spPr/>
        <p:txBody>
          <a:bodyPr/>
          <a:lstStyle/>
          <a:p>
            <a:pPr>
              <a:defRPr/>
            </a:pPr>
            <a:fld id="{0C985522-E4FE-432F-8673-5FC3628CC720}" type="slidenum">
              <a:rPr lang="en-US" smtClean="0"/>
              <a:pPr>
                <a:defRPr/>
              </a:pPr>
              <a:t>1</a:t>
            </a:fld>
            <a:endParaRPr lang="en-US"/>
          </a:p>
        </p:txBody>
      </p:sp>
    </p:spTree>
    <p:extLst>
      <p:ext uri="{BB962C8B-B14F-4D97-AF65-F5344CB8AC3E}">
        <p14:creationId xmlns:p14="http://schemas.microsoft.com/office/powerpoint/2010/main" val="1627619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4048" y="0"/>
            <a:ext cx="11430000" cy="914400"/>
          </a:xfrm>
        </p:spPr>
        <p:txBody>
          <a:bodyPr>
            <a:noAutofit/>
          </a:bodyPr>
          <a:lstStyle/>
          <a:p>
            <a:pPr algn="ctr"/>
            <a:r>
              <a:rPr lang="en-US" sz="4000" b="1" dirty="0">
                <a:solidFill>
                  <a:schemeClr val="accent1"/>
                </a:solidFill>
                <a:latin typeface="+mn-lt"/>
              </a:rPr>
              <a:t>Theme #4 – Reducing Regulatory Barriers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10</a:t>
            </a:fld>
            <a:endParaRPr lang="en-US"/>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573788" y="1545021"/>
            <a:ext cx="11040143" cy="369332"/>
          </a:xfrm>
          <a:prstGeom prst="rect">
            <a:avLst/>
          </a:prstGeom>
          <a:noFill/>
        </p:spPr>
        <p:txBody>
          <a:bodyPr wrap="square" rtlCol="0">
            <a:noAutofit/>
          </a:bodyPr>
          <a:lstStyle/>
          <a:p>
            <a:endParaRPr lang="en-US">
              <a:noFill/>
            </a:endParaRPr>
          </a:p>
        </p:txBody>
      </p:sp>
      <p:sp>
        <p:nvSpPr>
          <p:cNvPr id="7" name="TextBox 6">
            <a:extLst>
              <a:ext uri="{FF2B5EF4-FFF2-40B4-BE49-F238E27FC236}">
                <a16:creationId xmlns:a16="http://schemas.microsoft.com/office/drawing/2014/main" id="{90F528CB-C2DD-8168-B2F4-61736003D19A}"/>
              </a:ext>
            </a:extLst>
          </p:cNvPr>
          <p:cNvSpPr txBox="1"/>
          <p:nvPr/>
        </p:nvSpPr>
        <p:spPr>
          <a:xfrm>
            <a:off x="365760" y="914400"/>
            <a:ext cx="11430000" cy="3447098"/>
          </a:xfrm>
          <a:prstGeom prst="rect">
            <a:avLst/>
          </a:prstGeom>
          <a:noFill/>
        </p:spPr>
        <p:txBody>
          <a:bodyPr wrap="square" rtlCol="0">
            <a:spAutoFit/>
          </a:bodyPr>
          <a:lstStyle/>
          <a:p>
            <a:pPr marL="115888" marR="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Minimally challenging</a:t>
            </a:r>
          </a:p>
          <a:p>
            <a:pPr marL="115888"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lvl="0" indent="-227013">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Critically assess whether existing regulatory incentive programs for non-conventional pesticides (including bio-pesticides, organic pesticides and biological control agents) are effective, and whether novel incentives (e.g., expanded voucher programs) could better promote the development of new non-conventional pesticides and pesticide devices that have IPM and resistance management benefits.</a:t>
            </a:r>
          </a:p>
          <a:p>
            <a:pPr marL="339725" marR="0" lvl="0" indent="-227013">
              <a:spcBef>
                <a:spcPts val="0"/>
              </a:spcBef>
              <a:spcAft>
                <a:spcPts val="0"/>
              </a:spcAft>
              <a:buFont typeface="Arial" panose="020B0604020202020204" pitchFamily="34" charset="0"/>
              <a:buChar char="•"/>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lvl="0" indent="-227013">
              <a:spcBef>
                <a:spcPts val="0"/>
              </a:spcBef>
              <a:spcAft>
                <a:spcPts val="0"/>
              </a:spcAft>
              <a:buFont typeface="Arial" panose="020B0604020202020204" pitchFamily="34" charset="0"/>
              <a:buChar char="•"/>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Expeditiously publicize the updated process for the FIFRA 25(b) minimum risk pesticide submission process.</a:t>
            </a:r>
          </a:p>
        </p:txBody>
      </p:sp>
    </p:spTree>
    <p:extLst>
      <p:ext uri="{BB962C8B-B14F-4D97-AF65-F5344CB8AC3E}">
        <p14:creationId xmlns:p14="http://schemas.microsoft.com/office/powerpoint/2010/main" val="344107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4048" y="0"/>
            <a:ext cx="11430000" cy="914400"/>
          </a:xfrm>
        </p:spPr>
        <p:txBody>
          <a:bodyPr>
            <a:noAutofit/>
          </a:bodyPr>
          <a:lstStyle/>
          <a:p>
            <a:pPr algn="ctr"/>
            <a:r>
              <a:rPr lang="en-US" sz="4000" b="1" dirty="0">
                <a:solidFill>
                  <a:schemeClr val="accent1"/>
                </a:solidFill>
                <a:latin typeface="+mn-lt"/>
              </a:rPr>
              <a:t>Theme #4 – Reducing Regulatory Barriers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11</a:t>
            </a:fld>
            <a:endParaRPr lang="en-US"/>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573788" y="1545021"/>
            <a:ext cx="11040143" cy="369332"/>
          </a:xfrm>
          <a:prstGeom prst="rect">
            <a:avLst/>
          </a:prstGeom>
          <a:noFill/>
        </p:spPr>
        <p:txBody>
          <a:bodyPr wrap="square" rtlCol="0">
            <a:noAutofit/>
          </a:bodyPr>
          <a:lstStyle/>
          <a:p>
            <a:endParaRPr lang="en-US">
              <a:noFill/>
            </a:endParaRPr>
          </a:p>
        </p:txBody>
      </p:sp>
      <p:sp>
        <p:nvSpPr>
          <p:cNvPr id="7" name="TextBox 6">
            <a:extLst>
              <a:ext uri="{FF2B5EF4-FFF2-40B4-BE49-F238E27FC236}">
                <a16:creationId xmlns:a16="http://schemas.microsoft.com/office/drawing/2014/main" id="{90F528CB-C2DD-8168-B2F4-61736003D19A}"/>
              </a:ext>
            </a:extLst>
          </p:cNvPr>
          <p:cNvSpPr txBox="1"/>
          <p:nvPr/>
        </p:nvSpPr>
        <p:spPr>
          <a:xfrm>
            <a:off x="365760" y="914400"/>
            <a:ext cx="11430000" cy="2769989"/>
          </a:xfrm>
          <a:prstGeom prst="rect">
            <a:avLst/>
          </a:prstGeom>
          <a:noFill/>
        </p:spPr>
        <p:txBody>
          <a:bodyPr wrap="square" rtlCol="0">
            <a:spAutoFit/>
          </a:bodyPr>
          <a:lstStyle/>
          <a:p>
            <a:pPr marL="115888" marR="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Moderately challenging</a:t>
            </a:r>
          </a:p>
          <a:p>
            <a:pPr marL="115888"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Develop and strengthen partnerships with external organizations and parties to help foster innovation in the development of non-conventional pest control devices and products.   </a:t>
            </a:r>
          </a:p>
          <a:p>
            <a:pPr marL="342900" marR="0" lvl="0" indent="-230188">
              <a:spcBef>
                <a:spcPts val="0"/>
              </a:spcBef>
              <a:spcAft>
                <a:spcPts val="0"/>
              </a:spcAft>
              <a:buFont typeface="Arial" panose="020B0604020202020204" pitchFamily="34" charset="0"/>
              <a:buChar char="•"/>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Create a classification committee in the Biopesticides and Pollution Prevention Division (BPPD) to help guide uncertain non-conventional pesticide cases through the registration process. This committee would operate prior to the new active ingredient submission process.</a:t>
            </a:r>
          </a:p>
        </p:txBody>
      </p:sp>
    </p:spTree>
    <p:extLst>
      <p:ext uri="{BB962C8B-B14F-4D97-AF65-F5344CB8AC3E}">
        <p14:creationId xmlns:p14="http://schemas.microsoft.com/office/powerpoint/2010/main" val="398213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1000" y="0"/>
            <a:ext cx="11430000" cy="914400"/>
          </a:xfrm>
        </p:spPr>
        <p:txBody>
          <a:bodyPr/>
          <a:lstStyle/>
          <a:p>
            <a:pPr algn="ctr"/>
            <a:r>
              <a:rPr lang="en-US" b="1" dirty="0">
                <a:solidFill>
                  <a:schemeClr val="accent1"/>
                </a:solidFill>
                <a:latin typeface="+mn-lt"/>
              </a:rPr>
              <a:t>Thank </a:t>
            </a:r>
            <a:r>
              <a:rPr lang="en-US" sz="4000" b="1" dirty="0">
                <a:solidFill>
                  <a:schemeClr val="accent1"/>
                </a:solidFill>
                <a:latin typeface="+mn-lt"/>
              </a:rPr>
              <a:t>You</a:t>
            </a:r>
            <a:r>
              <a:rPr lang="en-US" b="1" dirty="0">
                <a:solidFill>
                  <a:schemeClr val="accent1"/>
                </a:solidFill>
                <a:latin typeface="+mn-lt"/>
              </a:rPr>
              <a:t> to our Members</a:t>
            </a:r>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12</a:t>
            </a:fld>
            <a:endParaRPr lang="en-US"/>
          </a:p>
        </p:txBody>
      </p:sp>
      <p:graphicFrame>
        <p:nvGraphicFramePr>
          <p:cNvPr id="6" name="Table 5">
            <a:extLst>
              <a:ext uri="{FF2B5EF4-FFF2-40B4-BE49-F238E27FC236}">
                <a16:creationId xmlns:a16="http://schemas.microsoft.com/office/drawing/2014/main" id="{E0B9A02A-1628-4AF0-77DF-B92D6894DA59}"/>
              </a:ext>
            </a:extLst>
          </p:cNvPr>
          <p:cNvGraphicFramePr>
            <a:graphicFrameLocks noGrp="1"/>
          </p:cNvGraphicFramePr>
          <p:nvPr>
            <p:extLst>
              <p:ext uri="{D42A27DB-BD31-4B8C-83A1-F6EECF244321}">
                <p14:modId xmlns:p14="http://schemas.microsoft.com/office/powerpoint/2010/main" val="709706523"/>
              </p:ext>
            </p:extLst>
          </p:nvPr>
        </p:nvGraphicFramePr>
        <p:xfrm>
          <a:off x="1344889" y="914400"/>
          <a:ext cx="9502221" cy="5699760"/>
        </p:xfrm>
        <a:graphic>
          <a:graphicData uri="http://schemas.openxmlformats.org/drawingml/2006/table">
            <a:tbl>
              <a:tblPr firstRow="1" bandRow="1">
                <a:tableStyleId>{5C22544A-7EE6-4342-B048-85BDC9FD1C3A}</a:tableStyleId>
              </a:tblPr>
              <a:tblGrid>
                <a:gridCol w="3167407">
                  <a:extLst>
                    <a:ext uri="{9D8B030D-6E8A-4147-A177-3AD203B41FA5}">
                      <a16:colId xmlns:a16="http://schemas.microsoft.com/office/drawing/2014/main" val="2108839603"/>
                    </a:ext>
                  </a:extLst>
                </a:gridCol>
                <a:gridCol w="3167407">
                  <a:extLst>
                    <a:ext uri="{9D8B030D-6E8A-4147-A177-3AD203B41FA5}">
                      <a16:colId xmlns:a16="http://schemas.microsoft.com/office/drawing/2014/main" val="1332671461"/>
                    </a:ext>
                  </a:extLst>
                </a:gridCol>
                <a:gridCol w="3167407">
                  <a:extLst>
                    <a:ext uri="{9D8B030D-6E8A-4147-A177-3AD203B41FA5}">
                      <a16:colId xmlns:a16="http://schemas.microsoft.com/office/drawing/2014/main" val="553019011"/>
                    </a:ext>
                  </a:extLst>
                </a:gridCol>
              </a:tblGrid>
              <a:tr h="304616">
                <a:tc>
                  <a:txBody>
                    <a:bodyPr/>
                    <a:lstStyle/>
                    <a:p>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6380913"/>
                  </a:ext>
                </a:extLst>
              </a:tr>
              <a:tr h="276198">
                <a:tc>
                  <a:txBody>
                    <a:bodyPr/>
                    <a:lstStyle/>
                    <a:p>
                      <a:r>
                        <a:rPr lang="en-US" sz="1400" dirty="0"/>
                        <a:t>Dentzman, Katie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Iowa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r>
                        <a:rPr lang="en-US" sz="1400" dirty="0"/>
                        <a:t>Academia/Extension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823018"/>
                  </a:ext>
                </a:extLst>
              </a:tr>
              <a:tr h="276198">
                <a:tc>
                  <a:txBody>
                    <a:bodyPr/>
                    <a:lstStyle/>
                    <a:p>
                      <a:r>
                        <a:rPr lang="en-US" sz="1400" dirty="0"/>
                        <a:t>Frisvold, George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University of Arizona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7227049"/>
                  </a:ext>
                </a:extLst>
              </a:tr>
              <a:tr h="276198">
                <a:tc>
                  <a:txBody>
                    <a:bodyPr/>
                    <a:lstStyle/>
                    <a:p>
                      <a:r>
                        <a:rPr lang="en-US" sz="1400" dirty="0"/>
                        <a:t>Gouge, Dawn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University of Arizona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4055618"/>
                  </a:ext>
                </a:extLst>
              </a:tr>
              <a:tr h="276198">
                <a:tc>
                  <a:txBody>
                    <a:bodyPr/>
                    <a:lstStyle/>
                    <a:p>
                      <a:r>
                        <a:rPr lang="en-US" sz="1400" dirty="0"/>
                        <a:t>Lame, Marc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Indiana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5164405"/>
                  </a:ext>
                </a:extLst>
              </a:tr>
              <a:tr h="276198">
                <a:tc>
                  <a:txBody>
                    <a:bodyPr/>
                    <a:lstStyle/>
                    <a:p>
                      <a:r>
                        <a:rPr lang="en-US" sz="1400" dirty="0"/>
                        <a:t>Schroeder, Jill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New Mexico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415724"/>
                  </a:ext>
                </a:extLst>
              </a:tr>
              <a:tr h="276198">
                <a:tc>
                  <a:txBody>
                    <a:bodyPr/>
                    <a:lstStyle/>
                    <a:p>
                      <a:r>
                        <a:rPr lang="en-US" sz="1400" dirty="0"/>
                        <a:t>Shaw, David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Mississippi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652121"/>
                  </a:ext>
                </a:extLst>
              </a:tr>
              <a:tr h="276198">
                <a:tc>
                  <a:txBody>
                    <a:bodyPr/>
                    <a:lstStyle/>
                    <a:p>
                      <a:r>
                        <a:rPr lang="en-US" sz="1400" dirty="0"/>
                        <a:t>McAllister, Janet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US Centers for Disease Control (CDC)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Government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4378439"/>
                  </a:ext>
                </a:extLst>
              </a:tr>
              <a:tr h="276198">
                <a:tc>
                  <a:txBody>
                    <a:bodyPr/>
                    <a:lstStyle/>
                    <a:p>
                      <a:r>
                        <a:rPr lang="en-US" sz="1400" dirty="0"/>
                        <a:t>Clark, 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Clark Farms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lang="en-US" sz="1400" dirty="0"/>
                        <a:t>Grower/Agronomist/Consultant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9249725"/>
                  </a:ext>
                </a:extLst>
              </a:tr>
              <a:tr h="276198">
                <a:tc>
                  <a:txBody>
                    <a:bodyPr/>
                    <a:lstStyle/>
                    <a:p>
                      <a:r>
                        <a:rPr lang="en-US" sz="1400" dirty="0"/>
                        <a:t>Dallas, Larry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Illinois Farm Bureau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323605"/>
                  </a:ext>
                </a:extLst>
              </a:tr>
              <a:tr h="276198">
                <a:tc>
                  <a:txBody>
                    <a:bodyPr/>
                    <a:lstStyle/>
                    <a:p>
                      <a:r>
                        <a:rPr lang="en-US" sz="1400" dirty="0"/>
                        <a:t>Wade, Layne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a:t>GrowWest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936537"/>
                  </a:ext>
                </a:extLst>
              </a:tr>
              <a:tr h="276198">
                <a:tc>
                  <a:txBody>
                    <a:bodyPr/>
                    <a:lstStyle/>
                    <a:p>
                      <a:r>
                        <a:rPr lang="en-US" sz="1400" dirty="0"/>
                        <a:t>Aradhya, Chandra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Bayer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r>
                        <a:rPr lang="en-US" sz="1400" dirty="0"/>
                        <a:t>Pesticide Registrants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332933"/>
                  </a:ext>
                </a:extLst>
              </a:tr>
              <a:tr h="276198">
                <a:tc>
                  <a:txBody>
                    <a:bodyPr/>
                    <a:lstStyle/>
                    <a:p>
                      <a:r>
                        <a:rPr lang="en-US" sz="1400" dirty="0" err="1"/>
                        <a:t>Eskelson</a:t>
                      </a:r>
                      <a:r>
                        <a:rPr lang="en-US" sz="1400" dirty="0"/>
                        <a:t>, Steve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Adama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628051"/>
                  </a:ext>
                </a:extLst>
              </a:tr>
              <a:tr h="276198">
                <a:tc>
                  <a:txBody>
                    <a:bodyPr/>
                    <a:lstStyle/>
                    <a:p>
                      <a:r>
                        <a:rPr lang="en-US" sz="1400" dirty="0"/>
                        <a:t>Haynie, Rebecca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CropLife America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4679171"/>
                  </a:ext>
                </a:extLst>
              </a:tr>
              <a:tr h="276198">
                <a:tc>
                  <a:txBody>
                    <a:bodyPr/>
                    <a:lstStyle/>
                    <a:p>
                      <a:r>
                        <a:rPr lang="en-US" sz="1400" dirty="0"/>
                        <a:t>Prasifka, Patricia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Corteva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6474952"/>
                  </a:ext>
                </a:extLst>
              </a:tr>
              <a:tr h="276198">
                <a:tc>
                  <a:txBody>
                    <a:bodyPr/>
                    <a:lstStyle/>
                    <a:p>
                      <a:r>
                        <a:rPr lang="en-US" sz="1400" dirty="0"/>
                        <a:t>Savinelli, Caydee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Syngenta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502574"/>
                  </a:ext>
                </a:extLst>
              </a:tr>
              <a:tr h="276198">
                <a:tc>
                  <a:txBody>
                    <a:bodyPr/>
                    <a:lstStyle/>
                    <a:p>
                      <a:r>
                        <a:rPr lang="en-US" sz="1400" dirty="0"/>
                        <a:t>Asmus, Amy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Asmus Farm Supply,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Retailers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871689"/>
                  </a:ext>
                </a:extLst>
              </a:tr>
              <a:tr h="276198">
                <a:tc gridSpan="3">
                  <a:txBody>
                    <a:bodyPr/>
                    <a:lstStyle/>
                    <a:p>
                      <a:r>
                        <a:rPr lang="en-US" sz="1400" b="1" dirty="0"/>
                        <a:t>Advisors: </a:t>
                      </a:r>
                      <a:r>
                        <a:rPr lang="en-US" sz="1400" b="0" dirty="0"/>
                        <a:t>Derek Berwald, Elizabeth “Libby” Karn, and Nikhil Mallampalli (USEPA BEAD); and, Elyssa Arnold and Cameron Douglass (USDA OPMP).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4372354"/>
                  </a:ext>
                </a:extLst>
              </a:tr>
            </a:tbl>
          </a:graphicData>
        </a:graphic>
      </p:graphicFrame>
    </p:spTree>
    <p:extLst>
      <p:ext uri="{BB962C8B-B14F-4D97-AF65-F5344CB8AC3E}">
        <p14:creationId xmlns:p14="http://schemas.microsoft.com/office/powerpoint/2010/main" val="23476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4048" y="0"/>
            <a:ext cx="11430000" cy="914400"/>
          </a:xfrm>
        </p:spPr>
        <p:txBody>
          <a:bodyPr>
            <a:noAutofit/>
          </a:bodyPr>
          <a:lstStyle/>
          <a:p>
            <a:pPr algn="ctr"/>
            <a:r>
              <a:rPr lang="en-US" sz="4000" b="1" dirty="0">
                <a:solidFill>
                  <a:schemeClr val="accent1"/>
                </a:solidFill>
                <a:latin typeface="+mn-lt"/>
              </a:rPr>
              <a:t>Concluding Thoughts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3417937"/>
            <a:ext cx="11320272" cy="2759025"/>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13</a:t>
            </a:fld>
            <a:endParaRPr lang="en-US" dirty="0"/>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573788" y="1545021"/>
            <a:ext cx="11040143" cy="369332"/>
          </a:xfrm>
          <a:prstGeom prst="rect">
            <a:avLst/>
          </a:prstGeom>
          <a:noFill/>
        </p:spPr>
        <p:txBody>
          <a:bodyPr wrap="square" rtlCol="0">
            <a:noAutofit/>
          </a:bodyPr>
          <a:lstStyle/>
          <a:p>
            <a:endParaRPr lang="en-US">
              <a:noFill/>
            </a:endParaRPr>
          </a:p>
        </p:txBody>
      </p:sp>
      <p:sp>
        <p:nvSpPr>
          <p:cNvPr id="7" name="TextBox 6">
            <a:extLst>
              <a:ext uri="{FF2B5EF4-FFF2-40B4-BE49-F238E27FC236}">
                <a16:creationId xmlns:a16="http://schemas.microsoft.com/office/drawing/2014/main" id="{90F528CB-C2DD-8168-B2F4-61736003D19A}"/>
              </a:ext>
            </a:extLst>
          </p:cNvPr>
          <p:cNvSpPr txBox="1"/>
          <p:nvPr/>
        </p:nvSpPr>
        <p:spPr>
          <a:xfrm>
            <a:off x="365760" y="914400"/>
            <a:ext cx="11430000" cy="1569660"/>
          </a:xfrm>
          <a:prstGeom prst="rect">
            <a:avLst/>
          </a:prstGeom>
          <a:noFill/>
        </p:spPr>
        <p:txBody>
          <a:bodyPr wrap="square" rtlCol="0">
            <a:spAutoFit/>
          </a:bodyPr>
          <a:lstStyle/>
          <a:p>
            <a:pPr marL="350838" marR="0" lvl="0" indent="-238125">
              <a:spcBef>
                <a:spcPts val="0"/>
              </a:spcBef>
              <a:spcAft>
                <a:spcPts val="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Pesticide resistance is an increasingly existential threat, including to agriculture and public health … the problem is growing and none of us are doing enough; and</a:t>
            </a:r>
          </a:p>
          <a:p>
            <a:pPr marL="350838" marR="0" lvl="0" indent="-238125">
              <a:spcBef>
                <a:spcPts val="0"/>
              </a:spcBef>
              <a:spcAft>
                <a:spcPts val="0"/>
              </a:spcAft>
              <a:buFont typeface="Arial" panose="020B0604020202020204" pitchFamily="34" charset="0"/>
              <a:buChar char="•"/>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50838" marR="0" lvl="0" indent="-238125">
              <a:spcBef>
                <a:spcPts val="0"/>
              </a:spcBef>
              <a:spcAft>
                <a:spcPts val="0"/>
              </a:spcAft>
              <a:buFont typeface="Arial" panose="020B0604020202020204" pitchFamily="34" charset="0"/>
              <a:buChar char="•"/>
            </a:pPr>
            <a:r>
              <a:rPr lang="en-US" sz="2400" kern="100" dirty="0">
                <a:latin typeface="Calibri" panose="020F0502020204030204" pitchFamily="34" charset="0"/>
                <a:ea typeface="Calibri" panose="020F0502020204030204" pitchFamily="34" charset="0"/>
                <a:cs typeface="Times New Roman" panose="02020603050405020304" pitchFamily="18" charset="0"/>
              </a:rPr>
              <a:t>Any “solutions” have to be multi-disciplinary, forward-looking, and grounded in IPM.</a:t>
            </a:r>
          </a:p>
        </p:txBody>
      </p:sp>
      <p:sp>
        <p:nvSpPr>
          <p:cNvPr id="4" name="TextBox 3">
            <a:extLst>
              <a:ext uri="{FF2B5EF4-FFF2-40B4-BE49-F238E27FC236}">
                <a16:creationId xmlns:a16="http://schemas.microsoft.com/office/drawing/2014/main" id="{90F528CB-C2DD-8168-B2F4-61736003D19A}"/>
              </a:ext>
            </a:extLst>
          </p:cNvPr>
          <p:cNvSpPr txBox="1"/>
          <p:nvPr/>
        </p:nvSpPr>
        <p:spPr>
          <a:xfrm>
            <a:off x="365760" y="3440062"/>
            <a:ext cx="11430000" cy="1200329"/>
          </a:xfrm>
          <a:prstGeom prst="rect">
            <a:avLst/>
          </a:prstGeom>
          <a:noFill/>
        </p:spPr>
        <p:txBody>
          <a:bodyPr wrap="square" rtlCol="0">
            <a:spAutoFit/>
          </a:bodyPr>
          <a:lstStyle/>
          <a:p>
            <a:pPr marL="52387" marR="0" lvl="0">
              <a:spcBef>
                <a:spcPts val="0"/>
              </a:spcBef>
              <a:spcAft>
                <a:spcPts val="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Motions:</a:t>
            </a:r>
          </a:p>
          <a:p>
            <a:pPr marL="688975" marR="0" lvl="0" indent="-463550">
              <a:spcBef>
                <a:spcPts val="0"/>
              </a:spcBef>
              <a:spcAft>
                <a:spcPts val="0"/>
              </a:spcAft>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Submit our final report to PPDC.</a:t>
            </a:r>
          </a:p>
          <a:p>
            <a:pPr marL="688975" marR="0" lvl="0" indent="-463550">
              <a:spcBef>
                <a:spcPts val="0"/>
              </a:spcBef>
              <a:spcAft>
                <a:spcPts val="0"/>
              </a:spcAft>
              <a:buFont typeface="+mj-lt"/>
              <a:buAutoNum type="arabicPeriod"/>
            </a:pPr>
            <a:r>
              <a:rPr lang="en-US" sz="2400" kern="100" dirty="0">
                <a:latin typeface="Calibri" panose="020F0502020204030204" pitchFamily="34" charset="0"/>
                <a:ea typeface="Calibri" panose="020F0502020204030204" pitchFamily="34" charset="0"/>
                <a:cs typeface="Times New Roman" panose="02020603050405020304" pitchFamily="18" charset="0"/>
              </a:rPr>
              <a:t>Sunset the RMWG 2.0.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856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143000"/>
            <a:ext cx="11430000" cy="4911440"/>
          </a:xfrm>
        </p:spPr>
        <p:txBody>
          <a:bodyPr vert="horz" lIns="91440" tIns="45720" rIns="91440" bIns="45720" rtlCol="0" anchor="t">
            <a:normAutofit fontScale="92500" lnSpcReduction="20000"/>
          </a:bodyPr>
          <a:lstStyle/>
          <a:p>
            <a:pPr marL="0" indent="0">
              <a:lnSpc>
                <a:spcPct val="120000"/>
              </a:lnSpc>
              <a:spcBef>
                <a:spcPts val="0"/>
              </a:spcBef>
              <a:spcAft>
                <a:spcPts val="600"/>
              </a:spcAft>
              <a:buNone/>
            </a:pPr>
            <a:r>
              <a:rPr lang="en-US" sz="2600" dirty="0">
                <a:latin typeface="Calibri"/>
                <a:ea typeface="+mj-ea"/>
                <a:cs typeface="Calibri"/>
              </a:rPr>
              <a:t>In 2021, the first PPDC resistance management workgroup (RMWG 1.0) recommended that EPA take a more proactive role in resistance management.</a:t>
            </a:r>
          </a:p>
          <a:p>
            <a:pPr marL="0" indent="0">
              <a:lnSpc>
                <a:spcPct val="120000"/>
              </a:lnSpc>
              <a:spcBef>
                <a:spcPts val="0"/>
              </a:spcBef>
              <a:spcAft>
                <a:spcPts val="600"/>
              </a:spcAft>
              <a:buNone/>
            </a:pPr>
            <a:endParaRPr lang="en-US" sz="2600" dirty="0">
              <a:ea typeface="+mj-ea"/>
            </a:endParaRPr>
          </a:p>
          <a:p>
            <a:pPr marL="0" indent="0">
              <a:lnSpc>
                <a:spcPct val="120000"/>
              </a:lnSpc>
              <a:spcBef>
                <a:spcPts val="0"/>
              </a:spcBef>
              <a:spcAft>
                <a:spcPts val="600"/>
              </a:spcAft>
              <a:buNone/>
            </a:pPr>
            <a:r>
              <a:rPr lang="en-US" sz="2600" dirty="0"/>
              <a:t>The RMWG 1.0’s report to the PPDC made five detailed recommendations, i.e., EPA should:</a:t>
            </a:r>
          </a:p>
          <a:p>
            <a:pPr marL="682625" marR="0" lvl="0" indent="-385763" algn="l" defTabSz="914400" rtl="0" eaLnBrk="1" fontAlgn="auto" latinLnBrk="0" hangingPunct="1">
              <a:lnSpc>
                <a:spcPct val="120000"/>
              </a:lnSpc>
              <a:spcBef>
                <a:spcPts val="0"/>
              </a:spcBef>
              <a:spcAft>
                <a:spcPts val="600"/>
              </a:spcAft>
              <a:buClrTx/>
              <a:buSzTx/>
              <a:buFont typeface="+mj-lt"/>
              <a:buAutoNum type="arabicPeriod"/>
              <a:tabLst/>
              <a:defRPr/>
            </a:pPr>
            <a:r>
              <a:rPr kumimoji="0" lang="en-US" sz="2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Explore changes in pesticide labels;</a:t>
            </a:r>
            <a:endParaRPr kumimoji="0" lang="en-US" sz="260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682625" marR="0" lvl="0" indent="-385763" algn="l" defTabSz="914400" rtl="0" eaLnBrk="1" fontAlgn="auto" latinLnBrk="0" hangingPunct="1">
              <a:lnSpc>
                <a:spcPct val="120000"/>
              </a:lnSpc>
              <a:spcBef>
                <a:spcPts val="0"/>
              </a:spcBef>
              <a:spcAft>
                <a:spcPts val="600"/>
              </a:spcAft>
              <a:buClrTx/>
              <a:buSzTx/>
              <a:buFont typeface="+mj-lt"/>
              <a:buAutoNum type="arabicPeriod"/>
              <a:tabLst/>
              <a:defRPr/>
            </a:pPr>
            <a:r>
              <a:rPr kumimoji="0" lang="en-US" sz="2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Conduct a thorough review of EPA policies and regulations that impact RM;</a:t>
            </a:r>
          </a:p>
          <a:p>
            <a:pPr marL="682625" marR="0" lvl="0" indent="-385763" algn="l" defTabSz="914400" rtl="0" eaLnBrk="1" fontAlgn="auto" latinLnBrk="0" hangingPunct="1">
              <a:lnSpc>
                <a:spcPct val="120000"/>
              </a:lnSpc>
              <a:spcBef>
                <a:spcPts val="0"/>
              </a:spcBef>
              <a:spcAft>
                <a:spcPts val="600"/>
              </a:spcAft>
              <a:buClrTx/>
              <a:buSzTx/>
              <a:buFont typeface="+mj-lt"/>
              <a:buAutoNum type="arabicPeriod"/>
              <a:tabLst/>
              <a:defRPr/>
            </a:pPr>
            <a:r>
              <a:rPr kumimoji="0" lang="en-US" sz="2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Expand collaboration and outreach efforts with other federal agencies (USDA, CDC, FWS, etc.);</a:t>
            </a:r>
          </a:p>
          <a:p>
            <a:pPr marL="682625" indent="-385763">
              <a:lnSpc>
                <a:spcPct val="120000"/>
              </a:lnSpc>
              <a:spcBef>
                <a:spcPts val="0"/>
              </a:spcBef>
              <a:spcAft>
                <a:spcPts val="600"/>
              </a:spcAft>
              <a:buFont typeface="+mj-lt"/>
              <a:buAutoNum type="arabicPeriod"/>
              <a:defRPr/>
            </a:pPr>
            <a:r>
              <a:rPr lang="en-US" sz="2600" dirty="0">
                <a:ea typeface="Calibri" panose="020F0502020204030204" pitchFamily="34" charset="0"/>
              </a:rPr>
              <a:t>E</a:t>
            </a:r>
            <a:r>
              <a:rPr lang="en-US" sz="2600" dirty="0">
                <a:solidFill>
                  <a:schemeClr val="tx1"/>
                </a:solidFill>
                <a:ea typeface="Calibri" panose="020F0502020204030204" pitchFamily="34" charset="0"/>
              </a:rPr>
              <a:t>xplore cooperative agreements, updated training materials, and grant programs;</a:t>
            </a:r>
            <a:r>
              <a:rPr lang="en-US" sz="2600" dirty="0">
                <a:ea typeface="Calibri" panose="020F0502020204030204" pitchFamily="34" charset="0"/>
              </a:rPr>
              <a:t> and,</a:t>
            </a:r>
            <a:endParaRPr lang="en-US" sz="2600" dirty="0">
              <a:solidFill>
                <a:schemeClr val="tx1"/>
              </a:solidFill>
              <a:ea typeface="Calibri" panose="020F0502020204030204" pitchFamily="34" charset="0"/>
            </a:endParaRPr>
          </a:p>
          <a:p>
            <a:pPr marL="682625" indent="-385763">
              <a:lnSpc>
                <a:spcPct val="120000"/>
              </a:lnSpc>
              <a:spcBef>
                <a:spcPts val="0"/>
              </a:spcBef>
              <a:spcAft>
                <a:spcPts val="600"/>
              </a:spcAft>
              <a:buFont typeface="+mj-lt"/>
              <a:buAutoNum type="arabicPeriod"/>
              <a:defRPr/>
            </a:pPr>
            <a:r>
              <a:rPr lang="en-US" sz="2600" dirty="0">
                <a:solidFill>
                  <a:schemeClr val="tx1"/>
                </a:solidFill>
                <a:ea typeface="Calibri" panose="020F0502020204030204" pitchFamily="34" charset="0"/>
              </a:rPr>
              <a:t>Explore the creation of incentive programs.</a:t>
            </a:r>
          </a:p>
          <a:p>
            <a:pPr marL="385763" marR="0" lvl="0" indent="-385763" algn="l" defTabSz="914400" rtl="0" eaLnBrk="1" fontAlgn="auto" latinLnBrk="0" hangingPunct="1">
              <a:lnSpc>
                <a:spcPct val="120000"/>
              </a:lnSpc>
              <a:spcBef>
                <a:spcPts val="0"/>
              </a:spcBef>
              <a:spcAft>
                <a:spcPts val="6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385763" marR="0" lvl="0" indent="-385763" algn="l" defTabSz="914400" rtl="0" eaLnBrk="1" fontAlgn="auto" latinLnBrk="0" hangingPunct="1">
              <a:lnSpc>
                <a:spcPct val="120000"/>
              </a:lnSpc>
              <a:spcBef>
                <a:spcPts val="0"/>
              </a:spcBef>
              <a:spcAft>
                <a:spcPts val="6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a:lnSpc>
                <a:spcPct val="107000"/>
              </a:lnSpc>
              <a:spcBef>
                <a:spcPts val="0"/>
              </a:spcBef>
              <a:spcAft>
                <a:spcPts val="600"/>
              </a:spcAft>
              <a:buSzPct val="75000"/>
              <a:buFont typeface="Wingdings" panose="05000000000000000000" pitchFamily="2" charset="2"/>
              <a:buChar char="v"/>
              <a:tabLst>
                <a:tab pos="514350" algn="l"/>
              </a:tabLst>
            </a:pPr>
            <a:endParaRPr lang="en-US" dirty="0">
              <a:solidFill>
                <a:schemeClr val="tx1"/>
              </a:solidFill>
              <a:ea typeface="+mj-ea"/>
            </a:endParaRPr>
          </a:p>
        </p:txBody>
      </p:sp>
      <p:sp>
        <p:nvSpPr>
          <p:cNvPr id="5" name="Title 1">
            <a:extLst>
              <a:ext uri="{FF2B5EF4-FFF2-40B4-BE49-F238E27FC236}">
                <a16:creationId xmlns:a16="http://schemas.microsoft.com/office/drawing/2014/main" id="{4A973951-1F85-C2C7-5142-EB0747092225}"/>
              </a:ext>
            </a:extLst>
          </p:cNvPr>
          <p:cNvSpPr txBox="1">
            <a:spLocks/>
          </p:cNvSpPr>
          <p:nvPr/>
        </p:nvSpPr>
        <p:spPr bwMode="auto">
          <a:xfrm>
            <a:off x="381000" y="11385"/>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Background</a:t>
            </a:r>
          </a:p>
        </p:txBody>
      </p:sp>
      <p:sp>
        <p:nvSpPr>
          <p:cNvPr id="12" name="Slide Number Placeholder 11">
            <a:extLst>
              <a:ext uri="{FF2B5EF4-FFF2-40B4-BE49-F238E27FC236}">
                <a16:creationId xmlns:a16="http://schemas.microsoft.com/office/drawing/2014/main" id="{C461739F-6A68-5905-040B-06A506DB4ED9}"/>
              </a:ext>
            </a:extLst>
          </p:cNvPr>
          <p:cNvSpPr>
            <a:spLocks noGrp="1"/>
          </p:cNvSpPr>
          <p:nvPr>
            <p:ph type="sldNum" sz="quarter" idx="12"/>
          </p:nvPr>
        </p:nvSpPr>
        <p:spPr/>
        <p:txBody>
          <a:bodyPr/>
          <a:lstStyle/>
          <a:p>
            <a:pPr>
              <a:defRPr/>
            </a:pPr>
            <a:fld id="{0C985522-E4FE-432F-8673-5FC3628CC720}" type="slidenum">
              <a:rPr lang="en-US" smtClean="0"/>
              <a:pPr>
                <a:defRPr/>
              </a:pPr>
              <a:t>2</a:t>
            </a:fld>
            <a:endParaRPr lang="en-US" dirty="0"/>
          </a:p>
        </p:txBody>
      </p:sp>
    </p:spTree>
    <p:extLst>
      <p:ext uri="{BB962C8B-B14F-4D97-AF65-F5344CB8AC3E}">
        <p14:creationId xmlns:p14="http://schemas.microsoft.com/office/powerpoint/2010/main" val="173111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5610DF-F303-4B7C-B46E-4C3090461C21}"/>
              </a:ext>
            </a:extLst>
          </p:cNvPr>
          <p:cNvSpPr>
            <a:spLocks noGrp="1"/>
          </p:cNvSpPr>
          <p:nvPr>
            <p:ph idx="1"/>
          </p:nvPr>
        </p:nvSpPr>
        <p:spPr>
          <a:xfrm>
            <a:off x="365760" y="1143000"/>
            <a:ext cx="11430000" cy="4445122"/>
          </a:xfrm>
        </p:spPr>
        <p:txBody>
          <a:bodyPr vert="horz" wrap="square" lIns="68580" tIns="34290" rIns="68580" bIns="34290" numCol="1" rtlCol="0" anchor="t" anchorCtr="0" compatLnSpc="1">
            <a:prstTxWarp prst="textNoShape">
              <a:avLst/>
            </a:prstTxWarp>
            <a:normAutofit/>
          </a:bodyPr>
          <a:lstStyle/>
          <a:p>
            <a:pPr marL="0" indent="0">
              <a:spcBef>
                <a:spcPts val="0"/>
              </a:spcBef>
              <a:spcAft>
                <a:spcPts val="600"/>
              </a:spcAft>
              <a:buNone/>
            </a:pPr>
            <a:r>
              <a:rPr lang="en-US" sz="2400" dirty="0">
                <a:solidFill>
                  <a:schemeClr val="tx1"/>
                </a:solidFill>
              </a:rPr>
              <a:t>The following charge questions were approved by PPDC at the May 2022 PPDC meeting for the second version of the RMWG (i.e., RMWG 2.0):</a:t>
            </a:r>
          </a:p>
          <a:p>
            <a:pPr marL="688975" indent="-463550">
              <a:spcBef>
                <a:spcPts val="0"/>
              </a:spcBef>
              <a:spcAft>
                <a:spcPts val="600"/>
              </a:spcAft>
              <a:buFont typeface="+mj-lt"/>
              <a:buAutoNum type="arabicPeriod"/>
            </a:pPr>
            <a:r>
              <a:rPr lang="en-US" sz="2400" dirty="0">
                <a:solidFill>
                  <a:schemeClr val="tx1"/>
                </a:solidFill>
              </a:rPr>
              <a:t>Assist EPA in developing implementation strategies from the first workgroup recommendations;</a:t>
            </a:r>
          </a:p>
          <a:p>
            <a:pPr marL="688975" indent="-463550">
              <a:spcBef>
                <a:spcPts val="0"/>
              </a:spcBef>
              <a:spcAft>
                <a:spcPts val="600"/>
              </a:spcAft>
              <a:buFont typeface="+mj-lt"/>
              <a:buAutoNum type="arabicPeriod"/>
            </a:pPr>
            <a:r>
              <a:rPr lang="en-US" sz="2400" dirty="0">
                <a:solidFill>
                  <a:schemeClr val="tx1"/>
                </a:solidFill>
              </a:rPr>
              <a:t>Develop a framework for the quantification of risks and benefits from resistance to conventional active ingredients; </a:t>
            </a:r>
          </a:p>
          <a:p>
            <a:pPr marL="688975" indent="-463550">
              <a:spcBef>
                <a:spcPts val="0"/>
              </a:spcBef>
              <a:spcAft>
                <a:spcPts val="600"/>
              </a:spcAft>
              <a:buFont typeface="+mj-lt"/>
              <a:buAutoNum type="arabicPeriod"/>
            </a:pPr>
            <a:r>
              <a:rPr lang="en-US" sz="2400" dirty="0">
                <a:solidFill>
                  <a:schemeClr val="tx1"/>
                </a:solidFill>
              </a:rPr>
              <a:t>Explore leveraging IPM strategies for resistance management. </a:t>
            </a:r>
          </a:p>
        </p:txBody>
      </p:sp>
      <p:sp>
        <p:nvSpPr>
          <p:cNvPr id="7" name="Title 1">
            <a:extLst>
              <a:ext uri="{FF2B5EF4-FFF2-40B4-BE49-F238E27FC236}">
                <a16:creationId xmlns:a16="http://schemas.microsoft.com/office/drawing/2014/main" id="{76ABF5E8-271A-47AA-4A86-AAF20F8BDBD1}"/>
              </a:ext>
            </a:extLst>
          </p:cNvPr>
          <p:cNvSpPr txBox="1">
            <a:spLocks/>
          </p:cNvSpPr>
          <p:nvPr/>
        </p:nvSpPr>
        <p:spPr bwMode="auto">
          <a:xfrm>
            <a:off x="381000" y="17946"/>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RM Workgroup</a:t>
            </a:r>
            <a:r>
              <a:rPr lang="en-US" sz="3600" b="1" kern="0" dirty="0">
                <a:solidFill>
                  <a:schemeClr val="accent1"/>
                </a:solidFill>
              </a:rPr>
              <a:t> 2.0 Charge Questions</a:t>
            </a:r>
          </a:p>
        </p:txBody>
      </p:sp>
      <p:sp>
        <p:nvSpPr>
          <p:cNvPr id="12" name="Slide Number Placeholder 11">
            <a:extLst>
              <a:ext uri="{FF2B5EF4-FFF2-40B4-BE49-F238E27FC236}">
                <a16:creationId xmlns:a16="http://schemas.microsoft.com/office/drawing/2014/main" id="{810F46EC-5667-FA74-8FA9-8248DD5C1BE7}"/>
              </a:ext>
            </a:extLst>
          </p:cNvPr>
          <p:cNvSpPr>
            <a:spLocks noGrp="1"/>
          </p:cNvSpPr>
          <p:nvPr>
            <p:ph type="sldNum" sz="quarter" idx="12"/>
          </p:nvPr>
        </p:nvSpPr>
        <p:spPr/>
        <p:txBody>
          <a:bodyPr/>
          <a:lstStyle/>
          <a:p>
            <a:pPr>
              <a:defRPr/>
            </a:pPr>
            <a:fld id="{0C985522-E4FE-432F-8673-5FC3628CC720}" type="slidenum">
              <a:rPr lang="en-US" smtClean="0"/>
              <a:pPr>
                <a:defRPr/>
              </a:pPr>
              <a:t>3</a:t>
            </a:fld>
            <a:endParaRPr lang="en-US"/>
          </a:p>
        </p:txBody>
      </p:sp>
    </p:spTree>
    <p:extLst>
      <p:ext uri="{BB962C8B-B14F-4D97-AF65-F5344CB8AC3E}">
        <p14:creationId xmlns:p14="http://schemas.microsoft.com/office/powerpoint/2010/main" val="404218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6ABF5E8-271A-47AA-4A86-AAF20F8BDBD1}"/>
              </a:ext>
            </a:extLst>
          </p:cNvPr>
          <p:cNvSpPr txBox="1">
            <a:spLocks/>
          </p:cNvSpPr>
          <p:nvPr/>
        </p:nvSpPr>
        <p:spPr bwMode="auto">
          <a:xfrm>
            <a:off x="381000" y="17946"/>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Workgroup</a:t>
            </a:r>
            <a:r>
              <a:rPr lang="en-US" sz="3600" b="1" kern="0" dirty="0">
                <a:solidFill>
                  <a:schemeClr val="accent1"/>
                </a:solidFill>
              </a:rPr>
              <a:t> 2.0 Recommendations</a:t>
            </a:r>
          </a:p>
        </p:txBody>
      </p:sp>
      <p:sp>
        <p:nvSpPr>
          <p:cNvPr id="12" name="Slide Number Placeholder 11">
            <a:extLst>
              <a:ext uri="{FF2B5EF4-FFF2-40B4-BE49-F238E27FC236}">
                <a16:creationId xmlns:a16="http://schemas.microsoft.com/office/drawing/2014/main" id="{810F46EC-5667-FA74-8FA9-8248DD5C1BE7}"/>
              </a:ext>
            </a:extLst>
          </p:cNvPr>
          <p:cNvSpPr>
            <a:spLocks noGrp="1"/>
          </p:cNvSpPr>
          <p:nvPr>
            <p:ph type="sldNum" sz="quarter" idx="12"/>
          </p:nvPr>
        </p:nvSpPr>
        <p:spPr/>
        <p:txBody>
          <a:bodyPr/>
          <a:lstStyle/>
          <a:p>
            <a:pPr>
              <a:defRPr/>
            </a:pPr>
            <a:fld id="{0C985522-E4FE-432F-8673-5FC3628CC720}" type="slidenum">
              <a:rPr lang="en-US" smtClean="0"/>
              <a:pPr>
                <a:defRPr/>
              </a:pPr>
              <a:t>4</a:t>
            </a:fld>
            <a:endParaRPr lang="en-US"/>
          </a:p>
        </p:txBody>
      </p:sp>
      <p:graphicFrame>
        <p:nvGraphicFramePr>
          <p:cNvPr id="5" name="Table 4">
            <a:extLst>
              <a:ext uri="{FF2B5EF4-FFF2-40B4-BE49-F238E27FC236}">
                <a16:creationId xmlns:a16="http://schemas.microsoft.com/office/drawing/2014/main" id="{772F5339-54D4-C1F3-1B9B-21EBDB745FC7}"/>
              </a:ext>
            </a:extLst>
          </p:cNvPr>
          <p:cNvGraphicFramePr>
            <a:graphicFrameLocks noGrp="1"/>
          </p:cNvGraphicFramePr>
          <p:nvPr>
            <p:extLst>
              <p:ext uri="{D42A27DB-BD31-4B8C-83A1-F6EECF244321}">
                <p14:modId xmlns:p14="http://schemas.microsoft.com/office/powerpoint/2010/main" val="1183172963"/>
              </p:ext>
            </p:extLst>
          </p:nvPr>
        </p:nvGraphicFramePr>
        <p:xfrm>
          <a:off x="381000" y="932346"/>
          <a:ext cx="11430000" cy="5577840"/>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2763937255"/>
                    </a:ext>
                  </a:extLst>
                </a:gridCol>
                <a:gridCol w="5715000">
                  <a:extLst>
                    <a:ext uri="{9D8B030D-6E8A-4147-A177-3AD203B41FA5}">
                      <a16:colId xmlns:a16="http://schemas.microsoft.com/office/drawing/2014/main" val="3986558941"/>
                    </a:ext>
                  </a:extLst>
                </a:gridCol>
              </a:tblGrid>
              <a:tr h="370840">
                <a:tc>
                  <a:txBody>
                    <a:bodyPr/>
                    <a:lstStyle/>
                    <a:p>
                      <a:r>
                        <a:rPr lang="en-US" sz="2400" dirty="0"/>
                        <a:t>Charge Questions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Recommendation Themes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64354"/>
                  </a:ext>
                </a:extLst>
              </a:tr>
              <a:tr h="370840">
                <a:tc>
                  <a:txBody>
                    <a:bodyPr/>
                    <a:lstStyle/>
                    <a:p>
                      <a:r>
                        <a:rPr lang="en-US" sz="2400" dirty="0"/>
                        <a:t>1.  Assist EPA in developing implementation 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Strengthen partnerships within and outside the federal government, including through the creation of a new Resistance Management Coordinator. </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89697"/>
                  </a:ext>
                </a:extLst>
              </a:tr>
              <a:tr h="370840">
                <a:tc rowSpan="2">
                  <a:txBody>
                    <a:bodyPr/>
                    <a:lstStyle/>
                    <a:p>
                      <a:r>
                        <a:rPr lang="en-US" sz="2400" dirty="0"/>
                        <a:t>2.  Develop pesticide resistance cost/benefit analysis framework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Integrate resistance cost/benefit assessments into their decision making on pesticide registrations.</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8472735"/>
                  </a:ext>
                </a:extLst>
              </a:tr>
              <a:tr h="370840">
                <a:tc vMerge="1">
                  <a:txBody>
                    <a:bodyPr/>
                    <a:lstStyle/>
                    <a:p>
                      <a:endParaRPr lang="en-US" sz="2400" dirty="0"/>
                    </a:p>
                  </a:txBody>
                  <a:tcPr/>
                </a:tc>
                <a:tc>
                  <a:txBody>
                    <a:bodyPr/>
                    <a:lstStyle/>
                    <a:p>
                      <a:r>
                        <a:rPr lang="en-US" sz="2400" b="0" dirty="0">
                          <a:solidFill>
                            <a:schemeClr val="tx1"/>
                          </a:solidFill>
                        </a:rPr>
                        <a:t>Work with external stakeholders to improve the rigor and transparency of resistance data.</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6760468"/>
                  </a:ext>
                </a:extLst>
              </a:tr>
              <a:tr h="370840">
                <a:tc>
                  <a:txBody>
                    <a:bodyPr/>
                    <a:lstStyle/>
                    <a:p>
                      <a:r>
                        <a:rPr lang="en-US" sz="2400" dirty="0"/>
                        <a:t>3.  Explore leveraging IPM for resistance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Explore opportunities for removing regulatory barriers to alternatives to conventional pesticides. </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860290"/>
                  </a:ext>
                </a:extLst>
              </a:tr>
            </a:tbl>
          </a:graphicData>
        </a:graphic>
      </p:graphicFrame>
    </p:spTree>
    <p:extLst>
      <p:ext uri="{BB962C8B-B14F-4D97-AF65-F5344CB8AC3E}">
        <p14:creationId xmlns:p14="http://schemas.microsoft.com/office/powerpoint/2010/main" val="276403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6ABF5E8-271A-47AA-4A86-AAF20F8BDBD1}"/>
              </a:ext>
            </a:extLst>
          </p:cNvPr>
          <p:cNvSpPr txBox="1">
            <a:spLocks/>
          </p:cNvSpPr>
          <p:nvPr/>
        </p:nvSpPr>
        <p:spPr bwMode="auto">
          <a:xfrm>
            <a:off x="381000" y="17946"/>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Workgroup</a:t>
            </a:r>
            <a:r>
              <a:rPr lang="en-US" sz="3600" b="1" kern="0" dirty="0">
                <a:solidFill>
                  <a:schemeClr val="accent1"/>
                </a:solidFill>
              </a:rPr>
              <a:t> 2.0 Recommendations</a:t>
            </a:r>
          </a:p>
        </p:txBody>
      </p:sp>
      <p:sp>
        <p:nvSpPr>
          <p:cNvPr id="12" name="Slide Number Placeholder 11">
            <a:extLst>
              <a:ext uri="{FF2B5EF4-FFF2-40B4-BE49-F238E27FC236}">
                <a16:creationId xmlns:a16="http://schemas.microsoft.com/office/drawing/2014/main" id="{810F46EC-5667-FA74-8FA9-8248DD5C1BE7}"/>
              </a:ext>
            </a:extLst>
          </p:cNvPr>
          <p:cNvSpPr>
            <a:spLocks noGrp="1"/>
          </p:cNvSpPr>
          <p:nvPr>
            <p:ph type="sldNum" sz="quarter" idx="12"/>
          </p:nvPr>
        </p:nvSpPr>
        <p:spPr/>
        <p:txBody>
          <a:bodyPr/>
          <a:lstStyle/>
          <a:p>
            <a:pPr>
              <a:defRPr/>
            </a:pPr>
            <a:fld id="{0C985522-E4FE-432F-8673-5FC3628CC720}" type="slidenum">
              <a:rPr lang="en-US" smtClean="0"/>
              <a:pPr>
                <a:defRPr/>
              </a:pPr>
              <a:t>5</a:t>
            </a:fld>
            <a:endParaRPr lang="en-US"/>
          </a:p>
        </p:txBody>
      </p:sp>
      <p:sp>
        <p:nvSpPr>
          <p:cNvPr id="2" name="TextBox 1">
            <a:extLst>
              <a:ext uri="{FF2B5EF4-FFF2-40B4-BE49-F238E27FC236}">
                <a16:creationId xmlns:a16="http://schemas.microsoft.com/office/drawing/2014/main" id="{53FD5F28-0F62-3D4A-4BFA-839B3A4961A5}"/>
              </a:ext>
            </a:extLst>
          </p:cNvPr>
          <p:cNvSpPr txBox="1">
            <a:spLocks noChangeAspect="1"/>
          </p:cNvSpPr>
          <p:nvPr/>
        </p:nvSpPr>
        <p:spPr>
          <a:xfrm>
            <a:off x="274320" y="914400"/>
            <a:ext cx="11430000" cy="4944173"/>
          </a:xfrm>
          <a:prstGeom prst="rect">
            <a:avLst/>
          </a:prstGeom>
          <a:noFill/>
        </p:spPr>
        <p:txBody>
          <a:bodyPr wrap="square" rtlCol="0">
            <a:noAutofit/>
          </a:bodyPr>
          <a:lstStyle/>
          <a:p>
            <a:pPr marL="115888"/>
            <a:r>
              <a:rPr lang="en-US" sz="2400" dirty="0">
                <a:effectLst/>
                <a:latin typeface="Calibri" panose="020F0502020204030204" pitchFamily="34" charset="0"/>
                <a:ea typeface="Calibri" panose="020F0502020204030204" pitchFamily="34" charset="0"/>
                <a:cs typeface="Arial" panose="020B0604020202020204" pitchFamily="34" charset="0"/>
              </a:rPr>
              <a:t>Note that our recommendations are …</a:t>
            </a:r>
          </a:p>
          <a:p>
            <a:pPr marL="115888"/>
            <a:endParaRPr lang="en-US" sz="2400" b="1" u="sng" dirty="0">
              <a:latin typeface="Calibri" panose="020F0502020204030204" pitchFamily="34" charset="0"/>
              <a:ea typeface="Calibri" panose="020F0502020204030204" pitchFamily="34" charset="0"/>
              <a:cs typeface="Arial" panose="020B0604020202020204" pitchFamily="34" charset="0"/>
            </a:endParaRPr>
          </a:p>
          <a:p>
            <a:pPr marL="688975" indent="-463550">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Arial" panose="020B0604020202020204" pitchFamily="34" charset="0"/>
              </a:rPr>
              <a:t>… categorized according to the workgroup’s perception of the feasibility of EPA implementing a given recommendation:</a:t>
            </a:r>
          </a:p>
          <a:p>
            <a:pPr marL="1146175" lvl="1" indent="-463550">
              <a:buFont typeface="Arial" panose="020B0604020202020204" pitchFamily="34" charset="0"/>
              <a:buChar char="•"/>
            </a:pPr>
            <a:r>
              <a:rPr lang="en-US" sz="2200" dirty="0">
                <a:latin typeface="Calibri" panose="020F0502020204030204" pitchFamily="34" charset="0"/>
                <a:ea typeface="Calibri" panose="020F0502020204030204" pitchFamily="34" charset="0"/>
                <a:cs typeface="Arial" panose="020B0604020202020204" pitchFamily="34" charset="0"/>
              </a:rPr>
              <a:t>‘Minimally challenging’ – few resources or time necessary for implementation</a:t>
            </a:r>
          </a:p>
          <a:p>
            <a:pPr marL="1146175" lvl="1" indent="-463550">
              <a:buFont typeface="Arial" panose="020B0604020202020204" pitchFamily="34" charset="0"/>
              <a:buChar char="•"/>
            </a:pPr>
            <a:r>
              <a:rPr lang="en-US" sz="2200" dirty="0">
                <a:latin typeface="Calibri" panose="020F0502020204030204" pitchFamily="34" charset="0"/>
                <a:ea typeface="Calibri" panose="020F0502020204030204" pitchFamily="34" charset="0"/>
                <a:cs typeface="Arial" panose="020B0604020202020204" pitchFamily="34" charset="0"/>
              </a:rPr>
              <a:t>‘Moderately challenging’ – some resources or time necessary for implementation</a:t>
            </a:r>
          </a:p>
          <a:p>
            <a:pPr marL="1146175" lvl="1" indent="-463550">
              <a:buFont typeface="Arial" panose="020B0604020202020204" pitchFamily="34" charset="0"/>
              <a:buChar char="•"/>
            </a:pPr>
            <a:r>
              <a:rPr lang="en-US" sz="2200" dirty="0">
                <a:latin typeface="Calibri" panose="020F0502020204030204" pitchFamily="34" charset="0"/>
                <a:ea typeface="Calibri" panose="020F0502020204030204" pitchFamily="34" charset="0"/>
                <a:cs typeface="Arial" panose="020B0604020202020204" pitchFamily="34" charset="0"/>
              </a:rPr>
              <a:t>‘Very Challenging’ – many resources or time necessary for implementation, or high implementation complexity (e.g., consensus building across federal agencies)</a:t>
            </a:r>
          </a:p>
          <a:p>
            <a:pPr marL="1146175" lvl="1" indent="-463550">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688975" indent="-463550">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Arial" panose="020B0604020202020204" pitchFamily="34" charset="0"/>
              </a:rPr>
              <a:t>… and prioritized, with recommendations that the workgroup deems to be of the highest priority </a:t>
            </a:r>
            <a:r>
              <a:rPr lang="en-US" sz="2400" b="1" dirty="0">
                <a:latin typeface="Calibri" panose="020F0502020204030204" pitchFamily="34" charset="0"/>
                <a:ea typeface="Calibri" panose="020F0502020204030204" pitchFamily="34" charset="0"/>
                <a:cs typeface="Arial" panose="020B0604020202020204" pitchFamily="34" charset="0"/>
              </a:rPr>
              <a:t>BOLDED</a:t>
            </a:r>
            <a:r>
              <a:rPr lang="en-US" sz="2400" dirty="0">
                <a:latin typeface="Calibri" panose="020F0502020204030204" pitchFamily="34" charset="0"/>
                <a:ea typeface="Calibri" panose="020F0502020204030204" pitchFamily="34" charset="0"/>
                <a:cs typeface="Arial" panose="020B0604020202020204" pitchFamily="34" charset="0"/>
              </a:rPr>
              <a:t> on the following slides.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noFill/>
            </a:endParaRPr>
          </a:p>
        </p:txBody>
      </p:sp>
    </p:spTree>
    <p:extLst>
      <p:ext uri="{BB962C8B-B14F-4D97-AF65-F5344CB8AC3E}">
        <p14:creationId xmlns:p14="http://schemas.microsoft.com/office/powerpoint/2010/main" val="143247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65760" y="19287"/>
            <a:ext cx="11430000" cy="914400"/>
          </a:xfrm>
        </p:spPr>
        <p:txBody>
          <a:bodyPr>
            <a:noAutofit/>
          </a:bodyPr>
          <a:lstStyle/>
          <a:p>
            <a:pPr algn="ctr"/>
            <a:r>
              <a:rPr lang="en-US" sz="4000" b="1" dirty="0">
                <a:solidFill>
                  <a:schemeClr val="accent1"/>
                </a:solidFill>
                <a:latin typeface="+mn-lt"/>
              </a:rPr>
              <a:t>Theme #1 – Strengthen Partnerships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6</a:t>
            </a:fld>
            <a:endParaRPr lang="en-US"/>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365760" y="914400"/>
            <a:ext cx="11430000" cy="4944173"/>
          </a:xfrm>
          <a:prstGeom prst="rect">
            <a:avLst/>
          </a:prstGeom>
          <a:noFill/>
        </p:spPr>
        <p:txBody>
          <a:bodyPr wrap="square" rtlCol="0">
            <a:noAutofit/>
          </a:bodyPr>
          <a:lstStyle/>
          <a:p>
            <a:pPr marL="115888"/>
            <a:r>
              <a:rPr lang="en-US" sz="2400" i="1" dirty="0">
                <a:effectLst/>
                <a:latin typeface="Calibri" panose="020F0502020204030204" pitchFamily="34" charset="0"/>
                <a:ea typeface="Calibri" panose="020F0502020204030204" pitchFamily="34" charset="0"/>
                <a:cs typeface="Arial" panose="020B0604020202020204" pitchFamily="34" charset="0"/>
              </a:rPr>
              <a:t>Minimally challenging</a:t>
            </a:r>
            <a:endParaRPr lang="en-US" sz="2400" i="1" strike="sngStrike" dirty="0">
              <a:effectLst/>
              <a:latin typeface="Calibri" panose="020F0502020204030204" pitchFamily="34" charset="0"/>
              <a:ea typeface="Calibri" panose="020F0502020204030204" pitchFamily="34" charset="0"/>
              <a:cs typeface="Arial" panose="020B0604020202020204" pitchFamily="34" charset="0"/>
            </a:endParaRPr>
          </a:p>
          <a:p>
            <a:pPr marL="115888"/>
            <a:endParaRPr lang="en-US" sz="2200" b="1" dirty="0">
              <a:effectLst/>
              <a:latin typeface="Calibri" panose="020F0502020204030204" pitchFamily="34" charset="0"/>
              <a:ea typeface="Calibri" panose="020F0502020204030204" pitchFamily="34" charset="0"/>
              <a:cs typeface="Arial" panose="020B0604020202020204" pitchFamily="34" charset="0"/>
            </a:endParaRPr>
          </a:p>
          <a:p>
            <a:pPr marL="342900" indent="-230188">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Arial" panose="020B0604020202020204" pitchFamily="34" charset="0"/>
              </a:rPr>
              <a:t>Take maximum advantage of the scientific expertise provided by existing professional society liaisons, especially with regards to BMPs for pesticide resistance management; and, explore whether there are additional professional societies with which EPA should establish relationships. </a:t>
            </a:r>
          </a:p>
          <a:p>
            <a:pPr marL="342900" indent="-230188">
              <a:buFont typeface="Arial" panose="020B0604020202020204" pitchFamily="34" charset="0"/>
              <a:buChar char="•"/>
            </a:pPr>
            <a:endParaRPr lang="en-US" sz="2200" b="1" dirty="0">
              <a:effectLst/>
              <a:latin typeface="Calibri" panose="020F0502020204030204" pitchFamily="34" charset="0"/>
              <a:ea typeface="Calibri" panose="020F0502020204030204" pitchFamily="34" charset="0"/>
              <a:cs typeface="Arial" panose="020B0604020202020204" pitchFamily="34" charset="0"/>
            </a:endParaRPr>
          </a:p>
          <a:p>
            <a:pPr marL="342900" indent="-230188">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Arial" panose="020B0604020202020204" pitchFamily="34" charset="0"/>
              </a:rPr>
              <a:t>Explore opportunities for future collaboration with RACs on pest-specific resistance management standard practices, and whether grant programs could be launched to foster innovation in resistance management, including in supporting the initiation of community-based resistance management networks. </a:t>
            </a:r>
          </a:p>
          <a:p>
            <a:pPr marL="342900" indent="-230188">
              <a:buFont typeface="Arial" panose="020B0604020202020204" pitchFamily="34" charset="0"/>
              <a:buChar char="•"/>
            </a:pPr>
            <a:endParaRPr lang="en-US" sz="2200" b="1" dirty="0">
              <a:effectLst/>
              <a:latin typeface="Calibri" panose="020F0502020204030204" pitchFamily="34" charset="0"/>
              <a:ea typeface="Calibri" panose="020F0502020204030204" pitchFamily="34" charset="0"/>
              <a:cs typeface="Arial" panose="020B0604020202020204" pitchFamily="34" charset="0"/>
            </a:endParaRPr>
          </a:p>
          <a:p>
            <a:pPr marL="342900" indent="-230188">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Arial" panose="020B0604020202020204" pitchFamily="34" charset="0"/>
              </a:rPr>
              <a:t>More actively coordinate with both federal partners and external stakeholder groups already actively engaged in pesticide resistance management education and training, including discussing with grant-offering groups opportunities for prioritizing innovative pesticide resistance management research.</a:t>
            </a:r>
          </a:p>
          <a:p>
            <a:endParaRPr lang="en-US" dirty="0">
              <a:noFill/>
            </a:endParaRPr>
          </a:p>
        </p:txBody>
      </p:sp>
    </p:spTree>
    <p:extLst>
      <p:ext uri="{BB962C8B-B14F-4D97-AF65-F5344CB8AC3E}">
        <p14:creationId xmlns:p14="http://schemas.microsoft.com/office/powerpoint/2010/main" val="189334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65760" y="19287"/>
            <a:ext cx="11430000" cy="914400"/>
          </a:xfrm>
        </p:spPr>
        <p:txBody>
          <a:bodyPr>
            <a:noAutofit/>
          </a:bodyPr>
          <a:lstStyle/>
          <a:p>
            <a:pPr algn="ctr"/>
            <a:r>
              <a:rPr lang="en-US" sz="4000" b="1" dirty="0">
                <a:solidFill>
                  <a:schemeClr val="accent1"/>
                </a:solidFill>
                <a:latin typeface="+mn-lt"/>
              </a:rPr>
              <a:t>Theme #1 – Strengthen Partnerships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7</a:t>
            </a:fld>
            <a:endParaRPr lang="en-US"/>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365760" y="914400"/>
            <a:ext cx="11430000" cy="4944173"/>
          </a:xfrm>
          <a:prstGeom prst="rect">
            <a:avLst/>
          </a:prstGeom>
          <a:noFill/>
        </p:spPr>
        <p:txBody>
          <a:bodyPr wrap="square" rtlCol="0">
            <a:noAutofit/>
          </a:bodyPr>
          <a:lstStyle/>
          <a:p>
            <a:pPr marL="115888"/>
            <a:r>
              <a:rPr lang="en-US" sz="2400" i="1" dirty="0">
                <a:latin typeface="Calibri" panose="020F0502020204030204" pitchFamily="34" charset="0"/>
                <a:ea typeface="Calibri" panose="020F0502020204030204" pitchFamily="34" charset="0"/>
                <a:cs typeface="Arial" panose="020B0604020202020204" pitchFamily="34" charset="0"/>
              </a:rPr>
              <a:t>Very challenging </a:t>
            </a:r>
          </a:p>
          <a:p>
            <a:pPr marL="115888"/>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39725" indent="-225425">
              <a:buFont typeface="Arial" panose="020B0604020202020204" pitchFamily="34" charset="0"/>
              <a:buChar char="•"/>
            </a:pPr>
            <a:r>
              <a:rPr lang="en-US" sz="2200" dirty="0">
                <a:effectLst/>
                <a:latin typeface="Calibri" panose="020F0502020204030204" pitchFamily="34" charset="0"/>
                <a:ea typeface="Calibri" panose="020F0502020204030204" pitchFamily="34" charset="0"/>
                <a:cs typeface="Arial" panose="020B0604020202020204" pitchFamily="34" charset="0"/>
              </a:rPr>
              <a:t>Request the</a:t>
            </a:r>
            <a:r>
              <a:rPr lang="en-US" sz="2200" dirty="0">
                <a:latin typeface="Calibri" panose="020F0502020204030204" pitchFamily="34" charset="0"/>
                <a:ea typeface="Calibri" panose="020F0502020204030204" pitchFamily="34" charset="0"/>
                <a:cs typeface="Arial" panose="020B0604020202020204" pitchFamily="34" charset="0"/>
              </a:rPr>
              <a:t> development of </a:t>
            </a:r>
            <a:r>
              <a:rPr lang="en-US" sz="2200" dirty="0">
                <a:effectLst/>
                <a:latin typeface="Calibri" panose="020F0502020204030204" pitchFamily="34" charset="0"/>
                <a:ea typeface="Calibri" panose="020F0502020204030204" pitchFamily="34" charset="0"/>
                <a:cs typeface="Arial" panose="020B0604020202020204" pitchFamily="34" charset="0"/>
              </a:rPr>
              <a:t>a National Road Map for Pesticide Resistance Management under the auspices of the Federal IPM Coordinating Committee.</a:t>
            </a:r>
          </a:p>
          <a:p>
            <a:pPr marL="339725" indent="-225425">
              <a:buFont typeface="Arial" panose="020B0604020202020204" pitchFamily="34" charset="0"/>
              <a:buChar char="•"/>
            </a:pP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339725" indent="-225425">
              <a:buFont typeface="Arial" panose="020B0604020202020204" pitchFamily="34" charset="0"/>
              <a:buChar char="•"/>
            </a:pPr>
            <a:r>
              <a:rPr lang="en-US" sz="2200" b="1" dirty="0">
                <a:latin typeface="Calibri" panose="020F0502020204030204" pitchFamily="34" charset="0"/>
                <a:ea typeface="Calibri" panose="020F0502020204030204" pitchFamily="34" charset="0"/>
                <a:cs typeface="Arial" panose="020B0604020202020204" pitchFamily="34" charset="0"/>
              </a:rPr>
              <a:t>C</a:t>
            </a:r>
            <a:r>
              <a:rPr lang="en-US" sz="2200" b="1" dirty="0">
                <a:effectLst/>
                <a:latin typeface="Calibri" panose="020F0502020204030204" pitchFamily="34" charset="0"/>
                <a:ea typeface="Calibri" panose="020F0502020204030204" pitchFamily="34" charset="0"/>
                <a:cs typeface="Arial" panose="020B0604020202020204" pitchFamily="34" charset="0"/>
              </a:rPr>
              <a:t>reate a new position (or devote a partial full-time equivalent (FTE) position) of the Resistance Management Coordinator, who would be responsible for leadership within and outside EPA on pesticide resistance management issues. </a:t>
            </a:r>
            <a:endParaRPr lang="en-US" sz="2200" b="1" dirty="0">
              <a:noFill/>
            </a:endParaRPr>
          </a:p>
        </p:txBody>
      </p:sp>
    </p:spTree>
    <p:extLst>
      <p:ext uri="{BB962C8B-B14F-4D97-AF65-F5344CB8AC3E}">
        <p14:creationId xmlns:p14="http://schemas.microsoft.com/office/powerpoint/2010/main" val="218529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4048" y="0"/>
            <a:ext cx="11430000" cy="914400"/>
          </a:xfrm>
        </p:spPr>
        <p:txBody>
          <a:bodyPr>
            <a:noAutofit/>
          </a:bodyPr>
          <a:lstStyle/>
          <a:p>
            <a:pPr algn="ctr"/>
            <a:r>
              <a:rPr lang="en-US" sz="4000" b="1" dirty="0">
                <a:solidFill>
                  <a:schemeClr val="accent1"/>
                </a:solidFill>
                <a:latin typeface="+mn-lt"/>
              </a:rPr>
              <a:t>Theme #2 – Cost/Benefit Analysis Framework</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8</a:t>
            </a:fld>
            <a:endParaRPr lang="en-US"/>
          </a:p>
        </p:txBody>
      </p:sp>
      <p:sp>
        <p:nvSpPr>
          <p:cNvPr id="5" name="TextBox 4">
            <a:extLst>
              <a:ext uri="{FF2B5EF4-FFF2-40B4-BE49-F238E27FC236}">
                <a16:creationId xmlns:a16="http://schemas.microsoft.com/office/drawing/2014/main" id="{96F466C4-D2B3-8BCD-EE8B-28897C1CC135}"/>
              </a:ext>
            </a:extLst>
          </p:cNvPr>
          <p:cNvSpPr txBox="1"/>
          <p:nvPr/>
        </p:nvSpPr>
        <p:spPr>
          <a:xfrm>
            <a:off x="365760" y="914400"/>
            <a:ext cx="11430000" cy="4572000"/>
          </a:xfrm>
          <a:prstGeom prst="rect">
            <a:avLst/>
          </a:prstGeom>
          <a:noFill/>
        </p:spPr>
        <p:txBody>
          <a:bodyPr wrap="square">
            <a:spAutoFit/>
          </a:bodyPr>
          <a:lstStyle/>
          <a:p>
            <a:pPr marL="115888" marR="0" lvl="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Moderately challenging</a:t>
            </a:r>
          </a:p>
          <a:p>
            <a:pPr marL="115888" marR="0" lvl="0">
              <a:spcBef>
                <a:spcPts val="0"/>
              </a:spcBef>
              <a:spcAft>
                <a:spcPts val="0"/>
              </a:spcAft>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Collaborate with regional IPM centers to support the development of and/or updating of Crop Profiles (CPs) and Pest Management Strategic Plans (PMSPs) with specific information on potential costs of resistance.  </a:t>
            </a:r>
          </a:p>
          <a:p>
            <a:pPr marL="342900" marR="0" lvl="0" indent="-342900">
              <a:spcBef>
                <a:spcPts val="0"/>
              </a:spcBef>
              <a:spcAft>
                <a:spcPts val="0"/>
              </a:spcAft>
              <a:buFont typeface="Symbol" panose="05050102010706020507" pitchFamily="18" charset="2"/>
              <a:buChar char=""/>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115888" marR="0" lvl="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Very challenging</a:t>
            </a:r>
          </a:p>
          <a:p>
            <a:pPr marL="115888" marR="0" lvl="0">
              <a:spcBef>
                <a:spcPts val="0"/>
              </a:spcBef>
              <a:spcAft>
                <a:spcPts val="0"/>
              </a:spcAft>
            </a:pP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Quantitatively account for resistance management implications in pesticide registration and cancellation decisions and create a pesticide-specific priority system for doing so.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69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78859" y="0"/>
            <a:ext cx="11430000" cy="914400"/>
          </a:xfrm>
        </p:spPr>
        <p:txBody>
          <a:bodyPr>
            <a:noAutofit/>
          </a:bodyPr>
          <a:lstStyle/>
          <a:p>
            <a:pPr algn="ctr"/>
            <a:r>
              <a:rPr lang="en-US" sz="4000" b="1" dirty="0">
                <a:solidFill>
                  <a:schemeClr val="accent1"/>
                </a:solidFill>
                <a:latin typeface="+mn-lt"/>
              </a:rPr>
              <a:t>Theme #3 – Resistance Reporting</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1825625"/>
            <a:ext cx="11320272" cy="4351338"/>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9</a:t>
            </a:fld>
            <a:endParaRPr lang="en-US"/>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573788" y="1545021"/>
            <a:ext cx="11040143" cy="369332"/>
          </a:xfrm>
          <a:prstGeom prst="rect">
            <a:avLst/>
          </a:prstGeom>
          <a:noFill/>
        </p:spPr>
        <p:txBody>
          <a:bodyPr wrap="square" rtlCol="0">
            <a:noAutofit/>
          </a:bodyPr>
          <a:lstStyle/>
          <a:p>
            <a:endParaRPr lang="en-US">
              <a:noFill/>
            </a:endParaRPr>
          </a:p>
        </p:txBody>
      </p:sp>
      <p:sp>
        <p:nvSpPr>
          <p:cNvPr id="4" name="TextBox 3">
            <a:extLst>
              <a:ext uri="{FF2B5EF4-FFF2-40B4-BE49-F238E27FC236}">
                <a16:creationId xmlns:a16="http://schemas.microsoft.com/office/drawing/2014/main" id="{6A8CBAD6-0B73-1741-0B09-CCFFE63C71D3}"/>
              </a:ext>
            </a:extLst>
          </p:cNvPr>
          <p:cNvSpPr txBox="1"/>
          <p:nvPr/>
        </p:nvSpPr>
        <p:spPr>
          <a:xfrm>
            <a:off x="365760" y="914400"/>
            <a:ext cx="11430000" cy="5878532"/>
          </a:xfrm>
          <a:prstGeom prst="rect">
            <a:avLst/>
          </a:prstGeom>
          <a:noFill/>
        </p:spPr>
        <p:txBody>
          <a:bodyPr wrap="square" rtlCol="0">
            <a:spAutoFit/>
          </a:bodyPr>
          <a:lstStyle/>
          <a:p>
            <a:pPr marL="115888" marR="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Moderately challenging</a:t>
            </a:r>
          </a:p>
          <a:p>
            <a:pPr marL="115888"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Explore opportunities for supporting the development of pesticide resistance surveillance tools.  </a:t>
            </a:r>
          </a:p>
          <a:p>
            <a:pPr marL="342900" marR="0" lvl="0" indent="-230188">
              <a:spcBef>
                <a:spcPts val="0"/>
              </a:spcBef>
              <a:spcAft>
                <a:spcPts val="0"/>
              </a:spcAft>
              <a:buFont typeface="Arial" panose="020B0604020202020204" pitchFamily="34" charset="0"/>
              <a:buChar char="•"/>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230188">
              <a:spcBef>
                <a:spcPts val="0"/>
              </a:spcBef>
              <a:spcAft>
                <a:spcPts val="0"/>
              </a:spcAft>
              <a:buFont typeface="Arial" panose="020B0604020202020204" pitchFamily="34" charset="0"/>
              <a:buChar char="•"/>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Include registrant-submitted data on pesticide resistance submitted per FIFRA 6a2 in the public Incident Data System website.</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115888" marR="0">
              <a:spcBef>
                <a:spcPts val="0"/>
              </a:spcBef>
              <a:spcAft>
                <a:spcPts val="0"/>
              </a:spcAft>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Very challenging </a:t>
            </a:r>
          </a:p>
          <a:p>
            <a:pPr marL="115888" marR="0">
              <a:spcBef>
                <a:spcPts val="0"/>
              </a:spcBef>
              <a:spcAft>
                <a:spcPts val="0"/>
              </a:spcAft>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39725" marR="0" indent="-227013">
              <a:spcBef>
                <a:spcPts val="0"/>
              </a:spcBef>
              <a:spcAft>
                <a:spcPts val="0"/>
              </a:spcAft>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Arial" panose="020B0604020202020204" pitchFamily="34" charset="0"/>
              </a:rPr>
              <a:t>Collaborate with federal partners, academics, agricultural retailers, agronomist/consultants, and RACs to develop standardized checklists for cases of suspected resistance that could be used a decision support tools by growers and other pesticide users, and explore whether these checklists could be developed into thresholds that could be used to aid in the collection of data on cases of suspected resistance. </a:t>
            </a:r>
            <a:endParaRPr lang="en-US"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609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E0A444CAFA304E8E3ADFC06DF5001C" ma:contentTypeVersion="8" ma:contentTypeDescription="Create a new document." ma:contentTypeScope="" ma:versionID="0c011b4191e581436f2235613f86e5c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fa157f09-a3fa-41ac-a652-d25c05436c0e" xmlns:ns6="7b9b3bdf-2613-4009-bbce-be74894059d9" targetNamespace="http://schemas.microsoft.com/office/2006/metadata/properties" ma:root="true" ma:fieldsID="9aac55647053db856a243c36e6985bf3" ns1:_="" ns2:_="" ns3:_="" ns4:_="" ns5:_="" ns6:_="">
    <xsd:import namespace="http://schemas.microsoft.com/sharepoint/v3"/>
    <xsd:import namespace="4ffa91fb-a0ff-4ac5-b2db-65c790d184a4"/>
    <xsd:import namespace="http://schemas.microsoft.com/sharepoint.v3"/>
    <xsd:import namespace="http://schemas.microsoft.com/sharepoint/v3/fields"/>
    <xsd:import namespace="fa157f09-a3fa-41ac-a652-d25c05436c0e"/>
    <xsd:import namespace="7b9b3bdf-2613-4009-bbce-be74894059d9"/>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ObjectDetectorVersions" minOccurs="0"/>
                <xsd:element ref="ns5: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240d01f0-ede2-49ea-9db9-8e0bcc799d2b}" ma:internalName="TaxCatchAllLabel" ma:readOnly="true" ma:showField="CatchAllDataLabel" ma:web="7b9b3bdf-2613-4009-bbce-be74894059d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240d01f0-ede2-49ea-9db9-8e0bcc799d2b}" ma:internalName="TaxCatchAll" ma:showField="CatchAllData" ma:web="7b9b3bdf-2613-4009-bbce-be74894059d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157f09-a3fa-41ac-a652-d25c05436c0e"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b9b3bdf-2613-4009-bbce-be74894059d9"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2023-10-05T20:08:55+00:00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7b9b3bdf-2613-4009-bbce-be74894059d9">
      <UserInfo>
        <DisplayName>Kaul, Monisha</DisplayName>
        <AccountId>45</AccountId>
        <AccountType/>
      </UserInfo>
      <UserInfo>
        <DisplayName>Overstreet, Anne</DisplayName>
        <AccountId>63</AccountId>
        <AccountType/>
      </UserInfo>
      <UserInfo>
        <DisplayName>Anderson, Neil</DisplayName>
        <AccountId>43</AccountId>
        <AccountType/>
      </UserInfo>
      <UserInfo>
        <DisplayName>Karn, Elizabeth (she/her/hers)</DisplayName>
        <AccountId>61</AccountId>
        <AccountType/>
      </UserInfo>
      <UserInfo>
        <DisplayName>Berwald, Derek</DisplayName>
        <AccountId>55</AccountId>
        <AccountType/>
      </UserInfo>
      <UserInfo>
        <DisplayName>Mallampalli, Nikhil</DisplayName>
        <AccountId>30</AccountId>
        <AccountType/>
      </UserInfo>
      <UserInfo>
        <DisplayName>Douglass, Cameron - USDA-OCE, Washington, DC</DisplayName>
        <AccountId>31</AccountId>
        <AccountType/>
      </UserInfo>
      <UserInfo>
        <DisplayName>Gouge, Dawn H - (dhgouge)</DisplayName>
        <AccountId>69</AccountId>
        <AccountType/>
      </UserInfo>
      <UserInfo>
        <DisplayName>lwade</DisplayName>
        <AccountId>70</AccountId>
        <AccountType/>
      </UserInfo>
      <UserInfo>
        <DisplayName>Lame, Marc Louis</DisplayName>
        <AccountId>71</AccountId>
        <AccountType/>
      </UserInfo>
      <UserInfo>
        <DisplayName>Arnold, Elyssa - OCE, Washington, DC</DisplayName>
        <AccountId>60</AccountId>
        <AccountType/>
      </UserInfo>
      <UserInfo>
        <DisplayName>Amy Asmus</DisplayName>
        <AccountId>29</AccountId>
        <AccountType/>
      </UserInfo>
      <UserInfo>
        <DisplayName>Chandrashekar Aradhya</DisplayName>
        <AccountId>39</AccountId>
        <AccountType/>
      </UserInfo>
      <UserInfo>
        <DisplayName>Frisvold, George B - (frisvold)</DisplayName>
        <AccountId>65</AccountId>
        <AccountType/>
      </UserInfo>
      <UserInfo>
        <DisplayName>iclark010</DisplayName>
        <AccountId>66</AccountId>
        <AccountType/>
      </UserInfo>
      <UserInfo>
        <DisplayName>jischroe1</DisplayName>
        <AccountId>26</AccountId>
        <AccountType/>
      </UserInfo>
      <UserInfo>
        <DisplayName>McAllister, Janet (CDC/DDID/NCEZID/DVBD)</DisplayName>
        <AccountId>20</AccountId>
        <AccountType/>
      </UserInfo>
      <UserInfo>
        <DisplayName>Lwdallas53</DisplayName>
        <AccountId>56</AccountId>
        <AccountType/>
      </UserInfo>
      <UserInfo>
        <DisplayName>Prasifka, Patricia</DisplayName>
        <AccountId>33</AccountId>
        <AccountType/>
      </UserInfo>
      <UserInfo>
        <DisplayName>Savinelli Caydee USGR</DisplayName>
        <AccountId>35</AccountId>
        <AccountType/>
      </UserInfo>
      <UserInfo>
        <DisplayName>Shaw, David</DisplayName>
        <AccountId>64</AccountId>
        <AccountType/>
      </UserInfo>
      <UserInfo>
        <DisplayName>Steve Eskelsen</DisplayName>
        <AccountId>25</AccountId>
        <AccountType/>
      </UserInfo>
      <UserInfo>
        <DisplayName>willjones999</DisplayName>
        <AccountId>67</AccountId>
        <AccountType/>
      </UserInfo>
    </SharedWithUsers>
  </documentManagement>
</p:properties>
</file>

<file path=customXml/item4.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ADA17161-4FA9-4DD8-92B7-1142A0D046D9}">
  <ds:schemaRefs>
    <ds:schemaRef ds:uri="4ffa91fb-a0ff-4ac5-b2db-65c790d184a4"/>
    <ds:schemaRef ds:uri="7b9b3bdf-2613-4009-bbce-be74894059d9"/>
    <ds:schemaRef ds:uri="fa157f09-a3fa-41ac-a652-d25c05436c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014B57-962E-4A8A-88E2-2A7E6A19F5F5}">
  <ds:schemaRefs>
    <ds:schemaRef ds:uri="http://schemas.microsoft.com/sharepoint/v3/contenttype/forms"/>
  </ds:schemaRefs>
</ds:datastoreItem>
</file>

<file path=customXml/itemProps3.xml><?xml version="1.0" encoding="utf-8"?>
<ds:datastoreItem xmlns:ds="http://schemas.openxmlformats.org/officeDocument/2006/customXml" ds:itemID="{20C43432-474F-4D96-9912-E51741F371FC}">
  <ds:schemaRefs>
    <ds:schemaRef ds:uri="http://schemas.microsoft.com/sharepoint/v3"/>
    <ds:schemaRef ds:uri="http://schemas.microsoft.com/office/2006/documentManagement/types"/>
    <ds:schemaRef ds:uri="http://purl.org/dc/elements/1.1/"/>
    <ds:schemaRef ds:uri="7b9b3bdf-2613-4009-bbce-be74894059d9"/>
    <ds:schemaRef ds:uri="http://schemas.microsoft.com/office/infopath/2007/PartnerControls"/>
    <ds:schemaRef ds:uri="http://www.w3.org/XML/1998/namespace"/>
    <ds:schemaRef ds:uri="fa157f09-a3fa-41ac-a652-d25c05436c0e"/>
    <ds:schemaRef ds:uri="http://schemas.openxmlformats.org/package/2006/metadata/core-properties"/>
    <ds:schemaRef ds:uri="http://schemas.microsoft.com/sharepoint/v3/fields"/>
    <ds:schemaRef ds:uri="http://schemas.microsoft.com/sharepoint.v3"/>
    <ds:schemaRef ds:uri="http://schemas.microsoft.com/office/2006/metadata/properties"/>
    <ds:schemaRef ds:uri="4ffa91fb-a0ff-4ac5-b2db-65c790d184a4"/>
    <ds:schemaRef ds:uri="http://purl.org/dc/dcmitype/"/>
    <ds:schemaRef ds:uri="http://purl.org/dc/terms/"/>
  </ds:schemaRefs>
</ds:datastoreItem>
</file>

<file path=customXml/itemProps4.xml><?xml version="1.0" encoding="utf-8"?>
<ds:datastoreItem xmlns:ds="http://schemas.openxmlformats.org/officeDocument/2006/customXml" ds:itemID="{73F37DDD-2BC0-441C-96B8-EB95EAD9920C}">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1975</TotalTime>
  <Words>1220</Words>
  <Application>Microsoft Office PowerPoint</Application>
  <PresentationFormat>Widescreen</PresentationFormat>
  <Paragraphs>228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Wingdings</vt:lpstr>
      <vt:lpstr>Office Theme</vt:lpstr>
      <vt:lpstr>Final Report of the PPDC Resistance Management Workgroup (RMWG) 2.0 </vt:lpstr>
      <vt:lpstr>PowerPoint Presentation</vt:lpstr>
      <vt:lpstr>PowerPoint Presentation</vt:lpstr>
      <vt:lpstr>PowerPoint Presentation</vt:lpstr>
      <vt:lpstr>PowerPoint Presentation</vt:lpstr>
      <vt:lpstr>Theme #1 – Strengthen Partnerships</vt:lpstr>
      <vt:lpstr>Theme #1 – Strengthen Partnerships</vt:lpstr>
      <vt:lpstr>Theme #2 – Cost/Benefit Analysis Framework</vt:lpstr>
      <vt:lpstr>Theme #3 – Resistance Reporting</vt:lpstr>
      <vt:lpstr>Theme #4 – Reducing Regulatory Barriers</vt:lpstr>
      <vt:lpstr>Theme #4 – Reducing Regulatory Barriers</vt:lpstr>
      <vt:lpstr>Thank You to our Members</vt:lpstr>
      <vt:lpstr>Concluding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Mallampalli, Nikhil</dc:creator>
  <cp:lastModifiedBy>Shaw, David</cp:lastModifiedBy>
  <cp:revision>3</cp:revision>
  <dcterms:created xsi:type="dcterms:W3CDTF">2023-10-05T20:05:58Z</dcterms:created>
  <dcterms:modified xsi:type="dcterms:W3CDTF">2024-05-25T11:39:14Z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0x01010076E0A444CAFA304E8E3ADFC06DF5001C</vt:lpwstr>
  </property>
  <property fmtid="{D5CDD505-2E9C-101B-9397-08002B2CF9AE}" pid="3" name="TaxKeyword">
    <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y fmtid="{D5CDD505-2E9C-101B-9397-08002B2CF9AE}" pid="8" name="MSIP_Label_7b94a7b8-f06c-4dfe-bdcc-9b548fd58c31_ActionId">
    <vt:lpwstr>9bb78c25-9c0e-4b44-9952-a0cf5de5995a</vt:lpwstr>
  </property>
  <property fmtid="{D5CDD505-2E9C-101B-9397-08002B2CF9AE}" pid="9" name="MSIP_Label_7b94a7b8-f06c-4dfe-bdcc-9b548fd58c31_Name">
    <vt:lpwstr>7b94a7b8-f06c-4dfe-bdcc-9b548fd58c31</vt:lpwstr>
  </property>
  <property fmtid="{D5CDD505-2E9C-101B-9397-08002B2CF9AE}" pid="10" name="MSIP_Label_7b94a7b8-f06c-4dfe-bdcc-9b548fd58c31_ContentBits">
    <vt:lpwstr>0</vt:lpwstr>
  </property>
  <property fmtid="{D5CDD505-2E9C-101B-9397-08002B2CF9AE}" pid="11" name="MSIP_Label_7b94a7b8-f06c-4dfe-bdcc-9b548fd58c31_SiteId">
    <vt:lpwstr>9ce70869-60db-44fd-abe8-d2767077fc8f</vt:lpwstr>
  </property>
  <property fmtid="{D5CDD505-2E9C-101B-9397-08002B2CF9AE}" pid="12" name="MSIP_Label_7b94a7b8-f06c-4dfe-bdcc-9b548fd58c31_Method">
    <vt:lpwstr>Privileged</vt:lpwstr>
  </property>
  <property fmtid="{D5CDD505-2E9C-101B-9397-08002B2CF9AE}" pid="13" name="MSIP_Label_7b94a7b8-f06c-4dfe-bdcc-9b548fd58c31_Enabled">
    <vt:lpwstr>true</vt:lpwstr>
  </property>
  <property fmtid="{D5CDD505-2E9C-101B-9397-08002B2CF9AE}" pid="14" name="MSIP_Label_7b94a7b8-f06c-4dfe-bdcc-9b548fd58c31_SetDate">
    <vt:lpwstr>2023-11-01T20:59:23Z</vt:lpwstr>
  </property>
</Properties>
</file>