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361" r:id="rId2"/>
    <p:sldId id="279" r:id="rId3"/>
    <p:sldId id="758" r:id="rId4"/>
    <p:sldId id="769" r:id="rId5"/>
    <p:sldId id="771" r:id="rId6"/>
    <p:sldId id="295" r:id="rId7"/>
    <p:sldId id="406" r:id="rId8"/>
    <p:sldId id="759" r:id="rId9"/>
    <p:sldId id="422" r:id="rId10"/>
    <p:sldId id="760" r:id="rId11"/>
    <p:sldId id="757" r:id="rId12"/>
    <p:sldId id="753" r:id="rId13"/>
    <p:sldId id="772" r:id="rId14"/>
    <p:sldId id="773" r:id="rId15"/>
    <p:sldId id="774" r:id="rId16"/>
    <p:sldId id="779" r:id="rId17"/>
    <p:sldId id="780" r:id="rId18"/>
    <p:sldId id="781" r:id="rId19"/>
    <p:sldId id="274" r:id="rId20"/>
    <p:sldId id="777" r:id="rId21"/>
    <p:sldId id="778" r:id="rId22"/>
    <p:sldId id="275" r:id="rId23"/>
    <p:sldId id="445" r:id="rId24"/>
    <p:sldId id="770" r:id="rId25"/>
    <p:sldId id="849" r:id="rId26"/>
    <p:sldId id="482" r:id="rId27"/>
    <p:sldId id="847" r:id="rId28"/>
    <p:sldId id="821" r:id="rId29"/>
    <p:sldId id="822" r:id="rId30"/>
    <p:sldId id="846" r:id="rId31"/>
    <p:sldId id="844" r:id="rId32"/>
    <p:sldId id="845" r:id="rId33"/>
    <p:sldId id="848" r:id="rId34"/>
    <p:sldId id="77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D8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60" d="100"/>
          <a:sy n="60" d="100"/>
        </p:scale>
        <p:origin x="71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1" Type="http://schemas.openxmlformats.org/officeDocument/2006/relationships/image" Target="../media/image6.emf"/></Relationships>
</file>

<file path=ppt/diagrams/_rels/drawing1.xml.rels><?xml version="1.0" encoding="UTF-8" standalone="yes"?>
<Relationships xmlns="http://schemas.openxmlformats.org/package/2006/relationships"><Relationship Id="rId1" Type="http://schemas.openxmlformats.org/officeDocument/2006/relationships/image" Target="../media/image6.emf"/></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1B5888-4A50-4972-83EB-722DB60092BC}" type="doc">
      <dgm:prSet loTypeId="urn:microsoft.com/office/officeart/2008/layout/CaptionedPictures" loCatId="picture" qsTypeId="urn:microsoft.com/office/officeart/2005/8/quickstyle/simple1" qsCatId="simple" csTypeId="urn:microsoft.com/office/officeart/2005/8/colors/accent1_2" csCatId="accent1" phldr="1"/>
      <dgm:spPr/>
    </dgm:pt>
    <dgm:pt modelId="{6EA9D638-B4A7-48AF-8012-6C9E734C2709}">
      <dgm:prSet phldrT="[Text]" phldr="1"/>
      <dgm:spPr/>
      <dgm:t>
        <a:bodyPr/>
        <a:lstStyle/>
        <a:p>
          <a:endParaRPr lang="en-US" dirty="0"/>
        </a:p>
      </dgm:t>
    </dgm:pt>
    <dgm:pt modelId="{734126FC-6169-4E97-A2C1-15CF1AB8B345}" type="sibTrans" cxnId="{9A3AD86C-DEA4-40C2-B47C-5C1D59947151}">
      <dgm:prSet/>
      <dgm:spPr/>
      <dgm:t>
        <a:bodyPr/>
        <a:lstStyle/>
        <a:p>
          <a:endParaRPr lang="en-US"/>
        </a:p>
      </dgm:t>
    </dgm:pt>
    <dgm:pt modelId="{2194C30F-A85C-4411-9A4B-E722FB9DB14B}" type="parTrans" cxnId="{9A3AD86C-DEA4-40C2-B47C-5C1D59947151}">
      <dgm:prSet/>
      <dgm:spPr/>
      <dgm:t>
        <a:bodyPr/>
        <a:lstStyle/>
        <a:p>
          <a:endParaRPr lang="en-US"/>
        </a:p>
      </dgm:t>
    </dgm:pt>
    <dgm:pt modelId="{91319701-195A-42D0-8349-3778A6CF97D2}" type="pres">
      <dgm:prSet presAssocID="{5B1B5888-4A50-4972-83EB-722DB60092BC}" presName="Name0" presStyleCnt="0">
        <dgm:presLayoutVars>
          <dgm:chMax/>
          <dgm:chPref/>
          <dgm:dir/>
        </dgm:presLayoutVars>
      </dgm:prSet>
      <dgm:spPr/>
    </dgm:pt>
    <dgm:pt modelId="{E76626A5-193E-408B-9BAC-8A1626D066A5}" type="pres">
      <dgm:prSet presAssocID="{6EA9D638-B4A7-48AF-8012-6C9E734C2709}" presName="composite" presStyleCnt="0">
        <dgm:presLayoutVars>
          <dgm:chMax val="1"/>
          <dgm:chPref val="1"/>
        </dgm:presLayoutVars>
      </dgm:prSet>
      <dgm:spPr/>
    </dgm:pt>
    <dgm:pt modelId="{374C988F-8121-45EB-A222-2215CAE364D3}" type="pres">
      <dgm:prSet presAssocID="{6EA9D638-B4A7-48AF-8012-6C9E734C2709}" presName="Accent" presStyleLbl="trAlignAcc1" presStyleIdx="0" presStyleCnt="1" custLinFactNeighborX="-3394" custLinFactNeighborY="-3394">
        <dgm:presLayoutVars>
          <dgm:chMax val="0"/>
          <dgm:chPref val="0"/>
        </dgm:presLayoutVars>
      </dgm:prSet>
      <dgm:spPr/>
    </dgm:pt>
    <dgm:pt modelId="{F865738C-7A14-4944-969B-8F30A5E5496E}" type="pres">
      <dgm:prSet presAssocID="{6EA9D638-B4A7-48AF-8012-6C9E734C2709}" presName="Image" presStyleLbl="alignImgPlace1" presStyleIdx="0" presStyleCnt="1" custLinFactNeighborX="-394" custLinFactNeighborY="-8323">
        <dgm:presLayoutVars>
          <dgm:chMax val="0"/>
          <dgm:chPref val="0"/>
        </dgm:presLayoutVars>
      </dgm:prSet>
      <dgm:spPr>
        <a:blipFill>
          <a:blip xmlns:r="http://schemas.openxmlformats.org/officeDocument/2006/relationships" r:embed="rId1"/>
          <a:srcRect/>
          <a:stretch>
            <a:fillRect t="-28000" b="-28000"/>
          </a:stretch>
        </a:blipFill>
      </dgm:spPr>
    </dgm:pt>
    <dgm:pt modelId="{C1505932-017A-4ACC-AC45-DA97B85F2987}" type="pres">
      <dgm:prSet presAssocID="{6EA9D638-B4A7-48AF-8012-6C9E734C2709}" presName="ChildComposite" presStyleCnt="0"/>
      <dgm:spPr/>
    </dgm:pt>
    <dgm:pt modelId="{37791858-9008-4B7E-93DB-45FED43F265F}" type="pres">
      <dgm:prSet presAssocID="{6EA9D638-B4A7-48AF-8012-6C9E734C2709}" presName="Child" presStyleLbl="node1" presStyleIdx="0" presStyleCnt="0">
        <dgm:presLayoutVars>
          <dgm:chMax val="0"/>
          <dgm:chPref val="0"/>
          <dgm:bulletEnabled val="1"/>
        </dgm:presLayoutVars>
      </dgm:prSet>
      <dgm:spPr/>
    </dgm:pt>
    <dgm:pt modelId="{02258677-4867-4961-BE6B-DCE150C60987}" type="pres">
      <dgm:prSet presAssocID="{6EA9D638-B4A7-48AF-8012-6C9E734C2709}" presName="Parent" presStyleLbl="revTx" presStyleIdx="0" presStyleCnt="1" custScaleX="6410">
        <dgm:presLayoutVars>
          <dgm:chMax val="1"/>
          <dgm:chPref val="0"/>
          <dgm:bulletEnabled val="1"/>
        </dgm:presLayoutVars>
      </dgm:prSet>
      <dgm:spPr/>
    </dgm:pt>
  </dgm:ptLst>
  <dgm:cxnLst>
    <dgm:cxn modelId="{F507C344-E5E3-4384-ABF5-5D0045583F65}" type="presOf" srcId="{6EA9D638-B4A7-48AF-8012-6C9E734C2709}" destId="{02258677-4867-4961-BE6B-DCE150C60987}" srcOrd="0" destOrd="0" presId="urn:microsoft.com/office/officeart/2008/layout/CaptionedPictures"/>
    <dgm:cxn modelId="{9A3AD86C-DEA4-40C2-B47C-5C1D59947151}" srcId="{5B1B5888-4A50-4972-83EB-722DB60092BC}" destId="{6EA9D638-B4A7-48AF-8012-6C9E734C2709}" srcOrd="0" destOrd="0" parTransId="{2194C30F-A85C-4411-9A4B-E722FB9DB14B}" sibTransId="{734126FC-6169-4E97-A2C1-15CF1AB8B345}"/>
    <dgm:cxn modelId="{A546618A-490A-4FAE-BFC3-E95FBA6ABCA5}" type="presOf" srcId="{5B1B5888-4A50-4972-83EB-722DB60092BC}" destId="{91319701-195A-42D0-8349-3778A6CF97D2}" srcOrd="0" destOrd="0" presId="urn:microsoft.com/office/officeart/2008/layout/CaptionedPictures"/>
    <dgm:cxn modelId="{B3CF50E1-F953-4076-AE6E-682A8607727C}" type="presParOf" srcId="{91319701-195A-42D0-8349-3778A6CF97D2}" destId="{E76626A5-193E-408B-9BAC-8A1626D066A5}" srcOrd="0" destOrd="0" presId="urn:microsoft.com/office/officeart/2008/layout/CaptionedPictures"/>
    <dgm:cxn modelId="{95A0A1A5-D161-450E-A91C-D20F03782C08}" type="presParOf" srcId="{E76626A5-193E-408B-9BAC-8A1626D066A5}" destId="{374C988F-8121-45EB-A222-2215CAE364D3}" srcOrd="0" destOrd="0" presId="urn:microsoft.com/office/officeart/2008/layout/CaptionedPictures"/>
    <dgm:cxn modelId="{B9B1E50D-9241-459F-9BC6-4DF428A127C3}" type="presParOf" srcId="{E76626A5-193E-408B-9BAC-8A1626D066A5}" destId="{F865738C-7A14-4944-969B-8F30A5E5496E}" srcOrd="1" destOrd="0" presId="urn:microsoft.com/office/officeart/2008/layout/CaptionedPictures"/>
    <dgm:cxn modelId="{461F85EA-1AA6-4C78-8AF9-17A6AD074681}" type="presParOf" srcId="{E76626A5-193E-408B-9BAC-8A1626D066A5}" destId="{C1505932-017A-4ACC-AC45-DA97B85F2987}" srcOrd="2" destOrd="0" presId="urn:microsoft.com/office/officeart/2008/layout/CaptionedPictures"/>
    <dgm:cxn modelId="{2AEF3359-84F6-4953-9F4C-14F6943811A8}" type="presParOf" srcId="{C1505932-017A-4ACC-AC45-DA97B85F2987}" destId="{37791858-9008-4B7E-93DB-45FED43F265F}" srcOrd="0" destOrd="0" presId="urn:microsoft.com/office/officeart/2008/layout/CaptionedPictures"/>
    <dgm:cxn modelId="{EFA67E68-A0A4-4E87-A0C9-B291C98871B0}" type="presParOf" srcId="{C1505932-017A-4ACC-AC45-DA97B85F2987}" destId="{02258677-4867-4961-BE6B-DCE150C60987}"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4C988F-8121-45EB-A222-2215CAE364D3}">
      <dsp:nvSpPr>
        <dsp:cNvPr id="0" name=""/>
        <dsp:cNvSpPr/>
      </dsp:nvSpPr>
      <dsp:spPr>
        <a:xfrm>
          <a:off x="0" y="0"/>
          <a:ext cx="4820853" cy="567159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865738C-7A14-4944-969B-8F30A5E5496E}">
      <dsp:nvSpPr>
        <dsp:cNvPr id="0" name=""/>
        <dsp:cNvSpPr/>
      </dsp:nvSpPr>
      <dsp:spPr>
        <a:xfrm>
          <a:off x="223947" y="96082"/>
          <a:ext cx="4338767" cy="3686534"/>
        </a:xfrm>
        <a:prstGeom prst="rect">
          <a:avLst/>
        </a:prstGeom>
        <a:blipFill>
          <a:blip xmlns:r="http://schemas.openxmlformats.org/officeDocument/2006/relationships" r:embed="rId1"/>
          <a:srcRect/>
          <a:stretch>
            <a:fillRect t="-28000" b="-28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2258677-4867-4961-BE6B-DCE150C60987}">
      <dsp:nvSpPr>
        <dsp:cNvPr id="0" name=""/>
        <dsp:cNvSpPr/>
      </dsp:nvSpPr>
      <dsp:spPr>
        <a:xfrm>
          <a:off x="2271368" y="4089446"/>
          <a:ext cx="278115" cy="1531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endParaRPr lang="en-US" sz="600" kern="1200" dirty="0"/>
        </a:p>
      </dsp:txBody>
      <dsp:txXfrm>
        <a:off x="2271368" y="4089446"/>
        <a:ext cx="278115" cy="1531329"/>
      </dsp:txXfrm>
    </dsp:sp>
  </dsp:spTree>
</dsp:drawing>
</file>

<file path=ppt/diagrams/layout1.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80F239-C865-4EA3-B141-08A66C87E2A3}" type="datetimeFigureOut">
              <a:rPr lang="en-US" smtClean="0"/>
              <a:t>5/21/2024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03376D-F5D0-4366-9B7B-61BAC721B84C}" type="slidenum">
              <a:rPr lang="en-US" smtClean="0"/>
              <a:t>‹#›</a:t>
            </a:fld>
            <a:endParaRPr lang="en-US"/>
          </a:p>
        </p:txBody>
      </p:sp>
    </p:spTree>
    <p:extLst>
      <p:ext uri="{BB962C8B-B14F-4D97-AF65-F5344CB8AC3E}">
        <p14:creationId xmlns:p14="http://schemas.microsoft.com/office/powerpoint/2010/main" val="1712554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MARC</a:t>
            </a:r>
          </a:p>
        </p:txBody>
      </p:sp>
      <p:sp>
        <p:nvSpPr>
          <p:cNvPr id="4" name="Slide Number Placeholder 3"/>
          <p:cNvSpPr>
            <a:spLocks noGrp="1"/>
          </p:cNvSpPr>
          <p:nvPr>
            <p:ph type="sldNum" sz="quarter" idx="10"/>
          </p:nvPr>
        </p:nvSpPr>
        <p:spPr/>
        <p:txBody>
          <a:bodyPr/>
          <a:lstStyle/>
          <a:p>
            <a:fld id="{EC8291E8-13B2-4FEF-A88B-B8C5994856F0}" type="slidenum">
              <a:rPr lang="en-US" smtClean="0"/>
              <a:t>1</a:t>
            </a:fld>
            <a:endParaRPr lang="en-US"/>
          </a:p>
        </p:txBody>
      </p:sp>
    </p:spTree>
    <p:extLst>
      <p:ext uri="{BB962C8B-B14F-4D97-AF65-F5344CB8AC3E}">
        <p14:creationId xmlns:p14="http://schemas.microsoft.com/office/powerpoint/2010/main" val="20715832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8ADA3EAB-4162-2738-DC9C-59126526D7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1363" indent="-284163">
              <a:defRPr sz="2400">
                <a:solidFill>
                  <a:schemeClr val="tx1"/>
                </a:solidFill>
                <a:latin typeface="Arial" panose="020B0604020202020204" pitchFamily="34" charset="0"/>
                <a:ea typeface="MS PGothic" panose="020B0600070205080204" pitchFamily="34" charset="-128"/>
              </a:defRPr>
            </a:lvl2pPr>
            <a:lvl3pPr marL="1141413" indent="-227013">
              <a:defRPr sz="2400">
                <a:solidFill>
                  <a:schemeClr val="tx1"/>
                </a:solidFill>
                <a:latin typeface="Arial" panose="020B0604020202020204" pitchFamily="34" charset="0"/>
                <a:ea typeface="MS PGothic" panose="020B0600070205080204" pitchFamily="34" charset="-128"/>
              </a:defRPr>
            </a:lvl3pPr>
            <a:lvl4pPr marL="1598613" indent="-227013">
              <a:defRPr sz="2400">
                <a:solidFill>
                  <a:schemeClr val="tx1"/>
                </a:solidFill>
                <a:latin typeface="Arial" panose="020B0604020202020204" pitchFamily="34" charset="0"/>
                <a:ea typeface="MS PGothic" panose="020B0600070205080204" pitchFamily="34" charset="-128"/>
              </a:defRPr>
            </a:lvl4pPr>
            <a:lvl5pPr marL="2055813" indent="-227013">
              <a:defRPr sz="2400">
                <a:solidFill>
                  <a:schemeClr val="tx1"/>
                </a:solidFill>
                <a:latin typeface="Arial" panose="020B0604020202020204" pitchFamily="34" charset="0"/>
                <a:ea typeface="MS PGothic"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6E636E9-75C5-4C65-A6F3-96DCC0D20E3D}" type="slidenum">
              <a:rPr lang="en-US" altLang="en-US" sz="1200" smtClean="0"/>
              <a:pPr/>
              <a:t>32</a:t>
            </a:fld>
            <a:endParaRPr lang="en-US" altLang="en-US" sz="1200"/>
          </a:p>
        </p:txBody>
      </p:sp>
      <p:sp>
        <p:nvSpPr>
          <p:cNvPr id="33795" name="Rectangle 2">
            <a:extLst>
              <a:ext uri="{FF2B5EF4-FFF2-40B4-BE49-F238E27FC236}">
                <a16:creationId xmlns:a16="http://schemas.microsoft.com/office/drawing/2014/main" id="{2D220905-B7BA-CEB2-7E81-08A1B4C79AB2}"/>
              </a:ext>
            </a:extLst>
          </p:cNvPr>
          <p:cNvSpPr>
            <a:spLocks noGrp="1" noRot="1" noChangeAspect="1" noChangeArrowheads="1" noTextEdit="1"/>
          </p:cNvSpPr>
          <p:nvPr>
            <p:ph type="sldImg"/>
          </p:nvPr>
        </p:nvSpPr>
        <p:spPr>
          <a:xfrm>
            <a:off x="430213" y="700088"/>
            <a:ext cx="6199187" cy="3487737"/>
          </a:xfrm>
          <a:ln/>
        </p:spPr>
      </p:sp>
      <p:sp>
        <p:nvSpPr>
          <p:cNvPr id="33796" name="Rectangle 3">
            <a:extLst>
              <a:ext uri="{FF2B5EF4-FFF2-40B4-BE49-F238E27FC236}">
                <a16:creationId xmlns:a16="http://schemas.microsoft.com/office/drawing/2014/main" id="{0D235D11-A8E8-3720-FF9A-4C435630A5A7}"/>
              </a:ext>
            </a:extLst>
          </p:cNvPr>
          <p:cNvSpPr>
            <a:spLocks noGrp="1" noChangeArrowheads="1"/>
          </p:cNvSpPr>
          <p:nvPr>
            <p:ph type="body" idx="1"/>
          </p:nvPr>
        </p:nvSpPr>
        <p:spPr>
          <a:xfrm>
            <a:off x="704850" y="4422775"/>
            <a:ext cx="5643563" cy="4187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B40D7B-14F1-F11E-349D-646E7C496D3E}"/>
              </a:ext>
            </a:extLst>
          </p:cNvPr>
          <p:cNvSpPr>
            <a:spLocks noGrp="1" noRot="1" noChangeAspect="1" noResize="1"/>
          </p:cNvSpPr>
          <p:nvPr>
            <p:ph type="sldImg"/>
          </p:nvPr>
        </p:nvSpPr>
        <p:spPr>
          <a:xfrm>
            <a:off x="407988" y="696913"/>
            <a:ext cx="6196012" cy="3486150"/>
          </a:xfrm>
          <a:solidFill>
            <a:schemeClr val="accent1"/>
          </a:solidFill>
          <a:ln w="25400">
            <a:solidFill>
              <a:schemeClr val="accent1">
                <a:shade val="50000"/>
              </a:schemeClr>
            </a:solidFill>
          </a:ln>
        </p:spPr>
      </p:sp>
      <p:sp>
        <p:nvSpPr>
          <p:cNvPr id="37891" name="Notes Placeholder 2">
            <a:extLst>
              <a:ext uri="{FF2B5EF4-FFF2-40B4-BE49-F238E27FC236}">
                <a16:creationId xmlns:a16="http://schemas.microsoft.com/office/drawing/2014/main" id="{6B30013C-FE25-A123-D075-D11D3D4B5748}"/>
              </a:ext>
            </a:extLst>
          </p:cNvPr>
          <p:cNvSpPr>
            <a:spLocks noGrp="1"/>
          </p:cNvSpPr>
          <p:nvPr>
            <p:ph type="body" sz="quarter" idx="1"/>
          </p:nvPr>
        </p:nvSpPr>
        <p:spPr>
          <a:xfrm>
            <a:off x="936625" y="4416425"/>
            <a:ext cx="5138738"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8291E8-13B2-4FEF-A88B-B8C5994856F0}" type="slidenum">
              <a:rPr lang="en-US" smtClean="0"/>
              <a:t>6</a:t>
            </a:fld>
            <a:endParaRPr lang="en-US"/>
          </a:p>
        </p:txBody>
      </p:sp>
    </p:spTree>
    <p:extLst>
      <p:ext uri="{BB962C8B-B14F-4D97-AF65-F5344CB8AC3E}">
        <p14:creationId xmlns:p14="http://schemas.microsoft.com/office/powerpoint/2010/main" val="2464908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11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r>
              <a:rPr lang="en-US" altLang="en-US" dirty="0"/>
              <a:t>Courtney!!!!!</a:t>
            </a:r>
          </a:p>
        </p:txBody>
      </p:sp>
      <p:sp>
        <p:nvSpPr>
          <p:cNvPr id="911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16130" indent="-275434">
              <a:spcBef>
                <a:spcPct val="30000"/>
              </a:spcBef>
              <a:defRPr sz="1200">
                <a:solidFill>
                  <a:schemeClr val="tx1"/>
                </a:solidFill>
                <a:latin typeface="Calibri" charset="0"/>
                <a:ea typeface="ＭＳ Ｐゴシック" charset="-128"/>
              </a:defRPr>
            </a:lvl2pPr>
            <a:lvl3pPr marL="1101738" indent="-220348">
              <a:spcBef>
                <a:spcPct val="30000"/>
              </a:spcBef>
              <a:defRPr sz="1200">
                <a:solidFill>
                  <a:schemeClr val="tx1"/>
                </a:solidFill>
                <a:latin typeface="Calibri" charset="0"/>
                <a:ea typeface="ＭＳ Ｐゴシック" charset="-128"/>
              </a:defRPr>
            </a:lvl3pPr>
            <a:lvl4pPr marL="1542433" indent="-220348">
              <a:spcBef>
                <a:spcPct val="30000"/>
              </a:spcBef>
              <a:defRPr sz="1200">
                <a:solidFill>
                  <a:schemeClr val="tx1"/>
                </a:solidFill>
                <a:latin typeface="Calibri" charset="0"/>
                <a:ea typeface="ＭＳ Ｐゴシック" charset="-128"/>
              </a:defRPr>
            </a:lvl4pPr>
            <a:lvl5pPr marL="1983128" indent="-220348">
              <a:spcBef>
                <a:spcPct val="30000"/>
              </a:spcBef>
              <a:defRPr sz="1200">
                <a:solidFill>
                  <a:schemeClr val="tx1"/>
                </a:solidFill>
                <a:latin typeface="Calibri" charset="0"/>
                <a:ea typeface="ＭＳ Ｐゴシック" charset="-128"/>
              </a:defRPr>
            </a:lvl5pPr>
            <a:lvl6pPr marL="2423823" indent="-220348" defTabSz="440695" eaLnBrk="0" fontAlgn="base" hangingPunct="0">
              <a:spcBef>
                <a:spcPct val="30000"/>
              </a:spcBef>
              <a:spcAft>
                <a:spcPct val="0"/>
              </a:spcAft>
              <a:defRPr sz="1200">
                <a:solidFill>
                  <a:schemeClr val="tx1"/>
                </a:solidFill>
                <a:latin typeface="Calibri" charset="0"/>
                <a:ea typeface="ＭＳ Ｐゴシック" charset="-128"/>
              </a:defRPr>
            </a:lvl6pPr>
            <a:lvl7pPr marL="2864518" indent="-220348" defTabSz="440695" eaLnBrk="0" fontAlgn="base" hangingPunct="0">
              <a:spcBef>
                <a:spcPct val="30000"/>
              </a:spcBef>
              <a:spcAft>
                <a:spcPct val="0"/>
              </a:spcAft>
              <a:defRPr sz="1200">
                <a:solidFill>
                  <a:schemeClr val="tx1"/>
                </a:solidFill>
                <a:latin typeface="Calibri" charset="0"/>
                <a:ea typeface="ＭＳ Ｐゴシック" charset="-128"/>
              </a:defRPr>
            </a:lvl7pPr>
            <a:lvl8pPr marL="3305213" indent="-220348" defTabSz="440695" eaLnBrk="0" fontAlgn="base" hangingPunct="0">
              <a:spcBef>
                <a:spcPct val="30000"/>
              </a:spcBef>
              <a:spcAft>
                <a:spcPct val="0"/>
              </a:spcAft>
              <a:defRPr sz="1200">
                <a:solidFill>
                  <a:schemeClr val="tx1"/>
                </a:solidFill>
                <a:latin typeface="Calibri" charset="0"/>
                <a:ea typeface="ＭＳ Ｐゴシック" charset="-128"/>
              </a:defRPr>
            </a:lvl8pPr>
            <a:lvl9pPr marL="3745908" indent="-220348" defTabSz="440695"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32979F0F-CD96-104D-A8C6-A775CCA19813}" type="slidenum">
              <a:rPr lang="en-US" altLang="en-US">
                <a:latin typeface="Arial" charset="0"/>
              </a:rPr>
              <a:pPr>
                <a:spcBef>
                  <a:spcPct val="0"/>
                </a:spcBef>
              </a:pPr>
              <a:t>7</a:t>
            </a:fld>
            <a:endParaRPr lang="en-US" altLang="en-US">
              <a:latin typeface="Arial" charset="0"/>
            </a:endParaRPr>
          </a:p>
        </p:txBody>
      </p:sp>
    </p:spTree>
    <p:extLst>
      <p:ext uri="{BB962C8B-B14F-4D97-AF65-F5344CB8AC3E}">
        <p14:creationId xmlns:p14="http://schemas.microsoft.com/office/powerpoint/2010/main" val="2782586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8291E8-13B2-4FEF-A88B-B8C5994856F0}" type="slidenum">
              <a:rPr lang="en-US" smtClean="0"/>
              <a:t>9</a:t>
            </a:fld>
            <a:endParaRPr lang="en-US"/>
          </a:p>
        </p:txBody>
      </p:sp>
    </p:spTree>
    <p:extLst>
      <p:ext uri="{BB962C8B-B14F-4D97-AF65-F5344CB8AC3E}">
        <p14:creationId xmlns:p14="http://schemas.microsoft.com/office/powerpoint/2010/main" val="202911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ea typeface="ＭＳ Ｐゴシック" charset="0"/>
                <a:cs typeface="ＭＳ Ｐゴシック" charset="0"/>
              </a:rPr>
              <a:t>MOOCs!!</a:t>
            </a:r>
          </a:p>
          <a:p>
            <a:r>
              <a:rPr lang="en-US" dirty="0">
                <a:latin typeface="Calibri" charset="0"/>
                <a:ea typeface="ＭＳ Ｐゴシック" charset="0"/>
                <a:cs typeface="ＭＳ Ｐゴシック" charset="0"/>
              </a:rPr>
              <a:t>Caught on – simplicity of idea seems to resonate</a:t>
            </a:r>
          </a:p>
          <a:p>
            <a:r>
              <a:rPr lang="en-US" dirty="0">
                <a:latin typeface="Calibri" charset="0"/>
                <a:ea typeface="ＭＳ Ｐゴシック" charset="0"/>
                <a:cs typeface="ＭＳ Ｐゴシック" charset="0"/>
              </a:rPr>
              <a:t>Existing courses – Scale – Breadth</a:t>
            </a:r>
          </a:p>
          <a:p>
            <a:r>
              <a:rPr lang="en-US" dirty="0">
                <a:latin typeface="Calibri" charset="0"/>
                <a:ea typeface="ＭＳ Ｐゴシック" charset="0"/>
                <a:cs typeface="ＭＳ Ｐゴシック" charset="0"/>
              </a:rPr>
              <a:t>FUNDERS (interested)</a:t>
            </a:r>
          </a:p>
          <a:p>
            <a:r>
              <a:rPr lang="en-US" dirty="0">
                <a:latin typeface="Calibri" charset="0"/>
                <a:ea typeface="ＭＳ Ｐゴシック" charset="0"/>
                <a:cs typeface="ＭＳ Ｐゴシック" charset="0"/>
              </a:rPr>
              <a:t>50k -&gt; 1million  - PROVOST</a:t>
            </a:r>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300">
                <a:solidFill>
                  <a:schemeClr val="tx1"/>
                </a:solidFill>
                <a:latin typeface="Arial" charset="0"/>
                <a:ea typeface="ＭＳ Ｐゴシック" charset="0"/>
                <a:cs typeface="ＭＳ Ｐゴシック" charset="0"/>
              </a:defRPr>
            </a:lvl1pPr>
            <a:lvl2pPr marL="716130" indent="-275434" eaLnBrk="0" hangingPunct="0">
              <a:defRPr sz="2300">
                <a:solidFill>
                  <a:schemeClr val="tx1"/>
                </a:solidFill>
                <a:latin typeface="Arial" charset="0"/>
                <a:ea typeface="ＭＳ Ｐゴシック" charset="0"/>
              </a:defRPr>
            </a:lvl2pPr>
            <a:lvl3pPr marL="1101738" indent="-220348" eaLnBrk="0" hangingPunct="0">
              <a:defRPr sz="2300">
                <a:solidFill>
                  <a:schemeClr val="tx1"/>
                </a:solidFill>
                <a:latin typeface="Arial" charset="0"/>
                <a:ea typeface="ＭＳ Ｐゴシック" charset="0"/>
              </a:defRPr>
            </a:lvl3pPr>
            <a:lvl4pPr marL="1542433" indent="-220348" eaLnBrk="0" hangingPunct="0">
              <a:defRPr sz="2300">
                <a:solidFill>
                  <a:schemeClr val="tx1"/>
                </a:solidFill>
                <a:latin typeface="Arial" charset="0"/>
                <a:ea typeface="ＭＳ Ｐゴシック" charset="0"/>
              </a:defRPr>
            </a:lvl4pPr>
            <a:lvl5pPr marL="1983128" indent="-220348" eaLnBrk="0" hangingPunct="0">
              <a:defRPr sz="2300">
                <a:solidFill>
                  <a:schemeClr val="tx1"/>
                </a:solidFill>
                <a:latin typeface="Arial" charset="0"/>
                <a:ea typeface="ＭＳ Ｐゴシック" charset="0"/>
              </a:defRPr>
            </a:lvl5pPr>
            <a:lvl6pPr marL="2423823" indent="-220348" eaLnBrk="0" fontAlgn="base" hangingPunct="0">
              <a:spcBef>
                <a:spcPct val="0"/>
              </a:spcBef>
              <a:spcAft>
                <a:spcPct val="0"/>
              </a:spcAft>
              <a:defRPr sz="2300">
                <a:solidFill>
                  <a:schemeClr val="tx1"/>
                </a:solidFill>
                <a:latin typeface="Arial" charset="0"/>
                <a:ea typeface="ＭＳ Ｐゴシック" charset="0"/>
              </a:defRPr>
            </a:lvl6pPr>
            <a:lvl7pPr marL="2864518" indent="-220348" eaLnBrk="0" fontAlgn="base" hangingPunct="0">
              <a:spcBef>
                <a:spcPct val="0"/>
              </a:spcBef>
              <a:spcAft>
                <a:spcPct val="0"/>
              </a:spcAft>
              <a:defRPr sz="2300">
                <a:solidFill>
                  <a:schemeClr val="tx1"/>
                </a:solidFill>
                <a:latin typeface="Arial" charset="0"/>
                <a:ea typeface="ＭＳ Ｐゴシック" charset="0"/>
              </a:defRPr>
            </a:lvl7pPr>
            <a:lvl8pPr marL="3305213" indent="-220348" eaLnBrk="0" fontAlgn="base" hangingPunct="0">
              <a:spcBef>
                <a:spcPct val="0"/>
              </a:spcBef>
              <a:spcAft>
                <a:spcPct val="0"/>
              </a:spcAft>
              <a:defRPr sz="2300">
                <a:solidFill>
                  <a:schemeClr val="tx1"/>
                </a:solidFill>
                <a:latin typeface="Arial" charset="0"/>
                <a:ea typeface="ＭＳ Ｐゴシック" charset="0"/>
              </a:defRPr>
            </a:lvl8pPr>
            <a:lvl9pPr marL="3745908" indent="-220348"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fld id="{910C8A97-7E69-914D-9666-BD4E8DC1FB31}" type="slidenum">
              <a:rPr lang="en-US" sz="1200"/>
              <a:pPr eaLnBrk="1" hangingPunct="1"/>
              <a:t>23</a:t>
            </a:fld>
            <a:endParaRPr lang="en-US" sz="1200"/>
          </a:p>
        </p:txBody>
      </p:sp>
    </p:spTree>
    <p:extLst>
      <p:ext uri="{BB962C8B-B14F-4D97-AF65-F5344CB8AC3E}">
        <p14:creationId xmlns:p14="http://schemas.microsoft.com/office/powerpoint/2010/main" val="885599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502F0ADB-2A97-35AB-CA9D-83CB192B8415}"/>
              </a:ext>
            </a:extLst>
          </p:cNvPr>
          <p:cNvSpPr>
            <a:spLocks/>
          </p:cNvSpPr>
          <p:nvPr/>
        </p:nvSpPr>
        <p:spPr bwMode="auto">
          <a:xfrm>
            <a:off x="3971925" y="8831263"/>
            <a:ext cx="3040063" cy="465137"/>
          </a:xfrm>
          <a:custGeom>
            <a:avLst/>
            <a:gdLst>
              <a:gd name="T0" fmla="*/ 2147483646 w 21600"/>
              <a:gd name="T1" fmla="*/ 0 h 21600"/>
              <a:gd name="T2" fmla="*/ 2147483646 w 21600"/>
              <a:gd name="T3" fmla="*/ 2147483646 h 21600"/>
              <a:gd name="T4" fmla="*/ 2147483646 w 21600"/>
              <a:gd name="T5" fmla="*/ 2147483646 h 21600"/>
              <a:gd name="T6" fmla="*/ 0 w 21600"/>
              <a:gd name="T7" fmla="*/ 2147483646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89" tIns="46646" rIns="93289" bIns="46646" anchor="b"/>
          <a:lstStyle>
            <a:lvl1pPr>
              <a:tabLst>
                <a:tab pos="0" algn="l"/>
                <a:tab pos="911225" algn="l"/>
                <a:tab pos="1822450" algn="l"/>
                <a:tab pos="2733675" algn="l"/>
                <a:tab pos="3644900" algn="l"/>
                <a:tab pos="4556125" algn="l"/>
                <a:tab pos="5467350" algn="l"/>
                <a:tab pos="6378575" algn="l"/>
                <a:tab pos="7289800" algn="l"/>
                <a:tab pos="8201025" algn="l"/>
                <a:tab pos="9112250" algn="l"/>
                <a:tab pos="10025063" algn="l"/>
              </a:tabLst>
              <a:defRPr sz="2400">
                <a:solidFill>
                  <a:schemeClr val="tx1"/>
                </a:solidFill>
                <a:latin typeface="Arial" panose="020B0604020202020204" pitchFamily="34" charset="0"/>
                <a:ea typeface="MS PGothic" panose="020B0600070205080204" pitchFamily="34" charset="-128"/>
              </a:defRPr>
            </a:lvl1pPr>
            <a:lvl2pPr marL="742950" indent="-285750">
              <a:tabLst>
                <a:tab pos="0" algn="l"/>
                <a:tab pos="911225" algn="l"/>
                <a:tab pos="1822450" algn="l"/>
                <a:tab pos="2733675" algn="l"/>
                <a:tab pos="3644900" algn="l"/>
                <a:tab pos="4556125" algn="l"/>
                <a:tab pos="5467350" algn="l"/>
                <a:tab pos="6378575" algn="l"/>
                <a:tab pos="7289800" algn="l"/>
                <a:tab pos="8201025" algn="l"/>
                <a:tab pos="9112250" algn="l"/>
                <a:tab pos="10025063" algn="l"/>
              </a:tabLst>
              <a:defRPr sz="2400">
                <a:solidFill>
                  <a:schemeClr val="tx1"/>
                </a:solidFill>
                <a:latin typeface="Arial" panose="020B0604020202020204" pitchFamily="34" charset="0"/>
                <a:ea typeface="MS PGothic" panose="020B0600070205080204" pitchFamily="34" charset="-128"/>
              </a:defRPr>
            </a:lvl2pPr>
            <a:lvl3pPr marL="1143000" indent="-228600">
              <a:tabLst>
                <a:tab pos="0" algn="l"/>
                <a:tab pos="911225" algn="l"/>
                <a:tab pos="1822450" algn="l"/>
                <a:tab pos="2733675" algn="l"/>
                <a:tab pos="3644900" algn="l"/>
                <a:tab pos="4556125" algn="l"/>
                <a:tab pos="5467350" algn="l"/>
                <a:tab pos="6378575" algn="l"/>
                <a:tab pos="7289800" algn="l"/>
                <a:tab pos="8201025" algn="l"/>
                <a:tab pos="9112250" algn="l"/>
                <a:tab pos="10025063" algn="l"/>
              </a:tabLst>
              <a:defRPr sz="2400">
                <a:solidFill>
                  <a:schemeClr val="tx1"/>
                </a:solidFill>
                <a:latin typeface="Arial" panose="020B0604020202020204" pitchFamily="34" charset="0"/>
                <a:ea typeface="MS PGothic" panose="020B0600070205080204" pitchFamily="34" charset="-128"/>
              </a:defRPr>
            </a:lvl3pPr>
            <a:lvl4pPr marL="1600200" indent="-228600">
              <a:tabLst>
                <a:tab pos="0" algn="l"/>
                <a:tab pos="911225" algn="l"/>
                <a:tab pos="1822450" algn="l"/>
                <a:tab pos="2733675" algn="l"/>
                <a:tab pos="3644900" algn="l"/>
                <a:tab pos="4556125" algn="l"/>
                <a:tab pos="5467350" algn="l"/>
                <a:tab pos="6378575" algn="l"/>
                <a:tab pos="7289800" algn="l"/>
                <a:tab pos="8201025" algn="l"/>
                <a:tab pos="9112250" algn="l"/>
                <a:tab pos="10025063" algn="l"/>
              </a:tabLst>
              <a:defRPr sz="2400">
                <a:solidFill>
                  <a:schemeClr val="tx1"/>
                </a:solidFill>
                <a:latin typeface="Arial" panose="020B0604020202020204" pitchFamily="34" charset="0"/>
                <a:ea typeface="MS PGothic" panose="020B0600070205080204" pitchFamily="34" charset="-128"/>
              </a:defRPr>
            </a:lvl4pPr>
            <a:lvl5pPr marL="2057400" indent="-228600">
              <a:tabLst>
                <a:tab pos="0" algn="l"/>
                <a:tab pos="911225" algn="l"/>
                <a:tab pos="1822450" algn="l"/>
                <a:tab pos="2733675" algn="l"/>
                <a:tab pos="3644900" algn="l"/>
                <a:tab pos="4556125" algn="l"/>
                <a:tab pos="5467350" algn="l"/>
                <a:tab pos="6378575" algn="l"/>
                <a:tab pos="7289800" algn="l"/>
                <a:tab pos="8201025" algn="l"/>
                <a:tab pos="9112250" algn="l"/>
                <a:tab pos="10025063" algn="l"/>
              </a:tabLst>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0" algn="l"/>
                <a:tab pos="911225" algn="l"/>
                <a:tab pos="1822450" algn="l"/>
                <a:tab pos="2733675" algn="l"/>
                <a:tab pos="3644900" algn="l"/>
                <a:tab pos="4556125" algn="l"/>
                <a:tab pos="5467350" algn="l"/>
                <a:tab pos="6378575" algn="l"/>
                <a:tab pos="7289800" algn="l"/>
                <a:tab pos="8201025" algn="l"/>
                <a:tab pos="9112250" algn="l"/>
                <a:tab pos="10025063" algn="l"/>
              </a:tabLs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0" algn="l"/>
                <a:tab pos="911225" algn="l"/>
                <a:tab pos="1822450" algn="l"/>
                <a:tab pos="2733675" algn="l"/>
                <a:tab pos="3644900" algn="l"/>
                <a:tab pos="4556125" algn="l"/>
                <a:tab pos="5467350" algn="l"/>
                <a:tab pos="6378575" algn="l"/>
                <a:tab pos="7289800" algn="l"/>
                <a:tab pos="8201025" algn="l"/>
                <a:tab pos="9112250" algn="l"/>
                <a:tab pos="10025063" algn="l"/>
              </a:tabLs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0" algn="l"/>
                <a:tab pos="911225" algn="l"/>
                <a:tab pos="1822450" algn="l"/>
                <a:tab pos="2733675" algn="l"/>
                <a:tab pos="3644900" algn="l"/>
                <a:tab pos="4556125" algn="l"/>
                <a:tab pos="5467350" algn="l"/>
                <a:tab pos="6378575" algn="l"/>
                <a:tab pos="7289800" algn="l"/>
                <a:tab pos="8201025" algn="l"/>
                <a:tab pos="9112250" algn="l"/>
                <a:tab pos="10025063" algn="l"/>
              </a:tabLs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0" algn="l"/>
                <a:tab pos="911225" algn="l"/>
                <a:tab pos="1822450" algn="l"/>
                <a:tab pos="2733675" algn="l"/>
                <a:tab pos="3644900" algn="l"/>
                <a:tab pos="4556125" algn="l"/>
                <a:tab pos="5467350" algn="l"/>
                <a:tab pos="6378575" algn="l"/>
                <a:tab pos="7289800" algn="l"/>
                <a:tab pos="8201025" algn="l"/>
                <a:tab pos="9112250" algn="l"/>
                <a:tab pos="10025063" algn="l"/>
              </a:tabLst>
              <a:defRPr sz="2400">
                <a:solidFill>
                  <a:schemeClr val="tx1"/>
                </a:solidFill>
                <a:latin typeface="Arial" panose="020B0604020202020204" pitchFamily="34" charset="0"/>
                <a:ea typeface="MS PGothic" panose="020B0600070205080204" pitchFamily="34" charset="-128"/>
              </a:defRPr>
            </a:lvl9pPr>
          </a:lstStyle>
          <a:p>
            <a:pPr algn="r"/>
            <a:fld id="{BDAED443-181D-45A4-B14D-CF9F5447BFA8}" type="slidenum">
              <a:rPr lang="en-US" altLang="en-US"/>
              <a:pPr algn="r"/>
              <a:t>26</a:t>
            </a:fld>
            <a:endParaRPr lang="en-US" altLang="en-US" sz="1200">
              <a:solidFill>
                <a:srgbClr val="000000"/>
              </a:solidFill>
            </a:endParaRPr>
          </a:p>
        </p:txBody>
      </p:sp>
      <p:sp>
        <p:nvSpPr>
          <p:cNvPr id="3" name="Slide Image Placeholder 2">
            <a:extLst>
              <a:ext uri="{FF2B5EF4-FFF2-40B4-BE49-F238E27FC236}">
                <a16:creationId xmlns:a16="http://schemas.microsoft.com/office/drawing/2014/main" id="{79629E3D-C72A-6314-14CB-3D0FA7BED5BE}"/>
              </a:ext>
            </a:extLst>
          </p:cNvPr>
          <p:cNvSpPr>
            <a:spLocks noGrp="1" noRot="1" noChangeAspect="1" noResize="1"/>
          </p:cNvSpPr>
          <p:nvPr>
            <p:ph type="sldImg"/>
          </p:nvPr>
        </p:nvSpPr>
        <p:spPr>
          <a:xfrm>
            <a:off x="407988" y="696913"/>
            <a:ext cx="6196012" cy="3486150"/>
          </a:xfrm>
          <a:solidFill>
            <a:schemeClr val="accent1"/>
          </a:solidFill>
          <a:ln w="25400">
            <a:solidFill>
              <a:schemeClr val="accent1">
                <a:shade val="50000"/>
              </a:schemeClr>
            </a:solidFill>
          </a:ln>
        </p:spPr>
      </p:sp>
      <p:sp>
        <p:nvSpPr>
          <p:cNvPr id="15364" name="Notes Placeholder 3">
            <a:extLst>
              <a:ext uri="{FF2B5EF4-FFF2-40B4-BE49-F238E27FC236}">
                <a16:creationId xmlns:a16="http://schemas.microsoft.com/office/drawing/2014/main" id="{BE716725-7505-0F8D-51C6-2886C75F76E0}"/>
              </a:ext>
            </a:extLst>
          </p:cNvPr>
          <p:cNvSpPr>
            <a:spLocks noGrp="1"/>
          </p:cNvSpPr>
          <p:nvPr>
            <p:ph type="body" sz="quarter" idx="1"/>
          </p:nvPr>
        </p:nvSpPr>
        <p:spPr>
          <a:xfrm>
            <a:off x="935038" y="4416425"/>
            <a:ext cx="5140325" cy="279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89" tIns="46646" rIns="93289" bIns="46646">
            <a:spAutoFit/>
          </a:bodyPr>
          <a:lstStyle/>
          <a:p>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12F5CEBA-372E-84E7-8F60-5D932CE9D7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39775" indent="-284163">
              <a:defRPr sz="2400">
                <a:solidFill>
                  <a:schemeClr val="tx1"/>
                </a:solidFill>
                <a:latin typeface="Arial" panose="020B0604020202020204" pitchFamily="34" charset="0"/>
                <a:ea typeface="MS PGothic" panose="020B0600070205080204" pitchFamily="34" charset="-128"/>
              </a:defRPr>
            </a:lvl2pPr>
            <a:lvl3pPr marL="1138238" indent="-227013">
              <a:defRPr sz="2400">
                <a:solidFill>
                  <a:schemeClr val="tx1"/>
                </a:solidFill>
                <a:latin typeface="Arial" panose="020B0604020202020204" pitchFamily="34" charset="0"/>
                <a:ea typeface="MS PGothic" panose="020B0600070205080204" pitchFamily="34" charset="-128"/>
              </a:defRPr>
            </a:lvl3pPr>
            <a:lvl4pPr marL="1593850" indent="-227013">
              <a:defRPr sz="2400">
                <a:solidFill>
                  <a:schemeClr val="tx1"/>
                </a:solidFill>
                <a:latin typeface="Arial" panose="020B0604020202020204" pitchFamily="34" charset="0"/>
                <a:ea typeface="MS PGothic" panose="020B0600070205080204" pitchFamily="34" charset="-128"/>
              </a:defRPr>
            </a:lvl4pPr>
            <a:lvl5pPr marL="2049463" indent="-227013">
              <a:defRPr sz="2400">
                <a:solidFill>
                  <a:schemeClr val="tx1"/>
                </a:solidFill>
                <a:latin typeface="Arial" panose="020B0604020202020204" pitchFamily="34" charset="0"/>
                <a:ea typeface="MS PGothic" panose="020B0600070205080204" pitchFamily="34" charset="-128"/>
              </a:defRPr>
            </a:lvl5pPr>
            <a:lvl6pPr marL="2506663" indent="-2270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63863" indent="-2270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1063" indent="-2270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78263" indent="-2270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50971A2-2AB7-42E7-804C-6210DA7BB7C9}" type="slidenum">
              <a:rPr lang="en-US" altLang="en-US" sz="1200" smtClean="0"/>
              <a:pPr/>
              <a:t>29</a:t>
            </a:fld>
            <a:endParaRPr lang="en-US" altLang="en-US" sz="1200"/>
          </a:p>
        </p:txBody>
      </p:sp>
      <p:sp>
        <p:nvSpPr>
          <p:cNvPr id="18435" name="Rectangle 2">
            <a:extLst>
              <a:ext uri="{FF2B5EF4-FFF2-40B4-BE49-F238E27FC236}">
                <a16:creationId xmlns:a16="http://schemas.microsoft.com/office/drawing/2014/main" id="{870C708B-008A-D619-0115-A13A35298B4F}"/>
              </a:ext>
            </a:extLst>
          </p:cNvPr>
          <p:cNvSpPr>
            <a:spLocks noGrp="1" noRot="1" noChangeAspect="1" noChangeArrowheads="1" noTextEdit="1"/>
          </p:cNvSpPr>
          <p:nvPr>
            <p:ph type="sldImg"/>
          </p:nvPr>
        </p:nvSpPr>
        <p:spPr>
          <a:xfrm>
            <a:off x="412750" y="698500"/>
            <a:ext cx="6191250" cy="3482975"/>
          </a:xfrm>
          <a:ln/>
        </p:spPr>
      </p:sp>
      <p:sp>
        <p:nvSpPr>
          <p:cNvPr id="18436" name="Rectangle 3">
            <a:extLst>
              <a:ext uri="{FF2B5EF4-FFF2-40B4-BE49-F238E27FC236}">
                <a16:creationId xmlns:a16="http://schemas.microsoft.com/office/drawing/2014/main" id="{6D2FFD3C-A804-30CB-8997-92CAC2FD4C3A}"/>
              </a:ext>
            </a:extLst>
          </p:cNvPr>
          <p:cNvSpPr>
            <a:spLocks noGrp="1" noChangeArrowheads="1"/>
          </p:cNvSpPr>
          <p:nvPr>
            <p:ph type="body" idx="1"/>
          </p:nvPr>
        </p:nvSpPr>
        <p:spPr>
          <a:xfrm>
            <a:off x="700088" y="4416425"/>
            <a:ext cx="56102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46BF467F-6163-974A-CC3D-391407091C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1363" indent="-284163">
              <a:defRPr sz="2400">
                <a:solidFill>
                  <a:schemeClr val="tx1"/>
                </a:solidFill>
                <a:latin typeface="Arial" panose="020B0604020202020204" pitchFamily="34" charset="0"/>
                <a:ea typeface="MS PGothic" panose="020B0600070205080204" pitchFamily="34" charset="-128"/>
              </a:defRPr>
            </a:lvl2pPr>
            <a:lvl3pPr marL="1141413" indent="-227013">
              <a:defRPr sz="2400">
                <a:solidFill>
                  <a:schemeClr val="tx1"/>
                </a:solidFill>
                <a:latin typeface="Arial" panose="020B0604020202020204" pitchFamily="34" charset="0"/>
                <a:ea typeface="MS PGothic" panose="020B0600070205080204" pitchFamily="34" charset="-128"/>
              </a:defRPr>
            </a:lvl3pPr>
            <a:lvl4pPr marL="1598613" indent="-227013">
              <a:defRPr sz="2400">
                <a:solidFill>
                  <a:schemeClr val="tx1"/>
                </a:solidFill>
                <a:latin typeface="Arial" panose="020B0604020202020204" pitchFamily="34" charset="0"/>
                <a:ea typeface="MS PGothic" panose="020B0600070205080204" pitchFamily="34" charset="-128"/>
              </a:defRPr>
            </a:lvl4pPr>
            <a:lvl5pPr marL="2055813" indent="-227013">
              <a:defRPr sz="2400">
                <a:solidFill>
                  <a:schemeClr val="tx1"/>
                </a:solidFill>
                <a:latin typeface="Arial" panose="020B0604020202020204" pitchFamily="34" charset="0"/>
                <a:ea typeface="MS PGothic"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F5FDE7B-FBFA-453C-8DD6-6B8A6FB9DDAE}" type="slidenum">
              <a:rPr lang="en-US" altLang="en-US" sz="1200" smtClean="0"/>
              <a:pPr/>
              <a:t>30</a:t>
            </a:fld>
            <a:endParaRPr lang="en-US" altLang="en-US" sz="1200"/>
          </a:p>
        </p:txBody>
      </p:sp>
      <p:sp>
        <p:nvSpPr>
          <p:cNvPr id="28675" name="Rectangle 2">
            <a:extLst>
              <a:ext uri="{FF2B5EF4-FFF2-40B4-BE49-F238E27FC236}">
                <a16:creationId xmlns:a16="http://schemas.microsoft.com/office/drawing/2014/main" id="{255A0E12-0EB6-38A3-1611-6251D0793FFB}"/>
              </a:ext>
            </a:extLst>
          </p:cNvPr>
          <p:cNvSpPr>
            <a:spLocks noGrp="1" noRot="1" noChangeAspect="1" noChangeArrowheads="1" noTextEdit="1"/>
          </p:cNvSpPr>
          <p:nvPr>
            <p:ph type="sldImg"/>
          </p:nvPr>
        </p:nvSpPr>
        <p:spPr>
          <a:xfrm>
            <a:off x="430213" y="700088"/>
            <a:ext cx="6199187" cy="3487737"/>
          </a:xfrm>
          <a:ln/>
        </p:spPr>
      </p:sp>
      <p:sp>
        <p:nvSpPr>
          <p:cNvPr id="28676" name="Rectangle 3">
            <a:extLst>
              <a:ext uri="{FF2B5EF4-FFF2-40B4-BE49-F238E27FC236}">
                <a16:creationId xmlns:a16="http://schemas.microsoft.com/office/drawing/2014/main" id="{2C1446D2-936F-E9A8-37F9-40A46F3CE004}"/>
              </a:ext>
            </a:extLst>
          </p:cNvPr>
          <p:cNvSpPr>
            <a:spLocks noGrp="1" noChangeArrowheads="1"/>
          </p:cNvSpPr>
          <p:nvPr>
            <p:ph type="body" idx="1"/>
          </p:nvPr>
        </p:nvSpPr>
        <p:spPr>
          <a:xfrm>
            <a:off x="704850" y="4422775"/>
            <a:ext cx="5643563" cy="4187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73B95168-1619-6267-9F5D-86973014F1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1363" indent="-284163">
              <a:defRPr sz="2400">
                <a:solidFill>
                  <a:schemeClr val="tx1"/>
                </a:solidFill>
                <a:latin typeface="Arial" panose="020B0604020202020204" pitchFamily="34" charset="0"/>
                <a:ea typeface="MS PGothic" panose="020B0600070205080204" pitchFamily="34" charset="-128"/>
              </a:defRPr>
            </a:lvl2pPr>
            <a:lvl3pPr marL="1141413" indent="-227013">
              <a:defRPr sz="2400">
                <a:solidFill>
                  <a:schemeClr val="tx1"/>
                </a:solidFill>
                <a:latin typeface="Arial" panose="020B0604020202020204" pitchFamily="34" charset="0"/>
                <a:ea typeface="MS PGothic" panose="020B0600070205080204" pitchFamily="34" charset="-128"/>
              </a:defRPr>
            </a:lvl3pPr>
            <a:lvl4pPr marL="1598613" indent="-227013">
              <a:defRPr sz="2400">
                <a:solidFill>
                  <a:schemeClr val="tx1"/>
                </a:solidFill>
                <a:latin typeface="Arial" panose="020B0604020202020204" pitchFamily="34" charset="0"/>
                <a:ea typeface="MS PGothic" panose="020B0600070205080204" pitchFamily="34" charset="-128"/>
              </a:defRPr>
            </a:lvl4pPr>
            <a:lvl5pPr marL="2055813" indent="-227013">
              <a:defRPr sz="2400">
                <a:solidFill>
                  <a:schemeClr val="tx1"/>
                </a:solidFill>
                <a:latin typeface="Arial" panose="020B0604020202020204" pitchFamily="34" charset="0"/>
                <a:ea typeface="MS PGothic"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5386B83-5F60-4997-B94D-00B77327F316}" type="slidenum">
              <a:rPr lang="en-US" altLang="en-US" sz="1200" smtClean="0"/>
              <a:pPr/>
              <a:t>31</a:t>
            </a:fld>
            <a:endParaRPr lang="en-US" altLang="en-US" sz="1200"/>
          </a:p>
        </p:txBody>
      </p:sp>
      <p:sp>
        <p:nvSpPr>
          <p:cNvPr id="31747" name="Rectangle 2">
            <a:extLst>
              <a:ext uri="{FF2B5EF4-FFF2-40B4-BE49-F238E27FC236}">
                <a16:creationId xmlns:a16="http://schemas.microsoft.com/office/drawing/2014/main" id="{D4BA90B6-B017-4BC5-0F1B-22793C2A071C}"/>
              </a:ext>
            </a:extLst>
          </p:cNvPr>
          <p:cNvSpPr>
            <a:spLocks noGrp="1" noRot="1" noChangeAspect="1" noChangeArrowheads="1" noTextEdit="1"/>
          </p:cNvSpPr>
          <p:nvPr>
            <p:ph type="sldImg"/>
          </p:nvPr>
        </p:nvSpPr>
        <p:spPr>
          <a:xfrm>
            <a:off x="430213" y="700088"/>
            <a:ext cx="6199187" cy="3487737"/>
          </a:xfrm>
          <a:ln/>
        </p:spPr>
      </p:sp>
      <p:sp>
        <p:nvSpPr>
          <p:cNvPr id="31748" name="Rectangle 3">
            <a:extLst>
              <a:ext uri="{FF2B5EF4-FFF2-40B4-BE49-F238E27FC236}">
                <a16:creationId xmlns:a16="http://schemas.microsoft.com/office/drawing/2014/main" id="{E72114F9-7AAB-FE60-0477-FC48B5A5D4A7}"/>
              </a:ext>
            </a:extLst>
          </p:cNvPr>
          <p:cNvSpPr>
            <a:spLocks noGrp="1" noChangeArrowheads="1"/>
          </p:cNvSpPr>
          <p:nvPr>
            <p:ph type="body" idx="1"/>
          </p:nvPr>
        </p:nvSpPr>
        <p:spPr>
          <a:xfrm>
            <a:off x="704850" y="4422775"/>
            <a:ext cx="5643563" cy="4187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06120713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599183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876775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8F0E7A1-C218-4220-B6F6-CBE32BFA9950}" type="slidenum">
              <a:rPr lang="en-US" smtClean="0"/>
              <a:t>‹#›</a:t>
            </a:fld>
            <a:endParaRPr lang="en-US"/>
          </a:p>
        </p:txBody>
      </p:sp>
    </p:spTree>
    <p:extLst>
      <p:ext uri="{BB962C8B-B14F-4D97-AF65-F5344CB8AC3E}">
        <p14:creationId xmlns:p14="http://schemas.microsoft.com/office/powerpoint/2010/main" val="311544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713580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877514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409411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4494726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353296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BEF7E3-B11F-4665-8393-3AB9493B1DF2}" type="datetimeFigureOut">
              <a:rPr lang="en-US" smtClean="0"/>
              <a:t>5/21/2024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ABF7AD-0E04-4CFC-92CC-7E2A5DD177D3}" type="slidenum">
              <a:rPr lang="en-US" smtClean="0"/>
              <a:t>‹#›</a:t>
            </a:fld>
            <a:endParaRPr lang="en-US"/>
          </a:p>
        </p:txBody>
      </p:sp>
    </p:spTree>
    <p:extLst>
      <p:ext uri="{BB962C8B-B14F-4D97-AF65-F5344CB8AC3E}">
        <p14:creationId xmlns:p14="http://schemas.microsoft.com/office/powerpoint/2010/main" val="3505199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896610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624360978"/>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1544596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emf"/><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7.xml"/><Relationship Id="rId5" Type="http://schemas.openxmlformats.org/officeDocument/2006/relationships/image" Target="../media/image11.emf"/><Relationship Id="rId4" Type="http://schemas.openxmlformats.org/officeDocument/2006/relationships/image" Target="../media/image10.emf"/></Relationships>
</file>

<file path=ppt/slides/_rels/slide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7.xml"/><Relationship Id="rId5" Type="http://schemas.openxmlformats.org/officeDocument/2006/relationships/image" Target="../media/image15.emf"/><Relationship Id="rId4" Type="http://schemas.openxmlformats.org/officeDocument/2006/relationships/image" Target="../media/image14.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4.tiff"/></Relationships>
</file>

<file path=ppt/slides/_rels/slide24.xml.rels><?xml version="1.0" encoding="UTF-8" standalone="yes"?>
<Relationships xmlns="http://schemas.openxmlformats.org/package/2006/relationships"><Relationship Id="rId2" Type="http://schemas.openxmlformats.org/officeDocument/2006/relationships/hyperlink" Target="mailto:siamegilbert@yahoo.co.uk"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goodfreephotos.com/other-photos/caution-sign.jpg.php" TargetMode="External"/><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epa.gov/arc-x"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video" Target="https://www.youtube.com/embed/_OS3ci-NI9w?feature=oembed" TargetMode="External"/><Relationship Id="rId5" Type="http://schemas.openxmlformats.org/officeDocument/2006/relationships/hyperlink" Target="https://www.epicn.org/the-epic-model/" TargetMode="External"/><Relationship Id="rId4" Type="http://schemas.openxmlformats.org/officeDocument/2006/relationships/hyperlink" Target="https://www.youtube.com/watch?v=_OS3ci-NI9w"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C2F1120-D90B-CFAC-4D7C-740323DFA48C}"/>
              </a:ext>
            </a:extLst>
          </p:cNvPr>
          <p:cNvSpPr>
            <a:spLocks noGrp="1"/>
          </p:cNvSpPr>
          <p:nvPr>
            <p:ph type="title"/>
          </p:nvPr>
        </p:nvSpPr>
        <p:spPr>
          <a:xfrm>
            <a:off x="577516" y="394635"/>
            <a:ext cx="10809170" cy="2598821"/>
          </a:xfrm>
          <a:solidFill>
            <a:srgbClr val="89D8FF"/>
          </a:solidFill>
        </p:spPr>
        <p:txBody>
          <a:bodyPr>
            <a:normAutofit fontScale="90000"/>
          </a:bodyPr>
          <a:lstStyle/>
          <a:p>
            <a:r>
              <a:rPr lang="en-US" sz="2800" b="1" dirty="0"/>
              <a:t>Educational Partnerships for Innovation in Communities (EPIC) </a:t>
            </a:r>
            <a:r>
              <a:rPr lang="zh-CN" altLang="en-US" sz="2800" b="1" dirty="0"/>
              <a:t>社区创新教育伙伴关系</a:t>
            </a:r>
            <a:br>
              <a:rPr lang="en-US" sz="2800" b="1" dirty="0"/>
            </a:br>
            <a:br>
              <a:rPr lang="en-US" sz="2800" b="1" dirty="0"/>
            </a:br>
            <a:r>
              <a:rPr lang="en-US" sz="2800" b="1" dirty="0"/>
              <a:t>Highlights from </a:t>
            </a:r>
            <a:r>
              <a:rPr lang="en-US" b="1" dirty="0"/>
              <a:t>The </a:t>
            </a:r>
            <a:r>
              <a:rPr lang="en-US" sz="2800" b="1" dirty="0"/>
              <a:t>African and SE Asian </a:t>
            </a:r>
            <a:r>
              <a:rPr lang="en-US" b="1" dirty="0"/>
              <a:t>Experiences </a:t>
            </a:r>
            <a:r>
              <a:rPr lang="zh-CN" altLang="en-US" b="1" dirty="0"/>
              <a:t>非洲和东南亚经验的亮点</a:t>
            </a:r>
            <a:br>
              <a:rPr lang="en-US" sz="1800" b="1" dirty="0"/>
            </a:br>
            <a:endParaRPr lang="en-US" dirty="0"/>
          </a:p>
        </p:txBody>
      </p:sp>
      <p:sp>
        <p:nvSpPr>
          <p:cNvPr id="3" name="Subtitle 2"/>
          <p:cNvSpPr>
            <a:spLocks noGrp="1"/>
          </p:cNvSpPr>
          <p:nvPr>
            <p:ph idx="1"/>
          </p:nvPr>
        </p:nvSpPr>
        <p:spPr>
          <a:xfrm>
            <a:off x="1248229" y="3196308"/>
            <a:ext cx="9666513" cy="3101983"/>
          </a:xfrm>
        </p:spPr>
        <p:txBody>
          <a:bodyPr anchor="b">
            <a:normAutofit/>
          </a:bodyPr>
          <a:lstStyle/>
          <a:p>
            <a:pPr marL="0" indent="0" algn="ctr">
              <a:buNone/>
            </a:pPr>
            <a:r>
              <a:rPr lang="en-US" sz="2400" dirty="0"/>
              <a:t>Anthony Socci, Ph.D.</a:t>
            </a:r>
          </a:p>
          <a:p>
            <a:pPr marL="0" indent="0" algn="ctr">
              <a:buNone/>
            </a:pPr>
            <a:r>
              <a:rPr lang="en-US" sz="2400" dirty="0"/>
              <a:t>Senior Lead for International Climate Adaptation and Resilience Policy</a:t>
            </a:r>
          </a:p>
          <a:p>
            <a:pPr marL="0" indent="0" algn="ctr">
              <a:buNone/>
            </a:pPr>
            <a:r>
              <a:rPr lang="en-US" sz="2400" dirty="0"/>
              <a:t>US Environmental Protection Agency</a:t>
            </a:r>
          </a:p>
          <a:p>
            <a:pPr marL="0" indent="0" algn="ctr">
              <a:buNone/>
            </a:pPr>
            <a:r>
              <a:rPr lang="en-US" sz="2400" dirty="0"/>
              <a:t>Office of International &amp; Tribal Affairs</a:t>
            </a:r>
          </a:p>
          <a:p>
            <a:pPr marL="0" indent="0" algn="ctr">
              <a:buNone/>
            </a:pPr>
            <a:r>
              <a:rPr lang="en-US" sz="2400" dirty="0"/>
              <a:t>Washington, DC USA</a:t>
            </a:r>
          </a:p>
          <a:p>
            <a:pPr algn="ctr"/>
            <a:endParaRPr lang="en-US" sz="2600" dirty="0"/>
          </a:p>
        </p:txBody>
      </p:sp>
    </p:spTree>
    <p:extLst>
      <p:ext uri="{BB962C8B-B14F-4D97-AF65-F5344CB8AC3E}">
        <p14:creationId xmlns:p14="http://schemas.microsoft.com/office/powerpoint/2010/main" val="13922288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39FC6-7147-60AC-F01A-5F916E64EDC2}"/>
              </a:ext>
            </a:extLst>
          </p:cNvPr>
          <p:cNvSpPr>
            <a:spLocks noGrp="1"/>
          </p:cNvSpPr>
          <p:nvPr>
            <p:ph type="title"/>
          </p:nvPr>
        </p:nvSpPr>
        <p:spPr>
          <a:xfrm>
            <a:off x="1270535" y="387180"/>
            <a:ext cx="9538636" cy="1188720"/>
          </a:xfrm>
        </p:spPr>
        <p:txBody>
          <a:bodyPr/>
          <a:lstStyle/>
          <a:p>
            <a:r>
              <a:rPr lang="en-US" dirty="0"/>
              <a:t>Sample Range of Community Projects          </a:t>
            </a:r>
            <a:r>
              <a:rPr lang="zh-CN" altLang="en-US" sz="2000" dirty="0"/>
              <a:t>社区项目示例范围</a:t>
            </a:r>
            <a:endParaRPr lang="en-US" sz="2000" dirty="0"/>
          </a:p>
        </p:txBody>
      </p:sp>
      <p:sp>
        <p:nvSpPr>
          <p:cNvPr id="3" name="Content Placeholder 2">
            <a:extLst>
              <a:ext uri="{FF2B5EF4-FFF2-40B4-BE49-F238E27FC236}">
                <a16:creationId xmlns:a16="http://schemas.microsoft.com/office/drawing/2014/main" id="{471D944F-DD54-23D3-AFD8-F5C9875E41A1}"/>
              </a:ext>
            </a:extLst>
          </p:cNvPr>
          <p:cNvSpPr>
            <a:spLocks noGrp="1"/>
          </p:cNvSpPr>
          <p:nvPr>
            <p:ph sz="half" idx="1"/>
          </p:nvPr>
        </p:nvSpPr>
        <p:spPr>
          <a:xfrm>
            <a:off x="875900" y="2098307"/>
            <a:ext cx="4977784" cy="4158114"/>
          </a:xfrm>
        </p:spPr>
        <p:txBody>
          <a:bodyPr>
            <a:normAutofit fontScale="92500" lnSpcReduction="10000"/>
          </a:bodyPr>
          <a:lstStyle/>
          <a:p>
            <a:r>
              <a:rPr lang="en-US" sz="2000" dirty="0">
                <a:latin typeface="Calibri" panose="020F0502020204030204" pitchFamily="34" charset="0"/>
                <a:cs typeface="Calibri" panose="020F0502020204030204" pitchFamily="34" charset="0"/>
              </a:rPr>
              <a:t>Climate Adaptation/Mitigation/Resilience  </a:t>
            </a:r>
            <a:r>
              <a:rPr lang="zh-CN" altLang="en-US" sz="1400" dirty="0">
                <a:latin typeface="Calibri" panose="020F0502020204030204" pitchFamily="34" charset="0"/>
                <a:cs typeface="Calibri" panose="020F0502020204030204" pitchFamily="34" charset="0"/>
              </a:rPr>
              <a:t>气候适应</a:t>
            </a:r>
            <a:r>
              <a:rPr lang="en-US" altLang="zh-CN" sz="1400" dirty="0">
                <a:latin typeface="Calibri" panose="020F0502020204030204" pitchFamily="34" charset="0"/>
                <a:cs typeface="Calibri" panose="020F0502020204030204" pitchFamily="34" charset="0"/>
              </a:rPr>
              <a:t>/</a:t>
            </a:r>
            <a:r>
              <a:rPr lang="zh-CN" altLang="en-US" sz="1400" dirty="0">
                <a:latin typeface="Calibri" panose="020F0502020204030204" pitchFamily="34" charset="0"/>
                <a:cs typeface="Calibri" panose="020F0502020204030204" pitchFamily="34" charset="0"/>
              </a:rPr>
              <a:t>减缓</a:t>
            </a:r>
            <a:r>
              <a:rPr lang="en-US" altLang="zh-CN" sz="1400" dirty="0">
                <a:latin typeface="Calibri" panose="020F0502020204030204" pitchFamily="34" charset="0"/>
                <a:cs typeface="Calibri" panose="020F0502020204030204" pitchFamily="34" charset="0"/>
              </a:rPr>
              <a:t>/</a:t>
            </a:r>
            <a:r>
              <a:rPr lang="zh-CN" altLang="en-US" sz="1400" dirty="0">
                <a:latin typeface="Calibri" panose="020F0502020204030204" pitchFamily="34" charset="0"/>
                <a:cs typeface="Calibri" panose="020F0502020204030204" pitchFamily="34" charset="0"/>
              </a:rPr>
              <a:t>恢复能力</a:t>
            </a:r>
            <a:endParaRPr lang="en-US" sz="14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Nature-based Adaptation/Resilience  </a:t>
            </a:r>
            <a:r>
              <a:rPr lang="zh-CN" altLang="en-US" sz="1400" dirty="0">
                <a:latin typeface="Calibri" panose="020F0502020204030204" pitchFamily="34" charset="0"/>
                <a:cs typeface="Calibri" panose="020F0502020204030204" pitchFamily="34" charset="0"/>
              </a:rPr>
              <a:t>基于自然的适应</a:t>
            </a:r>
            <a:r>
              <a:rPr lang="en-US" altLang="zh-CN" sz="1400" dirty="0">
                <a:latin typeface="Calibri" panose="020F0502020204030204" pitchFamily="34" charset="0"/>
                <a:cs typeface="Calibri" panose="020F0502020204030204" pitchFamily="34" charset="0"/>
              </a:rPr>
              <a:t>/</a:t>
            </a:r>
            <a:r>
              <a:rPr lang="zh-CN" altLang="en-US" sz="1400" dirty="0">
                <a:latin typeface="Calibri" panose="020F0502020204030204" pitchFamily="34" charset="0"/>
                <a:cs typeface="Calibri" panose="020F0502020204030204" pitchFamily="34" charset="0"/>
              </a:rPr>
              <a:t>恢复力</a:t>
            </a:r>
            <a:endParaRPr lang="en-US" sz="14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Disaster Risk Assessment &amp; Risk Mapping    </a:t>
            </a:r>
            <a:r>
              <a:rPr lang="zh-CN" altLang="en-US" sz="1400" dirty="0">
                <a:latin typeface="Calibri" panose="020F0502020204030204" pitchFamily="34" charset="0"/>
                <a:cs typeface="Calibri" panose="020F0502020204030204" pitchFamily="34" charset="0"/>
              </a:rPr>
              <a:t>灾害风险评估和风险绘图</a:t>
            </a:r>
            <a:endParaRPr lang="en-US" sz="14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Disaster early warning systems  </a:t>
            </a:r>
            <a:r>
              <a:rPr lang="zh-CN" altLang="en-US" sz="1400" dirty="0">
                <a:latin typeface="Calibri" panose="020F0502020204030204" pitchFamily="34" charset="0"/>
                <a:cs typeface="Calibri" panose="020F0502020204030204" pitchFamily="34" charset="0"/>
              </a:rPr>
              <a:t>灾害预警系统</a:t>
            </a:r>
            <a:endParaRPr lang="en-US" sz="14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Sustainable Redevelopment Planning  </a:t>
            </a:r>
            <a:r>
              <a:rPr lang="zh-CN" altLang="en-US" sz="1400" dirty="0">
                <a:latin typeface="Calibri" panose="020F0502020204030204" pitchFamily="34" charset="0"/>
                <a:cs typeface="Calibri" panose="020F0502020204030204" pitchFamily="34" charset="0"/>
              </a:rPr>
              <a:t>可持续重建规划</a:t>
            </a:r>
            <a:endParaRPr lang="en-US" sz="14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Climate Risk Assessment &amp; Planning  </a:t>
            </a:r>
            <a:r>
              <a:rPr lang="zh-CN" altLang="en-US" sz="1500" dirty="0">
                <a:latin typeface="Calibri" panose="020F0502020204030204" pitchFamily="34" charset="0"/>
                <a:cs typeface="Calibri" panose="020F0502020204030204" pitchFamily="34" charset="0"/>
              </a:rPr>
              <a:t>气候风险评估与规划</a:t>
            </a:r>
            <a:endParaRPr lang="en-US" sz="15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Affordable housing  </a:t>
            </a:r>
            <a:r>
              <a:rPr lang="zh-CN" altLang="en-US" sz="1500" dirty="0">
                <a:latin typeface="Calibri" panose="020F0502020204030204" pitchFamily="34" charset="0"/>
                <a:cs typeface="Calibri" panose="020F0502020204030204" pitchFamily="34" charset="0"/>
              </a:rPr>
              <a:t>负担得起的住房</a:t>
            </a:r>
            <a:endParaRPr lang="en-US" sz="15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Sustainable transportation  </a:t>
            </a:r>
            <a:r>
              <a:rPr lang="zh-CN" altLang="en-US" sz="1500" dirty="0">
                <a:latin typeface="Calibri" panose="020F0502020204030204" pitchFamily="34" charset="0"/>
                <a:cs typeface="Calibri" panose="020F0502020204030204" pitchFamily="34" charset="0"/>
              </a:rPr>
              <a:t>可持续交通</a:t>
            </a:r>
            <a:endParaRPr lang="en-US" sz="1500" dirty="0">
              <a:latin typeface="Calibri" panose="020F0502020204030204" pitchFamily="34" charset="0"/>
              <a:cs typeface="Calibri" panose="020F0502020204030204" pitchFamily="34" charset="0"/>
            </a:endParaRPr>
          </a:p>
          <a:p>
            <a:endParaRPr lang="en-US" dirty="0"/>
          </a:p>
        </p:txBody>
      </p:sp>
      <p:sp>
        <p:nvSpPr>
          <p:cNvPr id="4" name="Content Placeholder 3">
            <a:extLst>
              <a:ext uri="{FF2B5EF4-FFF2-40B4-BE49-F238E27FC236}">
                <a16:creationId xmlns:a16="http://schemas.microsoft.com/office/drawing/2014/main" id="{E55A9B8F-AB0B-AD6E-9AB1-360F8A077C08}"/>
              </a:ext>
            </a:extLst>
          </p:cNvPr>
          <p:cNvSpPr>
            <a:spLocks noGrp="1"/>
          </p:cNvSpPr>
          <p:nvPr>
            <p:ph sz="half" idx="2"/>
          </p:nvPr>
        </p:nvSpPr>
        <p:spPr>
          <a:xfrm>
            <a:off x="6338315" y="2098307"/>
            <a:ext cx="4977784" cy="4158114"/>
          </a:xfrm>
        </p:spPr>
        <p:txBody>
          <a:bodyPr>
            <a:normAutofit fontScale="92500" lnSpcReduction="10000"/>
          </a:bodyPr>
          <a:lstStyle/>
          <a:p>
            <a:r>
              <a:rPr lang="en-US" sz="2000" dirty="0">
                <a:latin typeface="Calibri" panose="020F0502020204030204" pitchFamily="34" charset="0"/>
                <a:cs typeface="Calibri" panose="020F0502020204030204" pitchFamily="34" charset="0"/>
              </a:rPr>
              <a:t>Waste/Litter  </a:t>
            </a:r>
            <a:r>
              <a:rPr lang="zh-CN" altLang="en-US" sz="1500" dirty="0">
                <a:latin typeface="Calibri" panose="020F0502020204030204" pitchFamily="34" charset="0"/>
                <a:cs typeface="Calibri" panose="020F0502020204030204" pitchFamily="34" charset="0"/>
              </a:rPr>
              <a:t>废物</a:t>
            </a:r>
            <a:r>
              <a:rPr lang="en-US" altLang="zh-CN" sz="1500" dirty="0">
                <a:latin typeface="Calibri" panose="020F0502020204030204" pitchFamily="34" charset="0"/>
                <a:cs typeface="Calibri" panose="020F0502020204030204" pitchFamily="34" charset="0"/>
              </a:rPr>
              <a:t>/</a:t>
            </a:r>
            <a:r>
              <a:rPr lang="zh-CN" altLang="en-US" sz="1500" dirty="0">
                <a:latin typeface="Calibri" panose="020F0502020204030204" pitchFamily="34" charset="0"/>
                <a:cs typeface="Calibri" panose="020F0502020204030204" pitchFamily="34" charset="0"/>
              </a:rPr>
              <a:t>垃圾</a:t>
            </a:r>
            <a:endParaRPr lang="en-US" sz="15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Green architecture   </a:t>
            </a:r>
            <a:r>
              <a:rPr lang="zh-CN" altLang="en-US" sz="1500" dirty="0">
                <a:latin typeface="Calibri" panose="020F0502020204030204" pitchFamily="34" charset="0"/>
                <a:cs typeface="Calibri" panose="020F0502020204030204" pitchFamily="34" charset="0"/>
              </a:rPr>
              <a:t>绿色建筑</a:t>
            </a:r>
            <a:endParaRPr lang="en-US" sz="15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Community education   </a:t>
            </a:r>
            <a:r>
              <a:rPr lang="zh-CN" altLang="en-US" sz="1500" dirty="0">
                <a:latin typeface="Calibri" panose="020F0502020204030204" pitchFamily="34" charset="0"/>
                <a:cs typeface="Calibri" panose="020F0502020204030204" pitchFamily="34" charset="0"/>
              </a:rPr>
              <a:t>社区教育</a:t>
            </a:r>
            <a:endParaRPr lang="en-US" sz="15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Livability   </a:t>
            </a:r>
            <a:r>
              <a:rPr lang="zh-CN" altLang="en-US" sz="1500" dirty="0">
                <a:latin typeface="Calibri" panose="020F0502020204030204" pitchFamily="34" charset="0"/>
                <a:cs typeface="Calibri" panose="020F0502020204030204" pitchFamily="34" charset="0"/>
              </a:rPr>
              <a:t>宜居性</a:t>
            </a:r>
            <a:endParaRPr lang="en-US" sz="15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Engaging marginalized communities   </a:t>
            </a:r>
            <a:r>
              <a:rPr lang="zh-CN" altLang="en-US" sz="1500" dirty="0">
                <a:latin typeface="Calibri" panose="020F0502020204030204" pitchFamily="34" charset="0"/>
                <a:cs typeface="Calibri" panose="020F0502020204030204" pitchFamily="34" charset="0"/>
              </a:rPr>
              <a:t>参与边缘化社区</a:t>
            </a:r>
            <a:endParaRPr lang="en-US" sz="15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Economic development/redevelopment    </a:t>
            </a:r>
            <a:r>
              <a:rPr lang="zh-CN" altLang="en-US" sz="1500" dirty="0">
                <a:latin typeface="Calibri" panose="020F0502020204030204" pitchFamily="34" charset="0"/>
                <a:cs typeface="Calibri" panose="020F0502020204030204" pitchFamily="34" charset="0"/>
              </a:rPr>
              <a:t>经济发展</a:t>
            </a:r>
            <a:r>
              <a:rPr lang="en-US" altLang="zh-CN" sz="1500" dirty="0">
                <a:latin typeface="Calibri" panose="020F0502020204030204" pitchFamily="34" charset="0"/>
                <a:cs typeface="Calibri" panose="020F0502020204030204" pitchFamily="34" charset="0"/>
              </a:rPr>
              <a:t>/</a:t>
            </a:r>
            <a:r>
              <a:rPr lang="zh-CN" altLang="en-US" sz="1500" dirty="0">
                <a:latin typeface="Calibri" panose="020F0502020204030204" pitchFamily="34" charset="0"/>
                <a:cs typeface="Calibri" panose="020F0502020204030204" pitchFamily="34" charset="0"/>
              </a:rPr>
              <a:t>再发展</a:t>
            </a:r>
            <a:endParaRPr lang="en-US" sz="15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Brownfield redevelopment  </a:t>
            </a:r>
            <a:r>
              <a:rPr lang="zh-CN" altLang="en-US" sz="1500" dirty="0">
                <a:latin typeface="Calibri" panose="020F0502020204030204" pitchFamily="34" charset="0"/>
                <a:cs typeface="Calibri" panose="020F0502020204030204" pitchFamily="34" charset="0"/>
              </a:rPr>
              <a:t>棕地重建</a:t>
            </a:r>
            <a:endParaRPr lang="en-US" sz="15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And so much more…  </a:t>
            </a:r>
            <a:r>
              <a:rPr lang="zh-CN" altLang="en-US" sz="1500" dirty="0">
                <a:latin typeface="Calibri" panose="020F0502020204030204" pitchFamily="34" charset="0"/>
                <a:cs typeface="Calibri" panose="020F0502020204030204" pitchFamily="34" charset="0"/>
              </a:rPr>
              <a:t>其他</a:t>
            </a:r>
            <a:endParaRPr lang="en-US" sz="1500" dirty="0">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2700695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D0590-B6A0-4F7E-A97F-9A8934D7B48A}"/>
              </a:ext>
            </a:extLst>
          </p:cNvPr>
          <p:cNvSpPr>
            <a:spLocks noGrp="1"/>
          </p:cNvSpPr>
          <p:nvPr>
            <p:ph type="title"/>
          </p:nvPr>
        </p:nvSpPr>
        <p:spPr>
          <a:xfrm>
            <a:off x="206476" y="99393"/>
            <a:ext cx="11871224" cy="662607"/>
          </a:xfrm>
          <a:solidFill>
            <a:srgbClr val="FFFFFF"/>
          </a:solidFill>
        </p:spPr>
        <p:txBody>
          <a:bodyPr>
            <a:noAutofit/>
          </a:bodyPr>
          <a:lstStyle/>
          <a:p>
            <a:r>
              <a:rPr lang="en-US" sz="2000" b="1" dirty="0">
                <a:latin typeface="Calibri" panose="020F0502020204030204" pitchFamily="34" charset="0"/>
                <a:ea typeface="Calibri" panose="020F0502020204030204" pitchFamily="34" charset="0"/>
                <a:cs typeface="Calibri" panose="020F0502020204030204" pitchFamily="34" charset="0"/>
              </a:rPr>
              <a:t>Journey of the EPIC Tool from the U.S. to Africa, SE Asia &amp; </a:t>
            </a:r>
            <a:r>
              <a:rPr lang="en-US" sz="2000" b="1" dirty="0" err="1">
                <a:latin typeface="Calibri" panose="020F0502020204030204" pitchFamily="34" charset="0"/>
                <a:ea typeface="Calibri" panose="020F0502020204030204" pitchFamily="34" charset="0"/>
                <a:cs typeface="Calibri" panose="020F0502020204030204" pitchFamily="34" charset="0"/>
              </a:rPr>
              <a:t>latin</a:t>
            </a:r>
            <a:r>
              <a:rPr lang="en-US" sz="2000" b="1" dirty="0">
                <a:latin typeface="Calibri" panose="020F0502020204030204" pitchFamily="34" charset="0"/>
                <a:ea typeface="Calibri" panose="020F0502020204030204" pitchFamily="34" charset="0"/>
                <a:cs typeface="Calibri" panose="020F0502020204030204" pitchFamily="34" charset="0"/>
              </a:rPr>
              <a:t> America </a:t>
            </a:r>
            <a:r>
              <a:rPr lang="en-US" altLang="zh-CN" sz="2000" b="1" dirty="0">
                <a:latin typeface="Calibri" panose="020F0502020204030204" pitchFamily="34" charset="0"/>
                <a:ea typeface="Calibri" panose="020F0502020204030204" pitchFamily="34" charset="0"/>
                <a:cs typeface="Calibri" panose="020F0502020204030204" pitchFamily="34" charset="0"/>
              </a:rPr>
              <a:t>EPIC </a:t>
            </a:r>
            <a:r>
              <a:rPr lang="zh-CN" altLang="en-US" sz="1600" b="1" dirty="0">
                <a:latin typeface="Calibri" panose="020F0502020204030204" pitchFamily="34" charset="0"/>
                <a:ea typeface="Calibri" panose="020F0502020204030204" pitchFamily="34" charset="0"/>
                <a:cs typeface="Calibri" panose="020F0502020204030204" pitchFamily="34" charset="0"/>
              </a:rPr>
              <a:t>工具从美国到非洲、东南亚和拉丁美洲的应用</a:t>
            </a:r>
            <a:endParaRPr lang="en-US" sz="1600" b="1" dirty="0">
              <a:latin typeface="Calibri" panose="020F0502020204030204" pitchFamily="34" charset="0"/>
              <a:ea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F8BB4728-DA66-4C18-A8CA-B02B520B9A79}"/>
              </a:ext>
            </a:extLst>
          </p:cNvPr>
          <p:cNvSpPr>
            <a:spLocks noGrp="1"/>
          </p:cNvSpPr>
          <p:nvPr>
            <p:ph idx="1"/>
          </p:nvPr>
        </p:nvSpPr>
        <p:spPr>
          <a:xfrm>
            <a:off x="206476" y="1066801"/>
            <a:ext cx="11759381" cy="5602906"/>
          </a:xfrm>
        </p:spPr>
        <p:txBody>
          <a:bodyPr>
            <a:normAutofit/>
          </a:bodyPr>
          <a:lstStyle/>
          <a:p>
            <a:pPr marL="342900" marR="0" lvl="0" indent="-342900">
              <a:lnSpc>
                <a:spcPct val="90000"/>
              </a:lnSpc>
              <a:spcBef>
                <a:spcPts val="0"/>
              </a:spcBef>
              <a:spcAft>
                <a:spcPts val="0"/>
              </a:spcAft>
              <a:buFont typeface="Symbol" panose="05050102010706020507" pitchFamily="18" charset="2"/>
              <a:buChar char=""/>
            </a:pPr>
            <a:r>
              <a:rPr lang="en-US" sz="12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The EPIC model originated at the University of Oregon in 2009 and was subsequently adopted by scores of universities and local governments but..           </a:t>
            </a:r>
            <a:r>
              <a:rPr lang="en-US" altLang="zh-CN" sz="11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EPIC</a:t>
            </a:r>
            <a:r>
              <a:rPr lang="zh-CN" altLang="en-US" sz="11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模型于</a:t>
            </a:r>
            <a:r>
              <a:rPr lang="en-US" altLang="zh-CN" sz="11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2009</a:t>
            </a:r>
            <a:r>
              <a:rPr lang="zh-CN" altLang="en-US" sz="11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年起源于俄勒冈大学，随后被数十所大学和地方政府采用，但是</a:t>
            </a:r>
            <a:r>
              <a:rPr lang="en-US" altLang="zh-CN" sz="11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1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nSpc>
                <a:spcPct val="90000"/>
              </a:lnSpc>
              <a:spcBef>
                <a:spcPts val="0"/>
              </a:spcBef>
              <a:spcAft>
                <a:spcPts val="0"/>
              </a:spcAft>
              <a:buFont typeface="Symbol" panose="05050102010706020507" pitchFamily="18" charset="2"/>
              <a:buChar char=""/>
            </a:pPr>
            <a:endParaRPr lang="en-US" sz="1400" dirty="0">
              <a:solidFill>
                <a:srgbClr val="404040"/>
              </a:solidFill>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nSpc>
                <a:spcPct val="90000"/>
              </a:lnSpc>
              <a:spcBef>
                <a:spcPts val="0"/>
              </a:spcBef>
              <a:spcAft>
                <a:spcPts val="0"/>
              </a:spcAft>
              <a:buFont typeface="Symbol" panose="05050102010706020507" pitchFamily="18" charset="2"/>
              <a:buChar char=""/>
            </a:pPr>
            <a:r>
              <a:rPr lang="en-US" sz="12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EPA </a:t>
            </a:r>
            <a:r>
              <a:rPr lang="en-US" sz="1200" dirty="0">
                <a:solidFill>
                  <a:srgbClr val="404040"/>
                </a:solidFill>
                <a:effectLst/>
                <a:latin typeface="Calibri" panose="020F0502020204030204" pitchFamily="34" charset="0"/>
                <a:ea typeface="Calibri" panose="020F0502020204030204" pitchFamily="34" charset="0"/>
                <a:cs typeface="Calibri" panose="020F0502020204030204" pitchFamily="34" charset="0"/>
              </a:rPr>
              <a:t>forges an international partnership (NSF - US National Science Foundation, ICLEI - Local Governments for Sustainability, </a:t>
            </a:r>
            <a:r>
              <a:rPr lang="en-US" sz="1200" dirty="0">
                <a:solidFill>
                  <a:srgbClr val="404040"/>
                </a:solidFill>
                <a:latin typeface="Calibri" panose="020F0502020204030204" pitchFamily="34" charset="0"/>
                <a:ea typeface="Calibri" panose="020F0502020204030204" pitchFamily="34" charset="0"/>
                <a:cs typeface="Calibri" panose="020F0502020204030204" pitchFamily="34" charset="0"/>
              </a:rPr>
              <a:t>UN </a:t>
            </a:r>
            <a:r>
              <a:rPr lang="en-US" sz="1200" dirty="0">
                <a:solidFill>
                  <a:srgbClr val="404040"/>
                </a:solidFill>
                <a:effectLst/>
                <a:latin typeface="Calibri" panose="020F0502020204030204" pitchFamily="34" charset="0"/>
                <a:ea typeface="Calibri" panose="020F0502020204030204" pitchFamily="34" charset="0"/>
                <a:cs typeface="Calibri" panose="020F0502020204030204" pitchFamily="34" charset="0"/>
              </a:rPr>
              <a:t>GAN – Global Adaptation Network, ICMA – International City/County Management Association, START - </a:t>
            </a:r>
            <a:r>
              <a:rPr lang="en-US" sz="1200" dirty="0">
                <a:solidFill>
                  <a:srgbClr val="404040"/>
                </a:solidFill>
                <a:latin typeface="Calibri" panose="020F0502020204030204" pitchFamily="34" charset="0"/>
                <a:cs typeface="Calibri" panose="020F0502020204030204" pitchFamily="34" charset="0"/>
              </a:rPr>
              <a:t>System for Analysis, Research and Training,</a:t>
            </a:r>
            <a:r>
              <a:rPr lang="en-US" sz="1200" dirty="0">
                <a:solidFill>
                  <a:srgbClr val="404040"/>
                </a:solidFill>
                <a:effectLst/>
                <a:latin typeface="Calibri" panose="020F0502020204030204" pitchFamily="34" charset="0"/>
                <a:ea typeface="Calibri" panose="020F0502020204030204" pitchFamily="34" charset="0"/>
                <a:cs typeface="Calibri" panose="020F0502020204030204" pitchFamily="34" charset="0"/>
              </a:rPr>
              <a:t> ICLEI Global – Local Governments for Sustainability and the EPICN - EPIC Network Secretariat) to host a first international training on the EPIC tool in 2017.       </a:t>
            </a:r>
            <a:r>
              <a:rPr lang="en-US" altLang="zh-CN" sz="1100" dirty="0">
                <a:solidFill>
                  <a:srgbClr val="404040"/>
                </a:solidFill>
                <a:effectLst/>
                <a:latin typeface="Calibri" panose="020F0502020204030204" pitchFamily="34" charset="0"/>
                <a:ea typeface="Calibri" panose="020F0502020204030204" pitchFamily="34" charset="0"/>
                <a:cs typeface="Calibri" panose="020F0502020204030204" pitchFamily="34" charset="0"/>
              </a:rPr>
              <a:t>EPA </a:t>
            </a:r>
            <a:r>
              <a:rPr lang="zh-CN" altLang="en-US" sz="1100" dirty="0">
                <a:solidFill>
                  <a:srgbClr val="404040"/>
                </a:solidFill>
                <a:latin typeface="Calibri" panose="020F0502020204030204" pitchFamily="34" charset="0"/>
                <a:ea typeface="Calibri" panose="020F0502020204030204" pitchFamily="34" charset="0"/>
                <a:cs typeface="Calibri" panose="020F0502020204030204" pitchFamily="34" charset="0"/>
              </a:rPr>
              <a:t>建立国际合作伙伴关系（ （</a:t>
            </a:r>
            <a:r>
              <a:rPr lang="en-US" altLang="zh-CN" sz="1100" dirty="0">
                <a:solidFill>
                  <a:srgbClr val="404040"/>
                </a:solidFill>
                <a:latin typeface="Calibri" panose="020F0502020204030204" pitchFamily="34" charset="0"/>
                <a:ea typeface="Calibri" panose="020F0502020204030204" pitchFamily="34" charset="0"/>
                <a:cs typeface="Calibri" panose="020F0502020204030204" pitchFamily="34" charset="0"/>
              </a:rPr>
              <a:t>NSF - </a:t>
            </a:r>
            <a:r>
              <a:rPr lang="zh-CN" altLang="en-US" sz="1100" dirty="0">
                <a:solidFill>
                  <a:srgbClr val="404040"/>
                </a:solidFill>
                <a:latin typeface="Calibri" panose="020F0502020204030204" pitchFamily="34" charset="0"/>
                <a:ea typeface="Calibri" panose="020F0502020204030204" pitchFamily="34" charset="0"/>
                <a:cs typeface="Calibri" panose="020F0502020204030204" pitchFamily="34" charset="0"/>
              </a:rPr>
              <a:t>美国国家科学基金会、</a:t>
            </a:r>
            <a:r>
              <a:rPr lang="en-US" altLang="zh-CN" sz="1100" dirty="0">
                <a:solidFill>
                  <a:srgbClr val="404040"/>
                </a:solidFill>
                <a:latin typeface="Calibri" panose="020F0502020204030204" pitchFamily="34" charset="0"/>
                <a:ea typeface="Calibri" panose="020F0502020204030204" pitchFamily="34" charset="0"/>
                <a:cs typeface="Calibri" panose="020F0502020204030204" pitchFamily="34" charset="0"/>
              </a:rPr>
              <a:t>ICLEI - </a:t>
            </a:r>
            <a:r>
              <a:rPr lang="zh-CN" altLang="en-US" sz="1100" dirty="0">
                <a:solidFill>
                  <a:srgbClr val="404040"/>
                </a:solidFill>
                <a:latin typeface="Calibri" panose="020F0502020204030204" pitchFamily="34" charset="0"/>
                <a:ea typeface="Calibri" panose="020F0502020204030204" pitchFamily="34" charset="0"/>
                <a:cs typeface="Calibri" panose="020F0502020204030204" pitchFamily="34" charset="0"/>
              </a:rPr>
              <a:t>地方政府可持续发展、</a:t>
            </a:r>
            <a:r>
              <a:rPr lang="en-US" altLang="zh-CN" sz="1100" dirty="0">
                <a:solidFill>
                  <a:srgbClr val="404040"/>
                </a:solidFill>
                <a:latin typeface="Calibri" panose="020F0502020204030204" pitchFamily="34" charset="0"/>
                <a:ea typeface="Calibri" panose="020F0502020204030204" pitchFamily="34" charset="0"/>
                <a:cs typeface="Calibri" panose="020F0502020204030204" pitchFamily="34" charset="0"/>
              </a:rPr>
              <a:t>UN GAN - </a:t>
            </a:r>
            <a:r>
              <a:rPr lang="zh-CN" altLang="en-US" sz="1100" dirty="0">
                <a:solidFill>
                  <a:srgbClr val="404040"/>
                </a:solidFill>
                <a:latin typeface="Calibri" panose="020F0502020204030204" pitchFamily="34" charset="0"/>
                <a:ea typeface="Calibri" panose="020F0502020204030204" pitchFamily="34" charset="0"/>
                <a:cs typeface="Calibri" panose="020F0502020204030204" pitchFamily="34" charset="0"/>
              </a:rPr>
              <a:t>全球适应网络、</a:t>
            </a:r>
            <a:r>
              <a:rPr lang="en-US" altLang="zh-CN" sz="1100" dirty="0">
                <a:solidFill>
                  <a:srgbClr val="404040"/>
                </a:solidFill>
                <a:latin typeface="Calibri" panose="020F0502020204030204" pitchFamily="34" charset="0"/>
                <a:ea typeface="Calibri" panose="020F0502020204030204" pitchFamily="34" charset="0"/>
                <a:cs typeface="Calibri" panose="020F0502020204030204" pitchFamily="34" charset="0"/>
              </a:rPr>
              <a:t>ICMA - </a:t>
            </a:r>
            <a:r>
              <a:rPr lang="zh-CN" altLang="en-US" sz="1100" dirty="0">
                <a:solidFill>
                  <a:srgbClr val="404040"/>
                </a:solidFill>
                <a:latin typeface="Calibri" panose="020F0502020204030204" pitchFamily="34" charset="0"/>
                <a:ea typeface="Calibri" panose="020F0502020204030204" pitchFamily="34" charset="0"/>
                <a:cs typeface="Calibri" panose="020F0502020204030204" pitchFamily="34" charset="0"/>
              </a:rPr>
              <a:t>国际城市</a:t>
            </a:r>
            <a:r>
              <a:rPr lang="en-US" altLang="zh-CN" sz="1100" dirty="0">
                <a:solidFill>
                  <a:srgbClr val="404040"/>
                </a:solidFill>
                <a:latin typeface="Calibri" panose="020F0502020204030204" pitchFamily="34" charset="0"/>
                <a:ea typeface="Calibri" panose="020F0502020204030204" pitchFamily="34" charset="0"/>
                <a:cs typeface="Calibri" panose="020F0502020204030204" pitchFamily="34" charset="0"/>
              </a:rPr>
              <a:t>/</a:t>
            </a:r>
            <a:r>
              <a:rPr lang="zh-CN" altLang="en-US" sz="1100" dirty="0">
                <a:solidFill>
                  <a:srgbClr val="404040"/>
                </a:solidFill>
                <a:latin typeface="Calibri" panose="020F0502020204030204" pitchFamily="34" charset="0"/>
                <a:ea typeface="Calibri" panose="020F0502020204030204" pitchFamily="34" charset="0"/>
                <a:cs typeface="Calibri" panose="020F0502020204030204" pitchFamily="34" charset="0"/>
              </a:rPr>
              <a:t>县管理协会、</a:t>
            </a:r>
            <a:r>
              <a:rPr lang="en-US" altLang="zh-CN" sz="1100" dirty="0">
                <a:solidFill>
                  <a:srgbClr val="404040"/>
                </a:solidFill>
                <a:latin typeface="Calibri" panose="020F0502020204030204" pitchFamily="34" charset="0"/>
                <a:ea typeface="Calibri" panose="020F0502020204030204" pitchFamily="34" charset="0"/>
                <a:cs typeface="Calibri" panose="020F0502020204030204" pitchFamily="34" charset="0"/>
              </a:rPr>
              <a:t>START - </a:t>
            </a:r>
            <a:r>
              <a:rPr lang="zh-CN" altLang="en-US" sz="1100" dirty="0">
                <a:solidFill>
                  <a:srgbClr val="404040"/>
                </a:solidFill>
                <a:latin typeface="Calibri" panose="020F0502020204030204" pitchFamily="34" charset="0"/>
                <a:ea typeface="Calibri" panose="020F0502020204030204" pitchFamily="34" charset="0"/>
                <a:cs typeface="Calibri" panose="020F0502020204030204" pitchFamily="34" charset="0"/>
              </a:rPr>
              <a:t>分析、研究和培训系统、</a:t>
            </a:r>
            <a:r>
              <a:rPr lang="en-US" altLang="zh-CN" sz="1100" dirty="0">
                <a:solidFill>
                  <a:srgbClr val="404040"/>
                </a:solidFill>
                <a:latin typeface="Calibri" panose="020F0502020204030204" pitchFamily="34" charset="0"/>
                <a:ea typeface="Calibri" panose="020F0502020204030204" pitchFamily="34" charset="0"/>
                <a:cs typeface="Calibri" panose="020F0502020204030204" pitchFamily="34" charset="0"/>
              </a:rPr>
              <a:t>ICLEI </a:t>
            </a:r>
            <a:r>
              <a:rPr lang="zh-CN" altLang="en-US" sz="1100" dirty="0">
                <a:solidFill>
                  <a:srgbClr val="404040"/>
                </a:solidFill>
                <a:latin typeface="Calibri" panose="020F0502020204030204" pitchFamily="34" charset="0"/>
                <a:ea typeface="Calibri" panose="020F0502020204030204" pitchFamily="34" charset="0"/>
                <a:cs typeface="Calibri" panose="020F0502020204030204" pitchFamily="34" charset="0"/>
              </a:rPr>
              <a:t>全球 </a:t>
            </a:r>
            <a:r>
              <a:rPr lang="en-US" altLang="zh-CN" sz="11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zh-CN" altLang="en-US" sz="1100" dirty="0">
                <a:solidFill>
                  <a:srgbClr val="404040"/>
                </a:solidFill>
                <a:latin typeface="Calibri" panose="020F0502020204030204" pitchFamily="34" charset="0"/>
                <a:ea typeface="Calibri" panose="020F0502020204030204" pitchFamily="34" charset="0"/>
                <a:cs typeface="Calibri" panose="020F0502020204030204" pitchFamily="34" charset="0"/>
              </a:rPr>
              <a:t>地方政府可持续发展和 </a:t>
            </a:r>
            <a:r>
              <a:rPr lang="en-US" altLang="zh-CN" sz="1100" dirty="0">
                <a:solidFill>
                  <a:srgbClr val="404040"/>
                </a:solidFill>
                <a:latin typeface="Calibri" panose="020F0502020204030204" pitchFamily="34" charset="0"/>
                <a:ea typeface="Calibri" panose="020F0502020204030204" pitchFamily="34" charset="0"/>
                <a:cs typeface="Calibri" panose="020F0502020204030204" pitchFamily="34" charset="0"/>
              </a:rPr>
              <a:t>EPICN - EPIC </a:t>
            </a:r>
            <a:r>
              <a:rPr lang="zh-CN" altLang="en-US" sz="1100" dirty="0">
                <a:solidFill>
                  <a:srgbClr val="404040"/>
                </a:solidFill>
                <a:latin typeface="Calibri" panose="020F0502020204030204" pitchFamily="34" charset="0"/>
                <a:ea typeface="Calibri" panose="020F0502020204030204" pitchFamily="34" charset="0"/>
                <a:cs typeface="Calibri" panose="020F0502020204030204" pitchFamily="34" charset="0"/>
              </a:rPr>
              <a:t>网络秘书处）将于 </a:t>
            </a:r>
            <a:r>
              <a:rPr lang="en-US" altLang="zh-CN" sz="1100" dirty="0">
                <a:solidFill>
                  <a:srgbClr val="404040"/>
                </a:solidFill>
                <a:latin typeface="Calibri" panose="020F0502020204030204" pitchFamily="34" charset="0"/>
                <a:ea typeface="Calibri" panose="020F0502020204030204" pitchFamily="34" charset="0"/>
                <a:cs typeface="Calibri" panose="020F0502020204030204" pitchFamily="34" charset="0"/>
              </a:rPr>
              <a:t>2017 </a:t>
            </a:r>
            <a:r>
              <a:rPr lang="zh-CN" altLang="en-US" sz="1100" dirty="0">
                <a:solidFill>
                  <a:srgbClr val="404040"/>
                </a:solidFill>
                <a:latin typeface="Calibri" panose="020F0502020204030204" pitchFamily="34" charset="0"/>
                <a:ea typeface="Calibri" panose="020F0502020204030204" pitchFamily="34" charset="0"/>
                <a:cs typeface="Calibri" panose="020F0502020204030204" pitchFamily="34" charset="0"/>
              </a:rPr>
              <a:t>年举办首次 </a:t>
            </a:r>
            <a:r>
              <a:rPr lang="en-US" altLang="zh-CN" sz="1100" dirty="0">
                <a:solidFill>
                  <a:srgbClr val="404040"/>
                </a:solidFill>
                <a:latin typeface="Calibri" panose="020F0502020204030204" pitchFamily="34" charset="0"/>
                <a:ea typeface="Calibri" panose="020F0502020204030204" pitchFamily="34" charset="0"/>
                <a:cs typeface="Calibri" panose="020F0502020204030204" pitchFamily="34" charset="0"/>
              </a:rPr>
              <a:t>EPIC </a:t>
            </a:r>
            <a:r>
              <a:rPr lang="zh-CN" altLang="en-US" sz="1100" dirty="0">
                <a:solidFill>
                  <a:srgbClr val="404040"/>
                </a:solidFill>
                <a:latin typeface="Calibri" panose="020F0502020204030204" pitchFamily="34" charset="0"/>
                <a:ea typeface="Calibri" panose="020F0502020204030204" pitchFamily="34" charset="0"/>
                <a:cs typeface="Calibri" panose="020F0502020204030204" pitchFamily="34" charset="0"/>
              </a:rPr>
              <a:t>工具国际培训 </a:t>
            </a:r>
            <a:endParaRPr lang="en-US" sz="1100" dirty="0">
              <a:solidFill>
                <a:srgbClr val="404040"/>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90000"/>
              </a:lnSpc>
              <a:spcBef>
                <a:spcPts val="0"/>
              </a:spcBef>
              <a:spcAft>
                <a:spcPts val="0"/>
              </a:spcAft>
              <a:buFont typeface="Symbol" panose="05050102010706020507" pitchFamily="18" charset="2"/>
              <a:buChar char=""/>
            </a:pPr>
            <a:endParaRPr lang="en-US" sz="1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90000"/>
              </a:lnSpc>
              <a:spcBef>
                <a:spcPts val="0"/>
              </a:spcBef>
              <a:spcAft>
                <a:spcPts val="0"/>
              </a:spcAft>
              <a:buFont typeface="Symbol" panose="05050102010706020507" pitchFamily="18" charset="2"/>
              <a:buChar char=""/>
            </a:pPr>
            <a:r>
              <a:rPr lang="en-US" sz="1200" dirty="0">
                <a:solidFill>
                  <a:srgbClr val="404040"/>
                </a:solidFill>
                <a:latin typeface="Calibri" panose="020F0502020204030204" pitchFamily="34" charset="0"/>
                <a:ea typeface="Calibri" panose="020F0502020204030204" pitchFamily="34" charset="0"/>
                <a:cs typeface="Calibri" panose="020F0502020204030204" pitchFamily="34" charset="0"/>
              </a:rPr>
              <a:t>F</a:t>
            </a:r>
            <a:r>
              <a:rPr lang="en-US" sz="1200" dirty="0">
                <a:solidFill>
                  <a:srgbClr val="404040"/>
                </a:solidFill>
                <a:effectLst/>
                <a:latin typeface="Calibri" panose="020F0502020204030204" pitchFamily="34" charset="0"/>
                <a:ea typeface="Calibri" panose="020F0502020204030204" pitchFamily="34" charset="0"/>
                <a:cs typeface="Calibri" panose="020F0502020204030204" pitchFamily="34" charset="0"/>
              </a:rPr>
              <a:t>irst regional training on the EPIC model in Cape Town, South Africa in November 2017, for local government and university officials from cities in sub-Saharan Africa.  Emergence of EPIC Africa Regional Network, first its kind outside the US.     </a:t>
            </a:r>
            <a:r>
              <a:rPr lang="en-US" altLang="zh-CN" sz="1100" dirty="0">
                <a:solidFill>
                  <a:srgbClr val="404040"/>
                </a:solidFill>
                <a:effectLst/>
                <a:latin typeface="Calibri" panose="020F0502020204030204" pitchFamily="34" charset="0"/>
                <a:ea typeface="Calibri" panose="020F0502020204030204" pitchFamily="34" charset="0"/>
                <a:cs typeface="Calibri" panose="020F0502020204030204" pitchFamily="34" charset="0"/>
              </a:rPr>
              <a:t>2017 </a:t>
            </a:r>
            <a:r>
              <a:rPr lang="zh-CN" altLang="en-US" sz="1100" dirty="0">
                <a:solidFill>
                  <a:srgbClr val="404040"/>
                </a:solidFill>
                <a:effectLst/>
                <a:latin typeface="Calibri" panose="020F0502020204030204" pitchFamily="34" charset="0"/>
                <a:ea typeface="Calibri" panose="020F0502020204030204" pitchFamily="34" charset="0"/>
                <a:cs typeface="Calibri" panose="020F0502020204030204" pitchFamily="34" charset="0"/>
              </a:rPr>
              <a:t>年 </a:t>
            </a:r>
            <a:r>
              <a:rPr lang="en-US" altLang="zh-CN" sz="1100" dirty="0">
                <a:solidFill>
                  <a:srgbClr val="404040"/>
                </a:solidFill>
                <a:effectLst/>
                <a:latin typeface="Calibri" panose="020F0502020204030204" pitchFamily="34" charset="0"/>
                <a:ea typeface="Calibri" panose="020F0502020204030204" pitchFamily="34" charset="0"/>
                <a:cs typeface="Calibri" panose="020F0502020204030204" pitchFamily="34" charset="0"/>
              </a:rPr>
              <a:t>11 </a:t>
            </a:r>
            <a:r>
              <a:rPr lang="zh-CN" altLang="en-US" sz="1100" dirty="0">
                <a:solidFill>
                  <a:srgbClr val="404040"/>
                </a:solidFill>
                <a:effectLst/>
                <a:latin typeface="Calibri" panose="020F0502020204030204" pitchFamily="34" charset="0"/>
                <a:ea typeface="Calibri" panose="020F0502020204030204" pitchFamily="34" charset="0"/>
                <a:cs typeface="Calibri" panose="020F0502020204030204" pitchFamily="34" charset="0"/>
              </a:rPr>
              <a:t>月，在南非开普敦为撒哈拉以南非洲城市的地方政府和大学官员举办了首次 </a:t>
            </a:r>
            <a:r>
              <a:rPr lang="en-US" altLang="zh-CN" sz="1100" dirty="0">
                <a:solidFill>
                  <a:srgbClr val="404040"/>
                </a:solidFill>
                <a:effectLst/>
                <a:latin typeface="Calibri" panose="020F0502020204030204" pitchFamily="34" charset="0"/>
                <a:ea typeface="Calibri" panose="020F0502020204030204" pitchFamily="34" charset="0"/>
                <a:cs typeface="Calibri" panose="020F0502020204030204" pitchFamily="34" charset="0"/>
              </a:rPr>
              <a:t>EPIC </a:t>
            </a:r>
            <a:r>
              <a:rPr lang="zh-CN" altLang="en-US" sz="1100" dirty="0">
                <a:solidFill>
                  <a:srgbClr val="404040"/>
                </a:solidFill>
                <a:effectLst/>
                <a:latin typeface="Calibri" panose="020F0502020204030204" pitchFamily="34" charset="0"/>
                <a:ea typeface="Calibri" panose="020F0502020204030204" pitchFamily="34" charset="0"/>
                <a:cs typeface="Calibri" panose="020F0502020204030204" pitchFamily="34" charset="0"/>
              </a:rPr>
              <a:t>模式区域培训。</a:t>
            </a:r>
            <a:r>
              <a:rPr lang="en-US" altLang="zh-CN" sz="1100" dirty="0">
                <a:solidFill>
                  <a:srgbClr val="404040"/>
                </a:solidFill>
                <a:effectLst/>
                <a:latin typeface="Calibri" panose="020F0502020204030204" pitchFamily="34" charset="0"/>
                <a:ea typeface="Calibri" panose="020F0502020204030204" pitchFamily="34" charset="0"/>
                <a:cs typeface="Calibri" panose="020F0502020204030204" pitchFamily="34" charset="0"/>
              </a:rPr>
              <a:t>EPIC </a:t>
            </a:r>
            <a:r>
              <a:rPr lang="zh-CN" altLang="en-US" sz="1100" dirty="0">
                <a:solidFill>
                  <a:srgbClr val="404040"/>
                </a:solidFill>
                <a:effectLst/>
                <a:latin typeface="Calibri" panose="020F0502020204030204" pitchFamily="34" charset="0"/>
                <a:ea typeface="Calibri" panose="020F0502020204030204" pitchFamily="34" charset="0"/>
                <a:cs typeface="Calibri" panose="020F0502020204030204" pitchFamily="34" charset="0"/>
              </a:rPr>
              <a:t>非洲区域网络的出现，是美国以外的首个此类网络。</a:t>
            </a:r>
            <a:endParaRPr lang="en-US" sz="1100" dirty="0">
              <a:solidFill>
                <a:srgbClr val="404040"/>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90000"/>
              </a:lnSpc>
              <a:spcBef>
                <a:spcPts val="0"/>
              </a:spcBef>
              <a:spcAft>
                <a:spcPts val="0"/>
              </a:spcAft>
              <a:buFont typeface="Symbol" panose="05050102010706020507" pitchFamily="18" charset="2"/>
              <a:buChar char=""/>
            </a:pPr>
            <a:endParaRPr lang="en-US" sz="12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nSpc>
                <a:spcPct val="90000"/>
              </a:lnSpc>
              <a:spcBef>
                <a:spcPts val="0"/>
              </a:spcBef>
              <a:spcAft>
                <a:spcPts val="0"/>
              </a:spcAft>
              <a:buFont typeface="Symbol" panose="05050102010706020507" pitchFamily="18" charset="2"/>
              <a:buChar char=""/>
            </a:pPr>
            <a:r>
              <a:rPr lang="en-US" sz="12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February 2020, the leadership of the EPIC Africa regional network host an in-person African-led training on the EPIC model in Durban, South Africa, for other African </a:t>
            </a:r>
            <a:r>
              <a:rPr lang="en-US" sz="1200" dirty="0">
                <a:solidFill>
                  <a:srgbClr val="404040"/>
                </a:solidFill>
                <a:latin typeface="Calibri" panose="020F0502020204030204" pitchFamily="34" charset="0"/>
                <a:ea typeface="Times New Roman" panose="02020603050405020304" pitchFamily="18" charset="0"/>
                <a:cs typeface="Calibri" panose="020F0502020204030204" pitchFamily="34" charset="0"/>
              </a:rPr>
              <a:t>city and university official</a:t>
            </a:r>
            <a:r>
              <a:rPr lang="en-US" sz="12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 thereby expanding the original EPIC Africa network.  </a:t>
            </a:r>
            <a:r>
              <a:rPr lang="en-US" sz="1200" dirty="0">
                <a:solidFill>
                  <a:srgbClr val="404040"/>
                </a:solidFill>
                <a:latin typeface="Calibri" panose="020F0502020204030204" pitchFamily="34" charset="0"/>
                <a:ea typeface="Times New Roman" panose="02020603050405020304" pitchFamily="18" charset="0"/>
                <a:cs typeface="Calibri" panose="020F0502020204030204" pitchFamily="34" charset="0"/>
              </a:rPr>
              <a:t>F</a:t>
            </a:r>
            <a:r>
              <a:rPr lang="en-US" sz="12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irst instance of Africans training other Africans.           </a:t>
            </a:r>
            <a:r>
              <a:rPr lang="en-US" altLang="zh-CN" sz="11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2020 </a:t>
            </a:r>
            <a:r>
              <a:rPr lang="zh-CN" altLang="en-US" sz="11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年 </a:t>
            </a:r>
            <a:r>
              <a:rPr lang="en-US" altLang="zh-CN" sz="11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2 </a:t>
            </a:r>
            <a:r>
              <a:rPr lang="zh-CN" altLang="en-US" sz="11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月，</a:t>
            </a:r>
            <a:r>
              <a:rPr lang="en-US" altLang="zh-CN" sz="11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EPIC </a:t>
            </a:r>
            <a:r>
              <a:rPr lang="zh-CN" altLang="en-US" sz="11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非洲区域网络的领导层在南非德班为其他非洲城市和大学官员举办了由非洲主导的关于 </a:t>
            </a:r>
            <a:r>
              <a:rPr lang="en-US" altLang="zh-CN" sz="11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EPIC </a:t>
            </a:r>
            <a:r>
              <a:rPr lang="zh-CN" altLang="en-US" sz="11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模式的面对面培训，从而扩大了原有的 </a:t>
            </a:r>
            <a:r>
              <a:rPr lang="en-US" altLang="zh-CN" sz="11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EPIC </a:t>
            </a:r>
            <a:r>
              <a:rPr lang="zh-CN" altLang="en-US" sz="11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非洲网络。非洲人培训其他非洲人的第一例。</a:t>
            </a:r>
            <a:endParaRPr lang="en-US" sz="11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nSpc>
                <a:spcPct val="90000"/>
              </a:lnSpc>
              <a:spcBef>
                <a:spcPts val="0"/>
              </a:spcBef>
              <a:spcAft>
                <a:spcPts val="0"/>
              </a:spcAft>
              <a:buNone/>
            </a:pPr>
            <a:r>
              <a:rPr lang="en-US" sz="12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solidFill>
                <a:srgbClr val="404040"/>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90000"/>
              </a:lnSpc>
              <a:spcBef>
                <a:spcPts val="0"/>
              </a:spcBef>
              <a:spcAft>
                <a:spcPts val="0"/>
              </a:spcAft>
              <a:buFont typeface="Symbol" panose="05050102010706020507" pitchFamily="18" charset="2"/>
              <a:buChar char=""/>
            </a:pPr>
            <a:r>
              <a:rPr lang="en-US" sz="1200" dirty="0">
                <a:solidFill>
                  <a:srgbClr val="404040"/>
                </a:solidFill>
                <a:latin typeface="Calibri" panose="020F0502020204030204" pitchFamily="34" charset="0"/>
                <a:ea typeface="Times New Roman" panose="02020603050405020304" pitchFamily="18" charset="0"/>
                <a:cs typeface="Calibri" panose="020F0502020204030204" pitchFamily="34" charset="0"/>
              </a:rPr>
              <a:t>In May 2021, a</a:t>
            </a:r>
            <a:r>
              <a:rPr lang="en-US" sz="12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 training </a:t>
            </a:r>
            <a:r>
              <a:rPr lang="en-US" sz="1200" dirty="0">
                <a:solidFill>
                  <a:srgbClr val="404040"/>
                </a:solidFill>
                <a:latin typeface="Calibri" panose="020F0502020204030204" pitchFamily="34" charset="0"/>
                <a:ea typeface="Times New Roman" panose="02020603050405020304" pitchFamily="18" charset="0"/>
                <a:cs typeface="Calibri" panose="020F0502020204030204" pitchFamily="34" charset="0"/>
              </a:rPr>
              <a:t>workshop on the EPIC model </a:t>
            </a:r>
            <a:r>
              <a:rPr lang="en-US" sz="12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was hosted remotely for city and university officials from various Asian cities representing an expansion of the EPIC model into the Asia-Pacific region.  This workshop also witnessed the advent of the EPIC Asia </a:t>
            </a:r>
            <a:r>
              <a:rPr lang="en-US" sz="1200" dirty="0">
                <a:solidFill>
                  <a:srgbClr val="404040"/>
                </a:solidFill>
                <a:latin typeface="Calibri" panose="020F0502020204030204" pitchFamily="34" charset="0"/>
                <a:ea typeface="Times New Roman" panose="02020603050405020304" pitchFamily="18" charset="0"/>
                <a:cs typeface="Calibri" panose="020F0502020204030204" pitchFamily="34" charset="0"/>
              </a:rPr>
              <a:t>r</a:t>
            </a:r>
            <a:r>
              <a:rPr lang="en-US" sz="12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egional network, the second EPIC network outside the US.              </a:t>
            </a:r>
            <a:r>
              <a:rPr lang="en-US" altLang="zh-CN" sz="11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2021 </a:t>
            </a:r>
            <a:r>
              <a:rPr lang="zh-CN" altLang="en-US" sz="11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年 </a:t>
            </a:r>
            <a:r>
              <a:rPr lang="en-US" altLang="zh-CN" sz="11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5 </a:t>
            </a:r>
            <a:r>
              <a:rPr lang="zh-CN" altLang="en-US" sz="11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月，为来自亚洲各个城市的城市和大学官员远程举办了 </a:t>
            </a:r>
            <a:r>
              <a:rPr lang="en-US" altLang="zh-CN" sz="11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EPIC </a:t>
            </a:r>
            <a:r>
              <a:rPr lang="zh-CN" altLang="en-US" sz="11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模型培训研讨会，代表着 </a:t>
            </a:r>
            <a:r>
              <a:rPr lang="en-US" altLang="zh-CN" sz="11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EPIC </a:t>
            </a:r>
            <a:r>
              <a:rPr lang="zh-CN" altLang="en-US" sz="11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模型扩展到亚太地区。本次研讨会还见证了 </a:t>
            </a:r>
            <a:r>
              <a:rPr lang="en-US" altLang="zh-CN" sz="11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EPIC </a:t>
            </a:r>
            <a:r>
              <a:rPr lang="zh-CN" altLang="en-US" sz="11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亚洲区域网络的诞生，这是美国以外的第二个 </a:t>
            </a:r>
            <a:r>
              <a:rPr lang="en-US" altLang="zh-CN" sz="11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EPIC </a:t>
            </a:r>
            <a:r>
              <a:rPr lang="zh-CN" altLang="en-US" sz="11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网络。</a:t>
            </a:r>
            <a:endParaRPr lang="en-US" sz="11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nSpc>
                <a:spcPct val="90000"/>
              </a:lnSpc>
              <a:spcBef>
                <a:spcPts val="0"/>
              </a:spcBef>
              <a:spcAft>
                <a:spcPts val="0"/>
              </a:spcAft>
              <a:buNone/>
            </a:pPr>
            <a:r>
              <a:rPr lang="en-US" sz="12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solidFill>
                <a:srgbClr val="404040"/>
              </a:solidFill>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nSpc>
                <a:spcPct val="90000"/>
              </a:lnSpc>
              <a:spcBef>
                <a:spcPts val="0"/>
              </a:spcBef>
              <a:spcAft>
                <a:spcPts val="0"/>
              </a:spcAft>
              <a:buFont typeface="Symbol" panose="05050102010706020507" pitchFamily="18" charset="2"/>
              <a:buChar char=""/>
            </a:pPr>
            <a:r>
              <a:rPr lang="en-US" sz="12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Between June and September 2022, </a:t>
            </a:r>
            <a:r>
              <a:rPr lang="en-US" sz="1200" dirty="0">
                <a:solidFill>
                  <a:srgbClr val="404040"/>
                </a:solidFill>
                <a:latin typeface="Calibri" panose="020F0502020204030204" pitchFamily="34" charset="0"/>
                <a:ea typeface="Times New Roman" panose="02020603050405020304" pitchFamily="18" charset="0"/>
                <a:cs typeface="Calibri" panose="020F0502020204030204" pitchFamily="34" charset="0"/>
              </a:rPr>
              <a:t>four</a:t>
            </a:r>
            <a:r>
              <a:rPr lang="en-US" sz="12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 EPIC training workshops were hosted in Pretoria South Africa, Windhoek Namibia, Gaborone Botswana, and Harare Zimbabwe.                    </a:t>
            </a:r>
            <a:r>
              <a:rPr lang="en-US" altLang="zh-CN" sz="11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2022 </a:t>
            </a:r>
            <a:r>
              <a:rPr lang="zh-CN" altLang="en-US" sz="11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年 </a:t>
            </a:r>
            <a:r>
              <a:rPr lang="en-US" altLang="zh-CN" sz="11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6 </a:t>
            </a:r>
            <a:r>
              <a:rPr lang="zh-CN" altLang="en-US" sz="11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月至 </a:t>
            </a:r>
            <a:r>
              <a:rPr lang="en-US" altLang="zh-CN" sz="11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9 </a:t>
            </a:r>
            <a:r>
              <a:rPr lang="zh-CN" altLang="en-US" sz="11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月期间，在南非比勒陀利亚、纳米比亚温得和克、博茨瓦纳哈博罗内和津巴布韦哈拉雷举办了四次 </a:t>
            </a:r>
            <a:r>
              <a:rPr lang="en-US" altLang="zh-CN" sz="11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EPIC </a:t>
            </a:r>
            <a:r>
              <a:rPr lang="zh-CN" altLang="en-US" sz="11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培训研讨会。</a:t>
            </a:r>
            <a:endParaRPr lang="en-US" sz="1100" dirty="0">
              <a:solidFill>
                <a:srgbClr val="404040"/>
              </a:solidFill>
              <a:latin typeface="Calibri" panose="020F0502020204030204" pitchFamily="34" charset="0"/>
              <a:ea typeface="Times New Roman" panose="02020603050405020304" pitchFamily="18" charset="0"/>
              <a:cs typeface="Calibri" panose="020F0502020204030204" pitchFamily="34" charset="0"/>
            </a:endParaRPr>
          </a:p>
          <a:p>
            <a:pPr marL="0" marR="0" lvl="0" indent="0">
              <a:lnSpc>
                <a:spcPct val="90000"/>
              </a:lnSpc>
              <a:spcBef>
                <a:spcPts val="0"/>
              </a:spcBef>
              <a:spcAft>
                <a:spcPts val="0"/>
              </a:spcAft>
              <a:buNone/>
            </a:pPr>
            <a:endParaRPr lang="en-US" sz="12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nSpc>
                <a:spcPct val="90000"/>
              </a:lnSpc>
              <a:spcBef>
                <a:spcPts val="0"/>
              </a:spcBef>
              <a:spcAft>
                <a:spcPts val="0"/>
              </a:spcAft>
              <a:buFont typeface="Symbol" panose="05050102010706020507" pitchFamily="18" charset="2"/>
              <a:buChar char=""/>
            </a:pPr>
            <a:r>
              <a:rPr lang="en-US" sz="1200" dirty="0">
                <a:solidFill>
                  <a:srgbClr val="404040"/>
                </a:solidFill>
                <a:latin typeface="Calibri" panose="020F0502020204030204" pitchFamily="34" charset="0"/>
                <a:ea typeface="Times New Roman" panose="02020603050405020304" pitchFamily="18" charset="0"/>
                <a:cs typeface="Calibri" panose="020F0502020204030204" pitchFamily="34" charset="0"/>
              </a:rPr>
              <a:t>Two</a:t>
            </a:r>
            <a:r>
              <a:rPr lang="en-US" sz="12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 EPIC training workshops were hosted in Latin America in late 2022.  As a result of these latter 2 workshops  10 new </a:t>
            </a:r>
            <a:r>
              <a:rPr lang="en-US" sz="1200" dirty="0">
                <a:solidFill>
                  <a:srgbClr val="404040"/>
                </a:solidFill>
                <a:latin typeface="Calibri" panose="020F0502020204030204" pitchFamily="34" charset="0"/>
                <a:ea typeface="Times New Roman" panose="02020603050405020304" pitchFamily="18" charset="0"/>
                <a:cs typeface="Calibri" panose="020F0502020204030204" pitchFamily="34" charset="0"/>
              </a:rPr>
              <a:t>EP</a:t>
            </a:r>
            <a:r>
              <a:rPr lang="en-US" sz="12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IC projects are now underway in cities in 5 Latin American countries.        </a:t>
            </a:r>
            <a:r>
              <a:rPr lang="en-US" altLang="zh-CN" sz="11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2022 </a:t>
            </a:r>
            <a:r>
              <a:rPr lang="zh-CN" altLang="en-US" sz="11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年底在拉丁美洲举办了两场 </a:t>
            </a:r>
            <a:r>
              <a:rPr lang="en-US" altLang="zh-CN" sz="11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EPIC </a:t>
            </a:r>
            <a:r>
              <a:rPr lang="zh-CN" altLang="en-US" sz="11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培训研讨会。由于后两场研讨会的成果，</a:t>
            </a:r>
            <a:r>
              <a:rPr lang="en-US" altLang="zh-CN" sz="11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10 </a:t>
            </a:r>
            <a:r>
              <a:rPr lang="zh-CN" altLang="en-US" sz="11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个新的 </a:t>
            </a:r>
            <a:r>
              <a:rPr lang="en-US" altLang="zh-CN" sz="11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EPIC </a:t>
            </a:r>
            <a:r>
              <a:rPr lang="zh-CN" altLang="en-US" sz="11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项目目前正在 </a:t>
            </a:r>
            <a:r>
              <a:rPr lang="en-US" altLang="zh-CN" sz="11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5 </a:t>
            </a:r>
            <a:r>
              <a:rPr lang="zh-CN" altLang="en-US" sz="11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个拉丁美洲国家的城市进行。</a:t>
            </a:r>
            <a:endParaRPr lang="en-US" sz="11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nSpc>
                <a:spcPct val="90000"/>
              </a:lnSpc>
              <a:spcBef>
                <a:spcPts val="0"/>
              </a:spcBef>
              <a:spcAft>
                <a:spcPts val="0"/>
              </a:spcAft>
              <a:buFont typeface="Symbol" panose="05050102010706020507" pitchFamily="18" charset="2"/>
              <a:buChar char=""/>
            </a:pPr>
            <a:endParaRPr lang="en-US" sz="1200" dirty="0">
              <a:solidFill>
                <a:srgbClr val="404040"/>
              </a:solidFill>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nSpc>
                <a:spcPct val="90000"/>
              </a:lnSpc>
              <a:spcBef>
                <a:spcPts val="0"/>
              </a:spcBef>
              <a:spcAft>
                <a:spcPts val="0"/>
              </a:spcAft>
              <a:buFont typeface="Symbol" panose="05050102010706020507" pitchFamily="18" charset="2"/>
              <a:buChar char=""/>
            </a:pPr>
            <a:r>
              <a:rPr lang="en-US" sz="1200" dirty="0">
                <a:solidFill>
                  <a:srgbClr val="404040"/>
                </a:solidFill>
                <a:latin typeface="Calibri" panose="020F0502020204030204" pitchFamily="34" charset="0"/>
                <a:ea typeface="Times New Roman" panose="02020603050405020304" pitchFamily="18" charset="0"/>
                <a:cs typeface="Calibri" panose="020F0502020204030204" pitchFamily="34" charset="0"/>
              </a:rPr>
              <a:t>Four EPIC training workshops are currently taking place in Monrovia Liberia, Banjul Gambia, Mombasa Kenya and Lusaka Zambia.                  </a:t>
            </a:r>
            <a:r>
              <a:rPr lang="zh-CN" altLang="en-US" sz="1100" dirty="0">
                <a:solidFill>
                  <a:srgbClr val="404040"/>
                </a:solidFill>
                <a:latin typeface="Calibri" panose="020F0502020204030204" pitchFamily="34" charset="0"/>
                <a:ea typeface="Times New Roman" panose="02020603050405020304" pitchFamily="18" charset="0"/>
                <a:cs typeface="Calibri" panose="020F0502020204030204" pitchFamily="34" charset="0"/>
              </a:rPr>
              <a:t>目前正在利比里亚蒙罗维亚、冈比亚班珠尔、肯尼亚蒙巴萨和赞比亚卢萨卡举办四期 </a:t>
            </a:r>
            <a:r>
              <a:rPr lang="en-US" altLang="zh-CN" sz="1100" dirty="0">
                <a:solidFill>
                  <a:srgbClr val="404040"/>
                </a:solidFill>
                <a:latin typeface="Calibri" panose="020F0502020204030204" pitchFamily="34" charset="0"/>
                <a:ea typeface="Times New Roman" panose="02020603050405020304" pitchFamily="18" charset="0"/>
                <a:cs typeface="Calibri" panose="020F0502020204030204" pitchFamily="34" charset="0"/>
              </a:rPr>
              <a:t>EPIC </a:t>
            </a:r>
            <a:r>
              <a:rPr lang="zh-CN" altLang="en-US" sz="1100" dirty="0">
                <a:solidFill>
                  <a:srgbClr val="404040"/>
                </a:solidFill>
                <a:latin typeface="Calibri" panose="020F0502020204030204" pitchFamily="34" charset="0"/>
                <a:ea typeface="Times New Roman" panose="02020603050405020304" pitchFamily="18" charset="0"/>
                <a:cs typeface="Calibri" panose="020F0502020204030204" pitchFamily="34" charset="0"/>
              </a:rPr>
              <a:t>培训研讨会。</a:t>
            </a:r>
            <a:endParaRPr lang="en-US" sz="11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nSpc>
                <a:spcPct val="90000"/>
              </a:lnSpc>
              <a:spcBef>
                <a:spcPts val="0"/>
              </a:spcBef>
              <a:spcAft>
                <a:spcPts val="0"/>
              </a:spcAft>
              <a:buFont typeface="Symbol" panose="05050102010706020507" pitchFamily="18" charset="2"/>
              <a:buChar char=""/>
            </a:pPr>
            <a:endParaRPr lang="en-US" sz="1200" dirty="0">
              <a:solidFill>
                <a:srgbClr val="404040"/>
              </a:solidFill>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nSpc>
                <a:spcPct val="90000"/>
              </a:lnSpc>
              <a:spcBef>
                <a:spcPts val="0"/>
              </a:spcBef>
              <a:spcAft>
                <a:spcPts val="0"/>
              </a:spcAft>
              <a:buFont typeface="Symbol" panose="05050102010706020507" pitchFamily="18" charset="2"/>
              <a:buChar char=""/>
            </a:pPr>
            <a:r>
              <a:rPr lang="en-US" sz="1200" dirty="0">
                <a:solidFill>
                  <a:srgbClr val="404040"/>
                </a:solidFill>
                <a:effectLst/>
                <a:highlight>
                  <a:srgbClr val="00FFFF"/>
                </a:highlight>
                <a:latin typeface="Calibri" panose="020F0502020204030204" pitchFamily="34" charset="0"/>
                <a:ea typeface="Calibri" panose="020F0502020204030204" pitchFamily="34" charset="0"/>
                <a:cs typeface="Calibri" panose="020F0502020204030204" pitchFamily="34" charset="0"/>
              </a:rPr>
              <a:t>To date, the EPIC model has been implemented by more than 70 university-based programs in more than 350 diverse institutions/communities globally, to complete more than 1800 projects mobilizing more than a million hours of expert-supervised student effort.               </a:t>
            </a:r>
            <a:r>
              <a:rPr lang="zh-CN" altLang="en-US" sz="1100" dirty="0">
                <a:solidFill>
                  <a:srgbClr val="404040"/>
                </a:solidFill>
                <a:effectLst/>
                <a:highlight>
                  <a:srgbClr val="00FFFF"/>
                </a:highlight>
                <a:latin typeface="Calibri" panose="020F0502020204030204" pitchFamily="34" charset="0"/>
                <a:ea typeface="Calibri" panose="020F0502020204030204" pitchFamily="34" charset="0"/>
                <a:cs typeface="Calibri" panose="020F0502020204030204" pitchFamily="34" charset="0"/>
              </a:rPr>
              <a:t>迄今为止，</a:t>
            </a:r>
            <a:r>
              <a:rPr lang="en-US" altLang="zh-CN" sz="1100" dirty="0">
                <a:solidFill>
                  <a:srgbClr val="404040"/>
                </a:solidFill>
                <a:effectLst/>
                <a:highlight>
                  <a:srgbClr val="00FFFF"/>
                </a:highlight>
                <a:latin typeface="Calibri" panose="020F0502020204030204" pitchFamily="34" charset="0"/>
                <a:ea typeface="Calibri" panose="020F0502020204030204" pitchFamily="34" charset="0"/>
                <a:cs typeface="Calibri" panose="020F0502020204030204" pitchFamily="34" charset="0"/>
              </a:rPr>
              <a:t>EPIC </a:t>
            </a:r>
            <a:r>
              <a:rPr lang="zh-CN" altLang="en-US" sz="1100" dirty="0">
                <a:solidFill>
                  <a:srgbClr val="404040"/>
                </a:solidFill>
                <a:effectLst/>
                <a:highlight>
                  <a:srgbClr val="00FFFF"/>
                </a:highlight>
                <a:latin typeface="Calibri" panose="020F0502020204030204" pitchFamily="34" charset="0"/>
                <a:ea typeface="Calibri" panose="020F0502020204030204" pitchFamily="34" charset="0"/>
                <a:cs typeface="Calibri" panose="020F0502020204030204" pitchFamily="34" charset="0"/>
              </a:rPr>
              <a:t>模式已在全球 </a:t>
            </a:r>
            <a:r>
              <a:rPr lang="en-US" altLang="zh-CN" sz="1100" dirty="0">
                <a:solidFill>
                  <a:srgbClr val="404040"/>
                </a:solidFill>
                <a:effectLst/>
                <a:highlight>
                  <a:srgbClr val="00FFFF"/>
                </a:highlight>
                <a:latin typeface="Calibri" panose="020F0502020204030204" pitchFamily="34" charset="0"/>
                <a:ea typeface="Calibri" panose="020F0502020204030204" pitchFamily="34" charset="0"/>
                <a:cs typeface="Calibri" panose="020F0502020204030204" pitchFamily="34" charset="0"/>
              </a:rPr>
              <a:t>350 </a:t>
            </a:r>
            <a:r>
              <a:rPr lang="zh-CN" altLang="en-US" sz="1100" dirty="0">
                <a:solidFill>
                  <a:srgbClr val="404040"/>
                </a:solidFill>
                <a:effectLst/>
                <a:highlight>
                  <a:srgbClr val="00FFFF"/>
                </a:highlight>
                <a:latin typeface="Calibri" panose="020F0502020204030204" pitchFamily="34" charset="0"/>
                <a:ea typeface="Calibri" panose="020F0502020204030204" pitchFamily="34" charset="0"/>
                <a:cs typeface="Calibri" panose="020F0502020204030204" pitchFamily="34" charset="0"/>
              </a:rPr>
              <a:t>多个不同机构</a:t>
            </a:r>
            <a:r>
              <a:rPr lang="en-US" altLang="zh-CN" sz="1100" dirty="0">
                <a:solidFill>
                  <a:srgbClr val="404040"/>
                </a:solidFill>
                <a:effectLst/>
                <a:highlight>
                  <a:srgbClr val="00FFFF"/>
                </a:highlight>
                <a:latin typeface="Calibri" panose="020F0502020204030204" pitchFamily="34" charset="0"/>
                <a:ea typeface="Calibri" panose="020F0502020204030204" pitchFamily="34" charset="0"/>
                <a:cs typeface="Calibri" panose="020F0502020204030204" pitchFamily="34" charset="0"/>
              </a:rPr>
              <a:t>/</a:t>
            </a:r>
            <a:r>
              <a:rPr lang="zh-CN" altLang="en-US" sz="1100" dirty="0">
                <a:solidFill>
                  <a:srgbClr val="404040"/>
                </a:solidFill>
                <a:effectLst/>
                <a:highlight>
                  <a:srgbClr val="00FFFF"/>
                </a:highlight>
                <a:latin typeface="Calibri" panose="020F0502020204030204" pitchFamily="34" charset="0"/>
                <a:ea typeface="Calibri" panose="020F0502020204030204" pitchFamily="34" charset="0"/>
                <a:cs typeface="Calibri" panose="020F0502020204030204" pitchFamily="34" charset="0"/>
              </a:rPr>
              <a:t>社区的 </a:t>
            </a:r>
            <a:r>
              <a:rPr lang="en-US" altLang="zh-CN" sz="1100" dirty="0">
                <a:solidFill>
                  <a:srgbClr val="404040"/>
                </a:solidFill>
                <a:effectLst/>
                <a:highlight>
                  <a:srgbClr val="00FFFF"/>
                </a:highlight>
                <a:latin typeface="Calibri" panose="020F0502020204030204" pitchFamily="34" charset="0"/>
                <a:ea typeface="Calibri" panose="020F0502020204030204" pitchFamily="34" charset="0"/>
                <a:cs typeface="Calibri" panose="020F0502020204030204" pitchFamily="34" charset="0"/>
              </a:rPr>
              <a:t>70 </a:t>
            </a:r>
            <a:r>
              <a:rPr lang="zh-CN" altLang="en-US" sz="1100" dirty="0">
                <a:solidFill>
                  <a:srgbClr val="404040"/>
                </a:solidFill>
                <a:effectLst/>
                <a:highlight>
                  <a:srgbClr val="00FFFF"/>
                </a:highlight>
                <a:latin typeface="Calibri" panose="020F0502020204030204" pitchFamily="34" charset="0"/>
                <a:ea typeface="Calibri" panose="020F0502020204030204" pitchFamily="34" charset="0"/>
                <a:cs typeface="Calibri" panose="020F0502020204030204" pitchFamily="34" charset="0"/>
              </a:rPr>
              <a:t>多个大学项目中实施，完成了 </a:t>
            </a:r>
            <a:r>
              <a:rPr lang="en-US" altLang="zh-CN" sz="1100" dirty="0">
                <a:solidFill>
                  <a:srgbClr val="404040"/>
                </a:solidFill>
                <a:effectLst/>
                <a:highlight>
                  <a:srgbClr val="00FFFF"/>
                </a:highlight>
                <a:latin typeface="Calibri" panose="020F0502020204030204" pitchFamily="34" charset="0"/>
                <a:ea typeface="Calibri" panose="020F0502020204030204" pitchFamily="34" charset="0"/>
                <a:cs typeface="Calibri" panose="020F0502020204030204" pitchFamily="34" charset="0"/>
              </a:rPr>
              <a:t>1800 </a:t>
            </a:r>
            <a:r>
              <a:rPr lang="zh-CN" altLang="en-US" sz="1100" dirty="0">
                <a:solidFill>
                  <a:srgbClr val="404040"/>
                </a:solidFill>
                <a:effectLst/>
                <a:highlight>
                  <a:srgbClr val="00FFFF"/>
                </a:highlight>
                <a:latin typeface="Calibri" panose="020F0502020204030204" pitchFamily="34" charset="0"/>
                <a:ea typeface="Calibri" panose="020F0502020204030204" pitchFamily="34" charset="0"/>
                <a:cs typeface="Calibri" panose="020F0502020204030204" pitchFamily="34" charset="0"/>
              </a:rPr>
              <a:t>多个项目，动员了超过 </a:t>
            </a:r>
            <a:r>
              <a:rPr lang="en-US" altLang="zh-CN" sz="1100" dirty="0">
                <a:solidFill>
                  <a:srgbClr val="404040"/>
                </a:solidFill>
                <a:effectLst/>
                <a:highlight>
                  <a:srgbClr val="00FFFF"/>
                </a:highlight>
                <a:latin typeface="Calibri" panose="020F0502020204030204" pitchFamily="34" charset="0"/>
                <a:ea typeface="Calibri" panose="020F0502020204030204" pitchFamily="34" charset="0"/>
                <a:cs typeface="Calibri" panose="020F0502020204030204" pitchFamily="34" charset="0"/>
              </a:rPr>
              <a:t>100 </a:t>
            </a:r>
            <a:r>
              <a:rPr lang="zh-CN" altLang="en-US" sz="1100" dirty="0">
                <a:solidFill>
                  <a:srgbClr val="404040"/>
                </a:solidFill>
                <a:effectLst/>
                <a:highlight>
                  <a:srgbClr val="00FFFF"/>
                </a:highlight>
                <a:latin typeface="Calibri" panose="020F0502020204030204" pitchFamily="34" charset="0"/>
                <a:ea typeface="Calibri" panose="020F0502020204030204" pitchFamily="34" charset="0"/>
                <a:cs typeface="Calibri" panose="020F0502020204030204" pitchFamily="34" charset="0"/>
              </a:rPr>
              <a:t>万小时的专家监督学生的努力。</a:t>
            </a:r>
            <a:endParaRPr lang="en-US" sz="1100" dirty="0">
              <a:solidFill>
                <a:srgbClr val="404040"/>
              </a:solidFill>
              <a:effectLst/>
              <a:highlight>
                <a:srgbClr val="00FFFF"/>
              </a:highlight>
              <a:latin typeface="Calibri" panose="020F0502020204030204" pitchFamily="34" charset="0"/>
              <a:ea typeface="Times New Roman" panose="02020603050405020304" pitchFamily="18" charset="0"/>
              <a:cs typeface="Calibri" panose="020F0502020204030204" pitchFamily="34" charset="0"/>
            </a:endParaRPr>
          </a:p>
          <a:p>
            <a:pPr marL="0" marR="0" indent="0">
              <a:lnSpc>
                <a:spcPct val="90000"/>
              </a:lnSpc>
              <a:spcBef>
                <a:spcPts val="0"/>
              </a:spcBef>
              <a:spcAft>
                <a:spcPts val="800"/>
              </a:spcAft>
              <a:buNone/>
            </a:pPr>
            <a:endParaRPr lang="en-US" sz="7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90000"/>
              </a:lnSpc>
              <a:spcBef>
                <a:spcPts val="0"/>
              </a:spcBef>
              <a:spcAft>
                <a:spcPts val="800"/>
              </a:spcAft>
            </a:pPr>
            <a:endParaRPr lang="en-US" sz="7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endParaRPr lang="en-US" sz="700" dirty="0">
              <a:solidFill>
                <a:srgbClr val="404040"/>
              </a:solidFill>
            </a:endParaRPr>
          </a:p>
        </p:txBody>
      </p:sp>
    </p:spTree>
    <p:extLst>
      <p:ext uri="{BB962C8B-B14F-4D97-AF65-F5344CB8AC3E}">
        <p14:creationId xmlns:p14="http://schemas.microsoft.com/office/powerpoint/2010/main" val="29421282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5D657-1DA5-4BC9-BBC5-9EBF2032E16F}"/>
              </a:ext>
            </a:extLst>
          </p:cNvPr>
          <p:cNvSpPr>
            <a:spLocks noGrp="1"/>
          </p:cNvSpPr>
          <p:nvPr>
            <p:ph type="title"/>
          </p:nvPr>
        </p:nvSpPr>
        <p:spPr>
          <a:xfrm>
            <a:off x="522515" y="242722"/>
            <a:ext cx="11177872" cy="720841"/>
          </a:xfrm>
          <a:solidFill>
            <a:srgbClr val="FFFFFF"/>
          </a:solidFill>
        </p:spPr>
        <p:txBody>
          <a:bodyPr>
            <a:normAutofit fontScale="90000"/>
          </a:bodyPr>
          <a:lstStyle/>
          <a:p>
            <a:r>
              <a:rPr lang="en-US" dirty="0"/>
              <a:t>Highlights of EPIC Tool in African cities                                    </a:t>
            </a:r>
            <a:r>
              <a:rPr lang="en-US" sz="1800" dirty="0"/>
              <a:t>EPIC Tool </a:t>
            </a:r>
            <a:r>
              <a:rPr lang="zh-CN" altLang="en-US" sz="1800" dirty="0"/>
              <a:t>在非洲城市的亮点</a:t>
            </a:r>
            <a:endParaRPr lang="en-US" sz="1800" dirty="0"/>
          </a:p>
        </p:txBody>
      </p:sp>
      <p:sp>
        <p:nvSpPr>
          <p:cNvPr id="3" name="Content Placeholder 2">
            <a:extLst>
              <a:ext uri="{FF2B5EF4-FFF2-40B4-BE49-F238E27FC236}">
                <a16:creationId xmlns:a16="http://schemas.microsoft.com/office/drawing/2014/main" id="{18D44186-43F8-48A2-826C-C2F5710FD731}"/>
              </a:ext>
            </a:extLst>
          </p:cNvPr>
          <p:cNvSpPr>
            <a:spLocks noGrp="1"/>
          </p:cNvSpPr>
          <p:nvPr>
            <p:ph idx="4294967295"/>
          </p:nvPr>
        </p:nvSpPr>
        <p:spPr>
          <a:xfrm>
            <a:off x="327260" y="1347018"/>
            <a:ext cx="11373128" cy="5268260"/>
          </a:xfrm>
        </p:spPr>
        <p:txBody>
          <a:bodyPr>
            <a:normAutofit/>
          </a:bodyPr>
          <a:lstStyle/>
          <a:p>
            <a:pPr>
              <a:lnSpc>
                <a:spcPct val="90000"/>
              </a:lnSpc>
            </a:pPr>
            <a:r>
              <a:rPr lang="en-US" sz="1300" u="sng" dirty="0">
                <a:solidFill>
                  <a:srgbClr val="404040"/>
                </a:solidFill>
                <a:latin typeface="Calibri" panose="020F0502020204030204" pitchFamily="34" charset="0"/>
                <a:cs typeface="Calibri" panose="020F0502020204030204" pitchFamily="34" charset="0"/>
              </a:rPr>
              <a:t>Durban, South Africa </a:t>
            </a:r>
            <a:r>
              <a:rPr lang="en-US" sz="1300" dirty="0">
                <a:solidFill>
                  <a:srgbClr val="404040"/>
                </a:solidFill>
                <a:latin typeface="Calibri" panose="020F0502020204030204" pitchFamily="34" charset="0"/>
                <a:cs typeface="Calibri" panose="020F0502020204030204" pitchFamily="34" charset="0"/>
              </a:rPr>
              <a:t>– Durban city council worked with the University of KwaZulu-Natal and its students for assistance in developing and implementing a flood management plan and a disaster early warning system for an QRW informal community living along the Palmiet River.   Most recently, the Durban area was struck by the worst rains and floods in the history of SA, resulting in nearly 500 deaths and damage to over 19,000 dwellings, largely confined to informal communities.  However, because of a community-led disaster early warning system being in place, the QRW community along the Palmiet River saw no deaths.       </a:t>
            </a:r>
            <a:r>
              <a:rPr lang="zh-CN" altLang="en-US" sz="1100" dirty="0">
                <a:solidFill>
                  <a:srgbClr val="404040"/>
                </a:solidFill>
                <a:latin typeface="Calibri" panose="020F0502020204030204" pitchFamily="34" charset="0"/>
                <a:cs typeface="Calibri" panose="020F0502020204030204" pitchFamily="34" charset="0"/>
              </a:rPr>
              <a:t>南非德班 </a:t>
            </a:r>
            <a:r>
              <a:rPr lang="en-US" altLang="zh-CN" sz="1100" dirty="0">
                <a:solidFill>
                  <a:srgbClr val="404040"/>
                </a:solidFill>
                <a:latin typeface="Calibri" panose="020F0502020204030204" pitchFamily="34" charset="0"/>
                <a:cs typeface="Calibri" panose="020F0502020204030204" pitchFamily="34" charset="0"/>
              </a:rPr>
              <a:t>- </a:t>
            </a:r>
            <a:r>
              <a:rPr lang="zh-CN" altLang="en-US" sz="1100" dirty="0">
                <a:solidFill>
                  <a:srgbClr val="404040"/>
                </a:solidFill>
                <a:latin typeface="Calibri" panose="020F0502020204030204" pitchFamily="34" charset="0"/>
                <a:cs typeface="Calibri" panose="020F0502020204030204" pitchFamily="34" charset="0"/>
              </a:rPr>
              <a:t>德班市议会与夸祖鲁</a:t>
            </a:r>
            <a:r>
              <a:rPr lang="en-US" altLang="zh-CN" sz="1100" dirty="0">
                <a:solidFill>
                  <a:srgbClr val="404040"/>
                </a:solidFill>
                <a:latin typeface="Calibri" panose="020F0502020204030204" pitchFamily="34" charset="0"/>
                <a:cs typeface="Calibri" panose="020F0502020204030204" pitchFamily="34" charset="0"/>
              </a:rPr>
              <a:t>-</a:t>
            </a:r>
            <a:r>
              <a:rPr lang="zh-CN" altLang="en-US" sz="1100" dirty="0">
                <a:solidFill>
                  <a:srgbClr val="404040"/>
                </a:solidFill>
                <a:latin typeface="Calibri" panose="020F0502020204030204" pitchFamily="34" charset="0"/>
                <a:cs typeface="Calibri" panose="020F0502020204030204" pitchFamily="34" charset="0"/>
              </a:rPr>
              <a:t>纳塔尔大学及其学生合作，为帕尔米特河沿岸的 </a:t>
            </a:r>
            <a:r>
              <a:rPr lang="en-US" altLang="zh-CN" sz="1100" dirty="0">
                <a:solidFill>
                  <a:srgbClr val="404040"/>
                </a:solidFill>
                <a:latin typeface="Calibri" panose="020F0502020204030204" pitchFamily="34" charset="0"/>
                <a:cs typeface="Calibri" panose="020F0502020204030204" pitchFamily="34" charset="0"/>
              </a:rPr>
              <a:t>QRW </a:t>
            </a:r>
            <a:r>
              <a:rPr lang="zh-CN" altLang="en-US" sz="1100" dirty="0">
                <a:solidFill>
                  <a:srgbClr val="404040"/>
                </a:solidFill>
                <a:latin typeface="Calibri" panose="020F0502020204030204" pitchFamily="34" charset="0"/>
                <a:cs typeface="Calibri" panose="020F0502020204030204" pitchFamily="34" charset="0"/>
              </a:rPr>
              <a:t>非正式社区制定和实施洪水管理计划和灾害预警系统提供援助。 最近，德班地区遭遇了南澳历史上最严重的降雨和洪水，造成近 </a:t>
            </a:r>
            <a:r>
              <a:rPr lang="en-US" altLang="zh-CN" sz="1100" dirty="0">
                <a:solidFill>
                  <a:srgbClr val="404040"/>
                </a:solidFill>
                <a:latin typeface="Calibri" panose="020F0502020204030204" pitchFamily="34" charset="0"/>
                <a:cs typeface="Calibri" panose="020F0502020204030204" pitchFamily="34" charset="0"/>
              </a:rPr>
              <a:t>500 </a:t>
            </a:r>
            <a:r>
              <a:rPr lang="zh-CN" altLang="en-US" sz="1100" dirty="0">
                <a:solidFill>
                  <a:srgbClr val="404040"/>
                </a:solidFill>
                <a:latin typeface="Calibri" panose="020F0502020204030204" pitchFamily="34" charset="0"/>
                <a:cs typeface="Calibri" panose="020F0502020204030204" pitchFamily="34" charset="0"/>
              </a:rPr>
              <a:t>人死亡，</a:t>
            </a:r>
            <a:r>
              <a:rPr lang="en-US" altLang="zh-CN" sz="1100" dirty="0">
                <a:solidFill>
                  <a:srgbClr val="404040"/>
                </a:solidFill>
                <a:latin typeface="Calibri" panose="020F0502020204030204" pitchFamily="34" charset="0"/>
                <a:cs typeface="Calibri" panose="020F0502020204030204" pitchFamily="34" charset="0"/>
              </a:rPr>
              <a:t>19,000 </a:t>
            </a:r>
            <a:r>
              <a:rPr lang="zh-CN" altLang="en-US" sz="1100" dirty="0">
                <a:solidFill>
                  <a:srgbClr val="404040"/>
                </a:solidFill>
                <a:latin typeface="Calibri" panose="020F0502020204030204" pitchFamily="34" charset="0"/>
                <a:cs typeface="Calibri" panose="020F0502020204030204" pitchFamily="34" charset="0"/>
              </a:rPr>
              <a:t>多处住宅受损，其中大部分位于非正规社区。 然而，由于社区主导的灾害预警系统已经到位，帕尔米特河沿岸的 </a:t>
            </a:r>
            <a:r>
              <a:rPr lang="en-US" altLang="zh-CN" sz="1100" dirty="0">
                <a:solidFill>
                  <a:srgbClr val="404040"/>
                </a:solidFill>
                <a:latin typeface="Calibri" panose="020F0502020204030204" pitchFamily="34" charset="0"/>
                <a:cs typeface="Calibri" panose="020F0502020204030204" pitchFamily="34" charset="0"/>
              </a:rPr>
              <a:t>QRW </a:t>
            </a:r>
            <a:r>
              <a:rPr lang="zh-CN" altLang="en-US" sz="1100" dirty="0">
                <a:solidFill>
                  <a:srgbClr val="404040"/>
                </a:solidFill>
                <a:latin typeface="Calibri" panose="020F0502020204030204" pitchFamily="34" charset="0"/>
                <a:cs typeface="Calibri" panose="020F0502020204030204" pitchFamily="34" charset="0"/>
              </a:rPr>
              <a:t>社区没有出现死亡事件。</a:t>
            </a:r>
            <a:endParaRPr lang="en-US" sz="1100" dirty="0">
              <a:solidFill>
                <a:srgbClr val="404040"/>
              </a:solidFill>
              <a:latin typeface="Calibri" panose="020F0502020204030204" pitchFamily="34" charset="0"/>
              <a:cs typeface="Calibri" panose="020F0502020204030204" pitchFamily="34" charset="0"/>
            </a:endParaRPr>
          </a:p>
          <a:p>
            <a:pPr>
              <a:lnSpc>
                <a:spcPct val="90000"/>
              </a:lnSpc>
            </a:pPr>
            <a:r>
              <a:rPr lang="en-US" sz="1300" u="sng" dirty="0">
                <a:solidFill>
                  <a:srgbClr val="404040"/>
                </a:solidFill>
                <a:latin typeface="Calibri" panose="020F0502020204030204" pitchFamily="34" charset="0"/>
                <a:cs typeface="Calibri" panose="020F0502020204030204" pitchFamily="34" charset="0"/>
              </a:rPr>
              <a:t>Nairobi, Kenya </a:t>
            </a:r>
            <a:r>
              <a:rPr lang="en-US" sz="1300" dirty="0">
                <a:solidFill>
                  <a:srgbClr val="404040"/>
                </a:solidFill>
                <a:latin typeface="Calibri" panose="020F0502020204030204" pitchFamily="34" charset="0"/>
                <a:cs typeface="Calibri" panose="020F0502020204030204" pitchFamily="34" charset="0"/>
              </a:rPr>
              <a:t>– Nairobi city council sought assistance from the University of Nairobi, as well as an NGO, to identify options for redeveloping and making more resilient, sustainable, and user-friendly, its notoriously deteriorated central business district.  Following a localized student-led pilot effort aimed at showing the potential value of implementing one of the options presented, the President of Nairobi approved and supported a full-scale effort to implement the work beyond the pilot area.   The work of redeveloping the CBD to be more resilient, sustainable and user-friendly, is on-going and has the support of local businesses as well.   </a:t>
            </a:r>
            <a:r>
              <a:rPr lang="zh-CN" altLang="en-US" sz="1100" dirty="0">
                <a:solidFill>
                  <a:srgbClr val="404040"/>
                </a:solidFill>
                <a:latin typeface="Calibri" panose="020F0502020204030204" pitchFamily="34" charset="0"/>
                <a:cs typeface="Calibri" panose="020F0502020204030204" pitchFamily="34" charset="0"/>
              </a:rPr>
              <a:t>肯尼亚内罗毕 </a:t>
            </a:r>
            <a:r>
              <a:rPr lang="en-US" altLang="zh-CN" sz="1100" dirty="0">
                <a:solidFill>
                  <a:srgbClr val="404040"/>
                </a:solidFill>
                <a:latin typeface="Calibri" panose="020F0502020204030204" pitchFamily="34" charset="0"/>
                <a:cs typeface="Calibri" panose="020F0502020204030204" pitchFamily="34" charset="0"/>
              </a:rPr>
              <a:t>- </a:t>
            </a:r>
            <a:r>
              <a:rPr lang="zh-CN" altLang="en-US" sz="1100" dirty="0">
                <a:solidFill>
                  <a:srgbClr val="404040"/>
                </a:solidFill>
                <a:latin typeface="Calibri" panose="020F0502020204030204" pitchFamily="34" charset="0"/>
                <a:cs typeface="Calibri" panose="020F0502020204030204" pitchFamily="34" charset="0"/>
              </a:rPr>
              <a:t>内罗毕市议会向内罗毕大学以及一家非政府组织寻求帮助，以找到重建其恶化的中央商务区并使其更具弹性、可持续和用户友好的方案。 继旨在展示实施所提出的选项之一的潜在价值的由学生主导的本地试点工作之后，内罗毕总统批准并支持在试点地区之外开展全面工作。 重建中央商务区以使其更具弹性、可持续和用户友好的工作正在进行中，并得到了当地企业的支持。</a:t>
            </a:r>
            <a:endParaRPr lang="en-US" sz="1100" dirty="0">
              <a:solidFill>
                <a:srgbClr val="404040"/>
              </a:solidFill>
              <a:latin typeface="Calibri" panose="020F0502020204030204" pitchFamily="34" charset="0"/>
              <a:cs typeface="Calibri" panose="020F0502020204030204" pitchFamily="34" charset="0"/>
            </a:endParaRPr>
          </a:p>
          <a:p>
            <a:pPr>
              <a:lnSpc>
                <a:spcPct val="90000"/>
              </a:lnSpc>
            </a:pPr>
            <a:r>
              <a:rPr lang="en-US" sz="1300" u="sng" dirty="0">
                <a:solidFill>
                  <a:srgbClr val="404040"/>
                </a:solidFill>
                <a:latin typeface="Calibri" panose="020F0502020204030204" pitchFamily="34" charset="0"/>
                <a:cs typeface="Calibri" panose="020F0502020204030204" pitchFamily="34" charset="0"/>
              </a:rPr>
              <a:t>Lusaka, Zambia </a:t>
            </a:r>
            <a:r>
              <a:rPr lang="en-US" sz="1300" dirty="0">
                <a:solidFill>
                  <a:srgbClr val="404040"/>
                </a:solidFill>
                <a:latin typeface="Calibri" panose="020F0502020204030204" pitchFamily="34" charset="0"/>
                <a:cs typeface="Calibri" panose="020F0502020204030204" pitchFamily="34" charset="0"/>
              </a:rPr>
              <a:t>– Lusaka mayor and city council signed an MOU with the University of Zambia to provide them with options for identifying flood and other natural hazard risks within one of the city’s largest informal communities, as well as providing options for redevelopment.   The university provided the city council with a natural hazard risk map of the area as well as options for redeveloping this informal community.  The mayor and city council were so impressed with the work that they extended support to the university for additional EPIC work at the rate of $25K per year for the next 5 years.  At the present, the city is beginning to implement some of the ideas presented by the university to reduce the risk of floods in high-risk areas.     </a:t>
            </a:r>
            <a:r>
              <a:rPr lang="zh-CN" altLang="en-US" sz="1100" dirty="0">
                <a:solidFill>
                  <a:srgbClr val="404040"/>
                </a:solidFill>
                <a:latin typeface="Calibri" panose="020F0502020204030204" pitchFamily="34" charset="0"/>
                <a:cs typeface="Calibri" panose="020F0502020204030204" pitchFamily="34" charset="0"/>
              </a:rPr>
              <a:t>赞比亚卢萨卡 </a:t>
            </a:r>
            <a:r>
              <a:rPr lang="en-US" altLang="zh-CN" sz="1100" dirty="0">
                <a:solidFill>
                  <a:srgbClr val="404040"/>
                </a:solidFill>
                <a:latin typeface="Calibri" panose="020F0502020204030204" pitchFamily="34" charset="0"/>
                <a:cs typeface="Calibri" panose="020F0502020204030204" pitchFamily="34" charset="0"/>
              </a:rPr>
              <a:t>- </a:t>
            </a:r>
            <a:r>
              <a:rPr lang="zh-CN" altLang="en-US" sz="1100" dirty="0">
                <a:solidFill>
                  <a:srgbClr val="404040"/>
                </a:solidFill>
                <a:latin typeface="Calibri" panose="020F0502020204030204" pitchFamily="34" charset="0"/>
                <a:cs typeface="Calibri" panose="020F0502020204030204" pitchFamily="34" charset="0"/>
              </a:rPr>
              <a:t>卢萨卡市长和市议会与赞比亚大学签署了一份谅解备忘录，为他们提供在该市最大的非正式社区之一内识别洪水和其他自然灾害风险的选择方案，并提供重建的选择方案。 该大学向市议会提供了该地区的自然灾害风险图以及重建这个非正式社区的选项。 市长和市议会对这项工作印象深刻，因此他们在未来 </a:t>
            </a:r>
            <a:r>
              <a:rPr lang="en-US" altLang="zh-CN" sz="1100" dirty="0">
                <a:solidFill>
                  <a:srgbClr val="404040"/>
                </a:solidFill>
                <a:latin typeface="Calibri" panose="020F0502020204030204" pitchFamily="34" charset="0"/>
                <a:cs typeface="Calibri" panose="020F0502020204030204" pitchFamily="34" charset="0"/>
              </a:rPr>
              <a:t>5 </a:t>
            </a:r>
            <a:r>
              <a:rPr lang="zh-CN" altLang="en-US" sz="1100" dirty="0">
                <a:solidFill>
                  <a:srgbClr val="404040"/>
                </a:solidFill>
                <a:latin typeface="Calibri" panose="020F0502020204030204" pitchFamily="34" charset="0"/>
                <a:cs typeface="Calibri" panose="020F0502020204030204" pitchFamily="34" charset="0"/>
              </a:rPr>
              <a:t>年内以每年 </a:t>
            </a:r>
            <a:r>
              <a:rPr lang="en-US" altLang="zh-CN" sz="1100" dirty="0">
                <a:solidFill>
                  <a:srgbClr val="404040"/>
                </a:solidFill>
                <a:latin typeface="Calibri" panose="020F0502020204030204" pitchFamily="34" charset="0"/>
                <a:cs typeface="Calibri" panose="020F0502020204030204" pitchFamily="34" charset="0"/>
              </a:rPr>
              <a:t>25,000 </a:t>
            </a:r>
            <a:r>
              <a:rPr lang="zh-CN" altLang="en-US" sz="1100" dirty="0">
                <a:solidFill>
                  <a:srgbClr val="404040"/>
                </a:solidFill>
                <a:latin typeface="Calibri" panose="020F0502020204030204" pitchFamily="34" charset="0"/>
                <a:cs typeface="Calibri" panose="020F0502020204030204" pitchFamily="34" charset="0"/>
              </a:rPr>
              <a:t>美元的价格向大学提供额外的 </a:t>
            </a:r>
            <a:r>
              <a:rPr lang="en-US" altLang="zh-CN" sz="1100" dirty="0">
                <a:solidFill>
                  <a:srgbClr val="404040"/>
                </a:solidFill>
                <a:latin typeface="Calibri" panose="020F0502020204030204" pitchFamily="34" charset="0"/>
                <a:cs typeface="Calibri" panose="020F0502020204030204" pitchFamily="34" charset="0"/>
              </a:rPr>
              <a:t>EPIC </a:t>
            </a:r>
            <a:r>
              <a:rPr lang="zh-CN" altLang="en-US" sz="1100" dirty="0">
                <a:solidFill>
                  <a:srgbClr val="404040"/>
                </a:solidFill>
                <a:latin typeface="Calibri" panose="020F0502020204030204" pitchFamily="34" charset="0"/>
                <a:cs typeface="Calibri" panose="020F0502020204030204" pitchFamily="34" charset="0"/>
              </a:rPr>
              <a:t>工作支持。 目前，该市正在开始实施大学提出的一些想法，以减少高风险地区的洪水风险。</a:t>
            </a:r>
            <a:endParaRPr lang="en-US" sz="1100" dirty="0">
              <a:solidFill>
                <a:srgbClr val="404040"/>
              </a:solidFill>
              <a:latin typeface="Calibri" panose="020F0502020204030204" pitchFamily="34" charset="0"/>
              <a:cs typeface="Calibri" panose="020F0502020204030204" pitchFamily="34" charset="0"/>
            </a:endParaRPr>
          </a:p>
          <a:p>
            <a:pPr>
              <a:lnSpc>
                <a:spcPct val="90000"/>
              </a:lnSpc>
            </a:pPr>
            <a:r>
              <a:rPr lang="en-US" sz="1300" u="sng" dirty="0" err="1">
                <a:solidFill>
                  <a:srgbClr val="404040"/>
                </a:solidFill>
                <a:latin typeface="Calibri" panose="020F0502020204030204" pitchFamily="34" charset="0"/>
                <a:cs typeface="Calibri" panose="020F0502020204030204" pitchFamily="34" charset="0"/>
              </a:rPr>
              <a:t>Mbale</a:t>
            </a:r>
            <a:r>
              <a:rPr lang="en-US" sz="1300" u="sng" dirty="0">
                <a:solidFill>
                  <a:srgbClr val="404040"/>
                </a:solidFill>
                <a:latin typeface="Calibri" panose="020F0502020204030204" pitchFamily="34" charset="0"/>
                <a:cs typeface="Calibri" panose="020F0502020204030204" pitchFamily="34" charset="0"/>
              </a:rPr>
              <a:t> City, Uganda </a:t>
            </a:r>
            <a:r>
              <a:rPr lang="en-US" sz="1300" dirty="0">
                <a:solidFill>
                  <a:srgbClr val="404040"/>
                </a:solidFill>
                <a:latin typeface="Calibri" panose="020F0502020204030204" pitchFamily="34" charset="0"/>
                <a:cs typeface="Calibri" panose="020F0502020204030204" pitchFamily="34" charset="0"/>
              </a:rPr>
              <a:t>-  University students worked with </a:t>
            </a:r>
            <a:r>
              <a:rPr lang="en-US" sz="1300" dirty="0" err="1">
                <a:solidFill>
                  <a:srgbClr val="404040"/>
                </a:solidFill>
                <a:latin typeface="Calibri" panose="020F0502020204030204" pitchFamily="34" charset="0"/>
                <a:cs typeface="Calibri" panose="020F0502020204030204" pitchFamily="34" charset="0"/>
              </a:rPr>
              <a:t>Mbale</a:t>
            </a:r>
            <a:r>
              <a:rPr lang="en-US" sz="1300" dirty="0">
                <a:solidFill>
                  <a:srgbClr val="404040"/>
                </a:solidFill>
                <a:latin typeface="Calibri" panose="020F0502020204030204" pitchFamily="34" charset="0"/>
                <a:cs typeface="Calibri" panose="020F0502020204030204" pitchFamily="34" charset="0"/>
              </a:rPr>
              <a:t> city officials to generate maps and plans , s</a:t>
            </a:r>
            <a:r>
              <a:rPr lang="en-US" sz="1300" dirty="0">
                <a:effectLst/>
                <a:latin typeface="Calibri" panose="020F0502020204030204" pitchFamily="34" charset="0"/>
                <a:ea typeface="ArialMT"/>
                <a:cs typeface="Calibri" panose="020F0502020204030204" pitchFamily="34" charset="0"/>
              </a:rPr>
              <a:t>ituational analysis reports</a:t>
            </a:r>
            <a:r>
              <a:rPr lang="en-US" sz="1300" dirty="0">
                <a:latin typeface="Calibri" panose="020F0502020204030204" pitchFamily="34" charset="0"/>
                <a:ea typeface="ArialMT"/>
                <a:cs typeface="Calibri" panose="020F0502020204030204" pitchFamily="34" charset="0"/>
              </a:rPr>
              <a:t>, </a:t>
            </a:r>
            <a:r>
              <a:rPr lang="en-US" sz="1300" dirty="0">
                <a:effectLst/>
                <a:latin typeface="Calibri" panose="020F0502020204030204" pitchFamily="34" charset="0"/>
                <a:ea typeface="ArialMT"/>
                <a:cs typeface="Calibri" panose="020F0502020204030204" pitchFamily="34" charset="0"/>
              </a:rPr>
              <a:t>prepared for action</a:t>
            </a:r>
            <a:r>
              <a:rPr lang="en-US" sz="1300" dirty="0">
                <a:latin typeface="Calibri" panose="020F0502020204030204" pitchFamily="34" charset="0"/>
                <a:ea typeface="ArialMT"/>
                <a:cs typeface="Calibri" panose="020F0502020204030204" pitchFamily="34" charset="0"/>
              </a:rPr>
              <a:t>, p</a:t>
            </a:r>
            <a:r>
              <a:rPr lang="en-US" sz="1300" dirty="0">
                <a:effectLst/>
                <a:latin typeface="Calibri" panose="020F0502020204030204" pitchFamily="34" charset="0"/>
                <a:ea typeface="ArialMT"/>
                <a:cs typeface="Calibri" panose="020F0502020204030204" pitchFamily="34" charset="0"/>
              </a:rPr>
              <a:t>olicy briefs prepared on</a:t>
            </a:r>
            <a:r>
              <a:rPr lang="en-US" sz="1300" dirty="0">
                <a:latin typeface="Calibri" panose="020F0502020204030204" pitchFamily="34" charset="0"/>
                <a:ea typeface="ArialMT"/>
                <a:cs typeface="Calibri" panose="020F0502020204030204" pitchFamily="34" charset="0"/>
              </a:rPr>
              <a:t> </a:t>
            </a:r>
            <a:r>
              <a:rPr lang="en-US" sz="1300" dirty="0">
                <a:effectLst/>
                <a:latin typeface="Calibri" panose="020F0502020204030204" pitchFamily="34" charset="0"/>
                <a:ea typeface="ArialMT"/>
                <a:cs typeface="Calibri" panose="020F0502020204030204" pitchFamily="34" charset="0"/>
              </a:rPr>
              <a:t>selected aspects of urban</a:t>
            </a:r>
            <a:r>
              <a:rPr lang="en-US" sz="1300" dirty="0">
                <a:latin typeface="Calibri" panose="020F0502020204030204" pitchFamily="34" charset="0"/>
                <a:ea typeface="ArialMT"/>
                <a:cs typeface="Calibri" panose="020F0502020204030204" pitchFamily="34" charset="0"/>
              </a:rPr>
              <a:t> </a:t>
            </a:r>
            <a:r>
              <a:rPr lang="en-US" sz="1300" dirty="0">
                <a:effectLst/>
                <a:latin typeface="Calibri" panose="020F0502020204030204" pitchFamily="34" charset="0"/>
                <a:ea typeface="ArialMT"/>
                <a:cs typeface="Calibri" panose="020F0502020204030204" pitchFamily="34" charset="0"/>
              </a:rPr>
              <a:t>development, review of 5 –year</a:t>
            </a:r>
            <a:r>
              <a:rPr lang="en-US" sz="1300" dirty="0">
                <a:latin typeface="Calibri" panose="020F0502020204030204" pitchFamily="34" charset="0"/>
                <a:ea typeface="ArialMT"/>
                <a:cs typeface="Calibri" panose="020F0502020204030204" pitchFamily="34" charset="0"/>
              </a:rPr>
              <a:t> </a:t>
            </a:r>
            <a:r>
              <a:rPr lang="en-US" sz="1300" dirty="0">
                <a:effectLst/>
                <a:latin typeface="Calibri" panose="020F0502020204030204" pitchFamily="34" charset="0"/>
                <a:ea typeface="ArialMT"/>
                <a:cs typeface="Calibri" panose="020F0502020204030204" pitchFamily="34" charset="0"/>
              </a:rPr>
              <a:t>development plans for LGs, improvement in livelihoods through evening markets as a result erection of street lighting, opening of roads </a:t>
            </a:r>
            <a:r>
              <a:rPr lang="en-US" sz="1300" dirty="0">
                <a:latin typeface="Calibri" panose="020F0502020204030204" pitchFamily="34" charset="0"/>
                <a:ea typeface="ArialMT"/>
                <a:cs typeface="Calibri" panose="020F0502020204030204" pitchFamily="34" charset="0"/>
              </a:rPr>
              <a:t>a</a:t>
            </a:r>
            <a:r>
              <a:rPr lang="en-US" sz="1300" dirty="0">
                <a:effectLst/>
                <a:latin typeface="Calibri" panose="020F0502020204030204" pitchFamily="34" charset="0"/>
                <a:ea typeface="ArialMT"/>
                <a:cs typeface="Calibri" panose="020F0502020204030204" pitchFamily="34" charset="0"/>
              </a:rPr>
              <a:t>nd drainage systems, and construction of water reservoirs and public toilets.                                                             </a:t>
            </a:r>
            <a:r>
              <a:rPr lang="zh-CN" altLang="en-US" sz="1100" dirty="0">
                <a:effectLst/>
                <a:latin typeface="Calibri" panose="020F0502020204030204" pitchFamily="34" charset="0"/>
                <a:ea typeface="ArialMT"/>
                <a:cs typeface="Calibri" panose="020F0502020204030204" pitchFamily="34" charset="0"/>
              </a:rPr>
              <a:t>乌干达姆巴莱市 </a:t>
            </a:r>
            <a:r>
              <a:rPr lang="en-US" altLang="zh-CN" sz="1100" dirty="0">
                <a:effectLst/>
                <a:latin typeface="Calibri" panose="020F0502020204030204" pitchFamily="34" charset="0"/>
                <a:ea typeface="ArialMT"/>
                <a:cs typeface="Calibri" panose="020F0502020204030204" pitchFamily="34" charset="0"/>
              </a:rPr>
              <a:t>- </a:t>
            </a:r>
            <a:r>
              <a:rPr lang="zh-CN" altLang="en-US" sz="1100" dirty="0">
                <a:effectLst/>
                <a:latin typeface="Calibri" panose="020F0502020204030204" pitchFamily="34" charset="0"/>
                <a:ea typeface="ArialMT"/>
                <a:cs typeface="Calibri" panose="020F0502020204030204" pitchFamily="34" charset="0"/>
              </a:rPr>
              <a:t>大学生与姆巴莱市官员合作，制作地图和计划、情况分析报告、行动准备、城市发展的政策简报、审查地方政府的五年发展计划、通过夜市改善生计，结果提升街道照明、开放道路和排水系统以及建造水库和公共厕所水平。</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5658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29B571-3E7E-8B62-2707-BE210342B777}"/>
              </a:ext>
            </a:extLst>
          </p:cNvPr>
          <p:cNvPicPr>
            <a:picLocks noChangeAspect="1"/>
          </p:cNvPicPr>
          <p:nvPr/>
        </p:nvPicPr>
        <p:blipFill>
          <a:blip r:embed="rId2"/>
          <a:stretch>
            <a:fillRect/>
          </a:stretch>
        </p:blipFill>
        <p:spPr>
          <a:xfrm>
            <a:off x="225427" y="1059366"/>
            <a:ext cx="5774320" cy="3248055"/>
          </a:xfrm>
          <a:prstGeom prst="rect">
            <a:avLst/>
          </a:prstGeom>
        </p:spPr>
      </p:pic>
      <p:sp>
        <p:nvSpPr>
          <p:cNvPr id="4" name="TextBox 3">
            <a:extLst>
              <a:ext uri="{FF2B5EF4-FFF2-40B4-BE49-F238E27FC236}">
                <a16:creationId xmlns:a16="http://schemas.microsoft.com/office/drawing/2014/main" id="{2E5E9566-CD87-EEE8-6380-2FBFA59F274A}"/>
              </a:ext>
            </a:extLst>
          </p:cNvPr>
          <p:cNvSpPr txBox="1"/>
          <p:nvPr/>
        </p:nvSpPr>
        <p:spPr>
          <a:xfrm>
            <a:off x="683394" y="184827"/>
            <a:ext cx="10145027" cy="584775"/>
          </a:xfrm>
          <a:prstGeom prst="rect">
            <a:avLst/>
          </a:prstGeom>
          <a:noFill/>
        </p:spPr>
        <p:txBody>
          <a:bodyPr wrap="square" rtlCol="0">
            <a:spAutoFit/>
          </a:bodyPr>
          <a:lstStyle/>
          <a:p>
            <a:pPr algn="ctr"/>
            <a:r>
              <a:rPr lang="en-US" sz="3200" b="1" dirty="0">
                <a:latin typeface="Calibri" panose="020F0502020204030204" pitchFamily="34" charset="0"/>
                <a:cs typeface="Calibri" panose="020F0502020204030204" pitchFamily="34" charset="0"/>
              </a:rPr>
              <a:t>Durban, South Africa     </a:t>
            </a:r>
            <a:r>
              <a:rPr lang="zh-CN" altLang="en-US" sz="3200" b="1" dirty="0">
                <a:latin typeface="Calibri" panose="020F0502020204030204" pitchFamily="34" charset="0"/>
                <a:cs typeface="Calibri" panose="020F0502020204030204" pitchFamily="34" charset="0"/>
              </a:rPr>
              <a:t>南非德班</a:t>
            </a:r>
            <a:endParaRPr lang="en-US" sz="3200" b="1" dirty="0">
              <a:latin typeface="Calibri" panose="020F0502020204030204" pitchFamily="34" charset="0"/>
              <a:cs typeface="Calibri" panose="020F0502020204030204" pitchFamily="34" charset="0"/>
            </a:endParaRPr>
          </a:p>
        </p:txBody>
      </p:sp>
      <p:graphicFrame>
        <p:nvGraphicFramePr>
          <p:cNvPr id="10" name="Diagram 9">
            <a:extLst>
              <a:ext uri="{FF2B5EF4-FFF2-40B4-BE49-F238E27FC236}">
                <a16:creationId xmlns:a16="http://schemas.microsoft.com/office/drawing/2014/main" id="{D1AF713B-B74F-9B59-16E7-DC88EB3810A5}"/>
              </a:ext>
            </a:extLst>
          </p:cNvPr>
          <p:cNvGraphicFramePr/>
          <p:nvPr>
            <p:extLst>
              <p:ext uri="{D42A27DB-BD31-4B8C-83A1-F6EECF244321}">
                <p14:modId xmlns:p14="http://schemas.microsoft.com/office/powerpoint/2010/main" val="4269268347"/>
              </p:ext>
            </p:extLst>
          </p:nvPr>
        </p:nvGraphicFramePr>
        <p:xfrm>
          <a:off x="6708807" y="2290813"/>
          <a:ext cx="4820853" cy="60236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11">
            <a:extLst>
              <a:ext uri="{FF2B5EF4-FFF2-40B4-BE49-F238E27FC236}">
                <a16:creationId xmlns:a16="http://schemas.microsoft.com/office/drawing/2014/main" id="{50D306A2-391C-B5C5-8318-81FE65DC0BEB}"/>
              </a:ext>
            </a:extLst>
          </p:cNvPr>
          <p:cNvPicPr>
            <a:picLocks noChangeAspect="1"/>
          </p:cNvPicPr>
          <p:nvPr/>
        </p:nvPicPr>
        <p:blipFill>
          <a:blip r:embed="rId8"/>
          <a:stretch>
            <a:fillRect/>
          </a:stretch>
        </p:blipFill>
        <p:spPr>
          <a:xfrm>
            <a:off x="1040069" y="4571189"/>
            <a:ext cx="3547431" cy="1911427"/>
          </a:xfrm>
          <a:prstGeom prst="rect">
            <a:avLst/>
          </a:prstGeom>
        </p:spPr>
      </p:pic>
      <p:sp>
        <p:nvSpPr>
          <p:cNvPr id="14" name="TextBox 13">
            <a:extLst>
              <a:ext uri="{FF2B5EF4-FFF2-40B4-BE49-F238E27FC236}">
                <a16:creationId xmlns:a16="http://schemas.microsoft.com/office/drawing/2014/main" id="{AF110165-A1E1-D18F-6D5B-665F96F9A5F8}"/>
              </a:ext>
            </a:extLst>
          </p:cNvPr>
          <p:cNvSpPr txBox="1"/>
          <p:nvPr/>
        </p:nvSpPr>
        <p:spPr>
          <a:xfrm>
            <a:off x="6654631" y="1053154"/>
            <a:ext cx="4963929" cy="954107"/>
          </a:xfrm>
          <a:prstGeom prst="rect">
            <a:avLst/>
          </a:prstGeom>
          <a:noFill/>
        </p:spPr>
        <p:txBody>
          <a:bodyPr wrap="square">
            <a:spAutoFit/>
          </a:bodyPr>
          <a:lstStyle/>
          <a:p>
            <a:r>
              <a:rPr lang="en-US" sz="2800" b="1" i="0" u="none" strike="noStrike" baseline="0" dirty="0">
                <a:latin typeface="Calibri" panose="020F0502020204030204" pitchFamily="34" charset="0"/>
              </a:rPr>
              <a:t>Video of Durban Floods of 2022</a:t>
            </a:r>
          </a:p>
          <a:p>
            <a:r>
              <a:rPr lang="en-US" sz="2800" b="1" i="0" u="none" strike="noStrike" baseline="0" dirty="0">
                <a:latin typeface="Calibri" panose="020F0502020204030204" pitchFamily="34" charset="0"/>
              </a:rPr>
              <a:t>https://fb.watch/l88kgNeJ6J/</a:t>
            </a:r>
            <a:endParaRPr lang="en-US" b="1" dirty="0"/>
          </a:p>
        </p:txBody>
      </p:sp>
    </p:spTree>
    <p:extLst>
      <p:ext uri="{BB962C8B-B14F-4D97-AF65-F5344CB8AC3E}">
        <p14:creationId xmlns:p14="http://schemas.microsoft.com/office/powerpoint/2010/main" val="37665215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0888638-161F-95AB-1E8E-FFE3AEE34588}"/>
              </a:ext>
            </a:extLst>
          </p:cNvPr>
          <p:cNvSpPr txBox="1"/>
          <p:nvPr/>
        </p:nvSpPr>
        <p:spPr>
          <a:xfrm>
            <a:off x="3540493" y="2441080"/>
            <a:ext cx="4658628" cy="830997"/>
          </a:xfrm>
          <a:prstGeom prst="rect">
            <a:avLst/>
          </a:prstGeom>
          <a:noFill/>
        </p:spPr>
        <p:txBody>
          <a:bodyPr wrap="square" rtlCol="0">
            <a:spAutoFit/>
          </a:bodyPr>
          <a:lstStyle/>
          <a:p>
            <a:pPr algn="ctr"/>
            <a:r>
              <a:rPr lang="en-US" sz="2400" b="1" dirty="0">
                <a:latin typeface="Calibri" panose="020F0502020204030204" pitchFamily="34" charset="0"/>
                <a:cs typeface="Calibri" panose="020F0502020204030204" pitchFamily="34" charset="0"/>
              </a:rPr>
              <a:t>Lusaka, Zambia</a:t>
            </a:r>
          </a:p>
          <a:p>
            <a:pPr algn="ctr"/>
            <a:r>
              <a:rPr lang="zh-CN" altLang="en-US" sz="2400" b="1" dirty="0">
                <a:latin typeface="Calibri" panose="020F0502020204030204" pitchFamily="34" charset="0"/>
                <a:cs typeface="Calibri" panose="020F0502020204030204" pitchFamily="34" charset="0"/>
              </a:rPr>
              <a:t>赞比亚卢萨卡</a:t>
            </a:r>
            <a:endParaRPr lang="en-US" sz="2400" b="1"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B9B3EA81-9C56-8B93-655B-13B216F6CE1F}"/>
              </a:ext>
            </a:extLst>
          </p:cNvPr>
          <p:cNvPicPr>
            <a:picLocks noChangeAspect="1"/>
          </p:cNvPicPr>
          <p:nvPr/>
        </p:nvPicPr>
        <p:blipFill>
          <a:blip r:embed="rId2"/>
          <a:stretch>
            <a:fillRect/>
          </a:stretch>
        </p:blipFill>
        <p:spPr>
          <a:xfrm>
            <a:off x="356135" y="242111"/>
            <a:ext cx="4206241" cy="2815390"/>
          </a:xfrm>
          <a:prstGeom prst="rect">
            <a:avLst/>
          </a:prstGeom>
        </p:spPr>
      </p:pic>
      <p:pic>
        <p:nvPicPr>
          <p:cNvPr id="5" name="Picture 4">
            <a:extLst>
              <a:ext uri="{FF2B5EF4-FFF2-40B4-BE49-F238E27FC236}">
                <a16:creationId xmlns:a16="http://schemas.microsoft.com/office/drawing/2014/main" id="{272AA112-289E-6C81-3F80-F5F22165FBCA}"/>
              </a:ext>
            </a:extLst>
          </p:cNvPr>
          <p:cNvPicPr>
            <a:picLocks noChangeAspect="1"/>
          </p:cNvPicPr>
          <p:nvPr/>
        </p:nvPicPr>
        <p:blipFill>
          <a:blip r:embed="rId3"/>
          <a:stretch>
            <a:fillRect/>
          </a:stretch>
        </p:blipFill>
        <p:spPr>
          <a:xfrm>
            <a:off x="7246375" y="250256"/>
            <a:ext cx="4418708" cy="3026592"/>
          </a:xfrm>
          <a:prstGeom prst="rect">
            <a:avLst/>
          </a:prstGeom>
        </p:spPr>
      </p:pic>
      <p:pic>
        <p:nvPicPr>
          <p:cNvPr id="8" name="Picture 7">
            <a:extLst>
              <a:ext uri="{FF2B5EF4-FFF2-40B4-BE49-F238E27FC236}">
                <a16:creationId xmlns:a16="http://schemas.microsoft.com/office/drawing/2014/main" id="{28CE9298-0183-26FE-05B1-1D7AA3FE2CAA}"/>
              </a:ext>
            </a:extLst>
          </p:cNvPr>
          <p:cNvPicPr>
            <a:picLocks noChangeAspect="1"/>
          </p:cNvPicPr>
          <p:nvPr/>
        </p:nvPicPr>
        <p:blipFill>
          <a:blip r:embed="rId4"/>
          <a:stretch>
            <a:fillRect/>
          </a:stretch>
        </p:blipFill>
        <p:spPr>
          <a:xfrm>
            <a:off x="495682" y="3471112"/>
            <a:ext cx="4902228" cy="3039884"/>
          </a:xfrm>
          <a:prstGeom prst="rect">
            <a:avLst/>
          </a:prstGeom>
        </p:spPr>
      </p:pic>
      <p:pic>
        <p:nvPicPr>
          <p:cNvPr id="10" name="Picture 9">
            <a:extLst>
              <a:ext uri="{FF2B5EF4-FFF2-40B4-BE49-F238E27FC236}">
                <a16:creationId xmlns:a16="http://schemas.microsoft.com/office/drawing/2014/main" id="{DFD97C4A-1EE1-3D74-F101-07A2A24E57C4}"/>
              </a:ext>
            </a:extLst>
          </p:cNvPr>
          <p:cNvPicPr>
            <a:picLocks noChangeAspect="1"/>
          </p:cNvPicPr>
          <p:nvPr/>
        </p:nvPicPr>
        <p:blipFill>
          <a:blip r:embed="rId5"/>
          <a:stretch>
            <a:fillRect/>
          </a:stretch>
        </p:blipFill>
        <p:spPr>
          <a:xfrm>
            <a:off x="7728155" y="3429001"/>
            <a:ext cx="3411793" cy="3178744"/>
          </a:xfrm>
          <a:prstGeom prst="rect">
            <a:avLst/>
          </a:prstGeom>
        </p:spPr>
      </p:pic>
    </p:spTree>
    <p:extLst>
      <p:ext uri="{BB962C8B-B14F-4D97-AF65-F5344CB8AC3E}">
        <p14:creationId xmlns:p14="http://schemas.microsoft.com/office/powerpoint/2010/main" val="15819147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9775D4-C0AE-8500-1F53-3DB4EC2C4846}"/>
              </a:ext>
            </a:extLst>
          </p:cNvPr>
          <p:cNvPicPr>
            <a:picLocks noChangeAspect="1"/>
          </p:cNvPicPr>
          <p:nvPr/>
        </p:nvPicPr>
        <p:blipFill>
          <a:blip r:embed="rId2"/>
          <a:stretch>
            <a:fillRect/>
          </a:stretch>
        </p:blipFill>
        <p:spPr>
          <a:xfrm>
            <a:off x="712032" y="4032986"/>
            <a:ext cx="3671599" cy="2272178"/>
          </a:xfrm>
          <a:prstGeom prst="rect">
            <a:avLst/>
          </a:prstGeom>
        </p:spPr>
      </p:pic>
      <p:pic>
        <p:nvPicPr>
          <p:cNvPr id="7" name="Picture 6">
            <a:extLst>
              <a:ext uri="{FF2B5EF4-FFF2-40B4-BE49-F238E27FC236}">
                <a16:creationId xmlns:a16="http://schemas.microsoft.com/office/drawing/2014/main" id="{BE86C28F-5B60-9BF5-C02B-C484C09B90D3}"/>
              </a:ext>
            </a:extLst>
          </p:cNvPr>
          <p:cNvPicPr>
            <a:picLocks noChangeAspect="1"/>
          </p:cNvPicPr>
          <p:nvPr/>
        </p:nvPicPr>
        <p:blipFill>
          <a:blip r:embed="rId3"/>
          <a:stretch>
            <a:fillRect/>
          </a:stretch>
        </p:blipFill>
        <p:spPr>
          <a:xfrm>
            <a:off x="639097" y="393210"/>
            <a:ext cx="3156715" cy="3020849"/>
          </a:xfrm>
          <a:prstGeom prst="rect">
            <a:avLst/>
          </a:prstGeom>
        </p:spPr>
      </p:pic>
      <p:sp>
        <p:nvSpPr>
          <p:cNvPr id="8" name="TextBox 7">
            <a:extLst>
              <a:ext uri="{FF2B5EF4-FFF2-40B4-BE49-F238E27FC236}">
                <a16:creationId xmlns:a16="http://schemas.microsoft.com/office/drawing/2014/main" id="{94F5DF52-2D90-AB78-6204-404726D20CE1}"/>
              </a:ext>
            </a:extLst>
          </p:cNvPr>
          <p:cNvSpPr txBox="1"/>
          <p:nvPr/>
        </p:nvSpPr>
        <p:spPr>
          <a:xfrm>
            <a:off x="3649704" y="5571620"/>
            <a:ext cx="5226518" cy="954107"/>
          </a:xfrm>
          <a:prstGeom prst="rect">
            <a:avLst/>
          </a:prstGeom>
          <a:noFill/>
        </p:spPr>
        <p:txBody>
          <a:bodyPr wrap="square" rtlCol="0">
            <a:spAutoFit/>
          </a:bodyPr>
          <a:lstStyle/>
          <a:p>
            <a:pPr algn="ctr"/>
            <a:r>
              <a:rPr lang="en-US" sz="2800" b="1" dirty="0" err="1">
                <a:latin typeface="Calibri" panose="020F0502020204030204" pitchFamily="34" charset="0"/>
                <a:cs typeface="Calibri" panose="020F0502020204030204" pitchFamily="34" charset="0"/>
              </a:rPr>
              <a:t>Mbale</a:t>
            </a:r>
            <a:r>
              <a:rPr lang="en-US" sz="2800" b="1" dirty="0">
                <a:latin typeface="Calibri" panose="020F0502020204030204" pitchFamily="34" charset="0"/>
                <a:cs typeface="Calibri" panose="020F0502020204030204" pitchFamily="34" charset="0"/>
              </a:rPr>
              <a:t>, Uganda</a:t>
            </a:r>
          </a:p>
          <a:p>
            <a:pPr algn="ctr"/>
            <a:r>
              <a:rPr lang="zh-CN" altLang="en-US" sz="2800" b="1" dirty="0">
                <a:latin typeface="Calibri" panose="020F0502020204030204" pitchFamily="34" charset="0"/>
                <a:cs typeface="Calibri" panose="020F0502020204030204" pitchFamily="34" charset="0"/>
              </a:rPr>
              <a:t>乌干达姆巴莱</a:t>
            </a:r>
            <a:endParaRPr lang="en-US" sz="2800" b="1" dirty="0">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3E0BFB9F-651D-E815-0A49-A7AEAC5A9AB6}"/>
              </a:ext>
            </a:extLst>
          </p:cNvPr>
          <p:cNvPicPr>
            <a:picLocks noChangeAspect="1"/>
          </p:cNvPicPr>
          <p:nvPr/>
        </p:nvPicPr>
        <p:blipFill>
          <a:blip r:embed="rId4"/>
          <a:stretch>
            <a:fillRect/>
          </a:stretch>
        </p:blipFill>
        <p:spPr>
          <a:xfrm>
            <a:off x="4621162" y="393210"/>
            <a:ext cx="3451122" cy="4968086"/>
          </a:xfrm>
          <a:prstGeom prst="rect">
            <a:avLst/>
          </a:prstGeom>
        </p:spPr>
      </p:pic>
      <p:pic>
        <p:nvPicPr>
          <p:cNvPr id="11" name="Picture 10">
            <a:extLst>
              <a:ext uri="{FF2B5EF4-FFF2-40B4-BE49-F238E27FC236}">
                <a16:creationId xmlns:a16="http://schemas.microsoft.com/office/drawing/2014/main" id="{F6ED4FA3-0F3B-6CE8-A160-355947AE5DFF}"/>
              </a:ext>
            </a:extLst>
          </p:cNvPr>
          <p:cNvPicPr>
            <a:picLocks noChangeAspect="1"/>
          </p:cNvPicPr>
          <p:nvPr/>
        </p:nvPicPr>
        <p:blipFill>
          <a:blip r:embed="rId5"/>
          <a:stretch>
            <a:fillRect/>
          </a:stretch>
        </p:blipFill>
        <p:spPr>
          <a:xfrm>
            <a:off x="8451128" y="992562"/>
            <a:ext cx="3522582" cy="5172419"/>
          </a:xfrm>
          <a:prstGeom prst="rect">
            <a:avLst/>
          </a:prstGeom>
        </p:spPr>
      </p:pic>
    </p:spTree>
    <p:extLst>
      <p:ext uri="{BB962C8B-B14F-4D97-AF65-F5344CB8AC3E}">
        <p14:creationId xmlns:p14="http://schemas.microsoft.com/office/powerpoint/2010/main" val="10479585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89F77-8B12-13F1-0343-2C349CCD2AD7}"/>
              </a:ext>
            </a:extLst>
          </p:cNvPr>
          <p:cNvSpPr>
            <a:spLocks noGrp="1"/>
          </p:cNvSpPr>
          <p:nvPr>
            <p:ph type="title"/>
          </p:nvPr>
        </p:nvSpPr>
        <p:spPr>
          <a:xfrm>
            <a:off x="1358900" y="151892"/>
            <a:ext cx="9626600" cy="953008"/>
          </a:xfrm>
        </p:spPr>
        <p:txBody>
          <a:bodyPr>
            <a:normAutofit fontScale="90000"/>
          </a:bodyPr>
          <a:lstStyle/>
          <a:p>
            <a:r>
              <a:rPr lang="en-US" dirty="0"/>
              <a:t>Highlights of EPIC Tool in SE Asian cities         </a:t>
            </a:r>
            <a:r>
              <a:rPr lang="en-US" sz="2000" dirty="0"/>
              <a:t>EPIC Tool </a:t>
            </a:r>
            <a:r>
              <a:rPr lang="zh-CN" altLang="en-US" sz="2000" dirty="0"/>
              <a:t>在亚洲城市的亮点</a:t>
            </a:r>
            <a:endParaRPr lang="en-US" sz="2000" dirty="0"/>
          </a:p>
        </p:txBody>
      </p:sp>
      <p:sp>
        <p:nvSpPr>
          <p:cNvPr id="4" name="TextBox 3">
            <a:extLst>
              <a:ext uri="{FF2B5EF4-FFF2-40B4-BE49-F238E27FC236}">
                <a16:creationId xmlns:a16="http://schemas.microsoft.com/office/drawing/2014/main" id="{B2223F97-5DB8-15CE-2F8F-E20E4E48E004}"/>
              </a:ext>
            </a:extLst>
          </p:cNvPr>
          <p:cNvSpPr txBox="1"/>
          <p:nvPr/>
        </p:nvSpPr>
        <p:spPr>
          <a:xfrm>
            <a:off x="990600" y="1461396"/>
            <a:ext cx="10629900" cy="5428730"/>
          </a:xfrm>
          <a:prstGeom prst="rect">
            <a:avLst/>
          </a:prstGeom>
          <a:noFill/>
        </p:spPr>
        <p:txBody>
          <a:bodyPr wrap="square">
            <a:spAutoFit/>
          </a:bodyPr>
          <a:lstStyle/>
          <a:p>
            <a:pPr marL="0" marR="0">
              <a:lnSpc>
                <a:spcPct val="107000"/>
              </a:lnSpc>
              <a:spcBef>
                <a:spcPts val="0"/>
              </a:spcBef>
              <a:spcAft>
                <a:spcPts val="300"/>
              </a:spcAft>
            </a:pPr>
            <a:r>
              <a:rPr lang="en-US" sz="13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Long </a:t>
            </a:r>
            <a:r>
              <a:rPr lang="en-US" sz="1300" u="sng"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Xuyen</a:t>
            </a:r>
            <a:r>
              <a:rPr lang="en-US" sz="13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City, Vietnam </a:t>
            </a:r>
            <a:r>
              <a:rPr lang="en-US" sz="13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Because of its location in the Mekong Delta area, Long </a:t>
            </a:r>
            <a:r>
              <a:rPr lang="en-US" sz="13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Xuyen</a:t>
            </a:r>
            <a:r>
              <a:rPr lang="en-US" sz="13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300" dirty="0">
                <a:solidFill>
                  <a:srgbClr val="000000"/>
                </a:solidFill>
                <a:latin typeface="Calibri" panose="020F0502020204030204" pitchFamily="34" charset="0"/>
                <a:ea typeface="Calibri" panose="020F0502020204030204" pitchFamily="34" charset="0"/>
                <a:cs typeface="Calibri" panose="020F0502020204030204" pitchFamily="34" charset="0"/>
              </a:rPr>
              <a:t>is affected more acutely </a:t>
            </a:r>
            <a:r>
              <a:rPr lang="en-US" sz="13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from flooding.  Consequently,</a:t>
            </a:r>
            <a:r>
              <a:rPr lang="en-US" sz="1300" dirty="0">
                <a:solidFill>
                  <a:srgbClr val="000000"/>
                </a:solidFill>
                <a:effectLst/>
                <a:latin typeface="Roboto" panose="02000000000000000000" pitchFamily="2" charset="0"/>
                <a:ea typeface="Calibri" panose="020F0502020204030204" pitchFamily="34" charset="0"/>
                <a:cs typeface="Times New Roman" panose="02020603050405020304" pitchFamily="18" charset="0"/>
              </a:rPr>
              <a:t> </a:t>
            </a:r>
            <a:r>
              <a:rPr lang="en-US" sz="1300" dirty="0">
                <a:solidFill>
                  <a:srgbClr val="1B1B1B"/>
                </a:solidFill>
                <a:effectLst/>
                <a:latin typeface="Calibri" panose="020F0502020204030204" pitchFamily="34" charset="0"/>
                <a:ea typeface="Times New Roman" panose="02020603050405020304" pitchFamily="18" charset="0"/>
                <a:cs typeface="Calibri" panose="020F0502020204030204" pitchFamily="34" charset="0"/>
              </a:rPr>
              <a:t>the City of Long </a:t>
            </a:r>
            <a:r>
              <a:rPr lang="en-US" sz="1300" dirty="0" err="1">
                <a:solidFill>
                  <a:srgbClr val="1B1B1B"/>
                </a:solidFill>
                <a:effectLst/>
                <a:latin typeface="Calibri" panose="020F0502020204030204" pitchFamily="34" charset="0"/>
                <a:ea typeface="Times New Roman" panose="02020603050405020304" pitchFamily="18" charset="0"/>
                <a:cs typeface="Calibri" panose="020F0502020204030204" pitchFamily="34" charset="0"/>
              </a:rPr>
              <a:t>Xuyen</a:t>
            </a:r>
            <a:r>
              <a:rPr lang="en-US" sz="1300" dirty="0">
                <a:solidFill>
                  <a:srgbClr val="1B1B1B"/>
                </a:solidFill>
                <a:effectLst/>
                <a:latin typeface="Calibri" panose="020F0502020204030204" pitchFamily="34" charset="0"/>
                <a:ea typeface="Times New Roman" panose="02020603050405020304" pitchFamily="18" charset="0"/>
                <a:cs typeface="Calibri" panose="020F0502020204030204" pitchFamily="34" charset="0"/>
              </a:rPr>
              <a:t> called upon students from An Giang University to provide options for ameliorating frequent flooding in parts of the city.  Students mapped drainage systems,  urban flooding areas, and frequently inundated areas in the city center</a:t>
            </a:r>
            <a:r>
              <a:rPr lang="en-US" sz="1300" dirty="0">
                <a:solidFill>
                  <a:srgbClr val="1B1B1B"/>
                </a:solidFill>
                <a:latin typeface="Calibri" panose="020F0502020204030204" pitchFamily="34" charset="0"/>
                <a:ea typeface="Times New Roman" panose="02020603050405020304" pitchFamily="18" charset="0"/>
                <a:cs typeface="Calibri" panose="020F0502020204030204" pitchFamily="34" charset="0"/>
              </a:rPr>
              <a:t> and, in addition, </a:t>
            </a:r>
            <a:r>
              <a:rPr lang="en-US" sz="1300" dirty="0">
                <a:solidFill>
                  <a:srgbClr val="1B1B1B"/>
                </a:solidFill>
                <a:effectLst/>
                <a:latin typeface="Calibri" panose="020F0502020204030204" pitchFamily="34" charset="0"/>
                <a:ea typeface="Times New Roman" panose="02020603050405020304" pitchFamily="18" charset="0"/>
                <a:cs typeface="Calibri" panose="020F0502020204030204" pitchFamily="34" charset="0"/>
              </a:rPr>
              <a:t>proposed city initiatives on sustainable drainage and waterlogging management that would contribute to the city’s </a:t>
            </a:r>
            <a:r>
              <a:rPr lang="en-US"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master plan for resilience to climate change by 2035</a:t>
            </a:r>
            <a:r>
              <a:rPr lang="en-US" sz="1300" dirty="0">
                <a:solidFill>
                  <a:srgbClr val="1B1B1B"/>
                </a:solidFill>
                <a:effectLst/>
                <a:latin typeface="Calibri" panose="020F0502020204030204" pitchFamily="34" charset="0"/>
                <a:ea typeface="Times New Roman" panose="02020603050405020304" pitchFamily="18" charset="0"/>
                <a:cs typeface="Calibri" panose="020F0502020204030204" pitchFamily="34" charset="0"/>
              </a:rPr>
              <a:t>.   Students </a:t>
            </a:r>
            <a:r>
              <a:rPr lang="en-US" sz="1300" dirty="0">
                <a:solidFill>
                  <a:srgbClr val="1B1B1B"/>
                </a:solidFill>
                <a:latin typeface="Calibri" panose="020F0502020204030204" pitchFamily="34" charset="0"/>
                <a:ea typeface="Times New Roman" panose="02020603050405020304" pitchFamily="18" charset="0"/>
                <a:cs typeface="Calibri" panose="020F0502020204030204" pitchFamily="34" charset="0"/>
              </a:rPr>
              <a:t>also worked with</a:t>
            </a:r>
            <a:r>
              <a:rPr lang="en-US" sz="1300" dirty="0">
                <a:solidFill>
                  <a:srgbClr val="1B1B1B"/>
                </a:solidFill>
                <a:effectLst/>
                <a:latin typeface="Calibri" panose="020F0502020204030204" pitchFamily="34" charset="0"/>
                <a:ea typeface="Times New Roman" panose="02020603050405020304" pitchFamily="18" charset="0"/>
                <a:cs typeface="Calibri" panose="020F0502020204030204" pitchFamily="34" charset="0"/>
              </a:rPr>
              <a:t> local officials to document the inadequacy of existing drainage systems as well as the lack of complete, new and old drainage systems along many streets and identified possible pathways to a more sustainable, more resilient climate-proof city.       </a:t>
            </a:r>
            <a:r>
              <a:rPr lang="zh-CN" altLang="en-US" sz="1100" dirty="0">
                <a:solidFill>
                  <a:srgbClr val="000000"/>
                </a:solidFill>
                <a:latin typeface="Calibri" panose="020F0502020204030204" pitchFamily="34" charset="0"/>
                <a:cs typeface="Calibri" panose="020F0502020204030204" pitchFamily="34" charset="0"/>
              </a:rPr>
              <a:t>越南龙川市 </a:t>
            </a:r>
            <a:r>
              <a:rPr lang="en-US" altLang="zh-CN" sz="1100" dirty="0">
                <a:solidFill>
                  <a:srgbClr val="000000"/>
                </a:solidFill>
                <a:latin typeface="Calibri" panose="020F0502020204030204" pitchFamily="34" charset="0"/>
                <a:cs typeface="Calibri" panose="020F0502020204030204" pitchFamily="34" charset="0"/>
              </a:rPr>
              <a:t>- </a:t>
            </a:r>
            <a:r>
              <a:rPr lang="zh-CN" altLang="en-US" sz="1100" dirty="0">
                <a:solidFill>
                  <a:srgbClr val="000000"/>
                </a:solidFill>
                <a:latin typeface="Calibri" panose="020F0502020204030204" pitchFamily="34" charset="0"/>
                <a:cs typeface="Calibri" panose="020F0502020204030204" pitchFamily="34" charset="0"/>
              </a:rPr>
              <a:t>由于位于湄公河三角洲地区，龙川地区受洪水影响更为严重。因此，龙川市呼吁安江大学的学生提供解决方案，以缓解该市部分地区频繁发生的洪水。 学生们绘制了排水系统、城市洪泛区和市中心经常被淹没的地区的地图，此外还提出了可持续排水和内涝管理的城市倡议，这将有助于该市到 </a:t>
            </a:r>
            <a:r>
              <a:rPr lang="en-US" altLang="zh-CN" sz="1100" dirty="0">
                <a:solidFill>
                  <a:srgbClr val="000000"/>
                </a:solidFill>
                <a:latin typeface="Calibri" panose="020F0502020204030204" pitchFamily="34" charset="0"/>
                <a:cs typeface="Calibri" panose="020F0502020204030204" pitchFamily="34" charset="0"/>
              </a:rPr>
              <a:t>2035 </a:t>
            </a:r>
            <a:r>
              <a:rPr lang="zh-CN" altLang="en-US" sz="1100" dirty="0">
                <a:solidFill>
                  <a:srgbClr val="000000"/>
                </a:solidFill>
                <a:latin typeface="Calibri" panose="020F0502020204030204" pitchFamily="34" charset="0"/>
                <a:cs typeface="Calibri" panose="020F0502020204030204" pitchFamily="34" charset="0"/>
              </a:rPr>
              <a:t>年抵御气候变化的总体规划。 学生们还与当地官员合作，记录了现有排水系统的不足以及许多街道上缺乏完整的新旧排水系统的情况，并确定了建设更可持续、更具适应力的气候城市的可能途径。</a:t>
            </a:r>
            <a:endParaRPr lang="en-US" sz="1100" dirty="0">
              <a:solidFill>
                <a:srgbClr val="000000"/>
              </a:solidFill>
              <a:latin typeface="Calibri" panose="020F0502020204030204" pitchFamily="34" charset="0"/>
              <a:cs typeface="Calibri" panose="020F0502020204030204" pitchFamily="34" charset="0"/>
            </a:endParaRPr>
          </a:p>
          <a:p>
            <a:pPr marL="0" marR="0">
              <a:lnSpc>
                <a:spcPct val="107000"/>
              </a:lnSpc>
              <a:spcBef>
                <a:spcPts val="0"/>
              </a:spcBef>
              <a:spcAft>
                <a:spcPts val="300"/>
              </a:spcAft>
            </a:pPr>
            <a:endParaRPr lang="en-US" sz="1300" dirty="0">
              <a:solidFill>
                <a:srgbClr val="1B1B1B"/>
              </a:solidFill>
              <a:latin typeface="Calibri" panose="020F0502020204030204" pitchFamily="34" charset="0"/>
              <a:ea typeface="Times New Roman" panose="02020603050405020304" pitchFamily="18" charset="0"/>
              <a:cs typeface="Calibri" panose="020F0502020204030204" pitchFamily="34" charset="0"/>
            </a:endParaRPr>
          </a:p>
          <a:p>
            <a:pPr marL="0" marR="0">
              <a:lnSpc>
                <a:spcPct val="107000"/>
              </a:lnSpc>
              <a:spcBef>
                <a:spcPts val="0"/>
              </a:spcBef>
              <a:spcAft>
                <a:spcPts val="800"/>
              </a:spcAft>
            </a:pPr>
            <a:r>
              <a:rPr lang="en-US" sz="1300" dirty="0">
                <a:solidFill>
                  <a:srgbClr val="1B1B1B"/>
                </a:solidFill>
                <a:effectLst/>
                <a:latin typeface="Calibri" panose="020F0502020204030204" pitchFamily="34" charset="0"/>
                <a:ea typeface="Times New Roman" panose="02020603050405020304" pitchFamily="18" charset="0"/>
                <a:cs typeface="Calibri" panose="020F0502020204030204" pitchFamily="34" charset="0"/>
              </a:rPr>
              <a:t> </a:t>
            </a:r>
            <a:r>
              <a:rPr lang="en-US" sz="1300" u="sng" dirty="0">
                <a:solidFill>
                  <a:srgbClr val="1B1B1B"/>
                </a:solidFill>
                <a:effectLst/>
                <a:latin typeface="Calibri" panose="020F0502020204030204" pitchFamily="34" charset="0"/>
                <a:ea typeface="Times New Roman" panose="02020603050405020304" pitchFamily="18" charset="0"/>
                <a:cs typeface="Calibri" panose="020F0502020204030204" pitchFamily="34" charset="0"/>
              </a:rPr>
              <a:t>City of Manado, Indonesia </a:t>
            </a:r>
            <a:r>
              <a:rPr lang="en-US" sz="1300" dirty="0">
                <a:solidFill>
                  <a:srgbClr val="1B1B1B"/>
                </a:solidFill>
                <a:effectLst/>
                <a:latin typeface="Calibri" panose="020F0502020204030204" pitchFamily="34" charset="0"/>
                <a:ea typeface="Times New Roman" panose="02020603050405020304" pitchFamily="18" charset="0"/>
                <a:cs typeface="Calibri" panose="020F0502020204030204" pitchFamily="34" charset="0"/>
              </a:rPr>
              <a:t>– </a:t>
            </a:r>
            <a:r>
              <a:rPr lang="en-US" sz="1300" dirty="0">
                <a:effectLst/>
                <a:latin typeface="Calibri" panose="020F0502020204030204" pitchFamily="34" charset="0"/>
                <a:ea typeface="Calibri" panose="020F0502020204030204" pitchFamily="34" charset="0"/>
                <a:cs typeface="Calibri" panose="020F0502020204030204" pitchFamily="34" charset="0"/>
              </a:rPr>
              <a:t>Despite recurrent flooding events, the city of Manado lacked an operational plan to pre-empt and/or minimize the flooding and its impacts. </a:t>
            </a:r>
            <a:r>
              <a:rPr lang="en-US" sz="1300" dirty="0">
                <a:latin typeface="Calibri" panose="020F0502020204030204" pitchFamily="34" charset="0"/>
                <a:ea typeface="Calibri" panose="020F0502020204030204" pitchFamily="34" charset="0"/>
                <a:cs typeface="Times New Roman" panose="02020603050405020304" pitchFamily="18" charset="0"/>
              </a:rPr>
              <a:t> </a:t>
            </a:r>
            <a:r>
              <a:rPr lang="en-US" sz="1300" dirty="0">
                <a:solidFill>
                  <a:srgbClr val="000000"/>
                </a:solidFill>
                <a:effectLst/>
                <a:latin typeface="Calibri" panose="020F0502020204030204" pitchFamily="34" charset="0"/>
                <a:ea typeface="Calibri" panose="020F0502020204030204" pitchFamily="34" charset="0"/>
              </a:rPr>
              <a:t>To address the situation the City of Manado reached out to the Manado </a:t>
            </a:r>
            <a:r>
              <a:rPr lang="en-US" sz="1300" dirty="0" err="1">
                <a:solidFill>
                  <a:srgbClr val="000000"/>
                </a:solidFill>
                <a:effectLst/>
                <a:latin typeface="Calibri" panose="020F0502020204030204" pitchFamily="34" charset="0"/>
                <a:ea typeface="Calibri" panose="020F0502020204030204" pitchFamily="34" charset="0"/>
              </a:rPr>
              <a:t>Politeknik</a:t>
            </a:r>
            <a:r>
              <a:rPr lang="en-US" sz="1300" dirty="0">
                <a:solidFill>
                  <a:srgbClr val="000000"/>
                </a:solidFill>
                <a:effectLst/>
                <a:latin typeface="Calibri" panose="020F0502020204030204" pitchFamily="34" charset="0"/>
                <a:ea typeface="Calibri" panose="020F0502020204030204" pitchFamily="34" charset="0"/>
              </a:rPr>
              <a:t> Negri University and its students to assist the city in devising and implementing a flood early warning system, especially for those areas and communities most impacted by these recurrent floods, as part of an EPIC project.  In response, students first mapped known and potential flood risk areas using drones, ground surveillance and data already collected by the city and then assembled and strategically placed and tested a series of sensors at 4 strategic locations to gather continuous information on water conductivity, changes in water volume and changes in rates of water flow, allowing water levels and water speed to be determined at any time at known locations.  Students subsequently worked with city officials to </a:t>
            </a:r>
            <a:r>
              <a:rPr lang="en-US" sz="13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develop protocols for decision making regarding who </a:t>
            </a:r>
            <a:r>
              <a:rPr lang="en-US" sz="1300" dirty="0">
                <a:solidFill>
                  <a:srgbClr val="000000"/>
                </a:solidFill>
                <a:latin typeface="Calibri" panose="020F0502020204030204" pitchFamily="34" charset="0"/>
                <a:ea typeface="Calibri" panose="020F0502020204030204" pitchFamily="34" charset="0"/>
                <a:cs typeface="Calibri" panose="020F0502020204030204" pitchFamily="34" charset="0"/>
              </a:rPr>
              <a:t>is </a:t>
            </a:r>
            <a:r>
              <a:rPr lang="en-US" sz="13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responsible to make decisions when sensors detect impending flood waters; which agencies should be involved in decision-making; what the critical time is for making decisions to act; how decisions should be verified and by whom; and how decisions should be disseminated.    </a:t>
            </a:r>
            <a:r>
              <a:rPr lang="zh-CN" alt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印度尼西亚万鸦老市 </a:t>
            </a:r>
            <a:r>
              <a:rPr lang="en-US" altLang="zh-CN"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zh-CN" alt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尽管洪水事件频发，但万鸦老市缺乏预防和</a:t>
            </a:r>
            <a:r>
              <a:rPr lang="en-US" altLang="zh-CN"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zh-CN" alt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或尽量减少洪水及其影响的行动计划。 为了解决这一问题，万鸦老市联系了万鸦老理工大学及其学生，协助该市设计和实施洪水预警系统，特别是针对那些受这些反复发生的洪水影响最严重的地区和社区，作为该系统的</a:t>
            </a:r>
            <a:r>
              <a:rPr lang="en-US" altLang="zh-CN"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EPIC</a:t>
            </a:r>
            <a:r>
              <a:rPr lang="zh-CN" alt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项目一部分。 作为回应，学生们首先使用无人机、地面监视和城市已经收集的数据绘制了已知和潜在洪水风险区域的地图， 然后在 </a:t>
            </a:r>
            <a:r>
              <a:rPr lang="en-US" altLang="zh-CN"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 </a:t>
            </a:r>
            <a:r>
              <a:rPr lang="zh-CN" alt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个战略位置组装、战略性放置和测试一系列传感器，以收集有关水电导率、水量变化和水流速率变化的连续信息，从而可以在已知位置随时确定水位和水流速度。 随后，学生们与城市官员合作制定决策协议，确定当传感器检测到即将发生的洪水时由谁负责做出决策， 哪些机构应参与决策； 做出行动决定的关键时刻是什么？ 决定应如何验证以及由谁验证； 以及如何传播决定。</a:t>
            </a:r>
            <a:endParaRPr lang="en-US" sz="1100" dirty="0">
              <a:solidFill>
                <a:srgbClr val="000000"/>
              </a:solidFill>
              <a:effectLst/>
              <a:latin typeface="Arial" panose="020B0604020202020204" pitchFamily="34" charset="0"/>
              <a:ea typeface="Calibri" panose="020F0502020204030204" pitchFamily="34" charset="0"/>
            </a:endParaRPr>
          </a:p>
          <a:p>
            <a:pPr marL="0" marR="0">
              <a:lnSpc>
                <a:spcPct val="107000"/>
              </a:lnSpc>
              <a:spcBef>
                <a:spcPts val="0"/>
              </a:spcBef>
              <a:spcAft>
                <a:spcPts val="300"/>
              </a:spcAft>
            </a:pPr>
            <a:r>
              <a:rPr lang="en-US" sz="1800" dirty="0">
                <a:solidFill>
                  <a:srgbClr val="1B1B1B"/>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254103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96B639-864B-4607-C7DA-3D13D81D35A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45129" y="1943094"/>
            <a:ext cx="8409214" cy="4229100"/>
          </a:xfrm>
          <a:prstGeom prst="rect">
            <a:avLst/>
          </a:prstGeom>
          <a:noFill/>
          <a:ln>
            <a:noFill/>
          </a:ln>
        </p:spPr>
      </p:pic>
      <p:sp>
        <p:nvSpPr>
          <p:cNvPr id="3" name="TextBox 2">
            <a:extLst>
              <a:ext uri="{FF2B5EF4-FFF2-40B4-BE49-F238E27FC236}">
                <a16:creationId xmlns:a16="http://schemas.microsoft.com/office/drawing/2014/main" id="{19342E03-4F26-A15C-875D-2AF236DBFB21}"/>
              </a:ext>
            </a:extLst>
          </p:cNvPr>
          <p:cNvSpPr txBox="1"/>
          <p:nvPr/>
        </p:nvSpPr>
        <p:spPr>
          <a:xfrm>
            <a:off x="1845129" y="587829"/>
            <a:ext cx="8180614" cy="1077218"/>
          </a:xfrm>
          <a:prstGeom prst="rect">
            <a:avLst/>
          </a:prstGeom>
          <a:noFill/>
        </p:spPr>
        <p:txBody>
          <a:bodyPr wrap="square" rtlCol="0">
            <a:spAutoFit/>
          </a:bodyPr>
          <a:lstStyle/>
          <a:p>
            <a:pPr algn="ctr"/>
            <a:r>
              <a:rPr lang="en-US" sz="4000" b="1" dirty="0"/>
              <a:t>Long </a:t>
            </a:r>
            <a:r>
              <a:rPr lang="en-US" sz="4000" b="1" dirty="0" err="1"/>
              <a:t>Xuyen</a:t>
            </a:r>
            <a:r>
              <a:rPr lang="en-US" sz="4000" b="1" dirty="0"/>
              <a:t> City, Vietnam</a:t>
            </a:r>
          </a:p>
          <a:p>
            <a:pPr algn="ctr"/>
            <a:r>
              <a:rPr lang="zh-CN" altLang="en-US" sz="2400" b="1" dirty="0"/>
              <a:t>越南龙川市</a:t>
            </a:r>
            <a:endParaRPr lang="en-US" sz="2400" b="1" dirty="0"/>
          </a:p>
        </p:txBody>
      </p:sp>
    </p:spTree>
    <p:extLst>
      <p:ext uri="{BB962C8B-B14F-4D97-AF65-F5344CB8AC3E}">
        <p14:creationId xmlns:p14="http://schemas.microsoft.com/office/powerpoint/2010/main" val="13024826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DD9162-EFF0-C0DF-9BC7-F87254183B7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6656" y="1600204"/>
            <a:ext cx="5271874" cy="4015921"/>
          </a:xfrm>
          <a:prstGeom prst="rect">
            <a:avLst/>
          </a:prstGeom>
          <a:noFill/>
          <a:ln>
            <a:noFill/>
          </a:ln>
        </p:spPr>
      </p:pic>
      <p:pic>
        <p:nvPicPr>
          <p:cNvPr id="3" name="Picture 2">
            <a:extLst>
              <a:ext uri="{FF2B5EF4-FFF2-40B4-BE49-F238E27FC236}">
                <a16:creationId xmlns:a16="http://schemas.microsoft.com/office/drawing/2014/main" id="{8C576E93-96EC-E33E-B202-EB7ECDCF91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92261" y="1597488"/>
            <a:ext cx="4437743" cy="3924300"/>
          </a:xfrm>
          <a:prstGeom prst="rect">
            <a:avLst/>
          </a:prstGeom>
          <a:noFill/>
          <a:ln>
            <a:noFill/>
          </a:ln>
        </p:spPr>
      </p:pic>
      <p:sp>
        <p:nvSpPr>
          <p:cNvPr id="4" name="TextBox 3">
            <a:extLst>
              <a:ext uri="{FF2B5EF4-FFF2-40B4-BE49-F238E27FC236}">
                <a16:creationId xmlns:a16="http://schemas.microsoft.com/office/drawing/2014/main" id="{52491653-4B92-E163-817B-98C1D6B8A056}"/>
              </a:ext>
            </a:extLst>
          </p:cNvPr>
          <p:cNvSpPr txBox="1"/>
          <p:nvPr/>
        </p:nvSpPr>
        <p:spPr>
          <a:xfrm>
            <a:off x="1988457" y="391886"/>
            <a:ext cx="7723414" cy="1138773"/>
          </a:xfrm>
          <a:prstGeom prst="rect">
            <a:avLst/>
          </a:prstGeom>
          <a:noFill/>
        </p:spPr>
        <p:txBody>
          <a:bodyPr wrap="square" rtlCol="0">
            <a:spAutoFit/>
          </a:bodyPr>
          <a:lstStyle/>
          <a:p>
            <a:pPr algn="ctr"/>
            <a:r>
              <a:rPr lang="en-US" sz="4400" b="1" dirty="0"/>
              <a:t>City of Manado, Indonesia</a:t>
            </a:r>
          </a:p>
          <a:p>
            <a:pPr algn="ctr"/>
            <a:r>
              <a:rPr lang="zh-CN" altLang="en-US" sz="2400" b="1" dirty="0"/>
              <a:t>印度尼西亚万鸦老市</a:t>
            </a:r>
            <a:endParaRPr lang="en-US" sz="2400" b="1" dirty="0"/>
          </a:p>
        </p:txBody>
      </p:sp>
    </p:spTree>
    <p:extLst>
      <p:ext uri="{BB962C8B-B14F-4D97-AF65-F5344CB8AC3E}">
        <p14:creationId xmlns:p14="http://schemas.microsoft.com/office/powerpoint/2010/main" val="8630690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DCFA28-F93E-4F9C-8DB9-2534BA6C0FF5}"/>
              </a:ext>
            </a:extLst>
          </p:cNvPr>
          <p:cNvPicPr>
            <a:picLocks noChangeAspect="1"/>
          </p:cNvPicPr>
          <p:nvPr/>
        </p:nvPicPr>
        <p:blipFill>
          <a:blip r:embed="rId2"/>
          <a:stretch>
            <a:fillRect/>
          </a:stretch>
        </p:blipFill>
        <p:spPr>
          <a:xfrm>
            <a:off x="2431776" y="217007"/>
            <a:ext cx="7626625" cy="6203852"/>
          </a:xfrm>
          <a:prstGeom prst="rect">
            <a:avLst/>
          </a:prstGeom>
        </p:spPr>
      </p:pic>
      <p:sp>
        <p:nvSpPr>
          <p:cNvPr id="5" name="Oval 4">
            <a:extLst>
              <a:ext uri="{FF2B5EF4-FFF2-40B4-BE49-F238E27FC236}">
                <a16:creationId xmlns:a16="http://schemas.microsoft.com/office/drawing/2014/main" id="{60AF2203-7749-4D09-B6DF-E693284C7565}"/>
              </a:ext>
            </a:extLst>
          </p:cNvPr>
          <p:cNvSpPr/>
          <p:nvPr/>
        </p:nvSpPr>
        <p:spPr>
          <a:xfrm>
            <a:off x="6361043" y="4890053"/>
            <a:ext cx="1643271" cy="13810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rPr>
              <a:t>EPIC Southern Africa?</a:t>
            </a:r>
          </a:p>
        </p:txBody>
      </p:sp>
      <p:sp>
        <p:nvSpPr>
          <p:cNvPr id="6" name="Oval 5">
            <a:extLst>
              <a:ext uri="{FF2B5EF4-FFF2-40B4-BE49-F238E27FC236}">
                <a16:creationId xmlns:a16="http://schemas.microsoft.com/office/drawing/2014/main" id="{1B4EEC78-DBF8-4E3E-9B57-E721CC7F1C7F}"/>
              </a:ext>
            </a:extLst>
          </p:cNvPr>
          <p:cNvSpPr/>
          <p:nvPr/>
        </p:nvSpPr>
        <p:spPr>
          <a:xfrm>
            <a:off x="3949150" y="1630385"/>
            <a:ext cx="1537252" cy="14842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rPr>
              <a:t>EPIC West Africa</a:t>
            </a:r>
          </a:p>
        </p:txBody>
      </p:sp>
      <p:sp>
        <p:nvSpPr>
          <p:cNvPr id="7" name="Oval 6">
            <a:extLst>
              <a:ext uri="{FF2B5EF4-FFF2-40B4-BE49-F238E27FC236}">
                <a16:creationId xmlns:a16="http://schemas.microsoft.com/office/drawing/2014/main" id="{0C493124-89A0-4095-AF1B-6D235206BCD7}"/>
              </a:ext>
            </a:extLst>
          </p:cNvPr>
          <p:cNvSpPr/>
          <p:nvPr/>
        </p:nvSpPr>
        <p:spPr>
          <a:xfrm>
            <a:off x="7818784" y="2080591"/>
            <a:ext cx="1616765" cy="15637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rPr>
              <a:t>EPIC East Africa</a:t>
            </a:r>
          </a:p>
        </p:txBody>
      </p:sp>
      <p:sp>
        <p:nvSpPr>
          <p:cNvPr id="8" name="Oval 7">
            <a:extLst>
              <a:ext uri="{FF2B5EF4-FFF2-40B4-BE49-F238E27FC236}">
                <a16:creationId xmlns:a16="http://schemas.microsoft.com/office/drawing/2014/main" id="{353BED8B-D7FA-4E29-84A3-DBB515A38C1B}"/>
              </a:ext>
            </a:extLst>
          </p:cNvPr>
          <p:cNvSpPr/>
          <p:nvPr/>
        </p:nvSpPr>
        <p:spPr>
          <a:xfrm>
            <a:off x="6135757" y="808383"/>
            <a:ext cx="1431235" cy="14047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rPr>
              <a:t>EPIC North Africa</a:t>
            </a:r>
          </a:p>
        </p:txBody>
      </p:sp>
      <p:cxnSp>
        <p:nvCxnSpPr>
          <p:cNvPr id="12" name="Straight Arrow Connector 11">
            <a:extLst>
              <a:ext uri="{FF2B5EF4-FFF2-40B4-BE49-F238E27FC236}">
                <a16:creationId xmlns:a16="http://schemas.microsoft.com/office/drawing/2014/main" id="{D9AC7BA9-95D3-4B74-90BA-CF7E2A4F7E80}"/>
              </a:ext>
            </a:extLst>
          </p:cNvPr>
          <p:cNvCxnSpPr>
            <a:cxnSpLocks/>
          </p:cNvCxnSpPr>
          <p:nvPr/>
        </p:nvCxnSpPr>
        <p:spPr>
          <a:xfrm>
            <a:off x="5393636" y="3318934"/>
            <a:ext cx="1033669" cy="157111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93011A1-839E-4585-B76B-C868387354D1}"/>
              </a:ext>
            </a:extLst>
          </p:cNvPr>
          <p:cNvCxnSpPr>
            <a:cxnSpLocks/>
          </p:cNvCxnSpPr>
          <p:nvPr/>
        </p:nvCxnSpPr>
        <p:spPr>
          <a:xfrm>
            <a:off x="7458765" y="2067295"/>
            <a:ext cx="360019" cy="30521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174217B-C1DA-41B4-A2E6-50D2A93DBB18}"/>
              </a:ext>
            </a:extLst>
          </p:cNvPr>
          <p:cNvCxnSpPr>
            <a:cxnSpLocks/>
          </p:cNvCxnSpPr>
          <p:nvPr/>
        </p:nvCxnSpPr>
        <p:spPr>
          <a:xfrm flipH="1">
            <a:off x="7726018" y="3803740"/>
            <a:ext cx="569844" cy="108631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5F910DB-C217-412E-A7B8-FA1B996E7FDA}"/>
              </a:ext>
            </a:extLst>
          </p:cNvPr>
          <p:cNvCxnSpPr>
            <a:cxnSpLocks/>
          </p:cNvCxnSpPr>
          <p:nvPr/>
        </p:nvCxnSpPr>
        <p:spPr>
          <a:xfrm flipV="1">
            <a:off x="5718312" y="1839401"/>
            <a:ext cx="384315" cy="17989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87FB1339-DED3-4211-8A29-3BC686A9FEA8}"/>
              </a:ext>
            </a:extLst>
          </p:cNvPr>
          <p:cNvCxnSpPr>
            <a:cxnSpLocks/>
          </p:cNvCxnSpPr>
          <p:nvPr/>
        </p:nvCxnSpPr>
        <p:spPr>
          <a:xfrm>
            <a:off x="6862417" y="2372506"/>
            <a:ext cx="200993" cy="233201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9FB73E4-3C7A-4665-B227-6B4483A17C5E}"/>
              </a:ext>
            </a:extLst>
          </p:cNvPr>
          <p:cNvSpPr txBox="1"/>
          <p:nvPr/>
        </p:nvSpPr>
        <p:spPr>
          <a:xfrm>
            <a:off x="1" y="266765"/>
            <a:ext cx="2431775" cy="58169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Gill Sans MT" panose="020B0502020104020203"/>
                <a:ea typeface="+mn-ea"/>
                <a:cs typeface="+mn-cs"/>
              </a:rPr>
              <a:t>Idealized Fully Scaled Pan-African EPIC  Network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Gill Sans MT" panose="020B0502020104020203"/>
                <a:ea typeface="+mn-ea"/>
                <a:cs typeface="+mn-cs"/>
              </a:rPr>
              <a:t>of the Future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000000"/>
              </a:solidFill>
              <a:effectLst/>
              <a:uLnTx/>
              <a:uFillTx/>
              <a:latin typeface="Gill Sans MT" panose="020B0502020104020203"/>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rgbClr val="000000"/>
                </a:solidFill>
                <a:effectLst/>
                <a:uLnTx/>
                <a:uFillTx/>
                <a:latin typeface="Gill Sans MT" panose="020B0502020104020203"/>
                <a:ea typeface="+mn-ea"/>
                <a:cs typeface="+mn-cs"/>
              </a:rPr>
              <a:t>未来理想化的全规模泛非洲 </a:t>
            </a:r>
            <a:r>
              <a:rPr kumimoji="0" lang="en-US" altLang="zh-CN" sz="2800" b="0" i="0" u="none" strike="noStrike" kern="1200" cap="none" spc="0" normalizeH="0" baseline="0" noProof="0" dirty="0">
                <a:ln>
                  <a:noFill/>
                </a:ln>
                <a:solidFill>
                  <a:srgbClr val="000000"/>
                </a:solidFill>
                <a:effectLst/>
                <a:uLnTx/>
                <a:uFillTx/>
                <a:latin typeface="Gill Sans MT" panose="020B0502020104020203"/>
                <a:ea typeface="+mn-ea"/>
                <a:cs typeface="+mn-cs"/>
              </a:rPr>
              <a:t>EPIC </a:t>
            </a:r>
            <a:r>
              <a:rPr kumimoji="0" lang="zh-CN" altLang="en-US" sz="2800" b="0" i="0" u="none" strike="noStrike" kern="1200" cap="none" spc="0" normalizeH="0" baseline="0" noProof="0" dirty="0">
                <a:ln>
                  <a:noFill/>
                </a:ln>
                <a:solidFill>
                  <a:srgbClr val="000000"/>
                </a:solidFill>
                <a:effectLst/>
                <a:uLnTx/>
                <a:uFillTx/>
                <a:latin typeface="Gill Sans MT" panose="020B0502020104020203"/>
                <a:ea typeface="+mn-ea"/>
                <a:cs typeface="+mn-cs"/>
              </a:rPr>
              <a:t>网络</a:t>
            </a:r>
            <a:endParaRPr kumimoji="0" lang="en-US" sz="2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3" name="Flowchart: Connector 2">
            <a:extLst>
              <a:ext uri="{FF2B5EF4-FFF2-40B4-BE49-F238E27FC236}">
                <a16:creationId xmlns:a16="http://schemas.microsoft.com/office/drawing/2014/main" id="{D38C90D5-5887-4FA4-A918-1ADABB375D82}"/>
              </a:ext>
            </a:extLst>
          </p:cNvPr>
          <p:cNvSpPr/>
          <p:nvPr/>
        </p:nvSpPr>
        <p:spPr>
          <a:xfrm>
            <a:off x="6135757" y="2669024"/>
            <a:ext cx="1323008" cy="125891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rPr>
              <a:t>EPIC Central Africa</a:t>
            </a:r>
          </a:p>
        </p:txBody>
      </p:sp>
      <p:cxnSp>
        <p:nvCxnSpPr>
          <p:cNvPr id="10" name="Straight Arrow Connector 9">
            <a:extLst>
              <a:ext uri="{FF2B5EF4-FFF2-40B4-BE49-F238E27FC236}">
                <a16:creationId xmlns:a16="http://schemas.microsoft.com/office/drawing/2014/main" id="{D192F028-1920-4CD3-8143-DFDA633C8C85}"/>
              </a:ext>
            </a:extLst>
          </p:cNvPr>
          <p:cNvCxnSpPr>
            <a:cxnSpLocks/>
          </p:cNvCxnSpPr>
          <p:nvPr/>
        </p:nvCxnSpPr>
        <p:spPr>
          <a:xfrm flipV="1">
            <a:off x="7498521" y="3054262"/>
            <a:ext cx="251792" cy="6036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34500D0-4609-4C31-85E3-6B1126185797}"/>
              </a:ext>
            </a:extLst>
          </p:cNvPr>
          <p:cNvCxnSpPr>
            <a:cxnSpLocks/>
          </p:cNvCxnSpPr>
          <p:nvPr/>
        </p:nvCxnSpPr>
        <p:spPr>
          <a:xfrm flipH="1">
            <a:off x="7087705" y="2272934"/>
            <a:ext cx="108227" cy="28312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7E249A7-C899-43C7-B50A-CC5191F64419}"/>
              </a:ext>
            </a:extLst>
          </p:cNvPr>
          <p:cNvCxnSpPr>
            <a:cxnSpLocks/>
          </p:cNvCxnSpPr>
          <p:nvPr/>
        </p:nvCxnSpPr>
        <p:spPr>
          <a:xfrm>
            <a:off x="7195932" y="3927937"/>
            <a:ext cx="68837" cy="81239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C086DE8-B298-4740-A5E7-5B8B7E358EB2}"/>
              </a:ext>
            </a:extLst>
          </p:cNvPr>
          <p:cNvCxnSpPr>
            <a:cxnSpLocks/>
          </p:cNvCxnSpPr>
          <p:nvPr/>
        </p:nvCxnSpPr>
        <p:spPr>
          <a:xfrm>
            <a:off x="5604565" y="2519299"/>
            <a:ext cx="707427" cy="37540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Double Brace 15">
            <a:extLst>
              <a:ext uri="{FF2B5EF4-FFF2-40B4-BE49-F238E27FC236}">
                <a16:creationId xmlns:a16="http://schemas.microsoft.com/office/drawing/2014/main" id="{88E41B06-2F64-4B10-8C9A-06455C5652D3}"/>
              </a:ext>
            </a:extLst>
          </p:cNvPr>
          <p:cNvSpPr/>
          <p:nvPr/>
        </p:nvSpPr>
        <p:spPr>
          <a:xfrm>
            <a:off x="10190922" y="266765"/>
            <a:ext cx="2001077" cy="6004369"/>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21" name="TextBox 20">
            <a:extLst>
              <a:ext uri="{FF2B5EF4-FFF2-40B4-BE49-F238E27FC236}">
                <a16:creationId xmlns:a16="http://schemas.microsoft.com/office/drawing/2014/main" id="{6AFD7C88-7161-4B62-A394-4A6989DA4086}"/>
              </a:ext>
            </a:extLst>
          </p:cNvPr>
          <p:cNvSpPr txBox="1"/>
          <p:nvPr/>
        </p:nvSpPr>
        <p:spPr>
          <a:xfrm>
            <a:off x="10480506" y="422945"/>
            <a:ext cx="1428851" cy="6124754"/>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Durban and other metro centers, South Africa</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Lusaka, Zambia</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Windhoek, Namibia</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Gaborone, Botswana</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Harare, Zimbabwe,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rgbClr val="000000"/>
                </a:solidFill>
                <a:latin typeface="Times New Roman" panose="02020603050405020304" pitchFamily="18" charset="0"/>
                <a:cs typeface="Times New Roman" panose="02020603050405020304" pitchFamily="18" charset="0"/>
              </a:rPr>
              <a:t>Maputo,</a:t>
            </a: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Mozambique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Mombasa</a:t>
            </a:r>
            <a:r>
              <a:rPr lang="en-US" sz="1400" dirty="0">
                <a:solidFill>
                  <a:srgbClr val="000000"/>
                </a:solidFill>
                <a:latin typeface="Times New Roman" panose="02020603050405020304" pitchFamily="18" charset="0"/>
                <a:cs typeface="Times New Roman" panose="02020603050405020304" pitchFamily="18" charset="0"/>
              </a:rPr>
              <a:t> and Nairobi, </a:t>
            </a: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Kenya</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err="1">
                <a:solidFill>
                  <a:srgbClr val="000000"/>
                </a:solidFill>
                <a:latin typeface="Times New Roman" panose="02020603050405020304" pitchFamily="18" charset="0"/>
                <a:cs typeface="Times New Roman" panose="02020603050405020304" pitchFamily="18" charset="0"/>
              </a:rPr>
              <a:t>Mbale</a:t>
            </a:r>
            <a:r>
              <a:rPr lang="en-US" sz="1400" dirty="0">
                <a:solidFill>
                  <a:srgbClr val="000000"/>
                </a:solidFill>
                <a:latin typeface="Times New Roman" panose="02020603050405020304" pitchFamily="18" charset="0"/>
                <a:cs typeface="Times New Roman" panose="02020603050405020304" pitchFamily="18" charset="0"/>
              </a:rPr>
              <a:t>, Uganda</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Kinshasa, DRC</a:t>
            </a:r>
          </a:p>
          <a:p>
            <a:pPr marL="285750" indent="-285750" defTabSz="457200">
              <a:buFont typeface="Arial" panose="020B0604020202020204" pitchFamily="34" charset="0"/>
              <a:buChar char="•"/>
              <a:defRPr/>
            </a:pPr>
            <a:r>
              <a:rPr lang="en-US" sz="1400" dirty="0" err="1">
                <a:solidFill>
                  <a:srgbClr val="000000"/>
                </a:solidFill>
                <a:latin typeface="Times New Roman" panose="02020603050405020304" pitchFamily="18" charset="0"/>
                <a:cs typeface="Times New Roman" panose="02020603050405020304" pitchFamily="18" charset="0"/>
              </a:rPr>
              <a:t>Brewerville</a:t>
            </a:r>
            <a:r>
              <a:rPr lang="en-US" sz="1400" dirty="0">
                <a:solidFill>
                  <a:srgbClr val="000000"/>
                </a:solidFill>
                <a:latin typeface="Times New Roman" panose="02020603050405020304" pitchFamily="18" charset="0"/>
                <a:cs typeface="Times New Roman" panose="02020603050405020304" pitchFamily="18" charset="0"/>
              </a:rPr>
              <a:t> City and Lake Piso, Liberia</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Banjul, Gambia</a:t>
            </a:r>
          </a:p>
        </p:txBody>
      </p:sp>
    </p:spTree>
    <p:extLst>
      <p:ext uri="{BB962C8B-B14F-4D97-AF65-F5344CB8AC3E}">
        <p14:creationId xmlns:p14="http://schemas.microsoft.com/office/powerpoint/2010/main" val="5761738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FE41F-F380-4F73-8428-042C0E27CC69}"/>
              </a:ext>
            </a:extLst>
          </p:cNvPr>
          <p:cNvSpPr>
            <a:spLocks noGrp="1"/>
          </p:cNvSpPr>
          <p:nvPr>
            <p:ph type="title"/>
          </p:nvPr>
        </p:nvSpPr>
        <p:spPr>
          <a:xfrm>
            <a:off x="849086" y="152400"/>
            <a:ext cx="10417628" cy="1349829"/>
          </a:xfrm>
          <a:solidFill>
            <a:srgbClr val="FFFFFF"/>
          </a:solidFill>
        </p:spPr>
        <p:txBody>
          <a:bodyPr>
            <a:normAutofit fontScale="90000"/>
          </a:bodyPr>
          <a:lstStyle/>
          <a:p>
            <a:r>
              <a:rPr lang="en-US" sz="3100" b="1" dirty="0">
                <a:latin typeface="Calibri" panose="020F0502020204030204" pitchFamily="34" charset="0"/>
                <a:ea typeface="Calibri" panose="020F0502020204030204" pitchFamily="34" charset="0"/>
                <a:cs typeface="Times New Roman" panose="02020603050405020304" pitchFamily="18" charset="0"/>
              </a:rPr>
              <a:t>Educational Partnerships for Innovation in communities (EPIC) Capacity Building tool                </a:t>
            </a:r>
            <a:r>
              <a:rPr lang="zh-CN" altLang="en-US" sz="2000" b="1" dirty="0">
                <a:latin typeface="Calibri" panose="020F0502020204030204" pitchFamily="34" charset="0"/>
                <a:ea typeface="Calibri" panose="020F0502020204030204" pitchFamily="34" charset="0"/>
                <a:cs typeface="Times New Roman" panose="02020603050405020304" pitchFamily="18" charset="0"/>
              </a:rPr>
              <a:t>社区创新教育伙伴关系 </a:t>
            </a:r>
            <a:r>
              <a:rPr lang="en-US" altLang="zh-CN" sz="2000" b="1" dirty="0">
                <a:latin typeface="Calibri" panose="020F0502020204030204" pitchFamily="34" charset="0"/>
                <a:ea typeface="Calibri" panose="020F0502020204030204" pitchFamily="34" charset="0"/>
                <a:cs typeface="Times New Roman" panose="02020603050405020304" pitchFamily="18" charset="0"/>
              </a:rPr>
              <a:t>(EPIC) </a:t>
            </a:r>
            <a:r>
              <a:rPr lang="zh-CN" altLang="en-US" sz="2000" b="1" dirty="0">
                <a:latin typeface="Calibri" panose="020F0502020204030204" pitchFamily="34" charset="0"/>
                <a:ea typeface="Calibri" panose="020F0502020204030204" pitchFamily="34" charset="0"/>
                <a:cs typeface="Times New Roman" panose="02020603050405020304" pitchFamily="18" charset="0"/>
              </a:rPr>
              <a:t>能力建设工具</a:t>
            </a:r>
            <a:br>
              <a:rPr lang="en-US" sz="2000" b="1" dirty="0">
                <a:effectLst/>
                <a:latin typeface="Calibri" panose="020F0502020204030204" pitchFamily="34" charset="0"/>
                <a:ea typeface="Calibri" panose="020F0502020204030204" pitchFamily="34" charset="0"/>
                <a:cs typeface="Times New Roman" panose="02020603050405020304" pitchFamily="18" charset="0"/>
              </a:rPr>
            </a:br>
            <a:endParaRPr lang="en-US" sz="2000" b="1" dirty="0"/>
          </a:p>
        </p:txBody>
      </p:sp>
      <p:sp>
        <p:nvSpPr>
          <p:cNvPr id="3" name="Text Placeholder 2">
            <a:extLst>
              <a:ext uri="{FF2B5EF4-FFF2-40B4-BE49-F238E27FC236}">
                <a16:creationId xmlns:a16="http://schemas.microsoft.com/office/drawing/2014/main" id="{7CB0223E-34B4-4AB1-A970-781A95770D4A}"/>
              </a:ext>
            </a:extLst>
          </p:cNvPr>
          <p:cNvSpPr>
            <a:spLocks noGrp="1"/>
          </p:cNvSpPr>
          <p:nvPr>
            <p:ph idx="1"/>
          </p:nvPr>
        </p:nvSpPr>
        <p:spPr>
          <a:xfrm>
            <a:off x="1295400" y="2209800"/>
            <a:ext cx="9971314" cy="4049486"/>
          </a:xfrm>
        </p:spPr>
        <p:txBody>
          <a:bodyPr>
            <a:normAutofit/>
          </a:bodyPr>
          <a:lstStyle/>
          <a:p>
            <a:pPr marL="285750" indent="-285750">
              <a:lnSpc>
                <a:spcPct val="90000"/>
              </a:lnSpc>
              <a:spcBef>
                <a:spcPts val="0"/>
              </a:spcBef>
              <a:spcAft>
                <a:spcPts val="600"/>
              </a:spcAft>
            </a:pPr>
            <a:r>
              <a:rPr lang="en-US" sz="22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EPIC is a simple tool/framework for highly ef</a:t>
            </a:r>
            <a:r>
              <a:rPr lang="en-US" sz="2200" b="1"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f</a:t>
            </a:r>
            <a:r>
              <a:rPr lang="en-US" sz="22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ective, action-oriented partnerships that bring the untapped and underutilized intellectual resources of universities </a:t>
            </a:r>
            <a:r>
              <a:rPr lang="en-US" sz="2200" dirty="0">
                <a:solidFill>
                  <a:srgbClr val="404040"/>
                </a:solidFill>
                <a:latin typeface="Calibri" panose="020F0502020204030204" pitchFamily="34" charset="0"/>
                <a:ea typeface="Times New Roman" panose="02020603050405020304" pitchFamily="18" charset="0"/>
                <a:cs typeface="Calibri" panose="020F0502020204030204" pitchFamily="34" charset="0"/>
              </a:rPr>
              <a:t>to </a:t>
            </a:r>
            <a:r>
              <a:rPr lang="en-US" sz="22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the service of local governments and communities to enhance their capacity to adapt, build resilience, develop more sustainably, and more.    </a:t>
            </a:r>
            <a:r>
              <a:rPr lang="en-US" altLang="zh-CN" sz="16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EPIC </a:t>
            </a:r>
            <a:r>
              <a:rPr lang="zh-CN" altLang="en-US" sz="16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是一个简单的工具</a:t>
            </a:r>
            <a:r>
              <a:rPr lang="en-US" altLang="zh-CN" sz="16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a:t>
            </a:r>
            <a:r>
              <a:rPr lang="zh-CN" altLang="en-US" sz="16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框架，旨在实现高效、以行动为导向的伙伴关系，将大学未开发和未充分利用的智力资源为地方政府和社区提供服务，以增强其适应能力、增强复原力、更可持续地发展等。</a:t>
            </a:r>
            <a:endParaRPr lang="en-US" sz="16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lnSpc>
                <a:spcPct val="90000"/>
              </a:lnSpc>
              <a:spcBef>
                <a:spcPts val="0"/>
              </a:spcBef>
              <a:spcAft>
                <a:spcPts val="600"/>
              </a:spcAft>
            </a:pPr>
            <a:endParaRPr lang="en-US" sz="22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lnSpc>
                <a:spcPct val="90000"/>
              </a:lnSpc>
              <a:spcBef>
                <a:spcPts val="0"/>
              </a:spcBef>
              <a:spcAft>
                <a:spcPts val="600"/>
              </a:spcAft>
            </a:pPr>
            <a:r>
              <a:rPr lang="en-US" sz="22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The EPIC model matches existing university courses and administrative structures with local government and community needs without having to redesign courses or alter class schedules.  Minimal burden placed on faculty while students acquire experience grappling with real world issues of local concern.   </a:t>
            </a:r>
            <a:r>
              <a:rPr lang="en-US" altLang="zh-CN" sz="16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EPIC </a:t>
            </a:r>
            <a:r>
              <a:rPr lang="zh-CN" altLang="en-US" sz="16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模型将现有的大学课程和行政结构与当地政府和社区的需求相匹配，而无需重新设计课程或改变课程表。 减轻教师负担，同时让学生获得解决当地关心的现实问题的经验</a:t>
            </a:r>
            <a:endParaRPr lang="en-US" sz="16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lnSpc>
                <a:spcPct val="90000"/>
              </a:lnSpc>
              <a:spcBef>
                <a:spcPts val="0"/>
              </a:spcBef>
              <a:spcAft>
                <a:spcPts val="600"/>
              </a:spcAft>
            </a:pPr>
            <a:endParaRPr lang="en-US" sz="16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4889806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04C9DB4-E6D4-FCD0-BABF-24B9F1A03D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424543"/>
            <a:ext cx="8204200" cy="5943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B505B49-B245-C6E1-8470-0A260C94BDF3}"/>
              </a:ext>
            </a:extLst>
          </p:cNvPr>
          <p:cNvSpPr txBox="1"/>
          <p:nvPr/>
        </p:nvSpPr>
        <p:spPr>
          <a:xfrm>
            <a:off x="10744200" y="271582"/>
            <a:ext cx="1397000" cy="6032421"/>
          </a:xfrm>
          <a:prstGeom prst="rect">
            <a:avLst/>
          </a:prstGeom>
          <a:noFill/>
        </p:spPr>
        <p:txBody>
          <a:bodyPr wrap="square" rtlCol="0">
            <a:spAutoFit/>
          </a:bodyPr>
          <a:lstStyle/>
          <a:p>
            <a:pPr marL="171450" indent="-171450">
              <a:buFont typeface="Arial" panose="020B0604020202020204" pitchFamily="34" charset="0"/>
              <a:buChar char="•"/>
            </a:pPr>
            <a:endParaRPr lang="en-US" sz="1200"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endParaRPr lang="en-US" sz="1200"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Seberang </a:t>
            </a:r>
            <a:r>
              <a:rPr lang="en-US" sz="1200" dirty="0" err="1">
                <a:latin typeface="Times New Roman" panose="02020603050405020304" pitchFamily="18" charset="0"/>
                <a:cs typeface="Times New Roman" panose="02020603050405020304" pitchFamily="18" charset="0"/>
              </a:rPr>
              <a:t>Perai</a:t>
            </a:r>
            <a:r>
              <a:rPr lang="en-US" sz="1200" dirty="0">
                <a:latin typeface="Times New Roman" panose="02020603050405020304" pitchFamily="18" charset="0"/>
                <a:cs typeface="Times New Roman" panose="02020603050405020304" pitchFamily="18" charset="0"/>
              </a:rPr>
              <a:t> City, Malaysia</a:t>
            </a:r>
          </a:p>
          <a:p>
            <a:pPr marL="171450" indent="-1714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Hat </a:t>
            </a:r>
            <a:r>
              <a:rPr lang="en-US" sz="1200" dirty="0" err="1">
                <a:latin typeface="Times New Roman" panose="02020603050405020304" pitchFamily="18" charset="0"/>
                <a:cs typeface="Times New Roman" panose="02020603050405020304" pitchFamily="18" charset="0"/>
              </a:rPr>
              <a:t>Yai</a:t>
            </a:r>
            <a:r>
              <a:rPr lang="en-US" sz="1200" dirty="0">
                <a:latin typeface="Times New Roman" panose="02020603050405020304" pitchFamily="18" charset="0"/>
                <a:cs typeface="Times New Roman" panose="02020603050405020304" pitchFamily="18" charset="0"/>
              </a:rPr>
              <a:t>, Thailand</a:t>
            </a:r>
          </a:p>
          <a:p>
            <a:pPr marL="171450" indent="-1714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Long </a:t>
            </a:r>
            <a:r>
              <a:rPr lang="en-US" sz="1200" dirty="0" err="1">
                <a:latin typeface="Times New Roman" panose="02020603050405020304" pitchFamily="18" charset="0"/>
                <a:cs typeface="Times New Roman" panose="02020603050405020304" pitchFamily="18" charset="0"/>
              </a:rPr>
              <a:t>Xuyen</a:t>
            </a:r>
            <a:r>
              <a:rPr lang="en-US" sz="1200" dirty="0">
                <a:latin typeface="Times New Roman" panose="02020603050405020304" pitchFamily="18" charset="0"/>
                <a:cs typeface="Times New Roman" panose="02020603050405020304" pitchFamily="18" charset="0"/>
              </a:rPr>
              <a:t> City, Vietnam</a:t>
            </a:r>
          </a:p>
          <a:p>
            <a:pPr marL="171450" indent="-1714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Penang, Malaysia</a:t>
            </a:r>
          </a:p>
          <a:p>
            <a:pPr marL="171450" indent="-1714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Chiang Mai, Thailand</a:t>
            </a:r>
          </a:p>
          <a:p>
            <a:pPr marL="171450" indent="-1714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Calamba City, Philippines</a:t>
            </a:r>
          </a:p>
          <a:p>
            <a:pPr marL="171450" indent="-1714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Alor Gajah, Malaysia</a:t>
            </a:r>
          </a:p>
          <a:p>
            <a:pPr marL="171450" indent="-171450">
              <a:buFont typeface="Arial" panose="020B0604020202020204" pitchFamily="34" charset="0"/>
              <a:buChar char="•"/>
            </a:pPr>
            <a:r>
              <a:rPr lang="en-US" sz="1200" dirty="0" err="1">
                <a:latin typeface="Times New Roman" panose="02020603050405020304" pitchFamily="18" charset="0"/>
                <a:cs typeface="Times New Roman" panose="02020603050405020304" pitchFamily="18" charset="0"/>
              </a:rPr>
              <a:t>Thaklong</a:t>
            </a:r>
            <a:r>
              <a:rPr lang="en-US" sz="1200" dirty="0">
                <a:latin typeface="Times New Roman" panose="02020603050405020304" pitchFamily="18" charset="0"/>
                <a:cs typeface="Times New Roman" panose="02020603050405020304" pitchFamily="18" charset="0"/>
              </a:rPr>
              <a:t> Municipality, Thailand</a:t>
            </a:r>
          </a:p>
          <a:p>
            <a:pPr marL="171450" indent="-1714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Manado, Indonesia</a:t>
            </a:r>
          </a:p>
          <a:p>
            <a:pPr marL="171450" indent="-1714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Iloilo City, Philippines</a:t>
            </a:r>
          </a:p>
          <a:p>
            <a:pPr marL="171450" indent="-1714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Bandung, Indonesia</a:t>
            </a:r>
          </a:p>
          <a:p>
            <a:pPr marL="171450" indent="-1714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Bangkok, Thailand</a:t>
            </a:r>
          </a:p>
          <a:p>
            <a:pPr marL="171450" indent="-171450">
              <a:buFont typeface="Arial" panose="020B0604020202020204" pitchFamily="34" charset="0"/>
              <a:buChar char="•"/>
            </a:pPr>
            <a:r>
              <a:rPr lang="en-US" sz="1200" dirty="0" err="1">
                <a:latin typeface="Times New Roman" panose="02020603050405020304" pitchFamily="18" charset="0"/>
                <a:cs typeface="Times New Roman" panose="02020603050405020304" pitchFamily="18" charset="0"/>
              </a:rPr>
              <a:t>VienAn</a:t>
            </a:r>
            <a:r>
              <a:rPr lang="en-US" sz="1200" dirty="0">
                <a:latin typeface="Times New Roman" panose="02020603050405020304" pitchFamily="18" charset="0"/>
                <a:cs typeface="Times New Roman" panose="02020603050405020304" pitchFamily="18" charset="0"/>
              </a:rPr>
              <a:t> Village, Vietnam</a:t>
            </a:r>
          </a:p>
          <a:p>
            <a:pPr marL="171450" indent="-1714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Pathum Thani, Thailand</a:t>
            </a:r>
          </a:p>
          <a:p>
            <a:endParaRPr lang="en-US" sz="1400" dirty="0"/>
          </a:p>
        </p:txBody>
      </p:sp>
      <p:sp>
        <p:nvSpPr>
          <p:cNvPr id="3" name="TextBox 2">
            <a:extLst>
              <a:ext uri="{FF2B5EF4-FFF2-40B4-BE49-F238E27FC236}">
                <a16:creationId xmlns:a16="http://schemas.microsoft.com/office/drawing/2014/main" id="{654337C0-5FB2-FEA2-1C49-E2BBD7F853C4}"/>
              </a:ext>
            </a:extLst>
          </p:cNvPr>
          <p:cNvSpPr txBox="1"/>
          <p:nvPr/>
        </p:nvSpPr>
        <p:spPr>
          <a:xfrm>
            <a:off x="101600" y="2768600"/>
            <a:ext cx="1992086" cy="3046988"/>
          </a:xfrm>
          <a:prstGeom prst="rect">
            <a:avLst/>
          </a:prstGeom>
          <a:noFill/>
        </p:spPr>
        <p:txBody>
          <a:bodyPr wrap="square" rtlCol="0">
            <a:spAutoFit/>
          </a:bodyPr>
          <a:lstStyle/>
          <a:p>
            <a:pPr algn="ctr"/>
            <a:r>
              <a:rPr lang="en-US" sz="3200" b="1" dirty="0"/>
              <a:t>EPIC Asia Network</a:t>
            </a:r>
          </a:p>
          <a:p>
            <a:pPr algn="ctr"/>
            <a:endParaRPr lang="en-US" sz="3200" b="1" dirty="0"/>
          </a:p>
          <a:p>
            <a:pPr algn="ctr"/>
            <a:r>
              <a:rPr kumimoji="0" lang="zh-CN" altLang="en-US" sz="3200" b="0" i="0" u="none" strike="noStrike" kern="1200" cap="none" spc="0" normalizeH="0" baseline="0" noProof="0" dirty="0">
                <a:ln>
                  <a:noFill/>
                </a:ln>
                <a:solidFill>
                  <a:srgbClr val="000000"/>
                </a:solidFill>
                <a:effectLst/>
                <a:uLnTx/>
                <a:uFillTx/>
                <a:latin typeface="Gill Sans MT" panose="020B0502020104020203"/>
                <a:ea typeface="+mn-ea"/>
                <a:cs typeface="+mn-cs"/>
              </a:rPr>
              <a:t>亚洲 </a:t>
            </a:r>
            <a:r>
              <a:rPr kumimoji="0" lang="en-US" altLang="zh-CN" sz="3200" b="0" i="0" u="none" strike="noStrike" kern="1200" cap="none" spc="0" normalizeH="0" baseline="0" noProof="0" dirty="0">
                <a:ln>
                  <a:noFill/>
                </a:ln>
                <a:solidFill>
                  <a:srgbClr val="000000"/>
                </a:solidFill>
                <a:effectLst/>
                <a:uLnTx/>
                <a:uFillTx/>
                <a:latin typeface="Gill Sans MT" panose="020B0502020104020203"/>
                <a:ea typeface="+mn-ea"/>
                <a:cs typeface="+mn-cs"/>
              </a:rPr>
              <a:t>EPIC </a:t>
            </a:r>
            <a:r>
              <a:rPr kumimoji="0" lang="zh-CN" altLang="en-US" sz="3200" b="0" i="0" u="none" strike="noStrike" kern="1200" cap="none" spc="0" normalizeH="0" baseline="0" noProof="0" dirty="0">
                <a:ln>
                  <a:noFill/>
                </a:ln>
                <a:solidFill>
                  <a:srgbClr val="000000"/>
                </a:solidFill>
                <a:effectLst/>
                <a:uLnTx/>
                <a:uFillTx/>
                <a:latin typeface="Gill Sans MT" panose="020B0502020104020203"/>
                <a:ea typeface="+mn-ea"/>
                <a:cs typeface="+mn-cs"/>
              </a:rPr>
              <a:t>网络</a:t>
            </a:r>
            <a:endParaRPr lang="en-US" sz="3200" b="1" dirty="0"/>
          </a:p>
        </p:txBody>
      </p:sp>
      <p:sp>
        <p:nvSpPr>
          <p:cNvPr id="5" name="Double Brace 4">
            <a:extLst>
              <a:ext uri="{FF2B5EF4-FFF2-40B4-BE49-F238E27FC236}">
                <a16:creationId xmlns:a16="http://schemas.microsoft.com/office/drawing/2014/main" id="{31D6DBFC-0A81-2FD6-1353-C03854335D98}"/>
              </a:ext>
            </a:extLst>
          </p:cNvPr>
          <p:cNvSpPr/>
          <p:nvPr/>
        </p:nvSpPr>
        <p:spPr>
          <a:xfrm>
            <a:off x="10682514" y="589082"/>
            <a:ext cx="1509486" cy="5519618"/>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0471841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atin America single states political map. Countries in different colors, with national borders and English country names. From Mexico to the southern tip of South America, including the Caribbean.">
            <a:extLst>
              <a:ext uri="{FF2B5EF4-FFF2-40B4-BE49-F238E27FC236}">
                <a16:creationId xmlns:a16="http://schemas.microsoft.com/office/drawing/2014/main" id="{5A3B835C-895D-74FF-3748-64C94121F3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9600" y="0"/>
            <a:ext cx="589121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F1DFC67-4FCF-BF06-8037-8A6C8E5ADAB7}"/>
              </a:ext>
            </a:extLst>
          </p:cNvPr>
          <p:cNvSpPr txBox="1"/>
          <p:nvPr/>
        </p:nvSpPr>
        <p:spPr>
          <a:xfrm>
            <a:off x="558800" y="2411186"/>
            <a:ext cx="1988457" cy="6001643"/>
          </a:xfrm>
          <a:prstGeom prst="rect">
            <a:avLst/>
          </a:prstGeom>
          <a:noFill/>
        </p:spPr>
        <p:txBody>
          <a:bodyPr wrap="square" rtlCol="0">
            <a:spAutoFit/>
          </a:bodyPr>
          <a:lstStyle/>
          <a:p>
            <a:pPr algn="ctr"/>
            <a:r>
              <a:rPr lang="en-US" sz="3200" b="1" dirty="0"/>
              <a:t>EPIC Latin America</a:t>
            </a:r>
          </a:p>
          <a:p>
            <a:pPr algn="ctr"/>
            <a:endParaRPr lang="en-US" sz="3200" b="1" dirty="0"/>
          </a:p>
          <a:p>
            <a:pPr algn="ctr"/>
            <a:r>
              <a:rPr kumimoji="0" lang="zh-CN" altLang="en-US" sz="3200" b="0" i="0" u="none" strike="noStrike" kern="1200" cap="none" spc="0" normalizeH="0" baseline="0" noProof="0" dirty="0">
                <a:ln>
                  <a:noFill/>
                </a:ln>
                <a:solidFill>
                  <a:srgbClr val="000000"/>
                </a:solidFill>
                <a:effectLst/>
                <a:uLnTx/>
                <a:uFillTx/>
                <a:latin typeface="Gill Sans MT" panose="020B0502020104020203"/>
                <a:ea typeface="+mn-ea"/>
                <a:cs typeface="+mn-cs"/>
              </a:rPr>
              <a:t>拉丁美洲 </a:t>
            </a:r>
            <a:r>
              <a:rPr kumimoji="0" lang="en-US" altLang="zh-CN" sz="3200" b="0" i="0" u="none" strike="noStrike" kern="1200" cap="none" spc="0" normalizeH="0" baseline="0" noProof="0" dirty="0">
                <a:ln>
                  <a:noFill/>
                </a:ln>
                <a:solidFill>
                  <a:srgbClr val="000000"/>
                </a:solidFill>
                <a:effectLst/>
                <a:uLnTx/>
                <a:uFillTx/>
                <a:latin typeface="Gill Sans MT" panose="020B0502020104020203"/>
                <a:ea typeface="+mn-ea"/>
                <a:cs typeface="+mn-cs"/>
              </a:rPr>
              <a:t>EPIC </a:t>
            </a:r>
            <a:r>
              <a:rPr kumimoji="0" lang="zh-CN" altLang="en-US" sz="3200" b="0" i="0" u="none" strike="noStrike" kern="1200" cap="none" spc="0" normalizeH="0" baseline="0" noProof="0" dirty="0">
                <a:ln>
                  <a:noFill/>
                </a:ln>
                <a:solidFill>
                  <a:srgbClr val="000000"/>
                </a:solidFill>
                <a:effectLst/>
                <a:uLnTx/>
                <a:uFillTx/>
                <a:latin typeface="Gill Sans MT" panose="020B0502020104020203"/>
                <a:ea typeface="+mn-ea"/>
                <a:cs typeface="+mn-cs"/>
              </a:rPr>
              <a:t>网络</a:t>
            </a:r>
            <a:endParaRPr lang="en-US" sz="3200" b="1" dirty="0"/>
          </a:p>
          <a:p>
            <a:pPr algn="ctr"/>
            <a:endParaRPr lang="en-US" sz="3200" b="1" dirty="0"/>
          </a:p>
          <a:p>
            <a:endParaRPr lang="en-US" sz="3200" b="1" dirty="0"/>
          </a:p>
          <a:p>
            <a:endParaRPr lang="en-US" sz="3200" b="1" dirty="0"/>
          </a:p>
          <a:p>
            <a:endParaRPr lang="en-US" sz="3200" b="1" dirty="0"/>
          </a:p>
          <a:p>
            <a:endParaRPr lang="en-US" sz="3200" b="1" dirty="0"/>
          </a:p>
          <a:p>
            <a:endParaRPr lang="en-US" sz="3200" b="1" dirty="0"/>
          </a:p>
        </p:txBody>
      </p:sp>
      <p:sp>
        <p:nvSpPr>
          <p:cNvPr id="3" name="TextBox 2">
            <a:extLst>
              <a:ext uri="{FF2B5EF4-FFF2-40B4-BE49-F238E27FC236}">
                <a16:creationId xmlns:a16="http://schemas.microsoft.com/office/drawing/2014/main" id="{B46C863D-6E82-5F96-4E51-2E66C5C543FF}"/>
              </a:ext>
            </a:extLst>
          </p:cNvPr>
          <p:cNvSpPr txBox="1"/>
          <p:nvPr/>
        </p:nvSpPr>
        <p:spPr>
          <a:xfrm>
            <a:off x="9207500" y="1384300"/>
            <a:ext cx="2565400" cy="3416320"/>
          </a:xfrm>
          <a:prstGeom prst="rect">
            <a:avLst/>
          </a:prstGeom>
          <a:noFill/>
        </p:spPr>
        <p:txBody>
          <a:bodyPr wrap="square" rtlCol="0">
            <a:spAutoFit/>
          </a:bodyPr>
          <a:lstStyle/>
          <a:p>
            <a:pPr marL="285750" indent="-285750">
              <a:buFont typeface="Arial" panose="020B0604020202020204" pitchFamily="34" charset="0"/>
              <a:buChar char="•"/>
            </a:pPr>
            <a:r>
              <a:rPr lang="en-US" dirty="0"/>
              <a:t>Veracruz, Mexico</a:t>
            </a:r>
          </a:p>
          <a:p>
            <a:pPr marL="285750" indent="-285750">
              <a:buFont typeface="Arial" panose="020B0604020202020204" pitchFamily="34" charset="0"/>
              <a:buChar char="•"/>
            </a:pPr>
            <a:r>
              <a:rPr lang="en-US" dirty="0"/>
              <a:t>Metro Mexico City, Mexico</a:t>
            </a:r>
          </a:p>
          <a:p>
            <a:pPr marL="285750" indent="-285750">
              <a:buFont typeface="Arial" panose="020B0604020202020204" pitchFamily="34" charset="0"/>
              <a:buChar char="•"/>
            </a:pPr>
            <a:r>
              <a:rPr lang="en-US" dirty="0"/>
              <a:t>Guadalajara, Mexico</a:t>
            </a:r>
          </a:p>
          <a:p>
            <a:pPr marL="285750" indent="-285750">
              <a:buFont typeface="Arial" panose="020B0604020202020204" pitchFamily="34" charset="0"/>
              <a:buChar char="•"/>
            </a:pPr>
            <a:r>
              <a:rPr lang="en-US" dirty="0"/>
              <a:t>Colima, Mexico</a:t>
            </a:r>
          </a:p>
          <a:p>
            <a:pPr marL="285750" indent="-285750">
              <a:buFont typeface="Arial" panose="020B0604020202020204" pitchFamily="34" charset="0"/>
              <a:buChar char="•"/>
            </a:pPr>
            <a:r>
              <a:rPr lang="en-US" dirty="0"/>
              <a:t>Lima, Peru</a:t>
            </a:r>
          </a:p>
          <a:p>
            <a:pPr marL="285750" indent="-285750">
              <a:buFont typeface="Arial" panose="020B0604020202020204" pitchFamily="34" charset="0"/>
              <a:buChar char="•"/>
            </a:pPr>
            <a:r>
              <a:rPr lang="en-US" dirty="0"/>
              <a:t>Santa Elena, Ecuador</a:t>
            </a:r>
          </a:p>
          <a:p>
            <a:pPr marL="285750" indent="-285750">
              <a:buFont typeface="Arial" panose="020B0604020202020204" pitchFamily="34" charset="0"/>
              <a:buChar char="•"/>
            </a:pPr>
            <a:r>
              <a:rPr lang="en-US" sz="1800" dirty="0">
                <a:effectLst/>
                <a:latin typeface="+mj-lt"/>
                <a:ea typeface="Times New Roman" panose="02020603050405020304" pitchFamily="18" charset="0"/>
              </a:rPr>
              <a:t>Nova </a:t>
            </a:r>
            <a:r>
              <a:rPr lang="en-US" sz="1800" dirty="0" err="1">
                <a:effectLst/>
                <a:latin typeface="+mj-lt"/>
                <a:ea typeface="Times New Roman" panose="02020603050405020304" pitchFamily="18" charset="0"/>
              </a:rPr>
              <a:t>Xavantina</a:t>
            </a:r>
            <a:r>
              <a:rPr lang="en-US" dirty="0">
                <a:latin typeface="+mj-lt"/>
                <a:ea typeface="Times New Roman" panose="02020603050405020304" pitchFamily="18" charset="0"/>
              </a:rPr>
              <a:t>, Brazil</a:t>
            </a:r>
          </a:p>
          <a:p>
            <a:pPr marL="285750" indent="-285750">
              <a:buFont typeface="Arial" panose="020B0604020202020204" pitchFamily="34" charset="0"/>
              <a:buChar char="•"/>
            </a:pPr>
            <a:r>
              <a:rPr lang="en-US" sz="1800" dirty="0" err="1">
                <a:effectLst/>
                <a:ea typeface="Times New Roman" panose="02020603050405020304" pitchFamily="18" charset="0"/>
              </a:rPr>
              <a:t>Território</a:t>
            </a:r>
            <a:r>
              <a:rPr lang="en-US" sz="1800" dirty="0">
                <a:effectLst/>
                <a:ea typeface="Times New Roman" panose="02020603050405020304" pitchFamily="18" charset="0"/>
              </a:rPr>
              <a:t> do </a:t>
            </a:r>
            <a:r>
              <a:rPr lang="en-US" sz="1800" dirty="0" err="1">
                <a:effectLst/>
                <a:ea typeface="Times New Roman" panose="02020603050405020304" pitchFamily="18" charset="0"/>
              </a:rPr>
              <a:t>Confisco</a:t>
            </a:r>
            <a:r>
              <a:rPr lang="en-US" sz="1800" dirty="0">
                <a:effectLst/>
                <a:ea typeface="Times New Roman" panose="02020603050405020304" pitchFamily="18" charset="0"/>
              </a:rPr>
              <a:t>, Brazil</a:t>
            </a:r>
          </a:p>
          <a:p>
            <a:pPr marL="285750" indent="-285750">
              <a:buFont typeface="Arial" panose="020B0604020202020204" pitchFamily="34" charset="0"/>
              <a:buChar char="•"/>
            </a:pPr>
            <a:r>
              <a:rPr lang="en-US" dirty="0"/>
              <a:t>Curitiba, Brazil</a:t>
            </a:r>
          </a:p>
          <a:p>
            <a:endParaRPr lang="en-US" dirty="0"/>
          </a:p>
        </p:txBody>
      </p:sp>
      <p:sp>
        <p:nvSpPr>
          <p:cNvPr id="4" name="Double Brace 3">
            <a:extLst>
              <a:ext uri="{FF2B5EF4-FFF2-40B4-BE49-F238E27FC236}">
                <a16:creationId xmlns:a16="http://schemas.microsoft.com/office/drawing/2014/main" id="{B5439C59-E70A-34EB-0EC3-7D5E8E80DAE6}"/>
              </a:ext>
            </a:extLst>
          </p:cNvPr>
          <p:cNvSpPr/>
          <p:nvPr/>
        </p:nvSpPr>
        <p:spPr>
          <a:xfrm>
            <a:off x="8864600" y="1061283"/>
            <a:ext cx="3162300" cy="3739337"/>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6149536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F8ADE4-006E-40B8-8663-953DD3D50A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233" y="53009"/>
            <a:ext cx="12323233" cy="6482170"/>
          </a:xfrm>
          <a:prstGeom prst="rect">
            <a:avLst/>
          </a:prstGeom>
        </p:spPr>
      </p:pic>
      <p:sp>
        <p:nvSpPr>
          <p:cNvPr id="7" name="Oval 6">
            <a:extLst>
              <a:ext uri="{FF2B5EF4-FFF2-40B4-BE49-F238E27FC236}">
                <a16:creationId xmlns:a16="http://schemas.microsoft.com/office/drawing/2014/main" id="{99A84C60-6DB2-49A0-9176-AA729EA9DD28}"/>
              </a:ext>
            </a:extLst>
          </p:cNvPr>
          <p:cNvSpPr/>
          <p:nvPr/>
        </p:nvSpPr>
        <p:spPr>
          <a:xfrm>
            <a:off x="115960" y="1202269"/>
            <a:ext cx="1749285" cy="15802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rPr>
              <a:t>EPIC North America &amp; EPIC-N Global Secretariat</a:t>
            </a:r>
          </a:p>
        </p:txBody>
      </p:sp>
      <p:sp>
        <p:nvSpPr>
          <p:cNvPr id="8" name="Oval 7">
            <a:extLst>
              <a:ext uri="{FF2B5EF4-FFF2-40B4-BE49-F238E27FC236}">
                <a16:creationId xmlns:a16="http://schemas.microsoft.com/office/drawing/2014/main" id="{9D0E45C9-2739-4D58-AF3C-0D6F634DB8B6}"/>
              </a:ext>
            </a:extLst>
          </p:cNvPr>
          <p:cNvSpPr/>
          <p:nvPr/>
        </p:nvSpPr>
        <p:spPr>
          <a:xfrm>
            <a:off x="5814766" y="3435048"/>
            <a:ext cx="1434175" cy="12606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rPr>
              <a:t>EPIC Africa</a:t>
            </a:r>
          </a:p>
        </p:txBody>
      </p:sp>
      <p:sp>
        <p:nvSpPr>
          <p:cNvPr id="9" name="Oval 8">
            <a:extLst>
              <a:ext uri="{FF2B5EF4-FFF2-40B4-BE49-F238E27FC236}">
                <a16:creationId xmlns:a16="http://schemas.microsoft.com/office/drawing/2014/main" id="{D69D06D9-5D3C-48B7-BD60-98B2A74178CE}"/>
              </a:ext>
            </a:extLst>
          </p:cNvPr>
          <p:cNvSpPr/>
          <p:nvPr/>
        </p:nvSpPr>
        <p:spPr>
          <a:xfrm>
            <a:off x="9965637" y="2464491"/>
            <a:ext cx="1613452" cy="15111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rPr>
              <a:t>EPIC Asia</a:t>
            </a:r>
          </a:p>
        </p:txBody>
      </p:sp>
      <p:sp>
        <p:nvSpPr>
          <p:cNvPr id="10" name="Oval 9">
            <a:extLst>
              <a:ext uri="{FF2B5EF4-FFF2-40B4-BE49-F238E27FC236}">
                <a16:creationId xmlns:a16="http://schemas.microsoft.com/office/drawing/2014/main" id="{13F3103A-334A-4330-970C-B31DEB90D377}"/>
              </a:ext>
            </a:extLst>
          </p:cNvPr>
          <p:cNvSpPr/>
          <p:nvPr/>
        </p:nvSpPr>
        <p:spPr>
          <a:xfrm>
            <a:off x="2160106" y="4346714"/>
            <a:ext cx="1446695" cy="12606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rPr>
              <a:t>EPIC Latin America</a:t>
            </a:r>
          </a:p>
        </p:txBody>
      </p:sp>
      <p:sp>
        <p:nvSpPr>
          <p:cNvPr id="11" name="Oval 10">
            <a:extLst>
              <a:ext uri="{FF2B5EF4-FFF2-40B4-BE49-F238E27FC236}">
                <a16:creationId xmlns:a16="http://schemas.microsoft.com/office/drawing/2014/main" id="{05407F5B-478A-4080-828A-75D9ABCBB84A}"/>
              </a:ext>
            </a:extLst>
          </p:cNvPr>
          <p:cNvSpPr/>
          <p:nvPr/>
        </p:nvSpPr>
        <p:spPr>
          <a:xfrm>
            <a:off x="6245461" y="742122"/>
            <a:ext cx="1292087" cy="1364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rPr>
              <a:t>EPIC  Europe</a:t>
            </a:r>
          </a:p>
        </p:txBody>
      </p:sp>
      <p:cxnSp>
        <p:nvCxnSpPr>
          <p:cNvPr id="14" name="Straight Arrow Connector 13">
            <a:extLst>
              <a:ext uri="{FF2B5EF4-FFF2-40B4-BE49-F238E27FC236}">
                <a16:creationId xmlns:a16="http://schemas.microsoft.com/office/drawing/2014/main" id="{38A6CD83-E622-4A7C-A21E-308ABC54D679}"/>
              </a:ext>
            </a:extLst>
          </p:cNvPr>
          <p:cNvCxnSpPr>
            <a:cxnSpLocks/>
          </p:cNvCxnSpPr>
          <p:nvPr/>
        </p:nvCxnSpPr>
        <p:spPr>
          <a:xfrm>
            <a:off x="1865245" y="2902225"/>
            <a:ext cx="848139" cy="144448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70099F1-D5D3-454F-8042-2D1A4601EA7D}"/>
              </a:ext>
            </a:extLst>
          </p:cNvPr>
          <p:cNvCxnSpPr>
            <a:cxnSpLocks/>
          </p:cNvCxnSpPr>
          <p:nvPr/>
        </p:nvCxnSpPr>
        <p:spPr>
          <a:xfrm flipV="1">
            <a:off x="2160105" y="1634963"/>
            <a:ext cx="4085355" cy="35245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6DECE64-F611-4961-BDC4-E73668F51942}"/>
              </a:ext>
            </a:extLst>
          </p:cNvPr>
          <p:cNvCxnSpPr>
            <a:cxnSpLocks/>
          </p:cNvCxnSpPr>
          <p:nvPr/>
        </p:nvCxnSpPr>
        <p:spPr>
          <a:xfrm>
            <a:off x="2160105" y="2782543"/>
            <a:ext cx="3897796" cy="90798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0A338046-C8A0-4AAD-B237-28CC755DB917}"/>
              </a:ext>
            </a:extLst>
          </p:cNvPr>
          <p:cNvSpPr/>
          <p:nvPr/>
        </p:nvSpPr>
        <p:spPr>
          <a:xfrm>
            <a:off x="10295470" y="4519084"/>
            <a:ext cx="1434175" cy="12606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rPr>
              <a:t>EPIC AU &amp; NZ</a:t>
            </a:r>
          </a:p>
        </p:txBody>
      </p:sp>
      <p:cxnSp>
        <p:nvCxnSpPr>
          <p:cNvPr id="38" name="Straight Arrow Connector 37">
            <a:extLst>
              <a:ext uri="{FF2B5EF4-FFF2-40B4-BE49-F238E27FC236}">
                <a16:creationId xmlns:a16="http://schemas.microsoft.com/office/drawing/2014/main" id="{C3E3E343-154D-4047-93E6-FF28787A7F9C}"/>
              </a:ext>
            </a:extLst>
          </p:cNvPr>
          <p:cNvCxnSpPr>
            <a:cxnSpLocks/>
          </p:cNvCxnSpPr>
          <p:nvPr/>
        </p:nvCxnSpPr>
        <p:spPr>
          <a:xfrm>
            <a:off x="2040836" y="2902226"/>
            <a:ext cx="8208192" cy="215212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4CA7F8E-C2B2-4693-A8AA-FD002000C23B}"/>
              </a:ext>
            </a:extLst>
          </p:cNvPr>
          <p:cNvSpPr txBox="1"/>
          <p:nvPr/>
        </p:nvSpPr>
        <p:spPr>
          <a:xfrm>
            <a:off x="3097737" y="5549402"/>
            <a:ext cx="7197733"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Gill Sans MT" panose="020B0502020104020203"/>
                <a:ea typeface="+mn-ea"/>
                <a:cs typeface="+mn-cs"/>
              </a:rPr>
              <a:t>Idealized Fully </a:t>
            </a:r>
            <a:r>
              <a:rPr lang="en-US" sz="2800" dirty="0">
                <a:solidFill>
                  <a:srgbClr val="000000"/>
                </a:solidFill>
                <a:latin typeface="Gill Sans MT" panose="020B0502020104020203"/>
              </a:rPr>
              <a:t>Built-Out</a:t>
            </a:r>
            <a:r>
              <a:rPr kumimoji="0" lang="en-US" sz="2800" b="0" i="0" u="none" strike="noStrike" kern="1200" cap="none" spc="0" normalizeH="0" baseline="0" noProof="0" dirty="0">
                <a:ln>
                  <a:noFill/>
                </a:ln>
                <a:solidFill>
                  <a:srgbClr val="000000"/>
                </a:solidFill>
                <a:effectLst/>
                <a:uLnTx/>
                <a:uFillTx/>
                <a:latin typeface="Gill Sans MT" panose="020B0502020104020203"/>
                <a:ea typeface="+mn-ea"/>
                <a:cs typeface="+mn-cs"/>
              </a:rPr>
              <a:t> Global EPIC Network of the Future  </a:t>
            </a:r>
            <a:r>
              <a:rPr kumimoji="0" lang="zh-CN" altLang="en-US" b="0" i="0" u="none" strike="noStrike" kern="1200" cap="none" spc="0" normalizeH="0" baseline="0" noProof="0" dirty="0">
                <a:ln>
                  <a:noFill/>
                </a:ln>
                <a:solidFill>
                  <a:srgbClr val="000000"/>
                </a:solidFill>
                <a:effectLst/>
                <a:uLnTx/>
                <a:uFillTx/>
                <a:latin typeface="Gill Sans MT" panose="020B0502020104020203"/>
                <a:ea typeface="+mn-ea"/>
                <a:cs typeface="+mn-cs"/>
              </a:rPr>
              <a:t>理想化的完全构建的未来全球 </a:t>
            </a:r>
            <a:r>
              <a:rPr kumimoji="0" lang="en-US" altLang="zh-CN" b="0" i="0" u="none" strike="noStrike" kern="1200" cap="none" spc="0" normalizeH="0" baseline="0" noProof="0" dirty="0">
                <a:ln>
                  <a:noFill/>
                </a:ln>
                <a:solidFill>
                  <a:srgbClr val="000000"/>
                </a:solidFill>
                <a:effectLst/>
                <a:uLnTx/>
                <a:uFillTx/>
                <a:latin typeface="Gill Sans MT" panose="020B0502020104020203"/>
                <a:ea typeface="+mn-ea"/>
                <a:cs typeface="+mn-cs"/>
              </a:rPr>
              <a:t>EPIC </a:t>
            </a:r>
            <a:r>
              <a:rPr kumimoji="0" lang="zh-CN" altLang="en-US" b="0" i="0" u="none" strike="noStrike" kern="1200" cap="none" spc="0" normalizeH="0" baseline="0" noProof="0" dirty="0">
                <a:ln>
                  <a:noFill/>
                </a:ln>
                <a:solidFill>
                  <a:srgbClr val="000000"/>
                </a:solidFill>
                <a:effectLst/>
                <a:uLnTx/>
                <a:uFillTx/>
                <a:latin typeface="Gill Sans MT" panose="020B0502020104020203"/>
                <a:ea typeface="+mn-ea"/>
                <a:cs typeface="+mn-cs"/>
              </a:rPr>
              <a:t>网络</a:t>
            </a:r>
            <a:endParaRPr kumimoji="0" lang="en-US"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cxnSp>
        <p:nvCxnSpPr>
          <p:cNvPr id="4" name="Straight Arrow Connector 3">
            <a:extLst>
              <a:ext uri="{FF2B5EF4-FFF2-40B4-BE49-F238E27FC236}">
                <a16:creationId xmlns:a16="http://schemas.microsoft.com/office/drawing/2014/main" id="{E390D983-A64F-4489-8EC6-3E091BAA3931}"/>
              </a:ext>
            </a:extLst>
          </p:cNvPr>
          <p:cNvCxnSpPr>
            <a:cxnSpLocks/>
          </p:cNvCxnSpPr>
          <p:nvPr/>
        </p:nvCxnSpPr>
        <p:spPr>
          <a:xfrm flipV="1">
            <a:off x="7248939" y="3558416"/>
            <a:ext cx="2716696" cy="39073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BB1FD48-CCAC-4AB3-9F36-D265E365636E}"/>
              </a:ext>
            </a:extLst>
          </p:cNvPr>
          <p:cNvCxnSpPr>
            <a:cxnSpLocks/>
          </p:cNvCxnSpPr>
          <p:nvPr/>
        </p:nvCxnSpPr>
        <p:spPr>
          <a:xfrm flipV="1">
            <a:off x="3606799" y="4235509"/>
            <a:ext cx="2267435" cy="40592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3FB05B0-795F-4EBC-B642-7BDABBE9EB86}"/>
              </a:ext>
            </a:extLst>
          </p:cNvPr>
          <p:cNvCxnSpPr>
            <a:cxnSpLocks/>
          </p:cNvCxnSpPr>
          <p:nvPr/>
        </p:nvCxnSpPr>
        <p:spPr>
          <a:xfrm flipH="1">
            <a:off x="6570134" y="2205867"/>
            <a:ext cx="221605" cy="114537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479903B-993D-4694-A28A-1453A1974A02}"/>
              </a:ext>
            </a:extLst>
          </p:cNvPr>
          <p:cNvCxnSpPr>
            <a:cxnSpLocks/>
            <a:endCxn id="36" idx="0"/>
          </p:cNvCxnSpPr>
          <p:nvPr/>
        </p:nvCxnSpPr>
        <p:spPr>
          <a:xfrm>
            <a:off x="11012557" y="4048334"/>
            <a:ext cx="1" cy="47075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3D542AD2-08CD-4182-98B1-747817FFC126}"/>
              </a:ext>
            </a:extLst>
          </p:cNvPr>
          <p:cNvCxnSpPr>
            <a:cxnSpLocks/>
          </p:cNvCxnSpPr>
          <p:nvPr/>
        </p:nvCxnSpPr>
        <p:spPr>
          <a:xfrm>
            <a:off x="7441097" y="1918150"/>
            <a:ext cx="3007164" cy="260093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BF453622-2B52-45F5-AE70-976E0BF0E530}"/>
              </a:ext>
            </a:extLst>
          </p:cNvPr>
          <p:cNvCxnSpPr>
            <a:cxnSpLocks/>
          </p:cNvCxnSpPr>
          <p:nvPr/>
        </p:nvCxnSpPr>
        <p:spPr>
          <a:xfrm>
            <a:off x="3454662" y="5054349"/>
            <a:ext cx="6794367" cy="30100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2083F686-D744-461B-AB84-D71684A7F386}"/>
              </a:ext>
            </a:extLst>
          </p:cNvPr>
          <p:cNvCxnSpPr>
            <a:cxnSpLocks/>
          </p:cNvCxnSpPr>
          <p:nvPr/>
        </p:nvCxnSpPr>
        <p:spPr>
          <a:xfrm>
            <a:off x="7537546" y="1579127"/>
            <a:ext cx="2494351" cy="103066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B7EAEF67-F93B-468B-9D36-222C8F4F5E75}"/>
              </a:ext>
            </a:extLst>
          </p:cNvPr>
          <p:cNvCxnSpPr>
            <a:cxnSpLocks/>
          </p:cNvCxnSpPr>
          <p:nvPr/>
        </p:nvCxnSpPr>
        <p:spPr>
          <a:xfrm flipV="1">
            <a:off x="3445567" y="1950809"/>
            <a:ext cx="2799893" cy="251508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D1A9F9D1-E8A3-451A-9190-C4845EF921F2}"/>
              </a:ext>
            </a:extLst>
          </p:cNvPr>
          <p:cNvCxnSpPr>
            <a:cxnSpLocks/>
          </p:cNvCxnSpPr>
          <p:nvPr/>
        </p:nvCxnSpPr>
        <p:spPr>
          <a:xfrm>
            <a:off x="2040835" y="2133189"/>
            <a:ext cx="7924800" cy="121805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1414208-EDE4-452A-B127-3C71E438B85C}"/>
              </a:ext>
            </a:extLst>
          </p:cNvPr>
          <p:cNvCxnSpPr>
            <a:cxnSpLocks/>
          </p:cNvCxnSpPr>
          <p:nvPr/>
        </p:nvCxnSpPr>
        <p:spPr>
          <a:xfrm flipV="1">
            <a:off x="3606799" y="3961756"/>
            <a:ext cx="6544365" cy="140620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83118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Content Placeholder 2"/>
          <p:cNvSpPr txBox="1">
            <a:spLocks/>
          </p:cNvSpPr>
          <p:nvPr/>
        </p:nvSpPr>
        <p:spPr bwMode="auto">
          <a:xfrm>
            <a:off x="575938" y="1804293"/>
            <a:ext cx="7939411" cy="1290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182563"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pPr>
            <a:r>
              <a:rPr lang="ja-JP" altLang="en-US" sz="2000" dirty="0">
                <a:latin typeface="Calibri" panose="020F0502020204030204" pitchFamily="34" charset="0"/>
                <a:ea typeface="Century Gothic" charset="0"/>
                <a:cs typeface="Calibri" panose="020F0502020204030204" pitchFamily="34" charset="0"/>
              </a:rPr>
              <a:t>“</a:t>
            </a:r>
            <a:r>
              <a:rPr lang="en-US" altLang="ja-JP" sz="2000" dirty="0">
                <a:latin typeface="Calibri" panose="020F0502020204030204" pitchFamily="34" charset="0"/>
                <a:ea typeface="Calibri" panose="020F0502020204030204" pitchFamily="34" charset="0"/>
                <a:cs typeface="Calibri" panose="020F0502020204030204" pitchFamily="34" charset="0"/>
              </a:rPr>
              <a:t>Perhaps the most comprehensive effort by a university to infuse into its curricula sustainability and community outreach.</a:t>
            </a:r>
            <a:r>
              <a:rPr lang="ja-JP" altLang="en-US" sz="2000" dirty="0">
                <a:latin typeface="Calibri" panose="020F0502020204030204" pitchFamily="34" charset="0"/>
                <a:ea typeface="Century Gothic" charset="0"/>
                <a:cs typeface="Calibri" panose="020F0502020204030204" pitchFamily="34" charset="0"/>
              </a:rPr>
              <a:t>” </a:t>
            </a:r>
            <a:r>
              <a:rPr lang="zh-CN" altLang="en-US" sz="1600" dirty="0">
                <a:latin typeface="Calibri" panose="020F0502020204030204" pitchFamily="34" charset="0"/>
                <a:ea typeface="Century Gothic" charset="0"/>
                <a:cs typeface="Calibri" panose="020F0502020204030204" pitchFamily="34" charset="0"/>
              </a:rPr>
              <a:t>也许是一所大学将可持续性和社区外展融入其课程的最全面的努力</a:t>
            </a:r>
            <a:endParaRPr lang="en-US" altLang="ja-JP" sz="1600" dirty="0">
              <a:latin typeface="Calibri" panose="020F0502020204030204" pitchFamily="34" charset="0"/>
              <a:ea typeface="Calibri" panose="020F0502020204030204" pitchFamily="34" charset="0"/>
              <a:cs typeface="Calibri" panose="020F0502020204030204" pitchFamily="34" charset="0"/>
            </a:endParaRPr>
          </a:p>
          <a:p>
            <a:pPr eaLnBrk="1" hangingPunct="1">
              <a:spcBef>
                <a:spcPct val="20000"/>
              </a:spcBef>
            </a:pPr>
            <a:endParaRPr lang="en-US" sz="3200" dirty="0">
              <a:latin typeface="Century Gothic" charset="0"/>
              <a:ea typeface="Century Gothic" charset="0"/>
              <a:cs typeface="Century Gothic" charset="0"/>
            </a:endParaRPr>
          </a:p>
          <a:p>
            <a:pPr eaLnBrk="1" hangingPunct="1">
              <a:spcBef>
                <a:spcPct val="20000"/>
              </a:spcBef>
            </a:pPr>
            <a:endParaRPr lang="en-US" sz="3200" dirty="0">
              <a:latin typeface="Century Gothic" charset="0"/>
              <a:ea typeface="Century Gothic" charset="0"/>
              <a:cs typeface="Century Gothic" charset="0"/>
            </a:endParaRPr>
          </a:p>
        </p:txBody>
      </p:sp>
      <p:sp>
        <p:nvSpPr>
          <p:cNvPr id="10" name="Rectangle 9"/>
          <p:cNvSpPr>
            <a:spLocks noChangeArrowheads="1"/>
          </p:cNvSpPr>
          <p:nvPr/>
        </p:nvSpPr>
        <p:spPr bwMode="auto">
          <a:xfrm>
            <a:off x="349971" y="419419"/>
            <a:ext cx="8615364"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342900" indent="-182563" algn="ctr">
              <a:spcBef>
                <a:spcPct val="20000"/>
              </a:spcBef>
            </a:pPr>
            <a:r>
              <a:rPr lang="ja-JP" altLang="en-US" sz="2000" dirty="0">
                <a:latin typeface="Calibri" panose="020F0502020204030204" pitchFamily="34" charset="0"/>
                <a:ea typeface="Century Gothic" charset="0"/>
                <a:cs typeface="Calibri" panose="020F0502020204030204" pitchFamily="34" charset="0"/>
              </a:rPr>
              <a:t>“</a:t>
            </a:r>
            <a:r>
              <a:rPr lang="en-US" altLang="ja-JP" sz="2000" dirty="0">
                <a:latin typeface="Calibri" panose="020F0502020204030204" pitchFamily="34" charset="0"/>
                <a:ea typeface="Calibri" panose="020F0502020204030204" pitchFamily="34" charset="0"/>
                <a:cs typeface="Calibri" panose="020F0502020204030204" pitchFamily="34" charset="0"/>
              </a:rPr>
              <a:t>One of higher education’s most successful and comprehensive service-learning programs.</a:t>
            </a:r>
            <a:r>
              <a:rPr lang="ja-JP" altLang="en-US" sz="2000" dirty="0">
                <a:latin typeface="Calibri" panose="020F0502020204030204" pitchFamily="34" charset="0"/>
                <a:ea typeface="Century Gothic" charset="0"/>
                <a:cs typeface="Calibri" panose="020F0502020204030204" pitchFamily="34" charset="0"/>
              </a:rPr>
              <a:t>” </a:t>
            </a:r>
            <a:r>
              <a:rPr lang="zh-CN" altLang="en-US" sz="1600" dirty="0">
                <a:latin typeface="Calibri" panose="020F0502020204030204" pitchFamily="34" charset="0"/>
                <a:ea typeface="Century Gothic" charset="0"/>
                <a:cs typeface="Calibri" panose="020F0502020204030204" pitchFamily="34" charset="0"/>
              </a:rPr>
              <a:t>高等教育最成功、最全面的服务学习项目之一</a:t>
            </a:r>
            <a:endParaRPr lang="en-US" sz="1600" dirty="0">
              <a:latin typeface="Calibri" panose="020F0502020204030204" pitchFamily="34" charset="0"/>
              <a:ea typeface="Calibri" panose="020F0502020204030204" pitchFamily="34" charset="0"/>
              <a:cs typeface="Calibri" panose="020F0502020204030204" pitchFamily="34" charset="0"/>
            </a:endParaRPr>
          </a:p>
        </p:txBody>
      </p:sp>
      <p:grpSp>
        <p:nvGrpSpPr>
          <p:cNvPr id="3" name="Group 2"/>
          <p:cNvGrpSpPr/>
          <p:nvPr/>
        </p:nvGrpSpPr>
        <p:grpSpPr>
          <a:xfrm>
            <a:off x="8961550" y="483490"/>
            <a:ext cx="3341687" cy="881975"/>
            <a:chOff x="7343126" y="2805995"/>
            <a:chExt cx="3341687" cy="881975"/>
          </a:xfrm>
        </p:grpSpPr>
        <p:sp>
          <p:nvSpPr>
            <p:cNvPr id="9" name="Rectangle 8"/>
            <p:cNvSpPr>
              <a:spLocks noChangeArrowheads="1"/>
            </p:cNvSpPr>
            <p:nvPr/>
          </p:nvSpPr>
          <p:spPr bwMode="auto">
            <a:xfrm>
              <a:off x="7343126" y="3318638"/>
              <a:ext cx="334168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dirty="0">
                  <a:latin typeface="Calibri" charset="0"/>
                </a:rPr>
                <a:t>Scott Carlson, May 24, 2013</a:t>
              </a:r>
            </a:p>
          </p:txBody>
        </p:sp>
        <p:cxnSp>
          <p:nvCxnSpPr>
            <p:cNvPr id="12" name="Straight Connector 11"/>
            <p:cNvCxnSpPr>
              <a:cxnSpLocks/>
            </p:cNvCxnSpPr>
            <p:nvPr/>
          </p:nvCxnSpPr>
          <p:spPr>
            <a:xfrm>
              <a:off x="7425675" y="3329751"/>
              <a:ext cx="2963862"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rotWithShape="1">
            <a:blip r:embed="rId3"/>
            <a:srcRect r="59014" b="-8640"/>
            <a:stretch/>
          </p:blipFill>
          <p:spPr>
            <a:xfrm>
              <a:off x="7436787" y="2805995"/>
              <a:ext cx="2052638" cy="194067"/>
            </a:xfrm>
            <a:prstGeom prst="rect">
              <a:avLst/>
            </a:prstGeom>
          </p:spPr>
        </p:pic>
        <p:pic>
          <p:nvPicPr>
            <p:cNvPr id="16" name="Picture 15"/>
            <p:cNvPicPr>
              <a:picLocks noChangeAspect="1"/>
            </p:cNvPicPr>
            <p:nvPr/>
          </p:nvPicPr>
          <p:blipFill rotWithShape="1">
            <a:blip r:embed="rId3"/>
            <a:srcRect l="41041" t="-12058" b="3417"/>
            <a:stretch/>
          </p:blipFill>
          <p:spPr>
            <a:xfrm>
              <a:off x="7436787" y="3066345"/>
              <a:ext cx="2952750" cy="194067"/>
            </a:xfrm>
            <a:prstGeom prst="rect">
              <a:avLst/>
            </a:prstGeom>
          </p:spPr>
        </p:pic>
      </p:grpSp>
      <p:grpSp>
        <p:nvGrpSpPr>
          <p:cNvPr id="5" name="Group 4"/>
          <p:cNvGrpSpPr/>
          <p:nvPr/>
        </p:nvGrpSpPr>
        <p:grpSpPr>
          <a:xfrm>
            <a:off x="8782163" y="1904995"/>
            <a:ext cx="3735580" cy="1359037"/>
            <a:chOff x="8775130" y="3961424"/>
            <a:chExt cx="3994150" cy="1359037"/>
          </a:xfrm>
        </p:grpSpPr>
        <p:sp>
          <p:nvSpPr>
            <p:cNvPr id="69644" name="TextBox 6"/>
            <p:cNvSpPr txBox="1">
              <a:spLocks noChangeArrowheads="1"/>
            </p:cNvSpPr>
            <p:nvPr/>
          </p:nvSpPr>
          <p:spPr bwMode="auto">
            <a:xfrm>
              <a:off x="8775130" y="4458687"/>
              <a:ext cx="3994150" cy="861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dirty="0">
                  <a:latin typeface="Calibri" charset="0"/>
                </a:rPr>
                <a:t>Michael Burnham, </a:t>
              </a:r>
              <a:r>
                <a:rPr lang="en-US" sz="1800" dirty="0" err="1">
                  <a:latin typeface="Calibri" charset="0"/>
                </a:rPr>
                <a:t>Greenwire</a:t>
              </a:r>
              <a:endParaRPr lang="en-US" sz="1800" dirty="0">
                <a:latin typeface="Calibri" charset="0"/>
              </a:endParaRPr>
            </a:p>
            <a:p>
              <a:pPr algn="ctr" eaLnBrk="1" hangingPunct="1"/>
              <a:r>
                <a:rPr lang="en-US" sz="1800" dirty="0">
                  <a:latin typeface="Calibri" charset="0"/>
                </a:rPr>
                <a:t>August 23, 2010</a:t>
              </a:r>
            </a:p>
            <a:p>
              <a:pPr eaLnBrk="1" hangingPunct="1"/>
              <a:endParaRPr lang="en-US" sz="1400" dirty="0">
                <a:latin typeface="Calibri" charset="0"/>
              </a:endParaRPr>
            </a:p>
          </p:txBody>
        </p:sp>
        <p:cxnSp>
          <p:nvCxnSpPr>
            <p:cNvPr id="8" name="Straight Connector 7"/>
            <p:cNvCxnSpPr>
              <a:cxnSpLocks/>
            </p:cNvCxnSpPr>
            <p:nvPr/>
          </p:nvCxnSpPr>
          <p:spPr bwMode="auto">
            <a:xfrm flipV="1">
              <a:off x="8961550" y="4437018"/>
              <a:ext cx="3262663" cy="15319"/>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61550" y="3961424"/>
              <a:ext cx="3230450" cy="475594"/>
            </a:xfrm>
            <a:prstGeom prst="rect">
              <a:avLst/>
            </a:prstGeom>
          </p:spPr>
        </p:pic>
      </p:grpSp>
      <p:sp>
        <p:nvSpPr>
          <p:cNvPr id="13" name="TextBox 12">
            <a:extLst>
              <a:ext uri="{FF2B5EF4-FFF2-40B4-BE49-F238E27FC236}">
                <a16:creationId xmlns:a16="http://schemas.microsoft.com/office/drawing/2014/main" id="{242876DB-39A7-4E8D-9BAD-D5AE9E801546}"/>
              </a:ext>
            </a:extLst>
          </p:cNvPr>
          <p:cNvSpPr txBox="1"/>
          <p:nvPr/>
        </p:nvSpPr>
        <p:spPr>
          <a:xfrm>
            <a:off x="886264" y="3377194"/>
            <a:ext cx="7764961" cy="954107"/>
          </a:xfrm>
          <a:prstGeom prst="rect">
            <a:avLst/>
          </a:prstGeom>
          <a:noFill/>
        </p:spPr>
        <p:txBody>
          <a:bodyPr wrap="square" rtlCol="0">
            <a:spAutoFit/>
          </a:bodyPr>
          <a:lstStyle/>
          <a:p>
            <a:pPr algn="ctr"/>
            <a:r>
              <a:rPr lang="en-US" sz="2000" dirty="0">
                <a:latin typeface="Calibri" panose="020F0502020204030204" pitchFamily="34" charset="0"/>
                <a:ea typeface="Calibri" panose="020F0502020204030204" pitchFamily="34" charset="0"/>
                <a:cs typeface="Calibri" panose="020F0502020204030204" pitchFamily="34" charset="0"/>
              </a:rPr>
              <a:t>[EPIC] “has been a great partnership and has provided invaluable information for our city – we’ll be able to use it for a long time” </a:t>
            </a:r>
            <a:r>
              <a:rPr lang="en-US" altLang="zh-CN" sz="1600" dirty="0">
                <a:latin typeface="Calibri" panose="020F0502020204030204" pitchFamily="34" charset="0"/>
                <a:ea typeface="Calibri" panose="020F0502020204030204" pitchFamily="34" charset="0"/>
                <a:cs typeface="Calibri" panose="020F0502020204030204" pitchFamily="34" charset="0"/>
              </a:rPr>
              <a:t>EPIC</a:t>
            </a:r>
            <a:r>
              <a:rPr lang="zh-CN" altLang="en-US" sz="1600" dirty="0">
                <a:latin typeface="Calibri" panose="020F0502020204030204" pitchFamily="34" charset="0"/>
                <a:ea typeface="Calibri" panose="020F0502020204030204" pitchFamily="34" charset="0"/>
                <a:cs typeface="Calibri" panose="020F0502020204030204" pitchFamily="34" charset="0"/>
              </a:rPr>
              <a:t>一直是很好的合作伙伴关系，为我们的城市提供了宝贵的信息</a:t>
            </a:r>
            <a:r>
              <a:rPr lang="en-US" altLang="zh-CN" sz="1600" dirty="0">
                <a:latin typeface="Calibri" panose="020F0502020204030204" pitchFamily="34" charset="0"/>
                <a:ea typeface="Calibri" panose="020F0502020204030204" pitchFamily="34" charset="0"/>
                <a:cs typeface="Calibri" panose="020F0502020204030204" pitchFamily="34" charset="0"/>
              </a:rPr>
              <a:t>——</a:t>
            </a:r>
            <a:r>
              <a:rPr lang="zh-CN" altLang="en-US" sz="1600" dirty="0">
                <a:latin typeface="Calibri" panose="020F0502020204030204" pitchFamily="34" charset="0"/>
                <a:ea typeface="Calibri" panose="020F0502020204030204" pitchFamily="34" charset="0"/>
                <a:cs typeface="Calibri" panose="020F0502020204030204" pitchFamily="34" charset="0"/>
              </a:rPr>
              <a:t>我们将能够长期使用它</a:t>
            </a:r>
            <a:endParaRPr lang="en-US" sz="1600" dirty="0">
              <a:latin typeface="Calibri" panose="020F0502020204030204" pitchFamily="34" charset="0"/>
              <a:ea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3E4ED5CE-AB44-48EA-BCA5-1A7CD0A541F3}"/>
              </a:ext>
            </a:extLst>
          </p:cNvPr>
          <p:cNvSpPr txBox="1"/>
          <p:nvPr/>
        </p:nvSpPr>
        <p:spPr>
          <a:xfrm>
            <a:off x="8961550" y="3412515"/>
            <a:ext cx="2963862" cy="1200329"/>
          </a:xfrm>
          <a:prstGeom prst="rect">
            <a:avLst/>
          </a:prstGeom>
          <a:noFill/>
        </p:spPr>
        <p:txBody>
          <a:bodyPr wrap="square" rtlCol="0">
            <a:spAutoFit/>
          </a:bodyPr>
          <a:lstStyle/>
          <a:p>
            <a:pPr algn="ctr"/>
            <a:r>
              <a:rPr lang="en-US" sz="2400" dirty="0">
                <a:latin typeface="Calibri" panose="020F0502020204030204" pitchFamily="34" charset="0"/>
                <a:ea typeface="Calibri" panose="020F0502020204030204" pitchFamily="34" charset="0"/>
                <a:cs typeface="Calibri" panose="020F0502020204030204" pitchFamily="34" charset="0"/>
              </a:rPr>
              <a:t>Randy McClement, Mayor, City of Frederick, MD</a:t>
            </a:r>
          </a:p>
        </p:txBody>
      </p:sp>
      <p:sp>
        <p:nvSpPr>
          <p:cNvPr id="7" name="TextBox 6">
            <a:extLst>
              <a:ext uri="{FF2B5EF4-FFF2-40B4-BE49-F238E27FC236}">
                <a16:creationId xmlns:a16="http://schemas.microsoft.com/office/drawing/2014/main" id="{32628A39-7E1D-8ED3-0F5D-59958F2A01F8}"/>
              </a:ext>
            </a:extLst>
          </p:cNvPr>
          <p:cNvSpPr txBox="1"/>
          <p:nvPr/>
        </p:nvSpPr>
        <p:spPr>
          <a:xfrm>
            <a:off x="9398000" y="4923837"/>
            <a:ext cx="2362200" cy="1938992"/>
          </a:xfrm>
          <a:prstGeom prst="rect">
            <a:avLst/>
          </a:prstGeom>
          <a:noFill/>
        </p:spPr>
        <p:txBody>
          <a:bodyPr wrap="square" rtlCol="0">
            <a:spAutoFit/>
          </a:bodyPr>
          <a:lstStyle/>
          <a:p>
            <a:pPr algn="ctr"/>
            <a:r>
              <a:rPr lang="en-US" sz="2400" dirty="0">
                <a:latin typeface="Calibri" panose="020F0502020204030204" pitchFamily="34" charset="0"/>
                <a:ea typeface="Calibri" panose="020F0502020204030204" pitchFamily="34" charset="0"/>
                <a:cs typeface="Calibri" panose="020F0502020204030204" pitchFamily="34" charset="0"/>
              </a:rPr>
              <a:t>Mike James, Former Asst. City Manager, Lemon Grove, CA – April 2018</a:t>
            </a:r>
          </a:p>
        </p:txBody>
      </p:sp>
      <p:sp>
        <p:nvSpPr>
          <p:cNvPr id="11" name="TextBox 10">
            <a:extLst>
              <a:ext uri="{FF2B5EF4-FFF2-40B4-BE49-F238E27FC236}">
                <a16:creationId xmlns:a16="http://schemas.microsoft.com/office/drawing/2014/main" id="{9D864888-6666-2BB3-6CFE-5CA104391B37}"/>
              </a:ext>
            </a:extLst>
          </p:cNvPr>
          <p:cNvSpPr txBox="1"/>
          <p:nvPr/>
        </p:nvSpPr>
        <p:spPr>
          <a:xfrm>
            <a:off x="962025" y="4953000"/>
            <a:ext cx="7458075" cy="1508105"/>
          </a:xfrm>
          <a:prstGeom prst="rect">
            <a:avLst/>
          </a:prstGeom>
          <a:noFill/>
        </p:spPr>
        <p:txBody>
          <a:bodyPr wrap="square" rtlCol="0">
            <a:spAutoFit/>
          </a:bodyPr>
          <a:lstStyle/>
          <a:p>
            <a:r>
              <a:rPr lang="en-US" sz="2000" dirty="0">
                <a:latin typeface="Calibri" panose="020F0502020204030204" pitchFamily="34" charset="0"/>
                <a:ea typeface="Calibri" panose="020F0502020204030204" pitchFamily="34" charset="0"/>
              </a:rPr>
              <a:t>‘I feel somewhat </a:t>
            </a:r>
            <a:r>
              <a:rPr lang="en-US" sz="2000" dirty="0">
                <a:effectLst/>
                <a:latin typeface="Calibri" panose="020F0502020204030204" pitchFamily="34" charset="0"/>
                <a:ea typeface="Calibri" panose="020F0502020204030204" pitchFamily="34" charset="0"/>
              </a:rPr>
              <a:t>guilty in accepting this award as I feel I have become a serial abuser of the EPIC model because I have used it repeatedly over time, having initially been its biggest skeptic.’ </a:t>
            </a:r>
            <a:r>
              <a:rPr lang="zh-CN" altLang="en-US" sz="1600" dirty="0">
                <a:effectLst/>
                <a:latin typeface="Calibri" panose="020F0502020204030204" pitchFamily="34" charset="0"/>
                <a:ea typeface="Calibri" panose="020F0502020204030204" pitchFamily="34" charset="0"/>
              </a:rPr>
              <a:t>接受这个奖项让我感到有些内疚，因为我觉得自己已经成为 </a:t>
            </a:r>
            <a:r>
              <a:rPr lang="en-US" altLang="zh-CN" sz="1600" dirty="0">
                <a:effectLst/>
                <a:latin typeface="Calibri" panose="020F0502020204030204" pitchFamily="34" charset="0"/>
                <a:ea typeface="Calibri" panose="020F0502020204030204" pitchFamily="34" charset="0"/>
              </a:rPr>
              <a:t>EPIC </a:t>
            </a:r>
            <a:r>
              <a:rPr lang="zh-CN" altLang="en-US" sz="1600" dirty="0">
                <a:effectLst/>
                <a:latin typeface="Calibri" panose="020F0502020204030204" pitchFamily="34" charset="0"/>
                <a:ea typeface="Calibri" panose="020F0502020204030204" pitchFamily="34" charset="0"/>
              </a:rPr>
              <a:t>模型的连续滥用者，因为我最初是它最大的怀疑者，但随着时间的推移，我反复使用它。</a:t>
            </a:r>
            <a:endParaRPr lang="en-US" sz="1600" dirty="0"/>
          </a:p>
        </p:txBody>
      </p:sp>
    </p:spTree>
    <p:extLst>
      <p:ext uri="{BB962C8B-B14F-4D97-AF65-F5344CB8AC3E}">
        <p14:creationId xmlns:p14="http://schemas.microsoft.com/office/powerpoint/2010/main" val="9463407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8D52F-9112-163E-9975-60F1486229A5}"/>
              </a:ext>
            </a:extLst>
          </p:cNvPr>
          <p:cNvSpPr>
            <a:spLocks noGrp="1"/>
          </p:cNvSpPr>
          <p:nvPr>
            <p:ph type="title"/>
          </p:nvPr>
        </p:nvSpPr>
        <p:spPr>
          <a:xfrm>
            <a:off x="895149" y="290926"/>
            <a:ext cx="10453036" cy="969983"/>
          </a:xfrm>
          <a:solidFill>
            <a:srgbClr val="89D8FF"/>
          </a:solidFill>
        </p:spPr>
        <p:txBody>
          <a:bodyPr>
            <a:normAutofit/>
          </a:bodyPr>
          <a:lstStyle/>
          <a:p>
            <a:r>
              <a:rPr lang="en-US" dirty="0"/>
              <a:t>Contacts and Selected WEB Links  </a:t>
            </a:r>
            <a:r>
              <a:rPr lang="zh-CN" altLang="en-US" sz="2200" dirty="0"/>
              <a:t>联系人和网页链接</a:t>
            </a:r>
            <a:endParaRPr lang="en-US" sz="2200" dirty="0"/>
          </a:p>
        </p:txBody>
      </p:sp>
      <p:sp>
        <p:nvSpPr>
          <p:cNvPr id="3" name="Content Placeholder 2">
            <a:extLst>
              <a:ext uri="{FF2B5EF4-FFF2-40B4-BE49-F238E27FC236}">
                <a16:creationId xmlns:a16="http://schemas.microsoft.com/office/drawing/2014/main" id="{24298E5E-76E4-3A93-D454-BDC31292684F}"/>
              </a:ext>
            </a:extLst>
          </p:cNvPr>
          <p:cNvSpPr>
            <a:spLocks noGrp="1"/>
          </p:cNvSpPr>
          <p:nvPr>
            <p:ph idx="1"/>
          </p:nvPr>
        </p:nvSpPr>
        <p:spPr>
          <a:xfrm>
            <a:off x="1087655" y="1655545"/>
            <a:ext cx="10260530" cy="5043637"/>
          </a:xfrm>
          <a:solidFill>
            <a:srgbClr val="89D8FF"/>
          </a:solidFill>
        </p:spPr>
        <p:txBody>
          <a:bodyPr>
            <a:normAutofit lnSpcReduction="10000"/>
          </a:bodyPr>
          <a:lstStyle/>
          <a:p>
            <a:pPr marL="0" marR="0">
              <a:lnSpc>
                <a:spcPct val="107000"/>
              </a:lnSpc>
              <a:spcBef>
                <a:spcPts val="0"/>
              </a:spcBef>
              <a:spcAft>
                <a:spcPts val="80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Worldwide EPIC Network Secretariat, USA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info@epicn.org; See also: www.epicn.org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EPIC Africa Regional Network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Dr. Mzime Murisa, Harare, Zimbabwe, EPIC Africa Network Manager - mmurisa@start.org or mzime@epicn.org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Dr. Sean O’Donaghue, Durban, South Africa, EPIC Africa Network Co-Lead - Sean.ODONOGHUE@durban.gov.za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Dr. Gilbert Siame, Lusaka, Zambia, EPIC Africa Network Co-Lead - </a:t>
            </a:r>
            <a:r>
              <a:rPr lang="en-US" sz="1800" strike="noStrik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siamegilbert@yahoo.co.uk</a:t>
            </a:r>
            <a:endParaRPr lang="en-US" sz="1800" strike="noStrik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b="1" dirty="0">
                <a:solidFill>
                  <a:schemeClr val="tx1"/>
                </a:solidFill>
                <a:latin typeface="Calibri" panose="020F0502020204030204" pitchFamily="34" charset="0"/>
                <a:ea typeface="Calibri" panose="020F0502020204030204" pitchFamily="34" charset="0"/>
                <a:cs typeface="Times New Roman" panose="02020603050405020304" pitchFamily="18" charset="0"/>
              </a:rPr>
              <a:t>EPIC Asia Regional Network</a:t>
            </a:r>
          </a:p>
          <a:p>
            <a:pPr marL="0" marR="0">
              <a:lnSpc>
                <a:spcPct val="107000"/>
              </a:lnSpc>
              <a:spcBef>
                <a:spcPts val="0"/>
              </a:spcBef>
              <a:spcAft>
                <a:spcPts val="800"/>
              </a:spcAft>
            </a:pP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Dr. Kay </a:t>
            </a:r>
            <a:r>
              <a:rPr lang="en-US" sz="1800" dirty="0">
                <a:effectLst/>
                <a:latin typeface="Calibri" panose="020F0502020204030204" pitchFamily="34" charset="0"/>
                <a:ea typeface="Times New Roman" panose="02020603050405020304" pitchFamily="18" charset="0"/>
              </a:rPr>
              <a:t>Phanthuwongpakdee</a:t>
            </a:r>
            <a:r>
              <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rPr>
              <a:t>, EPIC Asia Regional Manager</a:t>
            </a: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 kaynp@epicn.org</a:t>
            </a:r>
          </a:p>
          <a:p>
            <a:pPr marL="0" marR="0">
              <a:lnSpc>
                <a:spcPct val="107000"/>
              </a:lnSpc>
              <a:spcBef>
                <a:spcPts val="0"/>
              </a:spcBef>
              <a:spcAft>
                <a:spcPts val="80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Additional Contact &amp; Web Link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Dr. Anthony Socci, US EPA Office of International Affairs, International EPIC-N Partner, Washington, DC – socci.anthony@epa.gov; See also: www.epa.gov/international-cooperation/epas-role-international-climate-adaptation-and-resilience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2383847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red and white sign">
            <a:extLst>
              <a:ext uri="{FF2B5EF4-FFF2-40B4-BE49-F238E27FC236}">
                <a16:creationId xmlns:a16="http://schemas.microsoft.com/office/drawing/2014/main" id="{69BF27C3-ABB6-20C1-C76E-801FD5DBB336}"/>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509824" y="956930"/>
            <a:ext cx="9080204" cy="5252483"/>
          </a:xfrm>
        </p:spPr>
      </p:pic>
      <p:sp>
        <p:nvSpPr>
          <p:cNvPr id="6" name="TextBox 5">
            <a:extLst>
              <a:ext uri="{FF2B5EF4-FFF2-40B4-BE49-F238E27FC236}">
                <a16:creationId xmlns:a16="http://schemas.microsoft.com/office/drawing/2014/main" id="{C11AA6C1-9675-B3F1-7265-2AD9924B7C36}"/>
              </a:ext>
            </a:extLst>
          </p:cNvPr>
          <p:cNvSpPr txBox="1"/>
          <p:nvPr/>
        </p:nvSpPr>
        <p:spPr>
          <a:xfrm>
            <a:off x="1796902" y="1403496"/>
            <a:ext cx="1765005" cy="2062103"/>
          </a:xfrm>
          <a:prstGeom prst="rect">
            <a:avLst/>
          </a:prstGeom>
          <a:noFill/>
        </p:spPr>
        <p:txBody>
          <a:bodyPr wrap="square" rtlCol="0">
            <a:spAutoFit/>
          </a:bodyPr>
          <a:lstStyle/>
          <a:p>
            <a:pPr algn="ctr"/>
            <a:r>
              <a:rPr lang="en-US" sz="2000" dirty="0"/>
              <a:t>Read about the ARC-X Adaptation Resource Toolkit Below</a:t>
            </a:r>
          </a:p>
          <a:p>
            <a:pPr algn="ctr"/>
            <a:r>
              <a:rPr lang="zh-CN" altLang="en-US" sz="1400" dirty="0"/>
              <a:t>了解以下 </a:t>
            </a:r>
            <a:r>
              <a:rPr lang="en-US" altLang="zh-CN" sz="1400" dirty="0"/>
              <a:t>ARC-X </a:t>
            </a:r>
            <a:r>
              <a:rPr lang="zh-CN" altLang="en-US" sz="1400" dirty="0"/>
              <a:t>适应资源工具包</a:t>
            </a:r>
            <a:endParaRPr lang="en-US" sz="1400" dirty="0"/>
          </a:p>
        </p:txBody>
      </p:sp>
      <p:sp>
        <p:nvSpPr>
          <p:cNvPr id="7" name="Arrow: Down 6">
            <a:extLst>
              <a:ext uri="{FF2B5EF4-FFF2-40B4-BE49-F238E27FC236}">
                <a16:creationId xmlns:a16="http://schemas.microsoft.com/office/drawing/2014/main" id="{ADA4EECD-FABB-4A04-9B9E-803950D6FA74}"/>
              </a:ext>
            </a:extLst>
          </p:cNvPr>
          <p:cNvSpPr/>
          <p:nvPr/>
        </p:nvSpPr>
        <p:spPr>
          <a:xfrm>
            <a:off x="2437088" y="3543301"/>
            <a:ext cx="484632" cy="230461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70578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A99BC9C3-40AF-863F-7595-350AEA8A7A98}"/>
              </a:ext>
            </a:extLst>
          </p:cNvPr>
          <p:cNvSpPr>
            <a:spLocks noGrp="1" noChangeArrowheads="1"/>
          </p:cNvSpPr>
          <p:nvPr>
            <p:ph type="title" idx="4294967295"/>
          </p:nvPr>
        </p:nvSpPr>
        <p:spPr>
          <a:xfrm>
            <a:off x="1905000" y="527176"/>
            <a:ext cx="8305800" cy="6297108"/>
          </a:xfrm>
        </p:spPr>
        <p:txBody>
          <a:bodyPr wrap="square">
            <a:spAutoFit/>
          </a:bodyPr>
          <a:lstStyle/>
          <a:p>
            <a:pPr>
              <a:spcBef>
                <a:spcPts val="1500"/>
              </a:spcBef>
            </a:pPr>
            <a:br>
              <a:rPr lang="en-US" altLang="en-US" sz="4000" b="1" dirty="0">
                <a:solidFill>
                  <a:srgbClr val="0000CC"/>
                </a:solidFill>
                <a:latin typeface="Calibri" panose="020F0502020204030204" pitchFamily="34" charset="0"/>
              </a:rPr>
            </a:br>
            <a:r>
              <a:rPr lang="en-US" altLang="en-US" sz="4400" b="1" dirty="0">
                <a:solidFill>
                  <a:srgbClr val="0000CC"/>
                </a:solidFill>
                <a:latin typeface="Calibri" panose="020F0502020204030204" pitchFamily="34" charset="0"/>
              </a:rPr>
              <a:t>EPA’s Climate Change Adaptation Resource Center (ARC-X):</a:t>
            </a:r>
            <a:r>
              <a:rPr lang="zh-CN" altLang="en-US" sz="4400" b="1" dirty="0">
                <a:solidFill>
                  <a:srgbClr val="0000CC"/>
                </a:solidFill>
                <a:latin typeface="Calibri" panose="020F0502020204030204" pitchFamily="34" charset="0"/>
              </a:rPr>
              <a:t> </a:t>
            </a:r>
            <a:br>
              <a:rPr lang="en-US" altLang="zh-CN" sz="4400" b="1" dirty="0">
                <a:solidFill>
                  <a:srgbClr val="0000CC"/>
                </a:solidFill>
                <a:latin typeface="Calibri" panose="020F0502020204030204" pitchFamily="34" charset="0"/>
              </a:rPr>
            </a:br>
            <a:r>
              <a:rPr lang="en-US" altLang="zh-CN" sz="3200" b="1" dirty="0">
                <a:solidFill>
                  <a:srgbClr val="0000CC"/>
                </a:solidFill>
                <a:latin typeface="Calibri" panose="020F0502020204030204" pitchFamily="34" charset="0"/>
              </a:rPr>
              <a:t>EPA </a:t>
            </a:r>
            <a:r>
              <a:rPr lang="zh-CN" altLang="en-US" sz="3200" b="1" dirty="0">
                <a:solidFill>
                  <a:srgbClr val="0000CC"/>
                </a:solidFill>
                <a:latin typeface="Calibri" panose="020F0502020204030204" pitchFamily="34" charset="0"/>
              </a:rPr>
              <a:t>气候变化适应资源中心</a:t>
            </a:r>
            <a:br>
              <a:rPr lang="en-US" altLang="en-US" sz="4000" b="1" dirty="0">
                <a:solidFill>
                  <a:srgbClr val="0000CC"/>
                </a:solidFill>
                <a:latin typeface="Calibri" panose="020F0502020204030204" pitchFamily="34" charset="0"/>
              </a:rPr>
            </a:br>
            <a:br>
              <a:rPr lang="en-US" altLang="en-US" sz="4000" b="1" dirty="0">
                <a:solidFill>
                  <a:srgbClr val="0000CC"/>
                </a:solidFill>
                <a:latin typeface="Calibri" panose="020F0502020204030204" pitchFamily="34" charset="0"/>
              </a:rPr>
            </a:br>
            <a:r>
              <a:rPr lang="en-US" altLang="en-US" sz="4000" dirty="0">
                <a:solidFill>
                  <a:srgbClr val="0000CC"/>
                </a:solidFill>
                <a:latin typeface="Calibri" panose="020F0502020204030204" pitchFamily="34" charset="0"/>
              </a:rPr>
              <a:t>Responding to the Needs of Local Communities in the US</a:t>
            </a:r>
            <a:br>
              <a:rPr lang="en-US" altLang="en-US" sz="4000" dirty="0">
                <a:solidFill>
                  <a:srgbClr val="0000CC"/>
                </a:solidFill>
                <a:latin typeface="Calibri" panose="020F0502020204030204" pitchFamily="34" charset="0"/>
              </a:rPr>
            </a:br>
            <a:r>
              <a:rPr lang="zh-CN" altLang="en-US" sz="2400" dirty="0">
                <a:solidFill>
                  <a:srgbClr val="0000CC"/>
                </a:solidFill>
                <a:latin typeface="Calibri" panose="020F0502020204030204" pitchFamily="34" charset="0"/>
              </a:rPr>
              <a:t>响应美国当地社区的需求</a:t>
            </a:r>
            <a:br>
              <a:rPr lang="en-US" altLang="en-US" sz="4000" b="1" dirty="0">
                <a:solidFill>
                  <a:srgbClr val="0000CC"/>
                </a:solidFill>
                <a:latin typeface="Calibri" panose="020F0502020204030204" pitchFamily="34" charset="0"/>
              </a:rPr>
            </a:br>
            <a:br>
              <a:rPr lang="en-US" altLang="en-US" sz="4000" b="1" dirty="0">
                <a:solidFill>
                  <a:srgbClr val="0000CC"/>
                </a:solidFill>
                <a:latin typeface="Calibri" panose="020F0502020204030204" pitchFamily="34" charset="0"/>
              </a:rPr>
            </a:br>
            <a:endParaRPr lang="en-US" altLang="en-US" b="1" dirty="0">
              <a:solidFill>
                <a:srgbClr val="0000CC"/>
              </a:solidFill>
              <a:latin typeface="Calibri" panose="020F0502020204030204" pitchFamily="34" charset="0"/>
            </a:endParaRPr>
          </a:p>
        </p:txBody>
      </p:sp>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A271337-0554-21C7-4539-74BC0721EF67}"/>
              </a:ext>
            </a:extLst>
          </p:cNvPr>
          <p:cNvSpPr txBox="1"/>
          <p:nvPr/>
        </p:nvSpPr>
        <p:spPr>
          <a:xfrm>
            <a:off x="1329069" y="1095399"/>
            <a:ext cx="9462977" cy="5539978"/>
          </a:xfrm>
          <a:prstGeom prst="rect">
            <a:avLst/>
          </a:prstGeom>
          <a:noFill/>
        </p:spPr>
        <p:txBody>
          <a:bodyPr wrap="square" rtlCol="0">
            <a:spAutoFit/>
          </a:bodyPr>
          <a:lstStyle/>
          <a:p>
            <a:pPr algn="ctr"/>
            <a:r>
              <a:rPr lang="en-US" sz="3200" dirty="0">
                <a:latin typeface="Calibri" panose="020F0502020204030204" pitchFamily="34" charset="0"/>
                <a:ea typeface="Calibri" panose="020F0502020204030204" pitchFamily="34" charset="0"/>
                <a:cs typeface="Calibri" panose="020F0502020204030204" pitchFamily="34" charset="0"/>
              </a:rPr>
              <a:t>ARC-X was built from the bottom up, based upon lengthy consultations involving state and local officials expressing what they need to address present and projected climate impacts   </a:t>
            </a:r>
            <a:r>
              <a:rPr lang="en-US" altLang="zh-CN" sz="2400" dirty="0">
                <a:latin typeface="Calibri" panose="020F0502020204030204" pitchFamily="34" charset="0"/>
                <a:ea typeface="Calibri" panose="020F0502020204030204" pitchFamily="34" charset="0"/>
                <a:cs typeface="Calibri" panose="020F0502020204030204" pitchFamily="34" charset="0"/>
              </a:rPr>
              <a:t>ARC-X </a:t>
            </a:r>
            <a:r>
              <a:rPr lang="zh-CN" altLang="en-US" sz="2400" dirty="0">
                <a:latin typeface="Calibri" panose="020F0502020204030204" pitchFamily="34" charset="0"/>
                <a:ea typeface="Calibri" panose="020F0502020204030204" pitchFamily="34" charset="0"/>
                <a:cs typeface="Calibri" panose="020F0502020204030204" pitchFamily="34" charset="0"/>
              </a:rPr>
              <a:t>是自下而上建立的，基于州和地方官员的长期磋商，他们表达了解决当前和预计气候影响的需要</a:t>
            </a:r>
            <a:endParaRPr lang="en-US" sz="2400" dirty="0">
              <a:latin typeface="Calibri" panose="020F0502020204030204" pitchFamily="34" charset="0"/>
              <a:ea typeface="Calibri" panose="020F0502020204030204" pitchFamily="34" charset="0"/>
              <a:cs typeface="Calibri" panose="020F0502020204030204" pitchFamily="34" charset="0"/>
            </a:endParaRPr>
          </a:p>
          <a:p>
            <a:endParaRPr lang="en-US" sz="3200" dirty="0">
              <a:latin typeface="Calibri" panose="020F0502020204030204" pitchFamily="34" charset="0"/>
              <a:ea typeface="Calibri" panose="020F0502020204030204" pitchFamily="34" charset="0"/>
              <a:cs typeface="Calibri" panose="020F0502020204030204" pitchFamily="34" charset="0"/>
            </a:endParaRPr>
          </a:p>
          <a:p>
            <a:pPr algn="ctr"/>
            <a:r>
              <a:rPr lang="en-US" altLang="en-US" sz="3200" dirty="0">
                <a:latin typeface="Calibri" panose="020F0502020204030204" pitchFamily="34" charset="0"/>
                <a:ea typeface="Calibri" panose="020F0502020204030204" pitchFamily="34" charset="0"/>
                <a:cs typeface="Calibri" panose="020F0502020204030204" pitchFamily="34" charset="0"/>
              </a:rPr>
              <a:t>Designed to help local government officials make more informed decisions   </a:t>
            </a:r>
            <a:r>
              <a:rPr lang="zh-CN" altLang="en-US" sz="2400" dirty="0">
                <a:latin typeface="Calibri" panose="020F0502020204030204" pitchFamily="34" charset="0"/>
                <a:ea typeface="Calibri" panose="020F0502020204030204" pitchFamily="34" charset="0"/>
                <a:cs typeface="Calibri" panose="020F0502020204030204" pitchFamily="34" charset="0"/>
              </a:rPr>
              <a:t>旨在帮助地方政府官员做出更明智的决策</a:t>
            </a:r>
            <a:endParaRPr lang="en-US" altLang="en-US" sz="2400" dirty="0">
              <a:latin typeface="Calibri" panose="020F0502020204030204" pitchFamily="34" charset="0"/>
              <a:ea typeface="Calibri" panose="020F0502020204030204" pitchFamily="34" charset="0"/>
              <a:cs typeface="Calibri" panose="020F0502020204030204" pitchFamily="34" charset="0"/>
            </a:endParaRPr>
          </a:p>
          <a:p>
            <a:pPr algn="ctr"/>
            <a:endParaRPr lang="en-US" altLang="en-US" sz="3200" dirty="0">
              <a:latin typeface="Calibri" panose="020F0502020204030204" pitchFamily="34" charset="0"/>
              <a:ea typeface="Calibri" panose="020F0502020204030204" pitchFamily="34" charset="0"/>
              <a:cs typeface="Calibri" panose="020F0502020204030204" pitchFamily="34" charset="0"/>
            </a:endParaRPr>
          </a:p>
          <a:p>
            <a:pPr algn="ctr"/>
            <a:r>
              <a:rPr lang="en-US" altLang="en-US" sz="3200" dirty="0">
                <a:latin typeface="Calibri" panose="020F0502020204030204" pitchFamily="34" charset="0"/>
              </a:rPr>
              <a:t>ARC is Not Prescriptive        </a:t>
            </a:r>
            <a:r>
              <a:rPr lang="en-US" altLang="en-US" sz="2400" dirty="0">
                <a:latin typeface="Calibri" panose="020F0502020204030204" pitchFamily="34" charset="0"/>
              </a:rPr>
              <a:t>ARC </a:t>
            </a:r>
            <a:r>
              <a:rPr lang="zh-CN" altLang="en-US" sz="2400" dirty="0">
                <a:latin typeface="Calibri" panose="020F0502020204030204" pitchFamily="34" charset="0"/>
              </a:rPr>
              <a:t>不是规定性的</a:t>
            </a:r>
            <a:endParaRPr lang="en-US" altLang="en-US" sz="2400" dirty="0">
              <a:latin typeface="Calibri" panose="020F0502020204030204" pitchFamily="34" charset="0"/>
            </a:endParaRPr>
          </a:p>
          <a:p>
            <a:pPr algn="ctr"/>
            <a:endParaRPr lang="en-US" altLang="en-US" sz="2400" dirty="0">
              <a:latin typeface="Calibri" panose="020F0502020204030204" pitchFamily="34" charset="0"/>
              <a:ea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16269675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Box 5">
            <a:extLst>
              <a:ext uri="{FF2B5EF4-FFF2-40B4-BE49-F238E27FC236}">
                <a16:creationId xmlns:a16="http://schemas.microsoft.com/office/drawing/2014/main" id="{85C1AF92-F204-3288-7E7C-451C7BBF7F19}"/>
              </a:ext>
            </a:extLst>
          </p:cNvPr>
          <p:cNvSpPr txBox="1">
            <a:spLocks noChangeArrowheads="1"/>
          </p:cNvSpPr>
          <p:nvPr/>
        </p:nvSpPr>
        <p:spPr bwMode="auto">
          <a:xfrm>
            <a:off x="898071" y="566046"/>
            <a:ext cx="10515600" cy="611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9pPr>
          </a:lstStyle>
          <a:p>
            <a:pPr algn="ctr">
              <a:spcBef>
                <a:spcPct val="0"/>
              </a:spcBef>
              <a:buNone/>
            </a:pPr>
            <a:r>
              <a:rPr lang="en-US" altLang="en-US" sz="2400" b="1" dirty="0">
                <a:highlight>
                  <a:srgbClr val="00FFFF"/>
                </a:highlight>
                <a:latin typeface="Calibri" panose="020F0502020204030204" pitchFamily="34" charset="0"/>
                <a:cs typeface="Calibri" panose="020F0502020204030204" pitchFamily="34" charset="0"/>
              </a:rPr>
              <a:t>Goal of ARC-X </a:t>
            </a:r>
            <a:r>
              <a:rPr lang="en-US" altLang="en-US" sz="2400" b="1" dirty="0">
                <a:solidFill>
                  <a:srgbClr val="000099"/>
                </a:solidFill>
                <a:latin typeface="Calibri" panose="020F0502020204030204" pitchFamily="34" charset="0"/>
                <a:cs typeface="Calibri" panose="020F0502020204030204" pitchFamily="34" charset="0"/>
              </a:rPr>
              <a:t>– </a:t>
            </a:r>
            <a:r>
              <a:rPr lang="en-US" altLang="en-US" sz="2400" dirty="0">
                <a:latin typeface="Calibri" panose="020F0502020204030204" pitchFamily="34" charset="0"/>
                <a:cs typeface="Calibri" panose="020F0502020204030204" pitchFamily="34" charset="0"/>
              </a:rPr>
              <a:t>Serve as an interactive, web-based platform </a:t>
            </a:r>
          </a:p>
          <a:p>
            <a:pPr algn="ctr">
              <a:spcBef>
                <a:spcPct val="0"/>
              </a:spcBef>
              <a:buNone/>
            </a:pPr>
            <a:r>
              <a:rPr lang="en-US" altLang="en-US" sz="2400" dirty="0">
                <a:latin typeface="Calibri" panose="020F0502020204030204" pitchFamily="34" charset="0"/>
                <a:cs typeface="Calibri" panose="020F0502020204030204" pitchFamily="34" charset="0"/>
              </a:rPr>
              <a:t>to help empower 40,000 communities in the US to anticipate, prepare for, and adapt to the impacts of climate change.       </a:t>
            </a:r>
            <a:r>
              <a:rPr lang="en-US" altLang="zh-CN" sz="2000" dirty="0">
                <a:cs typeface="Arial" panose="020B0604020202020204" pitchFamily="34" charset="0"/>
              </a:rPr>
              <a:t>ARC-X</a:t>
            </a:r>
            <a:r>
              <a:rPr lang="zh-CN" altLang="en-US" sz="2000" dirty="0">
                <a:cs typeface="Arial" panose="020B0604020202020204" pitchFamily="34" charset="0"/>
              </a:rPr>
              <a:t>目标：作为一个基于网络的互动平台，帮助美国 </a:t>
            </a:r>
            <a:r>
              <a:rPr lang="en-US" altLang="zh-CN" sz="2000" dirty="0">
                <a:cs typeface="Arial" panose="020B0604020202020204" pitchFamily="34" charset="0"/>
              </a:rPr>
              <a:t>40,000 </a:t>
            </a:r>
            <a:r>
              <a:rPr lang="zh-CN" altLang="en-US" sz="2000" dirty="0">
                <a:cs typeface="Arial" panose="020B0604020202020204" pitchFamily="34" charset="0"/>
              </a:rPr>
              <a:t>个社区预测、准备和适应气候变化的影响。</a:t>
            </a:r>
            <a:endParaRPr lang="en-US" altLang="en-US" sz="2000" dirty="0">
              <a:cs typeface="Arial" panose="020B0604020202020204" pitchFamily="34" charset="0"/>
            </a:endParaRPr>
          </a:p>
          <a:p>
            <a:pPr algn="ctr">
              <a:spcBef>
                <a:spcPct val="0"/>
              </a:spcBef>
              <a:buFontTx/>
              <a:buNone/>
            </a:pPr>
            <a:endParaRPr lang="en-US" altLang="en-US" sz="2400" b="1" dirty="0">
              <a:solidFill>
                <a:srgbClr val="000099"/>
              </a:solidFill>
              <a:latin typeface="Calibri" panose="020F0502020204030204" pitchFamily="34" charset="0"/>
              <a:cs typeface="Calibri" panose="020F0502020204030204" pitchFamily="34" charset="0"/>
            </a:endParaRPr>
          </a:p>
          <a:p>
            <a:pPr algn="ctr">
              <a:spcBef>
                <a:spcPct val="0"/>
              </a:spcBef>
              <a:buFontTx/>
              <a:buNone/>
            </a:pPr>
            <a:r>
              <a:rPr lang="en-US" altLang="en-US" sz="2400" b="1" dirty="0">
                <a:latin typeface="Calibri" panose="020F0502020204030204" pitchFamily="34" charset="0"/>
                <a:cs typeface="Calibri" panose="020F0502020204030204" pitchFamily="34" charset="0"/>
              </a:rPr>
              <a:t>Small and mid-sized communities in particular:  </a:t>
            </a:r>
            <a:r>
              <a:rPr lang="zh-CN" altLang="en-US" sz="2000" b="1" dirty="0">
                <a:latin typeface="Calibri" panose="020F0502020204030204" pitchFamily="34" charset="0"/>
                <a:cs typeface="Calibri" panose="020F0502020204030204" pitchFamily="34" charset="0"/>
              </a:rPr>
              <a:t>尤其是中小型社区</a:t>
            </a:r>
            <a:endParaRPr lang="en-US" altLang="en-US" sz="2000" b="1" dirty="0">
              <a:latin typeface="Calibri" panose="020F0502020204030204" pitchFamily="34" charset="0"/>
              <a:cs typeface="Calibri" panose="020F0502020204030204" pitchFamily="34" charset="0"/>
            </a:endParaRPr>
          </a:p>
          <a:p>
            <a:pPr lvl="1"/>
            <a:r>
              <a:rPr lang="en-US" altLang="en-US" dirty="0">
                <a:latin typeface="Calibri" panose="020F0502020204030204" pitchFamily="34" charset="0"/>
              </a:rPr>
              <a:t>Lack technical expertise and experience with adaptation  </a:t>
            </a:r>
            <a:r>
              <a:rPr lang="zh-CN" altLang="en-US" sz="1800" dirty="0">
                <a:latin typeface="Calibri" panose="020F0502020204030204" pitchFamily="34" charset="0"/>
              </a:rPr>
              <a:t>缺乏技术专长和适应经验</a:t>
            </a:r>
            <a:endParaRPr lang="en-US" altLang="en-US" sz="1800" dirty="0">
              <a:latin typeface="Calibri" panose="020F0502020204030204" pitchFamily="34" charset="0"/>
            </a:endParaRPr>
          </a:p>
          <a:p>
            <a:pPr lvl="1"/>
            <a:r>
              <a:rPr lang="en-US" altLang="en-US" dirty="0">
                <a:latin typeface="Calibri" panose="020F0502020204030204" pitchFamily="34" charset="0"/>
              </a:rPr>
              <a:t>Lack sufficient resources to devote to adaptation  </a:t>
            </a:r>
            <a:r>
              <a:rPr lang="zh-CN" altLang="en-US" sz="1800" dirty="0">
                <a:latin typeface="Calibri" panose="020F0502020204030204" pitchFamily="34" charset="0"/>
              </a:rPr>
              <a:t>缺乏足够的资源用于适应</a:t>
            </a:r>
            <a:endParaRPr lang="en-US" altLang="en-US" sz="1800" dirty="0">
              <a:latin typeface="Calibri" panose="020F0502020204030204" pitchFamily="34" charset="0"/>
            </a:endParaRPr>
          </a:p>
          <a:p>
            <a:pPr lvl="1"/>
            <a:r>
              <a:rPr lang="en-US" altLang="en-US" dirty="0">
                <a:latin typeface="Calibri" panose="020F0502020204030204" pitchFamily="34" charset="0"/>
              </a:rPr>
              <a:t>Are often overwhelmed by huge volume of information about climate adaptation, much of which is irrelevant to their community and setting          </a:t>
            </a:r>
            <a:r>
              <a:rPr lang="zh-CN" altLang="en-US" sz="1800" dirty="0">
                <a:latin typeface="Calibri" panose="020F0502020204030204" pitchFamily="34" charset="0"/>
              </a:rPr>
              <a:t>经常被大量有关气候适应的信息淹没，其中大部分与他们的社区和环境无关</a:t>
            </a:r>
            <a:endParaRPr lang="en-US" altLang="en-US" sz="1800" dirty="0">
              <a:latin typeface="Calibri" panose="020F0502020204030204" pitchFamily="34" charset="0"/>
            </a:endParaRPr>
          </a:p>
          <a:p>
            <a:pPr lvl="1"/>
            <a:r>
              <a:rPr lang="en-US" altLang="en-US" dirty="0">
                <a:latin typeface="Calibri" panose="020F0502020204030204" pitchFamily="34" charset="0"/>
              </a:rPr>
              <a:t>Are challenged to integrate available information into a single package that will provide them with a comprehensive roadmap on how to evaluate and prepare for the risks posed by climate change   </a:t>
            </a:r>
            <a:r>
              <a:rPr lang="zh-CN" altLang="en-US" sz="1800" dirty="0">
                <a:cs typeface="Arial" panose="020B0604020202020204" pitchFamily="34" charset="0"/>
              </a:rPr>
              <a:t>面临将现有信息整合到一个单一包中的挑战，该包将为他们提供如何评估和应对气候变化带来的风险的全面路线图</a:t>
            </a:r>
            <a:endParaRPr lang="en-US" altLang="en-US" sz="1800" dirty="0">
              <a:cs typeface="Arial" panose="020B0604020202020204" pitchFamily="34" charset="0"/>
            </a:endParaRPr>
          </a:p>
          <a:p>
            <a:pPr algn="ctr">
              <a:spcBef>
                <a:spcPct val="0"/>
              </a:spcBef>
              <a:buFontTx/>
              <a:buNone/>
            </a:pPr>
            <a:endParaRPr lang="en-US" altLang="en-US" dirty="0">
              <a:latin typeface="Calibri" panose="020F0502020204030204" pitchFamily="34" charset="0"/>
              <a:cs typeface="Calibri" panose="020F050202020403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058EF71E-8157-07A2-D9E2-1629C2FF2FE5}"/>
              </a:ext>
            </a:extLst>
          </p:cNvPr>
          <p:cNvSpPr>
            <a:spLocks noGrp="1" noChangeArrowheads="1"/>
          </p:cNvSpPr>
          <p:nvPr>
            <p:ph type="body" idx="1"/>
          </p:nvPr>
        </p:nvSpPr>
        <p:spPr>
          <a:xfrm>
            <a:off x="914399" y="1681852"/>
            <a:ext cx="10368643" cy="5027614"/>
          </a:xfrm>
        </p:spPr>
        <p:txBody>
          <a:bodyPr/>
          <a:lstStyle/>
          <a:p>
            <a:pPr marL="0" indent="0">
              <a:spcBef>
                <a:spcPts val="1200"/>
              </a:spcBef>
              <a:buNone/>
              <a:defRPr/>
            </a:pPr>
            <a:r>
              <a:rPr lang="en-US" sz="2800" dirty="0">
                <a:latin typeface="Calibri" panose="020F0502020204030204" pitchFamily="34" charset="0"/>
                <a:cs typeface="Calibri" panose="020F0502020204030204" pitchFamily="34" charset="0"/>
              </a:rPr>
              <a:t>ARC-X helps communities integrate climate adaptation into the work they do by:     </a:t>
            </a:r>
            <a:r>
              <a:rPr lang="en-US" altLang="zh-CN" sz="2000" dirty="0">
                <a:latin typeface="Arial" panose="020B0604020202020204" pitchFamily="34" charset="0"/>
                <a:cs typeface="Arial" panose="020B0604020202020204" pitchFamily="34" charset="0"/>
              </a:rPr>
              <a:t>ARC-X </a:t>
            </a:r>
            <a:r>
              <a:rPr lang="zh-CN" altLang="en-US" sz="2000" dirty="0">
                <a:latin typeface="Arial" panose="020B0604020202020204" pitchFamily="34" charset="0"/>
                <a:cs typeface="Arial" panose="020B0604020202020204" pitchFamily="34" charset="0"/>
              </a:rPr>
              <a:t>帮助社区将气候适应融入到他们所做的工作中</a:t>
            </a:r>
            <a:r>
              <a:rPr lang="en-US" altLang="zh-CN" sz="2000" dirty="0">
                <a:latin typeface="Arial" panose="020B0604020202020204" pitchFamily="34" charset="0"/>
                <a:cs typeface="Arial" panose="020B0604020202020204" pitchFamily="34" charset="0"/>
              </a:rPr>
              <a:t>,</a:t>
            </a:r>
            <a:r>
              <a:rPr lang="zh-CN" altLang="en-US" sz="2000" dirty="0">
                <a:latin typeface="Arial" panose="020B0604020202020204" pitchFamily="34" charset="0"/>
                <a:cs typeface="Arial" panose="020B0604020202020204" pitchFamily="34" charset="0"/>
              </a:rPr>
              <a:t>通过以下方式：</a:t>
            </a:r>
            <a:endParaRPr lang="en-US" sz="2000" dirty="0">
              <a:latin typeface="Arial" panose="020B0604020202020204" pitchFamily="34" charset="0"/>
              <a:cs typeface="Arial" panose="020B0604020202020204" pitchFamily="34" charset="0"/>
            </a:endParaRPr>
          </a:p>
          <a:p>
            <a:pPr lvl="1" indent="0">
              <a:buNone/>
              <a:defRPr/>
            </a:pPr>
            <a:r>
              <a:rPr lang="en-US" sz="2800" b="1" u="sng" dirty="0">
                <a:solidFill>
                  <a:srgbClr val="000099"/>
                </a:solidFill>
                <a:latin typeface="Calibri" panose="020F0502020204030204" pitchFamily="34" charset="0"/>
                <a:ea typeface="+mn-ea"/>
                <a:cs typeface="Calibri" panose="020F0502020204030204" pitchFamily="34" charset="0"/>
              </a:rPr>
              <a:t>Training</a:t>
            </a:r>
            <a:r>
              <a:rPr lang="en-US" sz="2800" b="1" dirty="0">
                <a:solidFill>
                  <a:srgbClr val="000099"/>
                </a:solidFill>
                <a:latin typeface="Calibri" panose="020F0502020204030204" pitchFamily="34" charset="0"/>
                <a:ea typeface="+mn-ea"/>
                <a:cs typeface="Calibri" panose="020F0502020204030204" pitchFamily="34" charset="0"/>
              </a:rPr>
              <a:t>:  </a:t>
            </a:r>
            <a:r>
              <a:rPr lang="en-US" sz="2800" dirty="0">
                <a:latin typeface="Calibri" panose="020F0502020204030204" pitchFamily="34" charset="0"/>
                <a:ea typeface="+mn-ea"/>
                <a:cs typeface="Calibri" panose="020F0502020204030204" pitchFamily="34" charset="0"/>
              </a:rPr>
              <a:t>increasing awareness of ways climate change may affect their ability to implement desired programs         </a:t>
            </a:r>
            <a:r>
              <a:rPr lang="zh-CN" altLang="en-US" sz="2000" dirty="0">
                <a:latin typeface="Calibri" panose="020F0502020204030204" pitchFamily="34" charset="0"/>
                <a:cs typeface="Calibri" panose="020F0502020204030204" pitchFamily="34" charset="0"/>
              </a:rPr>
              <a:t>培训： 提高人们对气候变化可能影响其实施所需计划的能力的认识</a:t>
            </a:r>
            <a:endParaRPr lang="en-US" sz="2000" dirty="0">
              <a:latin typeface="Calibri" panose="020F0502020204030204" pitchFamily="34" charset="0"/>
              <a:ea typeface="+mn-ea"/>
              <a:cs typeface="Calibri" panose="020F0502020204030204" pitchFamily="34" charset="0"/>
            </a:endParaRPr>
          </a:p>
          <a:p>
            <a:pPr lvl="1" indent="0">
              <a:spcBef>
                <a:spcPts val="800"/>
              </a:spcBef>
              <a:buNone/>
              <a:defRPr/>
            </a:pPr>
            <a:r>
              <a:rPr lang="en-US" sz="2800" b="1" u="sng" dirty="0">
                <a:solidFill>
                  <a:srgbClr val="000099"/>
                </a:solidFill>
                <a:latin typeface="Calibri" panose="020F0502020204030204" pitchFamily="34" charset="0"/>
                <a:ea typeface="+mn-ea"/>
                <a:cs typeface="Calibri" panose="020F0502020204030204" pitchFamily="34" charset="0"/>
              </a:rPr>
              <a:t>Tools and Technical Support</a:t>
            </a:r>
            <a:r>
              <a:rPr lang="en-US" sz="2800" b="1" dirty="0">
                <a:solidFill>
                  <a:srgbClr val="000099"/>
                </a:solidFill>
                <a:latin typeface="Calibri" panose="020F0502020204030204" pitchFamily="34" charset="0"/>
                <a:ea typeface="+mn-ea"/>
                <a:cs typeface="Calibri" panose="020F0502020204030204" pitchFamily="34" charset="0"/>
              </a:rPr>
              <a:t>:  </a:t>
            </a:r>
            <a:r>
              <a:rPr lang="en-US" sz="2800" dirty="0">
                <a:latin typeface="Calibri" panose="020F0502020204030204" pitchFamily="34" charset="0"/>
                <a:ea typeface="+mn-ea"/>
                <a:cs typeface="Calibri" panose="020F0502020204030204" pitchFamily="34" charset="0"/>
              </a:rPr>
              <a:t>providing data, information, tools and technical support      </a:t>
            </a:r>
            <a:r>
              <a:rPr lang="zh-CN" altLang="en-US" sz="2000" dirty="0">
                <a:latin typeface="Calibri" panose="020F0502020204030204" pitchFamily="34" charset="0"/>
                <a:ea typeface="+mn-ea"/>
                <a:cs typeface="Calibri" panose="020F0502020204030204" pitchFamily="34" charset="0"/>
              </a:rPr>
              <a:t>工具和技术支持 </a:t>
            </a:r>
            <a:r>
              <a:rPr lang="en-US" altLang="zh-CN" sz="2000" dirty="0">
                <a:latin typeface="Calibri" panose="020F0502020204030204" pitchFamily="34" charset="0"/>
                <a:ea typeface="+mn-ea"/>
                <a:cs typeface="Calibri" panose="020F0502020204030204" pitchFamily="34" charset="0"/>
              </a:rPr>
              <a:t>- </a:t>
            </a:r>
            <a:r>
              <a:rPr lang="zh-CN" altLang="en-US" sz="2000" dirty="0">
                <a:latin typeface="Calibri" panose="020F0502020204030204" pitchFamily="34" charset="0"/>
                <a:ea typeface="+mn-ea"/>
                <a:cs typeface="Calibri" panose="020F0502020204030204" pitchFamily="34" charset="0"/>
              </a:rPr>
              <a:t>提供数据、信息、工具和技术支持</a:t>
            </a:r>
            <a:endParaRPr lang="en-US" sz="2000" dirty="0">
              <a:latin typeface="Calibri" panose="020F0502020204030204" pitchFamily="34" charset="0"/>
              <a:ea typeface="+mn-ea"/>
              <a:cs typeface="Calibri" panose="020F0502020204030204" pitchFamily="34" charset="0"/>
            </a:endParaRPr>
          </a:p>
          <a:p>
            <a:pPr lvl="1" indent="0">
              <a:spcBef>
                <a:spcPts val="800"/>
              </a:spcBef>
              <a:buNone/>
              <a:defRPr/>
            </a:pPr>
            <a:r>
              <a:rPr lang="en-US" sz="2800" b="1" u="sng" dirty="0">
                <a:solidFill>
                  <a:srgbClr val="000099"/>
                </a:solidFill>
                <a:latin typeface="Calibri" panose="020F0502020204030204" pitchFamily="34" charset="0"/>
                <a:ea typeface="+mn-ea"/>
                <a:cs typeface="Calibri" panose="020F0502020204030204" pitchFamily="34" charset="0"/>
              </a:rPr>
              <a:t>Financial incentives</a:t>
            </a:r>
            <a:r>
              <a:rPr lang="en-US" sz="2800" b="1" dirty="0">
                <a:solidFill>
                  <a:srgbClr val="000099"/>
                </a:solidFill>
                <a:latin typeface="Calibri" panose="020F0502020204030204" pitchFamily="34" charset="0"/>
                <a:ea typeface="+mn-ea"/>
                <a:cs typeface="Calibri" panose="020F0502020204030204" pitchFamily="34" charset="0"/>
              </a:rPr>
              <a:t>:  </a:t>
            </a:r>
            <a:r>
              <a:rPr lang="en-US" sz="2800" dirty="0">
                <a:latin typeface="Calibri" panose="020F0502020204030204" pitchFamily="34" charset="0"/>
                <a:ea typeface="+mn-ea"/>
                <a:cs typeface="Calibri" panose="020F0502020204030204" pitchFamily="34" charset="0"/>
              </a:rPr>
              <a:t>supporting climate-resilient investments in communities across the country  </a:t>
            </a:r>
            <a:r>
              <a:rPr lang="zh-CN" altLang="en-US" sz="2000" dirty="0">
                <a:latin typeface="Calibri" panose="020F0502020204030204" pitchFamily="34" charset="0"/>
                <a:ea typeface="+mn-ea"/>
                <a:cs typeface="Calibri" panose="020F0502020204030204" pitchFamily="34" charset="0"/>
              </a:rPr>
              <a:t>资金支持 </a:t>
            </a:r>
            <a:r>
              <a:rPr lang="en-US" altLang="zh-CN" sz="2000" dirty="0">
                <a:latin typeface="Calibri" panose="020F0502020204030204" pitchFamily="34" charset="0"/>
                <a:ea typeface="+mn-ea"/>
                <a:cs typeface="Calibri" panose="020F0502020204030204" pitchFamily="34" charset="0"/>
              </a:rPr>
              <a:t>- </a:t>
            </a:r>
            <a:r>
              <a:rPr lang="zh-CN" altLang="en-US" sz="2000" dirty="0">
                <a:latin typeface="Calibri" panose="020F0502020204030204" pitchFamily="34" charset="0"/>
                <a:ea typeface="+mn-ea"/>
                <a:cs typeface="Calibri" panose="020F0502020204030204" pitchFamily="34" charset="0"/>
              </a:rPr>
              <a:t>支持全国社区的气候适应型投资</a:t>
            </a:r>
            <a:endParaRPr lang="en-US" sz="2000" dirty="0">
              <a:latin typeface="Calibri" panose="020F0502020204030204" pitchFamily="34" charset="0"/>
              <a:ea typeface="+mn-ea"/>
              <a:cs typeface="Calibri" panose="020F0502020204030204" pitchFamily="34" charset="0"/>
            </a:endParaRPr>
          </a:p>
          <a:p>
            <a:pPr marL="0" indent="0">
              <a:spcBef>
                <a:spcPts val="3000"/>
              </a:spcBef>
              <a:buNone/>
              <a:defRPr/>
            </a:pPr>
            <a:endParaRPr lang="en-US" sz="2000" dirty="0"/>
          </a:p>
        </p:txBody>
      </p:sp>
      <p:sp>
        <p:nvSpPr>
          <p:cNvPr id="17411" name="Rectangle 2">
            <a:extLst>
              <a:ext uri="{FF2B5EF4-FFF2-40B4-BE49-F238E27FC236}">
                <a16:creationId xmlns:a16="http://schemas.microsoft.com/office/drawing/2014/main" id="{E78F4E77-A5C6-C864-5CD7-0BF47723BAB4}"/>
              </a:ext>
            </a:extLst>
          </p:cNvPr>
          <p:cNvSpPr>
            <a:spLocks noChangeArrowheads="1"/>
          </p:cNvSpPr>
          <p:nvPr/>
        </p:nvSpPr>
        <p:spPr bwMode="auto">
          <a:xfrm>
            <a:off x="1282827" y="272134"/>
            <a:ext cx="962635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3200" b="1" dirty="0">
                <a:solidFill>
                  <a:srgbClr val="333399"/>
                </a:solidFill>
                <a:latin typeface="Calibri" panose="020F0502020204030204" pitchFamily="34" charset="0"/>
                <a:cs typeface="Calibri" panose="020F0502020204030204" pitchFamily="34" charset="0"/>
              </a:rPr>
              <a:t>ARC-X - Building and Strengthening Adaptive </a:t>
            </a:r>
          </a:p>
          <a:p>
            <a:pPr algn="ctr">
              <a:spcBef>
                <a:spcPct val="0"/>
              </a:spcBef>
              <a:buFontTx/>
              <a:buNone/>
            </a:pPr>
            <a:r>
              <a:rPr lang="en-US" altLang="en-US" sz="3200" b="1" dirty="0">
                <a:solidFill>
                  <a:srgbClr val="333399"/>
                </a:solidFill>
                <a:latin typeface="Calibri" panose="020F0502020204030204" pitchFamily="34" charset="0"/>
                <a:cs typeface="Calibri" panose="020F0502020204030204" pitchFamily="34" charset="0"/>
              </a:rPr>
              <a:t>Capacity of Communities  </a:t>
            </a:r>
            <a:r>
              <a:rPr lang="en-US" altLang="en-US" sz="2400" b="1" dirty="0">
                <a:solidFill>
                  <a:srgbClr val="333399"/>
                </a:solidFill>
                <a:cs typeface="Arial" panose="020B0604020202020204" pitchFamily="34" charset="0"/>
              </a:rPr>
              <a:t>ARC – X </a:t>
            </a:r>
            <a:r>
              <a:rPr lang="zh-CN" altLang="en-US" sz="2400" b="1" dirty="0">
                <a:solidFill>
                  <a:srgbClr val="333399"/>
                </a:solidFill>
                <a:cs typeface="Arial" panose="020B0604020202020204" pitchFamily="34" charset="0"/>
              </a:rPr>
              <a:t>建设和加强社区的适应能力</a:t>
            </a:r>
            <a:endParaRPr lang="en-US" altLang="en-US" sz="2400" b="1" dirty="0">
              <a:solidFill>
                <a:srgbClr val="333399"/>
              </a:solidFill>
              <a:cs typeface="Arial" panose="020B0604020202020204" pitchFamily="34" charset="0"/>
            </a:endParaRP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4AE11-3306-2377-4C7D-574A2F8A1C2A}"/>
              </a:ext>
            </a:extLst>
          </p:cNvPr>
          <p:cNvSpPr>
            <a:spLocks noGrp="1"/>
          </p:cNvSpPr>
          <p:nvPr>
            <p:ph type="title"/>
          </p:nvPr>
        </p:nvSpPr>
        <p:spPr>
          <a:xfrm>
            <a:off x="1386037" y="358301"/>
            <a:ext cx="9442383" cy="1188720"/>
          </a:xfrm>
        </p:spPr>
        <p:txBody>
          <a:bodyPr>
            <a:normAutofit fontScale="90000"/>
          </a:bodyPr>
          <a:lstStyle/>
          <a:p>
            <a:r>
              <a:rPr lang="en-US" sz="2800" b="1" dirty="0">
                <a:latin typeface="Calibri" panose="020F0502020204030204" pitchFamily="34" charset="0"/>
                <a:ea typeface="Calibri" panose="020F0502020204030204" pitchFamily="34" charset="0"/>
                <a:cs typeface="Times New Roman" panose="02020603050405020304" pitchFamily="18" charset="0"/>
              </a:rPr>
              <a:t>Educational Partnerships for Innovation in communities (EPIC) Capacity Building tool                       </a:t>
            </a:r>
            <a:r>
              <a:rPr lang="zh-CN" altLang="en-US" sz="1800" b="1" dirty="0">
                <a:latin typeface="Calibri" panose="020F0502020204030204" pitchFamily="34" charset="0"/>
                <a:ea typeface="Calibri" panose="020F0502020204030204" pitchFamily="34" charset="0"/>
                <a:cs typeface="Times New Roman" panose="02020603050405020304" pitchFamily="18" charset="0"/>
              </a:rPr>
              <a:t>社区创新教育伙伴关系 </a:t>
            </a:r>
            <a:r>
              <a:rPr lang="en-US" altLang="zh-CN" sz="1800" b="1" dirty="0">
                <a:latin typeface="Calibri" panose="020F0502020204030204" pitchFamily="34" charset="0"/>
                <a:ea typeface="Calibri" panose="020F0502020204030204" pitchFamily="34" charset="0"/>
                <a:cs typeface="Times New Roman" panose="02020603050405020304" pitchFamily="18" charset="0"/>
              </a:rPr>
              <a:t>(EPIC) </a:t>
            </a:r>
            <a:r>
              <a:rPr lang="zh-CN" altLang="en-US" sz="1800" b="1" dirty="0">
                <a:latin typeface="Calibri" panose="020F0502020204030204" pitchFamily="34" charset="0"/>
                <a:ea typeface="Calibri" panose="020F0502020204030204" pitchFamily="34" charset="0"/>
                <a:cs typeface="Times New Roman" panose="02020603050405020304" pitchFamily="18" charset="0"/>
              </a:rPr>
              <a:t>能力建设工具</a:t>
            </a:r>
            <a:endParaRPr lang="en-US" sz="1800" dirty="0"/>
          </a:p>
        </p:txBody>
      </p:sp>
      <p:sp>
        <p:nvSpPr>
          <p:cNvPr id="3" name="Content Placeholder 2">
            <a:extLst>
              <a:ext uri="{FF2B5EF4-FFF2-40B4-BE49-F238E27FC236}">
                <a16:creationId xmlns:a16="http://schemas.microsoft.com/office/drawing/2014/main" id="{DBDD30E7-4A0C-6F72-921A-F65AD17B0E5B}"/>
              </a:ext>
            </a:extLst>
          </p:cNvPr>
          <p:cNvSpPr>
            <a:spLocks noGrp="1"/>
          </p:cNvSpPr>
          <p:nvPr>
            <p:ph idx="1"/>
          </p:nvPr>
        </p:nvSpPr>
        <p:spPr>
          <a:xfrm>
            <a:off x="904775" y="2156781"/>
            <a:ext cx="10250905" cy="4272593"/>
          </a:xfrm>
        </p:spPr>
        <p:txBody>
          <a:bodyPr>
            <a:normAutofit fontScale="25000" lnSpcReduction="20000"/>
          </a:bodyPr>
          <a:lstStyle/>
          <a:p>
            <a:pPr marL="285750" indent="-285750">
              <a:lnSpc>
                <a:spcPct val="120000"/>
              </a:lnSpc>
              <a:spcBef>
                <a:spcPts val="0"/>
              </a:spcBef>
              <a:spcAft>
                <a:spcPts val="600"/>
              </a:spcAft>
            </a:pPr>
            <a:r>
              <a:rPr lang="en-US" sz="72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EPIC partnerships provide students with experience working on real world issues locally as part of their normal coursework, in a structured and safe setting, </a:t>
            </a:r>
            <a:r>
              <a:rPr lang="en-US" sz="7200" dirty="0">
                <a:solidFill>
                  <a:srgbClr val="404040"/>
                </a:solidFill>
                <a:latin typeface="Calibri" panose="020F0502020204030204" pitchFamily="34" charset="0"/>
                <a:ea typeface="Times New Roman" panose="02020603050405020304" pitchFamily="18" charset="0"/>
                <a:cs typeface="Calibri" panose="020F0502020204030204" pitchFamily="34" charset="0"/>
              </a:rPr>
              <a:t>while also exposing them</a:t>
            </a:r>
            <a:r>
              <a:rPr lang="en-US" sz="72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 to potential career paths.     </a:t>
            </a:r>
            <a:r>
              <a:rPr lang="en-US" altLang="zh-CN" sz="55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EPIC </a:t>
            </a:r>
            <a:r>
              <a:rPr lang="zh-CN" altLang="en-US" sz="55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合作伙伴关系为学生提供在当地解决现实世界问题的经验，作为他们正常课程的一部分，在结构化和安全的环境中，同时也让他们接触潜在的职业道路</a:t>
            </a:r>
            <a:endParaRPr lang="en-US" sz="55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lnSpc>
                <a:spcPct val="120000"/>
              </a:lnSpc>
              <a:spcBef>
                <a:spcPts val="0"/>
              </a:spcBef>
              <a:spcAft>
                <a:spcPts val="600"/>
              </a:spcAft>
            </a:pPr>
            <a:endParaRPr lang="en-US" sz="55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lnSpc>
                <a:spcPct val="120000"/>
              </a:lnSpc>
              <a:spcBef>
                <a:spcPts val="0"/>
              </a:spcBef>
              <a:spcAft>
                <a:spcPts val="600"/>
              </a:spcAft>
            </a:pPr>
            <a:r>
              <a:rPr lang="en-US" sz="7200" dirty="0">
                <a:solidFill>
                  <a:srgbClr val="404040"/>
                </a:solidFill>
                <a:latin typeface="Calibri" panose="020F0502020204030204" pitchFamily="34" charset="0"/>
                <a:cs typeface="Calibri" panose="020F0502020204030204" pitchFamily="34" charset="0"/>
              </a:rPr>
              <a:t>EPIC partnerships tend to build  trust and sustained relations over time between local governments and universities.  These are </a:t>
            </a:r>
            <a:r>
              <a:rPr lang="en-US" sz="7200" dirty="0">
                <a:solidFill>
                  <a:srgbClr val="404040"/>
                </a:solidFill>
                <a:highlight>
                  <a:srgbClr val="00FFFF"/>
                </a:highlight>
                <a:latin typeface="Calibri" panose="020F0502020204030204" pitchFamily="34" charset="0"/>
                <a:cs typeface="Calibri" panose="020F0502020204030204" pitchFamily="34" charset="0"/>
              </a:rPr>
              <a:t>not one-off engagements but long-term results-oriented relationships that maintain over time</a:t>
            </a:r>
            <a:r>
              <a:rPr lang="en-US" sz="7200" dirty="0">
                <a:solidFill>
                  <a:srgbClr val="404040"/>
                </a:solidFill>
                <a:latin typeface="Calibri" panose="020F0502020204030204" pitchFamily="34" charset="0"/>
                <a:cs typeface="Calibri" panose="020F0502020204030204" pitchFamily="34" charset="0"/>
              </a:rPr>
              <a:t>. </a:t>
            </a:r>
            <a:r>
              <a:rPr lang="en-US" sz="5500" dirty="0">
                <a:solidFill>
                  <a:srgbClr val="404040"/>
                </a:solidFill>
                <a:latin typeface="Calibri" panose="020F0502020204030204" pitchFamily="34" charset="0"/>
                <a:cs typeface="Calibri" panose="020F0502020204030204" pitchFamily="34" charset="0"/>
              </a:rPr>
              <a:t> </a:t>
            </a:r>
            <a:r>
              <a:rPr lang="en-US" altLang="zh-CN" sz="5500" dirty="0">
                <a:solidFill>
                  <a:srgbClr val="404040"/>
                </a:solidFill>
                <a:latin typeface="Calibri" panose="020F0502020204030204" pitchFamily="34" charset="0"/>
                <a:cs typeface="Calibri" panose="020F0502020204030204" pitchFamily="34" charset="0"/>
              </a:rPr>
              <a:t>EPIC </a:t>
            </a:r>
            <a:r>
              <a:rPr lang="zh-CN" altLang="en-US" sz="5500" dirty="0">
                <a:solidFill>
                  <a:srgbClr val="404040"/>
                </a:solidFill>
                <a:latin typeface="Calibri" panose="020F0502020204030204" pitchFamily="34" charset="0"/>
                <a:cs typeface="Calibri" panose="020F0502020204030204" pitchFamily="34" charset="0"/>
              </a:rPr>
              <a:t>合作伙伴关系往往会随着时间的推移在地方政府和大学之间建立信任和持续的关系。这些</a:t>
            </a:r>
            <a:r>
              <a:rPr lang="zh-CN" altLang="en-US" sz="5500" b="1" dirty="0">
                <a:solidFill>
                  <a:srgbClr val="404040"/>
                </a:solidFill>
                <a:latin typeface="Calibri" panose="020F0502020204030204" pitchFamily="34" charset="0"/>
                <a:cs typeface="Calibri" panose="020F0502020204030204" pitchFamily="34" charset="0"/>
              </a:rPr>
              <a:t>不是一次性的合作，而是长期以结果为导向的关系</a:t>
            </a:r>
            <a:r>
              <a:rPr lang="zh-CN" altLang="en-US" sz="5500" dirty="0">
                <a:solidFill>
                  <a:srgbClr val="404040"/>
                </a:solidFill>
                <a:latin typeface="Calibri" panose="020F0502020204030204" pitchFamily="34" charset="0"/>
                <a:cs typeface="Calibri" panose="020F0502020204030204" pitchFamily="34" charset="0"/>
              </a:rPr>
              <a:t>。</a:t>
            </a:r>
            <a:endParaRPr lang="en-US" sz="5500" dirty="0">
              <a:solidFill>
                <a:srgbClr val="404040"/>
              </a:solidFill>
              <a:latin typeface="Calibri" panose="020F0502020204030204" pitchFamily="34" charset="0"/>
              <a:cs typeface="Calibri" panose="020F0502020204030204" pitchFamily="34" charset="0"/>
            </a:endParaRPr>
          </a:p>
          <a:p>
            <a:pPr marL="285750" indent="-285750">
              <a:lnSpc>
                <a:spcPct val="120000"/>
              </a:lnSpc>
              <a:spcBef>
                <a:spcPts val="0"/>
              </a:spcBef>
              <a:spcAft>
                <a:spcPts val="600"/>
              </a:spcAft>
            </a:pPr>
            <a:endParaRPr lang="en-US" sz="5500" dirty="0">
              <a:solidFill>
                <a:srgbClr val="404040"/>
              </a:solidFill>
              <a:latin typeface="Calibri" panose="020F0502020204030204" pitchFamily="34" charset="0"/>
              <a:cs typeface="Calibri" panose="020F0502020204030204" pitchFamily="34" charset="0"/>
            </a:endParaRPr>
          </a:p>
          <a:p>
            <a:pPr marL="285750" indent="-285750">
              <a:lnSpc>
                <a:spcPct val="120000"/>
              </a:lnSpc>
              <a:spcBef>
                <a:spcPts val="0"/>
              </a:spcBef>
              <a:spcAft>
                <a:spcPts val="600"/>
              </a:spcAft>
            </a:pPr>
            <a:r>
              <a:rPr lang="en-US" sz="7200" dirty="0">
                <a:solidFill>
                  <a:srgbClr val="404040"/>
                </a:solidFill>
                <a:highlight>
                  <a:srgbClr val="00FFFF"/>
                </a:highlight>
                <a:latin typeface="Calibri" panose="020F0502020204030204" pitchFamily="34" charset="0"/>
                <a:cs typeface="Calibri" panose="020F0502020204030204" pitchFamily="34" charset="0"/>
              </a:rPr>
              <a:t>EPIC tool is sufficiently flexible to accommodate differences in geographies, politics, economies and cultural norms.       </a:t>
            </a:r>
            <a:r>
              <a:rPr lang="en-US" altLang="zh-CN" sz="5600" dirty="0">
                <a:solidFill>
                  <a:srgbClr val="404040"/>
                </a:solidFill>
                <a:highlight>
                  <a:srgbClr val="00FFFF"/>
                </a:highlight>
                <a:latin typeface="Calibri" panose="020F0502020204030204" pitchFamily="34" charset="0"/>
                <a:cs typeface="Calibri" panose="020F0502020204030204" pitchFamily="34" charset="0"/>
              </a:rPr>
              <a:t>EPIC </a:t>
            </a:r>
            <a:r>
              <a:rPr lang="zh-CN" altLang="en-US" sz="5600" dirty="0">
                <a:solidFill>
                  <a:srgbClr val="404040"/>
                </a:solidFill>
                <a:highlight>
                  <a:srgbClr val="00FFFF"/>
                </a:highlight>
                <a:latin typeface="Calibri" panose="020F0502020204030204" pitchFamily="34" charset="0"/>
                <a:cs typeface="Calibri" panose="020F0502020204030204" pitchFamily="34" charset="0"/>
              </a:rPr>
              <a:t>工具足够灵活，可以适应地理、政治、经济和文化规范的差异。</a:t>
            </a:r>
            <a:endParaRPr lang="en-US" sz="5600" dirty="0">
              <a:solidFill>
                <a:srgbClr val="404040"/>
              </a:solidFill>
              <a:highlight>
                <a:srgbClr val="00FFFF"/>
              </a:highlight>
              <a:latin typeface="Calibri" panose="020F0502020204030204" pitchFamily="34" charset="0"/>
              <a:cs typeface="Calibri" panose="020F0502020204030204" pitchFamily="34" charset="0"/>
            </a:endParaRPr>
          </a:p>
          <a:p>
            <a:pPr marL="285750" indent="-285750">
              <a:lnSpc>
                <a:spcPct val="120000"/>
              </a:lnSpc>
              <a:spcBef>
                <a:spcPts val="0"/>
              </a:spcBef>
              <a:spcAft>
                <a:spcPts val="600"/>
              </a:spcAft>
            </a:pPr>
            <a:endParaRPr lang="en-US" sz="5500" dirty="0">
              <a:solidFill>
                <a:srgbClr val="404040"/>
              </a:solidFill>
              <a:latin typeface="Calibri" panose="020F0502020204030204" pitchFamily="34" charset="0"/>
              <a:cs typeface="Calibri" panose="020F0502020204030204" pitchFamily="34" charset="0"/>
            </a:endParaRPr>
          </a:p>
          <a:p>
            <a:pPr marL="285750" indent="-285750">
              <a:lnSpc>
                <a:spcPct val="120000"/>
              </a:lnSpc>
              <a:spcBef>
                <a:spcPts val="0"/>
              </a:spcBef>
              <a:spcAft>
                <a:spcPts val="600"/>
              </a:spcAft>
            </a:pPr>
            <a:r>
              <a:rPr lang="en-US" sz="7200" dirty="0">
                <a:solidFill>
                  <a:srgbClr val="404040"/>
                </a:solidFill>
                <a:latin typeface="Calibri" panose="020F0502020204030204" pitchFamily="34" charset="0"/>
                <a:cs typeface="Calibri" panose="020F0502020204030204" pitchFamily="34" charset="0"/>
              </a:rPr>
              <a:t>EPIC partnerships are local in nature but scalable to state, country and international networks.</a:t>
            </a:r>
            <a:r>
              <a:rPr lang="en-US" sz="5500" dirty="0">
                <a:solidFill>
                  <a:srgbClr val="404040"/>
                </a:solidFill>
                <a:latin typeface="Calibri" panose="020F0502020204030204" pitchFamily="34" charset="0"/>
                <a:cs typeface="Calibri" panose="020F0502020204030204" pitchFamily="34" charset="0"/>
              </a:rPr>
              <a:t> </a:t>
            </a:r>
            <a:r>
              <a:rPr lang="en-US" altLang="zh-CN" sz="5500" dirty="0">
                <a:solidFill>
                  <a:srgbClr val="404040"/>
                </a:solidFill>
                <a:latin typeface="Calibri" panose="020F0502020204030204" pitchFamily="34" charset="0"/>
                <a:cs typeface="Calibri" panose="020F0502020204030204" pitchFamily="34" charset="0"/>
              </a:rPr>
              <a:t>EPIC </a:t>
            </a:r>
            <a:r>
              <a:rPr lang="zh-CN" altLang="en-US" sz="5500" dirty="0">
                <a:solidFill>
                  <a:srgbClr val="404040"/>
                </a:solidFill>
                <a:latin typeface="Calibri" panose="020F0502020204030204" pitchFamily="34" charset="0"/>
                <a:cs typeface="Calibri" panose="020F0502020204030204" pitchFamily="34" charset="0"/>
              </a:rPr>
              <a:t>合作伙伴关系本质上是本地的，但可以扩展到州、国家和国际网络。</a:t>
            </a:r>
            <a:endParaRPr lang="en-US" sz="5500" dirty="0">
              <a:solidFill>
                <a:srgbClr val="404040"/>
              </a:solidFill>
              <a:latin typeface="Calibri" panose="020F0502020204030204" pitchFamily="34" charset="0"/>
              <a:ea typeface="Times New Roman" panose="02020603050405020304" pitchFamily="18" charset="0"/>
              <a:cs typeface="Calibri" panose="020F0502020204030204" pitchFamily="34" charset="0"/>
            </a:endParaRPr>
          </a:p>
          <a:p>
            <a:endParaRPr lang="en-US" dirty="0"/>
          </a:p>
        </p:txBody>
      </p:sp>
    </p:spTree>
    <p:extLst>
      <p:ext uri="{BB962C8B-B14F-4D97-AF65-F5344CB8AC3E}">
        <p14:creationId xmlns:p14="http://schemas.microsoft.com/office/powerpoint/2010/main" val="38218097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66C6121D-172F-6681-958A-413D9B5F5015}"/>
              </a:ext>
            </a:extLst>
          </p:cNvPr>
          <p:cNvSpPr>
            <a:spLocks noGrp="1" noChangeArrowheads="1"/>
          </p:cNvSpPr>
          <p:nvPr>
            <p:ph type="body" idx="1"/>
          </p:nvPr>
        </p:nvSpPr>
        <p:spPr>
          <a:xfrm>
            <a:off x="1404257" y="1632857"/>
            <a:ext cx="9748157" cy="5007657"/>
          </a:xfrm>
        </p:spPr>
        <p:txBody>
          <a:bodyPr>
            <a:normAutofit/>
          </a:bodyPr>
          <a:lstStyle/>
          <a:p>
            <a:pPr marL="0" indent="0">
              <a:spcBef>
                <a:spcPts val="900"/>
              </a:spcBef>
              <a:buNone/>
            </a:pPr>
            <a:r>
              <a:rPr lang="en-US" altLang="en-US" sz="3200" dirty="0">
                <a:latin typeface="Calibri" panose="020F0502020204030204" pitchFamily="34" charset="0"/>
                <a:cs typeface="Calibri" panose="020F0502020204030204" pitchFamily="34" charset="0"/>
              </a:rPr>
              <a:t>Once users select the areas of interest to them, they will find information about:  </a:t>
            </a:r>
            <a:r>
              <a:rPr lang="zh-CN" altLang="en-US" sz="2000" dirty="0">
                <a:latin typeface="Calibri" panose="020F0502020204030204" pitchFamily="34" charset="0"/>
                <a:cs typeface="Calibri" panose="020F0502020204030204" pitchFamily="34" charset="0"/>
              </a:rPr>
              <a:t>一旦用户选择了他们感兴趣的领域，他们将找到以下信息：</a:t>
            </a:r>
            <a:endParaRPr lang="en-US" altLang="en-US" sz="2000" dirty="0">
              <a:latin typeface="Calibri" panose="020F0502020204030204" pitchFamily="34" charset="0"/>
              <a:cs typeface="Calibri" panose="020F0502020204030204" pitchFamily="34" charset="0"/>
            </a:endParaRPr>
          </a:p>
          <a:p>
            <a:pPr lvl="1">
              <a:buFont typeface="Arial" panose="020B0604020202020204" pitchFamily="34" charset="0"/>
              <a:buChar char="•"/>
            </a:pPr>
            <a:r>
              <a:rPr lang="en-US" altLang="en-US" sz="2400" dirty="0">
                <a:latin typeface="Calibri" panose="020F0502020204030204" pitchFamily="34" charset="0"/>
                <a:cs typeface="Calibri" panose="020F0502020204030204" pitchFamily="34" charset="0"/>
              </a:rPr>
              <a:t>the risks posed by climate change to the issues they care about; </a:t>
            </a:r>
            <a:r>
              <a:rPr lang="zh-CN" altLang="en-US" sz="1800" dirty="0">
                <a:latin typeface="Calibri" panose="020F0502020204030204" pitchFamily="34" charset="0"/>
                <a:cs typeface="Calibri" panose="020F0502020204030204" pitchFamily="34" charset="0"/>
              </a:rPr>
              <a:t>气候变化给他们关心的问题带来的风险</a:t>
            </a:r>
            <a:endParaRPr lang="en-US" altLang="en-US" sz="1800" dirty="0">
              <a:latin typeface="Calibri" panose="020F0502020204030204" pitchFamily="34" charset="0"/>
              <a:cs typeface="Calibri" panose="020F0502020204030204" pitchFamily="34" charset="0"/>
            </a:endParaRPr>
          </a:p>
          <a:p>
            <a:pPr lvl="1">
              <a:buFont typeface="Arial" panose="020B0604020202020204" pitchFamily="34" charset="0"/>
              <a:buChar char="•"/>
            </a:pPr>
            <a:r>
              <a:rPr lang="en-US" altLang="en-US" sz="2400" dirty="0">
                <a:latin typeface="Calibri" panose="020F0502020204030204" pitchFamily="34" charset="0"/>
                <a:cs typeface="Calibri" panose="020F0502020204030204" pitchFamily="34" charset="0"/>
              </a:rPr>
              <a:t>adaptation strategies they might consider implementing; </a:t>
            </a:r>
            <a:r>
              <a:rPr lang="zh-CN" altLang="en-US" sz="1800" dirty="0">
                <a:latin typeface="Calibri" panose="020F0502020204030204" pitchFamily="34" charset="0"/>
                <a:cs typeface="Calibri" panose="020F0502020204030204" pitchFamily="34" charset="0"/>
              </a:rPr>
              <a:t>他们可能考虑实施的适应策略</a:t>
            </a:r>
            <a:endParaRPr lang="en-US" altLang="en-US" sz="1800" dirty="0">
              <a:latin typeface="Calibri" panose="020F0502020204030204" pitchFamily="34" charset="0"/>
              <a:cs typeface="Calibri" panose="020F0502020204030204" pitchFamily="34" charset="0"/>
            </a:endParaRPr>
          </a:p>
          <a:p>
            <a:pPr lvl="1">
              <a:buFont typeface="Arial" panose="020B0604020202020204" pitchFamily="34" charset="0"/>
              <a:buChar char="•"/>
            </a:pPr>
            <a:r>
              <a:rPr lang="en-US" altLang="en-US" sz="2400" dirty="0">
                <a:latin typeface="Calibri" panose="020F0502020204030204" pitchFamily="34" charset="0"/>
                <a:cs typeface="Calibri" panose="020F0502020204030204" pitchFamily="34" charset="0"/>
              </a:rPr>
              <a:t>case studies illustrating how other communities have successfully adapted to those risks;      </a:t>
            </a:r>
            <a:r>
              <a:rPr lang="zh-CN" altLang="en-US" sz="1800" dirty="0">
                <a:latin typeface="Calibri" panose="020F0502020204030204" pitchFamily="34" charset="0"/>
                <a:cs typeface="Calibri" panose="020F0502020204030204" pitchFamily="34" charset="0"/>
              </a:rPr>
              <a:t>案例研究说明其他社区如何成功适应这些风险</a:t>
            </a:r>
            <a:endParaRPr lang="en-US" altLang="en-US" sz="1800" dirty="0">
              <a:latin typeface="Calibri" panose="020F0502020204030204" pitchFamily="34" charset="0"/>
              <a:cs typeface="Calibri" panose="020F0502020204030204" pitchFamily="34" charset="0"/>
            </a:endParaRPr>
          </a:p>
          <a:p>
            <a:pPr lvl="1">
              <a:buFont typeface="Arial" panose="020B0604020202020204" pitchFamily="34" charset="0"/>
              <a:buChar char="•"/>
            </a:pPr>
            <a:r>
              <a:rPr lang="en-US" altLang="en-US" sz="2400" dirty="0">
                <a:latin typeface="Calibri" panose="020F0502020204030204" pitchFamily="34" charset="0"/>
                <a:cs typeface="Calibri" panose="020F0502020204030204" pitchFamily="34" charset="0"/>
              </a:rPr>
              <a:t>tools to replicate the successes of other communities </a:t>
            </a:r>
            <a:r>
              <a:rPr lang="en-US" altLang="en-US" sz="2400" b="1" dirty="0">
                <a:solidFill>
                  <a:srgbClr val="0000CC"/>
                </a:solidFill>
                <a:latin typeface="Calibri" panose="020F0502020204030204" pitchFamily="34" charset="0"/>
                <a:cs typeface="Calibri" panose="020F0502020204030204" pitchFamily="34" charset="0"/>
              </a:rPr>
              <a:t>(the relevant tools &amp; technical support!)          </a:t>
            </a:r>
            <a:r>
              <a:rPr lang="zh-CN" altLang="en-US" sz="1800" dirty="0">
                <a:solidFill>
                  <a:schemeClr val="tx1"/>
                </a:solidFill>
                <a:latin typeface="Calibri" panose="020F0502020204030204" pitchFamily="34" charset="0"/>
                <a:cs typeface="Calibri" panose="020F0502020204030204" pitchFamily="34" charset="0"/>
              </a:rPr>
              <a:t>复制其他社区成功的工具</a:t>
            </a:r>
            <a:r>
              <a:rPr lang="zh-CN" altLang="en-US" sz="1800" dirty="0">
                <a:solidFill>
                  <a:srgbClr val="0070C0"/>
                </a:solidFill>
                <a:latin typeface="Calibri" panose="020F0502020204030204" pitchFamily="34" charset="0"/>
                <a:cs typeface="Calibri" panose="020F0502020204030204" pitchFamily="34" charset="0"/>
              </a:rPr>
              <a:t>（相关工具和技术支持！）</a:t>
            </a:r>
            <a:endParaRPr lang="en-US" altLang="en-US" sz="1800" dirty="0">
              <a:solidFill>
                <a:srgbClr val="0070C0"/>
              </a:solidFill>
              <a:latin typeface="Calibri" panose="020F0502020204030204" pitchFamily="34" charset="0"/>
              <a:cs typeface="Calibri" panose="020F0502020204030204" pitchFamily="34" charset="0"/>
            </a:endParaRPr>
          </a:p>
        </p:txBody>
      </p:sp>
      <p:sp>
        <p:nvSpPr>
          <p:cNvPr id="27651" name="Rectangle 2">
            <a:extLst>
              <a:ext uri="{FF2B5EF4-FFF2-40B4-BE49-F238E27FC236}">
                <a16:creationId xmlns:a16="http://schemas.microsoft.com/office/drawing/2014/main" id="{41D3F1C1-708E-DC02-6666-2F0DF34DBEE3}"/>
              </a:ext>
            </a:extLst>
          </p:cNvPr>
          <p:cNvSpPr>
            <a:spLocks noChangeArrowheads="1"/>
          </p:cNvSpPr>
          <p:nvPr/>
        </p:nvSpPr>
        <p:spPr bwMode="auto">
          <a:xfrm>
            <a:off x="1577976" y="478971"/>
            <a:ext cx="916622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4000" b="1" dirty="0">
                <a:solidFill>
                  <a:srgbClr val="333399"/>
                </a:solidFill>
                <a:latin typeface="Calibri" panose="020F0502020204030204" pitchFamily="34" charset="0"/>
              </a:rPr>
              <a:t>What’s in the ARC-X Resource Center?</a:t>
            </a:r>
          </a:p>
          <a:p>
            <a:pPr algn="ctr">
              <a:spcBef>
                <a:spcPct val="0"/>
              </a:spcBef>
              <a:buFontTx/>
              <a:buNone/>
            </a:pPr>
            <a:r>
              <a:rPr lang="en-US" altLang="en-US" sz="2400" b="1" dirty="0">
                <a:solidFill>
                  <a:srgbClr val="333399"/>
                </a:solidFill>
                <a:latin typeface="Calibri" panose="020F0502020204030204" pitchFamily="34" charset="0"/>
              </a:rPr>
              <a:t>ARC-X </a:t>
            </a:r>
            <a:r>
              <a:rPr lang="zh-CN" altLang="en-US" sz="2400" b="1" dirty="0">
                <a:solidFill>
                  <a:srgbClr val="333399"/>
                </a:solidFill>
                <a:latin typeface="Calibri" panose="020F0502020204030204" pitchFamily="34" charset="0"/>
              </a:rPr>
              <a:t>资源中心有什么？</a:t>
            </a:r>
            <a:endParaRPr lang="en-US" altLang="en-US" sz="2400" b="1" dirty="0">
              <a:solidFill>
                <a:srgbClr val="333399"/>
              </a:solidFill>
              <a:latin typeface="Calibri" panose="020F0502020204030204" pitchFamily="34" charset="0"/>
            </a:endParaRPr>
          </a:p>
        </p:txBody>
      </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55C7CABB-0E54-6805-7C04-4FD2EC7C2668}"/>
              </a:ext>
            </a:extLst>
          </p:cNvPr>
          <p:cNvSpPr>
            <a:spLocks noGrp="1" noChangeArrowheads="1"/>
          </p:cNvSpPr>
          <p:nvPr>
            <p:ph type="body" idx="1"/>
          </p:nvPr>
        </p:nvSpPr>
        <p:spPr>
          <a:xfrm>
            <a:off x="1012370" y="1469571"/>
            <a:ext cx="10189029" cy="4942107"/>
          </a:xfrm>
        </p:spPr>
        <p:txBody>
          <a:bodyPr>
            <a:noAutofit/>
          </a:bodyPr>
          <a:lstStyle/>
          <a:p>
            <a:pPr>
              <a:spcBef>
                <a:spcPts val="700"/>
              </a:spcBef>
            </a:pPr>
            <a:r>
              <a:rPr lang="en-US" altLang="en-US" sz="2000" dirty="0">
                <a:latin typeface="Calibri" panose="020F0502020204030204" pitchFamily="34" charset="0"/>
              </a:rPr>
              <a:t>Pages on ARC-X that serve as the system’s hub for:          </a:t>
            </a:r>
            <a:r>
              <a:rPr lang="en-US" altLang="zh-CN" dirty="0">
                <a:latin typeface="Calibri" panose="020F0502020204030204" pitchFamily="34" charset="0"/>
              </a:rPr>
              <a:t>ARC-X </a:t>
            </a:r>
            <a:r>
              <a:rPr lang="zh-CN" altLang="en-US" dirty="0">
                <a:latin typeface="Calibri" panose="020F0502020204030204" pitchFamily="34" charset="0"/>
              </a:rPr>
              <a:t>上的页面作为系统的中心</a:t>
            </a:r>
            <a:endParaRPr lang="en-US" altLang="en-US" dirty="0">
              <a:latin typeface="Calibri" panose="020F0502020204030204" pitchFamily="34" charset="0"/>
            </a:endParaRPr>
          </a:p>
          <a:p>
            <a:pPr lvl="1">
              <a:spcBef>
                <a:spcPts val="400"/>
              </a:spcBef>
            </a:pPr>
            <a:r>
              <a:rPr lang="en-US" altLang="en-US" sz="2000" dirty="0">
                <a:latin typeface="Calibri" panose="020F0502020204030204" pitchFamily="34" charset="0"/>
              </a:rPr>
              <a:t>Climate and environmental justice in adaptation            </a:t>
            </a:r>
            <a:r>
              <a:rPr lang="zh-CN" altLang="en-US" sz="1800" dirty="0">
                <a:latin typeface="Calibri" panose="020F0502020204030204" pitchFamily="34" charset="0"/>
              </a:rPr>
              <a:t>适应中的气候和环境正义</a:t>
            </a:r>
            <a:endParaRPr lang="en-US" altLang="en-US" sz="1800" dirty="0">
              <a:latin typeface="Calibri" panose="020F0502020204030204" pitchFamily="34" charset="0"/>
            </a:endParaRPr>
          </a:p>
          <a:p>
            <a:pPr lvl="1">
              <a:spcBef>
                <a:spcPts val="400"/>
              </a:spcBef>
            </a:pPr>
            <a:r>
              <a:rPr lang="en-US" altLang="en-US" sz="2000" dirty="0">
                <a:latin typeface="Calibri" panose="020F0502020204030204" pitchFamily="34" charset="0"/>
              </a:rPr>
              <a:t>Climate adaptation in Tribal communities	            </a:t>
            </a:r>
            <a:r>
              <a:rPr lang="zh-CN" altLang="en-US" sz="1800" dirty="0">
                <a:latin typeface="Calibri" panose="020F0502020204030204" pitchFamily="34" charset="0"/>
              </a:rPr>
              <a:t>部落社区的气候适应</a:t>
            </a:r>
            <a:endParaRPr lang="en-US" altLang="en-US" sz="1800" dirty="0">
              <a:latin typeface="Calibri" panose="020F0502020204030204" pitchFamily="34" charset="0"/>
            </a:endParaRPr>
          </a:p>
          <a:p>
            <a:pPr lvl="1">
              <a:spcBef>
                <a:spcPts val="400"/>
              </a:spcBef>
            </a:pPr>
            <a:r>
              <a:rPr lang="en-US" altLang="en-US" sz="2000" dirty="0">
                <a:latin typeface="Calibri" panose="020F0502020204030204" pitchFamily="34" charset="0"/>
              </a:rPr>
              <a:t>EPA’s Geographic Programs		</a:t>
            </a:r>
            <a:r>
              <a:rPr lang="en-US" altLang="en-US" sz="1800" dirty="0">
                <a:latin typeface="Calibri" panose="020F0502020204030204" pitchFamily="34" charset="0"/>
              </a:rPr>
              <a:t>EPA </a:t>
            </a:r>
            <a:r>
              <a:rPr lang="zh-CN" altLang="en-US" sz="1800" dirty="0">
                <a:latin typeface="Calibri" panose="020F0502020204030204" pitchFamily="34" charset="0"/>
              </a:rPr>
              <a:t>的地理计划</a:t>
            </a:r>
            <a:endParaRPr lang="en-US" altLang="en-US" sz="1800" dirty="0">
              <a:latin typeface="Calibri" panose="020F0502020204030204" pitchFamily="34" charset="0"/>
            </a:endParaRPr>
          </a:p>
          <a:p>
            <a:r>
              <a:rPr lang="en-US" altLang="en-US" sz="2000" dirty="0">
                <a:latin typeface="Calibri" panose="020F0502020204030204" pitchFamily="34" charset="0"/>
              </a:rPr>
              <a:t>Provide users with an ability to explore strategies for adapting to particular types of climate risks (</a:t>
            </a:r>
            <a:r>
              <a:rPr lang="en-US" altLang="en-US" sz="2000" i="1" dirty="0">
                <a:latin typeface="Calibri" panose="020F0502020204030204" pitchFamily="34" charset="0"/>
              </a:rPr>
              <a:t>e.g., </a:t>
            </a:r>
            <a:r>
              <a:rPr lang="en-US" altLang="en-US" sz="2000" dirty="0">
                <a:latin typeface="Calibri" panose="020F0502020204030204" pitchFamily="34" charset="0"/>
              </a:rPr>
              <a:t>extreme heat; sea level rise). </a:t>
            </a:r>
            <a:r>
              <a:rPr lang="zh-CN" altLang="en-US" dirty="0">
                <a:latin typeface="Calibri" panose="020F0502020204030204" pitchFamily="34" charset="0"/>
              </a:rPr>
              <a:t>使用户能够探索适应特定类型气候风险（例如极端高温、海平面上升）的策略。</a:t>
            </a:r>
            <a:endParaRPr lang="en-US" altLang="en-US" dirty="0">
              <a:latin typeface="Calibri" panose="020F0502020204030204" pitchFamily="34" charset="0"/>
            </a:endParaRPr>
          </a:p>
          <a:p>
            <a:r>
              <a:rPr lang="en-US" altLang="en-US" sz="2000" dirty="0">
                <a:latin typeface="Calibri" panose="020F0502020204030204" pitchFamily="34" charset="0"/>
              </a:rPr>
              <a:t>Highlight adaptation strategies that yield co-benefits   </a:t>
            </a:r>
            <a:r>
              <a:rPr lang="zh-CN" altLang="en-US" dirty="0">
                <a:latin typeface="Calibri" panose="020F0502020204030204" pitchFamily="34" charset="0"/>
              </a:rPr>
              <a:t>强调产生协同效益的适应策略</a:t>
            </a:r>
            <a:endParaRPr lang="en-US" altLang="en-US" dirty="0">
              <a:latin typeface="Calibri" panose="020F0502020204030204" pitchFamily="34" charset="0"/>
            </a:endParaRPr>
          </a:p>
          <a:p>
            <a:r>
              <a:rPr lang="en-US" altLang="en-US" sz="2000" dirty="0">
                <a:latin typeface="Calibri" panose="020F0502020204030204" pitchFamily="34" charset="0"/>
              </a:rPr>
              <a:t>Additional case studies 	  </a:t>
            </a:r>
            <a:r>
              <a:rPr lang="zh-CN" altLang="en-US" dirty="0">
                <a:latin typeface="Calibri" panose="020F0502020204030204" pitchFamily="34" charset="0"/>
              </a:rPr>
              <a:t>更多的案例</a:t>
            </a:r>
            <a:endParaRPr lang="en-US" altLang="en-US" dirty="0">
              <a:latin typeface="Calibri" panose="020F0502020204030204" pitchFamily="34" charset="0"/>
            </a:endParaRPr>
          </a:p>
          <a:p>
            <a:r>
              <a:rPr lang="en-US" altLang="en-US" sz="2000" dirty="0">
                <a:latin typeface="Calibri" panose="020F0502020204030204" pitchFamily="34" charset="0"/>
              </a:rPr>
              <a:t>Updated scientific information such as the 5</a:t>
            </a:r>
            <a:r>
              <a:rPr lang="en-US" altLang="en-US" sz="2000" baseline="30000" dirty="0">
                <a:latin typeface="Calibri" panose="020F0502020204030204" pitchFamily="34" charset="0"/>
              </a:rPr>
              <a:t>th</a:t>
            </a:r>
            <a:r>
              <a:rPr lang="en-US" altLang="en-US" sz="2000" dirty="0">
                <a:latin typeface="Calibri" panose="020F0502020204030204" pitchFamily="34" charset="0"/>
              </a:rPr>
              <a:t> National Climate Assessment on the impacts of climate and global change in the US         </a:t>
            </a:r>
            <a:r>
              <a:rPr lang="zh-CN" altLang="en-US" dirty="0">
                <a:latin typeface="Calibri" panose="020F0502020204030204" pitchFamily="34" charset="0"/>
              </a:rPr>
              <a:t>更新科学信息，例如关于美国气候和全球变化影响的第五次国家气候评估</a:t>
            </a:r>
            <a:endParaRPr lang="en-US" altLang="en-US" dirty="0">
              <a:latin typeface="Calibri" panose="020F0502020204030204" pitchFamily="34" charset="0"/>
            </a:endParaRPr>
          </a:p>
          <a:p>
            <a:r>
              <a:rPr lang="en-US" altLang="en-US" sz="2000" dirty="0">
                <a:latin typeface="Calibri" panose="020F0502020204030204" pitchFamily="34" charset="0"/>
              </a:rPr>
              <a:t>Enhancements based on feedback from ongoing survey of users     </a:t>
            </a:r>
            <a:r>
              <a:rPr lang="zh-CN" altLang="en-US" dirty="0">
                <a:latin typeface="Calibri" panose="020F0502020204030204" pitchFamily="34" charset="0"/>
              </a:rPr>
              <a:t>基于正在进行的用户调查反馈的增强功能</a:t>
            </a:r>
            <a:endParaRPr lang="en-US" altLang="en-US" dirty="0">
              <a:latin typeface="Calibri" panose="020F0502020204030204" pitchFamily="34" charset="0"/>
            </a:endParaRPr>
          </a:p>
        </p:txBody>
      </p:sp>
      <p:sp>
        <p:nvSpPr>
          <p:cNvPr id="30723" name="Rectangle 2">
            <a:extLst>
              <a:ext uri="{FF2B5EF4-FFF2-40B4-BE49-F238E27FC236}">
                <a16:creationId xmlns:a16="http://schemas.microsoft.com/office/drawing/2014/main" id="{5F7C660B-4228-E8D3-BBE7-33BD4CDD6F54}"/>
              </a:ext>
            </a:extLst>
          </p:cNvPr>
          <p:cNvSpPr>
            <a:spLocks noChangeArrowheads="1"/>
          </p:cNvSpPr>
          <p:nvPr/>
        </p:nvSpPr>
        <p:spPr bwMode="auto">
          <a:xfrm>
            <a:off x="1012371" y="310242"/>
            <a:ext cx="978580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3600" b="1" dirty="0">
                <a:solidFill>
                  <a:srgbClr val="333399"/>
                </a:solidFill>
                <a:latin typeface="Calibri" panose="020F0502020204030204" pitchFamily="34" charset="0"/>
              </a:rPr>
              <a:t>On-going Enhancements to the ARC-X System </a:t>
            </a:r>
            <a:r>
              <a:rPr lang="en-US" altLang="zh-CN" sz="2400" b="1" dirty="0">
                <a:solidFill>
                  <a:srgbClr val="333399"/>
                </a:solidFill>
                <a:cs typeface="Arial" panose="020B0604020202020204" pitchFamily="34" charset="0"/>
              </a:rPr>
              <a:t>ARC-X </a:t>
            </a:r>
            <a:r>
              <a:rPr lang="zh-CN" altLang="en-US" sz="2400" b="1" dirty="0">
                <a:solidFill>
                  <a:srgbClr val="333399"/>
                </a:solidFill>
                <a:cs typeface="Arial" panose="020B0604020202020204" pitchFamily="34" charset="0"/>
              </a:rPr>
              <a:t>系统的持续改进</a:t>
            </a:r>
            <a:endParaRPr lang="en-US" altLang="en-US" sz="2400" b="1" dirty="0">
              <a:solidFill>
                <a:srgbClr val="333399"/>
              </a:solidFill>
              <a:cs typeface="Arial" panose="020B0604020202020204" pitchFamily="34" charset="0"/>
            </a:endParaRPr>
          </a:p>
        </p:txBody>
      </p:sp>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606AD4C4-C2BF-E4B4-3D2D-D955AB042C23}"/>
              </a:ext>
            </a:extLst>
          </p:cNvPr>
          <p:cNvSpPr>
            <a:spLocks noGrp="1" noChangeArrowheads="1"/>
          </p:cNvSpPr>
          <p:nvPr>
            <p:ph type="body" idx="1"/>
          </p:nvPr>
        </p:nvSpPr>
        <p:spPr>
          <a:xfrm>
            <a:off x="1142999" y="1469571"/>
            <a:ext cx="10091057" cy="5083629"/>
          </a:xfrm>
        </p:spPr>
        <p:txBody>
          <a:bodyPr>
            <a:normAutofit/>
          </a:bodyPr>
          <a:lstStyle/>
          <a:p>
            <a:pPr>
              <a:spcBef>
                <a:spcPts val="900"/>
              </a:spcBef>
            </a:pPr>
            <a:r>
              <a:rPr lang="en-US" altLang="en-US" sz="2000" dirty="0">
                <a:latin typeface="Calibri" panose="020F0502020204030204" pitchFamily="34" charset="0"/>
              </a:rPr>
              <a:t>EPA facilitates the development of state-and-city-level versions of ARC-X in collaboration with local universities  	</a:t>
            </a:r>
            <a:r>
              <a:rPr lang="en-US" altLang="zh-CN" dirty="0">
                <a:latin typeface="Calibri" panose="020F0502020204030204" pitchFamily="34" charset="0"/>
              </a:rPr>
              <a:t>EPA </a:t>
            </a:r>
            <a:r>
              <a:rPr lang="zh-CN" altLang="en-US" dirty="0">
                <a:latin typeface="Calibri" panose="020F0502020204030204" pitchFamily="34" charset="0"/>
              </a:rPr>
              <a:t>与当地大学合作促进州和市级版本 </a:t>
            </a:r>
            <a:r>
              <a:rPr lang="en-US" altLang="zh-CN" dirty="0">
                <a:latin typeface="Calibri" panose="020F0502020204030204" pitchFamily="34" charset="0"/>
              </a:rPr>
              <a:t>ARC-X </a:t>
            </a:r>
            <a:r>
              <a:rPr lang="zh-CN" altLang="en-US" dirty="0">
                <a:latin typeface="Calibri" panose="020F0502020204030204" pitchFamily="34" charset="0"/>
              </a:rPr>
              <a:t>的开发</a:t>
            </a:r>
            <a:endParaRPr lang="en-US" altLang="en-US" dirty="0">
              <a:latin typeface="Calibri" panose="020F0502020204030204" pitchFamily="34" charset="0"/>
            </a:endParaRPr>
          </a:p>
          <a:p>
            <a:pPr lvl="1">
              <a:spcBef>
                <a:spcPts val="300"/>
              </a:spcBef>
            </a:pPr>
            <a:r>
              <a:rPr lang="en-US" altLang="en-US" sz="2000" dirty="0">
                <a:highlight>
                  <a:srgbClr val="00FFFF"/>
                </a:highlight>
                <a:latin typeface="Calibri" panose="020F0502020204030204" pitchFamily="34" charset="0"/>
              </a:rPr>
              <a:t>Provide code and content of ARC-X </a:t>
            </a:r>
            <a:r>
              <a:rPr lang="en-US" altLang="en-US" sz="2000" i="1" dirty="0">
                <a:highlight>
                  <a:srgbClr val="00FFFF"/>
                </a:highlight>
                <a:latin typeface="Calibri" panose="020F0502020204030204" pitchFamily="34" charset="0"/>
              </a:rPr>
              <a:t>free of charge      </a:t>
            </a:r>
            <a:r>
              <a:rPr lang="zh-CN" altLang="en-US" sz="1800" i="1" dirty="0">
                <a:highlight>
                  <a:srgbClr val="00FFFF"/>
                </a:highlight>
                <a:latin typeface="Calibri" panose="020F0502020204030204" pitchFamily="34" charset="0"/>
              </a:rPr>
              <a:t>免费提供</a:t>
            </a:r>
            <a:r>
              <a:rPr lang="en-US" altLang="zh-CN" sz="1800" i="1" dirty="0">
                <a:highlight>
                  <a:srgbClr val="00FFFF"/>
                </a:highlight>
                <a:latin typeface="Calibri" panose="020F0502020204030204" pitchFamily="34" charset="0"/>
              </a:rPr>
              <a:t>ARC-X</a:t>
            </a:r>
            <a:r>
              <a:rPr lang="zh-CN" altLang="en-US" sz="1800" i="1" dirty="0">
                <a:highlight>
                  <a:srgbClr val="00FFFF"/>
                </a:highlight>
                <a:latin typeface="Calibri" panose="020F0502020204030204" pitchFamily="34" charset="0"/>
              </a:rPr>
              <a:t>的代码和内容</a:t>
            </a:r>
            <a:endParaRPr lang="en-US" altLang="en-US" sz="1800" i="1" dirty="0">
              <a:highlight>
                <a:srgbClr val="00FFFF"/>
              </a:highlight>
              <a:latin typeface="Calibri" panose="020F0502020204030204" pitchFamily="34" charset="0"/>
            </a:endParaRPr>
          </a:p>
          <a:p>
            <a:pPr lvl="1">
              <a:spcBef>
                <a:spcPts val="300"/>
              </a:spcBef>
            </a:pPr>
            <a:r>
              <a:rPr lang="en-US" altLang="en-US" sz="2000" dirty="0">
                <a:latin typeface="Calibri" panose="020F0502020204030204" pitchFamily="34" charset="0"/>
              </a:rPr>
              <a:t>Provide technical support   </a:t>
            </a:r>
            <a:r>
              <a:rPr lang="zh-CN" altLang="en-US" sz="1800" dirty="0">
                <a:latin typeface="Calibri" panose="020F0502020204030204" pitchFamily="34" charset="0"/>
              </a:rPr>
              <a:t>提供技术支持</a:t>
            </a:r>
            <a:endParaRPr lang="en-US" altLang="en-US" sz="1800" dirty="0">
              <a:latin typeface="Calibri" panose="020F0502020204030204" pitchFamily="34" charset="0"/>
            </a:endParaRPr>
          </a:p>
          <a:p>
            <a:pPr>
              <a:spcBef>
                <a:spcPts val="900"/>
              </a:spcBef>
            </a:pPr>
            <a:r>
              <a:rPr lang="en-US" altLang="en-US" sz="2000" dirty="0">
                <a:latin typeface="Calibri" panose="020F0502020204030204" pitchFamily="34" charset="0"/>
              </a:rPr>
              <a:t>Encouraging host universities to:     </a:t>
            </a:r>
            <a:r>
              <a:rPr lang="zh-CN" altLang="en-US" dirty="0">
                <a:latin typeface="Calibri" panose="020F0502020204030204" pitchFamily="34" charset="0"/>
              </a:rPr>
              <a:t>鼓励大学</a:t>
            </a:r>
            <a:endParaRPr lang="en-US" altLang="en-US" dirty="0">
              <a:latin typeface="Calibri" panose="020F0502020204030204" pitchFamily="34" charset="0"/>
            </a:endParaRPr>
          </a:p>
          <a:p>
            <a:pPr lvl="1">
              <a:spcBef>
                <a:spcPts val="300"/>
              </a:spcBef>
            </a:pPr>
            <a:r>
              <a:rPr lang="en-US" altLang="en-US" sz="2000" dirty="0">
                <a:latin typeface="Calibri" panose="020F0502020204030204" pitchFamily="34" charset="0"/>
              </a:rPr>
              <a:t>Form partnerships with, and leverage expertise of, other universities in the state                 </a:t>
            </a:r>
            <a:r>
              <a:rPr lang="zh-CN" altLang="en-US" sz="1800" dirty="0">
                <a:latin typeface="Calibri" panose="020F0502020204030204" pitchFamily="34" charset="0"/>
              </a:rPr>
              <a:t>与该州其他大学建立合作伙伴关系并利用其专业知识</a:t>
            </a:r>
            <a:endParaRPr lang="en-US" altLang="en-US" sz="1800" dirty="0">
              <a:latin typeface="Calibri" panose="020F0502020204030204" pitchFamily="34" charset="0"/>
            </a:endParaRPr>
          </a:p>
          <a:p>
            <a:pPr lvl="1">
              <a:spcBef>
                <a:spcPts val="300"/>
              </a:spcBef>
            </a:pPr>
            <a:r>
              <a:rPr lang="en-US" altLang="en-US" sz="2000" dirty="0">
                <a:latin typeface="Calibri" panose="020F0502020204030204" pitchFamily="34" charset="0"/>
                <a:cs typeface="Calibri" panose="020F0502020204030204" pitchFamily="34" charset="0"/>
              </a:rPr>
              <a:t>Ensure engagement of historically black colleges and universities and other minority-serving institutions    </a:t>
            </a:r>
            <a:r>
              <a:rPr lang="zh-CN" altLang="en-US" sz="1800" dirty="0">
                <a:latin typeface="Calibri" panose="020F0502020204030204" pitchFamily="34" charset="0"/>
                <a:cs typeface="Calibri" panose="020F0502020204030204" pitchFamily="34" charset="0"/>
              </a:rPr>
              <a:t>确保历史悠久的黑人学院和大学以及其他少数族裔服务机构的参与</a:t>
            </a:r>
            <a:endParaRPr lang="en-US" altLang="en-US" sz="1800" dirty="0">
              <a:latin typeface="Calibri" panose="020F0502020204030204" pitchFamily="34" charset="0"/>
              <a:cs typeface="Calibri" panose="020F0502020204030204" pitchFamily="34" charset="0"/>
            </a:endParaRPr>
          </a:p>
          <a:p>
            <a:pPr>
              <a:spcBef>
                <a:spcPts val="900"/>
              </a:spcBef>
            </a:pPr>
            <a:r>
              <a:rPr lang="en-US" altLang="en-US" sz="2000" dirty="0">
                <a:latin typeface="Calibri" panose="020F0502020204030204" pitchFamily="34" charset="0"/>
              </a:rPr>
              <a:t>Examples of custom ARC-X systems under development     </a:t>
            </a:r>
            <a:r>
              <a:rPr lang="zh-CN" altLang="en-US" dirty="0">
                <a:latin typeface="Calibri" panose="020F0502020204030204" pitchFamily="34" charset="0"/>
              </a:rPr>
              <a:t>正在开发的定制 </a:t>
            </a:r>
            <a:r>
              <a:rPr lang="en-US" altLang="zh-CN" dirty="0">
                <a:latin typeface="Calibri" panose="020F0502020204030204" pitchFamily="34" charset="0"/>
              </a:rPr>
              <a:t>ARC-X </a:t>
            </a:r>
            <a:r>
              <a:rPr lang="zh-CN" altLang="en-US" dirty="0">
                <a:latin typeface="Calibri" panose="020F0502020204030204" pitchFamily="34" charset="0"/>
              </a:rPr>
              <a:t>系统示例</a:t>
            </a:r>
            <a:endParaRPr lang="en-US" altLang="en-US" dirty="0">
              <a:latin typeface="Calibri" panose="020F0502020204030204" pitchFamily="34" charset="0"/>
            </a:endParaRPr>
          </a:p>
          <a:p>
            <a:pPr lvl="1"/>
            <a:r>
              <a:rPr lang="en-US" altLang="en-US" sz="2000" dirty="0">
                <a:latin typeface="Calibri" panose="020F0502020204030204" pitchFamily="34" charset="0"/>
              </a:rPr>
              <a:t>Indiana (</a:t>
            </a:r>
            <a:r>
              <a:rPr lang="en-US" altLang="en-US" sz="2000" b="1" dirty="0">
                <a:solidFill>
                  <a:srgbClr val="0000CC"/>
                </a:solidFill>
                <a:highlight>
                  <a:srgbClr val="00FFFF"/>
                </a:highlight>
                <a:latin typeface="Calibri" panose="020F0502020204030204" pitchFamily="34" charset="0"/>
              </a:rPr>
              <a:t>Launched in September 2017</a:t>
            </a:r>
            <a:r>
              <a:rPr lang="en-US" altLang="en-US" sz="2000" dirty="0">
                <a:latin typeface="Calibri" panose="020F0502020204030204" pitchFamily="34" charset="0"/>
              </a:rPr>
              <a:t>)   </a:t>
            </a:r>
            <a:r>
              <a:rPr lang="zh-CN" altLang="en-US" sz="1800" dirty="0">
                <a:latin typeface="Calibri" panose="020F0502020204030204" pitchFamily="34" charset="0"/>
              </a:rPr>
              <a:t>印第安纳州（</a:t>
            </a:r>
            <a:r>
              <a:rPr lang="en-US" altLang="zh-CN" sz="1800" dirty="0">
                <a:latin typeface="Calibri" panose="020F0502020204030204" pitchFamily="34" charset="0"/>
              </a:rPr>
              <a:t>2017 </a:t>
            </a:r>
            <a:r>
              <a:rPr lang="zh-CN" altLang="en-US" sz="1800" dirty="0">
                <a:latin typeface="Calibri" panose="020F0502020204030204" pitchFamily="34" charset="0"/>
              </a:rPr>
              <a:t>年 </a:t>
            </a:r>
            <a:r>
              <a:rPr lang="en-US" altLang="zh-CN" sz="1800" dirty="0">
                <a:latin typeface="Calibri" panose="020F0502020204030204" pitchFamily="34" charset="0"/>
              </a:rPr>
              <a:t>9 </a:t>
            </a:r>
            <a:r>
              <a:rPr lang="zh-CN" altLang="en-US" sz="1800" dirty="0">
                <a:latin typeface="Calibri" panose="020F0502020204030204" pitchFamily="34" charset="0"/>
              </a:rPr>
              <a:t>月推出）</a:t>
            </a:r>
            <a:endParaRPr lang="en-US" altLang="en-US" sz="1800" dirty="0">
              <a:latin typeface="Calibri" panose="020F0502020204030204" pitchFamily="34" charset="0"/>
            </a:endParaRPr>
          </a:p>
          <a:p>
            <a:pPr lvl="1"/>
            <a:r>
              <a:rPr lang="en-US" altLang="en-US" sz="2000" dirty="0">
                <a:latin typeface="Calibri" panose="020F0502020204030204" pitchFamily="34" charset="0"/>
              </a:rPr>
              <a:t>Pennsylvania, North Carolina, Louisiana, New York    </a:t>
            </a:r>
            <a:r>
              <a:rPr lang="zh-CN" altLang="en-US" dirty="0">
                <a:latin typeface="Calibri" panose="020F0502020204030204" pitchFamily="34" charset="0"/>
              </a:rPr>
              <a:t>宾夕法尼亚州、北卡罗来纳州、路易斯安那州、纽约州</a:t>
            </a:r>
            <a:endParaRPr lang="en-US" altLang="en-US" dirty="0">
              <a:latin typeface="Calibri" panose="020F0502020204030204" pitchFamily="34" charset="0"/>
            </a:endParaRPr>
          </a:p>
          <a:p>
            <a:pPr lvl="1"/>
            <a:r>
              <a:rPr lang="en-US" altLang="en-US" sz="2000" dirty="0">
                <a:latin typeface="Calibri" panose="020F0502020204030204" pitchFamily="34" charset="0"/>
              </a:rPr>
              <a:t>Sao Paulo, Brazil    </a:t>
            </a:r>
            <a:r>
              <a:rPr lang="zh-CN" altLang="en-US" sz="1800" dirty="0">
                <a:latin typeface="Calibri" panose="020F0502020204030204" pitchFamily="34" charset="0"/>
              </a:rPr>
              <a:t>巴西圣保罗</a:t>
            </a:r>
            <a:endParaRPr lang="en-US" altLang="en-US" sz="1800" dirty="0">
              <a:latin typeface="Calibri" panose="020F0502020204030204" pitchFamily="34" charset="0"/>
            </a:endParaRPr>
          </a:p>
        </p:txBody>
      </p:sp>
      <p:sp>
        <p:nvSpPr>
          <p:cNvPr id="32771" name="Rectangle 2">
            <a:extLst>
              <a:ext uri="{FF2B5EF4-FFF2-40B4-BE49-F238E27FC236}">
                <a16:creationId xmlns:a16="http://schemas.microsoft.com/office/drawing/2014/main" id="{07C080EC-8A7C-E9F3-7891-E106125B019E}"/>
              </a:ext>
            </a:extLst>
          </p:cNvPr>
          <p:cNvSpPr>
            <a:spLocks noChangeArrowheads="1"/>
          </p:cNvSpPr>
          <p:nvPr/>
        </p:nvSpPr>
        <p:spPr bwMode="auto">
          <a:xfrm>
            <a:off x="1916113" y="446310"/>
            <a:ext cx="831532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4000" b="1" dirty="0">
                <a:solidFill>
                  <a:srgbClr val="333399"/>
                </a:solidFill>
                <a:latin typeface="Calibri" panose="020F0502020204030204" pitchFamily="34" charset="0"/>
              </a:rPr>
              <a:t>State-Level Versions of ARC-X                 </a:t>
            </a:r>
            <a:r>
              <a:rPr lang="en-US" altLang="zh-CN" sz="2400" b="1" dirty="0" err="1">
                <a:solidFill>
                  <a:srgbClr val="333399"/>
                </a:solidFill>
                <a:latin typeface="Calibri" panose="020F0502020204030204" pitchFamily="34" charset="0"/>
              </a:rPr>
              <a:t>ARC-X</a:t>
            </a:r>
            <a:r>
              <a:rPr lang="en-US" altLang="zh-CN" sz="2400" b="1" dirty="0">
                <a:solidFill>
                  <a:srgbClr val="333399"/>
                </a:solidFill>
                <a:latin typeface="Calibri" panose="020F0502020204030204" pitchFamily="34" charset="0"/>
              </a:rPr>
              <a:t> </a:t>
            </a:r>
            <a:r>
              <a:rPr lang="zh-CN" altLang="en-US" sz="2400" b="1" dirty="0">
                <a:solidFill>
                  <a:srgbClr val="333399"/>
                </a:solidFill>
                <a:latin typeface="Calibri" panose="020F0502020204030204" pitchFamily="34" charset="0"/>
              </a:rPr>
              <a:t>的国家级版本</a:t>
            </a:r>
            <a:endParaRPr lang="en-US" altLang="en-US" sz="2400" b="1" dirty="0">
              <a:solidFill>
                <a:srgbClr val="333399"/>
              </a:solidFill>
              <a:latin typeface="Calibri" panose="020F0502020204030204" pitchFamily="34" charset="0"/>
            </a:endParaRPr>
          </a:p>
        </p:txBody>
      </p:sp>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7F563-B5DA-AF81-D038-65F3910B91F2}"/>
              </a:ext>
            </a:extLst>
          </p:cNvPr>
          <p:cNvSpPr>
            <a:spLocks noGrp="1"/>
          </p:cNvSpPr>
          <p:nvPr>
            <p:ph type="title"/>
          </p:nvPr>
        </p:nvSpPr>
        <p:spPr>
          <a:xfrm>
            <a:off x="1854200" y="177800"/>
            <a:ext cx="8051800" cy="974725"/>
          </a:xfrm>
        </p:spPr>
        <p:txBody>
          <a:bodyPr>
            <a:noAutofit/>
          </a:bodyPr>
          <a:lstStyle/>
          <a:p>
            <a:r>
              <a:rPr lang="en-US" sz="3600" dirty="0"/>
              <a:t>ARC-X Interactive Interface </a:t>
            </a:r>
            <a:r>
              <a:rPr lang="en-US" sz="2400" dirty="0"/>
              <a:t>ARC-X</a:t>
            </a:r>
            <a:r>
              <a:rPr lang="zh-CN" altLang="en-US" sz="2400" dirty="0"/>
              <a:t>交互界面</a:t>
            </a:r>
            <a:endParaRPr lang="en-US" sz="2400" dirty="0"/>
          </a:p>
        </p:txBody>
      </p:sp>
      <p:pic>
        <p:nvPicPr>
          <p:cNvPr id="10" name="Content Placeholder 9" descr="Diagram&#10;&#10;Description automatically generated">
            <a:extLst>
              <a:ext uri="{FF2B5EF4-FFF2-40B4-BE49-F238E27FC236}">
                <a16:creationId xmlns:a16="http://schemas.microsoft.com/office/drawing/2014/main" id="{1D06B8ED-5D70-4E6C-E7B9-E264F516492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06500" y="1257300"/>
            <a:ext cx="9245600" cy="5372100"/>
          </a:xfrm>
        </p:spPr>
      </p:pic>
    </p:spTree>
    <p:extLst>
      <p:ext uri="{BB962C8B-B14F-4D97-AF65-F5344CB8AC3E}">
        <p14:creationId xmlns:p14="http://schemas.microsoft.com/office/powerpoint/2010/main" val="37332208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EDA2C77C-BE24-6182-9B2C-D9238D55159D}"/>
              </a:ext>
            </a:extLst>
          </p:cNvPr>
          <p:cNvSpPr>
            <a:spLocks noGrp="1" noChangeArrowheads="1"/>
          </p:cNvSpPr>
          <p:nvPr>
            <p:ph type="title" idx="4294967295"/>
          </p:nvPr>
        </p:nvSpPr>
        <p:spPr>
          <a:xfrm>
            <a:off x="1752600" y="2346541"/>
            <a:ext cx="8610600" cy="867930"/>
          </a:xfrm>
        </p:spPr>
        <p:txBody>
          <a:bodyPr>
            <a:spAutoFit/>
          </a:bodyPr>
          <a:lstStyle/>
          <a:p>
            <a:r>
              <a:rPr lang="en-US" altLang="en-US" sz="3600" b="1" dirty="0">
                <a:solidFill>
                  <a:srgbClr val="0000CC"/>
                </a:solidFill>
                <a:latin typeface="Calibri" panose="020F0502020204030204" pitchFamily="34" charset="0"/>
                <a:cs typeface="Calibri" panose="020F0502020204030204" pitchFamily="34" charset="0"/>
              </a:rPr>
              <a:t>Contact Information  </a:t>
            </a:r>
            <a:r>
              <a:rPr lang="zh-CN" altLang="en-US" sz="2400" b="1" dirty="0">
                <a:solidFill>
                  <a:srgbClr val="0000CC"/>
                </a:solidFill>
                <a:latin typeface="Calibri" panose="020F0502020204030204" pitchFamily="34" charset="0"/>
                <a:cs typeface="Calibri" panose="020F0502020204030204" pitchFamily="34" charset="0"/>
              </a:rPr>
              <a:t>联系方式</a:t>
            </a:r>
            <a:endParaRPr lang="en-US" altLang="en-US" sz="2400" b="1" dirty="0">
              <a:solidFill>
                <a:srgbClr val="0000CC"/>
              </a:solidFill>
              <a:latin typeface="Calibri" panose="020F0502020204030204" pitchFamily="34" charset="0"/>
              <a:cs typeface="Calibri" panose="020F0502020204030204" pitchFamily="34" charset="0"/>
            </a:endParaRPr>
          </a:p>
        </p:txBody>
      </p:sp>
      <p:sp>
        <p:nvSpPr>
          <p:cNvPr id="36867" name="Rectangle 3">
            <a:extLst>
              <a:ext uri="{FF2B5EF4-FFF2-40B4-BE49-F238E27FC236}">
                <a16:creationId xmlns:a16="http://schemas.microsoft.com/office/drawing/2014/main" id="{D3C80B86-4CE6-5B1A-DD4A-50A0A096AA9D}"/>
              </a:ext>
            </a:extLst>
          </p:cNvPr>
          <p:cNvSpPr>
            <a:spLocks/>
          </p:cNvSpPr>
          <p:nvPr/>
        </p:nvSpPr>
        <p:spPr bwMode="auto">
          <a:xfrm>
            <a:off x="2057400" y="3505200"/>
            <a:ext cx="8001000" cy="2819400"/>
          </a:xfrm>
          <a:custGeom>
            <a:avLst/>
            <a:gdLst>
              <a:gd name="T0" fmla="*/ 2147483646 w 21600"/>
              <a:gd name="T1" fmla="*/ 0 h 21600"/>
              <a:gd name="T2" fmla="*/ 2147483646 w 21600"/>
              <a:gd name="T3" fmla="*/ 2147483646 h 21600"/>
              <a:gd name="T4" fmla="*/ 2147483646 w 21600"/>
              <a:gd name="T5" fmla="*/ 2147483646 h 21600"/>
              <a:gd name="T6" fmla="*/ 0 w 21600"/>
              <a:gd name="T7" fmla="*/ 2147483646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marL="341313" indent="-341313">
              <a:spcBef>
                <a:spcPct val="20000"/>
              </a:spcBef>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1600">
                <a:solidFill>
                  <a:schemeClr val="tx1"/>
                </a:solidFill>
                <a:latin typeface="Arial" panose="020B0604020202020204" pitchFamily="34" charset="0"/>
                <a:ea typeface="MS PGothic" panose="020B0600070205080204" pitchFamily="34" charset="-128"/>
              </a:defRPr>
            </a:lvl9pPr>
          </a:lstStyle>
          <a:p>
            <a:pPr algn="ctr" hangingPunct="1">
              <a:spcBef>
                <a:spcPct val="0"/>
              </a:spcBef>
              <a:buFontTx/>
              <a:buNone/>
            </a:pPr>
            <a:endParaRPr lang="en-US" altLang="en-US" sz="2200" b="1" dirty="0">
              <a:solidFill>
                <a:srgbClr val="000000"/>
              </a:solidFill>
              <a:latin typeface="Calibri" panose="020F0502020204030204" pitchFamily="34" charset="0"/>
              <a:cs typeface="Calibri" panose="020F0502020204030204" pitchFamily="34" charset="0"/>
            </a:endParaRPr>
          </a:p>
          <a:p>
            <a:pPr algn="ctr">
              <a:lnSpc>
                <a:spcPct val="90000"/>
              </a:lnSpc>
              <a:spcBef>
                <a:spcPts val="1200"/>
              </a:spcBef>
              <a:buNone/>
            </a:pPr>
            <a:r>
              <a:rPr lang="en-US" altLang="en-US" sz="2400" b="1" dirty="0">
                <a:solidFill>
                  <a:srgbClr val="000000"/>
                </a:solidFill>
                <a:latin typeface="Calibri" panose="020F0502020204030204" pitchFamily="34" charset="0"/>
                <a:cs typeface="Calibri" panose="020F0502020204030204" pitchFamily="34" charset="0"/>
              </a:rPr>
              <a:t>Joel D. Scheraga, Ph.D.</a:t>
            </a:r>
          </a:p>
          <a:p>
            <a:pPr algn="ctr">
              <a:lnSpc>
                <a:spcPct val="90000"/>
              </a:lnSpc>
              <a:spcBef>
                <a:spcPts val="450"/>
              </a:spcBef>
              <a:buNone/>
            </a:pPr>
            <a:r>
              <a:rPr lang="en-US" altLang="en-US" sz="2400" b="1" dirty="0">
                <a:solidFill>
                  <a:srgbClr val="000000"/>
                </a:solidFill>
                <a:latin typeface="Calibri" panose="020F0502020204030204" pitchFamily="34" charset="0"/>
                <a:cs typeface="Calibri" panose="020F0502020204030204" pitchFamily="34" charset="0"/>
              </a:rPr>
              <a:t>Senior Advisor for Climate Adaptation</a:t>
            </a:r>
          </a:p>
          <a:p>
            <a:pPr algn="ctr">
              <a:lnSpc>
                <a:spcPct val="90000"/>
              </a:lnSpc>
              <a:spcBef>
                <a:spcPts val="450"/>
              </a:spcBef>
              <a:buNone/>
            </a:pPr>
            <a:r>
              <a:rPr lang="en-US" altLang="en-US" sz="2400" b="1" dirty="0">
                <a:solidFill>
                  <a:srgbClr val="000000"/>
                </a:solidFill>
                <a:latin typeface="Calibri" panose="020F0502020204030204" pitchFamily="34" charset="0"/>
                <a:cs typeface="Calibri" panose="020F0502020204030204" pitchFamily="34" charset="0"/>
              </a:rPr>
              <a:t>Office of the Administrator / Office of Policy</a:t>
            </a:r>
          </a:p>
          <a:p>
            <a:pPr algn="ctr">
              <a:lnSpc>
                <a:spcPct val="90000"/>
              </a:lnSpc>
              <a:spcBef>
                <a:spcPts val="450"/>
              </a:spcBef>
              <a:buNone/>
            </a:pPr>
            <a:r>
              <a:rPr lang="en-US" altLang="en-US" sz="2400" b="1" dirty="0">
                <a:solidFill>
                  <a:srgbClr val="000000"/>
                </a:solidFill>
                <a:latin typeface="Calibri" panose="020F0502020204030204" pitchFamily="34" charset="0"/>
                <a:cs typeface="Calibri" panose="020F0502020204030204" pitchFamily="34" charset="0"/>
              </a:rPr>
              <a:t>U.S. Environmental Protection Agency</a:t>
            </a:r>
          </a:p>
          <a:p>
            <a:pPr algn="ctr" hangingPunct="1">
              <a:spcBef>
                <a:spcPct val="0"/>
              </a:spcBef>
              <a:buFontTx/>
              <a:buNone/>
            </a:pPr>
            <a:endParaRPr lang="en-US" altLang="en-US" sz="2400" b="1" dirty="0">
              <a:solidFill>
                <a:srgbClr val="000000"/>
              </a:solidFill>
              <a:latin typeface="Calibri" panose="020F0502020204030204" pitchFamily="34" charset="0"/>
              <a:cs typeface="Calibri" panose="020F0502020204030204" pitchFamily="34" charset="0"/>
            </a:endParaRPr>
          </a:p>
          <a:p>
            <a:pPr algn="ctr" hangingPunct="1">
              <a:spcBef>
                <a:spcPct val="0"/>
              </a:spcBef>
              <a:buFontTx/>
              <a:buNone/>
            </a:pPr>
            <a:r>
              <a:rPr lang="en-US" altLang="en-US" sz="2400" b="1" dirty="0">
                <a:solidFill>
                  <a:srgbClr val="000000"/>
                </a:solidFill>
                <a:latin typeface="Calibri" panose="020F0502020204030204" pitchFamily="34" charset="0"/>
                <a:cs typeface="Calibri" panose="020F0502020204030204" pitchFamily="34" charset="0"/>
              </a:rPr>
              <a:t>Email:   Scheraga.Joel@epa.gov</a:t>
            </a:r>
          </a:p>
          <a:p>
            <a:pPr>
              <a:spcBef>
                <a:spcPts val="1950"/>
              </a:spcBef>
              <a:buNone/>
            </a:pPr>
            <a:endParaRPr lang="en-US" altLang="en-US" sz="2600" dirty="0">
              <a:solidFill>
                <a:srgbClr val="000000"/>
              </a:solidFill>
              <a:cs typeface="Times New Roman" panose="02020603050405020304" pitchFamily="18" charset="0"/>
            </a:endParaRPr>
          </a:p>
        </p:txBody>
      </p:sp>
      <p:sp>
        <p:nvSpPr>
          <p:cNvPr id="2" name="TextBox 1">
            <a:extLst>
              <a:ext uri="{FF2B5EF4-FFF2-40B4-BE49-F238E27FC236}">
                <a16:creationId xmlns:a16="http://schemas.microsoft.com/office/drawing/2014/main" id="{6E945CFA-573D-61DD-30CF-D0EDC820B2B1}"/>
              </a:ext>
            </a:extLst>
          </p:cNvPr>
          <p:cNvSpPr txBox="1"/>
          <p:nvPr/>
        </p:nvSpPr>
        <p:spPr>
          <a:xfrm>
            <a:off x="2057400" y="657225"/>
            <a:ext cx="7747000" cy="1908215"/>
          </a:xfrm>
          <a:prstGeom prst="rect">
            <a:avLst/>
          </a:prstGeom>
          <a:noFill/>
        </p:spPr>
        <p:txBody>
          <a:bodyPr wrap="square" rtlCol="0">
            <a:spAutoFit/>
          </a:bodyPr>
          <a:lstStyle/>
          <a:p>
            <a:pPr algn="ctr"/>
            <a:r>
              <a:rPr lang="en-US" sz="3600" b="1" dirty="0"/>
              <a:t>Link to ARC-X Resource Toolkit: </a:t>
            </a:r>
            <a:r>
              <a:rPr lang="en-US" altLang="zh-CN" sz="2800" b="1" dirty="0"/>
              <a:t>ARC-X </a:t>
            </a:r>
            <a:r>
              <a:rPr lang="zh-CN" altLang="en-US" sz="2800" b="1" dirty="0"/>
              <a:t>资源工具包链接</a:t>
            </a:r>
            <a:r>
              <a:rPr lang="en-US" sz="2800" b="1" dirty="0"/>
              <a:t> </a:t>
            </a:r>
          </a:p>
          <a:p>
            <a:pPr algn="ctr"/>
            <a:r>
              <a:rPr lang="en-US" sz="3600" dirty="0">
                <a:hlinkClick r:id="rId3"/>
              </a:rPr>
              <a:t>https://www.epa.gov/arc-x</a:t>
            </a:r>
            <a:endParaRPr lang="en-US" sz="3600" dirty="0"/>
          </a:p>
          <a:p>
            <a:endParaRPr lang="en-US" dirty="0"/>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nline Media 7" title="The EPIC Model">
            <a:hlinkClick r:id="" action="ppaction://media"/>
            <a:extLst>
              <a:ext uri="{FF2B5EF4-FFF2-40B4-BE49-F238E27FC236}">
                <a16:creationId xmlns:a16="http://schemas.microsoft.com/office/drawing/2014/main" id="{73B7B823-1333-4DA4-8293-C21DD103A3DC}"/>
              </a:ext>
            </a:extLst>
          </p:cNvPr>
          <p:cNvPicPr>
            <a:picLocks noRot="1" noChangeAspect="1"/>
          </p:cNvPicPr>
          <p:nvPr>
            <a:videoFile r:link="rId1"/>
          </p:nvPr>
        </p:nvPicPr>
        <p:blipFill>
          <a:blip r:embed="rId3"/>
          <a:stretch>
            <a:fillRect/>
          </a:stretch>
        </p:blipFill>
        <p:spPr>
          <a:xfrm>
            <a:off x="939800" y="101600"/>
            <a:ext cx="10325100" cy="5791200"/>
          </a:xfrm>
          <a:prstGeom prst="rect">
            <a:avLst/>
          </a:prstGeom>
        </p:spPr>
      </p:pic>
      <p:sp>
        <p:nvSpPr>
          <p:cNvPr id="2" name="TextBox 1">
            <a:extLst>
              <a:ext uri="{FF2B5EF4-FFF2-40B4-BE49-F238E27FC236}">
                <a16:creationId xmlns:a16="http://schemas.microsoft.com/office/drawing/2014/main" id="{2AA15D83-CA32-6641-6989-E27D4EDC08BE}"/>
              </a:ext>
            </a:extLst>
          </p:cNvPr>
          <p:cNvSpPr txBox="1"/>
          <p:nvPr/>
        </p:nvSpPr>
        <p:spPr>
          <a:xfrm>
            <a:off x="254000" y="6032500"/>
            <a:ext cx="9512300" cy="923330"/>
          </a:xfrm>
          <a:prstGeom prst="rect">
            <a:avLst/>
          </a:prstGeom>
          <a:noFill/>
        </p:spPr>
        <p:txBody>
          <a:bodyPr wrap="square" rtlCol="0">
            <a:spAutoFit/>
          </a:bodyPr>
          <a:lstStyle/>
          <a:p>
            <a:r>
              <a:rPr lang="en-US" dirty="0"/>
              <a:t>Links to EPIC Model Animation: </a:t>
            </a:r>
            <a:r>
              <a:rPr lang="en-US" dirty="0">
                <a:hlinkClick r:id="rId4"/>
              </a:rPr>
              <a:t>https://www.youtube.com/watch?v=_OS3ci-NI9w</a:t>
            </a:r>
            <a:r>
              <a:rPr lang="en-US" dirty="0"/>
              <a:t>; or </a:t>
            </a:r>
            <a:r>
              <a:rPr lang="en-US" dirty="0">
                <a:hlinkClick r:id="rId5"/>
              </a:rPr>
              <a:t>https://www.epicn.org/the-epic-model/</a:t>
            </a:r>
            <a:r>
              <a:rPr lang="en-US" dirty="0"/>
              <a:t>.</a:t>
            </a:r>
          </a:p>
          <a:p>
            <a:r>
              <a:rPr lang="en-US" dirty="0"/>
              <a:t> </a:t>
            </a:r>
          </a:p>
        </p:txBody>
      </p:sp>
    </p:spTree>
    <p:extLst>
      <p:ext uri="{BB962C8B-B14F-4D97-AF65-F5344CB8AC3E}">
        <p14:creationId xmlns:p14="http://schemas.microsoft.com/office/powerpoint/2010/main" val="3832534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A73530-82BC-14E7-08F7-38372350CDAD}"/>
              </a:ext>
            </a:extLst>
          </p:cNvPr>
          <p:cNvPicPr>
            <a:picLocks noChangeAspect="1"/>
          </p:cNvPicPr>
          <p:nvPr/>
        </p:nvPicPr>
        <p:blipFill>
          <a:blip r:embed="rId2"/>
          <a:stretch>
            <a:fillRect/>
          </a:stretch>
        </p:blipFill>
        <p:spPr>
          <a:xfrm>
            <a:off x="1498104" y="778982"/>
            <a:ext cx="9035142" cy="5747657"/>
          </a:xfrm>
          <a:prstGeom prst="rect">
            <a:avLst/>
          </a:prstGeom>
        </p:spPr>
      </p:pic>
      <p:sp>
        <p:nvSpPr>
          <p:cNvPr id="4" name="TextBox 3">
            <a:extLst>
              <a:ext uri="{FF2B5EF4-FFF2-40B4-BE49-F238E27FC236}">
                <a16:creationId xmlns:a16="http://schemas.microsoft.com/office/drawing/2014/main" id="{00E350B7-5720-FEEC-B567-5A1B22E23EEC}"/>
              </a:ext>
            </a:extLst>
          </p:cNvPr>
          <p:cNvSpPr txBox="1"/>
          <p:nvPr/>
        </p:nvSpPr>
        <p:spPr>
          <a:xfrm>
            <a:off x="1687628" y="1767007"/>
            <a:ext cx="4275021" cy="1692771"/>
          </a:xfrm>
          <a:prstGeom prst="rect">
            <a:avLst/>
          </a:prstGeom>
          <a:noFill/>
        </p:spPr>
        <p:txBody>
          <a:bodyPr wrap="square" rtlCol="0">
            <a:spAutoFit/>
          </a:bodyPr>
          <a:lstStyle/>
          <a:p>
            <a:pPr algn="l"/>
            <a:r>
              <a:rPr lang="en-US" sz="2000" b="1" i="0" u="none" strike="noStrike" baseline="0" dirty="0">
                <a:latin typeface="Chivo-Bold"/>
              </a:rPr>
              <a:t>Cities  </a:t>
            </a:r>
            <a:r>
              <a:rPr lang="zh-CN" altLang="en-US" sz="1400" b="1" i="0" u="none" strike="noStrike" baseline="0" dirty="0">
                <a:latin typeface="Chivo-Bold"/>
              </a:rPr>
              <a:t>城市</a:t>
            </a:r>
            <a:r>
              <a:rPr lang="en-US" sz="2000" b="0" i="0" u="none" strike="noStrike" baseline="0" dirty="0">
                <a:latin typeface="Chivo-Regular"/>
              </a:rPr>
              <a:t>:</a:t>
            </a:r>
          </a:p>
          <a:p>
            <a:pPr marL="342900" indent="-342900" algn="l">
              <a:buFont typeface="Arial" panose="020B0604020202020204" pitchFamily="34" charset="0"/>
              <a:buChar char="•"/>
            </a:pPr>
            <a:r>
              <a:rPr lang="en-US" dirty="0">
                <a:latin typeface="Calibri" panose="020F0502020204030204" pitchFamily="34" charset="0"/>
                <a:cs typeface="Calibri" panose="020F0502020204030204" pitchFamily="34" charset="0"/>
              </a:rPr>
              <a:t>Limit</a:t>
            </a:r>
            <a:r>
              <a:rPr lang="en-US" b="0" i="0" u="none" strike="noStrike" baseline="0" dirty="0">
                <a:latin typeface="Calibri" panose="020F0502020204030204" pitchFamily="34" charset="0"/>
                <a:cs typeface="Calibri" panose="020F0502020204030204" pitchFamily="34" charset="0"/>
              </a:rPr>
              <a:t>ed capacity and skills </a:t>
            </a:r>
            <a:r>
              <a:rPr lang="zh-CN" altLang="en-US" sz="1200" b="0" i="0" u="none" strike="noStrike" baseline="0" dirty="0">
                <a:latin typeface="Calibri" panose="020F0502020204030204" pitchFamily="34" charset="0"/>
                <a:cs typeface="Calibri" panose="020F0502020204030204" pitchFamily="34" charset="0"/>
              </a:rPr>
              <a:t>有限的能力和技能 </a:t>
            </a:r>
            <a:endParaRPr lang="en-US" sz="1200" b="0" i="0" u="none" strike="noStrike" baseline="0" dirty="0">
              <a:latin typeface="Calibri" panose="020F0502020204030204" pitchFamily="34" charset="0"/>
              <a:cs typeface="Calibri" panose="020F0502020204030204" pitchFamily="34" charset="0"/>
            </a:endParaRPr>
          </a:p>
          <a:p>
            <a:pPr marL="342900" indent="-342900" algn="l">
              <a:buFont typeface="Arial" panose="020B0604020202020204" pitchFamily="34" charset="0"/>
              <a:buChar char="•"/>
            </a:pPr>
            <a:r>
              <a:rPr lang="en-US" b="0" i="0" u="none" strike="noStrike" baseline="0" dirty="0">
                <a:latin typeface="Calibri" panose="020F0502020204030204" pitchFamily="34" charset="0"/>
                <a:cs typeface="Calibri" panose="020F0502020204030204" pitchFamily="34" charset="0"/>
              </a:rPr>
              <a:t>Limited resources and access to skills and new knowledge</a:t>
            </a:r>
            <a:r>
              <a:rPr lang="zh-CN" altLang="en-US" sz="1200" b="0" i="0" u="none" strike="noStrike" baseline="0" dirty="0">
                <a:latin typeface="Calibri" panose="020F0502020204030204" pitchFamily="34" charset="0"/>
                <a:cs typeface="Calibri" panose="020F0502020204030204" pitchFamily="34" charset="0"/>
              </a:rPr>
              <a:t>有限的资源以及获得技能和新知识的机会</a:t>
            </a:r>
            <a:endParaRPr lang="en-US" sz="1200" b="0" i="0" u="none" strike="noStrike" baseline="0" dirty="0">
              <a:latin typeface="Calibri" panose="020F0502020204030204" pitchFamily="34" charset="0"/>
              <a:cs typeface="Calibri" panose="020F0502020204030204" pitchFamily="34" charset="0"/>
            </a:endParaRPr>
          </a:p>
          <a:p>
            <a:pPr marL="342900" indent="-342900" algn="l">
              <a:buFont typeface="Arial" panose="020B0604020202020204" pitchFamily="34" charset="0"/>
              <a:buChar char="•"/>
            </a:pPr>
            <a:r>
              <a:rPr lang="en-US" dirty="0">
                <a:latin typeface="Calibri" panose="020F0502020204030204" pitchFamily="34" charset="0"/>
                <a:cs typeface="Calibri" panose="020F0502020204030204" pitchFamily="34" charset="0"/>
              </a:rPr>
              <a:t>Tendency to be risk averse  </a:t>
            </a:r>
            <a:r>
              <a:rPr lang="zh-CN" altLang="en-US" sz="1200" dirty="0">
                <a:latin typeface="Calibri" panose="020F0502020204030204" pitchFamily="34" charset="0"/>
                <a:cs typeface="Calibri" panose="020F0502020204030204" pitchFamily="34" charset="0"/>
              </a:rPr>
              <a:t>厌恶风险的倾向</a:t>
            </a:r>
            <a:endParaRPr lang="en-US" sz="120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CAEB962D-8710-EFDF-3A4B-4959EAE4DE4A}"/>
              </a:ext>
            </a:extLst>
          </p:cNvPr>
          <p:cNvSpPr txBox="1"/>
          <p:nvPr/>
        </p:nvSpPr>
        <p:spPr>
          <a:xfrm>
            <a:off x="6258225" y="1797784"/>
            <a:ext cx="4435671" cy="1661993"/>
          </a:xfrm>
          <a:prstGeom prst="rect">
            <a:avLst/>
          </a:prstGeom>
          <a:noFill/>
        </p:spPr>
        <p:txBody>
          <a:bodyPr wrap="square" rtlCol="0">
            <a:spAutoFit/>
          </a:bodyPr>
          <a:lstStyle/>
          <a:p>
            <a:pPr algn="l"/>
            <a:r>
              <a:rPr lang="en-US" sz="1800" b="1" i="0" u="none" strike="noStrike" baseline="0" dirty="0">
                <a:latin typeface="Chivo-Bold"/>
              </a:rPr>
              <a:t>Universities </a:t>
            </a:r>
            <a:r>
              <a:rPr lang="zh-CN" altLang="en-US" sz="1400" b="1" i="0" u="none" strike="noStrike" baseline="0" dirty="0">
                <a:latin typeface="Chivo-Bold"/>
              </a:rPr>
              <a:t>大学</a:t>
            </a:r>
            <a:r>
              <a:rPr lang="en-US" sz="1800" b="0" i="0" u="none" strike="noStrike" baseline="0" dirty="0">
                <a:latin typeface="Chivo-Regular"/>
              </a:rPr>
              <a:t>:</a:t>
            </a:r>
          </a:p>
          <a:p>
            <a:pPr marL="285750" indent="-285750" algn="l">
              <a:buFont typeface="Arial" panose="020B0604020202020204" pitchFamily="34" charset="0"/>
              <a:buChar char="•"/>
            </a:pPr>
            <a:r>
              <a:rPr lang="en-US" dirty="0">
                <a:latin typeface="Calibri" panose="020F0502020204030204" pitchFamily="34" charset="0"/>
                <a:cs typeface="Calibri" panose="020F0502020204030204" pitchFamily="34" charset="0"/>
              </a:rPr>
              <a:t>Abundant skill &amp; know how  </a:t>
            </a:r>
            <a:r>
              <a:rPr lang="zh-CN" altLang="en-US" sz="1200" dirty="0">
                <a:latin typeface="Calibri" panose="020F0502020204030204" pitchFamily="34" charset="0"/>
                <a:cs typeface="Calibri" panose="020F0502020204030204" pitchFamily="34" charset="0"/>
              </a:rPr>
              <a:t>丰富的技能和专业知识</a:t>
            </a:r>
            <a:endParaRPr lang="en-US" sz="1200" b="0" i="0" u="none" strike="noStrike" baseline="0" dirty="0">
              <a:latin typeface="Calibri" panose="020F0502020204030204" pitchFamily="34" charset="0"/>
              <a:cs typeface="Calibri" panose="020F0502020204030204" pitchFamily="34" charset="0"/>
            </a:endParaRPr>
          </a:p>
          <a:p>
            <a:pPr marL="285750" indent="-285750" algn="l">
              <a:buFont typeface="Arial" panose="020B0604020202020204" pitchFamily="34" charset="0"/>
              <a:buChar char="•"/>
            </a:pPr>
            <a:r>
              <a:rPr lang="en-US" dirty="0">
                <a:latin typeface="Calibri" panose="020F0502020204030204" pitchFamily="34" charset="0"/>
                <a:cs typeface="Calibri" panose="020F0502020204030204" pitchFamily="34" charset="0"/>
              </a:rPr>
              <a:t>Ready</a:t>
            </a:r>
            <a:r>
              <a:rPr lang="en-US" b="0" i="0" u="none" strike="noStrike" baseline="0" dirty="0">
                <a:latin typeface="Calibri" panose="020F0502020204030204" pitchFamily="34" charset="0"/>
                <a:cs typeface="Calibri" panose="020F0502020204030204" pitchFamily="34" charset="0"/>
              </a:rPr>
              <a:t> access to broad range of skills and new knowledge  </a:t>
            </a:r>
            <a:r>
              <a:rPr lang="zh-CN" altLang="en-US" sz="1200" b="0" i="0" u="none" strike="noStrike" baseline="0" dirty="0">
                <a:latin typeface="Calibri" panose="020F0502020204030204" pitchFamily="34" charset="0"/>
                <a:cs typeface="Calibri" panose="020F0502020204030204" pitchFamily="34" charset="0"/>
              </a:rPr>
              <a:t>随时获取广泛的技能和新知识</a:t>
            </a:r>
            <a:endParaRPr lang="en-US" sz="1200" b="0" i="0" u="none" strike="noStrike" baseline="0" dirty="0">
              <a:latin typeface="Calibri" panose="020F0502020204030204" pitchFamily="34" charset="0"/>
              <a:cs typeface="Calibri" panose="020F0502020204030204" pitchFamily="34" charset="0"/>
            </a:endParaRPr>
          </a:p>
          <a:p>
            <a:pPr marL="285750" indent="-285750" algn="l">
              <a:buFont typeface="Arial" panose="020B0604020202020204" pitchFamily="34" charset="0"/>
              <a:buChar char="•"/>
            </a:pPr>
            <a:r>
              <a:rPr lang="en-US" b="0" i="0" u="none" strike="noStrike" baseline="0" dirty="0">
                <a:latin typeface="Calibri" panose="020F0502020204030204" pitchFamily="34" charset="0"/>
                <a:cs typeface="Calibri" panose="020F0502020204030204" pitchFamily="34" charset="0"/>
              </a:rPr>
              <a:t>Innovative &amp; not risk averse  </a:t>
            </a:r>
            <a:r>
              <a:rPr lang="zh-CN" altLang="en-US" sz="1200" b="0" i="0" u="none" strike="noStrike" baseline="0" dirty="0">
                <a:latin typeface="Calibri" panose="020F0502020204030204" pitchFamily="34" charset="0"/>
                <a:cs typeface="Calibri" panose="020F0502020204030204" pitchFamily="34" charset="0"/>
              </a:rPr>
              <a:t>创新且不规避风险</a:t>
            </a:r>
            <a:endParaRPr lang="en-US" sz="12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E96D98EC-B3AD-1626-BBA4-CBD5F627A647}"/>
              </a:ext>
            </a:extLst>
          </p:cNvPr>
          <p:cNvSpPr txBox="1"/>
          <p:nvPr/>
        </p:nvSpPr>
        <p:spPr>
          <a:xfrm>
            <a:off x="1973179" y="904775"/>
            <a:ext cx="7474014" cy="707886"/>
          </a:xfrm>
          <a:prstGeom prst="rect">
            <a:avLst/>
          </a:prstGeom>
          <a:solidFill>
            <a:srgbClr val="92D050"/>
          </a:solidFill>
        </p:spPr>
        <p:txBody>
          <a:bodyPr wrap="square" rtlCol="0">
            <a:spAutoFit/>
          </a:bodyPr>
          <a:lstStyle/>
          <a:p>
            <a:pPr algn="ctr"/>
            <a:r>
              <a:rPr lang="en-US" sz="2400" b="1" dirty="0">
                <a:highlight>
                  <a:srgbClr val="00FFFF"/>
                </a:highlight>
                <a:latin typeface="Calibri" panose="020F0502020204030204" pitchFamily="34" charset="0"/>
                <a:cs typeface="Calibri" panose="020F0502020204030204" pitchFamily="34" charset="0"/>
              </a:rPr>
              <a:t>EPIC Matches Community Needs with University Capacity  </a:t>
            </a:r>
            <a:r>
              <a:rPr lang="en-US" altLang="zh-CN" sz="1600" b="1" dirty="0">
                <a:highlight>
                  <a:srgbClr val="00FFFF"/>
                </a:highlight>
                <a:latin typeface="Calibri" panose="020F0502020204030204" pitchFamily="34" charset="0"/>
                <a:cs typeface="Calibri" panose="020F0502020204030204" pitchFamily="34" charset="0"/>
              </a:rPr>
              <a:t>EPIC </a:t>
            </a:r>
            <a:r>
              <a:rPr lang="zh-CN" altLang="en-US" sz="1600" b="1" dirty="0">
                <a:highlight>
                  <a:srgbClr val="00FFFF"/>
                </a:highlight>
                <a:latin typeface="Calibri" panose="020F0502020204030204" pitchFamily="34" charset="0"/>
                <a:cs typeface="Calibri" panose="020F0502020204030204" pitchFamily="34" charset="0"/>
              </a:rPr>
              <a:t>将社区需求与大学能力相匹配</a:t>
            </a:r>
            <a:r>
              <a:rPr lang="en-US" sz="1600" b="1" dirty="0">
                <a:highlight>
                  <a:srgbClr val="00FFFF"/>
                </a:highlight>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703079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794" y="365125"/>
            <a:ext cx="11366090" cy="1060552"/>
          </a:xfrm>
        </p:spPr>
        <p:txBody>
          <a:bodyPr>
            <a:noAutofit/>
          </a:bodyPr>
          <a:lstStyle/>
          <a:p>
            <a:pPr algn="ctr"/>
            <a:r>
              <a:rPr lang="en-US" sz="3200" dirty="0"/>
              <a:t>University Assets in Service to Local Communities  </a:t>
            </a:r>
            <a:r>
              <a:rPr lang="zh-CN" altLang="en-US" sz="2000" dirty="0"/>
              <a:t>大学资产为当地社区服务</a:t>
            </a:r>
            <a:endParaRPr lang="en-US" sz="2000" dirty="0"/>
          </a:p>
        </p:txBody>
      </p:sp>
      <p:sp>
        <p:nvSpPr>
          <p:cNvPr id="3" name="Content Placeholder 2"/>
          <p:cNvSpPr>
            <a:spLocks noGrp="1"/>
          </p:cNvSpPr>
          <p:nvPr>
            <p:ph idx="1"/>
          </p:nvPr>
        </p:nvSpPr>
        <p:spPr>
          <a:xfrm>
            <a:off x="1229031" y="1896178"/>
            <a:ext cx="9714271" cy="4379494"/>
          </a:xfrm>
        </p:spPr>
        <p:txBody>
          <a:bodyPr>
            <a:noAutofit/>
          </a:bodyPr>
          <a:lstStyle/>
          <a:p>
            <a:r>
              <a:rPr lang="en-US" sz="2800" dirty="0">
                <a:latin typeface="Calibri" panose="020F0502020204030204" pitchFamily="34" charset="0"/>
                <a:cs typeface="Calibri" panose="020F0502020204030204" pitchFamily="34" charset="0"/>
              </a:rPr>
              <a:t>Multidisciplinary expertise   </a:t>
            </a:r>
            <a:r>
              <a:rPr lang="zh-CN" altLang="en-US" sz="2000" dirty="0">
                <a:latin typeface="Calibri" panose="020F0502020204030204" pitchFamily="34" charset="0"/>
                <a:cs typeface="Calibri" panose="020F0502020204030204" pitchFamily="34" charset="0"/>
              </a:rPr>
              <a:t>多学科专业知识</a:t>
            </a:r>
            <a:endParaRPr lang="en-US" sz="20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Multiple skill sets: design, policy analysis, engineering, law, planning, outreach &amp; communication </a:t>
            </a:r>
            <a:r>
              <a:rPr lang="en-US" sz="2800" dirty="0" err="1">
                <a:latin typeface="Calibri" panose="020F0502020204030204" pitchFamily="34" charset="0"/>
                <a:cs typeface="Calibri" panose="020F0502020204030204" pitchFamily="34" charset="0"/>
              </a:rPr>
              <a:t>etc</a:t>
            </a:r>
            <a:r>
              <a:rPr lang="en-US" sz="2800" dirty="0">
                <a:latin typeface="Calibri" panose="020F0502020204030204" pitchFamily="34" charset="0"/>
                <a:cs typeface="Calibri" panose="020F0502020204030204" pitchFamily="34" charset="0"/>
              </a:rPr>
              <a:t>… </a:t>
            </a:r>
            <a:r>
              <a:rPr lang="zh-CN" altLang="en-US" sz="2000" dirty="0">
                <a:latin typeface="Calibri" panose="020F0502020204030204" pitchFamily="34" charset="0"/>
                <a:cs typeface="Calibri" panose="020F0502020204030204" pitchFamily="34" charset="0"/>
              </a:rPr>
              <a:t>多种技能：设计、政策分析、工程、法律、规划、外联和沟通等</a:t>
            </a:r>
            <a:endParaRPr lang="en-US" sz="20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Technical skill, familiarity with best practices, knowledge and experience   </a:t>
            </a:r>
            <a:r>
              <a:rPr lang="zh-CN" altLang="en-US" sz="2000" dirty="0">
                <a:latin typeface="Calibri" panose="020F0502020204030204" pitchFamily="34" charset="0"/>
                <a:cs typeface="Calibri" panose="020F0502020204030204" pitchFamily="34" charset="0"/>
              </a:rPr>
              <a:t>技术技能、熟悉最佳实践、知识和经验</a:t>
            </a:r>
            <a:endParaRPr lang="en-US" sz="20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New ways of thinking and looking at problems  </a:t>
            </a:r>
            <a:r>
              <a:rPr lang="zh-CN" altLang="en-US" sz="2000" dirty="0">
                <a:latin typeface="Calibri" panose="020F0502020204030204" pitchFamily="34" charset="0"/>
                <a:cs typeface="Calibri" panose="020F0502020204030204" pitchFamily="34" charset="0"/>
              </a:rPr>
              <a:t>新的思维方式和看待问题的方式</a:t>
            </a:r>
            <a:endParaRPr lang="en-US" sz="20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Time, capacity and student energy   </a:t>
            </a:r>
            <a:r>
              <a:rPr lang="zh-CN" altLang="en-US" sz="2000" dirty="0">
                <a:latin typeface="Calibri" panose="020F0502020204030204" pitchFamily="34" charset="0"/>
                <a:cs typeface="Calibri" panose="020F0502020204030204" pitchFamily="34" charset="0"/>
              </a:rPr>
              <a:t>时间、能力和学生精力</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72546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6"/>
          <p:cNvSpPr>
            <a:spLocks noChangeArrowheads="1"/>
          </p:cNvSpPr>
          <p:nvPr/>
        </p:nvSpPr>
        <p:spPr bwMode="auto">
          <a:xfrm>
            <a:off x="560440" y="1067477"/>
            <a:ext cx="11090786" cy="5090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5125" indent="-163513">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marL="201612" indent="0">
              <a:spcBef>
                <a:spcPct val="0"/>
              </a:spcBef>
              <a:spcAft>
                <a:spcPts val="600"/>
              </a:spcAft>
              <a:buNone/>
            </a:pPr>
            <a:endParaRPr lang="en-US" sz="2400" dirty="0">
              <a:solidFill>
                <a:srgbClr val="000000"/>
              </a:solidFill>
              <a:latin typeface="Century Gothic" charset="0"/>
              <a:ea typeface="Century Gothic" charset="0"/>
              <a:cs typeface="Century Gothic" charset="0"/>
            </a:endParaRPr>
          </a:p>
          <a:p>
            <a:pPr>
              <a:spcBef>
                <a:spcPct val="0"/>
              </a:spcBef>
              <a:spcAft>
                <a:spcPts val="600"/>
              </a:spcAft>
            </a:pPr>
            <a:r>
              <a:rPr lang="en-US" sz="2000" dirty="0">
                <a:solidFill>
                  <a:srgbClr val="000000"/>
                </a:solidFill>
                <a:latin typeface="Century Gothic" charset="0"/>
                <a:ea typeface="Century Gothic" charset="0"/>
                <a:cs typeface="Century Gothic" charset="0"/>
              </a:rPr>
              <a:t>Gain real world experience as part of their course work   </a:t>
            </a:r>
            <a:r>
              <a:rPr lang="zh-CN" altLang="en-US" sz="1600" dirty="0">
                <a:solidFill>
                  <a:srgbClr val="000000"/>
                </a:solidFill>
                <a:latin typeface="Century Gothic" charset="0"/>
                <a:ea typeface="Century Gothic" charset="0"/>
                <a:cs typeface="Century Gothic" charset="0"/>
              </a:rPr>
              <a:t>作为课程作业的一部分获得现实世界的经验</a:t>
            </a:r>
            <a:endParaRPr lang="en-US" sz="1600" dirty="0">
              <a:solidFill>
                <a:srgbClr val="000000"/>
              </a:solidFill>
              <a:latin typeface="Century Gothic" charset="0"/>
              <a:ea typeface="Century Gothic" charset="0"/>
              <a:cs typeface="Century Gothic" charset="0"/>
            </a:endParaRPr>
          </a:p>
          <a:p>
            <a:pPr>
              <a:spcBef>
                <a:spcPct val="0"/>
              </a:spcBef>
              <a:spcAft>
                <a:spcPts val="600"/>
              </a:spcAft>
            </a:pPr>
            <a:r>
              <a:rPr lang="en-US" sz="2000" dirty="0">
                <a:solidFill>
                  <a:srgbClr val="000000"/>
                </a:solidFill>
                <a:latin typeface="Century Gothic" charset="0"/>
                <a:ea typeface="Century Gothic" charset="0"/>
                <a:cs typeface="Century Gothic" charset="0"/>
              </a:rPr>
              <a:t>Learning enlivened and deepened  by grappling with genuine local issues    </a:t>
            </a:r>
            <a:r>
              <a:rPr lang="zh-CN" altLang="en-US" sz="1600" dirty="0">
                <a:solidFill>
                  <a:srgbClr val="000000"/>
                </a:solidFill>
                <a:latin typeface="Century Gothic" charset="0"/>
                <a:ea typeface="Century Gothic" charset="0"/>
                <a:cs typeface="Century Gothic" charset="0"/>
              </a:rPr>
              <a:t>通过解决真正的当地问题来活跃和深化学习</a:t>
            </a:r>
            <a:endParaRPr lang="en-US" sz="1600" dirty="0">
              <a:solidFill>
                <a:srgbClr val="000000"/>
              </a:solidFill>
              <a:latin typeface="Century Gothic" charset="0"/>
              <a:ea typeface="Century Gothic" charset="0"/>
              <a:cs typeface="Century Gothic" charset="0"/>
            </a:endParaRPr>
          </a:p>
          <a:p>
            <a:pPr>
              <a:spcBef>
                <a:spcPct val="0"/>
              </a:spcBef>
              <a:spcAft>
                <a:spcPts val="600"/>
              </a:spcAft>
            </a:pPr>
            <a:r>
              <a:rPr lang="en-US" sz="2000" dirty="0">
                <a:solidFill>
                  <a:srgbClr val="000000"/>
                </a:solidFill>
                <a:latin typeface="Century Gothic" charset="0"/>
                <a:ea typeface="Century Gothic" charset="0"/>
                <a:cs typeface="Century Gothic" charset="0"/>
              </a:rPr>
              <a:t>Chance to work across disciplines     </a:t>
            </a:r>
            <a:r>
              <a:rPr lang="zh-CN" altLang="en-US" sz="1600" dirty="0">
                <a:solidFill>
                  <a:srgbClr val="000000"/>
                </a:solidFill>
                <a:latin typeface="Century Gothic" charset="0"/>
                <a:ea typeface="Century Gothic" charset="0"/>
                <a:cs typeface="Century Gothic" charset="0"/>
              </a:rPr>
              <a:t>跨学科工作的机会</a:t>
            </a:r>
            <a:endParaRPr lang="en-US" sz="1600" dirty="0">
              <a:solidFill>
                <a:srgbClr val="000000"/>
              </a:solidFill>
              <a:latin typeface="Century Gothic" charset="0"/>
              <a:ea typeface="Century Gothic" charset="0"/>
              <a:cs typeface="Century Gothic" charset="0"/>
            </a:endParaRPr>
          </a:p>
          <a:p>
            <a:pPr>
              <a:spcBef>
                <a:spcPct val="0"/>
              </a:spcBef>
              <a:spcAft>
                <a:spcPts val="600"/>
              </a:spcAft>
            </a:pPr>
            <a:r>
              <a:rPr lang="en-US" sz="2000" dirty="0">
                <a:solidFill>
                  <a:srgbClr val="000000"/>
                </a:solidFill>
                <a:latin typeface="Century Gothic" charset="0"/>
                <a:ea typeface="Century Gothic" charset="0"/>
                <a:cs typeface="Century Gothic" charset="0"/>
              </a:rPr>
              <a:t>More energized and more focused   </a:t>
            </a:r>
            <a:r>
              <a:rPr lang="zh-CN" altLang="en-US" sz="1600" dirty="0">
                <a:solidFill>
                  <a:srgbClr val="000000"/>
                </a:solidFill>
                <a:latin typeface="Century Gothic" charset="0"/>
                <a:ea typeface="Century Gothic" charset="0"/>
                <a:cs typeface="Century Gothic" charset="0"/>
              </a:rPr>
              <a:t>更有活力、更专注</a:t>
            </a:r>
            <a:endParaRPr lang="en-US" sz="1600" dirty="0">
              <a:solidFill>
                <a:srgbClr val="000000"/>
              </a:solidFill>
              <a:latin typeface="Century Gothic" charset="0"/>
              <a:ea typeface="Century Gothic" charset="0"/>
              <a:cs typeface="Century Gothic" charset="0"/>
            </a:endParaRPr>
          </a:p>
          <a:p>
            <a:pPr>
              <a:spcBef>
                <a:spcPct val="0"/>
              </a:spcBef>
              <a:spcAft>
                <a:spcPts val="600"/>
              </a:spcAft>
            </a:pPr>
            <a:r>
              <a:rPr lang="en-US" sz="2000" dirty="0">
                <a:solidFill>
                  <a:srgbClr val="000000"/>
                </a:solidFill>
                <a:latin typeface="Century Gothic" charset="0"/>
                <a:ea typeface="Century Gothic" charset="0"/>
                <a:cs typeface="Century Gothic" charset="0"/>
              </a:rPr>
              <a:t>Better understanding of what local government does and how it operates   </a:t>
            </a:r>
            <a:r>
              <a:rPr lang="zh-CN" altLang="en-US" sz="1600" dirty="0">
                <a:solidFill>
                  <a:srgbClr val="000000"/>
                </a:solidFill>
                <a:latin typeface="Century Gothic" charset="0"/>
                <a:ea typeface="Century Gothic" charset="0"/>
                <a:cs typeface="Century Gothic" charset="0"/>
              </a:rPr>
              <a:t>更好地了解地方政府的职责及其运作方式</a:t>
            </a:r>
            <a:endParaRPr lang="en-US" sz="1600" dirty="0">
              <a:solidFill>
                <a:srgbClr val="000000"/>
              </a:solidFill>
              <a:latin typeface="Century Gothic" charset="0"/>
              <a:ea typeface="Century Gothic" charset="0"/>
              <a:cs typeface="Century Gothic" charset="0"/>
            </a:endParaRPr>
          </a:p>
          <a:p>
            <a:pPr>
              <a:spcBef>
                <a:spcPct val="0"/>
              </a:spcBef>
              <a:spcAft>
                <a:spcPts val="600"/>
              </a:spcAft>
            </a:pPr>
            <a:r>
              <a:rPr lang="en-US" sz="2000" dirty="0">
                <a:solidFill>
                  <a:srgbClr val="000000"/>
                </a:solidFill>
                <a:latin typeface="Century Gothic" charset="0"/>
                <a:ea typeface="Century Gothic" charset="0"/>
                <a:cs typeface="Century Gothic" charset="0"/>
              </a:rPr>
              <a:t>Gain greater sense of community and social responsibility as students and involved citizens    </a:t>
            </a:r>
            <a:r>
              <a:rPr lang="zh-CN" altLang="en-US" sz="1600" dirty="0">
                <a:solidFill>
                  <a:srgbClr val="000000"/>
                </a:solidFill>
                <a:latin typeface="Century Gothic" charset="0"/>
                <a:ea typeface="Century Gothic" charset="0"/>
                <a:cs typeface="Century Gothic" charset="0"/>
              </a:rPr>
              <a:t>作为学生和参与其中的公民，获得更大的社区意识和社会责任感</a:t>
            </a:r>
            <a:endParaRPr lang="en-US" sz="1600" dirty="0">
              <a:solidFill>
                <a:srgbClr val="000000"/>
              </a:solidFill>
              <a:latin typeface="Century Gothic" charset="0"/>
              <a:ea typeface="Century Gothic" charset="0"/>
              <a:cs typeface="Century Gothic" charset="0"/>
            </a:endParaRPr>
          </a:p>
          <a:p>
            <a:pPr>
              <a:spcBef>
                <a:spcPct val="0"/>
              </a:spcBef>
              <a:spcAft>
                <a:spcPts val="600"/>
              </a:spcAft>
            </a:pPr>
            <a:r>
              <a:rPr lang="en-US" sz="2000" dirty="0">
                <a:solidFill>
                  <a:srgbClr val="000000"/>
                </a:solidFill>
                <a:latin typeface="Century Gothic" charset="0"/>
                <a:ea typeface="Century Gothic" charset="0"/>
                <a:cs typeface="Century Gothic" charset="0"/>
              </a:rPr>
              <a:t>Opens to view additional unforeseen career opportunities at the local government level      </a:t>
            </a:r>
            <a:r>
              <a:rPr lang="zh-CN" altLang="en-US" sz="1600" dirty="0">
                <a:solidFill>
                  <a:srgbClr val="000000"/>
                </a:solidFill>
                <a:latin typeface="Century Gothic" charset="0"/>
                <a:ea typeface="Century Gothic" charset="0"/>
                <a:cs typeface="Century Gothic" charset="0"/>
              </a:rPr>
              <a:t>开阔眼界，看到地方政府层面其他不可预见的职业机会</a:t>
            </a:r>
            <a:endParaRPr lang="en-US" sz="1600" dirty="0">
              <a:solidFill>
                <a:srgbClr val="000000"/>
              </a:solidFill>
              <a:latin typeface="Century Gothic" charset="0"/>
              <a:ea typeface="Century Gothic" charset="0"/>
              <a:cs typeface="Century Gothic" charset="0"/>
            </a:endParaRPr>
          </a:p>
          <a:p>
            <a:endParaRPr lang="en-US" sz="2400" dirty="0">
              <a:solidFill>
                <a:srgbClr val="000000"/>
              </a:solidFill>
              <a:latin typeface="Century Gothic" charset="0"/>
              <a:ea typeface="Century Gothic" charset="0"/>
              <a:cs typeface="Century Gothic" charset="0"/>
            </a:endParaRPr>
          </a:p>
        </p:txBody>
      </p:sp>
      <p:sp>
        <p:nvSpPr>
          <p:cNvPr id="4" name="Title 3"/>
          <p:cNvSpPr>
            <a:spLocks noGrp="1"/>
          </p:cNvSpPr>
          <p:nvPr>
            <p:ph type="title"/>
          </p:nvPr>
        </p:nvSpPr>
        <p:spPr>
          <a:xfrm>
            <a:off x="838200" y="252584"/>
            <a:ext cx="10515600" cy="746222"/>
          </a:xfrm>
        </p:spPr>
        <p:txBody>
          <a:bodyPr>
            <a:noAutofit/>
          </a:bodyPr>
          <a:lstStyle/>
          <a:p>
            <a:pPr algn="ctr"/>
            <a:r>
              <a:rPr lang="en-US" sz="3200" dirty="0"/>
              <a:t>Benefits to Students   </a:t>
            </a:r>
            <a:r>
              <a:rPr lang="zh-CN" altLang="en-US" dirty="0"/>
              <a:t>对学生的好处</a:t>
            </a:r>
            <a:endParaRPr lang="en-US" dirty="0"/>
          </a:p>
        </p:txBody>
      </p:sp>
    </p:spTree>
    <p:extLst>
      <p:ext uri="{BB962C8B-B14F-4D97-AF65-F5344CB8AC3E}">
        <p14:creationId xmlns:p14="http://schemas.microsoft.com/office/powerpoint/2010/main" val="3028538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485F4-A48B-8630-11FE-8E79A5D54915}"/>
              </a:ext>
            </a:extLst>
          </p:cNvPr>
          <p:cNvSpPr>
            <a:spLocks noGrp="1"/>
          </p:cNvSpPr>
          <p:nvPr>
            <p:ph type="title"/>
          </p:nvPr>
        </p:nvSpPr>
        <p:spPr>
          <a:xfrm>
            <a:off x="2231136" y="358301"/>
            <a:ext cx="7779138" cy="1188720"/>
          </a:xfrm>
        </p:spPr>
        <p:txBody>
          <a:bodyPr>
            <a:normAutofit/>
          </a:bodyPr>
          <a:lstStyle/>
          <a:p>
            <a:r>
              <a:rPr lang="en-US" dirty="0"/>
              <a:t>Partial Range of Disciplines &amp; Expertise Involved   </a:t>
            </a:r>
            <a:r>
              <a:rPr lang="zh-CN" altLang="en-US" sz="2000" dirty="0"/>
              <a:t>涉及部分学科和专业知识</a:t>
            </a:r>
            <a:endParaRPr lang="en-US" sz="2000" dirty="0"/>
          </a:p>
        </p:txBody>
      </p:sp>
      <p:sp>
        <p:nvSpPr>
          <p:cNvPr id="3" name="Content Placeholder 2">
            <a:extLst>
              <a:ext uri="{FF2B5EF4-FFF2-40B4-BE49-F238E27FC236}">
                <a16:creationId xmlns:a16="http://schemas.microsoft.com/office/drawing/2014/main" id="{553297BE-B901-DB74-4DF4-8FDBD095239D}"/>
              </a:ext>
            </a:extLst>
          </p:cNvPr>
          <p:cNvSpPr>
            <a:spLocks noGrp="1"/>
          </p:cNvSpPr>
          <p:nvPr>
            <p:ph sz="half" idx="1"/>
          </p:nvPr>
        </p:nvSpPr>
        <p:spPr>
          <a:xfrm>
            <a:off x="741146" y="2176040"/>
            <a:ext cx="5112538" cy="4272898"/>
          </a:xfrm>
        </p:spPr>
        <p:txBody>
          <a:bodyPr>
            <a:normAutofit fontScale="85000" lnSpcReduction="20000"/>
          </a:bodyPr>
          <a:lstStyle/>
          <a:p>
            <a:r>
              <a:rPr lang="en-US" sz="1900" dirty="0">
                <a:latin typeface="Calibri" panose="020F0502020204030204" pitchFamily="34" charset="0"/>
                <a:cs typeface="Calibri" panose="020F0502020204030204" pitchFamily="34" charset="0"/>
              </a:rPr>
              <a:t>Climate Adaptation/Mitigation/Resilience  </a:t>
            </a:r>
            <a:r>
              <a:rPr lang="zh-CN" altLang="en-US" sz="1500" dirty="0">
                <a:latin typeface="Calibri" panose="020F0502020204030204" pitchFamily="34" charset="0"/>
                <a:cs typeface="Calibri" panose="020F0502020204030204" pitchFamily="34" charset="0"/>
              </a:rPr>
              <a:t>气候适应</a:t>
            </a:r>
            <a:r>
              <a:rPr lang="en-US" altLang="zh-CN" sz="1500" dirty="0">
                <a:latin typeface="Calibri" panose="020F0502020204030204" pitchFamily="34" charset="0"/>
                <a:cs typeface="Calibri" panose="020F0502020204030204" pitchFamily="34" charset="0"/>
              </a:rPr>
              <a:t>/</a:t>
            </a:r>
            <a:r>
              <a:rPr lang="zh-CN" altLang="en-US" sz="1500" dirty="0">
                <a:latin typeface="Calibri" panose="020F0502020204030204" pitchFamily="34" charset="0"/>
                <a:cs typeface="Calibri" panose="020F0502020204030204" pitchFamily="34" charset="0"/>
              </a:rPr>
              <a:t>减缓</a:t>
            </a:r>
            <a:r>
              <a:rPr lang="en-US" altLang="zh-CN" sz="1500" dirty="0">
                <a:latin typeface="Calibri" panose="020F0502020204030204" pitchFamily="34" charset="0"/>
                <a:cs typeface="Calibri" panose="020F0502020204030204" pitchFamily="34" charset="0"/>
              </a:rPr>
              <a:t>/</a:t>
            </a:r>
            <a:r>
              <a:rPr lang="zh-CN" altLang="en-US" sz="1500" dirty="0">
                <a:latin typeface="Calibri" panose="020F0502020204030204" pitchFamily="34" charset="0"/>
                <a:cs typeface="Calibri" panose="020F0502020204030204" pitchFamily="34" charset="0"/>
              </a:rPr>
              <a:t>恢复能力</a:t>
            </a:r>
            <a:endParaRPr lang="en-US" sz="1500" dirty="0">
              <a:latin typeface="Calibri" panose="020F0502020204030204" pitchFamily="34" charset="0"/>
              <a:cs typeface="Calibri" panose="020F0502020204030204" pitchFamily="34" charset="0"/>
            </a:endParaRPr>
          </a:p>
          <a:p>
            <a:r>
              <a:rPr lang="en-US" sz="1900" dirty="0">
                <a:latin typeface="Calibri" panose="020F0502020204030204" pitchFamily="34" charset="0"/>
                <a:cs typeface="Calibri" panose="020F0502020204030204" pitchFamily="34" charset="0"/>
              </a:rPr>
              <a:t>Sustainable Development  </a:t>
            </a:r>
            <a:r>
              <a:rPr lang="zh-CN" altLang="en-US" sz="1500" dirty="0">
                <a:latin typeface="Calibri" panose="020F0502020204030204" pitchFamily="34" charset="0"/>
                <a:cs typeface="Calibri" panose="020F0502020204030204" pitchFamily="34" charset="0"/>
              </a:rPr>
              <a:t>可持续发展</a:t>
            </a:r>
            <a:endParaRPr lang="en-US" sz="1500" dirty="0">
              <a:latin typeface="Calibri" panose="020F0502020204030204" pitchFamily="34" charset="0"/>
              <a:cs typeface="Calibri" panose="020F0502020204030204" pitchFamily="34" charset="0"/>
            </a:endParaRPr>
          </a:p>
          <a:p>
            <a:r>
              <a:rPr lang="en-US" sz="1900" dirty="0">
                <a:latin typeface="Calibri" panose="020F0502020204030204" pitchFamily="34" charset="0"/>
                <a:cs typeface="Calibri" panose="020F0502020204030204" pitchFamily="34" charset="0"/>
              </a:rPr>
              <a:t>Affordable housing  </a:t>
            </a:r>
            <a:r>
              <a:rPr lang="zh-CN" altLang="en-US" sz="1500" dirty="0">
                <a:latin typeface="Calibri" panose="020F0502020204030204" pitchFamily="34" charset="0"/>
                <a:cs typeface="Calibri" panose="020F0502020204030204" pitchFamily="34" charset="0"/>
              </a:rPr>
              <a:t>可负担住宅</a:t>
            </a:r>
            <a:endParaRPr lang="en-US" sz="1500" dirty="0">
              <a:latin typeface="Calibri" panose="020F0502020204030204" pitchFamily="34" charset="0"/>
              <a:cs typeface="Calibri" panose="020F0502020204030204" pitchFamily="34" charset="0"/>
            </a:endParaRPr>
          </a:p>
          <a:p>
            <a:r>
              <a:rPr lang="en-US" sz="1900" dirty="0">
                <a:latin typeface="Calibri" panose="020F0502020204030204" pitchFamily="34" charset="0"/>
                <a:cs typeface="Calibri" panose="020F0502020204030204" pitchFamily="34" charset="0"/>
              </a:rPr>
              <a:t>Sustainable transportation </a:t>
            </a:r>
            <a:r>
              <a:rPr lang="zh-CN" altLang="en-US" sz="1500" dirty="0">
                <a:latin typeface="Calibri" panose="020F0502020204030204" pitchFamily="34" charset="0"/>
                <a:cs typeface="Calibri" panose="020F0502020204030204" pitchFamily="34" charset="0"/>
              </a:rPr>
              <a:t>可持续交通</a:t>
            </a:r>
            <a:endParaRPr lang="en-US" sz="1500" dirty="0">
              <a:latin typeface="Calibri" panose="020F0502020204030204" pitchFamily="34" charset="0"/>
              <a:cs typeface="Calibri" panose="020F0502020204030204" pitchFamily="34" charset="0"/>
            </a:endParaRPr>
          </a:p>
          <a:p>
            <a:r>
              <a:rPr lang="en-US" sz="1900" dirty="0">
                <a:latin typeface="Calibri" panose="020F0502020204030204" pitchFamily="34" charset="0"/>
                <a:cs typeface="Calibri" panose="020F0502020204030204" pitchFamily="34" charset="0"/>
              </a:rPr>
              <a:t>Engaging marginalized communities </a:t>
            </a:r>
            <a:r>
              <a:rPr lang="zh-CN" altLang="en-US" sz="1500" dirty="0">
                <a:latin typeface="Calibri" panose="020F0502020204030204" pitchFamily="34" charset="0"/>
                <a:cs typeface="Calibri" panose="020F0502020204030204" pitchFamily="34" charset="0"/>
              </a:rPr>
              <a:t>参与边缘化社区</a:t>
            </a:r>
            <a:endParaRPr lang="en-US" sz="1500" dirty="0">
              <a:latin typeface="Calibri" panose="020F0502020204030204" pitchFamily="34" charset="0"/>
              <a:cs typeface="Calibri" panose="020F0502020204030204" pitchFamily="34" charset="0"/>
            </a:endParaRPr>
          </a:p>
          <a:p>
            <a:r>
              <a:rPr lang="en-US" sz="1900" dirty="0">
                <a:latin typeface="Calibri" panose="020F0502020204030204" pitchFamily="34" charset="0"/>
                <a:cs typeface="Calibri" panose="020F0502020204030204" pitchFamily="34" charset="0"/>
              </a:rPr>
              <a:t>Economic development/redevelopment </a:t>
            </a:r>
            <a:r>
              <a:rPr lang="zh-CN" altLang="en-US" sz="1500" dirty="0">
                <a:latin typeface="Calibri" panose="020F0502020204030204" pitchFamily="34" charset="0"/>
                <a:cs typeface="Calibri" panose="020F0502020204030204" pitchFamily="34" charset="0"/>
              </a:rPr>
              <a:t>经济发展</a:t>
            </a:r>
            <a:r>
              <a:rPr lang="en-US" altLang="zh-CN" sz="1500" dirty="0">
                <a:latin typeface="Calibri" panose="020F0502020204030204" pitchFamily="34" charset="0"/>
                <a:cs typeface="Calibri" panose="020F0502020204030204" pitchFamily="34" charset="0"/>
              </a:rPr>
              <a:t>/</a:t>
            </a:r>
            <a:r>
              <a:rPr lang="zh-CN" altLang="en-US" sz="1500" dirty="0">
                <a:latin typeface="Calibri" panose="020F0502020204030204" pitchFamily="34" charset="0"/>
                <a:cs typeface="Calibri" panose="020F0502020204030204" pitchFamily="34" charset="0"/>
              </a:rPr>
              <a:t>再发展</a:t>
            </a:r>
            <a:endParaRPr lang="en-US" sz="1500" dirty="0">
              <a:latin typeface="Calibri" panose="020F0502020204030204" pitchFamily="34" charset="0"/>
              <a:cs typeface="Calibri" panose="020F0502020204030204" pitchFamily="34" charset="0"/>
            </a:endParaRPr>
          </a:p>
          <a:p>
            <a:r>
              <a:rPr lang="en-US" sz="1900" dirty="0">
                <a:latin typeface="Calibri" panose="020F0502020204030204" pitchFamily="34" charset="0"/>
                <a:cs typeface="Calibri" panose="020F0502020204030204" pitchFamily="34" charset="0"/>
              </a:rPr>
              <a:t>Brownfield redevelopment  </a:t>
            </a:r>
            <a:r>
              <a:rPr lang="zh-CN" altLang="en-US" sz="1500" dirty="0">
                <a:latin typeface="Calibri" panose="020F0502020204030204" pitchFamily="34" charset="0"/>
                <a:cs typeface="Calibri" panose="020F0502020204030204" pitchFamily="34" charset="0"/>
              </a:rPr>
              <a:t>棕地重建</a:t>
            </a:r>
            <a:endParaRPr lang="en-US" sz="1500" dirty="0">
              <a:latin typeface="Calibri" panose="020F0502020204030204" pitchFamily="34" charset="0"/>
              <a:cs typeface="Calibri" panose="020F0502020204030204" pitchFamily="34" charset="0"/>
            </a:endParaRPr>
          </a:p>
          <a:p>
            <a:r>
              <a:rPr lang="en-US" sz="1900" dirty="0">
                <a:latin typeface="Calibri" panose="020F0502020204030204" pitchFamily="34" charset="0"/>
                <a:cs typeface="Calibri" panose="020F0502020204030204" pitchFamily="34" charset="0"/>
              </a:rPr>
              <a:t>Waste/Litter   </a:t>
            </a:r>
            <a:r>
              <a:rPr lang="zh-CN" altLang="en-US" sz="1500" dirty="0">
                <a:latin typeface="Calibri" panose="020F0502020204030204" pitchFamily="34" charset="0"/>
                <a:cs typeface="Calibri" panose="020F0502020204030204" pitchFamily="34" charset="0"/>
              </a:rPr>
              <a:t>废物</a:t>
            </a:r>
            <a:r>
              <a:rPr lang="en-US" altLang="zh-CN" sz="1500" dirty="0">
                <a:latin typeface="Calibri" panose="020F0502020204030204" pitchFamily="34" charset="0"/>
                <a:cs typeface="Calibri" panose="020F0502020204030204" pitchFamily="34" charset="0"/>
              </a:rPr>
              <a:t>/</a:t>
            </a:r>
            <a:r>
              <a:rPr lang="zh-CN" altLang="en-US" sz="1500" dirty="0">
                <a:latin typeface="Calibri" panose="020F0502020204030204" pitchFamily="34" charset="0"/>
                <a:cs typeface="Calibri" panose="020F0502020204030204" pitchFamily="34" charset="0"/>
              </a:rPr>
              <a:t>垃圾</a:t>
            </a:r>
            <a:endParaRPr lang="en-US" sz="1500" dirty="0">
              <a:latin typeface="Calibri" panose="020F0502020204030204" pitchFamily="34" charset="0"/>
              <a:cs typeface="Calibri" panose="020F0502020204030204" pitchFamily="34" charset="0"/>
            </a:endParaRPr>
          </a:p>
          <a:p>
            <a:r>
              <a:rPr lang="en-US" sz="1900" dirty="0">
                <a:latin typeface="Calibri" panose="020F0502020204030204" pitchFamily="34" charset="0"/>
                <a:cs typeface="Calibri" panose="020F0502020204030204" pitchFamily="34" charset="0"/>
              </a:rPr>
              <a:t>Green architecture  </a:t>
            </a:r>
            <a:r>
              <a:rPr lang="zh-CN" altLang="en-US" sz="1500" dirty="0">
                <a:latin typeface="Calibri" panose="020F0502020204030204" pitchFamily="34" charset="0"/>
                <a:cs typeface="Calibri" panose="020F0502020204030204" pitchFamily="34" charset="0"/>
              </a:rPr>
              <a:t>绿色建筑</a:t>
            </a:r>
            <a:endParaRPr lang="en-US" sz="1500" dirty="0">
              <a:latin typeface="Calibri" panose="020F0502020204030204" pitchFamily="34" charset="0"/>
              <a:cs typeface="Calibri" panose="020F0502020204030204" pitchFamily="34" charset="0"/>
            </a:endParaRPr>
          </a:p>
          <a:p>
            <a:r>
              <a:rPr lang="en-US" sz="1900" dirty="0">
                <a:latin typeface="Calibri" panose="020F0502020204030204" pitchFamily="34" charset="0"/>
                <a:cs typeface="Calibri" panose="020F0502020204030204" pitchFamily="34" charset="0"/>
              </a:rPr>
              <a:t>Community education  </a:t>
            </a:r>
            <a:r>
              <a:rPr lang="zh-CN" altLang="en-US" sz="1500" dirty="0">
                <a:latin typeface="Calibri" panose="020F0502020204030204" pitchFamily="34" charset="0"/>
                <a:cs typeface="Calibri" panose="020F0502020204030204" pitchFamily="34" charset="0"/>
              </a:rPr>
              <a:t>社区教育</a:t>
            </a:r>
            <a:endParaRPr lang="en-US" sz="1500" dirty="0">
              <a:latin typeface="Calibri" panose="020F0502020204030204" pitchFamily="34" charset="0"/>
              <a:cs typeface="Calibri" panose="020F0502020204030204" pitchFamily="34" charset="0"/>
            </a:endParaRPr>
          </a:p>
          <a:p>
            <a:r>
              <a:rPr lang="en-US" sz="1900" dirty="0">
                <a:latin typeface="Calibri" panose="020F0502020204030204" pitchFamily="34" charset="0"/>
                <a:cs typeface="Calibri" panose="020F0502020204030204" pitchFamily="34" charset="0"/>
              </a:rPr>
              <a:t>Livability    </a:t>
            </a:r>
            <a:r>
              <a:rPr lang="zh-CN" altLang="en-US" sz="1500" dirty="0">
                <a:latin typeface="Calibri" panose="020F0502020204030204" pitchFamily="34" charset="0"/>
                <a:cs typeface="Calibri" panose="020F0502020204030204" pitchFamily="34" charset="0"/>
              </a:rPr>
              <a:t>宜居性</a:t>
            </a:r>
            <a:endParaRPr lang="en-US" sz="1500" dirty="0">
              <a:latin typeface="Calibri" panose="020F0502020204030204" pitchFamily="34" charset="0"/>
              <a:cs typeface="Calibri" panose="020F0502020204030204" pitchFamily="34" charset="0"/>
            </a:endParaRPr>
          </a:p>
          <a:p>
            <a:endParaRPr lang="en-US" dirty="0"/>
          </a:p>
        </p:txBody>
      </p:sp>
      <p:sp>
        <p:nvSpPr>
          <p:cNvPr id="4" name="Content Placeholder 3">
            <a:extLst>
              <a:ext uri="{FF2B5EF4-FFF2-40B4-BE49-F238E27FC236}">
                <a16:creationId xmlns:a16="http://schemas.microsoft.com/office/drawing/2014/main" id="{12F9DD74-DD67-0936-C70B-15E8643F7910}"/>
              </a:ext>
            </a:extLst>
          </p:cNvPr>
          <p:cNvSpPr>
            <a:spLocks noGrp="1"/>
          </p:cNvSpPr>
          <p:nvPr>
            <p:ph sz="half" idx="2"/>
          </p:nvPr>
        </p:nvSpPr>
        <p:spPr>
          <a:xfrm>
            <a:off x="6096000" y="2176040"/>
            <a:ext cx="4942493" cy="4272898"/>
          </a:xfrm>
        </p:spPr>
        <p:txBody>
          <a:bodyPr>
            <a:normAutofit fontScale="85000" lnSpcReduction="20000"/>
          </a:bodyPr>
          <a:lstStyle/>
          <a:p>
            <a:r>
              <a:rPr lang="en-US" sz="2200" dirty="0">
                <a:latin typeface="Calibri" panose="020F0502020204030204" pitchFamily="34" charset="0"/>
                <a:cs typeface="Calibri" panose="020F0502020204030204" pitchFamily="34" charset="0"/>
              </a:rPr>
              <a:t>Economic development/redevelopment          </a:t>
            </a:r>
            <a:r>
              <a:rPr lang="zh-CN" altLang="en-US" sz="1600" dirty="0">
                <a:latin typeface="Calibri" panose="020F0502020204030204" pitchFamily="34" charset="0"/>
                <a:cs typeface="Calibri" panose="020F0502020204030204" pitchFamily="34" charset="0"/>
              </a:rPr>
              <a:t>经济发展</a:t>
            </a:r>
            <a:r>
              <a:rPr lang="en-US" altLang="zh-CN" sz="1600" dirty="0">
                <a:latin typeface="Calibri" panose="020F0502020204030204" pitchFamily="34" charset="0"/>
                <a:cs typeface="Calibri" panose="020F0502020204030204" pitchFamily="34" charset="0"/>
              </a:rPr>
              <a:t>/</a:t>
            </a:r>
            <a:r>
              <a:rPr lang="zh-CN" altLang="en-US" sz="1600" dirty="0">
                <a:latin typeface="Calibri" panose="020F0502020204030204" pitchFamily="34" charset="0"/>
                <a:cs typeface="Calibri" panose="020F0502020204030204" pitchFamily="34" charset="0"/>
              </a:rPr>
              <a:t>再发展</a:t>
            </a:r>
            <a:endParaRPr lang="en-US" sz="1600" dirty="0">
              <a:latin typeface="Calibri" panose="020F0502020204030204" pitchFamily="34" charset="0"/>
              <a:cs typeface="Calibri" panose="020F0502020204030204" pitchFamily="34" charset="0"/>
            </a:endParaRPr>
          </a:p>
          <a:p>
            <a:r>
              <a:rPr lang="en-US" sz="2200" dirty="0">
                <a:latin typeface="Calibri" panose="020F0502020204030204" pitchFamily="34" charset="0"/>
                <a:cs typeface="Calibri" panose="020F0502020204030204" pitchFamily="34" charset="0"/>
              </a:rPr>
              <a:t>Brownfield redevelopment  </a:t>
            </a:r>
            <a:r>
              <a:rPr lang="zh-CN" altLang="en-US" sz="1500" dirty="0">
                <a:latin typeface="Calibri" panose="020F0502020204030204" pitchFamily="34" charset="0"/>
                <a:cs typeface="Calibri" panose="020F0502020204030204" pitchFamily="34" charset="0"/>
              </a:rPr>
              <a:t>棕地重建</a:t>
            </a:r>
            <a:endParaRPr lang="en-US" sz="1500" dirty="0">
              <a:latin typeface="Calibri" panose="020F0502020204030204" pitchFamily="34" charset="0"/>
              <a:cs typeface="Calibri" panose="020F0502020204030204" pitchFamily="34" charset="0"/>
            </a:endParaRPr>
          </a:p>
          <a:p>
            <a:r>
              <a:rPr lang="en-US" sz="2200" dirty="0">
                <a:latin typeface="Calibri" panose="020F0502020204030204" pitchFamily="34" charset="0"/>
                <a:cs typeface="Calibri" panose="020F0502020204030204" pitchFamily="34" charset="0"/>
              </a:rPr>
              <a:t>Waste/Litter  </a:t>
            </a:r>
            <a:r>
              <a:rPr lang="zh-CN" altLang="en-US" sz="1500" dirty="0">
                <a:latin typeface="Calibri" panose="020F0502020204030204" pitchFamily="34" charset="0"/>
                <a:cs typeface="Calibri" panose="020F0502020204030204" pitchFamily="34" charset="0"/>
              </a:rPr>
              <a:t>废物</a:t>
            </a:r>
            <a:r>
              <a:rPr lang="en-US" altLang="zh-CN" sz="1500" dirty="0">
                <a:latin typeface="Calibri" panose="020F0502020204030204" pitchFamily="34" charset="0"/>
                <a:cs typeface="Calibri" panose="020F0502020204030204" pitchFamily="34" charset="0"/>
              </a:rPr>
              <a:t>/</a:t>
            </a:r>
            <a:r>
              <a:rPr lang="zh-CN" altLang="en-US" sz="1500" dirty="0">
                <a:latin typeface="Calibri" panose="020F0502020204030204" pitchFamily="34" charset="0"/>
                <a:cs typeface="Calibri" panose="020F0502020204030204" pitchFamily="34" charset="0"/>
              </a:rPr>
              <a:t>垃圾</a:t>
            </a:r>
            <a:endParaRPr lang="en-US" sz="1500" dirty="0">
              <a:latin typeface="Calibri" panose="020F0502020204030204" pitchFamily="34" charset="0"/>
              <a:cs typeface="Calibri" panose="020F0502020204030204" pitchFamily="34" charset="0"/>
            </a:endParaRPr>
          </a:p>
          <a:p>
            <a:r>
              <a:rPr lang="en-US" sz="2200" dirty="0">
                <a:latin typeface="Calibri" panose="020F0502020204030204" pitchFamily="34" charset="0"/>
                <a:cs typeface="Calibri" panose="020F0502020204030204" pitchFamily="34" charset="0"/>
              </a:rPr>
              <a:t>Green architecture   </a:t>
            </a:r>
            <a:r>
              <a:rPr lang="zh-CN" altLang="en-US" sz="1500" dirty="0">
                <a:latin typeface="Calibri" panose="020F0502020204030204" pitchFamily="34" charset="0"/>
                <a:cs typeface="Calibri" panose="020F0502020204030204" pitchFamily="34" charset="0"/>
              </a:rPr>
              <a:t>绿色建筑</a:t>
            </a:r>
            <a:endParaRPr lang="en-US" sz="1500" dirty="0">
              <a:latin typeface="Calibri" panose="020F0502020204030204" pitchFamily="34" charset="0"/>
              <a:cs typeface="Calibri" panose="020F0502020204030204" pitchFamily="34" charset="0"/>
            </a:endParaRPr>
          </a:p>
          <a:p>
            <a:r>
              <a:rPr lang="en-US" sz="2200" dirty="0">
                <a:latin typeface="Calibri" panose="020F0502020204030204" pitchFamily="34" charset="0"/>
                <a:cs typeface="Calibri" panose="020F0502020204030204" pitchFamily="34" charset="0"/>
              </a:rPr>
              <a:t>Community education   </a:t>
            </a:r>
            <a:r>
              <a:rPr lang="zh-CN" altLang="en-US" sz="1500" dirty="0">
                <a:latin typeface="Calibri" panose="020F0502020204030204" pitchFamily="34" charset="0"/>
                <a:cs typeface="Calibri" panose="020F0502020204030204" pitchFamily="34" charset="0"/>
              </a:rPr>
              <a:t>社区教育</a:t>
            </a:r>
            <a:endParaRPr lang="en-US" sz="1500" dirty="0">
              <a:latin typeface="Calibri" panose="020F0502020204030204" pitchFamily="34" charset="0"/>
              <a:cs typeface="Calibri" panose="020F0502020204030204" pitchFamily="34" charset="0"/>
            </a:endParaRPr>
          </a:p>
          <a:p>
            <a:r>
              <a:rPr lang="en-US" sz="2200" dirty="0">
                <a:latin typeface="Calibri" panose="020F0502020204030204" pitchFamily="34" charset="0"/>
                <a:cs typeface="Calibri" panose="020F0502020204030204" pitchFamily="34" charset="0"/>
              </a:rPr>
              <a:t>Livability  </a:t>
            </a:r>
            <a:r>
              <a:rPr lang="zh-CN" altLang="en-US" sz="1500" dirty="0">
                <a:latin typeface="Calibri" panose="020F0502020204030204" pitchFamily="34" charset="0"/>
                <a:cs typeface="Calibri" panose="020F0502020204030204" pitchFamily="34" charset="0"/>
              </a:rPr>
              <a:t>宜居性</a:t>
            </a:r>
            <a:endParaRPr lang="en-US" sz="1500" dirty="0">
              <a:latin typeface="Calibri" panose="020F0502020204030204" pitchFamily="34" charset="0"/>
              <a:cs typeface="Calibri" panose="020F0502020204030204" pitchFamily="34" charset="0"/>
            </a:endParaRPr>
          </a:p>
          <a:p>
            <a:r>
              <a:rPr lang="en-US" sz="2200" dirty="0">
                <a:latin typeface="Calibri" panose="020F0502020204030204" pitchFamily="34" charset="0"/>
                <a:cs typeface="Calibri" panose="020F0502020204030204" pitchFamily="34" charset="0"/>
              </a:rPr>
              <a:t>Environmental Planning  </a:t>
            </a:r>
            <a:r>
              <a:rPr lang="zh-CN" altLang="en-US" sz="1500" dirty="0">
                <a:latin typeface="Calibri" panose="020F0502020204030204" pitchFamily="34" charset="0"/>
                <a:cs typeface="Calibri" panose="020F0502020204030204" pitchFamily="34" charset="0"/>
              </a:rPr>
              <a:t>环境规划</a:t>
            </a:r>
            <a:endParaRPr lang="en-US" sz="1500" dirty="0">
              <a:latin typeface="Calibri" panose="020F0502020204030204" pitchFamily="34" charset="0"/>
              <a:cs typeface="Calibri" panose="020F0502020204030204" pitchFamily="34" charset="0"/>
            </a:endParaRPr>
          </a:p>
          <a:p>
            <a:r>
              <a:rPr lang="en-US" sz="2200" dirty="0">
                <a:latin typeface="Calibri" panose="020F0502020204030204" pitchFamily="34" charset="0"/>
                <a:cs typeface="Calibri" panose="020F0502020204030204" pitchFamily="34" charset="0"/>
              </a:rPr>
              <a:t>Urban Planning   </a:t>
            </a:r>
            <a:r>
              <a:rPr lang="zh-CN" altLang="en-US" sz="1500" dirty="0">
                <a:latin typeface="Calibri" panose="020F0502020204030204" pitchFamily="34" charset="0"/>
                <a:cs typeface="Calibri" panose="020F0502020204030204" pitchFamily="34" charset="0"/>
              </a:rPr>
              <a:t>风险规划</a:t>
            </a:r>
            <a:endParaRPr lang="en-US" sz="1500" dirty="0">
              <a:latin typeface="Calibri" panose="020F0502020204030204" pitchFamily="34" charset="0"/>
              <a:cs typeface="Calibri" panose="020F0502020204030204" pitchFamily="34" charset="0"/>
            </a:endParaRPr>
          </a:p>
          <a:p>
            <a:r>
              <a:rPr lang="en-US" sz="2200" dirty="0">
                <a:latin typeface="Calibri" panose="020F0502020204030204" pitchFamily="34" charset="0"/>
                <a:cs typeface="Calibri" panose="020F0502020204030204" pitchFamily="34" charset="0"/>
              </a:rPr>
              <a:t>Risk Assessment   </a:t>
            </a:r>
            <a:r>
              <a:rPr lang="zh-CN" altLang="en-US" sz="1500" dirty="0">
                <a:latin typeface="Calibri" panose="020F0502020204030204" pitchFamily="34" charset="0"/>
                <a:cs typeface="Calibri" panose="020F0502020204030204" pitchFamily="34" charset="0"/>
              </a:rPr>
              <a:t>风险评估</a:t>
            </a:r>
            <a:endParaRPr lang="en-US" sz="1500" dirty="0">
              <a:latin typeface="Calibri" panose="020F0502020204030204" pitchFamily="34" charset="0"/>
              <a:cs typeface="Calibri" panose="020F0502020204030204" pitchFamily="34" charset="0"/>
            </a:endParaRPr>
          </a:p>
          <a:p>
            <a:r>
              <a:rPr lang="en-US" sz="2200" dirty="0">
                <a:latin typeface="Calibri" panose="020F0502020204030204" pitchFamily="34" charset="0"/>
                <a:cs typeface="Calibri" panose="020F0502020204030204" pitchFamily="34" charset="0"/>
              </a:rPr>
              <a:t>Ecological Systems  </a:t>
            </a:r>
            <a:r>
              <a:rPr lang="zh-CN" altLang="en-US" sz="1500" dirty="0">
                <a:latin typeface="Calibri" panose="020F0502020204030204" pitchFamily="34" charset="0"/>
                <a:cs typeface="Calibri" panose="020F0502020204030204" pitchFamily="34" charset="0"/>
              </a:rPr>
              <a:t>生态系统</a:t>
            </a:r>
            <a:endParaRPr lang="en-US" sz="1500" dirty="0">
              <a:latin typeface="Calibri" panose="020F0502020204030204" pitchFamily="34" charset="0"/>
              <a:cs typeface="Calibri" panose="020F0502020204030204" pitchFamily="34" charset="0"/>
            </a:endParaRPr>
          </a:p>
          <a:p>
            <a:r>
              <a:rPr lang="en-US" sz="2200" dirty="0">
                <a:latin typeface="Calibri" panose="020F0502020204030204" pitchFamily="34" charset="0"/>
                <a:cs typeface="Calibri" panose="020F0502020204030204" pitchFamily="34" charset="0"/>
              </a:rPr>
              <a:t>And so much more…  </a:t>
            </a:r>
            <a:r>
              <a:rPr lang="zh-CN" altLang="en-US" sz="1500" dirty="0">
                <a:latin typeface="Calibri" panose="020F0502020204030204" pitchFamily="34" charset="0"/>
                <a:cs typeface="Calibri" panose="020F0502020204030204" pitchFamily="34" charset="0"/>
              </a:rPr>
              <a:t>其他</a:t>
            </a:r>
            <a:endParaRPr lang="en-US" sz="1500" dirty="0">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35930624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8475"/>
            <a:ext cx="10515600" cy="1167618"/>
          </a:xfrm>
        </p:spPr>
        <p:txBody>
          <a:bodyPr>
            <a:normAutofit fontScale="90000"/>
          </a:bodyPr>
          <a:lstStyle/>
          <a:p>
            <a:pPr algn="ctr"/>
            <a:r>
              <a:rPr lang="en-US" dirty="0"/>
              <a:t>Scale of Typical Engagement During an Academic Year (US Example)       </a:t>
            </a:r>
            <a:r>
              <a:rPr lang="zh-CN" altLang="en-US" sz="2200" dirty="0"/>
              <a:t>学年期间的典型参与程度 （美国例子）</a:t>
            </a:r>
            <a:endParaRPr lang="en-US" sz="2200" dirty="0"/>
          </a:p>
        </p:txBody>
      </p:sp>
      <p:grpSp>
        <p:nvGrpSpPr>
          <p:cNvPr id="8" name="Group 7"/>
          <p:cNvGrpSpPr/>
          <p:nvPr/>
        </p:nvGrpSpPr>
        <p:grpSpPr>
          <a:xfrm>
            <a:off x="1328617" y="1409332"/>
            <a:ext cx="9612527" cy="4669575"/>
            <a:chOff x="298916" y="612892"/>
            <a:chExt cx="11594168" cy="5632217"/>
          </a:xfrm>
        </p:grpSpPr>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8916" y="612892"/>
              <a:ext cx="11594168" cy="5632217"/>
            </a:xfrm>
            <a:prstGeom prst="rect">
              <a:avLst/>
            </a:prstGeom>
          </p:spPr>
        </p:pic>
        <p:sp>
          <p:nvSpPr>
            <p:cNvPr id="10" name="TextBox 9"/>
            <p:cNvSpPr txBox="1"/>
            <p:nvPr/>
          </p:nvSpPr>
          <p:spPr>
            <a:xfrm>
              <a:off x="9367520" y="1026160"/>
              <a:ext cx="2296160" cy="894080"/>
            </a:xfrm>
            <a:prstGeom prst="rect">
              <a:avLst/>
            </a:prstGeom>
            <a:solidFill>
              <a:schemeClr val="bg1"/>
            </a:solidFill>
            <a:ln>
              <a:solidFill>
                <a:schemeClr val="bg1"/>
              </a:solidFill>
            </a:ln>
          </p:spPr>
          <p:txBody>
            <a:bodyPr wrap="square" rtlCol="0">
              <a:spAutoFit/>
            </a:bodyPr>
            <a:lstStyle/>
            <a:p>
              <a:endParaRPr lang="en-US"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86591" y="917448"/>
              <a:ext cx="4875770" cy="962152"/>
            </a:xfrm>
            <a:prstGeom prst="rect">
              <a:avLst/>
            </a:prstGeom>
          </p:spPr>
        </p:pic>
      </p:grpSp>
    </p:spTree>
    <p:extLst>
      <p:ext uri="{BB962C8B-B14F-4D97-AF65-F5344CB8AC3E}">
        <p14:creationId xmlns:p14="http://schemas.microsoft.com/office/powerpoint/2010/main" val="4141429833"/>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TM03457496[[fn=Parallax]]</Template>
  <TotalTime>33446</TotalTime>
  <Words>6790</Words>
  <Application>Microsoft Office PowerPoint</Application>
  <PresentationFormat>Widescreen</PresentationFormat>
  <Paragraphs>285</Paragraphs>
  <Slides>34</Slides>
  <Notes>11</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Arial</vt:lpstr>
      <vt:lpstr>Calibri</vt:lpstr>
      <vt:lpstr>Century Gothic</vt:lpstr>
      <vt:lpstr>Chivo-Bold</vt:lpstr>
      <vt:lpstr>Chivo-Regular</vt:lpstr>
      <vt:lpstr>Gill Sans MT</vt:lpstr>
      <vt:lpstr>Roboto</vt:lpstr>
      <vt:lpstr>Symbol</vt:lpstr>
      <vt:lpstr>Times New Roman</vt:lpstr>
      <vt:lpstr>Parcel</vt:lpstr>
      <vt:lpstr>Educational Partnerships for Innovation in Communities (EPIC) 社区创新教育伙伴关系  Highlights from The African and SE Asian Experiences 非洲和东南亚经验的亮点 </vt:lpstr>
      <vt:lpstr>Educational Partnerships for Innovation in communities (EPIC) Capacity Building tool                社区创新教育伙伴关系 (EPIC) 能力建设工具 </vt:lpstr>
      <vt:lpstr>Educational Partnerships for Innovation in communities (EPIC) Capacity Building tool                       社区创新教育伙伴关系 (EPIC) 能力建设工具</vt:lpstr>
      <vt:lpstr>PowerPoint Presentation</vt:lpstr>
      <vt:lpstr>PowerPoint Presentation</vt:lpstr>
      <vt:lpstr>University Assets in Service to Local Communities  大学资产为当地社区服务</vt:lpstr>
      <vt:lpstr>Benefits to Students   对学生的好处</vt:lpstr>
      <vt:lpstr>Partial Range of Disciplines &amp; Expertise Involved   涉及部分学科和专业知识</vt:lpstr>
      <vt:lpstr>Scale of Typical Engagement During an Academic Year (US Example)       学年期间的典型参与程度 （美国例子）</vt:lpstr>
      <vt:lpstr>Sample Range of Community Projects          社区项目示例范围</vt:lpstr>
      <vt:lpstr>Journey of the EPIC Tool from the U.S. to Africa, SE Asia &amp; latin America EPIC 工具从美国到非洲、东南亚和拉丁美洲的应用</vt:lpstr>
      <vt:lpstr>Highlights of EPIC Tool in African cities                                    EPIC Tool 在非洲城市的亮点</vt:lpstr>
      <vt:lpstr>PowerPoint Presentation</vt:lpstr>
      <vt:lpstr>PowerPoint Presentation</vt:lpstr>
      <vt:lpstr>PowerPoint Presentation</vt:lpstr>
      <vt:lpstr>Highlights of EPIC Tool in SE Asian cities         EPIC Tool 在亚洲城市的亮点</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Contacts and Selected WEB Links  联系人和网页链接</vt:lpstr>
      <vt:lpstr>PowerPoint Presentation</vt:lpstr>
      <vt:lpstr> EPA’s Climate Change Adaptation Resource Center (ARC-X):  EPA 气候变化适应资源中心  Responding to the Needs of Local Communities in the US 响应美国当地社区的需求  </vt:lpstr>
      <vt:lpstr>PowerPoint Presentation</vt:lpstr>
      <vt:lpstr>PowerPoint Presentation</vt:lpstr>
      <vt:lpstr>PowerPoint Presentation</vt:lpstr>
      <vt:lpstr>PowerPoint Presentation</vt:lpstr>
      <vt:lpstr>PowerPoint Presentation</vt:lpstr>
      <vt:lpstr>PowerPoint Presentation</vt:lpstr>
      <vt:lpstr>ARC-X Interactive Interface ARC-X交互界面</vt:lpstr>
      <vt:lpstr>Contact Information  联系方式</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Educational partnerships for innovation in communities (epic) as Effective, Action-Oriented, Capacity-Building Tools for Urban and Local Governments worldwide</dc:title>
  <dc:creator>Socci, Anthony</dc:creator>
  <cp:lastModifiedBy>Socci, Anthony</cp:lastModifiedBy>
  <cp:revision>7</cp:revision>
  <dcterms:created xsi:type="dcterms:W3CDTF">2022-07-13T21:47:08Z</dcterms:created>
  <dcterms:modified xsi:type="dcterms:W3CDTF">2024-05-21T13:29:05Z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665d9ee-429a-4d5f-97cc-cfb56e044a6e_Enabled">
    <vt:lpwstr>true</vt:lpwstr>
  </property>
  <property fmtid="{D5CDD505-2E9C-101B-9397-08002B2CF9AE}" pid="3" name="MSIP_Label_1665d9ee-429a-4d5f-97cc-cfb56e044a6e_SetDate">
    <vt:lpwstr>2024-05-15T05:35:01Z</vt:lpwstr>
  </property>
  <property fmtid="{D5CDD505-2E9C-101B-9397-08002B2CF9AE}" pid="4" name="MSIP_Label_1665d9ee-429a-4d5f-97cc-cfb56e044a6e_Method">
    <vt:lpwstr>Privileged</vt:lpwstr>
  </property>
  <property fmtid="{D5CDD505-2E9C-101B-9397-08002B2CF9AE}" pid="5" name="MSIP_Label_1665d9ee-429a-4d5f-97cc-cfb56e044a6e_Name">
    <vt:lpwstr>1665d9ee-429a-4d5f-97cc-cfb56e044a6e</vt:lpwstr>
  </property>
  <property fmtid="{D5CDD505-2E9C-101B-9397-08002B2CF9AE}" pid="6" name="MSIP_Label_1665d9ee-429a-4d5f-97cc-cfb56e044a6e_SiteId">
    <vt:lpwstr>66cf5074-5afe-48d1-a691-a12b2121f44b</vt:lpwstr>
  </property>
  <property fmtid="{D5CDD505-2E9C-101B-9397-08002B2CF9AE}" pid="7" name="MSIP_Label_1665d9ee-429a-4d5f-97cc-cfb56e044a6e_ActionId">
    <vt:lpwstr>a3c12129-d051-46ef-835a-be8fc3a8a503</vt:lpwstr>
  </property>
  <property fmtid="{D5CDD505-2E9C-101B-9397-08002B2CF9AE}" pid="8" name="MSIP_Label_1665d9ee-429a-4d5f-97cc-cfb56e044a6e_ContentBits">
    <vt:lpwstr>0</vt:lpwstr>
  </property>
</Properties>
</file>