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4" r:id="rId6"/>
    <p:sldMasterId id="2147483755" r:id="rId7"/>
  </p:sldMasterIdLst>
  <p:notesMasterIdLst>
    <p:notesMasterId r:id="rId57"/>
  </p:notesMasterIdLst>
  <p:sldIdLst>
    <p:sldId id="1638" r:id="rId8"/>
    <p:sldId id="1669" r:id="rId9"/>
    <p:sldId id="2090" r:id="rId10"/>
    <p:sldId id="2091" r:id="rId11"/>
    <p:sldId id="2092" r:id="rId12"/>
    <p:sldId id="1668" r:id="rId13"/>
    <p:sldId id="1602" r:id="rId14"/>
    <p:sldId id="1503" r:id="rId15"/>
    <p:sldId id="1612" r:id="rId16"/>
    <p:sldId id="1616" r:id="rId17"/>
    <p:sldId id="1615" r:id="rId18"/>
    <p:sldId id="1613" r:id="rId19"/>
    <p:sldId id="1609" r:id="rId20"/>
    <p:sldId id="1610" r:id="rId21"/>
    <p:sldId id="1685" r:id="rId22"/>
    <p:sldId id="2097" r:id="rId23"/>
    <p:sldId id="2094" r:id="rId24"/>
    <p:sldId id="1693" r:id="rId25"/>
    <p:sldId id="2093" r:id="rId26"/>
    <p:sldId id="1695" r:id="rId27"/>
    <p:sldId id="1696" r:id="rId28"/>
    <p:sldId id="1653" r:id="rId29"/>
    <p:sldId id="2099" r:id="rId30"/>
    <p:sldId id="1689" r:id="rId31"/>
    <p:sldId id="2098" r:id="rId32"/>
    <p:sldId id="1697" r:id="rId33"/>
    <p:sldId id="1687" r:id="rId34"/>
    <p:sldId id="1701" r:id="rId35"/>
    <p:sldId id="1702" r:id="rId36"/>
    <p:sldId id="1699" r:id="rId37"/>
    <p:sldId id="1703" r:id="rId38"/>
    <p:sldId id="2095" r:id="rId39"/>
    <p:sldId id="1704" r:id="rId40"/>
    <p:sldId id="1688" r:id="rId41"/>
    <p:sldId id="1705" r:id="rId42"/>
    <p:sldId id="1706" r:id="rId43"/>
    <p:sldId id="1714" r:id="rId44"/>
    <p:sldId id="1715" r:id="rId45"/>
    <p:sldId id="1713" r:id="rId46"/>
    <p:sldId id="2096" r:id="rId47"/>
    <p:sldId id="1708" r:id="rId48"/>
    <p:sldId id="1709" r:id="rId49"/>
    <p:sldId id="1710" r:id="rId50"/>
    <p:sldId id="2100" r:id="rId51"/>
    <p:sldId id="2102" r:id="rId52"/>
    <p:sldId id="903" r:id="rId53"/>
    <p:sldId id="1646" r:id="rId54"/>
    <p:sldId id="1647" r:id="rId55"/>
    <p:sldId id="1648" r:id="rId56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51A605-8DD1-61D2-7D74-1D3F184CFDD8}" name="Arrington, Linda" initials="AL" userId="S::Arrington.Linda@epa.gov::f6043770-636e-41af-95c6-f997a5344cc8" providerId="AD"/>
  <p188:author id="{0E9E5C0D-6D6E-FA03-6D76-9618615E5EB3}" name="Goodis, Michael" initials="GM" userId="S::Goodis.Michael@epa.gov::5b060e8f-ef0d-4cbf-943a-f3091ba36efd" providerId="AD"/>
  <p188:author id="{60A3A82E-5E29-131E-FABE-BCB0CC9D3850}" name="Burkhardt, Stephanie" initials="SB" userId="Burkhardt, Stephanie" providerId="None"/>
  <p188:author id="{439B872F-12F3-E103-D3D4-DF61507CF4F7}" name="Gross, Isabel (she/her/hers)" initials="GI(" userId="S::Gross.Isabel@epa.gov::1b8627d6-a025-4b39-a66e-8c216faaba00" providerId="AD"/>
  <p188:author id="{C947F531-1943-8E87-62EC-266C661A6571}" name="Evans, Elizabeth" initials="EE" userId="S::evans.elizabeth@epa.gov::b4db5ace-9681-41b5-8ef4-aaf09c8b28d1" providerId="AD"/>
  <p188:author id="{8F622637-E722-160C-B897-66E18FF1B857}" name="Yarger, Ryne (he/him/his)" initials="Y(" userId="S::yarger.ryne@epa.gov::211ae880-a02d-4f9f-974d-0f9f6a615613" providerId="AD"/>
  <p188:author id="{FD81E53E-5061-F16D-B918-DC8635976A4E}" name="Bartow, Susan (she/her/hers)" initials="BS(" userId="S::Bartow.Susan@epa.gov::5b20cf81-b076-403a-811e-83b46f26fcdd" providerId="AD"/>
  <p188:author id="{AC71AF4F-AB7B-01F0-2B5F-8BD04B57C693}" name="Rivera-Lupianez, Ana" initials="RA" userId="S::rivera-lupianez.ana@epa.gov::47ca1350-3b5a-43f5-9ed9-0113a9aa8bb6" providerId="AD"/>
  <p188:author id="{90F63D64-F0D8-0391-86FF-AD7D1984BA71}" name="Schaible, Stephen" initials="SS" userId="S::Schaible.Stephen@epa.gov::563ab297-1300-4e1b-b98e-0e95cd28ab64" providerId="AD"/>
  <p188:author id="{A6F78464-2DC6-BBA5-84DD-55A53B57A25B}" name="Williams, Jonathan R. (he/him/his)" initials="WJR(" userId="S::williams.jonathanr@epa.gov::12b1984a-6e02-42d3-bd83-5d4d46361c0b" providerId="AD"/>
  <p188:author id="{A85AF369-747B-33BE-84D7-B8A7A33EBBD1}" name="Black, Aidan" initials="AB" userId="Black, Aidan" providerId="None"/>
  <p188:author id="{ED107370-6665-4F91-7A16-4F212B4645D4}" name="Burkhardt, Stephanie (she/her/hers)" initials="B(" userId="S::burkhardt.stephanie@epa.gov::b761319c-3be6-4e5b-98ff-28d58a608616" providerId="AD"/>
  <p188:author id="{884DB9AF-17AB-8FF1-4ABC-F049E6BC706E}" name="Kiely, Timothy" initials="KT" userId="S::Kiely.Timothy@epa.gov::851a4aba-2d11-425f-9d2f-aa0c3ad0d7e9" providerId="AD"/>
  <p188:author id="{E81EAABA-3B2D-1ED2-40F6-98B060BF6FF0}" name="Gross, Isabel (she/her/hers)" initials="G(" userId="S::gross.isabel@epa.gov::1b8627d6-a025-4b39-a66e-8c216faaba00" providerId="AD"/>
  <p188:author id="{AAA175C6-6FA4-F388-4AB8-B8BFD70EB58A}" name="Schaible, Stephen" initials="SS" userId="S::schaible.stephen@epa.gov::563ab297-1300-4e1b-b98e-0e95cd28ab64" providerId="AD"/>
  <p188:author id="{77788FDB-3CD7-4995-EBA3-481DC6080184}" name="Schroeder, Carolyn" initials="SC" userId="S::Schroeder.Carolyn@epa.gov::7dcb4e7b-658d-4b34-84c9-abb8b8a7e46a" providerId="AD"/>
  <p188:author id="{C7CB72DD-DD68-59EB-36D5-F30E9CDE3C84}" name="Kiely, Timothy" initials="KT" userId="S::kiely.timothy@epa.gov::851a4aba-2d11-425f-9d2f-aa0c3ad0d7e9" providerId="AD"/>
  <p188:author id="{88F4B5E6-EB65-5FDB-412B-9C270A51D8DC}" name="Dandridge, Erin" initials="DE" userId="S::dandridge.erin@epa.gov::b4068cd9-bd6b-4099-8ffb-9eb8fed8cc94" providerId="AD"/>
  <p188:author id="{BE026AEF-BAEF-275B-FDF5-B8C21E949275}" name="Schroeder, Carolyn" initials="SC" userId="S::schroeder.carolyn@epa.gov::7dcb4e7b-658d-4b34-84c9-abb8b8a7e46a" providerId="AD"/>
  <p188:author id="{71703CFD-A033-7538-0EFA-6D997E0B9025}" name="Kaitlin Picone" initials="KKP" userId="Kaitlin Picone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D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30" autoAdjust="0"/>
  </p:normalViewPr>
  <p:slideViewPr>
    <p:cSldViewPr snapToGrid="0">
      <p:cViewPr varScale="1">
        <p:scale>
          <a:sx n="112" d="100"/>
          <a:sy n="112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2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presProps" Target="presProps.xml"/><Relationship Id="rId5" Type="http://schemas.openxmlformats.org/officeDocument/2006/relationships/customXml" Target="../customXml/item5.xml"/><Relationship Id="rId61" Type="http://schemas.openxmlformats.org/officeDocument/2006/relationships/tableStyles" Target="tableStyle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CB1B2-A772-4FE1-8734-FD393749C453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786DB-46C2-4715-879D-703947BEF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39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90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7566" y="4588078"/>
            <a:ext cx="6313335" cy="4717419"/>
          </a:xfrm>
        </p:spPr>
        <p:txBody>
          <a:bodyPr/>
          <a:lstStyle/>
          <a:p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006DD-E6D5-4E35-AC36-9C89A42A5E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322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7566" y="4588078"/>
            <a:ext cx="6313335" cy="4717419"/>
          </a:xfrm>
        </p:spPr>
        <p:txBody>
          <a:bodyPr/>
          <a:lstStyle/>
          <a:p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006DD-E6D5-4E35-AC36-9C89A42A5E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695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892"/>
            <a:ext cx="5738854" cy="4764856"/>
          </a:xfrm>
        </p:spPr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tabLst>
                <a:tab pos="457200" algn="l"/>
              </a:tabLs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006DD-E6D5-4E35-AC36-9C89A42A5E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56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93507"/>
            <a:ext cx="5681980" cy="4573551"/>
          </a:xfrm>
        </p:spPr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006DD-E6D5-4E35-AC36-9C89A42A5E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74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93507"/>
            <a:ext cx="5681980" cy="46192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43A11-DDFC-4616-84AC-FE78E46F51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31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75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59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None/>
              <a:tabLst>
                <a:tab pos="457200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15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None/>
              <a:tabLst>
                <a:tab pos="457200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907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None/>
              <a:tabLst>
                <a:tab pos="457200" algn="l"/>
              </a:tabLs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78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682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684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None/>
              <a:tabLst>
                <a:tab pos="457200" algn="l"/>
              </a:tabLs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747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FE8C18-1398-4395-B203-4730780D384B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0982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99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968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None/>
              <a:tabLst>
                <a:tab pos="457200" algn="l"/>
              </a:tabLs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267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468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>
                <a:tab pos="457200" algn="l"/>
              </a:tabLst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624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None/>
              <a:tabLst>
                <a:tab pos="457200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840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None/>
              <a:tabLst>
                <a:tab pos="457200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3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539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None/>
              <a:tabLst>
                <a:tab pos="457200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446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None/>
              <a:tabLst>
                <a:tab pos="457200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313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None/>
              <a:tabLst>
                <a:tab pos="457200" algn="l"/>
              </a:tabLs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523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190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  <a:tabLst>
                <a:tab pos="457200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696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36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451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None/>
              <a:tabLst>
                <a:tab pos="457200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275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None/>
              <a:tabLst>
                <a:tab pos="457200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281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None/>
              <a:tabLst>
                <a:tab pos="457200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2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239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None/>
              <a:tabLst>
                <a:tab pos="457200" algn="l"/>
              </a:tabLs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721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272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633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659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None/>
              <a:tabLst>
                <a:tab pos="457200" algn="l"/>
              </a:tabLs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881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662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buFont typeface="Arial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FE8C18-1398-4395-B203-4730780D384B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2341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3760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532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43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94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01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93507"/>
            <a:ext cx="5681980" cy="468352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006DD-E6D5-4E35-AC36-9C89A42A5E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32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891"/>
            <a:ext cx="5486400" cy="4570281"/>
          </a:xfrm>
        </p:spPr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006DD-E6D5-4E35-AC36-9C89A42A5E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470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7566" y="4588078"/>
            <a:ext cx="6313335" cy="4717419"/>
          </a:xfrm>
        </p:spPr>
        <p:txBody>
          <a:bodyPr/>
          <a:lstStyle/>
          <a:p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006DD-E6D5-4E35-AC36-9C89A42A5E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197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A16B0D8-D090-E746-AD42-B4A6F27A7C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6797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A97ED8-63C1-2E4F-A1CD-7119CE3072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22323" y="267129"/>
            <a:ext cx="2135481" cy="6554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D74531-806C-954B-BA72-BACD7EF5F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9334" y="1122363"/>
            <a:ext cx="7568665" cy="2387600"/>
          </a:xfrm>
        </p:spPr>
        <p:txBody>
          <a:bodyPr anchor="b"/>
          <a:lstStyle>
            <a:lvl1pPr algn="ctr">
              <a:defRPr sz="6000">
                <a:solidFill>
                  <a:srgbClr val="0F6DB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55E4B-61F1-EF4C-9B2F-C6AC4D9A7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9334" y="3602038"/>
            <a:ext cx="756866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F6DB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16741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A1655B9-5125-A243-BD79-18B3A977F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463EEF-3D13-9C47-8C3E-E737BCF21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ED78D3-D604-184B-8FBC-4247540C5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15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A4D40EE-0275-FF45-88FD-94F4CD8F9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66A9C8-C6ED-2E45-BE97-0827984A23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E3A35-A859-9D4D-B8AA-4C7F942C2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4249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762001"/>
            <a:ext cx="10363200" cy="14700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4E1916-CF39-4EF8-9FA1-4FBE01F1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22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0">
          <a:blip r:embed="rId2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4E1916-CF39-4EF8-9FA1-4FBE01F1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4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4E1916-CF39-4EF8-9FA1-4FBE01F1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49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0">
          <a:blip r:embed="rId2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1"/>
            <a:ext cx="5080000" cy="452596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1"/>
            <a:ext cx="5080000" cy="452596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4E1916-CF39-4EF8-9FA1-4FBE01F1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16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4E1916-CF39-4EF8-9FA1-4FBE01F1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30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0">
          <a:blip r:embed="rId2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4E1916-CF39-4EF8-9FA1-4FBE01F1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5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0">
          <a:blip r:embed="rId2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4E1916-CF39-4EF8-9FA1-4FBE01F1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22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4E1916-CF39-4EF8-9FA1-4FBE01F1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43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8B59B8CB-5275-4246-B002-679388AE2C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B64E6-AD2A-2943-A9A1-E2D88AA3E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210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4E1916-CF39-4EF8-9FA1-4FBE01F1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39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bg>
      <p:bgPr>
        <a:blipFill dpi="0" rotWithShape="0">
          <a:blip r:embed="rId2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4E1916-CF39-4EF8-9FA1-4FBE01F1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42182-9BCC-EA43-8F60-B2D72BC8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D92C2-FFA6-5F45-8B64-DE2D66449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BCCFE-C477-0D43-AD60-E853E721F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334F-3A6E-41B6-AA92-B6B2551E2961}" type="datetime1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21D9C-B28F-7449-90BE-DDD501CE0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Environmental Protection Agency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74F31-C832-F343-A511-B3261000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BFE222EB-11F9-1349-BF52-9A65E8593D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6350" y="-18256"/>
            <a:ext cx="1219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77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7754E330-8A27-A045-B40F-0CD17A3057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19420-E610-9442-BD7A-322F6D60D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E696A-8D11-5A47-AC31-DFCA6D35F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25B619F-EF9F-4F4F-9060-D24FCD9E4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994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52A70-6D81-9147-A6B2-0133A152E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F13A5-8058-CF4D-98C7-9A9A5F36C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A25D36-FF3E-7449-A928-4F9C0EB23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D1356-A70C-BE47-82F0-A52F31D298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4ED689-3D40-284F-BC42-54A139A2D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094458-A111-8247-A174-115CE027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E9DD-74D4-4779-B57E-A31198BE38AA}" type="datetime1">
              <a:rPr lang="en-US" smtClean="0"/>
              <a:t>6/6/2024</a:t>
            </a:fld>
            <a:endParaRPr lang="en-US"/>
          </a:p>
        </p:txBody>
      </p:sp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38A441E4-2709-7D43-BA64-0E9C16BA92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151088-0972-A54C-A0C0-9412B04BE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Environmental Protection Agency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6F65B1-1811-CC44-A2F7-78C7A7BE8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3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D143C779-E621-7042-87AA-9F8B02D013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BA55FAD-F33D-1745-9942-640C2210B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308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73135A5-6B07-9D4A-886E-C34EA980B6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6797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92F557-0AE6-FC4C-BE75-365CF898B2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33047" y="227468"/>
            <a:ext cx="2445119" cy="75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9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448495A2-B1D6-2648-99EE-D42B93A7C4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259204-7483-294D-961C-819A95A40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19F59-5E26-D149-A6B0-563EE1509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0CE9E-9E35-834D-B166-84F84B318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79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2A9D6496-1891-4743-A4BD-0BE7BC823D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401600-E6B4-984A-B2A7-329622914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25A47C-6047-3A4D-B702-B2FAA41ED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D86539-2168-C047-AAE5-42B1BC666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9775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B5DF8-78FD-5841-BD28-013B751C2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EF579-F39A-5544-9409-0394F3A99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CAFEA-DB91-8848-88FE-0F2D2FFA0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38AB7-AD48-4B4E-9654-EE66C3C35B13}" type="datetime1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B3497-91C7-1048-BCE6-DC58EBE31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U.S. Environmental Protection Agency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A5EE-3E3D-B348-A4A0-7369138FC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C3B4F-4B7B-9A4F-9F3C-3A4901A33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4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1"/>
            <a:ext cx="10363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E1916-CF39-4EF8-9FA1-4FBE01F1E9E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6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002A5C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002A5C"/>
          </a:solidFill>
          <a:latin typeface="Arial Rounded MT Bold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002A5C"/>
          </a:solidFill>
          <a:latin typeface="Arial Rounded MT Bold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002A5C"/>
          </a:solidFill>
          <a:latin typeface="Arial Rounded MT Bold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002A5C"/>
          </a:solidFill>
          <a:latin typeface="Arial Rounded MT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2A5C"/>
          </a:solidFill>
          <a:latin typeface="Arial Rounded MT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2A5C"/>
          </a:solidFill>
          <a:latin typeface="Arial Rounded MT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2A5C"/>
          </a:solidFill>
          <a:latin typeface="Arial Rounded MT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2A5C"/>
          </a:solidFill>
          <a:latin typeface="Arial Rounded MT Bold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52B5"/>
        </a:buClr>
        <a:buChar char="•"/>
        <a:defRPr sz="3200">
          <a:solidFill>
            <a:srgbClr val="002A5C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4CD37"/>
        </a:buClr>
        <a:buFont typeface="Arial" charset="0"/>
        <a:buChar char="–"/>
        <a:defRPr sz="2800">
          <a:solidFill>
            <a:srgbClr val="002A5C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Char char="•"/>
        <a:defRPr sz="2400">
          <a:solidFill>
            <a:srgbClr val="002A5C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2A5C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52B5"/>
        </a:buClr>
        <a:buFont typeface="Arial" charset="0"/>
        <a:buChar char="»"/>
        <a:defRPr sz="2000">
          <a:solidFill>
            <a:srgbClr val="002A5C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52B5"/>
        </a:buClr>
        <a:buFont typeface="Arial" charset="0"/>
        <a:buChar char="»"/>
        <a:defRPr sz="2000">
          <a:solidFill>
            <a:srgbClr val="002A5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52B5"/>
        </a:buClr>
        <a:buFont typeface="Arial" charset="0"/>
        <a:buChar char="»"/>
        <a:defRPr sz="2000">
          <a:solidFill>
            <a:srgbClr val="002A5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52B5"/>
        </a:buClr>
        <a:buFont typeface="Arial" charset="0"/>
        <a:buChar char="»"/>
        <a:defRPr sz="2000">
          <a:solidFill>
            <a:srgbClr val="002A5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52B5"/>
        </a:buClr>
        <a:buFont typeface="Arial" charset="0"/>
        <a:buChar char="»"/>
        <a:defRPr sz="2000">
          <a:solidFill>
            <a:srgbClr val="002A5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xtension.org/national-programs-services/pesticide-safety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npic.orst.edu/reports/NPIC23AR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hyperlink" Target="http://npic.orst.edu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afop.org/health-safety/training-program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esticideresources.org/med/resources/index.html" TargetMode="External"/><Relationship Id="rId5" Type="http://schemas.openxmlformats.org/officeDocument/2006/relationships/hyperlink" Target="http://pesticideresources.org/med/index.html" TargetMode="External"/><Relationship Id="rId4" Type="http://schemas.openxmlformats.org/officeDocument/2006/relationships/hyperlink" Target="http://pesticideresources.com/" TargetMode="External"/><Relationship Id="rId9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ulations.gov/document/EPA-HQ-OPP-2023-0457-0001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cc02.safelinks.protection.outlook.com/?url=http%3A%2F%2Fwww.regulations.gov%2F&amp;data=05%7C01%7CGross.Isabel%40epa.gov%7C803940db0598484e40ca08dbbe9e9a41%7C88b378b367484867acf976aacbeca6a7%7C0%7C0%7C638313360647185717%7CUnknown%7CTWFpbGZsb3d8eyJWIjoiMC4wLjAwMDAiLCJQIjoiV2luMzIiLCJBTiI6Ik1haWwiLCJXVCI6Mn0%3D%7C3000%7C%7C%7C&amp;sdata=O0VHMm%2FsD2gOkJ63zBhiwJz7j%2FWhUaNoPm6brKLZenA%3D&amp;reserved=0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system/files/documents/2021-10/farmworker-and-clinician-training-workgroup-clinician-training-recommendations-for-ppdc-review_0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ulations.gov/docket/EPA-HQ-OPP-2023-0643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cc02.safelinks.protection.outlook.com/?url=http%3A%2F%2Fwww.regulations.gov%2F&amp;data=05%7C01%7CGross.Isabel%40epa.gov%7C803940db0598484e40ca08dbbe9e9a41%7C88b378b367484867acf976aacbeca6a7%7C0%7C0%7C638313360647185717%7CUnknown%7CTWFpbGZsb3d8eyJWIjoiMC4wLjAwMDAiLCJQIjoiV2luMzIiLCJBTiI6Ik1haWwiLCJXVCI6Mn0%3D%7C3000%7C%7C%7C&amp;sdata=O0VHMm%2FsD2gOkJ63zBhiwJz7j%2FWhUaNoPm6brKLZenA%3D&amp;reserved=0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system/files/documents/2021-10/farmworker-and-clinician-training-workgroup-farmworker-training-recommendations-for-ppdc-review.pdf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pria-fees/pria-5-implementati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afop.org/cif/#table23" TargetMode="External"/><Relationship Id="rId3" Type="http://schemas.openxmlformats.org/officeDocument/2006/relationships/hyperlink" Target="https://www.pesticideresources.org/" TargetMode="External"/><Relationship Id="rId7" Type="http://schemas.openxmlformats.org/officeDocument/2006/relationships/hyperlink" Target="https://afop.org/health-safety/wps/pregnancy-pesticide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fop.org/health-safety/wps/take-home-exposures/" TargetMode="External"/><Relationship Id="rId11" Type="http://schemas.openxmlformats.org/officeDocument/2006/relationships/hyperlink" Target="http://pesticideresources.com/" TargetMode="External"/><Relationship Id="rId5" Type="http://schemas.openxmlformats.org/officeDocument/2006/relationships/hyperlink" Target="https://afop.org/pesticides-safety-for-children/" TargetMode="External"/><Relationship Id="rId10" Type="http://schemas.openxmlformats.org/officeDocument/2006/relationships/hyperlink" Target="https://afop.org/health-safety/training-program/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afop.org/nfwhw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pesticideresources.com/" TargetMode="External"/><Relationship Id="rId7" Type="http://schemas.openxmlformats.org/officeDocument/2006/relationships/hyperlink" Target="https://www.pesticideresources.org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loridafarmworkers.org/" TargetMode="External"/><Relationship Id="rId5" Type="http://schemas.openxmlformats.org/officeDocument/2006/relationships/hyperlink" Target="https://toxicfreenc.org/" TargetMode="External"/><Relationship Id="rId4" Type="http://schemas.openxmlformats.org/officeDocument/2006/relationships/hyperlink" Target="https://en.campesinossinfronteras.com/" TargetMode="Externa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fh.org/" TargetMode="External"/><Relationship Id="rId5" Type="http://schemas.openxmlformats.org/officeDocument/2006/relationships/hyperlink" Target="https://surrymedicalministries.com/" TargetMode="External"/><Relationship Id="rId4" Type="http://schemas.openxmlformats.org/officeDocument/2006/relationships/hyperlink" Target="https://aghealthandsafety.com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sticideresources.org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sticideresources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pria-fees/implementing-pesticide-registration-improvement-act-2022-pria-5-fiscal-year-202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A50FE7-24D6-1915-5A0E-BF4C0F27FF6D}"/>
              </a:ext>
            </a:extLst>
          </p:cNvPr>
          <p:cNvSpPr txBox="1"/>
          <p:nvPr/>
        </p:nvSpPr>
        <p:spPr>
          <a:xfrm>
            <a:off x="3543299" y="3044279"/>
            <a:ext cx="72228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F6D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PRIA 5 Implementation Overview: Bilingual Labeling and Grants Updates</a:t>
            </a:r>
            <a:endParaRPr lang="en-US" dirty="0">
              <a:solidFill>
                <a:srgbClr val="0F6D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435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8A1F6-367C-8E5D-89F6-D8960CEA8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2062"/>
            <a:ext cx="10515600" cy="4689686"/>
          </a:xfrm>
        </p:spPr>
        <p:txBody>
          <a:bodyPr>
            <a:normAutofit fontScale="92500" lnSpcReduction="20000"/>
          </a:bodyPr>
          <a:lstStyle/>
          <a:p>
            <a:r>
              <a:rPr lang="en-US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Four focus groups held with farmworkers in EPA Region 9</a:t>
            </a:r>
          </a:p>
          <a:p>
            <a:r>
              <a:rPr lang="en-US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 to 15 participants in each group (pesticide handlers and farmworkers)</a:t>
            </a:r>
          </a:p>
          <a:p>
            <a:r>
              <a:rPr lang="en-US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Participants had a range of experience (&lt;1 year to 50+ years)</a:t>
            </a:r>
          </a:p>
          <a:p>
            <a:r>
              <a:rPr lang="en-US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Recommendations include: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 Use of colors and visuals on the label for risk and signal words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 Make the information on the label easier to understand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 Provide information in a central location for the agricultural community (both on the farm and off the farm)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 Provide more and enhanced trainings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Use an app or website that links to reliable up-to-date information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 Use videos to explain the label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 Provide pesticide safety education to children in agricultural communities </a:t>
            </a:r>
          </a:p>
          <a:p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9FC373-B269-4914-537A-DA315FA7E5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1291" y="528485"/>
            <a:ext cx="10069417" cy="688975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Focus Groups Feedback on Accessibility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6D754-F01B-E141-3F0E-ECDF7725A21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E4A4DB-036F-4816-A98C-42C4167E83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715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8A1F6-367C-8E5D-89F6-D8960CEA8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260"/>
            <a:ext cx="10515600" cy="4700703"/>
          </a:xfrm>
        </p:spPr>
        <p:txBody>
          <a:bodyPr>
            <a:normAutofit lnSpcReduction="10000"/>
          </a:bodyPr>
          <a:lstStyle/>
          <a:p>
            <a:r>
              <a:rPr lang="en-US" sz="2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NEJAC charge questions regarding farmworker accessibility – draft recommendations received April 25, 2024.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Conduct additional outreach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Make the language of pesticide materials accessible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Share Spanish-language pesticide information in different locations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Share updated information immediately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Collaborate with other organizations to expand broadband internet connectivity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Improve annual WPS trainings for farmworkers</a:t>
            </a:r>
          </a:p>
          <a:p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Final recommendations</a:t>
            </a:r>
            <a:r>
              <a:rPr lang="en-US" sz="2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expected summer 2024</a:t>
            </a:r>
          </a:p>
          <a:p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Provide an update to NEJAC on how EPA is implementing the recommendations within 6 months and a full report in one year.</a:t>
            </a:r>
          </a:p>
          <a:p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9FC373-B269-4914-537A-DA315FA7E5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7817" y="440350"/>
            <a:ext cx="10036366" cy="688975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NEJAC Feedback on Accessibility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6D754-F01B-E141-3F0E-ECDF7725A21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E4A4DB-036F-4816-A98C-42C4167E83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580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76B6E-8DA6-3154-B29E-005D24BCF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2192"/>
            <a:ext cx="10515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2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NEJAC charge questions regarding farmworker accessibility – 4/25/24</a:t>
            </a:r>
          </a:p>
          <a:p>
            <a:r>
              <a:rPr lang="en-US" sz="2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SFIREG Meetings – 12/5/23, 4/15/24, &amp; 6/4/24</a:t>
            </a:r>
          </a:p>
          <a:p>
            <a:r>
              <a:rPr lang="en-US" sz="2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Quarterly Farmworker Advocacy Stakeholder Calls – 2/22/24</a:t>
            </a:r>
          </a:p>
          <a:p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CLA RISE Conference – 4/17/24</a:t>
            </a:r>
          </a:p>
          <a:p>
            <a:r>
              <a:rPr lang="en-US" sz="2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OCSPP Regional WPS Quarterly Calls – 10/31/23</a:t>
            </a:r>
          </a:p>
          <a:p>
            <a:r>
              <a:rPr lang="en-US" sz="2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PPDC Meetings – 11/16/23 &amp; 6/6/24</a:t>
            </a:r>
          </a:p>
          <a:p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U.S., Mexico and Canada Technical Working Group on Pesticides – 11/7/23</a:t>
            </a:r>
          </a:p>
          <a:p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Focus Groups with Farmworkers in R9 – </a:t>
            </a:r>
            <a:r>
              <a:rPr lang="nn-NO" sz="2600">
                <a:latin typeface="Arial" panose="020B0604020202020204" pitchFamily="34" charset="0"/>
                <a:cs typeface="Arial" panose="020B0604020202020204" pitchFamily="34" charset="0"/>
              </a:rPr>
              <a:t>12/5/23, 1/17/24, 2/6/24, &amp; 2/12/24</a:t>
            </a:r>
            <a:endParaRPr lang="en-US" sz="2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Quarterly PRIA Coalition Calls – 1/18/24 &amp; 4/18/24</a:t>
            </a:r>
          </a:p>
          <a:p>
            <a:pPr marL="0" indent="0"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3EF2CD-ECD8-F4F1-9741-A69C3CF27C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5783" y="506996"/>
            <a:ext cx="10080434" cy="593725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FY24 Stakeholder Engagement and Outreach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BBCDF-194E-ACDD-7C07-B83393D2A2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E4A4DB-036F-4816-A98C-42C4167E83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085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98832-4FBF-BD97-34E4-CF295C02A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09826"/>
            <a:ext cx="10515600" cy="4351338"/>
          </a:xfrm>
        </p:spPr>
        <p:txBody>
          <a:bodyPr>
            <a:normAutofit/>
          </a:bodyPr>
          <a:lstStyle/>
          <a:p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OPP Interdivisional Spanish Labeling Workgroup</a:t>
            </a:r>
          </a:p>
          <a:p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Formed subgroups to address the various provisions of PRIA 5</a:t>
            </a:r>
          </a:p>
          <a:p>
            <a:pPr marL="804863" lvl="1" indent="-342900">
              <a:buFont typeface="Courier New" panose="02070309020205020404" pitchFamily="49" charset="0"/>
              <a:buChar char="o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Accessibility Subgroup – evaluating public feedback</a:t>
            </a:r>
          </a:p>
          <a:p>
            <a:pPr marL="804863" lvl="1" indent="-342900">
              <a:buFont typeface="Courier New" panose="02070309020205020404" pitchFamily="49" charset="0"/>
              <a:buChar char="o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Communications Subgroup – developing a website</a:t>
            </a:r>
          </a:p>
          <a:p>
            <a:pPr marL="804863" lvl="1" indent="-342900">
              <a:buFont typeface="Courier New" panose="02070309020205020404" pitchFamily="49" charset="0"/>
              <a:buChar char="o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Tracking Subgroup - investigating internal systems and processes to develop a plan for tracking</a:t>
            </a:r>
          </a:p>
          <a:p>
            <a:pPr marL="804863" lvl="1" indent="-342900">
              <a:buFont typeface="Courier New" panose="02070309020205020404" pitchFamily="49" charset="0"/>
              <a:buChar char="o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Spanish Translation Guide Subgroup - evaluating public feedback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AC8A7-C900-82D5-41F9-9ECC6ADA74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429831"/>
            <a:ext cx="10058399" cy="59531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Bilingual Labels – Coordination at EPA/OPP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0254D-8CBD-55DB-F4C0-FF4418F55F2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10E4A4DB-036F-4816-A98C-42C4167E83C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33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9F502-E29F-A7D2-00C4-67150B813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98294"/>
            <a:ext cx="10625768" cy="466765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Conduct focus groups with Region 9 and farmworkers on accessibility (Dec 2023-Feb 2024) -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NEJAC provided responses to the bilingual labeling charge questions (April 2024) -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Update the PRIA 5 Website with bilingual labeling information and Q&amp;As from various stakeholder engagements and webinars (June 2024)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Coordinate with CLA and hold webinar on Q&amp;As with registrants (June-July 2024)</a:t>
            </a:r>
          </a:p>
          <a:p>
            <a:pPr marL="51435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Following the update of the PRIA 5 website, CLA will schedule a webinar.</a:t>
            </a:r>
          </a:p>
          <a:p>
            <a:pPr marL="51435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webinar is intended to answer registrants’ questions about bilingual labeling.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Plan to hold discussion with various stakeholders on the tracking of bilingual labeling (tracking plan due Dec 2024)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Plan to hold discussion with various stakeholders on the accessibility plan throughout FY24 and FY25 (accessibility plan due Dec 2025)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4952D-5D5B-47F9-B22C-4CCB263ED6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7451" y="431227"/>
            <a:ext cx="10625768" cy="857746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Planned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Stakeholder Engagement and Outreach FY24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671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A50FE7-24D6-1915-5A0E-BF4C0F27FF6D}"/>
              </a:ext>
            </a:extLst>
          </p:cNvPr>
          <p:cNvSpPr txBox="1"/>
          <p:nvPr/>
        </p:nvSpPr>
        <p:spPr>
          <a:xfrm>
            <a:off x="3267075" y="3044279"/>
            <a:ext cx="8610600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F6D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PRIA 5 Updates</a:t>
            </a:r>
          </a:p>
          <a:p>
            <a:r>
              <a:rPr lang="en-US" sz="4400" b="1">
                <a:solidFill>
                  <a:srgbClr val="0F6DB7"/>
                </a:solidFill>
                <a:latin typeface="Calibri Light" panose="020F0302020204030204"/>
                <a:ea typeface="+mj-ea"/>
                <a:cs typeface="+mj-cs"/>
              </a:rPr>
              <a:t>Cooperative Agreement Set-Asides</a:t>
            </a:r>
          </a:p>
        </p:txBody>
      </p:sp>
    </p:spTree>
    <p:extLst>
      <p:ext uri="{BB962C8B-B14F-4D97-AF65-F5344CB8AC3E}">
        <p14:creationId xmlns:p14="http://schemas.microsoft.com/office/powerpoint/2010/main" val="1061605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C49A-9CBE-2822-F9CB-A0F9F47BC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3877"/>
            <a:ext cx="10515600" cy="97154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PRIA 5 Cooperative Agreement Set-Asides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48D0D-9BB3-BDCA-06D5-AE7CF2689A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495424"/>
            <a:ext cx="9677400" cy="48386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Extends set-asides for: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Pesticide safety education program (PSEP) (up to $500K per year)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Partnership grants (up to $500K per year)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>
              <a:cs typeface="Calibri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>
              <a:cs typeface="Calibri"/>
            </a:endParaRPr>
          </a:p>
          <a:p>
            <a:r>
              <a:rPr lang="en-US"/>
              <a:t>New set-asides created for:</a:t>
            </a:r>
            <a:endParaRPr lang="en-US">
              <a:cs typeface="Calibri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Health care provider training (up to $2.5M over 5 years)</a:t>
            </a:r>
            <a:endParaRPr lang="en-US">
              <a:cs typeface="Calibri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Farmworker training and education (up to $7.5M over 5 years)</a:t>
            </a:r>
            <a:endParaRPr lang="en-US">
              <a:cs typeface="Calibri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Grant technical assistance to applicants and grantees for the above programs (up to $1.75M over 5 years)</a:t>
            </a:r>
            <a:endParaRPr lang="en-US">
              <a:cs typeface="Calibri"/>
            </a:endParaRPr>
          </a:p>
          <a:p>
            <a:pPr marL="457200" lvl="1" indent="0">
              <a:buNone/>
            </a:pPr>
            <a:endParaRPr lang="en-US">
              <a:cs typeface="Calibri"/>
            </a:endParaRPr>
          </a:p>
          <a:p>
            <a:endParaRPr lang="en-US"/>
          </a:p>
          <a:p>
            <a:endParaRPr lang="en-US"/>
          </a:p>
          <a:p>
            <a:endParaRPr lang="en-US"/>
          </a:p>
          <a:p>
            <a:pPr>
              <a:buFont typeface="Courier New" panose="02070309020205020404" pitchFamily="49" charset="0"/>
              <a:buChar char="o"/>
            </a:pPr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8043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C49A-9CBE-2822-F9CB-A0F9F47BC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>
                <a:latin typeface="+mn-lt"/>
              </a:rPr>
              <a:t>PRIA 5 Cooperative Agreement Set-Asides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48D0D-9BB3-BDCA-06D5-AE7CF2689A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96774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Pesticide safety education program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Partnership grants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  <a:sym typeface="Wingdings" panose="05000000000000000000" pitchFamily="2" charset="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</a:t>
            </a:r>
            <a:r>
              <a:rPr lang="en-US" u="sng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kumimoji="0" lang="en-US" sz="280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</a:t>
            </a:r>
            <a:r>
              <a:rPr lang="en-US" u="sng">
                <a:solidFill>
                  <a:prstClr val="black"/>
                </a:solidFill>
                <a:latin typeface="Calibri" panose="020F0502020204030204"/>
              </a:rPr>
              <a:t>p</a:t>
            </a:r>
            <a:r>
              <a:rPr kumimoji="0" lang="en-US" sz="2800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rovider</a:t>
            </a:r>
            <a:r>
              <a:rPr kumimoji="0" lang="en-US" sz="280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u="sng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kumimoji="0" lang="en-US" sz="280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raining </a:t>
            </a:r>
            <a:r>
              <a:rPr lang="en-US" u="sng">
                <a:solidFill>
                  <a:prstClr val="black"/>
                </a:solidFill>
                <a:latin typeface="Calibri" panose="020F0502020204030204"/>
              </a:rPr>
              <a:t>p</a:t>
            </a:r>
            <a:r>
              <a:rPr kumimoji="0" lang="en-US" sz="2800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rogram</a:t>
            </a:r>
            <a:endParaRPr kumimoji="0" lang="en-US" sz="280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Farmworker training and education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Grant </a:t>
            </a:r>
            <a:r>
              <a:rPr lang="en-US" u="sng">
                <a:solidFill>
                  <a:prstClr val="black"/>
                </a:solidFill>
                <a:latin typeface="Calibri" panose="020F0502020204030204"/>
                <a:cs typeface="Calibri"/>
              </a:rPr>
              <a:t>t</a:t>
            </a:r>
            <a:r>
              <a:rPr kumimoji="0" lang="en-US" sz="2800" b="0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echnical</a:t>
            </a:r>
            <a:r>
              <a:rPr kumimoji="0" lang="en-US" sz="2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lang="en-US" u="sng">
                <a:solidFill>
                  <a:prstClr val="black"/>
                </a:solidFill>
                <a:latin typeface="Calibri" panose="020F0502020204030204"/>
                <a:cs typeface="Calibri"/>
              </a:rPr>
              <a:t>a</a:t>
            </a:r>
            <a:r>
              <a:rPr kumimoji="0" lang="en-US" sz="2800" b="0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ssistance</a:t>
            </a:r>
            <a:r>
              <a:rPr kumimoji="0" lang="en-US" sz="2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lang="en-US" u="sng">
                <a:solidFill>
                  <a:prstClr val="black"/>
                </a:solidFill>
                <a:latin typeface="Calibri" panose="020F0502020204030204"/>
                <a:cs typeface="Calibri"/>
              </a:rPr>
              <a:t>p</a:t>
            </a:r>
            <a:r>
              <a:rPr kumimoji="0" lang="en-US" sz="2800" b="0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rogram</a:t>
            </a:r>
            <a:endParaRPr kumimoji="0" lang="en-US" sz="2800" b="0" i="1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23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C49A-9CBE-2822-F9CB-A0F9F47BC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>
                <a:latin typeface="+mn-lt"/>
              </a:rPr>
              <a:t>Pesticide Safety Education Funds Management Program (PSEFMP)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48D0D-9BB3-BDCA-06D5-AE7CF2689A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96774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New five-year cooperative agreement with Extension Foundation  began October 1, 2023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Provides funds to Pesticide Safety Education Programs (PSEPs) at Land Grant Universities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agreement encourages collaboration with Minority-Serving Institutions (MSIs)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Subaward projects include: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Collaborations with MSIs and Tribes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Translation of materials into Spanish and Mandarin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Spanish translation SOPs and glossaries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https://extension.org/national-programs-services/pesticide-safety/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4" name="Picture 2" descr="Extension Foundation">
            <a:extLst>
              <a:ext uri="{FF2B5EF4-FFF2-40B4-BE49-F238E27FC236}">
                <a16:creationId xmlns:a16="http://schemas.microsoft.com/office/drawing/2014/main" id="{A3CB1DD6-5055-F50C-8C44-7F1D27DA6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133" y="4198210"/>
            <a:ext cx="3227422" cy="10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526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C49A-9CBE-2822-F9CB-A0F9F47BC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>
                <a:latin typeface="+mn-lt"/>
              </a:rPr>
              <a:t>PRIA 5 Cooperative Agreement Set-Asides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48D0D-9BB3-BDCA-06D5-AE7CF2689A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96774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Pesticide safety education program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Calibri"/>
              </a:rPr>
              <a:t>Partnership grants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  <a:sym typeface="Wingdings" panose="05000000000000000000" pitchFamily="2" charset="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</a:t>
            </a:r>
            <a:r>
              <a:rPr lang="en-US" u="sng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kumimoji="0" lang="en-US" sz="280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</a:t>
            </a:r>
            <a:r>
              <a:rPr lang="en-US" u="sng">
                <a:solidFill>
                  <a:prstClr val="black"/>
                </a:solidFill>
                <a:latin typeface="Calibri" panose="020F0502020204030204"/>
              </a:rPr>
              <a:t>p</a:t>
            </a:r>
            <a:r>
              <a:rPr kumimoji="0" lang="en-US" sz="2800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rovider</a:t>
            </a:r>
            <a:r>
              <a:rPr kumimoji="0" lang="en-US" sz="280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u="sng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kumimoji="0" lang="en-US" sz="280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raining </a:t>
            </a:r>
            <a:r>
              <a:rPr lang="en-US" u="sng">
                <a:solidFill>
                  <a:prstClr val="black"/>
                </a:solidFill>
                <a:latin typeface="Calibri" panose="020F0502020204030204"/>
              </a:rPr>
              <a:t>p</a:t>
            </a:r>
            <a:r>
              <a:rPr kumimoji="0" lang="en-US" sz="2800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rogram</a:t>
            </a:r>
            <a:endParaRPr kumimoji="0" lang="en-US" sz="280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Farmworker training and education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Grant </a:t>
            </a:r>
            <a:r>
              <a:rPr lang="en-US" u="sng">
                <a:solidFill>
                  <a:prstClr val="black"/>
                </a:solidFill>
                <a:latin typeface="Calibri" panose="020F0502020204030204"/>
                <a:cs typeface="Calibri"/>
              </a:rPr>
              <a:t>t</a:t>
            </a:r>
            <a:r>
              <a:rPr kumimoji="0" lang="en-US" sz="2800" b="0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echnical</a:t>
            </a:r>
            <a:r>
              <a:rPr kumimoji="0" lang="en-US" sz="2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lang="en-US" u="sng">
                <a:solidFill>
                  <a:prstClr val="black"/>
                </a:solidFill>
                <a:latin typeface="Calibri" panose="020F0502020204030204"/>
                <a:cs typeface="Calibri"/>
              </a:rPr>
              <a:t>a</a:t>
            </a:r>
            <a:r>
              <a:rPr kumimoji="0" lang="en-US" sz="2800" b="0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ssistance</a:t>
            </a:r>
            <a:r>
              <a:rPr kumimoji="0" lang="en-US" sz="2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lang="en-US" u="sng">
                <a:solidFill>
                  <a:prstClr val="black"/>
                </a:solidFill>
                <a:latin typeface="Calibri" panose="020F0502020204030204"/>
                <a:cs typeface="Calibri"/>
              </a:rPr>
              <a:t>p</a:t>
            </a:r>
            <a:r>
              <a:rPr kumimoji="0" lang="en-US" sz="2800" b="0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rogram</a:t>
            </a:r>
            <a:endParaRPr kumimoji="0" lang="en-US" sz="2800" b="0" i="1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75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48D0D-9BB3-BDCA-06D5-AE7CF2689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2772"/>
            <a:ext cx="10515600" cy="488419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en-US" sz="2600" dirty="0">
                <a:latin typeface="Arial"/>
                <a:cs typeface="Arial"/>
              </a:rPr>
              <a:t>EPA has made significant progress implementing requirements of PRIA 5 since its passage- for example, OPP:</a:t>
            </a:r>
          </a:p>
          <a:p>
            <a:pPr>
              <a:spcBef>
                <a:spcPts val="400"/>
              </a:spcBef>
            </a:pPr>
            <a:r>
              <a:rPr lang="en-US" sz="2400" dirty="0">
                <a:latin typeface="Arial"/>
                <a:cs typeface="Arial"/>
              </a:rPr>
              <a:t>Conducted significant outreach to a broad array of stakeholders regarding bilingual labeling implementation, including accessibility of labels to farmworkers; stakeholders included farmworkers and farmworker advocacy groups, industry, EPA environmental justice and pesticide federal advisory committees, states, and EPA regions;</a:t>
            </a:r>
          </a:p>
          <a:p>
            <a:pPr>
              <a:spcBef>
                <a:spcPts val="400"/>
              </a:spcBef>
            </a:pPr>
            <a:r>
              <a:rPr lang="en-US" sz="2400" dirty="0">
                <a:latin typeface="Arial"/>
                <a:cs typeface="Arial"/>
              </a:rPr>
              <a:t>Has begun to reduce the backlog of non-PRIA actions and implementing process changes to review these types of actions according to their timeframes;</a:t>
            </a:r>
          </a:p>
          <a:p>
            <a:pPr>
              <a:spcBef>
                <a:spcPts val="400"/>
              </a:spcBef>
            </a:pPr>
            <a:r>
              <a:rPr lang="en-US" sz="2400" dirty="0">
                <a:latin typeface="Arial"/>
                <a:cs typeface="Arial"/>
              </a:rPr>
              <a:t>Issued ESA guidance for review of conventional and biopesticide new </a:t>
            </a:r>
            <a:r>
              <a:rPr lang="en-US" sz="2400" dirty="0" err="1">
                <a:latin typeface="Arial"/>
                <a:cs typeface="Arial"/>
              </a:rPr>
              <a:t>a.i.s</a:t>
            </a:r>
            <a:r>
              <a:rPr lang="en-US" sz="2400" dirty="0">
                <a:latin typeface="Arial"/>
                <a:cs typeface="Arial"/>
              </a:rPr>
              <a:t> and pesticides undergoing registration review, as well as guidance for new uses of registered pesticides;</a:t>
            </a:r>
          </a:p>
          <a:p>
            <a:pPr>
              <a:spcBef>
                <a:spcPts val="400"/>
              </a:spcBef>
            </a:pPr>
            <a:r>
              <a:rPr lang="en-US" sz="2400" dirty="0">
                <a:latin typeface="Arial"/>
                <a:cs typeface="Arial"/>
              </a:rPr>
              <a:t>Completed the successful migration of all OPP divisions into the new IT system for electronic registration submission and application tracking;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7C49A-9CBE-2822-F9CB-A0F9F47BC5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2300" y="400050"/>
            <a:ext cx="10515600" cy="990600"/>
          </a:xfrm>
        </p:spPr>
        <p:txBody>
          <a:bodyPr>
            <a:normAutofit/>
          </a:bodyPr>
          <a:lstStyle/>
          <a:p>
            <a:r>
              <a:rPr lang="en-US" b="1" dirty="0"/>
              <a:t>PRIA 5 Implementation Update</a:t>
            </a:r>
          </a:p>
        </p:txBody>
      </p:sp>
    </p:spTree>
    <p:extLst>
      <p:ext uri="{BB962C8B-B14F-4D97-AF65-F5344CB8AC3E}">
        <p14:creationId xmlns:p14="http://schemas.microsoft.com/office/powerpoint/2010/main" val="3483822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C49A-9CBE-2822-F9CB-A0F9F47BC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latin typeface="+mn-lt"/>
              </a:rPr>
              <a:t>National Pesticide Information Center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48D0D-9BB3-BDCA-06D5-AE7CF2689A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9677400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New five-year cooperative agreement with Oregon State University began March 1, 2024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Provides objective, science-based information about pesticides and pesticide-related topics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Phone line service, infographics, and other informational resources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Phone service in over 270 languages including the top 25 languages spoken in the United States, free of charge to NPIC clientele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In 2023, NPIC received 6,922 inquiries and wrote 1,811 incident reports; NPIC’s website received 4,517,129 page visits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(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  <a:hlinkClick r:id="rId3"/>
              </a:rPr>
              <a:t>http://npic.orst.edu/reports/NPIC23AR.pdf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)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http://npic.orst.edu/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lang="en-US"/>
          </a:p>
          <a:p>
            <a:pPr lvl="1"/>
            <a:endParaRPr lang="en-US"/>
          </a:p>
        </p:txBody>
      </p:sp>
      <p:pic>
        <p:nvPicPr>
          <p:cNvPr id="4" name="Picture 3" descr="NPIC">
            <a:extLst>
              <a:ext uri="{FF2B5EF4-FFF2-40B4-BE49-F238E27FC236}">
                <a16:creationId xmlns:a16="http://schemas.microsoft.com/office/drawing/2014/main" id="{7B3CBEEE-4D84-1CAD-9845-D9DA0AC3B7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6406" r="93594">
                        <a14:foregroundMark x1="7473" y1="58667" x2="7473" y2="58667"/>
                        <a14:foregroundMark x1="6406" y1="28000" x2="6406" y2="28000"/>
                        <a14:foregroundMark x1="37722" y1="28667" x2="37722" y2="28667"/>
                        <a14:foregroundMark x1="38434" y1="88667" x2="38434" y2="88667"/>
                        <a14:foregroundMark x1="41637" y1="86667" x2="41637" y2="86667"/>
                        <a14:foregroundMark x1="66548" y1="45333" x2="66548" y2="45333"/>
                        <a14:foregroundMark x1="66192" y1="10667" x2="66192" y2="10667"/>
                        <a14:foregroundMark x1="79004" y1="37333" x2="79004" y2="37333"/>
                        <a14:foregroundMark x1="93594" y1="32000" x2="93594" y2="3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73584" y="663913"/>
            <a:ext cx="2218001" cy="128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46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C49A-9CBE-2822-F9CB-A0F9F47BC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>
                <a:latin typeface="+mn-lt"/>
              </a:rPr>
              <a:t>PRIA 5 Cooperative Agreement Set-Asides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48D0D-9BB3-BDCA-06D5-AE7CF2689A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7061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Pesticide safety education program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Partnership grants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  <a:sym typeface="Wingdings" panose="05000000000000000000" pitchFamily="2" charset="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Health </a:t>
            </a:r>
            <a:r>
              <a:rPr lang="en-US" b="1" u="sng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c</a:t>
            </a: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are </a:t>
            </a:r>
            <a:r>
              <a:rPr lang="en-US" b="1" u="sng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p</a:t>
            </a:r>
            <a:r>
              <a:rPr kumimoji="0" lang="en-US" sz="28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rovider</a:t>
            </a: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b="1" u="sng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t</a:t>
            </a: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raining </a:t>
            </a:r>
            <a:r>
              <a:rPr lang="en-US" b="1" u="sng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p</a:t>
            </a:r>
            <a:r>
              <a:rPr kumimoji="0" lang="en-US" sz="28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rogram</a:t>
            </a:r>
            <a:endParaRPr kumimoji="0" lang="en-US" sz="28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Farmworker training and education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Grant </a:t>
            </a:r>
            <a:r>
              <a:rPr lang="en-US" u="sng">
                <a:solidFill>
                  <a:prstClr val="black"/>
                </a:solidFill>
                <a:latin typeface="Calibri" panose="020F0502020204030204"/>
                <a:cs typeface="Calibri"/>
              </a:rPr>
              <a:t>t</a:t>
            </a:r>
            <a:r>
              <a:rPr kumimoji="0" lang="en-US" sz="2800" b="0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echnical</a:t>
            </a:r>
            <a:r>
              <a:rPr kumimoji="0" lang="en-US" sz="2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lang="en-US" u="sng">
                <a:solidFill>
                  <a:prstClr val="black"/>
                </a:solidFill>
                <a:latin typeface="Calibri" panose="020F0502020204030204"/>
                <a:cs typeface="Calibri"/>
              </a:rPr>
              <a:t>a</a:t>
            </a:r>
            <a:r>
              <a:rPr kumimoji="0" lang="en-US" sz="2800" b="0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ssistance</a:t>
            </a:r>
            <a:r>
              <a:rPr kumimoji="0" lang="en-US" sz="2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lang="en-US" u="sng">
                <a:solidFill>
                  <a:prstClr val="black"/>
                </a:solidFill>
                <a:latin typeface="Calibri" panose="020F0502020204030204"/>
                <a:cs typeface="Calibri"/>
              </a:rPr>
              <a:t>p</a:t>
            </a:r>
            <a:r>
              <a:rPr kumimoji="0" lang="en-US" sz="2800" b="0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rogram</a:t>
            </a:r>
            <a:endParaRPr kumimoji="0" lang="en-US" sz="2800" b="0" i="1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653805-3A29-B45E-BD6C-8AB319F1F112}"/>
              </a:ext>
            </a:extLst>
          </p:cNvPr>
          <p:cNvSpPr txBox="1"/>
          <p:nvPr/>
        </p:nvSpPr>
        <p:spPr>
          <a:xfrm>
            <a:off x="6769100" y="3568700"/>
            <a:ext cx="5422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/>
              <a:t>}</a:t>
            </a:r>
            <a:r>
              <a:rPr lang="en-US" sz="2000" b="1"/>
              <a:t>formerly, “worker safety activities”</a:t>
            </a:r>
            <a:endParaRPr lang="en-US" sz="8000" b="1"/>
          </a:p>
        </p:txBody>
      </p:sp>
    </p:spTree>
    <p:extLst>
      <p:ext uri="{BB962C8B-B14F-4D97-AF65-F5344CB8AC3E}">
        <p14:creationId xmlns:p14="http://schemas.microsoft.com/office/powerpoint/2010/main" val="1824536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BF6B2-4C29-4A80-BEE2-173E45A20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98" y="152400"/>
            <a:ext cx="11343556" cy="1254166"/>
          </a:xfrm>
        </p:spPr>
        <p:txBody>
          <a:bodyPr>
            <a:noAutofit/>
          </a:bodyPr>
          <a:lstStyle/>
          <a:p>
            <a:pPr algn="ctr"/>
            <a:r>
              <a:rPr lang="en-US" sz="3600" b="1"/>
              <a:t>Existing Agreements Supporting Worker Protection Activities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5969AC-7303-433D-929A-D157F0A73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40116CA0-D655-413F-912F-ACAAA8ACFE33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17DEB-AE8D-40CA-BE66-518F857A7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2093" y="1283918"/>
            <a:ext cx="8964461" cy="5164522"/>
          </a:xfrm>
        </p:spPr>
        <p:txBody>
          <a:bodyPr>
            <a:noAutofit/>
          </a:bodyPr>
          <a:lstStyle/>
          <a:p>
            <a:pPr marL="403225" indent="0">
              <a:buNone/>
            </a:pPr>
            <a:r>
              <a:rPr lang="en-US" sz="2000">
                <a:hlinkClick r:id="rId3"/>
              </a:rPr>
              <a:t>National Farmworker Training Program </a:t>
            </a:r>
            <a:r>
              <a:rPr lang="en-US" sz="2000"/>
              <a:t>– Association of Farmworker Opportunity Programs (AFOP)</a:t>
            </a:r>
          </a:p>
          <a:p>
            <a:pPr lvl="1"/>
            <a:r>
              <a:rPr lang="en-US" sz="1800"/>
              <a:t>Current farmworker training cooperative agreement grantee</a:t>
            </a:r>
          </a:p>
          <a:p>
            <a:pPr lvl="1"/>
            <a:r>
              <a:rPr lang="en-US" sz="1800"/>
              <a:t>Provides multiple occupational health safety training topics to the farmworker community</a:t>
            </a:r>
            <a:endParaRPr lang="en-US" sz="1200"/>
          </a:p>
          <a:p>
            <a:pPr marL="457200" lvl="1" indent="0">
              <a:buNone/>
            </a:pPr>
            <a:endParaRPr lang="en-US" sz="1800"/>
          </a:p>
          <a:p>
            <a:pPr marL="400050" lvl="1" indent="0">
              <a:buNone/>
            </a:pPr>
            <a:r>
              <a:rPr lang="en-US" sz="2000" b="1">
                <a:solidFill>
                  <a:srgbClr val="333333"/>
                </a:solidFill>
                <a:latin typeface="+mj-lt"/>
                <a:hlinkClick r:id="rId4"/>
              </a:rPr>
              <a:t>Pesticide Educational Resources Collaborative</a:t>
            </a:r>
            <a:r>
              <a:rPr lang="en-US" sz="2000" b="1">
                <a:solidFill>
                  <a:srgbClr val="333333"/>
                </a:solidFill>
                <a:latin typeface="+mj-lt"/>
              </a:rPr>
              <a:t> (PERC) - </a:t>
            </a:r>
            <a:r>
              <a:rPr lang="en-US" sz="2000"/>
              <a:t>UC Davis in collaboration with Oregon State University</a:t>
            </a:r>
          </a:p>
          <a:p>
            <a:pPr marL="742950" lvl="1" indent="-342900"/>
            <a:r>
              <a:rPr lang="en-US" sz="2000"/>
              <a:t>Coordinates the development of pesticide-related educational resources (e.g., manuals, videos, guides) that meet national needs related to implementing the Worker Protection Standard and CPA regulations. </a:t>
            </a:r>
          </a:p>
          <a:p>
            <a:pPr marL="400050" lvl="1" indent="0">
              <a:buNone/>
            </a:pPr>
            <a:endParaRPr lang="en-US" sz="2000"/>
          </a:p>
          <a:p>
            <a:pPr marL="400050" lvl="1" indent="0">
              <a:buNone/>
            </a:pPr>
            <a:r>
              <a:rPr lang="en-US" sz="2000">
                <a:hlinkClick r:id="rId5"/>
              </a:rPr>
              <a:t>PERC – Medical</a:t>
            </a:r>
            <a:r>
              <a:rPr lang="en-US" sz="2000"/>
              <a:t> – UC Davis in collaboration with Oregon State University</a:t>
            </a:r>
          </a:p>
          <a:p>
            <a:pPr lvl="1"/>
            <a:r>
              <a:rPr lang="en-US" sz="1800">
                <a:solidFill>
                  <a:srgbClr val="333333"/>
                </a:solidFill>
              </a:rPr>
              <a:t>Helped medical professionals prevent, recognize, and treat pesticide-related illness by providing </a:t>
            </a:r>
            <a:r>
              <a:rPr lang="en-US" sz="1800">
                <a:solidFill>
                  <a:srgbClr val="337AB7"/>
                </a:solidFill>
                <a:hlinkClick r:id="rId6"/>
              </a:rPr>
              <a:t>resources</a:t>
            </a:r>
            <a:r>
              <a:rPr lang="en-US" sz="1800">
                <a:solidFill>
                  <a:srgbClr val="333333"/>
                </a:solidFill>
              </a:rPr>
              <a:t> focused on pesticides and human health issues.</a:t>
            </a:r>
          </a:p>
          <a:p>
            <a:pPr lvl="1"/>
            <a:r>
              <a:rPr lang="en-US" sz="1800">
                <a:solidFill>
                  <a:srgbClr val="333333"/>
                </a:solidFill>
              </a:rPr>
              <a:t>Agreement concluded in August 2023</a:t>
            </a:r>
          </a:p>
          <a:p>
            <a:pPr marL="457200" lvl="1" indent="0">
              <a:buNone/>
            </a:pPr>
            <a:endParaRPr lang="en-US" sz="16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28BD48-F5D0-4C63-B041-14FEA7754E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446" y="1414464"/>
            <a:ext cx="1905000" cy="10377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954E11-CF68-47EA-ADEA-A516DBE00F1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13" t="-46478" r="180" b="-39378"/>
          <a:stretch/>
        </p:blipFill>
        <p:spPr>
          <a:xfrm>
            <a:off x="-109072" y="4293003"/>
            <a:ext cx="3319586" cy="1811892"/>
          </a:xfrm>
          <a:custGeom>
            <a:avLst/>
            <a:gdLst/>
            <a:ahLst/>
            <a:cxnLst/>
            <a:rect l="l" t="t" r="r" b="b"/>
            <a:pathLst>
              <a:path w="5584275" h="2286000">
                <a:moveTo>
                  <a:pt x="0" y="0"/>
                </a:moveTo>
                <a:lnTo>
                  <a:pt x="5584275" y="0"/>
                </a:lnTo>
                <a:lnTo>
                  <a:pt x="5584275" y="2286000"/>
                </a:lnTo>
                <a:lnTo>
                  <a:pt x="626046" y="2286000"/>
                </a:lnTo>
                <a:lnTo>
                  <a:pt x="692258" y="2195876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2D9E36-DCB1-F85B-5446-FA64BCC109F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924" b="-1"/>
          <a:stretch/>
        </p:blipFill>
        <p:spPr>
          <a:xfrm>
            <a:off x="256562" y="2905976"/>
            <a:ext cx="2731968" cy="104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24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C49A-9CBE-2822-F9CB-A0F9F47BC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8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latin typeface="+mn-lt"/>
              </a:rPr>
              <a:t>PRIA 5 Cooperative Agreement Set-Asides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48D0D-9BB3-BDCA-06D5-AE7CF2689A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495424"/>
            <a:ext cx="9677400" cy="483869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New set-asides created for:</a:t>
            </a:r>
            <a:endParaRPr lang="en-US" dirty="0">
              <a:cs typeface="Calibri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Health care provider training (up to $2.5M over 5 years)</a:t>
            </a:r>
            <a:endParaRPr lang="en-US" dirty="0">
              <a:cs typeface="Calibri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Farmworker training and education (up to $7.5M over 5 years)</a:t>
            </a:r>
            <a:endParaRPr lang="en-US" dirty="0">
              <a:cs typeface="Calibri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Grant technical assistance to applicants and grantees for the above programs (up to $1.75M over 5 years)</a:t>
            </a:r>
            <a:endParaRPr lang="en-US" dirty="0">
              <a:cs typeface="Calibri"/>
            </a:endParaRP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  <a:p>
            <a:r>
              <a:rPr lang="en-US" dirty="0"/>
              <a:t>These set asides above replace the worker protection activities set aside (for a minimum of $1M per year) under PRIA 4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New requirements related to the programs’ scope, applicants’ eligibility, and development (i.e., stakeholder outreach on design)</a:t>
            </a:r>
            <a:endParaRPr lang="en-US" dirty="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9715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C49A-9CBE-2822-F9CB-A0F9F47BC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15" y="365125"/>
            <a:ext cx="11097927" cy="1325563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latin typeface="+mn-lt"/>
              </a:rPr>
              <a:t>PPDC Farmworker and Clinician Training Workgroup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48D0D-9BB3-BDCA-06D5-AE7CF2689A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96774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Workgroup gave recommendations on OPP’s cooperative agreements for worker safety activities</a:t>
            </a:r>
          </a:p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Met monthly for most of a year in 2021</a:t>
            </a:r>
          </a:p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EPA implementing some of their recommendations through the PRIA 5 set-asides grant programs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52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C49A-9CBE-2822-F9CB-A0F9F47BC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>
                <a:latin typeface="+mn-lt"/>
              </a:rPr>
              <a:t>PRIA 5 Cooperative Agreement Set-Asides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48D0D-9BB3-BDCA-06D5-AE7CF2689A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96774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Pesticide safety education program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Partnership grants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Calibri"/>
              <a:sym typeface="Wingdings" panose="05000000000000000000" pitchFamily="2" charset="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Health </a:t>
            </a:r>
            <a:r>
              <a:rPr lang="en-US" b="1" u="sng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c</a:t>
            </a: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are </a:t>
            </a:r>
            <a:r>
              <a:rPr lang="en-US" b="1" u="sng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p</a:t>
            </a:r>
            <a:r>
              <a:rPr kumimoji="0" lang="en-US" sz="28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rovider</a:t>
            </a: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b="1" u="sng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t</a:t>
            </a: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raining </a:t>
            </a:r>
            <a:r>
              <a:rPr lang="en-US" b="1" u="sng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p</a:t>
            </a:r>
            <a:r>
              <a:rPr kumimoji="0" lang="en-US" sz="28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rogram</a:t>
            </a:r>
            <a:endParaRPr kumimoji="0" lang="en-US" sz="28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Farmworker training and education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Grant </a:t>
            </a:r>
            <a:r>
              <a:rPr lang="en-US" u="sng">
                <a:solidFill>
                  <a:prstClr val="black"/>
                </a:solidFill>
                <a:latin typeface="Calibri" panose="020F0502020204030204"/>
                <a:cs typeface="Calibri"/>
              </a:rPr>
              <a:t>t</a:t>
            </a:r>
            <a:r>
              <a:rPr kumimoji="0" lang="en-US" sz="2800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echnical</a:t>
            </a:r>
            <a:r>
              <a:rPr kumimoji="0" lang="en-US" sz="280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lang="en-US" u="sng">
                <a:solidFill>
                  <a:prstClr val="black"/>
                </a:solidFill>
                <a:latin typeface="Calibri" panose="020F0502020204030204"/>
                <a:cs typeface="Calibri"/>
              </a:rPr>
              <a:t>a</a:t>
            </a:r>
            <a:r>
              <a:rPr kumimoji="0" lang="en-US" sz="2800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ssistance</a:t>
            </a:r>
            <a:r>
              <a:rPr kumimoji="0" lang="en-US" sz="280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lang="en-US" u="sng">
                <a:solidFill>
                  <a:prstClr val="black"/>
                </a:solidFill>
                <a:latin typeface="Calibri" panose="020F0502020204030204"/>
                <a:cs typeface="Calibri"/>
              </a:rPr>
              <a:t>p</a:t>
            </a:r>
            <a:r>
              <a:rPr kumimoji="0" lang="en-US" sz="2800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rogram</a:t>
            </a:r>
            <a:endParaRPr kumimoji="0" lang="en-US" sz="2800" i="1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95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C49A-9CBE-2822-F9CB-A0F9F47BC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773393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latin typeface="+mn-lt"/>
              </a:rPr>
              <a:t>Healthcare Provider Training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48D0D-9BB3-BDCA-06D5-AE7CF2689A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1671801"/>
            <a:ext cx="1024569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Will fund the training of healthcare providers on the prevention, recognition, treatment, management, and reporting of pesticide-related illness. </a:t>
            </a:r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fontAlgn="base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Stakeholder engagement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en-US" dirty="0"/>
              <a:t>PPDC Workgroup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en-US" dirty="0"/>
              <a:t>Published a Request for Information (RFI) on </a:t>
            </a:r>
            <a:r>
              <a:rPr lang="en-US" b="1" dirty="0"/>
              <a:t>September 25, 2023</a:t>
            </a:r>
            <a:endParaRPr lang="en-US" dirty="0"/>
          </a:p>
          <a:p>
            <a:pPr lvl="2" fontAlgn="base">
              <a:buFont typeface="Courier New" panose="02070309020205020404" pitchFamily="49" charset="0"/>
              <a:buChar char="o"/>
            </a:pP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Described a proposed design for the Healthcare Provider Training Program.</a:t>
            </a:r>
          </a:p>
          <a:p>
            <a:pPr lvl="2" fontAlgn="base">
              <a:buFont typeface="Courier New" panose="02070309020205020404" pitchFamily="49" charset="0"/>
              <a:buChar char="o"/>
            </a:pP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Posed specific questions to stakeholders related to the program design. </a:t>
            </a:r>
            <a:endParaRPr lang="en-US" sz="2200" b="0" i="0" dirty="0">
              <a:effectLst/>
              <a:latin typeface="Calibri" panose="020F050202020403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1B1B1B"/>
                </a:solidFill>
                <a:cs typeface="Arial"/>
              </a:rPr>
              <a:t>Docket for public comments can be found here:</a:t>
            </a:r>
            <a:r>
              <a:rPr lang="en-US" sz="2200" b="0" i="0" dirty="0">
                <a:solidFill>
                  <a:srgbClr val="1B1B1B"/>
                </a:solidFill>
                <a:effectLst/>
                <a:cs typeface="Arial"/>
              </a:rPr>
              <a:t> </a:t>
            </a:r>
            <a:r>
              <a:rPr lang="en-US" sz="2200" b="0" i="0" dirty="0">
                <a:solidFill>
                  <a:srgbClr val="1B1B1B"/>
                </a:solidFill>
                <a:effectLst/>
                <a:cs typeface="Arial"/>
                <a:hlinkClick r:id="rId3"/>
              </a:rPr>
              <a:t>EPA-HQ-OPP-2023-0457</a:t>
            </a:r>
            <a:r>
              <a:rPr lang="en-US" sz="2200" b="0" i="0" dirty="0">
                <a:solidFill>
                  <a:srgbClr val="1B1B1B"/>
                </a:solidFill>
                <a:effectLst/>
                <a:cs typeface="Arial"/>
              </a:rPr>
              <a:t> </a:t>
            </a:r>
            <a:r>
              <a:rPr lang="en-US" sz="2200" dirty="0">
                <a:effectLst/>
                <a:ea typeface="Calibri" panose="020F0502020204030204" pitchFamily="34" charset="0"/>
              </a:rPr>
              <a:t>on </a:t>
            </a:r>
            <a:r>
              <a:rPr lang="en-US" sz="2200" u="sng" dirty="0">
                <a:solidFill>
                  <a:srgbClr val="0562C1"/>
                </a:solidFill>
                <a:effectLst/>
                <a:ea typeface="Calibri" panose="020F0502020204030204" pitchFamily="34" charset="0"/>
                <a:hlinkClick r:id="rId4"/>
              </a:rPr>
              <a:t>www.regulations.gov</a:t>
            </a:r>
            <a:endParaRPr lang="en-US" sz="2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781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C49A-9CBE-2822-F9CB-A0F9F47BC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PPDC Workgroup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Clinician Training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48D0D-9BB3-BDCA-06D5-AE7CF2689A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96774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 reporting system for pesticide incidents.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Promote awareness of pesticide illness/injury reporting among clinicians by partnering with professional organizations.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 a wide range of health care providers (HCPs).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Involve HCPs in development and evaluation of materials.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 in needs assessments.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 partnerships with and funding opportunities for organizations with front line relationships.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 list of recommendations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here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98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C49A-9CBE-2822-F9CB-A0F9F47BC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1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latin typeface="+mn-lt"/>
              </a:rPr>
              <a:t>Healthcare Provider Training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48D0D-9BB3-BDCA-06D5-AE7CF2689A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96774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US" sz="2800" b="0" i="0">
                <a:solidFill>
                  <a:srgbClr val="000000"/>
                </a:solidFill>
                <a:effectLst/>
              </a:rPr>
              <a:t>Design laid out in the RFI: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en-US" b="0" i="0">
                <a:solidFill>
                  <a:srgbClr val="1B1B1B"/>
                </a:solidFill>
                <a:effectLst/>
              </a:rPr>
              <a:t>Agreement includes training and technical assistance program for HCPs </a:t>
            </a:r>
            <a:r>
              <a:rPr lang="en-US" b="1" i="0" u="sng">
                <a:solidFill>
                  <a:srgbClr val="1B1B1B"/>
                </a:solidFill>
                <a:effectLst/>
              </a:rPr>
              <a:t>AND</a:t>
            </a:r>
            <a:r>
              <a:rPr lang="en-US" b="0" i="0">
                <a:solidFill>
                  <a:srgbClr val="1B1B1B"/>
                </a:solidFill>
                <a:effectLst/>
              </a:rPr>
              <a:t> a partnership program.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en-US" b="0" i="0">
                <a:solidFill>
                  <a:srgbClr val="1B1B1B"/>
                </a:solidFill>
                <a:effectLst/>
              </a:rPr>
              <a:t>Will help ensure that the training and technical assistance program is culturally responsive through partnership with community-based organizations.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en-US">
                <a:solidFill>
                  <a:srgbClr val="1B1B1B"/>
                </a:solidFill>
              </a:rPr>
              <a:t>Will promote collaboration with professional organizations, as well.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en-US">
                <a:solidFill>
                  <a:srgbClr val="1B1B1B"/>
                </a:solidFill>
              </a:rPr>
              <a:t>B</a:t>
            </a:r>
            <a:r>
              <a:rPr lang="en-US">
                <a:solidFill>
                  <a:srgbClr val="000000"/>
                </a:solidFill>
              </a:rPr>
              <a:t>road definition of “healthcare provider” to include community health workers, others.</a:t>
            </a:r>
            <a:endParaRPr lang="en-US" b="0" i="0">
              <a:solidFill>
                <a:srgbClr val="1B1B1B"/>
              </a:solidFill>
              <a:effectLst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en-US" b="0" i="0">
                <a:solidFill>
                  <a:srgbClr val="000000"/>
                </a:solidFill>
                <a:effectLst/>
              </a:rPr>
              <a:t>Increased emphasis on reporting.</a:t>
            </a:r>
          </a:p>
          <a:p>
            <a:pPr marL="0" indent="0">
              <a:buFontTx/>
              <a:buNone/>
            </a:pPr>
            <a:endParaRPr lang="en-US"/>
          </a:p>
          <a:p>
            <a:pPr lvl="1" fontAlgn="base"/>
            <a:endParaRPr lang="en-US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01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C49A-9CBE-2822-F9CB-A0F9F47BC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1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latin typeface="+mn-lt"/>
              </a:rPr>
              <a:t>Healthcare Provider Training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48D0D-9BB3-BDCA-06D5-AE7CF2689A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96774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fontAlgn="base"/>
            <a:r>
              <a:rPr lang="en-US" sz="2800" b="0" i="0">
                <a:solidFill>
                  <a:srgbClr val="000000"/>
                </a:solidFill>
                <a:effectLst/>
              </a:rPr>
              <a:t>Received 16 comments on the RFI.</a:t>
            </a:r>
          </a:p>
          <a:p>
            <a:pPr fontAlgn="base"/>
            <a:r>
              <a:rPr lang="en-US">
                <a:solidFill>
                  <a:srgbClr val="000000"/>
                </a:solidFill>
              </a:rPr>
              <a:t>Comments echoed and built upon PPDC recommendations.</a:t>
            </a:r>
          </a:p>
          <a:p>
            <a:pPr fontAlgn="base"/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Commenters suggested that grantees: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Leverage existing relationships (PEHSUs, SLAs, PSEPs, grassroots organizations) to bridge communication between vulnerable communities and HCPs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Have expertise in developing bilingual, culturally contextual educational materials to help HCPs offer information to farmworkers and farmworker family members 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Address beliefs around pesticide hazards and how to communicate around them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Should also train/do outreach to childcare and education providers, since they interact with farmworker families on a regular basis </a:t>
            </a:r>
          </a:p>
          <a:p>
            <a:pPr marL="0" indent="0" fontAlgn="base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18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48D0D-9BB3-BDCA-06D5-AE7CF2689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1752"/>
            <a:ext cx="10515600" cy="49052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>
              <a:spcBef>
                <a:spcPts val="400"/>
              </a:spcBef>
            </a:pPr>
            <a:r>
              <a:rPr lang="en-US" sz="2400" dirty="0">
                <a:latin typeface="Arial"/>
                <a:cs typeface="Arial"/>
              </a:rPr>
              <a:t>Established the Vector Expedited Review Voucher (VERV) program to incentivize registration of new insecticides to control the spread of vector-borne diseases;</a:t>
            </a:r>
          </a:p>
          <a:p>
            <a:pPr lvl="1">
              <a:spcBef>
                <a:spcPts val="400"/>
              </a:spcBef>
            </a:pPr>
            <a:r>
              <a:rPr lang="en-US" sz="2400" dirty="0">
                <a:latin typeface="Arial"/>
                <a:cs typeface="Arial"/>
              </a:rPr>
              <a:t>Developed a process for sharing of EPA data evaluation records with the applicant at the time of the regulatory decision;</a:t>
            </a:r>
          </a:p>
          <a:p>
            <a:pPr lvl="1">
              <a:spcBef>
                <a:spcPts val="400"/>
              </a:spcBef>
            </a:pPr>
            <a:r>
              <a:rPr lang="en-US" sz="2400" dirty="0">
                <a:latin typeface="Arial"/>
                <a:cs typeface="Arial"/>
              </a:rPr>
              <a:t>Published centralized webpage of EPA guidance documents related to pesticide regulation and pesticide-related resources;</a:t>
            </a:r>
          </a:p>
          <a:p>
            <a:pPr lvl="1">
              <a:spcBef>
                <a:spcPts val="400"/>
              </a:spcBef>
            </a:pPr>
            <a:r>
              <a:rPr lang="en-US" dirty="0">
                <a:latin typeface="Arial"/>
                <a:cs typeface="Arial"/>
              </a:rPr>
              <a:t>S</a:t>
            </a:r>
            <a:r>
              <a:rPr lang="en-US" sz="2400" dirty="0">
                <a:latin typeface="Arial"/>
                <a:cs typeface="Arial"/>
              </a:rPr>
              <a:t>upporting farmworker training and education through continuation of existing cooperative agreements, awarding of new Pesticide Safety Education Program and new Partnership Grant cooperative agreements.</a:t>
            </a:r>
          </a:p>
          <a:p>
            <a:pPr lvl="1">
              <a:spcBef>
                <a:spcPts val="400"/>
              </a:spcBef>
            </a:pPr>
            <a:r>
              <a:rPr lang="en-US" sz="2400" dirty="0">
                <a:latin typeface="Arial"/>
                <a:cs typeface="Arial"/>
              </a:rPr>
              <a:t>Requested stakeholder input on program designs for new health care provider training and farmworker training grant programs;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7C49A-9CBE-2822-F9CB-A0F9F47BC5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2300" y="400050"/>
            <a:ext cx="10515600" cy="990600"/>
          </a:xfrm>
        </p:spPr>
        <p:txBody>
          <a:bodyPr>
            <a:normAutofit/>
          </a:bodyPr>
          <a:lstStyle/>
          <a:p>
            <a:r>
              <a:rPr lang="en-US" b="1" dirty="0"/>
              <a:t>PRIA 5 Implementation Update (cont’d)</a:t>
            </a:r>
          </a:p>
        </p:txBody>
      </p:sp>
    </p:spTree>
    <p:extLst>
      <p:ext uri="{BB962C8B-B14F-4D97-AF65-F5344CB8AC3E}">
        <p14:creationId xmlns:p14="http://schemas.microsoft.com/office/powerpoint/2010/main" val="1866814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C49A-9CBE-2822-F9CB-A0F9F47BC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>
                <a:latin typeface="+mn-lt"/>
              </a:rPr>
              <a:t>Healthcare Provider Training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48D0D-9BB3-BDCA-06D5-AE7CF2689A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9677400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fontAlgn="base"/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RFI comments also expressed support for </a:t>
            </a:r>
            <a:r>
              <a:rPr lang="en-US">
                <a:solidFill>
                  <a:prstClr val="black"/>
                </a:solidFill>
              </a:rPr>
              <a:t>other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aspects of proposed design, including: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Focus on occupational screenings, housing screenings, including for pediatric patients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Focus on cultural competence and humility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Importance of reporting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Apply lessons learned from previous agreements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Other suggestions/feedback: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Recognizing that community health care centers use a team approach to care; they provide a basic training for all staff and then role-specific training as well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>
                <a:solidFill>
                  <a:prstClr val="black"/>
                </a:solidFill>
              </a:rPr>
              <a:t>Other populations at high/unique risk of pesticide exposure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lvl="1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018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C49A-9CBE-2822-F9CB-A0F9F47BC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>
                <a:latin typeface="+mn-lt"/>
              </a:rPr>
              <a:t>Healthcare Provider Training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48D0D-9BB3-BDCA-06D5-AE7CF2689A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96774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EPA is c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urrently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developing a Notice of Funding Opportunity (NOFO)</a:t>
            </a:r>
          </a:p>
          <a:p>
            <a:pPr fontAlgn="base"/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  <a:p>
            <a:pPr fontAlgn="base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steps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Issue NOFO in 2024</a:t>
            </a:r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 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new Healthcare Provider Training Program in Fiscal Year 2025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407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C49A-9CBE-2822-F9CB-A0F9F47BC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>
                <a:latin typeface="+mn-lt"/>
              </a:rPr>
              <a:t>PRIA 5 Cooperative Agreement Set-Asides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48D0D-9BB3-BDCA-06D5-AE7CF2689A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96774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Pesticide safety education program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Partnership grants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  <a:sym typeface="Wingdings" panose="05000000000000000000" pitchFamily="2" charset="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</a:t>
            </a:r>
            <a:r>
              <a:rPr lang="en-US" u="sng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kumimoji="0" lang="en-US" sz="280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</a:t>
            </a:r>
            <a:r>
              <a:rPr lang="en-US" u="sng">
                <a:solidFill>
                  <a:prstClr val="black"/>
                </a:solidFill>
                <a:latin typeface="Calibri" panose="020F0502020204030204"/>
              </a:rPr>
              <a:t>p</a:t>
            </a:r>
            <a:r>
              <a:rPr kumimoji="0" lang="en-US" sz="2800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rovider</a:t>
            </a:r>
            <a:r>
              <a:rPr kumimoji="0" lang="en-US" sz="280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u="sng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kumimoji="0" lang="en-US" sz="280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raining </a:t>
            </a:r>
            <a:r>
              <a:rPr lang="en-US" u="sng">
                <a:solidFill>
                  <a:prstClr val="black"/>
                </a:solidFill>
                <a:latin typeface="Calibri" panose="020F0502020204030204"/>
              </a:rPr>
              <a:t>p</a:t>
            </a:r>
            <a:r>
              <a:rPr kumimoji="0" lang="en-US" sz="2800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rogram</a:t>
            </a:r>
            <a:endParaRPr kumimoji="0" lang="en-US" sz="280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Farmworker training and education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Grant </a:t>
            </a:r>
            <a:r>
              <a:rPr lang="en-US" u="sng">
                <a:solidFill>
                  <a:prstClr val="black"/>
                </a:solidFill>
                <a:latin typeface="Calibri" panose="020F0502020204030204"/>
                <a:cs typeface="Calibri"/>
              </a:rPr>
              <a:t>t</a:t>
            </a:r>
            <a:r>
              <a:rPr kumimoji="0" lang="en-US" sz="2800" b="0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echnical</a:t>
            </a:r>
            <a:r>
              <a:rPr kumimoji="0" lang="en-US" sz="2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lang="en-US" u="sng">
                <a:solidFill>
                  <a:prstClr val="black"/>
                </a:solidFill>
                <a:latin typeface="Calibri" panose="020F0502020204030204"/>
                <a:cs typeface="Calibri"/>
              </a:rPr>
              <a:t>a</a:t>
            </a:r>
            <a:r>
              <a:rPr kumimoji="0" lang="en-US" sz="2800" b="0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ssistance</a:t>
            </a:r>
            <a:r>
              <a:rPr kumimoji="0" lang="en-US" sz="2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lang="en-US" u="sng">
                <a:solidFill>
                  <a:prstClr val="black"/>
                </a:solidFill>
                <a:latin typeface="Calibri" panose="020F0502020204030204"/>
                <a:cs typeface="Calibri"/>
              </a:rPr>
              <a:t>p</a:t>
            </a:r>
            <a:r>
              <a:rPr kumimoji="0" lang="en-US" sz="2800" b="0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rogram</a:t>
            </a:r>
            <a:endParaRPr kumimoji="0" lang="en-US" sz="2800" b="0" i="1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69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C49A-9CBE-2822-F9CB-A0F9F47BC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773393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latin typeface="+mn-lt"/>
              </a:rPr>
              <a:t>Farmworker Training and Education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48D0D-9BB3-BDCA-06D5-AE7CF2689A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134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Will fund innovative training, education, materials development, and outreach to farmworker communities on the WPS, pesticide safety, information related to worker pesticide safety.</a:t>
            </a:r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fontAlgn="base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Stakeholder engagement 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en-US" dirty="0"/>
              <a:t>PPDC Workgroup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en-US" dirty="0"/>
              <a:t>Published a RFI on </a:t>
            </a:r>
            <a:r>
              <a:rPr lang="en-US" b="1" dirty="0"/>
              <a:t>January 25, 2024</a:t>
            </a:r>
            <a:endParaRPr lang="en-US" dirty="0"/>
          </a:p>
          <a:p>
            <a:pPr lvl="2" fontAlgn="base">
              <a:buFont typeface="Courier New" panose="02070309020205020404" pitchFamily="49" charset="0"/>
              <a:buChar char="o"/>
            </a:pP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Laid out a proposed design for the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National Farmworker Training and Education Program.</a:t>
            </a:r>
          </a:p>
          <a:p>
            <a:pPr lvl="2" fontAlgn="base">
              <a:buFont typeface="Courier New" panose="02070309020205020404" pitchFamily="49" charset="0"/>
              <a:buChar char="o"/>
            </a:pP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Posed specific questions to stakeholders related to the program design. </a:t>
            </a:r>
            <a:endParaRPr lang="en-US" sz="2200" b="0" i="0" dirty="0">
              <a:effectLst/>
              <a:latin typeface="Calibri" panose="020F050202020403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1B1B1B"/>
                </a:solidFill>
                <a:cs typeface="Arial"/>
              </a:rPr>
              <a:t>Docket for public comments can be found here:</a:t>
            </a:r>
            <a:r>
              <a:rPr lang="en-US" sz="2200" b="0" i="0" dirty="0">
                <a:solidFill>
                  <a:srgbClr val="1B1B1B"/>
                </a:solidFill>
                <a:effectLst/>
                <a:cs typeface="Arial"/>
              </a:rPr>
              <a:t> 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EPA-HQ-OPP-2023-0643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on </a:t>
            </a:r>
            <a:r>
              <a:rPr lang="en-US" sz="2200" u="sng" dirty="0">
                <a:solidFill>
                  <a:srgbClr val="0562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www.regulations.gov</a:t>
            </a:r>
            <a:endParaRPr lang="en-US" sz="2200" b="0" i="0" dirty="0">
              <a:solidFill>
                <a:srgbClr val="1B1B1B"/>
              </a:solidFill>
              <a:effectLst/>
              <a:cs typeface="Arial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4300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C49A-9CBE-2822-F9CB-A0F9F47BC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PPDC Workgroup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Farmworker Training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48D0D-9BB3-BDCA-06D5-AE7CF2689A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96774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Specify in future notice of funding opportunities that more farmworkers, farmworker organizations, and WPS trainers are involved in the development and evaluation of WPS training materials.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 process for training evaluation/feedback loop.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Require farmworker trainings to work within cultural context of the audience.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Ensure better compliance and enforcement of WPS training requirements.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 rigor, thoroughness, and effectiveness of training.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 list of recommendations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here</a:t>
            </a:r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635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C49A-9CBE-2822-F9CB-A0F9F47BC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773393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latin typeface="+mn-lt"/>
              </a:rPr>
              <a:t>Farmworker Training and Education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48D0D-9BB3-BDCA-06D5-AE7CF2689A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96774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fontAlgn="base"/>
            <a:r>
              <a:rPr lang="en-US" dirty="0"/>
              <a:t>NFTEP RFI 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Laid out a proposed design for NFTEP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that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builds on the work of past agreements while incorporating new strategies to support involvement of farmworkers and their communitie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s throughout the process.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RFI emphasized:</a:t>
            </a:r>
          </a:p>
          <a:p>
            <a:pPr lvl="2" fontAlgn="base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ommunity involvement and cultural context</a:t>
            </a:r>
          </a:p>
          <a:p>
            <a:pPr lvl="2" fontAlgn="base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Understanding language and training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needs</a:t>
            </a:r>
          </a:p>
          <a:p>
            <a:pPr lvl="2" fontAlgn="base"/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Understanding successful outreach and delivery strategies</a:t>
            </a:r>
          </a:p>
          <a:p>
            <a:pPr lvl="2" fontAlgn="base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valuation</a:t>
            </a:r>
          </a:p>
        </p:txBody>
      </p:sp>
    </p:spTree>
    <p:extLst>
      <p:ext uri="{BB962C8B-B14F-4D97-AF65-F5344CB8AC3E}">
        <p14:creationId xmlns:p14="http://schemas.microsoft.com/office/powerpoint/2010/main" val="3922728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C49A-9CBE-2822-F9CB-A0F9F47BC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773393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latin typeface="+mn-lt"/>
              </a:rPr>
              <a:t>Farmworker Training and Education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48D0D-9BB3-BDCA-06D5-AE7CF2689A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96774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Received 27 comments on the RFI from a variety of stakeholders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Non-governmental organizations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Public (i.e., individuals)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State Associations (AAPSE, PAN, CAFS)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State Agencies (WSDA, WSDOH)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A Federal Agency (USDA)</a:t>
            </a:r>
          </a:p>
        </p:txBody>
      </p:sp>
    </p:spTree>
    <p:extLst>
      <p:ext uri="{BB962C8B-B14F-4D97-AF65-F5344CB8AC3E}">
        <p14:creationId xmlns:p14="http://schemas.microsoft.com/office/powerpoint/2010/main" val="34027795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C49A-9CBE-2822-F9CB-A0F9F47BC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>
                <a:latin typeface="+mn-lt"/>
              </a:rPr>
              <a:t>Farmworker Training and Education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48D0D-9BB3-BDCA-06D5-AE7CF2689A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332411"/>
            <a:ext cx="9677400" cy="484455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Comments included…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 for direct involvement of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farmworker communities and organizations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all phases of these agreements; obstacles to involvement.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Barriers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organizations to apply and manage these agreements include resource constraints, complexity and length of the process, language, administrative requirements.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 for trainings and materials that are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linguistically and culturally appropriate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at farmworkers’ reading level.</a:t>
            </a: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Interactive training methodologies and TOTs.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Language needs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trainings and materials development.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Haitian Creole, Mesoamerican Indigenous Languages, Asian and Pacific Island Languages, ASL/other sign languages (detailed list in slide notes).</a:t>
            </a: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</a:t>
            </a:r>
            <a:r>
              <a:rPr lang="en-US" sz="2000">
                <a:solidFill>
                  <a:prstClr val="black"/>
                </a:solidFill>
                <a:latin typeface="Calibri" panose="020F0502020204030204"/>
              </a:rPr>
              <a:t>ate on translations with CBOs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vetted language professionals.</a:t>
            </a:r>
          </a:p>
        </p:txBody>
      </p:sp>
    </p:spTree>
    <p:extLst>
      <p:ext uri="{BB962C8B-B14F-4D97-AF65-F5344CB8AC3E}">
        <p14:creationId xmlns:p14="http://schemas.microsoft.com/office/powerpoint/2010/main" val="34456745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C49A-9CBE-2822-F9CB-A0F9F47BC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>
                <a:latin typeface="+mn-lt"/>
              </a:rPr>
              <a:t>Farmworker Training and Education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48D0D-9BB3-BDCA-06D5-AE7CF2689A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96774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Further comments…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 people who </a:t>
            </a:r>
            <a:r>
              <a:rPr kumimoji="0" lang="en-US" sz="2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live near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farms and </a:t>
            </a:r>
            <a:r>
              <a:rPr kumimoji="0" lang="en-US" sz="2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students/staff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near farms in the definition of farmworker communities.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Supplemental trainings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consider: chemical-specific, effective training methodologies, heat stress and PPE, pesticide drift, take-home exposure, long-term exposure, resources available to workers.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Areas of focus for handler training (</a:t>
            </a:r>
            <a:r>
              <a:rPr kumimoji="0" lang="en-US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communication with employers).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Outreach</a:t>
            </a:r>
            <a:r>
              <a:rPr kumimoji="0" lang="en-US" sz="2200" b="1" i="0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00">
                <a:solidFill>
                  <a:prstClr val="black"/>
                </a:solidFill>
                <a:latin typeface="Calibri" panose="020F0502020204030204"/>
              </a:rPr>
              <a:t>must include trusted messengers </a:t>
            </a:r>
            <a:r>
              <a:rPr lang="en-US" sz="220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 increases effectiveness, empowers community itself.</a:t>
            </a:r>
            <a:endParaRPr lang="en-US" sz="2200">
              <a:solidFill>
                <a:prstClr val="black"/>
              </a:solidFill>
              <a:latin typeface="Calibri" panose="020F0502020204030204"/>
            </a:endParaRPr>
          </a:p>
          <a:p>
            <a:pPr lvl="1" fontAlgn="base">
              <a:spcBef>
                <a:spcPts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E.g., community outreach worker programs (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promotores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salud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), community radio.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Geographical considerations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awards – crops with more hand labor and areas with more farmworkers.</a:t>
            </a:r>
          </a:p>
        </p:txBody>
      </p:sp>
    </p:spTree>
    <p:extLst>
      <p:ext uri="{BB962C8B-B14F-4D97-AF65-F5344CB8AC3E}">
        <p14:creationId xmlns:p14="http://schemas.microsoft.com/office/powerpoint/2010/main" val="6429047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C49A-9CBE-2822-F9CB-A0F9F47BC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>
                <a:latin typeface="+mn-lt"/>
              </a:rPr>
              <a:t>Farmworker Training and Education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48D0D-9BB3-BDCA-06D5-AE7CF2689A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96774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Currently developing NOFO</a:t>
            </a:r>
          </a:p>
          <a:p>
            <a:pPr fontAlgn="base"/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fontAlgn="base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steps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Issue NOFO in 2024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 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new Farmworker Training and Education Program in Fiscal Year 2025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106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48D0D-9BB3-BDCA-06D5-AE7CF2689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1752"/>
            <a:ext cx="10515600" cy="490521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Bef>
                <a:spcPts val="400"/>
              </a:spcBef>
            </a:pPr>
            <a:r>
              <a:rPr lang="en-US" dirty="0">
                <a:latin typeface="Arial  "/>
              </a:rPr>
              <a:t>Provided funding to CDC/NIOSH through interagency agreement to support pesticide incidence reporting through the Sentinel Event Notification System for Occupational Risk (SENSOR):</a:t>
            </a:r>
            <a:endParaRPr lang="en-US" dirty="0">
              <a:latin typeface="Arial  "/>
              <a:cs typeface="Calibri"/>
            </a:endParaRPr>
          </a:p>
          <a:p>
            <a:pPr lvl="2">
              <a:spcBef>
                <a:spcPts val="400"/>
              </a:spcBef>
            </a:pPr>
            <a:r>
              <a:rPr lang="en-US" sz="2200" dirty="0">
                <a:latin typeface="Arial  "/>
              </a:rPr>
              <a:t>Supporting SENSOR-Pesticides in 4 states (WA, TX, NC &amp; GA)</a:t>
            </a:r>
            <a:endParaRPr lang="en-US" sz="2200" dirty="0">
              <a:latin typeface="Arial  "/>
              <a:cs typeface="Calibri"/>
            </a:endParaRPr>
          </a:p>
          <a:p>
            <a:pPr>
              <a:spcBef>
                <a:spcPts val="400"/>
              </a:spcBef>
            </a:pPr>
            <a:r>
              <a:rPr lang="en-US" dirty="0">
                <a:latin typeface="Arial"/>
                <a:cs typeface="Arial"/>
              </a:rPr>
              <a:t>Task order for training contract completed and in process with Contracts office</a:t>
            </a:r>
          </a:p>
          <a:p>
            <a:pPr lvl="1">
              <a:spcBef>
                <a:spcPts val="400"/>
              </a:spcBef>
            </a:pPr>
            <a:r>
              <a:rPr lang="en-US" dirty="0">
                <a:latin typeface="Arial"/>
                <a:cs typeface="Arial"/>
              </a:rPr>
              <a:t>Notice of Funding Opportunity (NOFO) in development for grant for external training</a:t>
            </a:r>
          </a:p>
          <a:p>
            <a:pPr>
              <a:spcBef>
                <a:spcPts val="400"/>
              </a:spcBef>
            </a:pPr>
            <a:r>
              <a:rPr lang="en-US" dirty="0">
                <a:latin typeface="Arial"/>
                <a:cs typeface="Arial"/>
              </a:rPr>
              <a:t>Task orders for process and workforce assessments in development; contract vehicle identified</a:t>
            </a:r>
          </a:p>
          <a:p>
            <a:pPr>
              <a:spcBef>
                <a:spcPts val="400"/>
              </a:spcBef>
            </a:pPr>
            <a:r>
              <a:rPr lang="en-US" sz="2400" dirty="0">
                <a:latin typeface="Arial"/>
                <a:cs typeface="Arial"/>
              </a:rPr>
              <a:t>Accomplishments and upcoming activities are more fully described on the PRIA 5 implementation 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webpage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7C49A-9CBE-2822-F9CB-A0F9F47BC5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2300" y="400050"/>
            <a:ext cx="10515600" cy="990600"/>
          </a:xfrm>
        </p:spPr>
        <p:txBody>
          <a:bodyPr>
            <a:normAutofit/>
          </a:bodyPr>
          <a:lstStyle/>
          <a:p>
            <a:r>
              <a:rPr lang="en-US" b="1" dirty="0"/>
              <a:t>PRIA 5 Implementation Update (cont’d)</a:t>
            </a:r>
          </a:p>
        </p:txBody>
      </p:sp>
    </p:spTree>
    <p:extLst>
      <p:ext uri="{BB962C8B-B14F-4D97-AF65-F5344CB8AC3E}">
        <p14:creationId xmlns:p14="http://schemas.microsoft.com/office/powerpoint/2010/main" val="36559420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C49A-9CBE-2822-F9CB-A0F9F47BC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>
                <a:latin typeface="+mn-lt"/>
              </a:rPr>
              <a:t>PRIA 5 Cooperative Agreement Set-Asides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48D0D-9BB3-BDCA-06D5-AE7CF2689A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96774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Pesticide safety education program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Partnership grants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  <a:sym typeface="Wingdings" panose="05000000000000000000" pitchFamily="2" charset="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</a:t>
            </a:r>
            <a:r>
              <a:rPr lang="en-US" u="sng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kumimoji="0" lang="en-US" sz="280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</a:t>
            </a:r>
            <a:r>
              <a:rPr lang="en-US" u="sng">
                <a:solidFill>
                  <a:prstClr val="black"/>
                </a:solidFill>
                <a:latin typeface="Calibri" panose="020F0502020204030204"/>
              </a:rPr>
              <a:t>p</a:t>
            </a:r>
            <a:r>
              <a:rPr kumimoji="0" lang="en-US" sz="2800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rovider</a:t>
            </a:r>
            <a:r>
              <a:rPr kumimoji="0" lang="en-US" sz="280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u="sng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kumimoji="0" lang="en-US" sz="280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raining </a:t>
            </a:r>
            <a:r>
              <a:rPr lang="en-US" u="sng">
                <a:solidFill>
                  <a:prstClr val="black"/>
                </a:solidFill>
                <a:latin typeface="Calibri" panose="020F0502020204030204"/>
              </a:rPr>
              <a:t>p</a:t>
            </a:r>
            <a:r>
              <a:rPr kumimoji="0" lang="en-US" sz="2800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rogram</a:t>
            </a:r>
            <a:endParaRPr kumimoji="0" lang="en-US" sz="280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Farmworker training and education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>
              <a:solidFill>
                <a:prstClr val="black"/>
              </a:solidFill>
              <a:highlight>
                <a:srgbClr val="FFFF00"/>
              </a:highlight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Calibri"/>
              </a:rPr>
              <a:t>Grant </a:t>
            </a:r>
            <a:r>
              <a:rPr lang="en-US" b="1" u="sng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Calibri"/>
              </a:rPr>
              <a:t>t</a:t>
            </a:r>
            <a:r>
              <a:rPr kumimoji="0" lang="en-US" sz="28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Calibri"/>
              </a:rPr>
              <a:t>echnical</a:t>
            </a: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lang="en-US" b="1" u="sng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Calibri"/>
              </a:rPr>
              <a:t>a</a:t>
            </a:r>
            <a:r>
              <a:rPr kumimoji="0" lang="en-US" sz="28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Calibri"/>
              </a:rPr>
              <a:t>ssistance</a:t>
            </a: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lang="en-US" b="1" u="sng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Calibri"/>
              </a:rPr>
              <a:t>p</a:t>
            </a:r>
            <a:r>
              <a:rPr kumimoji="0" lang="en-US" sz="28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Calibri"/>
              </a:rPr>
              <a:t>rogram</a:t>
            </a:r>
            <a:endParaRPr kumimoji="0" lang="en-US" sz="2800" b="1" i="1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988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C49A-9CBE-2822-F9CB-A0F9F47BC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773393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latin typeface="+mn-lt"/>
              </a:rPr>
              <a:t>Grant Technical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48D0D-9BB3-BDCA-06D5-AE7CF2689A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24636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 to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$</a:t>
            </a:r>
            <a:r>
              <a:rPr kumimoji="0" lang="en-US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1.75 million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support technical assistance (TA) for: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grant application process.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Drafting of grant applications.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Compliance with grant management and reporting requirements.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 in the form of a grant to an organization.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Specific to farmworker and healthcare provider agreements.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Grantee(s) must have experience providing TA to organizations that serve farmworkers and healthcare providers.</a:t>
            </a:r>
          </a:p>
        </p:txBody>
      </p:sp>
    </p:spTree>
    <p:extLst>
      <p:ext uri="{BB962C8B-B14F-4D97-AF65-F5344CB8AC3E}">
        <p14:creationId xmlns:p14="http://schemas.microsoft.com/office/powerpoint/2010/main" val="5654056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C49A-9CBE-2822-F9CB-A0F9F47BC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773393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latin typeface="+mn-lt"/>
              </a:rPr>
              <a:t>Grant Technical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48D0D-9BB3-BDCA-06D5-AE7CF2689A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684948"/>
            <a:ext cx="102870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Approach is for OPP to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issue TA grants in 2 phases: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Issue 1 or 2 $40,000 noncompetitive 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grant(s)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TA 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to support candidates through the </a:t>
            </a:r>
            <a:r>
              <a:rPr lang="en-US" b="1">
                <a:solidFill>
                  <a:prstClr val="black"/>
                </a:solidFill>
                <a:latin typeface="Calibri" panose="020F0502020204030204"/>
              </a:rPr>
              <a:t>grant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process and drafting of grant applications.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b="1">
              <a:solidFill>
                <a:prstClr val="black"/>
              </a:solidFill>
              <a:latin typeface="Calibri" panose="020F0502020204030204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Issue a competitive NOFO to support grantees with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grants management and reporting requirements.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also create resources to support applicants with future applications.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F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-year agreement that aligns with the farmworker training and health care provider training programs.</a:t>
            </a:r>
          </a:p>
        </p:txBody>
      </p:sp>
    </p:spTree>
    <p:extLst>
      <p:ext uri="{BB962C8B-B14F-4D97-AF65-F5344CB8AC3E}">
        <p14:creationId xmlns:p14="http://schemas.microsoft.com/office/powerpoint/2010/main" val="40886861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C49A-9CBE-2822-F9CB-A0F9F47BC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" y="339393"/>
            <a:ext cx="10515600" cy="77339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Grant Technical Assistance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48D0D-9BB3-BDCA-06D5-AE7CF2689A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5920" y="1192741"/>
            <a:ext cx="10934700" cy="47386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 a two-phase approach?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Current government-wide efforts underway to simplify and shorten NOFOs.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New OMB regulations to take effect next fiscal year.</a:t>
            </a: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This means that </a:t>
            </a:r>
            <a:r>
              <a:rPr kumimoji="0" lang="en-US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all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EPA NOFOs will look different beginning in FY25.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As a result, there would be a significant delay to incorporate the changes and issue these NOFOs, resulting in delays in funding new awards.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OPP working expeditiously as possible to initiate the new awards (within FY25).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The two noncompetitive awards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to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allow for TA to proceed quickly and provide targeted support of the new NOFOs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The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TA NOFO then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to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allow for longer-term, responsive support and the creation of TA resources for community-based organizations.</a:t>
            </a:r>
          </a:p>
        </p:txBody>
      </p:sp>
    </p:spTree>
    <p:extLst>
      <p:ext uri="{BB962C8B-B14F-4D97-AF65-F5344CB8AC3E}">
        <p14:creationId xmlns:p14="http://schemas.microsoft.com/office/powerpoint/2010/main" val="31049726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C49A-9CBE-2822-F9CB-A0F9F47BC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>
                <a:latin typeface="+mn-lt"/>
              </a:rPr>
              <a:t>PRIA 5 Cooperative Agreement Set-Asides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48D0D-9BB3-BDCA-06D5-AE7CF2689A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96774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Pesticide safety education program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>
              <a:solidFill>
                <a:schemeClr val="bg1">
                  <a:lumMod val="75000"/>
                </a:schemeClr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sng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Partnership grants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Calibri"/>
              <a:sym typeface="Wingdings" panose="05000000000000000000" pitchFamily="2" charset="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sng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</a:t>
            </a:r>
            <a:r>
              <a:rPr lang="en-US" u="sng">
                <a:solidFill>
                  <a:schemeClr val="bg1">
                    <a:lumMod val="75000"/>
                  </a:schemeClr>
                </a:solidFill>
                <a:latin typeface="Calibri" panose="020F0502020204030204"/>
              </a:rPr>
              <a:t>c</a:t>
            </a:r>
            <a:r>
              <a:rPr kumimoji="0" lang="en-US" sz="2800" i="0" u="sng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</a:t>
            </a:r>
            <a:r>
              <a:rPr lang="en-US" u="sng">
                <a:solidFill>
                  <a:schemeClr val="bg1">
                    <a:lumMod val="75000"/>
                  </a:schemeClr>
                </a:solidFill>
                <a:latin typeface="Calibri" panose="020F0502020204030204"/>
              </a:rPr>
              <a:t>p</a:t>
            </a:r>
            <a:r>
              <a:rPr kumimoji="0" lang="en-US" sz="2800" i="0" u="sng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rovider</a:t>
            </a:r>
            <a:r>
              <a:rPr kumimoji="0" lang="en-US" sz="2800" i="0" u="sng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u="sng">
                <a:solidFill>
                  <a:schemeClr val="bg1">
                    <a:lumMod val="75000"/>
                  </a:schemeClr>
                </a:solidFill>
                <a:latin typeface="Calibri" panose="020F0502020204030204"/>
              </a:rPr>
              <a:t>t</a:t>
            </a:r>
            <a:r>
              <a:rPr kumimoji="0" lang="en-US" sz="2800" i="0" u="sng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raining </a:t>
            </a:r>
            <a:r>
              <a:rPr lang="en-US" u="sng">
                <a:solidFill>
                  <a:schemeClr val="bg1">
                    <a:lumMod val="75000"/>
                  </a:schemeClr>
                </a:solidFill>
                <a:latin typeface="Calibri" panose="020F0502020204030204"/>
              </a:rPr>
              <a:t>p</a:t>
            </a:r>
            <a:r>
              <a:rPr kumimoji="0" lang="en-US" sz="2800" i="0" u="sng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rogram</a:t>
            </a:r>
            <a:endParaRPr kumimoji="0" lang="en-US" sz="2800" i="0" u="sng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Farmworker training and education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Grant </a:t>
            </a:r>
            <a:r>
              <a:rPr lang="en-US" u="sng">
                <a:solidFill>
                  <a:prstClr val="black"/>
                </a:solidFill>
                <a:latin typeface="Calibri" panose="020F0502020204030204"/>
                <a:cs typeface="Calibri"/>
              </a:rPr>
              <a:t>t</a:t>
            </a:r>
            <a:r>
              <a:rPr kumimoji="0" lang="en-US" sz="2800" b="0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echnical</a:t>
            </a:r>
            <a:r>
              <a:rPr kumimoji="0" lang="en-US" sz="2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lang="en-US" u="sng">
                <a:solidFill>
                  <a:prstClr val="black"/>
                </a:solidFill>
                <a:latin typeface="Calibri" panose="020F0502020204030204"/>
                <a:cs typeface="Calibri"/>
              </a:rPr>
              <a:t>a</a:t>
            </a:r>
            <a:r>
              <a:rPr kumimoji="0" lang="en-US" sz="2800" b="0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ssistance</a:t>
            </a:r>
            <a:r>
              <a:rPr kumimoji="0" lang="en-US" sz="2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lang="en-US" u="sng">
                <a:solidFill>
                  <a:prstClr val="black"/>
                </a:solidFill>
                <a:latin typeface="Calibri" panose="020F0502020204030204"/>
                <a:cs typeface="Calibri"/>
              </a:rPr>
              <a:t>p</a:t>
            </a:r>
            <a:r>
              <a:rPr kumimoji="0" lang="en-US" sz="2800" b="0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rogram</a:t>
            </a:r>
            <a:endParaRPr kumimoji="0" lang="en-US" sz="2800" b="0" i="1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84F44D-D70B-683E-3EF6-F73F42D13D9B}"/>
              </a:ext>
            </a:extLst>
          </p:cNvPr>
          <p:cNvSpPr txBox="1"/>
          <p:nvPr/>
        </p:nvSpPr>
        <p:spPr>
          <a:xfrm rot="20289702">
            <a:off x="4569413" y="2321533"/>
            <a:ext cx="45264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00B0F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Back</a:t>
            </a:r>
            <a:r>
              <a:rPr lang="en-US" sz="800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en-US" sz="8000">
                <a:solidFill>
                  <a:srgbClr val="00B0F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to…</a:t>
            </a:r>
          </a:p>
        </p:txBody>
      </p:sp>
    </p:spTree>
    <p:extLst>
      <p:ext uri="{BB962C8B-B14F-4D97-AF65-F5344CB8AC3E}">
        <p14:creationId xmlns:p14="http://schemas.microsoft.com/office/powerpoint/2010/main" val="22528937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1997AAC9-720E-C8F7-9792-9845417471CD}"/>
              </a:ext>
            </a:extLst>
          </p:cNvPr>
          <p:cNvSpPr txBox="1"/>
          <p:nvPr/>
        </p:nvSpPr>
        <p:spPr>
          <a:xfrm>
            <a:off x="5825067" y="6596390"/>
            <a:ext cx="63669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/>
              <a:t>Photo credit: </a:t>
            </a:r>
            <a:r>
              <a:rPr lang="en-US" sz="1100">
                <a:hlinkClick r:id="rId3"/>
              </a:rPr>
              <a:t>https://www.pesticideresources.org/</a:t>
            </a:r>
            <a:r>
              <a:rPr lang="en-US" sz="110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14C46-8E87-845A-8BB4-77DB4DCF9051}"/>
              </a:ext>
            </a:extLst>
          </p:cNvPr>
          <p:cNvSpPr txBox="1">
            <a:spLocks/>
          </p:cNvSpPr>
          <p:nvPr/>
        </p:nvSpPr>
        <p:spPr>
          <a:xfrm>
            <a:off x="348676" y="166870"/>
            <a:ext cx="11494648" cy="782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4000" b="1">
                <a:latin typeface="+mn-lt"/>
              </a:rPr>
            </a:br>
            <a:r>
              <a:rPr lang="en-US" sz="4000" b="1">
                <a:latin typeface="+mn-lt"/>
              </a:rPr>
              <a:t>Association of Farmworker Opportunities Programs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D0062B-FB35-A85E-E4F7-89F5B7FB6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4075" y="1289496"/>
            <a:ext cx="1905000" cy="103776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C69B25-CC94-C862-8A3C-5D396062D2C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54759" y="2393171"/>
            <a:ext cx="8340615" cy="3515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+mj-lt"/>
              </a:rPr>
              <a:t>Provides multiple occupational health safety training topics to the farmworker community. Projects include: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>
                <a:solidFill>
                  <a:srgbClr val="444444"/>
                </a:solidFill>
                <a:latin typeface="+mj-lt"/>
                <a:hlinkClick r:id="rId5"/>
              </a:rPr>
              <a:t>Pesticide Safety Training for Children </a:t>
            </a:r>
            <a:endParaRPr lang="en-US">
              <a:solidFill>
                <a:srgbClr val="444444"/>
              </a:solidFill>
              <a:latin typeface="+mj-lt"/>
              <a:hlinkClick r:id="rId6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>
                <a:solidFill>
                  <a:srgbClr val="444444"/>
                </a:solidFill>
                <a:latin typeface="+mj-lt"/>
                <a:hlinkClick r:id="rId6"/>
              </a:rPr>
              <a:t>Project LEAF </a:t>
            </a:r>
            <a:r>
              <a:rPr lang="en-US">
                <a:latin typeface="+mj-lt"/>
              </a:rPr>
              <a:t>(Limiting [Pesticide] Exposure Around Families)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>
                <a:solidFill>
                  <a:srgbClr val="444444"/>
                </a:solidFill>
                <a:latin typeface="+mj-lt"/>
                <a:hlinkClick r:id="rId7"/>
              </a:rPr>
              <a:t>Pesticide Exposure &amp; Pregnancy</a:t>
            </a:r>
            <a:endParaRPr lang="en-US">
              <a:solidFill>
                <a:srgbClr val="444444"/>
              </a:solidFill>
              <a:latin typeface="+mj-lt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>
                <a:solidFill>
                  <a:srgbClr val="444444"/>
                </a:solidFill>
                <a:latin typeface="+mj-lt"/>
                <a:hlinkClick r:id="rId8"/>
              </a:rPr>
              <a:t>Children in the Fields Campaign</a:t>
            </a:r>
            <a:r>
              <a:rPr lang="en-US">
                <a:solidFill>
                  <a:srgbClr val="444444"/>
                </a:solidFill>
                <a:latin typeface="+mj-lt"/>
              </a:rPr>
              <a:t> - </a:t>
            </a:r>
            <a:r>
              <a:rPr lang="en-US">
                <a:latin typeface="+mj-lt"/>
                <a:ea typeface="Calibri" panose="020F0502020204030204" pitchFamily="34" charset="0"/>
              </a:rPr>
              <a:t>funded by the W.K. Kellogg Foundation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>
                <a:hlinkClick r:id="rId9"/>
              </a:rPr>
              <a:t>National Farmworker Women’s Health Social Media Campaign</a:t>
            </a:r>
            <a:endParaRPr lang="en-US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A8FF87-AA45-E974-524B-A130CE2DD163}"/>
              </a:ext>
            </a:extLst>
          </p:cNvPr>
          <p:cNvSpPr txBox="1">
            <a:spLocks/>
          </p:cNvSpPr>
          <p:nvPr/>
        </p:nvSpPr>
        <p:spPr>
          <a:xfrm>
            <a:off x="1158948" y="1808380"/>
            <a:ext cx="6985591" cy="584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indent="0">
              <a:buFont typeface="Arial" panose="020B0604020202020204" pitchFamily="34" charset="0"/>
              <a:buNone/>
            </a:pPr>
            <a:r>
              <a:rPr lang="en-US">
                <a:latin typeface="+mj-lt"/>
                <a:hlinkClick r:id="rId10"/>
              </a:rPr>
              <a:t>National Farmworker Training Program </a:t>
            </a:r>
            <a:endParaRPr lang="en-US">
              <a:latin typeface="+mj-lt"/>
            </a:endParaRPr>
          </a:p>
          <a:p>
            <a:pPr marL="403225" indent="0">
              <a:buFont typeface="Arial" panose="020B0604020202020204" pitchFamily="34" charset="0"/>
              <a:buNone/>
            </a:pPr>
            <a:endParaRPr lang="en-US" sz="4000">
              <a:solidFill>
                <a:srgbClr val="333333"/>
              </a:solidFill>
              <a:latin typeface="+mj-lt"/>
              <a:hlinkClick r:id="rId11"/>
            </a:endParaRPr>
          </a:p>
        </p:txBody>
      </p:sp>
    </p:spTree>
    <p:extLst>
      <p:ext uri="{BB962C8B-B14F-4D97-AF65-F5344CB8AC3E}">
        <p14:creationId xmlns:p14="http://schemas.microsoft.com/office/powerpoint/2010/main" val="18760814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B8436-C6B9-40BB-BFDC-09E1779070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0495" y="297573"/>
            <a:ext cx="8510588" cy="782638"/>
          </a:xfrm>
        </p:spPr>
        <p:txBody>
          <a:bodyPr>
            <a:noAutofit/>
          </a:bodyPr>
          <a:lstStyle/>
          <a:p>
            <a:br>
              <a:rPr lang="en-US" sz="3600" b="1"/>
            </a:br>
            <a:r>
              <a:rPr lang="en-US" sz="3300" b="1">
                <a:latin typeface="+mn-lt"/>
              </a:rPr>
              <a:t>PERC’s Agricultural Community-Based Projects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983A7-D732-4EC7-9BA8-1FA3077DBD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0287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2112D59F-067D-4B23-A734-DC8DB7C45694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B82ADD-1B70-8DFA-B268-57301AE4A47D}"/>
              </a:ext>
            </a:extLst>
          </p:cNvPr>
          <p:cNvSpPr txBox="1"/>
          <p:nvPr/>
        </p:nvSpPr>
        <p:spPr>
          <a:xfrm>
            <a:off x="495300" y="1459230"/>
            <a:ext cx="80137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>
                <a:ea typeface="Calibri" panose="020F0502020204030204" pitchFamily="34" charset="0"/>
              </a:rPr>
              <a:t>The </a:t>
            </a:r>
            <a:r>
              <a:rPr lang="en-US" sz="2000">
                <a:ea typeface="Calibri" panose="020F0502020204030204" pitchFamily="34" charset="0"/>
                <a:hlinkClick r:id="rId3"/>
              </a:rPr>
              <a:t>Pesticide Education Resources Collaborative (PERC)</a:t>
            </a:r>
            <a:r>
              <a:rPr lang="en-US" sz="2000">
                <a:ea typeface="Calibri" panose="020F0502020204030204" pitchFamily="34" charset="0"/>
              </a:rPr>
              <a:t> is an EPA cooperative agreement that coordinates the development of pesticide related educational resources that meet national needs related to implementing the Worker Protection Standard and Certification of Pesticide Applicators regulations. </a:t>
            </a:r>
            <a:endParaRPr lang="en-US" sz="2000" b="1">
              <a:ea typeface="Calibri" panose="020F0502020204030204" pitchFamily="34" charset="0"/>
            </a:endParaRPr>
          </a:p>
          <a:p>
            <a:pPr marL="342900" indent="-2286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/>
              <a:t>PERC’s cooperative agreement includes a subaward program for Agricultural Community-Based Projects (</a:t>
            </a:r>
            <a:r>
              <a:rPr lang="en-US" sz="2000" err="1"/>
              <a:t>AgCBPs</a:t>
            </a:r>
            <a:r>
              <a:rPr lang="en-US" sz="2000"/>
              <a:t>).</a:t>
            </a:r>
          </a:p>
          <a:p>
            <a:pPr marL="342900" indent="-2286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>
                <a:effectLst/>
              </a:rPr>
              <a:t>Funds nonprofits to serve farmworkers, agricultural pesticide handlers, their families, and/or their communities by contributing to the safe use of pesticides and/or working safely in areas where pesticides are used</a:t>
            </a:r>
            <a:endParaRPr lang="en-US" sz="2000"/>
          </a:p>
          <a:p>
            <a:pPr marL="342900" indent="-2286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/>
              <a:t>Currently 6 </a:t>
            </a:r>
            <a:r>
              <a:rPr lang="en-US" sz="2000" err="1"/>
              <a:t>AgCBPs</a:t>
            </a:r>
            <a:r>
              <a:rPr lang="en-US" sz="2000"/>
              <a:t> have been awarded amounting to a total of $546,186 in funds.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BC461D-5017-898D-FAD8-4C51DEC73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2864" y="26065"/>
            <a:ext cx="3324588" cy="5430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E43EC4-6FD8-A6B5-D158-9B57612EFA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5536" y="4191000"/>
            <a:ext cx="2772453" cy="18511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1B348E-81FE-C09D-4C61-1C3D88F439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5536" y="569081"/>
            <a:ext cx="2772453" cy="36219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D8FE9C7-F1D2-0CC2-51A2-CB09BFF6F241}"/>
              </a:ext>
            </a:extLst>
          </p:cNvPr>
          <p:cNvSpPr txBox="1"/>
          <p:nvPr/>
        </p:nvSpPr>
        <p:spPr>
          <a:xfrm>
            <a:off x="5907617" y="5986790"/>
            <a:ext cx="63669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/>
              <a:t>Photo credit: </a:t>
            </a:r>
            <a:r>
              <a:rPr lang="en-US" sz="1100">
                <a:hlinkClick r:id="rId7"/>
              </a:rPr>
              <a:t>https://www.pesticideresources.org/</a:t>
            </a:r>
            <a:r>
              <a:rPr lang="en-US" sz="11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81501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864BD55-90C0-1049-B6DD-242BA4773E1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1244600"/>
            <a:ext cx="8408988" cy="4902200"/>
          </a:xfrm>
        </p:spPr>
        <p:txBody>
          <a:bodyPr>
            <a:normAutofit fontScale="85000" lnSpcReduction="20000"/>
          </a:bodyPr>
          <a:lstStyle/>
          <a:p>
            <a:pPr algn="l"/>
            <a:endParaRPr lang="en-US" sz="9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/>
              <a:t>Campesinos Sin Fronteras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Award: $100,000 for Two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Y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ears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Project: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reach and educate Spanish-speaking Latino farmworkers, pesticide applicators, and their families living and working in the rural surrounding communities of Yuma County, Arizona on pesticide safety.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/>
              <a:t>Toxic Free North Carolina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Award: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$50,000 for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Y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ears </a:t>
            </a:r>
            <a:r>
              <a:rPr lang="en-US" dirty="0"/>
              <a:t>	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Project: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Increase awareness of the Worker Protection Standard (40 CFR Part 170) and pesticide safety among farmworkers and their communities in North Carolina.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Farmworker Association of Florida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Award: $100,000 for One Year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Project: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inspire and enable the farmworker community to reduce their chronic exposure to agricultural pesticides.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9A1963-094C-909C-EF76-ECB76A597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9425" y="1190727"/>
            <a:ext cx="1552575" cy="1552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3FD043-121D-234E-DE8F-5EB267CB5F09}"/>
              </a:ext>
            </a:extLst>
          </p:cNvPr>
          <p:cNvSpPr txBox="1"/>
          <p:nvPr/>
        </p:nvSpPr>
        <p:spPr>
          <a:xfrm>
            <a:off x="0" y="5885191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/>
              <a:t>Photo credit: </a:t>
            </a:r>
            <a:r>
              <a:rPr lang="en-US" sz="110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https://en.campesinossinfronteras.com/</a:t>
            </a:r>
            <a:r>
              <a:rPr lang="en-US" sz="1100"/>
              <a:t>, </a:t>
            </a:r>
            <a:r>
              <a:rPr lang="en-US" sz="1100">
                <a:hlinkClick r:id="rId5"/>
              </a:rPr>
              <a:t>https://toxicfreenc.org/</a:t>
            </a:r>
            <a:r>
              <a:rPr lang="en-US" sz="1100"/>
              <a:t>,&amp; </a:t>
            </a:r>
            <a:r>
              <a:rPr lang="en-US" sz="1100">
                <a:hlinkClick r:id="rId6"/>
              </a:rPr>
              <a:t>https://floridafarmworkers.org/</a:t>
            </a:r>
            <a:r>
              <a:rPr lang="en-US" sz="110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8CA7BA-8AEE-23B6-7E8E-D26F6C79C2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8171" y="3589672"/>
            <a:ext cx="2520128" cy="5250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D732E5-EBFE-2ECD-787D-12ED203539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1926" y="4773638"/>
            <a:ext cx="2547473" cy="77220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7ABBE71-DCB5-6A31-A44A-3520F01C531F}"/>
              </a:ext>
            </a:extLst>
          </p:cNvPr>
          <p:cNvSpPr txBox="1">
            <a:spLocks/>
          </p:cNvSpPr>
          <p:nvPr/>
        </p:nvSpPr>
        <p:spPr>
          <a:xfrm>
            <a:off x="533700" y="372498"/>
            <a:ext cx="9866343" cy="782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>
                <a:latin typeface="+mn-lt"/>
              </a:rPr>
              <a:t>PERC’s Agricultural Community-Based Projects</a:t>
            </a:r>
          </a:p>
        </p:txBody>
      </p:sp>
    </p:spTree>
    <p:extLst>
      <p:ext uri="{BB962C8B-B14F-4D97-AF65-F5344CB8AC3E}">
        <p14:creationId xmlns:p14="http://schemas.microsoft.com/office/powerpoint/2010/main" val="36639648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864BD55-90C0-1049-B6DD-242BA4773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708" y="1253330"/>
            <a:ext cx="8510502" cy="4823619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900" b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 Health and Safety Alliance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Award: $100,000 for Two 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</a:rPr>
              <a:t>Y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ears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Project: </a:t>
            </a:r>
            <a:r>
              <a:rPr lang="en-US">
                <a:latin typeface="Calibri" panose="020F0502020204030204" pitchFamily="34" charset="0"/>
              </a:rPr>
              <a:t>F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ocuses on safe pesticide handling and PPE usage with an emphasis on respiratory safety.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b="1">
              <a:latin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/>
              <a:t>National Center for Farmworker Health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Award: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$100,000 for 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 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</a:rPr>
              <a:t>Y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ears </a:t>
            </a:r>
            <a:r>
              <a:rPr lang="en-US"/>
              <a:t>	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Project: </a:t>
            </a:r>
            <a:r>
              <a:rPr lang="en-US">
                <a:latin typeface="Calibri" panose="020F0502020204030204" pitchFamily="34" charset="0"/>
              </a:rPr>
              <a:t>I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ncrease awareness of the Worker Protection Standard (40 CFR Part 170) and pesticide safety in farmworker communities that speak Mesoamerican Indigenous languages.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</a:rPr>
              <a:t>Surry Medical Ministries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</a:rPr>
              <a:t>Award: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$96,186 for Two Years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</a:rPr>
              <a:t>Project: I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ncrease awareness of pesticide exposure health risks for migrant and seasonal farmworkers in western North Carolina.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BB9871-4FC4-7684-2B71-9A59BCC6C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2894" y="1740869"/>
            <a:ext cx="1991398" cy="5228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530D54-C69C-F728-6580-7C182DFA181F}"/>
              </a:ext>
            </a:extLst>
          </p:cNvPr>
          <p:cNvSpPr txBox="1"/>
          <p:nvPr/>
        </p:nvSpPr>
        <p:spPr>
          <a:xfrm>
            <a:off x="-82549" y="5911102"/>
            <a:ext cx="12191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/>
              <a:t>Photo credit: </a:t>
            </a:r>
            <a:r>
              <a:rPr lang="en-US" sz="1100">
                <a:hlinkClick r:id="rId4"/>
              </a:rPr>
              <a:t>https://aghealthandsafety.com/</a:t>
            </a:r>
            <a:r>
              <a:rPr lang="en-US" sz="1100"/>
              <a:t>, </a:t>
            </a:r>
            <a:r>
              <a:rPr lang="en-US" sz="1100">
                <a:hlinkClick r:id="rId5"/>
              </a:rPr>
              <a:t>https://surrymedicalministries.com/</a:t>
            </a:r>
            <a:r>
              <a:rPr lang="en-US" sz="1100"/>
              <a:t>, &amp; </a:t>
            </a:r>
            <a:r>
              <a:rPr lang="en-US" sz="1100">
                <a:hlinkClick r:id="rId6"/>
              </a:rPr>
              <a:t>https://www.ncfh.org/</a:t>
            </a:r>
            <a:r>
              <a:rPr lang="en-US" sz="1100"/>
              <a:t>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B26172-23CA-5FAA-F939-FD08161C68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7548" y="4612918"/>
            <a:ext cx="1551783" cy="12981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AF7A4D-DD7F-88EE-15DF-6A065A97FF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6996" y="3359739"/>
            <a:ext cx="2436091" cy="83688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9DD1382-BCC2-C471-D651-DDD57ECBF51A}"/>
              </a:ext>
            </a:extLst>
          </p:cNvPr>
          <p:cNvSpPr txBox="1">
            <a:spLocks/>
          </p:cNvSpPr>
          <p:nvPr/>
        </p:nvSpPr>
        <p:spPr>
          <a:xfrm>
            <a:off x="657708" y="157340"/>
            <a:ext cx="9578492" cy="10002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300" b="1">
                <a:latin typeface="+mn-lt"/>
              </a:rPr>
            </a:br>
            <a:r>
              <a:rPr lang="en-US" sz="3300" b="1">
                <a:latin typeface="+mn-lt"/>
              </a:rPr>
              <a:t>PERC’s Agricultural Community-Based Projects</a:t>
            </a:r>
          </a:p>
        </p:txBody>
      </p:sp>
    </p:spTree>
    <p:extLst>
      <p:ext uri="{BB962C8B-B14F-4D97-AF65-F5344CB8AC3E}">
        <p14:creationId xmlns:p14="http://schemas.microsoft.com/office/powerpoint/2010/main" val="12894836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864BD55-90C0-1049-B6DD-242BA4773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24" y="1473199"/>
            <a:ext cx="11167351" cy="4703763"/>
          </a:xfrm>
        </p:spPr>
        <p:txBody>
          <a:bodyPr vert="horz" lIns="91440" tIns="45720" rIns="91440" bIns="45720" rtlCol="0">
            <a:normAutofit/>
          </a:bodyPr>
          <a:lstStyle/>
          <a:p>
            <a:pPr marL="571500" indent="-457200">
              <a:spcAft>
                <a:spcPts val="600"/>
              </a:spcAft>
            </a:pPr>
            <a:r>
              <a:rPr lang="en-US"/>
              <a:t>Third Request for Applications for </a:t>
            </a:r>
            <a:r>
              <a:rPr lang="en-US" err="1"/>
              <a:t>AgCBPs</a:t>
            </a:r>
            <a:r>
              <a:rPr lang="en-US"/>
              <a:t> closed February 1, 2024</a:t>
            </a:r>
          </a:p>
          <a:p>
            <a:pPr marL="571500" indent="-457200">
              <a:spcAft>
                <a:spcPts val="600"/>
              </a:spcAft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</a:rPr>
              <a:t>Anticipated funding by August 1, 2024</a:t>
            </a:r>
          </a:p>
          <a:p>
            <a:pPr marL="571500" indent="-457200">
              <a:spcAft>
                <a:spcPts val="600"/>
              </a:spcAft>
            </a:pPr>
            <a:r>
              <a:rPr lang="en-US"/>
              <a:t>To learn more and apply for this opportunity please visit PERC’s website: </a:t>
            </a:r>
            <a:r>
              <a:rPr lang="en-US">
                <a:hlinkClick r:id="rId3"/>
              </a:rPr>
              <a:t>www.pesticideresources.org/</a:t>
            </a:r>
            <a:r>
              <a:rPr lang="en-US"/>
              <a:t> </a:t>
            </a:r>
            <a:endParaRPr lang="en-US">
              <a:effectLst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97AAC9-720E-C8F7-9792-9845417471CD}"/>
              </a:ext>
            </a:extLst>
          </p:cNvPr>
          <p:cNvSpPr txBox="1"/>
          <p:nvPr/>
        </p:nvSpPr>
        <p:spPr>
          <a:xfrm>
            <a:off x="5825067" y="6596390"/>
            <a:ext cx="63669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/>
              <a:t>Photo credit: </a:t>
            </a:r>
            <a:r>
              <a:rPr lang="en-US" sz="1100">
                <a:hlinkClick r:id="rId4"/>
              </a:rPr>
              <a:t>https://www.pesticideresources.org/</a:t>
            </a:r>
            <a:r>
              <a:rPr lang="en-US" sz="110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14C46-8E87-845A-8BB4-77DB4DCF9051}"/>
              </a:ext>
            </a:extLst>
          </p:cNvPr>
          <p:cNvSpPr txBox="1">
            <a:spLocks/>
          </p:cNvSpPr>
          <p:nvPr/>
        </p:nvSpPr>
        <p:spPr>
          <a:xfrm>
            <a:off x="728224" y="289719"/>
            <a:ext cx="8510502" cy="782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300" b="1">
                <a:latin typeface="+mn-lt"/>
              </a:rPr>
            </a:br>
            <a:r>
              <a:rPr lang="en-US" sz="3300" b="1">
                <a:latin typeface="+mn-lt"/>
              </a:rPr>
              <a:t>PERC’s Agricultural Community-Based Projects</a:t>
            </a:r>
          </a:p>
        </p:txBody>
      </p:sp>
    </p:spTree>
    <p:extLst>
      <p:ext uri="{BB962C8B-B14F-4D97-AF65-F5344CB8AC3E}">
        <p14:creationId xmlns:p14="http://schemas.microsoft.com/office/powerpoint/2010/main" val="3532257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48D0D-9BB3-BDCA-06D5-AE7CF2689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1271752"/>
            <a:ext cx="10947400" cy="490521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Arial  "/>
                <a:cs typeface="Calibri"/>
              </a:rPr>
              <a:t>PRIA Annual Report posted on PRIA </a:t>
            </a:r>
            <a:r>
              <a:rPr lang="en-US" dirty="0">
                <a:solidFill>
                  <a:srgbClr val="002060"/>
                </a:solidFill>
                <a:latin typeface="Arial  "/>
                <a:cs typeface="Calibri"/>
                <a:hlinkClick r:id="rId3"/>
              </a:rPr>
              <a:t>webpage</a:t>
            </a:r>
            <a:r>
              <a:rPr lang="en-US" dirty="0">
                <a:solidFill>
                  <a:srgbClr val="002060"/>
                </a:solidFill>
                <a:latin typeface="Arial  "/>
                <a:cs typeface="Calibri"/>
              </a:rPr>
              <a:t> </a:t>
            </a:r>
            <a:r>
              <a:rPr lang="en-US" dirty="0">
                <a:latin typeface="Arial  "/>
                <a:cs typeface="Calibri"/>
              </a:rPr>
              <a:t>May 17</a:t>
            </a:r>
          </a:p>
          <a:p>
            <a:r>
              <a:rPr lang="en-US" sz="3000" dirty="0">
                <a:latin typeface="Arial  "/>
                <a:cs typeface="Calibri"/>
              </a:rPr>
              <a:t>Addresses PRIA 5 reporting requirements regarding:</a:t>
            </a:r>
          </a:p>
          <a:p>
            <a:pPr lvl="1"/>
            <a:r>
              <a:rPr lang="en-US" sz="3000" dirty="0">
                <a:latin typeface="Arial  "/>
                <a:cs typeface="Calibri"/>
              </a:rPr>
              <a:t>PRIA fee for service actions</a:t>
            </a:r>
          </a:p>
          <a:p>
            <a:pPr lvl="2"/>
            <a:r>
              <a:rPr lang="en-US" sz="2800" dirty="0">
                <a:latin typeface="Arial  "/>
                <a:cs typeface="Calibri"/>
              </a:rPr>
              <a:t>Implementation of PRIA Process Changes</a:t>
            </a:r>
          </a:p>
          <a:p>
            <a:pPr lvl="1"/>
            <a:r>
              <a:rPr lang="en-US" sz="3000" dirty="0">
                <a:latin typeface="Arial  "/>
                <a:cs typeface="Calibri"/>
              </a:rPr>
              <a:t>Non-fee PRIA actions</a:t>
            </a:r>
          </a:p>
          <a:p>
            <a:pPr lvl="2"/>
            <a:r>
              <a:rPr lang="en-US" sz="2800" dirty="0">
                <a:latin typeface="Arial  "/>
                <a:cs typeface="Calibri"/>
              </a:rPr>
              <a:t>Registration review metrics</a:t>
            </a:r>
          </a:p>
          <a:p>
            <a:pPr lvl="2"/>
            <a:r>
              <a:rPr lang="en-US" sz="2800" dirty="0">
                <a:latin typeface="Arial  "/>
                <a:cs typeface="Calibri"/>
              </a:rPr>
              <a:t>Activities carried out under grants relating to farmworker and health care clinician training, partnership grants, pesticide safety education program</a:t>
            </a:r>
          </a:p>
          <a:p>
            <a:pPr lvl="1"/>
            <a:r>
              <a:rPr lang="en-US" sz="3000" dirty="0">
                <a:latin typeface="Arial  "/>
                <a:cs typeface="Calibri"/>
              </a:rPr>
              <a:t>Data on initial content and preliminary technical screens</a:t>
            </a:r>
          </a:p>
          <a:p>
            <a:pPr lvl="1"/>
            <a:r>
              <a:rPr lang="en-US" sz="3000" dirty="0">
                <a:latin typeface="Arial  "/>
                <a:cs typeface="Calibri"/>
              </a:rPr>
              <a:t>Staffing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7C49A-9CBE-2822-F9CB-A0F9F47BC5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2300" y="400050"/>
            <a:ext cx="10515600" cy="990600"/>
          </a:xfrm>
        </p:spPr>
        <p:txBody>
          <a:bodyPr>
            <a:normAutofit/>
          </a:bodyPr>
          <a:lstStyle/>
          <a:p>
            <a:r>
              <a:rPr lang="en-US" b="1" dirty="0"/>
              <a:t>PRIA Annual Report</a:t>
            </a:r>
          </a:p>
        </p:txBody>
      </p:sp>
    </p:spTree>
    <p:extLst>
      <p:ext uri="{BB962C8B-B14F-4D97-AF65-F5344CB8AC3E}">
        <p14:creationId xmlns:p14="http://schemas.microsoft.com/office/powerpoint/2010/main" val="1065987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A50FE7-24D6-1915-5A0E-BF4C0F27FF6D}"/>
              </a:ext>
            </a:extLst>
          </p:cNvPr>
          <p:cNvSpPr txBox="1"/>
          <p:nvPr/>
        </p:nvSpPr>
        <p:spPr>
          <a:xfrm>
            <a:off x="3543299" y="3044279"/>
            <a:ext cx="7222822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F6D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PRIA 5 </a:t>
            </a:r>
            <a:r>
              <a:rPr lang="en-US" sz="4400" b="1">
                <a:solidFill>
                  <a:srgbClr val="0F6DB7"/>
                </a:solidFill>
                <a:latin typeface="Calibri Light" panose="020F0302020204030204"/>
                <a:ea typeface="+mj-ea"/>
                <a:cs typeface="+mj-cs"/>
              </a:rPr>
              <a:t>Bilingual Labeling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F6D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Updates</a:t>
            </a:r>
            <a:endParaRPr lang="en-US">
              <a:solidFill>
                <a:srgbClr val="0F6D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33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835AA-1D0A-A85D-B572-DFFDD6AC9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277"/>
            <a:ext cx="10515600" cy="4689686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PRIA 5 provides deadlines for bilingual labeling to appear on pesticide products</a:t>
            </a:r>
            <a:r>
              <a:rPr lang="en-US" sz="3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Rolling schedule from December 2025 to 2030 with translations for the most hazardous and toxic pesticide products required first.</a:t>
            </a:r>
          </a:p>
          <a:p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Label changes to be through non-notification.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change may be made to a pesticide label without notifying EPA.</a:t>
            </a:r>
          </a:p>
          <a:p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PRIA 5 also outlines that EPA will:</a:t>
            </a:r>
          </a:p>
          <a:p>
            <a:pPr marL="682625" lvl="1" indent="-225425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Cooperate and consult with State lead agencies for pesticide regulation to implement bilingual labeling;</a:t>
            </a:r>
          </a:p>
          <a:p>
            <a:pPr marL="682625" lvl="1" indent="-225425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Seek stakeholder input on ways to make bilingual labeling accessible to farmworkers – 180 days from enactment (by June 30, 2023);</a:t>
            </a:r>
          </a:p>
          <a:p>
            <a:pPr marL="682625" lvl="1" indent="-225425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 and implement, and make publicly available, a plan for tracking the adoption of the bilingual labeling – 2 years from enactment (by Dec 2024);</a:t>
            </a:r>
          </a:p>
          <a:p>
            <a:pPr marL="682625" lvl="1" indent="-225425">
              <a:buFont typeface="Courier New" panose="02070309020205020404" pitchFamily="49" charset="0"/>
              <a:buChar char="o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Implement a plan to ensure that farm workers have access to the bilingual labeling – 3 years from enactment (by Dec 2025).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E3FD3B-2D68-9A54-2C5B-FD4BCA784E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7817" y="431227"/>
            <a:ext cx="10036366" cy="89079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PRIA 5 Bilingual Labeling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591005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FCB145-F764-4FC6-8C37-70263B6F6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528" y="1495119"/>
            <a:ext cx="10515600" cy="4351338"/>
          </a:xfrm>
        </p:spPr>
        <p:txBody>
          <a:bodyPr>
            <a:normAutofit/>
          </a:bodyPr>
          <a:lstStyle/>
          <a:p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Restricted Use Pesticides (RUPs) – 3 years (Dec 2025)</a:t>
            </a:r>
          </a:p>
          <a:p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Agricultural Non-RUPS: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Acute Toxicity Category I – 3 years (Dec 2025)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Acute Toxicity Category II – 5 years (Dec 2027)</a:t>
            </a:r>
          </a:p>
          <a:p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Antimicrobials and non-agricultural: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Acute Toxicity Category I – 4 years (Dec 2026)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Acute Toxicity Category II – 6 years (Dec 2028)</a:t>
            </a:r>
          </a:p>
          <a:p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All other products – 8 years (Dec 2030)</a:t>
            </a:r>
          </a:p>
          <a:p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label timing provisions for when the Spanish Translation Guide is updated.</a:t>
            </a:r>
            <a:endParaRPr lang="en-US" sz="26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3C2888-E6A4-4301-9A0D-41A7911446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8637" y="436897"/>
            <a:ext cx="10047382" cy="80327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Bilingual Labels – Deadlines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683E5-F242-C0D0-B907-5BA06F62338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E4A4DB-036F-4816-A98C-42C4167E83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345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8A1F6-367C-8E5D-89F6-D8960CEA8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293"/>
            <a:ext cx="10515600" cy="4711720"/>
          </a:xfrm>
        </p:spPr>
        <p:txBody>
          <a:bodyPr>
            <a:normAutofit lnSpcReduction="10000"/>
          </a:bodyPr>
          <a:lstStyle/>
          <a:p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Bilingual Pesticide Labeling National Webinar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June 15, 2023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More than 380 participants and 31 speakers</a:t>
            </a:r>
          </a:p>
          <a:p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Public docket (</a:t>
            </a: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EPA-HQ-OPP-2023-0270</a:t>
            </a: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Open from June 20, 2023, to August 21, 2023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36 comment submissions</a:t>
            </a:r>
          </a:p>
          <a:p>
            <a:r>
              <a:rPr lang="en-US" sz="2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National Environmental Justice Advisory Committee (NEJAC)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Presented charge questions to NEJAC on March 30, 2023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Received draft recommendations on April 25, 2024</a:t>
            </a:r>
          </a:p>
          <a:p>
            <a:r>
              <a:rPr lang="en-US" sz="2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Focus groups with farmworkers in EPA Region 9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December 2023 to February 2024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2 in California, 1 in Nevada and 1 in Arizona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9FC373-B269-4914-537A-DA315FA7E5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7817" y="496323"/>
            <a:ext cx="10036366" cy="688975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Stakeholder Feedback on Accessibility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6D754-F01B-E141-3F0E-ECDF7725A21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E4A4DB-036F-4816-A98C-42C4167E83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43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PA">
  <a:themeElements>
    <a:clrScheme name="EP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PA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P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_ip_UnifiedCompliancePolicyUIAction xmlns="http://schemas.microsoft.com/sharepoint/v3" xsi:nil="true"/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_ip_UnifiedCompliancePolicyProperties xmlns="http://schemas.microsoft.com/sharepoint/v3" xsi:nil="true"/>
    <Rights xmlns="4ffa91fb-a0ff-4ac5-b2db-65c790d184a4" xsi:nil="true"/>
    <Document_x0020_Creation_x0020_Date xmlns="4ffa91fb-a0ff-4ac5-b2db-65c790d184a4">2024-05-08T21:11:46+00:00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ApprovedbyIO_x003f_ xmlns="88c21042-7c58-4e8f-8548-62d4cfb951fc" xsi:nil="true"/>
    <lcf76f155ced4ddcb4097134ff3c332f xmlns="88c21042-7c58-4e8f-8548-62d4cfb951fc">
      <Terms xmlns="http://schemas.microsoft.com/office/infopath/2007/PartnerControls"/>
    </lcf76f155ced4ddcb4097134ff3c332f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Descriptor xmlns="88c21042-7c58-4e8f-8548-62d4cfb951fc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 xsi:nil="true"/>
    <SharedWithUsers xmlns="177c0f91-fb6c-4735-ac6d-10974e6d552a">
      <UserInfo>
        <DisplayName>Burkhardt, Stephanie (she/her/hers)</DisplayName>
        <AccountId>82</AccountId>
        <AccountType/>
      </UserInfo>
      <UserInfo>
        <DisplayName>Black, Aidan (he/him/his)</DisplayName>
        <AccountId>159</AccountId>
        <AccountType/>
      </UserInfo>
      <UserInfo>
        <DisplayName>Gross, Isabel (she/her/hers)</DisplayName>
        <AccountId>385</AccountId>
        <AccountType/>
      </UserInfo>
      <UserInfo>
        <DisplayName>Schroeder, Carolyn</DisplayName>
        <AccountId>12</AccountId>
        <AccountType/>
      </UserInfo>
      <UserInfo>
        <DisplayName>Schaible, Stephen</DisplayName>
        <AccountId>288</AccountId>
        <AccountType/>
      </UserInfo>
      <UserInfo>
        <DisplayName>Arrington, Linda</DisplayName>
        <AccountId>304</AccountId>
        <AccountType/>
      </UserInfo>
      <UserInfo>
        <DisplayName>Bartow, Susan (she/her/hers)</DisplayName>
        <AccountId>223</AccountId>
        <AccountType/>
      </UserInfo>
      <UserInfo>
        <DisplayName>Williams, Jonathan R. (he/him/his)</DisplayName>
        <AccountId>275</AccountId>
        <AccountType/>
      </UserInfo>
    </SharedWithUsers>
  </documentManagement>
</p:properties>
</file>

<file path=customXml/item3.xml><?xml version="1.0" encoding="utf-8"?>
<?mso-contentType ?>
<SharedContentType xmlns="Microsoft.SharePoint.Taxonomy.ContentTypeSync" SourceId="29f62856-1543-49d4-a736-4569d363f533" ContentTypeId="0x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1E709101EB0741A95076D11A1F2C14" ma:contentTypeVersion="23" ma:contentTypeDescription="Create a new document." ma:contentTypeScope="" ma:versionID="eef588d86610df9da985e655fd7f5d5f">
  <xsd:schema xmlns:xsd="http://www.w3.org/2001/XMLSchema" xmlns:xs="http://www.w3.org/2001/XMLSchema" xmlns:p="http://schemas.microsoft.com/office/2006/metadata/properties" xmlns:ns1="http://schemas.microsoft.com/sharepoint/v3" xmlns:ns2="177c0f91-fb6c-4735-ac6d-10974e6d552a" xmlns:ns3="4ffa91fb-a0ff-4ac5-b2db-65c790d184a4" xmlns:ns4="http://schemas.microsoft.com/sharepoint.v3" xmlns:ns5="http://schemas.microsoft.com/sharepoint/v3/fields" xmlns:ns6="88c21042-7c58-4e8f-8548-62d4cfb951fc" targetNamespace="http://schemas.microsoft.com/office/2006/metadata/properties" ma:root="true" ma:fieldsID="5fa2805fa9496ab25e1b1645557e5204" ns1:_="" ns2:_="" ns3:_="" ns4:_="" ns5:_="" ns6:_="">
    <xsd:import namespace="http://schemas.microsoft.com/sharepoint/v3"/>
    <xsd:import namespace="177c0f91-fb6c-4735-ac6d-10974e6d552a"/>
    <xsd:import namespace="4ffa91fb-a0ff-4ac5-b2db-65c790d184a4"/>
    <xsd:import namespace="http://schemas.microsoft.com/sharepoint.v3"/>
    <xsd:import namespace="http://schemas.microsoft.com/sharepoint/v3/fields"/>
    <xsd:import namespace="88c21042-7c58-4e8f-8548-62d4cfb951fc"/>
    <xsd:element name="properties">
      <xsd:complexType>
        <xsd:sequence>
          <xsd:element name="documentManagement">
            <xsd:complexType>
              <xsd:all>
                <xsd:element ref="ns2:SharedWithDetails" minOccurs="0"/>
                <xsd:element ref="ns2:LastSharedByUser" minOccurs="0"/>
                <xsd:element ref="ns2:LastSharedByTime" minOccurs="0"/>
                <xsd:element ref="ns2:SharedWithUsers" minOccurs="0"/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MediaServiceMetadata" minOccurs="0"/>
                <xsd:element ref="ns6:MediaServiceFastMetadata" minOccurs="0"/>
                <xsd:element ref="ns6:MediaServiceDateTaken" minOccurs="0"/>
                <xsd:element ref="ns6:MediaServiceAutoTags" minOccurs="0"/>
                <xsd:element ref="ns6:MediaServiceOCR" minOccurs="0"/>
                <xsd:element ref="ns6:MediaServiceEventHashCode" minOccurs="0"/>
                <xsd:element ref="ns6:MediaServiceGenerationTime" minOccurs="0"/>
                <xsd:element ref="ns6:Descriptor" minOccurs="0"/>
                <xsd:element ref="ns6:MediaServiceAutoKeyPoints" minOccurs="0"/>
                <xsd:element ref="ns6:MediaServiceKeyPoints" minOccurs="0"/>
                <xsd:element ref="ns6:MediaServiceLocation" minOccurs="0"/>
                <xsd:element ref="ns6:ApprovedbyIO_x003f_" minOccurs="0"/>
                <xsd:element ref="ns1:_ip_UnifiedCompliancePolicyProperties" minOccurs="0"/>
                <xsd:element ref="ns1:_ip_UnifiedCompliancePolicyUIAction" minOccurs="0"/>
                <xsd:element ref="ns6:MediaLengthInSeconds" minOccurs="0"/>
                <xsd:element ref="ns6:lcf76f155ced4ddcb4097134ff3c332f" minOccurs="0"/>
                <xsd:element ref="ns6:MediaServiceObjectDetectorVersions" minOccurs="0"/>
                <xsd:element ref="ns6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  <xsd:element name="_ip_UnifiedCompliancePolicyProperties" ma:index="4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4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c0f91-fb6c-4735-ac6d-10974e6d552a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9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0" nillable="true" ma:displayName="Last Shared By Time" ma:description="" ma:internalName="LastSharedByTime" ma:readOnly="true">
      <xsd:simpleType>
        <xsd:restriction base="dms:DateTime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1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1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1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1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1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2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2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2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2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28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9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30" nillable="true" ma:displayName="Taxonomy Catch All Column1" ma:description="" ma:hidden="true" ma:list="{0883ed1b-f38d-4806-9f6d-68c845806df8}" ma:internalName="TaxCatchAllLabel" ma:readOnly="true" ma:showField="CatchAllDataLabel" ma:web="177c0f91-fb6c-4735-ac6d-10974e6d5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31" nillable="true" ma:displayName="Taxonomy Catch All Column" ma:description="" ma:hidden="true" ma:list="{0883ed1b-f38d-4806-9f6d-68c845806df8}" ma:internalName="TaxCatchAll" ma:showField="CatchAllData" ma:web="177c0f91-fb6c-4735-ac6d-10974e6d5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1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2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2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c21042-7c58-4e8f-8548-62d4cfb951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5" nillable="true" ma:displayName="MediaServiceAutoTags" ma:internalName="MediaServiceAutoTags" ma:readOnly="true">
      <xsd:simpleType>
        <xsd:restriction base="dms:Text"/>
      </xsd:simpleType>
    </xsd:element>
    <xsd:element name="MediaServiceOCR" ma:index="3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Descriptor" ma:index="39" nillable="true" ma:displayName="Descriptor" ma:description="EJ projects, EJ reports, EJ in budget, EJ planning" ma:format="Dropdown" ma:internalName="Descriptor">
      <xsd:simpleType>
        <xsd:restriction base="dms:Note">
          <xsd:maxLength value="255"/>
        </xsd:restriction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42" nillable="true" ma:displayName="Location" ma:internalName="MediaServiceLocation" ma:readOnly="true">
      <xsd:simpleType>
        <xsd:restriction base="dms:Text"/>
      </xsd:simpleType>
    </xsd:element>
    <xsd:element name="ApprovedbyIO_x003f_" ma:index="43" nillable="true" ma:displayName="Approved by IO ?" ma:format="Dropdown" ma:internalName="ApprovedbyIO_x003f_">
      <xsd:simpleType>
        <xsd:restriction base="dms:Text">
          <xsd:maxLength value="255"/>
        </xsd:restriction>
      </xsd:simpleType>
    </xsd:element>
    <xsd:element name="MediaLengthInSeconds" ma:index="4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48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AE0920-49C0-4BEB-8059-D7BF55C35AD5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92BDC148-67A4-44B1-8D61-3AF16BB26858}">
  <ds:schemaRefs>
    <ds:schemaRef ds:uri="http://www.w3.org/XML/1998/namespace"/>
    <ds:schemaRef ds:uri="http://schemas.microsoft.com/office/2006/metadata/properties"/>
    <ds:schemaRef ds:uri="4ffa91fb-a0ff-4ac5-b2db-65c790d184a4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sharepoint/v3"/>
    <ds:schemaRef ds:uri="http://purl.org/dc/dcmitype/"/>
    <ds:schemaRef ds:uri="http://schemas.openxmlformats.org/package/2006/metadata/core-properties"/>
    <ds:schemaRef ds:uri="http://purl.org/dc/terms/"/>
    <ds:schemaRef ds:uri="88c21042-7c58-4e8f-8548-62d4cfb951fc"/>
    <ds:schemaRef ds:uri="http://schemas.microsoft.com/sharepoint/v3/fields"/>
    <ds:schemaRef ds:uri="http://schemas.microsoft.com/sharepoint.v3"/>
    <ds:schemaRef ds:uri="177c0f91-fb6c-4735-ac6d-10974e6d552a"/>
  </ds:schemaRefs>
</ds:datastoreItem>
</file>

<file path=customXml/itemProps3.xml><?xml version="1.0" encoding="utf-8"?>
<ds:datastoreItem xmlns:ds="http://schemas.openxmlformats.org/officeDocument/2006/customXml" ds:itemID="{28B91338-068A-467F-A4E5-9566C787ADCE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407C9D79-F70A-4943-9F36-3348715B9457}">
  <ds:schemaRefs>
    <ds:schemaRef ds:uri="177c0f91-fb6c-4735-ac6d-10974e6d552a"/>
    <ds:schemaRef ds:uri="4ffa91fb-a0ff-4ac5-b2db-65c790d184a4"/>
    <ds:schemaRef ds:uri="88c21042-7c58-4e8f-8548-62d4cfb951f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.v3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0E174E44-5B75-47F9-B7B8-3882B08ED8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5623</TotalTime>
  <Words>3836</Words>
  <Application>Microsoft Office PowerPoint</Application>
  <PresentationFormat>Widescreen</PresentationFormat>
  <Paragraphs>486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Arial</vt:lpstr>
      <vt:lpstr>Arial  </vt:lpstr>
      <vt:lpstr>Arial Rounded MT Bold</vt:lpstr>
      <vt:lpstr>Calibri</vt:lpstr>
      <vt:lpstr>Calibri Light</vt:lpstr>
      <vt:lpstr>Courier New</vt:lpstr>
      <vt:lpstr>Dreaming Outloud Script Pro</vt:lpstr>
      <vt:lpstr>Segoe UI</vt:lpstr>
      <vt:lpstr>Symbol</vt:lpstr>
      <vt:lpstr>Office Theme</vt:lpstr>
      <vt:lpstr>EPA</vt:lpstr>
      <vt:lpstr>PowerPoint Presentation</vt:lpstr>
      <vt:lpstr>PRIA 5 Implementation Update</vt:lpstr>
      <vt:lpstr>PRIA 5 Implementation Update (cont’d)</vt:lpstr>
      <vt:lpstr>PRIA 5 Implementation Update (cont’d)</vt:lpstr>
      <vt:lpstr>PRIA Annual Report</vt:lpstr>
      <vt:lpstr>PowerPoint Presentation</vt:lpstr>
      <vt:lpstr>PRIA 5 Bilingual Labeling Implementation</vt:lpstr>
      <vt:lpstr>Bilingual Labels – Deadlines</vt:lpstr>
      <vt:lpstr>Stakeholder Feedback on Accessibility</vt:lpstr>
      <vt:lpstr>Focus Groups Feedback on Accessibility</vt:lpstr>
      <vt:lpstr>NEJAC Feedback on Accessibility</vt:lpstr>
      <vt:lpstr>FY24 Stakeholder Engagement and Outreach</vt:lpstr>
      <vt:lpstr>Bilingual Labels – Coordination at EPA/OPP</vt:lpstr>
      <vt:lpstr>Planned Stakeholder Engagement and Outreach FY24</vt:lpstr>
      <vt:lpstr>PowerPoint Presentation</vt:lpstr>
      <vt:lpstr>PRIA 5 Cooperative Agreement Set-Asides</vt:lpstr>
      <vt:lpstr>PRIA 5 Cooperative Agreement Set-Asides</vt:lpstr>
      <vt:lpstr>Pesticide Safety Education Funds Management Program (PSEFMP)</vt:lpstr>
      <vt:lpstr>PRIA 5 Cooperative Agreement Set-Asides</vt:lpstr>
      <vt:lpstr>National Pesticide Information Center </vt:lpstr>
      <vt:lpstr>PRIA 5 Cooperative Agreement Set-Asides</vt:lpstr>
      <vt:lpstr>Existing Agreements Supporting Worker Protection Activities </vt:lpstr>
      <vt:lpstr>PRIA 5 Cooperative Agreement Set-Asides</vt:lpstr>
      <vt:lpstr>PPDC Farmworker and Clinician Training Workgroup</vt:lpstr>
      <vt:lpstr>PRIA 5 Cooperative Agreement Set-Asides</vt:lpstr>
      <vt:lpstr>Healthcare Provider Training Program</vt:lpstr>
      <vt:lpstr>PPDC Workgroup  Clinician Training Recommendations</vt:lpstr>
      <vt:lpstr>Healthcare Provider Training Program</vt:lpstr>
      <vt:lpstr>Healthcare Provider Training Program</vt:lpstr>
      <vt:lpstr>Healthcare Provider Training Program</vt:lpstr>
      <vt:lpstr>Healthcare Provider Training Program</vt:lpstr>
      <vt:lpstr>PRIA 5 Cooperative Agreement Set-Asides</vt:lpstr>
      <vt:lpstr>Farmworker Training and Education Program</vt:lpstr>
      <vt:lpstr>PPDC Workgroup Farmworker Training Recommendations</vt:lpstr>
      <vt:lpstr>Farmworker Training and Education Program</vt:lpstr>
      <vt:lpstr>Farmworker Training and Education Program</vt:lpstr>
      <vt:lpstr>Farmworker Training and Education Program</vt:lpstr>
      <vt:lpstr>Farmworker Training and Education Program</vt:lpstr>
      <vt:lpstr>Farmworker Training and Education Program</vt:lpstr>
      <vt:lpstr>PRIA 5 Cooperative Agreement Set-Asides</vt:lpstr>
      <vt:lpstr>Grant Technical Assistance</vt:lpstr>
      <vt:lpstr>Grant Technical Assistance</vt:lpstr>
      <vt:lpstr>Grant Technical Assistance </vt:lpstr>
      <vt:lpstr>PRIA 5 Cooperative Agreement Set-Asides</vt:lpstr>
      <vt:lpstr>PowerPoint Presentation</vt:lpstr>
      <vt:lpstr> PERC’s Agricultural Community-Based Projects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Schroeder, Carolyn</cp:lastModifiedBy>
  <cp:revision>4</cp:revision>
  <cp:lastPrinted>2024-05-30T23:08:14Z</cp:lastPrinted>
  <dcterms:created xsi:type="dcterms:W3CDTF">2019-11-04T14:04:23Z</dcterms:created>
  <dcterms:modified xsi:type="dcterms:W3CDTF">2024-06-06T13:28:31Z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0x0101006C1E709101EB0741A95076D11A1F2C14</vt:lpwstr>
  </property>
  <property fmtid="{D5CDD505-2E9C-101B-9397-08002B2CF9AE}" pid="3" name="TaxKeyword">
    <vt:lpwstr/>
  </property>
  <property fmtid="{D5CDD505-2E9C-101B-9397-08002B2CF9AE}" pid="4" name="MediaServiceImageTags">
    <vt:lpwstr/>
  </property>
  <property fmtid="{D5CDD505-2E9C-101B-9397-08002B2CF9AE}" pid="5" name="e3f09c3df709400db2417a7161762d62">
    <vt:lpwstr/>
  </property>
  <property fmtid="{D5CDD505-2E9C-101B-9397-08002B2CF9AE}" pid="6" name="EPA_x0020_Subject">
    <vt:lpwstr/>
  </property>
  <property fmtid="{D5CDD505-2E9C-101B-9397-08002B2CF9AE}" pid="7" name="Document Type">
    <vt:lpwstr/>
  </property>
  <property fmtid="{D5CDD505-2E9C-101B-9397-08002B2CF9AE}" pid="8" name="EPA Subject">
    <vt:lpwstr/>
  </property>
</Properties>
</file>