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0" r:id="rId6"/>
  </p:sldMasterIdLst>
  <p:notesMasterIdLst>
    <p:notesMasterId r:id="rId35"/>
  </p:notesMasterIdLst>
  <p:handoutMasterIdLst>
    <p:handoutMasterId r:id="rId36"/>
  </p:handoutMasterIdLst>
  <p:sldIdLst>
    <p:sldId id="4289" r:id="rId7"/>
    <p:sldId id="957" r:id="rId8"/>
    <p:sldId id="4263" r:id="rId9"/>
    <p:sldId id="4290" r:id="rId10"/>
    <p:sldId id="4291" r:id="rId11"/>
    <p:sldId id="4330" r:id="rId12"/>
    <p:sldId id="4293" r:id="rId13"/>
    <p:sldId id="4294" r:id="rId14"/>
    <p:sldId id="4295" r:id="rId15"/>
    <p:sldId id="4296" r:id="rId16"/>
    <p:sldId id="4297" r:id="rId17"/>
    <p:sldId id="4298" r:id="rId18"/>
    <p:sldId id="4299" r:id="rId19"/>
    <p:sldId id="4303" r:id="rId20"/>
    <p:sldId id="4328" r:id="rId21"/>
    <p:sldId id="4304" r:id="rId22"/>
    <p:sldId id="4302" r:id="rId23"/>
    <p:sldId id="4309" r:id="rId24"/>
    <p:sldId id="4300" r:id="rId25"/>
    <p:sldId id="4313" r:id="rId26"/>
    <p:sldId id="4329" r:id="rId27"/>
    <p:sldId id="4306" r:id="rId28"/>
    <p:sldId id="4315" r:id="rId29"/>
    <p:sldId id="4316" r:id="rId30"/>
    <p:sldId id="4317" r:id="rId31"/>
    <p:sldId id="4318" r:id="rId32"/>
    <p:sldId id="4319" r:id="rId33"/>
    <p:sldId id="432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C1C824-4832-0DF2-FCE4-C7FCE3110944}" name="Wehling, Carrie" initials="WC" userId="S::Wehling.Carrie@epa.gov::0aff52bc-8992-4205-9c9b-9a30892a7997" providerId="AD"/>
  <p188:author id="{8CACF424-443D-E8EE-2CE0-35BE71889065}" name="Canavan, Sheila" initials="CS" userId="S::Canavan.Sheila@epa.gov::a8439cb7-2a32-4433-a617-2935e15ae4d8" providerId="AD"/>
  <p188:author id="{84F73647-3000-1F88-CA9D-D70880AE0D14}" name="Rufka, Anthony" initials="RA" userId="S::rufka.anthony@epa.gov::d1ce3141-823f-43ba-bef3-cadf271525c6" providerId="AD"/>
  <p188:author id="{80BEDE51-6060-18D8-0FDB-6F2E20EB3105}" name="Flaherty, Colleen" initials="FC" userId="S::Flaherty.Colleen@epa.gov::73af1ec8-0799-407e-81bb-d1983c09aa8d" providerId="AD"/>
  <p188:author id="{66241E56-4136-91EF-0B3E-1CC44625357A}" name="Burneson, Eric" initials="BE" userId="S::Burneson.Eric@epa.gov::0cf0cfa4-48dd-44e9-a0d3-2537104932fe" providerId="AD"/>
  <p188:author id="{2607F35E-D5CF-6AA1-9CA3-8D1D587AE6B4}" name="Murphy, Eileen" initials="ME" userId="S::murphy.eileen@epa.gov::2031cf9b-becd-4716-8607-67c39f1bb318" providerId="AD"/>
  <p188:author id="{97C58D6C-5142-43C8-85C9-B8CF802DA393}" name="Nalven, Heidi" initials="NH" userId="S::Nalven.Heidi@epa.gov::1d113519-0297-4f11-997b-9e75cc7cf7bd" providerId="AD"/>
  <p188:author id="{C846248C-D31A-27F7-AC94-47A640344F14}" name="Rufka, Anthony" initials="RA" userId="S::Rufka.Anthony@epa.gov::d1ce3141-823f-43ba-bef3-cadf271525c6" providerId="AD"/>
  <p188:author id="{C0B62CB9-F706-CCDF-B61C-87AB4138899B}" name="Hull, Clara" initials="HC" userId="S::hull.clara@epa.gov::2daf8d01-ae93-4ac7-afec-42a7af6698a8" providerId="AD"/>
  <p188:author id="{7BC459B9-A3E2-F5C1-00C9-AA225133CFEA}" name="Greene, Ashley" initials="GA" userId="Greene, Ashley" providerId="None"/>
  <p188:author id="{A89431CD-3AEB-E2B6-9986-ABB37B54D8F7}" name="Greene, Ashley" initials="GA" userId="S::greene.ashley@epa.gov::7f151d5a-aff0-488f-a9d1-6dca51b0693d" providerId="AD"/>
  <p188:author id="{EA7982CD-D9DF-6E34-D050-0E8296B911CF}" name="Murphy, Eileen" initials="ME" userId="S::Murphy.Eileen@epa.gov::2031cf9b-becd-4716-8607-67c39f1bb318" providerId="AD"/>
  <p188:author id="{336B8BCF-A7F8-FE09-5A7F-600EE872A8EF}" name="Albert, Ryan" initials="AR" userId="S::Albert.Ryan@epa.gov::845c2cf8-7271-4aff-a258-8c05e72d2696" providerId="AD"/>
  <p188:author id="{2C0B93D2-9451-4779-10CC-8C27D30B6068}" name="Kramek, Niva" initials="KN" userId="S::kramek.niva@epa.gov::979986b1-2005-41bf-8b83-3c1b697e1ed1" providerId="AD"/>
  <p188:author id="{81EF7AD6-FDF3-8E57-B2C8-B75E0744249B}" name="Webster, Morgan" initials="WM" userId="S::webster.morgan@epa.gov::4fac68ad-a385-4fa5-959b-31d369458856" providerId="AD"/>
  <p188:author id="{63C727E2-4A2B-57D6-F48F-6220653F0842}" name="Alexis Lan" initials="AL" userId="Alexis L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6"/>
    <a:srgbClr val="1E5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5E12E-AA6A-4359-B778-FADFE8D3EC21}" v="1" dt="2024-06-17T15:39:54.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0" d="100"/>
          <a:sy n="120" d="100"/>
        </p:scale>
        <p:origin x="2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ten, Bethany" userId="daebb872-1987-4609-a30c-07564465e04e" providerId="ADAL" clId="{B50BAFDA-1490-4BE3-858E-19209D1C71D9}"/>
    <pc:docChg chg="modSld modMainMaster">
      <pc:chgData name="Masten, Bethany" userId="daebb872-1987-4609-a30c-07564465e04e" providerId="ADAL" clId="{B50BAFDA-1490-4BE3-858E-19209D1C71D9}" dt="2024-06-17T17:53:58.540" v="36"/>
      <pc:docMkLst>
        <pc:docMk/>
      </pc:docMkLst>
      <pc:sldChg chg="modSp mod">
        <pc:chgData name="Masten, Bethany" userId="daebb872-1987-4609-a30c-07564465e04e" providerId="ADAL" clId="{B50BAFDA-1490-4BE3-858E-19209D1C71D9}" dt="2024-06-17T17:46:38.628" v="17" actId="20577"/>
        <pc:sldMkLst>
          <pc:docMk/>
          <pc:sldMk cId="825981864" sldId="4289"/>
        </pc:sldMkLst>
        <pc:spChg chg="mod">
          <ac:chgData name="Masten, Bethany" userId="daebb872-1987-4609-a30c-07564465e04e" providerId="ADAL" clId="{B50BAFDA-1490-4BE3-858E-19209D1C71D9}" dt="2024-06-17T17:46:38.628" v="17" actId="20577"/>
          <ac:spMkLst>
            <pc:docMk/>
            <pc:sldMk cId="825981864" sldId="4289"/>
            <ac:spMk id="9" creationId="{6B2426AB-D6E1-8609-F70B-5BCA9ADD0171}"/>
          </ac:spMkLst>
        </pc:spChg>
      </pc:sldChg>
      <pc:sldMasterChg chg="modSldLayout">
        <pc:chgData name="Masten, Bethany" userId="daebb872-1987-4609-a30c-07564465e04e" providerId="ADAL" clId="{B50BAFDA-1490-4BE3-858E-19209D1C71D9}" dt="2024-06-17T17:53:58.540" v="36"/>
        <pc:sldMasterMkLst>
          <pc:docMk/>
          <pc:sldMasterMk cId="2556369954" sldId="2147483648"/>
        </pc:sldMasterMkLst>
        <pc:sldLayoutChg chg="addSp modSp mod">
          <pc:chgData name="Masten, Bethany" userId="daebb872-1987-4609-a30c-07564465e04e" providerId="ADAL" clId="{B50BAFDA-1490-4BE3-858E-19209D1C71D9}" dt="2024-06-17T17:53:58.540" v="36"/>
          <pc:sldLayoutMkLst>
            <pc:docMk/>
            <pc:sldMasterMk cId="2556369954" sldId="2147483648"/>
            <pc:sldLayoutMk cId="1920851327" sldId="2147483649"/>
          </pc:sldLayoutMkLst>
          <pc:spChg chg="add mod">
            <ac:chgData name="Masten, Bethany" userId="daebb872-1987-4609-a30c-07564465e04e" providerId="ADAL" clId="{B50BAFDA-1490-4BE3-858E-19209D1C71D9}" dt="2024-06-17T17:53:58.540" v="36"/>
            <ac:spMkLst>
              <pc:docMk/>
              <pc:sldMasterMk cId="2556369954" sldId="2147483648"/>
              <pc:sldLayoutMk cId="1920851327" sldId="2147483649"/>
              <ac:spMk id="10" creationId="{AD413087-439A-6A2C-505B-960C5DBF8FAB}"/>
            </ac:spMkLst>
          </pc:spChg>
          <pc:spChg chg="mod">
            <ac:chgData name="Masten, Bethany" userId="daebb872-1987-4609-a30c-07564465e04e" providerId="ADAL" clId="{B50BAFDA-1490-4BE3-858E-19209D1C71D9}" dt="2024-06-17T17:46:06.444" v="0" actId="207"/>
            <ac:spMkLst>
              <pc:docMk/>
              <pc:sldMasterMk cId="2556369954" sldId="2147483648"/>
              <pc:sldLayoutMk cId="1920851327" sldId="2147483649"/>
              <ac:spMk id="11" creationId="{CC3A9484-CA1E-5FC0-FC14-118871346F2B}"/>
            </ac:spMkLst>
          </pc:spChg>
        </pc:sldLayoutChg>
        <pc:sldLayoutChg chg="modSp mod">
          <pc:chgData name="Masten, Bethany" userId="daebb872-1987-4609-a30c-07564465e04e" providerId="ADAL" clId="{B50BAFDA-1490-4BE3-858E-19209D1C71D9}" dt="2024-06-17T17:51:39.643" v="24" actId="166"/>
          <pc:sldLayoutMkLst>
            <pc:docMk/>
            <pc:sldMasterMk cId="2556369954" sldId="2147483648"/>
            <pc:sldLayoutMk cId="3558674859" sldId="2147483650"/>
          </pc:sldLayoutMkLst>
          <pc:spChg chg="mod ord">
            <ac:chgData name="Masten, Bethany" userId="daebb872-1987-4609-a30c-07564465e04e" providerId="ADAL" clId="{B50BAFDA-1490-4BE3-858E-19209D1C71D9}" dt="2024-06-17T17:51:39.643" v="24" actId="166"/>
            <ac:spMkLst>
              <pc:docMk/>
              <pc:sldMasterMk cId="2556369954" sldId="2147483648"/>
              <pc:sldLayoutMk cId="3558674859" sldId="2147483650"/>
              <ac:spMk id="11" creationId="{06B45F21-96C8-E08B-C2A9-82CE1FD2A8CD}"/>
            </ac:spMkLst>
          </pc:spChg>
        </pc:sldLayoutChg>
        <pc:sldLayoutChg chg="modSp mod">
          <pc:chgData name="Masten, Bethany" userId="daebb872-1987-4609-a30c-07564465e04e" providerId="ADAL" clId="{B50BAFDA-1490-4BE3-858E-19209D1C71D9}" dt="2024-06-17T17:52:30.541" v="28" actId="14100"/>
          <pc:sldLayoutMkLst>
            <pc:docMk/>
            <pc:sldMasterMk cId="2556369954" sldId="2147483648"/>
            <pc:sldLayoutMk cId="1271610069" sldId="2147483651"/>
          </pc:sldLayoutMkLst>
          <pc:spChg chg="mod ord">
            <ac:chgData name="Masten, Bethany" userId="daebb872-1987-4609-a30c-07564465e04e" providerId="ADAL" clId="{B50BAFDA-1490-4BE3-858E-19209D1C71D9}" dt="2024-06-17T17:52:30.541" v="28" actId="14100"/>
            <ac:spMkLst>
              <pc:docMk/>
              <pc:sldMasterMk cId="2556369954" sldId="2147483648"/>
              <pc:sldLayoutMk cId="1271610069" sldId="2147483651"/>
              <ac:spMk id="11" creationId="{370B62AD-EF05-13A2-1A7D-F284985E7499}"/>
            </ac:spMkLst>
          </pc:spChg>
        </pc:sldLayoutChg>
        <pc:sldLayoutChg chg="modSp mod">
          <pc:chgData name="Masten, Bethany" userId="daebb872-1987-4609-a30c-07564465e04e" providerId="ADAL" clId="{B50BAFDA-1490-4BE3-858E-19209D1C71D9}" dt="2024-06-17T17:52:14.925" v="27" actId="166"/>
          <pc:sldLayoutMkLst>
            <pc:docMk/>
            <pc:sldMasterMk cId="2556369954" sldId="2147483648"/>
            <pc:sldLayoutMk cId="3927289285" sldId="2147483652"/>
          </pc:sldLayoutMkLst>
          <pc:spChg chg="mod ord">
            <ac:chgData name="Masten, Bethany" userId="daebb872-1987-4609-a30c-07564465e04e" providerId="ADAL" clId="{B50BAFDA-1490-4BE3-858E-19209D1C71D9}" dt="2024-06-17T17:52:14.925" v="27" actId="166"/>
            <ac:spMkLst>
              <pc:docMk/>
              <pc:sldMasterMk cId="2556369954" sldId="2147483648"/>
              <pc:sldLayoutMk cId="3927289285" sldId="2147483652"/>
              <ac:spMk id="12" creationId="{392821F6-AAD8-87DF-9B77-7D134F46D35A}"/>
            </ac:spMkLst>
          </pc:spChg>
        </pc:sldLayoutChg>
        <pc:sldLayoutChg chg="addSp modSp">
          <pc:chgData name="Masten, Bethany" userId="daebb872-1987-4609-a30c-07564465e04e" providerId="ADAL" clId="{B50BAFDA-1490-4BE3-858E-19209D1C71D9}" dt="2024-06-17T17:52:42.263" v="29"/>
          <pc:sldLayoutMkLst>
            <pc:docMk/>
            <pc:sldMasterMk cId="2556369954" sldId="2147483648"/>
            <pc:sldLayoutMk cId="3931960603" sldId="2147483653"/>
          </pc:sldLayoutMkLst>
          <pc:spChg chg="add mod">
            <ac:chgData name="Masten, Bethany" userId="daebb872-1987-4609-a30c-07564465e04e" providerId="ADAL" clId="{B50BAFDA-1490-4BE3-858E-19209D1C71D9}" dt="2024-06-17T17:52:42.263" v="29"/>
            <ac:spMkLst>
              <pc:docMk/>
              <pc:sldMasterMk cId="2556369954" sldId="2147483648"/>
              <pc:sldLayoutMk cId="3931960603" sldId="2147483653"/>
              <ac:spMk id="13" creationId="{E19E4DC1-F95C-594B-7C71-F907CFF3B467}"/>
            </ac:spMkLst>
          </pc:spChg>
        </pc:sldLayoutChg>
        <pc:sldLayoutChg chg="addSp modSp">
          <pc:chgData name="Masten, Bethany" userId="daebb872-1987-4609-a30c-07564465e04e" providerId="ADAL" clId="{B50BAFDA-1490-4BE3-858E-19209D1C71D9}" dt="2024-06-17T17:52:46.160" v="30"/>
          <pc:sldLayoutMkLst>
            <pc:docMk/>
            <pc:sldMasterMk cId="2556369954" sldId="2147483648"/>
            <pc:sldLayoutMk cId="930002928" sldId="2147483654"/>
          </pc:sldLayoutMkLst>
          <pc:spChg chg="add mod">
            <ac:chgData name="Masten, Bethany" userId="daebb872-1987-4609-a30c-07564465e04e" providerId="ADAL" clId="{B50BAFDA-1490-4BE3-858E-19209D1C71D9}" dt="2024-06-17T17:52:46.160" v="30"/>
            <ac:spMkLst>
              <pc:docMk/>
              <pc:sldMasterMk cId="2556369954" sldId="2147483648"/>
              <pc:sldLayoutMk cId="930002928" sldId="2147483654"/>
              <ac:spMk id="9" creationId="{6FAE33B9-5246-A982-51D6-FFF30E0FFF58}"/>
            </ac:spMkLst>
          </pc:spChg>
        </pc:sldLayoutChg>
        <pc:sldLayoutChg chg="addSp modSp">
          <pc:chgData name="Masten, Bethany" userId="daebb872-1987-4609-a30c-07564465e04e" providerId="ADAL" clId="{B50BAFDA-1490-4BE3-858E-19209D1C71D9}" dt="2024-06-17T17:53:13.229" v="31"/>
          <pc:sldLayoutMkLst>
            <pc:docMk/>
            <pc:sldMasterMk cId="2556369954" sldId="2147483648"/>
            <pc:sldLayoutMk cId="643680590" sldId="2147483655"/>
          </pc:sldLayoutMkLst>
          <pc:spChg chg="add mod">
            <ac:chgData name="Masten, Bethany" userId="daebb872-1987-4609-a30c-07564465e04e" providerId="ADAL" clId="{B50BAFDA-1490-4BE3-858E-19209D1C71D9}" dt="2024-06-17T17:53:13.229" v="31"/>
            <ac:spMkLst>
              <pc:docMk/>
              <pc:sldMasterMk cId="2556369954" sldId="2147483648"/>
              <pc:sldLayoutMk cId="643680590" sldId="2147483655"/>
              <ac:spMk id="6" creationId="{E62DC94D-5D7E-0BC5-3CFA-9E56363B58F5}"/>
            </ac:spMkLst>
          </pc:spChg>
        </pc:sldLayoutChg>
        <pc:sldLayoutChg chg="addSp modSp">
          <pc:chgData name="Masten, Bethany" userId="daebb872-1987-4609-a30c-07564465e04e" providerId="ADAL" clId="{B50BAFDA-1490-4BE3-858E-19209D1C71D9}" dt="2024-06-17T17:53:18.412" v="32"/>
          <pc:sldLayoutMkLst>
            <pc:docMk/>
            <pc:sldMasterMk cId="2556369954" sldId="2147483648"/>
            <pc:sldLayoutMk cId="1597720651" sldId="2147483656"/>
          </pc:sldLayoutMkLst>
          <pc:spChg chg="add mod">
            <ac:chgData name="Masten, Bethany" userId="daebb872-1987-4609-a30c-07564465e04e" providerId="ADAL" clId="{B50BAFDA-1490-4BE3-858E-19209D1C71D9}" dt="2024-06-17T17:53:18.412" v="32"/>
            <ac:spMkLst>
              <pc:docMk/>
              <pc:sldMasterMk cId="2556369954" sldId="2147483648"/>
              <pc:sldLayoutMk cId="1597720651" sldId="2147483656"/>
              <ac:spMk id="11" creationId="{919CC863-2443-4DD9-25C1-841051DC1861}"/>
            </ac:spMkLst>
          </pc:spChg>
        </pc:sldLayoutChg>
        <pc:sldLayoutChg chg="addSp modSp">
          <pc:chgData name="Masten, Bethany" userId="daebb872-1987-4609-a30c-07564465e04e" providerId="ADAL" clId="{B50BAFDA-1490-4BE3-858E-19209D1C71D9}" dt="2024-06-17T17:53:19.985" v="33"/>
          <pc:sldLayoutMkLst>
            <pc:docMk/>
            <pc:sldMasterMk cId="2556369954" sldId="2147483648"/>
            <pc:sldLayoutMk cId="3360253864" sldId="2147483657"/>
          </pc:sldLayoutMkLst>
          <pc:spChg chg="add mod">
            <ac:chgData name="Masten, Bethany" userId="daebb872-1987-4609-a30c-07564465e04e" providerId="ADAL" clId="{B50BAFDA-1490-4BE3-858E-19209D1C71D9}" dt="2024-06-17T17:53:19.985" v="33"/>
            <ac:spMkLst>
              <pc:docMk/>
              <pc:sldMasterMk cId="2556369954" sldId="2147483648"/>
              <pc:sldLayoutMk cId="3360253864" sldId="2147483657"/>
              <ac:spMk id="12" creationId="{374CB9B9-8BB8-7A3F-0A03-1457D40A51FB}"/>
            </ac:spMkLst>
          </pc:spChg>
        </pc:sldLayoutChg>
        <pc:sldLayoutChg chg="addSp modSp">
          <pc:chgData name="Masten, Bethany" userId="daebb872-1987-4609-a30c-07564465e04e" providerId="ADAL" clId="{B50BAFDA-1490-4BE3-858E-19209D1C71D9}" dt="2024-06-17T17:53:21.393" v="34"/>
          <pc:sldLayoutMkLst>
            <pc:docMk/>
            <pc:sldMasterMk cId="2556369954" sldId="2147483648"/>
            <pc:sldLayoutMk cId="2460950080" sldId="2147483659"/>
          </pc:sldLayoutMkLst>
          <pc:spChg chg="add mod">
            <ac:chgData name="Masten, Bethany" userId="daebb872-1987-4609-a30c-07564465e04e" providerId="ADAL" clId="{B50BAFDA-1490-4BE3-858E-19209D1C71D9}" dt="2024-06-17T17:53:21.393" v="34"/>
            <ac:spMkLst>
              <pc:docMk/>
              <pc:sldMasterMk cId="2556369954" sldId="2147483648"/>
              <pc:sldLayoutMk cId="2460950080" sldId="2147483659"/>
              <ac:spMk id="11" creationId="{A2815A4C-21DE-81BE-09A3-7CFE00063B02}"/>
            </ac:spMkLst>
          </pc:spChg>
        </pc:sldLayoutChg>
      </pc:sldMasterChg>
      <pc:sldMasterChg chg="modSldLayout">
        <pc:chgData name="Masten, Bethany" userId="daebb872-1987-4609-a30c-07564465e04e" providerId="ADAL" clId="{B50BAFDA-1490-4BE3-858E-19209D1C71D9}" dt="2024-06-17T17:53:23.393" v="35"/>
        <pc:sldMasterMkLst>
          <pc:docMk/>
          <pc:sldMasterMk cId="3295876368" sldId="2147483660"/>
        </pc:sldMasterMkLst>
        <pc:sldLayoutChg chg="addSp modSp">
          <pc:chgData name="Masten, Bethany" userId="daebb872-1987-4609-a30c-07564465e04e" providerId="ADAL" clId="{B50BAFDA-1490-4BE3-858E-19209D1C71D9}" dt="2024-06-17T17:53:23.393" v="35"/>
          <pc:sldLayoutMkLst>
            <pc:docMk/>
            <pc:sldMasterMk cId="3295876368" sldId="2147483660"/>
            <pc:sldLayoutMk cId="3622029250" sldId="2147483661"/>
          </pc:sldLayoutMkLst>
          <pc:spChg chg="add mod">
            <ac:chgData name="Masten, Bethany" userId="daebb872-1987-4609-a30c-07564465e04e" providerId="ADAL" clId="{B50BAFDA-1490-4BE3-858E-19209D1C71D9}" dt="2024-06-17T17:53:23.393" v="35"/>
            <ac:spMkLst>
              <pc:docMk/>
              <pc:sldMasterMk cId="3295876368" sldId="2147483660"/>
              <pc:sldLayoutMk cId="3622029250" sldId="2147483661"/>
              <ac:spMk id="7" creationId="{26EE9258-5DFF-C4DC-A94C-6784ABEEDA88}"/>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93682-E869-44B1-9EFA-EE5652B3A94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B469C230-5624-4E3E-93E8-7001E5CF320C}">
      <dgm:prSet phldrT="[Text]" custT="1"/>
      <dgm:spPr>
        <a:solidFill>
          <a:srgbClr val="0070C0"/>
        </a:solidFill>
      </dgm:spPr>
      <dgm:t>
        <a:bodyPr/>
        <a:lstStyle/>
        <a:p>
          <a:r>
            <a:rPr lang="en-US" sz="1800"/>
            <a:t>Acute developmental effects from inhalation and dermal exposures</a:t>
          </a:r>
        </a:p>
      </dgm:t>
    </dgm:pt>
    <dgm:pt modelId="{9090BCFA-8B70-4C40-B552-B6CD01D83D23}" type="parTrans" cxnId="{DE8DC7C0-48AE-474E-B063-8C8495C8FE85}">
      <dgm:prSet/>
      <dgm:spPr/>
      <dgm:t>
        <a:bodyPr/>
        <a:lstStyle/>
        <a:p>
          <a:endParaRPr lang="en-US"/>
        </a:p>
      </dgm:t>
    </dgm:pt>
    <dgm:pt modelId="{397F0DFF-B7E1-4AAF-BA38-1595980EE664}" type="sibTrans" cxnId="{DE8DC7C0-48AE-474E-B063-8C8495C8FE85}">
      <dgm:prSet/>
      <dgm:spPr/>
      <dgm:t>
        <a:bodyPr/>
        <a:lstStyle/>
        <a:p>
          <a:endParaRPr lang="en-US"/>
        </a:p>
      </dgm:t>
    </dgm:pt>
    <dgm:pt modelId="{7BA5C242-5C48-418F-B91C-2F247EBD1576}">
      <dgm:prSet phldrT="[Text]" custT="1"/>
      <dgm:spPr>
        <a:solidFill>
          <a:srgbClr val="00B050"/>
        </a:solidFill>
      </dgm:spPr>
      <dgm:t>
        <a:bodyPr/>
        <a:lstStyle/>
        <a:p>
          <a:r>
            <a:rPr lang="en-US" sz="2000" b="0" u="none"/>
            <a:t>Chronic reproductive effects from inhalation and dermal exposures</a:t>
          </a:r>
        </a:p>
      </dgm:t>
    </dgm:pt>
    <dgm:pt modelId="{B0616967-0FC8-4DBD-8E24-B88944BB0694}" type="parTrans" cxnId="{7F29FBF3-DED9-4042-A6B4-59AEC011E0AC}">
      <dgm:prSet/>
      <dgm:spPr/>
      <dgm:t>
        <a:bodyPr/>
        <a:lstStyle/>
        <a:p>
          <a:endParaRPr lang="en-US"/>
        </a:p>
      </dgm:t>
    </dgm:pt>
    <dgm:pt modelId="{0472FAFC-8863-47F9-B20B-BEE547F88377}" type="sibTrans" cxnId="{7F29FBF3-DED9-4042-A6B4-59AEC011E0AC}">
      <dgm:prSet/>
      <dgm:spPr/>
      <dgm:t>
        <a:bodyPr/>
        <a:lstStyle/>
        <a:p>
          <a:endParaRPr lang="en-US"/>
        </a:p>
      </dgm:t>
    </dgm:pt>
    <dgm:pt modelId="{4AC47DA1-0A61-4267-A392-D1FCA9482346}" type="pres">
      <dgm:prSet presAssocID="{67B93682-E869-44B1-9EFA-EE5652B3A947}" presName="diagram" presStyleCnt="0">
        <dgm:presLayoutVars>
          <dgm:dir/>
          <dgm:resizeHandles val="exact"/>
        </dgm:presLayoutVars>
      </dgm:prSet>
      <dgm:spPr/>
    </dgm:pt>
    <dgm:pt modelId="{A4F0FE9B-8294-4406-95FF-85CE28A4E80E}" type="pres">
      <dgm:prSet presAssocID="{B469C230-5624-4E3E-93E8-7001E5CF320C}" presName="node" presStyleLbl="node1" presStyleIdx="0" presStyleCnt="2" custScaleX="44894" custScaleY="29594" custLinFactNeighborX="53903" custLinFactNeighborY="1">
        <dgm:presLayoutVars>
          <dgm:bulletEnabled val="1"/>
        </dgm:presLayoutVars>
      </dgm:prSet>
      <dgm:spPr>
        <a:prstGeom prst="roundRect">
          <a:avLst/>
        </a:prstGeom>
      </dgm:spPr>
    </dgm:pt>
    <dgm:pt modelId="{54071401-2A3A-4EEA-A804-B2BBEB72A4DD}" type="pres">
      <dgm:prSet presAssocID="{397F0DFF-B7E1-4AAF-BA38-1595980EE664}" presName="sibTrans" presStyleCnt="0"/>
      <dgm:spPr/>
    </dgm:pt>
    <dgm:pt modelId="{BD5F0B35-DF8B-49FA-B2D0-5066F4D71E34}" type="pres">
      <dgm:prSet presAssocID="{7BA5C242-5C48-418F-B91C-2F247EBD1576}" presName="node" presStyleLbl="node1" presStyleIdx="1" presStyleCnt="2" custScaleX="39341" custScaleY="29592" custLinFactNeighborX="-50072" custLinFactNeighborY="2">
        <dgm:presLayoutVars>
          <dgm:bulletEnabled val="1"/>
        </dgm:presLayoutVars>
      </dgm:prSet>
      <dgm:spPr>
        <a:prstGeom prst="roundRect">
          <a:avLst/>
        </a:prstGeom>
      </dgm:spPr>
    </dgm:pt>
  </dgm:ptLst>
  <dgm:cxnLst>
    <dgm:cxn modelId="{F7233810-9388-41B5-AC0A-902D577930AE}" type="presOf" srcId="{67B93682-E869-44B1-9EFA-EE5652B3A947}" destId="{4AC47DA1-0A61-4267-A392-D1FCA9482346}" srcOrd="0" destOrd="0" presId="urn:microsoft.com/office/officeart/2005/8/layout/default"/>
    <dgm:cxn modelId="{2121303C-7626-4AEE-846B-7AE775086F25}" type="presOf" srcId="{7BA5C242-5C48-418F-B91C-2F247EBD1576}" destId="{BD5F0B35-DF8B-49FA-B2D0-5066F4D71E34}" srcOrd="0" destOrd="0" presId="urn:microsoft.com/office/officeart/2005/8/layout/default"/>
    <dgm:cxn modelId="{03057674-F469-462C-934B-1AEC2B4F7F61}" type="presOf" srcId="{B469C230-5624-4E3E-93E8-7001E5CF320C}" destId="{A4F0FE9B-8294-4406-95FF-85CE28A4E80E}" srcOrd="0" destOrd="0" presId="urn:microsoft.com/office/officeart/2005/8/layout/default"/>
    <dgm:cxn modelId="{DE8DC7C0-48AE-474E-B063-8C8495C8FE85}" srcId="{67B93682-E869-44B1-9EFA-EE5652B3A947}" destId="{B469C230-5624-4E3E-93E8-7001E5CF320C}" srcOrd="0" destOrd="0" parTransId="{9090BCFA-8B70-4C40-B552-B6CD01D83D23}" sibTransId="{397F0DFF-B7E1-4AAF-BA38-1595980EE664}"/>
    <dgm:cxn modelId="{7F29FBF3-DED9-4042-A6B4-59AEC011E0AC}" srcId="{67B93682-E869-44B1-9EFA-EE5652B3A947}" destId="{7BA5C242-5C48-418F-B91C-2F247EBD1576}" srcOrd="1" destOrd="0" parTransId="{B0616967-0FC8-4DBD-8E24-B88944BB0694}" sibTransId="{0472FAFC-8863-47F9-B20B-BEE547F88377}"/>
    <dgm:cxn modelId="{10198A41-ED05-45DB-BE72-27F2D42FED6D}" type="presParOf" srcId="{4AC47DA1-0A61-4267-A392-D1FCA9482346}" destId="{A4F0FE9B-8294-4406-95FF-85CE28A4E80E}" srcOrd="0" destOrd="0" presId="urn:microsoft.com/office/officeart/2005/8/layout/default"/>
    <dgm:cxn modelId="{72BF7A0F-D2D1-44DD-BCB1-71FB391976F3}" type="presParOf" srcId="{4AC47DA1-0A61-4267-A392-D1FCA9482346}" destId="{54071401-2A3A-4EEA-A804-B2BBEB72A4DD}" srcOrd="1" destOrd="0" presId="urn:microsoft.com/office/officeart/2005/8/layout/default"/>
    <dgm:cxn modelId="{2F801602-2974-4C40-B79C-B3AAC1CBC13E}" type="presParOf" srcId="{4AC47DA1-0A61-4267-A392-D1FCA9482346}" destId="{BD5F0B35-DF8B-49FA-B2D0-5066F4D71E34}" srcOrd="2"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5940C-A81F-4B4E-B092-6974123CD4D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460E78F-943E-415E-8163-D014EFE856CA}">
      <dgm:prSet custT="1"/>
      <dgm:spPr>
        <a:solidFill>
          <a:schemeClr val="accent1">
            <a:lumMod val="75000"/>
          </a:schemeClr>
        </a:solidFill>
        <a:ln>
          <a:noFill/>
        </a:ln>
      </dgm:spPr>
      <dgm:t>
        <a:bodyPr/>
        <a:lstStyle/>
        <a:p>
          <a:r>
            <a:rPr lang="en-US" sz="3200" b="1" u="none"/>
            <a:t>EPA’s proposed rule would:</a:t>
          </a:r>
          <a:endParaRPr lang="en-US" sz="3200" u="none"/>
        </a:p>
      </dgm:t>
    </dgm:pt>
    <dgm:pt modelId="{A3DF8C02-9CE7-43BF-8C78-CF296DA54755}" type="parTrans" cxnId="{2153F2D8-7A6C-47F0-9916-195F6E1F5A40}">
      <dgm:prSet/>
      <dgm:spPr/>
      <dgm:t>
        <a:bodyPr/>
        <a:lstStyle/>
        <a:p>
          <a:endParaRPr lang="en-US"/>
        </a:p>
      </dgm:t>
    </dgm:pt>
    <dgm:pt modelId="{54ADDC4E-6BBF-4046-AEA3-F1B061A2FA4E}" type="sibTrans" cxnId="{2153F2D8-7A6C-47F0-9916-195F6E1F5A40}">
      <dgm:prSet/>
      <dgm:spPr/>
      <dgm:t>
        <a:bodyPr/>
        <a:lstStyle/>
        <a:p>
          <a:endParaRPr lang="en-US"/>
        </a:p>
      </dgm:t>
    </dgm:pt>
    <dgm:pt modelId="{5C054B6D-2F3C-4A08-AF00-04EC66BF803D}">
      <dgm:prSet custT="1"/>
      <dgm:spPr>
        <a:solidFill>
          <a:schemeClr val="accent1">
            <a:lumMod val="40000"/>
            <a:lumOff val="60000"/>
          </a:schemeClr>
        </a:solidFill>
        <a:ln>
          <a:noFill/>
        </a:ln>
      </dgm:spPr>
      <dgm:t>
        <a:bodyPr/>
        <a:lstStyle/>
        <a:p>
          <a:pPr>
            <a:buFont typeface="Arial" panose="020B0604020202020204" pitchFamily="34" charset="0"/>
            <a:buChar char="•"/>
          </a:pPr>
          <a:r>
            <a:rPr lang="en-US" sz="1800"/>
            <a:t>Require container size limits and labeling requirements for the manufacture (including import), processing, and distribution in commerce of NMP products for seven consumer uses </a:t>
          </a:r>
          <a:r>
            <a:rPr lang="en-US" sz="1800">
              <a:solidFill>
                <a:schemeClr val="tx1"/>
              </a:solidFill>
            </a:rPr>
            <a:t>to prevent commercial use </a:t>
          </a:r>
        </a:p>
      </dgm:t>
    </dgm:pt>
    <dgm:pt modelId="{59398482-C856-43E1-ADBD-668906B94C64}" type="parTrans" cxnId="{0ED08A79-BBE9-4EB7-8E6E-2DECE85EB6C8}">
      <dgm:prSet/>
      <dgm:spPr/>
      <dgm:t>
        <a:bodyPr/>
        <a:lstStyle/>
        <a:p>
          <a:endParaRPr lang="en-US"/>
        </a:p>
      </dgm:t>
    </dgm:pt>
    <dgm:pt modelId="{0590BF18-FF8C-4840-ABB5-C6F7DACF524A}" type="sibTrans" cxnId="{0ED08A79-BBE9-4EB7-8E6E-2DECE85EB6C8}">
      <dgm:prSet/>
      <dgm:spPr/>
      <dgm:t>
        <a:bodyPr/>
        <a:lstStyle/>
        <a:p>
          <a:endParaRPr lang="en-US"/>
        </a:p>
      </dgm:t>
    </dgm:pt>
    <dgm:pt modelId="{E4999880-A8AF-45C8-9E7F-468273DE9374}">
      <dgm:prSet custT="1"/>
      <dgm:spPr>
        <a:solidFill>
          <a:schemeClr val="accent1">
            <a:lumMod val="40000"/>
            <a:lumOff val="60000"/>
          </a:schemeClr>
        </a:solidFill>
        <a:ln>
          <a:noFill/>
        </a:ln>
      </dgm:spPr>
      <dgm:t>
        <a:bodyPr/>
        <a:lstStyle/>
        <a:p>
          <a:pPr>
            <a:buFont typeface="Arial" panose="020B0604020202020204" pitchFamily="34" charset="0"/>
            <a:buChar char="•"/>
          </a:pPr>
          <a:r>
            <a:rPr lang="en-US" sz="1800"/>
            <a:t>Require a concentration limit on NMP for the import, processing, and distribution in commerce for one consumer use</a:t>
          </a:r>
          <a:endParaRPr lang="en-US" sz="1800">
            <a:solidFill>
              <a:schemeClr val="tx1"/>
            </a:solidFill>
          </a:endParaRPr>
        </a:p>
      </dgm:t>
    </dgm:pt>
    <dgm:pt modelId="{DA5BDA3D-EF5C-44A2-A7DC-5A600336F1B0}" type="parTrans" cxnId="{5AC6B756-B04B-4E1B-BF2F-E82391871887}">
      <dgm:prSet/>
      <dgm:spPr/>
      <dgm:t>
        <a:bodyPr/>
        <a:lstStyle/>
        <a:p>
          <a:endParaRPr lang="en-US"/>
        </a:p>
      </dgm:t>
    </dgm:pt>
    <dgm:pt modelId="{57A93909-5867-4E4B-92BD-49B12DA0B072}" type="sibTrans" cxnId="{5AC6B756-B04B-4E1B-BF2F-E82391871887}">
      <dgm:prSet/>
      <dgm:spPr/>
      <dgm:t>
        <a:bodyPr/>
        <a:lstStyle/>
        <a:p>
          <a:endParaRPr lang="en-US"/>
        </a:p>
      </dgm:t>
    </dgm:pt>
    <dgm:pt modelId="{32F75A6F-5550-4315-BD09-A08E848E2A37}">
      <dgm:prSet custT="1"/>
      <dgm:spPr>
        <a:solidFill>
          <a:schemeClr val="accent1">
            <a:lumMod val="40000"/>
            <a:lumOff val="60000"/>
          </a:schemeClr>
        </a:solidFill>
        <a:ln>
          <a:noFill/>
        </a:ln>
      </dgm:spPr>
      <dgm:t>
        <a:bodyPr/>
        <a:lstStyle/>
        <a:p>
          <a:pPr>
            <a:buFont typeface="Arial" panose="020B0604020202020204" pitchFamily="34" charset="0"/>
            <a:buChar char="•"/>
          </a:pPr>
          <a:r>
            <a:rPr lang="en-US" sz="1800"/>
            <a:t>Establish recordkeeping and downstream notification requirements</a:t>
          </a:r>
          <a:endParaRPr lang="en-US" sz="1800" strike="sngStrike">
            <a:solidFill>
              <a:schemeClr val="tx1"/>
            </a:solidFill>
          </a:endParaRPr>
        </a:p>
      </dgm:t>
    </dgm:pt>
    <dgm:pt modelId="{61919AE8-AF0B-4599-B477-BF1BD4DE70CF}" type="parTrans" cxnId="{57012A09-3D45-412A-88CF-27F5AE03DA86}">
      <dgm:prSet/>
      <dgm:spPr/>
      <dgm:t>
        <a:bodyPr/>
        <a:lstStyle/>
        <a:p>
          <a:endParaRPr lang="en-US"/>
        </a:p>
      </dgm:t>
    </dgm:pt>
    <dgm:pt modelId="{8021340B-DBDB-493B-9D3E-BF9D9E59BBB9}" type="sibTrans" cxnId="{57012A09-3D45-412A-88CF-27F5AE03DA86}">
      <dgm:prSet/>
      <dgm:spPr/>
      <dgm:t>
        <a:bodyPr/>
        <a:lstStyle/>
        <a:p>
          <a:endParaRPr lang="en-US"/>
        </a:p>
      </dgm:t>
    </dgm:pt>
    <dgm:pt modelId="{D465EC1A-C3C0-4C21-B40B-23877A6CF9E7}">
      <dgm:prSet custT="1"/>
      <dgm:spPr>
        <a:solidFill>
          <a:schemeClr val="accent1">
            <a:lumMod val="40000"/>
            <a:lumOff val="60000"/>
          </a:schemeClr>
        </a:solidFill>
        <a:ln>
          <a:noFill/>
        </a:ln>
      </dgm:spPr>
      <dgm:t>
        <a:bodyPr/>
        <a:lstStyle/>
        <a:p>
          <a:pPr>
            <a:buFont typeface="Arial" panose="020B0604020202020204" pitchFamily="34" charset="0"/>
            <a:buChar char="•"/>
          </a:pPr>
          <a:r>
            <a:rPr lang="en-US" sz="1800"/>
            <a:t>Prohibit the manufacture (including import), processing, distribution in commerce, and industrial and commercial use of NMP for five occupational uses</a:t>
          </a:r>
          <a:endParaRPr lang="en-US" sz="1800">
            <a:solidFill>
              <a:schemeClr val="tx1"/>
            </a:solidFill>
          </a:endParaRPr>
        </a:p>
      </dgm:t>
    </dgm:pt>
    <dgm:pt modelId="{1665672D-9BBB-45E8-ABF5-294AD15C4016}" type="sibTrans" cxnId="{49D21784-78C0-4238-AE1D-7EB521E1BBAF}">
      <dgm:prSet/>
      <dgm:spPr/>
      <dgm:t>
        <a:bodyPr/>
        <a:lstStyle/>
        <a:p>
          <a:endParaRPr lang="en-US"/>
        </a:p>
      </dgm:t>
    </dgm:pt>
    <dgm:pt modelId="{8C305E89-C5C2-4167-8CD2-1E9E192E950D}" type="parTrans" cxnId="{49D21784-78C0-4238-AE1D-7EB521E1BBAF}">
      <dgm:prSet/>
      <dgm:spPr/>
      <dgm:t>
        <a:bodyPr/>
        <a:lstStyle/>
        <a:p>
          <a:endParaRPr lang="en-US"/>
        </a:p>
      </dgm:t>
    </dgm:pt>
    <dgm:pt modelId="{80EA1563-F903-40F9-BEEE-8B9DAF75FE76}">
      <dgm:prSet custT="1"/>
      <dgm:spPr>
        <a:solidFill>
          <a:schemeClr val="accent1">
            <a:lumMod val="40000"/>
            <a:lumOff val="60000"/>
          </a:schemeClr>
        </a:solidFill>
        <a:ln>
          <a:noFill/>
        </a:ln>
      </dgm:spPr>
      <dgm:t>
        <a:bodyPr/>
        <a:lstStyle/>
        <a:p>
          <a:pPr>
            <a:buFont typeface="Arial" panose="020B0604020202020204" pitchFamily="34" charset="0"/>
            <a:buChar char="•"/>
          </a:pPr>
          <a:r>
            <a:rPr lang="en-US" sz="1800"/>
            <a:t>Require strict workplace controls in an NMP WCPP, which would include requirements to prevent direct dermal contact with NMP for most occupational conditions of use</a:t>
          </a:r>
          <a:endParaRPr lang="en-US" sz="1800">
            <a:solidFill>
              <a:schemeClr val="tx1"/>
            </a:solidFill>
          </a:endParaRPr>
        </a:p>
      </dgm:t>
    </dgm:pt>
    <dgm:pt modelId="{8A0134AD-AE12-4805-83BE-ADFF2F2E2FAA}" type="parTrans" cxnId="{1CBB79A3-73C0-4B39-8A54-B396402F34B7}">
      <dgm:prSet/>
      <dgm:spPr/>
      <dgm:t>
        <a:bodyPr/>
        <a:lstStyle/>
        <a:p>
          <a:endParaRPr lang="en-US"/>
        </a:p>
      </dgm:t>
    </dgm:pt>
    <dgm:pt modelId="{5041D37C-DCD0-44C3-A5A6-71A91C16E0D5}" type="sibTrans" cxnId="{1CBB79A3-73C0-4B39-8A54-B396402F34B7}">
      <dgm:prSet/>
      <dgm:spPr/>
      <dgm:t>
        <a:bodyPr/>
        <a:lstStyle/>
        <a:p>
          <a:endParaRPr lang="en-US"/>
        </a:p>
      </dgm:t>
    </dgm:pt>
    <dgm:pt modelId="{F4BECE20-700C-41D5-BFB0-F0064DD824AD}">
      <dgm:prSet custT="1"/>
      <dgm:spPr>
        <a:solidFill>
          <a:schemeClr val="accent1">
            <a:lumMod val="40000"/>
            <a:lumOff val="60000"/>
          </a:schemeClr>
        </a:solidFill>
        <a:ln>
          <a:noFill/>
        </a:ln>
      </dgm:spPr>
      <dgm:t>
        <a:bodyPr/>
        <a:lstStyle/>
        <a:p>
          <a:pPr>
            <a:buFont typeface="Arial" panose="020B0604020202020204" pitchFamily="34" charset="0"/>
            <a:buChar char="•"/>
          </a:pPr>
          <a:r>
            <a:rPr lang="en-US" sz="1800"/>
            <a:t>Require prescriptive controls, including concentration limits and PPE requirements for seven occupational conditions of use</a:t>
          </a:r>
          <a:endParaRPr lang="en-US" sz="1800">
            <a:solidFill>
              <a:schemeClr val="tx1"/>
            </a:solidFill>
          </a:endParaRPr>
        </a:p>
      </dgm:t>
    </dgm:pt>
    <dgm:pt modelId="{920CE467-6513-45C3-904C-442F01775426}" type="parTrans" cxnId="{23E58B9A-993F-4F17-B1DF-5A2F3AF51E4A}">
      <dgm:prSet/>
      <dgm:spPr/>
      <dgm:t>
        <a:bodyPr/>
        <a:lstStyle/>
        <a:p>
          <a:endParaRPr lang="en-US"/>
        </a:p>
      </dgm:t>
    </dgm:pt>
    <dgm:pt modelId="{C364362E-F44E-484D-86FC-FE919CBDF147}" type="sibTrans" cxnId="{23E58B9A-993F-4F17-B1DF-5A2F3AF51E4A}">
      <dgm:prSet/>
      <dgm:spPr/>
      <dgm:t>
        <a:bodyPr/>
        <a:lstStyle/>
        <a:p>
          <a:endParaRPr lang="en-US"/>
        </a:p>
      </dgm:t>
    </dgm:pt>
    <dgm:pt modelId="{8E28AC93-FBB7-4114-BE0D-E0279FE3F9E6}" type="pres">
      <dgm:prSet presAssocID="{FE85940C-A81F-4B4E-B092-6974123CD4D9}" presName="Name0" presStyleCnt="0">
        <dgm:presLayoutVars>
          <dgm:dir/>
          <dgm:animLvl val="lvl"/>
          <dgm:resizeHandles val="exact"/>
        </dgm:presLayoutVars>
      </dgm:prSet>
      <dgm:spPr/>
    </dgm:pt>
    <dgm:pt modelId="{1F537319-707A-43CD-9032-6FEA0282BA8F}" type="pres">
      <dgm:prSet presAssocID="{A460E78F-943E-415E-8163-D014EFE856CA}" presName="linNode" presStyleCnt="0"/>
      <dgm:spPr/>
    </dgm:pt>
    <dgm:pt modelId="{7729D413-6073-4E6F-AB81-AE5DEBC1A102}" type="pres">
      <dgm:prSet presAssocID="{A460E78F-943E-415E-8163-D014EFE856CA}" presName="parentText" presStyleLbl="node1" presStyleIdx="0" presStyleCnt="1" custScaleX="66623" custScaleY="89150" custLinFactNeighborX="2368" custLinFactNeighborY="573">
        <dgm:presLayoutVars>
          <dgm:chMax val="1"/>
          <dgm:bulletEnabled val="1"/>
        </dgm:presLayoutVars>
      </dgm:prSet>
      <dgm:spPr/>
    </dgm:pt>
    <dgm:pt modelId="{2E951F80-3367-4317-9718-4D1978FD7BCD}" type="pres">
      <dgm:prSet presAssocID="{A460E78F-943E-415E-8163-D014EFE856CA}" presName="descendantText" presStyleLbl="alignAccFollowNode1" presStyleIdx="0" presStyleCnt="1" custScaleX="118654" custScaleY="105190">
        <dgm:presLayoutVars>
          <dgm:bulletEnabled val="1"/>
        </dgm:presLayoutVars>
      </dgm:prSet>
      <dgm:spPr/>
    </dgm:pt>
  </dgm:ptLst>
  <dgm:cxnLst>
    <dgm:cxn modelId="{57012A09-3D45-412A-88CF-27F5AE03DA86}" srcId="{A460E78F-943E-415E-8163-D014EFE856CA}" destId="{32F75A6F-5550-4315-BD09-A08E848E2A37}" srcOrd="5" destOrd="0" parTransId="{61919AE8-AF0B-4599-B477-BF1BD4DE70CF}" sibTransId="{8021340B-DBDB-493B-9D3E-BF9D9E59BBB9}"/>
    <dgm:cxn modelId="{C957D72F-3565-461D-9297-793859049A92}" type="presOf" srcId="{5C054B6D-2F3C-4A08-AF00-04EC66BF803D}" destId="{2E951F80-3367-4317-9718-4D1978FD7BCD}" srcOrd="0" destOrd="3" presId="urn:microsoft.com/office/officeart/2005/8/layout/vList5"/>
    <dgm:cxn modelId="{4FAFD435-D21F-4488-BBC0-C1486E82E17E}" type="presOf" srcId="{D465EC1A-C3C0-4C21-B40B-23877A6CF9E7}" destId="{2E951F80-3367-4317-9718-4D1978FD7BCD}" srcOrd="0" destOrd="2" presId="urn:microsoft.com/office/officeart/2005/8/layout/vList5"/>
    <dgm:cxn modelId="{892DFB41-0C52-4F77-A901-A89D096956C9}" type="presOf" srcId="{FE85940C-A81F-4B4E-B092-6974123CD4D9}" destId="{8E28AC93-FBB7-4114-BE0D-E0279FE3F9E6}" srcOrd="0" destOrd="0" presId="urn:microsoft.com/office/officeart/2005/8/layout/vList5"/>
    <dgm:cxn modelId="{A3650F64-1CC2-4995-A50B-3CBE0777927E}" type="presOf" srcId="{32F75A6F-5550-4315-BD09-A08E848E2A37}" destId="{2E951F80-3367-4317-9718-4D1978FD7BCD}" srcOrd="0" destOrd="5" presId="urn:microsoft.com/office/officeart/2005/8/layout/vList5"/>
    <dgm:cxn modelId="{C6615C46-F345-4ACB-AE58-779A0F9BFF73}" type="presOf" srcId="{E4999880-A8AF-45C8-9E7F-468273DE9374}" destId="{2E951F80-3367-4317-9718-4D1978FD7BCD}" srcOrd="0" destOrd="4" presId="urn:microsoft.com/office/officeart/2005/8/layout/vList5"/>
    <dgm:cxn modelId="{D7241767-30A6-42FA-A0E4-7E93F5978D67}" type="presOf" srcId="{F4BECE20-700C-41D5-BFB0-F0064DD824AD}" destId="{2E951F80-3367-4317-9718-4D1978FD7BCD}" srcOrd="0" destOrd="1" presId="urn:microsoft.com/office/officeart/2005/8/layout/vList5"/>
    <dgm:cxn modelId="{5AC6B756-B04B-4E1B-BF2F-E82391871887}" srcId="{A460E78F-943E-415E-8163-D014EFE856CA}" destId="{E4999880-A8AF-45C8-9E7F-468273DE9374}" srcOrd="4" destOrd="0" parTransId="{DA5BDA3D-EF5C-44A2-A7DC-5A600336F1B0}" sibTransId="{57A93909-5867-4E4B-92BD-49B12DA0B072}"/>
    <dgm:cxn modelId="{0ED08A79-BBE9-4EB7-8E6E-2DECE85EB6C8}" srcId="{A460E78F-943E-415E-8163-D014EFE856CA}" destId="{5C054B6D-2F3C-4A08-AF00-04EC66BF803D}" srcOrd="3" destOrd="0" parTransId="{59398482-C856-43E1-ADBD-668906B94C64}" sibTransId="{0590BF18-FF8C-4840-ABB5-C6F7DACF524A}"/>
    <dgm:cxn modelId="{D821447A-63B8-472C-8302-BC56AFA64CD9}" type="presOf" srcId="{A460E78F-943E-415E-8163-D014EFE856CA}" destId="{7729D413-6073-4E6F-AB81-AE5DEBC1A102}" srcOrd="0" destOrd="0" presId="urn:microsoft.com/office/officeart/2005/8/layout/vList5"/>
    <dgm:cxn modelId="{49D21784-78C0-4238-AE1D-7EB521E1BBAF}" srcId="{A460E78F-943E-415E-8163-D014EFE856CA}" destId="{D465EC1A-C3C0-4C21-B40B-23877A6CF9E7}" srcOrd="2" destOrd="0" parTransId="{8C305E89-C5C2-4167-8CD2-1E9E192E950D}" sibTransId="{1665672D-9BBB-45E8-ABF5-294AD15C4016}"/>
    <dgm:cxn modelId="{23E58B9A-993F-4F17-B1DF-5A2F3AF51E4A}" srcId="{A460E78F-943E-415E-8163-D014EFE856CA}" destId="{F4BECE20-700C-41D5-BFB0-F0064DD824AD}" srcOrd="1" destOrd="0" parTransId="{920CE467-6513-45C3-904C-442F01775426}" sibTransId="{C364362E-F44E-484D-86FC-FE919CBDF147}"/>
    <dgm:cxn modelId="{1CBB79A3-73C0-4B39-8A54-B396402F34B7}" srcId="{A460E78F-943E-415E-8163-D014EFE856CA}" destId="{80EA1563-F903-40F9-BEEE-8B9DAF75FE76}" srcOrd="0" destOrd="0" parTransId="{8A0134AD-AE12-4805-83BE-ADFF2F2E2FAA}" sibTransId="{5041D37C-DCD0-44C3-A5A6-71A91C16E0D5}"/>
    <dgm:cxn modelId="{1B20CAAC-B480-46ED-A10D-5ED81F595446}" type="presOf" srcId="{80EA1563-F903-40F9-BEEE-8B9DAF75FE76}" destId="{2E951F80-3367-4317-9718-4D1978FD7BCD}" srcOrd="0" destOrd="0" presId="urn:microsoft.com/office/officeart/2005/8/layout/vList5"/>
    <dgm:cxn modelId="{2153F2D8-7A6C-47F0-9916-195F6E1F5A40}" srcId="{FE85940C-A81F-4B4E-B092-6974123CD4D9}" destId="{A460E78F-943E-415E-8163-D014EFE856CA}" srcOrd="0" destOrd="0" parTransId="{A3DF8C02-9CE7-43BF-8C78-CF296DA54755}" sibTransId="{54ADDC4E-6BBF-4046-AEA3-F1B061A2FA4E}"/>
    <dgm:cxn modelId="{1569BE7A-ACCF-486C-A303-F8FA378E390B}" type="presParOf" srcId="{8E28AC93-FBB7-4114-BE0D-E0279FE3F9E6}" destId="{1F537319-707A-43CD-9032-6FEA0282BA8F}" srcOrd="0" destOrd="0" presId="urn:microsoft.com/office/officeart/2005/8/layout/vList5"/>
    <dgm:cxn modelId="{C1742A59-2AAD-45ED-BC7D-9B185D974695}" type="presParOf" srcId="{1F537319-707A-43CD-9032-6FEA0282BA8F}" destId="{7729D413-6073-4E6F-AB81-AE5DEBC1A102}" srcOrd="0" destOrd="0" presId="urn:microsoft.com/office/officeart/2005/8/layout/vList5"/>
    <dgm:cxn modelId="{B2A95663-9CF8-418B-AF8F-F31140127D56}" type="presParOf" srcId="{1F537319-707A-43CD-9032-6FEA0282BA8F}" destId="{2E951F80-3367-4317-9718-4D1978FD7BCD}"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0FE9B-8294-4406-95FF-85CE28A4E80E}">
      <dsp:nvSpPr>
        <dsp:cNvPr id="0" name=""/>
        <dsp:cNvSpPr/>
      </dsp:nvSpPr>
      <dsp:spPr>
        <a:xfrm>
          <a:off x="4449437" y="79011"/>
          <a:ext cx="3624887" cy="143370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Acute developmental effects from inhalation and dermal exposures</a:t>
          </a:r>
        </a:p>
      </dsp:txBody>
      <dsp:txXfrm>
        <a:off x="4519425" y="148999"/>
        <a:ext cx="3484911" cy="1293733"/>
      </dsp:txXfrm>
    </dsp:sp>
    <dsp:sp modelId="{BD5F0B35-DF8B-49FA-B2D0-5066F4D71E34}">
      <dsp:nvSpPr>
        <dsp:cNvPr id="0" name=""/>
        <dsp:cNvSpPr/>
      </dsp:nvSpPr>
      <dsp:spPr>
        <a:xfrm>
          <a:off x="622086" y="79108"/>
          <a:ext cx="3176520" cy="143361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u="none" kern="1200"/>
            <a:t>Chronic reproductive effects from inhalation and dermal exposures</a:t>
          </a:r>
        </a:p>
      </dsp:txBody>
      <dsp:txXfrm>
        <a:off x="692069" y="149091"/>
        <a:ext cx="3036554" cy="1293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51F80-3367-4317-9718-4D1978FD7BCD}">
      <dsp:nvSpPr>
        <dsp:cNvPr id="0" name=""/>
        <dsp:cNvSpPr/>
      </dsp:nvSpPr>
      <dsp:spPr>
        <a:xfrm rot="5400000">
          <a:off x="4075238" y="-1198622"/>
          <a:ext cx="4497040" cy="7746419"/>
        </a:xfrm>
        <a:prstGeom prst="round2SameRect">
          <a:avLst/>
        </a:prstGeom>
        <a:solidFill>
          <a:schemeClr val="accent1">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t>Require strict workplace controls in an NMP WCPP, which would include requirements to prevent direct dermal contact with NMP for most occupational conditions of use</a:t>
          </a:r>
          <a:endParaRPr lang="en-US" sz="1800" kern="120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Require prescriptive controls, including concentration limits and PPE requirements for seven occupational conditions of use</a:t>
          </a:r>
          <a:endParaRPr lang="en-US" sz="1800" kern="120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Prohibit the manufacture (including import), processing, distribution in commerce, and industrial and commercial use of NMP for five occupational uses</a:t>
          </a:r>
          <a:endParaRPr lang="en-US" sz="1800" kern="120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Require container size limits and labeling requirements for the manufacture (including import), processing, and distribution in commerce of NMP products for seven consumer uses </a:t>
          </a:r>
          <a:r>
            <a:rPr lang="en-US" sz="1800" kern="1200">
              <a:solidFill>
                <a:schemeClr val="tx1"/>
              </a:solidFill>
            </a:rPr>
            <a:t>to prevent commercial use </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Require a concentration limit on NMP for the import, processing, and distribution in commerce for one consumer use</a:t>
          </a:r>
          <a:endParaRPr lang="en-US" sz="1800" kern="1200">
            <a:solidFill>
              <a:schemeClr val="tx1"/>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US" sz="1800" kern="1200"/>
            <a:t>Establish recordkeeping and downstream notification requirements</a:t>
          </a:r>
          <a:endParaRPr lang="en-US" sz="1800" strike="sngStrike" kern="1200">
            <a:solidFill>
              <a:schemeClr val="tx1"/>
            </a:solidFill>
          </a:endParaRPr>
        </a:p>
      </dsp:txBody>
      <dsp:txXfrm rot="-5400000">
        <a:off x="2450549" y="645594"/>
        <a:ext cx="7526892" cy="4057986"/>
      </dsp:txXfrm>
    </dsp:sp>
    <dsp:sp modelId="{7729D413-6073-4E6F-AB81-AE5DEBC1A102}">
      <dsp:nvSpPr>
        <dsp:cNvPr id="0" name=""/>
        <dsp:cNvSpPr/>
      </dsp:nvSpPr>
      <dsp:spPr>
        <a:xfrm>
          <a:off x="158532" y="323142"/>
          <a:ext cx="2446613" cy="4764131"/>
        </a:xfrm>
        <a:prstGeom prst="roundRect">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u="none" kern="1200"/>
            <a:t>EPA’s proposed rule would:</a:t>
          </a:r>
          <a:endParaRPr lang="en-US" sz="3200" u="none" kern="1200"/>
        </a:p>
      </dsp:txBody>
      <dsp:txXfrm>
        <a:off x="277966" y="442576"/>
        <a:ext cx="2207745" cy="45252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D2637-EB8B-2D02-48BF-C65907AFCD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7632C8-3B45-1DEC-B677-D5374141DC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0E2889-2250-4435-9632-AF18A3CC5FDE}" type="datetimeFigureOut">
              <a:rPr lang="en-US" smtClean="0"/>
              <a:t>6/17/2024</a:t>
            </a:fld>
            <a:endParaRPr lang="en-US"/>
          </a:p>
        </p:txBody>
      </p:sp>
      <p:sp>
        <p:nvSpPr>
          <p:cNvPr id="4" name="Footer Placeholder 3">
            <a:extLst>
              <a:ext uri="{FF2B5EF4-FFF2-40B4-BE49-F238E27FC236}">
                <a16:creationId xmlns:a16="http://schemas.microsoft.com/office/drawing/2014/main" id="{BE814A17-12FD-F603-DCF2-CD756C9ACF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2</a:t>
            </a:r>
          </a:p>
        </p:txBody>
      </p:sp>
      <p:sp>
        <p:nvSpPr>
          <p:cNvPr id="5" name="Slide Number Placeholder 4">
            <a:extLst>
              <a:ext uri="{FF2B5EF4-FFF2-40B4-BE49-F238E27FC236}">
                <a16:creationId xmlns:a16="http://schemas.microsoft.com/office/drawing/2014/main" id="{A5E27844-223A-10CF-11E6-E6BB10BF8D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14F802-CA1D-4E6D-BCD1-31E9067A2FF4}" type="slidenum">
              <a:rPr lang="en-US" smtClean="0"/>
              <a:t>‹#›</a:t>
            </a:fld>
            <a:endParaRPr lang="en-US"/>
          </a:p>
        </p:txBody>
      </p:sp>
    </p:spTree>
    <p:extLst>
      <p:ext uri="{BB962C8B-B14F-4D97-AF65-F5344CB8AC3E}">
        <p14:creationId xmlns:p14="http://schemas.microsoft.com/office/powerpoint/2010/main" val="4447677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668D-2C8C-461F-BBE3-9C4FBB4CF1CB}"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2</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605FD-E7E3-42AD-B8F4-29429CCD9FA7}" type="slidenum">
              <a:rPr lang="en-US" smtClean="0"/>
              <a:t>‹#›</a:t>
            </a:fld>
            <a:endParaRPr lang="en-US"/>
          </a:p>
        </p:txBody>
      </p:sp>
    </p:spTree>
    <p:extLst>
      <p:ext uri="{BB962C8B-B14F-4D97-AF65-F5344CB8AC3E}">
        <p14:creationId xmlns:p14="http://schemas.microsoft.com/office/powerpoint/2010/main" val="25452619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2</a:t>
            </a:r>
          </a:p>
        </p:txBody>
      </p:sp>
      <p:sp>
        <p:nvSpPr>
          <p:cNvPr id="5" name="Slide Number Placeholder 4"/>
          <p:cNvSpPr>
            <a:spLocks noGrp="1"/>
          </p:cNvSpPr>
          <p:nvPr>
            <p:ph type="sldNum" sz="quarter" idx="5"/>
          </p:nvPr>
        </p:nvSpPr>
        <p:spPr/>
        <p:txBody>
          <a:bodyPr/>
          <a:lstStyle/>
          <a:p>
            <a:fld id="{5CB605FD-E7E3-42AD-B8F4-29429CCD9FA7}" type="slidenum">
              <a:rPr lang="en-US" smtClean="0"/>
              <a:t>1</a:t>
            </a:fld>
            <a:endParaRPr lang="en-US"/>
          </a:p>
        </p:txBody>
      </p:sp>
    </p:spTree>
    <p:extLst>
      <p:ext uri="{BB962C8B-B14F-4D97-AF65-F5344CB8AC3E}">
        <p14:creationId xmlns:p14="http://schemas.microsoft.com/office/powerpoint/2010/main" val="2368402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325813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53586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60432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40354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4269509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98754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469329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353158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692292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82485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209828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9046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056125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123484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114957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3546288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348817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3595003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786213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7108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64964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3561496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952447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400954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53204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1067617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45D89A11-D4E7-4723-AB54-185FE0F05BF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42EC523-8058-53EA-9FDC-3EA00445F82A}"/>
              </a:ext>
            </a:extLst>
          </p:cNvPr>
          <p:cNvSpPr>
            <a:spLocks noGrp="1"/>
          </p:cNvSpPr>
          <p:nvPr>
            <p:ph type="ftr" sz="quarter" idx="4"/>
          </p:nvPr>
        </p:nvSpPr>
        <p:spPr/>
        <p:txBody>
          <a:bodyPr/>
          <a:lstStyle/>
          <a:p>
            <a:r>
              <a:rPr lang="en-US"/>
              <a:t>2</a:t>
            </a:r>
          </a:p>
        </p:txBody>
      </p:sp>
    </p:spTree>
    <p:extLst>
      <p:ext uri="{BB962C8B-B14F-4D97-AF65-F5344CB8AC3E}">
        <p14:creationId xmlns:p14="http://schemas.microsoft.com/office/powerpoint/2010/main" val="2523958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CRMD Tem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4672-44C7-DB38-663D-1DCD8E745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070BB-94E2-F507-C6AA-9F1B81180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CE1A0C-40F7-C6C0-EA29-3644C4313069}"/>
              </a:ext>
            </a:extLst>
          </p:cNvPr>
          <p:cNvSpPr>
            <a:spLocks noGrp="1"/>
          </p:cNvSpPr>
          <p:nvPr>
            <p:ph type="dt" sz="half" idx="10"/>
          </p:nvPr>
        </p:nvSpPr>
        <p:spPr/>
        <p:txBody>
          <a:bodyPr/>
          <a:lstStyle/>
          <a:p>
            <a:fld id="{C63C9148-E2B5-4F61-83B1-816F5593BC46}" type="datetime1">
              <a:rPr lang="en-US" smtClean="0"/>
              <a:t>6/17/2024</a:t>
            </a:fld>
            <a:endParaRPr lang="en-US"/>
          </a:p>
        </p:txBody>
      </p:sp>
      <p:sp>
        <p:nvSpPr>
          <p:cNvPr id="5" name="Footer Placeholder 4">
            <a:extLst>
              <a:ext uri="{FF2B5EF4-FFF2-40B4-BE49-F238E27FC236}">
                <a16:creationId xmlns:a16="http://schemas.microsoft.com/office/drawing/2014/main" id="{90BDC73C-B0E5-23D0-2346-78308C9D9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F17E0-002B-1B8E-4562-DFA12B3860DA}"/>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7" name="Rectangle 6">
            <a:extLst>
              <a:ext uri="{FF2B5EF4-FFF2-40B4-BE49-F238E27FC236}">
                <a16:creationId xmlns:a16="http://schemas.microsoft.com/office/drawing/2014/main" id="{AFFC30EE-3115-0B17-0846-0142B6A59264}"/>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D3DC56EC-F654-2AD9-F2E7-75E0FD80ED0A}"/>
              </a:ext>
            </a:extLst>
          </p:cNvPr>
          <p:cNvSpPr txBox="1"/>
          <p:nvPr userDrawn="1"/>
        </p:nvSpPr>
        <p:spPr>
          <a:xfrm>
            <a:off x="8315149" y="5969525"/>
            <a:ext cx="3876851" cy="113877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N-methylpyrrolidone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Proposed Rule</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3825F60-87BA-4C13-548F-CB4B27CA9A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Slide Number Placeholder 5">
            <a:extLst>
              <a:ext uri="{FF2B5EF4-FFF2-40B4-BE49-F238E27FC236}">
                <a16:creationId xmlns:a16="http://schemas.microsoft.com/office/drawing/2014/main" id="{CC3A9484-CA1E-5FC0-FC14-118871346F2B}"/>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noFill/>
              </a:rPr>
              <a:pPr/>
              <a:t>‹#›</a:t>
            </a:fld>
            <a:endParaRPr lang="en-US" dirty="0">
              <a:noFill/>
            </a:endParaRPr>
          </a:p>
        </p:txBody>
      </p:sp>
      <p:sp>
        <p:nvSpPr>
          <p:cNvPr id="10" name="Slide Number Placeholder 5">
            <a:extLst>
              <a:ext uri="{FF2B5EF4-FFF2-40B4-BE49-F238E27FC236}">
                <a16:creationId xmlns:a16="http://schemas.microsoft.com/office/drawing/2014/main" id="{AD413087-439A-6A2C-505B-960C5DBF8FAB}"/>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92085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2CD5-28E6-91D0-FE85-0F0651647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79F63-58E3-CCF6-754C-B25069B2E8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3AF95-4E0B-9A41-54C6-B192666B9E7E}"/>
              </a:ext>
            </a:extLst>
          </p:cNvPr>
          <p:cNvSpPr>
            <a:spLocks noGrp="1"/>
          </p:cNvSpPr>
          <p:nvPr>
            <p:ph type="dt" sz="half" idx="10"/>
          </p:nvPr>
        </p:nvSpPr>
        <p:spPr/>
        <p:txBody>
          <a:bodyPr/>
          <a:lstStyle/>
          <a:p>
            <a:fld id="{DC84DE49-64B4-487F-BF77-4C5FA3B65BB6}" type="datetime1">
              <a:rPr lang="en-US" smtClean="0"/>
              <a:t>6/17/2024</a:t>
            </a:fld>
            <a:endParaRPr lang="en-US"/>
          </a:p>
        </p:txBody>
      </p:sp>
      <p:sp>
        <p:nvSpPr>
          <p:cNvPr id="5" name="Footer Placeholder 4">
            <a:extLst>
              <a:ext uri="{FF2B5EF4-FFF2-40B4-BE49-F238E27FC236}">
                <a16:creationId xmlns:a16="http://schemas.microsoft.com/office/drawing/2014/main" id="{41CA8F41-23A3-22AF-EE65-3C4DEBF88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FBE73-A44D-72A2-EFFB-63C599EC2EE3}"/>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7" name="TextBox 6">
            <a:extLst>
              <a:ext uri="{FF2B5EF4-FFF2-40B4-BE49-F238E27FC236}">
                <a16:creationId xmlns:a16="http://schemas.microsoft.com/office/drawing/2014/main" id="{15DA455F-DE89-0783-550E-E2E810D47914}"/>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endParaRPr kumimoji="0"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A488177-84E6-F27C-7B24-2D8FFCEE7029}"/>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10FFE091-FD5E-82C6-A77B-97BBD41435C2}"/>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10" name="Picture 9">
            <a:extLst>
              <a:ext uri="{FF2B5EF4-FFF2-40B4-BE49-F238E27FC236}">
                <a16:creationId xmlns:a16="http://schemas.microsoft.com/office/drawing/2014/main" id="{572F87BF-DC6E-BB0F-29A2-929BB9CAB4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TextBox 10">
            <a:extLst>
              <a:ext uri="{FF2B5EF4-FFF2-40B4-BE49-F238E27FC236}">
                <a16:creationId xmlns:a16="http://schemas.microsoft.com/office/drawing/2014/main" id="{51946292-8E73-1F1F-0C41-A06B97DA021D}"/>
              </a:ext>
            </a:extLst>
          </p:cNvPr>
          <p:cNvSpPr txBox="1"/>
          <p:nvPr userDrawn="1"/>
        </p:nvSpPr>
        <p:spPr>
          <a:xfrm>
            <a:off x="3365191" y="6519446"/>
            <a:ext cx="5679320" cy="338554"/>
          </a:xfrm>
          <a:prstGeom prst="rect">
            <a:avLst/>
          </a:prstGeom>
          <a:noFill/>
        </p:spPr>
        <p:txBody>
          <a:bodyPr wrap="square" rtlCol="0">
            <a:spAutoFit/>
          </a:bodyPr>
          <a:lstStyle/>
          <a:p>
            <a:r>
              <a:rPr lang="en-US" sz="1600" b="1">
                <a:solidFill>
                  <a:srgbClr val="FF0000"/>
                </a:solidFill>
              </a:rPr>
              <a:t>Internal Draft and Deliberative – Do Not Cite, Quote or Distribute</a:t>
            </a:r>
          </a:p>
        </p:txBody>
      </p:sp>
    </p:spTree>
    <p:extLst>
      <p:ext uri="{BB962C8B-B14F-4D97-AF65-F5344CB8AC3E}">
        <p14:creationId xmlns:p14="http://schemas.microsoft.com/office/powerpoint/2010/main" val="3072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86B3A-0921-07DF-720F-B55118B054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190F1-51BF-2FCA-CDDD-972B67CDC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5A868-DDA3-B318-561E-17E0EB7AE96C}"/>
              </a:ext>
            </a:extLst>
          </p:cNvPr>
          <p:cNvSpPr>
            <a:spLocks noGrp="1"/>
          </p:cNvSpPr>
          <p:nvPr>
            <p:ph type="dt" sz="half" idx="10"/>
          </p:nvPr>
        </p:nvSpPr>
        <p:spPr/>
        <p:txBody>
          <a:bodyPr/>
          <a:lstStyle/>
          <a:p>
            <a:fld id="{D9AD8BC8-5FB7-4295-92D3-BBF81D0E1D18}" type="datetime1">
              <a:rPr lang="en-US" smtClean="0"/>
              <a:t>6/17/2024</a:t>
            </a:fld>
            <a:endParaRPr lang="en-US"/>
          </a:p>
        </p:txBody>
      </p:sp>
      <p:sp>
        <p:nvSpPr>
          <p:cNvPr id="5" name="Footer Placeholder 4">
            <a:extLst>
              <a:ext uri="{FF2B5EF4-FFF2-40B4-BE49-F238E27FC236}">
                <a16:creationId xmlns:a16="http://schemas.microsoft.com/office/drawing/2014/main" id="{862EE811-2D9E-C1AE-2469-A134E5738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C25A2-8060-F4B3-512C-3C07886B95E6}"/>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7" name="Rectangle 6">
            <a:extLst>
              <a:ext uri="{FF2B5EF4-FFF2-40B4-BE49-F238E27FC236}">
                <a16:creationId xmlns:a16="http://schemas.microsoft.com/office/drawing/2014/main" id="{8BBA204A-8E85-F2E0-D7BC-2C4C4BEC69DA}"/>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54EBE0C-F22B-6C63-EE2A-7DA634132AE0}"/>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9" name="Picture 8">
            <a:extLst>
              <a:ext uri="{FF2B5EF4-FFF2-40B4-BE49-F238E27FC236}">
                <a16:creationId xmlns:a16="http://schemas.microsoft.com/office/drawing/2014/main" id="{64164EE4-92A5-60DF-3901-96E77AD19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0" name="TextBox 9">
            <a:extLst>
              <a:ext uri="{FF2B5EF4-FFF2-40B4-BE49-F238E27FC236}">
                <a16:creationId xmlns:a16="http://schemas.microsoft.com/office/drawing/2014/main" id="{064196AF-9DFD-E50C-F9F0-C9DF32D5F45F}"/>
              </a:ext>
            </a:extLst>
          </p:cNvPr>
          <p:cNvSpPr txBox="1"/>
          <p:nvPr userDrawn="1"/>
        </p:nvSpPr>
        <p:spPr>
          <a:xfrm>
            <a:off x="3365191" y="6519446"/>
            <a:ext cx="5679320" cy="338554"/>
          </a:xfrm>
          <a:prstGeom prst="rect">
            <a:avLst/>
          </a:prstGeom>
          <a:noFill/>
        </p:spPr>
        <p:txBody>
          <a:bodyPr wrap="square" rtlCol="0">
            <a:spAutoFit/>
          </a:bodyPr>
          <a:lstStyle/>
          <a:p>
            <a:r>
              <a:rPr lang="en-US" sz="1600" b="1">
                <a:solidFill>
                  <a:srgbClr val="FF0000"/>
                </a:solidFill>
              </a:rPr>
              <a:t>Internal Draft and Deliberative – Do Not Cite, Quote or Distribute</a:t>
            </a:r>
          </a:p>
        </p:txBody>
      </p:sp>
      <p:sp>
        <p:nvSpPr>
          <p:cNvPr id="11" name="Slide Number Placeholder 5">
            <a:extLst>
              <a:ext uri="{FF2B5EF4-FFF2-40B4-BE49-F238E27FC236}">
                <a16:creationId xmlns:a16="http://schemas.microsoft.com/office/drawing/2014/main" id="{A2815A4C-21DE-81BE-09A3-7CFE00063B02}"/>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46095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E83C-5B3E-080D-223C-972D782D8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34C176-9951-3188-35D0-B199A3F8CE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458CB2-0149-617C-DBB7-2B28229BF387}"/>
              </a:ext>
            </a:extLst>
          </p:cNvPr>
          <p:cNvSpPr>
            <a:spLocks noGrp="1"/>
          </p:cNvSpPr>
          <p:nvPr>
            <p:ph type="dt" sz="half" idx="10"/>
          </p:nvPr>
        </p:nvSpPr>
        <p:spPr/>
        <p:txBody>
          <a:bodyPr/>
          <a:lstStyle/>
          <a:p>
            <a:fld id="{B75F6CEF-8DB8-40C6-8692-F8A5B2454810}" type="datetime1">
              <a:rPr lang="en-US" smtClean="0"/>
              <a:t>6/17/2024</a:t>
            </a:fld>
            <a:endParaRPr lang="en-US"/>
          </a:p>
        </p:txBody>
      </p:sp>
      <p:sp>
        <p:nvSpPr>
          <p:cNvPr id="5" name="Footer Placeholder 4">
            <a:extLst>
              <a:ext uri="{FF2B5EF4-FFF2-40B4-BE49-F238E27FC236}">
                <a16:creationId xmlns:a16="http://schemas.microsoft.com/office/drawing/2014/main" id="{57675BC7-0849-DA00-D115-A1CEB335B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D2019-056A-B2A9-BA02-E07A7C6E6E1B}"/>
              </a:ext>
            </a:extLst>
          </p:cNvPr>
          <p:cNvSpPr>
            <a:spLocks noGrp="1"/>
          </p:cNvSpPr>
          <p:nvPr>
            <p:ph type="sldNum" sz="quarter" idx="12"/>
          </p:nvPr>
        </p:nvSpPr>
        <p:spPr/>
        <p:txBody>
          <a:bodyPr/>
          <a:lstStyle/>
          <a:p>
            <a:fld id="{752328A7-9901-46C0-9BA0-5F968EEB805D}" type="slidenum">
              <a:rPr lang="en-US" smtClean="0"/>
              <a:t>‹#›</a:t>
            </a:fld>
            <a:endParaRPr lang="en-US"/>
          </a:p>
        </p:txBody>
      </p:sp>
      <p:sp>
        <p:nvSpPr>
          <p:cNvPr id="7" name="Slide Number Placeholder 5">
            <a:extLst>
              <a:ext uri="{FF2B5EF4-FFF2-40B4-BE49-F238E27FC236}">
                <a16:creationId xmlns:a16="http://schemas.microsoft.com/office/drawing/2014/main" id="{26EE9258-5DFF-C4DC-A94C-6784ABEEDA88}"/>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622029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E2AE-644C-2879-93A4-2512A9871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EC3B2-8C30-9D40-F345-5614BAB5A2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9615B-05C4-3D84-267F-13FE65986093}"/>
              </a:ext>
            </a:extLst>
          </p:cNvPr>
          <p:cNvSpPr>
            <a:spLocks noGrp="1"/>
          </p:cNvSpPr>
          <p:nvPr>
            <p:ph type="dt" sz="half" idx="10"/>
          </p:nvPr>
        </p:nvSpPr>
        <p:spPr/>
        <p:txBody>
          <a:bodyPr/>
          <a:lstStyle/>
          <a:p>
            <a:fld id="{DB8F8596-B6F4-40B0-B024-62EE403CE43F}" type="datetime1">
              <a:rPr lang="en-US" smtClean="0"/>
              <a:t>6/17/2024</a:t>
            </a:fld>
            <a:endParaRPr lang="en-US"/>
          </a:p>
        </p:txBody>
      </p:sp>
      <p:sp>
        <p:nvSpPr>
          <p:cNvPr id="5" name="Footer Placeholder 4">
            <a:extLst>
              <a:ext uri="{FF2B5EF4-FFF2-40B4-BE49-F238E27FC236}">
                <a16:creationId xmlns:a16="http://schemas.microsoft.com/office/drawing/2014/main" id="{5684D26F-175E-9894-4389-65CC6B971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F3196-71CB-E4C1-F23B-50E85212D012}"/>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3542086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6540-134C-2194-56C2-36CE36D3BA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CA3A9E-CBB4-91E7-798B-5745D907D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7420D-28BB-DAE6-EE06-0DAFA01B4355}"/>
              </a:ext>
            </a:extLst>
          </p:cNvPr>
          <p:cNvSpPr>
            <a:spLocks noGrp="1"/>
          </p:cNvSpPr>
          <p:nvPr>
            <p:ph type="dt" sz="half" idx="10"/>
          </p:nvPr>
        </p:nvSpPr>
        <p:spPr/>
        <p:txBody>
          <a:bodyPr/>
          <a:lstStyle/>
          <a:p>
            <a:fld id="{02EFD5E0-A0BE-4687-AE3C-7A956D471798}" type="datetime1">
              <a:rPr lang="en-US" smtClean="0"/>
              <a:t>6/17/2024</a:t>
            </a:fld>
            <a:endParaRPr lang="en-US"/>
          </a:p>
        </p:txBody>
      </p:sp>
      <p:sp>
        <p:nvSpPr>
          <p:cNvPr id="5" name="Footer Placeholder 4">
            <a:extLst>
              <a:ext uri="{FF2B5EF4-FFF2-40B4-BE49-F238E27FC236}">
                <a16:creationId xmlns:a16="http://schemas.microsoft.com/office/drawing/2014/main" id="{86594574-815D-C515-285C-6C4226633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E6987-3DFA-0A4B-6C76-099CD8F15E5D}"/>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2609829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62FAA-5245-FBA6-4318-1FF4A4D63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115EDB-2531-2B2D-1707-D32EFCFF8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8668A-7234-82DD-396B-B634A16614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E72F6-B3CD-FE4B-B476-4AB6F977EEB7}"/>
              </a:ext>
            </a:extLst>
          </p:cNvPr>
          <p:cNvSpPr>
            <a:spLocks noGrp="1"/>
          </p:cNvSpPr>
          <p:nvPr>
            <p:ph type="dt" sz="half" idx="10"/>
          </p:nvPr>
        </p:nvSpPr>
        <p:spPr/>
        <p:txBody>
          <a:bodyPr/>
          <a:lstStyle/>
          <a:p>
            <a:fld id="{BCD72169-5656-41BA-815E-E7932F476D28}" type="datetime1">
              <a:rPr lang="en-US" smtClean="0"/>
              <a:t>6/17/2024</a:t>
            </a:fld>
            <a:endParaRPr lang="en-US"/>
          </a:p>
        </p:txBody>
      </p:sp>
      <p:sp>
        <p:nvSpPr>
          <p:cNvPr id="6" name="Footer Placeholder 5">
            <a:extLst>
              <a:ext uri="{FF2B5EF4-FFF2-40B4-BE49-F238E27FC236}">
                <a16:creationId xmlns:a16="http://schemas.microsoft.com/office/drawing/2014/main" id="{721C4A13-E3E2-57C2-902B-379A3FE00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73E52-8FA4-586C-F643-FB7E610E9D95}"/>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2259523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BFD4F-AA2D-048A-84A2-C53422E991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6DAA82-9491-CB0B-3B85-5F12519398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9EDC0A-BCB7-901D-18F2-B0FD994B2F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89BE66-CF76-51CA-3C16-959BEAEA6B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C7290-8E40-9CBC-2D43-98C6B0819A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63F697-AD18-571A-67BF-5BBD84C733C0}"/>
              </a:ext>
            </a:extLst>
          </p:cNvPr>
          <p:cNvSpPr>
            <a:spLocks noGrp="1"/>
          </p:cNvSpPr>
          <p:nvPr>
            <p:ph type="dt" sz="half" idx="10"/>
          </p:nvPr>
        </p:nvSpPr>
        <p:spPr/>
        <p:txBody>
          <a:bodyPr/>
          <a:lstStyle/>
          <a:p>
            <a:fld id="{6043CEB2-57C9-4FF2-BA37-57BDF982CFF3}" type="datetime1">
              <a:rPr lang="en-US" smtClean="0"/>
              <a:t>6/17/2024</a:t>
            </a:fld>
            <a:endParaRPr lang="en-US"/>
          </a:p>
        </p:txBody>
      </p:sp>
      <p:sp>
        <p:nvSpPr>
          <p:cNvPr id="8" name="Footer Placeholder 7">
            <a:extLst>
              <a:ext uri="{FF2B5EF4-FFF2-40B4-BE49-F238E27FC236}">
                <a16:creationId xmlns:a16="http://schemas.microsoft.com/office/drawing/2014/main" id="{C4E1A9A0-CE31-D245-347C-B4462FAFBF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4A830-4DE4-12CA-A2D4-E67D040050A8}"/>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1652690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535B-435D-A1BE-69AB-9F158335FB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13028E-66F9-A858-F2E8-71C1F1983739}"/>
              </a:ext>
            </a:extLst>
          </p:cNvPr>
          <p:cNvSpPr>
            <a:spLocks noGrp="1"/>
          </p:cNvSpPr>
          <p:nvPr>
            <p:ph type="dt" sz="half" idx="10"/>
          </p:nvPr>
        </p:nvSpPr>
        <p:spPr/>
        <p:txBody>
          <a:bodyPr/>
          <a:lstStyle/>
          <a:p>
            <a:fld id="{9B913AB6-D491-4592-9E29-403F7AB700EF}" type="datetime1">
              <a:rPr lang="en-US" smtClean="0"/>
              <a:t>6/17/2024</a:t>
            </a:fld>
            <a:endParaRPr lang="en-US"/>
          </a:p>
        </p:txBody>
      </p:sp>
      <p:sp>
        <p:nvSpPr>
          <p:cNvPr id="4" name="Footer Placeholder 3">
            <a:extLst>
              <a:ext uri="{FF2B5EF4-FFF2-40B4-BE49-F238E27FC236}">
                <a16:creationId xmlns:a16="http://schemas.microsoft.com/office/drawing/2014/main" id="{D3FA65A9-446E-E51B-0B90-8C85E8FF25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A34EDE-77D1-1A74-D4BF-A55E531613AC}"/>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278407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9F556-E4CA-2304-9668-046A38EAB845}"/>
              </a:ext>
            </a:extLst>
          </p:cNvPr>
          <p:cNvSpPr>
            <a:spLocks noGrp="1"/>
          </p:cNvSpPr>
          <p:nvPr>
            <p:ph type="dt" sz="half" idx="10"/>
          </p:nvPr>
        </p:nvSpPr>
        <p:spPr/>
        <p:txBody>
          <a:bodyPr/>
          <a:lstStyle/>
          <a:p>
            <a:fld id="{B07EF87D-27C4-4C25-B652-49C9CD735200}" type="datetime1">
              <a:rPr lang="en-US" smtClean="0"/>
              <a:t>6/17/2024</a:t>
            </a:fld>
            <a:endParaRPr lang="en-US"/>
          </a:p>
        </p:txBody>
      </p:sp>
      <p:sp>
        <p:nvSpPr>
          <p:cNvPr id="3" name="Footer Placeholder 2">
            <a:extLst>
              <a:ext uri="{FF2B5EF4-FFF2-40B4-BE49-F238E27FC236}">
                <a16:creationId xmlns:a16="http://schemas.microsoft.com/office/drawing/2014/main" id="{17352175-DB12-DA45-03F9-4D0D2136FD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F37DB8-6FC9-24E6-3E24-447CC015C1C2}"/>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882743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0798-2287-EE15-7BE5-6CBB5099A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3900E-71AF-E29D-DC4C-453275529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52881-BDAA-86CF-15B6-F03E1703C5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44E13-76D1-DC32-2D41-DC3F7F2E9C79}"/>
              </a:ext>
            </a:extLst>
          </p:cNvPr>
          <p:cNvSpPr>
            <a:spLocks noGrp="1"/>
          </p:cNvSpPr>
          <p:nvPr>
            <p:ph type="dt" sz="half" idx="10"/>
          </p:nvPr>
        </p:nvSpPr>
        <p:spPr/>
        <p:txBody>
          <a:bodyPr/>
          <a:lstStyle/>
          <a:p>
            <a:fld id="{C926B142-7EAA-4D4C-BA72-5AAE3BC3AA8F}" type="datetime1">
              <a:rPr lang="en-US" smtClean="0"/>
              <a:t>6/17/2024</a:t>
            </a:fld>
            <a:endParaRPr lang="en-US"/>
          </a:p>
        </p:txBody>
      </p:sp>
      <p:sp>
        <p:nvSpPr>
          <p:cNvPr id="6" name="Footer Placeholder 5">
            <a:extLst>
              <a:ext uri="{FF2B5EF4-FFF2-40B4-BE49-F238E27FC236}">
                <a16:creationId xmlns:a16="http://schemas.microsoft.com/office/drawing/2014/main" id="{6DA85492-546F-33E8-A574-D560E2FDBE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EBDE8-986F-CDA1-71C3-F692EC32B43D}"/>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46590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2A1C-4427-9596-DF65-1676CFFEA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7BF69-E0F7-C4B4-379B-DF428D2042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AEA719-66EE-1D1D-EA93-14C0A23AB091}"/>
              </a:ext>
            </a:extLst>
          </p:cNvPr>
          <p:cNvSpPr>
            <a:spLocks noGrp="1"/>
          </p:cNvSpPr>
          <p:nvPr>
            <p:ph type="dt" sz="half" idx="10"/>
          </p:nvPr>
        </p:nvSpPr>
        <p:spPr/>
        <p:txBody>
          <a:bodyPr/>
          <a:lstStyle/>
          <a:p>
            <a:fld id="{578AB237-E369-4905-9089-13E987CCC754}" type="datetime1">
              <a:rPr lang="en-US" smtClean="0"/>
              <a:t>6/17/2024</a:t>
            </a:fld>
            <a:endParaRPr lang="en-US"/>
          </a:p>
        </p:txBody>
      </p:sp>
      <p:sp>
        <p:nvSpPr>
          <p:cNvPr id="5" name="Footer Placeholder 4">
            <a:extLst>
              <a:ext uri="{FF2B5EF4-FFF2-40B4-BE49-F238E27FC236}">
                <a16:creationId xmlns:a16="http://schemas.microsoft.com/office/drawing/2014/main" id="{9F41939A-7480-35D8-4C59-208AB0AAF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66BA2-FF76-064D-DF04-7926CEDE63AA}"/>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7" name="Rectangle 6">
            <a:extLst>
              <a:ext uri="{FF2B5EF4-FFF2-40B4-BE49-F238E27FC236}">
                <a16:creationId xmlns:a16="http://schemas.microsoft.com/office/drawing/2014/main" id="{EE3F4341-9149-821B-5B0A-86C38CDE77B8}"/>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E805CB4D-C478-AD7A-09A4-38A63AA5D961}"/>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9" name="Picture 8">
            <a:extLst>
              <a:ext uri="{FF2B5EF4-FFF2-40B4-BE49-F238E27FC236}">
                <a16:creationId xmlns:a16="http://schemas.microsoft.com/office/drawing/2014/main" id="{43C7DCAD-02B4-C8C8-1E5F-98E1B340312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Slide Number Placeholder 5">
            <a:extLst>
              <a:ext uri="{FF2B5EF4-FFF2-40B4-BE49-F238E27FC236}">
                <a16:creationId xmlns:a16="http://schemas.microsoft.com/office/drawing/2014/main" id="{06B45F21-96C8-E08B-C2A9-82CE1FD2A8CD}"/>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55867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66D7-F077-3C3F-EA4E-352B4321A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5E447-26EC-3227-8F64-66536B8B8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93A4B-3EFD-E34F-6FB3-B3CD7100F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DBDC8-5AB4-98E1-DD18-CFBF1F05C736}"/>
              </a:ext>
            </a:extLst>
          </p:cNvPr>
          <p:cNvSpPr>
            <a:spLocks noGrp="1"/>
          </p:cNvSpPr>
          <p:nvPr>
            <p:ph type="dt" sz="half" idx="10"/>
          </p:nvPr>
        </p:nvSpPr>
        <p:spPr/>
        <p:txBody>
          <a:bodyPr/>
          <a:lstStyle/>
          <a:p>
            <a:fld id="{E64628BC-E0EE-483E-AC9A-905BF4D114FC}" type="datetime1">
              <a:rPr lang="en-US" smtClean="0"/>
              <a:t>6/17/2024</a:t>
            </a:fld>
            <a:endParaRPr lang="en-US"/>
          </a:p>
        </p:txBody>
      </p:sp>
      <p:sp>
        <p:nvSpPr>
          <p:cNvPr id="6" name="Footer Placeholder 5">
            <a:extLst>
              <a:ext uri="{FF2B5EF4-FFF2-40B4-BE49-F238E27FC236}">
                <a16:creationId xmlns:a16="http://schemas.microsoft.com/office/drawing/2014/main" id="{2FE092A5-6890-C966-4AA3-B107719CC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89FF5-749E-2EEC-4D51-1AFFB0E8F4B1}"/>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320806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9C41-7A05-EDE6-01C2-89E6D8FB7B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46C056-23CB-D9FC-10FF-1E8ADC7A67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EEE1C-7F9C-7164-FC07-9B6A0216E3FC}"/>
              </a:ext>
            </a:extLst>
          </p:cNvPr>
          <p:cNvSpPr>
            <a:spLocks noGrp="1"/>
          </p:cNvSpPr>
          <p:nvPr>
            <p:ph type="dt" sz="half" idx="10"/>
          </p:nvPr>
        </p:nvSpPr>
        <p:spPr/>
        <p:txBody>
          <a:bodyPr/>
          <a:lstStyle/>
          <a:p>
            <a:fld id="{7192D2DD-3B44-41F2-B3E9-62FCD1347DA0}" type="datetime1">
              <a:rPr lang="en-US" smtClean="0"/>
              <a:t>6/17/2024</a:t>
            </a:fld>
            <a:endParaRPr lang="en-US"/>
          </a:p>
        </p:txBody>
      </p:sp>
      <p:sp>
        <p:nvSpPr>
          <p:cNvPr id="5" name="Footer Placeholder 4">
            <a:extLst>
              <a:ext uri="{FF2B5EF4-FFF2-40B4-BE49-F238E27FC236}">
                <a16:creationId xmlns:a16="http://schemas.microsoft.com/office/drawing/2014/main" id="{63612484-863A-32C0-C0A6-50F0725C2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60DB2-D41E-5050-9BA0-47A1552901CA}"/>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3551988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6B7EEF-5024-34BC-7910-4C1C06E1A7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9E38C-D342-8146-116C-3FFA169240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731E1-FA8D-2899-9440-D5CF52B33EEF}"/>
              </a:ext>
            </a:extLst>
          </p:cNvPr>
          <p:cNvSpPr>
            <a:spLocks noGrp="1"/>
          </p:cNvSpPr>
          <p:nvPr>
            <p:ph type="dt" sz="half" idx="10"/>
          </p:nvPr>
        </p:nvSpPr>
        <p:spPr/>
        <p:txBody>
          <a:bodyPr/>
          <a:lstStyle/>
          <a:p>
            <a:fld id="{9C953BED-28CF-4EF9-AB2B-0F720710D4DC}" type="datetime1">
              <a:rPr lang="en-US" smtClean="0"/>
              <a:t>6/17/2024</a:t>
            </a:fld>
            <a:endParaRPr lang="en-US"/>
          </a:p>
        </p:txBody>
      </p:sp>
      <p:sp>
        <p:nvSpPr>
          <p:cNvPr id="5" name="Footer Placeholder 4">
            <a:extLst>
              <a:ext uri="{FF2B5EF4-FFF2-40B4-BE49-F238E27FC236}">
                <a16:creationId xmlns:a16="http://schemas.microsoft.com/office/drawing/2014/main" id="{41CA12F5-A34C-9028-34FA-D1A1954CE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AFCA2-97C7-5AD8-BC7F-C4B385FEF25D}"/>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2331252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DBC0-52D1-314D-6BB1-0FE1921FE6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0B700-D1F2-EDB2-5ADD-865F067BEB21}"/>
              </a:ext>
            </a:extLst>
          </p:cNvPr>
          <p:cNvSpPr>
            <a:spLocks noGrp="1"/>
          </p:cNvSpPr>
          <p:nvPr>
            <p:ph type="dt" sz="half" idx="10"/>
          </p:nvPr>
        </p:nvSpPr>
        <p:spPr/>
        <p:txBody>
          <a:bodyPr/>
          <a:lstStyle/>
          <a:p>
            <a:fld id="{7278FAA5-AA83-4D82-B47F-C700BE500E31}" type="datetime1">
              <a:rPr lang="en-US" smtClean="0"/>
              <a:t>6/17/2024</a:t>
            </a:fld>
            <a:endParaRPr lang="en-US"/>
          </a:p>
        </p:txBody>
      </p:sp>
      <p:sp>
        <p:nvSpPr>
          <p:cNvPr id="4" name="Footer Placeholder 3">
            <a:extLst>
              <a:ext uri="{FF2B5EF4-FFF2-40B4-BE49-F238E27FC236}">
                <a16:creationId xmlns:a16="http://schemas.microsoft.com/office/drawing/2014/main" id="{494C3F40-24B3-AC7F-58C1-8D6EAD00F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BF0C27-BDD7-6E62-93D5-622E8915DDA1}"/>
              </a:ext>
            </a:extLst>
          </p:cNvPr>
          <p:cNvSpPr>
            <a:spLocks noGrp="1"/>
          </p:cNvSpPr>
          <p:nvPr>
            <p:ph type="sldNum" sz="quarter" idx="12"/>
          </p:nvPr>
        </p:nvSpPr>
        <p:spPr/>
        <p:txBody>
          <a:bodyPr/>
          <a:lstStyle/>
          <a:p>
            <a:fld id="{752328A7-9901-46C0-9BA0-5F968EEB805D}" type="slidenum">
              <a:rPr lang="en-US" smtClean="0"/>
              <a:t>‹#›</a:t>
            </a:fld>
            <a:endParaRPr lang="en-US"/>
          </a:p>
        </p:txBody>
      </p:sp>
    </p:spTree>
    <p:extLst>
      <p:ext uri="{BB962C8B-B14F-4D97-AF65-F5344CB8AC3E}">
        <p14:creationId xmlns:p14="http://schemas.microsoft.com/office/powerpoint/2010/main" val="266551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4E6D-9926-1576-54FA-1A67CBA9E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E2E57-1935-02F7-23FD-EBEA4ACCB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BC31E-021E-08C2-66DF-F0CE5929AD4B}"/>
              </a:ext>
            </a:extLst>
          </p:cNvPr>
          <p:cNvSpPr>
            <a:spLocks noGrp="1"/>
          </p:cNvSpPr>
          <p:nvPr>
            <p:ph type="dt" sz="half" idx="10"/>
          </p:nvPr>
        </p:nvSpPr>
        <p:spPr/>
        <p:txBody>
          <a:bodyPr/>
          <a:lstStyle/>
          <a:p>
            <a:fld id="{6397D862-9BBD-4E6C-9251-22CE1191E188}" type="datetime1">
              <a:rPr lang="en-US" smtClean="0"/>
              <a:t>6/17/2024</a:t>
            </a:fld>
            <a:endParaRPr lang="en-US"/>
          </a:p>
        </p:txBody>
      </p:sp>
      <p:sp>
        <p:nvSpPr>
          <p:cNvPr id="5" name="Footer Placeholder 4">
            <a:extLst>
              <a:ext uri="{FF2B5EF4-FFF2-40B4-BE49-F238E27FC236}">
                <a16:creationId xmlns:a16="http://schemas.microsoft.com/office/drawing/2014/main" id="{BF24AA47-751D-60FD-FBE4-FE869791B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E6C76-A76A-474F-F92E-8DF713639D89}"/>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7" name="Rectangle 6">
            <a:extLst>
              <a:ext uri="{FF2B5EF4-FFF2-40B4-BE49-F238E27FC236}">
                <a16:creationId xmlns:a16="http://schemas.microsoft.com/office/drawing/2014/main" id="{52367EDC-0E9C-3ECA-5499-3E40AD6A03A5}"/>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77E2C39E-D2BF-4D59-830C-D89143BE07EA}"/>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9" name="Picture 8">
            <a:extLst>
              <a:ext uri="{FF2B5EF4-FFF2-40B4-BE49-F238E27FC236}">
                <a16:creationId xmlns:a16="http://schemas.microsoft.com/office/drawing/2014/main" id="{0CA004DB-6B4F-C97F-CB07-C5E21650F0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Slide Number Placeholder 5">
            <a:extLst>
              <a:ext uri="{FF2B5EF4-FFF2-40B4-BE49-F238E27FC236}">
                <a16:creationId xmlns:a16="http://schemas.microsoft.com/office/drawing/2014/main" id="{370B62AD-EF05-13A2-1A7D-F284985E7499}"/>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27161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F40A-4D5E-DD3A-A81D-503E47551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1CBE4-435E-451C-FE72-5465C043C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180B1-CB28-A2C4-6038-AFB8818DE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2956B-C033-28E3-78FE-662434FBEDBC}"/>
              </a:ext>
            </a:extLst>
          </p:cNvPr>
          <p:cNvSpPr>
            <a:spLocks noGrp="1"/>
          </p:cNvSpPr>
          <p:nvPr>
            <p:ph type="dt" sz="half" idx="10"/>
          </p:nvPr>
        </p:nvSpPr>
        <p:spPr/>
        <p:txBody>
          <a:bodyPr/>
          <a:lstStyle/>
          <a:p>
            <a:fld id="{4D590E26-9FB3-4DA7-9E5F-893D1B96D181}" type="datetime1">
              <a:rPr lang="en-US" smtClean="0"/>
              <a:t>6/17/2024</a:t>
            </a:fld>
            <a:endParaRPr lang="en-US"/>
          </a:p>
        </p:txBody>
      </p:sp>
      <p:sp>
        <p:nvSpPr>
          <p:cNvPr id="6" name="Footer Placeholder 5">
            <a:extLst>
              <a:ext uri="{FF2B5EF4-FFF2-40B4-BE49-F238E27FC236}">
                <a16:creationId xmlns:a16="http://schemas.microsoft.com/office/drawing/2014/main" id="{19747434-1904-7F80-A297-E7EC5593C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B9BDD-7903-AD0B-02F4-C3125CB77839}"/>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8" name="Rectangle 7">
            <a:extLst>
              <a:ext uri="{FF2B5EF4-FFF2-40B4-BE49-F238E27FC236}">
                <a16:creationId xmlns:a16="http://schemas.microsoft.com/office/drawing/2014/main" id="{C5258895-BEB7-5429-94D2-5C04FCDC5300}"/>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8E26A11A-E47A-71B7-CF40-BC659349A9FC}"/>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10" name="Picture 9">
            <a:extLst>
              <a:ext uri="{FF2B5EF4-FFF2-40B4-BE49-F238E27FC236}">
                <a16:creationId xmlns:a16="http://schemas.microsoft.com/office/drawing/2014/main" id="{0F970E75-021A-5E23-CD52-7C5335705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2" name="Slide Number Placeholder 5">
            <a:extLst>
              <a:ext uri="{FF2B5EF4-FFF2-40B4-BE49-F238E27FC236}">
                <a16:creationId xmlns:a16="http://schemas.microsoft.com/office/drawing/2014/main" id="{392821F6-AAD8-87DF-9B77-7D134F46D35A}"/>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92728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CE12-96D0-853D-610B-1B30F44D9B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3E610E-53DE-528B-047B-0BF46F366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A604F-8C0E-BF81-9F90-809CDB290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24D19-26EA-3498-9A5E-8FA863267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1FDEE9-40A2-4354-9D7C-129A11A7F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DCEA0-DE70-ED11-AB65-186E62A18D85}"/>
              </a:ext>
            </a:extLst>
          </p:cNvPr>
          <p:cNvSpPr>
            <a:spLocks noGrp="1"/>
          </p:cNvSpPr>
          <p:nvPr>
            <p:ph type="dt" sz="half" idx="10"/>
          </p:nvPr>
        </p:nvSpPr>
        <p:spPr/>
        <p:txBody>
          <a:bodyPr/>
          <a:lstStyle/>
          <a:p>
            <a:fld id="{96AF2148-AAD7-4B2A-9EF9-916D1BDF2BF6}" type="datetime1">
              <a:rPr lang="en-US" smtClean="0"/>
              <a:t>6/17/2024</a:t>
            </a:fld>
            <a:endParaRPr lang="en-US"/>
          </a:p>
        </p:txBody>
      </p:sp>
      <p:sp>
        <p:nvSpPr>
          <p:cNvPr id="8" name="Footer Placeholder 7">
            <a:extLst>
              <a:ext uri="{FF2B5EF4-FFF2-40B4-BE49-F238E27FC236}">
                <a16:creationId xmlns:a16="http://schemas.microsoft.com/office/drawing/2014/main" id="{CACFE31B-4D9E-A87F-F632-36AF0F038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759F65-1DDC-C694-F538-3C89B0C168CB}"/>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10" name="Rectangle 9">
            <a:extLst>
              <a:ext uri="{FF2B5EF4-FFF2-40B4-BE49-F238E27FC236}">
                <a16:creationId xmlns:a16="http://schemas.microsoft.com/office/drawing/2014/main" id="{4CCF6566-FFC6-C682-4F39-B2F7E9530E82}"/>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5C3A62CE-018F-76DD-EA77-B3327F9181DF}"/>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12" name="Picture 11">
            <a:extLst>
              <a:ext uri="{FF2B5EF4-FFF2-40B4-BE49-F238E27FC236}">
                <a16:creationId xmlns:a16="http://schemas.microsoft.com/office/drawing/2014/main" id="{6B8AB29A-4340-C9E3-471C-C53530607E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3" name="Slide Number Placeholder 5">
            <a:extLst>
              <a:ext uri="{FF2B5EF4-FFF2-40B4-BE49-F238E27FC236}">
                <a16:creationId xmlns:a16="http://schemas.microsoft.com/office/drawing/2014/main" id="{E19E4DC1-F95C-594B-7C71-F907CFF3B467}"/>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93196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B908-F02C-6CFA-783F-0E177CCAD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0258B-509C-C1F0-D8F0-97693CF65618}"/>
              </a:ext>
            </a:extLst>
          </p:cNvPr>
          <p:cNvSpPr>
            <a:spLocks noGrp="1"/>
          </p:cNvSpPr>
          <p:nvPr>
            <p:ph type="dt" sz="half" idx="10"/>
          </p:nvPr>
        </p:nvSpPr>
        <p:spPr/>
        <p:txBody>
          <a:bodyPr/>
          <a:lstStyle/>
          <a:p>
            <a:fld id="{1B449D88-373E-47A0-A03D-6FC4E247AECB}" type="datetime1">
              <a:rPr lang="en-US" smtClean="0"/>
              <a:t>6/17/2024</a:t>
            </a:fld>
            <a:endParaRPr lang="en-US"/>
          </a:p>
        </p:txBody>
      </p:sp>
      <p:sp>
        <p:nvSpPr>
          <p:cNvPr id="4" name="Footer Placeholder 3">
            <a:extLst>
              <a:ext uri="{FF2B5EF4-FFF2-40B4-BE49-F238E27FC236}">
                <a16:creationId xmlns:a16="http://schemas.microsoft.com/office/drawing/2014/main" id="{D0D6B5CE-F32C-4E68-CBBE-96BABAE35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B22E5-0AE9-D3C6-7924-74F1F5B8290E}"/>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6" name="Rectangle 5">
            <a:extLst>
              <a:ext uri="{FF2B5EF4-FFF2-40B4-BE49-F238E27FC236}">
                <a16:creationId xmlns:a16="http://schemas.microsoft.com/office/drawing/2014/main" id="{731D46A5-B9DC-1EA2-0616-23264B67E64D}"/>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AAD3D4-E24F-25BF-4460-0D39701D34E2}"/>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8" name="Picture 7">
            <a:extLst>
              <a:ext uri="{FF2B5EF4-FFF2-40B4-BE49-F238E27FC236}">
                <a16:creationId xmlns:a16="http://schemas.microsoft.com/office/drawing/2014/main" id="{686C90C7-E09C-1CDB-ECA4-F094357D30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9" name="Slide Number Placeholder 5">
            <a:extLst>
              <a:ext uri="{FF2B5EF4-FFF2-40B4-BE49-F238E27FC236}">
                <a16:creationId xmlns:a16="http://schemas.microsoft.com/office/drawing/2014/main" id="{6FAE33B9-5246-A982-51D6-FFF30E0FFF58}"/>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93000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142B9-6340-F2A3-BC83-E5B1FC6CFEE5}"/>
              </a:ext>
            </a:extLst>
          </p:cNvPr>
          <p:cNvSpPr>
            <a:spLocks noGrp="1"/>
          </p:cNvSpPr>
          <p:nvPr>
            <p:ph type="dt" sz="half" idx="10"/>
          </p:nvPr>
        </p:nvSpPr>
        <p:spPr/>
        <p:txBody>
          <a:bodyPr/>
          <a:lstStyle/>
          <a:p>
            <a:fld id="{4BBACA3C-12A6-4122-B3F8-EE6BC4D184D8}" type="datetime1">
              <a:rPr lang="en-US" smtClean="0"/>
              <a:t>6/17/2024</a:t>
            </a:fld>
            <a:endParaRPr lang="en-US"/>
          </a:p>
        </p:txBody>
      </p:sp>
      <p:sp>
        <p:nvSpPr>
          <p:cNvPr id="3" name="Footer Placeholder 2">
            <a:extLst>
              <a:ext uri="{FF2B5EF4-FFF2-40B4-BE49-F238E27FC236}">
                <a16:creationId xmlns:a16="http://schemas.microsoft.com/office/drawing/2014/main" id="{098F0E70-5A65-6C38-FB49-F1A70373DA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4392E-BE9A-43CE-2FBC-A82B9D28823F}"/>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5" name="Rectangle 4">
            <a:extLst>
              <a:ext uri="{FF2B5EF4-FFF2-40B4-BE49-F238E27FC236}">
                <a16:creationId xmlns:a16="http://schemas.microsoft.com/office/drawing/2014/main" id="{7A7935E5-AEA6-0106-3F56-C5D1EC1EDFB7}"/>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A086256-A1D1-96D0-D375-1BF0B216C9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6" name="Slide Number Placeholder 5">
            <a:extLst>
              <a:ext uri="{FF2B5EF4-FFF2-40B4-BE49-F238E27FC236}">
                <a16:creationId xmlns:a16="http://schemas.microsoft.com/office/drawing/2014/main" id="{E62DC94D-5D7E-0BC5-3CFA-9E56363B58F5}"/>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64368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5BD1-4014-3F82-CE14-647C8905E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FCD2DC-A669-ADA0-7B69-D2B17DECF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E92E81-3184-1250-61B8-5D44C0C3C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890C0-A485-7AE8-0CC9-A0BEC3949D14}"/>
              </a:ext>
            </a:extLst>
          </p:cNvPr>
          <p:cNvSpPr>
            <a:spLocks noGrp="1"/>
          </p:cNvSpPr>
          <p:nvPr>
            <p:ph type="dt" sz="half" idx="10"/>
          </p:nvPr>
        </p:nvSpPr>
        <p:spPr/>
        <p:txBody>
          <a:bodyPr/>
          <a:lstStyle/>
          <a:p>
            <a:fld id="{A6CD6FDD-EF40-4EB5-9429-94D8FBDC7BBD}" type="datetime1">
              <a:rPr lang="en-US" smtClean="0"/>
              <a:t>6/17/2024</a:t>
            </a:fld>
            <a:endParaRPr lang="en-US"/>
          </a:p>
        </p:txBody>
      </p:sp>
      <p:sp>
        <p:nvSpPr>
          <p:cNvPr id="6" name="Footer Placeholder 5">
            <a:extLst>
              <a:ext uri="{FF2B5EF4-FFF2-40B4-BE49-F238E27FC236}">
                <a16:creationId xmlns:a16="http://schemas.microsoft.com/office/drawing/2014/main" id="{AB6903FB-D640-FBE7-9121-732F4D013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C819A-1A0F-C05F-79A7-057DFCCAFBD2}"/>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8" name="Rectangle 7">
            <a:extLst>
              <a:ext uri="{FF2B5EF4-FFF2-40B4-BE49-F238E27FC236}">
                <a16:creationId xmlns:a16="http://schemas.microsoft.com/office/drawing/2014/main" id="{3BA9A52C-B1EE-85F1-59B3-41045A7841FD}"/>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C7AE2ABD-A378-A18B-B5D1-FA9DF5C93112}"/>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10" name="Picture 9">
            <a:extLst>
              <a:ext uri="{FF2B5EF4-FFF2-40B4-BE49-F238E27FC236}">
                <a16:creationId xmlns:a16="http://schemas.microsoft.com/office/drawing/2014/main" id="{186D426E-010B-F813-93E6-175F573C6E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Slide Number Placeholder 5">
            <a:extLst>
              <a:ext uri="{FF2B5EF4-FFF2-40B4-BE49-F238E27FC236}">
                <a16:creationId xmlns:a16="http://schemas.microsoft.com/office/drawing/2014/main" id="{919CC863-2443-4DD9-25C1-841051DC1861}"/>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59772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E990-7A52-6DEA-4DBD-676F08FC4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EFDFA-2342-90CD-3C77-73C2A6F6F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3FA31-793C-2EFE-397C-959754BFF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49F3C-C7DC-6452-FD84-1084DDEE1FEC}"/>
              </a:ext>
            </a:extLst>
          </p:cNvPr>
          <p:cNvSpPr>
            <a:spLocks noGrp="1"/>
          </p:cNvSpPr>
          <p:nvPr>
            <p:ph type="dt" sz="half" idx="10"/>
          </p:nvPr>
        </p:nvSpPr>
        <p:spPr/>
        <p:txBody>
          <a:bodyPr/>
          <a:lstStyle/>
          <a:p>
            <a:fld id="{6EA55C0D-3AB7-4359-86E4-7F8464DCC555}" type="datetime1">
              <a:rPr lang="en-US" smtClean="0"/>
              <a:t>6/17/2024</a:t>
            </a:fld>
            <a:endParaRPr lang="en-US"/>
          </a:p>
        </p:txBody>
      </p:sp>
      <p:sp>
        <p:nvSpPr>
          <p:cNvPr id="6" name="Footer Placeholder 5">
            <a:extLst>
              <a:ext uri="{FF2B5EF4-FFF2-40B4-BE49-F238E27FC236}">
                <a16:creationId xmlns:a16="http://schemas.microsoft.com/office/drawing/2014/main" id="{B0A7B6A7-5DDA-0988-D6B7-E2044DAF8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19D7B-C1B3-7B96-8CFE-C8141BAB28AD}"/>
              </a:ext>
            </a:extLst>
          </p:cNvPr>
          <p:cNvSpPr>
            <a:spLocks noGrp="1"/>
          </p:cNvSpPr>
          <p:nvPr>
            <p:ph type="sldNum" sz="quarter" idx="12"/>
          </p:nvPr>
        </p:nvSpPr>
        <p:spPr/>
        <p:txBody>
          <a:bodyPr/>
          <a:lstStyle/>
          <a:p>
            <a:fld id="{ACBDC6EC-530F-461E-8CF5-EA4DCCAB86E9}" type="slidenum">
              <a:rPr lang="en-US" smtClean="0"/>
              <a:t>‹#›</a:t>
            </a:fld>
            <a:endParaRPr lang="en-US"/>
          </a:p>
        </p:txBody>
      </p:sp>
      <p:sp>
        <p:nvSpPr>
          <p:cNvPr id="8" name="Rectangle 7">
            <a:extLst>
              <a:ext uri="{FF2B5EF4-FFF2-40B4-BE49-F238E27FC236}">
                <a16:creationId xmlns:a16="http://schemas.microsoft.com/office/drawing/2014/main" id="{5BD8FCC9-2F9D-9533-CFE2-532805AD255A}"/>
              </a:ext>
            </a:extLst>
          </p:cNvPr>
          <p:cNvSpPr/>
          <p:nvPr userDrawn="1"/>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CACF7C66-7183-84F0-25EF-C5DE7CA9157E}"/>
              </a:ext>
            </a:extLst>
          </p:cNvPr>
          <p:cNvSpPr txBox="1"/>
          <p:nvPr userDrawn="1"/>
        </p:nvSpPr>
        <p:spPr>
          <a:xfrm>
            <a:off x="8152482" y="6064168"/>
            <a:ext cx="3876851"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10" name="Picture 9">
            <a:extLst>
              <a:ext uri="{FF2B5EF4-FFF2-40B4-BE49-F238E27FC236}">
                <a16:creationId xmlns:a16="http://schemas.microsoft.com/office/drawing/2014/main" id="{DB1CFBA4-CC3C-ACB2-5811-C58762BE61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11" name="TextBox 10">
            <a:extLst>
              <a:ext uri="{FF2B5EF4-FFF2-40B4-BE49-F238E27FC236}">
                <a16:creationId xmlns:a16="http://schemas.microsoft.com/office/drawing/2014/main" id="{1AB215BC-EEB7-BEE5-46E0-C83E42AC8D20}"/>
              </a:ext>
            </a:extLst>
          </p:cNvPr>
          <p:cNvSpPr txBox="1"/>
          <p:nvPr userDrawn="1"/>
        </p:nvSpPr>
        <p:spPr>
          <a:xfrm>
            <a:off x="3365191" y="6519446"/>
            <a:ext cx="5679320" cy="338554"/>
          </a:xfrm>
          <a:prstGeom prst="rect">
            <a:avLst/>
          </a:prstGeom>
          <a:noFill/>
        </p:spPr>
        <p:txBody>
          <a:bodyPr wrap="square" rtlCol="0">
            <a:spAutoFit/>
          </a:bodyPr>
          <a:lstStyle/>
          <a:p>
            <a:r>
              <a:rPr lang="en-US" sz="1600" b="1">
                <a:solidFill>
                  <a:srgbClr val="FF0000"/>
                </a:solidFill>
              </a:rPr>
              <a:t>Internal Draft and Deliberative – Do Not Cite, Quote or Distribute</a:t>
            </a:r>
          </a:p>
        </p:txBody>
      </p:sp>
      <p:sp>
        <p:nvSpPr>
          <p:cNvPr id="12" name="Slide Number Placeholder 5">
            <a:extLst>
              <a:ext uri="{FF2B5EF4-FFF2-40B4-BE49-F238E27FC236}">
                <a16:creationId xmlns:a16="http://schemas.microsoft.com/office/drawing/2014/main" id="{374CB9B9-8BB8-7A3F-0A03-1457D40A51FB}"/>
              </a:ext>
            </a:extLst>
          </p:cNvPr>
          <p:cNvSpPr txBox="1">
            <a:spLocks/>
          </p:cNvSpPr>
          <p:nvPr userDrawn="1"/>
        </p:nvSpPr>
        <p:spPr>
          <a:xfrm>
            <a:off x="8762999" y="6508750"/>
            <a:ext cx="2774343" cy="38394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BDC6EC-530F-461E-8CF5-EA4DCCAB86E9}"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36025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E1039-5877-7A1C-71A0-68AE928E2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FF4C1-DCAF-96F0-84BB-0501058D8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90FCB-7487-9E2A-B60F-C56E2E1DB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4B949-B3A7-419C-8024-FC23C5C6251A}" type="datetime1">
              <a:rPr lang="en-US" smtClean="0"/>
              <a:t>6/17/2024</a:t>
            </a:fld>
            <a:endParaRPr lang="en-US"/>
          </a:p>
        </p:txBody>
      </p:sp>
      <p:sp>
        <p:nvSpPr>
          <p:cNvPr id="5" name="Footer Placeholder 4">
            <a:extLst>
              <a:ext uri="{FF2B5EF4-FFF2-40B4-BE49-F238E27FC236}">
                <a16:creationId xmlns:a16="http://schemas.microsoft.com/office/drawing/2014/main" id="{AB87067B-1CBA-A300-92CE-12C6B4C22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F1A59C-BEEE-A7AF-850B-D4174A82F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C6EC-530F-461E-8CF5-EA4DCCAB86E9}" type="slidenum">
              <a:rPr lang="en-US" smtClean="0"/>
              <a:t>‹#›</a:t>
            </a:fld>
            <a:endParaRPr lang="en-US"/>
          </a:p>
        </p:txBody>
      </p:sp>
    </p:spTree>
    <p:extLst>
      <p:ext uri="{BB962C8B-B14F-4D97-AF65-F5344CB8AC3E}">
        <p14:creationId xmlns:p14="http://schemas.microsoft.com/office/powerpoint/2010/main" val="255636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069AD-49EA-E862-5ED0-4E8A1E4A7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F904AD-4333-FD70-36F2-8A59F6D1D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1C322-4931-9D15-C548-045404B5F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EABA1-7347-40B1-9DBA-0561A8BA2892}" type="datetime1">
              <a:rPr lang="en-US" smtClean="0"/>
              <a:t>6/17/2024</a:t>
            </a:fld>
            <a:endParaRPr lang="en-US"/>
          </a:p>
        </p:txBody>
      </p:sp>
      <p:sp>
        <p:nvSpPr>
          <p:cNvPr id="5" name="Footer Placeholder 4">
            <a:extLst>
              <a:ext uri="{FF2B5EF4-FFF2-40B4-BE49-F238E27FC236}">
                <a16:creationId xmlns:a16="http://schemas.microsoft.com/office/drawing/2014/main" id="{22170153-A1D0-D5C5-E066-93A791C2D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E7F124-3445-3206-B4C6-3B19F1F8C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328A7-9901-46C0-9BA0-5F968EEB805D}" type="slidenum">
              <a:rPr lang="en-US" smtClean="0"/>
              <a:t>‹#›</a:t>
            </a:fld>
            <a:endParaRPr lang="en-US"/>
          </a:p>
        </p:txBody>
      </p:sp>
    </p:spTree>
    <p:extLst>
      <p:ext uri="{BB962C8B-B14F-4D97-AF65-F5344CB8AC3E}">
        <p14:creationId xmlns:p14="http://schemas.microsoft.com/office/powerpoint/2010/main" val="3295876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www.epa.gov/assessing-and-managing-chemicals-under-tsca/current-chemical-risk-management-activities" TargetMode="External"/><Relationship Id="rId3" Type="http://schemas.openxmlformats.org/officeDocument/2006/relationships/image" Target="../media/image1.png"/><Relationship Id="rId7" Type="http://schemas.openxmlformats.org/officeDocument/2006/relationships/hyperlink" Target="https://www.epa.gov/assessing-and-managing-chemicals-under-tsca/chemicals-undergoing-risk-evaluation-under-tsca&#8203;"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epa.gov/assessing-and-managing-chemicals-under-tsca/frank-r-lautenberg-chemical-safety-21st-century-act&#8203;" TargetMode="External"/><Relationship Id="rId5" Type="http://schemas.openxmlformats.org/officeDocument/2006/relationships/hyperlink" Target="http://www.regulations.gov/" TargetMode="External"/><Relationship Id="rId4" Type="http://schemas.openxmlformats.org/officeDocument/2006/relationships/hyperlink" Target="https://www.epa.gov/assessing-and-managing-chemicals-under-tsca/risk-management-n-methylpyrrolidone-nmp&#820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mailto:NMP.TSCA%20%3cNMP.TSCA@epa.gov%3e" TargetMode="External"/><Relationship Id="rId4" Type="http://schemas.openxmlformats.org/officeDocument/2006/relationships/hyperlink" Target="https://www.regulations.gov/docket/EPA-HQ-OPPT-2020-074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C3DB6CE-B855-4AD2-8FB5-3C271542C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a:extLst>
              <a:ext uri="{FF2B5EF4-FFF2-40B4-BE49-F238E27FC236}">
                <a16:creationId xmlns:a16="http://schemas.microsoft.com/office/drawing/2014/main" id="{6C7ED705-B817-198B-72D4-5F0DB9492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809" y="3586580"/>
            <a:ext cx="3102593" cy="2380737"/>
          </a:xfrm>
          <a:custGeom>
            <a:avLst/>
            <a:gdLst>
              <a:gd name="connsiteX0" fmla="*/ 0 w 3102593"/>
              <a:gd name="connsiteY0" fmla="*/ 0 h 2380737"/>
              <a:gd name="connsiteX1" fmla="*/ 558467 w 3102593"/>
              <a:gd name="connsiteY1" fmla="*/ 0 h 2380737"/>
              <a:gd name="connsiteX2" fmla="*/ 1178985 w 3102593"/>
              <a:gd name="connsiteY2" fmla="*/ 0 h 2380737"/>
              <a:gd name="connsiteX3" fmla="*/ 1737452 w 3102593"/>
              <a:gd name="connsiteY3" fmla="*/ 0 h 2380737"/>
              <a:gd name="connsiteX4" fmla="*/ 2357971 w 3102593"/>
              <a:gd name="connsiteY4" fmla="*/ 0 h 2380737"/>
              <a:gd name="connsiteX5" fmla="*/ 3102593 w 3102593"/>
              <a:gd name="connsiteY5" fmla="*/ 0 h 2380737"/>
              <a:gd name="connsiteX6" fmla="*/ 3102593 w 3102593"/>
              <a:gd name="connsiteY6" fmla="*/ 595184 h 2380737"/>
              <a:gd name="connsiteX7" fmla="*/ 3102593 w 3102593"/>
              <a:gd name="connsiteY7" fmla="*/ 1118946 h 2380737"/>
              <a:gd name="connsiteX8" fmla="*/ 3102593 w 3102593"/>
              <a:gd name="connsiteY8" fmla="*/ 1737938 h 2380737"/>
              <a:gd name="connsiteX9" fmla="*/ 3102593 w 3102593"/>
              <a:gd name="connsiteY9" fmla="*/ 2380737 h 2380737"/>
              <a:gd name="connsiteX10" fmla="*/ 2544126 w 3102593"/>
              <a:gd name="connsiteY10" fmla="*/ 2380737 h 2380737"/>
              <a:gd name="connsiteX11" fmla="*/ 2016685 w 3102593"/>
              <a:gd name="connsiteY11" fmla="*/ 2380737 h 2380737"/>
              <a:gd name="connsiteX12" fmla="*/ 1396167 w 3102593"/>
              <a:gd name="connsiteY12" fmla="*/ 2380737 h 2380737"/>
              <a:gd name="connsiteX13" fmla="*/ 868726 w 3102593"/>
              <a:gd name="connsiteY13" fmla="*/ 2380737 h 2380737"/>
              <a:gd name="connsiteX14" fmla="*/ 0 w 3102593"/>
              <a:gd name="connsiteY14" fmla="*/ 2380737 h 2380737"/>
              <a:gd name="connsiteX15" fmla="*/ 0 w 3102593"/>
              <a:gd name="connsiteY15" fmla="*/ 1737938 h 2380737"/>
              <a:gd name="connsiteX16" fmla="*/ 0 w 3102593"/>
              <a:gd name="connsiteY16" fmla="*/ 1214176 h 2380737"/>
              <a:gd name="connsiteX17" fmla="*/ 0 w 3102593"/>
              <a:gd name="connsiteY17" fmla="*/ 618992 h 2380737"/>
              <a:gd name="connsiteX18" fmla="*/ 0 w 3102593"/>
              <a:gd name="connsiteY18" fmla="*/ 0 h 2380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2593" h="2380737" extrusionOk="0">
                <a:moveTo>
                  <a:pt x="0" y="0"/>
                </a:moveTo>
                <a:cubicBezTo>
                  <a:pt x="143932" y="13783"/>
                  <a:pt x="311005" y="-17669"/>
                  <a:pt x="558467" y="0"/>
                </a:cubicBezTo>
                <a:cubicBezTo>
                  <a:pt x="805929" y="17669"/>
                  <a:pt x="1040778" y="-30758"/>
                  <a:pt x="1178985" y="0"/>
                </a:cubicBezTo>
                <a:cubicBezTo>
                  <a:pt x="1317192" y="30758"/>
                  <a:pt x="1458560" y="15789"/>
                  <a:pt x="1737452" y="0"/>
                </a:cubicBezTo>
                <a:cubicBezTo>
                  <a:pt x="2016344" y="-15789"/>
                  <a:pt x="2125252" y="-8447"/>
                  <a:pt x="2357971" y="0"/>
                </a:cubicBezTo>
                <a:cubicBezTo>
                  <a:pt x="2590690" y="8447"/>
                  <a:pt x="2945290" y="8432"/>
                  <a:pt x="3102593" y="0"/>
                </a:cubicBezTo>
                <a:cubicBezTo>
                  <a:pt x="3128508" y="210783"/>
                  <a:pt x="3124433" y="354863"/>
                  <a:pt x="3102593" y="595184"/>
                </a:cubicBezTo>
                <a:cubicBezTo>
                  <a:pt x="3080753" y="835505"/>
                  <a:pt x="3117536" y="962064"/>
                  <a:pt x="3102593" y="1118946"/>
                </a:cubicBezTo>
                <a:cubicBezTo>
                  <a:pt x="3087650" y="1275828"/>
                  <a:pt x="3088585" y="1485498"/>
                  <a:pt x="3102593" y="1737938"/>
                </a:cubicBezTo>
                <a:cubicBezTo>
                  <a:pt x="3116601" y="1990378"/>
                  <a:pt x="3095626" y="2224886"/>
                  <a:pt x="3102593" y="2380737"/>
                </a:cubicBezTo>
                <a:cubicBezTo>
                  <a:pt x="2890404" y="2385908"/>
                  <a:pt x="2814422" y="2383528"/>
                  <a:pt x="2544126" y="2380737"/>
                </a:cubicBezTo>
                <a:cubicBezTo>
                  <a:pt x="2273830" y="2377946"/>
                  <a:pt x="2192291" y="2393202"/>
                  <a:pt x="2016685" y="2380737"/>
                </a:cubicBezTo>
                <a:cubicBezTo>
                  <a:pt x="1841079" y="2368272"/>
                  <a:pt x="1578048" y="2363985"/>
                  <a:pt x="1396167" y="2380737"/>
                </a:cubicBezTo>
                <a:cubicBezTo>
                  <a:pt x="1214286" y="2397489"/>
                  <a:pt x="1127848" y="2380712"/>
                  <a:pt x="868726" y="2380737"/>
                </a:cubicBezTo>
                <a:cubicBezTo>
                  <a:pt x="609604" y="2380762"/>
                  <a:pt x="396544" y="2389389"/>
                  <a:pt x="0" y="2380737"/>
                </a:cubicBezTo>
                <a:cubicBezTo>
                  <a:pt x="26556" y="2159864"/>
                  <a:pt x="-1882" y="1872137"/>
                  <a:pt x="0" y="1737938"/>
                </a:cubicBezTo>
                <a:cubicBezTo>
                  <a:pt x="1882" y="1603739"/>
                  <a:pt x="-10118" y="1358492"/>
                  <a:pt x="0" y="1214176"/>
                </a:cubicBezTo>
                <a:cubicBezTo>
                  <a:pt x="10118" y="1069860"/>
                  <a:pt x="-15850" y="883125"/>
                  <a:pt x="0" y="618992"/>
                </a:cubicBezTo>
                <a:cubicBezTo>
                  <a:pt x="15850" y="354859"/>
                  <a:pt x="-2734" y="300924"/>
                  <a:pt x="0" y="0"/>
                </a:cubicBezTo>
                <a:close/>
              </a:path>
            </a:pathLst>
          </a:custGeom>
          <a:noFill/>
          <a:ln>
            <a:solidFill>
              <a:schemeClr val="tx1"/>
            </a:solidFill>
            <a:extLst>
              <a:ext uri="{C807C97D-BFC1-408E-A445-0C87EB9F89A2}">
                <ask:lineSketchStyleProps xmlns:ask="http://schemas.microsoft.com/office/drawing/2018/sketchyshapes" sd="2397062988">
                  <a:prstGeom prst="rect">
                    <a:avLst/>
                  </a:prstGeom>
                  <ask:type>
                    <ask:lineSketchFreehand/>
                  </ask:type>
                </ask:lineSketchStyleProps>
              </a:ext>
            </a:extLst>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4BAECA5-DE35-7195-30F4-54B52AE1C311}"/>
              </a:ext>
            </a:extLst>
          </p:cNvPr>
          <p:cNvSpPr txBox="1"/>
          <p:nvPr/>
        </p:nvSpPr>
        <p:spPr>
          <a:xfrm>
            <a:off x="838200" y="1113157"/>
            <a:ext cx="4797354" cy="310303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400" b="1" kern="1200">
              <a:solidFill>
                <a:schemeClr val="tx1"/>
              </a:solidFill>
              <a:latin typeface="+mj-lt"/>
              <a:ea typeface="+mj-ea"/>
              <a:cs typeface="+mj-cs"/>
            </a:endParaRPr>
          </a:p>
        </p:txBody>
      </p:sp>
      <p:pic>
        <p:nvPicPr>
          <p:cNvPr id="2" name="Picture 1">
            <a:extLst>
              <a:ext uri="{FF2B5EF4-FFF2-40B4-BE49-F238E27FC236}">
                <a16:creationId xmlns:a16="http://schemas.microsoft.com/office/drawing/2014/main" id="{FAFAA71A-FB1D-EA17-901B-C1C3CB75C7DC}"/>
              </a:ext>
            </a:extLst>
          </p:cNvPr>
          <p:cNvPicPr>
            <a:picLocks noChangeAspect="1"/>
          </p:cNvPicPr>
          <p:nvPr/>
        </p:nvPicPr>
        <p:blipFill>
          <a:blip r:embed="rId5"/>
          <a:stretch>
            <a:fillRect/>
          </a:stretch>
        </p:blipFill>
        <p:spPr>
          <a:xfrm>
            <a:off x="9286402" y="3586580"/>
            <a:ext cx="2914013" cy="2503820"/>
          </a:xfrm>
          <a:custGeom>
            <a:avLst/>
            <a:gdLst>
              <a:gd name="connsiteX0" fmla="*/ 0 w 2914013"/>
              <a:gd name="connsiteY0" fmla="*/ 0 h 2503820"/>
              <a:gd name="connsiteX1" fmla="*/ 641083 w 2914013"/>
              <a:gd name="connsiteY1" fmla="*/ 0 h 2503820"/>
              <a:gd name="connsiteX2" fmla="*/ 1282166 w 2914013"/>
              <a:gd name="connsiteY2" fmla="*/ 0 h 2503820"/>
              <a:gd name="connsiteX3" fmla="*/ 1864968 w 2914013"/>
              <a:gd name="connsiteY3" fmla="*/ 0 h 2503820"/>
              <a:gd name="connsiteX4" fmla="*/ 2914013 w 2914013"/>
              <a:gd name="connsiteY4" fmla="*/ 0 h 2503820"/>
              <a:gd name="connsiteX5" fmla="*/ 2914013 w 2914013"/>
              <a:gd name="connsiteY5" fmla="*/ 650993 h 2503820"/>
              <a:gd name="connsiteX6" fmla="*/ 2914013 w 2914013"/>
              <a:gd name="connsiteY6" fmla="*/ 1276948 h 2503820"/>
              <a:gd name="connsiteX7" fmla="*/ 2914013 w 2914013"/>
              <a:gd name="connsiteY7" fmla="*/ 1927941 h 2503820"/>
              <a:gd name="connsiteX8" fmla="*/ 2914013 w 2914013"/>
              <a:gd name="connsiteY8" fmla="*/ 2503820 h 2503820"/>
              <a:gd name="connsiteX9" fmla="*/ 2331210 w 2914013"/>
              <a:gd name="connsiteY9" fmla="*/ 2503820 h 2503820"/>
              <a:gd name="connsiteX10" fmla="*/ 1690128 w 2914013"/>
              <a:gd name="connsiteY10" fmla="*/ 2503820 h 2503820"/>
              <a:gd name="connsiteX11" fmla="*/ 1107325 w 2914013"/>
              <a:gd name="connsiteY11" fmla="*/ 2503820 h 2503820"/>
              <a:gd name="connsiteX12" fmla="*/ 0 w 2914013"/>
              <a:gd name="connsiteY12" fmla="*/ 2503820 h 2503820"/>
              <a:gd name="connsiteX13" fmla="*/ 0 w 2914013"/>
              <a:gd name="connsiteY13" fmla="*/ 1927941 h 2503820"/>
              <a:gd name="connsiteX14" fmla="*/ 0 w 2914013"/>
              <a:gd name="connsiteY14" fmla="*/ 1301986 h 2503820"/>
              <a:gd name="connsiteX15" fmla="*/ 0 w 2914013"/>
              <a:gd name="connsiteY15" fmla="*/ 726108 h 2503820"/>
              <a:gd name="connsiteX16" fmla="*/ 0 w 2914013"/>
              <a:gd name="connsiteY16" fmla="*/ 0 h 250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4013" h="2503820" fill="none" extrusionOk="0">
                <a:moveTo>
                  <a:pt x="0" y="0"/>
                </a:moveTo>
                <a:cubicBezTo>
                  <a:pt x="286773" y="9232"/>
                  <a:pt x="417234" y="12480"/>
                  <a:pt x="641083" y="0"/>
                </a:cubicBezTo>
                <a:cubicBezTo>
                  <a:pt x="864932" y="-12480"/>
                  <a:pt x="1132435" y="-25845"/>
                  <a:pt x="1282166" y="0"/>
                </a:cubicBezTo>
                <a:cubicBezTo>
                  <a:pt x="1431897" y="25845"/>
                  <a:pt x="1733477" y="17521"/>
                  <a:pt x="1864968" y="0"/>
                </a:cubicBezTo>
                <a:cubicBezTo>
                  <a:pt x="1996459" y="-17521"/>
                  <a:pt x="2654797" y="-28501"/>
                  <a:pt x="2914013" y="0"/>
                </a:cubicBezTo>
                <a:cubicBezTo>
                  <a:pt x="2927032" y="166856"/>
                  <a:pt x="2911941" y="367081"/>
                  <a:pt x="2914013" y="650993"/>
                </a:cubicBezTo>
                <a:cubicBezTo>
                  <a:pt x="2916085" y="934905"/>
                  <a:pt x="2919227" y="987656"/>
                  <a:pt x="2914013" y="1276948"/>
                </a:cubicBezTo>
                <a:cubicBezTo>
                  <a:pt x="2908799" y="1566240"/>
                  <a:pt x="2881872" y="1659202"/>
                  <a:pt x="2914013" y="1927941"/>
                </a:cubicBezTo>
                <a:cubicBezTo>
                  <a:pt x="2946154" y="2196680"/>
                  <a:pt x="2938763" y="2268252"/>
                  <a:pt x="2914013" y="2503820"/>
                </a:cubicBezTo>
                <a:cubicBezTo>
                  <a:pt x="2686975" y="2493440"/>
                  <a:pt x="2553232" y="2478790"/>
                  <a:pt x="2331210" y="2503820"/>
                </a:cubicBezTo>
                <a:cubicBezTo>
                  <a:pt x="2109188" y="2528850"/>
                  <a:pt x="1958439" y="2479942"/>
                  <a:pt x="1690128" y="2503820"/>
                </a:cubicBezTo>
                <a:cubicBezTo>
                  <a:pt x="1421817" y="2527698"/>
                  <a:pt x="1336343" y="2482236"/>
                  <a:pt x="1107325" y="2503820"/>
                </a:cubicBezTo>
                <a:cubicBezTo>
                  <a:pt x="878307" y="2525404"/>
                  <a:pt x="273769" y="2508786"/>
                  <a:pt x="0" y="2503820"/>
                </a:cubicBezTo>
                <a:cubicBezTo>
                  <a:pt x="5188" y="2308903"/>
                  <a:pt x="28702" y="2099717"/>
                  <a:pt x="0" y="1927941"/>
                </a:cubicBezTo>
                <a:cubicBezTo>
                  <a:pt x="-28702" y="1756165"/>
                  <a:pt x="-15585" y="1509025"/>
                  <a:pt x="0" y="1301986"/>
                </a:cubicBezTo>
                <a:cubicBezTo>
                  <a:pt x="15585" y="1094948"/>
                  <a:pt x="21640" y="968361"/>
                  <a:pt x="0" y="726108"/>
                </a:cubicBezTo>
                <a:cubicBezTo>
                  <a:pt x="-21640" y="483855"/>
                  <a:pt x="-30626" y="356235"/>
                  <a:pt x="0" y="0"/>
                </a:cubicBezTo>
                <a:close/>
              </a:path>
              <a:path w="2914013" h="2503820" stroke="0" extrusionOk="0">
                <a:moveTo>
                  <a:pt x="0" y="0"/>
                </a:moveTo>
                <a:cubicBezTo>
                  <a:pt x="202681" y="1356"/>
                  <a:pt x="325702" y="-23679"/>
                  <a:pt x="495382" y="0"/>
                </a:cubicBezTo>
                <a:cubicBezTo>
                  <a:pt x="665062" y="23679"/>
                  <a:pt x="821419" y="-13941"/>
                  <a:pt x="1019905" y="0"/>
                </a:cubicBezTo>
                <a:cubicBezTo>
                  <a:pt x="1218391" y="13941"/>
                  <a:pt x="1321012" y="-20744"/>
                  <a:pt x="1515287" y="0"/>
                </a:cubicBezTo>
                <a:cubicBezTo>
                  <a:pt x="1709562" y="20744"/>
                  <a:pt x="2019636" y="16636"/>
                  <a:pt x="2156370" y="0"/>
                </a:cubicBezTo>
                <a:cubicBezTo>
                  <a:pt x="2293104" y="-16636"/>
                  <a:pt x="2710351" y="-28795"/>
                  <a:pt x="2914013" y="0"/>
                </a:cubicBezTo>
                <a:cubicBezTo>
                  <a:pt x="2929086" y="297375"/>
                  <a:pt x="2908148" y="428066"/>
                  <a:pt x="2914013" y="600917"/>
                </a:cubicBezTo>
                <a:cubicBezTo>
                  <a:pt x="2919878" y="773768"/>
                  <a:pt x="2937668" y="995153"/>
                  <a:pt x="2914013" y="1151757"/>
                </a:cubicBezTo>
                <a:cubicBezTo>
                  <a:pt x="2890358" y="1308361"/>
                  <a:pt x="2934055" y="1496231"/>
                  <a:pt x="2914013" y="1702598"/>
                </a:cubicBezTo>
                <a:cubicBezTo>
                  <a:pt x="2893971" y="1908965"/>
                  <a:pt x="2917747" y="2328725"/>
                  <a:pt x="2914013" y="2503820"/>
                </a:cubicBezTo>
                <a:cubicBezTo>
                  <a:pt x="2664937" y="2501266"/>
                  <a:pt x="2606800" y="2514835"/>
                  <a:pt x="2389491" y="2503820"/>
                </a:cubicBezTo>
                <a:cubicBezTo>
                  <a:pt x="2172182" y="2492805"/>
                  <a:pt x="1923123" y="2474764"/>
                  <a:pt x="1777548" y="2503820"/>
                </a:cubicBezTo>
                <a:cubicBezTo>
                  <a:pt x="1631973" y="2532876"/>
                  <a:pt x="1385666" y="2521978"/>
                  <a:pt x="1253026" y="2503820"/>
                </a:cubicBezTo>
                <a:cubicBezTo>
                  <a:pt x="1120386" y="2485662"/>
                  <a:pt x="878096" y="2503343"/>
                  <a:pt x="728503" y="2503820"/>
                </a:cubicBezTo>
                <a:cubicBezTo>
                  <a:pt x="578910" y="2504297"/>
                  <a:pt x="270703" y="2534381"/>
                  <a:pt x="0" y="2503820"/>
                </a:cubicBezTo>
                <a:cubicBezTo>
                  <a:pt x="-2014" y="2288097"/>
                  <a:pt x="13426" y="2126159"/>
                  <a:pt x="0" y="1877865"/>
                </a:cubicBezTo>
                <a:cubicBezTo>
                  <a:pt x="-13426" y="1629571"/>
                  <a:pt x="-21086" y="1497777"/>
                  <a:pt x="0" y="1276948"/>
                </a:cubicBezTo>
                <a:cubicBezTo>
                  <a:pt x="21086" y="1056119"/>
                  <a:pt x="-7024" y="856409"/>
                  <a:pt x="0" y="676031"/>
                </a:cubicBezTo>
                <a:cubicBezTo>
                  <a:pt x="7024" y="495653"/>
                  <a:pt x="-32059" y="205938"/>
                  <a:pt x="0" y="0"/>
                </a:cubicBezTo>
                <a:close/>
              </a:path>
            </a:pathLst>
          </a:custGeom>
          <a:ln>
            <a:solidFill>
              <a:schemeClr val="tx1"/>
            </a:solidFill>
            <a:extLst>
              <a:ext uri="{C807C97D-BFC1-408E-A445-0C87EB9F89A2}">
                <ask:lineSketchStyleProps xmlns:ask="http://schemas.microsoft.com/office/drawing/2018/sketchyshapes" sd="1322112231">
                  <a:prstGeom prst="rect">
                    <a:avLst/>
                  </a:prstGeom>
                  <ask:type>
                    <ask:lineSketchFreehand/>
                  </ask:type>
                </ask:lineSketchStyleProps>
              </a:ext>
            </a:extLst>
          </a:ln>
        </p:spPr>
      </p:pic>
      <p:sp>
        <p:nvSpPr>
          <p:cNvPr id="5" name="Rectangle 4">
            <a:extLst>
              <a:ext uri="{FF2B5EF4-FFF2-40B4-BE49-F238E27FC236}">
                <a16:creationId xmlns:a16="http://schemas.microsoft.com/office/drawing/2014/main" id="{7F6B65AA-DF89-96AF-11E8-F11D8C89225A}"/>
              </a:ext>
            </a:extLst>
          </p:cNvPr>
          <p:cNvSpPr/>
          <p:nvPr/>
        </p:nvSpPr>
        <p:spPr>
          <a:xfrm>
            <a:off x="0" y="5915229"/>
            <a:ext cx="12233096"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005B1D5C-47A1-61E8-F7F1-4E028B6AF5BE}"/>
              </a:ext>
            </a:extLst>
          </p:cNvPr>
          <p:cNvSpPr txBox="1"/>
          <p:nvPr/>
        </p:nvSpPr>
        <p:spPr>
          <a:xfrm>
            <a:off x="8284684" y="6123789"/>
            <a:ext cx="3797809"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OCSPP-OPPT-ECRMD</a:t>
            </a:r>
          </a:p>
        </p:txBody>
      </p:sp>
      <p:pic>
        <p:nvPicPr>
          <p:cNvPr id="8" name="Picture 7">
            <a:extLst>
              <a:ext uri="{FF2B5EF4-FFF2-40B4-BE49-F238E27FC236}">
                <a16:creationId xmlns:a16="http://schemas.microsoft.com/office/drawing/2014/main" id="{FBFD40AB-E78A-32E4-8EAA-AEC0BF2D389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9" name="TextBox 8">
            <a:extLst>
              <a:ext uri="{FF2B5EF4-FFF2-40B4-BE49-F238E27FC236}">
                <a16:creationId xmlns:a16="http://schemas.microsoft.com/office/drawing/2014/main" id="{6B2426AB-D6E1-8609-F70B-5BCA9ADD0171}"/>
              </a:ext>
            </a:extLst>
          </p:cNvPr>
          <p:cNvSpPr txBox="1"/>
          <p:nvPr/>
        </p:nvSpPr>
        <p:spPr>
          <a:xfrm>
            <a:off x="0" y="3308663"/>
            <a:ext cx="6008193" cy="2606566"/>
          </a:xfrm>
          <a:prstGeom prst="rect">
            <a:avLst/>
          </a:prstGeom>
          <a:solidFill>
            <a:srgbClr val="1E53A8"/>
          </a:solidFill>
        </p:spPr>
        <p:txBody>
          <a:bodyPr vert="horz" lIns="68580" tIns="34290" rIns="68580" bIns="34290" rtlCol="0" anchor="b">
            <a:normAutofit lnSpcReduction="10000"/>
          </a:bodyPr>
          <a:lstStyle/>
          <a:p>
            <a:pPr>
              <a:lnSpc>
                <a:spcPct val="120000"/>
              </a:lnSpc>
              <a:spcBef>
                <a:spcPct val="0"/>
              </a:spcBef>
              <a:spcAft>
                <a:spcPts val="450"/>
              </a:spcAft>
            </a:pPr>
            <a:r>
              <a:rPr lang="en-US" sz="2750" b="1" dirty="0">
                <a:latin typeface="Calibri"/>
                <a:ea typeface="Calibri" panose="020F0502020204030204" pitchFamily="34" charset="0"/>
                <a:cs typeface="Calibri"/>
              </a:rPr>
              <a:t>N-Methylpyrrolidone (NMP) Proposed Rulemaking Under TSCA Section 6(a)</a:t>
            </a:r>
          </a:p>
          <a:p>
            <a:pPr>
              <a:lnSpc>
                <a:spcPct val="120000"/>
              </a:lnSpc>
              <a:spcBef>
                <a:spcPct val="0"/>
              </a:spcBef>
              <a:spcAft>
                <a:spcPts val="450"/>
              </a:spcAft>
            </a:pPr>
            <a:r>
              <a:rPr lang="en-US" sz="2750" b="1" dirty="0">
                <a:latin typeface="Calibri"/>
                <a:ea typeface="Calibri" panose="020F0502020204030204" pitchFamily="34" charset="0"/>
                <a:cs typeface="Calibri"/>
              </a:rPr>
              <a:t>Public Webinar</a:t>
            </a:r>
          </a:p>
          <a:p>
            <a:pPr>
              <a:lnSpc>
                <a:spcPct val="120000"/>
              </a:lnSpc>
              <a:spcBef>
                <a:spcPct val="0"/>
              </a:spcBef>
              <a:spcAft>
                <a:spcPts val="450"/>
              </a:spcAft>
            </a:pPr>
            <a:r>
              <a:rPr lang="en-US" sz="2750" b="1" dirty="0">
                <a:solidFill>
                  <a:prstClr val="white"/>
                </a:solidFill>
                <a:latin typeface="Calibri"/>
                <a:ea typeface="Calibri" panose="020F0502020204030204" pitchFamily="34" charset="0"/>
                <a:cs typeface="Calibri"/>
              </a:rPr>
              <a:t>June 20, 2024</a:t>
            </a:r>
          </a:p>
          <a:p>
            <a:pPr>
              <a:lnSpc>
                <a:spcPct val="120000"/>
              </a:lnSpc>
              <a:spcBef>
                <a:spcPct val="0"/>
              </a:spcBef>
              <a:spcAft>
                <a:spcPts val="450"/>
              </a:spcAft>
            </a:pPr>
            <a:r>
              <a:rPr lang="en-US" sz="2775" b="1" dirty="0">
                <a:solidFill>
                  <a:prstClr val="white"/>
                </a:solidFill>
                <a:latin typeface="Calibri" panose="020F0502020204030204" pitchFamily="34" charset="0"/>
                <a:ea typeface="Calibri" panose="020F0502020204030204" pitchFamily="34" charset="0"/>
                <a:cs typeface="Calibri" panose="020F0502020204030204" pitchFamily="34" charset="0"/>
              </a:rPr>
              <a:t>RIN 2070-AK85</a:t>
            </a:r>
            <a:endParaRPr lang="en-US" sz="2775" spc="-75" dirty="0">
              <a:ln w="15875">
                <a:solidFill>
                  <a:srgbClr val="FFFFFF"/>
                </a:solidFill>
              </a:ln>
              <a:solidFill>
                <a:prstClr val="white"/>
              </a:solidFill>
              <a:latin typeface="Arial"/>
              <a:ea typeface="ＭＳ Ｐゴシック"/>
            </a:endParaRPr>
          </a:p>
        </p:txBody>
      </p:sp>
      <p:sp>
        <p:nvSpPr>
          <p:cNvPr id="11" name="TextBox 10">
            <a:extLst>
              <a:ext uri="{FF2B5EF4-FFF2-40B4-BE49-F238E27FC236}">
                <a16:creationId xmlns:a16="http://schemas.microsoft.com/office/drawing/2014/main" id="{726F97E4-672D-BFEF-A525-4DFC81143F56}"/>
              </a:ext>
            </a:extLst>
          </p:cNvPr>
          <p:cNvSpPr txBox="1"/>
          <p:nvPr/>
        </p:nvSpPr>
        <p:spPr>
          <a:xfrm>
            <a:off x="4127860" y="6233383"/>
            <a:ext cx="4622006" cy="300082"/>
          </a:xfrm>
          <a:prstGeom prst="rect">
            <a:avLst/>
          </a:prstGeom>
          <a:noFill/>
        </p:spPr>
        <p:txBody>
          <a:bodyPr wrap="square">
            <a:spAutoFit/>
          </a:bodyPr>
          <a:lstStyle/>
          <a:p>
            <a:pPr algn="ctr"/>
            <a:r>
              <a:rPr lang="en-US" sz="1350">
                <a:solidFill>
                  <a:prstClr val="white"/>
                </a:solidFill>
                <a:latin typeface="Calibri" panose="020F0502020204030204" pitchFamily="34" charset="0"/>
                <a:ea typeface="Calibri" panose="020F0502020204030204" pitchFamily="34" charset="0"/>
                <a:cs typeface="Calibri" panose="020F0502020204030204" pitchFamily="34" charset="0"/>
              </a:rPr>
              <a:t>U.S. Environmental Protection Agency</a:t>
            </a:r>
          </a:p>
        </p:txBody>
      </p:sp>
    </p:spTree>
    <p:extLst>
      <p:ext uri="{BB962C8B-B14F-4D97-AF65-F5344CB8AC3E}">
        <p14:creationId xmlns:p14="http://schemas.microsoft.com/office/powerpoint/2010/main" val="8259818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313151" y="929764"/>
            <a:ext cx="11878849" cy="3599383"/>
          </a:xfrm>
          <a:prstGeom prst="rect">
            <a:avLst/>
          </a:prstGeom>
          <a:noFill/>
        </p:spPr>
        <p:txBody>
          <a:bodyPr wrap="square" lIns="91440" tIns="45720" rIns="91440" bIns="45720" anchor="t">
            <a:spAutoFit/>
          </a:bodyPr>
          <a:lstStyle/>
          <a:p>
            <a:pPr>
              <a:lnSpc>
                <a:spcPct val="106000"/>
              </a:lnSpc>
              <a:buClr>
                <a:schemeClr val="accent1"/>
              </a:buClr>
            </a:pPr>
            <a:r>
              <a:rPr lang="en-US" sz="2400" b="1" i="0" u="none" strike="noStrike">
                <a:solidFill>
                  <a:srgbClr val="000000"/>
                </a:solidFill>
                <a:effectLst/>
              </a:rPr>
              <a:t>EPA’s priority is to address unreasonable risk​</a:t>
            </a:r>
          </a:p>
          <a:p>
            <a:pPr>
              <a:lnSpc>
                <a:spcPct val="106000"/>
              </a:lnSpc>
              <a:buClr>
                <a:schemeClr val="accent1"/>
              </a:buClr>
            </a:pPr>
            <a:endParaRPr lang="en-US" sz="2400" b="1"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EPA must consider:​</a:t>
            </a:r>
          </a:p>
          <a:p>
            <a:pPr marL="800100" lvl="1"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Effects and magnitude of exposure to human health and the environment​</a:t>
            </a:r>
          </a:p>
          <a:p>
            <a:pPr marL="800100" lvl="1"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Potentially Exposed or Susceptible Subpopulations​​</a:t>
            </a:r>
          </a:p>
          <a:p>
            <a:pPr marL="800100" lvl="1"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Benefits of a chemical substance​</a:t>
            </a:r>
          </a:p>
          <a:p>
            <a:pPr marL="800100" lvl="1"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Economic consequences of the rule​</a:t>
            </a:r>
          </a:p>
          <a:p>
            <a:pPr marL="800100" lvl="1"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Availability of alternatives​</a:t>
            </a: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Proposal is based on best available science and reasonably available information</a:t>
            </a:r>
            <a:endParaRPr lang="en-US" sz="24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Developing Effective Regulations</a:t>
            </a:r>
          </a:p>
        </p:txBody>
      </p:sp>
    </p:spTree>
    <p:extLst>
      <p:ext uri="{BB962C8B-B14F-4D97-AF65-F5344CB8AC3E}">
        <p14:creationId xmlns:p14="http://schemas.microsoft.com/office/powerpoint/2010/main" val="3918636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56575" y="1100983"/>
            <a:ext cx="11878849" cy="4640245"/>
          </a:xfrm>
          <a:prstGeom prst="rect">
            <a:avLst/>
          </a:prstGeom>
          <a:noFill/>
        </p:spPr>
        <p:txBody>
          <a:bodyPr wrap="square" lIns="91440" tIns="45720" rIns="91440" bIns="45720" anchor="t">
            <a:spAutoFit/>
          </a:bodyPr>
          <a:lstStyle/>
          <a:p>
            <a:pPr>
              <a:lnSpc>
                <a:spcPct val="106000"/>
              </a:lnSpc>
              <a:buClr>
                <a:schemeClr val="accent1"/>
              </a:buClr>
            </a:pPr>
            <a:r>
              <a:rPr lang="en-US" sz="2800" b="0" i="0" u="none" strike="noStrike">
                <a:solidFill>
                  <a:srgbClr val="000000"/>
                </a:solidFill>
                <a:effectLst/>
              </a:rPr>
              <a:t>EPA’s goal is practical and protective </a:t>
            </a:r>
            <a:r>
              <a:rPr lang="en-US" sz="2800" b="0" i="0" u="none" strike="noStrike">
                <a:effectLst/>
              </a:rPr>
              <a:t>regulations. The NMP proposal: ​</a:t>
            </a:r>
          </a:p>
          <a:p>
            <a:pPr marL="342900" indent="-342900">
              <a:lnSpc>
                <a:spcPct val="106000"/>
              </a:lnSpc>
              <a:buClr>
                <a:schemeClr val="accent1"/>
              </a:buClr>
              <a:buFont typeface="Arial" panose="020B0604020202020204" pitchFamily="34" charset="0"/>
              <a:buChar char="•"/>
            </a:pPr>
            <a:r>
              <a:rPr lang="en-US" sz="2800" b="0" i="0" u="none" strike="noStrike">
                <a:effectLst/>
              </a:rPr>
              <a:t>Establishes strict worker protections so most uses could continue with appropriate controls in place, including prevention of direct dermal contact</a:t>
            </a:r>
          </a:p>
          <a:p>
            <a:pPr marL="342900" indent="-342900">
              <a:lnSpc>
                <a:spcPct val="106000"/>
              </a:lnSpc>
              <a:buClr>
                <a:schemeClr val="accent1"/>
              </a:buClr>
              <a:buFont typeface="Arial" panose="020B0604020202020204" pitchFamily="34" charset="0"/>
              <a:buChar char="•"/>
            </a:pPr>
            <a:r>
              <a:rPr lang="en-US" sz="2800"/>
              <a:t>Requires achievable concentration limits for certain uses so they could continue without unreasonable risk to workers and consumers </a:t>
            </a:r>
            <a:endParaRPr lang="en-US" sz="2800" b="0" i="0" u="none" strike="noStrike">
              <a:effectLst/>
            </a:endParaRPr>
          </a:p>
          <a:p>
            <a:pPr marL="342900" indent="-342900">
              <a:lnSpc>
                <a:spcPct val="106000"/>
              </a:lnSpc>
              <a:buClr>
                <a:schemeClr val="accent1"/>
              </a:buClr>
              <a:buFont typeface="Arial" panose="020B0604020202020204" pitchFamily="34" charset="0"/>
              <a:buChar char="•"/>
            </a:pPr>
            <a:r>
              <a:rPr lang="en-US" sz="2800" b="0" i="0" u="none" strike="noStrike">
                <a:effectLst/>
              </a:rPr>
              <a:t>Prohibits uses that cannot continue safely </a:t>
            </a: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Meets TSCA requirement to address risk to the extent necessary so that it is no longer unreasonable, including risk to potentially exposed or susceptible subpopulations (PESS)​</a:t>
            </a: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Requires recordkeeping to ensure rule is enforceable</a:t>
            </a:r>
            <a:endParaRPr lang="en-US" sz="28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Developing Effective Regulations (cont.)</a:t>
            </a:r>
          </a:p>
        </p:txBody>
      </p:sp>
    </p:spTree>
    <p:extLst>
      <p:ext uri="{BB962C8B-B14F-4D97-AF65-F5344CB8AC3E}">
        <p14:creationId xmlns:p14="http://schemas.microsoft.com/office/powerpoint/2010/main" val="398434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7" y="1268318"/>
            <a:ext cx="10920734" cy="2356607"/>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Requesting comment on all elements of the proposed and alternative regulatory action​</a:t>
            </a: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EPA may in the final rule modify elements of the proposed regulatory action</a:t>
            </a: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Public comments could result in changes when this rule is finalized</a:t>
            </a:r>
            <a:endParaRPr lang="en-US" sz="28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Developing Effective Regulations (cont.)</a:t>
            </a:r>
          </a:p>
        </p:txBody>
      </p:sp>
    </p:spTree>
    <p:extLst>
      <p:ext uri="{BB962C8B-B14F-4D97-AF65-F5344CB8AC3E}">
        <p14:creationId xmlns:p14="http://schemas.microsoft.com/office/powerpoint/2010/main" val="417251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The Proposed Regulation</a:t>
            </a:r>
          </a:p>
        </p:txBody>
      </p:sp>
      <p:graphicFrame>
        <p:nvGraphicFramePr>
          <p:cNvPr id="6" name="Content Placeholder 4">
            <a:extLst>
              <a:ext uri="{FF2B5EF4-FFF2-40B4-BE49-F238E27FC236}">
                <a16:creationId xmlns:a16="http://schemas.microsoft.com/office/drawing/2014/main" id="{89CB8E60-A3A2-7F3F-BFAD-2F00A852ADBC}"/>
              </a:ext>
            </a:extLst>
          </p:cNvPr>
          <p:cNvGraphicFramePr>
            <a:graphicFrameLocks noGrp="1"/>
          </p:cNvGraphicFramePr>
          <p:nvPr>
            <p:extLst>
              <p:ext uri="{D42A27DB-BD31-4B8C-83A1-F6EECF244321}">
                <p14:modId xmlns:p14="http://schemas.microsoft.com/office/powerpoint/2010/main" val="2186149693"/>
              </p:ext>
            </p:extLst>
          </p:nvPr>
        </p:nvGraphicFramePr>
        <p:xfrm>
          <a:off x="760022" y="611371"/>
          <a:ext cx="10200904" cy="5349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1876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62667" y="1084401"/>
            <a:ext cx="11878849" cy="4024820"/>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200">
                <a:ea typeface="Calibri" panose="020F0502020204030204" pitchFamily="34" charset="0"/>
                <a:cs typeface="Times New Roman" panose="02020603050405020304" pitchFamily="18" charset="0"/>
              </a:rPr>
              <a:t>A </a:t>
            </a:r>
            <a:r>
              <a:rPr lang="en-US" sz="2200">
                <a:effectLst/>
                <a:ea typeface="Calibri" panose="020F0502020204030204" pitchFamily="34" charset="0"/>
                <a:cs typeface="Times New Roman" panose="02020603050405020304" pitchFamily="18" charset="0"/>
              </a:rPr>
              <a:t>Workplace Chemical Protection Program (WCPP) protects people from risk posed by occupational exposures </a:t>
            </a:r>
          </a:p>
          <a:p>
            <a:pPr marL="342900" indent="-342900">
              <a:lnSpc>
                <a:spcPct val="106000"/>
              </a:lnSpc>
              <a:buClr>
                <a:schemeClr val="accent1"/>
              </a:buClr>
              <a:buFont typeface="Arial" panose="020B0604020202020204" pitchFamily="34" charset="0"/>
              <a:buChar char="•"/>
            </a:pPr>
            <a:r>
              <a:rPr lang="en-US" sz="2200">
                <a:ea typeface="Calibri" panose="020F0502020204030204" pitchFamily="34" charset="0"/>
                <a:cs typeface="Times New Roman" panose="02020603050405020304" pitchFamily="18" charset="0"/>
              </a:rPr>
              <a:t>EPA is proposing to require owners or operators to implement strict workplace controls, including direct dermal contact controls (DDCC) in accordance with the hierarchy of controls while also providing flexibility in implementation and aligns with existing OSHA requirements wherever possible</a:t>
            </a:r>
          </a:p>
          <a:p>
            <a:pPr marL="800100" lvl="1" indent="-342900">
              <a:lnSpc>
                <a:spcPct val="106000"/>
              </a:lnSpc>
              <a:buClr>
                <a:schemeClr val="accent1"/>
              </a:buClr>
              <a:buFont typeface="Arial" panose="020B0604020202020204" pitchFamily="34" charset="0"/>
              <a:buChar char="•"/>
            </a:pPr>
            <a:r>
              <a:rPr lang="en-US" sz="2200">
                <a:ea typeface="Calibri" panose="020F0502020204030204" pitchFamily="34" charset="0"/>
                <a:cs typeface="Times New Roman" panose="02020603050405020304" pitchFamily="18" charset="0"/>
              </a:rPr>
              <a:t>Owners or operators is</a:t>
            </a:r>
            <a:r>
              <a:rPr lang="en-US" sz="2200">
                <a:solidFill>
                  <a:srgbClr val="FF0000"/>
                </a:solidFill>
                <a:ea typeface="Calibri" panose="020F0502020204030204" pitchFamily="34" charset="0"/>
                <a:cs typeface="Times New Roman" panose="02020603050405020304" pitchFamily="18" charset="0"/>
              </a:rPr>
              <a:t> </a:t>
            </a:r>
            <a:r>
              <a:rPr lang="en-US" sz="2200">
                <a:ea typeface="Calibri" panose="020F0502020204030204" pitchFamily="34" charset="0"/>
                <a:cs typeface="Times New Roman" panose="02020603050405020304" pitchFamily="18" charset="0"/>
              </a:rPr>
              <a:t>broader than “employers” and “employees”</a:t>
            </a:r>
          </a:p>
          <a:p>
            <a:pPr marL="800100" lvl="1" indent="-342900">
              <a:lnSpc>
                <a:spcPct val="106000"/>
              </a:lnSpc>
              <a:buClr>
                <a:schemeClr val="accent1"/>
              </a:buClr>
              <a:buFont typeface="Arial" panose="020B0604020202020204" pitchFamily="34" charset="0"/>
              <a:buChar char="•"/>
            </a:pPr>
            <a:r>
              <a:rPr lang="en-US" sz="2200">
                <a:effectLst/>
                <a:ea typeface="Calibri" panose="020F0502020204030204" pitchFamily="34" charset="0"/>
                <a:cs typeface="Times New Roman" panose="02020603050405020304" pitchFamily="18" charset="0"/>
              </a:rPr>
              <a:t>Includes additional recordkeeping, dermal, and exposure control plan </a:t>
            </a:r>
            <a:r>
              <a:rPr lang="en-US" sz="2200">
                <a:ea typeface="Calibri" panose="020F0502020204030204" pitchFamily="34" charset="0"/>
                <a:cs typeface="Times New Roman" panose="02020603050405020304" pitchFamily="18" charset="0"/>
              </a:rPr>
              <a:t>requirements </a:t>
            </a:r>
            <a:endParaRPr lang="en-US" sz="2200">
              <a:effectLst/>
              <a:ea typeface="Calibri" panose="020F0502020204030204" pitchFamily="34" charset="0"/>
              <a:cs typeface="Times New Roman" panose="02020603050405020304" pitchFamily="18" charset="0"/>
            </a:endParaRPr>
          </a:p>
          <a:p>
            <a:pPr marL="342900" indent="-342900">
              <a:lnSpc>
                <a:spcPct val="106000"/>
              </a:lnSpc>
              <a:buClr>
                <a:schemeClr val="accent1"/>
              </a:buClr>
              <a:buFont typeface="Arial" panose="020B0604020202020204" pitchFamily="34" charset="0"/>
              <a:buChar char="•"/>
            </a:pPr>
            <a:r>
              <a:rPr lang="en-US" sz="2200">
                <a:ea typeface="Calibri" panose="020F0502020204030204" pitchFamily="34" charset="0"/>
                <a:cs typeface="Times New Roman" panose="02020603050405020304" pitchFamily="18" charset="0"/>
              </a:rPr>
              <a:t>EPA expects many workplaces already have these commonsense stringent controls in place</a:t>
            </a:r>
          </a:p>
          <a:p>
            <a:pPr marL="800100" lvl="1"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Uncertainty regarding ability to comply with WCPP is the primary driver of difference between the proposed approaches</a:t>
            </a: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1077218"/>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Proposed Regulation: Workplace Chemical Protection Program (WCPP) </a:t>
            </a:r>
          </a:p>
        </p:txBody>
      </p:sp>
    </p:spTree>
    <p:extLst>
      <p:ext uri="{BB962C8B-B14F-4D97-AF65-F5344CB8AC3E}">
        <p14:creationId xmlns:p14="http://schemas.microsoft.com/office/powerpoint/2010/main" val="144337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313151" y="1241304"/>
            <a:ext cx="11878849" cy="5362302"/>
          </a:xfrm>
          <a:prstGeom prst="rect">
            <a:avLst/>
          </a:prstGeom>
          <a:noFill/>
        </p:spPr>
        <p:txBody>
          <a:bodyPr wrap="square" lIns="91440" tIns="45720" rIns="91440" bIns="45720" anchor="t">
            <a:spAutoFit/>
          </a:bodyPr>
          <a:lstStyle/>
          <a:p>
            <a:pPr>
              <a:lnSpc>
                <a:spcPct val="106000"/>
              </a:lnSpc>
              <a:buClr>
                <a:schemeClr val="accent1"/>
              </a:buClr>
            </a:pPr>
            <a:r>
              <a:rPr lang="en-US" sz="2000">
                <a:effectLst/>
                <a:ea typeface="Calibri" panose="020F0502020204030204" pitchFamily="34" charset="0"/>
                <a:cs typeface="Times New Roman" panose="02020603050405020304" pitchFamily="18" charset="0"/>
              </a:rPr>
              <a:t>EPA is proposing to require a WCPP for all occupational conditions of use not prohibited or subject to other prescriptive controls including (but not limited to):</a:t>
            </a:r>
          </a:p>
          <a:p>
            <a:pPr>
              <a:lnSpc>
                <a:spcPct val="106000"/>
              </a:lnSpc>
              <a:buClr>
                <a:schemeClr val="accent1"/>
              </a:buClr>
            </a:pPr>
            <a:endParaRPr lang="en-US" sz="2000">
              <a:ea typeface="Calibri" panose="020F0502020204030204" pitchFamily="34" charset="0"/>
              <a:cs typeface="Times New Roman" panose="02020603050405020304" pitchFamily="18" charset="0"/>
            </a:endParaRPr>
          </a:p>
          <a:p>
            <a:pPr marL="342900" indent="-342900">
              <a:lnSpc>
                <a:spcPct val="106000"/>
              </a:lnSpc>
              <a:buClr>
                <a:schemeClr val="accent1"/>
              </a:buClr>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Manufacturing: domestic manufacturing and import​</a:t>
            </a:r>
          </a:p>
          <a:p>
            <a:pPr marL="342900" indent="-342900">
              <a:lnSpc>
                <a:spcPct val="106000"/>
              </a:lnSpc>
              <a:buClr>
                <a:schemeClr val="accent1"/>
              </a:buClr>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Processing: as a reactant/intermediate; incorporation into a formulation, mixture, or reaction products in multiple sectors; incorporation into articles in multiple sectors; repackaging; recycling​</a:t>
            </a:r>
          </a:p>
          <a:p>
            <a:pPr marL="342900" indent="-342900">
              <a:lnSpc>
                <a:spcPct val="106000"/>
              </a:lnSpc>
              <a:buClr>
                <a:schemeClr val="accent1"/>
              </a:buClr>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Industrial and commercial use in multiple sectors, including but not limited to: </a:t>
            </a:r>
          </a:p>
          <a:p>
            <a:pPr marL="800100" lvl="1" indent="-342900">
              <a:lnSpc>
                <a:spcPct val="106000"/>
              </a:lnSpc>
              <a:buClr>
                <a:schemeClr val="accent1"/>
              </a:buClr>
              <a:buFont typeface="Arial" panose="020B0604020202020204" pitchFamily="34" charset="0"/>
              <a:buChar char="•"/>
            </a:pPr>
            <a:r>
              <a:rPr lang="en-US" sz="2000">
                <a:ea typeface="Calibri" panose="020F0502020204030204" pitchFamily="34" charset="0"/>
                <a:cs typeface="Times New Roman" panose="02020603050405020304" pitchFamily="18" charset="0"/>
              </a:rPr>
              <a:t>A</a:t>
            </a:r>
            <a:r>
              <a:rPr lang="en-US" sz="2000">
                <a:effectLst/>
                <a:ea typeface="Calibri" panose="020F0502020204030204" pitchFamily="34" charset="0"/>
                <a:cs typeface="Times New Roman" panose="02020603050405020304" pitchFamily="18" charset="0"/>
              </a:rPr>
              <a:t>s a solvent for cleaning and degreasing in electronic product manufacturing</a:t>
            </a:r>
          </a:p>
          <a:p>
            <a:pPr marL="800100" lvl="1" indent="-342900">
              <a:lnSpc>
                <a:spcPct val="106000"/>
              </a:lnSpc>
              <a:buClr>
                <a:schemeClr val="accent1"/>
              </a:buClr>
              <a:buFont typeface="Arial" panose="020B0604020202020204" pitchFamily="34" charset="0"/>
              <a:buChar char="•"/>
            </a:pPr>
            <a:r>
              <a:rPr lang="en-US" sz="2000">
                <a:ea typeface="Calibri" panose="020F0502020204030204" pitchFamily="34" charset="0"/>
                <a:cs typeface="Times New Roman" panose="02020603050405020304" pitchFamily="18" charset="0"/>
              </a:rPr>
              <a:t>A</a:t>
            </a:r>
            <a:r>
              <a:rPr lang="en-US" sz="2000">
                <a:effectLst/>
                <a:ea typeface="Calibri" panose="020F0502020204030204" pitchFamily="34" charset="0"/>
                <a:cs typeface="Times New Roman" panose="02020603050405020304" pitchFamily="18" charset="0"/>
              </a:rPr>
              <a:t>s a processing aid in petrochemical manufacturing</a:t>
            </a:r>
          </a:p>
          <a:p>
            <a:pPr marL="800100" lvl="1" indent="-342900">
              <a:lnSpc>
                <a:spcPct val="106000"/>
              </a:lnSpc>
              <a:buClr>
                <a:schemeClr val="accent1"/>
              </a:buClr>
              <a:buFont typeface="Arial" panose="020B0604020202020204" pitchFamily="34" charset="0"/>
              <a:buChar char="•"/>
            </a:pPr>
            <a:r>
              <a:rPr lang="en-US" sz="2000">
                <a:ea typeface="Calibri" panose="020F0502020204030204" pitchFamily="34" charset="0"/>
                <a:cs typeface="Times New Roman" panose="02020603050405020304" pitchFamily="18" charset="0"/>
              </a:rPr>
              <a:t>I</a:t>
            </a:r>
            <a:r>
              <a:rPr lang="en-US" sz="2000">
                <a:effectLst/>
                <a:ea typeface="Calibri" panose="020F0502020204030204" pitchFamily="34" charset="0"/>
                <a:cs typeface="Times New Roman" panose="02020603050405020304" pitchFamily="18" charset="0"/>
              </a:rPr>
              <a:t>n laboratory chemicals  ​</a:t>
            </a:r>
          </a:p>
          <a:p>
            <a:pPr marL="342900" indent="-342900">
              <a:lnSpc>
                <a:spcPct val="106000"/>
              </a:lnSpc>
              <a:buClr>
                <a:schemeClr val="accent1"/>
              </a:buClr>
              <a:buFont typeface="Arial" panose="020B0604020202020204" pitchFamily="34" charset="0"/>
              <a:buChar char="•"/>
            </a:pPr>
            <a:r>
              <a:rPr lang="en-US" sz="2000">
                <a:effectLst/>
                <a:ea typeface="Calibri" panose="020F0502020204030204" pitchFamily="34" charset="0"/>
                <a:cs typeface="Times New Roman" panose="02020603050405020304" pitchFamily="18" charset="0"/>
              </a:rPr>
              <a:t>Disposal</a:t>
            </a:r>
          </a:p>
          <a:p>
            <a:pPr>
              <a:lnSpc>
                <a:spcPct val="106000"/>
              </a:lnSpc>
              <a:buClr>
                <a:schemeClr val="accent1"/>
              </a:buClr>
            </a:pPr>
            <a:endParaRPr lang="en-US" sz="2000" b="0" i="0" u="none" strike="noStrike">
              <a:solidFill>
                <a:srgbClr val="000000"/>
              </a:solidFill>
              <a:effectLst/>
            </a:endParaRPr>
          </a:p>
          <a:p>
            <a:pPr>
              <a:lnSpc>
                <a:spcPct val="106000"/>
              </a:lnSpc>
              <a:buClr>
                <a:schemeClr val="accent1"/>
              </a:buClr>
            </a:pPr>
            <a:r>
              <a:rPr lang="en-US" sz="2000" b="0" i="0" u="none" strike="noStrike">
                <a:solidFill>
                  <a:srgbClr val="000000"/>
                </a:solidFill>
                <a:effectLst/>
              </a:rPr>
              <a:t>EPA is proposing to require a WCPP for </a:t>
            </a:r>
            <a:r>
              <a:rPr lang="en-US" sz="2000">
                <a:solidFill>
                  <a:srgbClr val="000000"/>
                </a:solidFill>
              </a:rPr>
              <a:t>two </a:t>
            </a:r>
            <a:r>
              <a:rPr lang="en-US" sz="2000" b="0" i="0" u="none" strike="noStrike">
                <a:solidFill>
                  <a:srgbClr val="000000"/>
                </a:solidFill>
                <a:effectLst/>
              </a:rPr>
              <a:t>mission- or safety-critical uses for DOD and NASA, which are otherwise regulated by prescriptive controls</a:t>
            </a:r>
          </a:p>
          <a:p>
            <a:pPr marL="342900" indent="-342900">
              <a:lnSpc>
                <a:spcPct val="106000"/>
              </a:lnSpc>
              <a:buClr>
                <a:schemeClr val="accent1"/>
              </a:buClr>
              <a:buFont typeface="Arial" panose="020B0604020202020204" pitchFamily="34" charset="0"/>
              <a:buChar char="•"/>
            </a:pPr>
            <a:endParaRPr lang="en-US" sz="2200">
              <a:effectLst/>
              <a:ea typeface="Calibri" panose="020F0502020204030204" pitchFamily="34" charset="0"/>
              <a:cs typeface="Times New Roman" panose="02020603050405020304" pitchFamily="18" charset="0"/>
            </a:endParaRPr>
          </a:p>
          <a:p>
            <a:pPr marL="800100" lvl="1" indent="-342900">
              <a:lnSpc>
                <a:spcPct val="106000"/>
              </a:lnSpc>
              <a:buClr>
                <a:schemeClr val="accent1"/>
              </a:buClr>
              <a:buFont typeface="Arial" panose="020B0604020202020204" pitchFamily="34" charset="0"/>
              <a:buChar char="•"/>
            </a:pPr>
            <a:endParaRPr lang="en-US" sz="22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1077218"/>
          </a:xfrm>
          <a:prstGeom prst="rect">
            <a:avLst/>
          </a:prstGeom>
          <a:noFill/>
        </p:spPr>
        <p:txBody>
          <a:bodyPr wrap="square" lIns="91440" tIns="45720" rIns="91440" bIns="45720" anchor="t">
            <a:spAutoFit/>
          </a:bodyPr>
          <a:lstStyle/>
          <a:p>
            <a:pPr marR="0" lvl="0">
              <a:spcBef>
                <a:spcPts val="0"/>
              </a:spcBef>
              <a:spcAft>
                <a:spcPts val="0"/>
              </a:spcAft>
            </a:pPr>
            <a:r>
              <a:rPr lang="en-US" sz="3200" b="1">
                <a:solidFill>
                  <a:schemeClr val="accent1">
                    <a:lumMod val="75000"/>
                  </a:schemeClr>
                </a:solidFill>
                <a:effectLst/>
                <a:latin typeface="Calibri"/>
                <a:ea typeface="Calibri" panose="020F0502020204030204" pitchFamily="34" charset="0"/>
                <a:cs typeface="Calibri"/>
              </a:rPr>
              <a:t>Proposed </a:t>
            </a:r>
            <a:r>
              <a:rPr lang="en-US" sz="3200" b="1">
                <a:solidFill>
                  <a:schemeClr val="accent1">
                    <a:lumMod val="75000"/>
                  </a:schemeClr>
                </a:solidFill>
                <a:latin typeface="Calibri"/>
                <a:ea typeface="Calibri" panose="020F0502020204030204" pitchFamily="34" charset="0"/>
                <a:cs typeface="Calibri"/>
              </a:rPr>
              <a:t>Regulation</a:t>
            </a:r>
            <a:r>
              <a:rPr lang="en-US" sz="3200" b="1">
                <a:solidFill>
                  <a:schemeClr val="accent1">
                    <a:lumMod val="75000"/>
                  </a:schemeClr>
                </a:solidFill>
                <a:effectLst/>
                <a:latin typeface="Calibri"/>
                <a:ea typeface="Calibri" panose="020F0502020204030204" pitchFamily="34" charset="0"/>
                <a:cs typeface="Calibri"/>
              </a:rPr>
              <a:t>: Workplace Chemical Protection Program (WCPP) (Cont.)</a:t>
            </a:r>
          </a:p>
        </p:txBody>
      </p:sp>
    </p:spTree>
    <p:extLst>
      <p:ext uri="{BB962C8B-B14F-4D97-AF65-F5344CB8AC3E}">
        <p14:creationId xmlns:p14="http://schemas.microsoft.com/office/powerpoint/2010/main" val="198687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50484" y="942935"/>
            <a:ext cx="11878849" cy="4058547"/>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EPA is proposing specific prescriptive controls for certain occupational conditions of use where preventing direct dermal contact through implementation of a WCPP or a prohibition may not be practicable.</a:t>
            </a:r>
          </a:p>
          <a:p>
            <a:pPr marL="800100" lvl="1" indent="-342900">
              <a:lnSpc>
                <a:spcPct val="106000"/>
              </a:lnSpc>
              <a:buClr>
                <a:schemeClr val="accent1"/>
              </a:buClr>
              <a:buFont typeface="Calibri" panose="020F0502020204030204" pitchFamily="34" charset="0"/>
              <a:buChar char="‒"/>
            </a:pPr>
            <a:r>
              <a:rPr lang="en-US">
                <a:effectLst/>
                <a:ea typeface="Calibri" panose="020F0502020204030204" pitchFamily="34" charset="0"/>
                <a:cs typeface="Times New Roman" panose="02020603050405020304" pitchFamily="18" charset="0"/>
              </a:rPr>
              <a:t>A concentration of NMP no greater than 45% in specific paint and </a:t>
            </a:r>
            <a:r>
              <a:rPr lang="en-US">
                <a:ea typeface="Calibri" panose="020F0502020204030204" pitchFamily="34" charset="0"/>
                <a:cs typeface="Times New Roman" panose="02020603050405020304" pitchFamily="18" charset="0"/>
              </a:rPr>
              <a:t>coating </a:t>
            </a:r>
            <a:r>
              <a:rPr lang="en-US">
                <a:effectLst/>
                <a:ea typeface="Calibri" panose="020F0502020204030204" pitchFamily="34" charset="0"/>
                <a:cs typeface="Times New Roman" panose="02020603050405020304" pitchFamily="18" charset="0"/>
              </a:rPr>
              <a:t>products, with requirements for specific dermal PPE and respirators for processing and industrial and commercial uses</a:t>
            </a:r>
          </a:p>
          <a:p>
            <a:pPr marL="800100" lvl="1" indent="-342900">
              <a:lnSpc>
                <a:spcPct val="106000"/>
              </a:lnSpc>
              <a:buClr>
                <a:schemeClr val="accent1"/>
              </a:buClr>
              <a:buFont typeface="Calibri" panose="020F0502020204030204" pitchFamily="34" charset="0"/>
              <a:buChar char="‒"/>
            </a:pPr>
            <a:r>
              <a:rPr lang="en-US">
                <a:effectLst/>
                <a:ea typeface="Calibri" panose="020F0502020204030204" pitchFamily="34" charset="0"/>
                <a:cs typeface="Times New Roman" panose="02020603050405020304" pitchFamily="18" charset="0"/>
              </a:rPr>
              <a:t>A concentration of NMP no greater than 30% in specific paint and coating removal products, with requirements for specific dermal PPE and respirators for industrial and commercial use</a:t>
            </a:r>
          </a:p>
          <a:p>
            <a:pPr marL="800100" lvl="1" indent="-342900">
              <a:lnSpc>
                <a:spcPct val="106000"/>
              </a:lnSpc>
              <a:buClr>
                <a:schemeClr val="accent1"/>
              </a:buClr>
              <a:buFont typeface="Calibri" panose="020F0502020204030204" pitchFamily="34" charset="0"/>
              <a:buChar char="‒"/>
            </a:pPr>
            <a:r>
              <a:rPr lang="en-US">
                <a:effectLst/>
                <a:ea typeface="Calibri" panose="020F0502020204030204" pitchFamily="34" charset="0"/>
                <a:cs typeface="Times New Roman" panose="02020603050405020304" pitchFamily="18" charset="0"/>
              </a:rPr>
              <a:t>A concentration of NMP no greater than 5% with requirements for dermal PPE for the industrial and commercial use in ink, toner, and colorant products in printer ink </a:t>
            </a:r>
          </a:p>
          <a:p>
            <a:pPr marL="800100" lvl="1" indent="-342900">
              <a:lnSpc>
                <a:spcPct val="106000"/>
              </a:lnSpc>
              <a:buClr>
                <a:schemeClr val="accent1"/>
              </a:buClr>
              <a:buFont typeface="Calibri" panose="020F0502020204030204" pitchFamily="34" charset="0"/>
              <a:buChar char="‒"/>
            </a:pPr>
            <a:r>
              <a:rPr lang="en-US">
                <a:effectLst/>
                <a:ea typeface="Calibri" panose="020F0502020204030204" pitchFamily="34" charset="0"/>
                <a:cs typeface="Times New Roman" panose="02020603050405020304" pitchFamily="18" charset="0"/>
              </a:rPr>
              <a:t>A concentration of NMP no greater than 1% with requirements for dermal PPE for the industrial and commercial use in soldering materials</a:t>
            </a:r>
          </a:p>
          <a:p>
            <a:pPr marL="342900" indent="-342900">
              <a:lnSpc>
                <a:spcPct val="106000"/>
              </a:lnSpc>
              <a:buClr>
                <a:schemeClr val="accent1"/>
              </a:buClr>
              <a:buFont typeface="Arial" panose="020B0604020202020204" pitchFamily="34" charset="0"/>
              <a:buChar char="•"/>
            </a:pPr>
            <a:r>
              <a:rPr lang="en-US" sz="2000">
                <a:ea typeface="Calibri" panose="020F0502020204030204" pitchFamily="34" charset="0"/>
                <a:cs typeface="Times New Roman" panose="02020603050405020304" pitchFamily="18" charset="0"/>
              </a:rPr>
              <a:t>T</a:t>
            </a:r>
            <a:r>
              <a:rPr lang="en-US" sz="2000">
                <a:effectLst/>
                <a:ea typeface="Calibri" panose="020F0502020204030204" pitchFamily="34" charset="0"/>
                <a:cs typeface="Times New Roman" panose="02020603050405020304" pitchFamily="18" charset="0"/>
              </a:rPr>
              <a:t>his approach is for uses where variable formulations are available on the market, based on publicly available information. There is uncertainty that these uses can prevent direct dermal contact through engineering and administrative controls​.</a:t>
            </a: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lIns="91440" tIns="45720" rIns="91440" bIns="45720" anchor="t">
            <a:spAutoFit/>
          </a:bodyPr>
          <a:lstStyle/>
          <a:p>
            <a:pPr marR="0" lvl="0">
              <a:spcBef>
                <a:spcPts val="0"/>
              </a:spcBef>
              <a:spcAft>
                <a:spcPts val="0"/>
              </a:spcAft>
            </a:pPr>
            <a:r>
              <a:rPr lang="en-US" sz="3200" b="1">
                <a:solidFill>
                  <a:schemeClr val="accent1">
                    <a:lumMod val="75000"/>
                  </a:schemeClr>
                </a:solidFill>
                <a:effectLst/>
                <a:latin typeface="Calibri"/>
                <a:ea typeface="Calibri" panose="020F0502020204030204" pitchFamily="34" charset="0"/>
                <a:cs typeface="Calibri"/>
              </a:rPr>
              <a:t>Proposed </a:t>
            </a:r>
            <a:r>
              <a:rPr lang="en-US" sz="3200" b="1">
                <a:solidFill>
                  <a:schemeClr val="accent1">
                    <a:lumMod val="75000"/>
                  </a:schemeClr>
                </a:solidFill>
                <a:latin typeface="Calibri"/>
                <a:ea typeface="Calibri" panose="020F0502020204030204" pitchFamily="34" charset="0"/>
                <a:cs typeface="Calibri"/>
              </a:rPr>
              <a:t>Regulation</a:t>
            </a:r>
            <a:r>
              <a:rPr lang="en-US" sz="3200" b="1">
                <a:solidFill>
                  <a:schemeClr val="accent1">
                    <a:lumMod val="75000"/>
                  </a:schemeClr>
                </a:solidFill>
                <a:effectLst/>
                <a:latin typeface="Calibri"/>
                <a:ea typeface="Calibri" panose="020F0502020204030204" pitchFamily="34" charset="0"/>
                <a:cs typeface="Calibri"/>
              </a:rPr>
              <a:t>: Prescriptive Controls</a:t>
            </a:r>
          </a:p>
        </p:txBody>
      </p:sp>
    </p:spTree>
    <p:extLst>
      <p:ext uri="{BB962C8B-B14F-4D97-AF65-F5344CB8AC3E}">
        <p14:creationId xmlns:p14="http://schemas.microsoft.com/office/powerpoint/2010/main" val="715053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50484" y="970140"/>
            <a:ext cx="11878849" cy="5167697"/>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000">
                <a:solidFill>
                  <a:srgbClr val="000000"/>
                </a:solidFill>
              </a:rPr>
              <a:t>EPA is proposing to prohibit the manufacturing (including import), processing, distribution in commerce, and use of NMP for the following conditions of use:</a:t>
            </a:r>
          </a:p>
          <a:p>
            <a:pPr marL="800100" lvl="1" indent="-342900">
              <a:lnSpc>
                <a:spcPct val="106000"/>
              </a:lnSpc>
              <a:buClr>
                <a:schemeClr val="accent1"/>
              </a:buClr>
              <a:buFont typeface="Calibri" panose="020F0502020204030204" pitchFamily="34" charset="0"/>
              <a:buChar char="‒"/>
            </a:pPr>
            <a:r>
              <a:rPr lang="en-US" sz="1600">
                <a:solidFill>
                  <a:srgbClr val="000000"/>
                </a:solidFill>
              </a:rPr>
              <a:t>Processing incorporation into articles in lubricants and lubricant additives in machinery manufacturing; </a:t>
            </a:r>
          </a:p>
          <a:p>
            <a:pPr marL="800100" lvl="1" indent="-342900">
              <a:lnSpc>
                <a:spcPct val="106000"/>
              </a:lnSpc>
              <a:buClr>
                <a:schemeClr val="accent1"/>
              </a:buClr>
              <a:buFont typeface="Calibri" panose="020F0502020204030204" pitchFamily="34" charset="0"/>
              <a:buChar char="‒"/>
            </a:pPr>
            <a:r>
              <a:rPr lang="en-US" sz="1600">
                <a:solidFill>
                  <a:srgbClr val="000000"/>
                </a:solidFill>
              </a:rPr>
              <a:t>Industrial and commercial use in anti-freeze and de-icing products, automotive care products, and lubricants and greases; </a:t>
            </a:r>
          </a:p>
          <a:p>
            <a:pPr marL="800100" lvl="1" indent="-342900">
              <a:lnSpc>
                <a:spcPct val="106000"/>
              </a:lnSpc>
              <a:buClr>
                <a:schemeClr val="accent1"/>
              </a:buClr>
              <a:buFont typeface="Calibri" panose="020F0502020204030204" pitchFamily="34" charset="0"/>
              <a:buChar char="‒"/>
            </a:pPr>
            <a:r>
              <a:rPr lang="en-US" sz="1600">
                <a:solidFill>
                  <a:srgbClr val="000000"/>
                </a:solidFill>
              </a:rPr>
              <a:t>Industrial and commercial use in metal products not covered elsewhere and lubricant and lubricant additives including hydrophilic coatings;</a:t>
            </a:r>
          </a:p>
          <a:p>
            <a:pPr marL="800100" lvl="1" indent="-342900">
              <a:lnSpc>
                <a:spcPct val="106000"/>
              </a:lnSpc>
              <a:buClr>
                <a:schemeClr val="accent1"/>
              </a:buClr>
              <a:buFont typeface="Calibri" panose="020F0502020204030204" pitchFamily="34" charset="0"/>
              <a:buChar char="‒"/>
            </a:pPr>
            <a:r>
              <a:rPr lang="en-US" sz="1600">
                <a:solidFill>
                  <a:srgbClr val="000000"/>
                </a:solidFill>
              </a:rPr>
              <a:t>Industrial and commercial use in cleaning and degreasing and cleaning and furniture care products, including wood cleaners and gasket removers; and</a:t>
            </a:r>
          </a:p>
          <a:p>
            <a:pPr marL="800100" lvl="1" indent="-342900">
              <a:lnSpc>
                <a:spcPct val="106000"/>
              </a:lnSpc>
              <a:buClr>
                <a:schemeClr val="accent1"/>
              </a:buClr>
              <a:buFont typeface="Calibri" panose="020F0502020204030204" pitchFamily="34" charset="0"/>
              <a:buChar char="‒"/>
            </a:pPr>
            <a:r>
              <a:rPr lang="en-US" sz="1600">
                <a:solidFill>
                  <a:srgbClr val="000000"/>
                </a:solidFill>
              </a:rPr>
              <a:t>Industrial and commercial uses in fertilizer and other agricultural chemical manufacturing-processing aids and solvents.</a:t>
            </a:r>
          </a:p>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EPA is proposing a prohibition for these conditions of use because:</a:t>
            </a:r>
          </a:p>
          <a:p>
            <a:pPr marL="800100" lvl="1" indent="-342900">
              <a:lnSpc>
                <a:spcPct val="106000"/>
              </a:lnSpc>
              <a:buClr>
                <a:schemeClr val="accent1"/>
              </a:buClr>
              <a:buFont typeface="Calibri" panose="020F0502020204030204" pitchFamily="34" charset="0"/>
              <a:buChar char="‒"/>
            </a:pPr>
            <a:r>
              <a:rPr lang="en-US" sz="2000" b="0" i="0" u="none" strike="noStrike">
                <a:solidFill>
                  <a:srgbClr val="000000"/>
                </a:solidFill>
                <a:effectLst/>
              </a:rPr>
              <a:t>Reasonably available information suggests alternatives are available for most of the uses or ongoing use is minimal</a:t>
            </a:r>
          </a:p>
          <a:p>
            <a:pPr marL="800100" lvl="1" indent="-342900">
              <a:lnSpc>
                <a:spcPct val="106000"/>
              </a:lnSpc>
              <a:buClr>
                <a:schemeClr val="accent1"/>
              </a:buClr>
              <a:buFont typeface="Calibri" panose="020F0502020204030204" pitchFamily="34" charset="0"/>
              <a:buChar char="–"/>
            </a:pPr>
            <a:r>
              <a:rPr lang="en-US" sz="2000">
                <a:solidFill>
                  <a:srgbClr val="000000"/>
                </a:solidFill>
              </a:rPr>
              <a:t>EPA is uncertain regarding feasibility to implement controls to reduce exposures sufficient to address the unreasonable risk and the irreversible health effects associated with NMP exposures</a:t>
            </a:r>
          </a:p>
          <a:p>
            <a:pPr marL="800100" lvl="1" indent="-342900">
              <a:lnSpc>
                <a:spcPct val="106000"/>
              </a:lnSpc>
              <a:buClr>
                <a:schemeClr val="accent1"/>
              </a:buClr>
              <a:buFont typeface="Calibri" panose="020F0502020204030204" pitchFamily="34" charset="0"/>
              <a:buChar char="–"/>
            </a:pPr>
            <a:r>
              <a:rPr lang="en-US" sz="2000" b="0" i="0">
                <a:effectLst/>
              </a:rPr>
              <a:t>Additional information about these uses, including about workplace exposure controls, could </a:t>
            </a:r>
            <a:r>
              <a:rPr lang="en-US" sz="2000"/>
              <a:t>reduce EPA’s uncertainty and be considered in </a:t>
            </a:r>
            <a:r>
              <a:rPr lang="en-US" sz="2000" b="0" i="0">
                <a:effectLst/>
              </a:rPr>
              <a:t>any changes in the final regulation</a:t>
            </a:r>
          </a:p>
          <a:p>
            <a:pPr>
              <a:lnSpc>
                <a:spcPct val="106000"/>
              </a:lnSpc>
              <a:buClr>
                <a:schemeClr val="accent1"/>
              </a:buClr>
            </a:pPr>
            <a:endParaRPr lang="en-US" sz="2000">
              <a:solidFill>
                <a:srgbClr val="000000"/>
              </a:solidFill>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1015663"/>
          </a:xfrm>
          <a:prstGeom prst="rect">
            <a:avLst/>
          </a:prstGeom>
          <a:noFill/>
        </p:spPr>
        <p:txBody>
          <a:bodyPr wrap="square" lIns="91440" tIns="45720" rIns="91440" bIns="45720" anchor="t">
            <a:spAutoFit/>
          </a:bodyPr>
          <a:lstStyle/>
          <a:p>
            <a:pPr marR="0" lvl="0">
              <a:spcBef>
                <a:spcPts val="0"/>
              </a:spcBef>
              <a:spcAft>
                <a:spcPts val="0"/>
              </a:spcAft>
            </a:pPr>
            <a:r>
              <a:rPr lang="en-US" sz="3000" b="1">
                <a:solidFill>
                  <a:schemeClr val="accent1">
                    <a:lumMod val="75000"/>
                  </a:schemeClr>
                </a:solidFill>
                <a:effectLst/>
                <a:latin typeface="Calibri"/>
                <a:ea typeface="Calibri" panose="020F0502020204030204" pitchFamily="34" charset="0"/>
                <a:cs typeface="Calibri"/>
              </a:rPr>
              <a:t>Proposed </a:t>
            </a:r>
            <a:r>
              <a:rPr lang="en-US" sz="3000" b="1">
                <a:solidFill>
                  <a:schemeClr val="accent1">
                    <a:lumMod val="75000"/>
                  </a:schemeClr>
                </a:solidFill>
                <a:latin typeface="Calibri"/>
                <a:ea typeface="Calibri" panose="020F0502020204030204" pitchFamily="34" charset="0"/>
                <a:cs typeface="Calibri"/>
              </a:rPr>
              <a:t>Regulation</a:t>
            </a:r>
            <a:r>
              <a:rPr lang="en-US" sz="3000" b="1">
                <a:solidFill>
                  <a:schemeClr val="accent1">
                    <a:lumMod val="75000"/>
                  </a:schemeClr>
                </a:solidFill>
                <a:effectLst/>
                <a:latin typeface="Calibri"/>
                <a:ea typeface="Calibri" panose="020F0502020204030204" pitchFamily="34" charset="0"/>
                <a:cs typeface="Calibri"/>
              </a:rPr>
              <a:t>: Prohibition of Certain </a:t>
            </a:r>
            <a:r>
              <a:rPr lang="en-US" sz="3000" b="1">
                <a:solidFill>
                  <a:schemeClr val="accent1">
                    <a:lumMod val="75000"/>
                  </a:schemeClr>
                </a:solidFill>
                <a:latin typeface="Calibri"/>
                <a:ea typeface="Calibri" panose="020F0502020204030204" pitchFamily="34" charset="0"/>
                <a:cs typeface="Calibri"/>
              </a:rPr>
              <a:t>O</a:t>
            </a:r>
            <a:r>
              <a:rPr lang="en-US" sz="3000" b="1">
                <a:solidFill>
                  <a:schemeClr val="accent1">
                    <a:lumMod val="75000"/>
                  </a:schemeClr>
                </a:solidFill>
                <a:effectLst/>
                <a:latin typeface="Calibri"/>
                <a:ea typeface="Calibri" panose="020F0502020204030204" pitchFamily="34" charset="0"/>
                <a:cs typeface="Calibri"/>
              </a:rPr>
              <a:t>ccupational </a:t>
            </a:r>
            <a:r>
              <a:rPr lang="en-US" sz="3000" b="1">
                <a:solidFill>
                  <a:schemeClr val="accent1">
                    <a:lumMod val="75000"/>
                  </a:schemeClr>
                </a:solidFill>
                <a:latin typeface="Calibri"/>
                <a:ea typeface="Calibri" panose="020F0502020204030204" pitchFamily="34" charset="0"/>
                <a:cs typeface="Calibri"/>
              </a:rPr>
              <a:t>U</a:t>
            </a:r>
            <a:r>
              <a:rPr lang="en-US" sz="3000" b="1">
                <a:solidFill>
                  <a:schemeClr val="accent1">
                    <a:lumMod val="75000"/>
                  </a:schemeClr>
                </a:solidFill>
                <a:effectLst/>
                <a:latin typeface="Calibri"/>
                <a:ea typeface="Calibri" panose="020F0502020204030204" pitchFamily="34" charset="0"/>
                <a:cs typeface="Calibri"/>
              </a:rPr>
              <a:t>ses and Manufacturing, Processing, and Distribution in Commerce</a:t>
            </a:r>
          </a:p>
        </p:txBody>
      </p:sp>
    </p:spTree>
    <p:extLst>
      <p:ext uri="{BB962C8B-B14F-4D97-AF65-F5344CB8AC3E}">
        <p14:creationId xmlns:p14="http://schemas.microsoft.com/office/powerpoint/2010/main" val="1111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921477"/>
            <a:ext cx="11878849" cy="3207866"/>
          </a:xfrm>
          <a:prstGeom prst="rect">
            <a:avLst/>
          </a:prstGeom>
          <a:noFill/>
        </p:spPr>
        <p:txBody>
          <a:bodyPr wrap="square" lIns="91440" tIns="45720" rIns="91440" bIns="45720" anchor="t">
            <a:spAutoFit/>
          </a:bodyPr>
          <a:lstStyle/>
          <a:p>
            <a:pPr>
              <a:lnSpc>
                <a:spcPct val="106000"/>
              </a:lnSpc>
              <a:buClr>
                <a:schemeClr val="accent1"/>
              </a:buClr>
            </a:pPr>
            <a:endParaRPr lang="en-US" sz="24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EPA determined one consumer use of NMP contributes to the unreasonable risk </a:t>
            </a:r>
            <a:r>
              <a:rPr lang="en-US" sz="2400" b="0" i="0" u="none" strike="noStrike">
                <a:effectLst/>
              </a:rPr>
              <a:t>(</a:t>
            </a:r>
            <a:r>
              <a:rPr lang="en-US" sz="2400" b="0" i="0" u="none" strike="noStrike">
                <a:solidFill>
                  <a:srgbClr val="000000"/>
                </a:solidFill>
                <a:effectLst/>
              </a:rPr>
              <a:t>use of NMP in adhesives and sealants in glues and adhesives, including lubricant adhesives and sealants</a:t>
            </a:r>
            <a:r>
              <a:rPr lang="en-US" sz="2400" b="0" i="0" u="none" strike="noStrike">
                <a:effectLst/>
              </a:rPr>
              <a:t>) </a:t>
            </a: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TSCA allows EPA to regulate upstream of consumers to address unreasonable risk ​</a:t>
            </a: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The proposed rule would restrict the manufacturing (including import), processing, and distribution for consumer use in a concentration of NMP no greater than 45%</a:t>
            </a: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Provides time for retailers to reformulate their consumer product inventory​</a:t>
            </a: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596283" cy="1015663"/>
          </a:xfrm>
          <a:prstGeom prst="rect">
            <a:avLst/>
          </a:prstGeom>
          <a:noFill/>
        </p:spPr>
        <p:txBody>
          <a:bodyPr wrap="square">
            <a:spAutoFit/>
          </a:bodyPr>
          <a:lstStyle/>
          <a:p>
            <a:pPr marR="0" lvl="0">
              <a:spcBef>
                <a:spcPts val="0"/>
              </a:spcBef>
              <a:spcAft>
                <a:spcPts val="0"/>
              </a:spcAft>
            </a:pPr>
            <a:r>
              <a:rPr lang="en-US" sz="3000" b="1">
                <a:solidFill>
                  <a:schemeClr val="accent1">
                    <a:lumMod val="75000"/>
                  </a:schemeClr>
                </a:solidFill>
                <a:effectLst/>
                <a:latin typeface="Calibri" panose="020F0502020204030204" pitchFamily="34" charset="0"/>
                <a:ea typeface="Calibri" panose="020F0502020204030204" pitchFamily="34" charset="0"/>
              </a:rPr>
              <a:t>Proposed Regulation: Concentration Limits on NMP in Products for Consumer Use</a:t>
            </a:r>
          </a:p>
        </p:txBody>
      </p:sp>
    </p:spTree>
    <p:extLst>
      <p:ext uri="{BB962C8B-B14F-4D97-AF65-F5344CB8AC3E}">
        <p14:creationId xmlns:p14="http://schemas.microsoft.com/office/powerpoint/2010/main" val="1398246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50484" y="1092514"/>
            <a:ext cx="11878849" cy="5458674"/>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While EPA determined that most consumer uses of NMP do not contribute to the unreasonable risk, the commercial counterparts of these conditions of use do </a:t>
            </a:r>
            <a:r>
              <a:rPr lang="en-US" sz="2000">
                <a:solidFill>
                  <a:srgbClr val="000000"/>
                </a:solidFill>
              </a:rPr>
              <a:t>from</a:t>
            </a:r>
            <a:r>
              <a:rPr lang="en-US" sz="2000" b="0" i="0" u="none" strike="noStrike">
                <a:solidFill>
                  <a:srgbClr val="000000"/>
                </a:solidFill>
                <a:effectLst/>
              </a:rPr>
              <a:t> the increased exposure </a:t>
            </a:r>
            <a:r>
              <a:rPr lang="en-US" sz="2000">
                <a:solidFill>
                  <a:srgbClr val="000000"/>
                </a:solidFill>
              </a:rPr>
              <a:t>and</a:t>
            </a:r>
            <a:r>
              <a:rPr lang="en-US" sz="2000" b="0" i="0" u="none" strike="noStrike">
                <a:solidFill>
                  <a:srgbClr val="000000"/>
                </a:solidFill>
                <a:effectLst/>
              </a:rPr>
              <a:t> more frequent use </a:t>
            </a:r>
            <a:r>
              <a:rPr lang="en-US" sz="2000" b="0" i="0" u="none" strike="noStrike">
                <a:effectLst/>
              </a:rPr>
              <a:t>by workers</a:t>
            </a:r>
          </a:p>
          <a:p>
            <a:pPr marL="342900" indent="-342900">
              <a:lnSpc>
                <a:spcPct val="106000"/>
              </a:lnSpc>
              <a:buClr>
                <a:schemeClr val="accent1"/>
              </a:buClr>
              <a:buFont typeface="Arial" panose="020B0604020202020204" pitchFamily="34" charset="0"/>
              <a:buChar char="•"/>
            </a:pPr>
            <a:r>
              <a:rPr lang="en-US" sz="2000">
                <a:solidFill>
                  <a:srgbClr val="000000"/>
                </a:solidFill>
              </a:rPr>
              <a:t>To prevent the consumer products intended for consumer use from being used in commercial activities, EPA is proposing to prohibit the import, processing, and distribution in commerce of NMP or NMP-containing products in containers above 16 ounces, and is proposing to require labels each product for consumer use:</a:t>
            </a:r>
            <a:endParaRPr lang="en-US" sz="2000">
              <a:solidFill>
                <a:srgbClr val="000000"/>
              </a:solidFill>
              <a:cs typeface="Calibri"/>
            </a:endParaRPr>
          </a:p>
          <a:p>
            <a:pPr marL="800100" lvl="1" indent="-342900">
              <a:lnSpc>
                <a:spcPct val="106000"/>
              </a:lnSpc>
              <a:buClr>
                <a:schemeClr val="accent1"/>
              </a:buClr>
              <a:buFont typeface="Arial" panose="020B0604020202020204" pitchFamily="34" charset="0"/>
              <a:buChar char="•"/>
            </a:pPr>
            <a:endParaRPr lang="en-US" b="0" i="0" u="none" strike="noStrike">
              <a:solidFill>
                <a:srgbClr val="000000"/>
              </a:solidFill>
              <a:effectLst/>
            </a:endParaRP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paint and coating removers;</a:t>
            </a:r>
            <a:r>
              <a:rPr lang="en-US">
                <a:solidFill>
                  <a:srgbClr val="000000"/>
                </a:solidFill>
              </a:rPr>
              <a:t> </a:t>
            </a: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adhesive removers;</a:t>
            </a:r>
            <a:endParaRPr lang="en-US" b="0" i="0" u="none" strike="noStrike">
              <a:solidFill>
                <a:srgbClr val="000000"/>
              </a:solidFill>
              <a:effectLst/>
              <a:cs typeface="Calibri"/>
            </a:endParaRP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paints and coatings in lacquer, stains, varnishes, primers and floor finishes;</a:t>
            </a:r>
            <a:r>
              <a:rPr lang="en-US">
                <a:solidFill>
                  <a:srgbClr val="000000"/>
                </a:solidFill>
              </a:rPr>
              <a:t> </a:t>
            </a:r>
            <a:endParaRPr lang="en-US" b="0" i="0" u="none" strike="noStrike">
              <a:solidFill>
                <a:srgbClr val="000000"/>
              </a:solidFill>
              <a:effectLst/>
              <a:cs typeface="Calibri"/>
            </a:endParaRP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paint additives and coating additives in paints and arts and crafts paints;</a:t>
            </a:r>
            <a:r>
              <a:rPr lang="en-US">
                <a:solidFill>
                  <a:srgbClr val="000000"/>
                </a:solidFill>
              </a:rPr>
              <a:t> </a:t>
            </a:r>
            <a:endParaRPr lang="en-US" b="0" i="0" u="none" strike="noStrike">
              <a:solidFill>
                <a:srgbClr val="000000"/>
              </a:solidFill>
              <a:effectLst/>
              <a:cs typeface="Calibri"/>
            </a:endParaRP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automotive care products; 	</a:t>
            </a:r>
            <a:endParaRPr lang="en-US" b="0" i="0" u="none" strike="noStrike">
              <a:solidFill>
                <a:srgbClr val="000000"/>
              </a:solidFill>
              <a:effectLst/>
              <a:cs typeface="Calibri"/>
            </a:endParaRP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cleaning and furniture care products, including wood cleaners, gasket removers; and</a:t>
            </a:r>
            <a:endParaRPr lang="en-US" b="0" i="0" u="none" strike="noStrike">
              <a:solidFill>
                <a:srgbClr val="000000"/>
              </a:solidFill>
              <a:effectLst/>
              <a:cs typeface="Calibri"/>
            </a:endParaRPr>
          </a:p>
          <a:p>
            <a:pPr marL="800100" lvl="1" indent="-342900">
              <a:lnSpc>
                <a:spcPct val="106000"/>
              </a:lnSpc>
              <a:buClr>
                <a:schemeClr val="accent1"/>
              </a:buClr>
              <a:buFont typeface="Arial" panose="020B0604020202020204" pitchFamily="34" charset="0"/>
              <a:buChar char="•"/>
            </a:pPr>
            <a:r>
              <a:rPr lang="en-US" b="0" i="0" u="none" strike="noStrike">
                <a:solidFill>
                  <a:srgbClr val="000000"/>
                </a:solidFill>
                <a:effectLst/>
              </a:rPr>
              <a:t>In lubricant and lubricant additives, including hydrophilic coatings</a:t>
            </a:r>
            <a:r>
              <a:rPr lang="en-US" sz="2000" b="0" i="0" u="none" strike="noStrike">
                <a:solidFill>
                  <a:srgbClr val="000000"/>
                </a:solidFill>
                <a:effectLst/>
              </a:rPr>
              <a:t>.</a:t>
            </a:r>
            <a:r>
              <a:rPr lang="en-US" sz="2000">
                <a:solidFill>
                  <a:srgbClr val="000000"/>
                </a:solidFill>
              </a:rPr>
              <a:t> </a:t>
            </a:r>
            <a:endParaRPr lang="en-US" sz="2000" b="0" i="0" u="none" strike="noStrike">
              <a:solidFill>
                <a:srgbClr val="000000"/>
              </a:solidFill>
              <a:effectLst/>
              <a:cs typeface="Calibri"/>
            </a:endParaRPr>
          </a:p>
          <a:p>
            <a:pPr marL="342900" indent="-342900">
              <a:lnSpc>
                <a:spcPct val="106000"/>
              </a:lnSpc>
              <a:buClr>
                <a:schemeClr val="accent1"/>
              </a:buClr>
              <a:buFont typeface="Arial" panose="020B0604020202020204" pitchFamily="34" charset="0"/>
              <a:buChar char="•"/>
            </a:pPr>
            <a:endParaRPr lang="en-US" sz="2000">
              <a:solidFill>
                <a:srgbClr val="000000"/>
              </a:solidFill>
            </a:endParaRPr>
          </a:p>
          <a:p>
            <a:pPr marL="342900" indent="-342900">
              <a:lnSpc>
                <a:spcPct val="106000"/>
              </a:lnSpc>
              <a:buClr>
                <a:schemeClr val="accent1"/>
              </a:buClr>
              <a:buFont typeface="Arial" panose="020B0604020202020204" pitchFamily="34" charset="0"/>
              <a:buChar char="•"/>
            </a:pPr>
            <a:endParaRPr lang="en-US" sz="2000">
              <a:solidFill>
                <a:srgbClr val="000000"/>
              </a:solidFill>
            </a:endParaRPr>
          </a:p>
          <a:p>
            <a:pPr marL="342900" indent="-342900">
              <a:lnSpc>
                <a:spcPct val="106000"/>
              </a:lnSpc>
              <a:buClr>
                <a:schemeClr val="accent1"/>
              </a:buClr>
              <a:buFont typeface="Arial" panose="020B0604020202020204" pitchFamily="34" charset="0"/>
              <a:buChar char="•"/>
            </a:pPr>
            <a:endParaRPr lang="en-US" sz="2400" b="0" i="0" u="none" strike="noStrike">
              <a:solidFill>
                <a:srgbClr val="000000"/>
              </a:solidFill>
              <a:effectLst/>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0" y="15296"/>
            <a:ext cx="10422385" cy="1077218"/>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Proposed Regulation: Container Size </a:t>
            </a:r>
            <a:r>
              <a:rPr lang="en-US" sz="3200" b="1">
                <a:solidFill>
                  <a:schemeClr val="accent1">
                    <a:lumMod val="75000"/>
                  </a:schemeClr>
                </a:solidFill>
                <a:latin typeface="Calibri" panose="020F0502020204030204" pitchFamily="34" charset="0"/>
                <a:ea typeface="Calibri" panose="020F0502020204030204" pitchFamily="34" charset="0"/>
              </a:rPr>
              <a:t>R</a:t>
            </a:r>
            <a:r>
              <a:rPr lang="en-US" sz="3200" b="1">
                <a:solidFill>
                  <a:schemeClr val="accent1">
                    <a:lumMod val="75000"/>
                  </a:schemeClr>
                </a:solidFill>
                <a:effectLst/>
                <a:latin typeface="Calibri" panose="020F0502020204030204" pitchFamily="34" charset="0"/>
                <a:ea typeface="Calibri" panose="020F0502020204030204" pitchFamily="34" charset="0"/>
              </a:rPr>
              <a:t>estrictions and Labeling </a:t>
            </a:r>
            <a:r>
              <a:rPr lang="en-US" sz="3200" b="1">
                <a:solidFill>
                  <a:schemeClr val="accent1">
                    <a:lumMod val="75000"/>
                  </a:schemeClr>
                </a:solidFill>
                <a:latin typeface="Calibri" panose="020F0502020204030204" pitchFamily="34" charset="0"/>
                <a:ea typeface="Calibri" panose="020F0502020204030204" pitchFamily="34" charset="0"/>
              </a:rPr>
              <a:t>R</a:t>
            </a:r>
            <a:r>
              <a:rPr lang="en-US" sz="3200" b="1">
                <a:solidFill>
                  <a:schemeClr val="accent1">
                    <a:lumMod val="75000"/>
                  </a:schemeClr>
                </a:solidFill>
                <a:effectLst/>
                <a:latin typeface="Calibri" panose="020F0502020204030204" pitchFamily="34" charset="0"/>
                <a:ea typeface="Calibri" panose="020F0502020204030204" pitchFamily="34" charset="0"/>
              </a:rPr>
              <a:t>equirements</a:t>
            </a:r>
          </a:p>
        </p:txBody>
      </p:sp>
    </p:spTree>
    <p:extLst>
      <p:ext uri="{BB962C8B-B14F-4D97-AF65-F5344CB8AC3E}">
        <p14:creationId xmlns:p14="http://schemas.microsoft.com/office/powerpoint/2010/main" val="428887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5" name="TextBox 4">
            <a:extLst>
              <a:ext uri="{FF2B5EF4-FFF2-40B4-BE49-F238E27FC236}">
                <a16:creationId xmlns:a16="http://schemas.microsoft.com/office/drawing/2014/main" id="{214AF05A-BF90-FE9B-6D21-9A79397B9A87}"/>
              </a:ext>
            </a:extLst>
          </p:cNvPr>
          <p:cNvSpPr txBox="1"/>
          <p:nvPr/>
        </p:nvSpPr>
        <p:spPr>
          <a:xfrm>
            <a:off x="-1" y="26596"/>
            <a:ext cx="9870393"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Agenda</a:t>
            </a:r>
          </a:p>
        </p:txBody>
      </p:sp>
      <p:sp>
        <p:nvSpPr>
          <p:cNvPr id="4" name="TextBox 3">
            <a:extLst>
              <a:ext uri="{FF2B5EF4-FFF2-40B4-BE49-F238E27FC236}">
                <a16:creationId xmlns:a16="http://schemas.microsoft.com/office/drawing/2014/main" id="{73CD7B2B-E99C-50A2-93ED-5931B5C637CD}"/>
              </a:ext>
            </a:extLst>
          </p:cNvPr>
          <p:cNvSpPr txBox="1"/>
          <p:nvPr/>
        </p:nvSpPr>
        <p:spPr>
          <a:xfrm>
            <a:off x="2577660" y="673526"/>
            <a:ext cx="6200190" cy="5096973"/>
          </a:xfrm>
          <a:prstGeom prst="rect">
            <a:avLst/>
          </a:prstGeom>
          <a:noFill/>
        </p:spPr>
        <p:txBody>
          <a:bodyPr wrap="square">
            <a:spAutoFit/>
          </a:bodyPr>
          <a:lstStyle/>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Purpose and Overview of Rulemaking</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NMP Background</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TSCA Regulatory Toolbox</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Developing Effective Regulations</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Proposed Regulation </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Alternative Regulatory Action </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Benefits</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Requests for Comment and Opportunities for Engagement </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Next Steps</a:t>
            </a:r>
          </a:p>
          <a:p>
            <a:pPr marL="342900" indent="-342900">
              <a:lnSpc>
                <a:spcPct val="106000"/>
              </a:lnSpc>
              <a:buFont typeface="Arial" panose="020B0604020202020204" pitchFamily="34" charset="0"/>
              <a:buChar char="•"/>
            </a:pPr>
            <a:r>
              <a:rPr lang="en-US" sz="2800">
                <a:latin typeface="Calibri" panose="020F0502020204030204" pitchFamily="34" charset="0"/>
                <a:ea typeface="Calibri" panose="020F0502020204030204" pitchFamily="34" charset="0"/>
                <a:cs typeface="Calibri" panose="020F0502020204030204" pitchFamily="34" charset="0"/>
              </a:rPr>
              <a:t>Additional Resources</a:t>
            </a:r>
          </a:p>
        </p:txBody>
      </p:sp>
    </p:spTree>
    <p:extLst>
      <p:ext uri="{BB962C8B-B14F-4D97-AF65-F5344CB8AC3E}">
        <p14:creationId xmlns:p14="http://schemas.microsoft.com/office/powerpoint/2010/main" val="323643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168721"/>
            <a:ext cx="11878849" cy="2816348"/>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Downstream notification of the prohibitions would be carried out through Safety Data Sheet updates ​</a:t>
            </a: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Downstream notification spreads awareness throughout the supply chain of the restrictions on NMP under TSCA and provides information to commercial end users about timeframes for allowable uses of NMP</a:t>
            </a: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Recordkeeping requirements include maintenance of normal business records and records related to WCPP requirements, monitoring, and compliance</a:t>
            </a: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1077218"/>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Proposed Regulation: Recordkeeping and Downstream Notification </a:t>
            </a:r>
          </a:p>
        </p:txBody>
      </p:sp>
    </p:spTree>
    <p:extLst>
      <p:ext uri="{BB962C8B-B14F-4D97-AF65-F5344CB8AC3E}">
        <p14:creationId xmlns:p14="http://schemas.microsoft.com/office/powerpoint/2010/main" val="241272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82908" y="1078085"/>
            <a:ext cx="11878849" cy="4645887"/>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000">
                <a:solidFill>
                  <a:srgbClr val="000000"/>
                </a:solidFill>
              </a:rPr>
              <a:t>As with the proposed action, the primary alternative regulatory action considered is a combination of a WCPP and prohibition​</a:t>
            </a:r>
          </a:p>
          <a:p>
            <a:pPr marL="800100" lvl="1" indent="-342900">
              <a:lnSpc>
                <a:spcPct val="106000"/>
              </a:lnSpc>
              <a:buClr>
                <a:schemeClr val="accent1"/>
              </a:buClr>
              <a:buFont typeface="Arial" panose="020B0604020202020204" pitchFamily="34" charset="0"/>
              <a:buChar char="•"/>
            </a:pPr>
            <a:r>
              <a:rPr lang="en-US" sz="2000">
                <a:solidFill>
                  <a:srgbClr val="000000"/>
                </a:solidFill>
              </a:rPr>
              <a:t>Prohibits fewer uses than the proposed regulatory action: Instead of prohibition or prescriptive controls </a:t>
            </a:r>
            <a:r>
              <a:rPr lang="en-US" sz="2000" b="0" i="0" u="none" strike="noStrike">
                <a:solidFill>
                  <a:srgbClr val="000000"/>
                </a:solidFill>
                <a:effectLst/>
              </a:rPr>
              <a:t>requires a WCPP</a:t>
            </a:r>
            <a:endParaRPr lang="en-US" sz="2000">
              <a:solidFill>
                <a:srgbClr val="000000"/>
              </a:solidFill>
            </a:endParaRPr>
          </a:p>
          <a:p>
            <a:pPr marL="800100" lvl="1" indent="-342900">
              <a:lnSpc>
                <a:spcPct val="106000"/>
              </a:lnSpc>
              <a:buClr>
                <a:schemeClr val="accent1"/>
              </a:buClr>
              <a:buFont typeface="Arial" panose="020B0604020202020204" pitchFamily="34" charset="0"/>
              <a:buChar char="•"/>
            </a:pPr>
            <a:r>
              <a:rPr lang="en-US" sz="2000"/>
              <a:t>Includes prohibitions </a:t>
            </a:r>
            <a:r>
              <a:rPr lang="en-US" sz="2000">
                <a:solidFill>
                  <a:srgbClr val="000000"/>
                </a:solidFill>
              </a:rPr>
              <a:t>instead of prescriptive controls (including a concentration limit), </a:t>
            </a:r>
            <a:r>
              <a:rPr lang="en-US" sz="2000"/>
              <a:t>for</a:t>
            </a:r>
            <a:r>
              <a:rPr lang="en-US" sz="2000">
                <a:solidFill>
                  <a:srgbClr val="FF0000"/>
                </a:solidFill>
              </a:rPr>
              <a:t> </a:t>
            </a:r>
            <a:r>
              <a:rPr lang="en-US" sz="2000">
                <a:solidFill>
                  <a:srgbClr val="000000"/>
                </a:solidFill>
              </a:rPr>
              <a:t>the industrial and commercial use of NMP in adhesives and sealants and the manufacturing, processing, and distribution for consumer use​</a:t>
            </a:r>
          </a:p>
          <a:p>
            <a:pPr marL="800100" lvl="1"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The primary alternative regulatory action would not include restrictions on the container size or label requirements of consumer products </a:t>
            </a:r>
            <a:r>
              <a:rPr lang="en-US" sz="2000" b="0" i="0" u="none" strike="noStrike">
                <a:effectLst/>
              </a:rPr>
              <a:t>(because the commercial uses would be under WCPP, instead of prohibited) </a:t>
            </a:r>
            <a:endParaRPr lang="en-US" sz="2000"/>
          </a:p>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Under the alternative regulatory action, the WCPP would take effect 6 months later than under the proposed regulatory action (within 18 months after date of publication of the final rule in the Federal Register).</a:t>
            </a:r>
          </a:p>
          <a:p>
            <a:pPr marL="342900" indent="-342900">
              <a:lnSpc>
                <a:spcPct val="106000"/>
              </a:lnSpc>
              <a:buClr>
                <a:schemeClr val="accent1"/>
              </a:buClr>
              <a:buFont typeface="Arial" panose="020B0604020202020204" pitchFamily="34" charset="0"/>
              <a:buChar char="•"/>
            </a:pPr>
            <a:r>
              <a:rPr lang="en-US" sz="2000">
                <a:solidFill>
                  <a:srgbClr val="000000"/>
                </a:solidFill>
              </a:rPr>
              <a:t>T</a:t>
            </a:r>
            <a:r>
              <a:rPr lang="en-US" sz="2000" b="0" i="0" u="none" strike="noStrike">
                <a:solidFill>
                  <a:srgbClr val="000000"/>
                </a:solidFill>
                <a:effectLst/>
              </a:rPr>
              <a:t>he </a:t>
            </a:r>
            <a:r>
              <a:rPr lang="en-US" sz="2000" b="0" i="0" u="none" strike="noStrike">
                <a:effectLst/>
              </a:rPr>
              <a:t>timeframes for prohibitions under the </a:t>
            </a:r>
            <a:r>
              <a:rPr lang="en-US" sz="2000" b="0" i="0" u="none" strike="noStrike">
                <a:solidFill>
                  <a:srgbClr val="000000"/>
                </a:solidFill>
                <a:effectLst/>
              </a:rPr>
              <a:t>alternative regulatory action for a prohibition</a:t>
            </a:r>
            <a:r>
              <a:rPr lang="en-US" sz="2000" b="0" i="0" u="none" strike="noStrike">
                <a:effectLst/>
              </a:rPr>
              <a:t> are the same as </a:t>
            </a:r>
            <a:r>
              <a:rPr lang="en-US" sz="2000" b="0" i="0" u="none" strike="noStrike">
                <a:solidFill>
                  <a:srgbClr val="000000"/>
                </a:solidFill>
                <a:effectLst/>
              </a:rPr>
              <a:t>the proposed regulatory action</a:t>
            </a:r>
            <a:endParaRPr lang="en-US" sz="2000" b="0" i="0" u="none" strike="sngStrike">
              <a:solidFill>
                <a:srgbClr val="000000"/>
              </a:solidFill>
              <a:effectLst/>
              <a:highlight>
                <a:srgbClr val="FFFF00"/>
              </a:highlight>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0" y="39871"/>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Primary Alternative Regulatory Action</a:t>
            </a:r>
          </a:p>
        </p:txBody>
      </p:sp>
    </p:spTree>
    <p:extLst>
      <p:ext uri="{BB962C8B-B14F-4D97-AF65-F5344CB8AC3E}">
        <p14:creationId xmlns:p14="http://schemas.microsoft.com/office/powerpoint/2010/main" val="2900419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5" name="TextBox 4">
            <a:extLst>
              <a:ext uri="{FF2B5EF4-FFF2-40B4-BE49-F238E27FC236}">
                <a16:creationId xmlns:a16="http://schemas.microsoft.com/office/drawing/2014/main" id="{214AF05A-BF90-FE9B-6D21-9A79397B9A87}"/>
              </a:ext>
            </a:extLst>
          </p:cNvPr>
          <p:cNvSpPr txBox="1"/>
          <p:nvPr/>
        </p:nvSpPr>
        <p:spPr>
          <a:xfrm>
            <a:off x="0" y="20904"/>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Proposed Compliance Dates</a:t>
            </a:r>
          </a:p>
        </p:txBody>
      </p:sp>
      <p:graphicFrame>
        <p:nvGraphicFramePr>
          <p:cNvPr id="6" name="Table 6">
            <a:extLst>
              <a:ext uri="{FF2B5EF4-FFF2-40B4-BE49-F238E27FC236}">
                <a16:creationId xmlns:a16="http://schemas.microsoft.com/office/drawing/2014/main" id="{BA0620E6-418E-729B-21F2-6C690D273E43}"/>
              </a:ext>
            </a:extLst>
          </p:cNvPr>
          <p:cNvGraphicFramePr>
            <a:graphicFrameLocks noGrp="1"/>
          </p:cNvGraphicFramePr>
          <p:nvPr>
            <p:extLst>
              <p:ext uri="{D42A27DB-BD31-4B8C-83A1-F6EECF244321}">
                <p14:modId xmlns:p14="http://schemas.microsoft.com/office/powerpoint/2010/main" val="1514724699"/>
              </p:ext>
            </p:extLst>
          </p:nvPr>
        </p:nvGraphicFramePr>
        <p:xfrm>
          <a:off x="532410" y="635077"/>
          <a:ext cx="11127180" cy="5139037"/>
        </p:xfrm>
        <a:graphic>
          <a:graphicData uri="http://schemas.openxmlformats.org/drawingml/2006/table">
            <a:tbl>
              <a:tblPr firstRow="1" bandRow="1">
                <a:tableStyleId>{5C22544A-7EE6-4342-B048-85BDC9FD1C3A}</a:tableStyleId>
              </a:tblPr>
              <a:tblGrid>
                <a:gridCol w="2208810">
                  <a:extLst>
                    <a:ext uri="{9D8B030D-6E8A-4147-A177-3AD203B41FA5}">
                      <a16:colId xmlns:a16="http://schemas.microsoft.com/office/drawing/2014/main" val="1194638219"/>
                    </a:ext>
                  </a:extLst>
                </a:gridCol>
                <a:gridCol w="8918370">
                  <a:extLst>
                    <a:ext uri="{9D8B030D-6E8A-4147-A177-3AD203B41FA5}">
                      <a16:colId xmlns:a16="http://schemas.microsoft.com/office/drawing/2014/main" val="1063842200"/>
                    </a:ext>
                  </a:extLst>
                </a:gridCol>
              </a:tblGrid>
              <a:tr h="608538">
                <a:tc>
                  <a:txBody>
                    <a:bodyPr/>
                    <a:lstStyle/>
                    <a:p>
                      <a:r>
                        <a:rPr lang="en-US"/>
                        <a:t>Regulatory </a:t>
                      </a:r>
                      <a:r>
                        <a:rPr lang="en-US">
                          <a:solidFill>
                            <a:schemeClr val="bg1"/>
                          </a:solidFill>
                        </a:rPr>
                        <a:t>Requirement</a:t>
                      </a:r>
                      <a:endParaRPr lang="en-US" strike="sngStrike">
                        <a:solidFill>
                          <a:schemeClr val="bg1"/>
                        </a:solidFill>
                        <a:highlight>
                          <a:srgbClr val="FFFF00"/>
                        </a:highlight>
                      </a:endParaRPr>
                    </a:p>
                  </a:txBody>
                  <a:tcPr/>
                </a:tc>
                <a:tc>
                  <a:txBody>
                    <a:bodyPr/>
                    <a:lstStyle/>
                    <a:p>
                      <a:r>
                        <a:rPr lang="en-US"/>
                        <a:t>Proposed Timeline (after the publication date of the final rule)</a:t>
                      </a:r>
                    </a:p>
                  </a:txBody>
                  <a:tcPr/>
                </a:tc>
                <a:extLst>
                  <a:ext uri="{0D108BD9-81ED-4DB2-BD59-A6C34878D82A}">
                    <a16:rowId xmlns:a16="http://schemas.microsoft.com/office/drawing/2014/main" val="3653582078"/>
                  </a:ext>
                </a:extLst>
              </a:tr>
              <a:tr h="357666">
                <a:tc>
                  <a:txBody>
                    <a:bodyPr/>
                    <a:lstStyle/>
                    <a:p>
                      <a:r>
                        <a:rPr lang="en-US"/>
                        <a:t>WCPP</a:t>
                      </a:r>
                    </a:p>
                  </a:txBody>
                  <a:tcPr/>
                </a:tc>
                <a:tc>
                  <a:txBody>
                    <a:bodyPr/>
                    <a:lstStyle/>
                    <a:p>
                      <a:r>
                        <a:rPr lang="en-US"/>
                        <a:t>12 months </a:t>
                      </a:r>
                    </a:p>
                  </a:txBody>
                  <a:tcPr/>
                </a:tc>
                <a:extLst>
                  <a:ext uri="{0D108BD9-81ED-4DB2-BD59-A6C34878D82A}">
                    <a16:rowId xmlns:a16="http://schemas.microsoft.com/office/drawing/2014/main" val="537876845"/>
                  </a:ext>
                </a:extLst>
              </a:tr>
              <a:tr h="13909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Prescriptive Controls </a:t>
                      </a:r>
                    </a:p>
                  </a:txBody>
                  <a:tcPr/>
                </a:tc>
                <a:tc>
                  <a:txBody>
                    <a:bodyPr/>
                    <a:lstStyle/>
                    <a:p>
                      <a:r>
                        <a:rPr lang="en-US"/>
                        <a:t>12 months for importers</a:t>
                      </a:r>
                    </a:p>
                    <a:p>
                      <a:r>
                        <a:rPr lang="en-US"/>
                        <a:t>15 months for processors</a:t>
                      </a:r>
                    </a:p>
                    <a:p>
                      <a:r>
                        <a:rPr lang="en-US"/>
                        <a:t>18 months for distributing to retailers</a:t>
                      </a:r>
                    </a:p>
                    <a:p>
                      <a:r>
                        <a:rPr lang="en-US"/>
                        <a:t>21 months for all other distributors (including retailers)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24 months for industrial and commercial users</a:t>
                      </a:r>
                    </a:p>
                  </a:txBody>
                  <a:tcPr/>
                </a:tc>
                <a:extLst>
                  <a:ext uri="{0D108BD9-81ED-4DB2-BD59-A6C34878D82A}">
                    <a16:rowId xmlns:a16="http://schemas.microsoft.com/office/drawing/2014/main" val="3815677211"/>
                  </a:ext>
                </a:extLst>
              </a:tr>
              <a:tr h="1390944">
                <a:tc>
                  <a:txBody>
                    <a:bodyPr/>
                    <a:lstStyle/>
                    <a:p>
                      <a:r>
                        <a:rPr lang="en-US"/>
                        <a:t>Prohibition</a:t>
                      </a:r>
                    </a:p>
                  </a:txBody>
                  <a:tcPr/>
                </a:tc>
                <a:tc>
                  <a:txBody>
                    <a:bodyPr/>
                    <a:lstStyle/>
                    <a:p>
                      <a:r>
                        <a:rPr lang="en-US"/>
                        <a:t>12 months for manufacturers</a:t>
                      </a:r>
                    </a:p>
                    <a:p>
                      <a:r>
                        <a:rPr lang="en-US"/>
                        <a:t>15 months for processers </a:t>
                      </a:r>
                    </a:p>
                    <a:p>
                      <a:r>
                        <a:rPr lang="en-US"/>
                        <a:t>18 months for distributing to retailers</a:t>
                      </a:r>
                    </a:p>
                    <a:p>
                      <a:r>
                        <a:rPr lang="en-US"/>
                        <a:t>21 months for all other distributors (including retailers)</a:t>
                      </a:r>
                      <a:endParaRPr lang="en-US" strike="sngStrike"/>
                    </a:p>
                    <a:p>
                      <a:r>
                        <a:rPr lang="en-US"/>
                        <a:t>24 months for industrial and commercial users</a:t>
                      </a:r>
                    </a:p>
                  </a:txBody>
                  <a:tcPr/>
                </a:tc>
                <a:extLst>
                  <a:ext uri="{0D108BD9-81ED-4DB2-BD59-A6C34878D82A}">
                    <a16:rowId xmlns:a16="http://schemas.microsoft.com/office/drawing/2014/main" val="1757075428"/>
                  </a:ext>
                </a:extLst>
              </a:tr>
              <a:tr h="1207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Container size restrictions and labeling requirements</a:t>
                      </a:r>
                    </a:p>
                  </a:txBody>
                  <a:tcPr/>
                </a:tc>
                <a:tc>
                  <a:txBody>
                    <a:bodyPr/>
                    <a:lstStyle/>
                    <a:p>
                      <a:r>
                        <a:rPr lang="en-US"/>
                        <a:t>12 months</a:t>
                      </a:r>
                    </a:p>
                  </a:txBody>
                  <a:tcPr/>
                </a:tc>
                <a:extLst>
                  <a:ext uri="{0D108BD9-81ED-4DB2-BD59-A6C34878D82A}">
                    <a16:rowId xmlns:a16="http://schemas.microsoft.com/office/drawing/2014/main" val="4230493020"/>
                  </a:ext>
                </a:extLst>
              </a:tr>
            </a:tbl>
          </a:graphicData>
        </a:graphic>
      </p:graphicFrame>
    </p:spTree>
    <p:extLst>
      <p:ext uri="{BB962C8B-B14F-4D97-AF65-F5344CB8AC3E}">
        <p14:creationId xmlns:p14="http://schemas.microsoft.com/office/powerpoint/2010/main" val="967163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004933"/>
            <a:ext cx="11878849" cy="4382418"/>
          </a:xfrm>
          <a:prstGeom prst="rect">
            <a:avLst/>
          </a:prstGeom>
          <a:noFill/>
        </p:spPr>
        <p:txBody>
          <a:bodyPr wrap="square" lIns="91440" tIns="45720" rIns="91440" bIns="45720" anchor="t">
            <a:spAutoFit/>
          </a:bodyPr>
          <a:lstStyle/>
          <a:p>
            <a:pPr marL="342900" indent="-342900">
              <a:lnSpc>
                <a:spcPct val="106000"/>
              </a:lnSpc>
              <a:buClr>
                <a:schemeClr val="accent1"/>
              </a:buClr>
              <a:buFont typeface="Wingdings" panose="05000000000000000000" pitchFamily="2" charset="2"/>
              <a:buChar char="ü"/>
            </a:pPr>
            <a:r>
              <a:rPr lang="en-US" sz="2400" b="0" i="0" u="none" strike="noStrike">
                <a:solidFill>
                  <a:srgbClr val="000000"/>
                </a:solidFill>
                <a:effectLst/>
              </a:rPr>
              <a:t>Would address unreasonable risks for consumers and workers </a:t>
            </a:r>
            <a:r>
              <a:rPr lang="en-US" sz="2400" b="0" i="0" u="none" strike="noStrike">
                <a:effectLst/>
              </a:rPr>
              <a:t>and </a:t>
            </a:r>
            <a:r>
              <a:rPr lang="en-US" sz="2400"/>
              <a:t>provide regulated community with confidence in a protected and healthier workforce</a:t>
            </a:r>
            <a:endParaRPr lang="en-US" sz="2400" b="0" i="0" u="none" strike="noStrike">
              <a:effectLst/>
            </a:endParaRPr>
          </a:p>
          <a:p>
            <a:pPr marL="342900" indent="-342900">
              <a:lnSpc>
                <a:spcPct val="106000"/>
              </a:lnSpc>
              <a:buClr>
                <a:schemeClr val="accent1"/>
              </a:buClr>
              <a:buFont typeface="Wingdings" panose="05000000000000000000" pitchFamily="2" charset="2"/>
              <a:buChar char="ü"/>
            </a:pPr>
            <a:r>
              <a:rPr lang="en-US" sz="2400" b="0" i="0" u="none" strike="noStrike">
                <a:solidFill>
                  <a:srgbClr val="000000"/>
                </a:solidFill>
                <a:effectLst/>
              </a:rPr>
              <a:t>Ensures the unreasonable risk is adequately addressed with commonsense workplace protections while allowing for</a:t>
            </a:r>
            <a:r>
              <a:rPr lang="en-US" sz="2400">
                <a:solidFill>
                  <a:srgbClr val="000000"/>
                </a:solidFill>
              </a:rPr>
              <a:t> important uses of NMP in the marketplace to continue, including:</a:t>
            </a:r>
          </a:p>
          <a:p>
            <a:pPr marL="800100" lvl="1" indent="-342900">
              <a:lnSpc>
                <a:spcPct val="106000"/>
              </a:lnSpc>
              <a:buClr>
                <a:schemeClr val="accent1"/>
              </a:buClr>
              <a:buFont typeface="Wingdings" panose="05000000000000000000" pitchFamily="2" charset="2"/>
              <a:buChar char="ü"/>
            </a:pPr>
            <a:r>
              <a:rPr lang="en-US" sz="2400">
                <a:solidFill>
                  <a:srgbClr val="000000"/>
                </a:solidFill>
              </a:rPr>
              <a:t>In the production of specialized electronics like lithium ion batteries and semiconductors</a:t>
            </a:r>
          </a:p>
          <a:p>
            <a:pPr marL="800100" lvl="1" indent="-342900">
              <a:lnSpc>
                <a:spcPct val="106000"/>
              </a:lnSpc>
              <a:buClr>
                <a:schemeClr val="accent1"/>
              </a:buClr>
              <a:buFont typeface="Wingdings" panose="05000000000000000000" pitchFamily="2" charset="2"/>
              <a:buChar char="ü"/>
            </a:pPr>
            <a:r>
              <a:rPr lang="en-US" sz="2400">
                <a:solidFill>
                  <a:srgbClr val="000000"/>
                </a:solidFill>
              </a:rPr>
              <a:t>Uses in national security, aerospace, other critical infrastructure, and the Agency’s efforts to combat the climate crisis</a:t>
            </a:r>
          </a:p>
          <a:p>
            <a:pPr marL="342900" indent="-342900">
              <a:lnSpc>
                <a:spcPct val="106000"/>
              </a:lnSpc>
              <a:buClr>
                <a:schemeClr val="accent1"/>
              </a:buClr>
              <a:buFont typeface="Wingdings" panose="05000000000000000000" pitchFamily="2" charset="2"/>
              <a:buChar char="ü"/>
            </a:pPr>
            <a:r>
              <a:rPr lang="en-US" sz="2400"/>
              <a:t>Would use concentration limits to provide protection while allowing uses to continue where appropriate </a:t>
            </a:r>
          </a:p>
        </p:txBody>
      </p:sp>
      <p:sp>
        <p:nvSpPr>
          <p:cNvPr id="5" name="TextBox 4">
            <a:extLst>
              <a:ext uri="{FF2B5EF4-FFF2-40B4-BE49-F238E27FC236}">
                <a16:creationId xmlns:a16="http://schemas.microsoft.com/office/drawing/2014/main" id="{214AF05A-BF90-FE9B-6D21-9A79397B9A87}"/>
              </a:ext>
            </a:extLst>
          </p:cNvPr>
          <p:cNvSpPr txBox="1"/>
          <p:nvPr/>
        </p:nvSpPr>
        <p:spPr>
          <a:xfrm>
            <a:off x="0" y="39871"/>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Benefits of Proposed Rule</a:t>
            </a:r>
          </a:p>
        </p:txBody>
      </p:sp>
    </p:spTree>
    <p:extLst>
      <p:ext uri="{BB962C8B-B14F-4D97-AF65-F5344CB8AC3E}">
        <p14:creationId xmlns:p14="http://schemas.microsoft.com/office/powerpoint/2010/main" val="207500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30243" y="736222"/>
            <a:ext cx="11878849" cy="4560864"/>
          </a:xfrm>
          <a:prstGeom prst="rect">
            <a:avLst/>
          </a:prstGeom>
          <a:noFill/>
        </p:spPr>
        <p:txBody>
          <a:bodyPr wrap="square" lIns="91440" tIns="45720" rIns="91440" bIns="45720" anchor="t">
            <a:spAutoFit/>
          </a:bodyPr>
          <a:lstStyle/>
          <a:p>
            <a:pPr>
              <a:lnSpc>
                <a:spcPct val="106000"/>
              </a:lnSpc>
              <a:buClr>
                <a:schemeClr val="accent1"/>
              </a:buClr>
            </a:pPr>
            <a:r>
              <a:rPr lang="en-US" sz="2500" b="0" i="0" u="none" strike="noStrike">
                <a:solidFill>
                  <a:srgbClr val="000000"/>
                </a:solidFill>
                <a:effectLst/>
              </a:rPr>
              <a:t>Requesting comments and substantiative information regarding several topics, including:​</a:t>
            </a:r>
          </a:p>
          <a:p>
            <a:pPr marL="342900" indent="-342900">
              <a:lnSpc>
                <a:spcPct val="106000"/>
              </a:lnSpc>
              <a:buClr>
                <a:schemeClr val="accent1"/>
              </a:buClr>
              <a:buFont typeface="Arial" panose="020B0604020202020204" pitchFamily="34" charset="0"/>
              <a:buChar char="•"/>
            </a:pPr>
            <a:r>
              <a:rPr lang="en-US" sz="2500" b="0" i="0" u="none" strike="noStrike">
                <a:solidFill>
                  <a:srgbClr val="000000"/>
                </a:solidFill>
                <a:effectLst/>
              </a:rPr>
              <a:t>The Workplace Chemical Protection Program (WCPP) and its various components (e.g., DDCC, restricted areas, process changes)​</a:t>
            </a:r>
          </a:p>
          <a:p>
            <a:pPr marL="342900" indent="-342900">
              <a:lnSpc>
                <a:spcPct val="106000"/>
              </a:lnSpc>
              <a:buClr>
                <a:schemeClr val="accent1"/>
              </a:buClr>
              <a:buFont typeface="Arial" panose="020B0604020202020204" pitchFamily="34" charset="0"/>
              <a:buChar char="•"/>
            </a:pPr>
            <a:r>
              <a:rPr lang="en-US" sz="2500" b="0" i="0" u="none" strike="noStrike">
                <a:solidFill>
                  <a:srgbClr val="000000"/>
                </a:solidFill>
                <a:effectLst/>
              </a:rPr>
              <a:t>Timeframes for implementation of the requirements ​</a:t>
            </a:r>
          </a:p>
          <a:p>
            <a:pPr marL="342900" indent="-342900">
              <a:lnSpc>
                <a:spcPct val="106000"/>
              </a:lnSpc>
              <a:buClr>
                <a:schemeClr val="accent1"/>
              </a:buClr>
              <a:buFont typeface="Arial" panose="020B0604020202020204" pitchFamily="34" charset="0"/>
              <a:buChar char="•"/>
            </a:pPr>
            <a:r>
              <a:rPr lang="en-US" sz="2500" b="0" i="0" u="none" strike="noStrike">
                <a:solidFill>
                  <a:srgbClr val="000000"/>
                </a:solidFill>
                <a:effectLst/>
              </a:rPr>
              <a:t>Specific engineering or administrative controls </a:t>
            </a:r>
            <a:r>
              <a:rPr lang="en-US" sz="2500" b="0" i="0" u="none" strike="noStrike">
                <a:effectLst/>
              </a:rPr>
              <a:t>that could address </a:t>
            </a:r>
            <a:r>
              <a:rPr lang="en-US" sz="2500" b="0" i="0" u="none" strike="noStrike">
                <a:solidFill>
                  <a:srgbClr val="000000"/>
                </a:solidFill>
                <a:effectLst/>
              </a:rPr>
              <a:t>the unreasonable risk​</a:t>
            </a:r>
          </a:p>
          <a:p>
            <a:pPr marL="342900" indent="-342900">
              <a:lnSpc>
                <a:spcPct val="106000"/>
              </a:lnSpc>
              <a:buClr>
                <a:schemeClr val="accent1"/>
              </a:buClr>
              <a:buFont typeface="Arial" panose="020B0604020202020204" pitchFamily="34" charset="0"/>
              <a:buChar char="•"/>
            </a:pPr>
            <a:r>
              <a:rPr lang="en-US" sz="2500" b="0" i="0" u="none" strike="noStrike">
                <a:solidFill>
                  <a:srgbClr val="000000"/>
                </a:solidFill>
                <a:effectLst/>
              </a:rPr>
              <a:t>Feasibility of alternatives to </a:t>
            </a:r>
            <a:r>
              <a:rPr lang="en-US" sz="2500">
                <a:solidFill>
                  <a:srgbClr val="000000"/>
                </a:solidFill>
              </a:rPr>
              <a:t>NMP</a:t>
            </a:r>
            <a:r>
              <a:rPr lang="en-US" sz="2500" b="0" i="0" u="none" strike="noStrike">
                <a:solidFill>
                  <a:srgbClr val="000000"/>
                </a:solidFill>
                <a:effectLst/>
              </a:rPr>
              <a:t> and their availability​</a:t>
            </a:r>
          </a:p>
          <a:p>
            <a:pPr marL="342900" indent="-342900">
              <a:lnSpc>
                <a:spcPct val="106000"/>
              </a:lnSpc>
              <a:buClr>
                <a:schemeClr val="accent1"/>
              </a:buClr>
              <a:buFont typeface="Arial" panose="020B0604020202020204" pitchFamily="34" charset="0"/>
              <a:buChar char="•"/>
            </a:pPr>
            <a:r>
              <a:rPr lang="en-US" sz="2500">
                <a:solidFill>
                  <a:srgbClr val="000000"/>
                </a:solidFill>
              </a:rPr>
              <a:t>F</a:t>
            </a:r>
            <a:r>
              <a:rPr lang="en-US" sz="2500" b="0" i="0" u="none" strike="noStrike">
                <a:solidFill>
                  <a:srgbClr val="000000"/>
                </a:solidFill>
                <a:effectLst/>
              </a:rPr>
              <a:t>easibility of the proposed concentration limits</a:t>
            </a:r>
          </a:p>
          <a:p>
            <a:pPr marL="342900" indent="-342900">
              <a:lnSpc>
                <a:spcPct val="106000"/>
              </a:lnSpc>
              <a:buClr>
                <a:schemeClr val="accent1"/>
              </a:buClr>
              <a:buFont typeface="Arial" panose="020B0604020202020204" pitchFamily="34" charset="0"/>
              <a:buChar char="•"/>
            </a:pPr>
            <a:r>
              <a:rPr lang="en-US" sz="2500" b="0" i="0" u="none" strike="noStrike">
                <a:solidFill>
                  <a:srgbClr val="000000"/>
                </a:solidFill>
                <a:effectLst/>
              </a:rPr>
              <a:t>Any uses that are currently proposed to be prohibited that may need a longer timeframe </a:t>
            </a:r>
          </a:p>
          <a:p>
            <a:pPr marL="342900" indent="-342900">
              <a:lnSpc>
                <a:spcPct val="106000"/>
              </a:lnSpc>
              <a:buClr>
                <a:schemeClr val="accent1"/>
              </a:buClr>
              <a:buFont typeface="Arial" panose="020B0604020202020204" pitchFamily="34" charset="0"/>
              <a:buChar char="•"/>
            </a:pPr>
            <a:r>
              <a:rPr lang="en-US" sz="2500"/>
              <a:t>Identification </a:t>
            </a:r>
            <a:r>
              <a:rPr lang="en-US" sz="2500">
                <a:solidFill>
                  <a:srgbClr val="000000"/>
                </a:solidFill>
              </a:rPr>
              <a:t>of a 0.1% </a:t>
            </a:r>
            <a:r>
              <a:rPr lang="en-US" sz="2500" i="1">
                <a:solidFill>
                  <a:srgbClr val="000000"/>
                </a:solidFill>
              </a:rPr>
              <a:t>de minimis </a:t>
            </a:r>
            <a:r>
              <a:rPr lang="en-US" sz="2500">
                <a:solidFill>
                  <a:srgbClr val="000000"/>
                </a:solidFill>
              </a:rPr>
              <a:t>concentration limit of NMP in products and formulations</a:t>
            </a:r>
            <a:endParaRPr lang="en-US" sz="2500" b="0" i="0" u="none" strike="noStrike">
              <a:solidFill>
                <a:srgbClr val="000000"/>
              </a:solidFill>
              <a:effectLst/>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0" y="165095"/>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Request for Comments</a:t>
            </a:r>
          </a:p>
        </p:txBody>
      </p:sp>
    </p:spTree>
    <p:extLst>
      <p:ext uri="{BB962C8B-B14F-4D97-AF65-F5344CB8AC3E}">
        <p14:creationId xmlns:p14="http://schemas.microsoft.com/office/powerpoint/2010/main" val="186908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958065"/>
            <a:ext cx="11878849" cy="3270062"/>
          </a:xfrm>
          <a:prstGeom prst="rect">
            <a:avLst/>
          </a:prstGeom>
          <a:noFill/>
        </p:spPr>
        <p:txBody>
          <a:bodyPr wrap="square" lIns="91440" tIns="45720" rIns="91440" bIns="45720" anchor="t">
            <a:spAutoFit/>
          </a:bodyPr>
          <a:lstStyle/>
          <a:p>
            <a:pPr>
              <a:lnSpc>
                <a:spcPct val="106000"/>
              </a:lnSpc>
              <a:buClr>
                <a:schemeClr val="accent1"/>
              </a:buClr>
            </a:pPr>
            <a:r>
              <a:rPr lang="en-US" sz="2800" b="0" i="0" u="none" strike="noStrike">
                <a:solidFill>
                  <a:srgbClr val="000000"/>
                </a:solidFill>
                <a:effectLst/>
              </a:rPr>
              <a:t>Potentially useful information for key areas of uncertainty should include information within the last 20 years. </a:t>
            </a:r>
          </a:p>
          <a:p>
            <a:pPr>
              <a:lnSpc>
                <a:spcPct val="106000"/>
              </a:lnSpc>
              <a:buClr>
                <a:schemeClr val="accent1"/>
              </a:buClr>
            </a:pPr>
            <a:endParaRPr lang="en-US" sz="28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Descriptions of commercial worker activities and associated sources of exposure​</a:t>
            </a: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Product formulation information​</a:t>
            </a:r>
          </a:p>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rPr>
              <a:t>Relevant unpublished data</a:t>
            </a:r>
          </a:p>
        </p:txBody>
      </p:sp>
      <p:sp>
        <p:nvSpPr>
          <p:cNvPr id="5" name="TextBox 4">
            <a:extLst>
              <a:ext uri="{FF2B5EF4-FFF2-40B4-BE49-F238E27FC236}">
                <a16:creationId xmlns:a16="http://schemas.microsoft.com/office/drawing/2014/main" id="{214AF05A-BF90-FE9B-6D21-9A79397B9A87}"/>
              </a:ext>
            </a:extLst>
          </p:cNvPr>
          <p:cNvSpPr txBox="1"/>
          <p:nvPr/>
        </p:nvSpPr>
        <p:spPr>
          <a:xfrm>
            <a:off x="0" y="39871"/>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Types of Information that Best Inform Comments</a:t>
            </a:r>
          </a:p>
        </p:txBody>
      </p:sp>
    </p:spTree>
    <p:extLst>
      <p:ext uri="{BB962C8B-B14F-4D97-AF65-F5344CB8AC3E}">
        <p14:creationId xmlns:p14="http://schemas.microsoft.com/office/powerpoint/2010/main" val="180222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5" name="TextBox 4">
            <a:extLst>
              <a:ext uri="{FF2B5EF4-FFF2-40B4-BE49-F238E27FC236}">
                <a16:creationId xmlns:a16="http://schemas.microsoft.com/office/drawing/2014/main" id="{214AF05A-BF90-FE9B-6D21-9A79397B9A87}"/>
              </a:ext>
            </a:extLst>
          </p:cNvPr>
          <p:cNvSpPr txBox="1"/>
          <p:nvPr/>
        </p:nvSpPr>
        <p:spPr>
          <a:xfrm>
            <a:off x="0" y="39871"/>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Next Steps</a:t>
            </a:r>
          </a:p>
        </p:txBody>
      </p:sp>
      <p:graphicFrame>
        <p:nvGraphicFramePr>
          <p:cNvPr id="6" name="Table 5">
            <a:extLst>
              <a:ext uri="{FF2B5EF4-FFF2-40B4-BE49-F238E27FC236}">
                <a16:creationId xmlns:a16="http://schemas.microsoft.com/office/drawing/2014/main" id="{7CA508A9-0FF9-83F7-2E77-FD13FBBC1216}"/>
              </a:ext>
            </a:extLst>
          </p:cNvPr>
          <p:cNvGraphicFramePr>
            <a:graphicFrameLocks noGrp="1"/>
          </p:cNvGraphicFramePr>
          <p:nvPr>
            <p:extLst>
              <p:ext uri="{D42A27DB-BD31-4B8C-83A1-F6EECF244321}">
                <p14:modId xmlns:p14="http://schemas.microsoft.com/office/powerpoint/2010/main" val="240142541"/>
              </p:ext>
            </p:extLst>
          </p:nvPr>
        </p:nvGraphicFramePr>
        <p:xfrm>
          <a:off x="631371" y="1023257"/>
          <a:ext cx="10787743" cy="4036491"/>
        </p:xfrm>
        <a:graphic>
          <a:graphicData uri="http://schemas.openxmlformats.org/drawingml/2006/table">
            <a:tbl>
              <a:tblPr/>
              <a:tblGrid>
                <a:gridCol w="7512429">
                  <a:extLst>
                    <a:ext uri="{9D8B030D-6E8A-4147-A177-3AD203B41FA5}">
                      <a16:colId xmlns:a16="http://schemas.microsoft.com/office/drawing/2014/main" val="842442008"/>
                    </a:ext>
                  </a:extLst>
                </a:gridCol>
                <a:gridCol w="3275314">
                  <a:extLst>
                    <a:ext uri="{9D8B030D-6E8A-4147-A177-3AD203B41FA5}">
                      <a16:colId xmlns:a16="http://schemas.microsoft.com/office/drawing/2014/main" val="3604605906"/>
                    </a:ext>
                  </a:extLst>
                </a:gridCol>
              </a:tblGrid>
              <a:tr h="565623">
                <a:tc>
                  <a:txBody>
                    <a:bodyPr/>
                    <a:lstStyle/>
                    <a:p>
                      <a:pPr algn="ctr" fontAlgn="base"/>
                      <a:r>
                        <a:rPr lang="en-US" sz="1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 Step​</a:t>
                      </a:r>
                      <a:endParaRPr lang="en-US" b="1" i="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0960" marR="60960" marT="30480" marB="3048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E0E3"/>
                    </a:solidFill>
                  </a:tcPr>
                </a:tc>
                <a:tc>
                  <a:txBody>
                    <a:bodyPr/>
                    <a:lstStyle/>
                    <a:p>
                      <a:pPr algn="ctr" fontAlgn="base"/>
                      <a:r>
                        <a:rPr lang="en-US" sz="1800" b="1" i="0">
                          <a:solidFill>
                            <a:srgbClr val="000000"/>
                          </a:solidFill>
                          <a:effectLst/>
                          <a:latin typeface="Calibri" panose="020F0502020204030204" pitchFamily="34" charset="0"/>
                          <a:ea typeface="Calibri" panose="020F0502020204030204" pitchFamily="34" charset="0"/>
                          <a:cs typeface="Calibri" panose="020F0502020204030204" pitchFamily="34" charset="0"/>
                        </a:rPr>
                        <a:t>Date​</a:t>
                      </a:r>
                      <a:endParaRPr lang="en-US" b="1" i="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0960" marR="60960" marT="30480" marB="3048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BE0E3"/>
                    </a:solidFill>
                  </a:tcPr>
                </a:tc>
                <a:extLst>
                  <a:ext uri="{0D108BD9-81ED-4DB2-BD59-A6C34878D82A}">
                    <a16:rowId xmlns:a16="http://schemas.microsoft.com/office/drawing/2014/main" val="1056679845"/>
                  </a:ext>
                </a:extLst>
              </a:tr>
              <a:tr h="976985">
                <a:tc>
                  <a:txBody>
                    <a:bodyPr/>
                    <a:lstStyle/>
                    <a:p>
                      <a:pPr algn="l"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 of proposed rule on NMP in docket (EPA-HQ-OPPT-2020-0744) and open comment period ​</a:t>
                      </a:r>
                    </a:p>
                  </a:txBody>
                  <a:tcPr marL="60960" marR="60960" marT="30480" marB="3048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3F4"/>
                    </a:solidFill>
                  </a:tcPr>
                </a:tc>
                <a:tc>
                  <a:txBody>
                    <a:bodyPr/>
                    <a:lstStyle/>
                    <a:p>
                      <a:pPr algn="ctr"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June 14, 2024</a:t>
                      </a:r>
                    </a:p>
                  </a:txBody>
                  <a:tcPr marL="60960" marR="60960" marT="30480" marB="3048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1713285138"/>
                  </a:ext>
                </a:extLst>
              </a:tr>
              <a:tr h="976985">
                <a:tc>
                  <a:txBody>
                    <a:bodyPr/>
                    <a:lstStyle/>
                    <a:p>
                      <a:pPr algn="l"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Closure of comment period: EPA will review and consider new information submitted​</a:t>
                      </a:r>
                    </a:p>
                  </a:txBody>
                  <a:tcPr marL="60960" marR="60960" marT="30480" marB="3048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9FA"/>
                    </a:solidFill>
                  </a:tcPr>
                </a:tc>
                <a:tc>
                  <a:txBody>
                    <a:bodyPr/>
                    <a:lstStyle/>
                    <a:p>
                      <a:pPr algn="ctr"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July 29, 2024</a:t>
                      </a:r>
                    </a:p>
                  </a:txBody>
                  <a:tcPr marL="60960" marR="60960" marT="30480" marB="3048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22783747"/>
                  </a:ext>
                </a:extLst>
              </a:tr>
              <a:tr h="539913">
                <a:tc>
                  <a:txBody>
                    <a:bodyPr/>
                    <a:lstStyle/>
                    <a:p>
                      <a:pPr algn="l"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Publication of Final Rule for NMP (estimated)​</a:t>
                      </a:r>
                    </a:p>
                  </a:txBody>
                  <a:tcPr marL="60960" marR="60960" marT="30480" marB="3048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3F4"/>
                    </a:solidFill>
                  </a:tcPr>
                </a:tc>
                <a:tc>
                  <a:txBody>
                    <a:bodyPr/>
                    <a:lstStyle/>
                    <a:p>
                      <a:pPr algn="ctr"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2025</a:t>
                      </a:r>
                    </a:p>
                  </a:txBody>
                  <a:tcPr marL="60960" marR="60960" marT="30480" marB="3048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7F3F4"/>
                    </a:solidFill>
                  </a:tcPr>
                </a:tc>
                <a:extLst>
                  <a:ext uri="{0D108BD9-81ED-4DB2-BD59-A6C34878D82A}">
                    <a16:rowId xmlns:a16="http://schemas.microsoft.com/office/drawing/2014/main" val="258729227"/>
                  </a:ext>
                </a:extLst>
              </a:tr>
              <a:tr h="976985">
                <a:tc>
                  <a:txBody>
                    <a:bodyPr/>
                    <a:lstStyle/>
                    <a:p>
                      <a:pPr algn="l" fontAlgn="base"/>
                      <a:r>
                        <a:rPr lang="en-US" sz="20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Prohibition and WCPP for most uses would be in full effect 12 months after date of the final rule (estimated)</a:t>
                      </a:r>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60960" marR="60960" marT="30480" marB="3048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9FA"/>
                    </a:solidFill>
                  </a:tcPr>
                </a:tc>
                <a:tc>
                  <a:txBody>
                    <a:bodyPr/>
                    <a:lstStyle/>
                    <a:p>
                      <a:pPr algn="ctr" fontAlgn="base"/>
                      <a:r>
                        <a:rPr lang="en-US" sz="2000" b="0" i="0">
                          <a:solidFill>
                            <a:srgbClr val="000000"/>
                          </a:solidFill>
                          <a:effectLst/>
                          <a:latin typeface="Calibri" panose="020F0502020204030204" pitchFamily="34" charset="0"/>
                          <a:ea typeface="Calibri" panose="020F0502020204030204" pitchFamily="34" charset="0"/>
                          <a:cs typeface="Calibri" panose="020F0502020204030204" pitchFamily="34" charset="0"/>
                        </a:rPr>
                        <a:t>2026</a:t>
                      </a:r>
                    </a:p>
                  </a:txBody>
                  <a:tcPr marL="60960" marR="60960" marT="30480" marB="3048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9FA"/>
                    </a:solidFill>
                  </a:tcPr>
                </a:tc>
                <a:extLst>
                  <a:ext uri="{0D108BD9-81ED-4DB2-BD59-A6C34878D82A}">
                    <a16:rowId xmlns:a16="http://schemas.microsoft.com/office/drawing/2014/main" val="4141514800"/>
                  </a:ext>
                </a:extLst>
              </a:tr>
            </a:tbl>
          </a:graphicData>
        </a:graphic>
      </p:graphicFrame>
    </p:spTree>
    <p:extLst>
      <p:ext uri="{BB962C8B-B14F-4D97-AF65-F5344CB8AC3E}">
        <p14:creationId xmlns:p14="http://schemas.microsoft.com/office/powerpoint/2010/main" val="657231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268318"/>
            <a:ext cx="11878849" cy="4024820"/>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Risk management for </a:t>
            </a:r>
            <a:r>
              <a:rPr lang="en-US" sz="2200">
                <a:solidFill>
                  <a:srgbClr val="000000"/>
                </a:solidFill>
              </a:rPr>
              <a:t>NMP</a:t>
            </a:r>
            <a:r>
              <a:rPr lang="en-US" sz="2200" b="0" i="0" u="none" strike="noStrike">
                <a:solidFill>
                  <a:srgbClr val="000000"/>
                </a:solidFill>
                <a:effectLst/>
              </a:rPr>
              <a:t>: </a:t>
            </a:r>
            <a:r>
              <a:rPr lang="en-US" sz="2200" b="0" i="0" u="none" strike="noStrike">
                <a:solidFill>
                  <a:srgbClr val="000000"/>
                </a:solidFill>
                <a:effectLst/>
                <a:hlinkClick r:id="rId4"/>
              </a:rPr>
              <a:t>https://www.epa.gov/assessing-and-managing-chemicals-under-tsca/risk-management-n-methylpyrrolidone-nmp​</a:t>
            </a:r>
            <a:endParaRPr lang="en-US" sz="22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200">
                <a:solidFill>
                  <a:srgbClr val="000000"/>
                </a:solidFill>
              </a:rPr>
              <a:t>NMP</a:t>
            </a:r>
            <a:r>
              <a:rPr lang="en-US" sz="2200" b="0" i="0" u="none" strike="noStrike">
                <a:solidFill>
                  <a:srgbClr val="000000"/>
                </a:solidFill>
                <a:effectLst/>
              </a:rPr>
              <a:t> risk evaluation, supplemental risk evaluation materials, and proposed rulemaking are in dockets </a:t>
            </a:r>
            <a:r>
              <a:rPr lang="en-US" sz="2200" b="0" i="0" u="none" strike="noStrike">
                <a:solidFill>
                  <a:schemeClr val="accent1">
                    <a:lumMod val="75000"/>
                  </a:schemeClr>
                </a:solidFill>
                <a:effectLst/>
              </a:rPr>
              <a:t>EPA-HQ-OPPT-2019-0236</a:t>
            </a:r>
            <a:r>
              <a:rPr lang="en-US" sz="2200" b="0" i="0" u="none" strike="noStrike">
                <a:solidFill>
                  <a:srgbClr val="000000"/>
                </a:solidFill>
                <a:effectLst/>
              </a:rPr>
              <a:t>, </a:t>
            </a:r>
            <a:r>
              <a:rPr lang="en-US" sz="2200" b="0" i="0" u="none" strike="noStrike">
                <a:solidFill>
                  <a:schemeClr val="accent1">
                    <a:lumMod val="75000"/>
                  </a:schemeClr>
                </a:solidFill>
                <a:effectLst/>
              </a:rPr>
              <a:t>EPA-HQ-OPPT-2016-0743</a:t>
            </a:r>
            <a:r>
              <a:rPr lang="en-US" sz="2200" b="0" i="0" u="none" strike="noStrike">
                <a:solidFill>
                  <a:srgbClr val="000000"/>
                </a:solidFill>
                <a:effectLst/>
              </a:rPr>
              <a:t>, and </a:t>
            </a:r>
            <a:r>
              <a:rPr lang="en-US" sz="2200" b="0" i="0" u="none" strike="noStrike">
                <a:solidFill>
                  <a:schemeClr val="accent1">
                    <a:lumMod val="75000"/>
                  </a:schemeClr>
                </a:solidFill>
                <a:effectLst/>
              </a:rPr>
              <a:t>EPA-HQ-OPPT-2020-0744</a:t>
            </a:r>
            <a:r>
              <a:rPr lang="en-US" sz="2200" b="0" i="0" u="none" strike="noStrike">
                <a:solidFill>
                  <a:srgbClr val="000000"/>
                </a:solidFill>
                <a:effectLst/>
              </a:rPr>
              <a:t> respectively, and may be accessed through </a:t>
            </a:r>
            <a:r>
              <a:rPr lang="en-US" sz="2200" b="0" i="0" u="none" strike="noStrike">
                <a:solidFill>
                  <a:srgbClr val="000000"/>
                </a:solidFill>
                <a:effectLst/>
                <a:hlinkClick r:id="rId5"/>
              </a:rPr>
              <a:t>www.regulations.gov​</a:t>
            </a:r>
            <a:endParaRPr lang="en-US" sz="22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General TSCA: </a:t>
            </a:r>
            <a:r>
              <a:rPr lang="en-US" sz="2200" b="0" i="0" u="none" strike="noStrike">
                <a:solidFill>
                  <a:srgbClr val="000000"/>
                </a:solidFill>
                <a:effectLst/>
                <a:hlinkClick r:id="rId6"/>
              </a:rPr>
              <a:t>https://www.epa.gov/assessing-and-managing-chemicals-under-tsca/frank-r-lautenberg-chemical-safety-21st-century-act​</a:t>
            </a:r>
            <a:endParaRPr lang="en-US" sz="22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Chemicals Undergoing Risk Evaluation under TSCA: </a:t>
            </a:r>
            <a:r>
              <a:rPr lang="en-US" sz="2200" b="0" i="0" u="none" strike="noStrike">
                <a:solidFill>
                  <a:srgbClr val="000000"/>
                </a:solidFill>
                <a:effectLst/>
                <a:hlinkClick r:id="rId7"/>
              </a:rPr>
              <a:t>https://www.epa.gov/assessing-and-managing-chemicals-under-tsca/chemicals-undergoing-risk-evaluation-under-tsca​</a:t>
            </a:r>
            <a:endParaRPr lang="en-US" sz="22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Current Chemical Risk Management Activities: </a:t>
            </a:r>
            <a:r>
              <a:rPr lang="en-US" sz="2200" b="0" i="0" u="none" strike="noStrike">
                <a:solidFill>
                  <a:srgbClr val="000000"/>
                </a:solidFill>
                <a:effectLst/>
                <a:hlinkClick r:id="rId8"/>
              </a:rPr>
              <a:t>https://www.epa.gov/assessing-and-managing-chemicals-under-tsca/current-chemical-risk-management-activities</a:t>
            </a:r>
            <a:endParaRPr lang="en-US" sz="2200" b="0" i="0" u="none" strike="noStrike">
              <a:solidFill>
                <a:srgbClr val="000000"/>
              </a:solidFill>
              <a:effectLst/>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0" y="39871"/>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Additional Resources</a:t>
            </a:r>
          </a:p>
        </p:txBody>
      </p:sp>
    </p:spTree>
    <p:extLst>
      <p:ext uri="{BB962C8B-B14F-4D97-AF65-F5344CB8AC3E}">
        <p14:creationId xmlns:p14="http://schemas.microsoft.com/office/powerpoint/2010/main" val="192015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268318"/>
            <a:ext cx="11878849" cy="2158220"/>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3200" b="0" i="0" u="none" strike="noStrike">
                <a:solidFill>
                  <a:srgbClr val="000000"/>
                </a:solidFill>
                <a:effectLst/>
              </a:rPr>
              <a:t>All comments in order to be considered should be submitted to the docket at </a:t>
            </a:r>
            <a:r>
              <a:rPr lang="en-US" sz="3200" b="0" i="0" u="none" strike="noStrike">
                <a:solidFill>
                  <a:srgbClr val="000000"/>
                </a:solidFill>
                <a:effectLst/>
                <a:hlinkClick r:id="rId4"/>
              </a:rPr>
              <a:t>EPA-HQ-OPPT-2020-0744</a:t>
            </a:r>
            <a:endParaRPr lang="en-US" sz="3200" b="0" i="0" u="none" strike="noStrike">
              <a:solidFill>
                <a:srgbClr val="000000"/>
              </a:solidFill>
              <a:effectLst/>
            </a:endParaRPr>
          </a:p>
          <a:p>
            <a:pPr>
              <a:lnSpc>
                <a:spcPct val="106000"/>
              </a:lnSpc>
              <a:buClr>
                <a:schemeClr val="accent1"/>
              </a:buClr>
            </a:pPr>
            <a:endParaRPr lang="en-US" sz="3200" b="0" i="0" u="none" strike="noStrike">
              <a:solidFill>
                <a:srgbClr val="000000"/>
              </a:solidFill>
              <a:effectLst/>
            </a:endParaRPr>
          </a:p>
          <a:p>
            <a:pPr marL="342900" indent="-342900">
              <a:lnSpc>
                <a:spcPct val="106000"/>
              </a:lnSpc>
              <a:buClr>
                <a:schemeClr val="accent1"/>
              </a:buClr>
              <a:buFont typeface="Arial" panose="020B0604020202020204" pitchFamily="34" charset="0"/>
              <a:buChar char="•"/>
            </a:pPr>
            <a:r>
              <a:rPr lang="en-US" sz="3200" b="0" i="0" u="none" strike="noStrike">
                <a:solidFill>
                  <a:srgbClr val="000000"/>
                </a:solidFill>
                <a:effectLst/>
              </a:rPr>
              <a:t>For general questions, email EPA at </a:t>
            </a:r>
            <a:r>
              <a:rPr lang="en-US" sz="3200" b="0" i="0" u="none" strike="noStrike">
                <a:solidFill>
                  <a:srgbClr val="000000"/>
                </a:solidFill>
                <a:effectLst/>
                <a:hlinkClick r:id="rId5"/>
              </a:rPr>
              <a:t>NMP.TSCA@epa.gov </a:t>
            </a:r>
            <a:endParaRPr lang="en-US" sz="3200" b="0" i="0" u="none" strike="noStrike">
              <a:solidFill>
                <a:srgbClr val="000000"/>
              </a:solidFill>
              <a:effectLst/>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0" y="39871"/>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Contact Us</a:t>
            </a:r>
          </a:p>
        </p:txBody>
      </p:sp>
    </p:spTree>
    <p:extLst>
      <p:ext uri="{BB962C8B-B14F-4D97-AF65-F5344CB8AC3E}">
        <p14:creationId xmlns:p14="http://schemas.microsoft.com/office/powerpoint/2010/main" val="382159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313151" y="797802"/>
            <a:ext cx="11878849" cy="4640245"/>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800" b="0" i="0" u="none" strike="noStrike">
                <a:solidFill>
                  <a:srgbClr val="000000"/>
                </a:solidFill>
                <a:effectLst/>
                <a:latin typeface="Arial" panose="020B0604020202020204" pitchFamily="34" charset="0"/>
              </a:rPr>
              <a:t>In June 2016, Congress amended the Toxic Substances Control Act (TSCA)</a:t>
            </a:r>
          </a:p>
          <a:p>
            <a:pPr marL="800100" lvl="1" indent="-342900">
              <a:lnSpc>
                <a:spcPct val="106000"/>
              </a:lnSpc>
              <a:buClr>
                <a:schemeClr val="accent1"/>
              </a:buClr>
              <a:buFont typeface="Calibri" panose="020F0502020204030204" pitchFamily="34" charset="0"/>
              <a:buChar char="‒"/>
            </a:pPr>
            <a:r>
              <a:rPr lang="en-US" sz="2800">
                <a:ea typeface="Calibri" panose="020F0502020204030204" pitchFamily="34" charset="0"/>
                <a:cs typeface="Times New Roman"/>
              </a:rPr>
              <a:t>EPA must assess and address risks from chemicals currently in commerce</a:t>
            </a:r>
            <a:endParaRPr lang="en-US" sz="2800">
              <a:effectLst/>
              <a:ea typeface="Calibri" panose="020F0502020204030204" pitchFamily="34" charset="0"/>
              <a:cs typeface="Times New Roman"/>
            </a:endParaRPr>
          </a:p>
          <a:p>
            <a:pPr marL="800100" lvl="1" indent="-342900">
              <a:lnSpc>
                <a:spcPct val="106000"/>
              </a:lnSpc>
              <a:buClr>
                <a:schemeClr val="accent1"/>
              </a:buClr>
              <a:buFont typeface="Calibri" panose="020F0502020204030204" pitchFamily="34" charset="0"/>
              <a:buChar char="‒"/>
            </a:pPr>
            <a:r>
              <a:rPr lang="en-US" sz="2800">
                <a:effectLst/>
                <a:ea typeface="Calibri" panose="020F0502020204030204" pitchFamily="34" charset="0"/>
                <a:cs typeface="Times New Roman"/>
              </a:rPr>
              <a:t>Statutory timeframes for regulation </a:t>
            </a:r>
          </a:p>
          <a:p>
            <a:pPr marL="800100" lvl="1" indent="-342900">
              <a:lnSpc>
                <a:spcPct val="106000"/>
              </a:lnSpc>
              <a:buClr>
                <a:schemeClr val="accent1"/>
              </a:buClr>
              <a:buFont typeface="Calibri" panose="020F0502020204030204" pitchFamily="34" charset="0"/>
              <a:buChar char="‒"/>
            </a:pPr>
            <a:r>
              <a:rPr lang="en-US" sz="2800">
                <a:effectLst/>
                <a:ea typeface="Calibri" panose="020F0502020204030204" pitchFamily="34" charset="0"/>
                <a:cs typeface="Times New Roman"/>
              </a:rPr>
              <a:t>Protection for the public and predictability for the regulated community</a:t>
            </a:r>
          </a:p>
          <a:p>
            <a:pPr marL="342900" indent="-342900">
              <a:lnSpc>
                <a:spcPct val="106000"/>
              </a:lnSpc>
              <a:buClr>
                <a:schemeClr val="accent1"/>
              </a:buClr>
              <a:buFont typeface="Arial" panose="020B0604020202020204" pitchFamily="34" charset="0"/>
              <a:buChar char="•"/>
            </a:pPr>
            <a:r>
              <a:rPr lang="en-US" sz="2800">
                <a:ea typeface="Calibri" panose="020F0502020204030204" pitchFamily="34" charset="0"/>
                <a:cs typeface="Times New Roman"/>
              </a:rPr>
              <a:t>NMP</a:t>
            </a:r>
            <a:r>
              <a:rPr lang="en-US" sz="2800">
                <a:effectLst/>
                <a:ea typeface="Calibri" panose="020F0502020204030204" pitchFamily="34" charset="0"/>
                <a:cs typeface="Times New Roman"/>
              </a:rPr>
              <a:t> was identified in 2016 as one of the first chemicals for risk evaluation</a:t>
            </a:r>
          </a:p>
          <a:p>
            <a:pPr marL="800100" lvl="1" indent="-342900">
              <a:lnSpc>
                <a:spcPct val="106000"/>
              </a:lnSpc>
              <a:buClr>
                <a:schemeClr val="accent1"/>
              </a:buClr>
              <a:buFont typeface="Calibri" panose="020F0502020204030204" pitchFamily="34" charset="0"/>
              <a:buChar char="‒"/>
            </a:pPr>
            <a:r>
              <a:rPr lang="en-US" sz="2800">
                <a:effectLst/>
                <a:ea typeface="Calibri" panose="020F0502020204030204" pitchFamily="34" charset="0"/>
                <a:cs typeface="Times New Roman"/>
              </a:rPr>
              <a:t>2020 Risk Evaluation followed a public draft and peer review process</a:t>
            </a:r>
          </a:p>
          <a:p>
            <a:pPr marL="800100" lvl="1" indent="-342900">
              <a:lnSpc>
                <a:spcPct val="106000"/>
              </a:lnSpc>
              <a:buClr>
                <a:schemeClr val="accent1"/>
              </a:buClr>
              <a:buFont typeface="Calibri" panose="020F0502020204030204" pitchFamily="34" charset="0"/>
              <a:buChar char="‒"/>
            </a:pPr>
            <a:r>
              <a:rPr lang="en-US" sz="2800">
                <a:effectLst/>
                <a:ea typeface="Calibri" panose="020F0502020204030204" pitchFamily="34" charset="0"/>
                <a:cs typeface="Times New Roman" panose="02020603050405020304" pitchFamily="18" charset="0"/>
              </a:rPr>
              <a:t>2022 Revised Unreasonable Risk Determination</a:t>
            </a:r>
          </a:p>
          <a:p>
            <a:pPr marL="800100" lvl="1" indent="-342900">
              <a:lnSpc>
                <a:spcPct val="106000"/>
              </a:lnSpc>
              <a:buClr>
                <a:schemeClr val="accent1"/>
              </a:buClr>
              <a:buFont typeface="Calibri" panose="020F0502020204030204" pitchFamily="34" charset="0"/>
              <a:buChar char="‒"/>
            </a:pPr>
            <a:r>
              <a:rPr lang="en-US" sz="2800">
                <a:effectLst/>
                <a:ea typeface="Calibri" panose="020F0502020204030204" pitchFamily="34" charset="0"/>
                <a:cs typeface="Times New Roman" panose="02020603050405020304" pitchFamily="18" charset="0"/>
              </a:rPr>
              <a:t>EPA determined NMP presents an unreasonable risk under its conditions of use</a:t>
            </a:r>
            <a:endParaRPr lang="en-US" sz="24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EPA’s Proposal and the Toxic Substances Control Act (TSCA)</a:t>
            </a:r>
          </a:p>
        </p:txBody>
      </p:sp>
    </p:spTree>
    <p:extLst>
      <p:ext uri="{BB962C8B-B14F-4D97-AF65-F5344CB8AC3E}">
        <p14:creationId xmlns:p14="http://schemas.microsoft.com/office/powerpoint/2010/main" val="26307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268318"/>
            <a:ext cx="11878849" cy="3202223"/>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3200" b="0" i="0" u="none" strike="noStrike">
                <a:solidFill>
                  <a:srgbClr val="000000"/>
                </a:solidFill>
                <a:effectLst/>
              </a:rPr>
              <a:t>Addresses the unreasonable risk identified in the risk evaluation of NMP ​</a:t>
            </a:r>
          </a:p>
          <a:p>
            <a:pPr marL="342900" indent="-342900">
              <a:lnSpc>
                <a:spcPct val="106000"/>
              </a:lnSpc>
              <a:buClr>
                <a:schemeClr val="accent1"/>
              </a:buClr>
              <a:buFont typeface="Arial" panose="020B0604020202020204" pitchFamily="34" charset="0"/>
              <a:buChar char="•"/>
            </a:pPr>
            <a:r>
              <a:rPr lang="en-US" sz="3200" b="0" i="0" u="none" strike="noStrike">
                <a:solidFill>
                  <a:srgbClr val="000000"/>
                </a:solidFill>
                <a:effectLst/>
              </a:rPr>
              <a:t>Rule will </a:t>
            </a:r>
            <a:r>
              <a:rPr lang="en-US" sz="3200" b="0" i="0" u="none" strike="noStrike">
                <a:effectLst/>
              </a:rPr>
              <a:t>protect </a:t>
            </a:r>
            <a:r>
              <a:rPr lang="en-US" sz="3200"/>
              <a:t>consumer and occupational users</a:t>
            </a:r>
            <a:r>
              <a:rPr lang="en-US" sz="3200" b="0" i="0" u="none" strike="noStrike">
                <a:effectLst/>
              </a:rPr>
              <a:t> through strict workplace requirements, prescriptive controls, and prohibitions</a:t>
            </a:r>
          </a:p>
          <a:p>
            <a:pPr marL="342900" indent="-342900">
              <a:lnSpc>
                <a:spcPct val="106000"/>
              </a:lnSpc>
              <a:buClr>
                <a:schemeClr val="accent1"/>
              </a:buClr>
              <a:buFont typeface="Arial" panose="020B0604020202020204" pitchFamily="34" charset="0"/>
              <a:buChar char="•"/>
            </a:pPr>
            <a:r>
              <a:rPr lang="en-US" sz="3200" b="0" i="0" u="none" strike="noStrike">
                <a:effectLst/>
              </a:rPr>
              <a:t>Public comment period open until </a:t>
            </a:r>
            <a:r>
              <a:rPr lang="en-US" sz="3200"/>
              <a:t>07</a:t>
            </a:r>
            <a:r>
              <a:rPr lang="en-US" sz="3200" b="0" i="0" u="none" strike="noStrike">
                <a:effectLst/>
              </a:rPr>
              <a:t>/29/2024</a:t>
            </a:r>
          </a:p>
          <a:p>
            <a:pPr marL="342900" indent="-342900">
              <a:lnSpc>
                <a:spcPct val="106000"/>
              </a:lnSpc>
              <a:buClr>
                <a:schemeClr val="accent1"/>
              </a:buClr>
              <a:buFont typeface="Arial" panose="020B0604020202020204" pitchFamily="34" charset="0"/>
              <a:buChar char="•"/>
            </a:pPr>
            <a:r>
              <a:rPr lang="en-US" sz="3200" b="0" i="0" u="none" strike="noStrike">
                <a:effectLst/>
              </a:rPr>
              <a:t>EPA will consider public comments as it develops a final </a:t>
            </a:r>
            <a:r>
              <a:rPr lang="en-US" sz="3200" b="0" i="0" u="none" strike="noStrike">
                <a:solidFill>
                  <a:srgbClr val="000000"/>
                </a:solidFill>
                <a:effectLst/>
              </a:rPr>
              <a:t>regulation </a:t>
            </a:r>
            <a:r>
              <a:rPr lang="en-US" sz="3200" b="0" i="0" u="none" strike="sngStrike">
                <a:solidFill>
                  <a:srgbClr val="000000"/>
                </a:solidFill>
                <a:effectLst/>
              </a:rPr>
              <a:t> </a:t>
            </a:r>
            <a:endParaRPr lang="en-US" sz="2400" strike="sngStrike">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Purpose and Overview Of Rulemaking</a:t>
            </a:r>
          </a:p>
        </p:txBody>
      </p:sp>
    </p:spTree>
    <p:extLst>
      <p:ext uri="{BB962C8B-B14F-4D97-AF65-F5344CB8AC3E}">
        <p14:creationId xmlns:p14="http://schemas.microsoft.com/office/powerpoint/2010/main" val="61030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268318"/>
            <a:ext cx="11878849" cy="4578113"/>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NMP is a powerful carrier solvent with low volatility and is used in wide-ranging industrial, commercial, and consumer applications</a:t>
            </a:r>
            <a:r>
              <a:rPr lang="en-US" sz="2200" b="0" i="0" u="none" strike="noStrike">
                <a:effectLst/>
              </a:rPr>
              <a:t>. These</a:t>
            </a:r>
            <a:r>
              <a:rPr lang="en-US" sz="2200"/>
              <a:t> include uses such </a:t>
            </a:r>
            <a:r>
              <a:rPr lang="en-US" sz="2200">
                <a:effectLst/>
                <a:ea typeface="Times New Roman" panose="02020603050405020304" pitchFamily="18" charset="0"/>
              </a:rPr>
              <a:t>as a processing aid or a solvent, </a:t>
            </a:r>
            <a:r>
              <a:rPr lang="en-US" sz="2200">
                <a:ea typeface="Times New Roman" panose="02020603050405020304" pitchFamily="18" charset="0"/>
              </a:rPr>
              <a:t>i</a:t>
            </a:r>
            <a:r>
              <a:rPr lang="en-US" sz="2200">
                <a:effectLst/>
                <a:ea typeface="Times New Roman" panose="02020603050405020304" pitchFamily="18" charset="0"/>
              </a:rPr>
              <a:t>n various coatings and their associated removers, </a:t>
            </a:r>
            <a:r>
              <a:rPr lang="en-US" sz="2200">
                <a:ea typeface="Times New Roman" panose="02020603050405020304" pitchFamily="18" charset="0"/>
              </a:rPr>
              <a:t>i</a:t>
            </a:r>
            <a:r>
              <a:rPr lang="en-US" sz="2200">
                <a:effectLst/>
                <a:ea typeface="Times New Roman" panose="02020603050405020304" pitchFamily="18" charset="0"/>
              </a:rPr>
              <a:t>n the production of electronics, and i</a:t>
            </a:r>
            <a:r>
              <a:rPr lang="en-US" sz="2200">
                <a:ea typeface="Times New Roman" panose="02020603050405020304" pitchFamily="18" charset="0"/>
              </a:rPr>
              <a:t>n the production of</a:t>
            </a:r>
            <a:r>
              <a:rPr lang="en-US" sz="2200">
                <a:effectLst/>
                <a:ea typeface="Times New Roman" panose="02020603050405020304" pitchFamily="18" charset="0"/>
              </a:rPr>
              <a:t> various polymers including plastics and resins </a:t>
            </a:r>
            <a:endParaRPr lang="en-US" sz="2200" b="0" i="0" u="none" strike="noStrike">
              <a:effectLst/>
            </a:endParaRPr>
          </a:p>
          <a:p>
            <a:pPr marL="342900" indent="-342900">
              <a:lnSpc>
                <a:spcPct val="106000"/>
              </a:lnSpc>
              <a:buClr>
                <a:schemeClr val="accent1"/>
              </a:buClr>
              <a:buFont typeface="Arial" panose="020B0604020202020204" pitchFamily="34" charset="0"/>
              <a:buChar char="•"/>
            </a:pPr>
            <a:r>
              <a:rPr lang="en-US" sz="2200" b="0" i="0" u="none" strike="noStrike">
                <a:effectLst/>
              </a:rPr>
              <a:t>Risks to workers and consumers</a:t>
            </a:r>
            <a:r>
              <a:rPr lang="en-US" sz="2200"/>
              <a:t> </a:t>
            </a:r>
            <a:r>
              <a:rPr lang="en-US" sz="2200" b="0" i="0" u="none" strike="noStrike">
                <a:effectLst/>
              </a:rPr>
              <a:t>for 29 of the 37 conditions of use contribute to the unreasonable risk from NMP. Risks are primarily driven by direct dermal contact rather than inhalation exposure</a:t>
            </a:r>
            <a:endParaRPr lang="en-US" sz="2200" b="0" i="0" u="none" strike="noStrike">
              <a:effectLst/>
              <a:cs typeface="Calibri"/>
            </a:endParaRPr>
          </a:p>
          <a:p>
            <a:pPr marL="342900" indent="-342900">
              <a:lnSpc>
                <a:spcPct val="106000"/>
              </a:lnSpc>
              <a:buClr>
                <a:schemeClr val="accent1"/>
              </a:buClr>
              <a:buFont typeface="Arial" panose="020B0604020202020204" pitchFamily="34" charset="0"/>
              <a:buChar char="•"/>
            </a:pPr>
            <a:r>
              <a:rPr lang="en-US" sz="2400" b="0" i="0" u="none" strike="noStrike">
                <a:effectLst/>
              </a:rPr>
              <a:t>Timeline:​</a:t>
            </a:r>
            <a:endParaRPr lang="en-US" sz="2400" b="0" i="0" u="none" strike="noStrike">
              <a:effectLst/>
              <a:cs typeface="Calibri"/>
            </a:endParaRPr>
          </a:p>
          <a:p>
            <a:pPr marL="800100" lvl="1" indent="-342900">
              <a:lnSpc>
                <a:spcPct val="106000"/>
              </a:lnSpc>
              <a:buClr>
                <a:schemeClr val="accent1"/>
              </a:buClr>
              <a:buFont typeface="Arial" panose="020B0604020202020204" pitchFamily="34" charset="0"/>
              <a:buChar char="–"/>
            </a:pPr>
            <a:r>
              <a:rPr lang="en-US" sz="2400" b="0" i="0" u="none" strike="noStrike">
                <a:effectLst/>
              </a:rPr>
              <a:t>November 2016 – EPA designates NMP as one of the first ten chemicals for risk evaluation​</a:t>
            </a:r>
            <a:endParaRPr lang="en-US" sz="2400" b="0" i="0" u="none" strike="noStrike">
              <a:effectLst/>
              <a:cs typeface="Calibri"/>
            </a:endParaRPr>
          </a:p>
          <a:p>
            <a:pPr marL="800100" lvl="1" indent="-342900">
              <a:lnSpc>
                <a:spcPct val="106000"/>
              </a:lnSpc>
              <a:buClr>
                <a:schemeClr val="accent1"/>
              </a:buClr>
              <a:buFont typeface="Arial" panose="020B0604020202020204" pitchFamily="34" charset="0"/>
              <a:buChar char="–"/>
            </a:pPr>
            <a:r>
              <a:rPr lang="en-US" sz="2400"/>
              <a:t>December</a:t>
            </a:r>
            <a:r>
              <a:rPr lang="en-US" sz="2400" b="0" i="0" u="none" strike="noStrike">
                <a:effectLst/>
              </a:rPr>
              <a:t> 2020 – Risk Evaluation for NMP​</a:t>
            </a:r>
            <a:r>
              <a:rPr lang="en-US" sz="2400"/>
              <a:t> completed</a:t>
            </a:r>
            <a:endParaRPr lang="en-US" sz="2400" b="0" i="0" u="none" strike="noStrike">
              <a:effectLst/>
              <a:cs typeface="Calibri"/>
            </a:endParaRPr>
          </a:p>
          <a:p>
            <a:pPr marL="800100" lvl="1" indent="-342900">
              <a:lnSpc>
                <a:spcPct val="106000"/>
              </a:lnSpc>
              <a:buClr>
                <a:schemeClr val="accent1"/>
              </a:buClr>
              <a:buFont typeface="Arial" panose="020B0604020202020204" pitchFamily="34" charset="0"/>
              <a:buChar char="–"/>
            </a:pPr>
            <a:r>
              <a:rPr lang="en-US" sz="2400"/>
              <a:t>December</a:t>
            </a:r>
            <a:r>
              <a:rPr lang="en-US" sz="2400" b="0" i="0" u="none" strike="noStrike">
                <a:effectLst/>
              </a:rPr>
              <a:t> 2022 – Revised Risk Determination​ completed</a:t>
            </a:r>
            <a:endParaRPr lang="en-US" sz="2400" b="0" i="0" u="none" strike="noStrike">
              <a:effectLst/>
              <a:cs typeface="Calibri"/>
            </a:endParaRPr>
          </a:p>
          <a:p>
            <a:pPr marL="800100" lvl="1" indent="-342900">
              <a:lnSpc>
                <a:spcPct val="106000"/>
              </a:lnSpc>
              <a:buClr>
                <a:schemeClr val="accent1"/>
              </a:buClr>
              <a:buFont typeface="Arial" panose="020B0604020202020204" pitchFamily="34" charset="0"/>
              <a:buChar char="–"/>
            </a:pPr>
            <a:r>
              <a:rPr lang="en-US" sz="2400" b="1">
                <a:solidFill>
                  <a:srgbClr val="000000"/>
                </a:solidFill>
              </a:rPr>
              <a:t>June</a:t>
            </a:r>
            <a:r>
              <a:rPr lang="en-US" sz="2400" b="1" i="0" u="none" strike="noStrike">
                <a:solidFill>
                  <a:srgbClr val="000000"/>
                </a:solidFill>
                <a:effectLst/>
              </a:rPr>
              <a:t> 2024 – EPA Proposal for the Regulation of NMP under Section 6(a)</a:t>
            </a:r>
            <a:r>
              <a:rPr lang="en-US" sz="2400" b="1">
                <a:solidFill>
                  <a:srgbClr val="000000"/>
                </a:solidFill>
              </a:rPr>
              <a:t> </a:t>
            </a:r>
            <a:endParaRPr lang="en-US" sz="2400" b="1">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latin typeface="Calibri" panose="020F0502020204030204" pitchFamily="34" charset="0"/>
                <a:ea typeface="Calibri" panose="020F0502020204030204" pitchFamily="34" charset="0"/>
              </a:rPr>
              <a:t>NMP</a:t>
            </a:r>
            <a:r>
              <a:rPr lang="en-US" sz="3200" b="1">
                <a:solidFill>
                  <a:schemeClr val="accent1">
                    <a:lumMod val="75000"/>
                  </a:schemeClr>
                </a:solidFill>
                <a:effectLst/>
                <a:latin typeface="Calibri" panose="020F0502020204030204" pitchFamily="34" charset="0"/>
                <a:ea typeface="Calibri" panose="020F0502020204030204" pitchFamily="34" charset="0"/>
              </a:rPr>
              <a:t> Background</a:t>
            </a:r>
          </a:p>
        </p:txBody>
      </p:sp>
    </p:spTree>
    <p:extLst>
      <p:ext uri="{BB962C8B-B14F-4D97-AF65-F5344CB8AC3E}">
        <p14:creationId xmlns:p14="http://schemas.microsoft.com/office/powerpoint/2010/main" val="210049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596920" y="2957766"/>
            <a:ext cx="10998159" cy="2816348"/>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Dermal exposure </a:t>
            </a:r>
            <a:r>
              <a:rPr lang="en-US" sz="2400" b="0" i="0" u="none" strike="noStrike">
                <a:effectLst/>
              </a:rPr>
              <a:t>is</a:t>
            </a:r>
            <a:r>
              <a:rPr lang="en-US" sz="2400" b="0" i="0" u="none" strike="noStrike">
                <a:solidFill>
                  <a:srgbClr val="FF0000"/>
                </a:solidFill>
                <a:effectLst/>
              </a:rPr>
              <a:t> </a:t>
            </a:r>
            <a:r>
              <a:rPr lang="en-US" sz="2400">
                <a:solidFill>
                  <a:srgbClr val="000000"/>
                </a:solidFill>
              </a:rPr>
              <a:t>the main driver of unreasonable risk </a:t>
            </a:r>
            <a:r>
              <a:rPr lang="en-US" sz="2400"/>
              <a:t>from direct dermal contact. Inhalation exposure contributes to the unreasonable risk but does not drive it.</a:t>
            </a:r>
            <a:endParaRPr lang="en-US" sz="2400" b="0" i="0" u="none" strike="noStrike">
              <a:effectLst/>
            </a:endParaRP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Reproductive effects from chronic exposure and </a:t>
            </a:r>
            <a:r>
              <a:rPr lang="en-US" sz="2400">
                <a:solidFill>
                  <a:srgbClr val="000000"/>
                </a:solidFill>
              </a:rPr>
              <a:t>d</a:t>
            </a:r>
            <a:r>
              <a:rPr lang="en-US" sz="2400" b="0" i="0" u="none" strike="noStrike">
                <a:solidFill>
                  <a:srgbClr val="000000"/>
                </a:solidFill>
                <a:effectLst/>
              </a:rPr>
              <a:t>evelopmental effects from acute exposure are the most sensitive endpoints</a:t>
            </a:r>
          </a:p>
          <a:p>
            <a:pPr marL="800100" lvl="1" indent="-342900">
              <a:lnSpc>
                <a:spcPct val="106000"/>
              </a:lnSpc>
              <a:buClr>
                <a:schemeClr val="accent1"/>
              </a:buClr>
              <a:buFont typeface="Arial" panose="020B0604020202020204" pitchFamily="34" charset="0"/>
              <a:buChar char="•"/>
            </a:pPr>
            <a:r>
              <a:rPr lang="en-US" sz="2400"/>
              <a:t>Additional effects from exposure include liver toxicity, kidney toxicity, immunotoxicity, neurotoxicity, skin irritation, and sensitization</a:t>
            </a:r>
            <a:endParaRPr lang="en-US" sz="2400" b="0" i="0" u="none">
              <a:effectLst/>
            </a:endParaRPr>
          </a:p>
          <a:p>
            <a:pPr marL="342900" indent="-342900">
              <a:lnSpc>
                <a:spcPct val="106000"/>
              </a:lnSpc>
              <a:buClr>
                <a:schemeClr val="accent1"/>
              </a:buClr>
              <a:buFont typeface="Arial" panose="020B0604020202020204" pitchFamily="34" charset="0"/>
              <a:buChar char="•"/>
            </a:pPr>
            <a:r>
              <a:rPr lang="en-US" sz="2400" b="0" i="0" u="none" strike="noStrike">
                <a:solidFill>
                  <a:srgbClr val="000000"/>
                </a:solidFill>
                <a:effectLst/>
              </a:rPr>
              <a:t>No unreasonable risk to the environment</a:t>
            </a:r>
            <a:endParaRPr lang="en-US" sz="24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00641" y="282541"/>
            <a:ext cx="11990718"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latin typeface="Calibri" panose="020F0502020204030204" pitchFamily="34" charset="0"/>
                <a:ea typeface="Calibri" panose="020F0502020204030204" pitchFamily="34" charset="0"/>
              </a:rPr>
              <a:t>NMP</a:t>
            </a:r>
            <a:r>
              <a:rPr lang="en-US" sz="3200" b="1">
                <a:solidFill>
                  <a:schemeClr val="accent1">
                    <a:lumMod val="75000"/>
                  </a:schemeClr>
                </a:solidFill>
                <a:effectLst/>
                <a:latin typeface="Calibri" panose="020F0502020204030204" pitchFamily="34" charset="0"/>
                <a:ea typeface="Calibri" panose="020F0502020204030204" pitchFamily="34" charset="0"/>
              </a:rPr>
              <a:t> Risk Evaluation: Unreasonable Risk for Workers and Consumers</a:t>
            </a:r>
            <a:endParaRPr lang="en-US" sz="3200" b="1" strike="sngStrike">
              <a:solidFill>
                <a:schemeClr val="accent1">
                  <a:lumMod val="75000"/>
                </a:schemeClr>
              </a:solidFill>
              <a:effectLst/>
              <a:highlight>
                <a:srgbClr val="FFFF00"/>
              </a:highlight>
              <a:latin typeface="Calibri" panose="020F0502020204030204" pitchFamily="34" charset="0"/>
              <a:ea typeface="Calibri" panose="020F0502020204030204" pitchFamily="34" charset="0"/>
            </a:endParaRPr>
          </a:p>
        </p:txBody>
      </p:sp>
      <p:graphicFrame>
        <p:nvGraphicFramePr>
          <p:cNvPr id="4" name="Diagram 3">
            <a:extLst>
              <a:ext uri="{FF2B5EF4-FFF2-40B4-BE49-F238E27FC236}">
                <a16:creationId xmlns:a16="http://schemas.microsoft.com/office/drawing/2014/main" id="{E39FAD5D-2DA5-C5F2-79F2-6E8D6A6A1F5F}"/>
              </a:ext>
            </a:extLst>
          </p:cNvPr>
          <p:cNvGraphicFramePr/>
          <p:nvPr>
            <p:extLst>
              <p:ext uri="{D42A27DB-BD31-4B8C-83A1-F6EECF244321}">
                <p14:modId xmlns:p14="http://schemas.microsoft.com/office/powerpoint/2010/main" val="2420820917"/>
              </p:ext>
            </p:extLst>
          </p:nvPr>
        </p:nvGraphicFramePr>
        <p:xfrm>
          <a:off x="1708029" y="1138687"/>
          <a:ext cx="8074325" cy="15916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401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000178"/>
            <a:ext cx="11878849" cy="4773936"/>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TSCA provides authority to regulate entities including: ​</a:t>
            </a:r>
            <a:endParaRPr lang="en-US" sz="2400" b="0" i="0" u="none" strike="sngStrike" dirty="0">
              <a:solidFill>
                <a:srgbClr val="FF0000"/>
              </a:solidFill>
              <a:effectLst/>
            </a:endParaRPr>
          </a:p>
          <a:p>
            <a:pPr marL="800100" lvl="1"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Manufacturers (including importers) and processors (e.g., formulators)​</a:t>
            </a:r>
          </a:p>
          <a:p>
            <a:pPr marL="800100" lvl="1"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Distributors​</a:t>
            </a:r>
          </a:p>
          <a:p>
            <a:pPr marL="800100" lvl="1"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Commercial users (workplaces and workers) ​</a:t>
            </a:r>
          </a:p>
          <a:p>
            <a:pPr marL="800100" lvl="1"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Entities disposing of chemicals for commercial purposes​</a:t>
            </a:r>
          </a:p>
          <a:p>
            <a:pPr lvl="1">
              <a:lnSpc>
                <a:spcPct val="106000"/>
              </a:lnSpc>
              <a:buClr>
                <a:schemeClr val="accent1"/>
              </a:buClr>
            </a:pPr>
            <a:endParaRPr lang="en-US" sz="2400" b="0" i="0" u="none" strike="noStrike" dirty="0">
              <a:solidFill>
                <a:srgbClr val="000000"/>
              </a:solidFill>
              <a:effectLst/>
            </a:endParaRPr>
          </a:p>
          <a:p>
            <a:pPr marL="342900"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Cannot directly regulate consumer users ​</a:t>
            </a:r>
          </a:p>
          <a:p>
            <a:pPr marL="800100" lvl="1"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Under TSCA, EPA has authority to regulate at the manufacturing, processing and distribution levels in the supply chain to eliminate or restrict the availability of chemicals and chemical-containing products for consumer use​</a:t>
            </a:r>
          </a:p>
          <a:p>
            <a:pPr marL="800100" lvl="1" indent="-342900">
              <a:lnSpc>
                <a:spcPct val="106000"/>
              </a:lnSpc>
              <a:buClr>
                <a:schemeClr val="accent1"/>
              </a:buClr>
              <a:buFont typeface="Arial" panose="020B0604020202020204" pitchFamily="34" charset="0"/>
              <a:buChar char="–"/>
            </a:pPr>
            <a:r>
              <a:rPr lang="en-US" sz="2400" b="0" i="0" u="none" strike="noStrike" dirty="0">
                <a:solidFill>
                  <a:srgbClr val="000000"/>
                </a:solidFill>
                <a:effectLst/>
              </a:rPr>
              <a:t>These authorities allow EPA to regulate at key points in the supply chain to effectively address unreasonable risks to consumers</a:t>
            </a:r>
            <a:endParaRPr lang="en-US" sz="24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TSCA Section 6(a) Regulatory Options</a:t>
            </a:r>
          </a:p>
        </p:txBody>
      </p:sp>
    </p:spTree>
    <p:extLst>
      <p:ext uri="{BB962C8B-B14F-4D97-AF65-F5344CB8AC3E}">
        <p14:creationId xmlns:p14="http://schemas.microsoft.com/office/powerpoint/2010/main" val="177287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65426" y="1268318"/>
            <a:ext cx="11878849" cy="4024820"/>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Prohibit, limit or otherwise restrict manufacture, processing or distribution in commerce​</a:t>
            </a: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Prohibit, limit or otherwise restrict manufacture (includes import), processing or distribution in commerce for particular use or for use above a set concentration​</a:t>
            </a: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Require minimum warnings and instructions with respect to use, distribution, and/or disposal​</a:t>
            </a: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Require recordkeeping, monitoring or testing​</a:t>
            </a: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Prohibit or regulate manner or method of commercial use​</a:t>
            </a: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Prohibit or regulate manner or method of disposal by certain persons​</a:t>
            </a:r>
          </a:p>
          <a:p>
            <a:pPr marL="342900" indent="-342900">
              <a:lnSpc>
                <a:spcPct val="106000"/>
              </a:lnSpc>
              <a:buClr>
                <a:schemeClr val="accent1"/>
              </a:buClr>
              <a:buFont typeface="Arial" panose="020B0604020202020204" pitchFamily="34" charset="0"/>
              <a:buChar char="•"/>
            </a:pPr>
            <a:r>
              <a:rPr lang="en-US" sz="2200" b="0" i="0" u="none" strike="noStrike">
                <a:solidFill>
                  <a:srgbClr val="000000"/>
                </a:solidFill>
                <a:effectLst/>
              </a:rPr>
              <a:t>Direct manufacturers/processors to give notice of the unreasonable risk determination to distributors, users, and the public and replace or repurchase​</a:t>
            </a:r>
          </a:p>
          <a:p>
            <a:pPr>
              <a:lnSpc>
                <a:spcPct val="106000"/>
              </a:lnSpc>
              <a:buClr>
                <a:schemeClr val="accent1"/>
              </a:buClr>
            </a:pPr>
            <a:endParaRPr lang="en-US" sz="2200" b="0" i="0" u="none" strike="noStrike">
              <a:solidFill>
                <a:srgbClr val="000000"/>
              </a:solidFill>
              <a:effectLst/>
            </a:endParaRPr>
          </a:p>
          <a:p>
            <a:pPr>
              <a:lnSpc>
                <a:spcPct val="106000"/>
              </a:lnSpc>
              <a:buClr>
                <a:schemeClr val="accent1"/>
              </a:buClr>
            </a:pPr>
            <a:r>
              <a:rPr lang="en-US" sz="2200" b="0" i="0" u="none" strike="noStrike">
                <a:solidFill>
                  <a:srgbClr val="000000"/>
                </a:solidFill>
                <a:effectLst/>
              </a:rPr>
              <a:t>The section 6(a) menu of regulatory options can be applied alone or in combination. </a:t>
            </a:r>
            <a:endParaRPr lang="en-US" sz="220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TSCA Section 6(a) Regulatory Options (cont.)</a:t>
            </a:r>
          </a:p>
        </p:txBody>
      </p:sp>
    </p:spTree>
    <p:extLst>
      <p:ext uri="{BB962C8B-B14F-4D97-AF65-F5344CB8AC3E}">
        <p14:creationId xmlns:p14="http://schemas.microsoft.com/office/powerpoint/2010/main" val="4247904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50484" y="942935"/>
            <a:ext cx="11878849" cy="4972130"/>
          </a:xfrm>
          <a:prstGeom prst="rect">
            <a:avLst/>
          </a:prstGeom>
          <a:noFill/>
        </p:spPr>
        <p:txBody>
          <a:bodyPr wrap="square" lIns="91440" tIns="45720" rIns="91440" bIns="45720" anchor="t">
            <a:spAutoFit/>
          </a:bodyPr>
          <a:lstStyle/>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Transparent, proactive, and meaningful engagement during risk management helps EPA develop practical and protective regulations  ​</a:t>
            </a:r>
          </a:p>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One-on-one meetings, public webinars, and required consultations with state and local governments, Tribes, environmental justice communities, and small businesses​</a:t>
            </a:r>
          </a:p>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Consultation and coordination with other Federal agencies​</a:t>
            </a:r>
          </a:p>
          <a:p>
            <a:pPr marL="800100" lvl="1"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OSHA, NIOSH, and CPSC for a consistent approach, facilitate compliance, and avoid duplicative requirements​</a:t>
            </a:r>
          </a:p>
          <a:p>
            <a:pPr marL="800100" lvl="1"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DOD, DOE, and NASA for uses that might affect U.S. critical infrastructure or national security and to facilitate compliance</a:t>
            </a:r>
          </a:p>
          <a:p>
            <a:pPr marL="800100" lvl="1"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SBA Advocacy and OMB/OIRA for a Small Business Advocacy Review panel to obtain advice and recommendations from small entity representatives​</a:t>
            </a:r>
          </a:p>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Extensive dialogue helps people understand risk evaluation findings, the TSCA risk management process, and available options for managing unreasonable risks ​</a:t>
            </a:r>
          </a:p>
          <a:p>
            <a:pPr marL="342900" indent="-342900">
              <a:lnSpc>
                <a:spcPct val="106000"/>
              </a:lnSpc>
              <a:buClr>
                <a:schemeClr val="accent1"/>
              </a:buClr>
              <a:buFont typeface="Arial" panose="020B0604020202020204" pitchFamily="34" charset="0"/>
              <a:buChar char="•"/>
            </a:pPr>
            <a:r>
              <a:rPr lang="en-US" sz="2000" b="0" i="0" u="none" strike="noStrike">
                <a:solidFill>
                  <a:srgbClr val="000000"/>
                </a:solidFill>
                <a:effectLst/>
              </a:rPr>
              <a:t>Have been seeking input from stakeholders on potential risk management approaches, their effectiveness, and impacts those approaches might have on businesses, workers, and consumers </a:t>
            </a:r>
          </a:p>
        </p:txBody>
      </p:sp>
      <p:sp>
        <p:nvSpPr>
          <p:cNvPr id="5" name="TextBox 4">
            <a:extLst>
              <a:ext uri="{FF2B5EF4-FFF2-40B4-BE49-F238E27FC236}">
                <a16:creationId xmlns:a16="http://schemas.microsoft.com/office/drawing/2014/main" id="{214AF05A-BF90-FE9B-6D21-9A79397B9A87}"/>
              </a:ext>
            </a:extLst>
          </p:cNvPr>
          <p:cNvSpPr txBox="1"/>
          <p:nvPr/>
        </p:nvSpPr>
        <p:spPr>
          <a:xfrm>
            <a:off x="-1" y="26596"/>
            <a:ext cx="10422385"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effectLst/>
                <a:latin typeface="Calibri" panose="020F0502020204030204" pitchFamily="34" charset="0"/>
                <a:ea typeface="Calibri" panose="020F0502020204030204" pitchFamily="34" charset="0"/>
              </a:rPr>
              <a:t>Principles for Transparency During Risk Management</a:t>
            </a:r>
          </a:p>
        </p:txBody>
      </p:sp>
    </p:spTree>
    <p:extLst>
      <p:ext uri="{BB962C8B-B14F-4D97-AF65-F5344CB8AC3E}">
        <p14:creationId xmlns:p14="http://schemas.microsoft.com/office/powerpoint/2010/main" val="2017626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59A6F0A71EC145B27C3633E3B88828" ma:contentTypeVersion="17" ma:contentTypeDescription="Create a new document." ma:contentTypeScope="" ma:versionID="8abd778e5e6c68bc09a10d02f678add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76dbe1a4-e0d9-473a-be34-101e9a36bbaf" xmlns:ns6="95eccd52-2586-4d6b-8074-dd22bb4b028b" targetNamespace="http://schemas.microsoft.com/office/2006/metadata/properties" ma:root="true" ma:fieldsID="b677424c76f94c749654a8681e3be48a" ns1:_="" ns2:_="" ns3:_="" ns4:_="" ns5:_="" ns6:_="">
    <xsd:import namespace="http://schemas.microsoft.com/sharepoint/v3"/>
    <xsd:import namespace="4ffa91fb-a0ff-4ac5-b2db-65c790d184a4"/>
    <xsd:import namespace="http://schemas.microsoft.com/sharepoint.v3"/>
    <xsd:import namespace="http://schemas.microsoft.com/sharepoint/v3/fields"/>
    <xsd:import namespace="76dbe1a4-e0d9-473a-be34-101e9a36bbaf"/>
    <xsd:import namespace="95eccd52-2586-4d6b-8074-dd22bb4b028b"/>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5:MediaServiceDateTaken" minOccurs="0"/>
                <xsd:element ref="ns6:SharedWithUsers" minOccurs="0"/>
                <xsd:element ref="ns6:SharedWithDetails" minOccurs="0"/>
                <xsd:element ref="ns5:MediaServiceAutoTags" minOccurs="0"/>
                <xsd:element ref="ns5:MediaServiceOCR" minOccurs="0"/>
                <xsd:element ref="ns5:MediaServiceGenerationTime" minOccurs="0"/>
                <xsd:element ref="ns5:MediaServiceEventHashCode" minOccurs="0"/>
                <xsd:element ref="ns5:MediaServiceLocation" minOccurs="0"/>
                <xsd:element ref="ns5:MediaLengthInSeconds" minOccurs="0"/>
                <xsd:element ref="ns5:lcf76f155ced4ddcb4097134ff3c332f"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333dcb48-9e1a-44ab-9c78-a21885c01529}" ma:internalName="TaxCatchAllLabel" ma:readOnly="true" ma:showField="CatchAllDataLabel" ma:web="95eccd52-2586-4d6b-8074-dd22bb4b028b">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333dcb48-9e1a-44ab-9c78-a21885c01529}" ma:internalName="TaxCatchAll" ma:showField="CatchAllData" ma:web="95eccd52-2586-4d6b-8074-dd22bb4b028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dbe1a4-e0d9-473a-be34-101e9a36bbaf"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LengthInSeconds" ma:index="38" nillable="true" ma:displayName="MediaLengthInSeconds" ma:hidden="true" ma:internalName="MediaLengthInSeconds" ma:readOnly="true">
      <xsd:simpleType>
        <xsd:restriction base="dms:Unknown"/>
      </xsd:simpleType>
    </xsd:element>
    <xsd:element name="lcf76f155ced4ddcb4097134ff3c332f" ma:index="40" nillable="true" ma:taxonomy="true" ma:internalName="lcf76f155ced4ddcb4097134ff3c332f" ma:taxonomyFieldName="MediaServiceImageTags" ma:displayName="Thumbnail" ma:readOnly="false" ma:default="1;#image|ffffffff-ffff-ffff-ffff-fffffffff431"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eccd52-2586-4d6b-8074-dd22bb4b028b" elementFormDefault="qualified">
    <xsd:import namespace="http://schemas.microsoft.com/office/2006/documentManagement/types"/>
    <xsd:import namespace="http://schemas.microsoft.com/office/infopath/2007/PartnerControls"/>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2023-07-10T22:54:28+00:00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lcf76f155ced4ddcb4097134ff3c332f xmlns="76dbe1a4-e0d9-473a-be34-101e9a36bbaf">
      <Terms xmlns="http://schemas.microsoft.com/office/infopath/2007/PartnerControls"/>
    </lcf76f155ced4ddcb4097134ff3c332f>
    <SharedWithUsers xmlns="95eccd52-2586-4d6b-8074-dd22bb4b028b">
      <UserInfo>
        <DisplayName>Wolf, Joel</DisplayName>
        <AccountId>638</AccountId>
        <AccountType/>
      </UserInfo>
      <UserInfo>
        <DisplayName>Masten, Bethany</DisplayName>
        <AccountId>1026</AccountId>
        <AccountType/>
      </UserInfo>
      <UserInfo>
        <DisplayName>Hull, Clara</DisplayName>
        <AccountId>11390</AccountId>
        <AccountType/>
      </UserInfo>
      <UserInfo>
        <DisplayName>Kramek, Niva</DisplayName>
        <AccountId>1776</AccountId>
        <AccountType/>
      </UserInfo>
      <UserInfo>
        <DisplayName>Rufka, Anthony</DisplayName>
        <AccountId>24370</AccountId>
        <AccountType/>
      </UserInfo>
    </SharedWithUsers>
  </documentManagement>
</p:properties>
</file>

<file path=customXml/itemProps1.xml><?xml version="1.0" encoding="utf-8"?>
<ds:datastoreItem xmlns:ds="http://schemas.openxmlformats.org/officeDocument/2006/customXml" ds:itemID="{2EAF162A-8DA1-4175-9C5F-18F107C9950E}">
  <ds:schemaRefs>
    <ds:schemaRef ds:uri="Microsoft.SharePoint.Taxonomy.ContentTypeSync"/>
  </ds:schemaRefs>
</ds:datastoreItem>
</file>

<file path=customXml/itemProps2.xml><?xml version="1.0" encoding="utf-8"?>
<ds:datastoreItem xmlns:ds="http://schemas.openxmlformats.org/officeDocument/2006/customXml" ds:itemID="{3D55F890-D6C4-4393-A25B-E9DA67EEAEAE}">
  <ds:schemaRefs>
    <ds:schemaRef ds:uri="http://schemas.microsoft.com/sharepoint/v3/contenttype/forms"/>
  </ds:schemaRefs>
</ds:datastoreItem>
</file>

<file path=customXml/itemProps3.xml><?xml version="1.0" encoding="utf-8"?>
<ds:datastoreItem xmlns:ds="http://schemas.openxmlformats.org/officeDocument/2006/customXml" ds:itemID="{966BA2D1-3D39-4A2E-8414-EA9698C026D3}"/>
</file>

<file path=customXml/itemProps4.xml><?xml version="1.0" encoding="utf-8"?>
<ds:datastoreItem xmlns:ds="http://schemas.openxmlformats.org/officeDocument/2006/customXml" ds:itemID="{97790ECF-5655-4FFA-9F01-42B9B6B2838A}">
  <ds:schemaRefs>
    <ds:schemaRef ds:uri="00d508f3-ced4-4eef-9de0-15f52db79921"/>
    <ds:schemaRef ds:uri="4ffa91fb-a0ff-4ac5-b2db-65c790d184a4"/>
    <ds:schemaRef ds:uri="a1daef6d-a932-4590-8bf9-13f3d573ebea"/>
    <ds:schemaRef ds:uri="adb7bbce-bf67-4482-af10-8250435b1c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TotalTime>
  <Words>2985</Words>
  <Application>Microsoft Office PowerPoint</Application>
  <PresentationFormat>Widescreen</PresentationFormat>
  <Paragraphs>287</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Lan</dc:creator>
  <cp:lastModifiedBy>Masten, Bethany</cp:lastModifiedBy>
  <cp:revision>1</cp:revision>
  <dcterms:created xsi:type="dcterms:W3CDTF">2023-07-10T15:11:52Z</dcterms:created>
  <dcterms:modified xsi:type="dcterms:W3CDTF">2024-06-17T17:54:39Z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0x0101001115FEC16DAF8C4CB2DCA351C8D7AE69</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MediaServiceImageTags">
    <vt:lpwstr/>
  </property>
  <property fmtid="{D5CDD505-2E9C-101B-9397-08002B2CF9AE}" pid="8" name="EPA Subject">
    <vt:lpwstr/>
  </property>
</Properties>
</file>