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31"/>
  </p:sldMasterIdLst>
  <p:notesMasterIdLst>
    <p:notesMasterId r:id="rId161"/>
  </p:notesMasterIdLst>
  <p:sldIdLst>
    <p:sldId id="256" r:id="rId132"/>
    <p:sldId id="300" r:id="rId133"/>
    <p:sldId id="301" r:id="rId134"/>
    <p:sldId id="365" r:id="rId135"/>
    <p:sldId id="319" r:id="rId136"/>
    <p:sldId id="323" r:id="rId137"/>
    <p:sldId id="320" r:id="rId138"/>
    <p:sldId id="322" r:id="rId139"/>
    <p:sldId id="321" r:id="rId140"/>
    <p:sldId id="324" r:id="rId141"/>
    <p:sldId id="343" r:id="rId142"/>
    <p:sldId id="357" r:id="rId143"/>
    <p:sldId id="339" r:id="rId144"/>
    <p:sldId id="341" r:id="rId145"/>
    <p:sldId id="303" r:id="rId146"/>
    <p:sldId id="331" r:id="rId147"/>
    <p:sldId id="361" r:id="rId148"/>
    <p:sldId id="335" r:id="rId149"/>
    <p:sldId id="336" r:id="rId150"/>
    <p:sldId id="363" r:id="rId151"/>
    <p:sldId id="364" r:id="rId152"/>
    <p:sldId id="349" r:id="rId153"/>
    <p:sldId id="358" r:id="rId154"/>
    <p:sldId id="372" r:id="rId155"/>
    <p:sldId id="371" r:id="rId156"/>
    <p:sldId id="366" r:id="rId157"/>
    <p:sldId id="368" r:id="rId158"/>
    <p:sldId id="369" r:id="rId159"/>
    <p:sldId id="360" r:id="rId1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C27B79-27B2-AD30-89A3-D559CBBFBF6F}" name="Choi, David" initials="CD" userId="S::Choi.David@epa.gov::0bbf2357-1b8d-434f-b7b7-0963f119a005" providerId="AD"/>
  <p188:author id="{80C788B2-1D02-9E99-998A-D9D168F1389D}" name="Roberts, Sarah" initials="RS" userId="S::roberts.sarah@epa.gov::3387133d-3cfe-448d-89ce-3aa0aaad7542" providerId="AD"/>
  <p188:author id="{8AE147C6-A5BB-2AD9-3581-F939972D3645}" name="Toro, Claudia" initials="TC" userId="S::ToroVergara.Claudia@epa.gov::571a21a0-b04f-48bb-81a0-31d9824150fd" providerId="AD"/>
  <p188:author id="{2F20C0F2-7BA8-3DDD-0380-0789ED2471F9}" name="Warila, James" initials="WJ" userId="S::Warila.James@epa.gov::1c51afc4-04c5-49c6-ab3e-e7d389b48a2b" providerId="AD"/>
  <p188:author id="{82A760F4-6770-F8A9-3E25-7E0E36001390}" name="Cullen, Angela" initials="CA" userId="S::cullen.angela@epa.gov::fea6e3d2-0070-4117-99bb-c8d8b08064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Sarah" initials="RS" lastIdx="1" clrIdx="0">
    <p:extLst>
      <p:ext uri="{19B8F6BF-5375-455C-9EA6-DF929625EA0E}">
        <p15:presenceInfo xmlns:p15="http://schemas.microsoft.com/office/powerpoint/2012/main" userId="S-1-5-21-1339303556-449845944-1601390327-388259" providerId="AD"/>
      </p:ext>
    </p:extLst>
  </p:cmAuthor>
  <p:cmAuthor id="2" name="Beardsley, Megan" initials="BM" lastIdx="33" clrIdx="1">
    <p:extLst>
      <p:ext uri="{19B8F6BF-5375-455C-9EA6-DF929625EA0E}">
        <p15:presenceInfo xmlns:p15="http://schemas.microsoft.com/office/powerpoint/2012/main" userId="S-1-5-21-1339303556-449845944-1601390327-163114" providerId="AD"/>
      </p:ext>
    </p:extLst>
  </p:cmAuthor>
  <p:cmAuthor id="3" name="Choi, David" initials="CD" lastIdx="8" clrIdx="2">
    <p:extLst>
      <p:ext uri="{19B8F6BF-5375-455C-9EA6-DF929625EA0E}">
        <p15:presenceInfo xmlns:p15="http://schemas.microsoft.com/office/powerpoint/2012/main" userId="S-1-5-21-1339303556-449845944-1601390327-154777" providerId="AD"/>
      </p:ext>
    </p:extLst>
  </p:cmAuthor>
  <p:cmAuthor id="4" name="Warila, James" initials="WJ" lastIdx="2" clrIdx="3">
    <p:extLst>
      <p:ext uri="{19B8F6BF-5375-455C-9EA6-DF929625EA0E}">
        <p15:presenceInfo xmlns:p15="http://schemas.microsoft.com/office/powerpoint/2012/main" userId="S-1-5-21-1339303556-449845944-1601390327-163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339966"/>
    <a:srgbClr val="FF6600"/>
    <a:srgbClr val="DCDCDC"/>
    <a:srgbClr val="D3D3D3"/>
    <a:srgbClr val="D1D1D1"/>
    <a:srgbClr val="E6E6E6"/>
    <a:srgbClr val="FFD9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4E3F4-6ADC-41C3-80A1-A83280930649}" v="8" dt="2023-09-20T20:36:55.951"/>
    <p1510:client id="{48989055-5540-4F08-BF22-CC099A6F09BD}" v="1" dt="2023-09-20T16:40:13.479"/>
    <p1510:client id="{8CC5DDEB-CBC2-4A3A-9585-EDFB1F00B452}" v="2" dt="2023-09-20T16:42:11.456"/>
    <p1510:client id="{9CD0136A-EA57-492A-892A-B9B13DFAD8A6}" v="84" dt="2023-11-28T16:58:20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7.xml"/><Relationship Id="rId159" Type="http://schemas.openxmlformats.org/officeDocument/2006/relationships/slide" Target="slides/slide28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" Target="slides/slide18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2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slide" Target="slides/slide8.xml"/><Relationship Id="rId85" Type="http://schemas.openxmlformats.org/officeDocument/2006/relationships/customXml" Target="../customXml/item85.xml"/><Relationship Id="rId150" Type="http://schemas.openxmlformats.org/officeDocument/2006/relationships/slide" Target="slides/slide19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9.xml"/><Relationship Id="rId145" Type="http://schemas.openxmlformats.org/officeDocument/2006/relationships/slide" Target="slides/slide14.xml"/><Relationship Id="rId161" Type="http://schemas.openxmlformats.org/officeDocument/2006/relationships/notesMaster" Target="notesMasters/notesMaster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slide" Target="slides/slide4.xml"/><Relationship Id="rId151" Type="http://schemas.openxmlformats.org/officeDocument/2006/relationships/slide" Target="slides/slide20.xml"/><Relationship Id="rId156" Type="http://schemas.openxmlformats.org/officeDocument/2006/relationships/slide" Target="slides/slide25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slide" Target="slides/slide10.xml"/><Relationship Id="rId146" Type="http://schemas.openxmlformats.org/officeDocument/2006/relationships/slide" Target="slides/slide15.xml"/><Relationship Id="rId167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Master" Target="slideMasters/slideMaster1.xml"/><Relationship Id="rId136" Type="http://schemas.openxmlformats.org/officeDocument/2006/relationships/slide" Target="slides/slide5.xml"/><Relationship Id="rId157" Type="http://schemas.openxmlformats.org/officeDocument/2006/relationships/slide" Target="slides/slide26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16.xml"/><Relationship Id="rId168" Type="http://schemas.microsoft.com/office/2015/10/relationships/revisionInfo" Target="revisionInfo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slide" Target="slides/slide11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slide" Target="slides/slide6.xml"/><Relationship Id="rId158" Type="http://schemas.openxmlformats.org/officeDocument/2006/relationships/slide" Target="slides/slide2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1.xml"/><Relationship Id="rId153" Type="http://schemas.openxmlformats.org/officeDocument/2006/relationships/slide" Target="slides/slide22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slide" Target="slides/slide12.xml"/><Relationship Id="rId148" Type="http://schemas.openxmlformats.org/officeDocument/2006/relationships/slide" Target="slides/slide17.xml"/><Relationship Id="rId164" Type="http://schemas.openxmlformats.org/officeDocument/2006/relationships/viewProps" Target="viewProps.xml"/><Relationship Id="rId16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2.xml"/><Relationship Id="rId154" Type="http://schemas.openxmlformats.org/officeDocument/2006/relationships/slide" Target="slides/slide23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slide" Target="slides/slide13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slide" Target="slides/slide3.xml"/><Relationship Id="rId80" Type="http://schemas.openxmlformats.org/officeDocument/2006/relationships/customXml" Target="../customXml/item80.xml"/><Relationship Id="rId155" Type="http://schemas.openxmlformats.org/officeDocument/2006/relationships/slide" Target="slides/slide24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ila, James" userId="S::warila.james@epa.gov::1c51afc4-04c5-49c6-ab3e-e7d389b48a2b" providerId="AD" clId="Web-{48989055-5540-4F08-BF22-CC099A6F09BD}"/>
    <pc:docChg chg="">
      <pc:chgData name="Warila, James" userId="S::warila.james@epa.gov::1c51afc4-04c5-49c6-ab3e-e7d389b48a2b" providerId="AD" clId="Web-{48989055-5540-4F08-BF22-CC099A6F09BD}" dt="2023-09-20T16:40:13.479" v="0"/>
      <pc:docMkLst>
        <pc:docMk/>
      </pc:docMkLst>
      <pc:sldChg chg="delCm">
        <pc:chgData name="Warila, James" userId="S::warila.james@epa.gov::1c51afc4-04c5-49c6-ab3e-e7d389b48a2b" providerId="AD" clId="Web-{48989055-5540-4F08-BF22-CC099A6F09BD}" dt="2023-09-20T16:40:13.479" v="0"/>
        <pc:sldMkLst>
          <pc:docMk/>
          <pc:sldMk cId="3590353323" sldId="364"/>
        </pc:sldMkLst>
      </pc:sldChg>
    </pc:docChg>
  </pc:docChgLst>
  <pc:docChgLst>
    <pc:chgData name="Roberts, Sarah" userId="3387133d-3cfe-448d-89ce-3aa0aaad7542" providerId="ADAL" clId="{236ED0AF-08CC-4C0C-A3BF-38DE1EEB7949}"/>
    <pc:docChg chg="undo custSel modSld">
      <pc:chgData name="Roberts, Sarah" userId="3387133d-3cfe-448d-89ce-3aa0aaad7542" providerId="ADAL" clId="{236ED0AF-08CC-4C0C-A3BF-38DE1EEB7949}" dt="2023-09-20T18:31:17.019" v="49" actId="1076"/>
      <pc:docMkLst>
        <pc:docMk/>
      </pc:docMkLst>
      <pc:sldChg chg="modSp mod">
        <pc:chgData name="Roberts, Sarah" userId="3387133d-3cfe-448d-89ce-3aa0aaad7542" providerId="ADAL" clId="{236ED0AF-08CC-4C0C-A3BF-38DE1EEB7949}" dt="2023-09-20T18:08:36.210" v="17" actId="255"/>
        <pc:sldMkLst>
          <pc:docMk/>
          <pc:sldMk cId="3924091015" sldId="300"/>
        </pc:sldMkLst>
        <pc:spChg chg="mod">
          <ac:chgData name="Roberts, Sarah" userId="3387133d-3cfe-448d-89ce-3aa0aaad7542" providerId="ADAL" clId="{236ED0AF-08CC-4C0C-A3BF-38DE1EEB7949}" dt="2023-09-20T18:08:36.210" v="17" actId="255"/>
          <ac:spMkLst>
            <pc:docMk/>
            <pc:sldMk cId="3924091015" sldId="300"/>
            <ac:spMk id="7" creationId="{5199ADE8-1A95-4A77-9429-9AC59ADA37D5}"/>
          </ac:spMkLst>
        </pc:spChg>
      </pc:sldChg>
      <pc:sldChg chg="modSp mod">
        <pc:chgData name="Roberts, Sarah" userId="3387133d-3cfe-448d-89ce-3aa0aaad7542" providerId="ADAL" clId="{236ED0AF-08CC-4C0C-A3BF-38DE1EEB7949}" dt="2023-09-20T18:27:34.892" v="41" actId="20577"/>
        <pc:sldMkLst>
          <pc:docMk/>
          <pc:sldMk cId="656788584" sldId="335"/>
        </pc:sldMkLst>
        <pc:spChg chg="mod">
          <ac:chgData name="Roberts, Sarah" userId="3387133d-3cfe-448d-89ce-3aa0aaad7542" providerId="ADAL" clId="{236ED0AF-08CC-4C0C-A3BF-38DE1EEB7949}" dt="2023-09-20T18:27:34.892" v="41" actId="20577"/>
          <ac:spMkLst>
            <pc:docMk/>
            <pc:sldMk cId="656788584" sldId="335"/>
            <ac:spMk id="9" creationId="{5278C356-1C74-45F0-AA1D-AFFF1F4964B1}"/>
          </ac:spMkLst>
        </pc:spChg>
        <pc:spChg chg="mod">
          <ac:chgData name="Roberts, Sarah" userId="3387133d-3cfe-448d-89ce-3aa0aaad7542" providerId="ADAL" clId="{236ED0AF-08CC-4C0C-A3BF-38DE1EEB7949}" dt="2023-09-20T18:22:40.274" v="40" actId="6549"/>
          <ac:spMkLst>
            <pc:docMk/>
            <pc:sldMk cId="656788584" sldId="335"/>
            <ac:spMk id="14" creationId="{299C1179-923B-1365-338A-782CFEE98077}"/>
          </ac:spMkLst>
        </pc:spChg>
      </pc:sldChg>
      <pc:sldChg chg="modSp mod">
        <pc:chgData name="Roberts, Sarah" userId="3387133d-3cfe-448d-89ce-3aa0aaad7542" providerId="ADAL" clId="{236ED0AF-08CC-4C0C-A3BF-38DE1EEB7949}" dt="2023-09-20T18:27:46.965" v="42" actId="20577"/>
        <pc:sldMkLst>
          <pc:docMk/>
          <pc:sldMk cId="2540340130" sldId="336"/>
        </pc:sldMkLst>
        <pc:spChg chg="mod">
          <ac:chgData name="Roberts, Sarah" userId="3387133d-3cfe-448d-89ce-3aa0aaad7542" providerId="ADAL" clId="{236ED0AF-08CC-4C0C-A3BF-38DE1EEB7949}" dt="2023-09-20T18:27:46.965" v="42" actId="20577"/>
          <ac:spMkLst>
            <pc:docMk/>
            <pc:sldMk cId="2540340130" sldId="336"/>
            <ac:spMk id="9" creationId="{5278C356-1C74-45F0-AA1D-AFFF1F4964B1}"/>
          </ac:spMkLst>
        </pc:spChg>
      </pc:sldChg>
      <pc:sldChg chg="modSp mod">
        <pc:chgData name="Roberts, Sarah" userId="3387133d-3cfe-448d-89ce-3aa0aaad7542" providerId="ADAL" clId="{236ED0AF-08CC-4C0C-A3BF-38DE1EEB7949}" dt="2023-09-20T18:22:21.477" v="39" actId="14100"/>
        <pc:sldMkLst>
          <pc:docMk/>
          <pc:sldMk cId="2817210991" sldId="341"/>
        </pc:sldMkLst>
        <pc:spChg chg="mod">
          <ac:chgData name="Roberts, Sarah" userId="3387133d-3cfe-448d-89ce-3aa0aaad7542" providerId="ADAL" clId="{236ED0AF-08CC-4C0C-A3BF-38DE1EEB7949}" dt="2023-09-20T18:10:01.693" v="22" actId="20577"/>
          <ac:spMkLst>
            <pc:docMk/>
            <pc:sldMk cId="2817210991" sldId="341"/>
            <ac:spMk id="3" creationId="{EDAF2B1C-7538-C4CB-8CCB-EE8E412AF4C9}"/>
          </ac:spMkLst>
        </pc:spChg>
        <pc:spChg chg="mod">
          <ac:chgData name="Roberts, Sarah" userId="3387133d-3cfe-448d-89ce-3aa0aaad7542" providerId="ADAL" clId="{236ED0AF-08CC-4C0C-A3BF-38DE1EEB7949}" dt="2023-09-20T18:22:21.477" v="39" actId="14100"/>
          <ac:spMkLst>
            <pc:docMk/>
            <pc:sldMk cId="2817210991" sldId="341"/>
            <ac:spMk id="5" creationId="{0A32BD53-9ECD-D961-9036-FD6E999C258E}"/>
          </ac:spMkLst>
        </pc:spChg>
        <pc:picChg chg="mod">
          <ac:chgData name="Roberts, Sarah" userId="3387133d-3cfe-448d-89ce-3aa0aaad7542" providerId="ADAL" clId="{236ED0AF-08CC-4C0C-A3BF-38DE1EEB7949}" dt="2023-09-20T16:55:33.710" v="3" actId="1076"/>
          <ac:picMkLst>
            <pc:docMk/>
            <pc:sldMk cId="2817210991" sldId="341"/>
            <ac:picMk id="8" creationId="{016C5A74-A529-56D8-DB65-0FC010292F5D}"/>
          </ac:picMkLst>
        </pc:picChg>
      </pc:sldChg>
      <pc:sldChg chg="modSp mod">
        <pc:chgData name="Roberts, Sarah" userId="3387133d-3cfe-448d-89ce-3aa0aaad7542" providerId="ADAL" clId="{236ED0AF-08CC-4C0C-A3BF-38DE1EEB7949}" dt="2023-09-20T16:55:34.347" v="5" actId="1076"/>
        <pc:sldMkLst>
          <pc:docMk/>
          <pc:sldMk cId="2444825303" sldId="357"/>
        </pc:sldMkLst>
        <pc:picChg chg="mod">
          <ac:chgData name="Roberts, Sarah" userId="3387133d-3cfe-448d-89ce-3aa0aaad7542" providerId="ADAL" clId="{236ED0AF-08CC-4C0C-A3BF-38DE1EEB7949}" dt="2023-09-20T16:55:34.347" v="5" actId="1076"/>
          <ac:picMkLst>
            <pc:docMk/>
            <pc:sldMk cId="2444825303" sldId="357"/>
            <ac:picMk id="8" creationId="{2B732F86-E5B3-1C61-7068-9AEFC590D80D}"/>
          </ac:picMkLst>
        </pc:picChg>
      </pc:sldChg>
      <pc:sldChg chg="modSp mod">
        <pc:chgData name="Roberts, Sarah" userId="3387133d-3cfe-448d-89ce-3aa0aaad7542" providerId="ADAL" clId="{236ED0AF-08CC-4C0C-A3BF-38DE1EEB7949}" dt="2023-09-20T18:08:19.984" v="15" actId="255"/>
        <pc:sldMkLst>
          <pc:docMk/>
          <pc:sldMk cId="2653425683" sldId="365"/>
        </pc:sldMkLst>
        <pc:spChg chg="mod">
          <ac:chgData name="Roberts, Sarah" userId="3387133d-3cfe-448d-89ce-3aa0aaad7542" providerId="ADAL" clId="{236ED0AF-08CC-4C0C-A3BF-38DE1EEB7949}" dt="2023-09-20T18:08:19.984" v="15" actId="255"/>
          <ac:spMkLst>
            <pc:docMk/>
            <pc:sldMk cId="2653425683" sldId="365"/>
            <ac:spMk id="7" creationId="{CA9B110B-CAF4-4D69-8991-317FE99EA1A6}"/>
          </ac:spMkLst>
        </pc:spChg>
      </pc:sldChg>
      <pc:sldChg chg="modSp mod">
        <pc:chgData name="Roberts, Sarah" userId="3387133d-3cfe-448d-89ce-3aa0aaad7542" providerId="ADAL" clId="{236ED0AF-08CC-4C0C-A3BF-38DE1EEB7949}" dt="2023-09-20T18:29:14.195" v="43" actId="1076"/>
        <pc:sldMkLst>
          <pc:docMk/>
          <pc:sldMk cId="528774524" sldId="366"/>
        </pc:sldMkLst>
        <pc:spChg chg="mod">
          <ac:chgData name="Roberts, Sarah" userId="3387133d-3cfe-448d-89ce-3aa0aaad7542" providerId="ADAL" clId="{236ED0AF-08CC-4C0C-A3BF-38DE1EEB7949}" dt="2023-09-20T18:29:14.195" v="43" actId="1076"/>
          <ac:spMkLst>
            <pc:docMk/>
            <pc:sldMk cId="528774524" sldId="366"/>
            <ac:spMk id="5" creationId="{92BE288F-0EE3-EDCC-6A2C-A80E9D4AB2B2}"/>
          </ac:spMkLst>
        </pc:spChg>
      </pc:sldChg>
      <pc:sldChg chg="modSp mod">
        <pc:chgData name="Roberts, Sarah" userId="3387133d-3cfe-448d-89ce-3aa0aaad7542" providerId="ADAL" clId="{236ED0AF-08CC-4C0C-A3BF-38DE1EEB7949}" dt="2023-09-20T18:30:49.390" v="48" actId="1076"/>
        <pc:sldMkLst>
          <pc:docMk/>
          <pc:sldMk cId="3210299041" sldId="368"/>
        </pc:sldMkLst>
        <pc:picChg chg="mod modCrop">
          <ac:chgData name="Roberts, Sarah" userId="3387133d-3cfe-448d-89ce-3aa0aaad7542" providerId="ADAL" clId="{236ED0AF-08CC-4C0C-A3BF-38DE1EEB7949}" dt="2023-09-20T18:30:49.390" v="48" actId="1076"/>
          <ac:picMkLst>
            <pc:docMk/>
            <pc:sldMk cId="3210299041" sldId="368"/>
            <ac:picMk id="2" creationId="{22BA0CBA-A104-B14C-395B-73D491ADB07A}"/>
          </ac:picMkLst>
        </pc:picChg>
      </pc:sldChg>
      <pc:sldChg chg="modSp mod">
        <pc:chgData name="Roberts, Sarah" userId="3387133d-3cfe-448d-89ce-3aa0aaad7542" providerId="ADAL" clId="{236ED0AF-08CC-4C0C-A3BF-38DE1EEB7949}" dt="2023-09-20T18:31:17.019" v="49" actId="1076"/>
        <pc:sldMkLst>
          <pc:docMk/>
          <pc:sldMk cId="1906188936" sldId="369"/>
        </pc:sldMkLst>
        <pc:spChg chg="mod">
          <ac:chgData name="Roberts, Sarah" userId="3387133d-3cfe-448d-89ce-3aa0aaad7542" providerId="ADAL" clId="{236ED0AF-08CC-4C0C-A3BF-38DE1EEB7949}" dt="2023-09-20T18:31:17.019" v="49" actId="1076"/>
          <ac:spMkLst>
            <pc:docMk/>
            <pc:sldMk cId="1906188936" sldId="369"/>
            <ac:spMk id="5" creationId="{92BE288F-0EE3-EDCC-6A2C-A80E9D4AB2B2}"/>
          </ac:spMkLst>
        </pc:spChg>
      </pc:sldChg>
    </pc:docChg>
  </pc:docChgLst>
  <pc:docChgLst>
    <pc:chgData name="Toro, Claudia" userId="571a21a0-b04f-48bb-81a0-31d9824150fd" providerId="ADAL" clId="{27690B51-66AF-467D-A414-A87E0AF2F527}"/>
    <pc:docChg chg="modSld">
      <pc:chgData name="Toro, Claudia" userId="571a21a0-b04f-48bb-81a0-31d9824150fd" providerId="ADAL" clId="{27690B51-66AF-467D-A414-A87E0AF2F527}" dt="2023-09-20T14:57:23.274" v="48" actId="1076"/>
      <pc:docMkLst>
        <pc:docMk/>
      </pc:docMkLst>
      <pc:sldChg chg="modSp mod">
        <pc:chgData name="Toro, Claudia" userId="571a21a0-b04f-48bb-81a0-31d9824150fd" providerId="ADAL" clId="{27690B51-66AF-467D-A414-A87E0AF2F527}" dt="2023-09-20T14:57:23.274" v="48" actId="1076"/>
        <pc:sldMkLst>
          <pc:docMk/>
          <pc:sldMk cId="3590353323" sldId="364"/>
        </pc:sldMkLst>
        <pc:spChg chg="mod">
          <ac:chgData name="Toro, Claudia" userId="571a21a0-b04f-48bb-81a0-31d9824150fd" providerId="ADAL" clId="{27690B51-66AF-467D-A414-A87E0AF2F527}" dt="2023-09-20T14:57:17.715" v="46" actId="1076"/>
          <ac:spMkLst>
            <pc:docMk/>
            <pc:sldMk cId="3590353323" sldId="364"/>
            <ac:spMk id="2" creationId="{1C0E7C64-AE1B-A24B-4C10-9A09D0E2571A}"/>
          </ac:spMkLst>
        </pc:spChg>
        <pc:spChg chg="mod">
          <ac:chgData name="Toro, Claudia" userId="571a21a0-b04f-48bb-81a0-31d9824150fd" providerId="ADAL" clId="{27690B51-66AF-467D-A414-A87E0AF2F527}" dt="2023-09-20T14:57:23.274" v="48" actId="1076"/>
          <ac:spMkLst>
            <pc:docMk/>
            <pc:sldMk cId="3590353323" sldId="364"/>
            <ac:spMk id="5" creationId="{4CC6DD2E-CB27-CEF1-B16C-7C9B53A67604}"/>
          </ac:spMkLst>
        </pc:spChg>
        <pc:picChg chg="mod ord">
          <ac:chgData name="Toro, Claudia" userId="571a21a0-b04f-48bb-81a0-31d9824150fd" providerId="ADAL" clId="{27690B51-66AF-467D-A414-A87E0AF2F527}" dt="2023-09-20T14:57:07.818" v="44" actId="1038"/>
          <ac:picMkLst>
            <pc:docMk/>
            <pc:sldMk cId="3590353323" sldId="364"/>
            <ac:picMk id="3" creationId="{C251AA5A-01DC-8BF5-FC7B-0D73F0021439}"/>
          </ac:picMkLst>
        </pc:picChg>
        <pc:picChg chg="mod">
          <ac:chgData name="Toro, Claudia" userId="571a21a0-b04f-48bb-81a0-31d9824150fd" providerId="ADAL" clId="{27690B51-66AF-467D-A414-A87E0AF2F527}" dt="2023-09-20T14:56:50.222" v="7" actId="14100"/>
          <ac:picMkLst>
            <pc:docMk/>
            <pc:sldMk cId="3590353323" sldId="364"/>
            <ac:picMk id="8" creationId="{ACEED0D4-FF51-8C9F-83C2-39BE0DD59002}"/>
          </ac:picMkLst>
        </pc:picChg>
      </pc:sldChg>
    </pc:docChg>
  </pc:docChgLst>
  <pc:docChgLst>
    <pc:chgData name="Warila, James" userId="S::warila.james@epa.gov::1c51afc4-04c5-49c6-ab3e-e7d389b48a2b" providerId="AD" clId="Web-{3934E3F4-6ADC-41C3-80A1-A83280930649}"/>
    <pc:docChg chg="modSld">
      <pc:chgData name="Warila, James" userId="S::warila.james@epa.gov::1c51afc4-04c5-49c6-ab3e-e7d389b48a2b" providerId="AD" clId="Web-{3934E3F4-6ADC-41C3-80A1-A83280930649}" dt="2023-09-20T20:36:55.951" v="5" actId="1076"/>
      <pc:docMkLst>
        <pc:docMk/>
      </pc:docMkLst>
      <pc:sldChg chg="modSp">
        <pc:chgData name="Warila, James" userId="S::warila.james@epa.gov::1c51afc4-04c5-49c6-ab3e-e7d389b48a2b" providerId="AD" clId="Web-{3934E3F4-6ADC-41C3-80A1-A83280930649}" dt="2023-09-20T20:36:55.951" v="5" actId="1076"/>
        <pc:sldMkLst>
          <pc:docMk/>
          <pc:sldMk cId="3590353323" sldId="364"/>
        </pc:sldMkLst>
        <pc:spChg chg="mod">
          <ac:chgData name="Warila, James" userId="S::warila.james@epa.gov::1c51afc4-04c5-49c6-ab3e-e7d389b48a2b" providerId="AD" clId="Web-{3934E3F4-6ADC-41C3-80A1-A83280930649}" dt="2023-09-20T20:36:55.951" v="5" actId="1076"/>
          <ac:spMkLst>
            <pc:docMk/>
            <pc:sldMk cId="3590353323" sldId="364"/>
            <ac:spMk id="2" creationId="{1C0E7C64-AE1B-A24B-4C10-9A09D0E2571A}"/>
          </ac:spMkLst>
        </pc:spChg>
        <pc:spChg chg="mod">
          <ac:chgData name="Warila, James" userId="S::warila.james@epa.gov::1c51afc4-04c5-49c6-ab3e-e7d389b48a2b" providerId="AD" clId="Web-{3934E3F4-6ADC-41C3-80A1-A83280930649}" dt="2023-09-20T20:36:51.404" v="4" actId="1076"/>
          <ac:spMkLst>
            <pc:docMk/>
            <pc:sldMk cId="3590353323" sldId="364"/>
            <ac:spMk id="5" creationId="{4CC6DD2E-CB27-CEF1-B16C-7C9B53A67604}"/>
          </ac:spMkLst>
        </pc:spChg>
      </pc:sldChg>
    </pc:docChg>
  </pc:docChgLst>
  <pc:docChgLst>
    <pc:chgData name="Warila, James" userId="S::warila.james@epa.gov::1c51afc4-04c5-49c6-ab3e-e7d389b48a2b" providerId="AD" clId="Web-{8CC5DDEB-CBC2-4A3A-9585-EDFB1F00B452}"/>
    <pc:docChg chg="modSld">
      <pc:chgData name="Warila, James" userId="S::warila.james@epa.gov::1c51afc4-04c5-49c6-ab3e-e7d389b48a2b" providerId="AD" clId="Web-{8CC5DDEB-CBC2-4A3A-9585-EDFB1F00B452}" dt="2023-09-20T16:42:11.456" v="1" actId="1076"/>
      <pc:docMkLst>
        <pc:docMk/>
      </pc:docMkLst>
      <pc:sldChg chg="modSp delCm">
        <pc:chgData name="Warila, James" userId="S::warila.james@epa.gov::1c51afc4-04c5-49c6-ab3e-e7d389b48a2b" providerId="AD" clId="Web-{8CC5DDEB-CBC2-4A3A-9585-EDFB1F00B452}" dt="2023-09-20T16:42:11.456" v="1" actId="1076"/>
        <pc:sldMkLst>
          <pc:docMk/>
          <pc:sldMk cId="3210299041" sldId="368"/>
        </pc:sldMkLst>
        <pc:spChg chg="mod">
          <ac:chgData name="Warila, James" userId="S::warila.james@epa.gov::1c51afc4-04c5-49c6-ab3e-e7d389b48a2b" providerId="AD" clId="Web-{8CC5DDEB-CBC2-4A3A-9585-EDFB1F00B452}" dt="2023-09-20T16:42:11.456" v="1" actId="1076"/>
          <ac:spMkLst>
            <pc:docMk/>
            <pc:sldMk cId="3210299041" sldId="368"/>
            <ac:spMk id="5" creationId="{92BE288F-0EE3-EDCC-6A2C-A80E9D4AB2B2}"/>
          </ac:spMkLst>
        </pc:spChg>
      </pc:sldChg>
    </pc:docChg>
  </pc:docChgLst>
  <pc:docChgLst>
    <pc:chgData name="Snyder, Jennifer" userId="S::snyder.jennifer@epa.gov::2f2d697f-2c91-46b8-a603-7d2c9e168161" providerId="AD" clId="Web-{9CD0136A-EA57-492A-892A-B9B13DFAD8A6}"/>
    <pc:docChg chg="modSld">
      <pc:chgData name="Snyder, Jennifer" userId="S::snyder.jennifer@epa.gov::2f2d697f-2c91-46b8-a603-7d2c9e168161" providerId="AD" clId="Web-{9CD0136A-EA57-492A-892A-B9B13DFAD8A6}" dt="2023-11-28T16:58:20.994" v="42" actId="1076"/>
      <pc:docMkLst>
        <pc:docMk/>
      </pc:docMkLst>
      <pc:sldChg chg="addSp modSp">
        <pc:chgData name="Snyder, Jennifer" userId="S::snyder.jennifer@epa.gov::2f2d697f-2c91-46b8-a603-7d2c9e168161" providerId="AD" clId="Web-{9CD0136A-EA57-492A-892A-B9B13DFAD8A6}" dt="2023-11-28T16:58:20.994" v="42" actId="1076"/>
        <pc:sldMkLst>
          <pc:docMk/>
          <pc:sldMk cId="4154349059" sldId="256"/>
        </pc:sldMkLst>
        <pc:spChg chg="add mod">
          <ac:chgData name="Snyder, Jennifer" userId="S::snyder.jennifer@epa.gov::2f2d697f-2c91-46b8-a603-7d2c9e168161" providerId="AD" clId="Web-{9CD0136A-EA57-492A-892A-B9B13DFAD8A6}" dt="2023-11-28T16:58:20.994" v="42" actId="1076"/>
          <ac:spMkLst>
            <pc:docMk/>
            <pc:sldMk cId="4154349059" sldId="256"/>
            <ac:spMk id="2" creationId="{CB714DDC-DEA5-9638-9589-83D3E065A823}"/>
          </ac:spMkLst>
        </pc:spChg>
      </pc:sldChg>
    </pc:docChg>
  </pc:docChgLst>
  <pc:docChgLst>
    <pc:chgData name="Warila, James" userId="1c51afc4-04c5-49c6-ab3e-e7d389b48a2b" providerId="ADAL" clId="{BCCC7125-BA22-43DB-8715-54E9C3E1F01E}"/>
    <pc:docChg chg="custSel modSld">
      <pc:chgData name="Warila, James" userId="1c51afc4-04c5-49c6-ab3e-e7d389b48a2b" providerId="ADAL" clId="{BCCC7125-BA22-43DB-8715-54E9C3E1F01E}" dt="2023-09-20T19:44:32.328" v="39" actId="1076"/>
      <pc:docMkLst>
        <pc:docMk/>
      </pc:docMkLst>
      <pc:sldChg chg="delSp modSp mod">
        <pc:chgData name="Warila, James" userId="1c51afc4-04c5-49c6-ab3e-e7d389b48a2b" providerId="ADAL" clId="{BCCC7125-BA22-43DB-8715-54E9C3E1F01E}" dt="2023-09-20T19:44:32.328" v="39" actId="1076"/>
        <pc:sldMkLst>
          <pc:docMk/>
          <pc:sldMk cId="3992999577" sldId="324"/>
        </pc:sldMkLst>
        <pc:spChg chg="mod">
          <ac:chgData name="Warila, James" userId="1c51afc4-04c5-49c6-ab3e-e7d389b48a2b" providerId="ADAL" clId="{BCCC7125-BA22-43DB-8715-54E9C3E1F01E}" dt="2023-09-20T19:44:32.328" v="39" actId="1076"/>
          <ac:spMkLst>
            <pc:docMk/>
            <pc:sldMk cId="3992999577" sldId="324"/>
            <ac:spMk id="3" creationId="{D145BF74-011E-3C8A-C133-59C512B1DB68}"/>
          </ac:spMkLst>
        </pc:spChg>
        <pc:picChg chg="mod ord">
          <ac:chgData name="Warila, James" userId="1c51afc4-04c5-49c6-ab3e-e7d389b48a2b" providerId="ADAL" clId="{BCCC7125-BA22-43DB-8715-54E9C3E1F01E}" dt="2023-09-20T19:44:29.661" v="38" actId="167"/>
          <ac:picMkLst>
            <pc:docMk/>
            <pc:sldMk cId="3992999577" sldId="324"/>
            <ac:picMk id="2" creationId="{5B3A14BA-B895-759F-9F26-52BF0999306C}"/>
          </ac:picMkLst>
        </pc:picChg>
        <pc:picChg chg="del">
          <ac:chgData name="Warila, James" userId="1c51afc4-04c5-49c6-ab3e-e7d389b48a2b" providerId="ADAL" clId="{BCCC7125-BA22-43DB-8715-54E9C3E1F01E}" dt="2023-09-20T19:43:30.834" v="0" actId="478"/>
          <ac:picMkLst>
            <pc:docMk/>
            <pc:sldMk cId="3992999577" sldId="324"/>
            <ac:picMk id="5" creationId="{21BCF302-667B-E49A-61E9-E617E663F3D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usepa.sharepoint.com/sites/NonroadAnalysisTeam/Shared%20Documents/Stakeholder_Industry%20Outreach/Outreach/Internal%20Presentations/TTI%20-%20overview%20of%20EPA%20category%20assign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D0-4314-A92A-0FA137C5FE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D0-4314-A92A-0FA137C5FE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D0-4314-A92A-0FA137C5FE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CD0-4314-A92A-0FA137C5FE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CD0-4314-A92A-0FA137C5FE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CD0-4314-A92A-0FA137C5FE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CD0-4314-A92A-0FA137C5FEA1}"/>
              </c:ext>
            </c:extLst>
          </c:dPt>
          <c:dLbls>
            <c:dLbl>
              <c:idx val="0"/>
              <c:layout>
                <c:manualLayout>
                  <c:x val="-0.22389928803809711"/>
                  <c:y val="0.100467618770198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CD0-4314-A92A-0FA137C5FEA1}"/>
                </c:ext>
              </c:extLst>
            </c:dLbl>
            <c:dLbl>
              <c:idx val="1"/>
              <c:layout>
                <c:manualLayout>
                  <c:x val="-0.16224228707938454"/>
                  <c:y val="-0.193561407888609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CD0-4314-A92A-0FA137C5FEA1}"/>
                </c:ext>
              </c:extLst>
            </c:dLbl>
            <c:dLbl>
              <c:idx val="2"/>
              <c:layout>
                <c:manualLayout>
                  <c:x val="8.3667153881213943E-2"/>
                  <c:y val="-0.141288162333069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CD0-4314-A92A-0FA137C5FEA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CD0-4314-A92A-0FA137C5FEA1}"/>
                </c:ext>
              </c:extLst>
            </c:dLbl>
            <c:dLbl>
              <c:idx val="4"/>
              <c:layout>
                <c:manualLayout>
                  <c:x val="0.12133554921631702"/>
                  <c:y val="4.00037264585348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D0-4314-A92A-0FA137C5FEA1}"/>
                </c:ext>
              </c:extLst>
            </c:dLbl>
            <c:dLbl>
              <c:idx val="5"/>
              <c:layout>
                <c:manualLayout>
                  <c:x val="0.13560658211136781"/>
                  <c:y val="6.4913212494006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5891995536486"/>
                      <c:h val="0.11434552719611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CD0-4314-A92A-0FA137C5FEA1}"/>
                </c:ext>
              </c:extLst>
            </c:dLbl>
            <c:dLbl>
              <c:idx val="6"/>
              <c:layout>
                <c:manualLayout>
                  <c:x val="9.6775268360915961E-2"/>
                  <c:y val="0.15229007880987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8CD0-4314-A92A-0FA137C5F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(PivotTable_ByEquipCat!$H$38:$H$43,PivotTable_ByEquipCat!$H$64)</c:f>
              <c:strCache>
                <c:ptCount val="7"/>
                <c:pt idx="0">
                  <c:v>Wheel Loaders-Dozers</c:v>
                </c:pt>
                <c:pt idx="1">
                  <c:v>Agricultural-Utility Tractors</c:v>
                </c:pt>
                <c:pt idx="2">
                  <c:v>Graders</c:v>
                </c:pt>
                <c:pt idx="3">
                  <c:v>Pavement Sweepers</c:v>
                </c:pt>
                <c:pt idx="4">
                  <c:v>Track Loaders-Dozers</c:v>
                </c:pt>
                <c:pt idx="5">
                  <c:v>Roller Compactors</c:v>
                </c:pt>
                <c:pt idx="6">
                  <c:v>Other</c:v>
                </c:pt>
              </c:strCache>
            </c:strRef>
          </c:cat>
          <c:val>
            <c:numRef>
              <c:f>(PivotTable_ByEquipCat!$I$38:$I$43,PivotTable_ByEquipCat!$I$64)</c:f>
              <c:numCache>
                <c:formatCode>General</c:formatCode>
                <c:ptCount val="7"/>
                <c:pt idx="0">
                  <c:v>316</c:v>
                </c:pt>
                <c:pt idx="1">
                  <c:v>154</c:v>
                </c:pt>
                <c:pt idx="2">
                  <c:v>154</c:v>
                </c:pt>
                <c:pt idx="3">
                  <c:v>133</c:v>
                </c:pt>
                <c:pt idx="4">
                  <c:v>51</c:v>
                </c:pt>
                <c:pt idx="5">
                  <c:v>46</c:v>
                </c:pt>
                <c:pt idx="6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CD0-4314-A92A-0FA137C5FEA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94766-DB88-405E-8DF6-F095529B28F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B6A9-1002-41B4-97A6-E20B6ACF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datasets represent the kinds of equipment types of equipment typically used in road construction and maintenance.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99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7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Dots are medians, correct?  Averages are similar to motor vehicles</a:t>
            </a:r>
          </a:p>
          <a:p>
            <a:r>
              <a:rPr lang="en-US"/>
              <a:t>Some equipment pieces have high numbers of starts during the day.   Maybe that is due to CA idle restrictions?</a:t>
            </a:r>
          </a:p>
          <a:p>
            <a:r>
              <a:rPr lang="en-US"/>
              <a:t>Some individual pieces have high </a:t>
            </a:r>
            <a:r>
              <a:rPr lang="en-US" err="1"/>
              <a:t>numbres</a:t>
            </a:r>
            <a:r>
              <a:rPr lang="en-US"/>
              <a:t> of very short trips.</a:t>
            </a:r>
          </a:p>
          <a:p>
            <a:r>
              <a:rPr lang="en-US"/>
              <a:t>These data might not be representative of different states?   The means and medians look reasonable though.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3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B6A9-1002-41B4-97A6-E20B6ACF6D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22A2-FDFE-4CD6-B12F-110B93CE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D4E16-9A07-4580-80F6-0D45488B9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4E4A-1E3F-4FF3-9F33-FF5F7E4A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1E56-D8FC-4A2D-A699-7E9ABAE96AFE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FB09B-F25E-4AE7-B6D1-ED1F7AEC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3EACD-4C40-47CD-A56D-2C81DE1C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90D9-22DA-48B0-AFAB-BEB088BD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E12D7-3D76-490A-84EA-AD56AF57C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ADA6-36E5-421E-8F0F-5FE1546B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02F-7773-40AD-905F-968A470B3FB0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B32E-5232-46C7-9738-DB851344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FCC2-CBBA-46E5-A66C-396BF252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6BB47-FCCF-4D65-AB80-D975C3B93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C0596-70DB-469E-AB0D-02E33986B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567F4-3D3E-47B6-A896-7F96EC0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AE0B-D0B2-4F93-8DB6-F224F041990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39CB-1959-4A7A-9F1F-8C9A919A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49994-1E13-4F1E-9D47-F3074279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0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01DC-76ED-49FA-8DEA-36EAD67A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76FD5-9451-4317-A2FB-70C362BA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31204-AEBD-4A76-B6F1-12CA278B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0E4A-21EC-47C1-ADC8-6621CE460888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647F-D5DD-4795-BDD8-9FCC3A58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1B022-929E-43F9-9D01-DE764C81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9127-925B-4F75-BEF0-E40DE23A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554F0-218E-49A4-9428-1AD7CEEE6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0C3BB-62E5-4CBD-B253-BACEEB5A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37FD-C426-4825-83AE-B0D158DDF97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4432C-B582-4881-9E4E-D0454590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B8E67-A181-42D7-A567-DD992CBF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1D77-84A0-4ED6-97FD-71975C7C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3B8D-85F2-40AC-8F45-4832ED0D9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D97AF-4F4C-4229-A0AE-829BEAEF6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CD95F-CBA3-40F9-8F51-F6002922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13D2-2E97-47EE-9770-2637DD9DC8FB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915DB-A16A-4D92-B8FF-53B6DE9B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F0DF6-D670-4272-82B9-F99840C6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C3A9-FCCA-4A8C-AA18-60EAB069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AE589-FFC4-428D-9015-86831AC5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5122A-660F-41C2-B281-ADA7522E5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9CABE-745D-4611-B600-19A34440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21473-B478-4C5A-A3C7-0D268C206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D48A6-6788-4A71-8C0C-5DAECFA2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3D96-C4E1-4A3E-BA9F-DA86AD0BCAF2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ECBEA-90EF-400B-9821-0C9EA469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A5E2F-2472-48DB-847B-3400D466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077D-0873-47C5-9584-1D1C1630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6B133-3176-4072-A21F-050853ED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DCB-862A-44A5-9984-90F4A28F6C4C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691B0-270A-49B5-A785-13E6D0F3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DE971-7941-455A-9521-BBAD2D41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A5B4A-3C52-4E7F-812C-D14B5D18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F03-D15C-43D7-8FF1-BD21D4B2A374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FFE3F-91DF-40AD-A656-4E865FF8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D1FD7-DBB9-4FF1-84DD-201848C6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36CB-91E8-44CF-B916-85BAB446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A295-C968-427D-9829-EC297650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D8E06-8A86-4CC0-ACBE-8ED9FFADA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8CEC7-7D64-4E9F-A57C-B1149F56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433D-F6B7-4C23-89C9-6754DFCD323D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0D9D7-C76B-4240-A2C1-D27BDD9E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532BF-7526-44C8-A903-21FCE89F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F7CC-3EAE-465F-B3A5-EBC4CC26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D18F6-9147-485E-99C7-5011D707F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98B99-09B7-427B-AF2F-F44F11B96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60AA2-15F3-4E33-94E4-21F8AF14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2A7D-103D-40AA-A1AF-50CC305DE250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9529C-5038-4CC0-8ACE-8FAFCF14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8E449-EDA7-473B-B207-97C7440C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1F3DB-817A-482D-A82A-257E6181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8983A-FE10-489D-9A44-90A0FB85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10FA-F8F7-4C5D-A2E5-1B56DEEE3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803B-5BAC-4733-918D-9C5B8C974EB4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1EBE-C5B4-462B-9410-0C7910C34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0C3A5-7D7F-4626-865F-7CE033366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B1B2-5996-4237-A833-ECFC1006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I_Help@ep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1.jpeg"/><Relationship Id="rId4" Type="http://schemas.openxmlformats.org/officeDocument/2006/relationships/image" Target="../media/image24.png"/><Relationship Id="rId9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default/files/2019-08/documents/340pm_warila_508_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B6B6B0-5232-49EE-A306-F00BB639BF2D}"/>
              </a:ext>
            </a:extLst>
          </p:cNvPr>
          <p:cNvSpPr txBox="1"/>
          <p:nvPr/>
        </p:nvSpPr>
        <p:spPr>
          <a:xfrm>
            <a:off x="1" y="632721"/>
            <a:ext cx="12191999" cy="20313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</a:rPr>
              <a:t>Improving the Temporal and Spatial</a:t>
            </a:r>
          </a:p>
          <a:p>
            <a:pPr algn="ctr"/>
            <a:r>
              <a:rPr lang="en-US" sz="4200" b="1">
                <a:solidFill>
                  <a:schemeClr val="bg1"/>
                </a:solidFill>
              </a:rPr>
              <a:t>Characterization of Usage</a:t>
            </a:r>
          </a:p>
          <a:p>
            <a:pPr algn="ctr"/>
            <a:r>
              <a:rPr lang="en-US" sz="4200" b="1">
                <a:solidFill>
                  <a:schemeClr val="bg1"/>
                </a:solidFill>
              </a:rPr>
              <a:t>for Nonroad Equipment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4FBEA-363A-4A34-AD90-24CA1984BFD5}"/>
              </a:ext>
            </a:extLst>
          </p:cNvPr>
          <p:cNvSpPr txBox="1"/>
          <p:nvPr/>
        </p:nvSpPr>
        <p:spPr>
          <a:xfrm>
            <a:off x="522397" y="2951937"/>
            <a:ext cx="11147193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400" b="1">
                <a:solidFill>
                  <a:schemeClr val="bg2">
                    <a:lumMod val="25000"/>
                  </a:schemeClr>
                </a:solidFill>
              </a:rPr>
              <a:t>James Warila and Claudia Toro</a:t>
            </a:r>
          </a:p>
          <a:p>
            <a:pPr algn="ctr"/>
            <a:endParaRPr lang="en-US" sz="34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F15C6-B579-45DA-88BA-007782A70F86}"/>
              </a:ext>
            </a:extLst>
          </p:cNvPr>
          <p:cNvSpPr txBox="1"/>
          <p:nvPr/>
        </p:nvSpPr>
        <p:spPr>
          <a:xfrm>
            <a:off x="1" y="3912952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>
                <a:solidFill>
                  <a:schemeClr val="bg2">
                    <a:lumMod val="25000"/>
                  </a:schemeClr>
                </a:solidFill>
              </a:rPr>
              <a:t>U.S. Environmental Protection </a:t>
            </a:r>
            <a:r>
              <a:rPr lang="en-US" sz="2200" i="1"/>
              <a:t>Agency</a:t>
            </a:r>
            <a:r>
              <a:rPr lang="en-US" sz="2200" i="1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en-US" sz="2200" i="1">
                <a:solidFill>
                  <a:schemeClr val="bg2">
                    <a:lumMod val="25000"/>
                  </a:schemeClr>
                </a:solidFill>
              </a:rPr>
              <a:t>Office of Transportation and Air Quality</a:t>
            </a:r>
          </a:p>
          <a:p>
            <a:pPr algn="ctr"/>
            <a:r>
              <a:rPr lang="en-US" sz="2200" i="1">
                <a:solidFill>
                  <a:schemeClr val="bg2">
                    <a:lumMod val="25000"/>
                  </a:schemeClr>
                </a:solidFill>
              </a:rPr>
              <a:t>Ann Arbor, Michigan</a:t>
            </a:r>
          </a:p>
          <a:p>
            <a:pPr algn="ctr"/>
            <a:endParaRPr lang="en-US" sz="2200" i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737D4-E7D7-414D-B367-3FE62A44BD82}"/>
              </a:ext>
            </a:extLst>
          </p:cNvPr>
          <p:cNvSpPr txBox="1"/>
          <p:nvPr/>
        </p:nvSpPr>
        <p:spPr>
          <a:xfrm>
            <a:off x="1776039" y="6057651"/>
            <a:ext cx="86399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2023 International Emissions Inventory Conference</a:t>
            </a:r>
            <a:r>
              <a:rPr lang="en-US" sz="2000" baseline="3000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September 26-29, 2023 | Seattle, WA</a:t>
            </a:r>
            <a:endParaRPr lang="en-US" sz="20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11" name="Picture 4" descr="Image result for epa logo">
            <a:extLst>
              <a:ext uri="{FF2B5EF4-FFF2-40B4-BE49-F238E27FC236}">
                <a16:creationId xmlns:a16="http://schemas.microsoft.com/office/drawing/2014/main" id="{D269B6FB-FCD8-40CF-A451-99A1A87F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2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14DDC-DEA5-9638-9589-83D3E065A823}"/>
              </a:ext>
            </a:extLst>
          </p:cNvPr>
          <p:cNvSpPr txBox="1"/>
          <p:nvPr/>
        </p:nvSpPr>
        <p:spPr>
          <a:xfrm>
            <a:off x="690237" y="4891114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For help accessing this document, email </a:t>
            </a:r>
            <a:r>
              <a:rPr lang="en-US" dirty="0">
                <a:cs typeface="Calibri"/>
                <a:hlinkClick r:id="rId3"/>
              </a:rPr>
              <a:t>NEI_Help@epa.gov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3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A14BA-B895-759F-9F26-52BF09993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215273"/>
            <a:ext cx="8588623" cy="51410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Types of Operation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D145BF74-011E-3C8A-C133-59C512B1DB68}"/>
              </a:ext>
            </a:extLst>
          </p:cNvPr>
          <p:cNvSpPr/>
          <p:nvPr/>
        </p:nvSpPr>
        <p:spPr>
          <a:xfrm>
            <a:off x="3790950" y="236462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3D6CE5F9-73B6-D3BE-21B4-41DF710398C6}"/>
              </a:ext>
            </a:extLst>
          </p:cNvPr>
          <p:cNvSpPr/>
          <p:nvPr/>
        </p:nvSpPr>
        <p:spPr>
          <a:xfrm>
            <a:off x="3790950" y="327902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FC5CAC8E-7883-EB0C-72CF-4B5BD7B40876}"/>
              </a:ext>
            </a:extLst>
          </p:cNvPr>
          <p:cNvSpPr/>
          <p:nvPr/>
        </p:nvSpPr>
        <p:spPr>
          <a:xfrm>
            <a:off x="3790950" y="426009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23F1F56-DE03-9C4F-CEE0-046D25F6609A}"/>
              </a:ext>
            </a:extLst>
          </p:cNvPr>
          <p:cNvSpPr/>
          <p:nvPr/>
        </p:nvSpPr>
        <p:spPr>
          <a:xfrm>
            <a:off x="3790950" y="519597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4304E53-6ACE-B5EA-68A8-9E4904584021}"/>
              </a:ext>
            </a:extLst>
          </p:cNvPr>
          <p:cNvSpPr/>
          <p:nvPr/>
        </p:nvSpPr>
        <p:spPr>
          <a:xfrm>
            <a:off x="5819775" y="327902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1E505EE0-9FA9-7845-B8D9-DAE4DE589C34}"/>
              </a:ext>
            </a:extLst>
          </p:cNvPr>
          <p:cNvSpPr/>
          <p:nvPr/>
        </p:nvSpPr>
        <p:spPr>
          <a:xfrm>
            <a:off x="5829300" y="515544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A8B18B6A-85EA-9F44-87D3-035D4D7EF307}"/>
              </a:ext>
            </a:extLst>
          </p:cNvPr>
          <p:cNvSpPr/>
          <p:nvPr/>
        </p:nvSpPr>
        <p:spPr>
          <a:xfrm>
            <a:off x="8001000" y="426009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3763888"/>
            <a:ext cx="12191999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4000" b="1">
                <a:solidFill>
                  <a:schemeClr val="bg1"/>
                </a:solidFill>
              </a:rPr>
              <a:t>Activity by Month-of-Year</a:t>
            </a:r>
          </a:p>
          <a:p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84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0403026-FC3E-D7FC-D5B2-A5D941ABE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6"/>
          <a:stretch/>
        </p:blipFill>
        <p:spPr>
          <a:xfrm>
            <a:off x="3194505" y="1045810"/>
            <a:ext cx="8562975" cy="56486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Month-of-Year: Wheel Loaders (75-130 kW) 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7A3222-7EC7-AD00-645A-3A5E58626061}"/>
              </a:ext>
            </a:extLst>
          </p:cNvPr>
          <p:cNvSpPr txBox="1"/>
          <p:nvPr/>
        </p:nvSpPr>
        <p:spPr>
          <a:xfrm>
            <a:off x="607814" y="4826524"/>
            <a:ext cx="26810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WY: most activity during the winter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734F9-ABCB-543B-728A-AE97CF1857AB}"/>
              </a:ext>
            </a:extLst>
          </p:cNvPr>
          <p:cNvSpPr txBox="1"/>
          <p:nvPr/>
        </p:nvSpPr>
        <p:spPr>
          <a:xfrm>
            <a:off x="560657" y="3103214"/>
            <a:ext cx="268100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Private: activity fairly uniform throughout the year</a:t>
            </a:r>
          </a:p>
        </p:txBody>
      </p:sp>
      <p:pic>
        <p:nvPicPr>
          <p:cNvPr id="8" name="Picture 7" descr="A picture containing outdoor, truck, sky, power shovel&#10;&#10;Description automatically generated">
            <a:extLst>
              <a:ext uri="{FF2B5EF4-FFF2-40B4-BE49-F238E27FC236}">
                <a16:creationId xmlns:a16="http://schemas.microsoft.com/office/drawing/2014/main" id="{2B732F86-E5B3-1C61-7068-9AEFC590D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25" y="1175001"/>
            <a:ext cx="1571517" cy="10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3740739"/>
            <a:ext cx="12191999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4000" b="1">
                <a:solidFill>
                  <a:schemeClr val="bg1"/>
                </a:solidFill>
              </a:rPr>
              <a:t>Activity by Day-of-Week</a:t>
            </a:r>
          </a:p>
          <a:p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84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07E805-87AB-B5A9-ECA3-5FBAA5B2C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364" y="2984329"/>
            <a:ext cx="7315215" cy="3657607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E135AF6-F36D-BABB-2484-05898247D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5" y="808500"/>
            <a:ext cx="6775045" cy="33875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Day-of-Week: Wheel Loaders and Agricultural Tractors 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1D12FA-A7A8-CDF7-383C-2AF55C865B63}"/>
              </a:ext>
            </a:extLst>
          </p:cNvPr>
          <p:cNvSpPr txBox="1"/>
          <p:nvPr/>
        </p:nvSpPr>
        <p:spPr>
          <a:xfrm>
            <a:off x="2489468" y="1795987"/>
            <a:ext cx="26810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CA: equipment works 7 days/week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F2B1C-7538-C4CB-8CCB-EE8E412AF4C9}"/>
              </a:ext>
            </a:extLst>
          </p:cNvPr>
          <p:cNvSpPr txBox="1"/>
          <p:nvPr/>
        </p:nvSpPr>
        <p:spPr>
          <a:xfrm>
            <a:off x="8139394" y="4296636"/>
            <a:ext cx="33287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Private: operates more during work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2BD53-9ECD-D961-9036-FD6E999C258E}"/>
              </a:ext>
            </a:extLst>
          </p:cNvPr>
          <p:cNvSpPr txBox="1"/>
          <p:nvPr/>
        </p:nvSpPr>
        <p:spPr>
          <a:xfrm>
            <a:off x="5299343" y="5634001"/>
            <a:ext cx="29727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9933"/>
                </a:solidFill>
              </a:rPr>
              <a:t>AR: tends to operate 4 days/week</a:t>
            </a:r>
          </a:p>
        </p:txBody>
      </p:sp>
      <p:pic>
        <p:nvPicPr>
          <p:cNvPr id="8" name="Picture 7" descr="A picture containing outdoor, truck, sky, power shovel&#10;&#10;Description automatically generated">
            <a:extLst>
              <a:ext uri="{FF2B5EF4-FFF2-40B4-BE49-F238E27FC236}">
                <a16:creationId xmlns:a16="http://schemas.microsoft.com/office/drawing/2014/main" id="{016C5A74-A529-56D8-DB65-0FC010292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77" y="874032"/>
            <a:ext cx="1571517" cy="1041984"/>
          </a:xfrm>
          <a:prstGeom prst="rect">
            <a:avLst/>
          </a:prstGeom>
        </p:spPr>
      </p:pic>
      <p:pic>
        <p:nvPicPr>
          <p:cNvPr id="12" name="Picture 11" descr="A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0713D6D5-A657-0C2B-4892-7F178DCD2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3371221"/>
            <a:ext cx="1333500" cy="9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3740739"/>
            <a:ext cx="12191999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4000" b="1">
                <a:solidFill>
                  <a:schemeClr val="bg1"/>
                </a:solidFill>
              </a:rPr>
              <a:t>Activity by Hour-of-day</a:t>
            </a:r>
          </a:p>
          <a:p>
            <a:r>
              <a:rPr lang="en-US" sz="2400" b="1" i="1">
                <a:solidFill>
                  <a:schemeClr val="bg1"/>
                </a:solidFill>
              </a:rPr>
              <a:t>Based on CA data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84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Hour-of-Day:  Agricultural-Utility Tractors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7017D1-0D7E-2E96-9B53-D8E2A12D0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074" y="956442"/>
            <a:ext cx="9203685" cy="525924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6542CC-012D-7E80-2E8C-44C017F13764}"/>
              </a:ext>
            </a:extLst>
          </p:cNvPr>
          <p:cNvCxnSpPr>
            <a:cxnSpLocks/>
          </p:cNvCxnSpPr>
          <p:nvPr/>
        </p:nvCxnSpPr>
        <p:spPr>
          <a:xfrm>
            <a:off x="1732547" y="6233602"/>
            <a:ext cx="1876927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F89B84F-1EDE-E0D3-1A88-2A1CF547C2B6}"/>
              </a:ext>
            </a:extLst>
          </p:cNvPr>
          <p:cNvSpPr txBox="1"/>
          <p:nvPr/>
        </p:nvSpPr>
        <p:spPr>
          <a:xfrm>
            <a:off x="2177124" y="6268356"/>
            <a:ext cx="9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n=30-40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3CE2B0-4957-C133-4ACB-A8455CBB2D01}"/>
              </a:ext>
            </a:extLst>
          </p:cNvPr>
          <p:cNvCxnSpPr>
            <a:cxnSpLocks/>
          </p:cNvCxnSpPr>
          <p:nvPr/>
        </p:nvCxnSpPr>
        <p:spPr>
          <a:xfrm>
            <a:off x="3848499" y="6235911"/>
            <a:ext cx="347632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B43C01-8724-A8B3-3CD8-1639FF0F8368}"/>
              </a:ext>
            </a:extLst>
          </p:cNvPr>
          <p:cNvSpPr txBox="1"/>
          <p:nvPr/>
        </p:nvSpPr>
        <p:spPr>
          <a:xfrm>
            <a:off x="5092776" y="6279580"/>
            <a:ext cx="9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n=90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090377-5B2B-9C77-9D43-5BF59D139A8F}"/>
              </a:ext>
            </a:extLst>
          </p:cNvPr>
          <p:cNvCxnSpPr>
            <a:cxnSpLocks/>
          </p:cNvCxnSpPr>
          <p:nvPr/>
        </p:nvCxnSpPr>
        <p:spPr>
          <a:xfrm flipV="1">
            <a:off x="7652084" y="6198848"/>
            <a:ext cx="1979110" cy="1684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7D801F-6A9B-AF23-B83D-D907FD476BAA}"/>
              </a:ext>
            </a:extLst>
          </p:cNvPr>
          <p:cNvSpPr txBox="1"/>
          <p:nvPr/>
        </p:nvSpPr>
        <p:spPr>
          <a:xfrm>
            <a:off x="8198844" y="6233602"/>
            <a:ext cx="9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n=30-40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790E5-E99C-2FE3-F1F4-11AADA7C4AE2}"/>
              </a:ext>
            </a:extLst>
          </p:cNvPr>
          <p:cNvSpPr txBox="1"/>
          <p:nvPr/>
        </p:nvSpPr>
        <p:spPr>
          <a:xfrm>
            <a:off x="7661528" y="2205321"/>
            <a:ext cx="43233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Machine-hours =</a:t>
            </a:r>
          </a:p>
          <a:p>
            <a:r>
              <a:rPr lang="en-US" sz="2400" b="1">
                <a:solidFill>
                  <a:srgbClr val="A50021"/>
                </a:solidFill>
              </a:rPr>
              <a:t>No. machines × average op.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A2DC7-735E-D9A5-63F0-CB4BB5C740CE}"/>
              </a:ext>
            </a:extLst>
          </p:cNvPr>
          <p:cNvSpPr txBox="1"/>
          <p:nvPr/>
        </p:nvSpPr>
        <p:spPr>
          <a:xfrm>
            <a:off x="7661528" y="3572141"/>
            <a:ext cx="4323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Most operation during day</a:t>
            </a:r>
          </a:p>
        </p:txBody>
      </p:sp>
      <p:pic>
        <p:nvPicPr>
          <p:cNvPr id="2" name="Picture 1" descr="A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7D4D361D-E6EE-629B-FD91-D14486E7E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66171"/>
            <a:ext cx="1885949" cy="14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Hour-of-Day: Wheel Loaders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EEFF3-85F5-0BC4-0E6B-077EE5E0A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71" y="707886"/>
            <a:ext cx="9314673" cy="532267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1206E64-9F6A-2251-6FAA-9E2D0A4F63A2}"/>
              </a:ext>
            </a:extLst>
          </p:cNvPr>
          <p:cNvGrpSpPr/>
          <p:nvPr/>
        </p:nvGrpSpPr>
        <p:grpSpPr>
          <a:xfrm>
            <a:off x="2058955" y="6019194"/>
            <a:ext cx="7663543" cy="431705"/>
            <a:chOff x="2058955" y="6019194"/>
            <a:chExt cx="7663543" cy="431705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EB13D918-CFC1-9687-4C4D-AD99CBB0AD1A}"/>
                </a:ext>
              </a:extLst>
            </p:cNvPr>
            <p:cNvCxnSpPr>
              <a:cxnSpLocks/>
            </p:cNvCxnSpPr>
            <p:nvPr/>
          </p:nvCxnSpPr>
          <p:spPr>
            <a:xfrm>
              <a:off x="2058955" y="6030556"/>
              <a:ext cx="187692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A0B866-2FE5-0E10-9450-AC100B974610}"/>
                </a:ext>
              </a:extLst>
            </p:cNvPr>
            <p:cNvSpPr txBox="1"/>
            <p:nvPr/>
          </p:nvSpPr>
          <p:spPr>
            <a:xfrm>
              <a:off x="2313828" y="6065310"/>
              <a:ext cx="1334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n=130-150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F8469CF-9561-D8E3-6BCB-7D337829B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5551" y="6024709"/>
              <a:ext cx="2682334" cy="1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C05BC2-FF39-1267-3B92-65F306376161}"/>
                </a:ext>
              </a:extLst>
            </p:cNvPr>
            <p:cNvSpPr txBox="1"/>
            <p:nvPr/>
          </p:nvSpPr>
          <p:spPr>
            <a:xfrm>
              <a:off x="5318684" y="6065310"/>
              <a:ext cx="816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n=160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C91E75-70F5-72B2-09D9-67729EC4C832}"/>
                </a:ext>
              </a:extLst>
            </p:cNvPr>
            <p:cNvCxnSpPr>
              <a:cxnSpLocks/>
            </p:cNvCxnSpPr>
            <p:nvPr/>
          </p:nvCxnSpPr>
          <p:spPr>
            <a:xfrm>
              <a:off x="7340823" y="6019194"/>
              <a:ext cx="23816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A46141-3BEC-3E03-4C36-994AA988CE80}"/>
                </a:ext>
              </a:extLst>
            </p:cNvPr>
            <p:cNvSpPr txBox="1"/>
            <p:nvPr/>
          </p:nvSpPr>
          <p:spPr>
            <a:xfrm>
              <a:off x="7876757" y="6081567"/>
              <a:ext cx="1334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n=130-150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3CA62E-EA1E-AB13-9C1B-700BC78879E0}"/>
              </a:ext>
            </a:extLst>
          </p:cNvPr>
          <p:cNvSpPr txBox="1"/>
          <p:nvPr/>
        </p:nvSpPr>
        <p:spPr>
          <a:xfrm>
            <a:off x="7661528" y="3572141"/>
            <a:ext cx="4323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Most operation during night</a:t>
            </a:r>
          </a:p>
        </p:txBody>
      </p:sp>
      <p:pic>
        <p:nvPicPr>
          <p:cNvPr id="10" name="Picture 9" descr="A picture containing outdoor, truck, sky, power shovel&#10;&#10;Description automatically generated">
            <a:extLst>
              <a:ext uri="{FF2B5EF4-FFF2-40B4-BE49-F238E27FC236}">
                <a16:creationId xmlns:a16="http://schemas.microsoft.com/office/drawing/2014/main" id="{CDE40A7A-E0E0-7922-936E-928394CB0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280724"/>
            <a:ext cx="1870777" cy="12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CB4425-B042-6A73-F2AF-B9F3BD6BC44C}"/>
              </a:ext>
            </a:extLst>
          </p:cNvPr>
          <p:cNvGrpSpPr/>
          <p:nvPr/>
        </p:nvGrpSpPr>
        <p:grpSpPr>
          <a:xfrm>
            <a:off x="1047338" y="296678"/>
            <a:ext cx="7639462" cy="6366218"/>
            <a:chOff x="1047338" y="296678"/>
            <a:chExt cx="7639462" cy="6366218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A30C1872-5E9A-46FE-405A-4AD85CC75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38" y="296678"/>
              <a:ext cx="7639462" cy="636621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9B7359-F01D-BBA6-002F-D3D6AF197224}"/>
                </a:ext>
              </a:extLst>
            </p:cNvPr>
            <p:cNvSpPr txBox="1"/>
            <p:nvPr/>
          </p:nvSpPr>
          <p:spPr>
            <a:xfrm>
              <a:off x="2338939" y="140528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25000"/>
                    </a:schemeClr>
                  </a:solidFill>
                </a:rPr>
                <a:t>n = 40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BDC6DC-0981-6233-9C57-AC8C7130F36D}"/>
                </a:ext>
              </a:extLst>
            </p:cNvPr>
            <p:cNvSpPr txBox="1"/>
            <p:nvPr/>
          </p:nvSpPr>
          <p:spPr>
            <a:xfrm>
              <a:off x="1952324" y="2102692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25000"/>
                    </a:schemeClr>
                  </a:solidFill>
                </a:rPr>
                <a:t>n = 31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0D49D2-26B7-8D90-79F9-BBB60D40159E}"/>
                </a:ext>
              </a:extLst>
            </p:cNvPr>
            <p:cNvSpPr txBox="1"/>
            <p:nvPr/>
          </p:nvSpPr>
          <p:spPr>
            <a:xfrm>
              <a:off x="1952323" y="2800095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25000"/>
                    </a:schemeClr>
                  </a:solidFill>
                </a:rPr>
                <a:t>n = 38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229BC8-BB36-B3A1-75AC-6E3FB6C66F64}"/>
                </a:ext>
              </a:extLst>
            </p:cNvPr>
            <p:cNvSpPr txBox="1"/>
            <p:nvPr/>
          </p:nvSpPr>
          <p:spPr>
            <a:xfrm>
              <a:off x="1873717" y="3531502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25000"/>
                    </a:schemeClr>
                  </a:solidFill>
                </a:rPr>
                <a:t>n = 250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F4496-B4D6-134F-7311-019CFDF56AA1}"/>
                </a:ext>
              </a:extLst>
            </p:cNvPr>
            <p:cNvSpPr txBox="1"/>
            <p:nvPr/>
          </p:nvSpPr>
          <p:spPr>
            <a:xfrm>
              <a:off x="1775860" y="4211903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25000"/>
                    </a:schemeClr>
                  </a:solidFill>
                </a:rPr>
                <a:t>n = 142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ECB71C-98CA-5E05-BA56-76C8B93EF057}"/>
                </a:ext>
              </a:extLst>
            </p:cNvPr>
            <p:cNvSpPr txBox="1"/>
            <p:nvPr/>
          </p:nvSpPr>
          <p:spPr>
            <a:xfrm>
              <a:off x="1775860" y="4892304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25000"/>
                    </a:schemeClr>
                  </a:solidFill>
                </a:rPr>
                <a:t>n = 129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A8E2D-A178-8043-D244-14D112B406CB}"/>
                </a:ext>
              </a:extLst>
            </p:cNvPr>
            <p:cNvSpPr txBox="1"/>
            <p:nvPr/>
          </p:nvSpPr>
          <p:spPr>
            <a:xfrm>
              <a:off x="2338939" y="5572705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25000"/>
                    </a:schemeClr>
                  </a:solidFill>
                </a:rPr>
                <a:t>n = 142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Starts-per-Day: by Equipment Type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9C1179-923B-1365-338A-782CFEE98077}"/>
              </a:ext>
            </a:extLst>
          </p:cNvPr>
          <p:cNvSpPr txBox="1"/>
          <p:nvPr/>
        </p:nvSpPr>
        <p:spPr>
          <a:xfrm>
            <a:off x="8393635" y="1405289"/>
            <a:ext cx="319539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Means/Medians similar to </a:t>
            </a:r>
            <a:r>
              <a:rPr lang="en-US" sz="2400" b="1" err="1">
                <a:solidFill>
                  <a:srgbClr val="3366FF"/>
                </a:solidFill>
              </a:rPr>
              <a:t>onroad</a:t>
            </a:r>
            <a:endParaRPr lang="en-US" sz="2400" b="1">
              <a:solidFill>
                <a:srgbClr val="3366FF"/>
              </a:solidFill>
            </a:endParaRPr>
          </a:p>
          <a:p>
            <a:endParaRPr lang="en-US" sz="2400" b="1">
              <a:solidFill>
                <a:srgbClr val="3366FF"/>
              </a:solidFill>
            </a:endParaRPr>
          </a:p>
          <a:p>
            <a:r>
              <a:rPr lang="en-US" sz="2400" b="1">
                <a:solidFill>
                  <a:srgbClr val="3366FF"/>
                </a:solidFill>
              </a:rPr>
              <a:t>Maxima are remarkably high</a:t>
            </a:r>
          </a:p>
          <a:p>
            <a:endParaRPr lang="en-US" sz="2400" b="1">
              <a:solidFill>
                <a:srgbClr val="3366FF"/>
              </a:solidFill>
            </a:endParaRPr>
          </a:p>
          <a:p>
            <a:r>
              <a:rPr lang="en-US" sz="2400" b="1">
                <a:solidFill>
                  <a:srgbClr val="3366FF"/>
                </a:solidFill>
              </a:rPr>
              <a:t>Could be due to local idle restrictions?</a:t>
            </a:r>
          </a:p>
        </p:txBody>
      </p:sp>
    </p:spTree>
    <p:extLst>
      <p:ext uri="{BB962C8B-B14F-4D97-AF65-F5344CB8AC3E}">
        <p14:creationId xmlns:p14="http://schemas.microsoft.com/office/powerpoint/2010/main" val="6567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1D0124EB-65AD-DF2C-AE13-A3C57165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2" y="660530"/>
            <a:ext cx="7851648" cy="58887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Soak Distributions: Track Dozers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71C6C-C227-1B25-B748-5A9E83C544C3}"/>
              </a:ext>
            </a:extLst>
          </p:cNvPr>
          <p:cNvSpPr txBox="1"/>
          <p:nvPr/>
        </p:nvSpPr>
        <p:spPr>
          <a:xfrm>
            <a:off x="189956" y="1062389"/>
            <a:ext cx="3195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Most </a:t>
            </a:r>
            <a:r>
              <a:rPr lang="en-US" sz="2400" b="1">
                <a:solidFill>
                  <a:srgbClr val="FF6600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short soaks </a:t>
            </a:r>
            <a:r>
              <a:rPr lang="en-US" sz="2400" b="1">
                <a:solidFill>
                  <a:srgbClr val="3366FF"/>
                </a:solidFill>
              </a:rPr>
              <a:t>during the work day</a:t>
            </a:r>
          </a:p>
          <a:p>
            <a:endParaRPr lang="en-US" sz="2400" b="1">
              <a:solidFill>
                <a:srgbClr val="3366FF"/>
              </a:solidFill>
            </a:endParaRPr>
          </a:p>
          <a:p>
            <a:endParaRPr lang="en-US" sz="2400" b="1">
              <a:solidFill>
                <a:srgbClr val="3366FF"/>
              </a:solidFill>
            </a:endParaRPr>
          </a:p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CC9900"/>
                  </a:outerShdw>
                </a:effectLst>
              </a:rPr>
              <a:t>Longest soaks </a:t>
            </a:r>
            <a:r>
              <a:rPr lang="en-US" sz="2400" b="1">
                <a:solidFill>
                  <a:srgbClr val="3366FF"/>
                </a:solidFill>
              </a:rPr>
              <a:t>in early morning; with a 2</a:t>
            </a:r>
            <a:r>
              <a:rPr lang="en-US" sz="2400" b="1" baseline="30000">
                <a:solidFill>
                  <a:srgbClr val="3366FF"/>
                </a:solidFill>
              </a:rPr>
              <a:t>nd</a:t>
            </a:r>
            <a:r>
              <a:rPr lang="en-US" sz="2400" b="1">
                <a:solidFill>
                  <a:srgbClr val="3366FF"/>
                </a:solidFill>
              </a:rPr>
              <a:t> peak in the evening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995C3C-61B5-96D5-D408-46036C483267}"/>
              </a:ext>
            </a:extLst>
          </p:cNvPr>
          <p:cNvSpPr/>
          <p:nvPr/>
        </p:nvSpPr>
        <p:spPr>
          <a:xfrm>
            <a:off x="2519464" y="1330175"/>
            <a:ext cx="3706238" cy="780727"/>
          </a:xfrm>
          <a:custGeom>
            <a:avLst/>
            <a:gdLst>
              <a:gd name="connsiteX0" fmla="*/ 0 w 3589506"/>
              <a:gd name="connsiteY0" fmla="*/ 2514 h 1432480"/>
              <a:gd name="connsiteX1" fmla="*/ 1614791 w 3589506"/>
              <a:gd name="connsiteY1" fmla="*/ 226251 h 1432480"/>
              <a:gd name="connsiteX2" fmla="*/ 3589506 w 3589506"/>
              <a:gd name="connsiteY2" fmla="*/ 1432480 h 14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506" h="1432480">
                <a:moveTo>
                  <a:pt x="0" y="2514"/>
                </a:moveTo>
                <a:cubicBezTo>
                  <a:pt x="508270" y="-4782"/>
                  <a:pt x="1016540" y="-12077"/>
                  <a:pt x="1614791" y="226251"/>
                </a:cubicBezTo>
                <a:cubicBezTo>
                  <a:pt x="2213042" y="464579"/>
                  <a:pt x="2901274" y="948529"/>
                  <a:pt x="3589506" y="1432480"/>
                </a:cubicBezTo>
              </a:path>
            </a:pathLst>
          </a:custGeom>
          <a:noFill/>
          <a:ln w="28575">
            <a:solidFill>
              <a:srgbClr val="FF66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713267B-8951-1241-3368-B0FBB784689F}"/>
              </a:ext>
            </a:extLst>
          </p:cNvPr>
          <p:cNvSpPr/>
          <p:nvPr/>
        </p:nvSpPr>
        <p:spPr>
          <a:xfrm>
            <a:off x="2492048" y="1367812"/>
            <a:ext cx="3772565" cy="1647764"/>
          </a:xfrm>
          <a:custGeom>
            <a:avLst/>
            <a:gdLst>
              <a:gd name="connsiteX0" fmla="*/ 0 w 3589506"/>
              <a:gd name="connsiteY0" fmla="*/ 2514 h 1432480"/>
              <a:gd name="connsiteX1" fmla="*/ 1614791 w 3589506"/>
              <a:gd name="connsiteY1" fmla="*/ 226251 h 1432480"/>
              <a:gd name="connsiteX2" fmla="*/ 3589506 w 3589506"/>
              <a:gd name="connsiteY2" fmla="*/ 1432480 h 14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506" h="1432480">
                <a:moveTo>
                  <a:pt x="0" y="2514"/>
                </a:moveTo>
                <a:cubicBezTo>
                  <a:pt x="508270" y="-4782"/>
                  <a:pt x="1016540" y="-12077"/>
                  <a:pt x="1614791" y="226251"/>
                </a:cubicBezTo>
                <a:cubicBezTo>
                  <a:pt x="2213042" y="464579"/>
                  <a:pt x="2901274" y="948529"/>
                  <a:pt x="3589506" y="1432480"/>
                </a:cubicBezTo>
              </a:path>
            </a:pathLst>
          </a:custGeom>
          <a:noFill/>
          <a:ln w="28575">
            <a:solidFill>
              <a:srgbClr val="339966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7B3EDB-965D-7624-3569-A2B06EA372B4}"/>
              </a:ext>
            </a:extLst>
          </p:cNvPr>
          <p:cNvSpPr/>
          <p:nvPr/>
        </p:nvSpPr>
        <p:spPr>
          <a:xfrm>
            <a:off x="3121097" y="2765351"/>
            <a:ext cx="2248571" cy="1242480"/>
          </a:xfrm>
          <a:custGeom>
            <a:avLst/>
            <a:gdLst>
              <a:gd name="connsiteX0" fmla="*/ 0 w 3589506"/>
              <a:gd name="connsiteY0" fmla="*/ 2514 h 1432480"/>
              <a:gd name="connsiteX1" fmla="*/ 1614791 w 3589506"/>
              <a:gd name="connsiteY1" fmla="*/ 226251 h 1432480"/>
              <a:gd name="connsiteX2" fmla="*/ 3589506 w 3589506"/>
              <a:gd name="connsiteY2" fmla="*/ 1432480 h 14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506" h="1432480">
                <a:moveTo>
                  <a:pt x="0" y="2514"/>
                </a:moveTo>
                <a:cubicBezTo>
                  <a:pt x="508270" y="-4782"/>
                  <a:pt x="1016540" y="-12077"/>
                  <a:pt x="1614791" y="226251"/>
                </a:cubicBezTo>
                <a:cubicBezTo>
                  <a:pt x="2213042" y="464579"/>
                  <a:pt x="2901274" y="948529"/>
                  <a:pt x="3589506" y="1432480"/>
                </a:cubicBezTo>
              </a:path>
            </a:pathLst>
          </a:custGeom>
          <a:noFill/>
          <a:ln w="28575">
            <a:solidFill>
              <a:srgbClr val="CC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7FCB35-4B0D-35BD-7C22-F6B4F98869D5}"/>
              </a:ext>
            </a:extLst>
          </p:cNvPr>
          <p:cNvSpPr/>
          <p:nvPr/>
        </p:nvSpPr>
        <p:spPr>
          <a:xfrm>
            <a:off x="2839004" y="3524117"/>
            <a:ext cx="5273864" cy="1378623"/>
          </a:xfrm>
          <a:custGeom>
            <a:avLst/>
            <a:gdLst>
              <a:gd name="connsiteX0" fmla="*/ 0 w 3589506"/>
              <a:gd name="connsiteY0" fmla="*/ 2514 h 1432480"/>
              <a:gd name="connsiteX1" fmla="*/ 1614791 w 3589506"/>
              <a:gd name="connsiteY1" fmla="*/ 226251 h 1432480"/>
              <a:gd name="connsiteX2" fmla="*/ 3589506 w 3589506"/>
              <a:gd name="connsiteY2" fmla="*/ 1432480 h 14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506" h="1432480">
                <a:moveTo>
                  <a:pt x="0" y="2514"/>
                </a:moveTo>
                <a:cubicBezTo>
                  <a:pt x="508270" y="-4782"/>
                  <a:pt x="1016540" y="-12077"/>
                  <a:pt x="1614791" y="226251"/>
                </a:cubicBezTo>
                <a:cubicBezTo>
                  <a:pt x="2213042" y="464579"/>
                  <a:pt x="2901274" y="948529"/>
                  <a:pt x="3589506" y="143248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utdoor, sky, yellow, transport&#10;&#10;Description automatically generated">
            <a:extLst>
              <a:ext uri="{FF2B5EF4-FFF2-40B4-BE49-F238E27FC236}">
                <a16:creationId xmlns:a16="http://schemas.microsoft.com/office/drawing/2014/main" id="{07982882-ACC1-9B1D-B81B-40FB6009A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38" y="786164"/>
            <a:ext cx="2256678" cy="13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Background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54" y="5573180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99ADE8-1A95-4A77-9429-9AC59ADA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1132726"/>
            <a:ext cx="10515600" cy="5275808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The MOVES-Nonroad model</a:t>
            </a:r>
          </a:p>
          <a:p>
            <a:pPr lvl="1"/>
            <a:r>
              <a:rPr lang="en-US"/>
              <a:t>Estimates emissions inventory for nonroad equipment</a:t>
            </a:r>
          </a:p>
          <a:p>
            <a:pPr lvl="2"/>
            <a:r>
              <a:rPr lang="en-US"/>
              <a:t>From numerous equipment types</a:t>
            </a:r>
          </a:p>
          <a:p>
            <a:pPr lvl="1"/>
            <a:r>
              <a:rPr lang="en-US"/>
              <a:t>Used by myriad stakeholders and EPA</a:t>
            </a:r>
          </a:p>
          <a:p>
            <a:pPr lvl="2"/>
            <a:endParaRPr lang="en-US"/>
          </a:p>
          <a:p>
            <a:r>
              <a:rPr lang="en-US" b="1"/>
              <a:t>For multiple pollutants</a:t>
            </a:r>
          </a:p>
          <a:p>
            <a:pPr lvl="1"/>
            <a:r>
              <a:rPr lang="en-US"/>
              <a:t>Greenhouse gases</a:t>
            </a:r>
            <a:r>
              <a:rPr lang="en-US">
                <a:solidFill>
                  <a:srgbClr val="002060"/>
                </a:solidFill>
              </a:rPr>
              <a:t>, </a:t>
            </a:r>
            <a:r>
              <a:rPr lang="en-US"/>
              <a:t>energy consumption</a:t>
            </a:r>
          </a:p>
          <a:p>
            <a:pPr lvl="1"/>
            <a:r>
              <a:rPr lang="en-US"/>
              <a:t>Gaseous emissions, criteria air pollutants</a:t>
            </a:r>
          </a:p>
          <a:p>
            <a:pPr lvl="1"/>
            <a:r>
              <a:rPr lang="en-US"/>
              <a:t>Particulate matter</a:t>
            </a:r>
          </a:p>
          <a:p>
            <a:pPr lvl="1"/>
            <a:r>
              <a:rPr lang="en-US"/>
              <a:t>Toxics, hazardous air pollutants</a:t>
            </a:r>
          </a:p>
          <a:p>
            <a:pPr lvl="1"/>
            <a:endParaRPr lang="en-US"/>
          </a:p>
          <a:p>
            <a:r>
              <a:rPr lang="en-US" b="1"/>
              <a:t>Equipment Activity (hours/year) is a key model input</a:t>
            </a:r>
          </a:p>
          <a:p>
            <a:pPr lvl="1"/>
            <a:r>
              <a:rPr lang="en-US"/>
              <a:t>Current model assumptions are dated</a:t>
            </a:r>
          </a:p>
          <a:p>
            <a:pPr lvl="1"/>
            <a:r>
              <a:rPr lang="en-US"/>
              <a:t>Current activity inputs are simple</a:t>
            </a:r>
          </a:p>
          <a:p>
            <a:pPr lvl="2"/>
            <a:r>
              <a:rPr lang="en-US" sz="2400"/>
              <a:t>Do not account for equipment size, region, or economic sector</a:t>
            </a:r>
          </a:p>
          <a:p>
            <a:pPr lvl="2"/>
            <a:endParaRPr lang="en-US"/>
          </a:p>
          <a:p>
            <a:pPr marL="914400" lvl="2" indent="0">
              <a:buNone/>
            </a:pPr>
            <a:endParaRPr lang="en-US" b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3740739"/>
            <a:ext cx="12191999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4000" b="1">
                <a:solidFill>
                  <a:schemeClr val="bg1"/>
                </a:solidFill>
              </a:rPr>
              <a:t>Idle Activity</a:t>
            </a:r>
          </a:p>
          <a:p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84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1AA5A-01DC-8BF5-FC7B-0D73F0021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7453" y="1360039"/>
            <a:ext cx="5717930" cy="4288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Idle Activity by Month 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ED0D4-FF51-8C9F-83C2-39BE0DD59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5" y="1360039"/>
            <a:ext cx="5963280" cy="4288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E7C64-AE1B-A24B-4C10-9A09D0E2571A}"/>
              </a:ext>
            </a:extLst>
          </p:cNvPr>
          <p:cNvSpPr txBox="1"/>
          <p:nvPr/>
        </p:nvSpPr>
        <p:spPr>
          <a:xfrm>
            <a:off x="1937787" y="891997"/>
            <a:ext cx="10540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Private</a:t>
            </a:r>
            <a:endParaRPr lang="en-US" sz="2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6DD2E-CB27-CEF1-B16C-7C9B53A67604}"/>
              </a:ext>
            </a:extLst>
          </p:cNvPr>
          <p:cNvSpPr txBox="1"/>
          <p:nvPr/>
        </p:nvSpPr>
        <p:spPr>
          <a:xfrm>
            <a:off x="7335618" y="876439"/>
            <a:ext cx="19746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Wyoming DOT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05509-F256-D0AD-B74E-691775D00436}"/>
              </a:ext>
            </a:extLst>
          </p:cNvPr>
          <p:cNvSpPr txBox="1"/>
          <p:nvPr/>
        </p:nvSpPr>
        <p:spPr>
          <a:xfrm>
            <a:off x="1746914" y="5853475"/>
            <a:ext cx="80828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Privately-owned</a:t>
            </a:r>
            <a:r>
              <a:rPr lang="en-US" sz="2400" b="1">
                <a:solidFill>
                  <a:srgbClr val="3366FF"/>
                </a:solidFill>
              </a:rPr>
              <a:t> loaders idle twice as much as </a:t>
            </a:r>
            <a:r>
              <a:rPr lang="en-US" sz="2400" b="1">
                <a:solidFill>
                  <a:srgbClr val="990000"/>
                </a:solidFill>
              </a:rPr>
              <a:t>Publicly owned </a:t>
            </a:r>
          </a:p>
          <a:p>
            <a:endParaRPr lang="en-US" sz="2400" b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3740739"/>
            <a:ext cx="12191999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4000" b="1">
                <a:solidFill>
                  <a:schemeClr val="bg1"/>
                </a:solidFill>
              </a:rPr>
              <a:t>Annual Activity and Comparison to MOVES-Nonroad</a:t>
            </a:r>
          </a:p>
          <a:p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84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Annual Activity: Five Equipment Types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EFEBB8-8587-E3AA-27DA-A5F018A9DE3B}"/>
              </a:ext>
            </a:extLst>
          </p:cNvPr>
          <p:cNvGrpSpPr/>
          <p:nvPr/>
        </p:nvGrpSpPr>
        <p:grpSpPr>
          <a:xfrm>
            <a:off x="439942" y="943646"/>
            <a:ext cx="10472091" cy="3740033"/>
            <a:chOff x="257245" y="3000781"/>
            <a:chExt cx="10472091" cy="37400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15658D-773F-AFCA-CDD7-D61BF7BB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245" y="3000781"/>
              <a:ext cx="10472091" cy="374003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B0CF91C-D917-7BFA-DA89-292DF923AFD9}"/>
                </a:ext>
              </a:extLst>
            </p:cNvPr>
            <p:cNvGrpSpPr/>
            <p:nvPr/>
          </p:nvGrpSpPr>
          <p:grpSpPr>
            <a:xfrm>
              <a:off x="8186559" y="3053289"/>
              <a:ext cx="1955666" cy="307777"/>
              <a:chOff x="9837559" y="1833640"/>
              <a:chExt cx="1955666" cy="307777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635E29C-3C8C-98CB-1F19-5EA2997BC310}"/>
                  </a:ext>
                </a:extLst>
              </p:cNvPr>
              <p:cNvCxnSpPr/>
              <p:nvPr/>
            </p:nvCxnSpPr>
            <p:spPr>
              <a:xfrm>
                <a:off x="9837559" y="1992906"/>
                <a:ext cx="57849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3D6F6-E2F6-F647-F6EE-10871209A1F8}"/>
                  </a:ext>
                </a:extLst>
              </p:cNvPr>
              <p:cNvSpPr txBox="1"/>
              <p:nvPr/>
            </p:nvSpPr>
            <p:spPr>
              <a:xfrm>
                <a:off x="10373028" y="1833640"/>
                <a:ext cx="142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MOVES-Nonroad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4A2DA1-544C-12DF-1002-23F1F4E41D6F}"/>
              </a:ext>
            </a:extLst>
          </p:cNvPr>
          <p:cNvSpPr txBox="1"/>
          <p:nvPr/>
        </p:nvSpPr>
        <p:spPr>
          <a:xfrm>
            <a:off x="852391" y="5733717"/>
            <a:ext cx="98769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Privately-owned</a:t>
            </a:r>
            <a:r>
              <a:rPr lang="en-US" sz="2400" b="1">
                <a:solidFill>
                  <a:srgbClr val="3366FF"/>
                </a:solidFill>
              </a:rPr>
              <a:t> equipment generally operates more than publicly owned.</a:t>
            </a:r>
          </a:p>
          <a:p>
            <a:endParaRPr lang="en-US" sz="2400" b="1">
              <a:solidFill>
                <a:srgbClr val="3366FF"/>
              </a:solidFill>
            </a:endParaRPr>
          </a:p>
        </p:txBody>
      </p:sp>
      <p:pic>
        <p:nvPicPr>
          <p:cNvPr id="25" name="Picture 24" descr="A picture containing outdoor, sky, yellow, transport&#10;&#10;Description automatically generated">
            <a:extLst>
              <a:ext uri="{FF2B5EF4-FFF2-40B4-BE49-F238E27FC236}">
                <a16:creationId xmlns:a16="http://schemas.microsoft.com/office/drawing/2014/main" id="{AC073C6C-233A-ABD2-15F6-F510CD0B6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9" y="4786737"/>
            <a:ext cx="1321453" cy="775733"/>
          </a:xfrm>
          <a:prstGeom prst="rect">
            <a:avLst/>
          </a:prstGeom>
        </p:spPr>
      </p:pic>
      <p:pic>
        <p:nvPicPr>
          <p:cNvPr id="26" name="Picture 25" descr="C:\Users\CLeggett\AppData\Local\Microsoft\Windows\INetCache\Content.MSO\6FC3BCAE.tmp">
            <a:extLst>
              <a:ext uri="{FF2B5EF4-FFF2-40B4-BE49-F238E27FC236}">
                <a16:creationId xmlns:a16="http://schemas.microsoft.com/office/drawing/2014/main" id="{272FF4A7-967F-F730-A47B-4F98E42F1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67" y="4710756"/>
            <a:ext cx="1391832" cy="8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931593-6320-DBB9-5ABE-00DA8B888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54" y="4849753"/>
            <a:ext cx="1018307" cy="675261"/>
          </a:xfrm>
          <a:prstGeom prst="rect">
            <a:avLst/>
          </a:prstGeom>
        </p:spPr>
      </p:pic>
      <p:pic>
        <p:nvPicPr>
          <p:cNvPr id="28" name="Picture 27" descr="A picture containing outdoor, truck, sky, power shovel&#10;&#10;Description automatically generated">
            <a:extLst>
              <a:ext uri="{FF2B5EF4-FFF2-40B4-BE49-F238E27FC236}">
                <a16:creationId xmlns:a16="http://schemas.microsoft.com/office/drawing/2014/main" id="{13A55BC0-2F2C-CBEA-7C09-6B557F050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95" y="4684563"/>
            <a:ext cx="1242252" cy="823667"/>
          </a:xfrm>
          <a:prstGeom prst="rect">
            <a:avLst/>
          </a:prstGeom>
        </p:spPr>
      </p:pic>
      <p:pic>
        <p:nvPicPr>
          <p:cNvPr id="10" name="Picture 9" descr="A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C232EB92-A382-8874-C4F5-68064D803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41" y="4786737"/>
            <a:ext cx="1242252" cy="9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Annual Activity: Five Equipment Types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EFEBB8-8587-E3AA-27DA-A5F018A9DE3B}"/>
              </a:ext>
            </a:extLst>
          </p:cNvPr>
          <p:cNvGrpSpPr/>
          <p:nvPr/>
        </p:nvGrpSpPr>
        <p:grpSpPr>
          <a:xfrm>
            <a:off x="630470" y="798148"/>
            <a:ext cx="10472091" cy="3740033"/>
            <a:chOff x="257245" y="3000781"/>
            <a:chExt cx="10472091" cy="37400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15658D-773F-AFCA-CDD7-D61BF7BB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245" y="3000781"/>
              <a:ext cx="10472091" cy="374003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B0CF91C-D917-7BFA-DA89-292DF923AFD9}"/>
                </a:ext>
              </a:extLst>
            </p:cNvPr>
            <p:cNvGrpSpPr/>
            <p:nvPr/>
          </p:nvGrpSpPr>
          <p:grpSpPr>
            <a:xfrm>
              <a:off x="8186559" y="3053289"/>
              <a:ext cx="1955666" cy="307777"/>
              <a:chOff x="9837559" y="1833640"/>
              <a:chExt cx="1955666" cy="307777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635E29C-3C8C-98CB-1F19-5EA2997BC310}"/>
                  </a:ext>
                </a:extLst>
              </p:cNvPr>
              <p:cNvCxnSpPr/>
              <p:nvPr/>
            </p:nvCxnSpPr>
            <p:spPr>
              <a:xfrm>
                <a:off x="9837559" y="1992906"/>
                <a:ext cx="57849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3D6F6-E2F6-F647-F6EE-10871209A1F8}"/>
                  </a:ext>
                </a:extLst>
              </p:cNvPr>
              <p:cNvSpPr txBox="1"/>
              <p:nvPr/>
            </p:nvSpPr>
            <p:spPr>
              <a:xfrm>
                <a:off x="10373028" y="1833640"/>
                <a:ext cx="142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MOVES-Nonroad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4A2DA1-544C-12DF-1002-23F1F4E41D6F}"/>
              </a:ext>
            </a:extLst>
          </p:cNvPr>
          <p:cNvSpPr txBox="1"/>
          <p:nvPr/>
        </p:nvSpPr>
        <p:spPr>
          <a:xfrm>
            <a:off x="852391" y="4707386"/>
            <a:ext cx="987694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              Lower than current               </a:t>
            </a:r>
            <a:r>
              <a:rPr lang="en-US" sz="2400" b="1">
                <a:solidFill>
                  <a:srgbClr val="800000"/>
                </a:solidFill>
              </a:rPr>
              <a:t>Public</a:t>
            </a:r>
            <a:r>
              <a:rPr lang="en-US" sz="2400" b="1">
                <a:solidFill>
                  <a:srgbClr val="3366FF"/>
                </a:solidFill>
              </a:rPr>
              <a:t> Lower                         </a:t>
            </a:r>
            <a:r>
              <a:rPr lang="en-US" sz="2400" b="1">
                <a:solidFill>
                  <a:srgbClr val="339966"/>
                </a:solidFill>
              </a:rPr>
              <a:t>Private</a:t>
            </a:r>
            <a:r>
              <a:rPr lang="en-US" sz="2400" b="1">
                <a:solidFill>
                  <a:srgbClr val="3366FF"/>
                </a:solidFill>
              </a:rPr>
              <a:t> </a:t>
            </a:r>
          </a:p>
          <a:p>
            <a:r>
              <a:rPr lang="en-US" sz="2400" b="1">
                <a:solidFill>
                  <a:srgbClr val="3366FF"/>
                </a:solidFill>
              </a:rPr>
              <a:t>                                                               </a:t>
            </a:r>
            <a:r>
              <a:rPr lang="en-US" sz="2400" b="1">
                <a:solidFill>
                  <a:srgbClr val="339966"/>
                </a:solidFill>
              </a:rPr>
              <a:t>Private</a:t>
            </a:r>
            <a:r>
              <a:rPr lang="en-US" sz="2400" b="1">
                <a:solidFill>
                  <a:srgbClr val="3366FF"/>
                </a:solidFill>
              </a:rPr>
              <a:t> higher           Approximately similar</a:t>
            </a:r>
          </a:p>
          <a:p>
            <a:endParaRPr lang="en-US" sz="2400" b="1">
              <a:solidFill>
                <a:srgbClr val="3366FF"/>
              </a:solidFill>
            </a:endParaRPr>
          </a:p>
          <a:p>
            <a:endParaRPr lang="en-US" sz="2400" b="1">
              <a:solidFill>
                <a:srgbClr val="3366FF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0E15D58-4BF1-AF20-10EE-85778F12EBFB}"/>
              </a:ext>
            </a:extLst>
          </p:cNvPr>
          <p:cNvSpPr/>
          <p:nvPr/>
        </p:nvSpPr>
        <p:spPr>
          <a:xfrm rot="-5400000">
            <a:off x="2988791" y="2617281"/>
            <a:ext cx="250090" cy="3930120"/>
          </a:xfrm>
          <a:prstGeom prst="lef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D47DBA9-F39F-5687-62A6-DCB45BE0C1F7}"/>
              </a:ext>
            </a:extLst>
          </p:cNvPr>
          <p:cNvSpPr/>
          <p:nvPr/>
        </p:nvSpPr>
        <p:spPr>
          <a:xfrm rot="-5400000">
            <a:off x="5990834" y="3591569"/>
            <a:ext cx="250090" cy="1974576"/>
          </a:xfrm>
          <a:prstGeom prst="lef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14D94A4-E3FE-1141-8EFB-43807C976560}"/>
              </a:ext>
            </a:extLst>
          </p:cNvPr>
          <p:cNvSpPr/>
          <p:nvPr/>
        </p:nvSpPr>
        <p:spPr>
          <a:xfrm rot="-5400000">
            <a:off x="8983488" y="2608246"/>
            <a:ext cx="250090" cy="3930120"/>
          </a:xfrm>
          <a:prstGeom prst="lef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3740739"/>
            <a:ext cx="12191999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4000" b="1">
                <a:solidFill>
                  <a:schemeClr val="bg1"/>
                </a:solidFill>
              </a:rPr>
              <a:t>Summary and Conclusions</a:t>
            </a:r>
          </a:p>
          <a:p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84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E288F-0EE3-EDCC-6A2C-A80E9D4A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72" y="1629869"/>
            <a:ext cx="10515600" cy="5091606"/>
          </a:xfrm>
        </p:spPr>
        <p:txBody>
          <a:bodyPr/>
          <a:lstStyle/>
          <a:p>
            <a:r>
              <a:rPr lang="en-US" b="1"/>
              <a:t>Telematics can be very powerful tool for understanding nonroad equipment activity usage</a:t>
            </a:r>
          </a:p>
          <a:p>
            <a:pPr lvl="1"/>
            <a:r>
              <a:rPr lang="en-US"/>
              <a:t>Provides more detail than any other source</a:t>
            </a:r>
          </a:p>
          <a:p>
            <a:pPr lvl="2"/>
            <a:r>
              <a:rPr lang="en-US"/>
              <a:t>Except portable instruments</a:t>
            </a:r>
          </a:p>
          <a:p>
            <a:r>
              <a:rPr lang="en-US" b="1"/>
              <a:t>Gives insight into detailed usage patterns</a:t>
            </a:r>
          </a:p>
          <a:p>
            <a:pPr lvl="1"/>
            <a:r>
              <a:rPr lang="en-US"/>
              <a:t>Temporal (month, day, hour)</a:t>
            </a:r>
          </a:p>
          <a:p>
            <a:pPr lvl="1"/>
            <a:r>
              <a:rPr lang="en-US"/>
              <a:t>Spatial (region, state, county, city)</a:t>
            </a:r>
          </a:p>
          <a:p>
            <a:pPr lvl="1"/>
            <a:r>
              <a:rPr lang="en-US"/>
              <a:t>By economic sector</a:t>
            </a:r>
          </a:p>
          <a:p>
            <a:pPr lvl="2"/>
            <a:r>
              <a:rPr lang="en-US"/>
              <a:t>Construction, agriculture, mining, public utilities,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Capabilities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A0CBA-A104-B14C-395B-73D491ADB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0" t="13536" b="4212"/>
          <a:stretch/>
        </p:blipFill>
        <p:spPr>
          <a:xfrm>
            <a:off x="7162901" y="1210401"/>
            <a:ext cx="5126021" cy="437177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E288F-0EE3-EDCC-6A2C-A80E9D4A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67207"/>
            <a:ext cx="6743801" cy="5091606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These datasets are detailed, but</a:t>
            </a:r>
          </a:p>
          <a:p>
            <a:pPr lvl="1"/>
            <a:r>
              <a:rPr lang="en-US"/>
              <a:t>Narrow in scope</a:t>
            </a:r>
          </a:p>
          <a:p>
            <a:pPr lvl="2"/>
            <a:r>
              <a:rPr lang="en-US"/>
              <a:t>Two economic sectors, one minor</a:t>
            </a:r>
          </a:p>
          <a:p>
            <a:pPr lvl="1"/>
            <a:r>
              <a:rPr lang="en-US"/>
              <a:t>Shallow in depth</a:t>
            </a:r>
          </a:p>
          <a:p>
            <a:pPr lvl="2"/>
            <a:r>
              <a:rPr lang="en-US"/>
              <a:t>No more than three years coverage</a:t>
            </a:r>
          </a:p>
          <a:p>
            <a:pPr lvl="1"/>
            <a:r>
              <a:rPr lang="en-US"/>
              <a:t>Samples small</a:t>
            </a:r>
          </a:p>
          <a:p>
            <a:pPr lvl="2"/>
            <a:r>
              <a:rPr lang="en-US"/>
              <a:t>When sliced by equipment size	</a:t>
            </a:r>
          </a:p>
          <a:p>
            <a:r>
              <a:rPr lang="en-US" b="1"/>
              <a:t>Nonroad different from </a:t>
            </a:r>
            <a:r>
              <a:rPr lang="en-US" b="1" err="1"/>
              <a:t>onroad</a:t>
            </a:r>
            <a:endParaRPr lang="en-US" b="1"/>
          </a:p>
          <a:p>
            <a:pPr lvl="1"/>
            <a:r>
              <a:rPr lang="en-US"/>
              <a:t>Operation not defined by movement</a:t>
            </a:r>
          </a:p>
          <a:p>
            <a:pPr lvl="2"/>
            <a:r>
              <a:rPr lang="en-US"/>
              <a:t>Speed, acceleration</a:t>
            </a:r>
          </a:p>
          <a:p>
            <a:pPr lvl="1"/>
            <a:r>
              <a:rPr lang="en-US"/>
              <a:t>Telematics may not include engine operating parameters</a:t>
            </a:r>
          </a:p>
          <a:p>
            <a:r>
              <a:rPr lang="en-US"/>
              <a:t> </a:t>
            </a:r>
            <a:r>
              <a:rPr lang="en-US" b="1"/>
              <a:t>Acquisition of broad, deep datasets may be difficult</a:t>
            </a:r>
          </a:p>
          <a:p>
            <a:pPr lvl="1"/>
            <a:r>
              <a:rPr lang="en-US"/>
              <a:t>Must acquire from data owners</a:t>
            </a:r>
          </a:p>
          <a:p>
            <a:pPr lvl="1"/>
            <a:r>
              <a:rPr lang="en-US"/>
              <a:t>What they are willing to share varies</a:t>
            </a:r>
          </a:p>
          <a:p>
            <a:endParaRPr lang="en-US"/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Limitations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0639BD-573F-5FB6-08EE-4A5C9585ABED}"/>
              </a:ext>
            </a:extLst>
          </p:cNvPr>
          <p:cNvSpPr/>
          <p:nvPr/>
        </p:nvSpPr>
        <p:spPr>
          <a:xfrm>
            <a:off x="8740610" y="4204250"/>
            <a:ext cx="2206487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4"/>
                </a:solidFill>
              </a:rPr>
              <a:t>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88ACE-05B0-036F-C7E0-056AC6A75846}"/>
              </a:ext>
            </a:extLst>
          </p:cNvPr>
          <p:cNvSpPr/>
          <p:nvPr/>
        </p:nvSpPr>
        <p:spPr>
          <a:xfrm>
            <a:off x="9320396" y="1851992"/>
            <a:ext cx="2206487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4"/>
                </a:solidFill>
              </a:rPr>
              <a:t>Agriculture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FA062-9B96-E696-09A4-7B633BC51CB4}"/>
              </a:ext>
            </a:extLst>
          </p:cNvPr>
          <p:cNvSpPr/>
          <p:nvPr/>
        </p:nvSpPr>
        <p:spPr>
          <a:xfrm>
            <a:off x="9860392" y="2746464"/>
            <a:ext cx="2206487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4"/>
                </a:solidFill>
              </a:rPr>
              <a:t>Mining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B1669-4249-5722-D50F-FB580D725FB0}"/>
              </a:ext>
            </a:extLst>
          </p:cNvPr>
          <p:cNvSpPr/>
          <p:nvPr/>
        </p:nvSpPr>
        <p:spPr>
          <a:xfrm>
            <a:off x="6274900" y="801746"/>
            <a:ext cx="2206487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Public Utilities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824698-855D-0709-B380-2A02957BDDD4}"/>
              </a:ext>
            </a:extLst>
          </p:cNvPr>
          <p:cNvSpPr/>
          <p:nvPr/>
        </p:nvSpPr>
        <p:spPr>
          <a:xfrm>
            <a:off x="8481388" y="1015861"/>
            <a:ext cx="993472" cy="297545"/>
          </a:xfrm>
          <a:custGeom>
            <a:avLst/>
            <a:gdLst>
              <a:gd name="connsiteX0" fmla="*/ 0 w 854765"/>
              <a:gd name="connsiteY0" fmla="*/ 0 h 496957"/>
              <a:gd name="connsiteX1" fmla="*/ 496957 w 854765"/>
              <a:gd name="connsiteY1" fmla="*/ 129209 h 496957"/>
              <a:gd name="connsiteX2" fmla="*/ 854765 w 854765"/>
              <a:gd name="connsiteY2" fmla="*/ 496957 h 4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765" h="496957">
                <a:moveTo>
                  <a:pt x="0" y="0"/>
                </a:moveTo>
                <a:cubicBezTo>
                  <a:pt x="177248" y="23191"/>
                  <a:pt x="354496" y="46383"/>
                  <a:pt x="496957" y="129209"/>
                </a:cubicBezTo>
                <a:cubicBezTo>
                  <a:pt x="639418" y="212035"/>
                  <a:pt x="747091" y="354496"/>
                  <a:pt x="854765" y="496957"/>
                </a:cubicBez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4697-C41E-3DE7-309A-294FD3F51A65}"/>
              </a:ext>
            </a:extLst>
          </p:cNvPr>
          <p:cNvSpPr/>
          <p:nvPr/>
        </p:nvSpPr>
        <p:spPr>
          <a:xfrm>
            <a:off x="7231603" y="3359118"/>
            <a:ext cx="2206487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Manufacturing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FCB5C3-386C-619C-5C00-3F3DE429D779}"/>
              </a:ext>
            </a:extLst>
          </p:cNvPr>
          <p:cNvSpPr/>
          <p:nvPr/>
        </p:nvSpPr>
        <p:spPr>
          <a:xfrm>
            <a:off x="6883429" y="2889823"/>
            <a:ext cx="2590687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Transport &amp; </a:t>
            </a:r>
          </a:p>
          <a:p>
            <a:pPr algn="ctr"/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Public Util.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B5A2A7-A645-6EC1-A2A2-10653FF75F57}"/>
              </a:ext>
            </a:extLst>
          </p:cNvPr>
          <p:cNvSpPr/>
          <p:nvPr/>
        </p:nvSpPr>
        <p:spPr>
          <a:xfrm>
            <a:off x="7873853" y="2223473"/>
            <a:ext cx="1473493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4"/>
                </a:solidFill>
              </a:rPr>
              <a:t>Whole</a:t>
            </a:r>
          </a:p>
          <a:p>
            <a:r>
              <a:rPr lang="en-US" b="1">
                <a:solidFill>
                  <a:schemeClr val="accent4"/>
                </a:solidFill>
              </a:rPr>
              <a:t>        -sale</a:t>
            </a:r>
          </a:p>
          <a:p>
            <a:r>
              <a:rPr lang="en-US" b="1">
                <a:solidFill>
                  <a:schemeClr val="accent4"/>
                </a:solidFill>
              </a:rPr>
              <a:t>             Trade</a:t>
            </a:r>
            <a:endParaRPr lang="en-US" sz="2400" b="1">
              <a:solidFill>
                <a:schemeClr val="accent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09A93-5A1B-23D6-54DB-039EEB8ECD24}"/>
              </a:ext>
            </a:extLst>
          </p:cNvPr>
          <p:cNvSpPr/>
          <p:nvPr/>
        </p:nvSpPr>
        <p:spPr>
          <a:xfrm>
            <a:off x="8610599" y="5718703"/>
            <a:ext cx="2206487" cy="46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Wheel Loaders</a:t>
            </a:r>
          </a:p>
        </p:txBody>
      </p:sp>
      <p:pic>
        <p:nvPicPr>
          <p:cNvPr id="16" name="Picture 15" descr="A picture containing outdoor, truck, sky, power shovel&#10;&#10;Description automatically generated">
            <a:extLst>
              <a:ext uri="{FF2B5EF4-FFF2-40B4-BE49-F238E27FC236}">
                <a16:creationId xmlns:a16="http://schemas.microsoft.com/office/drawing/2014/main" id="{F3429BC1-BF13-14FC-CF50-5217DEEB0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36" y="3483774"/>
            <a:ext cx="1368955" cy="9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E288F-0EE3-EDCC-6A2C-A80E9D4A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306"/>
            <a:ext cx="10515600" cy="5091606"/>
          </a:xfrm>
        </p:spPr>
        <p:txBody>
          <a:bodyPr>
            <a:normAutofit/>
          </a:bodyPr>
          <a:lstStyle/>
          <a:p>
            <a:r>
              <a:rPr lang="en-US" b="1"/>
              <a:t>Telematics may be applied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en-US" b="1"/>
              <a:t>as model inputs in supplementary roles</a:t>
            </a:r>
          </a:p>
          <a:p>
            <a:pPr lvl="1"/>
            <a:r>
              <a:rPr lang="en-US"/>
              <a:t>Developing allocation distributions</a:t>
            </a:r>
          </a:p>
          <a:p>
            <a:pPr lvl="2"/>
            <a:r>
              <a:rPr lang="en-US"/>
              <a:t>seasonal, weekly, hourly, etc.</a:t>
            </a:r>
          </a:p>
          <a:p>
            <a:r>
              <a:rPr lang="en-US" b="1"/>
              <a:t>Telematics enables estimation of new types of activity</a:t>
            </a:r>
          </a:p>
          <a:p>
            <a:pPr lvl="1"/>
            <a:r>
              <a:rPr lang="en-US"/>
              <a:t>Idle operation</a:t>
            </a:r>
          </a:p>
          <a:p>
            <a:pPr lvl="1"/>
            <a:r>
              <a:rPr lang="en-US"/>
              <a:t>Engine starts</a:t>
            </a:r>
          </a:p>
          <a:p>
            <a:r>
              <a:rPr lang="en-US" b="1"/>
              <a:t>We plan to continue</a:t>
            </a:r>
          </a:p>
          <a:p>
            <a:pPr lvl="1"/>
            <a:r>
              <a:rPr lang="en-US"/>
              <a:t>Leveraging partnerships to acquire new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Applications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295E-3CD2-A4D0-13EF-9352780D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85" y="1426209"/>
            <a:ext cx="11347223" cy="2438993"/>
          </a:xfrm>
        </p:spPr>
        <p:txBody>
          <a:bodyPr>
            <a:noAutofit/>
          </a:bodyPr>
          <a:lstStyle/>
          <a:p>
            <a:r>
              <a:rPr lang="en-US" sz="2400" b="1"/>
              <a:t>Texas A&amp;M Transportation Institute (TTI)</a:t>
            </a:r>
          </a:p>
          <a:p>
            <a:pPr lvl="1"/>
            <a:r>
              <a:rPr lang="en-US" sz="2000"/>
              <a:t> </a:t>
            </a:r>
            <a:r>
              <a:rPr lang="en-US" sz="2300"/>
              <a:t>Jeremy Johnson, Phil Lewis, Joe </a:t>
            </a:r>
            <a:r>
              <a:rPr lang="en-US" sz="2300" err="1"/>
              <a:t>Zietsman</a:t>
            </a:r>
            <a:endParaRPr lang="en-US" sz="2300"/>
          </a:p>
          <a:p>
            <a:pPr marL="457200" lvl="1" indent="0">
              <a:buNone/>
            </a:pPr>
            <a:endParaRPr lang="en-US"/>
          </a:p>
          <a:p>
            <a:r>
              <a:rPr lang="en-US" sz="2400" b="1"/>
              <a:t>Eastern Research Group (ERG): </a:t>
            </a:r>
          </a:p>
          <a:p>
            <a:pPr lvl="1"/>
            <a:r>
              <a:rPr lang="en-US" sz="2300"/>
              <a:t>Michael Sabisch, Sandeep Kishan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sz="2400" b="1"/>
              <a:t>U.S. EPA Office of Transportation and Air Quality</a:t>
            </a:r>
          </a:p>
          <a:p>
            <a:pPr lvl="1"/>
            <a:r>
              <a:rPr lang="en-US" sz="2000"/>
              <a:t> </a:t>
            </a:r>
            <a:r>
              <a:rPr lang="en-US" sz="2300"/>
              <a:t>Carl R. Fulper, Sarah Roberts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Acknowledgements 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36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906B4-B883-9031-940F-531D6041B32B}"/>
              </a:ext>
            </a:extLst>
          </p:cNvPr>
          <p:cNvSpPr txBox="1"/>
          <p:nvPr/>
        </p:nvSpPr>
        <p:spPr>
          <a:xfrm>
            <a:off x="262185" y="5049021"/>
            <a:ext cx="11667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Disclaimer: The views expressed in this presentation are those of the authors and do not necessarily represent the views or policies of the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 Environmental Protection Agency. Additionally, photos used in this presentation are the property of their respective copyright owners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are used here for educational purposes only.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Improvements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9B110B-CAF4-4D69-8991-317FE99E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306182"/>
            <a:ext cx="9428466" cy="4732667"/>
          </a:xfrm>
        </p:spPr>
        <p:txBody>
          <a:bodyPr>
            <a:normAutofit lnSpcReduction="10000"/>
          </a:bodyPr>
          <a:lstStyle/>
          <a:p>
            <a:r>
              <a:rPr lang="en-US" b="1"/>
              <a:t>Engaged in multi-year effort</a:t>
            </a:r>
          </a:p>
          <a:p>
            <a:pPr lvl="1"/>
            <a:r>
              <a:rPr lang="en-US"/>
              <a:t>to redesign and update the model</a:t>
            </a:r>
          </a:p>
          <a:p>
            <a:r>
              <a:rPr lang="en-US" b="1"/>
              <a:t>Acquiring and analyzing data from new sources</a:t>
            </a:r>
          </a:p>
          <a:p>
            <a:pPr lvl="1"/>
            <a:r>
              <a:rPr lang="en-US" b="1"/>
              <a:t>Auction house records</a:t>
            </a:r>
          </a:p>
          <a:p>
            <a:pPr lvl="2"/>
            <a:r>
              <a:rPr lang="en-US" sz="2200"/>
              <a:t>Hour-meter readings at time of sale (see </a:t>
            </a:r>
            <a:r>
              <a:rPr lang="en-US" sz="2200">
                <a:hlinkClick r:id="rId3"/>
              </a:rPr>
              <a:t>2019 IEIC presentation</a:t>
            </a:r>
            <a:r>
              <a:rPr lang="en-US" sz="2200"/>
              <a:t>)</a:t>
            </a:r>
          </a:p>
          <a:p>
            <a:pPr lvl="1"/>
            <a:r>
              <a:rPr lang="en-US" b="1"/>
              <a:t>Portable instruments</a:t>
            </a:r>
          </a:p>
          <a:p>
            <a:pPr lvl="2"/>
            <a:r>
              <a:rPr lang="en-US" sz="2200"/>
              <a:t>Portable Activity Measurement Systems (PAMS) deployed in research programs</a:t>
            </a:r>
          </a:p>
          <a:p>
            <a:pPr lvl="1"/>
            <a:r>
              <a:rPr lang="en-US" b="1"/>
              <a:t>Telematics </a:t>
            </a:r>
          </a:p>
          <a:p>
            <a:pPr lvl="2"/>
            <a:r>
              <a:rPr lang="en-US" sz="2200"/>
              <a:t>Increasingly used by equipment fleets</a:t>
            </a:r>
          </a:p>
          <a:p>
            <a:r>
              <a:rPr lang="en-US" b="1"/>
              <a:t>Leveraging partnerships to acquire new data</a:t>
            </a:r>
          </a:p>
          <a:p>
            <a:pPr lvl="1"/>
            <a:r>
              <a:rPr lang="en-US" sz="2200"/>
              <a:t>Cooperative Research and Development Agreement with Texas A&amp;M Transportation Institute (TTI)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Telematics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9B110B-CAF4-4D69-8991-317FE99E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306182"/>
            <a:ext cx="10515600" cy="5195727"/>
          </a:xfrm>
        </p:spPr>
        <p:txBody>
          <a:bodyPr>
            <a:normAutofit/>
          </a:bodyPr>
          <a:lstStyle/>
          <a:p>
            <a:r>
              <a:rPr lang="en-US" b="1"/>
              <a:t>Has been used in </a:t>
            </a:r>
            <a:r>
              <a:rPr lang="en-US" b="1" err="1"/>
              <a:t>onroad</a:t>
            </a:r>
            <a:r>
              <a:rPr lang="en-US" b="1"/>
              <a:t> emissions inventory work</a:t>
            </a:r>
          </a:p>
          <a:p>
            <a:pPr lvl="1"/>
            <a:r>
              <a:rPr lang="en-US" sz="2800"/>
              <a:t>To inform key inputs</a:t>
            </a:r>
          </a:p>
          <a:p>
            <a:r>
              <a:rPr lang="en-US" b="1"/>
              <a:t>Increasingly used by nonroad fleets</a:t>
            </a:r>
          </a:p>
          <a:p>
            <a:pPr lvl="1"/>
            <a:r>
              <a:rPr lang="en-US" sz="2800"/>
              <a:t>For large equipment</a:t>
            </a:r>
          </a:p>
          <a:p>
            <a:r>
              <a:rPr lang="en-US" b="1"/>
              <a:t>Potential to improve current inputs</a:t>
            </a:r>
          </a:p>
          <a:p>
            <a:pPr lvl="1"/>
            <a:r>
              <a:rPr lang="en-US" sz="2800"/>
              <a:t>Annual hours of operation</a:t>
            </a:r>
          </a:p>
          <a:p>
            <a:pPr lvl="1"/>
            <a:r>
              <a:rPr lang="en-US" sz="2800"/>
              <a:t>By month, day and hour</a:t>
            </a:r>
          </a:p>
          <a:p>
            <a:r>
              <a:rPr lang="en-US" b="1"/>
              <a:t>Potential to inform new and different processes</a:t>
            </a:r>
          </a:p>
          <a:p>
            <a:pPr lvl="1"/>
            <a:r>
              <a:rPr lang="en-US" sz="2800"/>
              <a:t>Engine idle</a:t>
            </a:r>
          </a:p>
          <a:p>
            <a:pPr lvl="1"/>
            <a:r>
              <a:rPr lang="en-US" sz="2800"/>
              <a:t>Engine starts</a:t>
            </a:r>
          </a:p>
          <a:p>
            <a:pPr marL="457200" lvl="1" indent="0">
              <a:buNone/>
            </a:pPr>
            <a:r>
              <a:rPr lang="en-US" sz="2800" b="1"/>
              <a:t>			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534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501910"/>
            <a:ext cx="2743200" cy="365125"/>
          </a:xfrm>
        </p:spPr>
        <p:txBody>
          <a:bodyPr/>
          <a:lstStyle/>
          <a:p>
            <a:fld id="{0100B1B2-5996-4237-A833-ECFC1006A75D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Recent Data Acquisition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9B110B-CAF4-4D69-8991-317FE99E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147665"/>
            <a:ext cx="10515600" cy="5345210"/>
          </a:xfrm>
        </p:spPr>
        <p:txBody>
          <a:bodyPr>
            <a:normAutofit/>
          </a:bodyPr>
          <a:lstStyle/>
          <a:p>
            <a:r>
              <a:rPr lang="en-US" b="1"/>
              <a:t>Recently acquired telematics datasets</a:t>
            </a:r>
          </a:p>
          <a:p>
            <a:pPr lvl="1"/>
            <a:r>
              <a:rPr lang="en-US"/>
              <a:t>Through collaboration with TTI</a:t>
            </a:r>
          </a:p>
          <a:p>
            <a:r>
              <a:rPr lang="en-US" b="1"/>
              <a:t>Representing four fleets</a:t>
            </a:r>
          </a:p>
          <a:p>
            <a:pPr lvl="1"/>
            <a:r>
              <a:rPr lang="en-US" b="1"/>
              <a:t>Three State Departments of Transportation</a:t>
            </a:r>
          </a:p>
          <a:p>
            <a:pPr lvl="2"/>
            <a:r>
              <a:rPr lang="en-US" sz="2400"/>
              <a:t>Arkansas DOT</a:t>
            </a:r>
          </a:p>
          <a:p>
            <a:pPr lvl="2"/>
            <a:r>
              <a:rPr lang="en-US" sz="2400"/>
              <a:t>Wyoming DOT</a:t>
            </a:r>
          </a:p>
          <a:p>
            <a:pPr lvl="2"/>
            <a:r>
              <a:rPr lang="en-US" sz="2400"/>
              <a:t>California DOT (</a:t>
            </a:r>
            <a:r>
              <a:rPr lang="en-US" sz="2400" err="1"/>
              <a:t>CalTrans</a:t>
            </a:r>
            <a:r>
              <a:rPr lang="en-US" sz="2400"/>
              <a:t>)</a:t>
            </a:r>
          </a:p>
          <a:p>
            <a:pPr lvl="1"/>
            <a:r>
              <a:rPr lang="en-US" b="1"/>
              <a:t>One private fleet</a:t>
            </a:r>
          </a:p>
          <a:p>
            <a:pPr lvl="2"/>
            <a:r>
              <a:rPr lang="en-US" sz="2400"/>
              <a:t>Operating in civil engineering and road construction</a:t>
            </a:r>
          </a:p>
          <a:p>
            <a:pPr lvl="2"/>
            <a:r>
              <a:rPr lang="en-US" sz="2400"/>
              <a:t>Throughout the southern U.S.</a:t>
            </a:r>
          </a:p>
          <a:p>
            <a:r>
              <a:rPr lang="en-US" sz="2600" b="1"/>
              <a:t>These analyses represent our first attempt</a:t>
            </a:r>
          </a:p>
          <a:p>
            <a:pPr lvl="1"/>
            <a:r>
              <a:rPr lang="en-US"/>
              <a:t>To incorporate telematics in nonroad inventory</a:t>
            </a:r>
          </a:p>
        </p:txBody>
      </p:sp>
    </p:spTree>
    <p:extLst>
      <p:ext uri="{BB962C8B-B14F-4D97-AF65-F5344CB8AC3E}">
        <p14:creationId xmlns:p14="http://schemas.microsoft.com/office/powerpoint/2010/main" val="31089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3469ED7-9377-9599-D36A-A1D2C6806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043" y="1902759"/>
            <a:ext cx="48417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AR:</a:t>
            </a:r>
            <a:r>
              <a:rPr lang="en-US"/>
              <a:t>  11 pieces in 2 types</a:t>
            </a:r>
          </a:p>
          <a:p>
            <a:r>
              <a:rPr lang="en-US" b="1"/>
              <a:t>WY:</a:t>
            </a:r>
            <a:r>
              <a:rPr lang="en-US"/>
              <a:t>  51 Pieces in 4 types</a:t>
            </a:r>
            <a:endParaRPr lang="en-US">
              <a:cs typeface="Calibri"/>
            </a:endParaRPr>
          </a:p>
          <a:p>
            <a:r>
              <a:rPr lang="en-US" b="1"/>
              <a:t>CA: </a:t>
            </a:r>
            <a:r>
              <a:rPr lang="en-US"/>
              <a:t>  826 pieces in 22 Types</a:t>
            </a:r>
            <a:endParaRPr lang="en-US">
              <a:cs typeface="Calibri"/>
            </a:endParaRPr>
          </a:p>
          <a:p>
            <a:r>
              <a:rPr lang="en-US" b="1"/>
              <a:t>Private:</a:t>
            </a:r>
            <a:r>
              <a:rPr lang="en-US"/>
              <a:t> 118 Pieces in 16 types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Following analyses focus on</a:t>
            </a:r>
            <a:r>
              <a:rPr lang="en-US">
                <a:cs typeface="Calibri"/>
              </a:rPr>
              <a:t>:</a:t>
            </a:r>
          </a:p>
          <a:p>
            <a:pPr lvl="1"/>
            <a:r>
              <a:rPr lang="en-US">
                <a:cs typeface="Calibri"/>
              </a:rPr>
              <a:t>Wheel loaders, utility tractors,</a:t>
            </a:r>
          </a:p>
          <a:p>
            <a:pPr lvl="1"/>
            <a:r>
              <a:rPr lang="en-US">
                <a:cs typeface="Calibri"/>
              </a:rPr>
              <a:t>Dozers, graders, roller compactors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Equipment Types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FC12C73-4EE5-3519-8ADF-0952234D7E19}"/>
              </a:ext>
            </a:extLst>
          </p:cNvPr>
          <p:cNvGrpSpPr/>
          <p:nvPr/>
        </p:nvGrpSpPr>
        <p:grpSpPr>
          <a:xfrm>
            <a:off x="5206807" y="884009"/>
            <a:ext cx="6985192" cy="5580587"/>
            <a:chOff x="5206807" y="884009"/>
            <a:chExt cx="6985192" cy="55805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A1AD89-958B-B340-1526-38926EB8A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1854" y="5657521"/>
              <a:ext cx="1443134" cy="8070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0BCCF0-64E2-A3E9-A0BA-E932EDA5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6807" y="4208529"/>
              <a:ext cx="1497305" cy="934436"/>
            </a:xfrm>
            <a:prstGeom prst="rect">
              <a:avLst/>
            </a:prstGeom>
          </p:spPr>
        </p:pic>
        <p:pic>
          <p:nvPicPr>
            <p:cNvPr id="10" name="chart">
              <a:extLst>
                <a:ext uri="{FF2B5EF4-FFF2-40B4-BE49-F238E27FC236}">
                  <a16:creationId xmlns:a16="http://schemas.microsoft.com/office/drawing/2014/main" id="{A9AF2118-EF1F-297D-2661-7965C6B28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51" t="4981" r="2912" b="8677"/>
            <a:stretch/>
          </p:blipFill>
          <p:spPr>
            <a:xfrm>
              <a:off x="5546643" y="1447010"/>
              <a:ext cx="1099153" cy="7779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9F2977-DCF7-7B07-97C2-E09C643A4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90767" y="4675747"/>
              <a:ext cx="959329" cy="7955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B827D2-6077-04A8-22E0-B8DB27137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80" t="15770" r="3148"/>
            <a:stretch/>
          </p:blipFill>
          <p:spPr>
            <a:xfrm>
              <a:off x="10748865" y="884009"/>
              <a:ext cx="1443134" cy="76752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3749506-E41C-1615-4577-B9FE6EFDE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299926"/>
              </p:ext>
            </p:extLst>
          </p:nvPr>
        </p:nvGraphicFramePr>
        <p:xfrm>
          <a:off x="5744031" y="715207"/>
          <a:ext cx="6392636" cy="515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433877F-68BC-F83E-0226-B2ACBFC01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6807" y="2435795"/>
            <a:ext cx="1306462" cy="9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B82386-77D8-402E-A144-CED636FB2A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3475"/>
            <a:ext cx="10515600" cy="4351338"/>
          </a:xfrm>
        </p:spPr>
        <p:txBody>
          <a:bodyPr>
            <a:normAutofit/>
          </a:bodyPr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Historic Depth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3F0C22-A5F9-CF35-4D5A-8ECB76D0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3" y="1206556"/>
            <a:ext cx="11606096" cy="4444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893BE3-C2E4-E3B3-2CB5-D933EC288570}"/>
              </a:ext>
            </a:extLst>
          </p:cNvPr>
          <p:cNvSpPr txBox="1"/>
          <p:nvPr/>
        </p:nvSpPr>
        <p:spPr>
          <a:xfrm>
            <a:off x="5088668" y="5600925"/>
            <a:ext cx="201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Calendar Year</a:t>
            </a:r>
          </a:p>
        </p:txBody>
      </p:sp>
    </p:spTree>
    <p:extLst>
      <p:ext uri="{BB962C8B-B14F-4D97-AF65-F5344CB8AC3E}">
        <p14:creationId xmlns:p14="http://schemas.microsoft.com/office/powerpoint/2010/main" val="12524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9CC728-8C35-5C6B-3490-E511A189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8" y="972431"/>
            <a:ext cx="9589404" cy="54735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B82386-77D8-402E-A144-CED636FB2A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3475"/>
            <a:ext cx="10515600" cy="4351338"/>
          </a:xfrm>
        </p:spPr>
        <p:txBody>
          <a:bodyPr>
            <a:normAutofit/>
          </a:bodyPr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Temporal Level-of-Detail </a:t>
            </a:r>
            <a:r>
              <a:rPr lang="en-US" sz="3200" b="1">
                <a:solidFill>
                  <a:schemeClr val="bg1"/>
                </a:solidFill>
              </a:rPr>
              <a:t>(based on reporting frequency)</a:t>
            </a: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7BD5-98FF-417B-8DB3-0CF0330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B1B2-5996-4237-A833-ECFC1006A75D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B82386-77D8-402E-A144-CED636FB2A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3475"/>
            <a:ext cx="10515600" cy="4351338"/>
          </a:xfrm>
        </p:spPr>
        <p:txBody>
          <a:bodyPr>
            <a:normAutofit/>
          </a:bodyPr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8C356-1C74-45F0-AA1D-AFFF1F4964B1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Geographic Level of Detail</a:t>
            </a:r>
          </a:p>
        </p:txBody>
      </p:sp>
      <p:pic>
        <p:nvPicPr>
          <p:cNvPr id="6" name="Picture 4" descr="Image result for epa logo">
            <a:extLst>
              <a:ext uri="{FF2B5EF4-FFF2-40B4-BE49-F238E27FC236}">
                <a16:creationId xmlns:a16="http://schemas.microsoft.com/office/drawing/2014/main" id="{8BED8581-AB66-4000-A00B-FFBADFE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88" y="5657521"/>
            <a:ext cx="1200479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311AB9-2036-D3A9-6DF3-F7284C9C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47" y="1133475"/>
            <a:ext cx="8969968" cy="52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IEIC2019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IEIC2019_2" id="{1C95D21B-4D9A-4A0C-888D-69ACD82F433D}" vid="{026C6D27-B2C1-476A-A828-BA61E14DA4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0C8EA2CE84E479AC0A574DB72B76F" ma:contentTypeVersion="17" ma:contentTypeDescription="Create a new document." ma:contentTypeScope="" ma:versionID="91c4eec26b9609c0ee404daedf0c1108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05fc644-0d06-4264-aed0-9a087ec4c1e3" xmlns:ns6="53e275be-c5d4-4e52-b0ea-04a2bfe699d1" targetNamespace="http://schemas.microsoft.com/office/2006/metadata/properties" ma:root="true" ma:fieldsID="0f082d2ded697239954f9fcfd4abcbae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05fc644-0d06-4264-aed0-9a087ec4c1e3"/>
    <xsd:import namespace="53e275be-c5d4-4e52-b0ea-04a2bfe699d1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6:SharedWithUsers" minOccurs="0"/>
                <xsd:element ref="ns6:SharedWithDetails" minOccurs="0"/>
                <xsd:element ref="ns5:MediaServiceObjectDetectorVersions" minOccurs="0"/>
                <xsd:element ref="ns5:MediaServiceOCR" minOccurs="0"/>
                <xsd:element ref="ns5:MediaServiceSearchProperties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5afed52-de88-449b-b6dd-36277c67fd42}" ma:internalName="TaxCatchAllLabel" ma:readOnly="true" ma:showField="CatchAllDataLabel" ma:web="53e275be-c5d4-4e52-b0ea-04a2bfe699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5afed52-de88-449b-b6dd-36277c67fd42}" ma:internalName="TaxCatchAll" ma:showField="CatchAllData" ma:web="53e275be-c5d4-4e52-b0ea-04a2bfe699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fc644-0d06-4264-aed0-9a087ec4c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275be-c5d4-4e52-b0ea-04a2bfe699d1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?mso-contentType ?>
<SharedContentType xmlns="Microsoft.SharePoint.Taxonomy.ContentTypeSync" SourceId="29f62856-1543-49d4-a736-4569d363f533" ContentTypeId="0x0101" PreviousValue="false"/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2019-08-20T12:37:52+00:00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605fc644-0d06-4264-aed0-9a087ec4c1e3">
      <Terms xmlns="http://schemas.microsoft.com/office/infopath/2007/PartnerControls"/>
    </lcf76f155ced4ddcb4097134ff3c332f>
  </documentManagement>
</p:properties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78CB621-ACE8-48D0-83D7-E52364B9EB3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AFB41B8-5B4E-4801-8D29-6430148F826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39F441B0-3F50-44C5-BF8F-3AE505CC07C6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757608E3-CE78-44DE-B9C7-D6C32701B50E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CF1BE031-DA14-4B3C-BD94-747ABEE91E7B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4FDC50C7-3398-4735-BE10-08DE90F04665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A65F2CE9-E40B-4D9C-B446-757A37BFD990}"/>
</file>

<file path=customXml/itemProps105.xml><?xml version="1.0" encoding="utf-8"?>
<ds:datastoreItem xmlns:ds="http://schemas.openxmlformats.org/officeDocument/2006/customXml" ds:itemID="{7AC52001-E8E9-44EF-8106-DD9798995201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2A82C9F6-613D-4989-9847-F3AA01FB9EE4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0C99FDEC-ED27-4D57-B860-5EFBD1EBFF8E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68DC0AA4-BE49-4631-8CDE-CBAB4E16D2FC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24B6D52C-1119-4284-9001-0938C4C7227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D041D54-E451-427A-A0D5-08E17375600C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FA6A0AB9-5452-47C3-81FD-D0C1946544E3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229265E9-CB10-4D04-BE01-7DAA6468498E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449EA5BD-DE2B-4A6D-BB51-694B2458033B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A6323F9F-AAC0-4777-B35E-7D37EE40B3F4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6F5613C8-AC81-4D7F-903A-93D00298C7F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6877984-BCBC-4171-8FD5-904E607B3461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6B18611E-AEFB-4311-BDAA-E7225160A221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DD6AC19A-7EEC-4362-8745-4303EF86228F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F22E2D68-7277-436C-9797-018C382EE811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5A76474E-9892-456A-AEBB-8E2864353C0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89411D8-D1BD-4807-8BFE-B4D81304255E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A8F7B217-DDA9-4BF3-B923-5BAC0AFE3A9D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33D1E5AA-68CF-4112-B385-AA7245735143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DBD2FF66-AB4D-4699-8E3A-24163FF4620D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1023F23E-1564-4A7E-BAD4-7EF13BF94A22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6E231E8A-531A-4820-A1C9-5013CCD3820C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CC25280B-5BC6-4018-B60A-2E9ACAEE535C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3855361-5CCA-4C0D-A017-6C12A3C137B5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7AE0F3E-C251-4CB0-AF71-8297784773ED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5310513E-46C1-4975-9513-86A144AA6BEC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A8A383B3-A013-424B-B4E4-DA7A8C9007E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EA6C801-EFA7-4CE4-8FB8-337BF5EEC49D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A022A7C-9E2A-4DE4-9927-59A749EC806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996D08B-F8F1-4A02-9732-5C400FB84C7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99CA1F4-8C7F-4A3D-8680-982069F562B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86032FF-C527-4C16-9F11-7A9217CCB01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9BD8DB4-76AE-430E-8D46-5DB589A0361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E29E165-39D3-4DDE-BB68-13DD1C121CC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FC4CDC0-91DC-4CCA-9237-EF28E48958B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4529B9F-4240-42C1-BB9F-5AC1EF9ED5B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67BA0AC-A7E0-442B-AF54-36D58E483A4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4D47338-8560-4F6F-834D-D869F42BCE5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E17A3FA-68C5-436B-A153-4BBE3265A6D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1E700D8-2C72-4072-8B34-25A9DAC05043}">
  <ds:schemaRefs>
    <ds:schemaRef ds:uri="Microsoft.SharePoint.Taxonomy.ContentTypeSync"/>
  </ds:schemaRefs>
</ds:datastoreItem>
</file>

<file path=customXml/itemProps24.xml><?xml version="1.0" encoding="utf-8"?>
<ds:datastoreItem xmlns:ds="http://schemas.openxmlformats.org/officeDocument/2006/customXml" ds:itemID="{6BDCFB91-017B-4CD5-9B6D-7E262FA5C44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46EF5DA-305B-4E4C-8E73-62BF6F6FC40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FE88855-EEB7-4BFE-8DDA-529AE38CD14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E4B4A9A-BC28-4256-9443-D7D46A6872B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228830A-494F-4538-8F61-775E09CA4B1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1ABAA3C-4220-4C1A-AB7F-92131FA4788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59A0B2F-8403-4090-A8A9-23B6AF28C6C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3D75416-7A8A-4408-B855-A5FD4745F0D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3D6EE0B-440A-4BEB-8C7E-7D69C67322D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B87EE5F-79B0-4281-9750-5CA7025FBAE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4936176-EB65-4670-9CC1-8BA376172AC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88D73A6-BF6B-4785-BCFA-8B656580B4D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4D8A7920-94D9-44BE-B238-665EBA4FC48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5071E72-F530-422B-9700-20223065613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9C5140BC-F450-4A72-85B1-8B7E9ED83F2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F238FF7-27D5-469C-BFBE-3CF6DCD0B0F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D5DF541C-BD41-4604-BA37-8BC127E374F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9CAA438-C445-4F1F-B235-40D46878E8B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6A6B23C-12C3-4D8E-9F7F-7E4164AB47D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F1E593E-BBFC-46F1-B4B5-F810E624529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39321592-1911-4C23-8AB9-94C049E3242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105ED731-B07A-4A59-A7FD-E178E19A68E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583EC61-8AA0-4272-9B0B-EAE26F869991}">
  <ds:schemaRefs>
    <ds:schemaRef ds:uri="4ffa91fb-a0ff-4ac5-b2db-65c790d184a4"/>
    <ds:schemaRef ds:uri="aee59056-66f8-4bcd-a41a-44a7882a6c26"/>
    <ds:schemaRef ds:uri="cb3f2c0b-0a7d-49e1-931e-4591b06490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  <ds:schemaRef ds:uri="605fc644-0d06-4264-aed0-9a087ec4c1e3"/>
  </ds:schemaRefs>
</ds:datastoreItem>
</file>

<file path=customXml/itemProps45.xml><?xml version="1.0" encoding="utf-8"?>
<ds:datastoreItem xmlns:ds="http://schemas.openxmlformats.org/officeDocument/2006/customXml" ds:itemID="{7F290251-D0E7-4C99-B360-73A61807B05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9FC0D53-76E2-4F8A-90DE-6C0A02BC72D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1414D4A-9555-4B8D-A2FB-327BBCA4D38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A35CA9CB-81EF-4FB7-B013-EE6A7A79F772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61B8E871-1ED7-4302-B7B9-6B900A0EAB9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2369555-2137-4E1B-BBE0-0C2347D76400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16B833B8-5E50-43E4-92C4-7C49BE0DB1D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F37378D-C9EF-441E-8689-2A12278C91A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277E76A1-50FE-46BD-8FA8-154058F77CE5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0F81738-CE12-47E0-9C72-450DD621AA0A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4B24FD8-903E-4EA6-AFA3-65BCCFC702F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E4682DF-B7CF-49BE-821A-701F1388B57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EE4B95E-82D1-44EB-BA6F-E8B5CE2187D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42873F1-FE0B-4DDA-9547-497D3D81CFF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89CD933-90F2-43BC-9353-74535748DA6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95BE5182-A479-4305-85E0-031DF1314BA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EEFBED2-BB22-4E7C-BCA1-9546CC737AC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4BBE313-6B63-40D4-B183-516D157C82FE}">
  <ds:schemaRefs>
    <ds:schemaRef ds:uri="http://schemas.microsoft.com/sharepoint/v3/contenttype/forms"/>
  </ds:schemaRefs>
</ds:datastoreItem>
</file>

<file path=customXml/itemProps61.xml><?xml version="1.0" encoding="utf-8"?>
<ds:datastoreItem xmlns:ds="http://schemas.openxmlformats.org/officeDocument/2006/customXml" ds:itemID="{6BACD507-6A23-4A25-8D4F-B0CC78FFA97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618E6AFC-6396-4B0F-960A-F71DA26C9202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039E8F12-409A-4B0E-B399-84394C703767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DB486153-1B69-47E8-A353-4DBD15B765A9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CAF6955-EEFF-4A63-89A2-389DCFBB7A3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200DA3C7-1D00-4B5D-A20B-A6DF4F80FB4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3154EAE-C332-423B-B1F4-7E070C279BB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4E4C048E-2E2C-4FB5-831C-15CE79C99FC2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F36E48E-1833-47CA-BF77-44DDBA49D77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D029E02-D411-4AE2-B6AE-5FB95042AA9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005D6222-FF2C-4D88-8347-9A30C2F575D7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C368C3ED-0303-4C42-BA50-3774298A120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0FF7CEEC-95F3-42A2-8A3C-BE17455F724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F50EA1B7-ABDB-42AC-B816-FF65CC2CD5F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B67FCC3-CCFC-45B5-AFE4-FCF46BFC3AD3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3C5AC31C-1F65-4D70-BA24-7AD05FE710E3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A2D6A3BE-C5DD-476C-B34B-470C56CABDE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530ADE8-A1ED-46BB-A8E8-80AEA00791A9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592628B-817C-4376-8126-155752CD12EB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5A6EB12-FBB6-44FB-B1BF-CD64CF54ABA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2031F39-E578-4BEB-A186-06C39C8F0E6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A92974D7-BFA2-411F-B8AD-37B887F56D4E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8D1A392-B21A-4319-B9E8-2F590F0238D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9A62A156-1F53-4273-8128-2E853AEA738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2DD791E2-5845-4A8A-923E-688E66117CBB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48D51A74-FE73-4157-8EE0-56173D21EFF6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24E618C0-C24B-4AAB-B82E-CA45859FB740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347E3D0-8FED-4C66-95E3-82D2D98605BD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9AC829A2-FE67-48D1-8012-CA9217A359E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86913FC3-6116-4349-B324-308A57519F0F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F8070D9-FD65-42C2-A2B7-AE384F3450B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CEE8CEB-E3C2-4872-BD2C-5224B0B095BC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0AC3116-F88A-421B-9870-763818D2B4D1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D94327B-4C8A-4537-9D62-E2B71505A3FC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51023EEA-0B64-4AE5-B18D-38C098AC8DF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83B9AA70-6267-465D-A9E4-F565D0A319F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015C275-E109-4B52-ADD9-5E7431D6ADD0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E4622912-2C92-4B38-92B6-58D2568F4ECB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68A34AB4-8300-43D8-AF8F-6DBA93ED57DD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094F8739-0719-4F1C-BB09-51CB30BFE1E8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8A18CE96-74E8-499F-9528-78BDE376222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06C6BEC3-4E4C-434D-AE76-F15F835E55D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themeIEIC2019_2</Template>
  <Application>Microsoft Office PowerPoint</Application>
  <PresentationFormat>Widescreen</PresentationFormat>
  <Slides>29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themeIEIC2019_2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Sarah</dc:creator>
  <cp:revision>8</cp:revision>
  <dcterms:created xsi:type="dcterms:W3CDTF">2019-01-31T19:02:17Z</dcterms:created>
  <dcterms:modified xsi:type="dcterms:W3CDTF">2023-11-28T16:58:21Z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0x01010002F0C8EA2CE84E479AC0A574DB72B76F</vt:lpwstr>
  </property>
  <property fmtid="{D5CDD505-2E9C-101B-9397-08002B2CF9AE}" pid="3" name="TaxKeyword">
    <vt:lpwstr/>
  </property>
  <property fmtid="{D5CDD505-2E9C-101B-9397-08002B2CF9AE}" pid="4" name="Document Type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MediaServiceImageTags">
    <vt:lpwstr/>
  </property>
  <property fmtid="{D5CDD505-2E9C-101B-9397-08002B2CF9AE}" pid="8" name="EPA Subject">
    <vt:lpwstr/>
  </property>
</Properties>
</file>