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Lst>
  <p:notesMasterIdLst>
    <p:notesMasterId r:id="rId24"/>
  </p:notesMasterIdLst>
  <p:sldIdLst>
    <p:sldId id="256" r:id="rId6"/>
    <p:sldId id="257" r:id="rId7"/>
    <p:sldId id="260" r:id="rId8"/>
    <p:sldId id="258" r:id="rId9"/>
    <p:sldId id="259" r:id="rId10"/>
    <p:sldId id="261" r:id="rId11"/>
    <p:sldId id="262" r:id="rId12"/>
    <p:sldId id="263" r:id="rId13"/>
    <p:sldId id="265" r:id="rId14"/>
    <p:sldId id="264" r:id="rId15"/>
    <p:sldId id="266" r:id="rId16"/>
    <p:sldId id="267" r:id="rId17"/>
    <p:sldId id="268" r:id="rId18"/>
    <p:sldId id="269" r:id="rId19"/>
    <p:sldId id="270" r:id="rId20"/>
    <p:sldId id="271" r:id="rId21"/>
    <p:sldId id="272" r:id="rId22"/>
    <p:sldId id="273"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0bOFu8C4WfHDsD/DwvS1O7f5p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725187-6464-411F-8C7F-DCDDFD2443DF}">
  <a:tblStyle styleId="{D1725187-6464-411F-8C7F-DCDDFD2443D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D3D72702-4D45-43F1-8BDD-89C1DD65275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01" autoAdjust="0"/>
  </p:normalViewPr>
  <p:slideViewPr>
    <p:cSldViewPr snapToGrid="0">
      <p:cViewPr varScale="1">
        <p:scale>
          <a:sx n="94" d="100"/>
          <a:sy n="94" d="100"/>
        </p:scale>
        <p:origin x="11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um, Madeleine" userId="a24780d0-2c87-4ef6-a4d4-fe7b5d7bc308" providerId="ADAL" clId="{626E5F00-80A3-48BF-88E2-A47011D3CB50}"/>
    <pc:docChg chg="undo custSel modSld">
      <pc:chgData name="Strum, Madeleine" userId="a24780d0-2c87-4ef6-a4d4-fe7b5d7bc308" providerId="ADAL" clId="{626E5F00-80A3-48BF-88E2-A47011D3CB50}" dt="2023-10-30T12:20:53.737" v="10391" actId="13244"/>
      <pc:docMkLst>
        <pc:docMk/>
      </pc:docMkLst>
      <pc:sldChg chg="modSp mod">
        <pc:chgData name="Strum, Madeleine" userId="a24780d0-2c87-4ef6-a4d4-fe7b5d7bc308" providerId="ADAL" clId="{626E5F00-80A3-48BF-88E2-A47011D3CB50}" dt="2023-10-30T12:19:40.414" v="10385" actId="13244"/>
        <pc:sldMkLst>
          <pc:docMk/>
          <pc:sldMk cId="0" sldId="258"/>
        </pc:sldMkLst>
        <pc:spChg chg="mod">
          <ac:chgData name="Strum, Madeleine" userId="a24780d0-2c87-4ef6-a4d4-fe7b5d7bc308" providerId="ADAL" clId="{626E5F00-80A3-48BF-88E2-A47011D3CB50}" dt="2023-10-30T11:52:43.460" v="10092" actId="20577"/>
          <ac:spMkLst>
            <pc:docMk/>
            <pc:sldMk cId="0" sldId="258"/>
            <ac:spMk id="101" creationId="{00000000-0000-0000-0000-000000000000}"/>
          </ac:spMkLst>
        </pc:spChg>
        <pc:picChg chg="mod ord">
          <ac:chgData name="Strum, Madeleine" userId="a24780d0-2c87-4ef6-a4d4-fe7b5d7bc308" providerId="ADAL" clId="{626E5F00-80A3-48BF-88E2-A47011D3CB50}" dt="2023-10-30T12:19:37.569" v="10384" actId="13244"/>
          <ac:picMkLst>
            <pc:docMk/>
            <pc:sldMk cId="0" sldId="258"/>
            <ac:picMk id="102" creationId="{00000000-0000-0000-0000-000000000000}"/>
          </ac:picMkLst>
        </pc:picChg>
        <pc:picChg chg="mod ord">
          <ac:chgData name="Strum, Madeleine" userId="a24780d0-2c87-4ef6-a4d4-fe7b5d7bc308" providerId="ADAL" clId="{626E5F00-80A3-48BF-88E2-A47011D3CB50}" dt="2023-10-30T12:19:40.414" v="10385" actId="13244"/>
          <ac:picMkLst>
            <pc:docMk/>
            <pc:sldMk cId="0" sldId="258"/>
            <ac:picMk id="103" creationId="{00000000-0000-0000-0000-000000000000}"/>
          </ac:picMkLst>
        </pc:picChg>
      </pc:sldChg>
      <pc:sldChg chg="modSp mod">
        <pc:chgData name="Strum, Madeleine" userId="a24780d0-2c87-4ef6-a4d4-fe7b5d7bc308" providerId="ADAL" clId="{626E5F00-80A3-48BF-88E2-A47011D3CB50}" dt="2023-10-30T12:20:53.737" v="10391" actId="13244"/>
        <pc:sldMkLst>
          <pc:docMk/>
          <pc:sldMk cId="0" sldId="259"/>
        </pc:sldMkLst>
        <pc:spChg chg="ord">
          <ac:chgData name="Strum, Madeleine" userId="a24780d0-2c87-4ef6-a4d4-fe7b5d7bc308" providerId="ADAL" clId="{626E5F00-80A3-48BF-88E2-A47011D3CB50}" dt="2023-10-30T12:20:03.303" v="10386" actId="13244"/>
          <ac:spMkLst>
            <pc:docMk/>
            <pc:sldMk cId="0" sldId="259"/>
            <ac:spMk id="109" creationId="{00000000-0000-0000-0000-000000000000}"/>
          </ac:spMkLst>
        </pc:spChg>
        <pc:spChg chg="ord">
          <ac:chgData name="Strum, Madeleine" userId="a24780d0-2c87-4ef6-a4d4-fe7b5d7bc308" providerId="ADAL" clId="{626E5F00-80A3-48BF-88E2-A47011D3CB50}" dt="2023-10-30T12:20:08.803" v="10387" actId="13244"/>
          <ac:spMkLst>
            <pc:docMk/>
            <pc:sldMk cId="0" sldId="259"/>
            <ac:spMk id="110" creationId="{00000000-0000-0000-0000-000000000000}"/>
          </ac:spMkLst>
        </pc:spChg>
        <pc:spChg chg="ord">
          <ac:chgData name="Strum, Madeleine" userId="a24780d0-2c87-4ef6-a4d4-fe7b5d7bc308" providerId="ADAL" clId="{626E5F00-80A3-48BF-88E2-A47011D3CB50}" dt="2023-10-30T12:20:13.370" v="10388" actId="13244"/>
          <ac:spMkLst>
            <pc:docMk/>
            <pc:sldMk cId="0" sldId="259"/>
            <ac:spMk id="111" creationId="{00000000-0000-0000-0000-000000000000}"/>
          </ac:spMkLst>
        </pc:spChg>
        <pc:spChg chg="ord">
          <ac:chgData name="Strum, Madeleine" userId="a24780d0-2c87-4ef6-a4d4-fe7b5d7bc308" providerId="ADAL" clId="{626E5F00-80A3-48BF-88E2-A47011D3CB50}" dt="2023-10-30T12:20:25.644" v="10389" actId="13244"/>
          <ac:spMkLst>
            <pc:docMk/>
            <pc:sldMk cId="0" sldId="259"/>
            <ac:spMk id="113" creationId="{00000000-0000-0000-0000-000000000000}"/>
          </ac:spMkLst>
        </pc:spChg>
        <pc:spChg chg="ord">
          <ac:chgData name="Strum, Madeleine" userId="a24780d0-2c87-4ef6-a4d4-fe7b5d7bc308" providerId="ADAL" clId="{626E5F00-80A3-48BF-88E2-A47011D3CB50}" dt="2023-10-30T12:20:34.820" v="10390" actId="13244"/>
          <ac:spMkLst>
            <pc:docMk/>
            <pc:sldMk cId="0" sldId="259"/>
            <ac:spMk id="114" creationId="{00000000-0000-0000-0000-000000000000}"/>
          </ac:spMkLst>
        </pc:spChg>
        <pc:spChg chg="ord">
          <ac:chgData name="Strum, Madeleine" userId="a24780d0-2c87-4ef6-a4d4-fe7b5d7bc308" providerId="ADAL" clId="{626E5F00-80A3-48BF-88E2-A47011D3CB50}" dt="2023-10-30T12:20:53.737" v="10391" actId="13244"/>
          <ac:spMkLst>
            <pc:docMk/>
            <pc:sldMk cId="0" sldId="259"/>
            <ac:spMk id="116" creationId="{00000000-0000-0000-0000-000000000000}"/>
          </ac:spMkLst>
        </pc:spChg>
        <pc:spChg chg="mod ord">
          <ac:chgData name="Strum, Madeleine" userId="a24780d0-2c87-4ef6-a4d4-fe7b5d7bc308" providerId="ADAL" clId="{626E5F00-80A3-48BF-88E2-A47011D3CB50}" dt="2023-10-30T12:11:19.322" v="10380" actId="1076"/>
          <ac:spMkLst>
            <pc:docMk/>
            <pc:sldMk cId="0" sldId="259"/>
            <ac:spMk id="118" creationId="{00000000-0000-0000-0000-000000000000}"/>
          </ac:spMkLst>
        </pc:spChg>
        <pc:picChg chg="mod">
          <ac:chgData name="Strum, Madeleine" userId="a24780d0-2c87-4ef6-a4d4-fe7b5d7bc308" providerId="ADAL" clId="{626E5F00-80A3-48BF-88E2-A47011D3CB50}" dt="2023-10-30T12:19:10.268" v="10382" actId="962"/>
          <ac:picMkLst>
            <pc:docMk/>
            <pc:sldMk cId="0" sldId="259"/>
            <ac:picMk id="108" creationId="{00000000-0000-0000-0000-000000000000}"/>
          </ac:picMkLst>
        </pc:picChg>
      </pc:sldChg>
      <pc:sldChg chg="modSp mod">
        <pc:chgData name="Strum, Madeleine" userId="a24780d0-2c87-4ef6-a4d4-fe7b5d7bc308" providerId="ADAL" clId="{626E5F00-80A3-48BF-88E2-A47011D3CB50}" dt="2023-10-30T11:07:34.282" v="1273" actId="962"/>
        <pc:sldMkLst>
          <pc:docMk/>
          <pc:sldMk cId="0" sldId="260"/>
        </pc:sldMkLst>
        <pc:spChg chg="mod">
          <ac:chgData name="Strum, Madeleine" userId="a24780d0-2c87-4ef6-a4d4-fe7b5d7bc308" providerId="ADAL" clId="{626E5F00-80A3-48BF-88E2-A47011D3CB50}" dt="2023-10-30T11:04:14.545" v="377" actId="962"/>
          <ac:spMkLst>
            <pc:docMk/>
            <pc:sldMk cId="0" sldId="260"/>
            <ac:spMk id="126" creationId="{00000000-0000-0000-0000-000000000000}"/>
          </ac:spMkLst>
        </pc:spChg>
        <pc:spChg chg="mod">
          <ac:chgData name="Strum, Madeleine" userId="a24780d0-2c87-4ef6-a4d4-fe7b5d7bc308" providerId="ADAL" clId="{626E5F00-80A3-48BF-88E2-A47011D3CB50}" dt="2023-10-30T11:07:34.282" v="1273" actId="962"/>
          <ac:spMkLst>
            <pc:docMk/>
            <pc:sldMk cId="0" sldId="260"/>
            <ac:spMk id="128" creationId="{00000000-0000-0000-0000-000000000000}"/>
          </ac:spMkLst>
        </pc:spChg>
        <pc:picChg chg="mod">
          <ac:chgData name="Strum, Madeleine" userId="a24780d0-2c87-4ef6-a4d4-fe7b5d7bc308" providerId="ADAL" clId="{626E5F00-80A3-48BF-88E2-A47011D3CB50}" dt="2023-10-30T11:06:51.811" v="1079" actId="962"/>
          <ac:picMkLst>
            <pc:docMk/>
            <pc:sldMk cId="0" sldId="260"/>
            <ac:picMk id="125" creationId="{00000000-0000-0000-0000-000000000000}"/>
          </ac:picMkLst>
        </pc:picChg>
        <pc:picChg chg="mod">
          <ac:chgData name="Strum, Madeleine" userId="a24780d0-2c87-4ef6-a4d4-fe7b5d7bc308" providerId="ADAL" clId="{626E5F00-80A3-48BF-88E2-A47011D3CB50}" dt="2023-10-30T11:05:20.730" v="597" actId="962"/>
          <ac:picMkLst>
            <pc:docMk/>
            <pc:sldMk cId="0" sldId="260"/>
            <ac:picMk id="127" creationId="{00000000-0000-0000-0000-000000000000}"/>
          </ac:picMkLst>
        </pc:picChg>
      </pc:sldChg>
      <pc:sldChg chg="modSp mod">
        <pc:chgData name="Strum, Madeleine" userId="a24780d0-2c87-4ef6-a4d4-fe7b5d7bc308" providerId="ADAL" clId="{626E5F00-80A3-48BF-88E2-A47011D3CB50}" dt="2023-10-30T12:09:49.600" v="10373" actId="207"/>
        <pc:sldMkLst>
          <pc:docMk/>
          <pc:sldMk cId="0" sldId="263"/>
        </pc:sldMkLst>
        <pc:graphicFrameChg chg="modGraphic">
          <ac:chgData name="Strum, Madeleine" userId="a24780d0-2c87-4ef6-a4d4-fe7b5d7bc308" providerId="ADAL" clId="{626E5F00-80A3-48BF-88E2-A47011D3CB50}" dt="2023-10-30T12:09:49.600" v="10373" actId="207"/>
          <ac:graphicFrameMkLst>
            <pc:docMk/>
            <pc:sldMk cId="0" sldId="263"/>
            <ac:graphicFrameMk id="146" creationId="{00000000-0000-0000-0000-000000000000}"/>
          </ac:graphicFrameMkLst>
        </pc:graphicFrameChg>
      </pc:sldChg>
      <pc:sldChg chg="modSp mod">
        <pc:chgData name="Strum, Madeleine" userId="a24780d0-2c87-4ef6-a4d4-fe7b5d7bc308" providerId="ADAL" clId="{626E5F00-80A3-48BF-88E2-A47011D3CB50}" dt="2023-10-30T11:38:43.736" v="8825" actId="962"/>
        <pc:sldMkLst>
          <pc:docMk/>
          <pc:sldMk cId="0" sldId="264"/>
        </pc:sldMkLst>
        <pc:picChg chg="mod">
          <ac:chgData name="Strum, Madeleine" userId="a24780d0-2c87-4ef6-a4d4-fe7b5d7bc308" providerId="ADAL" clId="{626E5F00-80A3-48BF-88E2-A47011D3CB50}" dt="2023-10-30T11:33:17.263" v="7889" actId="962"/>
          <ac:picMkLst>
            <pc:docMk/>
            <pc:sldMk cId="0" sldId="264"/>
            <ac:picMk id="152" creationId="{00000000-0000-0000-0000-000000000000}"/>
          </ac:picMkLst>
        </pc:picChg>
        <pc:picChg chg="mod">
          <ac:chgData name="Strum, Madeleine" userId="a24780d0-2c87-4ef6-a4d4-fe7b5d7bc308" providerId="ADAL" clId="{626E5F00-80A3-48BF-88E2-A47011D3CB50}" dt="2023-10-30T11:38:43.736" v="8825" actId="962"/>
          <ac:picMkLst>
            <pc:docMk/>
            <pc:sldMk cId="0" sldId="264"/>
            <ac:picMk id="1026" creationId="{507C6C75-C538-40C1-AB21-F132B9F033F9}"/>
          </ac:picMkLst>
        </pc:picChg>
      </pc:sldChg>
      <pc:sldChg chg="modSp mod">
        <pc:chgData name="Strum, Madeleine" userId="a24780d0-2c87-4ef6-a4d4-fe7b5d7bc308" providerId="ADAL" clId="{626E5F00-80A3-48BF-88E2-A47011D3CB50}" dt="2023-10-30T11:28:58.404" v="7183" actId="962"/>
        <pc:sldMkLst>
          <pc:docMk/>
          <pc:sldMk cId="0" sldId="265"/>
        </pc:sldMkLst>
        <pc:picChg chg="mod">
          <ac:chgData name="Strum, Madeleine" userId="a24780d0-2c87-4ef6-a4d4-fe7b5d7bc308" providerId="ADAL" clId="{626E5F00-80A3-48BF-88E2-A47011D3CB50}" dt="2023-10-30T11:28:58.404" v="7183" actId="962"/>
          <ac:picMkLst>
            <pc:docMk/>
            <pc:sldMk cId="0" sldId="265"/>
            <ac:picMk id="159" creationId="{00000000-0000-0000-0000-000000000000}"/>
          </ac:picMkLst>
        </pc:picChg>
      </pc:sldChg>
      <pc:sldChg chg="modSp mod">
        <pc:chgData name="Strum, Madeleine" userId="a24780d0-2c87-4ef6-a4d4-fe7b5d7bc308" providerId="ADAL" clId="{626E5F00-80A3-48BF-88E2-A47011D3CB50}" dt="2023-10-30T11:50:27.769" v="10091" actId="962"/>
        <pc:sldMkLst>
          <pc:docMk/>
          <pc:sldMk cId="0" sldId="266"/>
        </pc:sldMkLst>
        <pc:spChg chg="mod">
          <ac:chgData name="Strum, Madeleine" userId="a24780d0-2c87-4ef6-a4d4-fe7b5d7bc308" providerId="ADAL" clId="{626E5F00-80A3-48BF-88E2-A47011D3CB50}" dt="2023-10-30T11:45:13.524" v="9797" actId="962"/>
          <ac:spMkLst>
            <pc:docMk/>
            <pc:sldMk cId="0" sldId="266"/>
            <ac:spMk id="2" creationId="{CFDD530D-C19C-4179-BE6B-0EDD57C06F44}"/>
          </ac:spMkLst>
        </pc:spChg>
        <pc:picChg chg="mod">
          <ac:chgData name="Strum, Madeleine" userId="a24780d0-2c87-4ef6-a4d4-fe7b5d7bc308" providerId="ADAL" clId="{626E5F00-80A3-48BF-88E2-A47011D3CB50}" dt="2023-10-30T11:50:27.769" v="10091" actId="962"/>
          <ac:picMkLst>
            <pc:docMk/>
            <pc:sldMk cId="0" sldId="266"/>
            <ac:picMk id="166" creationId="{00000000-0000-0000-0000-000000000000}"/>
          </ac:picMkLst>
        </pc:picChg>
      </pc:sldChg>
      <pc:sldChg chg="modSp mod">
        <pc:chgData name="Strum, Madeleine" userId="a24780d0-2c87-4ef6-a4d4-fe7b5d7bc308" providerId="ADAL" clId="{626E5F00-80A3-48BF-88E2-A47011D3CB50}" dt="2023-10-30T12:01:30.688" v="10357" actId="962"/>
        <pc:sldMkLst>
          <pc:docMk/>
          <pc:sldMk cId="0" sldId="267"/>
        </pc:sldMkLst>
        <pc:picChg chg="mod">
          <ac:chgData name="Strum, Madeleine" userId="a24780d0-2c87-4ef6-a4d4-fe7b5d7bc308" providerId="ADAL" clId="{626E5F00-80A3-48BF-88E2-A47011D3CB50}" dt="2023-10-30T12:01:30.688" v="10357" actId="962"/>
          <ac:picMkLst>
            <pc:docMk/>
            <pc:sldMk cId="0" sldId="267"/>
            <ac:picMk id="173" creationId="{00000000-0000-0000-0000-000000000000}"/>
          </ac:picMkLst>
        </pc:picChg>
      </pc:sldChg>
      <pc:sldChg chg="modSp mod">
        <pc:chgData name="Strum, Madeleine" userId="a24780d0-2c87-4ef6-a4d4-fe7b5d7bc308" providerId="ADAL" clId="{626E5F00-80A3-48BF-88E2-A47011D3CB50}" dt="2023-10-30T12:09:56.435" v="10374" actId="207"/>
        <pc:sldMkLst>
          <pc:docMk/>
          <pc:sldMk cId="0" sldId="268"/>
        </pc:sldMkLst>
        <pc:graphicFrameChg chg="modGraphic">
          <ac:chgData name="Strum, Madeleine" userId="a24780d0-2c87-4ef6-a4d4-fe7b5d7bc308" providerId="ADAL" clId="{626E5F00-80A3-48BF-88E2-A47011D3CB50}" dt="2023-10-30T12:09:56.435" v="10374" actId="207"/>
          <ac:graphicFrameMkLst>
            <pc:docMk/>
            <pc:sldMk cId="0" sldId="268"/>
            <ac:graphicFrameMk id="179" creationId="{00000000-0000-0000-0000-000000000000}"/>
          </ac:graphicFrameMkLst>
        </pc:graphicFrameChg>
      </pc:sldChg>
      <pc:sldChg chg="modSp mod">
        <pc:chgData name="Strum, Madeleine" userId="a24780d0-2c87-4ef6-a4d4-fe7b5d7bc308" providerId="ADAL" clId="{626E5F00-80A3-48BF-88E2-A47011D3CB50}" dt="2023-10-30T12:09:41.239" v="10372" actId="207"/>
        <pc:sldMkLst>
          <pc:docMk/>
          <pc:sldMk cId="0" sldId="269"/>
        </pc:sldMkLst>
        <pc:graphicFrameChg chg="modGraphic">
          <ac:chgData name="Strum, Madeleine" userId="a24780d0-2c87-4ef6-a4d4-fe7b5d7bc308" providerId="ADAL" clId="{626E5F00-80A3-48BF-88E2-A47011D3CB50}" dt="2023-10-30T12:09:41.239" v="10372" actId="207"/>
          <ac:graphicFrameMkLst>
            <pc:docMk/>
            <pc:sldMk cId="0" sldId="269"/>
            <ac:graphicFrameMk id="186" creationId="{00000000-0000-0000-0000-000000000000}"/>
          </ac:graphicFrameMkLst>
        </pc:graphicFrameChg>
      </pc:sldChg>
      <pc:sldChg chg="modSp mod">
        <pc:chgData name="Strum, Madeleine" userId="a24780d0-2c87-4ef6-a4d4-fe7b5d7bc308" providerId="ADAL" clId="{626E5F00-80A3-48BF-88E2-A47011D3CB50}" dt="2023-10-30T12:09:33.552" v="10371" actId="207"/>
        <pc:sldMkLst>
          <pc:docMk/>
          <pc:sldMk cId="0" sldId="270"/>
        </pc:sldMkLst>
        <pc:graphicFrameChg chg="mod modGraphic">
          <ac:chgData name="Strum, Madeleine" userId="a24780d0-2c87-4ef6-a4d4-fe7b5d7bc308" providerId="ADAL" clId="{626E5F00-80A3-48BF-88E2-A47011D3CB50}" dt="2023-10-30T12:09:33.552" v="10371" actId="207"/>
          <ac:graphicFrameMkLst>
            <pc:docMk/>
            <pc:sldMk cId="0" sldId="270"/>
            <ac:graphicFrameMk id="19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80df46c8d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80df46c8d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Measured - entire period</a:t>
            </a:r>
            <a:endParaRPr/>
          </a:p>
          <a:p>
            <a:pPr marL="0" lvl="0" indent="0" algn="l" rtl="0">
              <a:spcBef>
                <a:spcPts val="0"/>
              </a:spcBef>
              <a:spcAft>
                <a:spcPts val="0"/>
              </a:spcAft>
              <a:buNone/>
            </a:pPr>
            <a:r>
              <a:rPr lang="en-US"/>
              <a:t>24 hr normalized </a:t>
            </a:r>
            <a:endParaRPr/>
          </a:p>
          <a:p>
            <a:pPr marL="0" lvl="0" indent="0" algn="l" rtl="0">
              <a:spcBef>
                <a:spcPts val="0"/>
              </a:spcBef>
              <a:spcAft>
                <a:spcPts val="0"/>
              </a:spcAft>
              <a:buNone/>
            </a:pPr>
            <a:r>
              <a:rPr lang="en-US"/>
              <a:t>fire period from start to chimney temp back down to 40</a:t>
            </a:r>
            <a:endParaRPr/>
          </a:p>
          <a:p>
            <a:pPr marL="0" lvl="0" indent="0" algn="l" rtl="0">
              <a:spcBef>
                <a:spcPts val="0"/>
              </a:spcBef>
              <a:spcAft>
                <a:spcPts val="0"/>
              </a:spcAft>
              <a:buNone/>
            </a:pPr>
            <a:r>
              <a:rPr lang="en-US"/>
              <a:t>Active from start to when it starts dropping back to 160 (chosen based lab data)</a:t>
            </a:r>
            <a:endParaRPr/>
          </a:p>
          <a:p>
            <a:pPr marL="0" lvl="0" indent="0" algn="l" rtl="0">
              <a:spcBef>
                <a:spcPts val="0"/>
              </a:spcBef>
              <a:spcAft>
                <a:spcPts val="0"/>
              </a:spcAft>
              <a:buNone/>
            </a:pPr>
            <a:r>
              <a:rPr lang="en-US"/>
              <a:t>Tail from 160 to 40</a:t>
            </a:r>
            <a:endParaRPr/>
          </a:p>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1988 - since they were pre 2015, both have secondary air tubes</a:t>
            </a:r>
            <a:endParaRPr/>
          </a:p>
        </p:txBody>
      </p:sp>
      <p:sp>
        <p:nvSpPr>
          <p:cNvPr id="176" name="Google Shape;17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80df46c8d6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80df46c8d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4247657a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4247657a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80df46c8d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80df46c8d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17" descr="College of Engineering Center for Diversity &amp; Inclusion | Engineering  Student Council | Oregon State University"/>
          <p:cNvPicPr preferRelativeResize="0"/>
          <p:nvPr/>
        </p:nvPicPr>
        <p:blipFill rotWithShape="1">
          <a:blip r:embed="rId2">
            <a:alphaModFix/>
          </a:blip>
          <a:srcRect/>
          <a:stretch/>
        </p:blipFill>
        <p:spPr>
          <a:xfrm>
            <a:off x="358233" y="6020252"/>
            <a:ext cx="2460123" cy="70122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4"/>
          <p:cNvSpPr>
            <a:spLocks noGrp="1"/>
          </p:cNvSpPr>
          <p:nvPr>
            <p:ph type="pic" idx="2"/>
          </p:nvPr>
        </p:nvSpPr>
        <p:spPr>
          <a:xfrm>
            <a:off x="5183188" y="987425"/>
            <a:ext cx="6172200" cy="4873625"/>
          </a:xfrm>
          <a:prstGeom prst="rect">
            <a:avLst/>
          </a:prstGeom>
          <a:noFill/>
          <a:ln>
            <a:noFill/>
          </a:ln>
        </p:spPr>
      </p:sp>
      <p:sp>
        <p:nvSpPr>
          <p:cNvPr id="67" name="Google Shape;67;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15" descr="College of Engineering Center for Diversity &amp; Inclusion | Engineering  Student Council | Oregon State University"/>
          <p:cNvPicPr preferRelativeResize="0"/>
          <p:nvPr/>
        </p:nvPicPr>
        <p:blipFill rotWithShape="1">
          <a:blip r:embed="rId13">
            <a:alphaModFix/>
          </a:blip>
          <a:srcRect/>
          <a:stretch/>
        </p:blipFill>
        <p:spPr>
          <a:xfrm>
            <a:off x="358233" y="6020252"/>
            <a:ext cx="2460123" cy="701222"/>
          </a:xfrm>
          <a:prstGeom prst="rect">
            <a:avLst/>
          </a:prstGeom>
          <a:noFill/>
          <a:ln>
            <a:noFill/>
          </a:ln>
        </p:spPr>
      </p:pic>
      <p:pic>
        <p:nvPicPr>
          <p:cNvPr id="12" name="Google Shape;12;p15"/>
          <p:cNvPicPr preferRelativeResize="0"/>
          <p:nvPr/>
        </p:nvPicPr>
        <p:blipFill rotWithShape="1">
          <a:blip r:embed="rId14">
            <a:alphaModFix/>
          </a:blip>
          <a:srcRect/>
          <a:stretch/>
        </p:blipFill>
        <p:spPr>
          <a:xfrm>
            <a:off x="9058542" y="6068227"/>
            <a:ext cx="3022362" cy="7555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Emissions from Residential Wood Combustion: A Snapshot of Real-Time Monitoring in Rural Oregon</a:t>
            </a:r>
            <a:endParaRPr sz="11500"/>
          </a:p>
        </p:txBody>
      </p:sp>
      <p:sp>
        <p:nvSpPr>
          <p:cNvPr id="88" name="Google Shape;88;p1"/>
          <p:cNvSpPr txBox="1">
            <a:spLocks noGrp="1"/>
          </p:cNvSpPr>
          <p:nvPr>
            <p:ph type="subTitle" idx="1"/>
          </p:nvPr>
        </p:nvSpPr>
        <p:spPr>
          <a:xfrm>
            <a:off x="1524000" y="3602052"/>
            <a:ext cx="9144000" cy="31131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US"/>
              <a:t>Dr. Nordica MacCarty</a:t>
            </a:r>
            <a:endParaRPr/>
          </a:p>
          <a:p>
            <a:pPr marL="0" lvl="0" indent="0" algn="ctr" rtl="0">
              <a:lnSpc>
                <a:spcPct val="90000"/>
              </a:lnSpc>
              <a:spcBef>
                <a:spcPts val="1000"/>
              </a:spcBef>
              <a:spcAft>
                <a:spcPts val="0"/>
              </a:spcAft>
              <a:buClr>
                <a:schemeClr val="dk1"/>
              </a:buClr>
              <a:buSzPts val="2400"/>
              <a:buNone/>
            </a:pPr>
            <a:r>
              <a:rPr lang="en-US"/>
              <a:t>Associate Professor, Oregon State University</a:t>
            </a:r>
            <a:endParaRPr/>
          </a:p>
          <a:p>
            <a:pPr marL="0" lvl="0" indent="0" algn="ctr" rtl="0">
              <a:lnSpc>
                <a:spcPct val="90000"/>
              </a:lnSpc>
              <a:spcBef>
                <a:spcPts val="1000"/>
              </a:spcBef>
              <a:spcAft>
                <a:spcPts val="0"/>
              </a:spcAft>
              <a:buClr>
                <a:schemeClr val="dk1"/>
              </a:buClr>
              <a:buSzPts val="2400"/>
              <a:buNone/>
            </a:pPr>
            <a:r>
              <a:rPr lang="en-US"/>
              <a:t>Executive Director, Aprovecho Research Center</a:t>
            </a:r>
            <a:endParaRPr/>
          </a:p>
          <a:p>
            <a:pPr marL="0" lvl="0" indent="0" algn="ctr" rtl="0">
              <a:lnSpc>
                <a:spcPct val="90000"/>
              </a:lnSpc>
              <a:spcBef>
                <a:spcPts val="1000"/>
              </a:spcBef>
              <a:spcAft>
                <a:spcPts val="0"/>
              </a:spcAft>
              <a:buClr>
                <a:schemeClr val="dk1"/>
              </a:buClr>
              <a:buSzPts val="2400"/>
              <a:buNone/>
            </a:pPr>
            <a:endParaRPr/>
          </a:p>
          <a:p>
            <a:pPr marL="0" lvl="0" indent="0" algn="ctr" rtl="0">
              <a:lnSpc>
                <a:spcPct val="90000"/>
              </a:lnSpc>
              <a:spcBef>
                <a:spcPts val="1000"/>
              </a:spcBef>
              <a:spcAft>
                <a:spcPts val="0"/>
              </a:spcAft>
              <a:buClr>
                <a:schemeClr val="dk1"/>
              </a:buClr>
              <a:buSzPts val="2400"/>
              <a:buNone/>
            </a:pPr>
            <a:r>
              <a:rPr lang="en-US"/>
              <a:t>Samuel Bentson and Jaden Berger, Aprovecho Research Center</a:t>
            </a:r>
            <a:endParaRPr/>
          </a:p>
          <a:p>
            <a:pPr marL="0" lvl="0" indent="0" algn="ctr" rtl="0">
              <a:lnSpc>
                <a:spcPct val="90000"/>
              </a:lnSpc>
              <a:spcBef>
                <a:spcPts val="1000"/>
              </a:spcBef>
              <a:spcAft>
                <a:spcPts val="0"/>
              </a:spcAft>
              <a:buClr>
                <a:schemeClr val="dk1"/>
              </a:buClr>
              <a:buSzPts val="2400"/>
              <a:buNone/>
            </a:pPr>
            <a:r>
              <a:rPr lang="en-US"/>
              <a:t>Ryan Thompson, Mountain Air Engineering </a:t>
            </a:r>
            <a:endParaRPr/>
          </a:p>
          <a:p>
            <a:pPr marL="0" lvl="0" indent="0" algn="ctr" rtl="0">
              <a:lnSpc>
                <a:spcPct val="90000"/>
              </a:lnSpc>
              <a:spcBef>
                <a:spcPts val="1000"/>
              </a:spcBef>
              <a:spcAft>
                <a:spcPts val="0"/>
              </a:spcAft>
              <a:buClr>
                <a:schemeClr val="dk1"/>
              </a:buClr>
              <a:buSzPts val="2400"/>
              <a:buNone/>
            </a:pPr>
            <a:r>
              <a:rPr lang="en-US"/>
              <a:t>September 28th, 2023</a:t>
            </a:r>
            <a:endParaRPr/>
          </a:p>
        </p:txBody>
      </p:sp>
      <p:sp>
        <p:nvSpPr>
          <p:cNvPr id="89" name="Google Shape;89;p1"/>
          <p:cNvSpPr txBox="1"/>
          <p:nvPr/>
        </p:nvSpPr>
        <p:spPr>
          <a:xfrm>
            <a:off x="609525" y="379825"/>
            <a:ext cx="11102700" cy="742500"/>
          </a:xfrm>
          <a:prstGeom prst="rect">
            <a:avLst/>
          </a:prstGeom>
          <a:noFill/>
          <a:ln>
            <a:noFill/>
          </a:ln>
        </p:spPr>
        <p:txBody>
          <a:bodyPr spcFirstLastPara="1" wrap="square" lIns="91425" tIns="91425" rIns="91425" bIns="91425" anchor="t" anchorCtr="0">
            <a:noAutofit/>
          </a:bodyPr>
          <a:lstStyle/>
          <a:p>
            <a:pPr marL="0" lvl="0" indent="0" algn="ctr" rtl="0">
              <a:lnSpc>
                <a:spcPct val="130000"/>
              </a:lnSpc>
              <a:spcBef>
                <a:spcPts val="2400"/>
              </a:spcBef>
              <a:spcAft>
                <a:spcPts val="0"/>
              </a:spcAft>
              <a:buClr>
                <a:schemeClr val="dk1"/>
              </a:buClr>
              <a:buSzPts val="1100"/>
              <a:buFont typeface="Arial"/>
              <a:buNone/>
            </a:pPr>
            <a:r>
              <a:rPr lang="en-US" sz="2300" b="1">
                <a:solidFill>
                  <a:schemeClr val="dk1"/>
                </a:solidFill>
              </a:rPr>
              <a:t>2023 International Emissions Inventory Conference, Seattle</a:t>
            </a:r>
            <a:endParaRPr sz="2300" b="1">
              <a:solidFill>
                <a:schemeClr val="dk1"/>
              </a:solidFill>
            </a:endParaRPr>
          </a:p>
          <a:p>
            <a:pPr marL="0" lvl="0" indent="0" algn="ctr" rtl="0">
              <a:spcBef>
                <a:spcPts val="600"/>
              </a:spcBef>
              <a:spcAft>
                <a:spcPts val="0"/>
              </a:spcAft>
              <a:buNone/>
            </a:pPr>
            <a:endParaRPr>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80df46c8d6_0_5"/>
          <p:cNvSpPr txBox="1">
            <a:spLocks noGrp="1"/>
          </p:cNvSpPr>
          <p:nvPr>
            <p:ph type="title"/>
          </p:nvPr>
        </p:nvSpPr>
        <p:spPr>
          <a:xfrm>
            <a:off x="838199" y="365125"/>
            <a:ext cx="10809051"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Results - FUEL Loading Density and Frequency</a:t>
            </a:r>
            <a:endParaRPr dirty="0"/>
          </a:p>
        </p:txBody>
      </p:sp>
      <p:pic>
        <p:nvPicPr>
          <p:cNvPr id="152" name="Google Shape;152;g280df46c8d6_0_5" descr="histogram. left hand side.  title: distribution of loading density (n=544) with count on y axis (max at 90, degrations at 25, 50, 75) and loading density in lb per cubic foot on x axis with the max (count at 90)about 1.4-1.5 lb/ft3 and practically 0 after about 7-8 lb/ft3 (but one outlier at 10 (count =1?) lb/ft3."/>
          <p:cNvPicPr preferRelativeResize="0"/>
          <p:nvPr/>
        </p:nvPicPr>
        <p:blipFill>
          <a:blip r:embed="rId3">
            <a:alphaModFix/>
          </a:blip>
          <a:stretch>
            <a:fillRect/>
          </a:stretch>
        </p:blipFill>
        <p:spPr>
          <a:xfrm>
            <a:off x="1099025" y="1417975"/>
            <a:ext cx="4845902" cy="4440800"/>
          </a:xfrm>
          <a:prstGeom prst="rect">
            <a:avLst/>
          </a:prstGeom>
          <a:noFill/>
          <a:ln>
            <a:noFill/>
          </a:ln>
        </p:spPr>
      </p:pic>
      <p:pic>
        <p:nvPicPr>
          <p:cNvPr id="1026" name="Picture 2" descr="histogram (right hand side) of distribution of loading frequency with hours &lt; 15 (n=505) .  count on y-axis (0, 50, 100, 150) and loading frequency at x axis (0, 5, 10).  max county is at loading frequency at about 1 hour (maybe 45 min) and the count is 150.  very steep there with quick drop (at 1.25 hours, drops to 75) and drops off at 3 hours to counts of 10 or fewer at 3 hours and greater.">
            <a:extLst>
              <a:ext uri="{FF2B5EF4-FFF2-40B4-BE49-F238E27FC236}">
                <a16:creationId xmlns:a16="http://schemas.microsoft.com/office/drawing/2014/main" id="{507C6C75-C538-40C1-AB21-F132B9F033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b="50000"/>
          <a:stretch/>
        </p:blipFill>
        <p:spPr bwMode="auto">
          <a:xfrm>
            <a:off x="6584667" y="1435932"/>
            <a:ext cx="4422843" cy="44228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Results – PM</a:t>
            </a:r>
            <a:r>
              <a:rPr lang="en-US" sz="4400" baseline="-25000" dirty="0">
                <a:solidFill>
                  <a:schemeClr val="dk1"/>
                </a:solidFill>
                <a:latin typeface="Calibri"/>
                <a:ea typeface="Calibri"/>
                <a:cs typeface="Calibri"/>
                <a:sym typeface="Calibri"/>
              </a:rPr>
              <a:t>2.5</a:t>
            </a:r>
            <a:r>
              <a:rPr lang="en-US" dirty="0"/>
              <a:t> Emission Rates by Period</a:t>
            </a:r>
            <a:endParaRPr dirty="0"/>
          </a:p>
        </p:txBody>
      </p:sp>
      <p:pic>
        <p:nvPicPr>
          <p:cNvPr id="166" name="Google Shape;166;p8" descr="box plot - y axis is Emission Rate (ER) in grams per hour.  boxes represent:  box 1-- measured period (median is 5, 90th percentile(?) is 12, 10th percentile(?) is 2.5).  box 2-- 24 hour normalized (median is a tiny bit over 5,  90th percentile(?)  is between 15 and 20, 10th percentile(?) is 2.5.  box 3-- fire period, median is 12,  90th percentile(?)  is 20, 10th percentile(?) is 5.  box 4--active period, median is between 15 and 20, 90th percentile(?) is 39, 10th percentile(?) is 5.  box 5-- tail period, median is below 5, 10th percentile(?) is 0,  90th percentile(?)  is between 5 and 10."/>
          <p:cNvPicPr preferRelativeResize="0"/>
          <p:nvPr/>
        </p:nvPicPr>
        <p:blipFill rotWithShape="1">
          <a:blip r:embed="rId3">
            <a:alphaModFix/>
          </a:blip>
          <a:srcRect t="7871"/>
          <a:stretch/>
        </p:blipFill>
        <p:spPr>
          <a:xfrm>
            <a:off x="838200" y="1619353"/>
            <a:ext cx="10515600" cy="4411612"/>
          </a:xfrm>
          <a:prstGeom prst="rect">
            <a:avLst/>
          </a:prstGeom>
          <a:noFill/>
          <a:ln>
            <a:noFill/>
          </a:ln>
        </p:spPr>
      </p:pic>
      <p:sp>
        <p:nvSpPr>
          <p:cNvPr id="2" name="Rectangle 1" descr="blank ">
            <a:extLst>
              <a:ext uri="{FF2B5EF4-FFF2-40B4-BE49-F238E27FC236}">
                <a16:creationId xmlns:a16="http://schemas.microsoft.com/office/drawing/2014/main" id="{CFDD530D-C19C-4179-BE6B-0EDD57C06F44}"/>
              </a:ext>
            </a:extLst>
          </p:cNvPr>
          <p:cNvSpPr/>
          <p:nvPr/>
        </p:nvSpPr>
        <p:spPr>
          <a:xfrm>
            <a:off x="981856" y="5388964"/>
            <a:ext cx="539646" cy="247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Results – Firepower by Period</a:t>
            </a:r>
            <a:endParaRPr/>
          </a:p>
        </p:txBody>
      </p:sp>
      <p:pic>
        <p:nvPicPr>
          <p:cNvPr id="173" name="Google Shape;173;p10" descr="box plot - y axis is Power in Watts .  boxes represent: boxes represent:  box 1-- measured period (median is 4000, 90th percentile(?) is 7500, 10th percentile(?) is 1000) outlier at 10,000.  box 2-- 24 hour normalized (median is a tiny bit under 1000,  90th percentile(?)  is between 11000, 10th percentile(?) is under 1000.  box 3-- fire period, median is 7500,  90th percentile(?)  is a bit over 10,000, 10th percentile(?) is 5000.  box 4--active period, median is between 10,000, 90th percentile(?) is 18,000, 10th percentile(?) is 9000.  box 5-- tail period, median is below 2500, 10th percentile(?) is 1000,  90th percentile(?)  is between 5000."/>
          <p:cNvPicPr preferRelativeResize="0"/>
          <p:nvPr/>
        </p:nvPicPr>
        <p:blipFill rotWithShape="1">
          <a:blip r:embed="rId3">
            <a:alphaModFix/>
          </a:blip>
          <a:srcRect l="762" t="7659" r="1156"/>
          <a:stretch/>
        </p:blipFill>
        <p:spPr>
          <a:xfrm>
            <a:off x="700391" y="1496093"/>
            <a:ext cx="10313942" cy="44065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620843" y="28918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Results – Emissions Summary by Household</a:t>
            </a:r>
            <a:endParaRPr dirty="0"/>
          </a:p>
        </p:txBody>
      </p:sp>
      <p:graphicFrame>
        <p:nvGraphicFramePr>
          <p:cNvPr id="179" name="Google Shape;179;p9"/>
          <p:cNvGraphicFramePr/>
          <p:nvPr>
            <p:extLst>
              <p:ext uri="{D42A27DB-BD31-4B8C-83A1-F6EECF244321}">
                <p14:modId xmlns:p14="http://schemas.microsoft.com/office/powerpoint/2010/main" val="922716148"/>
              </p:ext>
            </p:extLst>
          </p:nvPr>
        </p:nvGraphicFramePr>
        <p:xfrm>
          <a:off x="495675" y="1494961"/>
          <a:ext cx="11200650" cy="4288985"/>
        </p:xfrm>
        <a:graphic>
          <a:graphicData uri="http://schemas.openxmlformats.org/drawingml/2006/table">
            <a:tbl>
              <a:tblPr firstRow="1" bandRow="1">
                <a:noFill/>
                <a:tableStyleId>{D1725187-6464-411F-8C7F-DCDDFD2443DF}</a:tableStyleId>
              </a:tblPr>
              <a:tblGrid>
                <a:gridCol w="1168850">
                  <a:extLst>
                    <a:ext uri="{9D8B030D-6E8A-4147-A177-3AD203B41FA5}">
                      <a16:colId xmlns:a16="http://schemas.microsoft.com/office/drawing/2014/main" val="20000"/>
                    </a:ext>
                  </a:extLst>
                </a:gridCol>
                <a:gridCol w="1283550">
                  <a:extLst>
                    <a:ext uri="{9D8B030D-6E8A-4147-A177-3AD203B41FA5}">
                      <a16:colId xmlns:a16="http://schemas.microsoft.com/office/drawing/2014/main" val="20001"/>
                    </a:ext>
                  </a:extLst>
                </a:gridCol>
                <a:gridCol w="1016950">
                  <a:extLst>
                    <a:ext uri="{9D8B030D-6E8A-4147-A177-3AD203B41FA5}">
                      <a16:colId xmlns:a16="http://schemas.microsoft.com/office/drawing/2014/main" val="20002"/>
                    </a:ext>
                  </a:extLst>
                </a:gridCol>
                <a:gridCol w="1489300">
                  <a:extLst>
                    <a:ext uri="{9D8B030D-6E8A-4147-A177-3AD203B41FA5}">
                      <a16:colId xmlns:a16="http://schemas.microsoft.com/office/drawing/2014/main" val="20003"/>
                    </a:ext>
                  </a:extLst>
                </a:gridCol>
                <a:gridCol w="1635000">
                  <a:extLst>
                    <a:ext uri="{9D8B030D-6E8A-4147-A177-3AD203B41FA5}">
                      <a16:colId xmlns:a16="http://schemas.microsoft.com/office/drawing/2014/main" val="20004"/>
                    </a:ext>
                  </a:extLst>
                </a:gridCol>
                <a:gridCol w="1500575">
                  <a:extLst>
                    <a:ext uri="{9D8B030D-6E8A-4147-A177-3AD203B41FA5}">
                      <a16:colId xmlns:a16="http://schemas.microsoft.com/office/drawing/2014/main" val="20005"/>
                    </a:ext>
                  </a:extLst>
                </a:gridCol>
                <a:gridCol w="1719075">
                  <a:extLst>
                    <a:ext uri="{9D8B030D-6E8A-4147-A177-3AD203B41FA5}">
                      <a16:colId xmlns:a16="http://schemas.microsoft.com/office/drawing/2014/main" val="20006"/>
                    </a:ext>
                  </a:extLst>
                </a:gridCol>
                <a:gridCol w="1387350">
                  <a:extLst>
                    <a:ext uri="{9D8B030D-6E8A-4147-A177-3AD203B41FA5}">
                      <a16:colId xmlns:a16="http://schemas.microsoft.com/office/drawing/2014/main" val="20007"/>
                    </a:ext>
                  </a:extLst>
                </a:gridCol>
              </a:tblGrid>
              <a:tr h="696525">
                <a:tc>
                  <a:txBody>
                    <a:bodyPr/>
                    <a:lstStyle/>
                    <a:p>
                      <a:pPr marL="0" marR="0" lvl="0" indent="0" algn="l" rtl="0">
                        <a:spcBef>
                          <a:spcPts val="0"/>
                        </a:spcBef>
                        <a:spcAft>
                          <a:spcPts val="0"/>
                        </a:spcAft>
                        <a:buNone/>
                      </a:pPr>
                      <a:r>
                        <a:rPr lang="en-US" sz="1600" u="none" strike="noStrike" cap="none" dirty="0">
                          <a:solidFill>
                            <a:schemeClr val="tx1"/>
                          </a:solidFill>
                        </a:rPr>
                        <a:t>Household</a:t>
                      </a:r>
                      <a:endParaRPr sz="1600" dirty="0">
                        <a:solidFill>
                          <a:schemeClr val="tx1"/>
                        </a:solidFill>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dirty="0">
                          <a:solidFill>
                            <a:schemeClr val="tx1"/>
                          </a:solidFill>
                        </a:rPr>
                        <a:t>Stove Brand</a:t>
                      </a:r>
                      <a:endParaRPr sz="1600" dirty="0">
                        <a:solidFill>
                          <a:schemeClr val="tx1"/>
                        </a:solidFill>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dirty="0">
                          <a:solidFill>
                            <a:schemeClr val="tx1"/>
                          </a:solidFill>
                        </a:rPr>
                        <a:t>Certified?</a:t>
                      </a:r>
                      <a:endParaRPr sz="1600" dirty="0">
                        <a:solidFill>
                          <a:schemeClr val="tx1"/>
                        </a:solidFill>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dirty="0">
                          <a:solidFill>
                            <a:schemeClr val="tx1"/>
                          </a:solidFill>
                        </a:rPr>
                        <a:t>Emission Rate PM</a:t>
                      </a:r>
                      <a:r>
                        <a:rPr lang="en-US" sz="1600" baseline="-25000" dirty="0">
                          <a:solidFill>
                            <a:schemeClr val="tx1"/>
                          </a:solidFill>
                          <a:latin typeface="Calibri"/>
                          <a:ea typeface="Calibri"/>
                          <a:cs typeface="Calibri"/>
                          <a:sym typeface="Calibri"/>
                        </a:rPr>
                        <a:t>2.5 </a:t>
                      </a:r>
                      <a:r>
                        <a:rPr lang="en-US" sz="1600" dirty="0">
                          <a:solidFill>
                            <a:schemeClr val="tx1"/>
                          </a:solidFill>
                        </a:rPr>
                        <a:t>(g/</a:t>
                      </a:r>
                      <a:r>
                        <a:rPr lang="en-US" sz="1600" dirty="0" err="1">
                          <a:solidFill>
                            <a:schemeClr val="tx1"/>
                          </a:solidFill>
                        </a:rPr>
                        <a:t>hr</a:t>
                      </a:r>
                      <a:r>
                        <a:rPr lang="en-US" sz="1600" dirty="0">
                          <a:solidFill>
                            <a:schemeClr val="tx1"/>
                          </a:solidFill>
                        </a:rPr>
                        <a:t>)</a:t>
                      </a:r>
                      <a:endParaRPr sz="1600" dirty="0">
                        <a:solidFill>
                          <a:schemeClr val="tx1"/>
                        </a:solidFill>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dirty="0">
                          <a:solidFill>
                            <a:schemeClr val="tx1"/>
                          </a:solidFill>
                        </a:rPr>
                        <a:t>Emission Factor PM</a:t>
                      </a:r>
                      <a:r>
                        <a:rPr lang="en-US" sz="1600" baseline="-25000" dirty="0">
                          <a:solidFill>
                            <a:schemeClr val="tx1"/>
                          </a:solidFill>
                          <a:latin typeface="Calibri"/>
                          <a:ea typeface="Calibri"/>
                          <a:cs typeface="Calibri"/>
                          <a:sym typeface="Calibri"/>
                        </a:rPr>
                        <a:t>2.5 </a:t>
                      </a:r>
                      <a:r>
                        <a:rPr lang="en-US" sz="1600" dirty="0">
                          <a:solidFill>
                            <a:schemeClr val="tx1"/>
                          </a:solidFill>
                        </a:rPr>
                        <a:t>(g/kg)</a:t>
                      </a:r>
                      <a:endParaRPr sz="1600" dirty="0">
                        <a:solidFill>
                          <a:schemeClr val="tx1"/>
                        </a:solidFill>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chemeClr val="tx1"/>
                          </a:solidFill>
                        </a:rPr>
                        <a:t>Emission Rate CO(g/min)</a:t>
                      </a:r>
                      <a:endParaRPr sz="1600">
                        <a:solidFill>
                          <a:schemeClr val="tx1"/>
                        </a:solidFill>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dirty="0">
                          <a:solidFill>
                            <a:schemeClr val="tx1"/>
                          </a:solidFill>
                        </a:rPr>
                        <a:t>Emission Factor CO(g/kg)</a:t>
                      </a:r>
                      <a:endParaRPr sz="1600" dirty="0">
                        <a:solidFill>
                          <a:schemeClr val="tx1"/>
                        </a:solidFill>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dirty="0">
                          <a:solidFill>
                            <a:schemeClr val="tx1"/>
                          </a:solidFill>
                        </a:rPr>
                        <a:t>Firepower(W)</a:t>
                      </a:r>
                      <a:endParaRPr sz="1600" dirty="0">
                        <a:solidFill>
                          <a:schemeClr val="tx1"/>
                        </a:solidFill>
                      </a:endParaRPr>
                    </a:p>
                  </a:txBody>
                  <a:tcPr marL="91450" marR="91450" marT="45725" marB="4572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487575">
                <a:tc>
                  <a:txBody>
                    <a:bodyPr/>
                    <a:lstStyle/>
                    <a:p>
                      <a:pPr marL="0" lvl="0" indent="0" algn="l" rtl="0">
                        <a:spcBef>
                          <a:spcPts val="0"/>
                        </a:spcBef>
                        <a:spcAft>
                          <a:spcPts val="0"/>
                        </a:spcAft>
                        <a:buClr>
                          <a:schemeClr val="dk1"/>
                        </a:buClr>
                        <a:buFont typeface="Arial"/>
                        <a:buNone/>
                      </a:pPr>
                      <a:r>
                        <a:rPr lang="en-US" sz="1600"/>
                        <a:t>GP004</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Lopi 1250</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t>2015</a:t>
                      </a:r>
                      <a:endParaRPr sz="16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2.9 +/- 0.5</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4.9 +/- 1.4</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0.94 +/- 0.7</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94.4 +/- 24.0</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3411 +/- 3376</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487575">
                <a:tc>
                  <a:txBody>
                    <a:bodyPr/>
                    <a:lstStyle/>
                    <a:p>
                      <a:pPr marL="0" marR="0" lvl="0" indent="0" algn="l" rtl="0">
                        <a:spcBef>
                          <a:spcPts val="0"/>
                        </a:spcBef>
                        <a:spcAft>
                          <a:spcPts val="0"/>
                        </a:spcAft>
                        <a:buNone/>
                      </a:pPr>
                      <a:r>
                        <a:rPr lang="en-US" sz="1600"/>
                        <a:t>GP003</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Iron Strike</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t>2015</a:t>
                      </a:r>
                      <a:endParaRPr sz="16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3.8 +/- 0.5</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4.1 +/- 1.0</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1.0 +/- 0.07</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65.7 +/- 13.5</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4344 +/- 593</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487575">
                <a:tc>
                  <a:txBody>
                    <a:bodyPr/>
                    <a:lstStyle/>
                    <a:p>
                      <a:pPr marL="0" lvl="0" indent="0" algn="l" rtl="0">
                        <a:spcBef>
                          <a:spcPts val="0"/>
                        </a:spcBef>
                        <a:spcAft>
                          <a:spcPts val="0"/>
                        </a:spcAft>
                        <a:buClr>
                          <a:schemeClr val="dk1"/>
                        </a:buClr>
                        <a:buFont typeface="Arial"/>
                        <a:buNone/>
                      </a:pPr>
                      <a:r>
                        <a:rPr lang="en-US" sz="1600"/>
                        <a:t>GP026</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Jotul 3</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t>No</a:t>
                      </a:r>
                      <a:endParaRPr sz="16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4.9 +/- 1.4</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t>5.0 +/– 0.4</a:t>
                      </a:r>
                      <a:endParaRPr sz="16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0.7 +/- 0.2</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46.9 +/- 3.1</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2947 +/- 499</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487575">
                <a:tc>
                  <a:txBody>
                    <a:bodyPr/>
                    <a:lstStyle/>
                    <a:p>
                      <a:pPr marL="0" lvl="0" indent="0" algn="l" rtl="0">
                        <a:spcBef>
                          <a:spcPts val="0"/>
                        </a:spcBef>
                        <a:spcAft>
                          <a:spcPts val="0"/>
                        </a:spcAft>
                        <a:buClr>
                          <a:schemeClr val="dk1"/>
                        </a:buClr>
                        <a:buFont typeface="Arial"/>
                        <a:buNone/>
                      </a:pPr>
                      <a:r>
                        <a:rPr lang="en-US" sz="1600"/>
                        <a:t>GP021</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US Stove VG2020</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2020</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6.1 +/- 9.2</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10.9 +/- 11.6</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1.0 +/- 0.9</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t>115.3 +/- 88.0</a:t>
                      </a:r>
                      <a:endParaRPr sz="16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1265 +/- 2133</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483900">
                <a:tc>
                  <a:txBody>
                    <a:bodyPr/>
                    <a:lstStyle/>
                    <a:p>
                      <a:pPr marL="0" lvl="0" indent="0" algn="l" rtl="0">
                        <a:spcBef>
                          <a:spcPts val="0"/>
                        </a:spcBef>
                        <a:spcAft>
                          <a:spcPts val="0"/>
                        </a:spcAft>
                        <a:buClr>
                          <a:schemeClr val="dk1"/>
                        </a:buClr>
                        <a:buFont typeface="Arial"/>
                        <a:buNone/>
                      </a:pPr>
                      <a:r>
                        <a:rPr lang="en-US" sz="1600"/>
                        <a:t>GP027</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unknown</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t>No</a:t>
                      </a:r>
                      <a:endParaRPr sz="16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6.8 +/- 1.8</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7.7 +/- 4.8</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1.8 +/- 0.4</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124.8 +/- 53.3</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5684 +/- 1463</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487575">
                <a:tc>
                  <a:txBody>
                    <a:bodyPr/>
                    <a:lstStyle/>
                    <a:p>
                      <a:pPr marL="0" lvl="0" indent="0" algn="l" rtl="0">
                        <a:spcBef>
                          <a:spcPts val="0"/>
                        </a:spcBef>
                        <a:spcAft>
                          <a:spcPts val="0"/>
                        </a:spcAft>
                        <a:buClr>
                          <a:schemeClr val="dk1"/>
                        </a:buClr>
                        <a:buFont typeface="Arial"/>
                        <a:buNone/>
                      </a:pPr>
                      <a:r>
                        <a:rPr lang="en-US" sz="1600"/>
                        <a:t>GP010</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Endeavor 380-NT</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1988</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9.6 +/- 12.425</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14.1 +/- 4.1</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1.4 +/- 2.8</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128.5 +/- 115.9</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t>5425 +/- 9942</a:t>
                      </a:r>
                      <a:endParaRPr sz="16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487575">
                <a:tc>
                  <a:txBody>
                    <a:bodyPr/>
                    <a:lstStyle/>
                    <a:p>
                      <a:pPr marL="0" lvl="0" indent="0" algn="l" rtl="0">
                        <a:spcBef>
                          <a:spcPts val="0"/>
                        </a:spcBef>
                        <a:spcAft>
                          <a:spcPts val="0"/>
                        </a:spcAft>
                        <a:buClr>
                          <a:schemeClr val="dk1"/>
                        </a:buClr>
                        <a:buFont typeface="Arial"/>
                        <a:buNone/>
                      </a:pPr>
                      <a:r>
                        <a:rPr lang="en-US" sz="1600"/>
                        <a:t>GP012</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Lopi 1750</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1988</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10.4 +/- 16.2</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12.2 +/- 22.3</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2.9 +/- 1.3</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12.2 +/- 22.4</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t>10151 +/- 724</a:t>
                      </a:r>
                      <a:endParaRPr sz="16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Results – Impact of Startup</a:t>
            </a:r>
            <a:endParaRPr/>
          </a:p>
        </p:txBody>
      </p:sp>
      <p:sp>
        <p:nvSpPr>
          <p:cNvPr id="185" name="Google Shape;185;p11"/>
          <p:cNvSpPr txBox="1">
            <a:spLocks noGrp="1"/>
          </p:cNvSpPr>
          <p:nvPr>
            <p:ph type="body" idx="1"/>
          </p:nvPr>
        </p:nvSpPr>
        <p:spPr>
          <a:xfrm>
            <a:off x="838200" y="1825625"/>
            <a:ext cx="10515600" cy="1840200"/>
          </a:xfrm>
          <a:prstGeom prst="rect">
            <a:avLst/>
          </a:prstGeom>
          <a:noFill/>
          <a:ln>
            <a:noFill/>
          </a:ln>
        </p:spPr>
        <p:txBody>
          <a:bodyPr spcFirstLastPara="1" wrap="square" lIns="91425" tIns="45700" rIns="91425" bIns="45700" anchor="t" anchorCtr="0">
            <a:normAutofit/>
          </a:bodyPr>
          <a:lstStyle/>
          <a:p>
            <a:pPr marL="63500" lvl="0" indent="0" algn="l" rtl="0">
              <a:lnSpc>
                <a:spcPct val="90000"/>
              </a:lnSpc>
              <a:spcBef>
                <a:spcPts val="0"/>
              </a:spcBef>
              <a:spcAft>
                <a:spcPts val="0"/>
              </a:spcAft>
              <a:buSzPts val="1800"/>
              <a:buNone/>
            </a:pPr>
            <a:r>
              <a:rPr lang="en-US" dirty="0"/>
              <a:t>Start-up emissions first 20 minutes of fire period relative to total fire period for 25 tests:</a:t>
            </a:r>
            <a:endParaRPr dirty="0"/>
          </a:p>
          <a:p>
            <a:pPr marL="0" lvl="0" indent="0" algn="l" rtl="0">
              <a:lnSpc>
                <a:spcPct val="90000"/>
              </a:lnSpc>
              <a:spcBef>
                <a:spcPts val="0"/>
              </a:spcBef>
              <a:spcAft>
                <a:spcPts val="0"/>
              </a:spcAft>
              <a:buNone/>
            </a:pPr>
            <a:endParaRPr dirty="0"/>
          </a:p>
        </p:txBody>
      </p:sp>
      <p:graphicFrame>
        <p:nvGraphicFramePr>
          <p:cNvPr id="186" name="Google Shape;186;p11"/>
          <p:cNvGraphicFramePr/>
          <p:nvPr>
            <p:extLst>
              <p:ext uri="{D42A27DB-BD31-4B8C-83A1-F6EECF244321}">
                <p14:modId xmlns:p14="http://schemas.microsoft.com/office/powerpoint/2010/main" val="3121360630"/>
              </p:ext>
            </p:extLst>
          </p:nvPr>
        </p:nvGraphicFramePr>
        <p:xfrm>
          <a:off x="3476200" y="2759275"/>
          <a:ext cx="5239575" cy="2831310"/>
        </p:xfrm>
        <a:graphic>
          <a:graphicData uri="http://schemas.openxmlformats.org/drawingml/2006/table">
            <a:tbl>
              <a:tblPr firstRow="1" bandRow="1">
                <a:noFill/>
                <a:tableStyleId>{D1725187-6464-411F-8C7F-DCDDFD2443DF}</a:tableStyleId>
              </a:tblPr>
              <a:tblGrid>
                <a:gridCol w="2343925">
                  <a:extLst>
                    <a:ext uri="{9D8B030D-6E8A-4147-A177-3AD203B41FA5}">
                      <a16:colId xmlns:a16="http://schemas.microsoft.com/office/drawing/2014/main" val="20000"/>
                    </a:ext>
                  </a:extLst>
                </a:gridCol>
                <a:gridCol w="1439300">
                  <a:extLst>
                    <a:ext uri="{9D8B030D-6E8A-4147-A177-3AD203B41FA5}">
                      <a16:colId xmlns:a16="http://schemas.microsoft.com/office/drawing/2014/main" val="20001"/>
                    </a:ext>
                  </a:extLst>
                </a:gridCol>
                <a:gridCol w="1456350">
                  <a:extLst>
                    <a:ext uri="{9D8B030D-6E8A-4147-A177-3AD203B41FA5}">
                      <a16:colId xmlns:a16="http://schemas.microsoft.com/office/drawing/2014/main" val="20002"/>
                    </a:ext>
                  </a:extLst>
                </a:gridCol>
              </a:tblGrid>
              <a:tr h="644600">
                <a:tc>
                  <a:txBody>
                    <a:bodyPr/>
                    <a:lstStyle/>
                    <a:p>
                      <a:pPr marL="0" marR="0" lvl="0" indent="0" algn="l" rtl="0">
                        <a:spcBef>
                          <a:spcPts val="0"/>
                        </a:spcBef>
                        <a:spcAft>
                          <a:spcPts val="0"/>
                        </a:spcAft>
                        <a:buNone/>
                      </a:pPr>
                      <a:r>
                        <a:rPr lang="en-US" sz="1800" dirty="0">
                          <a:solidFill>
                            <a:schemeClr val="tx1"/>
                          </a:solidFill>
                        </a:rPr>
                        <a:t>Metric</a:t>
                      </a:r>
                      <a:endParaRPr dirty="0">
                        <a:solidFill>
                          <a:schemeClr val="tx1"/>
                        </a:solidFill>
                      </a:endParaRPr>
                    </a:p>
                  </a:txBody>
                  <a:tcPr marL="91450" marR="91450" marT="45725" marB="45725"/>
                </a:tc>
                <a:tc>
                  <a:txBody>
                    <a:bodyPr/>
                    <a:lstStyle/>
                    <a:p>
                      <a:pPr marL="0" marR="0" lvl="0" indent="0" algn="l" rtl="0">
                        <a:spcBef>
                          <a:spcPts val="0"/>
                        </a:spcBef>
                        <a:spcAft>
                          <a:spcPts val="0"/>
                        </a:spcAft>
                        <a:buNone/>
                      </a:pPr>
                      <a:r>
                        <a:rPr lang="en-US" sz="1800" dirty="0">
                          <a:solidFill>
                            <a:schemeClr val="tx1"/>
                          </a:solidFill>
                        </a:rPr>
                        <a:t>First 20 min/Total fire period</a:t>
                      </a:r>
                      <a:endParaRPr dirty="0">
                        <a:solidFill>
                          <a:schemeClr val="tx1"/>
                        </a:solidFill>
                      </a:endParaRPr>
                    </a:p>
                  </a:txBody>
                  <a:tcPr marL="91450" marR="91450" marT="45725" marB="45725"/>
                </a:tc>
                <a:tc>
                  <a:txBody>
                    <a:bodyPr/>
                    <a:lstStyle/>
                    <a:p>
                      <a:pPr marL="0" marR="0" lvl="0" indent="0" algn="l" rtl="0">
                        <a:spcBef>
                          <a:spcPts val="0"/>
                        </a:spcBef>
                        <a:spcAft>
                          <a:spcPts val="0"/>
                        </a:spcAft>
                        <a:buNone/>
                      </a:pPr>
                      <a:r>
                        <a:rPr lang="en-US" sz="1800" dirty="0">
                          <a:solidFill>
                            <a:schemeClr val="tx1"/>
                          </a:solidFill>
                        </a:rPr>
                        <a:t>Standard Deviation</a:t>
                      </a:r>
                      <a:endParaRPr sz="1800" dirty="0">
                        <a:solidFill>
                          <a:schemeClr val="tx1"/>
                        </a:solidFill>
                      </a:endParaRPr>
                    </a:p>
                  </a:txBody>
                  <a:tcPr marL="91450" marR="91450" marT="45725" marB="45725"/>
                </a:tc>
                <a:extLst>
                  <a:ext uri="{0D108BD9-81ED-4DB2-BD59-A6C34878D82A}">
                    <a16:rowId xmlns:a16="http://schemas.microsoft.com/office/drawing/2014/main" val="10000"/>
                  </a:ext>
                </a:extLst>
              </a:tr>
              <a:tr h="479225">
                <a:tc>
                  <a:txBody>
                    <a:bodyPr/>
                    <a:lstStyle/>
                    <a:p>
                      <a:pPr marL="0" marR="0" lvl="0" indent="0" algn="l" rtl="0">
                        <a:spcBef>
                          <a:spcPts val="0"/>
                        </a:spcBef>
                        <a:spcAft>
                          <a:spcPts val="0"/>
                        </a:spcAft>
                        <a:buNone/>
                      </a:pPr>
                      <a:r>
                        <a:rPr lang="en-US" sz="1800"/>
                        <a:t>Duration (min)</a:t>
                      </a:r>
                      <a:endParaRPr sz="1800"/>
                    </a:p>
                  </a:txBody>
                  <a:tcPr marL="91450" marR="91450" marT="45725" marB="45725"/>
                </a:tc>
                <a:tc>
                  <a:txBody>
                    <a:bodyPr/>
                    <a:lstStyle/>
                    <a:p>
                      <a:pPr marL="0" marR="0" lvl="0" indent="0" algn="l" rtl="0">
                        <a:spcBef>
                          <a:spcPts val="0"/>
                        </a:spcBef>
                        <a:spcAft>
                          <a:spcPts val="0"/>
                        </a:spcAft>
                        <a:buNone/>
                      </a:pPr>
                      <a:r>
                        <a:rPr lang="en-US" sz="1800"/>
                        <a:t>3%</a:t>
                      </a:r>
                      <a:endParaRPr sz="1800"/>
                    </a:p>
                  </a:txBody>
                  <a:tcPr marL="91450" marR="91450" marT="45725" marB="45725"/>
                </a:tc>
                <a:tc>
                  <a:txBody>
                    <a:bodyPr/>
                    <a:lstStyle/>
                    <a:p>
                      <a:pPr marL="0" marR="0" lvl="0" indent="0" algn="l" rtl="0">
                        <a:spcBef>
                          <a:spcPts val="0"/>
                        </a:spcBef>
                        <a:spcAft>
                          <a:spcPts val="0"/>
                        </a:spcAft>
                        <a:buNone/>
                      </a:pPr>
                      <a:r>
                        <a:rPr lang="en-US" sz="1800"/>
                        <a:t>3%</a:t>
                      </a:r>
                      <a:endParaRPr sz="1800"/>
                    </a:p>
                  </a:txBody>
                  <a:tcPr marL="91450" marR="91450" marT="45725" marB="45725"/>
                </a:tc>
                <a:extLst>
                  <a:ext uri="{0D108BD9-81ED-4DB2-BD59-A6C34878D82A}">
                    <a16:rowId xmlns:a16="http://schemas.microsoft.com/office/drawing/2014/main" val="10001"/>
                  </a:ext>
                </a:extLst>
              </a:tr>
              <a:tr h="479225">
                <a:tc>
                  <a:txBody>
                    <a:bodyPr/>
                    <a:lstStyle/>
                    <a:p>
                      <a:pPr marL="0" lvl="0" indent="0" algn="l" rtl="0">
                        <a:spcBef>
                          <a:spcPts val="0"/>
                        </a:spcBef>
                        <a:spcAft>
                          <a:spcPts val="0"/>
                        </a:spcAft>
                        <a:buClr>
                          <a:schemeClr val="dk1"/>
                        </a:buClr>
                        <a:buFont typeface="Arial"/>
                        <a:buNone/>
                      </a:pPr>
                      <a:r>
                        <a:rPr lang="en-US" sz="1800"/>
                        <a:t>CO (g)</a:t>
                      </a:r>
                      <a:endParaRPr sz="1800"/>
                    </a:p>
                  </a:txBody>
                  <a:tcPr marL="91450" marR="91450" marT="45725" marB="45725"/>
                </a:tc>
                <a:tc>
                  <a:txBody>
                    <a:bodyPr/>
                    <a:lstStyle/>
                    <a:p>
                      <a:pPr marL="0" marR="0" lvl="0" indent="0" algn="l" rtl="0">
                        <a:spcBef>
                          <a:spcPts val="0"/>
                        </a:spcBef>
                        <a:spcAft>
                          <a:spcPts val="0"/>
                        </a:spcAft>
                        <a:buNone/>
                      </a:pPr>
                      <a:r>
                        <a:rPr lang="en-US" sz="1800"/>
                        <a:t>5%</a:t>
                      </a:r>
                      <a:endParaRPr sz="1800"/>
                    </a:p>
                  </a:txBody>
                  <a:tcPr marL="91450" marR="91450" marT="45725" marB="45725"/>
                </a:tc>
                <a:tc>
                  <a:txBody>
                    <a:bodyPr/>
                    <a:lstStyle/>
                    <a:p>
                      <a:pPr marL="0" marR="0" lvl="0" indent="0" algn="l"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2"/>
                  </a:ext>
                </a:extLst>
              </a:tr>
              <a:tr h="479225">
                <a:tc>
                  <a:txBody>
                    <a:bodyPr/>
                    <a:lstStyle/>
                    <a:p>
                      <a:pPr marL="0" lvl="0" indent="0" algn="l" rtl="0">
                        <a:spcBef>
                          <a:spcPts val="0"/>
                        </a:spcBef>
                        <a:spcAft>
                          <a:spcPts val="0"/>
                        </a:spcAft>
                        <a:buClr>
                          <a:schemeClr val="dk1"/>
                        </a:buClr>
                        <a:buFont typeface="Arial"/>
                        <a:buNone/>
                      </a:pPr>
                      <a:r>
                        <a:rPr lang="en-US" sz="1800" dirty="0"/>
                        <a:t>CO</a:t>
                      </a:r>
                      <a:r>
                        <a:rPr lang="en-US" sz="1800" baseline="-25000" dirty="0"/>
                        <a:t>2</a:t>
                      </a:r>
                      <a:r>
                        <a:rPr lang="en-US" sz="1800" dirty="0"/>
                        <a:t> (g)</a:t>
                      </a:r>
                      <a:endParaRPr sz="1800" dirty="0"/>
                    </a:p>
                  </a:txBody>
                  <a:tcPr marL="91450" marR="91450" marT="45725" marB="45725"/>
                </a:tc>
                <a:tc>
                  <a:txBody>
                    <a:bodyPr/>
                    <a:lstStyle/>
                    <a:p>
                      <a:pPr marL="0" marR="0" lvl="0" indent="0" algn="l" rtl="0">
                        <a:spcBef>
                          <a:spcPts val="0"/>
                        </a:spcBef>
                        <a:spcAft>
                          <a:spcPts val="0"/>
                        </a:spcAft>
                        <a:buNone/>
                      </a:pPr>
                      <a:r>
                        <a:rPr lang="en-US" sz="1800"/>
                        <a:t>7%</a:t>
                      </a:r>
                      <a:endParaRPr sz="1800"/>
                    </a:p>
                  </a:txBody>
                  <a:tcPr marL="91450" marR="91450" marT="45725" marB="45725"/>
                </a:tc>
                <a:tc>
                  <a:txBody>
                    <a:bodyPr/>
                    <a:lstStyle/>
                    <a:p>
                      <a:pPr marL="0" marR="0" lvl="0" indent="0" algn="l" rtl="0">
                        <a:spcBef>
                          <a:spcPts val="0"/>
                        </a:spcBef>
                        <a:spcAft>
                          <a:spcPts val="0"/>
                        </a:spcAft>
                        <a:buNone/>
                      </a:pPr>
                      <a:r>
                        <a:rPr lang="en-US" sz="1800"/>
                        <a:t>7%</a:t>
                      </a:r>
                      <a:endParaRPr sz="1800"/>
                    </a:p>
                  </a:txBody>
                  <a:tcPr marL="91450" marR="91450" marT="45725" marB="45725"/>
                </a:tc>
                <a:extLst>
                  <a:ext uri="{0D108BD9-81ED-4DB2-BD59-A6C34878D82A}">
                    <a16:rowId xmlns:a16="http://schemas.microsoft.com/office/drawing/2014/main" val="10003"/>
                  </a:ext>
                </a:extLst>
              </a:tr>
              <a:tr h="479225">
                <a:tc>
                  <a:txBody>
                    <a:bodyPr/>
                    <a:lstStyle/>
                    <a:p>
                      <a:pPr marL="0" lvl="0" indent="0" algn="l" rtl="0">
                        <a:spcBef>
                          <a:spcPts val="0"/>
                        </a:spcBef>
                        <a:spcAft>
                          <a:spcPts val="0"/>
                        </a:spcAft>
                        <a:buClr>
                          <a:schemeClr val="dk1"/>
                        </a:buClr>
                        <a:buFont typeface="Arial"/>
                        <a:buNone/>
                      </a:pPr>
                      <a:r>
                        <a:rPr lang="en-US" sz="1800" dirty="0"/>
                        <a:t>PM</a:t>
                      </a:r>
                      <a:r>
                        <a:rPr lang="en-US" sz="1800" baseline="-25000" dirty="0">
                          <a:solidFill>
                            <a:schemeClr val="dk1"/>
                          </a:solidFill>
                          <a:latin typeface="Calibri"/>
                          <a:ea typeface="Calibri"/>
                          <a:cs typeface="Calibri"/>
                          <a:sym typeface="Calibri"/>
                        </a:rPr>
                        <a:t>2.5</a:t>
                      </a:r>
                      <a:r>
                        <a:rPr lang="en-US" sz="1800" dirty="0"/>
                        <a:t> (g)</a:t>
                      </a:r>
                      <a:endParaRPr sz="1800" dirty="0"/>
                    </a:p>
                  </a:txBody>
                  <a:tcPr marL="91450" marR="91450" marT="45725" marB="45725"/>
                </a:tc>
                <a:tc>
                  <a:txBody>
                    <a:bodyPr/>
                    <a:lstStyle/>
                    <a:p>
                      <a:pPr marL="0" marR="0" lvl="0" indent="0" algn="l" rtl="0">
                        <a:spcBef>
                          <a:spcPts val="0"/>
                        </a:spcBef>
                        <a:spcAft>
                          <a:spcPts val="0"/>
                        </a:spcAft>
                        <a:buNone/>
                      </a:pPr>
                      <a:r>
                        <a:rPr lang="en-US" sz="1800"/>
                        <a:t>21%</a:t>
                      </a:r>
                      <a:endParaRPr sz="1800"/>
                    </a:p>
                  </a:txBody>
                  <a:tcPr marL="91450" marR="91450" marT="45725" marB="45725"/>
                </a:tc>
                <a:tc>
                  <a:txBody>
                    <a:bodyPr/>
                    <a:lstStyle/>
                    <a:p>
                      <a:pPr marL="0" marR="0" lvl="0" indent="0" algn="l" rtl="0">
                        <a:spcBef>
                          <a:spcPts val="0"/>
                        </a:spcBef>
                        <a:spcAft>
                          <a:spcPts val="0"/>
                        </a:spcAft>
                        <a:buNone/>
                      </a:pPr>
                      <a:r>
                        <a:rPr lang="en-US" sz="1800" dirty="0"/>
                        <a:t>20%</a:t>
                      </a:r>
                      <a:endParaRPr sz="1800"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24-hr Emissions Summary Table</a:t>
            </a:r>
            <a:endParaRPr/>
          </a:p>
        </p:txBody>
      </p:sp>
      <p:sp>
        <p:nvSpPr>
          <p:cNvPr id="192" name="Google Shape;192;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Average 24-hour/measured period 95% confidence interval (measurement uncertainty forthcoming) under these test conditions/locations</a:t>
            </a:r>
          </a:p>
          <a:p>
            <a:pPr marL="228600" lvl="0" indent="-228600" algn="l" rtl="0">
              <a:lnSpc>
                <a:spcPct val="90000"/>
              </a:lnSpc>
              <a:spcBef>
                <a:spcPts val="0"/>
              </a:spcBef>
              <a:spcAft>
                <a:spcPts val="0"/>
              </a:spcAft>
              <a:buClr>
                <a:schemeClr val="dk1"/>
              </a:buClr>
              <a:buSzPts val="2800"/>
              <a:buChar char="•"/>
            </a:pPr>
            <a:r>
              <a:rPr lang="en-US" dirty="0"/>
              <a:t>AP-42 emission factor rating of A-C expected </a:t>
            </a:r>
            <a:endParaRPr dirty="0"/>
          </a:p>
          <a:p>
            <a:pPr marL="0" lvl="0" indent="0" algn="l" rtl="0">
              <a:lnSpc>
                <a:spcPct val="90000"/>
              </a:lnSpc>
              <a:spcBef>
                <a:spcPts val="0"/>
              </a:spcBef>
              <a:spcAft>
                <a:spcPts val="0"/>
              </a:spcAft>
              <a:buNone/>
            </a:pPr>
            <a:endParaRPr dirty="0"/>
          </a:p>
        </p:txBody>
      </p:sp>
      <p:graphicFrame>
        <p:nvGraphicFramePr>
          <p:cNvPr id="193" name="Google Shape;193;p12"/>
          <p:cNvGraphicFramePr/>
          <p:nvPr>
            <p:extLst>
              <p:ext uri="{D42A27DB-BD31-4B8C-83A1-F6EECF244321}">
                <p14:modId xmlns:p14="http://schemas.microsoft.com/office/powerpoint/2010/main" val="4104635775"/>
              </p:ext>
            </p:extLst>
          </p:nvPr>
        </p:nvGraphicFramePr>
        <p:xfrm>
          <a:off x="2428670" y="3592395"/>
          <a:ext cx="6650477" cy="2103000"/>
        </p:xfrm>
        <a:graphic>
          <a:graphicData uri="http://schemas.openxmlformats.org/drawingml/2006/table">
            <a:tbl>
              <a:tblPr firstRow="1" firstCol="1">
                <a:tableStyleId>{284E427A-3D55-4303-BF80-6455036E1DE7}</a:tableStyleId>
              </a:tblPr>
              <a:tblGrid>
                <a:gridCol w="1381513">
                  <a:extLst>
                    <a:ext uri="{9D8B030D-6E8A-4147-A177-3AD203B41FA5}">
                      <a16:colId xmlns:a16="http://schemas.microsoft.com/office/drawing/2014/main" val="20000"/>
                    </a:ext>
                  </a:extLst>
                </a:gridCol>
                <a:gridCol w="2462349">
                  <a:extLst>
                    <a:ext uri="{9D8B030D-6E8A-4147-A177-3AD203B41FA5}">
                      <a16:colId xmlns:a16="http://schemas.microsoft.com/office/drawing/2014/main" val="20001"/>
                    </a:ext>
                  </a:extLst>
                </a:gridCol>
                <a:gridCol w="280661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sz="18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Clr>
                          <a:schemeClr val="dk1"/>
                        </a:buClr>
                        <a:buSzPts val="1100"/>
                        <a:buFont typeface="Arial"/>
                        <a:buNone/>
                      </a:pPr>
                      <a:r>
                        <a:rPr lang="en-US" sz="1800" dirty="0">
                          <a:solidFill>
                            <a:schemeClr val="tx1"/>
                          </a:solidFill>
                        </a:rPr>
                        <a:t>Emission Factor (g/kg)</a:t>
                      </a:r>
                      <a:endParaRPr sz="1800"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Clr>
                          <a:schemeClr val="dk1"/>
                        </a:buClr>
                        <a:buSzPts val="1100"/>
                        <a:buFont typeface="Arial"/>
                        <a:buNone/>
                      </a:pPr>
                      <a:r>
                        <a:rPr lang="en-US" sz="1800" dirty="0">
                          <a:solidFill>
                            <a:schemeClr val="tx1"/>
                          </a:solidFill>
                        </a:rPr>
                        <a:t>Emission Rate </a:t>
                      </a:r>
                      <a:endParaRPr sz="1800"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800" dirty="0"/>
                        <a:t>PM</a:t>
                      </a:r>
                      <a:r>
                        <a:rPr lang="en-US" sz="1800" baseline="-25000" dirty="0"/>
                        <a:t>2.5</a:t>
                      </a:r>
                      <a:endParaRPr sz="1800" baseline="-25000" dirty="0"/>
                    </a:p>
                  </a:txBody>
                  <a:tcPr marL="91425" marR="91425" marT="91425" marB="91425">
                    <a:lnT w="12700" cap="flat" cmpd="sng" algn="ctr">
                      <a:solidFill>
                        <a:schemeClr val="tx1"/>
                      </a:solidFill>
                      <a:prstDash val="solid"/>
                      <a:round/>
                      <a:headEnd type="none" w="med" len="med"/>
                      <a:tailEnd type="none" w="med" len="med"/>
                    </a:lnT>
                  </a:tcPr>
                </a:tc>
                <a:tc>
                  <a:txBody>
                    <a:bodyPr/>
                    <a:lstStyle/>
                    <a:p>
                      <a:pPr marL="0" lvl="0" indent="0" algn="l" rtl="0">
                        <a:spcBef>
                          <a:spcPts val="0"/>
                        </a:spcBef>
                        <a:spcAft>
                          <a:spcPts val="0"/>
                        </a:spcAft>
                        <a:buNone/>
                      </a:pPr>
                      <a:r>
                        <a:rPr lang="en-US" sz="1800" dirty="0"/>
                        <a:t>7.9 +/- 1.8</a:t>
                      </a:r>
                      <a:endParaRPr sz="1800" dirty="0"/>
                    </a:p>
                  </a:txBody>
                  <a:tcPr marL="91425" marR="91425" marT="91425" marB="91425">
                    <a:lnT w="12700" cap="flat" cmpd="sng" algn="ctr">
                      <a:solidFill>
                        <a:schemeClr val="tx1"/>
                      </a:solidFill>
                      <a:prstDash val="solid"/>
                      <a:round/>
                      <a:headEnd type="none" w="med" len="med"/>
                      <a:tailEnd type="none" w="med" len="med"/>
                    </a:lnT>
                  </a:tcPr>
                </a:tc>
                <a:tc>
                  <a:txBody>
                    <a:bodyPr/>
                    <a:lstStyle/>
                    <a:p>
                      <a:pPr marL="0" lvl="0" indent="0" algn="l" rtl="0">
                        <a:spcBef>
                          <a:spcPts val="0"/>
                        </a:spcBef>
                        <a:spcAft>
                          <a:spcPts val="0"/>
                        </a:spcAft>
                        <a:buClr>
                          <a:schemeClr val="dk1"/>
                        </a:buClr>
                        <a:buSzPts val="1100"/>
                        <a:buFont typeface="Arial"/>
                        <a:buNone/>
                      </a:pPr>
                      <a:r>
                        <a:rPr lang="en-US" sz="1800" dirty="0">
                          <a:solidFill>
                            <a:schemeClr val="dk1"/>
                          </a:solidFill>
                        </a:rPr>
                        <a:t>6.1 +/- 1.3 (g/</a:t>
                      </a:r>
                      <a:r>
                        <a:rPr lang="en-US" sz="1800" dirty="0" err="1">
                          <a:solidFill>
                            <a:schemeClr val="dk1"/>
                          </a:solidFill>
                        </a:rPr>
                        <a:t>hr</a:t>
                      </a:r>
                      <a:r>
                        <a:rPr lang="en-US" sz="1800" dirty="0">
                          <a:solidFill>
                            <a:schemeClr val="dk1"/>
                          </a:solidFill>
                        </a:rPr>
                        <a:t>)</a:t>
                      </a:r>
                      <a:endParaRPr sz="1800" dirty="0"/>
                    </a:p>
                  </a:txBody>
                  <a:tcPr marL="91425" marR="91425" marT="91425" marB="91425">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800" dirty="0"/>
                        <a:t>CO</a:t>
                      </a:r>
                      <a:endParaRPr sz="1800" dirty="0"/>
                    </a:p>
                  </a:txBody>
                  <a:tcPr marL="91425" marR="91425" marT="91425" marB="91425"/>
                </a:tc>
                <a:tc>
                  <a:txBody>
                    <a:bodyPr/>
                    <a:lstStyle/>
                    <a:p>
                      <a:pPr marL="0" lvl="0" indent="0" algn="l" rtl="0">
                        <a:spcBef>
                          <a:spcPts val="0"/>
                        </a:spcBef>
                        <a:spcAft>
                          <a:spcPts val="0"/>
                        </a:spcAft>
                        <a:buNone/>
                      </a:pPr>
                      <a:r>
                        <a:rPr lang="en-US" sz="1800" dirty="0"/>
                        <a:t>106 +/- 20.0</a:t>
                      </a:r>
                      <a:endParaRPr sz="1800" dirty="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dirty="0">
                          <a:solidFill>
                            <a:schemeClr val="dk1"/>
                          </a:solidFill>
                        </a:rPr>
                        <a:t>1.4 +/- 0.29 (g/min)</a:t>
                      </a:r>
                      <a:endParaRPr sz="1800" dirty="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1800" dirty="0"/>
                        <a:t>CO</a:t>
                      </a:r>
                      <a:r>
                        <a:rPr lang="en-US" sz="1800" baseline="-25000" dirty="0"/>
                        <a:t>2</a:t>
                      </a:r>
                      <a:endParaRPr sz="1800" baseline="-25000" dirty="0"/>
                    </a:p>
                  </a:txBody>
                  <a:tcPr marL="91425" marR="91425" marT="91425" marB="91425"/>
                </a:tc>
                <a:tc>
                  <a:txBody>
                    <a:bodyPr/>
                    <a:lstStyle/>
                    <a:p>
                      <a:pPr marL="0" lvl="0" indent="0" algn="l" rtl="0">
                        <a:spcBef>
                          <a:spcPts val="0"/>
                        </a:spcBef>
                        <a:spcAft>
                          <a:spcPts val="0"/>
                        </a:spcAft>
                        <a:buNone/>
                      </a:pPr>
                      <a:r>
                        <a:rPr lang="en-US" sz="1800" dirty="0"/>
                        <a:t>1795 +/- 444</a:t>
                      </a:r>
                      <a:endParaRPr sz="1800" dirty="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dirty="0">
                          <a:solidFill>
                            <a:schemeClr val="dk1"/>
                          </a:solidFill>
                        </a:rPr>
                        <a:t>23.2 +/- 4.5 (g/min)</a:t>
                      </a:r>
                      <a:endParaRPr sz="1800" dirty="0"/>
                    </a:p>
                  </a:txBody>
                  <a:tcPr marL="91425" marR="91425" marT="91425" marB="91425"/>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E2C30036-0A50-421A-9262-9908AD711638}"/>
              </a:ext>
            </a:extLst>
          </p:cNvPr>
          <p:cNvSpPr txBox="1"/>
          <p:nvPr/>
        </p:nvSpPr>
        <p:spPr>
          <a:xfrm>
            <a:off x="9149156" y="3770026"/>
            <a:ext cx="3712668"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PM comparison to literature: </a:t>
            </a:r>
          </a:p>
          <a:p>
            <a:r>
              <a:rPr lang="en-US" sz="1600" dirty="0">
                <a:latin typeface="Calibri" panose="020F0502020204030204" pitchFamily="34" charset="0"/>
                <a:cs typeface="Calibri" panose="020F0502020204030204" pitchFamily="34" charset="0"/>
              </a:rPr>
              <a:t>9.2-32.1 g/</a:t>
            </a:r>
            <a:r>
              <a:rPr lang="en-US" sz="1600" dirty="0" err="1">
                <a:latin typeface="Calibri" panose="020F0502020204030204" pitchFamily="34" charset="0"/>
                <a:cs typeface="Calibri" panose="020F0502020204030204" pitchFamily="34" charset="0"/>
              </a:rPr>
              <a:t>hr</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3.9-22.2 g/kg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Conclusions and Next Steps</a:t>
            </a:r>
            <a:endParaRPr/>
          </a:p>
        </p:txBody>
      </p:sp>
      <p:sp>
        <p:nvSpPr>
          <p:cNvPr id="199" name="Google Shape;19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Data show how stoves are actually being used and how they are performing, fulfilling our research objective</a:t>
            </a:r>
            <a:endParaRPr dirty="0"/>
          </a:p>
          <a:p>
            <a:pPr marL="228600" lvl="0" indent="-228600" algn="l" rtl="0">
              <a:lnSpc>
                <a:spcPct val="90000"/>
              </a:lnSpc>
              <a:spcBef>
                <a:spcPts val="0"/>
              </a:spcBef>
              <a:spcAft>
                <a:spcPts val="0"/>
              </a:spcAft>
              <a:buClr>
                <a:schemeClr val="dk1"/>
              </a:buClr>
              <a:buSzPts val="28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Methods are promising </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685800" lvl="1" indent="-228600" algn="l" rtl="0">
              <a:lnSpc>
                <a:spcPct val="90000"/>
              </a:lnSpc>
              <a:spcBef>
                <a:spcPts val="500"/>
              </a:spcBef>
              <a:spcAft>
                <a:spcPts val="0"/>
              </a:spcAft>
              <a:buClr>
                <a:schemeClr val="dk1"/>
              </a:buClr>
              <a:buSzPts val="24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Working on characterizing uncertainty and data quality</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685800" lvl="1" indent="-228600" algn="l" rtl="0">
              <a:lnSpc>
                <a:spcPct val="90000"/>
              </a:lnSpc>
              <a:spcBef>
                <a:spcPts val="500"/>
              </a:spcBef>
              <a:spcAft>
                <a:spcPts val="0"/>
              </a:spcAft>
              <a:buClr>
                <a:schemeClr val="dk1"/>
              </a:buClr>
              <a:buSzPts val="24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Validation begun against total capture with dilution tunnel</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1143000" lvl="2" indent="-266700" algn="l" rtl="0">
              <a:lnSpc>
                <a:spcPct val="90000"/>
              </a:lnSpc>
              <a:spcBef>
                <a:spcPts val="500"/>
              </a:spcBef>
              <a:spcAft>
                <a:spcPts val="0"/>
              </a:spcAft>
              <a:buClr>
                <a:schemeClr val="dk1"/>
              </a:buClr>
              <a:buSzPts val="24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May be further validated with DOE CRADA</a:t>
            </a:r>
            <a:endParaRPr dirty="0"/>
          </a:p>
          <a:p>
            <a:pPr marL="685800" lvl="1" indent="-266700" algn="l" rtl="0">
              <a:lnSpc>
                <a:spcPct val="90000"/>
              </a:lnSpc>
              <a:spcBef>
                <a:spcPts val="500"/>
              </a:spcBef>
              <a:spcAft>
                <a:spcPts val="0"/>
              </a:spcAft>
              <a:buClr>
                <a:schemeClr val="dk1"/>
              </a:buClr>
              <a:buSzPts val="2400"/>
              <a:buChar char="•"/>
            </a:pPr>
            <a:r>
              <a:rPr lang="en-US" dirty="0"/>
              <a:t>Hybrid method between stack flow and carbon balance may reduce uncertainty</a:t>
            </a:r>
          </a:p>
          <a:p>
            <a:pPr marL="228600" indent="-266700">
              <a:spcBef>
                <a:spcPts val="500"/>
              </a:spcBef>
              <a:buSzPts val="2400"/>
            </a:pPr>
            <a:r>
              <a:rPr lang="en-US" dirty="0"/>
              <a:t>This particular system is commercially available from Mountain Air Engineering</a:t>
            </a:r>
          </a:p>
          <a:p>
            <a:pPr marL="228600" indent="-266700">
              <a:spcBef>
                <a:spcPts val="500"/>
              </a:spcBef>
              <a:buSzPts val="2400"/>
            </a:pPr>
            <a:r>
              <a:rPr lang="en-US" dirty="0"/>
              <a:t>Additional samples are needed</a:t>
            </a:r>
          </a:p>
          <a:p>
            <a:pPr marL="685800" lvl="1" indent="-266700">
              <a:buSzPts val="2400"/>
            </a:pPr>
            <a:r>
              <a:rPr lang="en-US" dirty="0"/>
              <a:t>Different weather, regions, stoves, fuels, etc.</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Acknowledgements</a:t>
            </a:r>
            <a:endParaRPr/>
          </a:p>
        </p:txBody>
      </p:sp>
      <p:sp>
        <p:nvSpPr>
          <p:cNvPr id="205" name="Google Shape;205;p14"/>
          <p:cNvSpPr txBox="1">
            <a:spLocks noGrp="1"/>
          </p:cNvSpPr>
          <p:nvPr>
            <p:ph type="body" idx="1"/>
          </p:nvPr>
        </p:nvSpPr>
        <p:spPr>
          <a:xfrm>
            <a:off x="838200" y="1825625"/>
            <a:ext cx="10515600" cy="29991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DOE BETO Grant EE-00007969</a:t>
            </a:r>
          </a:p>
          <a:p>
            <a:pPr marL="228600" lvl="0" indent="-228600" algn="l" rtl="0">
              <a:lnSpc>
                <a:spcPct val="90000"/>
              </a:lnSpc>
              <a:spcBef>
                <a:spcPts val="0"/>
              </a:spcBef>
              <a:spcAft>
                <a:spcPts val="0"/>
              </a:spcAft>
              <a:buClr>
                <a:schemeClr val="dk1"/>
              </a:buClr>
              <a:buSzPts val="2800"/>
              <a:buChar char="•"/>
            </a:pPr>
            <a:r>
              <a:rPr lang="en-US" dirty="0"/>
              <a:t>OSU IRB Oversight on study #7257</a:t>
            </a:r>
          </a:p>
          <a:p>
            <a:pPr marL="228600" lvl="0" indent="-228600" algn="l" rtl="0">
              <a:lnSpc>
                <a:spcPct val="90000"/>
              </a:lnSpc>
              <a:spcBef>
                <a:spcPts val="0"/>
              </a:spcBef>
              <a:spcAft>
                <a:spcPts val="0"/>
              </a:spcAft>
              <a:buClr>
                <a:schemeClr val="dk1"/>
              </a:buClr>
              <a:buSzPts val="2800"/>
              <a:buChar char="•"/>
            </a:pPr>
            <a:r>
              <a:rPr lang="en-US" dirty="0"/>
              <a:t>Kiernan Kilkenny for FUEL data analysis</a:t>
            </a:r>
          </a:p>
          <a:p>
            <a:pPr marL="228600" lvl="0" indent="-228600" algn="l" rtl="0">
              <a:lnSpc>
                <a:spcPct val="90000"/>
              </a:lnSpc>
              <a:spcBef>
                <a:spcPts val="0"/>
              </a:spcBef>
              <a:spcAft>
                <a:spcPts val="0"/>
              </a:spcAft>
              <a:buClr>
                <a:schemeClr val="dk1"/>
              </a:buClr>
              <a:buSzPts val="2800"/>
              <a:buChar char="•"/>
            </a:pPr>
            <a:r>
              <a:rPr lang="en-US" dirty="0"/>
              <a:t>Research participants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80df46c8d6_0_26"/>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Thank you!</a:t>
            </a:r>
            <a:endParaRPr/>
          </a:p>
        </p:txBody>
      </p:sp>
      <p:sp>
        <p:nvSpPr>
          <p:cNvPr id="211" name="Google Shape;211;g280df46c8d6_0_26"/>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Nordica.MacCarty@oregonstate.edu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Introduction</a:t>
            </a:r>
            <a:endParaRPr/>
          </a:p>
        </p:txBody>
      </p:sp>
      <p:sp>
        <p:nvSpPr>
          <p:cNvPr id="95" name="Google Shape;95;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DOE BETO Project “</a:t>
            </a:r>
            <a:r>
              <a:rPr lang="en-US" i="1"/>
              <a:t>Development of Forced-Air Combustion Systems with Automated Controls to Reduce Emissions from Cordwood Room Heaters in Everyday Use</a:t>
            </a:r>
            <a:r>
              <a:rPr lang="en-US"/>
              <a:t>”</a:t>
            </a:r>
            <a:endParaRPr/>
          </a:p>
          <a:p>
            <a:pPr marL="228600" lvl="0" indent="-228600" algn="l" rtl="0">
              <a:lnSpc>
                <a:spcPct val="90000"/>
              </a:lnSpc>
              <a:spcBef>
                <a:spcPts val="1000"/>
              </a:spcBef>
              <a:spcAft>
                <a:spcPts val="0"/>
              </a:spcAft>
              <a:buClr>
                <a:schemeClr val="dk1"/>
              </a:buClr>
              <a:buSzPts val="2800"/>
              <a:buChar char="•"/>
            </a:pPr>
            <a:r>
              <a:rPr lang="en-US"/>
              <a:t>Goal to understand real-world use to inform optimized woodstove design</a:t>
            </a:r>
            <a:endParaRPr/>
          </a:p>
          <a:p>
            <a:pPr marL="685800" lvl="1" indent="-228600" algn="l" rtl="0">
              <a:lnSpc>
                <a:spcPct val="90000"/>
              </a:lnSpc>
              <a:spcBef>
                <a:spcPts val="500"/>
              </a:spcBef>
              <a:spcAft>
                <a:spcPts val="0"/>
              </a:spcAft>
              <a:buClr>
                <a:schemeClr val="dk1"/>
              </a:buClr>
              <a:buSzPts val="2400"/>
              <a:buChar char="•"/>
            </a:pPr>
            <a:r>
              <a:rPr lang="en-US"/>
              <a:t>Use cycles, loading, most polluting phases</a:t>
            </a:r>
            <a:endParaRPr/>
          </a:p>
          <a:p>
            <a:pPr marL="685800" lvl="1" indent="-190500" algn="l" rtl="0">
              <a:lnSpc>
                <a:spcPct val="90000"/>
              </a:lnSpc>
              <a:spcBef>
                <a:spcPts val="500"/>
              </a:spcBef>
              <a:spcAft>
                <a:spcPts val="0"/>
              </a:spcAft>
              <a:buSzPts val="1800"/>
              <a:buChar char="•"/>
            </a:pPr>
            <a:r>
              <a:rPr lang="en-US"/>
              <a:t>→ Develop in-house R&amp;D test protocol</a:t>
            </a:r>
            <a:endParaRPr/>
          </a:p>
          <a:p>
            <a:pPr marL="228600" lvl="0" indent="-228600" algn="l" rtl="0">
              <a:lnSpc>
                <a:spcPct val="90000"/>
              </a:lnSpc>
              <a:spcBef>
                <a:spcPts val="1000"/>
              </a:spcBef>
              <a:spcAft>
                <a:spcPts val="0"/>
              </a:spcAft>
              <a:buClr>
                <a:schemeClr val="dk1"/>
              </a:buClr>
              <a:buSzPts val="2800"/>
              <a:buChar char="•"/>
            </a:pPr>
            <a:r>
              <a:rPr lang="en-US"/>
              <a:t>In-situ fuel and emissions measurements in 7 households rural Oregon with snowball sampling for 2-4 days per household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Methods - Equipment</a:t>
            </a:r>
            <a:endParaRPr/>
          </a:p>
        </p:txBody>
      </p:sp>
      <p:sp>
        <p:nvSpPr>
          <p:cNvPr id="124" name="Google Shape;124;p5"/>
          <p:cNvSpPr txBox="1">
            <a:spLocks noGrp="1"/>
          </p:cNvSpPr>
          <p:nvPr>
            <p:ph type="body" idx="1"/>
          </p:nvPr>
        </p:nvSpPr>
        <p:spPr>
          <a:xfrm>
            <a:off x="838199" y="1825625"/>
            <a:ext cx="635116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FUEL consumption sensor paired with stove temperature monitor</a:t>
            </a:r>
            <a:endParaRPr dirty="0"/>
          </a:p>
          <a:p>
            <a:pPr marL="228600" lvl="0" indent="-228600" algn="l" rtl="0">
              <a:lnSpc>
                <a:spcPct val="90000"/>
              </a:lnSpc>
              <a:spcBef>
                <a:spcPts val="1000"/>
              </a:spcBef>
              <a:spcAft>
                <a:spcPts val="0"/>
              </a:spcAft>
              <a:buClr>
                <a:schemeClr val="dk1"/>
              </a:buClr>
              <a:buSzPts val="2800"/>
              <a:buChar char="•"/>
            </a:pPr>
            <a:r>
              <a:rPr lang="en-US" dirty="0"/>
              <a:t>Enables use of carbon balance method to calculate emissions in addition to stack flow method</a:t>
            </a:r>
            <a:endParaRPr dirty="0"/>
          </a:p>
          <a:p>
            <a:pPr marL="228600" lvl="0" indent="-228600" algn="l" rtl="0">
              <a:lnSpc>
                <a:spcPct val="90000"/>
              </a:lnSpc>
              <a:spcBef>
                <a:spcPts val="1000"/>
              </a:spcBef>
              <a:spcAft>
                <a:spcPts val="0"/>
              </a:spcAft>
              <a:buClr>
                <a:schemeClr val="dk1"/>
              </a:buClr>
              <a:buSzPts val="2800"/>
              <a:buChar char="•"/>
            </a:pPr>
            <a:r>
              <a:rPr lang="en-US" dirty="0"/>
              <a:t>Algorithm to identify</a:t>
            </a:r>
            <a:endParaRPr dirty="0"/>
          </a:p>
          <a:p>
            <a:pPr marL="685800" lvl="1" indent="-228600" algn="l" rtl="0">
              <a:lnSpc>
                <a:spcPct val="90000"/>
              </a:lnSpc>
              <a:spcBef>
                <a:spcPts val="500"/>
              </a:spcBef>
              <a:spcAft>
                <a:spcPts val="0"/>
              </a:spcAft>
              <a:buClr>
                <a:schemeClr val="dk1"/>
              </a:buClr>
              <a:buSzPts val="2400"/>
              <a:buChar char="•"/>
            </a:pPr>
            <a:r>
              <a:rPr lang="en-US" dirty="0"/>
              <a:t>Load mass</a:t>
            </a:r>
            <a:endParaRPr dirty="0"/>
          </a:p>
          <a:p>
            <a:pPr marL="685800" lvl="1" indent="-228600" algn="l" rtl="0">
              <a:lnSpc>
                <a:spcPct val="90000"/>
              </a:lnSpc>
              <a:spcBef>
                <a:spcPts val="500"/>
              </a:spcBef>
              <a:spcAft>
                <a:spcPts val="0"/>
              </a:spcAft>
              <a:buClr>
                <a:schemeClr val="dk1"/>
              </a:buClr>
              <a:buSzPts val="2400"/>
              <a:buChar char="•"/>
            </a:pPr>
            <a:r>
              <a:rPr lang="en-US" dirty="0"/>
              <a:t>Stove loading density</a:t>
            </a:r>
            <a:endParaRPr dirty="0"/>
          </a:p>
          <a:p>
            <a:pPr marL="685800" lvl="1" indent="-228600" algn="l" rtl="0">
              <a:lnSpc>
                <a:spcPct val="90000"/>
              </a:lnSpc>
              <a:spcBef>
                <a:spcPts val="500"/>
              </a:spcBef>
              <a:spcAft>
                <a:spcPts val="0"/>
              </a:spcAft>
              <a:buClr>
                <a:schemeClr val="dk1"/>
              </a:buClr>
              <a:buSzPts val="2400"/>
              <a:buChar char="•"/>
            </a:pPr>
            <a:r>
              <a:rPr lang="en-US" dirty="0"/>
              <a:t>Loading frequency and timing</a:t>
            </a:r>
            <a:endParaRPr dirty="0"/>
          </a:p>
          <a:p>
            <a:pPr marL="685800" lvl="1" indent="-228600" algn="l" rtl="0">
              <a:lnSpc>
                <a:spcPct val="90000"/>
              </a:lnSpc>
              <a:spcBef>
                <a:spcPts val="500"/>
              </a:spcBef>
              <a:spcAft>
                <a:spcPts val="0"/>
              </a:spcAft>
              <a:buClr>
                <a:schemeClr val="dk1"/>
              </a:buClr>
              <a:buSzPts val="2400"/>
              <a:buChar char="•"/>
            </a:pPr>
            <a:r>
              <a:rPr lang="en-US" dirty="0"/>
              <a:t>Cold start, kindling, etc.</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25" name="Google Shape;125;p5" descr="This shows the wood stove and next to it is a small flat black rectangle which appears to be the fuel consumption sesnor which measures the fuel which will be put into the stove (first it is put onto the sensor to measure it)"/>
          <p:cNvPicPr preferRelativeResize="0"/>
          <p:nvPr/>
        </p:nvPicPr>
        <p:blipFill rotWithShape="1">
          <a:blip r:embed="rId3">
            <a:alphaModFix/>
          </a:blip>
          <a:srcRect t="18179" r="59372" b="5050"/>
          <a:stretch/>
        </p:blipFill>
        <p:spPr>
          <a:xfrm>
            <a:off x="7102475" y="2403217"/>
            <a:ext cx="2443500" cy="3462858"/>
          </a:xfrm>
          <a:prstGeom prst="rect">
            <a:avLst/>
          </a:prstGeom>
          <a:noFill/>
          <a:ln>
            <a:noFill/>
          </a:ln>
        </p:spPr>
      </p:pic>
      <p:sp>
        <p:nvSpPr>
          <p:cNvPr id="126" name="Google Shape;126;p5" descr="fuel consumption sensor -used to measure the fuel that will be put into the wood stove"/>
          <p:cNvSpPr/>
          <p:nvPr/>
        </p:nvSpPr>
        <p:spPr>
          <a:xfrm>
            <a:off x="6794476" y="4854003"/>
            <a:ext cx="2176200" cy="1325700"/>
          </a:xfrm>
          <a:prstGeom prst="ellipse">
            <a:avLst/>
          </a:prstGeom>
          <a:no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5" descr="picture showing wood stacked with circle drawn around 3 logs on the fuel consumption monitor"/>
          <p:cNvPicPr preferRelativeResize="0"/>
          <p:nvPr/>
        </p:nvPicPr>
        <p:blipFill>
          <a:blip r:embed="rId4">
            <a:alphaModFix/>
          </a:blip>
          <a:stretch>
            <a:fillRect/>
          </a:stretch>
        </p:blipFill>
        <p:spPr>
          <a:xfrm>
            <a:off x="9262824" y="796025"/>
            <a:ext cx="2443502" cy="3258002"/>
          </a:xfrm>
          <a:prstGeom prst="rect">
            <a:avLst/>
          </a:prstGeom>
          <a:noFill/>
          <a:ln>
            <a:noFill/>
          </a:ln>
        </p:spPr>
      </p:pic>
      <p:sp>
        <p:nvSpPr>
          <p:cNvPr id="128" name="Google Shape;128;p5" descr="circle drawn around the few logs sitting on the fuel consumption sensor"/>
          <p:cNvSpPr/>
          <p:nvPr/>
        </p:nvSpPr>
        <p:spPr>
          <a:xfrm>
            <a:off x="9186625" y="2024623"/>
            <a:ext cx="2596500" cy="2112900"/>
          </a:xfrm>
          <a:prstGeom prst="ellipse">
            <a:avLst/>
          </a:prstGeom>
          <a:no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Methods - Emissions Equipment</a:t>
            </a:r>
            <a:endParaRPr/>
          </a:p>
        </p:txBody>
      </p:sp>
      <p:sp>
        <p:nvSpPr>
          <p:cNvPr id="101" name="Google Shape;101;p3"/>
          <p:cNvSpPr txBox="1">
            <a:spLocks noGrp="1"/>
          </p:cNvSpPr>
          <p:nvPr>
            <p:ph type="body" idx="1"/>
          </p:nvPr>
        </p:nvSpPr>
        <p:spPr>
          <a:xfrm>
            <a:off x="838200" y="1825625"/>
            <a:ext cx="4482900" cy="4351200"/>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0"/>
              </a:spcBef>
              <a:spcAft>
                <a:spcPts val="0"/>
              </a:spcAft>
              <a:buClr>
                <a:schemeClr val="dk1"/>
              </a:buClr>
              <a:buSzPts val="2400"/>
              <a:buChar char="•"/>
            </a:pPr>
            <a:r>
              <a:rPr lang="en-US" sz="2400" dirty="0"/>
              <a:t>Possum Portable Sampling System by Mountain Air Engineering</a:t>
            </a:r>
            <a:endParaRPr sz="2400" dirty="0"/>
          </a:p>
          <a:p>
            <a:pPr marL="685800" lvl="1" indent="-266700" algn="l" rtl="0">
              <a:spcBef>
                <a:spcPts val="500"/>
              </a:spcBef>
              <a:spcAft>
                <a:spcPts val="0"/>
              </a:spcAft>
              <a:buSzPts val="2400"/>
              <a:buChar char="•"/>
            </a:pPr>
            <a:r>
              <a:rPr lang="en-US" dirty="0"/>
              <a:t>Pitot tube and probe located at chimney outlet </a:t>
            </a:r>
            <a:endParaRPr dirty="0"/>
          </a:p>
          <a:p>
            <a:pPr marL="685800" lvl="1" indent="-266700" algn="l" rtl="0">
              <a:spcBef>
                <a:spcPts val="0"/>
              </a:spcBef>
              <a:spcAft>
                <a:spcPts val="0"/>
              </a:spcAft>
              <a:buSzPts val="2400"/>
              <a:buChar char="•"/>
            </a:pPr>
            <a:r>
              <a:rPr lang="en-US" dirty="0"/>
              <a:t>Gravimetric and real-time light-scattering PM</a:t>
            </a:r>
            <a:r>
              <a:rPr lang="en-US" sz="2400" baseline="-25000" dirty="0">
                <a:solidFill>
                  <a:schemeClr val="dk1"/>
                </a:solidFill>
                <a:latin typeface="Calibri"/>
                <a:ea typeface="Calibri"/>
                <a:cs typeface="Calibri"/>
                <a:sym typeface="Calibri"/>
              </a:rPr>
              <a:t>2.5</a:t>
            </a:r>
            <a:r>
              <a:rPr lang="en-US" dirty="0"/>
              <a:t> with near isokinetic sampling, filter change every 24 hours</a:t>
            </a:r>
            <a:endParaRPr dirty="0"/>
          </a:p>
          <a:p>
            <a:pPr marL="685800" lvl="1" indent="-266700" algn="l" rtl="0">
              <a:spcBef>
                <a:spcPts val="0"/>
              </a:spcBef>
              <a:spcAft>
                <a:spcPts val="0"/>
              </a:spcAft>
              <a:buSzPts val="2400"/>
              <a:buChar char="•"/>
            </a:pPr>
            <a:r>
              <a:rPr lang="en-US" dirty="0"/>
              <a:t>Continuous 1 Hz sample for diluted and undiluted PM, CO, CO</a:t>
            </a:r>
            <a:r>
              <a:rPr lang="en-US" baseline="-25000" dirty="0"/>
              <a:t>2</a:t>
            </a:r>
            <a:r>
              <a:rPr lang="en-US" dirty="0"/>
              <a:t>, O</a:t>
            </a:r>
            <a:r>
              <a:rPr lang="en-US" baseline="-25000" dirty="0"/>
              <a:t>2</a:t>
            </a:r>
            <a:endParaRPr baseline="-25000" dirty="0"/>
          </a:p>
        </p:txBody>
      </p:sp>
      <p:pic>
        <p:nvPicPr>
          <p:cNvPr id="103" name="Google Shape;103;p3" descr="close up of the probes that are at the very top of the chimney flue, right at the opening with at least one of them has a 90 degree elbow going into the flue"/>
          <p:cNvPicPr preferRelativeResize="0"/>
          <p:nvPr/>
        </p:nvPicPr>
        <p:blipFill rotWithShape="1">
          <a:blip r:embed="rId3">
            <a:alphaModFix/>
          </a:blip>
          <a:srcRect/>
          <a:stretch/>
        </p:blipFill>
        <p:spPr>
          <a:xfrm>
            <a:off x="5450426" y="1547326"/>
            <a:ext cx="3096625" cy="4128851"/>
          </a:xfrm>
          <a:prstGeom prst="rect">
            <a:avLst/>
          </a:prstGeom>
          <a:noFill/>
          <a:ln>
            <a:noFill/>
          </a:ln>
        </p:spPr>
      </p:pic>
      <p:pic>
        <p:nvPicPr>
          <p:cNvPr id="102" name="Google Shape;102;p3" descr="picture of roof of house with chimney and sensors and measurement devices that are suspended into the chimney"/>
          <p:cNvPicPr preferRelativeResize="0"/>
          <p:nvPr/>
        </p:nvPicPr>
        <p:blipFill rotWithShape="1">
          <a:blip r:embed="rId4">
            <a:alphaModFix/>
          </a:blip>
          <a:srcRect/>
          <a:stretch/>
        </p:blipFill>
        <p:spPr>
          <a:xfrm>
            <a:off x="8676401" y="1547324"/>
            <a:ext cx="3096625" cy="41288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8" name="Google Shape;118;p4">
            <a:extLst>
              <a:ext uri="{C183D7F6-B498-43B3-948B-1728B52AA6E4}">
                <adec:decorative xmlns:adec="http://schemas.microsoft.com/office/drawing/2017/decorative" val="0"/>
              </a:ext>
            </a:extLst>
          </p:cNvPr>
          <p:cNvSpPr txBox="1">
            <a:spLocks noGrp="1"/>
          </p:cNvSpPr>
          <p:nvPr>
            <p:ph type="title"/>
          </p:nvPr>
        </p:nvSpPr>
        <p:spPr>
          <a:xfrm>
            <a:off x="671550" y="392365"/>
            <a:ext cx="10515600" cy="942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Methods – Emissions Equipment</a:t>
            </a:r>
            <a:endParaRPr dirty="0"/>
          </a:p>
        </p:txBody>
      </p:sp>
      <p:pic>
        <p:nvPicPr>
          <p:cNvPr id="108" name="Google Shape;108;p4" descr="left hand side of flow diagram is exhaust with arrows going up. inside or right on top of stack is nozzle, thermocouple and type S pitot tube.  Nozzle has diluted air coming in ( top row is dilution air coming in at 1400 ccm), diluted sample (from nozzle) going into sampler (to left is nozzle in stack and to right is 1500 ccm diluted sample toing into cylcone and split into 4 with top going to 1) gravimeteric filter holder, 2)  quartz filter holder 3) 1200 ccm to the 5th row of right hand side of figure, 4) 0 ccm to 6th row of righ hand side of figure.  undiluted ample at 200 ccm going to 7th row of right hand side.  thermocouple going to 8th row of right hnad side and the type S pitot tube boing to the differential pressure (below thermocouple) of right hand side.  right hand side of the flow diagram depicting measurements:1)top row arrow pointing left labelled &quot;dilution out to probe&quot;. 2) 2nd to the top row: arrows pointing to the right dilution in (ambient) to Hepa filter to dessicator to backup filter to CO to CO2 to flow sensor to rotameter to metering valve to pump to top row (1).  3) 3rd from the top arrow to the right &quot;from gravimetric filter holder (diluted sample) to backup filter to flow sensor to rotameter to measuring valve to pump.  4) 4th row from the top arround to the right &quot;from quartz filter holder (diluted sample)&quot; to back up filter to flow sensor to rotameter to metering valve to pump. 5) 5th row down arrow to right &quot;diluted sample in&quot; to optical PM, temp, RH  to HEPA filter to box with NO, H2S, CO, NO2, VOC, SO2  to CO2 to CH4 to flow sensor to rotameter to metering valve to pump.  6) 6th row down arrow to the right &quot;diluted sample in&quot; to shutoff valve to arrows down and right - down to filter by passing the &quot;TAP&quot; - right going to the TAP, 3-way valuve, flow sensor metering valve , pump. 7) 7th row arrow t right &quot;undiluted sample in&quot; to water trap to HEPA filter to dessigcator to backup filter to box with O2 and CO to CO2 to flow sensor to rotameter to metering valve to pump.  8) below 7th row is box that says thermocouple amplifier, 9) below thermocouple amplifier is box that says differential pressure  to the right between 8 &amp; 9 is box that says ambient pressure"/>
          <p:cNvPicPr preferRelativeResize="0">
            <a:picLocks noGrp="1"/>
          </p:cNvPicPr>
          <p:nvPr>
            <p:ph type="body" idx="1"/>
          </p:nvPr>
        </p:nvPicPr>
        <p:blipFill rotWithShape="1">
          <a:blip r:embed="rId3">
            <a:alphaModFix/>
          </a:blip>
          <a:srcRect b="39865"/>
          <a:stretch/>
        </p:blipFill>
        <p:spPr>
          <a:xfrm>
            <a:off x="26627" y="1138107"/>
            <a:ext cx="12138000" cy="4722900"/>
          </a:xfrm>
          <a:prstGeom prst="rect">
            <a:avLst/>
          </a:prstGeom>
          <a:noFill/>
          <a:ln>
            <a:noFill/>
          </a:ln>
        </p:spPr>
      </p:pic>
      <p:sp>
        <p:nvSpPr>
          <p:cNvPr id="116" name="Google Shape;116;p4"/>
          <p:cNvSpPr txBox="1"/>
          <p:nvPr/>
        </p:nvSpPr>
        <p:spPr>
          <a:xfrm>
            <a:off x="1021650" y="2265950"/>
            <a:ext cx="81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300 ccm</a:t>
            </a:r>
            <a:endParaRPr>
              <a:latin typeface="Calibri"/>
              <a:ea typeface="Calibri"/>
              <a:cs typeface="Calibri"/>
              <a:sym typeface="Calibri"/>
            </a:endParaRPr>
          </a:p>
        </p:txBody>
      </p:sp>
      <p:sp>
        <p:nvSpPr>
          <p:cNvPr id="114" name="Google Shape;114;p4"/>
          <p:cNvSpPr txBox="1"/>
          <p:nvPr/>
        </p:nvSpPr>
        <p:spPr>
          <a:xfrm>
            <a:off x="2504050" y="1395725"/>
            <a:ext cx="101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1400 ccm</a:t>
            </a:r>
            <a:endParaRPr>
              <a:latin typeface="Calibri"/>
              <a:ea typeface="Calibri"/>
              <a:cs typeface="Calibri"/>
              <a:sym typeface="Calibri"/>
            </a:endParaRPr>
          </a:p>
        </p:txBody>
      </p:sp>
      <p:sp>
        <p:nvSpPr>
          <p:cNvPr id="113" name="Google Shape;113;p4"/>
          <p:cNvSpPr txBox="1"/>
          <p:nvPr/>
        </p:nvSpPr>
        <p:spPr>
          <a:xfrm>
            <a:off x="2504050" y="2164300"/>
            <a:ext cx="101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1500 ccm</a:t>
            </a:r>
            <a:endParaRPr>
              <a:latin typeface="Calibri"/>
              <a:ea typeface="Calibri"/>
              <a:cs typeface="Calibri"/>
              <a:sym typeface="Calibri"/>
            </a:endParaRPr>
          </a:p>
        </p:txBody>
      </p:sp>
      <p:sp>
        <p:nvSpPr>
          <p:cNvPr id="112" name="Google Shape;112;p4"/>
          <p:cNvSpPr txBox="1"/>
          <p:nvPr/>
        </p:nvSpPr>
        <p:spPr>
          <a:xfrm>
            <a:off x="4918350" y="1953475"/>
            <a:ext cx="81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300 ccm</a:t>
            </a:r>
            <a:endParaRPr>
              <a:latin typeface="Calibri"/>
              <a:ea typeface="Calibri"/>
              <a:cs typeface="Calibri"/>
              <a:sym typeface="Calibri"/>
            </a:endParaRPr>
          </a:p>
        </p:txBody>
      </p:sp>
      <p:sp>
        <p:nvSpPr>
          <p:cNvPr id="115" name="Google Shape;115;p4"/>
          <p:cNvSpPr txBox="1"/>
          <p:nvPr/>
        </p:nvSpPr>
        <p:spPr>
          <a:xfrm>
            <a:off x="5500925" y="2487563"/>
            <a:ext cx="81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0 ccm</a:t>
            </a:r>
            <a:endParaRPr>
              <a:latin typeface="Calibri"/>
              <a:ea typeface="Calibri"/>
              <a:cs typeface="Calibri"/>
              <a:sym typeface="Calibri"/>
            </a:endParaRPr>
          </a:p>
        </p:txBody>
      </p:sp>
      <p:sp>
        <p:nvSpPr>
          <p:cNvPr id="111" name="Google Shape;111;p4"/>
          <p:cNvSpPr txBox="1"/>
          <p:nvPr/>
        </p:nvSpPr>
        <p:spPr>
          <a:xfrm>
            <a:off x="4918350" y="3021675"/>
            <a:ext cx="101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1200 ccm</a:t>
            </a:r>
            <a:endParaRPr>
              <a:latin typeface="Calibri"/>
              <a:ea typeface="Calibri"/>
              <a:cs typeface="Calibri"/>
              <a:sym typeface="Calibri"/>
            </a:endParaRPr>
          </a:p>
        </p:txBody>
      </p:sp>
      <p:sp>
        <p:nvSpPr>
          <p:cNvPr id="110" name="Google Shape;110;p4"/>
          <p:cNvSpPr txBox="1"/>
          <p:nvPr/>
        </p:nvSpPr>
        <p:spPr>
          <a:xfrm>
            <a:off x="5018100" y="3669650"/>
            <a:ext cx="81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0 ccm</a:t>
            </a:r>
            <a:endParaRPr>
              <a:latin typeface="Calibri"/>
              <a:ea typeface="Calibri"/>
              <a:cs typeface="Calibri"/>
              <a:sym typeface="Calibri"/>
            </a:endParaRPr>
          </a:p>
        </p:txBody>
      </p:sp>
      <p:sp>
        <p:nvSpPr>
          <p:cNvPr id="109" name="Google Shape;109;p4"/>
          <p:cNvSpPr txBox="1"/>
          <p:nvPr/>
        </p:nvSpPr>
        <p:spPr>
          <a:xfrm>
            <a:off x="4918350" y="4317625"/>
            <a:ext cx="81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200 ccm</a:t>
            </a:r>
            <a:endParaRPr>
              <a:latin typeface="Calibri"/>
              <a:ea typeface="Calibri"/>
              <a:cs typeface="Calibri"/>
              <a:sym typeface="Calibri"/>
            </a:endParaRPr>
          </a:p>
        </p:txBody>
      </p:sp>
      <p:sp>
        <p:nvSpPr>
          <p:cNvPr id="117" name="Google Shape;117;p4"/>
          <p:cNvSpPr txBox="1"/>
          <p:nvPr/>
        </p:nvSpPr>
        <p:spPr>
          <a:xfrm>
            <a:off x="3400602" y="5625016"/>
            <a:ext cx="6324000" cy="1210200"/>
          </a:xfrm>
          <a:prstGeom prst="rect">
            <a:avLst/>
          </a:prstGeom>
          <a:noFill/>
          <a:ln>
            <a:noFill/>
          </a:ln>
        </p:spPr>
        <p:txBody>
          <a:bodyPr spcFirstLastPara="1" wrap="square" lIns="91425" tIns="91425" rIns="91425" bIns="91425" anchor="t" anchorCtr="0">
            <a:noAutofit/>
          </a:bodyPr>
          <a:lstStyle/>
          <a:p>
            <a:pPr marL="431800" lvl="0" indent="-342900" algn="l" rtl="0">
              <a:lnSpc>
                <a:spcPct val="90000"/>
              </a:lnSpc>
              <a:spcBef>
                <a:spcPts val="1000"/>
              </a:spcBef>
              <a:spcAft>
                <a:spcPts val="0"/>
              </a:spcAft>
              <a:buClr>
                <a:schemeClr val="dk1"/>
              </a:buClr>
              <a:buSzPts val="2200"/>
              <a:buFont typeface="Arial" panose="020B0604020202020204" pitchFamily="34" charset="0"/>
              <a:buChar char="•"/>
            </a:pPr>
            <a:r>
              <a:rPr lang="en-US" sz="2200" dirty="0">
                <a:solidFill>
                  <a:schemeClr val="dk1"/>
                </a:solidFill>
                <a:latin typeface="Calibri"/>
                <a:ea typeface="Calibri"/>
                <a:cs typeface="Calibri"/>
                <a:sym typeface="Calibri"/>
              </a:rPr>
              <a:t>Diluted sample train for PM</a:t>
            </a:r>
            <a:r>
              <a:rPr lang="en-US" sz="2200" baseline="-25000" dirty="0">
                <a:solidFill>
                  <a:schemeClr val="dk1"/>
                </a:solidFill>
                <a:latin typeface="Calibri"/>
                <a:ea typeface="Calibri"/>
                <a:cs typeface="Calibri"/>
                <a:sym typeface="Calibri"/>
              </a:rPr>
              <a:t>2.5</a:t>
            </a:r>
            <a:r>
              <a:rPr lang="en-US" sz="2200" dirty="0">
                <a:solidFill>
                  <a:schemeClr val="dk1"/>
                </a:solidFill>
                <a:latin typeface="Calibri"/>
                <a:ea typeface="Calibri"/>
                <a:cs typeface="Calibri"/>
                <a:sym typeface="Calibri"/>
              </a:rPr>
              <a:t>, CO, CO</a:t>
            </a:r>
            <a:r>
              <a:rPr lang="en-US" sz="2200" baseline="-25000" dirty="0">
                <a:solidFill>
                  <a:schemeClr val="dk1"/>
                </a:solidFill>
                <a:latin typeface="Calibri"/>
                <a:ea typeface="Calibri"/>
                <a:cs typeface="Calibri"/>
                <a:sym typeface="Calibri"/>
              </a:rPr>
              <a:t>2</a:t>
            </a:r>
            <a:r>
              <a:rPr lang="en-US" sz="2200" dirty="0">
                <a:solidFill>
                  <a:schemeClr val="dk1"/>
                </a:solidFill>
                <a:latin typeface="Calibri"/>
                <a:ea typeface="Calibri"/>
                <a:cs typeface="Calibri"/>
                <a:sym typeface="Calibri"/>
              </a:rPr>
              <a:t> </a:t>
            </a:r>
            <a:endParaRPr sz="2200" dirty="0">
              <a:solidFill>
                <a:schemeClr val="dk1"/>
              </a:solidFill>
              <a:latin typeface="Calibri"/>
              <a:ea typeface="Calibri"/>
              <a:cs typeface="Calibri"/>
              <a:sym typeface="Calibri"/>
            </a:endParaRPr>
          </a:p>
          <a:p>
            <a:pPr marL="431800" lvl="0" indent="-342900" algn="l" rtl="0">
              <a:lnSpc>
                <a:spcPct val="90000"/>
              </a:lnSpc>
              <a:spcBef>
                <a:spcPts val="0"/>
              </a:spcBef>
              <a:spcAft>
                <a:spcPts val="0"/>
              </a:spcAft>
              <a:buClr>
                <a:schemeClr val="dk1"/>
              </a:buClr>
              <a:buSzPts val="2200"/>
              <a:buFont typeface="Arial" panose="020B0604020202020204" pitchFamily="34" charset="0"/>
              <a:buChar char="•"/>
            </a:pPr>
            <a:r>
              <a:rPr lang="en-US" sz="2200" dirty="0">
                <a:solidFill>
                  <a:schemeClr val="dk1"/>
                </a:solidFill>
                <a:latin typeface="Calibri"/>
                <a:ea typeface="Calibri"/>
                <a:cs typeface="Calibri"/>
                <a:sym typeface="Calibri"/>
              </a:rPr>
              <a:t>Undiluted sample train for CO, CO</a:t>
            </a:r>
            <a:r>
              <a:rPr lang="en-US" sz="2200" baseline="-25000" dirty="0">
                <a:solidFill>
                  <a:schemeClr val="dk1"/>
                </a:solidFill>
                <a:latin typeface="Calibri"/>
                <a:ea typeface="Calibri"/>
                <a:cs typeface="Calibri"/>
                <a:sym typeface="Calibri"/>
              </a:rPr>
              <a:t>2</a:t>
            </a:r>
            <a:r>
              <a:rPr lang="en-US" sz="2200" dirty="0">
                <a:solidFill>
                  <a:schemeClr val="dk1"/>
                </a:solidFill>
                <a:latin typeface="Calibri"/>
                <a:ea typeface="Calibri"/>
                <a:cs typeface="Calibri"/>
                <a:sym typeface="Calibri"/>
              </a:rPr>
              <a:t>, O</a:t>
            </a:r>
            <a:r>
              <a:rPr lang="en-US" sz="2200" baseline="-25000" dirty="0">
                <a:solidFill>
                  <a:schemeClr val="dk1"/>
                </a:solidFill>
                <a:latin typeface="Calibri"/>
                <a:ea typeface="Calibri"/>
                <a:cs typeface="Calibri"/>
                <a:sym typeface="Calibri"/>
              </a:rPr>
              <a:t>2</a:t>
            </a:r>
            <a:endParaRPr sz="2200" baseline="-25000" dirty="0">
              <a:solidFill>
                <a:schemeClr val="dk1"/>
              </a:solidFill>
              <a:latin typeface="Calibri"/>
              <a:ea typeface="Calibri"/>
              <a:cs typeface="Calibri"/>
              <a:sym typeface="Calibri"/>
            </a:endParaRPr>
          </a:p>
          <a:p>
            <a:pPr marL="431800" lvl="0" indent="-342900" algn="l" rtl="0">
              <a:lnSpc>
                <a:spcPct val="90000"/>
              </a:lnSpc>
              <a:spcBef>
                <a:spcPts val="0"/>
              </a:spcBef>
              <a:spcAft>
                <a:spcPts val="0"/>
              </a:spcAft>
              <a:buClr>
                <a:schemeClr val="dk1"/>
              </a:buClr>
              <a:buSzPts val="2200"/>
              <a:buFont typeface="Arial" panose="020B0604020202020204" pitchFamily="34" charset="0"/>
              <a:buChar char="•"/>
            </a:pPr>
            <a:r>
              <a:rPr lang="en-US" sz="2200" dirty="0">
                <a:solidFill>
                  <a:schemeClr val="dk1"/>
                </a:solidFill>
                <a:latin typeface="Calibri"/>
                <a:ea typeface="Calibri"/>
                <a:cs typeface="Calibri"/>
                <a:sym typeface="Calibri"/>
              </a:rPr>
              <a:t>Dilution ratio = 7-10:</a:t>
            </a:r>
            <a:r>
              <a:rPr lang="en-US" sz="2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1</a:t>
            </a:r>
            <a:r>
              <a:rPr lang="en-US" sz="2200" dirty="0">
                <a:solidFill>
                  <a:schemeClr val="dk1"/>
                </a:solidFill>
                <a:latin typeface="Calibri"/>
                <a:ea typeface="Calibri"/>
                <a:cs typeface="Calibri"/>
                <a:sym typeface="Calibri"/>
              </a:rPr>
              <a:t>, measured 3 ways</a:t>
            </a:r>
            <a:endParaRPr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4247657a77_0_0"/>
          <p:cNvSpPr txBox="1">
            <a:spLocks noGrp="1"/>
          </p:cNvSpPr>
          <p:nvPr>
            <p:ph type="title"/>
          </p:nvPr>
        </p:nvSpPr>
        <p:spPr>
          <a:xfrm>
            <a:off x="838200" y="365125"/>
            <a:ext cx="11228882"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Data Analysis and Uncertainty Discussion:</a:t>
            </a:r>
            <a:br>
              <a:rPr lang="en-US" dirty="0"/>
            </a:br>
            <a:r>
              <a:rPr lang="en-US" dirty="0"/>
              <a:t>Two Approaches</a:t>
            </a:r>
            <a:endParaRPr dirty="0"/>
          </a:p>
        </p:txBody>
      </p:sp>
      <p:sp>
        <p:nvSpPr>
          <p:cNvPr id="134" name="Google Shape;134;g24247657a77_0_0"/>
          <p:cNvSpPr txBox="1">
            <a:spLocks noGrp="1"/>
          </p:cNvSpPr>
          <p:nvPr>
            <p:ph type="body" idx="1"/>
          </p:nvPr>
        </p:nvSpPr>
        <p:spPr>
          <a:xfrm>
            <a:off x="838200" y="1690825"/>
            <a:ext cx="10515600" cy="43512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n-US" dirty="0"/>
              <a:t>1. Stack flow method</a:t>
            </a:r>
            <a:endParaRPr dirty="0"/>
          </a:p>
          <a:p>
            <a:pPr marL="914400" lvl="1" indent="-334327" algn="l" rtl="0">
              <a:spcBef>
                <a:spcPts val="500"/>
              </a:spcBef>
              <a:spcAft>
                <a:spcPts val="0"/>
              </a:spcAft>
              <a:buSzPct val="75000"/>
              <a:buChar char="•"/>
            </a:pPr>
            <a:r>
              <a:rPr lang="en-US" dirty="0"/>
              <a:t>Flow measurements in transition zone of chimney cap may cause uncertainty</a:t>
            </a:r>
            <a:endParaRPr dirty="0"/>
          </a:p>
          <a:p>
            <a:pPr marL="914400" lvl="1" indent="-334327" algn="l" rtl="0">
              <a:spcBef>
                <a:spcPts val="0"/>
              </a:spcBef>
              <a:spcAft>
                <a:spcPts val="0"/>
              </a:spcAft>
              <a:buSzPct val="75000"/>
              <a:buChar char="•"/>
            </a:pPr>
            <a:r>
              <a:rPr lang="en-US" dirty="0"/>
              <a:t>Center line velocity pressure has strong signal, extrapolate to velocity profile challenging</a:t>
            </a:r>
            <a:endParaRPr dirty="0"/>
          </a:p>
          <a:p>
            <a:pPr marL="914400" lvl="1" indent="-334327" algn="l" rtl="0">
              <a:spcBef>
                <a:spcPts val="0"/>
              </a:spcBef>
              <a:spcAft>
                <a:spcPts val="0"/>
              </a:spcAft>
              <a:buSzPct val="75000"/>
              <a:buChar char="•"/>
            </a:pPr>
            <a:r>
              <a:rPr lang="en-US" dirty="0"/>
              <a:t>Soot buildup on walls make it hard to determine effective area</a:t>
            </a:r>
            <a:endParaRPr dirty="0"/>
          </a:p>
          <a:p>
            <a:pPr marL="0" lvl="0" indent="0" algn="l" rtl="0">
              <a:spcBef>
                <a:spcPts val="1000"/>
              </a:spcBef>
              <a:spcAft>
                <a:spcPts val="0"/>
              </a:spcAft>
              <a:buNone/>
            </a:pPr>
            <a:r>
              <a:rPr lang="en-US" dirty="0"/>
              <a:t>2. Carbon balance method</a:t>
            </a:r>
            <a:endParaRPr dirty="0"/>
          </a:p>
          <a:p>
            <a:pPr marL="914400" lvl="1" indent="-334327" algn="l" rtl="0">
              <a:spcBef>
                <a:spcPts val="500"/>
              </a:spcBef>
              <a:spcAft>
                <a:spcPts val="0"/>
              </a:spcAft>
              <a:buSzPct val="75000"/>
              <a:buChar char="•"/>
            </a:pPr>
            <a:r>
              <a:rPr lang="en-US" dirty="0"/>
              <a:t>Assumption of constant flow (ratio of average emissions = ratio of total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emissions</a:t>
            </a:r>
            <a:r>
              <a:rPr lang="en-US" dirty="0"/>
              <a:t>)</a:t>
            </a:r>
            <a:endParaRPr dirty="0"/>
          </a:p>
          <a:p>
            <a:pPr marL="914400" lvl="1" indent="-334327" algn="l" rtl="0">
              <a:spcBef>
                <a:spcPts val="0"/>
              </a:spcBef>
              <a:spcAft>
                <a:spcPts val="0"/>
              </a:spcAft>
              <a:buSzPct val="75000"/>
              <a:buChar char="•"/>
            </a:pPr>
            <a:r>
              <a:rPr lang="en-US" dirty="0"/>
              <a:t>Effective fuel carbon fraction/moisture content</a:t>
            </a:r>
            <a:endParaRPr dirty="0"/>
          </a:p>
          <a:p>
            <a:pPr marL="914400" lvl="1" indent="-334327" algn="l" rtl="0">
              <a:spcBef>
                <a:spcPts val="0"/>
              </a:spcBef>
              <a:spcAft>
                <a:spcPts val="0"/>
              </a:spcAft>
              <a:buSzPct val="75000"/>
              <a:buChar char="•"/>
            </a:pPr>
            <a:r>
              <a:rPr lang="en-US" dirty="0"/>
              <a:t>Wood in stove/remaining at beginning/end of test</a:t>
            </a:r>
            <a:endParaRPr dirty="0"/>
          </a:p>
          <a:p>
            <a:pPr marL="0" lvl="0" indent="0" algn="l" rtl="0">
              <a:spcBef>
                <a:spcPts val="1000"/>
              </a:spcBef>
              <a:spcAft>
                <a:spcPts val="0"/>
              </a:spcAft>
              <a:buNone/>
            </a:pPr>
            <a:r>
              <a:rPr lang="en-US" dirty="0"/>
              <a:t>→ Good overall agreement, so use stack flow for better real-time analysis</a:t>
            </a:r>
            <a:endParaRPr dirty="0"/>
          </a:p>
          <a:p>
            <a:pPr marL="914400" lvl="1" indent="-334327" algn="l" rtl="0">
              <a:spcBef>
                <a:spcPts val="500"/>
              </a:spcBef>
              <a:spcAft>
                <a:spcPts val="0"/>
              </a:spcAft>
              <a:buSzPct val="750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Future work: </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1371600" lvl="2" indent="-334327" algn="l" rtl="0">
              <a:spcBef>
                <a:spcPts val="0"/>
              </a:spcBef>
              <a:spcAft>
                <a:spcPts val="0"/>
              </a:spcAft>
              <a:buSzPct val="900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Base approach selection on uncertainty on test-by-test basis</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1371600" lvl="2" indent="-334327" algn="l" rtl="0">
              <a:spcBef>
                <a:spcPts val="0"/>
              </a:spcBef>
              <a:spcAft>
                <a:spcPts val="0"/>
              </a:spcAft>
              <a:buSzPct val="900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Generate a hybrid method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80df46c8d6_0_1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Other Sources of Uncertainty</a:t>
            </a:r>
            <a:endParaRPr/>
          </a:p>
        </p:txBody>
      </p:sp>
      <p:sp>
        <p:nvSpPr>
          <p:cNvPr id="140" name="Google Shape;140;g280df46c8d6_0_1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dirty="0"/>
              <a:t>PM</a:t>
            </a:r>
            <a:r>
              <a:rPr lang="en-US" sz="2800" baseline="-25000" dirty="0">
                <a:solidFill>
                  <a:schemeClr val="dk1"/>
                </a:solidFill>
                <a:latin typeface="Calibri"/>
                <a:ea typeface="Calibri"/>
                <a:cs typeface="Calibri"/>
                <a:sym typeface="Calibri"/>
              </a:rPr>
              <a:t>2.5</a:t>
            </a:r>
            <a:r>
              <a:rPr lang="en-US" dirty="0"/>
              <a:t> Measurements</a:t>
            </a:r>
            <a:endParaRPr dirty="0"/>
          </a:p>
          <a:p>
            <a:pPr marL="914400" lvl="1" indent="-342900" algn="l" rtl="0">
              <a:spcBef>
                <a:spcPts val="0"/>
              </a:spcBef>
              <a:spcAft>
                <a:spcPts val="0"/>
              </a:spcAft>
              <a:buSzPts val="1800"/>
              <a:buChar char="•"/>
            </a:pPr>
            <a:r>
              <a:rPr lang="en-US" dirty="0"/>
              <a:t>Particle losses</a:t>
            </a:r>
            <a:endParaRPr dirty="0"/>
          </a:p>
          <a:p>
            <a:pPr marL="1371600" lvl="2" indent="-342900" algn="l" rtl="0">
              <a:spcBef>
                <a:spcPts val="0"/>
              </a:spcBef>
              <a:spcAft>
                <a:spcPts val="0"/>
              </a:spcAft>
              <a:buSzPts val="1800"/>
              <a:buChar char="•"/>
            </a:pPr>
            <a:r>
              <a:rPr lang="en-US" dirty="0"/>
              <a:t>Diluted immediately after probe in a T junction </a:t>
            </a:r>
            <a:endParaRPr dirty="0"/>
          </a:p>
          <a:p>
            <a:pPr marL="1371600" lvl="2" indent="-342900" algn="l" rtl="0">
              <a:spcBef>
                <a:spcPts val="0"/>
              </a:spcBef>
              <a:spcAft>
                <a:spcPts val="0"/>
              </a:spcAft>
              <a:buSzPts val="1800"/>
              <a:buChar char="•"/>
            </a:pPr>
            <a:r>
              <a:rPr lang="en-US" dirty="0"/>
              <a:t>Possible impaction</a:t>
            </a:r>
            <a:endParaRPr dirty="0"/>
          </a:p>
          <a:p>
            <a:pPr marL="1371600" lvl="2" indent="-342900" algn="l" rtl="0">
              <a:spcBef>
                <a:spcPts val="0"/>
              </a:spcBef>
              <a:spcAft>
                <a:spcPts val="0"/>
              </a:spcAft>
              <a:buSzPts val="1800"/>
              <a:buChar char="•"/>
            </a:pPr>
            <a:r>
              <a:rPr lang="en-US" dirty="0"/>
              <a:t>Could do acetone wash to correct</a:t>
            </a:r>
            <a:endParaRPr dirty="0"/>
          </a:p>
          <a:p>
            <a:pPr marL="914400" lvl="1" indent="-342900" algn="l" rtl="0">
              <a:spcBef>
                <a:spcPts val="0"/>
              </a:spcBef>
              <a:spcAft>
                <a:spcPts val="0"/>
              </a:spcAft>
              <a:buSzPts val="1800"/>
              <a:buChar char="•"/>
            </a:pPr>
            <a:r>
              <a:rPr lang="en-US" dirty="0"/>
              <a:t>Dilution ratio - converting diluted concentrations (PM) to undiluted</a:t>
            </a:r>
            <a:endParaRPr dirty="0"/>
          </a:p>
          <a:p>
            <a:pPr marL="914400" lvl="1" indent="-342900" algn="l" rtl="0">
              <a:spcBef>
                <a:spcPts val="0"/>
              </a:spcBef>
              <a:spcAft>
                <a:spcPts val="0"/>
              </a:spcAft>
              <a:buSzPts val="1800"/>
              <a:buChar char="•"/>
            </a:pPr>
            <a:r>
              <a:rPr lang="en-US" dirty="0"/>
              <a:t>Tar buildup varies in different temperatures/households</a:t>
            </a:r>
            <a:endParaRPr dirty="0"/>
          </a:p>
          <a:p>
            <a:pPr marL="914400" lvl="1" indent="-342900" algn="l" rtl="0">
              <a:spcBef>
                <a:spcPts val="0"/>
              </a:spcBef>
              <a:spcAft>
                <a:spcPts val="0"/>
              </a:spcAft>
              <a:buSzPts val="1800"/>
              <a:buChar char="•"/>
            </a:pPr>
            <a:r>
              <a:rPr lang="en-US" dirty="0"/>
              <a:t>Use of light-scattering for real-time apportionment, could explore TEOM instead</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Samples</a:t>
            </a:r>
            <a:endParaRPr/>
          </a:p>
        </p:txBody>
      </p:sp>
      <p:graphicFrame>
        <p:nvGraphicFramePr>
          <p:cNvPr id="146" name="Google Shape;146;p6"/>
          <p:cNvGraphicFramePr/>
          <p:nvPr>
            <p:extLst>
              <p:ext uri="{D42A27DB-BD31-4B8C-83A1-F6EECF244321}">
                <p14:modId xmlns:p14="http://schemas.microsoft.com/office/powerpoint/2010/main" val="2317739703"/>
              </p:ext>
            </p:extLst>
          </p:nvPr>
        </p:nvGraphicFramePr>
        <p:xfrm>
          <a:off x="838200" y="1825625"/>
          <a:ext cx="10515625" cy="3236040"/>
        </p:xfrm>
        <a:graphic>
          <a:graphicData uri="http://schemas.openxmlformats.org/drawingml/2006/table">
            <a:tbl>
              <a:tblPr firstRow="1" bandRow="1">
                <a:tableStyleId>{D1725187-6464-411F-8C7F-DCDDFD2443DF}</a:tableStyleId>
              </a:tblPr>
              <a:tblGrid>
                <a:gridCol w="2103125">
                  <a:extLst>
                    <a:ext uri="{9D8B030D-6E8A-4147-A177-3AD203B41FA5}">
                      <a16:colId xmlns:a16="http://schemas.microsoft.com/office/drawing/2014/main" val="20000"/>
                    </a:ext>
                  </a:extLst>
                </a:gridCol>
                <a:gridCol w="2901675">
                  <a:extLst>
                    <a:ext uri="{9D8B030D-6E8A-4147-A177-3AD203B41FA5}">
                      <a16:colId xmlns:a16="http://schemas.microsoft.com/office/drawing/2014/main" val="20001"/>
                    </a:ext>
                  </a:extLst>
                </a:gridCol>
                <a:gridCol w="1304575">
                  <a:extLst>
                    <a:ext uri="{9D8B030D-6E8A-4147-A177-3AD203B41FA5}">
                      <a16:colId xmlns:a16="http://schemas.microsoft.com/office/drawing/2014/main" val="20002"/>
                    </a:ext>
                  </a:extLst>
                </a:gridCol>
                <a:gridCol w="2103125">
                  <a:extLst>
                    <a:ext uri="{9D8B030D-6E8A-4147-A177-3AD203B41FA5}">
                      <a16:colId xmlns:a16="http://schemas.microsoft.com/office/drawing/2014/main" val="20003"/>
                    </a:ext>
                  </a:extLst>
                </a:gridCol>
                <a:gridCol w="2103125">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800" u="none" strike="noStrike" cap="none" dirty="0">
                          <a:solidFill>
                            <a:schemeClr val="tx1"/>
                          </a:solidFill>
                        </a:rPr>
                        <a:t>Household</a:t>
                      </a:r>
                      <a:endParaRPr dirty="0">
                        <a:solidFill>
                          <a:schemeClr val="tx1"/>
                        </a:solidFill>
                      </a:endParaRPr>
                    </a:p>
                  </a:txBody>
                  <a:tcPr marL="91450" marR="91450" marT="45725" marB="45725"/>
                </a:tc>
                <a:tc>
                  <a:txBody>
                    <a:bodyPr/>
                    <a:lstStyle/>
                    <a:p>
                      <a:pPr marL="0" marR="0" lvl="0" indent="0" algn="l" rtl="0">
                        <a:spcBef>
                          <a:spcPts val="0"/>
                        </a:spcBef>
                        <a:spcAft>
                          <a:spcPts val="0"/>
                        </a:spcAft>
                        <a:buNone/>
                      </a:pPr>
                      <a:r>
                        <a:rPr lang="en-US" sz="1800" dirty="0">
                          <a:solidFill>
                            <a:schemeClr val="tx1"/>
                          </a:solidFill>
                        </a:rPr>
                        <a:t>Stove Brand</a:t>
                      </a:r>
                      <a:endParaRPr dirty="0">
                        <a:solidFill>
                          <a:schemeClr val="tx1"/>
                        </a:solidFill>
                      </a:endParaRPr>
                    </a:p>
                  </a:txBody>
                  <a:tcPr marL="91450" marR="91450" marT="45725" marB="45725"/>
                </a:tc>
                <a:tc>
                  <a:txBody>
                    <a:bodyPr/>
                    <a:lstStyle/>
                    <a:p>
                      <a:pPr marL="0" marR="0" lvl="0" indent="0" algn="l" rtl="0">
                        <a:spcBef>
                          <a:spcPts val="0"/>
                        </a:spcBef>
                        <a:spcAft>
                          <a:spcPts val="0"/>
                        </a:spcAft>
                        <a:buNone/>
                      </a:pPr>
                      <a:r>
                        <a:rPr lang="en-US" sz="1800">
                          <a:solidFill>
                            <a:schemeClr val="tx1"/>
                          </a:solidFill>
                        </a:rPr>
                        <a:t>Certified?</a:t>
                      </a:r>
                      <a:endParaRPr>
                        <a:solidFill>
                          <a:schemeClr val="tx1"/>
                        </a:solidFill>
                      </a:endParaRPr>
                    </a:p>
                  </a:txBody>
                  <a:tcPr marL="91450" marR="91450" marT="45725" marB="45725"/>
                </a:tc>
                <a:tc>
                  <a:txBody>
                    <a:bodyPr/>
                    <a:lstStyle/>
                    <a:p>
                      <a:pPr marL="0" marR="0" lvl="0" indent="0" algn="l" rtl="0">
                        <a:spcBef>
                          <a:spcPts val="0"/>
                        </a:spcBef>
                        <a:spcAft>
                          <a:spcPts val="0"/>
                        </a:spcAft>
                        <a:buNone/>
                      </a:pPr>
                      <a:r>
                        <a:rPr lang="en-US" sz="1800" dirty="0">
                          <a:solidFill>
                            <a:schemeClr val="tx1"/>
                          </a:solidFill>
                        </a:rPr>
                        <a:t>Dates</a:t>
                      </a:r>
                      <a:r>
                        <a:rPr lang="en-US" sz="18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Monitored</a:t>
                      </a:r>
                      <a:endParaRPr dirty="0">
                        <a:solidFill>
                          <a:schemeClr val="tx1"/>
                        </a:solidFill>
                      </a:endParaRPr>
                    </a:p>
                  </a:txBody>
                  <a:tcPr marL="91450" marR="91450" marT="45725" marB="45725"/>
                </a:tc>
                <a:tc>
                  <a:txBody>
                    <a:bodyPr/>
                    <a:lstStyle/>
                    <a:p>
                      <a:pPr marL="0" marR="0" lvl="0" indent="0" algn="l" rtl="0">
                        <a:spcBef>
                          <a:spcPts val="0"/>
                        </a:spcBef>
                        <a:spcAft>
                          <a:spcPts val="0"/>
                        </a:spcAft>
                        <a:buNone/>
                      </a:pPr>
                      <a:r>
                        <a:rPr lang="en-US" sz="1800" dirty="0">
                          <a:solidFill>
                            <a:schemeClr val="tx1"/>
                          </a:solidFill>
                        </a:rPr>
                        <a:t>Fuel Moisture </a:t>
                      </a:r>
                      <a:endParaRPr sz="1800" dirty="0">
                        <a:solidFill>
                          <a:schemeClr val="tx1"/>
                        </a:solidFill>
                      </a:endParaRPr>
                    </a:p>
                    <a:p>
                      <a:pPr marL="0" marR="0" lvl="0" indent="0" algn="l" rtl="0">
                        <a:spcBef>
                          <a:spcPts val="0"/>
                        </a:spcBef>
                        <a:spcAft>
                          <a:spcPts val="0"/>
                        </a:spcAft>
                        <a:buNone/>
                      </a:pPr>
                      <a:r>
                        <a:rPr lang="en-US" sz="1800" dirty="0">
                          <a:solidFill>
                            <a:schemeClr val="tx1"/>
                          </a:solidFill>
                        </a:rPr>
                        <a:t>(% DB)</a:t>
                      </a:r>
                      <a:endParaRPr dirty="0">
                        <a:solidFill>
                          <a:schemeClr val="tx1"/>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GP003</a:t>
                      </a:r>
                      <a:endParaRPr sz="1800"/>
                    </a:p>
                  </a:txBody>
                  <a:tcPr marL="91450" marR="91450" marT="45725" marB="45725"/>
                </a:tc>
                <a:tc>
                  <a:txBody>
                    <a:bodyPr/>
                    <a:lstStyle/>
                    <a:p>
                      <a:pPr marL="0" marR="0" lvl="0" indent="0" algn="l" rtl="0">
                        <a:spcBef>
                          <a:spcPts val="0"/>
                        </a:spcBef>
                        <a:spcAft>
                          <a:spcPts val="0"/>
                        </a:spcAft>
                        <a:buNone/>
                      </a:pPr>
                      <a:r>
                        <a:rPr lang="en-US" sz="1800"/>
                        <a:t>Iron Strike</a:t>
                      </a:r>
                      <a:endParaRPr sz="1800"/>
                    </a:p>
                  </a:txBody>
                  <a:tcPr marL="91450" marR="91450" marT="45725" marB="45725"/>
                </a:tc>
                <a:tc>
                  <a:txBody>
                    <a:bodyPr/>
                    <a:lstStyle/>
                    <a:p>
                      <a:pPr marL="0" marR="0" lvl="0" indent="0" algn="l" rtl="0">
                        <a:spcBef>
                          <a:spcPts val="0"/>
                        </a:spcBef>
                        <a:spcAft>
                          <a:spcPts val="0"/>
                        </a:spcAft>
                        <a:buNone/>
                      </a:pPr>
                      <a:r>
                        <a:rPr lang="en-US" sz="1800"/>
                        <a:t>2015</a:t>
                      </a:r>
                      <a:endParaRPr sz="1800"/>
                    </a:p>
                  </a:txBody>
                  <a:tcPr marL="91450" marR="91450" marT="45725" marB="45725"/>
                </a:tc>
                <a:tc>
                  <a:txBody>
                    <a:bodyPr/>
                    <a:lstStyle/>
                    <a:p>
                      <a:pPr marL="0" marR="0" lvl="0" indent="0" algn="l" rtl="0">
                        <a:spcBef>
                          <a:spcPts val="0"/>
                        </a:spcBef>
                        <a:spcAft>
                          <a:spcPts val="0"/>
                        </a:spcAft>
                        <a:buNone/>
                      </a:pPr>
                      <a:r>
                        <a:rPr lang="en-US" sz="1800"/>
                        <a:t>March 7 - 11</a:t>
                      </a:r>
                      <a:endParaRPr sz="1800"/>
                    </a:p>
                  </a:txBody>
                  <a:tcPr marL="91450" marR="91450" marT="45725" marB="45725"/>
                </a:tc>
                <a:tc>
                  <a:txBody>
                    <a:bodyPr/>
                    <a:lstStyle/>
                    <a:p>
                      <a:pPr marL="0" marR="0" lvl="0" indent="0" algn="l" rtl="0">
                        <a:spcBef>
                          <a:spcPts val="0"/>
                        </a:spcBef>
                        <a:spcAft>
                          <a:spcPts val="0"/>
                        </a:spcAft>
                        <a:buNone/>
                      </a:pPr>
                      <a:r>
                        <a:rPr lang="en-US" sz="1800"/>
                        <a:t>12</a:t>
                      </a:r>
                      <a:endParaRPr sz="1800"/>
                    </a:p>
                  </a:txBody>
                  <a:tcPr marL="91450" marR="91450" marT="45725" marB="45725"/>
                </a:tc>
                <a:extLst>
                  <a:ext uri="{0D108BD9-81ED-4DB2-BD59-A6C34878D82A}">
                    <a16:rowId xmlns:a16="http://schemas.microsoft.com/office/drawing/2014/main" val="10001"/>
                  </a:ext>
                </a:extLst>
              </a:tr>
              <a:tr h="370850">
                <a:tc>
                  <a:txBody>
                    <a:bodyPr/>
                    <a:lstStyle/>
                    <a:p>
                      <a:pPr marL="0" lvl="0" indent="0" algn="l" rtl="0">
                        <a:spcBef>
                          <a:spcPts val="0"/>
                        </a:spcBef>
                        <a:spcAft>
                          <a:spcPts val="0"/>
                        </a:spcAft>
                        <a:buClr>
                          <a:schemeClr val="dk1"/>
                        </a:buClr>
                        <a:buFont typeface="Arial"/>
                        <a:buNone/>
                      </a:pPr>
                      <a:r>
                        <a:rPr lang="en-US" sz="1800"/>
                        <a:t>GP004</a:t>
                      </a:r>
                      <a:endParaRPr sz="1800"/>
                    </a:p>
                  </a:txBody>
                  <a:tcPr marL="91450" marR="91450" marT="45725" marB="45725"/>
                </a:tc>
                <a:tc>
                  <a:txBody>
                    <a:bodyPr/>
                    <a:lstStyle/>
                    <a:p>
                      <a:pPr marL="0" marR="0" lvl="0" indent="0" algn="l" rtl="0">
                        <a:spcBef>
                          <a:spcPts val="0"/>
                        </a:spcBef>
                        <a:spcAft>
                          <a:spcPts val="0"/>
                        </a:spcAft>
                        <a:buNone/>
                      </a:pPr>
                      <a:r>
                        <a:rPr lang="en-US" sz="1800" dirty="0" err="1"/>
                        <a:t>Lopi</a:t>
                      </a:r>
                      <a:r>
                        <a:rPr lang="en-US" sz="1800" dirty="0"/>
                        <a:t> 1250</a:t>
                      </a:r>
                      <a:endParaRPr sz="1800" dirty="0"/>
                    </a:p>
                  </a:txBody>
                  <a:tcPr marL="91450" marR="91450" marT="45725" marB="45725"/>
                </a:tc>
                <a:tc>
                  <a:txBody>
                    <a:bodyPr/>
                    <a:lstStyle/>
                    <a:p>
                      <a:pPr marL="0" marR="0" lvl="0" indent="0" algn="l" rtl="0">
                        <a:spcBef>
                          <a:spcPts val="0"/>
                        </a:spcBef>
                        <a:spcAft>
                          <a:spcPts val="0"/>
                        </a:spcAft>
                        <a:buNone/>
                      </a:pPr>
                      <a:r>
                        <a:rPr lang="en-US" sz="1800"/>
                        <a:t>2015</a:t>
                      </a:r>
                      <a:endParaRPr sz="1800"/>
                    </a:p>
                  </a:txBody>
                  <a:tcPr marL="91450" marR="91450" marT="45725" marB="45725"/>
                </a:tc>
                <a:tc>
                  <a:txBody>
                    <a:bodyPr/>
                    <a:lstStyle/>
                    <a:p>
                      <a:pPr marL="0" marR="0" lvl="0" indent="0" algn="l" rtl="0">
                        <a:spcBef>
                          <a:spcPts val="0"/>
                        </a:spcBef>
                        <a:spcAft>
                          <a:spcPts val="0"/>
                        </a:spcAft>
                        <a:buNone/>
                      </a:pPr>
                      <a:r>
                        <a:rPr lang="en-US" sz="1800"/>
                        <a:t>March 15 - 17</a:t>
                      </a:r>
                      <a:endParaRPr sz="1800"/>
                    </a:p>
                  </a:txBody>
                  <a:tcPr marL="91450" marR="91450" marT="45725" marB="45725"/>
                </a:tc>
                <a:tc>
                  <a:txBody>
                    <a:bodyPr/>
                    <a:lstStyle/>
                    <a:p>
                      <a:pPr marL="0" marR="0" lvl="0" indent="0" algn="l" rtl="0">
                        <a:spcBef>
                          <a:spcPts val="0"/>
                        </a:spcBef>
                        <a:spcAft>
                          <a:spcPts val="0"/>
                        </a:spcAft>
                        <a:buNone/>
                      </a:pPr>
                      <a:r>
                        <a:rPr lang="en-US" sz="1800"/>
                        <a:t>18</a:t>
                      </a:r>
                      <a:endParaRPr sz="1800"/>
                    </a:p>
                  </a:txBody>
                  <a:tcPr marL="91450" marR="91450" marT="45725" marB="45725"/>
                </a:tc>
                <a:extLst>
                  <a:ext uri="{0D108BD9-81ED-4DB2-BD59-A6C34878D82A}">
                    <a16:rowId xmlns:a16="http://schemas.microsoft.com/office/drawing/2014/main" val="10002"/>
                  </a:ext>
                </a:extLst>
              </a:tr>
              <a:tr h="370850">
                <a:tc>
                  <a:txBody>
                    <a:bodyPr/>
                    <a:lstStyle/>
                    <a:p>
                      <a:pPr marL="0" lvl="0" indent="0" algn="l" rtl="0">
                        <a:spcBef>
                          <a:spcPts val="0"/>
                        </a:spcBef>
                        <a:spcAft>
                          <a:spcPts val="0"/>
                        </a:spcAft>
                        <a:buClr>
                          <a:schemeClr val="dk1"/>
                        </a:buClr>
                        <a:buFont typeface="Arial"/>
                        <a:buNone/>
                      </a:pPr>
                      <a:r>
                        <a:rPr lang="en-US" sz="1800"/>
                        <a:t>GP010</a:t>
                      </a:r>
                      <a:endParaRPr sz="1800"/>
                    </a:p>
                  </a:txBody>
                  <a:tcPr marL="91450" marR="91450" marT="45725" marB="45725"/>
                </a:tc>
                <a:tc>
                  <a:txBody>
                    <a:bodyPr/>
                    <a:lstStyle/>
                    <a:p>
                      <a:pPr marL="0" marR="0" lvl="0" indent="0" algn="l" rtl="0">
                        <a:spcBef>
                          <a:spcPts val="0"/>
                        </a:spcBef>
                        <a:spcAft>
                          <a:spcPts val="0"/>
                        </a:spcAft>
                        <a:buNone/>
                      </a:pPr>
                      <a:r>
                        <a:rPr lang="en-US" sz="1800"/>
                        <a:t>Endeavor 380-NT</a:t>
                      </a:r>
                      <a:endParaRPr sz="1800"/>
                    </a:p>
                  </a:txBody>
                  <a:tcPr marL="91450" marR="91450" marT="45725" marB="45725"/>
                </a:tc>
                <a:tc>
                  <a:txBody>
                    <a:bodyPr/>
                    <a:lstStyle/>
                    <a:p>
                      <a:pPr marL="0" marR="0" lvl="0" indent="0" algn="l" rtl="0">
                        <a:spcBef>
                          <a:spcPts val="0"/>
                        </a:spcBef>
                        <a:spcAft>
                          <a:spcPts val="0"/>
                        </a:spcAft>
                        <a:buNone/>
                      </a:pPr>
                      <a:r>
                        <a:rPr lang="en-US" sz="1800"/>
                        <a:t>1988</a:t>
                      </a:r>
                      <a:endParaRPr sz="1800"/>
                    </a:p>
                  </a:txBody>
                  <a:tcPr marL="91450" marR="91450" marT="45725" marB="45725"/>
                </a:tc>
                <a:tc>
                  <a:txBody>
                    <a:bodyPr/>
                    <a:lstStyle/>
                    <a:p>
                      <a:pPr marL="0" marR="0" lvl="0" indent="0" algn="l" rtl="0">
                        <a:spcBef>
                          <a:spcPts val="0"/>
                        </a:spcBef>
                        <a:spcAft>
                          <a:spcPts val="0"/>
                        </a:spcAft>
                        <a:buNone/>
                      </a:pPr>
                      <a:r>
                        <a:rPr lang="en-US" sz="1800"/>
                        <a:t>March 24 - 26</a:t>
                      </a:r>
                      <a:endParaRPr sz="1800"/>
                    </a:p>
                  </a:txBody>
                  <a:tcPr marL="91450" marR="91450" marT="45725" marB="45725"/>
                </a:tc>
                <a:tc>
                  <a:txBody>
                    <a:bodyPr/>
                    <a:lstStyle/>
                    <a:p>
                      <a:pPr marL="0" marR="0" lvl="0" indent="0" algn="l" rtl="0">
                        <a:spcBef>
                          <a:spcPts val="0"/>
                        </a:spcBef>
                        <a:spcAft>
                          <a:spcPts val="0"/>
                        </a:spcAft>
                        <a:buNone/>
                      </a:pPr>
                      <a:r>
                        <a:rPr lang="en-US" sz="1800"/>
                        <a:t>20</a:t>
                      </a:r>
                      <a:endParaRPr sz="1800"/>
                    </a:p>
                  </a:txBody>
                  <a:tcPr marL="91450" marR="91450" marT="45725" marB="45725"/>
                </a:tc>
                <a:extLst>
                  <a:ext uri="{0D108BD9-81ED-4DB2-BD59-A6C34878D82A}">
                    <a16:rowId xmlns:a16="http://schemas.microsoft.com/office/drawing/2014/main" val="10003"/>
                  </a:ext>
                </a:extLst>
              </a:tr>
              <a:tr h="370850">
                <a:tc>
                  <a:txBody>
                    <a:bodyPr/>
                    <a:lstStyle/>
                    <a:p>
                      <a:pPr marL="0" lvl="0" indent="0" algn="l" rtl="0">
                        <a:spcBef>
                          <a:spcPts val="0"/>
                        </a:spcBef>
                        <a:spcAft>
                          <a:spcPts val="0"/>
                        </a:spcAft>
                        <a:buClr>
                          <a:schemeClr val="dk1"/>
                        </a:buClr>
                        <a:buFont typeface="Arial"/>
                        <a:buNone/>
                      </a:pPr>
                      <a:r>
                        <a:rPr lang="en-US" sz="1800"/>
                        <a:t>GP012</a:t>
                      </a:r>
                      <a:endParaRPr sz="1800"/>
                    </a:p>
                  </a:txBody>
                  <a:tcPr marL="91450" marR="91450" marT="45725" marB="45725"/>
                </a:tc>
                <a:tc>
                  <a:txBody>
                    <a:bodyPr/>
                    <a:lstStyle/>
                    <a:p>
                      <a:pPr marL="0" marR="0" lvl="0" indent="0" algn="l" rtl="0">
                        <a:spcBef>
                          <a:spcPts val="0"/>
                        </a:spcBef>
                        <a:spcAft>
                          <a:spcPts val="0"/>
                        </a:spcAft>
                        <a:buNone/>
                      </a:pPr>
                      <a:r>
                        <a:rPr lang="en-US" sz="1800"/>
                        <a:t>Lopi 1750</a:t>
                      </a:r>
                      <a:endParaRPr sz="1800"/>
                    </a:p>
                  </a:txBody>
                  <a:tcPr marL="91450" marR="91450" marT="45725" marB="45725"/>
                </a:tc>
                <a:tc>
                  <a:txBody>
                    <a:bodyPr/>
                    <a:lstStyle/>
                    <a:p>
                      <a:pPr marL="0" marR="0" lvl="0" indent="0" algn="l" rtl="0">
                        <a:spcBef>
                          <a:spcPts val="0"/>
                        </a:spcBef>
                        <a:spcAft>
                          <a:spcPts val="0"/>
                        </a:spcAft>
                        <a:buNone/>
                      </a:pPr>
                      <a:r>
                        <a:rPr lang="en-US" sz="1800"/>
                        <a:t>1988</a:t>
                      </a:r>
                      <a:endParaRPr sz="1800"/>
                    </a:p>
                  </a:txBody>
                  <a:tcPr marL="91450" marR="91450" marT="45725" marB="45725"/>
                </a:tc>
                <a:tc>
                  <a:txBody>
                    <a:bodyPr/>
                    <a:lstStyle/>
                    <a:p>
                      <a:pPr marL="0" marR="0" lvl="0" indent="0" algn="l" rtl="0">
                        <a:spcBef>
                          <a:spcPts val="0"/>
                        </a:spcBef>
                        <a:spcAft>
                          <a:spcPts val="0"/>
                        </a:spcAft>
                        <a:buNone/>
                      </a:pPr>
                      <a:r>
                        <a:rPr lang="en-US" sz="1800" dirty="0"/>
                        <a:t>January 23 - 25</a:t>
                      </a:r>
                      <a:endParaRPr sz="1800" dirty="0"/>
                    </a:p>
                  </a:txBody>
                  <a:tcPr marL="91450" marR="91450" marT="45725" marB="45725"/>
                </a:tc>
                <a:tc>
                  <a:txBody>
                    <a:bodyPr/>
                    <a:lstStyle/>
                    <a:p>
                      <a:pPr marL="0" marR="0" lvl="0" indent="0" algn="l" rtl="0">
                        <a:spcBef>
                          <a:spcPts val="0"/>
                        </a:spcBef>
                        <a:spcAft>
                          <a:spcPts val="0"/>
                        </a:spcAft>
                        <a:buNone/>
                      </a:pPr>
                      <a:r>
                        <a:rPr lang="en-US" sz="1800"/>
                        <a:t>17</a:t>
                      </a:r>
                      <a:endParaRPr sz="1800"/>
                    </a:p>
                  </a:txBody>
                  <a:tcPr marL="91450" marR="91450" marT="45725" marB="45725"/>
                </a:tc>
                <a:extLst>
                  <a:ext uri="{0D108BD9-81ED-4DB2-BD59-A6C34878D82A}">
                    <a16:rowId xmlns:a16="http://schemas.microsoft.com/office/drawing/2014/main" val="10004"/>
                  </a:ext>
                </a:extLst>
              </a:tr>
              <a:tr h="370850">
                <a:tc>
                  <a:txBody>
                    <a:bodyPr/>
                    <a:lstStyle/>
                    <a:p>
                      <a:pPr marL="0" lvl="0" indent="0" algn="l" rtl="0">
                        <a:spcBef>
                          <a:spcPts val="0"/>
                        </a:spcBef>
                        <a:spcAft>
                          <a:spcPts val="0"/>
                        </a:spcAft>
                        <a:buClr>
                          <a:schemeClr val="dk1"/>
                        </a:buClr>
                        <a:buFont typeface="Arial"/>
                        <a:buNone/>
                      </a:pPr>
                      <a:r>
                        <a:rPr lang="en-US" sz="1800"/>
                        <a:t>GP021</a:t>
                      </a:r>
                      <a:endParaRPr sz="1800"/>
                    </a:p>
                  </a:txBody>
                  <a:tcPr marL="91450" marR="91450" marT="45725" marB="45725"/>
                </a:tc>
                <a:tc>
                  <a:txBody>
                    <a:bodyPr/>
                    <a:lstStyle/>
                    <a:p>
                      <a:pPr marL="0" marR="0" lvl="0" indent="0" algn="l" rtl="0">
                        <a:spcBef>
                          <a:spcPts val="0"/>
                        </a:spcBef>
                        <a:spcAft>
                          <a:spcPts val="0"/>
                        </a:spcAft>
                        <a:buNone/>
                      </a:pPr>
                      <a:r>
                        <a:rPr lang="en-US" sz="1800"/>
                        <a:t>US Stove VG2020</a:t>
                      </a:r>
                      <a:endParaRPr sz="1800"/>
                    </a:p>
                  </a:txBody>
                  <a:tcPr marL="91450" marR="91450" marT="45725" marB="45725"/>
                </a:tc>
                <a:tc>
                  <a:txBody>
                    <a:bodyPr/>
                    <a:lstStyle/>
                    <a:p>
                      <a:pPr marL="0" marR="0" lvl="0" indent="0" algn="l" rtl="0">
                        <a:spcBef>
                          <a:spcPts val="0"/>
                        </a:spcBef>
                        <a:spcAft>
                          <a:spcPts val="0"/>
                        </a:spcAft>
                        <a:buNone/>
                      </a:pPr>
                      <a:r>
                        <a:rPr lang="en-US" sz="1800"/>
                        <a:t>2020</a:t>
                      </a:r>
                      <a:endParaRPr sz="1800"/>
                    </a:p>
                  </a:txBody>
                  <a:tcPr marL="91450" marR="91450" marT="45725" marB="45725"/>
                </a:tc>
                <a:tc>
                  <a:txBody>
                    <a:bodyPr/>
                    <a:lstStyle/>
                    <a:p>
                      <a:pPr marL="0" marR="0" lvl="0" indent="0" algn="l" rtl="0">
                        <a:spcBef>
                          <a:spcPts val="0"/>
                        </a:spcBef>
                        <a:spcAft>
                          <a:spcPts val="0"/>
                        </a:spcAft>
                        <a:buNone/>
                      </a:pPr>
                      <a:r>
                        <a:rPr lang="en-US" sz="1800"/>
                        <a:t>March 21 - 23</a:t>
                      </a:r>
                      <a:endParaRPr sz="1800"/>
                    </a:p>
                  </a:txBody>
                  <a:tcPr marL="91450" marR="91450" marT="45725" marB="45725"/>
                </a:tc>
                <a:tc>
                  <a:txBody>
                    <a:bodyPr/>
                    <a:lstStyle/>
                    <a:p>
                      <a:pPr marL="0" marR="0" lvl="0" indent="0" algn="l" rtl="0">
                        <a:spcBef>
                          <a:spcPts val="0"/>
                        </a:spcBef>
                        <a:spcAft>
                          <a:spcPts val="0"/>
                        </a:spcAft>
                        <a:buNone/>
                      </a:pPr>
                      <a:r>
                        <a:rPr lang="en-US" sz="1800"/>
                        <a:t>21</a:t>
                      </a:r>
                      <a:endParaRPr sz="1800"/>
                    </a:p>
                  </a:txBody>
                  <a:tcPr marL="91450" marR="91450" marT="45725" marB="45725"/>
                </a:tc>
                <a:extLst>
                  <a:ext uri="{0D108BD9-81ED-4DB2-BD59-A6C34878D82A}">
                    <a16:rowId xmlns:a16="http://schemas.microsoft.com/office/drawing/2014/main" val="10005"/>
                  </a:ext>
                </a:extLst>
              </a:tr>
              <a:tr h="370850">
                <a:tc>
                  <a:txBody>
                    <a:bodyPr/>
                    <a:lstStyle/>
                    <a:p>
                      <a:pPr marL="0" lvl="0" indent="0" algn="l" rtl="0">
                        <a:spcBef>
                          <a:spcPts val="0"/>
                        </a:spcBef>
                        <a:spcAft>
                          <a:spcPts val="0"/>
                        </a:spcAft>
                        <a:buClr>
                          <a:schemeClr val="dk1"/>
                        </a:buClr>
                        <a:buFont typeface="Arial"/>
                        <a:buNone/>
                      </a:pPr>
                      <a:r>
                        <a:rPr lang="en-US" sz="1800"/>
                        <a:t>GP026</a:t>
                      </a:r>
                      <a:endParaRPr sz="1800"/>
                    </a:p>
                  </a:txBody>
                  <a:tcPr marL="91450" marR="91450" marT="45725" marB="45725"/>
                </a:tc>
                <a:tc>
                  <a:txBody>
                    <a:bodyPr/>
                    <a:lstStyle/>
                    <a:p>
                      <a:pPr marL="0" marR="0" lvl="0" indent="0" algn="l" rtl="0">
                        <a:spcBef>
                          <a:spcPts val="0"/>
                        </a:spcBef>
                        <a:spcAft>
                          <a:spcPts val="0"/>
                        </a:spcAft>
                        <a:buNone/>
                      </a:pPr>
                      <a:r>
                        <a:rPr lang="en-US" sz="1800"/>
                        <a:t>Jotul 3</a:t>
                      </a:r>
                      <a:endParaRPr sz="1800"/>
                    </a:p>
                  </a:txBody>
                  <a:tcPr marL="91450" marR="91450" marT="45725" marB="45725"/>
                </a:tc>
                <a:tc>
                  <a:txBody>
                    <a:bodyPr/>
                    <a:lstStyle/>
                    <a:p>
                      <a:pPr marL="0" marR="0" lvl="0" indent="0" algn="l" rtl="0">
                        <a:spcBef>
                          <a:spcPts val="0"/>
                        </a:spcBef>
                        <a:spcAft>
                          <a:spcPts val="0"/>
                        </a:spcAft>
                        <a:buNone/>
                      </a:pPr>
                      <a:r>
                        <a:rPr lang="en-US" sz="1800"/>
                        <a:t>no</a:t>
                      </a:r>
                      <a:endParaRPr sz="1800"/>
                    </a:p>
                  </a:txBody>
                  <a:tcPr marL="91450" marR="91450" marT="45725" marB="45725"/>
                </a:tc>
                <a:tc>
                  <a:txBody>
                    <a:bodyPr/>
                    <a:lstStyle/>
                    <a:p>
                      <a:pPr marL="0" marR="0" lvl="0" indent="0" algn="l" rtl="0">
                        <a:spcBef>
                          <a:spcPts val="0"/>
                        </a:spcBef>
                        <a:spcAft>
                          <a:spcPts val="0"/>
                        </a:spcAft>
                        <a:buNone/>
                      </a:pPr>
                      <a:r>
                        <a:rPr lang="en-US" sz="1800"/>
                        <a:t>April 11 - 15</a:t>
                      </a:r>
                      <a:endParaRPr sz="1800"/>
                    </a:p>
                  </a:txBody>
                  <a:tcPr marL="91450" marR="91450" marT="45725" marB="45725"/>
                </a:tc>
                <a:tc>
                  <a:txBody>
                    <a:bodyPr/>
                    <a:lstStyle/>
                    <a:p>
                      <a:pPr marL="0" marR="0" lvl="0" indent="0" algn="l" rtl="0">
                        <a:spcBef>
                          <a:spcPts val="0"/>
                        </a:spcBef>
                        <a:spcAft>
                          <a:spcPts val="0"/>
                        </a:spcAft>
                        <a:buNone/>
                      </a:pPr>
                      <a:r>
                        <a:rPr lang="en-US" sz="1800"/>
                        <a:t>26</a:t>
                      </a:r>
                      <a:endParaRPr sz="1800"/>
                    </a:p>
                  </a:txBody>
                  <a:tcPr marL="91450" marR="91450" marT="45725" marB="45725"/>
                </a:tc>
                <a:extLst>
                  <a:ext uri="{0D108BD9-81ED-4DB2-BD59-A6C34878D82A}">
                    <a16:rowId xmlns:a16="http://schemas.microsoft.com/office/drawing/2014/main" val="10006"/>
                  </a:ext>
                </a:extLst>
              </a:tr>
              <a:tr h="370850">
                <a:tc>
                  <a:txBody>
                    <a:bodyPr/>
                    <a:lstStyle/>
                    <a:p>
                      <a:pPr marL="0" lvl="0" indent="0" algn="l" rtl="0">
                        <a:spcBef>
                          <a:spcPts val="0"/>
                        </a:spcBef>
                        <a:spcAft>
                          <a:spcPts val="0"/>
                        </a:spcAft>
                        <a:buClr>
                          <a:schemeClr val="dk1"/>
                        </a:buClr>
                        <a:buFont typeface="Arial"/>
                        <a:buNone/>
                      </a:pPr>
                      <a:r>
                        <a:rPr lang="en-US" sz="1800"/>
                        <a:t>GP027</a:t>
                      </a:r>
                      <a:endParaRPr sz="1800"/>
                    </a:p>
                  </a:txBody>
                  <a:tcPr marL="91450" marR="91450" marT="45725" marB="45725"/>
                </a:tc>
                <a:tc>
                  <a:txBody>
                    <a:bodyPr/>
                    <a:lstStyle/>
                    <a:p>
                      <a:pPr marL="0" marR="0" lvl="0" indent="0" algn="l" rtl="0">
                        <a:spcBef>
                          <a:spcPts val="0"/>
                        </a:spcBef>
                        <a:spcAft>
                          <a:spcPts val="0"/>
                        </a:spcAft>
                        <a:buNone/>
                      </a:pPr>
                      <a:r>
                        <a:rPr lang="en-US" sz="1800"/>
                        <a:t>unknown, had missing parts</a:t>
                      </a:r>
                      <a:endParaRPr sz="1800"/>
                    </a:p>
                  </a:txBody>
                  <a:tcPr marL="91450" marR="91450" marT="45725" marB="45725"/>
                </a:tc>
                <a:tc>
                  <a:txBody>
                    <a:bodyPr/>
                    <a:lstStyle/>
                    <a:p>
                      <a:pPr marL="0" marR="0" lvl="0" indent="0" algn="l" rtl="0">
                        <a:spcBef>
                          <a:spcPts val="0"/>
                        </a:spcBef>
                        <a:spcAft>
                          <a:spcPts val="0"/>
                        </a:spcAft>
                        <a:buNone/>
                      </a:pPr>
                      <a:r>
                        <a:rPr lang="en-US" sz="1800"/>
                        <a:t>no</a:t>
                      </a:r>
                      <a:endParaRPr sz="1800"/>
                    </a:p>
                  </a:txBody>
                  <a:tcPr marL="91450" marR="91450" marT="45725" marB="45725"/>
                </a:tc>
                <a:tc>
                  <a:txBody>
                    <a:bodyPr/>
                    <a:lstStyle/>
                    <a:p>
                      <a:pPr marL="0" marR="0" lvl="0" indent="0" algn="l" rtl="0">
                        <a:spcBef>
                          <a:spcPts val="0"/>
                        </a:spcBef>
                        <a:spcAft>
                          <a:spcPts val="0"/>
                        </a:spcAft>
                        <a:buNone/>
                      </a:pPr>
                      <a:r>
                        <a:rPr lang="en-US" sz="1800"/>
                        <a:t>April 18 - 21</a:t>
                      </a:r>
                      <a:endParaRPr sz="1800"/>
                    </a:p>
                  </a:txBody>
                  <a:tcPr marL="91450" marR="91450" marT="45725" marB="45725"/>
                </a:tc>
                <a:tc>
                  <a:txBody>
                    <a:bodyPr/>
                    <a:lstStyle/>
                    <a:p>
                      <a:pPr marL="0" marR="0" lvl="0" indent="0" algn="l" rtl="0">
                        <a:spcBef>
                          <a:spcPts val="0"/>
                        </a:spcBef>
                        <a:spcAft>
                          <a:spcPts val="0"/>
                        </a:spcAft>
                        <a:buNone/>
                      </a:pPr>
                      <a:r>
                        <a:rPr lang="en-US" sz="1800" dirty="0"/>
                        <a:t>14</a:t>
                      </a:r>
                      <a:endParaRPr sz="1800"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Results – Real-Time Data Example</a:t>
            </a:r>
            <a:endParaRPr/>
          </a:p>
        </p:txBody>
      </p:sp>
      <p:pic>
        <p:nvPicPr>
          <p:cNvPr id="159" name="Google Shape;159;p7" descr="picture of real time data trace - x axis is time &quot;18:00,. 00:00 (midnight). 06:00. 12:00, 18:00, 00:00, 06:00, 12:00. 18:00&quot; and y axis is 0, 100, 200, 300, 400, 500.  3 traces: orange is firepower which is high at first 06:00, gray is ERPMstak_heat which spikes at first 06:00 and many other times and black is firewood with is constant until first 06:00 then steps down until between 12:00 and 18:00 whiere it is high again then flat then up and then step functions down until between the last 12:00 and 18:00"/>
          <p:cNvPicPr preferRelativeResize="0"/>
          <p:nvPr/>
        </p:nvPicPr>
        <p:blipFill rotWithShape="1">
          <a:blip r:embed="rId3">
            <a:alphaModFix/>
          </a:blip>
          <a:srcRect l="3407" r="2892"/>
          <a:stretch/>
        </p:blipFill>
        <p:spPr>
          <a:xfrm>
            <a:off x="1543987" y="1504910"/>
            <a:ext cx="8519038" cy="451024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F0C8EA2CE84E479AC0A574DB72B76F" ma:contentTypeVersion="17" ma:contentTypeDescription="Create a new document." ma:contentTypeScope="" ma:versionID="91c4eec26b9609c0ee404daedf0c1108">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605fc644-0d06-4264-aed0-9a087ec4c1e3" xmlns:ns6="53e275be-c5d4-4e52-b0ea-04a2bfe699d1" targetNamespace="http://schemas.microsoft.com/office/2006/metadata/properties" ma:root="true" ma:fieldsID="0f082d2ded697239954f9fcfd4abcbae" ns1:_="" ns2:_="" ns3:_="" ns4:_="" ns5:_="" ns6:_="">
    <xsd:import namespace="http://schemas.microsoft.com/sharepoint/v3"/>
    <xsd:import namespace="4ffa91fb-a0ff-4ac5-b2db-65c790d184a4"/>
    <xsd:import namespace="http://schemas.microsoft.com/sharepoint.v3"/>
    <xsd:import namespace="http://schemas.microsoft.com/sharepoint/v3/fields"/>
    <xsd:import namespace="605fc644-0d06-4264-aed0-9a087ec4c1e3"/>
    <xsd:import namespace="53e275be-c5d4-4e52-b0ea-04a2bfe699d1"/>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lcf76f155ced4ddcb4097134ff3c332f" minOccurs="0"/>
                <xsd:element ref="ns5:MediaServiceGenerationTime" minOccurs="0"/>
                <xsd:element ref="ns5:MediaServiceEventHashCode" minOccurs="0"/>
                <xsd:element ref="ns6:SharedWithUsers" minOccurs="0"/>
                <xsd:element ref="ns6:SharedWithDetails" minOccurs="0"/>
                <xsd:element ref="ns5:MediaServiceObjectDetectorVersions" minOccurs="0"/>
                <xsd:element ref="ns5:MediaServiceOCR" minOccurs="0"/>
                <xsd:element ref="ns5:MediaServiceSearchProperties" minOccurs="0"/>
                <xsd:element ref="ns5:MediaServiceDateTaken"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e5afed52-de88-449b-b6dd-36277c67fd42}" ma:internalName="TaxCatchAllLabel" ma:readOnly="true" ma:showField="CatchAllDataLabel" ma:web="53e275be-c5d4-4e52-b0ea-04a2bfe699d1">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e5afed52-de88-449b-b6dd-36277c67fd42}" ma:internalName="TaxCatchAll" ma:showField="CatchAllData" ma:web="53e275be-c5d4-4e52-b0ea-04a2bfe699d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5fc644-0d06-4264-aed0-9a087ec4c1e3"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ObjectDetectorVersions" ma:index="36" nillable="true" ma:displayName="MediaServiceObjectDetectorVersions" ma:hidden="true" ma:indexed="true" ma:internalName="MediaServiceObjectDetectorVersions"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DateTaken" ma:index="39" nillable="true" ma:displayName="MediaServiceDateTaken" ma:hidden="true" ma:indexed="true" ma:internalName="MediaServiceDateTaken" ma:readOnly="true">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e275be-c5d4-4e52-b0ea-04a2bfe699d1" elementFormDefault="qualified">
    <xsd:import namespace="http://schemas.microsoft.com/office/2006/documentManagement/types"/>
    <xsd:import namespace="http://schemas.microsoft.com/office/infopath/2007/PartnerControls"/>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Document_x0020_Creation_x0020_Date xmlns="4ffa91fb-a0ff-4ac5-b2db-65c790d184a4">2023-09-21T11:02:28+00:00</Document_x0020_Creation_x0020_Date>
    <j747ac98061d40f0aa7bd47e1db5675d xmlns="4ffa91fb-a0ff-4ac5-b2db-65c790d184a4">
      <Terms xmlns="http://schemas.microsoft.com/office/infopath/2007/PartnerControls"/>
    </j747ac98061d40f0aa7bd47e1db5675d>
    <TaxCatchAll xmlns="4ffa91fb-a0ff-4ac5-b2db-65c790d184a4" xsi:nil="true"/>
    <lcf76f155ced4ddcb4097134ff3c332f xmlns="605fc644-0d06-4264-aed0-9a087ec4c1e3">
      <Terms xmlns="http://schemas.microsoft.com/office/infopath/2007/PartnerControls"/>
    </lcf76f155ced4ddcb4097134ff3c332f>
    <TaxKeywordTaxHTField xmlns="4ffa91fb-a0ff-4ac5-b2db-65c790d184a4">
      <Terms xmlns="http://schemas.microsoft.com/office/infopath/2007/PartnerControls"/>
    </TaxKeywordTaxHTField>
    <Language xmlns="http://schemas.microsoft.com/sharepoint/v3">English</Language>
    <_Source xmlns="http://schemas.microsoft.com/sharepoint/v3/fields" xsi:nil="true"/>
    <External_x0020_Contributor xmlns="4ffa91fb-a0ff-4ac5-b2db-65c790d184a4" xsi:nil="true"/>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5F536837-5303-466D-9D1F-35B71C0FDBFA}"/>
</file>

<file path=customXml/itemProps2.xml><?xml version="1.0" encoding="utf-8"?>
<ds:datastoreItem xmlns:ds="http://schemas.openxmlformats.org/officeDocument/2006/customXml" ds:itemID="{2E9C2AA5-9BF2-4B8A-A29D-E543C6B57D54}">
  <ds:schemaRefs>
    <ds:schemaRef ds:uri="http://schemas.microsoft.com/office/2006/metadata/properties"/>
    <ds:schemaRef ds:uri="http://schemas.microsoft.com/sharepoint/v3"/>
    <ds:schemaRef ds:uri="http://schemas.microsoft.com/office/2006/documentManagement/types"/>
    <ds:schemaRef ds:uri="http://purl.org/dc/elements/1.1/"/>
    <ds:schemaRef ds:uri="4ffa91fb-a0ff-4ac5-b2db-65c790d184a4"/>
    <ds:schemaRef ds:uri="http://purl.org/dc/dcmitype/"/>
    <ds:schemaRef ds:uri="http://schemas.microsoft.com/office/infopath/2007/PartnerControls"/>
    <ds:schemaRef ds:uri="605fc644-0d06-4264-aed0-9a087ec4c1e3"/>
    <ds:schemaRef ds:uri="http://schemas.openxmlformats.org/package/2006/metadata/core-properties"/>
    <ds:schemaRef ds:uri="http://www.w3.org/XML/1998/namespace"/>
    <ds:schemaRef ds:uri="53e275be-c5d4-4e52-b0ea-04a2bfe699d1"/>
    <ds:schemaRef ds:uri="http://schemas.microsoft.com/sharepoint/v3/fields"/>
    <ds:schemaRef ds:uri="http://schemas.microsoft.com/sharepoint.v3"/>
    <ds:schemaRef ds:uri="http://purl.org/dc/terms/"/>
  </ds:schemaRefs>
</ds:datastoreItem>
</file>

<file path=customXml/itemProps3.xml><?xml version="1.0" encoding="utf-8"?>
<ds:datastoreItem xmlns:ds="http://schemas.openxmlformats.org/officeDocument/2006/customXml" ds:itemID="{F47D7329-3BFA-453C-84AD-FD68F25138D0}">
  <ds:schemaRefs>
    <ds:schemaRef ds:uri="http://schemas.microsoft.com/sharepoint/v3/contenttype/forms"/>
  </ds:schemaRefs>
</ds:datastoreItem>
</file>

<file path=customXml/itemProps4.xml><?xml version="1.0" encoding="utf-8"?>
<ds:datastoreItem xmlns:ds="http://schemas.openxmlformats.org/officeDocument/2006/customXml" ds:itemID="{EE1C8FBA-177C-4CFA-8BFD-CF027314B48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119</TotalTime>
  <Words>1037</Words>
  <Application>Microsoft Office PowerPoint</Application>
  <PresentationFormat>Widescreen</PresentationFormat>
  <Paragraphs>230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Emissions from Residential Wood Combustion: A Snapshot of Real-Time Monitoring in Rural Oregon</vt:lpstr>
      <vt:lpstr>Introduction</vt:lpstr>
      <vt:lpstr>Methods - Equipment</vt:lpstr>
      <vt:lpstr>Methods - Emissions Equipment</vt:lpstr>
      <vt:lpstr>Methods – Emissions Equipment</vt:lpstr>
      <vt:lpstr>Data Analysis and Uncertainty Discussion: Two Approaches</vt:lpstr>
      <vt:lpstr>Other Sources of Uncertainty</vt:lpstr>
      <vt:lpstr>Samples</vt:lpstr>
      <vt:lpstr>Results – Real-Time Data Example</vt:lpstr>
      <vt:lpstr>Results - FUEL Loading Density and Frequency</vt:lpstr>
      <vt:lpstr>Results – PM2.5 Emission Rates by Period</vt:lpstr>
      <vt:lpstr>Results – Firepower by Period</vt:lpstr>
      <vt:lpstr>Results – Emissions Summary by Household</vt:lpstr>
      <vt:lpstr>Results – Impact of Startup</vt:lpstr>
      <vt:lpstr>24-hr Emissions Summary Table</vt:lpstr>
      <vt:lpstr>Conclusions and Next Steps</vt:lpstr>
      <vt:lpstr>Acknowledgements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Emissions from Residential Wood Combustion: A Snapshot of Real-Time Monitoring in Rural Oregon</dc:title>
  <dc:creator>MacCarty, Nordica</dc:creator>
  <cp:lastModifiedBy>Madeleine Strum</cp:lastModifiedBy>
  <cp:revision>7</cp:revision>
  <dcterms:created xsi:type="dcterms:W3CDTF">2023-07-26T20:19:45Z</dcterms:created>
  <dcterms:modified xsi:type="dcterms:W3CDTF">2023-10-30T12:21:20Z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Document_x0020_Type">
    <vt:lpwstr/>
  </property>
  <property fmtid="{D5CDD505-2E9C-101B-9397-08002B2CF9AE}" pid="4" name="MediaServiceImageTags">
    <vt:lpwstr/>
  </property>
  <property fmtid="{D5CDD505-2E9C-101B-9397-08002B2CF9AE}" pid="5" name="ContentTypeId">
    <vt:lpwstr>0x01010002F0C8EA2CE84E479AC0A574DB72B76F</vt:lpwstr>
  </property>
  <property fmtid="{D5CDD505-2E9C-101B-9397-08002B2CF9AE}" pid="6" name="e3f09c3df709400db2417a7161762d62">
    <vt:lpwstr/>
  </property>
  <property fmtid="{D5CDD505-2E9C-101B-9397-08002B2CF9AE}" pid="7" name="EPA_x0020_Subject">
    <vt:lpwstr/>
  </property>
  <property fmtid="{D5CDD505-2E9C-101B-9397-08002B2CF9AE}" pid="8" name="EPA Subject">
    <vt:lpwstr/>
  </property>
  <property fmtid="{D5CDD505-2E9C-101B-9397-08002B2CF9AE}" pid="9" name="Document Type">
    <vt:lpwstr/>
  </property>
</Properties>
</file>