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68" r:id="rId6"/>
    <p:sldId id="905" r:id="rId7"/>
    <p:sldId id="267" r:id="rId8"/>
    <p:sldId id="271" r:id="rId9"/>
    <p:sldId id="311" r:id="rId10"/>
    <p:sldId id="261" r:id="rId11"/>
    <p:sldId id="258" r:id="rId12"/>
    <p:sldId id="289" r:id="rId13"/>
    <p:sldId id="266" r:id="rId14"/>
    <p:sldId id="264" r:id="rId15"/>
    <p:sldId id="262" r:id="rId16"/>
    <p:sldId id="259"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EFED04-E040-41AD-FE4C-A0E1DB72676A}" name="Ryan Marrero-Vila" initials="RM" userId="S::ryan.marrero-vila@erg.com::f8185dd6-e768-4071-996e-0077d99ebd18" providerId="AD"/>
  <p188:author id="{A5D9221C-5AE6-84B7-00AD-03AE3C71B138}" name="DeYoung, Robyn" initials="DR" userId="S::deyoung.robyn@epa.gov::a544303c-b811-4a1f-b359-679402aa5348" providerId="AD"/>
  <p188:author id="{64CD6E5D-DF6E-145A-51CE-D3F66C0075BA}" name="Kyra Kondis" initials="KK" userId="S::Kyra.Kondis@erg.com::91078588-c305-4f88-af44-786ec4bb3008" providerId="AD"/>
  <p188:author id="{FDE506DA-0D49-4AC7-76B7-B4C31CE60E26}" name="Lauren Scott" initials="LS" userId="S::Lauren.Scott@erg.com::2e8bd363-4ada-4392-853e-aa5172e41f2b" providerId="AD"/>
  <p188:author id="{64FBA7E5-2449-9154-5BBD-2EF26EDFF7EE}" name="Wigginton, Mary" initials="WM" userId="S::Wigginton.Mary@epa.gov::393f68c3-d21c-439b-aff1-5af835fd31d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68B2"/>
    <a:srgbClr val="2CA243"/>
    <a:srgbClr val="2E71B7"/>
    <a:srgbClr val="4C7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80576" autoAdjust="0"/>
  </p:normalViewPr>
  <p:slideViewPr>
    <p:cSldViewPr snapToGrid="0" snapToObjects="1">
      <p:cViewPr varScale="1">
        <p:scale>
          <a:sx n="86" d="100"/>
          <a:sy n="86" d="100"/>
        </p:scale>
        <p:origin x="792" y="90"/>
      </p:cViewPr>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037EE-E27F-4E9F-ACBD-F15ACC66C084}"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30883-A8AC-4CFE-9A7D-3EA7E25D523E}" type="slidenum">
              <a:rPr lang="en-US" smtClean="0"/>
              <a:t>‹#›</a:t>
            </a:fld>
            <a:endParaRPr lang="en-US"/>
          </a:p>
        </p:txBody>
      </p:sp>
    </p:spTree>
    <p:extLst>
      <p:ext uri="{BB962C8B-B14F-4D97-AF65-F5344CB8AC3E}">
        <p14:creationId xmlns:p14="http://schemas.microsoft.com/office/powerpoint/2010/main" val="223647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eorgetownclimate.org/adaptation/toolkits/green-infrastructure-toolkit/introductio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the 2019 Water Investment Act defines green infrastructure as: “</a:t>
            </a:r>
            <a:r>
              <a:rPr lang="en-US" b="0" i="0" dirty="0">
                <a:solidFill>
                  <a:srgbClr val="1B1B1B"/>
                </a:solidFill>
                <a:effectLst/>
              </a:rPr>
              <a:t>the range of measures that use plant or soil systems, permeable pavement or other permeable surfaces or substrates, stormwater harvest and reuse, or landscaping to store, infiltrate, or </a:t>
            </a:r>
            <a:r>
              <a:rPr lang="en-US" b="0" i="0" dirty="0" err="1">
                <a:solidFill>
                  <a:srgbClr val="1B1B1B"/>
                </a:solidFill>
                <a:effectLst/>
              </a:rPr>
              <a:t>evapotranspirate</a:t>
            </a:r>
            <a:r>
              <a:rPr lang="en-US" b="0" i="0" dirty="0">
                <a:solidFill>
                  <a:srgbClr val="1B1B1B"/>
                </a:solidFill>
                <a:effectLst/>
              </a:rPr>
              <a:t> stormwater and reduce flows to sewer systems or to surface waters.”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rPr>
              <a:t>Additional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rPr>
              <a:t>Source: </a:t>
            </a:r>
            <a:r>
              <a:rPr lang="en-US" b="0" i="0" dirty="0">
                <a:solidFill>
                  <a:srgbClr val="1B1B1B"/>
                </a:solidFill>
                <a:effectLst/>
                <a:hlinkClick r:id="rId3"/>
              </a:rPr>
              <a:t>https://www.georgetownclimate.org/adaptation/toolkits/green-infrastructure-toolkit/introduction.html</a:t>
            </a:r>
            <a:endParaRPr lang="en-US" b="0" i="0" dirty="0">
              <a:solidFill>
                <a:srgbClr val="1B1B1B"/>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Conventional development and drainage techniques, also known as gray infrastructure, include man-made, constructed assets like roads and sewers. “Gray surface infrastructure” covers natural landscapes with impervious surfaces such as concrete, asphalt, tile, or compacted gravel that increase the rate and volume of stormwater runoff.  Stormwater runoff carries trash, bacteria, heavy metals, and other pollutants from the urban landscape to nearby waterways.  Gray stormwater infrastructure generally uses large tunnels or other underground conveyances to move or store stormwater to treatment facilities. Green infrastructure, in contrast, includes techniques such as using permeable pavements and green roofs to both capture rainfall and retain it on site, keeping it out of the stormwater system.</a:t>
            </a:r>
          </a:p>
        </p:txBody>
      </p:sp>
      <p:sp>
        <p:nvSpPr>
          <p:cNvPr id="4" name="Slide Number Placeholder 3"/>
          <p:cNvSpPr>
            <a:spLocks noGrp="1"/>
          </p:cNvSpPr>
          <p:nvPr>
            <p:ph type="sldNum" sz="quarter" idx="5"/>
          </p:nvPr>
        </p:nvSpPr>
        <p:spPr/>
        <p:txBody>
          <a:bodyPr/>
          <a:lstStyle/>
          <a:p>
            <a:fld id="{B3D87828-F4FB-489A-BEF6-329DB341838D}" type="slidenum">
              <a:rPr lang="en-US" smtClean="0"/>
              <a:t>3</a:t>
            </a:fld>
            <a:endParaRPr lang="en-US"/>
          </a:p>
        </p:txBody>
      </p:sp>
    </p:spTree>
    <p:extLst>
      <p:ext uri="{BB962C8B-B14F-4D97-AF65-F5344CB8AC3E}">
        <p14:creationId xmlns:p14="http://schemas.microsoft.com/office/powerpoint/2010/main" val="101565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The cost of </a:t>
            </a:r>
            <a:r>
              <a:rPr lang="en-US" i="1" dirty="0">
                <a:solidFill>
                  <a:schemeClr val="tx1"/>
                </a:solidFill>
              </a:rPr>
              <a:t>not</a:t>
            </a:r>
            <a:r>
              <a:rPr lang="en-US" dirty="0">
                <a:solidFill>
                  <a:schemeClr val="tx1"/>
                </a:solidFill>
              </a:rPr>
              <a:t> managing stormwater could be much higher than investing in stormwater management.</a:t>
            </a:r>
          </a:p>
          <a:p>
            <a:pPr marL="171450" indent="-171450">
              <a:buFont typeface="Arial" panose="020B0604020202020204" pitchFamily="34" charset="0"/>
              <a:buChar char="•"/>
            </a:pPr>
            <a:r>
              <a:rPr lang="en-US" dirty="0">
                <a:solidFill>
                  <a:schemeClr val="tx1"/>
                </a:solidFill>
              </a:rPr>
              <a:t>These problems often </a:t>
            </a:r>
            <a:r>
              <a:rPr lang="en-US" u="none" strike="noStrike" dirty="0">
                <a:solidFill>
                  <a:srgbClr val="FF0000"/>
                </a:solidFill>
              </a:rPr>
              <a:t>mean we need to spend </a:t>
            </a:r>
            <a:r>
              <a:rPr lang="en-US" b="0" u="none" dirty="0">
                <a:solidFill>
                  <a:schemeClr val="tx1"/>
                </a:solidFill>
              </a:rPr>
              <a:t>more money </a:t>
            </a:r>
            <a:r>
              <a:rPr lang="en-US" u="none" dirty="0">
                <a:solidFill>
                  <a:schemeClr val="tx1"/>
                </a:solidFill>
              </a:rPr>
              <a:t>to fix </a:t>
            </a:r>
            <a:r>
              <a:rPr lang="en-US" dirty="0">
                <a:solidFill>
                  <a:schemeClr val="tx1"/>
                </a:solidFill>
              </a:rPr>
              <a:t>the impacts of stormwater in our community. </a:t>
            </a:r>
          </a:p>
          <a:p>
            <a:pPr marL="171450" indent="-171450">
              <a:buFont typeface="Arial" panose="020B0604020202020204" pitchFamily="34" charset="0"/>
              <a:buChar char="•"/>
            </a:pP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Myriad Pro" panose="020B0503030403020204" pitchFamily="34" charset="0"/>
              </a:rPr>
              <a:t>NOTE: REPLACE THE PHOTO IF YOU HAD ANY FLOODING IN YOUR COMMUNITY AND CUSTOMIZE WITH COSTS SPECIFIC TO YOUR COMMUNITY (e.g., habitat destruction, closed roads and bridges, business closures from flooding)</a:t>
            </a:r>
          </a:p>
          <a:p>
            <a:pPr marL="171450" indent="-171450">
              <a:buFont typeface="Arial" panose="020B0604020202020204" pitchFamily="34" charset="0"/>
              <a:buChar char="•"/>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5</a:t>
            </a:fld>
            <a:endParaRPr lang="en-US"/>
          </a:p>
        </p:txBody>
      </p:sp>
    </p:spTree>
    <p:extLst>
      <p:ext uri="{BB962C8B-B14F-4D97-AF65-F5344CB8AC3E}">
        <p14:creationId xmlns:p14="http://schemas.microsoft.com/office/powerpoint/2010/main" val="1309986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87828-F4FB-489A-BEF6-329DB341838D}" type="slidenum">
              <a:rPr lang="en-US" smtClean="0"/>
              <a:t>6</a:t>
            </a:fld>
            <a:endParaRPr lang="en-US"/>
          </a:p>
        </p:txBody>
      </p:sp>
    </p:spTree>
    <p:extLst>
      <p:ext uri="{BB962C8B-B14F-4D97-AF65-F5344CB8AC3E}">
        <p14:creationId xmlns:p14="http://schemas.microsoft.com/office/powerpoint/2010/main" val="288611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30883-A8AC-4CFE-9A7D-3EA7E25D523E}" type="slidenum">
              <a:rPr lang="en-US" smtClean="0"/>
              <a:t>8</a:t>
            </a:fld>
            <a:endParaRPr lang="en-US"/>
          </a:p>
        </p:txBody>
      </p:sp>
    </p:spTree>
    <p:extLst>
      <p:ext uri="{BB962C8B-B14F-4D97-AF65-F5344CB8AC3E}">
        <p14:creationId xmlns:p14="http://schemas.microsoft.com/office/powerpoint/2010/main" val="307384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bioretention area is a sunken area in the landscape that collects rainwater </a:t>
            </a:r>
            <a:r>
              <a:rPr lang="en-US" sz="1200" dirty="0">
                <a:effectLst/>
                <a:latin typeface="Calibri" panose="020F0502020204030204" pitchFamily="34" charset="0"/>
                <a:ea typeface="Times New Roman" panose="02020603050405020304" pitchFamily="18" charset="0"/>
              </a:rPr>
              <a:t>from rooftops, sidewalks, and streets</a:t>
            </a:r>
            <a:r>
              <a:rPr lang="en-US" dirty="0"/>
              <a:t>. They often consist of different varieties of vegetation, grasses, and perennial flowers.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Bioretention areas are designed to allow water to pond when it rains and then either soak into the ground or flow through an underdrain.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A rain garden is very similar to a bioretention, but it is less engineered. Rain gardens are typically small, do not have underdrains, and are associated with residences. Like bioretention areas, rain gardens also collect rainwater in a shallow depression and allow it to soak into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Bioretention areas are a green infrastructure practice that can help solve drainage problems and improve water quality. </a:t>
            </a:r>
            <a:endParaRPr lang="en-US" dirty="0"/>
          </a:p>
        </p:txBody>
      </p:sp>
      <p:sp>
        <p:nvSpPr>
          <p:cNvPr id="4" name="Slide Number Placeholder 3"/>
          <p:cNvSpPr>
            <a:spLocks noGrp="1"/>
          </p:cNvSpPr>
          <p:nvPr>
            <p:ph type="sldNum" sz="quarter" idx="5"/>
          </p:nvPr>
        </p:nvSpPr>
        <p:spPr/>
        <p:txBody>
          <a:bodyPr/>
          <a:lstStyle/>
          <a:p>
            <a:fld id="{54BB8B14-E130-4E2F-8727-D4B99355D2EF}" type="slidenum">
              <a:rPr lang="en-US" smtClean="0"/>
              <a:t>9</a:t>
            </a:fld>
            <a:endParaRPr lang="en-US"/>
          </a:p>
        </p:txBody>
      </p:sp>
    </p:spTree>
    <p:extLst>
      <p:ext uri="{BB962C8B-B14F-4D97-AF65-F5344CB8AC3E}">
        <p14:creationId xmlns:p14="http://schemas.microsoft.com/office/powerpoint/2010/main" val="183227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on right from: https://www.epa.gov/green-infrastructure/what-green-infrastructure#permeablepavements</a:t>
            </a:r>
          </a:p>
        </p:txBody>
      </p:sp>
      <p:sp>
        <p:nvSpPr>
          <p:cNvPr id="4" name="Slide Number Placeholder 3"/>
          <p:cNvSpPr>
            <a:spLocks noGrp="1"/>
          </p:cNvSpPr>
          <p:nvPr>
            <p:ph type="sldNum" sz="quarter" idx="5"/>
          </p:nvPr>
        </p:nvSpPr>
        <p:spPr/>
        <p:txBody>
          <a:bodyPr/>
          <a:lstStyle/>
          <a:p>
            <a:fld id="{5A630883-A8AC-4CFE-9A7D-3EA7E25D523E}" type="slidenum">
              <a:rPr lang="en-US" smtClean="0"/>
              <a:t>10</a:t>
            </a:fld>
            <a:endParaRPr lang="en-US"/>
          </a:p>
        </p:txBody>
      </p:sp>
    </p:spTree>
    <p:extLst>
      <p:ext uri="{BB962C8B-B14F-4D97-AF65-F5344CB8AC3E}">
        <p14:creationId xmlns:p14="http://schemas.microsoft.com/office/powerpoint/2010/main" val="264911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by Clark Wilson (EPA). </a:t>
            </a:r>
          </a:p>
          <a:p>
            <a:pPr marL="171450" indent="-171450">
              <a:buFont typeface="Arial" panose="020B0604020202020204" pitchFamily="34" charset="0"/>
              <a:buChar char="•"/>
            </a:pPr>
            <a:r>
              <a:rPr lang="en-US" sz="1200" dirty="0"/>
              <a:t>They allow stormwater to flow through soil and gravel and </a:t>
            </a:r>
            <a:r>
              <a:rPr lang="en-US" sz="1200" dirty="0">
                <a:ea typeface="Times New Roman" panose="02020603050405020304" pitchFamily="18" charset="0"/>
                <a:cs typeface="Calibri"/>
              </a:rPr>
              <a:t>either soak into the ground or flow through an underdrain.</a:t>
            </a:r>
          </a:p>
          <a:p>
            <a:pPr marL="171450" indent="-171450">
              <a:buFont typeface="Arial" panose="020B0604020202020204" pitchFamily="34" charset="0"/>
              <a:buChar char="•"/>
            </a:pPr>
            <a:r>
              <a:rPr lang="en-US" sz="1200" dirty="0"/>
              <a:t>Usually found in downtown areas, they collect and absorb runoff from streets, sidewalks, and parking lots. Ideal for areas with limited space, planter boxes can be a useful way to beautify city streets.</a:t>
            </a:r>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5A630883-A8AC-4CFE-9A7D-3EA7E25D523E}" type="slidenum">
              <a:rPr lang="en-US" smtClean="0"/>
              <a:t>11</a:t>
            </a:fld>
            <a:endParaRPr lang="en-US"/>
          </a:p>
        </p:txBody>
      </p:sp>
    </p:spTree>
    <p:extLst>
      <p:ext uri="{BB962C8B-B14F-4D97-AF65-F5344CB8AC3E}">
        <p14:creationId xmlns:p14="http://schemas.microsoft.com/office/powerpoint/2010/main" val="333203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30883-A8AC-4CFE-9A7D-3EA7E25D523E}" type="slidenum">
              <a:rPr lang="en-US" smtClean="0"/>
              <a:t>12</a:t>
            </a:fld>
            <a:endParaRPr lang="en-US"/>
          </a:p>
        </p:txBody>
      </p:sp>
    </p:spTree>
    <p:extLst>
      <p:ext uri="{BB962C8B-B14F-4D97-AF65-F5344CB8AC3E}">
        <p14:creationId xmlns:p14="http://schemas.microsoft.com/office/powerpoint/2010/main" val="1003785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DD198-1479-4144-A1A8-B61B17DDB7DE}"/>
              </a:ext>
            </a:extLst>
          </p:cNvPr>
          <p:cNvSpPr/>
          <p:nvPr userDrawn="1"/>
        </p:nvSpPr>
        <p:spPr>
          <a:xfrm>
            <a:off x="0" y="126125"/>
            <a:ext cx="12192000" cy="671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6D12BDB-78DB-2D47-9AC3-610B284A36BD}"/>
              </a:ext>
            </a:extLst>
          </p:cNvPr>
          <p:cNvSpPr>
            <a:spLocks noGrp="1"/>
          </p:cNvSpPr>
          <p:nvPr>
            <p:ph type="subTitle" idx="1"/>
          </p:nvPr>
        </p:nvSpPr>
        <p:spPr>
          <a:xfrm>
            <a:off x="4214643" y="4546709"/>
            <a:ext cx="629569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EF71FA5-29B9-0841-8E75-444047488A3A}"/>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B670B8-36B0-9349-8287-E0EA4C1E1F7F}"/>
              </a:ext>
            </a:extLst>
          </p:cNvPr>
          <p:cNvSpPr/>
          <p:nvPr userDrawn="1"/>
        </p:nvSpPr>
        <p:spPr>
          <a:xfrm>
            <a:off x="0" y="100730"/>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E2CF9C-6F02-E64A-BD34-8BDDED41E40C}"/>
              </a:ext>
            </a:extLst>
          </p:cNvPr>
          <p:cNvSpPr/>
          <p:nvPr userDrawn="1"/>
        </p:nvSpPr>
        <p:spPr>
          <a:xfrm>
            <a:off x="0" y="6631146"/>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D19F4D-503C-D54B-92B4-AE02505911EC}"/>
              </a:ext>
            </a:extLst>
          </p:cNvPr>
          <p:cNvSpPr/>
          <p:nvPr userDrawn="1"/>
        </p:nvSpPr>
        <p:spPr>
          <a:xfrm>
            <a:off x="0" y="6731875"/>
            <a:ext cx="12192000" cy="126124"/>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ED8CE1F-6DE5-3140-9E46-C1900333F9B5}"/>
              </a:ext>
            </a:extLst>
          </p:cNvPr>
          <p:cNvPicPr>
            <a:picLocks noChangeAspect="1"/>
          </p:cNvPicPr>
          <p:nvPr userDrawn="1"/>
        </p:nvPicPr>
        <p:blipFill>
          <a:blip r:embed="rId2"/>
          <a:srcRect/>
          <a:stretch/>
        </p:blipFill>
        <p:spPr>
          <a:xfrm>
            <a:off x="652789" y="2920213"/>
            <a:ext cx="2467643" cy="879753"/>
          </a:xfrm>
          <a:prstGeom prst="rect">
            <a:avLst/>
          </a:prstGeom>
        </p:spPr>
      </p:pic>
      <p:sp>
        <p:nvSpPr>
          <p:cNvPr id="13" name="Rectangle 12">
            <a:extLst>
              <a:ext uri="{FF2B5EF4-FFF2-40B4-BE49-F238E27FC236}">
                <a16:creationId xmlns:a16="http://schemas.microsoft.com/office/drawing/2014/main" id="{7FC03978-3B67-BC43-A416-AF3AED1202A2}"/>
              </a:ext>
            </a:extLst>
          </p:cNvPr>
          <p:cNvSpPr/>
          <p:nvPr userDrawn="1"/>
        </p:nvSpPr>
        <p:spPr>
          <a:xfrm>
            <a:off x="3773221" y="2216798"/>
            <a:ext cx="8418779" cy="2165801"/>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EFD76-5F89-244D-A2A2-12C2A6DF04C8}"/>
              </a:ext>
            </a:extLst>
          </p:cNvPr>
          <p:cNvSpPr>
            <a:spLocks noGrp="1"/>
          </p:cNvSpPr>
          <p:nvPr>
            <p:ph type="ctrTitle"/>
          </p:nvPr>
        </p:nvSpPr>
        <p:spPr>
          <a:xfrm>
            <a:off x="4214643" y="2388791"/>
            <a:ext cx="6295698" cy="1805489"/>
          </a:xfrm>
        </p:spPr>
        <p:txBody>
          <a:bodyPr anchor="ctr"/>
          <a:lstStyle>
            <a:lvl1pPr algn="l">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542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102D-7DF9-A94A-945A-F2A871BEE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3B638-EC97-3B43-B808-85CFCA9DC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4AB71-B388-D94B-A3F6-85F1B391B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250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8DB7-071C-0C48-A87D-A96D1CD0E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0255E-8C24-F94A-8A62-5F797F637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DBE20-9EA5-2F46-A9C6-069EE6549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4779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7935-4EAA-8946-9172-09F93C4A0A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BC066-F5DC-EE4B-9D08-25A5A46B8D30}"/>
              </a:ext>
            </a:extLst>
          </p:cNvPr>
          <p:cNvSpPr>
            <a:spLocks noGrp="1"/>
          </p:cNvSpPr>
          <p:nvPr>
            <p:ph type="body" orient="vert" idx="1"/>
          </p:nvPr>
        </p:nvSpPr>
        <p:spPr>
          <a:xfrm>
            <a:off x="1456660" y="1825625"/>
            <a:ext cx="9897140" cy="4161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887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2D1B2-2DC0-9B4C-9862-E7ACED566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564163-8184-5740-8854-2E4025ADF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06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B7130C5-ECB1-9943-9214-B43E6E809BBD}"/>
              </a:ext>
            </a:extLst>
          </p:cNvPr>
          <p:cNvPicPr>
            <a:picLocks noChangeAspect="1"/>
          </p:cNvPicPr>
          <p:nvPr userDrawn="1"/>
        </p:nvPicPr>
        <p:blipFill>
          <a:blip r:embed="rId2"/>
          <a:srcRect l="10518" r="10518"/>
          <a:stretch/>
        </p:blipFill>
        <p:spPr>
          <a:xfrm>
            <a:off x="0" y="4733428"/>
            <a:ext cx="1125223" cy="1068744"/>
          </a:xfrm>
          <a:prstGeom prst="rect">
            <a:avLst/>
          </a:prstGeom>
        </p:spPr>
      </p:pic>
      <p:pic>
        <p:nvPicPr>
          <p:cNvPr id="6" name="Picture 5" descr="A picture containing ground, outdoor&#10;&#10;Description automatically generated">
            <a:extLst>
              <a:ext uri="{FF2B5EF4-FFF2-40B4-BE49-F238E27FC236}">
                <a16:creationId xmlns:a16="http://schemas.microsoft.com/office/drawing/2014/main" id="{A8C86D62-6F90-114F-A5AD-173BEB0362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984"/>
          <a:stretch/>
        </p:blipFill>
        <p:spPr>
          <a:xfrm>
            <a:off x="0" y="5802172"/>
            <a:ext cx="1133084" cy="1076605"/>
          </a:xfrm>
          <a:prstGeom prst="rect">
            <a:avLst/>
          </a:prstGeom>
        </p:spPr>
      </p:pic>
      <p:pic>
        <p:nvPicPr>
          <p:cNvPr id="7" name="Picture 6" descr="A picture containing tree, sky, outdoor, city&#10;&#10;Description automatically generated">
            <a:extLst>
              <a:ext uri="{FF2B5EF4-FFF2-40B4-BE49-F238E27FC236}">
                <a16:creationId xmlns:a16="http://schemas.microsoft.com/office/drawing/2014/main" id="{9446831B-7FDC-0E43-A980-79C6A28AEDED}"/>
              </a:ext>
            </a:extLst>
          </p:cNvPr>
          <p:cNvPicPr>
            <a:picLocks noChangeAspect="1"/>
          </p:cNvPicPr>
          <p:nvPr userDrawn="1"/>
        </p:nvPicPr>
        <p:blipFill rotWithShape="1">
          <a:blip r:embed="rId4"/>
          <a:srcRect l="25726" t="563" r="25340"/>
          <a:stretch/>
        </p:blipFill>
        <p:spPr>
          <a:xfrm>
            <a:off x="-7860" y="122978"/>
            <a:ext cx="1157952" cy="1255837"/>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70970800-7677-CE4C-83BF-F8D736D3F794}"/>
              </a:ext>
            </a:extLst>
          </p:cNvPr>
          <p:cNvPicPr>
            <a:picLocks noChangeAspect="1"/>
          </p:cNvPicPr>
          <p:nvPr userDrawn="1"/>
        </p:nvPicPr>
        <p:blipFill rotWithShape="1">
          <a:blip r:embed="rId5"/>
          <a:srcRect l="22330" t="30463"/>
          <a:stretch/>
        </p:blipFill>
        <p:spPr>
          <a:xfrm>
            <a:off x="-7860" y="1297581"/>
            <a:ext cx="1157952" cy="1567710"/>
          </a:xfrm>
          <a:prstGeom prst="rect">
            <a:avLst/>
          </a:prstGeom>
        </p:spPr>
      </p:pic>
      <p:pic>
        <p:nvPicPr>
          <p:cNvPr id="9" name="Picture 8" descr="A picture containing tree, outdoor, grass, plant&#10;&#10;Description automatically generated">
            <a:extLst>
              <a:ext uri="{FF2B5EF4-FFF2-40B4-BE49-F238E27FC236}">
                <a16:creationId xmlns:a16="http://schemas.microsoft.com/office/drawing/2014/main" id="{A695F612-C9E8-5144-8FC8-1CD00FCE65AD}"/>
              </a:ext>
            </a:extLst>
          </p:cNvPr>
          <p:cNvPicPr>
            <a:picLocks noChangeAspect="1"/>
          </p:cNvPicPr>
          <p:nvPr userDrawn="1"/>
        </p:nvPicPr>
        <p:blipFill rotWithShape="1">
          <a:blip r:embed="rId6"/>
          <a:srcRect l="15677" t="9806"/>
          <a:stretch/>
        </p:blipFill>
        <p:spPr>
          <a:xfrm>
            <a:off x="-7860" y="2570718"/>
            <a:ext cx="1141420" cy="1158505"/>
          </a:xfrm>
          <a:prstGeom prst="rect">
            <a:avLst/>
          </a:prstGeom>
        </p:spPr>
      </p:pic>
      <p:pic>
        <p:nvPicPr>
          <p:cNvPr id="10" name="Picture 9" descr="A picture containing person, fresh&#10;&#10;Description automatically generated">
            <a:extLst>
              <a:ext uri="{FF2B5EF4-FFF2-40B4-BE49-F238E27FC236}">
                <a16:creationId xmlns:a16="http://schemas.microsoft.com/office/drawing/2014/main" id="{476F6F25-7A7B-E64E-8295-04F012680D2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678"/>
          <a:stretch/>
        </p:blipFill>
        <p:spPr>
          <a:xfrm>
            <a:off x="-7860" y="3722716"/>
            <a:ext cx="1133083" cy="1068745"/>
          </a:xfrm>
          <a:prstGeom prst="rect">
            <a:avLst/>
          </a:prstGeom>
        </p:spPr>
      </p:pic>
      <p:cxnSp>
        <p:nvCxnSpPr>
          <p:cNvPr id="11" name="Straight Connector 10">
            <a:extLst>
              <a:ext uri="{FF2B5EF4-FFF2-40B4-BE49-F238E27FC236}">
                <a16:creationId xmlns:a16="http://schemas.microsoft.com/office/drawing/2014/main" id="{62525BF0-7BBC-6645-BDB1-DC0BF9FAF2A2}"/>
              </a:ext>
            </a:extLst>
          </p:cNvPr>
          <p:cNvCxnSpPr>
            <a:cxnSpLocks/>
          </p:cNvCxnSpPr>
          <p:nvPr userDrawn="1"/>
        </p:nvCxnSpPr>
        <p:spPr>
          <a:xfrm>
            <a:off x="1150092" y="122978"/>
            <a:ext cx="0" cy="675579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572B6E-6FC1-C74E-9628-9296432B5030}"/>
              </a:ext>
            </a:extLst>
          </p:cNvPr>
          <p:cNvSpPr/>
          <p:nvPr userDrawn="1"/>
        </p:nvSpPr>
        <p:spPr>
          <a:xfrm>
            <a:off x="1174962" y="5802172"/>
            <a:ext cx="11017038" cy="1076605"/>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22901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84FCFF7-5280-41D7-8DD4-CA9EEB7133B1}"/>
              </a:ext>
            </a:extLst>
          </p:cNvPr>
          <p:cNvSpPr/>
          <p:nvPr userDrawn="1"/>
        </p:nvSpPr>
        <p:spPr>
          <a:xfrm>
            <a:off x="0" y="5885793"/>
            <a:ext cx="12192000" cy="992984"/>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41351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017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22D2-5B17-D643-9C0C-F107B0F48AAC}"/>
              </a:ext>
            </a:extLst>
          </p:cNvPr>
          <p:cNvSpPr>
            <a:spLocks noGrp="1"/>
          </p:cNvSpPr>
          <p:nvPr>
            <p:ph type="title"/>
          </p:nvPr>
        </p:nvSpPr>
        <p:spPr>
          <a:xfrm>
            <a:off x="1435394" y="1709738"/>
            <a:ext cx="99120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1BE4D-405A-7242-A1F8-A3940EFF19BF}"/>
              </a:ext>
            </a:extLst>
          </p:cNvPr>
          <p:cNvSpPr>
            <a:spLocks noGrp="1"/>
          </p:cNvSpPr>
          <p:nvPr>
            <p:ph type="body" idx="1"/>
          </p:nvPr>
        </p:nvSpPr>
        <p:spPr>
          <a:xfrm>
            <a:off x="1435394" y="4589463"/>
            <a:ext cx="9912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7158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FA1A-EEA1-CA49-B67D-876D9E091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6FB71-E2F6-A146-880B-D1DC66E85164}"/>
              </a:ext>
            </a:extLst>
          </p:cNvPr>
          <p:cNvSpPr>
            <a:spLocks noGrp="1"/>
          </p:cNvSpPr>
          <p:nvPr>
            <p:ph sz="half" idx="1"/>
          </p:nvPr>
        </p:nvSpPr>
        <p:spPr>
          <a:xfrm>
            <a:off x="1456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EA7B8-8370-D844-961C-1281346A4888}"/>
              </a:ext>
            </a:extLst>
          </p:cNvPr>
          <p:cNvSpPr>
            <a:spLocks noGrp="1"/>
          </p:cNvSpPr>
          <p:nvPr>
            <p:ph sz="half" idx="2"/>
          </p:nvPr>
        </p:nvSpPr>
        <p:spPr>
          <a:xfrm>
            <a:off x="6790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07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6E8F-01FA-7746-A5CF-334465AEA856}"/>
              </a:ext>
            </a:extLst>
          </p:cNvPr>
          <p:cNvSpPr>
            <a:spLocks noGrp="1"/>
          </p:cNvSpPr>
          <p:nvPr>
            <p:ph type="title"/>
          </p:nvPr>
        </p:nvSpPr>
        <p:spPr>
          <a:xfrm>
            <a:off x="1552352" y="365125"/>
            <a:ext cx="980303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4BE7BF-6373-AB48-9218-3AE847ED2BD7}"/>
              </a:ext>
            </a:extLst>
          </p:cNvPr>
          <p:cNvSpPr>
            <a:spLocks noGrp="1"/>
          </p:cNvSpPr>
          <p:nvPr>
            <p:ph type="body" idx="1"/>
          </p:nvPr>
        </p:nvSpPr>
        <p:spPr>
          <a:xfrm>
            <a:off x="1552352" y="1681163"/>
            <a:ext cx="444522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47E13-5E05-8F47-ADEB-0EB743FE0DF9}"/>
              </a:ext>
            </a:extLst>
          </p:cNvPr>
          <p:cNvSpPr>
            <a:spLocks noGrp="1"/>
          </p:cNvSpPr>
          <p:nvPr>
            <p:ph sz="half" idx="2"/>
          </p:nvPr>
        </p:nvSpPr>
        <p:spPr>
          <a:xfrm>
            <a:off x="1552352" y="2505075"/>
            <a:ext cx="4445223"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58B45-DA43-094E-B832-D7A8021375B7}"/>
              </a:ext>
            </a:extLst>
          </p:cNvPr>
          <p:cNvSpPr>
            <a:spLocks noGrp="1"/>
          </p:cNvSpPr>
          <p:nvPr>
            <p:ph type="body" sz="quarter" idx="3"/>
          </p:nvPr>
        </p:nvSpPr>
        <p:spPr>
          <a:xfrm>
            <a:off x="6888272" y="1681163"/>
            <a:ext cx="44671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56A70-5286-ED4F-924C-000610BB5538}"/>
              </a:ext>
            </a:extLst>
          </p:cNvPr>
          <p:cNvSpPr>
            <a:spLocks noGrp="1"/>
          </p:cNvSpPr>
          <p:nvPr>
            <p:ph sz="quarter" idx="4"/>
          </p:nvPr>
        </p:nvSpPr>
        <p:spPr>
          <a:xfrm>
            <a:off x="6888272" y="2505075"/>
            <a:ext cx="4467115"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50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0082-6E1F-2C43-B1D4-19A8871850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115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290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C04F81-1039-4180-AAA4-FF9816D1AC24}"/>
              </a:ext>
            </a:extLst>
          </p:cNvPr>
          <p:cNvSpPr/>
          <p:nvPr userDrawn="1"/>
        </p:nvSpPr>
        <p:spPr>
          <a:xfrm>
            <a:off x="0" y="129305"/>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E62734-CF57-F243-9BF6-6BFF6922FB0A}"/>
              </a:ext>
            </a:extLst>
          </p:cNvPr>
          <p:cNvSpPr/>
          <p:nvPr userDrawn="1"/>
        </p:nvSpPr>
        <p:spPr>
          <a:xfrm>
            <a:off x="0" y="1"/>
            <a:ext cx="12192000" cy="126124"/>
          </a:xfrm>
          <a:prstGeom prst="rect">
            <a:avLst/>
          </a:prstGeom>
          <a:solidFill>
            <a:srgbClr val="4C7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3B62F95-23D2-524C-B51F-13E18DAABC53}"/>
              </a:ext>
            </a:extLst>
          </p:cNvPr>
          <p:cNvSpPr>
            <a:spLocks noGrp="1"/>
          </p:cNvSpPr>
          <p:nvPr>
            <p:ph type="title"/>
          </p:nvPr>
        </p:nvSpPr>
        <p:spPr>
          <a:xfrm>
            <a:off x="1456660" y="365125"/>
            <a:ext cx="989713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3E306D-4CE7-D644-BAE3-C3F087ED0541}"/>
              </a:ext>
            </a:extLst>
          </p:cNvPr>
          <p:cNvSpPr>
            <a:spLocks noGrp="1"/>
          </p:cNvSpPr>
          <p:nvPr>
            <p:ph type="body" idx="1"/>
          </p:nvPr>
        </p:nvSpPr>
        <p:spPr>
          <a:xfrm>
            <a:off x="1456660" y="1825625"/>
            <a:ext cx="9897140" cy="42891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AD8309D6-A9EF-9743-B518-F3CCBA9A00B5}"/>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112F680-EE46-0742-9606-6C3160542680}"/>
              </a:ext>
            </a:extLst>
          </p:cNvPr>
          <p:cNvPicPr>
            <a:picLocks noChangeAspect="1"/>
          </p:cNvPicPr>
          <p:nvPr userDrawn="1"/>
        </p:nvPicPr>
        <p:blipFill>
          <a:blip r:embed="rId15"/>
          <a:srcRect/>
          <a:stretch/>
        </p:blipFill>
        <p:spPr>
          <a:xfrm>
            <a:off x="10562969" y="485736"/>
            <a:ext cx="1354229" cy="482804"/>
          </a:xfrm>
          <a:prstGeom prst="rect">
            <a:avLst/>
          </a:prstGeom>
        </p:spPr>
      </p:pic>
    </p:spTree>
    <p:extLst>
      <p:ext uri="{BB962C8B-B14F-4D97-AF65-F5344CB8AC3E}">
        <p14:creationId xmlns:p14="http://schemas.microsoft.com/office/powerpoint/2010/main" val="204880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join-greenstream@lists.epa.gov" TargetMode="External"/><Relationship Id="rId2" Type="http://schemas.openxmlformats.org/officeDocument/2006/relationships/hyperlink" Target="https://epa.gov/green-infrastructure/" TargetMode="External"/><Relationship Id="rId1" Type="http://schemas.openxmlformats.org/officeDocument/2006/relationships/slideLayout" Target="../slideLayouts/slideLayout4.xml"/><Relationship Id="rId4" Type="http://schemas.openxmlformats.org/officeDocument/2006/relationships/hyperlink" Target="https://www.epa.gov/smartgrowth/enhancing-sustainable-communities-green-infrastructur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E234-4E05-2A47-A785-80293C504330}"/>
              </a:ext>
            </a:extLst>
          </p:cNvPr>
          <p:cNvSpPr>
            <a:spLocks noGrp="1"/>
          </p:cNvSpPr>
          <p:nvPr>
            <p:ph type="ctrTitle"/>
          </p:nvPr>
        </p:nvSpPr>
        <p:spPr/>
        <p:txBody>
          <a:bodyPr/>
          <a:lstStyle/>
          <a:p>
            <a:r>
              <a:rPr lang="en-US" dirty="0"/>
              <a:t>Basics of Green Infrastructure</a:t>
            </a:r>
          </a:p>
        </p:txBody>
      </p:sp>
      <p:sp>
        <p:nvSpPr>
          <p:cNvPr id="3" name="Subtitle 2">
            <a:extLst>
              <a:ext uri="{FF2B5EF4-FFF2-40B4-BE49-F238E27FC236}">
                <a16:creationId xmlns:a16="http://schemas.microsoft.com/office/drawing/2014/main" id="{DBEFE88E-CE89-7C42-B1EC-7470BC0A63E2}"/>
              </a:ext>
            </a:extLst>
          </p:cNvPr>
          <p:cNvSpPr>
            <a:spLocks noGrp="1"/>
          </p:cNvSpPr>
          <p:nvPr>
            <p:ph type="subTitle" idx="1"/>
          </p:nvPr>
        </p:nvSpPr>
        <p:spPr/>
        <p:txBody>
          <a:bodyPr vert="horz" lIns="91440" tIns="45720" rIns="91440" bIns="45720" rtlCol="0" anchor="t">
            <a:normAutofit/>
          </a:bodyPr>
          <a:lstStyle/>
          <a:p>
            <a:r>
              <a:rPr lang="en-US">
                <a:cs typeface="Calibri"/>
              </a:rPr>
              <a:t>ADD date and name </a:t>
            </a:r>
            <a:endParaRPr lang="en-US"/>
          </a:p>
        </p:txBody>
      </p:sp>
    </p:spTree>
    <p:extLst>
      <p:ext uri="{BB962C8B-B14F-4D97-AF65-F5344CB8AC3E}">
        <p14:creationId xmlns:p14="http://schemas.microsoft.com/office/powerpoint/2010/main" val="3004598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2429-5522-A1C1-DB56-EF4A7464DC8E}"/>
              </a:ext>
            </a:extLst>
          </p:cNvPr>
          <p:cNvSpPr>
            <a:spLocks noGrp="1"/>
          </p:cNvSpPr>
          <p:nvPr>
            <p:ph type="title"/>
          </p:nvPr>
        </p:nvSpPr>
        <p:spPr>
          <a:xfrm>
            <a:off x="280310" y="365125"/>
            <a:ext cx="9897139" cy="1325563"/>
          </a:xfrm>
        </p:spPr>
        <p:txBody>
          <a:bodyPr/>
          <a:lstStyle/>
          <a:p>
            <a:r>
              <a:rPr lang="en-US" dirty="0"/>
              <a:t>Permeable pavement</a:t>
            </a:r>
          </a:p>
        </p:txBody>
      </p:sp>
      <p:sp>
        <p:nvSpPr>
          <p:cNvPr id="3" name="Content Placeholder 2">
            <a:extLst>
              <a:ext uri="{FF2B5EF4-FFF2-40B4-BE49-F238E27FC236}">
                <a16:creationId xmlns:a16="http://schemas.microsoft.com/office/drawing/2014/main" id="{B2EA78CE-CC58-C048-A995-899450FFF5F7}"/>
              </a:ext>
            </a:extLst>
          </p:cNvPr>
          <p:cNvSpPr>
            <a:spLocks noGrp="1"/>
          </p:cNvSpPr>
          <p:nvPr>
            <p:ph idx="1"/>
          </p:nvPr>
        </p:nvSpPr>
        <p:spPr>
          <a:xfrm>
            <a:off x="492066" y="1771222"/>
            <a:ext cx="5331218" cy="1325563"/>
          </a:xfrm>
        </p:spPr>
        <p:txBody>
          <a:bodyPr>
            <a:noAutofit/>
          </a:bodyPr>
          <a:lstStyle/>
          <a:p>
            <a:pPr marL="0" indent="0">
              <a:buNone/>
            </a:pPr>
            <a:r>
              <a:rPr lang="en-US" dirty="0"/>
              <a:t>Permeable pavement is an alternative to traditional pavement that allows rainwater and melting snow to seep through the surface to underlying layers of soil and gravel. The permeable surface layer can be made of pervious concrete, porous asphalt, or permeable interlocking pavers.</a:t>
            </a:r>
          </a:p>
        </p:txBody>
      </p:sp>
      <p:pic>
        <p:nvPicPr>
          <p:cNvPr id="4" name="Picture 3" descr="permeable pavement">
            <a:extLst>
              <a:ext uri="{FF2B5EF4-FFF2-40B4-BE49-F238E27FC236}">
                <a16:creationId xmlns:a16="http://schemas.microsoft.com/office/drawing/2014/main" id="{222E1875-40D7-4DD3-E1A7-F59726CBC2A2}"/>
              </a:ext>
            </a:extLst>
          </p:cNvPr>
          <p:cNvPicPr>
            <a:picLocks noChangeAspect="1"/>
          </p:cNvPicPr>
          <p:nvPr/>
        </p:nvPicPr>
        <p:blipFill rotWithShape="1">
          <a:blip r:embed="rId3"/>
          <a:srcRect l="15369"/>
          <a:stretch/>
        </p:blipFill>
        <p:spPr>
          <a:xfrm>
            <a:off x="6368718" y="2137311"/>
            <a:ext cx="4848496" cy="3222535"/>
          </a:xfrm>
          <a:prstGeom prst="rect">
            <a:avLst/>
          </a:prstGeom>
        </p:spPr>
      </p:pic>
      <p:sp>
        <p:nvSpPr>
          <p:cNvPr id="5" name="TextBox 4">
            <a:extLst>
              <a:ext uri="{FF2B5EF4-FFF2-40B4-BE49-F238E27FC236}">
                <a16:creationId xmlns:a16="http://schemas.microsoft.com/office/drawing/2014/main" id="{71B7DE08-2CBD-3EB2-D354-ED6A31746687}"/>
              </a:ext>
            </a:extLst>
          </p:cNvPr>
          <p:cNvSpPr txBox="1"/>
          <p:nvPr/>
        </p:nvSpPr>
        <p:spPr>
          <a:xfrm>
            <a:off x="6287004" y="5934931"/>
            <a:ext cx="4572000" cy="276999"/>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Image reproduced with permission from Fehr Graham.</a:t>
            </a:r>
            <a:endParaRPr lang="en-US" sz="1200" dirty="0"/>
          </a:p>
        </p:txBody>
      </p:sp>
    </p:spTree>
    <p:extLst>
      <p:ext uri="{BB962C8B-B14F-4D97-AF65-F5344CB8AC3E}">
        <p14:creationId xmlns:p14="http://schemas.microsoft.com/office/powerpoint/2010/main" val="313563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4339-F60D-D17A-A17F-4715E6B1542D}"/>
              </a:ext>
            </a:extLst>
          </p:cNvPr>
          <p:cNvSpPr>
            <a:spLocks noGrp="1"/>
          </p:cNvSpPr>
          <p:nvPr>
            <p:ph type="title"/>
          </p:nvPr>
        </p:nvSpPr>
        <p:spPr>
          <a:xfrm>
            <a:off x="264405" y="276990"/>
            <a:ext cx="9897139" cy="1325563"/>
          </a:xfrm>
        </p:spPr>
        <p:txBody>
          <a:bodyPr/>
          <a:lstStyle/>
          <a:p>
            <a:r>
              <a:rPr lang="en-US" dirty="0"/>
              <a:t>Planter boxes</a:t>
            </a:r>
          </a:p>
        </p:txBody>
      </p:sp>
      <p:sp>
        <p:nvSpPr>
          <p:cNvPr id="3" name="Content Placeholder 2">
            <a:extLst>
              <a:ext uri="{FF2B5EF4-FFF2-40B4-BE49-F238E27FC236}">
                <a16:creationId xmlns:a16="http://schemas.microsoft.com/office/drawing/2014/main" id="{E626F42D-3728-F6BE-DDC7-2D24BEB31F3F}"/>
              </a:ext>
            </a:extLst>
          </p:cNvPr>
          <p:cNvSpPr>
            <a:spLocks noGrp="1"/>
          </p:cNvSpPr>
          <p:nvPr>
            <p:ph idx="1"/>
          </p:nvPr>
        </p:nvSpPr>
        <p:spPr>
          <a:xfrm>
            <a:off x="5579435" y="1602553"/>
            <a:ext cx="5760146" cy="3977892"/>
          </a:xfrm>
        </p:spPr>
        <p:txBody>
          <a:bodyPr>
            <a:normAutofit/>
          </a:bodyPr>
          <a:lstStyle/>
          <a:p>
            <a:pPr marL="0" indent="0">
              <a:spcBef>
                <a:spcPts val="600"/>
              </a:spcBef>
              <a:spcAft>
                <a:spcPts val="600"/>
              </a:spcAft>
              <a:buNone/>
            </a:pPr>
            <a:r>
              <a:rPr lang="en-US" b="0" i="0" dirty="0">
                <a:solidFill>
                  <a:srgbClr val="1B1B1B"/>
                </a:solidFill>
                <a:effectLst/>
              </a:rPr>
              <a:t>Stormwater planters are a type of boxed bioretention with vertical walls and either open or closed bottoms. They collect and absorb runoff from streets, sidewalks, and parking lots. </a:t>
            </a:r>
            <a:r>
              <a:rPr lang="en-US" dirty="0"/>
              <a:t>They are ideal for areas with limited space.</a:t>
            </a:r>
          </a:p>
        </p:txBody>
      </p:sp>
      <p:pic>
        <p:nvPicPr>
          <p:cNvPr id="7" name="Picture 6" descr="a planter box near a street">
            <a:extLst>
              <a:ext uri="{FF2B5EF4-FFF2-40B4-BE49-F238E27FC236}">
                <a16:creationId xmlns:a16="http://schemas.microsoft.com/office/drawing/2014/main" id="{A7CBC256-A828-0B30-1268-2DFB906F6D9F}"/>
              </a:ext>
            </a:extLst>
          </p:cNvPr>
          <p:cNvPicPr>
            <a:picLocks noChangeAspect="1"/>
          </p:cNvPicPr>
          <p:nvPr/>
        </p:nvPicPr>
        <p:blipFill>
          <a:blip r:embed="rId3"/>
          <a:stretch>
            <a:fillRect/>
          </a:stretch>
        </p:blipFill>
        <p:spPr>
          <a:xfrm>
            <a:off x="336174" y="1602553"/>
            <a:ext cx="4876800" cy="3657600"/>
          </a:xfrm>
          <a:prstGeom prst="rect">
            <a:avLst/>
          </a:prstGeom>
        </p:spPr>
      </p:pic>
    </p:spTree>
    <p:extLst>
      <p:ext uri="{BB962C8B-B14F-4D97-AF65-F5344CB8AC3E}">
        <p14:creationId xmlns:p14="http://schemas.microsoft.com/office/powerpoint/2010/main" val="248769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6F6A-7FF8-17AD-06B4-515F56811E11}"/>
              </a:ext>
            </a:extLst>
          </p:cNvPr>
          <p:cNvSpPr>
            <a:spLocks noGrp="1"/>
          </p:cNvSpPr>
          <p:nvPr>
            <p:ph type="title"/>
          </p:nvPr>
        </p:nvSpPr>
        <p:spPr>
          <a:xfrm>
            <a:off x="352484" y="366693"/>
            <a:ext cx="9897139" cy="1325563"/>
          </a:xfrm>
        </p:spPr>
        <p:txBody>
          <a:bodyPr/>
          <a:lstStyle/>
          <a:p>
            <a:r>
              <a:rPr lang="en-US" dirty="0"/>
              <a:t>Green roofs</a:t>
            </a:r>
          </a:p>
        </p:txBody>
      </p:sp>
      <p:sp>
        <p:nvSpPr>
          <p:cNvPr id="3" name="Content Placeholder 2">
            <a:extLst>
              <a:ext uri="{FF2B5EF4-FFF2-40B4-BE49-F238E27FC236}">
                <a16:creationId xmlns:a16="http://schemas.microsoft.com/office/drawing/2014/main" id="{FAE6F895-77C1-5F18-1B86-DC585EF898BB}"/>
              </a:ext>
            </a:extLst>
          </p:cNvPr>
          <p:cNvSpPr>
            <a:spLocks noGrp="1"/>
          </p:cNvSpPr>
          <p:nvPr>
            <p:ph idx="1"/>
          </p:nvPr>
        </p:nvSpPr>
        <p:spPr>
          <a:xfrm>
            <a:off x="352484" y="1589926"/>
            <a:ext cx="4418468" cy="4289168"/>
          </a:xfrm>
        </p:spPr>
        <p:txBody>
          <a:bodyPr>
            <a:normAutofit/>
          </a:bodyPr>
          <a:lstStyle/>
          <a:p>
            <a:pPr marL="0" indent="0">
              <a:buNone/>
            </a:pPr>
            <a:r>
              <a:rPr lang="en-US" dirty="0"/>
              <a:t>Green roofs are covered with growing vegetation. They capture and absorb rainwater, then slowly release it through drains, evaporation and evapotranspiration. </a:t>
            </a:r>
          </a:p>
        </p:txBody>
      </p:sp>
      <p:pic>
        <p:nvPicPr>
          <p:cNvPr id="9" name="Picture 8" descr="green roof in the city">
            <a:extLst>
              <a:ext uri="{FF2B5EF4-FFF2-40B4-BE49-F238E27FC236}">
                <a16:creationId xmlns:a16="http://schemas.microsoft.com/office/drawing/2014/main" id="{1CC6187B-E9D9-9FA4-7A47-EE3FF3D80A27}"/>
              </a:ext>
            </a:extLst>
          </p:cNvPr>
          <p:cNvPicPr>
            <a:picLocks noChangeAspect="1"/>
          </p:cNvPicPr>
          <p:nvPr/>
        </p:nvPicPr>
        <p:blipFill>
          <a:blip r:embed="rId3"/>
          <a:stretch>
            <a:fillRect/>
          </a:stretch>
        </p:blipFill>
        <p:spPr>
          <a:xfrm>
            <a:off x="4233925" y="3129968"/>
            <a:ext cx="3561789" cy="2377106"/>
          </a:xfrm>
          <a:prstGeom prst="rect">
            <a:avLst/>
          </a:prstGeom>
        </p:spPr>
      </p:pic>
      <p:pic>
        <p:nvPicPr>
          <p:cNvPr id="11" name="Picture 10" descr="green roof in a city">
            <a:extLst>
              <a:ext uri="{FF2B5EF4-FFF2-40B4-BE49-F238E27FC236}">
                <a16:creationId xmlns:a16="http://schemas.microsoft.com/office/drawing/2014/main" id="{825BEEDC-F557-9AEB-1424-C01933FAB54F}"/>
              </a:ext>
            </a:extLst>
          </p:cNvPr>
          <p:cNvPicPr>
            <a:picLocks noChangeAspect="1"/>
          </p:cNvPicPr>
          <p:nvPr/>
        </p:nvPicPr>
        <p:blipFill>
          <a:blip r:embed="rId4"/>
          <a:stretch>
            <a:fillRect/>
          </a:stretch>
        </p:blipFill>
        <p:spPr>
          <a:xfrm>
            <a:off x="7885659" y="1605954"/>
            <a:ext cx="4068851" cy="2712567"/>
          </a:xfrm>
          <a:prstGeom prst="rect">
            <a:avLst/>
          </a:prstGeom>
        </p:spPr>
      </p:pic>
    </p:spTree>
    <p:extLst>
      <p:ext uri="{BB962C8B-B14F-4D97-AF65-F5344CB8AC3E}">
        <p14:creationId xmlns:p14="http://schemas.microsoft.com/office/powerpoint/2010/main" val="290521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5B0CB0-147E-534A-B3E3-0958C28F1127}"/>
              </a:ext>
            </a:extLst>
          </p:cNvPr>
          <p:cNvSpPr>
            <a:spLocks noGrp="1"/>
          </p:cNvSpPr>
          <p:nvPr>
            <p:ph type="title"/>
          </p:nvPr>
        </p:nvSpPr>
        <p:spPr>
          <a:xfrm>
            <a:off x="471571" y="365125"/>
            <a:ext cx="9897139" cy="1325563"/>
          </a:xfrm>
        </p:spPr>
        <p:txBody>
          <a:bodyPr/>
          <a:lstStyle/>
          <a:p>
            <a:r>
              <a:rPr lang="en-US" dirty="0"/>
              <a:t>Green infrastructure in our community</a:t>
            </a:r>
          </a:p>
        </p:txBody>
      </p:sp>
      <p:sp>
        <p:nvSpPr>
          <p:cNvPr id="5" name="Content Placeholder 4">
            <a:extLst>
              <a:ext uri="{FF2B5EF4-FFF2-40B4-BE49-F238E27FC236}">
                <a16:creationId xmlns:a16="http://schemas.microsoft.com/office/drawing/2014/main" id="{256D4C9F-4ADC-7445-868B-25C43CAC394A}"/>
              </a:ext>
            </a:extLst>
          </p:cNvPr>
          <p:cNvSpPr>
            <a:spLocks noGrp="1"/>
          </p:cNvSpPr>
          <p:nvPr>
            <p:ph idx="1"/>
          </p:nvPr>
        </p:nvSpPr>
        <p:spPr>
          <a:xfrm>
            <a:off x="471570" y="1825625"/>
            <a:ext cx="9897140" cy="4289168"/>
          </a:xfrm>
        </p:spPr>
        <p:txBody>
          <a:bodyPr vert="horz" lIns="91440" tIns="45720" rIns="91440" bIns="45720" rtlCol="0" anchor="t">
            <a:normAutofit/>
          </a:bodyPr>
          <a:lstStyle/>
          <a:p>
            <a:pPr marL="0" indent="0">
              <a:buNone/>
            </a:pPr>
            <a:r>
              <a:rPr lang="en-US" dirty="0">
                <a:highlight>
                  <a:srgbClr val="FFFF00"/>
                </a:highlight>
              </a:rPr>
              <a:t>Add examples of green infrastructure in your city/municipality on this slide. Include a few bullets of text and pictures to illustrate the infrastructure.</a:t>
            </a:r>
          </a:p>
          <a:p>
            <a:pPr marL="0" indent="0">
              <a:buNone/>
            </a:pPr>
            <a:r>
              <a:rPr lang="en-US" dirty="0">
                <a:highlight>
                  <a:srgbClr val="FFFF00"/>
                </a:highlight>
                <a:cs typeface="Calibri"/>
              </a:rPr>
              <a:t>Potential questions you could include:</a:t>
            </a:r>
          </a:p>
          <a:p>
            <a:r>
              <a:rPr lang="en-US">
                <a:highlight>
                  <a:srgbClr val="FFFF00"/>
                </a:highlight>
                <a:cs typeface="Calibri"/>
              </a:rPr>
              <a:t>Why Green Infrastructure is important to us?</a:t>
            </a:r>
          </a:p>
          <a:p>
            <a:r>
              <a:rPr lang="en-US">
                <a:highlight>
                  <a:srgbClr val="FFFF00"/>
                </a:highlight>
                <a:cs typeface="Calibri"/>
              </a:rPr>
              <a:t>How can we implement green infrastructure to improve our community?</a:t>
            </a:r>
            <a:endParaRPr lang="en-US" dirty="0">
              <a:highlight>
                <a:srgbClr val="FFFF00"/>
              </a:highlight>
              <a:cs typeface="Calibri"/>
            </a:endParaRPr>
          </a:p>
          <a:p>
            <a:r>
              <a:rPr lang="en-US" dirty="0">
                <a:highlight>
                  <a:srgbClr val="FFFF00"/>
                </a:highlight>
                <a:cs typeface="Calibri"/>
              </a:rPr>
              <a:t>What are we</a:t>
            </a:r>
            <a:r>
              <a:rPr lang="en-US">
                <a:highlight>
                  <a:srgbClr val="FFFF00"/>
                </a:highlight>
                <a:cs typeface="Calibri"/>
              </a:rPr>
              <a:t> already doing? </a:t>
            </a:r>
          </a:p>
        </p:txBody>
      </p:sp>
    </p:spTree>
    <p:extLst>
      <p:ext uri="{BB962C8B-B14F-4D97-AF65-F5344CB8AC3E}">
        <p14:creationId xmlns:p14="http://schemas.microsoft.com/office/powerpoint/2010/main" val="284781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6CBB-30E0-430F-4E27-F09ABBD241C5}"/>
              </a:ext>
            </a:extLst>
          </p:cNvPr>
          <p:cNvSpPr>
            <a:spLocks noGrp="1"/>
          </p:cNvSpPr>
          <p:nvPr>
            <p:ph type="title"/>
          </p:nvPr>
        </p:nvSpPr>
        <p:spPr>
          <a:xfrm>
            <a:off x="277098" y="143945"/>
            <a:ext cx="9897139" cy="1325563"/>
          </a:xfrm>
        </p:spPr>
        <p:txBody>
          <a:bodyPr/>
          <a:lstStyle/>
          <a:p>
            <a:r>
              <a:rPr lang="en-US" dirty="0"/>
              <a:t>Resources</a:t>
            </a:r>
          </a:p>
        </p:txBody>
      </p:sp>
      <p:sp>
        <p:nvSpPr>
          <p:cNvPr id="3" name="Content Placeholder 2">
            <a:extLst>
              <a:ext uri="{FF2B5EF4-FFF2-40B4-BE49-F238E27FC236}">
                <a16:creationId xmlns:a16="http://schemas.microsoft.com/office/drawing/2014/main" id="{34FC0998-77C3-A1D0-A34C-3F3D7AFCF14E}"/>
              </a:ext>
            </a:extLst>
          </p:cNvPr>
          <p:cNvSpPr>
            <a:spLocks noGrp="1"/>
          </p:cNvSpPr>
          <p:nvPr>
            <p:ph idx="1"/>
          </p:nvPr>
        </p:nvSpPr>
        <p:spPr>
          <a:xfrm>
            <a:off x="277098" y="1443574"/>
            <a:ext cx="11819421" cy="5406948"/>
          </a:xfrm>
        </p:spPr>
        <p:txBody>
          <a:bodyPr>
            <a:normAutofit fontScale="32500" lnSpcReduction="20000"/>
          </a:bodyPr>
          <a:lstStyle/>
          <a:p>
            <a:pPr algn="l" rtl="0" fontAlgn="base">
              <a:spcBef>
                <a:spcPts val="600"/>
              </a:spcBef>
            </a:pPr>
            <a:r>
              <a:rPr lang="en-US" sz="9600" b="1" i="0" u="none" strike="noStrike" dirty="0">
                <a:solidFill>
                  <a:srgbClr val="000000"/>
                </a:solidFill>
                <a:effectLst/>
                <a:latin typeface="Calibri" panose="020F0502020204030204" pitchFamily="34" charset="0"/>
              </a:rPr>
              <a:t>Main EPA Green Infrastructure Webpage </a:t>
            </a:r>
            <a:r>
              <a:rPr lang="en-US" sz="9600" b="1" i="0" u="none" strike="noStrike">
                <a:solidFill>
                  <a:srgbClr val="000000"/>
                </a:solidFill>
                <a:effectLst/>
                <a:latin typeface="Calibri" panose="020F0502020204030204" pitchFamily="34" charset="0"/>
              </a:rPr>
              <a:t>and Resources</a:t>
            </a:r>
            <a:r>
              <a:rPr lang="en-US" sz="9600" b="1" i="0" u="none" strike="noStrike" dirty="0">
                <a:solidFill>
                  <a:srgbClr val="000000"/>
                </a:solidFill>
                <a:effectLst/>
                <a:latin typeface="Calibri" panose="020F0502020204030204" pitchFamily="34" charset="0"/>
              </a:rPr>
              <a:t>: </a:t>
            </a:r>
            <a:r>
              <a:rPr lang="en-US" sz="9600" b="0" i="0" dirty="0">
                <a:solidFill>
                  <a:srgbClr val="000000"/>
                </a:solidFill>
                <a:effectLst/>
                <a:latin typeface="Calibri" panose="020F0502020204030204" pitchFamily="34" charset="0"/>
              </a:rPr>
              <a:t>​</a:t>
            </a:r>
            <a:r>
              <a:rPr lang="en-US" sz="9600" b="0" i="0" u="sng" strike="noStrike" dirty="0">
                <a:solidFill>
                  <a:srgbClr val="002060"/>
                </a:solidFill>
                <a:effectLst/>
                <a:latin typeface="Calibri" panose="020F0502020204030204" pitchFamily="34" charset="0"/>
                <a:hlinkClick r:id="rId2"/>
              </a:rPr>
              <a:t>https://epa.gov/green-infrastructure/</a:t>
            </a:r>
            <a:r>
              <a:rPr lang="en-US" sz="9600" b="0" i="0" dirty="0">
                <a:solidFill>
                  <a:srgbClr val="000000"/>
                </a:solidFill>
                <a:effectLst/>
                <a:latin typeface="Calibri" panose="020F0502020204030204" pitchFamily="34" charset="0"/>
              </a:rPr>
              <a:t>​</a:t>
            </a:r>
            <a:endParaRPr lang="en-US" sz="9600" b="0" i="0" dirty="0">
              <a:solidFill>
                <a:srgbClr val="000000"/>
              </a:solidFill>
              <a:effectLst/>
              <a:latin typeface="Segoe UI" panose="020B0502040204020203" pitchFamily="34" charset="0"/>
            </a:endParaRPr>
          </a:p>
          <a:p>
            <a:pPr marL="0" indent="0" algn="l" rtl="0" fontAlgn="base">
              <a:spcBef>
                <a:spcPts val="600"/>
              </a:spcBef>
              <a:buNone/>
            </a:pPr>
            <a:endParaRPr lang="en-US" sz="9600" b="0" i="0" dirty="0">
              <a:solidFill>
                <a:srgbClr val="000000"/>
              </a:solidFill>
              <a:effectLst/>
              <a:latin typeface="Segoe UI" panose="020B0502040204020203" pitchFamily="34" charset="0"/>
            </a:endParaRPr>
          </a:p>
          <a:p>
            <a:pPr algn="l" rtl="0" fontAlgn="base">
              <a:spcBef>
                <a:spcPts val="600"/>
              </a:spcBef>
            </a:pPr>
            <a:r>
              <a:rPr lang="en-US" sz="9600" b="1" i="0" u="none" strike="noStrike" dirty="0">
                <a:solidFill>
                  <a:srgbClr val="000000"/>
                </a:solidFill>
                <a:effectLst/>
                <a:latin typeface="Calibri" panose="020F0502020204030204" pitchFamily="34" charset="0"/>
              </a:rPr>
              <a:t>EPA’s </a:t>
            </a:r>
            <a:r>
              <a:rPr lang="en-US" sz="9600" b="1" i="0" u="none" strike="noStrike" dirty="0" err="1">
                <a:solidFill>
                  <a:srgbClr val="000000"/>
                </a:solidFill>
                <a:effectLst/>
                <a:latin typeface="Calibri" panose="020F0502020204030204" pitchFamily="34" charset="0"/>
              </a:rPr>
              <a:t>GreenStream</a:t>
            </a:r>
            <a:r>
              <a:rPr lang="en-US" sz="9600" b="1" i="0" u="none" strike="noStrike" dirty="0">
                <a:solidFill>
                  <a:srgbClr val="000000"/>
                </a:solidFill>
                <a:effectLst/>
                <a:latin typeface="Calibri" panose="020F0502020204030204" pitchFamily="34" charset="0"/>
              </a:rPr>
              <a:t> Listserv:</a:t>
            </a:r>
            <a:r>
              <a:rPr lang="en-US" sz="9600" b="0" i="0" dirty="0">
                <a:solidFill>
                  <a:srgbClr val="000000"/>
                </a:solidFill>
                <a:effectLst/>
                <a:latin typeface="Calibri" panose="020F0502020204030204" pitchFamily="34" charset="0"/>
              </a:rPr>
              <a:t>​</a:t>
            </a:r>
            <a:r>
              <a:rPr lang="en-US" sz="9600" dirty="0">
                <a:solidFill>
                  <a:srgbClr val="000000"/>
                </a:solidFill>
                <a:latin typeface="Segoe UI" panose="020B0502040204020203" pitchFamily="34" charset="0"/>
              </a:rPr>
              <a:t> </a:t>
            </a:r>
            <a:r>
              <a:rPr lang="en-US" sz="9600" b="0" i="0" u="sng" strike="noStrike" dirty="0">
                <a:solidFill>
                  <a:srgbClr val="002060"/>
                </a:solidFill>
                <a:effectLst/>
                <a:latin typeface="Calibri" panose="020F0502020204030204" pitchFamily="34" charset="0"/>
                <a:hlinkClick r:id="rId3"/>
              </a:rPr>
              <a:t>join-greenstream@lists.epa.gov</a:t>
            </a:r>
            <a:r>
              <a:rPr lang="en-US" sz="9600" b="0" i="0" dirty="0">
                <a:solidFill>
                  <a:srgbClr val="000000"/>
                </a:solidFill>
                <a:effectLst/>
                <a:latin typeface="Calibri" panose="020F0502020204030204" pitchFamily="34" charset="0"/>
              </a:rPr>
              <a:t>​</a:t>
            </a:r>
            <a:endParaRPr lang="en-US" sz="9600" b="0" i="0" dirty="0">
              <a:solidFill>
                <a:srgbClr val="000000"/>
              </a:solidFill>
              <a:effectLst/>
              <a:latin typeface="Segoe UI" panose="020B0502040204020203" pitchFamily="34" charset="0"/>
            </a:endParaRPr>
          </a:p>
          <a:p>
            <a:pPr marL="0" indent="0" algn="l" rtl="0" fontAlgn="base">
              <a:spcBef>
                <a:spcPts val="600"/>
              </a:spcBef>
              <a:buNone/>
            </a:pPr>
            <a:r>
              <a:rPr lang="en-US" sz="9600" b="0" i="0" dirty="0">
                <a:solidFill>
                  <a:srgbClr val="000000"/>
                </a:solidFill>
                <a:effectLst/>
                <a:latin typeface="Calibri" panose="020F0502020204030204" pitchFamily="34" charset="0"/>
              </a:rPr>
              <a:t>​</a:t>
            </a:r>
            <a:endParaRPr lang="en-US" sz="9600" b="0" i="0" dirty="0">
              <a:solidFill>
                <a:srgbClr val="000000"/>
              </a:solidFill>
              <a:effectLst/>
              <a:latin typeface="Segoe UI" panose="020B0502040204020203" pitchFamily="34" charset="0"/>
            </a:endParaRPr>
          </a:p>
          <a:p>
            <a:pPr algn="l" rtl="0" fontAlgn="base">
              <a:spcBef>
                <a:spcPts val="600"/>
              </a:spcBef>
            </a:pPr>
            <a:r>
              <a:rPr lang="en-US" sz="9600" b="1" i="0" u="none" strike="noStrike" dirty="0">
                <a:solidFill>
                  <a:srgbClr val="000000"/>
                </a:solidFill>
                <a:effectLst/>
                <a:latin typeface="Calibri" panose="020F0502020204030204" pitchFamily="34" charset="0"/>
              </a:rPr>
              <a:t>EPA’s National Menu of Best Management Practices (BMPs) for Stormwater:</a:t>
            </a:r>
            <a:r>
              <a:rPr lang="en-US" sz="9600" b="0" i="0" dirty="0">
                <a:solidFill>
                  <a:srgbClr val="000000"/>
                </a:solidFill>
                <a:effectLst/>
                <a:latin typeface="Calibri" panose="020F0502020204030204" pitchFamily="34" charset="0"/>
              </a:rPr>
              <a:t>​</a:t>
            </a:r>
            <a:r>
              <a:rPr lang="en-US" sz="9600" dirty="0">
                <a:solidFill>
                  <a:srgbClr val="000000"/>
                </a:solidFill>
                <a:latin typeface="Segoe UI" panose="020B0502040204020203" pitchFamily="34" charset="0"/>
              </a:rPr>
              <a:t> </a:t>
            </a:r>
            <a:r>
              <a:rPr lang="en-US" sz="9600" b="0" i="0" u="sng" strike="noStrike" dirty="0">
                <a:solidFill>
                  <a:srgbClr val="002060"/>
                </a:solidFill>
                <a:effectLst/>
                <a:latin typeface="Calibri" panose="020F0502020204030204" pitchFamily="34" charset="0"/>
              </a:rPr>
              <a:t>https://www.epa.gov/npdes/national-menu-best-management-practices-bmps-stormwater</a:t>
            </a:r>
            <a:endParaRPr lang="en-US" sz="9600" b="0" i="0" dirty="0">
              <a:solidFill>
                <a:srgbClr val="000000"/>
              </a:solidFill>
              <a:effectLst/>
              <a:latin typeface="Segoe UI" panose="020B0502040204020203" pitchFamily="34" charset="0"/>
            </a:endParaRPr>
          </a:p>
          <a:p>
            <a:pPr marL="0" indent="0" algn="l" rtl="0" fontAlgn="base">
              <a:spcBef>
                <a:spcPts val="600"/>
              </a:spcBef>
              <a:buNone/>
            </a:pPr>
            <a:r>
              <a:rPr lang="en-US" sz="9600" b="0" i="0" dirty="0">
                <a:solidFill>
                  <a:srgbClr val="000000"/>
                </a:solidFill>
                <a:effectLst/>
                <a:latin typeface="Calibri" panose="020F0502020204030204" pitchFamily="34" charset="0"/>
              </a:rPr>
              <a:t>​</a:t>
            </a:r>
            <a:endParaRPr lang="en-US" sz="9600" b="0" i="0" dirty="0">
              <a:solidFill>
                <a:srgbClr val="000000"/>
              </a:solidFill>
              <a:effectLst/>
              <a:latin typeface="Segoe UI" panose="020B0502040204020203" pitchFamily="34" charset="0"/>
            </a:endParaRPr>
          </a:p>
          <a:p>
            <a:pPr algn="l" rtl="0" fontAlgn="base">
              <a:spcBef>
                <a:spcPts val="600"/>
              </a:spcBef>
            </a:pPr>
            <a:r>
              <a:rPr lang="en-US" sz="9600" b="1" i="0" u="none" strike="noStrike" dirty="0">
                <a:solidFill>
                  <a:srgbClr val="000000"/>
                </a:solidFill>
                <a:effectLst/>
                <a:latin typeface="Calibri" panose="020F0502020204030204" pitchFamily="34" charset="0"/>
              </a:rPr>
              <a:t>Enhancing Sustainable Communities with Green Infrastructure</a:t>
            </a:r>
            <a:r>
              <a:rPr lang="en-US" sz="9600" b="0" i="0" dirty="0">
                <a:solidFill>
                  <a:srgbClr val="000000"/>
                </a:solidFill>
                <a:effectLst/>
                <a:latin typeface="Calibri" panose="020F0502020204030204" pitchFamily="34" charset="0"/>
              </a:rPr>
              <a:t>​</a:t>
            </a:r>
            <a:r>
              <a:rPr lang="en-US" sz="9600" dirty="0">
                <a:solidFill>
                  <a:srgbClr val="000000"/>
                </a:solidFill>
                <a:latin typeface="Segoe UI" panose="020B0502040204020203" pitchFamily="34" charset="0"/>
              </a:rPr>
              <a:t>: </a:t>
            </a:r>
            <a:r>
              <a:rPr lang="en-US" sz="9600" b="0" i="0" u="sng" strike="noStrike" dirty="0">
                <a:solidFill>
                  <a:srgbClr val="002060"/>
                </a:solidFill>
                <a:effectLst/>
                <a:latin typeface="Calibri" panose="020F0502020204030204" pitchFamily="34" charset="0"/>
                <a:hlinkClick r:id="rId4"/>
              </a:rPr>
              <a:t>https://www.epa.gov/smartgrowth/enhancing-sustainable-communities-green-infrastructure</a:t>
            </a:r>
            <a:endParaRPr lang="en-US" sz="9600" b="0" i="0" u="sng" strike="noStrike" dirty="0">
              <a:solidFill>
                <a:srgbClr val="002060"/>
              </a:solidFill>
              <a:effectLst/>
              <a:latin typeface="Calibri" panose="020F0502020204030204" pitchFamily="34" charset="0"/>
            </a:endParaRPr>
          </a:p>
          <a:p>
            <a:pPr marL="0" indent="0" algn="l" rtl="0" fontAlgn="base">
              <a:spcBef>
                <a:spcPts val="600"/>
              </a:spcBef>
              <a:buNone/>
            </a:pPr>
            <a:endParaRPr lang="en-US" sz="9600" u="sng" dirty="0">
              <a:solidFill>
                <a:srgbClr val="002060"/>
              </a:solidFill>
              <a:latin typeface="Calibri" panose="020F0502020204030204" pitchFamily="34" charset="0"/>
            </a:endParaRPr>
          </a:p>
          <a:p>
            <a:pPr algn="l" rtl="0" fontAlgn="base">
              <a:spcBef>
                <a:spcPts val="600"/>
              </a:spcBef>
            </a:pPr>
            <a:r>
              <a:rPr lang="en-US" sz="9600" b="1" i="0" dirty="0">
                <a:effectLst/>
                <a:highlight>
                  <a:srgbClr val="FFFF00"/>
                </a:highlight>
                <a:latin typeface="Calibri" panose="020F0502020204030204" pitchFamily="34" charset="0"/>
              </a:rPr>
              <a:t>Add additional resources specific to your community</a:t>
            </a:r>
            <a:endParaRPr lang="en-US" sz="9600" b="1" i="0" dirty="0">
              <a:effectLst/>
              <a:highlight>
                <a:srgbClr val="FFFF00"/>
              </a:highligh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65883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0726A08A-E291-8E30-2BBE-D0BD2FDDF9D0}"/>
              </a:ext>
            </a:extLst>
          </p:cNvPr>
          <p:cNvSpPr>
            <a:spLocks noGrp="1"/>
          </p:cNvSpPr>
          <p:nvPr>
            <p:ph idx="1"/>
          </p:nvPr>
        </p:nvSpPr>
        <p:spPr>
          <a:xfrm>
            <a:off x="527670" y="1388258"/>
            <a:ext cx="6219639" cy="5228794"/>
          </a:xfrm>
        </p:spPr>
        <p:txBody>
          <a:bodyPr>
            <a:normAutofit/>
          </a:bodyPr>
          <a:lstStyle/>
          <a:p>
            <a:pPr marL="0" indent="0">
              <a:spcBef>
                <a:spcPts val="600"/>
              </a:spcBef>
              <a:spcAft>
                <a:spcPts val="600"/>
              </a:spcAft>
              <a:buNone/>
            </a:pPr>
            <a:r>
              <a:rPr lang="en-US" sz="2600" b="0" i="0" dirty="0">
                <a:solidFill>
                  <a:srgbClr val="000000"/>
                </a:solidFill>
                <a:effectLst/>
                <a:latin typeface="Calibri" panose="020F0502020204030204" pitchFamily="34" charset="0"/>
              </a:rPr>
              <a:t>Stormwater is </a:t>
            </a:r>
            <a:r>
              <a:rPr lang="en-US" sz="2600" dirty="0">
                <a:solidFill>
                  <a:srgbClr val="000000"/>
                </a:solidFill>
                <a:latin typeface="Calibri" panose="020F0502020204030204" pitchFamily="34" charset="0"/>
              </a:rPr>
              <a:t>water from </a:t>
            </a:r>
            <a:r>
              <a:rPr lang="en-US" sz="2600" b="0" i="0" dirty="0">
                <a:solidFill>
                  <a:srgbClr val="000000"/>
                </a:solidFill>
                <a:effectLst/>
                <a:latin typeface="Calibri" panose="020F0502020204030204" pitchFamily="34" charset="0"/>
              </a:rPr>
              <a:t>rain and snow, that can </a:t>
            </a:r>
            <a:r>
              <a:rPr lang="en-US" sz="2600" b="1" i="0" dirty="0">
                <a:solidFill>
                  <a:srgbClr val="000000"/>
                </a:solidFill>
                <a:effectLst/>
                <a:latin typeface="Calibri" panose="020F0502020204030204" pitchFamily="34" charset="0"/>
              </a:rPr>
              <a:t>pick up pollutants as it flows </a:t>
            </a:r>
            <a:r>
              <a:rPr lang="en-US" sz="2600" b="0" i="0" dirty="0">
                <a:solidFill>
                  <a:srgbClr val="000000"/>
                </a:solidFill>
                <a:effectLst/>
                <a:latin typeface="Calibri" panose="020F0502020204030204" pitchFamily="34" charset="0"/>
              </a:rPr>
              <a:t>over surfaces such as roads, sidewalks, buildings, and landscapes.​</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2600" b="0" i="0" u="none" kern="1200" cap="none" spc="0" normalizeH="0" baseline="0" noProof="0" dirty="0">
                <a:ln>
                  <a:noFill/>
                </a:ln>
                <a:solidFill>
                  <a:srgbClr val="000000"/>
                </a:solidFill>
                <a:effectLst/>
                <a:uLnTx/>
                <a:uFillTx/>
                <a:latin typeface="Calibri" panose="020F0502020204030204" pitchFamily="34" charset="0"/>
                <a:ea typeface="+mn-ea"/>
                <a:cs typeface="+mn-cs"/>
              </a:rPr>
              <a:t>Without management practices in place, </a:t>
            </a:r>
            <a:r>
              <a:rPr kumimoji="0" lang="en-US" sz="2600" b="0" i="0" u="none" strike="sng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stormwater</a:t>
            </a:r>
            <a:r>
              <a:rPr kumimoji="0" lang="en-US" sz="2600" b="0" i="0" u="none" kern="1200" cap="none" spc="0" normalizeH="0" baseline="0" noProof="0" dirty="0">
                <a:ln>
                  <a:noFill/>
                </a:ln>
                <a:solidFill>
                  <a:srgbClr val="000000"/>
                </a:solidFill>
                <a:effectLst/>
                <a:uLnTx/>
                <a:uFillTx/>
                <a:latin typeface="Calibri" panose="020F0502020204030204" pitchFamily="34" charset="0"/>
                <a:ea typeface="+mn-ea"/>
                <a:cs typeface="+mn-cs"/>
              </a:rPr>
              <a:t> can </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cause:</a:t>
            </a:r>
          </a:p>
          <a:p>
            <a:pPr lvl="1">
              <a:spcBef>
                <a:spcPts val="600"/>
              </a:spcBef>
              <a:spcAft>
                <a:spcPts val="600"/>
              </a:spcAft>
              <a:defRPr/>
            </a:pPr>
            <a:r>
              <a:rPr lang="en-US" sz="2600" dirty="0">
                <a:solidFill>
                  <a:srgbClr val="000000"/>
                </a:solidFill>
                <a:latin typeface="Calibri" panose="020F0502020204030204" pitchFamily="34" charset="0"/>
              </a:rPr>
              <a:t>Polluted waterways</a:t>
            </a:r>
          </a:p>
          <a:p>
            <a:pPr lvl="1">
              <a:spcBef>
                <a:spcPts val="600"/>
              </a:spcBef>
              <a:spcAft>
                <a:spcPts val="600"/>
              </a:spcAft>
              <a:defRPr/>
            </a:pPr>
            <a:r>
              <a:rPr lang="en-US" sz="2600" dirty="0">
                <a:solidFill>
                  <a:srgbClr val="000000"/>
                </a:solidFill>
                <a:latin typeface="Calibri" panose="020F0502020204030204" pitchFamily="34" charset="0"/>
              </a:rPr>
              <a:t>Increased flooding</a:t>
            </a:r>
          </a:p>
          <a:p>
            <a:pPr marL="685800" lvl="1" indent="-228600">
              <a:lnSpc>
                <a:spcPct val="90000"/>
              </a:lnSpc>
              <a:spcBef>
                <a:spcPts val="600"/>
              </a:spcBef>
              <a:spcAft>
                <a:spcPts val="600"/>
              </a:spcAft>
              <a:buFont typeface="Arial" panose="020B0604020202020204" pitchFamily="34" charset="0"/>
              <a:buChar char="•"/>
              <a:defRPr/>
            </a:pPr>
            <a:r>
              <a:rPr lang="en-US" sz="2600" dirty="0">
                <a:solidFill>
                  <a:srgbClr val="000000"/>
                </a:solidFill>
                <a:latin typeface="Calibri" panose="020F0502020204030204" pitchFamily="34" charset="0"/>
              </a:rPr>
              <a:t>Damage to property and infrastructure</a:t>
            </a:r>
          </a:p>
          <a:p>
            <a:pPr marL="685800" lvl="1" indent="-228600">
              <a:lnSpc>
                <a:spcPct val="90000"/>
              </a:lnSpc>
              <a:spcBef>
                <a:spcPts val="600"/>
              </a:spcBef>
              <a:spcAft>
                <a:spcPts val="600"/>
              </a:spcAft>
              <a:buFont typeface="Arial" panose="020B0604020202020204" pitchFamily="34" charset="0"/>
              <a:buChar char="•"/>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Permit non-compliance</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spcBef>
                <a:spcPts val="600"/>
              </a:spcBef>
              <a:spcAft>
                <a:spcPts val="600"/>
              </a:spcAft>
              <a:buNone/>
            </a:pPr>
            <a:endParaRPr lang="en-US" sz="2600" b="0" i="0" dirty="0">
              <a:solidFill>
                <a:srgbClr val="000000"/>
              </a:solidFill>
              <a:effectLst/>
              <a:latin typeface="Calibri" panose="020F0502020204030204" pitchFamily="34" charset="0"/>
            </a:endParaRPr>
          </a:p>
          <a:p>
            <a:pPr marL="0" indent="0">
              <a:spcBef>
                <a:spcPts val="600"/>
              </a:spcBef>
              <a:spcAft>
                <a:spcPts val="600"/>
              </a:spcAft>
              <a:buNone/>
            </a:pPr>
            <a:endParaRPr lang="en-US" sz="2600" dirty="0">
              <a:solidFill>
                <a:srgbClr val="000000"/>
              </a:solidFill>
              <a:latin typeface="Calibri" panose="020F0502020204030204" pitchFamily="34" charset="0"/>
            </a:endParaRPr>
          </a:p>
        </p:txBody>
      </p:sp>
      <p:sp>
        <p:nvSpPr>
          <p:cNvPr id="8" name="Title 1">
            <a:extLst>
              <a:ext uri="{FF2B5EF4-FFF2-40B4-BE49-F238E27FC236}">
                <a16:creationId xmlns:a16="http://schemas.microsoft.com/office/drawing/2014/main" id="{6586858F-B0D1-7BE3-D0DB-464C220E1806}"/>
              </a:ext>
            </a:extLst>
          </p:cNvPr>
          <p:cNvSpPr txBox="1">
            <a:spLocks noGrp="1"/>
          </p:cNvSpPr>
          <p:nvPr>
            <p:ph type="title" idx="4294967295"/>
          </p:nvPr>
        </p:nvSpPr>
        <p:spPr>
          <a:xfrm>
            <a:off x="527669" y="240948"/>
            <a:ext cx="989713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j-ea"/>
                <a:cs typeface="+mj-cs"/>
              </a:rPr>
              <a:t>What is stormwater?</a:t>
            </a:r>
          </a:p>
        </p:txBody>
      </p:sp>
      <p:pic>
        <p:nvPicPr>
          <p:cNvPr id="4" name="Picture 3" descr="A rain falling on a street">
            <a:extLst>
              <a:ext uri="{FF2B5EF4-FFF2-40B4-BE49-F238E27FC236}">
                <a16:creationId xmlns:a16="http://schemas.microsoft.com/office/drawing/2014/main" id="{AC723A1C-F678-39FE-EC76-C61A1AE90EE3}"/>
              </a:ext>
            </a:extLst>
          </p:cNvPr>
          <p:cNvPicPr>
            <a:picLocks noChangeAspect="1"/>
          </p:cNvPicPr>
          <p:nvPr/>
        </p:nvPicPr>
        <p:blipFill>
          <a:blip r:embed="rId2"/>
          <a:stretch>
            <a:fillRect/>
          </a:stretch>
        </p:blipFill>
        <p:spPr>
          <a:xfrm>
            <a:off x="7118026" y="1566511"/>
            <a:ext cx="4546304" cy="3034795"/>
          </a:xfrm>
          <a:prstGeom prst="rect">
            <a:avLst/>
          </a:prstGeom>
        </p:spPr>
      </p:pic>
    </p:spTree>
    <p:extLst>
      <p:ext uri="{BB962C8B-B14F-4D97-AF65-F5344CB8AC3E}">
        <p14:creationId xmlns:p14="http://schemas.microsoft.com/office/powerpoint/2010/main" val="389524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0FD1-C6A2-9E93-49F3-3785A02A6544}"/>
              </a:ext>
            </a:extLst>
          </p:cNvPr>
          <p:cNvSpPr>
            <a:spLocks noGrp="1"/>
          </p:cNvSpPr>
          <p:nvPr>
            <p:ph type="title"/>
          </p:nvPr>
        </p:nvSpPr>
        <p:spPr/>
        <p:txBody>
          <a:bodyPr/>
          <a:lstStyle/>
          <a:p>
            <a:r>
              <a:rPr lang="en-US" dirty="0"/>
              <a:t>What is green infrastructure?</a:t>
            </a:r>
          </a:p>
        </p:txBody>
      </p:sp>
      <p:sp>
        <p:nvSpPr>
          <p:cNvPr id="6" name="Content Placeholder 2">
            <a:extLst>
              <a:ext uri="{FF2B5EF4-FFF2-40B4-BE49-F238E27FC236}">
                <a16:creationId xmlns:a16="http://schemas.microsoft.com/office/drawing/2014/main" id="{96C558A4-49C9-39CD-BD2E-51D97AC49E01}"/>
              </a:ext>
            </a:extLst>
          </p:cNvPr>
          <p:cNvSpPr>
            <a:spLocks noGrp="1"/>
          </p:cNvSpPr>
          <p:nvPr>
            <p:ph idx="1"/>
          </p:nvPr>
        </p:nvSpPr>
        <p:spPr>
          <a:xfrm>
            <a:off x="1147430" y="1558925"/>
            <a:ext cx="5329570" cy="4289168"/>
          </a:xfrm>
        </p:spPr>
        <p:txBody>
          <a:bodyPr>
            <a:noAutofit/>
          </a:bodyPr>
          <a:lstStyle/>
          <a:p>
            <a:pPr marL="0" indent="0">
              <a:buNone/>
            </a:pPr>
            <a:r>
              <a:rPr lang="en-US" b="0" i="0" dirty="0">
                <a:solidFill>
                  <a:srgbClr val="000000"/>
                </a:solidFill>
                <a:effectLst/>
                <a:latin typeface="Calibri" panose="020F0502020204030204" pitchFamily="34" charset="0"/>
              </a:rPr>
              <a:t>Green infrastructure uses plants, soils, and other media to capture and treat stormwater at its source. It </a:t>
            </a:r>
            <a:r>
              <a:rPr lang="en-US" dirty="0">
                <a:solidFill>
                  <a:srgbClr val="000000"/>
                </a:solidFill>
                <a:latin typeface="Calibri" panose="020F0502020204030204" pitchFamily="34" charset="0"/>
              </a:rPr>
              <a:t>relies on </a:t>
            </a:r>
            <a:r>
              <a:rPr lang="en-US" b="0" i="0" dirty="0">
                <a:solidFill>
                  <a:srgbClr val="000000"/>
                </a:solidFill>
                <a:effectLst/>
                <a:latin typeface="Calibri" panose="020F0502020204030204" pitchFamily="34" charset="0"/>
              </a:rPr>
              <a:t>the natural processes of filtration, infiltration, and evapotranspiration to manage stormwater</a:t>
            </a:r>
            <a:r>
              <a:rPr lang="en-US" dirty="0">
                <a:solidFill>
                  <a:srgbClr val="000000"/>
                </a:solidFill>
                <a:latin typeface="Calibri" panose="020F0502020204030204" pitchFamily="34" charset="0"/>
              </a:rPr>
              <a:t>.</a:t>
            </a:r>
          </a:p>
          <a:p>
            <a:pPr marL="0" indent="0">
              <a:buNone/>
            </a:pPr>
            <a:endParaRPr lang="en-US" dirty="0">
              <a:solidFill>
                <a:srgbClr val="000000"/>
              </a:solidFill>
              <a:latin typeface="Calibri" panose="020F0502020204030204" pitchFamily="34" charset="0"/>
            </a:endParaRPr>
          </a:p>
          <a:p>
            <a:pPr marL="0" indent="0">
              <a:buNone/>
            </a:pPr>
            <a:r>
              <a:rPr lang="en-US" dirty="0">
                <a:solidFill>
                  <a:srgbClr val="000000"/>
                </a:solidFill>
                <a:latin typeface="Calibri" panose="020F0502020204030204" pitchFamily="34" charset="0"/>
              </a:rPr>
              <a:t>Green infrastructure can be implemented at multiple scales.</a:t>
            </a:r>
          </a:p>
          <a:p>
            <a:pPr marL="0" indent="0">
              <a:buNone/>
            </a:pPr>
            <a:endParaRPr lang="en-US" dirty="0">
              <a:solidFill>
                <a:srgbClr val="000000"/>
              </a:solidFill>
              <a:latin typeface="Calibri" panose="020F0502020204030204" pitchFamily="34" charset="0"/>
            </a:endParaRPr>
          </a:p>
        </p:txBody>
      </p:sp>
      <p:pic>
        <p:nvPicPr>
          <p:cNvPr id="5" name="Picture 4" descr="diagram showing regional, neighborhood, and site scales of green infrastructure. ">
            <a:extLst>
              <a:ext uri="{FF2B5EF4-FFF2-40B4-BE49-F238E27FC236}">
                <a16:creationId xmlns:a16="http://schemas.microsoft.com/office/drawing/2014/main" id="{460A86D6-B617-20DC-67ED-FC09EDB44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4934" y="1161794"/>
            <a:ext cx="4843733" cy="4710112"/>
          </a:xfrm>
          <a:prstGeom prst="rect">
            <a:avLst/>
          </a:prstGeom>
        </p:spPr>
      </p:pic>
    </p:spTree>
    <p:extLst>
      <p:ext uri="{BB962C8B-B14F-4D97-AF65-F5344CB8AC3E}">
        <p14:creationId xmlns:p14="http://schemas.microsoft.com/office/powerpoint/2010/main" val="291202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5D19-C9C6-EB4C-B0D3-E756FB8AF573}"/>
              </a:ext>
            </a:extLst>
          </p:cNvPr>
          <p:cNvSpPr>
            <a:spLocks noGrp="1"/>
          </p:cNvSpPr>
          <p:nvPr>
            <p:ph type="title"/>
          </p:nvPr>
        </p:nvSpPr>
        <p:spPr/>
        <p:txBody>
          <a:bodyPr/>
          <a:lstStyle/>
          <a:p>
            <a:r>
              <a:rPr lang="en-US" dirty="0"/>
              <a:t>Green infrastructure is a solution</a:t>
            </a:r>
          </a:p>
        </p:txBody>
      </p:sp>
      <p:sp>
        <p:nvSpPr>
          <p:cNvPr id="3" name="Content Placeholder 2">
            <a:extLst>
              <a:ext uri="{FF2B5EF4-FFF2-40B4-BE49-F238E27FC236}">
                <a16:creationId xmlns:a16="http://schemas.microsoft.com/office/drawing/2014/main" id="{9DD0FBED-835D-904A-9C99-5AC30D5861F1}"/>
              </a:ext>
            </a:extLst>
          </p:cNvPr>
          <p:cNvSpPr>
            <a:spLocks noGrp="1"/>
          </p:cNvSpPr>
          <p:nvPr>
            <p:ph idx="1"/>
          </p:nvPr>
        </p:nvSpPr>
        <p:spPr/>
        <p:txBody>
          <a:bodyPr>
            <a:noAutofit/>
          </a:bodyPr>
          <a:lstStyle/>
          <a:p>
            <a:pPr marL="0" indent="0">
              <a:lnSpc>
                <a:spcPct val="100000"/>
              </a:lnSpc>
              <a:spcBef>
                <a:spcPts val="1200"/>
              </a:spcBef>
              <a:spcAft>
                <a:spcPts val="1200"/>
              </a:spcAft>
              <a:buNone/>
            </a:pPr>
            <a:r>
              <a:rPr lang="en-US" b="0" i="0" dirty="0">
                <a:solidFill>
                  <a:srgbClr val="000000"/>
                </a:solidFill>
                <a:effectLst/>
                <a:latin typeface="Calibri" panose="020F0502020204030204" pitchFamily="34" charset="0"/>
              </a:rPr>
              <a:t>Many communities have aging stormwater infrastructure and regularly experience flooding. Stormwater has traditionally been managed by transporting it—untreated—to waterways quickly with hard infrastructure such as curbs, gutters, and pipes, which can lead to polluted waterways. </a:t>
            </a:r>
            <a:r>
              <a:rPr lang="en-US" dirty="0">
                <a:solidFill>
                  <a:srgbClr val="000000"/>
                </a:solidFill>
                <a:latin typeface="Calibri" panose="020F0502020204030204" pitchFamily="34" charset="0"/>
              </a:rPr>
              <a:t>Green infrastructure can filter pollutants from runoff and soak rainwater into the ground. It provides many environmental, social, and economic benefits and is an essential complement to our current hard infrastructure.</a:t>
            </a:r>
          </a:p>
        </p:txBody>
      </p:sp>
    </p:spTree>
    <p:extLst>
      <p:ext uri="{BB962C8B-B14F-4D97-AF65-F5344CB8AC3E}">
        <p14:creationId xmlns:p14="http://schemas.microsoft.com/office/powerpoint/2010/main" val="178852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99E3FE12-68A6-45B4-B370-F2EE1544E7FE}"/>
              </a:ext>
            </a:extLst>
          </p:cNvPr>
          <p:cNvSpPr>
            <a:spLocks noGrp="1"/>
          </p:cNvSpPr>
          <p:nvPr>
            <p:ph type="title"/>
          </p:nvPr>
        </p:nvSpPr>
        <p:spPr>
          <a:xfrm>
            <a:off x="1147432" y="365125"/>
            <a:ext cx="9339594" cy="1325563"/>
          </a:xfrm>
        </p:spPr>
        <p:txBody>
          <a:bodyPr>
            <a:normAutofit fontScale="90000"/>
          </a:bodyPr>
          <a:lstStyle/>
          <a:p>
            <a:r>
              <a:rPr lang="en-US" sz="4600" dirty="0"/>
              <a:t>Costs to the community if we don’t manage stormwater better</a:t>
            </a:r>
          </a:p>
        </p:txBody>
      </p:sp>
      <p:sp>
        <p:nvSpPr>
          <p:cNvPr id="10" name="Content Placeholder 9">
            <a:extLst>
              <a:ext uri="{FF2B5EF4-FFF2-40B4-BE49-F238E27FC236}">
                <a16:creationId xmlns:a16="http://schemas.microsoft.com/office/drawing/2014/main" id="{09D32AED-C9DF-49E2-B4D2-DC15003331F8}"/>
              </a:ext>
            </a:extLst>
          </p:cNvPr>
          <p:cNvSpPr>
            <a:spLocks noGrp="1"/>
          </p:cNvSpPr>
          <p:nvPr>
            <p:ph idx="1"/>
          </p:nvPr>
        </p:nvSpPr>
        <p:spPr/>
        <p:txBody>
          <a:bodyPr>
            <a:normAutofit/>
          </a:bodyPr>
          <a:lstStyle/>
          <a:p>
            <a:r>
              <a:rPr lang="en-US" dirty="0"/>
              <a:t>Increased flooding</a:t>
            </a:r>
          </a:p>
          <a:p>
            <a:r>
              <a:rPr lang="en-US" dirty="0"/>
              <a:t>Infrastructure and property damage</a:t>
            </a:r>
          </a:p>
          <a:p>
            <a:r>
              <a:rPr lang="en-US" dirty="0"/>
              <a:t>Polluted waterways</a:t>
            </a:r>
          </a:p>
          <a:p>
            <a:r>
              <a:rPr lang="en-US" dirty="0"/>
              <a:t>Permit non-compliance</a:t>
            </a:r>
          </a:p>
          <a:p>
            <a:endParaRPr lang="en-US" dirty="0"/>
          </a:p>
        </p:txBody>
      </p:sp>
      <p:pic>
        <p:nvPicPr>
          <p:cNvPr id="2" name="Picture 1" descr="Flooded roadway.">
            <a:extLst>
              <a:ext uri="{FF2B5EF4-FFF2-40B4-BE49-F238E27FC236}">
                <a16:creationId xmlns:a16="http://schemas.microsoft.com/office/drawing/2014/main" id="{7F03A93E-3C52-4F95-B3FF-92085F76365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154300" y="1825625"/>
            <a:ext cx="4461727" cy="2974484"/>
          </a:xfrm>
          <a:prstGeom prst="rect">
            <a:avLst/>
          </a:prstGeom>
        </p:spPr>
      </p:pic>
    </p:spTree>
    <p:extLst>
      <p:ext uri="{BB962C8B-B14F-4D97-AF65-F5344CB8AC3E}">
        <p14:creationId xmlns:p14="http://schemas.microsoft.com/office/powerpoint/2010/main" val="2271770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8CAB-9346-AF25-C8A3-AB0221258CDF}"/>
              </a:ext>
            </a:extLst>
          </p:cNvPr>
          <p:cNvSpPr>
            <a:spLocks noGrp="1"/>
          </p:cNvSpPr>
          <p:nvPr>
            <p:ph type="title"/>
          </p:nvPr>
        </p:nvSpPr>
        <p:spPr/>
        <p:txBody>
          <a:bodyPr/>
          <a:lstStyle/>
          <a:p>
            <a:r>
              <a:rPr lang="en-US"/>
              <a:t>Green infrastructure’s </a:t>
            </a:r>
            <a:br>
              <a:rPr lang="en-US"/>
            </a:br>
            <a:r>
              <a:rPr lang="en-US"/>
              <a:t>multiple benefits</a:t>
            </a:r>
            <a:endParaRPr lang="en-US" dirty="0"/>
          </a:p>
        </p:txBody>
      </p:sp>
      <p:pic>
        <p:nvPicPr>
          <p:cNvPr id="6" name="Picture 5" descr="Environmental benefits of green infrastructure: improves climate resiliency, improves water quality, reduces localized flooding, captures water for reuse, improves air quality, reduces heat island effect, improves habitat connectivity">
            <a:extLst>
              <a:ext uri="{FF2B5EF4-FFF2-40B4-BE49-F238E27FC236}">
                <a16:creationId xmlns:a16="http://schemas.microsoft.com/office/drawing/2014/main" id="{A373E330-92D0-F009-B494-99BD519C11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758" y="1756357"/>
            <a:ext cx="4114800" cy="3900488"/>
          </a:xfrm>
          <a:prstGeom prst="rect">
            <a:avLst/>
          </a:prstGeom>
          <a:noFill/>
          <a:ln>
            <a:noFill/>
          </a:ln>
        </p:spPr>
      </p:pic>
      <p:pic>
        <p:nvPicPr>
          <p:cNvPr id="7" name="Picture 6" descr="Social benefits of green infrastructure: improved health and well being, greater sense of community, opportunity for engaging with public">
            <a:extLst>
              <a:ext uri="{FF2B5EF4-FFF2-40B4-BE49-F238E27FC236}">
                <a16:creationId xmlns:a16="http://schemas.microsoft.com/office/drawing/2014/main" id="{B4679328-E10E-DF4F-62E6-2DD35CB541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766" y="1763081"/>
            <a:ext cx="4114800" cy="3901466"/>
          </a:xfrm>
          <a:prstGeom prst="rect">
            <a:avLst/>
          </a:prstGeom>
          <a:noFill/>
          <a:ln>
            <a:noFill/>
          </a:ln>
        </p:spPr>
      </p:pic>
      <p:pic>
        <p:nvPicPr>
          <p:cNvPr id="9" name="Picture 8" descr="Economic benefits of green infrastructure: improves neighborhood values, more green jobs, reduce flood damage costs, reduce wastewater infrastructure costs">
            <a:extLst>
              <a:ext uri="{FF2B5EF4-FFF2-40B4-BE49-F238E27FC236}">
                <a16:creationId xmlns:a16="http://schemas.microsoft.com/office/drawing/2014/main" id="{5E296CFD-62CF-5A93-9CD4-C9E14652C334}"/>
              </a:ext>
            </a:extLst>
          </p:cNvPr>
          <p:cNvPicPr>
            <a:picLocks noChangeAspect="1"/>
          </p:cNvPicPr>
          <p:nvPr/>
        </p:nvPicPr>
        <p:blipFill>
          <a:blip r:embed="rId5"/>
          <a:srcRect/>
          <a:stretch/>
        </p:blipFill>
        <p:spPr bwMode="auto">
          <a:xfrm>
            <a:off x="7774809" y="1758913"/>
            <a:ext cx="4114800" cy="3902939"/>
          </a:xfrm>
          <a:prstGeom prst="rect">
            <a:avLst/>
          </a:prstGeom>
          <a:noFill/>
          <a:ln>
            <a:noFill/>
          </a:ln>
        </p:spPr>
      </p:pic>
    </p:spTree>
    <p:extLst>
      <p:ext uri="{BB962C8B-B14F-4D97-AF65-F5344CB8AC3E}">
        <p14:creationId xmlns:p14="http://schemas.microsoft.com/office/powerpoint/2010/main" val="102791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B945-3841-AAC3-FDC7-03E34FCA687E}"/>
              </a:ext>
            </a:extLst>
          </p:cNvPr>
          <p:cNvSpPr>
            <a:spLocks noGrp="1"/>
          </p:cNvSpPr>
          <p:nvPr>
            <p:ph type="title"/>
          </p:nvPr>
        </p:nvSpPr>
        <p:spPr>
          <a:xfrm>
            <a:off x="252910" y="166343"/>
            <a:ext cx="9897139" cy="1325563"/>
          </a:xfrm>
        </p:spPr>
        <p:txBody>
          <a:bodyPr/>
          <a:lstStyle/>
          <a:p>
            <a:r>
              <a:rPr lang="en-US" dirty="0"/>
              <a:t>Benefits of green infrastructure</a:t>
            </a:r>
          </a:p>
        </p:txBody>
      </p:sp>
      <p:sp>
        <p:nvSpPr>
          <p:cNvPr id="3" name="Content Placeholder 2">
            <a:extLst>
              <a:ext uri="{FF2B5EF4-FFF2-40B4-BE49-F238E27FC236}">
                <a16:creationId xmlns:a16="http://schemas.microsoft.com/office/drawing/2014/main" id="{9940FFC7-7845-9DCE-13EA-033D9AA4A70E}"/>
              </a:ext>
            </a:extLst>
          </p:cNvPr>
          <p:cNvSpPr>
            <a:spLocks noGrp="1"/>
          </p:cNvSpPr>
          <p:nvPr>
            <p:ph idx="1"/>
          </p:nvPr>
        </p:nvSpPr>
        <p:spPr>
          <a:xfrm>
            <a:off x="252910" y="1468853"/>
            <a:ext cx="7571052" cy="4289168"/>
          </a:xfrm>
        </p:spPr>
        <p:txBody>
          <a:bodyPr>
            <a:normAutofit fontScale="85000" lnSpcReduction="20000"/>
          </a:bodyPr>
          <a:lstStyle/>
          <a:p>
            <a:pPr marL="0" indent="0">
              <a:lnSpc>
                <a:spcPct val="100000"/>
              </a:lnSpc>
              <a:spcBef>
                <a:spcPts val="1200"/>
              </a:spcBef>
              <a:spcAft>
                <a:spcPts val="1200"/>
              </a:spcAft>
              <a:buNone/>
            </a:pPr>
            <a:r>
              <a:rPr lang="en-US" dirty="0">
                <a:solidFill>
                  <a:srgbClr val="000000"/>
                </a:solidFill>
                <a:latin typeface="Calibri" panose="020F0502020204030204" pitchFamily="34" charset="0"/>
              </a:rPr>
              <a:t>Green infrastructure</a:t>
            </a:r>
            <a:r>
              <a:rPr lang="en-US" b="0" i="0" dirty="0">
                <a:solidFill>
                  <a:srgbClr val="000000"/>
                </a:solidFill>
                <a:effectLst/>
                <a:latin typeface="Calibri" panose="020F0502020204030204" pitchFamily="34" charset="0"/>
              </a:rPr>
              <a:t> helps manage stormwater while providing environmental, social, and economic benefits to the community. </a:t>
            </a:r>
            <a:endParaRPr lang="en-US" dirty="0"/>
          </a:p>
          <a:p>
            <a:pPr lvl="1">
              <a:lnSpc>
                <a:spcPct val="110000"/>
              </a:lnSpc>
              <a:spcBef>
                <a:spcPts val="600"/>
              </a:spcBef>
              <a:spcAft>
                <a:spcPts val="600"/>
              </a:spcAft>
            </a:pPr>
            <a:r>
              <a:rPr lang="en-US" sz="2800" dirty="0"/>
              <a:t>Improves water quality</a:t>
            </a:r>
          </a:p>
          <a:p>
            <a:pPr lvl="1">
              <a:lnSpc>
                <a:spcPct val="110000"/>
              </a:lnSpc>
              <a:spcBef>
                <a:spcPts val="600"/>
              </a:spcBef>
              <a:spcAft>
                <a:spcPts val="600"/>
              </a:spcAft>
            </a:pPr>
            <a:r>
              <a:rPr lang="en-US" sz="2800" dirty="0"/>
              <a:t>Reduces flooding and potential damages from flooding</a:t>
            </a:r>
          </a:p>
          <a:p>
            <a:pPr lvl="1">
              <a:lnSpc>
                <a:spcPct val="110000"/>
              </a:lnSpc>
              <a:spcBef>
                <a:spcPts val="600"/>
              </a:spcBef>
              <a:spcAft>
                <a:spcPts val="600"/>
              </a:spcAft>
            </a:pPr>
            <a:r>
              <a:rPr lang="en-US" sz="2800" dirty="0"/>
              <a:t>Creates habitats for animals and insects</a:t>
            </a:r>
          </a:p>
          <a:p>
            <a:pPr lvl="1">
              <a:lnSpc>
                <a:spcPct val="110000"/>
              </a:lnSpc>
              <a:spcBef>
                <a:spcPts val="600"/>
              </a:spcBef>
              <a:spcAft>
                <a:spcPts val="600"/>
              </a:spcAft>
            </a:pPr>
            <a:r>
              <a:rPr lang="en-US" sz="2800" dirty="0"/>
              <a:t>Enhances aesthetics of a community and creates connections to green spaces</a:t>
            </a:r>
          </a:p>
          <a:p>
            <a:pPr lvl="1">
              <a:lnSpc>
                <a:spcPct val="110000"/>
              </a:lnSpc>
              <a:spcBef>
                <a:spcPts val="600"/>
              </a:spcBef>
              <a:spcAft>
                <a:spcPts val="600"/>
              </a:spcAft>
            </a:pPr>
            <a:r>
              <a:rPr lang="en-US" sz="2800" dirty="0">
                <a:highlight>
                  <a:srgbClr val="FFFF00"/>
                </a:highlight>
              </a:rPr>
              <a:t>Add a benefit(s) specific to your community</a:t>
            </a:r>
          </a:p>
        </p:txBody>
      </p:sp>
      <p:pic>
        <p:nvPicPr>
          <p:cNvPr id="5" name="Picture 4" descr="A group of people walking on a wooden path">
            <a:extLst>
              <a:ext uri="{FF2B5EF4-FFF2-40B4-BE49-F238E27FC236}">
                <a16:creationId xmlns:a16="http://schemas.microsoft.com/office/drawing/2014/main" id="{FE2E89B1-D8DB-198C-58CC-AE48833C3F85}"/>
              </a:ext>
            </a:extLst>
          </p:cNvPr>
          <p:cNvPicPr>
            <a:picLocks noChangeAspect="1"/>
          </p:cNvPicPr>
          <p:nvPr/>
        </p:nvPicPr>
        <p:blipFill>
          <a:blip r:embed="rId2"/>
          <a:stretch>
            <a:fillRect/>
          </a:stretch>
        </p:blipFill>
        <p:spPr>
          <a:xfrm>
            <a:off x="7823962" y="2057400"/>
            <a:ext cx="4115128" cy="2743200"/>
          </a:xfrm>
          <a:prstGeom prst="rect">
            <a:avLst/>
          </a:prstGeom>
        </p:spPr>
      </p:pic>
    </p:spTree>
    <p:extLst>
      <p:ext uri="{BB962C8B-B14F-4D97-AF65-F5344CB8AC3E}">
        <p14:creationId xmlns:p14="http://schemas.microsoft.com/office/powerpoint/2010/main" val="330818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D8265-6F10-EC41-9066-476B36F5D4D5}"/>
              </a:ext>
            </a:extLst>
          </p:cNvPr>
          <p:cNvSpPr>
            <a:spLocks noGrp="1"/>
          </p:cNvSpPr>
          <p:nvPr>
            <p:ph type="title"/>
          </p:nvPr>
        </p:nvSpPr>
        <p:spPr>
          <a:xfrm>
            <a:off x="540473" y="392320"/>
            <a:ext cx="9897139" cy="1325563"/>
          </a:xfrm>
        </p:spPr>
        <p:txBody>
          <a:bodyPr/>
          <a:lstStyle/>
          <a:p>
            <a:r>
              <a:rPr lang="en-US" dirty="0"/>
              <a:t>Examples of green infrastructure</a:t>
            </a:r>
          </a:p>
        </p:txBody>
      </p:sp>
      <p:sp>
        <p:nvSpPr>
          <p:cNvPr id="5" name="Content Placeholder 4">
            <a:extLst>
              <a:ext uri="{FF2B5EF4-FFF2-40B4-BE49-F238E27FC236}">
                <a16:creationId xmlns:a16="http://schemas.microsoft.com/office/drawing/2014/main" id="{228D9303-1BCE-1340-904A-4C7A7C1A728F}"/>
              </a:ext>
            </a:extLst>
          </p:cNvPr>
          <p:cNvSpPr>
            <a:spLocks noGrp="1"/>
          </p:cNvSpPr>
          <p:nvPr>
            <p:ph idx="1"/>
          </p:nvPr>
        </p:nvSpPr>
        <p:spPr>
          <a:xfrm>
            <a:off x="540473" y="1527177"/>
            <a:ext cx="4599473" cy="4587616"/>
          </a:xfrm>
        </p:spPr>
        <p:txBody>
          <a:bodyPr>
            <a:normAutofit/>
          </a:bodyPr>
          <a:lstStyle/>
          <a:p>
            <a:pPr marL="0" indent="0">
              <a:buNone/>
            </a:pPr>
            <a:r>
              <a:rPr lang="en-US" dirty="0">
                <a:solidFill>
                  <a:srgbClr val="000000"/>
                </a:solidFill>
                <a:latin typeface="Calibri" panose="020F0502020204030204" pitchFamily="34" charset="0"/>
              </a:rPr>
              <a:t>Green infrastructure is very adaptable and can be designed to function in a wide variety of locations and at different scales. </a:t>
            </a:r>
          </a:p>
          <a:p>
            <a:pPr lvl="1"/>
            <a:r>
              <a:rPr lang="en-US" sz="2800" dirty="0"/>
              <a:t>Bioretention areas</a:t>
            </a:r>
          </a:p>
          <a:p>
            <a:pPr lvl="1"/>
            <a:r>
              <a:rPr lang="en-US" sz="2800" dirty="0"/>
              <a:t>Planter boxes</a:t>
            </a:r>
          </a:p>
          <a:p>
            <a:pPr lvl="1"/>
            <a:r>
              <a:rPr lang="en-US" sz="2800" dirty="0"/>
              <a:t>Permeable pavement</a:t>
            </a:r>
          </a:p>
          <a:p>
            <a:pPr lvl="1"/>
            <a:r>
              <a:rPr lang="en-US" sz="2800" dirty="0"/>
              <a:t>Green roofs</a:t>
            </a:r>
          </a:p>
        </p:txBody>
      </p:sp>
      <p:pic>
        <p:nvPicPr>
          <p:cNvPr id="11" name="Picture 10" descr="A green roof with trees in the background">
            <a:extLst>
              <a:ext uri="{FF2B5EF4-FFF2-40B4-BE49-F238E27FC236}">
                <a16:creationId xmlns:a16="http://schemas.microsoft.com/office/drawing/2014/main" id="{8C1D583F-D077-9BFB-341E-C65EA0256B4A}"/>
              </a:ext>
            </a:extLst>
          </p:cNvPr>
          <p:cNvPicPr>
            <a:picLocks noChangeAspect="1"/>
          </p:cNvPicPr>
          <p:nvPr/>
        </p:nvPicPr>
        <p:blipFill rotWithShape="1">
          <a:blip r:embed="rId3"/>
          <a:srcRect l="10743" t="594" r="-10743" b="-594"/>
          <a:stretch/>
        </p:blipFill>
        <p:spPr>
          <a:xfrm>
            <a:off x="8114122" y="3694890"/>
            <a:ext cx="3154678" cy="2103120"/>
          </a:xfrm>
          <a:prstGeom prst="rect">
            <a:avLst/>
          </a:prstGeom>
        </p:spPr>
      </p:pic>
      <p:pic>
        <p:nvPicPr>
          <p:cNvPr id="15" name="Picture 14" descr="A picture containing a bioretention area in a neighborhood">
            <a:extLst>
              <a:ext uri="{FF2B5EF4-FFF2-40B4-BE49-F238E27FC236}">
                <a16:creationId xmlns:a16="http://schemas.microsoft.com/office/drawing/2014/main" id="{F300395B-AC38-1E17-CDBE-88DB17AF99DA}"/>
              </a:ext>
            </a:extLst>
          </p:cNvPr>
          <p:cNvPicPr>
            <a:picLocks noChangeAspect="1"/>
          </p:cNvPicPr>
          <p:nvPr/>
        </p:nvPicPr>
        <p:blipFill>
          <a:blip r:embed="rId4"/>
          <a:stretch>
            <a:fillRect/>
          </a:stretch>
        </p:blipFill>
        <p:spPr>
          <a:xfrm>
            <a:off x="5309961" y="1591770"/>
            <a:ext cx="2804160" cy="2103120"/>
          </a:xfrm>
          <a:prstGeom prst="rect">
            <a:avLst/>
          </a:prstGeom>
        </p:spPr>
      </p:pic>
      <p:pic>
        <p:nvPicPr>
          <p:cNvPr id="17" name="Picture 16" descr="permeable pavement">
            <a:extLst>
              <a:ext uri="{FF2B5EF4-FFF2-40B4-BE49-F238E27FC236}">
                <a16:creationId xmlns:a16="http://schemas.microsoft.com/office/drawing/2014/main" id="{85877525-D045-CF6D-AE3D-4D8D0652E816}"/>
              </a:ext>
            </a:extLst>
          </p:cNvPr>
          <p:cNvPicPr>
            <a:picLocks noChangeAspect="1"/>
          </p:cNvPicPr>
          <p:nvPr/>
        </p:nvPicPr>
        <p:blipFill rotWithShape="1">
          <a:blip r:embed="rId5"/>
          <a:srcRect l="17056" r="-10973"/>
          <a:stretch/>
        </p:blipFill>
        <p:spPr>
          <a:xfrm>
            <a:off x="5319548" y="3707307"/>
            <a:ext cx="3164269" cy="2103120"/>
          </a:xfrm>
          <a:prstGeom prst="rect">
            <a:avLst/>
          </a:prstGeom>
        </p:spPr>
      </p:pic>
      <p:pic>
        <p:nvPicPr>
          <p:cNvPr id="3" name="Picture 2" descr="A street with a small garden in a planter box">
            <a:extLst>
              <a:ext uri="{FF2B5EF4-FFF2-40B4-BE49-F238E27FC236}">
                <a16:creationId xmlns:a16="http://schemas.microsoft.com/office/drawing/2014/main" id="{0D1E2C3E-98E1-51B7-4BE1-5B4E441C54C4}"/>
              </a:ext>
            </a:extLst>
          </p:cNvPr>
          <p:cNvPicPr>
            <a:picLocks noChangeAspect="1"/>
          </p:cNvPicPr>
          <p:nvPr/>
        </p:nvPicPr>
        <p:blipFill>
          <a:blip r:embed="rId6"/>
          <a:stretch>
            <a:fillRect/>
          </a:stretch>
        </p:blipFill>
        <p:spPr>
          <a:xfrm>
            <a:off x="8114121" y="1591770"/>
            <a:ext cx="2815747" cy="2103120"/>
          </a:xfrm>
          <a:prstGeom prst="rect">
            <a:avLst/>
          </a:prstGeom>
        </p:spPr>
      </p:pic>
      <p:sp>
        <p:nvSpPr>
          <p:cNvPr id="18" name="TextBox 17">
            <a:extLst>
              <a:ext uri="{FF2B5EF4-FFF2-40B4-BE49-F238E27FC236}">
                <a16:creationId xmlns:a16="http://schemas.microsoft.com/office/drawing/2014/main" id="{DE52801F-7618-8D9A-9FCF-8A2B3E981A39}"/>
              </a:ext>
            </a:extLst>
          </p:cNvPr>
          <p:cNvSpPr txBox="1"/>
          <p:nvPr/>
        </p:nvSpPr>
        <p:spPr>
          <a:xfrm>
            <a:off x="5319548" y="5860708"/>
            <a:ext cx="5949252" cy="461665"/>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Top left image reproduced with permission from Montgomery County, MD Department of Environmental Protection.</a:t>
            </a:r>
            <a:endParaRPr lang="en-US" sz="1200" dirty="0"/>
          </a:p>
        </p:txBody>
      </p:sp>
    </p:spTree>
    <p:extLst>
      <p:ext uri="{BB962C8B-B14F-4D97-AF65-F5344CB8AC3E}">
        <p14:creationId xmlns:p14="http://schemas.microsoft.com/office/powerpoint/2010/main" val="161679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4102-20AE-4D6D-89E5-82670A2085BB}"/>
              </a:ext>
            </a:extLst>
          </p:cNvPr>
          <p:cNvSpPr>
            <a:spLocks noGrp="1"/>
          </p:cNvSpPr>
          <p:nvPr>
            <p:ph type="title"/>
          </p:nvPr>
        </p:nvSpPr>
        <p:spPr/>
        <p:txBody>
          <a:bodyPr/>
          <a:lstStyle/>
          <a:p>
            <a:r>
              <a:rPr lang="en-US" dirty="0"/>
              <a:t>Bioretention areas</a:t>
            </a:r>
          </a:p>
        </p:txBody>
      </p:sp>
      <p:sp>
        <p:nvSpPr>
          <p:cNvPr id="3" name="Content Placeholder 2">
            <a:extLst>
              <a:ext uri="{FF2B5EF4-FFF2-40B4-BE49-F238E27FC236}">
                <a16:creationId xmlns:a16="http://schemas.microsoft.com/office/drawing/2014/main" id="{D5371107-2FE0-4A4F-8CBE-4E36B1121C13}"/>
              </a:ext>
            </a:extLst>
          </p:cNvPr>
          <p:cNvSpPr>
            <a:spLocks noGrp="1"/>
          </p:cNvSpPr>
          <p:nvPr>
            <p:ph idx="1"/>
          </p:nvPr>
        </p:nvSpPr>
        <p:spPr>
          <a:xfrm>
            <a:off x="1147430" y="1825625"/>
            <a:ext cx="5513252" cy="4289168"/>
          </a:xfrm>
        </p:spPr>
        <p:txBody>
          <a:bodyPr/>
          <a:lstStyle/>
          <a:p>
            <a:pPr marL="0" indent="0">
              <a:buNone/>
            </a:pPr>
            <a:r>
              <a:rPr lang="en-US" dirty="0"/>
              <a:t>These engineered green areas </a:t>
            </a:r>
            <a:r>
              <a:rPr lang="en-US" b="1" dirty="0"/>
              <a:t>mimic the natural movement of water </a:t>
            </a:r>
            <a:r>
              <a:rPr lang="en-US" dirty="0"/>
              <a:t>and can be installed in almost any unpaved space to collect runoff. </a:t>
            </a:r>
          </a:p>
        </p:txBody>
      </p:sp>
      <p:pic>
        <p:nvPicPr>
          <p:cNvPr id="5" name="Picture 4" descr="A bioretention area with vegetation, grass, and flowers">
            <a:extLst>
              <a:ext uri="{FF2B5EF4-FFF2-40B4-BE49-F238E27FC236}">
                <a16:creationId xmlns:a16="http://schemas.microsoft.com/office/drawing/2014/main" id="{75CB9153-DCE7-4F2C-BFD9-C82D82147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030" y="1690688"/>
            <a:ext cx="4041422" cy="4041422"/>
          </a:xfrm>
          <a:prstGeom prst="rect">
            <a:avLst/>
          </a:prstGeom>
        </p:spPr>
      </p:pic>
      <p:sp>
        <p:nvSpPr>
          <p:cNvPr id="4" name="TextBox 3">
            <a:extLst>
              <a:ext uri="{FF2B5EF4-FFF2-40B4-BE49-F238E27FC236}">
                <a16:creationId xmlns:a16="http://schemas.microsoft.com/office/drawing/2014/main" id="{E42A683D-4B25-1697-7FEE-4641033F6977}"/>
              </a:ext>
            </a:extLst>
          </p:cNvPr>
          <p:cNvSpPr txBox="1"/>
          <p:nvPr/>
        </p:nvSpPr>
        <p:spPr>
          <a:xfrm>
            <a:off x="6944030" y="5883960"/>
            <a:ext cx="4041422" cy="461665"/>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Image reproduced with permission from Montgomery County, MD Department of Environmental Protection.</a:t>
            </a:r>
            <a:endParaRPr lang="en-US" sz="1200" dirty="0"/>
          </a:p>
        </p:txBody>
      </p:sp>
    </p:spTree>
    <p:extLst>
      <p:ext uri="{BB962C8B-B14F-4D97-AF65-F5344CB8AC3E}">
        <p14:creationId xmlns:p14="http://schemas.microsoft.com/office/powerpoint/2010/main" val="1005407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59b626-56f2-429c-8786-2afe996f9f4e" xsi:nil="true"/>
    <lcf76f155ced4ddcb4097134ff3c332f xmlns="81c9ec15-90b4-4af8-a269-a2a1fd5d5213">
      <Terms xmlns="http://schemas.microsoft.com/office/infopath/2007/PartnerControls"/>
    </lcf76f155ced4ddcb4097134ff3c332f>
    <SharedWithUsers xmlns="3e59b626-56f2-429c-8786-2afe996f9f4e">
      <UserInfo>
        <DisplayName>DeYoung, Robyn</DisplayName>
        <AccountId>13</AccountId>
        <AccountType/>
      </UserInfo>
      <UserInfo>
        <DisplayName>Wilson, Clark (he/him/his)</DisplayName>
        <AccountId>39</AccountId>
        <AccountType/>
      </UserInfo>
    </SharedWithUsers>
    <source xmlns="81c9ec15-90b4-4af8-a269-a2a1fd5d5213">
      <Url xsi:nil="true"/>
      <Description xsi:nil="true"/>
    </source>
    <Details xmlns="81c9ec15-90b4-4af8-a269-a2a1fd5d5213" xsi:nil="true"/>
    <NeedsERGReview_x003f_ xmlns="81c9ec15-90b4-4af8-a269-a2a1fd5d5213">false</NeedsERGReview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AA33D817855F4786EFE480448C2E87" ma:contentTypeVersion="21" ma:contentTypeDescription="Create a new document." ma:contentTypeScope="" ma:versionID="169ec2730d0b41cc4a0f702ebd394057">
  <xsd:schema xmlns:xsd="http://www.w3.org/2001/XMLSchema" xmlns:xs="http://www.w3.org/2001/XMLSchema" xmlns:p="http://schemas.microsoft.com/office/2006/metadata/properties" xmlns:ns2="81c9ec15-90b4-4af8-a269-a2a1fd5d5213" xmlns:ns3="3e59b626-56f2-429c-8786-2afe996f9f4e" targetNamespace="http://schemas.microsoft.com/office/2006/metadata/properties" ma:root="true" ma:fieldsID="03cfb7a5c0929c84fe84b65a38999a8e" ns2:_="" ns3:_="">
    <xsd:import namespace="81c9ec15-90b4-4af8-a269-a2a1fd5d5213"/>
    <xsd:import namespace="3e59b626-56f2-429c-8786-2afe996f9f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ServiceObjectDetectorVersions" minOccurs="0"/>
                <xsd:element ref="ns2:MediaServiceSearchProperties" minOccurs="0"/>
                <xsd:element ref="ns2:Details" minOccurs="0"/>
                <xsd:element ref="ns2:source" minOccurs="0"/>
                <xsd:element ref="ns2:NeedsERGReview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c9ec15-90b4-4af8-a269-a2a1fd5d52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96de28-cb53-43b9-a38b-bef149b2430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Details" ma:index="24" nillable="true" ma:displayName="Details" ma:format="Dropdown" ma:internalName="Details">
      <xsd:simpleType>
        <xsd:restriction base="dms:Note">
          <xsd:maxLength value="255"/>
        </xsd:restriction>
      </xsd:simpleType>
    </xsd:element>
    <xsd:element name="source" ma:index="25" nillable="true" ma:displayName="source" ma:format="Hyperlink" ma:internalName="source">
      <xsd:complexType>
        <xsd:complexContent>
          <xsd:extension base="dms:URL">
            <xsd:sequence>
              <xsd:element name="Url" type="dms:ValidUrl" minOccurs="0" nillable="true"/>
              <xsd:element name="Description" type="xsd:string" nillable="true"/>
            </xsd:sequence>
          </xsd:extension>
        </xsd:complexContent>
      </xsd:complexType>
    </xsd:element>
    <xsd:element name="NeedsERGReview_x003f_" ma:index="26" nillable="true" ma:displayName="Needs ERG Review?" ma:default="0" ma:format="Dropdown" ma:internalName="NeedsERGReview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59b626-56f2-429c-8786-2afe996f9f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8e8b0a9-6718-4c20-bf7b-07caf7c50a82}" ma:internalName="TaxCatchAll" ma:showField="CatchAllData" ma:web="3e59b626-56f2-429c-8786-2afe996f9f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2B23A2-5FD8-44F1-A5C9-8870B4DCDE60}">
  <ds:schemaRefs>
    <ds:schemaRef ds:uri="http://schemas.microsoft.com/sharepoint/v3/contenttype/forms"/>
  </ds:schemaRefs>
</ds:datastoreItem>
</file>

<file path=customXml/itemProps2.xml><?xml version="1.0" encoding="utf-8"?>
<ds:datastoreItem xmlns:ds="http://schemas.openxmlformats.org/officeDocument/2006/customXml" ds:itemID="{BC5BE626-2448-441E-AAD1-AFA212382DEC}">
  <ds:schemaRefs>
    <ds:schemaRef ds:uri="3e59b626-56f2-429c-8786-2afe996f9f4e"/>
    <ds:schemaRef ds:uri="http://purl.org/dc/terms/"/>
    <ds:schemaRef ds:uri="http://schemas.openxmlformats.org/package/2006/metadata/core-properties"/>
    <ds:schemaRef ds:uri="http://purl.org/dc/dcmitype/"/>
    <ds:schemaRef ds:uri="http://schemas.microsoft.com/office/2006/documentManagement/types"/>
    <ds:schemaRef ds:uri="81c9ec15-90b4-4af8-a269-a2a1fd5d5213"/>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0202C309-A8FF-43A6-BBCC-A4B71113E0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c9ec15-90b4-4af8-a269-a2a1fd5d5213"/>
    <ds:schemaRef ds:uri="3e59b626-56f2-429c-8786-2afe996f9f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6464</TotalTime>
  <Words>1159</Words>
  <Application>Microsoft Office PowerPoint</Application>
  <PresentationFormat>Widescreen</PresentationFormat>
  <Paragraphs>86</Paragraphs>
  <Slides>14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Myriad Pro</vt:lpstr>
      <vt:lpstr>Segoe UI</vt:lpstr>
      <vt:lpstr>Source Sans Pro Web</vt:lpstr>
      <vt:lpstr>Times New Roman</vt:lpstr>
      <vt:lpstr>Office Theme</vt:lpstr>
      <vt:lpstr>Basics of Green Infrastructure</vt:lpstr>
      <vt:lpstr>What is stormwater?</vt:lpstr>
      <vt:lpstr>What is green infrastructure?</vt:lpstr>
      <vt:lpstr>Green infrastructure is a solution</vt:lpstr>
      <vt:lpstr>Costs to the community if we don’t manage stormwater better</vt:lpstr>
      <vt:lpstr>Green infrastructure’s  multiple benefits</vt:lpstr>
      <vt:lpstr>Benefits of green infrastructure</vt:lpstr>
      <vt:lpstr>Examples of green infrastructure</vt:lpstr>
      <vt:lpstr>Bioretention areas</vt:lpstr>
      <vt:lpstr>Permeable pavement</vt:lpstr>
      <vt:lpstr>Planter boxes</vt:lpstr>
      <vt:lpstr>Green roofs</vt:lpstr>
      <vt:lpstr>Green infrastructure in our community</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Deena Roberson</dc:creator>
  <cp:lastModifiedBy>Kyra Kondis</cp:lastModifiedBy>
  <cp:revision>66</cp:revision>
  <dcterms:created xsi:type="dcterms:W3CDTF">2021-09-24T14:43:36Z</dcterms:created>
  <dcterms:modified xsi:type="dcterms:W3CDTF">2024-07-11T13:33:50Z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0x010100B4AA33D817855F4786EFE480448C2E87</vt:lpwstr>
  </property>
  <property fmtid="{D5CDD505-2E9C-101B-9397-08002B2CF9AE}" pid="3" name="MediaServiceImageTags">
    <vt:lpwstr/>
  </property>
  <property fmtid="{D5CDD505-2E9C-101B-9397-08002B2CF9AE}" pid="4" name="TaxKeyword">
    <vt:lpwstr/>
  </property>
  <property fmtid="{D5CDD505-2E9C-101B-9397-08002B2CF9AE}" pid="5" name="Document_x0020_Type">
    <vt:lpwstr/>
  </property>
  <property fmtid="{D5CDD505-2E9C-101B-9397-08002B2CF9AE}" pid="6" name="e3f09c3df709400db2417a7161762d62">
    <vt:lpwstr/>
  </property>
  <property fmtid="{D5CDD505-2E9C-101B-9397-08002B2CF9AE}" pid="7" name="EPA_x0020_Subject">
    <vt:lpwstr/>
  </property>
  <property fmtid="{D5CDD505-2E9C-101B-9397-08002B2CF9AE}" pid="8" name="EPA Subject">
    <vt:lpwstr/>
  </property>
  <property fmtid="{D5CDD505-2E9C-101B-9397-08002B2CF9AE}" pid="9" name="Document Type">
    <vt:lpwstr/>
  </property>
</Properties>
</file>