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1" r:id="rId3"/>
    <p:sldId id="286" r:id="rId4"/>
    <p:sldId id="263" r:id="rId5"/>
    <p:sldId id="257" r:id="rId6"/>
    <p:sldId id="258" r:id="rId7"/>
    <p:sldId id="259" r:id="rId8"/>
    <p:sldId id="270" r:id="rId9"/>
    <p:sldId id="273" r:id="rId10"/>
    <p:sldId id="274" r:id="rId11"/>
    <p:sldId id="282" r:id="rId12"/>
    <p:sldId id="261" r:id="rId13"/>
    <p:sldId id="279" r:id="rId14"/>
    <p:sldId id="280" r:id="rId15"/>
    <p:sldId id="276" r:id="rId16"/>
    <p:sldId id="277" r:id="rId17"/>
    <p:sldId id="262" r:id="rId18"/>
    <p:sldId id="269" r:id="rId19"/>
    <p:sldId id="265" r:id="rId20"/>
    <p:sldId id="266" r:id="rId21"/>
    <p:sldId id="267" r:id="rId22"/>
    <p:sldId id="268" r:id="rId23"/>
    <p:sldId id="272" r:id="rId24"/>
    <p:sldId id="284" r:id="rId25"/>
    <p:sldId id="27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1A64E-7B25-A87D-0038-2FCD33E06FD6}" name="Placky, Matt" initials="PM" userId="S::matt.placky@gdit.com::654010ce-09ad-41b2-8263-db614ef11a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0D3B4F"/>
    <a:srgbClr val="007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7A75D-FE4C-4D89-9085-5280A933B7A9}" v="883" dt="2024-07-17T21:17:13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7" autoAdjust="0"/>
    <p:restoredTop sz="95165" autoAdjust="0"/>
  </p:normalViewPr>
  <p:slideViewPr>
    <p:cSldViewPr snapToGrid="0">
      <p:cViewPr varScale="1">
        <p:scale>
          <a:sx n="80" d="100"/>
          <a:sy n="80" d="100"/>
        </p:scale>
        <p:origin x="58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9CE5E-4A63-4B98-9AF2-C0FC54083D2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87BB3-74D1-4823-9E4F-CF41C2656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0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9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7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9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1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2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sure to use microphone wind screens when shooting outside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01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7BB3-74D1-4823-9E4F-CF41C2656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2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4B1C-C776-C723-2A89-BB8438039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C31B-8DD1-3C4F-6D56-F01851EFF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E80F7-2CEC-1D3B-0E20-3618C97D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4F41B-8564-6613-6AB4-B394BF22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4740F-41F7-3736-BC1A-A4398F02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4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7522-57D0-0D52-7874-CA634706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208EA-EA79-FD4D-6F24-C73B1CC25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5B2-EA38-E92C-D2B7-9771F4D7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4D780-CBDD-6911-8861-166EA57F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ED942-5B7E-DACC-F107-A1AFD888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3CE07-3522-43F6-8816-119C0AEB3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360F-E0F9-C45D-E22F-6E316BE2E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045DA-2686-F5EB-8697-EE042E9C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9CCA9-4A31-A06D-CEBF-C5B1E40D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FAC7-766B-2C04-6BAB-844F5221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9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235A-A913-9DA4-3948-2A025125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E1314-4DA3-5E3E-6BC5-E0C3BCBB9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19E5-4611-4818-9205-B91504C7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CE8BDD5A-B6EC-4762-8124-9ADFE71BF79F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219D9-55F7-308E-4471-9281EB98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980B-8C63-E8CA-24B6-DCB9AE12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9C2465E1-CFA7-497C-AA75-359A4A4E64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4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198C-0CB0-20FE-B54C-E71B4CBD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2927C-16BE-DD62-A4D1-699FC607A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194D7-204C-6A26-5E31-5B901F6B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9107A-9336-D39D-9299-1197270E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E66-43C1-7134-97F8-CA133295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2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CC8E-4810-7798-F424-83260C61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EA84B-D601-8358-0C7C-B38F8597C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DBE01-26D5-6F4F-4BF1-AA995ECC8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307FF-E8DE-ECF0-B356-567DB293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F2F94-2BD2-9A31-AED3-293DFDC2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EDDE2-118C-3740-F8C0-CFE809A8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7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02F3-0068-1601-26AB-6EB0ED3A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C9E4A-9223-5B3F-E5A2-51B190959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68059-7750-0D81-90CD-622C486E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A31BB-E4C3-4F7C-D781-1745CC18A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CFAF3-DBA2-78C8-715B-9644621F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A7757-80FE-B253-FA92-2501ECF3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C5630-79F8-94EA-4C33-165B87FA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5D32C-E95C-806C-E09B-58997251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1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2E2C0-61D8-B473-36D9-640F2292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11D12-52CD-6EE7-C609-FB1ED6AC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090DA-9022-6845-DA53-60011A30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3043E-9E9A-5C34-D642-8CC56757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23E1B-9BEA-AA02-4785-ACA44919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1330E-695D-D4A4-80AE-E38CCEE4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A5562-89E1-00C5-3C3E-091B8E0C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CA4B6D-10E0-2EC1-7299-FF31A2EF424D}"/>
              </a:ext>
            </a:extLst>
          </p:cNvPr>
          <p:cNvSpPr/>
          <p:nvPr userDrawn="1"/>
        </p:nvSpPr>
        <p:spPr>
          <a:xfrm>
            <a:off x="0" y="4758813"/>
            <a:ext cx="12192000" cy="209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D7D4-4FD5-226D-D4D7-F5F8CF69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27BE-4320-9ED7-A8C8-0D276240B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501FD-7F17-F582-96B0-8F97BC54C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7D5DA-AD89-B141-3D93-5F4FC0FC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B86E0-681F-3B09-5911-AB4AAF21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2492-8492-1624-5E90-C8F41DEC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1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C7F2-600A-0C7E-F56D-25756704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A1CB1-2FAF-4DC1-4B0A-E4348079A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5D2A8-8AB7-0D26-D257-193339059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E9029-D383-EA4B-B6E8-5DBE9500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DD5A-B6EC-4762-8124-9ADFE71BF79F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5FAF-A505-0EC4-6F1D-BFE353A8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5F5-6773-79B6-9EA3-2ED69500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65E1-CFA7-497C-AA75-359A4A4E6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2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6B42D-2736-BBBC-808D-ECFC15DE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A17AE-EE8C-7A5F-AD98-021176490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FAF74-DE67-408C-A913-4BC350C610CA}"/>
              </a:ext>
            </a:extLst>
          </p:cNvPr>
          <p:cNvSpPr/>
          <p:nvPr userDrawn="1"/>
        </p:nvSpPr>
        <p:spPr>
          <a:xfrm>
            <a:off x="-1" y="6518787"/>
            <a:ext cx="12192000" cy="349044"/>
          </a:xfrm>
          <a:prstGeom prst="rect">
            <a:avLst/>
          </a:prstGeom>
          <a:gradFill>
            <a:gsLst>
              <a:gs pos="100000">
                <a:srgbClr val="0D3B4F"/>
              </a:gs>
              <a:gs pos="0">
                <a:srgbClr val="15608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72163-C513-1CC1-5790-CAC384DB0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CE8BDD5A-B6EC-4762-8124-9ADFE71BF79F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AE736-02D6-CC9D-9AA9-184051A0F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3BFC-EA3C-1498-B948-021287BE0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C2465E1-CFA7-497C-AA75-359A4A4E6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 descr="U.S. Environmental Protection Agency logo">
            <a:extLst>
              <a:ext uri="{FF2B5EF4-FFF2-40B4-BE49-F238E27FC236}">
                <a16:creationId xmlns:a16="http://schemas.microsoft.com/office/drawing/2014/main" id="{D3F8BB98-976D-4819-8ABD-13BB8C5E8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95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https://www.epa.gov/newsroom/multimedia-consent-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X3Eh7agXA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wnfield Development">
            <a:extLst>
              <a:ext uri="{FF2B5EF4-FFF2-40B4-BE49-F238E27FC236}">
                <a16:creationId xmlns:a16="http://schemas.microsoft.com/office/drawing/2014/main" id="{136DFB56-4BE0-B120-828C-B07F739467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decorative">
            <a:extLst>
              <a:ext uri="{FF2B5EF4-FFF2-40B4-BE49-F238E27FC236}">
                <a16:creationId xmlns:a16="http://schemas.microsoft.com/office/drawing/2014/main" id="{2A400281-27FF-7724-4848-1173D79B07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524000" y="986098"/>
            <a:ext cx="9144000" cy="252386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descr="Decorative">
            <a:extLst>
              <a:ext uri="{FF2B5EF4-FFF2-40B4-BE49-F238E27FC236}">
                <a16:creationId xmlns:a16="http://schemas.microsoft.com/office/drawing/2014/main" id="{D0DF5BFC-39C8-8AF0-97A2-A32DB1D959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524000" y="4161875"/>
            <a:ext cx="9144000" cy="66837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CAF5A-AB89-5C30-6FFB-5FF597DE1D1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Tips for Photographing Brownfields Projects and Recording Videos/Voiceovers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E7380-59E1-BD18-370D-5746995D7AD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25600" y="4241800"/>
            <a:ext cx="9042400" cy="588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July 11, 2024</a:t>
            </a:r>
          </a:p>
        </p:txBody>
      </p:sp>
      <p:grpSp>
        <p:nvGrpSpPr>
          <p:cNvPr id="13" name="Group 12" descr="U.S. Environmental Protection Agency logo">
            <a:extLst>
              <a:ext uri="{FF2B5EF4-FFF2-40B4-BE49-F238E27FC236}">
                <a16:creationId xmlns:a16="http://schemas.microsoft.com/office/drawing/2014/main" id="{7E6199E1-57F3-F408-EC63-0FFE44328D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385367" y="5289077"/>
            <a:ext cx="1421267" cy="1421267"/>
            <a:chOff x="2708791" y="2616033"/>
            <a:chExt cx="3036027" cy="30360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D3A24F-F52E-7403-DDC5-A47E23E0DD84}"/>
                </a:ext>
              </a:extLst>
            </p:cNvPr>
            <p:cNvSpPr/>
            <p:nvPr/>
          </p:nvSpPr>
          <p:spPr>
            <a:xfrm>
              <a:off x="2708791" y="2616033"/>
              <a:ext cx="3036027" cy="30360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A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E0C69F3-72A4-496E-99C3-46EAF425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36154" y="2748159"/>
              <a:ext cx="2781300" cy="2771775"/>
            </a:xfrm>
            <a:prstGeom prst="rect">
              <a:avLst/>
            </a:prstGeom>
          </p:spPr>
        </p:pic>
      </p:grpSp>
      <p:cxnSp>
        <p:nvCxnSpPr>
          <p:cNvPr id="6" name="Straight Connector 5" descr="Decorative">
            <a:extLst>
              <a:ext uri="{FF2B5EF4-FFF2-40B4-BE49-F238E27FC236}">
                <a16:creationId xmlns:a16="http://schemas.microsoft.com/office/drawing/2014/main" id="{CAC2E71E-ACAC-08E7-2F57-910CADD89A73}"/>
              </a:ext>
            </a:extLst>
          </p:cNvPr>
          <p:cNvCxnSpPr>
            <a:cxnSpLocks/>
          </p:cNvCxnSpPr>
          <p:nvPr/>
        </p:nvCxnSpPr>
        <p:spPr>
          <a:xfrm>
            <a:off x="3659875" y="3875964"/>
            <a:ext cx="487225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ach near Golden Gate Bridge in San Francisco">
            <a:extLst>
              <a:ext uri="{FF2B5EF4-FFF2-40B4-BE49-F238E27FC236}">
                <a16:creationId xmlns:a16="http://schemas.microsoft.com/office/drawing/2014/main" id="{FD31F850-4EDF-DA43-21AA-7FA4AF763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r="19149"/>
          <a:stretch/>
        </p:blipFill>
        <p:spPr>
          <a:xfrm>
            <a:off x="6106172" y="248020"/>
            <a:ext cx="5873132" cy="6379889"/>
          </a:xfrm>
          <a:prstGeom prst="rect">
            <a:avLst/>
          </a:prstGeom>
        </p:spPr>
      </p:pic>
      <p:pic>
        <p:nvPicPr>
          <p:cNvPr id="14" name="Picture 13" descr="Golden Gate Bridge in fog">
            <a:extLst>
              <a:ext uri="{FF2B5EF4-FFF2-40B4-BE49-F238E27FC236}">
                <a16:creationId xmlns:a16="http://schemas.microsoft.com/office/drawing/2014/main" id="{A3C481F6-D8B1-E9B7-AC2A-AF5022C44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2" t="-1" r="699" b="-1"/>
          <a:stretch/>
        </p:blipFill>
        <p:spPr>
          <a:xfrm>
            <a:off x="212696" y="248020"/>
            <a:ext cx="5746144" cy="6379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21AB7-384D-4DBD-A8AA-82BE3F52F4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Change Your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358242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oston Common">
            <a:extLst>
              <a:ext uri="{FF2B5EF4-FFF2-40B4-BE49-F238E27FC236}">
                <a16:creationId xmlns:a16="http://schemas.microsoft.com/office/drawing/2014/main" id="{8439DF9C-6066-6E7D-2CCD-F3C050B0C6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6167" r="29682" b="18208"/>
          <a:stretch/>
        </p:blipFill>
        <p:spPr>
          <a:xfrm>
            <a:off x="212696" y="250825"/>
            <a:ext cx="5746750" cy="6311900"/>
          </a:xfrm>
        </p:spPr>
      </p:pic>
      <p:pic>
        <p:nvPicPr>
          <p:cNvPr id="7" name="Picture 6" descr="Boston Common">
            <a:extLst>
              <a:ext uri="{FF2B5EF4-FFF2-40B4-BE49-F238E27FC236}">
                <a16:creationId xmlns:a16="http://schemas.microsoft.com/office/drawing/2014/main" id="{E8BA5605-B383-8F45-07F6-8CB9177BA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r="18090"/>
          <a:stretch/>
        </p:blipFill>
        <p:spPr>
          <a:xfrm>
            <a:off x="6106172" y="250392"/>
            <a:ext cx="5873132" cy="6312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1B049B-7DDF-1964-8B01-FE11C739C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Change Your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37268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CCE2D2-1B5F-A338-425D-7D8B39C1F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6859" y="-10885"/>
            <a:ext cx="5865142" cy="1486344"/>
          </a:xfrm>
          <a:prstGeom prst="rect">
            <a:avLst/>
          </a:prstGeom>
          <a:solidFill>
            <a:srgbClr val="156082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6" descr="Interior Hall of The People First Americans Museum OKC">
            <a:extLst>
              <a:ext uri="{FF2B5EF4-FFF2-40B4-BE49-F238E27FC236}">
                <a16:creationId xmlns:a16="http://schemas.microsoft.com/office/drawing/2014/main" id="{E99A83F9-4473-1433-1259-78EB6B00A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FB14F1-0BD5-0198-E714-9EB63A1FA1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79226" y="762001"/>
            <a:ext cx="4581829" cy="604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Inside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B512BB-C69C-FDEE-D59C-747782E563B4}"/>
              </a:ext>
            </a:extLst>
          </p:cNvPr>
          <p:cNvSpPr txBox="1">
            <a:spLocks/>
          </p:cNvSpPr>
          <p:nvPr/>
        </p:nvSpPr>
        <p:spPr>
          <a:xfrm>
            <a:off x="7079226" y="1672102"/>
            <a:ext cx="4581829" cy="460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If the site is a restaurant, shopping mall, hotel, or any other business, go inside to take pictures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Getting a new perspective from inside can reveal architectural details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Do not go inside vacant or abandoned properties for photos while along and/or without permission</a:t>
            </a:r>
          </a:p>
        </p:txBody>
      </p:sp>
      <p:pic>
        <p:nvPicPr>
          <p:cNvPr id="16" name="Picture 10" descr="First Americans Museum Grand Opening Celebration Includes Procession of All  39 Oklahoma Tribes">
            <a:extLst>
              <a:ext uri="{FF2B5EF4-FFF2-40B4-BE49-F238E27FC236}">
                <a16:creationId xmlns:a16="http://schemas.microsoft.com/office/drawing/2014/main" id="{4B242D68-9CB8-7736-93D0-6D585DB1E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-1" r="85" b="-1"/>
          <a:stretch/>
        </p:blipFill>
        <p:spPr bwMode="auto">
          <a:xfrm>
            <a:off x="0" y="-10886"/>
            <a:ext cx="6326858" cy="68688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U.S. Environmental Protection Agency logo">
            <a:extLst>
              <a:ext uri="{FF2B5EF4-FFF2-40B4-BE49-F238E27FC236}">
                <a16:creationId xmlns:a16="http://schemas.microsoft.com/office/drawing/2014/main" id="{89C7A6CC-67BF-37F4-2612-0B5DF2DA5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48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nnovation Center, outdoors">
            <a:extLst>
              <a:ext uri="{FF2B5EF4-FFF2-40B4-BE49-F238E27FC236}">
                <a16:creationId xmlns:a16="http://schemas.microsoft.com/office/drawing/2014/main" id="{C0D75876-7CEE-A3FA-3D92-B4AF0E882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" name="Graphic 2" descr="U.S. Environmental Protection Agency logo">
            <a:extLst>
              <a:ext uri="{FF2B5EF4-FFF2-40B4-BE49-F238E27FC236}">
                <a16:creationId xmlns:a16="http://schemas.microsoft.com/office/drawing/2014/main" id="{ABFA5702-41BB-973B-9E11-974FAF141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0CA08-C2B1-8DB6-E074-662E9C35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Pennovation</a:t>
            </a:r>
            <a:r>
              <a:rPr lang="en-US" dirty="0"/>
              <a:t> Center Exterior</a:t>
            </a:r>
          </a:p>
        </p:txBody>
      </p:sp>
    </p:spTree>
    <p:extLst>
      <p:ext uri="{BB962C8B-B14F-4D97-AF65-F5344CB8AC3E}">
        <p14:creationId xmlns:p14="http://schemas.microsoft.com/office/powerpoint/2010/main" val="315560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Pennovation Center, indoors">
            <a:extLst>
              <a:ext uri="{FF2B5EF4-FFF2-40B4-BE49-F238E27FC236}">
                <a16:creationId xmlns:a16="http://schemas.microsoft.com/office/drawing/2014/main" id="{2F8614E6-5697-2742-C907-6E784BB38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Graphic 2" descr="U.S. Environmental Protection Agency logo">
            <a:extLst>
              <a:ext uri="{FF2B5EF4-FFF2-40B4-BE49-F238E27FC236}">
                <a16:creationId xmlns:a16="http://schemas.microsoft.com/office/drawing/2014/main" id="{C2177BA5-2D59-75C6-FADA-67C9047D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4DF83-1CAC-4F0C-A221-6EE241F2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Pennovation</a:t>
            </a:r>
            <a:r>
              <a:rPr lang="en-US" dirty="0"/>
              <a:t> Center Interior</a:t>
            </a:r>
          </a:p>
        </p:txBody>
      </p:sp>
    </p:spTree>
    <p:extLst>
      <p:ext uri="{BB962C8B-B14F-4D97-AF65-F5344CB8AC3E}">
        <p14:creationId xmlns:p14="http://schemas.microsoft.com/office/powerpoint/2010/main" val="2553642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egion 10 banner">
            <a:extLst>
              <a:ext uri="{FF2B5EF4-FFF2-40B4-BE49-F238E27FC236}">
                <a16:creationId xmlns:a16="http://schemas.microsoft.com/office/drawing/2014/main" id="{6C818CAA-9206-49EF-731A-604AA67C80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12" y="365125"/>
            <a:ext cx="2579687" cy="6202363"/>
          </a:xfrm>
          <a:ln>
            <a:solidFill>
              <a:srgbClr val="156082">
                <a:alpha val="50000"/>
              </a:srgbClr>
            </a:solidFill>
          </a:ln>
        </p:spPr>
      </p:pic>
      <p:pic>
        <p:nvPicPr>
          <p:cNvPr id="5" name="Picture 4" descr="Region 9 Fact Sheet">
            <a:extLst>
              <a:ext uri="{FF2B5EF4-FFF2-40B4-BE49-F238E27FC236}">
                <a16:creationId xmlns:a16="http://schemas.microsoft.com/office/drawing/2014/main" id="{780E4DAB-3B64-7BD9-6BC4-91A5A309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5" t="18339" r="40214" b="21931"/>
          <a:stretch/>
        </p:blipFill>
        <p:spPr>
          <a:xfrm>
            <a:off x="667378" y="365125"/>
            <a:ext cx="4711701" cy="6202056"/>
          </a:xfrm>
          <a:prstGeom prst="rect">
            <a:avLst/>
          </a:prstGeom>
          <a:ln>
            <a:solidFill>
              <a:srgbClr val="156082">
                <a:alpha val="50000"/>
              </a:srgbClr>
            </a:solidFill>
          </a:ln>
        </p:spPr>
      </p:pic>
      <p:pic>
        <p:nvPicPr>
          <p:cNvPr id="8" name="Picture 7" descr="Region 10 banner">
            <a:extLst>
              <a:ext uri="{FF2B5EF4-FFF2-40B4-BE49-F238E27FC236}">
                <a16:creationId xmlns:a16="http://schemas.microsoft.com/office/drawing/2014/main" id="{080EA412-58A1-F4DE-D1FD-F5E63952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00" y="365125"/>
            <a:ext cx="2580391" cy="6202056"/>
          </a:xfrm>
          <a:prstGeom prst="rect">
            <a:avLst/>
          </a:prstGeom>
          <a:ln>
            <a:solidFill>
              <a:srgbClr val="156082">
                <a:alpha val="50000"/>
              </a:srgbClr>
            </a:solidFill>
          </a:ln>
        </p:spPr>
      </p:pic>
      <p:pic>
        <p:nvPicPr>
          <p:cNvPr id="3" name="Picture 2" descr="Region 9 fact sheet">
            <a:extLst>
              <a:ext uri="{FF2B5EF4-FFF2-40B4-BE49-F238E27FC236}">
                <a16:creationId xmlns:a16="http://schemas.microsoft.com/office/drawing/2014/main" id="{48EE8227-4B0E-E8DE-9D6B-4FE0B7FD9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03" t="32876" r="28658" b="7032"/>
          <a:stretch/>
        </p:blipFill>
        <p:spPr>
          <a:xfrm>
            <a:off x="667378" y="1102290"/>
            <a:ext cx="4711700" cy="5464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EEFD3-94EA-B925-C4D6-F246194903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Sample Communications Materials</a:t>
            </a:r>
          </a:p>
        </p:txBody>
      </p:sp>
    </p:spTree>
    <p:extLst>
      <p:ext uri="{BB962C8B-B14F-4D97-AF65-F5344CB8AC3E}">
        <p14:creationId xmlns:p14="http://schemas.microsoft.com/office/powerpoint/2010/main" val="419312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.A. Corps poster">
            <a:extLst>
              <a:ext uri="{FF2B5EF4-FFF2-40B4-BE49-F238E27FC236}">
                <a16:creationId xmlns:a16="http://schemas.microsoft.com/office/drawing/2014/main" id="{AAA99B2D-A530-D4FB-DCC9-239B43E7E3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47604-F3D2-1124-DC41-0577B3AB8E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Sample Communications Materials</a:t>
            </a:r>
          </a:p>
        </p:txBody>
      </p:sp>
    </p:spTree>
    <p:extLst>
      <p:ext uri="{BB962C8B-B14F-4D97-AF65-F5344CB8AC3E}">
        <p14:creationId xmlns:p14="http://schemas.microsoft.com/office/powerpoint/2010/main" val="336666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Phone with camera lens attachment">
            <a:extLst>
              <a:ext uri="{FF2B5EF4-FFF2-40B4-BE49-F238E27FC236}">
                <a16:creationId xmlns:a16="http://schemas.microsoft.com/office/drawing/2014/main" id="{054AD569-5CCA-9D73-A278-B31EA10F5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2"/>
          <a:stretch/>
        </p:blipFill>
        <p:spPr bwMode="auto">
          <a:xfrm>
            <a:off x="0" y="-2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661CDB-B1F3-A5BF-E4B4-1E987DF7D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16"/>
            <a:ext cx="12192000" cy="91812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4DFF-6B3D-612E-5549-76F9F0122E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538" y="0"/>
            <a:ext cx="11645462" cy="9179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Recording Videos</a:t>
            </a:r>
          </a:p>
        </p:txBody>
      </p:sp>
      <p:pic>
        <p:nvPicPr>
          <p:cNvPr id="5" name="Graphic 4" descr="U.S. Environmental Protection Agency logo">
            <a:extLst>
              <a:ext uri="{FF2B5EF4-FFF2-40B4-BE49-F238E27FC236}">
                <a16:creationId xmlns:a16="http://schemas.microsoft.com/office/drawing/2014/main" id="{9FB02D54-0033-B226-D1F4-332D7696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47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14F1-0BD5-0198-E714-9EB63A1F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Prior to Recording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4F544-0E1E-93AF-C992-B1C50E75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219" y="2899972"/>
            <a:ext cx="7158325" cy="3440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how you plan to use your video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dirty="0"/>
              <a:t>Finalize the “script” and “interview questions” and have those who will be delivering it become comfortable with the material</a:t>
            </a:r>
          </a:p>
          <a:p>
            <a:endParaRPr lang="en-US" dirty="0"/>
          </a:p>
        </p:txBody>
      </p:sp>
      <p:sp>
        <p:nvSpPr>
          <p:cNvPr id="6" name="Picture 4" descr="Clapper board with solid fill">
            <a:extLst>
              <a:ext uri="{FF2B5EF4-FFF2-40B4-BE49-F238E27FC236}">
                <a16:creationId xmlns:a16="http://schemas.microsoft.com/office/drawing/2014/main" id="{35385DAF-595D-8F94-6E39-9CBE52394276}"/>
              </a:ext>
            </a:extLst>
          </p:cNvPr>
          <p:cNvSpPr/>
          <p:nvPr/>
        </p:nvSpPr>
        <p:spPr>
          <a:xfrm>
            <a:off x="1457248" y="4620288"/>
            <a:ext cx="1856109" cy="1613990"/>
          </a:xfrm>
          <a:custGeom>
            <a:avLst/>
            <a:gdLst>
              <a:gd name="connsiteX0" fmla="*/ 535761 w 1856109"/>
              <a:gd name="connsiteY0" fmla="*/ 582830 h 1613990"/>
              <a:gd name="connsiteX1" fmla="*/ 1826968 w 1856109"/>
              <a:gd name="connsiteY1" fmla="*/ 354181 h 1613990"/>
              <a:gd name="connsiteX2" fmla="*/ 1764201 w 1856109"/>
              <a:gd name="connsiteY2" fmla="*/ 0 h 1613990"/>
              <a:gd name="connsiteX3" fmla="*/ 0 w 1856109"/>
              <a:gd name="connsiteY3" fmla="*/ 313831 h 1613990"/>
              <a:gd name="connsiteX4" fmla="*/ 58284 w 1856109"/>
              <a:gd name="connsiteY4" fmla="*/ 643354 h 1613990"/>
              <a:gd name="connsiteX5" fmla="*/ 62767 w 1856109"/>
              <a:gd name="connsiteY5" fmla="*/ 1524324 h 1613990"/>
              <a:gd name="connsiteX6" fmla="*/ 152434 w 1856109"/>
              <a:gd name="connsiteY6" fmla="*/ 1613990 h 1613990"/>
              <a:gd name="connsiteX7" fmla="*/ 1766442 w 1856109"/>
              <a:gd name="connsiteY7" fmla="*/ 1613990 h 1613990"/>
              <a:gd name="connsiteX8" fmla="*/ 1856109 w 1856109"/>
              <a:gd name="connsiteY8" fmla="*/ 1524324 h 1613990"/>
              <a:gd name="connsiteX9" fmla="*/ 1856109 w 1856109"/>
              <a:gd name="connsiteY9" fmla="*/ 582830 h 1613990"/>
              <a:gd name="connsiteX10" fmla="*/ 535761 w 1856109"/>
              <a:gd name="connsiteY10" fmla="*/ 582830 h 1613990"/>
              <a:gd name="connsiteX11" fmla="*/ 1542274 w 1856109"/>
              <a:gd name="connsiteY11" fmla="*/ 130016 h 1613990"/>
              <a:gd name="connsiteX12" fmla="*/ 1692467 w 1856109"/>
              <a:gd name="connsiteY12" fmla="*/ 103116 h 1613990"/>
              <a:gd name="connsiteX13" fmla="*/ 1696950 w 1856109"/>
              <a:gd name="connsiteY13" fmla="*/ 130016 h 1613990"/>
              <a:gd name="connsiteX14" fmla="*/ 1573658 w 1856109"/>
              <a:gd name="connsiteY14" fmla="*/ 304865 h 1613990"/>
              <a:gd name="connsiteX15" fmla="*/ 1398807 w 1856109"/>
              <a:gd name="connsiteY15" fmla="*/ 338490 h 1613990"/>
              <a:gd name="connsiteX16" fmla="*/ 1542274 w 1856109"/>
              <a:gd name="connsiteY16" fmla="*/ 130016 h 1613990"/>
              <a:gd name="connsiteX17" fmla="*/ 1179123 w 1856109"/>
              <a:gd name="connsiteY17" fmla="*/ 195024 h 1613990"/>
              <a:gd name="connsiteX18" fmla="*/ 1356215 w 1856109"/>
              <a:gd name="connsiteY18" fmla="*/ 163641 h 1613990"/>
              <a:gd name="connsiteX19" fmla="*/ 1210506 w 1856109"/>
              <a:gd name="connsiteY19" fmla="*/ 372114 h 1613990"/>
              <a:gd name="connsiteX20" fmla="*/ 1033414 w 1856109"/>
              <a:gd name="connsiteY20" fmla="*/ 403498 h 1613990"/>
              <a:gd name="connsiteX21" fmla="*/ 1179123 w 1856109"/>
              <a:gd name="connsiteY21" fmla="*/ 195024 h 1613990"/>
              <a:gd name="connsiteX22" fmla="*/ 813729 w 1856109"/>
              <a:gd name="connsiteY22" fmla="*/ 260032 h 1613990"/>
              <a:gd name="connsiteX23" fmla="*/ 990822 w 1856109"/>
              <a:gd name="connsiteY23" fmla="*/ 228649 h 1613990"/>
              <a:gd name="connsiteX24" fmla="*/ 845113 w 1856109"/>
              <a:gd name="connsiteY24" fmla="*/ 437122 h 1613990"/>
              <a:gd name="connsiteX25" fmla="*/ 668020 w 1856109"/>
              <a:gd name="connsiteY25" fmla="*/ 468506 h 1613990"/>
              <a:gd name="connsiteX26" fmla="*/ 813729 w 1856109"/>
              <a:gd name="connsiteY26" fmla="*/ 260032 h 1613990"/>
              <a:gd name="connsiteX27" fmla="*/ 450577 w 1856109"/>
              <a:gd name="connsiteY27" fmla="*/ 325040 h 1613990"/>
              <a:gd name="connsiteX28" fmla="*/ 627670 w 1856109"/>
              <a:gd name="connsiteY28" fmla="*/ 293657 h 1613990"/>
              <a:gd name="connsiteX29" fmla="*/ 481961 w 1856109"/>
              <a:gd name="connsiteY29" fmla="*/ 502130 h 1613990"/>
              <a:gd name="connsiteX30" fmla="*/ 304868 w 1856109"/>
              <a:gd name="connsiteY30" fmla="*/ 533513 h 1613990"/>
              <a:gd name="connsiteX31" fmla="*/ 450577 w 1856109"/>
              <a:gd name="connsiteY31" fmla="*/ 325040 h 1613990"/>
              <a:gd name="connsiteX32" fmla="*/ 262276 w 1856109"/>
              <a:gd name="connsiteY32" fmla="*/ 358665 h 1613990"/>
              <a:gd name="connsiteX33" fmla="*/ 132259 w 1856109"/>
              <a:gd name="connsiteY33" fmla="*/ 544722 h 1613990"/>
              <a:gd name="connsiteX34" fmla="*/ 103117 w 1856109"/>
              <a:gd name="connsiteY34" fmla="*/ 385564 h 1613990"/>
              <a:gd name="connsiteX35" fmla="*/ 262276 w 1856109"/>
              <a:gd name="connsiteY35" fmla="*/ 358665 h 1613990"/>
              <a:gd name="connsiteX36" fmla="*/ 1497441 w 1856109"/>
              <a:gd name="connsiteY36" fmla="*/ 1143243 h 1613990"/>
              <a:gd name="connsiteX37" fmla="*/ 421435 w 1856109"/>
              <a:gd name="connsiteY37" fmla="*/ 1143243 h 1613990"/>
              <a:gd name="connsiteX38" fmla="*/ 421435 w 1856109"/>
              <a:gd name="connsiteY38" fmla="*/ 874245 h 1613990"/>
              <a:gd name="connsiteX39" fmla="*/ 1497441 w 1856109"/>
              <a:gd name="connsiteY39" fmla="*/ 874245 h 1613990"/>
              <a:gd name="connsiteX40" fmla="*/ 1497441 w 1856109"/>
              <a:gd name="connsiteY40" fmla="*/ 1143243 h 161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56109" h="1613990">
                <a:moveTo>
                  <a:pt x="535761" y="582830"/>
                </a:moveTo>
                <a:lnTo>
                  <a:pt x="1826968" y="354181"/>
                </a:lnTo>
                <a:lnTo>
                  <a:pt x="1764201" y="0"/>
                </a:lnTo>
                <a:lnTo>
                  <a:pt x="0" y="313831"/>
                </a:lnTo>
                <a:lnTo>
                  <a:pt x="58284" y="643354"/>
                </a:lnTo>
                <a:lnTo>
                  <a:pt x="62767" y="1524324"/>
                </a:lnTo>
                <a:cubicBezTo>
                  <a:pt x="62767" y="1573640"/>
                  <a:pt x="103117" y="1613990"/>
                  <a:pt x="152434" y="1613990"/>
                </a:cubicBezTo>
                <a:lnTo>
                  <a:pt x="1766442" y="1613990"/>
                </a:lnTo>
                <a:cubicBezTo>
                  <a:pt x="1815759" y="1613990"/>
                  <a:pt x="1856109" y="1573640"/>
                  <a:pt x="1856109" y="1524324"/>
                </a:cubicBezTo>
                <a:lnTo>
                  <a:pt x="1856109" y="582830"/>
                </a:lnTo>
                <a:lnTo>
                  <a:pt x="535761" y="582830"/>
                </a:lnTo>
                <a:close/>
                <a:moveTo>
                  <a:pt x="1542274" y="130016"/>
                </a:moveTo>
                <a:lnTo>
                  <a:pt x="1692467" y="103116"/>
                </a:lnTo>
                <a:lnTo>
                  <a:pt x="1696950" y="130016"/>
                </a:lnTo>
                <a:lnTo>
                  <a:pt x="1573658" y="304865"/>
                </a:lnTo>
                <a:lnTo>
                  <a:pt x="1398807" y="338490"/>
                </a:lnTo>
                <a:lnTo>
                  <a:pt x="1542274" y="130016"/>
                </a:lnTo>
                <a:close/>
                <a:moveTo>
                  <a:pt x="1179123" y="195024"/>
                </a:moveTo>
                <a:lnTo>
                  <a:pt x="1356215" y="163641"/>
                </a:lnTo>
                <a:lnTo>
                  <a:pt x="1210506" y="372114"/>
                </a:lnTo>
                <a:lnTo>
                  <a:pt x="1033414" y="403498"/>
                </a:lnTo>
                <a:lnTo>
                  <a:pt x="1179123" y="195024"/>
                </a:lnTo>
                <a:close/>
                <a:moveTo>
                  <a:pt x="813729" y="260032"/>
                </a:moveTo>
                <a:lnTo>
                  <a:pt x="990822" y="228649"/>
                </a:lnTo>
                <a:lnTo>
                  <a:pt x="845113" y="437122"/>
                </a:lnTo>
                <a:lnTo>
                  <a:pt x="668020" y="468506"/>
                </a:lnTo>
                <a:lnTo>
                  <a:pt x="813729" y="260032"/>
                </a:lnTo>
                <a:close/>
                <a:moveTo>
                  <a:pt x="450577" y="325040"/>
                </a:moveTo>
                <a:lnTo>
                  <a:pt x="627670" y="293657"/>
                </a:lnTo>
                <a:lnTo>
                  <a:pt x="481961" y="502130"/>
                </a:lnTo>
                <a:lnTo>
                  <a:pt x="304868" y="533513"/>
                </a:lnTo>
                <a:lnTo>
                  <a:pt x="450577" y="325040"/>
                </a:lnTo>
                <a:close/>
                <a:moveTo>
                  <a:pt x="262276" y="358665"/>
                </a:moveTo>
                <a:lnTo>
                  <a:pt x="132259" y="544722"/>
                </a:lnTo>
                <a:lnTo>
                  <a:pt x="103117" y="385564"/>
                </a:lnTo>
                <a:lnTo>
                  <a:pt x="262276" y="358665"/>
                </a:lnTo>
                <a:close/>
                <a:moveTo>
                  <a:pt x="1497441" y="1143243"/>
                </a:moveTo>
                <a:lnTo>
                  <a:pt x="421435" y="1143243"/>
                </a:lnTo>
                <a:lnTo>
                  <a:pt x="421435" y="874245"/>
                </a:lnTo>
                <a:lnTo>
                  <a:pt x="1497441" y="874245"/>
                </a:lnTo>
                <a:lnTo>
                  <a:pt x="1497441" y="1143243"/>
                </a:ln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196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7" descr="Monitor with solid fill">
            <a:extLst>
              <a:ext uri="{FF2B5EF4-FFF2-40B4-BE49-F238E27FC236}">
                <a16:creationId xmlns:a16="http://schemas.microsoft.com/office/drawing/2014/main" id="{0CF1196F-FF96-59D1-D828-9717DC87DD76}"/>
              </a:ext>
            </a:extLst>
          </p:cNvPr>
          <p:cNvSpPr/>
          <p:nvPr/>
        </p:nvSpPr>
        <p:spPr>
          <a:xfrm>
            <a:off x="1457248" y="2768924"/>
            <a:ext cx="1898811" cy="1232311"/>
          </a:xfrm>
          <a:custGeom>
            <a:avLst/>
            <a:gdLst>
              <a:gd name="connsiteX0" fmla="*/ 704850 w 762000"/>
              <a:gd name="connsiteY0" fmla="*/ 476250 h 647700"/>
              <a:gd name="connsiteX1" fmla="*/ 57150 w 762000"/>
              <a:gd name="connsiteY1" fmla="*/ 476250 h 647700"/>
              <a:gd name="connsiteX2" fmla="*/ 57150 w 762000"/>
              <a:gd name="connsiteY2" fmla="*/ 57150 h 647700"/>
              <a:gd name="connsiteX3" fmla="*/ 704850 w 762000"/>
              <a:gd name="connsiteY3" fmla="*/ 57150 h 647700"/>
              <a:gd name="connsiteX4" fmla="*/ 704850 w 762000"/>
              <a:gd name="connsiteY4" fmla="*/ 476250 h 647700"/>
              <a:gd name="connsiteX5" fmla="*/ 723900 w 762000"/>
              <a:gd name="connsiteY5" fmla="*/ 0 h 647700"/>
              <a:gd name="connsiteX6" fmla="*/ 38100 w 762000"/>
              <a:gd name="connsiteY6" fmla="*/ 0 h 647700"/>
              <a:gd name="connsiteX7" fmla="*/ 0 w 762000"/>
              <a:gd name="connsiteY7" fmla="*/ 38100 h 647700"/>
              <a:gd name="connsiteX8" fmla="*/ 0 w 762000"/>
              <a:gd name="connsiteY8" fmla="*/ 495300 h 647700"/>
              <a:gd name="connsiteX9" fmla="*/ 38100 w 762000"/>
              <a:gd name="connsiteY9" fmla="*/ 533400 h 647700"/>
              <a:gd name="connsiteX10" fmla="*/ 304800 w 762000"/>
              <a:gd name="connsiteY10" fmla="*/ 533400 h 647700"/>
              <a:gd name="connsiteX11" fmla="*/ 304800 w 762000"/>
              <a:gd name="connsiteY11" fmla="*/ 590550 h 647700"/>
              <a:gd name="connsiteX12" fmla="*/ 209550 w 762000"/>
              <a:gd name="connsiteY12" fmla="*/ 590550 h 647700"/>
              <a:gd name="connsiteX13" fmla="*/ 209550 w 762000"/>
              <a:gd name="connsiteY13" fmla="*/ 647700 h 647700"/>
              <a:gd name="connsiteX14" fmla="*/ 552450 w 762000"/>
              <a:gd name="connsiteY14" fmla="*/ 647700 h 647700"/>
              <a:gd name="connsiteX15" fmla="*/ 552450 w 762000"/>
              <a:gd name="connsiteY15" fmla="*/ 590550 h 647700"/>
              <a:gd name="connsiteX16" fmla="*/ 457200 w 762000"/>
              <a:gd name="connsiteY16" fmla="*/ 590550 h 647700"/>
              <a:gd name="connsiteX17" fmla="*/ 457200 w 762000"/>
              <a:gd name="connsiteY17" fmla="*/ 533400 h 647700"/>
              <a:gd name="connsiteX18" fmla="*/ 723900 w 762000"/>
              <a:gd name="connsiteY18" fmla="*/ 533400 h 647700"/>
              <a:gd name="connsiteX19" fmla="*/ 762000 w 762000"/>
              <a:gd name="connsiteY19" fmla="*/ 495300 h 647700"/>
              <a:gd name="connsiteX20" fmla="*/ 762000 w 762000"/>
              <a:gd name="connsiteY20" fmla="*/ 38100 h 647700"/>
              <a:gd name="connsiteX21" fmla="*/ 723900 w 762000"/>
              <a:gd name="connsiteY21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2000" h="647700">
                <a:moveTo>
                  <a:pt x="704850" y="476250"/>
                </a:moveTo>
                <a:lnTo>
                  <a:pt x="57150" y="476250"/>
                </a:lnTo>
                <a:lnTo>
                  <a:pt x="57150" y="57150"/>
                </a:lnTo>
                <a:lnTo>
                  <a:pt x="704850" y="57150"/>
                </a:lnTo>
                <a:lnTo>
                  <a:pt x="704850" y="476250"/>
                </a:lnTo>
                <a:close/>
                <a:moveTo>
                  <a:pt x="7239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304800" y="533400"/>
                </a:lnTo>
                <a:lnTo>
                  <a:pt x="304800" y="590550"/>
                </a:lnTo>
                <a:lnTo>
                  <a:pt x="209550" y="590550"/>
                </a:lnTo>
                <a:lnTo>
                  <a:pt x="209550" y="647700"/>
                </a:lnTo>
                <a:lnTo>
                  <a:pt x="552450" y="647700"/>
                </a:lnTo>
                <a:lnTo>
                  <a:pt x="552450" y="590550"/>
                </a:lnTo>
                <a:lnTo>
                  <a:pt x="457200" y="590550"/>
                </a:lnTo>
                <a:lnTo>
                  <a:pt x="457200" y="533400"/>
                </a:ln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2F42B-C42C-31B4-9159-BF00E7BD1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3484879" cy="2160904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ideo interview with man on couch near a window with natural light">
            <a:extLst>
              <a:ext uri="{FF2B5EF4-FFF2-40B4-BE49-F238E27FC236}">
                <a16:creationId xmlns:a16="http://schemas.microsoft.com/office/drawing/2014/main" id="{F1ADAE15-1A54-58B6-1A5A-6F780D0CA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7"/>
          <a:stretch/>
        </p:blipFill>
        <p:spPr bwMode="auto">
          <a:xfrm>
            <a:off x="3246775" y="-1"/>
            <a:ext cx="89452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74DFF-6B3D-612E-5549-76F9F012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4" y="419201"/>
            <a:ext cx="2710834" cy="13066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Prior to 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479-D2D2-35F2-DD77-D274EF6E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4" y="2636907"/>
            <a:ext cx="2817514" cy="407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Find a location as free as possible from background noise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/>
              <a:t>Use natural light in front of your subjects</a:t>
            </a:r>
          </a:p>
        </p:txBody>
      </p:sp>
    </p:spTree>
    <p:extLst>
      <p:ext uri="{BB962C8B-B14F-4D97-AF65-F5344CB8AC3E}">
        <p14:creationId xmlns:p14="http://schemas.microsoft.com/office/powerpoint/2010/main" val="146596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grass and a building in the background">
            <a:extLst>
              <a:ext uri="{FF2B5EF4-FFF2-40B4-BE49-F238E27FC236}">
                <a16:creationId xmlns:a16="http://schemas.microsoft.com/office/drawing/2014/main" id="{A5DB5166-E12B-FB5C-E52E-2EA5AB716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1547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A349D-A952-7728-104A-D493CF73C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5392" y="243503"/>
            <a:ext cx="9701213" cy="612949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C41F-5546-45C5-6BDB-B6CD793F31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43113" y="1037767"/>
            <a:ext cx="8143875" cy="5075237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Welcome &amp; Zoom Meeting </a:t>
            </a: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nstructions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Introduction from EPA’s Office of Brownfields &amp; Land Revitalization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0" marR="0" lv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/>
                </a:solidFill>
                <a:effectLst/>
                <a:ea typeface="Aptos" panose="020B0004020202020204" pitchFamily="34" charset="0"/>
              </a:rPr>
              <a:t>Gabriela Okhuysen</a:t>
            </a:r>
            <a:endParaRPr lang="en-US" dirty="0"/>
          </a:p>
        </p:txBody>
      </p:sp>
      <p:pic>
        <p:nvPicPr>
          <p:cNvPr id="11" name="Graphic 10" descr="U.S. Environmental Protection Agency logo">
            <a:extLst>
              <a:ext uri="{FF2B5EF4-FFF2-40B4-BE49-F238E27FC236}">
                <a16:creationId xmlns:a16="http://schemas.microsoft.com/office/drawing/2014/main" id="{8B90D8DB-5E53-BEB3-3637-1D765F836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870DD8-B5FD-40D1-DFE9-D822EF294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18787"/>
            <a:ext cx="12192000" cy="349044"/>
          </a:xfrm>
          <a:prstGeom prst="rect">
            <a:avLst/>
          </a:prstGeom>
          <a:gradFill>
            <a:gsLst>
              <a:gs pos="100000">
                <a:srgbClr val="0D3B4F"/>
              </a:gs>
              <a:gs pos="0">
                <a:srgbClr val="15608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2" descr="U.S. Environmental Protection Agency Logo">
            <a:extLst>
              <a:ext uri="{FF2B5EF4-FFF2-40B4-BE49-F238E27FC236}">
                <a16:creationId xmlns:a16="http://schemas.microsoft.com/office/drawing/2014/main" id="{56AD709C-620C-AE36-B2D7-550F370B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29" y="5079783"/>
            <a:ext cx="1124965" cy="10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Group 16" descr="EPA Brownfields and Land Revitalization logo">
            <a:extLst>
              <a:ext uri="{FF2B5EF4-FFF2-40B4-BE49-F238E27FC236}">
                <a16:creationId xmlns:a16="http://schemas.microsoft.com/office/drawing/2014/main" id="{9467130B-0247-52B2-7539-3969CADFEB4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07" y="5126631"/>
            <a:ext cx="1124965" cy="11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4715DB-5E9C-E9BA-CD2E-5C127E6CF8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787505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vannah Mudd">
            <a:extLst>
              <a:ext uri="{FF2B5EF4-FFF2-40B4-BE49-F238E27FC236}">
                <a16:creationId xmlns:a16="http://schemas.microsoft.com/office/drawing/2014/main" id="{482236F9-4286-A100-D948-5A64D5401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0" t="21876" r="33031" b="31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0BFCBF-D0DC-D50A-9E73-90BB01B3E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61144" y="510223"/>
            <a:ext cx="3215636" cy="5446713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4DFF-6B3D-612E-5549-76F9F012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503" y="517526"/>
            <a:ext cx="2917824" cy="19494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Recording – Audio and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479-D2D2-35F2-DD77-D274EF6E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049" y="2459673"/>
            <a:ext cx="2917825" cy="349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Ensure that you are filming at resolution of no less than 1920x1080 (standard HD)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Have the subject take up most of the frame in the shot</a:t>
            </a:r>
          </a:p>
        </p:txBody>
      </p:sp>
    </p:spTree>
    <p:extLst>
      <p:ext uri="{BB962C8B-B14F-4D97-AF65-F5344CB8AC3E}">
        <p14:creationId xmlns:p14="http://schemas.microsoft.com/office/powerpoint/2010/main" val="3087198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D38E62-ACC0-EFF9-69F6-11CA05D58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4400" y="1"/>
            <a:ext cx="4927600" cy="200578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4DFF-6B3D-612E-5549-76F9F012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350" y="496887"/>
            <a:ext cx="4203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Recording –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Audio and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479-D2D2-35F2-DD77-D274EF6E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350" y="2220912"/>
            <a:ext cx="4495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Use a wired or wireless lavalier microphone attached to the speakers or a boom mic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Videographer should always wear headphones to hear how the audio recording sounds</a:t>
            </a:r>
            <a:endParaRPr lang="en-US" dirty="0"/>
          </a:p>
        </p:txBody>
      </p:sp>
      <p:pic>
        <p:nvPicPr>
          <p:cNvPr id="5122" name="Picture 2" descr="Small Audio Microphone For Voice Recording">
            <a:extLst>
              <a:ext uri="{FF2B5EF4-FFF2-40B4-BE49-F238E27FC236}">
                <a16:creationId xmlns:a16="http://schemas.microsoft.com/office/drawing/2014/main" id="{303F7AA6-994E-C9E3-0172-1DCF44134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13353"/>
          <a:stretch/>
        </p:blipFill>
        <p:spPr bwMode="auto">
          <a:xfrm>
            <a:off x="0" y="0"/>
            <a:ext cx="726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U.S. Environmental Protection Agency logo">
            <a:extLst>
              <a:ext uri="{FF2B5EF4-FFF2-40B4-BE49-F238E27FC236}">
                <a16:creationId xmlns:a16="http://schemas.microsoft.com/office/drawing/2014/main" id="{2710841A-6241-ADD8-94FD-FD029A807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82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Riverfront | Detroit Riverfront Conservancy">
            <a:extLst>
              <a:ext uri="{FF2B5EF4-FFF2-40B4-BE49-F238E27FC236}">
                <a16:creationId xmlns:a16="http://schemas.microsoft.com/office/drawing/2014/main" id="{BF16C677-DF3B-31BA-6979-656EA3552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DA7575-0071-8CFB-DD16-BD349CF5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57780" y="1"/>
            <a:ext cx="473422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4DFF-6B3D-612E-5549-76F9F012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84" y="182563"/>
            <a:ext cx="4038600" cy="13109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Recording –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Audio and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479-D2D2-35F2-DD77-D274EF6E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384" y="1675339"/>
            <a:ext cx="4474406" cy="498887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For voiceovers (VOs) or supplemental audio, you can use a phone voice recorder app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During site walkthroughs, use a hand-held mount to help steady the shot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Use “B-Roll” video (exterior shots, close-ups, background action, etc.) to supplement interview footage</a:t>
            </a:r>
            <a:endParaRPr lang="en-US" sz="2400" dirty="0"/>
          </a:p>
        </p:txBody>
      </p:sp>
      <p:pic>
        <p:nvPicPr>
          <p:cNvPr id="6" name="Graphic 5" descr="U.S. Environmental Protection Agency logo">
            <a:extLst>
              <a:ext uri="{FF2B5EF4-FFF2-40B4-BE49-F238E27FC236}">
                <a16:creationId xmlns:a16="http://schemas.microsoft.com/office/drawing/2014/main" id="{4FF8B015-C050-E002-77D3-62E060865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35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C3DB2A-7211-E3DC-4C94-1A868E8DE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-8323"/>
            <a:ext cx="6381135" cy="200578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03B36-6057-2C21-B9D5-8C23A13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42" y="395605"/>
            <a:ext cx="5530558" cy="158559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EPA Brownfields Examples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351D-931E-27B0-6406-E5F1BE984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42" y="2231616"/>
            <a:ext cx="4914900" cy="4104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Provide tips and ideas to maximize your photography and videos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https://www.epa.gov/brownfields/taking-photos-audio-video-your-brownfields-projects</a:t>
            </a:r>
          </a:p>
        </p:txBody>
      </p:sp>
      <p:pic>
        <p:nvPicPr>
          <p:cNvPr id="5" name="Picture 4" descr="General Tips fact sheet">
            <a:extLst>
              <a:ext uri="{FF2B5EF4-FFF2-40B4-BE49-F238E27FC236}">
                <a16:creationId xmlns:a16="http://schemas.microsoft.com/office/drawing/2014/main" id="{AB1A30D0-7B7D-9E69-1B79-DF7C4426F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6835"/>
          <a:stretch/>
        </p:blipFill>
        <p:spPr>
          <a:xfrm>
            <a:off x="6354936" y="-8323"/>
            <a:ext cx="5866215" cy="6897124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5363A5-06E2-95A8-8B13-1178D078A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54936" y="-8323"/>
            <a:ext cx="0" cy="6866323"/>
          </a:xfrm>
          <a:prstGeom prst="line">
            <a:avLst/>
          </a:prstGeom>
          <a:ln w="2540">
            <a:solidFill>
              <a:srgbClr val="156082">
                <a:alpha val="3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5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C3DB2A-7211-E3DC-4C94-1A868E8DE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-8323"/>
            <a:ext cx="6381135" cy="200578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03B36-6057-2C21-B9D5-8C23A13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42" y="395605"/>
            <a:ext cx="5530558" cy="158559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U.S. Environmental Protection Agency Consent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351D-931E-27B0-6406-E5F1BE984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94" y="2179529"/>
            <a:ext cx="4914900" cy="4006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Consent to the use of video, photo(s) and/or voice recording as specified for the purpose(s) of the material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2400" dirty="0"/>
              <a:t>Understand that consent to use video, photo(s) and/or voice recording is voluntary 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Multimedia Consent Form | US EPA</a:t>
            </a:r>
            <a:endParaRPr lang="en-US" sz="3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5363A5-06E2-95A8-8B13-1178D078A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54936" y="-8323"/>
            <a:ext cx="0" cy="6866323"/>
          </a:xfrm>
          <a:prstGeom prst="line">
            <a:avLst/>
          </a:prstGeom>
          <a:ln w="2540">
            <a:solidFill>
              <a:srgbClr val="156082">
                <a:alpha val="3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 descr="Consent form">
            <a:extLst>
              <a:ext uri="{FF2B5EF4-FFF2-40B4-BE49-F238E27FC236}">
                <a16:creationId xmlns:a16="http://schemas.microsoft.com/office/drawing/2014/main" id="{50675752-DB9B-4E1B-FDFE-BFB8328FD9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618057"/>
              </p:ext>
            </p:extLst>
          </p:nvPr>
        </p:nvGraphicFramePr>
        <p:xfrm>
          <a:off x="6381134" y="0"/>
          <a:ext cx="58108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440" imgH="6034757" progId="Acrobat.Document.DC">
                  <p:embed/>
                </p:oleObj>
              </mc:Choice>
              <mc:Fallback>
                <p:oleObj name="Acrobat Document" r:id="rId3" imgW="4663440" imgH="6034757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675752-DB9B-4E1B-FDFE-BFB8328FD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1134" y="0"/>
                        <a:ext cx="58108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159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organ Whayland">
            <a:extLst>
              <a:ext uri="{FF2B5EF4-FFF2-40B4-BE49-F238E27FC236}">
                <a16:creationId xmlns:a16="http://schemas.microsoft.com/office/drawing/2014/main" id="{BE1849A2-7111-1E0D-1F6D-B99E04425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2E6354-F18A-7C58-D312-4D019E725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650" y="4271375"/>
            <a:ext cx="4673600" cy="239194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48FD6-B952-5668-80B0-FF44E7C2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4542336"/>
            <a:ext cx="4584700" cy="1850025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EPA Region 3 Targeted Brownfields Assessment (TBA) Video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https://www.youtube.com/watch?v=k1X3Eh7agXA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9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24F2-4E73-B590-DDF1-2CB575A9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92" y="904771"/>
            <a:ext cx="4798102" cy="401200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 or Comments </a:t>
            </a:r>
          </a:p>
        </p:txBody>
      </p:sp>
      <p:pic>
        <p:nvPicPr>
          <p:cNvPr id="2050" name="Picture 2" descr="Questions">
            <a:extLst>
              <a:ext uri="{FF2B5EF4-FFF2-40B4-BE49-F238E27FC236}">
                <a16:creationId xmlns:a16="http://schemas.microsoft.com/office/drawing/2014/main" id="{71C86BCD-307F-23CB-B153-AB78C283E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8" b="5323"/>
          <a:stretch/>
        </p:blipFill>
        <p:spPr bwMode="auto">
          <a:xfrm>
            <a:off x="6096000" y="0"/>
            <a:ext cx="5546361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partments for Rent in Charlotte, NC - Camden Cotton Mills">
            <a:extLst>
              <a:ext uri="{FF2B5EF4-FFF2-40B4-BE49-F238E27FC236}">
                <a16:creationId xmlns:a16="http://schemas.microsoft.com/office/drawing/2014/main" id="{9941400D-4F64-DF25-3C88-10789EF19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3" b="108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A349D-A952-7728-104A-D493CF73C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1440" y="304800"/>
            <a:ext cx="7294880" cy="612949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C41F-5546-45C5-6BDB-B6CD793F31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4100" y="891381"/>
            <a:ext cx="4813300" cy="5075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Matt Placky – GDIT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Program/Project Manager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Cynthia Jones – GDIT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Graphic Designer / Photographer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Josh Criss – GDIT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Senior Technical Editor / Video Editor</a:t>
            </a:r>
            <a:endParaRPr lang="en-US" dirty="0"/>
          </a:p>
        </p:txBody>
      </p:sp>
      <p:pic>
        <p:nvPicPr>
          <p:cNvPr id="2" name="Content Placeholder 9" descr="Cynthia Jones">
            <a:extLst>
              <a:ext uri="{FF2B5EF4-FFF2-40B4-BE49-F238E27FC236}">
                <a16:creationId xmlns:a16="http://schemas.microsoft.com/office/drawing/2014/main" id="{AF01E0AD-AD4A-A20B-26A1-56E368FB6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96" r="-2" b="10951"/>
          <a:stretch/>
        </p:blipFill>
        <p:spPr>
          <a:xfrm>
            <a:off x="3012554" y="2578894"/>
            <a:ext cx="1622946" cy="170021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image_0" descr="Josh Criss">
            <a:extLst>
              <a:ext uri="{FF2B5EF4-FFF2-40B4-BE49-F238E27FC236}">
                <a16:creationId xmlns:a16="http://schemas.microsoft.com/office/drawing/2014/main" id="{63E45277-2541-1603-EB29-341042B35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5"/>
                    </a14:imgEffect>
                    <a14:imgEffect>
                      <a14:saturation sat="90000"/>
                    </a14:imgEffect>
                    <a14:imgEffect>
                      <a14:brightnessContrast bright="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4448" r="27587" b="29833"/>
          <a:stretch/>
        </p:blipFill>
        <p:spPr bwMode="auto">
          <a:xfrm>
            <a:off x="3012553" y="4520513"/>
            <a:ext cx="1622946" cy="182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U.S. Environmental Protection Agency logo">
            <a:extLst>
              <a:ext uri="{FF2B5EF4-FFF2-40B4-BE49-F238E27FC236}">
                <a16:creationId xmlns:a16="http://schemas.microsoft.com/office/drawing/2014/main" id="{8B90D8DB-5E53-BEB3-3637-1D765F836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870DD8-B5FD-40D1-DFE9-D822EF294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518787"/>
            <a:ext cx="12192000" cy="349044"/>
          </a:xfrm>
          <a:prstGeom prst="rect">
            <a:avLst/>
          </a:prstGeom>
          <a:gradFill>
            <a:gsLst>
              <a:gs pos="100000">
                <a:srgbClr val="0D3B4F"/>
              </a:gs>
              <a:gs pos="0">
                <a:srgbClr val="15608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tt Placky">
            <a:extLst>
              <a:ext uri="{FF2B5EF4-FFF2-40B4-BE49-F238E27FC236}">
                <a16:creationId xmlns:a16="http://schemas.microsoft.com/office/drawing/2014/main" id="{F02C362B-B8A5-3D45-ABB5-B95D696DB3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3" r="7407" b="5037"/>
          <a:stretch/>
        </p:blipFill>
        <p:spPr>
          <a:xfrm rot="16200000">
            <a:off x="2909285" y="630373"/>
            <a:ext cx="1829486" cy="162294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FD3034-70F4-BE37-274D-24259BF021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89004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y People Who Take Pictures Of Everything Are Happier, Says Study |  YourTango">
            <a:extLst>
              <a:ext uri="{FF2B5EF4-FFF2-40B4-BE49-F238E27FC236}">
                <a16:creationId xmlns:a16="http://schemas.microsoft.com/office/drawing/2014/main" id="{933D512E-173C-F645-374E-43EFA2CDE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E4C710-B5D1-E35A-14E7-EE0E2175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4441161"/>
            <a:ext cx="10287000" cy="918125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18F90-DCC0-3456-06F5-406FE9B8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2374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Taking Photographs </a:t>
            </a:r>
          </a:p>
        </p:txBody>
      </p:sp>
      <p:pic>
        <p:nvPicPr>
          <p:cNvPr id="9" name="Graphic 8" descr="U.S. Environmental Protection Agency logo">
            <a:extLst>
              <a:ext uri="{FF2B5EF4-FFF2-40B4-BE49-F238E27FC236}">
                <a16:creationId xmlns:a16="http://schemas.microsoft.com/office/drawing/2014/main" id="{168DCBE7-9F83-B396-50C0-3DE74746E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51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14F1-0BD5-0198-E714-9EB63A1F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Prior to Taking Photographs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7273994-BBB7-4B64-CAA9-522E9A1CAEF9}"/>
              </a:ext>
            </a:extLst>
          </p:cNvPr>
          <p:cNvSpPr/>
          <p:nvPr/>
        </p:nvSpPr>
        <p:spPr>
          <a:xfrm>
            <a:off x="669807" y="4491659"/>
            <a:ext cx="2370489" cy="815517"/>
          </a:xfrm>
          <a:custGeom>
            <a:avLst/>
            <a:gdLst>
              <a:gd name="connsiteX0" fmla="*/ 0 w 2370489"/>
              <a:gd name="connsiteY0" fmla="*/ 0 h 815517"/>
              <a:gd name="connsiteX1" fmla="*/ 2370489 w 2370489"/>
              <a:gd name="connsiteY1" fmla="*/ 0 h 815517"/>
              <a:gd name="connsiteX2" fmla="*/ 2370489 w 2370489"/>
              <a:gd name="connsiteY2" fmla="*/ 815517 h 815517"/>
              <a:gd name="connsiteX3" fmla="*/ 0 w 2370489"/>
              <a:gd name="connsiteY3" fmla="*/ 815517 h 815517"/>
              <a:gd name="connsiteX4" fmla="*/ 0 w 2370489"/>
              <a:gd name="connsiteY4" fmla="*/ 0 h 81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89" h="815517">
                <a:moveTo>
                  <a:pt x="0" y="0"/>
                </a:moveTo>
                <a:lnTo>
                  <a:pt x="2370489" y="0"/>
                </a:lnTo>
                <a:lnTo>
                  <a:pt x="2370489" y="815517"/>
                </a:lnTo>
                <a:lnTo>
                  <a:pt x="0" y="8155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Clean the lens of your camera/phone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65B8D7-BA74-1871-BBE8-9D46E9DBBE6B}"/>
              </a:ext>
            </a:extLst>
          </p:cNvPr>
          <p:cNvSpPr/>
          <p:nvPr/>
        </p:nvSpPr>
        <p:spPr>
          <a:xfrm>
            <a:off x="3455132" y="4467591"/>
            <a:ext cx="2496409" cy="863477"/>
          </a:xfrm>
          <a:custGeom>
            <a:avLst/>
            <a:gdLst>
              <a:gd name="connsiteX0" fmla="*/ 0 w 2496409"/>
              <a:gd name="connsiteY0" fmla="*/ 0 h 863477"/>
              <a:gd name="connsiteX1" fmla="*/ 2496409 w 2496409"/>
              <a:gd name="connsiteY1" fmla="*/ 0 h 863477"/>
              <a:gd name="connsiteX2" fmla="*/ 2496409 w 2496409"/>
              <a:gd name="connsiteY2" fmla="*/ 863477 h 863477"/>
              <a:gd name="connsiteX3" fmla="*/ 0 w 2496409"/>
              <a:gd name="connsiteY3" fmla="*/ 863477 h 863477"/>
              <a:gd name="connsiteX4" fmla="*/ 0 w 2496409"/>
              <a:gd name="connsiteY4" fmla="*/ 0 h 86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409" h="863477">
                <a:moveTo>
                  <a:pt x="0" y="0"/>
                </a:moveTo>
                <a:lnTo>
                  <a:pt x="2496409" y="0"/>
                </a:lnTo>
                <a:lnTo>
                  <a:pt x="2496409" y="863477"/>
                </a:lnTo>
                <a:lnTo>
                  <a:pt x="0" y="863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Charge your battery before going to the site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85B1F1-89FC-DE90-6499-C7D0B9C8A8F3}"/>
              </a:ext>
            </a:extLst>
          </p:cNvPr>
          <p:cNvSpPr/>
          <p:nvPr/>
        </p:nvSpPr>
        <p:spPr>
          <a:xfrm>
            <a:off x="6366377" y="4459908"/>
            <a:ext cx="2370489" cy="815517"/>
          </a:xfrm>
          <a:custGeom>
            <a:avLst/>
            <a:gdLst>
              <a:gd name="connsiteX0" fmla="*/ 0 w 2370489"/>
              <a:gd name="connsiteY0" fmla="*/ 0 h 815517"/>
              <a:gd name="connsiteX1" fmla="*/ 2370489 w 2370489"/>
              <a:gd name="connsiteY1" fmla="*/ 0 h 815517"/>
              <a:gd name="connsiteX2" fmla="*/ 2370489 w 2370489"/>
              <a:gd name="connsiteY2" fmla="*/ 815517 h 815517"/>
              <a:gd name="connsiteX3" fmla="*/ 0 w 2370489"/>
              <a:gd name="connsiteY3" fmla="*/ 815517 h 815517"/>
              <a:gd name="connsiteX4" fmla="*/ 0 w 2370489"/>
              <a:gd name="connsiteY4" fmla="*/ 0 h 81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89" h="815517">
                <a:moveTo>
                  <a:pt x="0" y="0"/>
                </a:moveTo>
                <a:lnTo>
                  <a:pt x="2370489" y="0"/>
                </a:lnTo>
                <a:lnTo>
                  <a:pt x="2370489" y="815517"/>
                </a:lnTo>
                <a:lnTo>
                  <a:pt x="0" y="8155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Choose the best orientation for your image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EC0AE7-BCDE-F08D-F020-FD27F8BE76A4}"/>
              </a:ext>
            </a:extLst>
          </p:cNvPr>
          <p:cNvSpPr/>
          <p:nvPr/>
        </p:nvSpPr>
        <p:spPr>
          <a:xfrm>
            <a:off x="9151702" y="4478960"/>
            <a:ext cx="2370489" cy="1312240"/>
          </a:xfrm>
          <a:custGeom>
            <a:avLst/>
            <a:gdLst>
              <a:gd name="connsiteX0" fmla="*/ 0 w 2370489"/>
              <a:gd name="connsiteY0" fmla="*/ 0 h 815517"/>
              <a:gd name="connsiteX1" fmla="*/ 2370489 w 2370489"/>
              <a:gd name="connsiteY1" fmla="*/ 0 h 815517"/>
              <a:gd name="connsiteX2" fmla="*/ 2370489 w 2370489"/>
              <a:gd name="connsiteY2" fmla="*/ 815517 h 815517"/>
              <a:gd name="connsiteX3" fmla="*/ 0 w 2370489"/>
              <a:gd name="connsiteY3" fmla="*/ 815517 h 815517"/>
              <a:gd name="connsiteX4" fmla="*/ 0 w 2370489"/>
              <a:gd name="connsiteY4" fmla="*/ 0 h 81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489" h="815517">
                <a:moveTo>
                  <a:pt x="0" y="0"/>
                </a:moveTo>
                <a:lnTo>
                  <a:pt x="2370489" y="0"/>
                </a:lnTo>
                <a:lnTo>
                  <a:pt x="2370489" y="815517"/>
                </a:lnTo>
                <a:lnTo>
                  <a:pt x="0" y="8155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Change the camera setting to High Dynamic Range (HDR</a:t>
            </a:r>
            <a:r>
              <a:rPr lang="en-US" sz="1900" kern="1200" dirty="0"/>
              <a:t>)</a:t>
            </a:r>
          </a:p>
        </p:txBody>
      </p:sp>
      <p:sp>
        <p:nvSpPr>
          <p:cNvPr id="37" name="Freeform: Shape 36" descr="Camera">
            <a:extLst>
              <a:ext uri="{FF2B5EF4-FFF2-40B4-BE49-F238E27FC236}">
                <a16:creationId xmlns:a16="http://schemas.microsoft.com/office/drawing/2014/main" id="{283F81F2-0BC5-6D9E-B7A9-987BE1F48974}"/>
              </a:ext>
            </a:extLst>
          </p:cNvPr>
          <p:cNvSpPr/>
          <p:nvPr/>
        </p:nvSpPr>
        <p:spPr>
          <a:xfrm>
            <a:off x="1229786" y="3124308"/>
            <a:ext cx="1250530" cy="1031687"/>
          </a:xfrm>
          <a:custGeom>
            <a:avLst/>
            <a:gdLst>
              <a:gd name="connsiteX0" fmla="*/ 625265 w 1250530"/>
              <a:gd name="connsiteY0" fmla="*/ 906635 h 1031687"/>
              <a:gd name="connsiteX1" fmla="*/ 343896 w 1250530"/>
              <a:gd name="connsiteY1" fmla="*/ 625265 h 1031687"/>
              <a:gd name="connsiteX2" fmla="*/ 625265 w 1250530"/>
              <a:gd name="connsiteY2" fmla="*/ 343896 h 1031687"/>
              <a:gd name="connsiteX3" fmla="*/ 906635 w 1250530"/>
              <a:gd name="connsiteY3" fmla="*/ 625265 h 1031687"/>
              <a:gd name="connsiteX4" fmla="*/ 625265 w 1250530"/>
              <a:gd name="connsiteY4" fmla="*/ 906635 h 1031687"/>
              <a:gd name="connsiteX5" fmla="*/ 312633 w 1250530"/>
              <a:gd name="connsiteY5" fmla="*/ 406423 h 1031687"/>
              <a:gd name="connsiteX6" fmla="*/ 125053 w 1250530"/>
              <a:gd name="connsiteY6" fmla="*/ 406423 h 1031687"/>
              <a:gd name="connsiteX7" fmla="*/ 125053 w 1250530"/>
              <a:gd name="connsiteY7" fmla="*/ 281369 h 1031687"/>
              <a:gd name="connsiteX8" fmla="*/ 312633 w 1250530"/>
              <a:gd name="connsiteY8" fmla="*/ 281369 h 1031687"/>
              <a:gd name="connsiteX9" fmla="*/ 312633 w 1250530"/>
              <a:gd name="connsiteY9" fmla="*/ 406423 h 1031687"/>
              <a:gd name="connsiteX10" fmla="*/ 1188004 w 1250530"/>
              <a:gd name="connsiteY10" fmla="*/ 156316 h 1031687"/>
              <a:gd name="connsiteX11" fmla="*/ 875372 w 1250530"/>
              <a:gd name="connsiteY11" fmla="*/ 156316 h 1031687"/>
              <a:gd name="connsiteX12" fmla="*/ 781582 w 1250530"/>
              <a:gd name="connsiteY12" fmla="*/ 0 h 1031687"/>
              <a:gd name="connsiteX13" fmla="*/ 468949 w 1250530"/>
              <a:gd name="connsiteY13" fmla="*/ 0 h 1031687"/>
              <a:gd name="connsiteX14" fmla="*/ 375159 w 1250530"/>
              <a:gd name="connsiteY14" fmla="*/ 156316 h 1031687"/>
              <a:gd name="connsiteX15" fmla="*/ 62527 w 1250530"/>
              <a:gd name="connsiteY15" fmla="*/ 156316 h 1031687"/>
              <a:gd name="connsiteX16" fmla="*/ 0 w 1250530"/>
              <a:gd name="connsiteY16" fmla="*/ 218843 h 1031687"/>
              <a:gd name="connsiteX17" fmla="*/ 0 w 1250530"/>
              <a:gd name="connsiteY17" fmla="*/ 969161 h 1031687"/>
              <a:gd name="connsiteX18" fmla="*/ 62527 w 1250530"/>
              <a:gd name="connsiteY18" fmla="*/ 1031688 h 1031687"/>
              <a:gd name="connsiteX19" fmla="*/ 1188004 w 1250530"/>
              <a:gd name="connsiteY19" fmla="*/ 1031688 h 1031687"/>
              <a:gd name="connsiteX20" fmla="*/ 1250531 w 1250530"/>
              <a:gd name="connsiteY20" fmla="*/ 969161 h 1031687"/>
              <a:gd name="connsiteX21" fmla="*/ 1250531 w 1250530"/>
              <a:gd name="connsiteY21" fmla="*/ 218843 h 1031687"/>
              <a:gd name="connsiteX22" fmla="*/ 1188004 w 1250530"/>
              <a:gd name="connsiteY22" fmla="*/ 156316 h 103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0530" h="1031687">
                <a:moveTo>
                  <a:pt x="625265" y="906635"/>
                </a:moveTo>
                <a:cubicBezTo>
                  <a:pt x="468949" y="906635"/>
                  <a:pt x="343896" y="781582"/>
                  <a:pt x="343896" y="625265"/>
                </a:cubicBezTo>
                <a:cubicBezTo>
                  <a:pt x="343896" y="468949"/>
                  <a:pt x="468949" y="343896"/>
                  <a:pt x="625265" y="343896"/>
                </a:cubicBezTo>
                <a:cubicBezTo>
                  <a:pt x="781582" y="343896"/>
                  <a:pt x="906635" y="468949"/>
                  <a:pt x="906635" y="625265"/>
                </a:cubicBezTo>
                <a:cubicBezTo>
                  <a:pt x="906635" y="781582"/>
                  <a:pt x="781582" y="906635"/>
                  <a:pt x="625265" y="906635"/>
                </a:cubicBezTo>
                <a:close/>
                <a:moveTo>
                  <a:pt x="312633" y="406423"/>
                </a:moveTo>
                <a:lnTo>
                  <a:pt x="125053" y="406423"/>
                </a:lnTo>
                <a:lnTo>
                  <a:pt x="125053" y="281369"/>
                </a:lnTo>
                <a:lnTo>
                  <a:pt x="312633" y="281369"/>
                </a:lnTo>
                <a:lnTo>
                  <a:pt x="312633" y="406423"/>
                </a:lnTo>
                <a:close/>
                <a:moveTo>
                  <a:pt x="1188004" y="156316"/>
                </a:moveTo>
                <a:lnTo>
                  <a:pt x="875372" y="156316"/>
                </a:lnTo>
                <a:lnTo>
                  <a:pt x="781582" y="0"/>
                </a:lnTo>
                <a:lnTo>
                  <a:pt x="468949" y="0"/>
                </a:lnTo>
                <a:lnTo>
                  <a:pt x="375159" y="156316"/>
                </a:lnTo>
                <a:lnTo>
                  <a:pt x="62527" y="156316"/>
                </a:lnTo>
                <a:cubicBezTo>
                  <a:pt x="28137" y="156316"/>
                  <a:pt x="0" y="184453"/>
                  <a:pt x="0" y="218843"/>
                </a:cubicBezTo>
                <a:lnTo>
                  <a:pt x="0" y="969161"/>
                </a:lnTo>
                <a:cubicBezTo>
                  <a:pt x="0" y="1003551"/>
                  <a:pt x="28137" y="1031688"/>
                  <a:pt x="62527" y="1031688"/>
                </a:cubicBezTo>
                <a:lnTo>
                  <a:pt x="1188004" y="1031688"/>
                </a:lnTo>
                <a:cubicBezTo>
                  <a:pt x="1222394" y="1031688"/>
                  <a:pt x="1250531" y="1003551"/>
                  <a:pt x="1250531" y="969161"/>
                </a:cubicBezTo>
                <a:lnTo>
                  <a:pt x="1250531" y="218843"/>
                </a:lnTo>
                <a:cubicBezTo>
                  <a:pt x="1250531" y="184453"/>
                  <a:pt x="1222394" y="156316"/>
                  <a:pt x="1188004" y="156316"/>
                </a:cubicBez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4CD440A-86C3-ED24-C2C6-B15C41871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6208" y="3530731"/>
            <a:ext cx="437685" cy="437685"/>
          </a:xfrm>
          <a:custGeom>
            <a:avLst/>
            <a:gdLst>
              <a:gd name="connsiteX0" fmla="*/ 218843 w 437685"/>
              <a:gd name="connsiteY0" fmla="*/ 62527 h 437685"/>
              <a:gd name="connsiteX1" fmla="*/ 62527 w 437685"/>
              <a:gd name="connsiteY1" fmla="*/ 218843 h 437685"/>
              <a:gd name="connsiteX2" fmla="*/ 218843 w 437685"/>
              <a:gd name="connsiteY2" fmla="*/ 375159 h 437685"/>
              <a:gd name="connsiteX3" fmla="*/ 375159 w 437685"/>
              <a:gd name="connsiteY3" fmla="*/ 218843 h 437685"/>
              <a:gd name="connsiteX4" fmla="*/ 218843 w 437685"/>
              <a:gd name="connsiteY4" fmla="*/ 62527 h 437685"/>
              <a:gd name="connsiteX5" fmla="*/ 218843 w 437685"/>
              <a:gd name="connsiteY5" fmla="*/ 437686 h 437685"/>
              <a:gd name="connsiteX6" fmla="*/ 0 w 437685"/>
              <a:gd name="connsiteY6" fmla="*/ 218843 h 437685"/>
              <a:gd name="connsiteX7" fmla="*/ 218843 w 437685"/>
              <a:gd name="connsiteY7" fmla="*/ 0 h 437685"/>
              <a:gd name="connsiteX8" fmla="*/ 437686 w 437685"/>
              <a:gd name="connsiteY8" fmla="*/ 218843 h 437685"/>
              <a:gd name="connsiteX9" fmla="*/ 218843 w 437685"/>
              <a:gd name="connsiteY9" fmla="*/ 437686 h 43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685" h="437685">
                <a:moveTo>
                  <a:pt x="218843" y="62527"/>
                </a:moveTo>
                <a:cubicBezTo>
                  <a:pt x="131306" y="62527"/>
                  <a:pt x="62527" y="131306"/>
                  <a:pt x="62527" y="218843"/>
                </a:cubicBezTo>
                <a:cubicBezTo>
                  <a:pt x="62527" y="306380"/>
                  <a:pt x="131306" y="375159"/>
                  <a:pt x="218843" y="375159"/>
                </a:cubicBezTo>
                <a:cubicBezTo>
                  <a:pt x="306380" y="375159"/>
                  <a:pt x="375159" y="306380"/>
                  <a:pt x="375159" y="218843"/>
                </a:cubicBezTo>
                <a:cubicBezTo>
                  <a:pt x="375159" y="131306"/>
                  <a:pt x="306380" y="62527"/>
                  <a:pt x="218843" y="62527"/>
                </a:cubicBezTo>
                <a:close/>
                <a:moveTo>
                  <a:pt x="218843" y="437686"/>
                </a:moveTo>
                <a:cubicBezTo>
                  <a:pt x="96916" y="437686"/>
                  <a:pt x="0" y="340770"/>
                  <a:pt x="0" y="218843"/>
                </a:cubicBezTo>
                <a:cubicBezTo>
                  <a:pt x="0" y="96916"/>
                  <a:pt x="96916" y="0"/>
                  <a:pt x="218843" y="0"/>
                </a:cubicBezTo>
                <a:cubicBezTo>
                  <a:pt x="340770" y="0"/>
                  <a:pt x="437686" y="96916"/>
                  <a:pt x="437686" y="218843"/>
                </a:cubicBezTo>
                <a:cubicBezTo>
                  <a:pt x="437686" y="340770"/>
                  <a:pt x="340770" y="437686"/>
                  <a:pt x="218843" y="437686"/>
                </a:cubicBezTo>
                <a:close/>
              </a:path>
            </a:pathLst>
          </a:custGeom>
          <a:solidFill>
            <a:srgbClr val="156082"/>
          </a:soli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2" descr="Checkmark with solid fill">
            <a:extLst>
              <a:ext uri="{FF2B5EF4-FFF2-40B4-BE49-F238E27FC236}">
                <a16:creationId xmlns:a16="http://schemas.microsoft.com/office/drawing/2014/main" id="{927F322B-601B-16F1-DC17-02A0FBF5D1C7}"/>
              </a:ext>
            </a:extLst>
          </p:cNvPr>
          <p:cNvSpPr/>
          <p:nvPr/>
        </p:nvSpPr>
        <p:spPr>
          <a:xfrm>
            <a:off x="6829440" y="3132906"/>
            <a:ext cx="1444363" cy="1014493"/>
          </a:xfrm>
          <a:custGeom>
            <a:avLst/>
            <a:gdLst>
              <a:gd name="connsiteX0" fmla="*/ 1317747 w 1444363"/>
              <a:gd name="connsiteY0" fmla="*/ 0 h 1014493"/>
              <a:gd name="connsiteX1" fmla="*/ 517407 w 1444363"/>
              <a:gd name="connsiteY1" fmla="*/ 756571 h 1014493"/>
              <a:gd name="connsiteX2" fmla="*/ 132869 w 1444363"/>
              <a:gd name="connsiteY2" fmla="*/ 362654 h 1014493"/>
              <a:gd name="connsiteX3" fmla="*/ 0 w 1444363"/>
              <a:gd name="connsiteY3" fmla="*/ 489270 h 1014493"/>
              <a:gd name="connsiteX4" fmla="*/ 511154 w 1444363"/>
              <a:gd name="connsiteY4" fmla="*/ 1014493 h 1014493"/>
              <a:gd name="connsiteX5" fmla="*/ 645587 w 1444363"/>
              <a:gd name="connsiteY5" fmla="*/ 889440 h 1014493"/>
              <a:gd name="connsiteX6" fmla="*/ 1444363 w 1444363"/>
              <a:gd name="connsiteY6" fmla="*/ 131306 h 101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4363" h="1014493">
                <a:moveTo>
                  <a:pt x="1317747" y="0"/>
                </a:moveTo>
                <a:lnTo>
                  <a:pt x="517407" y="756571"/>
                </a:lnTo>
                <a:lnTo>
                  <a:pt x="132869" y="362654"/>
                </a:lnTo>
                <a:lnTo>
                  <a:pt x="0" y="489270"/>
                </a:lnTo>
                <a:lnTo>
                  <a:pt x="511154" y="1014493"/>
                </a:lnTo>
                <a:lnTo>
                  <a:pt x="645587" y="889440"/>
                </a:lnTo>
                <a:lnTo>
                  <a:pt x="1444363" y="131306"/>
                </a:ln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 descr="Battery">
            <a:extLst>
              <a:ext uri="{FF2B5EF4-FFF2-40B4-BE49-F238E27FC236}">
                <a16:creationId xmlns:a16="http://schemas.microsoft.com/office/drawing/2014/main" id="{819D70B9-5214-AA92-CE45-077C110295CE}"/>
              </a:ext>
            </a:extLst>
          </p:cNvPr>
          <p:cNvSpPr/>
          <p:nvPr/>
        </p:nvSpPr>
        <p:spPr>
          <a:xfrm>
            <a:off x="4015544" y="3264993"/>
            <a:ext cx="1375583" cy="750318"/>
          </a:xfrm>
          <a:custGeom>
            <a:avLst/>
            <a:gdLst>
              <a:gd name="connsiteX0" fmla="*/ 1313057 w 1375583"/>
              <a:gd name="connsiteY0" fmla="*/ 234474 h 750318"/>
              <a:gd name="connsiteX1" fmla="*/ 1250530 w 1375583"/>
              <a:gd name="connsiteY1" fmla="*/ 234474 h 750318"/>
              <a:gd name="connsiteX2" fmla="*/ 1250530 w 1375583"/>
              <a:gd name="connsiteY2" fmla="*/ 62527 h 750318"/>
              <a:gd name="connsiteX3" fmla="*/ 1188004 w 1375583"/>
              <a:gd name="connsiteY3" fmla="*/ 0 h 750318"/>
              <a:gd name="connsiteX4" fmla="*/ 62527 w 1375583"/>
              <a:gd name="connsiteY4" fmla="*/ 0 h 750318"/>
              <a:gd name="connsiteX5" fmla="*/ 0 w 1375583"/>
              <a:gd name="connsiteY5" fmla="*/ 62527 h 750318"/>
              <a:gd name="connsiteX6" fmla="*/ 0 w 1375583"/>
              <a:gd name="connsiteY6" fmla="*/ 687792 h 750318"/>
              <a:gd name="connsiteX7" fmla="*/ 62527 w 1375583"/>
              <a:gd name="connsiteY7" fmla="*/ 750318 h 750318"/>
              <a:gd name="connsiteX8" fmla="*/ 1188004 w 1375583"/>
              <a:gd name="connsiteY8" fmla="*/ 750318 h 750318"/>
              <a:gd name="connsiteX9" fmla="*/ 1250530 w 1375583"/>
              <a:gd name="connsiteY9" fmla="*/ 687792 h 750318"/>
              <a:gd name="connsiteX10" fmla="*/ 1250530 w 1375583"/>
              <a:gd name="connsiteY10" fmla="*/ 515844 h 750318"/>
              <a:gd name="connsiteX11" fmla="*/ 1313057 w 1375583"/>
              <a:gd name="connsiteY11" fmla="*/ 515844 h 750318"/>
              <a:gd name="connsiteX12" fmla="*/ 1375583 w 1375583"/>
              <a:gd name="connsiteY12" fmla="*/ 453317 h 750318"/>
              <a:gd name="connsiteX13" fmla="*/ 1375583 w 1375583"/>
              <a:gd name="connsiteY13" fmla="*/ 297001 h 750318"/>
              <a:gd name="connsiteX14" fmla="*/ 1313057 w 1375583"/>
              <a:gd name="connsiteY14" fmla="*/ 234474 h 750318"/>
              <a:gd name="connsiteX15" fmla="*/ 1156740 w 1375583"/>
              <a:gd name="connsiteY15" fmla="*/ 656528 h 750318"/>
              <a:gd name="connsiteX16" fmla="*/ 93790 w 1375583"/>
              <a:gd name="connsiteY16" fmla="*/ 656528 h 750318"/>
              <a:gd name="connsiteX17" fmla="*/ 93790 w 1375583"/>
              <a:gd name="connsiteY17" fmla="*/ 93790 h 750318"/>
              <a:gd name="connsiteX18" fmla="*/ 1156740 w 1375583"/>
              <a:gd name="connsiteY18" fmla="*/ 93790 h 750318"/>
              <a:gd name="connsiteX19" fmla="*/ 1156740 w 1375583"/>
              <a:gd name="connsiteY19" fmla="*/ 656528 h 75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5583" h="750318">
                <a:moveTo>
                  <a:pt x="1313057" y="234474"/>
                </a:moveTo>
                <a:lnTo>
                  <a:pt x="1250530" y="234474"/>
                </a:lnTo>
                <a:lnTo>
                  <a:pt x="1250530" y="62527"/>
                </a:lnTo>
                <a:cubicBezTo>
                  <a:pt x="1250530" y="28137"/>
                  <a:pt x="1222393" y="0"/>
                  <a:pt x="1188004" y="0"/>
                </a:cubicBezTo>
                <a:lnTo>
                  <a:pt x="62527" y="0"/>
                </a:lnTo>
                <a:cubicBezTo>
                  <a:pt x="28137" y="0"/>
                  <a:pt x="0" y="28137"/>
                  <a:pt x="0" y="62527"/>
                </a:cubicBezTo>
                <a:lnTo>
                  <a:pt x="0" y="687792"/>
                </a:lnTo>
                <a:cubicBezTo>
                  <a:pt x="0" y="722181"/>
                  <a:pt x="28137" y="750318"/>
                  <a:pt x="62527" y="750318"/>
                </a:cubicBezTo>
                <a:lnTo>
                  <a:pt x="1188004" y="750318"/>
                </a:lnTo>
                <a:cubicBezTo>
                  <a:pt x="1222393" y="750318"/>
                  <a:pt x="1250530" y="722181"/>
                  <a:pt x="1250530" y="687792"/>
                </a:cubicBezTo>
                <a:lnTo>
                  <a:pt x="1250530" y="515844"/>
                </a:lnTo>
                <a:lnTo>
                  <a:pt x="1313057" y="515844"/>
                </a:lnTo>
                <a:cubicBezTo>
                  <a:pt x="1347446" y="515844"/>
                  <a:pt x="1375583" y="487707"/>
                  <a:pt x="1375583" y="453317"/>
                </a:cubicBezTo>
                <a:lnTo>
                  <a:pt x="1375583" y="297001"/>
                </a:lnTo>
                <a:cubicBezTo>
                  <a:pt x="1375583" y="262611"/>
                  <a:pt x="1347446" y="234474"/>
                  <a:pt x="1313057" y="234474"/>
                </a:cubicBezTo>
                <a:close/>
                <a:moveTo>
                  <a:pt x="1156740" y="656528"/>
                </a:moveTo>
                <a:lnTo>
                  <a:pt x="93790" y="656528"/>
                </a:lnTo>
                <a:lnTo>
                  <a:pt x="93790" y="93790"/>
                </a:lnTo>
                <a:lnTo>
                  <a:pt x="1156740" y="93790"/>
                </a:lnTo>
                <a:lnTo>
                  <a:pt x="1156740" y="656528"/>
                </a:ln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113E6DF-CC35-BE5B-89F5-0A60AE25B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1860" y="3421309"/>
            <a:ext cx="937897" cy="437685"/>
          </a:xfrm>
          <a:custGeom>
            <a:avLst/>
            <a:gdLst>
              <a:gd name="connsiteX0" fmla="*/ 0 w 937897"/>
              <a:gd name="connsiteY0" fmla="*/ 0 h 437685"/>
              <a:gd name="connsiteX1" fmla="*/ 937898 w 937897"/>
              <a:gd name="connsiteY1" fmla="*/ 0 h 437685"/>
              <a:gd name="connsiteX2" fmla="*/ 937898 w 937897"/>
              <a:gd name="connsiteY2" fmla="*/ 437686 h 437685"/>
              <a:gd name="connsiteX3" fmla="*/ 0 w 937897"/>
              <a:gd name="connsiteY3" fmla="*/ 437686 h 43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97" h="437685">
                <a:moveTo>
                  <a:pt x="0" y="0"/>
                </a:moveTo>
                <a:lnTo>
                  <a:pt x="937898" y="0"/>
                </a:lnTo>
                <a:lnTo>
                  <a:pt x="937898" y="437686"/>
                </a:lnTo>
                <a:lnTo>
                  <a:pt x="0" y="437686"/>
                </a:ln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30" descr="Single gear with solid fill">
            <a:extLst>
              <a:ext uri="{FF2B5EF4-FFF2-40B4-BE49-F238E27FC236}">
                <a16:creationId xmlns:a16="http://schemas.microsoft.com/office/drawing/2014/main" id="{3CADF146-289B-AE79-9C1C-33F8338F704C}"/>
              </a:ext>
            </a:extLst>
          </p:cNvPr>
          <p:cNvSpPr/>
          <p:nvPr/>
        </p:nvSpPr>
        <p:spPr>
          <a:xfrm>
            <a:off x="9805956" y="3109942"/>
            <a:ext cx="1061980" cy="1060421"/>
          </a:xfrm>
          <a:custGeom>
            <a:avLst/>
            <a:gdLst>
              <a:gd name="connsiteX0" fmla="*/ 323850 w 648652"/>
              <a:gd name="connsiteY0" fmla="*/ 438150 h 647700"/>
              <a:gd name="connsiteX1" fmla="*/ 209550 w 648652"/>
              <a:gd name="connsiteY1" fmla="*/ 323850 h 647700"/>
              <a:gd name="connsiteX2" fmla="*/ 323850 w 648652"/>
              <a:gd name="connsiteY2" fmla="*/ 209550 h 647700"/>
              <a:gd name="connsiteX3" fmla="*/ 438150 w 648652"/>
              <a:gd name="connsiteY3" fmla="*/ 323850 h 647700"/>
              <a:gd name="connsiteX4" fmla="*/ 323850 w 648652"/>
              <a:gd name="connsiteY4" fmla="*/ 438150 h 647700"/>
              <a:gd name="connsiteX5" fmla="*/ 581025 w 648652"/>
              <a:gd name="connsiteY5" fmla="*/ 252413 h 647700"/>
              <a:gd name="connsiteX6" fmla="*/ 556260 w 648652"/>
              <a:gd name="connsiteY6" fmla="*/ 193358 h 647700"/>
              <a:gd name="connsiteX7" fmla="*/ 580073 w 648652"/>
              <a:gd name="connsiteY7" fmla="*/ 121920 h 647700"/>
              <a:gd name="connsiteX8" fmla="*/ 525780 w 648652"/>
              <a:gd name="connsiteY8" fmla="*/ 67628 h 647700"/>
              <a:gd name="connsiteX9" fmla="*/ 454343 w 648652"/>
              <a:gd name="connsiteY9" fmla="*/ 91440 h 647700"/>
              <a:gd name="connsiteX10" fmla="*/ 394335 w 648652"/>
              <a:gd name="connsiteY10" fmla="*/ 66675 h 647700"/>
              <a:gd name="connsiteX11" fmla="*/ 361950 w 648652"/>
              <a:gd name="connsiteY11" fmla="*/ 0 h 647700"/>
              <a:gd name="connsiteX12" fmla="*/ 285750 w 648652"/>
              <a:gd name="connsiteY12" fmla="*/ 0 h 647700"/>
              <a:gd name="connsiteX13" fmla="*/ 252413 w 648652"/>
              <a:gd name="connsiteY13" fmla="*/ 66675 h 647700"/>
              <a:gd name="connsiteX14" fmla="*/ 193358 w 648652"/>
              <a:gd name="connsiteY14" fmla="*/ 91440 h 647700"/>
              <a:gd name="connsiteX15" fmla="*/ 121920 w 648652"/>
              <a:gd name="connsiteY15" fmla="*/ 67628 h 647700"/>
              <a:gd name="connsiteX16" fmla="*/ 67628 w 648652"/>
              <a:gd name="connsiteY16" fmla="*/ 121920 h 647700"/>
              <a:gd name="connsiteX17" fmla="*/ 91440 w 648652"/>
              <a:gd name="connsiteY17" fmla="*/ 193358 h 647700"/>
              <a:gd name="connsiteX18" fmla="*/ 66675 w 648652"/>
              <a:gd name="connsiteY18" fmla="*/ 253365 h 647700"/>
              <a:gd name="connsiteX19" fmla="*/ 0 w 648652"/>
              <a:gd name="connsiteY19" fmla="*/ 285750 h 647700"/>
              <a:gd name="connsiteX20" fmla="*/ 0 w 648652"/>
              <a:gd name="connsiteY20" fmla="*/ 361950 h 647700"/>
              <a:gd name="connsiteX21" fmla="*/ 66675 w 648652"/>
              <a:gd name="connsiteY21" fmla="*/ 395288 h 647700"/>
              <a:gd name="connsiteX22" fmla="*/ 91440 w 648652"/>
              <a:gd name="connsiteY22" fmla="*/ 454343 h 647700"/>
              <a:gd name="connsiteX23" fmla="*/ 67628 w 648652"/>
              <a:gd name="connsiteY23" fmla="*/ 525780 h 647700"/>
              <a:gd name="connsiteX24" fmla="*/ 121920 w 648652"/>
              <a:gd name="connsiteY24" fmla="*/ 580073 h 647700"/>
              <a:gd name="connsiteX25" fmla="*/ 193358 w 648652"/>
              <a:gd name="connsiteY25" fmla="*/ 556260 h 647700"/>
              <a:gd name="connsiteX26" fmla="*/ 253365 w 648652"/>
              <a:gd name="connsiteY26" fmla="*/ 581025 h 647700"/>
              <a:gd name="connsiteX27" fmla="*/ 286703 w 648652"/>
              <a:gd name="connsiteY27" fmla="*/ 647700 h 647700"/>
              <a:gd name="connsiteX28" fmla="*/ 362903 w 648652"/>
              <a:gd name="connsiteY28" fmla="*/ 647700 h 647700"/>
              <a:gd name="connsiteX29" fmla="*/ 396240 w 648652"/>
              <a:gd name="connsiteY29" fmla="*/ 581025 h 647700"/>
              <a:gd name="connsiteX30" fmla="*/ 455295 w 648652"/>
              <a:gd name="connsiteY30" fmla="*/ 556260 h 647700"/>
              <a:gd name="connsiteX31" fmla="*/ 526733 w 648652"/>
              <a:gd name="connsiteY31" fmla="*/ 580073 h 647700"/>
              <a:gd name="connsiteX32" fmla="*/ 581025 w 648652"/>
              <a:gd name="connsiteY32" fmla="*/ 525780 h 647700"/>
              <a:gd name="connsiteX33" fmla="*/ 557213 w 648652"/>
              <a:gd name="connsiteY33" fmla="*/ 454343 h 647700"/>
              <a:gd name="connsiteX34" fmla="*/ 581978 w 648652"/>
              <a:gd name="connsiteY34" fmla="*/ 394335 h 647700"/>
              <a:gd name="connsiteX35" fmla="*/ 648653 w 648652"/>
              <a:gd name="connsiteY35" fmla="*/ 360998 h 647700"/>
              <a:gd name="connsiteX36" fmla="*/ 648653 w 648652"/>
              <a:gd name="connsiteY36" fmla="*/ 284798 h 647700"/>
              <a:gd name="connsiteX37" fmla="*/ 581025 w 648652"/>
              <a:gd name="connsiteY37" fmla="*/ 252413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8652" h="647700">
                <a:moveTo>
                  <a:pt x="323850" y="438150"/>
                </a:moveTo>
                <a:cubicBezTo>
                  <a:pt x="260985" y="438150"/>
                  <a:pt x="209550" y="386715"/>
                  <a:pt x="209550" y="323850"/>
                </a:cubicBezTo>
                <a:cubicBezTo>
                  <a:pt x="209550" y="260985"/>
                  <a:pt x="260985" y="209550"/>
                  <a:pt x="323850" y="209550"/>
                </a:cubicBezTo>
                <a:cubicBezTo>
                  <a:pt x="386715" y="209550"/>
                  <a:pt x="438150" y="260985"/>
                  <a:pt x="438150" y="323850"/>
                </a:cubicBezTo>
                <a:cubicBezTo>
                  <a:pt x="438150" y="386715"/>
                  <a:pt x="386715" y="438150"/>
                  <a:pt x="323850" y="438150"/>
                </a:cubicBezTo>
                <a:close/>
                <a:moveTo>
                  <a:pt x="581025" y="252413"/>
                </a:moveTo>
                <a:cubicBezTo>
                  <a:pt x="575310" y="231458"/>
                  <a:pt x="566738" y="211455"/>
                  <a:pt x="556260" y="193358"/>
                </a:cubicBezTo>
                <a:lnTo>
                  <a:pt x="580073" y="121920"/>
                </a:lnTo>
                <a:lnTo>
                  <a:pt x="525780" y="67628"/>
                </a:lnTo>
                <a:lnTo>
                  <a:pt x="454343" y="91440"/>
                </a:lnTo>
                <a:cubicBezTo>
                  <a:pt x="435293" y="80963"/>
                  <a:pt x="415290" y="72390"/>
                  <a:pt x="394335" y="66675"/>
                </a:cubicBezTo>
                <a:lnTo>
                  <a:pt x="361950" y="0"/>
                </a:lnTo>
                <a:lnTo>
                  <a:pt x="285750" y="0"/>
                </a:lnTo>
                <a:lnTo>
                  <a:pt x="252413" y="66675"/>
                </a:lnTo>
                <a:cubicBezTo>
                  <a:pt x="231458" y="72390"/>
                  <a:pt x="211455" y="80963"/>
                  <a:pt x="193358" y="91440"/>
                </a:cubicBezTo>
                <a:lnTo>
                  <a:pt x="121920" y="67628"/>
                </a:lnTo>
                <a:lnTo>
                  <a:pt x="67628" y="121920"/>
                </a:lnTo>
                <a:lnTo>
                  <a:pt x="91440" y="193358"/>
                </a:lnTo>
                <a:cubicBezTo>
                  <a:pt x="80963" y="212408"/>
                  <a:pt x="72390" y="232410"/>
                  <a:pt x="66675" y="253365"/>
                </a:cubicBezTo>
                <a:lnTo>
                  <a:pt x="0" y="285750"/>
                </a:lnTo>
                <a:lnTo>
                  <a:pt x="0" y="361950"/>
                </a:lnTo>
                <a:lnTo>
                  <a:pt x="66675" y="395288"/>
                </a:lnTo>
                <a:cubicBezTo>
                  <a:pt x="72390" y="416243"/>
                  <a:pt x="80963" y="436245"/>
                  <a:pt x="91440" y="454343"/>
                </a:cubicBezTo>
                <a:lnTo>
                  <a:pt x="67628" y="525780"/>
                </a:lnTo>
                <a:lnTo>
                  <a:pt x="121920" y="580073"/>
                </a:lnTo>
                <a:lnTo>
                  <a:pt x="193358" y="556260"/>
                </a:lnTo>
                <a:cubicBezTo>
                  <a:pt x="212408" y="566738"/>
                  <a:pt x="232410" y="575310"/>
                  <a:pt x="253365" y="581025"/>
                </a:cubicBezTo>
                <a:lnTo>
                  <a:pt x="286703" y="647700"/>
                </a:lnTo>
                <a:lnTo>
                  <a:pt x="362903" y="647700"/>
                </a:lnTo>
                <a:lnTo>
                  <a:pt x="396240" y="581025"/>
                </a:lnTo>
                <a:cubicBezTo>
                  <a:pt x="417195" y="575310"/>
                  <a:pt x="437198" y="566738"/>
                  <a:pt x="455295" y="556260"/>
                </a:cubicBezTo>
                <a:lnTo>
                  <a:pt x="526733" y="580073"/>
                </a:lnTo>
                <a:lnTo>
                  <a:pt x="581025" y="525780"/>
                </a:lnTo>
                <a:lnTo>
                  <a:pt x="557213" y="454343"/>
                </a:lnTo>
                <a:cubicBezTo>
                  <a:pt x="567690" y="435293"/>
                  <a:pt x="576263" y="415290"/>
                  <a:pt x="581978" y="394335"/>
                </a:cubicBezTo>
                <a:lnTo>
                  <a:pt x="648653" y="360998"/>
                </a:lnTo>
                <a:lnTo>
                  <a:pt x="648653" y="284798"/>
                </a:lnTo>
                <a:lnTo>
                  <a:pt x="581025" y="252413"/>
                </a:lnTo>
                <a:close/>
              </a:path>
            </a:pathLst>
          </a:custGeom>
          <a:gradFill>
            <a:gsLst>
              <a:gs pos="0">
                <a:srgbClr val="0D3B4F"/>
              </a:gs>
              <a:gs pos="100000">
                <a:srgbClr val="156082"/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8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49D888C-F9AC-18CF-2C3C-5C25DC80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9136" y="0"/>
            <a:ext cx="3772864" cy="221961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8FB14F1-0BD5-0198-E714-9EB63A1F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499" y="458637"/>
            <a:ext cx="3251201" cy="1616203"/>
          </a:xfrm>
        </p:spPr>
        <p:txBody>
          <a:bodyPr anchor="b">
            <a:no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Selecting the Best Time of Day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3" name="Picture 6" descr="Urban Land Institute - Scissortail Park - Upper Park">
            <a:extLst>
              <a:ext uri="{FF2B5EF4-FFF2-40B4-BE49-F238E27FC236}">
                <a16:creationId xmlns:a16="http://schemas.microsoft.com/office/drawing/2014/main" id="{2A0A9714-F6CA-F0E5-BE33-D5CEFE898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5796" r="376" b="5796"/>
          <a:stretch/>
        </p:blipFill>
        <p:spPr bwMode="auto">
          <a:xfrm>
            <a:off x="0" y="0"/>
            <a:ext cx="8419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3B512BB-C69C-FDEE-D59C-747782E56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499" y="2342976"/>
            <a:ext cx="3251201" cy="344783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/>
              <a:t>Try shooting at different times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/>
              <a:t>Exterior shots should take place during the best weather conditions </a:t>
            </a:r>
            <a:endParaRPr lang="en-US" sz="2400" dirty="0"/>
          </a:p>
        </p:txBody>
      </p:sp>
      <p:pic>
        <p:nvPicPr>
          <p:cNvPr id="38" name="Graphic 37" descr="U.S. Environmental Protection Agency logo">
            <a:extLst>
              <a:ext uri="{FF2B5EF4-FFF2-40B4-BE49-F238E27FC236}">
                <a16:creationId xmlns:a16="http://schemas.microsoft.com/office/drawing/2014/main" id="{EED42EE2-CCA1-C7EC-B1BE-246AE0139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3" y="6113004"/>
            <a:ext cx="1056140" cy="349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2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4976C-E04A-3E0D-F5C6-780EBB085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2871" y="1"/>
            <a:ext cx="5809129" cy="1398572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B14F1-0BD5-0198-E714-9EB63A1F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86" y="73009"/>
            <a:ext cx="4890574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Be Aware of Surroundings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12BB-C69C-FDEE-D59C-747782E56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87" y="3429000"/>
            <a:ext cx="2422349" cy="1388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Avoid obstacles in your photos </a:t>
            </a:r>
            <a:endParaRPr lang="en-US" dirty="0"/>
          </a:p>
        </p:txBody>
      </p:sp>
      <p:pic>
        <p:nvPicPr>
          <p:cNvPr id="6" name="Picture 5" descr="Olympia, WA">
            <a:extLst>
              <a:ext uri="{FF2B5EF4-FFF2-40B4-BE49-F238E27FC236}">
                <a16:creationId xmlns:a16="http://schemas.microsoft.com/office/drawing/2014/main" id="{BB17D971-46C0-C91B-DD74-46463C78E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6015" r="11232" b="22207"/>
          <a:stretch/>
        </p:blipFill>
        <p:spPr>
          <a:xfrm>
            <a:off x="8539" y="0"/>
            <a:ext cx="6374332" cy="3026415"/>
          </a:xfrm>
          <a:prstGeom prst="rect">
            <a:avLst/>
          </a:prstGeom>
        </p:spPr>
      </p:pic>
      <p:pic>
        <p:nvPicPr>
          <p:cNvPr id="8" name="Picture 7" descr="Olympia, WA">
            <a:extLst>
              <a:ext uri="{FF2B5EF4-FFF2-40B4-BE49-F238E27FC236}">
                <a16:creationId xmlns:a16="http://schemas.microsoft.com/office/drawing/2014/main" id="{3F46CB02-91BE-04DD-E98B-BFAA70869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5743"/>
          <a:stretch/>
        </p:blipFill>
        <p:spPr>
          <a:xfrm>
            <a:off x="4173636" y="2267362"/>
            <a:ext cx="8010854" cy="42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ealthy Foods, Healthy Families Project, Turtle Mountain Band of Chippewa">
            <a:extLst>
              <a:ext uri="{FF2B5EF4-FFF2-40B4-BE49-F238E27FC236}">
                <a16:creationId xmlns:a16="http://schemas.microsoft.com/office/drawing/2014/main" id="{D232DAC8-252B-D317-16C3-AFE7811B36A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861" r="16916" b="5111"/>
          <a:stretch/>
        </p:blipFill>
        <p:spPr>
          <a:xfrm>
            <a:off x="148856" y="247650"/>
            <a:ext cx="5810250" cy="6380163"/>
          </a:xfrm>
        </p:spPr>
      </p:pic>
      <p:pic>
        <p:nvPicPr>
          <p:cNvPr id="7" name="Picture 6" descr="Healthy Foods, Healthy Families Project, Turtle Mountain Band of Chippewa">
            <a:extLst>
              <a:ext uri="{FF2B5EF4-FFF2-40B4-BE49-F238E27FC236}">
                <a16:creationId xmlns:a16="http://schemas.microsoft.com/office/drawing/2014/main" id="{1B0AAAFF-82C8-BC86-B012-8520F407D7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86" r="34962" b="3484"/>
          <a:stretch/>
        </p:blipFill>
        <p:spPr>
          <a:xfrm>
            <a:off x="6096000" y="248386"/>
            <a:ext cx="5947144" cy="6379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FFD8A-E121-4314-2E1F-C37F0CB61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Avoid Obstacles</a:t>
            </a:r>
          </a:p>
        </p:txBody>
      </p:sp>
    </p:spTree>
    <p:extLst>
      <p:ext uri="{BB962C8B-B14F-4D97-AF65-F5344CB8AC3E}">
        <p14:creationId xmlns:p14="http://schemas.microsoft.com/office/powerpoint/2010/main" val="133198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705BFD-64C2-88E5-3578-781FD5694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3484879" cy="2160904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33ABC-F594-713D-87AF-56EFB6A4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80" y="574993"/>
            <a:ext cx="3378200" cy="124015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Change Your Perspective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D06A-89C0-2695-D1FD-47853C43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" y="2390140"/>
            <a:ext cx="3022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Get shots from different heights, angles, distances, and perspectives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Take close-ups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Don’t always center the subject in the frame</a:t>
            </a:r>
            <a:endParaRPr lang="en-US" dirty="0"/>
          </a:p>
        </p:txBody>
      </p:sp>
      <p:pic>
        <p:nvPicPr>
          <p:cNvPr id="1026" name="Picture 2" descr="Waterloo Brownfield Redevelopment | HR Green, Inc.">
            <a:extLst>
              <a:ext uri="{FF2B5EF4-FFF2-40B4-BE49-F238E27FC236}">
                <a16:creationId xmlns:a16="http://schemas.microsoft.com/office/drawing/2014/main" id="{403A1522-28F1-2578-818B-B95393971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/>
          <a:stretch/>
        </p:blipFill>
        <p:spPr bwMode="auto">
          <a:xfrm>
            <a:off x="3484879" y="0"/>
            <a:ext cx="8707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45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7423</TotalTime>
  <Words>540</Words>
  <Application>Microsoft Office PowerPoint</Application>
  <PresentationFormat>Widescreen</PresentationFormat>
  <Paragraphs>90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Office Theme</vt:lpstr>
      <vt:lpstr>Acrobat Document</vt:lpstr>
      <vt:lpstr>Tips for Photographing Brownfields Projects and Recording Videos/Voiceovers</vt:lpstr>
      <vt:lpstr>Instructions</vt:lpstr>
      <vt:lpstr>Introductions</vt:lpstr>
      <vt:lpstr>Taking Photographs </vt:lpstr>
      <vt:lpstr>Prior to Taking Photographs </vt:lpstr>
      <vt:lpstr>Selecting the Best Time of Day</vt:lpstr>
      <vt:lpstr>Be Aware of Surroundings</vt:lpstr>
      <vt:lpstr>Avoid Obstacles</vt:lpstr>
      <vt:lpstr>Change Your Perspective </vt:lpstr>
      <vt:lpstr>Change Your Perspective</vt:lpstr>
      <vt:lpstr>Change Your Perspective</vt:lpstr>
      <vt:lpstr>Go Inside</vt:lpstr>
      <vt:lpstr>Pennovation Center Exterior</vt:lpstr>
      <vt:lpstr>Pennovation Center Interior</vt:lpstr>
      <vt:lpstr>Sample Communications Materials</vt:lpstr>
      <vt:lpstr>Sample Communications Materials</vt:lpstr>
      <vt:lpstr>Recording Videos</vt:lpstr>
      <vt:lpstr>Prior to Recording</vt:lpstr>
      <vt:lpstr>Prior to Recording</vt:lpstr>
      <vt:lpstr>Recording – Audio and Video</vt:lpstr>
      <vt:lpstr>Recording –  Audio and Video</vt:lpstr>
      <vt:lpstr>Recording –  Audio and Video</vt:lpstr>
      <vt:lpstr>EPA Brownfields Examples and Resources</vt:lpstr>
      <vt:lpstr>U.S. Environmental Protection Agency Consent Form</vt:lpstr>
      <vt:lpstr>EPA Region 3 Targeted Brownfields Assessment (TBA) Video https://www.youtube.com/watch?v=k1X3Eh7agXA </vt:lpstr>
      <vt:lpstr>Questions or Comments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Photographing Brownfields Projects and Recording Videos/Voiceovers</dc:title>
  <dc:creator>Placky, Matt</dc:creator>
  <cp:lastModifiedBy>Jones, Cynthia E</cp:lastModifiedBy>
  <cp:revision>14</cp:revision>
  <dcterms:created xsi:type="dcterms:W3CDTF">2024-07-03T14:06:55Z</dcterms:created>
  <dcterms:modified xsi:type="dcterms:W3CDTF">2024-07-17T21:18:10Z</dcterms:modified>
</cp:coreProperties>
</file>