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8"/>
  </p:notesMasterIdLst>
  <p:sldIdLst>
    <p:sldId id="361" r:id="rId2"/>
    <p:sldId id="279" r:id="rId3"/>
    <p:sldId id="758" r:id="rId4"/>
    <p:sldId id="771" r:id="rId5"/>
    <p:sldId id="295" r:id="rId6"/>
    <p:sldId id="406" r:id="rId7"/>
    <p:sldId id="759" r:id="rId8"/>
    <p:sldId id="422" r:id="rId9"/>
    <p:sldId id="760" r:id="rId10"/>
    <p:sldId id="854" r:id="rId11"/>
    <p:sldId id="855" r:id="rId12"/>
    <p:sldId id="753" r:id="rId13"/>
    <p:sldId id="850" r:id="rId14"/>
    <p:sldId id="772" r:id="rId15"/>
    <p:sldId id="851" r:id="rId16"/>
    <p:sldId id="776" r:id="rId17"/>
    <p:sldId id="852" r:id="rId18"/>
    <p:sldId id="773" r:id="rId19"/>
    <p:sldId id="853" r:id="rId20"/>
    <p:sldId id="774" r:id="rId21"/>
    <p:sldId id="274" r:id="rId22"/>
    <p:sldId id="777" r:id="rId23"/>
    <p:sldId id="778" r:id="rId24"/>
    <p:sldId id="275" r:id="rId25"/>
    <p:sldId id="445" r:id="rId26"/>
    <p:sldId id="770"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6" d="100"/>
          <a:sy n="76" d="100"/>
        </p:scale>
        <p:origin x="54" y="10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cci, Anthony" userId="c15546ab-cb92-4247-ad91-602f15a2f759" providerId="ADAL" clId="{9AD1EB4E-6006-487B-A1AD-C4B0226692F1}"/>
    <pc:docChg chg="undo custSel delSld modSld">
      <pc:chgData name="Socci, Anthony" userId="c15546ab-cb92-4247-ad91-602f15a2f759" providerId="ADAL" clId="{9AD1EB4E-6006-487B-A1AD-C4B0226692F1}" dt="2024-07-30T15:17:14.509" v="282" actId="20577"/>
      <pc:docMkLst>
        <pc:docMk/>
      </pc:docMkLst>
      <pc:sldChg chg="modSp mod">
        <pc:chgData name="Socci, Anthony" userId="c15546ab-cb92-4247-ad91-602f15a2f759" providerId="ADAL" clId="{9AD1EB4E-6006-487B-A1AD-C4B0226692F1}" dt="2024-07-30T15:02:34.729" v="110" actId="20577"/>
        <pc:sldMkLst>
          <pc:docMk/>
          <pc:sldMk cId="2488980605" sldId="279"/>
        </pc:sldMkLst>
        <pc:spChg chg="mod">
          <ac:chgData name="Socci, Anthony" userId="c15546ab-cb92-4247-ad91-602f15a2f759" providerId="ADAL" clId="{9AD1EB4E-6006-487B-A1AD-C4B0226692F1}" dt="2024-07-17T18:08:16.862" v="28" actId="27636"/>
          <ac:spMkLst>
            <pc:docMk/>
            <pc:sldMk cId="2488980605" sldId="279"/>
            <ac:spMk id="2" creationId="{54DFE41F-F380-4F73-8428-042C0E27CC69}"/>
          </ac:spMkLst>
        </pc:spChg>
        <pc:spChg chg="mod">
          <ac:chgData name="Socci, Anthony" userId="c15546ab-cb92-4247-ad91-602f15a2f759" providerId="ADAL" clId="{9AD1EB4E-6006-487B-A1AD-C4B0226692F1}" dt="2024-07-30T15:02:34.729" v="110" actId="20577"/>
          <ac:spMkLst>
            <pc:docMk/>
            <pc:sldMk cId="2488980605" sldId="279"/>
            <ac:spMk id="3" creationId="{7CB0223E-34B4-4AB1-A970-781A95770D4A}"/>
          </ac:spMkLst>
        </pc:spChg>
      </pc:sldChg>
      <pc:sldChg chg="modSp mod">
        <pc:chgData name="Socci, Anthony" userId="c15546ab-cb92-4247-ad91-602f15a2f759" providerId="ADAL" clId="{9AD1EB4E-6006-487B-A1AD-C4B0226692F1}" dt="2024-07-17T18:09:58.463" v="40" actId="14100"/>
        <pc:sldMkLst>
          <pc:docMk/>
          <pc:sldMk cId="572546313" sldId="295"/>
        </pc:sldMkLst>
        <pc:spChg chg="mod">
          <ac:chgData name="Socci, Anthony" userId="c15546ab-cb92-4247-ad91-602f15a2f759" providerId="ADAL" clId="{9AD1EB4E-6006-487B-A1AD-C4B0226692F1}" dt="2024-07-17T18:09:58.463" v="40" actId="14100"/>
          <ac:spMkLst>
            <pc:docMk/>
            <pc:sldMk cId="572546313" sldId="295"/>
            <ac:spMk id="2" creationId="{00000000-0000-0000-0000-000000000000}"/>
          </ac:spMkLst>
        </pc:spChg>
      </pc:sldChg>
      <pc:sldChg chg="modSp mod">
        <pc:chgData name="Socci, Anthony" userId="c15546ab-cb92-4247-ad91-602f15a2f759" providerId="ADAL" clId="{9AD1EB4E-6006-487B-A1AD-C4B0226692F1}" dt="2024-07-17T18:09:26.797" v="38" actId="20577"/>
        <pc:sldMkLst>
          <pc:docMk/>
          <pc:sldMk cId="1392228865" sldId="361"/>
        </pc:sldMkLst>
        <pc:spChg chg="mod">
          <ac:chgData name="Socci, Anthony" userId="c15546ab-cb92-4247-ad91-602f15a2f759" providerId="ADAL" clId="{9AD1EB4E-6006-487B-A1AD-C4B0226692F1}" dt="2024-07-17T18:09:26.797" v="38" actId="20577"/>
          <ac:spMkLst>
            <pc:docMk/>
            <pc:sldMk cId="1392228865" sldId="361"/>
            <ac:spMk id="7" creationId="{9C2F1120-D90B-CFAC-4D7C-740323DFA48C}"/>
          </ac:spMkLst>
        </pc:spChg>
      </pc:sldChg>
      <pc:sldChg chg="modSp mod">
        <pc:chgData name="Socci, Anthony" userId="c15546ab-cb92-4247-ad91-602f15a2f759" providerId="ADAL" clId="{9AD1EB4E-6006-487B-A1AD-C4B0226692F1}" dt="2024-07-30T15:07:46.246" v="172" actId="1036"/>
        <pc:sldMkLst>
          <pc:docMk/>
          <pc:sldMk cId="3028538855" sldId="406"/>
        </pc:sldMkLst>
        <pc:spChg chg="mod">
          <ac:chgData name="Socci, Anthony" userId="c15546ab-cb92-4247-ad91-602f15a2f759" providerId="ADAL" clId="{9AD1EB4E-6006-487B-A1AD-C4B0226692F1}" dt="2024-07-30T15:07:46.246" v="172" actId="1036"/>
          <ac:spMkLst>
            <pc:docMk/>
            <pc:sldMk cId="3028538855" sldId="406"/>
            <ac:spMk id="90114" creationId="{00000000-0000-0000-0000-000000000000}"/>
          </ac:spMkLst>
        </pc:spChg>
      </pc:sldChg>
      <pc:sldChg chg="modSp mod">
        <pc:chgData name="Socci, Anthony" userId="c15546ab-cb92-4247-ad91-602f15a2f759" providerId="ADAL" clId="{9AD1EB4E-6006-487B-A1AD-C4B0226692F1}" dt="2024-07-17T18:08:16.908" v="32" actId="27636"/>
        <pc:sldMkLst>
          <pc:docMk/>
          <pc:sldMk cId="4141429833" sldId="422"/>
        </pc:sldMkLst>
        <pc:spChg chg="mod">
          <ac:chgData name="Socci, Anthony" userId="c15546ab-cb92-4247-ad91-602f15a2f759" providerId="ADAL" clId="{9AD1EB4E-6006-487B-A1AD-C4B0226692F1}" dt="2024-07-17T18:08:16.908" v="32" actId="27636"/>
          <ac:spMkLst>
            <pc:docMk/>
            <pc:sldMk cId="4141429833" sldId="422"/>
            <ac:spMk id="2" creationId="{00000000-0000-0000-0000-000000000000}"/>
          </ac:spMkLst>
        </pc:spChg>
      </pc:sldChg>
      <pc:sldChg chg="modSp mod">
        <pc:chgData name="Socci, Anthony" userId="c15546ab-cb92-4247-ad91-602f15a2f759" providerId="ADAL" clId="{9AD1EB4E-6006-487B-A1AD-C4B0226692F1}" dt="2024-07-17T18:00:11.042" v="4"/>
        <pc:sldMkLst>
          <pc:docMk/>
          <pc:sldMk cId="946340780" sldId="445"/>
        </pc:sldMkLst>
        <pc:spChg chg="mod">
          <ac:chgData name="Socci, Anthony" userId="c15546ab-cb92-4247-ad91-602f15a2f759" providerId="ADAL" clId="{9AD1EB4E-6006-487B-A1AD-C4B0226692F1}" dt="2024-07-17T18:00:11.042" v="4"/>
          <ac:spMkLst>
            <pc:docMk/>
            <pc:sldMk cId="946340780" sldId="445"/>
            <ac:spMk id="13" creationId="{242876DB-39A7-4E8D-9BAD-D5AE9E801546}"/>
          </ac:spMkLst>
        </pc:spChg>
      </pc:sldChg>
      <pc:sldChg chg="modSp mod">
        <pc:chgData name="Socci, Anthony" userId="c15546ab-cb92-4247-ad91-602f15a2f759" providerId="ADAL" clId="{9AD1EB4E-6006-487B-A1AD-C4B0226692F1}" dt="2024-07-30T15:04:51.505" v="149" actId="20577"/>
        <pc:sldMkLst>
          <pc:docMk/>
          <pc:sldMk cId="3821809750" sldId="758"/>
        </pc:sldMkLst>
        <pc:spChg chg="mod">
          <ac:chgData name="Socci, Anthony" userId="c15546ab-cb92-4247-ad91-602f15a2f759" providerId="ADAL" clId="{9AD1EB4E-6006-487B-A1AD-C4B0226692F1}" dt="2024-07-30T15:04:51.505" v="149" actId="20577"/>
          <ac:spMkLst>
            <pc:docMk/>
            <pc:sldMk cId="3821809750" sldId="758"/>
            <ac:spMk id="3" creationId="{DBDD30E7-4A0C-6F72-921A-F65AD17B0E5B}"/>
          </ac:spMkLst>
        </pc:spChg>
      </pc:sldChg>
      <pc:sldChg chg="modSp mod">
        <pc:chgData name="Socci, Anthony" userId="c15546ab-cb92-4247-ad91-602f15a2f759" providerId="ADAL" clId="{9AD1EB4E-6006-487B-A1AD-C4B0226692F1}" dt="2024-07-17T18:08:16.887" v="31" actId="27636"/>
        <pc:sldMkLst>
          <pc:docMk/>
          <pc:sldMk cId="3593062448" sldId="759"/>
        </pc:sldMkLst>
        <pc:spChg chg="mod">
          <ac:chgData name="Socci, Anthony" userId="c15546ab-cb92-4247-ad91-602f15a2f759" providerId="ADAL" clId="{9AD1EB4E-6006-487B-A1AD-C4B0226692F1}" dt="2024-07-17T18:08:16.887" v="31" actId="27636"/>
          <ac:spMkLst>
            <pc:docMk/>
            <pc:sldMk cId="3593062448" sldId="759"/>
            <ac:spMk id="2" creationId="{15D485F4-A48B-8630-11FE-8E79A5D54915}"/>
          </ac:spMkLst>
        </pc:spChg>
        <pc:spChg chg="mod">
          <ac:chgData name="Socci, Anthony" userId="c15546ab-cb92-4247-ad91-602f15a2f759" providerId="ADAL" clId="{9AD1EB4E-6006-487B-A1AD-C4B0226692F1}" dt="2024-07-17T18:08:16.887" v="29" actId="27636"/>
          <ac:spMkLst>
            <pc:docMk/>
            <pc:sldMk cId="3593062448" sldId="759"/>
            <ac:spMk id="3" creationId="{553297BE-B901-DB74-4DF4-8FDBD095239D}"/>
          </ac:spMkLst>
        </pc:spChg>
        <pc:spChg chg="mod">
          <ac:chgData name="Socci, Anthony" userId="c15546ab-cb92-4247-ad91-602f15a2f759" providerId="ADAL" clId="{9AD1EB4E-6006-487B-A1AD-C4B0226692F1}" dt="2024-07-17T18:08:16.887" v="30" actId="27636"/>
          <ac:spMkLst>
            <pc:docMk/>
            <pc:sldMk cId="3593062448" sldId="759"/>
            <ac:spMk id="4" creationId="{12F9DD74-DD67-0936-C70B-15E8643F7910}"/>
          </ac:spMkLst>
        </pc:spChg>
      </pc:sldChg>
      <pc:sldChg chg="modSp mod">
        <pc:chgData name="Socci, Anthony" userId="c15546ab-cb92-4247-ad91-602f15a2f759" providerId="ADAL" clId="{9AD1EB4E-6006-487B-A1AD-C4B0226692F1}" dt="2024-07-17T18:08:16.919" v="34" actId="27636"/>
        <pc:sldMkLst>
          <pc:docMk/>
          <pc:sldMk cId="2700695912" sldId="760"/>
        </pc:sldMkLst>
        <pc:spChg chg="mod">
          <ac:chgData name="Socci, Anthony" userId="c15546ab-cb92-4247-ad91-602f15a2f759" providerId="ADAL" clId="{9AD1EB4E-6006-487B-A1AD-C4B0226692F1}" dt="2024-07-17T18:08:16.919" v="34" actId="27636"/>
          <ac:spMkLst>
            <pc:docMk/>
            <pc:sldMk cId="2700695912" sldId="760"/>
            <ac:spMk id="3" creationId="{471D944F-DD54-23D3-AFD8-F5C9875E41A1}"/>
          </ac:spMkLst>
        </pc:spChg>
        <pc:spChg chg="mod">
          <ac:chgData name="Socci, Anthony" userId="c15546ab-cb92-4247-ad91-602f15a2f759" providerId="ADAL" clId="{9AD1EB4E-6006-487B-A1AD-C4B0226692F1}" dt="2024-07-17T18:08:16.919" v="33" actId="27636"/>
          <ac:spMkLst>
            <pc:docMk/>
            <pc:sldMk cId="2700695912" sldId="760"/>
            <ac:spMk id="4" creationId="{E55A9B8F-AB0B-AD6E-9AB1-360F8A077C08}"/>
          </ac:spMkLst>
        </pc:spChg>
      </pc:sldChg>
      <pc:sldChg chg="delSp modSp del mod">
        <pc:chgData name="Socci, Anthony" userId="c15546ab-cb92-4247-ad91-602f15a2f759" providerId="ADAL" clId="{9AD1EB4E-6006-487B-A1AD-C4B0226692F1}" dt="2024-07-17T18:11:48.891" v="56" actId="2696"/>
        <pc:sldMkLst>
          <pc:docMk/>
          <pc:sldMk cId="3877057835" sldId="849"/>
        </pc:sldMkLst>
        <pc:spChg chg="del mod">
          <ac:chgData name="Socci, Anthony" userId="c15546ab-cb92-4247-ad91-602f15a2f759" providerId="ADAL" clId="{9AD1EB4E-6006-487B-A1AD-C4B0226692F1}" dt="2024-07-17T18:11:30.698" v="54" actId="478"/>
          <ac:spMkLst>
            <pc:docMk/>
            <pc:sldMk cId="3877057835" sldId="849"/>
            <ac:spMk id="6" creationId="{C11AA6C1-9675-B3F1-7265-2AD9924B7C36}"/>
          </ac:spMkLst>
        </pc:spChg>
        <pc:spChg chg="del">
          <ac:chgData name="Socci, Anthony" userId="c15546ab-cb92-4247-ad91-602f15a2f759" providerId="ADAL" clId="{9AD1EB4E-6006-487B-A1AD-C4B0226692F1}" dt="2024-07-17T18:11:35.148" v="55" actId="478"/>
          <ac:spMkLst>
            <pc:docMk/>
            <pc:sldMk cId="3877057835" sldId="849"/>
            <ac:spMk id="7" creationId="{ADA4EECD-FABB-4A04-9B9E-803950D6FA74}"/>
          </ac:spMkLst>
        </pc:spChg>
      </pc:sldChg>
      <pc:sldChg chg="modSp mod">
        <pc:chgData name="Socci, Anthony" userId="c15546ab-cb92-4247-ad91-602f15a2f759" providerId="ADAL" clId="{9AD1EB4E-6006-487B-A1AD-C4B0226692F1}" dt="2024-07-30T15:12:44.738" v="198" actId="20577"/>
        <pc:sldMkLst>
          <pc:docMk/>
          <pc:sldMk cId="964464004" sldId="851"/>
        </pc:sldMkLst>
        <pc:spChg chg="mod">
          <ac:chgData name="Socci, Anthony" userId="c15546ab-cb92-4247-ad91-602f15a2f759" providerId="ADAL" clId="{9AD1EB4E-6006-487B-A1AD-C4B0226692F1}" dt="2024-07-30T15:12:44.738" v="198" actId="20577"/>
          <ac:spMkLst>
            <pc:docMk/>
            <pc:sldMk cId="964464004" sldId="851"/>
            <ac:spMk id="3" creationId="{658F015D-21A9-EAAE-690B-90615878F303}"/>
          </ac:spMkLst>
        </pc:spChg>
      </pc:sldChg>
      <pc:sldChg chg="modSp mod">
        <pc:chgData name="Socci, Anthony" userId="c15546ab-cb92-4247-ad91-602f15a2f759" providerId="ADAL" clId="{9AD1EB4E-6006-487B-A1AD-C4B0226692F1}" dt="2024-07-30T15:15:15.584" v="264" actId="20577"/>
        <pc:sldMkLst>
          <pc:docMk/>
          <pc:sldMk cId="89116442" sldId="852"/>
        </pc:sldMkLst>
        <pc:spChg chg="mod">
          <ac:chgData name="Socci, Anthony" userId="c15546ab-cb92-4247-ad91-602f15a2f759" providerId="ADAL" clId="{9AD1EB4E-6006-487B-A1AD-C4B0226692F1}" dt="2024-07-30T15:15:15.584" v="264" actId="20577"/>
          <ac:spMkLst>
            <pc:docMk/>
            <pc:sldMk cId="89116442" sldId="852"/>
            <ac:spMk id="2" creationId="{91448137-771E-2DB4-1EBD-ADD5A9794E44}"/>
          </ac:spMkLst>
        </pc:spChg>
      </pc:sldChg>
      <pc:sldChg chg="modSp mod">
        <pc:chgData name="Socci, Anthony" userId="c15546ab-cb92-4247-ad91-602f15a2f759" providerId="ADAL" clId="{9AD1EB4E-6006-487B-A1AD-C4B0226692F1}" dt="2024-07-30T15:17:14.509" v="282" actId="20577"/>
        <pc:sldMkLst>
          <pc:docMk/>
          <pc:sldMk cId="2595317983" sldId="853"/>
        </pc:sldMkLst>
        <pc:spChg chg="mod">
          <ac:chgData name="Socci, Anthony" userId="c15546ab-cb92-4247-ad91-602f15a2f759" providerId="ADAL" clId="{9AD1EB4E-6006-487B-A1AD-C4B0226692F1}" dt="2024-07-30T15:17:14.509" v="282" actId="20577"/>
          <ac:spMkLst>
            <pc:docMk/>
            <pc:sldMk cId="2595317983" sldId="853"/>
            <ac:spMk id="2" creationId="{6277809A-19A0-753E-6F19-A77F74FE07AE}"/>
          </ac:spMkLst>
        </pc:spChg>
      </pc:sldChg>
      <pc:sldChg chg="modSp mod">
        <pc:chgData name="Socci, Anthony" userId="c15546ab-cb92-4247-ad91-602f15a2f759" providerId="ADAL" clId="{9AD1EB4E-6006-487B-A1AD-C4B0226692F1}" dt="2024-07-17T18:04:45.970" v="14"/>
        <pc:sldMkLst>
          <pc:docMk/>
          <pc:sldMk cId="662441150" sldId="854"/>
        </pc:sldMkLst>
        <pc:spChg chg="mod">
          <ac:chgData name="Socci, Anthony" userId="c15546ab-cb92-4247-ad91-602f15a2f759" providerId="ADAL" clId="{9AD1EB4E-6006-487B-A1AD-C4B0226692F1}" dt="2024-07-17T18:04:45.970" v="14"/>
          <ac:spMkLst>
            <pc:docMk/>
            <pc:sldMk cId="662441150" sldId="854"/>
            <ac:spMk id="3" creationId="{BB239630-0B79-83DE-4BD9-9D6BB4D948E7}"/>
          </ac:spMkLst>
        </pc:spChg>
      </pc:sldChg>
      <pc:sldChg chg="modSp mod">
        <pc:chgData name="Socci, Anthony" userId="c15546ab-cb92-4247-ad91-602f15a2f759" providerId="ADAL" clId="{9AD1EB4E-6006-487B-A1AD-C4B0226692F1}" dt="2024-07-17T18:08:16.950" v="35" actId="27636"/>
        <pc:sldMkLst>
          <pc:docMk/>
          <pc:sldMk cId="2419015026" sldId="855"/>
        </pc:sldMkLst>
        <pc:spChg chg="mod">
          <ac:chgData name="Socci, Anthony" userId="c15546ab-cb92-4247-ad91-602f15a2f759" providerId="ADAL" clId="{9AD1EB4E-6006-487B-A1AD-C4B0226692F1}" dt="2024-07-17T18:08:16.950" v="35" actId="27636"/>
          <ac:spMkLst>
            <pc:docMk/>
            <pc:sldMk cId="2419015026" sldId="855"/>
            <ac:spMk id="2" creationId="{DB498D93-08E3-527F-E042-22E36953E688}"/>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5.emf"/></Relationships>
</file>

<file path=ppt/diagrams/_rels/drawing1.xml.rels><?xml version="1.0" encoding="UTF-8" standalone="yes"?>
<Relationships xmlns="http://schemas.openxmlformats.org/package/2006/relationships"><Relationship Id="rId1" Type="http://schemas.openxmlformats.org/officeDocument/2006/relationships/image" Target="../media/image5.em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1B5888-4A50-4972-83EB-722DB60092BC}"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6EA9D638-B4A7-48AF-8012-6C9E734C2709}">
      <dgm:prSet phldrT="[Text]" phldr="1"/>
      <dgm:spPr/>
      <dgm:t>
        <a:bodyPr/>
        <a:lstStyle/>
        <a:p>
          <a:endParaRPr lang="en-US" dirty="0"/>
        </a:p>
      </dgm:t>
    </dgm:pt>
    <dgm:pt modelId="{734126FC-6169-4E97-A2C1-15CF1AB8B345}" type="sibTrans" cxnId="{9A3AD86C-DEA4-40C2-B47C-5C1D59947151}">
      <dgm:prSet/>
      <dgm:spPr/>
      <dgm:t>
        <a:bodyPr/>
        <a:lstStyle/>
        <a:p>
          <a:endParaRPr lang="en-US"/>
        </a:p>
      </dgm:t>
    </dgm:pt>
    <dgm:pt modelId="{2194C30F-A85C-4411-9A4B-E722FB9DB14B}" type="parTrans" cxnId="{9A3AD86C-DEA4-40C2-B47C-5C1D59947151}">
      <dgm:prSet/>
      <dgm:spPr/>
      <dgm:t>
        <a:bodyPr/>
        <a:lstStyle/>
        <a:p>
          <a:endParaRPr lang="en-US"/>
        </a:p>
      </dgm:t>
    </dgm:pt>
    <dgm:pt modelId="{91319701-195A-42D0-8349-3778A6CF97D2}" type="pres">
      <dgm:prSet presAssocID="{5B1B5888-4A50-4972-83EB-722DB60092BC}" presName="Name0" presStyleCnt="0">
        <dgm:presLayoutVars>
          <dgm:chMax/>
          <dgm:chPref/>
          <dgm:dir/>
        </dgm:presLayoutVars>
      </dgm:prSet>
      <dgm:spPr/>
    </dgm:pt>
    <dgm:pt modelId="{E76626A5-193E-408B-9BAC-8A1626D066A5}" type="pres">
      <dgm:prSet presAssocID="{6EA9D638-B4A7-48AF-8012-6C9E734C2709}" presName="composite" presStyleCnt="0">
        <dgm:presLayoutVars>
          <dgm:chMax val="1"/>
          <dgm:chPref val="1"/>
        </dgm:presLayoutVars>
      </dgm:prSet>
      <dgm:spPr/>
    </dgm:pt>
    <dgm:pt modelId="{374C988F-8121-45EB-A222-2215CAE364D3}" type="pres">
      <dgm:prSet presAssocID="{6EA9D638-B4A7-48AF-8012-6C9E734C2709}" presName="Accent" presStyleLbl="trAlignAcc1" presStyleIdx="0" presStyleCnt="1" custLinFactNeighborX="-3394" custLinFactNeighborY="-3394">
        <dgm:presLayoutVars>
          <dgm:chMax val="0"/>
          <dgm:chPref val="0"/>
        </dgm:presLayoutVars>
      </dgm:prSet>
      <dgm:spPr/>
    </dgm:pt>
    <dgm:pt modelId="{F865738C-7A14-4944-969B-8F30A5E5496E}" type="pres">
      <dgm:prSet presAssocID="{6EA9D638-B4A7-48AF-8012-6C9E734C2709}" presName="Image" presStyleLbl="alignImgPlace1" presStyleIdx="0" presStyleCnt="1" custLinFactNeighborX="-394" custLinFactNeighborY="-8323">
        <dgm:presLayoutVars>
          <dgm:chMax val="0"/>
          <dgm:chPref val="0"/>
        </dgm:presLayoutVars>
      </dgm:prSet>
      <dgm:spPr>
        <a:blipFill>
          <a:blip xmlns:r="http://schemas.openxmlformats.org/officeDocument/2006/relationships" r:embed="rId1"/>
          <a:srcRect/>
          <a:stretch>
            <a:fillRect t="-28000" b="-28000"/>
          </a:stretch>
        </a:blipFill>
      </dgm:spPr>
    </dgm:pt>
    <dgm:pt modelId="{C1505932-017A-4ACC-AC45-DA97B85F2987}" type="pres">
      <dgm:prSet presAssocID="{6EA9D638-B4A7-48AF-8012-6C9E734C2709}" presName="ChildComposite" presStyleCnt="0"/>
      <dgm:spPr/>
    </dgm:pt>
    <dgm:pt modelId="{37791858-9008-4B7E-93DB-45FED43F265F}" type="pres">
      <dgm:prSet presAssocID="{6EA9D638-B4A7-48AF-8012-6C9E734C2709}" presName="Child" presStyleLbl="node1" presStyleIdx="0" presStyleCnt="0">
        <dgm:presLayoutVars>
          <dgm:chMax val="0"/>
          <dgm:chPref val="0"/>
          <dgm:bulletEnabled val="1"/>
        </dgm:presLayoutVars>
      </dgm:prSet>
      <dgm:spPr/>
    </dgm:pt>
    <dgm:pt modelId="{02258677-4867-4961-BE6B-DCE150C60987}" type="pres">
      <dgm:prSet presAssocID="{6EA9D638-B4A7-48AF-8012-6C9E734C2709}" presName="Parent" presStyleLbl="revTx" presStyleIdx="0" presStyleCnt="1" custScaleX="6410">
        <dgm:presLayoutVars>
          <dgm:chMax val="1"/>
          <dgm:chPref val="0"/>
          <dgm:bulletEnabled val="1"/>
        </dgm:presLayoutVars>
      </dgm:prSet>
      <dgm:spPr/>
    </dgm:pt>
  </dgm:ptLst>
  <dgm:cxnLst>
    <dgm:cxn modelId="{F507C344-E5E3-4384-ABF5-5D0045583F65}" type="presOf" srcId="{6EA9D638-B4A7-48AF-8012-6C9E734C2709}" destId="{02258677-4867-4961-BE6B-DCE150C60987}" srcOrd="0" destOrd="0" presId="urn:microsoft.com/office/officeart/2008/layout/CaptionedPictures"/>
    <dgm:cxn modelId="{9A3AD86C-DEA4-40C2-B47C-5C1D59947151}" srcId="{5B1B5888-4A50-4972-83EB-722DB60092BC}" destId="{6EA9D638-B4A7-48AF-8012-6C9E734C2709}" srcOrd="0" destOrd="0" parTransId="{2194C30F-A85C-4411-9A4B-E722FB9DB14B}" sibTransId="{734126FC-6169-4E97-A2C1-15CF1AB8B345}"/>
    <dgm:cxn modelId="{A546618A-490A-4FAE-BFC3-E95FBA6ABCA5}" type="presOf" srcId="{5B1B5888-4A50-4972-83EB-722DB60092BC}" destId="{91319701-195A-42D0-8349-3778A6CF97D2}" srcOrd="0" destOrd="0" presId="urn:microsoft.com/office/officeart/2008/layout/CaptionedPictures"/>
    <dgm:cxn modelId="{B3CF50E1-F953-4076-AE6E-682A8607727C}" type="presParOf" srcId="{91319701-195A-42D0-8349-3778A6CF97D2}" destId="{E76626A5-193E-408B-9BAC-8A1626D066A5}" srcOrd="0" destOrd="0" presId="urn:microsoft.com/office/officeart/2008/layout/CaptionedPictures"/>
    <dgm:cxn modelId="{95A0A1A5-D161-450E-A91C-D20F03782C08}" type="presParOf" srcId="{E76626A5-193E-408B-9BAC-8A1626D066A5}" destId="{374C988F-8121-45EB-A222-2215CAE364D3}" srcOrd="0" destOrd="0" presId="urn:microsoft.com/office/officeart/2008/layout/CaptionedPictures"/>
    <dgm:cxn modelId="{B9B1E50D-9241-459F-9BC6-4DF428A127C3}" type="presParOf" srcId="{E76626A5-193E-408B-9BAC-8A1626D066A5}" destId="{F865738C-7A14-4944-969B-8F30A5E5496E}" srcOrd="1" destOrd="0" presId="urn:microsoft.com/office/officeart/2008/layout/CaptionedPictures"/>
    <dgm:cxn modelId="{461F85EA-1AA6-4C78-8AF9-17A6AD074681}" type="presParOf" srcId="{E76626A5-193E-408B-9BAC-8A1626D066A5}" destId="{C1505932-017A-4ACC-AC45-DA97B85F2987}" srcOrd="2" destOrd="0" presId="urn:microsoft.com/office/officeart/2008/layout/CaptionedPictures"/>
    <dgm:cxn modelId="{2AEF3359-84F6-4953-9F4C-14F6943811A8}" type="presParOf" srcId="{C1505932-017A-4ACC-AC45-DA97B85F2987}" destId="{37791858-9008-4B7E-93DB-45FED43F265F}" srcOrd="0" destOrd="0" presId="urn:microsoft.com/office/officeart/2008/layout/CaptionedPictures"/>
    <dgm:cxn modelId="{EFA67E68-A0A4-4E87-A0C9-B291C98871B0}" type="presParOf" srcId="{C1505932-017A-4ACC-AC45-DA97B85F2987}" destId="{02258677-4867-4961-BE6B-DCE150C60987}"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C988F-8121-45EB-A222-2215CAE364D3}">
      <dsp:nvSpPr>
        <dsp:cNvPr id="0" name=""/>
        <dsp:cNvSpPr/>
      </dsp:nvSpPr>
      <dsp:spPr>
        <a:xfrm>
          <a:off x="0" y="0"/>
          <a:ext cx="4820853" cy="567159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865738C-7A14-4944-969B-8F30A5E5496E}">
      <dsp:nvSpPr>
        <dsp:cNvPr id="0" name=""/>
        <dsp:cNvSpPr/>
      </dsp:nvSpPr>
      <dsp:spPr>
        <a:xfrm>
          <a:off x="223947" y="96082"/>
          <a:ext cx="4338767" cy="3686534"/>
        </a:xfrm>
        <a:prstGeom prst="rect">
          <a:avLst/>
        </a:prstGeom>
        <a:blipFill>
          <a:blip xmlns:r="http://schemas.openxmlformats.org/officeDocument/2006/relationships" r:embed="rId1"/>
          <a:srcRect/>
          <a:stretch>
            <a:fillRect t="-28000" b="-28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258677-4867-4961-BE6B-DCE150C60987}">
      <dsp:nvSpPr>
        <dsp:cNvPr id="0" name=""/>
        <dsp:cNvSpPr/>
      </dsp:nvSpPr>
      <dsp:spPr>
        <a:xfrm>
          <a:off x="2271368" y="4089446"/>
          <a:ext cx="278115" cy="1531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2271368" y="4089446"/>
        <a:ext cx="278115" cy="1531329"/>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09B20A-EB90-4623-8722-3A3F0CEAB654}" type="datetimeFigureOut">
              <a:rPr lang="en-US" smtClean="0"/>
              <a:t>7/29/2024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6674C2-C861-422B-AFD5-F87879DEA4D5}" type="slidenum">
              <a:rPr lang="en-US" smtClean="0"/>
              <a:t>‹#›</a:t>
            </a:fld>
            <a:endParaRPr lang="en-US"/>
          </a:p>
        </p:txBody>
      </p:sp>
    </p:spTree>
    <p:extLst>
      <p:ext uri="{BB962C8B-B14F-4D97-AF65-F5344CB8AC3E}">
        <p14:creationId xmlns:p14="http://schemas.microsoft.com/office/powerpoint/2010/main" val="1233760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MARC</a:t>
            </a:r>
          </a:p>
        </p:txBody>
      </p:sp>
      <p:sp>
        <p:nvSpPr>
          <p:cNvPr id="4" name="Slide Number Placeholder 3"/>
          <p:cNvSpPr>
            <a:spLocks noGrp="1"/>
          </p:cNvSpPr>
          <p:nvPr>
            <p:ph type="sldNum" sz="quarter" idx="10"/>
          </p:nvPr>
        </p:nvSpPr>
        <p:spPr/>
        <p:txBody>
          <a:bodyPr/>
          <a:lstStyle/>
          <a:p>
            <a:fld id="{EC8291E8-13B2-4FEF-A88B-B8C5994856F0}" type="slidenum">
              <a:rPr lang="en-US" smtClean="0"/>
              <a:t>1</a:t>
            </a:fld>
            <a:endParaRPr lang="en-US"/>
          </a:p>
        </p:txBody>
      </p:sp>
    </p:spTree>
    <p:extLst>
      <p:ext uri="{BB962C8B-B14F-4D97-AF65-F5344CB8AC3E}">
        <p14:creationId xmlns:p14="http://schemas.microsoft.com/office/powerpoint/2010/main" val="2071583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8291E8-13B2-4FEF-A88B-B8C5994856F0}" type="slidenum">
              <a:rPr lang="en-US" smtClean="0"/>
              <a:t>5</a:t>
            </a:fld>
            <a:endParaRPr lang="en-US"/>
          </a:p>
        </p:txBody>
      </p:sp>
    </p:spTree>
    <p:extLst>
      <p:ext uri="{BB962C8B-B14F-4D97-AF65-F5344CB8AC3E}">
        <p14:creationId xmlns:p14="http://schemas.microsoft.com/office/powerpoint/2010/main" val="2464908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altLang="en-US" dirty="0"/>
              <a:t>Courtney!!!!!</a:t>
            </a: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16130" indent="-275434">
              <a:spcBef>
                <a:spcPct val="30000"/>
              </a:spcBef>
              <a:defRPr sz="1200">
                <a:solidFill>
                  <a:schemeClr val="tx1"/>
                </a:solidFill>
                <a:latin typeface="Calibri" charset="0"/>
                <a:ea typeface="ＭＳ Ｐゴシック" charset="-128"/>
              </a:defRPr>
            </a:lvl2pPr>
            <a:lvl3pPr marL="1101738" indent="-220348">
              <a:spcBef>
                <a:spcPct val="30000"/>
              </a:spcBef>
              <a:defRPr sz="1200">
                <a:solidFill>
                  <a:schemeClr val="tx1"/>
                </a:solidFill>
                <a:latin typeface="Calibri" charset="0"/>
                <a:ea typeface="ＭＳ Ｐゴシック" charset="-128"/>
              </a:defRPr>
            </a:lvl3pPr>
            <a:lvl4pPr marL="1542433" indent="-220348">
              <a:spcBef>
                <a:spcPct val="30000"/>
              </a:spcBef>
              <a:defRPr sz="1200">
                <a:solidFill>
                  <a:schemeClr val="tx1"/>
                </a:solidFill>
                <a:latin typeface="Calibri" charset="0"/>
                <a:ea typeface="ＭＳ Ｐゴシック" charset="-128"/>
              </a:defRPr>
            </a:lvl4pPr>
            <a:lvl5pPr marL="1983128" indent="-220348">
              <a:spcBef>
                <a:spcPct val="30000"/>
              </a:spcBef>
              <a:defRPr sz="1200">
                <a:solidFill>
                  <a:schemeClr val="tx1"/>
                </a:solidFill>
                <a:latin typeface="Calibri" charset="0"/>
                <a:ea typeface="ＭＳ Ｐゴシック" charset="-128"/>
              </a:defRPr>
            </a:lvl5pPr>
            <a:lvl6pPr marL="2423823" indent="-220348" defTabSz="440695" eaLnBrk="0" fontAlgn="base" hangingPunct="0">
              <a:spcBef>
                <a:spcPct val="30000"/>
              </a:spcBef>
              <a:spcAft>
                <a:spcPct val="0"/>
              </a:spcAft>
              <a:defRPr sz="1200">
                <a:solidFill>
                  <a:schemeClr val="tx1"/>
                </a:solidFill>
                <a:latin typeface="Calibri" charset="0"/>
                <a:ea typeface="ＭＳ Ｐゴシック" charset="-128"/>
              </a:defRPr>
            </a:lvl6pPr>
            <a:lvl7pPr marL="2864518" indent="-220348" defTabSz="440695" eaLnBrk="0" fontAlgn="base" hangingPunct="0">
              <a:spcBef>
                <a:spcPct val="30000"/>
              </a:spcBef>
              <a:spcAft>
                <a:spcPct val="0"/>
              </a:spcAft>
              <a:defRPr sz="1200">
                <a:solidFill>
                  <a:schemeClr val="tx1"/>
                </a:solidFill>
                <a:latin typeface="Calibri" charset="0"/>
                <a:ea typeface="ＭＳ Ｐゴシック" charset="-128"/>
              </a:defRPr>
            </a:lvl7pPr>
            <a:lvl8pPr marL="3305213" indent="-220348" defTabSz="440695" eaLnBrk="0" fontAlgn="base" hangingPunct="0">
              <a:spcBef>
                <a:spcPct val="30000"/>
              </a:spcBef>
              <a:spcAft>
                <a:spcPct val="0"/>
              </a:spcAft>
              <a:defRPr sz="1200">
                <a:solidFill>
                  <a:schemeClr val="tx1"/>
                </a:solidFill>
                <a:latin typeface="Calibri" charset="0"/>
                <a:ea typeface="ＭＳ Ｐゴシック" charset="-128"/>
              </a:defRPr>
            </a:lvl8pPr>
            <a:lvl9pPr marL="3745908" indent="-220348" defTabSz="440695"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2979F0F-CD96-104D-A8C6-A775CCA19813}" type="slidenum">
              <a:rPr lang="en-US" altLang="en-US">
                <a:latin typeface="Arial" charset="0"/>
              </a:rPr>
              <a:pPr>
                <a:spcBef>
                  <a:spcPct val="0"/>
                </a:spcBef>
              </a:pPr>
              <a:t>6</a:t>
            </a:fld>
            <a:endParaRPr lang="en-US" altLang="en-US">
              <a:latin typeface="Arial" charset="0"/>
            </a:endParaRPr>
          </a:p>
        </p:txBody>
      </p:sp>
    </p:spTree>
    <p:extLst>
      <p:ext uri="{BB962C8B-B14F-4D97-AF65-F5344CB8AC3E}">
        <p14:creationId xmlns:p14="http://schemas.microsoft.com/office/powerpoint/2010/main" val="2782586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8291E8-13B2-4FEF-A88B-B8C5994856F0}" type="slidenum">
              <a:rPr lang="en-US" smtClean="0"/>
              <a:t>8</a:t>
            </a:fld>
            <a:endParaRPr lang="en-US"/>
          </a:p>
        </p:txBody>
      </p:sp>
    </p:spTree>
    <p:extLst>
      <p:ext uri="{BB962C8B-B14F-4D97-AF65-F5344CB8AC3E}">
        <p14:creationId xmlns:p14="http://schemas.microsoft.com/office/powerpoint/2010/main" val="202911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MOOCs!!</a:t>
            </a:r>
          </a:p>
          <a:p>
            <a:r>
              <a:rPr lang="en-US" dirty="0">
                <a:latin typeface="Calibri" charset="0"/>
                <a:ea typeface="ＭＳ Ｐゴシック" charset="0"/>
                <a:cs typeface="ＭＳ Ｐゴシック" charset="0"/>
              </a:rPr>
              <a:t>Caught on – simplicity of idea seems to resonate</a:t>
            </a:r>
          </a:p>
          <a:p>
            <a:r>
              <a:rPr lang="en-US" dirty="0">
                <a:latin typeface="Calibri" charset="0"/>
                <a:ea typeface="ＭＳ Ｐゴシック" charset="0"/>
                <a:cs typeface="ＭＳ Ｐゴシック" charset="0"/>
              </a:rPr>
              <a:t>Existing courses – Scale – Breadth</a:t>
            </a:r>
          </a:p>
          <a:p>
            <a:r>
              <a:rPr lang="en-US" dirty="0">
                <a:latin typeface="Calibri" charset="0"/>
                <a:ea typeface="ＭＳ Ｐゴシック" charset="0"/>
                <a:cs typeface="ＭＳ Ｐゴシック" charset="0"/>
              </a:rPr>
              <a:t>FUNDERS (interested)</a:t>
            </a:r>
          </a:p>
          <a:p>
            <a:r>
              <a:rPr lang="en-US" dirty="0">
                <a:latin typeface="Calibri" charset="0"/>
                <a:ea typeface="ＭＳ Ｐゴシック" charset="0"/>
                <a:cs typeface="ＭＳ Ｐゴシック" charset="0"/>
              </a:rPr>
              <a:t>50k -&gt; 1million  - PROVOST</a:t>
            </a: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ＭＳ Ｐゴシック" charset="0"/>
              </a:defRPr>
            </a:lvl1pPr>
            <a:lvl2pPr marL="716130" indent="-275434" eaLnBrk="0" hangingPunct="0">
              <a:defRPr sz="2300">
                <a:solidFill>
                  <a:schemeClr val="tx1"/>
                </a:solidFill>
                <a:latin typeface="Arial" charset="0"/>
                <a:ea typeface="ＭＳ Ｐゴシック" charset="0"/>
              </a:defRPr>
            </a:lvl2pPr>
            <a:lvl3pPr marL="1101738" indent="-220348" eaLnBrk="0" hangingPunct="0">
              <a:defRPr sz="2300">
                <a:solidFill>
                  <a:schemeClr val="tx1"/>
                </a:solidFill>
                <a:latin typeface="Arial" charset="0"/>
                <a:ea typeface="ＭＳ Ｐゴシック" charset="0"/>
              </a:defRPr>
            </a:lvl3pPr>
            <a:lvl4pPr marL="1542433" indent="-220348" eaLnBrk="0" hangingPunct="0">
              <a:defRPr sz="2300">
                <a:solidFill>
                  <a:schemeClr val="tx1"/>
                </a:solidFill>
                <a:latin typeface="Arial" charset="0"/>
                <a:ea typeface="ＭＳ Ｐゴシック" charset="0"/>
              </a:defRPr>
            </a:lvl4pPr>
            <a:lvl5pPr marL="1983128" indent="-220348" eaLnBrk="0" hangingPunct="0">
              <a:defRPr sz="2300">
                <a:solidFill>
                  <a:schemeClr val="tx1"/>
                </a:solidFill>
                <a:latin typeface="Arial" charset="0"/>
                <a:ea typeface="ＭＳ Ｐゴシック" charset="0"/>
              </a:defRPr>
            </a:lvl5pPr>
            <a:lvl6pPr marL="2423823" indent="-220348" eaLnBrk="0" fontAlgn="base" hangingPunct="0">
              <a:spcBef>
                <a:spcPct val="0"/>
              </a:spcBef>
              <a:spcAft>
                <a:spcPct val="0"/>
              </a:spcAft>
              <a:defRPr sz="2300">
                <a:solidFill>
                  <a:schemeClr val="tx1"/>
                </a:solidFill>
                <a:latin typeface="Arial" charset="0"/>
                <a:ea typeface="ＭＳ Ｐゴシック" charset="0"/>
              </a:defRPr>
            </a:lvl6pPr>
            <a:lvl7pPr marL="2864518" indent="-220348" eaLnBrk="0" fontAlgn="base" hangingPunct="0">
              <a:spcBef>
                <a:spcPct val="0"/>
              </a:spcBef>
              <a:spcAft>
                <a:spcPct val="0"/>
              </a:spcAft>
              <a:defRPr sz="2300">
                <a:solidFill>
                  <a:schemeClr val="tx1"/>
                </a:solidFill>
                <a:latin typeface="Arial" charset="0"/>
                <a:ea typeface="ＭＳ Ｐゴシック" charset="0"/>
              </a:defRPr>
            </a:lvl7pPr>
            <a:lvl8pPr marL="3305213" indent="-220348" eaLnBrk="0" fontAlgn="base" hangingPunct="0">
              <a:spcBef>
                <a:spcPct val="0"/>
              </a:spcBef>
              <a:spcAft>
                <a:spcPct val="0"/>
              </a:spcAft>
              <a:defRPr sz="2300">
                <a:solidFill>
                  <a:schemeClr val="tx1"/>
                </a:solidFill>
                <a:latin typeface="Arial" charset="0"/>
                <a:ea typeface="ＭＳ Ｐゴシック" charset="0"/>
              </a:defRPr>
            </a:lvl8pPr>
            <a:lvl9pPr marL="3745908" indent="-220348"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910C8A97-7E69-914D-9666-BD4E8DC1FB31}" type="slidenum">
              <a:rPr lang="en-US" sz="1200"/>
              <a:pPr eaLnBrk="1" hangingPunct="1"/>
              <a:t>25</a:t>
            </a:fld>
            <a:endParaRPr lang="en-US" sz="1200"/>
          </a:p>
        </p:txBody>
      </p:sp>
    </p:spTree>
    <p:extLst>
      <p:ext uri="{BB962C8B-B14F-4D97-AF65-F5344CB8AC3E}">
        <p14:creationId xmlns:p14="http://schemas.microsoft.com/office/powerpoint/2010/main" val="885599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7A2D545-3FFC-42B2-9A87-24292BD0329A}" type="datetimeFigureOut">
              <a:rPr lang="en-US" smtClean="0"/>
              <a:t>7/29/2024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FF646C-E962-4BF7-BC7A-48F9D3393144}" type="slidenum">
              <a:rPr lang="en-US" smtClean="0"/>
              <a:t>‹#›</a:t>
            </a:fld>
            <a:endParaRPr lang="en-US"/>
          </a:p>
        </p:txBody>
      </p:sp>
    </p:spTree>
    <p:extLst>
      <p:ext uri="{BB962C8B-B14F-4D97-AF65-F5344CB8AC3E}">
        <p14:creationId xmlns:p14="http://schemas.microsoft.com/office/powerpoint/2010/main" val="334578969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A2D545-3FFC-42B2-9A87-24292BD0329A}"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F646C-E962-4BF7-BC7A-48F9D3393144}" type="slidenum">
              <a:rPr lang="en-US" smtClean="0"/>
              <a:t>‹#›</a:t>
            </a:fld>
            <a:endParaRPr lang="en-US"/>
          </a:p>
        </p:txBody>
      </p:sp>
    </p:spTree>
    <p:extLst>
      <p:ext uri="{BB962C8B-B14F-4D97-AF65-F5344CB8AC3E}">
        <p14:creationId xmlns:p14="http://schemas.microsoft.com/office/powerpoint/2010/main" val="2824503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A2D545-3FFC-42B2-9A87-24292BD0329A}"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F646C-E962-4BF7-BC7A-48F9D3393144}" type="slidenum">
              <a:rPr lang="en-US" smtClean="0"/>
              <a:t>‹#›</a:t>
            </a:fld>
            <a:endParaRPr lang="en-US"/>
          </a:p>
        </p:txBody>
      </p:sp>
    </p:spTree>
    <p:extLst>
      <p:ext uri="{BB962C8B-B14F-4D97-AF65-F5344CB8AC3E}">
        <p14:creationId xmlns:p14="http://schemas.microsoft.com/office/powerpoint/2010/main" val="1362746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8F0E7A1-C218-4220-B6F6-CBE32BFA9950}" type="slidenum">
              <a:rPr lang="en-US" smtClean="0"/>
              <a:t>‹#›</a:t>
            </a:fld>
            <a:endParaRPr lang="en-US"/>
          </a:p>
        </p:txBody>
      </p:sp>
    </p:spTree>
    <p:extLst>
      <p:ext uri="{BB962C8B-B14F-4D97-AF65-F5344CB8AC3E}">
        <p14:creationId xmlns:p14="http://schemas.microsoft.com/office/powerpoint/2010/main" val="1689164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A2D545-3FFC-42B2-9A87-24292BD0329A}" type="datetimeFigureOut">
              <a:rPr lang="en-US" smtClean="0"/>
              <a:t>7/29/2024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FF646C-E962-4BF7-BC7A-48F9D3393144}" type="slidenum">
              <a:rPr lang="en-US" smtClean="0"/>
              <a:t>‹#›</a:t>
            </a:fld>
            <a:endParaRPr lang="en-US"/>
          </a:p>
        </p:txBody>
      </p:sp>
    </p:spTree>
    <p:extLst>
      <p:ext uri="{BB962C8B-B14F-4D97-AF65-F5344CB8AC3E}">
        <p14:creationId xmlns:p14="http://schemas.microsoft.com/office/powerpoint/2010/main" val="158996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7A2D545-3FFC-42B2-9A87-24292BD0329A}" type="datetimeFigureOut">
              <a:rPr lang="en-US" smtClean="0"/>
              <a:t>7/29/2024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FF646C-E962-4BF7-BC7A-48F9D3393144}" type="slidenum">
              <a:rPr lang="en-US" smtClean="0"/>
              <a:t>‹#›</a:t>
            </a:fld>
            <a:endParaRPr lang="en-US"/>
          </a:p>
        </p:txBody>
      </p:sp>
    </p:spTree>
    <p:extLst>
      <p:ext uri="{BB962C8B-B14F-4D97-AF65-F5344CB8AC3E}">
        <p14:creationId xmlns:p14="http://schemas.microsoft.com/office/powerpoint/2010/main" val="263861945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17A2D545-3FFC-42B2-9A87-24292BD0329A}" type="datetimeFigureOut">
              <a:rPr lang="en-US" smtClean="0"/>
              <a:t>7/29/2024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D2FF646C-E962-4BF7-BC7A-48F9D3393144}" type="slidenum">
              <a:rPr lang="en-US" smtClean="0"/>
              <a:t>‹#›</a:t>
            </a:fld>
            <a:endParaRPr lang="en-US"/>
          </a:p>
        </p:txBody>
      </p:sp>
    </p:spTree>
    <p:extLst>
      <p:ext uri="{BB962C8B-B14F-4D97-AF65-F5344CB8AC3E}">
        <p14:creationId xmlns:p14="http://schemas.microsoft.com/office/powerpoint/2010/main" val="3113386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7A2D545-3FFC-42B2-9A87-24292BD0329A}" type="datetimeFigureOut">
              <a:rPr lang="en-US" smtClean="0"/>
              <a:t>7/29/2024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FF646C-E962-4BF7-BC7A-48F9D3393144}"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2295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A2D545-3FFC-42B2-9A87-24292BD0329A}" type="datetimeFigureOut">
              <a:rPr lang="en-US" smtClean="0"/>
              <a:t>7/29/2024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FF646C-E962-4BF7-BC7A-48F9D3393144}" type="slidenum">
              <a:rPr lang="en-US" smtClean="0"/>
              <a:t>‹#›</a:t>
            </a:fld>
            <a:endParaRPr lang="en-US"/>
          </a:p>
        </p:txBody>
      </p:sp>
    </p:spTree>
    <p:extLst>
      <p:ext uri="{BB962C8B-B14F-4D97-AF65-F5344CB8AC3E}">
        <p14:creationId xmlns:p14="http://schemas.microsoft.com/office/powerpoint/2010/main" val="3972514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A2D545-3FFC-42B2-9A87-24292BD0329A}" type="datetimeFigureOut">
              <a:rPr lang="en-US" smtClean="0"/>
              <a:t>7/29/2024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FF646C-E962-4BF7-BC7A-48F9D3393144}" type="slidenum">
              <a:rPr lang="en-US" smtClean="0"/>
              <a:t>‹#›</a:t>
            </a:fld>
            <a:endParaRPr lang="en-US"/>
          </a:p>
        </p:txBody>
      </p:sp>
    </p:spTree>
    <p:extLst>
      <p:ext uri="{BB962C8B-B14F-4D97-AF65-F5344CB8AC3E}">
        <p14:creationId xmlns:p14="http://schemas.microsoft.com/office/powerpoint/2010/main" val="3042516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17A2D545-3FFC-42B2-9A87-24292BD0329A}" type="datetimeFigureOut">
              <a:rPr lang="en-US" smtClean="0"/>
              <a:t>7/29/2024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D2FF646C-E962-4BF7-BC7A-48F9D3393144}" type="slidenum">
              <a:rPr lang="en-US" smtClean="0"/>
              <a:t>‹#›</a:t>
            </a:fld>
            <a:endParaRPr lang="en-US"/>
          </a:p>
        </p:txBody>
      </p:sp>
    </p:spTree>
    <p:extLst>
      <p:ext uri="{BB962C8B-B14F-4D97-AF65-F5344CB8AC3E}">
        <p14:creationId xmlns:p14="http://schemas.microsoft.com/office/powerpoint/2010/main" val="2264384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17A2D545-3FFC-42B2-9A87-24292BD0329A}" type="datetimeFigureOut">
              <a:rPr lang="en-US" smtClean="0"/>
              <a:t>7/29/2024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D2FF646C-E962-4BF7-BC7A-48F9D3393144}" type="slidenum">
              <a:rPr lang="en-US" smtClean="0"/>
              <a:t>‹#›</a:t>
            </a:fld>
            <a:endParaRPr lang="en-US"/>
          </a:p>
        </p:txBody>
      </p:sp>
    </p:spTree>
    <p:extLst>
      <p:ext uri="{BB962C8B-B14F-4D97-AF65-F5344CB8AC3E}">
        <p14:creationId xmlns:p14="http://schemas.microsoft.com/office/powerpoint/2010/main" val="1298395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7A2D545-3FFC-42B2-9A87-24292BD0329A}" type="datetimeFigureOut">
              <a:rPr lang="en-US" smtClean="0"/>
              <a:t>7/29/2024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D2FF646C-E962-4BF7-BC7A-48F9D3393144}" type="slidenum">
              <a:rPr lang="en-US" smtClean="0"/>
              <a:t>‹#›</a:t>
            </a:fld>
            <a:endParaRPr lang="en-US"/>
          </a:p>
        </p:txBody>
      </p:sp>
    </p:spTree>
    <p:extLst>
      <p:ext uri="{BB962C8B-B14F-4D97-AF65-F5344CB8AC3E}">
        <p14:creationId xmlns:p14="http://schemas.microsoft.com/office/powerpoint/2010/main" val="196928959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emf"/><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 Id="rId5" Type="http://schemas.openxmlformats.org/officeDocument/2006/relationships/image" Target="../media/image13.emf"/><Relationship Id="rId4" Type="http://schemas.openxmlformats.org/officeDocument/2006/relationships/image" Target="../media/image1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image" Target="../media/image16.emf"/></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3.tiff"/></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_OS3ci-NI9w" TargetMode="External"/><Relationship Id="rId2" Type="http://schemas.openxmlformats.org/officeDocument/2006/relationships/hyperlink" Target="http://www.epicn.org/" TargetMode="External"/><Relationship Id="rId1" Type="http://schemas.openxmlformats.org/officeDocument/2006/relationships/slideLayout" Target="../slideLayouts/slideLayout2.xml"/><Relationship Id="rId6" Type="http://schemas.openxmlformats.org/officeDocument/2006/relationships/hyperlink" Target="http://www.epa.gov/international-cooperation/epas-role-international-climate-adaptation-and-resilience" TargetMode="External"/><Relationship Id="rId5" Type="http://schemas.openxmlformats.org/officeDocument/2006/relationships/hyperlink" Target="mailto:siamegilbert@yahoo.co.uk" TargetMode="External"/><Relationship Id="rId4" Type="http://schemas.openxmlformats.org/officeDocument/2006/relationships/hyperlink" Target="https://www.epicn.org/the-epic-mode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2F1120-D90B-CFAC-4D7C-740323DFA48C}"/>
              </a:ext>
            </a:extLst>
          </p:cNvPr>
          <p:cNvSpPr>
            <a:spLocks noGrp="1"/>
          </p:cNvSpPr>
          <p:nvPr>
            <p:ph type="title"/>
          </p:nvPr>
        </p:nvSpPr>
        <p:spPr>
          <a:xfrm>
            <a:off x="584200" y="228599"/>
            <a:ext cx="10947400" cy="2764857"/>
          </a:xfrm>
          <a:solidFill>
            <a:srgbClr val="89D8FF"/>
          </a:solidFill>
        </p:spPr>
        <p:txBody>
          <a:bodyPr>
            <a:normAutofit fontScale="90000"/>
          </a:bodyPr>
          <a:lstStyle/>
          <a:p>
            <a:pPr algn="ctr"/>
            <a:br>
              <a:rPr lang="en-US" sz="3200" b="1" dirty="0">
                <a:latin typeface="+mn-lt"/>
              </a:rPr>
            </a:br>
            <a:r>
              <a:rPr lang="en-US" sz="3200" b="1" dirty="0">
                <a:latin typeface="+mn-lt"/>
              </a:rPr>
              <a:t>Educational Partnerships for Innovation in Communities (EPIC)</a:t>
            </a:r>
            <a:br>
              <a:rPr lang="en-US" sz="3200" b="1" dirty="0">
                <a:latin typeface="+mn-lt"/>
              </a:rPr>
            </a:br>
            <a:br>
              <a:rPr lang="en-US" sz="3200" b="1" dirty="0">
                <a:latin typeface="+mn-lt"/>
              </a:rPr>
            </a:br>
            <a:r>
              <a:rPr lang="en-US" sz="3200" b="1" dirty="0">
                <a:latin typeface="+mn-lt"/>
              </a:rPr>
              <a:t>Highlights from African Cities Implementing the EPIC Capacity-Building Tool</a:t>
            </a:r>
            <a:br>
              <a:rPr lang="en-US" sz="1800" b="1" dirty="0"/>
            </a:br>
            <a:endParaRPr lang="en-US" dirty="0"/>
          </a:p>
        </p:txBody>
      </p:sp>
      <p:sp>
        <p:nvSpPr>
          <p:cNvPr id="3" name="Subtitle 2"/>
          <p:cNvSpPr>
            <a:spLocks noGrp="1"/>
          </p:cNvSpPr>
          <p:nvPr>
            <p:ph idx="1"/>
          </p:nvPr>
        </p:nvSpPr>
        <p:spPr>
          <a:xfrm>
            <a:off x="1248229" y="3196308"/>
            <a:ext cx="9666513" cy="3101983"/>
          </a:xfrm>
        </p:spPr>
        <p:txBody>
          <a:bodyPr anchor="b">
            <a:normAutofit/>
          </a:bodyPr>
          <a:lstStyle/>
          <a:p>
            <a:pPr marL="0" indent="0" algn="ctr">
              <a:buNone/>
            </a:pPr>
            <a:r>
              <a:rPr lang="en-US" sz="2400" dirty="0"/>
              <a:t>Anthony Socci, Ph.D.</a:t>
            </a:r>
          </a:p>
          <a:p>
            <a:pPr marL="0" indent="0" algn="ctr">
              <a:buNone/>
            </a:pPr>
            <a:r>
              <a:rPr lang="en-US" sz="2400" dirty="0"/>
              <a:t>Senior Lead for International Climate Adaptation and Resilience Policy</a:t>
            </a:r>
          </a:p>
          <a:p>
            <a:pPr marL="0" indent="0" algn="ctr">
              <a:buNone/>
            </a:pPr>
            <a:r>
              <a:rPr lang="en-US" sz="2400" dirty="0"/>
              <a:t>US Environmental Protection Agency</a:t>
            </a:r>
          </a:p>
          <a:p>
            <a:pPr marL="0" indent="0" algn="ctr">
              <a:buNone/>
            </a:pPr>
            <a:r>
              <a:rPr lang="en-US" sz="2400" dirty="0"/>
              <a:t>Office of International &amp; Tribal Affairs</a:t>
            </a:r>
          </a:p>
          <a:p>
            <a:pPr marL="0" indent="0" algn="ctr">
              <a:buNone/>
            </a:pPr>
            <a:r>
              <a:rPr lang="en-US" sz="2400" dirty="0"/>
              <a:t>Washington, DC USA</a:t>
            </a:r>
          </a:p>
          <a:p>
            <a:pPr algn="ctr"/>
            <a:endParaRPr lang="en-US" sz="2600" dirty="0"/>
          </a:p>
        </p:txBody>
      </p:sp>
    </p:spTree>
    <p:extLst>
      <p:ext uri="{BB962C8B-B14F-4D97-AF65-F5344CB8AC3E}">
        <p14:creationId xmlns:p14="http://schemas.microsoft.com/office/powerpoint/2010/main" val="1392228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C955A-67B8-D0CD-627C-07FBAD8539F3}"/>
              </a:ext>
            </a:extLst>
          </p:cNvPr>
          <p:cNvSpPr>
            <a:spLocks noGrp="1"/>
          </p:cNvSpPr>
          <p:nvPr>
            <p:ph type="title"/>
          </p:nvPr>
        </p:nvSpPr>
        <p:spPr>
          <a:xfrm>
            <a:off x="342900" y="316992"/>
            <a:ext cx="11506200" cy="787908"/>
          </a:xfrm>
        </p:spPr>
        <p:txBody>
          <a:bodyPr>
            <a:normAutofit/>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Journey of the EPIC Tool from the U.S. A. to Africa [+ SE Asia &amp; LA]</a:t>
            </a:r>
            <a:endParaRPr lang="en-US" sz="2400" dirty="0"/>
          </a:p>
        </p:txBody>
      </p:sp>
      <p:sp>
        <p:nvSpPr>
          <p:cNvPr id="3" name="Content Placeholder 2">
            <a:extLst>
              <a:ext uri="{FF2B5EF4-FFF2-40B4-BE49-F238E27FC236}">
                <a16:creationId xmlns:a16="http://schemas.microsoft.com/office/drawing/2014/main" id="{BB239630-0B79-83DE-4BD9-9D6BB4D948E7}"/>
              </a:ext>
            </a:extLst>
          </p:cNvPr>
          <p:cNvSpPr>
            <a:spLocks noGrp="1"/>
          </p:cNvSpPr>
          <p:nvPr>
            <p:ph idx="1"/>
          </p:nvPr>
        </p:nvSpPr>
        <p:spPr>
          <a:xfrm>
            <a:off x="342900" y="1390650"/>
            <a:ext cx="11506200" cy="5295900"/>
          </a:xfrm>
        </p:spPr>
        <p:txBody>
          <a:bodyPr>
            <a:normAutofit fontScale="92500" lnSpcReduction="20000"/>
          </a:bodyPr>
          <a:lstStyle/>
          <a:p>
            <a:pPr>
              <a:buFont typeface="Wingdings" panose="05000000000000000000" pitchFamily="2" charset="2"/>
              <a:buChar char="§"/>
            </a:pPr>
            <a:r>
              <a:rPr lang="en-US" sz="2000" dirty="0">
                <a:latin typeface="Calibri" panose="020F0502020204030204" pitchFamily="34" charset="0"/>
                <a:ea typeface="Calibri" panose="020F0502020204030204" pitchFamily="34" charset="0"/>
                <a:cs typeface="Calibri" panose="020F0502020204030204" pitchFamily="34" charset="0"/>
              </a:rPr>
              <a:t>2009 - Idea for EPIC model/tool emerged from University of Oregon by 2 bored academicians.</a:t>
            </a:r>
          </a:p>
          <a:p>
            <a:pPr>
              <a:buFont typeface="Wingdings" panose="05000000000000000000" pitchFamily="2" charset="2"/>
              <a:buChar char="§"/>
            </a:pPr>
            <a:r>
              <a:rPr lang="en-US" sz="2000" dirty="0">
                <a:solidFill>
                  <a:srgbClr val="404040"/>
                </a:solidFill>
                <a:latin typeface="Calibri" panose="020F0502020204030204" pitchFamily="34" charset="0"/>
                <a:ea typeface="Times New Roman" panose="02020603050405020304" pitchFamily="18" charset="0"/>
                <a:cs typeface="Calibri" panose="020F0502020204030204" pitchFamily="34" charset="0"/>
              </a:rPr>
              <a:t>May 2017 - </a:t>
            </a:r>
            <a:r>
              <a:rPr lang="en-US" sz="20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EPA </a:t>
            </a:r>
            <a:r>
              <a:rPr lang="en-US" sz="2000" dirty="0">
                <a:solidFill>
                  <a:srgbClr val="404040"/>
                </a:solidFill>
                <a:latin typeface="Calibri" panose="020F0502020204030204" pitchFamily="34" charset="0"/>
                <a:ea typeface="Calibri" panose="020F0502020204030204" pitchFamily="34" charset="0"/>
                <a:cs typeface="Calibri" panose="020F0502020204030204" pitchFamily="34" charset="0"/>
              </a:rPr>
              <a:t>organizes</a:t>
            </a:r>
            <a:r>
              <a:rPr lang="en-US" sz="20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 international partnership (NSF - US National Science Foundation, ICLEI Global - Local Governments for Sustainability, </a:t>
            </a:r>
            <a:r>
              <a:rPr lang="en-US" sz="2000" dirty="0">
                <a:solidFill>
                  <a:srgbClr val="404040"/>
                </a:solidFill>
                <a:latin typeface="Calibri" panose="020F0502020204030204" pitchFamily="34" charset="0"/>
                <a:ea typeface="Calibri" panose="020F0502020204030204" pitchFamily="34" charset="0"/>
                <a:cs typeface="Calibri" panose="020F0502020204030204" pitchFamily="34" charset="0"/>
              </a:rPr>
              <a:t>UN </a:t>
            </a:r>
            <a:r>
              <a:rPr lang="en-US" sz="20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GAN – Global Adaptation Network, ICMA – International City/County Management Association, START - </a:t>
            </a:r>
            <a:r>
              <a:rPr lang="en-US" sz="2000" dirty="0">
                <a:solidFill>
                  <a:srgbClr val="404040"/>
                </a:solidFill>
                <a:latin typeface="Calibri" panose="020F0502020204030204" pitchFamily="34" charset="0"/>
                <a:cs typeface="Calibri" panose="020F0502020204030204" pitchFamily="34" charset="0"/>
              </a:rPr>
              <a:t>System for Analysis, Research and Training,</a:t>
            </a:r>
            <a:r>
              <a:rPr lang="en-US" sz="20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 and EPICN - EPIC Network Secretariat) to host a first international training on the EPIC tool in Bonn, Germany.</a:t>
            </a:r>
          </a:p>
          <a:p>
            <a:pPr marR="0" lvl="0">
              <a:lnSpc>
                <a:spcPct val="90000"/>
              </a:lnSpc>
              <a:spcBef>
                <a:spcPts val="0"/>
              </a:spcBef>
              <a:spcAft>
                <a:spcPts val="0"/>
              </a:spcAft>
              <a:buFont typeface="Wingdings" panose="05000000000000000000" pitchFamily="2" charset="2"/>
              <a:buChar char="§"/>
            </a:pPr>
            <a:endParaRPr lang="en-US" sz="2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R="0" lvl="0">
              <a:lnSpc>
                <a:spcPct val="90000"/>
              </a:lnSpc>
              <a:spcBef>
                <a:spcPts val="0"/>
              </a:spcBef>
              <a:spcAft>
                <a:spcPts val="0"/>
              </a:spcAft>
              <a:buFont typeface="Wingdings" panose="05000000000000000000" pitchFamily="2" charset="2"/>
              <a:buChar char="§"/>
            </a:pPr>
            <a:r>
              <a:rPr lang="en-US" sz="2000" dirty="0">
                <a:solidFill>
                  <a:srgbClr val="404040"/>
                </a:solidFill>
                <a:latin typeface="Calibri" panose="020F0502020204030204" pitchFamily="34" charset="0"/>
                <a:ea typeface="Calibri" panose="020F0502020204030204" pitchFamily="34" charset="0"/>
                <a:cs typeface="Calibri" panose="020F0502020204030204" pitchFamily="34" charset="0"/>
              </a:rPr>
              <a:t>Nov. 2017 - F</a:t>
            </a:r>
            <a:r>
              <a:rPr lang="en-US" sz="20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irst regional training in Cape Town SA,  for  cities and universities from sub-Saharan Africa, November 2017.  Emergence of EPIC Africa Regional Network.</a:t>
            </a:r>
          </a:p>
          <a:p>
            <a:pPr marR="0" lvl="0">
              <a:lnSpc>
                <a:spcPct val="90000"/>
              </a:lnSpc>
              <a:spcBef>
                <a:spcPts val="0"/>
              </a:spcBef>
              <a:spcAft>
                <a:spcPts val="0"/>
              </a:spcAft>
              <a:buFont typeface="Wingdings" panose="05000000000000000000" pitchFamily="2" charset="2"/>
              <a:buChar char="§"/>
            </a:pPr>
            <a:endParaRPr lang="en-US" sz="20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endParaRPr>
          </a:p>
          <a:p>
            <a:pPr marR="0" lvl="0">
              <a:lnSpc>
                <a:spcPct val="90000"/>
              </a:lnSpc>
              <a:spcBef>
                <a:spcPts val="0"/>
              </a:spcBef>
              <a:spcAft>
                <a:spcPts val="0"/>
              </a:spcAft>
              <a:buFont typeface="Wingdings" panose="05000000000000000000" pitchFamily="2" charset="2"/>
              <a:buChar char="§"/>
            </a:pPr>
            <a:r>
              <a:rPr lang="en-US" sz="20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February 2020 - Africa regional network leaders host </a:t>
            </a:r>
            <a:r>
              <a:rPr lang="en-US" sz="2000" dirty="0">
                <a:solidFill>
                  <a:srgbClr val="404040"/>
                </a:solidFill>
                <a:latin typeface="Calibri" panose="020F0502020204030204" pitchFamily="34" charset="0"/>
                <a:ea typeface="Times New Roman" panose="02020603050405020304" pitchFamily="18" charset="0"/>
                <a:cs typeface="Calibri" panose="020F0502020204030204" pitchFamily="34" charset="0"/>
              </a:rPr>
              <a:t> first </a:t>
            </a:r>
            <a:r>
              <a:rPr lang="en-US" sz="20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in-person African-led training on the EPIC model in Durban, South Africa, for other African </a:t>
            </a:r>
            <a:r>
              <a:rPr lang="en-US" sz="2000" dirty="0">
                <a:solidFill>
                  <a:srgbClr val="404040"/>
                </a:solidFill>
                <a:latin typeface="Calibri" panose="020F0502020204030204" pitchFamily="34" charset="0"/>
                <a:ea typeface="Times New Roman" panose="02020603050405020304" pitchFamily="18" charset="0"/>
                <a:cs typeface="Calibri" panose="020F0502020204030204" pitchFamily="34" charset="0"/>
              </a:rPr>
              <a:t>city and university officials.</a:t>
            </a:r>
          </a:p>
          <a:p>
            <a:pPr marL="0" marR="0" lvl="0" indent="0">
              <a:lnSpc>
                <a:spcPct val="90000"/>
              </a:lnSpc>
              <a:spcBef>
                <a:spcPts val="0"/>
              </a:spcBef>
              <a:spcAft>
                <a:spcPts val="0"/>
              </a:spcAft>
              <a:buNone/>
            </a:pPr>
            <a:r>
              <a:rPr lang="en-US" sz="20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000" dirty="0">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p>
            <a:pPr marR="0" lvl="0">
              <a:lnSpc>
                <a:spcPct val="90000"/>
              </a:lnSpc>
              <a:spcBef>
                <a:spcPts val="0"/>
              </a:spcBef>
              <a:spcAft>
                <a:spcPts val="0"/>
              </a:spcAft>
              <a:buFont typeface="Wingdings" panose="05000000000000000000" pitchFamily="2" charset="2"/>
              <a:buChar char="§"/>
            </a:pPr>
            <a:r>
              <a:rPr lang="en-US" sz="2000" dirty="0">
                <a:solidFill>
                  <a:srgbClr val="404040"/>
                </a:solidFill>
                <a:latin typeface="Calibri" panose="020F0502020204030204" pitchFamily="34" charset="0"/>
                <a:ea typeface="Times New Roman" panose="02020603050405020304" pitchFamily="18" charset="0"/>
                <a:cs typeface="Calibri" panose="020F0502020204030204" pitchFamily="34" charset="0"/>
              </a:rPr>
              <a:t>May 2021 -1st EPIC</a:t>
            </a:r>
            <a:r>
              <a:rPr lang="en-US" sz="20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 training </a:t>
            </a:r>
            <a:r>
              <a:rPr lang="en-US" sz="2000" dirty="0">
                <a:solidFill>
                  <a:srgbClr val="404040"/>
                </a:solidFill>
                <a:latin typeface="Calibri" panose="020F0502020204030204" pitchFamily="34" charset="0"/>
                <a:ea typeface="Times New Roman" panose="02020603050405020304" pitchFamily="18" charset="0"/>
                <a:cs typeface="Calibri" panose="020F0502020204030204" pitchFamily="34" charset="0"/>
              </a:rPr>
              <a:t>workshop </a:t>
            </a:r>
            <a:r>
              <a:rPr lang="en-US" sz="20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for city and university officials from various SE Asian cities.  EPIC Asia Regional Network emerges, 2</a:t>
            </a:r>
            <a:r>
              <a:rPr lang="en-US" sz="2000" baseline="300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nd</a:t>
            </a:r>
            <a:r>
              <a:rPr lang="en-US" sz="20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 EPIC network outside of the U.S.</a:t>
            </a:r>
          </a:p>
          <a:p>
            <a:pPr marR="0" lvl="0">
              <a:lnSpc>
                <a:spcPct val="90000"/>
              </a:lnSpc>
              <a:spcBef>
                <a:spcPts val="0"/>
              </a:spcBef>
              <a:spcAft>
                <a:spcPts val="0"/>
              </a:spcAft>
              <a:buFont typeface="Wingdings" panose="05000000000000000000" pitchFamily="2" charset="2"/>
              <a:buChar char="§"/>
            </a:pPr>
            <a:endParaRPr lang="en-US" sz="2000" dirty="0">
              <a:solidFill>
                <a:srgbClr val="404040"/>
              </a:solidFill>
              <a:latin typeface="Calibri" panose="020F0502020204030204" pitchFamily="34" charset="0"/>
              <a:ea typeface="Times New Roman" panose="02020603050405020304" pitchFamily="18" charset="0"/>
              <a:cs typeface="Calibri" panose="020F0502020204030204" pitchFamily="34" charset="0"/>
            </a:endParaRPr>
          </a:p>
          <a:p>
            <a:pPr marR="0" lvl="0">
              <a:lnSpc>
                <a:spcPct val="90000"/>
              </a:lnSpc>
              <a:spcBef>
                <a:spcPts val="0"/>
              </a:spcBef>
              <a:spcAft>
                <a:spcPts val="0"/>
              </a:spcAft>
              <a:buFont typeface="Wingdings" panose="05000000000000000000" pitchFamily="2" charset="2"/>
              <a:buChar char="§"/>
            </a:pPr>
            <a:r>
              <a:rPr lang="en-US" sz="20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June </a:t>
            </a:r>
            <a:r>
              <a:rPr lang="en-US" sz="2000" dirty="0">
                <a:solidFill>
                  <a:srgbClr val="404040"/>
                </a:solidFill>
                <a:latin typeface="Calibri" panose="020F0502020204030204" pitchFamily="34" charset="0"/>
                <a:ea typeface="Times New Roman" panose="02020603050405020304" pitchFamily="18" charset="0"/>
                <a:cs typeface="Calibri" panose="020F0502020204030204" pitchFamily="34" charset="0"/>
              </a:rPr>
              <a:t>- </a:t>
            </a:r>
            <a:r>
              <a:rPr lang="en-US" sz="20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September 2022 – 4 EPIC training workshops were hosted in Pretoria South Africa, Windhoek Namibia, Gaborone Botswana, and Harare Zimbabwe.</a:t>
            </a:r>
          </a:p>
          <a:p>
            <a:pPr marR="0" lvl="0">
              <a:lnSpc>
                <a:spcPct val="90000"/>
              </a:lnSpc>
              <a:spcBef>
                <a:spcPts val="0"/>
              </a:spcBef>
              <a:spcAft>
                <a:spcPts val="0"/>
              </a:spcAft>
              <a:buFont typeface="Wingdings" panose="05000000000000000000" pitchFamily="2" charset="2"/>
              <a:buChar char="§"/>
            </a:pPr>
            <a:endParaRPr lang="en-US" sz="2000" dirty="0">
              <a:solidFill>
                <a:srgbClr val="404040"/>
              </a:solidFill>
              <a:latin typeface="Calibri" panose="020F0502020204030204" pitchFamily="34" charset="0"/>
              <a:ea typeface="Times New Roman" panose="02020603050405020304" pitchFamily="18" charset="0"/>
              <a:cs typeface="Calibri" panose="020F0502020204030204" pitchFamily="34" charset="0"/>
            </a:endParaRPr>
          </a:p>
          <a:p>
            <a:pPr marR="0" lvl="0">
              <a:lnSpc>
                <a:spcPct val="90000"/>
              </a:lnSpc>
              <a:spcBef>
                <a:spcPts val="0"/>
              </a:spcBef>
              <a:spcAft>
                <a:spcPts val="0"/>
              </a:spcAft>
              <a:buFont typeface="Wingdings" panose="05000000000000000000" pitchFamily="2" charset="2"/>
              <a:buChar char="§"/>
            </a:pPr>
            <a:r>
              <a:rPr lang="en-US" sz="2000" dirty="0">
                <a:solidFill>
                  <a:srgbClr val="404040"/>
                </a:solidFill>
                <a:latin typeface="Calibri" panose="020F0502020204030204" pitchFamily="34" charset="0"/>
                <a:ea typeface="Times New Roman" panose="02020603050405020304" pitchFamily="18" charset="0"/>
                <a:cs typeface="Calibri" panose="020F0502020204030204" pitchFamily="34" charset="0"/>
              </a:rPr>
              <a:t>September 2022 - Two</a:t>
            </a:r>
            <a:r>
              <a:rPr lang="en-US" sz="20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 EPIC training workshops </a:t>
            </a:r>
            <a:r>
              <a:rPr lang="en-US" sz="2000" dirty="0">
                <a:solidFill>
                  <a:srgbClr val="404040"/>
                </a:solidFill>
                <a:latin typeface="Calibri" panose="020F0502020204030204" pitchFamily="34" charset="0"/>
                <a:ea typeface="Times New Roman" panose="02020603050405020304" pitchFamily="18" charset="0"/>
                <a:cs typeface="Calibri" panose="020F0502020204030204" pitchFamily="34" charset="0"/>
              </a:rPr>
              <a:t>h</a:t>
            </a:r>
            <a:r>
              <a:rPr lang="en-US" sz="20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osted </a:t>
            </a:r>
            <a:r>
              <a:rPr lang="en-US" sz="2000" dirty="0">
                <a:solidFill>
                  <a:srgbClr val="404040"/>
                </a:solidFill>
                <a:latin typeface="Calibri" panose="020F0502020204030204" pitchFamily="34" charset="0"/>
                <a:ea typeface="Times New Roman" panose="02020603050405020304" pitchFamily="18" charset="0"/>
                <a:cs typeface="Calibri" panose="020F0502020204030204" pitchFamily="34" charset="0"/>
              </a:rPr>
              <a:t>for </a:t>
            </a:r>
            <a:r>
              <a:rPr lang="en-US" sz="20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Latin American cities  spawning 10 new </a:t>
            </a:r>
            <a:r>
              <a:rPr lang="en-US" sz="2000" dirty="0">
                <a:solidFill>
                  <a:srgbClr val="404040"/>
                </a:solidFill>
                <a:latin typeface="Calibri" panose="020F0502020204030204" pitchFamily="34" charset="0"/>
                <a:ea typeface="Times New Roman" panose="02020603050405020304" pitchFamily="18" charset="0"/>
                <a:cs typeface="Calibri" panose="020F0502020204030204" pitchFamily="34" charset="0"/>
              </a:rPr>
              <a:t>EP</a:t>
            </a:r>
            <a:r>
              <a:rPr lang="en-US" sz="20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IC projects in cities in 5 Latin American countries.  Advent of EPIC Latin American regional networ</a:t>
            </a:r>
            <a:r>
              <a:rPr lang="en-US" sz="2000" dirty="0">
                <a:solidFill>
                  <a:srgbClr val="404040"/>
                </a:solidFill>
                <a:latin typeface="Calibri" panose="020F0502020204030204" pitchFamily="34" charset="0"/>
                <a:ea typeface="Times New Roman" panose="02020603050405020304" pitchFamily="18" charset="0"/>
                <a:cs typeface="Calibri" panose="020F0502020204030204" pitchFamily="34" charset="0"/>
              </a:rPr>
              <a:t>k.</a:t>
            </a:r>
          </a:p>
          <a:p>
            <a:pPr marR="0" lvl="0">
              <a:lnSpc>
                <a:spcPct val="90000"/>
              </a:lnSpc>
              <a:spcBef>
                <a:spcPts val="0"/>
              </a:spcBef>
              <a:spcAft>
                <a:spcPts val="0"/>
              </a:spcAft>
              <a:buFont typeface="Wingdings" panose="05000000000000000000" pitchFamily="2" charset="2"/>
              <a:buChar char="§"/>
            </a:pPr>
            <a:endParaRPr lang="en-US" sz="2000" dirty="0">
              <a:solidFill>
                <a:srgbClr val="404040"/>
              </a:solidFill>
              <a:latin typeface="Calibri" panose="020F0502020204030204" pitchFamily="34" charset="0"/>
              <a:ea typeface="Times New Roman" panose="02020603050405020304" pitchFamily="18" charset="0"/>
              <a:cs typeface="Calibri" panose="020F0502020204030204" pitchFamily="34" charset="0"/>
            </a:endParaRPr>
          </a:p>
          <a:p>
            <a:pPr marR="0" lvl="0">
              <a:lnSpc>
                <a:spcPct val="90000"/>
              </a:lnSpc>
              <a:spcBef>
                <a:spcPts val="0"/>
              </a:spcBef>
              <a:spcAft>
                <a:spcPts val="0"/>
              </a:spcAft>
              <a:buFont typeface="Wingdings" panose="05000000000000000000" pitchFamily="2" charset="2"/>
              <a:buChar char="§"/>
            </a:pPr>
            <a:r>
              <a:rPr lang="en-US" sz="2000" dirty="0">
                <a:solidFill>
                  <a:srgbClr val="404040"/>
                </a:solidFill>
                <a:latin typeface="Calibri" panose="020F0502020204030204" pitchFamily="34" charset="0"/>
                <a:ea typeface="Times New Roman" panose="02020603050405020304" pitchFamily="18" charset="0"/>
                <a:cs typeface="Calibri" panose="020F0502020204030204" pitchFamily="34" charset="0"/>
              </a:rPr>
              <a:t>April – October 2024 - 4 EPIC training workshops are currently taking place in Monrovia Liberia, Banjul Gambia, Mombasa Kenya and Lusaka Zambia.</a:t>
            </a:r>
            <a:endParaRPr lang="en-US" sz="20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endParaRPr>
          </a:p>
          <a:p>
            <a:pPr marR="0" lvl="0">
              <a:lnSpc>
                <a:spcPct val="90000"/>
              </a:lnSpc>
              <a:spcBef>
                <a:spcPts val="0"/>
              </a:spcBef>
              <a:spcAft>
                <a:spcPts val="0"/>
              </a:spcAft>
              <a:buFont typeface="Wingdings" panose="05000000000000000000" pitchFamily="2" charset="2"/>
              <a:buChar char="§"/>
            </a:pPr>
            <a:endParaRPr lang="en-US" sz="2000" dirty="0">
              <a:solidFill>
                <a:srgbClr val="404040"/>
              </a:solidFill>
              <a:latin typeface="Calibri" panose="020F0502020204030204" pitchFamily="34" charset="0"/>
              <a:ea typeface="Times New Roman" panose="02020603050405020304" pitchFamily="18" charset="0"/>
              <a:cs typeface="Calibri" panose="020F0502020204030204" pitchFamily="34" charset="0"/>
            </a:endParaRPr>
          </a:p>
          <a:p>
            <a:pPr marR="0" lvl="0">
              <a:lnSpc>
                <a:spcPct val="90000"/>
              </a:lnSpc>
              <a:spcBef>
                <a:spcPts val="0"/>
              </a:spcBef>
              <a:spcAft>
                <a:spcPts val="0"/>
              </a:spcAft>
              <a:buFont typeface="Wingdings" panose="05000000000000000000" pitchFamily="2" charset="2"/>
              <a:buChar char="§"/>
            </a:pPr>
            <a:endParaRPr lang="en-US" sz="2000" dirty="0">
              <a:solidFill>
                <a:srgbClr val="404040"/>
              </a:solidFill>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90000"/>
              </a:lnSpc>
              <a:spcBef>
                <a:spcPts val="0"/>
              </a:spcBef>
              <a:spcAft>
                <a:spcPts val="0"/>
              </a:spcAft>
              <a:buFont typeface="Symbol" panose="05050102010706020507" pitchFamily="18" charset="2"/>
              <a:buChar char=""/>
            </a:pPr>
            <a:endParaRPr lang="en-US" sz="20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90000"/>
              </a:lnSpc>
              <a:spcBef>
                <a:spcPts val="0"/>
              </a:spcBef>
              <a:spcAft>
                <a:spcPts val="0"/>
              </a:spcAft>
              <a:buFont typeface="Symbol" panose="05050102010706020507" pitchFamily="18" charset="2"/>
              <a:buChar char=""/>
            </a:pPr>
            <a:endParaRPr lang="en-US" sz="20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endParaRPr>
          </a:p>
          <a:p>
            <a:pPr marR="0" lvl="0">
              <a:lnSpc>
                <a:spcPct val="90000"/>
              </a:lnSpc>
              <a:spcBef>
                <a:spcPts val="0"/>
              </a:spcBef>
              <a:spcAft>
                <a:spcPts val="0"/>
              </a:spcAft>
              <a:buFont typeface="Wingdings" panose="05000000000000000000" pitchFamily="2" charset="2"/>
              <a:buChar char="§"/>
            </a:pPr>
            <a:endParaRPr lang="en-US" sz="20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endParaRPr>
          </a:p>
          <a:p>
            <a:pPr marR="0" lvl="0">
              <a:lnSpc>
                <a:spcPct val="90000"/>
              </a:lnSpc>
              <a:spcBef>
                <a:spcPts val="0"/>
              </a:spcBef>
              <a:spcAft>
                <a:spcPts val="0"/>
              </a:spcAft>
              <a:buFont typeface="Wingdings" panose="05000000000000000000" pitchFamily="2" charset="2"/>
              <a:buChar char="§"/>
            </a:pPr>
            <a:endParaRPr lang="en-US" sz="2000" dirty="0">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p>
            <a:endParaRPr lang="en-US" sz="2000" dirty="0">
              <a:solidFill>
                <a:srgbClr val="404040"/>
              </a:solidFill>
              <a:effectLst/>
              <a:latin typeface="Calibri" panose="020F0502020204030204" pitchFamily="34" charset="0"/>
              <a:ea typeface="Calibri" panose="020F0502020204030204" pitchFamily="34" charset="0"/>
              <a:cs typeface="Calibri" panose="020F0502020204030204" pitchFamily="34" charset="0"/>
            </a:endParaRPr>
          </a:p>
          <a:p>
            <a:endParaRPr 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2441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98D93-08E3-527F-E042-22E36953E688}"/>
              </a:ext>
            </a:extLst>
          </p:cNvPr>
          <p:cNvSpPr>
            <a:spLocks noGrp="1"/>
          </p:cNvSpPr>
          <p:nvPr>
            <p:ph type="title"/>
          </p:nvPr>
        </p:nvSpPr>
        <p:spPr>
          <a:xfrm>
            <a:off x="1200150" y="964692"/>
            <a:ext cx="10020300" cy="4731258"/>
          </a:xfrm>
        </p:spPr>
        <p:txBody>
          <a:bodyPr>
            <a:normAutofit fontScale="90000"/>
          </a:bodyPr>
          <a:lstStyle/>
          <a:p>
            <a:pPr marL="342900" marR="0" lvl="0" indent="-342900">
              <a:lnSpc>
                <a:spcPct val="90000"/>
              </a:lnSpc>
              <a:spcBef>
                <a:spcPts val="0"/>
              </a:spcBef>
              <a:spcAft>
                <a:spcPts val="0"/>
              </a:spcAft>
            </a:pPr>
            <a:br>
              <a:rPr lang="en-US" sz="2800" dirty="0">
                <a:solidFill>
                  <a:srgbClr val="404040"/>
                </a:solidFill>
                <a:latin typeface="Calibri" panose="020F0502020204030204" pitchFamily="34" charset="0"/>
                <a:ea typeface="Times New Roman" panose="02020603050405020304" pitchFamily="18" charset="0"/>
                <a:cs typeface="Calibri" panose="020F0502020204030204" pitchFamily="34" charset="0"/>
              </a:rPr>
            </a:br>
            <a:r>
              <a:rPr lang="en-US" sz="3600" b="1" dirty="0">
                <a:latin typeface="Calibri" panose="020F0502020204030204" pitchFamily="34" charset="0"/>
                <a:ea typeface="Calibri" panose="020F0502020204030204" pitchFamily="34" charset="0"/>
                <a:cs typeface="Calibri" panose="020F0502020204030204" pitchFamily="34" charset="0"/>
              </a:rPr>
              <a:t>T</a:t>
            </a:r>
            <a:r>
              <a:rPr lang="en-US" sz="36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he EPIC model has been implemented by more than 70 university-based programs in more than 350 diverse institutions/communities globally, to complete more than 1800 projects mobilizing more than a million hours of expert-supervised student effort</a:t>
            </a:r>
            <a:br>
              <a:rPr lang="en-US" sz="2800" dirty="0">
                <a:solidFill>
                  <a:srgbClr val="404040"/>
                </a:solidFill>
                <a:effectLst/>
                <a:highlight>
                  <a:srgbClr val="00FFFF"/>
                </a:highlight>
                <a:latin typeface="Calibri" panose="020F0502020204030204" pitchFamily="34" charset="0"/>
                <a:ea typeface="Times New Roman" panose="02020603050405020304" pitchFamily="18" charset="0"/>
                <a:cs typeface="Calibri" panose="020F0502020204030204" pitchFamily="34" charset="0"/>
              </a:rPr>
            </a:br>
            <a:endParaRPr lang="en-US" dirty="0"/>
          </a:p>
        </p:txBody>
      </p:sp>
    </p:spTree>
    <p:extLst>
      <p:ext uri="{BB962C8B-B14F-4D97-AF65-F5344CB8AC3E}">
        <p14:creationId xmlns:p14="http://schemas.microsoft.com/office/powerpoint/2010/main" val="2419015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D657-1DA5-4BC9-BBC5-9EBF2032E16F}"/>
              </a:ext>
            </a:extLst>
          </p:cNvPr>
          <p:cNvSpPr>
            <a:spLocks noGrp="1"/>
          </p:cNvSpPr>
          <p:nvPr>
            <p:ph type="title"/>
          </p:nvPr>
        </p:nvSpPr>
        <p:spPr>
          <a:xfrm>
            <a:off x="522515" y="2645101"/>
            <a:ext cx="11177872" cy="1511263"/>
          </a:xfrm>
          <a:solidFill>
            <a:srgbClr val="FFFFFF"/>
          </a:solidFill>
        </p:spPr>
        <p:txBody>
          <a:bodyPr>
            <a:noAutofit/>
          </a:bodyPr>
          <a:lstStyle/>
          <a:p>
            <a:pPr algn="ctr"/>
            <a:r>
              <a:rPr lang="en-US" sz="4000" b="1" dirty="0">
                <a:latin typeface="Calibri" panose="020F0502020204030204" pitchFamily="34" charset="0"/>
                <a:ea typeface="Calibri" panose="020F0502020204030204" pitchFamily="34" charset="0"/>
                <a:cs typeface="Calibri" panose="020F0502020204030204" pitchFamily="34" charset="0"/>
              </a:rPr>
              <a:t>Outcomes of EPIC Capacity-Building Tool in Selected African Cities</a:t>
            </a:r>
          </a:p>
        </p:txBody>
      </p:sp>
    </p:spTree>
    <p:extLst>
      <p:ext uri="{BB962C8B-B14F-4D97-AF65-F5344CB8AC3E}">
        <p14:creationId xmlns:p14="http://schemas.microsoft.com/office/powerpoint/2010/main" val="1105658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D105F-BC02-58F4-E0BA-37F332568E9E}"/>
              </a:ext>
            </a:extLst>
          </p:cNvPr>
          <p:cNvSpPr>
            <a:spLocks noGrp="1"/>
          </p:cNvSpPr>
          <p:nvPr>
            <p:ph type="title"/>
          </p:nvPr>
        </p:nvSpPr>
        <p:spPr>
          <a:xfrm>
            <a:off x="2231136" y="220702"/>
            <a:ext cx="7729728" cy="1188720"/>
          </a:xfrm>
        </p:spPr>
        <p:txBody>
          <a:bodyPr/>
          <a:lstStyle/>
          <a:p>
            <a:pPr algn="ctr"/>
            <a:r>
              <a:rPr lang="en-US" b="1" dirty="0"/>
              <a:t>Durban, South Africa</a:t>
            </a:r>
          </a:p>
        </p:txBody>
      </p:sp>
      <p:sp>
        <p:nvSpPr>
          <p:cNvPr id="3" name="TextBox 2">
            <a:extLst>
              <a:ext uri="{FF2B5EF4-FFF2-40B4-BE49-F238E27FC236}">
                <a16:creationId xmlns:a16="http://schemas.microsoft.com/office/drawing/2014/main" id="{11EB6E74-BF8D-24E8-1794-65945B26C762}"/>
              </a:ext>
            </a:extLst>
          </p:cNvPr>
          <p:cNvSpPr txBox="1"/>
          <p:nvPr/>
        </p:nvSpPr>
        <p:spPr>
          <a:xfrm>
            <a:off x="800100" y="1781349"/>
            <a:ext cx="10763250" cy="4358116"/>
          </a:xfrm>
          <a:prstGeom prst="rect">
            <a:avLst/>
          </a:prstGeom>
          <a:noFill/>
        </p:spPr>
        <p:txBody>
          <a:bodyPr wrap="square" rtlCol="0">
            <a:spAutoFit/>
          </a:bodyPr>
          <a:lstStyle/>
          <a:p>
            <a:pPr>
              <a:lnSpc>
                <a:spcPct val="90000"/>
              </a:lnSpc>
            </a:pPr>
            <a:r>
              <a:rPr lang="en-US" sz="2800" dirty="0">
                <a:solidFill>
                  <a:srgbClr val="404040"/>
                </a:solidFill>
                <a:latin typeface="Calibri" panose="020F0502020204030204" pitchFamily="34" charset="0"/>
                <a:cs typeface="Calibri" panose="020F0502020204030204" pitchFamily="34" charset="0"/>
              </a:rPr>
              <a:t>Durban city council partnered with University of KwaZulu-Natal and its students for assistance in developing and implementing a flood management plan and a flood early warning system for the Quarry Road west (QRW) informal community living along the Palmiet River.   </a:t>
            </a:r>
          </a:p>
          <a:p>
            <a:pPr>
              <a:lnSpc>
                <a:spcPct val="90000"/>
              </a:lnSpc>
            </a:pPr>
            <a:endParaRPr lang="en-US" sz="2800" dirty="0">
              <a:solidFill>
                <a:srgbClr val="404040"/>
              </a:solidFill>
              <a:latin typeface="Calibri" panose="020F0502020204030204" pitchFamily="34" charset="0"/>
              <a:cs typeface="Calibri" panose="020F0502020204030204" pitchFamily="34" charset="0"/>
            </a:endParaRPr>
          </a:p>
          <a:p>
            <a:pPr>
              <a:lnSpc>
                <a:spcPct val="90000"/>
              </a:lnSpc>
            </a:pPr>
            <a:r>
              <a:rPr lang="en-US" sz="2800" dirty="0">
                <a:solidFill>
                  <a:srgbClr val="404040"/>
                </a:solidFill>
                <a:latin typeface="Calibri" panose="020F0502020204030204" pitchFamily="34" charset="0"/>
                <a:cs typeface="Calibri" panose="020F0502020204030204" pitchFamily="34" charset="0"/>
              </a:rPr>
              <a:t>April 2022 the Durban area struck by the worst rains and floods in the history of SA, resulting in over 600 deaths and damage or loss to over 19,000 dwellings, largely confined to informal communities.  </a:t>
            </a:r>
          </a:p>
          <a:p>
            <a:pPr>
              <a:lnSpc>
                <a:spcPct val="90000"/>
              </a:lnSpc>
            </a:pPr>
            <a:endParaRPr lang="en-US" sz="2800" dirty="0">
              <a:solidFill>
                <a:srgbClr val="404040"/>
              </a:solidFill>
              <a:latin typeface="Calibri" panose="020F0502020204030204" pitchFamily="34" charset="0"/>
              <a:cs typeface="Calibri" panose="020F0502020204030204" pitchFamily="34" charset="0"/>
            </a:endParaRPr>
          </a:p>
          <a:p>
            <a:pPr>
              <a:lnSpc>
                <a:spcPct val="90000"/>
              </a:lnSpc>
            </a:pPr>
            <a:r>
              <a:rPr lang="en-US" sz="2800" dirty="0">
                <a:solidFill>
                  <a:srgbClr val="404040"/>
                </a:solidFill>
                <a:latin typeface="Calibri" panose="020F0502020204030204" pitchFamily="34" charset="0"/>
                <a:cs typeface="Calibri" panose="020F0502020204030204" pitchFamily="34" charset="0"/>
              </a:rPr>
              <a:t>But because of a community-led flood early warning system being in place, the QRW community along the Palmiet River suffered no deaths.</a:t>
            </a:r>
          </a:p>
        </p:txBody>
      </p:sp>
    </p:spTree>
    <p:extLst>
      <p:ext uri="{BB962C8B-B14F-4D97-AF65-F5344CB8AC3E}">
        <p14:creationId xmlns:p14="http://schemas.microsoft.com/office/powerpoint/2010/main" val="3533061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29B571-3E7E-8B62-2707-BE210342B777}"/>
              </a:ext>
            </a:extLst>
          </p:cNvPr>
          <p:cNvPicPr>
            <a:picLocks noChangeAspect="1"/>
          </p:cNvPicPr>
          <p:nvPr/>
        </p:nvPicPr>
        <p:blipFill>
          <a:blip r:embed="rId2"/>
          <a:stretch>
            <a:fillRect/>
          </a:stretch>
        </p:blipFill>
        <p:spPr>
          <a:xfrm>
            <a:off x="225427" y="1059366"/>
            <a:ext cx="5774320" cy="3248055"/>
          </a:xfrm>
          <a:prstGeom prst="rect">
            <a:avLst/>
          </a:prstGeom>
        </p:spPr>
      </p:pic>
      <p:sp>
        <p:nvSpPr>
          <p:cNvPr id="4" name="TextBox 3">
            <a:extLst>
              <a:ext uri="{FF2B5EF4-FFF2-40B4-BE49-F238E27FC236}">
                <a16:creationId xmlns:a16="http://schemas.microsoft.com/office/drawing/2014/main" id="{2E5E9566-CD87-EEE8-6380-2FBFA59F274A}"/>
              </a:ext>
            </a:extLst>
          </p:cNvPr>
          <p:cNvSpPr txBox="1"/>
          <p:nvPr/>
        </p:nvSpPr>
        <p:spPr>
          <a:xfrm>
            <a:off x="683394" y="184827"/>
            <a:ext cx="10145027" cy="584775"/>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Durban, South Africa</a:t>
            </a:r>
          </a:p>
        </p:txBody>
      </p:sp>
      <p:graphicFrame>
        <p:nvGraphicFramePr>
          <p:cNvPr id="10" name="Diagram 9">
            <a:extLst>
              <a:ext uri="{FF2B5EF4-FFF2-40B4-BE49-F238E27FC236}">
                <a16:creationId xmlns:a16="http://schemas.microsoft.com/office/drawing/2014/main" id="{D1AF713B-B74F-9B59-16E7-DC88EB3810A5}"/>
              </a:ext>
            </a:extLst>
          </p:cNvPr>
          <p:cNvGraphicFramePr/>
          <p:nvPr/>
        </p:nvGraphicFramePr>
        <p:xfrm>
          <a:off x="6708807" y="2290813"/>
          <a:ext cx="4820853" cy="60236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50D306A2-391C-B5C5-8318-81FE65DC0BEB}"/>
              </a:ext>
            </a:extLst>
          </p:cNvPr>
          <p:cNvPicPr>
            <a:picLocks noChangeAspect="1"/>
          </p:cNvPicPr>
          <p:nvPr/>
        </p:nvPicPr>
        <p:blipFill>
          <a:blip r:embed="rId8"/>
          <a:stretch>
            <a:fillRect/>
          </a:stretch>
        </p:blipFill>
        <p:spPr>
          <a:xfrm>
            <a:off x="1040069" y="4571189"/>
            <a:ext cx="3547431" cy="1911427"/>
          </a:xfrm>
          <a:prstGeom prst="rect">
            <a:avLst/>
          </a:prstGeom>
        </p:spPr>
      </p:pic>
      <p:sp>
        <p:nvSpPr>
          <p:cNvPr id="14" name="TextBox 13">
            <a:extLst>
              <a:ext uri="{FF2B5EF4-FFF2-40B4-BE49-F238E27FC236}">
                <a16:creationId xmlns:a16="http://schemas.microsoft.com/office/drawing/2014/main" id="{AF110165-A1E1-D18F-6D5B-665F96F9A5F8}"/>
              </a:ext>
            </a:extLst>
          </p:cNvPr>
          <p:cNvSpPr txBox="1"/>
          <p:nvPr/>
        </p:nvSpPr>
        <p:spPr>
          <a:xfrm>
            <a:off x="6654631" y="1053154"/>
            <a:ext cx="4963929" cy="954107"/>
          </a:xfrm>
          <a:prstGeom prst="rect">
            <a:avLst/>
          </a:prstGeom>
          <a:noFill/>
        </p:spPr>
        <p:txBody>
          <a:bodyPr wrap="square">
            <a:spAutoFit/>
          </a:bodyPr>
          <a:lstStyle/>
          <a:p>
            <a:r>
              <a:rPr lang="en-US" sz="2800" b="1" i="0" u="none" strike="noStrike" baseline="0" dirty="0">
                <a:latin typeface="Calibri" panose="020F0502020204030204" pitchFamily="34" charset="0"/>
              </a:rPr>
              <a:t>Video of Durban Floods of 2022</a:t>
            </a:r>
          </a:p>
          <a:p>
            <a:r>
              <a:rPr lang="en-US" sz="2800" b="1" i="0" u="none" strike="noStrike" baseline="0" dirty="0">
                <a:latin typeface="Calibri" panose="020F0502020204030204" pitchFamily="34" charset="0"/>
              </a:rPr>
              <a:t>https://fb.watch/l88kgNeJ6J/</a:t>
            </a:r>
            <a:endParaRPr lang="en-US" b="1" dirty="0"/>
          </a:p>
        </p:txBody>
      </p:sp>
    </p:spTree>
    <p:extLst>
      <p:ext uri="{BB962C8B-B14F-4D97-AF65-F5344CB8AC3E}">
        <p14:creationId xmlns:p14="http://schemas.microsoft.com/office/powerpoint/2010/main" val="3766521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8F015D-21A9-EAAE-690B-90615878F303}"/>
              </a:ext>
            </a:extLst>
          </p:cNvPr>
          <p:cNvSpPr txBox="1"/>
          <p:nvPr/>
        </p:nvSpPr>
        <p:spPr>
          <a:xfrm>
            <a:off x="552450" y="1200844"/>
            <a:ext cx="11029950" cy="5521512"/>
          </a:xfrm>
          <a:prstGeom prst="rect">
            <a:avLst/>
          </a:prstGeom>
          <a:noFill/>
        </p:spPr>
        <p:txBody>
          <a:bodyPr wrap="square" rtlCol="0">
            <a:spAutoFit/>
          </a:bodyPr>
          <a:lstStyle/>
          <a:p>
            <a:pPr marL="457200" indent="-457200">
              <a:lnSpc>
                <a:spcPct val="90000"/>
              </a:lnSpc>
              <a:buFont typeface="Arial" panose="020B0604020202020204" pitchFamily="34" charset="0"/>
              <a:buChar char="•"/>
            </a:pPr>
            <a:r>
              <a:rPr lang="en-US" sz="2800" dirty="0">
                <a:solidFill>
                  <a:srgbClr val="404040"/>
                </a:solidFill>
                <a:latin typeface="Calibri" panose="020F0502020204030204" pitchFamily="34" charset="0"/>
                <a:cs typeface="Calibri" panose="020F0502020204030204" pitchFamily="34" charset="0"/>
              </a:rPr>
              <a:t>Nairobi city council collaborated with the University of Nairobi, working with 2 NGOs, to identify options for redeveloping and making more resilient, sustainable, and user-friendly, its notoriously deteriorated and pedestrian-unfriendly central business district along Luthuli Avenue in the CBD.  </a:t>
            </a:r>
          </a:p>
          <a:p>
            <a:pPr>
              <a:lnSpc>
                <a:spcPct val="90000"/>
              </a:lnSpc>
            </a:pPr>
            <a:endParaRPr lang="en-US" sz="2800" dirty="0">
              <a:solidFill>
                <a:srgbClr val="404040"/>
              </a:solidFill>
              <a:latin typeface="Calibri" panose="020F0502020204030204" pitchFamily="34" charset="0"/>
              <a:cs typeface="Calibri" panose="020F0502020204030204" pitchFamily="34" charset="0"/>
            </a:endParaRPr>
          </a:p>
          <a:p>
            <a:pPr marL="457200" indent="-457200">
              <a:lnSpc>
                <a:spcPct val="90000"/>
              </a:lnSpc>
              <a:buFont typeface="Arial" panose="020B0604020202020204" pitchFamily="34" charset="0"/>
              <a:buChar char="•"/>
            </a:pPr>
            <a:r>
              <a:rPr lang="en-US" sz="2800" dirty="0">
                <a:solidFill>
                  <a:srgbClr val="404040"/>
                </a:solidFill>
                <a:latin typeface="Calibri" panose="020F0502020204030204" pitchFamily="34" charset="0"/>
                <a:cs typeface="Calibri" panose="020F0502020204030204" pitchFamily="34" charset="0"/>
              </a:rPr>
              <a:t>Following a localized student-led pilot effort aimed at showing the potential value of implementing one of the options presented to the city council, the President of Nairobi approved and supported a longer-term effort to implement the work beyond the pilot area.   </a:t>
            </a:r>
          </a:p>
          <a:p>
            <a:pPr>
              <a:lnSpc>
                <a:spcPct val="90000"/>
              </a:lnSpc>
            </a:pPr>
            <a:endParaRPr lang="en-US" sz="2800" dirty="0">
              <a:solidFill>
                <a:srgbClr val="404040"/>
              </a:solidFill>
              <a:latin typeface="Calibri" panose="020F0502020204030204" pitchFamily="34" charset="0"/>
              <a:cs typeface="Calibri" panose="020F0502020204030204" pitchFamily="34" charset="0"/>
            </a:endParaRPr>
          </a:p>
          <a:p>
            <a:pPr marL="457200" indent="-457200">
              <a:lnSpc>
                <a:spcPct val="90000"/>
              </a:lnSpc>
              <a:buFont typeface="Arial" panose="020B0604020202020204" pitchFamily="34" charset="0"/>
              <a:buChar char="•"/>
            </a:pPr>
            <a:r>
              <a:rPr lang="en-US" sz="2800" dirty="0">
                <a:solidFill>
                  <a:srgbClr val="404040"/>
                </a:solidFill>
                <a:latin typeface="Calibri" panose="020F0502020204030204" pitchFamily="34" charset="0"/>
                <a:cs typeface="Calibri" panose="020F0502020204030204" pitchFamily="34" charset="0"/>
              </a:rPr>
              <a:t>The work of redeveloping the CBD to be more resilient, sustainable and user-friendly, is on-going and has the support of local businesses who found these efforts increased foot traffic and business.</a:t>
            </a:r>
          </a:p>
        </p:txBody>
      </p:sp>
      <p:sp>
        <p:nvSpPr>
          <p:cNvPr id="4" name="TextBox 3">
            <a:extLst>
              <a:ext uri="{FF2B5EF4-FFF2-40B4-BE49-F238E27FC236}">
                <a16:creationId xmlns:a16="http://schemas.microsoft.com/office/drawing/2014/main" id="{2EA1B7E3-F09C-EC50-947E-436C529CBD61}"/>
              </a:ext>
            </a:extLst>
          </p:cNvPr>
          <p:cNvSpPr txBox="1"/>
          <p:nvPr/>
        </p:nvSpPr>
        <p:spPr>
          <a:xfrm>
            <a:off x="1230283" y="346364"/>
            <a:ext cx="9218814" cy="646331"/>
          </a:xfrm>
          <a:prstGeom prst="rect">
            <a:avLst/>
          </a:prstGeom>
          <a:noFill/>
        </p:spPr>
        <p:txBody>
          <a:bodyPr wrap="square" rtlCol="0">
            <a:spAutoFit/>
          </a:bodyP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Nairobi, Kenya</a:t>
            </a:r>
          </a:p>
        </p:txBody>
      </p:sp>
    </p:spTree>
    <p:extLst>
      <p:ext uri="{BB962C8B-B14F-4D97-AF65-F5344CB8AC3E}">
        <p14:creationId xmlns:p14="http://schemas.microsoft.com/office/powerpoint/2010/main" val="964464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SC02689.JPG" descr="DSC02689.JPG">
            <a:extLst>
              <a:ext uri="{FF2B5EF4-FFF2-40B4-BE49-F238E27FC236}">
                <a16:creationId xmlns:a16="http://schemas.microsoft.com/office/drawing/2014/main" id="{0C511B10-F221-E8F1-3828-6407893D34B7}"/>
              </a:ext>
            </a:extLst>
          </p:cNvPr>
          <p:cNvPicPr>
            <a:picLocks/>
          </p:cNvPicPr>
          <p:nvPr/>
        </p:nvPicPr>
        <p:blipFill>
          <a:blip r:embed="rId2"/>
          <a:stretch>
            <a:fillRect/>
          </a:stretch>
        </p:blipFill>
        <p:spPr>
          <a:xfrm>
            <a:off x="474300" y="616121"/>
            <a:ext cx="5480186" cy="3592366"/>
          </a:xfrm>
          <a:prstGeom prst="rect">
            <a:avLst/>
          </a:prstGeom>
        </p:spPr>
      </p:pic>
      <p:pic>
        <p:nvPicPr>
          <p:cNvPr id="3" name="Picture 2" descr="A group of people walking on a street&#10;&#10;Description automatically generated with low confidence">
            <a:extLst>
              <a:ext uri="{FF2B5EF4-FFF2-40B4-BE49-F238E27FC236}">
                <a16:creationId xmlns:a16="http://schemas.microsoft.com/office/drawing/2014/main" id="{51C5C9A6-F305-1554-529C-AF3ADBC8B8F2}"/>
              </a:ext>
            </a:extLst>
          </p:cNvPr>
          <p:cNvPicPr>
            <a:picLocks noChangeAspect="1"/>
          </p:cNvPicPr>
          <p:nvPr/>
        </p:nvPicPr>
        <p:blipFill rotWithShape="1">
          <a:blip r:embed="rId3"/>
          <a:srcRect r="14667" b="1"/>
          <a:stretch/>
        </p:blipFill>
        <p:spPr>
          <a:xfrm>
            <a:off x="6766625" y="616122"/>
            <a:ext cx="4799456" cy="2978810"/>
          </a:xfrm>
          <a:prstGeom prst="rect">
            <a:avLst/>
          </a:prstGeom>
        </p:spPr>
      </p:pic>
      <p:pic>
        <p:nvPicPr>
          <p:cNvPr id="4" name="Picture 3" descr="A picture containing building, outdoor, people, group&#10;&#10;Description automatically generated">
            <a:extLst>
              <a:ext uri="{FF2B5EF4-FFF2-40B4-BE49-F238E27FC236}">
                <a16:creationId xmlns:a16="http://schemas.microsoft.com/office/drawing/2014/main" id="{9122E3BD-6195-46BC-F77E-BAFDDC93A1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7876" y="3781928"/>
            <a:ext cx="4425924" cy="2931692"/>
          </a:xfrm>
          <a:prstGeom prst="rect">
            <a:avLst/>
          </a:prstGeom>
        </p:spPr>
      </p:pic>
      <p:sp>
        <p:nvSpPr>
          <p:cNvPr id="5" name="TextBox 4">
            <a:extLst>
              <a:ext uri="{FF2B5EF4-FFF2-40B4-BE49-F238E27FC236}">
                <a16:creationId xmlns:a16="http://schemas.microsoft.com/office/drawing/2014/main" id="{CA18173F-F3D4-4687-C563-E7C9C86DC351}"/>
              </a:ext>
            </a:extLst>
          </p:cNvPr>
          <p:cNvSpPr txBox="1"/>
          <p:nvPr/>
        </p:nvSpPr>
        <p:spPr>
          <a:xfrm>
            <a:off x="195944" y="5083629"/>
            <a:ext cx="6444342" cy="584775"/>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Luthuli Ave., CBD, Nairobi, Kenya</a:t>
            </a:r>
          </a:p>
        </p:txBody>
      </p:sp>
    </p:spTree>
    <p:extLst>
      <p:ext uri="{BB962C8B-B14F-4D97-AF65-F5344CB8AC3E}">
        <p14:creationId xmlns:p14="http://schemas.microsoft.com/office/powerpoint/2010/main" val="2052227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448137-771E-2DB4-1EBD-ADD5A9794E44}"/>
              </a:ext>
            </a:extLst>
          </p:cNvPr>
          <p:cNvSpPr txBox="1"/>
          <p:nvPr/>
        </p:nvSpPr>
        <p:spPr>
          <a:xfrm>
            <a:off x="304800" y="1640725"/>
            <a:ext cx="11658600" cy="4081117"/>
          </a:xfrm>
          <a:prstGeom prst="rect">
            <a:avLst/>
          </a:prstGeom>
          <a:noFill/>
        </p:spPr>
        <p:txBody>
          <a:bodyPr wrap="square" rtlCol="0">
            <a:spAutoFit/>
          </a:bodyPr>
          <a:lstStyle/>
          <a:p>
            <a:pPr marL="457200" indent="-457200">
              <a:lnSpc>
                <a:spcPct val="90000"/>
              </a:lnSpc>
              <a:buFont typeface="Arial" panose="020B0604020202020204" pitchFamily="34" charset="0"/>
              <a:buChar char="•"/>
            </a:pPr>
            <a:r>
              <a:rPr lang="en-US" sz="2400" dirty="0">
                <a:solidFill>
                  <a:srgbClr val="404040"/>
                </a:solidFill>
                <a:latin typeface="Calibri" panose="020F0502020204030204" pitchFamily="34" charset="0"/>
                <a:cs typeface="Calibri" panose="020F0502020204030204" pitchFamily="34" charset="0"/>
              </a:rPr>
              <a:t>Lusaka mayor and city council signed an MOU with the University of Zambia to provide them with options for identifying and mapping flood and other natural hazard risks within Kanyama, one of the city’s largest informal communities.</a:t>
            </a:r>
          </a:p>
          <a:p>
            <a:pPr>
              <a:lnSpc>
                <a:spcPct val="90000"/>
              </a:lnSpc>
            </a:pPr>
            <a:endParaRPr lang="en-US" sz="2400" dirty="0">
              <a:solidFill>
                <a:srgbClr val="404040"/>
              </a:solidFill>
              <a:latin typeface="Calibri" panose="020F0502020204030204" pitchFamily="34" charset="0"/>
              <a:cs typeface="Calibri" panose="020F0502020204030204" pitchFamily="34" charset="0"/>
            </a:endParaRPr>
          </a:p>
          <a:p>
            <a:pPr marL="457200" indent="-457200">
              <a:lnSpc>
                <a:spcPct val="90000"/>
              </a:lnSpc>
              <a:buFont typeface="Arial" panose="020B0604020202020204" pitchFamily="34" charset="0"/>
              <a:buChar char="•"/>
            </a:pPr>
            <a:r>
              <a:rPr lang="en-US" sz="2400" dirty="0">
                <a:solidFill>
                  <a:srgbClr val="404040"/>
                </a:solidFill>
                <a:latin typeface="Calibri" panose="020F0502020204030204" pitchFamily="34" charset="0"/>
                <a:cs typeface="Calibri" panose="020F0502020204030204" pitchFamily="34" charset="0"/>
              </a:rPr>
              <a:t>The university provided the city council with a natural hazard risk map of the area as well as options enhancing resilience and redevelopment within this informal community.  </a:t>
            </a:r>
          </a:p>
          <a:p>
            <a:pPr>
              <a:lnSpc>
                <a:spcPct val="90000"/>
              </a:lnSpc>
            </a:pPr>
            <a:endParaRPr lang="en-US" sz="2400" dirty="0">
              <a:solidFill>
                <a:srgbClr val="404040"/>
              </a:solidFill>
              <a:latin typeface="Calibri" panose="020F0502020204030204" pitchFamily="34" charset="0"/>
              <a:cs typeface="Calibri" panose="020F0502020204030204" pitchFamily="34" charset="0"/>
            </a:endParaRPr>
          </a:p>
          <a:p>
            <a:pPr marL="457200" indent="-457200">
              <a:lnSpc>
                <a:spcPct val="90000"/>
              </a:lnSpc>
              <a:buFont typeface="Arial" panose="020B0604020202020204" pitchFamily="34" charset="0"/>
              <a:buChar char="•"/>
            </a:pPr>
            <a:r>
              <a:rPr lang="en-US" sz="2400" dirty="0">
                <a:solidFill>
                  <a:srgbClr val="404040"/>
                </a:solidFill>
                <a:latin typeface="Calibri" panose="020F0502020204030204" pitchFamily="34" charset="0"/>
                <a:cs typeface="Calibri" panose="020F0502020204030204" pitchFamily="34" charset="0"/>
              </a:rPr>
              <a:t>The mayor and city council were so impressed with the work that they extended support to the university for additional EPIC work at the rate of $25K per year for 5 years.  </a:t>
            </a:r>
          </a:p>
          <a:p>
            <a:pPr>
              <a:lnSpc>
                <a:spcPct val="90000"/>
              </a:lnSpc>
            </a:pPr>
            <a:endParaRPr lang="en-US" sz="2400" dirty="0">
              <a:solidFill>
                <a:srgbClr val="404040"/>
              </a:solidFill>
              <a:latin typeface="Calibri" panose="020F0502020204030204" pitchFamily="34" charset="0"/>
              <a:cs typeface="Calibri" panose="020F0502020204030204" pitchFamily="34" charset="0"/>
            </a:endParaRPr>
          </a:p>
          <a:p>
            <a:pPr marL="457200" indent="-457200">
              <a:lnSpc>
                <a:spcPct val="90000"/>
              </a:lnSpc>
              <a:buFont typeface="Arial" panose="020B0604020202020204" pitchFamily="34" charset="0"/>
              <a:buChar char="•"/>
            </a:pPr>
            <a:r>
              <a:rPr lang="en-US" sz="2400" dirty="0">
                <a:solidFill>
                  <a:srgbClr val="404040"/>
                </a:solidFill>
                <a:latin typeface="Calibri" panose="020F0502020204030204" pitchFamily="34" charset="0"/>
                <a:cs typeface="Calibri" panose="020F0502020204030204" pitchFamily="34" charset="0"/>
              </a:rPr>
              <a:t>At the present, the city is beginning to implement some of the ideas presented by the university to increase resilience and reduce the risk of floods in high-risk areas.</a:t>
            </a:r>
          </a:p>
        </p:txBody>
      </p:sp>
      <p:sp>
        <p:nvSpPr>
          <p:cNvPr id="3" name="TextBox 2">
            <a:extLst>
              <a:ext uri="{FF2B5EF4-FFF2-40B4-BE49-F238E27FC236}">
                <a16:creationId xmlns:a16="http://schemas.microsoft.com/office/drawing/2014/main" id="{F013657F-B387-739A-3719-507B74DA966B}"/>
              </a:ext>
            </a:extLst>
          </p:cNvPr>
          <p:cNvSpPr txBox="1"/>
          <p:nvPr/>
        </p:nvSpPr>
        <p:spPr>
          <a:xfrm>
            <a:off x="1155469" y="369221"/>
            <a:ext cx="9119062" cy="646331"/>
          </a:xfrm>
          <a:prstGeom prst="rect">
            <a:avLst/>
          </a:prstGeom>
          <a:noFill/>
        </p:spPr>
        <p:txBody>
          <a:bodyPr wrap="square" rtlCol="0">
            <a:spAutoFit/>
          </a:bodyP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Lusaka, Zambia</a:t>
            </a:r>
          </a:p>
        </p:txBody>
      </p:sp>
    </p:spTree>
    <p:extLst>
      <p:ext uri="{BB962C8B-B14F-4D97-AF65-F5344CB8AC3E}">
        <p14:creationId xmlns:p14="http://schemas.microsoft.com/office/powerpoint/2010/main" val="89116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0888638-161F-95AB-1E8E-FFE3AEE34588}"/>
              </a:ext>
            </a:extLst>
          </p:cNvPr>
          <p:cNvSpPr txBox="1"/>
          <p:nvPr/>
        </p:nvSpPr>
        <p:spPr>
          <a:xfrm>
            <a:off x="3540493" y="2441080"/>
            <a:ext cx="4658628" cy="461665"/>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Lusaka, Zambia</a:t>
            </a:r>
          </a:p>
        </p:txBody>
      </p:sp>
      <p:pic>
        <p:nvPicPr>
          <p:cNvPr id="3" name="Picture 2">
            <a:extLst>
              <a:ext uri="{FF2B5EF4-FFF2-40B4-BE49-F238E27FC236}">
                <a16:creationId xmlns:a16="http://schemas.microsoft.com/office/drawing/2014/main" id="{B9B3EA81-9C56-8B93-655B-13B216F6CE1F}"/>
              </a:ext>
            </a:extLst>
          </p:cNvPr>
          <p:cNvPicPr>
            <a:picLocks noChangeAspect="1"/>
          </p:cNvPicPr>
          <p:nvPr/>
        </p:nvPicPr>
        <p:blipFill>
          <a:blip r:embed="rId2"/>
          <a:stretch>
            <a:fillRect/>
          </a:stretch>
        </p:blipFill>
        <p:spPr>
          <a:xfrm>
            <a:off x="356135" y="242111"/>
            <a:ext cx="4206241" cy="2815390"/>
          </a:xfrm>
          <a:prstGeom prst="rect">
            <a:avLst/>
          </a:prstGeom>
        </p:spPr>
      </p:pic>
      <p:pic>
        <p:nvPicPr>
          <p:cNvPr id="5" name="Picture 4">
            <a:extLst>
              <a:ext uri="{FF2B5EF4-FFF2-40B4-BE49-F238E27FC236}">
                <a16:creationId xmlns:a16="http://schemas.microsoft.com/office/drawing/2014/main" id="{272AA112-289E-6C81-3F80-F5F22165FBCA}"/>
              </a:ext>
            </a:extLst>
          </p:cNvPr>
          <p:cNvPicPr>
            <a:picLocks noChangeAspect="1"/>
          </p:cNvPicPr>
          <p:nvPr/>
        </p:nvPicPr>
        <p:blipFill>
          <a:blip r:embed="rId3"/>
          <a:stretch>
            <a:fillRect/>
          </a:stretch>
        </p:blipFill>
        <p:spPr>
          <a:xfrm>
            <a:off x="7246375" y="250256"/>
            <a:ext cx="4418708" cy="3026592"/>
          </a:xfrm>
          <a:prstGeom prst="rect">
            <a:avLst/>
          </a:prstGeom>
        </p:spPr>
      </p:pic>
      <p:pic>
        <p:nvPicPr>
          <p:cNvPr id="8" name="Picture 7">
            <a:extLst>
              <a:ext uri="{FF2B5EF4-FFF2-40B4-BE49-F238E27FC236}">
                <a16:creationId xmlns:a16="http://schemas.microsoft.com/office/drawing/2014/main" id="{28CE9298-0183-26FE-05B1-1D7AA3FE2CAA}"/>
              </a:ext>
            </a:extLst>
          </p:cNvPr>
          <p:cNvPicPr>
            <a:picLocks noChangeAspect="1"/>
          </p:cNvPicPr>
          <p:nvPr/>
        </p:nvPicPr>
        <p:blipFill>
          <a:blip r:embed="rId4"/>
          <a:stretch>
            <a:fillRect/>
          </a:stretch>
        </p:blipFill>
        <p:spPr>
          <a:xfrm>
            <a:off x="495682" y="3471112"/>
            <a:ext cx="4902228" cy="3039884"/>
          </a:xfrm>
          <a:prstGeom prst="rect">
            <a:avLst/>
          </a:prstGeom>
        </p:spPr>
      </p:pic>
      <p:pic>
        <p:nvPicPr>
          <p:cNvPr id="10" name="Picture 9">
            <a:extLst>
              <a:ext uri="{FF2B5EF4-FFF2-40B4-BE49-F238E27FC236}">
                <a16:creationId xmlns:a16="http://schemas.microsoft.com/office/drawing/2014/main" id="{DFD97C4A-1EE1-3D74-F101-07A2A24E57C4}"/>
              </a:ext>
            </a:extLst>
          </p:cNvPr>
          <p:cNvPicPr>
            <a:picLocks noChangeAspect="1"/>
          </p:cNvPicPr>
          <p:nvPr/>
        </p:nvPicPr>
        <p:blipFill>
          <a:blip r:embed="rId5"/>
          <a:stretch>
            <a:fillRect/>
          </a:stretch>
        </p:blipFill>
        <p:spPr>
          <a:xfrm>
            <a:off x="7728155" y="3429001"/>
            <a:ext cx="3411793" cy="3178744"/>
          </a:xfrm>
          <a:prstGeom prst="rect">
            <a:avLst/>
          </a:prstGeom>
        </p:spPr>
      </p:pic>
    </p:spTree>
    <p:extLst>
      <p:ext uri="{BB962C8B-B14F-4D97-AF65-F5344CB8AC3E}">
        <p14:creationId xmlns:p14="http://schemas.microsoft.com/office/powerpoint/2010/main" val="1581914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77809A-19A0-753E-6F19-A77F74FE07AE}"/>
              </a:ext>
            </a:extLst>
          </p:cNvPr>
          <p:cNvSpPr txBox="1"/>
          <p:nvPr/>
        </p:nvSpPr>
        <p:spPr>
          <a:xfrm>
            <a:off x="418061" y="1213648"/>
            <a:ext cx="11280371" cy="5521512"/>
          </a:xfrm>
          <a:prstGeom prst="rect">
            <a:avLst/>
          </a:prstGeom>
          <a:noFill/>
        </p:spPr>
        <p:txBody>
          <a:bodyPr wrap="square" rtlCol="0">
            <a:spAutoFit/>
          </a:bodyPr>
          <a:lstStyle/>
          <a:p>
            <a:pPr marL="457200" indent="-457200">
              <a:lnSpc>
                <a:spcPct val="90000"/>
              </a:lnSpc>
              <a:buFont typeface="Arial" panose="020B0604020202020204" pitchFamily="34" charset="0"/>
              <a:buChar char="•"/>
            </a:pPr>
            <a:r>
              <a:rPr lang="en-US" sz="2800" dirty="0">
                <a:solidFill>
                  <a:srgbClr val="404040"/>
                </a:solidFill>
                <a:latin typeface="Calibri" panose="020F0502020204030204" pitchFamily="34" charset="0"/>
                <a:cs typeface="Calibri" panose="020F0502020204030204" pitchFamily="34" charset="0"/>
              </a:rPr>
              <a:t>Makerere University students worked with </a:t>
            </a:r>
            <a:r>
              <a:rPr lang="en-US" sz="2800" dirty="0" err="1">
                <a:solidFill>
                  <a:srgbClr val="404040"/>
                </a:solidFill>
                <a:latin typeface="Calibri" panose="020F0502020204030204" pitchFamily="34" charset="0"/>
                <a:cs typeface="Calibri" panose="020F0502020204030204" pitchFamily="34" charset="0"/>
              </a:rPr>
              <a:t>Mbale</a:t>
            </a:r>
            <a:r>
              <a:rPr lang="en-US" sz="2800" dirty="0">
                <a:solidFill>
                  <a:srgbClr val="404040"/>
                </a:solidFill>
                <a:latin typeface="Calibri" panose="020F0502020204030204" pitchFamily="34" charset="0"/>
                <a:cs typeface="Calibri" panose="020F0502020204030204" pitchFamily="34" charset="0"/>
              </a:rPr>
              <a:t> city officials and community members to generate maps of degraded and high-risk areas prone to floods and other hazards, and provide s</a:t>
            </a:r>
            <a:r>
              <a:rPr lang="en-US" sz="2800" dirty="0">
                <a:effectLst/>
                <a:latin typeface="Calibri" panose="020F0502020204030204" pitchFamily="34" charset="0"/>
                <a:ea typeface="ArialMT"/>
                <a:cs typeface="Calibri" panose="020F0502020204030204" pitchFamily="34" charset="0"/>
              </a:rPr>
              <a:t>ituational analysis reports</a:t>
            </a:r>
            <a:r>
              <a:rPr lang="en-US" sz="2800" dirty="0">
                <a:latin typeface="Calibri" panose="020F0502020204030204" pitchFamily="34" charset="0"/>
                <a:ea typeface="ArialMT"/>
                <a:cs typeface="Calibri" panose="020F0502020204030204" pitchFamily="34" charset="0"/>
              </a:rPr>
              <a:t>, </a:t>
            </a:r>
            <a:r>
              <a:rPr lang="en-US" sz="2800" dirty="0">
                <a:effectLst/>
                <a:latin typeface="Calibri" panose="020F0502020204030204" pitchFamily="34" charset="0"/>
                <a:ea typeface="ArialMT"/>
                <a:cs typeface="Calibri" panose="020F0502020204030204" pitchFamily="34" charset="0"/>
              </a:rPr>
              <a:t>action plans</a:t>
            </a:r>
            <a:r>
              <a:rPr lang="en-US" sz="2800" dirty="0">
                <a:latin typeface="Calibri" panose="020F0502020204030204" pitchFamily="34" charset="0"/>
                <a:ea typeface="ArialMT"/>
                <a:cs typeface="Calibri" panose="020F0502020204030204" pitchFamily="34" charset="0"/>
              </a:rPr>
              <a:t>, and p</a:t>
            </a:r>
            <a:r>
              <a:rPr lang="en-US" sz="2800" dirty="0">
                <a:effectLst/>
                <a:latin typeface="Calibri" panose="020F0502020204030204" pitchFamily="34" charset="0"/>
                <a:ea typeface="ArialMT"/>
                <a:cs typeface="Calibri" panose="020F0502020204030204" pitchFamily="34" charset="0"/>
              </a:rPr>
              <a:t>olicy briefs on</a:t>
            </a:r>
            <a:r>
              <a:rPr lang="en-US" sz="2800" dirty="0">
                <a:latin typeface="Calibri" panose="020F0502020204030204" pitchFamily="34" charset="0"/>
                <a:ea typeface="ArialMT"/>
                <a:cs typeface="Calibri" panose="020F0502020204030204" pitchFamily="34" charset="0"/>
              </a:rPr>
              <a:t> </a:t>
            </a:r>
            <a:r>
              <a:rPr lang="en-US" sz="2800" dirty="0">
                <a:effectLst/>
                <a:latin typeface="Calibri" panose="020F0502020204030204" pitchFamily="34" charset="0"/>
                <a:ea typeface="ArialMT"/>
                <a:cs typeface="Calibri" panose="020F0502020204030204" pitchFamily="34" charset="0"/>
              </a:rPr>
              <a:t>selected aspects of urban</a:t>
            </a:r>
            <a:r>
              <a:rPr lang="en-US" sz="2800" dirty="0">
                <a:latin typeface="Calibri" panose="020F0502020204030204" pitchFamily="34" charset="0"/>
                <a:ea typeface="ArialMT"/>
                <a:cs typeface="Calibri" panose="020F0502020204030204" pitchFamily="34" charset="0"/>
              </a:rPr>
              <a:t> </a:t>
            </a:r>
            <a:r>
              <a:rPr lang="en-US" sz="2800" dirty="0">
                <a:effectLst/>
                <a:latin typeface="Calibri" panose="020F0502020204030204" pitchFamily="34" charset="0"/>
                <a:ea typeface="ArialMT"/>
                <a:cs typeface="Calibri" panose="020F0502020204030204" pitchFamily="34" charset="0"/>
              </a:rPr>
              <a:t>development.  </a:t>
            </a:r>
          </a:p>
          <a:p>
            <a:pPr marL="457200" indent="-457200">
              <a:lnSpc>
                <a:spcPct val="90000"/>
              </a:lnSpc>
              <a:buFont typeface="Arial" panose="020B0604020202020204" pitchFamily="34" charset="0"/>
              <a:buChar char="•"/>
            </a:pPr>
            <a:endParaRPr lang="en-US" sz="2800" dirty="0">
              <a:effectLst/>
              <a:latin typeface="Calibri" panose="020F0502020204030204" pitchFamily="34" charset="0"/>
              <a:ea typeface="ArialMT"/>
              <a:cs typeface="Calibri" panose="020F0502020204030204" pitchFamily="34" charset="0"/>
            </a:endParaRPr>
          </a:p>
          <a:p>
            <a:pPr marL="457200" indent="-457200">
              <a:lnSpc>
                <a:spcPct val="90000"/>
              </a:lnSpc>
              <a:buFont typeface="Arial" panose="020B0604020202020204" pitchFamily="34" charset="0"/>
              <a:buChar char="•"/>
            </a:pPr>
            <a:r>
              <a:rPr lang="en-US" sz="2800" dirty="0">
                <a:effectLst/>
                <a:latin typeface="Calibri" panose="020F0502020204030204" pitchFamily="34" charset="0"/>
                <a:ea typeface="ArialMT"/>
                <a:cs typeface="Calibri" panose="020F0502020204030204" pitchFamily="34" charset="0"/>
              </a:rPr>
              <a:t>Students also reviewed 5-year</a:t>
            </a:r>
            <a:r>
              <a:rPr lang="en-US" sz="2800" dirty="0">
                <a:latin typeface="Calibri" panose="020F0502020204030204" pitchFamily="34" charset="0"/>
                <a:ea typeface="ArialMT"/>
                <a:cs typeface="Calibri" panose="020F0502020204030204" pitchFamily="34" charset="0"/>
              </a:rPr>
              <a:t> </a:t>
            </a:r>
            <a:r>
              <a:rPr lang="en-US" sz="2800" dirty="0">
                <a:effectLst/>
                <a:latin typeface="Calibri" panose="020F0502020204030204" pitchFamily="34" charset="0"/>
                <a:ea typeface="ArialMT"/>
                <a:cs typeface="Calibri" panose="020F0502020204030204" pitchFamily="34" charset="0"/>
              </a:rPr>
              <a:t>development plans that local government officials had previously drafted.  </a:t>
            </a:r>
          </a:p>
          <a:p>
            <a:pPr marL="457200" indent="-457200">
              <a:lnSpc>
                <a:spcPct val="90000"/>
              </a:lnSpc>
              <a:buFont typeface="Arial" panose="020B0604020202020204" pitchFamily="34" charset="0"/>
              <a:buChar char="•"/>
            </a:pPr>
            <a:endParaRPr lang="en-US" sz="2800" dirty="0">
              <a:effectLst/>
              <a:latin typeface="Calibri" panose="020F0502020204030204" pitchFamily="34" charset="0"/>
              <a:ea typeface="ArialMT"/>
              <a:cs typeface="Calibri" panose="020F0502020204030204" pitchFamily="34" charset="0"/>
            </a:endParaRPr>
          </a:p>
          <a:p>
            <a:pPr marL="457200" indent="-457200">
              <a:lnSpc>
                <a:spcPct val="90000"/>
              </a:lnSpc>
              <a:buFont typeface="Arial" panose="020B0604020202020204" pitchFamily="34" charset="0"/>
              <a:buChar char="•"/>
            </a:pPr>
            <a:r>
              <a:rPr lang="en-US" sz="2800" dirty="0">
                <a:effectLst/>
                <a:latin typeface="Calibri" panose="020F0502020204030204" pitchFamily="34" charset="0"/>
                <a:ea typeface="ArialMT"/>
                <a:cs typeface="Calibri" panose="020F0502020204030204" pitchFamily="34" charset="0"/>
              </a:rPr>
              <a:t>Students also recommended ways of improving local livelihoods through actions such as opening evening markets by erecting </a:t>
            </a:r>
            <a:r>
              <a:rPr lang="en-US" sz="2800" dirty="0">
                <a:latin typeface="Calibri" panose="020F0502020204030204" pitchFamily="34" charset="0"/>
                <a:ea typeface="ArialMT"/>
                <a:cs typeface="Calibri" panose="020F0502020204030204" pitchFamily="34" charset="0"/>
              </a:rPr>
              <a:t>street lighting, opening of roads and drainage systems, and construction of water reservoirs and public toilets.  Several of these activities brought about climate benefits as well. </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FC4C0550-06D1-5D47-92CE-977D7A402A97}"/>
              </a:ext>
            </a:extLst>
          </p:cNvPr>
          <p:cNvSpPr txBox="1"/>
          <p:nvPr/>
        </p:nvSpPr>
        <p:spPr>
          <a:xfrm>
            <a:off x="1080655" y="187375"/>
            <a:ext cx="9817330" cy="769441"/>
          </a:xfrm>
          <a:prstGeom prst="rect">
            <a:avLst/>
          </a:prstGeom>
          <a:noFill/>
        </p:spPr>
        <p:txBody>
          <a:bodyPr wrap="square" rtlCol="0">
            <a:spAutoFit/>
          </a:bodyPr>
          <a:lstStyle/>
          <a:p>
            <a:pPr algn="ctr"/>
            <a:r>
              <a:rPr lang="en-US" sz="4400" dirty="0" err="1">
                <a:latin typeface="Calibri" panose="020F0502020204030204" pitchFamily="34" charset="0"/>
                <a:ea typeface="Calibri" panose="020F0502020204030204" pitchFamily="34" charset="0"/>
                <a:cs typeface="Calibri" panose="020F0502020204030204" pitchFamily="34" charset="0"/>
              </a:rPr>
              <a:t>Mbale</a:t>
            </a:r>
            <a:r>
              <a:rPr lang="en-US" sz="4400" dirty="0">
                <a:latin typeface="Calibri" panose="020F0502020204030204" pitchFamily="34" charset="0"/>
                <a:ea typeface="Calibri" panose="020F0502020204030204" pitchFamily="34" charset="0"/>
                <a:cs typeface="Calibri" panose="020F0502020204030204" pitchFamily="34" charset="0"/>
              </a:rPr>
              <a:t> City, Uganda</a:t>
            </a:r>
          </a:p>
        </p:txBody>
      </p:sp>
    </p:spTree>
    <p:extLst>
      <p:ext uri="{BB962C8B-B14F-4D97-AF65-F5344CB8AC3E}">
        <p14:creationId xmlns:p14="http://schemas.microsoft.com/office/powerpoint/2010/main" val="2595317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FE41F-F380-4F73-8428-042C0E27CC69}"/>
              </a:ext>
            </a:extLst>
          </p:cNvPr>
          <p:cNvSpPr>
            <a:spLocks noGrp="1"/>
          </p:cNvSpPr>
          <p:nvPr>
            <p:ph type="title"/>
          </p:nvPr>
        </p:nvSpPr>
        <p:spPr>
          <a:xfrm>
            <a:off x="849086" y="152400"/>
            <a:ext cx="10417628" cy="1349829"/>
          </a:xfrm>
          <a:solidFill>
            <a:srgbClr val="FFFFFF"/>
          </a:solidFill>
        </p:spPr>
        <p:txBody>
          <a:bodyPr>
            <a:normAutofit fontScale="90000"/>
          </a:bodyPr>
          <a:lstStyle/>
          <a:p>
            <a:pPr algn="ctr"/>
            <a:r>
              <a:rPr lang="en-US" sz="3100" b="1" dirty="0">
                <a:latin typeface="Calibri" panose="020F0502020204030204" pitchFamily="34" charset="0"/>
                <a:ea typeface="Calibri" panose="020F0502020204030204" pitchFamily="34" charset="0"/>
                <a:cs typeface="Times New Roman" panose="02020603050405020304" pitchFamily="18" charset="0"/>
              </a:rPr>
              <a:t>Educational Partnerships for Innovation in Communities (EPIC) Capacity Building Tool</a:t>
            </a:r>
            <a:br>
              <a:rPr lang="en-US" sz="2000" b="1" dirty="0">
                <a:effectLst/>
                <a:latin typeface="Calibri" panose="020F0502020204030204" pitchFamily="34" charset="0"/>
                <a:ea typeface="Calibri" panose="020F0502020204030204" pitchFamily="34" charset="0"/>
                <a:cs typeface="Times New Roman" panose="02020603050405020304" pitchFamily="18" charset="0"/>
              </a:rPr>
            </a:br>
            <a:endParaRPr lang="en-US" sz="2000" b="1" dirty="0"/>
          </a:p>
        </p:txBody>
      </p:sp>
      <p:sp>
        <p:nvSpPr>
          <p:cNvPr id="3" name="Text Placeholder 2">
            <a:extLst>
              <a:ext uri="{FF2B5EF4-FFF2-40B4-BE49-F238E27FC236}">
                <a16:creationId xmlns:a16="http://schemas.microsoft.com/office/drawing/2014/main" id="{7CB0223E-34B4-4AB1-A970-781A95770D4A}"/>
              </a:ext>
            </a:extLst>
          </p:cNvPr>
          <p:cNvSpPr>
            <a:spLocks noGrp="1"/>
          </p:cNvSpPr>
          <p:nvPr>
            <p:ph idx="1"/>
          </p:nvPr>
        </p:nvSpPr>
        <p:spPr>
          <a:xfrm>
            <a:off x="1295400" y="2209800"/>
            <a:ext cx="9971314" cy="4049486"/>
          </a:xfrm>
        </p:spPr>
        <p:txBody>
          <a:bodyPr>
            <a:normAutofit fontScale="92500" lnSpcReduction="10000"/>
          </a:bodyPr>
          <a:lstStyle/>
          <a:p>
            <a:pPr marL="285750" indent="-285750">
              <a:lnSpc>
                <a:spcPct val="90000"/>
              </a:lnSpc>
              <a:spcBef>
                <a:spcPts val="0"/>
              </a:spcBef>
              <a:spcAft>
                <a:spcPts val="600"/>
              </a:spcAft>
            </a:pPr>
            <a:r>
              <a:rPr lang="en-US" sz="28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EPIC is a simple tool/framework for highly ef</a:t>
            </a:r>
            <a:r>
              <a:rPr lang="en-US" sz="2800" b="1"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f</a:t>
            </a:r>
            <a:r>
              <a:rPr lang="en-US" sz="28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ective, action-oriented partnerships.</a:t>
            </a:r>
          </a:p>
          <a:p>
            <a:pPr marL="285750" indent="-285750">
              <a:lnSpc>
                <a:spcPct val="90000"/>
              </a:lnSpc>
              <a:spcBef>
                <a:spcPts val="0"/>
              </a:spcBef>
              <a:spcAft>
                <a:spcPts val="600"/>
              </a:spcAft>
            </a:pPr>
            <a:r>
              <a:rPr lang="en-US" sz="28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a:solidFill>
                  <a:srgbClr val="404040"/>
                </a:solidFill>
                <a:latin typeface="Calibri" panose="020F0502020204030204" pitchFamily="34" charset="0"/>
                <a:ea typeface="Times New Roman" panose="02020603050405020304" pitchFamily="18" charset="0"/>
                <a:cs typeface="Calibri" panose="020F0502020204030204" pitchFamily="34" charset="0"/>
              </a:rPr>
              <a:t>B</a:t>
            </a:r>
            <a:r>
              <a:rPr lang="en-US" sz="28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rings the untapped and underutilized intellectual resources of universities </a:t>
            </a:r>
            <a:r>
              <a:rPr lang="en-US" sz="2800" dirty="0">
                <a:solidFill>
                  <a:srgbClr val="404040"/>
                </a:solidFill>
                <a:latin typeface="Calibri" panose="020F0502020204030204" pitchFamily="34" charset="0"/>
                <a:ea typeface="Times New Roman" panose="02020603050405020304" pitchFamily="18" charset="0"/>
                <a:cs typeface="Calibri" panose="020F0502020204030204" pitchFamily="34" charset="0"/>
              </a:rPr>
              <a:t>to </a:t>
            </a:r>
            <a:r>
              <a:rPr lang="en-US" sz="28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the service of local governments and communities. </a:t>
            </a:r>
          </a:p>
          <a:p>
            <a:pPr marL="285750" indent="-285750">
              <a:lnSpc>
                <a:spcPct val="90000"/>
              </a:lnSpc>
              <a:spcBef>
                <a:spcPts val="0"/>
              </a:spcBef>
              <a:spcAft>
                <a:spcPts val="600"/>
              </a:spcAft>
            </a:pPr>
            <a:r>
              <a:rPr lang="en-US" sz="2800" dirty="0">
                <a:solidFill>
                  <a:srgbClr val="404040"/>
                </a:solidFill>
                <a:latin typeface="Calibri" panose="020F0502020204030204" pitchFamily="34" charset="0"/>
                <a:ea typeface="Times New Roman" panose="02020603050405020304" pitchFamily="18" charset="0"/>
                <a:cs typeface="Calibri" panose="020F0502020204030204" pitchFamily="34" charset="0"/>
              </a:rPr>
              <a:t>T</a:t>
            </a:r>
            <a:r>
              <a:rPr lang="en-US" sz="28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o enhance </a:t>
            </a:r>
            <a:r>
              <a:rPr lang="en-US" sz="2800" dirty="0">
                <a:solidFill>
                  <a:srgbClr val="404040"/>
                </a:solidFill>
                <a:latin typeface="Calibri" panose="020F0502020204030204" pitchFamily="34" charset="0"/>
                <a:ea typeface="Times New Roman" panose="02020603050405020304" pitchFamily="18" charset="0"/>
                <a:cs typeface="Calibri" panose="020F0502020204030204" pitchFamily="34" charset="0"/>
              </a:rPr>
              <a:t>local govt</a:t>
            </a:r>
            <a:r>
              <a:rPr lang="en-US" sz="28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 capacity to adapt, build resilience, develop more sustainably, and more.</a:t>
            </a:r>
          </a:p>
          <a:p>
            <a:pPr marL="285750" indent="-285750">
              <a:lnSpc>
                <a:spcPct val="90000"/>
              </a:lnSpc>
              <a:spcBef>
                <a:spcPts val="0"/>
              </a:spcBef>
              <a:spcAft>
                <a:spcPts val="600"/>
              </a:spcAft>
            </a:pPr>
            <a:r>
              <a:rPr lang="en-US" sz="28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EPIC model/tool matches existing university courses with local government and community needs without having to redesign courses or alter class schedules.  </a:t>
            </a:r>
          </a:p>
          <a:p>
            <a:pPr marL="285750" indent="-285750">
              <a:lnSpc>
                <a:spcPct val="90000"/>
              </a:lnSpc>
              <a:spcBef>
                <a:spcPts val="0"/>
              </a:spcBef>
              <a:spcAft>
                <a:spcPts val="600"/>
              </a:spcAft>
            </a:pPr>
            <a:r>
              <a:rPr lang="en-US" sz="28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Minimal burden placed on faculty while students acquire experience grappling with real world issues of local concern.</a:t>
            </a:r>
          </a:p>
          <a:p>
            <a:pPr marL="285750" indent="-285750">
              <a:lnSpc>
                <a:spcPct val="90000"/>
              </a:lnSpc>
              <a:spcBef>
                <a:spcPts val="0"/>
              </a:spcBef>
              <a:spcAft>
                <a:spcPts val="600"/>
              </a:spcAft>
            </a:pPr>
            <a:endParaRPr lang="en-US" sz="16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488980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9775D4-C0AE-8500-1F53-3DB4EC2C4846}"/>
              </a:ext>
            </a:extLst>
          </p:cNvPr>
          <p:cNvPicPr>
            <a:picLocks noChangeAspect="1"/>
          </p:cNvPicPr>
          <p:nvPr/>
        </p:nvPicPr>
        <p:blipFill>
          <a:blip r:embed="rId2"/>
          <a:stretch>
            <a:fillRect/>
          </a:stretch>
        </p:blipFill>
        <p:spPr>
          <a:xfrm>
            <a:off x="712032" y="4032986"/>
            <a:ext cx="3671599" cy="2272178"/>
          </a:xfrm>
          <a:prstGeom prst="rect">
            <a:avLst/>
          </a:prstGeom>
        </p:spPr>
      </p:pic>
      <p:pic>
        <p:nvPicPr>
          <p:cNvPr id="7" name="Picture 6">
            <a:extLst>
              <a:ext uri="{FF2B5EF4-FFF2-40B4-BE49-F238E27FC236}">
                <a16:creationId xmlns:a16="http://schemas.microsoft.com/office/drawing/2014/main" id="{BE86C28F-5B60-9BF5-C02B-C484C09B90D3}"/>
              </a:ext>
            </a:extLst>
          </p:cNvPr>
          <p:cNvPicPr>
            <a:picLocks noChangeAspect="1"/>
          </p:cNvPicPr>
          <p:nvPr/>
        </p:nvPicPr>
        <p:blipFill>
          <a:blip r:embed="rId3"/>
          <a:stretch>
            <a:fillRect/>
          </a:stretch>
        </p:blipFill>
        <p:spPr>
          <a:xfrm>
            <a:off x="639097" y="393210"/>
            <a:ext cx="3156715" cy="3020849"/>
          </a:xfrm>
          <a:prstGeom prst="rect">
            <a:avLst/>
          </a:prstGeom>
        </p:spPr>
      </p:pic>
      <p:sp>
        <p:nvSpPr>
          <p:cNvPr id="8" name="TextBox 7">
            <a:extLst>
              <a:ext uri="{FF2B5EF4-FFF2-40B4-BE49-F238E27FC236}">
                <a16:creationId xmlns:a16="http://schemas.microsoft.com/office/drawing/2014/main" id="{94F5DF52-2D90-AB78-6204-404726D20CE1}"/>
              </a:ext>
            </a:extLst>
          </p:cNvPr>
          <p:cNvSpPr txBox="1"/>
          <p:nvPr/>
        </p:nvSpPr>
        <p:spPr>
          <a:xfrm>
            <a:off x="3649704" y="5571620"/>
            <a:ext cx="5226518" cy="523220"/>
          </a:xfrm>
          <a:prstGeom prst="rect">
            <a:avLst/>
          </a:prstGeom>
          <a:noFill/>
        </p:spPr>
        <p:txBody>
          <a:bodyPr wrap="square" rtlCol="0">
            <a:spAutoFit/>
          </a:bodyPr>
          <a:lstStyle/>
          <a:p>
            <a:pPr algn="ctr"/>
            <a:r>
              <a:rPr lang="en-US" sz="2800" b="1" dirty="0" err="1">
                <a:latin typeface="Calibri" panose="020F0502020204030204" pitchFamily="34" charset="0"/>
                <a:cs typeface="Calibri" panose="020F0502020204030204" pitchFamily="34" charset="0"/>
              </a:rPr>
              <a:t>Mbale</a:t>
            </a:r>
            <a:r>
              <a:rPr lang="en-US" sz="2800" b="1" dirty="0">
                <a:latin typeface="Calibri" panose="020F0502020204030204" pitchFamily="34" charset="0"/>
                <a:cs typeface="Calibri" panose="020F0502020204030204" pitchFamily="34" charset="0"/>
              </a:rPr>
              <a:t> City, Uganda</a:t>
            </a:r>
          </a:p>
        </p:txBody>
      </p:sp>
      <p:pic>
        <p:nvPicPr>
          <p:cNvPr id="10" name="Picture 9">
            <a:extLst>
              <a:ext uri="{FF2B5EF4-FFF2-40B4-BE49-F238E27FC236}">
                <a16:creationId xmlns:a16="http://schemas.microsoft.com/office/drawing/2014/main" id="{3E0BFB9F-651D-E815-0A49-A7AEAC5A9AB6}"/>
              </a:ext>
            </a:extLst>
          </p:cNvPr>
          <p:cNvPicPr>
            <a:picLocks noChangeAspect="1"/>
          </p:cNvPicPr>
          <p:nvPr/>
        </p:nvPicPr>
        <p:blipFill>
          <a:blip r:embed="rId4"/>
          <a:stretch>
            <a:fillRect/>
          </a:stretch>
        </p:blipFill>
        <p:spPr>
          <a:xfrm>
            <a:off x="4621162" y="393210"/>
            <a:ext cx="3451122" cy="4968086"/>
          </a:xfrm>
          <a:prstGeom prst="rect">
            <a:avLst/>
          </a:prstGeom>
        </p:spPr>
      </p:pic>
      <p:pic>
        <p:nvPicPr>
          <p:cNvPr id="11" name="Picture 10">
            <a:extLst>
              <a:ext uri="{FF2B5EF4-FFF2-40B4-BE49-F238E27FC236}">
                <a16:creationId xmlns:a16="http://schemas.microsoft.com/office/drawing/2014/main" id="{F6ED4FA3-0F3B-6CE8-A160-355947AE5DFF}"/>
              </a:ext>
            </a:extLst>
          </p:cNvPr>
          <p:cNvPicPr>
            <a:picLocks noChangeAspect="1"/>
          </p:cNvPicPr>
          <p:nvPr/>
        </p:nvPicPr>
        <p:blipFill>
          <a:blip r:embed="rId5"/>
          <a:stretch>
            <a:fillRect/>
          </a:stretch>
        </p:blipFill>
        <p:spPr>
          <a:xfrm>
            <a:off x="8451128" y="992562"/>
            <a:ext cx="3522582" cy="5172419"/>
          </a:xfrm>
          <a:prstGeom prst="rect">
            <a:avLst/>
          </a:prstGeom>
        </p:spPr>
      </p:pic>
    </p:spTree>
    <p:extLst>
      <p:ext uri="{BB962C8B-B14F-4D97-AF65-F5344CB8AC3E}">
        <p14:creationId xmlns:p14="http://schemas.microsoft.com/office/powerpoint/2010/main" val="1047958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DCFA28-F93E-4F9C-8DB9-2534BA6C0FF5}"/>
              </a:ext>
            </a:extLst>
          </p:cNvPr>
          <p:cNvPicPr>
            <a:picLocks noChangeAspect="1"/>
          </p:cNvPicPr>
          <p:nvPr/>
        </p:nvPicPr>
        <p:blipFill>
          <a:blip r:embed="rId2"/>
          <a:stretch>
            <a:fillRect/>
          </a:stretch>
        </p:blipFill>
        <p:spPr>
          <a:xfrm>
            <a:off x="2431776" y="217007"/>
            <a:ext cx="7626625" cy="6203852"/>
          </a:xfrm>
          <a:prstGeom prst="rect">
            <a:avLst/>
          </a:prstGeom>
        </p:spPr>
      </p:pic>
      <p:sp>
        <p:nvSpPr>
          <p:cNvPr id="5" name="Oval 4">
            <a:extLst>
              <a:ext uri="{FF2B5EF4-FFF2-40B4-BE49-F238E27FC236}">
                <a16:creationId xmlns:a16="http://schemas.microsoft.com/office/drawing/2014/main" id="{60AF2203-7749-4D09-B6DF-E693284C7565}"/>
              </a:ext>
            </a:extLst>
          </p:cNvPr>
          <p:cNvSpPr/>
          <p:nvPr/>
        </p:nvSpPr>
        <p:spPr>
          <a:xfrm>
            <a:off x="6361043" y="4890053"/>
            <a:ext cx="1643271" cy="13810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EPIC Southern Africa?</a:t>
            </a:r>
          </a:p>
        </p:txBody>
      </p:sp>
      <p:sp>
        <p:nvSpPr>
          <p:cNvPr id="6" name="Oval 5">
            <a:extLst>
              <a:ext uri="{FF2B5EF4-FFF2-40B4-BE49-F238E27FC236}">
                <a16:creationId xmlns:a16="http://schemas.microsoft.com/office/drawing/2014/main" id="{1B4EEC78-DBF8-4E3E-9B57-E721CC7F1C7F}"/>
              </a:ext>
            </a:extLst>
          </p:cNvPr>
          <p:cNvSpPr/>
          <p:nvPr/>
        </p:nvSpPr>
        <p:spPr>
          <a:xfrm>
            <a:off x="3949150" y="1630385"/>
            <a:ext cx="1537252" cy="14842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EPIC West Africa</a:t>
            </a:r>
          </a:p>
        </p:txBody>
      </p:sp>
      <p:sp>
        <p:nvSpPr>
          <p:cNvPr id="7" name="Oval 6">
            <a:extLst>
              <a:ext uri="{FF2B5EF4-FFF2-40B4-BE49-F238E27FC236}">
                <a16:creationId xmlns:a16="http://schemas.microsoft.com/office/drawing/2014/main" id="{0C493124-89A0-4095-AF1B-6D235206BCD7}"/>
              </a:ext>
            </a:extLst>
          </p:cNvPr>
          <p:cNvSpPr/>
          <p:nvPr/>
        </p:nvSpPr>
        <p:spPr>
          <a:xfrm>
            <a:off x="7818784" y="2080591"/>
            <a:ext cx="1616765" cy="15637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EPIC East Africa</a:t>
            </a:r>
          </a:p>
        </p:txBody>
      </p:sp>
      <p:sp>
        <p:nvSpPr>
          <p:cNvPr id="8" name="Oval 7">
            <a:extLst>
              <a:ext uri="{FF2B5EF4-FFF2-40B4-BE49-F238E27FC236}">
                <a16:creationId xmlns:a16="http://schemas.microsoft.com/office/drawing/2014/main" id="{353BED8B-D7FA-4E29-84A3-DBB515A38C1B}"/>
              </a:ext>
            </a:extLst>
          </p:cNvPr>
          <p:cNvSpPr/>
          <p:nvPr/>
        </p:nvSpPr>
        <p:spPr>
          <a:xfrm>
            <a:off x="6135757" y="808383"/>
            <a:ext cx="1431235" cy="14047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EPIC North Africa</a:t>
            </a:r>
          </a:p>
        </p:txBody>
      </p:sp>
      <p:cxnSp>
        <p:nvCxnSpPr>
          <p:cNvPr id="12" name="Straight Arrow Connector 11">
            <a:extLst>
              <a:ext uri="{FF2B5EF4-FFF2-40B4-BE49-F238E27FC236}">
                <a16:creationId xmlns:a16="http://schemas.microsoft.com/office/drawing/2014/main" id="{D9AC7BA9-95D3-4B74-90BA-CF7E2A4F7E80}"/>
              </a:ext>
            </a:extLst>
          </p:cNvPr>
          <p:cNvCxnSpPr>
            <a:cxnSpLocks/>
          </p:cNvCxnSpPr>
          <p:nvPr/>
        </p:nvCxnSpPr>
        <p:spPr>
          <a:xfrm>
            <a:off x="5393636" y="3318934"/>
            <a:ext cx="1033669" cy="157111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93011A1-839E-4585-B76B-C868387354D1}"/>
              </a:ext>
            </a:extLst>
          </p:cNvPr>
          <p:cNvCxnSpPr>
            <a:cxnSpLocks/>
          </p:cNvCxnSpPr>
          <p:nvPr/>
        </p:nvCxnSpPr>
        <p:spPr>
          <a:xfrm>
            <a:off x="7458765" y="2067295"/>
            <a:ext cx="360019" cy="30521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174217B-C1DA-41B4-A2E6-50D2A93DBB18}"/>
              </a:ext>
            </a:extLst>
          </p:cNvPr>
          <p:cNvCxnSpPr>
            <a:cxnSpLocks/>
          </p:cNvCxnSpPr>
          <p:nvPr/>
        </p:nvCxnSpPr>
        <p:spPr>
          <a:xfrm flipH="1">
            <a:off x="7726018" y="3803740"/>
            <a:ext cx="569844" cy="108631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5F910DB-C217-412E-A7B8-FA1B996E7FDA}"/>
              </a:ext>
            </a:extLst>
          </p:cNvPr>
          <p:cNvCxnSpPr>
            <a:cxnSpLocks/>
          </p:cNvCxnSpPr>
          <p:nvPr/>
        </p:nvCxnSpPr>
        <p:spPr>
          <a:xfrm flipV="1">
            <a:off x="5718312" y="1839401"/>
            <a:ext cx="384315" cy="17989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7FB1339-DED3-4211-8A29-3BC686A9FEA8}"/>
              </a:ext>
            </a:extLst>
          </p:cNvPr>
          <p:cNvCxnSpPr>
            <a:cxnSpLocks/>
          </p:cNvCxnSpPr>
          <p:nvPr/>
        </p:nvCxnSpPr>
        <p:spPr>
          <a:xfrm>
            <a:off x="6862417" y="2372506"/>
            <a:ext cx="200993" cy="233201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9FB73E4-3C7A-4665-B227-6B4483A17C5E}"/>
              </a:ext>
            </a:extLst>
          </p:cNvPr>
          <p:cNvSpPr txBox="1"/>
          <p:nvPr/>
        </p:nvSpPr>
        <p:spPr>
          <a:xfrm>
            <a:off x="1" y="266765"/>
            <a:ext cx="2431775" cy="61863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ll Sans MT" panose="020B0502020104020203"/>
                <a:ea typeface="+mn-ea"/>
                <a:cs typeface="+mn-cs"/>
              </a:rPr>
              <a:t>Idealized Fully Scaled Pan-African EPIC  Network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ll Sans MT" panose="020B0502020104020203"/>
                <a:ea typeface="+mn-ea"/>
                <a:cs typeface="+mn-cs"/>
              </a:rPr>
              <a:t>of the Future</a:t>
            </a:r>
          </a:p>
        </p:txBody>
      </p:sp>
      <p:sp>
        <p:nvSpPr>
          <p:cNvPr id="3" name="Flowchart: Connector 2">
            <a:extLst>
              <a:ext uri="{FF2B5EF4-FFF2-40B4-BE49-F238E27FC236}">
                <a16:creationId xmlns:a16="http://schemas.microsoft.com/office/drawing/2014/main" id="{D38C90D5-5887-4FA4-A918-1ADABB375D82}"/>
              </a:ext>
            </a:extLst>
          </p:cNvPr>
          <p:cNvSpPr/>
          <p:nvPr/>
        </p:nvSpPr>
        <p:spPr>
          <a:xfrm>
            <a:off x="6135757" y="2669024"/>
            <a:ext cx="1323008" cy="125891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EPIC Central Africa</a:t>
            </a:r>
          </a:p>
        </p:txBody>
      </p:sp>
      <p:cxnSp>
        <p:nvCxnSpPr>
          <p:cNvPr id="10" name="Straight Arrow Connector 9">
            <a:extLst>
              <a:ext uri="{FF2B5EF4-FFF2-40B4-BE49-F238E27FC236}">
                <a16:creationId xmlns:a16="http://schemas.microsoft.com/office/drawing/2014/main" id="{D192F028-1920-4CD3-8143-DFDA633C8C85}"/>
              </a:ext>
            </a:extLst>
          </p:cNvPr>
          <p:cNvCxnSpPr>
            <a:cxnSpLocks/>
          </p:cNvCxnSpPr>
          <p:nvPr/>
        </p:nvCxnSpPr>
        <p:spPr>
          <a:xfrm flipV="1">
            <a:off x="7498521" y="3054262"/>
            <a:ext cx="251792" cy="6036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34500D0-4609-4C31-85E3-6B1126185797}"/>
              </a:ext>
            </a:extLst>
          </p:cNvPr>
          <p:cNvCxnSpPr>
            <a:cxnSpLocks/>
          </p:cNvCxnSpPr>
          <p:nvPr/>
        </p:nvCxnSpPr>
        <p:spPr>
          <a:xfrm flipH="1">
            <a:off x="7087705" y="2272934"/>
            <a:ext cx="108227" cy="28312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7E249A7-C899-43C7-B50A-CC5191F64419}"/>
              </a:ext>
            </a:extLst>
          </p:cNvPr>
          <p:cNvCxnSpPr>
            <a:cxnSpLocks/>
          </p:cNvCxnSpPr>
          <p:nvPr/>
        </p:nvCxnSpPr>
        <p:spPr>
          <a:xfrm>
            <a:off x="7195932" y="3927937"/>
            <a:ext cx="68837" cy="81239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C086DE8-B298-4740-A5E7-5B8B7E358EB2}"/>
              </a:ext>
            </a:extLst>
          </p:cNvPr>
          <p:cNvCxnSpPr>
            <a:cxnSpLocks/>
          </p:cNvCxnSpPr>
          <p:nvPr/>
        </p:nvCxnSpPr>
        <p:spPr>
          <a:xfrm>
            <a:off x="5604565" y="2519299"/>
            <a:ext cx="707427" cy="37540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Double Brace 15">
            <a:extLst>
              <a:ext uri="{FF2B5EF4-FFF2-40B4-BE49-F238E27FC236}">
                <a16:creationId xmlns:a16="http://schemas.microsoft.com/office/drawing/2014/main" id="{88E41B06-2F64-4B10-8C9A-06455C5652D3}"/>
              </a:ext>
            </a:extLst>
          </p:cNvPr>
          <p:cNvSpPr/>
          <p:nvPr/>
        </p:nvSpPr>
        <p:spPr>
          <a:xfrm>
            <a:off x="10190922" y="266765"/>
            <a:ext cx="2001077" cy="6004369"/>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21" name="TextBox 20">
            <a:extLst>
              <a:ext uri="{FF2B5EF4-FFF2-40B4-BE49-F238E27FC236}">
                <a16:creationId xmlns:a16="http://schemas.microsoft.com/office/drawing/2014/main" id="{6AFD7C88-7161-4B62-A394-4A6989DA4086}"/>
              </a:ext>
            </a:extLst>
          </p:cNvPr>
          <p:cNvSpPr txBox="1"/>
          <p:nvPr/>
        </p:nvSpPr>
        <p:spPr>
          <a:xfrm>
            <a:off x="10480506" y="422945"/>
            <a:ext cx="1428851" cy="612475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Durban and other metro centers, South Africa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Lusaka, Zambia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Windhoek, Namibia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Gaborone, Botswana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Harare, Zimbabwe,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0000"/>
                </a:solidFill>
                <a:latin typeface="Times New Roman" panose="02020603050405020304" pitchFamily="18" charset="0"/>
                <a:cs typeface="Times New Roman" panose="02020603050405020304" pitchFamily="18" charset="0"/>
              </a:rPr>
              <a:t>Maputo,</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Mozambique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Mombasa</a:t>
            </a:r>
            <a:r>
              <a:rPr lang="en-US" sz="1400" dirty="0">
                <a:solidFill>
                  <a:srgbClr val="000000"/>
                </a:solidFill>
                <a:latin typeface="Times New Roman" panose="02020603050405020304" pitchFamily="18" charset="0"/>
                <a:cs typeface="Times New Roman" panose="02020603050405020304" pitchFamily="18" charset="0"/>
              </a:rPr>
              <a:t> and Nairobi, </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Kenya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err="1">
                <a:solidFill>
                  <a:srgbClr val="000000"/>
                </a:solidFill>
                <a:latin typeface="Times New Roman" panose="02020603050405020304" pitchFamily="18" charset="0"/>
                <a:cs typeface="Times New Roman" panose="02020603050405020304" pitchFamily="18" charset="0"/>
              </a:rPr>
              <a:t>Mbale</a:t>
            </a:r>
            <a:r>
              <a:rPr lang="en-US" sz="1400" dirty="0">
                <a:solidFill>
                  <a:srgbClr val="000000"/>
                </a:solidFill>
                <a:latin typeface="Times New Roman" panose="02020603050405020304" pitchFamily="18" charset="0"/>
                <a:cs typeface="Times New Roman" panose="02020603050405020304" pitchFamily="18" charset="0"/>
              </a:rPr>
              <a:t>, Uganda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Kinshasa, DRC</a:t>
            </a:r>
          </a:p>
          <a:p>
            <a:pPr marL="285750" indent="-285750" defTabSz="457200">
              <a:buFont typeface="Arial" panose="020B0604020202020204" pitchFamily="34" charset="0"/>
              <a:buChar char="•"/>
              <a:defRPr/>
            </a:pPr>
            <a:r>
              <a:rPr lang="en-US" sz="1400" dirty="0" err="1">
                <a:solidFill>
                  <a:srgbClr val="000000"/>
                </a:solidFill>
                <a:latin typeface="Times New Roman" panose="02020603050405020304" pitchFamily="18" charset="0"/>
                <a:cs typeface="Times New Roman" panose="02020603050405020304" pitchFamily="18" charset="0"/>
              </a:rPr>
              <a:t>Brewerville</a:t>
            </a:r>
            <a:r>
              <a:rPr lang="en-US" sz="1400" dirty="0">
                <a:solidFill>
                  <a:srgbClr val="000000"/>
                </a:solidFill>
                <a:latin typeface="Times New Roman" panose="02020603050405020304" pitchFamily="18" charset="0"/>
                <a:cs typeface="Times New Roman" panose="02020603050405020304" pitchFamily="18" charset="0"/>
              </a:rPr>
              <a:t> City and Lake Piso, Liberia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Banjul, Gambia</a:t>
            </a:r>
          </a:p>
        </p:txBody>
      </p:sp>
    </p:spTree>
    <p:extLst>
      <p:ext uri="{BB962C8B-B14F-4D97-AF65-F5344CB8AC3E}">
        <p14:creationId xmlns:p14="http://schemas.microsoft.com/office/powerpoint/2010/main" val="576173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04C9DB4-E6D4-FCD0-BABF-24B9F1A03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24543"/>
            <a:ext cx="82042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B505B49-B245-C6E1-8470-0A260C94BDF3}"/>
              </a:ext>
            </a:extLst>
          </p:cNvPr>
          <p:cNvSpPr txBox="1"/>
          <p:nvPr/>
        </p:nvSpPr>
        <p:spPr>
          <a:xfrm>
            <a:off x="10744200" y="271582"/>
            <a:ext cx="1397000" cy="6032421"/>
          </a:xfrm>
          <a:prstGeom prst="rect">
            <a:avLst/>
          </a:prstGeom>
          <a:noFill/>
        </p:spPr>
        <p:txBody>
          <a:bodyPr wrap="square" rtlCol="0">
            <a:spAutoFit/>
          </a:bodyPr>
          <a:lstStyle/>
          <a:p>
            <a:pPr marL="171450" indent="-1714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Seberang </a:t>
            </a:r>
            <a:r>
              <a:rPr lang="en-US" sz="1200" dirty="0" err="1">
                <a:latin typeface="Times New Roman" panose="02020603050405020304" pitchFamily="18" charset="0"/>
                <a:cs typeface="Times New Roman" panose="02020603050405020304" pitchFamily="18" charset="0"/>
              </a:rPr>
              <a:t>Perai</a:t>
            </a:r>
            <a:r>
              <a:rPr lang="en-US" sz="1200" dirty="0">
                <a:latin typeface="Times New Roman" panose="02020603050405020304" pitchFamily="18" charset="0"/>
                <a:cs typeface="Times New Roman" panose="02020603050405020304" pitchFamily="18" charset="0"/>
              </a:rPr>
              <a:t> City, Malaysia</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Hat </a:t>
            </a:r>
            <a:r>
              <a:rPr lang="en-US" sz="1200" dirty="0" err="1">
                <a:latin typeface="Times New Roman" panose="02020603050405020304" pitchFamily="18" charset="0"/>
                <a:cs typeface="Times New Roman" panose="02020603050405020304" pitchFamily="18" charset="0"/>
              </a:rPr>
              <a:t>Yai</a:t>
            </a:r>
            <a:r>
              <a:rPr lang="en-US" sz="1200" dirty="0">
                <a:latin typeface="Times New Roman" panose="02020603050405020304" pitchFamily="18" charset="0"/>
                <a:cs typeface="Times New Roman" panose="02020603050405020304" pitchFamily="18" charset="0"/>
              </a:rPr>
              <a:t>, Thailand</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Long </a:t>
            </a:r>
            <a:r>
              <a:rPr lang="en-US" sz="1200" dirty="0" err="1">
                <a:latin typeface="Times New Roman" panose="02020603050405020304" pitchFamily="18" charset="0"/>
                <a:cs typeface="Times New Roman" panose="02020603050405020304" pitchFamily="18" charset="0"/>
              </a:rPr>
              <a:t>Xuyen</a:t>
            </a:r>
            <a:r>
              <a:rPr lang="en-US" sz="1200" dirty="0">
                <a:latin typeface="Times New Roman" panose="02020603050405020304" pitchFamily="18" charset="0"/>
                <a:cs typeface="Times New Roman" panose="02020603050405020304" pitchFamily="18" charset="0"/>
              </a:rPr>
              <a:t> City, Vietnam</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Penang, Malaysia</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Chiang Mai, Thailand</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Calamba City, Philippines</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Alor Gajah, Malaysia</a:t>
            </a:r>
          </a:p>
          <a:p>
            <a:pPr marL="171450" indent="-171450">
              <a:buFont typeface="Arial" panose="020B0604020202020204" pitchFamily="34" charset="0"/>
              <a:buChar char="•"/>
            </a:pPr>
            <a:r>
              <a:rPr lang="en-US" sz="1200" dirty="0" err="1">
                <a:latin typeface="Times New Roman" panose="02020603050405020304" pitchFamily="18" charset="0"/>
                <a:cs typeface="Times New Roman" panose="02020603050405020304" pitchFamily="18" charset="0"/>
              </a:rPr>
              <a:t>Thaklong</a:t>
            </a:r>
            <a:r>
              <a:rPr lang="en-US" sz="1200" dirty="0">
                <a:latin typeface="Times New Roman" panose="02020603050405020304" pitchFamily="18" charset="0"/>
                <a:cs typeface="Times New Roman" panose="02020603050405020304" pitchFamily="18" charset="0"/>
              </a:rPr>
              <a:t> Municipality, Thailand</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Manado, Indonesia</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Iloilo City, Philippines</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Bandung, Indonesia</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Bangkok, Thailand</a:t>
            </a:r>
          </a:p>
          <a:p>
            <a:pPr marL="171450" indent="-171450">
              <a:buFont typeface="Arial" panose="020B0604020202020204" pitchFamily="34" charset="0"/>
              <a:buChar char="•"/>
            </a:pPr>
            <a:r>
              <a:rPr lang="en-US" sz="1200" dirty="0" err="1">
                <a:latin typeface="Times New Roman" panose="02020603050405020304" pitchFamily="18" charset="0"/>
                <a:cs typeface="Times New Roman" panose="02020603050405020304" pitchFamily="18" charset="0"/>
              </a:rPr>
              <a:t>VienAn</a:t>
            </a:r>
            <a:r>
              <a:rPr lang="en-US" sz="1200" dirty="0">
                <a:latin typeface="Times New Roman" panose="02020603050405020304" pitchFamily="18" charset="0"/>
                <a:cs typeface="Times New Roman" panose="02020603050405020304" pitchFamily="18" charset="0"/>
              </a:rPr>
              <a:t> Village, Vietnam</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Pathum Thani, Thailand</a:t>
            </a:r>
          </a:p>
          <a:p>
            <a:endParaRPr lang="en-US" sz="1400" dirty="0"/>
          </a:p>
        </p:txBody>
      </p:sp>
      <p:sp>
        <p:nvSpPr>
          <p:cNvPr id="3" name="TextBox 2">
            <a:extLst>
              <a:ext uri="{FF2B5EF4-FFF2-40B4-BE49-F238E27FC236}">
                <a16:creationId xmlns:a16="http://schemas.microsoft.com/office/drawing/2014/main" id="{654337C0-5FB2-FEA2-1C49-E2BBD7F853C4}"/>
              </a:ext>
            </a:extLst>
          </p:cNvPr>
          <p:cNvSpPr txBox="1"/>
          <p:nvPr/>
        </p:nvSpPr>
        <p:spPr>
          <a:xfrm>
            <a:off x="101600" y="2768600"/>
            <a:ext cx="1992086" cy="1569660"/>
          </a:xfrm>
          <a:prstGeom prst="rect">
            <a:avLst/>
          </a:prstGeom>
          <a:noFill/>
        </p:spPr>
        <p:txBody>
          <a:bodyPr wrap="square" rtlCol="0">
            <a:spAutoFit/>
          </a:bodyPr>
          <a:lstStyle/>
          <a:p>
            <a:pPr algn="ctr"/>
            <a:r>
              <a:rPr lang="en-US" sz="3200" b="1" dirty="0"/>
              <a:t>EPIC Asia Network</a:t>
            </a:r>
          </a:p>
        </p:txBody>
      </p:sp>
      <p:sp>
        <p:nvSpPr>
          <p:cNvPr id="5" name="Double Brace 4">
            <a:extLst>
              <a:ext uri="{FF2B5EF4-FFF2-40B4-BE49-F238E27FC236}">
                <a16:creationId xmlns:a16="http://schemas.microsoft.com/office/drawing/2014/main" id="{31D6DBFC-0A81-2FD6-1353-C03854335D98}"/>
              </a:ext>
            </a:extLst>
          </p:cNvPr>
          <p:cNvSpPr/>
          <p:nvPr/>
        </p:nvSpPr>
        <p:spPr>
          <a:xfrm>
            <a:off x="10682514" y="589082"/>
            <a:ext cx="1509486" cy="5519618"/>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47184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atin America single states political map. Countries in different colors, with national borders and English country names. From Mexico to the southern tip of South America, including the Caribbean.">
            <a:extLst>
              <a:ext uri="{FF2B5EF4-FFF2-40B4-BE49-F238E27FC236}">
                <a16:creationId xmlns:a16="http://schemas.microsoft.com/office/drawing/2014/main" id="{5A3B835C-895D-74FF-3748-64C94121F3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9600" y="0"/>
            <a:ext cx="58912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F1DFC67-4FCF-BF06-8037-8A6C8E5ADAB7}"/>
              </a:ext>
            </a:extLst>
          </p:cNvPr>
          <p:cNvSpPr txBox="1"/>
          <p:nvPr/>
        </p:nvSpPr>
        <p:spPr>
          <a:xfrm>
            <a:off x="558800" y="2411186"/>
            <a:ext cx="1988457" cy="4031873"/>
          </a:xfrm>
          <a:prstGeom prst="rect">
            <a:avLst/>
          </a:prstGeom>
          <a:noFill/>
        </p:spPr>
        <p:txBody>
          <a:bodyPr wrap="square" rtlCol="0">
            <a:spAutoFit/>
          </a:bodyPr>
          <a:lstStyle/>
          <a:p>
            <a:pPr algn="ctr"/>
            <a:r>
              <a:rPr lang="en-US" sz="3200" b="1" dirty="0"/>
              <a:t>EPIC Latin America</a:t>
            </a:r>
          </a:p>
          <a:p>
            <a:endParaRPr lang="en-US" sz="3200" b="1" dirty="0"/>
          </a:p>
          <a:p>
            <a:endParaRPr lang="en-US" sz="3200" b="1" dirty="0"/>
          </a:p>
          <a:p>
            <a:endParaRPr lang="en-US" sz="3200" b="1" dirty="0"/>
          </a:p>
          <a:p>
            <a:endParaRPr lang="en-US" sz="3200" b="1" dirty="0"/>
          </a:p>
          <a:p>
            <a:endParaRPr lang="en-US" sz="3200" b="1" dirty="0"/>
          </a:p>
        </p:txBody>
      </p:sp>
      <p:sp>
        <p:nvSpPr>
          <p:cNvPr id="3" name="TextBox 2">
            <a:extLst>
              <a:ext uri="{FF2B5EF4-FFF2-40B4-BE49-F238E27FC236}">
                <a16:creationId xmlns:a16="http://schemas.microsoft.com/office/drawing/2014/main" id="{B46C863D-6E82-5F96-4E51-2E66C5C543FF}"/>
              </a:ext>
            </a:extLst>
          </p:cNvPr>
          <p:cNvSpPr txBox="1"/>
          <p:nvPr/>
        </p:nvSpPr>
        <p:spPr>
          <a:xfrm>
            <a:off x="9207500" y="1384300"/>
            <a:ext cx="2565400" cy="3416320"/>
          </a:xfrm>
          <a:prstGeom prst="rect">
            <a:avLst/>
          </a:prstGeom>
          <a:noFill/>
        </p:spPr>
        <p:txBody>
          <a:bodyPr wrap="square" rtlCol="0">
            <a:spAutoFit/>
          </a:bodyPr>
          <a:lstStyle/>
          <a:p>
            <a:pPr marL="285750" indent="-285750">
              <a:buFont typeface="Arial" panose="020B0604020202020204" pitchFamily="34" charset="0"/>
              <a:buChar char="•"/>
            </a:pPr>
            <a:r>
              <a:rPr lang="en-US" dirty="0"/>
              <a:t>Veracruz, Mexico</a:t>
            </a:r>
          </a:p>
          <a:p>
            <a:pPr marL="285750" indent="-285750">
              <a:buFont typeface="Arial" panose="020B0604020202020204" pitchFamily="34" charset="0"/>
              <a:buChar char="•"/>
            </a:pPr>
            <a:r>
              <a:rPr lang="en-US" dirty="0"/>
              <a:t>Metro Mexico City, Mexico</a:t>
            </a:r>
          </a:p>
          <a:p>
            <a:pPr marL="285750" indent="-285750">
              <a:buFont typeface="Arial" panose="020B0604020202020204" pitchFamily="34" charset="0"/>
              <a:buChar char="•"/>
            </a:pPr>
            <a:r>
              <a:rPr lang="en-US" dirty="0"/>
              <a:t>Guadalajara, Mexico</a:t>
            </a:r>
          </a:p>
          <a:p>
            <a:pPr marL="285750" indent="-285750">
              <a:buFont typeface="Arial" panose="020B0604020202020204" pitchFamily="34" charset="0"/>
              <a:buChar char="•"/>
            </a:pPr>
            <a:r>
              <a:rPr lang="en-US" dirty="0"/>
              <a:t>Colima, Mexico</a:t>
            </a:r>
          </a:p>
          <a:p>
            <a:pPr marL="285750" indent="-285750">
              <a:buFont typeface="Arial" panose="020B0604020202020204" pitchFamily="34" charset="0"/>
              <a:buChar char="•"/>
            </a:pPr>
            <a:r>
              <a:rPr lang="en-US" dirty="0"/>
              <a:t>Lima, Peru</a:t>
            </a:r>
          </a:p>
          <a:p>
            <a:pPr marL="285750" indent="-285750">
              <a:buFont typeface="Arial" panose="020B0604020202020204" pitchFamily="34" charset="0"/>
              <a:buChar char="•"/>
            </a:pPr>
            <a:r>
              <a:rPr lang="en-US" dirty="0"/>
              <a:t>Santa Elena, Ecuador</a:t>
            </a:r>
          </a:p>
          <a:p>
            <a:pPr marL="285750" indent="-285750">
              <a:buFont typeface="Arial" panose="020B0604020202020204" pitchFamily="34" charset="0"/>
              <a:buChar char="•"/>
            </a:pPr>
            <a:r>
              <a:rPr lang="en-US" sz="1800" dirty="0">
                <a:effectLst/>
                <a:latin typeface="+mj-lt"/>
                <a:ea typeface="Times New Roman" panose="02020603050405020304" pitchFamily="18" charset="0"/>
              </a:rPr>
              <a:t>Nova </a:t>
            </a:r>
            <a:r>
              <a:rPr lang="en-US" sz="1800" dirty="0" err="1">
                <a:effectLst/>
                <a:latin typeface="+mj-lt"/>
                <a:ea typeface="Times New Roman" panose="02020603050405020304" pitchFamily="18" charset="0"/>
              </a:rPr>
              <a:t>Xavantina</a:t>
            </a:r>
            <a:r>
              <a:rPr lang="en-US" dirty="0">
                <a:latin typeface="+mj-lt"/>
                <a:ea typeface="Times New Roman" panose="02020603050405020304" pitchFamily="18" charset="0"/>
              </a:rPr>
              <a:t>, Brazil</a:t>
            </a:r>
          </a:p>
          <a:p>
            <a:pPr marL="285750" indent="-285750">
              <a:buFont typeface="Arial" panose="020B0604020202020204" pitchFamily="34" charset="0"/>
              <a:buChar char="•"/>
            </a:pPr>
            <a:r>
              <a:rPr lang="en-US" sz="1800" dirty="0" err="1">
                <a:effectLst/>
                <a:ea typeface="Times New Roman" panose="02020603050405020304" pitchFamily="18" charset="0"/>
              </a:rPr>
              <a:t>Território</a:t>
            </a:r>
            <a:r>
              <a:rPr lang="en-US" sz="1800" dirty="0">
                <a:effectLst/>
                <a:ea typeface="Times New Roman" panose="02020603050405020304" pitchFamily="18" charset="0"/>
              </a:rPr>
              <a:t> do </a:t>
            </a:r>
            <a:r>
              <a:rPr lang="en-US" sz="1800" dirty="0" err="1">
                <a:effectLst/>
                <a:ea typeface="Times New Roman" panose="02020603050405020304" pitchFamily="18" charset="0"/>
              </a:rPr>
              <a:t>Confisco</a:t>
            </a:r>
            <a:r>
              <a:rPr lang="en-US" sz="1800" dirty="0">
                <a:effectLst/>
                <a:ea typeface="Times New Roman" panose="02020603050405020304" pitchFamily="18" charset="0"/>
              </a:rPr>
              <a:t>, Brazil</a:t>
            </a:r>
          </a:p>
          <a:p>
            <a:pPr marL="285750" indent="-285750">
              <a:buFont typeface="Arial" panose="020B0604020202020204" pitchFamily="34" charset="0"/>
              <a:buChar char="•"/>
            </a:pPr>
            <a:r>
              <a:rPr lang="en-US" dirty="0"/>
              <a:t>Curitiba, Brazil</a:t>
            </a:r>
          </a:p>
          <a:p>
            <a:endParaRPr lang="en-US" dirty="0"/>
          </a:p>
        </p:txBody>
      </p:sp>
      <p:sp>
        <p:nvSpPr>
          <p:cNvPr id="4" name="Double Brace 3">
            <a:extLst>
              <a:ext uri="{FF2B5EF4-FFF2-40B4-BE49-F238E27FC236}">
                <a16:creationId xmlns:a16="http://schemas.microsoft.com/office/drawing/2014/main" id="{B5439C59-E70A-34EB-0EC3-7D5E8E80DAE6}"/>
              </a:ext>
            </a:extLst>
          </p:cNvPr>
          <p:cNvSpPr/>
          <p:nvPr/>
        </p:nvSpPr>
        <p:spPr>
          <a:xfrm>
            <a:off x="8864600" y="1061283"/>
            <a:ext cx="3162300" cy="3739337"/>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14953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F8ADE4-006E-40B8-8663-953DD3D50A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33" y="53009"/>
            <a:ext cx="12323233" cy="6482170"/>
          </a:xfrm>
          <a:prstGeom prst="rect">
            <a:avLst/>
          </a:prstGeom>
        </p:spPr>
      </p:pic>
      <p:sp>
        <p:nvSpPr>
          <p:cNvPr id="7" name="Oval 6">
            <a:extLst>
              <a:ext uri="{FF2B5EF4-FFF2-40B4-BE49-F238E27FC236}">
                <a16:creationId xmlns:a16="http://schemas.microsoft.com/office/drawing/2014/main" id="{99A84C60-6DB2-49A0-9176-AA729EA9DD28}"/>
              </a:ext>
            </a:extLst>
          </p:cNvPr>
          <p:cNvSpPr/>
          <p:nvPr/>
        </p:nvSpPr>
        <p:spPr>
          <a:xfrm>
            <a:off x="115960" y="1202269"/>
            <a:ext cx="1749285" cy="1580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EPIC North America &amp; EPIC-N Global Secretariat</a:t>
            </a:r>
          </a:p>
        </p:txBody>
      </p:sp>
      <p:sp>
        <p:nvSpPr>
          <p:cNvPr id="8" name="Oval 7">
            <a:extLst>
              <a:ext uri="{FF2B5EF4-FFF2-40B4-BE49-F238E27FC236}">
                <a16:creationId xmlns:a16="http://schemas.microsoft.com/office/drawing/2014/main" id="{9D0E45C9-2739-4D58-AF3C-0D6F634DB8B6}"/>
              </a:ext>
            </a:extLst>
          </p:cNvPr>
          <p:cNvSpPr/>
          <p:nvPr/>
        </p:nvSpPr>
        <p:spPr>
          <a:xfrm>
            <a:off x="5814766" y="3435048"/>
            <a:ext cx="1434175" cy="12606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EPIC Africa</a:t>
            </a:r>
          </a:p>
        </p:txBody>
      </p:sp>
      <p:sp>
        <p:nvSpPr>
          <p:cNvPr id="9" name="Oval 8">
            <a:extLst>
              <a:ext uri="{FF2B5EF4-FFF2-40B4-BE49-F238E27FC236}">
                <a16:creationId xmlns:a16="http://schemas.microsoft.com/office/drawing/2014/main" id="{D69D06D9-5D3C-48B7-BD60-98B2A74178CE}"/>
              </a:ext>
            </a:extLst>
          </p:cNvPr>
          <p:cNvSpPr/>
          <p:nvPr/>
        </p:nvSpPr>
        <p:spPr>
          <a:xfrm>
            <a:off x="9965637" y="2464491"/>
            <a:ext cx="1613452" cy="15111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EPIC Asia</a:t>
            </a:r>
          </a:p>
        </p:txBody>
      </p:sp>
      <p:sp>
        <p:nvSpPr>
          <p:cNvPr id="10" name="Oval 9">
            <a:extLst>
              <a:ext uri="{FF2B5EF4-FFF2-40B4-BE49-F238E27FC236}">
                <a16:creationId xmlns:a16="http://schemas.microsoft.com/office/drawing/2014/main" id="{13F3103A-334A-4330-970C-B31DEB90D377}"/>
              </a:ext>
            </a:extLst>
          </p:cNvPr>
          <p:cNvSpPr/>
          <p:nvPr/>
        </p:nvSpPr>
        <p:spPr>
          <a:xfrm>
            <a:off x="2160106" y="4346714"/>
            <a:ext cx="1446695" cy="12606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EPIC Latin America</a:t>
            </a:r>
          </a:p>
        </p:txBody>
      </p:sp>
      <p:sp>
        <p:nvSpPr>
          <p:cNvPr id="11" name="Oval 10">
            <a:extLst>
              <a:ext uri="{FF2B5EF4-FFF2-40B4-BE49-F238E27FC236}">
                <a16:creationId xmlns:a16="http://schemas.microsoft.com/office/drawing/2014/main" id="{05407F5B-478A-4080-828A-75D9ABCBB84A}"/>
              </a:ext>
            </a:extLst>
          </p:cNvPr>
          <p:cNvSpPr/>
          <p:nvPr/>
        </p:nvSpPr>
        <p:spPr>
          <a:xfrm>
            <a:off x="6245461" y="742122"/>
            <a:ext cx="1292087" cy="1364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EPIC  Europe</a:t>
            </a:r>
          </a:p>
        </p:txBody>
      </p:sp>
      <p:cxnSp>
        <p:nvCxnSpPr>
          <p:cNvPr id="14" name="Straight Arrow Connector 13">
            <a:extLst>
              <a:ext uri="{FF2B5EF4-FFF2-40B4-BE49-F238E27FC236}">
                <a16:creationId xmlns:a16="http://schemas.microsoft.com/office/drawing/2014/main" id="{38A6CD83-E622-4A7C-A21E-308ABC54D679}"/>
              </a:ext>
            </a:extLst>
          </p:cNvPr>
          <p:cNvCxnSpPr>
            <a:cxnSpLocks/>
          </p:cNvCxnSpPr>
          <p:nvPr/>
        </p:nvCxnSpPr>
        <p:spPr>
          <a:xfrm>
            <a:off x="1865245" y="2902225"/>
            <a:ext cx="848139" cy="14444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70099F1-D5D3-454F-8042-2D1A4601EA7D}"/>
              </a:ext>
            </a:extLst>
          </p:cNvPr>
          <p:cNvCxnSpPr>
            <a:cxnSpLocks/>
          </p:cNvCxnSpPr>
          <p:nvPr/>
        </p:nvCxnSpPr>
        <p:spPr>
          <a:xfrm flipV="1">
            <a:off x="2160105" y="1634963"/>
            <a:ext cx="4085355" cy="35245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6DECE64-F611-4961-BDC4-E73668F51942}"/>
              </a:ext>
            </a:extLst>
          </p:cNvPr>
          <p:cNvCxnSpPr>
            <a:cxnSpLocks/>
          </p:cNvCxnSpPr>
          <p:nvPr/>
        </p:nvCxnSpPr>
        <p:spPr>
          <a:xfrm>
            <a:off x="2160105" y="2782543"/>
            <a:ext cx="3897796" cy="90798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0A338046-C8A0-4AAD-B237-28CC755DB917}"/>
              </a:ext>
            </a:extLst>
          </p:cNvPr>
          <p:cNvSpPr/>
          <p:nvPr/>
        </p:nvSpPr>
        <p:spPr>
          <a:xfrm>
            <a:off x="10295470" y="4519084"/>
            <a:ext cx="1434175" cy="12606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rPr>
              <a:t>EPIC AU &amp; NZ</a:t>
            </a:r>
          </a:p>
        </p:txBody>
      </p:sp>
      <p:cxnSp>
        <p:nvCxnSpPr>
          <p:cNvPr id="38" name="Straight Arrow Connector 37">
            <a:extLst>
              <a:ext uri="{FF2B5EF4-FFF2-40B4-BE49-F238E27FC236}">
                <a16:creationId xmlns:a16="http://schemas.microsoft.com/office/drawing/2014/main" id="{C3E3E343-154D-4047-93E6-FF28787A7F9C}"/>
              </a:ext>
            </a:extLst>
          </p:cNvPr>
          <p:cNvCxnSpPr>
            <a:cxnSpLocks/>
          </p:cNvCxnSpPr>
          <p:nvPr/>
        </p:nvCxnSpPr>
        <p:spPr>
          <a:xfrm>
            <a:off x="2040836" y="2902226"/>
            <a:ext cx="8208192" cy="21521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4CA7F8E-C2B2-4693-A8AA-FD002000C23B}"/>
              </a:ext>
            </a:extLst>
          </p:cNvPr>
          <p:cNvSpPr txBox="1"/>
          <p:nvPr/>
        </p:nvSpPr>
        <p:spPr>
          <a:xfrm>
            <a:off x="3097737" y="5549402"/>
            <a:ext cx="6520071"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panose="020B0502020104020203"/>
                <a:ea typeface="+mn-ea"/>
                <a:cs typeface="+mn-cs"/>
              </a:rPr>
              <a:t>Idealized Fully </a:t>
            </a:r>
            <a:r>
              <a:rPr lang="en-US" sz="3200" b="1" dirty="0">
                <a:solidFill>
                  <a:srgbClr val="000000"/>
                </a:solidFill>
                <a:latin typeface="Gill Sans MT" panose="020B0502020104020203"/>
              </a:rPr>
              <a:t>Built-Out</a:t>
            </a:r>
            <a:r>
              <a:rPr kumimoji="0" lang="en-US" sz="3200" b="1" i="0" u="none" strike="noStrike" kern="1200" cap="none" spc="0" normalizeH="0" baseline="0" noProof="0" dirty="0">
                <a:ln>
                  <a:noFill/>
                </a:ln>
                <a:solidFill>
                  <a:srgbClr val="000000"/>
                </a:solidFill>
                <a:effectLst/>
                <a:uLnTx/>
                <a:uFillTx/>
                <a:latin typeface="Gill Sans MT" panose="020B0502020104020203"/>
                <a:ea typeface="+mn-ea"/>
                <a:cs typeface="+mn-cs"/>
              </a:rPr>
              <a:t> Global EPIC Network of the Future</a:t>
            </a:r>
          </a:p>
        </p:txBody>
      </p:sp>
      <p:cxnSp>
        <p:nvCxnSpPr>
          <p:cNvPr id="4" name="Straight Arrow Connector 3">
            <a:extLst>
              <a:ext uri="{FF2B5EF4-FFF2-40B4-BE49-F238E27FC236}">
                <a16:creationId xmlns:a16="http://schemas.microsoft.com/office/drawing/2014/main" id="{E390D983-A64F-4489-8EC6-3E091BAA3931}"/>
              </a:ext>
            </a:extLst>
          </p:cNvPr>
          <p:cNvCxnSpPr>
            <a:cxnSpLocks/>
          </p:cNvCxnSpPr>
          <p:nvPr/>
        </p:nvCxnSpPr>
        <p:spPr>
          <a:xfrm flipV="1">
            <a:off x="7248939" y="3558416"/>
            <a:ext cx="2716696" cy="39073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BB1FD48-CCAC-4AB3-9F36-D265E365636E}"/>
              </a:ext>
            </a:extLst>
          </p:cNvPr>
          <p:cNvCxnSpPr>
            <a:cxnSpLocks/>
          </p:cNvCxnSpPr>
          <p:nvPr/>
        </p:nvCxnSpPr>
        <p:spPr>
          <a:xfrm flipV="1">
            <a:off x="3606799" y="4235509"/>
            <a:ext cx="2267435" cy="40592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3FB05B0-795F-4EBC-B642-7BDABBE9EB86}"/>
              </a:ext>
            </a:extLst>
          </p:cNvPr>
          <p:cNvCxnSpPr>
            <a:cxnSpLocks/>
          </p:cNvCxnSpPr>
          <p:nvPr/>
        </p:nvCxnSpPr>
        <p:spPr>
          <a:xfrm flipH="1">
            <a:off x="6570134" y="2205867"/>
            <a:ext cx="221605" cy="114537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479903B-993D-4694-A28A-1453A1974A02}"/>
              </a:ext>
            </a:extLst>
          </p:cNvPr>
          <p:cNvCxnSpPr>
            <a:cxnSpLocks/>
            <a:endCxn id="36" idx="0"/>
          </p:cNvCxnSpPr>
          <p:nvPr/>
        </p:nvCxnSpPr>
        <p:spPr>
          <a:xfrm>
            <a:off x="11012557" y="4048334"/>
            <a:ext cx="1" cy="47075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D542AD2-08CD-4182-98B1-747817FFC126}"/>
              </a:ext>
            </a:extLst>
          </p:cNvPr>
          <p:cNvCxnSpPr>
            <a:cxnSpLocks/>
          </p:cNvCxnSpPr>
          <p:nvPr/>
        </p:nvCxnSpPr>
        <p:spPr>
          <a:xfrm>
            <a:off x="7441097" y="1918150"/>
            <a:ext cx="3007164" cy="260093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F453622-2B52-45F5-AE70-976E0BF0E530}"/>
              </a:ext>
            </a:extLst>
          </p:cNvPr>
          <p:cNvCxnSpPr>
            <a:cxnSpLocks/>
          </p:cNvCxnSpPr>
          <p:nvPr/>
        </p:nvCxnSpPr>
        <p:spPr>
          <a:xfrm>
            <a:off x="3454662" y="5054349"/>
            <a:ext cx="6794367" cy="30100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2083F686-D744-461B-AB84-D71684A7F386}"/>
              </a:ext>
            </a:extLst>
          </p:cNvPr>
          <p:cNvCxnSpPr>
            <a:cxnSpLocks/>
          </p:cNvCxnSpPr>
          <p:nvPr/>
        </p:nvCxnSpPr>
        <p:spPr>
          <a:xfrm>
            <a:off x="7537546" y="1579127"/>
            <a:ext cx="2494351" cy="103066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B7EAEF67-F93B-468B-9D36-222C8F4F5E75}"/>
              </a:ext>
            </a:extLst>
          </p:cNvPr>
          <p:cNvCxnSpPr>
            <a:cxnSpLocks/>
          </p:cNvCxnSpPr>
          <p:nvPr/>
        </p:nvCxnSpPr>
        <p:spPr>
          <a:xfrm flipV="1">
            <a:off x="3445567" y="1950809"/>
            <a:ext cx="2799893" cy="251508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D1A9F9D1-E8A3-451A-9190-C4845EF921F2}"/>
              </a:ext>
            </a:extLst>
          </p:cNvPr>
          <p:cNvCxnSpPr>
            <a:cxnSpLocks/>
          </p:cNvCxnSpPr>
          <p:nvPr/>
        </p:nvCxnSpPr>
        <p:spPr>
          <a:xfrm>
            <a:off x="2040835" y="2133189"/>
            <a:ext cx="7924800" cy="121805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1414208-EDE4-452A-B127-3C71E438B85C}"/>
              </a:ext>
            </a:extLst>
          </p:cNvPr>
          <p:cNvCxnSpPr>
            <a:cxnSpLocks/>
          </p:cNvCxnSpPr>
          <p:nvPr/>
        </p:nvCxnSpPr>
        <p:spPr>
          <a:xfrm flipV="1">
            <a:off x="3606799" y="3961756"/>
            <a:ext cx="6544365" cy="140620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311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Content Placeholder 2"/>
          <p:cNvSpPr txBox="1">
            <a:spLocks/>
          </p:cNvSpPr>
          <p:nvPr/>
        </p:nvSpPr>
        <p:spPr bwMode="auto">
          <a:xfrm>
            <a:off x="575939" y="1709043"/>
            <a:ext cx="7809290" cy="129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1825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ja-JP" altLang="en-US" dirty="0">
                <a:latin typeface="Calibri" panose="020F0502020204030204" pitchFamily="34" charset="0"/>
                <a:ea typeface="Century Gothic" charset="0"/>
                <a:cs typeface="Calibri" panose="020F0502020204030204" pitchFamily="34" charset="0"/>
              </a:rPr>
              <a:t>“</a:t>
            </a:r>
            <a:r>
              <a:rPr lang="en-US" altLang="ja-JP" dirty="0">
                <a:latin typeface="Calibri" panose="020F0502020204030204" pitchFamily="34" charset="0"/>
                <a:ea typeface="Calibri" panose="020F0502020204030204" pitchFamily="34" charset="0"/>
                <a:cs typeface="Calibri" panose="020F0502020204030204" pitchFamily="34" charset="0"/>
              </a:rPr>
              <a:t>Perhaps the most comprehensive effort by a university to infuse into its curricula sustainability and community outreach.</a:t>
            </a:r>
            <a:r>
              <a:rPr lang="ja-JP" altLang="en-US" dirty="0">
                <a:latin typeface="Calibri" panose="020F0502020204030204" pitchFamily="34" charset="0"/>
                <a:ea typeface="Century Gothic" charset="0"/>
                <a:cs typeface="Calibri" panose="020F0502020204030204" pitchFamily="34" charset="0"/>
              </a:rPr>
              <a:t>”</a:t>
            </a:r>
            <a:endParaRPr lang="en-US" altLang="ja-JP"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20000"/>
              </a:spcBef>
            </a:pPr>
            <a:endParaRPr lang="en-US" sz="3200" dirty="0">
              <a:latin typeface="Century Gothic" charset="0"/>
              <a:ea typeface="Century Gothic" charset="0"/>
              <a:cs typeface="Century Gothic" charset="0"/>
            </a:endParaRPr>
          </a:p>
          <a:p>
            <a:pPr eaLnBrk="1" hangingPunct="1">
              <a:spcBef>
                <a:spcPct val="20000"/>
              </a:spcBef>
            </a:pPr>
            <a:endParaRPr lang="en-US" sz="3200" dirty="0">
              <a:latin typeface="Century Gothic" charset="0"/>
              <a:ea typeface="Century Gothic" charset="0"/>
              <a:cs typeface="Century Gothic" charset="0"/>
            </a:endParaRPr>
          </a:p>
        </p:txBody>
      </p:sp>
      <p:sp>
        <p:nvSpPr>
          <p:cNvPr id="10" name="Rectangle 9"/>
          <p:cNvSpPr>
            <a:spLocks noChangeArrowheads="1"/>
          </p:cNvSpPr>
          <p:nvPr/>
        </p:nvSpPr>
        <p:spPr bwMode="auto">
          <a:xfrm>
            <a:off x="349971" y="419419"/>
            <a:ext cx="861536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182563" algn="ctr">
              <a:spcBef>
                <a:spcPct val="20000"/>
              </a:spcBef>
            </a:pPr>
            <a:r>
              <a:rPr lang="ja-JP" altLang="en-US" sz="2400" dirty="0">
                <a:latin typeface="Calibri" panose="020F0502020204030204" pitchFamily="34" charset="0"/>
                <a:ea typeface="Century Gothic" charset="0"/>
                <a:cs typeface="Calibri" panose="020F0502020204030204" pitchFamily="34" charset="0"/>
              </a:rPr>
              <a:t>“</a:t>
            </a:r>
            <a:r>
              <a:rPr lang="en-US" altLang="ja-JP" sz="2400" dirty="0">
                <a:latin typeface="Calibri" panose="020F0502020204030204" pitchFamily="34" charset="0"/>
                <a:ea typeface="Calibri" panose="020F0502020204030204" pitchFamily="34" charset="0"/>
                <a:cs typeface="Calibri" panose="020F0502020204030204" pitchFamily="34" charset="0"/>
              </a:rPr>
              <a:t>One of higher education’s most successful and comprehensive service-learning programs.</a:t>
            </a:r>
            <a:r>
              <a:rPr lang="ja-JP" altLang="en-US" sz="2400" dirty="0">
                <a:latin typeface="Calibri" panose="020F0502020204030204" pitchFamily="34" charset="0"/>
                <a:ea typeface="Century Gothic" charset="0"/>
                <a:cs typeface="Calibri" panose="020F0502020204030204" pitchFamily="34" charset="0"/>
              </a:rPr>
              <a:t>”</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2"/>
          <p:cNvGrpSpPr/>
          <p:nvPr/>
        </p:nvGrpSpPr>
        <p:grpSpPr>
          <a:xfrm>
            <a:off x="8961550" y="483490"/>
            <a:ext cx="3341687" cy="881975"/>
            <a:chOff x="7343126" y="2805995"/>
            <a:chExt cx="3341687" cy="881975"/>
          </a:xfrm>
        </p:grpSpPr>
        <p:sp>
          <p:nvSpPr>
            <p:cNvPr id="9" name="Rectangle 8"/>
            <p:cNvSpPr>
              <a:spLocks noChangeArrowheads="1"/>
            </p:cNvSpPr>
            <p:nvPr/>
          </p:nvSpPr>
          <p:spPr bwMode="auto">
            <a:xfrm>
              <a:off x="7343126" y="3318638"/>
              <a:ext cx="334168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dirty="0">
                  <a:latin typeface="Calibri" charset="0"/>
                </a:rPr>
                <a:t>Scott Carlson, May 24, 2013</a:t>
              </a:r>
            </a:p>
          </p:txBody>
        </p:sp>
        <p:cxnSp>
          <p:nvCxnSpPr>
            <p:cNvPr id="12" name="Straight Connector 11"/>
            <p:cNvCxnSpPr>
              <a:cxnSpLocks/>
            </p:cNvCxnSpPr>
            <p:nvPr/>
          </p:nvCxnSpPr>
          <p:spPr>
            <a:xfrm>
              <a:off x="7425675" y="3329751"/>
              <a:ext cx="2963862"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3"/>
            <a:srcRect r="59014" b="-8640"/>
            <a:stretch/>
          </p:blipFill>
          <p:spPr>
            <a:xfrm>
              <a:off x="7436787" y="2805995"/>
              <a:ext cx="2052638" cy="194067"/>
            </a:xfrm>
            <a:prstGeom prst="rect">
              <a:avLst/>
            </a:prstGeom>
          </p:spPr>
        </p:pic>
        <p:pic>
          <p:nvPicPr>
            <p:cNvPr id="16" name="Picture 15"/>
            <p:cNvPicPr>
              <a:picLocks noChangeAspect="1"/>
            </p:cNvPicPr>
            <p:nvPr/>
          </p:nvPicPr>
          <p:blipFill rotWithShape="1">
            <a:blip r:embed="rId3"/>
            <a:srcRect l="41041" t="-12058" b="3417"/>
            <a:stretch/>
          </p:blipFill>
          <p:spPr>
            <a:xfrm>
              <a:off x="7436787" y="3066345"/>
              <a:ext cx="2952750" cy="194067"/>
            </a:xfrm>
            <a:prstGeom prst="rect">
              <a:avLst/>
            </a:prstGeom>
          </p:spPr>
        </p:pic>
      </p:grpSp>
      <p:grpSp>
        <p:nvGrpSpPr>
          <p:cNvPr id="5" name="Group 4"/>
          <p:cNvGrpSpPr/>
          <p:nvPr/>
        </p:nvGrpSpPr>
        <p:grpSpPr>
          <a:xfrm>
            <a:off x="8782163" y="1790695"/>
            <a:ext cx="3735580" cy="1359037"/>
            <a:chOff x="8775130" y="3961424"/>
            <a:chExt cx="3994150" cy="1359037"/>
          </a:xfrm>
        </p:grpSpPr>
        <p:sp>
          <p:nvSpPr>
            <p:cNvPr id="69644" name="TextBox 6"/>
            <p:cNvSpPr txBox="1">
              <a:spLocks noChangeArrowheads="1"/>
            </p:cNvSpPr>
            <p:nvPr/>
          </p:nvSpPr>
          <p:spPr bwMode="auto">
            <a:xfrm>
              <a:off x="8775130" y="4458687"/>
              <a:ext cx="3994150"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latin typeface="Calibri" charset="0"/>
                </a:rPr>
                <a:t>Michael Burnham, </a:t>
              </a:r>
              <a:r>
                <a:rPr lang="en-US" sz="1800" dirty="0" err="1">
                  <a:latin typeface="Calibri" charset="0"/>
                </a:rPr>
                <a:t>Greenwire</a:t>
              </a:r>
              <a:endParaRPr lang="en-US" sz="1800" dirty="0">
                <a:latin typeface="Calibri" charset="0"/>
              </a:endParaRPr>
            </a:p>
            <a:p>
              <a:pPr algn="ctr" eaLnBrk="1" hangingPunct="1"/>
              <a:r>
                <a:rPr lang="en-US" sz="1800" dirty="0">
                  <a:latin typeface="Calibri" charset="0"/>
                </a:rPr>
                <a:t>August 23, 2010</a:t>
              </a:r>
            </a:p>
            <a:p>
              <a:pPr eaLnBrk="1" hangingPunct="1"/>
              <a:endParaRPr lang="en-US" sz="1400" dirty="0">
                <a:latin typeface="Calibri" charset="0"/>
              </a:endParaRPr>
            </a:p>
          </p:txBody>
        </p:sp>
        <p:cxnSp>
          <p:nvCxnSpPr>
            <p:cNvPr id="8" name="Straight Connector 7"/>
            <p:cNvCxnSpPr>
              <a:cxnSpLocks/>
            </p:cNvCxnSpPr>
            <p:nvPr/>
          </p:nvCxnSpPr>
          <p:spPr bwMode="auto">
            <a:xfrm flipV="1">
              <a:off x="8961550" y="4437018"/>
              <a:ext cx="3262663" cy="15319"/>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61550" y="3961424"/>
              <a:ext cx="3230450" cy="475594"/>
            </a:xfrm>
            <a:prstGeom prst="rect">
              <a:avLst/>
            </a:prstGeom>
          </p:spPr>
        </p:pic>
      </p:grpSp>
      <p:sp>
        <p:nvSpPr>
          <p:cNvPr id="13" name="TextBox 12">
            <a:extLst>
              <a:ext uri="{FF2B5EF4-FFF2-40B4-BE49-F238E27FC236}">
                <a16:creationId xmlns:a16="http://schemas.microsoft.com/office/drawing/2014/main" id="{242876DB-39A7-4E8D-9BAD-D5AE9E801546}"/>
              </a:ext>
            </a:extLst>
          </p:cNvPr>
          <p:cNvSpPr txBox="1"/>
          <p:nvPr/>
        </p:nvSpPr>
        <p:spPr>
          <a:xfrm>
            <a:off x="575939" y="3110494"/>
            <a:ext cx="8206223" cy="1569660"/>
          </a:xfrm>
          <a:prstGeom prst="rect">
            <a:avLst/>
          </a:prstGeom>
          <a:noFill/>
        </p:spPr>
        <p:txBody>
          <a:bodyPr wrap="square" rtlCol="0">
            <a:sp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“The EPIC model is a great resource because it connects academia to the local community and provides the community a chance to plan and work together with the local authority to help solve problems.”</a:t>
            </a:r>
          </a:p>
        </p:txBody>
      </p:sp>
      <p:sp>
        <p:nvSpPr>
          <p:cNvPr id="24" name="TextBox 23">
            <a:extLst>
              <a:ext uri="{FF2B5EF4-FFF2-40B4-BE49-F238E27FC236}">
                <a16:creationId xmlns:a16="http://schemas.microsoft.com/office/drawing/2014/main" id="{3E4ED5CE-AB44-48EA-BCA5-1A7CD0A541F3}"/>
              </a:ext>
            </a:extLst>
          </p:cNvPr>
          <p:cNvSpPr txBox="1"/>
          <p:nvPr/>
        </p:nvSpPr>
        <p:spPr>
          <a:xfrm>
            <a:off x="8961550" y="3298215"/>
            <a:ext cx="2963862" cy="1200329"/>
          </a:xfrm>
          <a:prstGeom prst="rect">
            <a:avLst/>
          </a:prstGeom>
          <a:noFill/>
        </p:spPr>
        <p:txBody>
          <a:bodyPr wrap="square" rtlCol="0">
            <a:spAutoFit/>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Walia </a:t>
            </a:r>
            <a:r>
              <a:rPr lang="en-US" sz="2400" dirty="0" err="1">
                <a:latin typeface="Calibri" panose="020F0502020204030204" pitchFamily="34" charset="0"/>
                <a:ea typeface="Calibri" panose="020F0502020204030204" pitchFamily="34" charset="0"/>
                <a:cs typeface="Calibri" panose="020F0502020204030204" pitchFamily="34" charset="0"/>
              </a:rPr>
              <a:t>Funca</a:t>
            </a:r>
            <a:r>
              <a:rPr lang="en-US" sz="2400" dirty="0">
                <a:latin typeface="Calibri" panose="020F0502020204030204" pitchFamily="34" charset="0"/>
                <a:ea typeface="Calibri" panose="020F0502020204030204" pitchFamily="34" charset="0"/>
                <a:cs typeface="Calibri" panose="020F0502020204030204" pitchFamily="34" charset="0"/>
              </a:rPr>
              <a:t>, Lusaka City Council, Zambia, April 2024</a:t>
            </a:r>
          </a:p>
        </p:txBody>
      </p:sp>
      <p:sp>
        <p:nvSpPr>
          <p:cNvPr id="7" name="TextBox 6">
            <a:extLst>
              <a:ext uri="{FF2B5EF4-FFF2-40B4-BE49-F238E27FC236}">
                <a16:creationId xmlns:a16="http://schemas.microsoft.com/office/drawing/2014/main" id="{32628A39-7E1D-8ED3-0F5D-59958F2A01F8}"/>
              </a:ext>
            </a:extLst>
          </p:cNvPr>
          <p:cNvSpPr txBox="1"/>
          <p:nvPr/>
        </p:nvSpPr>
        <p:spPr>
          <a:xfrm>
            <a:off x="9055210" y="4995558"/>
            <a:ext cx="2717689" cy="1569660"/>
          </a:xfrm>
          <a:prstGeom prst="rect">
            <a:avLst/>
          </a:prstGeom>
          <a:noFill/>
        </p:spPr>
        <p:txBody>
          <a:bodyPr wrap="square" rtlCol="0">
            <a:spAutoFit/>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Mike James, Former Asst. City Manager, Lemon Grove, CA – April 2018</a:t>
            </a:r>
          </a:p>
        </p:txBody>
      </p:sp>
      <p:sp>
        <p:nvSpPr>
          <p:cNvPr id="11" name="TextBox 10">
            <a:extLst>
              <a:ext uri="{FF2B5EF4-FFF2-40B4-BE49-F238E27FC236}">
                <a16:creationId xmlns:a16="http://schemas.microsoft.com/office/drawing/2014/main" id="{9D864888-6666-2BB3-6CFE-5CA104391B37}"/>
              </a:ext>
            </a:extLst>
          </p:cNvPr>
          <p:cNvSpPr txBox="1"/>
          <p:nvPr/>
        </p:nvSpPr>
        <p:spPr>
          <a:xfrm>
            <a:off x="575940" y="5049708"/>
            <a:ext cx="8003794" cy="1200329"/>
          </a:xfrm>
          <a:prstGeom prst="rect">
            <a:avLst/>
          </a:prstGeom>
          <a:noFill/>
        </p:spPr>
        <p:txBody>
          <a:bodyPr wrap="square" rtlCol="0">
            <a:spAutoFit/>
          </a:bodyPr>
          <a:lstStyle/>
          <a:p>
            <a:r>
              <a:rPr lang="en-US" sz="2400" dirty="0">
                <a:latin typeface="Calibri" panose="020F0502020204030204" pitchFamily="34" charset="0"/>
                <a:ea typeface="Calibri" panose="020F0502020204030204" pitchFamily="34" charset="0"/>
              </a:rPr>
              <a:t>‘I feel somewhat </a:t>
            </a:r>
            <a:r>
              <a:rPr lang="en-US" sz="2400" dirty="0">
                <a:effectLst/>
                <a:latin typeface="Calibri" panose="020F0502020204030204" pitchFamily="34" charset="0"/>
                <a:ea typeface="Calibri" panose="020F0502020204030204" pitchFamily="34" charset="0"/>
              </a:rPr>
              <a:t>guilty in accepting this award as I feel I have become a serial abuser of the EPIC model because I have used it repeatedly over time, having initially been its biggest skeptic.’</a:t>
            </a:r>
            <a:endParaRPr lang="en-US" sz="2400" dirty="0"/>
          </a:p>
        </p:txBody>
      </p:sp>
    </p:spTree>
    <p:extLst>
      <p:ext uri="{BB962C8B-B14F-4D97-AF65-F5344CB8AC3E}">
        <p14:creationId xmlns:p14="http://schemas.microsoft.com/office/powerpoint/2010/main" val="946340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8D52F-9112-163E-9975-60F1486229A5}"/>
              </a:ext>
            </a:extLst>
          </p:cNvPr>
          <p:cNvSpPr>
            <a:spLocks noGrp="1"/>
          </p:cNvSpPr>
          <p:nvPr>
            <p:ph type="title"/>
          </p:nvPr>
        </p:nvSpPr>
        <p:spPr>
          <a:xfrm>
            <a:off x="895149" y="290926"/>
            <a:ext cx="10453036" cy="969983"/>
          </a:xfrm>
          <a:solidFill>
            <a:srgbClr val="89D8FF"/>
          </a:solidFill>
        </p:spPr>
        <p:txBody>
          <a:bodyPr/>
          <a:lstStyle/>
          <a:p>
            <a:pPr algn="ctr"/>
            <a:r>
              <a:rPr lang="en-US" b="1" dirty="0"/>
              <a:t>Contacts and Selected Web Links</a:t>
            </a:r>
          </a:p>
        </p:txBody>
      </p:sp>
      <p:sp>
        <p:nvSpPr>
          <p:cNvPr id="3" name="Content Placeholder 2">
            <a:extLst>
              <a:ext uri="{FF2B5EF4-FFF2-40B4-BE49-F238E27FC236}">
                <a16:creationId xmlns:a16="http://schemas.microsoft.com/office/drawing/2014/main" id="{24298E5E-76E4-3A93-D454-BDC31292684F}"/>
              </a:ext>
            </a:extLst>
          </p:cNvPr>
          <p:cNvSpPr>
            <a:spLocks noGrp="1"/>
          </p:cNvSpPr>
          <p:nvPr>
            <p:ph idx="1"/>
          </p:nvPr>
        </p:nvSpPr>
        <p:spPr>
          <a:xfrm>
            <a:off x="473825" y="1655545"/>
            <a:ext cx="10874360" cy="5043637"/>
          </a:xfrm>
          <a:solidFill>
            <a:srgbClr val="89D8FF"/>
          </a:solidFill>
        </p:spPr>
        <p:txBody>
          <a:bodyPr>
            <a:normAutofit/>
          </a:bodyPr>
          <a:lstStyle/>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Worldwide EPIC Network Secretariat, USA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info@epicn.org; See also: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2"/>
              </a:rPr>
              <a:t>www.epicn.org</a:t>
            </a: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EPIC Model Animation: </a:t>
            </a: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hlinkClick r:id="rId3"/>
              </a:rPr>
              <a:t>https://www.youtube.com/watch?v=_OS3ci-NI9w</a:t>
            </a: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 or </a:t>
            </a: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hlinkClick r:id="rId4"/>
              </a:rPr>
              <a:t>https://www.epicn.org/the-epic-model/</a:t>
            </a: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EPIC Africa Regional Network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Dr. Mzime Murisa, Harare, Zimbabwe, EPIC Africa Co-Lead and Network Manager - mzime@epicn.org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Dr. Sean O’Donaghue, Durban, South Africa, EPIC Africa Network Co-Lead - Sean.ODONOGHUE@durban.gov.za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Dr. Gilbert Siame, Lusaka, Zambia, EPIC Africa Network Co-Lead - </a:t>
            </a:r>
            <a:r>
              <a:rPr lang="en-US" sz="1800"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siamegilbert@yahoo.co.uk</a:t>
            </a:r>
            <a:endParaRPr lang="en-US" sz="1800"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Additional Contact &amp; Web Link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Dr. Anthony Socci, US EPA Office of International Affairs, International EPIC-N Partner, Washington, DC – socci.anthony@epa.gov; See also: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6"/>
              </a:rPr>
              <a:t>www.epa.gov/international-cooperation/epas-role-international-climate-adaptation-and-resilience</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238384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4AE11-3306-2377-4C7D-574A2F8A1C2A}"/>
              </a:ext>
            </a:extLst>
          </p:cNvPr>
          <p:cNvSpPr>
            <a:spLocks noGrp="1"/>
          </p:cNvSpPr>
          <p:nvPr>
            <p:ph type="title"/>
          </p:nvPr>
        </p:nvSpPr>
        <p:spPr>
          <a:xfrm>
            <a:off x="723900" y="358301"/>
            <a:ext cx="10667999" cy="1188720"/>
          </a:xfrm>
        </p:spPr>
        <p:txBody>
          <a:bodyPr>
            <a:normAutofit/>
          </a:bodyPr>
          <a:lstStyle/>
          <a:p>
            <a:pPr algn="ctr"/>
            <a:r>
              <a:rPr lang="en-US" sz="2800" b="1" dirty="0">
                <a:latin typeface="Calibri" panose="020F0502020204030204" pitchFamily="34" charset="0"/>
                <a:ea typeface="Calibri" panose="020F0502020204030204" pitchFamily="34" charset="0"/>
                <a:cs typeface="Times New Roman" panose="02020603050405020304" pitchFamily="18" charset="0"/>
              </a:rPr>
              <a:t>Educational Partnerships for Innovation in Communities (EPIC) Capacity Building Tool</a:t>
            </a:r>
            <a:endParaRPr lang="en-US" dirty="0"/>
          </a:p>
        </p:txBody>
      </p:sp>
      <p:sp>
        <p:nvSpPr>
          <p:cNvPr id="3" name="Content Placeholder 2">
            <a:extLst>
              <a:ext uri="{FF2B5EF4-FFF2-40B4-BE49-F238E27FC236}">
                <a16:creationId xmlns:a16="http://schemas.microsoft.com/office/drawing/2014/main" id="{DBDD30E7-4A0C-6F72-921A-F65AD17B0E5B}"/>
              </a:ext>
            </a:extLst>
          </p:cNvPr>
          <p:cNvSpPr>
            <a:spLocks noGrp="1"/>
          </p:cNvSpPr>
          <p:nvPr>
            <p:ph idx="1"/>
          </p:nvPr>
        </p:nvSpPr>
        <p:spPr>
          <a:xfrm>
            <a:off x="904775" y="1962149"/>
            <a:ext cx="10250905" cy="4537549"/>
          </a:xfrm>
        </p:spPr>
        <p:txBody>
          <a:bodyPr>
            <a:normAutofit fontScale="85000" lnSpcReduction="20000"/>
          </a:bodyPr>
          <a:lstStyle/>
          <a:p>
            <a:pPr marL="285750" indent="-285750">
              <a:lnSpc>
                <a:spcPct val="90000"/>
              </a:lnSpc>
              <a:spcBef>
                <a:spcPts val="0"/>
              </a:spcBef>
              <a:spcAft>
                <a:spcPts val="600"/>
              </a:spcAft>
            </a:pPr>
            <a:r>
              <a:rPr lang="en-US" sz="28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EPIC partnerships provide students with experience working on real world issues locally as part of their normal coursework</a:t>
            </a:r>
            <a:r>
              <a:rPr lang="en-US" sz="2800" dirty="0">
                <a:solidFill>
                  <a:srgbClr val="404040"/>
                </a:solidFill>
                <a:latin typeface="Calibri" panose="020F0502020204030204" pitchFamily="34" charset="0"/>
                <a:ea typeface="Times New Roman" panose="02020603050405020304" pitchFamily="18" charset="0"/>
                <a:cs typeface="Calibri" panose="020F0502020204030204" pitchFamily="34" charset="0"/>
              </a:rPr>
              <a:t>.</a:t>
            </a:r>
          </a:p>
          <a:p>
            <a:pPr marL="285750" indent="-285750">
              <a:lnSpc>
                <a:spcPct val="90000"/>
              </a:lnSpc>
              <a:spcBef>
                <a:spcPts val="0"/>
              </a:spcBef>
              <a:spcAft>
                <a:spcPts val="600"/>
              </a:spcAft>
            </a:pPr>
            <a:endParaRPr lang="en-US" sz="28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90000"/>
              </a:lnSpc>
              <a:spcBef>
                <a:spcPts val="0"/>
              </a:spcBef>
              <a:spcAft>
                <a:spcPts val="600"/>
              </a:spcAft>
            </a:pPr>
            <a:r>
              <a:rPr lang="en-US" sz="2800" dirty="0">
                <a:solidFill>
                  <a:srgbClr val="404040"/>
                </a:solidFill>
                <a:latin typeface="Calibri" panose="020F0502020204030204" pitchFamily="34" charset="0"/>
                <a:cs typeface="Calibri" panose="020F0502020204030204" pitchFamily="34" charset="0"/>
              </a:rPr>
              <a:t>EPIC partnerships tend to build  trust and sustained relations over time between local governments and universities.  </a:t>
            </a:r>
          </a:p>
          <a:p>
            <a:pPr marL="285750" indent="-285750">
              <a:lnSpc>
                <a:spcPct val="90000"/>
              </a:lnSpc>
              <a:spcBef>
                <a:spcPts val="0"/>
              </a:spcBef>
              <a:spcAft>
                <a:spcPts val="600"/>
              </a:spcAft>
            </a:pPr>
            <a:endParaRPr lang="en-US" sz="2800" dirty="0">
              <a:solidFill>
                <a:srgbClr val="404040"/>
              </a:solidFill>
              <a:latin typeface="Calibri" panose="020F0502020204030204" pitchFamily="34" charset="0"/>
              <a:cs typeface="Calibri" panose="020F0502020204030204" pitchFamily="34" charset="0"/>
            </a:endParaRPr>
          </a:p>
          <a:p>
            <a:pPr marL="285750" indent="-285750">
              <a:lnSpc>
                <a:spcPct val="90000"/>
              </a:lnSpc>
              <a:spcBef>
                <a:spcPts val="0"/>
              </a:spcBef>
              <a:spcAft>
                <a:spcPts val="600"/>
              </a:spcAft>
            </a:pPr>
            <a:r>
              <a:rPr lang="en-US" sz="2800" dirty="0">
                <a:solidFill>
                  <a:srgbClr val="404040"/>
                </a:solidFill>
                <a:latin typeface="Calibri" panose="020F0502020204030204" pitchFamily="34" charset="0"/>
                <a:cs typeface="Calibri" panose="020F0502020204030204" pitchFamily="34" charset="0"/>
              </a:rPr>
              <a:t>These are not one-off engagements but long-term results-oriented relationships that maintain over time.</a:t>
            </a:r>
          </a:p>
          <a:p>
            <a:pPr marL="285750" indent="-285750">
              <a:lnSpc>
                <a:spcPct val="90000"/>
              </a:lnSpc>
              <a:spcBef>
                <a:spcPts val="0"/>
              </a:spcBef>
              <a:spcAft>
                <a:spcPts val="600"/>
              </a:spcAft>
            </a:pPr>
            <a:endParaRPr lang="en-US" sz="2800" dirty="0">
              <a:solidFill>
                <a:srgbClr val="404040"/>
              </a:solidFill>
              <a:latin typeface="Calibri" panose="020F0502020204030204" pitchFamily="34" charset="0"/>
              <a:cs typeface="Calibri" panose="020F0502020204030204" pitchFamily="34" charset="0"/>
            </a:endParaRPr>
          </a:p>
          <a:p>
            <a:pPr marL="285750" indent="-285750">
              <a:lnSpc>
                <a:spcPct val="90000"/>
              </a:lnSpc>
              <a:spcBef>
                <a:spcPts val="0"/>
              </a:spcBef>
              <a:spcAft>
                <a:spcPts val="600"/>
              </a:spcAft>
            </a:pPr>
            <a:r>
              <a:rPr lang="en-US" sz="2800" dirty="0">
                <a:solidFill>
                  <a:srgbClr val="404040"/>
                </a:solidFill>
                <a:latin typeface="Calibri" panose="020F0502020204030204" pitchFamily="34" charset="0"/>
                <a:cs typeface="Calibri" panose="020F0502020204030204" pitchFamily="34" charset="0"/>
              </a:rPr>
              <a:t>EPIC tool is flexible and can accommodate differences in geographies, politics, economies and cultural norms.</a:t>
            </a:r>
          </a:p>
          <a:p>
            <a:pPr marL="285750" indent="-285750">
              <a:lnSpc>
                <a:spcPct val="90000"/>
              </a:lnSpc>
              <a:spcBef>
                <a:spcPts val="0"/>
              </a:spcBef>
              <a:spcAft>
                <a:spcPts val="600"/>
              </a:spcAft>
            </a:pPr>
            <a:endParaRPr lang="en-US" sz="2800" dirty="0">
              <a:solidFill>
                <a:srgbClr val="404040"/>
              </a:solidFill>
              <a:latin typeface="Calibri" panose="020F0502020204030204" pitchFamily="34" charset="0"/>
              <a:cs typeface="Calibri" panose="020F0502020204030204" pitchFamily="34" charset="0"/>
            </a:endParaRPr>
          </a:p>
          <a:p>
            <a:pPr marL="285750" indent="-285750">
              <a:lnSpc>
                <a:spcPct val="90000"/>
              </a:lnSpc>
              <a:spcBef>
                <a:spcPts val="0"/>
              </a:spcBef>
              <a:spcAft>
                <a:spcPts val="600"/>
              </a:spcAft>
            </a:pPr>
            <a:r>
              <a:rPr lang="en-US" sz="2800" dirty="0">
                <a:solidFill>
                  <a:srgbClr val="404040"/>
                </a:solidFill>
                <a:latin typeface="Calibri" panose="020F0502020204030204" pitchFamily="34" charset="0"/>
                <a:cs typeface="Calibri" panose="020F0502020204030204" pitchFamily="34" charset="0"/>
              </a:rPr>
              <a:t>EPIC partnerships are local in nature but scalable to state, country and international networks.</a:t>
            </a:r>
            <a:endParaRPr lang="en-US" sz="2800" dirty="0">
              <a:solidFill>
                <a:srgbClr val="404040"/>
              </a:solidFill>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Tree>
    <p:extLst>
      <p:ext uri="{BB962C8B-B14F-4D97-AF65-F5344CB8AC3E}">
        <p14:creationId xmlns:p14="http://schemas.microsoft.com/office/powerpoint/2010/main" val="3821809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A73530-82BC-14E7-08F7-38372350CDAD}"/>
              </a:ext>
            </a:extLst>
          </p:cNvPr>
          <p:cNvPicPr>
            <a:picLocks noChangeAspect="1"/>
          </p:cNvPicPr>
          <p:nvPr/>
        </p:nvPicPr>
        <p:blipFill>
          <a:blip r:embed="rId2"/>
          <a:stretch>
            <a:fillRect/>
          </a:stretch>
        </p:blipFill>
        <p:spPr>
          <a:xfrm>
            <a:off x="1498104" y="778982"/>
            <a:ext cx="9035142" cy="5747657"/>
          </a:xfrm>
          <a:prstGeom prst="rect">
            <a:avLst/>
          </a:prstGeom>
        </p:spPr>
      </p:pic>
      <p:sp>
        <p:nvSpPr>
          <p:cNvPr id="4" name="TextBox 3">
            <a:extLst>
              <a:ext uri="{FF2B5EF4-FFF2-40B4-BE49-F238E27FC236}">
                <a16:creationId xmlns:a16="http://schemas.microsoft.com/office/drawing/2014/main" id="{00E350B7-5720-FEEC-B567-5A1B22E23EEC}"/>
              </a:ext>
            </a:extLst>
          </p:cNvPr>
          <p:cNvSpPr txBox="1"/>
          <p:nvPr/>
        </p:nvSpPr>
        <p:spPr>
          <a:xfrm>
            <a:off x="1687629" y="1767007"/>
            <a:ext cx="3657600" cy="1508105"/>
          </a:xfrm>
          <a:prstGeom prst="rect">
            <a:avLst/>
          </a:prstGeom>
          <a:noFill/>
        </p:spPr>
        <p:txBody>
          <a:bodyPr wrap="square" rtlCol="0">
            <a:spAutoFit/>
          </a:bodyPr>
          <a:lstStyle/>
          <a:p>
            <a:pPr algn="l"/>
            <a:r>
              <a:rPr lang="en-US" sz="2000" b="1" i="0" u="none" strike="noStrike" baseline="0" dirty="0">
                <a:latin typeface="Chivo-Bold"/>
              </a:rPr>
              <a:t>Cities</a:t>
            </a:r>
            <a:r>
              <a:rPr lang="en-US" sz="2000" b="0" i="0" u="none" strike="noStrike" baseline="0" dirty="0">
                <a:latin typeface="Chivo-Regular"/>
              </a:rPr>
              <a:t>:</a:t>
            </a:r>
          </a:p>
          <a:p>
            <a:pPr marL="342900" indent="-342900" algn="l">
              <a:buFont typeface="Arial" panose="020B0604020202020204" pitchFamily="34" charset="0"/>
              <a:buChar char="•"/>
            </a:pPr>
            <a:r>
              <a:rPr lang="en-US" dirty="0">
                <a:latin typeface="Calibri" panose="020F0502020204030204" pitchFamily="34" charset="0"/>
                <a:cs typeface="Calibri" panose="020F0502020204030204" pitchFamily="34" charset="0"/>
              </a:rPr>
              <a:t>Limit</a:t>
            </a:r>
            <a:r>
              <a:rPr lang="en-US" b="0" i="0" u="none" strike="noStrike" baseline="0" dirty="0">
                <a:latin typeface="Calibri" panose="020F0502020204030204" pitchFamily="34" charset="0"/>
                <a:cs typeface="Calibri" panose="020F0502020204030204" pitchFamily="34" charset="0"/>
              </a:rPr>
              <a:t>ed capacity and skills</a:t>
            </a:r>
          </a:p>
          <a:p>
            <a:pPr marL="342900" indent="-342900" algn="l">
              <a:buFont typeface="Arial" panose="020B0604020202020204" pitchFamily="34" charset="0"/>
              <a:buChar char="•"/>
            </a:pPr>
            <a:r>
              <a:rPr lang="en-US" b="0" i="0" u="none" strike="noStrike" baseline="0" dirty="0">
                <a:latin typeface="Calibri" panose="020F0502020204030204" pitchFamily="34" charset="0"/>
                <a:cs typeface="Calibri" panose="020F0502020204030204" pitchFamily="34" charset="0"/>
              </a:rPr>
              <a:t>Limited resources and access to skills and new knowledge</a:t>
            </a:r>
          </a:p>
          <a:p>
            <a:pPr marL="342900" indent="-342900" algn="l">
              <a:buFont typeface="Arial" panose="020B0604020202020204" pitchFamily="34" charset="0"/>
              <a:buChar char="•"/>
            </a:pPr>
            <a:r>
              <a:rPr lang="en-US" dirty="0">
                <a:latin typeface="Calibri" panose="020F0502020204030204" pitchFamily="34" charset="0"/>
                <a:cs typeface="Calibri" panose="020F0502020204030204" pitchFamily="34" charset="0"/>
              </a:rPr>
              <a:t>Tendency to be risk averse</a:t>
            </a:r>
          </a:p>
        </p:txBody>
      </p:sp>
      <p:sp>
        <p:nvSpPr>
          <p:cNvPr id="5" name="TextBox 4">
            <a:extLst>
              <a:ext uri="{FF2B5EF4-FFF2-40B4-BE49-F238E27FC236}">
                <a16:creationId xmlns:a16="http://schemas.microsoft.com/office/drawing/2014/main" id="{CAEB962D-8710-EFDF-3A4B-4959EAE4DE4A}"/>
              </a:ext>
            </a:extLst>
          </p:cNvPr>
          <p:cNvSpPr txBox="1"/>
          <p:nvPr/>
        </p:nvSpPr>
        <p:spPr>
          <a:xfrm>
            <a:off x="6439302" y="1797784"/>
            <a:ext cx="3137836" cy="1477328"/>
          </a:xfrm>
          <a:prstGeom prst="rect">
            <a:avLst/>
          </a:prstGeom>
          <a:noFill/>
        </p:spPr>
        <p:txBody>
          <a:bodyPr wrap="square" rtlCol="0">
            <a:spAutoFit/>
          </a:bodyPr>
          <a:lstStyle/>
          <a:p>
            <a:pPr algn="l"/>
            <a:r>
              <a:rPr lang="en-US" sz="1800" b="1" i="0" u="none" strike="noStrike" baseline="0" dirty="0">
                <a:latin typeface="Chivo-Bold"/>
              </a:rPr>
              <a:t>Universities</a:t>
            </a:r>
            <a:r>
              <a:rPr lang="en-US" sz="1800" b="0" i="0" u="none" strike="noStrike" baseline="0" dirty="0">
                <a:latin typeface="Chivo-Regular"/>
              </a:rPr>
              <a:t>:</a:t>
            </a:r>
          </a:p>
          <a:p>
            <a:pPr marL="285750" indent="-285750" algn="l">
              <a:buFont typeface="Arial" panose="020B0604020202020204" pitchFamily="34" charset="0"/>
              <a:buChar char="•"/>
            </a:pPr>
            <a:r>
              <a:rPr lang="en-US" dirty="0">
                <a:latin typeface="Calibri" panose="020F0502020204030204" pitchFamily="34" charset="0"/>
                <a:cs typeface="Calibri" panose="020F0502020204030204" pitchFamily="34" charset="0"/>
              </a:rPr>
              <a:t>Abundant skill &amp; know how</a:t>
            </a:r>
            <a:endParaRPr lang="en-US" b="0" i="0" u="none" strike="noStrike" baseline="0" dirty="0">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dirty="0">
                <a:latin typeface="Calibri" panose="020F0502020204030204" pitchFamily="34" charset="0"/>
                <a:cs typeface="Calibri" panose="020F0502020204030204" pitchFamily="34" charset="0"/>
              </a:rPr>
              <a:t>Ready</a:t>
            </a:r>
            <a:r>
              <a:rPr lang="en-US" b="0" i="0" u="none" strike="noStrike" baseline="0" dirty="0">
                <a:latin typeface="Calibri" panose="020F0502020204030204" pitchFamily="34" charset="0"/>
                <a:cs typeface="Calibri" panose="020F0502020204030204" pitchFamily="34" charset="0"/>
              </a:rPr>
              <a:t> access to broad range of skills and new knowledge</a:t>
            </a:r>
          </a:p>
          <a:p>
            <a:pPr marL="285750" indent="-285750" algn="l">
              <a:buFont typeface="Arial" panose="020B0604020202020204" pitchFamily="34" charset="0"/>
              <a:buChar char="•"/>
            </a:pPr>
            <a:r>
              <a:rPr lang="en-US" b="0" i="0" u="none" strike="noStrike" baseline="0" dirty="0">
                <a:latin typeface="Calibri" panose="020F0502020204030204" pitchFamily="34" charset="0"/>
                <a:cs typeface="Calibri" panose="020F0502020204030204" pitchFamily="34" charset="0"/>
              </a:rPr>
              <a:t>Innovative &amp; not risk averse</a:t>
            </a:r>
            <a:endParaRPr lang="en-US"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E96D98EC-B3AD-1626-BBA4-CBD5F627A647}"/>
              </a:ext>
            </a:extLst>
          </p:cNvPr>
          <p:cNvSpPr txBox="1"/>
          <p:nvPr/>
        </p:nvSpPr>
        <p:spPr>
          <a:xfrm>
            <a:off x="1973179" y="904775"/>
            <a:ext cx="7474014" cy="461665"/>
          </a:xfrm>
          <a:prstGeom prst="rect">
            <a:avLst/>
          </a:prstGeom>
          <a:solidFill>
            <a:srgbClr val="92D050"/>
          </a:solidFill>
        </p:spPr>
        <p:txBody>
          <a:bodyPr wrap="square" rtlCol="0">
            <a:spAutoFit/>
          </a:bodyPr>
          <a:lstStyle/>
          <a:p>
            <a:pPr algn="ctr"/>
            <a:r>
              <a:rPr lang="en-US" sz="2400" b="1" dirty="0">
                <a:highlight>
                  <a:srgbClr val="00FFFF"/>
                </a:highlight>
                <a:latin typeface="Calibri" panose="020F0502020204030204" pitchFamily="34" charset="0"/>
                <a:cs typeface="Calibri" panose="020F0502020204030204" pitchFamily="34" charset="0"/>
              </a:rPr>
              <a:t>EPIC Matches Community Needs with University Capacity </a:t>
            </a:r>
          </a:p>
        </p:txBody>
      </p:sp>
    </p:spTree>
    <p:extLst>
      <p:ext uri="{BB962C8B-B14F-4D97-AF65-F5344CB8AC3E}">
        <p14:creationId xmlns:p14="http://schemas.microsoft.com/office/powerpoint/2010/main" val="703079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794" y="152400"/>
            <a:ext cx="11366090" cy="1435100"/>
          </a:xfrm>
        </p:spPr>
        <p:txBody>
          <a:bodyPr>
            <a:noAutofit/>
          </a:bodyPr>
          <a:lstStyle/>
          <a:p>
            <a:pPr algn="ctr"/>
            <a:r>
              <a:rPr lang="en-US" sz="4000" b="1" dirty="0"/>
              <a:t>University Assets in Service to Local Communities</a:t>
            </a:r>
          </a:p>
        </p:txBody>
      </p:sp>
      <p:sp>
        <p:nvSpPr>
          <p:cNvPr id="3" name="Content Placeholder 2"/>
          <p:cNvSpPr>
            <a:spLocks noGrp="1"/>
          </p:cNvSpPr>
          <p:nvPr>
            <p:ph idx="1"/>
          </p:nvPr>
        </p:nvSpPr>
        <p:spPr>
          <a:xfrm>
            <a:off x="1229031" y="1896178"/>
            <a:ext cx="9714271" cy="4379494"/>
          </a:xfrm>
        </p:spPr>
        <p:txBody>
          <a:bodyPr>
            <a:noAutofit/>
          </a:bodyPr>
          <a:lstStyle/>
          <a:p>
            <a:r>
              <a:rPr lang="en-US" sz="3200" dirty="0">
                <a:latin typeface="Calibri" panose="020F0502020204030204" pitchFamily="34" charset="0"/>
                <a:cs typeface="Calibri" panose="020F0502020204030204" pitchFamily="34" charset="0"/>
              </a:rPr>
              <a:t>Multidisciplinary expertise</a:t>
            </a:r>
          </a:p>
          <a:p>
            <a:r>
              <a:rPr lang="en-US" sz="3200" dirty="0">
                <a:latin typeface="Calibri" panose="020F0502020204030204" pitchFamily="34" charset="0"/>
                <a:cs typeface="Calibri" panose="020F0502020204030204" pitchFamily="34" charset="0"/>
              </a:rPr>
              <a:t>Multiple skill sets: design, policy analysis, engineering, law, planning, outreach &amp; communication etc…</a:t>
            </a:r>
          </a:p>
          <a:p>
            <a:r>
              <a:rPr lang="en-US" sz="3200" dirty="0">
                <a:latin typeface="Calibri" panose="020F0502020204030204" pitchFamily="34" charset="0"/>
                <a:cs typeface="Calibri" panose="020F0502020204030204" pitchFamily="34" charset="0"/>
              </a:rPr>
              <a:t>Technical skill, familiarity with best practices, knowledge and experience</a:t>
            </a:r>
          </a:p>
          <a:p>
            <a:r>
              <a:rPr lang="en-US" sz="3200" dirty="0">
                <a:latin typeface="Calibri" panose="020F0502020204030204" pitchFamily="34" charset="0"/>
                <a:cs typeface="Calibri" panose="020F0502020204030204" pitchFamily="34" charset="0"/>
              </a:rPr>
              <a:t>New ways of thinking and looking at problems</a:t>
            </a:r>
          </a:p>
          <a:p>
            <a:r>
              <a:rPr lang="en-US" sz="3200" dirty="0">
                <a:latin typeface="Calibri" panose="020F0502020204030204" pitchFamily="34" charset="0"/>
                <a:cs typeface="Calibri" panose="020F0502020204030204" pitchFamily="34" charset="0"/>
              </a:rPr>
              <a:t>Time, capacity and student energy</a:t>
            </a:r>
          </a:p>
        </p:txBody>
      </p:sp>
    </p:spTree>
    <p:extLst>
      <p:ext uri="{BB962C8B-B14F-4D97-AF65-F5344CB8AC3E}">
        <p14:creationId xmlns:p14="http://schemas.microsoft.com/office/powerpoint/2010/main" val="572546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6"/>
          <p:cNvSpPr>
            <a:spLocks noChangeArrowheads="1"/>
          </p:cNvSpPr>
          <p:nvPr/>
        </p:nvSpPr>
        <p:spPr bwMode="auto">
          <a:xfrm>
            <a:off x="560440" y="1194477"/>
            <a:ext cx="11090786" cy="476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5125" indent="-163513">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marL="201612" indent="0">
              <a:spcBef>
                <a:spcPct val="0"/>
              </a:spcBef>
              <a:spcAft>
                <a:spcPts val="600"/>
              </a:spcAft>
              <a:buNone/>
            </a:pPr>
            <a:endParaRPr lang="en-US" sz="2400" dirty="0">
              <a:solidFill>
                <a:srgbClr val="000000"/>
              </a:solidFill>
              <a:latin typeface="Century Gothic" charset="0"/>
              <a:ea typeface="Century Gothic" charset="0"/>
              <a:cs typeface="Century Gothic" charset="0"/>
            </a:endParaRPr>
          </a:p>
          <a:p>
            <a:pPr>
              <a:spcBef>
                <a:spcPct val="0"/>
              </a:spcBef>
              <a:spcAft>
                <a:spcPts val="600"/>
              </a:spcAft>
            </a:pPr>
            <a:r>
              <a:rPr lang="en-US" sz="2400" dirty="0">
                <a:solidFill>
                  <a:srgbClr val="000000"/>
                </a:solidFill>
                <a:latin typeface="Century Gothic" charset="0"/>
                <a:ea typeface="Century Gothic" charset="0"/>
                <a:cs typeface="Century Gothic" charset="0"/>
              </a:rPr>
              <a:t>Gain real world experience by grappling with genuine local issues</a:t>
            </a:r>
          </a:p>
          <a:p>
            <a:pPr>
              <a:spcBef>
                <a:spcPct val="0"/>
              </a:spcBef>
              <a:spcAft>
                <a:spcPts val="600"/>
              </a:spcAft>
            </a:pPr>
            <a:r>
              <a:rPr lang="en-US" sz="2400" dirty="0">
                <a:solidFill>
                  <a:srgbClr val="000000"/>
                </a:solidFill>
                <a:latin typeface="Century Gothic" charset="0"/>
                <a:ea typeface="Century Gothic" charset="0"/>
                <a:cs typeface="Century Gothic" charset="0"/>
              </a:rPr>
              <a:t>Chance to work across disciplines</a:t>
            </a:r>
          </a:p>
          <a:p>
            <a:pPr>
              <a:spcBef>
                <a:spcPct val="0"/>
              </a:spcBef>
              <a:spcAft>
                <a:spcPts val="600"/>
              </a:spcAft>
            </a:pPr>
            <a:r>
              <a:rPr lang="en-US" sz="2400" dirty="0">
                <a:solidFill>
                  <a:srgbClr val="000000"/>
                </a:solidFill>
                <a:latin typeface="Century Gothic" charset="0"/>
                <a:ea typeface="Century Gothic" charset="0"/>
                <a:cs typeface="Century Gothic" charset="0"/>
              </a:rPr>
              <a:t>More energized and more focused</a:t>
            </a:r>
          </a:p>
          <a:p>
            <a:pPr>
              <a:spcBef>
                <a:spcPct val="0"/>
              </a:spcBef>
              <a:spcAft>
                <a:spcPts val="600"/>
              </a:spcAft>
            </a:pPr>
            <a:r>
              <a:rPr lang="en-US" sz="2400" dirty="0">
                <a:solidFill>
                  <a:srgbClr val="000000"/>
                </a:solidFill>
                <a:latin typeface="Century Gothic" charset="0"/>
                <a:ea typeface="Century Gothic" charset="0"/>
                <a:cs typeface="Century Gothic" charset="0"/>
              </a:rPr>
              <a:t>Better understanding of what local government does and how it operates</a:t>
            </a:r>
          </a:p>
          <a:p>
            <a:pPr>
              <a:spcBef>
                <a:spcPct val="0"/>
              </a:spcBef>
              <a:spcAft>
                <a:spcPts val="600"/>
              </a:spcAft>
            </a:pPr>
            <a:r>
              <a:rPr lang="en-US" sz="2400" dirty="0">
                <a:solidFill>
                  <a:srgbClr val="000000"/>
                </a:solidFill>
                <a:latin typeface="Century Gothic" charset="0"/>
                <a:ea typeface="Century Gothic" charset="0"/>
                <a:cs typeface="Century Gothic" charset="0"/>
              </a:rPr>
              <a:t>Gain greater sense of community and social responsibility as students and involved citizens</a:t>
            </a:r>
          </a:p>
          <a:p>
            <a:pPr>
              <a:spcBef>
                <a:spcPct val="0"/>
              </a:spcBef>
              <a:spcAft>
                <a:spcPts val="600"/>
              </a:spcAft>
            </a:pPr>
            <a:r>
              <a:rPr lang="en-US" sz="2400" dirty="0">
                <a:solidFill>
                  <a:srgbClr val="000000"/>
                </a:solidFill>
                <a:latin typeface="Century Gothic" charset="0"/>
                <a:ea typeface="Century Gothic" charset="0"/>
                <a:cs typeface="Century Gothic" charset="0"/>
              </a:rPr>
              <a:t>Opens door to additional unforeseen career opportunities at the local government level</a:t>
            </a:r>
          </a:p>
          <a:p>
            <a:endParaRPr lang="en-US" sz="2400" dirty="0">
              <a:solidFill>
                <a:srgbClr val="000000"/>
              </a:solidFill>
              <a:latin typeface="Century Gothic" charset="0"/>
              <a:ea typeface="Century Gothic" charset="0"/>
              <a:cs typeface="Century Gothic" charset="0"/>
            </a:endParaRPr>
          </a:p>
        </p:txBody>
      </p:sp>
      <p:sp>
        <p:nvSpPr>
          <p:cNvPr id="4" name="Title 3"/>
          <p:cNvSpPr>
            <a:spLocks noGrp="1"/>
          </p:cNvSpPr>
          <p:nvPr>
            <p:ph type="title"/>
          </p:nvPr>
        </p:nvSpPr>
        <p:spPr>
          <a:xfrm>
            <a:off x="838200" y="252584"/>
            <a:ext cx="10515600" cy="746222"/>
          </a:xfrm>
        </p:spPr>
        <p:txBody>
          <a:bodyPr>
            <a:noAutofit/>
          </a:bodyPr>
          <a:lstStyle/>
          <a:p>
            <a:pPr algn="ctr"/>
            <a:r>
              <a:rPr lang="en-US" sz="3200" b="1" dirty="0"/>
              <a:t>Benefits to Students</a:t>
            </a:r>
          </a:p>
        </p:txBody>
      </p:sp>
    </p:spTree>
    <p:extLst>
      <p:ext uri="{BB962C8B-B14F-4D97-AF65-F5344CB8AC3E}">
        <p14:creationId xmlns:p14="http://schemas.microsoft.com/office/powerpoint/2010/main" val="3028538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485F4-A48B-8630-11FE-8E79A5D54915}"/>
              </a:ext>
            </a:extLst>
          </p:cNvPr>
          <p:cNvSpPr>
            <a:spLocks noGrp="1"/>
          </p:cNvSpPr>
          <p:nvPr>
            <p:ph type="title"/>
          </p:nvPr>
        </p:nvSpPr>
        <p:spPr>
          <a:xfrm>
            <a:off x="2231136" y="358301"/>
            <a:ext cx="7779138" cy="1188720"/>
          </a:xfrm>
        </p:spPr>
        <p:txBody>
          <a:bodyPr>
            <a:normAutofit/>
          </a:bodyPr>
          <a:lstStyle/>
          <a:p>
            <a:pPr algn="ctr"/>
            <a:r>
              <a:rPr lang="en-US" b="1" dirty="0"/>
              <a:t>Partial Range of Disciplines &amp; Expertise Involved </a:t>
            </a:r>
          </a:p>
        </p:txBody>
      </p:sp>
      <p:sp>
        <p:nvSpPr>
          <p:cNvPr id="3" name="Content Placeholder 2">
            <a:extLst>
              <a:ext uri="{FF2B5EF4-FFF2-40B4-BE49-F238E27FC236}">
                <a16:creationId xmlns:a16="http://schemas.microsoft.com/office/drawing/2014/main" id="{553297BE-B901-DB74-4DF4-8FDBD095239D}"/>
              </a:ext>
            </a:extLst>
          </p:cNvPr>
          <p:cNvSpPr>
            <a:spLocks noGrp="1"/>
          </p:cNvSpPr>
          <p:nvPr>
            <p:ph sz="half" idx="1"/>
          </p:nvPr>
        </p:nvSpPr>
        <p:spPr>
          <a:xfrm>
            <a:off x="741146" y="2176040"/>
            <a:ext cx="5112538" cy="4272898"/>
          </a:xfrm>
        </p:spPr>
        <p:txBody>
          <a:bodyPr>
            <a:normAutofit fontScale="92500" lnSpcReduction="20000"/>
          </a:bodyPr>
          <a:lstStyle/>
          <a:p>
            <a:r>
              <a:rPr lang="en-US" sz="2200" dirty="0">
                <a:latin typeface="Calibri" panose="020F0502020204030204" pitchFamily="34" charset="0"/>
                <a:cs typeface="Calibri" panose="020F0502020204030204" pitchFamily="34" charset="0"/>
              </a:rPr>
              <a:t>Climate Adaptation/Mitigation/Resilience</a:t>
            </a:r>
          </a:p>
          <a:p>
            <a:r>
              <a:rPr lang="en-US" sz="2200" dirty="0">
                <a:latin typeface="Calibri" panose="020F0502020204030204" pitchFamily="34" charset="0"/>
                <a:cs typeface="Calibri" panose="020F0502020204030204" pitchFamily="34" charset="0"/>
              </a:rPr>
              <a:t>Sustainable Development</a:t>
            </a:r>
          </a:p>
          <a:p>
            <a:r>
              <a:rPr lang="en-US" sz="2200" dirty="0">
                <a:latin typeface="Calibri" panose="020F0502020204030204" pitchFamily="34" charset="0"/>
                <a:cs typeface="Calibri" panose="020F0502020204030204" pitchFamily="34" charset="0"/>
              </a:rPr>
              <a:t>Affordable housing</a:t>
            </a:r>
          </a:p>
          <a:p>
            <a:r>
              <a:rPr lang="en-US" sz="2200" dirty="0">
                <a:latin typeface="Calibri" panose="020F0502020204030204" pitchFamily="34" charset="0"/>
                <a:cs typeface="Calibri" panose="020F0502020204030204" pitchFamily="34" charset="0"/>
              </a:rPr>
              <a:t>Sustainable transportation</a:t>
            </a:r>
          </a:p>
          <a:p>
            <a:r>
              <a:rPr lang="en-US" sz="2200" dirty="0">
                <a:latin typeface="Calibri" panose="020F0502020204030204" pitchFamily="34" charset="0"/>
                <a:cs typeface="Calibri" panose="020F0502020204030204" pitchFamily="34" charset="0"/>
              </a:rPr>
              <a:t>Engaging marginalized communities</a:t>
            </a:r>
          </a:p>
          <a:p>
            <a:r>
              <a:rPr lang="en-US" sz="2200" dirty="0">
                <a:latin typeface="Calibri" panose="020F0502020204030204" pitchFamily="34" charset="0"/>
                <a:cs typeface="Calibri" panose="020F0502020204030204" pitchFamily="34" charset="0"/>
              </a:rPr>
              <a:t>Economic development/redevelopment</a:t>
            </a:r>
          </a:p>
          <a:p>
            <a:r>
              <a:rPr lang="en-US" sz="2200" dirty="0">
                <a:latin typeface="Calibri" panose="020F0502020204030204" pitchFamily="34" charset="0"/>
                <a:cs typeface="Calibri" panose="020F0502020204030204" pitchFamily="34" charset="0"/>
              </a:rPr>
              <a:t>Brownfield redevelopment</a:t>
            </a:r>
          </a:p>
          <a:p>
            <a:r>
              <a:rPr lang="en-US" sz="2200" dirty="0">
                <a:latin typeface="Calibri" panose="020F0502020204030204" pitchFamily="34" charset="0"/>
                <a:cs typeface="Calibri" panose="020F0502020204030204" pitchFamily="34" charset="0"/>
              </a:rPr>
              <a:t>Waste/Litter</a:t>
            </a:r>
          </a:p>
          <a:p>
            <a:r>
              <a:rPr lang="en-US" sz="2200" dirty="0">
                <a:latin typeface="Calibri" panose="020F0502020204030204" pitchFamily="34" charset="0"/>
                <a:cs typeface="Calibri" panose="020F0502020204030204" pitchFamily="34" charset="0"/>
              </a:rPr>
              <a:t>Green architecture</a:t>
            </a:r>
          </a:p>
          <a:p>
            <a:r>
              <a:rPr lang="en-US" sz="2200" dirty="0">
                <a:latin typeface="Calibri" panose="020F0502020204030204" pitchFamily="34" charset="0"/>
                <a:cs typeface="Calibri" panose="020F0502020204030204" pitchFamily="34" charset="0"/>
              </a:rPr>
              <a:t>Community education</a:t>
            </a:r>
          </a:p>
          <a:p>
            <a:r>
              <a:rPr lang="en-US" sz="2200" dirty="0">
                <a:latin typeface="Calibri" panose="020F0502020204030204" pitchFamily="34" charset="0"/>
                <a:cs typeface="Calibri" panose="020F0502020204030204" pitchFamily="34" charset="0"/>
              </a:rPr>
              <a:t>Livability</a:t>
            </a:r>
          </a:p>
          <a:p>
            <a:endParaRPr lang="en-US" dirty="0"/>
          </a:p>
        </p:txBody>
      </p:sp>
      <p:sp>
        <p:nvSpPr>
          <p:cNvPr id="4" name="Content Placeholder 3">
            <a:extLst>
              <a:ext uri="{FF2B5EF4-FFF2-40B4-BE49-F238E27FC236}">
                <a16:creationId xmlns:a16="http://schemas.microsoft.com/office/drawing/2014/main" id="{12F9DD74-DD67-0936-C70B-15E8643F7910}"/>
              </a:ext>
            </a:extLst>
          </p:cNvPr>
          <p:cNvSpPr>
            <a:spLocks noGrp="1"/>
          </p:cNvSpPr>
          <p:nvPr>
            <p:ph sz="half" idx="2"/>
          </p:nvPr>
        </p:nvSpPr>
        <p:spPr>
          <a:xfrm>
            <a:off x="6338315" y="2127902"/>
            <a:ext cx="4942493" cy="4272898"/>
          </a:xfrm>
        </p:spPr>
        <p:txBody>
          <a:bodyPr>
            <a:normAutofit fontScale="92500" lnSpcReduction="20000"/>
          </a:bodyPr>
          <a:lstStyle/>
          <a:p>
            <a:r>
              <a:rPr lang="en-US" sz="2200" dirty="0">
                <a:latin typeface="Calibri" panose="020F0502020204030204" pitchFamily="34" charset="0"/>
                <a:cs typeface="Calibri" panose="020F0502020204030204" pitchFamily="34" charset="0"/>
              </a:rPr>
              <a:t>Economic development/redevelopment</a:t>
            </a:r>
          </a:p>
          <a:p>
            <a:r>
              <a:rPr lang="en-US" sz="2200" dirty="0">
                <a:latin typeface="Calibri" panose="020F0502020204030204" pitchFamily="34" charset="0"/>
                <a:cs typeface="Calibri" panose="020F0502020204030204" pitchFamily="34" charset="0"/>
              </a:rPr>
              <a:t>Brownfield redevelopment</a:t>
            </a:r>
          </a:p>
          <a:p>
            <a:r>
              <a:rPr lang="en-US" sz="2200" dirty="0">
                <a:latin typeface="Calibri" panose="020F0502020204030204" pitchFamily="34" charset="0"/>
                <a:cs typeface="Calibri" panose="020F0502020204030204" pitchFamily="34" charset="0"/>
              </a:rPr>
              <a:t>Waste/Litter</a:t>
            </a:r>
          </a:p>
          <a:p>
            <a:r>
              <a:rPr lang="en-US" sz="2200" dirty="0">
                <a:latin typeface="Calibri" panose="020F0502020204030204" pitchFamily="34" charset="0"/>
                <a:cs typeface="Calibri" panose="020F0502020204030204" pitchFamily="34" charset="0"/>
              </a:rPr>
              <a:t>Green architecture</a:t>
            </a:r>
          </a:p>
          <a:p>
            <a:r>
              <a:rPr lang="en-US" sz="2200" dirty="0">
                <a:latin typeface="Calibri" panose="020F0502020204030204" pitchFamily="34" charset="0"/>
                <a:cs typeface="Calibri" panose="020F0502020204030204" pitchFamily="34" charset="0"/>
              </a:rPr>
              <a:t>Community education</a:t>
            </a:r>
          </a:p>
          <a:p>
            <a:r>
              <a:rPr lang="en-US" sz="2200" dirty="0">
                <a:latin typeface="Calibri" panose="020F0502020204030204" pitchFamily="34" charset="0"/>
                <a:cs typeface="Calibri" panose="020F0502020204030204" pitchFamily="34" charset="0"/>
              </a:rPr>
              <a:t>Livability</a:t>
            </a:r>
          </a:p>
          <a:p>
            <a:r>
              <a:rPr lang="en-US" sz="2200" dirty="0">
                <a:latin typeface="Calibri" panose="020F0502020204030204" pitchFamily="34" charset="0"/>
                <a:cs typeface="Calibri" panose="020F0502020204030204" pitchFamily="34" charset="0"/>
              </a:rPr>
              <a:t>Environmental Planning</a:t>
            </a:r>
          </a:p>
          <a:p>
            <a:r>
              <a:rPr lang="en-US" sz="2200" dirty="0">
                <a:latin typeface="Calibri" panose="020F0502020204030204" pitchFamily="34" charset="0"/>
                <a:cs typeface="Calibri" panose="020F0502020204030204" pitchFamily="34" charset="0"/>
              </a:rPr>
              <a:t>Urban Planning</a:t>
            </a:r>
          </a:p>
          <a:p>
            <a:r>
              <a:rPr lang="en-US" sz="2200" dirty="0">
                <a:latin typeface="Calibri" panose="020F0502020204030204" pitchFamily="34" charset="0"/>
                <a:cs typeface="Calibri" panose="020F0502020204030204" pitchFamily="34" charset="0"/>
              </a:rPr>
              <a:t>Risk Assessment</a:t>
            </a:r>
          </a:p>
          <a:p>
            <a:r>
              <a:rPr lang="en-US" sz="2200" dirty="0">
                <a:latin typeface="Calibri" panose="020F0502020204030204" pitchFamily="34" charset="0"/>
                <a:cs typeface="Calibri" panose="020F0502020204030204" pitchFamily="34" charset="0"/>
              </a:rPr>
              <a:t>Ecological Systems</a:t>
            </a:r>
          </a:p>
          <a:p>
            <a:r>
              <a:rPr lang="en-US" sz="2200" dirty="0">
                <a:latin typeface="Calibri" panose="020F0502020204030204" pitchFamily="34" charset="0"/>
                <a:cs typeface="Calibri" panose="020F0502020204030204" pitchFamily="34" charset="0"/>
              </a:rPr>
              <a:t>And so much more…</a:t>
            </a:r>
          </a:p>
          <a:p>
            <a:endParaRPr lang="en-US" dirty="0"/>
          </a:p>
        </p:txBody>
      </p:sp>
    </p:spTree>
    <p:extLst>
      <p:ext uri="{BB962C8B-B14F-4D97-AF65-F5344CB8AC3E}">
        <p14:creationId xmlns:p14="http://schemas.microsoft.com/office/powerpoint/2010/main" val="3593062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8475"/>
            <a:ext cx="10515600" cy="1167618"/>
          </a:xfrm>
        </p:spPr>
        <p:txBody>
          <a:bodyPr>
            <a:normAutofit/>
          </a:bodyPr>
          <a:lstStyle/>
          <a:p>
            <a:pPr algn="ctr"/>
            <a:r>
              <a:rPr lang="en-US" b="1" dirty="0"/>
              <a:t>Scale of Typical Engagement During an Academic Year (US Example)</a:t>
            </a:r>
          </a:p>
        </p:txBody>
      </p:sp>
      <p:grpSp>
        <p:nvGrpSpPr>
          <p:cNvPr id="8" name="Group 7"/>
          <p:cNvGrpSpPr/>
          <p:nvPr/>
        </p:nvGrpSpPr>
        <p:grpSpPr>
          <a:xfrm>
            <a:off x="1328617" y="1409332"/>
            <a:ext cx="9612527" cy="4669575"/>
            <a:chOff x="298916" y="612892"/>
            <a:chExt cx="11594168" cy="5632217"/>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916" y="612892"/>
              <a:ext cx="11594168" cy="5632217"/>
            </a:xfrm>
            <a:prstGeom prst="rect">
              <a:avLst/>
            </a:prstGeom>
          </p:spPr>
        </p:pic>
        <p:sp>
          <p:nvSpPr>
            <p:cNvPr id="10" name="TextBox 9"/>
            <p:cNvSpPr txBox="1"/>
            <p:nvPr/>
          </p:nvSpPr>
          <p:spPr>
            <a:xfrm>
              <a:off x="9367520" y="1026160"/>
              <a:ext cx="2296160" cy="894080"/>
            </a:xfrm>
            <a:prstGeom prst="rect">
              <a:avLst/>
            </a:prstGeom>
            <a:solidFill>
              <a:schemeClr val="bg1"/>
            </a:solidFill>
            <a:ln>
              <a:solidFill>
                <a:schemeClr val="bg1"/>
              </a:solidFill>
            </a:ln>
          </p:spPr>
          <p:txBody>
            <a:bodyPr wrap="square" rtlCol="0">
              <a:spAutoFit/>
            </a:bodyPr>
            <a:lstStyle/>
            <a:p>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86591" y="917448"/>
              <a:ext cx="4875770" cy="962152"/>
            </a:xfrm>
            <a:prstGeom prst="rect">
              <a:avLst/>
            </a:prstGeom>
          </p:spPr>
        </p:pic>
      </p:grpSp>
    </p:spTree>
    <p:extLst>
      <p:ext uri="{BB962C8B-B14F-4D97-AF65-F5344CB8AC3E}">
        <p14:creationId xmlns:p14="http://schemas.microsoft.com/office/powerpoint/2010/main" val="4141429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39FC6-7147-60AC-F01A-5F916E64EDC2}"/>
              </a:ext>
            </a:extLst>
          </p:cNvPr>
          <p:cNvSpPr>
            <a:spLocks noGrp="1"/>
          </p:cNvSpPr>
          <p:nvPr>
            <p:ph type="title"/>
          </p:nvPr>
        </p:nvSpPr>
        <p:spPr>
          <a:xfrm>
            <a:off x="1270535" y="387180"/>
            <a:ext cx="9538636" cy="1188720"/>
          </a:xfrm>
        </p:spPr>
        <p:txBody>
          <a:bodyPr/>
          <a:lstStyle/>
          <a:p>
            <a:pPr algn="ctr"/>
            <a:r>
              <a:rPr lang="en-US" b="1" dirty="0"/>
              <a:t>Sample Range of Community Projects</a:t>
            </a:r>
          </a:p>
        </p:txBody>
      </p:sp>
      <p:sp>
        <p:nvSpPr>
          <p:cNvPr id="3" name="Content Placeholder 2">
            <a:extLst>
              <a:ext uri="{FF2B5EF4-FFF2-40B4-BE49-F238E27FC236}">
                <a16:creationId xmlns:a16="http://schemas.microsoft.com/office/drawing/2014/main" id="{471D944F-DD54-23D3-AFD8-F5C9875E41A1}"/>
              </a:ext>
            </a:extLst>
          </p:cNvPr>
          <p:cNvSpPr>
            <a:spLocks noGrp="1"/>
          </p:cNvSpPr>
          <p:nvPr>
            <p:ph sz="half" idx="1"/>
          </p:nvPr>
        </p:nvSpPr>
        <p:spPr>
          <a:xfrm>
            <a:off x="875900" y="2098307"/>
            <a:ext cx="4977784" cy="4158114"/>
          </a:xfrm>
        </p:spPr>
        <p:txBody>
          <a:bodyPr>
            <a:normAutofit fontScale="92500" lnSpcReduction="10000"/>
          </a:bodyPr>
          <a:lstStyle/>
          <a:p>
            <a:r>
              <a:rPr lang="en-US" sz="2400" dirty="0">
                <a:latin typeface="Calibri" panose="020F0502020204030204" pitchFamily="34" charset="0"/>
                <a:cs typeface="Calibri" panose="020F0502020204030204" pitchFamily="34" charset="0"/>
              </a:rPr>
              <a:t>Climate Adaptation/Mitigation/Resilience</a:t>
            </a:r>
          </a:p>
          <a:p>
            <a:r>
              <a:rPr lang="en-US" sz="2400" dirty="0">
                <a:latin typeface="Calibri" panose="020F0502020204030204" pitchFamily="34" charset="0"/>
                <a:cs typeface="Calibri" panose="020F0502020204030204" pitchFamily="34" charset="0"/>
              </a:rPr>
              <a:t>Nature-based Adaptation/Resilience</a:t>
            </a:r>
          </a:p>
          <a:p>
            <a:r>
              <a:rPr lang="en-US" sz="2400" dirty="0">
                <a:latin typeface="Calibri" panose="020F0502020204030204" pitchFamily="34" charset="0"/>
                <a:cs typeface="Calibri" panose="020F0502020204030204" pitchFamily="34" charset="0"/>
              </a:rPr>
              <a:t>Disaster Risk Assessment &amp; Risk Mapping</a:t>
            </a:r>
          </a:p>
          <a:p>
            <a:r>
              <a:rPr lang="en-US" sz="2400" dirty="0">
                <a:latin typeface="Calibri" panose="020F0502020204030204" pitchFamily="34" charset="0"/>
                <a:cs typeface="Calibri" panose="020F0502020204030204" pitchFamily="34" charset="0"/>
              </a:rPr>
              <a:t>Disaster early warning systems</a:t>
            </a:r>
          </a:p>
          <a:p>
            <a:r>
              <a:rPr lang="en-US" sz="2400" dirty="0">
                <a:latin typeface="Calibri" panose="020F0502020204030204" pitchFamily="34" charset="0"/>
                <a:cs typeface="Calibri" panose="020F0502020204030204" pitchFamily="34" charset="0"/>
              </a:rPr>
              <a:t>Sustainable Redevelopment Planning</a:t>
            </a:r>
          </a:p>
          <a:p>
            <a:r>
              <a:rPr lang="en-US" sz="2400" dirty="0">
                <a:latin typeface="Calibri" panose="020F0502020204030204" pitchFamily="34" charset="0"/>
                <a:cs typeface="Calibri" panose="020F0502020204030204" pitchFamily="34" charset="0"/>
              </a:rPr>
              <a:t>Climate Risk Assessment &amp; Planning</a:t>
            </a:r>
          </a:p>
          <a:p>
            <a:r>
              <a:rPr lang="en-US" sz="2400" dirty="0">
                <a:latin typeface="Calibri" panose="020F0502020204030204" pitchFamily="34" charset="0"/>
                <a:cs typeface="Calibri" panose="020F0502020204030204" pitchFamily="34" charset="0"/>
              </a:rPr>
              <a:t>Affordable housing</a:t>
            </a:r>
          </a:p>
          <a:p>
            <a:r>
              <a:rPr lang="en-US" sz="2400" dirty="0">
                <a:latin typeface="Calibri" panose="020F0502020204030204" pitchFamily="34" charset="0"/>
                <a:cs typeface="Calibri" panose="020F0502020204030204" pitchFamily="34" charset="0"/>
              </a:rPr>
              <a:t>Sustainable transportation</a:t>
            </a:r>
          </a:p>
          <a:p>
            <a:endParaRPr lang="en-US" dirty="0"/>
          </a:p>
        </p:txBody>
      </p:sp>
      <p:sp>
        <p:nvSpPr>
          <p:cNvPr id="4" name="Content Placeholder 3">
            <a:extLst>
              <a:ext uri="{FF2B5EF4-FFF2-40B4-BE49-F238E27FC236}">
                <a16:creationId xmlns:a16="http://schemas.microsoft.com/office/drawing/2014/main" id="{E55A9B8F-AB0B-AD6E-9AB1-360F8A077C08}"/>
              </a:ext>
            </a:extLst>
          </p:cNvPr>
          <p:cNvSpPr>
            <a:spLocks noGrp="1"/>
          </p:cNvSpPr>
          <p:nvPr>
            <p:ph sz="half" idx="2"/>
          </p:nvPr>
        </p:nvSpPr>
        <p:spPr>
          <a:xfrm>
            <a:off x="6338315" y="2098307"/>
            <a:ext cx="4977784" cy="4158114"/>
          </a:xfrm>
        </p:spPr>
        <p:txBody>
          <a:bodyPr>
            <a:normAutofit fontScale="92500" lnSpcReduction="10000"/>
          </a:bodyPr>
          <a:lstStyle/>
          <a:p>
            <a:r>
              <a:rPr lang="en-US" sz="2400" dirty="0">
                <a:latin typeface="Calibri" panose="020F0502020204030204" pitchFamily="34" charset="0"/>
                <a:cs typeface="Calibri" panose="020F0502020204030204" pitchFamily="34" charset="0"/>
              </a:rPr>
              <a:t>Waste/Litter</a:t>
            </a:r>
          </a:p>
          <a:p>
            <a:r>
              <a:rPr lang="en-US" sz="2400" dirty="0">
                <a:latin typeface="Calibri" panose="020F0502020204030204" pitchFamily="34" charset="0"/>
                <a:cs typeface="Calibri" panose="020F0502020204030204" pitchFamily="34" charset="0"/>
              </a:rPr>
              <a:t>Green architecture</a:t>
            </a:r>
          </a:p>
          <a:p>
            <a:r>
              <a:rPr lang="en-US" sz="2400" dirty="0">
                <a:latin typeface="Calibri" panose="020F0502020204030204" pitchFamily="34" charset="0"/>
                <a:cs typeface="Calibri" panose="020F0502020204030204" pitchFamily="34" charset="0"/>
              </a:rPr>
              <a:t>Community education</a:t>
            </a:r>
          </a:p>
          <a:p>
            <a:r>
              <a:rPr lang="en-US" sz="2400" dirty="0">
                <a:latin typeface="Calibri" panose="020F0502020204030204" pitchFamily="34" charset="0"/>
                <a:cs typeface="Calibri" panose="020F0502020204030204" pitchFamily="34" charset="0"/>
              </a:rPr>
              <a:t>Livability</a:t>
            </a:r>
          </a:p>
          <a:p>
            <a:r>
              <a:rPr lang="en-US" sz="2400" dirty="0">
                <a:latin typeface="Calibri" panose="020F0502020204030204" pitchFamily="34" charset="0"/>
                <a:cs typeface="Calibri" panose="020F0502020204030204" pitchFamily="34" charset="0"/>
              </a:rPr>
              <a:t>Engaging marginalized communities</a:t>
            </a:r>
          </a:p>
          <a:p>
            <a:r>
              <a:rPr lang="en-US" sz="2400" dirty="0">
                <a:latin typeface="Calibri" panose="020F0502020204030204" pitchFamily="34" charset="0"/>
                <a:cs typeface="Calibri" panose="020F0502020204030204" pitchFamily="34" charset="0"/>
              </a:rPr>
              <a:t>Economic development/redevelopment</a:t>
            </a:r>
          </a:p>
          <a:p>
            <a:r>
              <a:rPr lang="en-US" sz="2400" dirty="0">
                <a:latin typeface="Calibri" panose="020F0502020204030204" pitchFamily="34" charset="0"/>
                <a:cs typeface="Calibri" panose="020F0502020204030204" pitchFamily="34" charset="0"/>
              </a:rPr>
              <a:t>Brownfield redevelopment</a:t>
            </a:r>
          </a:p>
          <a:p>
            <a:r>
              <a:rPr lang="en-US" sz="2400" dirty="0">
                <a:latin typeface="Calibri" panose="020F0502020204030204" pitchFamily="34" charset="0"/>
                <a:cs typeface="Calibri" panose="020F0502020204030204" pitchFamily="34" charset="0"/>
              </a:rPr>
              <a:t>And so much more…</a:t>
            </a:r>
          </a:p>
          <a:p>
            <a:endParaRPr lang="en-US" dirty="0"/>
          </a:p>
        </p:txBody>
      </p:sp>
    </p:spTree>
    <p:extLst>
      <p:ext uri="{BB962C8B-B14F-4D97-AF65-F5344CB8AC3E}">
        <p14:creationId xmlns:p14="http://schemas.microsoft.com/office/powerpoint/2010/main" val="2700695912"/>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1066</TotalTime>
  <Words>1946</Words>
  <Application>Microsoft Office PowerPoint</Application>
  <PresentationFormat>Widescreen</PresentationFormat>
  <Paragraphs>227</Paragraphs>
  <Slides>26</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Calibri</vt:lpstr>
      <vt:lpstr>Century Gothic</vt:lpstr>
      <vt:lpstr>Chivo-Bold</vt:lpstr>
      <vt:lpstr>Chivo-Regular</vt:lpstr>
      <vt:lpstr>Gill Sans MT</vt:lpstr>
      <vt:lpstr>Symbol</vt:lpstr>
      <vt:lpstr>Times New Roman</vt:lpstr>
      <vt:lpstr>Wingdings</vt:lpstr>
      <vt:lpstr>Parcel</vt:lpstr>
      <vt:lpstr> Educational Partnerships for Innovation in Communities (EPIC)  Highlights from African Cities Implementing the EPIC Capacity-Building Tool </vt:lpstr>
      <vt:lpstr>Educational Partnerships for Innovation in Communities (EPIC) Capacity Building Tool </vt:lpstr>
      <vt:lpstr>Educational Partnerships for Innovation in Communities (EPIC) Capacity Building Tool</vt:lpstr>
      <vt:lpstr>PowerPoint Presentation</vt:lpstr>
      <vt:lpstr>University Assets in Service to Local Communities</vt:lpstr>
      <vt:lpstr>Benefits to Students</vt:lpstr>
      <vt:lpstr>Partial Range of Disciplines &amp; Expertise Involved </vt:lpstr>
      <vt:lpstr>Scale of Typical Engagement During an Academic Year (US Example)</vt:lpstr>
      <vt:lpstr>Sample Range of Community Projects</vt:lpstr>
      <vt:lpstr>Journey of the EPIC Tool from the U.S. A. to Africa [+ SE Asia &amp; LA]</vt:lpstr>
      <vt:lpstr> The EPIC model has been implemented by more than 70 university-based programs in more than 350 diverse institutions/communities globally, to complete more than 1800 projects mobilizing more than a million hours of expert-supervised student effort </vt:lpstr>
      <vt:lpstr>Outcomes of EPIC Capacity-Building Tool in Selected African Cities</vt:lpstr>
      <vt:lpstr>Durban, South Africa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Contacts and Selected Web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Educational Partnerships for Innovation in Communities (EPIC)  Highlights from African Cities Implementing the EPIC Capacity-Building Tool </dc:title>
  <dc:creator>Socci, Anthony</dc:creator>
  <cp:lastModifiedBy>Socci, Anthony</cp:lastModifiedBy>
  <cp:revision>1</cp:revision>
  <dcterms:created xsi:type="dcterms:W3CDTF">2024-07-17T15:55:49Z</dcterms:created>
  <dcterms:modified xsi:type="dcterms:W3CDTF">2024-07-30T15:19:24Z</dcterms:modified>
</cp:coreProperties>
</file>