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  <p:sldMasterId id="2147483660" r:id="rId6"/>
  </p:sldMasterIdLst>
  <p:notesMasterIdLst>
    <p:notesMasterId r:id="rId34"/>
  </p:notesMasterIdLst>
  <p:handoutMasterIdLst>
    <p:handoutMasterId r:id="rId35"/>
  </p:handoutMasterIdLst>
  <p:sldIdLst>
    <p:sldId id="4331" r:id="rId7"/>
    <p:sldId id="957" r:id="rId8"/>
    <p:sldId id="4263" r:id="rId9"/>
    <p:sldId id="4290" r:id="rId10"/>
    <p:sldId id="4291" r:id="rId11"/>
    <p:sldId id="4330" r:id="rId12"/>
    <p:sldId id="4293" r:id="rId13"/>
    <p:sldId id="4294" r:id="rId14"/>
    <p:sldId id="4295" r:id="rId15"/>
    <p:sldId id="4296" r:id="rId16"/>
    <p:sldId id="4297" r:id="rId17"/>
    <p:sldId id="4298" r:id="rId18"/>
    <p:sldId id="4299" r:id="rId19"/>
    <p:sldId id="4302" r:id="rId20"/>
    <p:sldId id="4333" r:id="rId21"/>
    <p:sldId id="4303" r:id="rId22"/>
    <p:sldId id="4328" r:id="rId23"/>
    <p:sldId id="4304" r:id="rId24"/>
    <p:sldId id="4313" r:id="rId25"/>
    <p:sldId id="4329" r:id="rId26"/>
    <p:sldId id="4306" r:id="rId27"/>
    <p:sldId id="4315" r:id="rId28"/>
    <p:sldId id="4316" r:id="rId29"/>
    <p:sldId id="4317" r:id="rId30"/>
    <p:sldId id="4318" r:id="rId31"/>
    <p:sldId id="4319" r:id="rId32"/>
    <p:sldId id="432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6C1C824-4832-0DF2-FCE4-C7FCE3110944}" name="Wehling, Carrie" initials="WC" userId="S::Wehling.Carrie@epa.gov::0aff52bc-8992-4205-9c9b-9a30892a7997" providerId="AD"/>
  <p188:author id="{8CACF424-443D-E8EE-2CE0-35BE71889065}" name="Canavan, Sheila" initials="CS" userId="S::Canavan.Sheila@epa.gov::a8439cb7-2a32-4433-a617-2935e15ae4d8" providerId="AD"/>
  <p188:author id="{81DF4425-E8F2-F98D-030B-D69CF118C64D}" name="Reaves, Elissa" initials="RE" userId="S::Reaves.Elissa@epa.gov::a35720e8-aa6e-440c-91f5-16e318b0044a" providerId="AD"/>
  <p188:author id="{06791C40-8BB7-F4AA-A33E-5F7E43C41968}" name="Masten, Bethany" initials="MB" userId="S::Masten.Bethany@epa.gov::daebb872-1987-4609-a30c-07564465e04e" providerId="AD"/>
  <p188:author id="{84F73647-3000-1F88-CA9D-D70880AE0D14}" name="Rufka, Anthony" initials="RA" userId="S::rufka.anthony@epa.gov::d1ce3141-823f-43ba-bef3-cadf271525c6" providerId="AD"/>
  <p188:author id="{80BEDE51-6060-18D8-0FDB-6F2E20EB3105}" name="Flaherty, Colleen" initials="FC" userId="S::Flaherty.Colleen@epa.gov::73af1ec8-0799-407e-81bb-d1983c09aa8d" providerId="AD"/>
  <p188:author id="{66241E56-4136-91EF-0B3E-1CC44625357A}" name="Burneson, Eric" initials="BE" userId="S::Burneson.Eric@epa.gov::0cf0cfa4-48dd-44e9-a0d3-2537104932fe" providerId="AD"/>
  <p188:author id="{2607F35E-D5CF-6AA1-9CA3-8D1D587AE6B4}" name="Murphy, Eileen" initials="ME" userId="S::murphy.eileen@epa.gov::2031cf9b-becd-4716-8607-67c39f1bb318" providerId="AD"/>
  <p188:author id="{97C58D6C-5142-43C8-85C9-B8CF802DA393}" name="Nalven, Heidi" initials="NH" userId="S::Nalven.Heidi@epa.gov::1d113519-0297-4f11-997b-9e75cc7cf7bd" providerId="AD"/>
  <p188:author id="{9FF5E17B-5A5D-0C44-7982-E6488DF156F2}" name="Wolf, Joel" initials="WJ" userId="S::Wolf.Joel@epa.gov::8e30a4be-c1f0-43ac-a079-b9d7bcd4b1b3" providerId="AD"/>
  <p188:author id="{C846248C-D31A-27F7-AC94-47A640344F14}" name="Rufka, Anthony" initials="RA" userId="S::Rufka.Anthony@epa.gov::d1ce3141-823f-43ba-bef3-cadf271525c6" providerId="AD"/>
  <p188:author id="{C0B62CB9-F706-CCDF-B61C-87AB4138899B}" name="Hull, Clara" initials="HC" userId="S::hull.clara@epa.gov::2daf8d01-ae93-4ac7-afec-42a7af6698a8" providerId="AD"/>
  <p188:author id="{7BC459B9-A3E2-F5C1-00C9-AA225133CFEA}" name="Greene, Ashley" initials="GA" userId="Greene, Ashley" providerId="None"/>
  <p188:author id="{A89431CD-3AEB-E2B6-9986-ABB37B54D8F7}" name="Greene, Ashley" initials="GA" userId="S::greene.ashley@epa.gov::7f151d5a-aff0-488f-a9d1-6dca51b0693d" providerId="AD"/>
  <p188:author id="{EA7982CD-D9DF-6E34-D050-0E8296B911CF}" name="Murphy, Eileen" initials="ME" userId="S::Murphy.Eileen@epa.gov::2031cf9b-becd-4716-8607-67c39f1bb318" providerId="AD"/>
  <p188:author id="{336B8BCF-A7F8-FE09-5A7F-600EE872A8EF}" name="Albert, Ryan" initials="AR" userId="S::Albert.Ryan@epa.gov::845c2cf8-7271-4aff-a258-8c05e72d2696" providerId="AD"/>
  <p188:author id="{2C0B93D2-9451-4779-10CC-8C27D30B6068}" name="Kramek, Niva" initials="KN" userId="S::kramek.niva@epa.gov::979986b1-2005-41bf-8b83-3c1b697e1ed1" providerId="AD"/>
  <p188:author id="{81EF7AD6-FDF3-8E57-B2C8-B75E0744249B}" name="Webster, Morgan" initials="WM" userId="S::webster.morgan@epa.gov::4fac68ad-a385-4fa5-959b-31d369458856" providerId="AD"/>
  <p188:author id="{63C727E2-4A2B-57D6-F48F-6220653F0842}" name="Alexis Lan" initials="AL" userId="Alexis Lan" providerId="None"/>
  <p188:author id="{3EA2F9E5-9CEE-A823-E45D-1010B8A82815}" name="Bailey, Olivia" initials="BO" userId="S::Bailey.Olivia.M@epa.gov::e9a817a6-0611-45ce-8359-3e32c3c225e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A6"/>
    <a:srgbClr val="1E5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tableStyles" Target="tableStyles.xml"/><Relationship Id="rId21" Type="http://schemas.openxmlformats.org/officeDocument/2006/relationships/slide" Target="slides/slide15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sten, Bethany" userId="daebb872-1987-4609-a30c-07564465e04e" providerId="ADAL" clId="{30FBA9A8-69DA-4200-B9F5-BA4160D702E1}"/>
    <pc:docChg chg="undo custSel modSld modMainMaster">
      <pc:chgData name="Masten, Bethany" userId="daebb872-1987-4609-a30c-07564465e04e" providerId="ADAL" clId="{30FBA9A8-69DA-4200-B9F5-BA4160D702E1}" dt="2024-08-15T15:34:22.539" v="116" actId="20577"/>
      <pc:docMkLst>
        <pc:docMk/>
      </pc:docMkLst>
      <pc:sldChg chg="modSp mod">
        <pc:chgData name="Masten, Bethany" userId="daebb872-1987-4609-a30c-07564465e04e" providerId="ADAL" clId="{30FBA9A8-69DA-4200-B9F5-BA4160D702E1}" dt="2024-08-15T15:34:22.539" v="116" actId="20577"/>
        <pc:sldMkLst>
          <pc:docMk/>
          <pc:sldMk cId="610307706" sldId="4290"/>
        </pc:sldMkLst>
        <pc:spChg chg="mod">
          <ac:chgData name="Masten, Bethany" userId="daebb872-1987-4609-a30c-07564465e04e" providerId="ADAL" clId="{30FBA9A8-69DA-4200-B9F5-BA4160D702E1}" dt="2024-08-15T15:34:22.539" v="116" actId="20577"/>
          <ac:spMkLst>
            <pc:docMk/>
            <pc:sldMk cId="610307706" sldId="4290"/>
            <ac:spMk id="3" creationId="{361CC249-FBD2-FABF-3EFC-AA9F5C95E8E2}"/>
          </ac:spMkLst>
        </pc:spChg>
      </pc:sldChg>
      <pc:sldChg chg="delSp mod">
        <pc:chgData name="Masten, Bethany" userId="daebb872-1987-4609-a30c-07564465e04e" providerId="ADAL" clId="{30FBA9A8-69DA-4200-B9F5-BA4160D702E1}" dt="2024-08-09T18:17:50.212" v="0" actId="478"/>
        <pc:sldMkLst>
          <pc:docMk/>
          <pc:sldMk cId="2100497281" sldId="4291"/>
        </pc:sldMkLst>
        <pc:spChg chg="del">
          <ac:chgData name="Masten, Bethany" userId="daebb872-1987-4609-a30c-07564465e04e" providerId="ADAL" clId="{30FBA9A8-69DA-4200-B9F5-BA4160D702E1}" dt="2024-08-09T18:17:50.212" v="0" actId="478"/>
          <ac:spMkLst>
            <pc:docMk/>
            <pc:sldMk cId="2100497281" sldId="4291"/>
            <ac:spMk id="2" creationId="{2A999355-5E4B-299F-E6B2-31DE3C7702B3}"/>
          </ac:spMkLst>
        </pc:spChg>
      </pc:sldChg>
      <pc:sldChg chg="delSp mod">
        <pc:chgData name="Masten, Bethany" userId="daebb872-1987-4609-a30c-07564465e04e" providerId="ADAL" clId="{30FBA9A8-69DA-4200-B9F5-BA4160D702E1}" dt="2024-08-09T18:17:55.313" v="2" actId="478"/>
        <pc:sldMkLst>
          <pc:docMk/>
          <pc:sldMk cId="1772871780" sldId="4293"/>
        </pc:sldMkLst>
        <pc:spChg chg="del">
          <ac:chgData name="Masten, Bethany" userId="daebb872-1987-4609-a30c-07564465e04e" providerId="ADAL" clId="{30FBA9A8-69DA-4200-B9F5-BA4160D702E1}" dt="2024-08-09T18:17:55.313" v="2" actId="478"/>
          <ac:spMkLst>
            <pc:docMk/>
            <pc:sldMk cId="1772871780" sldId="4293"/>
            <ac:spMk id="2" creationId="{66740CD6-E403-0649-76D4-A0E668A284B6}"/>
          </ac:spMkLst>
        </pc:spChg>
      </pc:sldChg>
      <pc:sldChg chg="delSp mod">
        <pc:chgData name="Masten, Bethany" userId="daebb872-1987-4609-a30c-07564465e04e" providerId="ADAL" clId="{30FBA9A8-69DA-4200-B9F5-BA4160D702E1}" dt="2024-08-09T18:17:56.434" v="3" actId="478"/>
        <pc:sldMkLst>
          <pc:docMk/>
          <pc:sldMk cId="4247904132" sldId="4294"/>
        </pc:sldMkLst>
        <pc:spChg chg="del">
          <ac:chgData name="Masten, Bethany" userId="daebb872-1987-4609-a30c-07564465e04e" providerId="ADAL" clId="{30FBA9A8-69DA-4200-B9F5-BA4160D702E1}" dt="2024-08-09T18:17:56.434" v="3" actId="478"/>
          <ac:spMkLst>
            <pc:docMk/>
            <pc:sldMk cId="4247904132" sldId="4294"/>
            <ac:spMk id="2" creationId="{D3EACF80-68F8-8FDA-855E-24F925D8703A}"/>
          </ac:spMkLst>
        </pc:spChg>
      </pc:sldChg>
      <pc:sldChg chg="delSp mod">
        <pc:chgData name="Masten, Bethany" userId="daebb872-1987-4609-a30c-07564465e04e" providerId="ADAL" clId="{30FBA9A8-69DA-4200-B9F5-BA4160D702E1}" dt="2024-08-09T18:17:57.449" v="4" actId="478"/>
        <pc:sldMkLst>
          <pc:docMk/>
          <pc:sldMk cId="2017626280" sldId="4295"/>
        </pc:sldMkLst>
        <pc:spChg chg="del">
          <ac:chgData name="Masten, Bethany" userId="daebb872-1987-4609-a30c-07564465e04e" providerId="ADAL" clId="{30FBA9A8-69DA-4200-B9F5-BA4160D702E1}" dt="2024-08-09T18:17:57.449" v="4" actId="478"/>
          <ac:spMkLst>
            <pc:docMk/>
            <pc:sldMk cId="2017626280" sldId="4295"/>
            <ac:spMk id="2" creationId="{FFA91D38-4A20-F855-BC33-E45170171983}"/>
          </ac:spMkLst>
        </pc:spChg>
      </pc:sldChg>
      <pc:sldChg chg="delSp mod">
        <pc:chgData name="Masten, Bethany" userId="daebb872-1987-4609-a30c-07564465e04e" providerId="ADAL" clId="{30FBA9A8-69DA-4200-B9F5-BA4160D702E1}" dt="2024-08-09T18:17:58.529" v="5" actId="478"/>
        <pc:sldMkLst>
          <pc:docMk/>
          <pc:sldMk cId="3918636628" sldId="4296"/>
        </pc:sldMkLst>
        <pc:spChg chg="del">
          <ac:chgData name="Masten, Bethany" userId="daebb872-1987-4609-a30c-07564465e04e" providerId="ADAL" clId="{30FBA9A8-69DA-4200-B9F5-BA4160D702E1}" dt="2024-08-09T18:17:58.529" v="5" actId="478"/>
          <ac:spMkLst>
            <pc:docMk/>
            <pc:sldMk cId="3918636628" sldId="4296"/>
            <ac:spMk id="7" creationId="{E4CEE48C-EC7A-DD8B-B52A-FBC11A3C2E9A}"/>
          </ac:spMkLst>
        </pc:spChg>
      </pc:sldChg>
      <pc:sldChg chg="delSp modSp mod">
        <pc:chgData name="Masten, Bethany" userId="daebb872-1987-4609-a30c-07564465e04e" providerId="ADAL" clId="{30FBA9A8-69DA-4200-B9F5-BA4160D702E1}" dt="2024-08-12T15:45:00.855" v="104" actId="20577"/>
        <pc:sldMkLst>
          <pc:docMk/>
          <pc:sldMk cId="3984340872" sldId="4297"/>
        </pc:sldMkLst>
        <pc:spChg chg="del">
          <ac:chgData name="Masten, Bethany" userId="daebb872-1987-4609-a30c-07564465e04e" providerId="ADAL" clId="{30FBA9A8-69DA-4200-B9F5-BA4160D702E1}" dt="2024-08-09T18:17:59.723" v="6" actId="478"/>
          <ac:spMkLst>
            <pc:docMk/>
            <pc:sldMk cId="3984340872" sldId="4297"/>
            <ac:spMk id="2" creationId="{072D1E7D-EA9D-4C2D-17FC-B63A926B8BB4}"/>
          </ac:spMkLst>
        </pc:spChg>
        <pc:spChg chg="mod">
          <ac:chgData name="Masten, Bethany" userId="daebb872-1987-4609-a30c-07564465e04e" providerId="ADAL" clId="{30FBA9A8-69DA-4200-B9F5-BA4160D702E1}" dt="2024-08-12T15:45:00.855" v="104" actId="20577"/>
          <ac:spMkLst>
            <pc:docMk/>
            <pc:sldMk cId="3984340872" sldId="4297"/>
            <ac:spMk id="3" creationId="{361CC249-FBD2-FABF-3EFC-AA9F5C95E8E2}"/>
          </ac:spMkLst>
        </pc:spChg>
      </pc:sldChg>
      <pc:sldChg chg="delSp mod">
        <pc:chgData name="Masten, Bethany" userId="daebb872-1987-4609-a30c-07564465e04e" providerId="ADAL" clId="{30FBA9A8-69DA-4200-B9F5-BA4160D702E1}" dt="2024-08-09T18:18:01.473" v="7" actId="478"/>
        <pc:sldMkLst>
          <pc:docMk/>
          <pc:sldMk cId="4172516615" sldId="4298"/>
        </pc:sldMkLst>
        <pc:spChg chg="del">
          <ac:chgData name="Masten, Bethany" userId="daebb872-1987-4609-a30c-07564465e04e" providerId="ADAL" clId="{30FBA9A8-69DA-4200-B9F5-BA4160D702E1}" dt="2024-08-09T18:18:01.473" v="7" actId="478"/>
          <ac:spMkLst>
            <pc:docMk/>
            <pc:sldMk cId="4172516615" sldId="4298"/>
            <ac:spMk id="4" creationId="{70092C9A-03A1-983F-1C5C-B4C33B33094C}"/>
          </ac:spMkLst>
        </pc:spChg>
      </pc:sldChg>
      <pc:sldChg chg="delSp modSp mod">
        <pc:chgData name="Masten, Bethany" userId="daebb872-1987-4609-a30c-07564465e04e" providerId="ADAL" clId="{30FBA9A8-69DA-4200-B9F5-BA4160D702E1}" dt="2024-08-12T14:11:38.183" v="81" actId="20577"/>
        <pc:sldMkLst>
          <pc:docMk/>
          <pc:sldMk cId="3718769081" sldId="4299"/>
        </pc:sldMkLst>
        <pc:spChg chg="del">
          <ac:chgData name="Masten, Bethany" userId="daebb872-1987-4609-a30c-07564465e04e" providerId="ADAL" clId="{30FBA9A8-69DA-4200-B9F5-BA4160D702E1}" dt="2024-08-09T18:18:02.793" v="8" actId="478"/>
          <ac:spMkLst>
            <pc:docMk/>
            <pc:sldMk cId="3718769081" sldId="4299"/>
            <ac:spMk id="2" creationId="{6FD65535-8CC9-F5EB-23B5-43F1AD14F15C}"/>
          </ac:spMkLst>
        </pc:spChg>
        <pc:graphicFrameChg chg="mod">
          <ac:chgData name="Masten, Bethany" userId="daebb872-1987-4609-a30c-07564465e04e" providerId="ADAL" clId="{30FBA9A8-69DA-4200-B9F5-BA4160D702E1}" dt="2024-08-12T14:11:38.183" v="81" actId="20577"/>
          <ac:graphicFrameMkLst>
            <pc:docMk/>
            <pc:sldMk cId="3718769081" sldId="4299"/>
            <ac:graphicFrameMk id="6" creationId="{89CB8E60-A3A2-7F3F-BFAD-2F00A852ADBC}"/>
          </ac:graphicFrameMkLst>
        </pc:graphicFrameChg>
      </pc:sldChg>
      <pc:sldChg chg="delSp modSp mod">
        <pc:chgData name="Masten, Bethany" userId="daebb872-1987-4609-a30c-07564465e04e" providerId="ADAL" clId="{30FBA9A8-69DA-4200-B9F5-BA4160D702E1}" dt="2024-08-12T14:35:30.913" v="97" actId="20577"/>
        <pc:sldMkLst>
          <pc:docMk/>
          <pc:sldMk cId="11116876" sldId="4302"/>
        </pc:sldMkLst>
        <pc:spChg chg="mod">
          <ac:chgData name="Masten, Bethany" userId="daebb872-1987-4609-a30c-07564465e04e" providerId="ADAL" clId="{30FBA9A8-69DA-4200-B9F5-BA4160D702E1}" dt="2024-08-12T14:35:30.913" v="97" actId="20577"/>
          <ac:spMkLst>
            <pc:docMk/>
            <pc:sldMk cId="11116876" sldId="4302"/>
            <ac:spMk id="5" creationId="{214AF05A-BF90-FE9B-6D21-9A79397B9A87}"/>
          </ac:spMkLst>
        </pc:spChg>
        <pc:spChg chg="del">
          <ac:chgData name="Masten, Bethany" userId="daebb872-1987-4609-a30c-07564465e04e" providerId="ADAL" clId="{30FBA9A8-69DA-4200-B9F5-BA4160D702E1}" dt="2024-08-09T18:18:03.943" v="9" actId="478"/>
          <ac:spMkLst>
            <pc:docMk/>
            <pc:sldMk cId="11116876" sldId="4302"/>
            <ac:spMk id="6" creationId="{7F2DC38A-F1F6-6AF3-72BB-20BAFE72BD0F}"/>
          </ac:spMkLst>
        </pc:spChg>
      </pc:sldChg>
      <pc:sldChg chg="delSp mod">
        <pc:chgData name="Masten, Bethany" userId="daebb872-1987-4609-a30c-07564465e04e" providerId="ADAL" clId="{30FBA9A8-69DA-4200-B9F5-BA4160D702E1}" dt="2024-08-09T18:18:07.006" v="11" actId="478"/>
        <pc:sldMkLst>
          <pc:docMk/>
          <pc:sldMk cId="1443373187" sldId="4303"/>
        </pc:sldMkLst>
        <pc:spChg chg="del">
          <ac:chgData name="Masten, Bethany" userId="daebb872-1987-4609-a30c-07564465e04e" providerId="ADAL" clId="{30FBA9A8-69DA-4200-B9F5-BA4160D702E1}" dt="2024-08-09T18:18:07.006" v="11" actId="478"/>
          <ac:spMkLst>
            <pc:docMk/>
            <pc:sldMk cId="1443373187" sldId="4303"/>
            <ac:spMk id="2" creationId="{4E37CD81-56DF-1A5B-263D-75B2628DF01E}"/>
          </ac:spMkLst>
        </pc:spChg>
      </pc:sldChg>
      <pc:sldChg chg="delSp modSp mod">
        <pc:chgData name="Masten, Bethany" userId="daebb872-1987-4609-a30c-07564465e04e" providerId="ADAL" clId="{30FBA9A8-69DA-4200-B9F5-BA4160D702E1}" dt="2024-08-09T18:43:33.349" v="40" actId="5793"/>
        <pc:sldMkLst>
          <pc:docMk/>
          <pc:sldMk cId="715053445" sldId="4304"/>
        </pc:sldMkLst>
        <pc:spChg chg="del">
          <ac:chgData name="Masten, Bethany" userId="daebb872-1987-4609-a30c-07564465e04e" providerId="ADAL" clId="{30FBA9A8-69DA-4200-B9F5-BA4160D702E1}" dt="2024-08-09T18:18:09.613" v="13" actId="478"/>
          <ac:spMkLst>
            <pc:docMk/>
            <pc:sldMk cId="715053445" sldId="4304"/>
            <ac:spMk id="2" creationId="{9B964C2F-E1C9-05C2-C4F2-53C479FE193E}"/>
          </ac:spMkLst>
        </pc:spChg>
        <pc:spChg chg="mod">
          <ac:chgData name="Masten, Bethany" userId="daebb872-1987-4609-a30c-07564465e04e" providerId="ADAL" clId="{30FBA9A8-69DA-4200-B9F5-BA4160D702E1}" dt="2024-08-09T18:43:33.349" v="40" actId="5793"/>
          <ac:spMkLst>
            <pc:docMk/>
            <pc:sldMk cId="715053445" sldId="4304"/>
            <ac:spMk id="3" creationId="{361CC249-FBD2-FABF-3EFC-AA9F5C95E8E2}"/>
          </ac:spMkLst>
        </pc:spChg>
      </pc:sldChg>
      <pc:sldChg chg="delSp modSp mod delCm">
        <pc:chgData name="Masten, Bethany" userId="daebb872-1987-4609-a30c-07564465e04e" providerId="ADAL" clId="{30FBA9A8-69DA-4200-B9F5-BA4160D702E1}" dt="2024-08-09T18:48:59.104" v="55" actId="20577"/>
        <pc:sldMkLst>
          <pc:docMk/>
          <pc:sldMk cId="967163224" sldId="4306"/>
        </pc:sldMkLst>
        <pc:spChg chg="del mod">
          <ac:chgData name="Masten, Bethany" userId="daebb872-1987-4609-a30c-07564465e04e" providerId="ADAL" clId="{30FBA9A8-69DA-4200-B9F5-BA4160D702E1}" dt="2024-08-09T18:18:26.835" v="18" actId="478"/>
          <ac:spMkLst>
            <pc:docMk/>
            <pc:sldMk cId="967163224" sldId="4306"/>
            <ac:spMk id="3" creationId="{A179D931-F2E3-3D8B-010E-8581EFAE1C3D}"/>
          </ac:spMkLst>
        </pc:spChg>
        <pc:graphicFrameChg chg="modGraphic">
          <ac:chgData name="Masten, Bethany" userId="daebb872-1987-4609-a30c-07564465e04e" providerId="ADAL" clId="{30FBA9A8-69DA-4200-B9F5-BA4160D702E1}" dt="2024-08-09T18:48:59.104" v="55" actId="20577"/>
          <ac:graphicFrameMkLst>
            <pc:docMk/>
            <pc:sldMk cId="967163224" sldId="4306"/>
            <ac:graphicFrameMk id="6" creationId="{BA0620E6-418E-729B-21F2-6C690D273E43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asten, Bethany" userId="daebb872-1987-4609-a30c-07564465e04e" providerId="ADAL" clId="{30FBA9A8-69DA-4200-B9F5-BA4160D702E1}" dt="2024-08-09T18:18:20.583" v="16"/>
              <pc2:cmMkLst xmlns:pc2="http://schemas.microsoft.com/office/powerpoint/2019/9/main/command">
                <pc:docMk/>
                <pc:sldMk cId="967163224" sldId="4306"/>
                <pc2:cmMk id="{6B39433B-F1AD-4FAB-AB91-1E995CE9149E}"/>
              </pc2:cmMkLst>
            </pc226:cmChg>
          </p:ext>
        </pc:extLst>
      </pc:sldChg>
      <pc:sldChg chg="delSp mod">
        <pc:chgData name="Masten, Bethany" userId="daebb872-1987-4609-a30c-07564465e04e" providerId="ADAL" clId="{30FBA9A8-69DA-4200-B9F5-BA4160D702E1}" dt="2024-08-09T18:18:11.775" v="14" actId="478"/>
        <pc:sldMkLst>
          <pc:docMk/>
          <pc:sldMk cId="2412721062" sldId="4313"/>
        </pc:sldMkLst>
        <pc:spChg chg="del">
          <ac:chgData name="Masten, Bethany" userId="daebb872-1987-4609-a30c-07564465e04e" providerId="ADAL" clId="{30FBA9A8-69DA-4200-B9F5-BA4160D702E1}" dt="2024-08-09T18:18:11.775" v="14" actId="478"/>
          <ac:spMkLst>
            <pc:docMk/>
            <pc:sldMk cId="2412721062" sldId="4313"/>
            <ac:spMk id="2" creationId="{62936595-79E7-DDC4-C78B-854FC376D624}"/>
          </ac:spMkLst>
        </pc:spChg>
      </pc:sldChg>
      <pc:sldChg chg="delSp mod">
        <pc:chgData name="Masten, Bethany" userId="daebb872-1987-4609-a30c-07564465e04e" providerId="ADAL" clId="{30FBA9A8-69DA-4200-B9F5-BA4160D702E1}" dt="2024-08-09T18:18:39.784" v="20" actId="478"/>
        <pc:sldMkLst>
          <pc:docMk/>
          <pc:sldMk cId="2075000503" sldId="4315"/>
        </pc:sldMkLst>
        <pc:spChg chg="del">
          <ac:chgData name="Masten, Bethany" userId="daebb872-1987-4609-a30c-07564465e04e" providerId="ADAL" clId="{30FBA9A8-69DA-4200-B9F5-BA4160D702E1}" dt="2024-08-09T18:18:39.784" v="20" actId="478"/>
          <ac:spMkLst>
            <pc:docMk/>
            <pc:sldMk cId="2075000503" sldId="4315"/>
            <ac:spMk id="2" creationId="{2C8B4BDE-30D6-7259-2E56-847BD31FEEBB}"/>
          </ac:spMkLst>
        </pc:spChg>
      </pc:sldChg>
      <pc:sldChg chg="delSp mod">
        <pc:chgData name="Masten, Bethany" userId="daebb872-1987-4609-a30c-07564465e04e" providerId="ADAL" clId="{30FBA9A8-69DA-4200-B9F5-BA4160D702E1}" dt="2024-08-09T18:18:42.385" v="21" actId="478"/>
        <pc:sldMkLst>
          <pc:docMk/>
          <pc:sldMk cId="1869089047" sldId="4316"/>
        </pc:sldMkLst>
        <pc:spChg chg="del">
          <ac:chgData name="Masten, Bethany" userId="daebb872-1987-4609-a30c-07564465e04e" providerId="ADAL" clId="{30FBA9A8-69DA-4200-B9F5-BA4160D702E1}" dt="2024-08-09T18:18:42.385" v="21" actId="478"/>
          <ac:spMkLst>
            <pc:docMk/>
            <pc:sldMk cId="1869089047" sldId="4316"/>
            <ac:spMk id="2" creationId="{93B69C3C-9E7A-4C46-EC8D-311C46CD35F2}"/>
          </ac:spMkLst>
        </pc:spChg>
      </pc:sldChg>
      <pc:sldChg chg="delSp mod">
        <pc:chgData name="Masten, Bethany" userId="daebb872-1987-4609-a30c-07564465e04e" providerId="ADAL" clId="{30FBA9A8-69DA-4200-B9F5-BA4160D702E1}" dt="2024-08-09T18:18:45.620" v="22" actId="478"/>
        <pc:sldMkLst>
          <pc:docMk/>
          <pc:sldMk cId="1802226205" sldId="4317"/>
        </pc:sldMkLst>
        <pc:spChg chg="del">
          <ac:chgData name="Masten, Bethany" userId="daebb872-1987-4609-a30c-07564465e04e" providerId="ADAL" clId="{30FBA9A8-69DA-4200-B9F5-BA4160D702E1}" dt="2024-08-09T18:18:45.620" v="22" actId="478"/>
          <ac:spMkLst>
            <pc:docMk/>
            <pc:sldMk cId="1802226205" sldId="4317"/>
            <ac:spMk id="4" creationId="{A4B08CB9-809B-CE2D-84C4-C9F0D3E56200}"/>
          </ac:spMkLst>
        </pc:spChg>
      </pc:sldChg>
      <pc:sldChg chg="delSp mod">
        <pc:chgData name="Masten, Bethany" userId="daebb872-1987-4609-a30c-07564465e04e" providerId="ADAL" clId="{30FBA9A8-69DA-4200-B9F5-BA4160D702E1}" dt="2024-08-09T18:18:47.782" v="23" actId="478"/>
        <pc:sldMkLst>
          <pc:docMk/>
          <pc:sldMk cId="657231078" sldId="4318"/>
        </pc:sldMkLst>
        <pc:spChg chg="del">
          <ac:chgData name="Masten, Bethany" userId="daebb872-1987-4609-a30c-07564465e04e" providerId="ADAL" clId="{30FBA9A8-69DA-4200-B9F5-BA4160D702E1}" dt="2024-08-09T18:18:47.782" v="23" actId="478"/>
          <ac:spMkLst>
            <pc:docMk/>
            <pc:sldMk cId="657231078" sldId="4318"/>
            <ac:spMk id="2" creationId="{CF57DF65-4734-02F4-BBF3-26745A27D4D2}"/>
          </ac:spMkLst>
        </pc:spChg>
      </pc:sldChg>
      <pc:sldChg chg="delSp mod">
        <pc:chgData name="Masten, Bethany" userId="daebb872-1987-4609-a30c-07564465e04e" providerId="ADAL" clId="{30FBA9A8-69DA-4200-B9F5-BA4160D702E1}" dt="2024-08-09T18:18:51.729" v="24" actId="478"/>
        <pc:sldMkLst>
          <pc:docMk/>
          <pc:sldMk cId="1920156557" sldId="4319"/>
        </pc:sldMkLst>
        <pc:spChg chg="del">
          <ac:chgData name="Masten, Bethany" userId="daebb872-1987-4609-a30c-07564465e04e" providerId="ADAL" clId="{30FBA9A8-69DA-4200-B9F5-BA4160D702E1}" dt="2024-08-09T18:18:51.729" v="24" actId="478"/>
          <ac:spMkLst>
            <pc:docMk/>
            <pc:sldMk cId="1920156557" sldId="4319"/>
            <ac:spMk id="2" creationId="{020BA19D-821A-9E5C-F3D8-DEEF67529EA5}"/>
          </ac:spMkLst>
        </pc:spChg>
      </pc:sldChg>
      <pc:sldChg chg="delSp mod">
        <pc:chgData name="Masten, Bethany" userId="daebb872-1987-4609-a30c-07564465e04e" providerId="ADAL" clId="{30FBA9A8-69DA-4200-B9F5-BA4160D702E1}" dt="2024-08-09T18:18:56.244" v="25" actId="478"/>
        <pc:sldMkLst>
          <pc:docMk/>
          <pc:sldMk cId="3821598368" sldId="4320"/>
        </pc:sldMkLst>
        <pc:spChg chg="del">
          <ac:chgData name="Masten, Bethany" userId="daebb872-1987-4609-a30c-07564465e04e" providerId="ADAL" clId="{30FBA9A8-69DA-4200-B9F5-BA4160D702E1}" dt="2024-08-09T18:18:56.244" v="25" actId="478"/>
          <ac:spMkLst>
            <pc:docMk/>
            <pc:sldMk cId="3821598368" sldId="4320"/>
            <ac:spMk id="2" creationId="{CB008C77-37F3-3B46-140C-D16A1244BB3C}"/>
          </ac:spMkLst>
        </pc:spChg>
      </pc:sldChg>
      <pc:sldChg chg="delSp mod">
        <pc:chgData name="Masten, Bethany" userId="daebb872-1987-4609-a30c-07564465e04e" providerId="ADAL" clId="{30FBA9A8-69DA-4200-B9F5-BA4160D702E1}" dt="2024-08-09T18:18:08.265" v="12" actId="478"/>
        <pc:sldMkLst>
          <pc:docMk/>
          <pc:sldMk cId="1986874327" sldId="4328"/>
        </pc:sldMkLst>
        <pc:spChg chg="del">
          <ac:chgData name="Masten, Bethany" userId="daebb872-1987-4609-a30c-07564465e04e" providerId="ADAL" clId="{30FBA9A8-69DA-4200-B9F5-BA4160D702E1}" dt="2024-08-09T18:18:08.265" v="12" actId="478"/>
          <ac:spMkLst>
            <pc:docMk/>
            <pc:sldMk cId="1986874327" sldId="4328"/>
            <ac:spMk id="2" creationId="{6AC83130-783F-E1AB-E113-B3899B3FB296}"/>
          </ac:spMkLst>
        </pc:spChg>
      </pc:sldChg>
      <pc:sldChg chg="delSp mod">
        <pc:chgData name="Masten, Bethany" userId="daebb872-1987-4609-a30c-07564465e04e" providerId="ADAL" clId="{30FBA9A8-69DA-4200-B9F5-BA4160D702E1}" dt="2024-08-09T18:18:13.572" v="15" actId="478"/>
        <pc:sldMkLst>
          <pc:docMk/>
          <pc:sldMk cId="2900419598" sldId="4329"/>
        </pc:sldMkLst>
        <pc:spChg chg="del">
          <ac:chgData name="Masten, Bethany" userId="daebb872-1987-4609-a30c-07564465e04e" providerId="ADAL" clId="{30FBA9A8-69DA-4200-B9F5-BA4160D702E1}" dt="2024-08-09T18:18:13.572" v="15" actId="478"/>
          <ac:spMkLst>
            <pc:docMk/>
            <pc:sldMk cId="2900419598" sldId="4329"/>
            <ac:spMk id="2" creationId="{D500B728-D13C-F62A-C192-CA665E0AD535}"/>
          </ac:spMkLst>
        </pc:spChg>
      </pc:sldChg>
      <pc:sldChg chg="delSp mod">
        <pc:chgData name="Masten, Bethany" userId="daebb872-1987-4609-a30c-07564465e04e" providerId="ADAL" clId="{30FBA9A8-69DA-4200-B9F5-BA4160D702E1}" dt="2024-08-09T18:17:53.339" v="1" actId="478"/>
        <pc:sldMkLst>
          <pc:docMk/>
          <pc:sldMk cId="2654016562" sldId="4330"/>
        </pc:sldMkLst>
        <pc:spChg chg="del">
          <ac:chgData name="Masten, Bethany" userId="daebb872-1987-4609-a30c-07564465e04e" providerId="ADAL" clId="{30FBA9A8-69DA-4200-B9F5-BA4160D702E1}" dt="2024-08-09T18:17:53.339" v="1" actId="478"/>
          <ac:spMkLst>
            <pc:docMk/>
            <pc:sldMk cId="2654016562" sldId="4330"/>
            <ac:spMk id="7" creationId="{3D359996-51C5-32C2-9DB5-E415AB9893C7}"/>
          </ac:spMkLst>
        </pc:spChg>
      </pc:sldChg>
      <pc:sldChg chg="modSp mod">
        <pc:chgData name="Masten, Bethany" userId="daebb872-1987-4609-a30c-07564465e04e" providerId="ADAL" clId="{30FBA9A8-69DA-4200-B9F5-BA4160D702E1}" dt="2024-08-09T18:19:09.148" v="27" actId="20577"/>
        <pc:sldMkLst>
          <pc:docMk/>
          <pc:sldMk cId="2868048868" sldId="4331"/>
        </pc:sldMkLst>
        <pc:spChg chg="mod">
          <ac:chgData name="Masten, Bethany" userId="daebb872-1987-4609-a30c-07564465e04e" providerId="ADAL" clId="{30FBA9A8-69DA-4200-B9F5-BA4160D702E1}" dt="2024-08-09T18:19:09.148" v="27" actId="20577"/>
          <ac:spMkLst>
            <pc:docMk/>
            <pc:sldMk cId="2868048868" sldId="4331"/>
            <ac:spMk id="7" creationId="{92BED85D-3CB6-16A5-926D-E1DB5A60F042}"/>
          </ac:spMkLst>
        </pc:spChg>
      </pc:sldChg>
      <pc:sldChg chg="delSp mod">
        <pc:chgData name="Masten, Bethany" userId="daebb872-1987-4609-a30c-07564465e04e" providerId="ADAL" clId="{30FBA9A8-69DA-4200-B9F5-BA4160D702E1}" dt="2024-08-09T18:18:05.579" v="10" actId="478"/>
        <pc:sldMkLst>
          <pc:docMk/>
          <pc:sldMk cId="256006666" sldId="4333"/>
        </pc:sldMkLst>
        <pc:spChg chg="del">
          <ac:chgData name="Masten, Bethany" userId="daebb872-1987-4609-a30c-07564465e04e" providerId="ADAL" clId="{30FBA9A8-69DA-4200-B9F5-BA4160D702E1}" dt="2024-08-09T18:18:05.579" v="10" actId="478"/>
          <ac:spMkLst>
            <pc:docMk/>
            <pc:sldMk cId="256006666" sldId="4333"/>
            <ac:spMk id="6" creationId="{7F2DC38A-F1F6-6AF3-72BB-20BAFE72BD0F}"/>
          </ac:spMkLst>
        </pc:spChg>
      </pc:sldChg>
      <pc:sldMasterChg chg="modSldLayout">
        <pc:chgData name="Masten, Bethany" userId="daebb872-1987-4609-a30c-07564465e04e" providerId="ADAL" clId="{30FBA9A8-69DA-4200-B9F5-BA4160D702E1}" dt="2024-08-09T18:59:49.871" v="62" actId="478"/>
        <pc:sldMasterMkLst>
          <pc:docMk/>
          <pc:sldMasterMk cId="2556369954" sldId="2147483648"/>
        </pc:sldMasterMkLst>
        <pc:sldLayoutChg chg="delSp mod">
          <pc:chgData name="Masten, Bethany" userId="daebb872-1987-4609-a30c-07564465e04e" providerId="ADAL" clId="{30FBA9A8-69DA-4200-B9F5-BA4160D702E1}" dt="2024-08-09T18:57:50.216" v="56" actId="478"/>
          <pc:sldLayoutMkLst>
            <pc:docMk/>
            <pc:sldMasterMk cId="2556369954" sldId="2147483648"/>
            <pc:sldLayoutMk cId="1920851327" sldId="2147483649"/>
          </pc:sldLayoutMkLst>
          <pc:spChg chg="del">
            <ac:chgData name="Masten, Bethany" userId="daebb872-1987-4609-a30c-07564465e04e" providerId="ADAL" clId="{30FBA9A8-69DA-4200-B9F5-BA4160D702E1}" dt="2024-08-09T18:57:50.216" v="56" actId="478"/>
            <ac:spMkLst>
              <pc:docMk/>
              <pc:sldMasterMk cId="2556369954" sldId="2147483648"/>
              <pc:sldLayoutMk cId="1920851327" sldId="2147483649"/>
              <ac:spMk id="14" creationId="{D4BCBD73-327F-3EB6-FAA8-0A0B8CA8FDF7}"/>
            </ac:spMkLst>
          </pc:spChg>
        </pc:sldLayoutChg>
        <pc:sldLayoutChg chg="delSp mod">
          <pc:chgData name="Masten, Bethany" userId="daebb872-1987-4609-a30c-07564465e04e" providerId="ADAL" clId="{30FBA9A8-69DA-4200-B9F5-BA4160D702E1}" dt="2024-08-09T18:59:06.042" v="57" actId="478"/>
          <pc:sldLayoutMkLst>
            <pc:docMk/>
            <pc:sldMasterMk cId="2556369954" sldId="2147483648"/>
            <pc:sldLayoutMk cId="3558674859" sldId="2147483650"/>
          </pc:sldLayoutMkLst>
          <pc:spChg chg="del">
            <ac:chgData name="Masten, Bethany" userId="daebb872-1987-4609-a30c-07564465e04e" providerId="ADAL" clId="{30FBA9A8-69DA-4200-B9F5-BA4160D702E1}" dt="2024-08-09T18:59:06.042" v="57" actId="478"/>
            <ac:spMkLst>
              <pc:docMk/>
              <pc:sldMasterMk cId="2556369954" sldId="2147483648"/>
              <pc:sldLayoutMk cId="3558674859" sldId="2147483650"/>
              <ac:spMk id="13" creationId="{4587B7E1-F519-8A2B-4F36-B1057996F4AB}"/>
            </ac:spMkLst>
          </pc:spChg>
        </pc:sldLayoutChg>
        <pc:sldLayoutChg chg="delSp mod">
          <pc:chgData name="Masten, Bethany" userId="daebb872-1987-4609-a30c-07564465e04e" providerId="ADAL" clId="{30FBA9A8-69DA-4200-B9F5-BA4160D702E1}" dt="2024-08-09T18:59:11.176" v="58" actId="478"/>
          <pc:sldLayoutMkLst>
            <pc:docMk/>
            <pc:sldMasterMk cId="2556369954" sldId="2147483648"/>
            <pc:sldLayoutMk cId="1271610069" sldId="2147483651"/>
          </pc:sldLayoutMkLst>
          <pc:spChg chg="del">
            <ac:chgData name="Masten, Bethany" userId="daebb872-1987-4609-a30c-07564465e04e" providerId="ADAL" clId="{30FBA9A8-69DA-4200-B9F5-BA4160D702E1}" dt="2024-08-09T18:59:11.176" v="58" actId="478"/>
            <ac:spMkLst>
              <pc:docMk/>
              <pc:sldMasterMk cId="2556369954" sldId="2147483648"/>
              <pc:sldLayoutMk cId="1271610069" sldId="2147483651"/>
              <ac:spMk id="10" creationId="{B2BFCDF3-F9CA-A45A-93A2-D71CBCFF35A0}"/>
            </ac:spMkLst>
          </pc:spChg>
        </pc:sldLayoutChg>
        <pc:sldLayoutChg chg="delSp mod">
          <pc:chgData name="Masten, Bethany" userId="daebb872-1987-4609-a30c-07564465e04e" providerId="ADAL" clId="{30FBA9A8-69DA-4200-B9F5-BA4160D702E1}" dt="2024-08-09T18:59:49.871" v="62" actId="478"/>
          <pc:sldLayoutMkLst>
            <pc:docMk/>
            <pc:sldMasterMk cId="2556369954" sldId="2147483648"/>
            <pc:sldLayoutMk cId="1597720651" sldId="2147483656"/>
          </pc:sldLayoutMkLst>
          <pc:spChg chg="del">
            <ac:chgData name="Masten, Bethany" userId="daebb872-1987-4609-a30c-07564465e04e" providerId="ADAL" clId="{30FBA9A8-69DA-4200-B9F5-BA4160D702E1}" dt="2024-08-09T18:59:49.871" v="62" actId="478"/>
            <ac:spMkLst>
              <pc:docMk/>
              <pc:sldMasterMk cId="2556369954" sldId="2147483648"/>
              <pc:sldLayoutMk cId="1597720651" sldId="2147483656"/>
              <ac:spMk id="12" creationId="{846B9665-974E-6B10-B1CD-96EE1AF969A8}"/>
            </ac:spMkLst>
          </pc:spChg>
        </pc:sldLayoutChg>
        <pc:sldLayoutChg chg="delSp mod">
          <pc:chgData name="Masten, Bethany" userId="daebb872-1987-4609-a30c-07564465e04e" providerId="ADAL" clId="{30FBA9A8-69DA-4200-B9F5-BA4160D702E1}" dt="2024-08-09T18:59:16.931" v="59" actId="478"/>
          <pc:sldLayoutMkLst>
            <pc:docMk/>
            <pc:sldMasterMk cId="2556369954" sldId="2147483648"/>
            <pc:sldLayoutMk cId="3360253864" sldId="2147483657"/>
          </pc:sldLayoutMkLst>
          <pc:spChg chg="del">
            <ac:chgData name="Masten, Bethany" userId="daebb872-1987-4609-a30c-07564465e04e" providerId="ADAL" clId="{30FBA9A8-69DA-4200-B9F5-BA4160D702E1}" dt="2024-08-09T18:59:16.931" v="59" actId="478"/>
            <ac:spMkLst>
              <pc:docMk/>
              <pc:sldMasterMk cId="2556369954" sldId="2147483648"/>
              <pc:sldLayoutMk cId="3360253864" sldId="2147483657"/>
              <ac:spMk id="11" creationId="{1AB215BC-EEB7-BEE5-46E0-C83E42AC8D20}"/>
            </ac:spMkLst>
          </pc:spChg>
        </pc:sldLayoutChg>
        <pc:sldLayoutChg chg="delSp mod">
          <pc:chgData name="Masten, Bethany" userId="daebb872-1987-4609-a30c-07564465e04e" providerId="ADAL" clId="{30FBA9A8-69DA-4200-B9F5-BA4160D702E1}" dt="2024-08-09T18:59:27.205" v="61" actId="478"/>
          <pc:sldLayoutMkLst>
            <pc:docMk/>
            <pc:sldMasterMk cId="2556369954" sldId="2147483648"/>
            <pc:sldLayoutMk cId="30726755" sldId="2147483658"/>
          </pc:sldLayoutMkLst>
          <pc:spChg chg="del">
            <ac:chgData name="Masten, Bethany" userId="daebb872-1987-4609-a30c-07564465e04e" providerId="ADAL" clId="{30FBA9A8-69DA-4200-B9F5-BA4160D702E1}" dt="2024-08-09T18:59:27.205" v="61" actId="478"/>
            <ac:spMkLst>
              <pc:docMk/>
              <pc:sldMasterMk cId="2556369954" sldId="2147483648"/>
              <pc:sldLayoutMk cId="30726755" sldId="2147483658"/>
              <ac:spMk id="11" creationId="{51946292-8E73-1F1F-0C41-A06B97DA021D}"/>
            </ac:spMkLst>
          </pc:spChg>
        </pc:sldLayoutChg>
        <pc:sldLayoutChg chg="delSp mod">
          <pc:chgData name="Masten, Bethany" userId="daebb872-1987-4609-a30c-07564465e04e" providerId="ADAL" clId="{30FBA9A8-69DA-4200-B9F5-BA4160D702E1}" dt="2024-08-09T18:59:21.723" v="60" actId="478"/>
          <pc:sldLayoutMkLst>
            <pc:docMk/>
            <pc:sldMasterMk cId="2556369954" sldId="2147483648"/>
            <pc:sldLayoutMk cId="2460950080" sldId="2147483659"/>
          </pc:sldLayoutMkLst>
          <pc:spChg chg="del">
            <ac:chgData name="Masten, Bethany" userId="daebb872-1987-4609-a30c-07564465e04e" providerId="ADAL" clId="{30FBA9A8-69DA-4200-B9F5-BA4160D702E1}" dt="2024-08-09T18:59:21.723" v="60" actId="478"/>
            <ac:spMkLst>
              <pc:docMk/>
              <pc:sldMasterMk cId="2556369954" sldId="2147483648"/>
              <pc:sldLayoutMk cId="2460950080" sldId="2147483659"/>
              <ac:spMk id="10" creationId="{064196AF-9DFD-E50C-F9F0-C9DF32D5F45F}"/>
            </ac:spMkLst>
          </pc:spChg>
        </pc:sldLayoutChg>
      </pc:sldMasterChg>
    </pc:docChg>
  </pc:docChgLst>
  <pc:docChgLst>
    <pc:chgData name="Masten, Bethany" userId="daebb872-1987-4609-a30c-07564465e04e" providerId="ADAL" clId="{B65C5039-6FB5-4D0E-9727-0657D2172922}"/>
    <pc:docChg chg="undo custSel modSld">
      <pc:chgData name="Masten, Bethany" userId="daebb872-1987-4609-a30c-07564465e04e" providerId="ADAL" clId="{B65C5039-6FB5-4D0E-9727-0657D2172922}" dt="2024-08-29T13:25:58.737" v="5" actId="6549"/>
      <pc:docMkLst>
        <pc:docMk/>
      </pc:docMkLst>
      <pc:sldChg chg="modSp mod">
        <pc:chgData name="Masten, Bethany" userId="daebb872-1987-4609-a30c-07564465e04e" providerId="ADAL" clId="{B65C5039-6FB5-4D0E-9727-0657D2172922}" dt="2024-08-29T13:25:58.737" v="5" actId="6549"/>
        <pc:sldMkLst>
          <pc:docMk/>
          <pc:sldMk cId="3821598368" sldId="4320"/>
        </pc:sldMkLst>
        <pc:spChg chg="mod">
          <ac:chgData name="Masten, Bethany" userId="daebb872-1987-4609-a30c-07564465e04e" providerId="ADAL" clId="{B65C5039-6FB5-4D0E-9727-0657D2172922}" dt="2024-08-29T13:25:58.737" v="5" actId="6549"/>
          <ac:spMkLst>
            <pc:docMk/>
            <pc:sldMk cId="3821598368" sldId="4320"/>
            <ac:spMk id="3" creationId="{361CC249-FBD2-FABF-3EFC-AA9F5C95E8E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>
                <a:solidFill>
                  <a:schemeClr val="bg1"/>
                </a:solidFill>
              </a:rPr>
              <a:t>By End Use </a:t>
            </a:r>
          </a:p>
          <a:p>
            <a:pPr>
              <a:defRPr sz="1400">
                <a:solidFill>
                  <a:schemeClr val="bg1"/>
                </a:solidFill>
              </a:defRPr>
            </a:pPr>
            <a:r>
              <a:rPr lang="en-US" sz="1400" dirty="0">
                <a:solidFill>
                  <a:schemeClr val="bg1"/>
                </a:solidFill>
              </a:rPr>
              <a:t>Production Volume:</a:t>
            </a:r>
          </a:p>
        </c:rich>
      </c:tx>
      <c:layout>
        <c:manualLayout>
          <c:xMode val="edge"/>
          <c:yMode val="edge"/>
          <c:x val="0.1650338247988615"/>
          <c:y val="0.11406742553623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013070866141732"/>
          <c:y val="0.25739913969625622"/>
          <c:w val="0.63973858267716532"/>
          <c:h val="0.5844224599699804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End-Use PV % Affected by Recommended Options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DE1A-4D20-B19A-F5EE9C47FED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DE1A-4D20-B19A-F5EE9C47FED5}"/>
              </c:ext>
            </c:extLst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Prohibit</c:v>
                </c:pt>
                <c:pt idx="1">
                  <c:v>WCPP + Prescriptive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0.03</c:v>
                </c:pt>
                <c:pt idx="1">
                  <c:v>0.97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1A-4D20-B19A-F5EE9C47FED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000129613483948E-2"/>
          <c:y val="0.79486164229471312"/>
          <c:w val="0.89999974077303213"/>
          <c:h val="0.179741532308461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B93682-E869-44B1-9EFA-EE5652B3A947}" type="doc">
      <dgm:prSet loTypeId="urn:microsoft.com/office/officeart/2005/8/layout/default" loCatId="list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BA5C242-5C48-418F-B91C-2F247EBD1576}">
      <dgm:prSet phldrT="[Text]" phldr="0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rgbClr val="0070C0"/>
        </a:solidFill>
        <a:ln w="12700">
          <a:solidFill>
            <a:srgbClr val="000000"/>
          </a:solidFill>
        </a:ln>
      </dgm:spPr>
      <dgm:t>
        <a:bodyPr/>
        <a:lstStyle/>
        <a:p>
          <a:pPr rtl="0"/>
          <a:r>
            <a:rPr lang="en-US" sz="1800" b="0" i="0">
              <a:solidFill>
                <a:schemeClr val="bg1"/>
              </a:solidFill>
            </a:rPr>
            <a:t>Cancer (skin, intestinal, and lung tumors) from chronic inhalation and dermal exposures​</a:t>
          </a:r>
          <a:endParaRPr lang="en-US" sz="1800" b="0" u="none">
            <a:solidFill>
              <a:schemeClr val="bg1"/>
            </a:solidFill>
          </a:endParaRPr>
        </a:p>
      </dgm:t>
    </dgm:pt>
    <dgm:pt modelId="{B0616967-0FC8-4DBD-8E24-B88944BB0694}" type="parTrans" cxnId="{7F29FBF3-DED9-4042-A6B4-59AEC011E0AC}">
      <dgm:prSet/>
      <dgm:spPr/>
      <dgm:t>
        <a:bodyPr/>
        <a:lstStyle/>
        <a:p>
          <a:endParaRPr lang="en-US"/>
        </a:p>
      </dgm:t>
    </dgm:pt>
    <dgm:pt modelId="{0472FAFC-8863-47F9-B20B-BEE547F88377}" type="sibTrans" cxnId="{7F29FBF3-DED9-4042-A6B4-59AEC011E0AC}">
      <dgm:prSet/>
      <dgm:spPr/>
      <dgm:t>
        <a:bodyPr/>
        <a:lstStyle/>
        <a:p>
          <a:endParaRPr lang="en-US"/>
        </a:p>
      </dgm:t>
    </dgm:pt>
    <dgm:pt modelId="{157A3798-7A41-472D-93EB-24646D3EA246}">
      <dgm:prSet phldrT="[Text]" phldr="0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rgbClr val="00B050"/>
        </a:solidFill>
        <a:ln w="12700">
          <a:solidFill>
            <a:srgbClr val="000000"/>
          </a:solidFill>
        </a:ln>
      </dgm:spPr>
      <dgm:t>
        <a:bodyPr/>
        <a:lstStyle/>
        <a:p>
          <a:pPr rtl="0"/>
          <a:r>
            <a:rPr lang="en-US" b="0" i="0">
              <a:solidFill>
                <a:schemeClr val="bg1"/>
              </a:solidFill>
            </a:rPr>
            <a:t>Non-cancer adverse effects from chronic inhalation and dermal exposure​s</a:t>
          </a:r>
          <a:endParaRPr lang="en-US">
            <a:solidFill>
              <a:schemeClr val="bg1"/>
            </a:solidFill>
          </a:endParaRPr>
        </a:p>
      </dgm:t>
    </dgm:pt>
    <dgm:pt modelId="{733695C9-8C3A-4290-A27F-F9FCC9B49D02}" type="parTrans" cxnId="{DFB72E7B-3B50-4246-92E9-2FF952D8F863}">
      <dgm:prSet/>
      <dgm:spPr/>
      <dgm:t>
        <a:bodyPr/>
        <a:lstStyle/>
        <a:p>
          <a:endParaRPr lang="en-US"/>
        </a:p>
      </dgm:t>
    </dgm:pt>
    <dgm:pt modelId="{A1453AE5-47DC-496C-BB24-7B8FA5A1808B}" type="sibTrans" cxnId="{DFB72E7B-3B50-4246-92E9-2FF952D8F863}">
      <dgm:prSet/>
      <dgm:spPr/>
      <dgm:t>
        <a:bodyPr/>
        <a:lstStyle/>
        <a:p>
          <a:endParaRPr lang="en-US"/>
        </a:p>
      </dgm:t>
    </dgm:pt>
    <dgm:pt modelId="{5913017D-267F-4D41-8F8D-2220299211DB}">
      <dgm:prSet phldrT="[Text]" phldr="0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rgbClr val="00B050"/>
        </a:solidFill>
        <a:ln w="12700">
          <a:solidFill>
            <a:srgbClr val="000000"/>
          </a:solidFill>
        </a:ln>
      </dgm:spPr>
      <dgm:t>
        <a:bodyPr/>
        <a:lstStyle/>
        <a:p>
          <a:pPr rtl="0"/>
          <a:r>
            <a:rPr lang="en-US" b="0" i="0">
              <a:solidFill>
                <a:schemeClr val="bg1"/>
              </a:solidFill>
            </a:rPr>
            <a:t>Non-cancer adverse effects from acute inhalation and dermal exposure​s</a:t>
          </a:r>
          <a:endParaRPr lang="en-US">
            <a:solidFill>
              <a:schemeClr val="bg1"/>
            </a:solidFill>
          </a:endParaRPr>
        </a:p>
      </dgm:t>
    </dgm:pt>
    <dgm:pt modelId="{62503EC9-5547-43A3-B0D2-2AFFE0B5057C}" type="parTrans" cxnId="{CFB9B153-E64A-4EFA-850A-DAAE44134AE9}">
      <dgm:prSet/>
      <dgm:spPr/>
      <dgm:t>
        <a:bodyPr/>
        <a:lstStyle/>
        <a:p>
          <a:endParaRPr lang="en-US"/>
        </a:p>
      </dgm:t>
    </dgm:pt>
    <dgm:pt modelId="{35C59694-FC2A-40A4-B0AC-ACC436AA2DDD}" type="sibTrans" cxnId="{CFB9B153-E64A-4EFA-850A-DAAE44134AE9}">
      <dgm:prSet/>
      <dgm:spPr/>
      <dgm:t>
        <a:bodyPr/>
        <a:lstStyle/>
        <a:p>
          <a:endParaRPr lang="en-US"/>
        </a:p>
      </dgm:t>
    </dgm:pt>
    <dgm:pt modelId="{4AC47DA1-0A61-4267-A392-D1FCA9482346}" type="pres">
      <dgm:prSet presAssocID="{67B93682-E869-44B1-9EFA-EE5652B3A947}" presName="diagram" presStyleCnt="0">
        <dgm:presLayoutVars>
          <dgm:dir/>
          <dgm:resizeHandles val="exact"/>
        </dgm:presLayoutVars>
      </dgm:prSet>
      <dgm:spPr/>
    </dgm:pt>
    <dgm:pt modelId="{BD5F0B35-DF8B-49FA-B2D0-5066F4D71E34}" type="pres">
      <dgm:prSet presAssocID="{7BA5C242-5C48-418F-B91C-2F247EBD1576}" presName="node" presStyleLbl="node1" presStyleIdx="0" presStyleCnt="3" custScaleX="112902" custScaleY="93687" custLinFactNeighborX="-9316" custLinFactNeighborY="-49">
        <dgm:presLayoutVars>
          <dgm:bulletEnabled val="1"/>
        </dgm:presLayoutVars>
      </dgm:prSet>
      <dgm:spPr>
        <a:prstGeom prst="roundRect">
          <a:avLst/>
        </a:prstGeom>
      </dgm:spPr>
    </dgm:pt>
    <dgm:pt modelId="{4FFE0EDC-6DA9-4186-93EB-7F438B1BC6DF}" type="pres">
      <dgm:prSet presAssocID="{0472FAFC-8863-47F9-B20B-BEE547F88377}" presName="sibTrans" presStyleCnt="0"/>
      <dgm:spPr/>
    </dgm:pt>
    <dgm:pt modelId="{EEBD6788-A453-41C3-8534-B9B8334C2ECB}" type="pres">
      <dgm:prSet presAssocID="{157A3798-7A41-472D-93EB-24646D3EA246}" presName="node" presStyleLbl="node1" presStyleIdx="1" presStyleCnt="3" custScaleX="77503" custScaleY="71928" custLinFactNeighborX="-3761" custLinFactNeighborY="2547">
        <dgm:presLayoutVars>
          <dgm:bulletEnabled val="1"/>
        </dgm:presLayoutVars>
      </dgm:prSet>
      <dgm:spPr>
        <a:prstGeom prst="roundRect">
          <a:avLst/>
        </a:prstGeom>
      </dgm:spPr>
    </dgm:pt>
    <dgm:pt modelId="{FB81555C-527E-41E8-AB41-ABDBB04FC135}" type="pres">
      <dgm:prSet presAssocID="{A1453AE5-47DC-496C-BB24-7B8FA5A1808B}" presName="sibTrans" presStyleCnt="0"/>
      <dgm:spPr/>
    </dgm:pt>
    <dgm:pt modelId="{AB1F787A-2DA0-49FF-9C44-6FA308286FAE}" type="pres">
      <dgm:prSet presAssocID="{5913017D-267F-4D41-8F8D-2220299211DB}" presName="node" presStyleLbl="node1" presStyleIdx="2" presStyleCnt="3" custScaleX="77503" custScaleY="71928" custLinFactNeighborX="-8546" custLinFactNeighborY="2262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DFCF130F-25AA-49C8-A7DD-38B33BE9EC46}" type="presOf" srcId="{157A3798-7A41-472D-93EB-24646D3EA246}" destId="{EEBD6788-A453-41C3-8534-B9B8334C2ECB}" srcOrd="0" destOrd="0" presId="urn:microsoft.com/office/officeart/2005/8/layout/default"/>
    <dgm:cxn modelId="{F7233810-9388-41B5-AC0A-902D577930AE}" type="presOf" srcId="{67B93682-E869-44B1-9EFA-EE5652B3A947}" destId="{4AC47DA1-0A61-4267-A392-D1FCA9482346}" srcOrd="0" destOrd="0" presId="urn:microsoft.com/office/officeart/2005/8/layout/default"/>
    <dgm:cxn modelId="{2121303C-7626-4AEE-846B-7AE775086F25}" type="presOf" srcId="{7BA5C242-5C48-418F-B91C-2F247EBD1576}" destId="{BD5F0B35-DF8B-49FA-B2D0-5066F4D71E34}" srcOrd="0" destOrd="0" presId="urn:microsoft.com/office/officeart/2005/8/layout/default"/>
    <dgm:cxn modelId="{CFB9B153-E64A-4EFA-850A-DAAE44134AE9}" srcId="{67B93682-E869-44B1-9EFA-EE5652B3A947}" destId="{5913017D-267F-4D41-8F8D-2220299211DB}" srcOrd="2" destOrd="0" parTransId="{62503EC9-5547-43A3-B0D2-2AFFE0B5057C}" sibTransId="{35C59694-FC2A-40A4-B0AC-ACC436AA2DDD}"/>
    <dgm:cxn modelId="{DFB72E7B-3B50-4246-92E9-2FF952D8F863}" srcId="{67B93682-E869-44B1-9EFA-EE5652B3A947}" destId="{157A3798-7A41-472D-93EB-24646D3EA246}" srcOrd="1" destOrd="0" parTransId="{733695C9-8C3A-4290-A27F-F9FCC9B49D02}" sibTransId="{A1453AE5-47DC-496C-BB24-7B8FA5A1808B}"/>
    <dgm:cxn modelId="{A6AF4C7D-D6EA-4D01-8002-535CB464CBF2}" type="presOf" srcId="{5913017D-267F-4D41-8F8D-2220299211DB}" destId="{AB1F787A-2DA0-49FF-9C44-6FA308286FAE}" srcOrd="0" destOrd="0" presId="urn:microsoft.com/office/officeart/2005/8/layout/default"/>
    <dgm:cxn modelId="{7F29FBF3-DED9-4042-A6B4-59AEC011E0AC}" srcId="{67B93682-E869-44B1-9EFA-EE5652B3A947}" destId="{7BA5C242-5C48-418F-B91C-2F247EBD1576}" srcOrd="0" destOrd="0" parTransId="{B0616967-0FC8-4DBD-8E24-B88944BB0694}" sibTransId="{0472FAFC-8863-47F9-B20B-BEE547F88377}"/>
    <dgm:cxn modelId="{2F801602-2974-4C40-B79C-B3AAC1CBC13E}" type="presParOf" srcId="{4AC47DA1-0A61-4267-A392-D1FCA9482346}" destId="{BD5F0B35-DF8B-49FA-B2D0-5066F4D71E34}" srcOrd="0" destOrd="0" presId="urn:microsoft.com/office/officeart/2005/8/layout/default"/>
    <dgm:cxn modelId="{AD861053-1BB7-4ECD-BDAE-4EB92EE46EDE}" type="presParOf" srcId="{4AC47DA1-0A61-4267-A392-D1FCA9482346}" destId="{4FFE0EDC-6DA9-4186-93EB-7F438B1BC6DF}" srcOrd="1" destOrd="0" presId="urn:microsoft.com/office/officeart/2005/8/layout/default"/>
    <dgm:cxn modelId="{DDEAEEAF-9D3B-43FB-A083-3117BDCA7991}" type="presParOf" srcId="{4AC47DA1-0A61-4267-A392-D1FCA9482346}" destId="{EEBD6788-A453-41C3-8534-B9B8334C2ECB}" srcOrd="2" destOrd="0" presId="urn:microsoft.com/office/officeart/2005/8/layout/default"/>
    <dgm:cxn modelId="{0C67D019-366E-439F-93DC-299C3876C2EA}" type="presParOf" srcId="{4AC47DA1-0A61-4267-A392-D1FCA9482346}" destId="{FB81555C-527E-41E8-AB41-ABDBB04FC135}" srcOrd="3" destOrd="0" presId="urn:microsoft.com/office/officeart/2005/8/layout/default"/>
    <dgm:cxn modelId="{60CEA3A3-91A9-4C83-8542-F6DDF9260C1C}" type="presParOf" srcId="{4AC47DA1-0A61-4267-A392-D1FCA9482346}" destId="{AB1F787A-2DA0-49FF-9C44-6FA308286FAE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85940C-A81F-4B4E-B092-6974123CD4D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60E78F-943E-415E-8163-D014EFE856CA}">
      <dgm:prSet custT="1"/>
      <dgm:spPr>
        <a:solidFill>
          <a:schemeClr val="accent1">
            <a:lumMod val="75000"/>
          </a:schemeClr>
        </a:solidFill>
        <a:ln>
          <a:noFill/>
        </a:ln>
      </dgm:spPr>
      <dgm:t>
        <a:bodyPr anchor="t"/>
        <a:lstStyle/>
        <a:p>
          <a:r>
            <a:rPr lang="en-US" sz="2800" b="1" u="none" dirty="0"/>
            <a:t>EPA’s proposed rule would:</a:t>
          </a:r>
          <a:endParaRPr lang="en-US" sz="2800" u="none" dirty="0"/>
        </a:p>
      </dgm:t>
    </dgm:pt>
    <dgm:pt modelId="{A3DF8C02-9CE7-43BF-8C78-CF296DA54755}" type="parTrans" cxnId="{2153F2D8-7A6C-47F0-9916-195F6E1F5A40}">
      <dgm:prSet/>
      <dgm:spPr/>
      <dgm:t>
        <a:bodyPr/>
        <a:lstStyle/>
        <a:p>
          <a:endParaRPr lang="en-US" sz="2000"/>
        </a:p>
      </dgm:t>
    </dgm:pt>
    <dgm:pt modelId="{54ADDC4E-6BBF-4046-AEA3-F1B061A2FA4E}" type="sibTrans" cxnId="{2153F2D8-7A6C-47F0-9916-195F6E1F5A40}">
      <dgm:prSet/>
      <dgm:spPr/>
      <dgm:t>
        <a:bodyPr/>
        <a:lstStyle/>
        <a:p>
          <a:endParaRPr lang="en-US" sz="2000"/>
        </a:p>
      </dgm:t>
    </dgm:pt>
    <dgm:pt modelId="{32F75A6F-5550-4315-BD09-A08E848E2A37}">
      <dgm:prSet custT="1"/>
      <dgm:spPr>
        <a:solidFill>
          <a:schemeClr val="accent1">
            <a:lumMod val="40000"/>
            <a:lumOff val="60000"/>
          </a:schemeClr>
        </a:solidFill>
        <a:ln>
          <a:noFill/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/>
            <a:t>Establish recordkeeping and downstream notification requirements</a:t>
          </a:r>
          <a:endParaRPr lang="en-US" sz="2000" strike="sngStrike">
            <a:solidFill>
              <a:schemeClr val="tx1"/>
            </a:solidFill>
          </a:endParaRPr>
        </a:p>
      </dgm:t>
    </dgm:pt>
    <dgm:pt modelId="{61919AE8-AF0B-4599-B477-BF1BD4DE70CF}" type="parTrans" cxnId="{57012A09-3D45-412A-88CF-27F5AE03DA86}">
      <dgm:prSet/>
      <dgm:spPr/>
      <dgm:t>
        <a:bodyPr/>
        <a:lstStyle/>
        <a:p>
          <a:endParaRPr lang="en-US" sz="2000"/>
        </a:p>
      </dgm:t>
    </dgm:pt>
    <dgm:pt modelId="{8021340B-DBDB-493B-9D3E-BF9D9E59BBB9}" type="sibTrans" cxnId="{57012A09-3D45-412A-88CF-27F5AE03DA86}">
      <dgm:prSet/>
      <dgm:spPr/>
      <dgm:t>
        <a:bodyPr/>
        <a:lstStyle/>
        <a:p>
          <a:endParaRPr lang="en-US" sz="2000"/>
        </a:p>
      </dgm:t>
    </dgm:pt>
    <dgm:pt modelId="{80EA1563-F903-40F9-BEEE-8B9DAF75FE76}">
      <dgm:prSet custT="1"/>
      <dgm:spPr>
        <a:solidFill>
          <a:schemeClr val="accent1">
            <a:lumMod val="40000"/>
            <a:lumOff val="60000"/>
          </a:schemeClr>
        </a:solidFill>
        <a:ln>
          <a:noFill/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/>
            <a:t>Prohibit the manufacture (including import), processing, and distribution for consumer use (except use in insulation)</a:t>
          </a:r>
          <a:endParaRPr lang="en-US" sz="2000">
            <a:solidFill>
              <a:schemeClr val="tx1"/>
            </a:solidFill>
          </a:endParaRPr>
        </a:p>
      </dgm:t>
    </dgm:pt>
    <dgm:pt modelId="{8A0134AD-AE12-4805-83BE-ADFF2F2E2FAA}" type="parTrans" cxnId="{1CBB79A3-73C0-4B39-8A54-B396402F34B7}">
      <dgm:prSet/>
      <dgm:spPr/>
      <dgm:t>
        <a:bodyPr/>
        <a:lstStyle/>
        <a:p>
          <a:endParaRPr lang="en-US" sz="2000"/>
        </a:p>
      </dgm:t>
    </dgm:pt>
    <dgm:pt modelId="{5041D37C-DCD0-44C3-A5A6-71A91C16E0D5}" type="sibTrans" cxnId="{1CBB79A3-73C0-4B39-8A54-B396402F34B7}">
      <dgm:prSet/>
      <dgm:spPr/>
      <dgm:t>
        <a:bodyPr/>
        <a:lstStyle/>
        <a:p>
          <a:endParaRPr lang="en-US" sz="2000"/>
        </a:p>
      </dgm:t>
    </dgm:pt>
    <dgm:pt modelId="{B298D8DB-8DC0-492B-99F7-054CAA85A681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/>
            <a:t>Prohibit </a:t>
          </a:r>
          <a:r>
            <a:rPr lang="en-US" sz="2000">
              <a:solidFill>
                <a:schemeClr val="tx1"/>
              </a:solidFill>
            </a:rPr>
            <a:t>the manufacture (including import), processing, and distribution</a:t>
          </a:r>
          <a:r>
            <a:rPr lang="en-US" sz="2000"/>
            <a:t> for occupational COUs that are not continuing under a Workplace Chemical Protection Program (WCPP) or prescriptive controls</a:t>
          </a:r>
        </a:p>
      </dgm:t>
    </dgm:pt>
    <dgm:pt modelId="{B4B38BC4-75FA-45E4-9BCF-C42A5B9B53D4}" type="parTrans" cxnId="{458B0BC2-40A0-4794-B85A-E4AE7F1D3C52}">
      <dgm:prSet/>
      <dgm:spPr/>
      <dgm:t>
        <a:bodyPr/>
        <a:lstStyle/>
        <a:p>
          <a:endParaRPr lang="en-US" sz="2000"/>
        </a:p>
      </dgm:t>
    </dgm:pt>
    <dgm:pt modelId="{7F5F52D1-796E-46E3-9053-AB64300B8677}" type="sibTrans" cxnId="{458B0BC2-40A0-4794-B85A-E4AE7F1D3C52}">
      <dgm:prSet/>
      <dgm:spPr/>
      <dgm:t>
        <a:bodyPr/>
        <a:lstStyle/>
        <a:p>
          <a:endParaRPr lang="en-US" sz="2000"/>
        </a:p>
      </dgm:t>
    </dgm:pt>
    <dgm:pt modelId="{5F8714C3-1A04-4363-B661-35F8015785FD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/>
            <a:t>Require occupational safety measures for certain COUs:</a:t>
          </a:r>
        </a:p>
      </dgm:t>
    </dgm:pt>
    <dgm:pt modelId="{5EB8778A-D323-479F-B14F-FBD50E86CEBC}" type="parTrans" cxnId="{D020475C-2EEF-45D9-B4C6-1B40ECFEEFFF}">
      <dgm:prSet/>
      <dgm:spPr/>
      <dgm:t>
        <a:bodyPr/>
        <a:lstStyle/>
        <a:p>
          <a:endParaRPr lang="en-US" sz="2000"/>
        </a:p>
      </dgm:t>
    </dgm:pt>
    <dgm:pt modelId="{CD797622-7E34-4880-A407-C6858672AEA1}" type="sibTrans" cxnId="{D020475C-2EEF-45D9-B4C6-1B40ECFEEFFF}">
      <dgm:prSet/>
      <dgm:spPr/>
      <dgm:t>
        <a:bodyPr/>
        <a:lstStyle/>
        <a:p>
          <a:endParaRPr lang="en-US" sz="2000"/>
        </a:p>
      </dgm:t>
    </dgm:pt>
    <dgm:pt modelId="{6CE17233-26D9-48B8-AB2C-E07DA092C110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/>
            <a:t>WCPP and self certification for 6 COUs</a:t>
          </a:r>
        </a:p>
      </dgm:t>
    </dgm:pt>
    <dgm:pt modelId="{DC2BE062-C2E2-43EC-BA75-DEB7E01C2624}" type="parTrans" cxnId="{CF7B1F73-C3A1-4BC9-ACBF-A239FD309A81}">
      <dgm:prSet/>
      <dgm:spPr/>
      <dgm:t>
        <a:bodyPr/>
        <a:lstStyle/>
        <a:p>
          <a:endParaRPr lang="en-US" sz="2000"/>
        </a:p>
      </dgm:t>
    </dgm:pt>
    <dgm:pt modelId="{14B1BE24-0781-4A6F-80F9-FA9DC9974C24}" type="sibTrans" cxnId="{CF7B1F73-C3A1-4BC9-ACBF-A239FD309A81}">
      <dgm:prSet/>
      <dgm:spPr/>
      <dgm:t>
        <a:bodyPr/>
        <a:lstStyle/>
        <a:p>
          <a:endParaRPr lang="en-US" sz="2000"/>
        </a:p>
      </dgm:t>
    </dgm:pt>
    <dgm:pt modelId="{3FAB9228-CB35-4C35-BA61-C05A61DAF1E8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/>
            <a:t>WCPP for 1 COU (Manufacturing)</a:t>
          </a:r>
        </a:p>
      </dgm:t>
    </dgm:pt>
    <dgm:pt modelId="{C1791E44-38F9-4A84-A95C-CA19323AC492}" type="parTrans" cxnId="{93F91EDF-A948-4CC2-A609-22EBD4B73E54}">
      <dgm:prSet/>
      <dgm:spPr/>
      <dgm:t>
        <a:bodyPr/>
        <a:lstStyle/>
        <a:p>
          <a:endParaRPr lang="en-US" sz="2000"/>
        </a:p>
      </dgm:t>
    </dgm:pt>
    <dgm:pt modelId="{79345CA7-2AE1-49CF-93DC-000579495EC8}" type="sibTrans" cxnId="{93F91EDF-A948-4CC2-A609-22EBD4B73E54}">
      <dgm:prSet/>
      <dgm:spPr/>
      <dgm:t>
        <a:bodyPr/>
        <a:lstStyle/>
        <a:p>
          <a:endParaRPr lang="en-US" sz="2000"/>
        </a:p>
      </dgm:t>
    </dgm:pt>
    <dgm:pt modelId="{051728A9-6DB4-47AD-9879-35CD533133D7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/>
            <a:t>Prescriptive controls for 6 COUs</a:t>
          </a:r>
        </a:p>
      </dgm:t>
    </dgm:pt>
    <dgm:pt modelId="{3128F48D-B0F4-4E3A-91C7-E8857CAD86D8}" type="parTrans" cxnId="{CBD866BE-7DB1-468A-847A-F30D167B567F}">
      <dgm:prSet/>
      <dgm:spPr/>
      <dgm:t>
        <a:bodyPr/>
        <a:lstStyle/>
        <a:p>
          <a:endParaRPr lang="en-US" sz="2000"/>
        </a:p>
      </dgm:t>
    </dgm:pt>
    <dgm:pt modelId="{FC6FD590-A307-4BE7-986D-9ACE7CA7AA7E}" type="sibTrans" cxnId="{CBD866BE-7DB1-468A-847A-F30D167B567F}">
      <dgm:prSet/>
      <dgm:spPr/>
      <dgm:t>
        <a:bodyPr/>
        <a:lstStyle/>
        <a:p>
          <a:endParaRPr lang="en-US" sz="2000"/>
        </a:p>
      </dgm:t>
    </dgm:pt>
    <dgm:pt modelId="{2BF171F1-2C91-4011-8176-2FEE0464B29A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en-US" sz="2000"/>
        </a:p>
      </dgm:t>
    </dgm:pt>
    <dgm:pt modelId="{56C81282-F30F-4921-B93F-648B5C565825}" type="parTrans" cxnId="{9285E856-4F23-4204-AD70-89AA56B565E8}">
      <dgm:prSet/>
      <dgm:spPr/>
      <dgm:t>
        <a:bodyPr/>
        <a:lstStyle/>
        <a:p>
          <a:endParaRPr lang="en-US" sz="2000"/>
        </a:p>
      </dgm:t>
    </dgm:pt>
    <dgm:pt modelId="{5D54FA27-BA8E-4A81-9A0E-0E5BD21E1F34}" type="sibTrans" cxnId="{9285E856-4F23-4204-AD70-89AA56B565E8}">
      <dgm:prSet/>
      <dgm:spPr/>
      <dgm:t>
        <a:bodyPr/>
        <a:lstStyle/>
        <a:p>
          <a:endParaRPr lang="en-US" sz="2000"/>
        </a:p>
      </dgm:t>
    </dgm:pt>
    <dgm:pt modelId="{91442372-ACBE-44A8-9CA2-522F9E3C2F24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en-US" sz="2000"/>
        </a:p>
      </dgm:t>
    </dgm:pt>
    <dgm:pt modelId="{62F5C1AF-D171-4B05-BF41-164953798ACC}" type="parTrans" cxnId="{8722AA9A-4FE2-4705-A57F-9AC84B82946F}">
      <dgm:prSet/>
      <dgm:spPr/>
      <dgm:t>
        <a:bodyPr/>
        <a:lstStyle/>
        <a:p>
          <a:endParaRPr lang="en-US"/>
        </a:p>
      </dgm:t>
    </dgm:pt>
    <dgm:pt modelId="{2DC5FE61-1581-472C-97F3-85B67245C5F3}" type="sibTrans" cxnId="{8722AA9A-4FE2-4705-A57F-9AC84B82946F}">
      <dgm:prSet/>
      <dgm:spPr/>
      <dgm:t>
        <a:bodyPr/>
        <a:lstStyle/>
        <a:p>
          <a:endParaRPr lang="en-US"/>
        </a:p>
      </dgm:t>
    </dgm:pt>
    <dgm:pt modelId="{8E28AC93-FBB7-4114-BE0D-E0279FE3F9E6}" type="pres">
      <dgm:prSet presAssocID="{FE85940C-A81F-4B4E-B092-6974123CD4D9}" presName="Name0" presStyleCnt="0">
        <dgm:presLayoutVars>
          <dgm:dir/>
          <dgm:animLvl val="lvl"/>
          <dgm:resizeHandles val="exact"/>
        </dgm:presLayoutVars>
      </dgm:prSet>
      <dgm:spPr/>
    </dgm:pt>
    <dgm:pt modelId="{1F537319-707A-43CD-9032-6FEA0282BA8F}" type="pres">
      <dgm:prSet presAssocID="{A460E78F-943E-415E-8163-D014EFE856CA}" presName="linNode" presStyleCnt="0"/>
      <dgm:spPr/>
    </dgm:pt>
    <dgm:pt modelId="{7729D413-6073-4E6F-AB81-AE5DEBC1A102}" type="pres">
      <dgm:prSet presAssocID="{A460E78F-943E-415E-8163-D014EFE856CA}" presName="parentText" presStyleLbl="node1" presStyleIdx="0" presStyleCnt="1" custScaleX="66623" custScaleY="89150" custLinFactNeighborX="2368" custLinFactNeighborY="-1645">
        <dgm:presLayoutVars>
          <dgm:chMax val="1"/>
          <dgm:bulletEnabled val="1"/>
        </dgm:presLayoutVars>
      </dgm:prSet>
      <dgm:spPr/>
    </dgm:pt>
    <dgm:pt modelId="{2E951F80-3367-4317-9718-4D1978FD7BCD}" type="pres">
      <dgm:prSet presAssocID="{A460E78F-943E-415E-8163-D014EFE856CA}" presName="descendantText" presStyleLbl="alignAccFollowNode1" presStyleIdx="0" presStyleCnt="1" custScaleX="118654" custScaleY="105190" custLinFactNeighborX="107" custLinFactNeighborY="-1407">
        <dgm:presLayoutVars>
          <dgm:bulletEnabled val="1"/>
        </dgm:presLayoutVars>
      </dgm:prSet>
      <dgm:spPr/>
    </dgm:pt>
  </dgm:ptLst>
  <dgm:cxnLst>
    <dgm:cxn modelId="{769A2B00-3BB8-4655-94A6-774A34E1EA94}" type="presOf" srcId="{3FAB9228-CB35-4C35-BA61-C05A61DAF1E8}" destId="{2E951F80-3367-4317-9718-4D1978FD7BCD}" srcOrd="0" destOrd="5" presId="urn:microsoft.com/office/officeart/2005/8/layout/vList5"/>
    <dgm:cxn modelId="{6BDC9104-CA49-4114-BDBF-872EFB7269F2}" type="presOf" srcId="{2BF171F1-2C91-4011-8176-2FEE0464B29A}" destId="{2E951F80-3367-4317-9718-4D1978FD7BCD}" srcOrd="0" destOrd="7" presId="urn:microsoft.com/office/officeart/2005/8/layout/vList5"/>
    <dgm:cxn modelId="{57012A09-3D45-412A-88CF-27F5AE03DA86}" srcId="{A460E78F-943E-415E-8163-D014EFE856CA}" destId="{32F75A6F-5550-4315-BD09-A08E848E2A37}" srcOrd="5" destOrd="0" parTransId="{61919AE8-AF0B-4599-B477-BF1BD4DE70CF}" sibTransId="{8021340B-DBDB-493B-9D3E-BF9D9E59BBB9}"/>
    <dgm:cxn modelId="{05C3B912-7020-4543-8912-F932F4ED9689}" type="presOf" srcId="{5F8714C3-1A04-4363-B661-35F8015785FD}" destId="{2E951F80-3367-4317-9718-4D1978FD7BCD}" srcOrd="0" destOrd="3" presId="urn:microsoft.com/office/officeart/2005/8/layout/vList5"/>
    <dgm:cxn modelId="{D020475C-2EEF-45D9-B4C6-1B40ECFEEFFF}" srcId="{A460E78F-943E-415E-8163-D014EFE856CA}" destId="{5F8714C3-1A04-4363-B661-35F8015785FD}" srcOrd="3" destOrd="0" parTransId="{5EB8778A-D323-479F-B14F-FBD50E86CEBC}" sibTransId="{CD797622-7E34-4880-A407-C6858672AEA1}"/>
    <dgm:cxn modelId="{892DFB41-0C52-4F77-A901-A89D096956C9}" type="presOf" srcId="{FE85940C-A81F-4B4E-B092-6974123CD4D9}" destId="{8E28AC93-FBB7-4114-BE0D-E0279FE3F9E6}" srcOrd="0" destOrd="0" presId="urn:microsoft.com/office/officeart/2005/8/layout/vList5"/>
    <dgm:cxn modelId="{A3650F64-1CC2-4995-A50B-3CBE0777927E}" type="presOf" srcId="{32F75A6F-5550-4315-BD09-A08E848E2A37}" destId="{2E951F80-3367-4317-9718-4D1978FD7BCD}" srcOrd="0" destOrd="8" presId="urn:microsoft.com/office/officeart/2005/8/layout/vList5"/>
    <dgm:cxn modelId="{D9198848-A01F-434F-9C75-6C2DED12089B}" type="presOf" srcId="{6CE17233-26D9-48B8-AB2C-E07DA092C110}" destId="{2E951F80-3367-4317-9718-4D1978FD7BCD}" srcOrd="0" destOrd="4" presId="urn:microsoft.com/office/officeart/2005/8/layout/vList5"/>
    <dgm:cxn modelId="{CF7B1F73-C3A1-4BC9-ACBF-A239FD309A81}" srcId="{5F8714C3-1A04-4363-B661-35F8015785FD}" destId="{6CE17233-26D9-48B8-AB2C-E07DA092C110}" srcOrd="0" destOrd="0" parTransId="{DC2BE062-C2E2-43EC-BA75-DEB7E01C2624}" sibTransId="{14B1BE24-0781-4A6F-80F9-FA9DC9974C24}"/>
    <dgm:cxn modelId="{9A04A074-9813-4D58-AED7-CFCDBA1D22F8}" type="presOf" srcId="{051728A9-6DB4-47AD-9879-35CD533133D7}" destId="{2E951F80-3367-4317-9718-4D1978FD7BCD}" srcOrd="0" destOrd="6" presId="urn:microsoft.com/office/officeart/2005/8/layout/vList5"/>
    <dgm:cxn modelId="{9285E856-4F23-4204-AD70-89AA56B565E8}" srcId="{A460E78F-943E-415E-8163-D014EFE856CA}" destId="{2BF171F1-2C91-4011-8176-2FEE0464B29A}" srcOrd="4" destOrd="0" parTransId="{56C81282-F30F-4921-B93F-648B5C565825}" sibTransId="{5D54FA27-BA8E-4A81-9A0E-0E5BD21E1F34}"/>
    <dgm:cxn modelId="{D821447A-63B8-472C-8302-BC56AFA64CD9}" type="presOf" srcId="{A460E78F-943E-415E-8163-D014EFE856CA}" destId="{7729D413-6073-4E6F-AB81-AE5DEBC1A102}" srcOrd="0" destOrd="0" presId="urn:microsoft.com/office/officeart/2005/8/layout/vList5"/>
    <dgm:cxn modelId="{8722AA9A-4FE2-4705-A57F-9AC84B82946F}" srcId="{A460E78F-943E-415E-8163-D014EFE856CA}" destId="{91442372-ACBE-44A8-9CA2-522F9E3C2F24}" srcOrd="2" destOrd="0" parTransId="{62F5C1AF-D171-4B05-BF41-164953798ACC}" sibTransId="{2DC5FE61-1581-472C-97F3-85B67245C5F3}"/>
    <dgm:cxn modelId="{1CBB79A3-73C0-4B39-8A54-B396402F34B7}" srcId="{A460E78F-943E-415E-8163-D014EFE856CA}" destId="{80EA1563-F903-40F9-BEEE-8B9DAF75FE76}" srcOrd="0" destOrd="0" parTransId="{8A0134AD-AE12-4805-83BE-ADFF2F2E2FAA}" sibTransId="{5041D37C-DCD0-44C3-A5A6-71A91C16E0D5}"/>
    <dgm:cxn modelId="{1B20CAAC-B480-46ED-A10D-5ED81F595446}" type="presOf" srcId="{80EA1563-F903-40F9-BEEE-8B9DAF75FE76}" destId="{2E951F80-3367-4317-9718-4D1978FD7BCD}" srcOrd="0" destOrd="0" presId="urn:microsoft.com/office/officeart/2005/8/layout/vList5"/>
    <dgm:cxn modelId="{092495B4-15D7-4A7B-B18E-8E995AAFDB82}" type="presOf" srcId="{B298D8DB-8DC0-492B-99F7-054CAA85A681}" destId="{2E951F80-3367-4317-9718-4D1978FD7BCD}" srcOrd="0" destOrd="1" presId="urn:microsoft.com/office/officeart/2005/8/layout/vList5"/>
    <dgm:cxn modelId="{CBD866BE-7DB1-468A-847A-F30D167B567F}" srcId="{5F8714C3-1A04-4363-B661-35F8015785FD}" destId="{051728A9-6DB4-47AD-9879-35CD533133D7}" srcOrd="2" destOrd="0" parTransId="{3128F48D-B0F4-4E3A-91C7-E8857CAD86D8}" sibTransId="{FC6FD590-A307-4BE7-986D-9ACE7CA7AA7E}"/>
    <dgm:cxn modelId="{458B0BC2-40A0-4794-B85A-E4AE7F1D3C52}" srcId="{A460E78F-943E-415E-8163-D014EFE856CA}" destId="{B298D8DB-8DC0-492B-99F7-054CAA85A681}" srcOrd="1" destOrd="0" parTransId="{B4B38BC4-75FA-45E4-9BCF-C42A5B9B53D4}" sibTransId="{7F5F52D1-796E-46E3-9053-AB64300B8677}"/>
    <dgm:cxn modelId="{2153F2D8-7A6C-47F0-9916-195F6E1F5A40}" srcId="{FE85940C-A81F-4B4E-B092-6974123CD4D9}" destId="{A460E78F-943E-415E-8163-D014EFE856CA}" srcOrd="0" destOrd="0" parTransId="{A3DF8C02-9CE7-43BF-8C78-CF296DA54755}" sibTransId="{54ADDC4E-6BBF-4046-AEA3-F1B061A2FA4E}"/>
    <dgm:cxn modelId="{93F91EDF-A948-4CC2-A609-22EBD4B73E54}" srcId="{5F8714C3-1A04-4363-B661-35F8015785FD}" destId="{3FAB9228-CB35-4C35-BA61-C05A61DAF1E8}" srcOrd="1" destOrd="0" parTransId="{C1791E44-38F9-4A84-A95C-CA19323AC492}" sibTransId="{79345CA7-2AE1-49CF-93DC-000579495EC8}"/>
    <dgm:cxn modelId="{FC5F60F4-F1C2-45A0-B13A-753917E4F756}" type="presOf" srcId="{91442372-ACBE-44A8-9CA2-522F9E3C2F24}" destId="{2E951F80-3367-4317-9718-4D1978FD7BCD}" srcOrd="0" destOrd="2" presId="urn:microsoft.com/office/officeart/2005/8/layout/vList5"/>
    <dgm:cxn modelId="{1569BE7A-ACCF-486C-A303-F8FA378E390B}" type="presParOf" srcId="{8E28AC93-FBB7-4114-BE0D-E0279FE3F9E6}" destId="{1F537319-707A-43CD-9032-6FEA0282BA8F}" srcOrd="0" destOrd="0" presId="urn:microsoft.com/office/officeart/2005/8/layout/vList5"/>
    <dgm:cxn modelId="{C1742A59-2AAD-45ED-BC7D-9B185D974695}" type="presParOf" srcId="{1F537319-707A-43CD-9032-6FEA0282BA8F}" destId="{7729D413-6073-4E6F-AB81-AE5DEBC1A102}" srcOrd="0" destOrd="0" presId="urn:microsoft.com/office/officeart/2005/8/layout/vList5"/>
    <dgm:cxn modelId="{B2A95663-9CF8-418B-AF8F-F31140127D56}" type="presParOf" srcId="{1F537319-707A-43CD-9032-6FEA0282BA8F}" destId="{2E951F80-3367-4317-9718-4D1978FD7BC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5F0B35-DF8B-49FA-B2D0-5066F4D71E34}">
      <dsp:nvSpPr>
        <dsp:cNvPr id="0" name=""/>
        <dsp:cNvSpPr/>
      </dsp:nvSpPr>
      <dsp:spPr>
        <a:xfrm>
          <a:off x="0" y="220876"/>
          <a:ext cx="3051921" cy="151950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0000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>
              <a:solidFill>
                <a:schemeClr val="bg1"/>
              </a:solidFill>
            </a:rPr>
            <a:t>Cancer (skin, intestinal, and lung tumors) from chronic inhalation and dermal exposures​</a:t>
          </a:r>
          <a:endParaRPr lang="en-US" sz="1800" b="0" u="none" kern="1200">
            <a:solidFill>
              <a:schemeClr val="bg1"/>
            </a:solidFill>
          </a:endParaRPr>
        </a:p>
      </dsp:txBody>
      <dsp:txXfrm>
        <a:off x="74176" y="295052"/>
        <a:ext cx="2903569" cy="1371153"/>
      </dsp:txXfrm>
    </dsp:sp>
    <dsp:sp modelId="{EEBD6788-A453-41C3-8534-B9B8334C2ECB}">
      <dsp:nvSpPr>
        <dsp:cNvPr id="0" name=""/>
        <dsp:cNvSpPr/>
      </dsp:nvSpPr>
      <dsp:spPr>
        <a:xfrm>
          <a:off x="3222423" y="439435"/>
          <a:ext cx="2095030" cy="1166597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rgbClr val="000000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>
              <a:solidFill>
                <a:schemeClr val="bg1"/>
              </a:solidFill>
            </a:rPr>
            <a:t>Non-cancer adverse effects from chronic inhalation and dermal exposure​s</a:t>
          </a:r>
          <a:endParaRPr lang="en-US" sz="1600" kern="1200">
            <a:solidFill>
              <a:schemeClr val="bg1"/>
            </a:solidFill>
          </a:endParaRPr>
        </a:p>
      </dsp:txBody>
      <dsp:txXfrm>
        <a:off x="3279372" y="496384"/>
        <a:ext cx="1981132" cy="1052699"/>
      </dsp:txXfrm>
    </dsp:sp>
    <dsp:sp modelId="{AB1F787A-2DA0-49FF-9C44-6FA308286FAE}">
      <dsp:nvSpPr>
        <dsp:cNvPr id="0" name=""/>
        <dsp:cNvSpPr/>
      </dsp:nvSpPr>
      <dsp:spPr>
        <a:xfrm>
          <a:off x="5458423" y="434813"/>
          <a:ext cx="2095030" cy="1166597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rgbClr val="000000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>
              <a:solidFill>
                <a:schemeClr val="bg1"/>
              </a:solidFill>
            </a:rPr>
            <a:t>Non-cancer adverse effects from acute inhalation and dermal exposure​s</a:t>
          </a:r>
          <a:endParaRPr lang="en-US" sz="1600" kern="1200">
            <a:solidFill>
              <a:schemeClr val="bg1"/>
            </a:solidFill>
          </a:endParaRPr>
        </a:p>
      </dsp:txBody>
      <dsp:txXfrm>
        <a:off x="5515372" y="491762"/>
        <a:ext cx="1981132" cy="10526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951F80-3367-4317-9718-4D1978FD7BCD}">
      <dsp:nvSpPr>
        <dsp:cNvPr id="0" name=""/>
        <dsp:cNvSpPr/>
      </dsp:nvSpPr>
      <dsp:spPr>
        <a:xfrm rot="5400000">
          <a:off x="4105837" y="-1289784"/>
          <a:ext cx="4443700" cy="7746419"/>
        </a:xfrm>
        <a:prstGeom prst="round2Same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/>
            <a:t>Prohibit the manufacture (including import), processing, and distribution for consumer use (except use in insulation)</a:t>
          </a:r>
          <a:endParaRPr lang="en-US" sz="2000" kern="120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/>
            <a:t>Prohibit </a:t>
          </a:r>
          <a:r>
            <a:rPr lang="en-US" sz="2000" kern="1200">
              <a:solidFill>
                <a:schemeClr val="tx1"/>
              </a:solidFill>
            </a:rPr>
            <a:t>the manufacture (including import), processing, and distribution</a:t>
          </a:r>
          <a:r>
            <a:rPr lang="en-US" sz="2000" kern="1200"/>
            <a:t> for occupational COUs that are not continuing under a Workplace Chemical Protection Program (WCPP) or prescriptive controls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/>
            <a:t>Require occupational safety measures for certain COUs: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/>
            <a:t>WCPP and self certification for 6 COUs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/>
            <a:t>WCPP for 1 COU (Manufacturing)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/>
            <a:t>Prescriptive controls for 6 COUs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/>
            <a:t>Establish recordkeeping and downstream notification requirements</a:t>
          </a:r>
          <a:endParaRPr lang="en-US" sz="2000" strike="sngStrike" kern="1200">
            <a:solidFill>
              <a:schemeClr val="tx1"/>
            </a:solidFill>
          </a:endParaRPr>
        </a:p>
      </dsp:txBody>
      <dsp:txXfrm rot="-5400000">
        <a:off x="2454478" y="578499"/>
        <a:ext cx="7529495" cy="4009852"/>
      </dsp:txXfrm>
    </dsp:sp>
    <dsp:sp modelId="{7729D413-6073-4E6F-AB81-AE5DEBC1A102}">
      <dsp:nvSpPr>
        <dsp:cNvPr id="0" name=""/>
        <dsp:cNvSpPr/>
      </dsp:nvSpPr>
      <dsp:spPr>
        <a:xfrm>
          <a:off x="158532" y="202186"/>
          <a:ext cx="2446613" cy="4707622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u="none" kern="1200" dirty="0"/>
            <a:t>EPA’s proposed rule would:</a:t>
          </a:r>
          <a:endParaRPr lang="en-US" sz="2800" u="none" kern="1200" dirty="0"/>
        </a:p>
      </dsp:txBody>
      <dsp:txXfrm>
        <a:off x="277966" y="321620"/>
        <a:ext cx="2207745" cy="44687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1AD2637-EB8B-2D02-48BF-C65907AFCD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7632C8-3B45-1DEC-B677-D5374141DCF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E2889-2250-4435-9632-AF18A3CC5FD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814A17-12FD-F603-DCF2-CD756C9ACF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E27844-223A-10CF-11E6-E6BB10BF8D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F802-CA1D-4E6D-BCD1-31E9067A2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6776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9668D-2C8C-461F-BBE3-9C4FBB4CF1CB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605FD-E7E3-42AD-B8F4-29429CCD9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619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098280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358691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04328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035416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315862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402601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695090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875473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693290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04659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56125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496460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234842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149571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462889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881710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950030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862132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1080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61496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52447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0954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32047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67617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239588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58136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CRMD Tem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C4672-44C7-DB38-663D-1DCD8E745B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7070BB-94E2-F507-C6AA-9F1B811807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E1A0C-40F7-C6C0-EA29-3644C4313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9148-E2B5-4F61-83B1-816F5593BC46}" type="datetime1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BDC73C-B0E5-23D0-2346-78308C9D9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F17E0-002B-1B8E-4562-DFA12B38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C6EC-530F-461E-8CF5-EA4DCCAB86E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FC30EE-3115-0B17-0846-0142B6A59264}"/>
              </a:ext>
            </a:extLst>
          </p:cNvPr>
          <p:cNvSpPr/>
          <p:nvPr userDrawn="1"/>
        </p:nvSpPr>
        <p:spPr>
          <a:xfrm>
            <a:off x="0" y="5915229"/>
            <a:ext cx="12192000" cy="977461"/>
          </a:xfrm>
          <a:prstGeom prst="rect">
            <a:avLst/>
          </a:prstGeom>
          <a:solidFill>
            <a:srgbClr val="0054A6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DC56EC-F654-2AD9-F2E7-75E0FD80ED0A}"/>
              </a:ext>
            </a:extLst>
          </p:cNvPr>
          <p:cNvSpPr txBox="1"/>
          <p:nvPr userDrawn="1"/>
        </p:nvSpPr>
        <p:spPr>
          <a:xfrm>
            <a:off x="8315149" y="5982706"/>
            <a:ext cx="387685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1-Bromopropane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Proposed Rule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825F60-87BA-4C13-548F-CB4B27CA9A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C3A9484-CA1E-5FC0-FC14-118871346F2B}"/>
              </a:ext>
            </a:extLst>
          </p:cNvPr>
          <p:cNvSpPr txBox="1">
            <a:spLocks/>
          </p:cNvSpPr>
          <p:nvPr userDrawn="1"/>
        </p:nvSpPr>
        <p:spPr>
          <a:xfrm>
            <a:off x="8763000" y="65087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BDC6EC-530F-461E-8CF5-EA4DCCAB86E9}" type="slidenum">
              <a:rPr lang="en-US" smtClean="0">
                <a:noFill/>
              </a:rPr>
              <a:pPr/>
              <a:t>‹#›</a:t>
            </a:fld>
            <a:endParaRPr lang="en-US">
              <a:noFill/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785AD4F1-2748-4311-18AB-75BDCA1ECECF}"/>
              </a:ext>
            </a:extLst>
          </p:cNvPr>
          <p:cNvSpPr txBox="1">
            <a:spLocks/>
          </p:cNvSpPr>
          <p:nvPr userDrawn="1"/>
        </p:nvSpPr>
        <p:spPr>
          <a:xfrm>
            <a:off x="9427129" y="65520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BDC6EC-530F-461E-8CF5-EA4DCCAB86E9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851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02CD5-28E6-91D0-FE85-0F0651647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979F63-58E3-CCF6-754C-B25069B2E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3AF95-4E0B-9A41-54C6-B192666B9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DE49-64B4-487F-BF77-4C5FA3B65BB6}" type="datetime1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A8F41-23A3-22AF-EE65-3C4DEBF88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4FBE73-A44D-72A2-EFFB-63C599EC2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C6EC-530F-461E-8CF5-EA4DCCAB86E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DA455F-DE89-0783-550E-E2E810D47914}"/>
              </a:ext>
            </a:extLst>
          </p:cNvPr>
          <p:cNvSpPr txBox="1"/>
          <p:nvPr userDrawn="1"/>
        </p:nvSpPr>
        <p:spPr>
          <a:xfrm>
            <a:off x="8152482" y="6064168"/>
            <a:ext cx="3876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OCSPP-OPPT-ECRMD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488177-84E6-F27C-7B24-2D8FFCEE7029}"/>
              </a:ext>
            </a:extLst>
          </p:cNvPr>
          <p:cNvSpPr/>
          <p:nvPr userDrawn="1"/>
        </p:nvSpPr>
        <p:spPr>
          <a:xfrm>
            <a:off x="0" y="5915229"/>
            <a:ext cx="12192000" cy="977461"/>
          </a:xfrm>
          <a:prstGeom prst="rect">
            <a:avLst/>
          </a:prstGeom>
          <a:solidFill>
            <a:srgbClr val="0054A6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FFE091-FD5E-82C6-A77B-97BBD41435C2}"/>
              </a:ext>
            </a:extLst>
          </p:cNvPr>
          <p:cNvSpPr txBox="1"/>
          <p:nvPr userDrawn="1"/>
        </p:nvSpPr>
        <p:spPr>
          <a:xfrm>
            <a:off x="8152482" y="6064168"/>
            <a:ext cx="3876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OCSPP-OPPT-ECRMD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72F87BF-DC6E-BB0F-29A2-929BB9CAB4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586B3A-0921-07DF-720F-B55118B05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2190F1-51BF-2FCA-CDDD-972B67CDC4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5A868-DDA3-B318-561E-17E0EB7AE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8BC8-5FB7-4295-92D3-BBF81D0E1D18}" type="datetime1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EE811-2D9E-C1AE-2469-A134E5738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C25A2-8060-F4B3-512C-3C07886B9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C6EC-530F-461E-8CF5-EA4DCCAB86E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BA204A-8E85-F2E0-D7BC-2C4C4BEC69DA}"/>
              </a:ext>
            </a:extLst>
          </p:cNvPr>
          <p:cNvSpPr/>
          <p:nvPr userDrawn="1"/>
        </p:nvSpPr>
        <p:spPr>
          <a:xfrm>
            <a:off x="0" y="5915229"/>
            <a:ext cx="12192000" cy="977461"/>
          </a:xfrm>
          <a:prstGeom prst="rect">
            <a:avLst/>
          </a:prstGeom>
          <a:solidFill>
            <a:srgbClr val="0054A6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4EBE0C-F22B-6C63-EE2A-7DA634132AE0}"/>
              </a:ext>
            </a:extLst>
          </p:cNvPr>
          <p:cNvSpPr txBox="1"/>
          <p:nvPr userDrawn="1"/>
        </p:nvSpPr>
        <p:spPr>
          <a:xfrm>
            <a:off x="8152482" y="6064168"/>
            <a:ext cx="3876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OCSPP-OPPT-ECRMD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4164EE4-92A5-60DF-3901-96E77AD19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2815A4C-21DE-81BE-09A3-7CFE00063B02}"/>
              </a:ext>
            </a:extLst>
          </p:cNvPr>
          <p:cNvSpPr txBox="1">
            <a:spLocks/>
          </p:cNvSpPr>
          <p:nvPr userDrawn="1"/>
        </p:nvSpPr>
        <p:spPr>
          <a:xfrm>
            <a:off x="8762999" y="6508750"/>
            <a:ext cx="2774343" cy="3839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BDC6EC-530F-461E-8CF5-EA4DCCAB86E9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950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1E83C-5B3E-080D-223C-972D782D8B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34C176-9951-3188-35D0-B199A3F8CE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58CB2-0149-617C-DBB7-2B28229BF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6CEF-8DB8-40C6-8692-F8A5B2454810}" type="datetime1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75BC7-0849-DA00-D115-A1CEB335B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D2019-056A-B2A9-BA02-E07A7C6E6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6EE9258-5DFF-C4DC-A94C-6784ABEEDA88}"/>
              </a:ext>
            </a:extLst>
          </p:cNvPr>
          <p:cNvSpPr txBox="1">
            <a:spLocks/>
          </p:cNvSpPr>
          <p:nvPr userDrawn="1"/>
        </p:nvSpPr>
        <p:spPr>
          <a:xfrm>
            <a:off x="8762999" y="6508750"/>
            <a:ext cx="2774343" cy="3839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BDC6EC-530F-461E-8CF5-EA4DCCAB86E9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029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DE2AE-644C-2879-93A4-2512A9871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EC3B2-8C30-9D40-F345-5614BAB5A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9615B-05C4-3D84-267F-13FE65986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F8596-B6F4-40B0-B024-62EE403CE43F}" type="datetime1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4D26F-175E-9894-4389-65CC6B971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F3196-71CB-E4C1-F23B-50E85212D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86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66540-134C-2194-56C2-36CE36D3B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A3A9E-CBB4-91E7-798B-5745D907D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7420D-28BB-DAE6-EE06-0DAFA01B4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D5E0-A0BE-4687-AE3C-7A956D471798}" type="datetime1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94574-815D-C515-285C-6C4226633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E6987-3DFA-0A4B-6C76-099CD8F15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29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62FAA-5245-FBA6-4318-1FF4A4D63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15EDB-2531-2B2D-1707-D32EFCFF8A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48668A-7234-82DD-396B-B634A1661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CE72F6-B3CD-FE4B-B476-4AB6F977E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72169-5656-41BA-815E-E7932F476D28}" type="datetime1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1C4A13-E3E2-57C2-902B-379A3FE00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A73E52-8FA4-586C-F643-FB7E610E9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23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BFD4F-AA2D-048A-84A2-C53422E99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6DAA82-9491-CB0B-3B85-5F1251939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9EDC0A-BCB7-901D-18F2-B0FD994B2F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89BE66-CF76-51CA-3C16-959BEAEA6B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AC7290-8E40-9CBC-2D43-98C6B0819A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63F697-AD18-571A-67BF-5BBD84C73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CEB2-57C9-4FF2-BA37-57BDF982CFF3}" type="datetime1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E1A9A0-CE31-D245-347C-B4462FAFB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54A830-4DE4-12CA-A2D4-E67D04005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900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7535B-435D-A1BE-69AB-9F158335F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13028E-66F9-A858-F2E8-71C1F1983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3AB6-D491-4592-9E29-403F7AB700EF}" type="datetime1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FA65A9-446E-E51B-0B90-8C85E8FF2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A34EDE-77D1-1A74-D4BF-A55E53161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735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29F556-E4CA-2304-9668-046A38EAB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F87D-27C4-4C25-B652-49C9CD735200}" type="datetime1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352175-DB12-DA45-03F9-4D0D2136F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F37DB8-6FC9-24E6-3E24-447CC015C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431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40798-2287-EE15-7BE5-6CBB5099A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3900E-71AF-E29D-DC4C-453275529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652881-BDAA-86CF-15B6-F03E1703C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E44E13-76D1-DC32-2D41-DC3F7F2E9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6B142-7EAA-4D4C-BA72-5AAE3BC3AA8F}" type="datetime1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A85492-546F-33E8-A574-D560E2FDB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EBDE8-986F-CDA1-71C3-F692EC32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0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82A1C-4427-9596-DF65-1676CFFEA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7BF69-E0F7-C4B4-379B-DF428D204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EA719-66EE-1D1D-EA93-14C0A23AB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B237-E369-4905-9089-13E987CCC754}" type="datetime1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1939A-7480-35D8-4C59-208AB0AAF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66BA2-FF76-064D-DF04-7926CEDE6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C6EC-530F-461E-8CF5-EA4DCCAB86E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3F4341-9149-821B-5B0A-86C38CDE77B8}"/>
              </a:ext>
            </a:extLst>
          </p:cNvPr>
          <p:cNvSpPr/>
          <p:nvPr userDrawn="1"/>
        </p:nvSpPr>
        <p:spPr>
          <a:xfrm>
            <a:off x="0" y="5915229"/>
            <a:ext cx="12192000" cy="977461"/>
          </a:xfrm>
          <a:prstGeom prst="rect">
            <a:avLst/>
          </a:prstGeom>
          <a:solidFill>
            <a:srgbClr val="0054A6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05CB4D-C478-AD7A-09A4-38A63AA5D961}"/>
              </a:ext>
            </a:extLst>
          </p:cNvPr>
          <p:cNvSpPr txBox="1"/>
          <p:nvPr userDrawn="1"/>
        </p:nvSpPr>
        <p:spPr>
          <a:xfrm>
            <a:off x="8311873" y="5869972"/>
            <a:ext cx="3876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1-Bromopropane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Proposed Rule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3C7DCAD-02B4-C8C8-1E5F-98E1B34031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6B45F21-96C8-E08B-C2A9-82CE1FD2A8CD}"/>
              </a:ext>
            </a:extLst>
          </p:cNvPr>
          <p:cNvSpPr txBox="1">
            <a:spLocks/>
          </p:cNvSpPr>
          <p:nvPr userDrawn="1"/>
        </p:nvSpPr>
        <p:spPr>
          <a:xfrm>
            <a:off x="8763000" y="65087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BDC6EC-530F-461E-8CF5-EA4DCCAB86E9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6748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C66D7-F077-3C3F-EA4E-352B4321A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C5E447-26EC-3227-8F64-66536B8B88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93A4B-3EFD-E34F-6FB3-B3CD7100F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FDBDC8-5AB4-98E1-DD18-CFBF1F05C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28BC-E0EE-483E-AC9A-905BF4D114FC}" type="datetime1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E092A5-6890-C966-4AA3-B107719CC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B89FF5-749E-2EEC-4D51-1AFFB0E8F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67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E9C41-7A05-EDE6-01C2-89E6D8FB7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46C056-23CB-D9FC-10FF-1E8ADC7A6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EEE1C-7F9C-7164-FC07-9B6A0216E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D2DD-3B44-41F2-B3E9-62FCD1347DA0}" type="datetime1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12484-863A-32C0-C0A6-50F0725C2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60DB2-D41E-5050-9BA0-47A155290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9888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6B7EEF-5024-34BC-7910-4C1C06E1A7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29E38C-D342-8146-116C-3FFA16924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731E1-FA8D-2899-9440-D5CF52B33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53BED-28CF-4EF9-AB2B-0F720710D4DC}" type="datetime1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A12F5-A34C-9028-34FA-D1A1954C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AFCA2-97C7-5AD8-BC7F-C4B385FEF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2529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4DBC0-52D1-314D-6BB1-0FE1921FE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40B700-D1F2-EDB2-5ADD-865F067BE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FAA5-AA83-4D82-B47F-C700BE500E31}" type="datetime1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4C3F40-24B3-AC7F-58C1-8D6EAD00F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BF0C27-BDD7-6E62-93D5-622E8915D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511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44E6D-9926-1576-54FA-1A67CBA9E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CE2E57-1935-02F7-23FD-EBEA4ACCB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BC31E-021E-08C2-66DF-F0CE5929A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D862-9BBD-4E6C-9251-22CE1191E188}" type="datetime1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4AA47-751D-60FD-FBE4-FE869791B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E6C76-A76A-474F-F92E-8DF713639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C6EC-530F-461E-8CF5-EA4DCCAB86E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367EDC-0E9C-3ECA-5499-3E40AD6A03A5}"/>
              </a:ext>
            </a:extLst>
          </p:cNvPr>
          <p:cNvSpPr/>
          <p:nvPr userDrawn="1"/>
        </p:nvSpPr>
        <p:spPr>
          <a:xfrm>
            <a:off x="0" y="5915229"/>
            <a:ext cx="12192000" cy="977461"/>
          </a:xfrm>
          <a:prstGeom prst="rect">
            <a:avLst/>
          </a:prstGeom>
          <a:solidFill>
            <a:srgbClr val="0054A6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E2C39E-D2BF-4D59-830C-D89143BE07EA}"/>
              </a:ext>
            </a:extLst>
          </p:cNvPr>
          <p:cNvSpPr txBox="1"/>
          <p:nvPr userDrawn="1"/>
        </p:nvSpPr>
        <p:spPr>
          <a:xfrm>
            <a:off x="8269928" y="5913166"/>
            <a:ext cx="38768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1-Bromopropane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Proposed Rule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CA004DB-6B4F-C97F-CB07-C5E21650F0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61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1F40A-4D5E-DD3A-A81D-503E47551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1CBE4-435E-451C-FE72-5465C043C8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4180B1-CB28-A2C4-6038-AFB8818DE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2956B-C033-28E3-78FE-662434FBE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0E26-9FB3-4DA7-9E5F-893D1B96D181}" type="datetime1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747434-1904-7F80-A297-E7EC5593C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EB9BDD-7903-AD0B-02F4-C3125CB7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C6EC-530F-461E-8CF5-EA4DCCAB86E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5258895-BEB7-5429-94D2-5C04FCDC5300}"/>
              </a:ext>
            </a:extLst>
          </p:cNvPr>
          <p:cNvSpPr/>
          <p:nvPr userDrawn="1"/>
        </p:nvSpPr>
        <p:spPr>
          <a:xfrm>
            <a:off x="0" y="5915229"/>
            <a:ext cx="12192000" cy="977461"/>
          </a:xfrm>
          <a:prstGeom prst="rect">
            <a:avLst/>
          </a:prstGeom>
          <a:solidFill>
            <a:srgbClr val="0054A6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26A11A-E47A-71B7-CF40-BC659349A9FC}"/>
              </a:ext>
            </a:extLst>
          </p:cNvPr>
          <p:cNvSpPr txBox="1"/>
          <p:nvPr userDrawn="1"/>
        </p:nvSpPr>
        <p:spPr>
          <a:xfrm>
            <a:off x="8152482" y="6064168"/>
            <a:ext cx="3876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OCSPP-OPPT-ECRMD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F970E75-021A-5E23-CD52-7C53357054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392821F6-AAD8-87DF-9B77-7D134F46D35A}"/>
              </a:ext>
            </a:extLst>
          </p:cNvPr>
          <p:cNvSpPr txBox="1">
            <a:spLocks/>
          </p:cNvSpPr>
          <p:nvPr userDrawn="1"/>
        </p:nvSpPr>
        <p:spPr>
          <a:xfrm>
            <a:off x="8763000" y="65087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BDC6EC-530F-461E-8CF5-EA4DCCAB86E9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89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7CE12-96D0-853D-610B-1B30F44D9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E610E-53DE-528B-047B-0BF46F366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AA604F-8C0E-BF81-9F90-809CDB290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D24D19-26EA-3498-9A5E-8FA8632673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1FDEE9-40A2-4354-9D7C-129A11A7F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1DCEA0-DE70-ED11-AB65-186E62A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F2148-AAD7-4B2A-9EF9-916D1BDF2BF6}" type="datetime1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CFE31B-4D9E-A87F-F632-36AF0F038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759F65-1DDC-C694-F538-3C89B0C16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C6EC-530F-461E-8CF5-EA4DCCAB86E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CF6566-FFC6-C682-4F39-B2F7E9530E82}"/>
              </a:ext>
            </a:extLst>
          </p:cNvPr>
          <p:cNvSpPr/>
          <p:nvPr userDrawn="1"/>
        </p:nvSpPr>
        <p:spPr>
          <a:xfrm>
            <a:off x="0" y="5915229"/>
            <a:ext cx="12192000" cy="977461"/>
          </a:xfrm>
          <a:prstGeom prst="rect">
            <a:avLst/>
          </a:prstGeom>
          <a:solidFill>
            <a:srgbClr val="0054A6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3A62CE-018F-76DD-EA77-B3327F9181DF}"/>
              </a:ext>
            </a:extLst>
          </p:cNvPr>
          <p:cNvSpPr txBox="1"/>
          <p:nvPr userDrawn="1"/>
        </p:nvSpPr>
        <p:spPr>
          <a:xfrm>
            <a:off x="8152482" y="6064168"/>
            <a:ext cx="3876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OCSPP-OPPT-ECRMD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B8AB29A-4340-C9E3-471C-C53530607E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E19E4DC1-F95C-594B-7C71-F907CFF3B467}"/>
              </a:ext>
            </a:extLst>
          </p:cNvPr>
          <p:cNvSpPr txBox="1">
            <a:spLocks/>
          </p:cNvSpPr>
          <p:nvPr userDrawn="1"/>
        </p:nvSpPr>
        <p:spPr>
          <a:xfrm>
            <a:off x="8762999" y="6508750"/>
            <a:ext cx="2774343" cy="3839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BDC6EC-530F-461E-8CF5-EA4DCCAB86E9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960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6B908-F02C-6CFA-783F-0E177CCAD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50258B-509C-C1F0-D8F0-97693CF65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49D88-373E-47A0-A03D-6FC4E247AECB}" type="datetime1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D6B5CE-F32C-4E68-CBBE-96BABAE35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6B22E5-0AE9-D3C6-7924-74F1F5B82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C6EC-530F-461E-8CF5-EA4DCCAB86E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1D46A5-B9DC-1EA2-0616-23264B67E64D}"/>
              </a:ext>
            </a:extLst>
          </p:cNvPr>
          <p:cNvSpPr/>
          <p:nvPr userDrawn="1"/>
        </p:nvSpPr>
        <p:spPr>
          <a:xfrm>
            <a:off x="0" y="5915229"/>
            <a:ext cx="12192000" cy="977461"/>
          </a:xfrm>
          <a:prstGeom prst="rect">
            <a:avLst/>
          </a:prstGeom>
          <a:solidFill>
            <a:srgbClr val="0054A6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AAD3D4-E24F-25BF-4460-0D39701D34E2}"/>
              </a:ext>
            </a:extLst>
          </p:cNvPr>
          <p:cNvSpPr txBox="1"/>
          <p:nvPr userDrawn="1"/>
        </p:nvSpPr>
        <p:spPr>
          <a:xfrm>
            <a:off x="8152482" y="6064168"/>
            <a:ext cx="3876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OCSPP-OPPT-ECRMD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86C90C7-E09C-1CDB-ECA4-F094357D30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FAE33B9-5246-A982-51D6-FFF30E0FFF58}"/>
              </a:ext>
            </a:extLst>
          </p:cNvPr>
          <p:cNvSpPr txBox="1">
            <a:spLocks/>
          </p:cNvSpPr>
          <p:nvPr userDrawn="1"/>
        </p:nvSpPr>
        <p:spPr>
          <a:xfrm>
            <a:off x="8762999" y="6508750"/>
            <a:ext cx="2774343" cy="3839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BDC6EC-530F-461E-8CF5-EA4DCCAB86E9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002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C142B9-6340-F2A3-BC83-E5B1FC6CF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CA3C-12A6-4122-B3F8-EE6BC4D184D8}" type="datetime1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8F0E70-5A65-6C38-FB49-F1A70373D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F4392E-BE9A-43CE-2FBC-A82B9D288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C6EC-530F-461E-8CF5-EA4DCCAB86E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7935E5-AEA6-0106-3F56-C5D1EC1EDFB7}"/>
              </a:ext>
            </a:extLst>
          </p:cNvPr>
          <p:cNvSpPr/>
          <p:nvPr userDrawn="1"/>
        </p:nvSpPr>
        <p:spPr>
          <a:xfrm>
            <a:off x="0" y="5915229"/>
            <a:ext cx="12192000" cy="977461"/>
          </a:xfrm>
          <a:prstGeom prst="rect">
            <a:avLst/>
          </a:prstGeom>
          <a:solidFill>
            <a:srgbClr val="0054A6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086256-A1D1-96D0-D375-1BF0B216C9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DC94D-5D7E-0BC5-3CFA-9E56363B58F5}"/>
              </a:ext>
            </a:extLst>
          </p:cNvPr>
          <p:cNvSpPr txBox="1">
            <a:spLocks/>
          </p:cNvSpPr>
          <p:nvPr userDrawn="1"/>
        </p:nvSpPr>
        <p:spPr>
          <a:xfrm>
            <a:off x="8762999" y="6508750"/>
            <a:ext cx="2774343" cy="3839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BDC6EC-530F-461E-8CF5-EA4DCCAB86E9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680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F5BD1-4014-3F82-CE14-647C8905E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CD2DC-A669-ADA0-7B69-D2B17DEC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92E81-3184-1250-61B8-5D44C0C3C2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890C0-A485-7AE8-0CC9-A0BEC3949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6FDD-EF40-4EB5-9429-94D8FBDC7BBD}" type="datetime1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6903FB-D640-FBE7-9121-732F4D013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4C819A-1A0F-C05F-79A7-057DFCCAF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C6EC-530F-461E-8CF5-EA4DCCAB86E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A9A52C-B1EE-85F1-59B3-41045A7841FD}"/>
              </a:ext>
            </a:extLst>
          </p:cNvPr>
          <p:cNvSpPr/>
          <p:nvPr userDrawn="1"/>
        </p:nvSpPr>
        <p:spPr>
          <a:xfrm>
            <a:off x="0" y="5915229"/>
            <a:ext cx="12192000" cy="977461"/>
          </a:xfrm>
          <a:prstGeom prst="rect">
            <a:avLst/>
          </a:prstGeom>
          <a:solidFill>
            <a:srgbClr val="0054A6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86D426E-010B-F813-93E6-175F573C6E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94AE10E-5C4E-B23C-AD15-7594EA3C8DBD}"/>
              </a:ext>
            </a:extLst>
          </p:cNvPr>
          <p:cNvSpPr txBox="1"/>
          <p:nvPr userDrawn="1"/>
        </p:nvSpPr>
        <p:spPr>
          <a:xfrm>
            <a:off x="8315149" y="5982706"/>
            <a:ext cx="38768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1-Bromopropane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Proposed Rule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72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2E990-7A52-6DEA-4DBD-676F08FC4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2EFDFA-2342-90CD-3C77-73C2A6F6F0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73FA31-793C-2EFE-397C-959754BFF7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F49F3C-C7DC-6452-FD84-1084DDEE1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5C0D-3AB7-4359-86E4-7F8464DCC555}" type="datetime1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7B6A7-5DDA-0988-D6B7-E2044DAF8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119D7B-C1B3-7B96-8CFE-C8141BAB2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C6EC-530F-461E-8CF5-EA4DCCAB86E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D8FCC9-2F9D-9533-CFE2-532805AD255A}"/>
              </a:ext>
            </a:extLst>
          </p:cNvPr>
          <p:cNvSpPr/>
          <p:nvPr userDrawn="1"/>
        </p:nvSpPr>
        <p:spPr>
          <a:xfrm>
            <a:off x="0" y="5915229"/>
            <a:ext cx="12192000" cy="977461"/>
          </a:xfrm>
          <a:prstGeom prst="rect">
            <a:avLst/>
          </a:prstGeom>
          <a:solidFill>
            <a:srgbClr val="0054A6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CF7C66-7183-84F0-25EF-C5DE7CA9157E}"/>
              </a:ext>
            </a:extLst>
          </p:cNvPr>
          <p:cNvSpPr txBox="1"/>
          <p:nvPr userDrawn="1"/>
        </p:nvSpPr>
        <p:spPr>
          <a:xfrm>
            <a:off x="8152482" y="6064168"/>
            <a:ext cx="3876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OCSPP-OPPT-ECRMD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B1CFBA4-CC3C-ACB2-5811-C58762BE61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374CB9B9-8BB8-7A3F-0A03-1457D40A51FB}"/>
              </a:ext>
            </a:extLst>
          </p:cNvPr>
          <p:cNvSpPr txBox="1">
            <a:spLocks/>
          </p:cNvSpPr>
          <p:nvPr userDrawn="1"/>
        </p:nvSpPr>
        <p:spPr>
          <a:xfrm>
            <a:off x="8762999" y="6508750"/>
            <a:ext cx="2774343" cy="3839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BDC6EC-530F-461E-8CF5-EA4DCCAB86E9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3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AE1039-5877-7A1C-71A0-68AE928E2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6FF4C1-DCAF-96F0-84BB-0501058D8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90FCB-7487-9E2A-B60F-C56E2E1DB5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4B949-B3A7-419C-8024-FC23C5C6251A}" type="datetime1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7067B-1CBA-A300-92CE-12C6B4C22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1A59C-BEEE-A7AF-850B-D4174A82F0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DC6EC-530F-461E-8CF5-EA4DCCAB8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69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4069AD-49EA-E862-5ED0-4E8A1E4A7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F904AD-4333-FD70-36F2-8A59F6D1D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1C322-4931-9D15-C548-045404B5F3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EABA1-7347-40B1-9DBA-0561A8BA2892}" type="datetime1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70153-A1D0-D5C5-E066-93A791C2D7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7F124-3445-3206-B4C6-3B19F1F8CD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876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pa.gov/assessing-and-managing-chemicals-under-tsca/current-chemical-risk-management-activities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epa.gov/assessing-and-managing-chemicals-under-tsca/chemicals-undergoing-risk-evaluation-under-tsca&#8203;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epa.gov/assessing-and-managing-chemicals-under-tsca/frank-r-lautenberg-chemical-safety-21st-century-act&#8203;" TargetMode="External"/><Relationship Id="rId5" Type="http://schemas.openxmlformats.org/officeDocument/2006/relationships/hyperlink" Target="http://www.regulations.gov/" TargetMode="External"/><Relationship Id="rId4" Type="http://schemas.openxmlformats.org/officeDocument/2006/relationships/hyperlink" Target="https://www.epa.gov/assessing-and-managing-chemicals-under-tsca/risk-management-n-methylpyrrolidone-nmp&#8203;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1BP_TSCA@epa.gov" TargetMode="External"/><Relationship Id="rId4" Type="http://schemas.openxmlformats.org/officeDocument/2006/relationships/hyperlink" Target="https://www.regulations.gov/docket/EPA-HQ-OPPT-2020-047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AE334C8-21DF-7C8E-12FB-AB313A8B1B7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074" y="704854"/>
            <a:ext cx="5334000" cy="422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2BED85D-3CB6-16A5-926D-E1DB5A60F042}"/>
              </a:ext>
            </a:extLst>
          </p:cNvPr>
          <p:cNvSpPr txBox="1"/>
          <p:nvPr/>
        </p:nvSpPr>
        <p:spPr>
          <a:xfrm>
            <a:off x="0" y="0"/>
            <a:ext cx="5602288" cy="5939292"/>
          </a:xfrm>
          <a:prstGeom prst="rect">
            <a:avLst/>
          </a:prstGeom>
          <a:solidFill>
            <a:srgbClr val="1E53A8"/>
          </a:solidFill>
        </p:spPr>
        <p:txBody>
          <a:bodyPr vert="horz" lIns="68580" tIns="34290" rIns="68580" bIns="34290" rtlCol="0" anchor="ctr">
            <a:norm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  <a:spcAft>
                <a:spcPts val="450"/>
              </a:spcAft>
            </a:pPr>
            <a:endParaRPr lang="en-US" sz="2750" b="1" dirty="0">
              <a:solidFill>
                <a:schemeClr val="bg1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spcAft>
                <a:spcPts val="450"/>
              </a:spcAft>
            </a:pPr>
            <a:r>
              <a:rPr lang="en-US" sz="2750" b="1" dirty="0">
                <a:solidFill>
                  <a:schemeClr val="bg1"/>
                </a:solidFill>
                <a:latin typeface="Calibri"/>
                <a:ea typeface="Calibri" panose="020F0502020204030204" pitchFamily="34" charset="0"/>
                <a:cs typeface="Calibri"/>
              </a:rPr>
              <a:t>1-Bromopropane (1-BP) Proposed Rulemaking Under TSCA Section 6(a)</a:t>
            </a:r>
          </a:p>
          <a:p>
            <a:pPr algn="ctr">
              <a:lnSpc>
                <a:spcPct val="120000"/>
              </a:lnSpc>
              <a:spcBef>
                <a:spcPct val="0"/>
              </a:spcBef>
              <a:spcAft>
                <a:spcPts val="450"/>
              </a:spcAft>
            </a:pPr>
            <a:r>
              <a:rPr lang="en-US" sz="2750" b="1" dirty="0">
                <a:solidFill>
                  <a:schemeClr val="bg1"/>
                </a:solidFill>
                <a:latin typeface="Calibri"/>
                <a:ea typeface="Calibri" panose="020F0502020204030204" pitchFamily="34" charset="0"/>
                <a:cs typeface="Calibri"/>
              </a:rPr>
              <a:t>Public Webinar</a:t>
            </a:r>
            <a:endParaRPr lang="en-US" sz="2750" b="1" dirty="0">
              <a:solidFill>
                <a:prstClr val="white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spcAft>
                <a:spcPts val="450"/>
              </a:spcAft>
            </a:pPr>
            <a:r>
              <a:rPr lang="en-US" sz="2750" b="1" dirty="0">
                <a:solidFill>
                  <a:prstClr val="white"/>
                </a:solidFill>
                <a:latin typeface="Calibri"/>
                <a:ea typeface="Calibri" panose="020F0502020204030204" pitchFamily="34" charset="0"/>
                <a:cs typeface="Calibri"/>
              </a:rPr>
              <a:t>August 28, 2024</a:t>
            </a:r>
            <a:endParaRPr lang="en-US" sz="2775" b="1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spcAft>
                <a:spcPts val="450"/>
              </a:spcAft>
            </a:pPr>
            <a:r>
              <a:rPr lang="en-US" sz="2775" b="1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RIN 2070-AK73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002B5A9-E816-FBD6-EF87-8F79A1C93F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3" y="61645"/>
            <a:ext cx="5454343" cy="1559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048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1CC249-FBD2-FABF-3EFC-AA9F5C95E8E2}"/>
              </a:ext>
            </a:extLst>
          </p:cNvPr>
          <p:cNvSpPr txBox="1"/>
          <p:nvPr/>
        </p:nvSpPr>
        <p:spPr>
          <a:xfrm>
            <a:off x="313152" y="1279977"/>
            <a:ext cx="11412684" cy="359938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06000"/>
              </a:lnSpc>
              <a:buClr>
                <a:schemeClr val="accent1"/>
              </a:buClr>
            </a:pPr>
            <a:r>
              <a:rPr lang="en-US" sz="2400" b="1" i="0" u="none" strike="noStrike">
                <a:solidFill>
                  <a:srgbClr val="000000"/>
                </a:solidFill>
                <a:effectLst/>
              </a:rPr>
              <a:t>EPA’s </a:t>
            </a:r>
            <a:r>
              <a:rPr lang="en-US" sz="2400" b="1" i="0" u="none" strike="noStrike">
                <a:effectLst/>
              </a:rPr>
              <a:t>mandate </a:t>
            </a:r>
            <a:r>
              <a:rPr lang="en-US" sz="2400" b="1" i="0" u="none" strike="noStrike">
                <a:solidFill>
                  <a:srgbClr val="000000"/>
                </a:solidFill>
                <a:effectLst/>
              </a:rPr>
              <a:t>is to address unreasonable risk​</a:t>
            </a:r>
          </a:p>
          <a:p>
            <a:pPr>
              <a:lnSpc>
                <a:spcPct val="106000"/>
              </a:lnSpc>
              <a:buClr>
                <a:schemeClr val="accent1"/>
              </a:buClr>
            </a:pPr>
            <a:endParaRPr lang="en-US" sz="2400" b="1" i="0" u="none" strike="noStrike">
              <a:solidFill>
                <a:srgbClr val="000000"/>
              </a:solidFill>
              <a:effectLst/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>
                <a:solidFill>
                  <a:srgbClr val="000000"/>
                </a:solidFill>
                <a:effectLst/>
              </a:rPr>
              <a:t>EPA must consider:​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>
                <a:solidFill>
                  <a:srgbClr val="000000"/>
                </a:solidFill>
                <a:effectLst/>
              </a:rPr>
              <a:t>Effects and magnitude of exposure to human health and the environment​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>
                <a:solidFill>
                  <a:srgbClr val="000000"/>
                </a:solidFill>
                <a:effectLst/>
              </a:rPr>
              <a:t>Potentially Exposed or Susceptible Subpopulations​​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>
                <a:solidFill>
                  <a:srgbClr val="000000"/>
                </a:solidFill>
                <a:effectLst/>
              </a:rPr>
              <a:t>Benefits of a chemical substance​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>
                <a:solidFill>
                  <a:srgbClr val="000000"/>
                </a:solidFill>
                <a:effectLst/>
              </a:rPr>
              <a:t>Economic consequences of the rule​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>
                <a:solidFill>
                  <a:srgbClr val="000000"/>
                </a:solidFill>
                <a:effectLst/>
              </a:rPr>
              <a:t>Availability of alternatives​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>
                <a:solidFill>
                  <a:srgbClr val="000000"/>
                </a:solidFill>
                <a:effectLst/>
              </a:rPr>
              <a:t>Proposal is based on best available science and reasonably available information</a:t>
            </a:r>
            <a:endParaRPr lang="en-US" sz="24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313151" y="344989"/>
            <a:ext cx="104223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Developing Effective Regulations</a:t>
            </a:r>
          </a:p>
        </p:txBody>
      </p:sp>
    </p:spTree>
    <p:extLst>
      <p:ext uri="{BB962C8B-B14F-4D97-AF65-F5344CB8AC3E}">
        <p14:creationId xmlns:p14="http://schemas.microsoft.com/office/powerpoint/2010/main" val="3918636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1CC249-FBD2-FABF-3EFC-AA9F5C95E8E2}"/>
              </a:ext>
            </a:extLst>
          </p:cNvPr>
          <p:cNvSpPr txBox="1"/>
          <p:nvPr/>
        </p:nvSpPr>
        <p:spPr>
          <a:xfrm>
            <a:off x="156575" y="803037"/>
            <a:ext cx="11878849" cy="438241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06000"/>
              </a:lnSpc>
              <a:buClr>
                <a:schemeClr val="accent1"/>
              </a:buClr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EPA’s goal is </a:t>
            </a:r>
            <a:r>
              <a:rPr lang="en-US" sz="2400" b="0" i="0" u="none" strike="noStrike" dirty="0">
                <a:effectLst/>
              </a:rPr>
              <a:t>protective and practical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2400" b="0" i="0" u="none" strike="noStrike" dirty="0">
                <a:effectLst/>
              </a:rPr>
              <a:t>regulations. The 1-BP proposal: ​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Prohibits most consumer uses via prohibition on manufacturing, processing, and distribution for consumer use</a:t>
            </a:r>
            <a:endParaRPr lang="en-US" sz="2400" b="0" i="0" u="none" strike="noStrike" dirty="0">
              <a:effectLst/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Prohibits occupational uses where EPA determined there would likely be an inability to comply with the proposed worker protection requirements or where alternatives are readily available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For continuing occupational uses that can implement strict workplace controls, require worker protections and self certification</a:t>
            </a:r>
            <a:endParaRPr lang="en-US" sz="2400" b="0" i="0" u="none" strike="sngStrike" dirty="0">
              <a:effectLst/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dirty="0">
                <a:effectLst/>
              </a:rPr>
              <a:t>Meets TSCA requirement to address unreasonable risk to the extent necessary so that it is no longer unreasonable, including risk </a:t>
            </a:r>
            <a:r>
              <a:rPr lang="en-US" sz="2400" b="0" i="0" u="none" dirty="0">
                <a:solidFill>
                  <a:srgbClr val="000000"/>
                </a:solidFill>
                <a:effectLst/>
              </a:rPr>
              <a:t>to potentially exposed or susceptible </a:t>
            </a:r>
            <a:r>
              <a:rPr lang="en-US" sz="2400" b="0" i="0" u="none">
                <a:solidFill>
                  <a:srgbClr val="000000"/>
                </a:solidFill>
                <a:effectLst/>
              </a:rPr>
              <a:t>subpopulations </a:t>
            </a:r>
            <a:endParaRPr lang="en-US" sz="2400" b="0" i="0" u="none" dirty="0">
              <a:solidFill>
                <a:srgbClr val="000000"/>
              </a:solidFill>
              <a:effectLst/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Requires recordkeeping to ensure rule is enforceable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259491" y="103540"/>
            <a:ext cx="104223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Developing Effective Regulations (cont.)</a:t>
            </a:r>
          </a:p>
        </p:txBody>
      </p:sp>
    </p:spTree>
    <p:extLst>
      <p:ext uri="{BB962C8B-B14F-4D97-AF65-F5344CB8AC3E}">
        <p14:creationId xmlns:p14="http://schemas.microsoft.com/office/powerpoint/2010/main" val="3984340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1CC249-FBD2-FABF-3EFC-AA9F5C95E8E2}"/>
              </a:ext>
            </a:extLst>
          </p:cNvPr>
          <p:cNvSpPr txBox="1"/>
          <p:nvPr/>
        </p:nvSpPr>
        <p:spPr>
          <a:xfrm>
            <a:off x="265427" y="1268318"/>
            <a:ext cx="10920734" cy="23566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800" b="0" i="0" u="none" strike="noStrike">
                <a:solidFill>
                  <a:srgbClr val="000000"/>
                </a:solidFill>
                <a:effectLst/>
              </a:rPr>
              <a:t>Requesting comment on all elements of the proposed and alternative regulatory actions​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800" b="0" i="0" u="none" strike="noStrike">
                <a:solidFill>
                  <a:srgbClr val="000000"/>
                </a:solidFill>
                <a:effectLst/>
              </a:rPr>
              <a:t>EPA may in the final rule modify elements of the proposed regulatory action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800" b="0" i="0" u="none" strike="noStrike">
                <a:solidFill>
                  <a:srgbClr val="000000"/>
                </a:solidFill>
                <a:effectLst/>
              </a:rPr>
              <a:t>Public comments could result in changes when this rule is finalized</a:t>
            </a:r>
            <a:endParaRPr lang="en-US" sz="28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265427" y="247347"/>
            <a:ext cx="104223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Developing Effective Regulations (cont.)</a:t>
            </a:r>
          </a:p>
        </p:txBody>
      </p:sp>
    </p:spTree>
    <p:extLst>
      <p:ext uri="{BB962C8B-B14F-4D97-AF65-F5344CB8AC3E}">
        <p14:creationId xmlns:p14="http://schemas.microsoft.com/office/powerpoint/2010/main" val="4172516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-1" y="26596"/>
            <a:ext cx="104223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Proposed Regulation</a:t>
            </a: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89CB8E60-A3A2-7F3F-BFAD-2F00A852AD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388432"/>
              </p:ext>
            </p:extLst>
          </p:nvPr>
        </p:nvGraphicFramePr>
        <p:xfrm>
          <a:off x="760022" y="643095"/>
          <a:ext cx="10200904" cy="5285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" name="Content Placeholder 8">
            <a:extLst>
              <a:ext uri="{FF2B5EF4-FFF2-40B4-BE49-F238E27FC236}">
                <a16:creationId xmlns:a16="http://schemas.microsoft.com/office/drawing/2014/main" id="{BF9D59DA-94B4-FB5A-5F7A-164E651510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4563726"/>
              </p:ext>
            </p:extLst>
          </p:nvPr>
        </p:nvGraphicFramePr>
        <p:xfrm>
          <a:off x="962026" y="2400300"/>
          <a:ext cx="2314574" cy="3000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3718769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1CC249-FBD2-FABF-3EFC-AA9F5C95E8E2}"/>
              </a:ext>
            </a:extLst>
          </p:cNvPr>
          <p:cNvSpPr txBox="1"/>
          <p:nvPr/>
        </p:nvSpPr>
        <p:spPr>
          <a:xfrm>
            <a:off x="150484" y="819416"/>
            <a:ext cx="11878849" cy="4461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lvl="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EPA is proposing to p</a:t>
            </a:r>
            <a:r>
              <a:rPr lang="en-US" sz="2000" dirty="0"/>
              <a:t>rohibit the manufacture (including import), processing, and distribution for consumer use (except use in insulation)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Consumer use as solvent in aerosol spray degreasers/cleaners 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Consumer use in spot cleaners and stain removers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Consumer use in liquid cleaners (e.g., coin and scissor cleaners)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Consumer use in liquid spray/aerosol cleaners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Consumer use in arts, crafts, hobby materials (adhesive accelerant)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Consumer use in automotive care products (refrigerant flush)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Consumer use in anti-adhesive agents (mold cleaning and release product)</a:t>
            </a:r>
          </a:p>
          <a:p>
            <a:pPr marL="342900" lvl="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EPA has authority to regulate at the manufacturing, processing and distribution levels in the supply chain to eliminate or restrict the availability of chemicals and chemical-containing products for consumer use​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Available information suggests minimal ongoing use or that alternatives are available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EPA is proposing a timeframe that provides time for retailers to phase out their consumer product inventory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162667" y="53674"/>
            <a:ext cx="10422385" cy="55399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Proposed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Calibri"/>
                <a:ea typeface="Calibri" panose="020F0502020204030204" pitchFamily="34" charset="0"/>
                <a:cs typeface="Calibri"/>
              </a:rPr>
              <a:t>Regulation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: Prohibition of Certain Consumer COUs</a:t>
            </a:r>
            <a:endParaRPr lang="en-US" sz="3000" b="1" strike="sngStrike" dirty="0">
              <a:solidFill>
                <a:srgbClr val="FF0000"/>
              </a:solidFill>
              <a:effectLst/>
              <a:latin typeface="Calibri"/>
              <a:ea typeface="Calibri" panose="020F050202020403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16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1CC249-FBD2-FABF-3EFC-AA9F5C95E8E2}"/>
              </a:ext>
            </a:extLst>
          </p:cNvPr>
          <p:cNvSpPr txBox="1"/>
          <p:nvPr/>
        </p:nvSpPr>
        <p:spPr>
          <a:xfrm>
            <a:off x="150484" y="819416"/>
            <a:ext cx="11878849" cy="529837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EPA is proposing to prohibit the manufacturing (including import), processing, distribution in commerce, and use of 1-BP for occupational COUs that are not continuing under WCPP or prescriptive controls</a:t>
            </a:r>
            <a:endParaRPr lang="en-US" sz="2000" b="0" i="0" u="none" dirty="0">
              <a:effectLst/>
            </a:endParaRP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effectLst/>
              </a:rPr>
              <a:t>Industrial and commercial use in adhesives and sealants 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effectLst/>
              </a:rPr>
              <a:t>Industrial and commercial use in dry cleaning solvents, spot cleaners and stain removers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effectLst/>
              </a:rPr>
              <a:t>Industrial and commercial use in liquid cleaners (e.g., coin and scissor cleaner) and liquid spray/aerosol cleaners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effectLst/>
              </a:rPr>
              <a:t>Other industrial and commercial uses: arts, crafts, hobby materials (adhesive accelerant); automotive care products (engine degreaser, brake cleaner, refrigerant flush); anti-adhesive agents (mold cleaning and release product); functional fluids (close/open-systems) – refrigerant/cutting oils 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sz="2000" b="0" i="0" u="none" strike="noStrike" dirty="0">
              <a:effectLst/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effectLst/>
              </a:rPr>
              <a:t>Available information suggests alternatives are available for most of the uses or ongoing use is minimal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EPA is uncertain regarding feasibility to implement controls to reduce exposures sufficient to address the unreasonable risk associated with 1-BP exposures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Additional information about these uses, including about the feasibility of implementing workplace exposure controls, could </a:t>
            </a:r>
            <a:r>
              <a:rPr lang="en-US" sz="2000" dirty="0"/>
              <a:t>reduce EPA’s uncertainty and be considered in </a:t>
            </a:r>
            <a:r>
              <a:rPr lang="en-US" sz="2000" b="0" i="0" dirty="0">
                <a:effectLst/>
              </a:rPr>
              <a:t>any changes in the final regulation</a:t>
            </a:r>
          </a:p>
          <a:p>
            <a:pPr>
              <a:lnSpc>
                <a:spcPct val="106000"/>
              </a:lnSpc>
              <a:buClr>
                <a:schemeClr val="accent1"/>
              </a:buClr>
            </a:pP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162667" y="53674"/>
            <a:ext cx="10422385" cy="55399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Proposed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Calibri"/>
                <a:ea typeface="Calibri" panose="020F0502020204030204" pitchFamily="34" charset="0"/>
                <a:cs typeface="Calibri"/>
              </a:rPr>
              <a:t>Regulation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: Prohibition of Occupational COUs</a:t>
            </a:r>
            <a:endParaRPr lang="en-US" sz="3000" b="1" strike="sngStrike" dirty="0">
              <a:solidFill>
                <a:srgbClr val="FF0000"/>
              </a:solidFill>
              <a:effectLst/>
              <a:latin typeface="Calibri"/>
              <a:ea typeface="Calibri" panose="020F050202020403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006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1CC249-FBD2-FABF-3EFC-AA9F5C95E8E2}"/>
              </a:ext>
            </a:extLst>
          </p:cNvPr>
          <p:cNvSpPr txBox="1"/>
          <p:nvPr/>
        </p:nvSpPr>
        <p:spPr>
          <a:xfrm>
            <a:off x="358345" y="1084401"/>
            <a:ext cx="11683171" cy="409009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EPA is proposing strict workplace controls, including an inhalation exposure limit (ECEL 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 0.05 ppm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), while also providing flexibility in implementation and compatibility with existing OSHA requirements wherever possible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OSHA Method 1017 is fully validated and has a limit of quantification of 1.2 ppb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Owners or operators is broader than “employers”</a:t>
            </a:r>
            <a:endParaRPr lang="en-US" sz="2200" strike="sngStrike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Includes additional recordkeeping, dermal, and exposure control plan 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requirements </a:t>
            </a: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EPA expects some workplaces already have these controls in place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200" b="0" i="0" u="none" strike="noStrike" dirty="0">
                <a:effectLst/>
              </a:rPr>
              <a:t>Uncertainty regarding ability to comply with WCPP is the primary driver of difference between the proposed approaches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200" b="0" i="0" u="none" strike="noStrike" dirty="0">
                <a:effectLst/>
              </a:rPr>
              <a:t>Longer compliance timeframes for Federal agencies and Federal contractors acting for or on behalf of the Federal Government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358345" y="0"/>
            <a:ext cx="1042238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Proposed Regulation: Workplace Chemical Protection Program (WCPP) </a:t>
            </a:r>
          </a:p>
        </p:txBody>
      </p:sp>
    </p:spTree>
    <p:extLst>
      <p:ext uri="{BB962C8B-B14F-4D97-AF65-F5344CB8AC3E}">
        <p14:creationId xmlns:p14="http://schemas.microsoft.com/office/powerpoint/2010/main" val="1443373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1CC249-FBD2-FABF-3EFC-AA9F5C95E8E2}"/>
              </a:ext>
            </a:extLst>
          </p:cNvPr>
          <p:cNvSpPr txBox="1"/>
          <p:nvPr/>
        </p:nvSpPr>
        <p:spPr>
          <a:xfrm>
            <a:off x="313151" y="1241304"/>
            <a:ext cx="11878849" cy="529837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EPA is proposing to require a WCPP for occupational COUs not prohibited or subject to other prescriptive controls:</a:t>
            </a:r>
          </a:p>
          <a:p>
            <a:pPr>
              <a:lnSpc>
                <a:spcPct val="106000"/>
              </a:lnSpc>
              <a:buClr>
                <a:schemeClr val="accent1"/>
              </a:buClr>
            </a:pP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Manufacturing: domestic manufacturing and import​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Processing: incorporation into a formulation, mixture, or reaction products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Industrial and commercial use as solvent for cleaning and degreasing in cold cleaners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Industrial and commercial use as solvent in aerosol spray degreaser/cleaner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Other industrial and commercial uses: electronic and electronic products and metal products; asphalt extraction, laboratory chemicals; and temperature indicator – coatings 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Industrial and commercial use as solvent for cleaning and degreasing in vapor degreaser (batch vapor degreaser – open-top, in-line vapor degreaser)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Industrial and commercial use as solvent for cleaning and degreasing in vapor degreaser (batch vapor degreaser – closed-loop)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165099" y="-2433"/>
            <a:ext cx="10422385" cy="107721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Proposed </a:t>
            </a:r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Calibri"/>
                <a:ea typeface="Calibri" panose="020F0502020204030204" pitchFamily="34" charset="0"/>
                <a:cs typeface="Calibri"/>
              </a:rPr>
              <a:t>Regulation</a:t>
            </a: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: Workplace Chemical Protection Program (WCPP) (Cont.)</a:t>
            </a:r>
          </a:p>
        </p:txBody>
      </p:sp>
    </p:spTree>
    <p:extLst>
      <p:ext uri="{BB962C8B-B14F-4D97-AF65-F5344CB8AC3E}">
        <p14:creationId xmlns:p14="http://schemas.microsoft.com/office/powerpoint/2010/main" val="19868743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1CC249-FBD2-FABF-3EFC-AA9F5C95E8E2}"/>
              </a:ext>
            </a:extLst>
          </p:cNvPr>
          <p:cNvSpPr txBox="1"/>
          <p:nvPr/>
        </p:nvSpPr>
        <p:spPr>
          <a:xfrm>
            <a:off x="150484" y="942935"/>
            <a:ext cx="11878849" cy="470866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EPA is proposing specific prescriptive controls (gloves) for certain occupational COUs with only dermal exposure driving the unreasonable risk</a:t>
            </a:r>
          </a:p>
          <a:p>
            <a:pPr marL="742950" lvl="1" indent="-28575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Manufacturing (Import)</a:t>
            </a:r>
          </a:p>
          <a:p>
            <a:pPr marL="742950" lvl="1" indent="-28575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Processing as a reactant</a:t>
            </a:r>
          </a:p>
          <a:p>
            <a:pPr marL="742950" lvl="1" indent="-28575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Processing: incorporation into articles </a:t>
            </a:r>
          </a:p>
          <a:p>
            <a:pPr marL="742950" lvl="1" indent="-28575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Processing: repackaging </a:t>
            </a:r>
          </a:p>
          <a:p>
            <a:pPr marL="742950" lvl="1" indent="-28575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Processing: recycling </a:t>
            </a:r>
          </a:p>
          <a:p>
            <a:pPr marL="742950" lvl="1" indent="-28575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Disposal</a:t>
            </a:r>
          </a:p>
          <a:p>
            <a:pPr lvl="1">
              <a:lnSpc>
                <a:spcPct val="106000"/>
              </a:lnSpc>
              <a:buClr>
                <a:schemeClr val="accent1"/>
              </a:buClr>
            </a:pP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EPA is also proposing workplace training requirements in accordance with OSHA’s general PPE requirement standards.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152399" y="21744"/>
            <a:ext cx="10422385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Proposed </a:t>
            </a:r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Calibri"/>
                <a:ea typeface="Calibri" panose="020F0502020204030204" pitchFamily="34" charset="0"/>
                <a:cs typeface="Calibri"/>
              </a:rPr>
              <a:t>Regulation</a:t>
            </a: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: Prescriptive Controls</a:t>
            </a:r>
          </a:p>
        </p:txBody>
      </p:sp>
    </p:spTree>
    <p:extLst>
      <p:ext uri="{BB962C8B-B14F-4D97-AF65-F5344CB8AC3E}">
        <p14:creationId xmlns:p14="http://schemas.microsoft.com/office/powerpoint/2010/main" val="715053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1CC249-FBD2-FABF-3EFC-AA9F5C95E8E2}"/>
              </a:ext>
            </a:extLst>
          </p:cNvPr>
          <p:cNvSpPr txBox="1"/>
          <p:nvPr/>
        </p:nvSpPr>
        <p:spPr>
          <a:xfrm>
            <a:off x="265426" y="1183235"/>
            <a:ext cx="11878849" cy="438241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Self Certification: certifies the ability of regulated entities to implement the ECEL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For the degreasing COUs, self certification would ensure only facilities with sophisticated closed-loop degreasers capable of achieving an ECEL have access to 1-BP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sz="2400" b="0" i="0" u="none" strike="noStrike" dirty="0">
              <a:solidFill>
                <a:srgbClr val="000000"/>
              </a:solidFill>
              <a:effectLst/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Recordkeeping requirements include maintenance of normal business records and records related to WCPP requirements, monitoring, and compliance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Downstream notification of the prohibitions would be carried out through Safety Data Sheet updates ​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Spreads awareness throughout the supply chain of the restrictions on </a:t>
            </a:r>
            <a:r>
              <a:rPr lang="en-US" sz="2400" dirty="0">
                <a:solidFill>
                  <a:srgbClr val="000000"/>
                </a:solidFill>
              </a:rPr>
              <a:t>1-BP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 under TSCA and provides information to commercial end users about timeframes for allowable uses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197220" y="106017"/>
            <a:ext cx="1042238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Proposed Regulation: </a:t>
            </a:r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Self Certification, </a:t>
            </a: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Recordkeeping and Downstream Notification </a:t>
            </a:r>
          </a:p>
        </p:txBody>
      </p:sp>
    </p:spTree>
    <p:extLst>
      <p:ext uri="{BB962C8B-B14F-4D97-AF65-F5344CB8AC3E}">
        <p14:creationId xmlns:p14="http://schemas.microsoft.com/office/powerpoint/2010/main" val="2412721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630194" y="169347"/>
            <a:ext cx="92278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Agenda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CD7B2B-E99C-50A2-93ED-5931B5C637CD}"/>
              </a:ext>
            </a:extLst>
          </p:cNvPr>
          <p:cNvSpPr txBox="1"/>
          <p:nvPr/>
        </p:nvSpPr>
        <p:spPr>
          <a:xfrm>
            <a:off x="1148055" y="943995"/>
            <a:ext cx="8952243" cy="4640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en-US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Purpose and Overview of Rulemaking</a:t>
            </a:r>
          </a:p>
          <a:p>
            <a:pPr marL="342900" indent="-34290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en-US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1-BP Background</a:t>
            </a:r>
          </a:p>
          <a:p>
            <a:pPr marL="342900" indent="-34290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en-US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TSCA Regulatory Toolbox</a:t>
            </a:r>
          </a:p>
          <a:p>
            <a:pPr marL="342900" indent="-34290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en-US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Developing Effective Regulations</a:t>
            </a:r>
          </a:p>
          <a:p>
            <a:pPr marL="342900" indent="-34290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en-US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Proposed Regulation </a:t>
            </a:r>
          </a:p>
          <a:p>
            <a:pPr marL="342900" indent="-34290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en-US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Alternative Regulatory Action </a:t>
            </a:r>
          </a:p>
          <a:p>
            <a:pPr marL="342900" indent="-34290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en-US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Benefits</a:t>
            </a:r>
          </a:p>
          <a:p>
            <a:pPr marL="342900" indent="-34290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en-US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Requests for Comment and Opportunities for Engagement </a:t>
            </a:r>
          </a:p>
          <a:p>
            <a:pPr marL="342900" indent="-34290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en-US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Next Steps</a:t>
            </a:r>
          </a:p>
          <a:p>
            <a:pPr marL="342900" indent="-34290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en-US" sz="2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Additional Resources</a:t>
            </a:r>
          </a:p>
        </p:txBody>
      </p:sp>
    </p:spTree>
    <p:extLst>
      <p:ext uri="{BB962C8B-B14F-4D97-AF65-F5344CB8AC3E}">
        <p14:creationId xmlns:p14="http://schemas.microsoft.com/office/powerpoint/2010/main" val="323643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271360" y="186984"/>
            <a:ext cx="104223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Alternative Regulatory Actions Considered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A3E259-55C2-4188-7A1E-63C3E8E15E28}"/>
              </a:ext>
            </a:extLst>
          </p:cNvPr>
          <p:cNvSpPr txBox="1"/>
          <p:nvPr/>
        </p:nvSpPr>
        <p:spPr>
          <a:xfrm>
            <a:off x="265426" y="1183235"/>
            <a:ext cx="11878849" cy="320786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T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he primary alternative regulatory action differs from the proposed regulatory action by: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</a:rPr>
              <a:t>Proposing </a:t>
            </a:r>
            <a:r>
              <a:rPr lang="en-US" sz="2400" dirty="0"/>
              <a:t>prescriptive controls instead of WCPP fo</a:t>
            </a:r>
            <a:r>
              <a:rPr lang="en-US" sz="2400" b="0" i="0" u="none" strike="noStrike" dirty="0">
                <a:effectLst/>
              </a:rPr>
              <a:t>r 2 COUs</a:t>
            </a:r>
          </a:p>
          <a:p>
            <a:pPr marL="1257300" lvl="2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</a:rPr>
              <a:t>Industrial an</a:t>
            </a:r>
            <a:r>
              <a:rPr lang="en-US" sz="2400" dirty="0"/>
              <a:t>d commercial use as a solvent in open-top and in-line batch vapor degreasing</a:t>
            </a:r>
          </a:p>
          <a:p>
            <a:pPr marL="1257300" lvl="2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</a:rPr>
              <a:t>Industrial and commercial use </a:t>
            </a:r>
            <a:r>
              <a:rPr lang="en-US" sz="2400" dirty="0"/>
              <a:t>as a solvent in closed-loop vapor degreasing</a:t>
            </a:r>
            <a:endParaRPr lang="en-US" sz="2400" b="0" i="0" u="none" strike="noStrike" dirty="0">
              <a:effectLst/>
            </a:endParaRP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</a:rPr>
              <a:t>Including </a:t>
            </a:r>
            <a:r>
              <a:rPr lang="en-US" sz="2400" dirty="0">
                <a:solidFill>
                  <a:srgbClr val="000000"/>
                </a:solidFill>
              </a:rPr>
              <a:t>longer compliance timeframes (take effect 6 months later)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Second alternative regulatory action: Prohibition (36-months without supply chain stagger)</a:t>
            </a:r>
            <a:endParaRPr lang="en-US" sz="2400" strike="sngStrike" dirty="0"/>
          </a:p>
        </p:txBody>
      </p:sp>
    </p:spTree>
    <p:extLst>
      <p:ext uri="{BB962C8B-B14F-4D97-AF65-F5344CB8AC3E}">
        <p14:creationId xmlns:p14="http://schemas.microsoft.com/office/powerpoint/2010/main" val="29004195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532410" y="50302"/>
            <a:ext cx="104223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Proposed Compliance Dates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A0620E6-418E-729B-21F2-6C690D273E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082601"/>
              </p:ext>
            </p:extLst>
          </p:nvPr>
        </p:nvGraphicFramePr>
        <p:xfrm>
          <a:off x="613168" y="739155"/>
          <a:ext cx="11127180" cy="4737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8810">
                  <a:extLst>
                    <a:ext uri="{9D8B030D-6E8A-4147-A177-3AD203B41FA5}">
                      <a16:colId xmlns:a16="http://schemas.microsoft.com/office/drawing/2014/main" val="1194638219"/>
                    </a:ext>
                  </a:extLst>
                </a:gridCol>
                <a:gridCol w="8918370">
                  <a:extLst>
                    <a:ext uri="{9D8B030D-6E8A-4147-A177-3AD203B41FA5}">
                      <a16:colId xmlns:a16="http://schemas.microsoft.com/office/drawing/2014/main" val="1063842200"/>
                    </a:ext>
                  </a:extLst>
                </a:gridCol>
              </a:tblGrid>
              <a:tr h="656108">
                <a:tc>
                  <a:txBody>
                    <a:bodyPr/>
                    <a:lstStyle/>
                    <a:p>
                      <a:r>
                        <a:rPr lang="en-US"/>
                        <a:t>Regulatory </a:t>
                      </a:r>
                      <a:r>
                        <a:rPr lang="en-US">
                          <a:solidFill>
                            <a:schemeClr val="bg1"/>
                          </a:solidFill>
                        </a:rPr>
                        <a:t>Requirement</a:t>
                      </a:r>
                      <a:endParaRPr lang="en-US" strike="sngStrike">
                        <a:solidFill>
                          <a:schemeClr val="bg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/>
                        <a:t>Proposed time until requirement is effective after the publication date of the final rule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582078"/>
                  </a:ext>
                </a:extLst>
              </a:tr>
              <a:tr h="1499676">
                <a:tc>
                  <a:txBody>
                    <a:bodyPr/>
                    <a:lstStyle/>
                    <a:p>
                      <a:r>
                        <a:rPr lang="en-US"/>
                        <a:t>Prohibition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6 months for manufacturers (including import)</a:t>
                      </a:r>
                    </a:p>
                    <a:p>
                      <a:r>
                        <a:rPr lang="en-US"/>
                        <a:t>9 months for processors</a:t>
                      </a:r>
                    </a:p>
                    <a:p>
                      <a:r>
                        <a:rPr lang="en-US"/>
                        <a:t>12 months for distributing to retailers </a:t>
                      </a:r>
                    </a:p>
                    <a:p>
                      <a:r>
                        <a:rPr lang="en-US"/>
                        <a:t>15 months for all distributors </a:t>
                      </a:r>
                      <a:r>
                        <a:rPr lang="en-US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(including retailers)</a:t>
                      </a:r>
                    </a:p>
                    <a:p>
                      <a:r>
                        <a:rPr lang="en-US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 months for industrial and commercial users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876845"/>
                  </a:ext>
                </a:extLst>
              </a:tr>
              <a:tr h="17808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WCPP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 months for initial monitoring, (*33 months)</a:t>
                      </a:r>
                    </a:p>
                    <a:p>
                      <a:r>
                        <a:rPr lang="en-US" dirty="0"/>
                        <a:t>9 months to institute a training program (*36 months) </a:t>
                      </a:r>
                    </a:p>
                    <a:p>
                      <a:r>
                        <a:rPr lang="en-US" dirty="0"/>
                        <a:t>9 months to establish a regulated area (*36 months)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months to ensure that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person is exposed above the ECEL</a:t>
                      </a:r>
                      <a:r>
                        <a:rPr lang="en-US" dirty="0"/>
                        <a:t> (*36 months)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9 months to provide PPE (if needed) (*36 months)</a:t>
                      </a:r>
                    </a:p>
                    <a:p>
                      <a:r>
                        <a:rPr lang="en-US" dirty="0"/>
                        <a:t>12 months to establish an exposure control plan (*36 months)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677211"/>
                  </a:ext>
                </a:extLst>
              </a:tr>
              <a:tr h="4006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Prescriptive Controls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6 months (*36 months)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075428"/>
                  </a:ext>
                </a:extLst>
              </a:tr>
              <a:tr h="4006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Self Certification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At time of purchase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08497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8829243-0A9B-7072-7D22-398E871843D4}"/>
              </a:ext>
            </a:extLst>
          </p:cNvPr>
          <p:cNvSpPr txBox="1"/>
          <p:nvPr/>
        </p:nvSpPr>
        <p:spPr>
          <a:xfrm>
            <a:off x="701291" y="5573904"/>
            <a:ext cx="10801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*Timeline for</a:t>
            </a:r>
            <a:r>
              <a:rPr lang="en-US" sz="1800" kern="120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Federal agencies and Federal contractors acting for or on behalf of the Federal Government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632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1CC249-FBD2-FABF-3EFC-AA9F5C95E8E2}"/>
              </a:ext>
            </a:extLst>
          </p:cNvPr>
          <p:cNvSpPr txBox="1"/>
          <p:nvPr/>
        </p:nvSpPr>
        <p:spPr>
          <a:xfrm>
            <a:off x="265426" y="1251761"/>
            <a:ext cx="11878849" cy="23566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Would address unreasonable risks for consumers and workers </a:t>
            </a:r>
            <a:r>
              <a:rPr lang="en-US" sz="2800" b="0" i="0" u="none" strike="noStrike" dirty="0">
                <a:effectLst/>
              </a:rPr>
              <a:t>and </a:t>
            </a:r>
            <a:r>
              <a:rPr lang="en-US" sz="2800" dirty="0"/>
              <a:t>provide regulated community with confidence in a protected and healthier workforce</a:t>
            </a:r>
            <a:endParaRPr lang="en-US" sz="2800" b="0" i="0" u="none" strike="noStrike" dirty="0">
              <a:effectLst/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Ensures the unreasonable risk is adequately addressed with workplace protections while allowing for</a:t>
            </a:r>
            <a:r>
              <a:rPr lang="en-US" sz="2800" dirty="0">
                <a:solidFill>
                  <a:srgbClr val="000000"/>
                </a:solidFill>
              </a:rPr>
              <a:t> important uses of 1-BP to continue, including: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In vapor degreasing, aerospace and defense applications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265426" y="211262"/>
            <a:ext cx="104223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Benefits of Proposed Rule</a:t>
            </a:r>
          </a:p>
        </p:txBody>
      </p:sp>
    </p:spTree>
    <p:extLst>
      <p:ext uri="{BB962C8B-B14F-4D97-AF65-F5344CB8AC3E}">
        <p14:creationId xmlns:p14="http://schemas.microsoft.com/office/powerpoint/2010/main" val="20750005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1CC249-FBD2-FABF-3EFC-AA9F5C95E8E2}"/>
              </a:ext>
            </a:extLst>
          </p:cNvPr>
          <p:cNvSpPr txBox="1"/>
          <p:nvPr/>
        </p:nvSpPr>
        <p:spPr>
          <a:xfrm>
            <a:off x="156575" y="975500"/>
            <a:ext cx="11878849" cy="41530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06000"/>
              </a:lnSpc>
              <a:buClr>
                <a:schemeClr val="accent1"/>
              </a:buClr>
            </a:pPr>
            <a:r>
              <a:rPr lang="en-US" sz="2500" b="0" i="0" u="none" strike="noStrike" dirty="0">
                <a:solidFill>
                  <a:srgbClr val="000000"/>
                </a:solidFill>
                <a:effectLst/>
              </a:rPr>
              <a:t>Requesting comments and substantiative information regarding several topics, including:​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500" b="0" i="0" u="none" strike="noStrike" dirty="0">
                <a:solidFill>
                  <a:srgbClr val="000000"/>
                </a:solidFill>
                <a:effectLst/>
              </a:rPr>
              <a:t>The Workplace Chemical Protection Program (WCPP) and its various components (e.g., </a:t>
            </a:r>
            <a:r>
              <a:rPr lang="en-US" sz="2500" dirty="0">
                <a:solidFill>
                  <a:srgbClr val="000000"/>
                </a:solidFill>
              </a:rPr>
              <a:t>ECEL</a:t>
            </a:r>
            <a:r>
              <a:rPr lang="en-US" sz="2500" b="0" i="0" u="none" strike="noStrike" dirty="0">
                <a:solidFill>
                  <a:srgbClr val="000000"/>
                </a:solidFill>
                <a:effectLst/>
              </a:rPr>
              <a:t>, restricted areas, </a:t>
            </a:r>
            <a:r>
              <a:rPr lang="en-US" sz="2500" dirty="0">
                <a:solidFill>
                  <a:srgbClr val="000000"/>
                </a:solidFill>
              </a:rPr>
              <a:t>monitoring frequency</a:t>
            </a:r>
            <a:r>
              <a:rPr lang="en-US" sz="2500" b="0" i="0" u="none" strike="noStrike" dirty="0">
                <a:solidFill>
                  <a:srgbClr val="000000"/>
                </a:solidFill>
                <a:effectLst/>
              </a:rPr>
              <a:t>)​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500" b="0" i="0" u="none" strike="noStrike" dirty="0">
                <a:solidFill>
                  <a:srgbClr val="000000"/>
                </a:solidFill>
                <a:effectLst/>
              </a:rPr>
              <a:t>Timeframes for implementation of the requirements ​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500" b="0" i="0" u="none" strike="noStrike" dirty="0">
                <a:solidFill>
                  <a:srgbClr val="000000"/>
                </a:solidFill>
                <a:effectLst/>
              </a:rPr>
              <a:t>Specific engineering or administrative controls </a:t>
            </a:r>
            <a:r>
              <a:rPr lang="en-US" sz="2500" b="0" i="0" u="none" strike="noStrike" dirty="0">
                <a:effectLst/>
              </a:rPr>
              <a:t>that could address </a:t>
            </a:r>
            <a:r>
              <a:rPr lang="en-US" sz="2500" b="0" i="0" u="none" strike="noStrike" dirty="0">
                <a:solidFill>
                  <a:srgbClr val="000000"/>
                </a:solidFill>
                <a:effectLst/>
              </a:rPr>
              <a:t>the unreasonable risk​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500" b="0" i="0" u="none" strike="noStrike" dirty="0">
                <a:solidFill>
                  <a:srgbClr val="000000"/>
                </a:solidFill>
                <a:effectLst/>
              </a:rPr>
              <a:t>Feasibility of alternatives to</a:t>
            </a:r>
            <a:r>
              <a:rPr lang="en-US" sz="2500" b="0" i="0" u="none" strike="noStrike" dirty="0">
                <a:effectLst/>
              </a:rPr>
              <a:t> </a:t>
            </a:r>
            <a:r>
              <a:rPr lang="en-US" sz="2500" dirty="0"/>
              <a:t>1-BP</a:t>
            </a:r>
            <a:r>
              <a:rPr lang="en-US" sz="2500" b="0" i="0" u="none" strike="noStrike" dirty="0">
                <a:effectLst/>
              </a:rPr>
              <a:t> and their availability​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500" b="0" i="0" u="none" strike="noStrike" dirty="0">
                <a:effectLst/>
              </a:rPr>
              <a:t>Timeframes for prohibitions for any uses that are currently proposed to be prohibited</a:t>
            </a:r>
            <a:endParaRPr lang="en-US" sz="2500" b="0" i="0" u="none" strike="sngStrike" dirty="0">
              <a:effectLst/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500" b="0" i="0" u="none" strike="noStrike" dirty="0">
                <a:effectLst/>
              </a:rPr>
              <a:t>The need for and associated costs of ambient air monitoring or facility emissions source monitoring to prevent inadvertent releases associated with WCPP compliance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500" dirty="0"/>
              <a:t>Whether to include a regulatory threshold limit of 1-BP in formulati</a:t>
            </a:r>
            <a:r>
              <a:rPr lang="en-US" sz="2500" dirty="0">
                <a:solidFill>
                  <a:srgbClr val="000000"/>
                </a:solidFill>
              </a:rPr>
              <a:t>ons</a:t>
            </a:r>
            <a:endParaRPr lang="en-US" sz="2500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259492" y="271850"/>
            <a:ext cx="104223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Request for Comments</a:t>
            </a:r>
          </a:p>
        </p:txBody>
      </p:sp>
    </p:spTree>
    <p:extLst>
      <p:ext uri="{BB962C8B-B14F-4D97-AF65-F5344CB8AC3E}">
        <p14:creationId xmlns:p14="http://schemas.microsoft.com/office/powerpoint/2010/main" val="18690890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1CC249-FBD2-FABF-3EFC-AA9F5C95E8E2}"/>
              </a:ext>
            </a:extLst>
          </p:cNvPr>
          <p:cNvSpPr txBox="1"/>
          <p:nvPr/>
        </p:nvSpPr>
        <p:spPr>
          <a:xfrm>
            <a:off x="457200" y="958065"/>
            <a:ext cx="11687075" cy="372678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06000"/>
              </a:lnSpc>
              <a:buClr>
                <a:schemeClr val="accent1"/>
              </a:buClr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Potentially useful information for</a:t>
            </a:r>
            <a:r>
              <a:rPr lang="en-US" sz="2800" b="0" i="0" u="none" strike="noStrike" dirty="0">
                <a:effectLst/>
              </a:rPr>
              <a:t> comments should include relevant data from 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the last 20 years. </a:t>
            </a:r>
          </a:p>
          <a:p>
            <a:pPr>
              <a:lnSpc>
                <a:spcPct val="106000"/>
              </a:lnSpc>
              <a:buClr>
                <a:schemeClr val="accent1"/>
              </a:buClr>
            </a:pPr>
            <a:endParaRPr lang="en-US" sz="2800" b="0" i="0" u="none" strike="noStrike" dirty="0">
              <a:solidFill>
                <a:srgbClr val="000000"/>
              </a:solidFill>
              <a:effectLst/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Descriptions of commercial worker activities and associated sources of exposure​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Process emission factors</a:t>
            </a:r>
            <a:endParaRPr lang="en-US" sz="2800" b="0" i="0" u="none" strike="noStrike" dirty="0">
              <a:solidFill>
                <a:srgbClr val="000000"/>
              </a:solidFill>
              <a:effectLst/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Product formulation information​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Relevant unpublished data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265426" y="125125"/>
            <a:ext cx="104223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Types of Information that Best Inform Comments</a:t>
            </a:r>
          </a:p>
        </p:txBody>
      </p:sp>
    </p:spTree>
    <p:extLst>
      <p:ext uri="{BB962C8B-B14F-4D97-AF65-F5344CB8AC3E}">
        <p14:creationId xmlns:p14="http://schemas.microsoft.com/office/powerpoint/2010/main" val="18022262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259492" y="126368"/>
            <a:ext cx="104223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Next Steps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CA508A9-0FF9-83F7-2E77-FD13FBBC12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511955"/>
              </p:ext>
            </p:extLst>
          </p:nvPr>
        </p:nvGraphicFramePr>
        <p:xfrm>
          <a:off x="702128" y="1023257"/>
          <a:ext cx="10787743" cy="43091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12429">
                  <a:extLst>
                    <a:ext uri="{9D8B030D-6E8A-4147-A177-3AD203B41FA5}">
                      <a16:colId xmlns:a16="http://schemas.microsoft.com/office/drawing/2014/main" val="842442008"/>
                    </a:ext>
                  </a:extLst>
                </a:gridCol>
                <a:gridCol w="3275314">
                  <a:extLst>
                    <a:ext uri="{9D8B030D-6E8A-4147-A177-3AD203B41FA5}">
                      <a16:colId xmlns:a16="http://schemas.microsoft.com/office/drawing/2014/main" val="3604605906"/>
                    </a:ext>
                  </a:extLst>
                </a:gridCol>
              </a:tblGrid>
              <a:tr h="565623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>
                          <a:solidFill>
                            <a:schemeClr val="bg1"/>
                          </a:solidFill>
                          <a:effectLst/>
                        </a:rPr>
                        <a:t>Process Step​</a:t>
                      </a:r>
                      <a:endParaRPr lang="en-US" b="1" i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960" marR="60960" marT="30480" marB="3048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1">
                          <a:solidFill>
                            <a:schemeClr val="bg1"/>
                          </a:solidFill>
                          <a:effectLst/>
                        </a:rPr>
                        <a:t>Date​</a:t>
                      </a:r>
                      <a:endParaRPr lang="en-US" b="1" i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960" marR="60960" marT="30480" marB="3048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679845"/>
                  </a:ext>
                </a:extLst>
              </a:tr>
              <a:tr h="976985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</a:rPr>
                        <a:t>Publication of 1-BP proposed rule in docket </a:t>
                      </a:r>
                    </a:p>
                    <a:p>
                      <a:pPr algn="l" fontAlgn="base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</a:rPr>
                        <a:t>(EPA-HQ-OPPT-2020-0471) and open comment period ​</a:t>
                      </a:r>
                      <a:endParaRPr lang="en-US" sz="2000" b="0" i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August 8, 2024</a:t>
                      </a:r>
                      <a:endParaRPr lang="en-US" sz="2000" b="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713285138"/>
                  </a:ext>
                </a:extLst>
              </a:tr>
              <a:tr h="976985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</a:rPr>
                        <a:t>Closure of comment period: EPA will review and consider new information submitted​</a:t>
                      </a:r>
                      <a:endParaRPr lang="en-US" sz="2000" b="0" i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September 23, 2024</a:t>
                      </a:r>
                      <a:endParaRPr lang="en-US" sz="2000" b="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22783747"/>
                  </a:ext>
                </a:extLst>
              </a:tr>
              <a:tr h="53991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</a:rPr>
                        <a:t>Publication of 1-BP Final Rule (estimated)​</a:t>
                      </a:r>
                      <a:endParaRPr lang="en-US" sz="2000" b="0" i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</a:rPr>
                        <a:t>2025</a:t>
                      </a:r>
                      <a:endParaRPr lang="en-US" sz="2000" b="0" i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258729227"/>
                  </a:ext>
                </a:extLst>
              </a:tr>
              <a:tr h="976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Prohibition and WCPP for most uses would be in full effect 12 months after date of the final rule </a:t>
                      </a:r>
                      <a:r>
                        <a:rPr lang="en-US" sz="1800" i="1"/>
                        <a:t>(36 months for</a:t>
                      </a:r>
                      <a:r>
                        <a:rPr lang="en-US" sz="1800" i="1" kern="1200">
                          <a:solidFill>
                            <a:schemeClr val="dk1"/>
                          </a:solidFill>
                          <a:effectLst/>
                        </a:rPr>
                        <a:t> Federal agencies and Federal contractors acting for or on behalf of the Federal Government</a:t>
                      </a:r>
                      <a:r>
                        <a:rPr lang="en-US" sz="1800" i="1"/>
                        <a:t>)</a:t>
                      </a:r>
                      <a:endParaRPr lang="en-US" sz="2000" i="1"/>
                    </a:p>
                    <a:p>
                      <a:pPr algn="l" fontAlgn="base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 (estimated)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</a:rPr>
                        <a:t>​</a:t>
                      </a:r>
                      <a:endParaRPr lang="en-US" sz="2000" b="0" i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960" marR="60960" marT="30480" marB="30480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</a:rPr>
                        <a:t>2026</a:t>
                      </a:r>
                      <a:endParaRPr lang="en-US" sz="2000" b="0" i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4141514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72310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1CC249-FBD2-FABF-3EFC-AA9F5C95E8E2}"/>
              </a:ext>
            </a:extLst>
          </p:cNvPr>
          <p:cNvSpPr txBox="1"/>
          <p:nvPr/>
        </p:nvSpPr>
        <p:spPr>
          <a:xfrm>
            <a:off x="265426" y="1268318"/>
            <a:ext cx="11878849" cy="40248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200" b="0" i="0" u="none" strike="noStrike" dirty="0">
                <a:solidFill>
                  <a:srgbClr val="000000"/>
                </a:solidFill>
                <a:effectLst/>
              </a:rPr>
              <a:t>Risk management for </a:t>
            </a:r>
            <a:r>
              <a:rPr lang="en-US" sz="2200" dirty="0">
                <a:solidFill>
                  <a:srgbClr val="000000"/>
                </a:solidFill>
              </a:rPr>
              <a:t>1-BP</a:t>
            </a:r>
            <a:r>
              <a:rPr lang="en-US" sz="2200" b="0" i="0" u="none" strike="noStrike" dirty="0">
                <a:solidFill>
                  <a:srgbClr val="000000"/>
                </a:solidFill>
                <a:effectLst/>
              </a:rPr>
              <a:t>: </a:t>
            </a:r>
            <a:r>
              <a:rPr lang="en-US" sz="2200" b="0" i="0" u="none" strike="noStrike" dirty="0">
                <a:solidFill>
                  <a:srgbClr val="000000"/>
                </a:solidFill>
                <a:effectLst/>
                <a:hlinkClick r:id="rId4"/>
              </a:rPr>
              <a:t>https://www.epa.gov/assessing-and-managing-chemicals-under-tsca/final-risk-evaluation-1-bromopropane-1-bp​</a:t>
            </a:r>
            <a:endParaRPr lang="en-US" sz="2200" b="0" i="0" u="none" strike="noStrike" dirty="0">
              <a:solidFill>
                <a:srgbClr val="000000"/>
              </a:solidFill>
              <a:effectLst/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</a:rPr>
              <a:t>1-BP</a:t>
            </a:r>
            <a:r>
              <a:rPr lang="en-US" sz="2200" b="0" i="0" u="none" strike="noStrike" dirty="0">
                <a:solidFill>
                  <a:srgbClr val="000000"/>
                </a:solidFill>
                <a:effectLst/>
              </a:rPr>
              <a:t> risk evaluation, supplemental risk evaluation materials, and proposed rulemaking are in dockets </a:t>
            </a:r>
            <a:r>
              <a:rPr lang="en-US" sz="22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</a:rPr>
              <a:t>EPA-HQ-OPPT-2019-0235</a:t>
            </a:r>
            <a:r>
              <a:rPr lang="en-US" sz="2200" b="0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en-US" sz="22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</a:rPr>
              <a:t>EPA-HQ-OPPT-2016-0741</a:t>
            </a:r>
            <a:r>
              <a:rPr lang="en-US" sz="2200" b="0" i="0" u="none" strike="noStrike" dirty="0">
                <a:solidFill>
                  <a:srgbClr val="000000"/>
                </a:solidFill>
                <a:effectLst/>
              </a:rPr>
              <a:t>, and </a:t>
            </a:r>
            <a:r>
              <a:rPr lang="en-US" sz="22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</a:rPr>
              <a:t>EPA-HQ-OPPT-2020-0471</a:t>
            </a:r>
            <a:r>
              <a:rPr lang="en-US" sz="2200" b="0" i="0" u="none" strike="noStrike" dirty="0">
                <a:solidFill>
                  <a:srgbClr val="000000"/>
                </a:solidFill>
                <a:effectLst/>
              </a:rPr>
              <a:t> respectively, and may be accessed through </a:t>
            </a:r>
            <a:r>
              <a:rPr lang="en-US" sz="2200" b="0" i="0" u="none" strike="noStrike" dirty="0">
                <a:solidFill>
                  <a:srgbClr val="000000"/>
                </a:solidFill>
                <a:effectLst/>
                <a:hlinkClick r:id="rId5"/>
              </a:rPr>
              <a:t>www.regulations.gov​</a:t>
            </a:r>
            <a:endParaRPr lang="en-US" sz="2200" b="0" i="0" u="none" strike="noStrike" dirty="0">
              <a:solidFill>
                <a:srgbClr val="000000"/>
              </a:solidFill>
              <a:effectLst/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200" b="0" i="0" u="none" strike="noStrike" dirty="0">
                <a:solidFill>
                  <a:srgbClr val="000000"/>
                </a:solidFill>
                <a:effectLst/>
              </a:rPr>
              <a:t>General TSCA: </a:t>
            </a:r>
            <a:r>
              <a:rPr lang="en-US" sz="2200" b="0" i="0" u="none" strike="noStrike" dirty="0">
                <a:solidFill>
                  <a:srgbClr val="000000"/>
                </a:solidFill>
                <a:effectLst/>
                <a:hlinkClick r:id="rId6"/>
              </a:rPr>
              <a:t>https://www.epa.gov/assessing-and-managing-chemicals-under-tsca/frank-r-lautenberg-chemical-safety-21st-century-act​</a:t>
            </a:r>
            <a:endParaRPr lang="en-US" sz="2200" b="0" i="0" u="none" strike="noStrike" dirty="0">
              <a:solidFill>
                <a:srgbClr val="000000"/>
              </a:solidFill>
              <a:effectLst/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200" b="0" i="0" u="none" strike="noStrike" dirty="0">
                <a:solidFill>
                  <a:srgbClr val="000000"/>
                </a:solidFill>
                <a:effectLst/>
              </a:rPr>
              <a:t>Chemicals Undergoing Risk Evaluation under TSCA: </a:t>
            </a:r>
            <a:r>
              <a:rPr lang="en-US" sz="2200" b="0" i="0" u="none" strike="noStrike" dirty="0">
                <a:solidFill>
                  <a:srgbClr val="000000"/>
                </a:solidFill>
                <a:effectLst/>
                <a:hlinkClick r:id="rId7"/>
              </a:rPr>
              <a:t>https://www.epa.gov/assessing-and-managing-chemicals-under-tsca/chemicals-undergoing-risk-evaluation-under-tsca​</a:t>
            </a:r>
            <a:endParaRPr lang="en-US" sz="2200" b="0" i="0" u="none" strike="noStrike" dirty="0">
              <a:solidFill>
                <a:srgbClr val="000000"/>
              </a:solidFill>
              <a:effectLst/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200" b="0" i="0" u="none" strike="noStrike" dirty="0">
                <a:solidFill>
                  <a:srgbClr val="000000"/>
                </a:solidFill>
                <a:effectLst/>
              </a:rPr>
              <a:t>Current Chemical Risk Management Activities: </a:t>
            </a:r>
            <a:r>
              <a:rPr lang="en-US" sz="2200" b="0" i="0" u="none" strike="noStrike" dirty="0">
                <a:solidFill>
                  <a:srgbClr val="000000"/>
                </a:solidFill>
                <a:effectLst/>
                <a:hlinkClick r:id="rId8"/>
              </a:rPr>
              <a:t>https://www.epa.gov/assessing-and-managing-chemicals-under-tsca/current-chemical-risk-management-activities</a:t>
            </a:r>
            <a:endParaRPr lang="en-US" sz="2200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265426" y="320561"/>
            <a:ext cx="104223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Additional Resources</a:t>
            </a:r>
          </a:p>
        </p:txBody>
      </p:sp>
    </p:spTree>
    <p:extLst>
      <p:ext uri="{BB962C8B-B14F-4D97-AF65-F5344CB8AC3E}">
        <p14:creationId xmlns:p14="http://schemas.microsoft.com/office/powerpoint/2010/main" val="19201565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1CC249-FBD2-FABF-3EFC-AA9F5C95E8E2}"/>
              </a:ext>
            </a:extLst>
          </p:cNvPr>
          <p:cNvSpPr txBox="1"/>
          <p:nvPr/>
        </p:nvSpPr>
        <p:spPr>
          <a:xfrm>
            <a:off x="265426" y="1268318"/>
            <a:ext cx="11878849" cy="21582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</a:rPr>
              <a:t>All comments in order to be considered should be submitted to the docket at 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hlinkClick r:id="rId4"/>
              </a:rPr>
              <a:t>EPA-HQ-OPPT-2020-0471</a:t>
            </a:r>
            <a:endParaRPr lang="en-US" sz="3200" b="0" i="0" u="none" strike="noStrike" dirty="0">
              <a:solidFill>
                <a:srgbClr val="000000"/>
              </a:solidFill>
              <a:effectLst/>
            </a:endParaRPr>
          </a:p>
          <a:p>
            <a:pPr>
              <a:lnSpc>
                <a:spcPct val="106000"/>
              </a:lnSpc>
              <a:buClr>
                <a:schemeClr val="accent1"/>
              </a:buClr>
            </a:pPr>
            <a:endParaRPr lang="en-US" sz="3200" b="0" i="0" u="none" strike="noStrike" dirty="0">
              <a:solidFill>
                <a:srgbClr val="000000"/>
              </a:solidFill>
              <a:effectLst/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</a:rPr>
              <a:t>For general questions, email EPA at 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hlinkClick r:id="rId5"/>
              </a:rPr>
              <a:t>1BP_TSCA@epa.gov </a:t>
            </a:r>
            <a:endParaRPr lang="en-US" sz="3200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358346" y="253985"/>
            <a:ext cx="104223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Contact Us</a:t>
            </a:r>
          </a:p>
        </p:txBody>
      </p:sp>
    </p:spTree>
    <p:extLst>
      <p:ext uri="{BB962C8B-B14F-4D97-AF65-F5344CB8AC3E}">
        <p14:creationId xmlns:p14="http://schemas.microsoft.com/office/powerpoint/2010/main" val="3821598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1CC249-FBD2-FABF-3EFC-AA9F5C95E8E2}"/>
              </a:ext>
            </a:extLst>
          </p:cNvPr>
          <p:cNvSpPr txBox="1"/>
          <p:nvPr/>
        </p:nvSpPr>
        <p:spPr>
          <a:xfrm>
            <a:off x="313151" y="797802"/>
            <a:ext cx="11878849" cy="464024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 June 2016, Congress amended the Toxic Substances Control Act (TSCA)</a:t>
            </a:r>
          </a:p>
          <a:p>
            <a:pPr marL="914400" lvl="1" indent="-4572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ea typeface="Calibri" panose="020F0502020204030204" pitchFamily="34" charset="0"/>
                <a:cs typeface="Times New Roman"/>
              </a:rPr>
              <a:t>EPA must assess and address risks from chemicals currently in commerce</a:t>
            </a:r>
            <a:endParaRPr lang="en-US" sz="2800" dirty="0">
              <a:effectLst/>
              <a:ea typeface="Calibri" panose="020F0502020204030204" pitchFamily="34" charset="0"/>
              <a:cs typeface="Times New Roman"/>
            </a:endParaRPr>
          </a:p>
          <a:p>
            <a:pPr marL="914400" lvl="1" indent="-4572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ea typeface="Calibri" panose="020F0502020204030204" pitchFamily="34" charset="0"/>
                <a:cs typeface="Times New Roman"/>
              </a:rPr>
              <a:t>Statutory timeframes for regulation </a:t>
            </a:r>
          </a:p>
          <a:p>
            <a:pPr marL="914400" lvl="1" indent="-4572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ea typeface="Calibri" panose="020F0502020204030204" pitchFamily="34" charset="0"/>
                <a:cs typeface="Times New Roman"/>
              </a:rPr>
              <a:t>Protection for the public and predictability for the regulated community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ea typeface="Calibri" panose="020F0502020204030204" pitchFamily="34" charset="0"/>
                <a:cs typeface="Times New Roman"/>
              </a:rPr>
              <a:t>1-BP</a:t>
            </a:r>
            <a:r>
              <a:rPr lang="en-US" sz="2800" dirty="0">
                <a:effectLst/>
                <a:ea typeface="Calibri" panose="020F0502020204030204" pitchFamily="34" charset="0"/>
                <a:cs typeface="Times New Roman"/>
              </a:rPr>
              <a:t> was identified in 2016 as one of the first chemicals for risk evaluation</a:t>
            </a:r>
          </a:p>
          <a:p>
            <a:pPr marL="914400" lvl="1" indent="-4572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ea typeface="Calibri" panose="020F0502020204030204" pitchFamily="34" charset="0"/>
                <a:cs typeface="Times New Roman"/>
              </a:rPr>
              <a:t>2020 Risk Evaluation followed a public draft and peer review process</a:t>
            </a:r>
          </a:p>
          <a:p>
            <a:pPr marL="914400" lvl="1" indent="-4572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2022 Revised Unreasonable Risk Determination</a:t>
            </a:r>
          </a:p>
          <a:p>
            <a:pPr marL="914400" lvl="1" indent="-4572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EPA determined 1-BP presents an unreasonable risk under its conditions of use (COUs)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393197" y="92403"/>
            <a:ext cx="104223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EPA’s Proposal and the Toxic Substances Control Act (TSCA)</a:t>
            </a:r>
          </a:p>
        </p:txBody>
      </p:sp>
    </p:spTree>
    <p:extLst>
      <p:ext uri="{BB962C8B-B14F-4D97-AF65-F5344CB8AC3E}">
        <p14:creationId xmlns:p14="http://schemas.microsoft.com/office/powerpoint/2010/main" val="2630726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1CC249-FBD2-FABF-3EFC-AA9F5C95E8E2}"/>
              </a:ext>
            </a:extLst>
          </p:cNvPr>
          <p:cNvSpPr txBox="1"/>
          <p:nvPr/>
        </p:nvSpPr>
        <p:spPr>
          <a:xfrm>
            <a:off x="265426" y="1268318"/>
            <a:ext cx="11878849" cy="320222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</a:rPr>
              <a:t>Addresses the unreasonable risk identified in the risk evaluation of </a:t>
            </a:r>
            <a:r>
              <a:rPr lang="en-US" sz="3200" dirty="0">
                <a:solidFill>
                  <a:srgbClr val="000000"/>
                </a:solidFill>
              </a:rPr>
              <a:t>1-BP</a:t>
            </a:r>
            <a:endParaRPr lang="en-US" sz="3200" b="0" i="0" u="none" strike="noStrike" dirty="0">
              <a:solidFill>
                <a:srgbClr val="000000"/>
              </a:solidFill>
              <a:effectLst/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</a:rPr>
              <a:t>Rule will </a:t>
            </a:r>
            <a:r>
              <a:rPr lang="en-US" sz="3200" b="0" i="0" u="none" strike="noStrike" dirty="0">
                <a:effectLst/>
              </a:rPr>
              <a:t>protect </a:t>
            </a:r>
            <a:r>
              <a:rPr lang="en-US" sz="3200" dirty="0"/>
              <a:t>consumers and occupational users</a:t>
            </a:r>
            <a:r>
              <a:rPr lang="en-US" sz="3200" b="0" i="0" u="none" strike="noStrike" dirty="0">
                <a:effectLst/>
              </a:rPr>
              <a:t> through workplace requirements, prescriptive controls, and prohibitions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effectLst/>
              </a:rPr>
              <a:t>Public comment period open until </a:t>
            </a:r>
            <a:r>
              <a:rPr lang="en-US" sz="3200" b="0" i="0" u="none" strike="noStrike">
                <a:effectLst/>
              </a:rPr>
              <a:t>September 23, 2024</a:t>
            </a:r>
            <a:endParaRPr lang="en-US" sz="3200" b="0" i="0" u="none" strike="noStrike" dirty="0">
              <a:effectLst/>
              <a:cs typeface="Calibri"/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effectLst/>
              </a:rPr>
              <a:t>EPA will consider public comments as it develops a final 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</a:rPr>
              <a:t>regulation </a:t>
            </a:r>
            <a:r>
              <a:rPr lang="en-US" sz="3200" b="0" i="0" u="none" strike="sngStrike" dirty="0">
                <a:solidFill>
                  <a:srgbClr val="000000"/>
                </a:solidFill>
                <a:effectLst/>
              </a:rPr>
              <a:t> </a:t>
            </a:r>
            <a:endParaRPr lang="en-US" sz="2400" strike="sngStrike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469557" y="211262"/>
            <a:ext cx="99775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Purpose and Overview Of Rulemaking</a:t>
            </a:r>
          </a:p>
        </p:txBody>
      </p:sp>
    </p:spTree>
    <p:extLst>
      <p:ext uri="{BB962C8B-B14F-4D97-AF65-F5344CB8AC3E}">
        <p14:creationId xmlns:p14="http://schemas.microsoft.com/office/powerpoint/2010/main" val="610307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1CC249-FBD2-FABF-3EFC-AA9F5C95E8E2}"/>
              </a:ext>
            </a:extLst>
          </p:cNvPr>
          <p:cNvSpPr txBox="1"/>
          <p:nvPr/>
        </p:nvSpPr>
        <p:spPr>
          <a:xfrm>
            <a:off x="162667" y="960503"/>
            <a:ext cx="11878849" cy="477393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</a:rPr>
              <a:t>1-BP is a volatile chemical with a low global warming potential</a:t>
            </a:r>
            <a:r>
              <a:rPr lang="en-US" sz="2400" b="0" i="0" u="none" strike="noStrike" dirty="0">
                <a:effectLst/>
              </a:rPr>
              <a:t>. It is used in vapor degreasing, as an industrial solvent in aerospace and defense applications, and in a variety of commercial and consumer products.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Annual production volume of 1-50 million pounds reported in 2020 Chemical Data Reporting (CDR)</a:t>
            </a:r>
            <a:endParaRPr lang="en-US" sz="2400" b="0" i="0" u="none" strike="noStrike" dirty="0">
              <a:effectLst/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</a:rPr>
              <a:t>Risk to workers, occupational non-users (ONUs), consumers, and bystanders for 23 of the 25 conditions of use contribute to the unreasonable risk from 1-BP​.</a:t>
            </a:r>
            <a:endParaRPr lang="en-US" sz="2400" b="0" i="0" u="none" strike="noStrike" dirty="0">
              <a:effectLst/>
              <a:cs typeface="Calibri"/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</a:rPr>
              <a:t>Timeline:​ 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August 8, 2024: EPA Proposed Rule for the Regulation of 1-BP under TSCA Section 6(a) 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September 23</a:t>
            </a:r>
            <a:r>
              <a:rPr lang="en-US" sz="2400" b="0" i="0" u="none" strike="noStrike" dirty="0">
                <a:effectLst/>
              </a:rPr>
              <a:t>,</a:t>
            </a:r>
            <a:r>
              <a:rPr lang="en-US" sz="2400" dirty="0"/>
              <a:t> </a:t>
            </a:r>
            <a:r>
              <a:rPr lang="en-US" sz="2400" b="0" i="0" u="none" strike="noStrike" dirty="0">
                <a:effectLst/>
              </a:rPr>
              <a:t>2024: Public comment period closes</a:t>
            </a:r>
            <a:endParaRPr lang="en-US" sz="2400" b="0" i="0" u="none" strike="noStrike" dirty="0">
              <a:effectLst/>
              <a:cs typeface="Calibri"/>
            </a:endParaRP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</a:rPr>
              <a:t>2025: Publication of 1-BP Final Rule (estimated)​</a:t>
            </a:r>
          </a:p>
          <a:p>
            <a:pPr lvl="1">
              <a:lnSpc>
                <a:spcPct val="106000"/>
              </a:lnSpc>
              <a:buClr>
                <a:schemeClr val="accent1"/>
              </a:buClr>
            </a:pPr>
            <a:endParaRPr lang="en-US" sz="2400" b="0" i="0" u="none" dirty="0">
              <a:effectLst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457200" y="211262"/>
            <a:ext cx="99651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1-BP</a:t>
            </a: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Background</a:t>
            </a:r>
          </a:p>
        </p:txBody>
      </p:sp>
    </p:spTree>
    <p:extLst>
      <p:ext uri="{BB962C8B-B14F-4D97-AF65-F5344CB8AC3E}">
        <p14:creationId xmlns:p14="http://schemas.microsoft.com/office/powerpoint/2010/main" val="2100497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1CC249-FBD2-FABF-3EFC-AA9F5C95E8E2}"/>
              </a:ext>
            </a:extLst>
          </p:cNvPr>
          <p:cNvSpPr txBox="1"/>
          <p:nvPr/>
        </p:nvSpPr>
        <p:spPr>
          <a:xfrm>
            <a:off x="596920" y="2986794"/>
            <a:ext cx="10998159" cy="203331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>
                <a:solidFill>
                  <a:srgbClr val="000000"/>
                </a:solidFill>
                <a:effectLst/>
              </a:rPr>
              <a:t>Cancer from chronic inhalation and dermal exposure is the most sensitive endpoint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/>
              <a:t>Additional adverse effects from acute and chronic non-cancer exposures include other developmental toxicity (i.e., post-implantation loss), reproductive toxicity, liver toxicity, kidney toxicity, and neurotoxicity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>
                <a:solidFill>
                  <a:srgbClr val="000000"/>
                </a:solidFill>
                <a:effectLst/>
              </a:rPr>
              <a:t>No unreasonable risk to the environment</a:t>
            </a:r>
            <a:endParaRPr lang="en-US" sz="24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100641" y="282541"/>
            <a:ext cx="119907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1-BP</a:t>
            </a: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Risk Evaluation: Unreasonable Risk for Workers and Consumers</a:t>
            </a:r>
            <a:endParaRPr lang="en-US" sz="3200" b="1" strike="sngStrike">
              <a:solidFill>
                <a:schemeClr val="accent1">
                  <a:lumMod val="75000"/>
                </a:schemeClr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B6AE0299-492F-72A7-1CCB-0C96EE5597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5753901"/>
              </p:ext>
            </p:extLst>
          </p:nvPr>
        </p:nvGraphicFramePr>
        <p:xfrm>
          <a:off x="2205408" y="1142999"/>
          <a:ext cx="7786318" cy="1962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54016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1CC249-FBD2-FABF-3EFC-AA9F5C95E8E2}"/>
              </a:ext>
            </a:extLst>
          </p:cNvPr>
          <p:cNvSpPr txBox="1"/>
          <p:nvPr/>
        </p:nvSpPr>
        <p:spPr>
          <a:xfrm>
            <a:off x="265426" y="1000178"/>
            <a:ext cx="11878849" cy="477393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>
                <a:solidFill>
                  <a:srgbClr val="000000"/>
                </a:solidFill>
                <a:effectLst/>
              </a:rPr>
              <a:t>TSCA provides authority to regulate entities including: ​</a:t>
            </a:r>
            <a:endParaRPr lang="en-US" sz="2400" b="0" i="0" u="none" strike="sngStrike">
              <a:solidFill>
                <a:srgbClr val="FF0000"/>
              </a:solidFill>
              <a:effectLst/>
            </a:endParaRP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>
                <a:solidFill>
                  <a:srgbClr val="000000"/>
                </a:solidFill>
                <a:effectLst/>
              </a:rPr>
              <a:t>Manufacturers (including importers) and processors (e.g., formulators)​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>
                <a:solidFill>
                  <a:srgbClr val="000000"/>
                </a:solidFill>
                <a:effectLst/>
              </a:rPr>
              <a:t>Distributors​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>
                <a:solidFill>
                  <a:srgbClr val="000000"/>
                </a:solidFill>
                <a:effectLst/>
              </a:rPr>
              <a:t>Commercial users (workplaces and workers) ​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>
                <a:solidFill>
                  <a:srgbClr val="000000"/>
                </a:solidFill>
                <a:effectLst/>
              </a:rPr>
              <a:t>Entities disposing of chemicals for commercial purposes​</a:t>
            </a:r>
          </a:p>
          <a:p>
            <a:pPr lvl="1">
              <a:lnSpc>
                <a:spcPct val="106000"/>
              </a:lnSpc>
              <a:buClr>
                <a:schemeClr val="accent1"/>
              </a:buClr>
            </a:pPr>
            <a:endParaRPr lang="en-US" sz="2400" b="0" i="0" u="none" strike="noStrike">
              <a:solidFill>
                <a:srgbClr val="000000"/>
              </a:solidFill>
              <a:effectLst/>
            </a:endParaRP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>
                <a:solidFill>
                  <a:srgbClr val="000000"/>
                </a:solidFill>
                <a:effectLst/>
              </a:rPr>
              <a:t>Cannot directly regulate consumer users ​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>
                <a:solidFill>
                  <a:srgbClr val="000000"/>
                </a:solidFill>
                <a:effectLst/>
              </a:rPr>
              <a:t>Under TSCA, EPA has authority to regulate at the manufacturing, processing and distribution levels in the supply chain to eliminate or restrict the availability of chemicals and chemical-containing products for consumer use​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0" i="0" u="none" strike="noStrike">
                <a:solidFill>
                  <a:srgbClr val="000000"/>
                </a:solidFill>
                <a:effectLst/>
              </a:rPr>
              <a:t>These authorities allow EPA to regulate at key points in the supply chain to effectively address unreasonable risks to consumers</a:t>
            </a:r>
            <a:endParaRPr lang="en-US" sz="24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265426" y="277069"/>
            <a:ext cx="104223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TSCA Section 6(a) Regulatory Options</a:t>
            </a:r>
          </a:p>
        </p:txBody>
      </p:sp>
    </p:spTree>
    <p:extLst>
      <p:ext uri="{BB962C8B-B14F-4D97-AF65-F5344CB8AC3E}">
        <p14:creationId xmlns:p14="http://schemas.microsoft.com/office/powerpoint/2010/main" val="1772871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1CC249-FBD2-FABF-3EFC-AA9F5C95E8E2}"/>
              </a:ext>
            </a:extLst>
          </p:cNvPr>
          <p:cNvSpPr txBox="1"/>
          <p:nvPr/>
        </p:nvSpPr>
        <p:spPr>
          <a:xfrm>
            <a:off x="265426" y="1268318"/>
            <a:ext cx="11878849" cy="40248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200" b="0" i="0" u="none" strike="noStrike">
                <a:solidFill>
                  <a:srgbClr val="000000"/>
                </a:solidFill>
                <a:effectLst/>
              </a:rPr>
              <a:t>Prohibit, limit or otherwise restrict manufacture, processing or distribution in commerce​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200" b="0" i="0" u="none" strike="noStrike">
                <a:solidFill>
                  <a:srgbClr val="000000"/>
                </a:solidFill>
                <a:effectLst/>
              </a:rPr>
              <a:t>Prohibit, limit or otherwise restrict manufacture (includes import), processing or distribution in commerce for particular use or for use above a set concentration​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200" b="0" i="0" u="none" strike="noStrike">
                <a:solidFill>
                  <a:srgbClr val="000000"/>
                </a:solidFill>
                <a:effectLst/>
              </a:rPr>
              <a:t>Require minimum warnings and instructions with respect to use, distribution, and/or disposal​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200" b="0" i="0" u="none" strike="noStrike">
                <a:solidFill>
                  <a:srgbClr val="000000"/>
                </a:solidFill>
                <a:effectLst/>
              </a:rPr>
              <a:t>Require recordkeeping, monitoring or testing​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200" b="0" i="0" u="none" strike="noStrike">
                <a:solidFill>
                  <a:srgbClr val="000000"/>
                </a:solidFill>
                <a:effectLst/>
              </a:rPr>
              <a:t>Prohibit or regulate manner or method of commercial use​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200" b="0" i="0" u="none" strike="noStrike">
                <a:solidFill>
                  <a:srgbClr val="000000"/>
                </a:solidFill>
                <a:effectLst/>
              </a:rPr>
              <a:t>Prohibit or regulate manner or method of disposal by certain persons​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200" b="0" i="0" u="none" strike="noStrike">
                <a:solidFill>
                  <a:srgbClr val="000000"/>
                </a:solidFill>
                <a:effectLst/>
              </a:rPr>
              <a:t>Direct manufacturers/processors to give notice of the unreasonable risk determination to distributors, users, and the public and replace or repurchase​</a:t>
            </a:r>
          </a:p>
          <a:p>
            <a:pPr>
              <a:lnSpc>
                <a:spcPct val="106000"/>
              </a:lnSpc>
              <a:buClr>
                <a:schemeClr val="accent1"/>
              </a:buClr>
            </a:pPr>
            <a:endParaRPr lang="en-US" sz="2200" b="0" i="0" u="none" strike="noStrike">
              <a:solidFill>
                <a:srgbClr val="000000"/>
              </a:solidFill>
              <a:effectLst/>
            </a:endParaRPr>
          </a:p>
          <a:p>
            <a:pPr>
              <a:lnSpc>
                <a:spcPct val="106000"/>
              </a:lnSpc>
              <a:buClr>
                <a:schemeClr val="accent1"/>
              </a:buClr>
            </a:pPr>
            <a:r>
              <a:rPr lang="en-US" sz="2200" b="0" i="0" u="none" strike="noStrike">
                <a:solidFill>
                  <a:srgbClr val="000000"/>
                </a:solidFill>
                <a:effectLst/>
              </a:rPr>
              <a:t>The section 6(a) menu of regulatory options can be applied alone or in combination. </a:t>
            </a:r>
            <a:endParaRPr lang="en-US" sz="22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265426" y="190210"/>
            <a:ext cx="104223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TSCA Section 6(a) Regulatory Options (cont.)</a:t>
            </a:r>
          </a:p>
        </p:txBody>
      </p:sp>
    </p:spTree>
    <p:extLst>
      <p:ext uri="{BB962C8B-B14F-4D97-AF65-F5344CB8AC3E}">
        <p14:creationId xmlns:p14="http://schemas.microsoft.com/office/powerpoint/2010/main" val="4247904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39AFF4-B9FD-460C-9763-850EF9058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2667" y="5774114"/>
            <a:ext cx="4085483" cy="12596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1CC249-FBD2-FABF-3EFC-AA9F5C95E8E2}"/>
              </a:ext>
            </a:extLst>
          </p:cNvPr>
          <p:cNvSpPr txBox="1"/>
          <p:nvPr/>
        </p:nvSpPr>
        <p:spPr>
          <a:xfrm>
            <a:off x="162667" y="706677"/>
            <a:ext cx="11878849" cy="497213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0" i="0" u="none" strike="noStrike">
                <a:solidFill>
                  <a:srgbClr val="000000"/>
                </a:solidFill>
                <a:effectLst/>
              </a:rPr>
              <a:t>Transparent, proactive, and meaningful engagement during risk management helps EPA develop practical and protective regulations  ​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0" i="0" u="none" strike="noStrike">
                <a:solidFill>
                  <a:srgbClr val="000000"/>
                </a:solidFill>
                <a:effectLst/>
              </a:rPr>
              <a:t>One-on-one meetings, public webinars, and required consultations with state and local governments, Tribes, environmental justice communities, and small businesses​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0" i="0" u="none" strike="noStrike">
                <a:solidFill>
                  <a:srgbClr val="000000"/>
                </a:solidFill>
                <a:effectLst/>
              </a:rPr>
              <a:t>Consultation and coordination with other Federal agencies​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0" i="0" u="none" strike="noStrike">
                <a:solidFill>
                  <a:srgbClr val="000000"/>
                </a:solidFill>
                <a:effectLst/>
              </a:rPr>
              <a:t>OSHA, NIOSH, and CPSC for a consistent approach, facilitate compliance, and avoid duplicative requirements​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0" i="0" u="none" strike="noStrike">
                <a:solidFill>
                  <a:srgbClr val="000000"/>
                </a:solidFill>
                <a:effectLst/>
              </a:rPr>
              <a:t>DOD, DOE, and NASA for uses that might affect U.S. critical infrastructure or national security and to facilitate compliance</a:t>
            </a:r>
          </a:p>
          <a:p>
            <a:pPr marL="800100" lvl="1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0" i="0" u="none" strike="noStrike">
                <a:solidFill>
                  <a:srgbClr val="000000"/>
                </a:solidFill>
                <a:effectLst/>
              </a:rPr>
              <a:t>SBA Advocacy and OMB/OIRA for a Small Business Advocacy Review panel to obtain advice and recommendations from small entity representatives​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0" i="0" u="none" strike="noStrike">
                <a:solidFill>
                  <a:srgbClr val="000000"/>
                </a:solidFill>
                <a:effectLst/>
              </a:rPr>
              <a:t>Extensive dialogue helps people understand risk evaluation findings, the TSCA risk management process, and available options for managing unreasonable risks ​</a:t>
            </a:r>
          </a:p>
          <a:p>
            <a:pPr marL="342900" indent="-342900">
              <a:lnSpc>
                <a:spcPct val="106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b="0" i="0" u="none" strike="noStrike">
                <a:solidFill>
                  <a:srgbClr val="000000"/>
                </a:solidFill>
                <a:effectLst/>
              </a:rPr>
              <a:t>Have been seeking input from stakeholders on potential risk management approaches, their effectiveness, and impacts those approaches might have on businesses, workers, and consumers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AF05A-BF90-FE9B-6D21-9A79397B9A87}"/>
              </a:ext>
            </a:extLst>
          </p:cNvPr>
          <p:cNvSpPr txBox="1"/>
          <p:nvPr/>
        </p:nvSpPr>
        <p:spPr>
          <a:xfrm>
            <a:off x="284204" y="67689"/>
            <a:ext cx="104223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Principles for Transparency During Risk Management</a:t>
            </a:r>
          </a:p>
        </p:txBody>
      </p:sp>
    </p:spTree>
    <p:extLst>
      <p:ext uri="{BB962C8B-B14F-4D97-AF65-F5344CB8AC3E}">
        <p14:creationId xmlns:p14="http://schemas.microsoft.com/office/powerpoint/2010/main" val="2017626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59A6F0A71EC145B27C3633E3B88828" ma:contentTypeVersion="17" ma:contentTypeDescription="Create a new document." ma:contentTypeScope="" ma:versionID="8abd778e5e6c68bc09a10d02f678add0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76dbe1a4-e0d9-473a-be34-101e9a36bbaf" xmlns:ns6="95eccd52-2586-4d6b-8074-dd22bb4b028b" targetNamespace="http://schemas.microsoft.com/office/2006/metadata/properties" ma:root="true" ma:fieldsID="b677424c76f94c749654a8681e3be48a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76dbe1a4-e0d9-473a-be34-101e9a36bbaf"/>
    <xsd:import namespace="95eccd52-2586-4d6b-8074-dd22bb4b028b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5:MediaServiceMetadata" minOccurs="0"/>
                <xsd:element ref="ns5:MediaServiceFastMetadata" minOccurs="0"/>
                <xsd:element ref="ns5:MediaServiceDateTaken" minOccurs="0"/>
                <xsd:element ref="ns6:SharedWithUsers" minOccurs="0"/>
                <xsd:element ref="ns6:SharedWithDetails" minOccurs="0"/>
                <xsd:element ref="ns5:MediaServiceAutoTags" minOccurs="0"/>
                <xsd:element ref="ns5:MediaServiceOCR" minOccurs="0"/>
                <xsd:element ref="ns5:MediaServiceGenerationTime" minOccurs="0"/>
                <xsd:element ref="ns5:MediaServiceEventHashCode" minOccurs="0"/>
                <xsd:element ref="ns5:MediaServiceLocation" minOccurs="0"/>
                <xsd:element ref="ns5:MediaLengthInSeconds" minOccurs="0"/>
                <xsd:element ref="ns5:lcf76f155ced4ddcb4097134ff3c332f" minOccurs="0"/>
                <xsd:element ref="ns5:MediaServiceObjectDetectorVersions" minOccurs="0"/>
                <xsd:element ref="ns5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hidden="true" ma:list="{333dcb48-9e1a-44ab-9c78-a21885c01529}" ma:internalName="TaxCatchAllLabel" ma:readOnly="true" ma:showField="CatchAllDataLabel" ma:web="95eccd52-2586-4d6b-8074-dd22bb4b02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hidden="true" ma:list="{333dcb48-9e1a-44ab-9c78-a21885c01529}" ma:internalName="TaxCatchAll" ma:showField="CatchAllData" ma:web="95eccd52-2586-4d6b-8074-dd22bb4b02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be1a4-e0d9-473a-be34-101e9a36bb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3" nillable="true" ma:displayName="Tags" ma:internalName="MediaServiceAutoTags" ma:readOnly="true">
      <xsd:simpleType>
        <xsd:restriction base="dms:Text"/>
      </xsd:simpleType>
    </xsd:element>
    <xsd:element name="MediaServiceOCR" ma:index="3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7" nillable="true" ma:displayName="Location" ma:internalName="MediaServiceLocation" ma:readOnly="true">
      <xsd:simpleType>
        <xsd:restriction base="dms:Text"/>
      </xsd:simpleType>
    </xsd:element>
    <xsd:element name="MediaLengthInSeconds" ma:index="3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40" nillable="true" ma:taxonomy="true" ma:internalName="lcf76f155ced4ddcb4097134ff3c332f" ma:taxonomyFieldName="MediaServiceImageTags" ma:displayName="Thumbnail" ma:readOnly="false" ma:default="1;#image|ffffffff-ffff-ffff-ffff-fffffffff431" ma:fieldId="{5cf76f15-5ced-4ddc-b409-7134ff3c332f}" ma:taxonomyMulti="true" ma:sspId="29f62856-1543-49d4-a736-4569d363f5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ccd52-2586-4d6b-8074-dd22bb4b028b" elementFormDefault="qualified">
    <xsd:import namespace="http://schemas.microsoft.com/office/2006/documentManagement/types"/>
    <xsd:import namespace="http://schemas.microsoft.com/office/infopath/2007/PartnerControls"/>
    <xsd:element name="SharedWithUsers" ma:index="3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 xsi:nil="true"/>
    <Language xmlns="http://schemas.microsoft.com/sharepoint/v3">English</Language>
    <j747ac98061d40f0aa7bd47e1db5675d xmlns="4ffa91fb-a0ff-4ac5-b2db-65c790d184a4">
      <Terms xmlns="http://schemas.microsoft.com/office/infopath/2007/PartnerControls"/>
    </j747ac98061d40f0aa7bd47e1db5675d>
    <External_x0020_Contributor xmlns="4ffa91fb-a0ff-4ac5-b2db-65c790d184a4" xsi:nil="true"/>
    <TaxKeywordTaxHTField xmlns="4ffa91fb-a0ff-4ac5-b2db-65c790d184a4">
      <Terms xmlns="http://schemas.microsoft.com/office/infopath/2007/PartnerControls"/>
    </TaxKeywordTaxHTField>
    <Record xmlns="4ffa91fb-a0ff-4ac5-b2db-65c790d184a4">Shared</Record>
    <Rights xmlns="4ffa91fb-a0ff-4ac5-b2db-65c790d184a4" xsi:nil="true"/>
    <Document_x0020_Creation_x0020_Date xmlns="4ffa91fb-a0ff-4ac5-b2db-65c790d184a4">2023-07-10T22:54:28+00:00</Document_x0020_Creation_x0020_Date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 xsi:nil="true"/>
    <lcf76f155ced4ddcb4097134ff3c332f xmlns="76dbe1a4-e0d9-473a-be34-101e9a36bbaf">
      <Terms xmlns="http://schemas.microsoft.com/office/infopath/2007/PartnerControls"/>
    </lcf76f155ced4ddcb4097134ff3c332f>
    <SharedWithUsers xmlns="95eccd52-2586-4d6b-8074-dd22bb4b028b">
      <UserInfo>
        <DisplayName>Wolf, Joel</DisplayName>
        <AccountId>638</AccountId>
        <AccountType/>
      </UserInfo>
      <UserInfo>
        <DisplayName>Masten, Bethany</DisplayName>
        <AccountId>1026</AccountId>
        <AccountType/>
      </UserInfo>
      <UserInfo>
        <DisplayName>Hull, Clara</DisplayName>
        <AccountId>11390</AccountId>
        <AccountType/>
      </UserInfo>
      <UserInfo>
        <DisplayName>Kramek, Niva</DisplayName>
        <AccountId>1776</AccountId>
        <AccountType/>
      </UserInfo>
      <UserInfo>
        <DisplayName>Rufka, Anthony</DisplayName>
        <AccountId>24370</AccountId>
        <AccountType/>
      </UserInfo>
    </SharedWithUsers>
  </documentManagement>
</p:properties>
</file>

<file path=customXml/item4.xml><?xml version="1.0" encoding="utf-8"?>
<?mso-contentType ?>
<SharedContentType xmlns="Microsoft.SharePoint.Taxonomy.ContentTypeSync" SourceId="29f62856-1543-49d4-a736-4569d363f533" ContentTypeId="0x0101" PreviousValue="false"/>
</file>

<file path=customXml/itemProps1.xml><?xml version="1.0" encoding="utf-8"?>
<ds:datastoreItem xmlns:ds="http://schemas.openxmlformats.org/officeDocument/2006/customXml" ds:itemID="{3D55F890-D6C4-4393-A25B-E9DA67EEAE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48D0BE-A86D-47DD-8742-589EEE2F5347}"/>
</file>

<file path=customXml/itemProps3.xml><?xml version="1.0" encoding="utf-8"?>
<ds:datastoreItem xmlns:ds="http://schemas.openxmlformats.org/officeDocument/2006/customXml" ds:itemID="{97790ECF-5655-4FFA-9F01-42B9B6B2838A}">
  <ds:schemaRefs>
    <ds:schemaRef ds:uri="http://schemas.microsoft.com/sharepoint/v3"/>
    <ds:schemaRef ds:uri="http://purl.org/dc/dcmitype/"/>
    <ds:schemaRef ds:uri="a1daef6d-a932-4590-8bf9-13f3d573ebea"/>
    <ds:schemaRef ds:uri="http://schemas.microsoft.com/office/infopath/2007/PartnerControls"/>
    <ds:schemaRef ds:uri="http://schemas.openxmlformats.org/package/2006/metadata/core-properties"/>
    <ds:schemaRef ds:uri="adb7bbce-bf67-4482-af10-8250435b1c44"/>
    <ds:schemaRef ds:uri="http://www.w3.org/XML/1998/namespace"/>
    <ds:schemaRef ds:uri="http://schemas.microsoft.com/office/2006/documentManagement/types"/>
    <ds:schemaRef ds:uri="http://purl.org/dc/elements/1.1/"/>
    <ds:schemaRef ds:uri="00d508f3-ced4-4eef-9de0-15f52db79921"/>
    <ds:schemaRef ds:uri="4ffa91fb-a0ff-4ac5-b2db-65c790d184a4"/>
    <ds:schemaRef ds:uri="http://schemas.microsoft.com/sharepoint/v3/fields"/>
    <ds:schemaRef ds:uri="http://schemas.microsoft.com/sharepoint.v3"/>
    <ds:schemaRef ds:uri="http://schemas.microsoft.com/office/2006/metadata/properties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2EAF162A-8DA1-4175-9C5F-18F107C9950E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2704</Words>
  <PresentationFormat>Widescreen</PresentationFormat>
  <Paragraphs>291</Paragraphs>
  <Slides>27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2024-08-29T13:22:41Z</cp:lastPrinted>
  <dcterms:created xsi:type="dcterms:W3CDTF">2023-07-10T15:11:52Z</dcterms:created>
  <dcterms:modified xsi:type="dcterms:W3CDTF">2024-08-29T13:27:18Z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0x0101001115FEC16DAF8C4CB2DCA351C8D7AE69</vt:lpwstr>
  </property>
  <property fmtid="{D5CDD505-2E9C-101B-9397-08002B2CF9AE}" pid="3" name="e3f09c3df709400db2417a7161762d62">
    <vt:lpwstr/>
  </property>
  <property fmtid="{D5CDD505-2E9C-101B-9397-08002B2CF9AE}" pid="4" name="Document Type">
    <vt:lpwstr/>
  </property>
  <property fmtid="{D5CDD505-2E9C-101B-9397-08002B2CF9AE}" pid="5" name="EPA_x0020_Subject">
    <vt:lpwstr/>
  </property>
  <property fmtid="{D5CDD505-2E9C-101B-9397-08002B2CF9AE}" pid="6" name="TaxKeyword">
    <vt:lpwstr/>
  </property>
  <property fmtid="{D5CDD505-2E9C-101B-9397-08002B2CF9AE}" pid="7" name="MediaServiceImageTags">
    <vt:lpwstr/>
  </property>
  <property fmtid="{D5CDD505-2E9C-101B-9397-08002B2CF9AE}" pid="8" name="EPA Subject">
    <vt:lpwstr/>
  </property>
</Properties>
</file>