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24_999AEA7C.xml" ContentType="application/vnd.ms-powerpoint.comments+xml"/>
  <Override PartName="/ppt/comments/modernComment_126_B6573B5E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40"/>
  </p:notesMasterIdLst>
  <p:sldIdLst>
    <p:sldId id="15408" r:id="rId6"/>
    <p:sldId id="263" r:id="rId7"/>
    <p:sldId id="269" r:id="rId8"/>
    <p:sldId id="257" r:id="rId9"/>
    <p:sldId id="258" r:id="rId10"/>
    <p:sldId id="264" r:id="rId11"/>
    <p:sldId id="298" r:id="rId12"/>
    <p:sldId id="297" r:id="rId13"/>
    <p:sldId id="300" r:id="rId14"/>
    <p:sldId id="305" r:id="rId15"/>
    <p:sldId id="301" r:id="rId16"/>
    <p:sldId id="272" r:id="rId17"/>
    <p:sldId id="1279" r:id="rId18"/>
    <p:sldId id="275" r:id="rId19"/>
    <p:sldId id="276" r:id="rId20"/>
    <p:sldId id="277" r:id="rId21"/>
    <p:sldId id="283" r:id="rId22"/>
    <p:sldId id="284" r:id="rId23"/>
    <p:sldId id="286" r:id="rId24"/>
    <p:sldId id="288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65" r:id="rId35"/>
    <p:sldId id="302" r:id="rId36"/>
    <p:sldId id="303" r:id="rId37"/>
    <p:sldId id="304" r:id="rId38"/>
    <p:sldId id="26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C80F02-A858-4158-F66E-E769F7FC7DC5}" name="David Cooley" initials="DC" userId="S::David_Cooley@abtassoc.com::8aad47ac-fafe-4ee1-8392-9f37df5d850a" providerId="AD"/>
  <p188:author id="{77CDAB10-6027-9162-2233-BA6D883A8A22}" name="Andrew Shapero" initials="AS" userId="S::Andrew_Shapero@abtassoc.com::ef816957-dadc-4c18-8136-a0cc9cb04c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C59F"/>
    <a:srgbClr val="407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DE1CD-E3CD-4396-A166-7623517C1E8D}" v="1" dt="2024-09-04T14:09:50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040" autoAdjust="0"/>
  </p:normalViewPr>
  <p:slideViewPr>
    <p:cSldViewPr snapToGrid="0">
      <p:cViewPr varScale="1">
        <p:scale>
          <a:sx n="96" d="100"/>
          <a:sy n="96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/>
              <a:t>Total Annual Monetized Health Benefits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Monetized Value ($, undiscounted)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Sheet1!$B$6:$B$8</c:f>
              <c:numCache>
                <c:formatCode>General</c:formatCode>
                <c:ptCount val="3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</c:numCache>
            </c:numRef>
          </c:cat>
          <c:val>
            <c:numRef>
              <c:f>Sheet1!$C$6:$C$8</c:f>
              <c:numCache>
                <c:formatCode>General</c:formatCode>
                <c:ptCount val="3"/>
                <c:pt idx="0">
                  <c:v>32738611</c:v>
                </c:pt>
                <c:pt idx="1">
                  <c:v>37596484</c:v>
                </c:pt>
                <c:pt idx="2">
                  <c:v>41947904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1D-4D2D-BF48-951AB21C2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0285152"/>
        <c:axId val="970283232"/>
      </c:lineChart>
      <c:catAx>
        <c:axId val="9702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283232"/>
        <c:crosses val="autoZero"/>
        <c:auto val="1"/>
        <c:lblAlgn val="ctr"/>
        <c:lblOffset val="100"/>
        <c:noMultiLvlLbl val="0"/>
      </c:catAx>
      <c:valAx>
        <c:axId val="97028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28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24_999AEA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C04A18-5A3A-4B6C-A67C-7C0C6B02132A}" authorId="{A9C80F02-A858-4158-F66E-E769F7FC7DC5}" status="resolved" created="2024-08-22T17:58:10.410" complete="100000">
    <pc:sldMkLst xmlns:pc="http://schemas.microsoft.com/office/powerpoint/2013/main/command">
      <pc:docMk/>
      <pc:sldMk cId="2577066620" sldId="292"/>
    </pc:sldMkLst>
    <p188:txBody>
      <a:bodyPr/>
      <a:lstStyle/>
      <a:p>
        <a:r>
          <a:rPr lang="en-US"/>
          <a:t>Higher quality screenshot. Don’t have purple hyperlink</a:t>
        </a:r>
      </a:p>
    </p188:txBody>
  </p188:cm>
</p188:cmLst>
</file>

<file path=ppt/comments/modernComment_126_B6573B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24E83D-2CD8-4006-828E-4DA4D4D95514}" authorId="{A9C80F02-A858-4158-F66E-E769F7FC7DC5}" status="resolved" created="2024-08-22T17:52:15.985" complete="100000">
    <pc:sldMkLst xmlns:pc="http://schemas.microsoft.com/office/powerpoint/2013/main/command">
      <pc:docMk/>
      <pc:sldMk cId="3059170142" sldId="294"/>
    </pc:sldMkLst>
    <p188:txBody>
      <a:bodyPr/>
      <a:lstStyle/>
      <a:p>
        <a:r>
          <a:rPr lang="en-US"/>
          <a:t>Add screen shot of folder with COBRA results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C9174-0213-43BC-A61D-0A8A9434158D}" type="doc">
      <dgm:prSet loTypeId="urn:microsoft.com/office/officeart/2005/8/layout/hList2" loCatId="relationship" qsTypeId="urn:microsoft.com/office/officeart/2005/8/quickstyle/simple1" qsCatId="simple" csTypeId="urn:microsoft.com/office/officeart/2005/8/colors/accent1_1" csCatId="accent1" phldr="1"/>
      <dgm:spPr/>
    </dgm:pt>
    <dgm:pt modelId="{95C27A12-DC94-44A8-A50C-DC9238E0E344}">
      <dgm:prSet phldrT="[Text]"/>
      <dgm:spPr/>
      <dgm:t>
        <a:bodyPr/>
        <a:lstStyle/>
        <a:p>
          <a:pPr algn="ctr"/>
          <a:r>
            <a:rPr lang="en-US" b="1" dirty="0"/>
            <a:t>Desktop Edition</a:t>
          </a:r>
        </a:p>
      </dgm:t>
    </dgm:pt>
    <dgm:pt modelId="{E49D17ED-20D0-4529-8F77-D0976A5DD2DF}" type="parTrans" cxnId="{647F3FFF-7571-441A-8EAC-DFFFA0BF2299}">
      <dgm:prSet/>
      <dgm:spPr/>
      <dgm:t>
        <a:bodyPr/>
        <a:lstStyle/>
        <a:p>
          <a:endParaRPr lang="en-US"/>
        </a:p>
      </dgm:t>
    </dgm:pt>
    <dgm:pt modelId="{68C3ADC5-AD96-4DBB-8BDD-5A0BCE88A343}" type="sibTrans" cxnId="{647F3FFF-7571-441A-8EAC-DFFFA0BF2299}">
      <dgm:prSet/>
      <dgm:spPr/>
      <dgm:t>
        <a:bodyPr/>
        <a:lstStyle/>
        <a:p>
          <a:endParaRPr lang="en-US"/>
        </a:p>
      </dgm:t>
    </dgm:pt>
    <dgm:pt modelId="{A0E4B2E3-20EA-4B65-B121-A00EB11D5B47}">
      <dgm:prSet phldrT="[Text]"/>
      <dgm:spPr/>
      <dgm:t>
        <a:bodyPr/>
        <a:lstStyle/>
        <a:p>
          <a:r>
            <a:rPr lang="en-US" dirty="0"/>
            <a:t>Downloads to your computer</a:t>
          </a:r>
        </a:p>
      </dgm:t>
    </dgm:pt>
    <dgm:pt modelId="{EB03E7EE-12CE-4A67-AC0F-D476A23136D8}" type="parTrans" cxnId="{2091C6B5-C63B-48A6-8AA8-D401458FE89F}">
      <dgm:prSet/>
      <dgm:spPr/>
      <dgm:t>
        <a:bodyPr/>
        <a:lstStyle/>
        <a:p>
          <a:endParaRPr lang="en-US"/>
        </a:p>
      </dgm:t>
    </dgm:pt>
    <dgm:pt modelId="{4FD6F52D-63FF-4E5B-994E-E5E8D8DD23DB}" type="sibTrans" cxnId="{2091C6B5-C63B-48A6-8AA8-D401458FE89F}">
      <dgm:prSet/>
      <dgm:spPr/>
      <dgm:t>
        <a:bodyPr/>
        <a:lstStyle/>
        <a:p>
          <a:endParaRPr lang="en-US"/>
        </a:p>
      </dgm:t>
    </dgm:pt>
    <dgm:pt modelId="{53E5A900-354C-4E69-B8CF-B368F4F8613A}">
      <dgm:prSet phldrT="[Text]"/>
      <dgm:spPr/>
      <dgm:t>
        <a:bodyPr/>
        <a:lstStyle/>
        <a:p>
          <a:r>
            <a:rPr lang="en-US" dirty="0"/>
            <a:t>Baseline data pre-loaded for 2016, 2023, 2028</a:t>
          </a:r>
        </a:p>
      </dgm:t>
    </dgm:pt>
    <dgm:pt modelId="{9DD07B48-9E6A-45B8-8931-3E013CB6EC26}" type="parTrans" cxnId="{A14A6EF7-6E05-49D0-BDCF-994F8CC7AA0B}">
      <dgm:prSet/>
      <dgm:spPr/>
      <dgm:t>
        <a:bodyPr/>
        <a:lstStyle/>
        <a:p>
          <a:endParaRPr lang="en-US"/>
        </a:p>
      </dgm:t>
    </dgm:pt>
    <dgm:pt modelId="{6EFABDF0-8839-4FF9-9980-A29A3097D39F}" type="sibTrans" cxnId="{A14A6EF7-6E05-49D0-BDCF-994F8CC7AA0B}">
      <dgm:prSet/>
      <dgm:spPr/>
      <dgm:t>
        <a:bodyPr/>
        <a:lstStyle/>
        <a:p>
          <a:endParaRPr lang="en-US"/>
        </a:p>
      </dgm:t>
    </dgm:pt>
    <dgm:pt modelId="{9EC5453A-86BB-4333-8D1F-53EA7AD6311C}">
      <dgm:prSet phldrT="[Text]"/>
      <dgm:spPr/>
      <dgm:t>
        <a:bodyPr/>
        <a:lstStyle/>
        <a:p>
          <a:r>
            <a:rPr lang="en-US" dirty="0"/>
            <a:t>Run time depends on your processor</a:t>
          </a:r>
        </a:p>
      </dgm:t>
    </dgm:pt>
    <dgm:pt modelId="{932123A6-7C52-4906-8C38-43AC0F92E162}" type="parTrans" cxnId="{5AA30533-D538-47E8-8D7E-1111C6D2B62D}">
      <dgm:prSet/>
      <dgm:spPr/>
      <dgm:t>
        <a:bodyPr/>
        <a:lstStyle/>
        <a:p>
          <a:endParaRPr lang="en-US"/>
        </a:p>
      </dgm:t>
    </dgm:pt>
    <dgm:pt modelId="{836697DB-8134-42B3-92D8-A4D7C8A43D0B}" type="sibTrans" cxnId="{5AA30533-D538-47E8-8D7E-1111C6D2B62D}">
      <dgm:prSet/>
      <dgm:spPr/>
      <dgm:t>
        <a:bodyPr/>
        <a:lstStyle/>
        <a:p>
          <a:endParaRPr lang="en-US"/>
        </a:p>
      </dgm:t>
    </dgm:pt>
    <dgm:pt modelId="{2E6FD904-428D-484B-8447-F4A39ED1BEE3}">
      <dgm:prSet phldrT="[Text]"/>
      <dgm:spPr/>
      <dgm:t>
        <a:bodyPr/>
        <a:lstStyle/>
        <a:p>
          <a:r>
            <a:rPr lang="en-US" dirty="0"/>
            <a:t>Can modify baseline data (re: multi-year analysis)</a:t>
          </a:r>
        </a:p>
      </dgm:t>
    </dgm:pt>
    <dgm:pt modelId="{5BEBD7A0-17E2-4C79-9959-484BB8E7DCEE}" type="parTrans" cxnId="{88C82180-C96C-4A29-950A-80C243946B3C}">
      <dgm:prSet/>
      <dgm:spPr/>
      <dgm:t>
        <a:bodyPr/>
        <a:lstStyle/>
        <a:p>
          <a:endParaRPr lang="en-US"/>
        </a:p>
      </dgm:t>
    </dgm:pt>
    <dgm:pt modelId="{0946DA08-B9C3-49F2-A95D-4F0325731D14}" type="sibTrans" cxnId="{88C82180-C96C-4A29-950A-80C243946B3C}">
      <dgm:prSet/>
      <dgm:spPr/>
      <dgm:t>
        <a:bodyPr/>
        <a:lstStyle/>
        <a:p>
          <a:endParaRPr lang="en-US"/>
        </a:p>
      </dgm:t>
    </dgm:pt>
    <dgm:pt modelId="{4830E466-1D19-4B1E-A399-8BB31914434A}">
      <dgm:prSet phldrT="[Text]"/>
      <dgm:spPr/>
      <dgm:t>
        <a:bodyPr/>
        <a:lstStyle/>
        <a:p>
          <a:r>
            <a:rPr lang="en-US" b="1" dirty="0"/>
            <a:t>Web Edition</a:t>
          </a:r>
        </a:p>
      </dgm:t>
    </dgm:pt>
    <dgm:pt modelId="{D776EB0A-BF98-47C7-8A8C-AEBA861FAE52}" type="parTrans" cxnId="{89E2B49A-9E38-45D4-83F9-97B4059B6B1A}">
      <dgm:prSet/>
      <dgm:spPr/>
      <dgm:t>
        <a:bodyPr/>
        <a:lstStyle/>
        <a:p>
          <a:endParaRPr lang="en-US"/>
        </a:p>
      </dgm:t>
    </dgm:pt>
    <dgm:pt modelId="{D3ECFC7B-8E53-4902-8761-A49AFE8B2D4B}" type="sibTrans" cxnId="{89E2B49A-9E38-45D4-83F9-97B4059B6B1A}">
      <dgm:prSet/>
      <dgm:spPr/>
      <dgm:t>
        <a:bodyPr/>
        <a:lstStyle/>
        <a:p>
          <a:endParaRPr lang="en-US"/>
        </a:p>
      </dgm:t>
    </dgm:pt>
    <dgm:pt modelId="{6D8F7B44-0C97-47FD-9674-917BD6CCF917}">
      <dgm:prSet/>
      <dgm:spPr/>
      <dgm:t>
        <a:bodyPr/>
        <a:lstStyle/>
        <a:p>
          <a:r>
            <a:rPr lang="en-US" dirty="0"/>
            <a:t>Baseline data for 2023 only</a:t>
          </a:r>
        </a:p>
      </dgm:t>
    </dgm:pt>
    <dgm:pt modelId="{DA8ED791-1505-47EA-8B6A-0E8AD814C426}" type="parTrans" cxnId="{E2626113-CB27-4FF9-B7F4-56E8502649B5}">
      <dgm:prSet/>
      <dgm:spPr/>
      <dgm:t>
        <a:bodyPr/>
        <a:lstStyle/>
        <a:p>
          <a:endParaRPr lang="en-US"/>
        </a:p>
      </dgm:t>
    </dgm:pt>
    <dgm:pt modelId="{C31E2FC4-F275-4A0C-97F8-4C944870BC34}" type="sibTrans" cxnId="{E2626113-CB27-4FF9-B7F4-56E8502649B5}">
      <dgm:prSet/>
      <dgm:spPr/>
      <dgm:t>
        <a:bodyPr/>
        <a:lstStyle/>
        <a:p>
          <a:endParaRPr lang="en-US"/>
        </a:p>
      </dgm:t>
    </dgm:pt>
    <dgm:pt modelId="{52E6DF3F-5837-462B-8108-DE51B3AFBD21}">
      <dgm:prSet/>
      <dgm:spPr/>
      <dgm:t>
        <a:bodyPr/>
        <a:lstStyle/>
        <a:p>
          <a:r>
            <a:rPr lang="en-US" dirty="0"/>
            <a:t>Cannot modify baseline data</a:t>
          </a:r>
        </a:p>
      </dgm:t>
    </dgm:pt>
    <dgm:pt modelId="{DBA46B34-4D02-4304-92EC-8BF155769783}" type="parTrans" cxnId="{702DE843-B537-458D-8BFC-10A57F100501}">
      <dgm:prSet/>
      <dgm:spPr/>
      <dgm:t>
        <a:bodyPr/>
        <a:lstStyle/>
        <a:p>
          <a:endParaRPr lang="en-US"/>
        </a:p>
      </dgm:t>
    </dgm:pt>
    <dgm:pt modelId="{E43ADD93-61A0-4309-9FF2-611D479DB2FF}" type="sibTrans" cxnId="{702DE843-B537-458D-8BFC-10A57F100501}">
      <dgm:prSet/>
      <dgm:spPr/>
      <dgm:t>
        <a:bodyPr/>
        <a:lstStyle/>
        <a:p>
          <a:endParaRPr lang="en-US"/>
        </a:p>
      </dgm:t>
    </dgm:pt>
    <dgm:pt modelId="{3F1C083F-E1A7-4979-B3E8-32F17420D59C}">
      <dgm:prSet/>
      <dgm:spPr/>
      <dgm:t>
        <a:bodyPr/>
        <a:lstStyle/>
        <a:p>
          <a:r>
            <a:rPr lang="en-US" dirty="0"/>
            <a:t>Runs quickly in the cloud</a:t>
          </a:r>
        </a:p>
      </dgm:t>
    </dgm:pt>
    <dgm:pt modelId="{1FC33642-E4B0-47E5-A84B-48E3AF23EE1A}" type="parTrans" cxnId="{7D07B6C3-7D65-4DB0-BD78-09C12BA82E1C}">
      <dgm:prSet/>
      <dgm:spPr/>
      <dgm:t>
        <a:bodyPr/>
        <a:lstStyle/>
        <a:p>
          <a:endParaRPr lang="en-US"/>
        </a:p>
      </dgm:t>
    </dgm:pt>
    <dgm:pt modelId="{5753E3C2-FC33-4736-B0A5-3C4369B2B4C0}" type="sibTrans" cxnId="{7D07B6C3-7D65-4DB0-BD78-09C12BA82E1C}">
      <dgm:prSet/>
      <dgm:spPr/>
      <dgm:t>
        <a:bodyPr/>
        <a:lstStyle/>
        <a:p>
          <a:endParaRPr lang="en-US"/>
        </a:p>
      </dgm:t>
    </dgm:pt>
    <dgm:pt modelId="{6ACE567C-0CC0-46C6-BC86-34834C51F339}">
      <dgm:prSet phldrT="[Text]"/>
      <dgm:spPr/>
      <dgm:t>
        <a:bodyPr/>
        <a:lstStyle/>
        <a:p>
          <a:r>
            <a:rPr lang="en-US" dirty="0"/>
            <a:t>Runs in your internet browser</a:t>
          </a:r>
        </a:p>
      </dgm:t>
    </dgm:pt>
    <dgm:pt modelId="{14BB3E60-71FD-4C50-B22F-9F0E7C12C73E}" type="parTrans" cxnId="{2663DA17-90FA-4D16-AF61-AAFEF15E735C}">
      <dgm:prSet/>
      <dgm:spPr/>
      <dgm:t>
        <a:bodyPr/>
        <a:lstStyle/>
        <a:p>
          <a:endParaRPr lang="en-US"/>
        </a:p>
      </dgm:t>
    </dgm:pt>
    <dgm:pt modelId="{3BFF70F8-2D72-4826-B2E1-72C01D3892F5}" type="sibTrans" cxnId="{2663DA17-90FA-4D16-AF61-AAFEF15E735C}">
      <dgm:prSet/>
      <dgm:spPr/>
      <dgm:t>
        <a:bodyPr/>
        <a:lstStyle/>
        <a:p>
          <a:endParaRPr lang="en-US"/>
        </a:p>
      </dgm:t>
    </dgm:pt>
    <dgm:pt modelId="{3693BFF0-0F9B-4817-8045-EA19AA0D61E1}">
      <dgm:prSet phldrT="[Text]"/>
      <dgm:spPr/>
      <dgm:t>
        <a:bodyPr/>
        <a:lstStyle/>
        <a:p>
          <a:r>
            <a:rPr lang="en-US" dirty="0"/>
            <a:t>Runs on Windows only</a:t>
          </a:r>
        </a:p>
      </dgm:t>
    </dgm:pt>
    <dgm:pt modelId="{F668C7F1-A1AD-4F52-A89D-69219B0566C8}" type="parTrans" cxnId="{038714EB-8377-4671-AE51-7E8BC839379D}">
      <dgm:prSet/>
      <dgm:spPr/>
      <dgm:t>
        <a:bodyPr/>
        <a:lstStyle/>
        <a:p>
          <a:endParaRPr lang="en-US"/>
        </a:p>
      </dgm:t>
    </dgm:pt>
    <dgm:pt modelId="{189CFF38-7F90-4446-A2AB-780EEEABF498}" type="sibTrans" cxnId="{038714EB-8377-4671-AE51-7E8BC839379D}">
      <dgm:prSet/>
      <dgm:spPr/>
      <dgm:t>
        <a:bodyPr/>
        <a:lstStyle/>
        <a:p>
          <a:endParaRPr lang="en-US"/>
        </a:p>
      </dgm:t>
    </dgm:pt>
    <dgm:pt modelId="{BF22EB70-3911-4E44-8F93-2D68063D1E98}">
      <dgm:prSet phldrT="[Text]"/>
      <dgm:spPr/>
      <dgm:t>
        <a:bodyPr/>
        <a:lstStyle/>
        <a:p>
          <a:r>
            <a:rPr lang="en-US" dirty="0"/>
            <a:t>Windows + Mac compatible</a:t>
          </a:r>
        </a:p>
      </dgm:t>
    </dgm:pt>
    <dgm:pt modelId="{9B2A48E9-A046-49F4-BAEF-5D529CED1908}" type="parTrans" cxnId="{A1F35419-10A3-4BBF-B622-C482171C2D29}">
      <dgm:prSet/>
      <dgm:spPr/>
      <dgm:t>
        <a:bodyPr/>
        <a:lstStyle/>
        <a:p>
          <a:endParaRPr lang="en-US"/>
        </a:p>
      </dgm:t>
    </dgm:pt>
    <dgm:pt modelId="{4902B834-8521-4A08-B505-8456583E56DE}" type="sibTrans" cxnId="{A1F35419-10A3-4BBF-B622-C482171C2D29}">
      <dgm:prSet/>
      <dgm:spPr/>
      <dgm:t>
        <a:bodyPr/>
        <a:lstStyle/>
        <a:p>
          <a:endParaRPr lang="en-US"/>
        </a:p>
      </dgm:t>
    </dgm:pt>
    <dgm:pt modelId="{B50F3C64-445D-4EBC-A1F8-0D5F0DB8832B}">
      <dgm:prSet phldrT="[Text]"/>
      <dgm:spPr/>
      <dgm:t>
        <a:bodyPr/>
        <a:lstStyle/>
        <a:p>
          <a:r>
            <a:rPr lang="en-US" dirty="0"/>
            <a:t>Batch runner</a:t>
          </a:r>
        </a:p>
      </dgm:t>
    </dgm:pt>
    <dgm:pt modelId="{02EE4484-D6AF-4AED-9EAF-9450F522B2CF}" type="parTrans" cxnId="{F5A0366C-EAA9-487D-8F16-36746C89B031}">
      <dgm:prSet/>
      <dgm:spPr/>
      <dgm:t>
        <a:bodyPr/>
        <a:lstStyle/>
        <a:p>
          <a:endParaRPr lang="en-US"/>
        </a:p>
      </dgm:t>
    </dgm:pt>
    <dgm:pt modelId="{E38FF770-5952-44DF-954F-28B9787BEE10}" type="sibTrans" cxnId="{F5A0366C-EAA9-487D-8F16-36746C89B031}">
      <dgm:prSet/>
      <dgm:spPr/>
      <dgm:t>
        <a:bodyPr/>
        <a:lstStyle/>
        <a:p>
          <a:endParaRPr lang="en-US"/>
        </a:p>
      </dgm:t>
    </dgm:pt>
    <dgm:pt modelId="{3C92F1FC-5596-4963-BD6E-F50FDD764E50}">
      <dgm:prSet/>
      <dgm:spPr/>
      <dgm:t>
        <a:bodyPr/>
        <a:lstStyle/>
        <a:p>
          <a:r>
            <a:rPr lang="en-US" dirty="0"/>
            <a:t>One-click connection to AVERT</a:t>
          </a:r>
        </a:p>
      </dgm:t>
    </dgm:pt>
    <dgm:pt modelId="{D4DF9710-38BD-4C22-BF31-6CAF4880682C}" type="parTrans" cxnId="{FC53F38A-0241-4E48-9D16-8E29942D7BBA}">
      <dgm:prSet/>
      <dgm:spPr/>
      <dgm:t>
        <a:bodyPr/>
        <a:lstStyle/>
        <a:p>
          <a:endParaRPr lang="en-US"/>
        </a:p>
      </dgm:t>
    </dgm:pt>
    <dgm:pt modelId="{A8BB37CD-4681-4F06-A44B-E22E44FEA712}" type="sibTrans" cxnId="{FC53F38A-0241-4E48-9D16-8E29942D7BBA}">
      <dgm:prSet/>
      <dgm:spPr/>
      <dgm:t>
        <a:bodyPr/>
        <a:lstStyle/>
        <a:p>
          <a:endParaRPr lang="en-US"/>
        </a:p>
      </dgm:t>
    </dgm:pt>
    <dgm:pt modelId="{F6E0B71E-C727-43FB-BBBF-24F247CD046B}" type="pres">
      <dgm:prSet presAssocID="{AC3C9174-0213-43BC-A61D-0A8A9434158D}" presName="linearFlow" presStyleCnt="0">
        <dgm:presLayoutVars>
          <dgm:dir/>
          <dgm:animLvl val="lvl"/>
          <dgm:resizeHandles/>
        </dgm:presLayoutVars>
      </dgm:prSet>
      <dgm:spPr/>
    </dgm:pt>
    <dgm:pt modelId="{5B39E479-96B2-4CA2-A37E-2BBEC0357B97}" type="pres">
      <dgm:prSet presAssocID="{95C27A12-DC94-44A8-A50C-DC9238E0E344}" presName="compositeNode" presStyleCnt="0">
        <dgm:presLayoutVars>
          <dgm:bulletEnabled val="1"/>
        </dgm:presLayoutVars>
      </dgm:prSet>
      <dgm:spPr/>
    </dgm:pt>
    <dgm:pt modelId="{93DA82DB-C272-4B6F-8A5D-61522912FCBE}" type="pres">
      <dgm:prSet presAssocID="{95C27A12-DC94-44A8-A50C-DC9238E0E344}" presName="image" presStyleLbl="fgImgPlace1" presStyleIdx="0" presStyleCnt="2" custLinFactNeighborX="0" custLinFactNeighborY="-3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7FF5FAD1-F268-470E-A8C1-3A68C1E44CEA}" type="pres">
      <dgm:prSet presAssocID="{95C27A12-DC94-44A8-A50C-DC9238E0E344}" presName="childNode" presStyleLbl="node1" presStyleIdx="0" presStyleCnt="2" custLinFactNeighborY="-6318">
        <dgm:presLayoutVars>
          <dgm:bulletEnabled val="1"/>
        </dgm:presLayoutVars>
      </dgm:prSet>
      <dgm:spPr/>
    </dgm:pt>
    <dgm:pt modelId="{1D05BAD1-EAAE-4146-9CCC-F60631F34B85}" type="pres">
      <dgm:prSet presAssocID="{95C27A12-DC94-44A8-A50C-DC9238E0E344}" presName="parentNode" presStyleLbl="revTx" presStyleIdx="0" presStyleCnt="2" custLinFactNeighborX="10670" custLinFactNeighborY="-5399">
        <dgm:presLayoutVars>
          <dgm:chMax val="0"/>
          <dgm:bulletEnabled val="1"/>
        </dgm:presLayoutVars>
      </dgm:prSet>
      <dgm:spPr/>
    </dgm:pt>
    <dgm:pt modelId="{B2BE4E38-63F3-4824-878D-E67481D3E3B5}" type="pres">
      <dgm:prSet presAssocID="{68C3ADC5-AD96-4DBB-8BDD-5A0BCE88A343}" presName="sibTrans" presStyleCnt="0"/>
      <dgm:spPr/>
    </dgm:pt>
    <dgm:pt modelId="{637A0ECE-42C6-42FB-B6B9-72EB4BC97169}" type="pres">
      <dgm:prSet presAssocID="{4830E466-1D19-4B1E-A399-8BB31914434A}" presName="compositeNode" presStyleCnt="0">
        <dgm:presLayoutVars>
          <dgm:bulletEnabled val="1"/>
        </dgm:presLayoutVars>
      </dgm:prSet>
      <dgm:spPr/>
    </dgm:pt>
    <dgm:pt modelId="{2B853E26-3292-4544-8EA0-D46F5C23B56A}" type="pres">
      <dgm:prSet presAssocID="{4830E466-1D19-4B1E-A399-8BB31914434A}" presName="image" presStyleLbl="fgImgPlace1" presStyleIdx="1" presStyleCnt="2" custLinFactNeighborY="-127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684C60B-FBA1-4205-AC81-6E5B7EDD3901}" type="pres">
      <dgm:prSet presAssocID="{4830E466-1D19-4B1E-A399-8BB31914434A}" presName="childNode" presStyleLbl="node1" presStyleIdx="1" presStyleCnt="2" custLinFactNeighborY="-6318">
        <dgm:presLayoutVars>
          <dgm:bulletEnabled val="1"/>
        </dgm:presLayoutVars>
      </dgm:prSet>
      <dgm:spPr/>
    </dgm:pt>
    <dgm:pt modelId="{10316489-DBE6-4637-A8DE-A29600151742}" type="pres">
      <dgm:prSet presAssocID="{4830E466-1D19-4B1E-A399-8BB31914434A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E2626113-CB27-4FF9-B7F4-56E8502649B5}" srcId="{4830E466-1D19-4B1E-A399-8BB31914434A}" destId="{6D8F7B44-0C97-47FD-9674-917BD6CCF917}" srcOrd="2" destOrd="0" parTransId="{DA8ED791-1505-47EA-8B6A-0E8AD814C426}" sibTransId="{C31E2FC4-F275-4A0C-97F8-4C944870BC34}"/>
    <dgm:cxn modelId="{2663DA17-90FA-4D16-AF61-AAFEF15E735C}" srcId="{4830E466-1D19-4B1E-A399-8BB31914434A}" destId="{6ACE567C-0CC0-46C6-BC86-34834C51F339}" srcOrd="0" destOrd="0" parTransId="{14BB3E60-71FD-4C50-B22F-9F0E7C12C73E}" sibTransId="{3BFF70F8-2D72-4826-B2E1-72C01D3892F5}"/>
    <dgm:cxn modelId="{A1F35419-10A3-4BBF-B622-C482171C2D29}" srcId="{4830E466-1D19-4B1E-A399-8BB31914434A}" destId="{BF22EB70-3911-4E44-8F93-2D68063D1E98}" srcOrd="1" destOrd="0" parTransId="{9B2A48E9-A046-49F4-BAEF-5D529CED1908}" sibTransId="{4902B834-8521-4A08-B505-8456583E56DE}"/>
    <dgm:cxn modelId="{5AA30533-D538-47E8-8D7E-1111C6D2B62D}" srcId="{95C27A12-DC94-44A8-A50C-DC9238E0E344}" destId="{9EC5453A-86BB-4333-8D1F-53EA7AD6311C}" srcOrd="5" destOrd="0" parTransId="{932123A6-7C52-4906-8C38-43AC0F92E162}" sibTransId="{836697DB-8134-42B3-92D8-A4D7C8A43D0B}"/>
    <dgm:cxn modelId="{04B3A13F-6482-4CD1-9019-31C6C22E9D49}" type="presOf" srcId="{6D8F7B44-0C97-47FD-9674-917BD6CCF917}" destId="{E684C60B-FBA1-4205-AC81-6E5B7EDD3901}" srcOrd="0" destOrd="2" presId="urn:microsoft.com/office/officeart/2005/8/layout/hList2"/>
    <dgm:cxn modelId="{0756305C-9B26-4B0C-BA83-0EFB02AB84B4}" type="presOf" srcId="{52E6DF3F-5837-462B-8108-DE51B3AFBD21}" destId="{E684C60B-FBA1-4205-AC81-6E5B7EDD3901}" srcOrd="0" destOrd="3" presId="urn:microsoft.com/office/officeart/2005/8/layout/hList2"/>
    <dgm:cxn modelId="{702DE843-B537-458D-8BFC-10A57F100501}" srcId="{4830E466-1D19-4B1E-A399-8BB31914434A}" destId="{52E6DF3F-5837-462B-8108-DE51B3AFBD21}" srcOrd="3" destOrd="0" parTransId="{DBA46B34-4D02-4304-92EC-8BF155769783}" sibTransId="{E43ADD93-61A0-4309-9FF2-611D479DB2FF}"/>
    <dgm:cxn modelId="{DA47B667-EBBF-4789-B563-88B624CF6AEB}" type="presOf" srcId="{4830E466-1D19-4B1E-A399-8BB31914434A}" destId="{10316489-DBE6-4637-A8DE-A29600151742}" srcOrd="0" destOrd="0" presId="urn:microsoft.com/office/officeart/2005/8/layout/hList2"/>
    <dgm:cxn modelId="{F5A0366C-EAA9-487D-8F16-36746C89B031}" srcId="{95C27A12-DC94-44A8-A50C-DC9238E0E344}" destId="{B50F3C64-445D-4EBC-A1F8-0D5F0DB8832B}" srcOrd="4" destOrd="0" parTransId="{02EE4484-D6AF-4AED-9EAF-9450F522B2CF}" sibTransId="{E38FF770-5952-44DF-954F-28B9787BEE10}"/>
    <dgm:cxn modelId="{BE32906E-30B3-451A-8FCD-8D46F9749323}" type="presOf" srcId="{9EC5453A-86BB-4333-8D1F-53EA7AD6311C}" destId="{7FF5FAD1-F268-470E-A8C1-3A68C1E44CEA}" srcOrd="0" destOrd="5" presId="urn:microsoft.com/office/officeart/2005/8/layout/hList2"/>
    <dgm:cxn modelId="{EB194E58-ABA8-45D8-A569-AC93CF228A5A}" type="presOf" srcId="{A0E4B2E3-20EA-4B65-B121-A00EB11D5B47}" destId="{7FF5FAD1-F268-470E-A8C1-3A68C1E44CEA}" srcOrd="0" destOrd="0" presId="urn:microsoft.com/office/officeart/2005/8/layout/hList2"/>
    <dgm:cxn modelId="{78FB5C79-DCF3-4DDB-8985-D9B65D5DFAD1}" type="presOf" srcId="{95C27A12-DC94-44A8-A50C-DC9238E0E344}" destId="{1D05BAD1-EAAE-4146-9CCC-F60631F34B85}" srcOrd="0" destOrd="0" presId="urn:microsoft.com/office/officeart/2005/8/layout/hList2"/>
    <dgm:cxn modelId="{B18D4B79-C93A-490F-B182-BBE3F4B44D94}" type="presOf" srcId="{3F1C083F-E1A7-4979-B3E8-32F17420D59C}" destId="{E684C60B-FBA1-4205-AC81-6E5B7EDD3901}" srcOrd="0" destOrd="5" presId="urn:microsoft.com/office/officeart/2005/8/layout/hList2"/>
    <dgm:cxn modelId="{533CA37D-7406-43E0-9DF6-FE7BD17983D2}" type="presOf" srcId="{3693BFF0-0F9B-4817-8045-EA19AA0D61E1}" destId="{7FF5FAD1-F268-470E-A8C1-3A68C1E44CEA}" srcOrd="0" destOrd="1" presId="urn:microsoft.com/office/officeart/2005/8/layout/hList2"/>
    <dgm:cxn modelId="{88C82180-C96C-4A29-950A-80C243946B3C}" srcId="{95C27A12-DC94-44A8-A50C-DC9238E0E344}" destId="{2E6FD904-428D-484B-8447-F4A39ED1BEE3}" srcOrd="3" destOrd="0" parTransId="{5BEBD7A0-17E2-4C79-9959-484BB8E7DCEE}" sibTransId="{0946DA08-B9C3-49F2-A95D-4F0325731D14}"/>
    <dgm:cxn modelId="{FC53F38A-0241-4E48-9D16-8E29942D7BBA}" srcId="{4830E466-1D19-4B1E-A399-8BB31914434A}" destId="{3C92F1FC-5596-4963-BD6E-F50FDD764E50}" srcOrd="4" destOrd="0" parTransId="{D4DF9710-38BD-4C22-BF31-6CAF4880682C}" sibTransId="{A8BB37CD-4681-4F06-A44B-E22E44FEA712}"/>
    <dgm:cxn modelId="{3B17408D-D1F3-4852-9145-7E1B145328E4}" type="presOf" srcId="{53E5A900-354C-4E69-B8CF-B368F4F8613A}" destId="{7FF5FAD1-F268-470E-A8C1-3A68C1E44CEA}" srcOrd="0" destOrd="2" presId="urn:microsoft.com/office/officeart/2005/8/layout/hList2"/>
    <dgm:cxn modelId="{89E2B49A-9E38-45D4-83F9-97B4059B6B1A}" srcId="{AC3C9174-0213-43BC-A61D-0A8A9434158D}" destId="{4830E466-1D19-4B1E-A399-8BB31914434A}" srcOrd="1" destOrd="0" parTransId="{D776EB0A-BF98-47C7-8A8C-AEBA861FAE52}" sibTransId="{D3ECFC7B-8E53-4902-8761-A49AFE8B2D4B}"/>
    <dgm:cxn modelId="{9571D49C-FA79-4FFD-B983-409972F66263}" type="presOf" srcId="{6ACE567C-0CC0-46C6-BC86-34834C51F339}" destId="{E684C60B-FBA1-4205-AC81-6E5B7EDD3901}" srcOrd="0" destOrd="0" presId="urn:microsoft.com/office/officeart/2005/8/layout/hList2"/>
    <dgm:cxn modelId="{51F388A7-A22A-4EA6-BF8E-7613C28CFA32}" type="presOf" srcId="{AC3C9174-0213-43BC-A61D-0A8A9434158D}" destId="{F6E0B71E-C727-43FB-BBBF-24F247CD046B}" srcOrd="0" destOrd="0" presId="urn:microsoft.com/office/officeart/2005/8/layout/hList2"/>
    <dgm:cxn modelId="{48529AA9-9089-4D8D-8663-0EF584B7C285}" type="presOf" srcId="{BF22EB70-3911-4E44-8F93-2D68063D1E98}" destId="{E684C60B-FBA1-4205-AC81-6E5B7EDD3901}" srcOrd="0" destOrd="1" presId="urn:microsoft.com/office/officeart/2005/8/layout/hList2"/>
    <dgm:cxn modelId="{2091C6B5-C63B-48A6-8AA8-D401458FE89F}" srcId="{95C27A12-DC94-44A8-A50C-DC9238E0E344}" destId="{A0E4B2E3-20EA-4B65-B121-A00EB11D5B47}" srcOrd="0" destOrd="0" parTransId="{EB03E7EE-12CE-4A67-AC0F-D476A23136D8}" sibTransId="{4FD6F52D-63FF-4E5B-994E-E5E8D8DD23DB}"/>
    <dgm:cxn modelId="{782B75B6-F7B1-4BCE-99E2-FDF86B62397C}" type="presOf" srcId="{3C92F1FC-5596-4963-BD6E-F50FDD764E50}" destId="{E684C60B-FBA1-4205-AC81-6E5B7EDD3901}" srcOrd="0" destOrd="4" presId="urn:microsoft.com/office/officeart/2005/8/layout/hList2"/>
    <dgm:cxn modelId="{7D07B6C3-7D65-4DB0-BD78-09C12BA82E1C}" srcId="{4830E466-1D19-4B1E-A399-8BB31914434A}" destId="{3F1C083F-E1A7-4979-B3E8-32F17420D59C}" srcOrd="5" destOrd="0" parTransId="{1FC33642-E4B0-47E5-A84B-48E3AF23EE1A}" sibTransId="{5753E3C2-FC33-4736-B0A5-3C4369B2B4C0}"/>
    <dgm:cxn modelId="{D20E3DDA-2A04-483F-ADCD-43C0CAF9BCA9}" type="presOf" srcId="{2E6FD904-428D-484B-8447-F4A39ED1BEE3}" destId="{7FF5FAD1-F268-470E-A8C1-3A68C1E44CEA}" srcOrd="0" destOrd="3" presId="urn:microsoft.com/office/officeart/2005/8/layout/hList2"/>
    <dgm:cxn modelId="{038714EB-8377-4671-AE51-7E8BC839379D}" srcId="{95C27A12-DC94-44A8-A50C-DC9238E0E344}" destId="{3693BFF0-0F9B-4817-8045-EA19AA0D61E1}" srcOrd="1" destOrd="0" parTransId="{F668C7F1-A1AD-4F52-A89D-69219B0566C8}" sibTransId="{189CFF38-7F90-4446-A2AB-780EEEABF498}"/>
    <dgm:cxn modelId="{DE8507ED-6A85-471B-9548-5652DE5D7C5F}" type="presOf" srcId="{B50F3C64-445D-4EBC-A1F8-0D5F0DB8832B}" destId="{7FF5FAD1-F268-470E-A8C1-3A68C1E44CEA}" srcOrd="0" destOrd="4" presId="urn:microsoft.com/office/officeart/2005/8/layout/hList2"/>
    <dgm:cxn modelId="{A14A6EF7-6E05-49D0-BDCF-994F8CC7AA0B}" srcId="{95C27A12-DC94-44A8-A50C-DC9238E0E344}" destId="{53E5A900-354C-4E69-B8CF-B368F4F8613A}" srcOrd="2" destOrd="0" parTransId="{9DD07B48-9E6A-45B8-8931-3E013CB6EC26}" sibTransId="{6EFABDF0-8839-4FF9-9980-A29A3097D39F}"/>
    <dgm:cxn modelId="{647F3FFF-7571-441A-8EAC-DFFFA0BF2299}" srcId="{AC3C9174-0213-43BC-A61D-0A8A9434158D}" destId="{95C27A12-DC94-44A8-A50C-DC9238E0E344}" srcOrd="0" destOrd="0" parTransId="{E49D17ED-20D0-4529-8F77-D0976A5DD2DF}" sibTransId="{68C3ADC5-AD96-4DBB-8BDD-5A0BCE88A343}"/>
    <dgm:cxn modelId="{5CB85233-62F2-45F9-BA19-902AE439DAC2}" type="presParOf" srcId="{F6E0B71E-C727-43FB-BBBF-24F247CD046B}" destId="{5B39E479-96B2-4CA2-A37E-2BBEC0357B97}" srcOrd="0" destOrd="0" presId="urn:microsoft.com/office/officeart/2005/8/layout/hList2"/>
    <dgm:cxn modelId="{9CBBA9C1-D8A5-451D-B146-5A2C5A892148}" type="presParOf" srcId="{5B39E479-96B2-4CA2-A37E-2BBEC0357B97}" destId="{93DA82DB-C272-4B6F-8A5D-61522912FCBE}" srcOrd="0" destOrd="0" presId="urn:microsoft.com/office/officeart/2005/8/layout/hList2"/>
    <dgm:cxn modelId="{13C24AE3-825D-457C-B0BF-1F2DE04F0F99}" type="presParOf" srcId="{5B39E479-96B2-4CA2-A37E-2BBEC0357B97}" destId="{7FF5FAD1-F268-470E-A8C1-3A68C1E44CEA}" srcOrd="1" destOrd="0" presId="urn:microsoft.com/office/officeart/2005/8/layout/hList2"/>
    <dgm:cxn modelId="{B923A114-1411-4F36-8027-C5A336AE8C7D}" type="presParOf" srcId="{5B39E479-96B2-4CA2-A37E-2BBEC0357B97}" destId="{1D05BAD1-EAAE-4146-9CCC-F60631F34B85}" srcOrd="2" destOrd="0" presId="urn:microsoft.com/office/officeart/2005/8/layout/hList2"/>
    <dgm:cxn modelId="{4512E532-1236-4E50-9698-D19466B47299}" type="presParOf" srcId="{F6E0B71E-C727-43FB-BBBF-24F247CD046B}" destId="{B2BE4E38-63F3-4824-878D-E67481D3E3B5}" srcOrd="1" destOrd="0" presId="urn:microsoft.com/office/officeart/2005/8/layout/hList2"/>
    <dgm:cxn modelId="{93CD2310-4DB1-435E-AB8A-84942BBC6427}" type="presParOf" srcId="{F6E0B71E-C727-43FB-BBBF-24F247CD046B}" destId="{637A0ECE-42C6-42FB-B6B9-72EB4BC97169}" srcOrd="2" destOrd="0" presId="urn:microsoft.com/office/officeart/2005/8/layout/hList2"/>
    <dgm:cxn modelId="{B151E1D8-5FC3-4768-A3B2-98EA26F69F0F}" type="presParOf" srcId="{637A0ECE-42C6-42FB-B6B9-72EB4BC97169}" destId="{2B853E26-3292-4544-8EA0-D46F5C23B56A}" srcOrd="0" destOrd="0" presId="urn:microsoft.com/office/officeart/2005/8/layout/hList2"/>
    <dgm:cxn modelId="{E51F6368-11F6-43AA-9641-6DBBA48D5F58}" type="presParOf" srcId="{637A0ECE-42C6-42FB-B6B9-72EB4BC97169}" destId="{E684C60B-FBA1-4205-AC81-6E5B7EDD3901}" srcOrd="1" destOrd="0" presId="urn:microsoft.com/office/officeart/2005/8/layout/hList2"/>
    <dgm:cxn modelId="{306482E6-8AF7-49D3-A5DF-34457E74D315}" type="presParOf" srcId="{637A0ECE-42C6-42FB-B6B9-72EB4BC97169}" destId="{10316489-DBE6-4637-A8DE-A2960015174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5BAD1-EAAE-4146-9CCC-F60631F34B85}">
      <dsp:nvSpPr>
        <dsp:cNvPr id="0" name=""/>
        <dsp:cNvSpPr/>
      </dsp:nvSpPr>
      <dsp:spPr>
        <a:xfrm rot="16200000">
          <a:off x="-1253539" y="2151813"/>
          <a:ext cx="3465737" cy="73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46586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Desktop Edition</a:t>
          </a:r>
        </a:p>
      </dsp:txBody>
      <dsp:txXfrm>
        <a:off x="-1253539" y="2151813"/>
        <a:ext cx="3465737" cy="733136"/>
      </dsp:txXfrm>
    </dsp:sp>
    <dsp:sp modelId="{7FF5FAD1-F268-470E-A8C1-3A68C1E44CEA}">
      <dsp:nvSpPr>
        <dsp:cNvPr id="0" name=""/>
        <dsp:cNvSpPr/>
      </dsp:nvSpPr>
      <dsp:spPr>
        <a:xfrm>
          <a:off x="767672" y="753662"/>
          <a:ext cx="3887771" cy="346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646586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Downloads to your computer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Runs on Windows only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Baseline data pre-loaded for 2016, 2023, 2028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Can modify baseline data (re: multi-year analysis)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Batch runner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Run time depends on your processor</a:t>
          </a:r>
        </a:p>
      </dsp:txBody>
      <dsp:txXfrm>
        <a:off x="767672" y="753662"/>
        <a:ext cx="3887771" cy="3465737"/>
      </dsp:txXfrm>
    </dsp:sp>
    <dsp:sp modelId="{93DA82DB-C272-4B6F-8A5D-61522912FCBE}">
      <dsp:nvSpPr>
        <dsp:cNvPr id="0" name=""/>
        <dsp:cNvSpPr/>
      </dsp:nvSpPr>
      <dsp:spPr>
        <a:xfrm>
          <a:off x="34535" y="4"/>
          <a:ext cx="1466273" cy="1466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16489-DBE6-4637-A8DE-A29600151742}">
      <dsp:nvSpPr>
        <dsp:cNvPr id="0" name=""/>
        <dsp:cNvSpPr/>
      </dsp:nvSpPr>
      <dsp:spPr>
        <a:xfrm rot="16200000">
          <a:off x="4299049" y="2338928"/>
          <a:ext cx="3465737" cy="733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46586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Web Edition</a:t>
          </a:r>
        </a:p>
      </dsp:txBody>
      <dsp:txXfrm>
        <a:off x="4299049" y="2338928"/>
        <a:ext cx="3465737" cy="733136"/>
      </dsp:txXfrm>
    </dsp:sp>
    <dsp:sp modelId="{E684C60B-FBA1-4205-AC81-6E5B7EDD3901}">
      <dsp:nvSpPr>
        <dsp:cNvPr id="0" name=""/>
        <dsp:cNvSpPr/>
      </dsp:nvSpPr>
      <dsp:spPr>
        <a:xfrm>
          <a:off x="6398486" y="753662"/>
          <a:ext cx="3887771" cy="3465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646586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Runs in your internet browser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Windows + Mac compatible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Baseline data for 2023 only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Cannot modify baseline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One-click connection to AVERT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Runs quickly in the cloud</a:t>
          </a:r>
        </a:p>
      </dsp:txBody>
      <dsp:txXfrm>
        <a:off x="6398486" y="753662"/>
        <a:ext cx="3887771" cy="3465737"/>
      </dsp:txXfrm>
    </dsp:sp>
    <dsp:sp modelId="{2B853E26-3292-4544-8EA0-D46F5C23B56A}">
      <dsp:nvSpPr>
        <dsp:cNvPr id="0" name=""/>
        <dsp:cNvSpPr/>
      </dsp:nvSpPr>
      <dsp:spPr>
        <a:xfrm>
          <a:off x="5665349" y="0"/>
          <a:ext cx="1466273" cy="1466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CB1B2-A772-4FE1-8734-FD393749C453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6DB-46C2-4715-879D-703947BE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4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developed these emissions reductions using AVERT but we manually entered </a:t>
            </a:r>
            <a:r>
              <a:rPr lang="en-US"/>
              <a:t>them into COBRA.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Incidence changes over time only for mortality – based on projections of future mortality rates.</a:t>
            </a:r>
          </a:p>
          <a:p>
            <a:r>
              <a:rPr lang="en-US" dirty="0"/>
              <a:t>Valuation changes over time due to projections in income, which drives the willingness to pay to avoid health outcomes.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2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D3209A3-46BB-44CE-A7A7-8BF188ED2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42182-9BCC-EA43-8F60-B2D72BC8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1837678"/>
            <a:ext cx="12011487" cy="2724797"/>
          </a:xfrm>
        </p:spPr>
        <p:txBody>
          <a:bodyPr anchor="b"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92C2-FFA6-5F45-8B64-DE2D6644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1" y="4589463"/>
            <a:ext cx="120114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6A44B7-E638-7549-9798-03DBCD86AE8D}"/>
              </a:ext>
            </a:extLst>
          </p:cNvPr>
          <p:cNvSpPr/>
          <p:nvPr userDrawn="1"/>
        </p:nvSpPr>
        <p:spPr>
          <a:xfrm>
            <a:off x="0" y="6399296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D1B40-51F9-0B49-A63E-C21EFF5374CB}"/>
              </a:ext>
            </a:extLst>
          </p:cNvPr>
          <p:cNvSpPr txBox="1"/>
          <p:nvPr userDrawn="1"/>
        </p:nvSpPr>
        <p:spPr>
          <a:xfrm>
            <a:off x="71021" y="6536267"/>
            <a:ext cx="4213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13BB93-23A5-8146-9B9E-6666B50EF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474888"/>
            <a:ext cx="576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A74D-ABC9-DA43-B9E5-273F903F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" y="969228"/>
            <a:ext cx="12039600" cy="76782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64E6-AD2A-2943-A9A1-E2D88AA3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7" y="1787240"/>
            <a:ext cx="12039600" cy="4573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ED7CC-85BC-D54C-939E-106CFC6D71D5}"/>
              </a:ext>
            </a:extLst>
          </p:cNvPr>
          <p:cNvSpPr/>
          <p:nvPr userDrawn="1"/>
        </p:nvSpPr>
        <p:spPr>
          <a:xfrm>
            <a:off x="0" y="6399296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A4F61-2F43-7E4B-926E-807D84E576F4}"/>
              </a:ext>
            </a:extLst>
          </p:cNvPr>
          <p:cNvSpPr txBox="1"/>
          <p:nvPr userDrawn="1"/>
        </p:nvSpPr>
        <p:spPr>
          <a:xfrm>
            <a:off x="71021" y="6536267"/>
            <a:ext cx="4213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A8FA5F-C074-B849-8ABD-587AC1BC8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9487"/>
            <a:ext cx="3471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8C27C8-6747-FD64-21A8-5F63E1E9F6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9C27F5-5F67-C14C-9D70-C4B06F52D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8703"/>
            <a:ext cx="11825056" cy="123198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9420-E610-9442-BD7A-322F6D6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942" y="1825625"/>
            <a:ext cx="5760720" cy="4351338"/>
          </a:xfrm>
        </p:spPr>
        <p:txBody>
          <a:bodyPr/>
          <a:lstStyle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8D4B50-B204-4315-B6DA-9F8BC9CA7A8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278" y="1825625"/>
            <a:ext cx="5760720" cy="4351338"/>
          </a:xfrm>
        </p:spPr>
        <p:txBody>
          <a:bodyPr/>
          <a:lstStyle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E0FA0-6C81-4342-A5FE-A19808A9E763}"/>
              </a:ext>
            </a:extLst>
          </p:cNvPr>
          <p:cNvSpPr txBox="1"/>
          <p:nvPr userDrawn="1"/>
        </p:nvSpPr>
        <p:spPr>
          <a:xfrm>
            <a:off x="71021" y="6536267"/>
            <a:ext cx="4213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1E2242-2BF8-884F-A6EF-36BFD19FF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9487"/>
            <a:ext cx="3471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A56EE4-F27A-4246-8511-86A52969A670}"/>
              </a:ext>
            </a:extLst>
          </p:cNvPr>
          <p:cNvSpPr/>
          <p:nvPr userDrawn="1"/>
        </p:nvSpPr>
        <p:spPr>
          <a:xfrm>
            <a:off x="0" y="0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9C27F5-5F67-C14C-9D70-C4B06F52D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8703"/>
            <a:ext cx="11825056" cy="123198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9420-E610-9442-BD7A-322F6D6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942" y="1825625"/>
            <a:ext cx="5760720" cy="4351338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8D4B50-B204-4315-B6DA-9F8BC9CA7A8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278" y="1825625"/>
            <a:ext cx="5760720" cy="4351338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3F74A-FA74-ED4F-B8FF-55329057982D}"/>
              </a:ext>
            </a:extLst>
          </p:cNvPr>
          <p:cNvSpPr txBox="1"/>
          <p:nvPr userDrawn="1"/>
        </p:nvSpPr>
        <p:spPr>
          <a:xfrm>
            <a:off x="71021" y="6536267"/>
            <a:ext cx="4213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C85EB1-37FC-2143-B3A0-FA1B38EE6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9487"/>
            <a:ext cx="3471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48532D-84A6-EC4C-9AAB-20C62F4F029C}"/>
              </a:ext>
            </a:extLst>
          </p:cNvPr>
          <p:cNvSpPr/>
          <p:nvPr userDrawn="1"/>
        </p:nvSpPr>
        <p:spPr>
          <a:xfrm>
            <a:off x="0" y="0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2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9C27F5-5F67-C14C-9D70-C4B06F52D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8703"/>
            <a:ext cx="11825056" cy="123198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0A98A-C3FA-7B4A-ABBC-C5B6014E1831}"/>
              </a:ext>
            </a:extLst>
          </p:cNvPr>
          <p:cNvSpPr txBox="1"/>
          <p:nvPr userDrawn="1"/>
        </p:nvSpPr>
        <p:spPr>
          <a:xfrm>
            <a:off x="71021" y="6536267"/>
            <a:ext cx="4213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13C5ED-F30E-1D45-B30A-28849C854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9487"/>
            <a:ext cx="3471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5E861-BF54-2F4E-8E31-9AF181E047D3}"/>
              </a:ext>
            </a:extLst>
          </p:cNvPr>
          <p:cNvSpPr/>
          <p:nvPr userDrawn="1"/>
        </p:nvSpPr>
        <p:spPr>
          <a:xfrm>
            <a:off x="0" y="0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6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A81F3B7-1F09-48EE-B8A9-C7EF9E2CD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B9CF01-6E62-5945-90EB-24EF06FA1128}"/>
              </a:ext>
            </a:extLst>
          </p:cNvPr>
          <p:cNvSpPr/>
          <p:nvPr userDrawn="1"/>
        </p:nvSpPr>
        <p:spPr>
          <a:xfrm>
            <a:off x="0" y="6399296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6CA87-DF81-094C-8AD0-1628978487E2}"/>
              </a:ext>
            </a:extLst>
          </p:cNvPr>
          <p:cNvSpPr txBox="1"/>
          <p:nvPr userDrawn="1"/>
        </p:nvSpPr>
        <p:spPr>
          <a:xfrm>
            <a:off x="71021" y="6536267"/>
            <a:ext cx="4213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3F469D-E9B4-4941-A288-A4E51A513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9487"/>
            <a:ext cx="3471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A8E02-8252-6A1F-0114-661436C7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819" y="6322533"/>
            <a:ext cx="2743200" cy="365125"/>
          </a:xfrm>
        </p:spPr>
        <p:txBody>
          <a:bodyPr/>
          <a:lstStyle/>
          <a:p>
            <a:fld id="{A2A41073-9833-4CB6-B5D8-ED2FFCEDD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B5DF8-78FD-5841-BD28-013B751C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579-F39A-5544-9409-0394F3A9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AFEA-DB91-8848-88FE-0F2D2FFA0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3497-91C7-1048-BCE6-DC58EBE31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A5EE-3E3D-B348-A4A0-7369138F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9" r:id="rId4"/>
    <p:sldLayoutId id="2147483660" r:id="rId5"/>
    <p:sldLayoutId id="2147483655" r:id="rId6"/>
    <p:sldLayoutId id="214748366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hyperlink" Target="https://www.epa.gov/cobra/publications-cite-cobr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cobra/cobra-future-input-fil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cobra/cobra-future-input-files" TargetMode="External"/><Relationship Id="rId2" Type="http://schemas.microsoft.com/office/2018/10/relationships/comments" Target="../comments/modernComment_124_999AEA7C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8/10/relationships/comments" Target="../comments/modernComment_126_B6573B5E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png"/><Relationship Id="rId2" Type="http://schemas.openxmlformats.org/officeDocument/2006/relationships/hyperlink" Target="http://www.epa.gov/ave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cobra@epa.gov" TargetMode="External"/><Relationship Id="rId2" Type="http://schemas.openxmlformats.org/officeDocument/2006/relationships/hyperlink" Target="https://www.epa.gov/cobr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bra.epa.gov/" TargetMode="External"/><Relationship Id="rId2" Type="http://schemas.openxmlformats.org/officeDocument/2006/relationships/hyperlink" Target="https://www.epa.gov/cobra/forms/download-cobra-and-sign-updat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E82D7C-7770-2001-2761-46B5A30DCFE6}"/>
              </a:ext>
            </a:extLst>
          </p:cNvPr>
          <p:cNvSpPr/>
          <p:nvPr/>
        </p:nvSpPr>
        <p:spPr>
          <a:xfrm>
            <a:off x="0" y="-19544"/>
            <a:ext cx="12192000" cy="6891207"/>
          </a:xfrm>
          <a:prstGeom prst="rect">
            <a:avLst/>
          </a:prstGeom>
          <a:gradFill>
            <a:gsLst>
              <a:gs pos="27000">
                <a:srgbClr val="4A9C2D">
                  <a:alpha val="90000"/>
                </a:srgbClr>
              </a:gs>
              <a:gs pos="63000">
                <a:srgbClr val="4A9C2D">
                  <a:alpha val="62000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997B17A-E6EC-B794-F053-2CE6FC56F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bright="48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260" t="3140" r="48345" b="2790"/>
          <a:stretch/>
        </p:blipFill>
        <p:spPr>
          <a:xfrm>
            <a:off x="7143588" y="-10579"/>
            <a:ext cx="5048412" cy="68912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87BBF0-89D5-C61F-C68C-F7D7D441E379}"/>
              </a:ext>
            </a:extLst>
          </p:cNvPr>
          <p:cNvGrpSpPr>
            <a:grpSpLocks noChangeAspect="1"/>
          </p:cNvGrpSpPr>
          <p:nvPr/>
        </p:nvGrpSpPr>
        <p:grpSpPr>
          <a:xfrm>
            <a:off x="1104894" y="270629"/>
            <a:ext cx="5320928" cy="2347089"/>
            <a:chOff x="1704445" y="1517649"/>
            <a:chExt cx="8939994" cy="38227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F0B5B1-B595-DFD0-9D57-E636856CE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8266"/>
            <a:stretch/>
          </p:blipFill>
          <p:spPr>
            <a:xfrm>
              <a:off x="1704445" y="1538816"/>
              <a:ext cx="2780469" cy="380153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325494-B091-3456-B911-8E3941B49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l="31982"/>
            <a:stretch/>
          </p:blipFill>
          <p:spPr>
            <a:xfrm>
              <a:off x="4483328" y="1517649"/>
              <a:ext cx="6161111" cy="38091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48E05D-15A1-53FB-D7AE-16B45DF1D470}"/>
              </a:ext>
            </a:extLst>
          </p:cNvPr>
          <p:cNvSpPr txBox="1"/>
          <p:nvPr/>
        </p:nvSpPr>
        <p:spPr>
          <a:xfrm>
            <a:off x="291593" y="2761855"/>
            <a:ext cx="790276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Your CCAP Probably Pays for Itself: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Monetizing the Public Health Benefits of Climate Action Plans with EPA Tools </a:t>
            </a:r>
            <a:endParaRPr lang="en-US" sz="3600" dirty="0">
              <a:solidFill>
                <a:schemeClr val="bg1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86C56-5477-2B09-644D-4102077AB8DF}"/>
              </a:ext>
            </a:extLst>
          </p:cNvPr>
          <p:cNvSpPr txBox="1"/>
          <p:nvPr/>
        </p:nvSpPr>
        <p:spPr>
          <a:xfrm>
            <a:off x="1440454" y="5622708"/>
            <a:ext cx="560503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ptos Black"/>
                <a:cs typeface="Calibri"/>
              </a:rPr>
              <a:t>Colby Tucker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ptos"/>
                <a:cs typeface="Calibri"/>
              </a:rPr>
              <a:t>Policy Analyst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ptos"/>
                <a:cs typeface="Calibri"/>
              </a:rPr>
              <a:t>Office of Atmospheric Protection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7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6D47-2875-4181-7EC5-79D3278F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COBRA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F789-03F9-8682-6D20-9E522ADE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1D2129-D377-8453-333A-60B2F9370E5A}"/>
              </a:ext>
            </a:extLst>
          </p:cNvPr>
          <p:cNvGrpSpPr/>
          <p:nvPr/>
        </p:nvGrpSpPr>
        <p:grpSpPr>
          <a:xfrm>
            <a:off x="93134" y="2094807"/>
            <a:ext cx="4683352" cy="4043634"/>
            <a:chOff x="3242051" y="1388183"/>
            <a:chExt cx="5269117" cy="47086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6A16FB-851F-27D5-1022-8D777CA10406}"/>
                </a:ext>
              </a:extLst>
            </p:cNvPr>
            <p:cNvGrpSpPr/>
            <p:nvPr/>
          </p:nvGrpSpPr>
          <p:grpSpPr>
            <a:xfrm>
              <a:off x="3242051" y="1905000"/>
              <a:ext cx="5269117" cy="1826020"/>
              <a:chOff x="1981201" y="1383463"/>
              <a:chExt cx="3178368" cy="853263"/>
            </a:xfrm>
            <a:solidFill>
              <a:srgbClr val="C9F1FF">
                <a:alpha val="50000"/>
              </a:srgbClr>
            </a:solidFill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0A4AE80-72B4-2019-2D09-AAFF1BB8BD0D}"/>
                  </a:ext>
                </a:extLst>
              </p:cNvPr>
              <p:cNvSpPr/>
              <p:nvPr/>
            </p:nvSpPr>
            <p:spPr>
              <a:xfrm>
                <a:off x="1981201" y="1383463"/>
                <a:ext cx="3178368" cy="853263"/>
              </a:xfrm>
              <a:prstGeom prst="roundRect">
                <a:avLst>
                  <a:gd name="adj" fmla="val 1667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2E7D717B-378D-9D7C-24C8-A2B7FF41A9FB}"/>
                  </a:ext>
                </a:extLst>
              </p:cNvPr>
              <p:cNvSpPr txBox="1"/>
              <p:nvPr/>
            </p:nvSpPr>
            <p:spPr>
              <a:xfrm>
                <a:off x="2022861" y="1425123"/>
                <a:ext cx="3095048" cy="76994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Quantifies Changes in </a:t>
                </a:r>
                <a:r>
                  <a:rPr lang="en-US" sz="1600" b="1" strike="noStrike" kern="1200" dirty="0">
                    <a:solidFill>
                      <a:schemeClr val="tx1"/>
                    </a:solidFill>
                  </a:rPr>
                  <a:t>Air Quality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Uses a simplified air quality model, the Source Receptor  (S-R) Matrix, to estimate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effects of emissions changes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 on ambient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PM</a:t>
                </a:r>
                <a:r>
                  <a:rPr lang="en-US" sz="1400" b="1" strike="noStrike" kern="1200" baseline="-25000" dirty="0">
                    <a:solidFill>
                      <a:schemeClr val="tx1"/>
                    </a:solidFill>
                  </a:rPr>
                  <a:t>2.5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and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O</a:t>
                </a:r>
                <a:r>
                  <a:rPr lang="en-US" sz="1400" b="1" strike="noStrike" kern="12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 concentrations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The S-R Matrix accounts for the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transfer of pollutants 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(i.e., emissions emitte</a:t>
                </a:r>
                <a:r>
                  <a:rPr lang="en-US" sz="1400" dirty="0">
                    <a:solidFill>
                      <a:schemeClr val="tx1"/>
                    </a:solidFill>
                  </a:rPr>
                  <a:t>d in one county and transported to other counties)</a:t>
                </a:r>
                <a:endParaRPr lang="en-US" sz="1400" strike="noStrike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6693B6-AFFA-AC59-35C2-A0C682763F88}"/>
                </a:ext>
              </a:extLst>
            </p:cNvPr>
            <p:cNvGrpSpPr/>
            <p:nvPr/>
          </p:nvGrpSpPr>
          <p:grpSpPr>
            <a:xfrm>
              <a:off x="3242051" y="3648377"/>
              <a:ext cx="5269117" cy="1267896"/>
              <a:chOff x="2438398" y="2374059"/>
              <a:chExt cx="3471636" cy="1000814"/>
            </a:xfrm>
            <a:solidFill>
              <a:srgbClr val="C9F1FF">
                <a:alpha val="50000"/>
              </a:srgbClr>
            </a:solidFill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B0982D-1878-A42B-3A50-26BCF6CA8B2B}"/>
                  </a:ext>
                </a:extLst>
              </p:cNvPr>
              <p:cNvSpPr/>
              <p:nvPr/>
            </p:nvSpPr>
            <p:spPr>
              <a:xfrm>
                <a:off x="2438398" y="2374059"/>
                <a:ext cx="3471636" cy="1000814"/>
              </a:xfrm>
              <a:prstGeom prst="roundRect">
                <a:avLst>
                  <a:gd name="adj" fmla="val 166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5134D2CC-7919-6388-04C3-C28AA2C288A1}"/>
                  </a:ext>
                </a:extLst>
              </p:cNvPr>
              <p:cNvSpPr txBox="1"/>
              <p:nvPr/>
            </p:nvSpPr>
            <p:spPr>
              <a:xfrm>
                <a:off x="2487263" y="2422924"/>
                <a:ext cx="3373906" cy="9030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Calculates Change in Health Outcomes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1200" dirty="0">
                    <a:solidFill>
                      <a:schemeClr val="tx1"/>
                    </a:solidFill>
                  </a:rPr>
                  <a:t>Uses concentration-response functions to 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link the changes in PM</a:t>
                </a:r>
                <a:r>
                  <a:rPr lang="en-US" sz="1400" b="1" kern="1200" baseline="-25000" dirty="0">
                    <a:solidFill>
                      <a:schemeClr val="tx1"/>
                    </a:solidFill>
                  </a:rPr>
                  <a:t>2.5</a:t>
                </a:r>
                <a:r>
                  <a:rPr lang="en-US" sz="1400" b="1" kern="120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and O</a:t>
                </a:r>
                <a:r>
                  <a:rPr lang="en-US" sz="1400" b="1" kern="12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 to changes in health outcomes</a:t>
                </a:r>
                <a:endParaRPr lang="en-US" sz="1400" b="1" kern="1200" baseline="30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E1A052-B7F9-E376-8779-A697DCD5589C}"/>
                </a:ext>
              </a:extLst>
            </p:cNvPr>
            <p:cNvGrpSpPr/>
            <p:nvPr/>
          </p:nvGrpSpPr>
          <p:grpSpPr>
            <a:xfrm>
              <a:off x="3279134" y="4812480"/>
              <a:ext cx="5194951" cy="1284371"/>
              <a:chOff x="3047999" y="3645739"/>
              <a:chExt cx="3231317" cy="864351"/>
            </a:xfrm>
            <a:solidFill>
              <a:srgbClr val="C9F1FF">
                <a:alpha val="50000"/>
              </a:srgbClr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F6F2F71-BD69-BE7E-C24A-1FFCC6011B12}"/>
                  </a:ext>
                </a:extLst>
              </p:cNvPr>
              <p:cNvSpPr/>
              <p:nvPr/>
            </p:nvSpPr>
            <p:spPr>
              <a:xfrm>
                <a:off x="3047999" y="3645739"/>
                <a:ext cx="3231317" cy="864351"/>
              </a:xfrm>
              <a:prstGeom prst="roundRect">
                <a:avLst>
                  <a:gd name="adj" fmla="val 166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: Rounded Corners 4">
                <a:extLst>
                  <a:ext uri="{FF2B5EF4-FFF2-40B4-BE49-F238E27FC236}">
                    <a16:creationId xmlns:a16="http://schemas.microsoft.com/office/drawing/2014/main" id="{3E20EF13-D689-C249-C0CE-9EBD912C8D3D}"/>
                  </a:ext>
                </a:extLst>
              </p:cNvPr>
              <p:cNvSpPr txBox="1"/>
              <p:nvPr/>
            </p:nvSpPr>
            <p:spPr>
              <a:xfrm>
                <a:off x="3090201" y="3687941"/>
                <a:ext cx="3146913" cy="7799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Calculates Monetary Value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1200" dirty="0">
                    <a:solidFill>
                      <a:schemeClr val="tx1"/>
                    </a:solidFill>
                  </a:rPr>
                  <a:t>Uses standard 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economic values </a:t>
                </a:r>
                <a:r>
                  <a:rPr lang="en-US" sz="1400" kern="1200" dirty="0">
                    <a:solidFill>
                      <a:schemeClr val="tx1"/>
                    </a:solidFill>
                  </a:rPr>
                  <a:t>based on willingness-to-pay, cost of illnesses, value of a statistical life and direct medical costs</a:t>
                </a:r>
                <a:endParaRPr lang="en-US" sz="1400" kern="1200" baseline="30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49F4B2-E37C-F484-E1D2-DA441D8AC6E8}"/>
                </a:ext>
              </a:extLst>
            </p:cNvPr>
            <p:cNvSpPr txBox="1"/>
            <p:nvPr/>
          </p:nvSpPr>
          <p:spPr>
            <a:xfrm>
              <a:off x="5267009" y="138818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9BD2"/>
                  </a:solidFill>
                </a:rPr>
                <a:t>COBRA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7729D1F5-A97A-AD47-0368-18F641C04568}"/>
                </a:ext>
              </a:extLst>
            </p:cNvPr>
            <p:cNvSpPr/>
            <p:nvPr/>
          </p:nvSpPr>
          <p:spPr>
            <a:xfrm>
              <a:off x="5724209" y="3458259"/>
              <a:ext cx="304800" cy="215320"/>
            </a:xfrm>
            <a:prstGeom prst="downArrow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D26FB2D2-39C8-8B83-2CA0-A2DB2EAE6924}"/>
                </a:ext>
              </a:extLst>
            </p:cNvPr>
            <p:cNvSpPr/>
            <p:nvPr/>
          </p:nvSpPr>
          <p:spPr>
            <a:xfrm>
              <a:off x="5724209" y="4756105"/>
              <a:ext cx="304800" cy="215320"/>
            </a:xfrm>
            <a:prstGeom prst="downArrow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EDF5ED-C085-17FD-5FB8-09A9C1010654}"/>
              </a:ext>
            </a:extLst>
          </p:cNvPr>
          <p:cNvSpPr txBox="1"/>
          <p:nvPr/>
        </p:nvSpPr>
        <p:spPr>
          <a:xfrm>
            <a:off x="5836434" y="1647937"/>
            <a:ext cx="451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Select Health Impacts Included in COBRA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04B2CFC-B8F2-15CE-E4C2-69C498BD6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52"/>
              </p:ext>
            </p:extLst>
          </p:nvPr>
        </p:nvGraphicFramePr>
        <p:xfrm>
          <a:off x="5078008" y="2096566"/>
          <a:ext cx="603463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083">
                  <a:extLst>
                    <a:ext uri="{9D8B030D-6E8A-4147-A177-3AD203B41FA5}">
                      <a16:colId xmlns:a16="http://schemas.microsoft.com/office/drawing/2014/main" val="1433607899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93155120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Health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Pollutant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6472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Premature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  <a:r>
                        <a:rPr lang="en-US" sz="1400" dirty="0"/>
                        <a:t>, O</a:t>
                      </a:r>
                      <a:r>
                        <a:rPr lang="en-US" sz="14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6703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Nonfatal heart attacks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71887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Hospital admissions, respiratory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  <a:r>
                        <a:rPr lang="en-US" sz="1400" dirty="0"/>
                        <a:t>, O</a:t>
                      </a:r>
                      <a:r>
                        <a:rPr lang="en-US" sz="14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252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Hospital admissions, cardiovascular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323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Hospital admissions, </a:t>
                      </a:r>
                      <a:r>
                        <a:rPr lang="en-US" sz="1400" dirty="0" err="1"/>
                        <a:t>Alzheimers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58681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Hospital admissions, </a:t>
                      </a:r>
                      <a:r>
                        <a:rPr lang="en-US" sz="1400" dirty="0" err="1"/>
                        <a:t>Parkinsons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0202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ER Visits, Respiratory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  <a:r>
                        <a:rPr lang="en-US" sz="1400" dirty="0"/>
                        <a:t>, O</a:t>
                      </a:r>
                      <a:r>
                        <a:rPr lang="en-US" sz="14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6658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ER Visits, Asthma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</a:t>
                      </a:r>
                      <a:r>
                        <a:rPr lang="en-US" sz="14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36084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Asthma 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  <a:r>
                        <a:rPr lang="en-US" sz="1400" dirty="0"/>
                        <a:t>, O</a:t>
                      </a:r>
                      <a:r>
                        <a:rPr lang="en-US" sz="14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25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Asthma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  <a:r>
                        <a:rPr lang="en-US" sz="1400" dirty="0"/>
                        <a:t>, O</a:t>
                      </a:r>
                      <a:r>
                        <a:rPr lang="en-US" sz="14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251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Lung Cancer 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48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School Loss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</a:t>
                      </a:r>
                      <a:r>
                        <a:rPr lang="en-US" sz="14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4847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400" dirty="0"/>
                        <a:t>Work Loss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PM</a:t>
                      </a:r>
                      <a:r>
                        <a:rPr lang="en-US" sz="1400" baseline="-2500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08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10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6D47-2875-4181-7EC5-79D3278F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COBRA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F789-03F9-8682-6D20-9E522ADE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1D2129-D377-8453-333A-60B2F9370E5A}"/>
              </a:ext>
            </a:extLst>
          </p:cNvPr>
          <p:cNvGrpSpPr/>
          <p:nvPr/>
        </p:nvGrpSpPr>
        <p:grpSpPr>
          <a:xfrm>
            <a:off x="93134" y="2094807"/>
            <a:ext cx="4683352" cy="4043634"/>
            <a:chOff x="3242051" y="1388183"/>
            <a:chExt cx="5269117" cy="47086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6A16FB-851F-27D5-1022-8D777CA10406}"/>
                </a:ext>
              </a:extLst>
            </p:cNvPr>
            <p:cNvGrpSpPr/>
            <p:nvPr/>
          </p:nvGrpSpPr>
          <p:grpSpPr>
            <a:xfrm>
              <a:off x="3242051" y="1905000"/>
              <a:ext cx="5269117" cy="1826020"/>
              <a:chOff x="1981201" y="1383463"/>
              <a:chExt cx="3178368" cy="853263"/>
            </a:xfrm>
            <a:solidFill>
              <a:srgbClr val="C9F1FF">
                <a:alpha val="50000"/>
              </a:srgbClr>
            </a:solidFill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0A4AE80-72B4-2019-2D09-AAFF1BB8BD0D}"/>
                  </a:ext>
                </a:extLst>
              </p:cNvPr>
              <p:cNvSpPr/>
              <p:nvPr/>
            </p:nvSpPr>
            <p:spPr>
              <a:xfrm>
                <a:off x="1981201" y="1383463"/>
                <a:ext cx="3178368" cy="853263"/>
              </a:xfrm>
              <a:prstGeom prst="roundRect">
                <a:avLst>
                  <a:gd name="adj" fmla="val 1667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2E7D717B-378D-9D7C-24C8-A2B7FF41A9FB}"/>
                  </a:ext>
                </a:extLst>
              </p:cNvPr>
              <p:cNvSpPr txBox="1"/>
              <p:nvPr/>
            </p:nvSpPr>
            <p:spPr>
              <a:xfrm>
                <a:off x="2022861" y="1425123"/>
                <a:ext cx="3095048" cy="76994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Quantifies Changes in </a:t>
                </a:r>
                <a:r>
                  <a:rPr lang="en-US" sz="1600" b="1" strike="noStrike" kern="1200" dirty="0">
                    <a:solidFill>
                      <a:schemeClr val="tx1"/>
                    </a:solidFill>
                  </a:rPr>
                  <a:t>Air Quality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Uses a simplified air quality model, the Source Receptor  (S-R) Matrix, to estimate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effects of emissions changes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 on ambient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PM</a:t>
                </a:r>
                <a:r>
                  <a:rPr lang="en-US" sz="1400" b="1" strike="noStrike" kern="1200" baseline="-25000" dirty="0">
                    <a:solidFill>
                      <a:schemeClr val="tx1"/>
                    </a:solidFill>
                  </a:rPr>
                  <a:t>2.5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and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O</a:t>
                </a:r>
                <a:r>
                  <a:rPr lang="en-US" sz="1400" b="1" strike="noStrike" kern="12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 concentrations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The S-R Matrix accounts for the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transfer of pollutants 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(i.e., emissions emitte</a:t>
                </a:r>
                <a:r>
                  <a:rPr lang="en-US" sz="1400" dirty="0">
                    <a:solidFill>
                      <a:schemeClr val="tx1"/>
                    </a:solidFill>
                  </a:rPr>
                  <a:t>d in one county and transported to other counties)</a:t>
                </a:r>
                <a:endParaRPr lang="en-US" sz="1400" strike="noStrike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6693B6-AFFA-AC59-35C2-A0C682763F88}"/>
                </a:ext>
              </a:extLst>
            </p:cNvPr>
            <p:cNvGrpSpPr/>
            <p:nvPr/>
          </p:nvGrpSpPr>
          <p:grpSpPr>
            <a:xfrm>
              <a:off x="3242051" y="3648377"/>
              <a:ext cx="5269117" cy="1267896"/>
              <a:chOff x="2438398" y="2374059"/>
              <a:chExt cx="3471636" cy="1000814"/>
            </a:xfrm>
            <a:solidFill>
              <a:srgbClr val="C9F1FF">
                <a:alpha val="50000"/>
              </a:srgbClr>
            </a:solidFill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B0982D-1878-A42B-3A50-26BCF6CA8B2B}"/>
                  </a:ext>
                </a:extLst>
              </p:cNvPr>
              <p:cNvSpPr/>
              <p:nvPr/>
            </p:nvSpPr>
            <p:spPr>
              <a:xfrm>
                <a:off x="2438398" y="2374059"/>
                <a:ext cx="3471636" cy="1000814"/>
              </a:xfrm>
              <a:prstGeom prst="roundRect">
                <a:avLst>
                  <a:gd name="adj" fmla="val 1667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5134D2CC-7919-6388-04C3-C28AA2C288A1}"/>
                  </a:ext>
                </a:extLst>
              </p:cNvPr>
              <p:cNvSpPr txBox="1"/>
              <p:nvPr/>
            </p:nvSpPr>
            <p:spPr>
              <a:xfrm>
                <a:off x="2487263" y="2422924"/>
                <a:ext cx="3373906" cy="9030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Calculates Change in Health Outcomes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1200" dirty="0">
                    <a:solidFill>
                      <a:schemeClr val="tx1"/>
                    </a:solidFill>
                  </a:rPr>
                  <a:t>Uses concentration-response functions to 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link the changes in PM</a:t>
                </a:r>
                <a:r>
                  <a:rPr lang="en-US" sz="1400" b="1" kern="1200" baseline="-25000" dirty="0">
                    <a:solidFill>
                      <a:schemeClr val="tx1"/>
                    </a:solidFill>
                  </a:rPr>
                  <a:t>2.5</a:t>
                </a:r>
                <a:r>
                  <a:rPr lang="en-US" sz="1400" b="1" kern="120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and O</a:t>
                </a:r>
                <a:r>
                  <a:rPr lang="en-US" sz="1400" b="1" kern="12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 to changes in health outcomes</a:t>
                </a:r>
                <a:endParaRPr lang="en-US" sz="1400" b="1" kern="1200" baseline="30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E1A052-B7F9-E376-8779-A697DCD5589C}"/>
                </a:ext>
              </a:extLst>
            </p:cNvPr>
            <p:cNvGrpSpPr/>
            <p:nvPr/>
          </p:nvGrpSpPr>
          <p:grpSpPr>
            <a:xfrm>
              <a:off x="3279134" y="4812480"/>
              <a:ext cx="5194951" cy="1284371"/>
              <a:chOff x="3047999" y="3645739"/>
              <a:chExt cx="3231317" cy="864351"/>
            </a:xfrm>
            <a:solidFill>
              <a:srgbClr val="C9F1FF">
                <a:alpha val="50000"/>
              </a:srgbClr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F6F2F71-BD69-BE7E-C24A-1FFCC6011B12}"/>
                  </a:ext>
                </a:extLst>
              </p:cNvPr>
              <p:cNvSpPr/>
              <p:nvPr/>
            </p:nvSpPr>
            <p:spPr>
              <a:xfrm>
                <a:off x="3047999" y="3645739"/>
                <a:ext cx="3231317" cy="864351"/>
              </a:xfrm>
              <a:prstGeom prst="roundRect">
                <a:avLst>
                  <a:gd name="adj" fmla="val 166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: Rounded Corners 4">
                <a:extLst>
                  <a:ext uri="{FF2B5EF4-FFF2-40B4-BE49-F238E27FC236}">
                    <a16:creationId xmlns:a16="http://schemas.microsoft.com/office/drawing/2014/main" id="{3E20EF13-D689-C249-C0CE-9EBD912C8D3D}"/>
                  </a:ext>
                </a:extLst>
              </p:cNvPr>
              <p:cNvSpPr txBox="1"/>
              <p:nvPr/>
            </p:nvSpPr>
            <p:spPr>
              <a:xfrm>
                <a:off x="3090201" y="3687941"/>
                <a:ext cx="3166049" cy="7799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Calculates Monetary Value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1200" dirty="0">
                    <a:solidFill>
                      <a:schemeClr val="tx1"/>
                    </a:solidFill>
                  </a:rPr>
                  <a:t>Uses standard 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economic values </a:t>
                </a:r>
                <a:r>
                  <a:rPr lang="en-US" sz="1400" kern="1200" dirty="0">
                    <a:solidFill>
                      <a:schemeClr val="tx1"/>
                    </a:solidFill>
                  </a:rPr>
                  <a:t>based on willingness-to-pay, cost of illnesses, value of a statistical life and direct medical costs</a:t>
                </a:r>
                <a:endParaRPr lang="en-US" sz="1400" kern="1200" baseline="30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49F4B2-E37C-F484-E1D2-DA441D8AC6E8}"/>
                </a:ext>
              </a:extLst>
            </p:cNvPr>
            <p:cNvSpPr txBox="1"/>
            <p:nvPr/>
          </p:nvSpPr>
          <p:spPr>
            <a:xfrm>
              <a:off x="5267009" y="138818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9BD2"/>
                  </a:solidFill>
                </a:rPr>
                <a:t>COBRA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7729D1F5-A97A-AD47-0368-18F641C04568}"/>
                </a:ext>
              </a:extLst>
            </p:cNvPr>
            <p:cNvSpPr/>
            <p:nvPr/>
          </p:nvSpPr>
          <p:spPr>
            <a:xfrm>
              <a:off x="5724209" y="3458259"/>
              <a:ext cx="304800" cy="215320"/>
            </a:xfrm>
            <a:prstGeom prst="downArrow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D26FB2D2-39C8-8B83-2CA0-A2DB2EAE6924}"/>
                </a:ext>
              </a:extLst>
            </p:cNvPr>
            <p:cNvSpPr/>
            <p:nvPr/>
          </p:nvSpPr>
          <p:spPr>
            <a:xfrm>
              <a:off x="5724209" y="4756105"/>
              <a:ext cx="304800" cy="215320"/>
            </a:xfrm>
            <a:prstGeom prst="downArrow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4DBD29-65A3-B7B9-D214-0B4E176B7C15}"/>
              </a:ext>
            </a:extLst>
          </p:cNvPr>
          <p:cNvSpPr txBox="1"/>
          <p:nvPr/>
        </p:nvSpPr>
        <p:spPr>
          <a:xfrm>
            <a:off x="5269117" y="2279480"/>
            <a:ext cx="640985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COBRA estimates the monetary value of the change in health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These calculations use values developed from economic research,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Willingness-to-pay to avoid health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Cost of illnesses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“value of a statistical life” is used to estimate the value of avoided premature mortality.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It typically accounts for most of the total monetized benefits of COBRA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3D6B9C-C685-FDDB-7F34-F69C00DB961B}"/>
              </a:ext>
            </a:extLst>
          </p:cNvPr>
          <p:cNvSpPr txBox="1"/>
          <p:nvPr/>
        </p:nvSpPr>
        <p:spPr>
          <a:xfrm>
            <a:off x="6850863" y="1737049"/>
            <a:ext cx="329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Monetary Value of Benefits</a:t>
            </a:r>
          </a:p>
        </p:txBody>
      </p:sp>
    </p:spTree>
    <p:extLst>
      <p:ext uri="{BB962C8B-B14F-4D97-AF65-F5344CB8AC3E}">
        <p14:creationId xmlns:p14="http://schemas.microsoft.com/office/powerpoint/2010/main" val="358222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883F-C58E-D956-6276-044054CD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" y="368867"/>
            <a:ext cx="12039600" cy="767821"/>
          </a:xfrm>
        </p:spPr>
        <p:txBody>
          <a:bodyPr/>
          <a:lstStyle/>
          <a:p>
            <a:r>
              <a:rPr lang="en-US" dirty="0"/>
              <a:t>How Has COBRA Been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56192-2DB4-D544-951E-AAD7310E3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4CCAD1-C838-D2A8-5067-726E32F28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31" y="1307742"/>
            <a:ext cx="11152935" cy="441912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i="1" dirty="0"/>
              <a:t>State-level Climate Action Plans</a:t>
            </a:r>
          </a:p>
          <a:p>
            <a:pPr lvl="1"/>
            <a:r>
              <a:rPr lang="en-US" sz="2000" dirty="0"/>
              <a:t>Maryland, New York, and Oregon</a:t>
            </a:r>
          </a:p>
          <a:p>
            <a:pPr marL="0" indent="0">
              <a:buNone/>
            </a:pPr>
            <a:r>
              <a:rPr lang="en-US" i="1" dirty="0"/>
              <a:t>Renewable energy policies and programs</a:t>
            </a:r>
          </a:p>
          <a:p>
            <a:pPr lvl="1"/>
            <a:r>
              <a:rPr lang="en-US" sz="2000" dirty="0"/>
              <a:t>Renewable energy policies in Virginia</a:t>
            </a:r>
          </a:p>
          <a:p>
            <a:pPr lvl="1"/>
            <a:r>
              <a:rPr lang="en-US" sz="2000" dirty="0"/>
              <a:t>Solar installations in Long Island, NY</a:t>
            </a:r>
          </a:p>
          <a:p>
            <a:pPr marL="0" indent="0">
              <a:buNone/>
            </a:pPr>
            <a:r>
              <a:rPr lang="en-US" i="1" dirty="0"/>
              <a:t>Energy efficiency policies and programs</a:t>
            </a:r>
          </a:p>
          <a:p>
            <a:pPr lvl="1"/>
            <a:r>
              <a:rPr lang="en-US" sz="2000" dirty="0"/>
              <a:t>North Carolina’s Clean Energy Plan</a:t>
            </a:r>
          </a:p>
          <a:p>
            <a:pPr lvl="1"/>
            <a:r>
              <a:rPr lang="en-US" sz="2000" dirty="0"/>
              <a:t>Illinois Energy Efficiency Portfolio Standard</a:t>
            </a:r>
          </a:p>
          <a:p>
            <a:pPr marL="0" indent="0">
              <a:buNone/>
            </a:pPr>
            <a:r>
              <a:rPr lang="en-US" i="1" dirty="0"/>
              <a:t>   Transportation policies</a:t>
            </a:r>
          </a:p>
          <a:p>
            <a:pPr lvl="1"/>
            <a:r>
              <a:rPr lang="en-US" sz="2000" dirty="0"/>
              <a:t>Analysis of reduced vehicle trips in Utah</a:t>
            </a:r>
          </a:p>
          <a:p>
            <a:pPr lvl="1"/>
            <a:r>
              <a:rPr lang="en-US" sz="2000" dirty="0"/>
              <a:t>Public transit program in Nevada</a:t>
            </a:r>
            <a:endParaRPr lang="en-US" sz="2800" dirty="0"/>
          </a:p>
          <a:p>
            <a:pPr marL="0" indent="0">
              <a:buNone/>
            </a:pPr>
            <a:r>
              <a:rPr lang="en-US" i="1" dirty="0"/>
              <a:t>   Other analyses</a:t>
            </a:r>
          </a:p>
          <a:p>
            <a:pPr lvl="1"/>
            <a:r>
              <a:rPr lang="en-US" sz="2000" dirty="0"/>
              <a:t>Impacts of bioenergy use</a:t>
            </a:r>
          </a:p>
          <a:p>
            <a:pPr lvl="1"/>
            <a:r>
              <a:rPr lang="en-US" sz="2000" dirty="0"/>
              <a:t>Benefits of urban tree planting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7" name="Graphic 6" descr="Wind Turbines with solid fill">
            <a:extLst>
              <a:ext uri="{FF2B5EF4-FFF2-40B4-BE49-F238E27FC236}">
                <a16:creationId xmlns:a16="http://schemas.microsoft.com/office/drawing/2014/main" id="{FE616CDA-9EAA-4544-10DE-1B11CB237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33" y="2243719"/>
            <a:ext cx="632081" cy="632081"/>
          </a:xfrm>
          <a:prstGeom prst="rect">
            <a:avLst/>
          </a:prstGeom>
        </p:spPr>
      </p:pic>
      <p:pic>
        <p:nvPicPr>
          <p:cNvPr id="8" name="Graphic 7" descr="Lights On with solid fill">
            <a:extLst>
              <a:ext uri="{FF2B5EF4-FFF2-40B4-BE49-F238E27FC236}">
                <a16:creationId xmlns:a16="http://schemas.microsoft.com/office/drawing/2014/main" id="{43B2C686-6D18-1091-69FB-6F81B483D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33" y="3694045"/>
            <a:ext cx="632081" cy="632081"/>
          </a:xfrm>
          <a:prstGeom prst="rect">
            <a:avLst/>
          </a:prstGeom>
        </p:spPr>
      </p:pic>
      <p:pic>
        <p:nvPicPr>
          <p:cNvPr id="9" name="Graphic 8" descr="Earth globe: Americas with solid fill">
            <a:extLst>
              <a:ext uri="{FF2B5EF4-FFF2-40B4-BE49-F238E27FC236}">
                <a16:creationId xmlns:a16="http://schemas.microsoft.com/office/drawing/2014/main" id="{56B17DB7-98E4-D793-67D0-3256B0B2C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33" y="1307742"/>
            <a:ext cx="632081" cy="632081"/>
          </a:xfrm>
          <a:prstGeom prst="rect">
            <a:avLst/>
          </a:prstGeom>
        </p:spPr>
      </p:pic>
      <p:pic>
        <p:nvPicPr>
          <p:cNvPr id="10" name="Graphic 9" descr="Car with solid fill">
            <a:extLst>
              <a:ext uri="{FF2B5EF4-FFF2-40B4-BE49-F238E27FC236}">
                <a16:creationId xmlns:a16="http://schemas.microsoft.com/office/drawing/2014/main" id="{9ABCBA10-F5A1-0EC3-8D3E-EB156EB47D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8829" y="1307742"/>
            <a:ext cx="622738" cy="622738"/>
          </a:xfrm>
          <a:prstGeom prst="rect">
            <a:avLst/>
          </a:prstGeom>
        </p:spPr>
      </p:pic>
      <p:pic>
        <p:nvPicPr>
          <p:cNvPr id="11" name="Graphic 10" descr="Deciduous tree with solid fill">
            <a:extLst>
              <a:ext uri="{FF2B5EF4-FFF2-40B4-BE49-F238E27FC236}">
                <a16:creationId xmlns:a16="http://schemas.microsoft.com/office/drawing/2014/main" id="{CAF4CB76-24C2-6AE5-5E92-01197053C9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58829" y="2516522"/>
            <a:ext cx="622738" cy="6227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A8F410-84B7-5EC0-2EBE-09A81903F086}"/>
              </a:ext>
            </a:extLst>
          </p:cNvPr>
          <p:cNvSpPr txBox="1"/>
          <p:nvPr/>
        </p:nvSpPr>
        <p:spPr>
          <a:xfrm>
            <a:off x="7532482" y="4326126"/>
            <a:ext cx="288549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/>
              <a:t>More than </a:t>
            </a:r>
            <a:r>
              <a:rPr lang="en-US" sz="2000" b="1" dirty="0">
                <a:hlinkClick r:id="rId12"/>
              </a:rPr>
              <a:t>150 citations </a:t>
            </a:r>
            <a:r>
              <a:rPr lang="en-US" sz="2000" dirty="0"/>
              <a:t>as of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117751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B1955D-0EAC-44FF-A329-D5DF3B07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options for running COBRA?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64F8E6-B181-4597-A423-B10A181E7F49}"/>
              </a:ext>
            </a:extLst>
          </p:cNvPr>
          <p:cNvGrpSpPr/>
          <p:nvPr/>
        </p:nvGrpSpPr>
        <p:grpSpPr>
          <a:xfrm>
            <a:off x="918670" y="1567595"/>
            <a:ext cx="10320793" cy="4783812"/>
            <a:chOff x="1508577" y="2019109"/>
            <a:chExt cx="6524173" cy="4305335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062091E1-513F-4EB7-835B-3A24F90654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4522513"/>
                </p:ext>
              </p:extLst>
            </p:nvPr>
          </p:nvGraphicFramePr>
          <p:xfrm>
            <a:off x="1508577" y="2019109"/>
            <a:ext cx="6524173" cy="39988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F5E5EB-2CF2-4883-9205-9E6E67299EA7}"/>
                </a:ext>
              </a:extLst>
            </p:cNvPr>
            <p:cNvGrpSpPr/>
            <p:nvPr/>
          </p:nvGrpSpPr>
          <p:grpSpPr>
            <a:xfrm>
              <a:off x="2283622" y="5609139"/>
              <a:ext cx="5441909" cy="715305"/>
              <a:chOff x="1851044" y="6306131"/>
              <a:chExt cx="5441909" cy="291387"/>
            </a:xfrm>
          </p:grpSpPr>
          <p:sp>
            <p:nvSpPr>
              <p:cNvPr id="8" name="Arrow: Left-Right 7">
                <a:extLst>
                  <a:ext uri="{FF2B5EF4-FFF2-40B4-BE49-F238E27FC236}">
                    <a16:creationId xmlns:a16="http://schemas.microsoft.com/office/drawing/2014/main" id="{BAF08744-4ACB-42A2-A7B6-BB02B104454D}"/>
                  </a:ext>
                </a:extLst>
              </p:cNvPr>
              <p:cNvSpPr/>
              <p:nvPr/>
            </p:nvSpPr>
            <p:spPr bwMode="auto">
              <a:xfrm>
                <a:off x="1851044" y="6306131"/>
                <a:ext cx="5441909" cy="291387"/>
              </a:xfrm>
              <a:prstGeom prst="leftRightArrow">
                <a:avLst>
                  <a:gd name="adj1" fmla="val 80013"/>
                  <a:gd name="adj2" fmla="val 50000"/>
                </a:avLst>
              </a:prstGeom>
              <a:ln/>
              <a:extLst>
                <a:ext uri="{909E8E84-426E-40dd-AFC4-6F175D3DCCD1}">
                  <a14:hiddenFill xmlns:a14="http://schemas.microsoft.com/office/drawing/2010/main" xmlns="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87B7D3-1F53-4D26-9504-EFA0C9B5B89F}"/>
                  </a:ext>
                </a:extLst>
              </p:cNvPr>
              <p:cNvSpPr txBox="1"/>
              <p:nvPr/>
            </p:nvSpPr>
            <p:spPr>
              <a:xfrm>
                <a:off x="2091361" y="6332119"/>
                <a:ext cx="4961275" cy="23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Same methodology and data sources</a:t>
                </a:r>
              </a:p>
              <a:p>
                <a:pPr algn="ctr"/>
                <a:r>
                  <a:rPr lang="en-US" b="1" dirty="0"/>
                  <a:t>Results available as tables and maps</a:t>
                </a:r>
              </a:p>
            </p:txBody>
          </p:sp>
        </p:grp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7BCEED5-5E2B-4F29-BE6C-D05646A2E496}"/>
              </a:ext>
            </a:extLst>
          </p:cNvPr>
          <p:cNvSpPr/>
          <p:nvPr/>
        </p:nvSpPr>
        <p:spPr>
          <a:xfrm>
            <a:off x="10917235" y="702964"/>
            <a:ext cx="835829" cy="864631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6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3482-5FAA-DD7C-BC91-41C4FA0D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08A22-5A57-FCBD-8975-C57E49BE3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scenario is based off of emissions reduction in Massachusetts due to:</a:t>
            </a:r>
          </a:p>
          <a:p>
            <a:pPr lvl="1"/>
            <a:r>
              <a:rPr lang="en-US" dirty="0"/>
              <a:t>5% energy efficiency improvement in the electricity generation sector</a:t>
            </a:r>
          </a:p>
          <a:p>
            <a:pPr lvl="1"/>
            <a:r>
              <a:rPr lang="en-US" dirty="0"/>
              <a:t>200,000 electric vehicles for emissions reductions in the highway vehicles sector</a:t>
            </a:r>
          </a:p>
          <a:p>
            <a:r>
              <a:rPr lang="en-US" dirty="0"/>
              <a:t>Emissions reductions from this scenario were run through COBRA for three years</a:t>
            </a:r>
          </a:p>
          <a:p>
            <a:pPr lvl="1"/>
            <a:r>
              <a:rPr lang="en-US" dirty="0"/>
              <a:t>2030, 2035, and 2040</a:t>
            </a:r>
          </a:p>
          <a:p>
            <a:pPr lvl="1"/>
            <a:r>
              <a:rPr lang="en-US" dirty="0"/>
              <a:t>Total benefits over the analysis time frame were analyzed using COBRA Multi-Year Scenario Tool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479B3-AACE-472D-2D0B-59BC7CDA1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8265-4085-ECE5-242A-D21DC997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8703"/>
            <a:ext cx="4102408" cy="3608472"/>
          </a:xfrm>
        </p:spPr>
        <p:txBody>
          <a:bodyPr>
            <a:normAutofit/>
          </a:bodyPr>
          <a:lstStyle/>
          <a:p>
            <a:r>
              <a:rPr lang="en-US" dirty="0"/>
              <a:t>Download COBRA Future Input Files</a:t>
            </a:r>
            <a:br>
              <a:rPr lang="en-US" dirty="0"/>
            </a:br>
            <a:r>
              <a:rPr lang="en-US" sz="2000" dirty="0">
                <a:hlinkClick r:id="rId3"/>
              </a:rPr>
              <a:t>https://www.epa.gov/cobra/cobra-future-input-files</a:t>
            </a:r>
            <a:r>
              <a:rPr lang="en-US" sz="2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F528C9-0944-DB24-1E70-18031E891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DFA54-912A-ECEC-FC59-BE9588FB4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156" y="274249"/>
            <a:ext cx="5927844" cy="63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2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2AF7-243D-D399-99A9-592243B7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COBRA Desktop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36049-7E7A-A03D-7F80-A1AEFDA31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4304C-E2AA-D936-7CAB-95548EA97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47" y="1544827"/>
            <a:ext cx="9638706" cy="50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9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D0D8-5D85-AE69-DDBE-D7FCEAA3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Select Analysis Year – Advanced Options – Load Emissions Baseline and SR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1FEB5-0C4B-CC96-D974-117955BBC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5BD4B4-83E9-1A5E-16B7-3398772AF5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91728" y="1897538"/>
            <a:ext cx="8102719" cy="4324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AB87E-BF01-E84E-B47A-3A46F92AA3F4}"/>
              </a:ext>
            </a:extLst>
          </p:cNvPr>
          <p:cNvSpPr/>
          <p:nvPr/>
        </p:nvSpPr>
        <p:spPr>
          <a:xfrm>
            <a:off x="2538434" y="2556513"/>
            <a:ext cx="881385" cy="206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02CF3-B927-FA9E-50CB-3E0DE8B32DAA}"/>
              </a:ext>
            </a:extLst>
          </p:cNvPr>
          <p:cNvSpPr/>
          <p:nvPr/>
        </p:nvSpPr>
        <p:spPr>
          <a:xfrm>
            <a:off x="3483428" y="3325586"/>
            <a:ext cx="968830" cy="206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1DCAF-AF4E-48C9-716C-37FB75CED66A}"/>
              </a:ext>
            </a:extLst>
          </p:cNvPr>
          <p:cNvSpPr/>
          <p:nvPr/>
        </p:nvSpPr>
        <p:spPr>
          <a:xfrm>
            <a:off x="7647541" y="3598992"/>
            <a:ext cx="155448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8B798-7086-0E47-A8CA-EFA08B028583}"/>
              </a:ext>
            </a:extLst>
          </p:cNvPr>
          <p:cNvSpPr/>
          <p:nvPr/>
        </p:nvSpPr>
        <p:spPr>
          <a:xfrm>
            <a:off x="4452257" y="5499887"/>
            <a:ext cx="2547258" cy="206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76CB47-01F8-F147-B2D2-36859DA82DCD}"/>
              </a:ext>
            </a:extLst>
          </p:cNvPr>
          <p:cNvSpPr/>
          <p:nvPr/>
        </p:nvSpPr>
        <p:spPr>
          <a:xfrm>
            <a:off x="7647541" y="4633147"/>
            <a:ext cx="155448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3C661-1848-803D-C46C-B5BCDCD2E7AF}"/>
              </a:ext>
            </a:extLst>
          </p:cNvPr>
          <p:cNvSpPr/>
          <p:nvPr/>
        </p:nvSpPr>
        <p:spPr>
          <a:xfrm>
            <a:off x="7647541" y="4143850"/>
            <a:ext cx="155448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1B619F-28B6-B590-1C67-425E8359EAEA}"/>
              </a:ext>
            </a:extLst>
          </p:cNvPr>
          <p:cNvSpPr/>
          <p:nvPr/>
        </p:nvSpPr>
        <p:spPr>
          <a:xfrm>
            <a:off x="5907552" y="4615040"/>
            <a:ext cx="1206263" cy="206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412CF-6957-E4AE-8E6C-439B4B58D25C}"/>
              </a:ext>
            </a:extLst>
          </p:cNvPr>
          <p:cNvSpPr/>
          <p:nvPr/>
        </p:nvSpPr>
        <p:spPr>
          <a:xfrm>
            <a:off x="5907552" y="4143850"/>
            <a:ext cx="1206263" cy="206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D41C94-180B-1E4A-52F8-194373626FDC}"/>
              </a:ext>
            </a:extLst>
          </p:cNvPr>
          <p:cNvSpPr/>
          <p:nvPr/>
        </p:nvSpPr>
        <p:spPr>
          <a:xfrm>
            <a:off x="5907552" y="3672660"/>
            <a:ext cx="1206263" cy="206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6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6B76-6770-41E7-AC49-BAD417F6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Create Emissions Scenario – Select 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DDA9A-06C1-8D68-34E4-2255B307E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4BBF6-38B0-932C-7637-A2962D3A5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2CDC6-2D72-31FD-ACE8-06C1B419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58549" y="1690688"/>
            <a:ext cx="8674902" cy="45234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AC92A2-5F47-13D9-8278-94198F6C0FD1}"/>
              </a:ext>
            </a:extLst>
          </p:cNvPr>
          <p:cNvSpPr/>
          <p:nvPr/>
        </p:nvSpPr>
        <p:spPr>
          <a:xfrm>
            <a:off x="2118442" y="5780094"/>
            <a:ext cx="1081664" cy="257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1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6B76-6770-41E7-AC49-BAD417F6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Create Emissions Scenario – Select Emissions Tier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4BBF6-38B0-932C-7637-A2962D3A5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2CDC6-2D72-31FD-ACE8-06C1B419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58549" y="1690688"/>
            <a:ext cx="8674902" cy="44962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AC92A2-5F47-13D9-8278-94198F6C0FD1}"/>
              </a:ext>
            </a:extLst>
          </p:cNvPr>
          <p:cNvSpPr/>
          <p:nvPr/>
        </p:nvSpPr>
        <p:spPr>
          <a:xfrm>
            <a:off x="4287345" y="4467643"/>
            <a:ext cx="1081664" cy="257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9168-8306-2941-BD9B-A9680A4C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CO-Benefits Risk Assessment Health Impacts Screening and Mapping Tool (COBRA)</a:t>
            </a:r>
            <a:br>
              <a:rPr lang="en-US" sz="4800" dirty="0"/>
            </a:br>
            <a:r>
              <a:rPr lang="en-US" sz="4800" dirty="0"/>
              <a:t>CPRG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AD299E-F3D8-4560-A986-00BAD7272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83189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6B76-6770-41E7-AC49-BAD417F6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Create Emissions Scenario – Add Additional Emissions Changes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8B42070-D1DE-D680-D7B0-D3FEE5782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4BBF6-38B0-932C-7637-A2962D3A5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2CDC6-2D72-31FD-ACE8-06C1B419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6381" y="2190372"/>
            <a:ext cx="8580899" cy="38699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AC92A2-5F47-13D9-8278-94198F6C0FD1}"/>
              </a:ext>
            </a:extLst>
          </p:cNvPr>
          <p:cNvSpPr/>
          <p:nvPr/>
        </p:nvSpPr>
        <p:spPr>
          <a:xfrm>
            <a:off x="6168155" y="2916461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FC5FCA-EA68-DB8D-4B79-46695B6B65FE}"/>
              </a:ext>
            </a:extLst>
          </p:cNvPr>
          <p:cNvSpPr/>
          <p:nvPr/>
        </p:nvSpPr>
        <p:spPr>
          <a:xfrm>
            <a:off x="3593990" y="3954704"/>
            <a:ext cx="1192695" cy="18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5167A-1EC3-3AC0-6F05-E6DC2E460B82}"/>
              </a:ext>
            </a:extLst>
          </p:cNvPr>
          <p:cNvSpPr/>
          <p:nvPr/>
        </p:nvSpPr>
        <p:spPr>
          <a:xfrm>
            <a:off x="6168155" y="3324338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F4623-5574-8849-D511-54E0631FA2BF}"/>
              </a:ext>
            </a:extLst>
          </p:cNvPr>
          <p:cNvSpPr/>
          <p:nvPr/>
        </p:nvSpPr>
        <p:spPr>
          <a:xfrm>
            <a:off x="6168155" y="3716224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53F58C-0D0A-F52D-3905-3D9A175E6D52}"/>
              </a:ext>
            </a:extLst>
          </p:cNvPr>
          <p:cNvSpPr/>
          <p:nvPr/>
        </p:nvSpPr>
        <p:spPr>
          <a:xfrm>
            <a:off x="7091679" y="2620261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F1D61-42A0-38F5-D3C4-6AF0EB86C921}"/>
              </a:ext>
            </a:extLst>
          </p:cNvPr>
          <p:cNvSpPr/>
          <p:nvPr/>
        </p:nvSpPr>
        <p:spPr>
          <a:xfrm>
            <a:off x="7091679" y="2957717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091CA0-374F-74EF-E5AE-77E58EB37CEA}"/>
              </a:ext>
            </a:extLst>
          </p:cNvPr>
          <p:cNvSpPr/>
          <p:nvPr/>
        </p:nvSpPr>
        <p:spPr>
          <a:xfrm>
            <a:off x="7091679" y="3382261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3A4798-D778-F490-6060-8B7081A37BDF}"/>
              </a:ext>
            </a:extLst>
          </p:cNvPr>
          <p:cNvSpPr/>
          <p:nvPr/>
        </p:nvSpPr>
        <p:spPr>
          <a:xfrm>
            <a:off x="7090155" y="3774147"/>
            <a:ext cx="841248" cy="18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6BDBB4-728E-A78B-0C0D-D05860C8845C}"/>
              </a:ext>
            </a:extLst>
          </p:cNvPr>
          <p:cNvSpPr/>
          <p:nvPr/>
        </p:nvSpPr>
        <p:spPr>
          <a:xfrm>
            <a:off x="7212619" y="4539518"/>
            <a:ext cx="1186548" cy="180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A9EBA-8A69-6932-DD7C-7B1B83A149B7}"/>
              </a:ext>
            </a:extLst>
          </p:cNvPr>
          <p:cNvSpPr/>
          <p:nvPr/>
        </p:nvSpPr>
        <p:spPr>
          <a:xfrm>
            <a:off x="7988794" y="2655769"/>
            <a:ext cx="402772" cy="18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4A0D81-FBCB-4E0B-EBBC-66CEE2A8EBFC}"/>
              </a:ext>
            </a:extLst>
          </p:cNvPr>
          <p:cNvSpPr/>
          <p:nvPr/>
        </p:nvSpPr>
        <p:spPr>
          <a:xfrm>
            <a:off x="7988794" y="3036166"/>
            <a:ext cx="402772" cy="18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CB2DF-1E5E-0E0D-565C-2363D8B3856C}"/>
              </a:ext>
            </a:extLst>
          </p:cNvPr>
          <p:cNvSpPr/>
          <p:nvPr/>
        </p:nvSpPr>
        <p:spPr>
          <a:xfrm>
            <a:off x="7988794" y="3427973"/>
            <a:ext cx="402772" cy="18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DA8EDF-0278-5C15-C474-7FDF677A06C9}"/>
              </a:ext>
            </a:extLst>
          </p:cNvPr>
          <p:cNvSpPr/>
          <p:nvPr/>
        </p:nvSpPr>
        <p:spPr>
          <a:xfrm>
            <a:off x="7988794" y="3808431"/>
            <a:ext cx="402772" cy="18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23759C-9382-3530-7480-A8BE5690786C}"/>
              </a:ext>
            </a:extLst>
          </p:cNvPr>
          <p:cNvSpPr/>
          <p:nvPr/>
        </p:nvSpPr>
        <p:spPr>
          <a:xfrm>
            <a:off x="6168155" y="2529682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6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6B76-6770-41E7-AC49-BAD417F6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Create Emissions Scenario – Modify Emissions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7E03CFC-59E0-6FBF-CA04-18FC67CF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4BBF6-38B0-932C-7637-A2962D3A5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2CDC6-2D72-31FD-ACE8-06C1B419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44020" y="1765166"/>
            <a:ext cx="8580899" cy="38807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AC92A2-5F47-13D9-8278-94198F6C0FD1}"/>
              </a:ext>
            </a:extLst>
          </p:cNvPr>
          <p:cNvSpPr/>
          <p:nvPr/>
        </p:nvSpPr>
        <p:spPr>
          <a:xfrm>
            <a:off x="6738150" y="2590977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FC5FCA-EA68-DB8D-4B79-46695B6B65FE}"/>
              </a:ext>
            </a:extLst>
          </p:cNvPr>
          <p:cNvSpPr/>
          <p:nvPr/>
        </p:nvSpPr>
        <p:spPr>
          <a:xfrm>
            <a:off x="6738150" y="2945525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5167A-1EC3-3AC0-6F05-E6DC2E460B82}"/>
              </a:ext>
            </a:extLst>
          </p:cNvPr>
          <p:cNvSpPr/>
          <p:nvPr/>
        </p:nvSpPr>
        <p:spPr>
          <a:xfrm>
            <a:off x="6738150" y="3365892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F4623-5574-8849-D511-54E0631FA2BF}"/>
              </a:ext>
            </a:extLst>
          </p:cNvPr>
          <p:cNvSpPr/>
          <p:nvPr/>
        </p:nvSpPr>
        <p:spPr>
          <a:xfrm>
            <a:off x="6738150" y="3736937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53F58C-0D0A-F52D-3905-3D9A175E6D52}"/>
              </a:ext>
            </a:extLst>
          </p:cNvPr>
          <p:cNvSpPr/>
          <p:nvPr/>
        </p:nvSpPr>
        <p:spPr>
          <a:xfrm>
            <a:off x="7683168" y="2652889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F1D61-42A0-38F5-D3C4-6AF0EB86C921}"/>
              </a:ext>
            </a:extLst>
          </p:cNvPr>
          <p:cNvSpPr/>
          <p:nvPr/>
        </p:nvSpPr>
        <p:spPr>
          <a:xfrm>
            <a:off x="7683168" y="3002391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091CA0-374F-74EF-E5AE-77E58EB37CEA}"/>
              </a:ext>
            </a:extLst>
          </p:cNvPr>
          <p:cNvSpPr/>
          <p:nvPr/>
        </p:nvSpPr>
        <p:spPr>
          <a:xfrm>
            <a:off x="7683168" y="3417223"/>
            <a:ext cx="838200" cy="18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3A4798-D778-F490-6060-8B7081A37BDF}"/>
              </a:ext>
            </a:extLst>
          </p:cNvPr>
          <p:cNvSpPr/>
          <p:nvPr/>
        </p:nvSpPr>
        <p:spPr>
          <a:xfrm>
            <a:off x="7683168" y="3799206"/>
            <a:ext cx="838200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6BDBB4-728E-A78B-0C0D-D05860C8845C}"/>
              </a:ext>
            </a:extLst>
          </p:cNvPr>
          <p:cNvSpPr/>
          <p:nvPr/>
        </p:nvSpPr>
        <p:spPr>
          <a:xfrm>
            <a:off x="7829451" y="4507301"/>
            <a:ext cx="1186548" cy="261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2B669C-DCB6-E1FF-4E57-085964FB672D}"/>
              </a:ext>
            </a:extLst>
          </p:cNvPr>
          <p:cNvSpPr/>
          <p:nvPr/>
        </p:nvSpPr>
        <p:spPr>
          <a:xfrm>
            <a:off x="8612774" y="2694982"/>
            <a:ext cx="402772" cy="18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6081FB-E866-5C0E-FA7D-AE8F57B37188}"/>
              </a:ext>
            </a:extLst>
          </p:cNvPr>
          <p:cNvSpPr/>
          <p:nvPr/>
        </p:nvSpPr>
        <p:spPr>
          <a:xfrm>
            <a:off x="8596872" y="3069509"/>
            <a:ext cx="402772" cy="18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2D550-BBCC-3430-7667-FA3FE91587A3}"/>
              </a:ext>
            </a:extLst>
          </p:cNvPr>
          <p:cNvSpPr/>
          <p:nvPr/>
        </p:nvSpPr>
        <p:spPr>
          <a:xfrm>
            <a:off x="8604823" y="3466332"/>
            <a:ext cx="402772" cy="18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6822C5-5D24-E3CE-FF27-8A86D498FF0D}"/>
              </a:ext>
            </a:extLst>
          </p:cNvPr>
          <p:cNvSpPr/>
          <p:nvPr/>
        </p:nvSpPr>
        <p:spPr>
          <a:xfrm>
            <a:off x="8612774" y="3844709"/>
            <a:ext cx="402772" cy="180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A67A78-4727-11BD-0351-975430B557A9}"/>
              </a:ext>
            </a:extLst>
          </p:cNvPr>
          <p:cNvSpPr/>
          <p:nvPr/>
        </p:nvSpPr>
        <p:spPr>
          <a:xfrm>
            <a:off x="4141913" y="2511630"/>
            <a:ext cx="1768921" cy="203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1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DF55-4668-012E-2C22-043481DE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Execute Run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D1D3E-C467-8B77-841E-762D33DAB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58DD8-A6B4-F6AC-6D75-EE12FA10B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C4B98-81DE-717B-095B-EDEE07BDB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1383890"/>
            <a:ext cx="9231086" cy="47843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1C97F1-0AC0-6E87-CAE7-FDB1171CC432}"/>
              </a:ext>
            </a:extLst>
          </p:cNvPr>
          <p:cNvSpPr/>
          <p:nvPr/>
        </p:nvSpPr>
        <p:spPr>
          <a:xfrm>
            <a:off x="1758217" y="2751312"/>
            <a:ext cx="402772" cy="2940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B10B84-5B45-D216-4384-F1BA80B9D8F0}"/>
              </a:ext>
            </a:extLst>
          </p:cNvPr>
          <p:cNvSpPr/>
          <p:nvPr/>
        </p:nvSpPr>
        <p:spPr>
          <a:xfrm>
            <a:off x="3940629" y="5135284"/>
            <a:ext cx="1524000" cy="294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7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3060-48F7-71D9-DB76-D310CDBD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Export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22CE-FBE3-C700-A836-ACEE35696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42F49-CF46-BC42-38EA-C7EFD215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24741" y="1939437"/>
            <a:ext cx="8830435" cy="43177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C280F8-97AA-C6E9-4013-DF0544A15831}"/>
              </a:ext>
            </a:extLst>
          </p:cNvPr>
          <p:cNvSpPr/>
          <p:nvPr/>
        </p:nvSpPr>
        <p:spPr>
          <a:xfrm>
            <a:off x="7260759" y="2623334"/>
            <a:ext cx="1600212" cy="2396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68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B7F8-99B3-6AB8-12AE-4EB22F4B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Steps for Additional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703D-B6EB-3723-EF1C-348464B6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population, incidence, and valuation function files for 2035 and 2040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52A68-42BF-645E-006D-A25DCDCAF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0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4A6E-45C1-EA10-7065-8F043998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" y="969228"/>
            <a:ext cx="5817658" cy="3231297"/>
          </a:xfrm>
        </p:spPr>
        <p:txBody>
          <a:bodyPr>
            <a:normAutofit/>
          </a:bodyPr>
          <a:lstStyle/>
          <a:p>
            <a:r>
              <a:rPr lang="en-US" dirty="0"/>
              <a:t>Download Multi-Year Tool</a:t>
            </a:r>
            <a:br>
              <a:rPr lang="en-US" dirty="0"/>
            </a:br>
            <a:r>
              <a:rPr lang="en-US" sz="2400" dirty="0">
                <a:hlinkClick r:id="rId3"/>
              </a:rPr>
              <a:t>https://www.epa.gov/cobra/cobra-future-input-files</a:t>
            </a:r>
            <a:r>
              <a:rPr lang="en-US" sz="2400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C62B2-894B-0D0F-85C3-A13E63AC7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DB496E-77F1-210B-664A-16E0CF3C1326}"/>
              </a:ext>
            </a:extLst>
          </p:cNvPr>
          <p:cNvGrpSpPr/>
          <p:nvPr/>
        </p:nvGrpSpPr>
        <p:grpSpPr>
          <a:xfrm>
            <a:off x="5834108" y="1277947"/>
            <a:ext cx="5886450" cy="4302105"/>
            <a:chOff x="5834108" y="1277947"/>
            <a:chExt cx="5886450" cy="43021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BE9FF8-8864-42BC-E737-F3FEC33D4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4108" y="1277947"/>
              <a:ext cx="5886450" cy="430210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E927B-B721-6B73-F9D7-608FED024D57}"/>
                </a:ext>
              </a:extLst>
            </p:cNvPr>
            <p:cNvSpPr/>
            <p:nvPr/>
          </p:nvSpPr>
          <p:spPr>
            <a:xfrm>
              <a:off x="6203483" y="4852184"/>
              <a:ext cx="2340441" cy="2396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70666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D0B7-BF43-6BD3-F68D-26BD7B36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Scenario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25767-554A-502D-CC7B-77E13AEB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D03413-1892-BE7C-9B46-34D0D75AF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5439D-D3B6-D617-68F3-5DA07295C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71823" y="2099065"/>
            <a:ext cx="6566575" cy="389130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4457D3-E46F-2FDA-A02F-6529856BFE3B}"/>
              </a:ext>
            </a:extLst>
          </p:cNvPr>
          <p:cNvCxnSpPr/>
          <p:nvPr/>
        </p:nvCxnSpPr>
        <p:spPr>
          <a:xfrm flipH="1">
            <a:off x="9144002" y="2569028"/>
            <a:ext cx="11538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741DEC-6459-1EE5-EB82-84C7EC46AF5D}"/>
              </a:ext>
            </a:extLst>
          </p:cNvPr>
          <p:cNvCxnSpPr/>
          <p:nvPr/>
        </p:nvCxnSpPr>
        <p:spPr>
          <a:xfrm flipH="1">
            <a:off x="9144002" y="2841170"/>
            <a:ext cx="11538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CE27F2-8F2C-A6C9-6CA9-B1B453840DCF}"/>
              </a:ext>
            </a:extLst>
          </p:cNvPr>
          <p:cNvCxnSpPr/>
          <p:nvPr/>
        </p:nvCxnSpPr>
        <p:spPr>
          <a:xfrm flipH="1">
            <a:off x="9144002" y="3069771"/>
            <a:ext cx="11538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070F74-C49E-88EA-9DF6-34D69847D42D}"/>
              </a:ext>
            </a:extLst>
          </p:cNvPr>
          <p:cNvCxnSpPr/>
          <p:nvPr/>
        </p:nvCxnSpPr>
        <p:spPr>
          <a:xfrm flipH="1">
            <a:off x="9144002" y="3320143"/>
            <a:ext cx="11538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E94E50-6567-0CB3-4CC9-747AE8B3A637}"/>
              </a:ext>
            </a:extLst>
          </p:cNvPr>
          <p:cNvCxnSpPr/>
          <p:nvPr/>
        </p:nvCxnSpPr>
        <p:spPr>
          <a:xfrm flipH="1">
            <a:off x="9143997" y="5257799"/>
            <a:ext cx="11538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77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AE93-99BA-2A32-FEF0-ADA703B7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Data Files for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7A788-4DCB-F2D5-E6C7-65A2C3A79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FD9A1B-18C9-AB60-FA38-273A396C0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9BA76-6023-67B0-F5C2-7395E12681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6875" y="2303252"/>
            <a:ext cx="5778675" cy="1439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1320C5-00DA-5823-C607-D46A3241E809}"/>
              </a:ext>
            </a:extLst>
          </p:cNvPr>
          <p:cNvSpPr/>
          <p:nvPr/>
        </p:nvSpPr>
        <p:spPr>
          <a:xfrm>
            <a:off x="3007812" y="2303252"/>
            <a:ext cx="3297738" cy="1439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B03AB-8787-C47E-3F67-7B9EDA877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0" y="4124325"/>
            <a:ext cx="6134100" cy="15811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D78B4125-6E1C-CEC2-59DB-6977085B51F5}"/>
              </a:ext>
            </a:extLst>
          </p:cNvPr>
          <p:cNvCxnSpPr>
            <a:cxnSpLocks/>
          </p:cNvCxnSpPr>
          <p:nvPr/>
        </p:nvCxnSpPr>
        <p:spPr>
          <a:xfrm rot="10800000">
            <a:off x="3857626" y="3743325"/>
            <a:ext cx="1152525" cy="1295400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1701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AA38-D6BC-9F54-9646-555B54EE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2C2C7-434F-9BBC-8518-155983CD5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A1F5E-7792-CA28-8F42-274EA3585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17F1A-28C8-EE1C-BAA2-677E1E83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6207" y="2409772"/>
            <a:ext cx="6059586" cy="2038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D526B7-0706-5E80-5680-C7F121BCB7E1}"/>
              </a:ext>
            </a:extLst>
          </p:cNvPr>
          <p:cNvSpPr/>
          <p:nvPr/>
        </p:nvSpPr>
        <p:spPr>
          <a:xfrm>
            <a:off x="7887694" y="3116911"/>
            <a:ext cx="1152939" cy="6599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39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1C11-2731-0C80-2F13-0E77A08E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Results - COBRA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D3220-35A0-2937-60DE-5449D6828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6A547-5E61-881F-09D0-12157E03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24344" y="1662011"/>
            <a:ext cx="2915963" cy="497429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04D4B9-9213-D585-A753-1B52189CC616}"/>
              </a:ext>
            </a:extLst>
          </p:cNvPr>
          <p:cNvCxnSpPr/>
          <p:nvPr/>
        </p:nvCxnSpPr>
        <p:spPr>
          <a:xfrm flipH="1">
            <a:off x="4038599" y="1819672"/>
            <a:ext cx="11538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273D2F-0390-8298-C8A9-D4DC4355ED65}"/>
              </a:ext>
            </a:extLst>
          </p:cNvPr>
          <p:cNvCxnSpPr/>
          <p:nvPr/>
        </p:nvCxnSpPr>
        <p:spPr>
          <a:xfrm flipH="1">
            <a:off x="4038599" y="1906758"/>
            <a:ext cx="11538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75B65A-7ACB-E108-9D4F-30EFCF94E4F8}"/>
              </a:ext>
            </a:extLst>
          </p:cNvPr>
          <p:cNvCxnSpPr/>
          <p:nvPr/>
        </p:nvCxnSpPr>
        <p:spPr>
          <a:xfrm flipH="1">
            <a:off x="4038599" y="2026501"/>
            <a:ext cx="11538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4C9424-BC8D-9AFC-018B-B55723834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3535"/>
              </p:ext>
            </p:extLst>
          </p:nvPr>
        </p:nvGraphicFramePr>
        <p:xfrm>
          <a:off x="5480896" y="2055970"/>
          <a:ext cx="6601611" cy="425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757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B7C6-EBB1-C6EE-A821-82A3D87F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7D0A4-F37F-CE51-C753-003AAD7B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7" y="1787240"/>
            <a:ext cx="6752080" cy="45736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Overview of COBRA</a:t>
            </a:r>
          </a:p>
          <a:p>
            <a:r>
              <a:rPr lang="en-US" dirty="0">
                <a:ea typeface="+mn-lt"/>
                <a:cs typeface="+mn-lt"/>
              </a:rPr>
              <a:t>What’s new in COBRA 5.0?</a:t>
            </a:r>
          </a:p>
          <a:p>
            <a:r>
              <a:rPr lang="en-US" dirty="0">
                <a:ea typeface="+mn-lt"/>
                <a:cs typeface="+mn-lt"/>
              </a:rPr>
              <a:t>How does COBRA work?</a:t>
            </a:r>
          </a:p>
          <a:p>
            <a:r>
              <a:rPr lang="en-US" dirty="0">
                <a:ea typeface="+mn-lt"/>
                <a:cs typeface="+mn-lt"/>
              </a:rPr>
              <a:t>Demonstration of COBRA and Future Year Scenario Tool</a:t>
            </a:r>
          </a:p>
          <a:p>
            <a:r>
              <a:rPr lang="en-US" dirty="0">
                <a:ea typeface="+mn-lt"/>
                <a:cs typeface="+mn-lt"/>
              </a:rPr>
              <a:t>Health Benefits-per-kilowatt hour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FA542-8C43-1498-CF21-5E3302C6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A heart with a pulse on a map&#10;&#10;Description automatically generated">
            <a:extLst>
              <a:ext uri="{FF2B5EF4-FFF2-40B4-BE49-F238E27FC236}">
                <a16:creationId xmlns:a16="http://schemas.microsoft.com/office/drawing/2014/main" id="{0B9F689B-312E-CAE4-4BDF-57387F8C3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220" y="2082758"/>
            <a:ext cx="203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C661-DEFD-44C1-8F35-5AF2BEB0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" y="479032"/>
            <a:ext cx="12039600" cy="767821"/>
          </a:xfrm>
        </p:spPr>
        <p:txBody>
          <a:bodyPr/>
          <a:lstStyle/>
          <a:p>
            <a:r>
              <a:rPr lang="en-US" b="1">
                <a:latin typeface="Calibri" pitchFamily="34" charset="0"/>
              </a:rPr>
              <a:t>Understanding the Results</a:t>
            </a:r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6843978-8241-F78C-C055-70F98D031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7" y="1531521"/>
            <a:ext cx="5819019" cy="457369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dirty="0"/>
              <a:t>COBRA results include: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Summary Table with change in incidence, monetary value, and total health benefits (low and high values).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County-level table with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Annual average </a:t>
            </a:r>
            <a:r>
              <a:rPr lang="en-US" sz="1600" dirty="0"/>
              <a:t>PM</a:t>
            </a:r>
            <a:r>
              <a:rPr lang="en-US" sz="1600" baseline="-25000" dirty="0"/>
              <a:t>2.5</a:t>
            </a:r>
            <a:r>
              <a:rPr lang="en-US" sz="1600" dirty="0"/>
              <a:t> concentrations and ozone season average of the </a:t>
            </a:r>
            <a:r>
              <a:rPr lang="en-US" sz="1600" b="1" dirty="0"/>
              <a:t>maximum daily 8-hour average (MDA8) </a:t>
            </a:r>
            <a:r>
              <a:rPr lang="en-US" sz="1600" dirty="0"/>
              <a:t>of O</a:t>
            </a:r>
            <a:r>
              <a:rPr lang="en-US" sz="1600" baseline="-25000" dirty="0"/>
              <a:t>3</a:t>
            </a:r>
            <a:r>
              <a:rPr lang="en-US" sz="1600" dirty="0"/>
              <a:t> concentrations for the control and baseline scenario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The </a:t>
            </a:r>
            <a:r>
              <a:rPr lang="en-US" sz="1600" b="1" dirty="0"/>
              <a:t>change </a:t>
            </a:r>
            <a:r>
              <a:rPr lang="en-US" sz="1600" dirty="0"/>
              <a:t>in PM</a:t>
            </a:r>
            <a:r>
              <a:rPr lang="en-US" sz="1600" baseline="-25000" dirty="0"/>
              <a:t>2.5</a:t>
            </a:r>
            <a:r>
              <a:rPr lang="en-US" sz="1600" dirty="0"/>
              <a:t> and O</a:t>
            </a:r>
            <a:r>
              <a:rPr lang="en-US" sz="1600" baseline="-25000" dirty="0"/>
              <a:t>3</a:t>
            </a:r>
            <a:r>
              <a:rPr lang="en-US" sz="1600" dirty="0"/>
              <a:t> concentrations between the baseline and control scenarios (delta PM</a:t>
            </a:r>
            <a:r>
              <a:rPr lang="en-US" sz="1600" baseline="-25000" dirty="0"/>
              <a:t>2.5</a:t>
            </a:r>
            <a:r>
              <a:rPr lang="en-US" sz="1600" dirty="0"/>
              <a:t> and O</a:t>
            </a:r>
            <a:r>
              <a:rPr lang="en-US" sz="1600" baseline="-25000" dirty="0"/>
              <a:t>3</a:t>
            </a:r>
            <a:r>
              <a:rPr lang="en-US" sz="1600" dirty="0"/>
              <a:t>), and associated changes in health incidence and monetary values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More detailed data by health endpoint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AB934-DB64-420E-AF9A-0B4DDB803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CB9A6-3EAC-457F-9FBC-09E84A576656}"/>
              </a:ext>
            </a:extLst>
          </p:cNvPr>
          <p:cNvSpPr txBox="1"/>
          <p:nvPr/>
        </p:nvSpPr>
        <p:spPr>
          <a:xfrm>
            <a:off x="7349814" y="3286782"/>
            <a:ext cx="296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Desktop Edition Results Summary Table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BB3D3-183A-4D0E-79D9-AF7C6B25FE8C}"/>
              </a:ext>
            </a:extLst>
          </p:cNvPr>
          <p:cNvSpPr txBox="1"/>
          <p:nvPr/>
        </p:nvSpPr>
        <p:spPr>
          <a:xfrm>
            <a:off x="7349813" y="5689662"/>
            <a:ext cx="296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Full County-Level Results Table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9FDA67-A2BD-3E0D-99D4-320D2A22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8015" y="1685390"/>
            <a:ext cx="6129915" cy="13626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71D7E5-254F-6722-42A7-E87E3D7B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8015" y="4648340"/>
            <a:ext cx="6135019" cy="8970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2675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E1D3CB4-6CFF-AACA-3D15-04BCA54F26D2}"/>
              </a:ext>
            </a:extLst>
          </p:cNvPr>
          <p:cNvSpPr txBox="1"/>
          <p:nvPr/>
        </p:nvSpPr>
        <p:spPr>
          <a:xfrm>
            <a:off x="341906" y="5175216"/>
            <a:ext cx="1104811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Web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A7D0F-741A-9846-2B71-56BF747B244E}"/>
              </a:ext>
            </a:extLst>
          </p:cNvPr>
          <p:cNvSpPr txBox="1"/>
          <p:nvPr/>
        </p:nvSpPr>
        <p:spPr>
          <a:xfrm>
            <a:off x="341906" y="3911281"/>
            <a:ext cx="1104811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Desktop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40F0B-1926-42A3-BE4C-DA48A1E9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AVERT-COBRA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7715C-8F32-A9E7-7B3A-4188DB858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4BB9704-1508-4722-E242-64BBE2099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92" y="1666882"/>
            <a:ext cx="1992506" cy="975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6FFA5-4EBC-0004-6EBA-5036012F94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06" b="8298"/>
          <a:stretch/>
        </p:blipFill>
        <p:spPr>
          <a:xfrm>
            <a:off x="6427560" y="1829433"/>
            <a:ext cx="2087625" cy="684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1552484-4D40-B418-FDE2-6105A1654B49}"/>
              </a:ext>
            </a:extLst>
          </p:cNvPr>
          <p:cNvSpPr/>
          <p:nvPr/>
        </p:nvSpPr>
        <p:spPr>
          <a:xfrm>
            <a:off x="5637475" y="2002227"/>
            <a:ext cx="528929" cy="4239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9654B1-1401-0B3E-780A-D73ABCA1F8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535" t="69691" r="13984" b="1"/>
          <a:stretch/>
        </p:blipFill>
        <p:spPr>
          <a:xfrm>
            <a:off x="7609399" y="4048869"/>
            <a:ext cx="1900362" cy="8970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F76FA3-8881-8D25-602F-2B46DFCE3632}"/>
              </a:ext>
            </a:extLst>
          </p:cNvPr>
          <p:cNvSpPr/>
          <p:nvPr/>
        </p:nvSpPr>
        <p:spPr>
          <a:xfrm>
            <a:off x="7672348" y="4680389"/>
            <a:ext cx="787180" cy="225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07789-43AD-6CD4-CB0E-702B10DBE49C}"/>
              </a:ext>
            </a:extLst>
          </p:cNvPr>
          <p:cNvSpPr txBox="1"/>
          <p:nvPr/>
        </p:nvSpPr>
        <p:spPr>
          <a:xfrm>
            <a:off x="341906" y="2653779"/>
            <a:ext cx="498398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Develop an energy scenario and calculate emissions changes from energy efficiency, renewable energy, electric vehicle, and/or energy storage projects, programs, or policies.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FA1F7-482E-AB47-45C6-238C0A0D2E83}"/>
              </a:ext>
            </a:extLst>
          </p:cNvPr>
          <p:cNvSpPr txBox="1"/>
          <p:nvPr/>
        </p:nvSpPr>
        <p:spPr>
          <a:xfrm>
            <a:off x="6427561" y="2792278"/>
            <a:ext cx="4962460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Estimate the health and associated economics impacts of emissions changes from the energy scenario.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7563D4-DFB5-71BA-B398-F39C481502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14827" r="50230" b="8597"/>
          <a:stretch/>
        </p:blipFill>
        <p:spPr>
          <a:xfrm>
            <a:off x="1200648" y="5209677"/>
            <a:ext cx="3500224" cy="1141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B521A7-4E14-144F-AD28-0E7D372344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620" t="48677" r="15034" b="16847"/>
          <a:stretch/>
        </p:blipFill>
        <p:spPr>
          <a:xfrm>
            <a:off x="1593606" y="4055165"/>
            <a:ext cx="2480579" cy="890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2A1F6C-FAE4-2A85-B711-40A1693481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136" r="33010" b="-740"/>
          <a:stretch/>
        </p:blipFill>
        <p:spPr>
          <a:xfrm>
            <a:off x="6502679" y="5555477"/>
            <a:ext cx="4549633" cy="4398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8179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24CB-A911-11C1-5F6F-5FFD40EE1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Benefits per kilowatt-hour (BPK)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D9B29-BA3E-2F65-1ABE-BB6FCBCCE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51E27-C5D2-433D-5450-09048C6E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1821817"/>
            <a:ext cx="9669224" cy="4153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4375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B05E-641C-529F-0645-5F541505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916A-D60C-B8FB-D20A-66FFA017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Census tract-level modeling</a:t>
            </a:r>
          </a:p>
          <a:p>
            <a:r>
              <a:rPr lang="en-US" dirty="0"/>
              <a:t>LIDAC Reporting</a:t>
            </a:r>
          </a:p>
          <a:p>
            <a:r>
              <a:rPr lang="en-US" dirty="0"/>
              <a:t>Air Quality modeling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4098E-057D-FF62-E0BC-E3A002137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9C1DA-AFC4-82FC-2C97-726489F9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151" y="1789234"/>
            <a:ext cx="4800600" cy="31527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13CA5-16AF-5810-A54A-F4B48584E1C3}"/>
              </a:ext>
            </a:extLst>
          </p:cNvPr>
          <p:cNvSpPr txBox="1"/>
          <p:nvPr/>
        </p:nvSpPr>
        <p:spPr>
          <a:xfrm>
            <a:off x="6720689" y="5155437"/>
            <a:ext cx="3983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Example of Census Tract-level Results Resolution</a:t>
            </a:r>
          </a:p>
        </p:txBody>
      </p:sp>
    </p:spTree>
    <p:extLst>
      <p:ext uri="{BB962C8B-B14F-4D97-AF65-F5344CB8AC3E}">
        <p14:creationId xmlns:p14="http://schemas.microsoft.com/office/powerpoint/2010/main" val="2358094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8D0A-A103-78D0-9932-3AA4A7B7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I learn more?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C314D-CF43-8770-1990-404212BF7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5C831D-BD3F-5C10-960F-4A73B629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Visit Our Website to find all the documentation for COBRA and to access the model: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B050"/>
                </a:solidFill>
                <a:hlinkClick r:id="rId2"/>
              </a:rPr>
              <a:t>https://www.epa.gov/cobra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EPA: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dirty="0">
                <a:hlinkClick r:id="rId3"/>
              </a:rPr>
              <a:t>cobra@epa.gov</a:t>
            </a:r>
            <a:r>
              <a:rPr lang="en-US" dirty="0"/>
              <a:t> </a:t>
            </a:r>
          </a:p>
        </p:txBody>
      </p:sp>
      <p:pic>
        <p:nvPicPr>
          <p:cNvPr id="7" name="Picture 6" descr="A qr code with a heart and pulse&#10;&#10;Description automatically generated">
            <a:extLst>
              <a:ext uri="{FF2B5EF4-FFF2-40B4-BE49-F238E27FC236}">
                <a16:creationId xmlns:a16="http://schemas.microsoft.com/office/drawing/2014/main" id="{F077AFF3-A264-9857-90EF-D46C8F25B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949" y="2171699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BF5CC-084F-ED45-BE3C-E4BAC1FC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32145"/>
            <a:ext cx="12039600" cy="767821"/>
          </a:xfrm>
        </p:spPr>
        <p:txBody>
          <a:bodyPr/>
          <a:lstStyle/>
          <a:p>
            <a:r>
              <a:rPr lang="en-US"/>
              <a:t>Overview of COBRA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0519B-39A6-47DB-8655-2838F7C5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9487"/>
            <a:ext cx="3471908" cy="365125"/>
          </a:xfrm>
        </p:spPr>
        <p:txBody>
          <a:bodyPr/>
          <a:lstStyle/>
          <a:p>
            <a:fld id="{8D9C3B4F-4B7B-9A4F-9F3C-3A4901A339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2B566D-16E0-BF70-F6DF-A3A066E9BD4E}"/>
              </a:ext>
            </a:extLst>
          </p:cNvPr>
          <p:cNvSpPr/>
          <p:nvPr/>
        </p:nvSpPr>
        <p:spPr>
          <a:xfrm>
            <a:off x="5848183" y="1711642"/>
            <a:ext cx="4297680" cy="4547963"/>
          </a:xfrm>
          <a:prstGeom prst="roundRect">
            <a:avLst/>
          </a:prstGeom>
          <a:solidFill>
            <a:srgbClr val="C9F1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Has </a:t>
            </a:r>
            <a:r>
              <a:rPr lang="en-US" b="1">
                <a:solidFill>
                  <a:schemeClr val="tx1"/>
                </a:solidFill>
              </a:rPr>
              <a:t>built-in</a:t>
            </a:r>
            <a:r>
              <a:rPr lang="en-US">
                <a:solidFill>
                  <a:schemeClr val="tx1"/>
                </a:solidFill>
              </a:rPr>
              <a:t> emissions inventories, simplified air quality model, health impact equations, and economic valuations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Enables users to </a:t>
            </a:r>
            <a:r>
              <a:rPr lang="en-US" b="1">
                <a:solidFill>
                  <a:schemeClr val="tx1"/>
                </a:solidFill>
              </a:rPr>
              <a:t>import</a:t>
            </a:r>
            <a:r>
              <a:rPr lang="en-US">
                <a:solidFill>
                  <a:schemeClr val="tx1"/>
                </a:solidFill>
              </a:rPr>
              <a:t> emissions inventories, population, incidence, health impact functions, and valuation function datasets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Covers </a:t>
            </a:r>
            <a:r>
              <a:rPr lang="en-US" b="1">
                <a:solidFill>
                  <a:schemeClr val="tx1"/>
                </a:solidFill>
              </a:rPr>
              <a:t>14</a:t>
            </a:r>
            <a:r>
              <a:rPr lang="en-US">
                <a:solidFill>
                  <a:schemeClr val="tx1"/>
                </a:solidFill>
              </a:rPr>
              <a:t> major emissions categories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Connections to EPA’s AVERT tool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Presents results in </a:t>
            </a:r>
            <a:r>
              <a:rPr lang="en-US" b="1">
                <a:solidFill>
                  <a:schemeClr val="tx1"/>
                </a:solidFill>
              </a:rPr>
              <a:t>tabular</a:t>
            </a:r>
            <a:r>
              <a:rPr lang="en-US">
                <a:solidFill>
                  <a:schemeClr val="tx1"/>
                </a:solidFill>
              </a:rPr>
              <a:t> and </a:t>
            </a:r>
            <a:r>
              <a:rPr lang="en-US" b="1">
                <a:solidFill>
                  <a:schemeClr val="tx1"/>
                </a:solidFill>
              </a:rPr>
              <a:t>geographic</a:t>
            </a:r>
            <a:r>
              <a:rPr lang="en-US">
                <a:solidFill>
                  <a:schemeClr val="tx1"/>
                </a:solidFill>
              </a:rPr>
              <a:t> form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3AC542-A059-E5CF-D845-2240226CA81B}"/>
              </a:ext>
            </a:extLst>
          </p:cNvPr>
          <p:cNvSpPr/>
          <p:nvPr/>
        </p:nvSpPr>
        <p:spPr>
          <a:xfrm>
            <a:off x="1434867" y="1711642"/>
            <a:ext cx="4297680" cy="4547963"/>
          </a:xfrm>
          <a:prstGeom prst="roundRect">
            <a:avLst/>
          </a:prstGeom>
          <a:solidFill>
            <a:srgbClr val="DCEBB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Screening tool</a:t>
            </a:r>
            <a:r>
              <a:rPr lang="en-US" dirty="0">
                <a:solidFill>
                  <a:schemeClr val="tx1"/>
                </a:solidFill>
              </a:rPr>
              <a:t> for estimating and mapping the </a:t>
            </a:r>
            <a:r>
              <a:rPr lang="en-US" b="1" dirty="0">
                <a:solidFill>
                  <a:schemeClr val="tx1"/>
                </a:solidFill>
              </a:rPr>
              <a:t>air quality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human health</a:t>
            </a:r>
            <a:r>
              <a:rPr lang="en-US" dirty="0">
                <a:solidFill>
                  <a:schemeClr val="tx1"/>
                </a:solidFill>
              </a:rPr>
              <a:t>, and associated </a:t>
            </a:r>
            <a:r>
              <a:rPr lang="en-US" b="1" dirty="0">
                <a:solidFill>
                  <a:schemeClr val="tx1"/>
                </a:solidFill>
              </a:rPr>
              <a:t>economic impacts </a:t>
            </a:r>
            <a:r>
              <a:rPr lang="en-US" dirty="0">
                <a:solidFill>
                  <a:schemeClr val="tx1"/>
                </a:solidFill>
              </a:rPr>
              <a:t>of emission reduction scenarios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Cost-free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easy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to use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Peer-reviewed</a:t>
            </a:r>
            <a:r>
              <a:rPr lang="en-US" dirty="0">
                <a:solidFill>
                  <a:schemeClr val="tx1"/>
                </a:solidFill>
              </a:rPr>
              <a:t> and based on </a:t>
            </a:r>
            <a:r>
              <a:rPr lang="en-US" b="1" dirty="0">
                <a:solidFill>
                  <a:schemeClr val="tx1"/>
                </a:solidFill>
              </a:rPr>
              <a:t>rigorous methods </a:t>
            </a:r>
            <a:r>
              <a:rPr lang="en-US" dirty="0">
                <a:solidFill>
                  <a:schemeClr val="tx1"/>
                </a:solidFill>
              </a:rPr>
              <a:t>used by EPA health benefits assessments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Available as a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hlinkClick r:id="rId2"/>
              </a:rPr>
              <a:t>desktop application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hlinkClick r:id="rId3"/>
              </a:rPr>
              <a:t>web-based tool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EAC734-A74D-91BC-DE82-7FD1CF4DEAB8}"/>
              </a:ext>
            </a:extLst>
          </p:cNvPr>
          <p:cNvSpPr/>
          <p:nvPr/>
        </p:nvSpPr>
        <p:spPr>
          <a:xfrm>
            <a:off x="2326407" y="1151076"/>
            <a:ext cx="2514600" cy="639762"/>
          </a:xfrm>
          <a:prstGeom prst="roundRect">
            <a:avLst/>
          </a:prstGeom>
          <a:solidFill>
            <a:srgbClr val="DCEB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What is COBRA?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545056-FB5C-0798-AD94-DFF2F95DE5A1}"/>
              </a:ext>
            </a:extLst>
          </p:cNvPr>
          <p:cNvSpPr/>
          <p:nvPr/>
        </p:nvSpPr>
        <p:spPr>
          <a:xfrm>
            <a:off x="6739723" y="1151076"/>
            <a:ext cx="2514600" cy="639762"/>
          </a:xfrm>
          <a:prstGeom prst="roundRect">
            <a:avLst/>
          </a:prstGeom>
          <a:solidFill>
            <a:srgbClr val="C9F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COBRA Features</a:t>
            </a:r>
          </a:p>
        </p:txBody>
      </p:sp>
    </p:spTree>
    <p:extLst>
      <p:ext uri="{BB962C8B-B14F-4D97-AF65-F5344CB8AC3E}">
        <p14:creationId xmlns:p14="http://schemas.microsoft.com/office/powerpoint/2010/main" val="121183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CB68-D860-F743-A37F-F398F1B7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8" y="366552"/>
            <a:ext cx="12039600" cy="767821"/>
          </a:xfrm>
        </p:spPr>
        <p:txBody>
          <a:bodyPr/>
          <a:lstStyle/>
          <a:p>
            <a:r>
              <a:rPr lang="en-US"/>
              <a:t>What’s new in COBRA 5.0?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B4E93-D138-AD48-9A2E-CCB1AA310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7A0D93-4C1A-6EF4-BC57-82F1A6CFD1BA}"/>
              </a:ext>
            </a:extLst>
          </p:cNvPr>
          <p:cNvSpPr/>
          <p:nvPr/>
        </p:nvSpPr>
        <p:spPr>
          <a:xfrm>
            <a:off x="713064" y="1851397"/>
            <a:ext cx="5890936" cy="4521694"/>
          </a:xfrm>
          <a:prstGeom prst="roundRect">
            <a:avLst/>
          </a:prstGeom>
          <a:solidFill>
            <a:srgbClr val="C9F1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Updated air quality model </a:t>
            </a:r>
            <a:r>
              <a:rPr lang="en-US" sz="1600" dirty="0">
                <a:solidFill>
                  <a:schemeClr val="tx1"/>
                </a:solidFill>
              </a:rPr>
              <a:t>that can estimate changes in annual ambient concentrations of </a:t>
            </a:r>
            <a:r>
              <a:rPr lang="en-US" sz="1600" b="1" dirty="0">
                <a:solidFill>
                  <a:schemeClr val="tx1"/>
                </a:solidFill>
              </a:rPr>
              <a:t>both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ozone </a:t>
            </a:r>
            <a:r>
              <a:rPr lang="en-US" sz="1600" dirty="0">
                <a:solidFill>
                  <a:schemeClr val="tx1"/>
                </a:solidFill>
              </a:rPr>
              <a:t>(O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) and </a:t>
            </a:r>
            <a:r>
              <a:rPr lang="en-US" sz="1600" b="1" dirty="0">
                <a:solidFill>
                  <a:schemeClr val="tx1"/>
                </a:solidFill>
              </a:rPr>
              <a:t>particulate matter </a:t>
            </a:r>
            <a:r>
              <a:rPr lang="en-US" sz="1600" dirty="0">
                <a:solidFill>
                  <a:schemeClr val="tx1"/>
                </a:solidFill>
              </a:rPr>
              <a:t>(PM</a:t>
            </a:r>
            <a:r>
              <a:rPr lang="en-US" sz="1600" baseline="-25000" dirty="0">
                <a:solidFill>
                  <a:schemeClr val="tx1"/>
                </a:solidFill>
              </a:rPr>
              <a:t>2.5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Estimates </a:t>
            </a:r>
            <a:r>
              <a:rPr lang="en-US" sz="1600" b="1" dirty="0">
                <a:solidFill>
                  <a:schemeClr val="tx1"/>
                </a:solidFill>
              </a:rPr>
              <a:t>health impacts of O</a:t>
            </a:r>
            <a:r>
              <a:rPr lang="en-US" sz="1600" b="1" baseline="-25000" dirty="0">
                <a:solidFill>
                  <a:schemeClr val="tx1"/>
                </a:solidFill>
              </a:rPr>
              <a:t>3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formation from changes in nitrogen oxides (NO</a:t>
            </a:r>
            <a:r>
              <a:rPr lang="en-US" sz="1600" baseline="-25000" dirty="0">
                <a:solidFill>
                  <a:schemeClr val="tx1"/>
                </a:solidFill>
              </a:rPr>
              <a:t>x</a:t>
            </a:r>
            <a:r>
              <a:rPr lang="en-US" sz="1600" dirty="0">
                <a:solidFill>
                  <a:schemeClr val="tx1"/>
                </a:solidFill>
              </a:rPr>
              <a:t>) and volatile organic compounds (VOCs)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Revised health impacts </a:t>
            </a:r>
            <a:r>
              <a:rPr lang="en-US" sz="1600" dirty="0">
                <a:solidFill>
                  <a:schemeClr val="tx1"/>
                </a:solidFill>
              </a:rPr>
              <a:t>functions for </a:t>
            </a:r>
            <a:r>
              <a:rPr lang="en-US" sz="1600" b="1" dirty="0">
                <a:solidFill>
                  <a:schemeClr val="tx1"/>
                </a:solidFill>
              </a:rPr>
              <a:t>PM2.5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Results in </a:t>
            </a:r>
            <a:r>
              <a:rPr lang="en-US" sz="1600" b="1" dirty="0">
                <a:solidFill>
                  <a:schemeClr val="tx1"/>
                </a:solidFill>
              </a:rPr>
              <a:t>2023 dollars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Updated </a:t>
            </a:r>
            <a:r>
              <a:rPr lang="en-US" sz="1600" b="1" dirty="0">
                <a:solidFill>
                  <a:schemeClr val="tx1"/>
                </a:solidFill>
              </a:rPr>
              <a:t>discount rate </a:t>
            </a:r>
            <a:r>
              <a:rPr lang="en-US" sz="1600" dirty="0">
                <a:solidFill>
                  <a:schemeClr val="tx1"/>
                </a:solidFill>
              </a:rPr>
              <a:t>– 2% and custom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Population, incidence, and valuation</a:t>
            </a:r>
            <a:r>
              <a:rPr lang="en-US" sz="1600" dirty="0">
                <a:solidFill>
                  <a:schemeClr val="tx1"/>
                </a:solidFill>
              </a:rPr>
              <a:t> input data for </a:t>
            </a:r>
            <a:r>
              <a:rPr lang="en-US" sz="1600" b="1" dirty="0">
                <a:solidFill>
                  <a:schemeClr val="tx1"/>
                </a:solidFill>
              </a:rPr>
              <a:t>2030-2050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New </a:t>
            </a:r>
            <a:r>
              <a:rPr lang="en-US" sz="1600" b="1" dirty="0">
                <a:solidFill>
                  <a:schemeClr val="tx1"/>
                </a:solidFill>
              </a:rPr>
              <a:t>Multi-Year Analysis Tool </a:t>
            </a:r>
            <a:r>
              <a:rPr lang="en-US" sz="1600" dirty="0">
                <a:solidFill>
                  <a:schemeClr val="tx1"/>
                </a:solidFill>
              </a:rPr>
              <a:t>to analyze COBRA results from multiple years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A3A794-5FDA-9811-8361-B18F1A68B166}"/>
              </a:ext>
            </a:extLst>
          </p:cNvPr>
          <p:cNvSpPr/>
          <p:nvPr/>
        </p:nvSpPr>
        <p:spPr>
          <a:xfrm>
            <a:off x="2275544" y="1391938"/>
            <a:ext cx="2765976" cy="639762"/>
          </a:xfrm>
          <a:prstGeom prst="roundRect">
            <a:avLst/>
          </a:prstGeom>
          <a:solidFill>
            <a:srgbClr val="C9F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NEW! </a:t>
            </a:r>
            <a:r>
              <a:rPr lang="en-US" sz="2000" b="1">
                <a:solidFill>
                  <a:schemeClr val="tx1"/>
                </a:solidFill>
              </a:rPr>
              <a:t>COBRA Features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375BC7-C25D-8201-F990-D76CBDD0B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66"/>
          <a:stretch/>
        </p:blipFill>
        <p:spPr>
          <a:xfrm rot="501117">
            <a:off x="7332250" y="3150524"/>
            <a:ext cx="3183709" cy="1834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837F974-F167-70DC-060F-FFE56C6D1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07" r="1"/>
          <a:stretch/>
        </p:blipFill>
        <p:spPr>
          <a:xfrm rot="21260418">
            <a:off x="7142828" y="4876883"/>
            <a:ext cx="3378338" cy="158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D9C8F8-B683-0F09-A796-C06068189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3770">
            <a:off x="7114717" y="1398314"/>
            <a:ext cx="3351658" cy="1759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9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C661-DEFD-44C1-8F35-5AF2BEB0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9" y="396241"/>
            <a:ext cx="12039600" cy="767821"/>
          </a:xfrm>
        </p:spPr>
        <p:txBody>
          <a:bodyPr/>
          <a:lstStyle/>
          <a:p>
            <a:r>
              <a:rPr lang="en-US" dirty="0"/>
              <a:t>How does COBRA work?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AB934-DB64-420E-AF9A-0B4DDB803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709B34-2586-8C93-6393-F222DC106693}"/>
              </a:ext>
            </a:extLst>
          </p:cNvPr>
          <p:cNvGrpSpPr/>
          <p:nvPr/>
        </p:nvGrpSpPr>
        <p:grpSpPr>
          <a:xfrm>
            <a:off x="645591" y="1312629"/>
            <a:ext cx="2274839" cy="4478573"/>
            <a:chOff x="516802" y="1312629"/>
            <a:chExt cx="2103120" cy="44785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0794DB-1D79-35F0-BA24-BEB3C80DE7B2}"/>
                </a:ext>
              </a:extLst>
            </p:cNvPr>
            <p:cNvSpPr txBox="1"/>
            <p:nvPr/>
          </p:nvSpPr>
          <p:spPr>
            <a:xfrm>
              <a:off x="955582" y="1312629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9BD2"/>
                  </a:solidFill>
                </a:rPr>
                <a:t>Inputs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A247F83-C934-5547-6B34-E1FA9A31A644}"/>
                </a:ext>
              </a:extLst>
            </p:cNvPr>
            <p:cNvSpPr/>
            <p:nvPr/>
          </p:nvSpPr>
          <p:spPr>
            <a:xfrm>
              <a:off x="516802" y="1905000"/>
              <a:ext cx="2103120" cy="3886202"/>
            </a:xfrm>
            <a:prstGeom prst="roundRect">
              <a:avLst/>
            </a:prstGeom>
            <a:solidFill>
              <a:srgbClr val="DCEBB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Analysis year       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</a:rPr>
                <a:t>(2016, 2023, 2028)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Location</a:t>
              </a: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  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</a:rPr>
                <a:t>           (county or state)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Emissions tier       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</a:rPr>
                <a:t>(e.g., highway vehicles)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Emissions changes </a:t>
              </a: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</a:rPr>
                <a:t>(</a:t>
              </a:r>
              <a:r>
                <a:rPr lang="en-US" sz="1400" strike="noStrike" kern="1200" dirty="0">
                  <a:solidFill>
                    <a:schemeClr val="tx1"/>
                  </a:solidFill>
                </a:rPr>
                <a:t>PM</a:t>
              </a:r>
              <a:r>
                <a:rPr lang="en-US" sz="1400" strike="noStrike" kern="1200" baseline="-25000" dirty="0">
                  <a:solidFill>
                    <a:schemeClr val="tx1"/>
                  </a:solidFill>
                </a:rPr>
                <a:t>2.5</a:t>
              </a:r>
              <a:r>
                <a:rPr lang="en-US" sz="1400" strike="noStrike" kern="1200" dirty="0">
                  <a:solidFill>
                    <a:schemeClr val="tx1"/>
                  </a:solidFill>
                </a:rPr>
                <a:t>, sulfur dioxide (SO</a:t>
              </a:r>
              <a:r>
                <a:rPr lang="en-US" sz="1400" strike="noStrike" kern="1200" baseline="-25000" dirty="0">
                  <a:solidFill>
                    <a:schemeClr val="tx1"/>
                  </a:solidFill>
                </a:rPr>
                <a:t>2</a:t>
              </a:r>
              <a:r>
                <a:rPr lang="en-US" sz="1400" strike="noStrike" kern="1200" dirty="0">
                  <a:solidFill>
                    <a:schemeClr val="tx1"/>
                  </a:solidFill>
                </a:rPr>
                <a:t>), NO</a:t>
              </a:r>
              <a:r>
                <a:rPr lang="en-US" sz="1400" strike="noStrike" kern="1200" baseline="-25000" dirty="0">
                  <a:solidFill>
                    <a:schemeClr val="tx1"/>
                  </a:solidFill>
                </a:rPr>
                <a:t>x</a:t>
              </a:r>
              <a:r>
                <a:rPr lang="en-US" sz="1400" strike="noStrike" kern="1200" dirty="0">
                  <a:solidFill>
                    <a:schemeClr val="tx1"/>
                  </a:solidFill>
                </a:rPr>
                <a:t>, and VOCs)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Discount rate            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</a:rPr>
                <a:t>(2% or custom)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BBF4C5-0046-70C6-C2A9-B829202F0FB1}"/>
              </a:ext>
            </a:extLst>
          </p:cNvPr>
          <p:cNvGrpSpPr/>
          <p:nvPr/>
        </p:nvGrpSpPr>
        <p:grpSpPr>
          <a:xfrm>
            <a:off x="9262087" y="1312629"/>
            <a:ext cx="2274838" cy="4317785"/>
            <a:chOff x="9133298" y="1357257"/>
            <a:chExt cx="2103120" cy="43177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50B8AF-6C74-D9C0-B05B-A8492B2E74A5}"/>
                </a:ext>
              </a:extLst>
            </p:cNvPr>
            <p:cNvSpPr txBox="1"/>
            <p:nvPr/>
          </p:nvSpPr>
          <p:spPr>
            <a:xfrm>
              <a:off x="9491563" y="1357257"/>
              <a:ext cx="1386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9BD2"/>
                  </a:solidFill>
                </a:rPr>
                <a:t>Outputs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32F5F44-A174-7E1A-6ABE-9119D8B540A7}"/>
                </a:ext>
              </a:extLst>
            </p:cNvPr>
            <p:cNvSpPr/>
            <p:nvPr/>
          </p:nvSpPr>
          <p:spPr>
            <a:xfrm>
              <a:off x="9133298" y="2011400"/>
              <a:ext cx="2103120" cy="3663642"/>
            </a:xfrm>
            <a:prstGeom prst="roundRect">
              <a:avLst/>
            </a:prstGeom>
            <a:solidFill>
              <a:srgbClr val="DCEBB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</a:rPr>
                <a:t>Results tables </a:t>
              </a:r>
              <a:r>
                <a:rPr lang="en-US" sz="1600" b="0" dirty="0">
                  <a:solidFill>
                    <a:schemeClr val="tx1"/>
                  </a:solidFill>
                </a:rPr>
                <a:t>and </a:t>
              </a:r>
              <a:r>
                <a:rPr lang="en-US" sz="1600" b="1" dirty="0">
                  <a:solidFill>
                    <a:schemeClr val="tx1"/>
                  </a:solidFill>
                </a:rPr>
                <a:t>maps</a:t>
              </a:r>
              <a:r>
                <a:rPr lang="en-US" sz="1600" b="0" dirty="0">
                  <a:solidFill>
                    <a:schemeClr val="tx1"/>
                  </a:solidFill>
                </a:rPr>
                <a:t> </a:t>
              </a:r>
              <a:r>
                <a:rPr lang="en-US" sz="1400" b="0" dirty="0">
                  <a:solidFill>
                    <a:schemeClr val="tx1"/>
                  </a:solidFill>
                </a:rPr>
                <a:t>of </a:t>
              </a:r>
              <a:r>
                <a:rPr lang="en-US" sz="1400" dirty="0">
                  <a:solidFill>
                    <a:schemeClr val="tx1"/>
                  </a:solidFill>
                </a:rPr>
                <a:t>changes in health outcomes </a:t>
              </a:r>
              <a:r>
                <a:rPr lang="en-US" sz="1400" b="0" dirty="0">
                  <a:solidFill>
                    <a:schemeClr val="tx1"/>
                  </a:solidFill>
                </a:rPr>
                <a:t>and the related economic value in 2023 dollars</a:t>
              </a:r>
            </a:p>
            <a:p>
              <a:pPr marL="285750" lvl="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</a:rPr>
                <a:t>Export results </a:t>
              </a:r>
              <a:r>
                <a:rPr lang="en-US" sz="1400" dirty="0">
                  <a:solidFill>
                    <a:schemeClr val="tx1"/>
                  </a:solidFill>
                </a:rPr>
                <a:t>to CSV or Excel</a:t>
              </a: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8A8FB1-31B8-A872-9BE3-AA3D29609D33}"/>
              </a:ext>
            </a:extLst>
          </p:cNvPr>
          <p:cNvSpPr/>
          <p:nvPr/>
        </p:nvSpPr>
        <p:spPr>
          <a:xfrm>
            <a:off x="2919465" y="1312629"/>
            <a:ext cx="685800" cy="379423"/>
          </a:xfrm>
          <a:prstGeom prst="rightArrow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BEA38DE-15FD-A372-97C4-8C3B0C2DA22F}"/>
              </a:ext>
            </a:extLst>
          </p:cNvPr>
          <p:cNvSpPr/>
          <p:nvPr/>
        </p:nvSpPr>
        <p:spPr>
          <a:xfrm>
            <a:off x="8584970" y="1353749"/>
            <a:ext cx="685800" cy="379423"/>
          </a:xfrm>
          <a:prstGeom prst="rightArrow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221561-1733-4593-328F-BBDE6EBA2C5C}"/>
              </a:ext>
            </a:extLst>
          </p:cNvPr>
          <p:cNvGrpSpPr/>
          <p:nvPr/>
        </p:nvGrpSpPr>
        <p:grpSpPr>
          <a:xfrm>
            <a:off x="3370841" y="1312629"/>
            <a:ext cx="5269117" cy="4708668"/>
            <a:chOff x="3242051" y="1388183"/>
            <a:chExt cx="5269117" cy="47086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40AFC7-5AB8-3F50-F0C2-CEB6FF61A9DB}"/>
                </a:ext>
              </a:extLst>
            </p:cNvPr>
            <p:cNvGrpSpPr/>
            <p:nvPr/>
          </p:nvGrpSpPr>
          <p:grpSpPr>
            <a:xfrm>
              <a:off x="3242051" y="1905000"/>
              <a:ext cx="5269117" cy="1826020"/>
              <a:chOff x="1981201" y="1383463"/>
              <a:chExt cx="3178368" cy="853263"/>
            </a:xfrm>
            <a:solidFill>
              <a:srgbClr val="C9F1FF">
                <a:alpha val="50000"/>
              </a:srgbClr>
            </a:solidFill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08680A0-9CED-6248-7C74-3DF18D6D1555}"/>
                  </a:ext>
                </a:extLst>
              </p:cNvPr>
              <p:cNvSpPr/>
              <p:nvPr/>
            </p:nvSpPr>
            <p:spPr>
              <a:xfrm>
                <a:off x="1981201" y="1383463"/>
                <a:ext cx="3178368" cy="853263"/>
              </a:xfrm>
              <a:prstGeom prst="roundRect">
                <a:avLst>
                  <a:gd name="adj" fmla="val 166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: Rounded Corners 4">
                <a:extLst>
                  <a:ext uri="{FF2B5EF4-FFF2-40B4-BE49-F238E27FC236}">
                    <a16:creationId xmlns:a16="http://schemas.microsoft.com/office/drawing/2014/main" id="{0E7F5DA7-A701-6629-1687-90B3745C9F45}"/>
                  </a:ext>
                </a:extLst>
              </p:cNvPr>
              <p:cNvSpPr txBox="1"/>
              <p:nvPr/>
            </p:nvSpPr>
            <p:spPr>
              <a:xfrm>
                <a:off x="2022861" y="1425123"/>
                <a:ext cx="3095048" cy="76994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Quantifies Changes in </a:t>
                </a:r>
                <a:r>
                  <a:rPr lang="en-US" sz="1600" b="1" strike="noStrike" kern="1200" dirty="0">
                    <a:solidFill>
                      <a:schemeClr val="tx1"/>
                    </a:solidFill>
                  </a:rPr>
                  <a:t>Air Quality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Uses a simplified air quality model, the Source Receptor  (S-R) Matrix, to estimate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effects of emissions changes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 on ambient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PM</a:t>
                </a:r>
                <a:r>
                  <a:rPr lang="en-US" sz="1400" b="1" strike="noStrike" kern="1200" baseline="-25000" dirty="0">
                    <a:solidFill>
                      <a:schemeClr val="tx1"/>
                    </a:solidFill>
                  </a:rPr>
                  <a:t>2.5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and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O</a:t>
                </a:r>
                <a:r>
                  <a:rPr lang="en-US" sz="1400" b="1" strike="noStrike" kern="12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 concentrations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The S-R Matrix accounts for the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transfer of pollutants 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(i.e., emissions emitte</a:t>
                </a:r>
                <a:r>
                  <a:rPr lang="en-US" sz="1400" dirty="0">
                    <a:solidFill>
                      <a:schemeClr val="tx1"/>
                    </a:solidFill>
                  </a:rPr>
                  <a:t>d in one county and transported to other counties)</a:t>
                </a:r>
                <a:endParaRPr lang="en-US" sz="1400" strike="noStrike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DF6A75-4DEE-1605-8B80-6E12318CB15B}"/>
                </a:ext>
              </a:extLst>
            </p:cNvPr>
            <p:cNvGrpSpPr/>
            <p:nvPr/>
          </p:nvGrpSpPr>
          <p:grpSpPr>
            <a:xfrm>
              <a:off x="3242051" y="3648377"/>
              <a:ext cx="5269117" cy="1267896"/>
              <a:chOff x="2438398" y="2374059"/>
              <a:chExt cx="3471636" cy="1000814"/>
            </a:xfrm>
            <a:solidFill>
              <a:srgbClr val="C9F1FF">
                <a:alpha val="50000"/>
              </a:srgbClr>
            </a:solidFill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E71D883-F485-E03E-8407-9B73EC7EBC48}"/>
                  </a:ext>
                </a:extLst>
              </p:cNvPr>
              <p:cNvSpPr/>
              <p:nvPr/>
            </p:nvSpPr>
            <p:spPr>
              <a:xfrm>
                <a:off x="2438398" y="2374059"/>
                <a:ext cx="3471636" cy="1000814"/>
              </a:xfrm>
              <a:prstGeom prst="roundRect">
                <a:avLst>
                  <a:gd name="adj" fmla="val 166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: Rounded Corners 4">
                <a:extLst>
                  <a:ext uri="{FF2B5EF4-FFF2-40B4-BE49-F238E27FC236}">
                    <a16:creationId xmlns:a16="http://schemas.microsoft.com/office/drawing/2014/main" id="{DBD2D628-A950-684B-A12F-BF7913919F8B}"/>
                  </a:ext>
                </a:extLst>
              </p:cNvPr>
              <p:cNvSpPr txBox="1"/>
              <p:nvPr/>
            </p:nvSpPr>
            <p:spPr>
              <a:xfrm>
                <a:off x="2487263" y="2422924"/>
                <a:ext cx="3373906" cy="9030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>
                    <a:solidFill>
                      <a:schemeClr val="tx1"/>
                    </a:solidFill>
                  </a:rPr>
                  <a:t>Calculates Change in Health Outcomes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1200">
                    <a:solidFill>
                      <a:schemeClr val="tx1"/>
                    </a:solidFill>
                  </a:rPr>
                  <a:t>Uses concentration-response functions to </a:t>
                </a:r>
                <a:r>
                  <a:rPr lang="en-US" sz="1400" b="1" kern="1200">
                    <a:solidFill>
                      <a:schemeClr val="tx1"/>
                    </a:solidFill>
                  </a:rPr>
                  <a:t>link the changes in PM</a:t>
                </a:r>
                <a:r>
                  <a:rPr lang="en-US" sz="1400" b="1" kern="1200" baseline="-25000">
                    <a:solidFill>
                      <a:schemeClr val="tx1"/>
                    </a:solidFill>
                  </a:rPr>
                  <a:t>2.5</a:t>
                </a:r>
                <a:r>
                  <a:rPr lang="en-US" sz="1400" b="1" kern="1200" baseline="30000">
                    <a:solidFill>
                      <a:schemeClr val="tx1"/>
                    </a:solidFill>
                  </a:rPr>
                  <a:t> </a:t>
                </a:r>
                <a:r>
                  <a:rPr lang="en-US" sz="1400" b="1" kern="1200">
                    <a:solidFill>
                      <a:schemeClr val="tx1"/>
                    </a:solidFill>
                  </a:rPr>
                  <a:t>and O</a:t>
                </a:r>
                <a:r>
                  <a:rPr lang="en-US" sz="1400" b="1" kern="1200" baseline="-25000">
                    <a:solidFill>
                      <a:schemeClr val="tx1"/>
                    </a:solidFill>
                  </a:rPr>
                  <a:t>3</a:t>
                </a:r>
                <a:r>
                  <a:rPr lang="en-US" sz="1400" b="1" kern="1200">
                    <a:solidFill>
                      <a:schemeClr val="tx1"/>
                    </a:solidFill>
                  </a:rPr>
                  <a:t> to changes in health outcomes</a:t>
                </a:r>
                <a:endParaRPr lang="en-US" sz="1400" b="1" kern="1200" baseline="30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7B7BC7F-A3CA-D4DC-B960-1DBC991AE9DF}"/>
                </a:ext>
              </a:extLst>
            </p:cNvPr>
            <p:cNvGrpSpPr/>
            <p:nvPr/>
          </p:nvGrpSpPr>
          <p:grpSpPr>
            <a:xfrm>
              <a:off x="3279134" y="4812480"/>
              <a:ext cx="5194951" cy="1284371"/>
              <a:chOff x="3047999" y="3645739"/>
              <a:chExt cx="3231317" cy="864351"/>
            </a:xfrm>
            <a:solidFill>
              <a:srgbClr val="C9F1FF">
                <a:alpha val="50000"/>
              </a:srgbClr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232CFC2-7DBB-9AB6-F589-D2371093B10D}"/>
                  </a:ext>
                </a:extLst>
              </p:cNvPr>
              <p:cNvSpPr/>
              <p:nvPr/>
            </p:nvSpPr>
            <p:spPr>
              <a:xfrm>
                <a:off x="3047999" y="3645739"/>
                <a:ext cx="3231317" cy="864351"/>
              </a:xfrm>
              <a:prstGeom prst="roundRect">
                <a:avLst>
                  <a:gd name="adj" fmla="val 166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: Rounded Corners 4">
                <a:extLst>
                  <a:ext uri="{FF2B5EF4-FFF2-40B4-BE49-F238E27FC236}">
                    <a16:creationId xmlns:a16="http://schemas.microsoft.com/office/drawing/2014/main" id="{C9F53681-CBF1-2D16-0CAC-78C2B2BC3793}"/>
                  </a:ext>
                </a:extLst>
              </p:cNvPr>
              <p:cNvSpPr txBox="1"/>
              <p:nvPr/>
            </p:nvSpPr>
            <p:spPr>
              <a:xfrm>
                <a:off x="3090201" y="3687941"/>
                <a:ext cx="3146913" cy="7799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>
                    <a:solidFill>
                      <a:schemeClr val="tx1"/>
                    </a:solidFill>
                  </a:rPr>
                  <a:t>Calculates Monetary Value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1200">
                    <a:solidFill>
                      <a:schemeClr val="tx1"/>
                    </a:solidFill>
                  </a:rPr>
                  <a:t>Uses standard </a:t>
                </a:r>
                <a:r>
                  <a:rPr lang="en-US" sz="1400" b="1" kern="1200">
                    <a:solidFill>
                      <a:schemeClr val="tx1"/>
                    </a:solidFill>
                  </a:rPr>
                  <a:t>economic values </a:t>
                </a:r>
                <a:r>
                  <a:rPr lang="en-US" sz="1400" kern="1200">
                    <a:solidFill>
                      <a:schemeClr val="tx1"/>
                    </a:solidFill>
                  </a:rPr>
                  <a:t>based on willingness-to-pay, cost of illnesses, value of a statistical life and direct medical costs</a:t>
                </a:r>
                <a:endParaRPr lang="en-US" sz="1400" kern="1200" baseline="30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FC4B67-9CB1-7011-FE2F-F714B6FFB7C7}"/>
                </a:ext>
              </a:extLst>
            </p:cNvPr>
            <p:cNvSpPr txBox="1"/>
            <p:nvPr/>
          </p:nvSpPr>
          <p:spPr>
            <a:xfrm>
              <a:off x="5267009" y="138818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9BD2"/>
                  </a:solidFill>
                </a:rPr>
                <a:t>COBRA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D230D3DE-66FC-BB7F-2F23-4A414B0F08A8}"/>
                </a:ext>
              </a:extLst>
            </p:cNvPr>
            <p:cNvSpPr/>
            <p:nvPr/>
          </p:nvSpPr>
          <p:spPr>
            <a:xfrm>
              <a:off x="5724209" y="3458259"/>
              <a:ext cx="304800" cy="215320"/>
            </a:xfrm>
            <a:prstGeom prst="downArrow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00AD985E-821A-6517-F399-C4FF9B12C8C5}"/>
                </a:ext>
              </a:extLst>
            </p:cNvPr>
            <p:cNvSpPr/>
            <p:nvPr/>
          </p:nvSpPr>
          <p:spPr>
            <a:xfrm>
              <a:off x="5724209" y="4756105"/>
              <a:ext cx="304800" cy="215320"/>
            </a:xfrm>
            <a:prstGeom prst="downArrow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31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3D22-7F57-BFB8-B1C3-E55229EE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COBRA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7EAB-DE49-88EE-78D2-E25EA04A6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F20D9-CC8F-27F6-5720-7F89B40A5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75686" y="1907157"/>
            <a:ext cx="7635756" cy="3981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E4C80E-4644-E605-B85D-90613C074074}"/>
              </a:ext>
            </a:extLst>
          </p:cNvPr>
          <p:cNvGrpSpPr/>
          <p:nvPr/>
        </p:nvGrpSpPr>
        <p:grpSpPr>
          <a:xfrm>
            <a:off x="537561" y="1907157"/>
            <a:ext cx="2274839" cy="4478573"/>
            <a:chOff x="516802" y="1312629"/>
            <a:chExt cx="2103120" cy="44785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2398E0-9ABE-B9C1-C482-684FDE796C43}"/>
                </a:ext>
              </a:extLst>
            </p:cNvPr>
            <p:cNvSpPr txBox="1"/>
            <p:nvPr/>
          </p:nvSpPr>
          <p:spPr>
            <a:xfrm>
              <a:off x="955582" y="1312629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9BD2"/>
                  </a:solidFill>
                </a:rPr>
                <a:t>Inputs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2E3FFF7-284F-AF53-EB4E-CD11323B3F36}"/>
                </a:ext>
              </a:extLst>
            </p:cNvPr>
            <p:cNvSpPr/>
            <p:nvPr/>
          </p:nvSpPr>
          <p:spPr>
            <a:xfrm>
              <a:off x="516802" y="1905000"/>
              <a:ext cx="2103120" cy="3886202"/>
            </a:xfrm>
            <a:prstGeom prst="roundRect">
              <a:avLst/>
            </a:prstGeom>
            <a:solidFill>
              <a:srgbClr val="DCEBBB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Analysis year       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</a:rPr>
                <a:t>(2016, 2023, 2028)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Location</a:t>
              </a:r>
              <a:r>
                <a:rPr lang="en-US" sz="1600" dirty="0">
                  <a:solidFill>
                    <a:schemeClr val="tx1"/>
                  </a:solidFill>
                  <a:latin typeface="Calibri" pitchFamily="34" charset="0"/>
                </a:rPr>
                <a:t>  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</a:rPr>
                <a:t>           (county or state)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Emissions tier       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</a:rPr>
                <a:t>(e.g., highway vehicles)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Emissions changes </a:t>
              </a:r>
              <a:r>
                <a:rPr lang="en-US" sz="1400" b="1" dirty="0">
                  <a:solidFill>
                    <a:schemeClr val="tx1"/>
                  </a:solidFill>
                  <a:latin typeface="Calibri" pitchFamily="34" charset="0"/>
                </a:rPr>
                <a:t>(</a:t>
              </a:r>
              <a:r>
                <a:rPr lang="en-US" sz="1400" strike="noStrike" kern="1200" dirty="0">
                  <a:solidFill>
                    <a:schemeClr val="tx1"/>
                  </a:solidFill>
                </a:rPr>
                <a:t>PM</a:t>
              </a:r>
              <a:r>
                <a:rPr lang="en-US" sz="1400" strike="noStrike" kern="1200" baseline="-25000" dirty="0">
                  <a:solidFill>
                    <a:schemeClr val="tx1"/>
                  </a:solidFill>
                </a:rPr>
                <a:t>2.5</a:t>
              </a:r>
              <a:r>
                <a:rPr lang="en-US" sz="1400" strike="noStrike" kern="1200" dirty="0">
                  <a:solidFill>
                    <a:schemeClr val="tx1"/>
                  </a:solidFill>
                </a:rPr>
                <a:t>, sulfur dioxide (SO</a:t>
              </a:r>
              <a:r>
                <a:rPr lang="en-US" sz="1400" strike="noStrike" kern="1200" baseline="-25000" dirty="0">
                  <a:solidFill>
                    <a:schemeClr val="tx1"/>
                  </a:solidFill>
                </a:rPr>
                <a:t>2</a:t>
              </a:r>
              <a:r>
                <a:rPr lang="en-US" sz="1400" strike="noStrike" kern="1200" dirty="0">
                  <a:solidFill>
                    <a:schemeClr val="tx1"/>
                  </a:solidFill>
                </a:rPr>
                <a:t>), NO</a:t>
              </a:r>
              <a:r>
                <a:rPr lang="en-US" sz="1400" strike="noStrike" kern="1200" baseline="-25000" dirty="0">
                  <a:solidFill>
                    <a:schemeClr val="tx1"/>
                  </a:solidFill>
                </a:rPr>
                <a:t>x</a:t>
              </a:r>
              <a:r>
                <a:rPr lang="en-US" sz="1400" strike="noStrike" kern="1200" dirty="0">
                  <a:solidFill>
                    <a:schemeClr val="tx1"/>
                  </a:solidFill>
                </a:rPr>
                <a:t>, and VOCs)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</a:rPr>
                <a:t>Discount rate             </a:t>
              </a:r>
              <a:r>
                <a:rPr lang="en-US" sz="1400" dirty="0">
                  <a:solidFill>
                    <a:schemeClr val="tx1"/>
                  </a:solidFill>
                  <a:latin typeface="Calibri" pitchFamily="34" charset="0"/>
                </a:rPr>
                <a:t>(2% or custom)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07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6D47-2875-4181-7EC5-79D3278F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COBRA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F789-03F9-8682-6D20-9E522ADE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1D2129-D377-8453-333A-60B2F9370E5A}"/>
              </a:ext>
            </a:extLst>
          </p:cNvPr>
          <p:cNvGrpSpPr/>
          <p:nvPr/>
        </p:nvGrpSpPr>
        <p:grpSpPr>
          <a:xfrm>
            <a:off x="93134" y="2094807"/>
            <a:ext cx="4683352" cy="4043634"/>
            <a:chOff x="3242051" y="1388183"/>
            <a:chExt cx="5269117" cy="47086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6A16FB-851F-27D5-1022-8D777CA10406}"/>
                </a:ext>
              </a:extLst>
            </p:cNvPr>
            <p:cNvGrpSpPr/>
            <p:nvPr/>
          </p:nvGrpSpPr>
          <p:grpSpPr>
            <a:xfrm>
              <a:off x="3242051" y="1905000"/>
              <a:ext cx="5269117" cy="1826020"/>
              <a:chOff x="1981201" y="1383463"/>
              <a:chExt cx="3178368" cy="853263"/>
            </a:xfrm>
            <a:solidFill>
              <a:srgbClr val="C9F1FF">
                <a:alpha val="50000"/>
              </a:srgbClr>
            </a:solidFill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0A4AE80-72B4-2019-2D09-AAFF1BB8BD0D}"/>
                  </a:ext>
                </a:extLst>
              </p:cNvPr>
              <p:cNvSpPr/>
              <p:nvPr/>
            </p:nvSpPr>
            <p:spPr>
              <a:xfrm>
                <a:off x="1981201" y="1383463"/>
                <a:ext cx="3178368" cy="853263"/>
              </a:xfrm>
              <a:prstGeom prst="roundRect">
                <a:avLst>
                  <a:gd name="adj" fmla="val 166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2E7D717B-378D-9D7C-24C8-A2B7FF41A9FB}"/>
                  </a:ext>
                </a:extLst>
              </p:cNvPr>
              <p:cNvSpPr txBox="1"/>
              <p:nvPr/>
            </p:nvSpPr>
            <p:spPr>
              <a:xfrm>
                <a:off x="2022861" y="1425123"/>
                <a:ext cx="3095048" cy="76994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Quantifies Changes in </a:t>
                </a:r>
                <a:r>
                  <a:rPr lang="en-US" sz="1600" b="1" strike="noStrike" kern="1200" dirty="0">
                    <a:solidFill>
                      <a:schemeClr val="tx1"/>
                    </a:solidFill>
                  </a:rPr>
                  <a:t>Air Quality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Uses a simplified air quality model, the Source Receptor  (S-R) Matrix, to estimate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effects of emissions changes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 on ambient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PM</a:t>
                </a:r>
                <a:r>
                  <a:rPr lang="en-US" sz="1400" b="1" strike="noStrike" kern="1200" baseline="-25000" dirty="0">
                    <a:solidFill>
                      <a:schemeClr val="tx1"/>
                    </a:solidFill>
                  </a:rPr>
                  <a:t>2.5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and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O</a:t>
                </a:r>
                <a:r>
                  <a:rPr lang="en-US" sz="1400" b="1" strike="noStrike" kern="12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 concentrations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The S-R Matrix accounts for the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transfer of pollutants 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(i.e., emissions emitte</a:t>
                </a:r>
                <a:r>
                  <a:rPr lang="en-US" sz="1400" dirty="0">
                    <a:solidFill>
                      <a:schemeClr val="tx1"/>
                    </a:solidFill>
                  </a:rPr>
                  <a:t>d in one county and transported to other counties)</a:t>
                </a:r>
                <a:endParaRPr lang="en-US" sz="1400" strike="noStrike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6693B6-AFFA-AC59-35C2-A0C682763F88}"/>
                </a:ext>
              </a:extLst>
            </p:cNvPr>
            <p:cNvGrpSpPr/>
            <p:nvPr/>
          </p:nvGrpSpPr>
          <p:grpSpPr>
            <a:xfrm>
              <a:off x="3242051" y="3648377"/>
              <a:ext cx="5269117" cy="1267896"/>
              <a:chOff x="2438398" y="2374059"/>
              <a:chExt cx="3471636" cy="1000814"/>
            </a:xfrm>
            <a:solidFill>
              <a:srgbClr val="C9F1FF">
                <a:alpha val="50000"/>
              </a:srgbClr>
            </a:solidFill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B0982D-1878-A42B-3A50-26BCF6CA8B2B}"/>
                  </a:ext>
                </a:extLst>
              </p:cNvPr>
              <p:cNvSpPr/>
              <p:nvPr/>
            </p:nvSpPr>
            <p:spPr>
              <a:xfrm>
                <a:off x="2438398" y="2374059"/>
                <a:ext cx="3471636" cy="1000814"/>
              </a:xfrm>
              <a:prstGeom prst="roundRect">
                <a:avLst>
                  <a:gd name="adj" fmla="val 166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5134D2CC-7919-6388-04C3-C28AA2C288A1}"/>
                  </a:ext>
                </a:extLst>
              </p:cNvPr>
              <p:cNvSpPr txBox="1"/>
              <p:nvPr/>
            </p:nvSpPr>
            <p:spPr>
              <a:xfrm>
                <a:off x="2487263" y="2422924"/>
                <a:ext cx="3373906" cy="9030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>
                    <a:solidFill>
                      <a:schemeClr val="tx1"/>
                    </a:solidFill>
                  </a:rPr>
                  <a:t>Calculates Change in Health Outcomes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1200">
                    <a:solidFill>
                      <a:schemeClr val="tx1"/>
                    </a:solidFill>
                  </a:rPr>
                  <a:t>Uses concentration-response functions to </a:t>
                </a:r>
                <a:r>
                  <a:rPr lang="en-US" sz="1400" b="1" kern="1200">
                    <a:solidFill>
                      <a:schemeClr val="tx1"/>
                    </a:solidFill>
                  </a:rPr>
                  <a:t>link the changes in PM</a:t>
                </a:r>
                <a:r>
                  <a:rPr lang="en-US" sz="1400" b="1" kern="1200" baseline="-25000">
                    <a:solidFill>
                      <a:schemeClr val="tx1"/>
                    </a:solidFill>
                  </a:rPr>
                  <a:t>2.5</a:t>
                </a:r>
                <a:r>
                  <a:rPr lang="en-US" sz="1400" b="1" kern="1200" baseline="30000">
                    <a:solidFill>
                      <a:schemeClr val="tx1"/>
                    </a:solidFill>
                  </a:rPr>
                  <a:t> </a:t>
                </a:r>
                <a:r>
                  <a:rPr lang="en-US" sz="1400" b="1" kern="1200">
                    <a:solidFill>
                      <a:schemeClr val="tx1"/>
                    </a:solidFill>
                  </a:rPr>
                  <a:t>and O</a:t>
                </a:r>
                <a:r>
                  <a:rPr lang="en-US" sz="1400" b="1" kern="1200" baseline="-25000">
                    <a:solidFill>
                      <a:schemeClr val="tx1"/>
                    </a:solidFill>
                  </a:rPr>
                  <a:t>3</a:t>
                </a:r>
                <a:r>
                  <a:rPr lang="en-US" sz="1400" b="1" kern="1200">
                    <a:solidFill>
                      <a:schemeClr val="tx1"/>
                    </a:solidFill>
                  </a:rPr>
                  <a:t> to changes in health outcomes</a:t>
                </a:r>
                <a:endParaRPr lang="en-US" sz="1400" b="1" kern="1200" baseline="30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E1A052-B7F9-E376-8779-A697DCD5589C}"/>
                </a:ext>
              </a:extLst>
            </p:cNvPr>
            <p:cNvGrpSpPr/>
            <p:nvPr/>
          </p:nvGrpSpPr>
          <p:grpSpPr>
            <a:xfrm>
              <a:off x="3279134" y="4812480"/>
              <a:ext cx="5194951" cy="1284371"/>
              <a:chOff x="3047999" y="3645739"/>
              <a:chExt cx="3231317" cy="864351"/>
            </a:xfrm>
            <a:solidFill>
              <a:srgbClr val="C9F1FF">
                <a:alpha val="50000"/>
              </a:srgbClr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F6F2F71-BD69-BE7E-C24A-1FFCC6011B12}"/>
                  </a:ext>
                </a:extLst>
              </p:cNvPr>
              <p:cNvSpPr/>
              <p:nvPr/>
            </p:nvSpPr>
            <p:spPr>
              <a:xfrm>
                <a:off x="3047999" y="3645739"/>
                <a:ext cx="3231317" cy="864351"/>
              </a:xfrm>
              <a:prstGeom prst="roundRect">
                <a:avLst>
                  <a:gd name="adj" fmla="val 166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: Rounded Corners 4">
                <a:extLst>
                  <a:ext uri="{FF2B5EF4-FFF2-40B4-BE49-F238E27FC236}">
                    <a16:creationId xmlns:a16="http://schemas.microsoft.com/office/drawing/2014/main" id="{3E20EF13-D689-C249-C0CE-9EBD912C8D3D}"/>
                  </a:ext>
                </a:extLst>
              </p:cNvPr>
              <p:cNvSpPr txBox="1"/>
              <p:nvPr/>
            </p:nvSpPr>
            <p:spPr>
              <a:xfrm>
                <a:off x="3090201" y="3687941"/>
                <a:ext cx="3146913" cy="7799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Calculates Monetary Value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1200" dirty="0">
                    <a:solidFill>
                      <a:schemeClr val="tx1"/>
                    </a:solidFill>
                  </a:rPr>
                  <a:t>Uses standard 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economic values </a:t>
                </a:r>
                <a:r>
                  <a:rPr lang="en-US" sz="1400" kern="1200" dirty="0">
                    <a:solidFill>
                      <a:schemeClr val="tx1"/>
                    </a:solidFill>
                  </a:rPr>
                  <a:t>based on willingness-to-pay, cost of illnesses, value of a statistical life and direct medical costs</a:t>
                </a:r>
                <a:endParaRPr lang="en-US" sz="1400" kern="1200" baseline="30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49F4B2-E37C-F484-E1D2-DA441D8AC6E8}"/>
                </a:ext>
              </a:extLst>
            </p:cNvPr>
            <p:cNvSpPr txBox="1"/>
            <p:nvPr/>
          </p:nvSpPr>
          <p:spPr>
            <a:xfrm>
              <a:off x="5267009" y="138818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9BD2"/>
                  </a:solidFill>
                </a:rPr>
                <a:t>COBRA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7729D1F5-A97A-AD47-0368-18F641C04568}"/>
                </a:ext>
              </a:extLst>
            </p:cNvPr>
            <p:cNvSpPr/>
            <p:nvPr/>
          </p:nvSpPr>
          <p:spPr>
            <a:xfrm>
              <a:off x="5724209" y="3458259"/>
              <a:ext cx="304800" cy="215320"/>
            </a:xfrm>
            <a:prstGeom prst="downArrow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D26FB2D2-39C8-8B83-2CA0-A2DB2EAE6924}"/>
                </a:ext>
              </a:extLst>
            </p:cNvPr>
            <p:cNvSpPr/>
            <p:nvPr/>
          </p:nvSpPr>
          <p:spPr>
            <a:xfrm>
              <a:off x="5724209" y="4756105"/>
              <a:ext cx="304800" cy="215320"/>
            </a:xfrm>
            <a:prstGeom prst="downArrow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931934-9F54-D381-33E2-83A4545A37D8}"/>
              </a:ext>
            </a:extLst>
          </p:cNvPr>
          <p:cNvSpPr txBox="1"/>
          <p:nvPr/>
        </p:nvSpPr>
        <p:spPr>
          <a:xfrm>
            <a:off x="5269117" y="2306639"/>
            <a:ext cx="640985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COBRA calculates changes in air quality using a simplified air quality model—the Source Receptor (S-R) Matrix.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S-R Matrix estimates how emissions from each source county result in changes in ambient concentrations of PM</a:t>
            </a:r>
            <a:r>
              <a:rPr lang="en-US" sz="2000" baseline="-25000" dirty="0"/>
              <a:t>2.5</a:t>
            </a:r>
            <a:r>
              <a:rPr lang="en-US" sz="2000" dirty="0"/>
              <a:t> and ozone in each receptor county.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These calculations model how pollution is transported in the atmosphere between counties.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also accounts for the atmospheric chemistry that produces secondary particulate matter and ozone.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B65CD6-624D-3C31-E6C8-EBEDDB7F70A4}"/>
              </a:ext>
            </a:extLst>
          </p:cNvPr>
          <p:cNvSpPr txBox="1"/>
          <p:nvPr/>
        </p:nvSpPr>
        <p:spPr>
          <a:xfrm>
            <a:off x="6850863" y="1737049"/>
            <a:ext cx="319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Changes in Air Quality</a:t>
            </a:r>
          </a:p>
        </p:txBody>
      </p:sp>
    </p:spTree>
    <p:extLst>
      <p:ext uri="{BB962C8B-B14F-4D97-AF65-F5344CB8AC3E}">
        <p14:creationId xmlns:p14="http://schemas.microsoft.com/office/powerpoint/2010/main" val="49251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6D47-2875-4181-7EC5-79D3278F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COBRA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F789-03F9-8682-6D20-9E522ADE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1D2129-D377-8453-333A-60B2F9370E5A}"/>
              </a:ext>
            </a:extLst>
          </p:cNvPr>
          <p:cNvGrpSpPr/>
          <p:nvPr/>
        </p:nvGrpSpPr>
        <p:grpSpPr>
          <a:xfrm>
            <a:off x="93134" y="2094807"/>
            <a:ext cx="4683352" cy="4043634"/>
            <a:chOff x="3242051" y="1388183"/>
            <a:chExt cx="5269117" cy="47086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6A16FB-851F-27D5-1022-8D777CA10406}"/>
                </a:ext>
              </a:extLst>
            </p:cNvPr>
            <p:cNvGrpSpPr/>
            <p:nvPr/>
          </p:nvGrpSpPr>
          <p:grpSpPr>
            <a:xfrm>
              <a:off x="3242051" y="1905000"/>
              <a:ext cx="5269117" cy="1826020"/>
              <a:chOff x="1981201" y="1383463"/>
              <a:chExt cx="3178368" cy="853263"/>
            </a:xfrm>
            <a:solidFill>
              <a:srgbClr val="C9F1FF">
                <a:alpha val="50000"/>
              </a:srgbClr>
            </a:solidFill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0A4AE80-72B4-2019-2D09-AAFF1BB8BD0D}"/>
                  </a:ext>
                </a:extLst>
              </p:cNvPr>
              <p:cNvSpPr/>
              <p:nvPr/>
            </p:nvSpPr>
            <p:spPr>
              <a:xfrm>
                <a:off x="1981201" y="1383463"/>
                <a:ext cx="3178368" cy="853263"/>
              </a:xfrm>
              <a:prstGeom prst="roundRect">
                <a:avLst>
                  <a:gd name="adj" fmla="val 1667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: Rounded Corners 4">
                <a:extLst>
                  <a:ext uri="{FF2B5EF4-FFF2-40B4-BE49-F238E27FC236}">
                    <a16:creationId xmlns:a16="http://schemas.microsoft.com/office/drawing/2014/main" id="{2E7D717B-378D-9D7C-24C8-A2B7FF41A9FB}"/>
                  </a:ext>
                </a:extLst>
              </p:cNvPr>
              <p:cNvSpPr txBox="1"/>
              <p:nvPr/>
            </p:nvSpPr>
            <p:spPr>
              <a:xfrm>
                <a:off x="2022861" y="1425123"/>
                <a:ext cx="3095048" cy="76994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Quantifies Changes in </a:t>
                </a:r>
                <a:r>
                  <a:rPr lang="en-US" sz="1600" b="1" strike="noStrike" kern="1200" dirty="0">
                    <a:solidFill>
                      <a:schemeClr val="tx1"/>
                    </a:solidFill>
                  </a:rPr>
                  <a:t>Air Quality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Uses a simplified air quality model, the Source Receptor  (S-R) Matrix, to estimate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effects of emissions changes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 on ambient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PM</a:t>
                </a:r>
                <a:r>
                  <a:rPr lang="en-US" sz="1400" b="1" strike="noStrike" kern="1200" baseline="-25000" dirty="0">
                    <a:solidFill>
                      <a:schemeClr val="tx1"/>
                    </a:solidFill>
                  </a:rPr>
                  <a:t>2.5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and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O</a:t>
                </a:r>
                <a:r>
                  <a:rPr lang="en-US" sz="1400" b="1" strike="noStrike" kern="12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 concentrations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The S-R Matrix accounts for the </a:t>
                </a:r>
                <a:r>
                  <a:rPr lang="en-US" sz="1400" b="1" strike="noStrike" kern="1200" dirty="0">
                    <a:solidFill>
                      <a:schemeClr val="tx1"/>
                    </a:solidFill>
                  </a:rPr>
                  <a:t>transfer of pollutants </a:t>
                </a:r>
                <a:r>
                  <a:rPr lang="en-US" sz="1400" strike="noStrike" kern="1200" dirty="0">
                    <a:solidFill>
                      <a:schemeClr val="tx1"/>
                    </a:solidFill>
                  </a:rPr>
                  <a:t>(i.e., emissions emitte</a:t>
                </a:r>
                <a:r>
                  <a:rPr lang="en-US" sz="1400" dirty="0">
                    <a:solidFill>
                      <a:schemeClr val="tx1"/>
                    </a:solidFill>
                  </a:rPr>
                  <a:t>d in one county and transported to other counties)</a:t>
                </a:r>
                <a:endParaRPr lang="en-US" sz="1400" strike="noStrike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6693B6-AFFA-AC59-35C2-A0C682763F88}"/>
                </a:ext>
              </a:extLst>
            </p:cNvPr>
            <p:cNvGrpSpPr/>
            <p:nvPr/>
          </p:nvGrpSpPr>
          <p:grpSpPr>
            <a:xfrm>
              <a:off x="3242051" y="3648377"/>
              <a:ext cx="5269117" cy="1267896"/>
              <a:chOff x="2438398" y="2374059"/>
              <a:chExt cx="3471636" cy="1000814"/>
            </a:xfrm>
            <a:solidFill>
              <a:srgbClr val="C9F1FF">
                <a:alpha val="50000"/>
              </a:srgbClr>
            </a:solidFill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B0982D-1878-A42B-3A50-26BCF6CA8B2B}"/>
                  </a:ext>
                </a:extLst>
              </p:cNvPr>
              <p:cNvSpPr/>
              <p:nvPr/>
            </p:nvSpPr>
            <p:spPr>
              <a:xfrm>
                <a:off x="2438398" y="2374059"/>
                <a:ext cx="3471636" cy="1000814"/>
              </a:xfrm>
              <a:prstGeom prst="roundRect">
                <a:avLst>
                  <a:gd name="adj" fmla="val 1667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: Rounded Corners 4">
                <a:extLst>
                  <a:ext uri="{FF2B5EF4-FFF2-40B4-BE49-F238E27FC236}">
                    <a16:creationId xmlns:a16="http://schemas.microsoft.com/office/drawing/2014/main" id="{5134D2CC-7919-6388-04C3-C28AA2C288A1}"/>
                  </a:ext>
                </a:extLst>
              </p:cNvPr>
              <p:cNvSpPr txBox="1"/>
              <p:nvPr/>
            </p:nvSpPr>
            <p:spPr>
              <a:xfrm>
                <a:off x="2487263" y="2422924"/>
                <a:ext cx="3373906" cy="9030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Calculates Change in Health Outcomes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1200" dirty="0">
                    <a:solidFill>
                      <a:schemeClr val="tx1"/>
                    </a:solidFill>
                  </a:rPr>
                  <a:t>Uses concentration-response functions to 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link the changes in PM</a:t>
                </a:r>
                <a:r>
                  <a:rPr lang="en-US" sz="1400" b="1" kern="1200" baseline="-25000" dirty="0">
                    <a:solidFill>
                      <a:schemeClr val="tx1"/>
                    </a:solidFill>
                  </a:rPr>
                  <a:t>2.5</a:t>
                </a:r>
                <a:r>
                  <a:rPr lang="en-US" sz="1400" b="1" kern="120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and O</a:t>
                </a:r>
                <a:r>
                  <a:rPr lang="en-US" sz="1400" b="1" kern="12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 to changes in health outcomes</a:t>
                </a:r>
                <a:endParaRPr lang="en-US" sz="1400" b="1" kern="1200" baseline="30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E1A052-B7F9-E376-8779-A697DCD5589C}"/>
                </a:ext>
              </a:extLst>
            </p:cNvPr>
            <p:cNvGrpSpPr/>
            <p:nvPr/>
          </p:nvGrpSpPr>
          <p:grpSpPr>
            <a:xfrm>
              <a:off x="3279134" y="4812480"/>
              <a:ext cx="5194951" cy="1284371"/>
              <a:chOff x="3047999" y="3645739"/>
              <a:chExt cx="3231317" cy="864351"/>
            </a:xfrm>
            <a:solidFill>
              <a:srgbClr val="C9F1FF">
                <a:alpha val="50000"/>
              </a:srgbClr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F6F2F71-BD69-BE7E-C24A-1FFCC6011B12}"/>
                  </a:ext>
                </a:extLst>
              </p:cNvPr>
              <p:cNvSpPr/>
              <p:nvPr/>
            </p:nvSpPr>
            <p:spPr>
              <a:xfrm>
                <a:off x="3047999" y="3645739"/>
                <a:ext cx="3231317" cy="864351"/>
              </a:xfrm>
              <a:prstGeom prst="roundRect">
                <a:avLst>
                  <a:gd name="adj" fmla="val 16670"/>
                </a:avLst>
              </a:prstGeom>
              <a:grp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: Rounded Corners 4">
                <a:extLst>
                  <a:ext uri="{FF2B5EF4-FFF2-40B4-BE49-F238E27FC236}">
                    <a16:creationId xmlns:a16="http://schemas.microsoft.com/office/drawing/2014/main" id="{3E20EF13-D689-C249-C0CE-9EBD912C8D3D}"/>
                  </a:ext>
                </a:extLst>
              </p:cNvPr>
              <p:cNvSpPr txBox="1"/>
              <p:nvPr/>
            </p:nvSpPr>
            <p:spPr>
              <a:xfrm>
                <a:off x="3090201" y="3687941"/>
                <a:ext cx="3146913" cy="7799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>
                    <a:solidFill>
                      <a:schemeClr val="tx1"/>
                    </a:solidFill>
                  </a:rPr>
                  <a:t>Calculates Monetary Value</a:t>
                </a:r>
              </a:p>
              <a:p>
                <a:pPr marL="171450" lvl="0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400" kern="1200" dirty="0">
                    <a:solidFill>
                      <a:schemeClr val="tx1"/>
                    </a:solidFill>
                  </a:rPr>
                  <a:t>Uses standard </a:t>
                </a:r>
                <a:r>
                  <a:rPr lang="en-US" sz="1400" b="1" kern="1200" dirty="0">
                    <a:solidFill>
                      <a:schemeClr val="tx1"/>
                    </a:solidFill>
                  </a:rPr>
                  <a:t>economic values </a:t>
                </a:r>
                <a:r>
                  <a:rPr lang="en-US" sz="1400" kern="1200" dirty="0">
                    <a:solidFill>
                      <a:schemeClr val="tx1"/>
                    </a:solidFill>
                  </a:rPr>
                  <a:t>based on willingness-to-pay, cost of illnesses, value of a statistical life and direct medical costs</a:t>
                </a:r>
                <a:endParaRPr lang="en-US" sz="1400" kern="1200" baseline="30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49F4B2-E37C-F484-E1D2-DA441D8AC6E8}"/>
                </a:ext>
              </a:extLst>
            </p:cNvPr>
            <p:cNvSpPr txBox="1"/>
            <p:nvPr/>
          </p:nvSpPr>
          <p:spPr>
            <a:xfrm>
              <a:off x="5267009" y="138818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9BD2"/>
                  </a:solidFill>
                </a:rPr>
                <a:t>COBRA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7729D1F5-A97A-AD47-0368-18F641C04568}"/>
                </a:ext>
              </a:extLst>
            </p:cNvPr>
            <p:cNvSpPr/>
            <p:nvPr/>
          </p:nvSpPr>
          <p:spPr>
            <a:xfrm>
              <a:off x="5724209" y="3458259"/>
              <a:ext cx="304800" cy="215320"/>
            </a:xfrm>
            <a:prstGeom prst="downArrow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D26FB2D2-39C8-8B83-2CA0-A2DB2EAE6924}"/>
                </a:ext>
              </a:extLst>
            </p:cNvPr>
            <p:cNvSpPr/>
            <p:nvPr/>
          </p:nvSpPr>
          <p:spPr>
            <a:xfrm>
              <a:off x="5724209" y="4756105"/>
              <a:ext cx="304800" cy="215320"/>
            </a:xfrm>
            <a:prstGeom prst="downArrow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911AC5-E326-A247-27E3-1DCFFDFAF9D7}"/>
              </a:ext>
            </a:extLst>
          </p:cNvPr>
          <p:cNvSpPr txBox="1"/>
          <p:nvPr/>
        </p:nvSpPr>
        <p:spPr>
          <a:xfrm>
            <a:off x="5269117" y="2279480"/>
            <a:ext cx="640985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COBRA estimates how changes in air quality result in changes in health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These calculations use concentration-response (C-R) functions from epidemiological research that show the relationship between changes in air quality and health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C-R functions require estimates of the baseline health incidence.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COBRA includes default values for baseline health incidence at different resolutions for different health outcomes.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For some outcomes, county-level data is available; for others only national-level data is available.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EDF5ED-C085-17FD-5FB8-09A9C1010654}"/>
              </a:ext>
            </a:extLst>
          </p:cNvPr>
          <p:cNvSpPr txBox="1"/>
          <p:nvPr/>
        </p:nvSpPr>
        <p:spPr>
          <a:xfrm>
            <a:off x="6850863" y="1737049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Changes in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263606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854b04-c9c6-4391-adbe-2e73191270e7" xsi:nil="true"/>
    <lcf76f155ced4ddcb4097134ff3c332f xmlns="059b9c67-646b-4b4e-9ab1-2b1c805d0390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200282E8E804DB7E47654D11346C2" ma:contentTypeVersion="15" ma:contentTypeDescription="Create a new document." ma:contentTypeScope="" ma:versionID="8f7a8290d82bfd4691d9542273a9d394">
  <xsd:schema xmlns:xsd="http://www.w3.org/2001/XMLSchema" xmlns:xs="http://www.w3.org/2001/XMLSchema" xmlns:p="http://schemas.microsoft.com/office/2006/metadata/properties" xmlns:ns2="059b9c67-646b-4b4e-9ab1-2b1c805d0390" xmlns:ns3="6c854b04-c9c6-4391-adbe-2e73191270e7" xmlns:ns4="c05e7bd6-26a7-41a1-805c-893279a3732f" targetNamespace="http://schemas.microsoft.com/office/2006/metadata/properties" ma:root="true" ma:fieldsID="a8b67cc8f3fdd2e55ef12ef6fe458eca" ns2:_="" ns3:_="" ns4:_="">
    <xsd:import namespace="059b9c67-646b-4b4e-9ab1-2b1c805d0390"/>
    <xsd:import namespace="6c854b04-c9c6-4391-adbe-2e73191270e7"/>
    <xsd:import namespace="c05e7bd6-26a7-41a1-805c-893279a37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b9c67-646b-4b4e-9ab1-2b1c805d0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654925c-3bd7-4187-ab31-e932ed5cd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54b04-c9c6-4391-adbe-2e73191270e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93dd1f-461a-4c10-95d0-e66847ddcb6b}" ma:internalName="TaxCatchAll" ma:showField="CatchAllData" ma:web="c05e7bd6-26a7-41a1-805c-893279a373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e7bd6-26a7-41a1-805c-893279a373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AE0920-49C0-4BEB-8059-D7BF55C35AD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2906791-2643-4F86-8428-F659EE87A7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DCAEA3-BB39-4DB9-B4D5-F28C09BF62F6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d251395-5a01-4892-a2ef-44c157ad2776"/>
    <ds:schemaRef ds:uri="http://schemas.microsoft.com/office/2006/documentManagement/types"/>
    <ds:schemaRef ds:uri="http://schemas.microsoft.com/sharepoint.v3"/>
    <ds:schemaRef ds:uri="http://schemas.microsoft.com/sharepoint/v3/fields"/>
    <ds:schemaRef ds:uri="4ffa91fb-a0ff-4ac5-b2db-65c790d184a4"/>
    <ds:schemaRef ds:uri="b43a8005-9f65-4183-a8f7-42dc4b5dd517"/>
    <ds:schemaRef ds:uri="http://schemas.microsoft.com/sharepoint/v3"/>
    <ds:schemaRef ds:uri="http://www.w3.org/XML/1998/namespace"/>
    <ds:schemaRef ds:uri="http://purl.org/dc/dcmitype/"/>
    <ds:schemaRef ds:uri="6c854b04-c9c6-4391-adbe-2e73191270e7"/>
    <ds:schemaRef ds:uri="059b9c67-646b-4b4e-9ab1-2b1c805d0390"/>
  </ds:schemaRefs>
</ds:datastoreItem>
</file>

<file path=customXml/itemProps4.xml><?xml version="1.0" encoding="utf-8"?>
<ds:datastoreItem xmlns:ds="http://schemas.openxmlformats.org/officeDocument/2006/customXml" ds:itemID="{2EB543CF-43F5-46BE-A39D-496A88BF4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b9c67-646b-4b4e-9ab1-2b1c805d0390"/>
    <ds:schemaRef ds:uri="6c854b04-c9c6-4391-adbe-2e73191270e7"/>
    <ds:schemaRef ds:uri="c05e7bd6-26a7-41a1-805c-893279a373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1913</Words>
  <Application>Microsoft Office PowerPoint</Application>
  <PresentationFormat>Widescreen</PresentationFormat>
  <Paragraphs>266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CO-Benefits Risk Assessment Health Impacts Screening and Mapping Tool (COBRA) CPRG Presentation</vt:lpstr>
      <vt:lpstr>Outline</vt:lpstr>
      <vt:lpstr>Overview of COBRA</vt:lpstr>
      <vt:lpstr>What’s new in COBRA 5.0?</vt:lpstr>
      <vt:lpstr>How does COBRA work?</vt:lpstr>
      <vt:lpstr>How does COBRA work?</vt:lpstr>
      <vt:lpstr>How does COBRA work?</vt:lpstr>
      <vt:lpstr>How does COBRA work?</vt:lpstr>
      <vt:lpstr>How does COBRA work?</vt:lpstr>
      <vt:lpstr>How does COBRA work?</vt:lpstr>
      <vt:lpstr>How Has COBRA Been Used?</vt:lpstr>
      <vt:lpstr>What are the options for running COBRA?</vt:lpstr>
      <vt:lpstr>Demo</vt:lpstr>
      <vt:lpstr>Download COBRA Future Input Files https://www.epa.gov/cobra/cobra-future-input-files </vt:lpstr>
      <vt:lpstr>Open COBRA Desktop</vt:lpstr>
      <vt:lpstr>1. Select Analysis Year – Advanced Options – Load Emissions Baseline and SR Matrix</vt:lpstr>
      <vt:lpstr>2. Create Emissions Scenario – Select Location</vt:lpstr>
      <vt:lpstr>2. Create Emissions Scenario – Select Emissions Tier</vt:lpstr>
      <vt:lpstr>2. Create Emissions Scenario – Add Additional Emissions Changes</vt:lpstr>
      <vt:lpstr>2. Create Emissions Scenario – Modify Emissions</vt:lpstr>
      <vt:lpstr>3. Execute Run</vt:lpstr>
      <vt:lpstr>4. Export Results</vt:lpstr>
      <vt:lpstr>Repeat Steps for Additional Years</vt:lpstr>
      <vt:lpstr>Download Multi-Year Tool https://www.epa.gov/cobra/cobra-future-input-files </vt:lpstr>
      <vt:lpstr>Set Scenario Details</vt:lpstr>
      <vt:lpstr>Enter Data Files for Analysis</vt:lpstr>
      <vt:lpstr>Load Data</vt:lpstr>
      <vt:lpstr>Summary Results - COBRA</vt:lpstr>
      <vt:lpstr>Understanding the Results</vt:lpstr>
      <vt:lpstr>AVERT-COBRA Demo</vt:lpstr>
      <vt:lpstr>Health Benefits per kilowatt-hour (BPK)</vt:lpstr>
      <vt:lpstr>Future Developments</vt:lpstr>
      <vt:lpstr>How can I learn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Cooley</cp:lastModifiedBy>
  <cp:revision>15</cp:revision>
  <dcterms:created xsi:type="dcterms:W3CDTF">2019-11-04T14:04:23Z</dcterms:created>
  <dcterms:modified xsi:type="dcterms:W3CDTF">2024-09-04T14:56:43Z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e3f09c3df709400db2417a7161762d62">
    <vt:lpwstr/>
  </property>
  <property fmtid="{D5CDD505-2E9C-101B-9397-08002B2CF9AE}" pid="5" name="EPA_x0020_Subject">
    <vt:lpwstr/>
  </property>
  <property fmtid="{D5CDD505-2E9C-101B-9397-08002B2CF9AE}" pid="6" name="Document Type">
    <vt:lpwstr/>
  </property>
  <property fmtid="{D5CDD505-2E9C-101B-9397-08002B2CF9AE}" pid="7" name="EPA Subject">
    <vt:lpwstr/>
  </property>
  <property fmtid="{D5CDD505-2E9C-101B-9397-08002B2CF9AE}" pid="8" name="ContentTypeId">
    <vt:lpwstr>0x010100AD6200282E8E804DB7E47654D11346C2</vt:lpwstr>
  </property>
</Properties>
</file>