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9"/>
  </p:notesMasterIdLst>
  <p:sldIdLst>
    <p:sldId id="256" r:id="rId6"/>
    <p:sldId id="259" r:id="rId7"/>
    <p:sldId id="261" r:id="rId8"/>
    <p:sldId id="258" r:id="rId9"/>
    <p:sldId id="263" r:id="rId10"/>
    <p:sldId id="829" r:id="rId11"/>
    <p:sldId id="265" r:id="rId12"/>
    <p:sldId id="260" r:id="rId13"/>
    <p:sldId id="257" r:id="rId14"/>
    <p:sldId id="266" r:id="rId15"/>
    <p:sldId id="269" r:id="rId16"/>
    <p:sldId id="267" r:id="rId17"/>
    <p:sldId id="268"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426B0-331A-5DEE-C3EB-DC6B6708223B}" name="Livingston, Beth" initials="LB" userId="S::Livingston.Beth@epa.gov::0034d4c3-e00e-4ba9-9668-df99e90c70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949"/>
    <a:srgbClr val="D5E7D6"/>
    <a:srgbClr val="00282B"/>
    <a:srgbClr val="117FB4"/>
    <a:srgbClr val="E4F5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72154" autoAdjust="0"/>
  </p:normalViewPr>
  <p:slideViewPr>
    <p:cSldViewPr snapToGrid="0">
      <p:cViewPr varScale="1">
        <p:scale>
          <a:sx n="70" d="100"/>
          <a:sy n="70" d="100"/>
        </p:scale>
        <p:origin x="1224" y="72"/>
      </p:cViewPr>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674249B-CF62-8949-87E7-A886AD901203}" type="datetimeFigureOut">
              <a:rPr lang="en-US" smtClean="0"/>
              <a:t>9/20/2024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54D08FD-0E33-D846-8CEE-67550D72273D}" type="slidenum">
              <a:rPr lang="en-US" smtClean="0"/>
              <a:t>‹#›</a:t>
            </a:fld>
            <a:endParaRPr lang="en-US" dirty="0"/>
          </a:p>
        </p:txBody>
      </p:sp>
    </p:spTree>
    <p:extLst>
      <p:ext uri="{BB962C8B-B14F-4D97-AF65-F5344CB8AC3E}">
        <p14:creationId xmlns:p14="http://schemas.microsoft.com/office/powerpoint/2010/main" val="234151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thank you for joining me today.</a:t>
            </a:r>
          </a:p>
          <a:p>
            <a:endParaRPr lang="en-US" dirty="0"/>
          </a:p>
          <a:p>
            <a:r>
              <a:rPr lang="en-US" dirty="0"/>
              <a:t>Together we are going to explore how homeowner and community associations can save water outdoors with the help of WaterSense.</a:t>
            </a:r>
          </a:p>
        </p:txBody>
      </p:sp>
      <p:sp>
        <p:nvSpPr>
          <p:cNvPr id="4" name="Slide Number Placeholder 3"/>
          <p:cNvSpPr>
            <a:spLocks noGrp="1"/>
          </p:cNvSpPr>
          <p:nvPr>
            <p:ph type="sldNum" sz="quarter" idx="5"/>
          </p:nvPr>
        </p:nvSpPr>
        <p:spPr/>
        <p:txBody>
          <a:bodyPr/>
          <a:lstStyle/>
          <a:p>
            <a:fld id="{054D08FD-0E33-D846-8CEE-67550D72273D}" type="slidenum">
              <a:rPr lang="en-US" smtClean="0"/>
              <a:t>1</a:t>
            </a:fld>
            <a:endParaRPr lang="en-US" dirty="0"/>
          </a:p>
        </p:txBody>
      </p:sp>
    </p:spTree>
    <p:extLst>
      <p:ext uri="{BB962C8B-B14F-4D97-AF65-F5344CB8AC3E}">
        <p14:creationId xmlns:p14="http://schemas.microsoft.com/office/powerpoint/2010/main" val="391726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savings don’t stop with hardware. In addition to efficient irrigation products, plant choice, landscape design, and outdoor maintenance all contribute to healthy, water-smart landscapes. WaterSense’s </a:t>
            </a:r>
            <a:r>
              <a:rPr lang="en-US" i="1" dirty="0"/>
              <a:t>Water-Smart Landscapes </a:t>
            </a:r>
            <a:r>
              <a:rPr lang="en-US" dirty="0"/>
              <a:t>guide will walk you through each component to a healthy and beautiful landscape suited for your specific region and space. Some of the recommendations discussed in the guide are listed on this slide. </a:t>
            </a:r>
          </a:p>
        </p:txBody>
      </p:sp>
      <p:sp>
        <p:nvSpPr>
          <p:cNvPr id="4" name="Slide Number Placeholder 3"/>
          <p:cNvSpPr>
            <a:spLocks noGrp="1"/>
          </p:cNvSpPr>
          <p:nvPr>
            <p:ph type="sldNum" sz="quarter" idx="5"/>
          </p:nvPr>
        </p:nvSpPr>
        <p:spPr/>
        <p:txBody>
          <a:bodyPr/>
          <a:lstStyle/>
          <a:p>
            <a:fld id="{054D08FD-0E33-D846-8CEE-67550D72273D}" type="slidenum">
              <a:rPr lang="en-US" smtClean="0"/>
              <a:t>10</a:t>
            </a:fld>
            <a:endParaRPr lang="en-US" dirty="0"/>
          </a:p>
        </p:txBody>
      </p:sp>
    </p:spTree>
    <p:extLst>
      <p:ext uri="{BB962C8B-B14F-4D97-AF65-F5344CB8AC3E}">
        <p14:creationId xmlns:p14="http://schemas.microsoft.com/office/powerpoint/2010/main" val="224330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pools provide a fun and relaxing way to keep cool during warmer months. However, if not maintained with water efficiency in mind, your pool could be sending water and money down the drain. Pools can consume water through evaporation, pool cleaning, leaks, and splashing. Investing in new equipment or employing targeted maintenance techniques can save water, energy (for heated pools), and money. These guides on pool water efficiency are great places to start saving water. </a:t>
            </a:r>
          </a:p>
        </p:txBody>
      </p:sp>
      <p:sp>
        <p:nvSpPr>
          <p:cNvPr id="4" name="Slide Number Placeholder 3"/>
          <p:cNvSpPr>
            <a:spLocks noGrp="1"/>
          </p:cNvSpPr>
          <p:nvPr>
            <p:ph type="sldNum" sz="quarter" idx="5"/>
          </p:nvPr>
        </p:nvSpPr>
        <p:spPr/>
        <p:txBody>
          <a:bodyPr/>
          <a:lstStyle/>
          <a:p>
            <a:fld id="{054D08FD-0E33-D846-8CEE-67550D72273D}" type="slidenum">
              <a:rPr lang="en-US" smtClean="0"/>
              <a:t>11</a:t>
            </a:fld>
            <a:endParaRPr lang="en-US" dirty="0"/>
          </a:p>
        </p:txBody>
      </p:sp>
    </p:spTree>
    <p:extLst>
      <p:ext uri="{BB962C8B-B14F-4D97-AF65-F5344CB8AC3E}">
        <p14:creationId xmlns:p14="http://schemas.microsoft.com/office/powerpoint/2010/main" val="402071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to start saving water in your HOA? Become a WaterSense partner to gain access to even more resources. Visit the WaterSense Homeowner Association web page listed on this slide to start your conservation journey, reduce water bills, and preserve water now and for future generations. </a:t>
            </a:r>
          </a:p>
        </p:txBody>
      </p:sp>
      <p:sp>
        <p:nvSpPr>
          <p:cNvPr id="4" name="Slide Number Placeholder 3"/>
          <p:cNvSpPr>
            <a:spLocks noGrp="1"/>
          </p:cNvSpPr>
          <p:nvPr>
            <p:ph type="sldNum" sz="quarter" idx="5"/>
          </p:nvPr>
        </p:nvSpPr>
        <p:spPr/>
        <p:txBody>
          <a:bodyPr/>
          <a:lstStyle/>
          <a:p>
            <a:fld id="{054D08FD-0E33-D846-8CEE-67550D72273D}" type="slidenum">
              <a:rPr lang="en-US" smtClean="0"/>
              <a:t>12</a:t>
            </a:fld>
            <a:endParaRPr lang="en-US" dirty="0"/>
          </a:p>
        </p:txBody>
      </p:sp>
    </p:spTree>
    <p:extLst>
      <p:ext uri="{BB962C8B-B14F-4D97-AF65-F5344CB8AC3E}">
        <p14:creationId xmlns:p14="http://schemas.microsoft.com/office/powerpoint/2010/main" val="4134158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feel free to contact WaterSense with questions. </a:t>
            </a:r>
          </a:p>
        </p:txBody>
      </p:sp>
      <p:sp>
        <p:nvSpPr>
          <p:cNvPr id="4" name="Slide Number Placeholder 3"/>
          <p:cNvSpPr>
            <a:spLocks noGrp="1"/>
          </p:cNvSpPr>
          <p:nvPr>
            <p:ph type="sldNum" sz="quarter" idx="5"/>
          </p:nvPr>
        </p:nvSpPr>
        <p:spPr/>
        <p:txBody>
          <a:bodyPr/>
          <a:lstStyle/>
          <a:p>
            <a:fld id="{054D08FD-0E33-D846-8CEE-67550D72273D}" type="slidenum">
              <a:rPr lang="en-US" smtClean="0"/>
              <a:t>13</a:t>
            </a:fld>
            <a:endParaRPr lang="en-US" dirty="0"/>
          </a:p>
        </p:txBody>
      </p:sp>
    </p:spTree>
    <p:extLst>
      <p:ext uri="{BB962C8B-B14F-4D97-AF65-F5344CB8AC3E}">
        <p14:creationId xmlns:p14="http://schemas.microsoft.com/office/powerpoint/2010/main" val="64820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can be expensive. As rates go up, instead of raising HOA dues, look no further than community outdoor spaces to reduce water use and costs! As much as 50 percent of water used outdoors can be lost due to wind, evaporation, and inefficient irrigation systems. Ensuring irrigation systems are designed, maintained, and scheduled for a landscape's needs can save water and save money as well. Selecting plants that are adapted to the local climate can lead to even more water savings. </a:t>
            </a:r>
          </a:p>
          <a:p>
            <a:endParaRPr lang="en-US" dirty="0"/>
          </a:p>
          <a:p>
            <a:r>
              <a:rPr lang="en-US" dirty="0"/>
              <a:t>In addition to simply saving water and money, limiting outdoor water use can help a community meet local water restrictions. Since outdoor water use is easy to visualize, it is a popular restriction during times of drought and supply shortages. It’s a good idea to have a plan in place to use less water in preparation for such restrictions.  </a:t>
            </a:r>
          </a:p>
        </p:txBody>
      </p:sp>
      <p:sp>
        <p:nvSpPr>
          <p:cNvPr id="4" name="Slide Number Placeholder 3"/>
          <p:cNvSpPr>
            <a:spLocks noGrp="1"/>
          </p:cNvSpPr>
          <p:nvPr>
            <p:ph type="sldNum" sz="quarter" idx="5"/>
          </p:nvPr>
        </p:nvSpPr>
        <p:spPr/>
        <p:txBody>
          <a:bodyPr/>
          <a:lstStyle/>
          <a:p>
            <a:fld id="{054D08FD-0E33-D846-8CEE-67550D72273D}" type="slidenum">
              <a:rPr lang="en-US" smtClean="0"/>
              <a:t>2</a:t>
            </a:fld>
            <a:endParaRPr lang="en-US" dirty="0"/>
          </a:p>
        </p:txBody>
      </p:sp>
    </p:spTree>
    <p:extLst>
      <p:ext uri="{BB962C8B-B14F-4D97-AF65-F5344CB8AC3E}">
        <p14:creationId xmlns:p14="http://schemas.microsoft.com/office/powerpoint/2010/main" val="11957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where to start? When it comes to saving water, always start with a water bill. Examining water bills sheds light on water use and annual trends. With the help of a water utility, a community can identify improvements on their property to limit water waste, improve efficiency, and reduce the utility costs of outdoor water use. Once areas for improvement are identified, they can be prioritized into an action plan to yield savings fast. Communities can continue their work beyond the landscape by becoming a WaterSense promotional partner and sharing water-saving resources with other residents.</a:t>
            </a:r>
          </a:p>
        </p:txBody>
      </p:sp>
      <p:sp>
        <p:nvSpPr>
          <p:cNvPr id="4" name="Slide Number Placeholder 3"/>
          <p:cNvSpPr>
            <a:spLocks noGrp="1"/>
          </p:cNvSpPr>
          <p:nvPr>
            <p:ph type="sldNum" sz="quarter" idx="5"/>
          </p:nvPr>
        </p:nvSpPr>
        <p:spPr/>
        <p:txBody>
          <a:bodyPr/>
          <a:lstStyle/>
          <a:p>
            <a:fld id="{054D08FD-0E33-D846-8CEE-67550D72273D}" type="slidenum">
              <a:rPr lang="en-US" smtClean="0"/>
              <a:t>3</a:t>
            </a:fld>
            <a:endParaRPr lang="en-US" dirty="0"/>
          </a:p>
        </p:txBody>
      </p:sp>
    </p:spTree>
    <p:extLst>
      <p:ext uri="{BB962C8B-B14F-4D97-AF65-F5344CB8AC3E}">
        <p14:creationId xmlns:p14="http://schemas.microsoft.com/office/powerpoint/2010/main" val="421876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step back, what is WaterSense and how could this program help a homeowner association save water? </a:t>
            </a:r>
          </a:p>
        </p:txBody>
      </p:sp>
      <p:sp>
        <p:nvSpPr>
          <p:cNvPr id="4" name="Slide Number Placeholder 3"/>
          <p:cNvSpPr>
            <a:spLocks noGrp="1"/>
          </p:cNvSpPr>
          <p:nvPr>
            <p:ph type="sldNum" sz="quarter" idx="5"/>
          </p:nvPr>
        </p:nvSpPr>
        <p:spPr/>
        <p:txBody>
          <a:bodyPr/>
          <a:lstStyle/>
          <a:p>
            <a:fld id="{054D08FD-0E33-D846-8CEE-67550D72273D}" type="slidenum">
              <a:rPr lang="en-US" smtClean="0"/>
              <a:t>4</a:t>
            </a:fld>
            <a:endParaRPr lang="en-US" dirty="0"/>
          </a:p>
        </p:txBody>
      </p:sp>
    </p:spTree>
    <p:extLst>
      <p:ext uri="{BB962C8B-B14F-4D97-AF65-F5344CB8AC3E}">
        <p14:creationId xmlns:p14="http://schemas.microsoft.com/office/powerpoint/2010/main" val="325964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WaterSense program was launched by EPA in 2006. It is a voluntary partnership program to promote water efficiency and encourage product and home innovation. </a:t>
            </a:r>
            <a:r>
              <a:rPr lang="en-US" sz="1800" b="0" i="0" dirty="0">
                <a:solidFill>
                  <a:srgbClr val="444444"/>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It is both a label for water-efficient products and a resource to the public for saving water. WaterSense helps organizations and consumers save water now and helps preserve water sources for future generations. </a:t>
            </a:r>
            <a:r>
              <a:rPr lang="en-US" sz="1800" b="0" i="0" dirty="0">
                <a:solidFill>
                  <a:srgbClr val="444444"/>
                </a:solidFill>
                <a:effectLst/>
                <a:latin typeface="Calibri" panose="020F0502020204030204" pitchFamily="34" charset="0"/>
              </a:rPr>
              <a:t>​</a:t>
            </a:r>
            <a:endParaRPr lang="en-US" sz="1800" b="0" i="0" u="none" strike="noStrike"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WaterSense label, which is displayed here, provides a simple way for consumers and businesses to identify water-efficient products, homes, and programs. </a:t>
            </a:r>
            <a:r>
              <a:rPr lang="en-US" sz="1800" b="0" i="0" dirty="0">
                <a:solidFill>
                  <a:srgbClr val="444444"/>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The label can only be used with products that have been independently certified for water efficiency </a:t>
            </a:r>
            <a:r>
              <a:rPr lang="en-US" sz="1800" b="1" i="0" u="none" strike="noStrike" dirty="0">
                <a:solidFill>
                  <a:srgbClr val="000000"/>
                </a:solidFill>
                <a:effectLst/>
                <a:latin typeface="Calibri" panose="020F0502020204030204" pitchFamily="34" charset="0"/>
              </a:rPr>
              <a:t>and</a:t>
            </a:r>
            <a:r>
              <a:rPr lang="en-US" sz="1800" b="0" i="0" u="none" strike="noStrike" dirty="0">
                <a:solidFill>
                  <a:srgbClr val="000000"/>
                </a:solidFill>
                <a:effectLst/>
                <a:latin typeface="Calibri" panose="020F0502020204030204" pitchFamily="34" charset="0"/>
              </a:rPr>
              <a:t> performance. </a:t>
            </a:r>
            <a:r>
              <a:rPr lang="en-US" sz="1800" b="0" i="0" dirty="0">
                <a:solidFill>
                  <a:srgbClr val="444444"/>
                </a:solidFill>
                <a:effectLst/>
                <a:latin typeface="Calibri" panose="020F0502020204030204" pitchFamily="34" charset="0"/>
              </a:rPr>
              <a:t>​</a:t>
            </a:r>
          </a:p>
          <a:p>
            <a:pPr marL="0" indent="0" algn="l" rtl="0" fontAlgn="base">
              <a:buFont typeface="Arial" panose="020B0604020202020204" pitchFamily="34" charset="0"/>
              <a:buNone/>
            </a:pPr>
            <a:endParaRPr lang="en-US" sz="1800" b="0" i="0" u="none" strike="noStrike" dirty="0">
              <a:solidFill>
                <a:srgbClr val="444444"/>
              </a:solidFill>
              <a:effectLst/>
              <a:latin typeface="Arial" panose="020B0604020202020204" pitchFamily="34" charset="0"/>
            </a:endParaRPr>
          </a:p>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Products that receive the label use 20 percent less water and perform as well or better than standard models. </a:t>
            </a:r>
            <a:r>
              <a:rPr lang="en-US" sz="1800" b="0" i="0" dirty="0">
                <a:solidFill>
                  <a:srgbClr val="444444"/>
                </a:solidFill>
                <a:effectLst/>
                <a:latin typeface="Calibri" panose="020F0502020204030204" pitchFamily="34" charset="0"/>
              </a:rPr>
              <a:t>​Homes earning the label are at least 30 percent more water-efficient than typical new homes.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54D08FD-0E33-D846-8CEE-67550D72273D}" type="slidenum">
              <a:rPr lang="en-US" smtClean="0"/>
              <a:t>5</a:t>
            </a:fld>
            <a:endParaRPr lang="en-US" dirty="0"/>
          </a:p>
        </p:txBody>
      </p:sp>
    </p:spTree>
    <p:extLst>
      <p:ext uri="{BB962C8B-B14F-4D97-AF65-F5344CB8AC3E}">
        <p14:creationId xmlns:p14="http://schemas.microsoft.com/office/powerpoint/2010/main" val="297847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93700"/>
            <a:ext cx="6197600" cy="3486150"/>
          </a:xfrm>
        </p:spPr>
      </p:sp>
      <p:sp>
        <p:nvSpPr>
          <p:cNvPr id="3" name="Notes Placeholder 2"/>
          <p:cNvSpPr>
            <a:spLocks noGrp="1"/>
          </p:cNvSpPr>
          <p:nvPr>
            <p:ph type="body" idx="1"/>
          </p:nvPr>
        </p:nvSpPr>
        <p:spPr/>
        <p:txBody>
          <a:bodyPr/>
          <a:lstStyle/>
          <a:p>
            <a:r>
              <a:rPr lang="en-US" dirty="0"/>
              <a:t>These are the current product categories that WaterSense labels. </a:t>
            </a:r>
          </a:p>
          <a:p>
            <a:pPr algn="l"/>
            <a:endParaRPr lang="en-US" b="0" i="0" dirty="0">
              <a:solidFill>
                <a:srgbClr val="1B1B1B"/>
              </a:solidFill>
              <a:effectLst/>
              <a:latin typeface="Source Sans Pro Web"/>
            </a:endParaRPr>
          </a:p>
          <a:p>
            <a:pPr algn="l"/>
            <a:r>
              <a:rPr lang="en-US" b="0" i="0" dirty="0">
                <a:solidFill>
                  <a:srgbClr val="1B1B1B"/>
                </a:solidFill>
                <a:effectLst/>
                <a:latin typeface="Source Sans Pro Web"/>
              </a:rPr>
              <a:t>WaterSense labeled products are backed by independent, third-party certification and meet EPA’s specifications for water efficiency and performance. When you use these water-saving products in the home or community, you can be confident that you are saving water and the product will perform as well or better than standard models. </a:t>
            </a:r>
            <a:br>
              <a:rPr lang="en-US" dirty="0"/>
            </a:br>
            <a:endParaRPr lang="en-US" dirty="0"/>
          </a:p>
          <a:p>
            <a:pPr algn="l"/>
            <a:r>
              <a:rPr lang="en-US" dirty="0"/>
              <a:t>These products can be found through the WaterSense website on the Product Search tool or by simply looking for the WaterSense label at a local hardware or home improvement store.</a:t>
            </a:r>
          </a:p>
          <a:p>
            <a:pPr algn="l"/>
            <a:endParaRPr lang="en-US" dirty="0"/>
          </a:p>
          <a:p>
            <a:pPr algn="l"/>
            <a:r>
              <a:rPr lang="en-US" dirty="0"/>
              <a:t>https://lookforwatersense.epa.gov/products/ </a:t>
            </a:r>
          </a:p>
          <a:p>
            <a:pPr defTabSz="483757">
              <a:buFont typeface="Arial" pitchFamily="34" charset="0"/>
              <a:buNone/>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CB43-904F-5345-B3E0-AB766EF864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15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get back to saving water outdoors and how WaterSense can help. </a:t>
            </a:r>
          </a:p>
        </p:txBody>
      </p:sp>
      <p:sp>
        <p:nvSpPr>
          <p:cNvPr id="4" name="Slide Number Placeholder 3"/>
          <p:cNvSpPr>
            <a:spLocks noGrp="1"/>
          </p:cNvSpPr>
          <p:nvPr>
            <p:ph type="sldNum" sz="quarter" idx="5"/>
          </p:nvPr>
        </p:nvSpPr>
        <p:spPr/>
        <p:txBody>
          <a:bodyPr/>
          <a:lstStyle/>
          <a:p>
            <a:fld id="{054D08FD-0E33-D846-8CEE-67550D72273D}" type="slidenum">
              <a:rPr lang="en-US" smtClean="0"/>
              <a:t>7</a:t>
            </a:fld>
            <a:endParaRPr lang="en-US" dirty="0"/>
          </a:p>
        </p:txBody>
      </p:sp>
    </p:spTree>
    <p:extLst>
      <p:ext uri="{BB962C8B-B14F-4D97-AF65-F5344CB8AC3E}">
        <p14:creationId xmlns:p14="http://schemas.microsoft.com/office/powerpoint/2010/main" val="1892651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ways to save water outdoors is by hiring an irrigation professional trained in water-efficient technologies and techniques. WaterSense labels professional certification programs that require graduates to demonstrate their knowledge of water efficiency. WaterSense currently labels programs for irrigation designers, installation/maintenance professionals, and auditors. Over 1,400 professionals are certified by a WaterSense labeled program. </a:t>
            </a:r>
          </a:p>
          <a:p>
            <a:endParaRPr lang="en-US" dirty="0"/>
          </a:p>
          <a:p>
            <a:r>
              <a:rPr lang="en-US" dirty="0"/>
              <a:t>In addition to hiring a certified professional, WaterSense has created a tool with sample contract language. Including this language in a contract with a landscape contractor can ensure best managment practices are used while maintaining the landscape and achieving water savings. </a:t>
            </a:r>
          </a:p>
        </p:txBody>
      </p:sp>
      <p:sp>
        <p:nvSpPr>
          <p:cNvPr id="4" name="Slide Number Placeholder 3"/>
          <p:cNvSpPr>
            <a:spLocks noGrp="1"/>
          </p:cNvSpPr>
          <p:nvPr>
            <p:ph type="sldNum" sz="quarter" idx="5"/>
          </p:nvPr>
        </p:nvSpPr>
        <p:spPr/>
        <p:txBody>
          <a:bodyPr/>
          <a:lstStyle/>
          <a:p>
            <a:fld id="{054D08FD-0E33-D846-8CEE-67550D72273D}" type="slidenum">
              <a:rPr lang="en-US" smtClean="0"/>
              <a:t>8</a:t>
            </a:fld>
            <a:endParaRPr lang="en-US" dirty="0"/>
          </a:p>
        </p:txBody>
      </p:sp>
    </p:spTree>
    <p:extLst>
      <p:ext uri="{BB962C8B-B14F-4D97-AF65-F5344CB8AC3E}">
        <p14:creationId xmlns:p14="http://schemas.microsoft.com/office/powerpoint/2010/main" val="168678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WaterSense also labels water-efficient irrigation products that use 20 percent less water than standard models. Labeled products include weather-based and soil-moisture based irrigation controllers and spray sprinkler bodies. The guides seen here explain the benefits of WaterSense labeled products and expand on best management practices to save even more. </a:t>
            </a:r>
          </a:p>
        </p:txBody>
      </p:sp>
      <p:sp>
        <p:nvSpPr>
          <p:cNvPr id="4" name="Slide Number Placeholder 3"/>
          <p:cNvSpPr>
            <a:spLocks noGrp="1"/>
          </p:cNvSpPr>
          <p:nvPr>
            <p:ph type="sldNum" sz="quarter" idx="5"/>
          </p:nvPr>
        </p:nvSpPr>
        <p:spPr/>
        <p:txBody>
          <a:bodyPr/>
          <a:lstStyle/>
          <a:p>
            <a:fld id="{054D08FD-0E33-D846-8CEE-67550D72273D}" type="slidenum">
              <a:rPr lang="en-US" smtClean="0"/>
              <a:t>9</a:t>
            </a:fld>
            <a:endParaRPr lang="en-US" dirty="0"/>
          </a:p>
        </p:txBody>
      </p:sp>
    </p:spTree>
    <p:extLst>
      <p:ext uri="{BB962C8B-B14F-4D97-AF65-F5344CB8AC3E}">
        <p14:creationId xmlns:p14="http://schemas.microsoft.com/office/powerpoint/2010/main" val="737879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889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D770-913F-D7B6-08BC-AECAFBBA68FB}"/>
              </a:ext>
            </a:extLst>
          </p:cNvPr>
          <p:cNvSpPr>
            <a:spLocks noGrp="1"/>
          </p:cNvSpPr>
          <p:nvPr>
            <p:ph type="ctrTitle"/>
          </p:nvPr>
        </p:nvSpPr>
        <p:spPr>
          <a:xfrm>
            <a:off x="609600" y="1827212"/>
            <a:ext cx="9144000" cy="2387600"/>
          </a:xfrm>
        </p:spPr>
        <p:txBody>
          <a:bodyPr anchor="b"/>
          <a:lstStyle>
            <a:lvl1pPr algn="l">
              <a:defRPr sz="6000" b="1">
                <a:solidFill>
                  <a:schemeClr val="bg1"/>
                </a:solidFill>
                <a:latin typeface="Georgia Pro" panose="02040502050405020303" pitchFamily="18" charset="0"/>
              </a:defRPr>
            </a:lvl1pPr>
          </a:lstStyle>
          <a:p>
            <a:r>
              <a:rPr lang="en-US"/>
              <a:t>Click to edit Master title style</a:t>
            </a:r>
          </a:p>
        </p:txBody>
      </p:sp>
      <p:sp>
        <p:nvSpPr>
          <p:cNvPr id="7" name="Rectangle 6">
            <a:extLst>
              <a:ext uri="{FF2B5EF4-FFF2-40B4-BE49-F238E27FC236}">
                <a16:creationId xmlns:a16="http://schemas.microsoft.com/office/drawing/2014/main" id="{BA173757-4ACF-C9B2-F4E4-C037A91BF647}"/>
              </a:ext>
            </a:extLst>
          </p:cNvPr>
          <p:cNvSpPr/>
          <p:nvPr userDrawn="1"/>
        </p:nvSpPr>
        <p:spPr>
          <a:xfrm>
            <a:off x="0" y="4429919"/>
            <a:ext cx="12192000" cy="2428081"/>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441EB38-12E2-7BA6-BEB1-3361F60F5EBE}"/>
              </a:ext>
            </a:extLst>
          </p:cNvPr>
          <p:cNvSpPr>
            <a:spLocks noGrp="1"/>
          </p:cNvSpPr>
          <p:nvPr>
            <p:ph type="dt" sz="half" idx="10"/>
          </p:nvPr>
        </p:nvSpPr>
        <p:spPr>
          <a:xfrm>
            <a:off x="9039225" y="6227762"/>
            <a:ext cx="2743200" cy="365125"/>
          </a:xfrm>
          <a:prstGeom prst="rect">
            <a:avLst/>
          </a:prstGeom>
        </p:spPr>
        <p:txBody>
          <a:bodyPr/>
          <a:lstStyle>
            <a:lvl1pPr algn="r">
              <a:defRPr sz="1800" b="1">
                <a:solidFill>
                  <a:srgbClr val="488949"/>
                </a:solidFill>
                <a:latin typeface="Aptos Display" panose="020B0004020202020204" pitchFamily="34" charset="0"/>
              </a:defRPr>
            </a:lvl1pPr>
          </a:lstStyle>
          <a:p>
            <a:fld id="{2AF339FB-1908-0A4C-A452-126498EC5F08}" type="datetime6">
              <a:rPr lang="en-US" smtClean="0"/>
              <a:pPr/>
              <a:t>September 24</a:t>
            </a:fld>
            <a:endParaRPr lang="en-US" dirty="0"/>
          </a:p>
        </p:txBody>
      </p:sp>
      <p:sp>
        <p:nvSpPr>
          <p:cNvPr id="3" name="Subtitle 2">
            <a:extLst>
              <a:ext uri="{FF2B5EF4-FFF2-40B4-BE49-F238E27FC236}">
                <a16:creationId xmlns:a16="http://schemas.microsoft.com/office/drawing/2014/main" id="{41542573-402D-B63D-F8B4-6A9419EC1B7A}"/>
              </a:ext>
            </a:extLst>
          </p:cNvPr>
          <p:cNvSpPr>
            <a:spLocks noGrp="1"/>
          </p:cNvSpPr>
          <p:nvPr>
            <p:ph type="subTitle" idx="1"/>
          </p:nvPr>
        </p:nvSpPr>
        <p:spPr>
          <a:xfrm>
            <a:off x="609600" y="4579937"/>
            <a:ext cx="9144000" cy="1655762"/>
          </a:xfrm>
        </p:spPr>
        <p:txBody>
          <a:bodyPr>
            <a:normAutofit/>
          </a:bodyPr>
          <a:lstStyle>
            <a:lvl1pPr marL="0" indent="0" algn="l">
              <a:buNone/>
              <a:defRPr sz="2800">
                <a:solidFill>
                  <a:srgbClr val="00282B"/>
                </a:solidFill>
                <a:latin typeface="Aptos Display"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159632A1-F8EB-7FE6-B1B0-FD96CBB75A1A}"/>
              </a:ext>
            </a:extLst>
          </p:cNvPr>
          <p:cNvPicPr>
            <a:picLocks noChangeAspect="1"/>
          </p:cNvPicPr>
          <p:nvPr userDrawn="1"/>
        </p:nvPicPr>
        <p:blipFill>
          <a:blip r:embed="rId2"/>
          <a:srcRect/>
          <a:stretch/>
        </p:blipFill>
        <p:spPr>
          <a:xfrm>
            <a:off x="9506261" y="4921361"/>
            <a:ext cx="2169017" cy="1264293"/>
          </a:xfrm>
          <a:prstGeom prst="rect">
            <a:avLst/>
          </a:prstGeom>
        </p:spPr>
      </p:pic>
      <p:pic>
        <p:nvPicPr>
          <p:cNvPr id="13" name="Picture 12" descr="A blue diamond shapes on a black background&#10;&#10;Description automatically generated">
            <a:extLst>
              <a:ext uri="{FF2B5EF4-FFF2-40B4-BE49-F238E27FC236}">
                <a16:creationId xmlns:a16="http://schemas.microsoft.com/office/drawing/2014/main" id="{4874C16B-C0D9-7C05-29F7-ED86A97E26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0245" y="5368073"/>
            <a:ext cx="282433" cy="439341"/>
          </a:xfrm>
          <a:prstGeom prst="rect">
            <a:avLst/>
          </a:prstGeom>
        </p:spPr>
      </p:pic>
      <p:pic>
        <p:nvPicPr>
          <p:cNvPr id="5" name="Picture 4" descr="A black and white striped pattern&#10;&#10;Description automatically generated">
            <a:extLst>
              <a:ext uri="{FF2B5EF4-FFF2-40B4-BE49-F238E27FC236}">
                <a16:creationId xmlns:a16="http://schemas.microsoft.com/office/drawing/2014/main" id="{7BCAD0C3-F138-E0BB-659E-C088A1BD19BE}"/>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0" y="186947"/>
            <a:ext cx="12192000" cy="2279373"/>
          </a:xfrm>
          <a:prstGeom prst="rect">
            <a:avLst/>
          </a:prstGeom>
        </p:spPr>
      </p:pic>
    </p:spTree>
    <p:extLst>
      <p:ext uri="{BB962C8B-B14F-4D97-AF65-F5344CB8AC3E}">
        <p14:creationId xmlns:p14="http://schemas.microsoft.com/office/powerpoint/2010/main" val="155247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462335-06F9-7713-45E4-73E7DF06AA96}"/>
              </a:ext>
            </a:extLst>
          </p:cNvPr>
          <p:cNvSpPr/>
          <p:nvPr userDrawn="1"/>
        </p:nvSpPr>
        <p:spPr>
          <a:xfrm>
            <a:off x="6019800" y="0"/>
            <a:ext cx="6172200" cy="6857999"/>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2" name="Title 1">
            <a:extLst>
              <a:ext uri="{FF2B5EF4-FFF2-40B4-BE49-F238E27FC236}">
                <a16:creationId xmlns:a16="http://schemas.microsoft.com/office/drawing/2014/main" id="{2CE3E543-323F-DFD4-923B-BDF89CED930A}"/>
              </a:ext>
            </a:extLst>
          </p:cNvPr>
          <p:cNvSpPr>
            <a:spLocks noGrp="1"/>
          </p:cNvSpPr>
          <p:nvPr>
            <p:ph type="title"/>
          </p:nvPr>
        </p:nvSpPr>
        <p:spPr>
          <a:xfrm>
            <a:off x="839788" y="457200"/>
            <a:ext cx="3932237" cy="1171575"/>
          </a:xfrm>
        </p:spPr>
        <p:txBody>
          <a:bodyPr anchor="t"/>
          <a:lstStyle>
            <a:lvl1pPr>
              <a:defRPr sz="3200" b="1">
                <a:solidFill>
                  <a:srgbClr val="488949"/>
                </a:solidFill>
                <a:latin typeface="Georgia Pro" panose="02040502050405020303" pitchFamily="18"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1878664-B39D-9B4F-4AF5-5AB05477EDFC}"/>
              </a:ext>
            </a:extLst>
          </p:cNvPr>
          <p:cNvSpPr>
            <a:spLocks noGrp="1"/>
          </p:cNvSpPr>
          <p:nvPr>
            <p:ph type="pic" idx="1"/>
          </p:nvPr>
        </p:nvSpPr>
        <p:spPr>
          <a:xfrm>
            <a:off x="6715124" y="987425"/>
            <a:ext cx="4640263" cy="4873625"/>
          </a:xfrm>
          <a:custGeom>
            <a:avLst/>
            <a:gdLst>
              <a:gd name="connsiteX0" fmla="*/ 0 w 4640263"/>
              <a:gd name="connsiteY0" fmla="*/ 0 h 4873625"/>
              <a:gd name="connsiteX1" fmla="*/ 4640263 w 4640263"/>
              <a:gd name="connsiteY1" fmla="*/ 0 h 4873625"/>
              <a:gd name="connsiteX2" fmla="*/ 4640263 w 4640263"/>
              <a:gd name="connsiteY2" fmla="*/ 4873625 h 4873625"/>
              <a:gd name="connsiteX3" fmla="*/ 0 w 4640263"/>
              <a:gd name="connsiteY3" fmla="*/ 4873625 h 4873625"/>
              <a:gd name="connsiteX4" fmla="*/ 0 w 4640263"/>
              <a:gd name="connsiteY4" fmla="*/ 0 h 487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263" h="4873625" fill="none" extrusionOk="0">
                <a:moveTo>
                  <a:pt x="0" y="0"/>
                </a:moveTo>
                <a:cubicBezTo>
                  <a:pt x="2017472" y="-49533"/>
                  <a:pt x="3722865" y="-14809"/>
                  <a:pt x="4640263" y="0"/>
                </a:cubicBezTo>
                <a:cubicBezTo>
                  <a:pt x="4727902" y="1875236"/>
                  <a:pt x="4567584" y="2794530"/>
                  <a:pt x="4640263" y="4873625"/>
                </a:cubicBezTo>
                <a:cubicBezTo>
                  <a:pt x="4074835" y="4825394"/>
                  <a:pt x="610409" y="4958080"/>
                  <a:pt x="0" y="4873625"/>
                </a:cubicBezTo>
                <a:cubicBezTo>
                  <a:pt x="-38581" y="3736372"/>
                  <a:pt x="63341" y="813048"/>
                  <a:pt x="0" y="0"/>
                </a:cubicBezTo>
                <a:close/>
              </a:path>
              <a:path w="4640263" h="4873625" stroke="0" extrusionOk="0">
                <a:moveTo>
                  <a:pt x="0" y="0"/>
                </a:moveTo>
                <a:cubicBezTo>
                  <a:pt x="577509" y="118645"/>
                  <a:pt x="3728783" y="116012"/>
                  <a:pt x="4640263" y="0"/>
                </a:cubicBezTo>
                <a:cubicBezTo>
                  <a:pt x="4507381" y="511902"/>
                  <a:pt x="4725214" y="4251265"/>
                  <a:pt x="4640263" y="4873625"/>
                </a:cubicBezTo>
                <a:cubicBezTo>
                  <a:pt x="3504556" y="5008225"/>
                  <a:pt x="2177950" y="4716429"/>
                  <a:pt x="0" y="4873625"/>
                </a:cubicBezTo>
                <a:cubicBezTo>
                  <a:pt x="-20187" y="3499198"/>
                  <a:pt x="-152480" y="1598806"/>
                  <a:pt x="0" y="0"/>
                </a:cubicBezTo>
                <a:close/>
              </a:path>
            </a:pathLst>
          </a:custGeom>
          <a:ln w="57150">
            <a:solidFill>
              <a:srgbClr val="488949"/>
            </a:solidFill>
            <a:extLst>
              <a:ext uri="{C807C97D-BFC1-408E-A445-0C87EB9F89A2}">
                <ask:lineSketchStyleProps xmlns:ask="http://schemas.microsoft.com/office/drawing/2018/sketchyshapes" sd="1219033472">
                  <ask:type>
                    <ask:lineSketchCurved/>
                  </ask:type>
                </ask:lineSketchStyleProps>
              </a:ext>
            </a:extLst>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41994D-3184-A337-D17D-313EDCFF1805}"/>
              </a:ext>
            </a:extLst>
          </p:cNvPr>
          <p:cNvSpPr>
            <a:spLocks noGrp="1"/>
          </p:cNvSpPr>
          <p:nvPr>
            <p:ph type="body" sz="half" idx="2"/>
          </p:nvPr>
        </p:nvSpPr>
        <p:spPr>
          <a:xfrm>
            <a:off x="839788" y="2014538"/>
            <a:ext cx="3932237" cy="3854449"/>
          </a:xfrm>
        </p:spPr>
        <p:txBody>
          <a:bodyPr>
            <a:normAutofit/>
          </a:bodyPr>
          <a:lstStyle>
            <a:lvl1pPr marL="285750" indent="-285750">
              <a:buClr>
                <a:srgbClr val="488949"/>
              </a:buClr>
              <a:buFont typeface="Arial" panose="020B0604020202020204" pitchFamily="34" charset="0"/>
              <a:buChar char="•"/>
              <a:defRPr sz="1800">
                <a:latin typeface="Aptos Display"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35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56C93A-0076-DA1F-7566-A42652A7CE5C}"/>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2" name="Title 1">
            <a:extLst>
              <a:ext uri="{FF2B5EF4-FFF2-40B4-BE49-F238E27FC236}">
                <a16:creationId xmlns:a16="http://schemas.microsoft.com/office/drawing/2014/main" id="{DA3FB89B-22A3-2B1E-E337-A8C6CB40DA26}"/>
              </a:ext>
            </a:extLst>
          </p:cNvPr>
          <p:cNvSpPr>
            <a:spLocks noGrp="1"/>
          </p:cNvSpPr>
          <p:nvPr>
            <p:ph type="title"/>
          </p:nvPr>
        </p:nvSpPr>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08870A-E156-1083-F8EB-F3959E8DC38B}"/>
              </a:ext>
            </a:extLst>
          </p:cNvPr>
          <p:cNvSpPr>
            <a:spLocks noGrp="1"/>
          </p:cNvSpPr>
          <p:nvPr>
            <p:ph idx="1"/>
          </p:nvPr>
        </p:nvSpPr>
        <p:spPr/>
        <p:txBody>
          <a:bodyPr/>
          <a:lstStyle>
            <a:lvl1pPr>
              <a:buClr>
                <a:srgbClr val="488949"/>
              </a:buClr>
              <a:defRPr>
                <a:latin typeface="Aptos Display" panose="020B0004020202020204" pitchFamily="34" charset="0"/>
              </a:defRPr>
            </a:lvl1pPr>
            <a:lvl2pPr>
              <a:buClr>
                <a:srgbClr val="488949"/>
              </a:buClr>
              <a:defRPr>
                <a:latin typeface="Aptos Display" panose="020B0004020202020204" pitchFamily="34" charset="0"/>
              </a:defRPr>
            </a:lvl2pPr>
            <a:lvl3pPr>
              <a:buClr>
                <a:srgbClr val="488949"/>
              </a:buClr>
              <a:defRPr>
                <a:latin typeface="Aptos Display" panose="020B0004020202020204" pitchFamily="34" charset="0"/>
              </a:defRPr>
            </a:lvl3pPr>
            <a:lvl4pPr>
              <a:buClr>
                <a:srgbClr val="488949"/>
              </a:buClr>
              <a:defRPr>
                <a:latin typeface="Aptos Display" panose="020B0004020202020204" pitchFamily="34" charset="0"/>
              </a:defRPr>
            </a:lvl4pPr>
            <a:lvl5pPr>
              <a:buClr>
                <a:srgbClr val="488949"/>
              </a:buClr>
              <a:defRPr>
                <a:latin typeface="Aptos Display"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9E088FB-3499-FE51-0EC8-F2EBCA57E2B2}"/>
              </a:ext>
            </a:extLst>
          </p:cNvPr>
          <p:cNvPicPr>
            <a:picLocks noChangeAspect="1"/>
          </p:cNvPicPr>
          <p:nvPr userDrawn="1"/>
        </p:nvPicPr>
        <p:blipFill>
          <a:blip r:embed="rId2"/>
          <a:stretch>
            <a:fillRect/>
          </a:stretch>
        </p:blipFill>
        <p:spPr>
          <a:xfrm>
            <a:off x="10616112" y="272257"/>
            <a:ext cx="1156788" cy="1146175"/>
          </a:xfrm>
          <a:prstGeom prst="rect">
            <a:avLst/>
          </a:prstGeom>
        </p:spPr>
      </p:pic>
    </p:spTree>
    <p:extLst>
      <p:ext uri="{BB962C8B-B14F-4D97-AF65-F5344CB8AC3E}">
        <p14:creationId xmlns:p14="http://schemas.microsoft.com/office/powerpoint/2010/main" val="235753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5E7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C9EA-FC1D-EB14-F60F-E84B456655A1}"/>
              </a:ext>
            </a:extLst>
          </p:cNvPr>
          <p:cNvSpPr>
            <a:spLocks noGrp="1"/>
          </p:cNvSpPr>
          <p:nvPr>
            <p:ph type="title"/>
          </p:nvPr>
        </p:nvSpPr>
        <p:spPr>
          <a:xfrm>
            <a:off x="831850" y="1709738"/>
            <a:ext cx="10515600" cy="2852737"/>
          </a:xfrm>
        </p:spPr>
        <p:txBody>
          <a:bodyPr anchor="b"/>
          <a:lstStyle>
            <a:lvl1pPr>
              <a:defRPr sz="6000" b="1">
                <a:solidFill>
                  <a:srgbClr val="488949"/>
                </a:solidFill>
                <a:latin typeface="Georgia Pro" panose="020405020504050203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AD3C695-3427-FE9E-F7BB-DD40FC3E7FC6}"/>
              </a:ext>
            </a:extLst>
          </p:cNvPr>
          <p:cNvSpPr>
            <a:spLocks noGrp="1"/>
          </p:cNvSpPr>
          <p:nvPr>
            <p:ph type="body" idx="1"/>
          </p:nvPr>
        </p:nvSpPr>
        <p:spPr>
          <a:xfrm>
            <a:off x="831850" y="4589463"/>
            <a:ext cx="10515600" cy="1500187"/>
          </a:xfrm>
        </p:spPr>
        <p:txBody>
          <a:bodyPr/>
          <a:lstStyle>
            <a:lvl1pPr marL="0" indent="0">
              <a:buNone/>
              <a:defRPr sz="2400">
                <a:solidFill>
                  <a:srgbClr val="00282B"/>
                </a:solidFill>
                <a:latin typeface="Aptos Display" panose="020B00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3202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D4F5C-4C2B-0A7A-E680-E75C6D51210C}"/>
              </a:ext>
            </a:extLst>
          </p:cNvPr>
          <p:cNvSpPr>
            <a:spLocks noGrp="1"/>
          </p:cNvSpPr>
          <p:nvPr>
            <p:ph sz="half" idx="1"/>
          </p:nvPr>
        </p:nvSpPr>
        <p:spPr>
          <a:xfrm>
            <a:off x="838200" y="1825625"/>
            <a:ext cx="5181600" cy="4351338"/>
          </a:xfrm>
        </p:spPr>
        <p:txBody>
          <a:bodyPr/>
          <a:lstStyle>
            <a:lvl1pPr>
              <a:buClr>
                <a:srgbClr val="488949"/>
              </a:buClr>
              <a:defRPr>
                <a:latin typeface="Aptos Display" panose="020B0004020202020204" pitchFamily="34" charset="0"/>
              </a:defRPr>
            </a:lvl1pPr>
            <a:lvl2pPr>
              <a:buClr>
                <a:srgbClr val="488949"/>
              </a:buClr>
              <a:defRPr>
                <a:latin typeface="Aptos Display" panose="020B0004020202020204" pitchFamily="34" charset="0"/>
              </a:defRPr>
            </a:lvl2pPr>
            <a:lvl3pPr>
              <a:buClr>
                <a:srgbClr val="488949"/>
              </a:buClr>
              <a:defRPr>
                <a:latin typeface="Aptos Display" panose="020B0004020202020204" pitchFamily="34" charset="0"/>
              </a:defRPr>
            </a:lvl3pPr>
            <a:lvl4pPr>
              <a:buClr>
                <a:srgbClr val="488949"/>
              </a:buClr>
              <a:defRPr>
                <a:latin typeface="Aptos Display" panose="020B0004020202020204" pitchFamily="34" charset="0"/>
              </a:defRPr>
            </a:lvl4pPr>
            <a:lvl5pPr>
              <a:buClr>
                <a:srgbClr val="488949"/>
              </a:buClr>
              <a:defRPr>
                <a:latin typeface="Aptos Display"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279DB4A-86C4-CC71-366A-AA63B160FB2C}"/>
              </a:ext>
            </a:extLst>
          </p:cNvPr>
          <p:cNvSpPr>
            <a:spLocks noGrp="1"/>
          </p:cNvSpPr>
          <p:nvPr>
            <p:ph sz="half" idx="2"/>
          </p:nvPr>
        </p:nvSpPr>
        <p:spPr>
          <a:xfrm>
            <a:off x="6172200" y="1825625"/>
            <a:ext cx="5181600" cy="4351338"/>
          </a:xfrm>
        </p:spPr>
        <p:txBody>
          <a:bodyPr/>
          <a:lstStyle>
            <a:lvl1pPr>
              <a:buClr>
                <a:srgbClr val="488949"/>
              </a:buClr>
              <a:defRPr>
                <a:latin typeface="Aptos Display" panose="020B0004020202020204" pitchFamily="34" charset="0"/>
              </a:defRPr>
            </a:lvl1pPr>
            <a:lvl2pPr>
              <a:buClr>
                <a:srgbClr val="488949"/>
              </a:buClr>
              <a:defRPr>
                <a:latin typeface="Aptos Display" panose="020B0004020202020204" pitchFamily="34" charset="0"/>
              </a:defRPr>
            </a:lvl2pPr>
            <a:lvl3pPr>
              <a:buClr>
                <a:srgbClr val="488949"/>
              </a:buClr>
              <a:defRPr>
                <a:latin typeface="Aptos Display" panose="020B0004020202020204" pitchFamily="34" charset="0"/>
              </a:defRPr>
            </a:lvl3pPr>
            <a:lvl4pPr>
              <a:buClr>
                <a:srgbClr val="488949"/>
              </a:buClr>
              <a:defRPr>
                <a:latin typeface="Aptos Display" panose="020B0004020202020204" pitchFamily="34" charset="0"/>
              </a:defRPr>
            </a:lvl4pPr>
            <a:lvl5pPr>
              <a:buClr>
                <a:srgbClr val="488949"/>
              </a:buClr>
              <a:defRPr>
                <a:latin typeface="Aptos Display"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C5CD1130-3B96-4FFC-BC36-A5B4A39EA0BD}"/>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9" name="Title 1">
            <a:extLst>
              <a:ext uri="{FF2B5EF4-FFF2-40B4-BE49-F238E27FC236}">
                <a16:creationId xmlns:a16="http://schemas.microsoft.com/office/drawing/2014/main" id="{AFA554E6-28C8-CA16-A12D-D004F32F0196}"/>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10" name="Picture 9">
            <a:extLst>
              <a:ext uri="{FF2B5EF4-FFF2-40B4-BE49-F238E27FC236}">
                <a16:creationId xmlns:a16="http://schemas.microsoft.com/office/drawing/2014/main" id="{A60849A3-377F-658C-C2EC-F5811373452D}"/>
              </a:ext>
            </a:extLst>
          </p:cNvPr>
          <p:cNvPicPr>
            <a:picLocks noChangeAspect="1"/>
          </p:cNvPicPr>
          <p:nvPr userDrawn="1"/>
        </p:nvPicPr>
        <p:blipFill>
          <a:blip r:embed="rId2"/>
          <a:stretch>
            <a:fillRect/>
          </a:stretch>
        </p:blipFill>
        <p:spPr>
          <a:xfrm>
            <a:off x="10616112" y="272257"/>
            <a:ext cx="1156788" cy="1146175"/>
          </a:xfrm>
          <a:prstGeom prst="rect">
            <a:avLst/>
          </a:prstGeom>
        </p:spPr>
      </p:pic>
    </p:spTree>
    <p:extLst>
      <p:ext uri="{BB962C8B-B14F-4D97-AF65-F5344CB8AC3E}">
        <p14:creationId xmlns:p14="http://schemas.microsoft.com/office/powerpoint/2010/main" val="180753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EF0B6D-F895-1BA5-1280-43507A1B0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BA090F-6858-1F4A-061C-70E8B991B9F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42D8ED3-4957-A8DA-9126-FEBADD5CC4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D9ECB-94ED-DAEB-62AD-592A09852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BE7BDE-E9F7-0D22-5733-FA422A8E8C60}"/>
              </a:ext>
            </a:extLst>
          </p:cNvPr>
          <p:cNvSpPr>
            <a:spLocks noGrp="1"/>
          </p:cNvSpPr>
          <p:nvPr>
            <p:ph type="dt" sz="half" idx="10"/>
          </p:nvPr>
        </p:nvSpPr>
        <p:spPr>
          <a:xfrm>
            <a:off x="838200" y="6356350"/>
            <a:ext cx="2743200" cy="365125"/>
          </a:xfrm>
          <a:prstGeom prst="rect">
            <a:avLst/>
          </a:prstGeom>
        </p:spPr>
        <p:txBody>
          <a:bodyPr/>
          <a:lstStyle/>
          <a:p>
            <a:fld id="{9F5C8FFD-2897-6D49-9907-63D74C57BBE5}" type="datetime6">
              <a:rPr lang="en-US" smtClean="0"/>
              <a:t>September 24</a:t>
            </a:fld>
            <a:endParaRPr lang="en-US" dirty="0"/>
          </a:p>
        </p:txBody>
      </p:sp>
      <p:sp>
        <p:nvSpPr>
          <p:cNvPr id="8" name="Footer Placeholder 7">
            <a:extLst>
              <a:ext uri="{FF2B5EF4-FFF2-40B4-BE49-F238E27FC236}">
                <a16:creationId xmlns:a16="http://schemas.microsoft.com/office/drawing/2014/main" id="{BE60B614-30E8-05FB-DF0E-9E6374CBBB3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7688D8D9-78AA-0036-0FA8-1F36E216D16A}"/>
              </a:ext>
            </a:extLst>
          </p:cNvPr>
          <p:cNvSpPr>
            <a:spLocks noGrp="1"/>
          </p:cNvSpPr>
          <p:nvPr>
            <p:ph type="sldNum" sz="quarter" idx="12"/>
          </p:nvPr>
        </p:nvSpPr>
        <p:spPr>
          <a:xfrm>
            <a:off x="8610600" y="6356350"/>
            <a:ext cx="2743200" cy="365125"/>
          </a:xfrm>
          <a:prstGeom prst="rect">
            <a:avLst/>
          </a:prstGeom>
        </p:spPr>
        <p:txBody>
          <a:bodyPr/>
          <a:lstStyle/>
          <a:p>
            <a:fld id="{7421F7E6-63F1-124E-9251-20EB721AE8A4}" type="slidenum">
              <a:rPr lang="en-US" smtClean="0"/>
              <a:t>‹#›</a:t>
            </a:fld>
            <a:endParaRPr lang="en-US" dirty="0"/>
          </a:p>
        </p:txBody>
      </p:sp>
      <p:sp>
        <p:nvSpPr>
          <p:cNvPr id="10" name="Rectangle 9">
            <a:extLst>
              <a:ext uri="{FF2B5EF4-FFF2-40B4-BE49-F238E27FC236}">
                <a16:creationId xmlns:a16="http://schemas.microsoft.com/office/drawing/2014/main" id="{510F1E20-EF46-6FEC-38B6-1B310C2E11C1}"/>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11" name="Title 1">
            <a:extLst>
              <a:ext uri="{FF2B5EF4-FFF2-40B4-BE49-F238E27FC236}">
                <a16:creationId xmlns:a16="http://schemas.microsoft.com/office/drawing/2014/main" id="{CA3F8E2D-6B02-14C6-9F69-A56D469E22E3}"/>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7A8DD038-31B6-1262-5F3E-326418D66A66}"/>
              </a:ext>
            </a:extLst>
          </p:cNvPr>
          <p:cNvPicPr>
            <a:picLocks noChangeAspect="1"/>
          </p:cNvPicPr>
          <p:nvPr userDrawn="1"/>
        </p:nvPicPr>
        <p:blipFill>
          <a:blip r:embed="rId2"/>
          <a:stretch>
            <a:fillRect/>
          </a:stretch>
        </p:blipFill>
        <p:spPr>
          <a:xfrm>
            <a:off x="10616112" y="272257"/>
            <a:ext cx="1156788" cy="1146175"/>
          </a:xfrm>
          <a:prstGeom prst="rect">
            <a:avLst/>
          </a:prstGeom>
        </p:spPr>
      </p:pic>
    </p:spTree>
    <p:extLst>
      <p:ext uri="{BB962C8B-B14F-4D97-AF65-F5344CB8AC3E}">
        <p14:creationId xmlns:p14="http://schemas.microsoft.com/office/powerpoint/2010/main" val="68864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7D6CF7-E31B-80CE-989E-6735D4799403}"/>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7" name="Title 1">
            <a:extLst>
              <a:ext uri="{FF2B5EF4-FFF2-40B4-BE49-F238E27FC236}">
                <a16:creationId xmlns:a16="http://schemas.microsoft.com/office/drawing/2014/main" id="{09035989-F6EE-9752-F451-F3FFE9C0D0D3}"/>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39A2B601-7456-0E1A-8907-A9B7494EFE7E}"/>
              </a:ext>
            </a:extLst>
          </p:cNvPr>
          <p:cNvPicPr>
            <a:picLocks noChangeAspect="1"/>
          </p:cNvPicPr>
          <p:nvPr userDrawn="1"/>
        </p:nvPicPr>
        <p:blipFill>
          <a:blip r:embed="rId2"/>
          <a:stretch>
            <a:fillRect/>
          </a:stretch>
        </p:blipFill>
        <p:spPr>
          <a:xfrm>
            <a:off x="10616112" y="272257"/>
            <a:ext cx="1156788" cy="1146175"/>
          </a:xfrm>
          <a:prstGeom prst="rect">
            <a:avLst/>
          </a:prstGeom>
        </p:spPr>
      </p:pic>
    </p:spTree>
    <p:extLst>
      <p:ext uri="{BB962C8B-B14F-4D97-AF65-F5344CB8AC3E}">
        <p14:creationId xmlns:p14="http://schemas.microsoft.com/office/powerpoint/2010/main" val="126742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7D6CF7-E31B-80CE-989E-6735D4799403}"/>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7" name="Title 1">
            <a:extLst>
              <a:ext uri="{FF2B5EF4-FFF2-40B4-BE49-F238E27FC236}">
                <a16:creationId xmlns:a16="http://schemas.microsoft.com/office/drawing/2014/main" id="{09035989-F6EE-9752-F451-F3FFE9C0D0D3}"/>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39A2B601-7456-0E1A-8907-A9B7494EF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69212" y="94593"/>
            <a:ext cx="2070607" cy="1575075"/>
          </a:xfrm>
          <a:prstGeom prst="rect">
            <a:avLst/>
          </a:prstGeom>
        </p:spPr>
      </p:pic>
    </p:spTree>
    <p:extLst>
      <p:ext uri="{BB962C8B-B14F-4D97-AF65-F5344CB8AC3E}">
        <p14:creationId xmlns:p14="http://schemas.microsoft.com/office/powerpoint/2010/main" val="223070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7D6CF7-E31B-80CE-989E-6735D4799403}"/>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7" name="Title 1">
            <a:extLst>
              <a:ext uri="{FF2B5EF4-FFF2-40B4-BE49-F238E27FC236}">
                <a16:creationId xmlns:a16="http://schemas.microsoft.com/office/drawing/2014/main" id="{09035989-F6EE-9752-F451-F3FFE9C0D0D3}"/>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39A2B601-7456-0E1A-8907-A9B7494EF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69212" y="165382"/>
            <a:ext cx="2070607" cy="1433497"/>
          </a:xfrm>
          <a:prstGeom prst="rect">
            <a:avLst/>
          </a:prstGeom>
        </p:spPr>
      </p:pic>
    </p:spTree>
    <p:extLst>
      <p:ext uri="{BB962C8B-B14F-4D97-AF65-F5344CB8AC3E}">
        <p14:creationId xmlns:p14="http://schemas.microsoft.com/office/powerpoint/2010/main" val="380542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7D6CF7-E31B-80CE-989E-6735D4799403}"/>
              </a:ext>
            </a:extLst>
          </p:cNvPr>
          <p:cNvSpPr/>
          <p:nvPr userDrawn="1"/>
        </p:nvSpPr>
        <p:spPr>
          <a:xfrm>
            <a:off x="0" y="1"/>
            <a:ext cx="12192000" cy="1690688"/>
          </a:xfrm>
          <a:prstGeom prst="rect">
            <a:avLst/>
          </a:prstGeom>
          <a:solidFill>
            <a:srgbClr val="D5E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17FB4"/>
              </a:solidFill>
              <a:latin typeface="Georgia Pro" panose="02040502050405020303" pitchFamily="18" charset="0"/>
            </a:endParaRPr>
          </a:p>
        </p:txBody>
      </p:sp>
      <p:sp>
        <p:nvSpPr>
          <p:cNvPr id="7" name="Title 1">
            <a:extLst>
              <a:ext uri="{FF2B5EF4-FFF2-40B4-BE49-F238E27FC236}">
                <a16:creationId xmlns:a16="http://schemas.microsoft.com/office/drawing/2014/main" id="{09035989-F6EE-9752-F451-F3FFE9C0D0D3}"/>
              </a:ext>
            </a:extLst>
          </p:cNvPr>
          <p:cNvSpPr>
            <a:spLocks noGrp="1"/>
          </p:cNvSpPr>
          <p:nvPr>
            <p:ph type="title"/>
          </p:nvPr>
        </p:nvSpPr>
        <p:spPr>
          <a:xfrm>
            <a:off x="838200" y="365125"/>
            <a:ext cx="10515600" cy="1325563"/>
          </a:xfrm>
        </p:spPr>
        <p:txBody>
          <a:bodyPr/>
          <a:lstStyle>
            <a:lvl1pPr>
              <a:defRPr b="1">
                <a:solidFill>
                  <a:srgbClr val="488949"/>
                </a:solidFill>
                <a:latin typeface="Georgia Pro" panose="02040502050405020303"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39A2B601-7456-0E1A-8907-A9B7494EF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69212" y="165382"/>
            <a:ext cx="2070606" cy="1433497"/>
          </a:xfrm>
          <a:prstGeom prst="rect">
            <a:avLst/>
          </a:prstGeom>
        </p:spPr>
      </p:pic>
    </p:spTree>
    <p:extLst>
      <p:ext uri="{BB962C8B-B14F-4D97-AF65-F5344CB8AC3E}">
        <p14:creationId xmlns:p14="http://schemas.microsoft.com/office/powerpoint/2010/main" val="96468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00B9D7-E495-B8C3-1DDD-9E79C1C91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A4E77D-40E4-DB99-CB8C-CC82C82C8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08A06-9823-C697-574F-AF9A5B5FF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CD9E-3E99-A94D-945B-6245E7FD7359}" type="datetime6">
              <a:rPr lang="en-US" smtClean="0"/>
              <a:t>September 24</a:t>
            </a:fld>
            <a:endParaRPr lang="en-US" dirty="0"/>
          </a:p>
        </p:txBody>
      </p:sp>
      <p:sp>
        <p:nvSpPr>
          <p:cNvPr id="5" name="Footer Placeholder 4">
            <a:extLst>
              <a:ext uri="{FF2B5EF4-FFF2-40B4-BE49-F238E27FC236}">
                <a16:creationId xmlns:a16="http://schemas.microsoft.com/office/drawing/2014/main" id="{43FC76E6-C330-B6C0-06E7-4303B05A9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63AC349-CA5E-7B42-9ECE-785A96D38E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1F7E6-63F1-124E-9251-20EB721AE8A4}" type="slidenum">
              <a:rPr lang="en-US" smtClean="0"/>
              <a:t>‹#›</a:t>
            </a:fld>
            <a:endParaRPr lang="en-US" dirty="0"/>
          </a:p>
        </p:txBody>
      </p:sp>
    </p:spTree>
    <p:extLst>
      <p:ext uri="{BB962C8B-B14F-4D97-AF65-F5344CB8AC3E}">
        <p14:creationId xmlns:p14="http://schemas.microsoft.com/office/powerpoint/2010/main" val="2723645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55" r:id="rId10"/>
    <p:sldLayoutId id="2147483657"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pa.gov/watersense/landscaping-tip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www.epa.gov/system/files/documents/2021-12/ws-outdoor-water-smart-landscapes.pdf" TargetMode="External"/><Relationship Id="rId5" Type="http://schemas.openxmlformats.org/officeDocument/2006/relationships/image" Target="../media/image25.png"/><Relationship Id="rId4" Type="http://schemas.openxmlformats.org/officeDocument/2006/relationships/hyperlink" Target="https://www.epa.gov/watersense/best-management-practic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pa.gov/watersense/best-management-practices"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epa.gov/watersense/pool-water-efficienc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hyperlink" Target="http://www.epa.gov/watersense/homeowner-associations" TargetMode="External"/><Relationship Id="rId4" Type="http://schemas.openxmlformats.org/officeDocument/2006/relationships/hyperlink" Target="https://www.epa.gov/watersense/join-watersen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watersense@ep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epa.gov/watersen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hyperlink" Target="https://lookforwatersense.epa.gov/products/" TargetMode="External"/><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jp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epa.gov/watersense/find-pro"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0.jpeg"/><Relationship Id="rId7" Type="http://schemas.openxmlformats.org/officeDocument/2006/relationships/hyperlink" Target="https://www.epa.gov/watersense/spray-sprinkler-bodi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pa.gov/watersense/irrigation-controllers" TargetMode="External"/><Relationship Id="rId11" Type="http://schemas.openxmlformats.org/officeDocument/2006/relationships/image" Target="../media/image24.png"/><Relationship Id="rId5" Type="http://schemas.openxmlformats.org/officeDocument/2006/relationships/image" Target="../media/image22.jpeg"/><Relationship Id="rId10" Type="http://schemas.openxmlformats.org/officeDocument/2006/relationships/hyperlink" Target="https://www.epa.gov/watersense/best-management-practices" TargetMode="External"/><Relationship Id="rId4" Type="http://schemas.openxmlformats.org/officeDocument/2006/relationships/image" Target="../media/image21.jpeg"/><Relationship Id="rId9" Type="http://schemas.openxmlformats.org/officeDocument/2006/relationships/hyperlink" Target="https://www.epa.gov/watersense/microirrig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2AE3-1D54-FABD-722A-CE81E9CE3988}"/>
              </a:ext>
            </a:extLst>
          </p:cNvPr>
          <p:cNvSpPr>
            <a:spLocks noGrp="1"/>
          </p:cNvSpPr>
          <p:nvPr>
            <p:ph type="ctrTitle"/>
          </p:nvPr>
        </p:nvSpPr>
        <p:spPr>
          <a:xfrm>
            <a:off x="225286" y="1703180"/>
            <a:ext cx="12152245" cy="2387600"/>
          </a:xfrm>
        </p:spPr>
        <p:txBody>
          <a:bodyPr>
            <a:normAutofit/>
          </a:bodyPr>
          <a:lstStyle/>
          <a:p>
            <a:r>
              <a:rPr lang="en-US" sz="4400" dirty="0"/>
              <a:t>Homeowner and Community Associations and Outdoor Water Use</a:t>
            </a:r>
          </a:p>
        </p:txBody>
      </p:sp>
      <p:sp>
        <p:nvSpPr>
          <p:cNvPr id="3" name="Date Placeholder 2">
            <a:extLst>
              <a:ext uri="{FF2B5EF4-FFF2-40B4-BE49-F238E27FC236}">
                <a16:creationId xmlns:a16="http://schemas.microsoft.com/office/drawing/2014/main" id="{2D90D62B-D7CE-C1C9-75AB-8772A16BD663}"/>
              </a:ext>
            </a:extLst>
          </p:cNvPr>
          <p:cNvSpPr>
            <a:spLocks noGrp="1"/>
          </p:cNvSpPr>
          <p:nvPr>
            <p:ph type="dt" sz="half" idx="10"/>
          </p:nvPr>
        </p:nvSpPr>
        <p:spPr/>
        <p:txBody>
          <a:bodyPr/>
          <a:lstStyle/>
          <a:p>
            <a:r>
              <a:rPr lang="en-US" dirty="0"/>
              <a:t>September 2024</a:t>
            </a:r>
          </a:p>
        </p:txBody>
      </p:sp>
      <p:sp>
        <p:nvSpPr>
          <p:cNvPr id="4" name="Subtitle 3">
            <a:extLst>
              <a:ext uri="{FF2B5EF4-FFF2-40B4-BE49-F238E27FC236}">
                <a16:creationId xmlns:a16="http://schemas.microsoft.com/office/drawing/2014/main" id="{79605E30-655F-F962-8389-43A1779AE2AB}"/>
              </a:ext>
            </a:extLst>
          </p:cNvPr>
          <p:cNvSpPr>
            <a:spLocks noGrp="1"/>
          </p:cNvSpPr>
          <p:nvPr>
            <p:ph type="subTitle" idx="1"/>
          </p:nvPr>
        </p:nvSpPr>
        <p:spPr>
          <a:xfrm>
            <a:off x="225286" y="4572000"/>
            <a:ext cx="6930888" cy="742122"/>
          </a:xfrm>
        </p:spPr>
        <p:txBody>
          <a:bodyPr/>
          <a:lstStyle/>
          <a:p>
            <a:r>
              <a:rPr lang="en-US" dirty="0">
                <a:latin typeface="Aptos" panose="020B0004020202020204" pitchFamily="34" charset="0"/>
              </a:rPr>
              <a:t>How to save water and why it is important.</a:t>
            </a:r>
          </a:p>
        </p:txBody>
      </p:sp>
    </p:spTree>
    <p:extLst>
      <p:ext uri="{BB962C8B-B14F-4D97-AF65-F5344CB8AC3E}">
        <p14:creationId xmlns:p14="http://schemas.microsoft.com/office/powerpoint/2010/main" val="182709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p:cNvSpPr>
          <p:nvPr>
            <p:ph type="title"/>
          </p:nvPr>
        </p:nvSpPr>
        <p:spPr>
          <a:xfrm>
            <a:off x="421777" y="488403"/>
            <a:ext cx="3932237" cy="1171575"/>
          </a:xfrm>
        </p:spPr>
        <p:txBody>
          <a:bodyPr>
            <a:normAutofit/>
          </a:bodyPr>
          <a:lstStyle/>
          <a:p>
            <a:r>
              <a:rPr lang="en-US" dirty="0"/>
              <a:t>Water-Smart Landscaping</a:t>
            </a:r>
          </a:p>
        </p:txBody>
      </p:sp>
      <p:sp>
        <p:nvSpPr>
          <p:cNvPr id="4" name="Text Placeholder 3">
            <a:extLst>
              <a:ext uri="{FF2B5EF4-FFF2-40B4-BE49-F238E27FC236}">
                <a16:creationId xmlns:a16="http://schemas.microsoft.com/office/drawing/2014/main" id="{876C3A96-4F46-9F08-6CA7-108924A3D804}"/>
              </a:ext>
            </a:extLst>
          </p:cNvPr>
          <p:cNvSpPr>
            <a:spLocks noGrp="1"/>
          </p:cNvSpPr>
          <p:nvPr>
            <p:ph type="body" sz="half" idx="2"/>
          </p:nvPr>
        </p:nvSpPr>
        <p:spPr>
          <a:xfrm>
            <a:off x="421777" y="1659978"/>
            <a:ext cx="5172077" cy="5198022"/>
          </a:xfrm>
        </p:spPr>
        <p:txBody>
          <a:bodyPr>
            <a:noAutofit/>
          </a:bodyPr>
          <a:lstStyle/>
          <a:p>
            <a:pPr marL="342900" indent="-342900">
              <a:buFont typeface="Arial" panose="020B0604020202020204" pitchFamily="34" charset="0"/>
              <a:buChar char="•"/>
            </a:pPr>
            <a:r>
              <a:rPr lang="en-US" dirty="0">
                <a:latin typeface="Aptos" panose="020B0004020202020204" pitchFamily="34" charset="0"/>
              </a:rPr>
              <a:t>Choose native or drought-tolerant plants that need less water </a:t>
            </a:r>
          </a:p>
          <a:p>
            <a:pPr marL="342900" indent="-342900">
              <a:buFont typeface="Arial" panose="020B0604020202020204" pitchFamily="34" charset="0"/>
              <a:buChar char="•"/>
            </a:pPr>
            <a:r>
              <a:rPr lang="en-US" dirty="0">
                <a:latin typeface="Aptos" panose="020B0004020202020204" pitchFamily="34" charset="0"/>
              </a:rPr>
              <a:t>Group plants according to their water needs</a:t>
            </a:r>
          </a:p>
          <a:p>
            <a:pPr marL="342900" indent="-342900">
              <a:buFont typeface="Arial" panose="020B0604020202020204" pitchFamily="34" charset="0"/>
              <a:buChar char="•"/>
            </a:pPr>
            <a:r>
              <a:rPr lang="en-US" dirty="0">
                <a:latin typeface="Aptos" panose="020B0004020202020204" pitchFamily="34" charset="0"/>
              </a:rPr>
              <a:t>Maintain healthy soils</a:t>
            </a:r>
          </a:p>
          <a:p>
            <a:pPr marL="342900" indent="-342900">
              <a:buFont typeface="Arial" panose="020B0604020202020204" pitchFamily="34" charset="0"/>
              <a:buChar char="•"/>
            </a:pPr>
            <a:r>
              <a:rPr lang="en-US" dirty="0">
                <a:latin typeface="Aptos" panose="020B0004020202020204" pitchFamily="34" charset="0"/>
              </a:rPr>
              <a:t>Make sure turf areas have purpose</a:t>
            </a:r>
          </a:p>
          <a:p>
            <a:pPr marL="342900" indent="-342900">
              <a:buFont typeface="Arial" panose="020B0604020202020204" pitchFamily="34" charset="0"/>
              <a:buChar char="•"/>
            </a:pPr>
            <a:r>
              <a:rPr lang="en-US" dirty="0">
                <a:latin typeface="Aptos" panose="020B0004020202020204" pitchFamily="34" charset="0"/>
              </a:rPr>
              <a:t>Water wisely </a:t>
            </a:r>
          </a:p>
          <a:p>
            <a:pPr marL="342900" indent="-342900">
              <a:buFont typeface="Arial" panose="020B0604020202020204" pitchFamily="34" charset="0"/>
              <a:buChar char="•"/>
            </a:pPr>
            <a:r>
              <a:rPr lang="en-US" dirty="0">
                <a:latin typeface="Aptos" panose="020B0004020202020204" pitchFamily="34" charset="0"/>
              </a:rPr>
              <a:t>Use microirrigation, such as drip irrigation</a:t>
            </a:r>
          </a:p>
          <a:p>
            <a:pPr marL="342900" indent="-342900">
              <a:buFont typeface="Arial" panose="020B0604020202020204" pitchFamily="34" charset="0"/>
              <a:buChar char="•"/>
            </a:pPr>
            <a:r>
              <a:rPr lang="en-US" dirty="0">
                <a:latin typeface="Aptos" panose="020B0004020202020204" pitchFamily="34" charset="0"/>
              </a:rPr>
              <a:t>Reserve spray irrigation for turf areas</a:t>
            </a:r>
          </a:p>
          <a:p>
            <a:pPr marL="342900" indent="-342900">
              <a:buFont typeface="Arial" panose="020B0604020202020204" pitchFamily="34" charset="0"/>
              <a:buChar char="•"/>
            </a:pPr>
            <a:r>
              <a:rPr lang="en-US" dirty="0">
                <a:latin typeface="Aptos" panose="020B0004020202020204" pitchFamily="34" charset="0"/>
              </a:rPr>
              <a:t>Mulch around trees and shrubs</a:t>
            </a:r>
          </a:p>
          <a:p>
            <a:pPr marL="342900" indent="-342900">
              <a:buFont typeface="Arial" panose="020B0604020202020204" pitchFamily="34" charset="0"/>
              <a:buChar char="•"/>
            </a:pPr>
            <a:r>
              <a:rPr lang="en-US" dirty="0">
                <a:latin typeface="Aptos" panose="020B0004020202020204" pitchFamily="34" charset="0"/>
              </a:rPr>
              <a:t>Provide regular maintenance</a:t>
            </a:r>
          </a:p>
          <a:p>
            <a:pPr marL="0" indent="0">
              <a:spcBef>
                <a:spcPts val="0"/>
              </a:spcBef>
              <a:buNone/>
            </a:pPr>
            <a:endParaRPr lang="en-US" sz="1700" dirty="0"/>
          </a:p>
          <a:p>
            <a:pPr marL="0" indent="0">
              <a:spcBef>
                <a:spcPts val="0"/>
              </a:spcBef>
              <a:buNone/>
            </a:pPr>
            <a:r>
              <a:rPr lang="en-US" dirty="0"/>
              <a:t>For more information on water efficient landscaping, visit: </a:t>
            </a:r>
            <a:r>
              <a:rPr lang="en-US" dirty="0">
                <a:hlinkClick r:id="rId3"/>
              </a:rPr>
              <a:t>www.epa.gov/watersense/landscaping-tips</a:t>
            </a:r>
            <a:r>
              <a:rPr lang="en-US" dirty="0"/>
              <a:t> and </a:t>
            </a:r>
            <a:r>
              <a:rPr lang="en-US" i="1" dirty="0"/>
              <a:t>WaterSense at Work Section 5.1: Landscaping</a:t>
            </a:r>
            <a:r>
              <a:rPr lang="en-US" dirty="0"/>
              <a:t> at </a:t>
            </a:r>
            <a:r>
              <a:rPr lang="en-US" dirty="0">
                <a:hlinkClick r:id="rId4"/>
              </a:rPr>
              <a:t>www.epa.gov/watersense/best-management-practices</a:t>
            </a:r>
            <a:r>
              <a:rPr lang="en-US" dirty="0"/>
              <a:t>.</a:t>
            </a:r>
          </a:p>
        </p:txBody>
      </p:sp>
      <p:pic>
        <p:nvPicPr>
          <p:cNvPr id="8" name="Picture Placeholder 7" descr="A picture containing text, tree, outdoor, house&#10;&#10;Description automatically generated">
            <a:extLst>
              <a:ext uri="{FF2B5EF4-FFF2-40B4-BE49-F238E27FC236}">
                <a16:creationId xmlns:a16="http://schemas.microsoft.com/office/drawing/2014/main" id="{AB3864F9-C115-DA65-0FFA-6AC7A1D3A6A5}"/>
              </a:ext>
            </a:extLst>
          </p:cNvPr>
          <p:cNvPicPr>
            <a:picLocks noGrp="1" noChangeAspect="1"/>
          </p:cNvPicPr>
          <p:nvPr>
            <p:ph type="pic" idx="1"/>
          </p:nvPr>
        </p:nvPicPr>
        <p:blipFill>
          <a:blip r:embed="rId5"/>
          <a:srcRect l="226" r="226"/>
          <a:stretch>
            <a:fillRect/>
          </a:stretch>
        </p:blipFill>
        <p:spPr>
          <a:xfrm>
            <a:off x="7349449" y="640802"/>
            <a:ext cx="3740150" cy="4873625"/>
          </a:xfrm>
        </p:spPr>
      </p:pic>
      <p:sp>
        <p:nvSpPr>
          <p:cNvPr id="3" name="TextBox 2">
            <a:extLst>
              <a:ext uri="{FF2B5EF4-FFF2-40B4-BE49-F238E27FC236}">
                <a16:creationId xmlns:a16="http://schemas.microsoft.com/office/drawing/2014/main" id="{B1AA9E3A-3D61-0CCF-026F-20081E66BDAE}"/>
              </a:ext>
            </a:extLst>
          </p:cNvPr>
          <p:cNvSpPr txBox="1"/>
          <p:nvPr/>
        </p:nvSpPr>
        <p:spPr>
          <a:xfrm>
            <a:off x="7349449" y="5693978"/>
            <a:ext cx="4002763" cy="523220"/>
          </a:xfrm>
          <a:prstGeom prst="rect">
            <a:avLst/>
          </a:prstGeom>
          <a:noFill/>
        </p:spPr>
        <p:txBody>
          <a:bodyPr wrap="square" rtlCol="0">
            <a:spAutoFit/>
          </a:bodyPr>
          <a:lstStyle/>
          <a:p>
            <a:pPr algn="ctr"/>
            <a:r>
              <a:rPr lang="en-US" sz="1400" dirty="0">
                <a:latin typeface="Aptos" panose="020B0004020202020204" pitchFamily="34" charset="0"/>
                <a:hlinkClick r:id="rId6"/>
              </a:rPr>
              <a:t>www.epa.gov/system/files/documents/2021-12/ws-outdoor-water-smart-landscapes.pdf</a:t>
            </a:r>
            <a:r>
              <a:rPr lang="en-US" sz="1400" dirty="0">
                <a:latin typeface="Aptos" panose="020B0004020202020204" pitchFamily="34" charset="0"/>
              </a:rPr>
              <a:t> </a:t>
            </a:r>
          </a:p>
        </p:txBody>
      </p:sp>
    </p:spTree>
    <p:extLst>
      <p:ext uri="{BB962C8B-B14F-4D97-AF65-F5344CB8AC3E}">
        <p14:creationId xmlns:p14="http://schemas.microsoft.com/office/powerpoint/2010/main" val="37266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500154" y="444137"/>
            <a:ext cx="4499467" cy="1171575"/>
          </a:xfrm>
        </p:spPr>
        <p:txBody>
          <a:bodyPr>
            <a:normAutofit fontScale="90000"/>
          </a:bodyPr>
          <a:lstStyle/>
          <a:p>
            <a:r>
              <a:rPr lang="en-US" dirty="0"/>
              <a:t>WaterSense Pool Efficiency Resources</a:t>
            </a:r>
          </a:p>
        </p:txBody>
      </p:sp>
      <p:sp>
        <p:nvSpPr>
          <p:cNvPr id="5" name="Text Placeholder 4">
            <a:extLst>
              <a:ext uri="{FF2B5EF4-FFF2-40B4-BE49-F238E27FC236}">
                <a16:creationId xmlns:a16="http://schemas.microsoft.com/office/drawing/2014/main" id="{BB50F143-7B03-7006-0764-D61AECDF2E87}"/>
              </a:ext>
            </a:extLst>
          </p:cNvPr>
          <p:cNvSpPr>
            <a:spLocks noGrp="1"/>
          </p:cNvSpPr>
          <p:nvPr>
            <p:ph type="body" sz="half" idx="2"/>
          </p:nvPr>
        </p:nvSpPr>
        <p:spPr>
          <a:xfrm>
            <a:off x="500154" y="1598566"/>
            <a:ext cx="5234440" cy="5167994"/>
          </a:xfrm>
        </p:spPr>
        <p:txBody>
          <a:bodyPr>
            <a:normAutofit/>
          </a:bodyPr>
          <a:lstStyle/>
          <a:p>
            <a:pPr marL="285750" indent="-285750">
              <a:buFont typeface="Arial" panose="020B0604020202020204" pitchFamily="34" charset="0"/>
              <a:buChar char="•"/>
            </a:pPr>
            <a:r>
              <a:rPr lang="en-US" sz="2200" dirty="0">
                <a:solidFill>
                  <a:srgbClr val="212121"/>
                </a:solidFill>
                <a:latin typeface="Aptos" panose="020B0004020202020204" pitchFamily="34" charset="0"/>
              </a:rPr>
              <a:t>Best Management Practices </a:t>
            </a:r>
          </a:p>
          <a:p>
            <a:pPr lvl="1" indent="-285750">
              <a:buFont typeface="Arial" panose="020B0604020202020204" pitchFamily="34" charset="0"/>
              <a:buChar char="•"/>
            </a:pPr>
            <a:r>
              <a:rPr lang="en-US" sz="1800" dirty="0">
                <a:solidFill>
                  <a:srgbClr val="212121"/>
                </a:solidFill>
                <a:latin typeface="Aptos" panose="020B0004020202020204" pitchFamily="34" charset="0"/>
              </a:rPr>
              <a:t>Tips for operation, maintenance, and use</a:t>
            </a:r>
          </a:p>
          <a:p>
            <a:pPr lvl="1" indent="-285750">
              <a:buFont typeface="Arial" panose="020B0604020202020204" pitchFamily="34" charset="0"/>
              <a:buChar char="•"/>
            </a:pPr>
            <a:r>
              <a:rPr lang="en-US" sz="1800" dirty="0">
                <a:solidFill>
                  <a:srgbClr val="212121"/>
                </a:solidFill>
                <a:latin typeface="Aptos" panose="020B0004020202020204" pitchFamily="34" charset="0"/>
              </a:rPr>
              <a:t>Retrofitting and replacing commercial pool equipment</a:t>
            </a:r>
          </a:p>
          <a:p>
            <a:pPr lvl="1" indent="-285750">
              <a:buFont typeface="Arial" panose="020B0604020202020204" pitchFamily="34" charset="0"/>
              <a:buChar char="•"/>
            </a:pPr>
            <a:r>
              <a:rPr lang="en-US" sz="1800" dirty="0">
                <a:solidFill>
                  <a:srgbClr val="212121"/>
                </a:solidFill>
                <a:latin typeface="Aptos" panose="020B0004020202020204" pitchFamily="34" charset="0"/>
              </a:rPr>
              <a:t>Savings potential for improvements </a:t>
            </a:r>
          </a:p>
          <a:p>
            <a:pPr lvl="1" indent="-285750">
              <a:buFont typeface="Arial" panose="020B0604020202020204" pitchFamily="34" charset="0"/>
              <a:buChar char="•"/>
            </a:pPr>
            <a:r>
              <a:rPr lang="en-US" sz="1800" i="1" dirty="0">
                <a:solidFill>
                  <a:srgbClr val="212121"/>
                </a:solidFill>
                <a:latin typeface="Aptos" panose="020B0004020202020204" pitchFamily="34" charset="0"/>
              </a:rPr>
              <a:t>WaterSense at Work Section 5.3: Commercial Pool and Spa Equipment</a:t>
            </a:r>
            <a:r>
              <a:rPr lang="en-US" sz="1800" dirty="0">
                <a:solidFill>
                  <a:srgbClr val="212121"/>
                </a:solidFill>
                <a:latin typeface="Aptos" panose="020B0004020202020204" pitchFamily="34" charset="0"/>
              </a:rPr>
              <a:t>: </a:t>
            </a:r>
            <a:r>
              <a:rPr lang="en-US" sz="1800" dirty="0">
                <a:latin typeface="Aptos" panose="020B0004020202020204" pitchFamily="34" charset="0"/>
                <a:hlinkClick r:id="rId3"/>
              </a:rPr>
              <a:t>www.epa.gov/watersense/best-management-practices</a:t>
            </a:r>
            <a:endParaRPr lang="en-US" sz="1800" b="0" i="0" dirty="0">
              <a:solidFill>
                <a:srgbClr val="1B1B1B"/>
              </a:solidFill>
              <a:effectLst/>
              <a:latin typeface="Aptos" panose="020B0004020202020204" pitchFamily="34" charset="0"/>
            </a:endParaRPr>
          </a:p>
          <a:p>
            <a:pPr marL="285750" indent="-285750">
              <a:spcBef>
                <a:spcPts val="1800"/>
              </a:spcBef>
              <a:buFont typeface="Arial" panose="020B0604020202020204" pitchFamily="34" charset="0"/>
              <a:buChar char="•"/>
            </a:pPr>
            <a:r>
              <a:rPr lang="en-US" sz="2200" i="1" dirty="0">
                <a:solidFill>
                  <a:srgbClr val="1B1B1B"/>
                </a:solidFill>
                <a:effectLst/>
                <a:latin typeface="Aptos" panose="020B0004020202020204" pitchFamily="34" charset="0"/>
              </a:rPr>
              <a:t>Jump Into Pool Water Efficiency </a:t>
            </a:r>
            <a:endParaRPr lang="en-US" sz="2200" dirty="0">
              <a:solidFill>
                <a:srgbClr val="1B1B1B"/>
              </a:solidFill>
              <a:latin typeface="Aptos" panose="020B0004020202020204" pitchFamily="34" charset="0"/>
            </a:endParaRPr>
          </a:p>
          <a:p>
            <a:pPr lvl="1" indent="-285750">
              <a:buFont typeface="Arial" panose="020B0604020202020204" pitchFamily="34" charset="0"/>
              <a:buChar char="•"/>
            </a:pPr>
            <a:r>
              <a:rPr lang="en-US" sz="1800" dirty="0">
                <a:solidFill>
                  <a:srgbClr val="1B1B1B"/>
                </a:solidFill>
                <a:latin typeface="Aptos" panose="020B0004020202020204" pitchFamily="34" charset="0"/>
              </a:rPr>
              <a:t>Simple guide to residential </a:t>
            </a:r>
            <a:r>
              <a:rPr lang="en-US" sz="1800" b="0" i="0" dirty="0">
                <a:solidFill>
                  <a:srgbClr val="1B1B1B"/>
                </a:solidFill>
                <a:effectLst/>
                <a:latin typeface="Aptos" panose="020B0004020202020204" pitchFamily="34" charset="0"/>
              </a:rPr>
              <a:t>pool practices</a:t>
            </a:r>
            <a:endParaRPr lang="en-US" sz="1800" dirty="0">
              <a:solidFill>
                <a:srgbClr val="1B1B1B"/>
              </a:solidFill>
              <a:latin typeface="Aptos" panose="020B0004020202020204" pitchFamily="34" charset="0"/>
            </a:endParaRPr>
          </a:p>
          <a:p>
            <a:pPr lvl="1" indent="-285750">
              <a:buFont typeface="Arial" panose="020B0604020202020204" pitchFamily="34" charset="0"/>
              <a:buChar char="•"/>
            </a:pPr>
            <a:r>
              <a:rPr lang="en-US" sz="1800" b="0" i="0" dirty="0">
                <a:solidFill>
                  <a:srgbClr val="1B1B1B"/>
                </a:solidFill>
                <a:effectLst/>
                <a:latin typeface="Aptos" panose="020B0004020202020204" pitchFamily="34" charset="0"/>
              </a:rPr>
              <a:t>Applicable to commercial pools and spas</a:t>
            </a:r>
          </a:p>
          <a:p>
            <a:pPr lvl="1" indent="-285750">
              <a:buFont typeface="Arial" panose="020B0604020202020204" pitchFamily="34" charset="0"/>
              <a:buChar char="•"/>
            </a:pPr>
            <a:r>
              <a:rPr lang="en-US" sz="1800" dirty="0">
                <a:solidFill>
                  <a:srgbClr val="1B1B1B"/>
                </a:solidFill>
                <a:latin typeface="Aptos" panose="020B0004020202020204" pitchFamily="34" charset="0"/>
              </a:rPr>
              <a:t>Water-efficient d</a:t>
            </a:r>
            <a:r>
              <a:rPr lang="en-US" sz="1800" b="0" i="0" dirty="0">
                <a:solidFill>
                  <a:srgbClr val="1B1B1B"/>
                </a:solidFill>
                <a:effectLst/>
                <a:latin typeface="Aptos" panose="020B0004020202020204" pitchFamily="34" charset="0"/>
              </a:rPr>
              <a:t>esign considerations, retrofits, and maintenance to improve </a:t>
            </a:r>
            <a:r>
              <a:rPr lang="en-US" sz="1800" dirty="0">
                <a:solidFill>
                  <a:srgbClr val="1B1B1B"/>
                </a:solidFill>
                <a:latin typeface="Aptos" panose="020B0004020202020204" pitchFamily="34" charset="0"/>
              </a:rPr>
              <a:t>pool </a:t>
            </a:r>
            <a:r>
              <a:rPr lang="en-US" sz="1800" b="0" i="0" dirty="0">
                <a:solidFill>
                  <a:srgbClr val="1B1B1B"/>
                </a:solidFill>
                <a:effectLst/>
                <a:latin typeface="Aptos" panose="020B0004020202020204" pitchFamily="34" charset="0"/>
              </a:rPr>
              <a:t>efficiency</a:t>
            </a:r>
          </a:p>
          <a:p>
            <a:pPr lvl="1" indent="-285750">
              <a:buFont typeface="Arial" panose="020B0604020202020204" pitchFamily="34" charset="0"/>
              <a:buChar char="•"/>
            </a:pPr>
            <a:r>
              <a:rPr lang="en-US" sz="1800" b="0" i="0" dirty="0">
                <a:solidFill>
                  <a:srgbClr val="1B1B1B"/>
                </a:solidFill>
                <a:effectLst/>
                <a:latin typeface="Aptos" panose="020B0004020202020204" pitchFamily="34" charset="0"/>
              </a:rPr>
              <a:t>See </a:t>
            </a:r>
            <a:r>
              <a:rPr lang="en-US" sz="1800" dirty="0">
                <a:latin typeface="Aptos" panose="020B0004020202020204" pitchFamily="34" charset="0"/>
                <a:hlinkClick r:id="rId4"/>
              </a:rPr>
              <a:t>www.epa.gov/watersense/pool-water-efficiency</a:t>
            </a:r>
            <a:endParaRPr lang="en-US" sz="1800" dirty="0">
              <a:latin typeface="Aptos" panose="020B0004020202020204" pitchFamily="34" charset="0"/>
            </a:endParaRPr>
          </a:p>
          <a:p>
            <a:endParaRPr lang="en-US" sz="1600" dirty="0"/>
          </a:p>
        </p:txBody>
      </p:sp>
      <p:pic>
        <p:nvPicPr>
          <p:cNvPr id="7" name="Picture 6">
            <a:extLst>
              <a:ext uri="{FF2B5EF4-FFF2-40B4-BE49-F238E27FC236}">
                <a16:creationId xmlns:a16="http://schemas.microsoft.com/office/drawing/2014/main" id="{515B8D15-7EE2-7828-0D7B-634A45841510}"/>
              </a:ext>
            </a:extLst>
          </p:cNvPr>
          <p:cNvPicPr>
            <a:picLocks noChangeAspect="1"/>
          </p:cNvPicPr>
          <p:nvPr/>
        </p:nvPicPr>
        <p:blipFill>
          <a:blip r:embed="rId5"/>
          <a:stretch>
            <a:fillRect/>
          </a:stretch>
        </p:blipFill>
        <p:spPr>
          <a:xfrm rot="20875844">
            <a:off x="6600110" y="305583"/>
            <a:ext cx="2626867" cy="3657600"/>
          </a:xfrm>
          <a:prstGeom prst="rect">
            <a:avLst/>
          </a:prstGeom>
        </p:spPr>
      </p:pic>
      <p:pic>
        <p:nvPicPr>
          <p:cNvPr id="6" name="Picture Placeholder 5">
            <a:extLst>
              <a:ext uri="{FF2B5EF4-FFF2-40B4-BE49-F238E27FC236}">
                <a16:creationId xmlns:a16="http://schemas.microsoft.com/office/drawing/2014/main" id="{8A0FBD9F-400C-AEFD-97E5-6546F38A851B}"/>
              </a:ext>
            </a:extLst>
          </p:cNvPr>
          <p:cNvPicPr>
            <a:picLocks noGrp="1" noChangeAspect="1"/>
          </p:cNvPicPr>
          <p:nvPr>
            <p:ph type="pic" idx="1"/>
          </p:nvPr>
        </p:nvPicPr>
        <p:blipFill>
          <a:blip r:embed="rId6"/>
          <a:srcRect l="29" r="29"/>
          <a:stretch/>
        </p:blipFill>
        <p:spPr>
          <a:xfrm rot="323375">
            <a:off x="8666008" y="2852404"/>
            <a:ext cx="3167686" cy="3657600"/>
          </a:xfrm>
        </p:spPr>
      </p:pic>
    </p:spTree>
    <p:extLst>
      <p:ext uri="{BB962C8B-B14F-4D97-AF65-F5344CB8AC3E}">
        <p14:creationId xmlns:p14="http://schemas.microsoft.com/office/powerpoint/2010/main" val="116071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498365" y="406399"/>
            <a:ext cx="3932237" cy="1171575"/>
          </a:xfrm>
        </p:spPr>
        <p:txBody>
          <a:bodyPr>
            <a:normAutofit/>
          </a:bodyPr>
          <a:lstStyle/>
          <a:p>
            <a:r>
              <a:rPr lang="en-US" dirty="0"/>
              <a:t>Next Steps for HOA Action</a:t>
            </a:r>
          </a:p>
        </p:txBody>
      </p:sp>
      <p:pic>
        <p:nvPicPr>
          <p:cNvPr id="4" name="Picture Placeholder 3">
            <a:extLst>
              <a:ext uri="{FF2B5EF4-FFF2-40B4-BE49-F238E27FC236}">
                <a16:creationId xmlns:a16="http://schemas.microsoft.com/office/drawing/2014/main" id="{5A442A25-77FB-B97C-A935-33C105E957DD}"/>
              </a:ext>
            </a:extLst>
          </p:cNvPr>
          <p:cNvPicPr>
            <a:picLocks noGrp="1" noChangeAspect="1"/>
          </p:cNvPicPr>
          <p:nvPr>
            <p:ph type="pic" idx="1"/>
          </p:nvPr>
        </p:nvPicPr>
        <p:blipFill>
          <a:blip r:embed="rId3"/>
          <a:srcRect l="13671" r="13671"/>
          <a:stretch/>
        </p:blipFill>
        <p:spPr>
          <a:xfrm>
            <a:off x="6373701" y="992187"/>
            <a:ext cx="5319934" cy="4873625"/>
          </a:xfrm>
        </p:spPr>
      </p:pic>
      <p:sp>
        <p:nvSpPr>
          <p:cNvPr id="6" name="Text Placeholder 7">
            <a:extLst>
              <a:ext uri="{FF2B5EF4-FFF2-40B4-BE49-F238E27FC236}">
                <a16:creationId xmlns:a16="http://schemas.microsoft.com/office/drawing/2014/main" id="{4C2BE85F-FBC8-BE7D-845E-1EA6CE45AE5F}"/>
              </a:ext>
            </a:extLst>
          </p:cNvPr>
          <p:cNvSpPr txBox="1">
            <a:spLocks/>
          </p:cNvSpPr>
          <p:nvPr/>
        </p:nvSpPr>
        <p:spPr>
          <a:xfrm>
            <a:off x="498365" y="1608139"/>
            <a:ext cx="5157852" cy="484346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rgbClr val="488949"/>
              </a:buClr>
              <a:buFont typeface="Arial" panose="020B0604020202020204" pitchFamily="34" charset="0"/>
              <a:buChar char="•"/>
              <a:defRPr sz="1800" kern="1200">
                <a:solidFill>
                  <a:schemeClr val="tx1"/>
                </a:solidFill>
                <a:latin typeface="Aptos Display"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latin typeface="Aptos" panose="020B0004020202020204" pitchFamily="34" charset="0"/>
              </a:rPr>
              <a:t>As an HOA, become a WaterSense partner: </a:t>
            </a:r>
            <a:r>
              <a:rPr lang="en-US" sz="2000" dirty="0">
                <a:latin typeface="Aptos" panose="020B0004020202020204" pitchFamily="34" charset="0"/>
                <a:hlinkClick r:id="rId4"/>
              </a:rPr>
              <a:t>www.epa.gov/watersense/join-watersense</a:t>
            </a:r>
            <a:r>
              <a:rPr lang="en-US" sz="2000" dirty="0">
                <a:latin typeface="Aptos" panose="020B0004020202020204" pitchFamily="34" charset="0"/>
              </a:rPr>
              <a:t> </a:t>
            </a:r>
          </a:p>
          <a:p>
            <a:r>
              <a:rPr lang="en-US" sz="2000" dirty="0">
                <a:latin typeface="Aptos" panose="020B0004020202020204" pitchFamily="34" charset="0"/>
              </a:rPr>
              <a:t>Review WaterSense’s HOA web page to get started saving water outdoors in your community: </a:t>
            </a:r>
            <a:r>
              <a:rPr lang="en-US" sz="2000" dirty="0">
                <a:latin typeface="Aptos" panose="020B0004020202020204" pitchFamily="34" charset="0"/>
                <a:hlinkClick r:id="rId5"/>
              </a:rPr>
              <a:t>www.epa.gov/watersense/homeowner-associations</a:t>
            </a:r>
            <a:r>
              <a:rPr lang="en-US" sz="2000" dirty="0">
                <a:latin typeface="Aptos" panose="020B0004020202020204" pitchFamily="34" charset="0"/>
              </a:rPr>
              <a:t> </a:t>
            </a:r>
          </a:p>
          <a:p>
            <a:r>
              <a:rPr lang="en-US" sz="2000" dirty="0">
                <a:latin typeface="Aptos" panose="020B0004020202020204" pitchFamily="34" charset="0"/>
              </a:rPr>
              <a:t>Review existing landscape and/or irrigation contract(s) to see how they cover water efficiency</a:t>
            </a:r>
          </a:p>
          <a:p>
            <a:r>
              <a:rPr lang="en-US" sz="2000" dirty="0">
                <a:latin typeface="Aptos" panose="020B0004020202020204" pitchFamily="34" charset="0"/>
              </a:rPr>
              <a:t>Discuss landscaping and irrigation projects and improvements that can be made to reduce water use and utility bills </a:t>
            </a:r>
          </a:p>
        </p:txBody>
      </p:sp>
    </p:spTree>
    <p:extLst>
      <p:ext uri="{BB962C8B-B14F-4D97-AF65-F5344CB8AC3E}">
        <p14:creationId xmlns:p14="http://schemas.microsoft.com/office/powerpoint/2010/main" val="97790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CBA2-2F2D-F390-1107-C6E00E73829E}"/>
              </a:ext>
            </a:extLst>
          </p:cNvPr>
          <p:cNvSpPr>
            <a:spLocks noGrp="1"/>
          </p:cNvSpPr>
          <p:nvPr>
            <p:ph type="title"/>
          </p:nvPr>
        </p:nvSpPr>
        <p:spPr/>
        <p:txBody>
          <a:bodyPr/>
          <a:lstStyle/>
          <a:p>
            <a:r>
              <a:rPr lang="en-US" dirty="0"/>
              <a:t>Contact WaterSense</a:t>
            </a:r>
          </a:p>
        </p:txBody>
      </p:sp>
      <p:sp>
        <p:nvSpPr>
          <p:cNvPr id="6" name="Content Placeholder 2">
            <a:extLst>
              <a:ext uri="{FF2B5EF4-FFF2-40B4-BE49-F238E27FC236}">
                <a16:creationId xmlns:a16="http://schemas.microsoft.com/office/drawing/2014/main" id="{10D41DA6-8FC7-A616-0FF1-47112F4D9A3D}"/>
              </a:ext>
            </a:extLst>
          </p:cNvPr>
          <p:cNvSpPr txBox="1">
            <a:spLocks/>
          </p:cNvSpPr>
          <p:nvPr/>
        </p:nvSpPr>
        <p:spPr>
          <a:xfrm>
            <a:off x="1022074" y="4524375"/>
            <a:ext cx="10147852" cy="1931503"/>
          </a:xfrm>
          <a:prstGeom prst="rect">
            <a:avLst/>
          </a:prstGeom>
        </p:spPr>
        <p:txBody>
          <a:bodyPr/>
          <a:lst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 typeface="Arial" charset="0"/>
              <a:buNone/>
            </a:pPr>
            <a:r>
              <a:rPr lang="en-US" sz="2800" dirty="0">
                <a:solidFill>
                  <a:srgbClr val="00282B"/>
                </a:solidFill>
                <a:latin typeface="Aptos" panose="020B0004020202020204" pitchFamily="34" charset="0"/>
              </a:rPr>
              <a:t>E-mail: </a:t>
            </a:r>
            <a:r>
              <a:rPr lang="en-US" sz="2800" dirty="0">
                <a:solidFill>
                  <a:srgbClr val="6B4D8A"/>
                </a:solidFill>
                <a:latin typeface="Aptos" panose="020B0004020202020204" pitchFamily="34" charset="0"/>
                <a:hlinkClick r:id="rId3"/>
              </a:rPr>
              <a:t>watersense@epa.gov</a:t>
            </a:r>
            <a:endParaRPr lang="en-US" sz="2800" u="sng" dirty="0">
              <a:solidFill>
                <a:srgbClr val="6B4D8A"/>
              </a:solidFill>
              <a:latin typeface="Aptos" panose="020B0004020202020204" pitchFamily="34" charset="0"/>
            </a:endParaRPr>
          </a:p>
          <a:p>
            <a:pPr algn="ctr">
              <a:buFont typeface="Arial" charset="0"/>
              <a:buNone/>
            </a:pPr>
            <a:r>
              <a:rPr lang="en-US" sz="2800" dirty="0">
                <a:solidFill>
                  <a:srgbClr val="00282B"/>
                </a:solidFill>
                <a:latin typeface="Aptos" panose="020B0004020202020204" pitchFamily="34" charset="0"/>
              </a:rPr>
              <a:t>Website: </a:t>
            </a:r>
            <a:r>
              <a:rPr lang="en-US" sz="2800" dirty="0">
                <a:solidFill>
                  <a:srgbClr val="6B4D8A"/>
                </a:solidFill>
                <a:latin typeface="Aptos" panose="020B0004020202020204" pitchFamily="34" charset="0"/>
                <a:hlinkClick r:id="rId4"/>
              </a:rPr>
              <a:t>www.epa.gov/watersense</a:t>
            </a:r>
            <a:endParaRPr lang="en-US" sz="2800" u="sng" dirty="0">
              <a:solidFill>
                <a:srgbClr val="6B4D8A"/>
              </a:solidFill>
              <a:latin typeface="Aptos" panose="020B0004020202020204" pitchFamily="34" charset="0"/>
            </a:endParaRPr>
          </a:p>
          <a:p>
            <a:pPr algn="ctr">
              <a:buFont typeface="Arial" charset="0"/>
              <a:buNone/>
            </a:pPr>
            <a:r>
              <a:rPr lang="en-US" sz="2800" dirty="0">
                <a:solidFill>
                  <a:srgbClr val="00282B"/>
                </a:solidFill>
                <a:latin typeface="Aptos" panose="020B0004020202020204" pitchFamily="34" charset="0"/>
              </a:rPr>
              <a:t>Helpline: (866) WTR-SENS (987-7367)</a:t>
            </a:r>
          </a:p>
          <a:p>
            <a:pPr algn="ctr">
              <a:buFont typeface="Arial" charset="0"/>
              <a:buNone/>
            </a:pPr>
            <a:endParaRPr lang="en-US" sz="2800" dirty="0">
              <a:solidFill>
                <a:schemeClr val="accent3"/>
              </a:solidFill>
            </a:endParaRPr>
          </a:p>
          <a:p>
            <a:pPr algn="ctr">
              <a:buFont typeface="Arial" charset="0"/>
              <a:buNone/>
            </a:pPr>
            <a:r>
              <a:rPr lang="en-US" sz="2800" dirty="0">
                <a:solidFill>
                  <a:schemeClr val="accent3"/>
                </a:solidFill>
              </a:rPr>
              <a:t> </a:t>
            </a:r>
          </a:p>
          <a:p>
            <a:endParaRPr lang="en-US" sz="2400" dirty="0"/>
          </a:p>
        </p:txBody>
      </p:sp>
      <p:pic>
        <p:nvPicPr>
          <p:cNvPr id="7" name="Picture 6">
            <a:extLst>
              <a:ext uri="{FF2B5EF4-FFF2-40B4-BE49-F238E27FC236}">
                <a16:creationId xmlns:a16="http://schemas.microsoft.com/office/drawing/2014/main" id="{2F078C74-0CE9-E610-DBA2-3EE8AC3AE88B}"/>
              </a:ext>
            </a:extLst>
          </p:cNvPr>
          <p:cNvPicPr>
            <a:picLocks noChangeAspect="1"/>
          </p:cNvPicPr>
          <p:nvPr/>
        </p:nvPicPr>
        <p:blipFill>
          <a:blip r:embed="rId5"/>
          <a:stretch>
            <a:fillRect/>
          </a:stretch>
        </p:blipFill>
        <p:spPr>
          <a:xfrm>
            <a:off x="4382876" y="2080877"/>
            <a:ext cx="3426249" cy="2024047"/>
          </a:xfrm>
          <a:prstGeom prst="rect">
            <a:avLst/>
          </a:prstGeom>
        </p:spPr>
      </p:pic>
    </p:spTree>
    <p:extLst>
      <p:ext uri="{BB962C8B-B14F-4D97-AF65-F5344CB8AC3E}">
        <p14:creationId xmlns:p14="http://schemas.microsoft.com/office/powerpoint/2010/main" val="104037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354544" y="401637"/>
            <a:ext cx="3932237" cy="1171575"/>
          </a:xfrm>
        </p:spPr>
        <p:txBody>
          <a:bodyPr>
            <a:normAutofit fontScale="90000"/>
          </a:bodyPr>
          <a:lstStyle/>
          <a:p>
            <a:r>
              <a:rPr lang="en-US" dirty="0"/>
              <a:t>Why Should HOAs Look at Outdoor Water Use?</a:t>
            </a:r>
          </a:p>
        </p:txBody>
      </p:sp>
      <p:sp>
        <p:nvSpPr>
          <p:cNvPr id="4" name="Text Placeholder 3">
            <a:extLst>
              <a:ext uri="{FF2B5EF4-FFF2-40B4-BE49-F238E27FC236}">
                <a16:creationId xmlns:a16="http://schemas.microsoft.com/office/drawing/2014/main" id="{876C3A96-4F46-9F08-6CA7-108924A3D804}"/>
              </a:ext>
            </a:extLst>
          </p:cNvPr>
          <p:cNvSpPr>
            <a:spLocks noGrp="1"/>
          </p:cNvSpPr>
          <p:nvPr>
            <p:ph type="body" sz="half" idx="2"/>
          </p:nvPr>
        </p:nvSpPr>
        <p:spPr>
          <a:xfrm>
            <a:off x="354544" y="1801494"/>
            <a:ext cx="5353925" cy="5056506"/>
          </a:xfrm>
        </p:spPr>
        <p:txBody>
          <a:bodyPr>
            <a:noAutofit/>
          </a:bodyPr>
          <a:lstStyle/>
          <a:p>
            <a:pPr marL="400044">
              <a:lnSpc>
                <a:spcPct val="110000"/>
              </a:lnSpc>
            </a:pPr>
            <a:r>
              <a:rPr lang="en-US" dirty="0">
                <a:solidFill>
                  <a:schemeClr val="tx1"/>
                </a:solidFill>
                <a:latin typeface="Aptos" panose="020B0004020202020204" pitchFamily="34" charset="0"/>
              </a:rPr>
              <a:t>Water can be expensive, and rates can increase; instead of increasing HOA dues to cover water costs, look to reduce outdoor water use first</a:t>
            </a:r>
          </a:p>
          <a:p>
            <a:pPr marL="400044">
              <a:lnSpc>
                <a:spcPct val="110000"/>
              </a:lnSpc>
            </a:pPr>
            <a:r>
              <a:rPr lang="en-US" dirty="0">
                <a:solidFill>
                  <a:schemeClr val="tx1"/>
                </a:solidFill>
                <a:latin typeface="Aptos" panose="020B0004020202020204" pitchFamily="34" charset="0"/>
              </a:rPr>
              <a:t>As much as 50 percent of water used outdoors can be wasted by inefficient watering methods and systems; consider opportunities to improve these items:</a:t>
            </a:r>
          </a:p>
          <a:p>
            <a:pPr marL="1028694" lvl="2" indent="-285750">
              <a:lnSpc>
                <a:spcPct val="110000"/>
              </a:lnSpc>
              <a:buFont typeface="Arial" panose="020B0604020202020204" pitchFamily="34" charset="0"/>
              <a:buChar char="•"/>
            </a:pPr>
            <a:r>
              <a:rPr lang="en-US" sz="1600" dirty="0">
                <a:solidFill>
                  <a:schemeClr val="tx1"/>
                </a:solidFill>
                <a:latin typeface="Aptos" panose="020B0004020202020204" pitchFamily="34" charset="0"/>
              </a:rPr>
              <a:t>Poor irrigation system design</a:t>
            </a:r>
          </a:p>
          <a:p>
            <a:pPr marL="1028694" lvl="2" indent="-285750">
              <a:lnSpc>
                <a:spcPct val="110000"/>
              </a:lnSpc>
              <a:buFont typeface="Arial" panose="020B0604020202020204" pitchFamily="34" charset="0"/>
              <a:buChar char="•"/>
            </a:pPr>
            <a:r>
              <a:rPr lang="en-US" sz="1600" dirty="0">
                <a:solidFill>
                  <a:schemeClr val="tx1"/>
                </a:solidFill>
                <a:latin typeface="Aptos" panose="020B0004020202020204" pitchFamily="34" charset="0"/>
              </a:rPr>
              <a:t>Improper system installation and management</a:t>
            </a:r>
          </a:p>
          <a:p>
            <a:pPr marL="1028694" lvl="2" indent="-285750">
              <a:lnSpc>
                <a:spcPct val="110000"/>
              </a:lnSpc>
              <a:buFont typeface="Arial" panose="020B0604020202020204" pitchFamily="34" charset="0"/>
              <a:buChar char="•"/>
            </a:pPr>
            <a:r>
              <a:rPr lang="en-US" sz="1600" dirty="0">
                <a:solidFill>
                  <a:schemeClr val="tx1"/>
                </a:solidFill>
                <a:latin typeface="Aptos" panose="020B0004020202020204" pitchFamily="34" charset="0"/>
              </a:rPr>
              <a:t>Lack of maintenance</a:t>
            </a:r>
          </a:p>
          <a:p>
            <a:pPr marL="1028694" lvl="2" indent="-285750">
              <a:lnSpc>
                <a:spcPct val="110000"/>
              </a:lnSpc>
              <a:buFont typeface="Arial" panose="020B0604020202020204" pitchFamily="34" charset="0"/>
              <a:buChar char="•"/>
            </a:pPr>
            <a:r>
              <a:rPr lang="en-US" sz="1600" dirty="0">
                <a:solidFill>
                  <a:schemeClr val="tx1"/>
                </a:solidFill>
                <a:latin typeface="Aptos" panose="020B0004020202020204" pitchFamily="34" charset="0"/>
              </a:rPr>
              <a:t>Improper scheduling</a:t>
            </a:r>
          </a:p>
          <a:p>
            <a:pPr marL="400044">
              <a:lnSpc>
                <a:spcPct val="110000"/>
              </a:lnSpc>
            </a:pPr>
            <a:r>
              <a:rPr lang="en-US" dirty="0">
                <a:solidFill>
                  <a:schemeClr val="tx1"/>
                </a:solidFill>
                <a:latin typeface="Aptos" panose="020B0004020202020204" pitchFamily="34" charset="0"/>
              </a:rPr>
              <a:t>Outdoor water use can be restricted by utilities during droughts or other shortages; have a plan in place to use less</a:t>
            </a:r>
          </a:p>
        </p:txBody>
      </p:sp>
      <p:pic>
        <p:nvPicPr>
          <p:cNvPr id="6" name="Picture Placeholder 5" descr="A picture containing tree, outdoor, flower, grass&#10;&#10;Description automatically generated">
            <a:extLst>
              <a:ext uri="{FF2B5EF4-FFF2-40B4-BE49-F238E27FC236}">
                <a16:creationId xmlns:a16="http://schemas.microsoft.com/office/drawing/2014/main" id="{07DA037D-CE4A-3F4D-CB81-EDA097CE818B}"/>
              </a:ext>
            </a:extLst>
          </p:cNvPr>
          <p:cNvPicPr>
            <a:picLocks noGrp="1" noChangeAspect="1"/>
          </p:cNvPicPr>
          <p:nvPr>
            <p:ph type="pic" idx="1"/>
          </p:nvPr>
        </p:nvPicPr>
        <p:blipFill>
          <a:blip r:embed="rId3"/>
          <a:srcRect l="18259" r="18259"/>
          <a:stretch>
            <a:fillRect/>
          </a:stretch>
        </p:blipFill>
        <p:spPr>
          <a:xfrm>
            <a:off x="6584497" y="739031"/>
            <a:ext cx="5122331" cy="5379937"/>
          </a:xfrm>
        </p:spPr>
      </p:pic>
    </p:spTree>
    <p:extLst>
      <p:ext uri="{BB962C8B-B14F-4D97-AF65-F5344CB8AC3E}">
        <p14:creationId xmlns:p14="http://schemas.microsoft.com/office/powerpoint/2010/main" val="1980425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431664" y="396147"/>
            <a:ext cx="4409155" cy="1171575"/>
          </a:xfrm>
        </p:spPr>
        <p:txBody>
          <a:bodyPr>
            <a:normAutofit fontScale="90000"/>
          </a:bodyPr>
          <a:lstStyle/>
          <a:p>
            <a:r>
              <a:rPr lang="en-US" dirty="0"/>
              <a:t>How Can HOAs Help Reduce Water Use?</a:t>
            </a:r>
          </a:p>
        </p:txBody>
      </p:sp>
      <p:sp>
        <p:nvSpPr>
          <p:cNvPr id="4" name="Text Placeholder 3">
            <a:extLst>
              <a:ext uri="{FF2B5EF4-FFF2-40B4-BE49-F238E27FC236}">
                <a16:creationId xmlns:a16="http://schemas.microsoft.com/office/drawing/2014/main" id="{876C3A96-4F46-9F08-6CA7-108924A3D804}"/>
              </a:ext>
            </a:extLst>
          </p:cNvPr>
          <p:cNvSpPr>
            <a:spLocks noGrp="1"/>
          </p:cNvSpPr>
          <p:nvPr>
            <p:ph type="body" sz="half" idx="2"/>
          </p:nvPr>
        </p:nvSpPr>
        <p:spPr>
          <a:xfrm>
            <a:off x="431664" y="1567722"/>
            <a:ext cx="5211490" cy="4976769"/>
          </a:xfrm>
        </p:spPr>
        <p:txBody>
          <a:bodyPr>
            <a:noAutofit/>
          </a:bodyPr>
          <a:lstStyle/>
          <a:p>
            <a:pPr marL="0" indent="0">
              <a:spcAft>
                <a:spcPts val="1200"/>
              </a:spcAft>
              <a:buNone/>
            </a:pPr>
            <a:r>
              <a:rPr lang="en-US" b="1" dirty="0">
                <a:latin typeface="Aptos" panose="020B0004020202020204" pitchFamily="34" charset="0"/>
              </a:rPr>
              <a:t>HOAs can:</a:t>
            </a:r>
          </a:p>
          <a:p>
            <a:pPr>
              <a:lnSpc>
                <a:spcPct val="120000"/>
              </a:lnSpc>
            </a:pPr>
            <a:r>
              <a:rPr lang="en-US" dirty="0">
                <a:latin typeface="Aptos" panose="020B0004020202020204" pitchFamily="34" charset="0"/>
              </a:rPr>
              <a:t>Understand their water use by examining utility bills</a:t>
            </a:r>
          </a:p>
          <a:p>
            <a:pPr>
              <a:lnSpc>
                <a:spcPct val="120000"/>
              </a:lnSpc>
            </a:pPr>
            <a:r>
              <a:rPr lang="en-US" dirty="0">
                <a:latin typeface="Aptos" panose="020B0004020202020204" pitchFamily="34" charset="0"/>
              </a:rPr>
              <a:t>Work with their utility to identify improvements that can be made and discuss possible funding sources</a:t>
            </a:r>
          </a:p>
          <a:p>
            <a:pPr>
              <a:lnSpc>
                <a:spcPct val="120000"/>
              </a:lnSpc>
            </a:pPr>
            <a:r>
              <a:rPr lang="en-US" dirty="0">
                <a:latin typeface="Aptos" panose="020B0004020202020204" pitchFamily="34" charset="0"/>
              </a:rPr>
              <a:t>Learn about and implement water-efficient irrigation and landscaping practices</a:t>
            </a:r>
          </a:p>
          <a:p>
            <a:pPr>
              <a:lnSpc>
                <a:spcPct val="120000"/>
              </a:lnSpc>
            </a:pPr>
            <a:r>
              <a:rPr lang="en-US" dirty="0">
                <a:latin typeface="Aptos" panose="020B0004020202020204" pitchFamily="34" charset="0"/>
              </a:rPr>
              <a:t>Join EPA’s WaterSense program as promotional partners</a:t>
            </a:r>
          </a:p>
          <a:p>
            <a:pPr>
              <a:lnSpc>
                <a:spcPct val="120000"/>
              </a:lnSpc>
              <a:spcAft>
                <a:spcPts val="1200"/>
              </a:spcAft>
            </a:pPr>
            <a:r>
              <a:rPr lang="en-US" dirty="0">
                <a:latin typeface="Aptos" panose="020B0004020202020204" pitchFamily="34" charset="0"/>
              </a:rPr>
              <a:t>Educate residents about saving water by directing them to WaterSense resources</a:t>
            </a:r>
          </a:p>
        </p:txBody>
      </p:sp>
      <p:pic>
        <p:nvPicPr>
          <p:cNvPr id="3" name="Picture 2">
            <a:extLst>
              <a:ext uri="{FF2B5EF4-FFF2-40B4-BE49-F238E27FC236}">
                <a16:creationId xmlns:a16="http://schemas.microsoft.com/office/drawing/2014/main" id="{05991B5A-F991-B90E-D96A-3CB2CD29A514}"/>
              </a:ext>
            </a:extLst>
          </p:cNvPr>
          <p:cNvPicPr>
            <a:picLocks noChangeAspect="1"/>
          </p:cNvPicPr>
          <p:nvPr/>
        </p:nvPicPr>
        <p:blipFill>
          <a:blip r:embed="rId3"/>
          <a:stretch>
            <a:fillRect/>
          </a:stretch>
        </p:blipFill>
        <p:spPr>
          <a:xfrm>
            <a:off x="6246786" y="694707"/>
            <a:ext cx="5730737" cy="5468586"/>
          </a:xfrm>
          <a:prstGeom prst="rect">
            <a:avLst/>
          </a:prstGeom>
        </p:spPr>
      </p:pic>
    </p:spTree>
    <p:extLst>
      <p:ext uri="{BB962C8B-B14F-4D97-AF65-F5344CB8AC3E}">
        <p14:creationId xmlns:p14="http://schemas.microsoft.com/office/powerpoint/2010/main" val="134050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CD4F-57A7-4952-1CBE-FE25F07E7381}"/>
              </a:ext>
            </a:extLst>
          </p:cNvPr>
          <p:cNvSpPr>
            <a:spLocks noGrp="1"/>
          </p:cNvSpPr>
          <p:nvPr>
            <p:ph type="title"/>
          </p:nvPr>
        </p:nvSpPr>
        <p:spPr/>
        <p:txBody>
          <a:bodyPr/>
          <a:lstStyle/>
          <a:p>
            <a:r>
              <a:rPr lang="en-US" dirty="0"/>
              <a:t>WaterSense</a:t>
            </a:r>
          </a:p>
        </p:txBody>
      </p:sp>
      <p:pic>
        <p:nvPicPr>
          <p:cNvPr id="4" name="Picture 3" descr="A blue diamond shapes on a black background&#10;&#10;Description automatically generated">
            <a:extLst>
              <a:ext uri="{FF2B5EF4-FFF2-40B4-BE49-F238E27FC236}">
                <a16:creationId xmlns:a16="http://schemas.microsoft.com/office/drawing/2014/main" id="{0A7D721F-3C44-6F4E-6758-723C9C0F4B15}"/>
              </a:ext>
            </a:extLst>
          </p:cNvPr>
          <p:cNvPicPr>
            <a:picLocks noChangeAspect="1"/>
          </p:cNvPicPr>
          <p:nvPr/>
        </p:nvPicPr>
        <p:blipFill>
          <a:blip r:embed="rId3"/>
          <a:stretch>
            <a:fillRect/>
          </a:stretch>
        </p:blipFill>
        <p:spPr>
          <a:xfrm rot="10800000" flipH="1">
            <a:off x="5529377" y="3318986"/>
            <a:ext cx="560273" cy="871537"/>
          </a:xfrm>
          <a:prstGeom prst="rect">
            <a:avLst/>
          </a:prstGeom>
        </p:spPr>
      </p:pic>
    </p:spTree>
    <p:extLst>
      <p:ext uri="{BB962C8B-B14F-4D97-AF65-F5344CB8AC3E}">
        <p14:creationId xmlns:p14="http://schemas.microsoft.com/office/powerpoint/2010/main" val="1811885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403772" y="384305"/>
            <a:ext cx="3932237" cy="1171575"/>
          </a:xfrm>
        </p:spPr>
        <p:txBody>
          <a:bodyPr>
            <a:normAutofit/>
          </a:bodyPr>
          <a:lstStyle/>
          <a:p>
            <a:r>
              <a:rPr lang="en-US" dirty="0"/>
              <a:t>What Is WaterSense?</a:t>
            </a:r>
          </a:p>
        </p:txBody>
      </p:sp>
      <p:sp>
        <p:nvSpPr>
          <p:cNvPr id="5" name="Content Placeholder 1">
            <a:extLst>
              <a:ext uri="{FF2B5EF4-FFF2-40B4-BE49-F238E27FC236}">
                <a16:creationId xmlns:a16="http://schemas.microsoft.com/office/drawing/2014/main" id="{AF572467-0965-3F9D-2DD8-FE374FFA97B1}"/>
              </a:ext>
            </a:extLst>
          </p:cNvPr>
          <p:cNvSpPr txBox="1">
            <a:spLocks/>
          </p:cNvSpPr>
          <p:nvPr/>
        </p:nvSpPr>
        <p:spPr>
          <a:xfrm>
            <a:off x="403772" y="1739135"/>
            <a:ext cx="4804267" cy="4622476"/>
          </a:xfrm>
          <a:prstGeom prst="rect">
            <a:avLst/>
          </a:prstGeom>
        </p:spPr>
        <p:txBody>
          <a:bodyPr vert="horz" lIns="91440" tIns="45720" rIns="91440" bIns="45720" rtlCol="0">
            <a:normAutofit fontScale="92500" lnSpcReduction="20000"/>
          </a:bodyPr>
          <a:lstStyle>
            <a:lvl1pPr marL="285750" indent="-285750" algn="l" defTabSz="914400" rtl="0" eaLnBrk="1" latinLnBrk="0" hangingPunct="1">
              <a:lnSpc>
                <a:spcPct val="90000"/>
              </a:lnSpc>
              <a:spcBef>
                <a:spcPts val="1000"/>
              </a:spcBef>
              <a:buClr>
                <a:srgbClr val="488949"/>
              </a:buClr>
              <a:buFont typeface="Arial" panose="020B0604020202020204" pitchFamily="34" charset="0"/>
              <a:buChar char="•"/>
              <a:defRPr sz="1800" kern="1200">
                <a:solidFill>
                  <a:schemeClr val="tx1"/>
                </a:solidFill>
                <a:latin typeface="Aptos Display"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1200"/>
              </a:spcAft>
            </a:pPr>
            <a:r>
              <a:rPr lang="en-US" sz="2600" dirty="0">
                <a:latin typeface="Aptos" panose="020B0004020202020204" pitchFamily="34" charset="0"/>
              </a:rPr>
              <a:t>WaterSense is a voluntary partnership program launched by EPA in 2006 that provides a simple way to identify water-efficient:</a:t>
            </a:r>
          </a:p>
          <a:p>
            <a:pPr marL="914377"/>
            <a:r>
              <a:rPr lang="en-US" sz="2600" dirty="0">
                <a:latin typeface="Aptos" panose="020B0004020202020204" pitchFamily="34" charset="0"/>
              </a:rPr>
              <a:t>Products</a:t>
            </a:r>
          </a:p>
          <a:p>
            <a:pPr marL="914377"/>
            <a:r>
              <a:rPr lang="en-US" sz="2600" dirty="0">
                <a:latin typeface="Aptos" panose="020B0004020202020204" pitchFamily="34" charset="0"/>
              </a:rPr>
              <a:t>Programs</a:t>
            </a:r>
          </a:p>
          <a:p>
            <a:pPr marL="914377"/>
            <a:r>
              <a:rPr lang="en-US" sz="2600" dirty="0">
                <a:latin typeface="Aptos" panose="020B0004020202020204" pitchFamily="34" charset="0"/>
              </a:rPr>
              <a:t>Practices</a:t>
            </a:r>
          </a:p>
          <a:p>
            <a:pPr marL="914377"/>
            <a:r>
              <a:rPr lang="en-US" sz="2600" dirty="0">
                <a:latin typeface="Aptos" panose="020B0004020202020204" pitchFamily="34" charset="0"/>
              </a:rPr>
              <a:t>Homes</a:t>
            </a:r>
          </a:p>
          <a:p>
            <a:pPr marL="0" indent="0">
              <a:buFont typeface="Arial" panose="020B0604020202020204" pitchFamily="34" charset="0"/>
              <a:buNone/>
            </a:pPr>
            <a:endParaRPr lang="en-US" sz="2600" dirty="0">
              <a:latin typeface="Aptos" panose="020B0004020202020204" pitchFamily="34" charset="0"/>
            </a:endParaRPr>
          </a:p>
          <a:p>
            <a:r>
              <a:rPr lang="en-US" sz="2600" dirty="0">
                <a:latin typeface="Aptos" panose="020B0004020202020204" pitchFamily="34" charset="0"/>
              </a:rPr>
              <a:t>Products are independently certified for water efficiency </a:t>
            </a:r>
            <a:r>
              <a:rPr lang="en-US" sz="2600" b="1" dirty="0">
                <a:latin typeface="Aptos" panose="020B0004020202020204" pitchFamily="34" charset="0"/>
              </a:rPr>
              <a:t>and</a:t>
            </a:r>
            <a:r>
              <a:rPr lang="en-US" sz="2600" dirty="0">
                <a:latin typeface="Aptos" panose="020B0004020202020204" pitchFamily="34" charset="0"/>
              </a:rPr>
              <a:t> performance</a:t>
            </a:r>
          </a:p>
          <a:p>
            <a:pPr lvl="1"/>
            <a:endParaRPr lang="en-US" sz="1800" dirty="0">
              <a:latin typeface="Aptos Display" panose="020B0004020202020204" pitchFamily="34" charset="0"/>
            </a:endParaRPr>
          </a:p>
          <a:p>
            <a:endParaRPr lang="en-US" sz="2000" dirty="0"/>
          </a:p>
        </p:txBody>
      </p:sp>
      <p:pic>
        <p:nvPicPr>
          <p:cNvPr id="8" name="Picture 4" descr="http://www2.ergweb.com/projects/watersense/pubs/marketing/logolabel/label/WSlabel_process_transparent.gif">
            <a:extLst>
              <a:ext uri="{FF2B5EF4-FFF2-40B4-BE49-F238E27FC236}">
                <a16:creationId xmlns:a16="http://schemas.microsoft.com/office/drawing/2014/main" id="{7E242206-6BF1-3A2B-B08F-D08F85E986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9977" y="1683257"/>
            <a:ext cx="3548725" cy="3491486"/>
          </a:xfrm>
          <a:prstGeom prst="rect">
            <a:avLst/>
          </a:prstGeom>
          <a:noFill/>
          <a:ln w="9525">
            <a:noFill/>
            <a:miter lim="800000"/>
            <a:headEnd/>
            <a:tailEnd/>
          </a:ln>
        </p:spPr>
      </p:pic>
    </p:spTree>
    <p:extLst>
      <p:ext uri="{BB962C8B-B14F-4D97-AF65-F5344CB8AC3E}">
        <p14:creationId xmlns:p14="http://schemas.microsoft.com/office/powerpoint/2010/main" val="186257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5354400" y="2724919"/>
            <a:ext cx="3353152" cy="2631607"/>
          </a:xfrm>
        </p:spPr>
        <p:txBody>
          <a:bodyPr>
            <a:normAutofit/>
          </a:bodyPr>
          <a:lstStyle/>
          <a:p>
            <a:pPr marL="0" indent="0" algn="ctr">
              <a:spcBef>
                <a:spcPts val="0"/>
              </a:spcBef>
              <a:spcAft>
                <a:spcPts val="0"/>
              </a:spcAft>
              <a:buNone/>
            </a:pPr>
            <a:r>
              <a:rPr lang="en-US" sz="2000" dirty="0">
                <a:latin typeface="Aptos" panose="020B0004020202020204" pitchFamily="34" charset="0"/>
              </a:rPr>
              <a:t>As of June 2024, more than </a:t>
            </a:r>
            <a:r>
              <a:rPr lang="en-US" sz="2000" b="1" dirty="0">
                <a:latin typeface="Aptos" panose="020B0004020202020204" pitchFamily="34" charset="0"/>
              </a:rPr>
              <a:t>45,000</a:t>
            </a:r>
            <a:r>
              <a:rPr lang="en-US" sz="2000" dirty="0">
                <a:latin typeface="Aptos" panose="020B0004020202020204" pitchFamily="34" charset="0"/>
              </a:rPr>
              <a:t> product models have earned the WaterSense label. </a:t>
            </a:r>
          </a:p>
          <a:p>
            <a:pPr marL="0" indent="0" algn="ctr">
              <a:spcBef>
                <a:spcPts val="0"/>
              </a:spcBef>
              <a:spcAft>
                <a:spcPts val="0"/>
              </a:spcAft>
              <a:buNone/>
            </a:pPr>
            <a:r>
              <a:rPr lang="en-US" sz="2000" dirty="0">
                <a:latin typeface="Aptos" panose="020B0004020202020204" pitchFamily="34" charset="0"/>
              </a:rPr>
              <a:t>Water factors are included in many </a:t>
            </a:r>
            <a:r>
              <a:rPr lang="en-US" sz="2000" b="1" dirty="0">
                <a:latin typeface="Aptos" panose="020B0004020202020204" pitchFamily="34" charset="0"/>
              </a:rPr>
              <a:t>ENERGY STAR </a:t>
            </a:r>
            <a:r>
              <a:rPr lang="en-US" sz="2000" dirty="0">
                <a:latin typeface="Aptos" panose="020B0004020202020204" pitchFamily="34" charset="0"/>
              </a:rPr>
              <a:t>certified products.</a:t>
            </a:r>
          </a:p>
        </p:txBody>
      </p:sp>
      <p:grpSp>
        <p:nvGrpSpPr>
          <p:cNvPr id="21" name="Group 20">
            <a:extLst>
              <a:ext uri="{FF2B5EF4-FFF2-40B4-BE49-F238E27FC236}">
                <a16:creationId xmlns:a16="http://schemas.microsoft.com/office/drawing/2014/main" id="{4C71A773-5F89-4118-9445-CDF58B6545FC}"/>
              </a:ext>
            </a:extLst>
          </p:cNvPr>
          <p:cNvGrpSpPr/>
          <p:nvPr/>
        </p:nvGrpSpPr>
        <p:grpSpPr>
          <a:xfrm>
            <a:off x="318332" y="2295274"/>
            <a:ext cx="12298358" cy="4013345"/>
            <a:chOff x="-351808" y="1951780"/>
            <a:chExt cx="11856166" cy="4599054"/>
          </a:xfrm>
        </p:grpSpPr>
        <p:grpSp>
          <p:nvGrpSpPr>
            <p:cNvPr id="27" name="Group 26">
              <a:extLst>
                <a:ext uri="{FF2B5EF4-FFF2-40B4-BE49-F238E27FC236}">
                  <a16:creationId xmlns:a16="http://schemas.microsoft.com/office/drawing/2014/main" id="{D4778425-901C-499C-A065-5ED1AA81BBB3}"/>
                </a:ext>
              </a:extLst>
            </p:cNvPr>
            <p:cNvGrpSpPr/>
            <p:nvPr/>
          </p:nvGrpSpPr>
          <p:grpSpPr>
            <a:xfrm>
              <a:off x="3297639" y="4262383"/>
              <a:ext cx="1381125" cy="2252738"/>
              <a:chOff x="4091394" y="4215147"/>
              <a:chExt cx="1381125" cy="2252738"/>
            </a:xfrm>
          </p:grpSpPr>
          <p:pic>
            <p:nvPicPr>
              <p:cNvPr id="7" name="Picture 6">
                <a:extLst>
                  <a:ext uri="{FF2B5EF4-FFF2-40B4-BE49-F238E27FC236}">
                    <a16:creationId xmlns:a16="http://schemas.microsoft.com/office/drawing/2014/main" id="{39A6BA40-8780-41AC-B814-32EBB14E9D6D}"/>
                  </a:ext>
                </a:extLst>
              </p:cNvPr>
              <p:cNvPicPr>
                <a:picLocks noChangeAspect="1"/>
              </p:cNvPicPr>
              <p:nvPr/>
            </p:nvPicPr>
            <p:blipFill>
              <a:blip r:embed="rId3"/>
              <a:stretch>
                <a:fillRect/>
              </a:stretch>
            </p:blipFill>
            <p:spPr>
              <a:xfrm>
                <a:off x="4091394" y="4215147"/>
                <a:ext cx="1381125" cy="1381125"/>
              </a:xfrm>
              <a:prstGeom prst="rect">
                <a:avLst/>
              </a:prstGeom>
              <a:ln w="76200">
                <a:solidFill>
                  <a:srgbClr val="0070C0"/>
                </a:solidFill>
              </a:ln>
            </p:spPr>
          </p:pic>
          <p:sp>
            <p:nvSpPr>
              <p:cNvPr id="13" name="Rectangle 12">
                <a:extLst>
                  <a:ext uri="{FF2B5EF4-FFF2-40B4-BE49-F238E27FC236}">
                    <a16:creationId xmlns:a16="http://schemas.microsoft.com/office/drawing/2014/main" id="{808992AC-165D-4086-B641-D051B7B9137D}"/>
                  </a:ext>
                </a:extLst>
              </p:cNvPr>
              <p:cNvSpPr/>
              <p:nvPr/>
            </p:nvSpPr>
            <p:spPr>
              <a:xfrm>
                <a:off x="4370870" y="5797768"/>
                <a:ext cx="902804" cy="6701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Flushing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Urinals</a:t>
                </a:r>
              </a:p>
            </p:txBody>
          </p:sp>
        </p:grpSp>
        <p:grpSp>
          <p:nvGrpSpPr>
            <p:cNvPr id="28" name="Group 27">
              <a:extLst>
                <a:ext uri="{FF2B5EF4-FFF2-40B4-BE49-F238E27FC236}">
                  <a16:creationId xmlns:a16="http://schemas.microsoft.com/office/drawing/2014/main" id="{80754C25-8133-41A9-A620-315B673DB9A9}"/>
                </a:ext>
              </a:extLst>
            </p:cNvPr>
            <p:cNvGrpSpPr/>
            <p:nvPr/>
          </p:nvGrpSpPr>
          <p:grpSpPr>
            <a:xfrm>
              <a:off x="91470" y="1951780"/>
              <a:ext cx="1584664" cy="2006209"/>
              <a:chOff x="695204" y="1904328"/>
              <a:chExt cx="1584664" cy="2006209"/>
            </a:xfrm>
          </p:grpSpPr>
          <p:pic>
            <p:nvPicPr>
              <p:cNvPr id="8" name="Picture 7">
                <a:extLst>
                  <a:ext uri="{FF2B5EF4-FFF2-40B4-BE49-F238E27FC236}">
                    <a16:creationId xmlns:a16="http://schemas.microsoft.com/office/drawing/2014/main" id="{BC57EC9D-1BBC-4B95-AEBE-32AD7E052209}"/>
                  </a:ext>
                </a:extLst>
              </p:cNvPr>
              <p:cNvPicPr>
                <a:picLocks noChangeAspect="1"/>
              </p:cNvPicPr>
              <p:nvPr/>
            </p:nvPicPr>
            <p:blipFill>
              <a:blip r:embed="rId4"/>
              <a:stretch>
                <a:fillRect/>
              </a:stretch>
            </p:blipFill>
            <p:spPr>
              <a:xfrm>
                <a:off x="796973" y="1904328"/>
                <a:ext cx="1381125" cy="1381125"/>
              </a:xfrm>
              <a:prstGeom prst="rect">
                <a:avLst/>
              </a:prstGeom>
              <a:ln w="76200">
                <a:solidFill>
                  <a:srgbClr val="0070C0"/>
                </a:solidFill>
              </a:ln>
            </p:spPr>
          </p:pic>
          <p:sp>
            <p:nvSpPr>
              <p:cNvPr id="14" name="Rectangle 13">
                <a:extLst>
                  <a:ext uri="{FF2B5EF4-FFF2-40B4-BE49-F238E27FC236}">
                    <a16:creationId xmlns:a16="http://schemas.microsoft.com/office/drawing/2014/main" id="{66884CE5-19AC-47E9-8218-E5DFE2473B64}"/>
                  </a:ext>
                </a:extLst>
              </p:cNvPr>
              <p:cNvSpPr/>
              <p:nvPr/>
            </p:nvSpPr>
            <p:spPr>
              <a:xfrm>
                <a:off x="695204" y="3522574"/>
                <a:ext cx="1584664" cy="3879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Showerheads</a:t>
                </a:r>
              </a:p>
            </p:txBody>
          </p:sp>
        </p:grpSp>
        <p:grpSp>
          <p:nvGrpSpPr>
            <p:cNvPr id="29" name="Group 28">
              <a:extLst>
                <a:ext uri="{FF2B5EF4-FFF2-40B4-BE49-F238E27FC236}">
                  <a16:creationId xmlns:a16="http://schemas.microsoft.com/office/drawing/2014/main" id="{345D5D17-8C6B-42E8-9442-9A09CE05FE04}"/>
                </a:ext>
              </a:extLst>
            </p:cNvPr>
            <p:cNvGrpSpPr/>
            <p:nvPr/>
          </p:nvGrpSpPr>
          <p:grpSpPr>
            <a:xfrm>
              <a:off x="2337619" y="1951780"/>
              <a:ext cx="1381125" cy="2164613"/>
              <a:chOff x="2747965" y="1922425"/>
              <a:chExt cx="1381125" cy="2164613"/>
            </a:xfrm>
          </p:grpSpPr>
          <p:pic>
            <p:nvPicPr>
              <p:cNvPr id="9" name="Picture 8">
                <a:extLst>
                  <a:ext uri="{FF2B5EF4-FFF2-40B4-BE49-F238E27FC236}">
                    <a16:creationId xmlns:a16="http://schemas.microsoft.com/office/drawing/2014/main" id="{A8375185-954C-41A3-9A71-E4BA402776EE}"/>
                  </a:ext>
                </a:extLst>
              </p:cNvPr>
              <p:cNvPicPr>
                <a:picLocks noChangeAspect="1"/>
              </p:cNvPicPr>
              <p:nvPr/>
            </p:nvPicPr>
            <p:blipFill>
              <a:blip r:embed="rId5"/>
              <a:stretch>
                <a:fillRect/>
              </a:stretch>
            </p:blipFill>
            <p:spPr>
              <a:xfrm>
                <a:off x="2747965" y="1922425"/>
                <a:ext cx="1381125" cy="1381125"/>
              </a:xfrm>
              <a:prstGeom prst="rect">
                <a:avLst/>
              </a:prstGeom>
              <a:ln w="76200">
                <a:solidFill>
                  <a:srgbClr val="0070C0"/>
                </a:solidFill>
              </a:ln>
            </p:spPr>
          </p:pic>
          <p:sp>
            <p:nvSpPr>
              <p:cNvPr id="15" name="Rectangle 14">
                <a:extLst>
                  <a:ext uri="{FF2B5EF4-FFF2-40B4-BE49-F238E27FC236}">
                    <a16:creationId xmlns:a16="http://schemas.microsoft.com/office/drawing/2014/main" id="{E02B414B-E3FF-41E0-AEA3-8AF72BBDE78F}"/>
                  </a:ext>
                </a:extLst>
              </p:cNvPr>
              <p:cNvSpPr/>
              <p:nvPr/>
            </p:nvSpPr>
            <p:spPr>
              <a:xfrm>
                <a:off x="2905295" y="3416921"/>
                <a:ext cx="1069524" cy="6701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Lavatory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Faucets</a:t>
                </a:r>
              </a:p>
            </p:txBody>
          </p:sp>
        </p:grpSp>
        <p:grpSp>
          <p:nvGrpSpPr>
            <p:cNvPr id="6" name="Group 5">
              <a:extLst>
                <a:ext uri="{FF2B5EF4-FFF2-40B4-BE49-F238E27FC236}">
                  <a16:creationId xmlns:a16="http://schemas.microsoft.com/office/drawing/2014/main" id="{D3738685-E8A9-4058-9A33-F0CD02D30CF2}"/>
                </a:ext>
              </a:extLst>
            </p:cNvPr>
            <p:cNvGrpSpPr/>
            <p:nvPr/>
          </p:nvGrpSpPr>
          <p:grpSpPr>
            <a:xfrm>
              <a:off x="-351808" y="4306527"/>
              <a:ext cx="1418078" cy="2192347"/>
              <a:chOff x="249132" y="4309161"/>
              <a:chExt cx="1418078" cy="2192347"/>
            </a:xfrm>
          </p:grpSpPr>
          <p:pic>
            <p:nvPicPr>
              <p:cNvPr id="10" name="Picture 9">
                <a:extLst>
                  <a:ext uri="{FF2B5EF4-FFF2-40B4-BE49-F238E27FC236}">
                    <a16:creationId xmlns:a16="http://schemas.microsoft.com/office/drawing/2014/main" id="{69F3EF10-DF34-4AE7-A797-9B0AC20C737F}"/>
                  </a:ext>
                </a:extLst>
              </p:cNvPr>
              <p:cNvPicPr>
                <a:picLocks noChangeAspect="1"/>
              </p:cNvPicPr>
              <p:nvPr/>
            </p:nvPicPr>
            <p:blipFill>
              <a:blip r:embed="rId6"/>
              <a:stretch>
                <a:fillRect/>
              </a:stretch>
            </p:blipFill>
            <p:spPr>
              <a:xfrm>
                <a:off x="249132" y="4309161"/>
                <a:ext cx="1380663" cy="1380663"/>
              </a:xfrm>
              <a:prstGeom prst="rect">
                <a:avLst/>
              </a:prstGeom>
              <a:ln w="76200">
                <a:solidFill>
                  <a:srgbClr val="0070C0"/>
                </a:solidFill>
              </a:ln>
            </p:spPr>
          </p:pic>
          <p:sp>
            <p:nvSpPr>
              <p:cNvPr id="16" name="Rectangle 15">
                <a:extLst>
                  <a:ext uri="{FF2B5EF4-FFF2-40B4-BE49-F238E27FC236}">
                    <a16:creationId xmlns:a16="http://schemas.microsoft.com/office/drawing/2014/main" id="{B2772959-8C89-4F46-A9C7-F16B23770E46}"/>
                  </a:ext>
                </a:extLst>
              </p:cNvPr>
              <p:cNvSpPr/>
              <p:nvPr/>
            </p:nvSpPr>
            <p:spPr>
              <a:xfrm>
                <a:off x="266573" y="5831391"/>
                <a:ext cx="1400637" cy="6701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Tank-Type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Toilets</a:t>
                </a:r>
              </a:p>
            </p:txBody>
          </p:sp>
        </p:grpSp>
        <p:grpSp>
          <p:nvGrpSpPr>
            <p:cNvPr id="2" name="Group 1">
              <a:extLst>
                <a:ext uri="{FF2B5EF4-FFF2-40B4-BE49-F238E27FC236}">
                  <a16:creationId xmlns:a16="http://schemas.microsoft.com/office/drawing/2014/main" id="{A5DCA6DF-EB00-4E34-8847-1371E820E5A3}"/>
                </a:ext>
              </a:extLst>
            </p:cNvPr>
            <p:cNvGrpSpPr/>
            <p:nvPr/>
          </p:nvGrpSpPr>
          <p:grpSpPr>
            <a:xfrm>
              <a:off x="1461282" y="4262845"/>
              <a:ext cx="1380663" cy="2236029"/>
              <a:chOff x="2275529" y="4258564"/>
              <a:chExt cx="1380663" cy="2236029"/>
            </a:xfrm>
          </p:grpSpPr>
          <p:pic>
            <p:nvPicPr>
              <p:cNvPr id="11" name="Picture 10">
                <a:extLst>
                  <a:ext uri="{FF2B5EF4-FFF2-40B4-BE49-F238E27FC236}">
                    <a16:creationId xmlns:a16="http://schemas.microsoft.com/office/drawing/2014/main" id="{05AF7D8B-CE55-45CC-8BAA-305F1CACCA94}"/>
                  </a:ext>
                </a:extLst>
              </p:cNvPr>
              <p:cNvPicPr>
                <a:picLocks noChangeAspect="1"/>
              </p:cNvPicPr>
              <p:nvPr/>
            </p:nvPicPr>
            <p:blipFill>
              <a:blip r:embed="rId7"/>
              <a:stretch>
                <a:fillRect/>
              </a:stretch>
            </p:blipFill>
            <p:spPr>
              <a:xfrm>
                <a:off x="2275529" y="4258564"/>
                <a:ext cx="1380663" cy="1380663"/>
              </a:xfrm>
              <a:prstGeom prst="rect">
                <a:avLst/>
              </a:prstGeom>
              <a:ln w="76200">
                <a:solidFill>
                  <a:srgbClr val="0070C0"/>
                </a:solidFill>
              </a:ln>
            </p:spPr>
          </p:pic>
          <p:sp>
            <p:nvSpPr>
              <p:cNvPr id="19" name="Rectangle 18">
                <a:extLst>
                  <a:ext uri="{FF2B5EF4-FFF2-40B4-BE49-F238E27FC236}">
                    <a16:creationId xmlns:a16="http://schemas.microsoft.com/office/drawing/2014/main" id="{7C010C80-5A55-4962-96D8-2561B4CC11EB}"/>
                  </a:ext>
                </a:extLst>
              </p:cNvPr>
              <p:cNvSpPr/>
              <p:nvPr/>
            </p:nvSpPr>
            <p:spPr>
              <a:xfrm>
                <a:off x="2334146" y="5824476"/>
                <a:ext cx="1263429" cy="6701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Flushometer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Valve Toilets</a:t>
                </a:r>
              </a:p>
            </p:txBody>
          </p:sp>
        </p:grpSp>
        <p:grpSp>
          <p:nvGrpSpPr>
            <p:cNvPr id="23" name="Group 22">
              <a:extLst>
                <a:ext uri="{FF2B5EF4-FFF2-40B4-BE49-F238E27FC236}">
                  <a16:creationId xmlns:a16="http://schemas.microsoft.com/office/drawing/2014/main" id="{A231B9B5-503F-47B6-8439-CE5C21359CC2}"/>
                </a:ext>
              </a:extLst>
            </p:cNvPr>
            <p:cNvGrpSpPr/>
            <p:nvPr/>
          </p:nvGrpSpPr>
          <p:grpSpPr>
            <a:xfrm>
              <a:off x="8154608" y="1953087"/>
              <a:ext cx="2066374" cy="2193067"/>
              <a:chOff x="8382855" y="1946732"/>
              <a:chExt cx="2066374" cy="2193067"/>
            </a:xfrm>
          </p:grpSpPr>
          <p:pic>
            <p:nvPicPr>
              <p:cNvPr id="18" name="Picture 17">
                <a:extLst>
                  <a:ext uri="{FF2B5EF4-FFF2-40B4-BE49-F238E27FC236}">
                    <a16:creationId xmlns:a16="http://schemas.microsoft.com/office/drawing/2014/main" id="{3A815C42-FD35-4967-AAB4-FAA3CBA46087}"/>
                  </a:ext>
                </a:extLst>
              </p:cNvPr>
              <p:cNvPicPr>
                <a:picLocks noChangeAspect="1"/>
              </p:cNvPicPr>
              <p:nvPr/>
            </p:nvPicPr>
            <p:blipFill>
              <a:blip r:embed="rId8"/>
              <a:stretch>
                <a:fillRect/>
              </a:stretch>
            </p:blipFill>
            <p:spPr>
              <a:xfrm>
                <a:off x="8769196" y="1946732"/>
                <a:ext cx="1381138" cy="1381139"/>
              </a:xfrm>
              <a:prstGeom prst="rect">
                <a:avLst/>
              </a:prstGeom>
              <a:ln w="76200">
                <a:solidFill>
                  <a:srgbClr val="488949"/>
                </a:solidFill>
              </a:ln>
            </p:spPr>
          </p:pic>
          <p:sp>
            <p:nvSpPr>
              <p:cNvPr id="20" name="Rectangle 19">
                <a:extLst>
                  <a:ext uri="{FF2B5EF4-FFF2-40B4-BE49-F238E27FC236}">
                    <a16:creationId xmlns:a16="http://schemas.microsoft.com/office/drawing/2014/main" id="{DC579EC2-44C8-4242-BE46-88895D7E248C}"/>
                  </a:ext>
                </a:extLst>
              </p:cNvPr>
              <p:cNvSpPr/>
              <p:nvPr/>
            </p:nvSpPr>
            <p:spPr>
              <a:xfrm>
                <a:off x="8382855" y="3469682"/>
                <a:ext cx="2066374" cy="6701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Spray Sprinkler Bodies</a:t>
                </a:r>
              </a:p>
            </p:txBody>
          </p:sp>
        </p:grpSp>
        <p:grpSp>
          <p:nvGrpSpPr>
            <p:cNvPr id="12" name="Group 11">
              <a:extLst>
                <a:ext uri="{FF2B5EF4-FFF2-40B4-BE49-F238E27FC236}">
                  <a16:creationId xmlns:a16="http://schemas.microsoft.com/office/drawing/2014/main" id="{E15D340C-C7BF-44FC-A7AA-6E42C04613FB}"/>
                </a:ext>
              </a:extLst>
            </p:cNvPr>
            <p:cNvGrpSpPr/>
            <p:nvPr/>
          </p:nvGrpSpPr>
          <p:grpSpPr>
            <a:xfrm>
              <a:off x="7094696" y="4298529"/>
              <a:ext cx="4409662" cy="2252305"/>
              <a:chOff x="7529662" y="4289028"/>
              <a:chExt cx="4409662" cy="2252305"/>
            </a:xfrm>
          </p:grpSpPr>
          <p:sp>
            <p:nvSpPr>
              <p:cNvPr id="17" name="Rectangle 16">
                <a:extLst>
                  <a:ext uri="{FF2B5EF4-FFF2-40B4-BE49-F238E27FC236}">
                    <a16:creationId xmlns:a16="http://schemas.microsoft.com/office/drawing/2014/main" id="{1A734E20-EDAB-43FD-8FDB-931EABBE18FE}"/>
                  </a:ext>
                </a:extLst>
              </p:cNvPr>
              <p:cNvSpPr/>
              <p:nvPr/>
            </p:nvSpPr>
            <p:spPr>
              <a:xfrm>
                <a:off x="7529662" y="6153370"/>
                <a:ext cx="4409662" cy="3879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Irrigation Controllers</a:t>
                </a:r>
              </a:p>
            </p:txBody>
          </p:sp>
          <p:pic>
            <p:nvPicPr>
              <p:cNvPr id="5" name="Picture 4">
                <a:extLst>
                  <a:ext uri="{FF2B5EF4-FFF2-40B4-BE49-F238E27FC236}">
                    <a16:creationId xmlns:a16="http://schemas.microsoft.com/office/drawing/2014/main" id="{3B84928C-1EEB-4B29-86F9-7AF460E30497}"/>
                  </a:ext>
                </a:extLst>
              </p:cNvPr>
              <p:cNvPicPr>
                <a:picLocks noChangeAspect="1"/>
              </p:cNvPicPr>
              <p:nvPr/>
            </p:nvPicPr>
            <p:blipFill>
              <a:blip r:embed="rId9"/>
              <a:stretch>
                <a:fillRect/>
              </a:stretch>
            </p:blipFill>
            <p:spPr>
              <a:xfrm>
                <a:off x="8002787" y="4289028"/>
                <a:ext cx="1379240" cy="1379240"/>
              </a:xfrm>
              <a:prstGeom prst="rect">
                <a:avLst/>
              </a:prstGeom>
              <a:ln w="76200">
                <a:solidFill>
                  <a:srgbClr val="488949"/>
                </a:solidFill>
              </a:ln>
            </p:spPr>
          </p:pic>
        </p:grpSp>
      </p:grpSp>
      <p:pic>
        <p:nvPicPr>
          <p:cNvPr id="26" name="Picture 25" descr="A picture containing sky, outdoor, grass&#10;&#10;Description automatically generated">
            <a:extLst>
              <a:ext uri="{FF2B5EF4-FFF2-40B4-BE49-F238E27FC236}">
                <a16:creationId xmlns:a16="http://schemas.microsoft.com/office/drawing/2014/main" id="{0E2574A1-8BE8-4BBB-9FBD-5DD6B3FDD46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517076" y="4343155"/>
            <a:ext cx="1356592" cy="1203588"/>
          </a:xfrm>
          <a:prstGeom prst="rect">
            <a:avLst/>
          </a:prstGeom>
          <a:ln w="76200">
            <a:solidFill>
              <a:srgbClr val="488949"/>
            </a:solidFill>
          </a:ln>
        </p:spPr>
      </p:pic>
      <p:sp>
        <p:nvSpPr>
          <p:cNvPr id="31" name="Rectangle 30">
            <a:extLst>
              <a:ext uri="{FF2B5EF4-FFF2-40B4-BE49-F238E27FC236}">
                <a16:creationId xmlns:a16="http://schemas.microsoft.com/office/drawing/2014/main" id="{067E1EDC-68D9-45AE-888A-3A5028EAFBF3}"/>
              </a:ext>
            </a:extLst>
          </p:cNvPr>
          <p:cNvSpPr/>
          <p:nvPr/>
        </p:nvSpPr>
        <p:spPr>
          <a:xfrm>
            <a:off x="8295021" y="5629973"/>
            <a:ext cx="18083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Weather-based</a:t>
            </a:r>
          </a:p>
        </p:txBody>
      </p:sp>
      <p:sp>
        <p:nvSpPr>
          <p:cNvPr id="32" name="Rectangle 31">
            <a:extLst>
              <a:ext uri="{FF2B5EF4-FFF2-40B4-BE49-F238E27FC236}">
                <a16:creationId xmlns:a16="http://schemas.microsoft.com/office/drawing/2014/main" id="{62DB050C-5160-4B36-8D7B-6B5511216681}"/>
              </a:ext>
            </a:extLst>
          </p:cNvPr>
          <p:cNvSpPr/>
          <p:nvPr/>
        </p:nvSpPr>
        <p:spPr>
          <a:xfrm>
            <a:off x="10103339" y="5629973"/>
            <a:ext cx="20826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ptos" panose="020B0004020202020204" pitchFamily="34" charset="0"/>
              </a:rPr>
              <a:t>Soil Moisture-based</a:t>
            </a:r>
          </a:p>
        </p:txBody>
      </p:sp>
      <p:sp>
        <p:nvSpPr>
          <p:cNvPr id="24" name="TextBox 23">
            <a:extLst>
              <a:ext uri="{FF2B5EF4-FFF2-40B4-BE49-F238E27FC236}">
                <a16:creationId xmlns:a16="http://schemas.microsoft.com/office/drawing/2014/main" id="{668A270F-B15D-41EF-86F9-1ABF62D684D0}"/>
              </a:ext>
            </a:extLst>
          </p:cNvPr>
          <p:cNvSpPr txBox="1"/>
          <p:nvPr/>
        </p:nvSpPr>
        <p:spPr>
          <a:xfrm>
            <a:off x="1727380" y="1829665"/>
            <a:ext cx="2232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7FB3"/>
                </a:solidFill>
                <a:effectLst/>
                <a:uLnTx/>
                <a:uFillTx/>
                <a:latin typeface="Aptos" panose="020B0004020202020204" pitchFamily="34" charset="0"/>
              </a:rPr>
              <a:t>Indoor products</a:t>
            </a:r>
          </a:p>
        </p:txBody>
      </p:sp>
      <p:sp>
        <p:nvSpPr>
          <p:cNvPr id="33" name="TextBox 32">
            <a:extLst>
              <a:ext uri="{FF2B5EF4-FFF2-40B4-BE49-F238E27FC236}">
                <a16:creationId xmlns:a16="http://schemas.microsoft.com/office/drawing/2014/main" id="{0470061A-AF7E-4CAA-80D7-55108B4D47D9}"/>
              </a:ext>
            </a:extLst>
          </p:cNvPr>
          <p:cNvSpPr txBox="1"/>
          <p:nvPr/>
        </p:nvSpPr>
        <p:spPr>
          <a:xfrm>
            <a:off x="9142007" y="1827091"/>
            <a:ext cx="21434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88949"/>
                </a:solidFill>
                <a:effectLst/>
                <a:uLnTx/>
                <a:uFillTx/>
                <a:latin typeface="Aptos" panose="020B0004020202020204" pitchFamily="34" charset="0"/>
              </a:rPr>
              <a:t>Outdoor products</a:t>
            </a:r>
          </a:p>
        </p:txBody>
      </p:sp>
      <p:sp>
        <p:nvSpPr>
          <p:cNvPr id="30" name="Title 29">
            <a:extLst>
              <a:ext uri="{FF2B5EF4-FFF2-40B4-BE49-F238E27FC236}">
                <a16:creationId xmlns:a16="http://schemas.microsoft.com/office/drawing/2014/main" id="{A5DC2E10-DC1C-F48A-6F23-0B799F186470}"/>
              </a:ext>
            </a:extLst>
          </p:cNvPr>
          <p:cNvSpPr>
            <a:spLocks noGrp="1"/>
          </p:cNvSpPr>
          <p:nvPr>
            <p:ph type="title"/>
          </p:nvPr>
        </p:nvSpPr>
        <p:spPr/>
        <p:txBody>
          <a:bodyPr/>
          <a:lstStyle/>
          <a:p>
            <a:r>
              <a:rPr lang="en-US" dirty="0"/>
              <a:t> </a:t>
            </a:r>
          </a:p>
        </p:txBody>
      </p:sp>
      <p:sp>
        <p:nvSpPr>
          <p:cNvPr id="34" name="Title 1">
            <a:extLst>
              <a:ext uri="{FF2B5EF4-FFF2-40B4-BE49-F238E27FC236}">
                <a16:creationId xmlns:a16="http://schemas.microsoft.com/office/drawing/2014/main" id="{FDA85A52-CFE5-0270-1781-3799DFBAF4F3}"/>
              </a:ext>
            </a:extLst>
          </p:cNvPr>
          <p:cNvSpPr txBox="1">
            <a:spLocks/>
          </p:cNvSpPr>
          <p:nvPr/>
        </p:nvSpPr>
        <p:spPr>
          <a:xfrm>
            <a:off x="838200" y="246325"/>
            <a:ext cx="9137073" cy="1444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88949"/>
                </a:solidFill>
                <a:latin typeface="Georgia Pro" panose="02040502050405020303" pitchFamily="18" charset="0"/>
                <a:ea typeface="+mj-ea"/>
                <a:cs typeface="+mj-cs"/>
              </a:defRPr>
            </a:lvl1pPr>
          </a:lstStyle>
          <a:p>
            <a:r>
              <a:rPr lang="en-US" dirty="0"/>
              <a:t>WaterSense Labeled Products</a:t>
            </a:r>
          </a:p>
        </p:txBody>
      </p:sp>
      <p:sp>
        <p:nvSpPr>
          <p:cNvPr id="3" name="TextBox 2">
            <a:extLst>
              <a:ext uri="{FF2B5EF4-FFF2-40B4-BE49-F238E27FC236}">
                <a16:creationId xmlns:a16="http://schemas.microsoft.com/office/drawing/2014/main" id="{BC6B0FEB-6893-1FB0-D75E-73FD8CA64B0E}"/>
              </a:ext>
            </a:extLst>
          </p:cNvPr>
          <p:cNvSpPr txBox="1"/>
          <p:nvPr/>
        </p:nvSpPr>
        <p:spPr>
          <a:xfrm>
            <a:off x="5429606" y="2082140"/>
            <a:ext cx="3136365" cy="369332"/>
          </a:xfrm>
          <a:prstGeom prst="rect">
            <a:avLst/>
          </a:prstGeom>
          <a:noFill/>
        </p:spPr>
        <p:txBody>
          <a:bodyPr wrap="square">
            <a:spAutoFit/>
          </a:bodyPr>
          <a:lstStyle/>
          <a:p>
            <a:pPr algn="ctr"/>
            <a:r>
              <a:rPr lang="en-US" dirty="0">
                <a:latin typeface="Aptos" panose="020B0004020202020204" pitchFamily="34" charset="0"/>
                <a:hlinkClick r:id="rId11"/>
              </a:rPr>
              <a:t>WaterSense Product Search </a:t>
            </a:r>
            <a:endParaRPr lang="en-US" dirty="0">
              <a:latin typeface="Aptos" panose="020B0004020202020204" pitchFamily="34" charset="0"/>
            </a:endParaRPr>
          </a:p>
        </p:txBody>
      </p:sp>
    </p:spTree>
    <p:extLst>
      <p:ext uri="{BB962C8B-B14F-4D97-AF65-F5344CB8AC3E}">
        <p14:creationId xmlns:p14="http://schemas.microsoft.com/office/powerpoint/2010/main" val="3334225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CD4F-57A7-4952-1CBE-FE25F07E7381}"/>
              </a:ext>
            </a:extLst>
          </p:cNvPr>
          <p:cNvSpPr>
            <a:spLocks noGrp="1"/>
          </p:cNvSpPr>
          <p:nvPr>
            <p:ph type="title"/>
          </p:nvPr>
        </p:nvSpPr>
        <p:spPr/>
        <p:txBody>
          <a:bodyPr/>
          <a:lstStyle/>
          <a:p>
            <a:r>
              <a:rPr lang="en-US" dirty="0"/>
              <a:t>Saving Water Outdoors</a:t>
            </a:r>
          </a:p>
        </p:txBody>
      </p:sp>
      <p:pic>
        <p:nvPicPr>
          <p:cNvPr id="4" name="Picture 3" descr="A blue diamond shapes on a black background&#10;&#10;Description automatically generated">
            <a:extLst>
              <a:ext uri="{FF2B5EF4-FFF2-40B4-BE49-F238E27FC236}">
                <a16:creationId xmlns:a16="http://schemas.microsoft.com/office/drawing/2014/main" id="{0A7D721F-3C44-6F4E-6758-723C9C0F4B15}"/>
              </a:ext>
            </a:extLst>
          </p:cNvPr>
          <p:cNvPicPr>
            <a:picLocks noChangeAspect="1"/>
          </p:cNvPicPr>
          <p:nvPr/>
        </p:nvPicPr>
        <p:blipFill>
          <a:blip r:embed="rId3"/>
          <a:stretch>
            <a:fillRect/>
          </a:stretch>
        </p:blipFill>
        <p:spPr>
          <a:xfrm rot="10800000" flipH="1">
            <a:off x="9912191" y="3213882"/>
            <a:ext cx="560273" cy="871537"/>
          </a:xfrm>
          <a:prstGeom prst="rect">
            <a:avLst/>
          </a:prstGeom>
        </p:spPr>
      </p:pic>
    </p:spTree>
    <p:extLst>
      <p:ext uri="{BB962C8B-B14F-4D97-AF65-F5344CB8AC3E}">
        <p14:creationId xmlns:p14="http://schemas.microsoft.com/office/powerpoint/2010/main" val="295422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0-6643-0B98-BCC4-C56CF9E2DF4F}"/>
              </a:ext>
            </a:extLst>
          </p:cNvPr>
          <p:cNvSpPr>
            <a:spLocks noGrp="1"/>
          </p:cNvSpPr>
          <p:nvPr>
            <p:ph type="title"/>
          </p:nvPr>
        </p:nvSpPr>
        <p:spPr>
          <a:xfrm>
            <a:off x="552405" y="403225"/>
            <a:ext cx="3932237" cy="1171575"/>
          </a:xfrm>
        </p:spPr>
        <p:txBody>
          <a:bodyPr>
            <a:normAutofit/>
          </a:bodyPr>
          <a:lstStyle/>
          <a:p>
            <a:r>
              <a:rPr lang="en-US" dirty="0"/>
              <a:t>Hire a Certified Professional</a:t>
            </a:r>
          </a:p>
        </p:txBody>
      </p:sp>
      <p:sp>
        <p:nvSpPr>
          <p:cNvPr id="4" name="Text Placeholder 3">
            <a:extLst>
              <a:ext uri="{FF2B5EF4-FFF2-40B4-BE49-F238E27FC236}">
                <a16:creationId xmlns:a16="http://schemas.microsoft.com/office/drawing/2014/main" id="{876C3A96-4F46-9F08-6CA7-108924A3D804}"/>
              </a:ext>
            </a:extLst>
          </p:cNvPr>
          <p:cNvSpPr>
            <a:spLocks noGrp="1"/>
          </p:cNvSpPr>
          <p:nvPr>
            <p:ph type="body" sz="half" idx="2"/>
          </p:nvPr>
        </p:nvSpPr>
        <p:spPr>
          <a:xfrm>
            <a:off x="552404" y="1574799"/>
            <a:ext cx="4832539" cy="5023894"/>
          </a:xfrm>
        </p:spPr>
        <p:txBody>
          <a:bodyPr>
            <a:normAutofit/>
          </a:bodyPr>
          <a:lstStyle/>
          <a:p>
            <a:r>
              <a:rPr lang="en-US" sz="2000" dirty="0">
                <a:latin typeface="Aptos" panose="020B0004020202020204" pitchFamily="34" charset="0"/>
              </a:rPr>
              <a:t>WaterSense labels programs that demonstrate the water efficiency knowledge of certified:</a:t>
            </a:r>
          </a:p>
          <a:p>
            <a:pPr marL="800100" lvl="1" indent="-342900">
              <a:buFont typeface="Arial" panose="020B0604020202020204" pitchFamily="34" charset="0"/>
              <a:buChar char="•"/>
            </a:pPr>
            <a:r>
              <a:rPr lang="en-US" sz="1800" dirty="0">
                <a:latin typeface="Aptos" panose="020B0004020202020204" pitchFamily="34" charset="0"/>
              </a:rPr>
              <a:t>Irrigation system designers</a:t>
            </a:r>
          </a:p>
          <a:p>
            <a:pPr marL="800100" lvl="1" indent="-342900">
              <a:buFont typeface="Arial" panose="020B0604020202020204" pitchFamily="34" charset="0"/>
              <a:buChar char="•"/>
            </a:pPr>
            <a:r>
              <a:rPr lang="en-US" sz="1800" dirty="0">
                <a:latin typeface="Aptos" panose="020B0004020202020204" pitchFamily="34" charset="0"/>
              </a:rPr>
              <a:t>Irrigation system auditors</a:t>
            </a:r>
          </a:p>
          <a:p>
            <a:pPr marL="800100" lvl="1" indent="-342900">
              <a:buFont typeface="Arial" panose="020B0604020202020204" pitchFamily="34" charset="0"/>
              <a:buChar char="•"/>
            </a:pPr>
            <a:r>
              <a:rPr lang="en-US" sz="1800" dirty="0">
                <a:latin typeface="Aptos" panose="020B0004020202020204" pitchFamily="34" charset="0"/>
              </a:rPr>
              <a:t>Irrigation system installation and maintenance professionals</a:t>
            </a:r>
          </a:p>
          <a:p>
            <a:r>
              <a:rPr lang="en-US" sz="2000" dirty="0">
                <a:latin typeface="Aptos" panose="020B0004020202020204" pitchFamily="34" charset="0"/>
              </a:rPr>
              <a:t>Over 1,400 irrigation professionals across the country are certified by a WaterSense labeled program</a:t>
            </a:r>
          </a:p>
          <a:p>
            <a:r>
              <a:rPr lang="en-US" sz="2000" dirty="0">
                <a:latin typeface="Aptos" panose="020B0004020202020204" pitchFamily="34" charset="0"/>
              </a:rPr>
              <a:t>WaterSense’s sample contract language can help HOAs draft or revise landscape and irrigation contracts that focus on water efficiency</a:t>
            </a:r>
          </a:p>
          <a:p>
            <a:endParaRPr lang="en-US" dirty="0"/>
          </a:p>
        </p:txBody>
      </p:sp>
      <p:pic>
        <p:nvPicPr>
          <p:cNvPr id="5" name="Picture Placeholder 4" descr="A picture containing person, outdoor&#10;&#10;Description automatically generated">
            <a:extLst>
              <a:ext uri="{FF2B5EF4-FFF2-40B4-BE49-F238E27FC236}">
                <a16:creationId xmlns:a16="http://schemas.microsoft.com/office/drawing/2014/main" id="{393D2105-2257-12DD-7DA3-ACC32F02C5E3}"/>
              </a:ext>
            </a:extLst>
          </p:cNvPr>
          <p:cNvPicPr>
            <a:picLocks noGrp="1" noChangeAspect="1"/>
          </p:cNvPicPr>
          <p:nvPr>
            <p:ph type="pic" idx="1"/>
          </p:nvPr>
        </p:nvPicPr>
        <p:blipFill>
          <a:blip r:embed="rId3"/>
          <a:srcRect l="18266" r="18266"/>
          <a:stretch>
            <a:fillRect/>
          </a:stretch>
        </p:blipFill>
        <p:spPr>
          <a:xfrm>
            <a:off x="6807058" y="796356"/>
            <a:ext cx="4545154" cy="4773733"/>
          </a:xfrm>
        </p:spPr>
      </p:pic>
      <p:sp>
        <p:nvSpPr>
          <p:cNvPr id="6" name="TextBox 5">
            <a:extLst>
              <a:ext uri="{FF2B5EF4-FFF2-40B4-BE49-F238E27FC236}">
                <a16:creationId xmlns:a16="http://schemas.microsoft.com/office/drawing/2014/main" id="{458BF8B2-3511-34A9-CDE8-EB4698A8CB02}"/>
              </a:ext>
            </a:extLst>
          </p:cNvPr>
          <p:cNvSpPr txBox="1"/>
          <p:nvPr/>
        </p:nvSpPr>
        <p:spPr>
          <a:xfrm>
            <a:off x="5634548" y="5767696"/>
            <a:ext cx="7101666" cy="830997"/>
          </a:xfrm>
          <a:prstGeom prst="rect">
            <a:avLst/>
          </a:prstGeom>
          <a:noFill/>
        </p:spPr>
        <p:txBody>
          <a:bodyPr wrap="square" rtlCol="0">
            <a:spAutoFit/>
          </a:bodyPr>
          <a:lstStyle/>
          <a:p>
            <a:pPr algn="ctr"/>
            <a:r>
              <a:rPr lang="en-US" sz="2400" dirty="0">
                <a:solidFill>
                  <a:srgbClr val="00282B"/>
                </a:solidFill>
                <a:latin typeface="Aptos" panose="020B0004020202020204" pitchFamily="34" charset="0"/>
              </a:rPr>
              <a:t>Find a certified pro in your area:</a:t>
            </a:r>
          </a:p>
          <a:p>
            <a:pPr algn="ctr"/>
            <a:r>
              <a:rPr lang="en-US" sz="2400" dirty="0">
                <a:solidFill>
                  <a:schemeClr val="tx2"/>
                </a:solidFill>
                <a:latin typeface="Aptos" panose="020B0004020202020204" pitchFamily="34" charset="0"/>
                <a:hlinkClick r:id="rId4"/>
              </a:rPr>
              <a:t>www.epa.gov/watersense/find-pro</a:t>
            </a:r>
            <a:r>
              <a:rPr lang="en-US" sz="2400" dirty="0">
                <a:solidFill>
                  <a:schemeClr val="tx2"/>
                </a:solidFill>
                <a:latin typeface="Aptos" panose="020B0004020202020204" pitchFamily="34" charset="0"/>
              </a:rPr>
              <a:t> </a:t>
            </a:r>
          </a:p>
        </p:txBody>
      </p:sp>
    </p:spTree>
    <p:extLst>
      <p:ext uri="{BB962C8B-B14F-4D97-AF65-F5344CB8AC3E}">
        <p14:creationId xmlns:p14="http://schemas.microsoft.com/office/powerpoint/2010/main" val="218150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CBA2-2F2D-F390-1107-C6E00E73829E}"/>
              </a:ext>
            </a:extLst>
          </p:cNvPr>
          <p:cNvSpPr>
            <a:spLocks noGrp="1"/>
          </p:cNvSpPr>
          <p:nvPr>
            <p:ph type="title"/>
          </p:nvPr>
        </p:nvSpPr>
        <p:spPr>
          <a:xfrm>
            <a:off x="198120" y="346405"/>
            <a:ext cx="10515600" cy="1325563"/>
          </a:xfrm>
        </p:spPr>
        <p:txBody>
          <a:bodyPr/>
          <a:lstStyle/>
          <a:p>
            <a:r>
              <a:rPr lang="en-US" sz="4400" dirty="0"/>
              <a:t>Water-Efficient Irrigation</a:t>
            </a:r>
            <a:endParaRPr lang="en-US" dirty="0"/>
          </a:p>
        </p:txBody>
      </p:sp>
      <p:pic>
        <p:nvPicPr>
          <p:cNvPr id="6" name="Picture 5">
            <a:extLst>
              <a:ext uri="{FF2B5EF4-FFF2-40B4-BE49-F238E27FC236}">
                <a16:creationId xmlns:a16="http://schemas.microsoft.com/office/drawing/2014/main" id="{70FA2ECC-C5D9-3EA8-F83F-154C8A6026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724" b="17030"/>
          <a:stretch/>
        </p:blipFill>
        <p:spPr>
          <a:xfrm>
            <a:off x="1340072" y="1793608"/>
            <a:ext cx="841248" cy="956683"/>
          </a:xfrm>
          <a:prstGeom prst="rect">
            <a:avLst/>
          </a:prstGeom>
        </p:spPr>
      </p:pic>
      <p:pic>
        <p:nvPicPr>
          <p:cNvPr id="7" name="Picture 6">
            <a:extLst>
              <a:ext uri="{FF2B5EF4-FFF2-40B4-BE49-F238E27FC236}">
                <a16:creationId xmlns:a16="http://schemas.microsoft.com/office/drawing/2014/main" id="{8DFDFCB8-728C-C4E6-FEAD-1AD557DF3E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5488" y="1897233"/>
            <a:ext cx="843519" cy="749435"/>
          </a:xfrm>
          <a:prstGeom prst="rect">
            <a:avLst/>
          </a:prstGeom>
        </p:spPr>
      </p:pic>
      <p:pic>
        <p:nvPicPr>
          <p:cNvPr id="8" name="Picture 7">
            <a:extLst>
              <a:ext uri="{FF2B5EF4-FFF2-40B4-BE49-F238E27FC236}">
                <a16:creationId xmlns:a16="http://schemas.microsoft.com/office/drawing/2014/main" id="{4ECCDFA0-BF04-BFE9-C954-F26E6B9116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151" y="2947003"/>
            <a:ext cx="1141545" cy="816964"/>
          </a:xfrm>
          <a:prstGeom prst="rect">
            <a:avLst/>
          </a:prstGeom>
        </p:spPr>
      </p:pic>
      <p:sp>
        <p:nvSpPr>
          <p:cNvPr id="9" name="Content Placeholder 2">
            <a:extLst>
              <a:ext uri="{FF2B5EF4-FFF2-40B4-BE49-F238E27FC236}">
                <a16:creationId xmlns:a16="http://schemas.microsoft.com/office/drawing/2014/main" id="{1DAA3BEB-57DA-EC19-A52C-20737D98B1D3}"/>
              </a:ext>
            </a:extLst>
          </p:cNvPr>
          <p:cNvSpPr txBox="1">
            <a:spLocks/>
          </p:cNvSpPr>
          <p:nvPr/>
        </p:nvSpPr>
        <p:spPr>
          <a:xfrm>
            <a:off x="2346448" y="1793608"/>
            <a:ext cx="9671381" cy="1275907"/>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0"/>
              </a:spcAft>
              <a:buNone/>
            </a:pPr>
            <a:r>
              <a:rPr lang="en-US" b="1" dirty="0">
                <a:latin typeface="Aptos" panose="020B0004020202020204" pitchFamily="34" charset="0"/>
                <a:ea typeface="Source Sans Pro" panose="020B0503030403020204" pitchFamily="34" charset="0"/>
              </a:rPr>
              <a:t>WaterSense labeled irrigation controllers </a:t>
            </a:r>
            <a:r>
              <a:rPr lang="en-US" b="0" i="0" dirty="0">
                <a:solidFill>
                  <a:srgbClr val="212121"/>
                </a:solidFill>
                <a:effectLst/>
                <a:latin typeface="Aptos" panose="020B0004020202020204" pitchFamily="34" charset="0"/>
                <a:ea typeface="Source Sans Pro" panose="020B0503030403020204" pitchFamily="34" charset="0"/>
              </a:rPr>
              <a:t>use local weather and landscape conditions to tailor watering schedules and/or monitor moisture levels in the soil to prevent irrigation when water is not needed. Both save water </a:t>
            </a:r>
            <a:r>
              <a:rPr lang="en-US" dirty="0">
                <a:solidFill>
                  <a:srgbClr val="212121"/>
                </a:solidFill>
                <a:latin typeface="Aptos" panose="020B0004020202020204" pitchFamily="34" charset="0"/>
                <a:ea typeface="Source Sans Pro" panose="020B0503030403020204" pitchFamily="34" charset="0"/>
              </a:rPr>
              <a:t>compared to </a:t>
            </a:r>
            <a:r>
              <a:rPr lang="en-US" b="0" i="0" dirty="0">
                <a:solidFill>
                  <a:srgbClr val="212121"/>
                </a:solidFill>
                <a:effectLst/>
                <a:latin typeface="Aptos" panose="020B0004020202020204" pitchFamily="34" charset="0"/>
                <a:ea typeface="Source Sans Pro" panose="020B0503030403020204" pitchFamily="34" charset="0"/>
              </a:rPr>
              <a:t>a clock-based timer with a preset schedule.</a:t>
            </a:r>
          </a:p>
          <a:p>
            <a:pPr marL="0" indent="0">
              <a:spcAft>
                <a:spcPts val="0"/>
              </a:spcAft>
              <a:buNone/>
            </a:pPr>
            <a:r>
              <a:rPr lang="en-US" dirty="0">
                <a:latin typeface="Aptos" panose="020B0004020202020204" pitchFamily="34" charset="0"/>
                <a:hlinkClick r:id="rId6"/>
              </a:rPr>
              <a:t>www.epa.gov/watersense/irrigation-controllers</a:t>
            </a:r>
            <a:r>
              <a:rPr lang="en-US" dirty="0">
                <a:solidFill>
                  <a:srgbClr val="212121"/>
                </a:solidFill>
                <a:latin typeface="Aptos" panose="020B0004020202020204" pitchFamily="34" charset="0"/>
              </a:rPr>
              <a:t> </a:t>
            </a:r>
            <a:endParaRPr lang="en-US" dirty="0">
              <a:latin typeface="Aptos" panose="020B0004020202020204" pitchFamily="34" charset="0"/>
            </a:endParaRPr>
          </a:p>
        </p:txBody>
      </p:sp>
      <p:sp>
        <p:nvSpPr>
          <p:cNvPr id="10" name="Content Placeholder 2">
            <a:extLst>
              <a:ext uri="{FF2B5EF4-FFF2-40B4-BE49-F238E27FC236}">
                <a16:creationId xmlns:a16="http://schemas.microsoft.com/office/drawing/2014/main" id="{5A499AE0-A522-0F55-2D0C-716CA9429D50}"/>
              </a:ext>
            </a:extLst>
          </p:cNvPr>
          <p:cNvSpPr txBox="1">
            <a:spLocks/>
          </p:cNvSpPr>
          <p:nvPr/>
        </p:nvSpPr>
        <p:spPr>
          <a:xfrm>
            <a:off x="2346447" y="3172862"/>
            <a:ext cx="9671381" cy="1002069"/>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0"/>
              </a:spcAft>
              <a:buNone/>
            </a:pPr>
            <a:r>
              <a:rPr lang="en-US" b="1" i="0" dirty="0">
                <a:solidFill>
                  <a:srgbClr val="212121"/>
                </a:solidFill>
                <a:effectLst/>
                <a:latin typeface="Aptos" panose="020B0004020202020204" pitchFamily="34" charset="0"/>
              </a:rPr>
              <a:t>Spray sprinkler bodies </a:t>
            </a:r>
            <a:r>
              <a:rPr lang="en-US" b="0" i="0" dirty="0">
                <a:solidFill>
                  <a:srgbClr val="212121"/>
                </a:solidFill>
                <a:effectLst/>
                <a:latin typeface="Aptos" panose="020B0004020202020204" pitchFamily="34" charset="0"/>
              </a:rPr>
              <a:t>with integral pressure regulation can reduce water waste by providing a constant flow at the sprinkler nozzle. </a:t>
            </a:r>
          </a:p>
          <a:p>
            <a:pPr marL="0" indent="0">
              <a:spcAft>
                <a:spcPts val="0"/>
              </a:spcAft>
              <a:buNone/>
            </a:pPr>
            <a:r>
              <a:rPr lang="en-US" dirty="0">
                <a:latin typeface="Aptos" panose="020B0004020202020204" pitchFamily="34" charset="0"/>
                <a:hlinkClick r:id="rId7"/>
              </a:rPr>
              <a:t>www.epa.gov/watersense/spray-sprinkler-bodies</a:t>
            </a:r>
            <a:r>
              <a:rPr lang="en-US" dirty="0">
                <a:solidFill>
                  <a:srgbClr val="212121"/>
                </a:solidFill>
                <a:latin typeface="Aptos" panose="020B0004020202020204" pitchFamily="34" charset="0"/>
              </a:rPr>
              <a:t> </a:t>
            </a:r>
            <a:endParaRPr lang="en-US" dirty="0">
              <a:latin typeface="Aptos" panose="020B0004020202020204" pitchFamily="34" charset="0"/>
            </a:endParaRPr>
          </a:p>
        </p:txBody>
      </p:sp>
      <p:pic>
        <p:nvPicPr>
          <p:cNvPr id="11" name="Picture 10">
            <a:extLst>
              <a:ext uri="{FF2B5EF4-FFF2-40B4-BE49-F238E27FC236}">
                <a16:creationId xmlns:a16="http://schemas.microsoft.com/office/drawing/2014/main" id="{ED7937CD-1F6A-0761-9D9B-288234B1203C}"/>
              </a:ext>
            </a:extLst>
          </p:cNvPr>
          <p:cNvPicPr>
            <a:picLocks noChangeAspect="1"/>
          </p:cNvPicPr>
          <p:nvPr/>
        </p:nvPicPr>
        <p:blipFill rotWithShape="1">
          <a:blip r:embed="rId8"/>
          <a:srcRect t="-84" b="1"/>
          <a:stretch/>
        </p:blipFill>
        <p:spPr>
          <a:xfrm>
            <a:off x="651619" y="3832867"/>
            <a:ext cx="1076607" cy="1393256"/>
          </a:xfrm>
          <a:prstGeom prst="rect">
            <a:avLst/>
          </a:prstGeom>
        </p:spPr>
      </p:pic>
      <p:sp>
        <p:nvSpPr>
          <p:cNvPr id="12" name="Content Placeholder 2">
            <a:extLst>
              <a:ext uri="{FF2B5EF4-FFF2-40B4-BE49-F238E27FC236}">
                <a16:creationId xmlns:a16="http://schemas.microsoft.com/office/drawing/2014/main" id="{8278A8C7-A7CC-97DC-B8F3-C5DFA69F43FA}"/>
              </a:ext>
            </a:extLst>
          </p:cNvPr>
          <p:cNvSpPr txBox="1">
            <a:spLocks/>
          </p:cNvSpPr>
          <p:nvPr/>
        </p:nvSpPr>
        <p:spPr>
          <a:xfrm>
            <a:off x="2346448" y="4215020"/>
            <a:ext cx="9671381" cy="1002069"/>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0"/>
              </a:spcAft>
              <a:buNone/>
            </a:pPr>
            <a:r>
              <a:rPr lang="en-US" b="1" dirty="0">
                <a:solidFill>
                  <a:srgbClr val="212121"/>
                </a:solidFill>
                <a:latin typeface="Aptos" panose="020B0004020202020204" pitchFamily="34" charset="0"/>
              </a:rPr>
              <a:t>Microirrigation</a:t>
            </a:r>
            <a:r>
              <a:rPr lang="en-US" dirty="0">
                <a:solidFill>
                  <a:srgbClr val="212121"/>
                </a:solidFill>
                <a:latin typeface="Aptos" panose="020B0004020202020204" pitchFamily="34" charset="0"/>
              </a:rPr>
              <a:t> delivers water directly to the root zone of plants slowly and over a longer period of time, preventing runoff and reducing evaporation.</a:t>
            </a:r>
          </a:p>
          <a:p>
            <a:pPr marL="0" indent="0">
              <a:spcAft>
                <a:spcPts val="0"/>
              </a:spcAft>
              <a:buNone/>
            </a:pPr>
            <a:r>
              <a:rPr lang="en-US" dirty="0">
                <a:latin typeface="Aptos" panose="020B0004020202020204" pitchFamily="34" charset="0"/>
                <a:hlinkClick r:id="rId9"/>
              </a:rPr>
              <a:t>www.epa.gov/watersense/microirrigation</a:t>
            </a:r>
            <a:r>
              <a:rPr lang="en-US" dirty="0">
                <a:latin typeface="Aptos" panose="020B0004020202020204" pitchFamily="34" charset="0"/>
              </a:rPr>
              <a:t> </a:t>
            </a:r>
          </a:p>
        </p:txBody>
      </p:sp>
      <p:sp>
        <p:nvSpPr>
          <p:cNvPr id="13" name="Content Placeholder 2">
            <a:extLst>
              <a:ext uri="{FF2B5EF4-FFF2-40B4-BE49-F238E27FC236}">
                <a16:creationId xmlns:a16="http://schemas.microsoft.com/office/drawing/2014/main" id="{17E985ED-3F69-8DE2-596B-90A8AB60ABE9}"/>
              </a:ext>
            </a:extLst>
          </p:cNvPr>
          <p:cNvSpPr txBox="1">
            <a:spLocks/>
          </p:cNvSpPr>
          <p:nvPr/>
        </p:nvSpPr>
        <p:spPr>
          <a:xfrm>
            <a:off x="2346448" y="5295023"/>
            <a:ext cx="9671380" cy="1275907"/>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0"/>
              </a:spcAft>
              <a:buNone/>
            </a:pPr>
            <a:r>
              <a:rPr lang="en-US" b="1" dirty="0">
                <a:solidFill>
                  <a:srgbClr val="212121"/>
                </a:solidFill>
                <a:latin typeface="Aptos" panose="020B0004020202020204" pitchFamily="34" charset="0"/>
              </a:rPr>
              <a:t>Irrigation Best Management Practices </a:t>
            </a:r>
            <a:r>
              <a:rPr lang="en-US" dirty="0">
                <a:solidFill>
                  <a:srgbClr val="212121"/>
                </a:solidFill>
                <a:latin typeface="Aptos" panose="020B0004020202020204" pitchFamily="34" charset="0"/>
              </a:rPr>
              <a:t>from WaterSense include tips for operation, maintenance, and user education; options for retrofits and replacements; and calculations for potential water, energy, and dollar savings and payback periods. See </a:t>
            </a:r>
            <a:r>
              <a:rPr lang="en-US" i="1" dirty="0">
                <a:solidFill>
                  <a:srgbClr val="212121"/>
                </a:solidFill>
                <a:latin typeface="Aptos" panose="020B0004020202020204" pitchFamily="34" charset="0"/>
              </a:rPr>
              <a:t>WaterSense at Work Section 5.2: Irrigation</a:t>
            </a:r>
            <a:r>
              <a:rPr lang="en-US" dirty="0">
                <a:solidFill>
                  <a:srgbClr val="212121"/>
                </a:solidFill>
                <a:latin typeface="Aptos" panose="020B0004020202020204" pitchFamily="34" charset="0"/>
              </a:rPr>
              <a:t>.</a:t>
            </a:r>
            <a:endParaRPr lang="en-US" b="0" i="0" dirty="0">
              <a:solidFill>
                <a:srgbClr val="212121"/>
              </a:solidFill>
              <a:effectLst/>
              <a:latin typeface="Aptos" panose="020B0004020202020204" pitchFamily="34" charset="0"/>
            </a:endParaRPr>
          </a:p>
          <a:p>
            <a:pPr marL="0" indent="0">
              <a:spcAft>
                <a:spcPts val="0"/>
              </a:spcAft>
              <a:buNone/>
            </a:pPr>
            <a:r>
              <a:rPr lang="en-US" dirty="0">
                <a:latin typeface="Aptos" panose="020B0004020202020204" pitchFamily="34" charset="0"/>
                <a:hlinkClick r:id="rId10"/>
              </a:rPr>
              <a:t>www.epa.gov/watersense/best-management-practices</a:t>
            </a:r>
            <a:r>
              <a:rPr lang="en-US" dirty="0">
                <a:latin typeface="Aptos" panose="020B0004020202020204" pitchFamily="34" charset="0"/>
              </a:rPr>
              <a:t> </a:t>
            </a:r>
          </a:p>
        </p:txBody>
      </p:sp>
      <p:pic>
        <p:nvPicPr>
          <p:cNvPr id="14" name="Picture 13">
            <a:extLst>
              <a:ext uri="{FF2B5EF4-FFF2-40B4-BE49-F238E27FC236}">
                <a16:creationId xmlns:a16="http://schemas.microsoft.com/office/drawing/2014/main" id="{AA1DD0E1-61AC-CE41-458C-7977F6C511B7}"/>
              </a:ext>
            </a:extLst>
          </p:cNvPr>
          <p:cNvPicPr>
            <a:picLocks noChangeAspect="1"/>
          </p:cNvPicPr>
          <p:nvPr/>
        </p:nvPicPr>
        <p:blipFill>
          <a:blip r:embed="rId11"/>
          <a:stretch>
            <a:fillRect/>
          </a:stretch>
        </p:blipFill>
        <p:spPr>
          <a:xfrm>
            <a:off x="716937" y="5295023"/>
            <a:ext cx="1011289" cy="1314305"/>
          </a:xfrm>
          <a:prstGeom prst="rect">
            <a:avLst/>
          </a:prstGeom>
        </p:spPr>
      </p:pic>
    </p:spTree>
    <p:extLst>
      <p:ext uri="{BB962C8B-B14F-4D97-AF65-F5344CB8AC3E}">
        <p14:creationId xmlns:p14="http://schemas.microsoft.com/office/powerpoint/2010/main" val="3840093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7D54BA3CB1BB44A96A3EC1762691F09" ma:contentTypeVersion="19" ma:contentTypeDescription="Create a new document." ma:contentTypeScope="" ma:versionID="b91aafa906b6ab02980d9c2b6a4ddb7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ee59056-66f8-4bcd-a41a-44a7882a6c26" xmlns:ns6="cb3f2c0b-0a7d-49e1-931e-4591b06490b7" targetNamespace="http://schemas.microsoft.com/office/2006/metadata/properties" ma:root="true" ma:fieldsID="4421bf59826241ff5a7daa393a95f514" ns1:_="" ns2:_="" ns3:_="" ns4:_="" ns5:_="" ns6:_="">
    <xsd:import namespace="http://schemas.microsoft.com/sharepoint/v3"/>
    <xsd:import namespace="4ffa91fb-a0ff-4ac5-b2db-65c790d184a4"/>
    <xsd:import namespace="http://schemas.microsoft.com/sharepoint.v3"/>
    <xsd:import namespace="http://schemas.microsoft.com/sharepoint/v3/fields"/>
    <xsd:import namespace="aee59056-66f8-4bcd-a41a-44a7882a6c26"/>
    <xsd:import namespace="cb3f2c0b-0a7d-49e1-931e-4591b06490b7"/>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5:MediaLengthInSeconds" minOccurs="0"/>
                <xsd:element ref="ns1:_ip_UnifiedCompliancePolicyProperties" minOccurs="0"/>
                <xsd:element ref="ns1:_ip_UnifiedCompliancePolicyUIAction"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4225d67c-9698-41be-9f26-11b471b89dab}" ma:internalName="TaxCatchAllLabel" ma:readOnly="true" ma:showField="CatchAllDataLabel" ma:web="cb3f2c0b-0a7d-49e1-931e-4591b06490b7">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4225d67c-9698-41be-9f26-11b471b89dab}" ma:internalName="TaxCatchAll" ma:showField="CatchAllData" ma:web="cb3f2c0b-0a7d-49e1-931e-4591b06490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e59056-66f8-4bcd-a41a-44a7882a6c26"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3f2c0b-0a7d-49e1-931e-4591b06490b7"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2023-09-27T13:30:24+00:00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lcf76f155ced4ddcb4097134ff3c332f xmlns="aee59056-66f8-4bcd-a41a-44a7882a6c2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1CD5FEB-8F88-4B4C-AD78-20B8F481FFD2}">
  <ds:schemaRefs>
    <ds:schemaRef ds:uri="http://schemas.microsoft.com/sharepoint/v3/contenttype/forms"/>
  </ds:schemaRefs>
</ds:datastoreItem>
</file>

<file path=customXml/itemProps2.xml><?xml version="1.0" encoding="utf-8"?>
<ds:datastoreItem xmlns:ds="http://schemas.openxmlformats.org/officeDocument/2006/customXml" ds:itemID="{384CC954-1379-40C3-B075-427EAD7B0C82}">
  <ds:schemaRefs>
    <ds:schemaRef ds:uri="Microsoft.SharePoint.Taxonomy.ContentTypeSync"/>
  </ds:schemaRefs>
</ds:datastoreItem>
</file>

<file path=customXml/itemProps3.xml><?xml version="1.0" encoding="utf-8"?>
<ds:datastoreItem xmlns:ds="http://schemas.openxmlformats.org/officeDocument/2006/customXml" ds:itemID="{93DD4B11-9150-4E7B-AAB2-8CA56886C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aee59056-66f8-4bcd-a41a-44a7882a6c26"/>
    <ds:schemaRef ds:uri="cb3f2c0b-0a7d-49e1-931e-4591b0649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30F005F-869E-448C-8B35-5A4995E93DCD}">
  <ds:schemaRefs>
    <ds:schemaRef ds:uri="http://schemas.microsoft.com/office/2006/documentManagement/types"/>
    <ds:schemaRef ds:uri="http://schemas.microsoft.com/sharepoint.v3"/>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4ffa91fb-a0ff-4ac5-b2db-65c790d184a4"/>
    <ds:schemaRef ds:uri="cb3f2c0b-0a7d-49e1-931e-4591b06490b7"/>
    <ds:schemaRef ds:uri="http://schemas.microsoft.com/sharepoint/v3/fields"/>
    <ds:schemaRef ds:uri="http://purl.org/dc/terms/"/>
    <ds:schemaRef ds:uri="aee59056-66f8-4bcd-a41a-44a7882a6c26"/>
    <ds:schemaRef ds:uri="http://schemas.microsoft.com/sharepoint/v3"/>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35956</TotalTime>
  <Words>1820</Words>
  <Application>Microsoft Office PowerPoint</Application>
  <PresentationFormat>Widescreen</PresentationFormat>
  <Paragraphs>142</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Calibri</vt:lpstr>
      <vt:lpstr>Calibri Light</vt:lpstr>
      <vt:lpstr>Georgia Pro</vt:lpstr>
      <vt:lpstr>Source Sans Pro Web</vt:lpstr>
      <vt:lpstr>Office Theme</vt:lpstr>
      <vt:lpstr>Homeowner and Community Associations and Outdoor Water Use</vt:lpstr>
      <vt:lpstr>Why Should HOAs Look at Outdoor Water Use?</vt:lpstr>
      <vt:lpstr>How Can HOAs Help Reduce Water Use?</vt:lpstr>
      <vt:lpstr>WaterSense</vt:lpstr>
      <vt:lpstr>What Is WaterSense?</vt:lpstr>
      <vt:lpstr> </vt:lpstr>
      <vt:lpstr>Saving Water Outdoors</vt:lpstr>
      <vt:lpstr>Hire a Certified Professional</vt:lpstr>
      <vt:lpstr>Water-Efficient Irrigation</vt:lpstr>
      <vt:lpstr>Water-Smart Landscaping</vt:lpstr>
      <vt:lpstr>WaterSense Pool Efficiency Resources</vt:lpstr>
      <vt:lpstr>Next Steps for HOA Action</vt:lpstr>
      <vt:lpstr>Contact WaterSense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Deena Roberson</dc:creator>
  <cp:lastModifiedBy>LaVoy, Sarah</cp:lastModifiedBy>
  <cp:revision>35</cp:revision>
  <cp:lastPrinted>2023-10-15T07:22:32Z</cp:lastPrinted>
  <dcterms:created xsi:type="dcterms:W3CDTF">2023-09-21T13:14:25Z</dcterms:created>
  <dcterms:modified xsi:type="dcterms:W3CDTF">2024-09-20T20:46:46Z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0x01010037D54BA3CB1BB44A96A3EC1762691F09</vt:lpwstr>
  </property>
  <property fmtid="{D5CDD505-2E9C-101B-9397-08002B2CF9AE}" pid="3" name="TaxKeyword">
    <vt:lpwstr/>
  </property>
  <property fmtid="{D5CDD505-2E9C-101B-9397-08002B2CF9AE}" pid="4" name="e3f09c3df709400db2417a7161762d62">
    <vt:lpwstr/>
  </property>
  <property fmtid="{D5CDD505-2E9C-101B-9397-08002B2CF9AE}" pid="5" name="Document Type">
    <vt:lpwstr/>
  </property>
  <property fmtid="{D5CDD505-2E9C-101B-9397-08002B2CF9AE}" pid="6" name="EPA_x0020_Subject">
    <vt:lpwstr/>
  </property>
  <property fmtid="{D5CDD505-2E9C-101B-9397-08002B2CF9AE}" pid="7" name="MediaServiceImageTags">
    <vt:lpwstr/>
  </property>
  <property fmtid="{D5CDD505-2E9C-101B-9397-08002B2CF9AE}" pid="8" name="EPA Subject">
    <vt:lpwstr/>
  </property>
  <property fmtid="{D5CDD505-2E9C-101B-9397-08002B2CF9AE}" pid="9" name="_MarkAsFinal">
    <vt:bool>true</vt:bool>
  </property>
</Properties>
</file>