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 id="2147483674" r:id="rId6"/>
    <p:sldMasterId id="2147483689" r:id="rId7"/>
    <p:sldMasterId id="2147483702" r:id="rId8"/>
  </p:sldMasterIdLst>
  <p:notesMasterIdLst>
    <p:notesMasterId r:id="rId93"/>
  </p:notesMasterIdLst>
  <p:sldIdLst>
    <p:sldId id="2224" r:id="rId9"/>
    <p:sldId id="1805" r:id="rId10"/>
    <p:sldId id="1773" r:id="rId11"/>
    <p:sldId id="2239" r:id="rId12"/>
    <p:sldId id="2255" r:id="rId13"/>
    <p:sldId id="2256" r:id="rId14"/>
    <p:sldId id="2257" r:id="rId15"/>
    <p:sldId id="2075" r:id="rId16"/>
    <p:sldId id="1380" r:id="rId17"/>
    <p:sldId id="2242" r:id="rId18"/>
    <p:sldId id="2240" r:id="rId19"/>
    <p:sldId id="2249" r:id="rId20"/>
    <p:sldId id="2241" r:id="rId21"/>
    <p:sldId id="1775" r:id="rId22"/>
    <p:sldId id="2258" r:id="rId23"/>
    <p:sldId id="1776" r:id="rId24"/>
    <p:sldId id="2221" r:id="rId25"/>
    <p:sldId id="2253" r:id="rId26"/>
    <p:sldId id="2254" r:id="rId27"/>
    <p:sldId id="2234" r:id="rId28"/>
    <p:sldId id="2251" r:id="rId29"/>
    <p:sldId id="2232" r:id="rId30"/>
    <p:sldId id="2235" r:id="rId31"/>
    <p:sldId id="2238" r:id="rId32"/>
    <p:sldId id="2289" r:id="rId33"/>
    <p:sldId id="1837" r:id="rId34"/>
    <p:sldId id="1671" r:id="rId35"/>
    <p:sldId id="1704" r:id="rId36"/>
    <p:sldId id="1790" r:id="rId37"/>
    <p:sldId id="1809" r:id="rId38"/>
    <p:sldId id="1810" r:id="rId39"/>
    <p:sldId id="1801" r:id="rId40"/>
    <p:sldId id="2244" r:id="rId41"/>
    <p:sldId id="1832" r:id="rId42"/>
    <p:sldId id="1813" r:id="rId43"/>
    <p:sldId id="257" r:id="rId44"/>
    <p:sldId id="259" r:id="rId45"/>
    <p:sldId id="2145" r:id="rId46"/>
    <p:sldId id="1711" r:id="rId47"/>
    <p:sldId id="2174" r:id="rId48"/>
    <p:sldId id="2146" r:id="rId49"/>
    <p:sldId id="2245" r:id="rId50"/>
    <p:sldId id="2246" r:id="rId51"/>
    <p:sldId id="2247" r:id="rId52"/>
    <p:sldId id="2248" r:id="rId53"/>
    <p:sldId id="2259" r:id="rId54"/>
    <p:sldId id="2260" r:id="rId55"/>
    <p:sldId id="2261" r:id="rId56"/>
    <p:sldId id="2262" r:id="rId57"/>
    <p:sldId id="2263" r:id="rId58"/>
    <p:sldId id="2264" r:id="rId59"/>
    <p:sldId id="2265" r:id="rId60"/>
    <p:sldId id="2266" r:id="rId61"/>
    <p:sldId id="2267" r:id="rId62"/>
    <p:sldId id="2268" r:id="rId63"/>
    <p:sldId id="2269" r:id="rId64"/>
    <p:sldId id="2270" r:id="rId65"/>
    <p:sldId id="2271" r:id="rId66"/>
    <p:sldId id="2272" r:id="rId67"/>
    <p:sldId id="2273" r:id="rId68"/>
    <p:sldId id="2274" r:id="rId69"/>
    <p:sldId id="2275" r:id="rId70"/>
    <p:sldId id="2276" r:id="rId71"/>
    <p:sldId id="2277" r:id="rId72"/>
    <p:sldId id="2278" r:id="rId73"/>
    <p:sldId id="2279" r:id="rId74"/>
    <p:sldId id="2280" r:id="rId75"/>
    <p:sldId id="2281" r:id="rId76"/>
    <p:sldId id="2282" r:id="rId77"/>
    <p:sldId id="2283" r:id="rId78"/>
    <p:sldId id="2284" r:id="rId79"/>
    <p:sldId id="2285" r:id="rId80"/>
    <p:sldId id="2286" r:id="rId81"/>
    <p:sldId id="2287" r:id="rId82"/>
    <p:sldId id="2288" r:id="rId83"/>
    <p:sldId id="2290" r:id="rId84"/>
    <p:sldId id="2291" r:id="rId85"/>
    <p:sldId id="2292" r:id="rId86"/>
    <p:sldId id="2293" r:id="rId87"/>
    <p:sldId id="2294" r:id="rId88"/>
    <p:sldId id="2295" r:id="rId89"/>
    <p:sldId id="2296" r:id="rId90"/>
    <p:sldId id="2297" r:id="rId91"/>
    <p:sldId id="2298"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51A605-8DD1-61D2-7D74-1D3F184CFDD8}" name="Arrington, Linda" initials="AL" userId="S::Arrington.Linda@epa.gov::f6043770-636e-41af-95c6-f997a5344cc8" providerId="AD"/>
  <p188:author id="{0E9E5C0D-6D6E-FA03-6D76-9618615E5EB3}" name="Goodis, Michael" initials="GM" userId="S::Goodis.Michael@epa.gov::5b060e8f-ef0d-4cbf-943a-f3091ba36efd" providerId="AD"/>
  <p188:author id="{30E7C80F-A45F-B43B-ECB5-F0488E55EF60}" name="Britton, Cathryn" initials="BC" userId="S::britton.cathryn@epa.gov::e134432b-9d23-4157-b176-60bb50eebf73" providerId="AD"/>
  <p188:author id="{5C247F11-E80D-1E35-8187-20A8164B5301}" name="Hawkins, Caleb" initials="HC" userId="S::Hawkins.Caleb@epa.gov::e4aa911f-76a7-4e6f-ac4c-bdb44cb5233e" providerId="AD"/>
  <p188:author id="{6B968914-A2E4-639D-DC9B-148491FD7FE4}" name="Kamarei, Donna (she/her/hers)" initials="KD(" userId="S::Kamarei.Donna@epa.gov::3643b7c9-3090-4868-9a9c-663b7695e4d6" providerId="AD"/>
  <p188:author id="{6677E315-0A6C-CF73-DC0F-603013634F80}" name="Friedman, Dana (she/her/hers)" initials="FD(" userId="S::Friedman.Dana@epa.gov::17fd8ed7-368c-46f3-a000-4ec95597f5df" providerId="AD"/>
  <p188:author id="{1B9CA926-2E34-F2E9-7AA8-983E31B1036B}" name="Douglass, James" initials="DJ" userId="S::douglass.james@epa.gov::30a117a2-14c9-49ec-b297-03a18d632625" providerId="AD"/>
  <p188:author id="{A0951430-323C-3E90-4890-3EF7841215B4}" name="Matuszko, Jan" initials="MJ" userId="S::Matuszko.Jan@epa.gov::76c3de98-1ef6-4454-91a6-20cd31f9b94b" providerId="AD"/>
  <p188:author id="{D9911A4A-8E42-254D-E397-8EAFE7D7D146}" name="Messina, Edward" initials="ME" userId="S::messina.edward@epa.gov::d69f1118-404e-4e8a-8607-acb2f4f89eb3" providerId="AD"/>
  <p188:author id="{362B865B-58AE-5C8F-D17A-301D69CFB007}" name="Dinkins, Darlene" initials="DD" userId="S::Dinkins.Darlene@epa.gov::3df430dd-d503-473f-87a8-35506bb9fa4c" providerId="AD"/>
  <p188:author id="{90F63D64-F0D8-0391-86FF-AD7D1984BA71}" name="Schaible, Stephen" initials="SS" userId="S::Schaible.Stephen@epa.gov::563ab297-1300-4e1b-b98e-0e95cd28ab64" providerId="AD"/>
  <p188:author id="{E51A466C-ECD5-7775-344F-AA578AF3765C}" name="Le, Madison" initials="LM" userId="S::Le.Madison@epa.gov::9f83c2d7-a61c-4fa0-adc7-0a0b32fc4731" providerId="AD"/>
  <p188:author id="{04E7957A-2A17-76CA-8286-5741F290B6EC}" name="Overstreet, Anne" initials="OA" userId="S::overstreet.anne@epa.gov::ce076b17-0ca2-4624-8c98-54ada3e5be77" providerId="AD"/>
  <p188:author id="{FAF44A7B-65A3-14C1-A020-2772F4FA1D02}" name="Messina, Edward" initials="ME" userId="S::Messina.Edward@epa.gov::d69f1118-404e-4e8a-8607-acb2f4f89eb3" providerId="AD"/>
  <p188:author id="{25A29481-EE97-5160-0FDB-49052A4533AA}" name="Anderson, Neil" initials="AN" userId="S::anderson.neil@epa.gov::41477713-ab8e-40e1-90f5-71ec88c03f1e" providerId="AD"/>
  <p188:author id="{E8440783-68E4-64A4-9961-EBC95C7E450E}" name="Smith, Charles" initials="SC" userId="S::Smith.Charles@epa.gov::96ca41e7-0b38-4066-a18d-6725a2d65b43" providerId="AD"/>
  <p188:author id="{850B578B-1FF3-C447-0ACE-BAC68F8F571B}" name="Gueriguian, Leo" initials="GL" userId="S::gueriguian.leo@epa.gov::82cc85c1-d7e7-4c02-abe8-1b7b91af0683" providerId="AD"/>
  <p188:author id="{6E6330A5-A297-5F50-ED1A-BAFCAD41D26C}" name="Schoeff, Daniel" initials="SD" userId="S::schoeff.daniel@epa.gov::34ec3624-c267-40dd-b213-2ffb0a91b52e" providerId="AD"/>
  <p188:author id="{884DB9AF-17AB-8FF1-4ABC-F049E6BC706E}" name="Kiely, Timothy" initials="KT" userId="S::Kiely.Timothy@epa.gov::851a4aba-2d11-425f-9d2f-aa0c3ad0d7e9" providerId="AD"/>
  <p188:author id="{0098BAB6-0B68-2BE4-AE38-69603F291483}" name="Chang, Jeffrey" initials="CJ" userId="S::chang.jeffrey@epa.gov::92d804a9-94ed-4255-8538-1dcaefd5dac7" providerId="AD"/>
  <p188:author id="{AAA175C6-6FA4-F388-4AB8-B8BFD70EB58A}" name="Schaible, Stephen" initials="SS" userId="S::schaible.stephen@epa.gov::563ab297-1300-4e1b-b98e-0e95cd28ab64" providerId="AD"/>
  <p188:author id="{58BF74C8-31AB-0C1A-9CC3-5B6388E51E6C}" name="Hazlehurst, Alexander" initials="HA" userId="S::Hazlehurst.Alexander@epa.gov::c23a38d9-57d5-4486-883c-aca38dea1290" providerId="AD"/>
  <p188:author id="{924A62CA-513A-7335-207D-D10B73A1EB44}" name="Katz, Brian" initials="KB" userId="S::katz.brian@epa.gov::c5abdb1f-e8a8-4f37-9d39-b964011fbc11" providerId="AD"/>
  <p188:author id="{CE873CD8-E14C-18EC-08D5-9336ED0C7FA5}" name="Dinkins, Darlene" initials="DD" userId="S::dinkins.darlene@epa.gov::3df430dd-d503-473f-87a8-35506bb9fa4c" providerId="AD"/>
  <p188:author id="{D23D5CDB-7A27-4523-3DC7-888E6B0327BC}" name="Picone, Kaitlin" initials="PK" userId="S::picone.kaitlin@epa.gov::967d4a31-e2cb-490f-8b94-e5e685145e87" providerId="AD"/>
  <p188:author id="{77788FDB-3CD7-4995-EBA3-481DC6080184}" name="Schroeder, Carolyn" initials="SC" userId="S::Schroeder.Carolyn@epa.gov::7dcb4e7b-658d-4b34-84c9-abb8b8a7e46a" providerId="AD"/>
  <p188:author id="{BBAAA6E2-3170-BDCF-D78C-88CABF9C3D74}" name="Pease, Anita (she/her/hers)" initials="PA(" userId="S::Pease.Anita@epa.gov::452e59df-0f0c-4252-85f6-afdb2d335d94" providerId="AD"/>
  <p188:author id="{AA8559E3-1DC5-3575-0CA8-A7C295627331}" name="Friedman, Dana (she/her/hers)" initials="F(" userId="S::friedman.dana@epa.gov::17fd8ed7-368c-46f3-a000-4ec95597f5df" providerId="AD"/>
  <p188:author id="{BE026AEF-BAEF-275B-FDF5-B8C21E949275}" name="Schroeder, Carolyn" initials="SC" userId="S::schroeder.carolyn@epa.gov::7dcb4e7b-658d-4b34-84c9-abb8b8a7e46a" providerId="AD"/>
  <p188:author id="{71703CFD-A033-7538-0EFA-6D997E0B9025}" name="Kaitlin Picone" initials="KKP" userId="Kaitlin Picon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1.xml"/><Relationship Id="rId90" Type="http://schemas.openxmlformats.org/officeDocument/2006/relationships/slide" Target="slides/slide82.xml"/><Relationship Id="rId95" Type="http://schemas.openxmlformats.org/officeDocument/2006/relationships/viewProps" Target="viewProp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presProps" Target="presProps.xml"/><Relationship Id="rId99"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tableStyles" Target="tableStyles.xml"/><Relationship Id="rId7" Type="http://schemas.openxmlformats.org/officeDocument/2006/relationships/slideMaster" Target="slideMasters/slideMaster3.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8" Type="http://schemas.openxmlformats.org/officeDocument/2006/relationships/slideMaster" Target="slideMasters/slideMaster4.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notesMaster" Target="notesMasters/notesMaster1.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cone, Kaitlin" userId="967d4a31-e2cb-490f-8b94-e5e685145e87" providerId="ADAL" clId="{3F41016E-E510-40F5-8AC3-F6919AF8AA40}"/>
    <pc:docChg chg="undo custSel modSld">
      <pc:chgData name="Picone, Kaitlin" userId="967d4a31-e2cb-490f-8b94-e5e685145e87" providerId="ADAL" clId="{3F41016E-E510-40F5-8AC3-F6919AF8AA40}" dt="2024-11-12T23:27:15.114" v="87" actId="478"/>
      <pc:docMkLst>
        <pc:docMk/>
      </pc:docMkLst>
      <pc:sldChg chg="modSp mod">
        <pc:chgData name="Picone, Kaitlin" userId="967d4a31-e2cb-490f-8b94-e5e685145e87" providerId="ADAL" clId="{3F41016E-E510-40F5-8AC3-F6919AF8AA40}" dt="2024-11-12T23:22:44.047" v="42" actId="207"/>
        <pc:sldMkLst>
          <pc:docMk/>
          <pc:sldMk cId="220691518" sldId="1671"/>
        </pc:sldMkLst>
        <pc:spChg chg="mod">
          <ac:chgData name="Picone, Kaitlin" userId="967d4a31-e2cb-490f-8b94-e5e685145e87" providerId="ADAL" clId="{3F41016E-E510-40F5-8AC3-F6919AF8AA40}" dt="2024-11-12T23:22:44.047" v="42" actId="207"/>
          <ac:spMkLst>
            <pc:docMk/>
            <pc:sldMk cId="220691518" sldId="1671"/>
            <ac:spMk id="3" creationId="{1730FA02-F36A-443C-9631-40CC64BF8BFE}"/>
          </ac:spMkLst>
        </pc:spChg>
        <pc:spChg chg="mod">
          <ac:chgData name="Picone, Kaitlin" userId="967d4a31-e2cb-490f-8b94-e5e685145e87" providerId="ADAL" clId="{3F41016E-E510-40F5-8AC3-F6919AF8AA40}" dt="2024-11-12T23:22:40.987" v="41" actId="207"/>
          <ac:spMkLst>
            <pc:docMk/>
            <pc:sldMk cId="220691518" sldId="1671"/>
            <ac:spMk id="30722" creationId="{6F210CC9-6660-41C6-970F-031AB187F392}"/>
          </ac:spMkLst>
        </pc:spChg>
      </pc:sldChg>
      <pc:sldChg chg="modSp mod">
        <pc:chgData name="Picone, Kaitlin" userId="967d4a31-e2cb-490f-8b94-e5e685145e87" providerId="ADAL" clId="{3F41016E-E510-40F5-8AC3-F6919AF8AA40}" dt="2024-11-12T23:25:00.609" v="62" actId="6549"/>
        <pc:sldMkLst>
          <pc:docMk/>
          <pc:sldMk cId="1916466120" sldId="1773"/>
        </pc:sldMkLst>
        <pc:spChg chg="mod">
          <ac:chgData name="Picone, Kaitlin" userId="967d4a31-e2cb-490f-8b94-e5e685145e87" providerId="ADAL" clId="{3F41016E-E510-40F5-8AC3-F6919AF8AA40}" dt="2024-11-12T23:25:00.609" v="62" actId="6549"/>
          <ac:spMkLst>
            <pc:docMk/>
            <pc:sldMk cId="1916466120" sldId="1773"/>
            <ac:spMk id="4" creationId="{1F54EE72-FD13-A4DC-6636-1EB2B08050D2}"/>
          </ac:spMkLst>
        </pc:spChg>
      </pc:sldChg>
      <pc:sldChg chg="delSp modSp mod">
        <pc:chgData name="Picone, Kaitlin" userId="967d4a31-e2cb-490f-8b94-e5e685145e87" providerId="ADAL" clId="{3F41016E-E510-40F5-8AC3-F6919AF8AA40}" dt="2024-11-12T23:25:59.495" v="75" actId="21"/>
        <pc:sldMkLst>
          <pc:docMk/>
          <pc:sldMk cId="1913531914" sldId="1775"/>
        </pc:sldMkLst>
        <pc:spChg chg="del mod">
          <ac:chgData name="Picone, Kaitlin" userId="967d4a31-e2cb-490f-8b94-e5e685145e87" providerId="ADAL" clId="{3F41016E-E510-40F5-8AC3-F6919AF8AA40}" dt="2024-11-12T23:25:59.495" v="75" actId="21"/>
          <ac:spMkLst>
            <pc:docMk/>
            <pc:sldMk cId="1913531914" sldId="1775"/>
            <ac:spMk id="3" creationId="{077CBD36-E928-427F-BCF4-3FF2B77D4C0D}"/>
          </ac:spMkLst>
        </pc:spChg>
      </pc:sldChg>
      <pc:sldChg chg="delSp modSp mod">
        <pc:chgData name="Picone, Kaitlin" userId="967d4a31-e2cb-490f-8b94-e5e685145e87" providerId="ADAL" clId="{3F41016E-E510-40F5-8AC3-F6919AF8AA40}" dt="2024-11-12T23:26:13.333" v="77" actId="21"/>
        <pc:sldMkLst>
          <pc:docMk/>
          <pc:sldMk cId="3571380035" sldId="1776"/>
        </pc:sldMkLst>
        <pc:spChg chg="del mod">
          <ac:chgData name="Picone, Kaitlin" userId="967d4a31-e2cb-490f-8b94-e5e685145e87" providerId="ADAL" clId="{3F41016E-E510-40F5-8AC3-F6919AF8AA40}" dt="2024-11-12T23:26:13.333" v="77" actId="21"/>
          <ac:spMkLst>
            <pc:docMk/>
            <pc:sldMk cId="3571380035" sldId="1776"/>
            <ac:spMk id="2" creationId="{E4B0C0F9-C35E-5395-60E2-6A29D516EF7B}"/>
          </ac:spMkLst>
        </pc:spChg>
      </pc:sldChg>
      <pc:sldChg chg="delSp mod">
        <pc:chgData name="Picone, Kaitlin" userId="967d4a31-e2cb-490f-8b94-e5e685145e87" providerId="ADAL" clId="{3F41016E-E510-40F5-8AC3-F6919AF8AA40}" dt="2024-11-12T23:26:39.258" v="80" actId="21"/>
        <pc:sldMkLst>
          <pc:docMk/>
          <pc:sldMk cId="3406500991" sldId="1790"/>
        </pc:sldMkLst>
        <pc:spChg chg="del">
          <ac:chgData name="Picone, Kaitlin" userId="967d4a31-e2cb-490f-8b94-e5e685145e87" providerId="ADAL" clId="{3F41016E-E510-40F5-8AC3-F6919AF8AA40}" dt="2024-11-12T23:26:39.258" v="80" actId="21"/>
          <ac:spMkLst>
            <pc:docMk/>
            <pc:sldMk cId="3406500991" sldId="1790"/>
            <ac:spMk id="4" creationId="{FDEB8929-4658-4E89-2BAB-08AB419DFCD7}"/>
          </ac:spMkLst>
        </pc:spChg>
      </pc:sldChg>
      <pc:sldChg chg="delSp modSp mod">
        <pc:chgData name="Picone, Kaitlin" userId="967d4a31-e2cb-490f-8b94-e5e685145e87" providerId="ADAL" clId="{3F41016E-E510-40F5-8AC3-F6919AF8AA40}" dt="2024-11-12T23:26:56.462" v="84" actId="20577"/>
        <pc:sldMkLst>
          <pc:docMk/>
          <pc:sldMk cId="2566304554" sldId="1801"/>
        </pc:sldMkLst>
        <pc:spChg chg="mod">
          <ac:chgData name="Picone, Kaitlin" userId="967d4a31-e2cb-490f-8b94-e5e685145e87" providerId="ADAL" clId="{3F41016E-E510-40F5-8AC3-F6919AF8AA40}" dt="2024-11-12T23:26:56.462" v="84" actId="20577"/>
          <ac:spMkLst>
            <pc:docMk/>
            <pc:sldMk cId="2566304554" sldId="1801"/>
            <ac:spMk id="3" creationId="{D93E1182-8770-32BB-E120-F380CCFBDE3A}"/>
          </ac:spMkLst>
        </pc:spChg>
        <pc:spChg chg="del">
          <ac:chgData name="Picone, Kaitlin" userId="967d4a31-e2cb-490f-8b94-e5e685145e87" providerId="ADAL" clId="{3F41016E-E510-40F5-8AC3-F6919AF8AA40}" dt="2024-11-12T23:26:53.825" v="83" actId="21"/>
          <ac:spMkLst>
            <pc:docMk/>
            <pc:sldMk cId="2566304554" sldId="1801"/>
            <ac:spMk id="4" creationId="{066AFE3E-005C-E971-05E1-23DAFFDE8667}"/>
          </ac:spMkLst>
        </pc:spChg>
      </pc:sldChg>
      <pc:sldChg chg="addSp delSp modSp mod">
        <pc:chgData name="Picone, Kaitlin" userId="967d4a31-e2cb-490f-8b94-e5e685145e87" providerId="ADAL" clId="{3F41016E-E510-40F5-8AC3-F6919AF8AA40}" dt="2024-11-12T23:25:21.855" v="69" actId="14100"/>
        <pc:sldMkLst>
          <pc:docMk/>
          <pc:sldMk cId="2707955489" sldId="1805"/>
        </pc:sldMkLst>
        <pc:spChg chg="del mod">
          <ac:chgData name="Picone, Kaitlin" userId="967d4a31-e2cb-490f-8b94-e5e685145e87" providerId="ADAL" clId="{3F41016E-E510-40F5-8AC3-F6919AF8AA40}" dt="2024-11-12T23:25:18.236" v="67" actId="21"/>
          <ac:spMkLst>
            <pc:docMk/>
            <pc:sldMk cId="2707955489" sldId="1805"/>
            <ac:spMk id="2" creationId="{1139590E-0D78-2C42-4732-D0F840EFEF25}"/>
          </ac:spMkLst>
        </pc:spChg>
        <pc:graphicFrameChg chg="add del mod">
          <ac:chgData name="Picone, Kaitlin" userId="967d4a31-e2cb-490f-8b94-e5e685145e87" providerId="ADAL" clId="{3F41016E-E510-40F5-8AC3-F6919AF8AA40}" dt="2024-11-12T23:25:21.855" v="69" actId="14100"/>
          <ac:graphicFrameMkLst>
            <pc:docMk/>
            <pc:sldMk cId="2707955489" sldId="1805"/>
            <ac:graphicFrameMk id="3" creationId="{00A15DDF-DD34-544D-77B7-632E490C4B70}"/>
          </ac:graphicFrameMkLst>
        </pc:graphicFrameChg>
      </pc:sldChg>
      <pc:sldChg chg="delSp mod">
        <pc:chgData name="Picone, Kaitlin" userId="967d4a31-e2cb-490f-8b94-e5e685145e87" providerId="ADAL" clId="{3F41016E-E510-40F5-8AC3-F6919AF8AA40}" dt="2024-11-12T23:26:44.139" v="81" actId="21"/>
        <pc:sldMkLst>
          <pc:docMk/>
          <pc:sldMk cId="3627227468" sldId="1809"/>
        </pc:sldMkLst>
        <pc:spChg chg="del">
          <ac:chgData name="Picone, Kaitlin" userId="967d4a31-e2cb-490f-8b94-e5e685145e87" providerId="ADAL" clId="{3F41016E-E510-40F5-8AC3-F6919AF8AA40}" dt="2024-11-12T23:26:44.139" v="81" actId="21"/>
          <ac:spMkLst>
            <pc:docMk/>
            <pc:sldMk cId="3627227468" sldId="1809"/>
            <ac:spMk id="4" creationId="{B4FDDFC6-7BE3-7192-0FC5-A31877C3AA4D}"/>
          </ac:spMkLst>
        </pc:spChg>
      </pc:sldChg>
      <pc:sldChg chg="delSp mod">
        <pc:chgData name="Picone, Kaitlin" userId="967d4a31-e2cb-490f-8b94-e5e685145e87" providerId="ADAL" clId="{3F41016E-E510-40F5-8AC3-F6919AF8AA40}" dt="2024-11-12T23:26:48.563" v="82" actId="21"/>
        <pc:sldMkLst>
          <pc:docMk/>
          <pc:sldMk cId="3668017855" sldId="1810"/>
        </pc:sldMkLst>
        <pc:spChg chg="del">
          <ac:chgData name="Picone, Kaitlin" userId="967d4a31-e2cb-490f-8b94-e5e685145e87" providerId="ADAL" clId="{3F41016E-E510-40F5-8AC3-F6919AF8AA40}" dt="2024-11-12T23:26:48.563" v="82" actId="21"/>
          <ac:spMkLst>
            <pc:docMk/>
            <pc:sldMk cId="3668017855" sldId="1810"/>
            <ac:spMk id="4" creationId="{CAB23E66-484F-4DC9-5369-CCD030B5A092}"/>
          </ac:spMkLst>
        </pc:spChg>
      </pc:sldChg>
      <pc:sldChg chg="delSp mod">
        <pc:chgData name="Picone, Kaitlin" userId="967d4a31-e2cb-490f-8b94-e5e685145e87" providerId="ADAL" clId="{3F41016E-E510-40F5-8AC3-F6919AF8AA40}" dt="2024-11-12T23:27:15.114" v="87" actId="478"/>
        <pc:sldMkLst>
          <pc:docMk/>
          <pc:sldMk cId="3522357635" sldId="1813"/>
        </pc:sldMkLst>
        <pc:spChg chg="del">
          <ac:chgData name="Picone, Kaitlin" userId="967d4a31-e2cb-490f-8b94-e5e685145e87" providerId="ADAL" clId="{3F41016E-E510-40F5-8AC3-F6919AF8AA40}" dt="2024-11-12T23:27:15.114" v="87" actId="478"/>
          <ac:spMkLst>
            <pc:docMk/>
            <pc:sldMk cId="3522357635" sldId="1813"/>
            <ac:spMk id="4" creationId="{F35FEBBC-CAA1-8357-E0EA-5E785EA47DB1}"/>
          </ac:spMkLst>
        </pc:spChg>
      </pc:sldChg>
      <pc:sldChg chg="delSp mod">
        <pc:chgData name="Picone, Kaitlin" userId="967d4a31-e2cb-490f-8b94-e5e685145e87" providerId="ADAL" clId="{3F41016E-E510-40F5-8AC3-F6919AF8AA40}" dt="2024-11-12T23:27:11.620" v="86" actId="21"/>
        <pc:sldMkLst>
          <pc:docMk/>
          <pc:sldMk cId="1010832119" sldId="1832"/>
        </pc:sldMkLst>
        <pc:spChg chg="del">
          <ac:chgData name="Picone, Kaitlin" userId="967d4a31-e2cb-490f-8b94-e5e685145e87" providerId="ADAL" clId="{3F41016E-E510-40F5-8AC3-F6919AF8AA40}" dt="2024-11-12T23:27:11.620" v="86" actId="21"/>
          <ac:spMkLst>
            <pc:docMk/>
            <pc:sldMk cId="1010832119" sldId="1832"/>
            <ac:spMk id="2" creationId="{E4B0C0F9-C35E-5395-60E2-6A29D516EF7B}"/>
          </ac:spMkLst>
        </pc:spChg>
      </pc:sldChg>
      <pc:sldChg chg="delSp modSp mod">
        <pc:chgData name="Picone, Kaitlin" userId="967d4a31-e2cb-490f-8b94-e5e685145e87" providerId="ADAL" clId="{3F41016E-E510-40F5-8AC3-F6919AF8AA40}" dt="2024-11-12T23:25:43.271" v="72" actId="21"/>
        <pc:sldMkLst>
          <pc:docMk/>
          <pc:sldMk cId="3559773552" sldId="2075"/>
        </pc:sldMkLst>
        <pc:spChg chg="mod">
          <ac:chgData name="Picone, Kaitlin" userId="967d4a31-e2cb-490f-8b94-e5e685145e87" providerId="ADAL" clId="{3F41016E-E510-40F5-8AC3-F6919AF8AA40}" dt="2024-11-12T23:19:21.228" v="20" actId="207"/>
          <ac:spMkLst>
            <pc:docMk/>
            <pc:sldMk cId="3559773552" sldId="2075"/>
            <ac:spMk id="2" creationId="{644CFD99-60A9-4C80-ACC8-0A5A3133A24B}"/>
          </ac:spMkLst>
        </pc:spChg>
        <pc:spChg chg="mod">
          <ac:chgData name="Picone, Kaitlin" userId="967d4a31-e2cb-490f-8b94-e5e685145e87" providerId="ADAL" clId="{3F41016E-E510-40F5-8AC3-F6919AF8AA40}" dt="2024-11-12T23:19:29.733" v="21" actId="207"/>
          <ac:spMkLst>
            <pc:docMk/>
            <pc:sldMk cId="3559773552" sldId="2075"/>
            <ac:spMk id="4" creationId="{95450BBC-BCFA-403B-A884-46AC9C69A6F7}"/>
          </ac:spMkLst>
        </pc:spChg>
        <pc:spChg chg="del mod">
          <ac:chgData name="Picone, Kaitlin" userId="967d4a31-e2cb-490f-8b94-e5e685145e87" providerId="ADAL" clId="{3F41016E-E510-40F5-8AC3-F6919AF8AA40}" dt="2024-11-12T23:25:43.271" v="72" actId="21"/>
          <ac:spMkLst>
            <pc:docMk/>
            <pc:sldMk cId="3559773552" sldId="2075"/>
            <ac:spMk id="6" creationId="{1E9FF576-C344-0809-98CA-A2A235DA9CEA}"/>
          </ac:spMkLst>
        </pc:spChg>
      </pc:sldChg>
      <pc:sldChg chg="delSp modSp mod">
        <pc:chgData name="Picone, Kaitlin" userId="967d4a31-e2cb-490f-8b94-e5e685145e87" providerId="ADAL" clId="{3F41016E-E510-40F5-8AC3-F6919AF8AA40}" dt="2024-11-12T23:25:29.303" v="70" actId="478"/>
        <pc:sldMkLst>
          <pc:docMk/>
          <pc:sldMk cId="4103961864" sldId="2239"/>
        </pc:sldMkLst>
        <pc:spChg chg="del mod">
          <ac:chgData name="Picone, Kaitlin" userId="967d4a31-e2cb-490f-8b94-e5e685145e87" providerId="ADAL" clId="{3F41016E-E510-40F5-8AC3-F6919AF8AA40}" dt="2024-11-12T23:25:29.303" v="70" actId="478"/>
          <ac:spMkLst>
            <pc:docMk/>
            <pc:sldMk cId="4103961864" sldId="2239"/>
            <ac:spMk id="2" creationId="{E4B0C0F9-C35E-5395-60E2-6A29D516EF7B}"/>
          </ac:spMkLst>
        </pc:spChg>
      </pc:sldChg>
      <pc:sldChg chg="delSp modSp mod">
        <pc:chgData name="Picone, Kaitlin" userId="967d4a31-e2cb-490f-8b94-e5e685145e87" providerId="ADAL" clId="{3F41016E-E510-40F5-8AC3-F6919AF8AA40}" dt="2024-11-12T23:25:51.357" v="73" actId="21"/>
        <pc:sldMkLst>
          <pc:docMk/>
          <pc:sldMk cId="3786626016" sldId="2240"/>
        </pc:sldMkLst>
        <pc:spChg chg="del mod">
          <ac:chgData name="Picone, Kaitlin" userId="967d4a31-e2cb-490f-8b94-e5e685145e87" providerId="ADAL" clId="{3F41016E-E510-40F5-8AC3-F6919AF8AA40}" dt="2024-11-12T23:25:51.357" v="73" actId="21"/>
          <ac:spMkLst>
            <pc:docMk/>
            <pc:sldMk cId="3786626016" sldId="2240"/>
            <ac:spMk id="5" creationId="{4FCA0CA8-CE14-319D-6707-317C3B75A520}"/>
          </ac:spMkLst>
        </pc:spChg>
      </pc:sldChg>
      <pc:sldChg chg="modSp mod">
        <pc:chgData name="Picone, Kaitlin" userId="967d4a31-e2cb-490f-8b94-e5e685145e87" providerId="ADAL" clId="{3F41016E-E510-40F5-8AC3-F6919AF8AA40}" dt="2024-11-12T23:21:00.983" v="36" actId="1076"/>
        <pc:sldMkLst>
          <pc:docMk/>
          <pc:sldMk cId="318728124" sldId="2241"/>
        </pc:sldMkLst>
        <pc:spChg chg="mod">
          <ac:chgData name="Picone, Kaitlin" userId="967d4a31-e2cb-490f-8b94-e5e685145e87" providerId="ADAL" clId="{3F41016E-E510-40F5-8AC3-F6919AF8AA40}" dt="2024-11-12T23:20:44.656" v="32" actId="1076"/>
          <ac:spMkLst>
            <pc:docMk/>
            <pc:sldMk cId="318728124" sldId="2241"/>
            <ac:spMk id="5" creationId="{FE5741B3-E612-F4C8-5CB3-16BEEC577FE2}"/>
          </ac:spMkLst>
        </pc:spChg>
        <pc:graphicFrameChg chg="mod modGraphic">
          <ac:chgData name="Picone, Kaitlin" userId="967d4a31-e2cb-490f-8b94-e5e685145e87" providerId="ADAL" clId="{3F41016E-E510-40F5-8AC3-F6919AF8AA40}" dt="2024-11-12T23:21:00.983" v="36" actId="1076"/>
          <ac:graphicFrameMkLst>
            <pc:docMk/>
            <pc:sldMk cId="318728124" sldId="2241"/>
            <ac:graphicFrameMk id="6" creationId="{18B32C2D-72FD-6431-8A7C-E1E38CC0330D}"/>
          </ac:graphicFrameMkLst>
        </pc:graphicFrameChg>
      </pc:sldChg>
      <pc:sldChg chg="modSp">
        <pc:chgData name="Picone, Kaitlin" userId="967d4a31-e2cb-490f-8b94-e5e685145e87" providerId="ADAL" clId="{3F41016E-E510-40F5-8AC3-F6919AF8AA40}" dt="2024-11-12T23:23:28.270" v="46" actId="1076"/>
        <pc:sldMkLst>
          <pc:docMk/>
          <pc:sldMk cId="1180522066" sldId="2242"/>
        </pc:sldMkLst>
        <pc:picChg chg="mod">
          <ac:chgData name="Picone, Kaitlin" userId="967d4a31-e2cb-490f-8b94-e5e685145e87" providerId="ADAL" clId="{3F41016E-E510-40F5-8AC3-F6919AF8AA40}" dt="2024-11-12T23:23:28.270" v="46" actId="1076"/>
          <ac:picMkLst>
            <pc:docMk/>
            <pc:sldMk cId="1180522066" sldId="2242"/>
            <ac:picMk id="1026" creationId="{912F27C4-6956-9AE0-C896-D0105E96114D}"/>
          </ac:picMkLst>
        </pc:picChg>
      </pc:sldChg>
      <pc:sldChg chg="delSp mod">
        <pc:chgData name="Picone, Kaitlin" userId="967d4a31-e2cb-490f-8b94-e5e685145e87" providerId="ADAL" clId="{3F41016E-E510-40F5-8AC3-F6919AF8AA40}" dt="2024-11-12T23:27:03.343" v="85" actId="21"/>
        <pc:sldMkLst>
          <pc:docMk/>
          <pc:sldMk cId="3825180327" sldId="2244"/>
        </pc:sldMkLst>
        <pc:spChg chg="del">
          <ac:chgData name="Picone, Kaitlin" userId="967d4a31-e2cb-490f-8b94-e5e685145e87" providerId="ADAL" clId="{3F41016E-E510-40F5-8AC3-F6919AF8AA40}" dt="2024-11-12T23:27:03.343" v="85" actId="21"/>
          <ac:spMkLst>
            <pc:docMk/>
            <pc:sldMk cId="3825180327" sldId="2244"/>
            <ac:spMk id="4" creationId="{066AFE3E-005C-E971-05E1-23DAFFDE8667}"/>
          </ac:spMkLst>
        </pc:spChg>
      </pc:sldChg>
      <pc:sldChg chg="delSp modSp mod">
        <pc:chgData name="Picone, Kaitlin" userId="967d4a31-e2cb-490f-8b94-e5e685145e87" providerId="ADAL" clId="{3F41016E-E510-40F5-8AC3-F6919AF8AA40}" dt="2024-11-12T23:24:33.227" v="56" actId="1076"/>
        <pc:sldMkLst>
          <pc:docMk/>
          <pc:sldMk cId="2995347554" sldId="2249"/>
        </pc:sldMkLst>
        <pc:spChg chg="del mod">
          <ac:chgData name="Picone, Kaitlin" userId="967d4a31-e2cb-490f-8b94-e5e685145e87" providerId="ADAL" clId="{3F41016E-E510-40F5-8AC3-F6919AF8AA40}" dt="2024-11-12T23:24:24.688" v="54" actId="21"/>
          <ac:spMkLst>
            <pc:docMk/>
            <pc:sldMk cId="2995347554" sldId="2249"/>
            <ac:spMk id="5" creationId="{4FCA0CA8-CE14-319D-6707-317C3B75A520}"/>
          </ac:spMkLst>
        </pc:spChg>
        <pc:graphicFrameChg chg="mod">
          <ac:chgData name="Picone, Kaitlin" userId="967d4a31-e2cb-490f-8b94-e5e685145e87" providerId="ADAL" clId="{3F41016E-E510-40F5-8AC3-F6919AF8AA40}" dt="2024-11-12T23:24:33.227" v="56" actId="1076"/>
          <ac:graphicFrameMkLst>
            <pc:docMk/>
            <pc:sldMk cId="2995347554" sldId="2249"/>
            <ac:graphicFrameMk id="6" creationId="{00000000-0008-0000-0000-000002000000}"/>
          </ac:graphicFrameMkLst>
        </pc:graphicFrameChg>
      </pc:sldChg>
      <pc:sldChg chg="delSp modSp mod">
        <pc:chgData name="Picone, Kaitlin" userId="967d4a31-e2cb-490f-8b94-e5e685145e87" providerId="ADAL" clId="{3F41016E-E510-40F5-8AC3-F6919AF8AA40}" dt="2024-11-12T23:22:12.787" v="40" actId="478"/>
        <pc:sldMkLst>
          <pc:docMk/>
          <pc:sldMk cId="2347266615" sldId="2253"/>
        </pc:sldMkLst>
        <pc:spChg chg="del">
          <ac:chgData name="Picone, Kaitlin" userId="967d4a31-e2cb-490f-8b94-e5e685145e87" providerId="ADAL" clId="{3F41016E-E510-40F5-8AC3-F6919AF8AA40}" dt="2024-11-12T23:22:12.787" v="40" actId="478"/>
          <ac:spMkLst>
            <pc:docMk/>
            <pc:sldMk cId="2347266615" sldId="2253"/>
            <ac:spMk id="8" creationId="{92908AF9-2A07-4B50-BC13-471792106EC8}"/>
          </ac:spMkLst>
        </pc:spChg>
        <pc:graphicFrameChg chg="mod">
          <ac:chgData name="Picone, Kaitlin" userId="967d4a31-e2cb-490f-8b94-e5e685145e87" providerId="ADAL" clId="{3F41016E-E510-40F5-8AC3-F6919AF8AA40}" dt="2024-11-12T23:16:46.296" v="6"/>
          <ac:graphicFrameMkLst>
            <pc:docMk/>
            <pc:sldMk cId="2347266615" sldId="2253"/>
            <ac:graphicFrameMk id="33" creationId="{7BC1F95D-CCD2-421B-B06B-706699FAAD5D}"/>
          </ac:graphicFrameMkLst>
        </pc:graphicFrameChg>
      </pc:sldChg>
      <pc:sldChg chg="delSp modSp mod">
        <pc:chgData name="Picone, Kaitlin" userId="967d4a31-e2cb-490f-8b94-e5e685145e87" providerId="ADAL" clId="{3F41016E-E510-40F5-8AC3-F6919AF8AA40}" dt="2024-11-12T23:24:52.093" v="60" actId="478"/>
        <pc:sldMkLst>
          <pc:docMk/>
          <pc:sldMk cId="1734929160" sldId="2255"/>
        </pc:sldMkLst>
        <pc:spChg chg="mod">
          <ac:chgData name="Picone, Kaitlin" userId="967d4a31-e2cb-490f-8b94-e5e685145e87" providerId="ADAL" clId="{3F41016E-E510-40F5-8AC3-F6919AF8AA40}" dt="2024-11-12T23:18:43.829" v="17" actId="20577"/>
          <ac:spMkLst>
            <pc:docMk/>
            <pc:sldMk cId="1734929160" sldId="2255"/>
            <ac:spMk id="3" creationId="{2F022FE1-3F1A-22F9-3864-3BDF6DBD643F}"/>
          </ac:spMkLst>
        </pc:spChg>
        <pc:spChg chg="del">
          <ac:chgData name="Picone, Kaitlin" userId="967d4a31-e2cb-490f-8b94-e5e685145e87" providerId="ADAL" clId="{3F41016E-E510-40F5-8AC3-F6919AF8AA40}" dt="2024-11-12T23:24:52.093" v="60" actId="478"/>
          <ac:spMkLst>
            <pc:docMk/>
            <pc:sldMk cId="1734929160" sldId="2255"/>
            <ac:spMk id="4" creationId="{1F54EE72-FD13-A4DC-6636-1EB2B08050D2}"/>
          </ac:spMkLst>
        </pc:spChg>
      </pc:sldChg>
      <pc:sldChg chg="modSp mod">
        <pc:chgData name="Picone, Kaitlin" userId="967d4a31-e2cb-490f-8b94-e5e685145e87" providerId="ADAL" clId="{3F41016E-E510-40F5-8AC3-F6919AF8AA40}" dt="2024-11-12T23:25:34.213" v="71" actId="6549"/>
        <pc:sldMkLst>
          <pc:docMk/>
          <pc:sldMk cId="2147146983" sldId="2256"/>
        </pc:sldMkLst>
        <pc:spChg chg="mod">
          <ac:chgData name="Picone, Kaitlin" userId="967d4a31-e2cb-490f-8b94-e5e685145e87" providerId="ADAL" clId="{3F41016E-E510-40F5-8AC3-F6919AF8AA40}" dt="2024-11-12T23:19:00.258" v="19" actId="6549"/>
          <ac:spMkLst>
            <pc:docMk/>
            <pc:sldMk cId="2147146983" sldId="2256"/>
            <ac:spMk id="3" creationId="{2F022FE1-3F1A-22F9-3864-3BDF6DBD643F}"/>
          </ac:spMkLst>
        </pc:spChg>
        <pc:spChg chg="mod">
          <ac:chgData name="Picone, Kaitlin" userId="967d4a31-e2cb-490f-8b94-e5e685145e87" providerId="ADAL" clId="{3F41016E-E510-40F5-8AC3-F6919AF8AA40}" dt="2024-11-12T23:25:34.213" v="71" actId="6549"/>
          <ac:spMkLst>
            <pc:docMk/>
            <pc:sldMk cId="2147146983" sldId="2256"/>
            <ac:spMk id="4" creationId="{1F54EE72-FD13-A4DC-6636-1EB2B08050D2}"/>
          </ac:spMkLst>
        </pc:spChg>
      </pc:sldChg>
      <pc:sldChg chg="delSp modSp mod">
        <pc:chgData name="Picone, Kaitlin" userId="967d4a31-e2cb-490f-8b94-e5e685145e87" providerId="ADAL" clId="{3F41016E-E510-40F5-8AC3-F6919AF8AA40}" dt="2024-11-12T23:24:46.435" v="58" actId="478"/>
        <pc:sldMkLst>
          <pc:docMk/>
          <pc:sldMk cId="2217458086" sldId="2257"/>
        </pc:sldMkLst>
        <pc:spChg chg="mod">
          <ac:chgData name="Picone, Kaitlin" userId="967d4a31-e2cb-490f-8b94-e5e685145e87" providerId="ADAL" clId="{3F41016E-E510-40F5-8AC3-F6919AF8AA40}" dt="2024-11-12T23:18:30.720" v="14" actId="20577"/>
          <ac:spMkLst>
            <pc:docMk/>
            <pc:sldMk cId="2217458086" sldId="2257"/>
            <ac:spMk id="3" creationId="{2F022FE1-3F1A-22F9-3864-3BDF6DBD643F}"/>
          </ac:spMkLst>
        </pc:spChg>
        <pc:spChg chg="del">
          <ac:chgData name="Picone, Kaitlin" userId="967d4a31-e2cb-490f-8b94-e5e685145e87" providerId="ADAL" clId="{3F41016E-E510-40F5-8AC3-F6919AF8AA40}" dt="2024-11-12T23:24:46.435" v="58" actId="478"/>
          <ac:spMkLst>
            <pc:docMk/>
            <pc:sldMk cId="2217458086" sldId="2257"/>
            <ac:spMk id="4" creationId="{1F54EE72-FD13-A4DC-6636-1EB2B08050D2}"/>
          </ac:spMkLst>
        </pc:spChg>
      </pc:sldChg>
      <pc:sldChg chg="delSp modSp mod">
        <pc:chgData name="Picone, Kaitlin" userId="967d4a31-e2cb-490f-8b94-e5e685145e87" providerId="ADAL" clId="{3F41016E-E510-40F5-8AC3-F6919AF8AA40}" dt="2024-11-12T23:26:08.177" v="76" actId="21"/>
        <pc:sldMkLst>
          <pc:docMk/>
          <pc:sldMk cId="4247606431" sldId="2258"/>
        </pc:sldMkLst>
        <pc:spChg chg="del mod">
          <ac:chgData name="Picone, Kaitlin" userId="967d4a31-e2cb-490f-8b94-e5e685145e87" providerId="ADAL" clId="{3F41016E-E510-40F5-8AC3-F6919AF8AA40}" dt="2024-11-12T23:26:08.177" v="76" actId="21"/>
          <ac:spMkLst>
            <pc:docMk/>
            <pc:sldMk cId="4247606431" sldId="2258"/>
            <ac:spMk id="3" creationId="{077CBD36-E928-427F-BCF4-3FF2B77D4C0D}"/>
          </ac:spMkLst>
        </pc:spChg>
      </pc:sldChg>
      <pc:sldChg chg="delSp modSp mod">
        <pc:chgData name="Picone, Kaitlin" userId="967d4a31-e2cb-490f-8b94-e5e685145e87" providerId="ADAL" clId="{3F41016E-E510-40F5-8AC3-F6919AF8AA40}" dt="2024-11-12T23:26:27.932" v="79" actId="21"/>
        <pc:sldMkLst>
          <pc:docMk/>
          <pc:sldMk cId="1473706553" sldId="2289"/>
        </pc:sldMkLst>
        <pc:spChg chg="del mod">
          <ac:chgData name="Picone, Kaitlin" userId="967d4a31-e2cb-490f-8b94-e5e685145e87" providerId="ADAL" clId="{3F41016E-E510-40F5-8AC3-F6919AF8AA40}" dt="2024-11-12T23:26:27.932" v="79" actId="21"/>
          <ac:spMkLst>
            <pc:docMk/>
            <pc:sldMk cId="1473706553" sldId="2289"/>
            <ac:spMk id="2" creationId="{E4B0C0F9-C35E-5395-60E2-6A29D516EF7B}"/>
          </ac:spMkLst>
        </pc:spChg>
        <pc:spChg chg="mod">
          <ac:chgData name="Picone, Kaitlin" userId="967d4a31-e2cb-490f-8b94-e5e685145e87" providerId="ADAL" clId="{3F41016E-E510-40F5-8AC3-F6919AF8AA40}" dt="2024-11-12T23:22:02.856" v="39" actId="6549"/>
          <ac:spMkLst>
            <pc:docMk/>
            <pc:sldMk cId="1473706553" sldId="2289"/>
            <ac:spMk id="11" creationId="{27EDF980-C563-9B4B-2A8A-FB079DE8833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sepa-my.sharepoint.com/personal/schaible_stephen_epa_gov/Documents/Documents/Steve/PRIA%20Coordinator/PRIA%205/Resources%20Analysis/PRIA%205%20Resources%20Calculations.3.3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usepa-my.sharepoint.com/personal/picone_kaitlin_epa_gov/Documents/OPP%20Slide%20Decks&amp;%20TPs/Yearly%20OPP%20Updates%20Graph.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600" b="1">
                <a:solidFill>
                  <a:schemeClr val="tx1"/>
                </a:solidFill>
                <a:latin typeface="Arial" panose="020B0604020202020204" pitchFamily="34" charset="0"/>
                <a:cs typeface="Arial" panose="020B0604020202020204" pitchFamily="34" charset="0"/>
              </a:rPr>
              <a:t>Pesticides</a:t>
            </a:r>
            <a:r>
              <a:rPr lang="en-US" sz="2600" b="1" baseline="0">
                <a:solidFill>
                  <a:schemeClr val="tx1"/>
                </a:solidFill>
                <a:latin typeface="Arial" panose="020B0604020202020204" pitchFamily="34" charset="0"/>
                <a:cs typeface="Arial" panose="020B0604020202020204" pitchFamily="34" charset="0"/>
              </a:rPr>
              <a:t> Enacted Appropriations by Fiscal Year, </a:t>
            </a:r>
          </a:p>
          <a:p>
            <a:pPr>
              <a:defRPr sz="3200">
                <a:latin typeface="Calibri" panose="020F0502020204030204" pitchFamily="34" charset="0"/>
                <a:cs typeface="Calibri" panose="020F0502020204030204" pitchFamily="34" charset="0"/>
              </a:defRPr>
            </a:pPr>
            <a:r>
              <a:rPr lang="en-US" sz="2600" b="1" baseline="0">
                <a:solidFill>
                  <a:schemeClr val="tx1"/>
                </a:solidFill>
                <a:latin typeface="Arial" panose="020B0604020202020204" pitchFamily="34" charset="0"/>
                <a:cs typeface="Arial" panose="020B0604020202020204" pitchFamily="34" charset="0"/>
              </a:rPr>
              <a:t>FYs 2012-2024 (Dollars in Thousands)</a:t>
            </a:r>
            <a:endParaRPr lang="en-US" sz="2600" b="1">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'Approps Chart 2'!$C$36</c:f>
              <c:strCache>
                <c:ptCount val="1"/>
                <c:pt idx="0">
                  <c:v>Fiscal Year Enacted Appropriation</c:v>
                </c:pt>
              </c:strCache>
            </c:strRef>
          </c:tx>
          <c:spPr>
            <a:solidFill>
              <a:srgbClr val="0070C0"/>
            </a:solidFill>
            <a:ln>
              <a:noFill/>
            </a:ln>
            <a:effectLst/>
          </c:spPr>
          <c:invertIfNegative val="0"/>
          <c:cat>
            <c:strRef>
              <c:f>'Approps Chart 2'!$E$34:$P$35</c:f>
              <c:strCache>
                <c:ptCount val="12"/>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strCache>
            </c:strRef>
          </c:cat>
          <c:val>
            <c:numRef>
              <c:f>'Approps Chart 2'!$E$36:$P$36</c:f>
              <c:numCache>
                <c:formatCode>"$"#,##0_);[Red]\("$"#,##0\)</c:formatCode>
                <c:ptCount val="12"/>
                <c:pt idx="0">
                  <c:v>121787</c:v>
                </c:pt>
                <c:pt idx="1">
                  <c:v>122054</c:v>
                </c:pt>
                <c:pt idx="2">
                  <c:v>120028</c:v>
                </c:pt>
                <c:pt idx="3">
                  <c:v>120244</c:v>
                </c:pt>
                <c:pt idx="4">
                  <c:v>119908</c:v>
                </c:pt>
                <c:pt idx="5">
                  <c:v>126353</c:v>
                </c:pt>
                <c:pt idx="6">
                  <c:v>126395</c:v>
                </c:pt>
                <c:pt idx="7">
                  <c:v>123464</c:v>
                </c:pt>
                <c:pt idx="8">
                  <c:v>126279</c:v>
                </c:pt>
                <c:pt idx="9" formatCode="&quot;$&quot;#,##0">
                  <c:v>128169</c:v>
                </c:pt>
                <c:pt idx="10" formatCode="&quot;$&quot;#,##0">
                  <c:v>138646</c:v>
                </c:pt>
                <c:pt idx="11" formatCode="#,##0">
                  <c:v>132464</c:v>
                </c:pt>
              </c:numCache>
            </c:numRef>
          </c:val>
          <c:extLst>
            <c:ext xmlns:c16="http://schemas.microsoft.com/office/drawing/2014/chart" uri="{C3380CC4-5D6E-409C-BE32-E72D297353CC}">
              <c16:uniqueId val="{00000000-118A-4639-BE3D-016C5560DB3C}"/>
            </c:ext>
          </c:extLst>
        </c:ser>
        <c:dLbls>
          <c:showLegendKey val="0"/>
          <c:showVal val="0"/>
          <c:showCatName val="0"/>
          <c:showSerName val="0"/>
          <c:showPercent val="0"/>
          <c:showBubbleSize val="0"/>
        </c:dLbls>
        <c:gapWidth val="219"/>
        <c:overlap val="-27"/>
        <c:axId val="1029063088"/>
        <c:axId val="1029078064"/>
      </c:barChart>
      <c:lineChart>
        <c:grouping val="standard"/>
        <c:varyColors val="0"/>
        <c:ser>
          <c:idx val="1"/>
          <c:order val="1"/>
          <c:tx>
            <c:strRef>
              <c:f>'Approps Chart 2'!$C$37</c:f>
              <c:strCache>
                <c:ptCount val="1"/>
                <c:pt idx="0">
                  <c:v>PRIA Minimum Appropriations Level Trigger</c:v>
                </c:pt>
              </c:strCache>
            </c:strRef>
          </c:tx>
          <c:spPr>
            <a:ln w="28575" cap="rnd">
              <a:solidFill>
                <a:srgbClr val="FF0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A64A-4757-9609-499FBDDEFE2F}"/>
                </c:ext>
              </c:extLst>
            </c:dLbl>
            <c:dLbl>
              <c:idx val="1"/>
              <c:delete val="1"/>
              <c:extLst>
                <c:ext xmlns:c15="http://schemas.microsoft.com/office/drawing/2012/chart" uri="{CE6537A1-D6FC-4f65-9D91-7224C49458BB}"/>
                <c:ext xmlns:c16="http://schemas.microsoft.com/office/drawing/2014/chart" uri="{C3380CC4-5D6E-409C-BE32-E72D297353CC}">
                  <c16:uniqueId val="{00000009-A64A-4757-9609-499FBDDEFE2F}"/>
                </c:ext>
              </c:extLst>
            </c:dLbl>
            <c:dLbl>
              <c:idx val="2"/>
              <c:delete val="1"/>
              <c:extLst>
                <c:ext xmlns:c15="http://schemas.microsoft.com/office/drawing/2012/chart" uri="{CE6537A1-D6FC-4f65-9D91-7224C49458BB}"/>
                <c:ext xmlns:c16="http://schemas.microsoft.com/office/drawing/2014/chart" uri="{C3380CC4-5D6E-409C-BE32-E72D297353CC}">
                  <c16:uniqueId val="{00000008-A64A-4757-9609-499FBDDEFE2F}"/>
                </c:ext>
              </c:extLst>
            </c:dLbl>
            <c:dLbl>
              <c:idx val="3"/>
              <c:delete val="1"/>
              <c:extLst>
                <c:ext xmlns:c15="http://schemas.microsoft.com/office/drawing/2012/chart" uri="{CE6537A1-D6FC-4f65-9D91-7224C49458BB}"/>
                <c:ext xmlns:c16="http://schemas.microsoft.com/office/drawing/2014/chart" uri="{C3380CC4-5D6E-409C-BE32-E72D297353CC}">
                  <c16:uniqueId val="{00000007-A64A-4757-9609-499FBDDEFE2F}"/>
                </c:ext>
              </c:extLst>
            </c:dLbl>
            <c:dLbl>
              <c:idx val="4"/>
              <c:delete val="1"/>
              <c:extLst>
                <c:ext xmlns:c15="http://schemas.microsoft.com/office/drawing/2012/chart" uri="{CE6537A1-D6FC-4f65-9D91-7224C49458BB}"/>
                <c:ext xmlns:c16="http://schemas.microsoft.com/office/drawing/2014/chart" uri="{C3380CC4-5D6E-409C-BE32-E72D297353CC}">
                  <c16:uniqueId val="{00000006-A64A-4757-9609-499FBDDEFE2F}"/>
                </c:ext>
              </c:extLst>
            </c:dLbl>
            <c:dLbl>
              <c:idx val="5"/>
              <c:delete val="1"/>
              <c:extLst>
                <c:ext xmlns:c15="http://schemas.microsoft.com/office/drawing/2012/chart" uri="{CE6537A1-D6FC-4f65-9D91-7224C49458BB}"/>
                <c:ext xmlns:c16="http://schemas.microsoft.com/office/drawing/2014/chart" uri="{C3380CC4-5D6E-409C-BE32-E72D297353CC}">
                  <c16:uniqueId val="{00000005-A64A-4757-9609-499FBDDEFE2F}"/>
                </c:ext>
              </c:extLst>
            </c:dLbl>
            <c:dLbl>
              <c:idx val="6"/>
              <c:delete val="1"/>
              <c:extLst>
                <c:ext xmlns:c15="http://schemas.microsoft.com/office/drawing/2012/chart" uri="{CE6537A1-D6FC-4f65-9D91-7224C49458BB}"/>
                <c:ext xmlns:c16="http://schemas.microsoft.com/office/drawing/2014/chart" uri="{C3380CC4-5D6E-409C-BE32-E72D297353CC}">
                  <c16:uniqueId val="{00000004-A64A-4757-9609-499FBDDEFE2F}"/>
                </c:ext>
              </c:extLst>
            </c:dLbl>
            <c:dLbl>
              <c:idx val="7"/>
              <c:delete val="1"/>
              <c:extLst>
                <c:ext xmlns:c15="http://schemas.microsoft.com/office/drawing/2012/chart" uri="{CE6537A1-D6FC-4f65-9D91-7224C49458BB}"/>
                <c:ext xmlns:c16="http://schemas.microsoft.com/office/drawing/2014/chart" uri="{C3380CC4-5D6E-409C-BE32-E72D297353CC}">
                  <c16:uniqueId val="{00000003-A64A-4757-9609-499FBDDEFE2F}"/>
                </c:ext>
              </c:extLst>
            </c:dLbl>
            <c:dLbl>
              <c:idx val="8"/>
              <c:delete val="1"/>
              <c:extLst>
                <c:ext xmlns:c15="http://schemas.microsoft.com/office/drawing/2012/chart" uri="{CE6537A1-D6FC-4f65-9D91-7224C49458BB}"/>
                <c:ext xmlns:c16="http://schemas.microsoft.com/office/drawing/2014/chart" uri="{C3380CC4-5D6E-409C-BE32-E72D297353CC}">
                  <c16:uniqueId val="{00000002-A64A-4757-9609-499FBDDEFE2F}"/>
                </c:ext>
              </c:extLst>
            </c:dLbl>
            <c:dLbl>
              <c:idx val="9"/>
              <c:delete val="1"/>
              <c:extLst>
                <c:ext xmlns:c15="http://schemas.microsoft.com/office/drawing/2012/chart" uri="{CE6537A1-D6FC-4f65-9D91-7224C49458BB}"/>
                <c:ext xmlns:c16="http://schemas.microsoft.com/office/drawing/2014/chart" uri="{C3380CC4-5D6E-409C-BE32-E72D297353CC}">
                  <c16:uniqueId val="{00000001-A64A-4757-9609-499FBDDEFE2F}"/>
                </c:ext>
              </c:extLst>
            </c:dLbl>
            <c:dLbl>
              <c:idx val="10"/>
              <c:layout>
                <c:manualLayout>
                  <c:x val="-4.0227140333010183E-2"/>
                  <c:y val="-2.0585322707564548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0373432103593425E-2"/>
                      <c:h val="4.1138227584093558E-2"/>
                    </c:manualLayout>
                  </c15:layout>
                </c:ext>
                <c:ext xmlns:c16="http://schemas.microsoft.com/office/drawing/2014/chart" uri="{C3380CC4-5D6E-409C-BE32-E72D297353CC}">
                  <c16:uniqueId val="{00000000-A64A-4757-9609-499FBDDEFE2F}"/>
                </c:ext>
              </c:extLst>
            </c:dLbl>
            <c:dLbl>
              <c:idx val="11"/>
              <c:delete val="1"/>
              <c:extLst>
                <c:ext xmlns:c15="http://schemas.microsoft.com/office/drawing/2012/chart" uri="{CE6537A1-D6FC-4f65-9D91-7224C49458BB}"/>
                <c:ext xmlns:c16="http://schemas.microsoft.com/office/drawing/2014/chart" uri="{C3380CC4-5D6E-409C-BE32-E72D297353CC}">
                  <c16:uniqueId val="{0000000B-A64A-4757-9609-499FBDDEFE2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'Approps Chart 2'!$E$34:$P$35</c:f>
              <c:strCache>
                <c:ptCount val="12"/>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strCache>
            </c:strRef>
          </c:cat>
          <c:val>
            <c:numRef>
              <c:f>'Approps Chart 2'!$E$37:$P$37</c:f>
              <c:numCache>
                <c:formatCode>"$"#,##0_);[Red]\("$"#,##0\)</c:formatCode>
                <c:ptCount val="12"/>
                <c:pt idx="0">
                  <c:v>128277</c:v>
                </c:pt>
                <c:pt idx="1">
                  <c:v>128277</c:v>
                </c:pt>
                <c:pt idx="2">
                  <c:v>128277</c:v>
                </c:pt>
                <c:pt idx="3">
                  <c:v>128277</c:v>
                </c:pt>
                <c:pt idx="4">
                  <c:v>128277</c:v>
                </c:pt>
                <c:pt idx="5">
                  <c:v>128277</c:v>
                </c:pt>
                <c:pt idx="6">
                  <c:v>128277</c:v>
                </c:pt>
                <c:pt idx="7">
                  <c:v>128277</c:v>
                </c:pt>
                <c:pt idx="8">
                  <c:v>128277</c:v>
                </c:pt>
                <c:pt idx="9" formatCode="&quot;$&quot;#,##0">
                  <c:v>128277</c:v>
                </c:pt>
                <c:pt idx="10" formatCode="&quot;$&quot;#,##0">
                  <c:v>166000</c:v>
                </c:pt>
                <c:pt idx="11" formatCode="#,##0">
                  <c:v>166000</c:v>
                </c:pt>
              </c:numCache>
            </c:numRef>
          </c:val>
          <c:smooth val="0"/>
          <c:extLst>
            <c:ext xmlns:c16="http://schemas.microsoft.com/office/drawing/2014/chart" uri="{C3380CC4-5D6E-409C-BE32-E72D297353CC}">
              <c16:uniqueId val="{00000001-118A-4639-BE3D-016C5560DB3C}"/>
            </c:ext>
          </c:extLst>
        </c:ser>
        <c:dLbls>
          <c:showLegendKey val="0"/>
          <c:showVal val="0"/>
          <c:showCatName val="0"/>
          <c:showSerName val="0"/>
          <c:showPercent val="0"/>
          <c:showBubbleSize val="0"/>
        </c:dLbls>
        <c:marker val="1"/>
        <c:smooth val="0"/>
        <c:axId val="1029063088"/>
        <c:axId val="1029078064"/>
      </c:lineChart>
      <c:catAx>
        <c:axId val="102906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29078064"/>
        <c:crosses val="autoZero"/>
        <c:auto val="1"/>
        <c:lblAlgn val="ctr"/>
        <c:lblOffset val="100"/>
        <c:noMultiLvlLbl val="0"/>
      </c:catAx>
      <c:valAx>
        <c:axId val="1029078064"/>
        <c:scaling>
          <c:orientation val="minMax"/>
          <c:max val="180000"/>
          <c:min val="10000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2906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prstClr val="black">
                    <a:lumMod val="85000"/>
                    <a:lumOff val="15000"/>
                  </a:prstClr>
                </a:solidFill>
                <a:latin typeface="Arial" panose="020B0604020202020204" pitchFamily="34" charset="0"/>
                <a:ea typeface="+mn-ea"/>
                <a:cs typeface="Arial" panose="020B0604020202020204" pitchFamily="34" charset="0"/>
              </a:defRPr>
            </a:pPr>
            <a:r>
              <a:rPr lang="en-US" sz="2400">
                <a:solidFill>
                  <a:schemeClr val="tx1"/>
                </a:solidFill>
                <a:latin typeface="Arial" panose="020B0604020202020204" pitchFamily="34" charset="0"/>
                <a:cs typeface="Arial" panose="020B0604020202020204" pitchFamily="34" charset="0"/>
              </a:rPr>
              <a:t>EOY Total FTE Usage Assuming FTE</a:t>
            </a:r>
            <a:r>
              <a:rPr lang="en-US" sz="2400" baseline="0">
                <a:solidFill>
                  <a:schemeClr val="tx1"/>
                </a:solidFill>
                <a:latin typeface="Arial" panose="020B0604020202020204" pitchFamily="34" charset="0"/>
                <a:cs typeface="Arial" panose="020B0604020202020204" pitchFamily="34" charset="0"/>
              </a:rPr>
              <a:t> Cuts and</a:t>
            </a:r>
            <a:endParaRPr lang="en-US" sz="240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2400">
                <a:solidFill>
                  <a:prstClr val="black">
                    <a:lumMod val="85000"/>
                    <a:lumOff val="15000"/>
                  </a:prstClr>
                </a:solidFill>
              </a:defRPr>
            </a:pPr>
            <a:r>
              <a:rPr lang="en-US" sz="2400" baseline="0">
                <a:solidFill>
                  <a:schemeClr val="tx1"/>
                </a:solidFill>
                <a:latin typeface="Arial" panose="020B0604020202020204" pitchFamily="34" charset="0"/>
                <a:cs typeface="Arial" panose="020B0604020202020204" pitchFamily="34" charset="0"/>
              </a:rPr>
              <a:t>Contracts &amp; Grants Reduction (60%) from FY24-FY25 </a:t>
            </a:r>
          </a:p>
        </c:rich>
      </c:tx>
      <c:layout>
        <c:manualLayout>
          <c:xMode val="edge"/>
          <c:yMode val="edge"/>
          <c:x val="0.23779578722078304"/>
          <c:y val="4.6846789222883489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prstClr val="black">
                  <a:lumMod val="85000"/>
                  <a:lumOff val="15000"/>
                </a:prst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6300475293016234E-2"/>
          <c:y val="0.18445976695133601"/>
          <c:w val="0.93124876968503933"/>
          <c:h val="0.59744349165258459"/>
        </c:manualLayout>
      </c:layout>
      <c:lineChart>
        <c:grouping val="standard"/>
        <c:varyColors val="0"/>
        <c:ser>
          <c:idx val="10"/>
          <c:order val="0"/>
          <c:spPr>
            <a:ln w="31750" cap="rnd">
              <a:solidFill>
                <a:schemeClr val="accent5">
                  <a:lumMod val="60000"/>
                </a:schemeClr>
              </a:solidFill>
              <a:round/>
            </a:ln>
            <a:effectLst/>
          </c:spPr>
          <c:marker>
            <c:symbol val="none"/>
          </c:marker>
          <c:dLbls>
            <c:dLbl>
              <c:idx val="0"/>
              <c:layout>
                <c:manualLayout>
                  <c:x val="-2.4018478394898624E-2"/>
                  <c:y val="-4.8386916470335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4B-4080-B7E6-08492E39FFBC}"/>
                </c:ext>
              </c:extLst>
            </c:dLbl>
            <c:dLbl>
              <c:idx val="2"/>
              <c:layout>
                <c:manualLayout>
                  <c:x val="-1.8761411941958281E-2"/>
                  <c:y val="-4.35312024353120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4B-4080-B7E6-08492E39FFBC}"/>
                </c:ext>
              </c:extLst>
            </c:dLbl>
            <c:dLbl>
              <c:idx val="3"/>
              <c:layout>
                <c:manualLayout>
                  <c:x val="-2.5153571479950312E-2"/>
                  <c:y val="-5.6656232847874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83-4515-8188-B9D70C7DDED6}"/>
                </c:ext>
              </c:extLst>
            </c:dLbl>
            <c:dLbl>
              <c:idx val="9"/>
              <c:layout>
                <c:manualLayout>
                  <c:x val="-2.862524253697725E-2"/>
                  <c:y val="-5.8868364846002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83-4515-8188-B9D70C7DDED6}"/>
                </c:ext>
              </c:extLst>
            </c:dLbl>
            <c:dLbl>
              <c:idx val="14"/>
              <c:layout>
                <c:manualLayout>
                  <c:x val="-2.8625242536977343E-2"/>
                  <c:y val="-4.7236581318073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83-4515-8188-B9D70C7DDED6}"/>
                </c:ext>
              </c:extLst>
            </c:dLbl>
            <c:dLbl>
              <c:idx val="16"/>
              <c:layout>
                <c:manualLayout>
                  <c:x val="-3.6322728954182738E-2"/>
                  <c:y val="-5.0331728225573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4B-4080-B7E6-08492E39FFBC}"/>
                </c:ext>
              </c:extLst>
            </c:dLbl>
            <c:dLbl>
              <c:idx val="19"/>
              <c:layout>
                <c:manualLayout>
                  <c:x val="-1.7622459777949167E-2"/>
                  <c:y val="-4.73363774733637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A8-4661-803A-0D44F8C0C047}"/>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'OPP FTE USAGE'!$B$2:$W$2</c:f>
              <c:numCache>
                <c:formatCode>General</c:formatCode>
                <c:ptCount val="22"/>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numCache>
            </c:numRef>
          </c:cat>
          <c:val>
            <c:numRef>
              <c:f>'OPP FTE USAGE'!$B$13:$W$13</c:f>
              <c:numCache>
                <c:formatCode>0.0</c:formatCode>
                <c:ptCount val="22"/>
                <c:pt idx="0">
                  <c:v>760.6</c:v>
                </c:pt>
                <c:pt idx="1">
                  <c:v>808.5</c:v>
                </c:pt>
                <c:pt idx="2">
                  <c:v>780.3</c:v>
                </c:pt>
                <c:pt idx="3">
                  <c:v>708.3</c:v>
                </c:pt>
                <c:pt idx="4">
                  <c:v>696.3</c:v>
                </c:pt>
                <c:pt idx="5">
                  <c:v>706.26</c:v>
                </c:pt>
                <c:pt idx="6">
                  <c:v>696.7</c:v>
                </c:pt>
                <c:pt idx="7">
                  <c:v>671.3</c:v>
                </c:pt>
                <c:pt idx="8">
                  <c:v>636.5</c:v>
                </c:pt>
                <c:pt idx="9">
                  <c:v>579</c:v>
                </c:pt>
                <c:pt idx="10">
                  <c:v>588.5</c:v>
                </c:pt>
                <c:pt idx="11">
                  <c:v>561.1</c:v>
                </c:pt>
                <c:pt idx="12">
                  <c:v>536.5</c:v>
                </c:pt>
                <c:pt idx="13">
                  <c:v>533.5</c:v>
                </c:pt>
                <c:pt idx="14">
                  <c:v>494.9</c:v>
                </c:pt>
                <c:pt idx="15">
                  <c:v>504.1</c:v>
                </c:pt>
                <c:pt idx="16">
                  <c:v>530</c:v>
                </c:pt>
                <c:pt idx="17">
                  <c:v>603.4</c:v>
                </c:pt>
                <c:pt idx="18">
                  <c:v>575</c:v>
                </c:pt>
                <c:pt idx="19">
                  <c:v>552.70000000000005</c:v>
                </c:pt>
              </c:numCache>
            </c:numRef>
          </c:val>
          <c:smooth val="0"/>
          <c:extLst>
            <c:ext xmlns:c16="http://schemas.microsoft.com/office/drawing/2014/chart" uri="{C3380CC4-5D6E-409C-BE32-E72D297353CC}">
              <c16:uniqueId val="{00000001-C413-4B9B-BFA9-42ADFCFF4DEE}"/>
            </c:ext>
          </c:extLst>
        </c:ser>
        <c:ser>
          <c:idx val="0"/>
          <c:order val="1"/>
          <c:spPr>
            <a:ln w="31750" cap="rnd">
              <a:solidFill>
                <a:schemeClr val="accent1"/>
              </a:solidFill>
              <a:prstDash val="dash"/>
              <a:round/>
            </a:ln>
            <a:effectLst/>
          </c:spPr>
          <c:marker>
            <c:symbol val="none"/>
          </c:marker>
          <c:dLbls>
            <c:dLbl>
              <c:idx val="19"/>
              <c:layout>
                <c:manualLayout>
                  <c:x val="-2.2270496313656424E-2"/>
                  <c:y val="-5.56188774117704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9E-4FFE-9BA0-2FE8E7F46202}"/>
                </c:ext>
              </c:extLst>
            </c:dLbl>
            <c:dLbl>
              <c:idx val="20"/>
              <c:layout>
                <c:manualLayout>
                  <c:x val="-1.0597242740541031E-3"/>
                  <c:y val="-6.717838849707157E-2"/>
                </c:manualLayout>
              </c:layout>
              <c:tx>
                <c:rich>
                  <a:bodyPr/>
                  <a:lstStyle/>
                  <a:p>
                    <a:r>
                      <a:rPr lang="en-US"/>
                      <a:t>557</a:t>
                    </a:r>
                  </a:p>
                  <a:p>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B9E-4FFE-9BA0-2FE8E7F4620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'OPP FTE USAGE'!$B$2:$W$2</c:f>
              <c:numCache>
                <c:formatCode>General</c:formatCode>
                <c:ptCount val="22"/>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numCache>
            </c:numRef>
          </c:cat>
          <c:val>
            <c:numRef>
              <c:f>'OPP FTE USAGE'!$B$14:$W$14</c:f>
              <c:numCache>
                <c:formatCode>General</c:formatCode>
                <c:ptCount val="22"/>
                <c:pt idx="20" formatCode="0">
                  <c:v>561</c:v>
                </c:pt>
                <c:pt idx="21">
                  <c:v>543</c:v>
                </c:pt>
              </c:numCache>
            </c:numRef>
          </c:val>
          <c:smooth val="0"/>
          <c:extLst>
            <c:ext xmlns:c16="http://schemas.microsoft.com/office/drawing/2014/chart" uri="{C3380CC4-5D6E-409C-BE32-E72D297353CC}">
              <c16:uniqueId val="{00000001-EB9E-4FFE-9BA0-2FE8E7F46202}"/>
            </c:ext>
          </c:extLst>
        </c:ser>
        <c:dLbls>
          <c:dLblPos val="t"/>
          <c:showLegendKey val="0"/>
          <c:showVal val="1"/>
          <c:showCatName val="0"/>
          <c:showSerName val="0"/>
          <c:showPercent val="0"/>
          <c:showBubbleSize val="0"/>
        </c:dLbls>
        <c:smooth val="0"/>
        <c:axId val="292047376"/>
        <c:axId val="292047768"/>
      </c:lineChart>
      <c:catAx>
        <c:axId val="29204737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mn-lt"/>
                <a:ea typeface="+mn-ea"/>
                <a:cs typeface="+mn-cs"/>
              </a:defRPr>
            </a:pPr>
            <a:endParaRPr lang="en-US"/>
          </a:p>
        </c:txPr>
        <c:crossAx val="292047768"/>
        <c:crosses val="autoZero"/>
        <c:auto val="1"/>
        <c:lblAlgn val="ctr"/>
        <c:lblOffset val="100"/>
        <c:noMultiLvlLbl val="0"/>
      </c:catAx>
      <c:valAx>
        <c:axId val="292047768"/>
        <c:scaling>
          <c:orientation val="minMax"/>
          <c:min val="420"/>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mn-lt"/>
                <a:ea typeface="+mn-ea"/>
                <a:cs typeface="+mn-cs"/>
              </a:defRPr>
            </a:pPr>
            <a:endParaRPr lang="en-US"/>
          </a:p>
        </c:txPr>
        <c:crossAx val="29204737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400309725623319E-2"/>
          <c:y val="9.024314668999707E-2"/>
          <c:w val="0.92437595018502861"/>
          <c:h val="0.73577136191309422"/>
        </c:manualLayout>
      </c:layout>
      <c:lineChart>
        <c:grouping val="standard"/>
        <c:varyColors val="0"/>
        <c:ser>
          <c:idx val="0"/>
          <c:order val="0"/>
          <c:tx>
            <c:v>EPA</c:v>
          </c:tx>
          <c:spPr>
            <a:ln w="28575" cap="rnd">
              <a:solidFill>
                <a:schemeClr val="accent1">
                  <a:alpha val="92000"/>
                </a:schemeClr>
              </a:solidFill>
              <a:round/>
            </a:ln>
            <a:effectLst/>
          </c:spPr>
          <c:marker>
            <c:symbol val="none"/>
          </c:marker>
          <c:cat>
            <c:numRef>
              <c:f>'https://usepa-my.sharepoint.com/personal/kavinski_jeanne_epa_gov/Documents/[Town Hall Workload Stats.xlsx]Workload is Reasonable Bar&amp;Line'!$C$13:$G$13</c:f>
              <c:numCache>
                <c:formatCode>General</c:formatCode>
                <c:ptCount val="5"/>
                <c:pt idx="0">
                  <c:v>2018</c:v>
                </c:pt>
                <c:pt idx="1">
                  <c:v>2019</c:v>
                </c:pt>
                <c:pt idx="2">
                  <c:v>2022</c:v>
                </c:pt>
                <c:pt idx="3">
                  <c:v>2023</c:v>
                </c:pt>
                <c:pt idx="4">
                  <c:v>2024</c:v>
                </c:pt>
              </c:numCache>
            </c:numRef>
          </c:cat>
          <c:val>
            <c:numRef>
              <c:f>'https://usepa-my.sharepoint.com/personal/kavinski_jeanne_epa_gov/Documents/[Town Hall Workload Stats.xlsx]Workload is Reasonable Bar&amp;Line'!$C$14:$G$14</c:f>
              <c:numCache>
                <c:formatCode>General</c:formatCode>
                <c:ptCount val="5"/>
                <c:pt idx="0">
                  <c:v>62</c:v>
                </c:pt>
                <c:pt idx="1">
                  <c:v>51.6</c:v>
                </c:pt>
                <c:pt idx="2">
                  <c:v>58.2</c:v>
                </c:pt>
                <c:pt idx="3">
                  <c:v>58.5</c:v>
                </c:pt>
                <c:pt idx="4">
                  <c:v>60.1</c:v>
                </c:pt>
              </c:numCache>
            </c:numRef>
          </c:val>
          <c:smooth val="0"/>
          <c:extLst>
            <c:ext xmlns:c16="http://schemas.microsoft.com/office/drawing/2014/chart" uri="{C3380CC4-5D6E-409C-BE32-E72D297353CC}">
              <c16:uniqueId val="{00000000-3CF1-4A70-BA17-AE54458A99DC}"/>
            </c:ext>
          </c:extLst>
        </c:ser>
        <c:ser>
          <c:idx val="1"/>
          <c:order val="1"/>
          <c:tx>
            <c:v>OCSPP</c:v>
          </c:tx>
          <c:spPr>
            <a:ln w="28575" cap="rnd">
              <a:solidFill>
                <a:schemeClr val="accent2"/>
              </a:solidFill>
              <a:round/>
            </a:ln>
            <a:effectLst/>
          </c:spPr>
          <c:marker>
            <c:symbol val="none"/>
          </c:marker>
          <c:cat>
            <c:numRef>
              <c:f>'https://usepa-my.sharepoint.com/personal/kavinski_jeanne_epa_gov/Documents/[Town Hall Workload Stats.xlsx]Workload is Reasonable Bar&amp;Line'!$C$13:$G$13</c:f>
              <c:numCache>
                <c:formatCode>General</c:formatCode>
                <c:ptCount val="5"/>
                <c:pt idx="0">
                  <c:v>2018</c:v>
                </c:pt>
                <c:pt idx="1">
                  <c:v>2019</c:v>
                </c:pt>
                <c:pt idx="2">
                  <c:v>2022</c:v>
                </c:pt>
                <c:pt idx="3">
                  <c:v>2023</c:v>
                </c:pt>
                <c:pt idx="4">
                  <c:v>2024</c:v>
                </c:pt>
              </c:numCache>
            </c:numRef>
          </c:cat>
          <c:val>
            <c:numRef>
              <c:f>'https://usepa-my.sharepoint.com/personal/kavinski_jeanne_epa_gov/Documents/[Town Hall Workload Stats.xlsx]Workload is Reasonable Bar&amp;Line'!$C$15:$G$15</c:f>
              <c:numCache>
                <c:formatCode>General</c:formatCode>
                <c:ptCount val="5"/>
                <c:pt idx="0">
                  <c:v>43.2</c:v>
                </c:pt>
                <c:pt idx="1">
                  <c:v>39.4</c:v>
                </c:pt>
                <c:pt idx="2">
                  <c:v>49.5</c:v>
                </c:pt>
                <c:pt idx="3">
                  <c:v>47</c:v>
                </c:pt>
                <c:pt idx="4">
                  <c:v>46</c:v>
                </c:pt>
              </c:numCache>
            </c:numRef>
          </c:val>
          <c:smooth val="0"/>
          <c:extLst>
            <c:ext xmlns:c16="http://schemas.microsoft.com/office/drawing/2014/chart" uri="{C3380CC4-5D6E-409C-BE32-E72D297353CC}">
              <c16:uniqueId val="{00000001-3CF1-4A70-BA17-AE54458A99DC}"/>
            </c:ext>
          </c:extLst>
        </c:ser>
        <c:ser>
          <c:idx val="2"/>
          <c:order val="2"/>
          <c:tx>
            <c:v>OPP</c:v>
          </c:tx>
          <c:spPr>
            <a:ln w="28575" cap="rnd">
              <a:solidFill>
                <a:schemeClr val="accent3"/>
              </a:solidFill>
              <a:round/>
            </a:ln>
            <a:effectLst/>
          </c:spPr>
          <c:marker>
            <c:symbol val="none"/>
          </c:marker>
          <c:cat>
            <c:numRef>
              <c:f>'https://usepa-my.sharepoint.com/personal/kavinski_jeanne_epa_gov/Documents/[Town Hall Workload Stats.xlsx]Workload is Reasonable Bar&amp;Line'!$C$13:$G$13</c:f>
              <c:numCache>
                <c:formatCode>General</c:formatCode>
                <c:ptCount val="5"/>
                <c:pt idx="0">
                  <c:v>2018</c:v>
                </c:pt>
                <c:pt idx="1">
                  <c:v>2019</c:v>
                </c:pt>
                <c:pt idx="2">
                  <c:v>2022</c:v>
                </c:pt>
                <c:pt idx="3">
                  <c:v>2023</c:v>
                </c:pt>
                <c:pt idx="4">
                  <c:v>2024</c:v>
                </c:pt>
              </c:numCache>
            </c:numRef>
          </c:cat>
          <c:val>
            <c:numRef>
              <c:f>'https://usepa-my.sharepoint.com/personal/kavinski_jeanne_epa_gov/Documents/[Town Hall Workload Stats.xlsx]Workload is Reasonable Bar&amp;Line'!$C$16:$G$16</c:f>
              <c:numCache>
                <c:formatCode>General</c:formatCode>
                <c:ptCount val="5"/>
                <c:pt idx="0">
                  <c:v>47.5</c:v>
                </c:pt>
                <c:pt idx="1">
                  <c:v>44.2</c:v>
                </c:pt>
                <c:pt idx="2">
                  <c:v>48.7</c:v>
                </c:pt>
                <c:pt idx="3">
                  <c:v>45.2</c:v>
                </c:pt>
                <c:pt idx="4">
                  <c:v>41.1</c:v>
                </c:pt>
              </c:numCache>
            </c:numRef>
          </c:val>
          <c:smooth val="0"/>
          <c:extLst>
            <c:ext xmlns:c16="http://schemas.microsoft.com/office/drawing/2014/chart" uri="{C3380CC4-5D6E-409C-BE32-E72D297353CC}">
              <c16:uniqueId val="{00000002-3CF1-4A70-BA17-AE54458A99DC}"/>
            </c:ext>
          </c:extLst>
        </c:ser>
        <c:dLbls>
          <c:showLegendKey val="0"/>
          <c:showVal val="0"/>
          <c:showCatName val="0"/>
          <c:showSerName val="0"/>
          <c:showPercent val="0"/>
          <c:showBubbleSize val="0"/>
        </c:dLbls>
        <c:smooth val="0"/>
        <c:axId val="1191008864"/>
        <c:axId val="1191007904"/>
      </c:lineChart>
      <c:catAx>
        <c:axId val="119100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191007904"/>
        <c:crosses val="autoZero"/>
        <c:auto val="1"/>
        <c:lblAlgn val="ctr"/>
        <c:lblOffset val="100"/>
        <c:noMultiLvlLbl val="0"/>
      </c:catAx>
      <c:valAx>
        <c:axId val="1191007904"/>
        <c:scaling>
          <c:orientation val="minMax"/>
          <c:max val="100"/>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191008864"/>
        <c:crosses val="autoZero"/>
        <c:crossBetween val="between"/>
      </c:valAx>
      <c:spPr>
        <a:noFill/>
        <a:ln>
          <a:noFill/>
        </a:ln>
        <a:effectLst/>
      </c:spPr>
    </c:plotArea>
    <c:legend>
      <c:legendPos val="b"/>
      <c:layout>
        <c:manualLayout>
          <c:xMode val="edge"/>
          <c:yMode val="edge"/>
          <c:x val="0.38253561505924716"/>
          <c:y val="0.94596621641592527"/>
          <c:w val="0.2326444959934604"/>
          <c:h val="5.4033783584074721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r>
              <a:rPr lang="en-US" sz="2600" b="1">
                <a:solidFill>
                  <a:schemeClr val="accent1">
                    <a:lumMod val="50000"/>
                  </a:schemeClr>
                </a:solidFill>
                <a:latin typeface="Arial" panose="020B0604020202020204" pitchFamily="34" charset="0"/>
                <a:cs typeface="Arial" panose="020B0604020202020204" pitchFamily="34" charset="0"/>
              </a:rPr>
              <a:t>Yearly OPP Updates Published</a:t>
            </a:r>
          </a:p>
        </c:rich>
      </c:tx>
      <c:overlay val="0"/>
      <c:spPr>
        <a:noFill/>
        <a:ln>
          <a:noFill/>
        </a:ln>
        <a:effectLst/>
      </c:spPr>
      <c:txPr>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AE6E-451E-96DA-A991B5757929}"/>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3-AE6E-451E-96DA-A991B5757929}"/>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AE6E-451E-96DA-A991B5757929}"/>
              </c:ext>
            </c:extLst>
          </c:dPt>
          <c:dPt>
            <c:idx val="4"/>
            <c:invertIfNegative val="0"/>
            <c:bubble3D val="0"/>
            <c:spPr>
              <a:solidFill>
                <a:srgbClr val="FF0000"/>
              </a:solidFill>
              <a:ln>
                <a:noFill/>
              </a:ln>
              <a:effectLst/>
            </c:spPr>
            <c:extLst>
              <c:ext xmlns:c16="http://schemas.microsoft.com/office/drawing/2014/chart" uri="{C3380CC4-5D6E-409C-BE32-E72D297353CC}">
                <c16:uniqueId val="{00000007-AE6E-451E-96DA-A991B5757929}"/>
              </c:ext>
            </c:extLst>
          </c:dPt>
          <c:dPt>
            <c:idx val="5"/>
            <c:invertIfNegative val="0"/>
            <c:bubble3D val="0"/>
            <c:spPr>
              <a:solidFill>
                <a:srgbClr val="00B0F0"/>
              </a:solidFill>
              <a:ln>
                <a:noFill/>
              </a:ln>
              <a:effectLst/>
            </c:spPr>
            <c:extLst>
              <c:ext xmlns:c16="http://schemas.microsoft.com/office/drawing/2014/chart" uri="{C3380CC4-5D6E-409C-BE32-E72D297353CC}">
                <c16:uniqueId val="{00000009-AE6E-451E-96DA-A991B5757929}"/>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B-AE6E-451E-96DA-A991B5757929}"/>
              </c:ext>
            </c:extLst>
          </c:dPt>
          <c:dPt>
            <c:idx val="7"/>
            <c:invertIfNegative val="0"/>
            <c:bubble3D val="0"/>
            <c:spPr>
              <a:solidFill>
                <a:srgbClr val="7030A0"/>
              </a:solidFill>
              <a:ln>
                <a:noFill/>
              </a:ln>
              <a:effectLst/>
            </c:spPr>
            <c:extLst>
              <c:ext xmlns:c16="http://schemas.microsoft.com/office/drawing/2014/chart" uri="{C3380CC4-5D6E-409C-BE32-E72D297353CC}">
                <c16:uniqueId val="{0000000D-AE6E-451E-96DA-A991B5757929}"/>
              </c:ext>
            </c:extLst>
          </c:dPt>
          <c:cat>
            <c:strRef>
              <c:f>'[Yearly OPP Updates Graph.xlsx]Sheet1'!$A$4:$A$11</c:f>
              <c:strCache>
                <c:ptCount val="8"/>
                <c:pt idx="0">
                  <c:v>FY2017</c:v>
                </c:pt>
                <c:pt idx="1">
                  <c:v>FY2018</c:v>
                </c:pt>
                <c:pt idx="2">
                  <c:v>FY2019</c:v>
                </c:pt>
                <c:pt idx="3">
                  <c:v>FY2020</c:v>
                </c:pt>
                <c:pt idx="4">
                  <c:v>FY2021</c:v>
                </c:pt>
                <c:pt idx="5">
                  <c:v>FY2022</c:v>
                </c:pt>
                <c:pt idx="6">
                  <c:v>FY2023</c:v>
                </c:pt>
                <c:pt idx="7">
                  <c:v>FY2024</c:v>
                </c:pt>
              </c:strCache>
            </c:strRef>
          </c:cat>
          <c:val>
            <c:numRef>
              <c:f>'[Yearly OPP Updates Graph.xlsx]Sheet1'!$B$4:$B$11</c:f>
              <c:numCache>
                <c:formatCode>General</c:formatCode>
                <c:ptCount val="8"/>
                <c:pt idx="0">
                  <c:v>58</c:v>
                </c:pt>
                <c:pt idx="1">
                  <c:v>52</c:v>
                </c:pt>
                <c:pt idx="2">
                  <c:v>46</c:v>
                </c:pt>
                <c:pt idx="3">
                  <c:v>75</c:v>
                </c:pt>
                <c:pt idx="4">
                  <c:v>99</c:v>
                </c:pt>
                <c:pt idx="5">
                  <c:v>66</c:v>
                </c:pt>
                <c:pt idx="6">
                  <c:v>96</c:v>
                </c:pt>
                <c:pt idx="7">
                  <c:v>84</c:v>
                </c:pt>
              </c:numCache>
            </c:numRef>
          </c:val>
          <c:extLst>
            <c:ext xmlns:c16="http://schemas.microsoft.com/office/drawing/2014/chart" uri="{C3380CC4-5D6E-409C-BE32-E72D297353CC}">
              <c16:uniqueId val="{0000000E-AE6E-451E-96DA-A991B5757929}"/>
            </c:ext>
          </c:extLst>
        </c:ser>
        <c:dLbls>
          <c:showLegendKey val="0"/>
          <c:showVal val="0"/>
          <c:showCatName val="0"/>
          <c:showSerName val="0"/>
          <c:showPercent val="0"/>
          <c:showBubbleSize val="0"/>
        </c:dLbls>
        <c:gapWidth val="219"/>
        <c:overlap val="-27"/>
        <c:axId val="2048570543"/>
        <c:axId val="2048562383"/>
      </c:barChart>
      <c:catAx>
        <c:axId val="2048570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48562383"/>
        <c:crosses val="autoZero"/>
        <c:auto val="1"/>
        <c:lblAlgn val="ctr"/>
        <c:lblOffset val="100"/>
        <c:noMultiLvlLbl val="0"/>
      </c:catAx>
      <c:valAx>
        <c:axId val="2048562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48570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F8A4A-10F8-4F76-AF43-E932413B522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C38DCFF-9B91-4EBC-8219-28292F394A65}">
      <dgm:prSet phldrT="[Text]" custT="1"/>
      <dgm:spPr>
        <a:xfrm>
          <a:off x="4572445" y="375561"/>
          <a:ext cx="4344872" cy="1616407"/>
        </a:xfrm>
        <a:prstGeom prst="rect">
          <a:avLst/>
        </a:prstGeom>
        <a:noFill/>
        <a:ln w="19050" cap="flat" cmpd="sng" algn="ctr">
          <a:solidFill>
            <a:sysClr val="windowText" lastClr="000000"/>
          </a:solidFill>
          <a:prstDash val="solid"/>
        </a:ln>
        <a:effectLst/>
      </dgm:spPr>
      <dgm:t>
        <a:bodyPr anchor="t"/>
        <a:lstStyle/>
        <a:p>
          <a:pPr>
            <a:lnSpc>
              <a:spcPct val="100000"/>
            </a:lnSpc>
            <a:spcAft>
              <a:spcPts val="0"/>
            </a:spcAft>
            <a:buNone/>
          </a:pPr>
          <a:r>
            <a:rPr lang="en-US" sz="2000" b="1" kern="1200">
              <a:solidFill>
                <a:schemeClr val="accent1">
                  <a:lumMod val="75000"/>
                </a:schemeClr>
              </a:solidFill>
              <a:latin typeface="Arial" panose="020B0604020202020204" pitchFamily="34" charset="0"/>
              <a:ea typeface="+mn-ea"/>
              <a:cs typeface="Arial" panose="020B0604020202020204" pitchFamily="34" charset="0"/>
            </a:rPr>
            <a:t>Office of Pesticide Programs</a:t>
          </a:r>
        </a:p>
        <a:p>
          <a:pPr rtl="0">
            <a:lnSpc>
              <a:spcPct val="100000"/>
            </a:lnSpc>
            <a:spcAft>
              <a:spcPts val="0"/>
            </a:spcAft>
            <a:buNone/>
          </a:pPr>
          <a:r>
            <a:rPr lang="en-US" sz="1300" b="1" kern="1200">
              <a:solidFill>
                <a:schemeClr val="accent1">
                  <a:lumMod val="75000"/>
                </a:schemeClr>
              </a:solidFill>
              <a:latin typeface="Arial" panose="020B0604020202020204" pitchFamily="34" charset="0"/>
              <a:ea typeface="+mn-ea"/>
              <a:cs typeface="Arial" panose="020B0604020202020204" pitchFamily="34" charset="0"/>
            </a:rPr>
            <a:t>Edward Messina, Director</a:t>
          </a:r>
        </a:p>
        <a:p>
          <a:pPr>
            <a:lnSpc>
              <a:spcPct val="100000"/>
            </a:lnSpc>
            <a:spcAft>
              <a:spcPts val="0"/>
            </a:spcAft>
            <a:buNone/>
          </a:pPr>
          <a:r>
            <a:rPr lang="en-US" sz="1300" b="1" kern="1200">
              <a:solidFill>
                <a:schemeClr val="accent1">
                  <a:lumMod val="75000"/>
                </a:schemeClr>
              </a:solidFill>
              <a:latin typeface="Arial" panose="020B0604020202020204" pitchFamily="34" charset="0"/>
              <a:ea typeface="+mn-ea"/>
              <a:cs typeface="Arial" panose="020B0604020202020204" pitchFamily="34" charset="0"/>
            </a:rPr>
            <a:t>Leo Gueriguian, Deputy Director, Management</a:t>
          </a:r>
        </a:p>
        <a:p>
          <a:pPr>
            <a:lnSpc>
              <a:spcPct val="100000"/>
            </a:lnSpc>
            <a:spcAft>
              <a:spcPts val="0"/>
            </a:spcAft>
            <a:buNone/>
          </a:pPr>
          <a:r>
            <a:rPr lang="en-US" sz="1300" b="1" kern="1200">
              <a:solidFill>
                <a:schemeClr val="accent1">
                  <a:lumMod val="75000"/>
                </a:schemeClr>
              </a:solidFill>
              <a:latin typeface="Arial" panose="020B0604020202020204" pitchFamily="34" charset="0"/>
              <a:ea typeface="+mn-ea"/>
              <a:cs typeface="Arial" panose="020B0604020202020204" pitchFamily="34" charset="0"/>
            </a:rPr>
            <a:t>Elizabeth Vizard, Deputy Director, Programs</a:t>
          </a:r>
        </a:p>
        <a:p>
          <a:pPr>
            <a:lnSpc>
              <a:spcPct val="100000"/>
            </a:lnSpc>
            <a:spcAft>
              <a:spcPts val="0"/>
            </a:spcAft>
            <a:buNone/>
          </a:pPr>
          <a:r>
            <a:rPr lang="en-US" sz="1300" b="1" kern="1200">
              <a:solidFill>
                <a:schemeClr val="accent1">
                  <a:lumMod val="75000"/>
                </a:schemeClr>
              </a:solidFill>
              <a:latin typeface="Arial" panose="020B0604020202020204" pitchFamily="34" charset="0"/>
              <a:ea typeface="+mn-ea"/>
              <a:cs typeface="Arial" panose="020B0604020202020204" pitchFamily="34" charset="0"/>
            </a:rPr>
            <a:t>Monique Perron, Senior Science Advisor</a:t>
          </a:r>
        </a:p>
        <a:p>
          <a:pPr>
            <a:lnSpc>
              <a:spcPct val="100000"/>
            </a:lnSpc>
            <a:spcAft>
              <a:spcPts val="0"/>
            </a:spcAft>
            <a:buNone/>
          </a:pPr>
          <a:r>
            <a:rPr lang="en-US" sz="1300" b="1" kern="1200">
              <a:solidFill>
                <a:schemeClr val="accent1">
                  <a:lumMod val="75000"/>
                </a:schemeClr>
              </a:solidFill>
              <a:latin typeface="Arial" panose="020B0604020202020204" pitchFamily="34" charset="0"/>
              <a:ea typeface="+mn-ea"/>
              <a:cs typeface="Arial" panose="020B0604020202020204" pitchFamily="34" charset="0"/>
            </a:rPr>
            <a:t>Catherine Aubee, Senior Advisor (EDSP)</a:t>
          </a:r>
        </a:p>
        <a:p>
          <a:pPr>
            <a:lnSpc>
              <a:spcPct val="100000"/>
            </a:lnSpc>
            <a:spcAft>
              <a:spcPts val="0"/>
            </a:spcAft>
            <a:buNone/>
          </a:pPr>
          <a:r>
            <a:rPr lang="en-US" sz="1300" b="1" kern="1200">
              <a:solidFill>
                <a:schemeClr val="accent1">
                  <a:lumMod val="75000"/>
                </a:schemeClr>
              </a:solidFill>
              <a:latin typeface="Arial" panose="020B0604020202020204" pitchFamily="34" charset="0"/>
              <a:ea typeface="+mn-ea"/>
              <a:cs typeface="Arial" panose="020B0604020202020204" pitchFamily="34" charset="0"/>
            </a:rPr>
            <a:t>Susan Jennings, Senior Advisor for Public Health</a:t>
          </a:r>
        </a:p>
      </dgm:t>
    </dgm:pt>
    <dgm:pt modelId="{950024BD-3493-49FB-A351-806F84DEEC6D}" type="parTrans" cxnId="{508E97F5-DDC1-413F-A067-62EF3C453041}">
      <dgm:prSet/>
      <dgm:spPr/>
      <dgm:t>
        <a:bodyPr/>
        <a:lstStyle/>
        <a:p>
          <a:endParaRPr lang="en-US"/>
        </a:p>
      </dgm:t>
    </dgm:pt>
    <dgm:pt modelId="{C9C999CC-FD27-4B0C-857E-3C1790EC8494}" type="sibTrans" cxnId="{508E97F5-DDC1-413F-A067-62EF3C453041}">
      <dgm:prSet/>
      <dgm:spPr/>
      <dgm:t>
        <a:bodyPr/>
        <a:lstStyle/>
        <a:p>
          <a:endParaRPr lang="en-US"/>
        </a:p>
      </dgm:t>
    </dgm:pt>
    <dgm:pt modelId="{A32300A2-925B-455F-B8F0-11D44F7767A1}">
      <dgm:prSet phldrT="[Text]" custT="1"/>
      <dgm:spPr>
        <a:xfrm>
          <a:off x="3267664" y="2262823"/>
          <a:ext cx="3093593" cy="1006581"/>
        </a:xfrm>
        <a:prstGeom prst="rect">
          <a:avLst/>
        </a:prstGeom>
        <a:noFill/>
        <a:ln w="19050" cap="flat" cmpd="sng" algn="ctr">
          <a:solidFill>
            <a:sysClr val="windowText" lastClr="000000"/>
          </a:solidFill>
          <a:prstDash val="solid"/>
        </a:ln>
        <a:effectLst/>
      </dgm:spPr>
      <dgm:t>
        <a:bodyPr anchor="ctr"/>
        <a:lstStyle/>
        <a:p>
          <a:pPr>
            <a:lnSpc>
              <a:spcPct val="100000"/>
            </a:lnSpc>
            <a:spcAft>
              <a:spcPts val="0"/>
            </a:spcAft>
            <a:buNone/>
          </a:pPr>
          <a:r>
            <a:rPr lang="en-US" sz="1600" b="1" kern="1200">
              <a:solidFill>
                <a:schemeClr val="accent1">
                  <a:lumMod val="75000"/>
                </a:schemeClr>
              </a:solidFill>
              <a:latin typeface="Arial" panose="020B0604020202020204" pitchFamily="34" charset="0"/>
              <a:ea typeface="+mn-ea"/>
              <a:cs typeface="Arial" panose="020B0604020202020204" pitchFamily="34" charset="0"/>
            </a:rPr>
            <a:t>Antimicrobials Division</a:t>
          </a:r>
        </a:p>
        <a:p>
          <a:pPr>
            <a:lnSpc>
              <a:spcPct val="100000"/>
            </a:lnSpc>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Anita Pease, Director</a:t>
          </a:r>
        </a:p>
        <a:p>
          <a:pPr>
            <a:lnSpc>
              <a:spcPct val="100000"/>
            </a:lnSpc>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Kristen Willis, Deputy Director</a:t>
          </a:r>
        </a:p>
        <a:p>
          <a:pPr>
            <a:lnSpc>
              <a:spcPct val="100000"/>
            </a:lnSpc>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Elizabeth Donovan, </a:t>
          </a:r>
        </a:p>
        <a:p>
          <a:pPr>
            <a:lnSpc>
              <a:spcPct val="100000"/>
            </a:lnSpc>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 Associate Director</a:t>
          </a:r>
        </a:p>
      </dgm:t>
    </dgm:pt>
    <dgm:pt modelId="{79959EE3-4BE7-4261-8E9E-D5C4EA801AD0}" type="parTrans" cxnId="{3FD37601-4662-493F-AB7D-64DF3E626E70}">
      <dgm:prSet/>
      <dgm:spPr>
        <a:xfrm>
          <a:off x="6361258" y="1991968"/>
          <a:ext cx="383623" cy="774145"/>
        </a:xfrm>
        <a:custGeom>
          <a:avLst/>
          <a:gdLst/>
          <a:ahLst/>
          <a:cxnLst/>
          <a:rect l="0" t="0" r="0" b="0"/>
          <a:pathLst>
            <a:path>
              <a:moveTo>
                <a:pt x="383623" y="0"/>
              </a:moveTo>
              <a:lnTo>
                <a:pt x="383623" y="774145"/>
              </a:lnTo>
              <a:lnTo>
                <a:pt x="0" y="774145"/>
              </a:lnTo>
            </a:path>
          </a:pathLst>
        </a:custGeom>
        <a:noFill/>
        <a:ln w="19050" cap="flat" cmpd="sng" algn="ctr">
          <a:solidFill>
            <a:srgbClr val="549E39">
              <a:shade val="60000"/>
              <a:hueOff val="0"/>
              <a:satOff val="0"/>
              <a:lumOff val="0"/>
              <a:alphaOff val="0"/>
            </a:srgbClr>
          </a:solidFill>
          <a:prstDash val="solid"/>
        </a:ln>
        <a:effectLst/>
      </dgm:spPr>
      <dgm:t>
        <a:bodyPr/>
        <a:lstStyle/>
        <a:p>
          <a:endParaRPr lang="en-US"/>
        </a:p>
      </dgm:t>
    </dgm:pt>
    <dgm:pt modelId="{2A85B9B7-D606-47CE-A29A-04517422BBCB}" type="sibTrans" cxnId="{3FD37601-4662-493F-AB7D-64DF3E626E70}">
      <dgm:prSet/>
      <dgm:spPr/>
      <dgm:t>
        <a:bodyPr/>
        <a:lstStyle/>
        <a:p>
          <a:endParaRPr lang="en-US"/>
        </a:p>
      </dgm:t>
    </dgm:pt>
    <dgm:pt modelId="{061EFB68-FAB0-437D-8856-207420737145}">
      <dgm:prSet phldrT="[Text]" custT="1"/>
      <dgm:spPr>
        <a:xfrm>
          <a:off x="7130288" y="2374191"/>
          <a:ext cx="3102762" cy="933139"/>
        </a:xfrm>
        <a:prstGeom prst="rect">
          <a:avLst/>
        </a:prstGeom>
        <a:noFill/>
        <a:ln w="19050" cap="flat" cmpd="sng" algn="ctr">
          <a:solidFill>
            <a:sysClr val="windowText" lastClr="000000"/>
          </a:solidFill>
          <a:prstDash val="solid"/>
        </a:ln>
        <a:effectLst/>
      </dgm:spPr>
      <dgm:t>
        <a:bodyPr/>
        <a:lstStyle/>
        <a:p>
          <a:pPr marL="0" lvl="0" algn="ctr" defTabSz="889000">
            <a:lnSpc>
              <a:spcPct val="100000"/>
            </a:lnSpc>
            <a:spcBef>
              <a:spcPct val="0"/>
            </a:spcBef>
            <a:spcAft>
              <a:spcPts val="0"/>
            </a:spcAft>
            <a:buNone/>
          </a:pPr>
          <a:r>
            <a:rPr lang="en-US" sz="1600" b="1" kern="1200">
              <a:solidFill>
                <a:schemeClr val="accent1">
                  <a:lumMod val="75000"/>
                </a:schemeClr>
              </a:solidFill>
              <a:latin typeface="Arial" panose="020B0604020202020204" pitchFamily="34" charset="0"/>
              <a:ea typeface="+mn-ea"/>
              <a:cs typeface="Arial" panose="020B0604020202020204" pitchFamily="34" charset="0"/>
            </a:rPr>
            <a:t>Health Effects Division</a:t>
          </a:r>
        </a:p>
        <a:p>
          <a:pPr marL="0" lvl="0" algn="ctr" defTabSz="75565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Dana Vogel, Director</a:t>
          </a:r>
        </a:p>
        <a:p>
          <a:pPr marL="0" lvl="0" algn="ctr" defTabSz="75565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Currently vacant, Deputy Director</a:t>
          </a:r>
        </a:p>
        <a:p>
          <a:pPr marL="0" lvl="0" algn="ctr" defTabSz="75565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Greg Akerman, Associate Director</a:t>
          </a:r>
          <a:r>
            <a:rPr lang="en-US" sz="1300" b="1" kern="1200">
              <a:solidFill>
                <a:schemeClr val="accent1">
                  <a:lumMod val="75000"/>
                </a:schemeClr>
              </a:solidFill>
              <a:latin typeface="Arial" panose="020B0604020202020204" pitchFamily="34" charset="0"/>
              <a:ea typeface="+mn-ea"/>
              <a:cs typeface="Arial" panose="020B0604020202020204" pitchFamily="34" charset="0"/>
            </a:rPr>
            <a:t> </a:t>
          </a:r>
        </a:p>
      </dgm:t>
    </dgm:pt>
    <dgm:pt modelId="{DD977248-F422-4EE3-A668-588DC842223B}" type="parTrans" cxnId="{751CA5DF-CE68-497A-8476-364246CE2EB5}">
      <dgm:prSet/>
      <dgm:spPr>
        <a:xfrm>
          <a:off x="6744881" y="1991968"/>
          <a:ext cx="385407" cy="848792"/>
        </a:xfrm>
        <a:custGeom>
          <a:avLst/>
          <a:gdLst/>
          <a:ahLst/>
          <a:cxnLst/>
          <a:rect l="0" t="0" r="0" b="0"/>
          <a:pathLst>
            <a:path>
              <a:moveTo>
                <a:pt x="0" y="0"/>
              </a:moveTo>
              <a:lnTo>
                <a:pt x="0" y="848792"/>
              </a:lnTo>
              <a:lnTo>
                <a:pt x="385407" y="848792"/>
              </a:lnTo>
            </a:path>
          </a:pathLst>
        </a:custGeom>
        <a:noFill/>
        <a:ln w="19050" cap="flat" cmpd="sng" algn="ctr">
          <a:solidFill>
            <a:srgbClr val="549E39">
              <a:shade val="60000"/>
              <a:hueOff val="0"/>
              <a:satOff val="0"/>
              <a:lumOff val="0"/>
              <a:alphaOff val="0"/>
            </a:srgbClr>
          </a:solidFill>
          <a:prstDash val="solid"/>
        </a:ln>
        <a:effectLst/>
      </dgm:spPr>
      <dgm:t>
        <a:bodyPr/>
        <a:lstStyle/>
        <a:p>
          <a:endParaRPr lang="en-US"/>
        </a:p>
      </dgm:t>
    </dgm:pt>
    <dgm:pt modelId="{D464487E-EE4E-4DE0-837A-F791E5F74452}" type="sibTrans" cxnId="{751CA5DF-CE68-497A-8476-364246CE2EB5}">
      <dgm:prSet/>
      <dgm:spPr/>
      <dgm:t>
        <a:bodyPr/>
        <a:lstStyle/>
        <a:p>
          <a:endParaRPr lang="en-US"/>
        </a:p>
      </dgm:t>
    </dgm:pt>
    <dgm:pt modelId="{8BC970C7-F5E0-49E7-A2EC-B2F6DA07BD4B}">
      <dgm:prSet phldrT="[Text]" custT="1"/>
      <dgm:spPr>
        <a:xfrm>
          <a:off x="7140990" y="5090448"/>
          <a:ext cx="3087489" cy="1067820"/>
        </a:xfrm>
        <a:prstGeom prst="rect">
          <a:avLst/>
        </a:prstGeom>
        <a:noFill/>
        <a:ln w="19050" cap="flat" cmpd="sng" algn="ctr">
          <a:solidFill>
            <a:sysClr val="windowText" lastClr="000000"/>
          </a:solidFill>
          <a:prstDash val="solid"/>
        </a:ln>
        <a:effectLst/>
      </dgm:spPr>
      <dgm:t>
        <a:bodyPr anchor="t"/>
        <a:lstStyle/>
        <a:p>
          <a:pPr>
            <a:lnSpc>
              <a:spcPct val="100000"/>
            </a:lnSpc>
            <a:spcAft>
              <a:spcPts val="0"/>
            </a:spcAft>
            <a:buNone/>
          </a:pPr>
          <a:r>
            <a:rPr lang="en-US" sz="1600" b="1">
              <a:solidFill>
                <a:schemeClr val="accent1">
                  <a:lumMod val="75000"/>
                </a:schemeClr>
              </a:solidFill>
              <a:latin typeface="Arial" panose="020B0604020202020204" pitchFamily="34" charset="0"/>
              <a:ea typeface="+mn-ea"/>
              <a:cs typeface="Arial" panose="020B0604020202020204" pitchFamily="34" charset="0"/>
            </a:rPr>
            <a:t>Biological and Economic Analysis Division</a:t>
          </a:r>
        </a:p>
        <a:p>
          <a:pPr>
            <a:lnSpc>
              <a:spcPct val="100000"/>
            </a:lnSpc>
            <a:spcAft>
              <a:spcPts val="0"/>
            </a:spcAft>
            <a:buNone/>
          </a:pPr>
          <a:r>
            <a:rPr lang="en-US" sz="1200" b="1">
              <a:solidFill>
                <a:schemeClr val="accent1">
                  <a:lumMod val="75000"/>
                </a:schemeClr>
              </a:solidFill>
              <a:latin typeface="Arial" panose="020B0604020202020204" pitchFamily="34" charset="0"/>
              <a:ea typeface="+mn-ea"/>
              <a:cs typeface="Arial" panose="020B0604020202020204" pitchFamily="34" charset="0"/>
            </a:rPr>
            <a:t>Donald Wilbur, Director</a:t>
          </a:r>
        </a:p>
        <a:p>
          <a:pPr>
            <a:lnSpc>
              <a:spcPct val="100000"/>
            </a:lnSpc>
            <a:spcAft>
              <a:spcPts val="0"/>
            </a:spcAft>
            <a:buNone/>
          </a:pPr>
          <a:r>
            <a:rPr lang="en-US" sz="1200" b="1" i="0">
              <a:solidFill>
                <a:schemeClr val="accent1">
                  <a:lumMod val="75000"/>
                </a:schemeClr>
              </a:solidFill>
              <a:latin typeface="Arial" panose="020B0604020202020204" pitchFamily="34" charset="0"/>
              <a:ea typeface="+mn-ea"/>
              <a:cs typeface="Arial" panose="020B0604020202020204" pitchFamily="34" charset="0"/>
            </a:rPr>
            <a:t>Neil Anderson</a:t>
          </a:r>
          <a:r>
            <a:rPr lang="en-US" sz="1200" b="1">
              <a:solidFill>
                <a:schemeClr val="accent1">
                  <a:lumMod val="75000"/>
                </a:schemeClr>
              </a:solidFill>
              <a:latin typeface="Arial" panose="020B0604020202020204" pitchFamily="34" charset="0"/>
              <a:ea typeface="+mn-ea"/>
              <a:cs typeface="Arial" panose="020B0604020202020204" pitchFamily="34" charset="0"/>
            </a:rPr>
            <a:t>, Deputy Director</a:t>
          </a:r>
        </a:p>
        <a:p>
          <a:pPr>
            <a:lnSpc>
              <a:spcPct val="90000"/>
            </a:lnSpc>
            <a:spcAft>
              <a:spcPct val="35000"/>
            </a:spcAft>
            <a:buNone/>
          </a:pPr>
          <a:endParaRPr lang="en-US" sz="1200" b="1">
            <a:solidFill>
              <a:sysClr val="windowText" lastClr="000000"/>
            </a:solidFill>
            <a:latin typeface="Century Gothic"/>
            <a:ea typeface="+mn-ea"/>
            <a:cs typeface="+mn-cs"/>
          </a:endParaRPr>
        </a:p>
      </dgm:t>
    </dgm:pt>
    <dgm:pt modelId="{18709C15-4680-4D92-A6CE-6A4BB4367EB2}" type="parTrans" cxnId="{3E6EB3BC-27CD-4E7F-A407-E13642E22DE4}">
      <dgm:prSet/>
      <dgm:spPr>
        <a:xfrm>
          <a:off x="6744881" y="1991968"/>
          <a:ext cx="396108" cy="3632389"/>
        </a:xfrm>
        <a:custGeom>
          <a:avLst/>
          <a:gdLst/>
          <a:ahLst/>
          <a:cxnLst/>
          <a:rect l="0" t="0" r="0" b="0"/>
          <a:pathLst>
            <a:path>
              <a:moveTo>
                <a:pt x="0" y="0"/>
              </a:moveTo>
              <a:lnTo>
                <a:pt x="0" y="3632389"/>
              </a:lnTo>
              <a:lnTo>
                <a:pt x="396108" y="3632389"/>
              </a:lnTo>
            </a:path>
          </a:pathLst>
        </a:custGeom>
        <a:noFill/>
        <a:ln w="19050" cap="flat" cmpd="sng" algn="ctr">
          <a:solidFill>
            <a:srgbClr val="549E39">
              <a:shade val="60000"/>
              <a:hueOff val="0"/>
              <a:satOff val="0"/>
              <a:lumOff val="0"/>
              <a:alphaOff val="0"/>
            </a:srgbClr>
          </a:solidFill>
          <a:prstDash val="solid"/>
        </a:ln>
        <a:effectLst/>
      </dgm:spPr>
      <dgm:t>
        <a:bodyPr/>
        <a:lstStyle/>
        <a:p>
          <a:endParaRPr lang="en-US"/>
        </a:p>
      </dgm:t>
    </dgm:pt>
    <dgm:pt modelId="{16EC8F35-71F7-462C-9F6E-A787E1EEB326}" type="sibTrans" cxnId="{3E6EB3BC-27CD-4E7F-A407-E13642E22DE4}">
      <dgm:prSet/>
      <dgm:spPr/>
      <dgm:t>
        <a:bodyPr/>
        <a:lstStyle/>
        <a:p>
          <a:endParaRPr lang="en-US"/>
        </a:p>
      </dgm:t>
    </dgm:pt>
    <dgm:pt modelId="{5ACDCA39-33B0-4053-89F7-EEA5BFF71D37}">
      <dgm:prSet custT="1"/>
      <dgm:spPr>
        <a:xfrm>
          <a:off x="3237167" y="5540868"/>
          <a:ext cx="3098642" cy="942685"/>
        </a:xfrm>
        <a:prstGeom prst="rect">
          <a:avLst/>
        </a:prstGeom>
        <a:noFill/>
        <a:ln w="19050" cap="flat" cmpd="sng" algn="ctr">
          <a:solidFill>
            <a:sysClr val="windowText" lastClr="000000"/>
          </a:solidFill>
          <a:prstDash val="solid"/>
        </a:ln>
        <a:effectLst/>
      </dgm:spPr>
      <dgm:t>
        <a:bodyPr/>
        <a:lstStyle/>
        <a:p>
          <a:pPr marL="0" lvl="0" algn="ctr" defTabSz="889000">
            <a:lnSpc>
              <a:spcPct val="100000"/>
            </a:lnSpc>
            <a:spcBef>
              <a:spcPct val="0"/>
            </a:spcBef>
            <a:spcAft>
              <a:spcPts val="0"/>
            </a:spcAft>
            <a:buNone/>
          </a:pPr>
          <a:r>
            <a:rPr lang="en-US" sz="1600" b="1" kern="1200">
              <a:solidFill>
                <a:schemeClr val="accent1">
                  <a:lumMod val="75000"/>
                </a:schemeClr>
              </a:solidFill>
              <a:latin typeface="Arial" panose="020B0604020202020204" pitchFamily="34" charset="0"/>
              <a:ea typeface="+mn-ea"/>
              <a:cs typeface="Arial" panose="020B0604020202020204" pitchFamily="34" charset="0"/>
            </a:rPr>
            <a:t>Pesticide Re-evaluation Division</a:t>
          </a:r>
        </a:p>
        <a:p>
          <a:pPr marL="0" lvl="0" algn="ctr" defTabSz="75565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Anne Overstreet, Director</a:t>
          </a:r>
        </a:p>
        <a:p>
          <a:pPr marL="0" lvl="0" algn="ctr" defTabSz="75565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Tim Kiely, Deputy Director</a:t>
          </a:r>
        </a:p>
      </dgm:t>
    </dgm:pt>
    <dgm:pt modelId="{749E3A2F-8614-48E5-994F-CF73A4EB17CC}" type="parTrans" cxnId="{CE394601-733D-460C-BFDB-7E42B59B058C}">
      <dgm:prSet/>
      <dgm:spPr>
        <a:xfrm>
          <a:off x="6335810" y="1991968"/>
          <a:ext cx="409071" cy="4020242"/>
        </a:xfrm>
        <a:custGeom>
          <a:avLst/>
          <a:gdLst/>
          <a:ahLst/>
          <a:cxnLst/>
          <a:rect l="0" t="0" r="0" b="0"/>
          <a:pathLst>
            <a:path>
              <a:moveTo>
                <a:pt x="409071" y="0"/>
              </a:moveTo>
              <a:lnTo>
                <a:pt x="409071" y="4020242"/>
              </a:lnTo>
              <a:lnTo>
                <a:pt x="0" y="4020242"/>
              </a:lnTo>
            </a:path>
          </a:pathLst>
        </a:custGeom>
        <a:noFill/>
        <a:ln w="19050" cap="flat" cmpd="sng" algn="ctr">
          <a:solidFill>
            <a:srgbClr val="549E39">
              <a:shade val="60000"/>
              <a:hueOff val="0"/>
              <a:satOff val="0"/>
              <a:lumOff val="0"/>
              <a:alphaOff val="0"/>
            </a:srgbClr>
          </a:solidFill>
          <a:prstDash val="solid"/>
        </a:ln>
        <a:effectLst/>
      </dgm:spPr>
      <dgm:t>
        <a:bodyPr/>
        <a:lstStyle/>
        <a:p>
          <a:endParaRPr lang="en-US"/>
        </a:p>
      </dgm:t>
    </dgm:pt>
    <dgm:pt modelId="{A36D6641-2460-4A9C-B17A-30916863FBE3}" type="sibTrans" cxnId="{CE394601-733D-460C-BFDB-7E42B59B058C}">
      <dgm:prSet/>
      <dgm:spPr/>
      <dgm:t>
        <a:bodyPr/>
        <a:lstStyle/>
        <a:p>
          <a:endParaRPr lang="en-US"/>
        </a:p>
      </dgm:t>
    </dgm:pt>
    <dgm:pt modelId="{9FE53071-B1E0-4A0D-8178-EDA1F521BFAD}">
      <dgm:prSet custT="1"/>
      <dgm:spPr>
        <a:xfrm>
          <a:off x="3238925" y="3395657"/>
          <a:ext cx="3146171" cy="988023"/>
        </a:xfrm>
        <a:prstGeom prst="rect">
          <a:avLst/>
        </a:prstGeom>
        <a:noFill/>
        <a:ln w="19050" cap="flat" cmpd="sng" algn="ctr">
          <a:solidFill>
            <a:sysClr val="windowText" lastClr="000000"/>
          </a:solidFill>
          <a:prstDash val="solid"/>
        </a:ln>
        <a:effectLst/>
      </dgm:spPr>
      <dgm:t>
        <a:bodyPr anchor="t"/>
        <a:lstStyle/>
        <a:p>
          <a:pPr>
            <a:lnSpc>
              <a:spcPct val="100000"/>
            </a:lnSpc>
            <a:spcAft>
              <a:spcPts val="0"/>
            </a:spcAft>
            <a:buNone/>
          </a:pPr>
          <a:r>
            <a:rPr lang="en-US" sz="1600" b="1" kern="1200">
              <a:solidFill>
                <a:schemeClr val="accent1">
                  <a:lumMod val="75000"/>
                </a:schemeClr>
              </a:solidFill>
              <a:latin typeface="Arial" panose="020B0604020202020204" pitchFamily="34" charset="0"/>
              <a:ea typeface="+mn-ea"/>
              <a:cs typeface="Arial" panose="020B0604020202020204" pitchFamily="34" charset="0"/>
            </a:rPr>
            <a:t>Biopesticides and Pollution Prevention Division</a:t>
          </a:r>
        </a:p>
        <a:p>
          <a:pPr>
            <a:lnSpc>
              <a:spcPct val="100000"/>
            </a:lnSpc>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Madison Le, Director</a:t>
          </a:r>
        </a:p>
        <a:p>
          <a:pPr>
            <a:lnSpc>
              <a:spcPct val="100000"/>
            </a:lnSpc>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Shannon Borges, Deputy Director</a:t>
          </a:r>
        </a:p>
      </dgm:t>
    </dgm:pt>
    <dgm:pt modelId="{C2340979-0191-4D1C-8968-ED72450972C0}" type="parTrans" cxnId="{88768EBA-EF87-4856-8972-D55119D4F601}">
      <dgm:prSet/>
      <dgm:spPr>
        <a:xfrm>
          <a:off x="6385097" y="1991968"/>
          <a:ext cx="359783" cy="1897700"/>
        </a:xfrm>
        <a:custGeom>
          <a:avLst/>
          <a:gdLst/>
          <a:ahLst/>
          <a:cxnLst/>
          <a:rect l="0" t="0" r="0" b="0"/>
          <a:pathLst>
            <a:path>
              <a:moveTo>
                <a:pt x="359783" y="0"/>
              </a:moveTo>
              <a:lnTo>
                <a:pt x="359783" y="1897700"/>
              </a:lnTo>
              <a:lnTo>
                <a:pt x="0" y="1897700"/>
              </a:lnTo>
            </a:path>
          </a:pathLst>
        </a:custGeom>
        <a:noFill/>
        <a:ln w="19050" cap="flat" cmpd="sng" algn="ctr">
          <a:solidFill>
            <a:srgbClr val="549E39">
              <a:shade val="60000"/>
              <a:hueOff val="0"/>
              <a:satOff val="0"/>
              <a:lumOff val="0"/>
              <a:alphaOff val="0"/>
            </a:srgbClr>
          </a:solidFill>
          <a:prstDash val="solid"/>
        </a:ln>
        <a:effectLst/>
      </dgm:spPr>
      <dgm:t>
        <a:bodyPr/>
        <a:lstStyle/>
        <a:p>
          <a:endParaRPr lang="en-US"/>
        </a:p>
      </dgm:t>
    </dgm:pt>
    <dgm:pt modelId="{1A9F71FD-8BAB-41C2-BC91-DA9FC0CE997F}" type="sibTrans" cxnId="{88768EBA-EF87-4856-8972-D55119D4F601}">
      <dgm:prSet/>
      <dgm:spPr/>
      <dgm:t>
        <a:bodyPr/>
        <a:lstStyle/>
        <a:p>
          <a:endParaRPr lang="en-US"/>
        </a:p>
      </dgm:t>
    </dgm:pt>
    <dgm:pt modelId="{F701DB4E-C556-46DE-ACFE-6D4ECF817DF3}">
      <dgm:prSet custT="1"/>
      <dgm:spPr>
        <a:xfrm>
          <a:off x="3241073" y="4542571"/>
          <a:ext cx="3143270" cy="937712"/>
        </a:xfrm>
        <a:prstGeom prst="rect">
          <a:avLst/>
        </a:prstGeom>
        <a:noFill/>
        <a:ln w="19050" cap="flat" cmpd="sng" algn="ctr">
          <a:solidFill>
            <a:sysClr val="windowText" lastClr="000000"/>
          </a:solidFill>
          <a:prstDash val="solid"/>
        </a:ln>
        <a:effectLst/>
      </dgm:spPr>
      <dgm:t>
        <a:bodyPr/>
        <a:lstStyle/>
        <a:p>
          <a:pPr>
            <a:lnSpc>
              <a:spcPct val="100000"/>
            </a:lnSpc>
            <a:spcAft>
              <a:spcPts val="0"/>
            </a:spcAft>
            <a:buNone/>
          </a:pPr>
          <a:r>
            <a:rPr lang="en-US" sz="1600" b="1" kern="1200">
              <a:solidFill>
                <a:schemeClr val="accent1">
                  <a:lumMod val="75000"/>
                </a:schemeClr>
              </a:solidFill>
              <a:latin typeface="Arial" panose="020B0604020202020204" pitchFamily="34" charset="0"/>
              <a:ea typeface="+mn-ea"/>
              <a:cs typeface="Arial" panose="020B0604020202020204" pitchFamily="34" charset="0"/>
            </a:rPr>
            <a:t>Registration Division</a:t>
          </a:r>
        </a:p>
        <a:p>
          <a:pPr>
            <a:lnSpc>
              <a:spcPct val="100000"/>
            </a:lnSpc>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Charles “Billy” Smith, Director</a:t>
          </a:r>
        </a:p>
        <a:p>
          <a:pPr>
            <a:lnSpc>
              <a:spcPct val="100000"/>
            </a:lnSpc>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Daniel Rosenblatt, Deputy Director</a:t>
          </a:r>
        </a:p>
        <a:p>
          <a:pPr>
            <a:lnSpc>
              <a:spcPct val="100000"/>
            </a:lnSpc>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Jennifer Saunders, (Acting) Assoc. Director</a:t>
          </a:r>
        </a:p>
      </dgm:t>
    </dgm:pt>
    <dgm:pt modelId="{0A041B7F-CC26-4AF2-AEDB-83376FC26F17}" type="parTrans" cxnId="{FC4520E8-3E7C-4F9D-9299-1158522741DF}">
      <dgm:prSet/>
      <dgm:spPr>
        <a:xfrm>
          <a:off x="6384344" y="1991968"/>
          <a:ext cx="360537" cy="3019458"/>
        </a:xfrm>
        <a:custGeom>
          <a:avLst/>
          <a:gdLst/>
          <a:ahLst/>
          <a:cxnLst/>
          <a:rect l="0" t="0" r="0" b="0"/>
          <a:pathLst>
            <a:path>
              <a:moveTo>
                <a:pt x="360537" y="0"/>
              </a:moveTo>
              <a:lnTo>
                <a:pt x="360537" y="3019458"/>
              </a:lnTo>
              <a:lnTo>
                <a:pt x="0" y="3019458"/>
              </a:lnTo>
            </a:path>
          </a:pathLst>
        </a:custGeom>
        <a:noFill/>
        <a:ln w="19050" cap="flat" cmpd="sng" algn="ctr">
          <a:solidFill>
            <a:srgbClr val="549E39">
              <a:shade val="60000"/>
              <a:hueOff val="0"/>
              <a:satOff val="0"/>
              <a:lumOff val="0"/>
              <a:alphaOff val="0"/>
            </a:srgbClr>
          </a:solidFill>
          <a:prstDash val="solid"/>
        </a:ln>
        <a:effectLst/>
      </dgm:spPr>
      <dgm:t>
        <a:bodyPr/>
        <a:lstStyle/>
        <a:p>
          <a:endParaRPr lang="en-US"/>
        </a:p>
      </dgm:t>
    </dgm:pt>
    <dgm:pt modelId="{86B37BB7-AB39-47D9-873F-6F44303CC946}" type="sibTrans" cxnId="{FC4520E8-3E7C-4F9D-9299-1158522741DF}">
      <dgm:prSet/>
      <dgm:spPr/>
      <dgm:t>
        <a:bodyPr/>
        <a:lstStyle/>
        <a:p>
          <a:endParaRPr lang="en-US"/>
        </a:p>
      </dgm:t>
    </dgm:pt>
    <dgm:pt modelId="{A8756372-ECD6-4302-BE8C-33FAAAFD6068}">
      <dgm:prSet custT="1"/>
      <dgm:spPr>
        <a:xfrm>
          <a:off x="7130288" y="3646183"/>
          <a:ext cx="3072328" cy="1249596"/>
        </a:xfrm>
        <a:prstGeom prst="rect">
          <a:avLst/>
        </a:prstGeom>
        <a:noFill/>
        <a:ln w="19050" cap="flat" cmpd="sng" algn="ctr">
          <a:solidFill>
            <a:sysClr val="windowText" lastClr="000000"/>
          </a:solidFill>
          <a:prstDash val="solid"/>
        </a:ln>
        <a:effectLst/>
      </dgm:spPr>
      <dgm:t>
        <a:bodyPr/>
        <a:lstStyle/>
        <a:p>
          <a:pPr>
            <a:lnSpc>
              <a:spcPct val="100000"/>
            </a:lnSpc>
            <a:spcAft>
              <a:spcPts val="0"/>
            </a:spcAft>
            <a:buNone/>
          </a:pPr>
          <a:r>
            <a:rPr lang="en-US" sz="1600" b="1" dirty="0">
              <a:solidFill>
                <a:schemeClr val="accent1">
                  <a:lumMod val="75000"/>
                </a:schemeClr>
              </a:solidFill>
              <a:latin typeface="Arial" panose="020B0604020202020204" pitchFamily="34" charset="0"/>
              <a:ea typeface="+mn-ea"/>
              <a:cs typeface="Arial" panose="020B0604020202020204" pitchFamily="34" charset="0"/>
            </a:rPr>
            <a:t>Environmental Fate and Effects Division</a:t>
          </a:r>
        </a:p>
        <a:p>
          <a:pPr>
            <a:lnSpc>
              <a:spcPct val="100000"/>
            </a:lnSpc>
            <a:spcAft>
              <a:spcPts val="0"/>
            </a:spcAft>
            <a:buNone/>
          </a:pPr>
          <a:r>
            <a:rPr lang="en-US" sz="1200" b="1" dirty="0">
              <a:solidFill>
                <a:schemeClr val="accent1">
                  <a:lumMod val="75000"/>
                </a:schemeClr>
              </a:solidFill>
              <a:latin typeface="Arial" panose="020B0604020202020204" pitchFamily="34" charset="0"/>
              <a:ea typeface="+mn-ea"/>
              <a:cs typeface="Arial" panose="020B0604020202020204" pitchFamily="34" charset="0"/>
            </a:rPr>
            <a:t>Jan Matuszko, Director</a:t>
          </a:r>
        </a:p>
        <a:p>
          <a:pPr>
            <a:lnSpc>
              <a:spcPct val="100000"/>
            </a:lnSpc>
            <a:spcAft>
              <a:spcPts val="0"/>
            </a:spcAft>
            <a:buNone/>
          </a:pPr>
          <a:r>
            <a:rPr lang="en-US" sz="1200" b="1" dirty="0">
              <a:solidFill>
                <a:schemeClr val="accent1">
                  <a:lumMod val="75000"/>
                </a:schemeClr>
              </a:solidFill>
              <a:latin typeface="Arial" panose="020B0604020202020204" pitchFamily="34" charset="0"/>
              <a:ea typeface="+mn-ea"/>
              <a:cs typeface="Arial" panose="020B0604020202020204" pitchFamily="34" charset="0"/>
            </a:rPr>
            <a:t>Amy Blankinship, Deputy Dir.</a:t>
          </a:r>
        </a:p>
        <a:p>
          <a:pPr>
            <a:lnSpc>
              <a:spcPct val="100000"/>
            </a:lnSpc>
            <a:spcAft>
              <a:spcPts val="0"/>
            </a:spcAft>
            <a:buNone/>
          </a:pPr>
          <a:r>
            <a:rPr lang="en-US" sz="1200" b="1" dirty="0">
              <a:solidFill>
                <a:schemeClr val="accent1">
                  <a:lumMod val="75000"/>
                </a:schemeClr>
              </a:solidFill>
              <a:latin typeface="Arial" panose="020B0604020202020204" pitchFamily="34" charset="0"/>
              <a:ea typeface="+mn-ea"/>
              <a:cs typeface="Arial" panose="020B0604020202020204" pitchFamily="34" charset="0"/>
            </a:rPr>
            <a:t>Brian Anderson, Assoc. Director</a:t>
          </a:r>
        </a:p>
      </dgm:t>
    </dgm:pt>
    <dgm:pt modelId="{D29CA849-9821-432B-BF6E-BD8B85C7CB88}" type="parTrans" cxnId="{8BBBFB04-48BC-498D-BCA7-95641541A5A2}">
      <dgm:prSet/>
      <dgm:spPr>
        <a:xfrm>
          <a:off x="6744881" y="1991968"/>
          <a:ext cx="385407" cy="2279012"/>
        </a:xfrm>
        <a:custGeom>
          <a:avLst/>
          <a:gdLst/>
          <a:ahLst/>
          <a:cxnLst/>
          <a:rect l="0" t="0" r="0" b="0"/>
          <a:pathLst>
            <a:path>
              <a:moveTo>
                <a:pt x="0" y="0"/>
              </a:moveTo>
              <a:lnTo>
                <a:pt x="0" y="2279012"/>
              </a:lnTo>
              <a:lnTo>
                <a:pt x="385407" y="2279012"/>
              </a:lnTo>
            </a:path>
          </a:pathLst>
        </a:custGeom>
        <a:noFill/>
        <a:ln w="19050" cap="flat" cmpd="sng" algn="ctr">
          <a:solidFill>
            <a:srgbClr val="549E39">
              <a:shade val="60000"/>
              <a:hueOff val="0"/>
              <a:satOff val="0"/>
              <a:lumOff val="0"/>
              <a:alphaOff val="0"/>
            </a:srgbClr>
          </a:solidFill>
          <a:prstDash val="solid"/>
        </a:ln>
        <a:effectLst/>
      </dgm:spPr>
      <dgm:t>
        <a:bodyPr/>
        <a:lstStyle/>
        <a:p>
          <a:endParaRPr lang="en-US"/>
        </a:p>
      </dgm:t>
    </dgm:pt>
    <dgm:pt modelId="{01097766-D2D5-48DE-A5EC-61CB9ED8E609}" type="sibTrans" cxnId="{8BBBFB04-48BC-498D-BCA7-95641541A5A2}">
      <dgm:prSet/>
      <dgm:spPr/>
      <dgm:t>
        <a:bodyPr/>
        <a:lstStyle/>
        <a:p>
          <a:endParaRPr lang="en-US"/>
        </a:p>
      </dgm:t>
    </dgm:pt>
    <dgm:pt modelId="{31E4814A-E838-470B-B05F-E1901C0BEB6A}">
      <dgm:prSet custT="1"/>
      <dgm:spPr>
        <a:xfrm>
          <a:off x="8955539" y="755454"/>
          <a:ext cx="2026213" cy="661983"/>
        </a:xfrm>
        <a:prstGeom prst="rect">
          <a:avLst/>
        </a:prstGeom>
        <a:solidFill>
          <a:schemeClr val="accent5">
            <a:lumMod val="20000"/>
            <a:lumOff val="80000"/>
          </a:schemeClr>
        </a:solidFill>
        <a:ln w="38100" cap="flat" cmpd="sng" algn="ctr">
          <a:solidFill>
            <a:srgbClr val="0989B1">
              <a:lumMod val="75000"/>
            </a:srgbClr>
          </a:solidFill>
          <a:prstDash val="solid"/>
        </a:ln>
        <a:effectLst/>
      </dgm:spPr>
      <dgm:t>
        <a:bodyPr/>
        <a:lstStyle/>
        <a:p>
          <a:pPr algn="ctr">
            <a:buNone/>
          </a:pPr>
          <a:r>
            <a:rPr lang="en-US" sz="1360" b="1" baseline="0">
              <a:solidFill>
                <a:schemeClr val="accent1">
                  <a:lumMod val="75000"/>
                </a:schemeClr>
              </a:solidFill>
              <a:latin typeface="Arial" panose="020B0604020202020204" pitchFamily="34" charset="0"/>
              <a:ea typeface="+mn-ea"/>
              <a:cs typeface="Arial" panose="020B0604020202020204" pitchFamily="34" charset="0"/>
            </a:rPr>
            <a:t>Endocrine Disruptor Screening Program</a:t>
          </a:r>
        </a:p>
      </dgm:t>
    </dgm:pt>
    <dgm:pt modelId="{A858B9CF-565E-4BD4-AB3D-ADB375DCE9F1}" type="parTrans" cxnId="{91EFB62D-C65C-4510-BBA2-BEF6406B84A9}">
      <dgm:prSet/>
      <dgm:spPr/>
      <dgm:t>
        <a:bodyPr/>
        <a:lstStyle/>
        <a:p>
          <a:endParaRPr lang="en-US"/>
        </a:p>
      </dgm:t>
    </dgm:pt>
    <dgm:pt modelId="{8077EAC0-2DE1-4F21-8A7B-047B306FD5E5}" type="sibTrans" cxnId="{91EFB62D-C65C-4510-BBA2-BEF6406B84A9}">
      <dgm:prSet/>
      <dgm:spPr/>
      <dgm:t>
        <a:bodyPr/>
        <a:lstStyle/>
        <a:p>
          <a:endParaRPr lang="en-US"/>
        </a:p>
      </dgm:t>
    </dgm:pt>
    <dgm:pt modelId="{6956A5CB-D3D0-4518-B1E4-27C549CA35D7}" type="pres">
      <dgm:prSet presAssocID="{07CF8A4A-10F8-4F76-AF43-E932413B5228}" presName="hierChild1" presStyleCnt="0">
        <dgm:presLayoutVars>
          <dgm:orgChart val="1"/>
          <dgm:chPref val="1"/>
          <dgm:dir/>
          <dgm:animOne val="branch"/>
          <dgm:animLvl val="lvl"/>
          <dgm:resizeHandles/>
        </dgm:presLayoutVars>
      </dgm:prSet>
      <dgm:spPr/>
    </dgm:pt>
    <dgm:pt modelId="{0F5A9520-6233-4EE1-B85E-47AB5D9DC823}" type="pres">
      <dgm:prSet presAssocID="{31E4814A-E838-470B-B05F-E1901C0BEB6A}" presName="hierRoot1" presStyleCnt="0">
        <dgm:presLayoutVars>
          <dgm:hierBranch val="init"/>
        </dgm:presLayoutVars>
      </dgm:prSet>
      <dgm:spPr/>
    </dgm:pt>
    <dgm:pt modelId="{7B805C52-CFA3-4CE8-9CBA-D28CA99401F7}" type="pres">
      <dgm:prSet presAssocID="{31E4814A-E838-470B-B05F-E1901C0BEB6A}" presName="rootComposite1" presStyleCnt="0"/>
      <dgm:spPr/>
    </dgm:pt>
    <dgm:pt modelId="{DC82686C-EEBE-4C56-ABC1-AA634313580C}" type="pres">
      <dgm:prSet presAssocID="{31E4814A-E838-470B-B05F-E1901C0BEB6A}" presName="rootText1" presStyleLbl="node0" presStyleIdx="0" presStyleCnt="2" custScaleX="161316" custScaleY="105407" custLinFactX="229933" custLinFactY="21206" custLinFactNeighborX="300000" custLinFactNeighborY="100000">
        <dgm:presLayoutVars>
          <dgm:chPref val="3"/>
        </dgm:presLayoutVars>
      </dgm:prSet>
      <dgm:spPr/>
    </dgm:pt>
    <dgm:pt modelId="{556CF359-4975-437F-897C-81A1195D1B8F}" type="pres">
      <dgm:prSet presAssocID="{31E4814A-E838-470B-B05F-E1901C0BEB6A}" presName="rootConnector1" presStyleLbl="node1" presStyleIdx="0" presStyleCnt="0"/>
      <dgm:spPr/>
    </dgm:pt>
    <dgm:pt modelId="{06B23309-0D73-49D3-9BA2-2C34985B6648}" type="pres">
      <dgm:prSet presAssocID="{31E4814A-E838-470B-B05F-E1901C0BEB6A}" presName="hierChild2" presStyleCnt="0"/>
      <dgm:spPr/>
    </dgm:pt>
    <dgm:pt modelId="{4AB9299D-34FE-49E6-8A0C-3FB82C5A2950}" type="pres">
      <dgm:prSet presAssocID="{31E4814A-E838-470B-B05F-E1901C0BEB6A}" presName="hierChild3" presStyleCnt="0"/>
      <dgm:spPr/>
    </dgm:pt>
    <dgm:pt modelId="{CFA3CE59-CF13-42EF-A624-89072653AB93}" type="pres">
      <dgm:prSet presAssocID="{DC38DCFF-9B91-4EBC-8219-28292F394A65}" presName="hierRoot1" presStyleCnt="0">
        <dgm:presLayoutVars>
          <dgm:hierBranch val="hang"/>
        </dgm:presLayoutVars>
      </dgm:prSet>
      <dgm:spPr/>
    </dgm:pt>
    <dgm:pt modelId="{04D88692-6610-4872-93AC-859AC6F00D4A}" type="pres">
      <dgm:prSet presAssocID="{DC38DCFF-9B91-4EBC-8219-28292F394A65}" presName="rootComposite1" presStyleCnt="0"/>
      <dgm:spPr/>
    </dgm:pt>
    <dgm:pt modelId="{24278CFE-3F4B-40FC-867D-C0DF0EA19D3F}" type="pres">
      <dgm:prSet presAssocID="{DC38DCFF-9B91-4EBC-8219-28292F394A65}" presName="rootText1" presStyleLbl="node0" presStyleIdx="1" presStyleCnt="2" custScaleX="345915" custScaleY="257379" custLinFactNeighborX="-10546" custLinFactNeighborY="59043">
        <dgm:presLayoutVars>
          <dgm:chPref val="3"/>
        </dgm:presLayoutVars>
      </dgm:prSet>
      <dgm:spPr/>
    </dgm:pt>
    <dgm:pt modelId="{414128C3-A1B9-4323-B243-2C29CA7CAE7E}" type="pres">
      <dgm:prSet presAssocID="{DC38DCFF-9B91-4EBC-8219-28292F394A65}" presName="rootConnector1" presStyleLbl="node1" presStyleIdx="0" presStyleCnt="0"/>
      <dgm:spPr/>
    </dgm:pt>
    <dgm:pt modelId="{F2F35163-C0BE-4297-B5E7-9375745BBBAF}" type="pres">
      <dgm:prSet presAssocID="{DC38DCFF-9B91-4EBC-8219-28292F394A65}" presName="hierChild2" presStyleCnt="0"/>
      <dgm:spPr/>
    </dgm:pt>
    <dgm:pt modelId="{4ACB122F-F40B-42E0-862F-40BD0276461B}" type="pres">
      <dgm:prSet presAssocID="{79959EE3-4BE7-4261-8E9E-D5C4EA801AD0}" presName="Name48" presStyleLbl="parChTrans1D2" presStyleIdx="0" presStyleCnt="7"/>
      <dgm:spPr/>
    </dgm:pt>
    <dgm:pt modelId="{42D22D90-B5E7-48F6-8CF6-FFBFB77B2FE1}" type="pres">
      <dgm:prSet presAssocID="{A32300A2-925B-455F-B8F0-11D44F7767A1}" presName="hierRoot2" presStyleCnt="0">
        <dgm:presLayoutVars>
          <dgm:hierBranch val="init"/>
        </dgm:presLayoutVars>
      </dgm:prSet>
      <dgm:spPr/>
    </dgm:pt>
    <dgm:pt modelId="{566156E1-F6F3-4FBC-90F5-05A9D94B2148}" type="pres">
      <dgm:prSet presAssocID="{A32300A2-925B-455F-B8F0-11D44F7767A1}" presName="rootComposite" presStyleCnt="0"/>
      <dgm:spPr/>
    </dgm:pt>
    <dgm:pt modelId="{CE05C15B-9417-4738-A7D6-4B23FBD1D548}" type="pres">
      <dgm:prSet presAssocID="{A32300A2-925B-455F-B8F0-11D44F7767A1}" presName="rootText" presStyleLbl="node2" presStyleIdx="0" presStyleCnt="7" custScaleX="248225" custScaleY="160277" custLinFactNeighborX="-27584" custLinFactNeighborY="56727">
        <dgm:presLayoutVars>
          <dgm:chPref val="3"/>
        </dgm:presLayoutVars>
      </dgm:prSet>
      <dgm:spPr/>
    </dgm:pt>
    <dgm:pt modelId="{23DB0FB5-05D6-4978-968C-EA815B4C673D}" type="pres">
      <dgm:prSet presAssocID="{A32300A2-925B-455F-B8F0-11D44F7767A1}" presName="rootConnector" presStyleLbl="node2" presStyleIdx="0" presStyleCnt="7"/>
      <dgm:spPr/>
    </dgm:pt>
    <dgm:pt modelId="{78F31D5E-B3B6-47B4-B5AE-4D9078164D6B}" type="pres">
      <dgm:prSet presAssocID="{A32300A2-925B-455F-B8F0-11D44F7767A1}" presName="hierChild4" presStyleCnt="0"/>
      <dgm:spPr/>
    </dgm:pt>
    <dgm:pt modelId="{3D1F385E-E48A-41AF-8B47-BB01E922180F}" type="pres">
      <dgm:prSet presAssocID="{A32300A2-925B-455F-B8F0-11D44F7767A1}" presName="hierChild5" presStyleCnt="0"/>
      <dgm:spPr/>
    </dgm:pt>
    <dgm:pt modelId="{028BDD1F-529E-4980-9B36-9D7044D9E018}" type="pres">
      <dgm:prSet presAssocID="{DD977248-F422-4EE3-A668-588DC842223B}" presName="Name48" presStyleLbl="parChTrans1D2" presStyleIdx="1" presStyleCnt="7"/>
      <dgm:spPr/>
    </dgm:pt>
    <dgm:pt modelId="{E3221785-556D-4F43-9E51-FE9F9217EB2E}" type="pres">
      <dgm:prSet presAssocID="{061EFB68-FAB0-437D-8856-207420737145}" presName="hierRoot2" presStyleCnt="0">
        <dgm:presLayoutVars>
          <dgm:hierBranch val="init"/>
        </dgm:presLayoutVars>
      </dgm:prSet>
      <dgm:spPr/>
    </dgm:pt>
    <dgm:pt modelId="{D141D28D-DC02-4B24-8A96-486BAC936A13}" type="pres">
      <dgm:prSet presAssocID="{061EFB68-FAB0-437D-8856-207420737145}" presName="rootComposite" presStyleCnt="0"/>
      <dgm:spPr/>
    </dgm:pt>
    <dgm:pt modelId="{FE9A478A-EF05-4DE7-B91D-B82CED2AD236}" type="pres">
      <dgm:prSet presAssocID="{061EFB68-FAB0-437D-8856-207420737145}" presName="rootText" presStyleLbl="node2" presStyleIdx="1" presStyleCnt="7" custScaleX="247025" custScaleY="148583" custLinFactNeighborX="9638" custLinFactNeighborY="77904">
        <dgm:presLayoutVars>
          <dgm:chPref val="3"/>
        </dgm:presLayoutVars>
      </dgm:prSet>
      <dgm:spPr/>
    </dgm:pt>
    <dgm:pt modelId="{BC38A920-50AB-4C2D-98EF-E8D5B4A1119C}" type="pres">
      <dgm:prSet presAssocID="{061EFB68-FAB0-437D-8856-207420737145}" presName="rootConnector" presStyleLbl="node2" presStyleIdx="1" presStyleCnt="7"/>
      <dgm:spPr/>
    </dgm:pt>
    <dgm:pt modelId="{D10C2226-EFC0-4305-B2A4-E64963184B28}" type="pres">
      <dgm:prSet presAssocID="{061EFB68-FAB0-437D-8856-207420737145}" presName="hierChild4" presStyleCnt="0"/>
      <dgm:spPr/>
    </dgm:pt>
    <dgm:pt modelId="{CB933DAB-2866-4E92-8F30-653361E96902}" type="pres">
      <dgm:prSet presAssocID="{061EFB68-FAB0-437D-8856-207420737145}" presName="hierChild5" presStyleCnt="0"/>
      <dgm:spPr/>
    </dgm:pt>
    <dgm:pt modelId="{3064DD3C-48CD-4789-9C00-1E6D5B58D9DF}" type="pres">
      <dgm:prSet presAssocID="{18709C15-4680-4D92-A6CE-6A4BB4367EB2}" presName="Name48" presStyleLbl="parChTrans1D2" presStyleIdx="2" presStyleCnt="7"/>
      <dgm:spPr/>
    </dgm:pt>
    <dgm:pt modelId="{BF56C5C5-2551-4983-A179-6492D7114F35}" type="pres">
      <dgm:prSet presAssocID="{8BC970C7-F5E0-49E7-A2EC-B2F6DA07BD4B}" presName="hierRoot2" presStyleCnt="0">
        <dgm:presLayoutVars>
          <dgm:hierBranch val="init"/>
        </dgm:presLayoutVars>
      </dgm:prSet>
      <dgm:spPr/>
    </dgm:pt>
    <dgm:pt modelId="{A6192D35-2E6D-49C0-805C-766A74E16FF5}" type="pres">
      <dgm:prSet presAssocID="{8BC970C7-F5E0-49E7-A2EC-B2F6DA07BD4B}" presName="rootComposite" presStyleCnt="0"/>
      <dgm:spPr/>
    </dgm:pt>
    <dgm:pt modelId="{75549DF6-0FF0-47F7-95BA-351E4C015A5E}" type="pres">
      <dgm:prSet presAssocID="{8BC970C7-F5E0-49E7-A2EC-B2F6DA07BD4B}" presName="rootText" presStyleLbl="node2" presStyleIdx="2" presStyleCnt="7" custScaleX="245809" custScaleY="170028" custLinFactX="100000" custLinFactY="101754" custLinFactNeighborX="178208" custLinFactNeighborY="200000">
        <dgm:presLayoutVars>
          <dgm:chPref val="3"/>
        </dgm:presLayoutVars>
      </dgm:prSet>
      <dgm:spPr/>
    </dgm:pt>
    <dgm:pt modelId="{B6A7AB3C-7B31-4EE9-B023-E30487B2F6D9}" type="pres">
      <dgm:prSet presAssocID="{8BC970C7-F5E0-49E7-A2EC-B2F6DA07BD4B}" presName="rootConnector" presStyleLbl="node2" presStyleIdx="2" presStyleCnt="7"/>
      <dgm:spPr/>
    </dgm:pt>
    <dgm:pt modelId="{6D5EB1D3-A9CB-424D-9325-1CF08AF15CD8}" type="pres">
      <dgm:prSet presAssocID="{8BC970C7-F5E0-49E7-A2EC-B2F6DA07BD4B}" presName="hierChild4" presStyleCnt="0"/>
      <dgm:spPr/>
    </dgm:pt>
    <dgm:pt modelId="{BDB0D97C-E7E4-42F6-9822-6B6082A1CF87}" type="pres">
      <dgm:prSet presAssocID="{8BC970C7-F5E0-49E7-A2EC-B2F6DA07BD4B}" presName="hierChild5" presStyleCnt="0"/>
      <dgm:spPr/>
    </dgm:pt>
    <dgm:pt modelId="{53E2DCCB-DF35-4AA0-B05D-8AF115DCC96B}" type="pres">
      <dgm:prSet presAssocID="{749E3A2F-8614-48E5-994F-CF73A4EB17CC}" presName="Name48" presStyleLbl="parChTrans1D2" presStyleIdx="3" presStyleCnt="7"/>
      <dgm:spPr/>
    </dgm:pt>
    <dgm:pt modelId="{0557AEC9-E0AB-4D6C-B654-3CDB80535814}" type="pres">
      <dgm:prSet presAssocID="{5ACDCA39-33B0-4053-89F7-EEA5BFF71D37}" presName="hierRoot2" presStyleCnt="0">
        <dgm:presLayoutVars>
          <dgm:hierBranch val="init"/>
        </dgm:presLayoutVars>
      </dgm:prSet>
      <dgm:spPr/>
    </dgm:pt>
    <dgm:pt modelId="{F3F961EE-1FCD-494C-900C-102A70B7C74C}" type="pres">
      <dgm:prSet presAssocID="{5ACDCA39-33B0-4053-89F7-EEA5BFF71D37}" presName="rootComposite" presStyleCnt="0"/>
      <dgm:spPr/>
    </dgm:pt>
    <dgm:pt modelId="{10536856-69B6-41EE-AA60-8206190C54FD}" type="pres">
      <dgm:prSet presAssocID="{5ACDCA39-33B0-4053-89F7-EEA5BFF71D37}" presName="rootText" presStyleLbl="node2" presStyleIdx="3" presStyleCnt="7" custScaleX="246697" custScaleY="150103" custLinFactX="-100311" custLinFactY="179854" custLinFactNeighborX="-200000" custLinFactNeighborY="200000">
        <dgm:presLayoutVars>
          <dgm:chPref val="3"/>
        </dgm:presLayoutVars>
      </dgm:prSet>
      <dgm:spPr/>
    </dgm:pt>
    <dgm:pt modelId="{171A795D-A635-4526-AA81-B227F916C257}" type="pres">
      <dgm:prSet presAssocID="{5ACDCA39-33B0-4053-89F7-EEA5BFF71D37}" presName="rootConnector" presStyleLbl="node2" presStyleIdx="3" presStyleCnt="7"/>
      <dgm:spPr/>
    </dgm:pt>
    <dgm:pt modelId="{B70E5DEE-8227-44EE-AD2D-CC49F4B1C544}" type="pres">
      <dgm:prSet presAssocID="{5ACDCA39-33B0-4053-89F7-EEA5BFF71D37}" presName="hierChild4" presStyleCnt="0"/>
      <dgm:spPr/>
    </dgm:pt>
    <dgm:pt modelId="{F621E264-F1E5-4142-A0AD-3C3C3B6DBBAD}" type="pres">
      <dgm:prSet presAssocID="{5ACDCA39-33B0-4053-89F7-EEA5BFF71D37}" presName="hierChild5" presStyleCnt="0"/>
      <dgm:spPr/>
    </dgm:pt>
    <dgm:pt modelId="{DCC922D8-CFC5-4616-8E42-BA6DB5A84A5E}" type="pres">
      <dgm:prSet presAssocID="{C2340979-0191-4D1C-8968-ED72450972C0}" presName="Name48" presStyleLbl="parChTrans1D2" presStyleIdx="4" presStyleCnt="7"/>
      <dgm:spPr/>
    </dgm:pt>
    <dgm:pt modelId="{505799BA-67FD-41E1-AD50-9AA882AFC187}" type="pres">
      <dgm:prSet presAssocID="{9FE53071-B1E0-4A0D-8178-EDA1F521BFAD}" presName="hierRoot2" presStyleCnt="0">
        <dgm:presLayoutVars>
          <dgm:hierBranch val="init"/>
        </dgm:presLayoutVars>
      </dgm:prSet>
      <dgm:spPr/>
    </dgm:pt>
    <dgm:pt modelId="{4B5D10A1-A1AF-41F8-8FFE-5EC696272717}" type="pres">
      <dgm:prSet presAssocID="{9FE53071-B1E0-4A0D-8178-EDA1F521BFAD}" presName="rootComposite" presStyleCnt="0"/>
      <dgm:spPr/>
    </dgm:pt>
    <dgm:pt modelId="{A3306AA6-1927-44DD-A5C9-C1093A4FCF8C}" type="pres">
      <dgm:prSet presAssocID="{9FE53071-B1E0-4A0D-8178-EDA1F521BFAD}" presName="rootText" presStyleLbl="node2" presStyleIdx="4" presStyleCnt="7" custScaleX="250481" custScaleY="157322" custLinFactY="-67177" custLinFactNeighborX="-30108" custLinFactNeighborY="-100000">
        <dgm:presLayoutVars>
          <dgm:chPref val="3"/>
        </dgm:presLayoutVars>
      </dgm:prSet>
      <dgm:spPr/>
    </dgm:pt>
    <dgm:pt modelId="{C274CE9F-DCB1-4EE1-B9B1-89348BFC49E7}" type="pres">
      <dgm:prSet presAssocID="{9FE53071-B1E0-4A0D-8178-EDA1F521BFAD}" presName="rootConnector" presStyleLbl="node2" presStyleIdx="4" presStyleCnt="7"/>
      <dgm:spPr/>
    </dgm:pt>
    <dgm:pt modelId="{13CC4DB3-461A-4120-A6E3-DE791E96A5EF}" type="pres">
      <dgm:prSet presAssocID="{9FE53071-B1E0-4A0D-8178-EDA1F521BFAD}" presName="hierChild4" presStyleCnt="0"/>
      <dgm:spPr/>
    </dgm:pt>
    <dgm:pt modelId="{0BB5487A-C120-401E-ACB1-CC94BD3E56B2}" type="pres">
      <dgm:prSet presAssocID="{9FE53071-B1E0-4A0D-8178-EDA1F521BFAD}" presName="hierChild5" presStyleCnt="0"/>
      <dgm:spPr/>
    </dgm:pt>
    <dgm:pt modelId="{A7DE74C3-C68F-4ADB-9AF5-85D73037ABCC}" type="pres">
      <dgm:prSet presAssocID="{0A041B7F-CC26-4AF2-AEDB-83376FC26F17}" presName="Name48" presStyleLbl="parChTrans1D2" presStyleIdx="5" presStyleCnt="7"/>
      <dgm:spPr/>
    </dgm:pt>
    <dgm:pt modelId="{50254935-836F-4931-A9AE-DC422EBFD272}" type="pres">
      <dgm:prSet presAssocID="{F701DB4E-C556-46DE-ACFE-6D4ECF817DF3}" presName="hierRoot2" presStyleCnt="0">
        <dgm:presLayoutVars>
          <dgm:hierBranch val="init"/>
        </dgm:presLayoutVars>
      </dgm:prSet>
      <dgm:spPr/>
    </dgm:pt>
    <dgm:pt modelId="{B53C25FC-C1FC-4600-8F97-B9F9C7762E8A}" type="pres">
      <dgm:prSet presAssocID="{F701DB4E-C556-46DE-ACFE-6D4ECF817DF3}" presName="rootComposite" presStyleCnt="0"/>
      <dgm:spPr/>
    </dgm:pt>
    <dgm:pt modelId="{82928108-169E-48E4-A551-095689E34419}" type="pres">
      <dgm:prSet presAssocID="{F701DB4E-C556-46DE-ACFE-6D4ECF817DF3}" presName="rootText" presStyleLbl="node2" presStyleIdx="5" presStyleCnt="7" custScaleX="250250" custScaleY="149311" custLinFactX="-100000" custLinFactNeighborX="-200000" custLinFactNeighborY="8868">
        <dgm:presLayoutVars>
          <dgm:chPref val="3"/>
        </dgm:presLayoutVars>
      </dgm:prSet>
      <dgm:spPr/>
    </dgm:pt>
    <dgm:pt modelId="{38A86552-0638-474B-8991-7775889959F7}" type="pres">
      <dgm:prSet presAssocID="{F701DB4E-C556-46DE-ACFE-6D4ECF817DF3}" presName="rootConnector" presStyleLbl="node2" presStyleIdx="5" presStyleCnt="7"/>
      <dgm:spPr/>
    </dgm:pt>
    <dgm:pt modelId="{F86E8F9B-875D-4F0E-8613-3509C4FB0F3A}" type="pres">
      <dgm:prSet presAssocID="{F701DB4E-C556-46DE-ACFE-6D4ECF817DF3}" presName="hierChild4" presStyleCnt="0"/>
      <dgm:spPr/>
    </dgm:pt>
    <dgm:pt modelId="{226D9B7A-DB10-4DD8-A79B-9392DBDE53BD}" type="pres">
      <dgm:prSet presAssocID="{F701DB4E-C556-46DE-ACFE-6D4ECF817DF3}" presName="hierChild5" presStyleCnt="0"/>
      <dgm:spPr/>
    </dgm:pt>
    <dgm:pt modelId="{05646A20-BA9E-45D7-B93C-DD80271050CD}" type="pres">
      <dgm:prSet presAssocID="{D29CA849-9821-432B-BF6E-BD8B85C7CB88}" presName="Name48" presStyleLbl="parChTrans1D2" presStyleIdx="6" presStyleCnt="7"/>
      <dgm:spPr/>
    </dgm:pt>
    <dgm:pt modelId="{10341AE7-9163-48BA-923B-D0A175615953}" type="pres">
      <dgm:prSet presAssocID="{A8756372-ECD6-4302-BE8C-33FAAAFD6068}" presName="hierRoot2" presStyleCnt="0">
        <dgm:presLayoutVars>
          <dgm:hierBranch val="init"/>
        </dgm:presLayoutVars>
      </dgm:prSet>
      <dgm:spPr/>
    </dgm:pt>
    <dgm:pt modelId="{5ABBE817-EB70-41B0-BC88-0A49AF9CA8D7}" type="pres">
      <dgm:prSet presAssocID="{A8756372-ECD6-4302-BE8C-33FAAAFD6068}" presName="rootComposite" presStyleCnt="0"/>
      <dgm:spPr/>
    </dgm:pt>
    <dgm:pt modelId="{3B9C117A-5D9A-4904-9703-6F655217D269}" type="pres">
      <dgm:prSet presAssocID="{A8756372-ECD6-4302-BE8C-33FAAAFD6068}" presName="rootText" presStyleLbl="node2" presStyleIdx="6" presStyleCnt="7" custScaleX="244602" custScaleY="199612" custLinFactX="100000" custLinFactY="-140976" custLinFactNeighborX="178208" custLinFactNeighborY="-200000">
        <dgm:presLayoutVars>
          <dgm:chPref val="3"/>
        </dgm:presLayoutVars>
      </dgm:prSet>
      <dgm:spPr/>
    </dgm:pt>
    <dgm:pt modelId="{AB276267-1EE4-49E4-9B17-9873620B7E5A}" type="pres">
      <dgm:prSet presAssocID="{A8756372-ECD6-4302-BE8C-33FAAAFD6068}" presName="rootConnector" presStyleLbl="node2" presStyleIdx="6" presStyleCnt="7"/>
      <dgm:spPr/>
    </dgm:pt>
    <dgm:pt modelId="{3CAF9C05-43B0-4C9C-899E-164AC73DB668}" type="pres">
      <dgm:prSet presAssocID="{A8756372-ECD6-4302-BE8C-33FAAAFD6068}" presName="hierChild4" presStyleCnt="0"/>
      <dgm:spPr/>
    </dgm:pt>
    <dgm:pt modelId="{1A9F05C6-6942-4683-A355-D2B2CC5C78C1}" type="pres">
      <dgm:prSet presAssocID="{A8756372-ECD6-4302-BE8C-33FAAAFD6068}" presName="hierChild5" presStyleCnt="0"/>
      <dgm:spPr/>
    </dgm:pt>
    <dgm:pt modelId="{6757E63C-B527-4C67-85F9-41C8D87D2233}" type="pres">
      <dgm:prSet presAssocID="{DC38DCFF-9B91-4EBC-8219-28292F394A65}" presName="hierChild3" presStyleCnt="0"/>
      <dgm:spPr/>
    </dgm:pt>
  </dgm:ptLst>
  <dgm:cxnLst>
    <dgm:cxn modelId="{CE394601-733D-460C-BFDB-7E42B59B058C}" srcId="{DC38DCFF-9B91-4EBC-8219-28292F394A65}" destId="{5ACDCA39-33B0-4053-89F7-EEA5BFF71D37}" srcOrd="3" destOrd="0" parTransId="{749E3A2F-8614-48E5-994F-CF73A4EB17CC}" sibTransId="{A36D6641-2460-4A9C-B17A-30916863FBE3}"/>
    <dgm:cxn modelId="{3FD37601-4662-493F-AB7D-64DF3E626E70}" srcId="{DC38DCFF-9B91-4EBC-8219-28292F394A65}" destId="{A32300A2-925B-455F-B8F0-11D44F7767A1}" srcOrd="0" destOrd="0" parTransId="{79959EE3-4BE7-4261-8E9E-D5C4EA801AD0}" sibTransId="{2A85B9B7-D606-47CE-A29A-04517422BBCB}"/>
    <dgm:cxn modelId="{26EA7003-A95F-43D9-9F58-3A09671CDEF3}" type="presOf" srcId="{5ACDCA39-33B0-4053-89F7-EEA5BFF71D37}" destId="{10536856-69B6-41EE-AA60-8206190C54FD}" srcOrd="0" destOrd="0" presId="urn:microsoft.com/office/officeart/2005/8/layout/orgChart1"/>
    <dgm:cxn modelId="{8BBBFB04-48BC-498D-BCA7-95641541A5A2}" srcId="{DC38DCFF-9B91-4EBC-8219-28292F394A65}" destId="{A8756372-ECD6-4302-BE8C-33FAAAFD6068}" srcOrd="6" destOrd="0" parTransId="{D29CA849-9821-432B-BF6E-BD8B85C7CB88}" sibTransId="{01097766-D2D5-48DE-A5EC-61CB9ED8E609}"/>
    <dgm:cxn modelId="{DC25B907-658C-4568-AB2E-60672DECD4F1}" type="presOf" srcId="{07CF8A4A-10F8-4F76-AF43-E932413B5228}" destId="{6956A5CB-D3D0-4518-B1E4-27C549CA35D7}" srcOrd="0" destOrd="0" presId="urn:microsoft.com/office/officeart/2005/8/layout/orgChart1"/>
    <dgm:cxn modelId="{027C0408-F464-45FA-8517-E392D85DC104}" type="presOf" srcId="{061EFB68-FAB0-437D-8856-207420737145}" destId="{BC38A920-50AB-4C2D-98EF-E8D5B4A1119C}" srcOrd="1" destOrd="0" presId="urn:microsoft.com/office/officeart/2005/8/layout/orgChart1"/>
    <dgm:cxn modelId="{C05A070D-D4A7-42EA-8A68-EBDB50E0911F}" type="presOf" srcId="{F701DB4E-C556-46DE-ACFE-6D4ECF817DF3}" destId="{82928108-169E-48E4-A551-095689E34419}" srcOrd="0" destOrd="0" presId="urn:microsoft.com/office/officeart/2005/8/layout/orgChart1"/>
    <dgm:cxn modelId="{9BD1291C-6FB7-40F8-ACE0-55608953F528}" type="presOf" srcId="{18709C15-4680-4D92-A6CE-6A4BB4367EB2}" destId="{3064DD3C-48CD-4789-9C00-1E6D5B58D9DF}" srcOrd="0" destOrd="0" presId="urn:microsoft.com/office/officeart/2005/8/layout/orgChart1"/>
    <dgm:cxn modelId="{85E7791D-8DDD-495E-AD42-08D450C52864}" type="presOf" srcId="{F701DB4E-C556-46DE-ACFE-6D4ECF817DF3}" destId="{38A86552-0638-474B-8991-7775889959F7}" srcOrd="1" destOrd="0" presId="urn:microsoft.com/office/officeart/2005/8/layout/orgChart1"/>
    <dgm:cxn modelId="{1BE5031E-4580-4CE0-A889-A562B425CD34}" type="presOf" srcId="{DD977248-F422-4EE3-A668-588DC842223B}" destId="{028BDD1F-529E-4980-9B36-9D7044D9E018}" srcOrd="0" destOrd="0" presId="urn:microsoft.com/office/officeart/2005/8/layout/orgChart1"/>
    <dgm:cxn modelId="{91EFB62D-C65C-4510-BBA2-BEF6406B84A9}" srcId="{07CF8A4A-10F8-4F76-AF43-E932413B5228}" destId="{31E4814A-E838-470B-B05F-E1901C0BEB6A}" srcOrd="0" destOrd="0" parTransId="{A858B9CF-565E-4BD4-AB3D-ADB375DCE9F1}" sibTransId="{8077EAC0-2DE1-4F21-8A7B-047B306FD5E5}"/>
    <dgm:cxn modelId="{DCA5C431-B0B3-4405-87C6-FEB381B2BB5D}" type="presOf" srcId="{79959EE3-4BE7-4261-8E9E-D5C4EA801AD0}" destId="{4ACB122F-F40B-42E0-862F-40BD0276461B}" srcOrd="0" destOrd="0" presId="urn:microsoft.com/office/officeart/2005/8/layout/orgChart1"/>
    <dgm:cxn modelId="{260E595F-6FE2-425C-A3FD-4448568D9640}" type="presOf" srcId="{9FE53071-B1E0-4A0D-8178-EDA1F521BFAD}" destId="{C274CE9F-DCB1-4EE1-B9B1-89348BFC49E7}" srcOrd="1" destOrd="0" presId="urn:microsoft.com/office/officeart/2005/8/layout/orgChart1"/>
    <dgm:cxn modelId="{5BD78B44-020B-4339-9DD8-C3B08E1B0686}" type="presOf" srcId="{31E4814A-E838-470B-B05F-E1901C0BEB6A}" destId="{556CF359-4975-437F-897C-81A1195D1B8F}" srcOrd="1" destOrd="0" presId="urn:microsoft.com/office/officeart/2005/8/layout/orgChart1"/>
    <dgm:cxn modelId="{A36A4448-AB23-480C-BD67-701AB3B2955A}" type="presOf" srcId="{5ACDCA39-33B0-4053-89F7-EEA5BFF71D37}" destId="{171A795D-A635-4526-AA81-B227F916C257}" srcOrd="1" destOrd="0" presId="urn:microsoft.com/office/officeart/2005/8/layout/orgChart1"/>
    <dgm:cxn modelId="{4AF7D84A-C4D8-4D17-BB69-C097D6A57BF7}" type="presOf" srcId="{C2340979-0191-4D1C-8968-ED72450972C0}" destId="{DCC922D8-CFC5-4616-8E42-BA6DB5A84A5E}" srcOrd="0" destOrd="0" presId="urn:microsoft.com/office/officeart/2005/8/layout/orgChart1"/>
    <dgm:cxn modelId="{8B0B7F71-28E9-4816-8914-2AF5A232E22B}" type="presOf" srcId="{A8756372-ECD6-4302-BE8C-33FAAAFD6068}" destId="{3B9C117A-5D9A-4904-9703-6F655217D269}" srcOrd="0" destOrd="0" presId="urn:microsoft.com/office/officeart/2005/8/layout/orgChart1"/>
    <dgm:cxn modelId="{5D11F675-668A-4BDF-963B-621B4F806F29}" type="presOf" srcId="{31E4814A-E838-470B-B05F-E1901C0BEB6A}" destId="{DC82686C-EEBE-4C56-ABC1-AA634313580C}" srcOrd="0" destOrd="0" presId="urn:microsoft.com/office/officeart/2005/8/layout/orgChart1"/>
    <dgm:cxn modelId="{97C04058-160A-48D8-88E6-81BC4EA77236}" type="presOf" srcId="{749E3A2F-8614-48E5-994F-CF73A4EB17CC}" destId="{53E2DCCB-DF35-4AA0-B05D-8AF115DCC96B}" srcOrd="0" destOrd="0" presId="urn:microsoft.com/office/officeart/2005/8/layout/orgChart1"/>
    <dgm:cxn modelId="{CBFFC258-1F3D-4BF1-8B4D-DD950C33CB40}" type="presOf" srcId="{8BC970C7-F5E0-49E7-A2EC-B2F6DA07BD4B}" destId="{B6A7AB3C-7B31-4EE9-B023-E30487B2F6D9}" srcOrd="1" destOrd="0" presId="urn:microsoft.com/office/officeart/2005/8/layout/orgChart1"/>
    <dgm:cxn modelId="{49A81A7A-6CD5-4B77-AC48-1DAD1A6C30BC}" type="presOf" srcId="{A32300A2-925B-455F-B8F0-11D44F7767A1}" destId="{CE05C15B-9417-4738-A7D6-4B23FBD1D548}" srcOrd="0" destOrd="0" presId="urn:microsoft.com/office/officeart/2005/8/layout/orgChart1"/>
    <dgm:cxn modelId="{044EA37E-C1D6-4942-84A7-74E18C30183B}" type="presOf" srcId="{A32300A2-925B-455F-B8F0-11D44F7767A1}" destId="{23DB0FB5-05D6-4978-968C-EA815B4C673D}" srcOrd="1" destOrd="0" presId="urn:microsoft.com/office/officeart/2005/8/layout/orgChart1"/>
    <dgm:cxn modelId="{64808986-7385-4515-B69B-6AB43FDE4DB3}" type="presOf" srcId="{9FE53071-B1E0-4A0D-8178-EDA1F521BFAD}" destId="{A3306AA6-1927-44DD-A5C9-C1093A4FCF8C}" srcOrd="0" destOrd="0" presId="urn:microsoft.com/office/officeart/2005/8/layout/orgChart1"/>
    <dgm:cxn modelId="{1978E18F-9D03-45F7-B907-56E8F462B8A5}" type="presOf" srcId="{061EFB68-FAB0-437D-8856-207420737145}" destId="{FE9A478A-EF05-4DE7-B91D-B82CED2AD236}" srcOrd="0" destOrd="0" presId="urn:microsoft.com/office/officeart/2005/8/layout/orgChart1"/>
    <dgm:cxn modelId="{38CEEDB3-02BF-4C8B-B91A-712758FCA1E7}" type="presOf" srcId="{DC38DCFF-9B91-4EBC-8219-28292F394A65}" destId="{24278CFE-3F4B-40FC-867D-C0DF0EA19D3F}" srcOrd="0" destOrd="0" presId="urn:microsoft.com/office/officeart/2005/8/layout/orgChart1"/>
    <dgm:cxn modelId="{88768EBA-EF87-4856-8972-D55119D4F601}" srcId="{DC38DCFF-9B91-4EBC-8219-28292F394A65}" destId="{9FE53071-B1E0-4A0D-8178-EDA1F521BFAD}" srcOrd="4" destOrd="0" parTransId="{C2340979-0191-4D1C-8968-ED72450972C0}" sibTransId="{1A9F71FD-8BAB-41C2-BC91-DA9FC0CE997F}"/>
    <dgm:cxn modelId="{707165BB-A8AE-4BDE-ABE5-71BA7AB9AD29}" type="presOf" srcId="{DC38DCFF-9B91-4EBC-8219-28292F394A65}" destId="{414128C3-A1B9-4323-B243-2C29CA7CAE7E}" srcOrd="1" destOrd="0" presId="urn:microsoft.com/office/officeart/2005/8/layout/orgChart1"/>
    <dgm:cxn modelId="{3E6EB3BC-27CD-4E7F-A407-E13642E22DE4}" srcId="{DC38DCFF-9B91-4EBC-8219-28292F394A65}" destId="{8BC970C7-F5E0-49E7-A2EC-B2F6DA07BD4B}" srcOrd="2" destOrd="0" parTransId="{18709C15-4680-4D92-A6CE-6A4BB4367EB2}" sibTransId="{16EC8F35-71F7-462C-9F6E-A787E1EEB326}"/>
    <dgm:cxn modelId="{C70AD8DA-9A07-4329-A469-4DCDAD970D88}" type="presOf" srcId="{0A041B7F-CC26-4AF2-AEDB-83376FC26F17}" destId="{A7DE74C3-C68F-4ADB-9AF5-85D73037ABCC}" srcOrd="0" destOrd="0" presId="urn:microsoft.com/office/officeart/2005/8/layout/orgChart1"/>
    <dgm:cxn modelId="{348E0FDC-11F7-4EC2-9F55-F4842CCF38FB}" type="presOf" srcId="{D29CA849-9821-432B-BF6E-BD8B85C7CB88}" destId="{05646A20-BA9E-45D7-B93C-DD80271050CD}" srcOrd="0" destOrd="0" presId="urn:microsoft.com/office/officeart/2005/8/layout/orgChart1"/>
    <dgm:cxn modelId="{751CA5DF-CE68-497A-8476-364246CE2EB5}" srcId="{DC38DCFF-9B91-4EBC-8219-28292F394A65}" destId="{061EFB68-FAB0-437D-8856-207420737145}" srcOrd="1" destOrd="0" parTransId="{DD977248-F422-4EE3-A668-588DC842223B}" sibTransId="{D464487E-EE4E-4DE0-837A-F791E5F74452}"/>
    <dgm:cxn modelId="{FC4520E8-3E7C-4F9D-9299-1158522741DF}" srcId="{DC38DCFF-9B91-4EBC-8219-28292F394A65}" destId="{F701DB4E-C556-46DE-ACFE-6D4ECF817DF3}" srcOrd="5" destOrd="0" parTransId="{0A041B7F-CC26-4AF2-AEDB-83376FC26F17}" sibTransId="{86B37BB7-AB39-47D9-873F-6F44303CC946}"/>
    <dgm:cxn modelId="{7365FFF0-DAB7-43F8-B43F-3C61E80CE749}" type="presOf" srcId="{A8756372-ECD6-4302-BE8C-33FAAAFD6068}" destId="{AB276267-1EE4-49E4-9B17-9873620B7E5A}" srcOrd="1" destOrd="0" presId="urn:microsoft.com/office/officeart/2005/8/layout/orgChart1"/>
    <dgm:cxn modelId="{508E97F5-DDC1-413F-A067-62EF3C453041}" srcId="{07CF8A4A-10F8-4F76-AF43-E932413B5228}" destId="{DC38DCFF-9B91-4EBC-8219-28292F394A65}" srcOrd="1" destOrd="0" parTransId="{950024BD-3493-49FB-A351-806F84DEEC6D}" sibTransId="{C9C999CC-FD27-4B0C-857E-3C1790EC8494}"/>
    <dgm:cxn modelId="{893AB1FD-09B7-40CD-BAC4-4ED576271BD8}" type="presOf" srcId="{8BC970C7-F5E0-49E7-A2EC-B2F6DA07BD4B}" destId="{75549DF6-0FF0-47F7-95BA-351E4C015A5E}" srcOrd="0" destOrd="0" presId="urn:microsoft.com/office/officeart/2005/8/layout/orgChart1"/>
    <dgm:cxn modelId="{17E58AD7-FB16-4672-9AAF-3388DF189751}" type="presParOf" srcId="{6956A5CB-D3D0-4518-B1E4-27C549CA35D7}" destId="{0F5A9520-6233-4EE1-B85E-47AB5D9DC823}" srcOrd="0" destOrd="0" presId="urn:microsoft.com/office/officeart/2005/8/layout/orgChart1"/>
    <dgm:cxn modelId="{444DD632-590F-43C9-BCF8-3DC2C48C1F18}" type="presParOf" srcId="{0F5A9520-6233-4EE1-B85E-47AB5D9DC823}" destId="{7B805C52-CFA3-4CE8-9CBA-D28CA99401F7}" srcOrd="0" destOrd="0" presId="urn:microsoft.com/office/officeart/2005/8/layout/orgChart1"/>
    <dgm:cxn modelId="{417D90D0-C42D-4C38-8F01-4DB47DC043A3}" type="presParOf" srcId="{7B805C52-CFA3-4CE8-9CBA-D28CA99401F7}" destId="{DC82686C-EEBE-4C56-ABC1-AA634313580C}" srcOrd="0" destOrd="0" presId="urn:microsoft.com/office/officeart/2005/8/layout/orgChart1"/>
    <dgm:cxn modelId="{20828E28-3A31-473F-8946-F2FF85C8E930}" type="presParOf" srcId="{7B805C52-CFA3-4CE8-9CBA-D28CA99401F7}" destId="{556CF359-4975-437F-897C-81A1195D1B8F}" srcOrd="1" destOrd="0" presId="urn:microsoft.com/office/officeart/2005/8/layout/orgChart1"/>
    <dgm:cxn modelId="{B0740400-CD12-498C-B7D1-24AF708C7EC6}" type="presParOf" srcId="{0F5A9520-6233-4EE1-B85E-47AB5D9DC823}" destId="{06B23309-0D73-49D3-9BA2-2C34985B6648}" srcOrd="1" destOrd="0" presId="urn:microsoft.com/office/officeart/2005/8/layout/orgChart1"/>
    <dgm:cxn modelId="{1204454D-49A0-433F-90BA-A0BA3E801AF3}" type="presParOf" srcId="{0F5A9520-6233-4EE1-B85E-47AB5D9DC823}" destId="{4AB9299D-34FE-49E6-8A0C-3FB82C5A2950}" srcOrd="2" destOrd="0" presId="urn:microsoft.com/office/officeart/2005/8/layout/orgChart1"/>
    <dgm:cxn modelId="{5B20155F-7A05-41D9-9BDA-0286941D2DC6}" type="presParOf" srcId="{6956A5CB-D3D0-4518-B1E4-27C549CA35D7}" destId="{CFA3CE59-CF13-42EF-A624-89072653AB93}" srcOrd="1" destOrd="0" presId="urn:microsoft.com/office/officeart/2005/8/layout/orgChart1"/>
    <dgm:cxn modelId="{21620BED-D72C-449B-86B4-D7DEC7D3B767}" type="presParOf" srcId="{CFA3CE59-CF13-42EF-A624-89072653AB93}" destId="{04D88692-6610-4872-93AC-859AC6F00D4A}" srcOrd="0" destOrd="0" presId="urn:microsoft.com/office/officeart/2005/8/layout/orgChart1"/>
    <dgm:cxn modelId="{CCCCB681-FE38-4C1D-9945-B680B148B320}" type="presParOf" srcId="{04D88692-6610-4872-93AC-859AC6F00D4A}" destId="{24278CFE-3F4B-40FC-867D-C0DF0EA19D3F}" srcOrd="0" destOrd="0" presId="urn:microsoft.com/office/officeart/2005/8/layout/orgChart1"/>
    <dgm:cxn modelId="{44A9CD2E-B384-4208-8D45-A04CF862B557}" type="presParOf" srcId="{04D88692-6610-4872-93AC-859AC6F00D4A}" destId="{414128C3-A1B9-4323-B243-2C29CA7CAE7E}" srcOrd="1" destOrd="0" presId="urn:microsoft.com/office/officeart/2005/8/layout/orgChart1"/>
    <dgm:cxn modelId="{D9209F09-D395-4EC3-ACCC-90A942BC1EE5}" type="presParOf" srcId="{CFA3CE59-CF13-42EF-A624-89072653AB93}" destId="{F2F35163-C0BE-4297-B5E7-9375745BBBAF}" srcOrd="1" destOrd="0" presId="urn:microsoft.com/office/officeart/2005/8/layout/orgChart1"/>
    <dgm:cxn modelId="{CBA4CEB1-3E8D-4C6B-ABDB-FFB25965A51D}" type="presParOf" srcId="{F2F35163-C0BE-4297-B5E7-9375745BBBAF}" destId="{4ACB122F-F40B-42E0-862F-40BD0276461B}" srcOrd="0" destOrd="0" presId="urn:microsoft.com/office/officeart/2005/8/layout/orgChart1"/>
    <dgm:cxn modelId="{0D8C40BE-7736-4929-80A3-F4A0D791069C}" type="presParOf" srcId="{F2F35163-C0BE-4297-B5E7-9375745BBBAF}" destId="{42D22D90-B5E7-48F6-8CF6-FFBFB77B2FE1}" srcOrd="1" destOrd="0" presId="urn:microsoft.com/office/officeart/2005/8/layout/orgChart1"/>
    <dgm:cxn modelId="{5B8BCF05-C94D-434F-A437-225482BB8923}" type="presParOf" srcId="{42D22D90-B5E7-48F6-8CF6-FFBFB77B2FE1}" destId="{566156E1-F6F3-4FBC-90F5-05A9D94B2148}" srcOrd="0" destOrd="0" presId="urn:microsoft.com/office/officeart/2005/8/layout/orgChart1"/>
    <dgm:cxn modelId="{DDEF49ED-B46E-43E2-8295-9E7D35327FC9}" type="presParOf" srcId="{566156E1-F6F3-4FBC-90F5-05A9D94B2148}" destId="{CE05C15B-9417-4738-A7D6-4B23FBD1D548}" srcOrd="0" destOrd="0" presId="urn:microsoft.com/office/officeart/2005/8/layout/orgChart1"/>
    <dgm:cxn modelId="{C77A11A1-540B-46A2-8CEA-AC47A1156A21}" type="presParOf" srcId="{566156E1-F6F3-4FBC-90F5-05A9D94B2148}" destId="{23DB0FB5-05D6-4978-968C-EA815B4C673D}" srcOrd="1" destOrd="0" presId="urn:microsoft.com/office/officeart/2005/8/layout/orgChart1"/>
    <dgm:cxn modelId="{1CA77D7A-42BE-4737-B6EA-BDBA61A4ACC5}" type="presParOf" srcId="{42D22D90-B5E7-48F6-8CF6-FFBFB77B2FE1}" destId="{78F31D5E-B3B6-47B4-B5AE-4D9078164D6B}" srcOrd="1" destOrd="0" presId="urn:microsoft.com/office/officeart/2005/8/layout/orgChart1"/>
    <dgm:cxn modelId="{73AAD76E-E52E-4345-951B-8F48F9F2ED57}" type="presParOf" srcId="{42D22D90-B5E7-48F6-8CF6-FFBFB77B2FE1}" destId="{3D1F385E-E48A-41AF-8B47-BB01E922180F}" srcOrd="2" destOrd="0" presId="urn:microsoft.com/office/officeart/2005/8/layout/orgChart1"/>
    <dgm:cxn modelId="{A07BCF5F-9FC0-46B0-8ECB-E8766D703EE5}" type="presParOf" srcId="{F2F35163-C0BE-4297-B5E7-9375745BBBAF}" destId="{028BDD1F-529E-4980-9B36-9D7044D9E018}" srcOrd="2" destOrd="0" presId="urn:microsoft.com/office/officeart/2005/8/layout/orgChart1"/>
    <dgm:cxn modelId="{25CB4372-068D-4843-AC26-6AAB694B7053}" type="presParOf" srcId="{F2F35163-C0BE-4297-B5E7-9375745BBBAF}" destId="{E3221785-556D-4F43-9E51-FE9F9217EB2E}" srcOrd="3" destOrd="0" presId="urn:microsoft.com/office/officeart/2005/8/layout/orgChart1"/>
    <dgm:cxn modelId="{E57B34E4-411B-4C9F-B109-58AE427E2078}" type="presParOf" srcId="{E3221785-556D-4F43-9E51-FE9F9217EB2E}" destId="{D141D28D-DC02-4B24-8A96-486BAC936A13}" srcOrd="0" destOrd="0" presId="urn:microsoft.com/office/officeart/2005/8/layout/orgChart1"/>
    <dgm:cxn modelId="{D6C2CA1C-537A-479D-AB03-DB86769FA4E5}" type="presParOf" srcId="{D141D28D-DC02-4B24-8A96-486BAC936A13}" destId="{FE9A478A-EF05-4DE7-B91D-B82CED2AD236}" srcOrd="0" destOrd="0" presId="urn:microsoft.com/office/officeart/2005/8/layout/orgChart1"/>
    <dgm:cxn modelId="{4DC320F4-FEA6-4EDC-B833-AA8FC9BB6AB5}" type="presParOf" srcId="{D141D28D-DC02-4B24-8A96-486BAC936A13}" destId="{BC38A920-50AB-4C2D-98EF-E8D5B4A1119C}" srcOrd="1" destOrd="0" presId="urn:microsoft.com/office/officeart/2005/8/layout/orgChart1"/>
    <dgm:cxn modelId="{C519D8F4-A726-4222-99A6-9EB524B1744D}" type="presParOf" srcId="{E3221785-556D-4F43-9E51-FE9F9217EB2E}" destId="{D10C2226-EFC0-4305-B2A4-E64963184B28}" srcOrd="1" destOrd="0" presId="urn:microsoft.com/office/officeart/2005/8/layout/orgChart1"/>
    <dgm:cxn modelId="{C3F96079-9711-41EC-914B-3E93B5A45168}" type="presParOf" srcId="{E3221785-556D-4F43-9E51-FE9F9217EB2E}" destId="{CB933DAB-2866-4E92-8F30-653361E96902}" srcOrd="2" destOrd="0" presId="urn:microsoft.com/office/officeart/2005/8/layout/orgChart1"/>
    <dgm:cxn modelId="{CFB73737-763F-4099-BBD5-E8A7D9F95BA6}" type="presParOf" srcId="{F2F35163-C0BE-4297-B5E7-9375745BBBAF}" destId="{3064DD3C-48CD-4789-9C00-1E6D5B58D9DF}" srcOrd="4" destOrd="0" presId="urn:microsoft.com/office/officeart/2005/8/layout/orgChart1"/>
    <dgm:cxn modelId="{A43A1BEA-B43A-46AD-A259-9D6BB2BD5288}" type="presParOf" srcId="{F2F35163-C0BE-4297-B5E7-9375745BBBAF}" destId="{BF56C5C5-2551-4983-A179-6492D7114F35}" srcOrd="5" destOrd="0" presId="urn:microsoft.com/office/officeart/2005/8/layout/orgChart1"/>
    <dgm:cxn modelId="{EF75109E-69C9-4D27-9806-DB26BF376510}" type="presParOf" srcId="{BF56C5C5-2551-4983-A179-6492D7114F35}" destId="{A6192D35-2E6D-49C0-805C-766A74E16FF5}" srcOrd="0" destOrd="0" presId="urn:microsoft.com/office/officeart/2005/8/layout/orgChart1"/>
    <dgm:cxn modelId="{02182E5F-3399-4D96-9775-58DD0D00DF40}" type="presParOf" srcId="{A6192D35-2E6D-49C0-805C-766A74E16FF5}" destId="{75549DF6-0FF0-47F7-95BA-351E4C015A5E}" srcOrd="0" destOrd="0" presId="urn:microsoft.com/office/officeart/2005/8/layout/orgChart1"/>
    <dgm:cxn modelId="{295687BB-0A69-408A-BD75-B02D37CE61CE}" type="presParOf" srcId="{A6192D35-2E6D-49C0-805C-766A74E16FF5}" destId="{B6A7AB3C-7B31-4EE9-B023-E30487B2F6D9}" srcOrd="1" destOrd="0" presId="urn:microsoft.com/office/officeart/2005/8/layout/orgChart1"/>
    <dgm:cxn modelId="{2E5DA8B6-F476-4183-96EA-946905C66AEC}" type="presParOf" srcId="{BF56C5C5-2551-4983-A179-6492D7114F35}" destId="{6D5EB1D3-A9CB-424D-9325-1CF08AF15CD8}" srcOrd="1" destOrd="0" presId="urn:microsoft.com/office/officeart/2005/8/layout/orgChart1"/>
    <dgm:cxn modelId="{3FC3C6CE-A30C-40FA-B0CA-BD10CBF6C516}" type="presParOf" srcId="{BF56C5C5-2551-4983-A179-6492D7114F35}" destId="{BDB0D97C-E7E4-42F6-9822-6B6082A1CF87}" srcOrd="2" destOrd="0" presId="urn:microsoft.com/office/officeart/2005/8/layout/orgChart1"/>
    <dgm:cxn modelId="{43A0B6E9-4482-48EC-9E85-23FDEDDA9D35}" type="presParOf" srcId="{F2F35163-C0BE-4297-B5E7-9375745BBBAF}" destId="{53E2DCCB-DF35-4AA0-B05D-8AF115DCC96B}" srcOrd="6" destOrd="0" presId="urn:microsoft.com/office/officeart/2005/8/layout/orgChart1"/>
    <dgm:cxn modelId="{FF9CC5A9-9826-4124-9349-DF4A2A80E95C}" type="presParOf" srcId="{F2F35163-C0BE-4297-B5E7-9375745BBBAF}" destId="{0557AEC9-E0AB-4D6C-B654-3CDB80535814}" srcOrd="7" destOrd="0" presId="urn:microsoft.com/office/officeart/2005/8/layout/orgChart1"/>
    <dgm:cxn modelId="{94C739A7-89A3-4878-8ECD-54342A666251}" type="presParOf" srcId="{0557AEC9-E0AB-4D6C-B654-3CDB80535814}" destId="{F3F961EE-1FCD-494C-900C-102A70B7C74C}" srcOrd="0" destOrd="0" presId="urn:microsoft.com/office/officeart/2005/8/layout/orgChart1"/>
    <dgm:cxn modelId="{6FB2E082-AE2F-410E-A413-2A6015B626B1}" type="presParOf" srcId="{F3F961EE-1FCD-494C-900C-102A70B7C74C}" destId="{10536856-69B6-41EE-AA60-8206190C54FD}" srcOrd="0" destOrd="0" presId="urn:microsoft.com/office/officeart/2005/8/layout/orgChart1"/>
    <dgm:cxn modelId="{55B8D632-AFE4-475F-8F85-ECB4EA53B249}" type="presParOf" srcId="{F3F961EE-1FCD-494C-900C-102A70B7C74C}" destId="{171A795D-A635-4526-AA81-B227F916C257}" srcOrd="1" destOrd="0" presId="urn:microsoft.com/office/officeart/2005/8/layout/orgChart1"/>
    <dgm:cxn modelId="{EE0D2960-97CB-4B44-9997-5B249C503A49}" type="presParOf" srcId="{0557AEC9-E0AB-4D6C-B654-3CDB80535814}" destId="{B70E5DEE-8227-44EE-AD2D-CC49F4B1C544}" srcOrd="1" destOrd="0" presId="urn:microsoft.com/office/officeart/2005/8/layout/orgChart1"/>
    <dgm:cxn modelId="{D53E56B0-E971-4B15-9CE8-552F9DD31510}" type="presParOf" srcId="{0557AEC9-E0AB-4D6C-B654-3CDB80535814}" destId="{F621E264-F1E5-4142-A0AD-3C3C3B6DBBAD}" srcOrd="2" destOrd="0" presId="urn:microsoft.com/office/officeart/2005/8/layout/orgChart1"/>
    <dgm:cxn modelId="{2EB46545-081E-455D-9135-B79E6CD635C6}" type="presParOf" srcId="{F2F35163-C0BE-4297-B5E7-9375745BBBAF}" destId="{DCC922D8-CFC5-4616-8E42-BA6DB5A84A5E}" srcOrd="8" destOrd="0" presId="urn:microsoft.com/office/officeart/2005/8/layout/orgChart1"/>
    <dgm:cxn modelId="{407A79D1-29C7-4FBB-A29B-9BB93A7CEEE3}" type="presParOf" srcId="{F2F35163-C0BE-4297-B5E7-9375745BBBAF}" destId="{505799BA-67FD-41E1-AD50-9AA882AFC187}" srcOrd="9" destOrd="0" presId="urn:microsoft.com/office/officeart/2005/8/layout/orgChart1"/>
    <dgm:cxn modelId="{938AE57D-D820-4691-9FD0-41BED0DA42BD}" type="presParOf" srcId="{505799BA-67FD-41E1-AD50-9AA882AFC187}" destId="{4B5D10A1-A1AF-41F8-8FFE-5EC696272717}" srcOrd="0" destOrd="0" presId="urn:microsoft.com/office/officeart/2005/8/layout/orgChart1"/>
    <dgm:cxn modelId="{079D14BF-6F65-4B7B-B64C-9D65318E23DA}" type="presParOf" srcId="{4B5D10A1-A1AF-41F8-8FFE-5EC696272717}" destId="{A3306AA6-1927-44DD-A5C9-C1093A4FCF8C}" srcOrd="0" destOrd="0" presId="urn:microsoft.com/office/officeart/2005/8/layout/orgChart1"/>
    <dgm:cxn modelId="{908C28A7-FE5E-41D4-93DA-DCB682B2E44D}" type="presParOf" srcId="{4B5D10A1-A1AF-41F8-8FFE-5EC696272717}" destId="{C274CE9F-DCB1-4EE1-B9B1-89348BFC49E7}" srcOrd="1" destOrd="0" presId="urn:microsoft.com/office/officeart/2005/8/layout/orgChart1"/>
    <dgm:cxn modelId="{87F661A8-A5A0-44FE-8C86-8CAC7A99E74C}" type="presParOf" srcId="{505799BA-67FD-41E1-AD50-9AA882AFC187}" destId="{13CC4DB3-461A-4120-A6E3-DE791E96A5EF}" srcOrd="1" destOrd="0" presId="urn:microsoft.com/office/officeart/2005/8/layout/orgChart1"/>
    <dgm:cxn modelId="{4E6ECB1C-27F0-4622-A08F-AAA8F70EB4E9}" type="presParOf" srcId="{505799BA-67FD-41E1-AD50-9AA882AFC187}" destId="{0BB5487A-C120-401E-ACB1-CC94BD3E56B2}" srcOrd="2" destOrd="0" presId="urn:microsoft.com/office/officeart/2005/8/layout/orgChart1"/>
    <dgm:cxn modelId="{491912DE-20FC-4F7F-90E7-CB8A65924898}" type="presParOf" srcId="{F2F35163-C0BE-4297-B5E7-9375745BBBAF}" destId="{A7DE74C3-C68F-4ADB-9AF5-85D73037ABCC}" srcOrd="10" destOrd="0" presId="urn:microsoft.com/office/officeart/2005/8/layout/orgChart1"/>
    <dgm:cxn modelId="{0A6DE741-EF6E-4534-A2CD-4FA7CF451711}" type="presParOf" srcId="{F2F35163-C0BE-4297-B5E7-9375745BBBAF}" destId="{50254935-836F-4931-A9AE-DC422EBFD272}" srcOrd="11" destOrd="0" presId="urn:microsoft.com/office/officeart/2005/8/layout/orgChart1"/>
    <dgm:cxn modelId="{6A36CC95-001F-4CC3-AD47-9B0612B4D9D8}" type="presParOf" srcId="{50254935-836F-4931-A9AE-DC422EBFD272}" destId="{B53C25FC-C1FC-4600-8F97-B9F9C7762E8A}" srcOrd="0" destOrd="0" presId="urn:microsoft.com/office/officeart/2005/8/layout/orgChart1"/>
    <dgm:cxn modelId="{FB7972C1-5D1E-483D-BE07-1EBEC1492B6C}" type="presParOf" srcId="{B53C25FC-C1FC-4600-8F97-B9F9C7762E8A}" destId="{82928108-169E-48E4-A551-095689E34419}" srcOrd="0" destOrd="0" presId="urn:microsoft.com/office/officeart/2005/8/layout/orgChart1"/>
    <dgm:cxn modelId="{4D9F515D-2A52-445B-A753-13B3A0AD3B75}" type="presParOf" srcId="{B53C25FC-C1FC-4600-8F97-B9F9C7762E8A}" destId="{38A86552-0638-474B-8991-7775889959F7}" srcOrd="1" destOrd="0" presId="urn:microsoft.com/office/officeart/2005/8/layout/orgChart1"/>
    <dgm:cxn modelId="{3650C6CC-B9C4-49B1-BEB6-0A8986B4D337}" type="presParOf" srcId="{50254935-836F-4931-A9AE-DC422EBFD272}" destId="{F86E8F9B-875D-4F0E-8613-3509C4FB0F3A}" srcOrd="1" destOrd="0" presId="urn:microsoft.com/office/officeart/2005/8/layout/orgChart1"/>
    <dgm:cxn modelId="{77B3F228-F8FE-455A-B0C8-F58EB4DCCD58}" type="presParOf" srcId="{50254935-836F-4931-A9AE-DC422EBFD272}" destId="{226D9B7A-DB10-4DD8-A79B-9392DBDE53BD}" srcOrd="2" destOrd="0" presId="urn:microsoft.com/office/officeart/2005/8/layout/orgChart1"/>
    <dgm:cxn modelId="{270A21CD-D55B-4345-9665-DE82F6DBFE08}" type="presParOf" srcId="{F2F35163-C0BE-4297-B5E7-9375745BBBAF}" destId="{05646A20-BA9E-45D7-B93C-DD80271050CD}" srcOrd="12" destOrd="0" presId="urn:microsoft.com/office/officeart/2005/8/layout/orgChart1"/>
    <dgm:cxn modelId="{A22392F2-5879-48E9-B122-986AE9086F54}" type="presParOf" srcId="{F2F35163-C0BE-4297-B5E7-9375745BBBAF}" destId="{10341AE7-9163-48BA-923B-D0A175615953}" srcOrd="13" destOrd="0" presId="urn:microsoft.com/office/officeart/2005/8/layout/orgChart1"/>
    <dgm:cxn modelId="{D073C2B6-44BA-4C5B-A907-7D3B22A9A0DA}" type="presParOf" srcId="{10341AE7-9163-48BA-923B-D0A175615953}" destId="{5ABBE817-EB70-41B0-BC88-0A49AF9CA8D7}" srcOrd="0" destOrd="0" presId="urn:microsoft.com/office/officeart/2005/8/layout/orgChart1"/>
    <dgm:cxn modelId="{EA62A482-3069-499E-9029-4D7FBD18DDAB}" type="presParOf" srcId="{5ABBE817-EB70-41B0-BC88-0A49AF9CA8D7}" destId="{3B9C117A-5D9A-4904-9703-6F655217D269}" srcOrd="0" destOrd="0" presId="urn:microsoft.com/office/officeart/2005/8/layout/orgChart1"/>
    <dgm:cxn modelId="{3310432F-695E-4E7E-88AA-702FB4CD8CD2}" type="presParOf" srcId="{5ABBE817-EB70-41B0-BC88-0A49AF9CA8D7}" destId="{AB276267-1EE4-49E4-9B17-9873620B7E5A}" srcOrd="1" destOrd="0" presId="urn:microsoft.com/office/officeart/2005/8/layout/orgChart1"/>
    <dgm:cxn modelId="{7698E489-38A3-4402-82A4-8E78B142CCAA}" type="presParOf" srcId="{10341AE7-9163-48BA-923B-D0A175615953}" destId="{3CAF9C05-43B0-4C9C-899E-164AC73DB668}" srcOrd="1" destOrd="0" presId="urn:microsoft.com/office/officeart/2005/8/layout/orgChart1"/>
    <dgm:cxn modelId="{DAC9C926-1D72-49F0-9D80-1FC42074F816}" type="presParOf" srcId="{10341AE7-9163-48BA-923B-D0A175615953}" destId="{1A9F05C6-6942-4683-A355-D2B2CC5C78C1}" srcOrd="2" destOrd="0" presId="urn:microsoft.com/office/officeart/2005/8/layout/orgChart1"/>
    <dgm:cxn modelId="{F26FEE5E-0E1B-4287-A07E-F6E6D9E37B46}" type="presParOf" srcId="{CFA3CE59-CF13-42EF-A624-89072653AB93}" destId="{6757E63C-B527-4C67-85F9-41C8D87D223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8915E-DC14-41D6-9BB5-F49E1C265163}"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8FE81FEC-2664-411F-AEB3-065F29F52751}">
      <dgm:prSet/>
      <dgm:spPr/>
      <dgm:t>
        <a:bodyPr lIns="182880" tIns="182880" rIns="182880" bIns="182880"/>
        <a:lstStyle/>
        <a:p>
          <a:pPr>
            <a:lnSpc>
              <a:spcPct val="100000"/>
            </a:lnSpc>
          </a:pPr>
          <a:endParaRPr lang="en-US" kern="1200" spc="50" baseline="0">
            <a:latin typeface="Tenorite"/>
            <a:ea typeface="+mn-ea"/>
            <a:cs typeface="+mn-cs"/>
          </a:endParaRPr>
        </a:p>
      </dgm:t>
    </dgm:pt>
    <dgm:pt modelId="{BCBC007E-0269-421B-9C41-DE26D5C3A822}" type="parTrans" cxnId="{711E093C-AD42-45A4-8D40-A2D39702062E}">
      <dgm:prSet/>
      <dgm:spPr/>
      <dgm:t>
        <a:bodyPr/>
        <a:lstStyle/>
        <a:p>
          <a:endParaRPr lang="en-US">
            <a:latin typeface="+mn-lt"/>
          </a:endParaRPr>
        </a:p>
      </dgm:t>
    </dgm:pt>
    <dgm:pt modelId="{80230EB7-7230-4881-A631-309C07417378}" type="sibTrans" cxnId="{711E093C-AD42-45A4-8D40-A2D39702062E}">
      <dgm:prSet/>
      <dgm:spPr/>
      <dgm:t>
        <a:bodyPr/>
        <a:lstStyle/>
        <a:p>
          <a:endParaRPr lang="en-US">
            <a:latin typeface="+mn-lt"/>
          </a:endParaRPr>
        </a:p>
      </dgm:t>
    </dgm:pt>
    <dgm:pt modelId="{73D947E0-108F-4D20-A71E-3CF329F97212}">
      <dgm:prSet/>
      <dgm:spPr/>
      <dgm:t>
        <a:bodyPr/>
        <a:lstStyle/>
        <a:p>
          <a:pPr>
            <a:lnSpc>
              <a:spcPct val="100000"/>
            </a:lnSpc>
            <a:defRPr b="1"/>
          </a:pPr>
          <a:r>
            <a:rPr lang="en-US" kern="1200" spc="150" baseline="0">
              <a:latin typeface="+mj-lt"/>
              <a:ea typeface="+mj-ea"/>
              <a:cs typeface="+mj-cs"/>
            </a:rPr>
            <a:t>Documentum Replacement</a:t>
          </a:r>
        </a:p>
      </dgm:t>
    </dgm:pt>
    <dgm:pt modelId="{9D249532-A24D-4D8F-848A-9F42F2E486C9}" type="parTrans" cxnId="{A0077D09-C12C-46D0-8DF7-194B6911362A}">
      <dgm:prSet/>
      <dgm:spPr/>
      <dgm:t>
        <a:bodyPr/>
        <a:lstStyle/>
        <a:p>
          <a:endParaRPr lang="en-US">
            <a:latin typeface="+mn-lt"/>
          </a:endParaRPr>
        </a:p>
      </dgm:t>
    </dgm:pt>
    <dgm:pt modelId="{AE813459-65AB-4FA9-B717-330DDA6DFA4E}" type="sibTrans" cxnId="{A0077D09-C12C-46D0-8DF7-194B6911362A}">
      <dgm:prSet/>
      <dgm:spPr/>
      <dgm:t>
        <a:bodyPr/>
        <a:lstStyle/>
        <a:p>
          <a:endParaRPr lang="en-US">
            <a:latin typeface="+mn-lt"/>
          </a:endParaRPr>
        </a:p>
      </dgm:t>
    </dgm:pt>
    <dgm:pt modelId="{30A490C8-22B4-4D68-875C-0F0DE2FF864D}">
      <dgm:prSet custT="1"/>
      <dgm:spPr/>
      <dgm:t>
        <a:bodyPr/>
        <a:lstStyle/>
        <a:p>
          <a:pPr>
            <a:lnSpc>
              <a:spcPct val="100000"/>
            </a:lnSpc>
          </a:pPr>
          <a:r>
            <a:rPr lang="en-US" sz="1300" spc="50" baseline="0" dirty="0">
              <a:latin typeface="+mn-lt"/>
            </a:rPr>
            <a:t>Target for Completion 9/2025</a:t>
          </a:r>
        </a:p>
        <a:p>
          <a:pPr>
            <a:lnSpc>
              <a:spcPct val="100000"/>
            </a:lnSpc>
          </a:pPr>
          <a:r>
            <a:rPr lang="en-US" sz="1300" spc="50" baseline="0" dirty="0">
              <a:latin typeface="+mn-lt"/>
            </a:rPr>
            <a:t>Project Timeline of 12 Months</a:t>
          </a:r>
        </a:p>
        <a:p>
          <a:pPr>
            <a:lnSpc>
              <a:spcPct val="100000"/>
            </a:lnSpc>
          </a:pPr>
          <a:r>
            <a:rPr lang="en-US" sz="1300" spc="50" baseline="0" dirty="0">
              <a:latin typeface="+mn-lt"/>
            </a:rPr>
            <a:t>Alternatives Analysis Complete</a:t>
          </a:r>
        </a:p>
        <a:p>
          <a:pPr>
            <a:lnSpc>
              <a:spcPct val="100000"/>
            </a:lnSpc>
          </a:pPr>
          <a:r>
            <a:rPr lang="en-US" sz="1300" spc="50" baseline="0" dirty="0">
              <a:latin typeface="+mn-lt"/>
            </a:rPr>
            <a:t>Kick-off and Scoping Completed October 2024</a:t>
          </a:r>
        </a:p>
        <a:p>
          <a:pPr>
            <a:lnSpc>
              <a:spcPct val="100000"/>
            </a:lnSpc>
          </a:pPr>
          <a:r>
            <a:rPr lang="en-US" sz="1300" spc="50" baseline="0" dirty="0">
              <a:latin typeface="+mn-lt"/>
            </a:rPr>
            <a:t>Three Phases: Planning, Deployment, Migration</a:t>
          </a:r>
        </a:p>
        <a:p>
          <a:pPr>
            <a:lnSpc>
              <a:spcPct val="100000"/>
            </a:lnSpc>
          </a:pPr>
          <a:r>
            <a:rPr lang="en-US" sz="1300" spc="50" baseline="0" dirty="0">
              <a:latin typeface="+mn-lt"/>
            </a:rPr>
            <a:t>OCSPP strategy</a:t>
          </a:r>
        </a:p>
      </dgm:t>
    </dgm:pt>
    <dgm:pt modelId="{035C64B0-4F0C-4FD1-BD23-B1D4C9887CBE}" type="parTrans" cxnId="{381FE1CC-8184-4745-8EB3-6DE11655998D}">
      <dgm:prSet/>
      <dgm:spPr/>
      <dgm:t>
        <a:bodyPr/>
        <a:lstStyle/>
        <a:p>
          <a:endParaRPr lang="en-US">
            <a:latin typeface="+mn-lt"/>
          </a:endParaRPr>
        </a:p>
      </dgm:t>
    </dgm:pt>
    <dgm:pt modelId="{45495DA8-8707-41E3-A12B-FA5766269C44}" type="sibTrans" cxnId="{381FE1CC-8184-4745-8EB3-6DE11655998D}">
      <dgm:prSet/>
      <dgm:spPr/>
      <dgm:t>
        <a:bodyPr/>
        <a:lstStyle/>
        <a:p>
          <a:endParaRPr lang="en-US">
            <a:latin typeface="+mn-lt"/>
          </a:endParaRPr>
        </a:p>
      </dgm:t>
    </dgm:pt>
    <dgm:pt modelId="{B1AFA1AF-0FF8-45B3-A6D0-0E255A2F637D}">
      <dgm:prSet/>
      <dgm:spPr/>
      <dgm:t>
        <a:bodyPr/>
        <a:lstStyle/>
        <a:p>
          <a:pPr>
            <a:lnSpc>
              <a:spcPct val="100000"/>
            </a:lnSpc>
            <a:defRPr b="1"/>
          </a:pPr>
          <a:r>
            <a:rPr lang="en-US" strike="noStrike" kern="1200" spc="150" baseline="0">
              <a:latin typeface="Tenorite"/>
              <a:ea typeface="+mn-ea"/>
              <a:cs typeface="+mn-cs"/>
            </a:rPr>
            <a:t>Data Management Solution</a:t>
          </a:r>
        </a:p>
      </dgm:t>
    </dgm:pt>
    <dgm:pt modelId="{10C68AF5-481C-45AA-A216-8BBBB04515B9}" type="parTrans" cxnId="{F28D7702-2FC3-49BD-BB13-C989E5EE622A}">
      <dgm:prSet/>
      <dgm:spPr/>
      <dgm:t>
        <a:bodyPr/>
        <a:lstStyle/>
        <a:p>
          <a:endParaRPr lang="en-US">
            <a:latin typeface="+mn-lt"/>
          </a:endParaRPr>
        </a:p>
      </dgm:t>
    </dgm:pt>
    <dgm:pt modelId="{88649F7A-400B-4056-965D-C9AC0B3AD942}" type="sibTrans" cxnId="{F28D7702-2FC3-49BD-BB13-C989E5EE622A}">
      <dgm:prSet/>
      <dgm:spPr/>
      <dgm:t>
        <a:bodyPr/>
        <a:lstStyle/>
        <a:p>
          <a:endParaRPr lang="en-US">
            <a:latin typeface="+mn-lt"/>
          </a:endParaRPr>
        </a:p>
      </dgm:t>
    </dgm:pt>
    <dgm:pt modelId="{50418D2B-9486-42DE-AFDD-1D31420040FF}">
      <dgm:prSet custT="1"/>
      <dgm:spPr/>
      <dgm:t>
        <a:bodyPr/>
        <a:lstStyle/>
        <a:p>
          <a:pPr>
            <a:lnSpc>
              <a:spcPct val="100000"/>
            </a:lnSpc>
          </a:pPr>
          <a:r>
            <a:rPr lang="en-US" sz="1300" strike="noStrike" spc="50" baseline="0" dirty="0">
              <a:latin typeface="+mn-lt"/>
            </a:rPr>
            <a:t>Interdependent with Document Repository Project</a:t>
          </a:r>
        </a:p>
        <a:p>
          <a:pPr>
            <a:lnSpc>
              <a:spcPct val="100000"/>
            </a:lnSpc>
          </a:pPr>
          <a:r>
            <a:rPr lang="en-US" sz="1300" strike="noStrike" spc="50" baseline="0" dirty="0">
              <a:latin typeface="+mn-lt"/>
            </a:rPr>
            <a:t>Interdependent with Infrastructure Project</a:t>
          </a:r>
        </a:p>
        <a:p>
          <a:pPr>
            <a:lnSpc>
              <a:spcPct val="100000"/>
            </a:lnSpc>
          </a:pPr>
          <a:r>
            <a:rPr lang="en-US" sz="1300" strike="noStrike" spc="50" baseline="0" dirty="0">
              <a:latin typeface="+mn-lt"/>
            </a:rPr>
            <a:t>Holistic plan to deal with legacy software and Data Solution</a:t>
          </a:r>
        </a:p>
        <a:p>
          <a:pPr>
            <a:lnSpc>
              <a:spcPct val="100000"/>
            </a:lnSpc>
          </a:pPr>
          <a:r>
            <a:rPr lang="en-US" sz="1300" strike="noStrike" spc="50" baseline="0" dirty="0">
              <a:latin typeface="+mn-lt"/>
            </a:rPr>
            <a:t>Critical to transforming workflows and allowing for data-centric approach to documents, risk assessments, e-label and e-CSF </a:t>
          </a:r>
        </a:p>
      </dgm:t>
    </dgm:pt>
    <dgm:pt modelId="{D5A17F6B-93F5-442B-938A-0F38C281BE88}" type="parTrans" cxnId="{5A5BA622-5DEB-48B9-88D9-C1DE36C711E5}">
      <dgm:prSet/>
      <dgm:spPr/>
      <dgm:t>
        <a:bodyPr/>
        <a:lstStyle/>
        <a:p>
          <a:endParaRPr lang="en-US">
            <a:latin typeface="+mn-lt"/>
          </a:endParaRPr>
        </a:p>
      </dgm:t>
    </dgm:pt>
    <dgm:pt modelId="{1D87A0A5-8024-4710-846B-D5BFAC785107}" type="sibTrans" cxnId="{5A5BA622-5DEB-48B9-88D9-C1DE36C711E5}">
      <dgm:prSet/>
      <dgm:spPr/>
      <dgm:t>
        <a:bodyPr/>
        <a:lstStyle/>
        <a:p>
          <a:endParaRPr lang="en-US">
            <a:latin typeface="+mn-lt"/>
          </a:endParaRPr>
        </a:p>
      </dgm:t>
    </dgm:pt>
    <dgm:pt modelId="{E9682B4F-0217-4B50-923E-C104AA24290F}">
      <dgm:prSet/>
      <dgm:spPr/>
      <dgm:t>
        <a:bodyPr/>
        <a:lstStyle/>
        <a:p>
          <a:pPr>
            <a:lnSpc>
              <a:spcPct val="100000"/>
            </a:lnSpc>
            <a:defRPr b="1"/>
          </a:pPr>
          <a:r>
            <a:rPr lang="en-US" kern="1200" spc="150" baseline="0">
              <a:latin typeface="Tenorite"/>
              <a:ea typeface="+mn-ea"/>
              <a:cs typeface="+mn-cs"/>
            </a:rPr>
            <a:t>INFRASTRUCTURE</a:t>
          </a:r>
        </a:p>
      </dgm:t>
    </dgm:pt>
    <dgm:pt modelId="{E0F6C4AF-9BBB-4698-91D7-F9AE3EACBD5D}" type="parTrans" cxnId="{6C23D0C9-74B2-4C8B-AB2F-A03B3B0EBE56}">
      <dgm:prSet/>
      <dgm:spPr/>
      <dgm:t>
        <a:bodyPr/>
        <a:lstStyle/>
        <a:p>
          <a:endParaRPr lang="en-US">
            <a:latin typeface="+mn-lt"/>
          </a:endParaRPr>
        </a:p>
      </dgm:t>
    </dgm:pt>
    <dgm:pt modelId="{B8632E42-D7EB-4C31-877E-6F1B2801851A}" type="sibTrans" cxnId="{6C23D0C9-74B2-4C8B-AB2F-A03B3B0EBE56}">
      <dgm:prSet/>
      <dgm:spPr/>
      <dgm:t>
        <a:bodyPr/>
        <a:lstStyle/>
        <a:p>
          <a:endParaRPr lang="en-US">
            <a:latin typeface="+mn-lt"/>
          </a:endParaRPr>
        </a:p>
      </dgm:t>
    </dgm:pt>
    <dgm:pt modelId="{0EC0C300-11E4-45CF-8418-973585107209}">
      <dgm:prSet custT="1"/>
      <dgm:spPr/>
      <dgm:t>
        <a:bodyPr/>
        <a:lstStyle/>
        <a:p>
          <a:pPr>
            <a:lnSpc>
              <a:spcPct val="100000"/>
            </a:lnSpc>
          </a:pPr>
          <a:r>
            <a:rPr lang="en-US" sz="1300" kern="1200" spc="50" baseline="0" dirty="0">
              <a:latin typeface="Tenorite"/>
              <a:ea typeface="+mn-ea"/>
              <a:cs typeface="+mn-cs"/>
            </a:rPr>
            <a:t>Underlying physical and information technology devices</a:t>
          </a:r>
        </a:p>
        <a:p>
          <a:pPr>
            <a:lnSpc>
              <a:spcPct val="100000"/>
            </a:lnSpc>
          </a:pPr>
          <a:r>
            <a:rPr lang="en-US" sz="1300" kern="1200" spc="50" baseline="0" dirty="0">
              <a:latin typeface="Tenorite"/>
              <a:ea typeface="+mn-ea"/>
              <a:cs typeface="+mn-cs"/>
            </a:rPr>
            <a:t>Legacy Apps: PRISM, OPPIN DE, OPPIN Query, etc. are all on prem</a:t>
          </a:r>
        </a:p>
        <a:p>
          <a:pPr>
            <a:lnSpc>
              <a:spcPct val="100000"/>
            </a:lnSpc>
          </a:pPr>
          <a:r>
            <a:rPr lang="en-US" sz="1300" kern="1200" spc="50" baseline="0" dirty="0">
              <a:latin typeface="Tenorite"/>
              <a:ea typeface="+mn-ea"/>
              <a:cs typeface="+mn-cs"/>
            </a:rPr>
            <a:t>Interdependent on Data Management/Documents</a:t>
          </a:r>
        </a:p>
        <a:p>
          <a:pPr>
            <a:lnSpc>
              <a:spcPct val="100000"/>
            </a:lnSpc>
          </a:pPr>
          <a:r>
            <a:rPr lang="en-US" sz="1300" kern="1200" spc="50" baseline="0" dirty="0">
              <a:latin typeface="Tenorite"/>
              <a:ea typeface="+mn-ea"/>
              <a:cs typeface="+mn-cs"/>
            </a:rPr>
            <a:t>12+ Months</a:t>
          </a:r>
        </a:p>
        <a:p>
          <a:pPr>
            <a:lnSpc>
              <a:spcPct val="100000"/>
            </a:lnSpc>
          </a:pPr>
          <a:r>
            <a:rPr lang="en-US" sz="1300" kern="1200" spc="50" baseline="0" dirty="0">
              <a:latin typeface="Tenorite"/>
              <a:ea typeface="+mn-ea"/>
              <a:cs typeface="+mn-cs"/>
            </a:rPr>
            <a:t>Move to Cloud Solution</a:t>
          </a:r>
        </a:p>
        <a:p>
          <a:pPr>
            <a:lnSpc>
              <a:spcPct val="100000"/>
            </a:lnSpc>
          </a:pPr>
          <a:r>
            <a:rPr lang="en-US" sz="1300" kern="1200" spc="50" baseline="0" dirty="0">
              <a:latin typeface="Tenorite"/>
              <a:ea typeface="+mn-ea"/>
              <a:cs typeface="+mn-cs"/>
            </a:rPr>
            <a:t>Build Business Capabilities in Salesforce</a:t>
          </a:r>
        </a:p>
      </dgm:t>
    </dgm:pt>
    <dgm:pt modelId="{1E4DD98E-100E-46B7-B24A-408BBF69E9FA}" type="parTrans" cxnId="{51563A4F-C0EB-47D6-B5BC-47A4E599AD4B}">
      <dgm:prSet/>
      <dgm:spPr/>
      <dgm:t>
        <a:bodyPr/>
        <a:lstStyle/>
        <a:p>
          <a:endParaRPr lang="en-US">
            <a:latin typeface="+mn-lt"/>
          </a:endParaRPr>
        </a:p>
      </dgm:t>
    </dgm:pt>
    <dgm:pt modelId="{90FAB5D1-62B3-4FF6-A07D-EE607F529C32}" type="sibTrans" cxnId="{51563A4F-C0EB-47D6-B5BC-47A4E599AD4B}">
      <dgm:prSet/>
      <dgm:spPr/>
      <dgm:t>
        <a:bodyPr/>
        <a:lstStyle/>
        <a:p>
          <a:endParaRPr lang="en-US">
            <a:latin typeface="+mn-lt"/>
          </a:endParaRPr>
        </a:p>
      </dgm:t>
    </dgm:pt>
    <dgm:pt modelId="{FEB4A941-E9FA-4A86-A673-85FF34B35F20}">
      <dgm:prSet custT="1"/>
      <dgm:spPr/>
      <dgm:t>
        <a:bodyPr/>
        <a:lstStyle/>
        <a:p>
          <a:pPr>
            <a:lnSpc>
              <a:spcPct val="100000"/>
            </a:lnSpc>
          </a:pPr>
          <a:r>
            <a:rPr lang="en-US" sz="1300" kern="1200" spc="50" baseline="0">
              <a:latin typeface="Tenorite"/>
              <a:ea typeface="+mn-ea"/>
              <a:cs typeface="+mn-cs"/>
            </a:rPr>
            <a:t>Phase 1 Deployment December 2024: Registrants Log In</a:t>
          </a:r>
        </a:p>
        <a:p>
          <a:pPr>
            <a:lnSpc>
              <a:spcPct val="100000"/>
            </a:lnSpc>
          </a:pPr>
          <a:r>
            <a:rPr lang="en-US" sz="1300" kern="1200" spc="50" baseline="0">
              <a:latin typeface="Tenorite"/>
              <a:ea typeface="+mn-ea"/>
              <a:cs typeface="+mn-cs"/>
            </a:rPr>
            <a:t>Phase 2 Deployment January and TBD 2025: Registrant Dashboards</a:t>
          </a:r>
        </a:p>
        <a:p>
          <a:pPr>
            <a:lnSpc>
              <a:spcPct val="100000"/>
            </a:lnSpc>
          </a:pPr>
          <a:r>
            <a:rPr lang="en-US" sz="1300" kern="1200" spc="50" baseline="0">
              <a:latin typeface="Tenorite"/>
              <a:ea typeface="+mn-ea"/>
              <a:cs typeface="+mn-cs"/>
            </a:rPr>
            <a:t>Phase 3 Deployments TBD Late 2025: Submissions (high dependence on other projects)</a:t>
          </a:r>
        </a:p>
      </dgm:t>
    </dgm:pt>
    <dgm:pt modelId="{39522508-BC4E-4DD5-A744-AFEFFE36DB74}" type="parTrans" cxnId="{F942F56C-9025-4AA1-9B36-C5AE0A93B0F5}">
      <dgm:prSet/>
      <dgm:spPr/>
      <dgm:t>
        <a:bodyPr/>
        <a:lstStyle/>
        <a:p>
          <a:endParaRPr lang="en-US">
            <a:latin typeface="+mn-lt"/>
          </a:endParaRPr>
        </a:p>
      </dgm:t>
    </dgm:pt>
    <dgm:pt modelId="{97624CC8-6315-4683-B26C-C30D552DA5A6}" type="sibTrans" cxnId="{F942F56C-9025-4AA1-9B36-C5AE0A93B0F5}">
      <dgm:prSet/>
      <dgm:spPr/>
      <dgm:t>
        <a:bodyPr/>
        <a:lstStyle/>
        <a:p>
          <a:endParaRPr lang="en-US">
            <a:latin typeface="+mn-lt"/>
          </a:endParaRPr>
        </a:p>
      </dgm:t>
    </dgm:pt>
    <dgm:pt modelId="{A2322D3A-7AC2-4C5C-9D7E-EAB2313D47D4}">
      <dgm:prSet/>
      <dgm:spPr/>
      <dgm:t>
        <a:bodyPr/>
        <a:lstStyle/>
        <a:p>
          <a:pPr>
            <a:lnSpc>
              <a:spcPct val="100000"/>
            </a:lnSpc>
            <a:defRPr b="1"/>
          </a:pPr>
          <a:endParaRPr lang="en-US" kern="1200" spc="150" baseline="0">
            <a:latin typeface="Tenorite"/>
            <a:ea typeface="+mn-ea"/>
            <a:cs typeface="+mn-cs"/>
          </a:endParaRPr>
        </a:p>
      </dgm:t>
    </dgm:pt>
    <dgm:pt modelId="{4A8C15D4-B36F-4764-B4FF-F2AF790D3E17}" type="parTrans" cxnId="{179FAFCF-F878-464E-A8A6-1185EFA0E380}">
      <dgm:prSet/>
      <dgm:spPr/>
      <dgm:t>
        <a:bodyPr/>
        <a:lstStyle/>
        <a:p>
          <a:endParaRPr lang="en-US">
            <a:latin typeface="+mn-lt"/>
          </a:endParaRPr>
        </a:p>
      </dgm:t>
    </dgm:pt>
    <dgm:pt modelId="{84DE1C3A-3FC7-4DB3-88ED-33F65A71557A}" type="sibTrans" cxnId="{179FAFCF-F878-464E-A8A6-1185EFA0E380}">
      <dgm:prSet/>
      <dgm:spPr/>
      <dgm:t>
        <a:bodyPr/>
        <a:lstStyle/>
        <a:p>
          <a:endParaRPr lang="en-US">
            <a:latin typeface="+mn-lt"/>
          </a:endParaRPr>
        </a:p>
      </dgm:t>
    </dgm:pt>
    <dgm:pt modelId="{4F85505A-81B6-4FDA-A144-900B71DAD946}">
      <dgm:prSet/>
      <dgm:spPr/>
      <dgm:t>
        <a:bodyPr/>
        <a:lstStyle/>
        <a:p>
          <a:pPr>
            <a:lnSpc>
              <a:spcPct val="100000"/>
            </a:lnSpc>
            <a:defRPr b="1"/>
          </a:pPr>
          <a:r>
            <a:rPr lang="en-US" kern="1200" spc="150" baseline="0">
              <a:latin typeface="Tenorite"/>
              <a:ea typeface="+mn-ea"/>
              <a:cs typeface="+mn-cs"/>
            </a:rPr>
            <a:t>PORTAL</a:t>
          </a:r>
        </a:p>
      </dgm:t>
    </dgm:pt>
    <dgm:pt modelId="{D9A96E25-7BBE-4DDD-8DDE-B4970D4340A8}" type="parTrans" cxnId="{2D633B56-E147-4EFC-B9EE-6C0413F329B0}">
      <dgm:prSet/>
      <dgm:spPr/>
      <dgm:t>
        <a:bodyPr/>
        <a:lstStyle/>
        <a:p>
          <a:endParaRPr lang="en-US">
            <a:latin typeface="+mn-lt"/>
          </a:endParaRPr>
        </a:p>
      </dgm:t>
    </dgm:pt>
    <dgm:pt modelId="{68F74A88-49DC-44B1-BC0D-220A7B97601C}" type="sibTrans" cxnId="{2D633B56-E147-4EFC-B9EE-6C0413F329B0}">
      <dgm:prSet/>
      <dgm:spPr/>
      <dgm:t>
        <a:bodyPr/>
        <a:lstStyle/>
        <a:p>
          <a:endParaRPr lang="en-US">
            <a:latin typeface="+mn-lt"/>
          </a:endParaRPr>
        </a:p>
      </dgm:t>
    </dgm:pt>
    <dgm:pt modelId="{BC9622C6-E12F-4ABB-A183-EF7F7FF1C001}" type="pres">
      <dgm:prSet presAssocID="{0DD8915E-DC14-41D6-9BB5-F49E1C265163}" presName="root" presStyleCnt="0">
        <dgm:presLayoutVars>
          <dgm:dir/>
          <dgm:resizeHandles val="exact"/>
        </dgm:presLayoutVars>
      </dgm:prSet>
      <dgm:spPr/>
    </dgm:pt>
    <dgm:pt modelId="{8C2281F3-95FD-44AB-8DF9-99D493BD1C0B}" type="pres">
      <dgm:prSet presAssocID="{73D947E0-108F-4D20-A71E-3CF329F97212}" presName="compNode" presStyleCnt="0"/>
      <dgm:spPr/>
    </dgm:pt>
    <dgm:pt modelId="{34140D5C-0CE8-4089-B8C0-B35A8AB9EA6D}" type="pres">
      <dgm:prSet presAssocID="{73D947E0-108F-4D20-A71E-3CF329F97212}" presName="iconRect" presStyleLbl="node1" presStyleIdx="0" presStyleCnt="5" custLinFactNeighborX="42127" custLinFactNeighborY="-8839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338E732B-931F-45D6-8B1F-86ADEB8AA2E1}" type="pres">
      <dgm:prSet presAssocID="{73D947E0-108F-4D20-A71E-3CF329F97212}" presName="iconSpace" presStyleCnt="0"/>
      <dgm:spPr/>
    </dgm:pt>
    <dgm:pt modelId="{B1CC0A3B-463B-473E-8EB9-204974082C7C}" type="pres">
      <dgm:prSet presAssocID="{73D947E0-108F-4D20-A71E-3CF329F97212}" presName="parTx" presStyleLbl="revTx" presStyleIdx="0" presStyleCnt="10" custLinFactY="-51198" custLinFactNeighborX="1330" custLinFactNeighborY="-100000">
        <dgm:presLayoutVars>
          <dgm:chMax val="0"/>
          <dgm:chPref val="0"/>
        </dgm:presLayoutVars>
      </dgm:prSet>
      <dgm:spPr/>
    </dgm:pt>
    <dgm:pt modelId="{27358409-1795-4EBF-AC52-448C9D9B6546}" type="pres">
      <dgm:prSet presAssocID="{73D947E0-108F-4D20-A71E-3CF329F97212}" presName="txSpace" presStyleCnt="0"/>
      <dgm:spPr/>
    </dgm:pt>
    <dgm:pt modelId="{F59FDEEE-B83D-4D54-8C0F-E85C8478471B}" type="pres">
      <dgm:prSet presAssocID="{73D947E0-108F-4D20-A71E-3CF329F97212}" presName="desTx" presStyleLbl="revTx" presStyleIdx="1" presStyleCnt="10" custScaleY="93551" custLinFactNeighborX="860" custLinFactNeighborY="-39703">
        <dgm:presLayoutVars/>
      </dgm:prSet>
      <dgm:spPr/>
    </dgm:pt>
    <dgm:pt modelId="{8F250E1D-E9AB-4F5C-86FE-D5F8D7A8009C}" type="pres">
      <dgm:prSet presAssocID="{AE813459-65AB-4FA9-B717-330DDA6DFA4E}" presName="sibTrans" presStyleCnt="0"/>
      <dgm:spPr/>
    </dgm:pt>
    <dgm:pt modelId="{5255500A-D3F7-4F16-98D9-0373C0B603CF}" type="pres">
      <dgm:prSet presAssocID="{B1AFA1AF-0FF8-45B3-A6D0-0E255A2F637D}" presName="compNode" presStyleCnt="0"/>
      <dgm:spPr/>
    </dgm:pt>
    <dgm:pt modelId="{9FC5D621-110B-4CD0-B741-B9769FF2D0C4}" type="pres">
      <dgm:prSet presAssocID="{B1AFA1AF-0FF8-45B3-A6D0-0E255A2F637D}" presName="iconRect" presStyleLbl="node1" presStyleIdx="1" presStyleCnt="5" custLinFactNeighborX="94038" custLinFactNeighborY="-8782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yncing Cloud"/>
        </a:ext>
      </dgm:extLst>
    </dgm:pt>
    <dgm:pt modelId="{B39744B0-F3D8-4E36-B34A-8BA91C6CCA5B}" type="pres">
      <dgm:prSet presAssocID="{B1AFA1AF-0FF8-45B3-A6D0-0E255A2F637D}" presName="iconSpace" presStyleCnt="0"/>
      <dgm:spPr/>
    </dgm:pt>
    <dgm:pt modelId="{23C8D5C0-82A8-4704-96C2-9DD1927BF90B}" type="pres">
      <dgm:prSet presAssocID="{B1AFA1AF-0FF8-45B3-A6D0-0E255A2F637D}" presName="parTx" presStyleLbl="revTx" presStyleIdx="2" presStyleCnt="10" custScaleX="135283" custLinFactY="-36936" custLinFactNeighborX="3412" custLinFactNeighborY="-100000">
        <dgm:presLayoutVars>
          <dgm:chMax val="0"/>
          <dgm:chPref val="0"/>
        </dgm:presLayoutVars>
      </dgm:prSet>
      <dgm:spPr/>
    </dgm:pt>
    <dgm:pt modelId="{84ED9C58-4327-4BB7-8D93-D2CD614E545C}" type="pres">
      <dgm:prSet presAssocID="{B1AFA1AF-0FF8-45B3-A6D0-0E255A2F637D}" presName="txSpace" presStyleCnt="0"/>
      <dgm:spPr/>
    </dgm:pt>
    <dgm:pt modelId="{F7523959-2D7D-4AE5-BE62-369D2E67314D}" type="pres">
      <dgm:prSet presAssocID="{B1AFA1AF-0FF8-45B3-A6D0-0E255A2F637D}" presName="desTx" presStyleLbl="revTx" presStyleIdx="3" presStyleCnt="10" custScaleX="127947" custScaleY="103310" custLinFactNeighborX="2539" custLinFactNeighborY="-32383">
        <dgm:presLayoutVars/>
      </dgm:prSet>
      <dgm:spPr/>
    </dgm:pt>
    <dgm:pt modelId="{565A32DB-1634-416C-9F75-9047352C92F8}" type="pres">
      <dgm:prSet presAssocID="{88649F7A-400B-4056-965D-C9AC0B3AD942}" presName="sibTrans" presStyleCnt="0"/>
      <dgm:spPr/>
    </dgm:pt>
    <dgm:pt modelId="{C108DAA0-888E-422C-B82B-19FFE2FA0C83}" type="pres">
      <dgm:prSet presAssocID="{E9682B4F-0217-4B50-923E-C104AA24290F}" presName="compNode" presStyleCnt="0"/>
      <dgm:spPr/>
    </dgm:pt>
    <dgm:pt modelId="{5718E6B3-D4EB-4842-8E40-34037D8A47F9}" type="pres">
      <dgm:prSet presAssocID="{E9682B4F-0217-4B50-923E-C104AA24290F}" presName="iconRect" presStyleLbl="node1" presStyleIdx="2" presStyleCnt="5" custLinFactX="33095" custLinFactNeighborX="100000" custLinFactNeighborY="-7691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49A4941C-1B70-4CD2-A239-AD287A2047DD}" type="pres">
      <dgm:prSet presAssocID="{E9682B4F-0217-4B50-923E-C104AA24290F}" presName="iconSpace" presStyleCnt="0"/>
      <dgm:spPr/>
    </dgm:pt>
    <dgm:pt modelId="{B5093279-2FD3-49BE-A4D2-3D2B9D38C3AF}" type="pres">
      <dgm:prSet presAssocID="{E9682B4F-0217-4B50-923E-C104AA24290F}" presName="parTx" presStyleLbl="revTx" presStyleIdx="4" presStyleCnt="10" custLinFactY="-17366" custLinFactNeighborX="14918" custLinFactNeighborY="-100000">
        <dgm:presLayoutVars>
          <dgm:chMax val="0"/>
          <dgm:chPref val="0"/>
        </dgm:presLayoutVars>
      </dgm:prSet>
      <dgm:spPr/>
    </dgm:pt>
    <dgm:pt modelId="{6C0C5D0B-0A1C-41C9-9E56-EB8EE4B6388C}" type="pres">
      <dgm:prSet presAssocID="{E9682B4F-0217-4B50-923E-C104AA24290F}" presName="txSpace" presStyleCnt="0"/>
      <dgm:spPr/>
    </dgm:pt>
    <dgm:pt modelId="{95AD903B-79E5-49DC-84BD-1789F082B475}" type="pres">
      <dgm:prSet presAssocID="{E9682B4F-0217-4B50-923E-C104AA24290F}" presName="desTx" presStyleLbl="revTx" presStyleIdx="5" presStyleCnt="10" custScaleY="135502" custLinFactNeighborX="20604" custLinFactNeighborY="-18141">
        <dgm:presLayoutVars/>
      </dgm:prSet>
      <dgm:spPr/>
    </dgm:pt>
    <dgm:pt modelId="{3B301014-901C-4F72-85FB-D553BF2CA323}" type="pres">
      <dgm:prSet presAssocID="{B8632E42-D7EB-4C31-877E-6F1B2801851A}" presName="sibTrans" presStyleCnt="0"/>
      <dgm:spPr/>
    </dgm:pt>
    <dgm:pt modelId="{C88DA5C6-3916-4CC0-9ACC-2DD0E406E6FB}" type="pres">
      <dgm:prSet presAssocID="{4F85505A-81B6-4FDA-A144-900B71DAD946}" presName="compNode" presStyleCnt="0"/>
      <dgm:spPr/>
    </dgm:pt>
    <dgm:pt modelId="{FD0A2615-8F44-4CBC-8F45-28B44B5956E2}" type="pres">
      <dgm:prSet presAssocID="{4F85505A-81B6-4FDA-A144-900B71DAD946}" presName="iconRect" presStyleLbl="node1" presStyleIdx="3" presStyleCnt="5" custLinFactX="27084" custLinFactNeighborX="100000" custLinFactNeighborY="-5507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kflow"/>
        </a:ext>
      </dgm:extLst>
    </dgm:pt>
    <dgm:pt modelId="{F54EE27F-1C16-47E6-8AA7-CD719D38174F}" type="pres">
      <dgm:prSet presAssocID="{4F85505A-81B6-4FDA-A144-900B71DAD946}" presName="iconSpace" presStyleCnt="0"/>
      <dgm:spPr/>
    </dgm:pt>
    <dgm:pt modelId="{754F6105-9FE9-40C1-B0EF-FDF919B136F0}" type="pres">
      <dgm:prSet presAssocID="{4F85505A-81B6-4FDA-A144-900B71DAD946}" presName="parTx" presStyleLbl="revTx" presStyleIdx="6" presStyleCnt="10" custLinFactNeighborX="33653" custLinFactNeighborY="-97280">
        <dgm:presLayoutVars>
          <dgm:chMax val="0"/>
          <dgm:chPref val="0"/>
        </dgm:presLayoutVars>
      </dgm:prSet>
      <dgm:spPr/>
    </dgm:pt>
    <dgm:pt modelId="{0C2B7AC2-3FC3-4E20-A137-E7E62BD2FDE2}" type="pres">
      <dgm:prSet presAssocID="{4F85505A-81B6-4FDA-A144-900B71DAD946}" presName="txSpace" presStyleCnt="0"/>
      <dgm:spPr/>
    </dgm:pt>
    <dgm:pt modelId="{E6EF17E3-D722-4395-82DA-8EC69249736B}" type="pres">
      <dgm:prSet presAssocID="{4F85505A-81B6-4FDA-A144-900B71DAD946}" presName="desTx" presStyleLbl="revTx" presStyleIdx="7" presStyleCnt="10" custScaleY="166203" custLinFactNeighborX="30394" custLinFactNeighborY="-1751">
        <dgm:presLayoutVars/>
      </dgm:prSet>
      <dgm:spPr/>
    </dgm:pt>
    <dgm:pt modelId="{BA60B3E5-F101-4665-84D0-0F0A8088D95F}" type="pres">
      <dgm:prSet presAssocID="{68F74A88-49DC-44B1-BC0D-220A7B97601C}" presName="sibTrans" presStyleCnt="0"/>
      <dgm:spPr/>
    </dgm:pt>
    <dgm:pt modelId="{0ADCC781-4A1B-4513-BDE1-D91F5933D271}" type="pres">
      <dgm:prSet presAssocID="{A2322D3A-7AC2-4C5C-9D7E-EAB2313D47D4}" presName="compNode" presStyleCnt="0"/>
      <dgm:spPr/>
    </dgm:pt>
    <dgm:pt modelId="{D0EAEC8E-4097-4AA2-AA98-E95678D62D8A}" type="pres">
      <dgm:prSet presAssocID="{A2322D3A-7AC2-4C5C-9D7E-EAB2313D47D4}" presName="iconRect" presStyleLbl="node1" presStyleIdx="4" presStyleCnt="5" custLinFactY="52215" custLinFactNeighborX="86059" custLinFactNeighborY="100000"/>
      <dgm:spPr>
        <a:solidFill>
          <a:schemeClr val="bg1"/>
        </a:solidFill>
        <a:ln>
          <a:noFill/>
        </a:ln>
      </dgm:spPr>
    </dgm:pt>
    <dgm:pt modelId="{5324FEA9-065D-4C3A-8145-F101D44C3D41}" type="pres">
      <dgm:prSet presAssocID="{A2322D3A-7AC2-4C5C-9D7E-EAB2313D47D4}" presName="iconSpace" presStyleCnt="0"/>
      <dgm:spPr/>
    </dgm:pt>
    <dgm:pt modelId="{0618C1CC-4449-4407-967B-0F5D4DA0D4BB}" type="pres">
      <dgm:prSet presAssocID="{A2322D3A-7AC2-4C5C-9D7E-EAB2313D47D4}" presName="parTx" presStyleLbl="revTx" presStyleIdx="8" presStyleCnt="10">
        <dgm:presLayoutVars>
          <dgm:chMax val="0"/>
          <dgm:chPref val="0"/>
        </dgm:presLayoutVars>
      </dgm:prSet>
      <dgm:spPr/>
    </dgm:pt>
    <dgm:pt modelId="{5E980815-7A26-40F8-B513-AD7E3647D580}" type="pres">
      <dgm:prSet presAssocID="{A2322D3A-7AC2-4C5C-9D7E-EAB2313D47D4}" presName="txSpace" presStyleCnt="0"/>
      <dgm:spPr/>
    </dgm:pt>
    <dgm:pt modelId="{BFE45FD5-5B24-4059-95A8-8E2AFAE5AB9F}" type="pres">
      <dgm:prSet presAssocID="{A2322D3A-7AC2-4C5C-9D7E-EAB2313D47D4}" presName="desTx" presStyleLbl="revTx" presStyleIdx="9" presStyleCnt="10">
        <dgm:presLayoutVars/>
      </dgm:prSet>
      <dgm:spPr/>
    </dgm:pt>
  </dgm:ptLst>
  <dgm:cxnLst>
    <dgm:cxn modelId="{F28D7702-2FC3-49BD-BB13-C989E5EE622A}" srcId="{0DD8915E-DC14-41D6-9BB5-F49E1C265163}" destId="{B1AFA1AF-0FF8-45B3-A6D0-0E255A2F637D}" srcOrd="1" destOrd="0" parTransId="{10C68AF5-481C-45AA-A216-8BBBB04515B9}" sibTransId="{88649F7A-400B-4056-965D-C9AC0B3AD942}"/>
    <dgm:cxn modelId="{1E09BE04-767D-40AC-8747-61DD2AA24903}" type="presOf" srcId="{73D947E0-108F-4D20-A71E-3CF329F97212}" destId="{B1CC0A3B-463B-473E-8EB9-204974082C7C}" srcOrd="0" destOrd="0" presId="urn:microsoft.com/office/officeart/2018/2/layout/IconLabelDescrip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68B80A26-35BB-478A-AD70-F8ADE516BD1A}" type="presOf" srcId="{4F85505A-81B6-4FDA-A144-900B71DAD946}" destId="{754F6105-9FE9-40C1-B0EF-FDF919B136F0}" srcOrd="0" destOrd="0" presId="urn:microsoft.com/office/officeart/2018/2/layout/IconLabelDescriptionList"/>
    <dgm:cxn modelId="{711E093C-AD42-45A4-8D40-A2D39702062E}" srcId="{A2322D3A-7AC2-4C5C-9D7E-EAB2313D47D4}" destId="{8FE81FEC-2664-411F-AEB3-065F29F52751}" srcOrd="0" destOrd="0" parTransId="{BCBC007E-0269-421B-9C41-DE26D5C3A822}" sibTransId="{80230EB7-7230-4881-A631-309C07417378}"/>
    <dgm:cxn modelId="{F942F56C-9025-4AA1-9B36-C5AE0A93B0F5}" srcId="{4F85505A-81B6-4FDA-A144-900B71DAD946}" destId="{FEB4A941-E9FA-4A86-A673-85FF34B35F20}" srcOrd="0" destOrd="0" parTransId="{39522508-BC4E-4DD5-A744-AFEFFE36DB74}" sibTransId="{97624CC8-6315-4683-B26C-C30D552DA5A6}"/>
    <dgm:cxn modelId="{51563A4F-C0EB-47D6-B5BC-47A4E599AD4B}" srcId="{E9682B4F-0217-4B50-923E-C104AA24290F}" destId="{0EC0C300-11E4-45CF-8418-973585107209}" srcOrd="0" destOrd="0" parTransId="{1E4DD98E-100E-46B7-B24A-408BBF69E9FA}" sibTransId="{90FAB5D1-62B3-4FF6-A07D-EE607F529C32}"/>
    <dgm:cxn modelId="{2D633B56-E147-4EFC-B9EE-6C0413F329B0}" srcId="{0DD8915E-DC14-41D6-9BB5-F49E1C265163}" destId="{4F85505A-81B6-4FDA-A144-900B71DAD946}" srcOrd="3" destOrd="0" parTransId="{D9A96E25-7BBE-4DDD-8DDE-B4970D4340A8}" sibTransId="{68F74A88-49DC-44B1-BC0D-220A7B97601C}"/>
    <dgm:cxn modelId="{AF71FB78-6810-4895-B578-6DEF0EBA2EFC}" type="presOf" srcId="{FEB4A941-E9FA-4A86-A673-85FF34B35F20}" destId="{E6EF17E3-D722-4395-82DA-8EC69249736B}" srcOrd="0" destOrd="0" presId="urn:microsoft.com/office/officeart/2018/2/layout/IconLabelDescriptionList"/>
    <dgm:cxn modelId="{05AD5F5A-32B4-4E4D-953E-A8AFD8F86E48}" type="presOf" srcId="{30A490C8-22B4-4D68-875C-0F0DE2FF864D}" destId="{F59FDEEE-B83D-4D54-8C0F-E85C8478471B}" srcOrd="0" destOrd="0" presId="urn:microsoft.com/office/officeart/2018/2/layout/IconLabelDescriptionList"/>
    <dgm:cxn modelId="{452AEF82-9C58-4A62-8936-A6504C46CB1E}" type="presOf" srcId="{50418D2B-9486-42DE-AFDD-1D31420040FF}" destId="{F7523959-2D7D-4AE5-BE62-369D2E67314D}" srcOrd="0" destOrd="0" presId="urn:microsoft.com/office/officeart/2018/2/layout/IconLabelDescriptionList"/>
    <dgm:cxn modelId="{74A7DDA7-9F69-4460-9E23-F95C53DF4664}" type="presOf" srcId="{A2322D3A-7AC2-4C5C-9D7E-EAB2313D47D4}" destId="{0618C1CC-4449-4407-967B-0F5D4DA0D4BB}" srcOrd="0" destOrd="0" presId="urn:microsoft.com/office/officeart/2018/2/layout/IconLabelDescriptionList"/>
    <dgm:cxn modelId="{6F7852B3-CDDE-47DE-9CC6-0D87C0BA4E2B}" type="presOf" srcId="{8FE81FEC-2664-411F-AEB3-065F29F52751}" destId="{BFE45FD5-5B24-4059-95A8-8E2AFAE5AB9F}" srcOrd="0" destOrd="0" presId="urn:microsoft.com/office/officeart/2018/2/layout/IconLabelDescriptionList"/>
    <dgm:cxn modelId="{B45420BB-9FB7-4650-92F7-CCD8CAC86CAC}" type="presOf" srcId="{B1AFA1AF-0FF8-45B3-A6D0-0E255A2F637D}" destId="{23C8D5C0-82A8-4704-96C2-9DD1927BF90B}" srcOrd="0" destOrd="0" presId="urn:microsoft.com/office/officeart/2018/2/layout/IconLabelDescrip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37FE31D2-A257-4C7A-813E-88CB4DB4B28E}" type="presOf" srcId="{E9682B4F-0217-4B50-923E-C104AA24290F}" destId="{B5093279-2FD3-49BE-A4D2-3D2B9D38C3AF}" srcOrd="0" destOrd="0" presId="urn:microsoft.com/office/officeart/2018/2/layout/IconLabelDescriptionList"/>
    <dgm:cxn modelId="{97F2F3DD-DF35-471C-8C2E-382AF954095D}" type="presOf" srcId="{0DD8915E-DC14-41D6-9BB5-F49E1C265163}" destId="{BC9622C6-E12F-4ABB-A183-EF7F7FF1C001}" srcOrd="0" destOrd="0" presId="urn:microsoft.com/office/officeart/2018/2/layout/IconLabelDescriptionList"/>
    <dgm:cxn modelId="{23A30BE8-2C95-41F6-9EFC-99E7F4F26CA9}" type="presOf" srcId="{0EC0C300-11E4-45CF-8418-973585107209}" destId="{95AD903B-79E5-49DC-84BD-1789F082B475}" srcOrd="0" destOrd="0" presId="urn:microsoft.com/office/officeart/2018/2/layout/IconLabelDescriptionList"/>
    <dgm:cxn modelId="{A03A9752-D730-45BF-B375-0B241533974B}" type="presParOf" srcId="{BC9622C6-E12F-4ABB-A183-EF7F7FF1C001}" destId="{8C2281F3-95FD-44AB-8DF9-99D493BD1C0B}" srcOrd="0" destOrd="0" presId="urn:microsoft.com/office/officeart/2018/2/layout/IconLabelDescriptionList"/>
    <dgm:cxn modelId="{3783084B-7A61-4010-A563-D962E12378FE}" type="presParOf" srcId="{8C2281F3-95FD-44AB-8DF9-99D493BD1C0B}" destId="{34140D5C-0CE8-4089-B8C0-B35A8AB9EA6D}" srcOrd="0" destOrd="0" presId="urn:microsoft.com/office/officeart/2018/2/layout/IconLabelDescriptionList"/>
    <dgm:cxn modelId="{370C9DC8-9864-43E7-B5AD-FACE529B17FC}" type="presParOf" srcId="{8C2281F3-95FD-44AB-8DF9-99D493BD1C0B}" destId="{338E732B-931F-45D6-8B1F-86ADEB8AA2E1}" srcOrd="1" destOrd="0" presId="urn:microsoft.com/office/officeart/2018/2/layout/IconLabelDescriptionList"/>
    <dgm:cxn modelId="{ACBC7C7A-7369-4C6C-B9FD-E3162C0C5B66}" type="presParOf" srcId="{8C2281F3-95FD-44AB-8DF9-99D493BD1C0B}" destId="{B1CC0A3B-463B-473E-8EB9-204974082C7C}" srcOrd="2" destOrd="0" presId="urn:microsoft.com/office/officeart/2018/2/layout/IconLabelDescriptionList"/>
    <dgm:cxn modelId="{467BCD94-02DE-4C0C-9CDD-B3931BA123A4}" type="presParOf" srcId="{8C2281F3-95FD-44AB-8DF9-99D493BD1C0B}" destId="{27358409-1795-4EBF-AC52-448C9D9B6546}" srcOrd="3" destOrd="0" presId="urn:microsoft.com/office/officeart/2018/2/layout/IconLabelDescriptionList"/>
    <dgm:cxn modelId="{359BDD0E-647B-48D2-99A3-34FACEE873F8}" type="presParOf" srcId="{8C2281F3-95FD-44AB-8DF9-99D493BD1C0B}" destId="{F59FDEEE-B83D-4D54-8C0F-E85C8478471B}" srcOrd="4" destOrd="0" presId="urn:microsoft.com/office/officeart/2018/2/layout/IconLabelDescriptionList"/>
    <dgm:cxn modelId="{CACB9B42-202B-458B-AC12-D9BE6A15B066}" type="presParOf" srcId="{BC9622C6-E12F-4ABB-A183-EF7F7FF1C001}" destId="{8F250E1D-E9AB-4F5C-86FE-D5F8D7A8009C}" srcOrd="1" destOrd="0" presId="urn:microsoft.com/office/officeart/2018/2/layout/IconLabelDescriptionList"/>
    <dgm:cxn modelId="{498B074C-1B3B-4770-9902-FB738A5B4B23}" type="presParOf" srcId="{BC9622C6-E12F-4ABB-A183-EF7F7FF1C001}" destId="{5255500A-D3F7-4F16-98D9-0373C0B603CF}" srcOrd="2" destOrd="0" presId="urn:microsoft.com/office/officeart/2018/2/layout/IconLabelDescriptionList"/>
    <dgm:cxn modelId="{40F28691-498B-49DA-8D59-12B29210EF34}" type="presParOf" srcId="{5255500A-D3F7-4F16-98D9-0373C0B603CF}" destId="{9FC5D621-110B-4CD0-B741-B9769FF2D0C4}" srcOrd="0" destOrd="0" presId="urn:microsoft.com/office/officeart/2018/2/layout/IconLabelDescriptionList"/>
    <dgm:cxn modelId="{D70B34AA-58F7-4DC3-9BA8-39851A85E675}" type="presParOf" srcId="{5255500A-D3F7-4F16-98D9-0373C0B603CF}" destId="{B39744B0-F3D8-4E36-B34A-8BA91C6CCA5B}" srcOrd="1" destOrd="0" presId="urn:microsoft.com/office/officeart/2018/2/layout/IconLabelDescriptionList"/>
    <dgm:cxn modelId="{AC8B833B-20DB-489B-AE30-A867C4DB2411}" type="presParOf" srcId="{5255500A-D3F7-4F16-98D9-0373C0B603CF}" destId="{23C8D5C0-82A8-4704-96C2-9DD1927BF90B}" srcOrd="2" destOrd="0" presId="urn:microsoft.com/office/officeart/2018/2/layout/IconLabelDescriptionList"/>
    <dgm:cxn modelId="{0336A36D-37DF-4615-84F5-5E045AC185D3}" type="presParOf" srcId="{5255500A-D3F7-4F16-98D9-0373C0B603CF}" destId="{84ED9C58-4327-4BB7-8D93-D2CD614E545C}" srcOrd="3" destOrd="0" presId="urn:microsoft.com/office/officeart/2018/2/layout/IconLabelDescriptionList"/>
    <dgm:cxn modelId="{983BA907-BCE9-4B23-AD49-65EEDEA3FB17}" type="presParOf" srcId="{5255500A-D3F7-4F16-98D9-0373C0B603CF}" destId="{F7523959-2D7D-4AE5-BE62-369D2E67314D}" srcOrd="4" destOrd="0" presId="urn:microsoft.com/office/officeart/2018/2/layout/IconLabelDescriptionList"/>
    <dgm:cxn modelId="{1FC386A5-9011-4520-99B7-604A23ECAF0C}" type="presParOf" srcId="{BC9622C6-E12F-4ABB-A183-EF7F7FF1C001}" destId="{565A32DB-1634-416C-9F75-9047352C92F8}" srcOrd="3" destOrd="0" presId="urn:microsoft.com/office/officeart/2018/2/layout/IconLabelDescriptionList"/>
    <dgm:cxn modelId="{2C0E5A5A-B0AF-4870-ABCB-391CF9748744}" type="presParOf" srcId="{BC9622C6-E12F-4ABB-A183-EF7F7FF1C001}" destId="{C108DAA0-888E-422C-B82B-19FFE2FA0C83}" srcOrd="4" destOrd="0" presId="urn:microsoft.com/office/officeart/2018/2/layout/IconLabelDescriptionList"/>
    <dgm:cxn modelId="{DD32208F-8BFE-47E8-8CB2-C9F2D5D63C0C}" type="presParOf" srcId="{C108DAA0-888E-422C-B82B-19FFE2FA0C83}" destId="{5718E6B3-D4EB-4842-8E40-34037D8A47F9}" srcOrd="0" destOrd="0" presId="urn:microsoft.com/office/officeart/2018/2/layout/IconLabelDescriptionList"/>
    <dgm:cxn modelId="{7FB5726F-0924-4E92-99CA-E705D3A95121}" type="presParOf" srcId="{C108DAA0-888E-422C-B82B-19FFE2FA0C83}" destId="{49A4941C-1B70-4CD2-A239-AD287A2047DD}" srcOrd="1" destOrd="0" presId="urn:microsoft.com/office/officeart/2018/2/layout/IconLabelDescriptionList"/>
    <dgm:cxn modelId="{382FD439-2AE9-4FC6-B72A-94EFA8E1AD68}" type="presParOf" srcId="{C108DAA0-888E-422C-B82B-19FFE2FA0C83}" destId="{B5093279-2FD3-49BE-A4D2-3D2B9D38C3AF}" srcOrd="2" destOrd="0" presId="urn:microsoft.com/office/officeart/2018/2/layout/IconLabelDescriptionList"/>
    <dgm:cxn modelId="{D749E0A6-2DE5-4401-BA5E-ED82DC2AB01B}" type="presParOf" srcId="{C108DAA0-888E-422C-B82B-19FFE2FA0C83}" destId="{6C0C5D0B-0A1C-41C9-9E56-EB8EE4B6388C}" srcOrd="3" destOrd="0" presId="urn:microsoft.com/office/officeart/2018/2/layout/IconLabelDescriptionList"/>
    <dgm:cxn modelId="{7F278ABE-AC34-4249-8AFA-92AFC1351D74}" type="presParOf" srcId="{C108DAA0-888E-422C-B82B-19FFE2FA0C83}" destId="{95AD903B-79E5-49DC-84BD-1789F082B475}" srcOrd="4" destOrd="0" presId="urn:microsoft.com/office/officeart/2018/2/layout/IconLabelDescriptionList"/>
    <dgm:cxn modelId="{BEB18055-0DF0-4813-AF39-0DE7B1DA8205}" type="presParOf" srcId="{BC9622C6-E12F-4ABB-A183-EF7F7FF1C001}" destId="{3B301014-901C-4F72-85FB-D553BF2CA323}" srcOrd="5" destOrd="0" presId="urn:microsoft.com/office/officeart/2018/2/layout/IconLabelDescriptionList"/>
    <dgm:cxn modelId="{6FF64792-F12F-4209-AE96-FEB3CF0D483B}" type="presParOf" srcId="{BC9622C6-E12F-4ABB-A183-EF7F7FF1C001}" destId="{C88DA5C6-3916-4CC0-9ACC-2DD0E406E6FB}" srcOrd="6" destOrd="0" presId="urn:microsoft.com/office/officeart/2018/2/layout/IconLabelDescriptionList"/>
    <dgm:cxn modelId="{9EAB2196-21B1-451A-8107-AD445DD83A01}" type="presParOf" srcId="{C88DA5C6-3916-4CC0-9ACC-2DD0E406E6FB}" destId="{FD0A2615-8F44-4CBC-8F45-28B44B5956E2}" srcOrd="0" destOrd="0" presId="urn:microsoft.com/office/officeart/2018/2/layout/IconLabelDescriptionList"/>
    <dgm:cxn modelId="{E9A03DF7-540F-4FF8-952B-02237BBB200A}" type="presParOf" srcId="{C88DA5C6-3916-4CC0-9ACC-2DD0E406E6FB}" destId="{F54EE27F-1C16-47E6-8AA7-CD719D38174F}" srcOrd="1" destOrd="0" presId="urn:microsoft.com/office/officeart/2018/2/layout/IconLabelDescriptionList"/>
    <dgm:cxn modelId="{63E4BD4B-0B15-4E42-9EB6-7B176BF4C0B4}" type="presParOf" srcId="{C88DA5C6-3916-4CC0-9ACC-2DD0E406E6FB}" destId="{754F6105-9FE9-40C1-B0EF-FDF919B136F0}" srcOrd="2" destOrd="0" presId="urn:microsoft.com/office/officeart/2018/2/layout/IconLabelDescriptionList"/>
    <dgm:cxn modelId="{4740E6B7-C042-45A2-9D66-952680AFF2FD}" type="presParOf" srcId="{C88DA5C6-3916-4CC0-9ACC-2DD0E406E6FB}" destId="{0C2B7AC2-3FC3-4E20-A137-E7E62BD2FDE2}" srcOrd="3" destOrd="0" presId="urn:microsoft.com/office/officeart/2018/2/layout/IconLabelDescriptionList"/>
    <dgm:cxn modelId="{8FA50DFF-9374-463C-A575-418125E30310}" type="presParOf" srcId="{C88DA5C6-3916-4CC0-9ACC-2DD0E406E6FB}" destId="{E6EF17E3-D722-4395-82DA-8EC69249736B}" srcOrd="4" destOrd="0" presId="urn:microsoft.com/office/officeart/2018/2/layout/IconLabelDescriptionList"/>
    <dgm:cxn modelId="{7937CAFC-199D-45EF-91A4-04E5DC9C7626}" type="presParOf" srcId="{BC9622C6-E12F-4ABB-A183-EF7F7FF1C001}" destId="{BA60B3E5-F101-4665-84D0-0F0A8088D95F}" srcOrd="7" destOrd="0" presId="urn:microsoft.com/office/officeart/2018/2/layout/IconLabelDescriptionList"/>
    <dgm:cxn modelId="{D218FD12-275E-4051-B6D2-B2F1456719E6}" type="presParOf" srcId="{BC9622C6-E12F-4ABB-A183-EF7F7FF1C001}" destId="{0ADCC781-4A1B-4513-BDE1-D91F5933D271}" srcOrd="8" destOrd="0" presId="urn:microsoft.com/office/officeart/2018/2/layout/IconLabelDescriptionList"/>
    <dgm:cxn modelId="{1C2CD30F-A0D9-4B92-B2D4-7B3747F9AC46}" type="presParOf" srcId="{0ADCC781-4A1B-4513-BDE1-D91F5933D271}" destId="{D0EAEC8E-4097-4AA2-AA98-E95678D62D8A}" srcOrd="0" destOrd="0" presId="urn:microsoft.com/office/officeart/2018/2/layout/IconLabelDescriptionList"/>
    <dgm:cxn modelId="{E7E2848F-1330-485C-AD2F-AF10F0ACDA06}" type="presParOf" srcId="{0ADCC781-4A1B-4513-BDE1-D91F5933D271}" destId="{5324FEA9-065D-4C3A-8145-F101D44C3D41}" srcOrd="1" destOrd="0" presId="urn:microsoft.com/office/officeart/2018/2/layout/IconLabelDescriptionList"/>
    <dgm:cxn modelId="{5EDAD331-17A8-4B81-998C-D1A429A19253}" type="presParOf" srcId="{0ADCC781-4A1B-4513-BDE1-D91F5933D271}" destId="{0618C1CC-4449-4407-967B-0F5D4DA0D4BB}" srcOrd="2" destOrd="0" presId="urn:microsoft.com/office/officeart/2018/2/layout/IconLabelDescriptionList"/>
    <dgm:cxn modelId="{9C4D646F-8772-4AC7-B07F-DCEDB37F8920}" type="presParOf" srcId="{0ADCC781-4A1B-4513-BDE1-D91F5933D271}" destId="{5E980815-7A26-40F8-B513-AD7E3647D580}" srcOrd="3" destOrd="0" presId="urn:microsoft.com/office/officeart/2018/2/layout/IconLabelDescriptionList"/>
    <dgm:cxn modelId="{917DB099-788A-438E-84CC-60545B7A2887}" type="presParOf" srcId="{0ADCC781-4A1B-4513-BDE1-D91F5933D271}" destId="{BFE45FD5-5B24-4059-95A8-8E2AFAE5AB9F}"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46A20-BA9E-45D7-B93C-DD80271050CD}">
      <dsp:nvSpPr>
        <dsp:cNvPr id="0" name=""/>
        <dsp:cNvSpPr/>
      </dsp:nvSpPr>
      <dsp:spPr>
        <a:xfrm>
          <a:off x="6687436" y="1911729"/>
          <a:ext cx="335518" cy="2146834"/>
        </a:xfrm>
        <a:custGeom>
          <a:avLst/>
          <a:gdLst/>
          <a:ahLst/>
          <a:cxnLst/>
          <a:rect l="0" t="0" r="0" b="0"/>
          <a:pathLst>
            <a:path>
              <a:moveTo>
                <a:pt x="0" y="0"/>
              </a:moveTo>
              <a:lnTo>
                <a:pt x="0" y="2279012"/>
              </a:lnTo>
              <a:lnTo>
                <a:pt x="385407" y="2279012"/>
              </a:lnTo>
            </a:path>
          </a:pathLst>
        </a:custGeom>
        <a:noFill/>
        <a:ln w="19050" cap="flat" cmpd="sng" algn="ctr">
          <a:solidFill>
            <a:srgbClr val="549E3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7DE74C3-C68F-4ADB-9AF5-85D73037ABCC}">
      <dsp:nvSpPr>
        <dsp:cNvPr id="0" name=""/>
        <dsp:cNvSpPr/>
      </dsp:nvSpPr>
      <dsp:spPr>
        <a:xfrm>
          <a:off x="6340670" y="1911729"/>
          <a:ext cx="346765" cy="2904125"/>
        </a:xfrm>
        <a:custGeom>
          <a:avLst/>
          <a:gdLst/>
          <a:ahLst/>
          <a:cxnLst/>
          <a:rect l="0" t="0" r="0" b="0"/>
          <a:pathLst>
            <a:path>
              <a:moveTo>
                <a:pt x="360537" y="0"/>
              </a:moveTo>
              <a:lnTo>
                <a:pt x="360537" y="3019458"/>
              </a:lnTo>
              <a:lnTo>
                <a:pt x="0" y="3019458"/>
              </a:lnTo>
            </a:path>
          </a:pathLst>
        </a:custGeom>
        <a:noFill/>
        <a:ln w="19050" cap="flat" cmpd="sng" algn="ctr">
          <a:solidFill>
            <a:srgbClr val="549E3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CC922D8-CFC5-4616-8E42-BA6DB5A84A5E}">
      <dsp:nvSpPr>
        <dsp:cNvPr id="0" name=""/>
        <dsp:cNvSpPr/>
      </dsp:nvSpPr>
      <dsp:spPr>
        <a:xfrm>
          <a:off x="6324265" y="1911729"/>
          <a:ext cx="363171" cy="1864942"/>
        </a:xfrm>
        <a:custGeom>
          <a:avLst/>
          <a:gdLst/>
          <a:ahLst/>
          <a:cxnLst/>
          <a:rect l="0" t="0" r="0" b="0"/>
          <a:pathLst>
            <a:path>
              <a:moveTo>
                <a:pt x="359783" y="0"/>
              </a:moveTo>
              <a:lnTo>
                <a:pt x="359783" y="1897700"/>
              </a:lnTo>
              <a:lnTo>
                <a:pt x="0" y="1897700"/>
              </a:lnTo>
            </a:path>
          </a:pathLst>
        </a:custGeom>
        <a:noFill/>
        <a:ln w="19050" cap="flat" cmpd="sng" algn="ctr">
          <a:solidFill>
            <a:srgbClr val="549E3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3E2DCCB-DF35-4AA0-B05D-8AF115DCC96B}">
      <dsp:nvSpPr>
        <dsp:cNvPr id="0" name=""/>
        <dsp:cNvSpPr/>
      </dsp:nvSpPr>
      <dsp:spPr>
        <a:xfrm>
          <a:off x="6293990" y="1911729"/>
          <a:ext cx="393446" cy="3866684"/>
        </a:xfrm>
        <a:custGeom>
          <a:avLst/>
          <a:gdLst/>
          <a:ahLst/>
          <a:cxnLst/>
          <a:rect l="0" t="0" r="0" b="0"/>
          <a:pathLst>
            <a:path>
              <a:moveTo>
                <a:pt x="409071" y="0"/>
              </a:moveTo>
              <a:lnTo>
                <a:pt x="409071" y="4020242"/>
              </a:lnTo>
              <a:lnTo>
                <a:pt x="0" y="4020242"/>
              </a:lnTo>
            </a:path>
          </a:pathLst>
        </a:custGeom>
        <a:noFill/>
        <a:ln w="19050" cap="flat" cmpd="sng" algn="ctr">
          <a:solidFill>
            <a:srgbClr val="549E3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064DD3C-48CD-4789-9C00-1E6D5B58D9DF}">
      <dsp:nvSpPr>
        <dsp:cNvPr id="0" name=""/>
        <dsp:cNvSpPr/>
      </dsp:nvSpPr>
      <dsp:spPr>
        <a:xfrm>
          <a:off x="6687436" y="1911729"/>
          <a:ext cx="335518" cy="3455108"/>
        </a:xfrm>
        <a:custGeom>
          <a:avLst/>
          <a:gdLst/>
          <a:ahLst/>
          <a:cxnLst/>
          <a:rect l="0" t="0" r="0" b="0"/>
          <a:pathLst>
            <a:path>
              <a:moveTo>
                <a:pt x="0" y="0"/>
              </a:moveTo>
              <a:lnTo>
                <a:pt x="0" y="3632389"/>
              </a:lnTo>
              <a:lnTo>
                <a:pt x="396108" y="3632389"/>
              </a:lnTo>
            </a:path>
          </a:pathLst>
        </a:custGeom>
        <a:noFill/>
        <a:ln w="19050" cap="flat" cmpd="sng" algn="ctr">
          <a:solidFill>
            <a:srgbClr val="549E3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28BDD1F-529E-4980-9B36-9D7044D9E018}">
      <dsp:nvSpPr>
        <dsp:cNvPr id="0" name=""/>
        <dsp:cNvSpPr/>
      </dsp:nvSpPr>
      <dsp:spPr>
        <a:xfrm>
          <a:off x="6687436" y="1911729"/>
          <a:ext cx="370685" cy="816372"/>
        </a:xfrm>
        <a:custGeom>
          <a:avLst/>
          <a:gdLst/>
          <a:ahLst/>
          <a:cxnLst/>
          <a:rect l="0" t="0" r="0" b="0"/>
          <a:pathLst>
            <a:path>
              <a:moveTo>
                <a:pt x="0" y="0"/>
              </a:moveTo>
              <a:lnTo>
                <a:pt x="0" y="848792"/>
              </a:lnTo>
              <a:lnTo>
                <a:pt x="385407" y="848792"/>
              </a:lnTo>
            </a:path>
          </a:pathLst>
        </a:custGeom>
        <a:noFill/>
        <a:ln w="19050" cap="flat" cmpd="sng" algn="ctr">
          <a:solidFill>
            <a:srgbClr val="549E3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ACB122F-F40B-42E0-862F-40BD0276461B}">
      <dsp:nvSpPr>
        <dsp:cNvPr id="0" name=""/>
        <dsp:cNvSpPr/>
      </dsp:nvSpPr>
      <dsp:spPr>
        <a:xfrm>
          <a:off x="6327502" y="1911729"/>
          <a:ext cx="359934" cy="723773"/>
        </a:xfrm>
        <a:custGeom>
          <a:avLst/>
          <a:gdLst/>
          <a:ahLst/>
          <a:cxnLst/>
          <a:rect l="0" t="0" r="0" b="0"/>
          <a:pathLst>
            <a:path>
              <a:moveTo>
                <a:pt x="383623" y="0"/>
              </a:moveTo>
              <a:lnTo>
                <a:pt x="383623" y="774145"/>
              </a:lnTo>
              <a:lnTo>
                <a:pt x="0" y="774145"/>
              </a:lnTo>
            </a:path>
          </a:pathLst>
        </a:custGeom>
        <a:noFill/>
        <a:ln w="19050" cap="flat" cmpd="sng" algn="ctr">
          <a:solidFill>
            <a:srgbClr val="549E3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C82686C-EEBE-4C56-ABC1-AA634313580C}">
      <dsp:nvSpPr>
        <dsp:cNvPr id="0" name=""/>
        <dsp:cNvSpPr/>
      </dsp:nvSpPr>
      <dsp:spPr>
        <a:xfrm>
          <a:off x="8924859" y="732551"/>
          <a:ext cx="1948819" cy="636698"/>
        </a:xfrm>
        <a:prstGeom prst="rect">
          <a:avLst/>
        </a:prstGeom>
        <a:solidFill>
          <a:schemeClr val="accent5">
            <a:lumMod val="20000"/>
            <a:lumOff val="80000"/>
          </a:schemeClr>
        </a:solidFill>
        <a:ln w="38100" cap="flat" cmpd="sng" algn="ctr">
          <a:solidFill>
            <a:srgbClr val="0989B1">
              <a:lumMod val="75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04520">
            <a:lnSpc>
              <a:spcPct val="90000"/>
            </a:lnSpc>
            <a:spcBef>
              <a:spcPct val="0"/>
            </a:spcBef>
            <a:spcAft>
              <a:spcPct val="35000"/>
            </a:spcAft>
            <a:buNone/>
          </a:pPr>
          <a:r>
            <a:rPr lang="en-US" sz="1360" b="1" kern="1200" baseline="0">
              <a:solidFill>
                <a:schemeClr val="accent1">
                  <a:lumMod val="75000"/>
                </a:schemeClr>
              </a:solidFill>
              <a:latin typeface="Arial" panose="020B0604020202020204" pitchFamily="34" charset="0"/>
              <a:ea typeface="+mn-ea"/>
              <a:cs typeface="Arial" panose="020B0604020202020204" pitchFamily="34" charset="0"/>
            </a:rPr>
            <a:t>Endocrine Disruptor Screening Program</a:t>
          </a:r>
        </a:p>
      </dsp:txBody>
      <dsp:txXfrm>
        <a:off x="8924859" y="732551"/>
        <a:ext cx="1948819" cy="636698"/>
      </dsp:txXfrm>
    </dsp:sp>
    <dsp:sp modelId="{24278CFE-3F4B-40FC-867D-C0DF0EA19D3F}">
      <dsp:nvSpPr>
        <dsp:cNvPr id="0" name=""/>
        <dsp:cNvSpPr/>
      </dsp:nvSpPr>
      <dsp:spPr>
        <a:xfrm>
          <a:off x="4597979" y="357063"/>
          <a:ext cx="4178914" cy="1554666"/>
        </a:xfrm>
        <a:prstGeom prst="rect">
          <a:avLst/>
        </a:prstGeom>
        <a:noFill/>
        <a:ln w="190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100000"/>
            </a:lnSpc>
            <a:spcBef>
              <a:spcPct val="0"/>
            </a:spcBef>
            <a:spcAft>
              <a:spcPts val="0"/>
            </a:spcAft>
            <a:buNone/>
          </a:pPr>
          <a:r>
            <a:rPr lang="en-US" sz="2000" b="1" kern="1200">
              <a:solidFill>
                <a:schemeClr val="accent1">
                  <a:lumMod val="75000"/>
                </a:schemeClr>
              </a:solidFill>
              <a:latin typeface="Arial" panose="020B0604020202020204" pitchFamily="34" charset="0"/>
              <a:ea typeface="+mn-ea"/>
              <a:cs typeface="Arial" panose="020B0604020202020204" pitchFamily="34" charset="0"/>
            </a:rPr>
            <a:t>Office of Pesticide Programs</a:t>
          </a:r>
        </a:p>
        <a:p>
          <a:pPr marL="0" lvl="0" indent="0" algn="ctr" defTabSz="889000" rtl="0">
            <a:lnSpc>
              <a:spcPct val="100000"/>
            </a:lnSpc>
            <a:spcBef>
              <a:spcPct val="0"/>
            </a:spcBef>
            <a:spcAft>
              <a:spcPts val="0"/>
            </a:spcAft>
            <a:buNone/>
          </a:pPr>
          <a:r>
            <a:rPr lang="en-US" sz="1300" b="1" kern="1200">
              <a:solidFill>
                <a:schemeClr val="accent1">
                  <a:lumMod val="75000"/>
                </a:schemeClr>
              </a:solidFill>
              <a:latin typeface="Arial" panose="020B0604020202020204" pitchFamily="34" charset="0"/>
              <a:ea typeface="+mn-ea"/>
              <a:cs typeface="Arial" panose="020B0604020202020204" pitchFamily="34" charset="0"/>
            </a:rPr>
            <a:t>Edward Messina, Director</a:t>
          </a:r>
        </a:p>
        <a:p>
          <a:pPr marL="0" lvl="0" indent="0" algn="ctr" defTabSz="889000">
            <a:lnSpc>
              <a:spcPct val="100000"/>
            </a:lnSpc>
            <a:spcBef>
              <a:spcPct val="0"/>
            </a:spcBef>
            <a:spcAft>
              <a:spcPts val="0"/>
            </a:spcAft>
            <a:buNone/>
          </a:pPr>
          <a:r>
            <a:rPr lang="en-US" sz="1300" b="1" kern="1200">
              <a:solidFill>
                <a:schemeClr val="accent1">
                  <a:lumMod val="75000"/>
                </a:schemeClr>
              </a:solidFill>
              <a:latin typeface="Arial" panose="020B0604020202020204" pitchFamily="34" charset="0"/>
              <a:ea typeface="+mn-ea"/>
              <a:cs typeface="Arial" panose="020B0604020202020204" pitchFamily="34" charset="0"/>
            </a:rPr>
            <a:t>Leo Gueriguian, Deputy Director, Management</a:t>
          </a:r>
        </a:p>
        <a:p>
          <a:pPr marL="0" lvl="0" indent="0" algn="ctr" defTabSz="889000">
            <a:lnSpc>
              <a:spcPct val="100000"/>
            </a:lnSpc>
            <a:spcBef>
              <a:spcPct val="0"/>
            </a:spcBef>
            <a:spcAft>
              <a:spcPts val="0"/>
            </a:spcAft>
            <a:buNone/>
          </a:pPr>
          <a:r>
            <a:rPr lang="en-US" sz="1300" b="1" kern="1200">
              <a:solidFill>
                <a:schemeClr val="accent1">
                  <a:lumMod val="75000"/>
                </a:schemeClr>
              </a:solidFill>
              <a:latin typeface="Arial" panose="020B0604020202020204" pitchFamily="34" charset="0"/>
              <a:ea typeface="+mn-ea"/>
              <a:cs typeface="Arial" panose="020B0604020202020204" pitchFamily="34" charset="0"/>
            </a:rPr>
            <a:t>Elizabeth Vizard, Deputy Director, Programs</a:t>
          </a:r>
        </a:p>
        <a:p>
          <a:pPr marL="0" lvl="0" indent="0" algn="ctr" defTabSz="889000">
            <a:lnSpc>
              <a:spcPct val="100000"/>
            </a:lnSpc>
            <a:spcBef>
              <a:spcPct val="0"/>
            </a:spcBef>
            <a:spcAft>
              <a:spcPts val="0"/>
            </a:spcAft>
            <a:buNone/>
          </a:pPr>
          <a:r>
            <a:rPr lang="en-US" sz="1300" b="1" kern="1200">
              <a:solidFill>
                <a:schemeClr val="accent1">
                  <a:lumMod val="75000"/>
                </a:schemeClr>
              </a:solidFill>
              <a:latin typeface="Arial" panose="020B0604020202020204" pitchFamily="34" charset="0"/>
              <a:ea typeface="+mn-ea"/>
              <a:cs typeface="Arial" panose="020B0604020202020204" pitchFamily="34" charset="0"/>
            </a:rPr>
            <a:t>Monique Perron, Senior Science Advisor</a:t>
          </a:r>
        </a:p>
        <a:p>
          <a:pPr marL="0" lvl="0" indent="0" algn="ctr" defTabSz="889000">
            <a:lnSpc>
              <a:spcPct val="100000"/>
            </a:lnSpc>
            <a:spcBef>
              <a:spcPct val="0"/>
            </a:spcBef>
            <a:spcAft>
              <a:spcPts val="0"/>
            </a:spcAft>
            <a:buNone/>
          </a:pPr>
          <a:r>
            <a:rPr lang="en-US" sz="1300" b="1" kern="1200">
              <a:solidFill>
                <a:schemeClr val="accent1">
                  <a:lumMod val="75000"/>
                </a:schemeClr>
              </a:solidFill>
              <a:latin typeface="Arial" panose="020B0604020202020204" pitchFamily="34" charset="0"/>
              <a:ea typeface="+mn-ea"/>
              <a:cs typeface="Arial" panose="020B0604020202020204" pitchFamily="34" charset="0"/>
            </a:rPr>
            <a:t>Catherine Aubee, Senior Advisor (EDSP)</a:t>
          </a:r>
        </a:p>
        <a:p>
          <a:pPr marL="0" lvl="0" indent="0" algn="ctr" defTabSz="889000">
            <a:lnSpc>
              <a:spcPct val="100000"/>
            </a:lnSpc>
            <a:spcBef>
              <a:spcPct val="0"/>
            </a:spcBef>
            <a:spcAft>
              <a:spcPts val="0"/>
            </a:spcAft>
            <a:buNone/>
          </a:pPr>
          <a:r>
            <a:rPr lang="en-US" sz="1300" b="1" kern="1200">
              <a:solidFill>
                <a:schemeClr val="accent1">
                  <a:lumMod val="75000"/>
                </a:schemeClr>
              </a:solidFill>
              <a:latin typeface="Arial" panose="020B0604020202020204" pitchFamily="34" charset="0"/>
              <a:ea typeface="+mn-ea"/>
              <a:cs typeface="Arial" panose="020B0604020202020204" pitchFamily="34" charset="0"/>
            </a:rPr>
            <a:t>Susan Jennings, Senior Advisor for Public Health</a:t>
          </a:r>
        </a:p>
      </dsp:txBody>
      <dsp:txXfrm>
        <a:off x="4597979" y="357063"/>
        <a:ext cx="4178914" cy="1554666"/>
      </dsp:txXfrm>
    </dsp:sp>
    <dsp:sp modelId="{CE05C15B-9417-4738-A7D6-4B23FBD1D548}">
      <dsp:nvSpPr>
        <dsp:cNvPr id="0" name=""/>
        <dsp:cNvSpPr/>
      </dsp:nvSpPr>
      <dsp:spPr>
        <a:xfrm>
          <a:off x="3328757" y="2151435"/>
          <a:ext cx="2998745" cy="968133"/>
        </a:xfrm>
        <a:prstGeom prst="rect">
          <a:avLst/>
        </a:prstGeom>
        <a:noFill/>
        <a:ln w="190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US" sz="1600" b="1" kern="1200">
              <a:solidFill>
                <a:schemeClr val="accent1">
                  <a:lumMod val="75000"/>
                </a:schemeClr>
              </a:solidFill>
              <a:latin typeface="Arial" panose="020B0604020202020204" pitchFamily="34" charset="0"/>
              <a:ea typeface="+mn-ea"/>
              <a:cs typeface="Arial" panose="020B0604020202020204" pitchFamily="34" charset="0"/>
            </a:rPr>
            <a:t>Antimicrobials Division</a:t>
          </a:r>
        </a:p>
        <a:p>
          <a:pPr marL="0" lvl="0" indent="0" algn="ctr" defTabSz="71120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Anita Pease, Director</a:t>
          </a:r>
        </a:p>
        <a:p>
          <a:pPr marL="0" lvl="0" indent="0" algn="ctr" defTabSz="71120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Kristen Willis, Deputy Director</a:t>
          </a:r>
        </a:p>
        <a:p>
          <a:pPr marL="0" lvl="0" indent="0" algn="ctr" defTabSz="71120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Elizabeth Donovan, </a:t>
          </a:r>
        </a:p>
        <a:p>
          <a:pPr marL="0" lvl="0" indent="0" algn="ctr" defTabSz="71120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 Associate Director</a:t>
          </a:r>
        </a:p>
      </dsp:txBody>
      <dsp:txXfrm>
        <a:off x="3328757" y="2151435"/>
        <a:ext cx="2998745" cy="968133"/>
      </dsp:txXfrm>
    </dsp:sp>
    <dsp:sp modelId="{FE9A478A-EF05-4DE7-B91D-B82CED2AD236}">
      <dsp:nvSpPr>
        <dsp:cNvPr id="0" name=""/>
        <dsp:cNvSpPr/>
      </dsp:nvSpPr>
      <dsp:spPr>
        <a:xfrm>
          <a:off x="7058122" y="2279352"/>
          <a:ext cx="2984248" cy="897497"/>
        </a:xfrm>
        <a:prstGeom prst="rect">
          <a:avLst/>
        </a:prstGeom>
        <a:noFill/>
        <a:ln w="190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889000">
            <a:lnSpc>
              <a:spcPct val="100000"/>
            </a:lnSpc>
            <a:spcBef>
              <a:spcPct val="0"/>
            </a:spcBef>
            <a:spcAft>
              <a:spcPts val="0"/>
            </a:spcAft>
            <a:buNone/>
          </a:pPr>
          <a:r>
            <a:rPr lang="en-US" sz="1600" b="1" kern="1200">
              <a:solidFill>
                <a:schemeClr val="accent1">
                  <a:lumMod val="75000"/>
                </a:schemeClr>
              </a:solidFill>
              <a:latin typeface="Arial" panose="020B0604020202020204" pitchFamily="34" charset="0"/>
              <a:ea typeface="+mn-ea"/>
              <a:cs typeface="Arial" panose="020B0604020202020204" pitchFamily="34" charset="0"/>
            </a:rPr>
            <a:t>Health Effects Division</a:t>
          </a:r>
        </a:p>
        <a:p>
          <a:pPr marL="0" lvl="0" indent="0" algn="ctr" defTabSz="75565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Dana Vogel, Director</a:t>
          </a:r>
        </a:p>
        <a:p>
          <a:pPr marL="0" lvl="0" indent="0" algn="ctr" defTabSz="75565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Currently vacant, Deputy Director</a:t>
          </a:r>
        </a:p>
        <a:p>
          <a:pPr marL="0" lvl="0" indent="0" algn="ctr" defTabSz="75565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Greg Akerman, Associate Director</a:t>
          </a:r>
          <a:r>
            <a:rPr lang="en-US" sz="1300" b="1" kern="1200">
              <a:solidFill>
                <a:schemeClr val="accent1">
                  <a:lumMod val="75000"/>
                </a:schemeClr>
              </a:solidFill>
              <a:latin typeface="Arial" panose="020B0604020202020204" pitchFamily="34" charset="0"/>
              <a:ea typeface="+mn-ea"/>
              <a:cs typeface="Arial" panose="020B0604020202020204" pitchFamily="34" charset="0"/>
            </a:rPr>
            <a:t> </a:t>
          </a:r>
        </a:p>
      </dsp:txBody>
      <dsp:txXfrm>
        <a:off x="7058122" y="2279352"/>
        <a:ext cx="2984248" cy="897497"/>
      </dsp:txXfrm>
    </dsp:sp>
    <dsp:sp modelId="{75549DF6-0FF0-47F7-95BA-351E4C015A5E}">
      <dsp:nvSpPr>
        <dsp:cNvPr id="0" name=""/>
        <dsp:cNvSpPr/>
      </dsp:nvSpPr>
      <dsp:spPr>
        <a:xfrm>
          <a:off x="7022955" y="4853320"/>
          <a:ext cx="2969558" cy="1027033"/>
        </a:xfrm>
        <a:prstGeom prst="rect">
          <a:avLst/>
        </a:prstGeom>
        <a:noFill/>
        <a:ln w="190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t" anchorCtr="0">
          <a:noAutofit/>
        </a:bodyPr>
        <a:lstStyle/>
        <a:p>
          <a:pPr marL="0" lvl="0" indent="0" algn="ctr" defTabSz="711200">
            <a:lnSpc>
              <a:spcPct val="100000"/>
            </a:lnSpc>
            <a:spcBef>
              <a:spcPct val="0"/>
            </a:spcBef>
            <a:spcAft>
              <a:spcPts val="0"/>
            </a:spcAft>
            <a:buNone/>
          </a:pPr>
          <a:r>
            <a:rPr lang="en-US" sz="1600" b="1" kern="1200">
              <a:solidFill>
                <a:schemeClr val="accent1">
                  <a:lumMod val="75000"/>
                </a:schemeClr>
              </a:solidFill>
              <a:latin typeface="Arial" panose="020B0604020202020204" pitchFamily="34" charset="0"/>
              <a:ea typeface="+mn-ea"/>
              <a:cs typeface="Arial" panose="020B0604020202020204" pitchFamily="34" charset="0"/>
            </a:rPr>
            <a:t>Biological and Economic Analysis Division</a:t>
          </a:r>
        </a:p>
        <a:p>
          <a:pPr marL="0" lvl="0" indent="0" algn="ctr" defTabSz="71120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Donald Wilbur, Director</a:t>
          </a:r>
        </a:p>
        <a:p>
          <a:pPr marL="0" lvl="0" indent="0" algn="ctr" defTabSz="711200">
            <a:lnSpc>
              <a:spcPct val="100000"/>
            </a:lnSpc>
            <a:spcBef>
              <a:spcPct val="0"/>
            </a:spcBef>
            <a:spcAft>
              <a:spcPts val="0"/>
            </a:spcAft>
            <a:buNone/>
          </a:pPr>
          <a:r>
            <a:rPr lang="en-US" sz="1200" b="1" i="0" kern="1200">
              <a:solidFill>
                <a:schemeClr val="accent1">
                  <a:lumMod val="75000"/>
                </a:schemeClr>
              </a:solidFill>
              <a:latin typeface="Arial" panose="020B0604020202020204" pitchFamily="34" charset="0"/>
              <a:ea typeface="+mn-ea"/>
              <a:cs typeface="Arial" panose="020B0604020202020204" pitchFamily="34" charset="0"/>
            </a:rPr>
            <a:t>Neil Anderson</a:t>
          </a:r>
          <a:r>
            <a:rPr lang="en-US" sz="1200" b="1" kern="1200">
              <a:solidFill>
                <a:schemeClr val="accent1">
                  <a:lumMod val="75000"/>
                </a:schemeClr>
              </a:solidFill>
              <a:latin typeface="Arial" panose="020B0604020202020204" pitchFamily="34" charset="0"/>
              <a:ea typeface="+mn-ea"/>
              <a:cs typeface="Arial" panose="020B0604020202020204" pitchFamily="34" charset="0"/>
            </a:rPr>
            <a:t>, Deputy Director</a:t>
          </a:r>
        </a:p>
        <a:p>
          <a:pPr marL="0" lvl="0" indent="0" algn="ctr" defTabSz="711200">
            <a:lnSpc>
              <a:spcPct val="90000"/>
            </a:lnSpc>
            <a:spcBef>
              <a:spcPct val="0"/>
            </a:spcBef>
            <a:spcAft>
              <a:spcPct val="35000"/>
            </a:spcAft>
            <a:buNone/>
          </a:pPr>
          <a:endParaRPr lang="en-US" sz="1200" b="1" kern="1200">
            <a:solidFill>
              <a:sysClr val="windowText" lastClr="000000"/>
            </a:solidFill>
            <a:latin typeface="Century Gothic"/>
            <a:ea typeface="+mn-ea"/>
            <a:cs typeface="+mn-cs"/>
          </a:endParaRPr>
        </a:p>
      </dsp:txBody>
      <dsp:txXfrm>
        <a:off x="7022955" y="4853320"/>
        <a:ext cx="2969558" cy="1027033"/>
      </dsp:txXfrm>
    </dsp:sp>
    <dsp:sp modelId="{10536856-69B6-41EE-AA60-8206190C54FD}">
      <dsp:nvSpPr>
        <dsp:cNvPr id="0" name=""/>
        <dsp:cNvSpPr/>
      </dsp:nvSpPr>
      <dsp:spPr>
        <a:xfrm>
          <a:off x="3313704" y="5325074"/>
          <a:ext cx="2980286" cy="906678"/>
        </a:xfrm>
        <a:prstGeom prst="rect">
          <a:avLst/>
        </a:prstGeom>
        <a:noFill/>
        <a:ln w="190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889000">
            <a:lnSpc>
              <a:spcPct val="100000"/>
            </a:lnSpc>
            <a:spcBef>
              <a:spcPct val="0"/>
            </a:spcBef>
            <a:spcAft>
              <a:spcPts val="0"/>
            </a:spcAft>
            <a:buNone/>
          </a:pPr>
          <a:r>
            <a:rPr lang="en-US" sz="1600" b="1" kern="1200">
              <a:solidFill>
                <a:schemeClr val="accent1">
                  <a:lumMod val="75000"/>
                </a:schemeClr>
              </a:solidFill>
              <a:latin typeface="Arial" panose="020B0604020202020204" pitchFamily="34" charset="0"/>
              <a:ea typeface="+mn-ea"/>
              <a:cs typeface="Arial" panose="020B0604020202020204" pitchFamily="34" charset="0"/>
            </a:rPr>
            <a:t>Pesticide Re-evaluation Division</a:t>
          </a:r>
        </a:p>
        <a:p>
          <a:pPr marL="0" lvl="0" indent="0" algn="ctr" defTabSz="75565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Anne Overstreet, Director</a:t>
          </a:r>
        </a:p>
        <a:p>
          <a:pPr marL="0" lvl="0" indent="0" algn="ctr" defTabSz="75565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Tim Kiely, Deputy Director</a:t>
          </a:r>
        </a:p>
      </dsp:txBody>
      <dsp:txXfrm>
        <a:off x="3313704" y="5325074"/>
        <a:ext cx="2980286" cy="906678"/>
      </dsp:txXfrm>
    </dsp:sp>
    <dsp:sp modelId="{A3306AA6-1927-44DD-A5C9-C1093A4FCF8C}">
      <dsp:nvSpPr>
        <dsp:cNvPr id="0" name=""/>
        <dsp:cNvSpPr/>
      </dsp:nvSpPr>
      <dsp:spPr>
        <a:xfrm>
          <a:off x="3298265" y="3301529"/>
          <a:ext cx="3025999" cy="950284"/>
        </a:xfrm>
        <a:prstGeom prst="rect">
          <a:avLst/>
        </a:prstGeom>
        <a:noFill/>
        <a:ln w="190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t" anchorCtr="0">
          <a:noAutofit/>
        </a:bodyPr>
        <a:lstStyle/>
        <a:p>
          <a:pPr marL="0" lvl="0" indent="0" algn="ctr" defTabSz="711200">
            <a:lnSpc>
              <a:spcPct val="100000"/>
            </a:lnSpc>
            <a:spcBef>
              <a:spcPct val="0"/>
            </a:spcBef>
            <a:spcAft>
              <a:spcPts val="0"/>
            </a:spcAft>
            <a:buNone/>
          </a:pPr>
          <a:r>
            <a:rPr lang="en-US" sz="1600" b="1" kern="1200">
              <a:solidFill>
                <a:schemeClr val="accent1">
                  <a:lumMod val="75000"/>
                </a:schemeClr>
              </a:solidFill>
              <a:latin typeface="Arial" panose="020B0604020202020204" pitchFamily="34" charset="0"/>
              <a:ea typeface="+mn-ea"/>
              <a:cs typeface="Arial" panose="020B0604020202020204" pitchFamily="34" charset="0"/>
            </a:rPr>
            <a:t>Biopesticides and Pollution Prevention Division</a:t>
          </a:r>
        </a:p>
        <a:p>
          <a:pPr marL="0" lvl="0" indent="0" algn="ctr" defTabSz="71120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Madison Le, Director</a:t>
          </a:r>
        </a:p>
        <a:p>
          <a:pPr marL="0" lvl="0" indent="0" algn="ctr" defTabSz="71120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Shannon Borges, Deputy Director</a:t>
          </a:r>
        </a:p>
      </dsp:txBody>
      <dsp:txXfrm>
        <a:off x="3298265" y="3301529"/>
        <a:ext cx="3025999" cy="950284"/>
      </dsp:txXfrm>
    </dsp:sp>
    <dsp:sp modelId="{82928108-169E-48E4-A551-095689E34419}">
      <dsp:nvSpPr>
        <dsp:cNvPr id="0" name=""/>
        <dsp:cNvSpPr/>
      </dsp:nvSpPr>
      <dsp:spPr>
        <a:xfrm>
          <a:off x="3317462" y="4364907"/>
          <a:ext cx="3023208" cy="901894"/>
        </a:xfrm>
        <a:prstGeom prst="rect">
          <a:avLst/>
        </a:prstGeom>
        <a:noFill/>
        <a:ln w="190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US" sz="1600" b="1" kern="1200">
              <a:solidFill>
                <a:schemeClr val="accent1">
                  <a:lumMod val="75000"/>
                </a:schemeClr>
              </a:solidFill>
              <a:latin typeface="Arial" panose="020B0604020202020204" pitchFamily="34" charset="0"/>
              <a:ea typeface="+mn-ea"/>
              <a:cs typeface="Arial" panose="020B0604020202020204" pitchFamily="34" charset="0"/>
            </a:rPr>
            <a:t>Registration Division</a:t>
          </a:r>
        </a:p>
        <a:p>
          <a:pPr marL="0" lvl="0" indent="0" algn="ctr" defTabSz="71120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Charles “Billy” Smith, Director</a:t>
          </a:r>
        </a:p>
        <a:p>
          <a:pPr marL="0" lvl="0" indent="0" algn="ctr" defTabSz="71120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Daniel Rosenblatt, Deputy Director</a:t>
          </a:r>
        </a:p>
        <a:p>
          <a:pPr marL="0" lvl="0" indent="0" algn="ctr" defTabSz="711200">
            <a:lnSpc>
              <a:spcPct val="100000"/>
            </a:lnSpc>
            <a:spcBef>
              <a:spcPct val="0"/>
            </a:spcBef>
            <a:spcAft>
              <a:spcPts val="0"/>
            </a:spcAft>
            <a:buNone/>
          </a:pPr>
          <a:r>
            <a:rPr lang="en-US" sz="1200" b="1" kern="1200">
              <a:solidFill>
                <a:schemeClr val="accent1">
                  <a:lumMod val="75000"/>
                </a:schemeClr>
              </a:solidFill>
              <a:latin typeface="Arial" panose="020B0604020202020204" pitchFamily="34" charset="0"/>
              <a:ea typeface="+mn-ea"/>
              <a:cs typeface="Arial" panose="020B0604020202020204" pitchFamily="34" charset="0"/>
            </a:rPr>
            <a:t>Jennifer Saunders, (Acting) Assoc. Director</a:t>
          </a:r>
        </a:p>
      </dsp:txBody>
      <dsp:txXfrm>
        <a:off x="3317462" y="4364907"/>
        <a:ext cx="3023208" cy="901894"/>
      </dsp:txXfrm>
    </dsp:sp>
    <dsp:sp modelId="{3B9C117A-5D9A-4904-9703-6F655217D269}">
      <dsp:nvSpPr>
        <dsp:cNvPr id="0" name=""/>
        <dsp:cNvSpPr/>
      </dsp:nvSpPr>
      <dsp:spPr>
        <a:xfrm>
          <a:off x="7022955" y="3455698"/>
          <a:ext cx="2954976" cy="1205731"/>
        </a:xfrm>
        <a:prstGeom prst="rect">
          <a:avLst/>
        </a:prstGeom>
        <a:noFill/>
        <a:ln w="190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US" sz="1600" b="1" kern="1200" dirty="0">
              <a:solidFill>
                <a:schemeClr val="accent1">
                  <a:lumMod val="75000"/>
                </a:schemeClr>
              </a:solidFill>
              <a:latin typeface="Arial" panose="020B0604020202020204" pitchFamily="34" charset="0"/>
              <a:ea typeface="+mn-ea"/>
              <a:cs typeface="Arial" panose="020B0604020202020204" pitchFamily="34" charset="0"/>
            </a:rPr>
            <a:t>Environmental Fate and Effects Division</a:t>
          </a:r>
        </a:p>
        <a:p>
          <a:pPr marL="0" lvl="0" indent="0" algn="ctr" defTabSz="711200">
            <a:lnSpc>
              <a:spcPct val="100000"/>
            </a:lnSpc>
            <a:spcBef>
              <a:spcPct val="0"/>
            </a:spcBef>
            <a:spcAft>
              <a:spcPts val="0"/>
            </a:spcAft>
            <a:buNone/>
          </a:pPr>
          <a:r>
            <a:rPr lang="en-US" sz="1200" b="1" kern="1200" dirty="0">
              <a:solidFill>
                <a:schemeClr val="accent1">
                  <a:lumMod val="75000"/>
                </a:schemeClr>
              </a:solidFill>
              <a:latin typeface="Arial" panose="020B0604020202020204" pitchFamily="34" charset="0"/>
              <a:ea typeface="+mn-ea"/>
              <a:cs typeface="Arial" panose="020B0604020202020204" pitchFamily="34" charset="0"/>
            </a:rPr>
            <a:t>Jan Matuszko, Director</a:t>
          </a:r>
        </a:p>
        <a:p>
          <a:pPr marL="0" lvl="0" indent="0" algn="ctr" defTabSz="711200">
            <a:lnSpc>
              <a:spcPct val="100000"/>
            </a:lnSpc>
            <a:spcBef>
              <a:spcPct val="0"/>
            </a:spcBef>
            <a:spcAft>
              <a:spcPts val="0"/>
            </a:spcAft>
            <a:buNone/>
          </a:pPr>
          <a:r>
            <a:rPr lang="en-US" sz="1200" b="1" kern="1200" dirty="0">
              <a:solidFill>
                <a:schemeClr val="accent1">
                  <a:lumMod val="75000"/>
                </a:schemeClr>
              </a:solidFill>
              <a:latin typeface="Arial" panose="020B0604020202020204" pitchFamily="34" charset="0"/>
              <a:ea typeface="+mn-ea"/>
              <a:cs typeface="Arial" panose="020B0604020202020204" pitchFamily="34" charset="0"/>
            </a:rPr>
            <a:t>Amy Blankinship, Deputy Dir.</a:t>
          </a:r>
        </a:p>
        <a:p>
          <a:pPr marL="0" lvl="0" indent="0" algn="ctr" defTabSz="711200">
            <a:lnSpc>
              <a:spcPct val="100000"/>
            </a:lnSpc>
            <a:spcBef>
              <a:spcPct val="0"/>
            </a:spcBef>
            <a:spcAft>
              <a:spcPts val="0"/>
            </a:spcAft>
            <a:buNone/>
          </a:pPr>
          <a:r>
            <a:rPr lang="en-US" sz="1200" b="1" kern="1200" dirty="0">
              <a:solidFill>
                <a:schemeClr val="accent1">
                  <a:lumMod val="75000"/>
                </a:schemeClr>
              </a:solidFill>
              <a:latin typeface="Arial" panose="020B0604020202020204" pitchFamily="34" charset="0"/>
              <a:ea typeface="+mn-ea"/>
              <a:cs typeface="Arial" panose="020B0604020202020204" pitchFamily="34" charset="0"/>
            </a:rPr>
            <a:t>Brian Anderson, Assoc. Director</a:t>
          </a:r>
        </a:p>
      </dsp:txBody>
      <dsp:txXfrm>
        <a:off x="7022955" y="3455698"/>
        <a:ext cx="2954976" cy="1205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40D5C-0CE8-4089-B8C0-B35A8AB9EA6D}">
      <dsp:nvSpPr>
        <dsp:cNvPr id="0" name=""/>
        <dsp:cNvSpPr/>
      </dsp:nvSpPr>
      <dsp:spPr>
        <a:xfrm>
          <a:off x="304459" y="952713"/>
          <a:ext cx="683787" cy="6837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CC0A3B-463B-473E-8EB9-204974082C7C}">
      <dsp:nvSpPr>
        <dsp:cNvPr id="0" name=""/>
        <dsp:cNvSpPr/>
      </dsp:nvSpPr>
      <dsp:spPr>
        <a:xfrm>
          <a:off x="42384" y="1681292"/>
          <a:ext cx="1953678" cy="44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spc="150" baseline="0">
              <a:latin typeface="+mj-lt"/>
              <a:ea typeface="+mj-ea"/>
              <a:cs typeface="+mj-cs"/>
            </a:rPr>
            <a:t>Documentum Replacement</a:t>
          </a:r>
        </a:p>
      </dsp:txBody>
      <dsp:txXfrm>
        <a:off x="42384" y="1681292"/>
        <a:ext cx="1953678" cy="440007"/>
      </dsp:txXfrm>
    </dsp:sp>
    <dsp:sp modelId="{F59FDEEE-B83D-4D54-8C0F-E85C8478471B}">
      <dsp:nvSpPr>
        <dsp:cNvPr id="0" name=""/>
        <dsp:cNvSpPr/>
      </dsp:nvSpPr>
      <dsp:spPr>
        <a:xfrm>
          <a:off x="33202" y="2434222"/>
          <a:ext cx="1953678" cy="102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100000"/>
            </a:lnSpc>
            <a:spcBef>
              <a:spcPct val="0"/>
            </a:spcBef>
            <a:spcAft>
              <a:spcPct val="35000"/>
            </a:spcAft>
            <a:buNone/>
          </a:pPr>
          <a:r>
            <a:rPr lang="en-US" sz="1300" kern="1200" spc="50" baseline="0" dirty="0">
              <a:latin typeface="+mn-lt"/>
            </a:rPr>
            <a:t>Target for Completion 9/2025</a:t>
          </a:r>
        </a:p>
        <a:p>
          <a:pPr marL="0" lvl="0" indent="0" algn="l" defTabSz="577850">
            <a:lnSpc>
              <a:spcPct val="100000"/>
            </a:lnSpc>
            <a:spcBef>
              <a:spcPct val="0"/>
            </a:spcBef>
            <a:spcAft>
              <a:spcPct val="35000"/>
            </a:spcAft>
            <a:buNone/>
          </a:pPr>
          <a:r>
            <a:rPr lang="en-US" sz="1300" kern="1200" spc="50" baseline="0" dirty="0">
              <a:latin typeface="+mn-lt"/>
            </a:rPr>
            <a:t>Project Timeline of 12 Months</a:t>
          </a:r>
        </a:p>
        <a:p>
          <a:pPr marL="0" lvl="0" indent="0" algn="l" defTabSz="577850">
            <a:lnSpc>
              <a:spcPct val="100000"/>
            </a:lnSpc>
            <a:spcBef>
              <a:spcPct val="0"/>
            </a:spcBef>
            <a:spcAft>
              <a:spcPct val="35000"/>
            </a:spcAft>
            <a:buNone/>
          </a:pPr>
          <a:r>
            <a:rPr lang="en-US" sz="1300" kern="1200" spc="50" baseline="0" dirty="0">
              <a:latin typeface="+mn-lt"/>
            </a:rPr>
            <a:t>Alternatives Analysis Complete</a:t>
          </a:r>
        </a:p>
        <a:p>
          <a:pPr marL="0" lvl="0" indent="0" algn="l" defTabSz="577850">
            <a:lnSpc>
              <a:spcPct val="100000"/>
            </a:lnSpc>
            <a:spcBef>
              <a:spcPct val="0"/>
            </a:spcBef>
            <a:spcAft>
              <a:spcPct val="35000"/>
            </a:spcAft>
            <a:buNone/>
          </a:pPr>
          <a:r>
            <a:rPr lang="en-US" sz="1300" kern="1200" spc="50" baseline="0" dirty="0">
              <a:latin typeface="+mn-lt"/>
            </a:rPr>
            <a:t>Kick-off and Scoping Completed October 2024</a:t>
          </a:r>
        </a:p>
        <a:p>
          <a:pPr marL="0" lvl="0" indent="0" algn="l" defTabSz="577850">
            <a:lnSpc>
              <a:spcPct val="100000"/>
            </a:lnSpc>
            <a:spcBef>
              <a:spcPct val="0"/>
            </a:spcBef>
            <a:spcAft>
              <a:spcPct val="35000"/>
            </a:spcAft>
            <a:buNone/>
          </a:pPr>
          <a:r>
            <a:rPr lang="en-US" sz="1300" kern="1200" spc="50" baseline="0" dirty="0">
              <a:latin typeface="+mn-lt"/>
            </a:rPr>
            <a:t>Three Phases: Planning, Deployment, Migration</a:t>
          </a:r>
        </a:p>
        <a:p>
          <a:pPr marL="0" lvl="0" indent="0" algn="l" defTabSz="577850">
            <a:lnSpc>
              <a:spcPct val="100000"/>
            </a:lnSpc>
            <a:spcBef>
              <a:spcPct val="0"/>
            </a:spcBef>
            <a:spcAft>
              <a:spcPct val="35000"/>
            </a:spcAft>
            <a:buNone/>
          </a:pPr>
          <a:r>
            <a:rPr lang="en-US" sz="1300" kern="1200" spc="50" baseline="0" dirty="0">
              <a:latin typeface="+mn-lt"/>
            </a:rPr>
            <a:t>OCSPP strategy</a:t>
          </a:r>
        </a:p>
      </dsp:txBody>
      <dsp:txXfrm>
        <a:off x="33202" y="2434222"/>
        <a:ext cx="1953678" cy="1029618"/>
      </dsp:txXfrm>
    </dsp:sp>
    <dsp:sp modelId="{9FC5D621-110B-4CD0-B741-B9769FF2D0C4}">
      <dsp:nvSpPr>
        <dsp:cNvPr id="0" name=""/>
        <dsp:cNvSpPr/>
      </dsp:nvSpPr>
      <dsp:spPr>
        <a:xfrm>
          <a:off x="3299651" y="891237"/>
          <a:ext cx="683787" cy="6837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C8D5C0-82A8-4704-96C2-9DD1927BF90B}">
      <dsp:nvSpPr>
        <dsp:cNvPr id="0" name=""/>
        <dsp:cNvSpPr/>
      </dsp:nvSpPr>
      <dsp:spPr>
        <a:xfrm>
          <a:off x="2378632" y="1678631"/>
          <a:ext cx="2642995" cy="44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strike="noStrike" kern="1200" spc="150" baseline="0">
              <a:latin typeface="Tenorite"/>
              <a:ea typeface="+mn-ea"/>
              <a:cs typeface="+mn-cs"/>
            </a:rPr>
            <a:t>Data Management Solution</a:t>
          </a:r>
        </a:p>
      </dsp:txBody>
      <dsp:txXfrm>
        <a:off x="2378632" y="1678631"/>
        <a:ext cx="2642995" cy="440007"/>
      </dsp:txXfrm>
    </dsp:sp>
    <dsp:sp modelId="{F7523959-2D7D-4AE5-BE62-369D2E67314D}">
      <dsp:nvSpPr>
        <dsp:cNvPr id="0" name=""/>
        <dsp:cNvSpPr/>
      </dsp:nvSpPr>
      <dsp:spPr>
        <a:xfrm>
          <a:off x="2433237" y="2369843"/>
          <a:ext cx="2499673" cy="1215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100000"/>
            </a:lnSpc>
            <a:spcBef>
              <a:spcPct val="0"/>
            </a:spcBef>
            <a:spcAft>
              <a:spcPct val="35000"/>
            </a:spcAft>
            <a:buNone/>
          </a:pPr>
          <a:r>
            <a:rPr lang="en-US" sz="1300" strike="noStrike" kern="1200" spc="50" baseline="0" dirty="0">
              <a:latin typeface="+mn-lt"/>
            </a:rPr>
            <a:t>Interdependent with Document Repository Project</a:t>
          </a:r>
        </a:p>
        <a:p>
          <a:pPr marL="0" lvl="0" indent="0" algn="l" defTabSz="577850">
            <a:lnSpc>
              <a:spcPct val="100000"/>
            </a:lnSpc>
            <a:spcBef>
              <a:spcPct val="0"/>
            </a:spcBef>
            <a:spcAft>
              <a:spcPct val="35000"/>
            </a:spcAft>
            <a:buNone/>
          </a:pPr>
          <a:r>
            <a:rPr lang="en-US" sz="1300" strike="noStrike" kern="1200" spc="50" baseline="0" dirty="0">
              <a:latin typeface="+mn-lt"/>
            </a:rPr>
            <a:t>Interdependent with Infrastructure Project</a:t>
          </a:r>
        </a:p>
        <a:p>
          <a:pPr marL="0" lvl="0" indent="0" algn="l" defTabSz="577850">
            <a:lnSpc>
              <a:spcPct val="100000"/>
            </a:lnSpc>
            <a:spcBef>
              <a:spcPct val="0"/>
            </a:spcBef>
            <a:spcAft>
              <a:spcPct val="35000"/>
            </a:spcAft>
            <a:buNone/>
          </a:pPr>
          <a:r>
            <a:rPr lang="en-US" sz="1300" strike="noStrike" kern="1200" spc="50" baseline="0" dirty="0">
              <a:latin typeface="+mn-lt"/>
            </a:rPr>
            <a:t>Holistic plan to deal with legacy software and Data Solution</a:t>
          </a:r>
        </a:p>
        <a:p>
          <a:pPr marL="0" lvl="0" indent="0" algn="l" defTabSz="577850">
            <a:lnSpc>
              <a:spcPct val="100000"/>
            </a:lnSpc>
            <a:spcBef>
              <a:spcPct val="0"/>
            </a:spcBef>
            <a:spcAft>
              <a:spcPct val="35000"/>
            </a:spcAft>
            <a:buNone/>
          </a:pPr>
          <a:r>
            <a:rPr lang="en-US" sz="1300" strike="noStrike" kern="1200" spc="50" baseline="0" dirty="0">
              <a:latin typeface="+mn-lt"/>
            </a:rPr>
            <a:t>Critical to transforming workflows and allowing for data-centric approach to documents, risk assessments, e-label and e-CSF </a:t>
          </a:r>
        </a:p>
      </dsp:txBody>
      <dsp:txXfrm>
        <a:off x="2433237" y="2369843"/>
        <a:ext cx="2499673" cy="1215407"/>
      </dsp:txXfrm>
    </dsp:sp>
    <dsp:sp modelId="{5718E6B3-D4EB-4842-8E40-34037D8A47F9}">
      <dsp:nvSpPr>
        <dsp:cNvPr id="0" name=""/>
        <dsp:cNvSpPr/>
      </dsp:nvSpPr>
      <dsp:spPr>
        <a:xfrm>
          <a:off x="6206948" y="871115"/>
          <a:ext cx="683787" cy="6837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093279-2FD3-49BE-A4D2-3D2B9D38C3AF}">
      <dsp:nvSpPr>
        <dsp:cNvPr id="0" name=""/>
        <dsp:cNvSpPr/>
      </dsp:nvSpPr>
      <dsp:spPr>
        <a:xfrm>
          <a:off x="5588311" y="1670058"/>
          <a:ext cx="1953678" cy="44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spc="150" baseline="0">
              <a:latin typeface="Tenorite"/>
              <a:ea typeface="+mn-ea"/>
              <a:cs typeface="+mn-cs"/>
            </a:rPr>
            <a:t>INFRASTRUCTURE</a:t>
          </a:r>
        </a:p>
      </dsp:txBody>
      <dsp:txXfrm>
        <a:off x="5588311" y="1670058"/>
        <a:ext cx="1953678" cy="440007"/>
      </dsp:txXfrm>
    </dsp:sp>
    <dsp:sp modelId="{95AD903B-79E5-49DC-84BD-1789F082B475}">
      <dsp:nvSpPr>
        <dsp:cNvPr id="0" name=""/>
        <dsp:cNvSpPr/>
      </dsp:nvSpPr>
      <dsp:spPr>
        <a:xfrm>
          <a:off x="5699397" y="2253349"/>
          <a:ext cx="1953678" cy="159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100000"/>
            </a:lnSpc>
            <a:spcBef>
              <a:spcPct val="0"/>
            </a:spcBef>
            <a:spcAft>
              <a:spcPct val="35000"/>
            </a:spcAft>
            <a:buNone/>
          </a:pPr>
          <a:r>
            <a:rPr lang="en-US" sz="1300" kern="1200" spc="50" baseline="0" dirty="0">
              <a:latin typeface="Tenorite"/>
              <a:ea typeface="+mn-ea"/>
              <a:cs typeface="+mn-cs"/>
            </a:rPr>
            <a:t>Underlying physical and information technology devices</a:t>
          </a:r>
        </a:p>
        <a:p>
          <a:pPr marL="0" lvl="0" indent="0" algn="l" defTabSz="577850">
            <a:lnSpc>
              <a:spcPct val="100000"/>
            </a:lnSpc>
            <a:spcBef>
              <a:spcPct val="0"/>
            </a:spcBef>
            <a:spcAft>
              <a:spcPct val="35000"/>
            </a:spcAft>
            <a:buNone/>
          </a:pPr>
          <a:r>
            <a:rPr lang="en-US" sz="1300" kern="1200" spc="50" baseline="0" dirty="0">
              <a:latin typeface="Tenorite"/>
              <a:ea typeface="+mn-ea"/>
              <a:cs typeface="+mn-cs"/>
            </a:rPr>
            <a:t>Legacy Apps: PRISM, OPPIN DE, OPPIN Query, etc. are all on prem</a:t>
          </a:r>
        </a:p>
        <a:p>
          <a:pPr marL="0" lvl="0" indent="0" algn="l" defTabSz="577850">
            <a:lnSpc>
              <a:spcPct val="100000"/>
            </a:lnSpc>
            <a:spcBef>
              <a:spcPct val="0"/>
            </a:spcBef>
            <a:spcAft>
              <a:spcPct val="35000"/>
            </a:spcAft>
            <a:buNone/>
          </a:pPr>
          <a:r>
            <a:rPr lang="en-US" sz="1300" kern="1200" spc="50" baseline="0" dirty="0">
              <a:latin typeface="Tenorite"/>
              <a:ea typeface="+mn-ea"/>
              <a:cs typeface="+mn-cs"/>
            </a:rPr>
            <a:t>Interdependent on Data Management/Documents</a:t>
          </a:r>
        </a:p>
        <a:p>
          <a:pPr marL="0" lvl="0" indent="0" algn="l" defTabSz="577850">
            <a:lnSpc>
              <a:spcPct val="100000"/>
            </a:lnSpc>
            <a:spcBef>
              <a:spcPct val="0"/>
            </a:spcBef>
            <a:spcAft>
              <a:spcPct val="35000"/>
            </a:spcAft>
            <a:buNone/>
          </a:pPr>
          <a:r>
            <a:rPr lang="en-US" sz="1300" kern="1200" spc="50" baseline="0" dirty="0">
              <a:latin typeface="Tenorite"/>
              <a:ea typeface="+mn-ea"/>
              <a:cs typeface="+mn-cs"/>
            </a:rPr>
            <a:t>12+ Months</a:t>
          </a:r>
        </a:p>
        <a:p>
          <a:pPr marL="0" lvl="0" indent="0" algn="l" defTabSz="577850">
            <a:lnSpc>
              <a:spcPct val="100000"/>
            </a:lnSpc>
            <a:spcBef>
              <a:spcPct val="0"/>
            </a:spcBef>
            <a:spcAft>
              <a:spcPct val="35000"/>
            </a:spcAft>
            <a:buNone/>
          </a:pPr>
          <a:r>
            <a:rPr lang="en-US" sz="1300" kern="1200" spc="50" baseline="0" dirty="0">
              <a:latin typeface="Tenorite"/>
              <a:ea typeface="+mn-ea"/>
              <a:cs typeface="+mn-cs"/>
            </a:rPr>
            <a:t>Move to Cloud Solution</a:t>
          </a:r>
        </a:p>
        <a:p>
          <a:pPr marL="0" lvl="0" indent="0" algn="l" defTabSz="577850">
            <a:lnSpc>
              <a:spcPct val="100000"/>
            </a:lnSpc>
            <a:spcBef>
              <a:spcPct val="0"/>
            </a:spcBef>
            <a:spcAft>
              <a:spcPct val="35000"/>
            </a:spcAft>
            <a:buNone/>
          </a:pPr>
          <a:r>
            <a:rPr lang="en-US" sz="1300" kern="1200" spc="50" baseline="0" dirty="0">
              <a:latin typeface="Tenorite"/>
              <a:ea typeface="+mn-ea"/>
              <a:cs typeface="+mn-cs"/>
            </a:rPr>
            <a:t>Build Business Capabilities in Salesforce</a:t>
          </a:r>
        </a:p>
      </dsp:txBody>
      <dsp:txXfrm>
        <a:off x="5699397" y="2253349"/>
        <a:ext cx="1953678" cy="1594135"/>
      </dsp:txXfrm>
    </dsp:sp>
    <dsp:sp modelId="{FD0A2615-8F44-4CBC-8F45-28B44B5956E2}">
      <dsp:nvSpPr>
        <dsp:cNvPr id="0" name=""/>
        <dsp:cNvSpPr/>
      </dsp:nvSpPr>
      <dsp:spPr>
        <a:xfrm>
          <a:off x="8461418" y="930219"/>
          <a:ext cx="683787" cy="6837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4F6105-9FE9-40C1-B0EF-FDF919B136F0}">
      <dsp:nvSpPr>
        <dsp:cNvPr id="0" name=""/>
        <dsp:cNvSpPr/>
      </dsp:nvSpPr>
      <dsp:spPr>
        <a:xfrm>
          <a:off x="8249905" y="1668141"/>
          <a:ext cx="1953678" cy="44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spc="150" baseline="0">
              <a:latin typeface="Tenorite"/>
              <a:ea typeface="+mn-ea"/>
              <a:cs typeface="+mn-cs"/>
            </a:rPr>
            <a:t>PORTAL</a:t>
          </a:r>
        </a:p>
      </dsp:txBody>
      <dsp:txXfrm>
        <a:off x="8249905" y="1668141"/>
        <a:ext cx="1953678" cy="440007"/>
      </dsp:txXfrm>
    </dsp:sp>
    <dsp:sp modelId="{E6EF17E3-D722-4395-82DA-8EC69249736B}">
      <dsp:nvSpPr>
        <dsp:cNvPr id="0" name=""/>
        <dsp:cNvSpPr/>
      </dsp:nvSpPr>
      <dsp:spPr>
        <a:xfrm>
          <a:off x="8186235" y="2175282"/>
          <a:ext cx="1953678" cy="1955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100000"/>
            </a:lnSpc>
            <a:spcBef>
              <a:spcPct val="0"/>
            </a:spcBef>
            <a:spcAft>
              <a:spcPct val="35000"/>
            </a:spcAft>
            <a:buNone/>
          </a:pPr>
          <a:r>
            <a:rPr lang="en-US" sz="1300" kern="1200" spc="50" baseline="0">
              <a:latin typeface="Tenorite"/>
              <a:ea typeface="+mn-ea"/>
              <a:cs typeface="+mn-cs"/>
            </a:rPr>
            <a:t>Phase 1 Deployment December 2024: Registrants Log In</a:t>
          </a:r>
        </a:p>
        <a:p>
          <a:pPr marL="0" lvl="0" indent="0" algn="l" defTabSz="577850">
            <a:lnSpc>
              <a:spcPct val="100000"/>
            </a:lnSpc>
            <a:spcBef>
              <a:spcPct val="0"/>
            </a:spcBef>
            <a:spcAft>
              <a:spcPct val="35000"/>
            </a:spcAft>
            <a:buNone/>
          </a:pPr>
          <a:r>
            <a:rPr lang="en-US" sz="1300" kern="1200" spc="50" baseline="0">
              <a:latin typeface="Tenorite"/>
              <a:ea typeface="+mn-ea"/>
              <a:cs typeface="+mn-cs"/>
            </a:rPr>
            <a:t>Phase 2 Deployment January and TBD 2025: Registrant Dashboards</a:t>
          </a:r>
        </a:p>
        <a:p>
          <a:pPr marL="0" lvl="0" indent="0" algn="l" defTabSz="577850">
            <a:lnSpc>
              <a:spcPct val="100000"/>
            </a:lnSpc>
            <a:spcBef>
              <a:spcPct val="0"/>
            </a:spcBef>
            <a:spcAft>
              <a:spcPct val="35000"/>
            </a:spcAft>
            <a:buNone/>
          </a:pPr>
          <a:r>
            <a:rPr lang="en-US" sz="1300" kern="1200" spc="50" baseline="0">
              <a:latin typeface="Tenorite"/>
              <a:ea typeface="+mn-ea"/>
              <a:cs typeface="+mn-cs"/>
            </a:rPr>
            <a:t>Phase 3 Deployments TBD Late 2025: Submissions (high dependence on other projects)</a:t>
          </a:r>
        </a:p>
      </dsp:txBody>
      <dsp:txXfrm>
        <a:off x="8186235" y="2175282"/>
        <a:ext cx="1953678" cy="1955322"/>
      </dsp:txXfrm>
    </dsp:sp>
    <dsp:sp modelId="{D0EAEC8E-4097-4AA2-AA98-E95678D62D8A}">
      <dsp:nvSpPr>
        <dsp:cNvPr id="0" name=""/>
        <dsp:cNvSpPr/>
      </dsp:nvSpPr>
      <dsp:spPr>
        <a:xfrm>
          <a:off x="10476467" y="2542322"/>
          <a:ext cx="683787" cy="683787"/>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18C1CC-4449-4407-967B-0F5D4DA0D4BB}">
      <dsp:nvSpPr>
        <dsp:cNvPr id="0" name=""/>
        <dsp:cNvSpPr/>
      </dsp:nvSpPr>
      <dsp:spPr>
        <a:xfrm>
          <a:off x="9888006" y="2290894"/>
          <a:ext cx="1953678" cy="44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endParaRPr lang="en-US" sz="1400" kern="1200" spc="150" baseline="0">
            <a:latin typeface="Tenorite"/>
            <a:ea typeface="+mn-ea"/>
            <a:cs typeface="+mn-cs"/>
          </a:endParaRPr>
        </a:p>
      </dsp:txBody>
      <dsp:txXfrm>
        <a:off x="9888006" y="2290894"/>
        <a:ext cx="1953678" cy="440007"/>
      </dsp:txXfrm>
    </dsp:sp>
    <dsp:sp modelId="{BFE45FD5-5B24-4059-95A8-8E2AFAE5AB9F}">
      <dsp:nvSpPr>
        <dsp:cNvPr id="0" name=""/>
        <dsp:cNvSpPr/>
      </dsp:nvSpPr>
      <dsp:spPr>
        <a:xfrm>
          <a:off x="9888006" y="2780024"/>
          <a:ext cx="1953678" cy="1176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488950">
            <a:lnSpc>
              <a:spcPct val="100000"/>
            </a:lnSpc>
            <a:spcBef>
              <a:spcPct val="0"/>
            </a:spcBef>
            <a:spcAft>
              <a:spcPct val="35000"/>
            </a:spcAft>
            <a:buNone/>
          </a:pPr>
          <a:endParaRPr lang="en-US" sz="1100" kern="1200" spc="50" baseline="0">
            <a:latin typeface="Tenorite"/>
            <a:ea typeface="+mn-ea"/>
            <a:cs typeface="+mn-cs"/>
          </a:endParaRPr>
        </a:p>
      </dsp:txBody>
      <dsp:txXfrm>
        <a:off x="9888006" y="2780024"/>
        <a:ext cx="1953678" cy="117646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0.22698</cdr:x>
      <cdr:y>0</cdr:y>
    </cdr:from>
    <cdr:to>
      <cdr:x>0.76846</cdr:x>
      <cdr:y>0.09441</cdr:y>
    </cdr:to>
    <cdr:sp macro="" textlink="">
      <cdr:nvSpPr>
        <cdr:cNvPr id="2" name="TextBox 1">
          <a:extLst xmlns:a="http://schemas.openxmlformats.org/drawingml/2006/main">
            <a:ext uri="{FF2B5EF4-FFF2-40B4-BE49-F238E27FC236}">
              <a16:creationId xmlns:a16="http://schemas.microsoft.com/office/drawing/2014/main" id="{3D70DE1E-A546-952E-5C74-43A24932A46E}"/>
            </a:ext>
          </a:extLst>
        </cdr:cNvPr>
        <cdr:cNvSpPr txBox="1"/>
      </cdr:nvSpPr>
      <cdr:spPr>
        <a:xfrm xmlns:a="http://schemas.openxmlformats.org/drawingml/2006/main">
          <a:off x="1581151" y="0"/>
          <a:ext cx="3771900" cy="3111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400" b="1" dirty="0"/>
            <a:t>Percent Who Agree - My Workload is Reasonable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7D9B8-6D93-4A4C-870F-3C453F45A4A1}"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161BA-F3DE-4101-BD67-FC2612B1236D}" type="slidenum">
              <a:rPr lang="en-US" smtClean="0"/>
              <a:t>‹#›</a:t>
            </a:fld>
            <a:endParaRPr lang="en-US"/>
          </a:p>
        </p:txBody>
      </p:sp>
    </p:spTree>
    <p:extLst>
      <p:ext uri="{BB962C8B-B14F-4D97-AF65-F5344CB8AC3E}">
        <p14:creationId xmlns:p14="http://schemas.microsoft.com/office/powerpoint/2010/main" val="404911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49"/>
              </a:spcAft>
              <a:defRPr/>
            </a:pPr>
            <a:endParaRPr lang="en-US"/>
          </a:p>
        </p:txBody>
      </p:sp>
      <p:sp>
        <p:nvSpPr>
          <p:cNvPr id="4" name="Slide Number Placeholder 3"/>
          <p:cNvSpPr>
            <a:spLocks noGrp="1"/>
          </p:cNvSpPr>
          <p:nvPr>
            <p:ph type="sldNum" sz="quarter" idx="10"/>
          </p:nvPr>
        </p:nvSpPr>
        <p:spPr/>
        <p:txBody>
          <a:bodyPr/>
          <a:lstStyle/>
          <a:p>
            <a:pPr marL="0" marR="0" lvl="0" indent="0" algn="r" defTabSz="960193" rtl="0" eaLnBrk="1" fontAlgn="auto" latinLnBrk="0" hangingPunct="1">
              <a:lnSpc>
                <a:spcPct val="100000"/>
              </a:lnSpc>
              <a:spcBef>
                <a:spcPts val="0"/>
              </a:spcBef>
              <a:spcAft>
                <a:spcPts val="0"/>
              </a:spcAft>
              <a:buClrTx/>
              <a:buSzTx/>
              <a:buFontTx/>
              <a:buNone/>
              <a:tabLst/>
              <a:defRPr/>
            </a:pPr>
            <a:fld id="{35A11EAB-687D-4AE4-B775-678A923E9436}" type="slidenum">
              <a:rPr kumimoji="0" lang="en-US" sz="1200" b="0" i="0" u="none" strike="noStrike" kern="1200" cap="none" spc="0" normalizeH="0" baseline="0" noProof="0">
                <a:ln>
                  <a:noFill/>
                </a:ln>
                <a:solidFill>
                  <a:prstClr val="black"/>
                </a:solidFill>
                <a:effectLst/>
                <a:uLnTx/>
                <a:uFillTx/>
                <a:latin typeface="Century Gothic"/>
                <a:ea typeface="+mn-ea"/>
                <a:cs typeface="+mn-cs"/>
              </a:rPr>
              <a:pPr marL="0" marR="0" lvl="0" indent="0" algn="r" defTabSz="96019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7983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when we strip out withdrawn or not reviewed case responses, we see a massive shift in the overall backlog of Non-PRIA Notifications and Amendments for RD.  It completed 1,300 more than it received in FY24, a total reversal of the prior 3 fiscal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928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161BA-F3DE-4101-BD67-FC2612B1236D}" type="slidenum">
              <a:rPr lang="en-US" smtClean="0"/>
              <a:t>27</a:t>
            </a:fld>
            <a:endParaRPr lang="en-US"/>
          </a:p>
        </p:txBody>
      </p:sp>
    </p:spTree>
    <p:extLst>
      <p:ext uri="{BB962C8B-B14F-4D97-AF65-F5344CB8AC3E}">
        <p14:creationId xmlns:p14="http://schemas.microsoft.com/office/powerpoint/2010/main" val="233373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161BA-F3DE-4101-BD67-FC2612B1236D}" type="slidenum">
              <a:rPr lang="en-US" smtClean="0"/>
              <a:t>34</a:t>
            </a:fld>
            <a:endParaRPr lang="en-US"/>
          </a:p>
        </p:txBody>
      </p:sp>
    </p:spTree>
    <p:extLst>
      <p:ext uri="{BB962C8B-B14F-4D97-AF65-F5344CB8AC3E}">
        <p14:creationId xmlns:p14="http://schemas.microsoft.com/office/powerpoint/2010/main" val="85972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97802F-7B8A-42E8-81B2-9A9FF53E8C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7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161BA-F3DE-4101-BD67-FC2612B1236D}" type="slidenum">
              <a:rPr lang="en-US" smtClean="0"/>
              <a:t>4</a:t>
            </a:fld>
            <a:endParaRPr lang="en-US"/>
          </a:p>
        </p:txBody>
      </p:sp>
    </p:spTree>
    <p:extLst>
      <p:ext uri="{BB962C8B-B14F-4D97-AF65-F5344CB8AC3E}">
        <p14:creationId xmlns:p14="http://schemas.microsoft.com/office/powerpoint/2010/main" val="122314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161BA-F3DE-4101-BD67-FC2612B1236D}" type="slidenum">
              <a:rPr lang="en-US" smtClean="0"/>
              <a:t>6</a:t>
            </a:fld>
            <a:endParaRPr lang="en-US"/>
          </a:p>
        </p:txBody>
      </p:sp>
    </p:spTree>
    <p:extLst>
      <p:ext uri="{BB962C8B-B14F-4D97-AF65-F5344CB8AC3E}">
        <p14:creationId xmlns:p14="http://schemas.microsoft.com/office/powerpoint/2010/main" val="344090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161BA-F3DE-4101-BD67-FC2612B1236D}" type="slidenum">
              <a:rPr lang="en-US" smtClean="0"/>
              <a:t>7</a:t>
            </a:fld>
            <a:endParaRPr lang="en-US"/>
          </a:p>
        </p:txBody>
      </p:sp>
    </p:spTree>
    <p:extLst>
      <p:ext uri="{BB962C8B-B14F-4D97-AF65-F5344CB8AC3E}">
        <p14:creationId xmlns:p14="http://schemas.microsoft.com/office/powerpoint/2010/main" val="273117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5A11EAB-687D-4AE4-B775-678A923E9436}" type="slidenum">
              <a:rPr kumimoji="0" lang="en-US" sz="1200" b="0" i="0" u="none" strike="noStrike" kern="1200" cap="none" spc="0" normalizeH="0" baseline="0" noProof="0">
                <a:ln>
                  <a:noFill/>
                </a:ln>
                <a:solidFill>
                  <a:prstClr val="black"/>
                </a:solidFill>
                <a:effectLst/>
                <a:uLnTx/>
                <a:uFillTx/>
                <a:latin typeface="Century Gothic"/>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979521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rPr>
              <a:t>NOTE:  PRIA includes a provide that if appropriations fall below a certain minimum level (i.e., a “trigger”), OPP cannot assess PRIA fees.  Each year, however, that Congress has appropriated funding for the pesticide below this trigger level, they have also included a provision in the appropriations bill that authorizes OPP to collect the PRIA fees that year.</a:t>
            </a:r>
          </a:p>
          <a:p>
            <a:endParaRPr lang="en-US"/>
          </a:p>
        </p:txBody>
      </p:sp>
      <p:sp>
        <p:nvSpPr>
          <p:cNvPr id="4" name="Slide Number Placeholder 3"/>
          <p:cNvSpPr>
            <a:spLocks noGrp="1"/>
          </p:cNvSpPr>
          <p:nvPr>
            <p:ph type="sldNum" sz="quarter" idx="5"/>
          </p:nvPr>
        </p:nvSpPr>
        <p:spPr/>
        <p:txBody>
          <a:bodyPr/>
          <a:lstStyle/>
          <a:p>
            <a:fld id="{2EA161BA-F3DE-4101-BD67-FC2612B1236D}" type="slidenum">
              <a:rPr lang="en-US" smtClean="0"/>
              <a:t>10</a:t>
            </a:fld>
            <a:endParaRPr lang="en-US"/>
          </a:p>
        </p:txBody>
      </p:sp>
    </p:spTree>
    <p:extLst>
      <p:ext uri="{BB962C8B-B14F-4D97-AF65-F5344CB8AC3E}">
        <p14:creationId xmlns:p14="http://schemas.microsoft.com/office/powerpoint/2010/main" val="1993100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$34M reduction to contracts over 3 years, FTE cuts, will deplete FIFRA and PRIA funds during FY26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02F-7B8A-42E8-81B2-9A9FF53E8C7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24778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$34M reduction to contracts over 3 years, FTE cuts, will deplete FIFRA and PRIA funds during FY26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02F-7B8A-42E8-81B2-9A9FF53E8C7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395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21250-A1F0-4E7C-9F1A-96E3E3FAD1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114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209547-5A45-4C31-B1E1-87A0E3AC9BAB}"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3757970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09547-5A45-4C31-B1E1-87A0E3AC9BAB}"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424513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09547-5A45-4C31-B1E1-87A0E3AC9BAB}"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166725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4A4DB-036F-4816-A98C-42C4167E83C5}" type="slidenum">
              <a:rPr lang="en-US" smtClean="0"/>
              <a:pPr/>
              <a:t>‹#›</a:t>
            </a:fld>
            <a:endParaRPr lang="en-US"/>
          </a:p>
        </p:txBody>
      </p:sp>
    </p:spTree>
    <p:extLst>
      <p:ext uri="{BB962C8B-B14F-4D97-AF65-F5344CB8AC3E}">
        <p14:creationId xmlns:p14="http://schemas.microsoft.com/office/powerpoint/2010/main" val="2013682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4A4DB-036F-4816-A98C-42C4167E83C5}" type="slidenum">
              <a:rPr lang="en-US" smtClean="0"/>
              <a:pPr/>
              <a:t>‹#›</a:t>
            </a:fld>
            <a:endParaRPr lang="en-US"/>
          </a:p>
        </p:txBody>
      </p:sp>
      <p:pic>
        <p:nvPicPr>
          <p:cNvPr id="7" name="Picture 6">
            <a:extLst>
              <a:ext uri="{FF2B5EF4-FFF2-40B4-BE49-F238E27FC236}">
                <a16:creationId xmlns:a16="http://schemas.microsoft.com/office/drawing/2014/main" id="{6CF36193-6C2C-4BC1-BA81-F60418E2A294}"/>
              </a:ext>
            </a:extLst>
          </p:cNvPr>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8200" y="672307"/>
            <a:ext cx="1409700" cy="723900"/>
          </a:xfrm>
          <a:prstGeom prst="rect">
            <a:avLst/>
          </a:prstGeom>
        </p:spPr>
      </p:pic>
    </p:spTree>
    <p:extLst>
      <p:ext uri="{BB962C8B-B14F-4D97-AF65-F5344CB8AC3E}">
        <p14:creationId xmlns:p14="http://schemas.microsoft.com/office/powerpoint/2010/main" val="744077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4A4DB-036F-4816-A98C-42C4167E83C5}" type="slidenum">
              <a:rPr lang="en-US" smtClean="0"/>
              <a:pPr/>
              <a:t>‹#›</a:t>
            </a:fld>
            <a:endParaRPr lang="en-US"/>
          </a:p>
        </p:txBody>
      </p:sp>
    </p:spTree>
    <p:extLst>
      <p:ext uri="{BB962C8B-B14F-4D97-AF65-F5344CB8AC3E}">
        <p14:creationId xmlns:p14="http://schemas.microsoft.com/office/powerpoint/2010/main" val="468128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4A4DB-036F-4816-A98C-42C4167E83C5}" type="slidenum">
              <a:rPr lang="en-US" smtClean="0"/>
              <a:pPr/>
              <a:t>‹#›</a:t>
            </a:fld>
            <a:endParaRPr lang="en-US"/>
          </a:p>
        </p:txBody>
      </p:sp>
    </p:spTree>
    <p:extLst>
      <p:ext uri="{BB962C8B-B14F-4D97-AF65-F5344CB8AC3E}">
        <p14:creationId xmlns:p14="http://schemas.microsoft.com/office/powerpoint/2010/main" val="1483917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E4A4DB-036F-4816-A98C-42C4167E83C5}" type="slidenum">
              <a:rPr lang="en-US" smtClean="0"/>
              <a:pPr/>
              <a:t>‹#›</a:t>
            </a:fld>
            <a:endParaRPr lang="en-US"/>
          </a:p>
        </p:txBody>
      </p:sp>
    </p:spTree>
    <p:extLst>
      <p:ext uri="{BB962C8B-B14F-4D97-AF65-F5344CB8AC3E}">
        <p14:creationId xmlns:p14="http://schemas.microsoft.com/office/powerpoint/2010/main" val="1979658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609704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E4A4DB-036F-4816-A98C-42C4167E83C5}" type="slidenum">
              <a:rPr lang="en-US" smtClean="0"/>
              <a:pPr/>
              <a:t>‹#›</a:t>
            </a:fld>
            <a:endParaRPr lang="en-US"/>
          </a:p>
        </p:txBody>
      </p:sp>
    </p:spTree>
    <p:extLst>
      <p:ext uri="{BB962C8B-B14F-4D97-AF65-F5344CB8AC3E}">
        <p14:creationId xmlns:p14="http://schemas.microsoft.com/office/powerpoint/2010/main" val="1301895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4A4DB-036F-4816-A98C-42C4167E83C5}" type="slidenum">
              <a:rPr lang="en-US" smtClean="0"/>
              <a:pPr/>
              <a:t>‹#›</a:t>
            </a:fld>
            <a:endParaRPr lang="en-US"/>
          </a:p>
        </p:txBody>
      </p:sp>
    </p:spTree>
    <p:extLst>
      <p:ext uri="{BB962C8B-B14F-4D97-AF65-F5344CB8AC3E}">
        <p14:creationId xmlns:p14="http://schemas.microsoft.com/office/powerpoint/2010/main" val="117369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09547-5A45-4C31-B1E1-87A0E3AC9BAB}"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931032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4A4DB-036F-4816-A98C-42C4167E83C5}" type="slidenum">
              <a:rPr lang="en-US" smtClean="0"/>
              <a:pPr/>
              <a:t>‹#›</a:t>
            </a:fld>
            <a:endParaRPr lang="en-US"/>
          </a:p>
        </p:txBody>
      </p:sp>
    </p:spTree>
    <p:extLst>
      <p:ext uri="{BB962C8B-B14F-4D97-AF65-F5344CB8AC3E}">
        <p14:creationId xmlns:p14="http://schemas.microsoft.com/office/powerpoint/2010/main" val="1045541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4A4DB-036F-4816-A98C-42C4167E83C5}" type="slidenum">
              <a:rPr lang="en-US" smtClean="0"/>
              <a:pPr/>
              <a:t>‹#›</a:t>
            </a:fld>
            <a:endParaRPr lang="en-US"/>
          </a:p>
        </p:txBody>
      </p:sp>
    </p:spTree>
    <p:extLst>
      <p:ext uri="{BB962C8B-B14F-4D97-AF65-F5344CB8AC3E}">
        <p14:creationId xmlns:p14="http://schemas.microsoft.com/office/powerpoint/2010/main" val="2667825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4A4DB-036F-4816-A98C-42C4167E83C5}" type="slidenum">
              <a:rPr lang="en-US" smtClean="0"/>
              <a:pPr/>
              <a:t>‹#›</a:t>
            </a:fld>
            <a:endParaRPr lang="en-US"/>
          </a:p>
        </p:txBody>
      </p:sp>
    </p:spTree>
    <p:extLst>
      <p:ext uri="{BB962C8B-B14F-4D97-AF65-F5344CB8AC3E}">
        <p14:creationId xmlns:p14="http://schemas.microsoft.com/office/powerpoint/2010/main" val="1774354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
        <p:nvSpPr>
          <p:cNvPr id="7" name="Rectangle 6">
            <a:extLst>
              <a:ext uri="{FF2B5EF4-FFF2-40B4-BE49-F238E27FC236}">
                <a16:creationId xmlns:a16="http://schemas.microsoft.com/office/drawing/2014/main" id="{C62F0083-DADD-4B72-BF94-A2FADA3FA680}"/>
              </a:ext>
            </a:extLst>
          </p:cNvPr>
          <p:cNvSpPr/>
          <p:nvPr userDrawn="1"/>
        </p:nvSpPr>
        <p:spPr>
          <a:xfrm>
            <a:off x="0" y="0"/>
            <a:ext cx="12192000" cy="1738489"/>
          </a:xfrm>
          <a:prstGeom prst="rect">
            <a:avLst/>
          </a:prstGeom>
          <a:solidFill>
            <a:srgbClr val="3399FF"/>
          </a:solidFill>
          <a:ln>
            <a:solidFill>
              <a:srgbClr val="27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D3B80A4-1924-4E68-B5A1-C562011FD3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82" y="165597"/>
            <a:ext cx="1371600" cy="1371600"/>
          </a:xfrm>
          <a:prstGeom prst="ellipse">
            <a:avLst/>
          </a:prstGeom>
          <a:solidFill>
            <a:schemeClr val="bg1"/>
          </a:solidFill>
        </p:spPr>
      </p:pic>
      <p:sp>
        <p:nvSpPr>
          <p:cNvPr id="10" name="Picture Placeholder 9">
            <a:extLst>
              <a:ext uri="{FF2B5EF4-FFF2-40B4-BE49-F238E27FC236}">
                <a16:creationId xmlns:a16="http://schemas.microsoft.com/office/drawing/2014/main" id="{69D18CDE-3C63-4E07-9469-BFACAAB4B2A0}"/>
              </a:ext>
            </a:extLst>
          </p:cNvPr>
          <p:cNvSpPr>
            <a:spLocks noGrp="1"/>
          </p:cNvSpPr>
          <p:nvPr>
            <p:ph type="pic" sz="quarter" idx="13"/>
          </p:nvPr>
        </p:nvSpPr>
        <p:spPr>
          <a:xfrm>
            <a:off x="136525" y="136525"/>
            <a:ext cx="1722438" cy="1441450"/>
          </a:xfrm>
        </p:spPr>
        <p:txBody>
          <a:bodyPr/>
          <a:lstStyle/>
          <a:p>
            <a:endParaRPr lang="en-US"/>
          </a:p>
        </p:txBody>
      </p:sp>
      <p:sp>
        <p:nvSpPr>
          <p:cNvPr id="12" name="Text Placeholder 11">
            <a:extLst>
              <a:ext uri="{FF2B5EF4-FFF2-40B4-BE49-F238E27FC236}">
                <a16:creationId xmlns:a16="http://schemas.microsoft.com/office/drawing/2014/main" id="{5121F56E-1AFC-4818-9660-9D8C4F9729A0}"/>
              </a:ext>
            </a:extLst>
          </p:cNvPr>
          <p:cNvSpPr>
            <a:spLocks noGrp="1"/>
          </p:cNvSpPr>
          <p:nvPr>
            <p:ph type="body" sz="quarter" idx="14"/>
          </p:nvPr>
        </p:nvSpPr>
        <p:spPr>
          <a:xfrm>
            <a:off x="2088198" y="423156"/>
            <a:ext cx="7734300" cy="892175"/>
          </a:xfrm>
        </p:spPr>
        <p:txBody>
          <a:bodyPr>
            <a:noAutofit/>
          </a:bodyPr>
          <a:lstStyle>
            <a:lvl1pPr marL="0" indent="0">
              <a:buNone/>
              <a:defRPr sz="3600" b="1">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endParaRPr lang="en-US"/>
          </a:p>
        </p:txBody>
      </p:sp>
    </p:spTree>
    <p:extLst>
      <p:ext uri="{BB962C8B-B14F-4D97-AF65-F5344CB8AC3E}">
        <p14:creationId xmlns:p14="http://schemas.microsoft.com/office/powerpoint/2010/main" val="1973217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3FDFA-F51B-8879-29CD-0367994A63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6CEB8A-F794-5CC6-2523-6EC1D23086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DB5751-5744-EB42-8977-4FF52658ED8D}"/>
              </a:ext>
            </a:extLst>
          </p:cNvPr>
          <p:cNvSpPr>
            <a:spLocks noGrp="1"/>
          </p:cNvSpPr>
          <p:nvPr>
            <p:ph type="dt" sz="half" idx="10"/>
          </p:nvPr>
        </p:nvSpPr>
        <p:spPr/>
        <p:txBody>
          <a:bodyPr/>
          <a:lstStyle/>
          <a:p>
            <a:fld id="{FBBCE875-D26D-4243-AFEC-375A5830CBDA}" type="datetimeFigureOut">
              <a:rPr lang="en-US" smtClean="0"/>
              <a:t>11/12/2024</a:t>
            </a:fld>
            <a:endParaRPr lang="en-US"/>
          </a:p>
        </p:txBody>
      </p:sp>
      <p:sp>
        <p:nvSpPr>
          <p:cNvPr id="5" name="Footer Placeholder 4">
            <a:extLst>
              <a:ext uri="{FF2B5EF4-FFF2-40B4-BE49-F238E27FC236}">
                <a16:creationId xmlns:a16="http://schemas.microsoft.com/office/drawing/2014/main" id="{AC3CEDB9-0F3E-9B7A-1508-0A5754E66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DBA3D-C7A9-F568-4239-DA79B1DC3175}"/>
              </a:ext>
            </a:extLst>
          </p:cNvPr>
          <p:cNvSpPr>
            <a:spLocks noGrp="1"/>
          </p:cNvSpPr>
          <p:nvPr>
            <p:ph type="sldNum" sz="quarter" idx="12"/>
          </p:nvPr>
        </p:nvSpPr>
        <p:spPr/>
        <p:txBody>
          <a:bodyPr/>
          <a:lstStyle/>
          <a:p>
            <a:fld id="{83DFAF6D-5E60-4079-87E8-9EA83B2A6015}" type="slidenum">
              <a:rPr lang="en-US" smtClean="0"/>
              <a:t>‹#›</a:t>
            </a:fld>
            <a:endParaRPr lang="en-US"/>
          </a:p>
        </p:txBody>
      </p:sp>
    </p:spTree>
    <p:extLst>
      <p:ext uri="{BB962C8B-B14F-4D97-AF65-F5344CB8AC3E}">
        <p14:creationId xmlns:p14="http://schemas.microsoft.com/office/powerpoint/2010/main" val="42166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A14F-CA9C-FE72-53F4-AFF7A7410F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7F0A0F-CA45-8D33-6E2E-377184C961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38B72-3C4C-25BE-DDE9-1CE87B709402}"/>
              </a:ext>
            </a:extLst>
          </p:cNvPr>
          <p:cNvSpPr>
            <a:spLocks noGrp="1"/>
          </p:cNvSpPr>
          <p:nvPr>
            <p:ph type="dt" sz="half" idx="10"/>
          </p:nvPr>
        </p:nvSpPr>
        <p:spPr/>
        <p:txBody>
          <a:bodyPr/>
          <a:lstStyle/>
          <a:p>
            <a:fld id="{FBBCE875-D26D-4243-AFEC-375A5830CBDA}" type="datetimeFigureOut">
              <a:rPr lang="en-US" smtClean="0"/>
              <a:t>11/12/2024</a:t>
            </a:fld>
            <a:endParaRPr lang="en-US"/>
          </a:p>
        </p:txBody>
      </p:sp>
      <p:sp>
        <p:nvSpPr>
          <p:cNvPr id="5" name="Footer Placeholder 4">
            <a:extLst>
              <a:ext uri="{FF2B5EF4-FFF2-40B4-BE49-F238E27FC236}">
                <a16:creationId xmlns:a16="http://schemas.microsoft.com/office/drawing/2014/main" id="{4EB24AEE-EB37-0EA5-16D4-5E1BB24FD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9758B6-DC4A-91F9-D50B-3D79949763D8}"/>
              </a:ext>
            </a:extLst>
          </p:cNvPr>
          <p:cNvSpPr>
            <a:spLocks noGrp="1"/>
          </p:cNvSpPr>
          <p:nvPr>
            <p:ph type="sldNum" sz="quarter" idx="12"/>
          </p:nvPr>
        </p:nvSpPr>
        <p:spPr/>
        <p:txBody>
          <a:bodyPr/>
          <a:lstStyle/>
          <a:p>
            <a:fld id="{83DFAF6D-5E60-4079-87E8-9EA83B2A6015}" type="slidenum">
              <a:rPr lang="en-US" smtClean="0"/>
              <a:t>‹#›</a:t>
            </a:fld>
            <a:endParaRPr lang="en-US"/>
          </a:p>
        </p:txBody>
      </p:sp>
    </p:spTree>
    <p:extLst>
      <p:ext uri="{BB962C8B-B14F-4D97-AF65-F5344CB8AC3E}">
        <p14:creationId xmlns:p14="http://schemas.microsoft.com/office/powerpoint/2010/main" val="4235063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7710-CB9D-FF8F-9D35-0FED8FD643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E7117F-67F4-BA69-65C3-4DD7C13F92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F4156F-3E98-28C5-7D58-A83810BF0ED5}"/>
              </a:ext>
            </a:extLst>
          </p:cNvPr>
          <p:cNvSpPr>
            <a:spLocks noGrp="1"/>
          </p:cNvSpPr>
          <p:nvPr>
            <p:ph type="dt" sz="half" idx="10"/>
          </p:nvPr>
        </p:nvSpPr>
        <p:spPr/>
        <p:txBody>
          <a:bodyPr/>
          <a:lstStyle/>
          <a:p>
            <a:fld id="{FBBCE875-D26D-4243-AFEC-375A5830CBDA}" type="datetimeFigureOut">
              <a:rPr lang="en-US" smtClean="0"/>
              <a:t>11/12/2024</a:t>
            </a:fld>
            <a:endParaRPr lang="en-US"/>
          </a:p>
        </p:txBody>
      </p:sp>
      <p:sp>
        <p:nvSpPr>
          <p:cNvPr id="5" name="Footer Placeholder 4">
            <a:extLst>
              <a:ext uri="{FF2B5EF4-FFF2-40B4-BE49-F238E27FC236}">
                <a16:creationId xmlns:a16="http://schemas.microsoft.com/office/drawing/2014/main" id="{7674C78B-6D11-A8A1-C35B-997C9A566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F3C54-DE47-E882-4CF1-C169E6C8C307}"/>
              </a:ext>
            </a:extLst>
          </p:cNvPr>
          <p:cNvSpPr>
            <a:spLocks noGrp="1"/>
          </p:cNvSpPr>
          <p:nvPr>
            <p:ph type="sldNum" sz="quarter" idx="12"/>
          </p:nvPr>
        </p:nvSpPr>
        <p:spPr/>
        <p:txBody>
          <a:bodyPr/>
          <a:lstStyle/>
          <a:p>
            <a:fld id="{83DFAF6D-5E60-4079-87E8-9EA83B2A6015}" type="slidenum">
              <a:rPr lang="en-US" smtClean="0"/>
              <a:t>‹#›</a:t>
            </a:fld>
            <a:endParaRPr lang="en-US"/>
          </a:p>
        </p:txBody>
      </p:sp>
    </p:spTree>
    <p:extLst>
      <p:ext uri="{BB962C8B-B14F-4D97-AF65-F5344CB8AC3E}">
        <p14:creationId xmlns:p14="http://schemas.microsoft.com/office/powerpoint/2010/main" val="1707622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9CC1-4A7C-6C88-F80E-17FD9E4A86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2215A-9BC3-5A15-68C9-10EC30F1CC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F4F283-539E-E03F-D3CB-A01BE0E36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56329A-1D24-3A1F-AF7E-E2F3A07D8BF9}"/>
              </a:ext>
            </a:extLst>
          </p:cNvPr>
          <p:cNvSpPr>
            <a:spLocks noGrp="1"/>
          </p:cNvSpPr>
          <p:nvPr>
            <p:ph type="dt" sz="half" idx="10"/>
          </p:nvPr>
        </p:nvSpPr>
        <p:spPr/>
        <p:txBody>
          <a:bodyPr/>
          <a:lstStyle/>
          <a:p>
            <a:fld id="{FBBCE875-D26D-4243-AFEC-375A5830CBDA}" type="datetimeFigureOut">
              <a:rPr lang="en-US" smtClean="0"/>
              <a:t>11/12/2024</a:t>
            </a:fld>
            <a:endParaRPr lang="en-US"/>
          </a:p>
        </p:txBody>
      </p:sp>
      <p:sp>
        <p:nvSpPr>
          <p:cNvPr id="6" name="Footer Placeholder 5">
            <a:extLst>
              <a:ext uri="{FF2B5EF4-FFF2-40B4-BE49-F238E27FC236}">
                <a16:creationId xmlns:a16="http://schemas.microsoft.com/office/drawing/2014/main" id="{57CA94C1-1C31-B14F-10CA-FA7134448C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7B6C8-C295-3024-FD12-B99048840305}"/>
              </a:ext>
            </a:extLst>
          </p:cNvPr>
          <p:cNvSpPr>
            <a:spLocks noGrp="1"/>
          </p:cNvSpPr>
          <p:nvPr>
            <p:ph type="sldNum" sz="quarter" idx="12"/>
          </p:nvPr>
        </p:nvSpPr>
        <p:spPr/>
        <p:txBody>
          <a:bodyPr/>
          <a:lstStyle/>
          <a:p>
            <a:fld id="{83DFAF6D-5E60-4079-87E8-9EA83B2A6015}" type="slidenum">
              <a:rPr lang="en-US" smtClean="0"/>
              <a:t>‹#›</a:t>
            </a:fld>
            <a:endParaRPr lang="en-US"/>
          </a:p>
        </p:txBody>
      </p:sp>
    </p:spTree>
    <p:extLst>
      <p:ext uri="{BB962C8B-B14F-4D97-AF65-F5344CB8AC3E}">
        <p14:creationId xmlns:p14="http://schemas.microsoft.com/office/powerpoint/2010/main" val="395589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08D0-1364-D545-194C-53A45784AE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AEE6EA-67DD-E38D-7852-2074359851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D9D534-7F53-217F-80DC-C409FA80A8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CDFAD0-DFC5-3F82-52DA-236AC87560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A54438-F6D3-D48E-750B-70EF54988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D3B999-BC95-1DE9-F6E7-EA6CF921F774}"/>
              </a:ext>
            </a:extLst>
          </p:cNvPr>
          <p:cNvSpPr>
            <a:spLocks noGrp="1"/>
          </p:cNvSpPr>
          <p:nvPr>
            <p:ph type="dt" sz="half" idx="10"/>
          </p:nvPr>
        </p:nvSpPr>
        <p:spPr/>
        <p:txBody>
          <a:bodyPr/>
          <a:lstStyle/>
          <a:p>
            <a:fld id="{FBBCE875-D26D-4243-AFEC-375A5830CBDA}" type="datetimeFigureOut">
              <a:rPr lang="en-US" smtClean="0"/>
              <a:t>11/12/2024</a:t>
            </a:fld>
            <a:endParaRPr lang="en-US"/>
          </a:p>
        </p:txBody>
      </p:sp>
      <p:sp>
        <p:nvSpPr>
          <p:cNvPr id="8" name="Footer Placeholder 7">
            <a:extLst>
              <a:ext uri="{FF2B5EF4-FFF2-40B4-BE49-F238E27FC236}">
                <a16:creationId xmlns:a16="http://schemas.microsoft.com/office/drawing/2014/main" id="{BC751713-39C7-0BBF-EE73-E3D15D745A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65774A-5BF7-F40B-8834-836BDE64031C}"/>
              </a:ext>
            </a:extLst>
          </p:cNvPr>
          <p:cNvSpPr>
            <a:spLocks noGrp="1"/>
          </p:cNvSpPr>
          <p:nvPr>
            <p:ph type="sldNum" sz="quarter" idx="12"/>
          </p:nvPr>
        </p:nvSpPr>
        <p:spPr/>
        <p:txBody>
          <a:bodyPr/>
          <a:lstStyle/>
          <a:p>
            <a:fld id="{83DFAF6D-5E60-4079-87E8-9EA83B2A6015}" type="slidenum">
              <a:rPr lang="en-US" smtClean="0"/>
              <a:t>‹#›</a:t>
            </a:fld>
            <a:endParaRPr lang="en-US"/>
          </a:p>
        </p:txBody>
      </p:sp>
    </p:spTree>
    <p:extLst>
      <p:ext uri="{BB962C8B-B14F-4D97-AF65-F5344CB8AC3E}">
        <p14:creationId xmlns:p14="http://schemas.microsoft.com/office/powerpoint/2010/main" val="3653702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7EA7-A192-40CA-CD2C-F89E575186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674DE2-0001-CF51-EE5B-2ECC966FBFDE}"/>
              </a:ext>
            </a:extLst>
          </p:cNvPr>
          <p:cNvSpPr>
            <a:spLocks noGrp="1"/>
          </p:cNvSpPr>
          <p:nvPr>
            <p:ph type="dt" sz="half" idx="10"/>
          </p:nvPr>
        </p:nvSpPr>
        <p:spPr/>
        <p:txBody>
          <a:bodyPr/>
          <a:lstStyle/>
          <a:p>
            <a:fld id="{FBBCE875-D26D-4243-AFEC-375A5830CBDA}" type="datetimeFigureOut">
              <a:rPr lang="en-US" smtClean="0"/>
              <a:t>11/12/2024</a:t>
            </a:fld>
            <a:endParaRPr lang="en-US"/>
          </a:p>
        </p:txBody>
      </p:sp>
      <p:sp>
        <p:nvSpPr>
          <p:cNvPr id="4" name="Footer Placeholder 3">
            <a:extLst>
              <a:ext uri="{FF2B5EF4-FFF2-40B4-BE49-F238E27FC236}">
                <a16:creationId xmlns:a16="http://schemas.microsoft.com/office/drawing/2014/main" id="{32A7BCD5-2AA5-E875-11BE-81C57EA848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4FA04E-492E-2EB0-5A4A-48891FEF6CF1}"/>
              </a:ext>
            </a:extLst>
          </p:cNvPr>
          <p:cNvSpPr>
            <a:spLocks noGrp="1"/>
          </p:cNvSpPr>
          <p:nvPr>
            <p:ph type="sldNum" sz="quarter" idx="12"/>
          </p:nvPr>
        </p:nvSpPr>
        <p:spPr/>
        <p:txBody>
          <a:bodyPr/>
          <a:lstStyle/>
          <a:p>
            <a:fld id="{83DFAF6D-5E60-4079-87E8-9EA83B2A6015}" type="slidenum">
              <a:rPr lang="en-US" smtClean="0"/>
              <a:t>‹#›</a:t>
            </a:fld>
            <a:endParaRPr lang="en-US"/>
          </a:p>
        </p:txBody>
      </p:sp>
    </p:spTree>
    <p:extLst>
      <p:ext uri="{BB962C8B-B14F-4D97-AF65-F5344CB8AC3E}">
        <p14:creationId xmlns:p14="http://schemas.microsoft.com/office/powerpoint/2010/main" val="1405708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209547-5A45-4C31-B1E1-87A0E3AC9BAB}"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3325208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D815A4-BFD8-3F00-5A64-A3BAC1937F74}"/>
              </a:ext>
            </a:extLst>
          </p:cNvPr>
          <p:cNvSpPr>
            <a:spLocks noGrp="1"/>
          </p:cNvSpPr>
          <p:nvPr>
            <p:ph type="dt" sz="half" idx="10"/>
          </p:nvPr>
        </p:nvSpPr>
        <p:spPr/>
        <p:txBody>
          <a:bodyPr/>
          <a:lstStyle/>
          <a:p>
            <a:fld id="{FBBCE875-D26D-4243-AFEC-375A5830CBDA}" type="datetimeFigureOut">
              <a:rPr lang="en-US" smtClean="0"/>
              <a:t>11/12/2024</a:t>
            </a:fld>
            <a:endParaRPr lang="en-US"/>
          </a:p>
        </p:txBody>
      </p:sp>
      <p:sp>
        <p:nvSpPr>
          <p:cNvPr id="3" name="Footer Placeholder 2">
            <a:extLst>
              <a:ext uri="{FF2B5EF4-FFF2-40B4-BE49-F238E27FC236}">
                <a16:creationId xmlns:a16="http://schemas.microsoft.com/office/drawing/2014/main" id="{35C12233-FFDC-0D71-4993-18DABA49FE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41D9A6-1DF9-8BCE-4CA2-07BF4916E4ED}"/>
              </a:ext>
            </a:extLst>
          </p:cNvPr>
          <p:cNvSpPr>
            <a:spLocks noGrp="1"/>
          </p:cNvSpPr>
          <p:nvPr>
            <p:ph type="sldNum" sz="quarter" idx="12"/>
          </p:nvPr>
        </p:nvSpPr>
        <p:spPr/>
        <p:txBody>
          <a:bodyPr/>
          <a:lstStyle/>
          <a:p>
            <a:fld id="{83DFAF6D-5E60-4079-87E8-9EA83B2A6015}" type="slidenum">
              <a:rPr lang="en-US" smtClean="0"/>
              <a:t>‹#›</a:t>
            </a:fld>
            <a:endParaRPr lang="en-US"/>
          </a:p>
        </p:txBody>
      </p:sp>
    </p:spTree>
    <p:extLst>
      <p:ext uri="{BB962C8B-B14F-4D97-AF65-F5344CB8AC3E}">
        <p14:creationId xmlns:p14="http://schemas.microsoft.com/office/powerpoint/2010/main" val="3315755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A699-4268-8B33-8730-16CC0D2116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EB76C7-FF24-005A-A369-9D61F790DB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4A173F-9D04-9A99-54A6-3B8BD7821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0E7B3E-BF24-9DC0-24EF-7B032124E8B1}"/>
              </a:ext>
            </a:extLst>
          </p:cNvPr>
          <p:cNvSpPr>
            <a:spLocks noGrp="1"/>
          </p:cNvSpPr>
          <p:nvPr>
            <p:ph type="dt" sz="half" idx="10"/>
          </p:nvPr>
        </p:nvSpPr>
        <p:spPr/>
        <p:txBody>
          <a:bodyPr/>
          <a:lstStyle/>
          <a:p>
            <a:fld id="{FBBCE875-D26D-4243-AFEC-375A5830CBDA}" type="datetimeFigureOut">
              <a:rPr lang="en-US" smtClean="0"/>
              <a:t>11/12/2024</a:t>
            </a:fld>
            <a:endParaRPr lang="en-US"/>
          </a:p>
        </p:txBody>
      </p:sp>
      <p:sp>
        <p:nvSpPr>
          <p:cNvPr id="6" name="Footer Placeholder 5">
            <a:extLst>
              <a:ext uri="{FF2B5EF4-FFF2-40B4-BE49-F238E27FC236}">
                <a16:creationId xmlns:a16="http://schemas.microsoft.com/office/drawing/2014/main" id="{20A2F30F-90A6-B688-4A8F-58AE60A90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D3B21-2CAD-8D5F-5F1F-9311171DF787}"/>
              </a:ext>
            </a:extLst>
          </p:cNvPr>
          <p:cNvSpPr>
            <a:spLocks noGrp="1"/>
          </p:cNvSpPr>
          <p:nvPr>
            <p:ph type="sldNum" sz="quarter" idx="12"/>
          </p:nvPr>
        </p:nvSpPr>
        <p:spPr/>
        <p:txBody>
          <a:bodyPr/>
          <a:lstStyle/>
          <a:p>
            <a:fld id="{83DFAF6D-5E60-4079-87E8-9EA83B2A6015}" type="slidenum">
              <a:rPr lang="en-US" smtClean="0"/>
              <a:t>‹#›</a:t>
            </a:fld>
            <a:endParaRPr lang="en-US"/>
          </a:p>
        </p:txBody>
      </p:sp>
    </p:spTree>
    <p:extLst>
      <p:ext uri="{BB962C8B-B14F-4D97-AF65-F5344CB8AC3E}">
        <p14:creationId xmlns:p14="http://schemas.microsoft.com/office/powerpoint/2010/main" val="4020202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4828-7878-080A-0932-6AF18FC4B8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EFE8E9-E093-E2B7-4D87-7FB752217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EC409C-2875-E532-C47A-4400F39A8F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5305ED-83A8-5C50-27BF-976D91712DE3}"/>
              </a:ext>
            </a:extLst>
          </p:cNvPr>
          <p:cNvSpPr>
            <a:spLocks noGrp="1"/>
          </p:cNvSpPr>
          <p:nvPr>
            <p:ph type="dt" sz="half" idx="10"/>
          </p:nvPr>
        </p:nvSpPr>
        <p:spPr/>
        <p:txBody>
          <a:bodyPr/>
          <a:lstStyle/>
          <a:p>
            <a:fld id="{FBBCE875-D26D-4243-AFEC-375A5830CBDA}" type="datetimeFigureOut">
              <a:rPr lang="en-US" smtClean="0"/>
              <a:t>11/12/2024</a:t>
            </a:fld>
            <a:endParaRPr lang="en-US"/>
          </a:p>
        </p:txBody>
      </p:sp>
      <p:sp>
        <p:nvSpPr>
          <p:cNvPr id="6" name="Footer Placeholder 5">
            <a:extLst>
              <a:ext uri="{FF2B5EF4-FFF2-40B4-BE49-F238E27FC236}">
                <a16:creationId xmlns:a16="http://schemas.microsoft.com/office/drawing/2014/main" id="{FA75AB78-7078-8FAB-9610-5F36B4A45E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A7025B-3C73-EE2E-9E39-36E906F543DC}"/>
              </a:ext>
            </a:extLst>
          </p:cNvPr>
          <p:cNvSpPr>
            <a:spLocks noGrp="1"/>
          </p:cNvSpPr>
          <p:nvPr>
            <p:ph type="sldNum" sz="quarter" idx="12"/>
          </p:nvPr>
        </p:nvSpPr>
        <p:spPr/>
        <p:txBody>
          <a:bodyPr/>
          <a:lstStyle/>
          <a:p>
            <a:fld id="{83DFAF6D-5E60-4079-87E8-9EA83B2A6015}" type="slidenum">
              <a:rPr lang="en-US" smtClean="0"/>
              <a:t>‹#›</a:t>
            </a:fld>
            <a:endParaRPr lang="en-US"/>
          </a:p>
        </p:txBody>
      </p:sp>
    </p:spTree>
    <p:extLst>
      <p:ext uri="{BB962C8B-B14F-4D97-AF65-F5344CB8AC3E}">
        <p14:creationId xmlns:p14="http://schemas.microsoft.com/office/powerpoint/2010/main" val="3617537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A054-88D1-24F3-D811-DB0E62B546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A5B67F-654E-5920-6185-0EB95FC896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A78F7-4F0D-53D0-B974-01FADF6A6A2B}"/>
              </a:ext>
            </a:extLst>
          </p:cNvPr>
          <p:cNvSpPr>
            <a:spLocks noGrp="1"/>
          </p:cNvSpPr>
          <p:nvPr>
            <p:ph type="dt" sz="half" idx="10"/>
          </p:nvPr>
        </p:nvSpPr>
        <p:spPr/>
        <p:txBody>
          <a:bodyPr/>
          <a:lstStyle/>
          <a:p>
            <a:fld id="{FBBCE875-D26D-4243-AFEC-375A5830CBDA}" type="datetimeFigureOut">
              <a:rPr lang="en-US" smtClean="0"/>
              <a:t>11/12/2024</a:t>
            </a:fld>
            <a:endParaRPr lang="en-US"/>
          </a:p>
        </p:txBody>
      </p:sp>
      <p:sp>
        <p:nvSpPr>
          <p:cNvPr id="5" name="Footer Placeholder 4">
            <a:extLst>
              <a:ext uri="{FF2B5EF4-FFF2-40B4-BE49-F238E27FC236}">
                <a16:creationId xmlns:a16="http://schemas.microsoft.com/office/drawing/2014/main" id="{02AB28A5-F8D2-3EE4-1B07-DB4E22529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B5CFB-83D0-75E2-179E-48B92EAF2B4D}"/>
              </a:ext>
            </a:extLst>
          </p:cNvPr>
          <p:cNvSpPr>
            <a:spLocks noGrp="1"/>
          </p:cNvSpPr>
          <p:nvPr>
            <p:ph type="sldNum" sz="quarter" idx="12"/>
          </p:nvPr>
        </p:nvSpPr>
        <p:spPr/>
        <p:txBody>
          <a:bodyPr/>
          <a:lstStyle/>
          <a:p>
            <a:fld id="{83DFAF6D-5E60-4079-87E8-9EA83B2A6015}" type="slidenum">
              <a:rPr lang="en-US" smtClean="0"/>
              <a:t>‹#›</a:t>
            </a:fld>
            <a:endParaRPr lang="en-US"/>
          </a:p>
        </p:txBody>
      </p:sp>
    </p:spTree>
    <p:extLst>
      <p:ext uri="{BB962C8B-B14F-4D97-AF65-F5344CB8AC3E}">
        <p14:creationId xmlns:p14="http://schemas.microsoft.com/office/powerpoint/2010/main" val="1619103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DB1EFE-E30C-1780-2A5B-3935712B16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B6941C-CAC8-FD56-F6AD-2C50FE068D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6C239-A2E0-F210-3BED-AA83CBDCD0FF}"/>
              </a:ext>
            </a:extLst>
          </p:cNvPr>
          <p:cNvSpPr>
            <a:spLocks noGrp="1"/>
          </p:cNvSpPr>
          <p:nvPr>
            <p:ph type="dt" sz="half" idx="10"/>
          </p:nvPr>
        </p:nvSpPr>
        <p:spPr/>
        <p:txBody>
          <a:bodyPr/>
          <a:lstStyle/>
          <a:p>
            <a:fld id="{FBBCE875-D26D-4243-AFEC-375A5830CBDA}" type="datetimeFigureOut">
              <a:rPr lang="en-US" smtClean="0"/>
              <a:t>11/12/2024</a:t>
            </a:fld>
            <a:endParaRPr lang="en-US"/>
          </a:p>
        </p:txBody>
      </p:sp>
      <p:sp>
        <p:nvSpPr>
          <p:cNvPr id="5" name="Footer Placeholder 4">
            <a:extLst>
              <a:ext uri="{FF2B5EF4-FFF2-40B4-BE49-F238E27FC236}">
                <a16:creationId xmlns:a16="http://schemas.microsoft.com/office/drawing/2014/main" id="{1D810182-2F03-F7DD-33D2-585FE6074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10B2F-5ADD-A24F-9D6D-880DF585ECA6}"/>
              </a:ext>
            </a:extLst>
          </p:cNvPr>
          <p:cNvSpPr>
            <a:spLocks noGrp="1"/>
          </p:cNvSpPr>
          <p:nvPr>
            <p:ph type="sldNum" sz="quarter" idx="12"/>
          </p:nvPr>
        </p:nvSpPr>
        <p:spPr/>
        <p:txBody>
          <a:bodyPr/>
          <a:lstStyle/>
          <a:p>
            <a:fld id="{83DFAF6D-5E60-4079-87E8-9EA83B2A6015}" type="slidenum">
              <a:rPr lang="en-US" smtClean="0"/>
              <a:t>‹#›</a:t>
            </a:fld>
            <a:endParaRPr lang="en-US"/>
          </a:p>
        </p:txBody>
      </p:sp>
    </p:spTree>
    <p:extLst>
      <p:ext uri="{BB962C8B-B14F-4D97-AF65-F5344CB8AC3E}">
        <p14:creationId xmlns:p14="http://schemas.microsoft.com/office/powerpoint/2010/main" val="3648885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38755597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Time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C6ED5-DBEC-4BA5-9BFE-9A5E0ED8D8CA}"/>
              </a:ext>
            </a:extLst>
          </p:cNvPr>
          <p:cNvSpPr>
            <a:spLocks noGrp="1"/>
          </p:cNvSpPr>
          <p:nvPr>
            <p:ph type="title" hasCustomPrompt="1"/>
          </p:nvPr>
        </p:nvSpPr>
        <p:spPr>
          <a:xfrm>
            <a:off x="230124" y="457199"/>
            <a:ext cx="11731752" cy="1176055"/>
          </a:xfrm>
        </p:spPr>
        <p:txBody>
          <a:bodyPr/>
          <a:lstStyle>
            <a:lvl1pPr>
              <a:defRPr baseline="0"/>
            </a:lvl1pPr>
          </a:lstStyle>
          <a:p>
            <a:r>
              <a:rPr lang="en-US"/>
              <a:t>Click to add title</a:t>
            </a:r>
          </a:p>
        </p:txBody>
      </p:sp>
      <p:grpSp>
        <p:nvGrpSpPr>
          <p:cNvPr id="7" name="Group 6">
            <a:extLst>
              <a:ext uri="{FF2B5EF4-FFF2-40B4-BE49-F238E27FC236}">
                <a16:creationId xmlns:a16="http://schemas.microsoft.com/office/drawing/2014/main" id="{EE4AF8E1-6D3D-7A31-0DD3-7B583B821892}"/>
              </a:ext>
              <a:ext uri="{C183D7F6-B498-43B3-948B-1728B52AA6E4}">
                <adec:decorative xmlns:adec="http://schemas.microsoft.com/office/drawing/2017/decorative" val="1"/>
              </a:ext>
            </a:extLst>
          </p:cNvPr>
          <p:cNvGrpSpPr/>
          <p:nvPr userDrawn="1"/>
        </p:nvGrpSpPr>
        <p:grpSpPr>
          <a:xfrm>
            <a:off x="1320120" y="2020391"/>
            <a:ext cx="9378501" cy="2410190"/>
            <a:chOff x="1320120" y="2020391"/>
            <a:chExt cx="9378501" cy="2410190"/>
          </a:xfrm>
        </p:grpSpPr>
        <p:sp>
          <p:nvSpPr>
            <p:cNvPr id="8" name="Freeform: Shape 7" descr="timeline ">
              <a:extLst>
                <a:ext uri="{FF2B5EF4-FFF2-40B4-BE49-F238E27FC236}">
                  <a16:creationId xmlns:a16="http://schemas.microsoft.com/office/drawing/2014/main" id="{95FFD2E4-8235-F2BF-A205-9D552619322C}"/>
                </a:ext>
              </a:extLst>
            </p:cNvPr>
            <p:cNvSpPr/>
            <p:nvPr/>
          </p:nvSpPr>
          <p:spPr>
            <a:xfrm flipH="1" flipV="1">
              <a:off x="1392439" y="2020391"/>
              <a:ext cx="9252295" cy="2410190"/>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61000">
                  <a:schemeClr val="accent6"/>
                </a:gs>
                <a:gs pos="39000">
                  <a:schemeClr val="accent5"/>
                </a:gs>
                <a:gs pos="18000">
                  <a:schemeClr val="accent4"/>
                </a:gs>
                <a:gs pos="92000">
                  <a:schemeClr val="accent3"/>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a:solidFill>
                  <a:schemeClr val="accent2"/>
                </a:solidFill>
              </a:endParaRPr>
            </a:p>
          </p:txBody>
        </p:sp>
        <p:sp>
          <p:nvSpPr>
            <p:cNvPr id="9" name="Oval 8" descr="timeline endpoints">
              <a:extLst>
                <a:ext uri="{FF2B5EF4-FFF2-40B4-BE49-F238E27FC236}">
                  <a16:creationId xmlns:a16="http://schemas.microsoft.com/office/drawing/2014/main" id="{FD500365-FF2B-BD97-E160-2EE37926D791}"/>
                </a:ext>
              </a:extLst>
            </p:cNvPr>
            <p:cNvSpPr/>
            <p:nvPr/>
          </p:nvSpPr>
          <p:spPr>
            <a:xfrm>
              <a:off x="1320120" y="3149771"/>
              <a:ext cx="218092" cy="218092"/>
            </a:xfrm>
            <a:prstGeom prst="ellipse">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timeline endpoints">
              <a:extLst>
                <a:ext uri="{FF2B5EF4-FFF2-40B4-BE49-F238E27FC236}">
                  <a16:creationId xmlns:a16="http://schemas.microsoft.com/office/drawing/2014/main" id="{34C8CF17-1B0C-28D1-6E4D-5187FFFDCE2D}"/>
                </a:ext>
              </a:extLst>
            </p:cNvPr>
            <p:cNvSpPr/>
            <p:nvPr/>
          </p:nvSpPr>
          <p:spPr>
            <a:xfrm>
              <a:off x="10480529" y="3149771"/>
              <a:ext cx="218092" cy="218092"/>
            </a:xfrm>
            <a:prstGeom prst="ellipse">
              <a:avLst/>
            </a:prstGeom>
            <a:solidFill>
              <a:schemeClr val="accent3"/>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A472"/>
                </a:solidFill>
              </a:endParaRPr>
            </a:p>
          </p:txBody>
        </p:sp>
      </p:grpSp>
      <p:sp>
        <p:nvSpPr>
          <p:cNvPr id="12" name="Text Placeholder 11">
            <a:extLst>
              <a:ext uri="{FF2B5EF4-FFF2-40B4-BE49-F238E27FC236}">
                <a16:creationId xmlns:a16="http://schemas.microsoft.com/office/drawing/2014/main" id="{488AC32E-428F-9A0A-3195-B3423A2C9397}"/>
              </a:ext>
            </a:extLst>
          </p:cNvPr>
          <p:cNvSpPr>
            <a:spLocks noGrp="1"/>
          </p:cNvSpPr>
          <p:nvPr>
            <p:ph type="body" sz="quarter" idx="18" hasCustomPrompt="1"/>
          </p:nvPr>
        </p:nvSpPr>
        <p:spPr>
          <a:xfrm>
            <a:off x="1980355" y="2660943"/>
            <a:ext cx="1161288" cy="1161288"/>
          </a:xfrm>
          <a:prstGeom prst="ellipse">
            <a:avLst/>
          </a:prstGeom>
          <a:ln w="38100">
            <a:solidFill>
              <a:schemeClr val="accent4"/>
            </a:solidFill>
          </a:ln>
        </p:spPr>
        <p:txBody>
          <a:bodyPr anchor="ctr">
            <a:noAutofit/>
          </a:bodyPr>
          <a:lstStyle>
            <a:lvl1pPr marL="0" indent="0" algn="ctr">
              <a:buNone/>
              <a:defRPr sz="3200" cap="all" baseline="0">
                <a:solidFill>
                  <a:schemeClr val="accent4"/>
                </a:solidFill>
              </a:defRPr>
            </a:lvl1pPr>
            <a:lvl2pPr marL="457200" indent="0" algn="ctr">
              <a:buNone/>
              <a:defRPr sz="1600"/>
            </a:lvl2pPr>
            <a:lvl3pPr marL="914400" indent="0" algn="ctr">
              <a:buNone/>
              <a:defRPr sz="1400"/>
            </a:lvl3pPr>
            <a:lvl4pPr marL="1371600" indent="0" algn="ctr">
              <a:buNone/>
              <a:defRPr sz="1200"/>
            </a:lvl4pPr>
            <a:lvl5pPr marL="1828800" indent="0" algn="ctr">
              <a:buNone/>
              <a:defRPr sz="1200"/>
            </a:lvl5pPr>
          </a:lstStyle>
          <a:p>
            <a:pPr lvl="0"/>
            <a:r>
              <a:rPr lang="en-US"/>
              <a:t>Q1</a:t>
            </a:r>
          </a:p>
        </p:txBody>
      </p:sp>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p:spPr>
        <p:txBody>
          <a:bodyPr>
            <a:noAutofit/>
          </a:bodyPr>
          <a:lstStyle>
            <a:lvl1pPr marL="0" indent="0">
              <a:buNone/>
              <a:defRPr sz="2000" b="1" cap="all" baseline="0">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hasCustomPrompt="1"/>
          </p:nvPr>
        </p:nvSpPr>
        <p:spPr>
          <a:xfrm>
            <a:off x="1823914"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13" name="Text Placeholder 11">
            <a:extLst>
              <a:ext uri="{FF2B5EF4-FFF2-40B4-BE49-F238E27FC236}">
                <a16:creationId xmlns:a16="http://schemas.microsoft.com/office/drawing/2014/main" id="{38A1666A-610A-35B4-038A-027C26F293CD}"/>
              </a:ext>
            </a:extLst>
          </p:cNvPr>
          <p:cNvSpPr>
            <a:spLocks noGrp="1"/>
          </p:cNvSpPr>
          <p:nvPr>
            <p:ph type="body" sz="quarter" idx="19" hasCustomPrompt="1"/>
          </p:nvPr>
        </p:nvSpPr>
        <p:spPr>
          <a:xfrm>
            <a:off x="4279505" y="2660943"/>
            <a:ext cx="1161288" cy="1161288"/>
          </a:xfrm>
          <a:prstGeom prst="ellipse">
            <a:avLst/>
          </a:prstGeom>
          <a:ln w="38100">
            <a:solidFill>
              <a:schemeClr val="accent5"/>
            </a:solidFill>
          </a:ln>
        </p:spPr>
        <p:txBody>
          <a:bodyPr anchor="ctr">
            <a:noAutofit/>
          </a:bodyPr>
          <a:lstStyle>
            <a:lvl1pPr marL="0" indent="0" algn="ctr">
              <a:buNone/>
              <a:defRPr sz="3200" cap="all" baseline="0">
                <a:solidFill>
                  <a:schemeClr val="accent5"/>
                </a:solidFill>
              </a:defRPr>
            </a:lvl1pPr>
            <a:lvl2pPr marL="457200" indent="0" algn="ctr">
              <a:buNone/>
              <a:defRPr sz="1600"/>
            </a:lvl2pPr>
            <a:lvl3pPr marL="914400" indent="0" algn="ctr">
              <a:buNone/>
              <a:defRPr sz="1400"/>
            </a:lvl3pPr>
            <a:lvl4pPr marL="1371600" indent="0" algn="ctr">
              <a:buNone/>
              <a:defRPr sz="1200"/>
            </a:lvl4pPr>
            <a:lvl5pPr marL="1828800" indent="0" algn="ctr">
              <a:buNone/>
              <a:defRPr sz="1200"/>
            </a:lvl5pPr>
          </a:lstStyle>
          <a:p>
            <a:pPr lvl="0"/>
            <a:r>
              <a:rPr lang="en-US"/>
              <a:t>Q2</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p:spPr>
        <p:txBody>
          <a:bodyPr>
            <a:noAutofit/>
          </a:bodyPr>
          <a:lstStyle>
            <a:lvl1pPr marL="0" indent="0">
              <a:buNone/>
              <a:defRPr sz="2000" b="1" cap="all" baseline="0">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hasCustomPrompt="1"/>
          </p:nvPr>
        </p:nvSpPr>
        <p:spPr>
          <a:xfrm>
            <a:off x="4134076"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14" name="Text Placeholder 11">
            <a:extLst>
              <a:ext uri="{FF2B5EF4-FFF2-40B4-BE49-F238E27FC236}">
                <a16:creationId xmlns:a16="http://schemas.microsoft.com/office/drawing/2014/main" id="{3FDDA6AC-3BDE-259D-EBBE-6A7B12A217C7}"/>
              </a:ext>
            </a:extLst>
          </p:cNvPr>
          <p:cNvSpPr>
            <a:spLocks noGrp="1"/>
          </p:cNvSpPr>
          <p:nvPr>
            <p:ph type="body" sz="quarter" idx="20" hasCustomPrompt="1"/>
          </p:nvPr>
        </p:nvSpPr>
        <p:spPr>
          <a:xfrm>
            <a:off x="6578655" y="2660943"/>
            <a:ext cx="1161288" cy="1161288"/>
          </a:xfrm>
          <a:prstGeom prst="ellipse">
            <a:avLst/>
          </a:prstGeom>
          <a:ln w="38100">
            <a:solidFill>
              <a:schemeClr val="accent6"/>
            </a:solidFill>
          </a:ln>
        </p:spPr>
        <p:txBody>
          <a:bodyPr anchor="ctr">
            <a:noAutofit/>
          </a:bodyPr>
          <a:lstStyle>
            <a:lvl1pPr marL="0" indent="0" algn="ctr">
              <a:buNone/>
              <a:defRPr sz="3200" cap="all" baseline="0">
                <a:solidFill>
                  <a:schemeClr val="accent6"/>
                </a:solidFill>
              </a:defRPr>
            </a:lvl1pPr>
            <a:lvl2pPr marL="457200" indent="0" algn="ctr">
              <a:buNone/>
              <a:defRPr sz="1600"/>
            </a:lvl2pPr>
            <a:lvl3pPr marL="914400" indent="0" algn="ctr">
              <a:buNone/>
              <a:defRPr sz="1400"/>
            </a:lvl3pPr>
            <a:lvl4pPr marL="1371600" indent="0" algn="ctr">
              <a:buNone/>
              <a:defRPr sz="1200"/>
            </a:lvl4pPr>
            <a:lvl5pPr marL="1828800" indent="0" algn="ctr">
              <a:buNone/>
              <a:defRPr sz="1200"/>
            </a:lvl5pPr>
          </a:lstStyle>
          <a:p>
            <a:pPr lvl="0"/>
            <a:r>
              <a:rPr lang="en-US"/>
              <a:t>Q3</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p:spPr>
        <p:txBody>
          <a:bodyPr>
            <a:noAutofit/>
          </a:bodyPr>
          <a:lstStyle>
            <a:lvl1pPr marL="0" indent="0">
              <a:buNone/>
              <a:defRPr sz="2000" b="1" cap="all" baseline="0">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hasCustomPrompt="1"/>
          </p:nvPr>
        </p:nvSpPr>
        <p:spPr>
          <a:xfrm>
            <a:off x="6444238"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15" name="Text Placeholder 11">
            <a:extLst>
              <a:ext uri="{FF2B5EF4-FFF2-40B4-BE49-F238E27FC236}">
                <a16:creationId xmlns:a16="http://schemas.microsoft.com/office/drawing/2014/main" id="{4DFBC172-3AC7-02D5-403B-5AB8BAB34940}"/>
              </a:ext>
            </a:extLst>
          </p:cNvPr>
          <p:cNvSpPr>
            <a:spLocks noGrp="1"/>
          </p:cNvSpPr>
          <p:nvPr>
            <p:ph type="body" sz="quarter" idx="21" hasCustomPrompt="1"/>
          </p:nvPr>
        </p:nvSpPr>
        <p:spPr>
          <a:xfrm>
            <a:off x="8877805" y="2644842"/>
            <a:ext cx="1161288" cy="1161288"/>
          </a:xfrm>
          <a:prstGeom prst="ellipse">
            <a:avLst/>
          </a:prstGeom>
          <a:ln w="38100">
            <a:solidFill>
              <a:schemeClr val="accent3"/>
            </a:solidFill>
          </a:ln>
        </p:spPr>
        <p:txBody>
          <a:bodyPr anchor="ctr">
            <a:noAutofit/>
          </a:bodyPr>
          <a:lstStyle>
            <a:lvl1pPr marL="0" indent="0" algn="ctr">
              <a:buNone/>
              <a:defRPr sz="3200" cap="all" baseline="0">
                <a:solidFill>
                  <a:schemeClr val="accent3"/>
                </a:solidFill>
              </a:defRPr>
            </a:lvl1pPr>
            <a:lvl2pPr marL="457200" indent="0" algn="ctr">
              <a:buNone/>
              <a:defRPr sz="1600"/>
            </a:lvl2pPr>
            <a:lvl3pPr marL="914400" indent="0" algn="ctr">
              <a:buNone/>
              <a:defRPr sz="1400"/>
            </a:lvl3pPr>
            <a:lvl4pPr marL="1371600" indent="0" algn="ctr">
              <a:buNone/>
              <a:defRPr sz="1200"/>
            </a:lvl4pPr>
            <a:lvl5pPr marL="1828800" indent="0" algn="ctr">
              <a:buNone/>
              <a:defRPr sz="1200"/>
            </a:lvl5pPr>
          </a:lstStyle>
          <a:p>
            <a:pPr lvl="0"/>
            <a:r>
              <a:rPr lang="en-US"/>
              <a:t>Q4</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p:spPr>
        <p:txBody>
          <a:bodyPr>
            <a:noAutofit/>
          </a:bodyPr>
          <a:lstStyle>
            <a:lvl1pPr marL="0" indent="0">
              <a:buNone/>
              <a:defRPr sz="2000" b="1" cap="all" baseline="0">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hasCustomPrompt="1"/>
          </p:nvPr>
        </p:nvSpPr>
        <p:spPr>
          <a:xfrm>
            <a:off x="8754400"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Tree>
    <p:extLst>
      <p:ext uri="{BB962C8B-B14F-4D97-AF65-F5344CB8AC3E}">
        <p14:creationId xmlns:p14="http://schemas.microsoft.com/office/powerpoint/2010/main" val="1955047598"/>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ou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7390-01C5-4A4E-AF7F-79E8DB2B2D36}"/>
              </a:ext>
            </a:extLst>
          </p:cNvPr>
          <p:cNvSpPr>
            <a:spLocks noGrp="1"/>
          </p:cNvSpPr>
          <p:nvPr>
            <p:ph type="title" hasCustomPrompt="1"/>
          </p:nvPr>
        </p:nvSpPr>
        <p:spPr>
          <a:xfrm>
            <a:off x="230124" y="457199"/>
            <a:ext cx="11731752" cy="1265567"/>
          </a:xfrm>
        </p:spPr>
        <p:txBody>
          <a:bodyPr/>
          <a:lstStyle>
            <a:lvl1pPr>
              <a:defRPr cap="all" baseline="0"/>
            </a:lvl1pPr>
          </a:lstStyle>
          <a:p>
            <a:r>
              <a:rPr lang="en-US"/>
              <a:t>Click to add title</a:t>
            </a:r>
          </a:p>
        </p:txBody>
      </p:sp>
      <p:sp>
        <p:nvSpPr>
          <p:cNvPr id="18" name="Text Placeholder 17">
            <a:extLst>
              <a:ext uri="{FF2B5EF4-FFF2-40B4-BE49-F238E27FC236}">
                <a16:creationId xmlns:a16="http://schemas.microsoft.com/office/drawing/2014/main" id="{2069D12C-3F64-5612-65C0-30B874676351}"/>
              </a:ext>
            </a:extLst>
          </p:cNvPr>
          <p:cNvSpPr>
            <a:spLocks noGrp="1"/>
          </p:cNvSpPr>
          <p:nvPr>
            <p:ph type="body" sz="quarter" idx="46" hasCustomPrompt="1"/>
          </p:nvPr>
        </p:nvSpPr>
        <p:spPr>
          <a:xfrm>
            <a:off x="609878" y="2585092"/>
            <a:ext cx="877824" cy="877824"/>
          </a:xfrm>
          <a:prstGeom prst="ellipse">
            <a:avLst/>
          </a:prstGeom>
          <a:ln w="38100">
            <a:solidFill>
              <a:schemeClr val="accent4"/>
            </a:solidFill>
          </a:ln>
        </p:spPr>
        <p:txBody>
          <a:bodyPr anchor="ctr">
            <a:normAutofit/>
          </a:bodyPr>
          <a:lstStyle>
            <a:lvl1pPr marL="0" indent="0" algn="ctr">
              <a:buNone/>
              <a:defRPr sz="2400" cap="all" baseline="0">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Q1</a:t>
            </a:r>
          </a:p>
        </p:txBody>
      </p:sp>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456181" y="4014522"/>
            <a:ext cx="1242313" cy="302186"/>
          </a:xfrm>
        </p:spPr>
        <p:txBody>
          <a:bodyPr lIns="0" rIns="0">
            <a:noAutofit/>
          </a:bodyPr>
          <a:lstStyle>
            <a:lvl1pPr marL="0" indent="0">
              <a:buNone/>
              <a:defRPr sz="1600" b="1" cap="all" baseline="0">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hasCustomPrompt="1"/>
          </p:nvPr>
        </p:nvSpPr>
        <p:spPr>
          <a:xfrm>
            <a:off x="456181" y="4486178"/>
            <a:ext cx="1242313"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19" name="Text Placeholder 17">
            <a:extLst>
              <a:ext uri="{FF2B5EF4-FFF2-40B4-BE49-F238E27FC236}">
                <a16:creationId xmlns:a16="http://schemas.microsoft.com/office/drawing/2014/main" id="{6576D8A9-A8D2-9DDC-0F30-8189EA083D20}"/>
              </a:ext>
            </a:extLst>
          </p:cNvPr>
          <p:cNvSpPr>
            <a:spLocks noGrp="1"/>
          </p:cNvSpPr>
          <p:nvPr>
            <p:ph type="body" sz="quarter" idx="47" hasCustomPrompt="1"/>
          </p:nvPr>
        </p:nvSpPr>
        <p:spPr>
          <a:xfrm>
            <a:off x="1953150" y="2585092"/>
            <a:ext cx="877824" cy="877824"/>
          </a:xfrm>
          <a:prstGeom prst="ellipse">
            <a:avLst/>
          </a:prstGeom>
          <a:ln w="38100">
            <a:solidFill>
              <a:schemeClr val="accent5"/>
            </a:solidFill>
          </a:ln>
        </p:spPr>
        <p:txBody>
          <a:bodyPr anchor="ctr">
            <a:normAutofit/>
          </a:bodyPr>
          <a:lstStyle>
            <a:lvl1pPr marL="0" indent="0" algn="ctr">
              <a:buNone/>
              <a:defRPr sz="2400"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Q2</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839103" y="4014522"/>
            <a:ext cx="1270456" cy="302186"/>
          </a:xfrm>
        </p:spPr>
        <p:txBody>
          <a:bodyPr lIns="0" rIns="0">
            <a:noAutofit/>
          </a:bodyPr>
          <a:lstStyle>
            <a:lvl1pPr marL="0" indent="0">
              <a:buNone/>
              <a:defRPr sz="1600" b="1" cap="all" baseline="0">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hasCustomPrompt="1"/>
          </p:nvPr>
        </p:nvSpPr>
        <p:spPr>
          <a:xfrm>
            <a:off x="1839102" y="4486178"/>
            <a:ext cx="1242313"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20" name="Text Placeholder 17">
            <a:extLst>
              <a:ext uri="{FF2B5EF4-FFF2-40B4-BE49-F238E27FC236}">
                <a16:creationId xmlns:a16="http://schemas.microsoft.com/office/drawing/2014/main" id="{6E6D2BAA-4D65-0445-B45C-617A021365A8}"/>
              </a:ext>
            </a:extLst>
          </p:cNvPr>
          <p:cNvSpPr>
            <a:spLocks noGrp="1"/>
          </p:cNvSpPr>
          <p:nvPr>
            <p:ph type="body" sz="quarter" idx="48" hasCustomPrompt="1"/>
          </p:nvPr>
        </p:nvSpPr>
        <p:spPr>
          <a:xfrm>
            <a:off x="3271591" y="2585092"/>
            <a:ext cx="877824" cy="877824"/>
          </a:xfrm>
          <a:prstGeom prst="ellipse">
            <a:avLst/>
          </a:prstGeom>
          <a:ln w="38100">
            <a:solidFill>
              <a:schemeClr val="accent6"/>
            </a:solidFill>
          </a:ln>
        </p:spPr>
        <p:txBody>
          <a:bodyPr anchor="ctr">
            <a:normAutofit/>
          </a:bodyPr>
          <a:lstStyle>
            <a:lvl1pPr marL="0" indent="0" algn="ctr">
              <a:buNone/>
              <a:defRPr sz="2400" cap="all" baseline="0">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Q3</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3222024" y="4014522"/>
            <a:ext cx="1241242" cy="302186"/>
          </a:xfrm>
        </p:spPr>
        <p:txBody>
          <a:bodyPr lIns="0" rIns="0">
            <a:noAutofit/>
          </a:bodyPr>
          <a:lstStyle>
            <a:lvl1pPr marL="0" indent="0">
              <a:buNone/>
              <a:defRPr sz="1600" b="1" cap="all" baseline="0">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hasCustomPrompt="1"/>
          </p:nvPr>
        </p:nvSpPr>
        <p:spPr>
          <a:xfrm>
            <a:off x="3222023" y="4486178"/>
            <a:ext cx="1242313"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21" name="Text Placeholder 17">
            <a:extLst>
              <a:ext uri="{FF2B5EF4-FFF2-40B4-BE49-F238E27FC236}">
                <a16:creationId xmlns:a16="http://schemas.microsoft.com/office/drawing/2014/main" id="{499C3FA7-D6A4-3F9C-021F-BBFE172B3AB1}"/>
              </a:ext>
            </a:extLst>
          </p:cNvPr>
          <p:cNvSpPr>
            <a:spLocks noGrp="1"/>
          </p:cNvSpPr>
          <p:nvPr>
            <p:ph type="body" sz="quarter" idx="49" hasCustomPrompt="1"/>
          </p:nvPr>
        </p:nvSpPr>
        <p:spPr>
          <a:xfrm>
            <a:off x="4624388" y="2585092"/>
            <a:ext cx="877824" cy="877824"/>
          </a:xfrm>
          <a:prstGeom prst="ellipse">
            <a:avLst/>
          </a:prstGeom>
          <a:ln w="38100">
            <a:solidFill>
              <a:schemeClr val="accent3"/>
            </a:solidFill>
          </a:ln>
        </p:spPr>
        <p:txBody>
          <a:bodyPr anchor="ctr">
            <a:normAutofit/>
          </a:bodyPr>
          <a:lstStyle>
            <a:lvl1pPr marL="0" indent="0" algn="ctr">
              <a:buNone/>
              <a:defRPr sz="2400" cap="all" baseline="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Q4</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4604944" y="4014522"/>
            <a:ext cx="1241242" cy="302186"/>
          </a:xfrm>
        </p:spPr>
        <p:txBody>
          <a:bodyPr lIns="0" rIns="0">
            <a:noAutofit/>
          </a:bodyPr>
          <a:lstStyle>
            <a:lvl1pPr marL="0" indent="0">
              <a:buNone/>
              <a:defRPr sz="1600" b="1" cap="all" baseline="0">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hasCustomPrompt="1"/>
          </p:nvPr>
        </p:nvSpPr>
        <p:spPr>
          <a:xfrm>
            <a:off x="4604943" y="4486178"/>
            <a:ext cx="1242313"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22" name="Text Placeholder 17">
            <a:extLst>
              <a:ext uri="{FF2B5EF4-FFF2-40B4-BE49-F238E27FC236}">
                <a16:creationId xmlns:a16="http://schemas.microsoft.com/office/drawing/2014/main" id="{64EC693F-BE91-85FE-44F0-EFE8F6DAC59D}"/>
              </a:ext>
            </a:extLst>
          </p:cNvPr>
          <p:cNvSpPr>
            <a:spLocks noGrp="1"/>
          </p:cNvSpPr>
          <p:nvPr>
            <p:ph type="body" sz="quarter" idx="50" hasCustomPrompt="1"/>
          </p:nvPr>
        </p:nvSpPr>
        <p:spPr>
          <a:xfrm>
            <a:off x="6704180" y="2585092"/>
            <a:ext cx="877824" cy="877824"/>
          </a:xfrm>
          <a:prstGeom prst="ellipse">
            <a:avLst/>
          </a:prstGeom>
          <a:ln w="38100">
            <a:solidFill>
              <a:schemeClr val="accent4"/>
            </a:solidFill>
          </a:ln>
        </p:spPr>
        <p:txBody>
          <a:bodyPr anchor="ctr">
            <a:normAutofit/>
          </a:bodyPr>
          <a:lstStyle>
            <a:lvl1pPr marL="0" indent="0" algn="ctr">
              <a:buNone/>
              <a:defRPr sz="2400" cap="all" baseline="0">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Q1</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6555230" y="4014522"/>
            <a:ext cx="1241242" cy="302186"/>
          </a:xfrm>
        </p:spPr>
        <p:txBody>
          <a:bodyPr lIns="0" rIns="0">
            <a:noAutofit/>
          </a:bodyPr>
          <a:lstStyle>
            <a:lvl1pPr marL="0" indent="0">
              <a:buNone/>
              <a:defRPr sz="1600" b="1" cap="all" baseline="0">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hasCustomPrompt="1"/>
          </p:nvPr>
        </p:nvSpPr>
        <p:spPr>
          <a:xfrm>
            <a:off x="6555229" y="4486178"/>
            <a:ext cx="1242313"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23" name="Text Placeholder 17">
            <a:extLst>
              <a:ext uri="{FF2B5EF4-FFF2-40B4-BE49-F238E27FC236}">
                <a16:creationId xmlns:a16="http://schemas.microsoft.com/office/drawing/2014/main" id="{FC3D5189-674F-A21F-1398-5FCFC7F642C2}"/>
              </a:ext>
            </a:extLst>
          </p:cNvPr>
          <p:cNvSpPr>
            <a:spLocks noGrp="1"/>
          </p:cNvSpPr>
          <p:nvPr>
            <p:ph type="body" sz="quarter" idx="51" hasCustomPrompt="1"/>
          </p:nvPr>
        </p:nvSpPr>
        <p:spPr>
          <a:xfrm>
            <a:off x="8047452" y="2585092"/>
            <a:ext cx="877824" cy="877824"/>
          </a:xfrm>
          <a:prstGeom prst="ellipse">
            <a:avLst/>
          </a:prstGeom>
          <a:ln w="38100">
            <a:solidFill>
              <a:schemeClr val="accent5"/>
            </a:solidFill>
          </a:ln>
        </p:spPr>
        <p:txBody>
          <a:bodyPr anchor="ctr">
            <a:normAutofit/>
          </a:bodyPr>
          <a:lstStyle>
            <a:lvl1pPr marL="0" indent="0" algn="ctr">
              <a:buNone/>
              <a:defRPr sz="2400"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Q2</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7938150" y="4014522"/>
            <a:ext cx="1241241" cy="302186"/>
          </a:xfrm>
        </p:spPr>
        <p:txBody>
          <a:bodyPr lIns="0" rIns="0">
            <a:noAutofit/>
          </a:bodyPr>
          <a:lstStyle>
            <a:lvl1pPr marL="0" indent="0">
              <a:buNone/>
              <a:defRPr sz="1600" b="1" cap="all" baseline="0">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hasCustomPrompt="1"/>
          </p:nvPr>
        </p:nvSpPr>
        <p:spPr>
          <a:xfrm>
            <a:off x="7938150" y="4486178"/>
            <a:ext cx="1242313"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24" name="Text Placeholder 17">
            <a:extLst>
              <a:ext uri="{FF2B5EF4-FFF2-40B4-BE49-F238E27FC236}">
                <a16:creationId xmlns:a16="http://schemas.microsoft.com/office/drawing/2014/main" id="{529910F4-ABB9-EC08-F4A5-4EA1F188DA10}"/>
              </a:ext>
            </a:extLst>
          </p:cNvPr>
          <p:cNvSpPr>
            <a:spLocks noGrp="1"/>
          </p:cNvSpPr>
          <p:nvPr>
            <p:ph type="body" sz="quarter" idx="52" hasCustomPrompt="1"/>
          </p:nvPr>
        </p:nvSpPr>
        <p:spPr>
          <a:xfrm>
            <a:off x="9365893" y="2585092"/>
            <a:ext cx="877824" cy="877824"/>
          </a:xfrm>
          <a:prstGeom prst="ellipse">
            <a:avLst/>
          </a:prstGeom>
          <a:ln w="38100">
            <a:solidFill>
              <a:schemeClr val="accent6"/>
            </a:solidFill>
          </a:ln>
        </p:spPr>
        <p:txBody>
          <a:bodyPr anchor="ctr">
            <a:normAutofit/>
          </a:bodyPr>
          <a:lstStyle>
            <a:lvl1pPr marL="0" indent="0" algn="ctr">
              <a:buNone/>
              <a:defRPr sz="2400" cap="all" baseline="0">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Q3</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9321071" y="4014522"/>
            <a:ext cx="1241241" cy="302186"/>
          </a:xfrm>
        </p:spPr>
        <p:txBody>
          <a:bodyPr lIns="0" rIns="0">
            <a:noAutofit/>
          </a:bodyPr>
          <a:lstStyle>
            <a:lvl1pPr marL="0" indent="0">
              <a:buNone/>
              <a:defRPr sz="1600" b="1" cap="all" baseline="0">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hasCustomPrompt="1"/>
          </p:nvPr>
        </p:nvSpPr>
        <p:spPr>
          <a:xfrm>
            <a:off x="9321071" y="4486178"/>
            <a:ext cx="1242313"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25" name="Text Placeholder 17">
            <a:extLst>
              <a:ext uri="{FF2B5EF4-FFF2-40B4-BE49-F238E27FC236}">
                <a16:creationId xmlns:a16="http://schemas.microsoft.com/office/drawing/2014/main" id="{DF1F1105-2FFE-7BE6-46FF-3A7630DE25CA}"/>
              </a:ext>
            </a:extLst>
          </p:cNvPr>
          <p:cNvSpPr>
            <a:spLocks noGrp="1"/>
          </p:cNvSpPr>
          <p:nvPr>
            <p:ph type="body" sz="quarter" idx="53" hasCustomPrompt="1"/>
          </p:nvPr>
        </p:nvSpPr>
        <p:spPr>
          <a:xfrm>
            <a:off x="10718690" y="2585092"/>
            <a:ext cx="877824" cy="877824"/>
          </a:xfrm>
          <a:prstGeom prst="ellipse">
            <a:avLst/>
          </a:prstGeom>
          <a:ln w="38100">
            <a:solidFill>
              <a:schemeClr val="accent3"/>
            </a:solidFill>
          </a:ln>
        </p:spPr>
        <p:txBody>
          <a:bodyPr anchor="ctr">
            <a:normAutofit/>
          </a:bodyPr>
          <a:lstStyle>
            <a:lvl1pPr marL="0" indent="0" algn="ctr">
              <a:buNone/>
              <a:defRPr sz="2400" cap="all" baseline="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Q4</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10703991" y="4014522"/>
            <a:ext cx="1241241" cy="302186"/>
          </a:xfrm>
        </p:spPr>
        <p:txBody>
          <a:bodyPr lIns="0" rIns="0">
            <a:noAutofit/>
          </a:bodyPr>
          <a:lstStyle>
            <a:lvl1pPr marL="0" indent="0">
              <a:buNone/>
              <a:defRPr sz="1600" b="1" cap="all" baseline="0">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hasCustomPrompt="1"/>
          </p:nvPr>
        </p:nvSpPr>
        <p:spPr>
          <a:xfrm>
            <a:off x="10703991" y="4486178"/>
            <a:ext cx="1242313"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grpSp>
        <p:nvGrpSpPr>
          <p:cNvPr id="26" name="Group 25">
            <a:extLst>
              <a:ext uri="{FF2B5EF4-FFF2-40B4-BE49-F238E27FC236}">
                <a16:creationId xmlns:a16="http://schemas.microsoft.com/office/drawing/2014/main" id="{13D517CA-018E-3538-2285-537DE6EF4CB6}"/>
              </a:ext>
              <a:ext uri="{C183D7F6-B498-43B3-948B-1728B52AA6E4}">
                <adec:decorative xmlns:adec="http://schemas.microsoft.com/office/drawing/2017/decorative" val="1"/>
              </a:ext>
            </a:extLst>
          </p:cNvPr>
          <p:cNvGrpSpPr/>
          <p:nvPr userDrawn="1"/>
        </p:nvGrpSpPr>
        <p:grpSpPr>
          <a:xfrm>
            <a:off x="259701" y="2331273"/>
            <a:ext cx="5587556" cy="1392649"/>
            <a:chOff x="259701" y="2331273"/>
            <a:chExt cx="5587556" cy="1392649"/>
          </a:xfrm>
        </p:grpSpPr>
        <p:sp>
          <p:nvSpPr>
            <p:cNvPr id="3" name="Freeform: Shape 2" descr="timeline ">
              <a:extLst>
                <a:ext uri="{FF2B5EF4-FFF2-40B4-BE49-F238E27FC236}">
                  <a16:creationId xmlns:a16="http://schemas.microsoft.com/office/drawing/2014/main" id="{AC2061C7-0EF4-4BE2-C9C9-6500F8654BB4}"/>
                </a:ext>
              </a:extLst>
            </p:cNvPr>
            <p:cNvSpPr/>
            <p:nvPr userDrawn="1"/>
          </p:nvSpPr>
          <p:spPr>
            <a:xfrm rot="10800000" flipV="1">
              <a:off x="340122" y="2331273"/>
              <a:ext cx="5431542" cy="1392649"/>
            </a:xfrm>
            <a:custGeom>
              <a:avLst/>
              <a:gdLst>
                <a:gd name="connsiteX0" fmla="*/ 1450750 w 5658193"/>
                <a:gd name="connsiteY0" fmla="*/ 725607 h 1450763"/>
                <a:gd name="connsiteX1" fmla="*/ 1449830 w 5658193"/>
                <a:gd name="connsiteY1" fmla="*/ 725607 h 1450763"/>
                <a:gd name="connsiteX2" fmla="*/ 1449806 w 5658193"/>
                <a:gd name="connsiteY2" fmla="*/ 725382 h 1450763"/>
                <a:gd name="connsiteX3" fmla="*/ 1449830 w 5658193"/>
                <a:gd name="connsiteY3" fmla="*/ 725157 h 1450763"/>
                <a:gd name="connsiteX4" fmla="*/ 1402870 w 5658193"/>
                <a:gd name="connsiteY4" fmla="*/ 725157 h 1450763"/>
                <a:gd name="connsiteX5" fmla="*/ 1389130 w 5658193"/>
                <a:gd name="connsiteY5" fmla="*/ 588840 h 1450763"/>
                <a:gd name="connsiteX6" fmla="*/ 725382 w 5658193"/>
                <a:gd name="connsiteY6" fmla="*/ 47869 h 1450763"/>
                <a:gd name="connsiteX7" fmla="*/ 47868 w 5658193"/>
                <a:gd name="connsiteY7" fmla="*/ 725382 h 1450763"/>
                <a:gd name="connsiteX8" fmla="*/ 47890 w 5658193"/>
                <a:gd name="connsiteY8" fmla="*/ 725607 h 1450763"/>
                <a:gd name="connsiteX9" fmla="*/ 10 w 5658193"/>
                <a:gd name="connsiteY9" fmla="*/ 725607 h 1450763"/>
                <a:gd name="connsiteX10" fmla="*/ 0 w 5658193"/>
                <a:gd name="connsiteY10" fmla="*/ 725382 h 1450763"/>
                <a:gd name="connsiteX11" fmla="*/ 725382 w 5658193"/>
                <a:gd name="connsiteY11" fmla="*/ 1 h 1450763"/>
                <a:gd name="connsiteX12" fmla="*/ 1450762 w 5658193"/>
                <a:gd name="connsiteY12" fmla="*/ 725382 h 1450763"/>
                <a:gd name="connsiteX13" fmla="*/ 4932812 w 5658193"/>
                <a:gd name="connsiteY13" fmla="*/ 1450762 h 1450763"/>
                <a:gd name="connsiteX14" fmla="*/ 4207431 w 5658193"/>
                <a:gd name="connsiteY14" fmla="*/ 725381 h 1450763"/>
                <a:gd name="connsiteX15" fmla="*/ 4207442 w 5658193"/>
                <a:gd name="connsiteY15" fmla="*/ 725156 h 1450763"/>
                <a:gd name="connsiteX16" fmla="*/ 4208363 w 5658193"/>
                <a:gd name="connsiteY16" fmla="*/ 725156 h 1450763"/>
                <a:gd name="connsiteX17" fmla="*/ 4208386 w 5658193"/>
                <a:gd name="connsiteY17" fmla="*/ 725381 h 1450763"/>
                <a:gd name="connsiteX18" fmla="*/ 4208363 w 5658193"/>
                <a:gd name="connsiteY18" fmla="*/ 725606 h 1450763"/>
                <a:gd name="connsiteX19" fmla="*/ 4255322 w 5658193"/>
                <a:gd name="connsiteY19" fmla="*/ 725606 h 1450763"/>
                <a:gd name="connsiteX20" fmla="*/ 4269064 w 5658193"/>
                <a:gd name="connsiteY20" fmla="*/ 861924 h 1450763"/>
                <a:gd name="connsiteX21" fmla="*/ 4932812 w 5658193"/>
                <a:gd name="connsiteY21" fmla="*/ 1402894 h 1450763"/>
                <a:gd name="connsiteX22" fmla="*/ 5610325 w 5658193"/>
                <a:gd name="connsiteY22" fmla="*/ 725381 h 1450763"/>
                <a:gd name="connsiteX23" fmla="*/ 5610302 w 5658193"/>
                <a:gd name="connsiteY23" fmla="*/ 725156 h 1450763"/>
                <a:gd name="connsiteX24" fmla="*/ 5658182 w 5658193"/>
                <a:gd name="connsiteY24" fmla="*/ 725156 h 1450763"/>
                <a:gd name="connsiteX25" fmla="*/ 5658193 w 5658193"/>
                <a:gd name="connsiteY25" fmla="*/ 725381 h 1450763"/>
                <a:gd name="connsiteX26" fmla="*/ 4932812 w 5658193"/>
                <a:gd name="connsiteY26" fmla="*/ 1450762 h 1450763"/>
                <a:gd name="connsiteX27" fmla="*/ 2127320 w 5658193"/>
                <a:gd name="connsiteY27" fmla="*/ 1450763 h 1450763"/>
                <a:gd name="connsiteX28" fmla="*/ 1401938 w 5658193"/>
                <a:gd name="connsiteY28" fmla="*/ 725382 h 1450763"/>
                <a:gd name="connsiteX29" fmla="*/ 1401950 w 5658193"/>
                <a:gd name="connsiteY29" fmla="*/ 725157 h 1450763"/>
                <a:gd name="connsiteX30" fmla="*/ 1402870 w 5658193"/>
                <a:gd name="connsiteY30" fmla="*/ 725157 h 1450763"/>
                <a:gd name="connsiteX31" fmla="*/ 1402894 w 5658193"/>
                <a:gd name="connsiteY31" fmla="*/ 725382 h 1450763"/>
                <a:gd name="connsiteX32" fmla="*/ 1402870 w 5658193"/>
                <a:gd name="connsiteY32" fmla="*/ 725607 h 1450763"/>
                <a:gd name="connsiteX33" fmla="*/ 1449830 w 5658193"/>
                <a:gd name="connsiteY33" fmla="*/ 725607 h 1450763"/>
                <a:gd name="connsiteX34" fmla="*/ 1463572 w 5658193"/>
                <a:gd name="connsiteY34" fmla="*/ 861925 h 1450763"/>
                <a:gd name="connsiteX35" fmla="*/ 2127320 w 5658193"/>
                <a:gd name="connsiteY35" fmla="*/ 1402895 h 1450763"/>
                <a:gd name="connsiteX36" fmla="*/ 2804833 w 5658193"/>
                <a:gd name="connsiteY36" fmla="*/ 725382 h 1450763"/>
                <a:gd name="connsiteX37" fmla="*/ 2804810 w 5658193"/>
                <a:gd name="connsiteY37" fmla="*/ 725157 h 1450763"/>
                <a:gd name="connsiteX38" fmla="*/ 2805515 w 5658193"/>
                <a:gd name="connsiteY38" fmla="*/ 725157 h 1450763"/>
                <a:gd name="connsiteX39" fmla="*/ 2820229 w 5658193"/>
                <a:gd name="connsiteY39" fmla="*/ 579192 h 1450763"/>
                <a:gd name="connsiteX40" fmla="*/ 3530873 w 5658193"/>
                <a:gd name="connsiteY40" fmla="*/ 0 h 1450763"/>
                <a:gd name="connsiteX41" fmla="*/ 4256254 w 5658193"/>
                <a:gd name="connsiteY41" fmla="*/ 725381 h 1450763"/>
                <a:gd name="connsiteX42" fmla="*/ 4256243 w 5658193"/>
                <a:gd name="connsiteY42" fmla="*/ 725606 h 1450763"/>
                <a:gd name="connsiteX43" fmla="*/ 4255322 w 5658193"/>
                <a:gd name="connsiteY43" fmla="*/ 725606 h 1450763"/>
                <a:gd name="connsiteX44" fmla="*/ 4255299 w 5658193"/>
                <a:gd name="connsiteY44" fmla="*/ 725381 h 1450763"/>
                <a:gd name="connsiteX45" fmla="*/ 4255322 w 5658193"/>
                <a:gd name="connsiteY45" fmla="*/ 725156 h 1450763"/>
                <a:gd name="connsiteX46" fmla="*/ 4208363 w 5658193"/>
                <a:gd name="connsiteY46" fmla="*/ 725156 h 1450763"/>
                <a:gd name="connsiteX47" fmla="*/ 4194621 w 5658193"/>
                <a:gd name="connsiteY47" fmla="*/ 588839 h 1450763"/>
                <a:gd name="connsiteX48" fmla="*/ 3530873 w 5658193"/>
                <a:gd name="connsiteY48" fmla="*/ 47868 h 1450763"/>
                <a:gd name="connsiteX49" fmla="*/ 2853360 w 5658193"/>
                <a:gd name="connsiteY49" fmla="*/ 725381 h 1450763"/>
                <a:gd name="connsiteX50" fmla="*/ 2853383 w 5658193"/>
                <a:gd name="connsiteY50" fmla="*/ 725606 h 1450763"/>
                <a:gd name="connsiteX51" fmla="*/ 2852678 w 5658193"/>
                <a:gd name="connsiteY51" fmla="*/ 725606 h 1450763"/>
                <a:gd name="connsiteX52" fmla="*/ 2837964 w 5658193"/>
                <a:gd name="connsiteY52" fmla="*/ 871572 h 1450763"/>
                <a:gd name="connsiteX53" fmla="*/ 2127320 w 5658193"/>
                <a:gd name="connsiteY53" fmla="*/ 1450763 h 14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58193" h="1450763">
                  <a:moveTo>
                    <a:pt x="1450750" y="725607"/>
                  </a:moveTo>
                  <a:lnTo>
                    <a:pt x="1449830" y="725607"/>
                  </a:lnTo>
                  <a:lnTo>
                    <a:pt x="1449806" y="725382"/>
                  </a:lnTo>
                  <a:lnTo>
                    <a:pt x="1449830" y="725157"/>
                  </a:lnTo>
                  <a:lnTo>
                    <a:pt x="1402870" y="725157"/>
                  </a:lnTo>
                  <a:lnTo>
                    <a:pt x="1389130" y="588840"/>
                  </a:lnTo>
                  <a:cubicBezTo>
                    <a:pt x="1325954" y="280108"/>
                    <a:pt x="1052790" y="47869"/>
                    <a:pt x="725382" y="47869"/>
                  </a:cubicBezTo>
                  <a:cubicBezTo>
                    <a:pt x="351202" y="47869"/>
                    <a:pt x="47868" y="351202"/>
                    <a:pt x="47868" y="725382"/>
                  </a:cubicBezTo>
                  <a:lnTo>
                    <a:pt x="47890" y="725607"/>
                  </a:lnTo>
                  <a:lnTo>
                    <a:pt x="10" y="725607"/>
                  </a:lnTo>
                  <a:lnTo>
                    <a:pt x="0" y="725382"/>
                  </a:lnTo>
                  <a:cubicBezTo>
                    <a:pt x="0" y="324765"/>
                    <a:pt x="324764" y="1"/>
                    <a:pt x="725382" y="1"/>
                  </a:cubicBezTo>
                  <a:cubicBezTo>
                    <a:pt x="1125998" y="1"/>
                    <a:pt x="1450762" y="324765"/>
                    <a:pt x="1450762" y="725382"/>
                  </a:cubicBezTo>
                  <a:close/>
                  <a:moveTo>
                    <a:pt x="4932812" y="1450762"/>
                  </a:moveTo>
                  <a:cubicBezTo>
                    <a:pt x="4532195" y="1450762"/>
                    <a:pt x="4207431" y="1125998"/>
                    <a:pt x="4207431" y="725381"/>
                  </a:cubicBezTo>
                  <a:lnTo>
                    <a:pt x="4207442" y="725156"/>
                  </a:lnTo>
                  <a:lnTo>
                    <a:pt x="4208363" y="725156"/>
                  </a:lnTo>
                  <a:lnTo>
                    <a:pt x="4208386" y="725381"/>
                  </a:lnTo>
                  <a:lnTo>
                    <a:pt x="4208363" y="725606"/>
                  </a:lnTo>
                  <a:lnTo>
                    <a:pt x="4255322" y="725606"/>
                  </a:lnTo>
                  <a:lnTo>
                    <a:pt x="4269064" y="861924"/>
                  </a:lnTo>
                  <a:cubicBezTo>
                    <a:pt x="4332239" y="1170655"/>
                    <a:pt x="4605404" y="1402894"/>
                    <a:pt x="4932812" y="1402894"/>
                  </a:cubicBezTo>
                  <a:cubicBezTo>
                    <a:pt x="5306992" y="1402894"/>
                    <a:pt x="5610325" y="1099561"/>
                    <a:pt x="5610325" y="725381"/>
                  </a:cubicBezTo>
                  <a:lnTo>
                    <a:pt x="5610302" y="725156"/>
                  </a:lnTo>
                  <a:lnTo>
                    <a:pt x="5658182" y="725156"/>
                  </a:lnTo>
                  <a:lnTo>
                    <a:pt x="5658193" y="725381"/>
                  </a:lnTo>
                  <a:cubicBezTo>
                    <a:pt x="5658193" y="1125998"/>
                    <a:pt x="5333429" y="1450762"/>
                    <a:pt x="4932812" y="1450762"/>
                  </a:cubicBezTo>
                  <a:close/>
                  <a:moveTo>
                    <a:pt x="2127320" y="1450763"/>
                  </a:moveTo>
                  <a:cubicBezTo>
                    <a:pt x="1726703" y="1450763"/>
                    <a:pt x="1401938" y="1125999"/>
                    <a:pt x="1401938" y="725382"/>
                  </a:cubicBezTo>
                  <a:lnTo>
                    <a:pt x="1401950" y="725157"/>
                  </a:lnTo>
                  <a:lnTo>
                    <a:pt x="1402870" y="725157"/>
                  </a:lnTo>
                  <a:lnTo>
                    <a:pt x="1402894" y="725382"/>
                  </a:lnTo>
                  <a:lnTo>
                    <a:pt x="1402870" y="725607"/>
                  </a:lnTo>
                  <a:lnTo>
                    <a:pt x="1449830" y="725607"/>
                  </a:lnTo>
                  <a:lnTo>
                    <a:pt x="1463572" y="861925"/>
                  </a:lnTo>
                  <a:cubicBezTo>
                    <a:pt x="1526746" y="1170656"/>
                    <a:pt x="1799912" y="1402895"/>
                    <a:pt x="2127320" y="1402895"/>
                  </a:cubicBezTo>
                  <a:cubicBezTo>
                    <a:pt x="2501500" y="1402895"/>
                    <a:pt x="2804833" y="1099562"/>
                    <a:pt x="2804833" y="725382"/>
                  </a:cubicBezTo>
                  <a:lnTo>
                    <a:pt x="2804810" y="725157"/>
                  </a:lnTo>
                  <a:lnTo>
                    <a:pt x="2805515" y="725157"/>
                  </a:lnTo>
                  <a:lnTo>
                    <a:pt x="2820229" y="579192"/>
                  </a:lnTo>
                  <a:cubicBezTo>
                    <a:pt x="2887868" y="248648"/>
                    <a:pt x="3180333" y="0"/>
                    <a:pt x="3530873" y="0"/>
                  </a:cubicBezTo>
                  <a:cubicBezTo>
                    <a:pt x="3931490" y="0"/>
                    <a:pt x="4256254" y="324764"/>
                    <a:pt x="4256254" y="725381"/>
                  </a:cubicBezTo>
                  <a:lnTo>
                    <a:pt x="4256243" y="725606"/>
                  </a:lnTo>
                  <a:lnTo>
                    <a:pt x="4255322" y="725606"/>
                  </a:lnTo>
                  <a:lnTo>
                    <a:pt x="4255299" y="725381"/>
                  </a:lnTo>
                  <a:lnTo>
                    <a:pt x="4255322" y="725156"/>
                  </a:lnTo>
                  <a:lnTo>
                    <a:pt x="4208363" y="725156"/>
                  </a:lnTo>
                  <a:lnTo>
                    <a:pt x="4194621" y="588839"/>
                  </a:lnTo>
                  <a:cubicBezTo>
                    <a:pt x="4131446" y="280107"/>
                    <a:pt x="3858281" y="47868"/>
                    <a:pt x="3530873" y="47868"/>
                  </a:cubicBezTo>
                  <a:cubicBezTo>
                    <a:pt x="3156693" y="47868"/>
                    <a:pt x="2853360" y="351201"/>
                    <a:pt x="2853360" y="725381"/>
                  </a:cubicBezTo>
                  <a:lnTo>
                    <a:pt x="2853383" y="725606"/>
                  </a:lnTo>
                  <a:lnTo>
                    <a:pt x="2852678" y="725606"/>
                  </a:lnTo>
                  <a:lnTo>
                    <a:pt x="2837964" y="871572"/>
                  </a:lnTo>
                  <a:cubicBezTo>
                    <a:pt x="2770325" y="1202116"/>
                    <a:pt x="2477860" y="1450763"/>
                    <a:pt x="2127320" y="1450763"/>
                  </a:cubicBezTo>
                  <a:close/>
                </a:path>
              </a:pathLst>
            </a:custGeom>
            <a:gradFill>
              <a:gsLst>
                <a:gs pos="66000">
                  <a:schemeClr val="accent6"/>
                </a:gs>
                <a:gs pos="42000">
                  <a:schemeClr val="accent5"/>
                </a:gs>
                <a:gs pos="8000">
                  <a:schemeClr val="accent4"/>
                </a:gs>
                <a:gs pos="90000">
                  <a:schemeClr val="accent3"/>
                </a:gs>
              </a:gsLst>
              <a:lin ang="108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a:solidFill>
                  <a:schemeClr val="bg1"/>
                </a:solidFill>
              </a:endParaRPr>
            </a:p>
          </p:txBody>
        </p:sp>
        <p:sp>
          <p:nvSpPr>
            <p:cNvPr id="8" name="Oval 7" descr="timeline endpoints">
              <a:extLst>
                <a:ext uri="{FF2B5EF4-FFF2-40B4-BE49-F238E27FC236}">
                  <a16:creationId xmlns:a16="http://schemas.microsoft.com/office/drawing/2014/main" id="{816FAAB1-A220-A22D-D72D-5780A2066406}"/>
                </a:ext>
              </a:extLst>
            </p:cNvPr>
            <p:cNvSpPr/>
            <p:nvPr userDrawn="1"/>
          </p:nvSpPr>
          <p:spPr>
            <a:xfrm>
              <a:off x="259701" y="2929878"/>
              <a:ext cx="190273" cy="190273"/>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timeline endpoints">
              <a:extLst>
                <a:ext uri="{FF2B5EF4-FFF2-40B4-BE49-F238E27FC236}">
                  <a16:creationId xmlns:a16="http://schemas.microsoft.com/office/drawing/2014/main" id="{8C990738-7209-3620-599F-A86F9BAE8273}"/>
                </a:ext>
              </a:extLst>
            </p:cNvPr>
            <p:cNvSpPr/>
            <p:nvPr userDrawn="1"/>
          </p:nvSpPr>
          <p:spPr>
            <a:xfrm>
              <a:off x="5666452" y="2934612"/>
              <a:ext cx="180805" cy="180805"/>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BA45EEE-7A3F-07EF-B732-92E920EAA004}"/>
              </a:ext>
              <a:ext uri="{C183D7F6-B498-43B3-948B-1728B52AA6E4}">
                <adec:decorative xmlns:adec="http://schemas.microsoft.com/office/drawing/2017/decorative" val="1"/>
              </a:ext>
            </a:extLst>
          </p:cNvPr>
          <p:cNvGrpSpPr/>
          <p:nvPr userDrawn="1"/>
        </p:nvGrpSpPr>
        <p:grpSpPr>
          <a:xfrm>
            <a:off x="6353949" y="2331273"/>
            <a:ext cx="5587556" cy="1392649"/>
            <a:chOff x="6353949" y="2331273"/>
            <a:chExt cx="5587556" cy="1392649"/>
          </a:xfrm>
        </p:grpSpPr>
        <p:sp>
          <p:nvSpPr>
            <p:cNvPr id="10" name="Freeform: Shape 9" descr="timeline ">
              <a:extLst>
                <a:ext uri="{FF2B5EF4-FFF2-40B4-BE49-F238E27FC236}">
                  <a16:creationId xmlns:a16="http://schemas.microsoft.com/office/drawing/2014/main" id="{D5C5C7B3-6DA0-3C02-38EE-ABFEE464A2BB}"/>
                </a:ext>
              </a:extLst>
            </p:cNvPr>
            <p:cNvSpPr/>
            <p:nvPr userDrawn="1"/>
          </p:nvSpPr>
          <p:spPr>
            <a:xfrm rot="10800000" flipV="1">
              <a:off x="6434370" y="2331273"/>
              <a:ext cx="5431542" cy="1392649"/>
            </a:xfrm>
            <a:custGeom>
              <a:avLst/>
              <a:gdLst>
                <a:gd name="connsiteX0" fmla="*/ 1450750 w 5658193"/>
                <a:gd name="connsiteY0" fmla="*/ 725607 h 1450763"/>
                <a:gd name="connsiteX1" fmla="*/ 1449830 w 5658193"/>
                <a:gd name="connsiteY1" fmla="*/ 725607 h 1450763"/>
                <a:gd name="connsiteX2" fmla="*/ 1449806 w 5658193"/>
                <a:gd name="connsiteY2" fmla="*/ 725382 h 1450763"/>
                <a:gd name="connsiteX3" fmla="*/ 1449830 w 5658193"/>
                <a:gd name="connsiteY3" fmla="*/ 725157 h 1450763"/>
                <a:gd name="connsiteX4" fmla="*/ 1402870 w 5658193"/>
                <a:gd name="connsiteY4" fmla="*/ 725157 h 1450763"/>
                <a:gd name="connsiteX5" fmla="*/ 1389130 w 5658193"/>
                <a:gd name="connsiteY5" fmla="*/ 588840 h 1450763"/>
                <a:gd name="connsiteX6" fmla="*/ 725382 w 5658193"/>
                <a:gd name="connsiteY6" fmla="*/ 47869 h 1450763"/>
                <a:gd name="connsiteX7" fmla="*/ 47868 w 5658193"/>
                <a:gd name="connsiteY7" fmla="*/ 725382 h 1450763"/>
                <a:gd name="connsiteX8" fmla="*/ 47890 w 5658193"/>
                <a:gd name="connsiteY8" fmla="*/ 725607 h 1450763"/>
                <a:gd name="connsiteX9" fmla="*/ 10 w 5658193"/>
                <a:gd name="connsiteY9" fmla="*/ 725607 h 1450763"/>
                <a:gd name="connsiteX10" fmla="*/ 0 w 5658193"/>
                <a:gd name="connsiteY10" fmla="*/ 725382 h 1450763"/>
                <a:gd name="connsiteX11" fmla="*/ 725382 w 5658193"/>
                <a:gd name="connsiteY11" fmla="*/ 1 h 1450763"/>
                <a:gd name="connsiteX12" fmla="*/ 1450762 w 5658193"/>
                <a:gd name="connsiteY12" fmla="*/ 725382 h 1450763"/>
                <a:gd name="connsiteX13" fmla="*/ 4932812 w 5658193"/>
                <a:gd name="connsiteY13" fmla="*/ 1450762 h 1450763"/>
                <a:gd name="connsiteX14" fmla="*/ 4207431 w 5658193"/>
                <a:gd name="connsiteY14" fmla="*/ 725381 h 1450763"/>
                <a:gd name="connsiteX15" fmla="*/ 4207442 w 5658193"/>
                <a:gd name="connsiteY15" fmla="*/ 725156 h 1450763"/>
                <a:gd name="connsiteX16" fmla="*/ 4208363 w 5658193"/>
                <a:gd name="connsiteY16" fmla="*/ 725156 h 1450763"/>
                <a:gd name="connsiteX17" fmla="*/ 4208386 w 5658193"/>
                <a:gd name="connsiteY17" fmla="*/ 725381 h 1450763"/>
                <a:gd name="connsiteX18" fmla="*/ 4208363 w 5658193"/>
                <a:gd name="connsiteY18" fmla="*/ 725606 h 1450763"/>
                <a:gd name="connsiteX19" fmla="*/ 4255322 w 5658193"/>
                <a:gd name="connsiteY19" fmla="*/ 725606 h 1450763"/>
                <a:gd name="connsiteX20" fmla="*/ 4269064 w 5658193"/>
                <a:gd name="connsiteY20" fmla="*/ 861924 h 1450763"/>
                <a:gd name="connsiteX21" fmla="*/ 4932812 w 5658193"/>
                <a:gd name="connsiteY21" fmla="*/ 1402894 h 1450763"/>
                <a:gd name="connsiteX22" fmla="*/ 5610325 w 5658193"/>
                <a:gd name="connsiteY22" fmla="*/ 725381 h 1450763"/>
                <a:gd name="connsiteX23" fmla="*/ 5610302 w 5658193"/>
                <a:gd name="connsiteY23" fmla="*/ 725156 h 1450763"/>
                <a:gd name="connsiteX24" fmla="*/ 5658182 w 5658193"/>
                <a:gd name="connsiteY24" fmla="*/ 725156 h 1450763"/>
                <a:gd name="connsiteX25" fmla="*/ 5658193 w 5658193"/>
                <a:gd name="connsiteY25" fmla="*/ 725381 h 1450763"/>
                <a:gd name="connsiteX26" fmla="*/ 4932812 w 5658193"/>
                <a:gd name="connsiteY26" fmla="*/ 1450762 h 1450763"/>
                <a:gd name="connsiteX27" fmla="*/ 2127320 w 5658193"/>
                <a:gd name="connsiteY27" fmla="*/ 1450763 h 1450763"/>
                <a:gd name="connsiteX28" fmla="*/ 1401938 w 5658193"/>
                <a:gd name="connsiteY28" fmla="*/ 725382 h 1450763"/>
                <a:gd name="connsiteX29" fmla="*/ 1401950 w 5658193"/>
                <a:gd name="connsiteY29" fmla="*/ 725157 h 1450763"/>
                <a:gd name="connsiteX30" fmla="*/ 1402870 w 5658193"/>
                <a:gd name="connsiteY30" fmla="*/ 725157 h 1450763"/>
                <a:gd name="connsiteX31" fmla="*/ 1402894 w 5658193"/>
                <a:gd name="connsiteY31" fmla="*/ 725382 h 1450763"/>
                <a:gd name="connsiteX32" fmla="*/ 1402870 w 5658193"/>
                <a:gd name="connsiteY32" fmla="*/ 725607 h 1450763"/>
                <a:gd name="connsiteX33" fmla="*/ 1449830 w 5658193"/>
                <a:gd name="connsiteY33" fmla="*/ 725607 h 1450763"/>
                <a:gd name="connsiteX34" fmla="*/ 1463572 w 5658193"/>
                <a:gd name="connsiteY34" fmla="*/ 861925 h 1450763"/>
                <a:gd name="connsiteX35" fmla="*/ 2127320 w 5658193"/>
                <a:gd name="connsiteY35" fmla="*/ 1402895 h 1450763"/>
                <a:gd name="connsiteX36" fmla="*/ 2804833 w 5658193"/>
                <a:gd name="connsiteY36" fmla="*/ 725382 h 1450763"/>
                <a:gd name="connsiteX37" fmla="*/ 2804810 w 5658193"/>
                <a:gd name="connsiteY37" fmla="*/ 725157 h 1450763"/>
                <a:gd name="connsiteX38" fmla="*/ 2805515 w 5658193"/>
                <a:gd name="connsiteY38" fmla="*/ 725157 h 1450763"/>
                <a:gd name="connsiteX39" fmla="*/ 2820229 w 5658193"/>
                <a:gd name="connsiteY39" fmla="*/ 579192 h 1450763"/>
                <a:gd name="connsiteX40" fmla="*/ 3530873 w 5658193"/>
                <a:gd name="connsiteY40" fmla="*/ 0 h 1450763"/>
                <a:gd name="connsiteX41" fmla="*/ 4256254 w 5658193"/>
                <a:gd name="connsiteY41" fmla="*/ 725381 h 1450763"/>
                <a:gd name="connsiteX42" fmla="*/ 4256243 w 5658193"/>
                <a:gd name="connsiteY42" fmla="*/ 725606 h 1450763"/>
                <a:gd name="connsiteX43" fmla="*/ 4255322 w 5658193"/>
                <a:gd name="connsiteY43" fmla="*/ 725606 h 1450763"/>
                <a:gd name="connsiteX44" fmla="*/ 4255299 w 5658193"/>
                <a:gd name="connsiteY44" fmla="*/ 725381 h 1450763"/>
                <a:gd name="connsiteX45" fmla="*/ 4255322 w 5658193"/>
                <a:gd name="connsiteY45" fmla="*/ 725156 h 1450763"/>
                <a:gd name="connsiteX46" fmla="*/ 4208363 w 5658193"/>
                <a:gd name="connsiteY46" fmla="*/ 725156 h 1450763"/>
                <a:gd name="connsiteX47" fmla="*/ 4194621 w 5658193"/>
                <a:gd name="connsiteY47" fmla="*/ 588839 h 1450763"/>
                <a:gd name="connsiteX48" fmla="*/ 3530873 w 5658193"/>
                <a:gd name="connsiteY48" fmla="*/ 47868 h 1450763"/>
                <a:gd name="connsiteX49" fmla="*/ 2853360 w 5658193"/>
                <a:gd name="connsiteY49" fmla="*/ 725381 h 1450763"/>
                <a:gd name="connsiteX50" fmla="*/ 2853383 w 5658193"/>
                <a:gd name="connsiteY50" fmla="*/ 725606 h 1450763"/>
                <a:gd name="connsiteX51" fmla="*/ 2852678 w 5658193"/>
                <a:gd name="connsiteY51" fmla="*/ 725606 h 1450763"/>
                <a:gd name="connsiteX52" fmla="*/ 2837964 w 5658193"/>
                <a:gd name="connsiteY52" fmla="*/ 871572 h 1450763"/>
                <a:gd name="connsiteX53" fmla="*/ 2127320 w 5658193"/>
                <a:gd name="connsiteY53" fmla="*/ 1450763 h 14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58193" h="1450763">
                  <a:moveTo>
                    <a:pt x="1450750" y="725607"/>
                  </a:moveTo>
                  <a:lnTo>
                    <a:pt x="1449830" y="725607"/>
                  </a:lnTo>
                  <a:lnTo>
                    <a:pt x="1449806" y="725382"/>
                  </a:lnTo>
                  <a:lnTo>
                    <a:pt x="1449830" y="725157"/>
                  </a:lnTo>
                  <a:lnTo>
                    <a:pt x="1402870" y="725157"/>
                  </a:lnTo>
                  <a:lnTo>
                    <a:pt x="1389130" y="588840"/>
                  </a:lnTo>
                  <a:cubicBezTo>
                    <a:pt x="1325954" y="280108"/>
                    <a:pt x="1052790" y="47869"/>
                    <a:pt x="725382" y="47869"/>
                  </a:cubicBezTo>
                  <a:cubicBezTo>
                    <a:pt x="351202" y="47869"/>
                    <a:pt x="47868" y="351202"/>
                    <a:pt x="47868" y="725382"/>
                  </a:cubicBezTo>
                  <a:lnTo>
                    <a:pt x="47890" y="725607"/>
                  </a:lnTo>
                  <a:lnTo>
                    <a:pt x="10" y="725607"/>
                  </a:lnTo>
                  <a:lnTo>
                    <a:pt x="0" y="725382"/>
                  </a:lnTo>
                  <a:cubicBezTo>
                    <a:pt x="0" y="324765"/>
                    <a:pt x="324764" y="1"/>
                    <a:pt x="725382" y="1"/>
                  </a:cubicBezTo>
                  <a:cubicBezTo>
                    <a:pt x="1125998" y="1"/>
                    <a:pt x="1450762" y="324765"/>
                    <a:pt x="1450762" y="725382"/>
                  </a:cubicBezTo>
                  <a:close/>
                  <a:moveTo>
                    <a:pt x="4932812" y="1450762"/>
                  </a:moveTo>
                  <a:cubicBezTo>
                    <a:pt x="4532195" y="1450762"/>
                    <a:pt x="4207431" y="1125998"/>
                    <a:pt x="4207431" y="725381"/>
                  </a:cubicBezTo>
                  <a:lnTo>
                    <a:pt x="4207442" y="725156"/>
                  </a:lnTo>
                  <a:lnTo>
                    <a:pt x="4208363" y="725156"/>
                  </a:lnTo>
                  <a:lnTo>
                    <a:pt x="4208386" y="725381"/>
                  </a:lnTo>
                  <a:lnTo>
                    <a:pt x="4208363" y="725606"/>
                  </a:lnTo>
                  <a:lnTo>
                    <a:pt x="4255322" y="725606"/>
                  </a:lnTo>
                  <a:lnTo>
                    <a:pt x="4269064" y="861924"/>
                  </a:lnTo>
                  <a:cubicBezTo>
                    <a:pt x="4332239" y="1170655"/>
                    <a:pt x="4605404" y="1402894"/>
                    <a:pt x="4932812" y="1402894"/>
                  </a:cubicBezTo>
                  <a:cubicBezTo>
                    <a:pt x="5306992" y="1402894"/>
                    <a:pt x="5610325" y="1099561"/>
                    <a:pt x="5610325" y="725381"/>
                  </a:cubicBezTo>
                  <a:lnTo>
                    <a:pt x="5610302" y="725156"/>
                  </a:lnTo>
                  <a:lnTo>
                    <a:pt x="5658182" y="725156"/>
                  </a:lnTo>
                  <a:lnTo>
                    <a:pt x="5658193" y="725381"/>
                  </a:lnTo>
                  <a:cubicBezTo>
                    <a:pt x="5658193" y="1125998"/>
                    <a:pt x="5333429" y="1450762"/>
                    <a:pt x="4932812" y="1450762"/>
                  </a:cubicBezTo>
                  <a:close/>
                  <a:moveTo>
                    <a:pt x="2127320" y="1450763"/>
                  </a:moveTo>
                  <a:cubicBezTo>
                    <a:pt x="1726703" y="1450763"/>
                    <a:pt x="1401938" y="1125999"/>
                    <a:pt x="1401938" y="725382"/>
                  </a:cubicBezTo>
                  <a:lnTo>
                    <a:pt x="1401950" y="725157"/>
                  </a:lnTo>
                  <a:lnTo>
                    <a:pt x="1402870" y="725157"/>
                  </a:lnTo>
                  <a:lnTo>
                    <a:pt x="1402894" y="725382"/>
                  </a:lnTo>
                  <a:lnTo>
                    <a:pt x="1402870" y="725607"/>
                  </a:lnTo>
                  <a:lnTo>
                    <a:pt x="1449830" y="725607"/>
                  </a:lnTo>
                  <a:lnTo>
                    <a:pt x="1463572" y="861925"/>
                  </a:lnTo>
                  <a:cubicBezTo>
                    <a:pt x="1526746" y="1170656"/>
                    <a:pt x="1799912" y="1402895"/>
                    <a:pt x="2127320" y="1402895"/>
                  </a:cubicBezTo>
                  <a:cubicBezTo>
                    <a:pt x="2501500" y="1402895"/>
                    <a:pt x="2804833" y="1099562"/>
                    <a:pt x="2804833" y="725382"/>
                  </a:cubicBezTo>
                  <a:lnTo>
                    <a:pt x="2804810" y="725157"/>
                  </a:lnTo>
                  <a:lnTo>
                    <a:pt x="2805515" y="725157"/>
                  </a:lnTo>
                  <a:lnTo>
                    <a:pt x="2820229" y="579192"/>
                  </a:lnTo>
                  <a:cubicBezTo>
                    <a:pt x="2887868" y="248648"/>
                    <a:pt x="3180333" y="0"/>
                    <a:pt x="3530873" y="0"/>
                  </a:cubicBezTo>
                  <a:cubicBezTo>
                    <a:pt x="3931490" y="0"/>
                    <a:pt x="4256254" y="324764"/>
                    <a:pt x="4256254" y="725381"/>
                  </a:cubicBezTo>
                  <a:lnTo>
                    <a:pt x="4256243" y="725606"/>
                  </a:lnTo>
                  <a:lnTo>
                    <a:pt x="4255322" y="725606"/>
                  </a:lnTo>
                  <a:lnTo>
                    <a:pt x="4255299" y="725381"/>
                  </a:lnTo>
                  <a:lnTo>
                    <a:pt x="4255322" y="725156"/>
                  </a:lnTo>
                  <a:lnTo>
                    <a:pt x="4208363" y="725156"/>
                  </a:lnTo>
                  <a:lnTo>
                    <a:pt x="4194621" y="588839"/>
                  </a:lnTo>
                  <a:cubicBezTo>
                    <a:pt x="4131446" y="280107"/>
                    <a:pt x="3858281" y="47868"/>
                    <a:pt x="3530873" y="47868"/>
                  </a:cubicBezTo>
                  <a:cubicBezTo>
                    <a:pt x="3156693" y="47868"/>
                    <a:pt x="2853360" y="351201"/>
                    <a:pt x="2853360" y="725381"/>
                  </a:cubicBezTo>
                  <a:lnTo>
                    <a:pt x="2853383" y="725606"/>
                  </a:lnTo>
                  <a:lnTo>
                    <a:pt x="2852678" y="725606"/>
                  </a:lnTo>
                  <a:lnTo>
                    <a:pt x="2837964" y="871572"/>
                  </a:lnTo>
                  <a:cubicBezTo>
                    <a:pt x="2770325" y="1202116"/>
                    <a:pt x="2477860" y="1450763"/>
                    <a:pt x="2127320" y="1450763"/>
                  </a:cubicBezTo>
                  <a:close/>
                </a:path>
              </a:pathLst>
            </a:custGeom>
            <a:gradFill>
              <a:gsLst>
                <a:gs pos="66000">
                  <a:schemeClr val="accent6"/>
                </a:gs>
                <a:gs pos="42000">
                  <a:schemeClr val="accent5"/>
                </a:gs>
                <a:gs pos="8000">
                  <a:schemeClr val="accent4"/>
                </a:gs>
                <a:gs pos="90000">
                  <a:schemeClr val="accent3"/>
                </a:gs>
              </a:gsLst>
              <a:lin ang="108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a:solidFill>
                  <a:schemeClr val="bg1"/>
                </a:solidFill>
              </a:endParaRPr>
            </a:p>
          </p:txBody>
        </p:sp>
        <p:sp>
          <p:nvSpPr>
            <p:cNvPr id="15" name="Oval 14" descr="timeline endpoints">
              <a:extLst>
                <a:ext uri="{FF2B5EF4-FFF2-40B4-BE49-F238E27FC236}">
                  <a16:creationId xmlns:a16="http://schemas.microsoft.com/office/drawing/2014/main" id="{03982E1B-FD3A-AC57-25DA-C20832A4C22F}"/>
                </a:ext>
              </a:extLst>
            </p:cNvPr>
            <p:cNvSpPr/>
            <p:nvPr userDrawn="1"/>
          </p:nvSpPr>
          <p:spPr>
            <a:xfrm>
              <a:off x="6353949" y="2929878"/>
              <a:ext cx="190273" cy="190273"/>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timeline endpoints">
              <a:extLst>
                <a:ext uri="{FF2B5EF4-FFF2-40B4-BE49-F238E27FC236}">
                  <a16:creationId xmlns:a16="http://schemas.microsoft.com/office/drawing/2014/main" id="{2CC14EE6-6330-4A96-A431-F23795BFEB4B}"/>
                </a:ext>
              </a:extLst>
            </p:cNvPr>
            <p:cNvSpPr/>
            <p:nvPr userDrawn="1"/>
          </p:nvSpPr>
          <p:spPr>
            <a:xfrm>
              <a:off x="11760700" y="2934612"/>
              <a:ext cx="180805" cy="180805"/>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9859662"/>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ip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1859-7CC8-480B-BA0E-18BB16B30479}"/>
              </a:ext>
            </a:extLst>
          </p:cNvPr>
          <p:cNvSpPr>
            <a:spLocks noGrp="1"/>
          </p:cNvSpPr>
          <p:nvPr>
            <p:ph type="title" hasCustomPrompt="1"/>
          </p:nvPr>
        </p:nvSpPr>
        <p:spPr>
          <a:xfrm>
            <a:off x="230124" y="457200"/>
            <a:ext cx="11731752" cy="963580"/>
          </a:xfrm>
        </p:spPr>
        <p:txBody>
          <a:bodyPr/>
          <a:lstStyle>
            <a:lvl1pPr>
              <a:defRPr cap="all" baseline="0"/>
            </a:lvl1pPr>
          </a:lstStyle>
          <a:p>
            <a:r>
              <a:rPr lang="en-US"/>
              <a:t>Click to add title</a:t>
            </a:r>
          </a:p>
        </p:txBody>
      </p:sp>
      <p:grpSp>
        <p:nvGrpSpPr>
          <p:cNvPr id="36" name="Group 35">
            <a:extLst>
              <a:ext uri="{FF2B5EF4-FFF2-40B4-BE49-F238E27FC236}">
                <a16:creationId xmlns:a16="http://schemas.microsoft.com/office/drawing/2014/main" id="{90124243-35B7-C068-DE23-492108FABDB9}"/>
              </a:ext>
              <a:ext uri="{C183D7F6-B498-43B3-948B-1728B52AA6E4}">
                <adec:decorative xmlns:adec="http://schemas.microsoft.com/office/drawing/2017/decorative" val="1"/>
              </a:ext>
            </a:extLst>
          </p:cNvPr>
          <p:cNvGrpSpPr/>
          <p:nvPr userDrawn="1"/>
        </p:nvGrpSpPr>
        <p:grpSpPr>
          <a:xfrm>
            <a:off x="240708" y="1496310"/>
            <a:ext cx="1170522" cy="4672600"/>
            <a:chOff x="240708" y="1496310"/>
            <a:chExt cx="1170522" cy="4672600"/>
          </a:xfrm>
        </p:grpSpPr>
        <p:sp>
          <p:nvSpPr>
            <p:cNvPr id="7" name="Freeform: Shape 6" descr="timeline ">
              <a:extLst>
                <a:ext uri="{FF2B5EF4-FFF2-40B4-BE49-F238E27FC236}">
                  <a16:creationId xmlns:a16="http://schemas.microsoft.com/office/drawing/2014/main" id="{85E97D83-32EE-1082-8AC3-2D488569095E}"/>
                </a:ext>
              </a:extLst>
            </p:cNvPr>
            <p:cNvSpPr/>
            <p:nvPr userDrawn="1"/>
          </p:nvSpPr>
          <p:spPr>
            <a:xfrm rot="16200000" flipV="1">
              <a:off x="-1456639" y="3241639"/>
              <a:ext cx="4565215" cy="1170522"/>
            </a:xfrm>
            <a:custGeom>
              <a:avLst/>
              <a:gdLst>
                <a:gd name="connsiteX0" fmla="*/ 1450750 w 5658193"/>
                <a:gd name="connsiteY0" fmla="*/ 725607 h 1450763"/>
                <a:gd name="connsiteX1" fmla="*/ 1449830 w 5658193"/>
                <a:gd name="connsiteY1" fmla="*/ 725607 h 1450763"/>
                <a:gd name="connsiteX2" fmla="*/ 1449806 w 5658193"/>
                <a:gd name="connsiteY2" fmla="*/ 725382 h 1450763"/>
                <a:gd name="connsiteX3" fmla="*/ 1449830 w 5658193"/>
                <a:gd name="connsiteY3" fmla="*/ 725157 h 1450763"/>
                <a:gd name="connsiteX4" fmla="*/ 1402870 w 5658193"/>
                <a:gd name="connsiteY4" fmla="*/ 725157 h 1450763"/>
                <a:gd name="connsiteX5" fmla="*/ 1389130 w 5658193"/>
                <a:gd name="connsiteY5" fmla="*/ 588840 h 1450763"/>
                <a:gd name="connsiteX6" fmla="*/ 725382 w 5658193"/>
                <a:gd name="connsiteY6" fmla="*/ 47869 h 1450763"/>
                <a:gd name="connsiteX7" fmla="*/ 47868 w 5658193"/>
                <a:gd name="connsiteY7" fmla="*/ 725382 h 1450763"/>
                <a:gd name="connsiteX8" fmla="*/ 47890 w 5658193"/>
                <a:gd name="connsiteY8" fmla="*/ 725607 h 1450763"/>
                <a:gd name="connsiteX9" fmla="*/ 10 w 5658193"/>
                <a:gd name="connsiteY9" fmla="*/ 725607 h 1450763"/>
                <a:gd name="connsiteX10" fmla="*/ 0 w 5658193"/>
                <a:gd name="connsiteY10" fmla="*/ 725382 h 1450763"/>
                <a:gd name="connsiteX11" fmla="*/ 725382 w 5658193"/>
                <a:gd name="connsiteY11" fmla="*/ 1 h 1450763"/>
                <a:gd name="connsiteX12" fmla="*/ 1450762 w 5658193"/>
                <a:gd name="connsiteY12" fmla="*/ 725382 h 1450763"/>
                <a:gd name="connsiteX13" fmla="*/ 4932812 w 5658193"/>
                <a:gd name="connsiteY13" fmla="*/ 1450762 h 1450763"/>
                <a:gd name="connsiteX14" fmla="*/ 4207431 w 5658193"/>
                <a:gd name="connsiteY14" fmla="*/ 725381 h 1450763"/>
                <a:gd name="connsiteX15" fmla="*/ 4207442 w 5658193"/>
                <a:gd name="connsiteY15" fmla="*/ 725156 h 1450763"/>
                <a:gd name="connsiteX16" fmla="*/ 4208363 w 5658193"/>
                <a:gd name="connsiteY16" fmla="*/ 725156 h 1450763"/>
                <a:gd name="connsiteX17" fmla="*/ 4208386 w 5658193"/>
                <a:gd name="connsiteY17" fmla="*/ 725381 h 1450763"/>
                <a:gd name="connsiteX18" fmla="*/ 4208363 w 5658193"/>
                <a:gd name="connsiteY18" fmla="*/ 725606 h 1450763"/>
                <a:gd name="connsiteX19" fmla="*/ 4255322 w 5658193"/>
                <a:gd name="connsiteY19" fmla="*/ 725606 h 1450763"/>
                <a:gd name="connsiteX20" fmla="*/ 4269064 w 5658193"/>
                <a:gd name="connsiteY20" fmla="*/ 861924 h 1450763"/>
                <a:gd name="connsiteX21" fmla="*/ 4932812 w 5658193"/>
                <a:gd name="connsiteY21" fmla="*/ 1402894 h 1450763"/>
                <a:gd name="connsiteX22" fmla="*/ 5610325 w 5658193"/>
                <a:gd name="connsiteY22" fmla="*/ 725381 h 1450763"/>
                <a:gd name="connsiteX23" fmla="*/ 5610302 w 5658193"/>
                <a:gd name="connsiteY23" fmla="*/ 725156 h 1450763"/>
                <a:gd name="connsiteX24" fmla="*/ 5658182 w 5658193"/>
                <a:gd name="connsiteY24" fmla="*/ 725156 h 1450763"/>
                <a:gd name="connsiteX25" fmla="*/ 5658193 w 5658193"/>
                <a:gd name="connsiteY25" fmla="*/ 725381 h 1450763"/>
                <a:gd name="connsiteX26" fmla="*/ 4932812 w 5658193"/>
                <a:gd name="connsiteY26" fmla="*/ 1450762 h 1450763"/>
                <a:gd name="connsiteX27" fmla="*/ 2127320 w 5658193"/>
                <a:gd name="connsiteY27" fmla="*/ 1450763 h 1450763"/>
                <a:gd name="connsiteX28" fmla="*/ 1401938 w 5658193"/>
                <a:gd name="connsiteY28" fmla="*/ 725382 h 1450763"/>
                <a:gd name="connsiteX29" fmla="*/ 1401950 w 5658193"/>
                <a:gd name="connsiteY29" fmla="*/ 725157 h 1450763"/>
                <a:gd name="connsiteX30" fmla="*/ 1402870 w 5658193"/>
                <a:gd name="connsiteY30" fmla="*/ 725157 h 1450763"/>
                <a:gd name="connsiteX31" fmla="*/ 1402894 w 5658193"/>
                <a:gd name="connsiteY31" fmla="*/ 725382 h 1450763"/>
                <a:gd name="connsiteX32" fmla="*/ 1402870 w 5658193"/>
                <a:gd name="connsiteY32" fmla="*/ 725607 h 1450763"/>
                <a:gd name="connsiteX33" fmla="*/ 1449830 w 5658193"/>
                <a:gd name="connsiteY33" fmla="*/ 725607 h 1450763"/>
                <a:gd name="connsiteX34" fmla="*/ 1463572 w 5658193"/>
                <a:gd name="connsiteY34" fmla="*/ 861925 h 1450763"/>
                <a:gd name="connsiteX35" fmla="*/ 2127320 w 5658193"/>
                <a:gd name="connsiteY35" fmla="*/ 1402895 h 1450763"/>
                <a:gd name="connsiteX36" fmla="*/ 2804833 w 5658193"/>
                <a:gd name="connsiteY36" fmla="*/ 725382 h 1450763"/>
                <a:gd name="connsiteX37" fmla="*/ 2804810 w 5658193"/>
                <a:gd name="connsiteY37" fmla="*/ 725157 h 1450763"/>
                <a:gd name="connsiteX38" fmla="*/ 2805515 w 5658193"/>
                <a:gd name="connsiteY38" fmla="*/ 725157 h 1450763"/>
                <a:gd name="connsiteX39" fmla="*/ 2820229 w 5658193"/>
                <a:gd name="connsiteY39" fmla="*/ 579192 h 1450763"/>
                <a:gd name="connsiteX40" fmla="*/ 3530873 w 5658193"/>
                <a:gd name="connsiteY40" fmla="*/ 0 h 1450763"/>
                <a:gd name="connsiteX41" fmla="*/ 4256254 w 5658193"/>
                <a:gd name="connsiteY41" fmla="*/ 725381 h 1450763"/>
                <a:gd name="connsiteX42" fmla="*/ 4256243 w 5658193"/>
                <a:gd name="connsiteY42" fmla="*/ 725606 h 1450763"/>
                <a:gd name="connsiteX43" fmla="*/ 4255322 w 5658193"/>
                <a:gd name="connsiteY43" fmla="*/ 725606 h 1450763"/>
                <a:gd name="connsiteX44" fmla="*/ 4255299 w 5658193"/>
                <a:gd name="connsiteY44" fmla="*/ 725381 h 1450763"/>
                <a:gd name="connsiteX45" fmla="*/ 4255322 w 5658193"/>
                <a:gd name="connsiteY45" fmla="*/ 725156 h 1450763"/>
                <a:gd name="connsiteX46" fmla="*/ 4208363 w 5658193"/>
                <a:gd name="connsiteY46" fmla="*/ 725156 h 1450763"/>
                <a:gd name="connsiteX47" fmla="*/ 4194621 w 5658193"/>
                <a:gd name="connsiteY47" fmla="*/ 588839 h 1450763"/>
                <a:gd name="connsiteX48" fmla="*/ 3530873 w 5658193"/>
                <a:gd name="connsiteY48" fmla="*/ 47868 h 1450763"/>
                <a:gd name="connsiteX49" fmla="*/ 2853360 w 5658193"/>
                <a:gd name="connsiteY49" fmla="*/ 725381 h 1450763"/>
                <a:gd name="connsiteX50" fmla="*/ 2853383 w 5658193"/>
                <a:gd name="connsiteY50" fmla="*/ 725606 h 1450763"/>
                <a:gd name="connsiteX51" fmla="*/ 2852678 w 5658193"/>
                <a:gd name="connsiteY51" fmla="*/ 725606 h 1450763"/>
                <a:gd name="connsiteX52" fmla="*/ 2837964 w 5658193"/>
                <a:gd name="connsiteY52" fmla="*/ 871572 h 1450763"/>
                <a:gd name="connsiteX53" fmla="*/ 2127320 w 5658193"/>
                <a:gd name="connsiteY53" fmla="*/ 1450763 h 14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58193" h="1450763">
                  <a:moveTo>
                    <a:pt x="1450750" y="725607"/>
                  </a:moveTo>
                  <a:lnTo>
                    <a:pt x="1449830" y="725607"/>
                  </a:lnTo>
                  <a:lnTo>
                    <a:pt x="1449806" y="725382"/>
                  </a:lnTo>
                  <a:lnTo>
                    <a:pt x="1449830" y="725157"/>
                  </a:lnTo>
                  <a:lnTo>
                    <a:pt x="1402870" y="725157"/>
                  </a:lnTo>
                  <a:lnTo>
                    <a:pt x="1389130" y="588840"/>
                  </a:lnTo>
                  <a:cubicBezTo>
                    <a:pt x="1325954" y="280108"/>
                    <a:pt x="1052790" y="47869"/>
                    <a:pt x="725382" y="47869"/>
                  </a:cubicBezTo>
                  <a:cubicBezTo>
                    <a:pt x="351202" y="47869"/>
                    <a:pt x="47868" y="351202"/>
                    <a:pt x="47868" y="725382"/>
                  </a:cubicBezTo>
                  <a:lnTo>
                    <a:pt x="47890" y="725607"/>
                  </a:lnTo>
                  <a:lnTo>
                    <a:pt x="10" y="725607"/>
                  </a:lnTo>
                  <a:lnTo>
                    <a:pt x="0" y="725382"/>
                  </a:lnTo>
                  <a:cubicBezTo>
                    <a:pt x="0" y="324765"/>
                    <a:pt x="324764" y="1"/>
                    <a:pt x="725382" y="1"/>
                  </a:cubicBezTo>
                  <a:cubicBezTo>
                    <a:pt x="1125998" y="1"/>
                    <a:pt x="1450762" y="324765"/>
                    <a:pt x="1450762" y="725382"/>
                  </a:cubicBezTo>
                  <a:close/>
                  <a:moveTo>
                    <a:pt x="4932812" y="1450762"/>
                  </a:moveTo>
                  <a:cubicBezTo>
                    <a:pt x="4532195" y="1450762"/>
                    <a:pt x="4207431" y="1125998"/>
                    <a:pt x="4207431" y="725381"/>
                  </a:cubicBezTo>
                  <a:lnTo>
                    <a:pt x="4207442" y="725156"/>
                  </a:lnTo>
                  <a:lnTo>
                    <a:pt x="4208363" y="725156"/>
                  </a:lnTo>
                  <a:lnTo>
                    <a:pt x="4208386" y="725381"/>
                  </a:lnTo>
                  <a:lnTo>
                    <a:pt x="4208363" y="725606"/>
                  </a:lnTo>
                  <a:lnTo>
                    <a:pt x="4255322" y="725606"/>
                  </a:lnTo>
                  <a:lnTo>
                    <a:pt x="4269064" y="861924"/>
                  </a:lnTo>
                  <a:cubicBezTo>
                    <a:pt x="4332239" y="1170655"/>
                    <a:pt x="4605404" y="1402894"/>
                    <a:pt x="4932812" y="1402894"/>
                  </a:cubicBezTo>
                  <a:cubicBezTo>
                    <a:pt x="5306992" y="1402894"/>
                    <a:pt x="5610325" y="1099561"/>
                    <a:pt x="5610325" y="725381"/>
                  </a:cubicBezTo>
                  <a:lnTo>
                    <a:pt x="5610302" y="725156"/>
                  </a:lnTo>
                  <a:lnTo>
                    <a:pt x="5658182" y="725156"/>
                  </a:lnTo>
                  <a:lnTo>
                    <a:pt x="5658193" y="725381"/>
                  </a:lnTo>
                  <a:cubicBezTo>
                    <a:pt x="5658193" y="1125998"/>
                    <a:pt x="5333429" y="1450762"/>
                    <a:pt x="4932812" y="1450762"/>
                  </a:cubicBezTo>
                  <a:close/>
                  <a:moveTo>
                    <a:pt x="2127320" y="1450763"/>
                  </a:moveTo>
                  <a:cubicBezTo>
                    <a:pt x="1726703" y="1450763"/>
                    <a:pt x="1401938" y="1125999"/>
                    <a:pt x="1401938" y="725382"/>
                  </a:cubicBezTo>
                  <a:lnTo>
                    <a:pt x="1401950" y="725157"/>
                  </a:lnTo>
                  <a:lnTo>
                    <a:pt x="1402870" y="725157"/>
                  </a:lnTo>
                  <a:lnTo>
                    <a:pt x="1402894" y="725382"/>
                  </a:lnTo>
                  <a:lnTo>
                    <a:pt x="1402870" y="725607"/>
                  </a:lnTo>
                  <a:lnTo>
                    <a:pt x="1449830" y="725607"/>
                  </a:lnTo>
                  <a:lnTo>
                    <a:pt x="1463572" y="861925"/>
                  </a:lnTo>
                  <a:cubicBezTo>
                    <a:pt x="1526746" y="1170656"/>
                    <a:pt x="1799912" y="1402895"/>
                    <a:pt x="2127320" y="1402895"/>
                  </a:cubicBezTo>
                  <a:cubicBezTo>
                    <a:pt x="2501500" y="1402895"/>
                    <a:pt x="2804833" y="1099562"/>
                    <a:pt x="2804833" y="725382"/>
                  </a:cubicBezTo>
                  <a:lnTo>
                    <a:pt x="2804810" y="725157"/>
                  </a:lnTo>
                  <a:lnTo>
                    <a:pt x="2805515" y="725157"/>
                  </a:lnTo>
                  <a:lnTo>
                    <a:pt x="2820229" y="579192"/>
                  </a:lnTo>
                  <a:cubicBezTo>
                    <a:pt x="2887868" y="248648"/>
                    <a:pt x="3180333" y="0"/>
                    <a:pt x="3530873" y="0"/>
                  </a:cubicBezTo>
                  <a:cubicBezTo>
                    <a:pt x="3931490" y="0"/>
                    <a:pt x="4256254" y="324764"/>
                    <a:pt x="4256254" y="725381"/>
                  </a:cubicBezTo>
                  <a:lnTo>
                    <a:pt x="4256243" y="725606"/>
                  </a:lnTo>
                  <a:lnTo>
                    <a:pt x="4255322" y="725606"/>
                  </a:lnTo>
                  <a:lnTo>
                    <a:pt x="4255299" y="725381"/>
                  </a:lnTo>
                  <a:lnTo>
                    <a:pt x="4255322" y="725156"/>
                  </a:lnTo>
                  <a:lnTo>
                    <a:pt x="4208363" y="725156"/>
                  </a:lnTo>
                  <a:lnTo>
                    <a:pt x="4194621" y="588839"/>
                  </a:lnTo>
                  <a:cubicBezTo>
                    <a:pt x="4131446" y="280107"/>
                    <a:pt x="3858281" y="47868"/>
                    <a:pt x="3530873" y="47868"/>
                  </a:cubicBezTo>
                  <a:cubicBezTo>
                    <a:pt x="3156693" y="47868"/>
                    <a:pt x="2853360" y="351201"/>
                    <a:pt x="2853360" y="725381"/>
                  </a:cubicBezTo>
                  <a:lnTo>
                    <a:pt x="2853383" y="725606"/>
                  </a:lnTo>
                  <a:lnTo>
                    <a:pt x="2852678" y="725606"/>
                  </a:lnTo>
                  <a:lnTo>
                    <a:pt x="2837964" y="871572"/>
                  </a:lnTo>
                  <a:cubicBezTo>
                    <a:pt x="2770325" y="1202116"/>
                    <a:pt x="2477860" y="1450763"/>
                    <a:pt x="2127320" y="1450763"/>
                  </a:cubicBezTo>
                  <a:close/>
                </a:path>
              </a:pathLst>
            </a:custGeom>
            <a:gradFill>
              <a:gsLst>
                <a:gs pos="56000">
                  <a:schemeClr val="accent6"/>
                </a:gs>
                <a:gs pos="36000">
                  <a:schemeClr val="accent5"/>
                </a:gs>
                <a:gs pos="15000">
                  <a:schemeClr val="accent4"/>
                </a:gs>
                <a:gs pos="100000">
                  <a:schemeClr val="accent3"/>
                </a:gs>
              </a:gsLst>
              <a:lin ang="108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a:solidFill>
                  <a:schemeClr val="bg1"/>
                </a:solidFill>
              </a:endParaRPr>
            </a:p>
          </p:txBody>
        </p:sp>
        <p:sp>
          <p:nvSpPr>
            <p:cNvPr id="8" name="Oval 7" descr="timeline endpoints">
              <a:extLst>
                <a:ext uri="{FF2B5EF4-FFF2-40B4-BE49-F238E27FC236}">
                  <a16:creationId xmlns:a16="http://schemas.microsoft.com/office/drawing/2014/main" id="{A68E7F3D-56B3-6400-38C6-48EA0FC2B65C}"/>
                </a:ext>
              </a:extLst>
            </p:cNvPr>
            <p:cNvSpPr/>
            <p:nvPr userDrawn="1"/>
          </p:nvSpPr>
          <p:spPr>
            <a:xfrm>
              <a:off x="745262" y="1496310"/>
              <a:ext cx="137199" cy="137199"/>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timeline endpoints">
              <a:extLst>
                <a:ext uri="{FF2B5EF4-FFF2-40B4-BE49-F238E27FC236}">
                  <a16:creationId xmlns:a16="http://schemas.microsoft.com/office/drawing/2014/main" id="{A3B99CA7-DB66-357F-E082-9C19B50755E6}"/>
                </a:ext>
              </a:extLst>
            </p:cNvPr>
            <p:cNvSpPr/>
            <p:nvPr userDrawn="1"/>
          </p:nvSpPr>
          <p:spPr>
            <a:xfrm>
              <a:off x="745262" y="6031711"/>
              <a:ext cx="137199" cy="137199"/>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grpSp>
      <p:grpSp>
        <p:nvGrpSpPr>
          <p:cNvPr id="37" name="Group 36">
            <a:extLst>
              <a:ext uri="{FF2B5EF4-FFF2-40B4-BE49-F238E27FC236}">
                <a16:creationId xmlns:a16="http://schemas.microsoft.com/office/drawing/2014/main" id="{437EB441-7AC5-42B7-2BBE-D2AB4CEB7E08}"/>
              </a:ext>
              <a:ext uri="{C183D7F6-B498-43B3-948B-1728B52AA6E4}">
                <adec:decorative xmlns:adec="http://schemas.microsoft.com/office/drawing/2017/decorative" val="1"/>
              </a:ext>
            </a:extLst>
          </p:cNvPr>
          <p:cNvGrpSpPr/>
          <p:nvPr userDrawn="1"/>
        </p:nvGrpSpPr>
        <p:grpSpPr>
          <a:xfrm>
            <a:off x="4335188" y="1496310"/>
            <a:ext cx="1170522" cy="4672600"/>
            <a:chOff x="4335188" y="1496310"/>
            <a:chExt cx="1170522" cy="4672600"/>
          </a:xfrm>
        </p:grpSpPr>
        <p:sp>
          <p:nvSpPr>
            <p:cNvPr id="14" name="Freeform: Shape 13" descr="timeline ">
              <a:extLst>
                <a:ext uri="{FF2B5EF4-FFF2-40B4-BE49-F238E27FC236}">
                  <a16:creationId xmlns:a16="http://schemas.microsoft.com/office/drawing/2014/main" id="{3D5A0C1A-E309-F54E-56B1-C83E716B076E}"/>
                </a:ext>
              </a:extLst>
            </p:cNvPr>
            <p:cNvSpPr/>
            <p:nvPr userDrawn="1"/>
          </p:nvSpPr>
          <p:spPr>
            <a:xfrm rot="16200000" flipV="1">
              <a:off x="2637841" y="3241639"/>
              <a:ext cx="4565215" cy="1170522"/>
            </a:xfrm>
            <a:custGeom>
              <a:avLst/>
              <a:gdLst>
                <a:gd name="connsiteX0" fmla="*/ 1450750 w 5658193"/>
                <a:gd name="connsiteY0" fmla="*/ 725607 h 1450763"/>
                <a:gd name="connsiteX1" fmla="*/ 1449830 w 5658193"/>
                <a:gd name="connsiteY1" fmla="*/ 725607 h 1450763"/>
                <a:gd name="connsiteX2" fmla="*/ 1449806 w 5658193"/>
                <a:gd name="connsiteY2" fmla="*/ 725382 h 1450763"/>
                <a:gd name="connsiteX3" fmla="*/ 1449830 w 5658193"/>
                <a:gd name="connsiteY3" fmla="*/ 725157 h 1450763"/>
                <a:gd name="connsiteX4" fmla="*/ 1402870 w 5658193"/>
                <a:gd name="connsiteY4" fmla="*/ 725157 h 1450763"/>
                <a:gd name="connsiteX5" fmla="*/ 1389130 w 5658193"/>
                <a:gd name="connsiteY5" fmla="*/ 588840 h 1450763"/>
                <a:gd name="connsiteX6" fmla="*/ 725382 w 5658193"/>
                <a:gd name="connsiteY6" fmla="*/ 47869 h 1450763"/>
                <a:gd name="connsiteX7" fmla="*/ 47868 w 5658193"/>
                <a:gd name="connsiteY7" fmla="*/ 725382 h 1450763"/>
                <a:gd name="connsiteX8" fmla="*/ 47890 w 5658193"/>
                <a:gd name="connsiteY8" fmla="*/ 725607 h 1450763"/>
                <a:gd name="connsiteX9" fmla="*/ 10 w 5658193"/>
                <a:gd name="connsiteY9" fmla="*/ 725607 h 1450763"/>
                <a:gd name="connsiteX10" fmla="*/ 0 w 5658193"/>
                <a:gd name="connsiteY10" fmla="*/ 725382 h 1450763"/>
                <a:gd name="connsiteX11" fmla="*/ 725382 w 5658193"/>
                <a:gd name="connsiteY11" fmla="*/ 1 h 1450763"/>
                <a:gd name="connsiteX12" fmla="*/ 1450762 w 5658193"/>
                <a:gd name="connsiteY12" fmla="*/ 725382 h 1450763"/>
                <a:gd name="connsiteX13" fmla="*/ 4932812 w 5658193"/>
                <a:gd name="connsiteY13" fmla="*/ 1450762 h 1450763"/>
                <a:gd name="connsiteX14" fmla="*/ 4207431 w 5658193"/>
                <a:gd name="connsiteY14" fmla="*/ 725381 h 1450763"/>
                <a:gd name="connsiteX15" fmla="*/ 4207442 w 5658193"/>
                <a:gd name="connsiteY15" fmla="*/ 725156 h 1450763"/>
                <a:gd name="connsiteX16" fmla="*/ 4208363 w 5658193"/>
                <a:gd name="connsiteY16" fmla="*/ 725156 h 1450763"/>
                <a:gd name="connsiteX17" fmla="*/ 4208386 w 5658193"/>
                <a:gd name="connsiteY17" fmla="*/ 725381 h 1450763"/>
                <a:gd name="connsiteX18" fmla="*/ 4208363 w 5658193"/>
                <a:gd name="connsiteY18" fmla="*/ 725606 h 1450763"/>
                <a:gd name="connsiteX19" fmla="*/ 4255322 w 5658193"/>
                <a:gd name="connsiteY19" fmla="*/ 725606 h 1450763"/>
                <a:gd name="connsiteX20" fmla="*/ 4269064 w 5658193"/>
                <a:gd name="connsiteY20" fmla="*/ 861924 h 1450763"/>
                <a:gd name="connsiteX21" fmla="*/ 4932812 w 5658193"/>
                <a:gd name="connsiteY21" fmla="*/ 1402894 h 1450763"/>
                <a:gd name="connsiteX22" fmla="*/ 5610325 w 5658193"/>
                <a:gd name="connsiteY22" fmla="*/ 725381 h 1450763"/>
                <a:gd name="connsiteX23" fmla="*/ 5610302 w 5658193"/>
                <a:gd name="connsiteY23" fmla="*/ 725156 h 1450763"/>
                <a:gd name="connsiteX24" fmla="*/ 5658182 w 5658193"/>
                <a:gd name="connsiteY24" fmla="*/ 725156 h 1450763"/>
                <a:gd name="connsiteX25" fmla="*/ 5658193 w 5658193"/>
                <a:gd name="connsiteY25" fmla="*/ 725381 h 1450763"/>
                <a:gd name="connsiteX26" fmla="*/ 4932812 w 5658193"/>
                <a:gd name="connsiteY26" fmla="*/ 1450762 h 1450763"/>
                <a:gd name="connsiteX27" fmla="*/ 2127320 w 5658193"/>
                <a:gd name="connsiteY27" fmla="*/ 1450763 h 1450763"/>
                <a:gd name="connsiteX28" fmla="*/ 1401938 w 5658193"/>
                <a:gd name="connsiteY28" fmla="*/ 725382 h 1450763"/>
                <a:gd name="connsiteX29" fmla="*/ 1401950 w 5658193"/>
                <a:gd name="connsiteY29" fmla="*/ 725157 h 1450763"/>
                <a:gd name="connsiteX30" fmla="*/ 1402870 w 5658193"/>
                <a:gd name="connsiteY30" fmla="*/ 725157 h 1450763"/>
                <a:gd name="connsiteX31" fmla="*/ 1402894 w 5658193"/>
                <a:gd name="connsiteY31" fmla="*/ 725382 h 1450763"/>
                <a:gd name="connsiteX32" fmla="*/ 1402870 w 5658193"/>
                <a:gd name="connsiteY32" fmla="*/ 725607 h 1450763"/>
                <a:gd name="connsiteX33" fmla="*/ 1449830 w 5658193"/>
                <a:gd name="connsiteY33" fmla="*/ 725607 h 1450763"/>
                <a:gd name="connsiteX34" fmla="*/ 1463572 w 5658193"/>
                <a:gd name="connsiteY34" fmla="*/ 861925 h 1450763"/>
                <a:gd name="connsiteX35" fmla="*/ 2127320 w 5658193"/>
                <a:gd name="connsiteY35" fmla="*/ 1402895 h 1450763"/>
                <a:gd name="connsiteX36" fmla="*/ 2804833 w 5658193"/>
                <a:gd name="connsiteY36" fmla="*/ 725382 h 1450763"/>
                <a:gd name="connsiteX37" fmla="*/ 2804810 w 5658193"/>
                <a:gd name="connsiteY37" fmla="*/ 725157 h 1450763"/>
                <a:gd name="connsiteX38" fmla="*/ 2805515 w 5658193"/>
                <a:gd name="connsiteY38" fmla="*/ 725157 h 1450763"/>
                <a:gd name="connsiteX39" fmla="*/ 2820229 w 5658193"/>
                <a:gd name="connsiteY39" fmla="*/ 579192 h 1450763"/>
                <a:gd name="connsiteX40" fmla="*/ 3530873 w 5658193"/>
                <a:gd name="connsiteY40" fmla="*/ 0 h 1450763"/>
                <a:gd name="connsiteX41" fmla="*/ 4256254 w 5658193"/>
                <a:gd name="connsiteY41" fmla="*/ 725381 h 1450763"/>
                <a:gd name="connsiteX42" fmla="*/ 4256243 w 5658193"/>
                <a:gd name="connsiteY42" fmla="*/ 725606 h 1450763"/>
                <a:gd name="connsiteX43" fmla="*/ 4255322 w 5658193"/>
                <a:gd name="connsiteY43" fmla="*/ 725606 h 1450763"/>
                <a:gd name="connsiteX44" fmla="*/ 4255299 w 5658193"/>
                <a:gd name="connsiteY44" fmla="*/ 725381 h 1450763"/>
                <a:gd name="connsiteX45" fmla="*/ 4255322 w 5658193"/>
                <a:gd name="connsiteY45" fmla="*/ 725156 h 1450763"/>
                <a:gd name="connsiteX46" fmla="*/ 4208363 w 5658193"/>
                <a:gd name="connsiteY46" fmla="*/ 725156 h 1450763"/>
                <a:gd name="connsiteX47" fmla="*/ 4194621 w 5658193"/>
                <a:gd name="connsiteY47" fmla="*/ 588839 h 1450763"/>
                <a:gd name="connsiteX48" fmla="*/ 3530873 w 5658193"/>
                <a:gd name="connsiteY48" fmla="*/ 47868 h 1450763"/>
                <a:gd name="connsiteX49" fmla="*/ 2853360 w 5658193"/>
                <a:gd name="connsiteY49" fmla="*/ 725381 h 1450763"/>
                <a:gd name="connsiteX50" fmla="*/ 2853383 w 5658193"/>
                <a:gd name="connsiteY50" fmla="*/ 725606 h 1450763"/>
                <a:gd name="connsiteX51" fmla="*/ 2852678 w 5658193"/>
                <a:gd name="connsiteY51" fmla="*/ 725606 h 1450763"/>
                <a:gd name="connsiteX52" fmla="*/ 2837964 w 5658193"/>
                <a:gd name="connsiteY52" fmla="*/ 871572 h 1450763"/>
                <a:gd name="connsiteX53" fmla="*/ 2127320 w 5658193"/>
                <a:gd name="connsiteY53" fmla="*/ 1450763 h 14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58193" h="1450763">
                  <a:moveTo>
                    <a:pt x="1450750" y="725607"/>
                  </a:moveTo>
                  <a:lnTo>
                    <a:pt x="1449830" y="725607"/>
                  </a:lnTo>
                  <a:lnTo>
                    <a:pt x="1449806" y="725382"/>
                  </a:lnTo>
                  <a:lnTo>
                    <a:pt x="1449830" y="725157"/>
                  </a:lnTo>
                  <a:lnTo>
                    <a:pt x="1402870" y="725157"/>
                  </a:lnTo>
                  <a:lnTo>
                    <a:pt x="1389130" y="588840"/>
                  </a:lnTo>
                  <a:cubicBezTo>
                    <a:pt x="1325954" y="280108"/>
                    <a:pt x="1052790" y="47869"/>
                    <a:pt x="725382" y="47869"/>
                  </a:cubicBezTo>
                  <a:cubicBezTo>
                    <a:pt x="351202" y="47869"/>
                    <a:pt x="47868" y="351202"/>
                    <a:pt x="47868" y="725382"/>
                  </a:cubicBezTo>
                  <a:lnTo>
                    <a:pt x="47890" y="725607"/>
                  </a:lnTo>
                  <a:lnTo>
                    <a:pt x="10" y="725607"/>
                  </a:lnTo>
                  <a:lnTo>
                    <a:pt x="0" y="725382"/>
                  </a:lnTo>
                  <a:cubicBezTo>
                    <a:pt x="0" y="324765"/>
                    <a:pt x="324764" y="1"/>
                    <a:pt x="725382" y="1"/>
                  </a:cubicBezTo>
                  <a:cubicBezTo>
                    <a:pt x="1125998" y="1"/>
                    <a:pt x="1450762" y="324765"/>
                    <a:pt x="1450762" y="725382"/>
                  </a:cubicBezTo>
                  <a:close/>
                  <a:moveTo>
                    <a:pt x="4932812" y="1450762"/>
                  </a:moveTo>
                  <a:cubicBezTo>
                    <a:pt x="4532195" y="1450762"/>
                    <a:pt x="4207431" y="1125998"/>
                    <a:pt x="4207431" y="725381"/>
                  </a:cubicBezTo>
                  <a:lnTo>
                    <a:pt x="4207442" y="725156"/>
                  </a:lnTo>
                  <a:lnTo>
                    <a:pt x="4208363" y="725156"/>
                  </a:lnTo>
                  <a:lnTo>
                    <a:pt x="4208386" y="725381"/>
                  </a:lnTo>
                  <a:lnTo>
                    <a:pt x="4208363" y="725606"/>
                  </a:lnTo>
                  <a:lnTo>
                    <a:pt x="4255322" y="725606"/>
                  </a:lnTo>
                  <a:lnTo>
                    <a:pt x="4269064" y="861924"/>
                  </a:lnTo>
                  <a:cubicBezTo>
                    <a:pt x="4332239" y="1170655"/>
                    <a:pt x="4605404" y="1402894"/>
                    <a:pt x="4932812" y="1402894"/>
                  </a:cubicBezTo>
                  <a:cubicBezTo>
                    <a:pt x="5306992" y="1402894"/>
                    <a:pt x="5610325" y="1099561"/>
                    <a:pt x="5610325" y="725381"/>
                  </a:cubicBezTo>
                  <a:lnTo>
                    <a:pt x="5610302" y="725156"/>
                  </a:lnTo>
                  <a:lnTo>
                    <a:pt x="5658182" y="725156"/>
                  </a:lnTo>
                  <a:lnTo>
                    <a:pt x="5658193" y="725381"/>
                  </a:lnTo>
                  <a:cubicBezTo>
                    <a:pt x="5658193" y="1125998"/>
                    <a:pt x="5333429" y="1450762"/>
                    <a:pt x="4932812" y="1450762"/>
                  </a:cubicBezTo>
                  <a:close/>
                  <a:moveTo>
                    <a:pt x="2127320" y="1450763"/>
                  </a:moveTo>
                  <a:cubicBezTo>
                    <a:pt x="1726703" y="1450763"/>
                    <a:pt x="1401938" y="1125999"/>
                    <a:pt x="1401938" y="725382"/>
                  </a:cubicBezTo>
                  <a:lnTo>
                    <a:pt x="1401950" y="725157"/>
                  </a:lnTo>
                  <a:lnTo>
                    <a:pt x="1402870" y="725157"/>
                  </a:lnTo>
                  <a:lnTo>
                    <a:pt x="1402894" y="725382"/>
                  </a:lnTo>
                  <a:lnTo>
                    <a:pt x="1402870" y="725607"/>
                  </a:lnTo>
                  <a:lnTo>
                    <a:pt x="1449830" y="725607"/>
                  </a:lnTo>
                  <a:lnTo>
                    <a:pt x="1463572" y="861925"/>
                  </a:lnTo>
                  <a:cubicBezTo>
                    <a:pt x="1526746" y="1170656"/>
                    <a:pt x="1799912" y="1402895"/>
                    <a:pt x="2127320" y="1402895"/>
                  </a:cubicBezTo>
                  <a:cubicBezTo>
                    <a:pt x="2501500" y="1402895"/>
                    <a:pt x="2804833" y="1099562"/>
                    <a:pt x="2804833" y="725382"/>
                  </a:cubicBezTo>
                  <a:lnTo>
                    <a:pt x="2804810" y="725157"/>
                  </a:lnTo>
                  <a:lnTo>
                    <a:pt x="2805515" y="725157"/>
                  </a:lnTo>
                  <a:lnTo>
                    <a:pt x="2820229" y="579192"/>
                  </a:lnTo>
                  <a:cubicBezTo>
                    <a:pt x="2887868" y="248648"/>
                    <a:pt x="3180333" y="0"/>
                    <a:pt x="3530873" y="0"/>
                  </a:cubicBezTo>
                  <a:cubicBezTo>
                    <a:pt x="3931490" y="0"/>
                    <a:pt x="4256254" y="324764"/>
                    <a:pt x="4256254" y="725381"/>
                  </a:cubicBezTo>
                  <a:lnTo>
                    <a:pt x="4256243" y="725606"/>
                  </a:lnTo>
                  <a:lnTo>
                    <a:pt x="4255322" y="725606"/>
                  </a:lnTo>
                  <a:lnTo>
                    <a:pt x="4255299" y="725381"/>
                  </a:lnTo>
                  <a:lnTo>
                    <a:pt x="4255322" y="725156"/>
                  </a:lnTo>
                  <a:lnTo>
                    <a:pt x="4208363" y="725156"/>
                  </a:lnTo>
                  <a:lnTo>
                    <a:pt x="4194621" y="588839"/>
                  </a:lnTo>
                  <a:cubicBezTo>
                    <a:pt x="4131446" y="280107"/>
                    <a:pt x="3858281" y="47868"/>
                    <a:pt x="3530873" y="47868"/>
                  </a:cubicBezTo>
                  <a:cubicBezTo>
                    <a:pt x="3156693" y="47868"/>
                    <a:pt x="2853360" y="351201"/>
                    <a:pt x="2853360" y="725381"/>
                  </a:cubicBezTo>
                  <a:lnTo>
                    <a:pt x="2853383" y="725606"/>
                  </a:lnTo>
                  <a:lnTo>
                    <a:pt x="2852678" y="725606"/>
                  </a:lnTo>
                  <a:lnTo>
                    <a:pt x="2837964" y="871572"/>
                  </a:lnTo>
                  <a:cubicBezTo>
                    <a:pt x="2770325" y="1202116"/>
                    <a:pt x="2477860" y="1450763"/>
                    <a:pt x="2127320" y="1450763"/>
                  </a:cubicBezTo>
                  <a:close/>
                </a:path>
              </a:pathLst>
            </a:custGeom>
            <a:gradFill>
              <a:gsLst>
                <a:gs pos="56000">
                  <a:schemeClr val="accent6"/>
                </a:gs>
                <a:gs pos="36000">
                  <a:schemeClr val="accent5"/>
                </a:gs>
                <a:gs pos="15000">
                  <a:schemeClr val="accent4"/>
                </a:gs>
                <a:gs pos="100000">
                  <a:schemeClr val="accent3"/>
                </a:gs>
              </a:gsLst>
              <a:lin ang="108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a:solidFill>
                  <a:schemeClr val="bg1"/>
                </a:solidFill>
              </a:endParaRPr>
            </a:p>
          </p:txBody>
        </p:sp>
        <p:sp>
          <p:nvSpPr>
            <p:cNvPr id="15" name="Oval 14" descr="timeline endpoints">
              <a:extLst>
                <a:ext uri="{FF2B5EF4-FFF2-40B4-BE49-F238E27FC236}">
                  <a16:creationId xmlns:a16="http://schemas.microsoft.com/office/drawing/2014/main" id="{C320BD29-7F24-E436-41ED-2FB6B09FFA7D}"/>
                </a:ext>
              </a:extLst>
            </p:cNvPr>
            <p:cNvSpPr/>
            <p:nvPr userDrawn="1"/>
          </p:nvSpPr>
          <p:spPr>
            <a:xfrm>
              <a:off x="4839742" y="1496310"/>
              <a:ext cx="137199" cy="137199"/>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timeline endpoints">
              <a:extLst>
                <a:ext uri="{FF2B5EF4-FFF2-40B4-BE49-F238E27FC236}">
                  <a16:creationId xmlns:a16="http://schemas.microsoft.com/office/drawing/2014/main" id="{25CD3A00-642F-F865-8DF5-9FCA90EBD24F}"/>
                </a:ext>
              </a:extLst>
            </p:cNvPr>
            <p:cNvSpPr/>
            <p:nvPr userDrawn="1"/>
          </p:nvSpPr>
          <p:spPr>
            <a:xfrm>
              <a:off x="4839742" y="6031711"/>
              <a:ext cx="137199" cy="137199"/>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grpSp>
      <p:grpSp>
        <p:nvGrpSpPr>
          <p:cNvPr id="38" name="Group 37">
            <a:extLst>
              <a:ext uri="{FF2B5EF4-FFF2-40B4-BE49-F238E27FC236}">
                <a16:creationId xmlns:a16="http://schemas.microsoft.com/office/drawing/2014/main" id="{4EC1A445-4A1E-0E9A-C43A-7286C5F4400C}"/>
              </a:ext>
              <a:ext uri="{C183D7F6-B498-43B3-948B-1728B52AA6E4}">
                <adec:decorative xmlns:adec="http://schemas.microsoft.com/office/drawing/2017/decorative" val="1"/>
              </a:ext>
            </a:extLst>
          </p:cNvPr>
          <p:cNvGrpSpPr/>
          <p:nvPr userDrawn="1"/>
        </p:nvGrpSpPr>
        <p:grpSpPr>
          <a:xfrm>
            <a:off x="8358548" y="1496310"/>
            <a:ext cx="1170522" cy="4672600"/>
            <a:chOff x="8358548" y="1496310"/>
            <a:chExt cx="1170522" cy="4672600"/>
          </a:xfrm>
        </p:grpSpPr>
        <p:sp>
          <p:nvSpPr>
            <p:cNvPr id="21" name="Freeform: Shape 20" descr="timeline ">
              <a:extLst>
                <a:ext uri="{FF2B5EF4-FFF2-40B4-BE49-F238E27FC236}">
                  <a16:creationId xmlns:a16="http://schemas.microsoft.com/office/drawing/2014/main" id="{4952EE22-E795-2FC7-052C-2BD82A656C94}"/>
                </a:ext>
              </a:extLst>
            </p:cNvPr>
            <p:cNvSpPr/>
            <p:nvPr userDrawn="1"/>
          </p:nvSpPr>
          <p:spPr>
            <a:xfrm rot="16200000" flipV="1">
              <a:off x="6661201" y="3241639"/>
              <a:ext cx="4565215" cy="1170522"/>
            </a:xfrm>
            <a:custGeom>
              <a:avLst/>
              <a:gdLst>
                <a:gd name="connsiteX0" fmla="*/ 1450750 w 5658193"/>
                <a:gd name="connsiteY0" fmla="*/ 725607 h 1450763"/>
                <a:gd name="connsiteX1" fmla="*/ 1449830 w 5658193"/>
                <a:gd name="connsiteY1" fmla="*/ 725607 h 1450763"/>
                <a:gd name="connsiteX2" fmla="*/ 1449806 w 5658193"/>
                <a:gd name="connsiteY2" fmla="*/ 725382 h 1450763"/>
                <a:gd name="connsiteX3" fmla="*/ 1449830 w 5658193"/>
                <a:gd name="connsiteY3" fmla="*/ 725157 h 1450763"/>
                <a:gd name="connsiteX4" fmla="*/ 1402870 w 5658193"/>
                <a:gd name="connsiteY4" fmla="*/ 725157 h 1450763"/>
                <a:gd name="connsiteX5" fmla="*/ 1389130 w 5658193"/>
                <a:gd name="connsiteY5" fmla="*/ 588840 h 1450763"/>
                <a:gd name="connsiteX6" fmla="*/ 725382 w 5658193"/>
                <a:gd name="connsiteY6" fmla="*/ 47869 h 1450763"/>
                <a:gd name="connsiteX7" fmla="*/ 47868 w 5658193"/>
                <a:gd name="connsiteY7" fmla="*/ 725382 h 1450763"/>
                <a:gd name="connsiteX8" fmla="*/ 47890 w 5658193"/>
                <a:gd name="connsiteY8" fmla="*/ 725607 h 1450763"/>
                <a:gd name="connsiteX9" fmla="*/ 10 w 5658193"/>
                <a:gd name="connsiteY9" fmla="*/ 725607 h 1450763"/>
                <a:gd name="connsiteX10" fmla="*/ 0 w 5658193"/>
                <a:gd name="connsiteY10" fmla="*/ 725382 h 1450763"/>
                <a:gd name="connsiteX11" fmla="*/ 725382 w 5658193"/>
                <a:gd name="connsiteY11" fmla="*/ 1 h 1450763"/>
                <a:gd name="connsiteX12" fmla="*/ 1450762 w 5658193"/>
                <a:gd name="connsiteY12" fmla="*/ 725382 h 1450763"/>
                <a:gd name="connsiteX13" fmla="*/ 4932812 w 5658193"/>
                <a:gd name="connsiteY13" fmla="*/ 1450762 h 1450763"/>
                <a:gd name="connsiteX14" fmla="*/ 4207431 w 5658193"/>
                <a:gd name="connsiteY14" fmla="*/ 725381 h 1450763"/>
                <a:gd name="connsiteX15" fmla="*/ 4207442 w 5658193"/>
                <a:gd name="connsiteY15" fmla="*/ 725156 h 1450763"/>
                <a:gd name="connsiteX16" fmla="*/ 4208363 w 5658193"/>
                <a:gd name="connsiteY16" fmla="*/ 725156 h 1450763"/>
                <a:gd name="connsiteX17" fmla="*/ 4208386 w 5658193"/>
                <a:gd name="connsiteY17" fmla="*/ 725381 h 1450763"/>
                <a:gd name="connsiteX18" fmla="*/ 4208363 w 5658193"/>
                <a:gd name="connsiteY18" fmla="*/ 725606 h 1450763"/>
                <a:gd name="connsiteX19" fmla="*/ 4255322 w 5658193"/>
                <a:gd name="connsiteY19" fmla="*/ 725606 h 1450763"/>
                <a:gd name="connsiteX20" fmla="*/ 4269064 w 5658193"/>
                <a:gd name="connsiteY20" fmla="*/ 861924 h 1450763"/>
                <a:gd name="connsiteX21" fmla="*/ 4932812 w 5658193"/>
                <a:gd name="connsiteY21" fmla="*/ 1402894 h 1450763"/>
                <a:gd name="connsiteX22" fmla="*/ 5610325 w 5658193"/>
                <a:gd name="connsiteY22" fmla="*/ 725381 h 1450763"/>
                <a:gd name="connsiteX23" fmla="*/ 5610302 w 5658193"/>
                <a:gd name="connsiteY23" fmla="*/ 725156 h 1450763"/>
                <a:gd name="connsiteX24" fmla="*/ 5658182 w 5658193"/>
                <a:gd name="connsiteY24" fmla="*/ 725156 h 1450763"/>
                <a:gd name="connsiteX25" fmla="*/ 5658193 w 5658193"/>
                <a:gd name="connsiteY25" fmla="*/ 725381 h 1450763"/>
                <a:gd name="connsiteX26" fmla="*/ 4932812 w 5658193"/>
                <a:gd name="connsiteY26" fmla="*/ 1450762 h 1450763"/>
                <a:gd name="connsiteX27" fmla="*/ 2127320 w 5658193"/>
                <a:gd name="connsiteY27" fmla="*/ 1450763 h 1450763"/>
                <a:gd name="connsiteX28" fmla="*/ 1401938 w 5658193"/>
                <a:gd name="connsiteY28" fmla="*/ 725382 h 1450763"/>
                <a:gd name="connsiteX29" fmla="*/ 1401950 w 5658193"/>
                <a:gd name="connsiteY29" fmla="*/ 725157 h 1450763"/>
                <a:gd name="connsiteX30" fmla="*/ 1402870 w 5658193"/>
                <a:gd name="connsiteY30" fmla="*/ 725157 h 1450763"/>
                <a:gd name="connsiteX31" fmla="*/ 1402894 w 5658193"/>
                <a:gd name="connsiteY31" fmla="*/ 725382 h 1450763"/>
                <a:gd name="connsiteX32" fmla="*/ 1402870 w 5658193"/>
                <a:gd name="connsiteY32" fmla="*/ 725607 h 1450763"/>
                <a:gd name="connsiteX33" fmla="*/ 1449830 w 5658193"/>
                <a:gd name="connsiteY33" fmla="*/ 725607 h 1450763"/>
                <a:gd name="connsiteX34" fmla="*/ 1463572 w 5658193"/>
                <a:gd name="connsiteY34" fmla="*/ 861925 h 1450763"/>
                <a:gd name="connsiteX35" fmla="*/ 2127320 w 5658193"/>
                <a:gd name="connsiteY35" fmla="*/ 1402895 h 1450763"/>
                <a:gd name="connsiteX36" fmla="*/ 2804833 w 5658193"/>
                <a:gd name="connsiteY36" fmla="*/ 725382 h 1450763"/>
                <a:gd name="connsiteX37" fmla="*/ 2804810 w 5658193"/>
                <a:gd name="connsiteY37" fmla="*/ 725157 h 1450763"/>
                <a:gd name="connsiteX38" fmla="*/ 2805515 w 5658193"/>
                <a:gd name="connsiteY38" fmla="*/ 725157 h 1450763"/>
                <a:gd name="connsiteX39" fmla="*/ 2820229 w 5658193"/>
                <a:gd name="connsiteY39" fmla="*/ 579192 h 1450763"/>
                <a:gd name="connsiteX40" fmla="*/ 3530873 w 5658193"/>
                <a:gd name="connsiteY40" fmla="*/ 0 h 1450763"/>
                <a:gd name="connsiteX41" fmla="*/ 4256254 w 5658193"/>
                <a:gd name="connsiteY41" fmla="*/ 725381 h 1450763"/>
                <a:gd name="connsiteX42" fmla="*/ 4256243 w 5658193"/>
                <a:gd name="connsiteY42" fmla="*/ 725606 h 1450763"/>
                <a:gd name="connsiteX43" fmla="*/ 4255322 w 5658193"/>
                <a:gd name="connsiteY43" fmla="*/ 725606 h 1450763"/>
                <a:gd name="connsiteX44" fmla="*/ 4255299 w 5658193"/>
                <a:gd name="connsiteY44" fmla="*/ 725381 h 1450763"/>
                <a:gd name="connsiteX45" fmla="*/ 4255322 w 5658193"/>
                <a:gd name="connsiteY45" fmla="*/ 725156 h 1450763"/>
                <a:gd name="connsiteX46" fmla="*/ 4208363 w 5658193"/>
                <a:gd name="connsiteY46" fmla="*/ 725156 h 1450763"/>
                <a:gd name="connsiteX47" fmla="*/ 4194621 w 5658193"/>
                <a:gd name="connsiteY47" fmla="*/ 588839 h 1450763"/>
                <a:gd name="connsiteX48" fmla="*/ 3530873 w 5658193"/>
                <a:gd name="connsiteY48" fmla="*/ 47868 h 1450763"/>
                <a:gd name="connsiteX49" fmla="*/ 2853360 w 5658193"/>
                <a:gd name="connsiteY49" fmla="*/ 725381 h 1450763"/>
                <a:gd name="connsiteX50" fmla="*/ 2853383 w 5658193"/>
                <a:gd name="connsiteY50" fmla="*/ 725606 h 1450763"/>
                <a:gd name="connsiteX51" fmla="*/ 2852678 w 5658193"/>
                <a:gd name="connsiteY51" fmla="*/ 725606 h 1450763"/>
                <a:gd name="connsiteX52" fmla="*/ 2837964 w 5658193"/>
                <a:gd name="connsiteY52" fmla="*/ 871572 h 1450763"/>
                <a:gd name="connsiteX53" fmla="*/ 2127320 w 5658193"/>
                <a:gd name="connsiteY53" fmla="*/ 1450763 h 14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58193" h="1450763">
                  <a:moveTo>
                    <a:pt x="1450750" y="725607"/>
                  </a:moveTo>
                  <a:lnTo>
                    <a:pt x="1449830" y="725607"/>
                  </a:lnTo>
                  <a:lnTo>
                    <a:pt x="1449806" y="725382"/>
                  </a:lnTo>
                  <a:lnTo>
                    <a:pt x="1449830" y="725157"/>
                  </a:lnTo>
                  <a:lnTo>
                    <a:pt x="1402870" y="725157"/>
                  </a:lnTo>
                  <a:lnTo>
                    <a:pt x="1389130" y="588840"/>
                  </a:lnTo>
                  <a:cubicBezTo>
                    <a:pt x="1325954" y="280108"/>
                    <a:pt x="1052790" y="47869"/>
                    <a:pt x="725382" y="47869"/>
                  </a:cubicBezTo>
                  <a:cubicBezTo>
                    <a:pt x="351202" y="47869"/>
                    <a:pt x="47868" y="351202"/>
                    <a:pt x="47868" y="725382"/>
                  </a:cubicBezTo>
                  <a:lnTo>
                    <a:pt x="47890" y="725607"/>
                  </a:lnTo>
                  <a:lnTo>
                    <a:pt x="10" y="725607"/>
                  </a:lnTo>
                  <a:lnTo>
                    <a:pt x="0" y="725382"/>
                  </a:lnTo>
                  <a:cubicBezTo>
                    <a:pt x="0" y="324765"/>
                    <a:pt x="324764" y="1"/>
                    <a:pt x="725382" y="1"/>
                  </a:cubicBezTo>
                  <a:cubicBezTo>
                    <a:pt x="1125998" y="1"/>
                    <a:pt x="1450762" y="324765"/>
                    <a:pt x="1450762" y="725382"/>
                  </a:cubicBezTo>
                  <a:close/>
                  <a:moveTo>
                    <a:pt x="4932812" y="1450762"/>
                  </a:moveTo>
                  <a:cubicBezTo>
                    <a:pt x="4532195" y="1450762"/>
                    <a:pt x="4207431" y="1125998"/>
                    <a:pt x="4207431" y="725381"/>
                  </a:cubicBezTo>
                  <a:lnTo>
                    <a:pt x="4207442" y="725156"/>
                  </a:lnTo>
                  <a:lnTo>
                    <a:pt x="4208363" y="725156"/>
                  </a:lnTo>
                  <a:lnTo>
                    <a:pt x="4208386" y="725381"/>
                  </a:lnTo>
                  <a:lnTo>
                    <a:pt x="4208363" y="725606"/>
                  </a:lnTo>
                  <a:lnTo>
                    <a:pt x="4255322" y="725606"/>
                  </a:lnTo>
                  <a:lnTo>
                    <a:pt x="4269064" y="861924"/>
                  </a:lnTo>
                  <a:cubicBezTo>
                    <a:pt x="4332239" y="1170655"/>
                    <a:pt x="4605404" y="1402894"/>
                    <a:pt x="4932812" y="1402894"/>
                  </a:cubicBezTo>
                  <a:cubicBezTo>
                    <a:pt x="5306992" y="1402894"/>
                    <a:pt x="5610325" y="1099561"/>
                    <a:pt x="5610325" y="725381"/>
                  </a:cubicBezTo>
                  <a:lnTo>
                    <a:pt x="5610302" y="725156"/>
                  </a:lnTo>
                  <a:lnTo>
                    <a:pt x="5658182" y="725156"/>
                  </a:lnTo>
                  <a:lnTo>
                    <a:pt x="5658193" y="725381"/>
                  </a:lnTo>
                  <a:cubicBezTo>
                    <a:pt x="5658193" y="1125998"/>
                    <a:pt x="5333429" y="1450762"/>
                    <a:pt x="4932812" y="1450762"/>
                  </a:cubicBezTo>
                  <a:close/>
                  <a:moveTo>
                    <a:pt x="2127320" y="1450763"/>
                  </a:moveTo>
                  <a:cubicBezTo>
                    <a:pt x="1726703" y="1450763"/>
                    <a:pt x="1401938" y="1125999"/>
                    <a:pt x="1401938" y="725382"/>
                  </a:cubicBezTo>
                  <a:lnTo>
                    <a:pt x="1401950" y="725157"/>
                  </a:lnTo>
                  <a:lnTo>
                    <a:pt x="1402870" y="725157"/>
                  </a:lnTo>
                  <a:lnTo>
                    <a:pt x="1402894" y="725382"/>
                  </a:lnTo>
                  <a:lnTo>
                    <a:pt x="1402870" y="725607"/>
                  </a:lnTo>
                  <a:lnTo>
                    <a:pt x="1449830" y="725607"/>
                  </a:lnTo>
                  <a:lnTo>
                    <a:pt x="1463572" y="861925"/>
                  </a:lnTo>
                  <a:cubicBezTo>
                    <a:pt x="1526746" y="1170656"/>
                    <a:pt x="1799912" y="1402895"/>
                    <a:pt x="2127320" y="1402895"/>
                  </a:cubicBezTo>
                  <a:cubicBezTo>
                    <a:pt x="2501500" y="1402895"/>
                    <a:pt x="2804833" y="1099562"/>
                    <a:pt x="2804833" y="725382"/>
                  </a:cubicBezTo>
                  <a:lnTo>
                    <a:pt x="2804810" y="725157"/>
                  </a:lnTo>
                  <a:lnTo>
                    <a:pt x="2805515" y="725157"/>
                  </a:lnTo>
                  <a:lnTo>
                    <a:pt x="2820229" y="579192"/>
                  </a:lnTo>
                  <a:cubicBezTo>
                    <a:pt x="2887868" y="248648"/>
                    <a:pt x="3180333" y="0"/>
                    <a:pt x="3530873" y="0"/>
                  </a:cubicBezTo>
                  <a:cubicBezTo>
                    <a:pt x="3931490" y="0"/>
                    <a:pt x="4256254" y="324764"/>
                    <a:pt x="4256254" y="725381"/>
                  </a:cubicBezTo>
                  <a:lnTo>
                    <a:pt x="4256243" y="725606"/>
                  </a:lnTo>
                  <a:lnTo>
                    <a:pt x="4255322" y="725606"/>
                  </a:lnTo>
                  <a:lnTo>
                    <a:pt x="4255299" y="725381"/>
                  </a:lnTo>
                  <a:lnTo>
                    <a:pt x="4255322" y="725156"/>
                  </a:lnTo>
                  <a:lnTo>
                    <a:pt x="4208363" y="725156"/>
                  </a:lnTo>
                  <a:lnTo>
                    <a:pt x="4194621" y="588839"/>
                  </a:lnTo>
                  <a:cubicBezTo>
                    <a:pt x="4131446" y="280107"/>
                    <a:pt x="3858281" y="47868"/>
                    <a:pt x="3530873" y="47868"/>
                  </a:cubicBezTo>
                  <a:cubicBezTo>
                    <a:pt x="3156693" y="47868"/>
                    <a:pt x="2853360" y="351201"/>
                    <a:pt x="2853360" y="725381"/>
                  </a:cubicBezTo>
                  <a:lnTo>
                    <a:pt x="2853383" y="725606"/>
                  </a:lnTo>
                  <a:lnTo>
                    <a:pt x="2852678" y="725606"/>
                  </a:lnTo>
                  <a:lnTo>
                    <a:pt x="2837964" y="871572"/>
                  </a:lnTo>
                  <a:cubicBezTo>
                    <a:pt x="2770325" y="1202116"/>
                    <a:pt x="2477860" y="1450763"/>
                    <a:pt x="2127320" y="1450763"/>
                  </a:cubicBezTo>
                  <a:close/>
                </a:path>
              </a:pathLst>
            </a:custGeom>
            <a:gradFill>
              <a:gsLst>
                <a:gs pos="56000">
                  <a:schemeClr val="accent6"/>
                </a:gs>
                <a:gs pos="36000">
                  <a:schemeClr val="accent5"/>
                </a:gs>
                <a:gs pos="15000">
                  <a:schemeClr val="accent4"/>
                </a:gs>
                <a:gs pos="100000">
                  <a:schemeClr val="accent3"/>
                </a:gs>
              </a:gsLst>
              <a:lin ang="108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a:solidFill>
                  <a:schemeClr val="bg1"/>
                </a:solidFill>
              </a:endParaRPr>
            </a:p>
          </p:txBody>
        </p:sp>
        <p:sp>
          <p:nvSpPr>
            <p:cNvPr id="22" name="Oval 21" descr="timeline endpoints">
              <a:extLst>
                <a:ext uri="{FF2B5EF4-FFF2-40B4-BE49-F238E27FC236}">
                  <a16:creationId xmlns:a16="http://schemas.microsoft.com/office/drawing/2014/main" id="{8D2BA49E-8E76-1626-C082-0F0B29E6A6C1}"/>
                </a:ext>
              </a:extLst>
            </p:cNvPr>
            <p:cNvSpPr/>
            <p:nvPr userDrawn="1"/>
          </p:nvSpPr>
          <p:spPr>
            <a:xfrm>
              <a:off x="8863102" y="1496310"/>
              <a:ext cx="137199" cy="137199"/>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descr="timeline endpoints">
              <a:extLst>
                <a:ext uri="{FF2B5EF4-FFF2-40B4-BE49-F238E27FC236}">
                  <a16:creationId xmlns:a16="http://schemas.microsoft.com/office/drawing/2014/main" id="{870CE816-FC7D-CDF1-F5DD-D83DDC380C90}"/>
                </a:ext>
              </a:extLst>
            </p:cNvPr>
            <p:cNvSpPr/>
            <p:nvPr userDrawn="1"/>
          </p:nvSpPr>
          <p:spPr>
            <a:xfrm>
              <a:off x="8863102" y="6031711"/>
              <a:ext cx="137199" cy="137199"/>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grpSp>
      <p:sp>
        <p:nvSpPr>
          <p:cNvPr id="24" name="Text Placeholder 17">
            <a:extLst>
              <a:ext uri="{FF2B5EF4-FFF2-40B4-BE49-F238E27FC236}">
                <a16:creationId xmlns:a16="http://schemas.microsoft.com/office/drawing/2014/main" id="{FF44018C-13EE-748B-B820-E02F62C1B2B1}"/>
              </a:ext>
            </a:extLst>
          </p:cNvPr>
          <p:cNvSpPr>
            <a:spLocks noGrp="1"/>
          </p:cNvSpPr>
          <p:nvPr>
            <p:ph type="body" sz="quarter" idx="46" hasCustomPrompt="1"/>
          </p:nvPr>
        </p:nvSpPr>
        <p:spPr>
          <a:xfrm>
            <a:off x="417578" y="1709039"/>
            <a:ext cx="804672" cy="804672"/>
          </a:xfrm>
          <a:prstGeom prst="ellipse">
            <a:avLst/>
          </a:prstGeom>
          <a:ln w="38100">
            <a:solidFill>
              <a:schemeClr val="accent4"/>
            </a:solidFill>
          </a:ln>
        </p:spPr>
        <p:txBody>
          <a:bodyPr anchor="ctr">
            <a:normAutofit/>
          </a:bodyPr>
          <a:lstStyle>
            <a:lvl1pPr marL="0" indent="0" algn="ctr">
              <a:buNone/>
              <a:defRPr sz="2000" cap="all" baseline="0">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Q1</a:t>
            </a:r>
          </a:p>
        </p:txBody>
      </p:sp>
      <p:sp>
        <p:nvSpPr>
          <p:cNvPr id="25" name="Text Placeholder 17">
            <a:extLst>
              <a:ext uri="{FF2B5EF4-FFF2-40B4-BE49-F238E27FC236}">
                <a16:creationId xmlns:a16="http://schemas.microsoft.com/office/drawing/2014/main" id="{BAF4CB08-A110-AEA1-5307-2871FEE2CA1A}"/>
              </a:ext>
            </a:extLst>
          </p:cNvPr>
          <p:cNvSpPr>
            <a:spLocks noGrp="1"/>
          </p:cNvSpPr>
          <p:nvPr>
            <p:ph type="body" sz="quarter" idx="47" hasCustomPrompt="1"/>
          </p:nvPr>
        </p:nvSpPr>
        <p:spPr>
          <a:xfrm>
            <a:off x="417578" y="2854501"/>
            <a:ext cx="804672" cy="804672"/>
          </a:xfrm>
          <a:prstGeom prst="ellipse">
            <a:avLst/>
          </a:prstGeom>
          <a:ln w="38100">
            <a:solidFill>
              <a:schemeClr val="accent5"/>
            </a:solidFill>
          </a:ln>
        </p:spPr>
        <p:txBody>
          <a:bodyPr anchor="ctr">
            <a:normAutofit/>
          </a:bodyPr>
          <a:lstStyle>
            <a:lvl1pPr marL="0" indent="0" algn="ctr">
              <a:buNone/>
              <a:defRPr sz="2000"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Q2</a:t>
            </a:r>
          </a:p>
        </p:txBody>
      </p:sp>
      <p:sp>
        <p:nvSpPr>
          <p:cNvPr id="26" name="Text Placeholder 17">
            <a:extLst>
              <a:ext uri="{FF2B5EF4-FFF2-40B4-BE49-F238E27FC236}">
                <a16:creationId xmlns:a16="http://schemas.microsoft.com/office/drawing/2014/main" id="{A9174361-1319-57DB-45D4-13BE0DB18271}"/>
              </a:ext>
            </a:extLst>
          </p:cNvPr>
          <p:cNvSpPr>
            <a:spLocks noGrp="1"/>
          </p:cNvSpPr>
          <p:nvPr>
            <p:ph type="body" sz="quarter" idx="48" hasCustomPrompt="1"/>
          </p:nvPr>
        </p:nvSpPr>
        <p:spPr>
          <a:xfrm>
            <a:off x="417578" y="3988708"/>
            <a:ext cx="804672" cy="804672"/>
          </a:xfrm>
          <a:prstGeom prst="ellipse">
            <a:avLst/>
          </a:prstGeom>
          <a:ln w="38100">
            <a:solidFill>
              <a:schemeClr val="accent6"/>
            </a:solidFill>
          </a:ln>
        </p:spPr>
        <p:txBody>
          <a:bodyPr anchor="ctr">
            <a:normAutofit/>
          </a:bodyPr>
          <a:lstStyle>
            <a:lvl1pPr marL="0" indent="0" algn="ctr">
              <a:buNone/>
              <a:defRPr sz="2000" cap="all" baseline="0">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Q3</a:t>
            </a:r>
          </a:p>
        </p:txBody>
      </p:sp>
      <p:sp>
        <p:nvSpPr>
          <p:cNvPr id="27" name="Text Placeholder 17">
            <a:extLst>
              <a:ext uri="{FF2B5EF4-FFF2-40B4-BE49-F238E27FC236}">
                <a16:creationId xmlns:a16="http://schemas.microsoft.com/office/drawing/2014/main" id="{C5889C5B-72CA-D335-92AD-FCB9FEDAB85C}"/>
              </a:ext>
            </a:extLst>
          </p:cNvPr>
          <p:cNvSpPr>
            <a:spLocks noGrp="1"/>
          </p:cNvSpPr>
          <p:nvPr>
            <p:ph type="body" sz="quarter" idx="49" hasCustomPrompt="1"/>
          </p:nvPr>
        </p:nvSpPr>
        <p:spPr>
          <a:xfrm>
            <a:off x="417578" y="5122915"/>
            <a:ext cx="804672" cy="804672"/>
          </a:xfrm>
          <a:prstGeom prst="ellipse">
            <a:avLst/>
          </a:prstGeom>
          <a:ln w="38100">
            <a:solidFill>
              <a:schemeClr val="accent3"/>
            </a:solidFill>
          </a:ln>
        </p:spPr>
        <p:txBody>
          <a:bodyPr anchor="ctr">
            <a:normAutofit/>
          </a:bodyPr>
          <a:lstStyle>
            <a:lvl1pPr marL="0" indent="0" algn="ctr">
              <a:buNone/>
              <a:defRPr sz="2000" cap="all" baseline="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Q4</a:t>
            </a:r>
          </a:p>
        </p:txBody>
      </p:sp>
      <p:sp>
        <p:nvSpPr>
          <p:cNvPr id="49" name="Text Placeholder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1580060" y="1776098"/>
            <a:ext cx="2286000" cy="302186"/>
          </a:xfrm>
        </p:spPr>
        <p:txBody>
          <a:bodyPr>
            <a:noAutofit/>
          </a:bodyPr>
          <a:lstStyle>
            <a:lvl1pPr marL="0" indent="0">
              <a:buNone/>
              <a:defRPr sz="1800" b="1" cap="all" baseline="0">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51" name="Text Placeholder 50">
            <a:extLst>
              <a:ext uri="{FF2B5EF4-FFF2-40B4-BE49-F238E27FC236}">
                <a16:creationId xmlns:a16="http://schemas.microsoft.com/office/drawing/2014/main" id="{E1001174-581F-41A6-864B-D3BE932C2E47}"/>
              </a:ext>
            </a:extLst>
          </p:cNvPr>
          <p:cNvSpPr>
            <a:spLocks noGrp="1"/>
          </p:cNvSpPr>
          <p:nvPr>
            <p:ph type="body" sz="quarter" idx="11" hasCustomPrompt="1"/>
          </p:nvPr>
        </p:nvSpPr>
        <p:spPr>
          <a:xfrm>
            <a:off x="1580060" y="2111375"/>
            <a:ext cx="2286000" cy="706438"/>
          </a:xfrm>
        </p:spPr>
        <p:txBody>
          <a:bodyPr wrap="square">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56" name="Text Placeholder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1580060" y="2914739"/>
            <a:ext cx="2286000" cy="302186"/>
          </a:xfrm>
        </p:spPr>
        <p:txBody>
          <a:bodyPr>
            <a:noAutofit/>
          </a:bodyPr>
          <a:lstStyle>
            <a:lvl1pPr marL="0" indent="0">
              <a:buNone/>
              <a:defRPr sz="1800" b="1" cap="all" baseline="0">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57" name="Text Placeholder 50">
            <a:extLst>
              <a:ext uri="{FF2B5EF4-FFF2-40B4-BE49-F238E27FC236}">
                <a16:creationId xmlns:a16="http://schemas.microsoft.com/office/drawing/2014/main" id="{679D428E-9700-4E19-8364-70006C3E765E}"/>
              </a:ext>
            </a:extLst>
          </p:cNvPr>
          <p:cNvSpPr>
            <a:spLocks noGrp="1"/>
          </p:cNvSpPr>
          <p:nvPr>
            <p:ph type="body" sz="quarter" idx="17" hasCustomPrompt="1"/>
          </p:nvPr>
        </p:nvSpPr>
        <p:spPr>
          <a:xfrm>
            <a:off x="1580060" y="3254810"/>
            <a:ext cx="2286000" cy="706438"/>
          </a:xfrm>
        </p:spPr>
        <p:txBody>
          <a:bodyPr wrap="square">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62" name="Text Placeholder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1580060" y="4057987"/>
            <a:ext cx="2286000" cy="302186"/>
          </a:xfrm>
        </p:spPr>
        <p:txBody>
          <a:bodyPr>
            <a:noAutofit/>
          </a:bodyPr>
          <a:lstStyle>
            <a:lvl1pPr marL="0" indent="0">
              <a:buNone/>
              <a:defRPr sz="1800" b="1" cap="all" baseline="0">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63" name="Text Placeholder 50">
            <a:extLst>
              <a:ext uri="{FF2B5EF4-FFF2-40B4-BE49-F238E27FC236}">
                <a16:creationId xmlns:a16="http://schemas.microsoft.com/office/drawing/2014/main" id="{10634501-CE83-42B9-8572-5C6B73710869}"/>
              </a:ext>
            </a:extLst>
          </p:cNvPr>
          <p:cNvSpPr>
            <a:spLocks noGrp="1"/>
          </p:cNvSpPr>
          <p:nvPr>
            <p:ph type="body" sz="quarter" idx="23" hasCustomPrompt="1"/>
          </p:nvPr>
        </p:nvSpPr>
        <p:spPr>
          <a:xfrm>
            <a:off x="1580060" y="4392591"/>
            <a:ext cx="2286000" cy="706438"/>
          </a:xfrm>
        </p:spPr>
        <p:txBody>
          <a:bodyPr wrap="square">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68" name="Text Placeholder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1580060" y="5231920"/>
            <a:ext cx="2286000" cy="302186"/>
          </a:xfrm>
        </p:spPr>
        <p:txBody>
          <a:bodyPr>
            <a:noAutofit/>
          </a:bodyPr>
          <a:lstStyle>
            <a:lvl1pPr marL="0" indent="0">
              <a:buNone/>
              <a:defRPr sz="1800" b="1" cap="all" baseline="0">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69" name="Text Placeholder 50">
            <a:extLst>
              <a:ext uri="{FF2B5EF4-FFF2-40B4-BE49-F238E27FC236}">
                <a16:creationId xmlns:a16="http://schemas.microsoft.com/office/drawing/2014/main" id="{E73E6162-F4E3-4F6D-BA12-6B5918E23B8E}"/>
              </a:ext>
            </a:extLst>
          </p:cNvPr>
          <p:cNvSpPr>
            <a:spLocks noGrp="1"/>
          </p:cNvSpPr>
          <p:nvPr>
            <p:ph type="body" sz="quarter" idx="29" hasCustomPrompt="1"/>
          </p:nvPr>
        </p:nvSpPr>
        <p:spPr>
          <a:xfrm>
            <a:off x="1580060" y="5566524"/>
            <a:ext cx="2286000" cy="706438"/>
          </a:xfrm>
        </p:spPr>
        <p:txBody>
          <a:bodyPr wrap="square">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28" name="Text Placeholder 17">
            <a:extLst>
              <a:ext uri="{FF2B5EF4-FFF2-40B4-BE49-F238E27FC236}">
                <a16:creationId xmlns:a16="http://schemas.microsoft.com/office/drawing/2014/main" id="{D7DE5D79-599D-DFB8-ABE9-922A0E8FCF90}"/>
              </a:ext>
            </a:extLst>
          </p:cNvPr>
          <p:cNvSpPr>
            <a:spLocks noGrp="1"/>
          </p:cNvSpPr>
          <p:nvPr>
            <p:ph type="body" sz="quarter" idx="50" hasCustomPrompt="1"/>
          </p:nvPr>
        </p:nvSpPr>
        <p:spPr>
          <a:xfrm>
            <a:off x="4550887" y="1709039"/>
            <a:ext cx="804672" cy="804672"/>
          </a:xfrm>
          <a:prstGeom prst="ellipse">
            <a:avLst/>
          </a:prstGeom>
          <a:ln w="38100">
            <a:solidFill>
              <a:schemeClr val="accent4"/>
            </a:solidFill>
          </a:ln>
        </p:spPr>
        <p:txBody>
          <a:bodyPr anchor="ctr">
            <a:normAutofit/>
          </a:bodyPr>
          <a:lstStyle>
            <a:lvl1pPr marL="0" indent="0" algn="ctr">
              <a:buNone/>
              <a:defRPr sz="2000" cap="all" baseline="0">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Q1</a:t>
            </a:r>
          </a:p>
        </p:txBody>
      </p:sp>
      <p:sp>
        <p:nvSpPr>
          <p:cNvPr id="29" name="Text Placeholder 17">
            <a:extLst>
              <a:ext uri="{FF2B5EF4-FFF2-40B4-BE49-F238E27FC236}">
                <a16:creationId xmlns:a16="http://schemas.microsoft.com/office/drawing/2014/main" id="{C3CA893D-4ACF-DFF1-9805-37620DBE00F6}"/>
              </a:ext>
            </a:extLst>
          </p:cNvPr>
          <p:cNvSpPr>
            <a:spLocks noGrp="1"/>
          </p:cNvSpPr>
          <p:nvPr>
            <p:ph type="body" sz="quarter" idx="51" hasCustomPrompt="1"/>
          </p:nvPr>
        </p:nvSpPr>
        <p:spPr>
          <a:xfrm>
            <a:off x="4550887" y="2854501"/>
            <a:ext cx="804672" cy="804672"/>
          </a:xfrm>
          <a:prstGeom prst="ellipse">
            <a:avLst/>
          </a:prstGeom>
          <a:ln w="38100">
            <a:solidFill>
              <a:schemeClr val="accent5"/>
            </a:solidFill>
          </a:ln>
        </p:spPr>
        <p:txBody>
          <a:bodyPr anchor="ctr">
            <a:normAutofit/>
          </a:bodyPr>
          <a:lstStyle>
            <a:lvl1pPr marL="0" indent="0" algn="ctr">
              <a:buNone/>
              <a:defRPr sz="2000"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Q2</a:t>
            </a:r>
          </a:p>
        </p:txBody>
      </p:sp>
      <p:sp>
        <p:nvSpPr>
          <p:cNvPr id="30" name="Text Placeholder 17">
            <a:extLst>
              <a:ext uri="{FF2B5EF4-FFF2-40B4-BE49-F238E27FC236}">
                <a16:creationId xmlns:a16="http://schemas.microsoft.com/office/drawing/2014/main" id="{1547E96D-DC67-55BA-2A08-4A74F1C63C27}"/>
              </a:ext>
            </a:extLst>
          </p:cNvPr>
          <p:cNvSpPr>
            <a:spLocks noGrp="1"/>
          </p:cNvSpPr>
          <p:nvPr>
            <p:ph type="body" sz="quarter" idx="52" hasCustomPrompt="1"/>
          </p:nvPr>
        </p:nvSpPr>
        <p:spPr>
          <a:xfrm>
            <a:off x="4550887" y="3988708"/>
            <a:ext cx="804672" cy="804672"/>
          </a:xfrm>
          <a:prstGeom prst="ellipse">
            <a:avLst/>
          </a:prstGeom>
          <a:ln w="38100">
            <a:solidFill>
              <a:schemeClr val="accent6"/>
            </a:solidFill>
          </a:ln>
        </p:spPr>
        <p:txBody>
          <a:bodyPr anchor="ctr">
            <a:normAutofit/>
          </a:bodyPr>
          <a:lstStyle>
            <a:lvl1pPr marL="0" indent="0" algn="ctr">
              <a:buNone/>
              <a:defRPr sz="2000" cap="all" baseline="0">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Q3</a:t>
            </a:r>
          </a:p>
        </p:txBody>
      </p:sp>
      <p:sp>
        <p:nvSpPr>
          <p:cNvPr id="31" name="Text Placeholder 17">
            <a:extLst>
              <a:ext uri="{FF2B5EF4-FFF2-40B4-BE49-F238E27FC236}">
                <a16:creationId xmlns:a16="http://schemas.microsoft.com/office/drawing/2014/main" id="{FA1E7B28-3ADC-1890-14E4-6F9A13C95C0F}"/>
              </a:ext>
            </a:extLst>
          </p:cNvPr>
          <p:cNvSpPr>
            <a:spLocks noGrp="1"/>
          </p:cNvSpPr>
          <p:nvPr>
            <p:ph type="body" sz="quarter" idx="53" hasCustomPrompt="1"/>
          </p:nvPr>
        </p:nvSpPr>
        <p:spPr>
          <a:xfrm>
            <a:off x="4550887" y="5122915"/>
            <a:ext cx="804672" cy="804672"/>
          </a:xfrm>
          <a:prstGeom prst="ellipse">
            <a:avLst/>
          </a:prstGeom>
          <a:ln w="38100">
            <a:solidFill>
              <a:schemeClr val="accent3"/>
            </a:solidFill>
          </a:ln>
        </p:spPr>
        <p:txBody>
          <a:bodyPr anchor="ctr">
            <a:normAutofit/>
          </a:bodyPr>
          <a:lstStyle>
            <a:lvl1pPr marL="0" indent="0" algn="ctr">
              <a:buNone/>
              <a:defRPr sz="2000" cap="all" baseline="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Q4</a:t>
            </a:r>
          </a:p>
        </p:txBody>
      </p:sp>
      <p:sp>
        <p:nvSpPr>
          <p:cNvPr id="52" name="Text Placeholder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5674540" y="1776098"/>
            <a:ext cx="2286000" cy="302186"/>
          </a:xfrm>
        </p:spPr>
        <p:txBody>
          <a:bodyPr>
            <a:noAutofit/>
          </a:bodyPr>
          <a:lstStyle>
            <a:lvl1pPr marL="0" indent="0">
              <a:buNone/>
              <a:defRPr sz="1800" b="1" cap="all" baseline="0">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53" name="Text Placeholder 50">
            <a:extLst>
              <a:ext uri="{FF2B5EF4-FFF2-40B4-BE49-F238E27FC236}">
                <a16:creationId xmlns:a16="http://schemas.microsoft.com/office/drawing/2014/main" id="{5B27745F-27CA-45D0-BE8E-A9C3B168F465}"/>
              </a:ext>
            </a:extLst>
          </p:cNvPr>
          <p:cNvSpPr>
            <a:spLocks noGrp="1"/>
          </p:cNvSpPr>
          <p:nvPr>
            <p:ph type="body" sz="quarter" idx="13" hasCustomPrompt="1"/>
          </p:nvPr>
        </p:nvSpPr>
        <p:spPr>
          <a:xfrm>
            <a:off x="5674540" y="2111375"/>
            <a:ext cx="2286000" cy="706438"/>
          </a:xfrm>
        </p:spPr>
        <p:txBody>
          <a:bodyPr wrap="square">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58" name="Text Placeholder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5674540" y="2914739"/>
            <a:ext cx="2286000" cy="302186"/>
          </a:xfrm>
        </p:spPr>
        <p:txBody>
          <a:bodyPr>
            <a:noAutofit/>
          </a:bodyPr>
          <a:lstStyle>
            <a:lvl1pPr marL="0" indent="0">
              <a:buNone/>
              <a:defRPr sz="1800" b="1" cap="all" baseline="0">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59" name="Text Placeholder 50">
            <a:extLst>
              <a:ext uri="{FF2B5EF4-FFF2-40B4-BE49-F238E27FC236}">
                <a16:creationId xmlns:a16="http://schemas.microsoft.com/office/drawing/2014/main" id="{7F9CD6F4-7AEE-42A4-B26D-96BE3E900368}"/>
              </a:ext>
            </a:extLst>
          </p:cNvPr>
          <p:cNvSpPr>
            <a:spLocks noGrp="1"/>
          </p:cNvSpPr>
          <p:nvPr>
            <p:ph type="body" sz="quarter" idx="19" hasCustomPrompt="1"/>
          </p:nvPr>
        </p:nvSpPr>
        <p:spPr>
          <a:xfrm>
            <a:off x="5674540" y="3254810"/>
            <a:ext cx="2286000" cy="706438"/>
          </a:xfrm>
        </p:spPr>
        <p:txBody>
          <a:bodyPr wrap="square">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64" name="Text Placeholder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5674540" y="4057987"/>
            <a:ext cx="2286000" cy="302186"/>
          </a:xfrm>
        </p:spPr>
        <p:txBody>
          <a:bodyPr>
            <a:noAutofit/>
          </a:bodyPr>
          <a:lstStyle>
            <a:lvl1pPr marL="0" indent="0">
              <a:buNone/>
              <a:defRPr sz="1800" b="1" cap="all" baseline="0">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65" name="Text Placeholder 50">
            <a:extLst>
              <a:ext uri="{FF2B5EF4-FFF2-40B4-BE49-F238E27FC236}">
                <a16:creationId xmlns:a16="http://schemas.microsoft.com/office/drawing/2014/main" id="{31BB84F0-3823-46DB-BCEF-5EF3F8E680CF}"/>
              </a:ext>
            </a:extLst>
          </p:cNvPr>
          <p:cNvSpPr>
            <a:spLocks noGrp="1"/>
          </p:cNvSpPr>
          <p:nvPr>
            <p:ph type="body" sz="quarter" idx="25" hasCustomPrompt="1"/>
          </p:nvPr>
        </p:nvSpPr>
        <p:spPr>
          <a:xfrm>
            <a:off x="5674540" y="4392591"/>
            <a:ext cx="2286000" cy="706438"/>
          </a:xfrm>
        </p:spPr>
        <p:txBody>
          <a:bodyPr wrap="square">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70" name="Text Placeholder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5674540" y="5231920"/>
            <a:ext cx="2286000" cy="302186"/>
          </a:xfrm>
        </p:spPr>
        <p:txBody>
          <a:bodyPr>
            <a:noAutofit/>
          </a:bodyPr>
          <a:lstStyle>
            <a:lvl1pPr marL="0" indent="0">
              <a:buNone/>
              <a:defRPr sz="1800" b="1" cap="all" baseline="0">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71" name="Text Placeholder 50">
            <a:extLst>
              <a:ext uri="{FF2B5EF4-FFF2-40B4-BE49-F238E27FC236}">
                <a16:creationId xmlns:a16="http://schemas.microsoft.com/office/drawing/2014/main" id="{E683DBE3-DCA5-4538-A253-E60ED2C4B621}"/>
              </a:ext>
            </a:extLst>
          </p:cNvPr>
          <p:cNvSpPr>
            <a:spLocks noGrp="1"/>
          </p:cNvSpPr>
          <p:nvPr>
            <p:ph type="body" sz="quarter" idx="31" hasCustomPrompt="1"/>
          </p:nvPr>
        </p:nvSpPr>
        <p:spPr>
          <a:xfrm>
            <a:off x="5674540" y="5566524"/>
            <a:ext cx="2286000" cy="706438"/>
          </a:xfrm>
        </p:spPr>
        <p:txBody>
          <a:bodyPr wrap="square">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32" name="Text Placeholder 17">
            <a:extLst>
              <a:ext uri="{FF2B5EF4-FFF2-40B4-BE49-F238E27FC236}">
                <a16:creationId xmlns:a16="http://schemas.microsoft.com/office/drawing/2014/main" id="{B373CF34-717A-BA57-91E4-2577FD317FEE}"/>
              </a:ext>
            </a:extLst>
          </p:cNvPr>
          <p:cNvSpPr>
            <a:spLocks noGrp="1"/>
          </p:cNvSpPr>
          <p:nvPr>
            <p:ph type="body" sz="quarter" idx="54" hasCustomPrompt="1"/>
          </p:nvPr>
        </p:nvSpPr>
        <p:spPr>
          <a:xfrm>
            <a:off x="8524917" y="1709039"/>
            <a:ext cx="804672" cy="804672"/>
          </a:xfrm>
          <a:prstGeom prst="ellipse">
            <a:avLst/>
          </a:prstGeom>
          <a:ln w="38100">
            <a:solidFill>
              <a:schemeClr val="accent4"/>
            </a:solidFill>
          </a:ln>
        </p:spPr>
        <p:txBody>
          <a:bodyPr anchor="ctr">
            <a:normAutofit/>
          </a:bodyPr>
          <a:lstStyle>
            <a:lvl1pPr marL="0" indent="0" algn="ctr">
              <a:buNone/>
              <a:defRPr sz="2000" cap="all" baseline="0">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Q1</a:t>
            </a:r>
          </a:p>
        </p:txBody>
      </p:sp>
      <p:sp>
        <p:nvSpPr>
          <p:cNvPr id="33" name="Text Placeholder 17">
            <a:extLst>
              <a:ext uri="{FF2B5EF4-FFF2-40B4-BE49-F238E27FC236}">
                <a16:creationId xmlns:a16="http://schemas.microsoft.com/office/drawing/2014/main" id="{411A0259-BEF2-E04F-DD42-1C1A80D357D4}"/>
              </a:ext>
            </a:extLst>
          </p:cNvPr>
          <p:cNvSpPr>
            <a:spLocks noGrp="1"/>
          </p:cNvSpPr>
          <p:nvPr>
            <p:ph type="body" sz="quarter" idx="55" hasCustomPrompt="1"/>
          </p:nvPr>
        </p:nvSpPr>
        <p:spPr>
          <a:xfrm>
            <a:off x="8524917" y="2854501"/>
            <a:ext cx="804672" cy="804672"/>
          </a:xfrm>
          <a:prstGeom prst="ellipse">
            <a:avLst/>
          </a:prstGeom>
          <a:ln w="38100">
            <a:solidFill>
              <a:schemeClr val="accent5"/>
            </a:solidFill>
          </a:ln>
        </p:spPr>
        <p:txBody>
          <a:bodyPr anchor="ctr">
            <a:normAutofit/>
          </a:bodyPr>
          <a:lstStyle>
            <a:lvl1pPr marL="0" indent="0" algn="ctr">
              <a:buNone/>
              <a:defRPr sz="2000"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Q2</a:t>
            </a:r>
          </a:p>
        </p:txBody>
      </p:sp>
      <p:sp>
        <p:nvSpPr>
          <p:cNvPr id="34" name="Text Placeholder 17">
            <a:extLst>
              <a:ext uri="{FF2B5EF4-FFF2-40B4-BE49-F238E27FC236}">
                <a16:creationId xmlns:a16="http://schemas.microsoft.com/office/drawing/2014/main" id="{44B6D202-4D05-9FD2-4B6F-3D8B92934EE5}"/>
              </a:ext>
            </a:extLst>
          </p:cNvPr>
          <p:cNvSpPr>
            <a:spLocks noGrp="1"/>
          </p:cNvSpPr>
          <p:nvPr>
            <p:ph type="body" sz="quarter" idx="56" hasCustomPrompt="1"/>
          </p:nvPr>
        </p:nvSpPr>
        <p:spPr>
          <a:xfrm>
            <a:off x="8524917" y="3988708"/>
            <a:ext cx="804672" cy="804672"/>
          </a:xfrm>
          <a:prstGeom prst="ellipse">
            <a:avLst/>
          </a:prstGeom>
          <a:ln w="38100">
            <a:solidFill>
              <a:schemeClr val="accent6"/>
            </a:solidFill>
          </a:ln>
        </p:spPr>
        <p:txBody>
          <a:bodyPr anchor="ctr">
            <a:normAutofit/>
          </a:bodyPr>
          <a:lstStyle>
            <a:lvl1pPr marL="0" indent="0" algn="ctr">
              <a:buNone/>
              <a:defRPr sz="2000" cap="all" baseline="0">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Q3</a:t>
            </a:r>
          </a:p>
        </p:txBody>
      </p:sp>
      <p:sp>
        <p:nvSpPr>
          <p:cNvPr id="35" name="Text Placeholder 17">
            <a:extLst>
              <a:ext uri="{FF2B5EF4-FFF2-40B4-BE49-F238E27FC236}">
                <a16:creationId xmlns:a16="http://schemas.microsoft.com/office/drawing/2014/main" id="{1A4D00E5-D3FF-BC23-98FB-5B61AEFB3231}"/>
              </a:ext>
            </a:extLst>
          </p:cNvPr>
          <p:cNvSpPr>
            <a:spLocks noGrp="1"/>
          </p:cNvSpPr>
          <p:nvPr>
            <p:ph type="body" sz="quarter" idx="57" hasCustomPrompt="1"/>
          </p:nvPr>
        </p:nvSpPr>
        <p:spPr>
          <a:xfrm>
            <a:off x="8524917" y="5122915"/>
            <a:ext cx="804672" cy="804672"/>
          </a:xfrm>
          <a:prstGeom prst="ellipse">
            <a:avLst/>
          </a:prstGeom>
          <a:ln w="38100">
            <a:solidFill>
              <a:schemeClr val="accent3"/>
            </a:solidFill>
          </a:ln>
        </p:spPr>
        <p:txBody>
          <a:bodyPr anchor="ctr">
            <a:normAutofit/>
          </a:bodyPr>
          <a:lstStyle>
            <a:lvl1pPr marL="0" indent="0" algn="ctr">
              <a:buNone/>
              <a:defRPr sz="2000" cap="all" baseline="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Q4</a:t>
            </a:r>
          </a:p>
        </p:txBody>
      </p:sp>
      <p:sp>
        <p:nvSpPr>
          <p:cNvPr id="54" name="Text Placeholder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9697900" y="1776098"/>
            <a:ext cx="2286000" cy="302186"/>
          </a:xfrm>
        </p:spPr>
        <p:txBody>
          <a:bodyPr>
            <a:noAutofit/>
          </a:bodyPr>
          <a:lstStyle>
            <a:lvl1pPr marL="0" indent="0">
              <a:buNone/>
              <a:defRPr sz="1800" b="1" cap="all" baseline="0">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55" name="Text Placeholder 50">
            <a:extLst>
              <a:ext uri="{FF2B5EF4-FFF2-40B4-BE49-F238E27FC236}">
                <a16:creationId xmlns:a16="http://schemas.microsoft.com/office/drawing/2014/main" id="{E04DA729-6A59-4BC5-8955-DF4D12F1259F}"/>
              </a:ext>
            </a:extLst>
          </p:cNvPr>
          <p:cNvSpPr>
            <a:spLocks noGrp="1"/>
          </p:cNvSpPr>
          <p:nvPr>
            <p:ph type="body" sz="quarter" idx="15" hasCustomPrompt="1"/>
          </p:nvPr>
        </p:nvSpPr>
        <p:spPr>
          <a:xfrm>
            <a:off x="9697900" y="2111375"/>
            <a:ext cx="2286000" cy="706438"/>
          </a:xfrm>
        </p:spPr>
        <p:txBody>
          <a:bodyPr wrap="square">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60" name="Text Placeholder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9697900" y="2914739"/>
            <a:ext cx="2286000" cy="302186"/>
          </a:xfrm>
        </p:spPr>
        <p:txBody>
          <a:bodyPr>
            <a:noAutofit/>
          </a:bodyPr>
          <a:lstStyle>
            <a:lvl1pPr marL="0" indent="0">
              <a:buNone/>
              <a:defRPr sz="1800" b="1" cap="all" baseline="0">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61" name="Text Placeholder 50">
            <a:extLst>
              <a:ext uri="{FF2B5EF4-FFF2-40B4-BE49-F238E27FC236}">
                <a16:creationId xmlns:a16="http://schemas.microsoft.com/office/drawing/2014/main" id="{B76C47B4-A585-4CAC-933A-2E6D1938D171}"/>
              </a:ext>
            </a:extLst>
          </p:cNvPr>
          <p:cNvSpPr>
            <a:spLocks noGrp="1"/>
          </p:cNvSpPr>
          <p:nvPr>
            <p:ph type="body" sz="quarter" idx="21" hasCustomPrompt="1"/>
          </p:nvPr>
        </p:nvSpPr>
        <p:spPr>
          <a:xfrm>
            <a:off x="9697900" y="3254810"/>
            <a:ext cx="2286000" cy="706438"/>
          </a:xfrm>
        </p:spPr>
        <p:txBody>
          <a:bodyPr wrap="square">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66" name="Text Placeholder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9697900" y="4057987"/>
            <a:ext cx="2286000" cy="302186"/>
          </a:xfrm>
        </p:spPr>
        <p:txBody>
          <a:bodyPr>
            <a:noAutofit/>
          </a:bodyPr>
          <a:lstStyle>
            <a:lvl1pPr marL="0" indent="0">
              <a:buNone/>
              <a:defRPr sz="1800" b="1" cap="all" baseline="0">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67" name="Text Placeholder 50">
            <a:extLst>
              <a:ext uri="{FF2B5EF4-FFF2-40B4-BE49-F238E27FC236}">
                <a16:creationId xmlns:a16="http://schemas.microsoft.com/office/drawing/2014/main" id="{C088BE45-14DC-4551-A5FC-93D0BA991882}"/>
              </a:ext>
            </a:extLst>
          </p:cNvPr>
          <p:cNvSpPr>
            <a:spLocks noGrp="1"/>
          </p:cNvSpPr>
          <p:nvPr>
            <p:ph type="body" sz="quarter" idx="27" hasCustomPrompt="1"/>
          </p:nvPr>
        </p:nvSpPr>
        <p:spPr>
          <a:xfrm>
            <a:off x="9697900" y="4392591"/>
            <a:ext cx="2286000" cy="706438"/>
          </a:xfrm>
        </p:spPr>
        <p:txBody>
          <a:bodyPr wrap="square">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
        <p:nvSpPr>
          <p:cNvPr id="72" name="Text Placeholder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9697900" y="5231920"/>
            <a:ext cx="2286000" cy="302186"/>
          </a:xfrm>
        </p:spPr>
        <p:txBody>
          <a:bodyPr>
            <a:noAutofit/>
          </a:bodyPr>
          <a:lstStyle>
            <a:lvl1pPr marL="0" indent="0">
              <a:buNone/>
              <a:defRPr sz="1800" b="1" cap="all" baseline="0">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text</a:t>
            </a:r>
          </a:p>
        </p:txBody>
      </p:sp>
      <p:sp>
        <p:nvSpPr>
          <p:cNvPr id="73" name="Text Placeholder 50">
            <a:extLst>
              <a:ext uri="{FF2B5EF4-FFF2-40B4-BE49-F238E27FC236}">
                <a16:creationId xmlns:a16="http://schemas.microsoft.com/office/drawing/2014/main" id="{B9A57CE7-FAE2-490F-A8F8-402B5F3A7443}"/>
              </a:ext>
            </a:extLst>
          </p:cNvPr>
          <p:cNvSpPr>
            <a:spLocks noGrp="1"/>
          </p:cNvSpPr>
          <p:nvPr>
            <p:ph type="body" sz="quarter" idx="33" hasCustomPrompt="1"/>
          </p:nvPr>
        </p:nvSpPr>
        <p:spPr>
          <a:xfrm>
            <a:off x="9697900" y="5566524"/>
            <a:ext cx="2286000" cy="706438"/>
          </a:xfrm>
        </p:spPr>
        <p:txBody>
          <a:bodyPr wrap="square">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add text</a:t>
            </a:r>
          </a:p>
        </p:txBody>
      </p:sp>
    </p:spTree>
    <p:extLst>
      <p:ext uri="{BB962C8B-B14F-4D97-AF65-F5344CB8AC3E}">
        <p14:creationId xmlns:p14="http://schemas.microsoft.com/office/powerpoint/2010/main" val="2244146659"/>
      </p:ext>
    </p:extLst>
  </p:cSld>
  <p:clrMapOvr>
    <a:masterClrMapping/>
  </p:clrMapOvr>
  <p:extLst>
    <p:ext uri="{DCECCB84-F9BA-43D5-87BE-67443E8EF086}">
      <p15:sldGuideLst xmlns:p15="http://schemas.microsoft.com/office/powerpoint/2012/main">
        <p15:guide id="1" pos="2544">
          <p15:clr>
            <a:srgbClr val="FBAE40"/>
          </p15:clr>
        </p15:guide>
        <p15:guide id="2" pos="5112">
          <p15:clr>
            <a:srgbClr val="FBAE40"/>
          </p15:clr>
        </p15:guide>
        <p15:guide id="4" pos="5256">
          <p15:clr>
            <a:srgbClr val="5ACBF0"/>
          </p15:clr>
        </p15:guide>
        <p15:guide id="5" pos="4968">
          <p15:clr>
            <a:srgbClr val="5ACBF0"/>
          </p15:clr>
        </p15:guide>
        <p15:guide id="6" pos="2688">
          <p15:clr>
            <a:srgbClr val="5ACBF0"/>
          </p15:clr>
        </p15:guide>
        <p15:guide id="7" pos="2400">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209547-5A45-4C31-B1E1-87A0E3AC9BAB}"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213070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209547-5A45-4C31-B1E1-87A0E3AC9BAB}"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3078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209547-5A45-4C31-B1E1-87A0E3AC9BAB}"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4122847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09547-5A45-4C31-B1E1-87A0E3AC9BAB}"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733562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209547-5A45-4C31-B1E1-87A0E3AC9BAB}"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55233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209547-5A45-4C31-B1E1-87A0E3AC9BAB}"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409540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09547-5A45-4C31-B1E1-87A0E3AC9BAB}" type="datetimeFigureOut">
              <a:rPr lang="en-US" smtClean="0"/>
              <a:t>11/12/2024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A5F65-0449-4450-8135-3E53F085B608}" type="slidenum">
              <a:rPr lang="en-US" smtClean="0"/>
              <a:t>‹#›</a:t>
            </a:fld>
            <a:endParaRPr lang="en-US"/>
          </a:p>
        </p:txBody>
      </p:sp>
    </p:spTree>
    <p:extLst>
      <p:ext uri="{BB962C8B-B14F-4D97-AF65-F5344CB8AC3E}">
        <p14:creationId xmlns:p14="http://schemas.microsoft.com/office/powerpoint/2010/main" val="3573320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4A4DB-036F-4816-A98C-42C4167E83C5}" type="slidenum">
              <a:rPr lang="en-US" smtClean="0"/>
              <a:pPr/>
              <a:t>‹#›</a:t>
            </a:fld>
            <a:endParaRPr lang="en-US"/>
          </a:p>
        </p:txBody>
      </p:sp>
      <p:pic>
        <p:nvPicPr>
          <p:cNvPr id="7" name="Picture 6">
            <a:extLst>
              <a:ext uri="{FF2B5EF4-FFF2-40B4-BE49-F238E27FC236}">
                <a16:creationId xmlns:a16="http://schemas.microsoft.com/office/drawing/2014/main" id="{7A899351-32EC-40E7-9C50-09A73B39A65B}"/>
              </a:ext>
            </a:extLst>
          </p:cNvPr>
          <p:cNvPicPr>
            <a:picLocks noChangeAspect="1"/>
          </p:cNvPicPr>
          <p:nvPr userDrawn="1"/>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8200" y="672307"/>
            <a:ext cx="1409700" cy="723900"/>
          </a:xfrm>
          <a:prstGeom prst="rect">
            <a:avLst/>
          </a:prstGeom>
        </p:spPr>
      </p:pic>
    </p:spTree>
    <p:extLst>
      <p:ext uri="{BB962C8B-B14F-4D97-AF65-F5344CB8AC3E}">
        <p14:creationId xmlns:p14="http://schemas.microsoft.com/office/powerpoint/2010/main" val="30079909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501B5-4BD0-8A0D-C811-AD399C801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067581-F449-3260-0735-22E8C0317C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8C243-6A23-CE9F-3377-76269DFC70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CE875-D26D-4243-AFEC-375A5830CBDA}" type="datetimeFigureOut">
              <a:rPr lang="en-US" smtClean="0"/>
              <a:t>11/12/2024</a:t>
            </a:fld>
            <a:endParaRPr lang="en-US"/>
          </a:p>
        </p:txBody>
      </p:sp>
      <p:sp>
        <p:nvSpPr>
          <p:cNvPr id="5" name="Footer Placeholder 4">
            <a:extLst>
              <a:ext uri="{FF2B5EF4-FFF2-40B4-BE49-F238E27FC236}">
                <a16:creationId xmlns:a16="http://schemas.microsoft.com/office/drawing/2014/main" id="{19D03A8A-1EBB-257B-AC5A-53DB554C7D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9F3D70-D869-2D67-2B5B-AE23B052F4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FAF6D-5E60-4079-87E8-9EA83B2A6015}" type="slidenum">
              <a:rPr lang="en-US" smtClean="0"/>
              <a:t>‹#›</a:t>
            </a:fld>
            <a:endParaRPr lang="en-US"/>
          </a:p>
        </p:txBody>
      </p:sp>
    </p:spTree>
    <p:extLst>
      <p:ext uri="{BB962C8B-B14F-4D97-AF65-F5344CB8AC3E}">
        <p14:creationId xmlns:p14="http://schemas.microsoft.com/office/powerpoint/2010/main" val="9416112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B616-241D-4DFE-BC2F-C001ED77E825}"/>
              </a:ext>
            </a:extLst>
          </p:cNvPr>
          <p:cNvSpPr>
            <a:spLocks noGrp="1"/>
          </p:cNvSpPr>
          <p:nvPr>
            <p:ph type="title"/>
          </p:nvPr>
        </p:nvSpPr>
        <p:spPr>
          <a:xfrm>
            <a:off x="230124" y="457200"/>
            <a:ext cx="11731752" cy="630936"/>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A8AE909E-CC4A-4E51-BC02-B893225D2B31}"/>
              </a:ext>
            </a:extLst>
          </p:cNvPr>
          <p:cNvSpPr>
            <a:spLocks noGrp="1"/>
          </p:cNvSpPr>
          <p:nvPr>
            <p:ph type="body" idx="1"/>
          </p:nvPr>
        </p:nvSpPr>
        <p:spPr>
          <a:xfrm>
            <a:off x="230124" y="1825625"/>
            <a:ext cx="1173175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B6EE4-1695-4DD6-9758-84FFE963D6AE}"/>
              </a:ext>
            </a:extLst>
          </p:cNvPr>
          <p:cNvSpPr>
            <a:spLocks noGrp="1"/>
          </p:cNvSpPr>
          <p:nvPr>
            <p:ph type="dt" sz="half" idx="2"/>
          </p:nvPr>
        </p:nvSpPr>
        <p:spPr>
          <a:xfrm>
            <a:off x="230124"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FDAD0-21E9-42D0-8C63-C6563197FC13}" type="datetimeFigureOut">
              <a:rPr lang="en-US" smtClean="0"/>
              <a:t>11/12/2024</a:t>
            </a:fld>
            <a:endParaRPr lang="en-US"/>
          </a:p>
        </p:txBody>
      </p:sp>
      <p:sp>
        <p:nvSpPr>
          <p:cNvPr id="5" name="Footer Placeholder 4">
            <a:extLst>
              <a:ext uri="{FF2B5EF4-FFF2-40B4-BE49-F238E27FC236}">
                <a16:creationId xmlns:a16="http://schemas.microsoft.com/office/drawing/2014/main" id="{7B43250D-A8F9-4682-AD84-FD37BCAA6297}"/>
              </a:ext>
            </a:extLst>
          </p:cNvPr>
          <p:cNvSpPr>
            <a:spLocks noGrp="1"/>
          </p:cNvSpPr>
          <p:nvPr>
            <p:ph type="ftr" sz="quarter" idx="3"/>
          </p:nvPr>
        </p:nvSpPr>
        <p:spPr>
          <a:xfrm>
            <a:off x="3129280" y="6356350"/>
            <a:ext cx="59334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E1A788-841D-41AB-A983-152B6532F723}"/>
              </a:ext>
            </a:extLst>
          </p:cNvPr>
          <p:cNvSpPr>
            <a:spLocks noGrp="1"/>
          </p:cNvSpPr>
          <p:nvPr>
            <p:ph type="sldNum" sz="quarter" idx="4"/>
          </p:nvPr>
        </p:nvSpPr>
        <p:spPr>
          <a:xfrm>
            <a:off x="92186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E3823-CC86-4AC6-95C0-DC3ECA80FD88}" type="slidenum">
              <a:rPr lang="en-US" smtClean="0"/>
              <a:t>‹#›</a:t>
            </a:fld>
            <a:endParaRPr lang="en-US"/>
          </a:p>
        </p:txBody>
      </p:sp>
    </p:spTree>
    <p:extLst>
      <p:ext uri="{BB962C8B-B14F-4D97-AF65-F5344CB8AC3E}">
        <p14:creationId xmlns:p14="http://schemas.microsoft.com/office/powerpoint/2010/main" val="175168750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ctr" defTabSz="914400" rtl="0" eaLnBrk="1" latinLnBrk="0" hangingPunct="1">
        <a:lnSpc>
          <a:spcPct val="90000"/>
        </a:lnSpc>
        <a:spcBef>
          <a:spcPts val="100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pa.gov/pria-fees/pria-5-implement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epa.gov/endocrine-disruption/status-endocrine-disruptor-screening-program-data-call-dci-notices-group-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pestfacts.org/pria-resourc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h298oarpa4.exactdn.com/wp-content/uploads/2024/10/RISE-Regulatory-Advocacy-Webinar-Effective-Ways-to-Work-with-EPA.mp4"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cid:image002.jpg@01DAC89E.DF7EAD60" TargetMode="Externa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hyperlink" Target="https://www.epa.gov/pesticide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hyperlink" Target="https://www.epa.gov/pesticides/epa-releases-finalized-test-methods-measuring-disinfectant-residue-levels-hard-surfaces"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hyperlink" Target="https://www.epa.gov/newsreleases/epa-marks-national-pollinator-week-emphasizing-commitment-protecting-pollinators"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www.regulations.gov/" TargetMode="External"/><Relationship Id="rId2" Type="http://schemas.openxmlformats.org/officeDocument/2006/relationships/hyperlink" Target="https://www.epa.gov/pesticides/epa-releases-updates-organophosphate-pesticides-dicrotophos-dimethoate-and"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www.epa.gov/ingredients-used-pesticide-products/frequently-asked-questions-about-current-status-chlorpyrifos" TargetMode="External"/><Relationship Id="rId2" Type="http://schemas.openxmlformats.org/officeDocument/2006/relationships/hyperlink" Target="https://www.epa.gov/pesticides/epa-issues-final-cancellation-order-and-updates-existing-stocks-provisions-several"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www.epa.gov/ingredients-used-pesticide-products/frequently-asked-questions-about-current-status-chlorpyrifos" TargetMode="External"/><Relationship Id="rId2" Type="http://schemas.openxmlformats.org/officeDocument/2006/relationships/hyperlink" Target="https://www.epa.gov/pesticides/epa-proposes-framework-interagency-collaboration-review-potential-resistance"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www.regulations.gov/document/EPA-HQ-OPP-2013-0266-2128" TargetMode="External"/><Relationship Id="rId2" Type="http://schemas.openxmlformats.org/officeDocument/2006/relationships/hyperlink" Target="https://www.epa.gov/pesticides/epa-announces-update-atrazine"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www.epa.gov/pesticides/epa-shares-fish-and-wildlife-services-draft-biological-opinion-methomyl-public-comment"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hyperlink" Target="https://www.epa.gov/newsreleases/epa-announces-new-earlier-protections-people-pesticide-spray-drift" TargetMode="Externa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hyperlink" Target="https://www.epa.gov/pesticides/epa-releases-proposed-protections-pesticide-malathion"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epa.gov/pesticides/epa-opens-public-comment-period-proposed-dicamba-herbicide-syngenta"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s://www.epa.gov/newsreleases/epa-releases-draft-strategy-better-protect-endangered-species-insecticides"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hyperlink" Target="https://www.epa.gov/newsreleases/epa-releases-draft-strategy-better-protect-endangered-species-insecticides"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hyperlink" Target="https://www.epa.gov/pesticides/epa-releases-updated-occupational-exposure-assessments-seed-treatment-uses-three" TargetMode="Externa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www.regulations.gov/document/EPA-HQ-OPP-2009-0136-0345" TargetMode="External"/><Relationship Id="rId2" Type="http://schemas.openxmlformats.org/officeDocument/2006/relationships/hyperlink" Target="https://www.epa.gov/pesticides/epa-announces-next-steps-protect-people-sulfuryl-fluoride-used-fumigate-residential" TargetMode="External"/><Relationship Id="rId1" Type="http://schemas.openxmlformats.org/officeDocument/2006/relationships/slideLayout" Target="../slideLayouts/slideLayout13.xml"/><Relationship Id="rId4" Type="http://schemas.openxmlformats.org/officeDocument/2006/relationships/hyperlink" Target="https://www.epaoig.gov/reports/audit/additional-measures-can-be-taken-prevent-deaths-and-serious-injuries-residential"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s://www.epa.gov/newsreleases/epa-issues-emergency-order-stop-use-pesticide-dacthal-address-serious-health-risk-4"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www.epa.gov/newsreleases/epa-issues-https:/www.epa.gov/pesticides/epa-issues-final-cancellation-and-termination-uses-order-several-chlorpyrifos-products"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www.epa.gov/pesticides/register-epas-webinar-draft-strategy-better-protect-endangered-species-insecticides"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hyperlink" Target="https://www.epa.gov/newsreleases/epa-finalizes-first-its-kind-strategy-protect-900-endangered-species-herbicides"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www.epa.gov/sap/fifra-scientific-advisory-panel-members" TargetMode="External"/><Relationship Id="rId2" Type="http://schemas.openxmlformats.org/officeDocument/2006/relationships/hyperlink" Target="https://www.epa.gov/pesticides/epa-appoints-new-members-fifra-scientific-advisory-panel"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epa.gov/pesticides/epa-publishes-new-resources-bilingual-pesticide-labeling"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www.epa.gov/newsreleases/epa-announces-voluntary-cancellation-pesticide-dacthal"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www.epa.gov/pesticides/epa-releases-final-guidance-efficacy-testing-antimicrobial-pesticides-against-legionella"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www.epa.gov/pesticides/epa-awards-3-million-support-pesticide-inspector-residential-training-program"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hyperlink" Target="https://www.epa.gov/pesticides/epa-proposes-register-new-antimicrobial-active-ingredient-glycerol-formate"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hyperlink" Target="https://www.epa.gov/pesticides/epa-issues-update-existing-stocks-provisions-one-chlorpyrifos-product"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hyperlink" Target="https://www.epa.gov/pesticides/epa-publishes-report-part-agency-strategy-reduce-animal-testing"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s://www.epa.gov/pesticides/epa-finalizes-plan-protect-vulnerable-species" TargetMode="External"/><Relationship Id="rId2" Type="http://schemas.openxmlformats.org/officeDocument/2006/relationships/hyperlink" Target="https://www.epa.gov/pesticides/epa-publishes-report-part-agency-strategy-reduce-animal-testing" TargetMode="Externa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www.epa.gov/pesticides/epa-finalizes-plan-protect-vulnerable-species"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hyperlink" Target="https://www.epa.gov/pesticides/epa-releases-draft-biological-evaluations-bicyclopyrone-and-benzovindiflupyr-effects"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epa.gov/pesticides/epa-announces-proposed-registration-new-pesticide-metamitron" TargetMode="Externa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https://www.epa.gov/pesticides/epa-announces-next-steps-protect-endangered-species-chlorpyrifos"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hyperlink" Target="https://www.epa.gov/newsreleases/epa-announces-funding-opportunities-support-farmworker-communities"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hyperlink" Target="https://www.epa.gov/newsreleases/epa-finalizes-rule-protect-farmworkers-families-and-communities-pesticide-exposures"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https://www.epa.gov/pesticides/epa-approves-new-california-specific-labels-sulfoxaflor-additional-protections"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hyperlink" Target="https://www.epa.gov/pesticides/epa-finalizes-framework-interagency-collaboration-resistance-risks-associated"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hyperlink" Target="https://www.epa.gov/pesticides/epa-releases-interim-guidance-expand-availability-virus-claims-additional-antimicrobial"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hyperlink" Target="https://www.epa.gov/pesticides/epa-releases-pesticide-and-endangered-species-educational-resources-toolbox" TargetMode="Externa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www.epa.gov/pesticides/epa-proposes-settlement-claims-relating-endocrine-disruptor-screening-program"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hyperlink" Target="https://www.epa.gov/pesticides/epa-registers-new-herbicide-active-ingredient-glufosinate-p"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hyperlink" Target="https://www.epa.gov/newsreleases/epa-finalizes-cancellation-pesticide-dacthal" TargetMode="Externa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hyperlink" Target="https://www.epa.gov/pesticides/epa-releases-final-biological-evaluations-dinotefuran-and-acetamiprid-effects-endangered"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www.epa.gov/pesticides/epa-releases-final-biological-evaluations-dinotefuran-and-acetamiprid-effects-endangered"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hyperlink" Target="https://www.epa.gov/pesticides/epa-announces-proposed-registration-new-pesticide-veratrine" TargetMode="Externa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hyperlink" Target="https://www.epa.gov/pesticides/epa-releases-updates-suggested-pesticide-benefits-information-submittals"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67228" y="914273"/>
            <a:ext cx="6389852" cy="2698503"/>
          </a:xfrm>
        </p:spPr>
        <p:txBody>
          <a:bodyPr vert="horz" lIns="91440" tIns="45720" rIns="91440" bIns="45720" rtlCol="0" anchor="t">
            <a:normAutofit/>
          </a:bodyPr>
          <a:lstStyle/>
          <a:p>
            <a:pPr algn="l"/>
            <a:r>
              <a:rPr lang="en-US" sz="2800" b="1">
                <a:solidFill>
                  <a:schemeClr val="accent1">
                    <a:lumMod val="50000"/>
                  </a:schemeClr>
                </a:solidFill>
                <a:effectLst/>
                <a:latin typeface="Arial"/>
                <a:ea typeface="Calibri" panose="020F0502020204030204" pitchFamily="34" charset="0"/>
                <a:cs typeface="Arial"/>
              </a:rPr>
              <a:t>Pesticide Program Dialogue Committee Meeting</a:t>
            </a:r>
            <a:br>
              <a:rPr lang="en-US" sz="2400">
                <a:latin typeface="Arial" panose="020B0604020202020204" pitchFamily="34" charset="0"/>
                <a:cs typeface="Arial" panose="020B0604020202020204" pitchFamily="34" charset="0"/>
              </a:rPr>
            </a:br>
            <a:br>
              <a:rPr lang="en-US" sz="2400">
                <a:latin typeface="Arial" panose="020B0604020202020204" pitchFamily="34" charset="0"/>
                <a:cs typeface="Arial" panose="020B0604020202020204" pitchFamily="34" charset="0"/>
              </a:rPr>
            </a:br>
            <a:br>
              <a:rPr lang="en-US" sz="2400">
                <a:latin typeface="Arial" panose="020B0604020202020204" pitchFamily="34" charset="0"/>
                <a:cs typeface="Arial" panose="020B0604020202020204" pitchFamily="34" charset="0"/>
              </a:rPr>
            </a:br>
            <a:endParaRPr lang="en-US" sz="2400" i="1">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12074" y="3367504"/>
            <a:ext cx="6319033" cy="2576223"/>
          </a:xfrm>
        </p:spPr>
        <p:txBody>
          <a:bodyPr vert="horz" lIns="91440" tIns="45720" rIns="91440" bIns="45720" rtlCol="0" anchor="b">
            <a:normAutofit/>
          </a:bodyPr>
          <a:lstStyle/>
          <a:p>
            <a:pPr algn="l"/>
            <a:r>
              <a:rPr lang="en-US" sz="2000" b="1">
                <a:solidFill>
                  <a:srgbClr val="002060"/>
                </a:solidFill>
                <a:latin typeface="Arial" panose="020B0604020202020204" pitchFamily="34" charset="0"/>
                <a:cs typeface="Arial" panose="020B0604020202020204" pitchFamily="34" charset="0"/>
              </a:rPr>
              <a:t>November 13, 2024</a:t>
            </a:r>
          </a:p>
          <a:p>
            <a:pPr algn="l"/>
            <a:endParaRPr lang="en-US" b="1">
              <a:solidFill>
                <a:srgbClr val="002060"/>
              </a:solidFill>
              <a:latin typeface="Arial" panose="020B0604020202020204" pitchFamily="34" charset="0"/>
              <a:cs typeface="Arial" panose="020B0604020202020204" pitchFamily="34" charset="0"/>
            </a:endParaRPr>
          </a:p>
          <a:p>
            <a:pPr algn="l"/>
            <a:r>
              <a:rPr lang="en-US" sz="2000" b="1">
                <a:solidFill>
                  <a:srgbClr val="002060"/>
                </a:solidFill>
                <a:latin typeface="Arial" panose="020B0604020202020204" pitchFamily="34" charset="0"/>
                <a:cs typeface="Arial" panose="020B0604020202020204" pitchFamily="34" charset="0"/>
              </a:rPr>
              <a:t>Ed Messina, Director</a:t>
            </a:r>
          </a:p>
          <a:p>
            <a:pPr algn="l"/>
            <a:r>
              <a:rPr lang="en-US" sz="2000" b="1">
                <a:solidFill>
                  <a:srgbClr val="002060"/>
                </a:solidFill>
                <a:latin typeface="Arial" panose="020B0604020202020204" pitchFamily="34" charset="0"/>
                <a:cs typeface="Arial" panose="020B0604020202020204" pitchFamily="34" charset="0"/>
              </a:rPr>
              <a:t>Office of Pesticide Programs</a:t>
            </a:r>
          </a:p>
          <a:p>
            <a:pPr algn="l"/>
            <a:r>
              <a:rPr lang="en-US" sz="2000" b="1">
                <a:solidFill>
                  <a:srgbClr val="002060"/>
                </a:solidFill>
                <a:latin typeface="Arial" panose="020B0604020202020204" pitchFamily="34" charset="0"/>
                <a:cs typeface="Arial" panose="020B0604020202020204" pitchFamily="34" charset="0"/>
              </a:rPr>
              <a:t>U.S. Environmental Protection Agency</a:t>
            </a:r>
            <a:endParaRPr lang="en-US" sz="2000">
              <a:solidFill>
                <a:srgbClr val="002060"/>
              </a:solidFill>
              <a:latin typeface="Arial" panose="020B0604020202020204" pitchFamily="34" charset="0"/>
              <a:cs typeface="Arial" panose="020B0604020202020204" pitchFamily="34" charset="0"/>
            </a:endParaRPr>
          </a:p>
          <a:p>
            <a:pPr indent="-228600" algn="l">
              <a:buFont typeface="Arial" panose="020B0604020202020204" pitchFamily="34" charset="0"/>
              <a:buChar char="•"/>
            </a:pPr>
            <a:endParaRPr lang="en-US" sz="800"/>
          </a:p>
        </p:txBody>
      </p:sp>
      <p:sp>
        <p:nvSpPr>
          <p:cNvPr id="35" name="Rectangle 3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638E939-8A97-00F4-8F70-4DB2B8C43C42}"/>
              </a:ext>
            </a:extLst>
          </p:cNvPr>
          <p:cNvSpPr txBox="1"/>
          <p:nvPr/>
        </p:nvSpPr>
        <p:spPr>
          <a:xfrm>
            <a:off x="409575" y="682824"/>
            <a:ext cx="60960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3" name="Title 1">
            <a:extLst>
              <a:ext uri="{FF2B5EF4-FFF2-40B4-BE49-F238E27FC236}">
                <a16:creationId xmlns:a16="http://schemas.microsoft.com/office/drawing/2014/main" id="{B130336C-8CC5-1D2F-C5E8-62F61D6D60F8}"/>
              </a:ext>
            </a:extLst>
          </p:cNvPr>
          <p:cNvSpPr txBox="1">
            <a:spLocks/>
          </p:cNvSpPr>
          <p:nvPr/>
        </p:nvSpPr>
        <p:spPr>
          <a:xfrm>
            <a:off x="383513" y="820923"/>
            <a:ext cx="6663034" cy="215423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4400" b="1" i="0" u="none" strike="noStrike" kern="1200" cap="none" spc="0" normalizeH="0" baseline="0" noProof="0">
                <a:ln>
                  <a:noFill/>
                </a:ln>
                <a:solidFill>
                  <a:prstClr val="black"/>
                </a:solidFill>
                <a:effectLst/>
                <a:uLnTx/>
                <a:uFillTx/>
                <a:latin typeface="Arial Black" panose="020B0A04020102020204" pitchFamily="34" charset="0"/>
                <a:ea typeface="+mj-ea"/>
                <a:cs typeface="+mj-cs"/>
              </a:rPr>
            </a:br>
            <a:br>
              <a:rPr kumimoji="0" lang="en-US" sz="4400" b="1" i="0" u="none" strike="noStrike" kern="1200" cap="none" spc="0" normalizeH="0" baseline="0" noProof="0">
                <a:ln>
                  <a:noFill/>
                </a:ln>
                <a:solidFill>
                  <a:prstClr val="black"/>
                </a:solidFill>
                <a:effectLst/>
                <a:uLnTx/>
                <a:uFillTx/>
                <a:latin typeface="Arial Black" panose="020B0A04020102020204" pitchFamily="34" charset="0"/>
                <a:ea typeface="+mj-ea"/>
                <a:cs typeface="+mj-cs"/>
              </a:rPr>
            </a:br>
            <a:endParaRPr kumimoji="0" lang="en-US" sz="3900" b="0" i="1" u="none" strike="noStrike" kern="1200" cap="none" spc="0" normalizeH="0" baseline="0" noProof="0">
              <a:ln>
                <a:noFill/>
              </a:ln>
              <a:solidFill>
                <a:prstClr val="black"/>
              </a:solidFill>
              <a:effectLst/>
              <a:uLnTx/>
              <a:uFillTx/>
              <a:latin typeface="Arial Black" panose="020B0A04020102020204" pitchFamily="34" charset="0"/>
              <a:ea typeface="+mj-ea"/>
              <a:cs typeface="+mj-cs"/>
            </a:endParaRPr>
          </a:p>
        </p:txBody>
      </p:sp>
      <p:sp>
        <p:nvSpPr>
          <p:cNvPr id="5" name="Slide Number Placeholder 4">
            <a:extLst>
              <a:ext uri="{FF2B5EF4-FFF2-40B4-BE49-F238E27FC236}">
                <a16:creationId xmlns:a16="http://schemas.microsoft.com/office/drawing/2014/main" id="{B04F8CD2-E292-9065-5EE3-94DB8FBE9F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4A4DB-036F-4816-A98C-42C4167E83C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69E2FDD7-F40A-A99C-41BD-8A91DDC25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234" y="1162346"/>
            <a:ext cx="4477523" cy="4477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076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Graphic 5">
            <a:extLst>
              <a:ext uri="{FF2B5EF4-FFF2-40B4-BE49-F238E27FC236}">
                <a16:creationId xmlns:a16="http://schemas.microsoft.com/office/drawing/2014/main" id="{912F27C4-6956-9AE0-C896-D0105E961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3" y="-1"/>
            <a:ext cx="12241974"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52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Graphic 1">
            <a:extLst>
              <a:ext uri="{FF2B5EF4-FFF2-40B4-BE49-F238E27FC236}">
                <a16:creationId xmlns:a16="http://schemas.microsoft.com/office/drawing/2014/main" id="{81955342-2A33-EA50-D9E9-15163F422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93" y="270588"/>
            <a:ext cx="11714614" cy="65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38826F7-9983-451F-8593-EA09175797D2}"/>
              </a:ext>
            </a:extLst>
          </p:cNvPr>
          <p:cNvSpPr>
            <a:spLocks noGrp="1"/>
          </p:cNvSpPr>
          <p:nvPr>
            <p:ph idx="1"/>
          </p:nvPr>
        </p:nvSpPr>
        <p:spPr/>
        <p:txBody>
          <a:bodyPr vert="horz" wrap="square" lIns="0" tIns="25718" rIns="0" bIns="25718" numCol="1" rtlCol="0" anchor="t" anchorCtr="0" compatLnSpc="1">
            <a:prstTxWarp prst="textNoShape">
              <a:avLst/>
            </a:prstTxWarp>
            <a:normAutofit/>
          </a:bodyPr>
          <a:lstStyle/>
          <a:p>
            <a:endParaRPr lang="en-US"/>
          </a:p>
          <a:p>
            <a:pPr marL="215741" lvl="1"/>
            <a:endParaRPr lang="en-US" b="1">
              <a:cs typeface="Calibri"/>
            </a:endParaRPr>
          </a:p>
          <a:p>
            <a:endParaRPr lang="en-US"/>
          </a:p>
        </p:txBody>
      </p:sp>
    </p:spTree>
    <p:extLst>
      <p:ext uri="{BB962C8B-B14F-4D97-AF65-F5344CB8AC3E}">
        <p14:creationId xmlns:p14="http://schemas.microsoft.com/office/powerpoint/2010/main" val="378662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8826F7-9983-451F-8593-EA09175797D2}"/>
              </a:ext>
            </a:extLst>
          </p:cNvPr>
          <p:cNvSpPr>
            <a:spLocks noGrp="1"/>
          </p:cNvSpPr>
          <p:nvPr>
            <p:ph idx="1"/>
          </p:nvPr>
        </p:nvSpPr>
        <p:spPr/>
        <p:txBody>
          <a:bodyPr vert="horz" wrap="square" lIns="0" tIns="25718" rIns="0" bIns="25718" numCol="1" rtlCol="0" anchor="t" anchorCtr="0" compatLnSpc="1">
            <a:prstTxWarp prst="textNoShape">
              <a:avLst/>
            </a:prstTxWarp>
            <a:normAutofit/>
          </a:bodyPr>
          <a:lstStyle/>
          <a:p>
            <a:endParaRPr lang="en-US"/>
          </a:p>
          <a:p>
            <a:pPr marL="215741" lvl="1"/>
            <a:endParaRPr lang="en-US" b="1">
              <a:cs typeface="Calibri"/>
            </a:endParaRPr>
          </a:p>
          <a:p>
            <a:endParaRPr lang="en-US"/>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114163822"/>
              </p:ext>
            </p:extLst>
          </p:nvPr>
        </p:nvGraphicFramePr>
        <p:xfrm>
          <a:off x="0" y="80818"/>
          <a:ext cx="12062691" cy="66963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DAD965E-AF42-4ECC-A892-E785755D91DD}"/>
              </a:ext>
            </a:extLst>
          </p:cNvPr>
          <p:cNvSpPr txBox="1"/>
          <p:nvPr/>
        </p:nvSpPr>
        <p:spPr>
          <a:xfrm>
            <a:off x="1042988" y="5923047"/>
            <a:ext cx="10515600" cy="507831"/>
          </a:xfrm>
          <a:prstGeom prst="rect">
            <a:avLst/>
          </a:prstGeom>
          <a:noFill/>
          <a:ln>
            <a:solidFill>
              <a:schemeClr val="tx2">
                <a:lumMod val="20000"/>
                <a:lumOff val="80000"/>
              </a:schemeClr>
            </a:solidFill>
          </a:ln>
        </p:spPr>
        <p:txBody>
          <a:bodyPr wrap="square" rtlCol="0">
            <a:spAutoFit/>
          </a:bodyPr>
          <a:lstStyle/>
          <a:p>
            <a:r>
              <a:rPr lang="en-US" sz="1350" b="1" dirty="0">
                <a:ln>
                  <a:solidFill>
                    <a:srgbClr val="4472C4">
                      <a:lumMod val="20000"/>
                      <a:lumOff val="80000"/>
                    </a:srgbClr>
                  </a:solidFill>
                </a:ln>
                <a:solidFill>
                  <a:schemeClr val="tx2"/>
                </a:solidFill>
                <a:latin typeface="Calibri" panose="020F0502020204030204"/>
              </a:rPr>
              <a:t>95 FTE deducted from the OCSPP Program funding levels to normalize the data to reflect OCSPP Reorganization and those FTE being moved to OPS.</a:t>
            </a:r>
          </a:p>
        </p:txBody>
      </p:sp>
    </p:spTree>
    <p:extLst>
      <p:ext uri="{BB962C8B-B14F-4D97-AF65-F5344CB8AC3E}">
        <p14:creationId xmlns:p14="http://schemas.microsoft.com/office/powerpoint/2010/main" val="299534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5741B3-E612-F4C8-5CB3-16BEEC577FE2}"/>
              </a:ext>
            </a:extLst>
          </p:cNvPr>
          <p:cNvSpPr>
            <a:spLocks noGrp="1"/>
          </p:cNvSpPr>
          <p:nvPr>
            <p:ph type="title"/>
          </p:nvPr>
        </p:nvSpPr>
        <p:spPr>
          <a:xfrm>
            <a:off x="703729" y="-80682"/>
            <a:ext cx="10439400" cy="714703"/>
          </a:xfrm>
        </p:spPr>
        <p:txBody>
          <a:bodyPr>
            <a:normAutofit/>
          </a:bodyPr>
          <a:lstStyle/>
          <a:p>
            <a:pPr algn="ctr"/>
            <a:r>
              <a:rPr lang="en-US" sz="3800" b="1" dirty="0">
                <a:solidFill>
                  <a:schemeClr val="accent1">
                    <a:lumMod val="50000"/>
                  </a:schemeClr>
                </a:solidFill>
                <a:latin typeface="Arial" panose="020B0604020202020204" pitchFamily="34" charset="0"/>
                <a:cs typeface="Arial" panose="020B0604020202020204" pitchFamily="34" charset="0"/>
              </a:rPr>
              <a:t>OPP Funding FY21-FY25</a:t>
            </a:r>
          </a:p>
        </p:txBody>
      </p:sp>
      <p:sp>
        <p:nvSpPr>
          <p:cNvPr id="4" name="Slide Number Placeholder 3">
            <a:extLst>
              <a:ext uri="{FF2B5EF4-FFF2-40B4-BE49-F238E27FC236}">
                <a16:creationId xmlns:a16="http://schemas.microsoft.com/office/drawing/2014/main" id="{043AF2AC-177B-4C5E-F668-344A70A50785}"/>
              </a:ext>
            </a:extLst>
          </p:cNvPr>
          <p:cNvSpPr>
            <a:spLocks noGrp="1"/>
          </p:cNvSpPr>
          <p:nvPr>
            <p:ph type="sldNum" sz="quarter" idx="12"/>
          </p:nvPr>
        </p:nvSpPr>
        <p:spPr/>
        <p:txBody>
          <a:bodyPr/>
          <a:lstStyle/>
          <a:p>
            <a:fld id="{10E4A4DB-036F-4816-A98C-42C4167E83C5}" type="slidenum">
              <a:rPr lang="en-US" smtClean="0"/>
              <a:pPr/>
              <a:t>13</a:t>
            </a:fld>
            <a:endParaRPr lang="en-US"/>
          </a:p>
        </p:txBody>
      </p:sp>
      <p:graphicFrame>
        <p:nvGraphicFramePr>
          <p:cNvPr id="6" name="Table 5">
            <a:extLst>
              <a:ext uri="{FF2B5EF4-FFF2-40B4-BE49-F238E27FC236}">
                <a16:creationId xmlns:a16="http://schemas.microsoft.com/office/drawing/2014/main" id="{18B32C2D-72FD-6431-8A7C-E1E38CC0330D}"/>
              </a:ext>
            </a:extLst>
          </p:cNvPr>
          <p:cNvGraphicFramePr>
            <a:graphicFrameLocks noGrp="1"/>
          </p:cNvGraphicFramePr>
          <p:nvPr>
            <p:extLst>
              <p:ext uri="{D42A27DB-BD31-4B8C-83A1-F6EECF244321}">
                <p14:modId xmlns:p14="http://schemas.microsoft.com/office/powerpoint/2010/main" val="1930595827"/>
              </p:ext>
            </p:extLst>
          </p:nvPr>
        </p:nvGraphicFramePr>
        <p:xfrm>
          <a:off x="121022" y="534183"/>
          <a:ext cx="11949956" cy="6187292"/>
        </p:xfrm>
        <a:graphic>
          <a:graphicData uri="http://schemas.openxmlformats.org/drawingml/2006/table">
            <a:tbl>
              <a:tblPr>
                <a:tableStyleId>{5C22544A-7EE6-4342-B048-85BDC9FD1C3A}</a:tableStyleId>
              </a:tblPr>
              <a:tblGrid>
                <a:gridCol w="4625148">
                  <a:extLst>
                    <a:ext uri="{9D8B030D-6E8A-4147-A177-3AD203B41FA5}">
                      <a16:colId xmlns:a16="http://schemas.microsoft.com/office/drawing/2014/main" val="2339166671"/>
                    </a:ext>
                  </a:extLst>
                </a:gridCol>
                <a:gridCol w="1488784">
                  <a:extLst>
                    <a:ext uri="{9D8B030D-6E8A-4147-A177-3AD203B41FA5}">
                      <a16:colId xmlns:a16="http://schemas.microsoft.com/office/drawing/2014/main" val="503522742"/>
                    </a:ext>
                  </a:extLst>
                </a:gridCol>
                <a:gridCol w="1528483">
                  <a:extLst>
                    <a:ext uri="{9D8B030D-6E8A-4147-A177-3AD203B41FA5}">
                      <a16:colId xmlns:a16="http://schemas.microsoft.com/office/drawing/2014/main" val="522836517"/>
                    </a:ext>
                  </a:extLst>
                </a:gridCol>
                <a:gridCol w="1488784">
                  <a:extLst>
                    <a:ext uri="{9D8B030D-6E8A-4147-A177-3AD203B41FA5}">
                      <a16:colId xmlns:a16="http://schemas.microsoft.com/office/drawing/2014/main" val="3299245736"/>
                    </a:ext>
                  </a:extLst>
                </a:gridCol>
                <a:gridCol w="1476976">
                  <a:extLst>
                    <a:ext uri="{9D8B030D-6E8A-4147-A177-3AD203B41FA5}">
                      <a16:colId xmlns:a16="http://schemas.microsoft.com/office/drawing/2014/main" val="2416825986"/>
                    </a:ext>
                  </a:extLst>
                </a:gridCol>
                <a:gridCol w="1341781">
                  <a:extLst>
                    <a:ext uri="{9D8B030D-6E8A-4147-A177-3AD203B41FA5}">
                      <a16:colId xmlns:a16="http://schemas.microsoft.com/office/drawing/2014/main" val="3331548013"/>
                    </a:ext>
                  </a:extLst>
                </a:gridCol>
              </a:tblGrid>
              <a:tr h="498274">
                <a:tc>
                  <a:txBody>
                    <a:bodyPr/>
                    <a:lstStyle/>
                    <a:p>
                      <a:pPr algn="ctr" fontAlgn="ctr"/>
                      <a:endParaRPr lang="en-US" sz="1700" b="0" i="0" u="none" strike="noStrike" dirty="0">
                        <a:solidFill>
                          <a:srgbClr val="000000"/>
                        </a:solidFill>
                        <a:effectLst/>
                        <a:latin typeface="Arial" panose="020B0604020202020204" pitchFamily="34" charset="0"/>
                      </a:endParaRPr>
                    </a:p>
                  </a:txBody>
                  <a:tcPr marL="3572" marR="3572" marT="3572" marB="0" anchor="ctr"/>
                </a:tc>
                <a:tc>
                  <a:txBody>
                    <a:bodyPr/>
                    <a:lstStyle/>
                    <a:p>
                      <a:pPr algn="ctr" rtl="0" fontAlgn="ctr"/>
                      <a:r>
                        <a:rPr lang="en-US" sz="1700" u="sng" strike="noStrike">
                          <a:effectLst/>
                        </a:rPr>
                        <a:t>2021</a:t>
                      </a:r>
                      <a:endParaRPr lang="en-US" sz="1700" b="1" i="0" u="sng"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sng" strike="noStrike" dirty="0">
                          <a:effectLst/>
                        </a:rPr>
                        <a:t>2022</a:t>
                      </a:r>
                      <a:endParaRPr lang="en-US" sz="1700" b="1" i="0" u="sng" strike="noStrike" dirty="0">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sng" strike="noStrike" dirty="0">
                          <a:effectLst/>
                        </a:rPr>
                        <a:t>2023</a:t>
                      </a:r>
                      <a:endParaRPr lang="en-US" sz="1700" b="1" i="0" u="sng" strike="noStrike" dirty="0">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sng" strike="noStrike" dirty="0">
                          <a:effectLst/>
                        </a:rPr>
                        <a:t>2024</a:t>
                      </a:r>
                      <a:endParaRPr lang="en-US" sz="1700" b="1" i="0" u="sng" strike="noStrike" dirty="0">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sng" strike="noStrike" dirty="0">
                          <a:effectLst/>
                        </a:rPr>
                        <a:t>2025 (projected)</a:t>
                      </a:r>
                      <a:endParaRPr lang="en-US" sz="1700" b="1" i="0" u="sng" strike="noStrike" dirty="0">
                        <a:solidFill>
                          <a:srgbClr val="000000"/>
                        </a:solidFill>
                        <a:effectLst/>
                        <a:latin typeface="Calibri" panose="020F0502020204030204" pitchFamily="34" charset="0"/>
                      </a:endParaRPr>
                    </a:p>
                  </a:txBody>
                  <a:tcPr marL="3572" marR="3572" marT="3572" marB="0" anchor="ctr"/>
                </a:tc>
                <a:extLst>
                  <a:ext uri="{0D108BD9-81ED-4DB2-BD59-A6C34878D82A}">
                    <a16:rowId xmlns:a16="http://schemas.microsoft.com/office/drawing/2014/main" val="2902163458"/>
                  </a:ext>
                </a:extLst>
              </a:tr>
              <a:tr h="551430">
                <a:tc>
                  <a:txBody>
                    <a:bodyPr/>
                    <a:lstStyle/>
                    <a:p>
                      <a:pPr algn="ctr" rtl="0" fontAlgn="ctr"/>
                      <a:r>
                        <a:rPr lang="en-US" sz="1700" b="1" u="none" strike="noStrike" dirty="0">
                          <a:effectLst/>
                        </a:rPr>
                        <a:t>FIFRA Enacted Appropriations Total  (Pesticides)</a:t>
                      </a:r>
                      <a:endParaRPr lang="en-US" sz="1700" b="1" i="0" u="none" strike="noStrike" dirty="0">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effectLst/>
                        </a:rPr>
                        <a:t>$125,201,000 </a:t>
                      </a:r>
                      <a:endParaRPr lang="en-US" sz="1700" b="1"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effectLst/>
                        </a:rPr>
                        <a:t>$128,169,000 </a:t>
                      </a:r>
                      <a:endParaRPr lang="en-US" sz="1700" b="1"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effectLst/>
                        </a:rPr>
                        <a:t>$138,646,000 </a:t>
                      </a:r>
                      <a:endParaRPr lang="en-US" sz="1700" b="1"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effectLst/>
                        </a:rPr>
                        <a:t>$132,728,000 </a:t>
                      </a:r>
                      <a:endParaRPr lang="en-US" sz="1700" b="1"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effectLst/>
                        </a:rPr>
                        <a:t>$132,728,000 </a:t>
                      </a:r>
                      <a:endParaRPr lang="en-US" sz="1700" b="1" i="0" u="none" strike="noStrike">
                        <a:solidFill>
                          <a:srgbClr val="000000"/>
                        </a:solidFill>
                        <a:effectLst/>
                        <a:latin typeface="Calibri" panose="020F0502020204030204" pitchFamily="34" charset="0"/>
                      </a:endParaRPr>
                    </a:p>
                  </a:txBody>
                  <a:tcPr marL="3572" marR="3572" marT="3572" marB="0" anchor="ctr"/>
                </a:tc>
                <a:extLst>
                  <a:ext uri="{0D108BD9-81ED-4DB2-BD59-A6C34878D82A}">
                    <a16:rowId xmlns:a16="http://schemas.microsoft.com/office/drawing/2014/main" val="2346218299"/>
                  </a:ext>
                </a:extLst>
              </a:tr>
              <a:tr h="607978">
                <a:tc>
                  <a:txBody>
                    <a:bodyPr/>
                    <a:lstStyle/>
                    <a:p>
                      <a:pPr algn="ctr" rtl="0" fontAlgn="ctr"/>
                      <a:endParaRPr lang="en-US" sz="1700" b="1"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endParaRPr lang="en-US" sz="1700" b="0" i="0" u="none" strike="noStrike">
                        <a:solidFill>
                          <a:srgbClr val="000000"/>
                        </a:solidFill>
                        <a:effectLst/>
                        <a:latin typeface="Calibri" panose="020F0502020204030204" pitchFamily="34" charset="0"/>
                      </a:endParaRPr>
                    </a:p>
                  </a:txBody>
                  <a:tcPr marL="3572" marR="3572" marT="3572" marB="0" anchor="ctr"/>
                </a:tc>
                <a:extLst>
                  <a:ext uri="{0D108BD9-81ED-4DB2-BD59-A6C34878D82A}">
                    <a16:rowId xmlns:a16="http://schemas.microsoft.com/office/drawing/2014/main" val="1690067377"/>
                  </a:ext>
                </a:extLst>
              </a:tr>
              <a:tr h="459524">
                <a:tc>
                  <a:txBody>
                    <a:bodyPr/>
                    <a:lstStyle/>
                    <a:p>
                      <a:pPr algn="ctr" rtl="0" fontAlgn="ctr"/>
                      <a:r>
                        <a:rPr lang="en-US" sz="1700" b="0" u="none" strike="noStrike" dirty="0">
                          <a:effectLst/>
                        </a:rPr>
                        <a:t>   Minus Region EPM and STAG </a:t>
                      </a:r>
                      <a:endParaRPr lang="en-US" sz="1700" b="0" i="0" u="none" strike="noStrike" dirty="0">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solidFill>
                            <a:srgbClr val="FF0000"/>
                          </a:solidFill>
                          <a:effectLst/>
                        </a:rPr>
                        <a:t>$22,624,000 </a:t>
                      </a:r>
                      <a:endParaRPr lang="en-US" sz="1700" b="0" i="0" u="none" strike="noStrike">
                        <a:solidFill>
                          <a:srgbClr val="FF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solidFill>
                            <a:srgbClr val="FF0000"/>
                          </a:solidFill>
                          <a:effectLst/>
                        </a:rPr>
                        <a:t>$23,911,000 </a:t>
                      </a:r>
                      <a:endParaRPr lang="en-US" sz="1700" b="0" i="0" u="none" strike="noStrike">
                        <a:solidFill>
                          <a:srgbClr val="FF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solidFill>
                            <a:srgbClr val="FF0000"/>
                          </a:solidFill>
                          <a:effectLst/>
                        </a:rPr>
                        <a:t>$24,772,000 </a:t>
                      </a:r>
                      <a:endParaRPr lang="en-US" sz="1700" b="0" i="0" u="none" strike="noStrike">
                        <a:solidFill>
                          <a:srgbClr val="FF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solidFill>
                            <a:srgbClr val="FF0000"/>
                          </a:solidFill>
                          <a:effectLst/>
                        </a:rPr>
                        <a:t>$24,568,000 </a:t>
                      </a:r>
                      <a:endParaRPr lang="en-US" sz="1700" b="0" i="0" u="none" strike="noStrike">
                        <a:solidFill>
                          <a:srgbClr val="FF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solidFill>
                            <a:srgbClr val="FF0000"/>
                          </a:solidFill>
                          <a:effectLst/>
                        </a:rPr>
                        <a:t>$24,940,000 </a:t>
                      </a:r>
                      <a:endParaRPr lang="en-US" sz="1700" b="0" i="0" u="none" strike="noStrike">
                        <a:solidFill>
                          <a:srgbClr val="FF0000"/>
                        </a:solidFill>
                        <a:effectLst/>
                        <a:latin typeface="Calibri" panose="020F0502020204030204" pitchFamily="34" charset="0"/>
                      </a:endParaRPr>
                    </a:p>
                  </a:txBody>
                  <a:tcPr marL="3572" marR="3572" marT="3572" marB="0" anchor="ctr"/>
                </a:tc>
                <a:extLst>
                  <a:ext uri="{0D108BD9-81ED-4DB2-BD59-A6C34878D82A}">
                    <a16:rowId xmlns:a16="http://schemas.microsoft.com/office/drawing/2014/main" val="1949081357"/>
                  </a:ext>
                </a:extLst>
              </a:tr>
              <a:tr h="498274">
                <a:tc>
                  <a:txBody>
                    <a:bodyPr/>
                    <a:lstStyle/>
                    <a:p>
                      <a:pPr algn="ctr" rtl="0" fontAlgn="ctr"/>
                      <a:r>
                        <a:rPr lang="en-US" sz="1700" b="0" u="none" strike="noStrike">
                          <a:effectLst/>
                        </a:rPr>
                        <a:t>Minus Agency Centrally-Managed Account &amp; Other Support (OCFO, AO), OSCPP IO, OPS</a:t>
                      </a: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fontAlgn="ctr"/>
                      <a:r>
                        <a:rPr lang="en-US" sz="1700" b="0" i="0" u="none" strike="noStrike">
                          <a:solidFill>
                            <a:srgbClr val="FF0000"/>
                          </a:solidFill>
                          <a:effectLst/>
                          <a:latin typeface="Calibri"/>
                        </a:rPr>
                        <a:t>$30,170,762 </a:t>
                      </a:r>
                    </a:p>
                  </a:txBody>
                  <a:tcPr marL="9525" marR="9525" marT="9525" marB="0" anchor="ctr"/>
                </a:tc>
                <a:tc>
                  <a:txBody>
                    <a:bodyPr/>
                    <a:lstStyle/>
                    <a:p>
                      <a:pPr algn="ctr" fontAlgn="ctr"/>
                      <a:r>
                        <a:rPr lang="en-US" sz="1700" b="0" i="0" u="none" strike="noStrike">
                          <a:solidFill>
                            <a:srgbClr val="FF0000"/>
                          </a:solidFill>
                          <a:effectLst/>
                          <a:latin typeface="Calibri"/>
                        </a:rPr>
                        <a:t>$29,273,568 </a:t>
                      </a:r>
                    </a:p>
                  </a:txBody>
                  <a:tcPr marL="9525" marR="9525" marT="9525" marB="0" anchor="ctr"/>
                </a:tc>
                <a:tc>
                  <a:txBody>
                    <a:bodyPr/>
                    <a:lstStyle/>
                    <a:p>
                      <a:pPr algn="ctr" fontAlgn="ctr"/>
                      <a:r>
                        <a:rPr lang="en-US" sz="1700" b="0" i="0" u="none" strike="noStrike">
                          <a:solidFill>
                            <a:srgbClr val="FF0000"/>
                          </a:solidFill>
                          <a:effectLst/>
                          <a:latin typeface="Calibri"/>
                        </a:rPr>
                        <a:t>$33,328,941 </a:t>
                      </a:r>
                    </a:p>
                  </a:txBody>
                  <a:tcPr marL="9525" marR="9525" marT="9525" marB="0" anchor="ctr"/>
                </a:tc>
                <a:tc>
                  <a:txBody>
                    <a:bodyPr/>
                    <a:lstStyle/>
                    <a:p>
                      <a:pPr algn="ctr" fontAlgn="ctr"/>
                      <a:r>
                        <a:rPr lang="en-US" sz="1700" b="0" i="0" u="none" strike="noStrike">
                          <a:solidFill>
                            <a:srgbClr val="FF0000"/>
                          </a:solidFill>
                          <a:effectLst/>
                          <a:latin typeface="Calibri"/>
                        </a:rPr>
                        <a:t>$30,500,000 </a:t>
                      </a:r>
                    </a:p>
                  </a:txBody>
                  <a:tcPr marL="9525" marR="9525" marT="9525" marB="0" anchor="ctr"/>
                </a:tc>
                <a:tc>
                  <a:txBody>
                    <a:bodyPr/>
                    <a:lstStyle/>
                    <a:p>
                      <a:pPr algn="ctr" fontAlgn="ctr"/>
                      <a:r>
                        <a:rPr lang="en-US" sz="1700" b="0" i="0" u="none" strike="noStrike">
                          <a:solidFill>
                            <a:srgbClr val="FF0000"/>
                          </a:solidFill>
                          <a:effectLst/>
                          <a:latin typeface="Calibri"/>
                        </a:rPr>
                        <a:t>$31,389,200 </a:t>
                      </a:r>
                    </a:p>
                  </a:txBody>
                  <a:tcPr marL="9525" marR="9525" marT="9525" marB="0" anchor="ctr"/>
                </a:tc>
                <a:extLst>
                  <a:ext uri="{0D108BD9-81ED-4DB2-BD59-A6C34878D82A}">
                    <a16:rowId xmlns:a16="http://schemas.microsoft.com/office/drawing/2014/main" val="332861636"/>
                  </a:ext>
                </a:extLst>
              </a:tr>
              <a:tr h="459524">
                <a:tc>
                  <a:txBody>
                    <a:bodyPr/>
                    <a:lstStyle/>
                    <a:p>
                      <a:pPr algn="ctr" rtl="0" fontAlgn="ct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endParaRPr lang="en-US" sz="1700" b="0" i="0" u="none" strike="noStrike">
                        <a:solidFill>
                          <a:srgbClr val="000000"/>
                        </a:solidFill>
                        <a:effectLst/>
                        <a:latin typeface="Calibri" panose="020F0502020204030204" pitchFamily="34" charset="0"/>
                      </a:endParaRPr>
                    </a:p>
                  </a:txBody>
                  <a:tcPr marL="3572" marR="3572" marT="3572" marB="0" anchor="ctr"/>
                </a:tc>
                <a:extLst>
                  <a:ext uri="{0D108BD9-81ED-4DB2-BD59-A6C34878D82A}">
                    <a16:rowId xmlns:a16="http://schemas.microsoft.com/office/drawing/2014/main" val="2242217545"/>
                  </a:ext>
                </a:extLst>
              </a:tr>
              <a:tr h="498274">
                <a:tc>
                  <a:txBody>
                    <a:bodyPr/>
                    <a:lstStyle/>
                    <a:p>
                      <a:pPr algn="ctr" rtl="0" fontAlgn="ctr"/>
                      <a:r>
                        <a:rPr lang="en-US" sz="1700" b="0" u="none" strike="noStrike">
                          <a:effectLst/>
                        </a:rPr>
                        <a:t>  Plus EDSP (migration of EDSP to OPP in reorganization)</a:t>
                      </a: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effectLst/>
                        </a:rPr>
                        <a:t>$7,341,000 </a:t>
                      </a: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effectLst/>
                        </a:rPr>
                        <a:t>$7,449,000 </a:t>
                      </a: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effectLst/>
                        </a:rPr>
                        <a:t>$7,498,000 </a:t>
                      </a: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effectLst/>
                        </a:rPr>
                        <a:t>$7,498,000 </a:t>
                      </a: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effectLst/>
                        </a:rPr>
                        <a:t>$7,498,000 </a:t>
                      </a:r>
                      <a:endParaRPr lang="en-US" sz="1700" b="0" i="0" u="none" strike="noStrike">
                        <a:solidFill>
                          <a:srgbClr val="000000"/>
                        </a:solidFill>
                        <a:effectLst/>
                        <a:latin typeface="Calibri" panose="020F0502020204030204" pitchFamily="34" charset="0"/>
                      </a:endParaRPr>
                    </a:p>
                  </a:txBody>
                  <a:tcPr marL="3572" marR="3572" marT="3572" marB="0" anchor="ctr"/>
                </a:tc>
                <a:extLst>
                  <a:ext uri="{0D108BD9-81ED-4DB2-BD59-A6C34878D82A}">
                    <a16:rowId xmlns:a16="http://schemas.microsoft.com/office/drawing/2014/main" val="2785070791"/>
                  </a:ext>
                </a:extLst>
              </a:tr>
              <a:tr h="459524">
                <a:tc>
                  <a:txBody>
                    <a:bodyPr/>
                    <a:lstStyle/>
                    <a:p>
                      <a:pPr algn="ctr" rtl="0" fontAlgn="ctr"/>
                      <a:r>
                        <a:rPr lang="en-US" sz="1700" b="0" i="0" u="none" strike="noStrike">
                          <a:solidFill>
                            <a:srgbClr val="000000"/>
                          </a:solidFill>
                          <a:effectLst/>
                          <a:latin typeface="Calibri"/>
                        </a:rPr>
                        <a:t>Plus FIFRA Fees Collected (projected in FY25)</a:t>
                      </a:r>
                    </a:p>
                  </a:txBody>
                  <a:tcPr marL="3572" marR="3572" marT="3572" marB="0" anchor="ctr"/>
                </a:tc>
                <a:tc>
                  <a:txBody>
                    <a:bodyPr/>
                    <a:lstStyle/>
                    <a:p>
                      <a:pPr algn="ctr" rtl="0" fontAlgn="ctr"/>
                      <a:r>
                        <a:rPr lang="en-US" sz="1700" b="0" i="0" u="none" strike="noStrike">
                          <a:solidFill>
                            <a:srgbClr val="000000"/>
                          </a:solidFill>
                          <a:effectLst/>
                          <a:latin typeface="Calibri"/>
                        </a:rPr>
                        <a:t>$32,687,422 </a:t>
                      </a:r>
                    </a:p>
                  </a:txBody>
                  <a:tcPr marL="9525" marR="9525" marT="9525" marB="0" anchor="ctr"/>
                </a:tc>
                <a:tc>
                  <a:txBody>
                    <a:bodyPr/>
                    <a:lstStyle/>
                    <a:p>
                      <a:pPr algn="ctr" rtl="0" fontAlgn="ctr"/>
                      <a:r>
                        <a:rPr lang="en-US" sz="1700" b="0" i="0" u="none" strike="noStrike">
                          <a:solidFill>
                            <a:srgbClr val="000000"/>
                          </a:solidFill>
                          <a:effectLst/>
                          <a:latin typeface="Calibri"/>
                        </a:rPr>
                        <a:t>$31,600,000 </a:t>
                      </a:r>
                    </a:p>
                  </a:txBody>
                  <a:tcPr marL="9525" marR="9525" marT="9525" marB="0" anchor="ctr"/>
                </a:tc>
                <a:tc>
                  <a:txBody>
                    <a:bodyPr/>
                    <a:lstStyle/>
                    <a:p>
                      <a:pPr algn="ctr" rtl="0" fontAlgn="ctr"/>
                      <a:r>
                        <a:rPr lang="en-US" sz="1700" b="0" i="0" u="none" strike="noStrike">
                          <a:solidFill>
                            <a:srgbClr val="000000"/>
                          </a:solidFill>
                          <a:effectLst/>
                          <a:latin typeface="Calibri"/>
                        </a:rPr>
                        <a:t>$40,131,688 </a:t>
                      </a:r>
                    </a:p>
                  </a:txBody>
                  <a:tcPr marL="9525" marR="9525" marT="9525" marB="0" anchor="ctr"/>
                </a:tc>
                <a:tc>
                  <a:txBody>
                    <a:bodyPr/>
                    <a:lstStyle/>
                    <a:p>
                      <a:pPr algn="ctr" rtl="0" fontAlgn="ctr"/>
                      <a:r>
                        <a:rPr lang="en-US" sz="1700" b="0" i="0" u="none" strike="noStrike">
                          <a:solidFill>
                            <a:srgbClr val="000000"/>
                          </a:solidFill>
                          <a:effectLst/>
                          <a:latin typeface="Calibri"/>
                        </a:rPr>
                        <a:t>$44,000,000 </a:t>
                      </a:r>
                    </a:p>
                  </a:txBody>
                  <a:tcPr marL="9525" marR="9525" marT="9525" marB="0" anchor="ctr"/>
                </a:tc>
                <a:tc>
                  <a:txBody>
                    <a:bodyPr/>
                    <a:lstStyle/>
                    <a:p>
                      <a:pPr algn="ctr" rtl="0" fontAlgn="ctr"/>
                      <a:r>
                        <a:rPr lang="en-US" sz="1700" b="0" i="0" u="none" strike="noStrike">
                          <a:solidFill>
                            <a:srgbClr val="000000"/>
                          </a:solidFill>
                          <a:effectLst/>
                          <a:latin typeface="Calibri"/>
                        </a:rPr>
                        <a:t>$42,000,000 </a:t>
                      </a:r>
                    </a:p>
                  </a:txBody>
                  <a:tcPr marL="9525" marR="9525" marT="9525" marB="0" anchor="ctr"/>
                </a:tc>
                <a:extLst>
                  <a:ext uri="{0D108BD9-81ED-4DB2-BD59-A6C34878D82A}">
                    <a16:rowId xmlns:a16="http://schemas.microsoft.com/office/drawing/2014/main" val="2961264584"/>
                  </a:ext>
                </a:extLst>
              </a:tr>
              <a:tr h="459524">
                <a:tc>
                  <a:txBody>
                    <a:bodyPr/>
                    <a:lstStyle/>
                    <a:p>
                      <a:pPr algn="ctr" rtl="0" fontAlgn="ctr"/>
                      <a:r>
                        <a:rPr lang="en-US" sz="1700" b="0" u="none" strike="noStrike" dirty="0">
                          <a:effectLst/>
                        </a:rPr>
                        <a:t>  Plus PRIA Fees Collected (projected in FY 25)</a:t>
                      </a:r>
                      <a:endParaRPr lang="en-US" sz="1700" b="0" i="0" u="none" strike="noStrike" dirty="0">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b="0" i="0" u="none" strike="noStrike">
                          <a:solidFill>
                            <a:srgbClr val="000000"/>
                          </a:solidFill>
                          <a:effectLst/>
                          <a:latin typeface="Calibri"/>
                        </a:rPr>
                        <a:t>$20,676,730 </a:t>
                      </a:r>
                    </a:p>
                  </a:txBody>
                  <a:tcPr marL="9525" marR="9525" marT="9525" marB="0" anchor="ctr"/>
                </a:tc>
                <a:tc>
                  <a:txBody>
                    <a:bodyPr/>
                    <a:lstStyle/>
                    <a:p>
                      <a:pPr algn="ctr" rtl="0" fontAlgn="ctr"/>
                      <a:r>
                        <a:rPr lang="en-US" sz="1700" b="0" i="0" u="none" strike="noStrike">
                          <a:solidFill>
                            <a:srgbClr val="000000"/>
                          </a:solidFill>
                          <a:effectLst/>
                          <a:latin typeface="Calibri"/>
                        </a:rPr>
                        <a:t>$23,900,000 </a:t>
                      </a:r>
                    </a:p>
                  </a:txBody>
                  <a:tcPr marL="9525" marR="9525" marT="9525" marB="0" anchor="ctr"/>
                </a:tc>
                <a:tc>
                  <a:txBody>
                    <a:bodyPr/>
                    <a:lstStyle/>
                    <a:p>
                      <a:pPr algn="ctr" rtl="0" fontAlgn="ctr"/>
                      <a:r>
                        <a:rPr lang="en-US" sz="1700" b="0" i="0" u="none" strike="noStrike">
                          <a:solidFill>
                            <a:srgbClr val="000000"/>
                          </a:solidFill>
                          <a:effectLst/>
                          <a:latin typeface="Calibri"/>
                        </a:rPr>
                        <a:t>$20,615,609 </a:t>
                      </a:r>
                    </a:p>
                  </a:txBody>
                  <a:tcPr marL="9525" marR="9525" marT="9525" marB="0" anchor="ctr"/>
                </a:tc>
                <a:tc>
                  <a:txBody>
                    <a:bodyPr/>
                    <a:lstStyle/>
                    <a:p>
                      <a:pPr algn="ctr" rtl="0" fontAlgn="ctr"/>
                      <a:r>
                        <a:rPr lang="en-US" sz="1700" b="0" i="0" u="none" strike="noStrike">
                          <a:solidFill>
                            <a:srgbClr val="000000"/>
                          </a:solidFill>
                          <a:effectLst/>
                          <a:latin typeface="Calibri"/>
                        </a:rPr>
                        <a:t>$18,000,000 </a:t>
                      </a:r>
                    </a:p>
                  </a:txBody>
                  <a:tcPr marL="9525" marR="9525" marT="9525" marB="0" anchor="ctr"/>
                </a:tc>
                <a:tc>
                  <a:txBody>
                    <a:bodyPr/>
                    <a:lstStyle/>
                    <a:p>
                      <a:pPr algn="ctr" rtl="0" fontAlgn="ctr"/>
                      <a:r>
                        <a:rPr lang="en-US" sz="1700" b="0" i="0" u="none" strike="noStrike">
                          <a:solidFill>
                            <a:srgbClr val="000000"/>
                          </a:solidFill>
                          <a:effectLst/>
                          <a:latin typeface="Calibri"/>
                        </a:rPr>
                        <a:t>$18,000,000 </a:t>
                      </a:r>
                    </a:p>
                  </a:txBody>
                  <a:tcPr marL="9525" marR="9525" marT="9525" marB="0" anchor="ctr"/>
                </a:tc>
                <a:extLst>
                  <a:ext uri="{0D108BD9-81ED-4DB2-BD59-A6C34878D82A}">
                    <a16:rowId xmlns:a16="http://schemas.microsoft.com/office/drawing/2014/main" val="620814742"/>
                  </a:ext>
                </a:extLst>
              </a:tr>
              <a:tr h="498274">
                <a:tc>
                  <a:txBody>
                    <a:bodyPr/>
                    <a:lstStyle/>
                    <a:p>
                      <a:pPr algn="ctr" rtl="0" fontAlgn="ctr"/>
                      <a:r>
                        <a:rPr lang="en-US" sz="1700" b="0" u="none" strike="noStrike">
                          <a:effectLst/>
                        </a:rPr>
                        <a:t>  Plus PRIA 4 Maintenance Fee Carryover (projected FY 25)</a:t>
                      </a: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effectLst/>
                        </a:rPr>
                        <a:t>$42,285,000 </a:t>
                      </a: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effectLst/>
                        </a:rPr>
                        <a:t>$26,164,000 </a:t>
                      </a: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effectLst/>
                        </a:rPr>
                        <a:t>$17,500,000 </a:t>
                      </a: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effectLst/>
                        </a:rPr>
                        <a:t>$13,975,000 </a:t>
                      </a:r>
                      <a:endParaRPr lang="en-US" sz="1700" b="0"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u="none" strike="noStrike">
                          <a:effectLst/>
                        </a:rPr>
                        <a:t>$8,488,000 </a:t>
                      </a:r>
                      <a:endParaRPr lang="en-US" sz="1700" b="0" i="0" u="none" strike="noStrike">
                        <a:solidFill>
                          <a:srgbClr val="000000"/>
                        </a:solidFill>
                        <a:effectLst/>
                        <a:latin typeface="Calibri" panose="020F0502020204030204" pitchFamily="34" charset="0"/>
                      </a:endParaRPr>
                    </a:p>
                  </a:txBody>
                  <a:tcPr marL="3572" marR="3572" marT="3572" marB="0" anchor="ctr"/>
                </a:tc>
                <a:extLst>
                  <a:ext uri="{0D108BD9-81ED-4DB2-BD59-A6C34878D82A}">
                    <a16:rowId xmlns:a16="http://schemas.microsoft.com/office/drawing/2014/main" val="1102125002"/>
                  </a:ext>
                </a:extLst>
              </a:tr>
              <a:tr h="551430">
                <a:tc>
                  <a:txBody>
                    <a:bodyPr/>
                    <a:lstStyle/>
                    <a:p>
                      <a:pPr algn="ctr" rtl="0" fontAlgn="ctr"/>
                      <a:r>
                        <a:rPr lang="en-US" sz="1700" b="1" u="none" strike="noStrike">
                          <a:effectLst/>
                        </a:rPr>
                        <a:t>Equals OPP Appropriations + Fees</a:t>
                      </a:r>
                      <a:endParaRPr lang="en-US" sz="1700" b="1"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b="1" u="none" strike="noStrike">
                          <a:effectLst/>
                        </a:rPr>
                        <a:t>$175,396,390 </a:t>
                      </a:r>
                      <a:endParaRPr lang="en-US" sz="1700" b="1"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b="1" u="none" strike="noStrike">
                          <a:effectLst/>
                        </a:rPr>
                        <a:t>$164,097,432 </a:t>
                      </a:r>
                      <a:endParaRPr lang="en-US" sz="1700" b="1"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b="1" u="none" strike="noStrike">
                          <a:effectLst/>
                        </a:rPr>
                        <a:t>$166,290,356 </a:t>
                      </a:r>
                      <a:endParaRPr lang="en-US" sz="1700" b="1"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b="1" u="none" strike="noStrike">
                          <a:effectLst/>
                        </a:rPr>
                        <a:t>$161,133,000 </a:t>
                      </a:r>
                      <a:endParaRPr lang="en-US" sz="1700" b="1" i="0" u="none" strike="noStrike">
                        <a:solidFill>
                          <a:srgbClr val="000000"/>
                        </a:solidFill>
                        <a:effectLst/>
                        <a:latin typeface="Calibri" panose="020F0502020204030204" pitchFamily="34" charset="0"/>
                      </a:endParaRPr>
                    </a:p>
                  </a:txBody>
                  <a:tcPr marL="3572" marR="3572" marT="3572" marB="0" anchor="ctr"/>
                </a:tc>
                <a:tc>
                  <a:txBody>
                    <a:bodyPr/>
                    <a:lstStyle/>
                    <a:p>
                      <a:pPr algn="ctr" rtl="0" fontAlgn="ctr"/>
                      <a:r>
                        <a:rPr lang="en-US" sz="1700" b="1" u="none" strike="noStrike">
                          <a:effectLst/>
                        </a:rPr>
                        <a:t>$152,384,800 </a:t>
                      </a:r>
                      <a:endParaRPr lang="en-US" sz="1700" b="1" i="0" u="none" strike="noStrike">
                        <a:solidFill>
                          <a:srgbClr val="000000"/>
                        </a:solidFill>
                        <a:effectLst/>
                        <a:latin typeface="Calibri" panose="020F0502020204030204" pitchFamily="34" charset="0"/>
                      </a:endParaRPr>
                    </a:p>
                  </a:txBody>
                  <a:tcPr marL="3572" marR="3572" marT="3572" marB="0" anchor="ctr"/>
                </a:tc>
                <a:extLst>
                  <a:ext uri="{0D108BD9-81ED-4DB2-BD59-A6C34878D82A}">
                    <a16:rowId xmlns:a16="http://schemas.microsoft.com/office/drawing/2014/main" val="3496593204"/>
                  </a:ext>
                </a:extLst>
              </a:tr>
              <a:tr h="551430">
                <a:tc>
                  <a:txBody>
                    <a:bodyPr/>
                    <a:lstStyle/>
                    <a:p>
                      <a:pPr lvl="0" algn="ctr">
                        <a:lnSpc>
                          <a:spcPct val="100000"/>
                        </a:lnSpc>
                        <a:spcBef>
                          <a:spcPts val="0"/>
                        </a:spcBef>
                        <a:spcAft>
                          <a:spcPts val="0"/>
                        </a:spcAft>
                        <a:buNone/>
                      </a:pPr>
                      <a:r>
                        <a:rPr lang="en-US" sz="1700" b="1" i="0" u="none" strike="noStrike" noProof="0">
                          <a:solidFill>
                            <a:srgbClr val="000000"/>
                          </a:solidFill>
                          <a:effectLst/>
                          <a:latin typeface="Calibri"/>
                        </a:rPr>
                        <a:t>FTE levels</a:t>
                      </a:r>
                      <a:endParaRPr lang="en-US" sz="1700"/>
                    </a:p>
                    <a:p>
                      <a:pPr lvl="0" algn="ctr">
                        <a:buNone/>
                      </a:pPr>
                      <a:endParaRPr lang="en-US" sz="1700" b="1" u="none" strike="noStrike">
                        <a:effectLst/>
                      </a:endParaRPr>
                    </a:p>
                  </a:txBody>
                  <a:tcPr marL="3572" marR="3572" marT="3572" marB="0" anchor="ctr"/>
                </a:tc>
                <a:tc>
                  <a:txBody>
                    <a:bodyPr/>
                    <a:lstStyle/>
                    <a:p>
                      <a:pPr lvl="0" algn="ctr">
                        <a:lnSpc>
                          <a:spcPct val="100000"/>
                        </a:lnSpc>
                        <a:spcBef>
                          <a:spcPts val="0"/>
                        </a:spcBef>
                        <a:spcAft>
                          <a:spcPts val="0"/>
                        </a:spcAft>
                        <a:buNone/>
                      </a:pPr>
                      <a:r>
                        <a:rPr lang="en-US" sz="1700" b="1" i="0" u="none" strike="noStrike" noProof="0">
                          <a:solidFill>
                            <a:srgbClr val="000000"/>
                          </a:solidFill>
                          <a:effectLst/>
                          <a:latin typeface="Calibri"/>
                        </a:rPr>
                        <a:t>604.1</a:t>
                      </a:r>
                      <a:endParaRPr lang="en-US" sz="1700"/>
                    </a:p>
                    <a:p>
                      <a:pPr lvl="0" algn="ctr">
                        <a:buNone/>
                      </a:pPr>
                      <a:endParaRPr lang="en-US" sz="1700" b="1" u="none" strike="noStrike">
                        <a:effectLst/>
                      </a:endParaRPr>
                    </a:p>
                  </a:txBody>
                  <a:tcPr marL="3572" marR="3572" marT="3572" marB="0" anchor="ctr"/>
                </a:tc>
                <a:tc>
                  <a:txBody>
                    <a:bodyPr/>
                    <a:lstStyle/>
                    <a:p>
                      <a:pPr lvl="0" algn="ctr">
                        <a:lnSpc>
                          <a:spcPct val="100000"/>
                        </a:lnSpc>
                        <a:spcBef>
                          <a:spcPts val="0"/>
                        </a:spcBef>
                        <a:spcAft>
                          <a:spcPts val="0"/>
                        </a:spcAft>
                        <a:buNone/>
                      </a:pPr>
                      <a:r>
                        <a:rPr lang="en-US" sz="1700" b="1" i="0" u="none" strike="noStrike" noProof="0">
                          <a:solidFill>
                            <a:srgbClr val="000000"/>
                          </a:solidFill>
                          <a:effectLst/>
                          <a:latin typeface="Calibri"/>
                        </a:rPr>
                        <a:t>575.0</a:t>
                      </a:r>
                      <a:endParaRPr lang="en-US" sz="1700"/>
                    </a:p>
                    <a:p>
                      <a:pPr lvl="0" algn="ctr">
                        <a:buNone/>
                      </a:pPr>
                      <a:endParaRPr lang="en-US" sz="1700" b="1" u="none" strike="noStrike">
                        <a:effectLst/>
                      </a:endParaRPr>
                    </a:p>
                  </a:txBody>
                  <a:tcPr marL="3572" marR="3572" marT="3572" marB="0" anchor="ctr"/>
                </a:tc>
                <a:tc>
                  <a:txBody>
                    <a:bodyPr/>
                    <a:lstStyle/>
                    <a:p>
                      <a:pPr lvl="0" algn="ctr">
                        <a:lnSpc>
                          <a:spcPct val="100000"/>
                        </a:lnSpc>
                        <a:spcBef>
                          <a:spcPts val="0"/>
                        </a:spcBef>
                        <a:spcAft>
                          <a:spcPts val="0"/>
                        </a:spcAft>
                        <a:buNone/>
                      </a:pPr>
                      <a:r>
                        <a:rPr lang="en-US" sz="1700" b="1" i="0" u="none" strike="noStrike" noProof="0">
                          <a:solidFill>
                            <a:srgbClr val="000000"/>
                          </a:solidFill>
                          <a:effectLst/>
                          <a:latin typeface="Calibri"/>
                        </a:rPr>
                        <a:t>549.1</a:t>
                      </a:r>
                      <a:endParaRPr lang="en-US" sz="1700"/>
                    </a:p>
                    <a:p>
                      <a:pPr lvl="0" algn="ctr">
                        <a:buNone/>
                      </a:pPr>
                      <a:endParaRPr lang="en-US" sz="1700" b="1" u="none" strike="noStrike">
                        <a:effectLst/>
                      </a:endParaRPr>
                    </a:p>
                  </a:txBody>
                  <a:tcPr marL="3572" marR="3572" marT="3572" marB="0" anchor="ctr"/>
                </a:tc>
                <a:tc>
                  <a:txBody>
                    <a:bodyPr/>
                    <a:lstStyle/>
                    <a:p>
                      <a:pPr lvl="0" algn="ctr">
                        <a:lnSpc>
                          <a:spcPct val="100000"/>
                        </a:lnSpc>
                        <a:spcBef>
                          <a:spcPts val="0"/>
                        </a:spcBef>
                        <a:spcAft>
                          <a:spcPts val="0"/>
                        </a:spcAft>
                        <a:buNone/>
                      </a:pPr>
                      <a:r>
                        <a:rPr lang="en-US" sz="1700" b="1" i="0" u="none" strike="noStrike" noProof="0">
                          <a:solidFill>
                            <a:srgbClr val="000000"/>
                          </a:solidFill>
                          <a:effectLst/>
                          <a:latin typeface="Calibri"/>
                        </a:rPr>
                        <a:t>557.1</a:t>
                      </a:r>
                      <a:endParaRPr lang="en-US" sz="1700"/>
                    </a:p>
                    <a:p>
                      <a:pPr lvl="0" algn="ctr">
                        <a:buNone/>
                      </a:pPr>
                      <a:endParaRPr lang="en-US" sz="1700" b="1" u="none" strike="noStrike">
                        <a:effectLst/>
                      </a:endParaRPr>
                    </a:p>
                  </a:txBody>
                  <a:tcPr marL="3572" marR="3572" marT="3572" marB="0" anchor="ctr"/>
                </a:tc>
                <a:tc>
                  <a:txBody>
                    <a:bodyPr/>
                    <a:lstStyle/>
                    <a:p>
                      <a:pPr lvl="0" algn="ctr">
                        <a:lnSpc>
                          <a:spcPct val="100000"/>
                        </a:lnSpc>
                        <a:spcBef>
                          <a:spcPts val="0"/>
                        </a:spcBef>
                        <a:spcAft>
                          <a:spcPts val="0"/>
                        </a:spcAft>
                        <a:buNone/>
                      </a:pPr>
                      <a:r>
                        <a:rPr lang="en-US" sz="1700" b="1" i="0" u="none" strike="noStrike" noProof="0" dirty="0">
                          <a:solidFill>
                            <a:srgbClr val="000000"/>
                          </a:solidFill>
                          <a:effectLst/>
                          <a:latin typeface="Calibri"/>
                        </a:rPr>
                        <a:t>543.0</a:t>
                      </a:r>
                      <a:endParaRPr lang="en-US" sz="1700" dirty="0"/>
                    </a:p>
                    <a:p>
                      <a:pPr lvl="0" algn="ctr">
                        <a:buNone/>
                      </a:pPr>
                      <a:endParaRPr lang="en-US" sz="1700" b="1" u="none" strike="noStrike" dirty="0">
                        <a:effectLst/>
                      </a:endParaRPr>
                    </a:p>
                  </a:txBody>
                  <a:tcPr marL="3572" marR="3572" marT="3572" marB="0" anchor="ctr"/>
                </a:tc>
                <a:extLst>
                  <a:ext uri="{0D108BD9-81ED-4DB2-BD59-A6C34878D82A}">
                    <a16:rowId xmlns:a16="http://schemas.microsoft.com/office/drawing/2014/main" val="2917304281"/>
                  </a:ext>
                </a:extLst>
              </a:tr>
            </a:tbl>
          </a:graphicData>
        </a:graphic>
      </p:graphicFrame>
    </p:spTree>
    <p:extLst>
      <p:ext uri="{BB962C8B-B14F-4D97-AF65-F5344CB8AC3E}">
        <p14:creationId xmlns:p14="http://schemas.microsoft.com/office/powerpoint/2010/main" val="31872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a:xfrm>
            <a:off x="957263" y="416093"/>
            <a:ext cx="9895951" cy="1033669"/>
          </a:xfrm>
        </p:spPr>
        <p:txBody>
          <a:bodyPr>
            <a:noAutofit/>
          </a:bodyPr>
          <a:lstStyle/>
          <a:p>
            <a:pPr algn="ctr"/>
            <a:r>
              <a:rPr lang="en-US" sz="3200" b="1">
                <a:solidFill>
                  <a:srgbClr val="FFFFFF"/>
                </a:solidFill>
                <a:latin typeface="Arial" panose="020B0604020202020204" pitchFamily="34" charset="0"/>
                <a:cs typeface="Arial" panose="020B0604020202020204" pitchFamily="34" charset="0"/>
              </a:rPr>
              <a:t>Litigation</a:t>
            </a:r>
            <a:br>
              <a:rPr lang="en-US" sz="3200">
                <a:solidFill>
                  <a:srgbClr val="FFFFFF"/>
                </a:solidFill>
              </a:rPr>
            </a:br>
            <a:endParaRPr lang="en-US" sz="3200">
              <a:solidFill>
                <a:srgbClr val="FFFFFF"/>
              </a:solidFill>
            </a:endParaRPr>
          </a:p>
        </p:txBody>
      </p:sp>
      <p:sp>
        <p:nvSpPr>
          <p:cNvPr id="6" name="Text Placeholder 5">
            <a:extLst>
              <a:ext uri="{FF2B5EF4-FFF2-40B4-BE49-F238E27FC236}">
                <a16:creationId xmlns:a16="http://schemas.microsoft.com/office/drawing/2014/main" id="{A1FE0C33-CECE-4322-A29C-AEA87CDB13E3}"/>
              </a:ext>
            </a:extLst>
          </p:cNvPr>
          <p:cNvSpPr>
            <a:spLocks noGrp="1"/>
          </p:cNvSpPr>
          <p:nvPr>
            <p:ph idx="1"/>
          </p:nvPr>
        </p:nvSpPr>
        <p:spPr>
          <a:xfrm>
            <a:off x="215460" y="749316"/>
            <a:ext cx="11483742" cy="3850202"/>
          </a:xfrm>
        </p:spPr>
        <p:txBody>
          <a:bodyPr anchor="ctr">
            <a:normAutofit/>
          </a:bodyPr>
          <a:lstStyle/>
          <a:p>
            <a:pPr>
              <a:buFont typeface="Wingdings" panose="05000000000000000000" pitchFamily="2" charset="2"/>
              <a:buChar char="§"/>
            </a:pPr>
            <a:r>
              <a:rPr lang="en-US" sz="1800">
                <a:latin typeface="Arial"/>
                <a:cs typeface="Arial"/>
              </a:rPr>
              <a:t>EPA is required to pay certain attorney fees when plaintiffs are successful in legal challenges against EPA.</a:t>
            </a:r>
          </a:p>
          <a:p>
            <a:pPr>
              <a:buFont typeface="Wingdings" panose="05000000000000000000" pitchFamily="2" charset="2"/>
              <a:buChar char="§"/>
            </a:pPr>
            <a:r>
              <a:rPr lang="en-US" sz="1800">
                <a:latin typeface="Arial"/>
                <a:cs typeface="Arial"/>
              </a:rPr>
              <a:t>As of 2024, all the ESA lawsuits and ESA claims in broader lawsuits have either been resolved or are expected to be resolved in the very near future.  </a:t>
            </a:r>
          </a:p>
          <a:p>
            <a:pPr>
              <a:buFont typeface="Wingdings" panose="05000000000000000000" pitchFamily="2" charset="2"/>
              <a:buChar char="§"/>
            </a:pPr>
            <a:r>
              <a:rPr lang="en-US" sz="1800">
                <a:latin typeface="Arial"/>
                <a:cs typeface="Arial"/>
              </a:rPr>
              <a:t>In October 2024, </a:t>
            </a:r>
            <a:r>
              <a:rPr lang="en-US" sz="1800">
                <a:solidFill>
                  <a:srgbClr val="000000"/>
                </a:solidFill>
                <a:effectLst/>
                <a:latin typeface="Helvetica" panose="020B0604020202020204" pitchFamily="34" charset="0"/>
                <a:ea typeface="Calibri" panose="020F0502020204030204" pitchFamily="34" charset="0"/>
              </a:rPr>
              <a:t>EPA released a proposed plan to settle legal claims on the Agency's implementation of the Endocrine Disruptor Screening Program (EDSP). </a:t>
            </a:r>
            <a:endParaRPr lang="en-US" sz="1800">
              <a:latin typeface="Arial"/>
              <a:cs typeface="Arial"/>
            </a:endParaRPr>
          </a:p>
          <a:p>
            <a:endParaRPr lang="en-US" sz="2000"/>
          </a:p>
        </p:txBody>
      </p:sp>
      <p:graphicFrame>
        <p:nvGraphicFramePr>
          <p:cNvPr id="4" name="Table 3">
            <a:extLst>
              <a:ext uri="{FF2B5EF4-FFF2-40B4-BE49-F238E27FC236}">
                <a16:creationId xmlns:a16="http://schemas.microsoft.com/office/drawing/2014/main" id="{2B3514C5-3A96-DB61-377E-21ECA298EDD9}"/>
              </a:ext>
            </a:extLst>
          </p:cNvPr>
          <p:cNvGraphicFramePr>
            <a:graphicFrameLocks noGrp="1"/>
          </p:cNvGraphicFramePr>
          <p:nvPr>
            <p:extLst>
              <p:ext uri="{D42A27DB-BD31-4B8C-83A1-F6EECF244321}">
                <p14:modId xmlns:p14="http://schemas.microsoft.com/office/powerpoint/2010/main" val="794457533"/>
              </p:ext>
            </p:extLst>
          </p:nvPr>
        </p:nvGraphicFramePr>
        <p:xfrm>
          <a:off x="957262" y="3446654"/>
          <a:ext cx="9521551" cy="3216905"/>
        </p:xfrm>
        <a:graphic>
          <a:graphicData uri="http://schemas.openxmlformats.org/drawingml/2006/table">
            <a:tbl>
              <a:tblPr firstRow="1" bandRow="1">
                <a:solidFill>
                  <a:schemeClr val="bg1"/>
                </a:solidFill>
                <a:tableStyleId>{284E427A-3D55-4303-BF80-6455036E1DE7}</a:tableStyleId>
              </a:tblPr>
              <a:tblGrid>
                <a:gridCol w="4442909">
                  <a:extLst>
                    <a:ext uri="{9D8B030D-6E8A-4147-A177-3AD203B41FA5}">
                      <a16:colId xmlns:a16="http://schemas.microsoft.com/office/drawing/2014/main" val="1968253430"/>
                    </a:ext>
                  </a:extLst>
                </a:gridCol>
                <a:gridCol w="5078642">
                  <a:extLst>
                    <a:ext uri="{9D8B030D-6E8A-4147-A177-3AD203B41FA5}">
                      <a16:colId xmlns:a16="http://schemas.microsoft.com/office/drawing/2014/main" val="278449652"/>
                    </a:ext>
                  </a:extLst>
                </a:gridCol>
              </a:tblGrid>
              <a:tr h="888535">
                <a:tc>
                  <a:txBody>
                    <a:bodyPr/>
                    <a:lstStyle/>
                    <a:p>
                      <a:pPr algn="ctr" fontAlgn="base">
                        <a:lnSpc>
                          <a:spcPts val="1200"/>
                        </a:lnSpc>
                      </a:pPr>
                      <a:r>
                        <a:rPr lang="en-US" sz="1800" b="1" i="0" cap="none" spc="0">
                          <a:solidFill>
                            <a:schemeClr val="bg1"/>
                          </a:solidFill>
                          <a:effectLst/>
                          <a:latin typeface="Arial"/>
                        </a:rPr>
                        <a:t>Year</a:t>
                      </a:r>
                    </a:p>
                  </a:txBody>
                  <a:tcPr marL="99579" marR="57450" marT="76600" marB="76600" anchor="ctr">
                    <a:lnL w="19050" cap="flat" cmpd="sng" algn="ctr">
                      <a:solidFill>
                        <a:schemeClr val="tx1"/>
                      </a:solidFill>
                      <a:prstDash val="solid"/>
                    </a:lnL>
                    <a:lnR w="12700" cmpd="sng">
                      <a:noFill/>
                    </a:lnR>
                    <a:lnT w="1905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base">
                        <a:lnSpc>
                          <a:spcPts val="1200"/>
                        </a:lnSpc>
                      </a:pPr>
                      <a:r>
                        <a:rPr lang="en-US" sz="1800" b="1" i="0" cap="none" spc="0">
                          <a:solidFill>
                            <a:schemeClr val="bg1"/>
                          </a:solidFill>
                          <a:effectLst/>
                          <a:latin typeface="Arial"/>
                        </a:rPr>
                        <a:t>Sum of Dollar Amount</a:t>
                      </a:r>
                    </a:p>
                  </a:txBody>
                  <a:tcPr marL="99579" marR="57450" marT="76600" marB="76600" anchor="ctr">
                    <a:lnL w="12700" cmpd="sng">
                      <a:noFill/>
                    </a:lnL>
                    <a:lnR w="12700" cmpd="sng">
                      <a:noFill/>
                    </a:lnR>
                    <a:lnT w="1905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10969680"/>
                  </a:ext>
                </a:extLst>
              </a:tr>
              <a:tr h="621342">
                <a:tc>
                  <a:txBody>
                    <a:bodyPr/>
                    <a:lstStyle/>
                    <a:p>
                      <a:pPr algn="ctr" fontAlgn="base">
                        <a:lnSpc>
                          <a:spcPts val="1200"/>
                        </a:lnSpc>
                      </a:pPr>
                      <a:r>
                        <a:rPr lang="en-US" sz="1800" b="1" i="0" cap="none" spc="0">
                          <a:solidFill>
                            <a:schemeClr val="tx1"/>
                          </a:solidFill>
                          <a:effectLst/>
                          <a:latin typeface="Arial"/>
                        </a:rPr>
                        <a:t>2022</a:t>
                      </a:r>
                    </a:p>
                  </a:txBody>
                  <a:tcPr marL="99579" marR="57450" marT="76600" marB="766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200"/>
                        </a:lnSpc>
                      </a:pPr>
                      <a:r>
                        <a:rPr lang="en-US" sz="1800" b="1" i="0" cap="none" spc="0">
                          <a:solidFill>
                            <a:schemeClr val="tx1"/>
                          </a:solidFill>
                          <a:effectLst/>
                          <a:latin typeface="Arial"/>
                        </a:rPr>
                        <a:t>$311,750.00</a:t>
                      </a:r>
                    </a:p>
                  </a:txBody>
                  <a:tcPr marL="99579" marR="57450" marT="76600" marB="766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6294609"/>
                  </a:ext>
                </a:extLst>
              </a:tr>
              <a:tr h="621342">
                <a:tc>
                  <a:txBody>
                    <a:bodyPr/>
                    <a:lstStyle/>
                    <a:p>
                      <a:pPr algn="ctr" fontAlgn="base">
                        <a:lnSpc>
                          <a:spcPts val="1200"/>
                        </a:lnSpc>
                      </a:pPr>
                      <a:r>
                        <a:rPr lang="en-US" sz="1800" b="1" i="0" cap="none" spc="0">
                          <a:solidFill>
                            <a:schemeClr val="tx1"/>
                          </a:solidFill>
                          <a:effectLst/>
                          <a:latin typeface="Arial"/>
                        </a:rPr>
                        <a:t>2023</a:t>
                      </a:r>
                    </a:p>
                  </a:txBody>
                  <a:tcPr marL="99579" marR="57450" marT="76600" marB="766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200"/>
                        </a:lnSpc>
                      </a:pPr>
                      <a:r>
                        <a:rPr lang="en-US" sz="1800" b="1" i="0" cap="none" spc="0">
                          <a:solidFill>
                            <a:schemeClr val="tx1"/>
                          </a:solidFill>
                          <a:effectLst/>
                          <a:latin typeface="Arial"/>
                        </a:rPr>
                        <a:t>$1,185,539.38</a:t>
                      </a:r>
                    </a:p>
                  </a:txBody>
                  <a:tcPr marL="99579" marR="57450" marT="76600" marB="766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2923620"/>
                  </a:ext>
                </a:extLst>
              </a:tr>
              <a:tr h="621342">
                <a:tc>
                  <a:txBody>
                    <a:bodyPr/>
                    <a:lstStyle/>
                    <a:p>
                      <a:pPr algn="ctr" fontAlgn="base">
                        <a:lnSpc>
                          <a:spcPts val="1200"/>
                        </a:lnSpc>
                      </a:pPr>
                      <a:r>
                        <a:rPr lang="en-US" sz="1800" b="1" i="0" cap="none" spc="0">
                          <a:solidFill>
                            <a:schemeClr val="tx1"/>
                          </a:solidFill>
                          <a:effectLst/>
                          <a:latin typeface="Arial"/>
                        </a:rPr>
                        <a:t>2024</a:t>
                      </a:r>
                    </a:p>
                  </a:txBody>
                  <a:tcPr marL="99579" marR="57450" marT="76600" marB="766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200"/>
                        </a:lnSpc>
                      </a:pPr>
                      <a:r>
                        <a:rPr lang="en-US" sz="1800" b="1" i="0" cap="none" spc="0">
                          <a:solidFill>
                            <a:schemeClr val="tx1"/>
                          </a:solidFill>
                          <a:effectLst/>
                          <a:latin typeface="Arial"/>
                        </a:rPr>
                        <a:t>$916,025.00</a:t>
                      </a:r>
                    </a:p>
                  </a:txBody>
                  <a:tcPr marL="99579" marR="57450" marT="76600" marB="766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471285"/>
                  </a:ext>
                </a:extLst>
              </a:tr>
              <a:tr h="464344">
                <a:tc>
                  <a:txBody>
                    <a:bodyPr/>
                    <a:lstStyle/>
                    <a:p>
                      <a:pPr lvl="0" algn="ctr">
                        <a:lnSpc>
                          <a:spcPts val="1200"/>
                        </a:lnSpc>
                        <a:buNone/>
                      </a:pPr>
                      <a:r>
                        <a:rPr lang="en-US" sz="1800" b="1" i="0" cap="none" spc="0">
                          <a:solidFill>
                            <a:schemeClr val="tx1"/>
                          </a:solidFill>
                          <a:effectLst/>
                          <a:latin typeface="Arial"/>
                        </a:rPr>
                        <a:t>2025</a:t>
                      </a:r>
                    </a:p>
                  </a:txBody>
                  <a:tcPr marL="99579" marR="57450" marT="76600" marB="766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1200"/>
                        </a:lnSpc>
                        <a:buNone/>
                      </a:pPr>
                      <a:r>
                        <a:rPr lang="en-US" sz="1800" b="1" i="0" cap="none" spc="0">
                          <a:solidFill>
                            <a:schemeClr val="tx1"/>
                          </a:solidFill>
                          <a:effectLst/>
                          <a:latin typeface="Arial"/>
                        </a:rPr>
                        <a:t>$1.2M and counting</a:t>
                      </a:r>
                    </a:p>
                  </a:txBody>
                  <a:tcPr marL="99579" marR="57450" marT="76600" marB="766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8273830"/>
                  </a:ext>
                </a:extLst>
              </a:tr>
            </a:tbl>
          </a:graphicData>
        </a:graphic>
      </p:graphicFrame>
    </p:spTree>
    <p:extLst>
      <p:ext uri="{BB962C8B-B14F-4D97-AF65-F5344CB8AC3E}">
        <p14:creationId xmlns:p14="http://schemas.microsoft.com/office/powerpoint/2010/main" val="191353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a:xfrm>
            <a:off x="1264022" y="464034"/>
            <a:ext cx="9895951" cy="1033669"/>
          </a:xfrm>
        </p:spPr>
        <p:txBody>
          <a:bodyPr>
            <a:noAutofit/>
          </a:bodyPr>
          <a:lstStyle/>
          <a:p>
            <a:pPr algn="ctr"/>
            <a:r>
              <a:rPr lang="en-US" sz="3200" b="1">
                <a:solidFill>
                  <a:srgbClr val="FFFFFF"/>
                </a:solidFill>
                <a:latin typeface="Arial" panose="020B0604020202020204" pitchFamily="34" charset="0"/>
                <a:cs typeface="Arial" panose="020B0604020202020204" pitchFamily="34" charset="0"/>
              </a:rPr>
              <a:t>Pesticide Registration Improvement Act (PRIA) 5 Implementation - FY 24 Activities</a:t>
            </a:r>
            <a:br>
              <a:rPr lang="en-US" sz="3200">
                <a:solidFill>
                  <a:srgbClr val="FFFFFF"/>
                </a:solidFill>
              </a:rPr>
            </a:br>
            <a:endParaRPr lang="en-US" sz="3200">
              <a:solidFill>
                <a:srgbClr val="FFFFFF"/>
              </a:solidFill>
            </a:endParaRPr>
          </a:p>
        </p:txBody>
      </p:sp>
      <p:sp>
        <p:nvSpPr>
          <p:cNvPr id="6" name="Text Placeholder 5">
            <a:extLst>
              <a:ext uri="{FF2B5EF4-FFF2-40B4-BE49-F238E27FC236}">
                <a16:creationId xmlns:a16="http://schemas.microsoft.com/office/drawing/2014/main" id="{A1FE0C33-CECE-4322-A29C-AEA87CDB13E3}"/>
              </a:ext>
            </a:extLst>
          </p:cNvPr>
          <p:cNvSpPr>
            <a:spLocks noGrp="1"/>
          </p:cNvSpPr>
          <p:nvPr>
            <p:ph idx="1"/>
          </p:nvPr>
        </p:nvSpPr>
        <p:spPr>
          <a:xfrm>
            <a:off x="957263" y="2014538"/>
            <a:ext cx="10747057" cy="4278686"/>
          </a:xfrm>
        </p:spPr>
        <p:txBody>
          <a:bodyPr anchor="ctr">
            <a:normAutofit/>
          </a:bodyPr>
          <a:lstStyle/>
          <a:p>
            <a:pPr>
              <a:buClr>
                <a:schemeClr val="tx1"/>
              </a:buClr>
              <a:buFont typeface="Wingdings" panose="05000000000000000000" pitchFamily="2" charset="2"/>
              <a:buChar char="§"/>
            </a:pPr>
            <a:r>
              <a:rPr lang="en-US" sz="2400">
                <a:latin typeface="Arial" panose="020B0604020202020204" pitchFamily="34" charset="0"/>
                <a:cs typeface="Arial" panose="020B0604020202020204" pitchFamily="34" charset="0"/>
              </a:rPr>
              <a:t>EPA webpage on PRIA 5 Implementation: </a:t>
            </a:r>
            <a:r>
              <a:rPr lang="en-US" sz="2400">
                <a:latin typeface="Arial" panose="020B0604020202020204" pitchFamily="34" charset="0"/>
                <a:cs typeface="Arial" panose="020B0604020202020204" pitchFamily="34" charset="0"/>
                <a:hlinkClick r:id="rId2"/>
              </a:rPr>
              <a:t>https://www.epa.gov/pria-fees/pria-5-implementation </a:t>
            </a:r>
            <a:endParaRPr lang="en-US" sz="2400">
              <a:latin typeface="Arial" panose="020B0604020202020204" pitchFamily="34" charset="0"/>
              <a:cs typeface="Arial" panose="020B0604020202020204" pitchFamily="34" charset="0"/>
            </a:endParaRPr>
          </a:p>
          <a:p>
            <a:pPr>
              <a:buClr>
                <a:schemeClr val="tx1"/>
              </a:buClr>
              <a:buFont typeface="Wingdings" panose="05000000000000000000" pitchFamily="2" charset="2"/>
              <a:buChar char="§"/>
            </a:pPr>
            <a:r>
              <a:rPr lang="en-US" sz="2400">
                <a:latin typeface="Arial" panose="020B0604020202020204" pitchFamily="34" charset="0"/>
                <a:cs typeface="Arial" panose="020B0604020202020204" pitchFamily="34" charset="0"/>
              </a:rPr>
              <a:t>FY 2023 PRIA Annual Report issued</a:t>
            </a:r>
          </a:p>
          <a:p>
            <a:pPr>
              <a:buClr>
                <a:schemeClr val="tx1"/>
              </a:buClr>
              <a:buFont typeface="Wingdings" panose="05000000000000000000" pitchFamily="2" charset="2"/>
              <a:buChar char="§"/>
            </a:pPr>
            <a:r>
              <a:rPr lang="en-US" sz="2400">
                <a:latin typeface="Arial" panose="020B0604020202020204" pitchFamily="34" charset="0"/>
                <a:cs typeface="Arial" panose="020B0604020202020204" pitchFamily="34" charset="0"/>
              </a:rPr>
              <a:t>Non-PRIA backlog reduction and review timeframes for new actions</a:t>
            </a:r>
          </a:p>
          <a:p>
            <a:pPr marR="0" lvl="0" defTabSz="914400" rtl="0" eaLnBrk="1" fontAlgn="auto" latinLnBrk="0" hangingPunct="1">
              <a:spcBef>
                <a:spcPts val="1200"/>
              </a:spcBef>
              <a:spcAft>
                <a:spcPts val="200"/>
              </a:spcAft>
              <a:buClr>
                <a:schemeClr val="tx1"/>
              </a:buClr>
              <a:buSzPct val="100000"/>
              <a:buFont typeface="Wingdings" panose="05000000000000000000" pitchFamily="2" charset="2"/>
              <a:buChar char="§"/>
              <a:tabLst>
                <a:tab pos="228600" algn="l"/>
              </a:tabLst>
              <a:defRPr/>
            </a:pPr>
            <a:r>
              <a:rPr kumimoji="0" lang="en-US" sz="2400" b="0" i="0" u="none" strike="noStrike" kern="1200" cap="none" spc="0" normalizeH="0" baseline="0" noProof="0">
                <a:ln>
                  <a:noFill/>
                </a:ln>
                <a:effectLst/>
                <a:uLnTx/>
                <a:uFillTx/>
                <a:latin typeface="Arial" panose="020B0604020202020204" pitchFamily="34" charset="0"/>
                <a:cs typeface="Arial" panose="020B0604020202020204" pitchFamily="34" charset="0"/>
              </a:rPr>
              <a:t>IT modernization efforts</a:t>
            </a:r>
          </a:p>
          <a:p>
            <a:pPr marR="0" lvl="0" defTabSz="914400" rtl="0" eaLnBrk="1" fontAlgn="auto" latinLnBrk="0" hangingPunct="1">
              <a:spcBef>
                <a:spcPts val="1200"/>
              </a:spcBef>
              <a:spcAft>
                <a:spcPts val="200"/>
              </a:spcAft>
              <a:buClr>
                <a:schemeClr val="tx1"/>
              </a:buClr>
              <a:buSzPct val="100000"/>
              <a:buFont typeface="Wingdings" panose="05000000000000000000" pitchFamily="2" charset="2"/>
              <a:buChar char="§"/>
              <a:tabLst>
                <a:tab pos="228600" algn="l"/>
              </a:tabLst>
              <a:defRPr/>
            </a:pPr>
            <a:r>
              <a:rPr kumimoji="0" lang="en-US" sz="2400" b="0" i="0" u="none" strike="noStrike" kern="1200" cap="none" spc="0" normalizeH="0" baseline="0" noProof="0">
                <a:ln>
                  <a:noFill/>
                </a:ln>
                <a:effectLst/>
                <a:uLnTx/>
                <a:uFillTx/>
                <a:latin typeface="Arial" panose="020B0604020202020204" pitchFamily="34" charset="0"/>
                <a:cs typeface="Arial" panose="020B0604020202020204" pitchFamily="34" charset="0"/>
              </a:rPr>
              <a:t>Bilingual labeling implementation- FAQs, implementation plan, outreach</a:t>
            </a:r>
          </a:p>
          <a:p>
            <a:pPr marR="0" lvl="0" defTabSz="914400" rtl="0" eaLnBrk="1" fontAlgn="auto" latinLnBrk="0" hangingPunct="1">
              <a:spcBef>
                <a:spcPts val="1200"/>
              </a:spcBef>
              <a:spcAft>
                <a:spcPts val="200"/>
              </a:spcAft>
              <a:buClr>
                <a:schemeClr val="tx1"/>
              </a:buClr>
              <a:buSzPct val="100000"/>
              <a:buFont typeface="Wingdings" panose="05000000000000000000" pitchFamily="2" charset="2"/>
              <a:buChar char="§"/>
              <a:tabLst>
                <a:tab pos="228600" algn="l"/>
              </a:tabLst>
              <a:defRPr/>
            </a:pPr>
            <a:r>
              <a:rPr kumimoji="0" lang="en-US" sz="2400" b="0" i="0" u="none" strike="noStrike" kern="1200" cap="none" spc="0" normalizeH="0" baseline="0" noProof="0">
                <a:ln>
                  <a:noFill/>
                </a:ln>
                <a:effectLst/>
                <a:uLnTx/>
                <a:uFillTx/>
                <a:latin typeface="Arial" panose="020B0604020202020204" pitchFamily="34" charset="0"/>
                <a:cs typeface="Arial" panose="020B0604020202020204" pitchFamily="34" charset="0"/>
              </a:rPr>
              <a:t>Vector Expedited Review Voucher (VERV) Program </a:t>
            </a:r>
          </a:p>
          <a:p>
            <a:pPr marR="0" lvl="0" defTabSz="914400" rtl="0" eaLnBrk="1" fontAlgn="auto" latinLnBrk="0" hangingPunct="1">
              <a:spcBef>
                <a:spcPts val="1200"/>
              </a:spcBef>
              <a:spcAft>
                <a:spcPts val="200"/>
              </a:spcAft>
              <a:buClr>
                <a:schemeClr val="tx1"/>
              </a:buClr>
              <a:buSzPct val="100000"/>
              <a:buFont typeface="Wingdings" panose="05000000000000000000" pitchFamily="2" charset="2"/>
              <a:buChar char="§"/>
              <a:tabLst>
                <a:tab pos="228600" algn="l"/>
              </a:tabLst>
              <a:defRPr/>
            </a:pPr>
            <a:r>
              <a:rPr kumimoji="0" lang="en-US" sz="2400" b="0" i="0" u="none" strike="noStrike" kern="1200" cap="none" spc="0" normalizeH="0" baseline="0" noProof="0">
                <a:ln>
                  <a:noFill/>
                </a:ln>
                <a:effectLst/>
                <a:uLnTx/>
                <a:uFillTx/>
                <a:latin typeface="Arial" panose="020B0604020202020204" pitchFamily="34" charset="0"/>
                <a:cs typeface="Arial" panose="020B0604020202020204" pitchFamily="34" charset="0"/>
              </a:rPr>
              <a:t>DER process implementation</a:t>
            </a:r>
          </a:p>
          <a:p>
            <a:endParaRPr lang="en-US" sz="2000"/>
          </a:p>
        </p:txBody>
      </p:sp>
    </p:spTree>
    <p:extLst>
      <p:ext uri="{BB962C8B-B14F-4D97-AF65-F5344CB8AC3E}">
        <p14:creationId xmlns:p14="http://schemas.microsoft.com/office/powerpoint/2010/main" val="4247606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41733A5-62CA-D658-17A1-70C3700D36BF}"/>
              </a:ext>
            </a:extLst>
          </p:cNvPr>
          <p:cNvSpPr>
            <a:spLocks noGrp="1"/>
          </p:cNvSpPr>
          <p:nvPr>
            <p:ph type="title"/>
          </p:nvPr>
        </p:nvSpPr>
        <p:spPr>
          <a:xfrm>
            <a:off x="1371599" y="294538"/>
            <a:ext cx="9895951" cy="1033669"/>
          </a:xfrm>
        </p:spPr>
        <p:txBody>
          <a:bodyPr>
            <a:normAutofit/>
          </a:bodyPr>
          <a:lstStyle/>
          <a:p>
            <a:pPr algn="ctr"/>
            <a:r>
              <a:rPr lang="en-US" sz="3200" b="1">
                <a:solidFill>
                  <a:srgbClr val="FFFFFF"/>
                </a:solidFill>
                <a:latin typeface="Arial" panose="020B0604020202020204" pitchFamily="34" charset="0"/>
                <a:cs typeface="Arial" panose="020B0604020202020204" pitchFamily="34" charset="0"/>
              </a:rPr>
              <a:t>Pesticide Registration Improvement Act (PRIA) 5 Implementation - FY 24 Activities</a:t>
            </a:r>
          </a:p>
        </p:txBody>
      </p:sp>
      <p:sp>
        <p:nvSpPr>
          <p:cNvPr id="11" name="Content Placeholder 10">
            <a:extLst>
              <a:ext uri="{FF2B5EF4-FFF2-40B4-BE49-F238E27FC236}">
                <a16:creationId xmlns:a16="http://schemas.microsoft.com/office/drawing/2014/main" id="{27EDF980-C563-9B4B-2A8A-FB079DE8833E}"/>
              </a:ext>
            </a:extLst>
          </p:cNvPr>
          <p:cNvSpPr>
            <a:spLocks noGrp="1"/>
          </p:cNvSpPr>
          <p:nvPr>
            <p:ph idx="1"/>
          </p:nvPr>
        </p:nvSpPr>
        <p:spPr>
          <a:xfrm>
            <a:off x="630621" y="1734208"/>
            <a:ext cx="10636929" cy="4582510"/>
          </a:xfrm>
        </p:spPr>
        <p:txBody>
          <a:bodyPr anchor="ctr">
            <a:normAutofit fontScale="92500" lnSpcReduction="20000"/>
          </a:bodyPr>
          <a:lstStyle/>
          <a:p>
            <a:pPr>
              <a:lnSpc>
                <a:spcPct val="110000"/>
              </a:lnSpc>
              <a:buFont typeface="Wingdings" panose="05000000000000000000" pitchFamily="2" charset="2"/>
              <a:buChar char="§"/>
            </a:pPr>
            <a:r>
              <a:rPr lang="en-US" sz="2400">
                <a:latin typeface="Arial"/>
                <a:cs typeface="Arial"/>
              </a:rPr>
              <a:t>Set-aside to develop and administer training to EPA staff and registrants</a:t>
            </a:r>
          </a:p>
          <a:p>
            <a:pPr lvl="1">
              <a:lnSpc>
                <a:spcPct val="110000"/>
              </a:lnSpc>
            </a:pPr>
            <a:r>
              <a:rPr lang="en-US">
                <a:latin typeface="Arial"/>
                <a:cs typeface="Arial"/>
              </a:rPr>
              <a:t>Developing grant program to compete and award in FY25 </a:t>
            </a:r>
            <a:endParaRPr lang="en-US">
              <a:latin typeface="Calibri" panose="020F0502020204030204"/>
              <a:cs typeface="Calibri"/>
            </a:endParaRPr>
          </a:p>
          <a:p>
            <a:pPr lvl="1">
              <a:lnSpc>
                <a:spcPct val="110000"/>
              </a:lnSpc>
            </a:pPr>
            <a:r>
              <a:rPr lang="en-US">
                <a:latin typeface="Arial"/>
                <a:cs typeface="Arial"/>
              </a:rPr>
              <a:t>Contract funded to administer training in interim</a:t>
            </a:r>
          </a:p>
          <a:p>
            <a:pPr>
              <a:lnSpc>
                <a:spcPct val="110000"/>
              </a:lnSpc>
              <a:buFont typeface="Wingdings" panose="05000000000000000000" pitchFamily="2" charset="2"/>
              <a:buChar char="§"/>
            </a:pPr>
            <a:r>
              <a:rPr lang="en-US" sz="2400">
                <a:latin typeface="Arial"/>
                <a:cs typeface="Arial"/>
              </a:rPr>
              <a:t>Continuation of existing cooperative agreements including Pesticide Safety Education Program cooperative agreement and a new partnership grant for the National Pesticide Information Center</a:t>
            </a:r>
          </a:p>
          <a:p>
            <a:pPr>
              <a:lnSpc>
                <a:spcPct val="110000"/>
              </a:lnSpc>
              <a:buFont typeface="Wingdings" panose="05000000000000000000" pitchFamily="2" charset="2"/>
              <a:buChar char="§"/>
            </a:pPr>
            <a:r>
              <a:rPr lang="en-US" sz="2400">
                <a:latin typeface="Arial"/>
                <a:cs typeface="Arial"/>
              </a:rPr>
              <a:t>New set-asides for farmworker training, health care clinician training and grant technical assistance cooperative agreements</a:t>
            </a:r>
          </a:p>
          <a:p>
            <a:pPr lvl="1">
              <a:lnSpc>
                <a:spcPct val="110000"/>
              </a:lnSpc>
            </a:pPr>
            <a:r>
              <a:rPr lang="en-US">
                <a:latin typeface="Arial"/>
                <a:cs typeface="Arial"/>
              </a:rPr>
              <a:t>Requested stakeholder input on program design for both farmworker and health care provider training grant programs</a:t>
            </a:r>
          </a:p>
          <a:p>
            <a:pPr>
              <a:lnSpc>
                <a:spcPct val="110000"/>
              </a:lnSpc>
              <a:buFont typeface="Wingdings" panose="05000000000000000000" pitchFamily="2" charset="2"/>
              <a:buChar char="§"/>
            </a:pPr>
            <a:r>
              <a:rPr lang="en-US" sz="2400">
                <a:latin typeface="Arial"/>
                <a:cs typeface="Arial"/>
              </a:rPr>
              <a:t>Third-party audit of business processes and workforce assessment; contract in review, anticipated award for FY25</a:t>
            </a:r>
          </a:p>
          <a:p>
            <a:endParaRPr lang="en-US" sz="2000">
              <a:cs typeface="Calibri" panose="020F0502020204030204"/>
            </a:endParaRPr>
          </a:p>
        </p:txBody>
      </p:sp>
    </p:spTree>
    <p:extLst>
      <p:ext uri="{BB962C8B-B14F-4D97-AF65-F5344CB8AC3E}">
        <p14:creationId xmlns:p14="http://schemas.microsoft.com/office/powerpoint/2010/main" val="3571380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EDA59-2549-70E5-C3D1-ED8172FBC41F}"/>
              </a:ext>
            </a:extLst>
          </p:cNvPr>
          <p:cNvSpPr>
            <a:spLocks noGrp="1"/>
          </p:cNvSpPr>
          <p:nvPr>
            <p:ph type="title"/>
          </p:nvPr>
        </p:nvSpPr>
        <p:spPr>
          <a:xfrm>
            <a:off x="1667434" y="-39829"/>
            <a:ext cx="8229599" cy="1147482"/>
          </a:xfrm>
        </p:spPr>
        <p:txBody>
          <a:bodyPr anchor="b">
            <a:normAutofit/>
          </a:bodyPr>
          <a:lstStyle/>
          <a:p>
            <a:pPr algn="ctr"/>
            <a:r>
              <a:rPr lang="en-US" sz="3700" b="1">
                <a:latin typeface="Arial" panose="020B0604020202020204" pitchFamily="34" charset="0"/>
                <a:cs typeface="Arial" panose="020B0604020202020204" pitchFamily="34" charset="0"/>
              </a:rPr>
              <a:t>Digital Transformation Update</a:t>
            </a:r>
          </a:p>
        </p:txBody>
      </p:sp>
      <p:sp>
        <p:nvSpPr>
          <p:cNvPr id="3" name="Content Placeholder 2">
            <a:extLst>
              <a:ext uri="{FF2B5EF4-FFF2-40B4-BE49-F238E27FC236}">
                <a16:creationId xmlns:a16="http://schemas.microsoft.com/office/drawing/2014/main" id="{EF2715C1-304A-4ED1-CA4D-E61AE6D200B4}"/>
              </a:ext>
            </a:extLst>
          </p:cNvPr>
          <p:cNvSpPr>
            <a:spLocks noGrp="1"/>
          </p:cNvSpPr>
          <p:nvPr>
            <p:ph idx="1"/>
          </p:nvPr>
        </p:nvSpPr>
        <p:spPr>
          <a:xfrm>
            <a:off x="770965" y="1277411"/>
            <a:ext cx="6305002" cy="5078569"/>
          </a:xfrm>
        </p:spPr>
        <p:txBody>
          <a:bodyPr anchor="t">
            <a:normAutofit lnSpcReduction="10000"/>
          </a:bodyPr>
          <a:lstStyle/>
          <a:p>
            <a:pPr>
              <a:buFont typeface="Wingdings" panose="05000000000000000000" pitchFamily="2" charset="2"/>
              <a:buChar char="§"/>
            </a:pPr>
            <a:r>
              <a:rPr lang="en-US" sz="2000">
                <a:latin typeface="Arial" panose="020B0604020202020204" pitchFamily="34" charset="0"/>
                <a:cs typeface="Arial" panose="020B0604020202020204" pitchFamily="34" charset="0"/>
              </a:rPr>
              <a:t>New Portal and Customer Experience</a:t>
            </a:r>
          </a:p>
          <a:p>
            <a:pPr lvl="1"/>
            <a:r>
              <a:rPr lang="en-US" sz="2000">
                <a:latin typeface="Arial" panose="020B0604020202020204" pitchFamily="34" charset="0"/>
                <a:cs typeface="Arial" panose="020B0604020202020204" pitchFamily="34" charset="0"/>
              </a:rPr>
              <a:t>Two-way interaction between OPP and external stakeholder</a:t>
            </a:r>
          </a:p>
          <a:p>
            <a:pPr lvl="1"/>
            <a:r>
              <a:rPr lang="en-US" sz="2000">
                <a:latin typeface="Arial" panose="020B0604020202020204" pitchFamily="34" charset="0"/>
                <a:cs typeface="Arial" panose="020B0604020202020204" pitchFamily="34" charset="0"/>
              </a:rPr>
              <a:t>Modern submission and application tracking experience</a:t>
            </a:r>
          </a:p>
          <a:p>
            <a:pPr>
              <a:buFont typeface="Wingdings" panose="05000000000000000000" pitchFamily="2" charset="2"/>
              <a:buChar char="§"/>
            </a:pPr>
            <a:r>
              <a:rPr lang="en-US" sz="2000">
                <a:latin typeface="Arial" panose="020B0604020202020204" pitchFamily="34" charset="0"/>
                <a:cs typeface="Arial" panose="020B0604020202020204" pitchFamily="34" charset="0"/>
              </a:rPr>
              <a:t>e-CSF and e-label Projects</a:t>
            </a:r>
          </a:p>
          <a:p>
            <a:pPr lvl="1"/>
            <a:r>
              <a:rPr lang="en-US" sz="2000">
                <a:latin typeface="Arial" panose="020B0604020202020204" pitchFamily="34" charset="0"/>
                <a:cs typeface="Arial" panose="020B0604020202020204" pitchFamily="34" charset="0"/>
              </a:rPr>
              <a:t>e-label workshop with Caliper to build on previous projects</a:t>
            </a:r>
          </a:p>
          <a:p>
            <a:pPr>
              <a:buFont typeface="Wingdings" panose="05000000000000000000" pitchFamily="2" charset="2"/>
              <a:buChar char="§"/>
            </a:pPr>
            <a:r>
              <a:rPr lang="en-US" sz="2000">
                <a:latin typeface="Arial" panose="020B0604020202020204" pitchFamily="34" charset="0"/>
                <a:cs typeface="Arial" panose="020B0604020202020204" pitchFamily="34" charset="0"/>
              </a:rPr>
              <a:t>DCI Modules; create, send, receive, track progress</a:t>
            </a:r>
          </a:p>
          <a:p>
            <a:pPr lvl="1"/>
            <a:r>
              <a:rPr lang="en-US" sz="2000">
                <a:latin typeface="Arial" panose="020B0604020202020204" pitchFamily="34" charset="0"/>
                <a:cs typeface="Arial" panose="020B0604020202020204" pitchFamily="34" charset="0"/>
              </a:rPr>
              <a:t>Interact with the case via an automated workflow</a:t>
            </a:r>
          </a:p>
          <a:p>
            <a:pPr lvl="1"/>
            <a:r>
              <a:rPr lang="en-US" sz="2000">
                <a:latin typeface="Arial" panose="020B0604020202020204" pitchFamily="34" charset="0"/>
                <a:cs typeface="Arial" panose="020B0604020202020204" pitchFamily="34" charset="0"/>
              </a:rPr>
              <a:t>Automated response pathways for registrants</a:t>
            </a:r>
          </a:p>
          <a:p>
            <a:pPr>
              <a:buFont typeface="Wingdings" panose="05000000000000000000" pitchFamily="2" charset="2"/>
              <a:buChar char="§"/>
            </a:pPr>
            <a:r>
              <a:rPr lang="en-US" sz="2000">
                <a:latin typeface="Arial" panose="020B0604020202020204" pitchFamily="34" charset="0"/>
                <a:cs typeface="Arial" panose="020B0604020202020204" pitchFamily="34" charset="0"/>
              </a:rPr>
              <a:t>CRM Analytics</a:t>
            </a:r>
          </a:p>
          <a:p>
            <a:pPr lvl="1"/>
            <a:r>
              <a:rPr lang="en-US" sz="2000">
                <a:latin typeface="Arial" panose="020B0604020202020204" pitchFamily="34" charset="0"/>
                <a:cs typeface="Arial" panose="020B0604020202020204" pitchFamily="34" charset="0"/>
              </a:rPr>
              <a:t>Modern performance metrics identifying needs and opportunities across OPP to both internal and external stakeholders</a:t>
            </a:r>
          </a:p>
          <a:p>
            <a:endParaRPr lang="en-US" sz="1300"/>
          </a:p>
        </p:txBody>
      </p:sp>
      <p:pic>
        <p:nvPicPr>
          <p:cNvPr id="4" name="Picture 3">
            <a:extLst>
              <a:ext uri="{FF2B5EF4-FFF2-40B4-BE49-F238E27FC236}">
                <a16:creationId xmlns:a16="http://schemas.microsoft.com/office/drawing/2014/main" id="{EB857199-BB3E-2E88-B32C-6E612E15B098}"/>
              </a:ext>
            </a:extLst>
          </p:cNvPr>
          <p:cNvPicPr>
            <a:picLocks noChangeAspect="1"/>
          </p:cNvPicPr>
          <p:nvPr/>
        </p:nvPicPr>
        <p:blipFill>
          <a:blip r:embed="rId2"/>
          <a:srcRect l="22913" r="15805" b="2"/>
          <a:stretch/>
        </p:blipFill>
        <p:spPr>
          <a:xfrm>
            <a:off x="7075967" y="1277411"/>
            <a:ext cx="4170530" cy="4335070"/>
          </a:xfrm>
          <a:prstGeom prst="rect">
            <a:avLst/>
          </a:prstGeom>
        </p:spPr>
      </p:pic>
    </p:spTree>
    <p:extLst>
      <p:ext uri="{BB962C8B-B14F-4D97-AF65-F5344CB8AC3E}">
        <p14:creationId xmlns:p14="http://schemas.microsoft.com/office/powerpoint/2010/main" val="2273224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1371597" y="348865"/>
            <a:ext cx="10044023" cy="877729"/>
          </a:xfrm>
        </p:spPr>
        <p:txBody>
          <a:bodyPr vert="horz" lIns="91440" tIns="45720" rIns="91440" bIns="45720" rtlCol="0" anchor="ctr">
            <a:normAutofit fontScale="90000"/>
          </a:bodyPr>
          <a:lstStyle/>
          <a:p>
            <a:r>
              <a:rPr lang="en-US" sz="5300" b="1">
                <a:solidFill>
                  <a:srgbClr val="FFFFFF"/>
                </a:solidFill>
              </a:rPr>
              <a:t>Major Transformational Projects</a:t>
            </a:r>
            <a:br>
              <a:rPr lang="en-US" sz="4000" b="1">
                <a:solidFill>
                  <a:srgbClr val="FFFFFF"/>
                </a:solidFill>
              </a:rPr>
            </a:br>
            <a:r>
              <a:rPr lang="en-US" sz="2000" b="1">
                <a:solidFill>
                  <a:srgbClr val="FFFFFF"/>
                </a:solidFill>
              </a:rPr>
              <a:t>Solving for Data and Documents Solves Infrastructure!</a:t>
            </a:r>
            <a:endParaRPr lang="en-US" sz="4000" b="1" kern="1200">
              <a:solidFill>
                <a:srgbClr val="FFFFFF"/>
              </a:solidFill>
              <a:latin typeface="+mj-lt"/>
              <a:ea typeface="+mj-ea"/>
              <a:cs typeface="+mj-cs"/>
            </a:endParaRPr>
          </a:p>
        </p:txBody>
      </p:sp>
      <p:graphicFrame>
        <p:nvGraphicFramePr>
          <p:cNvPr id="33" name="Content Placeholder 3" descr="Timeline Placeholder ">
            <a:extLst>
              <a:ext uri="{FF2B5EF4-FFF2-40B4-BE49-F238E27FC236}">
                <a16:creationId xmlns:a16="http://schemas.microsoft.com/office/drawing/2014/main" id="{7BC1F95D-CCD2-421B-B06B-706699FAAD5D}"/>
              </a:ext>
            </a:extLst>
          </p:cNvPr>
          <p:cNvGraphicFramePr>
            <a:graphicFrameLocks noGrp="1"/>
          </p:cNvGraphicFramePr>
          <p:nvPr>
            <p:ph type="dgm" sz="quarter" idx="15"/>
            <p:extLst>
              <p:ext uri="{D42A27DB-BD31-4B8C-83A1-F6EECF244321}">
                <p14:modId xmlns:p14="http://schemas.microsoft.com/office/powerpoint/2010/main" val="2266281024"/>
              </p:ext>
            </p:extLst>
          </p:nvPr>
        </p:nvGraphicFramePr>
        <p:xfrm>
          <a:off x="885961" y="1267071"/>
          <a:ext cx="11858086" cy="5457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7266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F28D01B5-A5BC-45A3-8718-13BDC694F21C}"/>
              </a:ext>
            </a:extLst>
          </p:cNvPr>
          <p:cNvSpPr>
            <a:spLocks noGrp="1"/>
          </p:cNvSpPr>
          <p:nvPr>
            <p:ph type="title"/>
          </p:nvPr>
        </p:nvSpPr>
        <p:spPr>
          <a:xfrm>
            <a:off x="230124" y="156754"/>
            <a:ext cx="11731752" cy="1602377"/>
          </a:xfrm>
        </p:spPr>
        <p:txBody>
          <a:bodyPr/>
          <a:lstStyle/>
          <a:p>
            <a:r>
              <a:rPr lang="en-US">
                <a:latin typeface="Bahnschrift" panose="020B0502040204020203" pitchFamily="34" charset="0"/>
              </a:rPr>
              <a:t>Application Experience Project roadmap</a:t>
            </a:r>
            <a:br>
              <a:rPr lang="en-US">
                <a:latin typeface="Bahnschrift" panose="020B0502040204020203" pitchFamily="34" charset="0"/>
              </a:rPr>
            </a:br>
            <a:br>
              <a:rPr lang="en-US">
                <a:latin typeface="Bahnschrift" panose="020B0502040204020203" pitchFamily="34" charset="0"/>
              </a:rPr>
            </a:br>
            <a:r>
              <a:rPr lang="en-US" sz="2000">
                <a:latin typeface="Bahnschrift" panose="020B0502040204020203" pitchFamily="34" charset="0"/>
              </a:rPr>
              <a:t>Phase 1: Deploy Application/case management dashboard</a:t>
            </a:r>
            <a:br>
              <a:rPr lang="en-US" sz="2000">
                <a:latin typeface="Bahnschrift" panose="020B0502040204020203" pitchFamily="34" charset="0"/>
              </a:rPr>
            </a:br>
            <a:r>
              <a:rPr lang="en-US" sz="2000">
                <a:latin typeface="Bahnschrift" panose="020B0502040204020203" pitchFamily="34" charset="0"/>
              </a:rPr>
              <a:t>phase 3: deploy end to end application experience</a:t>
            </a:r>
            <a:endParaRPr lang="en-US">
              <a:latin typeface="Bahnschrift" panose="020B0502040204020203" pitchFamily="34" charset="0"/>
            </a:endParaRPr>
          </a:p>
        </p:txBody>
      </p:sp>
      <p:sp>
        <p:nvSpPr>
          <p:cNvPr id="27" name="Text Placeholder 26">
            <a:extLst>
              <a:ext uri="{FF2B5EF4-FFF2-40B4-BE49-F238E27FC236}">
                <a16:creationId xmlns:a16="http://schemas.microsoft.com/office/drawing/2014/main" id="{913CE214-29C3-EA9D-3970-5DA5596A91FB}"/>
              </a:ext>
            </a:extLst>
          </p:cNvPr>
          <p:cNvSpPr>
            <a:spLocks noGrp="1"/>
          </p:cNvSpPr>
          <p:nvPr>
            <p:ph type="body" sz="quarter" idx="18"/>
          </p:nvPr>
        </p:nvSpPr>
        <p:spPr>
          <a:xfrm>
            <a:off x="1764344" y="2672699"/>
            <a:ext cx="1796395" cy="1161288"/>
          </a:xfrm>
        </p:spPr>
        <p:txBody>
          <a:bodyPr/>
          <a:lstStyle/>
          <a:p>
            <a:r>
              <a:rPr lang="en-US"/>
              <a:t>Q1-2</a:t>
            </a:r>
          </a:p>
        </p:txBody>
      </p:sp>
      <p:sp>
        <p:nvSpPr>
          <p:cNvPr id="16" name="Text Placeholder 15">
            <a:extLst>
              <a:ext uri="{FF2B5EF4-FFF2-40B4-BE49-F238E27FC236}">
                <a16:creationId xmlns:a16="http://schemas.microsoft.com/office/drawing/2014/main" id="{B6086B1F-4F6D-4493-AE84-2520E93642DE}"/>
              </a:ext>
            </a:extLst>
          </p:cNvPr>
          <p:cNvSpPr>
            <a:spLocks noGrp="1"/>
          </p:cNvSpPr>
          <p:nvPr>
            <p:ph type="body" sz="quarter" idx="10"/>
          </p:nvPr>
        </p:nvSpPr>
        <p:spPr>
          <a:xfrm>
            <a:off x="1823914" y="4817717"/>
            <a:ext cx="1796396" cy="302186"/>
          </a:xfrm>
        </p:spPr>
        <p:txBody>
          <a:bodyPr/>
          <a:lstStyle/>
          <a:p>
            <a:r>
              <a:rPr lang="en-US"/>
              <a:t>Scoping</a:t>
            </a:r>
          </a:p>
        </p:txBody>
      </p:sp>
      <p:sp>
        <p:nvSpPr>
          <p:cNvPr id="17" name="Text Placeholder 16">
            <a:extLst>
              <a:ext uri="{FF2B5EF4-FFF2-40B4-BE49-F238E27FC236}">
                <a16:creationId xmlns:a16="http://schemas.microsoft.com/office/drawing/2014/main" id="{6A44816B-378D-41B5-84D7-39CECE2E452E}"/>
              </a:ext>
            </a:extLst>
          </p:cNvPr>
          <p:cNvSpPr>
            <a:spLocks noGrp="1"/>
          </p:cNvSpPr>
          <p:nvPr>
            <p:ph type="body" sz="quarter" idx="11"/>
          </p:nvPr>
        </p:nvSpPr>
        <p:spPr>
          <a:xfrm>
            <a:off x="1823914" y="5210963"/>
            <a:ext cx="1813567" cy="706438"/>
          </a:xfrm>
        </p:spPr>
        <p:txBody>
          <a:bodyPr vert="horz" lIns="91440" tIns="45720" rIns="91440" bIns="45720" rtlCol="0" anchor="t">
            <a:noAutofit/>
          </a:bodyPr>
          <a:lstStyle/>
          <a:p>
            <a:r>
              <a:rPr lang="en-US"/>
              <a:t>Internal and External meetings held to gather baseline requirements</a:t>
            </a:r>
          </a:p>
        </p:txBody>
      </p:sp>
      <p:sp>
        <p:nvSpPr>
          <p:cNvPr id="28" name="Text Placeholder 27">
            <a:extLst>
              <a:ext uri="{FF2B5EF4-FFF2-40B4-BE49-F238E27FC236}">
                <a16:creationId xmlns:a16="http://schemas.microsoft.com/office/drawing/2014/main" id="{7A8BC552-04A5-36FD-5758-5E17CB0400C6}"/>
              </a:ext>
            </a:extLst>
          </p:cNvPr>
          <p:cNvSpPr>
            <a:spLocks noGrp="1"/>
          </p:cNvSpPr>
          <p:nvPr>
            <p:ph type="body" sz="quarter" idx="19"/>
          </p:nvPr>
        </p:nvSpPr>
        <p:spPr>
          <a:xfrm>
            <a:off x="4033459" y="2660943"/>
            <a:ext cx="1796396" cy="1161288"/>
          </a:xfrm>
        </p:spPr>
        <p:txBody>
          <a:bodyPr/>
          <a:lstStyle/>
          <a:p>
            <a:r>
              <a:rPr lang="en-US"/>
              <a:t>Q3</a:t>
            </a:r>
          </a:p>
        </p:txBody>
      </p:sp>
      <p:sp>
        <p:nvSpPr>
          <p:cNvPr id="18" name="Text Placeholder 17">
            <a:extLst>
              <a:ext uri="{FF2B5EF4-FFF2-40B4-BE49-F238E27FC236}">
                <a16:creationId xmlns:a16="http://schemas.microsoft.com/office/drawing/2014/main" id="{2EFC63F8-23B1-4F22-9868-15EB446170F3}"/>
              </a:ext>
            </a:extLst>
          </p:cNvPr>
          <p:cNvSpPr>
            <a:spLocks noGrp="1"/>
          </p:cNvSpPr>
          <p:nvPr>
            <p:ph type="body" sz="quarter" idx="12"/>
          </p:nvPr>
        </p:nvSpPr>
        <p:spPr>
          <a:xfrm>
            <a:off x="4023114" y="4044731"/>
            <a:ext cx="1924529" cy="302186"/>
          </a:xfrm>
        </p:spPr>
        <p:txBody>
          <a:bodyPr/>
          <a:lstStyle/>
          <a:p>
            <a:pPr algn="ctr"/>
            <a:r>
              <a:rPr lang="en-US"/>
              <a:t>Requirements gathering</a:t>
            </a:r>
          </a:p>
        </p:txBody>
      </p:sp>
      <p:sp>
        <p:nvSpPr>
          <p:cNvPr id="20" name="Text Placeholder 19">
            <a:extLst>
              <a:ext uri="{FF2B5EF4-FFF2-40B4-BE49-F238E27FC236}">
                <a16:creationId xmlns:a16="http://schemas.microsoft.com/office/drawing/2014/main" id="{AA64E66E-DA3C-42CD-80D9-89BD3A8A401A}"/>
              </a:ext>
            </a:extLst>
          </p:cNvPr>
          <p:cNvSpPr>
            <a:spLocks noGrp="1"/>
          </p:cNvSpPr>
          <p:nvPr>
            <p:ph type="body" sz="quarter" idx="13"/>
          </p:nvPr>
        </p:nvSpPr>
        <p:spPr>
          <a:xfrm>
            <a:off x="3967632" y="4688449"/>
            <a:ext cx="1924529" cy="706438"/>
          </a:xfrm>
        </p:spPr>
        <p:txBody>
          <a:bodyPr vert="horz" lIns="91440" tIns="45720" rIns="91440" bIns="45720" rtlCol="0" anchor="t">
            <a:noAutofit/>
          </a:bodyPr>
          <a:lstStyle/>
          <a:p>
            <a:r>
              <a:rPr lang="en-US"/>
              <a:t>External Stakeholder Requirements gathering continues</a:t>
            </a:r>
          </a:p>
          <a:p>
            <a:r>
              <a:rPr lang="en-US"/>
              <a:t>Established Portal Workgroup with wide group of customers</a:t>
            </a:r>
          </a:p>
          <a:p>
            <a:r>
              <a:rPr lang="en-US"/>
              <a:t>Demo wireframes and begin active development of Phase 1</a:t>
            </a:r>
          </a:p>
          <a:p>
            <a:endParaRPr lang="en-US"/>
          </a:p>
        </p:txBody>
      </p:sp>
      <p:sp>
        <p:nvSpPr>
          <p:cNvPr id="29" name="Text Placeholder 28">
            <a:extLst>
              <a:ext uri="{FF2B5EF4-FFF2-40B4-BE49-F238E27FC236}">
                <a16:creationId xmlns:a16="http://schemas.microsoft.com/office/drawing/2014/main" id="{0F443B80-DE7B-85CB-3769-BFAB8DBE2ECB}"/>
              </a:ext>
            </a:extLst>
          </p:cNvPr>
          <p:cNvSpPr>
            <a:spLocks noGrp="1"/>
          </p:cNvSpPr>
          <p:nvPr>
            <p:ph type="body" sz="quarter" idx="20"/>
          </p:nvPr>
        </p:nvSpPr>
        <p:spPr>
          <a:xfrm>
            <a:off x="6302575" y="2660943"/>
            <a:ext cx="1796396" cy="1161288"/>
          </a:xfrm>
        </p:spPr>
        <p:txBody>
          <a:bodyPr/>
          <a:lstStyle/>
          <a:p>
            <a:r>
              <a:rPr lang="en-US"/>
              <a:t>Q4</a:t>
            </a:r>
          </a:p>
        </p:txBody>
      </p:sp>
      <p:sp>
        <p:nvSpPr>
          <p:cNvPr id="21" name="Text Placeholder 20">
            <a:extLst>
              <a:ext uri="{FF2B5EF4-FFF2-40B4-BE49-F238E27FC236}">
                <a16:creationId xmlns:a16="http://schemas.microsoft.com/office/drawing/2014/main" id="{F5A6A695-5271-4895-88EF-663A3F593E59}"/>
              </a:ext>
            </a:extLst>
          </p:cNvPr>
          <p:cNvSpPr>
            <a:spLocks noGrp="1"/>
          </p:cNvSpPr>
          <p:nvPr>
            <p:ph type="body" sz="quarter" idx="14"/>
          </p:nvPr>
        </p:nvSpPr>
        <p:spPr>
          <a:xfrm>
            <a:off x="6444238" y="4606834"/>
            <a:ext cx="1796396" cy="513069"/>
          </a:xfrm>
        </p:spPr>
        <p:txBody>
          <a:bodyPr/>
          <a:lstStyle/>
          <a:p>
            <a:pPr algn="ctr"/>
            <a:r>
              <a:rPr lang="en-US"/>
              <a:t>Phase 1/2 Deployment</a:t>
            </a:r>
          </a:p>
        </p:txBody>
      </p:sp>
      <p:sp>
        <p:nvSpPr>
          <p:cNvPr id="22" name="Text Placeholder 21">
            <a:extLst>
              <a:ext uri="{FF2B5EF4-FFF2-40B4-BE49-F238E27FC236}">
                <a16:creationId xmlns:a16="http://schemas.microsoft.com/office/drawing/2014/main" id="{93CA8393-83FA-4B7B-BF41-CB601BA16432}"/>
              </a:ext>
            </a:extLst>
          </p:cNvPr>
          <p:cNvSpPr>
            <a:spLocks noGrp="1"/>
          </p:cNvSpPr>
          <p:nvPr>
            <p:ph type="body" sz="quarter" idx="15"/>
          </p:nvPr>
        </p:nvSpPr>
        <p:spPr>
          <a:xfrm>
            <a:off x="6444238" y="5210963"/>
            <a:ext cx="1813567" cy="706438"/>
          </a:xfrm>
        </p:spPr>
        <p:txBody>
          <a:bodyPr vert="horz" lIns="91440" tIns="45720" rIns="91440" bIns="45720" rtlCol="0" anchor="t">
            <a:noAutofit/>
          </a:bodyPr>
          <a:lstStyle/>
          <a:p>
            <a:r>
              <a:rPr lang="en-US"/>
              <a:t>Stakeholder Training December 2024</a:t>
            </a:r>
          </a:p>
          <a:p>
            <a:r>
              <a:rPr lang="en-US"/>
              <a:t>Customer Registration and Deployment January 2025</a:t>
            </a:r>
          </a:p>
          <a:p>
            <a:r>
              <a:rPr lang="en-US"/>
              <a:t>Post-launch focus groups and training </a:t>
            </a:r>
          </a:p>
        </p:txBody>
      </p:sp>
      <p:sp>
        <p:nvSpPr>
          <p:cNvPr id="30" name="Text Placeholder 29">
            <a:extLst>
              <a:ext uri="{FF2B5EF4-FFF2-40B4-BE49-F238E27FC236}">
                <a16:creationId xmlns:a16="http://schemas.microsoft.com/office/drawing/2014/main" id="{230153FE-8F5A-E903-AD9D-FAD7244E186A}"/>
              </a:ext>
            </a:extLst>
          </p:cNvPr>
          <p:cNvSpPr>
            <a:spLocks noGrp="1"/>
          </p:cNvSpPr>
          <p:nvPr>
            <p:ph type="body" sz="quarter" idx="21"/>
          </p:nvPr>
        </p:nvSpPr>
        <p:spPr>
          <a:xfrm>
            <a:off x="8571691" y="2644842"/>
            <a:ext cx="1796396" cy="1161288"/>
          </a:xfrm>
        </p:spPr>
        <p:txBody>
          <a:bodyPr/>
          <a:lstStyle/>
          <a:p>
            <a:r>
              <a:rPr lang="en-US"/>
              <a:t>2025</a:t>
            </a:r>
          </a:p>
        </p:txBody>
      </p:sp>
      <p:sp>
        <p:nvSpPr>
          <p:cNvPr id="24" name="Text Placeholder 23">
            <a:extLst>
              <a:ext uri="{FF2B5EF4-FFF2-40B4-BE49-F238E27FC236}">
                <a16:creationId xmlns:a16="http://schemas.microsoft.com/office/drawing/2014/main" id="{3CD04606-2C05-4AC9-9F6C-C0E9EDF1BC26}"/>
              </a:ext>
            </a:extLst>
          </p:cNvPr>
          <p:cNvSpPr>
            <a:spLocks noGrp="1"/>
          </p:cNvSpPr>
          <p:nvPr>
            <p:ph type="body" sz="quarter" idx="16"/>
          </p:nvPr>
        </p:nvSpPr>
        <p:spPr>
          <a:xfrm>
            <a:off x="8626267" y="4044731"/>
            <a:ext cx="1941700" cy="1075172"/>
          </a:xfrm>
        </p:spPr>
        <p:txBody>
          <a:bodyPr/>
          <a:lstStyle/>
          <a:p>
            <a:pPr algn="ctr"/>
            <a:r>
              <a:rPr lang="en-US"/>
              <a:t>Phase 3 Development &amp; Deployment</a:t>
            </a:r>
          </a:p>
        </p:txBody>
      </p:sp>
      <p:sp>
        <p:nvSpPr>
          <p:cNvPr id="25" name="Text Placeholder 24">
            <a:extLst>
              <a:ext uri="{FF2B5EF4-FFF2-40B4-BE49-F238E27FC236}">
                <a16:creationId xmlns:a16="http://schemas.microsoft.com/office/drawing/2014/main" id="{DA3309B0-9F41-47B2-8F25-109874864183}"/>
              </a:ext>
            </a:extLst>
          </p:cNvPr>
          <p:cNvSpPr>
            <a:spLocks noGrp="1"/>
          </p:cNvSpPr>
          <p:nvPr>
            <p:ph type="body" sz="quarter" idx="17"/>
          </p:nvPr>
        </p:nvSpPr>
        <p:spPr>
          <a:xfrm>
            <a:off x="8754400" y="5210963"/>
            <a:ext cx="1813567" cy="706438"/>
          </a:xfrm>
        </p:spPr>
        <p:txBody>
          <a:bodyPr vert="horz" lIns="91440" tIns="45720" rIns="91440" bIns="45720" rtlCol="0" anchor="t">
            <a:noAutofit/>
          </a:bodyPr>
          <a:lstStyle/>
          <a:p>
            <a:r>
              <a:rPr lang="en-US"/>
              <a:t>Gather additional feedback on Phase 1 </a:t>
            </a:r>
          </a:p>
          <a:p>
            <a:r>
              <a:rPr lang="en-US"/>
              <a:t>OPP Requirements Gathering Q1-Q3</a:t>
            </a:r>
          </a:p>
          <a:p>
            <a:r>
              <a:rPr lang="en-US"/>
              <a:t>Q4 2025: Phase 2 Deployment</a:t>
            </a:r>
          </a:p>
        </p:txBody>
      </p:sp>
    </p:spTree>
    <p:extLst>
      <p:ext uri="{BB962C8B-B14F-4D97-AF65-F5344CB8AC3E}">
        <p14:creationId xmlns:p14="http://schemas.microsoft.com/office/powerpoint/2010/main" val="3530356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0A15DDF-DD34-544D-77B7-632E490C4B70}"/>
              </a:ext>
            </a:extLst>
          </p:cNvPr>
          <p:cNvGraphicFramePr/>
          <p:nvPr>
            <p:extLst>
              <p:ext uri="{D42A27DB-BD31-4B8C-83A1-F6EECF244321}">
                <p14:modId xmlns:p14="http://schemas.microsoft.com/office/powerpoint/2010/main" val="748172242"/>
              </p:ext>
            </p:extLst>
          </p:nvPr>
        </p:nvGraphicFramePr>
        <p:xfrm>
          <a:off x="-997730" y="136524"/>
          <a:ext cx="12487766" cy="6721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955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B8B37-9546-55A5-6A5E-CCDE7DAB6E8C}"/>
              </a:ext>
            </a:extLst>
          </p:cNvPr>
          <p:cNvSpPr>
            <a:spLocks noGrp="1"/>
          </p:cNvSpPr>
          <p:nvPr>
            <p:ph type="title"/>
          </p:nvPr>
        </p:nvSpPr>
        <p:spPr>
          <a:xfrm>
            <a:off x="1068883" y="-2104"/>
            <a:ext cx="10058400" cy="1205866"/>
          </a:xfrm>
        </p:spPr>
        <p:txBody>
          <a:bodyPr>
            <a:normAutofit/>
          </a:bodyPr>
          <a:lstStyle/>
          <a:p>
            <a:pPr algn="ctr"/>
            <a:endParaRPr lang="en-US" sz="3600" b="1">
              <a:solidFill>
                <a:schemeClr val="accent2">
                  <a:lumMod val="75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35FEBBC-CAA1-8357-E0EA-5E785EA47D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128B00-E6FD-4830-A922-3A21E038F48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0975FD4F-5BDF-EEDF-2B17-A766B548C367}"/>
              </a:ext>
            </a:extLst>
          </p:cNvPr>
          <p:cNvPicPr>
            <a:picLocks noGrp="1" noChangeAspect="1"/>
          </p:cNvPicPr>
          <p:nvPr>
            <p:ph idx="1"/>
          </p:nvPr>
        </p:nvPicPr>
        <p:blipFill>
          <a:blip r:embed="rId3"/>
          <a:stretch>
            <a:fillRect/>
          </a:stretch>
        </p:blipFill>
        <p:spPr>
          <a:xfrm>
            <a:off x="-1194" y="410484"/>
            <a:ext cx="12189654" cy="5832739"/>
          </a:xfrm>
        </p:spPr>
      </p:pic>
    </p:spTree>
    <p:extLst>
      <p:ext uri="{BB962C8B-B14F-4D97-AF65-F5344CB8AC3E}">
        <p14:creationId xmlns:p14="http://schemas.microsoft.com/office/powerpoint/2010/main" val="3451209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D5B370-8CFB-DB14-C0CE-CC36D2622570}"/>
              </a:ext>
            </a:extLst>
          </p:cNvPr>
          <p:cNvPicPr>
            <a:picLocks noChangeAspect="1"/>
          </p:cNvPicPr>
          <p:nvPr/>
        </p:nvPicPr>
        <p:blipFill>
          <a:blip r:embed="rId2"/>
          <a:stretch>
            <a:fillRect/>
          </a:stretch>
        </p:blipFill>
        <p:spPr>
          <a:xfrm>
            <a:off x="1" y="500899"/>
            <a:ext cx="12191998" cy="5856201"/>
          </a:xfrm>
          <a:prstGeom prst="rect">
            <a:avLst/>
          </a:prstGeom>
        </p:spPr>
      </p:pic>
    </p:spTree>
    <p:extLst>
      <p:ext uri="{BB962C8B-B14F-4D97-AF65-F5344CB8AC3E}">
        <p14:creationId xmlns:p14="http://schemas.microsoft.com/office/powerpoint/2010/main" val="2913486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B8B37-9546-55A5-6A5E-CCDE7DAB6E8C}"/>
              </a:ext>
            </a:extLst>
          </p:cNvPr>
          <p:cNvSpPr>
            <a:spLocks noGrp="1"/>
          </p:cNvSpPr>
          <p:nvPr>
            <p:ph type="title"/>
          </p:nvPr>
        </p:nvSpPr>
        <p:spPr>
          <a:xfrm>
            <a:off x="1066800" y="223852"/>
            <a:ext cx="10058400" cy="1205866"/>
          </a:xfrm>
        </p:spPr>
        <p:txBody>
          <a:bodyPr>
            <a:norm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Total Backlog is Decreasing!</a:t>
            </a:r>
            <a:br>
              <a:rPr lang="en-US" sz="3600" b="1">
                <a:solidFill>
                  <a:schemeClr val="accent2">
                    <a:lumMod val="75000"/>
                  </a:schemeClr>
                </a:solidFill>
                <a:latin typeface="Arial" panose="020B0604020202020204" pitchFamily="34" charset="0"/>
                <a:cs typeface="Arial" panose="020B0604020202020204" pitchFamily="34" charset="0"/>
              </a:rPr>
            </a:br>
            <a:r>
              <a:rPr lang="en-US" sz="1800" b="1">
                <a:solidFill>
                  <a:schemeClr val="accent2">
                    <a:lumMod val="75000"/>
                  </a:schemeClr>
                </a:solidFill>
                <a:latin typeface="Arial" panose="020B0604020202020204" pitchFamily="34" charset="0"/>
                <a:cs typeface="Arial" panose="020B0604020202020204" pitchFamily="34" charset="0"/>
              </a:rPr>
              <a:t>PRIA Backlog is Increasing </a:t>
            </a:r>
          </a:p>
        </p:txBody>
      </p:sp>
      <p:sp>
        <p:nvSpPr>
          <p:cNvPr id="4" name="Slide Number Placeholder 3">
            <a:extLst>
              <a:ext uri="{FF2B5EF4-FFF2-40B4-BE49-F238E27FC236}">
                <a16:creationId xmlns:a16="http://schemas.microsoft.com/office/drawing/2014/main" id="{F35FEBBC-CAA1-8357-E0EA-5E785EA47D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128B00-E6FD-4830-A922-3A21E038F48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Content Placeholder 7" descr="Graphical user interface&#10;&#10;Description automatically generated">
            <a:extLst>
              <a:ext uri="{FF2B5EF4-FFF2-40B4-BE49-F238E27FC236}">
                <a16:creationId xmlns:a16="http://schemas.microsoft.com/office/drawing/2014/main" id="{78451633-1476-AADC-7822-CFE745FCE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210" y="1429718"/>
            <a:ext cx="11923509" cy="5113957"/>
          </a:xfrm>
        </p:spPr>
      </p:pic>
    </p:spTree>
    <p:extLst>
      <p:ext uri="{BB962C8B-B14F-4D97-AF65-F5344CB8AC3E}">
        <p14:creationId xmlns:p14="http://schemas.microsoft.com/office/powerpoint/2010/main" val="326257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a:extLst>
              <a:ext uri="{FF2B5EF4-FFF2-40B4-BE49-F238E27FC236}">
                <a16:creationId xmlns:a16="http://schemas.microsoft.com/office/drawing/2014/main" id="{05A331E1-9399-C0E1-6110-B0AD8ABAA763}"/>
              </a:ext>
            </a:extLst>
          </p:cNvPr>
          <p:cNvPicPr>
            <a:picLocks noGrp="1" noChangeAspect="1"/>
          </p:cNvPicPr>
          <p:nvPr>
            <p:ph idx="1"/>
          </p:nvPr>
        </p:nvPicPr>
        <p:blipFill rotWithShape="1">
          <a:blip r:embed="rId2"/>
          <a:srcRect t="26944" b="-7641"/>
          <a:stretch/>
        </p:blipFill>
        <p:spPr>
          <a:xfrm>
            <a:off x="57184" y="1506070"/>
            <a:ext cx="11961151" cy="4579419"/>
          </a:xfrm>
          <a:prstGeom prst="rect">
            <a:avLst/>
          </a:prstGeom>
        </p:spPr>
      </p:pic>
      <p:sp>
        <p:nvSpPr>
          <p:cNvPr id="2" name="TextBox 1">
            <a:extLst>
              <a:ext uri="{FF2B5EF4-FFF2-40B4-BE49-F238E27FC236}">
                <a16:creationId xmlns:a16="http://schemas.microsoft.com/office/drawing/2014/main" id="{619626F3-7130-5FFD-5443-FBE2F5D52137}"/>
              </a:ext>
            </a:extLst>
          </p:cNvPr>
          <p:cNvSpPr txBox="1"/>
          <p:nvPr/>
        </p:nvSpPr>
        <p:spPr>
          <a:xfrm>
            <a:off x="1052945" y="268645"/>
            <a:ext cx="10413175" cy="954107"/>
          </a:xfrm>
          <a:prstGeom prst="rect">
            <a:avLst/>
          </a:prstGeom>
          <a:noFill/>
        </p:spPr>
        <p:txBody>
          <a:bodyPr wrap="square" rtlCol="0">
            <a:spAutoFit/>
          </a:bodyPr>
          <a:lstStyle/>
          <a:p>
            <a:pPr algn="ctr"/>
            <a:r>
              <a:rPr lang="en-US" sz="2800" b="1"/>
              <a:t>The Registration Division Leverages Salesforce Data to Reverse the Trend of a Growing Backlog of Cases</a:t>
            </a:r>
          </a:p>
        </p:txBody>
      </p:sp>
    </p:spTree>
    <p:extLst>
      <p:ext uri="{BB962C8B-B14F-4D97-AF65-F5344CB8AC3E}">
        <p14:creationId xmlns:p14="http://schemas.microsoft.com/office/powerpoint/2010/main" val="3995466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6037-CFB6-6F4B-B415-6E9E2760C256}"/>
              </a:ext>
            </a:extLst>
          </p:cNvPr>
          <p:cNvSpPr>
            <a:spLocks noGrp="1"/>
          </p:cNvSpPr>
          <p:nvPr>
            <p:ph type="title"/>
          </p:nvPr>
        </p:nvSpPr>
        <p:spPr>
          <a:xfrm>
            <a:off x="475130" y="315213"/>
            <a:ext cx="10944276" cy="357140"/>
          </a:xfrm>
        </p:spPr>
        <p:txBody>
          <a:bodyPr>
            <a:noAutofit/>
          </a:bodyPr>
          <a:lstStyle/>
          <a:p>
            <a:pPr algn="ctr"/>
            <a:r>
              <a:rPr lang="en-US" sz="3600" b="1"/>
              <a:t>Total PRIA Cases Completed and Average Late Days </a:t>
            </a:r>
            <a:br>
              <a:rPr lang="en-US" sz="3600" b="1"/>
            </a:br>
            <a:r>
              <a:rPr lang="en-US" sz="3600" b="1"/>
              <a:t>Last Five Fiscal Years</a:t>
            </a:r>
          </a:p>
        </p:txBody>
      </p:sp>
      <p:sp>
        <p:nvSpPr>
          <p:cNvPr id="4" name="Content Placeholder 3">
            <a:extLst>
              <a:ext uri="{FF2B5EF4-FFF2-40B4-BE49-F238E27FC236}">
                <a16:creationId xmlns:a16="http://schemas.microsoft.com/office/drawing/2014/main" id="{57D2988F-C2F9-0A7A-6AA5-B7312EB7CCC8}"/>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1148EA2A-D426-5037-D822-BCF6CB80331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56412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A41733A5-62CA-D658-17A1-70C3700D36BF}"/>
              </a:ext>
            </a:extLst>
          </p:cNvPr>
          <p:cNvSpPr>
            <a:spLocks noGrp="1"/>
          </p:cNvSpPr>
          <p:nvPr>
            <p:ph type="title"/>
          </p:nvPr>
        </p:nvSpPr>
        <p:spPr>
          <a:xfrm>
            <a:off x="1371599" y="294538"/>
            <a:ext cx="9895951" cy="1033669"/>
          </a:xfrm>
        </p:spPr>
        <p:txBody>
          <a:bodyPr>
            <a:normAutofit/>
          </a:bodyPr>
          <a:lstStyle/>
          <a:p>
            <a:pPr algn="ctr"/>
            <a:r>
              <a:rPr lang="en-US" sz="3200" b="1">
                <a:solidFill>
                  <a:srgbClr val="FFFFFF"/>
                </a:solidFill>
                <a:latin typeface="Arial" panose="020B0604020202020204" pitchFamily="34" charset="0"/>
                <a:cs typeface="Arial" panose="020B0604020202020204" pitchFamily="34" charset="0"/>
              </a:rPr>
              <a:t>Notable OPP Process Improvements</a:t>
            </a:r>
          </a:p>
        </p:txBody>
      </p:sp>
      <p:sp>
        <p:nvSpPr>
          <p:cNvPr id="11" name="Content Placeholder 10">
            <a:extLst>
              <a:ext uri="{FF2B5EF4-FFF2-40B4-BE49-F238E27FC236}">
                <a16:creationId xmlns:a16="http://schemas.microsoft.com/office/drawing/2014/main" id="{27EDF980-C563-9B4B-2A8A-FB079DE8833E}"/>
              </a:ext>
            </a:extLst>
          </p:cNvPr>
          <p:cNvSpPr>
            <a:spLocks noGrp="1"/>
          </p:cNvSpPr>
          <p:nvPr>
            <p:ph idx="1"/>
          </p:nvPr>
        </p:nvSpPr>
        <p:spPr>
          <a:xfrm>
            <a:off x="459350" y="1622745"/>
            <a:ext cx="11470713" cy="4832686"/>
          </a:xfrm>
        </p:spPr>
        <p:txBody>
          <a:bodyPr anchor="ctr">
            <a:normAutofit/>
          </a:bodyPr>
          <a:lstStyle/>
          <a:p>
            <a:pPr>
              <a:spcBef>
                <a:spcPts val="0"/>
              </a:spcBef>
              <a:buFont typeface="Wingdings" panose="05000000000000000000" pitchFamily="2" charset="2"/>
              <a:buChar char="§"/>
            </a:pPr>
            <a:r>
              <a:rPr lang="en-US" sz="2200" b="1" dirty="0">
                <a:latin typeface="Arial" panose="020B0604020202020204" pitchFamily="34" charset="0"/>
                <a:cs typeface="Arial" panose="020B0604020202020204" pitchFamily="34" charset="0"/>
              </a:rPr>
              <a:t>Non-PRIA Backlog Reduction: </a:t>
            </a:r>
            <a:r>
              <a:rPr lang="en-US" sz="2200" dirty="0">
                <a:latin typeface="Arial" panose="020B0604020202020204" pitchFamily="34" charset="0"/>
                <a:ea typeface="Calibri"/>
                <a:cs typeface="Arial" panose="020B0604020202020204" pitchFamily="34" charset="0"/>
              </a:rPr>
              <a:t>Implemented strategies across AD, BPPD, and RD to address the non-PRIA backlog and prevent future backlogs</a:t>
            </a:r>
          </a:p>
          <a:p>
            <a:pPr lvl="1">
              <a:spcBef>
                <a:spcPts val="0"/>
              </a:spcBef>
              <a:buFont typeface="Wingdings" panose="05000000000000000000" pitchFamily="2" charset="2"/>
              <a:buChar char="§"/>
            </a:pPr>
            <a:r>
              <a:rPr lang="en-US" sz="2000" dirty="0">
                <a:latin typeface="Arial" panose="020B0604020202020204" pitchFamily="34" charset="0"/>
                <a:ea typeface="Calibri"/>
                <a:cs typeface="Arial" panose="020B0604020202020204" pitchFamily="34" charset="0"/>
              </a:rPr>
              <a:t>RD implemented 17 specific efforts resulting in an increase in non-PRIA completions from ~1750 in FY23 to over 3500 in FY24</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BPPD Biopesticide Regulatory Workshop</a:t>
            </a:r>
            <a:r>
              <a:rPr lang="en-US" sz="2200" dirty="0">
                <a:latin typeface="Arial" panose="020B0604020202020204" pitchFamily="34" charset="0"/>
                <a:cs typeface="Arial" panose="020B0604020202020204" pitchFamily="34" charset="0"/>
              </a:rPr>
              <a:t>: </a:t>
            </a:r>
            <a:r>
              <a:rPr lang="en-US" sz="2200" dirty="0">
                <a:latin typeface="Arial" panose="020B0604020202020204" pitchFamily="34" charset="0"/>
                <a:ea typeface="Calibri"/>
                <a:cs typeface="Arial" panose="020B0604020202020204" pitchFamily="34" charset="0"/>
              </a:rPr>
              <a:t>BPPD analyzed data compiled from 1,000 deficiencies in 10- and 75- day letters and co-hosted an industry workshop to provide information on common mistakes in applications and improve submission quality</a:t>
            </a:r>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Label Implementation Program</a:t>
            </a:r>
            <a:r>
              <a:rPr lang="en-US" sz="2200" dirty="0">
                <a:latin typeface="Arial" panose="020B0604020202020204" pitchFamily="34" charset="0"/>
                <a:cs typeface="Arial" panose="020B0604020202020204" pitchFamily="34" charset="0"/>
              </a:rPr>
              <a:t>: Allows the AD Reevaluation Branch to review and approve AD product labels with registration review label implementation all within the branch, allowing the other branches to focus on registration actions</a:t>
            </a:r>
          </a:p>
          <a:p>
            <a:r>
              <a:rPr lang="en-US" sz="2200" b="1" dirty="0">
                <a:effectLst/>
                <a:latin typeface="Arial" panose="020B0604020202020204" pitchFamily="34" charset="0"/>
                <a:ea typeface="Calibri" panose="020F0502020204030204" pitchFamily="34" charset="0"/>
                <a:cs typeface="Arial" panose="020B0604020202020204" pitchFamily="34" charset="0"/>
              </a:rPr>
              <a:t>Tolerance Rulemaking Process and Tracking Updates: </a:t>
            </a:r>
            <a:r>
              <a:rPr lang="en-US" sz="2200" dirty="0">
                <a:effectLst/>
                <a:latin typeface="Arial" panose="020B0604020202020204" pitchFamily="34" charset="0"/>
                <a:ea typeface="Calibri" panose="020F0502020204030204" pitchFamily="34" charset="0"/>
                <a:cs typeface="Arial" panose="020B0604020202020204" pitchFamily="34" charset="0"/>
              </a:rPr>
              <a:t>PRD implemented improvements to the tolerance rulemaking process and launched an internal tolerance tracking database, creating efficiencies and consistency across the OPP divisions in tolerance rules</a:t>
            </a:r>
          </a:p>
        </p:txBody>
      </p:sp>
    </p:spTree>
    <p:extLst>
      <p:ext uri="{BB962C8B-B14F-4D97-AF65-F5344CB8AC3E}">
        <p14:creationId xmlns:p14="http://schemas.microsoft.com/office/powerpoint/2010/main" val="1473706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01D2448-23BF-408F-B848-82C7E20A1061}"/>
              </a:ext>
            </a:extLst>
          </p:cNvPr>
          <p:cNvGraphicFramePr>
            <a:graphicFrameLocks/>
          </p:cNvGraphicFramePr>
          <p:nvPr/>
        </p:nvGraphicFramePr>
        <p:xfrm>
          <a:off x="536027" y="539015"/>
          <a:ext cx="11119945" cy="5954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7320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F210CC9-6660-41C6-970F-031AB187F392}"/>
              </a:ext>
            </a:extLst>
          </p:cNvPr>
          <p:cNvSpPr>
            <a:spLocks noGrp="1" noChangeArrowheads="1"/>
          </p:cNvSpPr>
          <p:nvPr>
            <p:ph type="title"/>
          </p:nvPr>
        </p:nvSpPr>
        <p:spPr>
          <a:xfrm>
            <a:off x="1245870" y="277805"/>
            <a:ext cx="9509760" cy="731520"/>
          </a:xfrm>
        </p:spPr>
        <p:txBody>
          <a:bodyPr>
            <a:normAutofit/>
          </a:bodyPr>
          <a:lstStyle/>
          <a:p>
            <a:pPr algn="ctr"/>
            <a:r>
              <a:rPr lang="en-US" altLang="en-US" b="1" dirty="0">
                <a:latin typeface="Arial" panose="020B0604020202020204" pitchFamily="34" charset="0"/>
                <a:cs typeface="Arial" panose="020B0604020202020204" pitchFamily="34" charset="0"/>
              </a:rPr>
              <a:t>Pesticide Registration Review</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730FA02-F36A-443C-9631-40CC64BF8BFE}"/>
              </a:ext>
            </a:extLst>
          </p:cNvPr>
          <p:cNvSpPr>
            <a:spLocks noGrp="1"/>
          </p:cNvSpPr>
          <p:nvPr>
            <p:ph idx="1"/>
          </p:nvPr>
        </p:nvSpPr>
        <p:spPr>
          <a:xfrm>
            <a:off x="1341120" y="1168075"/>
            <a:ext cx="9509760" cy="4521850"/>
          </a:xfrm>
        </p:spPr>
        <p:txBody>
          <a:bodyPr>
            <a:normAutofit/>
          </a:bodyPr>
          <a:lstStyle/>
          <a:p>
            <a:pPr>
              <a:buFont typeface="Wingdings" panose="05000000000000000000" pitchFamily="2" charset="2"/>
              <a:buChar char="§"/>
              <a:defRPr/>
            </a:pPr>
            <a:r>
              <a:rPr lang="en-US" sz="2200" dirty="0">
                <a:latin typeface="Arial"/>
                <a:cs typeface="Arial"/>
              </a:rPr>
              <a:t>The FY 2023 omnibus set a new deadline of October 1, 2026, for completing the first phase of registration review.</a:t>
            </a:r>
            <a:endParaRPr lang="en-US" sz="2200" dirty="0">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2200" dirty="0">
                <a:latin typeface="Arial"/>
                <a:cs typeface="Arial"/>
              </a:rPr>
              <a:t>There are 789 registration review cases due by October 1, 2026 - 726 cases registered prior to FY 2007 that carried forward, and 63 new active ingredients registered after FY 2007 with registration review due dates that fall before October 2026.</a:t>
            </a:r>
            <a:endParaRPr lang="en-US" sz="2200" dirty="0">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2000" dirty="0">
                <a:latin typeface="Arial"/>
                <a:cs typeface="Arial"/>
              </a:rPr>
              <a:t>Of the 789, through September 2024 there were:</a:t>
            </a:r>
            <a:endParaRPr lang="en-US" sz="2000" dirty="0">
              <a:latin typeface="Arial" panose="020B0604020202020204" pitchFamily="34" charset="0"/>
              <a:cs typeface="Arial" panose="020B0604020202020204" pitchFamily="34" charset="0"/>
            </a:endParaRPr>
          </a:p>
          <a:p>
            <a:pPr lvl="1">
              <a:defRPr/>
            </a:pPr>
            <a:r>
              <a:rPr lang="en-US" sz="2000" dirty="0">
                <a:latin typeface="Arial"/>
                <a:cs typeface="Arial"/>
              </a:rPr>
              <a:t>719 cases (or 91%) for which draft risk assessments are completed (70 remain).</a:t>
            </a:r>
          </a:p>
          <a:p>
            <a:pPr lvl="1">
              <a:defRPr/>
            </a:pPr>
            <a:r>
              <a:rPr lang="en-US" sz="2000" dirty="0">
                <a:latin typeface="Arial"/>
                <a:cs typeface="Arial"/>
              </a:rPr>
              <a:t>626 cases (or 79%) for which final or interim decisions are completed (163 remain).</a:t>
            </a:r>
          </a:p>
          <a:p>
            <a:pPr marL="0" indent="0">
              <a:buNone/>
              <a:defRPr/>
            </a:pPr>
            <a:endParaRPr lang="en-US" dirty="0"/>
          </a:p>
        </p:txBody>
      </p:sp>
      <p:sp>
        <p:nvSpPr>
          <p:cNvPr id="2" name="Slide Number Placeholder 1">
            <a:extLst>
              <a:ext uri="{FF2B5EF4-FFF2-40B4-BE49-F238E27FC236}">
                <a16:creationId xmlns:a16="http://schemas.microsoft.com/office/drawing/2014/main" id="{D428A527-F981-58F4-5215-F5F128AC59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6F93C-1583-4370-B099-60F1EB6350B8}" type="slidenum">
              <a:rPr kumimoji="0" lang="en-US" altLang="en-US" sz="11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1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D738B94-D3E8-41D8-30FF-22B257E97553}"/>
              </a:ext>
            </a:extLst>
          </p:cNvPr>
          <p:cNvPicPr>
            <a:picLocks noChangeAspect="1"/>
          </p:cNvPicPr>
          <p:nvPr/>
        </p:nvPicPr>
        <p:blipFill>
          <a:blip r:embed="rId3"/>
          <a:stretch>
            <a:fillRect/>
          </a:stretch>
        </p:blipFill>
        <p:spPr>
          <a:xfrm>
            <a:off x="153893" y="4976036"/>
            <a:ext cx="12038107" cy="1586689"/>
          </a:xfrm>
          <a:prstGeom prst="rect">
            <a:avLst/>
          </a:prstGeom>
        </p:spPr>
      </p:pic>
      <p:sp>
        <p:nvSpPr>
          <p:cNvPr id="8" name="TextBox 7">
            <a:extLst>
              <a:ext uri="{FF2B5EF4-FFF2-40B4-BE49-F238E27FC236}">
                <a16:creationId xmlns:a16="http://schemas.microsoft.com/office/drawing/2014/main" id="{2EAA97B9-5F94-8021-6AE0-A78EBC1B6554}"/>
              </a:ext>
            </a:extLst>
          </p:cNvPr>
          <p:cNvSpPr txBox="1"/>
          <p:nvPr/>
        </p:nvSpPr>
        <p:spPr>
          <a:xfrm>
            <a:off x="1552575" y="6580195"/>
            <a:ext cx="6096000" cy="369332"/>
          </a:xfrm>
          <a:prstGeom prst="rect">
            <a:avLst/>
          </a:prstGeom>
          <a:noFill/>
        </p:spPr>
        <p:txBody>
          <a:bodyPr wrap="square">
            <a:spAutoFit/>
          </a:bodyPr>
          <a:lstStyle/>
          <a:p>
            <a:pPr marL="0" marR="0"/>
            <a:r>
              <a:rPr lang="en-US" sz="1400" baseline="3000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*After publication EPA generally holds a 60-day public comment period</a:t>
            </a:r>
            <a:r>
              <a:rPr lang="en-US" sz="1800" baseline="30000">
                <a:solidFill>
                  <a:schemeClr val="accent1">
                    <a:lumMod val="50000"/>
                  </a:schemeClr>
                </a:solidFill>
                <a:effectLst/>
                <a:latin typeface="Helvetica" panose="020B0604020202020204" pitchFamily="34" charset="0"/>
                <a:ea typeface="Calibri" panose="020F0502020204030204" pitchFamily="34" charset="0"/>
              </a:rPr>
              <a:t>.</a:t>
            </a:r>
            <a:endParaRPr lang="en-US" sz="2400">
              <a:solidFill>
                <a:schemeClr val="accent1">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069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775B24-054A-3F03-1F58-34827FDE394C}"/>
              </a:ext>
            </a:extLst>
          </p:cNvPr>
          <p:cNvSpPr txBox="1"/>
          <p:nvPr/>
        </p:nvSpPr>
        <p:spPr>
          <a:xfrm>
            <a:off x="185738" y="2814638"/>
            <a:ext cx="5910262" cy="4897989"/>
          </a:xfrm>
          <a:prstGeom prst="rect">
            <a:avLst/>
          </a:prstGeom>
        </p:spPr>
        <p:txBody>
          <a:bodyPr vert="horz" lIns="91440" tIns="45720" rIns="91440" bIns="45720" rtlCol="0" anchor="t">
            <a:normAutofit/>
          </a:bodyPr>
          <a:lstStyle/>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1" i="0" u="none" strike="noStrike" cap="none" spc="0" normalizeH="0" baseline="0" noProof="0">
                <a:ln>
                  <a:noFill/>
                </a:ln>
                <a:effectLst/>
                <a:uLnTx/>
                <a:uFillTx/>
              </a:rPr>
              <a:t>FY2017: 59</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1" i="0" u="none" strike="noStrike" cap="none" spc="0" normalizeH="0" baseline="0" noProof="0">
                <a:ln>
                  <a:noFill/>
                </a:ln>
                <a:effectLst/>
                <a:uLnTx/>
                <a:uFillTx/>
              </a:rPr>
              <a:t>FY2018: 52</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1" i="0" u="none" strike="noStrike" cap="none" spc="0" normalizeH="0" baseline="0" noProof="0">
                <a:ln>
                  <a:noFill/>
                </a:ln>
                <a:effectLst/>
                <a:uLnTx/>
                <a:uFillTx/>
              </a:rPr>
              <a:t>FY2019: 46</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1" i="0" u="none" strike="noStrike" cap="none" spc="0" normalizeH="0" baseline="0" noProof="0">
                <a:ln>
                  <a:noFill/>
                </a:ln>
                <a:effectLst/>
                <a:uLnTx/>
                <a:uFillTx/>
              </a:rPr>
              <a:t>FY2020: 75</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1" i="0" u="none" strike="noStrike" cap="none" spc="0" normalizeH="0" baseline="0" noProof="0">
                <a:ln>
                  <a:noFill/>
                </a:ln>
                <a:effectLst/>
                <a:uLnTx/>
                <a:uFillTx/>
              </a:rPr>
              <a:t>FY2021: 99</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1" i="0" u="none" strike="noStrike" cap="none" spc="0" normalizeH="0" baseline="0" noProof="0">
                <a:ln>
                  <a:noFill/>
                </a:ln>
                <a:effectLst/>
                <a:uLnTx/>
                <a:uFillTx/>
              </a:rPr>
              <a:t>FY2022: 66</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1" i="0" u="none" strike="noStrike" cap="none" spc="0" normalizeH="0" baseline="0" noProof="0">
                <a:ln>
                  <a:noFill/>
                </a:ln>
                <a:effectLst/>
                <a:uLnTx/>
                <a:uFillTx/>
              </a:rPr>
              <a:t>FY2023: 96</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1" i="0" u="none" strike="noStrike" cap="none" spc="0" normalizeH="0" baseline="0" noProof="0">
                <a:ln>
                  <a:noFill/>
                </a:ln>
                <a:effectLst/>
                <a:uLnTx/>
                <a:uFillTx/>
              </a:rPr>
              <a:t>FY2024: </a:t>
            </a:r>
            <a:r>
              <a:rPr lang="en-US" sz="2000" b="1"/>
              <a:t>83</a:t>
            </a:r>
            <a:endParaRPr kumimoji="0" lang="en-US" sz="2000" b="1" i="0" u="none" strike="noStrike" cap="none" spc="0" normalizeH="0" baseline="0" noProof="0">
              <a:ln>
                <a:noFill/>
              </a:ln>
              <a:effectLst/>
              <a:uLnTx/>
              <a:uFillTx/>
            </a:endParaRPr>
          </a:p>
        </p:txBody>
      </p:sp>
      <p:sp>
        <p:nvSpPr>
          <p:cNvPr id="15" name="Rectangle 1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6433512F-BB78-2400-8EF5-2730D0785D2A}"/>
              </a:ext>
            </a:extLst>
          </p:cNvPr>
          <p:cNvGraphicFramePr>
            <a:graphicFrameLocks/>
          </p:cNvGraphicFramePr>
          <p:nvPr>
            <p:extLst>
              <p:ext uri="{D42A27DB-BD31-4B8C-83A1-F6EECF244321}">
                <p14:modId xmlns:p14="http://schemas.microsoft.com/office/powerpoint/2010/main" val="1197618006"/>
              </p:ext>
            </p:extLst>
          </p:nvPr>
        </p:nvGraphicFramePr>
        <p:xfrm>
          <a:off x="2157413" y="314326"/>
          <a:ext cx="10034585" cy="60860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638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7A8C8-7529-BCE5-7D68-8723522D88FB}"/>
              </a:ext>
            </a:extLst>
          </p:cNvPr>
          <p:cNvSpPr>
            <a:spLocks noGrp="1"/>
          </p:cNvSpPr>
          <p:nvPr>
            <p:ph type="title"/>
          </p:nvPr>
        </p:nvSpPr>
        <p:spPr>
          <a:xfrm>
            <a:off x="1371599" y="294538"/>
            <a:ext cx="9895951" cy="1033669"/>
          </a:xfrm>
        </p:spPr>
        <p:txBody>
          <a:bodyPr>
            <a:normAutofit/>
          </a:bodyPr>
          <a:lstStyle/>
          <a:p>
            <a:pPr algn="ctr"/>
            <a:r>
              <a:rPr lang="en-US" sz="4000" b="1">
                <a:solidFill>
                  <a:srgbClr val="FFFFFF"/>
                </a:solidFill>
                <a:latin typeface="Arial" panose="020B0604020202020204" pitchFamily="34" charset="0"/>
                <a:cs typeface="Arial" panose="020B0604020202020204" pitchFamily="34" charset="0"/>
              </a:rPr>
              <a:t>Notable </a:t>
            </a:r>
            <a:r>
              <a:rPr kumimoji="0" lang="en-US" sz="40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FY24 OPP Highlights</a:t>
            </a:r>
            <a:endParaRPr lang="en-US" sz="4000" b="1">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55B92A8-504E-BC30-FA19-C7F87746D120}"/>
              </a:ext>
            </a:extLst>
          </p:cNvPr>
          <p:cNvSpPr>
            <a:spLocks noGrp="1"/>
          </p:cNvSpPr>
          <p:nvPr>
            <p:ph idx="1"/>
          </p:nvPr>
        </p:nvSpPr>
        <p:spPr>
          <a:xfrm>
            <a:off x="564776" y="1792941"/>
            <a:ext cx="11268636" cy="4625045"/>
          </a:xfrm>
        </p:spPr>
        <p:txBody>
          <a:bodyPr anchor="ctr">
            <a:normAutofit/>
          </a:bodyPr>
          <a:lstStyle/>
          <a:p>
            <a:pPr marR="0" lvl="0" defTabSz="914400" rtl="0" eaLnBrk="1" fontAlgn="auto" latinLnBrk="0" hangingPunct="1">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Issued an Emergency Order of Suspension for DCPA to address the imminent hazard to unborn babies whose pregnant mothers are exposed to DCPA</a:t>
            </a:r>
          </a:p>
          <a:p>
            <a:pPr marR="0" lvl="0" defTabSz="914400" rtl="0" eaLnBrk="1" fontAlgn="auto" latinLnBrk="0" hangingPunct="1">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Approved additional sulfuryl fluoride safety measures for new product labels to prevent deaths and serious injuries when people re-enter homes fumigated</a:t>
            </a:r>
          </a:p>
          <a:p>
            <a:pPr marR="0" lvl="0" defTabSz="914400" rtl="0" eaLnBrk="1" fontAlgn="auto" latinLnBrk="0" hangingPunct="1">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Created new PRIA 5 funding opportunities that focus on pesticide safety education for farmworkers, training for health care providers to better address pesticide-related illness, and technical assistance to support community-based nonprofits</a:t>
            </a:r>
          </a:p>
          <a:p>
            <a:pPr marR="0" lvl="0" defTabSz="914400" rtl="0" eaLnBrk="1" fontAlgn="auto" latinLnBrk="0" hangingPunct="1">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Implemented new bilingual labeling requirements under PRIA 5 and developed a website explaining the requirements with a section for frequently asked questions</a:t>
            </a:r>
          </a:p>
          <a:p>
            <a:pPr marR="0" lvl="0" defTabSz="914400" rtl="0" eaLnBrk="1" fontAlgn="auto" latinLnBrk="0" hangingPunct="1">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Published final revisions to the WPS Application Zone provisions as part of E.O. mandated reconsideration</a:t>
            </a:r>
          </a:p>
          <a:p>
            <a:pPr marR="0" lvl="0" defTabSz="914400" rtl="0" eaLnBrk="1" fontAlgn="auto" latinLnBrk="0" hangingPunct="1">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Completed an Advanced Notice of Proposed Rulemaking to determine whether a rule under FIFRA section 3(a) to regulate certain use of treated seed and treated paint or other administrative action is appropriate considering questions raised by stakeholders</a:t>
            </a:r>
          </a:p>
          <a:p>
            <a:endParaRPr lang="en-US" sz="1400" dirty="0"/>
          </a:p>
        </p:txBody>
      </p:sp>
    </p:spTree>
    <p:extLst>
      <p:ext uri="{BB962C8B-B14F-4D97-AF65-F5344CB8AC3E}">
        <p14:creationId xmlns:p14="http://schemas.microsoft.com/office/powerpoint/2010/main" val="340650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E55A0D-61BD-06E1-BAB4-F42D6ECEE45B}"/>
              </a:ext>
            </a:extLst>
          </p:cNvPr>
          <p:cNvSpPr>
            <a:spLocks noGrp="1"/>
          </p:cNvSpPr>
          <p:nvPr>
            <p:ph type="title"/>
          </p:nvPr>
        </p:nvSpPr>
        <p:spPr>
          <a:xfrm>
            <a:off x="1371599" y="294538"/>
            <a:ext cx="9895951" cy="1033669"/>
          </a:xfrm>
        </p:spPr>
        <p:txBody>
          <a:bodyPr>
            <a:normAutofit/>
          </a:bodyPr>
          <a:lstStyle/>
          <a:p>
            <a:pPr algn="ct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Cambria Math"/>
                <a:cs typeface="Arial" panose="020B0604020202020204" pitchFamily="34" charset="0"/>
              </a:rPr>
              <a:t>FY24 Priorities</a:t>
            </a: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 </a:t>
            </a:r>
            <a:endParaRPr lang="en-US" sz="4000" dirty="0">
              <a:solidFill>
                <a:srgbClr val="FFFFFF"/>
              </a:solidFill>
            </a:endParaRPr>
          </a:p>
        </p:txBody>
      </p:sp>
      <p:sp>
        <p:nvSpPr>
          <p:cNvPr id="3" name="Content Placeholder 2">
            <a:extLst>
              <a:ext uri="{FF2B5EF4-FFF2-40B4-BE49-F238E27FC236}">
                <a16:creationId xmlns:a16="http://schemas.microsoft.com/office/drawing/2014/main" id="{2F022FE1-3F1A-22F9-3864-3BDF6DBD643F}"/>
              </a:ext>
            </a:extLst>
          </p:cNvPr>
          <p:cNvSpPr>
            <a:spLocks noGrp="1"/>
          </p:cNvSpPr>
          <p:nvPr>
            <p:ph idx="1"/>
          </p:nvPr>
        </p:nvSpPr>
        <p:spPr>
          <a:xfrm>
            <a:off x="544076" y="1590741"/>
            <a:ext cx="10309817" cy="5197811"/>
          </a:xfrm>
        </p:spPr>
        <p:txBody>
          <a:bodyPr anchor="ctr">
            <a:normAutofit/>
          </a:bodyPr>
          <a:lstStyle/>
          <a:p>
            <a:pPr marR="0" lvl="0" defTabSz="914400" rtl="0" eaLnBrk="1" fontAlgn="auto" latinLnBrk="0" hangingPunct="1">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Arial"/>
                <a:ea typeface="+mn-ea"/>
                <a:cs typeface="Arial"/>
              </a:rPr>
              <a:t>PRIA 5 Implementation ​</a:t>
            </a:r>
          </a:p>
          <a:p>
            <a:pPr lvl="1">
              <a:spcBef>
                <a:spcPts val="0"/>
              </a:spcBef>
              <a:buFont typeface="Wingdings" panose="05000000000000000000" pitchFamily="2" charset="2"/>
              <a:buChar char="§"/>
              <a:defRPr/>
            </a:pPr>
            <a:r>
              <a:rPr lang="en-US" dirty="0">
                <a:latin typeface="Arial"/>
                <a:cs typeface="Arial"/>
              </a:rPr>
              <a:t>Transparency, IT, Audit, Training, Tracking Bilingual Labeling</a:t>
            </a:r>
            <a:endParaRPr kumimoji="0" lang="en-US" b="0" i="0" u="none" strike="noStrike" kern="1200" cap="none" spc="0" normalizeH="0" baseline="0" noProof="0" dirty="0">
              <a:ln>
                <a:noFill/>
              </a:ln>
              <a:effectLst/>
              <a:uLnTx/>
              <a:uFillTx/>
              <a:latin typeface="Arial"/>
              <a:ea typeface="+mn-ea"/>
              <a:cs typeface="Arial"/>
            </a:endParaRPr>
          </a:p>
          <a:p>
            <a:pPr marR="0" lvl="0" defTabSz="914400" rtl="0" eaLnBrk="1" fontAlgn="auto" latinLnBrk="0" hangingPunct="1">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Arial"/>
                <a:ea typeface="+mn-ea"/>
                <a:cs typeface="Arial"/>
              </a:rPr>
              <a:t>Registration and Registration Review​</a:t>
            </a:r>
          </a:p>
          <a:p>
            <a:pPr marR="0" lvl="0" defTabSz="914400" rtl="0" eaLnBrk="1" fontAlgn="auto" latinLnBrk="0" hangingPunct="1">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Arial"/>
                <a:ea typeface="+mn-ea"/>
                <a:cs typeface="Arial"/>
              </a:rPr>
              <a:t>ESA Efficiencies and Progress on </a:t>
            </a:r>
            <a:r>
              <a:rPr lang="en-US" sz="2400" dirty="0">
                <a:latin typeface="Arial"/>
                <a:cs typeface="Arial"/>
              </a:rPr>
              <a:t>our ESA Obligations </a:t>
            </a:r>
            <a:r>
              <a:rPr kumimoji="0" lang="en-US" sz="2400" b="0" i="0" u="none" strike="noStrike" kern="1200" cap="none" spc="0" normalizeH="0" baseline="0" noProof="0" dirty="0">
                <a:ln>
                  <a:noFill/>
                </a:ln>
                <a:effectLst/>
                <a:uLnTx/>
                <a:uFillTx/>
                <a:latin typeface="Arial"/>
                <a:ea typeface="+mn-ea"/>
                <a:cs typeface="Arial"/>
              </a:rPr>
              <a:t>​</a:t>
            </a:r>
          </a:p>
          <a:p>
            <a:pPr marR="0" lvl="0" defTabSz="914400" rtl="0" eaLnBrk="1" fontAlgn="auto" latinLnBrk="0" hangingPunct="1">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Arial"/>
                <a:ea typeface="+mn-ea"/>
                <a:cs typeface="Arial"/>
              </a:rPr>
              <a:t>Implementation of Agency Priorities ​</a:t>
            </a:r>
          </a:p>
          <a:p>
            <a:pPr marR="0" lvl="1" defTabSz="914400" rtl="0" eaLnBrk="1" fontAlgn="auto" latinLnBrk="0" hangingPunct="1">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latin typeface="Arial"/>
                <a:ea typeface="+mn-ea"/>
                <a:cs typeface="Arial"/>
              </a:rPr>
              <a:t>Environmental Justice​</a:t>
            </a:r>
          </a:p>
          <a:p>
            <a:pPr marR="0" lvl="1" defTabSz="914400" rtl="0" eaLnBrk="1" fontAlgn="auto" latinLnBrk="0" hangingPunct="1">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latin typeface="Arial"/>
                <a:ea typeface="+mn-ea"/>
                <a:cs typeface="Arial"/>
              </a:rPr>
              <a:t>Climate Change​</a:t>
            </a:r>
          </a:p>
          <a:p>
            <a:pPr marL="457200" lvl="0" indent="-342900">
              <a:spcBef>
                <a:spcPts val="0"/>
              </a:spcBef>
              <a:buClrTx/>
              <a:buSzTx/>
              <a:buFont typeface="Wingdings" panose="05000000000000000000" pitchFamily="2" charset="2"/>
              <a:buChar char="§"/>
              <a:defRPr/>
            </a:pPr>
            <a:r>
              <a:rPr lang="en-US" sz="2400" dirty="0">
                <a:latin typeface="Arial"/>
                <a:cs typeface="Arial"/>
              </a:rPr>
              <a:t>Advancing State of the Art Science​​</a:t>
            </a:r>
          </a:p>
          <a:p>
            <a:pPr marL="1028700" lvl="1" indent="-342900">
              <a:spcBef>
                <a:spcPts val="0"/>
              </a:spcBef>
              <a:buClrTx/>
              <a:buSzTx/>
              <a:buFont typeface="Wingdings" panose="05000000000000000000" pitchFamily="2" charset="2"/>
              <a:buChar char="§"/>
              <a:defRPr/>
            </a:pPr>
            <a:r>
              <a:rPr lang="en-US" dirty="0">
                <a:latin typeface="Arial"/>
                <a:cs typeface="Arial"/>
              </a:rPr>
              <a:t>PFAS – EDSP – NAMs</a:t>
            </a:r>
          </a:p>
          <a:p>
            <a:pPr marR="0" lvl="0" defTabSz="914400" rtl="0" eaLnBrk="1" fontAlgn="auto" latinLnBrk="0" hangingPunct="1">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Arial"/>
                <a:ea typeface="+mn-ea"/>
                <a:cs typeface="Arial"/>
              </a:rPr>
              <a:t>Rule-Making, Guidance, Litigation, OIG, and Petition Responses​</a:t>
            </a:r>
          </a:p>
          <a:p>
            <a:pPr marR="0" lvl="0" defTabSz="914400" rtl="0" eaLnBrk="1" fontAlgn="auto" latinLnBrk="0" hangingPunct="1">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Arial"/>
                <a:ea typeface="+mn-ea"/>
                <a:cs typeface="Arial"/>
              </a:rPr>
              <a:t>Advancing Digital Transformation</a:t>
            </a:r>
          </a:p>
          <a:p>
            <a:pPr marR="0" lvl="0" defTabSz="914400" rtl="0" eaLnBrk="1" fontAlgn="auto" latinLnBrk="0" hangingPunct="1">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Arial"/>
                <a:ea typeface="+mn-ea"/>
                <a:cs typeface="Arial"/>
              </a:rPr>
              <a:t>Employee Experience/Organizational  Development /Process (GP2W) (People, Processes, and Technology)​</a:t>
            </a:r>
          </a:p>
          <a:p>
            <a:endParaRPr lang="en-US" sz="2000" dirty="0"/>
          </a:p>
        </p:txBody>
      </p:sp>
      <p:sp>
        <p:nvSpPr>
          <p:cNvPr id="4" name="Slide Number Placeholder 3">
            <a:extLst>
              <a:ext uri="{FF2B5EF4-FFF2-40B4-BE49-F238E27FC236}">
                <a16:creationId xmlns:a16="http://schemas.microsoft.com/office/drawing/2014/main" id="{1F54EE72-FD13-A4DC-6636-1EB2B08050D2}"/>
              </a:ext>
            </a:extLst>
          </p:cNvPr>
          <p:cNvSpPr>
            <a:spLocks noGrp="1"/>
          </p:cNvSpPr>
          <p:nvPr>
            <p:ph type="sldNum" sz="quarter" idx="12"/>
          </p:nvPr>
        </p:nvSpPr>
        <p:spPr>
          <a:xfrm>
            <a:off x="11704320" y="6455431"/>
            <a:ext cx="445913"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endParaRPr kumimoji="0" lang="en-US" sz="11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46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59540A-CB42-3AC3-E890-EC2E6F930188}"/>
              </a:ext>
            </a:extLst>
          </p:cNvPr>
          <p:cNvSpPr>
            <a:spLocks noGrp="1"/>
          </p:cNvSpPr>
          <p:nvPr>
            <p:ph type="title"/>
          </p:nvPr>
        </p:nvSpPr>
        <p:spPr>
          <a:xfrm>
            <a:off x="1371599" y="294538"/>
            <a:ext cx="9895951" cy="1033669"/>
          </a:xfrm>
        </p:spPr>
        <p:txBody>
          <a:bodyPr>
            <a:normAutofit fontScale="90000"/>
          </a:bodyPr>
          <a:lstStyle/>
          <a:p>
            <a:pPr algn="ctr"/>
            <a:r>
              <a:rPr lang="en-US" sz="4000" b="1">
                <a:solidFill>
                  <a:srgbClr val="FFFFFF"/>
                </a:solidFill>
                <a:latin typeface="Arial" panose="020B0604020202020204" pitchFamily="34" charset="0"/>
                <a:cs typeface="Arial" panose="020B0604020202020204" pitchFamily="34" charset="0"/>
              </a:rPr>
              <a:t>Notable FY24 Science and Policy Highlights</a:t>
            </a:r>
            <a:r>
              <a:rPr lang="en-US" sz="4000">
                <a:solidFill>
                  <a:srgbClr val="FFFFFF"/>
                </a:solidFill>
                <a:latin typeface="Arial" panose="020B0604020202020204" pitchFamily="34" charset="0"/>
                <a:cs typeface="Arial" panose="020B0604020202020204" pitchFamily="34" charset="0"/>
              </a:rPr>
              <a:t> </a:t>
            </a:r>
            <a:endParaRPr lang="en-US" sz="4000">
              <a:solidFill>
                <a:srgbClr val="FFFFFF"/>
              </a:solidFill>
            </a:endParaRPr>
          </a:p>
        </p:txBody>
      </p:sp>
      <p:sp>
        <p:nvSpPr>
          <p:cNvPr id="3" name="Content Placeholder 2">
            <a:extLst>
              <a:ext uri="{FF2B5EF4-FFF2-40B4-BE49-F238E27FC236}">
                <a16:creationId xmlns:a16="http://schemas.microsoft.com/office/drawing/2014/main" id="{541947D7-6F43-5454-93CE-D959ECE892DA}"/>
              </a:ext>
            </a:extLst>
          </p:cNvPr>
          <p:cNvSpPr>
            <a:spLocks noGrp="1"/>
          </p:cNvSpPr>
          <p:nvPr>
            <p:ph idx="1"/>
          </p:nvPr>
        </p:nvSpPr>
        <p:spPr>
          <a:xfrm>
            <a:off x="459350" y="2238703"/>
            <a:ext cx="11320274" cy="4740165"/>
          </a:xfrm>
        </p:spPr>
        <p:txBody>
          <a:bodyPr anchor="ctr">
            <a:normAutofit/>
          </a:bodyPr>
          <a:lstStyle/>
          <a:p>
            <a:pPr>
              <a:buFont typeface="Wingdings" panose="05000000000000000000" pitchFamily="2" charset="2"/>
              <a:buChar char="§"/>
            </a:pPr>
            <a:r>
              <a:rPr lang="en-US" sz="2000" dirty="0">
                <a:effectLst/>
                <a:latin typeface="Arial" panose="020B0604020202020204" pitchFamily="34" charset="0"/>
                <a:ea typeface="MS Mincho" panose="02020609040205080304" pitchFamily="49" charset="-128"/>
                <a:cs typeface="Arial" panose="020B0604020202020204" pitchFamily="34" charset="0"/>
              </a:rPr>
              <a:t>Issued the draft risk assessment for formaldehyde, a preservative to extend the shelf life of industrial and household consumer products and in industrial oil and gas injection water to prevent microbial contamination</a:t>
            </a:r>
          </a:p>
          <a:p>
            <a:pPr>
              <a:buFont typeface="Wingdings" panose="05000000000000000000" pitchFamily="2" charset="2"/>
              <a:buChar char="§"/>
            </a:pPr>
            <a:r>
              <a:rPr lang="en-US" sz="2000" dirty="0">
                <a:effectLst/>
                <a:latin typeface="Arial" panose="020B0604020202020204" pitchFamily="34" charset="0"/>
                <a:ea typeface="MS Mincho" panose="02020609040205080304" pitchFamily="49" charset="-128"/>
                <a:cs typeface="Arial" panose="020B0604020202020204" pitchFamily="34" charset="0"/>
              </a:rPr>
              <a:t>Issued </a:t>
            </a:r>
            <a:r>
              <a:rPr lang="en-US" sz="2000" dirty="0">
                <a:latin typeface="Arial" panose="020B0604020202020204" pitchFamily="34" charset="0"/>
                <a:ea typeface="MS Mincho" panose="02020609040205080304" pitchFamily="49" charset="-128"/>
                <a:cs typeface="Arial" panose="020B0604020202020204" pitchFamily="34" charset="0"/>
              </a:rPr>
              <a:t>f</a:t>
            </a:r>
            <a:r>
              <a:rPr lang="en-US" sz="2000" dirty="0">
                <a:effectLst/>
                <a:latin typeface="Arial" panose="020B0604020202020204" pitchFamily="34" charset="0"/>
                <a:ea typeface="MS Mincho" panose="02020609040205080304" pitchFamily="49" charset="-128"/>
                <a:cs typeface="Arial" panose="020B0604020202020204" pitchFamily="34" charset="0"/>
              </a:rPr>
              <a:t>inal Efficacy Test Methods and guidance for Legionella in cooling towers</a:t>
            </a:r>
          </a:p>
          <a:p>
            <a:pPr>
              <a:buFont typeface="Wingdings" panose="05000000000000000000" pitchFamily="2" charset="2"/>
              <a:buChar char="§"/>
            </a:pPr>
            <a:r>
              <a:rPr lang="en-US" sz="2000" dirty="0">
                <a:latin typeface="Arial" panose="020B0604020202020204" pitchFamily="34" charset="0"/>
                <a:ea typeface="MS Mincho" panose="02020609040205080304" pitchFamily="49" charset="-128"/>
                <a:cs typeface="Arial" panose="020B0604020202020204" pitchFamily="34" charset="0"/>
              </a:rPr>
              <a:t>U</a:t>
            </a:r>
            <a:r>
              <a:rPr lang="en-US" sz="2000" dirty="0">
                <a:effectLst/>
                <a:latin typeface="Arial" panose="020B0604020202020204" pitchFamily="34" charset="0"/>
                <a:ea typeface="MS Mincho" panose="02020609040205080304" pitchFamily="49" charset="-128"/>
                <a:cs typeface="Arial" panose="020B0604020202020204" pitchFamily="34" charset="0"/>
              </a:rPr>
              <a:t>pdated and modernized the disinfectants lists</a:t>
            </a:r>
          </a:p>
          <a:p>
            <a:pPr>
              <a:buFont typeface="Wingdings" panose="05000000000000000000" pitchFamily="2" charset="2"/>
              <a:buChar char="§"/>
            </a:pPr>
            <a:r>
              <a:rPr lang="en-US" sz="2000" dirty="0">
                <a:latin typeface="Arial" panose="020B0604020202020204" pitchFamily="34" charset="0"/>
                <a:ea typeface="MS Mincho" panose="02020609040205080304" pitchFamily="49" charset="-128"/>
                <a:cs typeface="Arial" panose="020B0604020202020204" pitchFamily="34" charset="0"/>
              </a:rPr>
              <a:t>R</a:t>
            </a:r>
            <a:r>
              <a:rPr lang="en-US" sz="2000" dirty="0">
                <a:effectLst/>
                <a:latin typeface="Arial" panose="020B0604020202020204" pitchFamily="34" charset="0"/>
                <a:ea typeface="MS Mincho" panose="02020609040205080304" pitchFamily="49" charset="-128"/>
                <a:cs typeface="Arial" panose="020B0604020202020204" pitchFamily="34" charset="0"/>
              </a:rPr>
              <a:t>eset activation of the Emerging Viral Pathogens policy for Mpox in response to a new outbreak of Mpox in central Africa. Activation allows for use of products on List Q: Products with Emerging Viral Pathogens Claims, against these emerging viruses</a:t>
            </a:r>
          </a:p>
          <a:p>
            <a:pPr>
              <a:buFont typeface="Wingdings" panose="05000000000000000000" pitchFamily="2" charset="2"/>
              <a:buChar char="§"/>
            </a:pPr>
            <a:r>
              <a:rPr lang="en-US" sz="2000" dirty="0">
                <a:effectLst/>
                <a:latin typeface="Arial"/>
                <a:ea typeface="MS Mincho"/>
                <a:cs typeface="Arial"/>
              </a:rPr>
              <a:t>Expanded the human health spray drift analyses to new registration decisions, which allows the agency to provide human health protections to a wider range of pesticide regulatory decisions in and around farming communities</a:t>
            </a:r>
          </a:p>
          <a:p>
            <a:pPr>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C</a:t>
            </a:r>
            <a:r>
              <a:rPr lang="en-US" sz="2000" dirty="0">
                <a:effectLst/>
                <a:latin typeface="Arial" panose="020B0604020202020204" pitchFamily="34" charset="0"/>
                <a:ea typeface="Calibri" panose="020F0502020204030204" pitchFamily="34" charset="0"/>
                <a:cs typeface="Arial" panose="020B0604020202020204" pitchFamily="34" charset="0"/>
              </a:rPr>
              <a:t>ompleted an updated human health draft risk assessment for the organophosphate insecticides dimethoate</a:t>
            </a:r>
            <a:r>
              <a:rPr lang="en-US" sz="2000" dirty="0">
                <a:latin typeface="Arial" panose="020B0604020202020204" pitchFamily="34" charset="0"/>
                <a:ea typeface="Calibri" panose="020F0502020204030204" pitchFamily="34" charset="0"/>
                <a:cs typeface="Arial" panose="020B0604020202020204" pitchFamily="34" charset="0"/>
              </a:rPr>
              <a:t> and </a:t>
            </a:r>
            <a:r>
              <a:rPr lang="en-US" sz="2000" dirty="0">
                <a:effectLst/>
                <a:latin typeface="Arial"/>
                <a:ea typeface="Calibri"/>
                <a:cs typeface="Arial"/>
              </a:rPr>
              <a:t> malathion</a:t>
            </a:r>
            <a:r>
              <a:rPr lang="en-US" sz="2000" dirty="0">
                <a:effectLst/>
                <a:latin typeface="Arial" panose="020B0604020202020204" pitchFamily="34" charset="0"/>
                <a:ea typeface="Calibri" panose="020F0502020204030204" pitchFamily="34" charset="0"/>
                <a:cs typeface="Arial" panose="020B0604020202020204" pitchFamily="34" charset="0"/>
              </a:rPr>
              <a:t>, released to amend 2016 human health risk assessments</a:t>
            </a:r>
          </a:p>
          <a:p>
            <a:endParaRPr lang="en-US" sz="1600" dirty="0">
              <a:effectLst/>
              <a:latin typeface="Arial" panose="020B0604020202020204" pitchFamily="34" charset="0"/>
              <a:ea typeface="MS Mincho" panose="02020609040205080304" pitchFamily="49" charset="-128"/>
              <a:cs typeface="Arial" panose="020B0604020202020204" pitchFamily="34" charset="0"/>
            </a:endParaRPr>
          </a:p>
          <a:p>
            <a:endParaRPr lang="en-US" sz="1600" dirty="0">
              <a:effectLst/>
              <a:latin typeface="Arial" panose="020B0604020202020204" pitchFamily="34" charset="0"/>
              <a:ea typeface="MS Mincho" panose="02020609040205080304" pitchFamily="49" charset="-128"/>
              <a:cs typeface="Arial" panose="020B0604020202020204" pitchFamily="34" charset="0"/>
            </a:endParaRPr>
          </a:p>
          <a:p>
            <a:endParaRPr lang="en-US" sz="1600" dirty="0">
              <a:effectLst/>
              <a:latin typeface="Arial" panose="020B0604020202020204" pitchFamily="34" charset="0"/>
              <a:ea typeface="MS Mincho" panose="02020609040205080304" pitchFamily="49" charset="-128"/>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7227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5FA0AC-3C42-65AF-28D6-E0B55072D9FB}"/>
              </a:ext>
            </a:extLst>
          </p:cNvPr>
          <p:cNvSpPr>
            <a:spLocks noGrp="1"/>
          </p:cNvSpPr>
          <p:nvPr>
            <p:ph type="title"/>
          </p:nvPr>
        </p:nvSpPr>
        <p:spPr>
          <a:xfrm>
            <a:off x="1371599" y="294538"/>
            <a:ext cx="9895951" cy="1033669"/>
          </a:xfrm>
        </p:spPr>
        <p:txBody>
          <a:bodyPr>
            <a:normAutofit fontScale="90000"/>
          </a:bodyPr>
          <a:lstStyle/>
          <a:p>
            <a:pPr algn="ctr"/>
            <a:r>
              <a:rPr lang="en-US" sz="4000" b="1">
                <a:solidFill>
                  <a:srgbClr val="FFFFFF"/>
                </a:solidFill>
                <a:latin typeface="Arial" panose="020B0604020202020204" pitchFamily="34" charset="0"/>
                <a:cs typeface="Arial" panose="020B0604020202020204" pitchFamily="34" charset="0"/>
              </a:rPr>
              <a:t>Notable FY24 Science and Policy Highlights</a:t>
            </a:r>
            <a:r>
              <a:rPr lang="en-US" sz="4000">
                <a:solidFill>
                  <a:srgbClr val="FFFFFF"/>
                </a:solidFill>
                <a:latin typeface="Arial" panose="020B0604020202020204" pitchFamily="34" charset="0"/>
                <a:cs typeface="Arial" panose="020B0604020202020204" pitchFamily="34" charset="0"/>
              </a:rPr>
              <a:t> </a:t>
            </a:r>
            <a:endParaRPr lang="en-US" sz="4000">
              <a:solidFill>
                <a:srgbClr val="FFFFFF"/>
              </a:solidFill>
            </a:endParaRPr>
          </a:p>
        </p:txBody>
      </p:sp>
      <p:sp>
        <p:nvSpPr>
          <p:cNvPr id="3" name="Content Placeholder 2">
            <a:extLst>
              <a:ext uri="{FF2B5EF4-FFF2-40B4-BE49-F238E27FC236}">
                <a16:creationId xmlns:a16="http://schemas.microsoft.com/office/drawing/2014/main" id="{6C02D78D-E8BA-07EF-A654-36F2FAD14F39}"/>
              </a:ext>
            </a:extLst>
          </p:cNvPr>
          <p:cNvSpPr>
            <a:spLocks noGrp="1"/>
          </p:cNvSpPr>
          <p:nvPr>
            <p:ph idx="1"/>
          </p:nvPr>
        </p:nvSpPr>
        <p:spPr>
          <a:xfrm>
            <a:off x="459350" y="1622745"/>
            <a:ext cx="11244970" cy="5408676"/>
          </a:xfrm>
        </p:spPr>
        <p:txBody>
          <a:bodyPr anchor="ctr">
            <a:normAutofit fontScale="40000" lnSpcReduction="20000"/>
          </a:bodyPr>
          <a:lstStyle/>
          <a:p>
            <a:pPr>
              <a:lnSpc>
                <a:spcPct val="120000"/>
              </a:lnSpc>
              <a:buFont typeface="Wingdings" panose="05000000000000000000" pitchFamily="2" charset="2"/>
              <a:buChar char="§"/>
            </a:pPr>
            <a:r>
              <a:rPr kumimoji="0" lang="en-US" sz="4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Registered the world’s first sprayable dsRNA biopesticide product </a:t>
            </a:r>
          </a:p>
          <a:p>
            <a:pPr>
              <a:lnSpc>
                <a:spcPct val="120000"/>
              </a:lnSpc>
              <a:buFont typeface="Wingdings" panose="05000000000000000000" pitchFamily="2" charset="2"/>
              <a:buChar char="§"/>
            </a:pPr>
            <a:r>
              <a:rPr lang="en-US" sz="4800" dirty="0">
                <a:latin typeface="Arial" panose="020B0604020202020204" pitchFamily="34" charset="0"/>
                <a:ea typeface="Times New Roman" panose="02020603050405020304" pitchFamily="18" charset="0"/>
                <a:cs typeface="Arial" panose="020B0604020202020204" pitchFamily="34" charset="0"/>
              </a:rPr>
              <a:t>I</a:t>
            </a:r>
            <a:r>
              <a:rPr lang="en-US" sz="4800" dirty="0">
                <a:effectLst/>
                <a:latin typeface="Arial" panose="020B0604020202020204" pitchFamily="34" charset="0"/>
                <a:ea typeface="Times New Roman" panose="02020603050405020304" pitchFamily="18" charset="0"/>
                <a:cs typeface="Arial" panose="020B0604020202020204" pitchFamily="34" charset="0"/>
              </a:rPr>
              <a:t>ssued the first federal “Advisory to Beekeepers,” which provided guidance on the use of unregistered pesticides to control varroa mites in beehives</a:t>
            </a:r>
          </a:p>
          <a:p>
            <a:pPr>
              <a:lnSpc>
                <a:spcPct val="120000"/>
              </a:lnSpc>
              <a:buFont typeface="Wingdings" panose="05000000000000000000" pitchFamily="2" charset="2"/>
              <a:buChar char="§"/>
            </a:pPr>
            <a:r>
              <a:rPr lang="en-US" sz="4800" dirty="0">
                <a:latin typeface="Arial" panose="020B0604020202020204" pitchFamily="34" charset="0"/>
                <a:ea typeface="Times New Roman" panose="02020603050405020304" pitchFamily="18" charset="0"/>
                <a:cs typeface="Arial" panose="020B0604020202020204" pitchFamily="34" charset="0"/>
              </a:rPr>
              <a:t>D</a:t>
            </a:r>
            <a:r>
              <a:rPr lang="en-US" sz="4800" dirty="0">
                <a:effectLst/>
                <a:latin typeface="Arial" panose="020B0604020202020204" pitchFamily="34" charset="0"/>
                <a:ea typeface="Times New Roman" panose="02020603050405020304" pitchFamily="18" charset="0"/>
                <a:cs typeface="Arial" panose="020B0604020202020204" pitchFamily="34" charset="0"/>
              </a:rPr>
              <a:t>eveloped an ESA approach for biopesticides and initiated the first biological evaluation of several anticipated programmatic/streamlined consultations</a:t>
            </a:r>
          </a:p>
          <a:p>
            <a:pPr>
              <a:lnSpc>
                <a:spcPct val="120000"/>
              </a:lnSpc>
              <a:buFont typeface="Wingdings" panose="05000000000000000000" pitchFamily="2" charset="2"/>
              <a:buChar char="§"/>
            </a:pPr>
            <a:r>
              <a:rPr lang="en-US" sz="4800" dirty="0">
                <a:latin typeface="Arial" panose="020B0604020202020204" pitchFamily="34" charset="0"/>
                <a:ea typeface="Times New Roman" panose="02020603050405020304" pitchFamily="18" charset="0"/>
                <a:cs typeface="Arial" panose="020B0604020202020204" pitchFamily="34" charset="0"/>
              </a:rPr>
              <a:t>E</a:t>
            </a:r>
            <a:r>
              <a:rPr lang="en-US" sz="4800" dirty="0">
                <a:effectLst/>
                <a:latin typeface="Arial" panose="020B0604020202020204" pitchFamily="34" charset="0"/>
                <a:ea typeface="Times New Roman" panose="02020603050405020304" pitchFamily="18" charset="0"/>
                <a:cs typeface="Arial" panose="020B0604020202020204" pitchFamily="34" charset="0"/>
              </a:rPr>
              <a:t>xecuted new policies, guidance and PRIA M009 determinations for modified plants to provide additional exemptions and streamline review of PGR/PIPs under FIFRA</a:t>
            </a:r>
          </a:p>
          <a:p>
            <a:pPr>
              <a:lnSpc>
                <a:spcPct val="120000"/>
              </a:lnSpc>
              <a:buFont typeface="Wingdings" panose="05000000000000000000" pitchFamily="2" charset="2"/>
              <a:buChar char="§"/>
            </a:pPr>
            <a:r>
              <a:rPr lang="en-US" sz="4800" dirty="0">
                <a:effectLst/>
                <a:latin typeface="Arial" panose="020B0604020202020204" pitchFamily="34" charset="0"/>
                <a:ea typeface="Times New Roman" panose="02020603050405020304" pitchFamily="18" charset="0"/>
                <a:cs typeface="Arial" panose="020B0604020202020204" pitchFamily="34" charset="0"/>
              </a:rPr>
              <a:t>Developed and issued interactive web-based tool and decision tree for modified microbes, including updates to data requirements and delineation of responsibilities between EPA and USDA</a:t>
            </a:r>
          </a:p>
          <a:p>
            <a:pPr>
              <a:lnSpc>
                <a:spcPct val="120000"/>
              </a:lnSpc>
              <a:buFont typeface="Wingdings" panose="05000000000000000000" pitchFamily="2" charset="2"/>
              <a:buChar char="§"/>
            </a:pPr>
            <a:r>
              <a:rPr lang="en-US" sz="4800" dirty="0">
                <a:latin typeface="Arial" panose="020B0604020202020204" pitchFamily="34" charset="0"/>
                <a:ea typeface="Times New Roman" panose="02020603050405020304" pitchFamily="18" charset="0"/>
                <a:cs typeface="Arial" panose="020B0604020202020204" pitchFamily="34" charset="0"/>
              </a:rPr>
              <a:t>R</a:t>
            </a:r>
            <a:r>
              <a:rPr lang="en-US" sz="4800" dirty="0">
                <a:effectLst/>
                <a:latin typeface="Arial" panose="020B0604020202020204" pitchFamily="34" charset="0"/>
                <a:ea typeface="Times New Roman" panose="02020603050405020304" pitchFamily="18" charset="0"/>
                <a:cs typeface="Arial" panose="020B0604020202020204" pitchFamily="34" charset="0"/>
              </a:rPr>
              <a:t>eleased two PFAS analytical methods to detect and quantitate PFAS in pesticide products containing complex surfactants and other inerts, and in high-density polyethylene containers</a:t>
            </a:r>
          </a:p>
          <a:p>
            <a:pPr>
              <a:lnSpc>
                <a:spcPct val="120000"/>
              </a:lnSpc>
              <a:buFont typeface="Wingdings" panose="05000000000000000000" pitchFamily="2" charset="2"/>
              <a:buChar char="§"/>
            </a:pPr>
            <a:r>
              <a:rPr lang="en-US" sz="4800" dirty="0">
                <a:latin typeface="Arial"/>
                <a:ea typeface="+mn-lt"/>
                <a:cs typeface="+mn-lt"/>
              </a:rPr>
              <a:t>Developed, published and finalized an interagency framework for collaborating on antifungal and antibacterial resistance assessments</a:t>
            </a:r>
            <a:endParaRPr lang="en-US" sz="4800" dirty="0">
              <a:latin typeface="Arial"/>
              <a:ea typeface="Calibri" panose="020F0502020204030204" pitchFamily="34" charset="0"/>
              <a:cs typeface="Arial" panose="020B0604020202020204" pitchFamily="34" charset="0"/>
            </a:endParaRPr>
          </a:p>
          <a:p>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017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066265-A0F2-F0B9-6A93-8FF8ED820294}"/>
              </a:ext>
            </a:extLst>
          </p:cNvPr>
          <p:cNvSpPr>
            <a:spLocks noGrp="1"/>
          </p:cNvSpPr>
          <p:nvPr>
            <p:ph type="title"/>
          </p:nvPr>
        </p:nvSpPr>
        <p:spPr>
          <a:xfrm>
            <a:off x="1371599" y="294538"/>
            <a:ext cx="9895951" cy="1033669"/>
          </a:xfrm>
        </p:spPr>
        <p:txBody>
          <a:bodyPr>
            <a:normAutofit fontScale="90000"/>
          </a:bodyPr>
          <a:lstStyle/>
          <a:p>
            <a:pPr algn="ctr"/>
            <a:r>
              <a:rPr kumimoji="0" lang="en-US" sz="34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 FY24 Endocrine Disruptor Screening Program (EDSP)</a:t>
            </a:r>
            <a:br>
              <a:rPr kumimoji="0" lang="en-US" sz="34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br>
            <a:r>
              <a:rPr kumimoji="0" lang="en-US" sz="34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Highlights </a:t>
            </a:r>
            <a:endParaRPr lang="en-US" sz="3400">
              <a:solidFill>
                <a:srgbClr val="FFFFFF"/>
              </a:solidFill>
            </a:endParaRPr>
          </a:p>
        </p:txBody>
      </p:sp>
      <p:sp>
        <p:nvSpPr>
          <p:cNvPr id="3" name="Content Placeholder 2">
            <a:extLst>
              <a:ext uri="{FF2B5EF4-FFF2-40B4-BE49-F238E27FC236}">
                <a16:creationId xmlns:a16="http://schemas.microsoft.com/office/drawing/2014/main" id="{D93E1182-8770-32BB-E120-F380CCFBDE3A}"/>
              </a:ext>
            </a:extLst>
          </p:cNvPr>
          <p:cNvSpPr>
            <a:spLocks noGrp="1"/>
          </p:cNvSpPr>
          <p:nvPr>
            <p:ph idx="1"/>
          </p:nvPr>
        </p:nvSpPr>
        <p:spPr>
          <a:xfrm>
            <a:off x="259657" y="1786760"/>
            <a:ext cx="11732646" cy="4950372"/>
          </a:xfrm>
        </p:spPr>
        <p:txBody>
          <a:bodyPr anchor="ctr">
            <a:normAutofit/>
          </a:bodyPr>
          <a:lstStyle/>
          <a:p>
            <a:pPr>
              <a:buFont typeface="Wingdings" panose="05000000000000000000" pitchFamily="2" charset="2"/>
              <a:buChar char="§"/>
            </a:pPr>
            <a:r>
              <a:rPr lang="en-US" sz="2000" dirty="0">
                <a:latin typeface="Arial  "/>
                <a:ea typeface="Calibri"/>
                <a:cs typeface="Arial"/>
              </a:rPr>
              <a:t>Published the new strategic plan, </a:t>
            </a:r>
            <a:r>
              <a:rPr lang="en-US" sz="2000" i="1" dirty="0">
                <a:latin typeface="Arial  "/>
                <a:ea typeface="Calibri"/>
                <a:cs typeface="Arial"/>
              </a:rPr>
              <a:t>Endocrine Disruptor Screening Program: Near-Term Strategies for Implementation</a:t>
            </a:r>
            <a:r>
              <a:rPr lang="en-US" sz="2000" dirty="0">
                <a:latin typeface="Arial  "/>
                <a:ea typeface="Calibri"/>
                <a:cs typeface="Arial"/>
              </a:rPr>
              <a:t>, and three supporting documents that provide a framework to more efficiently screen and communicate decisions regarding potential endocrine effects on human health</a:t>
            </a:r>
          </a:p>
          <a:p>
            <a:pPr>
              <a:buFont typeface="Wingdings" panose="05000000000000000000" pitchFamily="2" charset="2"/>
              <a:buChar char="§"/>
            </a:pPr>
            <a:r>
              <a:rPr lang="en-US" sz="2000" dirty="0">
                <a:latin typeface="Arial  "/>
                <a:ea typeface="Calibri"/>
                <a:cs typeface="Arial"/>
              </a:rPr>
              <a:t>Updated</a:t>
            </a:r>
            <a:r>
              <a:rPr lang="en-US" sz="2000" dirty="0">
                <a:effectLst/>
                <a:latin typeface="Arial  "/>
                <a:ea typeface="Calibri"/>
                <a:cs typeface="Arial"/>
              </a:rPr>
              <a:t> the 2023 list of conventional pesticide active ingredients with adequate estrogen and androgen data for humans to inform FFDCA 408(p)(6) determinations</a:t>
            </a:r>
            <a:endParaRPr lang="en-US" sz="2000" dirty="0">
              <a:latin typeface="Arial  "/>
            </a:endParaRPr>
          </a:p>
          <a:p>
            <a:pPr lvl="1"/>
            <a:r>
              <a:rPr lang="en-US" sz="2000" dirty="0">
                <a:latin typeface="Arial  "/>
                <a:ea typeface="Calibri"/>
                <a:cs typeface="Calibri"/>
              </a:rPr>
              <a:t>Identified 111 conventional pesticides with updated two-generation reproductive toxicity or extended one-generation reproductive toxicity studies and verified that all endocrine-related endpoints were sufficiently evaluated in those studies. </a:t>
            </a:r>
            <a:endParaRPr lang="en-US" sz="2000" dirty="0">
              <a:latin typeface="Arial  "/>
              <a:ea typeface="Calibri"/>
              <a:cs typeface="Arial"/>
            </a:endParaRPr>
          </a:p>
          <a:p>
            <a:pPr lvl="1"/>
            <a:r>
              <a:rPr lang="en-US" sz="2000" dirty="0">
                <a:latin typeface="Arial  "/>
                <a:ea typeface="Calibri"/>
                <a:cs typeface="Calibri"/>
              </a:rPr>
              <a:t>Updated three prioritization groups for the remaining registration review conventional pesticides </a:t>
            </a:r>
          </a:p>
          <a:p>
            <a:pPr>
              <a:buFont typeface="Wingdings" panose="05000000000000000000" pitchFamily="2" charset="2"/>
              <a:buChar char="§"/>
            </a:pPr>
            <a:r>
              <a:rPr lang="en-US" sz="2000" dirty="0">
                <a:latin typeface="Arial  "/>
                <a:ea typeface="Times New Roman" panose="02020603050405020304" pitchFamily="18" charset="0"/>
                <a:cs typeface="Arial"/>
              </a:rPr>
              <a:t>Announced proposed terms to settle litigation (public comment period ends Nov. 12), which align with EPA's commitments in the strategic plan </a:t>
            </a:r>
            <a:endParaRPr lang="en-US" sz="2000" dirty="0">
              <a:latin typeface="Arial  "/>
              <a:ea typeface="Times New Roman" panose="02020603050405020304" pitchFamily="18" charset="0"/>
              <a:cs typeface="Calibri"/>
            </a:endParaRPr>
          </a:p>
          <a:p>
            <a:pPr>
              <a:buFont typeface="Wingdings" panose="05000000000000000000" pitchFamily="2" charset="2"/>
              <a:buChar char="§"/>
            </a:pPr>
            <a:r>
              <a:rPr lang="en-US" sz="2000" dirty="0">
                <a:latin typeface="Arial  "/>
                <a:ea typeface="Times New Roman" panose="02020603050405020304" pitchFamily="18" charset="0"/>
                <a:cs typeface="Arial"/>
              </a:rPr>
              <a:t>Issued 49 FIFRA DCIs for 23 Group 1 chemicals: (</a:t>
            </a:r>
            <a:r>
              <a:rPr lang="en-US" sz="2000" dirty="0">
                <a:latin typeface="Arial"/>
                <a:ea typeface="+mn-lt"/>
                <a:cs typeface="Arial"/>
                <a:hlinkClick r:id="rId2"/>
              </a:rPr>
              <a:t>https://www.epa.gov/endocrine-disruption/status-endocrine-disruptor-screening-program-data-call-dci-notices-group-1</a:t>
            </a:r>
            <a:r>
              <a:rPr lang="en-US" sz="2000" dirty="0">
                <a:latin typeface="Arial"/>
                <a:ea typeface="Times New Roman" panose="02020603050405020304" pitchFamily="18" charset="0"/>
                <a:cs typeface="Arial"/>
              </a:rPr>
              <a:t>)</a:t>
            </a:r>
          </a:p>
          <a:p>
            <a:pPr lvl="1">
              <a:buFont typeface="Wingdings" panose="05000000000000000000" pitchFamily="2" charset="2"/>
              <a:buChar char="§"/>
            </a:pPr>
            <a:r>
              <a:rPr lang="en-US" sz="2000" dirty="0">
                <a:effectLst/>
                <a:latin typeface="Arial"/>
                <a:ea typeface="Calibri" panose="020F0502020204030204" pitchFamily="34" charset="0"/>
                <a:cs typeface="Arial"/>
              </a:rPr>
              <a:t>DCIs were created and issued in Salesforce, allowing the registrants to send responses via email that are automatically dated and tracked in the Salesforce DCI platform</a:t>
            </a:r>
            <a:endParaRPr lang="en-US" sz="2000" dirty="0">
              <a:effectLst/>
              <a:latin typeface="Arial"/>
              <a:ea typeface="Times New Roman" panose="02020603050405020304" pitchFamily="18" charset="0"/>
              <a:cs typeface="Arial"/>
            </a:endParaRPr>
          </a:p>
          <a:p>
            <a:endParaRPr lang="en-US" sz="1700" dirty="0">
              <a:latin typeface="Arial  "/>
              <a:ea typeface="Calibri"/>
              <a:cs typeface="Calibri"/>
            </a:endParaRPr>
          </a:p>
          <a:p>
            <a:pPr marL="0" marR="0" lvl="0" indent="0">
              <a:spcBef>
                <a:spcPts val="0"/>
              </a:spcBef>
              <a:spcAft>
                <a:spcPts val="600"/>
              </a:spcAft>
              <a:buNone/>
            </a:pPr>
            <a:endParaRPr lang="en-US" sz="1700" dirty="0">
              <a:latin typeface="Arial  "/>
              <a:cs typeface="Arial" panose="020B0604020202020204" pitchFamily="34" charset="0"/>
            </a:endParaRPr>
          </a:p>
        </p:txBody>
      </p:sp>
    </p:spTree>
    <p:extLst>
      <p:ext uri="{BB962C8B-B14F-4D97-AF65-F5344CB8AC3E}">
        <p14:creationId xmlns:p14="http://schemas.microsoft.com/office/powerpoint/2010/main" val="2566304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066265-A0F2-F0B9-6A93-8FF8ED820294}"/>
              </a:ext>
            </a:extLst>
          </p:cNvPr>
          <p:cNvSpPr>
            <a:spLocks noGrp="1"/>
          </p:cNvSpPr>
          <p:nvPr>
            <p:ph type="title"/>
          </p:nvPr>
        </p:nvSpPr>
        <p:spPr>
          <a:xfrm>
            <a:off x="1371599" y="294538"/>
            <a:ext cx="9895951" cy="1033669"/>
          </a:xfrm>
        </p:spPr>
        <p:txBody>
          <a:bodyPr>
            <a:normAutofit/>
          </a:bodyPr>
          <a:lstStyle/>
          <a:p>
            <a:r>
              <a:rPr kumimoji="0" lang="en-US" sz="34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 FY24 ESA Highlights - Upcoming Session</a:t>
            </a:r>
            <a:endParaRPr lang="en-US" sz="3400">
              <a:solidFill>
                <a:srgbClr val="FFFFFF"/>
              </a:solidFill>
            </a:endParaRPr>
          </a:p>
        </p:txBody>
      </p:sp>
      <p:sp>
        <p:nvSpPr>
          <p:cNvPr id="3" name="Content Placeholder 2">
            <a:extLst>
              <a:ext uri="{FF2B5EF4-FFF2-40B4-BE49-F238E27FC236}">
                <a16:creationId xmlns:a16="http://schemas.microsoft.com/office/drawing/2014/main" id="{D93E1182-8770-32BB-E120-F380CCFBDE3A}"/>
              </a:ext>
            </a:extLst>
          </p:cNvPr>
          <p:cNvSpPr>
            <a:spLocks noGrp="1"/>
          </p:cNvSpPr>
          <p:nvPr>
            <p:ph idx="1"/>
          </p:nvPr>
        </p:nvSpPr>
        <p:spPr>
          <a:xfrm>
            <a:off x="571501" y="1885278"/>
            <a:ext cx="11258550" cy="4935277"/>
          </a:xfrm>
        </p:spPr>
        <p:txBody>
          <a:bodyPr anchor="ctr">
            <a:normAutofit/>
          </a:bodyPr>
          <a:lstStyle/>
          <a:p>
            <a:pPr marR="0" lvl="0">
              <a:spcBef>
                <a:spcPts val="0"/>
              </a:spcBef>
              <a:spcAft>
                <a:spcPts val="600"/>
              </a:spcAft>
              <a:buFont typeface="Wingdings" panose="05000000000000000000" pitchFamily="2" charset="2"/>
              <a:buChar char="§"/>
            </a:pPr>
            <a:r>
              <a:rPr lang="en-US" sz="2000">
                <a:effectLst/>
                <a:latin typeface="Arial" panose="020B0604020202020204" pitchFamily="34" charset="0"/>
                <a:ea typeface="Calibri" panose="020F0502020204030204" pitchFamily="34" charset="0"/>
                <a:cs typeface="Arial" panose="020B0604020202020204" pitchFamily="34" charset="0"/>
              </a:rPr>
              <a:t>Released </a:t>
            </a:r>
            <a:r>
              <a:rPr lang="en-US" sz="2000" b="1">
                <a:effectLst/>
                <a:latin typeface="Arial" panose="020B0604020202020204" pitchFamily="34" charset="0"/>
                <a:ea typeface="Calibri" panose="020F0502020204030204" pitchFamily="34" charset="0"/>
                <a:cs typeface="Arial" panose="020B0604020202020204" pitchFamily="34" charset="0"/>
              </a:rPr>
              <a:t>final</a:t>
            </a:r>
            <a:r>
              <a:rPr lang="en-US" sz="2000">
                <a:effectLst/>
                <a:latin typeface="Arial" panose="020B0604020202020204" pitchFamily="34" charset="0"/>
                <a:ea typeface="Calibri" panose="020F0502020204030204" pitchFamily="34" charset="0"/>
                <a:cs typeface="Arial" panose="020B0604020202020204" pitchFamily="34" charset="0"/>
              </a:rPr>
              <a:t> </a:t>
            </a:r>
            <a:r>
              <a:rPr lang="en-US" sz="2000" b="1">
                <a:effectLst/>
                <a:latin typeface="Arial" panose="020B0604020202020204" pitchFamily="34" charset="0"/>
                <a:ea typeface="Calibri" panose="020F0502020204030204" pitchFamily="34" charset="0"/>
                <a:cs typeface="Arial" panose="020B0604020202020204" pitchFamily="34" charset="0"/>
              </a:rPr>
              <a:t>Herbicide Strategy,</a:t>
            </a:r>
            <a:r>
              <a:rPr lang="en-US" sz="2000">
                <a:effectLst/>
                <a:latin typeface="Arial" panose="020B0604020202020204" pitchFamily="34" charset="0"/>
                <a:ea typeface="Calibri" panose="020F0502020204030204" pitchFamily="34" charset="0"/>
                <a:cs typeface="Arial" panose="020B0604020202020204" pitchFamily="34" charset="0"/>
              </a:rPr>
              <a:t> a groundbreaking step for implementing early, practical protections for listed species and increasing the efficiency of meeting its ESA obligations </a:t>
            </a:r>
          </a:p>
          <a:p>
            <a:pPr marR="0" lvl="0">
              <a:spcBef>
                <a:spcPts val="0"/>
              </a:spcBef>
              <a:spcAft>
                <a:spcPts val="600"/>
              </a:spcAft>
              <a:buFont typeface="Wingdings" panose="05000000000000000000" pitchFamily="2" charset="2"/>
              <a:buChar char="§"/>
            </a:pPr>
            <a:r>
              <a:rPr lang="en-US" sz="2000">
                <a:effectLst/>
                <a:latin typeface="Arial" panose="020B0604020202020204" pitchFamily="34" charset="0"/>
                <a:ea typeface="Calibri" panose="020F0502020204030204" pitchFamily="34" charset="0"/>
                <a:cs typeface="Arial" panose="020B0604020202020204" pitchFamily="34" charset="0"/>
              </a:rPr>
              <a:t>Released </a:t>
            </a:r>
            <a:r>
              <a:rPr lang="en-US" sz="2000" b="1">
                <a:effectLst/>
                <a:latin typeface="Arial" panose="020B0604020202020204" pitchFamily="34" charset="0"/>
                <a:ea typeface="Calibri" panose="020F0502020204030204" pitchFamily="34" charset="0"/>
                <a:cs typeface="Arial" panose="020B0604020202020204" pitchFamily="34" charset="0"/>
              </a:rPr>
              <a:t>draft Insecticide Strategy,</a:t>
            </a:r>
            <a:r>
              <a:rPr lang="en-US" sz="2000">
                <a:effectLst/>
                <a:latin typeface="Arial" panose="020B0604020202020204" pitchFamily="34" charset="0"/>
                <a:ea typeface="Calibri" panose="020F0502020204030204" pitchFamily="34" charset="0"/>
                <a:cs typeface="Arial" panose="020B0604020202020204" pitchFamily="34" charset="0"/>
              </a:rPr>
              <a:t> a key step in implementing early, practical protections for listed species and increasing the efficiency of meeting its ESA obligations</a:t>
            </a:r>
          </a:p>
          <a:p>
            <a:pPr marR="0" lvl="0">
              <a:spcBef>
                <a:spcPts val="0"/>
              </a:spcBef>
              <a:spcAft>
                <a:spcPts val="600"/>
              </a:spcAft>
              <a:buFont typeface="Wingdings" panose="05000000000000000000" pitchFamily="2" charset="2"/>
              <a:buChar char="§"/>
            </a:pPr>
            <a:r>
              <a:rPr lang="en-US" sz="2000">
                <a:effectLst/>
                <a:latin typeface="Arial" panose="020B0604020202020204" pitchFamily="34" charset="0"/>
                <a:ea typeface="Calibri" panose="020F0502020204030204" pitchFamily="34" charset="0"/>
                <a:cs typeface="Arial" panose="020B0604020202020204" pitchFamily="34" charset="0"/>
              </a:rPr>
              <a:t>Released</a:t>
            </a:r>
            <a:r>
              <a:rPr lang="en-US" sz="2000" b="1">
                <a:effectLst/>
                <a:latin typeface="Arial" panose="020B0604020202020204" pitchFamily="34" charset="0"/>
                <a:ea typeface="Calibri" panose="020F0502020204030204" pitchFamily="34" charset="0"/>
                <a:cs typeface="Arial" panose="020B0604020202020204" pitchFamily="34" charset="0"/>
              </a:rPr>
              <a:t> Vulnerable Species Action Plan</a:t>
            </a:r>
            <a:r>
              <a:rPr lang="en-US" sz="2000">
                <a:effectLst/>
                <a:latin typeface="Arial" panose="020B0604020202020204" pitchFamily="34" charset="0"/>
                <a:ea typeface="Calibri" panose="020F0502020204030204" pitchFamily="34" charset="0"/>
                <a:cs typeface="Arial" panose="020B0604020202020204" pitchFamily="34" charset="0"/>
              </a:rPr>
              <a:t> that provides a framework to adopt early, meaningful protections for a subset of FWS’ listed species</a:t>
            </a:r>
          </a:p>
          <a:p>
            <a:pPr marR="0" lvl="0">
              <a:spcBef>
                <a:spcPts val="0"/>
              </a:spcBef>
              <a:spcAft>
                <a:spcPts val="600"/>
              </a:spcAft>
              <a:buFont typeface="Wingdings" panose="05000000000000000000" pitchFamily="2" charset="2"/>
              <a:buChar char="§"/>
            </a:pPr>
            <a:r>
              <a:rPr lang="en-US" sz="2000">
                <a:effectLst/>
                <a:latin typeface="Arial" panose="020B0604020202020204" pitchFamily="34" charset="0"/>
                <a:ea typeface="Calibri" panose="020F0502020204030204" pitchFamily="34" charset="0"/>
                <a:cs typeface="Arial" panose="020B0604020202020204" pitchFamily="34" charset="0"/>
              </a:rPr>
              <a:t>Led a multi-stakeholder effort to </a:t>
            </a:r>
            <a:r>
              <a:rPr lang="en-US" sz="2000" b="1">
                <a:effectLst/>
                <a:latin typeface="Arial" panose="020B0604020202020204" pitchFamily="34" charset="0"/>
                <a:ea typeface="Calibri" panose="020F0502020204030204" pitchFamily="34" charset="0"/>
                <a:cs typeface="Arial" panose="020B0604020202020204" pitchFamily="34" charset="0"/>
              </a:rPr>
              <a:t>develop and beta test an approach to refine</a:t>
            </a:r>
            <a:r>
              <a:rPr lang="en-US" sz="2000">
                <a:effectLst/>
                <a:latin typeface="Arial" panose="020B0604020202020204" pitchFamily="34" charset="0"/>
                <a:ea typeface="Calibri" panose="020F0502020204030204" pitchFamily="34" charset="0"/>
                <a:cs typeface="Arial" panose="020B0604020202020204" pitchFamily="34" charset="0"/>
              </a:rPr>
              <a:t> </a:t>
            </a:r>
            <a:r>
              <a:rPr lang="en-US" sz="2000" b="1">
                <a:effectLst/>
                <a:latin typeface="Arial" panose="020B0604020202020204" pitchFamily="34" charset="0"/>
                <a:ea typeface="Calibri" panose="020F0502020204030204" pitchFamily="34" charset="0"/>
                <a:cs typeface="Arial" panose="020B0604020202020204" pitchFamily="34" charset="0"/>
              </a:rPr>
              <a:t>maps for pesticide use limitation areas (PULAs)</a:t>
            </a:r>
          </a:p>
          <a:p>
            <a:pPr>
              <a:spcBef>
                <a:spcPts val="0"/>
              </a:spcBef>
              <a:spcAft>
                <a:spcPts val="600"/>
              </a:spcAft>
              <a:buFont typeface="Wingdings" panose="05000000000000000000" pitchFamily="2" charset="2"/>
              <a:buChar char="§"/>
            </a:pPr>
            <a:r>
              <a:rPr lang="en-US" sz="2000">
                <a:effectLst/>
                <a:latin typeface="Arial" panose="020B0604020202020204" pitchFamily="34" charset="0"/>
                <a:ea typeface="Calibri" panose="020F0502020204030204" pitchFamily="34" charset="0"/>
                <a:cs typeface="Arial" panose="020B0604020202020204" pitchFamily="34" charset="0"/>
              </a:rPr>
              <a:t>Released </a:t>
            </a:r>
            <a:r>
              <a:rPr lang="en-US" sz="2000" b="1">
                <a:effectLst/>
                <a:latin typeface="Arial" panose="020B0604020202020204" pitchFamily="34" charset="0"/>
                <a:ea typeface="Calibri" panose="020F0502020204030204" pitchFamily="34" charset="0"/>
                <a:cs typeface="Arial" panose="020B0604020202020204" pitchFamily="34" charset="0"/>
              </a:rPr>
              <a:t>single draft Biological Evaluation for 11 rodenticides and associated strategy</a:t>
            </a:r>
            <a:r>
              <a:rPr lang="en-US" sz="2000">
                <a:effectLst/>
                <a:latin typeface="Arial" panose="020B0604020202020204" pitchFamily="34" charset="0"/>
                <a:ea typeface="Calibri" panose="020F0502020204030204" pitchFamily="34" charset="0"/>
                <a:cs typeface="Arial" panose="020B0604020202020204" pitchFamily="34" charset="0"/>
              </a:rPr>
              <a:t> that identified mitigations to address impacts identified in the draft BE</a:t>
            </a:r>
          </a:p>
          <a:p>
            <a:pPr marR="0" lvl="0">
              <a:spcBef>
                <a:spcPts val="0"/>
              </a:spcBef>
              <a:spcAft>
                <a:spcPts val="600"/>
              </a:spcAft>
              <a:buFont typeface="Wingdings" panose="05000000000000000000" pitchFamily="2" charset="2"/>
              <a:buChar char="§"/>
            </a:pPr>
            <a:r>
              <a:rPr lang="en-US" sz="2000">
                <a:effectLst/>
                <a:latin typeface="Arial" panose="020B0604020202020204" pitchFamily="34" charset="0"/>
                <a:ea typeface="Calibri" panose="020F0502020204030204" pitchFamily="34" charset="0"/>
                <a:cs typeface="Arial" panose="020B0604020202020204" pitchFamily="34" charset="0"/>
              </a:rPr>
              <a:t>Co-hosted </a:t>
            </a:r>
            <a:r>
              <a:rPr lang="en-US" sz="2000">
                <a:latin typeface="Arial" panose="020B0604020202020204" pitchFamily="34" charset="0"/>
                <a:ea typeface="Calibri" panose="020F0502020204030204" pitchFamily="34" charset="0"/>
                <a:cs typeface="Arial" panose="020B0604020202020204" pitchFamily="34" charset="0"/>
              </a:rPr>
              <a:t>with FWS a workshop aimed at an </a:t>
            </a:r>
            <a:r>
              <a:rPr lang="en-US" sz="2000" b="1">
                <a:latin typeface="Arial" panose="020B0604020202020204" pitchFamily="34" charset="0"/>
                <a:ea typeface="Calibri" panose="020F0502020204030204" pitchFamily="34" charset="0"/>
                <a:cs typeface="Arial" panose="020B0604020202020204" pitchFamily="34" charset="0"/>
              </a:rPr>
              <a:t>ESA</a:t>
            </a:r>
            <a:r>
              <a:rPr lang="en-US" sz="2000">
                <a:latin typeface="Arial" panose="020B0604020202020204" pitchFamily="34" charset="0"/>
                <a:ea typeface="Calibri" panose="020F0502020204030204" pitchFamily="34" charset="0"/>
                <a:cs typeface="Arial" panose="020B0604020202020204" pitchFamily="34" charset="0"/>
              </a:rPr>
              <a:t> </a:t>
            </a:r>
            <a:r>
              <a:rPr lang="en-US" sz="2000" b="1">
                <a:latin typeface="Arial" panose="020B0604020202020204" pitchFamily="34" charset="0"/>
                <a:ea typeface="Calibri" panose="020F0502020204030204" pitchFamily="34" charset="0"/>
                <a:cs typeface="Arial" panose="020B0604020202020204" pitchFamily="34" charset="0"/>
              </a:rPr>
              <a:t>Strategy for Hawaii </a:t>
            </a:r>
            <a:r>
              <a:rPr lang="en-US" sz="2000">
                <a:effectLst/>
                <a:latin typeface="Arial" panose="020B0604020202020204" pitchFamily="34" charset="0"/>
                <a:ea typeface="Calibri" panose="020F0502020204030204" pitchFamily="34" charset="0"/>
                <a:cs typeface="Arial" panose="020B0604020202020204" pitchFamily="34" charset="0"/>
              </a:rPr>
              <a:t>to identify mitigations for listed species to protect them from impacts associated with outdoor uses of conventional pesticides</a:t>
            </a:r>
          </a:p>
          <a:p>
            <a:pPr marR="0" lvl="0">
              <a:spcBef>
                <a:spcPts val="0"/>
              </a:spcBef>
              <a:spcAft>
                <a:spcPts val="600"/>
              </a:spcAft>
              <a:buFont typeface="Wingdings" panose="05000000000000000000" pitchFamily="2" charset="2"/>
              <a:buChar char="§"/>
            </a:pPr>
            <a:r>
              <a:rPr lang="en-US" sz="2000">
                <a:effectLst/>
                <a:latin typeface="Arial" panose="020B0604020202020204" pitchFamily="34" charset="0"/>
                <a:ea typeface="Calibri" panose="020F0502020204030204" pitchFamily="34" charset="0"/>
                <a:cs typeface="Arial" panose="020B0604020202020204" pitchFamily="34" charset="0"/>
              </a:rPr>
              <a:t>In support of PRIA 5, finalized </a:t>
            </a:r>
            <a:r>
              <a:rPr lang="en-US" sz="2000" b="1">
                <a:effectLst/>
                <a:latin typeface="Arial" panose="020B0604020202020204" pitchFamily="34" charset="0"/>
                <a:ea typeface="Calibri" panose="020F0502020204030204" pitchFamily="34" charset="0"/>
                <a:cs typeface="Arial" panose="020B0604020202020204" pitchFamily="34" charset="0"/>
              </a:rPr>
              <a:t>ESA guidance for registrants for new uses</a:t>
            </a:r>
            <a:r>
              <a:rPr lang="en-US" sz="2000" b="1">
                <a:latin typeface="Arial" panose="020B0604020202020204" pitchFamily="34" charset="0"/>
                <a:ea typeface="Calibri" panose="020F0502020204030204" pitchFamily="34" charset="0"/>
                <a:cs typeface="Arial" panose="020B0604020202020204" pitchFamily="34" charset="0"/>
              </a:rPr>
              <a:t> </a:t>
            </a:r>
            <a:r>
              <a:rPr lang="en-US" sz="2000">
                <a:latin typeface="Arial" panose="020B0604020202020204" pitchFamily="34" charset="0"/>
                <a:ea typeface="Calibri" panose="020F0502020204030204" pitchFamily="34" charset="0"/>
                <a:cs typeface="Arial" panose="020B0604020202020204" pitchFamily="34" charset="0"/>
              </a:rPr>
              <a:t>for conventional  and biopesticides</a:t>
            </a:r>
            <a:endParaRPr lang="en-US" sz="2000" b="1">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600"/>
              </a:spcAft>
              <a:buNone/>
            </a:pPr>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180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41733A5-62CA-D658-17A1-70C3700D36BF}"/>
              </a:ext>
            </a:extLst>
          </p:cNvPr>
          <p:cNvSpPr>
            <a:spLocks noGrp="1"/>
          </p:cNvSpPr>
          <p:nvPr>
            <p:ph type="title"/>
          </p:nvPr>
        </p:nvSpPr>
        <p:spPr>
          <a:xfrm>
            <a:off x="1304124" y="209710"/>
            <a:ext cx="9895951" cy="1033669"/>
          </a:xfrm>
        </p:spPr>
        <p:txBody>
          <a:bodyPr>
            <a:normAutofit fontScale="90000"/>
          </a:bodyPr>
          <a:lstStyle/>
          <a:p>
            <a:pPr algn="ctr"/>
            <a:r>
              <a:rPr lang="en-US" sz="4000" b="1">
                <a:solidFill>
                  <a:srgbClr val="FFFFFF"/>
                </a:solidFill>
                <a:latin typeface="Arial"/>
                <a:cs typeface="Arial"/>
              </a:rPr>
              <a:t>FY24 Stakeholder Engagement Highlights</a:t>
            </a:r>
            <a:endParaRPr lang="en-US" sz="4000" b="1">
              <a:solidFill>
                <a:srgbClr val="FFFFFF"/>
              </a:solidFill>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27EDF980-C563-9B4B-2A8A-FB079DE8833E}"/>
              </a:ext>
            </a:extLst>
          </p:cNvPr>
          <p:cNvSpPr>
            <a:spLocks noGrp="1"/>
          </p:cNvSpPr>
          <p:nvPr>
            <p:ph idx="1"/>
          </p:nvPr>
        </p:nvSpPr>
        <p:spPr>
          <a:xfrm>
            <a:off x="2" y="1936376"/>
            <a:ext cx="12191998" cy="5280651"/>
          </a:xfrm>
        </p:spPr>
        <p:txBody>
          <a:bodyPr vert="horz" lIns="0" tIns="45720" rIns="0" bIns="45720" rtlCol="0" anchor="ctr">
            <a:normAutofit fontScale="25000" lnSpcReduction="20000"/>
          </a:bodyPr>
          <a:lstStyle/>
          <a:p>
            <a:pPr lvl="1">
              <a:lnSpc>
                <a:spcPct val="120000"/>
              </a:lnSpc>
              <a:spcBef>
                <a:spcPts val="0"/>
              </a:spcBef>
              <a:buFont typeface="Wingdings" panose="05000000000000000000" pitchFamily="2" charset="2"/>
              <a:buChar char="§"/>
            </a:pPr>
            <a:r>
              <a:rPr kumimoji="0" lang="en-US" sz="8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OPP’s Center for Integrated Pest Management hosted </a:t>
            </a:r>
            <a:r>
              <a:rPr kumimoji="0" lang="en-US" sz="8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8 </a:t>
            </a:r>
            <a:r>
              <a:rPr kumimoji="0" lang="en-US" sz="8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IPM webinars (over </a:t>
            </a:r>
            <a:r>
              <a:rPr kumimoji="0" lang="en-US" sz="8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11,100 </a:t>
            </a:r>
            <a:r>
              <a:rPr kumimoji="0" lang="en-US" sz="8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attendees), responded to over </a:t>
            </a:r>
            <a:r>
              <a:rPr kumimoji="0" lang="en-US" sz="8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2,800</a:t>
            </a:r>
            <a:r>
              <a:rPr kumimoji="0" lang="en-US" sz="8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calls/emails, and increased IPM email distribution list to almost </a:t>
            </a:r>
            <a:r>
              <a:rPr kumimoji="0" lang="en-US" sz="8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42,000</a:t>
            </a:r>
            <a:r>
              <a:rPr kumimoji="0" lang="en-US" sz="8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subscribers</a:t>
            </a:r>
          </a:p>
          <a:p>
            <a:pPr lvl="1">
              <a:lnSpc>
                <a:spcPct val="120000"/>
              </a:lnSpc>
              <a:spcBef>
                <a:spcPts val="0"/>
              </a:spcBef>
            </a:pPr>
            <a:r>
              <a:rPr lang="en-US" sz="8000" dirty="0">
                <a:latin typeface="Arial" panose="020B0604020202020204" pitchFamily="34" charset="0"/>
                <a:cs typeface="Arial" panose="020B0604020202020204" pitchFamily="34" charset="0"/>
              </a:rPr>
              <a:t>OPP engaged throughout the year with industry on PRIA--</a:t>
            </a:r>
            <a:r>
              <a:rPr lang="en-US" sz="8000" dirty="0">
                <a:latin typeface="Arial" panose="020B0604020202020204" pitchFamily="34" charset="0"/>
                <a:ea typeface="+mn-lt"/>
                <a:cs typeface="Arial" panose="020B0604020202020204" pitchFamily="34" charset="0"/>
              </a:rPr>
              <a:t>PRIA information (EPA Quarterly Stakeholder Meeting slides, and monthly PRIA metrics provided by OPP)</a:t>
            </a:r>
            <a:r>
              <a:rPr lang="en-US" sz="8000" dirty="0">
                <a:latin typeface="Arial" panose="020B0604020202020204" pitchFamily="34" charset="0"/>
                <a:ea typeface="Calibri"/>
                <a:cs typeface="Arial" panose="020B0604020202020204" pitchFamily="34" charset="0"/>
              </a:rPr>
              <a:t> is housed at the </a:t>
            </a:r>
            <a:r>
              <a:rPr lang="en-US" sz="8000" dirty="0">
                <a:latin typeface="Arial" panose="020B0604020202020204" pitchFamily="34" charset="0"/>
                <a:cs typeface="Arial" panose="020B0604020202020204" pitchFamily="34" charset="0"/>
              </a:rPr>
              <a:t>PRIA Resources Website: </a:t>
            </a:r>
            <a:r>
              <a:rPr lang="en-US" sz="8000" dirty="0">
                <a:latin typeface="Arial" panose="020B0604020202020204" pitchFamily="34" charset="0"/>
                <a:ea typeface="+mn-lt"/>
                <a:cs typeface="Arial" panose="020B0604020202020204" pitchFamily="34" charset="0"/>
                <a:hlinkClick r:id="rId3"/>
              </a:rPr>
              <a:t>https://www.pestfacts.org/pria-resources/</a:t>
            </a:r>
            <a:r>
              <a:rPr lang="en-US" sz="8000" dirty="0">
                <a:latin typeface="Arial" panose="020B0604020202020204" pitchFamily="34" charset="0"/>
                <a:ea typeface="Calibri"/>
                <a:cs typeface="Arial" panose="020B0604020202020204" pitchFamily="34" charset="0"/>
              </a:rPr>
              <a:t> </a:t>
            </a:r>
          </a:p>
          <a:p>
            <a:pPr lvl="1">
              <a:lnSpc>
                <a:spcPct val="120000"/>
              </a:lnSpc>
              <a:spcBef>
                <a:spcPts val="0"/>
              </a:spcBef>
            </a:pPr>
            <a:r>
              <a:rPr lang="en-US" sz="8000" dirty="0">
                <a:latin typeface="Arial" panose="020B0604020202020204" pitchFamily="34" charset="0"/>
                <a:cs typeface="Arial" panose="020B0604020202020204" pitchFamily="34" charset="0"/>
              </a:rPr>
              <a:t>OPP staff participated in:</a:t>
            </a:r>
          </a:p>
          <a:p>
            <a:pPr lvl="2">
              <a:lnSpc>
                <a:spcPct val="120000"/>
              </a:lnSpc>
              <a:spcBef>
                <a:spcPts val="0"/>
              </a:spcBef>
            </a:pPr>
            <a:r>
              <a:rPr lang="en-US" sz="6800" dirty="0">
                <a:latin typeface="Arial" panose="020B0604020202020204" pitchFamily="34" charset="0"/>
                <a:cs typeface="Arial" panose="020B0604020202020204" pitchFamily="34" charset="0"/>
              </a:rPr>
              <a:t>Industry regulatory conference and workshops, including with CLA/RISE, HCPA, and BPIA;</a:t>
            </a:r>
          </a:p>
          <a:p>
            <a:pPr lvl="2">
              <a:lnSpc>
                <a:spcPct val="120000"/>
              </a:lnSpc>
              <a:spcBef>
                <a:spcPts val="0"/>
              </a:spcBef>
            </a:pPr>
            <a:r>
              <a:rPr lang="en-US" sz="6800" dirty="0">
                <a:latin typeface="Arial" panose="020B0604020202020204" pitchFamily="34" charset="0"/>
                <a:cs typeface="Arial" panose="020B0604020202020204" pitchFamily="34" charset="0"/>
              </a:rPr>
              <a:t>State co-regulator meetings including with the Association of American Pesticide Control Officials (AAPCO) &amp; Association of Structural Pest Control Regulatory Officials (ASPCRO) annual conferences;</a:t>
            </a:r>
          </a:p>
          <a:p>
            <a:pPr lvl="2">
              <a:lnSpc>
                <a:spcPct val="120000"/>
              </a:lnSpc>
              <a:spcBef>
                <a:spcPts val="0"/>
              </a:spcBef>
            </a:pPr>
            <a:r>
              <a:rPr lang="en-US" sz="6800" dirty="0">
                <a:latin typeface="Arial" panose="020B0604020202020204" pitchFamily="34" charset="0"/>
                <a:cs typeface="Arial" panose="020B0604020202020204" pitchFamily="34" charset="0"/>
              </a:rPr>
              <a:t>Tribal Pesticide Program Council (TPPC) meetings;</a:t>
            </a:r>
          </a:p>
          <a:p>
            <a:pPr lvl="2">
              <a:lnSpc>
                <a:spcPct val="120000"/>
              </a:lnSpc>
              <a:spcBef>
                <a:spcPts val="0"/>
              </a:spcBef>
            </a:pPr>
            <a:r>
              <a:rPr lang="en-US" sz="6800" dirty="0">
                <a:latin typeface="Arial" panose="020B0604020202020204" pitchFamily="34" charset="0"/>
                <a:cs typeface="Arial" panose="020B0604020202020204" pitchFamily="34" charset="0"/>
              </a:rPr>
              <a:t>Quarterly farmworker advocacy stakeholder discussions;</a:t>
            </a:r>
          </a:p>
          <a:p>
            <a:pPr lvl="2">
              <a:lnSpc>
                <a:spcPct val="120000"/>
              </a:lnSpc>
              <a:spcBef>
                <a:spcPts val="0"/>
              </a:spcBef>
            </a:pPr>
            <a:r>
              <a:rPr lang="en-US" sz="6800" dirty="0">
                <a:latin typeface="Arial" panose="020B0604020202020204" pitchFamily="34" charset="0"/>
                <a:cs typeface="Arial" panose="020B0604020202020204" pitchFamily="34" charset="0"/>
              </a:rPr>
              <a:t>Numerous ESA workshops and webinars; and </a:t>
            </a:r>
          </a:p>
          <a:p>
            <a:pPr lvl="2">
              <a:lnSpc>
                <a:spcPct val="120000"/>
              </a:lnSpc>
              <a:spcBef>
                <a:spcPts val="0"/>
              </a:spcBef>
            </a:pPr>
            <a:r>
              <a:rPr lang="en-US" sz="6800" dirty="0">
                <a:latin typeface="Arial" panose="020B0604020202020204" pitchFamily="34" charset="0"/>
                <a:cs typeface="Arial" panose="020B0604020202020204" pitchFamily="34" charset="0"/>
              </a:rPr>
              <a:t>~25 individual meetings on ESA strategy efforts with various stakeholders including national and state level trade associations and grower groups.</a:t>
            </a:r>
          </a:p>
          <a:p>
            <a:pPr lvl="1">
              <a:lnSpc>
                <a:spcPct val="120000"/>
              </a:lnSpc>
              <a:spcBef>
                <a:spcPts val="0"/>
              </a:spcBef>
              <a:buFont typeface="Wingdings" panose="05000000000000000000" pitchFamily="2" charset="2"/>
              <a:buChar char="§"/>
            </a:pPr>
            <a:r>
              <a:rPr lang="en-US" sz="8000" dirty="0">
                <a:latin typeface="Arial" panose="020B0604020202020204" pitchFamily="34" charset="0"/>
                <a:ea typeface="+mn-lt"/>
                <a:cs typeface="Arial" panose="020B0604020202020204" pitchFamily="34" charset="0"/>
              </a:rPr>
              <a:t>Working Effectively with EPA’s Office of Pesticide Programs Webinar: </a:t>
            </a:r>
            <a:r>
              <a:rPr lang="en-US" sz="8000" dirty="0">
                <a:latin typeface="Arial" panose="020B0604020202020204" pitchFamily="34" charset="0"/>
                <a:ea typeface="+mn-lt"/>
                <a:cs typeface="Arial" panose="020B0604020202020204" pitchFamily="34" charset="0"/>
                <a:hlinkClick r:id="rId4"/>
              </a:rPr>
              <a:t>Link to a recording of the event</a:t>
            </a:r>
            <a:r>
              <a:rPr lang="en-US" sz="8000" dirty="0">
                <a:latin typeface="Arial" panose="020B0604020202020204" pitchFamily="34" charset="0"/>
                <a:ea typeface="+mn-lt"/>
                <a:cs typeface="Arial" panose="020B0604020202020204" pitchFamily="34" charset="0"/>
              </a:rPr>
              <a:t> </a:t>
            </a:r>
            <a:endParaRPr lang="en-US" sz="8000" dirty="0">
              <a:latin typeface="Arial" panose="020B0604020202020204" pitchFamily="34" charset="0"/>
              <a:ea typeface="Calibri" panose="020F0502020204030204"/>
              <a:cs typeface="Arial" panose="020B0604020202020204" pitchFamily="34" charset="0"/>
            </a:endParaRPr>
          </a:p>
          <a:p>
            <a:pPr lvl="2">
              <a:lnSpc>
                <a:spcPct val="120000"/>
              </a:lnSpc>
              <a:spcBef>
                <a:spcPts val="0"/>
              </a:spcBef>
            </a:pPr>
            <a:r>
              <a:rPr lang="en-US" sz="8000" dirty="0">
                <a:latin typeface="Arial" panose="020B0604020202020204" pitchFamily="34" charset="0"/>
                <a:ea typeface="+mn-lt"/>
                <a:cs typeface="Arial" panose="020B0604020202020204" pitchFamily="34" charset="0"/>
              </a:rPr>
              <a:t>Hosted by RISE and open to all PRIA Coalition member companies, over 180 attendees</a:t>
            </a:r>
          </a:p>
          <a:p>
            <a:pPr lvl="1">
              <a:lnSpc>
                <a:spcPct val="120000"/>
              </a:lnSpc>
              <a:spcBef>
                <a:spcPts val="0"/>
              </a:spcBef>
            </a:pPr>
            <a:endParaRPr lang="en-US" sz="6400" dirty="0">
              <a:latin typeface="Arial" panose="020B0604020202020204" pitchFamily="34" charset="0"/>
              <a:ea typeface="Calibri" panose="020F0502020204030204"/>
              <a:cs typeface="Arial" panose="020B0604020202020204" pitchFamily="34" charset="0"/>
            </a:endParaRPr>
          </a:p>
          <a:p>
            <a:pPr>
              <a:lnSpc>
                <a:spcPct val="120000"/>
              </a:lnSpc>
              <a:spcBef>
                <a:spcPts val="0"/>
              </a:spcBef>
            </a:pPr>
            <a:endParaRPr lang="en-US" sz="3600" dirty="0">
              <a:latin typeface="Arial"/>
              <a:cs typeface="Arial" panose="020B0604020202020204" pitchFamily="34" charset="0"/>
            </a:endParaRPr>
          </a:p>
          <a:p>
            <a:pPr marL="0" indent="0">
              <a:spcBef>
                <a:spcPts val="1100"/>
              </a:spcBef>
              <a:spcAft>
                <a:spcPts val="0"/>
              </a:spcAft>
              <a:buNone/>
            </a:pPr>
            <a:endParaRPr lang="en-US" sz="1400" dirty="0">
              <a:latin typeface="Arial"/>
              <a:cs typeface="Arial" panose="020B0604020202020204" pitchFamily="34" charset="0"/>
            </a:endParaRPr>
          </a:p>
          <a:p>
            <a:pPr indent="0">
              <a:spcAft>
                <a:spcPts val="0"/>
              </a:spcAft>
              <a:buNone/>
            </a:pPr>
            <a:endParaRPr lang="en-US" sz="1400" dirty="0">
              <a:ea typeface="Calibri" panose="020F0502020204030204"/>
              <a:cs typeface="Calibri" panose="020F0502020204030204"/>
            </a:endParaRPr>
          </a:p>
          <a:p>
            <a:endParaRPr lang="en-US" sz="1400" dirty="0">
              <a:latin typeface="Arial" panose="020B06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1010832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2B198BE-F6DF-4465-B329-28C9E71EB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0"/>
            <a:ext cx="1219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6B8B37-9546-55A5-6A5E-CCDE7DAB6E8C}"/>
              </a:ext>
            </a:extLst>
          </p:cNvPr>
          <p:cNvSpPr>
            <a:spLocks noGrp="1"/>
          </p:cNvSpPr>
          <p:nvPr>
            <p:ph type="title"/>
          </p:nvPr>
        </p:nvSpPr>
        <p:spPr>
          <a:xfrm>
            <a:off x="4826002" y="457201"/>
            <a:ext cx="6743698" cy="1556870"/>
          </a:xfrm>
        </p:spPr>
        <p:txBody>
          <a:bodyPr anchor="b">
            <a:normAutofit/>
          </a:bodyPr>
          <a:lstStyle/>
          <a:p>
            <a:r>
              <a:rPr lang="en-US" sz="4000" b="1">
                <a:latin typeface="Arial" panose="020B0604020202020204" pitchFamily="34" charset="0"/>
                <a:cs typeface="Arial" panose="020B0604020202020204" pitchFamily="34" charset="0"/>
              </a:rPr>
              <a:t>2024 Crop Tours</a:t>
            </a:r>
          </a:p>
        </p:txBody>
      </p:sp>
      <p:pic>
        <p:nvPicPr>
          <p:cNvPr id="5" name="Picture 4" descr="A picture containing sky, outdoor, people, standing">
            <a:extLst>
              <a:ext uri="{FF2B5EF4-FFF2-40B4-BE49-F238E27FC236}">
                <a16:creationId xmlns:a16="http://schemas.microsoft.com/office/drawing/2014/main" id="{97232697-0496-D752-605A-511ADDFE0981}"/>
              </a:ext>
            </a:extLst>
          </p:cNvPr>
          <p:cNvPicPr>
            <a:picLocks noChangeAspect="1"/>
          </p:cNvPicPr>
          <p:nvPr/>
        </p:nvPicPr>
        <p:blipFill>
          <a:blip r:embed="rId2">
            <a:extLst>
              <a:ext uri="{28A0092B-C50C-407E-A947-70E740481C1C}">
                <a14:useLocalDpi xmlns:a14="http://schemas.microsoft.com/office/drawing/2010/main" val="0"/>
              </a:ext>
            </a:extLst>
          </a:blip>
          <a:srcRect l="1737" r="4324" b="-1"/>
          <a:stretch/>
        </p:blipFill>
        <p:spPr>
          <a:xfrm>
            <a:off x="-1" y="10"/>
            <a:ext cx="4038601" cy="3224437"/>
          </a:xfrm>
          <a:prstGeom prst="rect">
            <a:avLst/>
          </a:prstGeom>
        </p:spPr>
      </p:pic>
      <p:pic>
        <p:nvPicPr>
          <p:cNvPr id="3" name="Picture 2">
            <a:extLst>
              <a:ext uri="{FF2B5EF4-FFF2-40B4-BE49-F238E27FC236}">
                <a16:creationId xmlns:a16="http://schemas.microsoft.com/office/drawing/2014/main" id="{99877C18-F5D4-D6DC-8481-2510D6903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4" b="-3"/>
          <a:stretch/>
        </p:blipFill>
        <p:spPr bwMode="auto">
          <a:xfrm>
            <a:off x="20" y="3218008"/>
            <a:ext cx="4038581" cy="318236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D8C5B4D9-02DD-6C93-C4CF-FA3BC2AA6D53}"/>
              </a:ext>
            </a:extLst>
          </p:cNvPr>
          <p:cNvSpPr>
            <a:spLocks noGrp="1"/>
          </p:cNvSpPr>
          <p:nvPr>
            <p:ph idx="1"/>
          </p:nvPr>
        </p:nvSpPr>
        <p:spPr>
          <a:xfrm>
            <a:off x="4826000" y="2068936"/>
            <a:ext cx="6878319" cy="3669255"/>
          </a:xfrm>
        </p:spPr>
        <p:txBody>
          <a:bodyPr>
            <a:normAutofit/>
          </a:bodyPr>
          <a:lstStyle/>
          <a:p>
            <a:pPr>
              <a:buFont typeface="Wingdings" panose="05000000000000000000" pitchFamily="2" charset="2"/>
              <a:buChar char="§"/>
            </a:pPr>
            <a:r>
              <a:rPr lang="en-US" sz="2200" b="1" dirty="0">
                <a:latin typeface="Arial  "/>
              </a:rPr>
              <a:t>20</a:t>
            </a:r>
            <a:r>
              <a:rPr lang="en-US" sz="2200" dirty="0">
                <a:latin typeface="Arial  "/>
              </a:rPr>
              <a:t> Grower Groups/Registrants communicated interest in field tours/site visits with OPP staff</a:t>
            </a:r>
          </a:p>
          <a:p>
            <a:pPr>
              <a:buFont typeface="Wingdings" panose="05000000000000000000" pitchFamily="2" charset="2"/>
              <a:buChar char="§"/>
            </a:pPr>
            <a:r>
              <a:rPr lang="en-US" sz="2200" b="1" dirty="0">
                <a:latin typeface="Arial  "/>
              </a:rPr>
              <a:t>17</a:t>
            </a:r>
            <a:r>
              <a:rPr lang="en-US" sz="2200" dirty="0">
                <a:latin typeface="Arial  "/>
              </a:rPr>
              <a:t> Crop Tours were arranged with the generosity of grower groups gifting the majority of expenses</a:t>
            </a:r>
          </a:p>
          <a:p>
            <a:pPr>
              <a:buFont typeface="Wingdings" panose="05000000000000000000" pitchFamily="2" charset="2"/>
              <a:buChar char="§"/>
            </a:pPr>
            <a:r>
              <a:rPr lang="en-US" sz="2200" b="1" dirty="0">
                <a:latin typeface="Arial  "/>
              </a:rPr>
              <a:t>242</a:t>
            </a:r>
            <a:r>
              <a:rPr lang="en-US" sz="2200" dirty="0">
                <a:latin typeface="Arial  "/>
              </a:rPr>
              <a:t> EPA staff (DAAs, ODs, DDs, DDDs, BCs, staff and OGC partners) were able to participate this year</a:t>
            </a:r>
          </a:p>
          <a:p>
            <a:pPr marL="457200" lvl="1" indent="0">
              <a:buNone/>
            </a:pPr>
            <a:r>
              <a:rPr lang="en-US" sz="2200" dirty="0">
                <a:latin typeface="Arial  "/>
              </a:rPr>
              <a:t>~100 staff attended local tours</a:t>
            </a:r>
          </a:p>
          <a:p>
            <a:pPr>
              <a:buFont typeface="Wingdings" panose="05000000000000000000" pitchFamily="2" charset="2"/>
              <a:buChar char="§"/>
            </a:pPr>
            <a:r>
              <a:rPr lang="en-US" sz="2200" dirty="0">
                <a:latin typeface="Arial  "/>
              </a:rPr>
              <a:t>Significant discussions over ESA challenges took place </a:t>
            </a:r>
          </a:p>
          <a:p>
            <a:pPr marL="45720" marR="0" lvl="0" indent="0" defTabSz="914400" rtl="0" eaLnBrk="1" fontAlgn="auto" latinLnBrk="0" hangingPunct="1">
              <a:spcBef>
                <a:spcPts val="1800"/>
              </a:spcBef>
              <a:spcAft>
                <a:spcPts val="0"/>
              </a:spcAft>
              <a:buClr>
                <a:srgbClr val="263050"/>
              </a:buClr>
              <a:buSzPct val="80000"/>
              <a:buNone/>
              <a:tabLst/>
              <a:defRPr/>
            </a:pPr>
            <a:endParaRPr lang="en-US" sz="2000" dirty="0"/>
          </a:p>
        </p:txBody>
      </p:sp>
      <p:sp>
        <p:nvSpPr>
          <p:cNvPr id="28" name="Rectangle 27">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9"/>
            <a:ext cx="12192000" cy="456773"/>
          </a:xfrm>
          <a:prstGeom prst="rect">
            <a:avLst/>
          </a:prstGeom>
          <a:gradFill>
            <a:gsLst>
              <a:gs pos="0">
                <a:schemeClr val="accent1"/>
              </a:gs>
              <a:gs pos="100000">
                <a:srgbClr val="000000"/>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6400799"/>
            <a:ext cx="8153398" cy="456772"/>
          </a:xfrm>
          <a:prstGeom prst="rect">
            <a:avLst/>
          </a:prstGeom>
          <a:gradFill>
            <a:gsLst>
              <a:gs pos="0">
                <a:srgbClr val="000000">
                  <a:alpha val="63000"/>
                </a:srgbClr>
              </a:gs>
              <a:gs pos="100000">
                <a:schemeClr val="accent1">
                  <a:alpha val="61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357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6AB0781-412A-DD7C-E670-72FBF2839CF6}"/>
              </a:ext>
            </a:extLst>
          </p:cNvPr>
          <p:cNvSpPr/>
          <p:nvPr/>
        </p:nvSpPr>
        <p:spPr>
          <a:xfrm>
            <a:off x="4887082" y="4058737"/>
            <a:ext cx="7261815" cy="2636624"/>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BA49268-469A-C07A-119D-9C524471564A}"/>
              </a:ext>
            </a:extLst>
          </p:cNvPr>
          <p:cNvSpPr/>
          <p:nvPr/>
        </p:nvSpPr>
        <p:spPr>
          <a:xfrm>
            <a:off x="7304919" y="92136"/>
            <a:ext cx="4638133" cy="3946359"/>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CDE2669-2B9B-A904-8842-A10255573E1A}"/>
              </a:ext>
            </a:extLst>
          </p:cNvPr>
          <p:cNvSpPr/>
          <p:nvPr/>
        </p:nvSpPr>
        <p:spPr>
          <a:xfrm>
            <a:off x="63147" y="67377"/>
            <a:ext cx="7063285" cy="394635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1F1B914-08A2-E061-DEEA-2CDF623EEBF2}"/>
              </a:ext>
            </a:extLst>
          </p:cNvPr>
          <p:cNvSpPr txBox="1"/>
          <p:nvPr/>
        </p:nvSpPr>
        <p:spPr>
          <a:xfrm>
            <a:off x="63149" y="3017804"/>
            <a:ext cx="8063296" cy="923330"/>
          </a:xfrm>
          <a:prstGeom prst="rect">
            <a:avLst/>
          </a:prstGeom>
          <a:noFill/>
        </p:spPr>
        <p:txBody>
          <a:bodyPr wrap="square" rtlCol="0">
            <a:spAutoFit/>
          </a:bodyPr>
          <a:lstStyle/>
          <a:p>
            <a:r>
              <a:rPr lang="en-US"/>
              <a:t>Feb 2024 Rodenticide Tour​ hosted by Colorado Dept. of </a:t>
            </a:r>
          </a:p>
          <a:p>
            <a:r>
              <a:rPr lang="en-US"/>
              <a:t>Agriculture, Wyoming Dept. of Agriculture, Wyoming Weed</a:t>
            </a:r>
          </a:p>
          <a:p>
            <a:r>
              <a:rPr lang="en-US"/>
              <a:t> &amp; Pest Council, and EPA Region 8​ Denver, Colorado and Douglas, Wyoming </a:t>
            </a:r>
          </a:p>
        </p:txBody>
      </p:sp>
      <p:pic>
        <p:nvPicPr>
          <p:cNvPr id="1026" name="Picture 2" descr="A picture containing ground&#10;&#10;Description automatically generated">
            <a:extLst>
              <a:ext uri="{FF2B5EF4-FFF2-40B4-BE49-F238E27FC236}">
                <a16:creationId xmlns:a16="http://schemas.microsoft.com/office/drawing/2014/main" id="{1F454821-E617-5812-A43F-D6D6EC92B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54" y="141253"/>
            <a:ext cx="3143234" cy="28765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21BC9E51-4876-EB8C-B269-ABC063FBE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458" y="162639"/>
            <a:ext cx="2974329" cy="28765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BFD984-6739-EF72-C849-49F050B7CF9C}"/>
              </a:ext>
            </a:extLst>
          </p:cNvPr>
          <p:cNvSpPr txBox="1"/>
          <p:nvPr/>
        </p:nvSpPr>
        <p:spPr>
          <a:xfrm>
            <a:off x="7659065" y="153889"/>
            <a:ext cx="4532935" cy="646331"/>
          </a:xfrm>
          <a:prstGeom prst="rect">
            <a:avLst/>
          </a:prstGeom>
          <a:noFill/>
        </p:spPr>
        <p:txBody>
          <a:bodyPr wrap="square" rtlCol="0">
            <a:spAutoFit/>
          </a:bodyPr>
          <a:lstStyle/>
          <a:p>
            <a:r>
              <a:rPr lang="en-US"/>
              <a:t>March 2024 Florida Fruit and Vegetable </a:t>
            </a:r>
          </a:p>
          <a:p>
            <a:r>
              <a:rPr lang="en-US"/>
              <a:t>Association, Fort Myers, Florida </a:t>
            </a:r>
          </a:p>
        </p:txBody>
      </p:sp>
      <p:pic>
        <p:nvPicPr>
          <p:cNvPr id="1032" name="Picture 8">
            <a:extLst>
              <a:ext uri="{FF2B5EF4-FFF2-40B4-BE49-F238E27FC236}">
                <a16:creationId xmlns:a16="http://schemas.microsoft.com/office/drawing/2014/main" id="{3B67480F-EF6A-7D9E-9707-E2D725994B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065" y="924089"/>
            <a:ext cx="4056685" cy="301077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A7B3F01-9F6D-F6FA-BB47-339375EA16CF}"/>
              </a:ext>
            </a:extLst>
          </p:cNvPr>
          <p:cNvSpPr txBox="1"/>
          <p:nvPr/>
        </p:nvSpPr>
        <p:spPr>
          <a:xfrm>
            <a:off x="5098832" y="4015628"/>
            <a:ext cx="5656613" cy="646331"/>
          </a:xfrm>
          <a:prstGeom prst="rect">
            <a:avLst/>
          </a:prstGeom>
          <a:noFill/>
        </p:spPr>
        <p:txBody>
          <a:bodyPr wrap="none" rtlCol="0">
            <a:spAutoFit/>
          </a:bodyPr>
          <a:lstStyle/>
          <a:p>
            <a:r>
              <a:rPr lang="en-US"/>
              <a:t>June 2024 Aquatic Ecosystem Restoration Foundation Tour</a:t>
            </a:r>
          </a:p>
          <a:p>
            <a:r>
              <a:rPr lang="en-US"/>
              <a:t>Ft. Meyers, Clewiston, and Orlando, Florida </a:t>
            </a:r>
          </a:p>
        </p:txBody>
      </p:sp>
      <p:pic>
        <p:nvPicPr>
          <p:cNvPr id="1034" name="Picture 10">
            <a:extLst>
              <a:ext uri="{FF2B5EF4-FFF2-40B4-BE49-F238E27FC236}">
                <a16:creationId xmlns:a16="http://schemas.microsoft.com/office/drawing/2014/main" id="{A3CA1F0C-A5E7-BF52-1EA4-074FDBE630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8145" y="4386570"/>
            <a:ext cx="1623251" cy="21643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picture containing text, outdoor, sky, water&#10;&#10;Description automatically generated">
            <a:extLst>
              <a:ext uri="{FF2B5EF4-FFF2-40B4-BE49-F238E27FC236}">
                <a16:creationId xmlns:a16="http://schemas.microsoft.com/office/drawing/2014/main" id="{AF49310E-26BE-DACE-9CA1-7954802D4D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2361" y="4687819"/>
            <a:ext cx="2446704" cy="186308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 picture containing grass, outdoor, weapon, field&#10;&#10;Description automatically generated">
            <a:extLst>
              <a:ext uri="{FF2B5EF4-FFF2-40B4-BE49-F238E27FC236}">
                <a16:creationId xmlns:a16="http://schemas.microsoft.com/office/drawing/2014/main" id="{A25EA68B-8B2C-FC28-0C17-5F211EB732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5503" y="4816653"/>
            <a:ext cx="2370876" cy="144494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E076CDE-B4D2-ABC9-425E-0078D54D7A07}"/>
              </a:ext>
            </a:extLst>
          </p:cNvPr>
          <p:cNvSpPr/>
          <p:nvPr/>
        </p:nvSpPr>
        <p:spPr>
          <a:xfrm>
            <a:off x="0" y="4005941"/>
            <a:ext cx="4887082" cy="2784682"/>
          </a:xfrm>
          <a:prstGeom prst="rect">
            <a:avLst/>
          </a:prstGeom>
          <a:solidFill>
            <a:srgbClr val="9F5E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people standing outside&#10;&#10;Description automatically generated with medium confidence">
            <a:extLst>
              <a:ext uri="{FF2B5EF4-FFF2-40B4-BE49-F238E27FC236}">
                <a16:creationId xmlns:a16="http://schemas.microsoft.com/office/drawing/2014/main" id="{26F891B0-A8F1-496F-4405-9A9DE4E37D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9634" y="4078542"/>
            <a:ext cx="3567448" cy="2675586"/>
          </a:xfrm>
          <a:prstGeom prst="rect">
            <a:avLst/>
          </a:prstGeom>
        </p:spPr>
      </p:pic>
      <p:sp>
        <p:nvSpPr>
          <p:cNvPr id="12" name="TextBox 11">
            <a:extLst>
              <a:ext uri="{FF2B5EF4-FFF2-40B4-BE49-F238E27FC236}">
                <a16:creationId xmlns:a16="http://schemas.microsoft.com/office/drawing/2014/main" id="{A3418D39-7D44-BBAC-D481-DEF9DDE8D28B}"/>
              </a:ext>
            </a:extLst>
          </p:cNvPr>
          <p:cNvSpPr txBox="1"/>
          <p:nvPr/>
        </p:nvSpPr>
        <p:spPr>
          <a:xfrm>
            <a:off x="-12832" y="4230275"/>
            <a:ext cx="1442922" cy="2031325"/>
          </a:xfrm>
          <a:prstGeom prst="rect">
            <a:avLst/>
          </a:prstGeom>
          <a:noFill/>
        </p:spPr>
        <p:txBody>
          <a:bodyPr wrap="square" rtlCol="0">
            <a:spAutoFit/>
          </a:bodyPr>
          <a:lstStyle/>
          <a:p>
            <a:r>
              <a:rPr lang="en-US"/>
              <a:t>September 2024, Wild Blueberry Commission of Maine, </a:t>
            </a:r>
          </a:p>
          <a:p>
            <a:r>
              <a:rPr lang="en-US"/>
              <a:t>Bangor, Maine </a:t>
            </a:r>
          </a:p>
        </p:txBody>
      </p:sp>
    </p:spTree>
    <p:extLst>
      <p:ext uri="{BB962C8B-B14F-4D97-AF65-F5344CB8AC3E}">
        <p14:creationId xmlns:p14="http://schemas.microsoft.com/office/powerpoint/2010/main" val="1878731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5B9F076-20A5-04C2-D161-779006D8E303}"/>
              </a:ext>
            </a:extLst>
          </p:cNvPr>
          <p:cNvSpPr/>
          <p:nvPr/>
        </p:nvSpPr>
        <p:spPr>
          <a:xfrm>
            <a:off x="8192854" y="3436692"/>
            <a:ext cx="3977555" cy="3305248"/>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AB9817-9E7D-8E1C-77C3-14765C7245AC}"/>
              </a:ext>
            </a:extLst>
          </p:cNvPr>
          <p:cNvSpPr/>
          <p:nvPr/>
        </p:nvSpPr>
        <p:spPr>
          <a:xfrm>
            <a:off x="4287610" y="3436692"/>
            <a:ext cx="3840390" cy="330524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8E2083-A29E-F79C-FA39-FCF109676F42}"/>
              </a:ext>
            </a:extLst>
          </p:cNvPr>
          <p:cNvSpPr/>
          <p:nvPr/>
        </p:nvSpPr>
        <p:spPr>
          <a:xfrm>
            <a:off x="21590" y="3436692"/>
            <a:ext cx="4218322" cy="330524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668BD3A-4C68-066A-45B7-4AF89FC80578}"/>
              </a:ext>
            </a:extLst>
          </p:cNvPr>
          <p:cNvSpPr/>
          <p:nvPr/>
        </p:nvSpPr>
        <p:spPr>
          <a:xfrm>
            <a:off x="4156794" y="34652"/>
            <a:ext cx="4572869" cy="3305248"/>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BC4E2A-9D10-534D-E1F7-65F05DD6EF78}"/>
              </a:ext>
            </a:extLst>
          </p:cNvPr>
          <p:cNvSpPr/>
          <p:nvPr/>
        </p:nvSpPr>
        <p:spPr>
          <a:xfrm>
            <a:off x="21590" y="51014"/>
            <a:ext cx="4135204" cy="330524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CB8F588-6A2D-0BA4-8934-ADB04F9DFFEC}"/>
              </a:ext>
            </a:extLst>
          </p:cNvPr>
          <p:cNvSpPr txBox="1"/>
          <p:nvPr/>
        </p:nvSpPr>
        <p:spPr>
          <a:xfrm>
            <a:off x="109537" y="2693569"/>
            <a:ext cx="4135204" cy="646331"/>
          </a:xfrm>
          <a:prstGeom prst="rect">
            <a:avLst/>
          </a:prstGeom>
          <a:noFill/>
        </p:spPr>
        <p:txBody>
          <a:bodyPr wrap="square" rtlCol="0">
            <a:spAutoFit/>
          </a:bodyPr>
          <a:lstStyle/>
          <a:p>
            <a:r>
              <a:rPr lang="en-US"/>
              <a:t>June 2024 Michigan IPM tour, </a:t>
            </a:r>
          </a:p>
          <a:p>
            <a:r>
              <a:rPr lang="en-US"/>
              <a:t>Southwest Michigan </a:t>
            </a:r>
          </a:p>
        </p:txBody>
      </p:sp>
      <p:pic>
        <p:nvPicPr>
          <p:cNvPr id="2050" name="Picture 2">
            <a:extLst>
              <a:ext uri="{FF2B5EF4-FFF2-40B4-BE49-F238E27FC236}">
                <a16:creationId xmlns:a16="http://schemas.microsoft.com/office/drawing/2014/main" id="{13BC941D-627A-30AF-69F0-5D0F2630D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 y="121819"/>
            <a:ext cx="3990975"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E22276-1BD2-DD54-529C-8386C71BD4C1}"/>
              </a:ext>
            </a:extLst>
          </p:cNvPr>
          <p:cNvSpPr txBox="1"/>
          <p:nvPr/>
        </p:nvSpPr>
        <p:spPr>
          <a:xfrm>
            <a:off x="4122882" y="0"/>
            <a:ext cx="3850413" cy="646331"/>
          </a:xfrm>
          <a:prstGeom prst="rect">
            <a:avLst/>
          </a:prstGeom>
          <a:noFill/>
        </p:spPr>
        <p:txBody>
          <a:bodyPr wrap="none" rtlCol="0">
            <a:spAutoFit/>
          </a:bodyPr>
          <a:lstStyle/>
          <a:p>
            <a:r>
              <a:rPr lang="en-US"/>
              <a:t>June 2024 North Dakota Grain Growers</a:t>
            </a:r>
          </a:p>
          <a:p>
            <a:r>
              <a:rPr lang="en-US"/>
              <a:t> Association Tour</a:t>
            </a:r>
          </a:p>
        </p:txBody>
      </p:sp>
      <p:pic>
        <p:nvPicPr>
          <p:cNvPr id="2052" name="Picture 4" descr="A picture containing sky, outdoor, people, standing&#10;&#10;Description automatically generated">
            <a:extLst>
              <a:ext uri="{FF2B5EF4-FFF2-40B4-BE49-F238E27FC236}">
                <a16:creationId xmlns:a16="http://schemas.microsoft.com/office/drawing/2014/main" id="{3AB285F5-E9CF-8E7A-D66A-CF66B87A7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077" y="634925"/>
            <a:ext cx="4516586" cy="26852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32BBC4-4A4B-2EBB-F09A-B72BA94AB3C5}"/>
              </a:ext>
            </a:extLst>
          </p:cNvPr>
          <p:cNvSpPr txBox="1"/>
          <p:nvPr/>
        </p:nvSpPr>
        <p:spPr>
          <a:xfrm>
            <a:off x="21590" y="3558673"/>
            <a:ext cx="3922933" cy="369332"/>
          </a:xfrm>
          <a:prstGeom prst="rect">
            <a:avLst/>
          </a:prstGeom>
          <a:noFill/>
        </p:spPr>
        <p:txBody>
          <a:bodyPr wrap="none" rtlCol="0">
            <a:spAutoFit/>
          </a:bodyPr>
          <a:lstStyle/>
          <a:p>
            <a:r>
              <a:rPr lang="en-US"/>
              <a:t>June 2024, IR-4 Local Tour, Pennsylvania</a:t>
            </a:r>
          </a:p>
        </p:txBody>
      </p:sp>
      <p:pic>
        <p:nvPicPr>
          <p:cNvPr id="7" name="Picture 6">
            <a:extLst>
              <a:ext uri="{FF2B5EF4-FFF2-40B4-BE49-F238E27FC236}">
                <a16:creationId xmlns:a16="http://schemas.microsoft.com/office/drawing/2014/main" id="{5D7CE209-088D-27F5-AFD3-60FE1D5A059A}"/>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38412" y="3994204"/>
            <a:ext cx="3550719" cy="2660086"/>
          </a:xfrm>
          <a:prstGeom prst="rect">
            <a:avLst/>
          </a:prstGeom>
          <a:noFill/>
          <a:ln>
            <a:noFill/>
          </a:ln>
        </p:spPr>
      </p:pic>
      <p:sp>
        <p:nvSpPr>
          <p:cNvPr id="10" name="TextBox 9">
            <a:extLst>
              <a:ext uri="{FF2B5EF4-FFF2-40B4-BE49-F238E27FC236}">
                <a16:creationId xmlns:a16="http://schemas.microsoft.com/office/drawing/2014/main" id="{8DA891BF-9D6E-2765-85FE-A1B9C236508C}"/>
              </a:ext>
            </a:extLst>
          </p:cNvPr>
          <p:cNvSpPr txBox="1"/>
          <p:nvPr/>
        </p:nvSpPr>
        <p:spPr>
          <a:xfrm>
            <a:off x="4515059" y="3558673"/>
            <a:ext cx="3437031" cy="646331"/>
          </a:xfrm>
          <a:prstGeom prst="rect">
            <a:avLst/>
          </a:prstGeom>
          <a:noFill/>
        </p:spPr>
        <p:txBody>
          <a:bodyPr wrap="none" rtlCol="0">
            <a:spAutoFit/>
          </a:bodyPr>
          <a:lstStyle/>
          <a:p>
            <a:r>
              <a:rPr lang="en-US"/>
              <a:t>August 2024, California Specialty </a:t>
            </a:r>
          </a:p>
          <a:p>
            <a:r>
              <a:rPr lang="en-US"/>
              <a:t>Crops Council, Southern California </a:t>
            </a:r>
          </a:p>
        </p:txBody>
      </p:sp>
      <p:pic>
        <p:nvPicPr>
          <p:cNvPr id="1026" name="Picture 2" descr="Beekeeper at work">
            <a:extLst>
              <a:ext uri="{FF2B5EF4-FFF2-40B4-BE49-F238E27FC236}">
                <a16:creationId xmlns:a16="http://schemas.microsoft.com/office/drawing/2014/main" id="{7D5142CF-F39A-149D-861C-E47C7B8257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911" y="4160679"/>
            <a:ext cx="3512672" cy="249361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24A5A80-FA1D-BB47-3A1B-F3671E4E0A8E}"/>
              </a:ext>
            </a:extLst>
          </p:cNvPr>
          <p:cNvSpPr txBox="1"/>
          <p:nvPr/>
        </p:nvSpPr>
        <p:spPr>
          <a:xfrm>
            <a:off x="8236021" y="3558672"/>
            <a:ext cx="1306737" cy="1754326"/>
          </a:xfrm>
          <a:prstGeom prst="rect">
            <a:avLst/>
          </a:prstGeom>
          <a:noFill/>
        </p:spPr>
        <p:txBody>
          <a:bodyPr wrap="square" rtlCol="0">
            <a:spAutoFit/>
          </a:bodyPr>
          <a:lstStyle/>
          <a:p>
            <a:r>
              <a:rPr lang="en-US"/>
              <a:t>August 2024, Cotton Foundation, </a:t>
            </a:r>
          </a:p>
          <a:p>
            <a:r>
              <a:rPr lang="en-US"/>
              <a:t>Memphis, Tennessee</a:t>
            </a:r>
          </a:p>
        </p:txBody>
      </p:sp>
      <p:grpSp>
        <p:nvGrpSpPr>
          <p:cNvPr id="14" name="Group 13">
            <a:extLst>
              <a:ext uri="{FF2B5EF4-FFF2-40B4-BE49-F238E27FC236}">
                <a16:creationId xmlns:a16="http://schemas.microsoft.com/office/drawing/2014/main" id="{7A1675F7-0DD8-E767-B935-11C00B9FCBB3}"/>
              </a:ext>
            </a:extLst>
          </p:cNvPr>
          <p:cNvGrpSpPr/>
          <p:nvPr/>
        </p:nvGrpSpPr>
        <p:grpSpPr>
          <a:xfrm>
            <a:off x="9489809" y="3558672"/>
            <a:ext cx="2592654" cy="3122274"/>
            <a:chOff x="7427168" y="208114"/>
            <a:chExt cx="4487693" cy="5983591"/>
          </a:xfrm>
        </p:grpSpPr>
        <p:pic>
          <p:nvPicPr>
            <p:cNvPr id="15" name="Picture 14" descr="A picture containing green, farm machine, miller&#10;&#10;Description automatically generated">
              <a:extLst>
                <a:ext uri="{FF2B5EF4-FFF2-40B4-BE49-F238E27FC236}">
                  <a16:creationId xmlns:a16="http://schemas.microsoft.com/office/drawing/2014/main" id="{3D6495B4-A586-3A92-C9B2-73A0A1FD29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6679219" y="956063"/>
              <a:ext cx="5983591" cy="4487693"/>
            </a:xfrm>
            <a:prstGeom prst="rect">
              <a:avLst/>
            </a:prstGeom>
          </p:spPr>
        </p:pic>
        <p:sp>
          <p:nvSpPr>
            <p:cNvPr id="16" name="Arrow: Right 15">
              <a:extLst>
                <a:ext uri="{FF2B5EF4-FFF2-40B4-BE49-F238E27FC236}">
                  <a16:creationId xmlns:a16="http://schemas.microsoft.com/office/drawing/2014/main" id="{B4A56E05-D17B-A356-B58C-1974162F3440}"/>
                </a:ext>
              </a:extLst>
            </p:cNvPr>
            <p:cNvSpPr/>
            <p:nvPr/>
          </p:nvSpPr>
          <p:spPr>
            <a:xfrm rot="11573114">
              <a:off x="9858662" y="2330796"/>
              <a:ext cx="671804" cy="46794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row: Right 16">
              <a:extLst>
                <a:ext uri="{FF2B5EF4-FFF2-40B4-BE49-F238E27FC236}">
                  <a16:creationId xmlns:a16="http://schemas.microsoft.com/office/drawing/2014/main" id="{3B636745-CA09-A277-B9FC-6E1AF75D2D58}"/>
                </a:ext>
              </a:extLst>
            </p:cNvPr>
            <p:cNvSpPr/>
            <p:nvPr/>
          </p:nvSpPr>
          <p:spPr>
            <a:xfrm rot="11573114">
              <a:off x="10055368" y="3040440"/>
              <a:ext cx="671804" cy="46794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Arrow: Right 17">
              <a:extLst>
                <a:ext uri="{FF2B5EF4-FFF2-40B4-BE49-F238E27FC236}">
                  <a16:creationId xmlns:a16="http://schemas.microsoft.com/office/drawing/2014/main" id="{37EB0E52-40B7-391D-BCB4-3D5B6BE2FA03}"/>
                </a:ext>
              </a:extLst>
            </p:cNvPr>
            <p:cNvSpPr/>
            <p:nvPr/>
          </p:nvSpPr>
          <p:spPr>
            <a:xfrm rot="11573114">
              <a:off x="10149158" y="3494262"/>
              <a:ext cx="671804" cy="46794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 name="Rectangle 8">
            <a:extLst>
              <a:ext uri="{FF2B5EF4-FFF2-40B4-BE49-F238E27FC236}">
                <a16:creationId xmlns:a16="http://schemas.microsoft.com/office/drawing/2014/main" id="{B7E52335-5D8B-6617-90D9-5EC3BF034881}"/>
              </a:ext>
            </a:extLst>
          </p:cNvPr>
          <p:cNvSpPr/>
          <p:nvPr/>
        </p:nvSpPr>
        <p:spPr>
          <a:xfrm>
            <a:off x="8785945" y="82192"/>
            <a:ext cx="3384464" cy="3324591"/>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standing in a forest&#10;&#10;Description automatically generated with low confidence">
            <a:extLst>
              <a:ext uri="{FF2B5EF4-FFF2-40B4-BE49-F238E27FC236}">
                <a16:creationId xmlns:a16="http://schemas.microsoft.com/office/drawing/2014/main" id="{0C54A9C4-57DF-2F48-A10B-1E820175B1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7822" y="669192"/>
            <a:ext cx="3140709" cy="2744640"/>
          </a:xfrm>
          <a:prstGeom prst="rect">
            <a:avLst/>
          </a:prstGeom>
        </p:spPr>
      </p:pic>
      <p:sp>
        <p:nvSpPr>
          <p:cNvPr id="21" name="TextBox 20">
            <a:extLst>
              <a:ext uri="{FF2B5EF4-FFF2-40B4-BE49-F238E27FC236}">
                <a16:creationId xmlns:a16="http://schemas.microsoft.com/office/drawing/2014/main" id="{250C5E6D-367B-23C7-8982-75220D245FD8}"/>
              </a:ext>
            </a:extLst>
          </p:cNvPr>
          <p:cNvSpPr txBox="1"/>
          <p:nvPr/>
        </p:nvSpPr>
        <p:spPr>
          <a:xfrm>
            <a:off x="8729663" y="19494"/>
            <a:ext cx="3884325" cy="923330"/>
          </a:xfrm>
          <a:prstGeom prst="rect">
            <a:avLst/>
          </a:prstGeom>
          <a:noFill/>
        </p:spPr>
        <p:txBody>
          <a:bodyPr wrap="square" rtlCol="0">
            <a:spAutoFit/>
          </a:bodyPr>
          <a:lstStyle/>
          <a:p>
            <a:r>
              <a:rPr lang="en-US">
                <a:solidFill>
                  <a:schemeClr val="tx1"/>
                </a:solidFill>
              </a:rPr>
              <a:t>August 2024, Snake River </a:t>
            </a:r>
            <a:r>
              <a:rPr lang="en-US" err="1">
                <a:solidFill>
                  <a:schemeClr val="tx1"/>
                </a:solidFill>
              </a:rPr>
              <a:t>Sugarbeet</a:t>
            </a:r>
            <a:r>
              <a:rPr lang="en-US">
                <a:solidFill>
                  <a:schemeClr val="tx1"/>
                </a:solidFill>
              </a:rPr>
              <a:t> Association, Boise, Idaho </a:t>
            </a:r>
          </a:p>
          <a:p>
            <a:endParaRPr lang="en-US"/>
          </a:p>
        </p:txBody>
      </p:sp>
    </p:spTree>
    <p:extLst>
      <p:ext uri="{BB962C8B-B14F-4D97-AF65-F5344CB8AC3E}">
        <p14:creationId xmlns:p14="http://schemas.microsoft.com/office/powerpoint/2010/main" val="3614141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68754-DFED-4212-84B3-FF52B4229C9D}"/>
              </a:ext>
            </a:extLst>
          </p:cNvPr>
          <p:cNvSpPr>
            <a:spLocks noGrp="1"/>
          </p:cNvSpPr>
          <p:nvPr>
            <p:ph idx="4294967295"/>
          </p:nvPr>
        </p:nvSpPr>
        <p:spPr>
          <a:xfrm>
            <a:off x="625151" y="1778778"/>
            <a:ext cx="5008563" cy="4351338"/>
          </a:xfrm>
        </p:spPr>
        <p:txBody>
          <a:bodyPr>
            <a:normAutofit fontScale="77500" lnSpcReduction="20000"/>
          </a:bodyPr>
          <a:lstStyle/>
          <a:p>
            <a:pPr marL="0" indent="0">
              <a:buNone/>
            </a:pPr>
            <a:r>
              <a:rPr lang="en-US" sz="3200">
                <a:solidFill>
                  <a:srgbClr val="002060"/>
                </a:solidFill>
                <a:latin typeface="Arial" panose="020B0604020202020204" pitchFamily="34" charset="0"/>
                <a:cs typeface="Arial" panose="020B0604020202020204" pitchFamily="34" charset="0"/>
              </a:rPr>
              <a:t>Get pesticide news story updates by email:</a:t>
            </a:r>
          </a:p>
          <a:p>
            <a:r>
              <a:rPr lang="en-US" sz="3200">
                <a:solidFill>
                  <a:schemeClr val="accent1">
                    <a:lumMod val="50000"/>
                  </a:schemeClr>
                </a:solidFill>
                <a:latin typeface="Arial" panose="020B0604020202020204" pitchFamily="34" charset="0"/>
                <a:cs typeface="Arial" panose="020B0604020202020204" pitchFamily="34" charset="0"/>
              </a:rPr>
              <a:t>Go to </a:t>
            </a:r>
            <a:r>
              <a:rPr lang="en-US" sz="3200">
                <a:latin typeface="Arial" panose="020B0604020202020204" pitchFamily="34" charset="0"/>
                <a:cs typeface="Arial" panose="020B0604020202020204" pitchFamily="34" charset="0"/>
                <a:hlinkClick r:id="rId3"/>
              </a:rPr>
              <a:t>epa.gov/pesticides</a:t>
            </a:r>
            <a:endParaRPr lang="en-US" sz="3200">
              <a:latin typeface="Arial" panose="020B0604020202020204" pitchFamily="34" charset="0"/>
              <a:cs typeface="Arial" panose="020B0604020202020204" pitchFamily="34" charset="0"/>
            </a:endParaRPr>
          </a:p>
          <a:p>
            <a:r>
              <a:rPr lang="en-US" sz="3200">
                <a:solidFill>
                  <a:srgbClr val="002060"/>
                </a:solidFill>
                <a:latin typeface="Arial" panose="020B0604020202020204" pitchFamily="34" charset="0"/>
                <a:cs typeface="Arial" panose="020B0604020202020204" pitchFamily="34" charset="0"/>
              </a:rPr>
              <a:t>Go to the “Recent Highlights and Pesticide News” box in the right corner</a:t>
            </a:r>
          </a:p>
          <a:p>
            <a:r>
              <a:rPr lang="en-US" sz="3200">
                <a:solidFill>
                  <a:srgbClr val="002060"/>
                </a:solidFill>
                <a:latin typeface="Arial" panose="020B0604020202020204" pitchFamily="34" charset="0"/>
                <a:cs typeface="Arial" panose="020B0604020202020204" pitchFamily="34" charset="0"/>
              </a:rPr>
              <a:t>Click on “View more pesticide news” at the top</a:t>
            </a:r>
          </a:p>
          <a:p>
            <a:r>
              <a:rPr lang="en-US" sz="3200">
                <a:solidFill>
                  <a:srgbClr val="002060"/>
                </a:solidFill>
                <a:latin typeface="Arial" panose="020B0604020202020204" pitchFamily="34" charset="0"/>
                <a:cs typeface="Arial" panose="020B0604020202020204" pitchFamily="34" charset="0"/>
              </a:rPr>
              <a:t>Go to the “Other Resources” box at the right </a:t>
            </a:r>
          </a:p>
          <a:p>
            <a:r>
              <a:rPr lang="en-US" sz="3200">
                <a:solidFill>
                  <a:srgbClr val="002060"/>
                </a:solidFill>
                <a:latin typeface="Arial" panose="020B0604020202020204" pitchFamily="34" charset="0"/>
                <a:cs typeface="Arial" panose="020B0604020202020204" pitchFamily="34" charset="0"/>
              </a:rPr>
              <a:t>Under, “Get pesticide updates by email,” enter your email address and click “Sign up”</a:t>
            </a:r>
          </a:p>
          <a:p>
            <a:pPr marL="0" indent="0">
              <a:buNone/>
            </a:pPr>
            <a:endParaRPr lang="en-US"/>
          </a:p>
          <a:p>
            <a:endParaRPr lang="en-US"/>
          </a:p>
          <a:p>
            <a:endParaRPr lang="en-US"/>
          </a:p>
          <a:p>
            <a:endParaRPr lang="en-US"/>
          </a:p>
        </p:txBody>
      </p:sp>
      <p:sp>
        <p:nvSpPr>
          <p:cNvPr id="2" name="Title 1">
            <a:extLst>
              <a:ext uri="{FF2B5EF4-FFF2-40B4-BE49-F238E27FC236}">
                <a16:creationId xmlns:a16="http://schemas.microsoft.com/office/drawing/2014/main" id="{476BAB3A-8966-4505-944E-8596DD9C6BE5}"/>
              </a:ext>
            </a:extLst>
          </p:cNvPr>
          <p:cNvSpPr>
            <a:spLocks noGrp="1"/>
          </p:cNvSpPr>
          <p:nvPr>
            <p:ph type="title" idx="4294967295"/>
          </p:nvPr>
        </p:nvSpPr>
        <p:spPr>
          <a:xfrm>
            <a:off x="2229825" y="183166"/>
            <a:ext cx="9469437" cy="1325562"/>
          </a:xfrm>
        </p:spPr>
        <p:txBody>
          <a:bodyPr>
            <a:normAutofit/>
          </a:bodyPr>
          <a:lstStyle/>
          <a:p>
            <a:r>
              <a:rPr lang="en-US" sz="3600" b="1">
                <a:solidFill>
                  <a:srgbClr val="002060"/>
                </a:solidFill>
                <a:latin typeface="Arial" panose="020B0604020202020204" pitchFamily="34" charset="0"/>
                <a:cs typeface="Arial" panose="020B0604020202020204" pitchFamily="34" charset="0"/>
              </a:rPr>
              <a:t>Sign-up for OPP Pesticide Updates </a:t>
            </a:r>
          </a:p>
        </p:txBody>
      </p:sp>
      <p:pic>
        <p:nvPicPr>
          <p:cNvPr id="5" name="Picture 4">
            <a:extLst>
              <a:ext uri="{FF2B5EF4-FFF2-40B4-BE49-F238E27FC236}">
                <a16:creationId xmlns:a16="http://schemas.microsoft.com/office/drawing/2014/main" id="{256A1BB9-E6B8-4DAE-A366-C339DE545917}"/>
              </a:ext>
            </a:extLst>
          </p:cNvPr>
          <p:cNvPicPr>
            <a:picLocks noChangeAspect="1"/>
          </p:cNvPicPr>
          <p:nvPr/>
        </p:nvPicPr>
        <p:blipFill>
          <a:blip r:embed="rId4"/>
          <a:stretch>
            <a:fillRect/>
          </a:stretch>
        </p:blipFill>
        <p:spPr>
          <a:xfrm>
            <a:off x="6329225" y="2039134"/>
            <a:ext cx="4298053" cy="3338982"/>
          </a:xfrm>
          <a:prstGeom prst="rect">
            <a:avLst/>
          </a:prstGeom>
        </p:spPr>
      </p:pic>
      <p:sp>
        <p:nvSpPr>
          <p:cNvPr id="6" name="TextBox 5">
            <a:extLst>
              <a:ext uri="{FF2B5EF4-FFF2-40B4-BE49-F238E27FC236}">
                <a16:creationId xmlns:a16="http://schemas.microsoft.com/office/drawing/2014/main" id="{C50CE382-B978-4EB4-A6E0-2A90E37C2862}"/>
              </a:ext>
            </a:extLst>
          </p:cNvPr>
          <p:cNvSpPr txBox="1"/>
          <p:nvPr/>
        </p:nvSpPr>
        <p:spPr>
          <a:xfrm>
            <a:off x="6964544" y="2579235"/>
            <a:ext cx="3106756" cy="2308324"/>
          </a:xfrm>
          <a:prstGeom prst="rect">
            <a:avLst/>
          </a:prstGeom>
          <a:solidFill>
            <a:schemeClr val="bg1"/>
          </a:solidFill>
          <a:ln>
            <a:solidFill>
              <a:schemeClr val="tx2">
                <a:lumMod val="20000"/>
                <a:lumOff val="8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49E39">
                    <a:lumMod val="20000"/>
                    <a:lumOff val="80000"/>
                  </a:srgbClr>
                </a:solid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49E39">
                    <a:lumMod val="20000"/>
                    <a:lumOff val="80000"/>
                  </a:srgbClr>
                </a:solid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49E39">
                    <a:lumMod val="20000"/>
                    <a:lumOff val="80000"/>
                  </a:srgbClr>
                </a:solid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49E39">
                    <a:lumMod val="20000"/>
                    <a:lumOff val="80000"/>
                  </a:srgbClr>
                </a:solid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49E39">
                    <a:lumMod val="20000"/>
                    <a:lumOff val="80000"/>
                  </a:srgbClr>
                </a:solid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49E39">
                    <a:lumMod val="20000"/>
                    <a:lumOff val="80000"/>
                  </a:srgbClr>
                </a:solid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49E39">
                    <a:lumMod val="20000"/>
                    <a:lumOff val="80000"/>
                  </a:srgbClr>
                </a:solid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solidFill>
                  <a:srgbClr val="549E39">
                    <a:lumMod val="20000"/>
                    <a:lumOff val="80000"/>
                  </a:srgbClr>
                </a:solidFill>
              </a:ln>
              <a:solidFill>
                <a:prstClr val="black"/>
              </a:solidFill>
              <a:effectLst/>
              <a:uLnTx/>
              <a:uFillTx/>
              <a:latin typeface="Century Gothic"/>
              <a:ea typeface="+mn-ea"/>
              <a:cs typeface="+mn-cs"/>
            </a:endParaRPr>
          </a:p>
        </p:txBody>
      </p:sp>
      <p:pic>
        <p:nvPicPr>
          <p:cNvPr id="7" name="Picture 6">
            <a:extLst>
              <a:ext uri="{FF2B5EF4-FFF2-40B4-BE49-F238E27FC236}">
                <a16:creationId xmlns:a16="http://schemas.microsoft.com/office/drawing/2014/main" id="{F75C74D2-48AE-4C4D-811F-C80BC2D14E19}"/>
              </a:ext>
            </a:extLst>
          </p:cNvPr>
          <p:cNvPicPr>
            <a:picLocks noChangeAspect="1"/>
          </p:cNvPicPr>
          <p:nvPr/>
        </p:nvPicPr>
        <p:blipFill>
          <a:blip r:embed="rId5"/>
          <a:stretch>
            <a:fillRect/>
          </a:stretch>
        </p:blipFill>
        <p:spPr>
          <a:xfrm>
            <a:off x="7578208" y="2760603"/>
            <a:ext cx="1920406" cy="1914310"/>
          </a:xfrm>
          <a:prstGeom prst="rect">
            <a:avLst/>
          </a:prstGeom>
        </p:spPr>
      </p:pic>
    </p:spTree>
    <p:extLst>
      <p:ext uri="{BB962C8B-B14F-4D97-AF65-F5344CB8AC3E}">
        <p14:creationId xmlns:p14="http://schemas.microsoft.com/office/powerpoint/2010/main" val="112721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F33DB55-F31C-2081-834B-8B395E31C0C8}"/>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ctr"/>
            <a:r>
              <a:rPr lang="en-US" b="1">
                <a:solidFill>
                  <a:srgbClr val="FFFFFF"/>
                </a:solidFill>
                <a:latin typeface="Arial" panose="020B0604020202020204" pitchFamily="34" charset="0"/>
                <a:cs typeface="Arial" panose="020B0604020202020204" pitchFamily="34" charset="0"/>
              </a:rPr>
              <a:t>Thank you!</a:t>
            </a:r>
            <a:endParaRPr lang="en-US" b="1" kern="12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08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41733A5-62CA-D658-17A1-70C3700D36BF}"/>
              </a:ext>
            </a:extLst>
          </p:cNvPr>
          <p:cNvSpPr>
            <a:spLocks noGrp="1"/>
          </p:cNvSpPr>
          <p:nvPr>
            <p:ph type="title"/>
          </p:nvPr>
        </p:nvSpPr>
        <p:spPr>
          <a:xfrm>
            <a:off x="1371599" y="294538"/>
            <a:ext cx="9895951" cy="1033669"/>
          </a:xfrm>
        </p:spPr>
        <p:txBody>
          <a:bodyPr>
            <a:normAutofit/>
          </a:bodyPr>
          <a:lstStyle/>
          <a:p>
            <a:r>
              <a:rPr kumimoji="0" lang="en-US" sz="4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OPP FY24 Registration Highlights</a:t>
            </a:r>
            <a:endParaRPr lang="en-US" sz="4000" b="1">
              <a:solidFill>
                <a:schemeClr val="bg1"/>
              </a:solidFill>
              <a:latin typeface="Arial" panose="020B0604020202020204" pitchFamily="34" charset="0"/>
              <a:cs typeface="Arial" panose="020B0604020202020204" pitchFamily="34" charset="0"/>
            </a:endParaRPr>
          </a:p>
        </p:txBody>
      </p:sp>
      <p:sp>
        <p:nvSpPr>
          <p:cNvPr id="3" name="Text Placeholder 5">
            <a:extLst>
              <a:ext uri="{FF2B5EF4-FFF2-40B4-BE49-F238E27FC236}">
                <a16:creationId xmlns:a16="http://schemas.microsoft.com/office/drawing/2014/main" id="{97B3AB57-6B63-7AAC-BCBA-15F33A9A06A6}"/>
              </a:ext>
            </a:extLst>
          </p:cNvPr>
          <p:cNvSpPr txBox="1">
            <a:spLocks/>
          </p:cNvSpPr>
          <p:nvPr/>
        </p:nvSpPr>
        <p:spPr>
          <a:xfrm>
            <a:off x="875870" y="1825624"/>
            <a:ext cx="5136048" cy="4629807"/>
          </a:xfrm>
          <a:prstGeom prst="rect">
            <a:avLst/>
          </a:prstGeom>
        </p:spPr>
        <p:txBody>
          <a:bodyPr vert="horz" lIns="91440" tIns="45720" rIns="91440" bIns="45720" rtlCol="0">
            <a:normAutofit/>
          </a:bodyPr>
          <a:lstStyle>
            <a:lvl1pPr marL="180000" indent="-180000" algn="l" defTabSz="914400" rtl="0" eaLnBrk="1" latinLnBrk="0" hangingPunct="1">
              <a:lnSpc>
                <a:spcPct val="90000"/>
              </a:lnSpc>
              <a:spcBef>
                <a:spcPts val="600"/>
              </a:spcBef>
              <a:buClr>
                <a:schemeClr val="bg2"/>
              </a:buClr>
              <a:buFont typeface="Arial" panose="020B0604020202020204" pitchFamily="34" charset="0"/>
              <a:buChar char="•"/>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Wingdings" panose="05000000000000000000" pitchFamily="2" charset="2"/>
              <a:buChar char="§"/>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Over </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12,000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submissions received (includes resubmission to existing actions)</a:t>
            </a:r>
          </a:p>
          <a:p>
            <a:pPr>
              <a:buClr>
                <a:schemeClr val="tx1"/>
              </a:buClr>
              <a:buFont typeface="Wingdings" panose="05000000000000000000" pitchFamily="2" charset="2"/>
              <a:buChar char="§"/>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Over </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5,800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PRIA and non-PRIA actions received via Portal</a:t>
            </a:r>
          </a:p>
          <a:p>
            <a:pPr>
              <a:buClr>
                <a:schemeClr val="tx1"/>
              </a:buClr>
              <a:buFont typeface="Wingdings" panose="05000000000000000000" pitchFamily="2" charset="2"/>
              <a:buChar char="§"/>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8,700</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PRIA and non-PRIA actions completed (</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1,458</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PRIA [including </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428</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gold seal letters], </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7,229</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non-PRIA)</a:t>
            </a:r>
          </a:p>
          <a:p>
            <a:pPr>
              <a:buClr>
                <a:schemeClr val="tx1"/>
              </a:buClr>
              <a:buFont typeface="Wingdings" panose="05000000000000000000" pitchFamily="2" charset="2"/>
              <a:buChar char="§"/>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Over </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16,200</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actions currently pending (</a:t>
            </a:r>
            <a:r>
              <a:rPr lang="en-US" sz="2400" b="1" dirty="0">
                <a:solidFill>
                  <a:schemeClr val="tx1"/>
                </a:solidFill>
                <a:latin typeface="Arial" panose="020B0604020202020204" pitchFamily="34" charset="0"/>
                <a:cs typeface="Arial" panose="020B0604020202020204" pitchFamily="34" charset="0"/>
              </a:rPr>
              <a:t>2</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,200</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PRIA, </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14,000</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non-PRIA)</a:t>
            </a:r>
          </a:p>
          <a:p>
            <a:pPr marL="180000" marR="0" lvl="0" indent="-180000" algn="l" defTabSz="914400" rtl="0" eaLnBrk="1" fontAlgn="auto" latinLnBrk="0" hangingPunct="1">
              <a:lnSpc>
                <a:spcPct val="90000"/>
              </a:lnSpc>
              <a:spcBef>
                <a:spcPts val="600"/>
              </a:spcBef>
              <a:spcAft>
                <a:spcPts val="0"/>
              </a:spcAft>
              <a:buClr>
                <a:srgbClr val="CBFF00"/>
              </a:buClr>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 lastClr="FFFFFF"/>
              </a:solidFill>
              <a:effectLst/>
              <a:uLnTx/>
              <a:uFillTx/>
              <a:latin typeface="Franklin Gothic Book"/>
              <a:ea typeface="+mn-ea"/>
              <a:cs typeface="+mn-cs"/>
            </a:endParaRPr>
          </a:p>
        </p:txBody>
      </p:sp>
      <p:sp>
        <p:nvSpPr>
          <p:cNvPr id="5" name="Content Placeholder 4">
            <a:extLst>
              <a:ext uri="{FF2B5EF4-FFF2-40B4-BE49-F238E27FC236}">
                <a16:creationId xmlns:a16="http://schemas.microsoft.com/office/drawing/2014/main" id="{BDAFEB06-C30A-2FC7-CFF6-641C61CF37D0}"/>
              </a:ext>
            </a:extLst>
          </p:cNvPr>
          <p:cNvSpPr>
            <a:spLocks noGrp="1"/>
          </p:cNvSpPr>
          <p:nvPr>
            <p:ph idx="1"/>
          </p:nvPr>
        </p:nvSpPr>
        <p:spPr>
          <a:xfrm>
            <a:off x="6547946" y="1825624"/>
            <a:ext cx="5402316" cy="4879975"/>
          </a:xfrm>
        </p:spPr>
        <p:txBody>
          <a:bodyPr>
            <a:normAutofit/>
          </a:bodyPr>
          <a:lstStyle/>
          <a:p>
            <a:pPr>
              <a:spcBef>
                <a:spcPts val="600"/>
              </a:spcBef>
              <a:buFont typeface="Wingdings" panose="05000000000000000000" pitchFamily="2" charset="2"/>
              <a:buChar char="§"/>
              <a:defRPr/>
            </a:pPr>
            <a:r>
              <a:rPr kumimoji="0" lang="en-US" sz="24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Registered </a:t>
            </a:r>
            <a:r>
              <a:rPr kumimoji="0" lang="en-US" sz="24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20</a:t>
            </a:r>
            <a:r>
              <a:rPr kumimoji="0" lang="en-US" sz="24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 new biopesticide active ingredients; Proposed </a:t>
            </a:r>
            <a:r>
              <a:rPr kumimoji="0" lang="en-US" sz="24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2</a:t>
            </a:r>
            <a:r>
              <a:rPr kumimoji="0" lang="en-US" sz="24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 new conventional and </a:t>
            </a:r>
            <a:r>
              <a:rPr kumimoji="0" lang="en-US" sz="24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1 </a:t>
            </a:r>
            <a:r>
              <a:rPr kumimoji="0" lang="en-US" sz="24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new antimicrobial active ingredients</a:t>
            </a:r>
          </a:p>
          <a:p>
            <a:pPr marR="0" lvl="0" algn="l" defTabSz="914400" rtl="0" eaLnBrk="1" fontAlgn="auto" latinLnBrk="0" hangingPunct="1">
              <a:lnSpc>
                <a:spcPct val="90000"/>
              </a:lnSpc>
              <a:spcBef>
                <a:spcPts val="600"/>
              </a:spcBef>
              <a:spcAft>
                <a:spcPts val="0"/>
              </a:spcAft>
              <a:buSzTx/>
              <a:buFont typeface="Wingdings" panose="05000000000000000000" pitchFamily="2" charset="2"/>
              <a:buChar char="§"/>
              <a:tabLst/>
              <a:defRPr/>
            </a:pPr>
            <a:r>
              <a:rPr kumimoji="0" lang="en-US" sz="2400" b="1" i="0" u="none" strike="noStrike" kern="1200" cap="none" spc="0" normalizeH="0" baseline="0" noProof="0">
                <a:ln>
                  <a:noFill/>
                </a:ln>
                <a:effectLst/>
                <a:uLnTx/>
                <a:uFillTx/>
                <a:latin typeface="Arial" panose="020B0604020202020204" pitchFamily="34" charset="0"/>
                <a:cs typeface="Arial" panose="020B0604020202020204" pitchFamily="34" charset="0"/>
              </a:rPr>
              <a:t>37 </a:t>
            </a:r>
            <a:r>
              <a:rPr kumimoji="0" lang="en-US" sz="2400" b="0" i="0" u="none" strike="noStrike" kern="1200" cap="none" spc="0" normalizeH="0" baseline="0" noProof="0">
                <a:ln>
                  <a:noFill/>
                </a:ln>
                <a:effectLst/>
                <a:uLnTx/>
                <a:uFillTx/>
                <a:latin typeface="Arial" panose="020B0604020202020204" pitchFamily="34" charset="0"/>
                <a:cs typeface="Arial" panose="020B0604020202020204" pitchFamily="34" charset="0"/>
              </a:rPr>
              <a:t>Section 18 emergency exemption decisions (e.g., spatial repellent to control dengue virus, invasive coconut rhinoceros beetle, etc.)</a:t>
            </a:r>
          </a:p>
          <a:p>
            <a:pPr marR="0" lvl="0" algn="l" defTabSz="914400" rtl="0" eaLnBrk="1" fontAlgn="auto" latinLnBrk="0" hangingPunct="1">
              <a:lnSpc>
                <a:spcPct val="90000"/>
              </a:lnSpc>
              <a:spcBef>
                <a:spcPts val="600"/>
              </a:spcBef>
              <a:spcAft>
                <a:spcPts val="0"/>
              </a:spcAft>
              <a:buSzTx/>
              <a:buFont typeface="Wingdings" panose="05000000000000000000" pitchFamily="2" charset="2"/>
              <a:buChar char="§"/>
              <a:tabLst/>
              <a:defRPr/>
            </a:pPr>
            <a:r>
              <a:rPr kumimoji="0" lang="en-US" sz="2400" b="0" i="0" u="none" strike="noStrike" kern="1200" cap="none" spc="0" normalizeH="0" baseline="0" noProof="0">
                <a:ln>
                  <a:noFill/>
                </a:ln>
                <a:effectLst/>
                <a:uLnTx/>
                <a:uFillTx/>
                <a:latin typeface="Arial" panose="020B0604020202020204" pitchFamily="34" charset="0"/>
                <a:cs typeface="Arial" panose="020B0604020202020204" pitchFamily="34" charset="0"/>
              </a:rPr>
              <a:t>Reviewed labels and website materials for more than </a:t>
            </a:r>
            <a:r>
              <a:rPr kumimoji="0" lang="en-US" sz="2400" b="1" i="0" u="none" strike="noStrike" kern="1200" cap="none" spc="0" normalizeH="0" baseline="0" noProof="0">
                <a:ln>
                  <a:noFill/>
                </a:ln>
                <a:effectLst/>
                <a:uLnTx/>
                <a:uFillTx/>
                <a:latin typeface="Arial" panose="020B0604020202020204" pitchFamily="34" charset="0"/>
                <a:cs typeface="Arial" panose="020B0604020202020204" pitchFamily="34" charset="0"/>
              </a:rPr>
              <a:t>80</a:t>
            </a:r>
            <a:r>
              <a:rPr kumimoji="0" lang="en-US" sz="2400" b="0" i="0" u="none" strike="noStrike" kern="1200" cap="none" spc="0" normalizeH="0" baseline="0" noProof="0">
                <a:ln>
                  <a:noFill/>
                </a:ln>
                <a:effectLst/>
                <a:uLnTx/>
                <a:uFillTx/>
                <a:latin typeface="Arial" panose="020B0604020202020204" pitchFamily="34" charset="0"/>
                <a:cs typeface="Arial" panose="020B0604020202020204" pitchFamily="34" charset="0"/>
              </a:rPr>
              <a:t> products submitted by EPA regional offices and state partners to ensure compliance with device regulations</a:t>
            </a:r>
          </a:p>
          <a:p>
            <a:endParaRPr lang="en-US"/>
          </a:p>
        </p:txBody>
      </p:sp>
    </p:spTree>
    <p:extLst>
      <p:ext uri="{BB962C8B-B14F-4D97-AF65-F5344CB8AC3E}">
        <p14:creationId xmlns:p14="http://schemas.microsoft.com/office/powerpoint/2010/main" val="4103961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97A0C-B6C0-B8FC-6BAB-01246910B4CF}"/>
              </a:ext>
            </a:extLst>
          </p:cNvPr>
          <p:cNvSpPr txBox="1"/>
          <p:nvPr/>
        </p:nvSpPr>
        <p:spPr>
          <a:xfrm>
            <a:off x="777148" y="2552468"/>
            <a:ext cx="10399059" cy="1446550"/>
          </a:xfrm>
          <a:prstGeom prst="rect">
            <a:avLst/>
          </a:prstGeom>
          <a:noFill/>
        </p:spPr>
        <p:txBody>
          <a:bodyPr wrap="square" rtlCol="0">
            <a:spAutoFit/>
          </a:bodyPr>
          <a:lstStyle/>
          <a:p>
            <a:pPr algn="ctr"/>
            <a:r>
              <a:rPr lang="en-US" sz="4400" b="1">
                <a:solidFill>
                  <a:srgbClr val="002060"/>
                </a:solidFill>
              </a:rPr>
              <a:t>OPP Updates Since June 5-6, 2024 PPDC Meeting</a:t>
            </a:r>
          </a:p>
        </p:txBody>
      </p:sp>
    </p:spTree>
    <p:extLst>
      <p:ext uri="{BB962C8B-B14F-4D97-AF65-F5344CB8AC3E}">
        <p14:creationId xmlns:p14="http://schemas.microsoft.com/office/powerpoint/2010/main" val="28495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lnSpcReduction="10000"/>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Releases Finalized Test Methods for Measuring Disinfectant Residue Levels on Hard Surfaces</a:t>
            </a:r>
            <a:endParaRPr lang="en-US" sz="2600">
              <a:solidFill>
                <a:schemeClr val="accent1"/>
              </a:solidFill>
              <a:latin typeface="Arial" panose="020B0604020202020204" pitchFamily="34" charset="0"/>
              <a:cs typeface="Arial" panose="020B0604020202020204" pitchFamily="34" charset="0"/>
            </a:endParaRPr>
          </a:p>
          <a:p>
            <a:pPr>
              <a:lnSpc>
                <a:spcPct val="120000"/>
              </a:lnSpc>
            </a:pPr>
            <a:r>
              <a:rPr lang="en-US" sz="1800" b="0" i="0">
                <a:solidFill>
                  <a:schemeClr val="tx2">
                    <a:lumMod val="50000"/>
                  </a:schemeClr>
                </a:solidFill>
                <a:effectLst/>
                <a:latin typeface="Arial" panose="020B0604020202020204" pitchFamily="34" charset="0"/>
                <a:cs typeface="Arial" panose="020B0604020202020204" pitchFamily="34" charset="0"/>
              </a:rPr>
              <a:t>EPA released an update finalizing test methods for measuring disinfect residues on hard surfaces treated with two classes of disinfectants- quaternary ammonium compounds and phenolic compounds — after they have been rinsed with water (known as a potable water rinse or “PWR”).  </a:t>
            </a:r>
          </a:p>
          <a:p>
            <a:pPr>
              <a:lnSpc>
                <a:spcPct val="120000"/>
              </a:lnSpc>
            </a:pPr>
            <a:r>
              <a:rPr lang="en-US" sz="1800" b="0" i="0">
                <a:solidFill>
                  <a:schemeClr val="tx2">
                    <a:lumMod val="50000"/>
                  </a:schemeClr>
                </a:solidFill>
                <a:effectLst/>
                <a:latin typeface="Arial" panose="020B0604020202020204" pitchFamily="34" charset="0"/>
                <a:cs typeface="Arial" panose="020B0604020202020204" pitchFamily="34" charset="0"/>
              </a:rPr>
              <a:t>Where EPA does not have chemical-specific data, the Agency assumes that 100% of the disinfectant residues applied to the treated surface will contact food after the surface is rinsed with water, when evaluating the dietary risks of disinfectant pesticides. This estimated food-contact residue amount is then included in EPA’s dietary exposure assessments, which may produce an overly conservative risk assessment for a product. This may lead to a conclusion that more protective mitigation measures are necessary to register the product than would be required with more chemical-specific data.</a:t>
            </a:r>
          </a:p>
          <a:p>
            <a:pPr>
              <a:lnSpc>
                <a:spcPct val="120000"/>
              </a:lnSpc>
            </a:pPr>
            <a:r>
              <a:rPr lang="en-US" sz="1800" b="0" i="0">
                <a:solidFill>
                  <a:schemeClr val="tx2">
                    <a:lumMod val="50000"/>
                  </a:schemeClr>
                </a:solidFill>
                <a:effectLst/>
                <a:latin typeface="Arial" panose="020B0604020202020204" pitchFamily="34" charset="0"/>
                <a:cs typeface="Arial" panose="020B0604020202020204" pitchFamily="34" charset="0"/>
              </a:rPr>
              <a:t>These standardized test methods will not only serve as guidance in conducting residue studies in support of new and existing disinfectant product registration but will also enable more refined dietary risk assessments by the Agency through the use of chemical-specific residue data in lieu of the 100% default value. </a:t>
            </a:r>
            <a:endParaRPr lang="en-US" sz="180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72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Marks National Pollinator Week, Emphasizing Commitment to Protecting Pollinators</a:t>
            </a:r>
            <a:endParaRPr lang="en-US" sz="2600">
              <a:solidFill>
                <a:schemeClr val="accent1"/>
              </a:solidFill>
              <a:latin typeface="Arial" panose="020B0604020202020204" pitchFamily="34" charset="0"/>
              <a:cs typeface="Arial" panose="020B0604020202020204" pitchFamily="34" charset="0"/>
            </a:endParaRPr>
          </a:p>
          <a:p>
            <a:pPr>
              <a:lnSpc>
                <a:spcPct val="120000"/>
              </a:lnSpc>
            </a:pPr>
            <a:r>
              <a:rPr lang="en-US" sz="1800" b="0" i="0">
                <a:solidFill>
                  <a:schemeClr val="tx2">
                    <a:lumMod val="50000"/>
                  </a:schemeClr>
                </a:solidFill>
                <a:effectLst/>
                <a:latin typeface="Arial" panose="020B0604020202020204" pitchFamily="34" charset="0"/>
                <a:cs typeface="Arial" panose="020B0604020202020204" pitchFamily="34" charset="0"/>
              </a:rPr>
              <a:t>On Jun 17, 2024, U.S. EPA Administrator Michael S. Regan issued a proclamation announcing June 17-23, 2024, as National Pollinator Week.</a:t>
            </a:r>
          </a:p>
          <a:p>
            <a:pPr>
              <a:lnSpc>
                <a:spcPct val="120000"/>
              </a:lnSpc>
            </a:pPr>
            <a:r>
              <a:rPr lang="en-US" sz="1800" b="0" i="0">
                <a:solidFill>
                  <a:schemeClr val="tx2">
                    <a:lumMod val="50000"/>
                  </a:schemeClr>
                </a:solidFill>
                <a:effectLst/>
                <a:latin typeface="Arial" panose="020B0604020202020204" pitchFamily="34" charset="0"/>
                <a:cs typeface="Arial" panose="020B0604020202020204" pitchFamily="34" charset="0"/>
              </a:rPr>
              <a:t>This year’s proclamation underscores EPA’s commitment to protecting pollinators from pesticides, including through mitigation measures for several pesticides and the upcoming issuance of the final Herbicide Strategy to protect over 900 federally threatened and endangered species, including pollinators.</a:t>
            </a:r>
          </a:p>
          <a:p>
            <a:pPr>
              <a:lnSpc>
                <a:spcPct val="120000"/>
              </a:lnSpc>
            </a:pPr>
            <a:r>
              <a:rPr lang="en-US" sz="1800" b="0" i="0">
                <a:solidFill>
                  <a:schemeClr val="tx2">
                    <a:lumMod val="50000"/>
                  </a:schemeClr>
                </a:solidFill>
                <a:effectLst/>
                <a:latin typeface="Arial" panose="020B0604020202020204" pitchFamily="34" charset="0"/>
                <a:cs typeface="Arial" panose="020B0604020202020204" pitchFamily="34" charset="0"/>
              </a:rPr>
              <a:t>EPA has taken many steps to address the potential effects of pesticides on pollinators. The agency also  proposed to register four new pesticide active ingredients that include protections for federally listed threatened or endangered species and for pollinators. EPA has also implemented measures to protect listed species and their critical habitats from the effects of three organophosphate insecticides. Those measures also help to protect pollinators.  </a:t>
            </a:r>
          </a:p>
        </p:txBody>
      </p:sp>
    </p:spTree>
    <p:extLst>
      <p:ext uri="{BB962C8B-B14F-4D97-AF65-F5344CB8AC3E}">
        <p14:creationId xmlns:p14="http://schemas.microsoft.com/office/powerpoint/2010/main" val="398639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Releases Updates on Organophosphates (OPs) Pesticides Dicrotophos, Dimethoate, and Tetrachlorvinphos</a:t>
            </a:r>
            <a:endParaRPr lang="en-US" sz="2600">
              <a:solidFill>
                <a:schemeClr val="accent1"/>
              </a:solidFill>
              <a:latin typeface="Arial" panose="020B0604020202020204" pitchFamily="34" charset="0"/>
              <a:cs typeface="Arial" panose="020B0604020202020204" pitchFamily="34" charset="0"/>
            </a:endParaRPr>
          </a:p>
          <a:p>
            <a:pPr>
              <a:lnSpc>
                <a:spcPct val="120000"/>
              </a:lnSpc>
            </a:pPr>
            <a:r>
              <a:rPr lang="en-US" sz="1700" b="0" i="0">
                <a:solidFill>
                  <a:schemeClr val="tx2">
                    <a:lumMod val="50000"/>
                  </a:schemeClr>
                </a:solidFill>
                <a:effectLst/>
                <a:latin typeface="Arial" panose="020B0604020202020204" pitchFamily="34" charset="0"/>
                <a:cs typeface="Arial" panose="020B0604020202020204" pitchFamily="34" charset="0"/>
              </a:rPr>
              <a:t>On June 18, 2024, EPA released the Proposed Registration Review Interim Decisions (PIDs) for dicrotophos and dimethoate, as well as an Interim Registration Review Decision (ID) for tetrachlorvinphos (TCVP), three organophosphate (OP) pesticides.</a:t>
            </a:r>
          </a:p>
          <a:p>
            <a:pPr>
              <a:lnSpc>
                <a:spcPct val="120000"/>
              </a:lnSpc>
            </a:pPr>
            <a:r>
              <a:rPr lang="en-US" sz="1700" b="0" i="0">
                <a:solidFill>
                  <a:schemeClr val="tx2">
                    <a:lumMod val="50000"/>
                  </a:schemeClr>
                </a:solidFill>
                <a:effectLst/>
                <a:latin typeface="Arial" panose="020B0604020202020204" pitchFamily="34" charset="0"/>
                <a:cs typeface="Arial" panose="020B0604020202020204" pitchFamily="34" charset="0"/>
              </a:rPr>
              <a:t>For each OP, EPA examined the available epidemiological studies (investigation of human populations for patterns and causes of health outcomes), animal toxicity studies performed with laboratory animals, and a battery of 17 in vitro assays (testing with cells from the nervous system) that evaluate a wide range of potential impacts on processes critical to the development of the human nervous system (referred to as the DNT battery). Data from all three lines of evidence are used to evaluate </a:t>
            </a:r>
            <a:r>
              <a:rPr lang="en-US" sz="1700" b="0" i="0">
                <a:solidFill>
                  <a:srgbClr val="1B1B1B"/>
                </a:solidFill>
                <a:effectLst/>
                <a:latin typeface="Arial" panose="020B0604020202020204" pitchFamily="34" charset="0"/>
                <a:cs typeface="Arial" panose="020B0604020202020204" pitchFamily="34" charset="0"/>
              </a:rPr>
              <a:t>developmental neurotoxicity</a:t>
            </a:r>
            <a:r>
              <a:rPr lang="en-US" sz="1700" b="0" i="0">
                <a:solidFill>
                  <a:schemeClr val="tx2">
                    <a:lumMod val="50000"/>
                  </a:schemeClr>
                </a:solidFill>
                <a:effectLst/>
                <a:latin typeface="Arial" panose="020B0604020202020204" pitchFamily="34" charset="0"/>
                <a:cs typeface="Arial" panose="020B0604020202020204" pitchFamily="34" charset="0"/>
              </a:rPr>
              <a:t> potential using a weight of evidence approach (WOE), which is a process that integrates all relevant evidence and considers the strengths and limitations of each line of evidence.</a:t>
            </a:r>
          </a:p>
          <a:p>
            <a:pPr>
              <a:lnSpc>
                <a:spcPct val="120000"/>
              </a:lnSpc>
            </a:pPr>
            <a:r>
              <a:rPr lang="en-US" sz="1700">
                <a:solidFill>
                  <a:schemeClr val="tx2">
                    <a:lumMod val="50000"/>
                  </a:schemeClr>
                </a:solidFill>
                <a:latin typeface="Arial" panose="020B0604020202020204" pitchFamily="34" charset="0"/>
                <a:cs typeface="Arial" panose="020B0604020202020204" pitchFamily="34" charset="0"/>
              </a:rPr>
              <a:t>The documents are available at </a:t>
            </a:r>
            <a:r>
              <a:rPr lang="en-US" sz="1700">
                <a:solidFill>
                  <a:schemeClr val="tx2">
                    <a:lumMod val="50000"/>
                  </a:schemeClr>
                </a:solidFill>
                <a:latin typeface="Arial" panose="020B0604020202020204" pitchFamily="34" charset="0"/>
                <a:cs typeface="Arial" panose="020B0604020202020204" pitchFamily="34" charset="0"/>
                <a:hlinkClick r:id="rId3"/>
              </a:rPr>
              <a:t>www.regulations.gov</a:t>
            </a:r>
            <a:r>
              <a:rPr lang="en-US" sz="1700">
                <a:solidFill>
                  <a:schemeClr val="tx2">
                    <a:lumMod val="50000"/>
                  </a:schemeClr>
                </a:solidFill>
                <a:latin typeface="Arial" panose="020B0604020202020204" pitchFamily="34" charset="0"/>
                <a:cs typeface="Arial" panose="020B0604020202020204" pitchFamily="34" charset="0"/>
              </a:rPr>
              <a:t> in the respective dockets of </a:t>
            </a:r>
            <a:r>
              <a:rPr lang="en-US" sz="1700" b="0" i="0">
                <a:solidFill>
                  <a:srgbClr val="1B1B1B"/>
                </a:solidFill>
                <a:effectLst/>
                <a:latin typeface="Source Sans Pro Web"/>
              </a:rPr>
              <a:t>#EPA-HQ-OPP-2008-0440, #EPA-HQ-OPP-2009-0059, and #EPA-HQ-OPP-2008-0316.</a:t>
            </a:r>
            <a:endParaRPr lang="en-US" sz="1700" b="0" i="0">
              <a:solidFill>
                <a:schemeClr val="tx2">
                  <a:lumMod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5640857"/>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Issues Final Cancellation Order and Updates to Existing Stocks Provisions for Several Chlorpyrifos Products</a:t>
            </a:r>
            <a:endParaRPr lang="en-US" sz="2600">
              <a:solidFill>
                <a:schemeClr val="accent1"/>
              </a:solidFill>
              <a:latin typeface="Arial" panose="020B0604020202020204" pitchFamily="34" charset="0"/>
              <a:cs typeface="Arial" panose="020B0604020202020204" pitchFamily="34" charset="0"/>
            </a:endParaRPr>
          </a:p>
          <a:p>
            <a:pPr>
              <a:lnSpc>
                <a:spcPct val="120000"/>
              </a:lnSpc>
            </a:pPr>
            <a:r>
              <a:rPr lang="en-US" sz="2200" b="0" i="0">
                <a:solidFill>
                  <a:srgbClr val="1B1B1B"/>
                </a:solidFill>
                <a:effectLst/>
                <a:latin typeface="Arial" panose="020B0604020202020204" pitchFamily="34" charset="0"/>
                <a:cs typeface="Arial" panose="020B0604020202020204" pitchFamily="34" charset="0"/>
              </a:rPr>
              <a:t>On June 25, 2024, EPA issued a final cancellation order for Corteva’s chlorpyrifos product “Dursban 50W in Water Soluble Packets” and three </a:t>
            </a:r>
            <a:r>
              <a:rPr lang="en-US" sz="2200" b="0" i="0" err="1">
                <a:solidFill>
                  <a:srgbClr val="1B1B1B"/>
                </a:solidFill>
                <a:effectLst/>
                <a:latin typeface="Arial" panose="020B0604020202020204" pitchFamily="34" charset="0"/>
                <a:cs typeface="Arial" panose="020B0604020202020204" pitchFamily="34" charset="0"/>
              </a:rPr>
              <a:t>Gharda</a:t>
            </a:r>
            <a:r>
              <a:rPr lang="en-US" sz="2200" b="0" i="0">
                <a:solidFill>
                  <a:srgbClr val="1B1B1B"/>
                </a:solidFill>
                <a:effectLst/>
                <a:latin typeface="Arial" panose="020B0604020202020204" pitchFamily="34" charset="0"/>
                <a:cs typeface="Arial" panose="020B0604020202020204" pitchFamily="34" charset="0"/>
              </a:rPr>
              <a:t> chlorpyrifos products, and an amendment to the existing stocks provisions for two Liberty and three Winfield chlorpyrifos end-use products. </a:t>
            </a:r>
          </a:p>
          <a:p>
            <a:pPr>
              <a:lnSpc>
                <a:spcPct val="120000"/>
              </a:lnSpc>
            </a:pPr>
            <a:r>
              <a:rPr lang="en-US" sz="2200" b="0" i="0">
                <a:solidFill>
                  <a:srgbClr val="1B1B1B"/>
                </a:solidFill>
                <a:effectLst/>
                <a:latin typeface="Arial" panose="020B0604020202020204" pitchFamily="34" charset="0"/>
                <a:cs typeface="Arial" panose="020B0604020202020204" pitchFamily="34" charset="0"/>
              </a:rPr>
              <a:t>The Agency has also updated the </a:t>
            </a:r>
            <a:r>
              <a:rPr lang="en-US" sz="2200" b="0" i="0">
                <a:solidFill>
                  <a:srgbClr val="005EA2"/>
                </a:solidFill>
                <a:effectLst/>
                <a:latin typeface="Arial" panose="020B0604020202020204" pitchFamily="34" charset="0"/>
                <a:cs typeface="Arial" panose="020B0604020202020204" pitchFamily="34" charset="0"/>
                <a:hlinkClick r:id="rId3"/>
              </a:rPr>
              <a:t>frequently asked questions</a:t>
            </a:r>
            <a:r>
              <a:rPr lang="en-US" sz="2200" b="0" i="0">
                <a:solidFill>
                  <a:srgbClr val="1B1B1B"/>
                </a:solidFill>
                <a:effectLst/>
                <a:latin typeface="Arial" panose="020B0604020202020204" pitchFamily="34" charset="0"/>
                <a:cs typeface="Arial" panose="020B0604020202020204" pitchFamily="34" charset="0"/>
              </a:rPr>
              <a:t> about chlorpyrifos on its website.</a:t>
            </a:r>
            <a:endParaRPr lang="en-US" sz="2200" b="0" i="0">
              <a:solidFill>
                <a:schemeClr val="tx2">
                  <a:lumMod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849948"/>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Proposes Framework for Interagency Collaboration on the Review of Potential for Resistance from Antibacterial and Antifungal Pesticides</a:t>
            </a:r>
            <a:endParaRPr lang="en-US" sz="2600">
              <a:solidFill>
                <a:schemeClr val="accent1"/>
              </a:solidFill>
              <a:latin typeface="Arial" panose="020B0604020202020204" pitchFamily="34" charset="0"/>
              <a:cs typeface="Arial" panose="020B0604020202020204" pitchFamily="34" charset="0"/>
            </a:endParaRPr>
          </a:p>
          <a:p>
            <a:pPr>
              <a:lnSpc>
                <a:spcPct val="120000"/>
              </a:lnSpc>
            </a:pPr>
            <a:r>
              <a:rPr lang="en-US" sz="2200" b="0" i="0">
                <a:solidFill>
                  <a:srgbClr val="1B1B1B"/>
                </a:solidFill>
                <a:effectLst/>
                <a:latin typeface="Arial" panose="020B0604020202020204" pitchFamily="34" charset="0"/>
                <a:cs typeface="Arial" panose="020B0604020202020204" pitchFamily="34" charset="0"/>
              </a:rPr>
              <a:t>On July 2, 2024, EPA issued a final cancellation order for Corteva’s chlorpyrifos product “Dursban 50W in Water Soluble Packets” and three </a:t>
            </a:r>
            <a:r>
              <a:rPr lang="en-US" sz="2200" b="0" i="0" err="1">
                <a:solidFill>
                  <a:srgbClr val="1B1B1B"/>
                </a:solidFill>
                <a:effectLst/>
                <a:latin typeface="Arial" panose="020B0604020202020204" pitchFamily="34" charset="0"/>
                <a:cs typeface="Arial" panose="020B0604020202020204" pitchFamily="34" charset="0"/>
              </a:rPr>
              <a:t>Gharda</a:t>
            </a:r>
            <a:r>
              <a:rPr lang="en-US" sz="2200" b="0" i="0">
                <a:solidFill>
                  <a:srgbClr val="1B1B1B"/>
                </a:solidFill>
                <a:effectLst/>
                <a:latin typeface="Arial" panose="020B0604020202020204" pitchFamily="34" charset="0"/>
                <a:cs typeface="Arial" panose="020B0604020202020204" pitchFamily="34" charset="0"/>
              </a:rPr>
              <a:t> chlorpyrifos products, and an amendment to the existing stocks provisions for two Liberty and three Winfield chlorpyrifos end-use products. </a:t>
            </a:r>
          </a:p>
          <a:p>
            <a:pPr>
              <a:lnSpc>
                <a:spcPct val="120000"/>
              </a:lnSpc>
            </a:pPr>
            <a:r>
              <a:rPr lang="en-US" sz="2200" b="0" i="0">
                <a:solidFill>
                  <a:srgbClr val="1B1B1B"/>
                </a:solidFill>
                <a:effectLst/>
                <a:latin typeface="Arial" panose="020B0604020202020204" pitchFamily="34" charset="0"/>
                <a:cs typeface="Arial" panose="020B0604020202020204" pitchFamily="34" charset="0"/>
              </a:rPr>
              <a:t>The Agency has also updated the </a:t>
            </a:r>
            <a:r>
              <a:rPr lang="en-US" sz="2200" b="0" i="0">
                <a:solidFill>
                  <a:srgbClr val="005EA2"/>
                </a:solidFill>
                <a:effectLst/>
                <a:latin typeface="Arial" panose="020B0604020202020204" pitchFamily="34" charset="0"/>
                <a:cs typeface="Arial" panose="020B0604020202020204" pitchFamily="34" charset="0"/>
                <a:hlinkClick r:id="rId3"/>
              </a:rPr>
              <a:t>frequently asked questions</a:t>
            </a:r>
            <a:r>
              <a:rPr lang="en-US" sz="2200" b="0" i="0">
                <a:solidFill>
                  <a:srgbClr val="1B1B1B"/>
                </a:solidFill>
                <a:effectLst/>
                <a:latin typeface="Arial" panose="020B0604020202020204" pitchFamily="34" charset="0"/>
                <a:cs typeface="Arial" panose="020B0604020202020204" pitchFamily="34" charset="0"/>
              </a:rPr>
              <a:t> about chlorpyrifos on its website.</a:t>
            </a:r>
            <a:endParaRPr lang="en-US" sz="2200" b="0" i="0">
              <a:solidFill>
                <a:schemeClr val="tx2">
                  <a:lumMod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302015"/>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Announces Update on Atrazine</a:t>
            </a:r>
            <a:endParaRPr lang="en-US" sz="2600">
              <a:solidFill>
                <a:schemeClr val="accent1"/>
              </a:solidFill>
              <a:latin typeface="Arial" panose="020B0604020202020204" pitchFamily="34" charset="0"/>
              <a:cs typeface="Arial" panose="020B0604020202020204" pitchFamily="34" charset="0"/>
            </a:endParaRPr>
          </a:p>
          <a:p>
            <a:pPr>
              <a:lnSpc>
                <a:spcPct val="120000"/>
              </a:lnSpc>
            </a:pPr>
            <a:r>
              <a:rPr lang="en-US" sz="1800" b="0" i="0">
                <a:solidFill>
                  <a:srgbClr val="1B1B1B"/>
                </a:solidFill>
                <a:effectLst/>
                <a:latin typeface="Arial" panose="020B0604020202020204" pitchFamily="34" charset="0"/>
                <a:cs typeface="Arial" panose="020B0604020202020204" pitchFamily="34" charset="0"/>
              </a:rPr>
              <a:t>On July 8, 2024, EPA announced an update to the level at which atrazine is expected to adversely affect aquatic plants. The new revised atrazine concentration of 9.7 micrograms per liter (µg/L), which was derived following an August 2023 peer review, will be used to develop a revised regulatory decision to help protect aquatic plants as well as fish, invertebrates, and amphibians.</a:t>
            </a:r>
          </a:p>
          <a:p>
            <a:pPr>
              <a:lnSpc>
                <a:spcPct val="120000"/>
              </a:lnSpc>
            </a:pPr>
            <a:r>
              <a:rPr lang="en-US" sz="1800" b="0" i="0">
                <a:solidFill>
                  <a:srgbClr val="1B1B1B"/>
                </a:solidFill>
                <a:effectLst/>
                <a:latin typeface="Arial" panose="020B0604020202020204" pitchFamily="34" charset="0"/>
                <a:cs typeface="Arial" panose="020B0604020202020204" pitchFamily="34" charset="0"/>
              </a:rPr>
              <a:t>The level at which atrazine is expected to adversely affect aquatic plants is also known as the concentration-equivalent level of concern or CE-LOC. Included in the announcement </a:t>
            </a:r>
            <a:r>
              <a:rPr lang="en-US" sz="1800">
                <a:solidFill>
                  <a:srgbClr val="1B1B1B"/>
                </a:solidFill>
                <a:latin typeface="Arial" panose="020B0604020202020204" pitchFamily="34" charset="0"/>
                <a:cs typeface="Arial" panose="020B0604020202020204" pitchFamily="34" charset="0"/>
              </a:rPr>
              <a:t>wa</a:t>
            </a:r>
            <a:r>
              <a:rPr lang="en-US" sz="1800" b="0" i="0">
                <a:solidFill>
                  <a:srgbClr val="1B1B1B"/>
                </a:solidFill>
                <a:effectLst/>
                <a:latin typeface="Arial" panose="020B0604020202020204" pitchFamily="34" charset="0"/>
                <a:cs typeface="Arial" panose="020B0604020202020204" pitchFamily="34" charset="0"/>
              </a:rPr>
              <a:t>s an EPA </a:t>
            </a:r>
            <a:r>
              <a:rPr lang="en-US" sz="1800" b="0" i="0">
                <a:solidFill>
                  <a:srgbClr val="005EA2"/>
                </a:solidFill>
                <a:effectLst/>
                <a:latin typeface="Arial" panose="020B0604020202020204" pitchFamily="34" charset="0"/>
                <a:cs typeface="Arial" panose="020B0604020202020204" pitchFamily="34" charset="0"/>
                <a:hlinkClick r:id="rId3"/>
              </a:rPr>
              <a:t>memorandum</a:t>
            </a:r>
            <a:r>
              <a:rPr lang="en-US" sz="1800" b="0" i="0">
                <a:solidFill>
                  <a:srgbClr val="1B1B1B"/>
                </a:solidFill>
                <a:effectLst/>
                <a:latin typeface="Arial" panose="020B0604020202020204" pitchFamily="34" charset="0"/>
                <a:cs typeface="Arial" panose="020B0604020202020204" pitchFamily="34" charset="0"/>
              </a:rPr>
              <a:t> that provides details on updates to EPA’s database of aquatic plant community studies and revised exposure modeling. Also included is an updated map that shows where the level of concern is expected to be exceeded. Collectively, these updates resulted in the removal of millions of acres of land from the 2022 map of watersheds that were expected to exceed the level of concern and added a much smaller number of acres in other areas of the country.</a:t>
            </a:r>
            <a:endParaRPr lang="en-US" sz="1800" b="0" i="0">
              <a:solidFill>
                <a:schemeClr val="tx2">
                  <a:lumMod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297247"/>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Shares Fish and Wildlife Service’s Draft Biological Opinion for Methomyl for Public Comment</a:t>
            </a:r>
            <a:endParaRPr lang="en-US" sz="2600">
              <a:solidFill>
                <a:schemeClr val="accent1"/>
              </a:solidFill>
              <a:latin typeface="Arial" panose="020B0604020202020204" pitchFamily="34" charset="0"/>
              <a:cs typeface="Arial" panose="020B0604020202020204" pitchFamily="34" charset="0"/>
            </a:endParaRPr>
          </a:p>
          <a:p>
            <a:pPr>
              <a:lnSpc>
                <a:spcPct val="120000"/>
              </a:lnSpc>
            </a:pPr>
            <a:r>
              <a:rPr lang="en-US" sz="1800" b="0" i="0">
                <a:solidFill>
                  <a:srgbClr val="1B1B1B"/>
                </a:solidFill>
                <a:effectLst/>
                <a:latin typeface="Arial" panose="020B0604020202020204" pitchFamily="34" charset="0"/>
                <a:cs typeface="Arial" panose="020B0604020202020204" pitchFamily="34" charset="0"/>
              </a:rPr>
              <a:t>On July 10, 2024, EPA posted for public comment the U.S. Fish and Wildlife Service (FWS) draft biological opinion (</a:t>
            </a:r>
            <a:r>
              <a:rPr lang="en-US" sz="1800" b="0" i="0" err="1">
                <a:solidFill>
                  <a:srgbClr val="1B1B1B"/>
                </a:solidFill>
                <a:effectLst/>
                <a:latin typeface="Arial" panose="020B0604020202020204" pitchFamily="34" charset="0"/>
                <a:cs typeface="Arial" panose="020B0604020202020204" pitchFamily="34" charset="0"/>
              </a:rPr>
              <a:t>BiOp</a:t>
            </a:r>
            <a:r>
              <a:rPr lang="en-US" sz="1800" b="0" i="0">
                <a:solidFill>
                  <a:srgbClr val="1B1B1B"/>
                </a:solidFill>
                <a:effectLst/>
                <a:latin typeface="Arial" panose="020B0604020202020204" pitchFamily="34" charset="0"/>
                <a:cs typeface="Arial" panose="020B0604020202020204" pitchFamily="34" charset="0"/>
              </a:rPr>
              <a:t>) for methomyl. The draft </a:t>
            </a:r>
            <a:r>
              <a:rPr lang="en-US" sz="1800" b="0" i="0" err="1">
                <a:solidFill>
                  <a:srgbClr val="1B1B1B"/>
                </a:solidFill>
                <a:effectLst/>
                <a:latin typeface="Arial" panose="020B0604020202020204" pitchFamily="34" charset="0"/>
                <a:cs typeface="Arial" panose="020B0604020202020204" pitchFamily="34" charset="0"/>
              </a:rPr>
              <a:t>BiOp</a:t>
            </a:r>
            <a:r>
              <a:rPr lang="en-US" sz="1800" b="0" i="0">
                <a:solidFill>
                  <a:srgbClr val="1B1B1B"/>
                </a:solidFill>
                <a:effectLst/>
                <a:latin typeface="Arial" panose="020B0604020202020204" pitchFamily="34" charset="0"/>
                <a:cs typeface="Arial" panose="020B0604020202020204" pitchFamily="34" charset="0"/>
              </a:rPr>
              <a:t> covers species under FWS’s purview.</a:t>
            </a:r>
          </a:p>
          <a:p>
            <a:pPr algn="l"/>
            <a:r>
              <a:rPr lang="en-US" sz="1800" b="0" i="0">
                <a:solidFill>
                  <a:srgbClr val="1B1B1B"/>
                </a:solidFill>
                <a:effectLst/>
                <a:latin typeface="Arial" panose="020B0604020202020204" pitchFamily="34" charset="0"/>
                <a:cs typeface="Arial" panose="020B0604020202020204" pitchFamily="34" charset="0"/>
              </a:rPr>
              <a:t>The draft </a:t>
            </a:r>
            <a:r>
              <a:rPr lang="en-US" sz="1800" b="0" i="0" err="1">
                <a:solidFill>
                  <a:srgbClr val="1B1B1B"/>
                </a:solidFill>
                <a:effectLst/>
                <a:latin typeface="Arial" panose="020B0604020202020204" pitchFamily="34" charset="0"/>
                <a:cs typeface="Arial" panose="020B0604020202020204" pitchFamily="34" charset="0"/>
              </a:rPr>
              <a:t>BiOp</a:t>
            </a:r>
            <a:r>
              <a:rPr lang="en-US" sz="1800" b="0" i="0">
                <a:solidFill>
                  <a:srgbClr val="1B1B1B"/>
                </a:solidFill>
                <a:effectLst/>
                <a:latin typeface="Arial" panose="020B0604020202020204" pitchFamily="34" charset="0"/>
                <a:cs typeface="Arial" panose="020B0604020202020204" pitchFamily="34" charset="0"/>
              </a:rPr>
              <a:t> includes FWS's determinations that, under the ESA, use of methomyl is likely to jeopardize some listed species and adversely modify their critical habitats when used as registered. FWS determined that methomyl is likely to jeopardize 82 listed species and adversely modify 34 designated critical habitats.</a:t>
            </a:r>
          </a:p>
          <a:p>
            <a:pPr algn="l"/>
            <a:r>
              <a:rPr lang="en-US" sz="1800" b="0" i="0">
                <a:solidFill>
                  <a:srgbClr val="1B1B1B"/>
                </a:solidFill>
                <a:effectLst/>
                <a:latin typeface="Arial" panose="020B0604020202020204" pitchFamily="34" charset="0"/>
                <a:cs typeface="Arial" panose="020B0604020202020204" pitchFamily="34" charset="0"/>
              </a:rPr>
              <a:t>The draft </a:t>
            </a:r>
            <a:r>
              <a:rPr lang="en-US" sz="1800" b="0" i="0" err="1">
                <a:solidFill>
                  <a:srgbClr val="1B1B1B"/>
                </a:solidFill>
                <a:effectLst/>
                <a:latin typeface="Arial" panose="020B0604020202020204" pitchFamily="34" charset="0"/>
                <a:cs typeface="Arial" panose="020B0604020202020204" pitchFamily="34" charset="0"/>
              </a:rPr>
              <a:t>BiOp</a:t>
            </a:r>
            <a:r>
              <a:rPr lang="en-US" sz="1800" b="0" i="0">
                <a:solidFill>
                  <a:srgbClr val="1B1B1B"/>
                </a:solidFill>
                <a:effectLst/>
                <a:latin typeface="Arial" panose="020B0604020202020204" pitchFamily="34" charset="0"/>
                <a:cs typeface="Arial" panose="020B0604020202020204" pitchFamily="34" charset="0"/>
              </a:rPr>
              <a:t> also suggests general categories of potential reasonable and prudent alternatives (RPAs), which are mitigation measures to prevent jeopardy to the species or adverse modification of the critical habitat. FWS will work with EPA and the registrants prior to issuing a final </a:t>
            </a:r>
            <a:r>
              <a:rPr lang="en-US" sz="1800" b="0" i="0" err="1">
                <a:solidFill>
                  <a:srgbClr val="1B1B1B"/>
                </a:solidFill>
                <a:effectLst/>
                <a:latin typeface="Arial" panose="020B0604020202020204" pitchFamily="34" charset="0"/>
                <a:cs typeface="Arial" panose="020B0604020202020204" pitchFamily="34" charset="0"/>
              </a:rPr>
              <a:t>BiOp</a:t>
            </a:r>
            <a:r>
              <a:rPr lang="en-US" sz="1800" b="0" i="0">
                <a:solidFill>
                  <a:srgbClr val="1B1B1B"/>
                </a:solidFill>
                <a:effectLst/>
                <a:latin typeface="Arial" panose="020B0604020202020204" pitchFamily="34" charset="0"/>
                <a:cs typeface="Arial" panose="020B0604020202020204" pitchFamily="34" charset="0"/>
              </a:rPr>
              <a:t> to tailor the proposed RPAs so they are technologically and economically feasible.</a:t>
            </a:r>
          </a:p>
          <a:p>
            <a:pPr algn="l"/>
            <a:r>
              <a:rPr lang="en-US" sz="1800" b="0" i="0">
                <a:solidFill>
                  <a:srgbClr val="1B1B1B"/>
                </a:solidFill>
                <a:effectLst/>
                <a:latin typeface="Arial" panose="020B0604020202020204" pitchFamily="34" charset="0"/>
                <a:cs typeface="Arial" panose="020B0604020202020204" pitchFamily="34" charset="0"/>
              </a:rPr>
              <a:t> After the public comment period, EPA will provide FWS with a summary and the full text of comments received for consideration before FWS finalizes the </a:t>
            </a:r>
            <a:r>
              <a:rPr lang="en-US" sz="1800" b="0" i="0" err="1">
                <a:solidFill>
                  <a:srgbClr val="1B1B1B"/>
                </a:solidFill>
                <a:effectLst/>
                <a:latin typeface="Arial" panose="020B0604020202020204" pitchFamily="34" charset="0"/>
                <a:cs typeface="Arial" panose="020B0604020202020204" pitchFamily="34" charset="0"/>
              </a:rPr>
              <a:t>BiOp</a:t>
            </a:r>
            <a:r>
              <a:rPr lang="en-US" sz="1800" b="0" i="0">
                <a:solidFill>
                  <a:srgbClr val="1B1B1B"/>
                </a:solidFill>
                <a:effectLst/>
                <a:latin typeface="Arial" panose="020B0604020202020204" pitchFamily="34" charset="0"/>
                <a:cs typeface="Arial" panose="020B0604020202020204" pitchFamily="34" charset="0"/>
              </a:rPr>
              <a:t>. EPA will implement the final </a:t>
            </a:r>
            <a:r>
              <a:rPr lang="en-US" sz="1800" b="0" i="0" err="1">
                <a:solidFill>
                  <a:srgbClr val="1B1B1B"/>
                </a:solidFill>
                <a:effectLst/>
                <a:latin typeface="Arial" panose="020B0604020202020204" pitchFamily="34" charset="0"/>
                <a:cs typeface="Arial" panose="020B0604020202020204" pitchFamily="34" charset="0"/>
              </a:rPr>
              <a:t>BiOp</a:t>
            </a:r>
            <a:r>
              <a:rPr lang="en-US" sz="1800" b="0" i="0">
                <a:solidFill>
                  <a:srgbClr val="1B1B1B"/>
                </a:solidFill>
                <a:effectLst/>
                <a:latin typeface="Arial" panose="020B0604020202020204" pitchFamily="34" charset="0"/>
                <a:cs typeface="Arial" panose="020B0604020202020204" pitchFamily="34" charset="0"/>
              </a:rPr>
              <a:t>.</a:t>
            </a:r>
          </a:p>
          <a:p>
            <a:pPr>
              <a:lnSpc>
                <a:spcPct val="120000"/>
              </a:lnSpc>
            </a:pPr>
            <a:endParaRPr lang="en-US" sz="1700" b="0" i="0">
              <a:solidFill>
                <a:schemeClr val="tx2">
                  <a:lumMod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807459"/>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Announces New, Earlier Protections for People from Pesticide Spray Drift</a:t>
            </a:r>
            <a:endParaRPr lang="en-US" sz="2600">
              <a:solidFill>
                <a:schemeClr val="accent1"/>
              </a:solidFill>
              <a:latin typeface="Arial" panose="020B0604020202020204" pitchFamily="34" charset="0"/>
              <a:cs typeface="Arial" panose="020B0604020202020204" pitchFamily="34" charset="0"/>
            </a:endParaRPr>
          </a:p>
          <a:p>
            <a:pPr>
              <a:lnSpc>
                <a:spcPct val="120000"/>
              </a:lnSpc>
            </a:pPr>
            <a:r>
              <a:rPr lang="en-US" sz="1800" b="0" i="0">
                <a:solidFill>
                  <a:srgbClr val="1B1B1B"/>
                </a:solidFill>
                <a:effectLst/>
                <a:latin typeface="Arial" panose="020B0604020202020204" pitchFamily="34" charset="0"/>
                <a:cs typeface="Arial" panose="020B0604020202020204" pitchFamily="34" charset="0"/>
              </a:rPr>
              <a:t>On July 15, 2024, EPA announced  </a:t>
            </a:r>
            <a:r>
              <a:rPr lang="en-US" sz="1800" b="0" i="0">
                <a:solidFill>
                  <a:srgbClr val="1B1B1B"/>
                </a:solidFill>
                <a:effectLst/>
                <a:latin typeface="Source Sans Pro Web"/>
              </a:rPr>
              <a:t>protections being put in place sooner for farmworkers, their families, and the general public near where pesticides are applied. EPA will now assess the potential for people to be exposed to a pesticide when it drifts away from where it is applied earlier in the agency’s review process. This applies to new active ingredient pesticide registrations and new use decisions. </a:t>
            </a:r>
          </a:p>
          <a:p>
            <a:pPr>
              <a:lnSpc>
                <a:spcPct val="120000"/>
              </a:lnSpc>
            </a:pPr>
            <a:r>
              <a:rPr lang="en-US" sz="1800" b="0" i="0">
                <a:solidFill>
                  <a:srgbClr val="1B1B1B"/>
                </a:solidFill>
                <a:effectLst/>
                <a:latin typeface="Source Sans Pro Web"/>
              </a:rPr>
              <a:t>Historically, EPA has only conducted a chemical specific assessment of the potential for people to be exposed to pesticide ‘spray drift’ during registration review, which happen every 15 years after a pesticide is approved.</a:t>
            </a:r>
          </a:p>
          <a:p>
            <a:pPr>
              <a:lnSpc>
                <a:spcPct val="120000"/>
              </a:lnSpc>
            </a:pPr>
            <a:r>
              <a:rPr lang="en-US" sz="1800" b="0" i="0">
                <a:solidFill>
                  <a:srgbClr val="1B1B1B"/>
                </a:solidFill>
                <a:effectLst/>
                <a:latin typeface="Source Sans Pro Web"/>
              </a:rPr>
              <a:t>The agency will now also complete a chemical specific spray drift analysis during the initial registration process or the review process for new and amended uses of existing products, to ensure that any needed protections are put in place from the beginning of the pesticide’s use, rather than delaying them for 15 years. This will also ensure both new and old pesticide registrations are held to the same standard.</a:t>
            </a:r>
            <a:endParaRPr lang="en-US" sz="1800" b="0" i="0">
              <a:solidFill>
                <a:srgbClr val="1B1B1B"/>
              </a:solidFill>
              <a:effectLst/>
              <a:latin typeface="Arial" panose="020B0604020202020204" pitchFamily="34" charset="0"/>
              <a:cs typeface="Arial" panose="020B0604020202020204" pitchFamily="34" charset="0"/>
            </a:endParaRPr>
          </a:p>
          <a:p>
            <a:pPr>
              <a:lnSpc>
                <a:spcPct val="120000"/>
              </a:lnSpc>
            </a:pPr>
            <a:endParaRPr lang="en-US" sz="1700" b="0" i="0">
              <a:solidFill>
                <a:schemeClr val="tx2">
                  <a:lumMod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4769120"/>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Releases Proposed Protections for Pesticide Malathion</a:t>
            </a:r>
            <a:endParaRPr lang="en-US" sz="2600">
              <a:solidFill>
                <a:schemeClr val="accent1"/>
              </a:solidFill>
              <a:latin typeface="Arial" panose="020B0604020202020204" pitchFamily="34" charset="0"/>
              <a:cs typeface="Arial" panose="020B0604020202020204" pitchFamily="34" charset="0"/>
            </a:endParaRPr>
          </a:p>
          <a:p>
            <a:pPr>
              <a:lnSpc>
                <a:spcPct val="120000"/>
              </a:lnSpc>
            </a:pPr>
            <a:r>
              <a:rPr lang="en-US" sz="1700" b="0" i="0">
                <a:solidFill>
                  <a:srgbClr val="1B1B1B"/>
                </a:solidFill>
                <a:effectLst/>
                <a:latin typeface="Arial" panose="020B0604020202020204" pitchFamily="34" charset="0"/>
                <a:cs typeface="Arial" panose="020B0604020202020204" pitchFamily="34" charset="0"/>
              </a:rPr>
              <a:t>On July 15, 2024, EPA opened a public comment period for  the newly released Proposed Interim Registration Review Decision (PID) for malathion, as well as the revised Human Health Risk Assessment and Ecological Draft Risk Assessment released earlier in the year. </a:t>
            </a:r>
          </a:p>
          <a:p>
            <a:pPr>
              <a:lnSpc>
                <a:spcPct val="120000"/>
              </a:lnSpc>
            </a:pPr>
            <a:r>
              <a:rPr lang="en-US" sz="1700" b="0" i="0">
                <a:solidFill>
                  <a:srgbClr val="1B1B1B"/>
                </a:solidFill>
                <a:effectLst/>
                <a:latin typeface="Arial" panose="020B0604020202020204" pitchFamily="34" charset="0"/>
                <a:cs typeface="Arial" panose="020B0604020202020204" pitchFamily="34" charset="0"/>
              </a:rPr>
              <a:t>EPA did not find potential human health risks of concern when malathion is used in accordance with its current label, but did identify potential ecological risks of concern, even after considering the measures that EPA has adopted to protect listed species and their habitats. </a:t>
            </a:r>
          </a:p>
          <a:p>
            <a:pPr>
              <a:lnSpc>
                <a:spcPct val="120000"/>
              </a:lnSpc>
            </a:pPr>
            <a:r>
              <a:rPr lang="en-US" sz="1700" b="0" i="0">
                <a:solidFill>
                  <a:srgbClr val="1B1B1B"/>
                </a:solidFill>
                <a:effectLst/>
                <a:latin typeface="Arial" panose="020B0604020202020204" pitchFamily="34" charset="0"/>
                <a:cs typeface="Arial" panose="020B0604020202020204" pitchFamily="34" charset="0"/>
              </a:rPr>
              <a:t>The PID is proposing mandatory spray drift language for boomless ground applications (e.g., one or two nozzles spraying laterally from an all-terrain vehicle) and updated advisory spray drift language for all spray applications. Additionally, the Agency proposed a 96-hour water holding time before releasing floodwaters after the treatment of rice. Holding water used to flood rice fields allows for pesticide residues to dissipate before being released into the environment.</a:t>
            </a:r>
            <a:endParaRPr lang="en-US" sz="1700" b="0" i="0">
              <a:solidFill>
                <a:schemeClr val="tx2">
                  <a:lumMod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45391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E55A0D-61BD-06E1-BAB4-F42D6ECEE45B}"/>
              </a:ext>
            </a:extLst>
          </p:cNvPr>
          <p:cNvSpPr>
            <a:spLocks noGrp="1"/>
          </p:cNvSpPr>
          <p:nvPr>
            <p:ph type="title"/>
          </p:nvPr>
        </p:nvSpPr>
        <p:spPr>
          <a:xfrm>
            <a:off x="1371599" y="294538"/>
            <a:ext cx="9895951" cy="1033669"/>
          </a:xfrm>
        </p:spPr>
        <p:txBody>
          <a:bodyPr>
            <a:normAutofit fontScale="90000"/>
          </a:bodyPr>
          <a:lstStyle/>
          <a:p>
            <a:pPr algn="ctr"/>
            <a:r>
              <a:rPr kumimoji="0" lang="en-US" sz="4000" b="1" i="0" u="none" strike="noStrike" kern="1200" cap="none" spc="0" normalizeH="0" baseline="0" noProof="0">
                <a:ln>
                  <a:noFill/>
                </a:ln>
                <a:solidFill>
                  <a:srgbClr val="FFFFFF"/>
                </a:solidFill>
                <a:effectLst/>
                <a:uLnTx/>
                <a:uFillTx/>
                <a:latin typeface="Arial" panose="020B0604020202020204" pitchFamily="34" charset="0"/>
                <a:ea typeface="Cambria Math"/>
                <a:cs typeface="Arial" panose="020B0604020202020204" pitchFamily="34" charset="0"/>
              </a:rPr>
              <a:t>FY 24 Registration Division (RD) Registration Highlights</a:t>
            </a:r>
            <a:endParaRPr lang="en-US" sz="4000">
              <a:solidFill>
                <a:srgbClr val="FFFFFF"/>
              </a:solidFill>
            </a:endParaRPr>
          </a:p>
        </p:txBody>
      </p:sp>
      <p:sp>
        <p:nvSpPr>
          <p:cNvPr id="3" name="Content Placeholder 2">
            <a:extLst>
              <a:ext uri="{FF2B5EF4-FFF2-40B4-BE49-F238E27FC236}">
                <a16:creationId xmlns:a16="http://schemas.microsoft.com/office/drawing/2014/main" id="{2F022FE1-3F1A-22F9-3864-3BDF6DBD643F}"/>
              </a:ext>
            </a:extLst>
          </p:cNvPr>
          <p:cNvSpPr>
            <a:spLocks noGrp="1"/>
          </p:cNvSpPr>
          <p:nvPr>
            <p:ph idx="1"/>
          </p:nvPr>
        </p:nvSpPr>
        <p:spPr>
          <a:xfrm>
            <a:off x="251152" y="1622746"/>
            <a:ext cx="11732647" cy="5197810"/>
          </a:xfrm>
        </p:spPr>
        <p:txBody>
          <a:bodyPr anchor="ctr">
            <a:normAutofit fontScale="85000" lnSpcReduction="20000"/>
          </a:bodyPr>
          <a:lstStyle/>
          <a:p>
            <a:pPr marR="0" lvl="0" algn="l" defTabSz="914400" rtl="0" eaLnBrk="1" fontAlgn="auto" latinLnBrk="0" hangingPunct="1">
              <a:lnSpc>
                <a:spcPct val="12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RD completed ~550 PRIA actions:</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2 new active ingredient proposed decisions  </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100 new uses</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445 PRIA new products and amendments </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26 inert actions (15 food,6 nonfood,5 Additions to Commodity Inert Ingredients List)</a:t>
            </a:r>
          </a:p>
          <a:p>
            <a:pPr marR="0" lvl="0" algn="l" defTabSz="914400" rtl="0" eaLnBrk="1" fontAlgn="auto" latinLnBrk="0" hangingPunct="1">
              <a:lnSpc>
                <a:spcPct val="12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RD completed over 4,300 non-PRIA actions </a:t>
            </a:r>
          </a:p>
          <a:p>
            <a:pPr marR="0" lvl="0" algn="l" defTabSz="914400" rtl="0" eaLnBrk="1" fontAlgn="auto" latinLnBrk="0" hangingPunct="1">
              <a:lnSpc>
                <a:spcPct val="12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Over 700 product chem reviews, over 500 acute toxicity reviews, 28 efficacy reviews,12 child resistant packaging (CRP) reviews completed</a:t>
            </a:r>
          </a:p>
          <a:p>
            <a:pPr marR="0" lvl="0" algn="l" defTabSz="914400" rtl="0" eaLnBrk="1" fontAlgn="auto" latinLnBrk="0" hangingPunct="1">
              <a:lnSpc>
                <a:spcPct val="12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Launched Salesforce in RD to track and assign all PRIA and Non-PRIA work for conventional pesticides, developing processes and SOPs for Salesforce use; developing and hosting training sessions.</a:t>
            </a:r>
          </a:p>
          <a:p>
            <a:pPr marR="0" lvl="0" algn="l" defTabSz="914400" rtl="0" eaLnBrk="1" fontAlgn="auto" latinLnBrk="0" hangingPunct="1">
              <a:lnSpc>
                <a:spcPct val="12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Published Notice of Availability announcing mitigation measures for pesticides packaged in flexible pouches</a:t>
            </a:r>
            <a:endParaRPr lang="en-US" sz="2400" dirty="0">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17349291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Opens Public Comment Period for Proposed Dicamba Herbicide from Syngenta</a:t>
            </a:r>
            <a:endParaRPr lang="en-US" sz="2600">
              <a:solidFill>
                <a:schemeClr val="accent1"/>
              </a:solidFill>
              <a:latin typeface="Arial" panose="020B0604020202020204" pitchFamily="34" charset="0"/>
              <a:cs typeface="Arial" panose="020B0604020202020204" pitchFamily="34" charset="0"/>
            </a:endParaRPr>
          </a:p>
          <a:p>
            <a:pPr algn="l">
              <a:lnSpc>
                <a:spcPct val="100000"/>
              </a:lnSpc>
            </a:pPr>
            <a:r>
              <a:rPr lang="en-US" sz="1900" b="0" i="0">
                <a:solidFill>
                  <a:srgbClr val="1B1B1B"/>
                </a:solidFill>
                <a:effectLst/>
                <a:latin typeface="Arial" panose="020B0604020202020204" pitchFamily="34" charset="0"/>
                <a:cs typeface="Arial" panose="020B0604020202020204" pitchFamily="34" charset="0"/>
              </a:rPr>
              <a:t>On July </a:t>
            </a:r>
            <a:r>
              <a:rPr lang="en-US" sz="1900">
                <a:solidFill>
                  <a:srgbClr val="1B1B1B"/>
                </a:solidFill>
                <a:latin typeface="Arial" panose="020B0604020202020204" pitchFamily="34" charset="0"/>
                <a:cs typeface="Arial" panose="020B0604020202020204" pitchFamily="34" charset="0"/>
              </a:rPr>
              <a:t>23</a:t>
            </a:r>
            <a:r>
              <a:rPr lang="en-US" sz="1900" b="0" i="0">
                <a:solidFill>
                  <a:srgbClr val="1B1B1B"/>
                </a:solidFill>
                <a:effectLst/>
                <a:latin typeface="Arial" panose="020B0604020202020204" pitchFamily="34" charset="0"/>
                <a:cs typeface="Arial" panose="020B0604020202020204" pitchFamily="34" charset="0"/>
              </a:rPr>
              <a:t>, 2024, EPA opened a public comment period </a:t>
            </a:r>
            <a:r>
              <a:rPr lang="en-US" sz="1900" b="0" i="0" err="1">
                <a:solidFill>
                  <a:srgbClr val="1B1B1B"/>
                </a:solidFill>
                <a:effectLst/>
                <a:latin typeface="Arial" panose="020B0604020202020204" pitchFamily="34" charset="0"/>
                <a:cs typeface="Arial" panose="020B0604020202020204" pitchFamily="34" charset="0"/>
              </a:rPr>
              <a:t>fo</a:t>
            </a:r>
            <a:r>
              <a:rPr lang="en-US" sz="1900" b="0" i="0">
                <a:solidFill>
                  <a:srgbClr val="1B1B1B"/>
                </a:solidFill>
                <a:effectLst/>
                <a:latin typeface="Arial" panose="020B0604020202020204" pitchFamily="34" charset="0"/>
                <a:cs typeface="Arial" panose="020B0604020202020204" pitchFamily="34" charset="0"/>
              </a:rPr>
              <a:t> </a:t>
            </a:r>
            <a:r>
              <a:rPr lang="en-US" sz="1900" b="0" i="0">
                <a:solidFill>
                  <a:srgbClr val="1B1B1B"/>
                </a:solidFill>
                <a:effectLst/>
                <a:latin typeface="Source Sans Pro Web"/>
              </a:rPr>
              <a:t>an application from Syngenta for a new product containing the currently registered active ingredients dicamba and S-metolachlor. The product proposal includes over the top application on both dicamba-tolerant cotton and soybeans. Because the application involves a new use pattern for dicamba, the Agency </a:t>
            </a:r>
            <a:r>
              <a:rPr lang="en-US" sz="1900">
                <a:solidFill>
                  <a:srgbClr val="1B1B1B"/>
                </a:solidFill>
                <a:latin typeface="Source Sans Pro Web"/>
              </a:rPr>
              <a:t>provided </a:t>
            </a:r>
            <a:r>
              <a:rPr lang="en-US" sz="1900" b="0" i="0">
                <a:solidFill>
                  <a:srgbClr val="1B1B1B"/>
                </a:solidFill>
                <a:effectLst/>
                <a:latin typeface="Source Sans Pro Web"/>
              </a:rPr>
              <a:t>a 30-day public comment period on the registration application consistent with FIFRA. EPA </a:t>
            </a:r>
            <a:r>
              <a:rPr lang="en-US" sz="1900">
                <a:solidFill>
                  <a:srgbClr val="1B1B1B"/>
                </a:solidFill>
                <a:latin typeface="Source Sans Pro Web"/>
              </a:rPr>
              <a:t>also sought</a:t>
            </a:r>
            <a:r>
              <a:rPr lang="en-US" sz="1900" b="0" i="0">
                <a:solidFill>
                  <a:srgbClr val="1B1B1B"/>
                </a:solidFill>
                <a:effectLst/>
                <a:latin typeface="Source Sans Pro Web"/>
              </a:rPr>
              <a:t> comment on the associated draft labeling that Syngenta submitted, which is available in the docket.</a:t>
            </a:r>
          </a:p>
          <a:p>
            <a:pPr algn="l">
              <a:lnSpc>
                <a:spcPct val="100000"/>
              </a:lnSpc>
            </a:pPr>
            <a:r>
              <a:rPr lang="en-US" sz="1900" b="0" i="0">
                <a:solidFill>
                  <a:srgbClr val="1B1B1B"/>
                </a:solidFill>
                <a:effectLst/>
                <a:latin typeface="Source Sans Pro Web"/>
              </a:rPr>
              <a:t>Syngenta’s proposed label would allow application to dicamba-tolerant soybeans before, during, and immediately after planting, and over-the-top of the soybean plant through the ‘V2’ growth stage (where the second set of three leaves of the plant are fully unfolded), but no later than June 12 of each year. Application to dicamba-tolerant cotton in this Syngenta proposal would be allowed before, during, and immediately after planting, and over the top of the cotton plant through the 6-leaf growth stage, but no later than July 30 of each year. </a:t>
            </a:r>
          </a:p>
        </p:txBody>
      </p:sp>
    </p:spTree>
    <p:extLst>
      <p:ext uri="{BB962C8B-B14F-4D97-AF65-F5344CB8AC3E}">
        <p14:creationId xmlns:p14="http://schemas.microsoft.com/office/powerpoint/2010/main" val="848731381"/>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Releases Draft Strategy to Better Protect Endangered Species from Insecticides</a:t>
            </a:r>
            <a:endParaRPr lang="en-US" sz="2600">
              <a:solidFill>
                <a:schemeClr val="accent1"/>
              </a:solidFill>
              <a:latin typeface="Arial" panose="020B0604020202020204" pitchFamily="34" charset="0"/>
              <a:cs typeface="Arial" panose="020B0604020202020204" pitchFamily="34" charset="0"/>
            </a:endParaRPr>
          </a:p>
          <a:p>
            <a:pPr algn="l">
              <a:lnSpc>
                <a:spcPct val="100000"/>
              </a:lnSpc>
            </a:pPr>
            <a:r>
              <a:rPr lang="en-US" sz="1800" b="0" i="0">
                <a:solidFill>
                  <a:srgbClr val="1B1B1B"/>
                </a:solidFill>
                <a:effectLst/>
                <a:latin typeface="Arial" panose="020B0604020202020204" pitchFamily="34" charset="0"/>
                <a:cs typeface="Arial" panose="020B0604020202020204" pitchFamily="34" charset="0"/>
              </a:rPr>
              <a:t>On July </a:t>
            </a:r>
            <a:r>
              <a:rPr lang="en-US" sz="1800">
                <a:solidFill>
                  <a:srgbClr val="1B1B1B"/>
                </a:solidFill>
                <a:latin typeface="Arial" panose="020B0604020202020204" pitchFamily="34" charset="0"/>
                <a:cs typeface="Arial" panose="020B0604020202020204" pitchFamily="34" charset="0"/>
              </a:rPr>
              <a:t>25</a:t>
            </a:r>
            <a:r>
              <a:rPr lang="en-US" sz="1800" b="0" i="0">
                <a:solidFill>
                  <a:srgbClr val="1B1B1B"/>
                </a:solidFill>
                <a:effectLst/>
                <a:latin typeface="Arial" panose="020B0604020202020204" pitchFamily="34" charset="0"/>
                <a:cs typeface="Arial" panose="020B0604020202020204" pitchFamily="34" charset="0"/>
              </a:rPr>
              <a:t>, 2024, EPA  released its draft Insecticide Strategy for public comment, another milestone in the agency’s work to adopt early, practical protections for federally endangered and threatened (listed) species. The draft strategy identifies protections that EPA will consider when it registers a new insecticide or reevaluates an existing one. In developing this draft strategy, EPA identified protections to address potential impacts for more than 850 species listed by the U.S. Fish &amp; Wildlife Service (FWS).</a:t>
            </a:r>
          </a:p>
          <a:p>
            <a:pPr algn="l">
              <a:lnSpc>
                <a:spcPct val="100000"/>
              </a:lnSpc>
            </a:pPr>
            <a:r>
              <a:rPr lang="en-US" sz="1800" b="0" i="0">
                <a:solidFill>
                  <a:srgbClr val="1B1B1B"/>
                </a:solidFill>
                <a:effectLst/>
                <a:latin typeface="Arial" panose="020B0604020202020204" pitchFamily="34" charset="0"/>
                <a:cs typeface="Arial" panose="020B0604020202020204" pitchFamily="34" charset="0"/>
              </a:rPr>
              <a:t>The draft identifies protections earlier in the pesticide review process, thus creating a far more efficient approach to evaluate and protect the FWS-listed species that live near these agricultural areas. </a:t>
            </a:r>
          </a:p>
          <a:p>
            <a:pPr algn="l">
              <a:lnSpc>
                <a:spcPct val="100000"/>
              </a:lnSpc>
            </a:pPr>
            <a:r>
              <a:rPr lang="en-US" sz="1800">
                <a:solidFill>
                  <a:srgbClr val="1B1B1B"/>
                </a:solidFill>
                <a:latin typeface="Arial" panose="020B0604020202020204" pitchFamily="34" charset="0"/>
                <a:cs typeface="Arial" panose="020B0604020202020204" pitchFamily="34" charset="0"/>
              </a:rPr>
              <a:t>T</a:t>
            </a:r>
            <a:r>
              <a:rPr lang="en-US" sz="1800" b="0" i="0">
                <a:solidFill>
                  <a:srgbClr val="1B1B1B"/>
                </a:solidFill>
                <a:effectLst/>
                <a:latin typeface="Arial" panose="020B0604020202020204" pitchFamily="34" charset="0"/>
                <a:cs typeface="Arial" panose="020B0604020202020204" pitchFamily="34" charset="0"/>
              </a:rPr>
              <a:t>he draft insecticide strategy uses the most updated information and processes to determine whether an insecticide will impact a listed species and identify protections to address any impacts. To determine impacts, the draft strategy considers where a species lives, what it needs to reproduce (e.g., food or pollinators), where the pesticide will end up in the environment, and what kind of impacts the pesticide might have if it reaches the species. These refinements greatly reduce the need for pesticide restrictions in situations that do not benefit species.</a:t>
            </a:r>
          </a:p>
        </p:txBody>
      </p:sp>
    </p:spTree>
    <p:extLst>
      <p:ext uri="{BB962C8B-B14F-4D97-AF65-F5344CB8AC3E}">
        <p14:creationId xmlns:p14="http://schemas.microsoft.com/office/powerpoint/2010/main" val="3014991077"/>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Releases Draft Strategy to Better Protect Endangered Species from Insecticides</a:t>
            </a:r>
            <a:endParaRPr lang="en-US" sz="2600">
              <a:solidFill>
                <a:schemeClr val="accent1"/>
              </a:solidFill>
              <a:latin typeface="Arial" panose="020B0604020202020204" pitchFamily="34" charset="0"/>
              <a:cs typeface="Arial" panose="020B0604020202020204" pitchFamily="34" charset="0"/>
            </a:endParaRPr>
          </a:p>
          <a:p>
            <a:pPr algn="l">
              <a:lnSpc>
                <a:spcPct val="100000"/>
              </a:lnSpc>
            </a:pPr>
            <a:r>
              <a:rPr lang="en-US" sz="1800" b="0" i="0">
                <a:solidFill>
                  <a:srgbClr val="1B1B1B"/>
                </a:solidFill>
                <a:effectLst/>
                <a:latin typeface="Arial" panose="020B0604020202020204" pitchFamily="34" charset="0"/>
                <a:cs typeface="Arial" panose="020B0604020202020204" pitchFamily="34" charset="0"/>
              </a:rPr>
              <a:t>On July </a:t>
            </a:r>
            <a:r>
              <a:rPr lang="en-US" sz="1800">
                <a:solidFill>
                  <a:srgbClr val="1B1B1B"/>
                </a:solidFill>
                <a:latin typeface="Arial" panose="020B0604020202020204" pitchFamily="34" charset="0"/>
                <a:cs typeface="Arial" panose="020B0604020202020204" pitchFamily="34" charset="0"/>
              </a:rPr>
              <a:t>25</a:t>
            </a:r>
            <a:r>
              <a:rPr lang="en-US" sz="1800" b="0" i="0">
                <a:solidFill>
                  <a:srgbClr val="1B1B1B"/>
                </a:solidFill>
                <a:effectLst/>
                <a:latin typeface="Arial" panose="020B0604020202020204" pitchFamily="34" charset="0"/>
                <a:cs typeface="Arial" panose="020B0604020202020204" pitchFamily="34" charset="0"/>
              </a:rPr>
              <a:t>, 2024, EPA  released for public comment its draft Insecticide Strategy for public comment, another milestone in the agency’s work to adopt early, practical protections for federally endangered and threatened (listed) species. The draft strategy identifies protections that EPA will consider when it registers a new insecticide or reevaluates an existing one. In developing this draft strategy, EPA identified protections to address potential impacts for more than 850 species listed by the U.S. Fish &amp; Wildlife Service (FWS).</a:t>
            </a:r>
          </a:p>
          <a:p>
            <a:pPr algn="l">
              <a:lnSpc>
                <a:spcPct val="100000"/>
              </a:lnSpc>
            </a:pPr>
            <a:r>
              <a:rPr lang="en-US" sz="1800" b="0" i="0">
                <a:solidFill>
                  <a:srgbClr val="1B1B1B"/>
                </a:solidFill>
                <a:effectLst/>
                <a:latin typeface="Arial" panose="020B0604020202020204" pitchFamily="34" charset="0"/>
                <a:cs typeface="Arial" panose="020B0604020202020204" pitchFamily="34" charset="0"/>
              </a:rPr>
              <a:t>The draft identifies protections earlier in the pesticide review process, thus creating a far more efficient approach to evaluate and protect the FWS-listed species that live near these agricultural areas. </a:t>
            </a:r>
          </a:p>
          <a:p>
            <a:pPr algn="l">
              <a:lnSpc>
                <a:spcPct val="100000"/>
              </a:lnSpc>
            </a:pPr>
            <a:r>
              <a:rPr lang="en-US" sz="1800">
                <a:solidFill>
                  <a:srgbClr val="1B1B1B"/>
                </a:solidFill>
                <a:latin typeface="Arial" panose="020B0604020202020204" pitchFamily="34" charset="0"/>
                <a:cs typeface="Arial" panose="020B0604020202020204" pitchFamily="34" charset="0"/>
              </a:rPr>
              <a:t>T</a:t>
            </a:r>
            <a:r>
              <a:rPr lang="en-US" sz="1800" b="0" i="0">
                <a:solidFill>
                  <a:srgbClr val="1B1B1B"/>
                </a:solidFill>
                <a:effectLst/>
                <a:latin typeface="Arial" panose="020B0604020202020204" pitchFamily="34" charset="0"/>
                <a:cs typeface="Arial" panose="020B0604020202020204" pitchFamily="34" charset="0"/>
              </a:rPr>
              <a:t>he draft insecticide strategy uses the most updated information and processes to determine whether an insecticide will impact a listed species and identify protections to address any impacts. To determine impacts, the draft strategy considers where a species lives, what it needs to reproduce (e.g., food or pollinators), where the pesticide will end up in the environment, and what kind of impacts the pesticide might have if it reaches the species. These refinements greatly reduce the need for pesticide restrictions in situations that do not benefit species.</a:t>
            </a:r>
          </a:p>
        </p:txBody>
      </p:sp>
    </p:spTree>
    <p:extLst>
      <p:ext uri="{BB962C8B-B14F-4D97-AF65-F5344CB8AC3E}">
        <p14:creationId xmlns:p14="http://schemas.microsoft.com/office/powerpoint/2010/main" val="1287378737"/>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Releases Updated Occupational Exposure Assessments for Seed Treatment Uses for Three Neonicotinoids</a:t>
            </a:r>
            <a:endParaRPr lang="en-US" sz="2600">
              <a:solidFill>
                <a:schemeClr val="accent1"/>
              </a:solidFill>
              <a:latin typeface="Arial" panose="020B0604020202020204" pitchFamily="34" charset="0"/>
              <a:cs typeface="Arial" panose="020B0604020202020204" pitchFamily="34" charset="0"/>
            </a:endParaRPr>
          </a:p>
          <a:p>
            <a:pPr algn="l">
              <a:lnSpc>
                <a:spcPct val="100000"/>
              </a:lnSpc>
            </a:pPr>
            <a:r>
              <a:rPr lang="en-US" sz="1700" b="0" i="0">
                <a:solidFill>
                  <a:srgbClr val="1B1B1B"/>
                </a:solidFill>
                <a:effectLst/>
                <a:latin typeface="Arial" panose="020B0604020202020204" pitchFamily="34" charset="0"/>
                <a:cs typeface="Arial" panose="020B0604020202020204" pitchFamily="34" charset="0"/>
              </a:rPr>
              <a:t>On July </a:t>
            </a:r>
            <a:r>
              <a:rPr lang="en-US" sz="1700">
                <a:solidFill>
                  <a:srgbClr val="1B1B1B"/>
                </a:solidFill>
                <a:latin typeface="Arial" panose="020B0604020202020204" pitchFamily="34" charset="0"/>
                <a:cs typeface="Arial" panose="020B0604020202020204" pitchFamily="34" charset="0"/>
              </a:rPr>
              <a:t>26</a:t>
            </a:r>
            <a:r>
              <a:rPr lang="en-US" sz="1700" b="0" i="0">
                <a:solidFill>
                  <a:srgbClr val="1B1B1B"/>
                </a:solidFill>
                <a:effectLst/>
                <a:latin typeface="Arial" panose="020B0604020202020204" pitchFamily="34" charset="0"/>
                <a:cs typeface="Arial" panose="020B0604020202020204" pitchFamily="34" charset="0"/>
              </a:rPr>
              <a:t>, 2024, EPA  released </a:t>
            </a:r>
            <a:r>
              <a:rPr lang="en-US" sz="1700">
                <a:solidFill>
                  <a:srgbClr val="1B1B1B"/>
                </a:solidFill>
                <a:latin typeface="Arial" panose="020B0604020202020204" pitchFamily="34" charset="0"/>
                <a:cs typeface="Arial" panose="020B0604020202020204" pitchFamily="34" charset="0"/>
              </a:rPr>
              <a:t>for public comment</a:t>
            </a:r>
            <a:r>
              <a:rPr lang="en-US" sz="1700" b="0" i="0">
                <a:solidFill>
                  <a:srgbClr val="1B1B1B"/>
                </a:solidFill>
                <a:effectLst/>
                <a:latin typeface="Arial" panose="020B0604020202020204" pitchFamily="34" charset="0"/>
                <a:cs typeface="Arial" panose="020B0604020202020204" pitchFamily="34" charset="0"/>
              </a:rPr>
              <a:t> its updated occupational exposure assessments for handling and treating seeds with clothianidin, imidacloprid, and thiamethoxam, which belong to a class of pesticides called neonicotinoids.</a:t>
            </a:r>
          </a:p>
          <a:p>
            <a:pPr algn="l"/>
            <a:r>
              <a:rPr lang="en-US" sz="1700" b="0" i="0">
                <a:solidFill>
                  <a:srgbClr val="1B1B1B"/>
                </a:solidFill>
                <a:effectLst/>
                <a:latin typeface="Arial" panose="020B0604020202020204" pitchFamily="34" charset="0"/>
                <a:cs typeface="Arial" panose="020B0604020202020204" pitchFamily="34" charset="0"/>
              </a:rPr>
              <a:t>EPA has updated the occupational exposure assessments for handling and treating seeds with the pesticides by incorporating new data on the extent to which workers treating these seed are exposed to them. These data were submitted by the Agricultural Handler Exposure Task Force (AHETF), a consortium of agricultural chemical companies that jointly develop worker exposure data for pesticides. The AHETF provided additional information on dermal and inhalation exposure to workers in various seed treatment related worker tasks. Using the new data in the updated occupational assessments results in higher worker exposure and risk estimates for various seed treatment tasks than were previously estimated and presented in the 2020 Proposed Interim Decisions (PIDs).</a:t>
            </a:r>
          </a:p>
          <a:p>
            <a:pPr algn="l"/>
            <a:r>
              <a:rPr lang="en-US" sz="1700" b="0" i="0">
                <a:solidFill>
                  <a:srgbClr val="1B1B1B"/>
                </a:solidFill>
                <a:effectLst/>
                <a:latin typeface="Arial" panose="020B0604020202020204" pitchFamily="34" charset="0"/>
                <a:cs typeface="Arial" panose="020B0604020202020204" pitchFamily="34" charset="0"/>
              </a:rPr>
              <a:t>Based on these updated occupational risk assessments, EPA has identified several activities associated with seed treatment that can pose risks from dermal or inhalation exposures to workers for these three neonicotinoids. The majority of these risks result from commercial seed treatment, particularly the cleaning of seed treatment equipment, even when the use of maximum personal protective equipment is considered.</a:t>
            </a:r>
          </a:p>
          <a:p>
            <a:pPr algn="l">
              <a:lnSpc>
                <a:spcPct val="100000"/>
              </a:lnSpc>
            </a:pPr>
            <a:endParaRPr lang="en-US" sz="1200" b="0" i="0">
              <a:solidFill>
                <a:srgbClr val="1B1B1B"/>
              </a:solidFill>
              <a:effectLst/>
              <a:latin typeface="Source Sans Pro Web"/>
            </a:endParaRPr>
          </a:p>
          <a:p>
            <a:pPr algn="l">
              <a:lnSpc>
                <a:spcPct val="100000"/>
              </a:lnSpc>
            </a:pPr>
            <a:endParaRPr lang="en-US" sz="1800" b="0" i="0">
              <a:solidFill>
                <a:srgbClr val="1B1B1B"/>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754438"/>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lnSpcReduction="10000"/>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Announces Next Steps to Protect People from Sulfuryl Fluoride used to Fumigate Residential Structures</a:t>
            </a:r>
            <a:endParaRPr lang="en-US" sz="2600">
              <a:solidFill>
                <a:schemeClr val="accent1"/>
              </a:solidFill>
              <a:latin typeface="Arial" panose="020B0604020202020204" pitchFamily="34" charset="0"/>
              <a:cs typeface="Arial" panose="020B0604020202020204" pitchFamily="34" charset="0"/>
            </a:endParaRPr>
          </a:p>
          <a:p>
            <a:pPr algn="l">
              <a:lnSpc>
                <a:spcPct val="100000"/>
              </a:lnSpc>
            </a:pPr>
            <a:r>
              <a:rPr lang="en-US" sz="1700" b="0" i="0">
                <a:solidFill>
                  <a:srgbClr val="1B1B1B"/>
                </a:solidFill>
                <a:effectLst/>
                <a:latin typeface="Arial" panose="020B0604020202020204" pitchFamily="34" charset="0"/>
                <a:cs typeface="Arial" panose="020B0604020202020204" pitchFamily="34" charset="0"/>
              </a:rPr>
              <a:t>On July 30, 2024, EPA  announced hat it has approved additional safety measures to prevent deaths and serious injuries when people re-enter homes fumigated with sulfuryl fluoride. EPA approved new product labels containing additional protective measures. This is a result of the </a:t>
            </a:r>
            <a:r>
              <a:rPr lang="en-US" sz="1700" b="0" i="0">
                <a:solidFill>
                  <a:srgbClr val="005EA2"/>
                </a:solidFill>
                <a:effectLst/>
                <a:latin typeface="Arial" panose="020B0604020202020204" pitchFamily="34" charset="0"/>
                <a:cs typeface="Arial" panose="020B0604020202020204" pitchFamily="34" charset="0"/>
                <a:hlinkClick r:id="rId3"/>
              </a:rPr>
              <a:t>June 2023 final early mitigation decision for sulfuryl fluoride</a:t>
            </a:r>
            <a:r>
              <a:rPr lang="en-US" sz="1700" b="0" i="0">
                <a:solidFill>
                  <a:srgbClr val="1B1B1B"/>
                </a:solidFill>
                <a:effectLst/>
                <a:latin typeface="Arial" panose="020B0604020202020204" pitchFamily="34" charset="0"/>
                <a:cs typeface="Arial" panose="020B0604020202020204" pitchFamily="34" charset="0"/>
              </a:rPr>
              <a:t>, which instructed companies to submit amended product labels that contained additional protective measures within 12 months.</a:t>
            </a:r>
          </a:p>
          <a:p>
            <a:pPr algn="l">
              <a:lnSpc>
                <a:spcPct val="100000"/>
              </a:lnSpc>
            </a:pPr>
            <a:r>
              <a:rPr lang="en-US" sz="1700" b="0" i="0">
                <a:solidFill>
                  <a:srgbClr val="1B1B1B"/>
                </a:solidFill>
                <a:effectLst/>
                <a:latin typeface="Arial" panose="020B0604020202020204" pitchFamily="34" charset="0"/>
                <a:cs typeface="Arial" panose="020B0604020202020204" pitchFamily="34" charset="0"/>
              </a:rPr>
              <a:t>An EPA </a:t>
            </a:r>
            <a:r>
              <a:rPr lang="en-US" sz="1700" b="0" i="0">
                <a:solidFill>
                  <a:srgbClr val="005EA2"/>
                </a:solidFill>
                <a:effectLst/>
                <a:latin typeface="Arial" panose="020B0604020202020204" pitchFamily="34" charset="0"/>
                <a:cs typeface="Arial" panose="020B0604020202020204" pitchFamily="34" charset="0"/>
                <a:hlinkClick r:id="rId4"/>
              </a:rPr>
              <a:t>Office of the Inspector General’s report</a:t>
            </a:r>
            <a:r>
              <a:rPr lang="en-US" sz="1700" b="0" i="0">
                <a:solidFill>
                  <a:srgbClr val="1B1B1B"/>
                </a:solidFill>
                <a:effectLst/>
                <a:latin typeface="Arial" panose="020B0604020202020204" pitchFamily="34" charset="0"/>
                <a:cs typeface="Arial" panose="020B0604020202020204" pitchFamily="34" charset="0"/>
              </a:rPr>
              <a:t> was conducted in response to at least 11 deaths and two serious injuries during residential fumigation in California and Florida that had occurred since 2002. According to the report, the deaths and serious injuries occurred after homes had been “cleared” for re-entry. The report identified the need to restrict access to fumigated sites, increase and standardize product fumigation training requirements, and assess the reliability of clearance devices listed on product labels. Based on EPA testing results indicating that some of the clearance devices listed on previous sulfuryl fluoride labels do not accurately measure the clearance level, the agency determined that several mitigation measures were necessary to protect people returning to their homes after a fumigation with sulfuryl fluoride. </a:t>
            </a:r>
          </a:p>
          <a:p>
            <a:pPr algn="l">
              <a:lnSpc>
                <a:spcPct val="100000"/>
              </a:lnSpc>
            </a:pPr>
            <a:r>
              <a:rPr lang="en-US" sz="1700" b="0" i="0">
                <a:solidFill>
                  <a:srgbClr val="1B1B1B"/>
                </a:solidFill>
                <a:effectLst/>
                <a:latin typeface="Arial" panose="020B0604020202020204" pitchFamily="34" charset="0"/>
                <a:cs typeface="Arial" panose="020B0604020202020204" pitchFamily="34" charset="0"/>
              </a:rPr>
              <a:t>For all sulfuryl fluoride products registered for residential use, amended labels were submitted with the revised label language, which the agency approved on July 11, 2024. The revised product labels now contain the protective measures</a:t>
            </a:r>
          </a:p>
          <a:p>
            <a:pPr algn="l">
              <a:lnSpc>
                <a:spcPct val="100000"/>
              </a:lnSpc>
            </a:pPr>
            <a:endParaRPr lang="en-US" sz="1800" b="0" i="0">
              <a:solidFill>
                <a:srgbClr val="1B1B1B"/>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4046562"/>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Issues Emergency Order to Stop Use of Pesticide Dacthal to Address Serious Health Risk</a:t>
            </a:r>
            <a:endParaRPr lang="en-US" sz="2600">
              <a:solidFill>
                <a:schemeClr val="accent1"/>
              </a:solidFill>
              <a:latin typeface="Arial" panose="020B0604020202020204" pitchFamily="34" charset="0"/>
              <a:cs typeface="Arial" panose="020B0604020202020204" pitchFamily="34" charset="0"/>
            </a:endParaRPr>
          </a:p>
          <a:p>
            <a:pPr algn="l">
              <a:lnSpc>
                <a:spcPct val="100000"/>
              </a:lnSpc>
            </a:pPr>
            <a:r>
              <a:rPr lang="en-US" sz="1700" b="0" i="0">
                <a:solidFill>
                  <a:srgbClr val="1B1B1B"/>
                </a:solidFill>
                <a:effectLst/>
                <a:latin typeface="Arial" panose="020B0604020202020204" pitchFamily="34" charset="0"/>
                <a:cs typeface="Arial" panose="020B0604020202020204" pitchFamily="34" charset="0"/>
              </a:rPr>
              <a:t>On August 6, 2024, EPA announced the emergency suspension of all registrations of the pesticide dimethyl tetrachloroterephthalate (DCPA or Dacthal) under the Federal Insecticide, Fungicide and Rodenticide Act (FIFRA). This was the first time in almost 40 years EPA has taken this type of emergency action, following several years of unprecedented efforts by the Biden-Harris Administration to require the submission of long-overdue data and then assess and address the risk this pesticide poses.</a:t>
            </a:r>
          </a:p>
          <a:p>
            <a:pPr algn="l">
              <a:lnSpc>
                <a:spcPct val="100000"/>
              </a:lnSpc>
            </a:pPr>
            <a:r>
              <a:rPr lang="en-US" sz="1700" b="0" i="0">
                <a:solidFill>
                  <a:srgbClr val="1B1B1B"/>
                </a:solidFill>
                <a:effectLst/>
                <a:latin typeface="Arial" panose="020B0604020202020204" pitchFamily="34" charset="0"/>
                <a:cs typeface="Arial" panose="020B0604020202020204" pitchFamily="34" charset="0"/>
              </a:rPr>
              <a:t>EPA took this action because unborn babies whose pregnant mothers are exposed to DCPA, sometimes without even knowing the exposure has occurred, could experience changes to fetal thyroid hormone levels, and these changes are generally linked to low birth weight, impaired brain development, decreased IQ, and impaired motor skills later in life, some of which may be irreversible.</a:t>
            </a:r>
          </a:p>
          <a:p>
            <a:pPr algn="l">
              <a:lnSpc>
                <a:spcPct val="100000"/>
              </a:lnSpc>
            </a:pPr>
            <a:r>
              <a:rPr lang="en-US" sz="1700" b="0" i="0">
                <a:solidFill>
                  <a:srgbClr val="1B1B1B"/>
                </a:solidFill>
                <a:effectLst/>
                <a:latin typeface="Arial" panose="020B0604020202020204" pitchFamily="34" charset="0"/>
                <a:cs typeface="Arial" panose="020B0604020202020204" pitchFamily="34" charset="0"/>
              </a:rPr>
              <a:t>The Emergency Order was effective immediately. EPA determined that the continued sale and use of DCPA products during the time it would take to follow the normal cancellation process poses an imminent hazard to unborn babies. While AMVAC attempted to address these concerns, EPA determined there are no practical mitigation measures that can be put in place to allow DCPA’s continued use.</a:t>
            </a:r>
          </a:p>
        </p:txBody>
      </p:sp>
    </p:spTree>
    <p:extLst>
      <p:ext uri="{BB962C8B-B14F-4D97-AF65-F5344CB8AC3E}">
        <p14:creationId xmlns:p14="http://schemas.microsoft.com/office/powerpoint/2010/main" val="3943768989"/>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Issues Final Cancellation and Termination of Uses Order for Several Chlorpyrifos Products</a:t>
            </a:r>
            <a:endParaRPr lang="en-US" sz="2600">
              <a:solidFill>
                <a:schemeClr val="accent1"/>
              </a:solidFill>
              <a:latin typeface="Arial" panose="020B0604020202020204" pitchFamily="34" charset="0"/>
              <a:cs typeface="Arial" panose="020B0604020202020204" pitchFamily="34" charset="0"/>
            </a:endParaRPr>
          </a:p>
          <a:p>
            <a:pPr algn="l">
              <a:lnSpc>
                <a:spcPct val="100000"/>
              </a:lnSpc>
            </a:pPr>
            <a:r>
              <a:rPr lang="en-US" sz="1700" b="0" i="0">
                <a:solidFill>
                  <a:srgbClr val="1B1B1B"/>
                </a:solidFill>
                <a:effectLst/>
                <a:latin typeface="Arial" panose="020B0604020202020204" pitchFamily="34" charset="0"/>
                <a:cs typeface="Arial" panose="020B0604020202020204" pitchFamily="34" charset="0"/>
              </a:rPr>
              <a:t>On August 7, 2024, EPA </a:t>
            </a:r>
            <a:r>
              <a:rPr lang="en-US" sz="1800" b="0" i="0">
                <a:solidFill>
                  <a:srgbClr val="1B1B1B"/>
                </a:solidFill>
                <a:effectLst/>
                <a:latin typeface="Arial" panose="020B0604020202020204" pitchFamily="34" charset="0"/>
                <a:cs typeface="Arial" panose="020B0604020202020204" pitchFamily="34" charset="0"/>
              </a:rPr>
              <a:t>issued a final order terminating food processing plant (food and non-food area) uses for </a:t>
            </a:r>
            <a:r>
              <a:rPr lang="en-US" sz="1800" b="0" i="0" err="1">
                <a:solidFill>
                  <a:srgbClr val="1B1B1B"/>
                </a:solidFill>
                <a:effectLst/>
                <a:latin typeface="Arial" panose="020B0604020202020204" pitchFamily="34" charset="0"/>
                <a:cs typeface="Arial" panose="020B0604020202020204" pitchFamily="34" charset="0"/>
              </a:rPr>
              <a:t>Chemstarr’s</a:t>
            </a:r>
            <a:r>
              <a:rPr lang="en-US" sz="1800" b="0" i="0">
                <a:solidFill>
                  <a:srgbClr val="1B1B1B"/>
                </a:solidFill>
                <a:effectLst/>
                <a:latin typeface="Arial" panose="020B0604020202020204" pitchFamily="34" charset="0"/>
                <a:cs typeface="Arial" panose="020B0604020202020204" pitchFamily="34" charset="0"/>
              </a:rPr>
              <a:t> chlorpyrifos product “Chlorpyrifos 61.5% MUP” and food uses for Tide International’s chlorpyrifos product “Chlorpyrifos 4 EC.” EPA also cancelled two Central Garden &amp; Pet chlorpyrifos products “</a:t>
            </a:r>
            <a:r>
              <a:rPr lang="en-US" sz="1800" b="0" i="0" err="1">
                <a:solidFill>
                  <a:srgbClr val="1B1B1B"/>
                </a:solidFill>
                <a:effectLst/>
                <a:latin typeface="Arial" panose="020B0604020202020204" pitchFamily="34" charset="0"/>
                <a:cs typeface="Arial" panose="020B0604020202020204" pitchFamily="34" charset="0"/>
              </a:rPr>
              <a:t>Equil</a:t>
            </a:r>
            <a:r>
              <a:rPr lang="en-US" sz="1800" b="0" i="0">
                <a:solidFill>
                  <a:srgbClr val="1B1B1B"/>
                </a:solidFill>
                <a:effectLst/>
                <a:latin typeface="Arial" panose="020B0604020202020204" pitchFamily="34" charset="0"/>
                <a:cs typeface="Arial" panose="020B0604020202020204" pitchFamily="34" charset="0"/>
              </a:rPr>
              <a:t> Chlorpyrifos ULV 1” and “</a:t>
            </a:r>
            <a:r>
              <a:rPr lang="en-US" sz="1800" b="0" i="0" err="1">
                <a:solidFill>
                  <a:srgbClr val="1B1B1B"/>
                </a:solidFill>
                <a:effectLst/>
                <a:latin typeface="Arial" panose="020B0604020202020204" pitchFamily="34" charset="0"/>
                <a:cs typeface="Arial" panose="020B0604020202020204" pitchFamily="34" charset="0"/>
              </a:rPr>
              <a:t>Equil</a:t>
            </a:r>
            <a:r>
              <a:rPr lang="en-US" sz="1800" b="0" i="0">
                <a:solidFill>
                  <a:srgbClr val="1B1B1B"/>
                </a:solidFill>
                <a:effectLst/>
                <a:latin typeface="Arial" panose="020B0604020202020204" pitchFamily="34" charset="0"/>
                <a:cs typeface="Arial" panose="020B0604020202020204" pitchFamily="34" charset="0"/>
              </a:rPr>
              <a:t> Chlorpyrifos ULV 2.” </a:t>
            </a:r>
          </a:p>
          <a:p>
            <a:pPr algn="l">
              <a:lnSpc>
                <a:spcPct val="100000"/>
              </a:lnSpc>
            </a:pPr>
            <a:r>
              <a:rPr lang="en-US" sz="1800" b="0" i="0">
                <a:solidFill>
                  <a:srgbClr val="1B1B1B"/>
                </a:solidFill>
                <a:effectLst/>
                <a:latin typeface="Arial" panose="020B0604020202020204" pitchFamily="34" charset="0"/>
                <a:cs typeface="Arial" panose="020B0604020202020204" pitchFamily="34" charset="0"/>
              </a:rPr>
              <a:t>EPA published the Notice of Receipt of Requests from the registrants to voluntarily cancel or terminate uses for these product registrations on April 3, 2024, which was open for public comment until May 3, 2024. The Agency received two comments on this notice. After considering these comments, the Agency finalized its decision to accept the registrants’ voluntary requests to cancel or terminate uses for these products. Any distribution, sale, or use of existing stocks of these products is permitted only in accordance with the terms of the final order and existing stocks provisions of the final order.</a:t>
            </a:r>
          </a:p>
        </p:txBody>
      </p:sp>
    </p:spTree>
    <p:extLst>
      <p:ext uri="{BB962C8B-B14F-4D97-AF65-F5344CB8AC3E}">
        <p14:creationId xmlns:p14="http://schemas.microsoft.com/office/powerpoint/2010/main" val="3334251667"/>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Register for EPA’s Webinar on Draft Strategy to Better Protect Endangered Species from Insecticides</a:t>
            </a:r>
            <a:endParaRPr lang="en-US" sz="2600">
              <a:solidFill>
                <a:schemeClr val="accent1"/>
              </a:solidFill>
              <a:latin typeface="Arial" panose="020B0604020202020204" pitchFamily="34" charset="0"/>
              <a:cs typeface="Arial" panose="020B0604020202020204" pitchFamily="34" charset="0"/>
            </a:endParaRPr>
          </a:p>
          <a:p>
            <a:pPr algn="l">
              <a:lnSpc>
                <a:spcPct val="100000"/>
              </a:lnSpc>
            </a:pPr>
            <a:r>
              <a:rPr lang="en-US" sz="2400" b="0" i="0">
                <a:solidFill>
                  <a:srgbClr val="1B1B1B"/>
                </a:solidFill>
                <a:effectLst/>
                <a:latin typeface="Arial" panose="020B0604020202020204" pitchFamily="34" charset="0"/>
                <a:cs typeface="Arial" panose="020B0604020202020204" pitchFamily="34" charset="0"/>
              </a:rPr>
              <a:t>On August 12, 2024, EPA announced a public webinar on September 5, 2024, from 1-2 PM ET to provide an overview of its draft Insecticide Strategy. Released on July 25, 2024, the draft strategy furthers the agency’s work to adopt early, practical protections for federally endangered and threatened (listed) species and designated critical habitats from the use of conventional agricultural insecticides.</a:t>
            </a:r>
          </a:p>
        </p:txBody>
      </p:sp>
    </p:spTree>
    <p:extLst>
      <p:ext uri="{BB962C8B-B14F-4D97-AF65-F5344CB8AC3E}">
        <p14:creationId xmlns:p14="http://schemas.microsoft.com/office/powerpoint/2010/main" val="2813065062"/>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Finalizes First-of-its-Kind Strategy to Protect 900 Endangered Species from Herbicides</a:t>
            </a:r>
            <a:endParaRPr lang="en-US" sz="2600">
              <a:solidFill>
                <a:schemeClr val="accent1"/>
              </a:solidFill>
              <a:latin typeface="Arial" panose="020B0604020202020204" pitchFamily="34" charset="0"/>
              <a:cs typeface="Arial" panose="020B0604020202020204" pitchFamily="34" charset="0"/>
            </a:endParaRPr>
          </a:p>
          <a:p>
            <a:pPr algn="l">
              <a:lnSpc>
                <a:spcPct val="100000"/>
              </a:lnSpc>
            </a:pPr>
            <a:r>
              <a:rPr lang="en-US" sz="2000" b="0" i="0">
                <a:solidFill>
                  <a:srgbClr val="1B1B1B"/>
                </a:solidFill>
                <a:effectLst/>
                <a:latin typeface="Arial" panose="020B0604020202020204" pitchFamily="34" charset="0"/>
                <a:cs typeface="Arial" panose="020B0604020202020204" pitchFamily="34" charset="0"/>
              </a:rPr>
              <a:t>On August 20, 2024, EPA released its final Herbicide Strategy, an unprecedented step in protecting over 900 federally endangered and threatened (listed) species from the potential impacts of herbicide, which are chemicals used to control weeds. EPA will use the strategy to identify measures to reduce the amount of herbicides exposure to these species when it registers new herbicides and when it reevaluates registered herbicides under a process called registration review. The final strategy incorporates a wide range of stakeholder input, ensuring EPA not only protects species but also preserves a wide range of pesticides for farmers and growers.</a:t>
            </a:r>
          </a:p>
          <a:p>
            <a:pPr algn="l">
              <a:lnSpc>
                <a:spcPct val="100000"/>
              </a:lnSpc>
            </a:pPr>
            <a:r>
              <a:rPr lang="en-US" sz="2000" b="0" i="0">
                <a:solidFill>
                  <a:srgbClr val="1B1B1B"/>
                </a:solidFill>
                <a:effectLst/>
                <a:latin typeface="Arial" panose="020B0604020202020204" pitchFamily="34" charset="0"/>
                <a:cs typeface="Arial" panose="020B0604020202020204" pitchFamily="34" charset="0"/>
              </a:rPr>
              <a:t>The final strategy itself does not impose any requirements or restrictions on pesticide use. Rather, EPA will use the strategy to inform mitigations for new active ingredient registrations and registration review of conventional herbicides. </a:t>
            </a:r>
          </a:p>
        </p:txBody>
      </p:sp>
    </p:spTree>
    <p:extLst>
      <p:ext uri="{BB962C8B-B14F-4D97-AF65-F5344CB8AC3E}">
        <p14:creationId xmlns:p14="http://schemas.microsoft.com/office/powerpoint/2010/main" val="175913097"/>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Appoints New Members to the FIFRA Scientific Advisory Panel</a:t>
            </a:r>
            <a:endParaRPr lang="en-US" sz="2600">
              <a:solidFill>
                <a:schemeClr val="accent1"/>
              </a:solidFill>
              <a:latin typeface="Arial" panose="020B0604020202020204" pitchFamily="34" charset="0"/>
              <a:cs typeface="Arial" panose="020B0604020202020204" pitchFamily="34" charset="0"/>
            </a:endParaRPr>
          </a:p>
          <a:p>
            <a:pPr algn="l"/>
            <a:r>
              <a:rPr lang="en-US" sz="2000" b="0" i="0">
                <a:solidFill>
                  <a:srgbClr val="1B1B1B"/>
                </a:solidFill>
                <a:effectLst/>
                <a:latin typeface="Arial" panose="020B0604020202020204" pitchFamily="34" charset="0"/>
                <a:cs typeface="Arial" panose="020B0604020202020204" pitchFamily="34" charset="0"/>
              </a:rPr>
              <a:t>On August 21, 2024, EPA appointed a new chair and two new members and reappointed two current members to serve on the Federal Insecticide, Fungicide, and Rodenticide Act (FIFRA) Scientific Advisory Panel (SAP).</a:t>
            </a:r>
          </a:p>
          <a:p>
            <a:pPr algn="l"/>
            <a:r>
              <a:rPr lang="en-US" sz="2000" b="0" i="0">
                <a:solidFill>
                  <a:srgbClr val="1B1B1B"/>
                </a:solidFill>
                <a:effectLst/>
                <a:latin typeface="Arial" panose="020B0604020202020204" pitchFamily="34" charset="0"/>
                <a:cs typeface="Arial" panose="020B0604020202020204" pitchFamily="34" charset="0"/>
              </a:rPr>
              <a:t>The FIFRA SAP provides independent scientific advice, information, and recommendations to the EPA Administrator on pesticides and pesticide related issues. The FIFRA SAP was established in 1975 and is composed of a permanent panel of seven scientists appointed by the EPA Administrator to serve staggered terms of three to six years. These experts are appointed from a pool of candidates provided by the National Institutes of Health (NIH) and the National Science Foundation (NSF). The FIFRA SAP is supported by members of the </a:t>
            </a:r>
            <a:r>
              <a:rPr lang="en-US" sz="2000" b="0" i="0">
                <a:solidFill>
                  <a:srgbClr val="1A4480"/>
                </a:solidFill>
                <a:effectLst/>
                <a:latin typeface="Arial" panose="020B0604020202020204" pitchFamily="34" charset="0"/>
                <a:cs typeface="Arial" panose="020B0604020202020204" pitchFamily="34" charset="0"/>
              </a:rPr>
              <a:t>Food Quality Protection Act (FQPA) Science Review Board (SRB)</a:t>
            </a:r>
            <a:r>
              <a:rPr lang="en-US" sz="2000" b="0" i="0">
                <a:solidFill>
                  <a:srgbClr val="1B1B1B"/>
                </a:solidFill>
                <a:effectLst/>
                <a:latin typeface="Arial" panose="020B0604020202020204" pitchFamily="34" charset="0"/>
                <a:cs typeface="Arial" panose="020B0604020202020204" pitchFamily="34" charset="0"/>
              </a:rPr>
              <a:t>.</a:t>
            </a:r>
          </a:p>
          <a:p>
            <a:pPr algn="l"/>
            <a:r>
              <a:rPr lang="en-US" sz="2000" b="0" i="0">
                <a:solidFill>
                  <a:srgbClr val="1B1B1B"/>
                </a:solidFill>
                <a:effectLst/>
                <a:latin typeface="Arial" panose="020B0604020202020204" pitchFamily="34" charset="0"/>
                <a:cs typeface="Arial" panose="020B0604020202020204" pitchFamily="34" charset="0"/>
              </a:rPr>
              <a:t>A list of all current members and their biographies can be found on the </a:t>
            </a:r>
            <a:r>
              <a:rPr lang="en-US" sz="2000" b="0" i="0">
                <a:solidFill>
                  <a:srgbClr val="005EA2"/>
                </a:solidFill>
                <a:effectLst/>
                <a:latin typeface="Arial" panose="020B0604020202020204" pitchFamily="34" charset="0"/>
                <a:cs typeface="Arial" panose="020B0604020202020204" pitchFamily="34" charset="0"/>
                <a:hlinkClick r:id="rId3"/>
              </a:rPr>
              <a:t>FIFRA SAP website</a:t>
            </a:r>
            <a:r>
              <a:rPr lang="en-US" sz="2000" b="0" i="0">
                <a:solidFill>
                  <a:srgbClr val="1B1B1B"/>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5680581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E55A0D-61BD-06E1-BAB4-F42D6ECEE45B}"/>
              </a:ext>
            </a:extLst>
          </p:cNvPr>
          <p:cNvSpPr>
            <a:spLocks noGrp="1"/>
          </p:cNvSpPr>
          <p:nvPr>
            <p:ph type="title"/>
          </p:nvPr>
        </p:nvSpPr>
        <p:spPr>
          <a:xfrm>
            <a:off x="1371599" y="294538"/>
            <a:ext cx="9895951" cy="1033669"/>
          </a:xfrm>
        </p:spPr>
        <p:txBody>
          <a:bodyPr>
            <a:normAutofit fontScale="90000"/>
          </a:bodyPr>
          <a:lstStyle/>
          <a:p>
            <a:pPr algn="ctr"/>
            <a:r>
              <a:rPr kumimoji="0" lang="en-US" sz="4000" b="1" i="0" u="none" strike="noStrike" kern="1200" cap="none" spc="0" normalizeH="0" baseline="0" noProof="0">
                <a:ln>
                  <a:noFill/>
                </a:ln>
                <a:solidFill>
                  <a:srgbClr val="FFFFFF"/>
                </a:solidFill>
                <a:effectLst/>
                <a:uLnTx/>
                <a:uFillTx/>
                <a:latin typeface="Arial" panose="020B0604020202020204" pitchFamily="34" charset="0"/>
                <a:ea typeface="Cambria Math"/>
                <a:cs typeface="Arial" panose="020B0604020202020204" pitchFamily="34" charset="0"/>
              </a:rPr>
              <a:t>FY 24 Antimicrobial Division (AD) Registration Highlights</a:t>
            </a:r>
            <a:endParaRPr lang="en-US" sz="4000">
              <a:solidFill>
                <a:srgbClr val="FFFFFF"/>
              </a:solidFill>
            </a:endParaRPr>
          </a:p>
        </p:txBody>
      </p:sp>
      <p:sp>
        <p:nvSpPr>
          <p:cNvPr id="3" name="Content Placeholder 2">
            <a:extLst>
              <a:ext uri="{FF2B5EF4-FFF2-40B4-BE49-F238E27FC236}">
                <a16:creationId xmlns:a16="http://schemas.microsoft.com/office/drawing/2014/main" id="{2F022FE1-3F1A-22F9-3864-3BDF6DBD643F}"/>
              </a:ext>
            </a:extLst>
          </p:cNvPr>
          <p:cNvSpPr>
            <a:spLocks noGrp="1"/>
          </p:cNvSpPr>
          <p:nvPr>
            <p:ph idx="1"/>
          </p:nvPr>
        </p:nvSpPr>
        <p:spPr>
          <a:xfrm>
            <a:off x="544076" y="1590741"/>
            <a:ext cx="11118477" cy="5197811"/>
          </a:xfrm>
        </p:spPr>
        <p:txBody>
          <a:bodyPr anchor="ctr">
            <a:normAutofit/>
          </a:bodyPr>
          <a:lstStyle/>
          <a:p>
            <a:pPr marR="0" lvl="0" algn="l" defTabSz="914400" rtl="0" eaLnBrk="1" fontAlgn="auto" latinLnBrk="0" hangingPunct="1">
              <a:lnSpc>
                <a:spcPct val="90000"/>
              </a:lnSpc>
              <a:spcBef>
                <a:spcPct val="30000"/>
              </a:spcBef>
              <a:spcAft>
                <a:spcPts val="0"/>
              </a:spcAft>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Arial"/>
                <a:cs typeface="Arial"/>
              </a:rPr>
              <a:t>AD completed 335 PRIA actions</a:t>
            </a:r>
            <a:endParaRPr lang="en-US" sz="2400" b="0" i="0" u="none" strike="noStrike" kern="1200" cap="none" spc="0" normalizeH="0" baseline="0" noProof="0" dirty="0">
              <a:ln>
                <a:noFill/>
              </a:ln>
              <a:effectLst/>
              <a:uLnTx/>
              <a:uFillTx/>
              <a:latin typeface="Arial"/>
              <a:cs typeface="Arial"/>
            </a:endParaRPr>
          </a:p>
          <a:p>
            <a:pPr marR="0" lvl="1" algn="l" defTabSz="914400" rtl="0" eaLnBrk="1" fontAlgn="auto" latinLnBrk="0" hangingPunct="1">
              <a:lnSpc>
                <a:spcPct val="90000"/>
              </a:lnSpc>
              <a:spcBef>
                <a:spcPct val="30000"/>
              </a:spcBef>
              <a:spcAft>
                <a:spcPts val="0"/>
              </a:spcAft>
              <a:buSzTx/>
              <a:tabLst/>
              <a:defRPr/>
            </a:pPr>
            <a:r>
              <a:rPr kumimoji="0" lang="en-US" sz="2400" b="0" i="0" u="none" strike="noStrike" kern="1200" cap="none" spc="0" normalizeH="0" baseline="0" noProof="0" dirty="0">
                <a:ln>
                  <a:noFill/>
                </a:ln>
                <a:effectLst/>
                <a:uLnTx/>
                <a:uFillTx/>
                <a:latin typeface="Arial"/>
                <a:cs typeface="Arial"/>
              </a:rPr>
              <a:t>including 3 new uses and 3 (Design for the Environment) DfE amendments/new product registrations </a:t>
            </a:r>
            <a:endParaRPr lang="en-US" sz="2400" b="0" i="0" u="none" strike="noStrike" kern="1200" cap="none" spc="0" normalizeH="0" baseline="0" noProof="0" dirty="0">
              <a:ln>
                <a:noFill/>
              </a:ln>
              <a:effectLst/>
              <a:uLnTx/>
              <a:uFillTx/>
              <a:latin typeface="Arial"/>
              <a:cs typeface="Arial"/>
            </a:endParaRPr>
          </a:p>
          <a:p>
            <a:pPr>
              <a:spcBef>
                <a:spcPct val="30000"/>
              </a:spcBef>
              <a:buFont typeface="Wingdings" panose="05000000000000000000" pitchFamily="2" charset="2"/>
              <a:buChar char="§"/>
              <a:defRPr/>
            </a:pPr>
            <a:r>
              <a:rPr kumimoji="0" lang="en-US" sz="2400" b="0" i="0" u="none" strike="noStrike" kern="1200" cap="none" spc="0" normalizeH="0" baseline="0" noProof="0" dirty="0">
                <a:ln>
                  <a:noFill/>
                </a:ln>
                <a:effectLst/>
                <a:uLnTx/>
                <a:uFillTx/>
                <a:latin typeface="Arial"/>
                <a:cs typeface="Arial"/>
              </a:rPr>
              <a:t>Completed over 1,050 PRIA and non-PRIA acute toxicology and chemistry reviews  </a:t>
            </a:r>
            <a:endParaRPr lang="en-US" sz="2400" b="0" i="0" u="none" strike="noStrike" kern="1200" cap="none" spc="0" normalizeH="0" baseline="0" noProof="0" dirty="0">
              <a:ln>
                <a:noFill/>
              </a:ln>
              <a:effectLst/>
              <a:uLnTx/>
              <a:uFillTx/>
              <a:latin typeface="Arial"/>
              <a:cs typeface="Arial"/>
            </a:endParaRPr>
          </a:p>
          <a:p>
            <a:pPr>
              <a:spcBef>
                <a:spcPct val="30000"/>
              </a:spcBef>
              <a:buFont typeface="Wingdings" panose="05000000000000000000" pitchFamily="2" charset="2"/>
              <a:buChar char="§"/>
              <a:defRPr/>
            </a:pPr>
            <a:r>
              <a:rPr kumimoji="0" lang="en-US" sz="2400" b="0" i="0" u="none" strike="noStrike" kern="1200" cap="none" spc="0" normalizeH="0" baseline="0" noProof="0" dirty="0">
                <a:ln>
                  <a:noFill/>
                </a:ln>
                <a:effectLst/>
                <a:uLnTx/>
                <a:uFillTx/>
                <a:latin typeface="Arial"/>
                <a:cs typeface="Arial"/>
              </a:rPr>
              <a:t>Completed 110 PRIA efficacy reviews and 8 novel efficacy protocol reviews</a:t>
            </a:r>
            <a:endParaRPr lang="en-US" sz="2400" b="0" i="0" u="none" strike="noStrike" kern="1200" cap="none" spc="0" normalizeH="0" baseline="0" noProof="0" dirty="0">
              <a:ln>
                <a:noFill/>
              </a:ln>
              <a:effectLst/>
              <a:uLnTx/>
              <a:uFillTx/>
              <a:latin typeface="Arial"/>
              <a:cs typeface="Arial"/>
            </a:endParaRPr>
          </a:p>
          <a:p>
            <a:pPr>
              <a:spcBef>
                <a:spcPct val="30000"/>
              </a:spcBef>
              <a:buFont typeface="Wingdings" panose="05000000000000000000" pitchFamily="2" charset="2"/>
              <a:buChar char="§"/>
              <a:defRPr/>
            </a:pPr>
            <a:r>
              <a:rPr kumimoji="0" lang="en-US" sz="2400" b="0" i="0" u="none" strike="noStrike" kern="1200" cap="none" spc="0" normalizeH="0" baseline="0" noProof="0" dirty="0">
                <a:ln>
                  <a:noFill/>
                </a:ln>
                <a:effectLst/>
                <a:uLnTx/>
                <a:uFillTx/>
                <a:latin typeface="Arial"/>
                <a:cs typeface="Arial"/>
              </a:rPr>
              <a:t>Completed or closed out over </a:t>
            </a:r>
            <a:r>
              <a:rPr lang="en-US" sz="2400" dirty="0">
                <a:latin typeface="Arial"/>
                <a:cs typeface="Arial"/>
              </a:rPr>
              <a:t>2,4</a:t>
            </a:r>
            <a:r>
              <a:rPr kumimoji="0" lang="en-US" sz="2400" b="0" i="0" u="none" strike="noStrike" kern="1200" cap="none" spc="0" normalizeH="0" baseline="0" noProof="0" dirty="0">
                <a:ln>
                  <a:noFill/>
                </a:ln>
                <a:effectLst/>
                <a:uLnTx/>
                <a:uFillTx/>
                <a:latin typeface="Arial"/>
                <a:cs typeface="Arial"/>
              </a:rPr>
              <a:t>00 Non PRIAs (including both notifications and fast-track amendments), according to Salesforce analytics</a:t>
            </a:r>
            <a:endParaRPr lang="en-US" sz="2400" b="0" i="0" u="none" strike="noStrike" kern="1200" cap="none" spc="0" normalizeH="0" baseline="0" noProof="0" dirty="0">
              <a:ln>
                <a:noFill/>
              </a:ln>
              <a:effectLst/>
              <a:uLnTx/>
              <a:uFillTx/>
              <a:latin typeface="Arial"/>
              <a:cs typeface="Arial"/>
            </a:endParaRPr>
          </a:p>
          <a:p>
            <a:endParaRPr lang="en-US" sz="2000" dirty="0"/>
          </a:p>
        </p:txBody>
      </p:sp>
      <p:sp>
        <p:nvSpPr>
          <p:cNvPr id="4" name="Slide Number Placeholder 3">
            <a:extLst>
              <a:ext uri="{FF2B5EF4-FFF2-40B4-BE49-F238E27FC236}">
                <a16:creationId xmlns:a16="http://schemas.microsoft.com/office/drawing/2014/main" id="{1F54EE72-FD13-A4DC-6636-1EB2B08050D2}"/>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14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Publishes New Resources on Bilingual Pesticide Labeling</a:t>
            </a:r>
            <a:endParaRPr lang="en-US" sz="2600">
              <a:solidFill>
                <a:schemeClr val="accent1"/>
              </a:solidFill>
              <a:latin typeface="Arial" panose="020B0604020202020204" pitchFamily="34" charset="0"/>
              <a:cs typeface="Arial" panose="020B0604020202020204" pitchFamily="34" charset="0"/>
            </a:endParaRPr>
          </a:p>
          <a:p>
            <a:pPr algn="l"/>
            <a:r>
              <a:rPr lang="en-US" sz="2000" b="0" i="0">
                <a:solidFill>
                  <a:srgbClr val="1B1B1B"/>
                </a:solidFill>
                <a:effectLst/>
                <a:latin typeface="Arial" panose="020B0604020202020204" pitchFamily="34" charset="0"/>
                <a:cs typeface="Arial" panose="020B0604020202020204" pitchFamily="34" charset="0"/>
              </a:rPr>
              <a:t>On August 27, 2024, EPA published new and updated resources on bilingual pesticide labeling. The Pesticide Registration Improvement Act of 2022 (PRIA 5) requires the safety and health portions of pesticide product labels to be translated into Spanish. Spanish is the primary language for most American farmworkers. </a:t>
            </a:r>
          </a:p>
          <a:p>
            <a:pPr algn="l"/>
            <a:r>
              <a:rPr lang="en-US" sz="2000" b="0" i="0">
                <a:solidFill>
                  <a:srgbClr val="1B1B1B"/>
                </a:solidFill>
                <a:effectLst/>
                <a:latin typeface="Arial" panose="020B0604020202020204" pitchFamily="34" charset="0"/>
                <a:cs typeface="Arial" panose="020B0604020202020204" pitchFamily="34" charset="0"/>
              </a:rPr>
              <a:t>The new and updated resources include guidance on implementation timelines of these bilingual labeling requirements for various types of pesticide products based on their toxicity, as well as frequently asked questions and answers related to this requirements.</a:t>
            </a:r>
          </a:p>
          <a:p>
            <a:pPr algn="l"/>
            <a:r>
              <a:rPr lang="en-US" sz="2000" b="0" i="0">
                <a:solidFill>
                  <a:srgbClr val="1B1B1B"/>
                </a:solidFill>
                <a:effectLst/>
                <a:latin typeface="Arial" panose="020B0604020202020204" pitchFamily="34" charset="0"/>
                <a:cs typeface="Arial" panose="020B0604020202020204" pitchFamily="34" charset="0"/>
              </a:rPr>
              <a:t>The Agency intends to update these website resources as various PRIA 5 requirements and deadlines are met, and new information is available. The resources will be available in English and Spanish on the Agency’s website.</a:t>
            </a:r>
          </a:p>
        </p:txBody>
      </p:sp>
    </p:spTree>
    <p:extLst>
      <p:ext uri="{BB962C8B-B14F-4D97-AF65-F5344CB8AC3E}">
        <p14:creationId xmlns:p14="http://schemas.microsoft.com/office/powerpoint/2010/main" val="978299998"/>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Announces Voluntary Cancellation for the Pesticide Dacthal</a:t>
            </a:r>
            <a:endParaRPr lang="en-US" sz="2600">
              <a:solidFill>
                <a:schemeClr val="accent1"/>
              </a:solidFill>
              <a:latin typeface="Arial" panose="020B0604020202020204" pitchFamily="34" charset="0"/>
              <a:cs typeface="Arial" panose="020B0604020202020204" pitchFamily="34" charset="0"/>
            </a:endParaRPr>
          </a:p>
          <a:p>
            <a:pPr algn="l"/>
            <a:r>
              <a:rPr lang="en-US" sz="1800" b="0" i="0">
                <a:solidFill>
                  <a:srgbClr val="1B1B1B"/>
                </a:solidFill>
                <a:effectLst/>
                <a:latin typeface="Arial" panose="020B0604020202020204" pitchFamily="34" charset="0"/>
                <a:cs typeface="Arial" panose="020B0604020202020204" pitchFamily="34" charset="0"/>
              </a:rPr>
              <a:t>On August 28, 2024, EPA initiated process to cancel all products containing dimethyl tetrachloroterephthalate (DCPA or Dacthal), following the U.S. Environmental Protection Agency’s emergency suspension of the pesticide DCPA.</a:t>
            </a:r>
          </a:p>
          <a:p>
            <a:pPr algn="l"/>
            <a:r>
              <a:rPr lang="en-US" sz="1800" b="0" i="0">
                <a:solidFill>
                  <a:srgbClr val="1B1B1B"/>
                </a:solidFill>
                <a:effectLst/>
                <a:latin typeface="Arial" panose="020B0604020202020204" pitchFamily="34" charset="0"/>
                <a:cs typeface="Arial" panose="020B0604020202020204" pitchFamily="34" charset="0"/>
              </a:rPr>
              <a:t>On Aug. 19, 2024, EPA received a letter from AMVAC Chemical Corporation (AMVAC) stating its intent to voluntarily cancel the remaining pesticide products containing DCPA in the United States, and subsequently announced it intended to cancel all international registrations as well.</a:t>
            </a:r>
            <a:endParaRPr lang="en-US" sz="1800">
              <a:solidFill>
                <a:srgbClr val="1B1B1B"/>
              </a:solidFill>
              <a:latin typeface="Arial" panose="020B0604020202020204" pitchFamily="34" charset="0"/>
              <a:cs typeface="Arial" panose="020B0604020202020204" pitchFamily="34" charset="0"/>
            </a:endParaRPr>
          </a:p>
          <a:p>
            <a:pPr algn="l"/>
            <a:r>
              <a:rPr lang="en-US" sz="1800" b="0" i="0">
                <a:solidFill>
                  <a:srgbClr val="1B1B1B"/>
                </a:solidFill>
                <a:effectLst/>
                <a:latin typeface="Arial" panose="020B0604020202020204" pitchFamily="34" charset="0"/>
                <a:cs typeface="Arial" panose="020B0604020202020204" pitchFamily="34" charset="0"/>
              </a:rPr>
              <a:t>The August 2024 emergency suspension was the first time in almost 40 years EPA has taken this type of emergency action, following several years of efforts by the agency to require the submission of data that was due in January 2016 and then assess and address the risk this pesticide poses. EPA took this action because unborn babies whose pregnant mothers are exposed to DCPA, sometimes without even knowing the exposure has occurred, could experience changes to fetal thyroid hormone levels, and these changes are generally linked to low birth weight, impaired brain development, decreased IQ and impaired motor skills later in life, some of which may be irreversible. For this decision, EPA relied on the best available science, which included robust studies that all demonstrate thyroid toxicity.</a:t>
            </a:r>
          </a:p>
        </p:txBody>
      </p:sp>
    </p:spTree>
    <p:extLst>
      <p:ext uri="{BB962C8B-B14F-4D97-AF65-F5344CB8AC3E}">
        <p14:creationId xmlns:p14="http://schemas.microsoft.com/office/powerpoint/2010/main" val="728552181"/>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lnSpcReduction="10000"/>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Releases Final Guidance on Efficacy Testing of Antimicrobial Pesticides Against Legionella Pneumophila in Cooling Tower Water</a:t>
            </a:r>
            <a:endParaRPr lang="en-US" sz="2600">
              <a:solidFill>
                <a:schemeClr val="accent1"/>
              </a:solidFill>
              <a:latin typeface="Arial" panose="020B0604020202020204" pitchFamily="34" charset="0"/>
              <a:cs typeface="Arial" panose="020B0604020202020204" pitchFamily="34" charset="0"/>
            </a:endParaRPr>
          </a:p>
          <a:p>
            <a:pPr algn="l"/>
            <a:r>
              <a:rPr lang="en-US" sz="2000" b="0" i="0">
                <a:solidFill>
                  <a:srgbClr val="1B1B1B"/>
                </a:solidFill>
                <a:effectLst/>
                <a:latin typeface="Arial" panose="020B0604020202020204" pitchFamily="34" charset="0"/>
                <a:cs typeface="Arial" panose="020B0604020202020204" pitchFamily="34" charset="0"/>
              </a:rPr>
              <a:t>On August 28, 2024, EPA released the final guidance and a test method to evaluate efficacy claims for antimicrobial products against Legionella pneumophila (L. pneumophila) in cooling tower water.</a:t>
            </a:r>
          </a:p>
          <a:p>
            <a:pPr algn="l"/>
            <a:r>
              <a:rPr lang="en-US" sz="2000" b="0" i="0">
                <a:solidFill>
                  <a:srgbClr val="1B1B1B"/>
                </a:solidFill>
                <a:effectLst/>
                <a:latin typeface="Arial" panose="020B0604020202020204" pitchFamily="34" charset="0"/>
                <a:cs typeface="Arial" panose="020B0604020202020204" pitchFamily="34" charset="0"/>
              </a:rPr>
              <a:t>Legionnaires’ disease (LD) is a serious type of pneumonia (lung infection) acquired by breathing in water droplets contaminated with L. pneumophila bacteria. Cooling towers are a potential breeding ground for this bacterium. L. pneumophila can disperse through the air in water droplets if cooling towers are not properly maintained. The incidence of LD in the United States has been increasing since 2000. Outbreaks and illness clusters have been associated with decorative, recreational, domestic, and industrial water systems, with the largest outbreaks caused by cooling towers.</a:t>
            </a:r>
          </a:p>
          <a:p>
            <a:pPr algn="l"/>
            <a:r>
              <a:rPr lang="en-US" sz="2000" b="0" i="0">
                <a:solidFill>
                  <a:srgbClr val="1B1B1B"/>
                </a:solidFill>
                <a:effectLst/>
                <a:latin typeface="Arial" panose="020B0604020202020204" pitchFamily="34" charset="0"/>
                <a:cs typeface="Arial" panose="020B0604020202020204" pitchFamily="34" charset="0"/>
              </a:rPr>
              <a:t>The finalized guidance provides an overview of the test method and additional information to registrants seeking to add L. pneumophila claims. The additional information includes data submission procedures, and example pesticide label use directions and claims for proposed antimicrobial product labels. Antimicrobial products with L. pneumophila claims may be used as part of a water management plan for cooling tower systems. </a:t>
            </a:r>
          </a:p>
        </p:txBody>
      </p:sp>
    </p:spTree>
    <p:extLst>
      <p:ext uri="{BB962C8B-B14F-4D97-AF65-F5344CB8AC3E}">
        <p14:creationId xmlns:p14="http://schemas.microsoft.com/office/powerpoint/2010/main" val="3773808907"/>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Awards $3 Million to Support Pesticide Inspector Residential Training Program</a:t>
            </a:r>
            <a:endParaRPr lang="en-US" sz="2600">
              <a:solidFill>
                <a:schemeClr val="accent1"/>
              </a:solidFill>
              <a:latin typeface="Arial" panose="020B0604020202020204" pitchFamily="34" charset="0"/>
              <a:cs typeface="Arial" panose="020B0604020202020204" pitchFamily="34" charset="0"/>
            </a:endParaRPr>
          </a:p>
          <a:p>
            <a:pPr algn="l"/>
            <a:r>
              <a:rPr lang="en-US" sz="2200" b="0" i="0">
                <a:solidFill>
                  <a:srgbClr val="1B1B1B"/>
                </a:solidFill>
                <a:effectLst/>
                <a:latin typeface="Arial" panose="020B0604020202020204" pitchFamily="34" charset="0"/>
                <a:cs typeface="Arial" panose="020B0604020202020204" pitchFamily="34" charset="0"/>
              </a:rPr>
              <a:t>On September 3, 2024, EPA announced  that the </a:t>
            </a:r>
            <a:r>
              <a:rPr lang="en-US" sz="2200" b="0" i="0">
                <a:effectLst/>
                <a:latin typeface="Arial" panose="020B0604020202020204" pitchFamily="34" charset="0"/>
                <a:cs typeface="Arial" panose="020B0604020202020204" pitchFamily="34" charset="0"/>
              </a:rPr>
              <a:t>National Association of State Departments of Agriculture (NASDA) </a:t>
            </a:r>
            <a:r>
              <a:rPr lang="en-US" sz="2200" b="0" i="0">
                <a:solidFill>
                  <a:srgbClr val="1B1B1B"/>
                </a:solidFill>
                <a:effectLst/>
                <a:latin typeface="Arial" panose="020B0604020202020204" pitchFamily="34" charset="0"/>
                <a:cs typeface="Arial" panose="020B0604020202020204" pitchFamily="34" charset="0"/>
              </a:rPr>
              <a:t>Foundation is the recipient of a cooperative agreement to implement the Pesticide Inspector Residential Training (PIRT) Program. EPA expects the total funding for the five-year period of the cooperative agreement, which began August 2, 2024, to be $3 million.</a:t>
            </a:r>
          </a:p>
          <a:p>
            <a:pPr algn="l"/>
            <a:r>
              <a:rPr lang="en-US" sz="2200" b="0" i="0">
                <a:solidFill>
                  <a:srgbClr val="1B1B1B"/>
                </a:solidFill>
                <a:effectLst/>
                <a:latin typeface="Arial" panose="020B0604020202020204" pitchFamily="34" charset="0"/>
                <a:cs typeface="Arial" panose="020B0604020202020204" pitchFamily="34" charset="0"/>
              </a:rPr>
              <a:t>The PIRT program provides educational pesticide training to inspectors and staff of states, Tribes, and U.S. territories working under Federal Insecticide, Fungicide, and Rodenticide Act cooperative agreements. The training includes information on new policies, new technologies, and tools to improve the effectiveness and efficiency of pesticide inspections.</a:t>
            </a:r>
          </a:p>
          <a:p>
            <a:pPr algn="l"/>
            <a:endParaRPr lang="en-US" sz="2000" b="0" i="0">
              <a:solidFill>
                <a:srgbClr val="1B1B1B"/>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240776"/>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Proposes to Register New Antimicrobial Active Ingredient Glycerol Formate</a:t>
            </a:r>
            <a:endParaRPr lang="en-US" sz="2600">
              <a:solidFill>
                <a:schemeClr val="accent1"/>
              </a:solidFill>
              <a:latin typeface="Arial" panose="020B0604020202020204" pitchFamily="34" charset="0"/>
              <a:cs typeface="Arial" panose="020B0604020202020204" pitchFamily="34" charset="0"/>
            </a:endParaRPr>
          </a:p>
          <a:p>
            <a:pPr algn="l"/>
            <a:r>
              <a:rPr lang="en-US" sz="2000" b="0" i="0">
                <a:solidFill>
                  <a:srgbClr val="1B1B1B"/>
                </a:solidFill>
                <a:effectLst/>
                <a:latin typeface="Arial" panose="020B0604020202020204" pitchFamily="34" charset="0"/>
                <a:cs typeface="Arial" panose="020B0604020202020204" pitchFamily="34" charset="0"/>
              </a:rPr>
              <a:t>On September 16, 2024, EPA released for public comment its proposed registration decision for pesticide products containing the new active ingredient glycerol formate. Products containing glycerol formate are intended to be used in healthcare settings (e.g., hospitals, medical premises and nursing homes) as a disinfectant for hard non-porous, non-food contact surfaces (e.g., stretchers) for bacteria, spores, and viruses, and as a sanitizer for soft surfaces (100% cotton or 100% polyester) for staphylococcus aureus and klebsiella aerogenes, which can cause serious infections. Glycerol formate is the first new antimicrobial active ingredient to be proposed for registration in four years. </a:t>
            </a:r>
          </a:p>
          <a:p>
            <a:pPr algn="l"/>
            <a:r>
              <a:rPr lang="en-US" sz="2000" b="0" i="0">
                <a:solidFill>
                  <a:srgbClr val="1B1B1B"/>
                </a:solidFill>
                <a:effectLst/>
                <a:latin typeface="Arial" panose="020B0604020202020204" pitchFamily="34" charset="0"/>
                <a:cs typeface="Arial" panose="020B0604020202020204" pitchFamily="34" charset="0"/>
              </a:rPr>
              <a:t>After considering public comments on the proposed registration and the draft risk assessment, EPA will determine whether the registration action meets the FIFRA registration standard. If EPA determines that the registration action can be granted, EPA will finalize the decision and the risk assessment including the ESA effects determination.</a:t>
            </a:r>
          </a:p>
        </p:txBody>
      </p:sp>
    </p:spTree>
    <p:extLst>
      <p:ext uri="{BB962C8B-B14F-4D97-AF65-F5344CB8AC3E}">
        <p14:creationId xmlns:p14="http://schemas.microsoft.com/office/powerpoint/2010/main" val="2371822784"/>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Issues Update to Existing Stocks Provisions for One Chlorpyrifos Product</a:t>
            </a:r>
            <a:endParaRPr lang="en-US" sz="2600">
              <a:solidFill>
                <a:schemeClr val="accent1"/>
              </a:solidFill>
              <a:latin typeface="Arial" panose="020B0604020202020204" pitchFamily="34" charset="0"/>
              <a:cs typeface="Arial" panose="020B0604020202020204" pitchFamily="34" charset="0"/>
            </a:endParaRPr>
          </a:p>
          <a:p>
            <a:pPr algn="l"/>
            <a:r>
              <a:rPr lang="en-US" sz="2000" b="0" i="0">
                <a:solidFill>
                  <a:srgbClr val="1B1B1B"/>
                </a:solidFill>
                <a:effectLst/>
                <a:latin typeface="Arial" panose="020B0604020202020204" pitchFamily="34" charset="0"/>
                <a:cs typeface="Arial" panose="020B0604020202020204" pitchFamily="34" charset="0"/>
              </a:rPr>
              <a:t>On September 16, 2024, EPA issued an amendment to the existing stocks provisions for the Kaizen Technologies LLC (Kaizen) chlorpyrifos end-use product “</a:t>
            </a:r>
            <a:r>
              <a:rPr lang="en-US" sz="2000" b="0" i="0" err="1">
                <a:solidFill>
                  <a:srgbClr val="1B1B1B"/>
                </a:solidFill>
                <a:effectLst/>
                <a:latin typeface="Arial" panose="020B0604020202020204" pitchFamily="34" charset="0"/>
                <a:cs typeface="Arial" panose="020B0604020202020204" pitchFamily="34" charset="0"/>
              </a:rPr>
              <a:t>Bifenchlor</a:t>
            </a:r>
            <a:r>
              <a:rPr lang="en-US" sz="2000" b="0" i="0">
                <a:solidFill>
                  <a:srgbClr val="1B1B1B"/>
                </a:solidFill>
                <a:effectLst/>
                <a:latin typeface="Arial" panose="020B0604020202020204" pitchFamily="34" charset="0"/>
                <a:cs typeface="Arial" panose="020B0604020202020204" pitchFamily="34" charset="0"/>
              </a:rPr>
              <a:t>” to allow for sale, distribution, and use for a limited time. The 2023 court decision vacating the 2021 chlorpyrifos tolerance revocation rule reinstated tolerances for products that registrants had previously voluntarily cancelled. Granting this amendment ensures greater consistency across chlorpyrifos products.</a:t>
            </a:r>
          </a:p>
          <a:p>
            <a:pPr algn="l"/>
            <a:r>
              <a:rPr lang="en-US" sz="2000" b="0" i="0">
                <a:solidFill>
                  <a:srgbClr val="1B1B1B"/>
                </a:solidFill>
                <a:effectLst/>
                <a:latin typeface="Arial" panose="020B0604020202020204" pitchFamily="34" charset="0"/>
                <a:cs typeface="Arial" panose="020B0604020202020204" pitchFamily="34" charset="0"/>
              </a:rPr>
              <a:t>EPA has amended the existing stocks provisions for the Kaizen chlorpyrifos end-use product </a:t>
            </a:r>
            <a:r>
              <a:rPr lang="en-US" sz="2000" b="0" i="0" err="1">
                <a:solidFill>
                  <a:srgbClr val="1B1B1B"/>
                </a:solidFill>
                <a:effectLst/>
                <a:latin typeface="Arial" panose="020B0604020202020204" pitchFamily="34" charset="0"/>
                <a:cs typeface="Arial" panose="020B0604020202020204" pitchFamily="34" charset="0"/>
              </a:rPr>
              <a:t>Bifenchlor</a:t>
            </a:r>
            <a:r>
              <a:rPr lang="en-US" sz="2000" b="0" i="0">
                <a:solidFill>
                  <a:srgbClr val="1B1B1B"/>
                </a:solidFill>
                <a:effectLst/>
                <a:latin typeface="Arial" panose="020B0604020202020204" pitchFamily="34" charset="0"/>
                <a:cs typeface="Arial" panose="020B0604020202020204" pitchFamily="34" charset="0"/>
              </a:rPr>
              <a:t> (Reg. No. 86363-11), which was voluntarily cancelled on August 31, 2022. he sale and distribution of existing stocks of this product has been amended for consistency with the existing stock provisions for other registrants who requested this provision. Sale and distribution is now permitted until April 30, 2025, and use of existing stocks of this product is now permitted until June 30, 2025. </a:t>
            </a:r>
          </a:p>
        </p:txBody>
      </p:sp>
    </p:spTree>
    <p:extLst>
      <p:ext uri="{BB962C8B-B14F-4D97-AF65-F5344CB8AC3E}">
        <p14:creationId xmlns:p14="http://schemas.microsoft.com/office/powerpoint/2010/main" val="1340867189"/>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Publishes Report as Part of Agency Strategy to Reduce Animal Testing</a:t>
            </a:r>
            <a:endParaRPr lang="en-US" sz="2600">
              <a:solidFill>
                <a:schemeClr val="accent1"/>
              </a:solidFill>
              <a:latin typeface="Arial" panose="020B0604020202020204" pitchFamily="34" charset="0"/>
              <a:cs typeface="Arial" panose="020B0604020202020204" pitchFamily="34" charset="0"/>
            </a:endParaRPr>
          </a:p>
          <a:p>
            <a:pPr algn="l"/>
            <a:r>
              <a:rPr lang="en-US" sz="2000" b="0" i="0">
                <a:solidFill>
                  <a:srgbClr val="1B1B1B"/>
                </a:solidFill>
                <a:effectLst/>
                <a:latin typeface="Arial" panose="020B0604020202020204" pitchFamily="34" charset="0"/>
                <a:cs typeface="Arial" panose="020B0604020202020204" pitchFamily="34" charset="0"/>
              </a:rPr>
              <a:t>On September </a:t>
            </a:r>
            <a:r>
              <a:rPr lang="en-US" sz="2000">
                <a:solidFill>
                  <a:srgbClr val="1B1B1B"/>
                </a:solidFill>
                <a:latin typeface="Arial" panose="020B0604020202020204" pitchFamily="34" charset="0"/>
                <a:cs typeface="Arial" panose="020B0604020202020204" pitchFamily="34" charset="0"/>
              </a:rPr>
              <a:t>24</a:t>
            </a:r>
            <a:r>
              <a:rPr lang="en-US" sz="2000" b="0" i="0">
                <a:solidFill>
                  <a:srgbClr val="1B1B1B"/>
                </a:solidFill>
                <a:effectLst/>
                <a:latin typeface="Arial" panose="020B0604020202020204" pitchFamily="34" charset="0"/>
                <a:cs typeface="Arial" panose="020B0604020202020204" pitchFamily="34" charset="0"/>
              </a:rPr>
              <a:t>, 2024, EPA released a detailed review of major environmental statutes that summarizes which EPA laws or regulations require vertebrate animal testing, such as laboratory testing done on rats, mice or rabbits. The report concludes that many statutes and regulations guiding EPA’s authority are broadly written and do not preclude the use of scientific information from New Approach Methods (NAMs), which are defined as any technology, methodology, approach, or combination that can provide information on chemical hazard and risk assessment to avoid the use of animal testing.</a:t>
            </a:r>
            <a:r>
              <a:rPr lang="en-US" sz="1400" b="0" i="0">
                <a:solidFill>
                  <a:srgbClr val="1B1B1B"/>
                </a:solidFill>
                <a:effectLst/>
                <a:latin typeface="Source Sans Pro Web"/>
              </a:rPr>
              <a:t>  </a:t>
            </a:r>
            <a:r>
              <a:rPr lang="en-US" sz="2000" b="0" i="0">
                <a:solidFill>
                  <a:srgbClr val="1B1B1B"/>
                </a:solidFill>
                <a:effectLst/>
                <a:latin typeface="Arial" panose="020B0604020202020204" pitchFamily="34" charset="0"/>
                <a:cs typeface="Arial" panose="020B0604020202020204" pitchFamily="34" charset="0"/>
              </a:rPr>
              <a:t>With flexible regulatory statutes, EPA can successfully incorporate NAMs data in a range of chemical decisions, as long as it prioritizes scientific rigor and fully acknowledges the chosen method’s advantages and limitations.</a:t>
            </a:r>
          </a:p>
          <a:p>
            <a:pPr algn="l"/>
            <a:r>
              <a:rPr lang="en-US" sz="2000" b="0" i="0">
                <a:solidFill>
                  <a:srgbClr val="1B1B1B"/>
                </a:solidFill>
                <a:effectLst/>
                <a:latin typeface="Arial" panose="020B0604020202020204" pitchFamily="34" charset="0"/>
                <a:cs typeface="Arial" panose="020B0604020202020204" pitchFamily="34" charset="0"/>
              </a:rPr>
              <a:t>This report is a deliverable in EPA’s NAMs Work Plan, which was originally released in June 2020 and updated in November 2021. </a:t>
            </a:r>
          </a:p>
          <a:p>
            <a:pPr algn="l"/>
            <a:endParaRPr lang="en-US" sz="2000" b="0" i="0">
              <a:solidFill>
                <a:srgbClr val="1B1B1B"/>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822894"/>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a:t>
            </a:r>
            <a:r>
              <a:rPr lang="en-US" sz="2600" err="1">
                <a:solidFill>
                  <a:schemeClr val="accent1"/>
                </a:solidFill>
                <a:latin typeface="Arial" panose="020B0604020202020204" pitchFamily="34" charset="0"/>
                <a:cs typeface="Arial" panose="020B0604020202020204" pitchFamily="34" charset="0"/>
                <a:hlinkClick r:id="rId3"/>
              </a:rPr>
              <a:t>EPA</a:t>
            </a:r>
            <a:r>
              <a:rPr lang="en-US" sz="2600">
                <a:solidFill>
                  <a:schemeClr val="accent1"/>
                </a:solidFill>
                <a:latin typeface="Arial" panose="020B0604020202020204" pitchFamily="34" charset="0"/>
                <a:cs typeface="Arial" panose="020B0604020202020204" pitchFamily="34" charset="0"/>
                <a:hlinkClick r:id="rId3"/>
              </a:rPr>
              <a:t> Finalizes Plan to Protect Vulnerable Species</a:t>
            </a:r>
            <a:r>
              <a:rPr lang="en-US" sz="2600">
                <a:solidFill>
                  <a:schemeClr val="accent1"/>
                </a:solidFill>
                <a:latin typeface="Arial" panose="020B0604020202020204" pitchFamily="34" charset="0"/>
                <a:cs typeface="Arial" panose="020B0604020202020204" pitchFamily="34" charset="0"/>
                <a:hlinkClick r:id="rId2"/>
              </a:rPr>
              <a:t> Report as Part of Agency Strategy to Reduce Animal Testing</a:t>
            </a:r>
            <a:endParaRPr lang="en-US" sz="2600">
              <a:solidFill>
                <a:schemeClr val="accent1"/>
              </a:solidFill>
              <a:latin typeface="Arial" panose="020B0604020202020204" pitchFamily="34" charset="0"/>
              <a:cs typeface="Arial" panose="020B0604020202020204" pitchFamily="34" charset="0"/>
            </a:endParaRPr>
          </a:p>
          <a:p>
            <a:pPr algn="l"/>
            <a:r>
              <a:rPr lang="en-US" sz="1900" b="0" i="0">
                <a:solidFill>
                  <a:srgbClr val="1B1B1B"/>
                </a:solidFill>
                <a:effectLst/>
                <a:latin typeface="Arial" panose="020B0604020202020204" pitchFamily="34" charset="0"/>
                <a:cs typeface="Arial" panose="020B0604020202020204" pitchFamily="34" charset="0"/>
              </a:rPr>
              <a:t>On </a:t>
            </a:r>
            <a:r>
              <a:rPr lang="en-US" sz="1900" b="0" i="0">
                <a:effectLst/>
                <a:latin typeface="Arial" panose="020B0604020202020204" pitchFamily="34" charset="0"/>
                <a:cs typeface="Arial" panose="020B0604020202020204" pitchFamily="34" charset="0"/>
              </a:rPr>
              <a:t>September </a:t>
            </a:r>
            <a:r>
              <a:rPr lang="en-US" sz="1900">
                <a:latin typeface="Arial" panose="020B0604020202020204" pitchFamily="34" charset="0"/>
                <a:cs typeface="Arial" panose="020B0604020202020204" pitchFamily="34" charset="0"/>
              </a:rPr>
              <a:t>24</a:t>
            </a:r>
            <a:r>
              <a:rPr lang="en-US" sz="1900" b="0" i="0">
                <a:effectLst/>
                <a:latin typeface="Arial" panose="020B0604020202020204" pitchFamily="34" charset="0"/>
                <a:cs typeface="Arial" panose="020B0604020202020204" pitchFamily="34" charset="0"/>
              </a:rPr>
              <a:t>, 2024, EPA released its Vulnerable Species Action Plan (VSAP), finalizing its transition from its June 2023 Vulnerable Species Pilot (VSP) in order to help conserve federally threatened and endangered (listed) species from pesticides. As part of implementing EPA’s Endangered Species Act Workplan, the VSAP is intended to provide a framework for EPA to adopt early, meaningful protections to address potential impacts for listed species that EPA identifies as particularly “vulnerable” to pesticides.</a:t>
            </a:r>
          </a:p>
          <a:p>
            <a:pPr algn="l"/>
            <a:r>
              <a:rPr lang="en-US" sz="1900">
                <a:latin typeface="Arial" panose="020B0604020202020204" pitchFamily="34" charset="0"/>
                <a:cs typeface="Arial" panose="020B0604020202020204" pitchFamily="34" charset="0"/>
              </a:rPr>
              <a:t>T</a:t>
            </a:r>
            <a:r>
              <a:rPr lang="en-US" sz="1900" b="0" i="0">
                <a:effectLst/>
                <a:latin typeface="Arial" panose="020B0604020202020204" pitchFamily="34" charset="0"/>
                <a:cs typeface="Arial" panose="020B0604020202020204" pitchFamily="34" charset="0"/>
              </a:rPr>
              <a:t>he plan describes the framework that EPA will use for vulnerable species when considering FIFRA actions for conventional pesticides (such as new chemical registrations and registration review). EPA plans to incorporate mitigations from the VSAP into applicable pesticide actions, even if EPA has not yet determined effects under the Endangered Species Act (ESA) or consulted with FWS. </a:t>
            </a:r>
          </a:p>
          <a:p>
            <a:pPr algn="l"/>
            <a:r>
              <a:rPr lang="en-US" sz="1900" b="0" i="0">
                <a:effectLst/>
                <a:latin typeface="Arial" panose="020B0604020202020204" pitchFamily="34" charset="0"/>
                <a:cs typeface="Arial" panose="020B0604020202020204" pitchFamily="34" charset="0"/>
              </a:rPr>
              <a:t>The VSAP identifies the potential for impacts (Step 1), the type and level of mitigation (Step 2), and where mitigation applies (Step 3). Any needed mitigations will only apply in geographically specific areas (referred to as Pesticide Use Limitation Areas or PULAs). EPA is refining the species maps that it will use for PULAs and will not implement the VSAP in registration review until those maps are refined, which will likely be later in 2024.</a:t>
            </a:r>
          </a:p>
        </p:txBody>
      </p:sp>
    </p:spTree>
    <p:extLst>
      <p:ext uri="{BB962C8B-B14F-4D97-AF65-F5344CB8AC3E}">
        <p14:creationId xmlns:p14="http://schemas.microsoft.com/office/powerpoint/2010/main" val="3753007355"/>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 EPA Finalizes Plan to Protect Vulnerable Species</a:t>
            </a:r>
            <a:endParaRPr lang="en-US" sz="2600">
              <a:solidFill>
                <a:schemeClr val="accent1"/>
              </a:solidFill>
              <a:latin typeface="Arial" panose="020B0604020202020204" pitchFamily="34" charset="0"/>
              <a:cs typeface="Arial" panose="020B0604020202020204" pitchFamily="34" charset="0"/>
            </a:endParaRPr>
          </a:p>
          <a:p>
            <a:r>
              <a:rPr lang="en-US" sz="1900" b="0" i="0">
                <a:solidFill>
                  <a:srgbClr val="1B1B1B"/>
                </a:solidFill>
                <a:effectLst/>
                <a:latin typeface="Arial" panose="020B0604020202020204" pitchFamily="34" charset="0"/>
                <a:cs typeface="Arial" panose="020B0604020202020204" pitchFamily="34" charset="0"/>
              </a:rPr>
              <a:t>On </a:t>
            </a:r>
            <a:r>
              <a:rPr lang="en-US" sz="1900" b="0" i="0">
                <a:effectLst/>
                <a:latin typeface="Arial" panose="020B0604020202020204" pitchFamily="34" charset="0"/>
                <a:cs typeface="Arial" panose="020B0604020202020204" pitchFamily="34" charset="0"/>
              </a:rPr>
              <a:t>September </a:t>
            </a:r>
            <a:r>
              <a:rPr lang="en-US" sz="1900">
                <a:latin typeface="Arial" panose="020B0604020202020204" pitchFamily="34" charset="0"/>
                <a:cs typeface="Arial" panose="020B0604020202020204" pitchFamily="34" charset="0"/>
              </a:rPr>
              <a:t>26</a:t>
            </a:r>
            <a:r>
              <a:rPr lang="en-US" sz="1900" b="0" i="0">
                <a:effectLst/>
                <a:latin typeface="Arial" panose="020B0604020202020204" pitchFamily="34" charset="0"/>
                <a:cs typeface="Arial" panose="020B0604020202020204" pitchFamily="34" charset="0"/>
              </a:rPr>
              <a:t>, 2024, EPA released its Vulnerable Species Action Plan (VSAP), finalizing its transition from its June 2023 Vulnerable Species Pilot (VSP) in order to help conserve federally threatened and endangered (listed) species from pesticides. As part of implementing EPA’s Endangered Species Act Workplan, the VSAP is intended to provide a framework for EPA to adopt early, meaningful protections to address potential impacts for listed species that EPA identifies as particularly “vulnerable” to pesticides.</a:t>
            </a:r>
          </a:p>
          <a:p>
            <a:pPr algn="l"/>
            <a:r>
              <a:rPr lang="en-US" sz="1900">
                <a:latin typeface="Arial" panose="020B0604020202020204" pitchFamily="34" charset="0"/>
                <a:cs typeface="Arial" panose="020B0604020202020204" pitchFamily="34" charset="0"/>
              </a:rPr>
              <a:t>T</a:t>
            </a:r>
            <a:r>
              <a:rPr lang="en-US" sz="1900" b="0" i="0">
                <a:effectLst/>
                <a:latin typeface="Arial" panose="020B0604020202020204" pitchFamily="34" charset="0"/>
                <a:cs typeface="Arial" panose="020B0604020202020204" pitchFamily="34" charset="0"/>
              </a:rPr>
              <a:t>he plan describes the framework that EPA will use for vulnerable species when considering FIFRA actions for conventional pesticides (such as new chemical registrations and registration review). EPA plans to incorporate mitigations from the VSAP into applicable pesticide actions, even if EPA has not yet determined effects under the Endangered Species Act (ESA) or consulted with FWS. </a:t>
            </a:r>
          </a:p>
          <a:p>
            <a:pPr algn="l"/>
            <a:r>
              <a:rPr lang="en-US" sz="1900" b="0" i="0">
                <a:effectLst/>
                <a:latin typeface="Arial" panose="020B0604020202020204" pitchFamily="34" charset="0"/>
                <a:cs typeface="Arial" panose="020B0604020202020204" pitchFamily="34" charset="0"/>
              </a:rPr>
              <a:t>The VSAP identifies the potential for impacts (Step 1), the type and level of mitigation (Step 2), and where mitigation applies (Step 3). Any needed mitigations will only apply in geographically specific areas (referred to as Pesticide Use Limitation Areas or PULAs). EPA is refining the species maps that it will use for PULAs and will not implement the VSAP in registration review until those maps are refined, which will likely be later in 2024.</a:t>
            </a:r>
          </a:p>
        </p:txBody>
      </p:sp>
    </p:spTree>
    <p:extLst>
      <p:ext uri="{BB962C8B-B14F-4D97-AF65-F5344CB8AC3E}">
        <p14:creationId xmlns:p14="http://schemas.microsoft.com/office/powerpoint/2010/main" val="4099083190"/>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Releases Draft Biological Evaluations for </a:t>
            </a:r>
            <a:r>
              <a:rPr lang="en-US" sz="2600" err="1">
                <a:solidFill>
                  <a:schemeClr val="accent1"/>
                </a:solidFill>
                <a:latin typeface="Arial" panose="020B0604020202020204" pitchFamily="34" charset="0"/>
                <a:cs typeface="Arial" panose="020B0604020202020204" pitchFamily="34" charset="0"/>
                <a:hlinkClick r:id="rId2"/>
              </a:rPr>
              <a:t>Bicyclopyrone</a:t>
            </a:r>
            <a:r>
              <a:rPr lang="en-US" sz="2600">
                <a:solidFill>
                  <a:schemeClr val="accent1"/>
                </a:solidFill>
                <a:latin typeface="Arial" panose="020B0604020202020204" pitchFamily="34" charset="0"/>
                <a:cs typeface="Arial" panose="020B0604020202020204" pitchFamily="34" charset="0"/>
                <a:hlinkClick r:id="rId2"/>
              </a:rPr>
              <a:t> and Benzovindiflupyr Effects on Endangered Species</a:t>
            </a:r>
            <a:endParaRPr lang="en-US" sz="2600">
              <a:solidFill>
                <a:schemeClr val="accent1"/>
              </a:solidFill>
              <a:latin typeface="Arial" panose="020B0604020202020204" pitchFamily="34" charset="0"/>
              <a:cs typeface="Arial" panose="020B0604020202020204" pitchFamily="34" charset="0"/>
            </a:endParaRPr>
          </a:p>
          <a:p>
            <a:r>
              <a:rPr lang="en-US" sz="2200" b="0" i="0">
                <a:solidFill>
                  <a:srgbClr val="1B1B1B"/>
                </a:solidFill>
                <a:effectLst/>
                <a:latin typeface="Arial" panose="020B0604020202020204" pitchFamily="34" charset="0"/>
                <a:cs typeface="Arial" panose="020B0604020202020204" pitchFamily="34" charset="0"/>
              </a:rPr>
              <a:t>On </a:t>
            </a:r>
            <a:r>
              <a:rPr lang="en-US" sz="2200" b="0" i="0">
                <a:effectLst/>
                <a:latin typeface="Arial" panose="020B0604020202020204" pitchFamily="34" charset="0"/>
                <a:cs typeface="Arial" panose="020B0604020202020204" pitchFamily="34" charset="0"/>
              </a:rPr>
              <a:t>September </a:t>
            </a:r>
            <a:r>
              <a:rPr lang="en-US" sz="2200">
                <a:latin typeface="Arial" panose="020B0604020202020204" pitchFamily="34" charset="0"/>
                <a:cs typeface="Arial" panose="020B0604020202020204" pitchFamily="34" charset="0"/>
              </a:rPr>
              <a:t>27</a:t>
            </a:r>
            <a:r>
              <a:rPr lang="en-US" sz="2200" b="0" i="0">
                <a:effectLst/>
                <a:latin typeface="Arial" panose="020B0604020202020204" pitchFamily="34" charset="0"/>
                <a:cs typeface="Arial" panose="020B0604020202020204" pitchFamily="34" charset="0"/>
              </a:rPr>
              <a:t>, 2024, EPA released </a:t>
            </a:r>
            <a:r>
              <a:rPr lang="en-US" sz="2200" b="0" i="0">
                <a:solidFill>
                  <a:srgbClr val="1B1B1B"/>
                </a:solidFill>
                <a:effectLst/>
                <a:latin typeface="Arial" panose="020B0604020202020204" pitchFamily="34" charset="0"/>
                <a:cs typeface="Arial" panose="020B0604020202020204" pitchFamily="34" charset="0"/>
              </a:rPr>
              <a:t>two draft biological evaluations (BEs), which include EPA’s draft Endangered Species Act (ESA) effects determinations for the pesticides </a:t>
            </a:r>
            <a:r>
              <a:rPr lang="en-US" sz="2200" b="0" i="0" err="1">
                <a:solidFill>
                  <a:srgbClr val="1B1B1B"/>
                </a:solidFill>
                <a:effectLst/>
                <a:latin typeface="Arial" panose="020B0604020202020204" pitchFamily="34" charset="0"/>
                <a:cs typeface="Arial" panose="020B0604020202020204" pitchFamily="34" charset="0"/>
              </a:rPr>
              <a:t>bicyclopyrone</a:t>
            </a:r>
            <a:r>
              <a:rPr lang="en-US" sz="2200" b="0" i="0">
                <a:solidFill>
                  <a:srgbClr val="1B1B1B"/>
                </a:solidFill>
                <a:effectLst/>
                <a:latin typeface="Arial" panose="020B0604020202020204" pitchFamily="34" charset="0"/>
                <a:cs typeface="Arial" panose="020B0604020202020204" pitchFamily="34" charset="0"/>
              </a:rPr>
              <a:t> and benzovindiflupyr on federally endangered and threatened (listed) species and their designated critical habitats. The draft BEs will be available for public comment for 60 days.</a:t>
            </a:r>
          </a:p>
          <a:p>
            <a:r>
              <a:rPr lang="en-US" sz="2200" b="0" i="0">
                <a:solidFill>
                  <a:srgbClr val="1B1B1B"/>
                </a:solidFill>
                <a:effectLst/>
                <a:latin typeface="Arial" panose="020B0604020202020204" pitchFamily="34" charset="0"/>
                <a:cs typeface="Arial" panose="020B0604020202020204" pitchFamily="34" charset="0"/>
              </a:rPr>
              <a:t>In its draft BEs, EPA evaluated the effects of </a:t>
            </a:r>
            <a:r>
              <a:rPr lang="en-US" sz="2200" b="0" i="0" err="1">
                <a:solidFill>
                  <a:srgbClr val="1B1B1B"/>
                </a:solidFill>
                <a:effectLst/>
                <a:latin typeface="Arial" panose="020B0604020202020204" pitchFamily="34" charset="0"/>
                <a:cs typeface="Arial" panose="020B0604020202020204" pitchFamily="34" charset="0"/>
              </a:rPr>
              <a:t>bicyclopyrone</a:t>
            </a:r>
            <a:r>
              <a:rPr lang="en-US" sz="2200" b="0" i="0">
                <a:solidFill>
                  <a:srgbClr val="1B1B1B"/>
                </a:solidFill>
                <a:effectLst/>
                <a:latin typeface="Arial" panose="020B0604020202020204" pitchFamily="34" charset="0"/>
                <a:cs typeface="Arial" panose="020B0604020202020204" pitchFamily="34" charset="0"/>
              </a:rPr>
              <a:t> and benzovindiflupyr on 1,725 listed species and 944 critical habitats in the United States and its territories and made draft effects determinations. EPA’s draft effects determinations in the draft BEs find that both </a:t>
            </a:r>
            <a:r>
              <a:rPr lang="en-US" sz="2200" b="0" i="0" err="1">
                <a:solidFill>
                  <a:srgbClr val="1B1B1B"/>
                </a:solidFill>
                <a:effectLst/>
                <a:latin typeface="Arial" panose="020B0604020202020204" pitchFamily="34" charset="0"/>
                <a:cs typeface="Arial" panose="020B0604020202020204" pitchFamily="34" charset="0"/>
              </a:rPr>
              <a:t>bicyclopyrone</a:t>
            </a:r>
            <a:r>
              <a:rPr lang="en-US" sz="2200" b="0" i="0">
                <a:solidFill>
                  <a:srgbClr val="1B1B1B"/>
                </a:solidFill>
                <a:effectLst/>
                <a:latin typeface="Arial" panose="020B0604020202020204" pitchFamily="34" charset="0"/>
                <a:cs typeface="Arial" panose="020B0604020202020204" pitchFamily="34" charset="0"/>
              </a:rPr>
              <a:t> and benzovindiflupyr are “likely to adversely affect” (LAA) listed species and their critical habitats. </a:t>
            </a:r>
          </a:p>
          <a:p>
            <a:endParaRPr lang="en-US" sz="2200" b="0" i="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93868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E55A0D-61BD-06E1-BAB4-F42D6ECEE45B}"/>
              </a:ext>
            </a:extLst>
          </p:cNvPr>
          <p:cNvSpPr>
            <a:spLocks noGrp="1"/>
          </p:cNvSpPr>
          <p:nvPr>
            <p:ph type="title"/>
          </p:nvPr>
        </p:nvSpPr>
        <p:spPr>
          <a:xfrm>
            <a:off x="1371599" y="294538"/>
            <a:ext cx="9895951" cy="1033669"/>
          </a:xfrm>
        </p:spPr>
        <p:txBody>
          <a:bodyPr>
            <a:normAutofit fontScale="90000"/>
          </a:bodyPr>
          <a:lstStyle/>
          <a:p>
            <a:pPr algn="ctr"/>
            <a:r>
              <a:rPr kumimoji="0" lang="en-US" sz="4000" b="1" i="0" u="none" strike="noStrike" kern="1200" cap="none" spc="0" normalizeH="0" baseline="0" noProof="0">
                <a:ln>
                  <a:noFill/>
                </a:ln>
                <a:solidFill>
                  <a:srgbClr val="FFFFFF"/>
                </a:solidFill>
                <a:effectLst/>
                <a:uLnTx/>
                <a:uFillTx/>
                <a:latin typeface="Arial" panose="020B0604020202020204" pitchFamily="34" charset="0"/>
                <a:ea typeface="Cambria Math"/>
                <a:cs typeface="Arial" panose="020B0604020202020204" pitchFamily="34" charset="0"/>
              </a:rPr>
              <a:t>FY 24 Biopesticide &amp; Pollution Prevention Division (BPPD) Registration Highlights</a:t>
            </a:r>
            <a:endParaRPr lang="en-US" sz="4000">
              <a:solidFill>
                <a:srgbClr val="FFFFFF"/>
              </a:solidFill>
            </a:endParaRPr>
          </a:p>
        </p:txBody>
      </p:sp>
      <p:sp>
        <p:nvSpPr>
          <p:cNvPr id="3" name="Content Placeholder 2">
            <a:extLst>
              <a:ext uri="{FF2B5EF4-FFF2-40B4-BE49-F238E27FC236}">
                <a16:creationId xmlns:a16="http://schemas.microsoft.com/office/drawing/2014/main" id="{2F022FE1-3F1A-22F9-3864-3BDF6DBD643F}"/>
              </a:ext>
            </a:extLst>
          </p:cNvPr>
          <p:cNvSpPr>
            <a:spLocks noGrp="1"/>
          </p:cNvSpPr>
          <p:nvPr>
            <p:ph idx="1"/>
          </p:nvPr>
        </p:nvSpPr>
        <p:spPr>
          <a:xfrm>
            <a:off x="544076" y="1590741"/>
            <a:ext cx="10309817" cy="5197811"/>
          </a:xfrm>
        </p:spPr>
        <p:txBody>
          <a:bodyPr anchor="ctr">
            <a:normAutofit/>
          </a:bodyPr>
          <a:lstStyle/>
          <a:p>
            <a:pPr lvl="1">
              <a:lnSpc>
                <a:spcPct val="90000"/>
              </a:lnSpc>
              <a:spcBef>
                <a:spcPct val="30000"/>
              </a:spcBef>
              <a:spcAft>
                <a:spcPts val="0"/>
              </a:spcAft>
              <a:buFont typeface="Wingdings" panose="05000000000000000000" pitchFamily="2" charset="2"/>
              <a:buChar char="§"/>
              <a:tabLst/>
              <a:defRPr/>
            </a:pPr>
            <a:r>
              <a:rPr kumimoji="0" 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BPPD completed 145 PRIA actions:</a:t>
            </a:r>
          </a:p>
          <a:p>
            <a:pPr marL="1143000" lvl="1" indent="-457200">
              <a:spcBef>
                <a:spcPct val="30000"/>
              </a:spcBef>
              <a:defRPr/>
            </a:pPr>
            <a:r>
              <a:rPr lang="en-US" sz="2800" dirty="0">
                <a:latin typeface="Arial"/>
                <a:cs typeface="Arial"/>
              </a:rPr>
              <a:t>26</a:t>
            </a:r>
            <a:r>
              <a:rPr kumimoji="0" lang="en-US" sz="2800" b="0" i="0" u="none" strike="noStrike" kern="1200" cap="none" spc="0" normalizeH="0" baseline="0" noProof="0" dirty="0">
                <a:ln>
                  <a:noFill/>
                </a:ln>
                <a:effectLst/>
                <a:uLnTx/>
                <a:uFillTx/>
                <a:latin typeface="Arial"/>
                <a:cs typeface="Arial"/>
              </a:rPr>
              <a:t> new active ingredient decisions</a:t>
            </a:r>
            <a:endParaRPr lang="en-US" sz="2800" b="0" i="0" u="none" strike="noStrike" kern="1200" cap="none" spc="0" normalizeH="0" baseline="0" noProof="0" dirty="0">
              <a:ln>
                <a:noFill/>
              </a:ln>
              <a:effectLst/>
              <a:uLnTx/>
              <a:uFillTx/>
              <a:latin typeface="Arial"/>
              <a:cs typeface="Arial"/>
            </a:endParaRPr>
          </a:p>
          <a:p>
            <a:pPr marL="1143000" lvl="1" indent="-457200">
              <a:spcBef>
                <a:spcPct val="30000"/>
              </a:spcBef>
              <a:defRPr/>
            </a:pP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10 new use decisions</a:t>
            </a:r>
          </a:p>
          <a:p>
            <a:pPr marL="1143000" lvl="1" indent="-457200">
              <a:spcBef>
                <a:spcPct val="30000"/>
              </a:spcBef>
              <a:defRPr/>
            </a:pP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 EUP decisions</a:t>
            </a:r>
          </a:p>
          <a:p>
            <a:pPr marL="1143000" lvl="1" indent="-457200">
              <a:spcBef>
                <a:spcPct val="30000"/>
              </a:spcBef>
              <a:defRPr/>
            </a:pP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38 M009 pesticide determinations </a:t>
            </a:r>
          </a:p>
          <a:p>
            <a:pPr marL="1143000" lvl="1" indent="-457200">
              <a:spcBef>
                <a:spcPct val="30000"/>
              </a:spcBef>
              <a:defRPr/>
            </a:pPr>
            <a:r>
              <a:rPr lang="en-US" sz="2800" dirty="0">
                <a:latin typeface="Arial" panose="020B0604020202020204" pitchFamily="34" charset="0"/>
                <a:cs typeface="Arial" panose="020B0604020202020204" pitchFamily="34" charset="0"/>
              </a:rPr>
              <a:t>27 n</a:t>
            </a:r>
            <a:r>
              <a:rPr kumimoji="0" lang="en-US" sz="28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ew</a:t>
            </a: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product decisions</a:t>
            </a:r>
          </a:p>
          <a:p>
            <a:pPr marL="1143000" lvl="1" indent="-457200">
              <a:spcBef>
                <a:spcPct val="30000"/>
              </a:spcBef>
              <a:defRPr/>
            </a:pP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4 biochemical classification decisions</a:t>
            </a:r>
          </a:p>
          <a:p>
            <a:pPr lvl="1">
              <a:lnSpc>
                <a:spcPct val="90000"/>
              </a:lnSpc>
              <a:spcBef>
                <a:spcPct val="30000"/>
              </a:spcBef>
              <a:spcAft>
                <a:spcPts val="0"/>
              </a:spcAft>
              <a:buFont typeface="Wingdings" panose="05000000000000000000" pitchFamily="2" charset="2"/>
              <a:buChar char="§"/>
              <a:tabLst/>
              <a:defRPr/>
            </a:pPr>
            <a:r>
              <a:rPr kumimoji="0" 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BPPD completed 500 non-PRIA actions</a:t>
            </a:r>
          </a:p>
          <a:p>
            <a:endParaRPr lang="en-US" sz="2000" dirty="0"/>
          </a:p>
        </p:txBody>
      </p:sp>
    </p:spTree>
    <p:extLst>
      <p:ext uri="{BB962C8B-B14F-4D97-AF65-F5344CB8AC3E}">
        <p14:creationId xmlns:p14="http://schemas.microsoft.com/office/powerpoint/2010/main" val="221745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Announces Proposed Registration for New Pesticide Metamitron</a:t>
            </a:r>
            <a:endParaRPr lang="en-US" sz="2600">
              <a:solidFill>
                <a:schemeClr val="accent1"/>
              </a:solidFill>
              <a:latin typeface="Arial" panose="020B0604020202020204" pitchFamily="34" charset="0"/>
              <a:cs typeface="Arial" panose="020B0604020202020204" pitchFamily="34" charset="0"/>
            </a:endParaRPr>
          </a:p>
          <a:p>
            <a:r>
              <a:rPr lang="en-US" sz="2000" b="0" i="0">
                <a:solidFill>
                  <a:srgbClr val="1B1B1B"/>
                </a:solidFill>
                <a:effectLst/>
                <a:latin typeface="Arial" panose="020B0604020202020204" pitchFamily="34" charset="0"/>
                <a:cs typeface="Arial" panose="020B0604020202020204" pitchFamily="34" charset="0"/>
              </a:rPr>
              <a:t>On </a:t>
            </a:r>
            <a:r>
              <a:rPr lang="en-US" sz="2000" b="0" i="0">
                <a:effectLst/>
                <a:latin typeface="Arial" panose="020B0604020202020204" pitchFamily="34" charset="0"/>
                <a:cs typeface="Arial" panose="020B0604020202020204" pitchFamily="34" charset="0"/>
              </a:rPr>
              <a:t>September </a:t>
            </a:r>
            <a:r>
              <a:rPr lang="en-US" sz="2000">
                <a:latin typeface="Arial" panose="020B0604020202020204" pitchFamily="34" charset="0"/>
                <a:cs typeface="Arial" panose="020B0604020202020204" pitchFamily="34" charset="0"/>
              </a:rPr>
              <a:t>27</a:t>
            </a:r>
            <a:r>
              <a:rPr lang="en-US" sz="2000" b="0" i="0">
                <a:effectLst/>
                <a:latin typeface="Arial" panose="020B0604020202020204" pitchFamily="34" charset="0"/>
                <a:cs typeface="Arial" panose="020B0604020202020204" pitchFamily="34" charset="0"/>
              </a:rPr>
              <a:t>, 2024, EPA released </a:t>
            </a:r>
            <a:r>
              <a:rPr lang="en-US" sz="2000" b="0" i="0">
                <a:solidFill>
                  <a:srgbClr val="1B1B1B"/>
                </a:solidFill>
                <a:effectLst/>
                <a:latin typeface="Arial" panose="020B0604020202020204" pitchFamily="34" charset="0"/>
                <a:cs typeface="Arial" panose="020B0604020202020204" pitchFamily="34" charset="0"/>
              </a:rPr>
              <a:t>its proposed registration decision for plant growth regulator products containing the new active ingredient (AI) metamitron for use on apple and pear trees. Metamitron is a chemical thinning agent applied to apple and pear tree leaves shortly after the blooming stage to thin excess fruit. This allows the remaining fruit to grow larger and may contribute to higher quality fruit and plant health.</a:t>
            </a:r>
          </a:p>
          <a:p>
            <a:pPr algn="l"/>
            <a:r>
              <a:rPr lang="en-US" sz="2000" b="0" i="0">
                <a:solidFill>
                  <a:srgbClr val="1B1B1B"/>
                </a:solidFill>
                <a:effectLst/>
                <a:latin typeface="Arial" panose="020B0604020202020204" pitchFamily="34" charset="0"/>
                <a:cs typeface="Arial" panose="020B0604020202020204" pitchFamily="34" charset="0"/>
              </a:rPr>
              <a:t>In addition to its proposed registration decision, EPA has also released its draft human health and ecological risk assessments as well as a biological evaluation for the pesticide under the Endangered Species Act (ESA).</a:t>
            </a:r>
          </a:p>
          <a:p>
            <a:pPr algn="l"/>
            <a:r>
              <a:rPr lang="en-US" sz="2000" b="0" i="0">
                <a:solidFill>
                  <a:srgbClr val="1B1B1B"/>
                </a:solidFill>
                <a:effectLst/>
                <a:latin typeface="Arial" panose="020B0604020202020204" pitchFamily="34" charset="0"/>
                <a:cs typeface="Arial" panose="020B0604020202020204" pitchFamily="34" charset="0"/>
              </a:rPr>
              <a:t>No human health risks of concern were identified when metamitron is used according to the label. EPA conducted an ecological risk assessment and biological evaluation (BE) under the ESA and initiated an informal consultation with the U.S. Fish and Wildlife Service (FWS). In its effects determination, EPA found that metamitron was not likely to adversely affect any of the identified species or critical habitats. EPA will not move forward with any final decision on these registrations until the informal consultation with FWS is complete.</a:t>
            </a:r>
          </a:p>
          <a:p>
            <a:endParaRPr lang="en-US" sz="2200" b="0" i="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0260"/>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lnSpcReduction="10000"/>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Announces Next Steps to Protect Endangered Species from Chlorpyrifos</a:t>
            </a:r>
            <a:endParaRPr lang="en-US" sz="2600">
              <a:solidFill>
                <a:schemeClr val="accent1"/>
              </a:solidFill>
              <a:latin typeface="Arial" panose="020B0604020202020204" pitchFamily="34" charset="0"/>
              <a:cs typeface="Arial" panose="020B0604020202020204" pitchFamily="34" charset="0"/>
            </a:endParaRPr>
          </a:p>
          <a:p>
            <a:pPr algn="l"/>
            <a:r>
              <a:rPr lang="en-US" sz="1900" b="0" i="0">
                <a:solidFill>
                  <a:srgbClr val="1B1B1B"/>
                </a:solidFill>
                <a:effectLst/>
                <a:latin typeface="Arial" panose="020B0604020202020204" pitchFamily="34" charset="0"/>
                <a:cs typeface="Arial" panose="020B0604020202020204" pitchFamily="34" charset="0"/>
              </a:rPr>
              <a:t>On </a:t>
            </a:r>
            <a:r>
              <a:rPr lang="en-US" sz="1900" b="0" i="0">
                <a:effectLst/>
                <a:latin typeface="Arial" panose="020B0604020202020204" pitchFamily="34" charset="0"/>
                <a:cs typeface="Arial" panose="020B0604020202020204" pitchFamily="34" charset="0"/>
              </a:rPr>
              <a:t>October 1, 2024, EPA announced </a:t>
            </a:r>
            <a:r>
              <a:rPr lang="en-US" sz="1900" b="0" i="0">
                <a:solidFill>
                  <a:srgbClr val="1B1B1B"/>
                </a:solidFill>
                <a:effectLst/>
                <a:latin typeface="Arial" panose="020B0604020202020204" pitchFamily="34" charset="0"/>
                <a:cs typeface="Arial" panose="020B0604020202020204" pitchFamily="34" charset="0"/>
              </a:rPr>
              <a:t>additional measures to protect federally threatened or endangered (listed) species and their designated critical habitats from the effects of chlorpyrifos. The measures include new product labels containing additional protections and Endangered Species Protection Bulletins that set geographically specific limitations on pesticide use. Collectively, these measures will not only protect listed species but also reduce exposure to non-listed species.</a:t>
            </a:r>
          </a:p>
          <a:p>
            <a:pPr algn="l"/>
            <a:r>
              <a:rPr lang="en-US" sz="1900" b="0" i="0">
                <a:solidFill>
                  <a:srgbClr val="1B1B1B"/>
                </a:solidFill>
                <a:effectLst/>
                <a:latin typeface="Arial" panose="020B0604020202020204" pitchFamily="34" charset="0"/>
                <a:cs typeface="Arial" panose="020B0604020202020204" pitchFamily="34" charset="0"/>
              </a:rPr>
              <a:t>After consultation between EPA and the National Marine Fisheries Service (NMFS), and the chlorpyrifos registrants, on June 30, 2022, NMFS issued a “no jeopardy” </a:t>
            </a:r>
            <a:r>
              <a:rPr lang="en-US" sz="1900" b="0" i="0" err="1">
                <a:solidFill>
                  <a:srgbClr val="1B1B1B"/>
                </a:solidFill>
                <a:effectLst/>
                <a:latin typeface="Arial" panose="020B0604020202020204" pitchFamily="34" charset="0"/>
                <a:cs typeface="Arial" panose="020B0604020202020204" pitchFamily="34" charset="0"/>
              </a:rPr>
              <a:t>BiOp</a:t>
            </a:r>
            <a:r>
              <a:rPr lang="en-US" sz="1900" b="0" i="0">
                <a:solidFill>
                  <a:srgbClr val="1B1B1B"/>
                </a:solidFill>
                <a:effectLst/>
                <a:latin typeface="Arial" panose="020B0604020202020204" pitchFamily="34" charset="0"/>
                <a:cs typeface="Arial" panose="020B0604020202020204" pitchFamily="34" charset="0"/>
              </a:rPr>
              <a:t> for chlorpyrifos and two additional organophosphate pesticides, diazinon and malathion. During that consultation, the registrants committed to amend their product labels and registrations to include measures that reduce runoff and spray drift (the movement of a pesticide through the air to an area other than the intended application area) from treated areas into species’ habitats. The mitigations for chlorpyrifos include restrictions on when to apply, restrictions on tank mixing, and use limitations related to both runoff and drift, as well as wind speed restrictions.</a:t>
            </a:r>
          </a:p>
          <a:p>
            <a:pPr algn="l"/>
            <a:r>
              <a:rPr lang="en-US" sz="1900" b="0" i="0">
                <a:solidFill>
                  <a:srgbClr val="1B1B1B"/>
                </a:solidFill>
                <a:effectLst/>
                <a:latin typeface="Arial" panose="020B0604020202020204" pitchFamily="34" charset="0"/>
                <a:cs typeface="Arial" panose="020B0604020202020204" pitchFamily="34" charset="0"/>
              </a:rPr>
              <a:t>All registrants have submitted these product labeling amendments to EPA, as well as amendments describing how to report ecological incidents associated with pesticide applications, should users observe any. EPA has also posted agreed-upon Bulletins.</a:t>
            </a:r>
          </a:p>
          <a:p>
            <a:endParaRPr lang="en-US" sz="2000" b="0" i="0">
              <a:solidFill>
                <a:srgbClr val="1B1B1B"/>
              </a:solidFill>
              <a:effectLst/>
              <a:latin typeface="Arial" panose="020B0604020202020204" pitchFamily="34" charset="0"/>
              <a:cs typeface="Arial" panose="020B0604020202020204" pitchFamily="34" charset="0"/>
            </a:endParaRPr>
          </a:p>
          <a:p>
            <a:endParaRPr lang="en-US" sz="2200" b="0" i="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378533"/>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Announces Funding Opportunities to Support Farmworker Communities</a:t>
            </a:r>
            <a:endParaRPr lang="en-US" sz="2600">
              <a:solidFill>
                <a:schemeClr val="accent1"/>
              </a:solidFill>
              <a:latin typeface="Arial" panose="020B0604020202020204" pitchFamily="34" charset="0"/>
              <a:cs typeface="Arial" panose="020B0604020202020204" pitchFamily="34" charset="0"/>
            </a:endParaRPr>
          </a:p>
          <a:p>
            <a:pPr algn="l"/>
            <a:r>
              <a:rPr lang="en-US" sz="1800" b="0" i="0">
                <a:solidFill>
                  <a:srgbClr val="1B1B1B"/>
                </a:solidFill>
                <a:effectLst/>
                <a:latin typeface="Arial" panose="020B0604020202020204" pitchFamily="34" charset="0"/>
                <a:cs typeface="Arial" panose="020B0604020202020204" pitchFamily="34" charset="0"/>
              </a:rPr>
              <a:t>On </a:t>
            </a:r>
            <a:r>
              <a:rPr lang="en-US" sz="1800" b="0" i="0">
                <a:effectLst/>
                <a:latin typeface="Arial" panose="020B0604020202020204" pitchFamily="34" charset="0"/>
                <a:cs typeface="Arial" panose="020B0604020202020204" pitchFamily="34" charset="0"/>
              </a:rPr>
              <a:t>October 1, 2024, EPA announced </a:t>
            </a:r>
            <a:r>
              <a:rPr lang="en-US" sz="1800" b="0" i="0">
                <a:solidFill>
                  <a:srgbClr val="1B1B1B"/>
                </a:solidFill>
                <a:effectLst/>
                <a:latin typeface="Arial" panose="020B0604020202020204" pitchFamily="34" charset="0"/>
                <a:cs typeface="Arial" panose="020B0604020202020204" pitchFamily="34" charset="0"/>
              </a:rPr>
              <a:t>three new funding opportunities to support pesticide safety education for farmworkers, training for health care providers to better address pesticide-related illness, and technical assistance to support managing these grants. A total of almost $10 million will be awarded to at least four grantees to carry out this work over five years.</a:t>
            </a:r>
          </a:p>
          <a:p>
            <a:pPr algn="l"/>
            <a:r>
              <a:rPr lang="en-US" sz="1800" b="0" i="0">
                <a:solidFill>
                  <a:srgbClr val="1B1B1B"/>
                </a:solidFill>
                <a:effectLst/>
                <a:latin typeface="Arial" panose="020B0604020202020204" pitchFamily="34" charset="0"/>
                <a:cs typeface="Arial" panose="020B0604020202020204" pitchFamily="34" charset="0"/>
              </a:rPr>
              <a:t>EPA is soliciting applications from community-based farmworker nonprofit organizations with experience in training agricultural workers or pesticide handlers or developing educational materials for them to support training, materials development and outreach to farmworker communities on pesticide safety, as well as to help them understand their rights under the Agricultural Worker Protection Standard. </a:t>
            </a:r>
          </a:p>
          <a:p>
            <a:pPr algn="l"/>
            <a:r>
              <a:rPr lang="en-US" sz="1800" b="0" i="0">
                <a:solidFill>
                  <a:srgbClr val="1B1B1B"/>
                </a:solidFill>
                <a:effectLst/>
                <a:latin typeface="Arial" panose="020B0604020202020204" pitchFamily="34" charset="0"/>
                <a:cs typeface="Arial" panose="020B0604020202020204" pitchFamily="34" charset="0"/>
              </a:rPr>
              <a:t>EPA is soliciting applications from nonprofit organizations with experience training health care providers who serve farmworker populations for a five-year cooperative agreement of up to $2.1 million to improve health care providers’ ability to prevent, recognize, treat, manage and report pesticide-related illness. </a:t>
            </a:r>
          </a:p>
          <a:p>
            <a:r>
              <a:rPr lang="en-US" sz="1800" b="0" i="0">
                <a:solidFill>
                  <a:srgbClr val="1B1B1B"/>
                </a:solidFill>
                <a:effectLst/>
                <a:latin typeface="Arial" panose="020B0604020202020204" pitchFamily="34" charset="0"/>
                <a:cs typeface="Arial" panose="020B0604020202020204" pitchFamily="34" charset="0"/>
              </a:rPr>
              <a:t>EPA is soliciting applications for a cooperative agreement of up to $1.47 million to provide technical assistance with grants administration and compliance for grantees of the </a:t>
            </a:r>
            <a:r>
              <a:rPr lang="en-US" sz="1800" b="0" i="1">
                <a:solidFill>
                  <a:srgbClr val="1B1B1B"/>
                </a:solidFill>
                <a:effectLst/>
                <a:latin typeface="Arial" panose="020B0604020202020204" pitchFamily="34" charset="0"/>
                <a:cs typeface="Arial" panose="020B0604020202020204" pitchFamily="34" charset="0"/>
              </a:rPr>
              <a:t>Farmworker Training and Education Program for Pesticide Safety</a:t>
            </a:r>
            <a:r>
              <a:rPr lang="en-US" sz="1800" b="0" i="0">
                <a:solidFill>
                  <a:srgbClr val="1B1B1B"/>
                </a:solidFill>
                <a:effectLst/>
                <a:latin typeface="Arial" panose="020B0604020202020204" pitchFamily="34" charset="0"/>
                <a:cs typeface="Arial" panose="020B0604020202020204" pitchFamily="34" charset="0"/>
              </a:rPr>
              <a:t> and </a:t>
            </a:r>
            <a:r>
              <a:rPr lang="en-US" sz="1800" b="0" i="1">
                <a:solidFill>
                  <a:srgbClr val="1B1B1B"/>
                </a:solidFill>
                <a:effectLst/>
                <a:latin typeface="Arial" panose="020B0604020202020204" pitchFamily="34" charset="0"/>
                <a:cs typeface="Arial" panose="020B0604020202020204" pitchFamily="34" charset="0"/>
              </a:rPr>
              <a:t>Pesticides Health Care Initiative </a:t>
            </a:r>
            <a:r>
              <a:rPr lang="en-US" sz="1800" b="0" i="0">
                <a:solidFill>
                  <a:srgbClr val="1B1B1B"/>
                </a:solidFill>
                <a:effectLst/>
                <a:latin typeface="Arial" panose="020B0604020202020204" pitchFamily="34" charset="0"/>
                <a:cs typeface="Arial" panose="020B0604020202020204" pitchFamily="34" charset="0"/>
              </a:rPr>
              <a:t>agreements described above. </a:t>
            </a:r>
            <a:endParaRPr lang="en-US" sz="1800" b="0" i="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642486"/>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Finalizes Rule to Protect Farmworkers, Families and Communities from Pesticide Exposures</a:t>
            </a:r>
            <a:endParaRPr lang="en-US" sz="2600">
              <a:solidFill>
                <a:schemeClr val="accent1"/>
              </a:solidFill>
              <a:latin typeface="Arial" panose="020B0604020202020204" pitchFamily="34" charset="0"/>
              <a:cs typeface="Arial" panose="020B0604020202020204" pitchFamily="34" charset="0"/>
            </a:endParaRPr>
          </a:p>
          <a:p>
            <a:pPr algn="l"/>
            <a:r>
              <a:rPr lang="en-US" sz="2200" b="0" i="0">
                <a:solidFill>
                  <a:srgbClr val="1B1B1B"/>
                </a:solidFill>
                <a:effectLst/>
                <a:latin typeface="Arial" panose="020B0604020202020204" pitchFamily="34" charset="0"/>
                <a:cs typeface="Arial" panose="020B0604020202020204" pitchFamily="34" charset="0"/>
              </a:rPr>
              <a:t>On </a:t>
            </a:r>
            <a:r>
              <a:rPr lang="en-US" sz="2200" b="0" i="0">
                <a:effectLst/>
                <a:latin typeface="Arial" panose="020B0604020202020204" pitchFamily="34" charset="0"/>
                <a:cs typeface="Arial" panose="020B0604020202020204" pitchFamily="34" charset="0"/>
              </a:rPr>
              <a:t>October 2, 2024, EPA announced </a:t>
            </a:r>
            <a:r>
              <a:rPr lang="en-US" sz="2200" b="0" i="0">
                <a:solidFill>
                  <a:srgbClr val="1B1B1B"/>
                </a:solidFill>
                <a:effectLst/>
                <a:latin typeface="Arial" panose="020B0604020202020204" pitchFamily="34" charset="0"/>
                <a:cs typeface="Arial" panose="020B0604020202020204" pitchFamily="34" charset="0"/>
              </a:rPr>
              <a:t>a final rule to restore the pesticide Application Exclusion Zone (AEZ) requirements under the 2015 Agricultural Worker Protection Standard (WPS). The AEZ is an area surrounding outdoor pesticide application equipment where people are prohibited while pesticides are applied. </a:t>
            </a:r>
          </a:p>
          <a:p>
            <a:pPr algn="l"/>
            <a:r>
              <a:rPr lang="en-US" sz="2200" b="0" i="0">
                <a:solidFill>
                  <a:srgbClr val="1B1B1B"/>
                </a:solidFill>
                <a:effectLst/>
                <a:latin typeface="Arial" panose="020B0604020202020204" pitchFamily="34" charset="0"/>
                <a:cs typeface="Arial" panose="020B0604020202020204" pitchFamily="34" charset="0"/>
              </a:rPr>
              <a:t>This rule finalizes the agency’s </a:t>
            </a:r>
            <a:r>
              <a:rPr lang="en-US" sz="2200" b="0" i="0">
                <a:effectLst/>
                <a:latin typeface="Arial" panose="020B0604020202020204" pitchFamily="34" charset="0"/>
                <a:cs typeface="Arial" panose="020B0604020202020204" pitchFamily="34" charset="0"/>
              </a:rPr>
              <a:t>2023 proposed rule </a:t>
            </a:r>
            <a:r>
              <a:rPr lang="en-US" sz="2200" b="0" i="0">
                <a:solidFill>
                  <a:srgbClr val="1B1B1B"/>
                </a:solidFill>
                <a:effectLst/>
                <a:latin typeface="Arial" panose="020B0604020202020204" pitchFamily="34" charset="0"/>
                <a:cs typeface="Arial" panose="020B0604020202020204" pitchFamily="34" charset="0"/>
              </a:rPr>
              <a:t>without change and advances the Biden-Harris Administration’s commitment to environmental justice, protecting farmworkers, pesticide handlers, their families and agricultural communities. It reinstates AEZ protections, extends protections for neighboring communities, makes requirements easier to understand, and provides flexibilities for family farms without compromising protections.</a:t>
            </a:r>
            <a:endParaRPr lang="en-US" sz="2200" b="0" i="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213467"/>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Approves New California-Specific Labels for Sulfoxaflor with Additional Protections for Threatened and Endangered Species</a:t>
            </a:r>
            <a:endParaRPr lang="en-US" sz="2600">
              <a:solidFill>
                <a:schemeClr val="accent1"/>
              </a:solidFill>
              <a:latin typeface="Arial" panose="020B0604020202020204" pitchFamily="34" charset="0"/>
              <a:cs typeface="Arial" panose="020B0604020202020204" pitchFamily="34" charset="0"/>
            </a:endParaRPr>
          </a:p>
          <a:p>
            <a:pPr algn="l"/>
            <a:r>
              <a:rPr lang="en-US" sz="2000" b="0" i="0">
                <a:solidFill>
                  <a:srgbClr val="1B1B1B"/>
                </a:solidFill>
                <a:effectLst/>
                <a:latin typeface="Arial" panose="020B0604020202020204" pitchFamily="34" charset="0"/>
                <a:cs typeface="Arial" panose="020B0604020202020204" pitchFamily="34" charset="0"/>
              </a:rPr>
              <a:t>On </a:t>
            </a:r>
            <a:r>
              <a:rPr lang="en-US" sz="2000" b="0" i="0">
                <a:effectLst/>
                <a:latin typeface="Arial" panose="020B0604020202020204" pitchFamily="34" charset="0"/>
                <a:cs typeface="Arial" panose="020B0604020202020204" pitchFamily="34" charset="0"/>
              </a:rPr>
              <a:t>October 8, 2024, EPA </a:t>
            </a:r>
            <a:r>
              <a:rPr lang="en-US" sz="2000" b="0" i="0">
                <a:solidFill>
                  <a:srgbClr val="1B1B1B"/>
                </a:solidFill>
                <a:effectLst/>
                <a:latin typeface="Arial" panose="020B0604020202020204" pitchFamily="34" charset="0"/>
                <a:cs typeface="Arial" panose="020B0604020202020204" pitchFamily="34" charset="0"/>
              </a:rPr>
              <a:t>approved new California-only labels for the insecticide sulfoxaflor that include new mitigations to protect federally threatened and endangered (listed) species and designated critical habitats in California. The two sulfoxaflor product labels are approved for use on many commercial crops, including corn, wheat, and rice.</a:t>
            </a:r>
          </a:p>
          <a:p>
            <a:pPr algn="l"/>
            <a:r>
              <a:rPr lang="en-US" sz="2000" b="0" i="0">
                <a:solidFill>
                  <a:srgbClr val="1B1B1B"/>
                </a:solidFill>
                <a:effectLst/>
                <a:latin typeface="Arial" panose="020B0604020202020204" pitchFamily="34" charset="0"/>
                <a:cs typeface="Arial" panose="020B0604020202020204" pitchFamily="34" charset="0"/>
              </a:rPr>
              <a:t>Sulfoxaflor is a liquid insecticide that targets aphids and other piercing and sucking insects and is considered compatible with Integrated Pest Management programs. Growers and applicators can use sulfoxaflor in rotation with other insecticides to reduce the potential spread of insecticide resistance.</a:t>
            </a:r>
          </a:p>
          <a:p>
            <a:pPr algn="l"/>
            <a:r>
              <a:rPr lang="en-US" sz="2000" b="0" i="0">
                <a:solidFill>
                  <a:srgbClr val="1B1B1B"/>
                </a:solidFill>
                <a:effectLst/>
                <a:latin typeface="Arial" panose="020B0604020202020204" pitchFamily="34" charset="0"/>
                <a:cs typeface="Arial" panose="020B0604020202020204" pitchFamily="34" charset="0"/>
              </a:rPr>
              <a:t>Corteva, the registrant for both of the California-only sulfoxaflor products, submitted proposed label amendments to EPA to address the Agency’s predictions of potential likelihood of future jeopardy to listed species and adverse modification to critical habitats in California presented in EPA’s 2023 final biological evaluation for sulfoxaflor. Corteva subsequently proposed additional label amendments consistent with requests made by the California Department of Pesticide Regulation.</a:t>
            </a:r>
          </a:p>
        </p:txBody>
      </p:sp>
    </p:spTree>
    <p:extLst>
      <p:ext uri="{BB962C8B-B14F-4D97-AF65-F5344CB8AC3E}">
        <p14:creationId xmlns:p14="http://schemas.microsoft.com/office/powerpoint/2010/main" val="2407189094"/>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Finalizes Framework for Interagency Collaboration on Resistance Risks Associated with Antibacterial and Antifungal Pesticides</a:t>
            </a:r>
            <a:endParaRPr lang="en-US" sz="2600">
              <a:solidFill>
                <a:schemeClr val="accent1"/>
              </a:solidFill>
              <a:latin typeface="Arial" panose="020B0604020202020204" pitchFamily="34" charset="0"/>
              <a:cs typeface="Arial" panose="020B0604020202020204" pitchFamily="34" charset="0"/>
            </a:endParaRPr>
          </a:p>
          <a:p>
            <a:pPr algn="l"/>
            <a:r>
              <a:rPr lang="en-US" sz="2000" b="0" i="0">
                <a:solidFill>
                  <a:srgbClr val="1B1B1B"/>
                </a:solidFill>
                <a:effectLst/>
                <a:latin typeface="Arial" panose="020B0604020202020204" pitchFamily="34" charset="0"/>
                <a:cs typeface="Arial" panose="020B0604020202020204" pitchFamily="34" charset="0"/>
              </a:rPr>
              <a:t>On </a:t>
            </a:r>
            <a:r>
              <a:rPr lang="en-US" sz="2000" b="0" i="0">
                <a:effectLst/>
                <a:latin typeface="Arial" panose="020B0604020202020204" pitchFamily="34" charset="0"/>
                <a:cs typeface="Arial" panose="020B0604020202020204" pitchFamily="34" charset="0"/>
              </a:rPr>
              <a:t>October 9, 2024, EPA finalized its framework for expanding federal collaboration on the review of antibacterial and antifungal pesticides. </a:t>
            </a:r>
          </a:p>
          <a:p>
            <a:pPr algn="l"/>
            <a:r>
              <a:rPr lang="en-US" sz="2000" b="0" i="0">
                <a:effectLst/>
                <a:latin typeface="Arial" panose="020B0604020202020204" pitchFamily="34" charset="0"/>
                <a:cs typeface="Arial" panose="020B0604020202020204" pitchFamily="34" charset="0"/>
              </a:rPr>
              <a:t>To develop the framework, EPA coordinated with the U.S. Department of Health and Human Services (HHS) and the U.S. Department of Agriculture (USDA), under the oversight of the White House Office of Science and Technology Policy. </a:t>
            </a:r>
          </a:p>
          <a:p>
            <a:pPr algn="l"/>
            <a:r>
              <a:rPr lang="en-US" sz="2000" b="0" i="0">
                <a:effectLst/>
                <a:latin typeface="Arial" panose="020B0604020202020204" pitchFamily="34" charset="0"/>
                <a:cs typeface="Arial" panose="020B0604020202020204" pitchFamily="34" charset="0"/>
              </a:rPr>
              <a:t>The framework establishes a process for EPA to consider input from the other federal agencies when evaluating whether antibacterial or antifungal pesticides might result in the development or spread of resistance and reduce the effectiveness of some human and animal antibacterial and antifungal drugs.</a:t>
            </a:r>
          </a:p>
        </p:txBody>
      </p:sp>
    </p:spTree>
    <p:extLst>
      <p:ext uri="{BB962C8B-B14F-4D97-AF65-F5344CB8AC3E}">
        <p14:creationId xmlns:p14="http://schemas.microsoft.com/office/powerpoint/2010/main" val="1118323542"/>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Releases Interim Guidance to Expand Availability of Virus Claims to Additional Antimicrobial Products</a:t>
            </a:r>
            <a:endParaRPr lang="en-US" sz="2600">
              <a:solidFill>
                <a:schemeClr val="accent1"/>
              </a:solidFill>
              <a:latin typeface="Arial" panose="020B0604020202020204" pitchFamily="34" charset="0"/>
              <a:cs typeface="Arial" panose="020B0604020202020204" pitchFamily="34" charset="0"/>
            </a:endParaRPr>
          </a:p>
          <a:p>
            <a:pPr algn="l"/>
            <a:r>
              <a:rPr lang="en-US" sz="2000" b="0" i="0">
                <a:solidFill>
                  <a:srgbClr val="1B1B1B"/>
                </a:solidFill>
                <a:effectLst/>
                <a:latin typeface="Arial" panose="020B0604020202020204" pitchFamily="34" charset="0"/>
                <a:cs typeface="Arial" panose="020B0604020202020204" pitchFamily="34" charset="0"/>
              </a:rPr>
              <a:t>On </a:t>
            </a:r>
            <a:r>
              <a:rPr lang="en-US" sz="2000" b="0" i="0">
                <a:effectLst/>
                <a:latin typeface="Arial" panose="020B0604020202020204" pitchFamily="34" charset="0"/>
                <a:cs typeface="Arial" panose="020B0604020202020204" pitchFamily="34" charset="0"/>
              </a:rPr>
              <a:t>October 10, 2024, EPA released </a:t>
            </a:r>
            <a:r>
              <a:rPr lang="en-US" sz="2000" b="0" i="0">
                <a:solidFill>
                  <a:srgbClr val="1B1B1B"/>
                </a:solidFill>
                <a:effectLst/>
                <a:latin typeface="Arial" panose="020B0604020202020204" pitchFamily="34" charset="0"/>
                <a:cs typeface="Arial" panose="020B0604020202020204" pitchFamily="34" charset="0"/>
              </a:rPr>
              <a:t>interim guidance describing how registrants of antimicrobial products may add label claims that sanitizing products (e.g., household antimicrobial wipes and sprays) are effective against viruses. If laboratory data indicate that a product registered only with sanitizing claims meets EPA's criteria for efficacy against viruses, the product can include claims against viruses on its label. </a:t>
            </a:r>
          </a:p>
          <a:p>
            <a:pPr algn="l"/>
            <a:r>
              <a:rPr lang="en-US" sz="2000" b="0" i="0">
                <a:solidFill>
                  <a:srgbClr val="1B1B1B"/>
                </a:solidFill>
                <a:effectLst/>
                <a:latin typeface="Arial" panose="020B0604020202020204" pitchFamily="34" charset="0"/>
                <a:cs typeface="Arial" panose="020B0604020202020204" pitchFamily="34" charset="0"/>
              </a:rPr>
              <a:t>New virucidal claims for sanitizers rely on the same performance and testing standards currently used to assess products efficacy against disinfectants with virus claims. The guidance is expected to expand the availability of antimicrobial products that are effective against viruses such as SARS-CoV-2, which provides more products for reducing the spread of illnesses, including products that generally use lower amounts of active ingredients.</a:t>
            </a:r>
          </a:p>
          <a:p>
            <a:pPr algn="l"/>
            <a:r>
              <a:rPr lang="en-US" sz="2000" b="0" i="0">
                <a:solidFill>
                  <a:srgbClr val="1B1B1B"/>
                </a:solidFill>
                <a:effectLst/>
                <a:latin typeface="Arial" panose="020B0604020202020204" pitchFamily="34" charset="0"/>
                <a:cs typeface="Arial" panose="020B0604020202020204" pitchFamily="34" charset="0"/>
              </a:rPr>
              <a:t>EPA will pilot this guidance for up to 10 years to assess implementation and the outcome of this guidance.</a:t>
            </a:r>
            <a:endParaRPr lang="en-US" sz="2000" b="0" i="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09945"/>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Releases Pesticide and Endangered Species Educational Resources Toolbox</a:t>
            </a:r>
            <a:endParaRPr lang="en-US" sz="2000">
              <a:solidFill>
                <a:schemeClr val="accent1"/>
              </a:solidFill>
              <a:latin typeface="Arial" panose="020B0604020202020204" pitchFamily="34" charset="0"/>
              <a:cs typeface="Arial" panose="020B0604020202020204" pitchFamily="34" charset="0"/>
            </a:endParaRPr>
          </a:p>
          <a:p>
            <a:pPr algn="l"/>
            <a:r>
              <a:rPr lang="en-US" sz="2000" b="0" i="0">
                <a:solidFill>
                  <a:srgbClr val="1B1B1B"/>
                </a:solidFill>
                <a:effectLst/>
                <a:latin typeface="Arial" panose="020B0604020202020204" pitchFamily="34" charset="0"/>
                <a:cs typeface="Arial" panose="020B0604020202020204" pitchFamily="34" charset="0"/>
              </a:rPr>
              <a:t>On </a:t>
            </a:r>
            <a:r>
              <a:rPr lang="en-US" sz="2000" b="0" i="0">
                <a:effectLst/>
                <a:latin typeface="Arial" panose="020B0604020202020204" pitchFamily="34" charset="0"/>
                <a:cs typeface="Arial" panose="020B0604020202020204" pitchFamily="34" charset="0"/>
              </a:rPr>
              <a:t>October 11, 2024, EPA released </a:t>
            </a:r>
            <a:r>
              <a:rPr lang="en-US" sz="2000" b="0" i="0">
                <a:solidFill>
                  <a:srgbClr val="1B1B1B"/>
                </a:solidFill>
                <a:effectLst/>
                <a:latin typeface="Arial" panose="020B0604020202020204" pitchFamily="34" charset="0"/>
                <a:cs typeface="Arial" panose="020B0604020202020204" pitchFamily="34" charset="0"/>
              </a:rPr>
              <a:t>an online toolbox with educational materials related to pesticides and endangered species -- another step in the agency’s efforts to protect endangered species, support farmers, and provide critical environmental protections for communities across the country.</a:t>
            </a:r>
          </a:p>
          <a:p>
            <a:pPr algn="l"/>
            <a:r>
              <a:rPr lang="en-US" sz="2000" b="0" i="0">
                <a:solidFill>
                  <a:srgbClr val="1B1B1B"/>
                </a:solidFill>
                <a:effectLst/>
                <a:latin typeface="Arial" panose="020B0604020202020204" pitchFamily="34" charset="0"/>
                <a:cs typeface="Arial" panose="020B0604020202020204" pitchFamily="34" charset="0"/>
              </a:rPr>
              <a:t>The Pesticide and Endangered Species Educational Resources Toolbox catalogs educational resources including guidance documents, handouts, presentations, informational webinars, and other resources relating to EPA’s endangered species work. </a:t>
            </a:r>
          </a:p>
          <a:p>
            <a:pPr algn="l"/>
            <a:r>
              <a:rPr lang="en-US" sz="2000" b="0" i="0">
                <a:solidFill>
                  <a:srgbClr val="1B1B1B"/>
                </a:solidFill>
                <a:effectLst/>
                <a:latin typeface="Arial" panose="020B0604020202020204" pitchFamily="34" charset="0"/>
                <a:cs typeface="Arial" panose="020B0604020202020204" pitchFamily="34" charset="0"/>
              </a:rPr>
              <a:t>EPA developed the materials in this toolbox for a variety of stakeholders who may have differing levels of knowledge about EPA’s efforts to protect listed species. </a:t>
            </a:r>
          </a:p>
          <a:p>
            <a:pPr algn="l"/>
            <a:r>
              <a:rPr lang="en-US" sz="2000" b="0" i="0">
                <a:solidFill>
                  <a:srgbClr val="1B1B1B"/>
                </a:solidFill>
                <a:effectLst/>
                <a:latin typeface="Arial" panose="020B0604020202020204" pitchFamily="34" charset="0"/>
                <a:cs typeface="Arial" panose="020B0604020202020204" pitchFamily="34" charset="0"/>
              </a:rPr>
              <a:t>This initial release of the toolbox primarily consolidates existing materials from various locations on EPA’s website into one location. EPA has also included a new one-page handout on Bulletins Live! Two. </a:t>
            </a:r>
          </a:p>
          <a:p>
            <a:pPr algn="l"/>
            <a:r>
              <a:rPr lang="en-US" sz="2000" b="0" i="0">
                <a:solidFill>
                  <a:srgbClr val="1B1B1B"/>
                </a:solidFill>
                <a:effectLst/>
                <a:latin typeface="Arial" panose="020B0604020202020204" pitchFamily="34" charset="0"/>
                <a:cs typeface="Arial" panose="020B0604020202020204" pitchFamily="34" charset="0"/>
              </a:rPr>
              <a:t>EPA will continue adding new materials to the toolbox as they are developed.</a:t>
            </a:r>
          </a:p>
          <a:p>
            <a:pPr algn="l"/>
            <a:endParaRPr lang="en-US" sz="2000" b="0" i="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84673"/>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Proposes Settlement for Claims Relating to Endocrine Disruptor Screening Program</a:t>
            </a:r>
            <a:endParaRPr lang="en-US" sz="2000">
              <a:solidFill>
                <a:schemeClr val="accent1"/>
              </a:solidFill>
              <a:latin typeface="Arial" panose="020B0604020202020204" pitchFamily="34" charset="0"/>
              <a:cs typeface="Arial" panose="020B0604020202020204" pitchFamily="34" charset="0"/>
            </a:endParaRPr>
          </a:p>
          <a:p>
            <a:pPr algn="l"/>
            <a:r>
              <a:rPr lang="en-US" sz="2000" b="0" i="0">
                <a:solidFill>
                  <a:srgbClr val="1B1B1B"/>
                </a:solidFill>
                <a:effectLst/>
                <a:latin typeface="Arial" panose="020B0604020202020204" pitchFamily="34" charset="0"/>
                <a:cs typeface="Arial" panose="020B0604020202020204" pitchFamily="34" charset="0"/>
              </a:rPr>
              <a:t>On </a:t>
            </a:r>
            <a:r>
              <a:rPr lang="en-US" sz="2000" b="0" i="0">
                <a:effectLst/>
                <a:latin typeface="Arial" panose="020B0604020202020204" pitchFamily="34" charset="0"/>
                <a:cs typeface="Arial" panose="020B0604020202020204" pitchFamily="34" charset="0"/>
              </a:rPr>
              <a:t>October 11, 2024, EPA released </a:t>
            </a:r>
            <a:r>
              <a:rPr lang="en-US" sz="2000" b="0" i="0">
                <a:solidFill>
                  <a:srgbClr val="1B1B1B"/>
                </a:solidFill>
                <a:effectLst/>
                <a:latin typeface="Arial" panose="020B0604020202020204" pitchFamily="34" charset="0"/>
                <a:cs typeface="Arial" panose="020B0604020202020204" pitchFamily="34" charset="0"/>
              </a:rPr>
              <a:t>a proposed plan to settle legal claims on the Agency's implementation of the Endocrine Disruptor Screening Program (EDSP). EPA provided a 30-day public comment period on the proposed plan.</a:t>
            </a:r>
          </a:p>
          <a:p>
            <a:pPr algn="l"/>
            <a:r>
              <a:rPr lang="en-US" sz="2000" b="0" i="0">
                <a:solidFill>
                  <a:srgbClr val="1B1B1B"/>
                </a:solidFill>
                <a:effectLst/>
                <a:latin typeface="Arial" panose="020B0604020202020204" pitchFamily="34" charset="0"/>
                <a:cs typeface="Arial" panose="020B0604020202020204" pitchFamily="34" charset="0"/>
              </a:rPr>
              <a:t>In 2022, a coalition of plaintiffs filed a complaint against EPA concerning EPA’s implementation of the EDSP.</a:t>
            </a:r>
          </a:p>
          <a:p>
            <a:pPr algn="l"/>
            <a:r>
              <a:rPr lang="en-US" sz="2000" b="0" i="0">
                <a:solidFill>
                  <a:srgbClr val="1B1B1B"/>
                </a:solidFill>
                <a:effectLst/>
                <a:latin typeface="Arial" panose="020B0604020202020204" pitchFamily="34" charset="0"/>
                <a:cs typeface="Arial" panose="020B0604020202020204" pitchFamily="34" charset="0"/>
              </a:rPr>
              <a:t>In October 2023, EPA issued its </a:t>
            </a:r>
            <a:r>
              <a:rPr lang="en-US" sz="2000" b="0" i="0">
                <a:effectLst/>
                <a:latin typeface="Arial" panose="020B0604020202020204" pitchFamily="34" charset="0"/>
                <a:cs typeface="Arial" panose="020B0604020202020204" pitchFamily="34" charset="0"/>
              </a:rPr>
              <a:t>new EDSP strategic plan </a:t>
            </a:r>
            <a:r>
              <a:rPr lang="en-US" sz="2000" b="0" i="0">
                <a:solidFill>
                  <a:srgbClr val="1B1B1B"/>
                </a:solidFill>
                <a:effectLst/>
                <a:latin typeface="Arial" panose="020B0604020202020204" pitchFamily="34" charset="0"/>
                <a:cs typeface="Arial" panose="020B0604020202020204" pitchFamily="34" charset="0"/>
              </a:rPr>
              <a:t>to ensure that its assessments of pesticides more closely, quickly, and effectively evaluate the potential for endocrine effects in humans. The proposed plan aims to resolve legal claims raised by plaintiffs through a settlement between EPA and the plaintiffs. As part of the proposal, EPA is committing to several actions to confirm that its Federal Insecticide, Fungicide, and Rodenticide Act (FIFRA) assessments address the potential endocrine effects of conventional pesticide active ingredients on human health. These actions are consistent with and implement the EDSP strategic plan. </a:t>
            </a:r>
          </a:p>
          <a:p>
            <a:pPr algn="l"/>
            <a:endParaRPr lang="en-US" sz="2000" b="0" i="0">
              <a:solidFill>
                <a:srgbClr val="1B1B1B"/>
              </a:solidFill>
              <a:effectLst/>
              <a:latin typeface="Arial" panose="020B0604020202020204" pitchFamily="34" charset="0"/>
              <a:cs typeface="Arial" panose="020B0604020202020204" pitchFamily="34" charset="0"/>
            </a:endParaRPr>
          </a:p>
          <a:p>
            <a:pPr algn="l"/>
            <a:endParaRPr lang="en-US" sz="2000" b="0" i="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8629856"/>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Registers New Herbicide Active Ingredient Glufosinate-P</a:t>
            </a:r>
            <a:endParaRPr lang="en-US" sz="2000">
              <a:solidFill>
                <a:schemeClr val="accent1"/>
              </a:solidFill>
              <a:latin typeface="Arial" panose="020B0604020202020204" pitchFamily="34" charset="0"/>
              <a:cs typeface="Arial" panose="020B0604020202020204" pitchFamily="34" charset="0"/>
            </a:endParaRPr>
          </a:p>
          <a:p>
            <a:pPr algn="l"/>
            <a:r>
              <a:rPr lang="en-US" sz="2000" b="0" i="0">
                <a:effectLst/>
                <a:latin typeface="Arial" panose="020B0604020202020204" pitchFamily="34" charset="0"/>
                <a:cs typeface="Arial" panose="020B0604020202020204" pitchFamily="34" charset="0"/>
              </a:rPr>
              <a:t>On October 18, 2024, EPA announced its registration of the new active ingredient glufosinate-P that controls weeds in conventional and glufosinate-resistant field corn, sweet corn, soybean, cotton, and canola. </a:t>
            </a:r>
          </a:p>
          <a:p>
            <a:pPr algn="l"/>
            <a:r>
              <a:rPr lang="en-US" sz="2000" b="0" i="0">
                <a:effectLst/>
                <a:latin typeface="Arial" panose="020B0604020202020204" pitchFamily="34" charset="0"/>
                <a:cs typeface="Arial" panose="020B0604020202020204" pitchFamily="34" charset="0"/>
              </a:rPr>
              <a:t>In addition to its final registration decision, EPA also released its final biological evaluation for the active ingredient under the ESA. This action is consistent with EPA’s obligations under the ESA and furthers the goals outlined in EPA’s April 2022 ESA Workplan.</a:t>
            </a:r>
          </a:p>
          <a:p>
            <a:pPr algn="l"/>
            <a:r>
              <a:rPr lang="en-US" sz="2000" b="0" i="0">
                <a:effectLst/>
                <a:latin typeface="Arial" panose="020B0604020202020204" pitchFamily="34" charset="0"/>
                <a:cs typeface="Arial" panose="020B0604020202020204" pitchFamily="34" charset="0"/>
              </a:rPr>
              <a:t>Glufosinate-P is the first new active ingredient registration where EPA has used its new Herbicide Strategy Framework, released in August 2024, to inform the level of mitigation necessary to reduce exposure to listed species and critical habitat from runoff and erosion.</a:t>
            </a:r>
          </a:p>
          <a:p>
            <a:pPr algn="l"/>
            <a:r>
              <a:rPr lang="en-US" sz="2000" b="0" i="0">
                <a:solidFill>
                  <a:srgbClr val="1B1B1B"/>
                </a:solidFill>
                <a:effectLst/>
                <a:latin typeface="Arial" panose="020B0604020202020204" pitchFamily="34" charset="0"/>
                <a:cs typeface="Arial" panose="020B0604020202020204" pitchFamily="34" charset="0"/>
              </a:rPr>
              <a:t>The proposed glufosinate-P products result in less chemicals entering the environment compared to the currently registered glufosinate because they only require approximately half the application rate to be as effective.</a:t>
            </a:r>
            <a:endParaRPr lang="en-US" sz="2000" b="0" i="0">
              <a:effectLst/>
              <a:latin typeface="Arial" panose="020B0604020202020204" pitchFamily="34" charset="0"/>
              <a:cs typeface="Arial" panose="020B0604020202020204" pitchFamily="34" charset="0"/>
            </a:endParaRPr>
          </a:p>
          <a:p>
            <a:pPr algn="l"/>
            <a:endParaRPr lang="en-US" sz="2000" b="0" i="0">
              <a:solidFill>
                <a:srgbClr val="1B1B1B"/>
              </a:solidFill>
              <a:effectLst/>
              <a:latin typeface="Arial" panose="020B0604020202020204" pitchFamily="34" charset="0"/>
              <a:cs typeface="Arial" panose="020B0604020202020204" pitchFamily="34" charset="0"/>
            </a:endParaRPr>
          </a:p>
          <a:p>
            <a:pPr algn="l"/>
            <a:endParaRPr lang="en-US" sz="2000" b="0" i="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7454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9CC1C2-7A40-435D-9AF6-793167A59E3F}"/>
              </a:ext>
            </a:extLst>
          </p:cNvPr>
          <p:cNvSpPr>
            <a:spLocks noGrp="1"/>
          </p:cNvSpPr>
          <p:nvPr>
            <p:ph type="title"/>
          </p:nvPr>
        </p:nvSpPr>
        <p:spPr/>
        <p:txBody>
          <a:bodyPr>
            <a:normAutofit fontScale="90000"/>
          </a:bodyPr>
          <a:lstStyle/>
          <a:p>
            <a:br>
              <a:rPr lang="en-US"/>
            </a:br>
            <a:br>
              <a:rPr lang="en-US"/>
            </a:br>
            <a:r>
              <a:rPr lang="en-US">
                <a:solidFill>
                  <a:srgbClr val="0070C0"/>
                </a:solidFill>
              </a:rPr>
              <a:t> </a:t>
            </a:r>
            <a:br>
              <a:rPr lang="en-US">
                <a:solidFill>
                  <a:srgbClr val="0070C0"/>
                </a:solidFill>
              </a:rPr>
            </a:br>
            <a:endParaRPr lang="en-US">
              <a:solidFill>
                <a:srgbClr val="0070C0"/>
              </a:solidFill>
            </a:endParaRPr>
          </a:p>
        </p:txBody>
      </p:sp>
      <p:sp>
        <p:nvSpPr>
          <p:cNvPr id="2" name="Content Placeholder 1">
            <a:extLst>
              <a:ext uri="{FF2B5EF4-FFF2-40B4-BE49-F238E27FC236}">
                <a16:creationId xmlns:a16="http://schemas.microsoft.com/office/drawing/2014/main" id="{644CFD99-60A9-4C80-ACC8-0A5A3133A24B}"/>
              </a:ext>
            </a:extLst>
          </p:cNvPr>
          <p:cNvSpPr>
            <a:spLocks noGrp="1"/>
          </p:cNvSpPr>
          <p:nvPr>
            <p:ph idx="1"/>
          </p:nvPr>
        </p:nvSpPr>
        <p:spPr>
          <a:xfrm>
            <a:off x="838200" y="1508125"/>
            <a:ext cx="9735671" cy="5163403"/>
          </a:xfrm>
        </p:spPr>
        <p:txBody>
          <a:bodyPr vert="horz" lIns="91440" tIns="45720" rIns="91440" bIns="45720" rtlCol="0" anchor="t">
            <a:normAutofit/>
          </a:bodyPr>
          <a:lstStyle/>
          <a:p>
            <a:pPr marL="502920" indent="-457200">
              <a:buFont typeface="Wingdings" panose="05000000000000000000" pitchFamily="2" charset="2"/>
              <a:buChar char="§"/>
            </a:pPr>
            <a:r>
              <a:rPr lang="en-US" sz="3000" dirty="0">
                <a:latin typeface="Arial  "/>
                <a:cs typeface="Arial"/>
              </a:rPr>
              <a:t>PRIA minimum appropriations level:  </a:t>
            </a:r>
            <a:r>
              <a:rPr lang="en-US" sz="3000" b="1" dirty="0">
                <a:latin typeface="Arial  "/>
                <a:cs typeface="Arial"/>
              </a:rPr>
              <a:t>$166,000,000</a:t>
            </a:r>
            <a:endParaRPr lang="en-US" sz="3000" dirty="0">
              <a:latin typeface="Arial  "/>
            </a:endParaRPr>
          </a:p>
          <a:p>
            <a:pPr marL="502920" indent="-457200">
              <a:buFont typeface="Wingdings" panose="05000000000000000000" pitchFamily="2" charset="2"/>
              <a:buChar char="§"/>
            </a:pPr>
            <a:r>
              <a:rPr lang="en-US" sz="3000" dirty="0">
                <a:latin typeface="Arial  "/>
                <a:cs typeface="Calibri"/>
              </a:rPr>
              <a:t>FY 2023 Final budget:                        </a:t>
            </a:r>
            <a:r>
              <a:rPr lang="en-US" sz="3000" b="1" dirty="0">
                <a:latin typeface="Arial  "/>
                <a:cs typeface="Calibri"/>
              </a:rPr>
              <a:t>$138,646,000</a:t>
            </a:r>
            <a:endParaRPr lang="en-US" sz="3000" dirty="0">
              <a:latin typeface="Arial  "/>
              <a:cs typeface="Arial"/>
            </a:endParaRPr>
          </a:p>
          <a:p>
            <a:pPr marL="502920" indent="-457200">
              <a:buFont typeface="Wingdings" panose="05000000000000000000" pitchFamily="2" charset="2"/>
              <a:buChar char="§"/>
            </a:pPr>
            <a:r>
              <a:rPr lang="en-US" sz="3000" dirty="0">
                <a:latin typeface="Arial  "/>
                <a:cs typeface="Arial"/>
              </a:rPr>
              <a:t>FY 2024 Final budget:     		    </a:t>
            </a:r>
            <a:r>
              <a:rPr lang="en-US" sz="3000" b="1" dirty="0">
                <a:latin typeface="Arial  "/>
                <a:cs typeface="Arial"/>
              </a:rPr>
              <a:t>$132,728,000</a:t>
            </a:r>
            <a:endParaRPr lang="en-US" sz="3000" dirty="0">
              <a:latin typeface="Arial  "/>
            </a:endParaRPr>
          </a:p>
          <a:p>
            <a:pPr marL="502920" indent="-457200">
              <a:buFont typeface="Wingdings" panose="05000000000000000000" pitchFamily="2" charset="2"/>
              <a:buChar char="§"/>
            </a:pPr>
            <a:r>
              <a:rPr lang="en-US" sz="3000" dirty="0">
                <a:latin typeface="Arial  "/>
                <a:cs typeface="Arial"/>
              </a:rPr>
              <a:t>FY 2025 President’s budget:              </a:t>
            </a:r>
            <a:r>
              <a:rPr lang="en-US" sz="3000" b="1" dirty="0">
                <a:latin typeface="Arial  "/>
                <a:cs typeface="Arial"/>
              </a:rPr>
              <a:t>$175,000,000</a:t>
            </a:r>
          </a:p>
          <a:p>
            <a:pPr marL="845820" lvl="1" indent="-342900"/>
            <a:r>
              <a:rPr lang="en-US" sz="3000" dirty="0">
                <a:latin typeface="Arial  "/>
                <a:cs typeface="Arial"/>
              </a:rPr>
              <a:t>STAG: 	$14,000,000</a:t>
            </a:r>
          </a:p>
          <a:p>
            <a:pPr marL="845820" lvl="1" indent="-342900"/>
            <a:r>
              <a:rPr lang="en-US" sz="3000" dirty="0">
                <a:latin typeface="Arial  "/>
                <a:cs typeface="Arial"/>
              </a:rPr>
              <a:t>EPM: 	$150,000,000</a:t>
            </a:r>
          </a:p>
          <a:p>
            <a:pPr marL="845820" lvl="1" indent="-342900"/>
            <a:r>
              <a:rPr lang="en-US" sz="3000" dirty="0">
                <a:latin typeface="Arial  "/>
                <a:cs typeface="Arial"/>
              </a:rPr>
              <a:t>S&amp;T:  	$11,000,000</a:t>
            </a:r>
          </a:p>
          <a:p>
            <a:pPr marL="0" marR="0" indent="0">
              <a:spcBef>
                <a:spcPts val="0"/>
              </a:spcBef>
              <a:spcAft>
                <a:spcPts val="0"/>
              </a:spcAft>
              <a:buNone/>
            </a:pPr>
            <a:r>
              <a:rPr lang="en-US" sz="2400" dirty="0">
                <a:effectLst/>
                <a:ea typeface="Calibri" panose="020F0502020204030204" pitchFamily="34" charset="0"/>
              </a:rPr>
              <a:t>	</a:t>
            </a:r>
            <a:endParaRPr lang="en-US" sz="2400" b="1" dirty="0">
              <a:cs typeface="Arial"/>
            </a:endParaRPr>
          </a:p>
          <a:p>
            <a:pPr marL="45720" indent="0">
              <a:buNone/>
            </a:pPr>
            <a:endParaRPr lang="en-US" sz="2000" b="1" dirty="0">
              <a:latin typeface="Arial  "/>
              <a:cs typeface="Arial"/>
            </a:endParaRPr>
          </a:p>
          <a:p>
            <a:pPr marL="0" indent="0">
              <a:buNone/>
            </a:pPr>
            <a:endParaRPr lang="en-US" sz="40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5450BBC-BCFA-403B-A884-46AC9C69A6F7}"/>
              </a:ext>
            </a:extLst>
          </p:cNvPr>
          <p:cNvSpPr>
            <a:spLocks noGrp="1"/>
          </p:cNvSpPr>
          <p:nvPr>
            <p:ph type="body" sz="half" idx="4294967295"/>
          </p:nvPr>
        </p:nvSpPr>
        <p:spPr>
          <a:xfrm>
            <a:off x="2341880" y="613099"/>
            <a:ext cx="7508240" cy="1034570"/>
          </a:xfrm>
        </p:spPr>
        <p:txBody>
          <a:bodyPr vert="horz" lIns="91440" tIns="45720" rIns="91440" bIns="45720" rtlCol="0" anchor="t">
            <a:normAutofit/>
          </a:bodyPr>
          <a:lstStyle/>
          <a:p>
            <a:pPr marL="0" indent="0" algn="ctr">
              <a:buNone/>
            </a:pPr>
            <a:r>
              <a:rPr lang="en-US" sz="3800" b="1" dirty="0">
                <a:latin typeface="Arial"/>
                <a:ea typeface="Cambria Math"/>
                <a:cs typeface="Arial"/>
              </a:rPr>
              <a:t>PRIA Appropriations</a:t>
            </a:r>
            <a:br>
              <a:rPr lang="en-US" dirty="0"/>
            </a:br>
            <a:endParaRPr lang="en-US" dirty="0"/>
          </a:p>
        </p:txBody>
      </p:sp>
    </p:spTree>
    <p:extLst>
      <p:ext uri="{BB962C8B-B14F-4D97-AF65-F5344CB8AC3E}">
        <p14:creationId xmlns:p14="http://schemas.microsoft.com/office/powerpoint/2010/main" val="355977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Finalizes Cancellation of the Pesticide Dacthal</a:t>
            </a:r>
            <a:endParaRPr lang="en-US" sz="2000">
              <a:solidFill>
                <a:schemeClr val="accent1"/>
              </a:solidFill>
              <a:latin typeface="Arial" panose="020B0604020202020204" pitchFamily="34" charset="0"/>
              <a:cs typeface="Arial" panose="020B0604020202020204" pitchFamily="34" charset="0"/>
            </a:endParaRPr>
          </a:p>
          <a:p>
            <a:pPr algn="l"/>
            <a:r>
              <a:rPr lang="en-US" sz="2000" b="0" i="0">
                <a:effectLst/>
                <a:latin typeface="Arial" panose="020B0604020202020204" pitchFamily="34" charset="0"/>
                <a:cs typeface="Arial" panose="020B0604020202020204" pitchFamily="34" charset="0"/>
              </a:rPr>
              <a:t>On October 22, 2024, EPA announced </a:t>
            </a:r>
            <a:r>
              <a:rPr lang="en-US" sz="2000">
                <a:latin typeface="Arial" panose="020B0604020202020204" pitchFamily="34" charset="0"/>
                <a:cs typeface="Arial" panose="020B0604020202020204" pitchFamily="34" charset="0"/>
              </a:rPr>
              <a:t>t</a:t>
            </a:r>
            <a:r>
              <a:rPr lang="en-US" sz="2000" b="0" i="0">
                <a:solidFill>
                  <a:srgbClr val="1B1B1B"/>
                </a:solidFill>
                <a:effectLst/>
                <a:latin typeface="Arial" panose="020B0604020202020204" pitchFamily="34" charset="0"/>
                <a:cs typeface="Arial" panose="020B0604020202020204" pitchFamily="34" charset="0"/>
              </a:rPr>
              <a:t>he cancellation of all products containing the pesticide dimethyl tetrachloroterephthalate (DCPA or Dacthal) under FIFRA.</a:t>
            </a:r>
          </a:p>
          <a:p>
            <a:pPr algn="l"/>
            <a:r>
              <a:rPr lang="en-US" sz="2000" b="0" i="0">
                <a:solidFill>
                  <a:srgbClr val="1B1B1B"/>
                </a:solidFill>
                <a:effectLst/>
                <a:latin typeface="Arial" panose="020B0604020202020204" pitchFamily="34" charset="0"/>
                <a:cs typeface="Arial" panose="020B0604020202020204" pitchFamily="34" charset="0"/>
              </a:rPr>
              <a:t>In making this decision, EPA relied on the best available science, which included robust studies demonstrating thyroid toxicity. Unborn babies whose pregnant mothers are exposed to DCPA from handling, entering or working in areas where DCPA has already been applied, could experience changes to fetal thyroid hormone levels. These changes are generally linked to low birth weight, impaired brain development, decreased IQ, and impaired motor skills later in life, some of which may be irreversible.</a:t>
            </a:r>
          </a:p>
          <a:p>
            <a:pPr algn="l"/>
            <a:r>
              <a:rPr lang="en-US" sz="2000" b="0" i="0">
                <a:solidFill>
                  <a:srgbClr val="1B1B1B"/>
                </a:solidFill>
                <a:effectLst/>
                <a:latin typeface="Arial" panose="020B0604020202020204" pitchFamily="34" charset="0"/>
                <a:cs typeface="Arial" panose="020B0604020202020204" pitchFamily="34" charset="0"/>
              </a:rPr>
              <a:t>The August 2024 emergency suspension issued by EPA was the first time in almost 40 years EPA has taken this type of emergency action. Following EPA’s emergency suspension EPA received a letter from AMVAC stating its intent to voluntarily cancel the remaining pesticide products containing DCPA in the U.S. AMVAC subsequently announced that it intends to cancel all international registrations as well. On Aug. 29, 2024, EPA published a notice in the Federal Register requesting public comments on the voluntary cancellation. The comment period has concluded, and EPA published the final cancellation order.</a:t>
            </a:r>
          </a:p>
          <a:p>
            <a:pPr algn="l"/>
            <a:endParaRPr lang="en-US" sz="2000" b="0" i="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230266"/>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Holds Virtual Pesticide Program Dialogue Committee Meeting</a:t>
            </a:r>
            <a:endParaRPr lang="en-US" sz="2000">
              <a:solidFill>
                <a:schemeClr val="accent1"/>
              </a:solidFill>
              <a:latin typeface="Arial" panose="020B0604020202020204" pitchFamily="34" charset="0"/>
              <a:cs typeface="Arial" panose="020B0604020202020204" pitchFamily="34" charset="0"/>
            </a:endParaRPr>
          </a:p>
          <a:p>
            <a:pPr marL="0" marR="0">
              <a:spcBef>
                <a:spcPts val="600"/>
              </a:spcBef>
              <a:spcAft>
                <a:spcPts val="1125"/>
              </a:spcAft>
            </a:pPr>
            <a:r>
              <a:rPr lang="en-US" sz="2000" b="0" i="0">
                <a:effectLst/>
                <a:latin typeface="Arial" panose="020B0604020202020204" pitchFamily="34" charset="0"/>
                <a:cs typeface="Arial" panose="020B0604020202020204" pitchFamily="34" charset="0"/>
              </a:rPr>
              <a:t>On October 23, 2024, EPA announced that it </a:t>
            </a:r>
            <a:r>
              <a:rPr lang="en-US" sz="1800">
                <a:solidFill>
                  <a:srgbClr val="000000"/>
                </a:solidFill>
                <a:effectLst/>
                <a:latin typeface="Helvetica" panose="020B0604020202020204" pitchFamily="34" charset="0"/>
                <a:ea typeface="Calibri" panose="020F0502020204030204" pitchFamily="34" charset="0"/>
              </a:rPr>
              <a:t>will hold a virtual public meeting of the Pesticide Program Dialogue Committee (PPDC) on November 13 and November 14, 2024, from 11:00AM – 5:00PM (EST). The PPDC provides feedback to EPA on pesticide regulatory, policy and program issues and includes representatives from environmental groups, pesticide manufacturers, trade associations, academia and federal and state agencies. </a:t>
            </a:r>
            <a:r>
              <a:rPr lang="en-US" sz="1800">
                <a:effectLst/>
                <a:latin typeface="Calibri" panose="020F0502020204030204" pitchFamily="34" charset="0"/>
                <a:ea typeface="Calibri" panose="020F0502020204030204" pitchFamily="34" charset="0"/>
              </a:rPr>
              <a:t> </a:t>
            </a:r>
          </a:p>
          <a:p>
            <a:pPr marL="0" marR="0">
              <a:spcBef>
                <a:spcPts val="600"/>
              </a:spcBef>
              <a:spcAft>
                <a:spcPts val="1125"/>
              </a:spcAft>
            </a:pPr>
            <a:r>
              <a:rPr lang="en-US" sz="1800">
                <a:solidFill>
                  <a:srgbClr val="000000"/>
                </a:solidFill>
                <a:effectLst/>
                <a:latin typeface="Helvetica" panose="020B0604020202020204" pitchFamily="34" charset="0"/>
                <a:ea typeface="Calibri" panose="020F0502020204030204" pitchFamily="34" charset="0"/>
              </a:rPr>
              <a:t>Topics for the meeting include: </a:t>
            </a:r>
            <a:r>
              <a:rPr lang="en-US" sz="1800">
                <a:effectLst/>
                <a:latin typeface="Calibri" panose="020F0502020204030204" pitchFamily="34" charset="0"/>
                <a:ea typeface="Calibri" panose="020F0502020204030204" pitchFamily="34" charset="0"/>
              </a:rPr>
              <a:t> </a:t>
            </a:r>
          </a:p>
          <a:p>
            <a:pPr marL="342900" marR="0" lvl="0" indent="-342900">
              <a:spcBef>
                <a:spcPts val="0"/>
              </a:spcBef>
              <a:spcAft>
                <a:spcPts val="525"/>
              </a:spcAft>
              <a:buFont typeface="+mj-lt"/>
              <a:buAutoNum type="arabicPeriod"/>
              <a:tabLst>
                <a:tab pos="457200" algn="l"/>
              </a:tabLst>
            </a:pPr>
            <a:r>
              <a:rPr lang="en-US" sz="1800">
                <a:solidFill>
                  <a:srgbClr val="000000"/>
                </a:solidFill>
                <a:effectLst/>
                <a:latin typeface="Helvetica" panose="020B0604020202020204" pitchFamily="34" charset="0"/>
                <a:ea typeface="Times New Roman" panose="02020603050405020304" pitchFamily="18" charset="0"/>
              </a:rPr>
              <a:t>An overview of the Office of Pesticide Programs’ priorities and accomplishments for Fiscal Year (FY) 2024, including Pesticide Registration Improvement Act 5 and Endangered Species Act implementation. Additional priorities include business process improvements and risk assessments for unmanned aerial vehicles.</a:t>
            </a:r>
            <a:endParaRPr lang="en-US" sz="180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525"/>
              </a:spcAft>
              <a:buFont typeface="+mj-lt"/>
              <a:buAutoNum type="arabicPeriod"/>
              <a:tabLst>
                <a:tab pos="457200" algn="l"/>
              </a:tabLst>
            </a:pPr>
            <a:r>
              <a:rPr lang="en-US" sz="1800">
                <a:solidFill>
                  <a:srgbClr val="000000"/>
                </a:solidFill>
                <a:effectLst/>
                <a:latin typeface="Helvetica" panose="020B0604020202020204" pitchFamily="34" charset="0"/>
                <a:ea typeface="Times New Roman" panose="02020603050405020304" pitchFamily="18" charset="0"/>
              </a:rPr>
              <a:t>Updates from PPDC sub-workgroups, including the Pesticide Label Reform Workgroup, Farmworker Workgroup, Emerging Pathogens Implementation Workgroup, and Pesticide Resistance Management Workgroup #2. </a:t>
            </a:r>
            <a:endParaRPr lang="en-US" sz="180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525"/>
              </a:spcAft>
              <a:buFont typeface="+mj-lt"/>
              <a:buAutoNum type="arabicPeriod"/>
              <a:tabLst>
                <a:tab pos="457200" algn="l"/>
              </a:tabLst>
            </a:pPr>
            <a:r>
              <a:rPr lang="en-US" sz="1800">
                <a:solidFill>
                  <a:srgbClr val="000000"/>
                </a:solidFill>
                <a:effectLst/>
                <a:latin typeface="Helvetica" panose="020B0604020202020204" pitchFamily="34" charset="0"/>
                <a:ea typeface="Times New Roman" panose="02020603050405020304" pitchFamily="18" charset="0"/>
              </a:rPr>
              <a:t>A discussion surrounding priorities for FY 2025 and additional topics to be considered for the 2025 PPDC Meetings.</a:t>
            </a:r>
            <a:r>
              <a:rPr lang="en-US" sz="1800">
                <a:solidFill>
                  <a:srgbClr val="000000"/>
                </a:solidFill>
                <a:effectLst/>
                <a:latin typeface="Calibri" panose="020F0502020204030204" pitchFamily="34" charset="0"/>
                <a:ea typeface="Calibri" panose="020F0502020204030204" pitchFamily="34" charset="0"/>
              </a:rPr>
              <a:t>  </a:t>
            </a:r>
          </a:p>
          <a:p>
            <a:pPr algn="l"/>
            <a:endParaRPr lang="en-US" sz="2000" b="0" i="0">
              <a:solidFill>
                <a:srgbClr val="1B1B1B"/>
              </a:solidFill>
              <a:effectLst/>
              <a:latin typeface="Arial" panose="020B0604020202020204" pitchFamily="34" charset="0"/>
              <a:cs typeface="Arial" panose="020B0604020202020204" pitchFamily="34" charset="0"/>
            </a:endParaRPr>
          </a:p>
          <a:p>
            <a:pPr algn="l"/>
            <a:endParaRPr lang="en-US" sz="2000" b="0" i="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610796"/>
      </p:ext>
    </p:extLst>
  </p:cSld>
  <p:clrMapOvr>
    <a:masterClrMapping/>
  </p:clrMapOvr>
  <p:transition spd="slow">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Releases Final Biological Evaluations of Dinotefuran and Acetamiprid Effects on Endangered Species</a:t>
            </a:r>
            <a:endParaRPr lang="en-US" sz="2000">
              <a:solidFill>
                <a:schemeClr val="accent1"/>
              </a:solidFill>
              <a:latin typeface="Arial" panose="020B0604020202020204" pitchFamily="34" charset="0"/>
              <a:cs typeface="Arial" panose="020B0604020202020204" pitchFamily="34" charset="0"/>
            </a:endParaRPr>
          </a:p>
          <a:p>
            <a:pPr algn="l"/>
            <a:r>
              <a:rPr lang="en-US" sz="2000" b="0" i="0">
                <a:effectLst/>
                <a:latin typeface="Arial" panose="020B0604020202020204" pitchFamily="34" charset="0"/>
                <a:cs typeface="Arial" panose="020B0604020202020204" pitchFamily="34" charset="0"/>
              </a:rPr>
              <a:t>On October 24, 2024, EPA released </a:t>
            </a:r>
            <a:r>
              <a:rPr lang="en-US" sz="2000" b="0" i="0">
                <a:solidFill>
                  <a:srgbClr val="1B1B1B"/>
                </a:solidFill>
                <a:effectLst/>
                <a:latin typeface="Arial" panose="020B0604020202020204" pitchFamily="34" charset="0"/>
                <a:cs typeface="Arial" panose="020B0604020202020204" pitchFamily="34" charset="0"/>
              </a:rPr>
              <a:t>the final biological evaluations (BEs) and response to comments received on the draft BEs for the neonicotinoid insecticides dinotefuran and acetamiprid on federally threatened and endangered (listed) species and designated critical habitats. These final BEs are part of EPA’s efforts to meet its obligations under the ESA.</a:t>
            </a:r>
          </a:p>
          <a:p>
            <a:pPr algn="l"/>
            <a:r>
              <a:rPr lang="en-US" sz="2000" b="0" i="0">
                <a:solidFill>
                  <a:srgbClr val="1B1B1B"/>
                </a:solidFill>
                <a:effectLst/>
                <a:latin typeface="Arial" panose="020B0604020202020204" pitchFamily="34" charset="0"/>
                <a:cs typeface="Arial" panose="020B0604020202020204" pitchFamily="34" charset="0"/>
              </a:rPr>
              <a:t>When EPA determines in a final BE that a Federal Insecticide, Fungicide, and Rodenticide Act (FIFRA) action may affect listed species or critical habitats, the Agency must initiate consultation with the Services. Because EPA’s final BEs of dinotefuran and acetamiprid made LAA determinations for species under both Services' jurisdiction, EPA will initiate formal consultation with both Services.</a:t>
            </a:r>
          </a:p>
          <a:p>
            <a:pPr algn="l"/>
            <a:r>
              <a:rPr lang="en-US" sz="2000" b="0" i="0">
                <a:solidFill>
                  <a:srgbClr val="1B1B1B"/>
                </a:solidFill>
                <a:effectLst/>
                <a:latin typeface="Arial" panose="020B0604020202020204" pitchFamily="34" charset="0"/>
                <a:cs typeface="Arial" panose="020B0604020202020204" pitchFamily="34" charset="0"/>
              </a:rPr>
              <a:t>During formal consultation, the Services use EPA’s effects determinations to inform their biological opinions. If the Services determine in their final biological opinions that mitigations are necessary to address any jeopardy or adverse modification determinations (that the Services may make) or to address any incidental take beyond those mitigations, then EPA will work to ensure that any necessary registration or labeling changes are made.</a:t>
            </a:r>
          </a:p>
          <a:p>
            <a:pPr algn="l"/>
            <a:endParaRPr lang="en-US" sz="2000" b="0" i="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9503322"/>
      </p:ext>
    </p:extLst>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Announces Proposed Registration for New Pesticide Veratrine</a:t>
            </a:r>
            <a:endParaRPr lang="en-US" sz="2000">
              <a:solidFill>
                <a:schemeClr val="accent1"/>
              </a:solidFill>
              <a:latin typeface="Arial" panose="020B0604020202020204" pitchFamily="34" charset="0"/>
              <a:cs typeface="Arial" panose="020B0604020202020204" pitchFamily="34" charset="0"/>
            </a:endParaRPr>
          </a:p>
          <a:p>
            <a:pPr algn="l"/>
            <a:r>
              <a:rPr lang="en-US" sz="2000" b="0" i="0">
                <a:effectLst/>
                <a:latin typeface="Arial" panose="020B0604020202020204" pitchFamily="34" charset="0"/>
                <a:cs typeface="Arial" panose="020B0604020202020204" pitchFamily="34" charset="0"/>
              </a:rPr>
              <a:t>On October 31, 2024, EPA released </a:t>
            </a:r>
            <a:r>
              <a:rPr lang="en-US" sz="2000" b="0" i="0">
                <a:solidFill>
                  <a:srgbClr val="1B1B1B"/>
                </a:solidFill>
                <a:effectLst/>
                <a:latin typeface="Arial" panose="020B0604020202020204" pitchFamily="34" charset="0"/>
                <a:cs typeface="Arial" panose="020B0604020202020204" pitchFamily="34" charset="0"/>
              </a:rPr>
              <a:t>its proposed registration decision for products containing the new active ingredient (AI) veratrine, an insecticide for direct application to walls and other man-made structures, such as transportation equipment for non-food commodities. </a:t>
            </a:r>
          </a:p>
          <a:p>
            <a:pPr algn="l"/>
            <a:r>
              <a:rPr lang="en-US" sz="2000" b="0" i="0">
                <a:solidFill>
                  <a:srgbClr val="1B1B1B"/>
                </a:solidFill>
                <a:effectLst/>
                <a:latin typeface="Arial" panose="020B0604020202020204" pitchFamily="34" charset="0"/>
                <a:cs typeface="Arial" panose="020B0604020202020204" pitchFamily="34" charset="0"/>
              </a:rPr>
              <a:t>Veratrine acts against pests by targeting insect nervous systems in a manner similar to the pyrethroids, but potentially without concerns for cross-resistance with those other chemicals. Cross-resistance occurs when use of one insecticide confers resistance to other insecticides in the same class, resulting in pests with resistance to multiple pesticides, which then may not be able to be controlled using those pesticides.</a:t>
            </a:r>
          </a:p>
          <a:p>
            <a:pPr algn="l"/>
            <a:r>
              <a:rPr lang="en-US" sz="2000" b="0" i="0">
                <a:solidFill>
                  <a:srgbClr val="1B1B1B"/>
                </a:solidFill>
                <a:effectLst/>
                <a:latin typeface="Arial" panose="020B0604020202020204" pitchFamily="34" charset="0"/>
                <a:cs typeface="Arial" panose="020B0604020202020204" pitchFamily="34" charset="0"/>
              </a:rPr>
              <a:t>In addition to its proposed registration decision, EPA has also released its human health and ecological risk assessments, with the latter including EPA’s No Effect determination for veratrine under the ESA.</a:t>
            </a:r>
          </a:p>
          <a:p>
            <a:pPr algn="l"/>
            <a:r>
              <a:rPr lang="en-US" sz="2000" b="0" i="0">
                <a:solidFill>
                  <a:srgbClr val="1B1B1B"/>
                </a:solidFill>
                <a:effectLst/>
                <a:latin typeface="Arial" panose="020B0604020202020204" pitchFamily="34" charset="0"/>
                <a:cs typeface="Arial" panose="020B0604020202020204" pitchFamily="34" charset="0"/>
              </a:rPr>
              <a:t>No human health or environmental risks of concern were identified when veratrine is used according to the label. In its effects determination, EPA found that veratrine would have No Effect on all listed species because the proposed use sites are unlikely to overlap with a significant portion of the species’ ranges. </a:t>
            </a:r>
            <a:endParaRPr lang="en-US" sz="2000" b="0" i="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7612514"/>
      </p:ext>
    </p:extLst>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672662" y="1690688"/>
            <a:ext cx="11330152" cy="5268858"/>
          </a:xfrm>
        </p:spPr>
        <p:txBody>
          <a:bodyPr vert="horz" lIns="91440" tIns="45720" rIns="91440" bIns="45720" rtlCol="0" anchor="t">
            <a:normAutofit/>
          </a:bodyPr>
          <a:lstStyle/>
          <a:p>
            <a:pPr marL="0" indent="0">
              <a:buNone/>
            </a:pPr>
            <a:r>
              <a:rPr lang="en-US" sz="2600">
                <a:solidFill>
                  <a:schemeClr val="accent1"/>
                </a:solidFill>
                <a:latin typeface="Arial" panose="020B0604020202020204" pitchFamily="34" charset="0"/>
                <a:cs typeface="Arial" panose="020B0604020202020204" pitchFamily="34" charset="0"/>
                <a:hlinkClick r:id="rId2"/>
              </a:rPr>
              <a:t>EPA Releases Updates to Suggested Pesticide Benefits Information Submittals</a:t>
            </a:r>
            <a:endParaRPr lang="en-US" sz="2000">
              <a:solidFill>
                <a:schemeClr val="accent1"/>
              </a:solidFill>
              <a:latin typeface="Arial" panose="020B0604020202020204" pitchFamily="34" charset="0"/>
              <a:cs typeface="Arial" panose="020B0604020202020204" pitchFamily="34" charset="0"/>
            </a:endParaRPr>
          </a:p>
          <a:p>
            <a:pPr algn="l"/>
            <a:r>
              <a:rPr lang="en-US" sz="2000" b="0" i="0">
                <a:effectLst/>
                <a:latin typeface="Arial" panose="020B0604020202020204" pitchFamily="34" charset="0"/>
                <a:cs typeface="Arial" panose="020B0604020202020204" pitchFamily="34" charset="0"/>
              </a:rPr>
              <a:t>On November 6, 2024, EPA released </a:t>
            </a:r>
            <a:r>
              <a:rPr lang="en-US" sz="2000" b="0" i="0">
                <a:solidFill>
                  <a:srgbClr val="1B1B1B"/>
                </a:solidFill>
                <a:effectLst/>
                <a:latin typeface="Arial" panose="020B0604020202020204" pitchFamily="34" charset="0"/>
                <a:cs typeface="Arial" panose="020B0604020202020204" pitchFamily="34" charset="0"/>
              </a:rPr>
              <a:t>updates to suggestions EPA provides to registrants when they develop benefits information for new conventional pesticide registrations and new outdoor uses of conventional pesticides. These suggestions can help registrants ensure they are submitting useful and complete benefits-related information, helping save time in EPA’s review of new pesticide registrations and uses.</a:t>
            </a:r>
          </a:p>
          <a:p>
            <a:pPr algn="l"/>
            <a:r>
              <a:rPr lang="en-US" sz="2000" b="0" i="0">
                <a:solidFill>
                  <a:srgbClr val="1B1B1B"/>
                </a:solidFill>
                <a:effectLst/>
                <a:latin typeface="Arial" panose="020B0604020202020204" pitchFamily="34" charset="0"/>
                <a:cs typeface="Arial" panose="020B0604020202020204" pitchFamily="34" charset="0"/>
              </a:rPr>
              <a:t>The updated suggestions provide registrants with expanded instructions on the preferred format and content for submitted benefits information including draft labels and summaries of use, key target pests, and other registered pesticides available. </a:t>
            </a:r>
          </a:p>
          <a:p>
            <a:pPr algn="l"/>
            <a:r>
              <a:rPr lang="en-US" sz="2000" b="0" i="0">
                <a:solidFill>
                  <a:srgbClr val="1B1B1B"/>
                </a:solidFill>
                <a:effectLst/>
                <a:latin typeface="Arial" panose="020B0604020202020204" pitchFamily="34" charset="0"/>
                <a:cs typeface="Arial" panose="020B0604020202020204" pitchFamily="34" charset="0"/>
              </a:rPr>
              <a:t>During the registration process for pesticides under FIFRA, EPA conducts risk and benefit assessments to consider the economic, social, and environmental costs and benefits of the proposed pesticide. To assist EPA’s evaluation of the benefits, registrants may provide information regarding the potential benefits of a pesticide.</a:t>
            </a:r>
            <a:endParaRPr lang="en-US" sz="2000">
              <a:solidFill>
                <a:srgbClr val="1B1B1B"/>
              </a:solidFill>
              <a:latin typeface="Arial" panose="020B0604020202020204" pitchFamily="34" charset="0"/>
              <a:cs typeface="Arial" panose="020B0604020202020204" pitchFamily="34" charset="0"/>
            </a:endParaRPr>
          </a:p>
          <a:p>
            <a:pPr algn="l"/>
            <a:r>
              <a:rPr lang="en-US" sz="2000" b="0" i="0">
                <a:solidFill>
                  <a:srgbClr val="1B1B1B"/>
                </a:solidFill>
                <a:effectLst/>
                <a:latin typeface="Arial" panose="020B0604020202020204" pitchFamily="34" charset="0"/>
                <a:cs typeface="Arial" panose="020B0604020202020204" pitchFamily="34" charset="0"/>
              </a:rPr>
              <a:t>When benefit submissions are received, EPA reviews the information and considers it as part of its evaluation of the benefits of a pesticide’s use.</a:t>
            </a:r>
          </a:p>
        </p:txBody>
      </p:sp>
    </p:spTree>
    <p:extLst>
      <p:ext uri="{BB962C8B-B14F-4D97-AF65-F5344CB8AC3E}">
        <p14:creationId xmlns:p14="http://schemas.microsoft.com/office/powerpoint/2010/main" val="64720864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222B511-5679-4A1C-A500-B99535CE020E}"/>
              </a:ext>
            </a:extLst>
          </p:cNvPr>
          <p:cNvGraphicFramePr>
            <a:graphicFrameLocks/>
          </p:cNvGraphicFramePr>
          <p:nvPr>
            <p:extLst>
              <p:ext uri="{D42A27DB-BD31-4B8C-83A1-F6EECF244321}">
                <p14:modId xmlns:p14="http://schemas.microsoft.com/office/powerpoint/2010/main" val="3998733850"/>
              </p:ext>
            </p:extLst>
          </p:nvPr>
        </p:nvGraphicFramePr>
        <p:xfrm>
          <a:off x="475129" y="304801"/>
          <a:ext cx="11098307" cy="6311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303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product roadmap timeline_Win32_SL_v3" id="{061EDF52-E0A6-4B09-AC91-99376BDEAEBE}" vid="{EB6D99AA-2953-4511-BF11-744F79C1830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9f62856-1543-49d4-a736-4569d363f533"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50BF2560D6F24D8CE6A0C05C934CD3" ma:contentTypeVersion="44" ma:contentTypeDescription="Create a new document." ma:contentTypeScope="" ma:versionID="6e11f1087859e9e745c2fb6612e57e5a">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f15e4d92-675c-4df7-a5c5-11f59c7da362" xmlns:ns7="20618dcb-7a2a-4e4f-b103-d25d73e62d4f" targetNamespace="http://schemas.microsoft.com/office/2006/metadata/properties" ma:root="true" ma:fieldsID="af89f32a5e75cc9e14a2e90c7c2e27d0" ns1:_="" ns3:_="" ns4:_="" ns5:_="" ns6:_="" ns7:_="">
    <xsd:import namespace="http://schemas.microsoft.com/sharepoint/v3"/>
    <xsd:import namespace="4ffa91fb-a0ff-4ac5-b2db-65c790d184a4"/>
    <xsd:import namespace="http://schemas.microsoft.com/sharepoint.v3"/>
    <xsd:import namespace="http://schemas.microsoft.com/sharepoint/v3/fields"/>
    <xsd:import namespace="f15e4d92-675c-4df7-a5c5-11f59c7da362"/>
    <xsd:import namespace="20618dcb-7a2a-4e4f-b103-d25d73e62d4f"/>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Details" minOccurs="0"/>
                <xsd:element ref="ns6:SharedWithUsers" minOccurs="0"/>
                <xsd:element ref="ns6:SharingHintHash" minOccurs="0"/>
                <xsd:element ref="ns7:MediaServiceMetadata" minOccurs="0"/>
                <xsd:element ref="ns7:MediaServiceFastMetadata" minOccurs="0"/>
                <xsd:element ref="ns7:MediaServiceDateTaken" minOccurs="0"/>
                <xsd:element ref="ns7:MediaServiceAutoTags" minOccurs="0"/>
                <xsd:element ref="ns7:MediaServiceOCR" minOccurs="0"/>
                <xsd:element ref="ns6:Records_x0020_Status" minOccurs="0"/>
                <xsd:element ref="ns6:Records_x0020_Date" minOccurs="0"/>
                <xsd:element ref="ns7:MediaServiceEventHashCode" minOccurs="0"/>
                <xsd:element ref="ns7:MediaServiceGenerationTime" minOccurs="0"/>
                <xsd:element ref="ns7:MediaServiceAutoKeyPoints" minOccurs="0"/>
                <xsd:element ref="ns7:MediaServiceKeyPoints" minOccurs="0"/>
                <xsd:element ref="ns7:MediaLengthInSeconds" minOccurs="0"/>
                <xsd:element ref="ns1:_ip_UnifiedCompliancePolicyProperties" minOccurs="0"/>
                <xsd:element ref="ns1:_ip_UnifiedCompliancePolicyUIAction" minOccurs="0"/>
                <xsd:element ref="ns7:_activity" minOccurs="0"/>
                <xsd:element ref="ns7:MediaServiceObjectDetectorVersions" minOccurs="0"/>
                <xsd:element ref="ns7:MediaServiceSystemTags" minOccurs="0"/>
                <xsd:element ref="ns7:MediaServiceLocation" minOccurs="0"/>
                <xsd:element ref="ns7: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43" nillable="true" ma:displayName="Unified Compliance Policy Properties" ma:hidden="true" ma:internalName="_ip_UnifiedCompliancePolicyProperties">
      <xsd:simpleType>
        <xsd:restriction base="dms:Note"/>
      </xsd:simpleType>
    </xsd:element>
    <xsd:element name="_ip_UnifiedCompliancePolicyUIAction" ma:index="4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2d06a4f9-c81c-42a0-825e-721166769744}" ma:internalName="TaxCatchAllLabel" ma:readOnly="true" ma:showField="CatchAllDataLabel" ma:web="f15e4d92-675c-4df7-a5c5-11f59c7da362">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2d06a4f9-c81c-42a0-825e-721166769744}" ma:internalName="TaxCatchAll" ma:showField="CatchAllData" ma:web="f15e4d92-675c-4df7-a5c5-11f59c7da36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5e4d92-675c-4df7-a5c5-11f59c7da362" elementFormDefault="qualified">
    <xsd:import namespace="http://schemas.microsoft.com/office/2006/documentManagement/types"/>
    <xsd:import namespace="http://schemas.microsoft.com/office/infopath/2007/PartnerControls"/>
    <xsd:element name="SharedWithDetails" ma:index="28" nillable="true" ma:displayName="Shared With Details" ma:description="" ma:internalName="SharedWithDetails" ma:readOnly="true">
      <xsd:simpleType>
        <xsd:restriction base="dms:Note">
          <xsd:maxLength value="255"/>
        </xsd:restriction>
      </xsd:simple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0" nillable="true" ma:displayName="Sharing Hint Hash" ma:description="" ma:hidden="true" ma:internalName="SharingHintHash" ma:readOnly="true">
      <xsd:simpleType>
        <xsd:restriction base="dms:Text"/>
      </xsd:simpleType>
    </xsd:element>
    <xsd:element name="Records_x0020_Status" ma:index="36" nillable="true" ma:displayName="Records Status" ma:default="Pending" ma:internalName="Records_x0020_Status">
      <xsd:simpleType>
        <xsd:restriction base="dms:Text"/>
      </xsd:simpleType>
    </xsd:element>
    <xsd:element name="Records_x0020_Date" ma:index="37"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0618dcb-7a2a-4e4f-b103-d25d73e62d4f"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MediaServiceAutoTags" ma:internalName="MediaServiceAutoTags" ma:readOnly="true">
      <xsd:simpleType>
        <xsd:restriction base="dms:Text"/>
      </xsd:simpleType>
    </xsd:element>
    <xsd:element name="MediaServiceOCR" ma:index="35" nillable="true" ma:displayName="MediaServiceOCR" ma:internalName="MediaServiceOCR" ma:readOnly="true">
      <xsd:simpleType>
        <xsd:restriction base="dms:Note">
          <xsd:maxLength value="255"/>
        </xsd:restriction>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element name="MediaLengthInSeconds" ma:index="42" nillable="true" ma:displayName="MediaLengthInSeconds" ma:hidden="true" ma:internalName="MediaLengthInSeconds" ma:readOnly="true">
      <xsd:simpleType>
        <xsd:restriction base="dms:Unknown"/>
      </xsd:simpleType>
    </xsd:element>
    <xsd:element name="_activity" ma:index="45" nillable="true" ma:displayName="_activity" ma:hidden="true" ma:internalName="_activity">
      <xsd:simpleType>
        <xsd:restriction base="dms:Note"/>
      </xsd:simpleType>
    </xsd:element>
    <xsd:element name="MediaServiceObjectDetectorVersions" ma:index="46" nillable="true" ma:displayName="MediaServiceObjectDetectorVersions" ma:hidden="true" ma:indexed="true" ma:internalName="MediaServiceObjectDetectorVersions" ma:readOnly="true">
      <xsd:simpleType>
        <xsd:restriction base="dms:Text"/>
      </xsd:simpleType>
    </xsd:element>
    <xsd:element name="MediaServiceSystemTags" ma:index="47" nillable="true" ma:displayName="MediaServiceSystemTags" ma:hidden="true" ma:internalName="MediaServiceSystemTags" ma:readOnly="true">
      <xsd:simpleType>
        <xsd:restriction base="dms:Note"/>
      </xsd:simpleType>
    </xsd:element>
    <xsd:element name="MediaServiceLocation" ma:index="48" nillable="true" ma:displayName="Location" ma:indexed="true" ma:internalName="MediaServiceLocation" ma:readOnly="true">
      <xsd:simpleType>
        <xsd:restriction base="dms:Text"/>
      </xsd:simpleType>
    </xsd:element>
    <xsd:element name="MediaServiceSearchProperties" ma:index="4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_ip_UnifiedCompliancePolicyUIAction xmlns="http://schemas.microsoft.com/sharepoint/v3" xsi:nil="true"/>
    <j747ac98061d40f0aa7bd47e1db5675d xmlns="4ffa91fb-a0ff-4ac5-b2db-65c790d184a4">
      <Terms xmlns="http://schemas.microsoft.com/office/infopath/2007/PartnerControls"/>
    </j747ac98061d40f0aa7bd47e1db5675d>
    <_activity xmlns="20618dcb-7a2a-4e4f-b103-d25d73e62d4f" xsi:nil="true"/>
    <External_x0020_Contributor xmlns="4ffa91fb-a0ff-4ac5-b2db-65c790d184a4" xsi:nil="true"/>
    <Records_x0020_Date xmlns="f15e4d92-675c-4df7-a5c5-11f59c7da362" xsi:nil="true"/>
    <TaxKeywordTaxHTField xmlns="4ffa91fb-a0ff-4ac5-b2db-65c790d184a4">
      <Terms xmlns="http://schemas.microsoft.com/office/infopath/2007/PartnerControls"/>
    </TaxKeywordTaxHTField>
    <Record xmlns="4ffa91fb-a0ff-4ac5-b2db-65c790d184a4">Shared</Record>
    <_ip_UnifiedCompliancePolicyProperties xmlns="http://schemas.microsoft.com/sharepoint/v3" xsi:nil="true"/>
    <Rights xmlns="4ffa91fb-a0ff-4ac5-b2db-65c790d184a4" xsi:nil="true"/>
    <Document_x0020_Creation_x0020_Date xmlns="4ffa91fb-a0ff-4ac5-b2db-65c790d184a4">2024-03-11T18:11:25+00:00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Records_x0020_Status xmlns="f15e4d92-675c-4df7-a5c5-11f59c7da362">Pending</Records_x0020_Status>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18BC80DB-CA01-4867-9BE8-621A56B0C9FA}">
  <ds:schemaRefs>
    <ds:schemaRef ds:uri="Microsoft.SharePoint.Taxonomy.ContentTypeSync"/>
  </ds:schemaRefs>
</ds:datastoreItem>
</file>

<file path=customXml/itemProps2.xml><?xml version="1.0" encoding="utf-8"?>
<ds:datastoreItem xmlns:ds="http://schemas.openxmlformats.org/officeDocument/2006/customXml" ds:itemID="{CDC9F106-29DC-4564-95B1-2CA813BA1560}">
  <ds:schemaRefs>
    <ds:schemaRef ds:uri="http://schemas.microsoft.com/sharepoint/v3/contenttype/forms"/>
  </ds:schemaRefs>
</ds:datastoreItem>
</file>

<file path=customXml/itemProps3.xml><?xml version="1.0" encoding="utf-8"?>
<ds:datastoreItem xmlns:ds="http://schemas.openxmlformats.org/officeDocument/2006/customXml" ds:itemID="{44498A16-E5A8-4FA1-B23F-A43FBC2CE5B0}">
  <ds:schemaRefs>
    <ds:schemaRef ds:uri="20618dcb-7a2a-4e4f-b103-d25d73e62d4f"/>
    <ds:schemaRef ds:uri="4ffa91fb-a0ff-4ac5-b2db-65c790d184a4"/>
    <ds:schemaRef ds:uri="f15e4d92-675c-4df7-a5c5-11f59c7da3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CC226408-F2FC-46B6-B397-7BF0C80730E4}">
  <ds:schemaRefs>
    <ds:schemaRef ds:uri="20618dcb-7a2a-4e4f-b103-d25d73e62d4f"/>
    <ds:schemaRef ds:uri="4ffa91fb-a0ff-4ac5-b2db-65c790d184a4"/>
    <ds:schemaRef ds:uri="f15e4d92-675c-4df7-a5c5-11f59c7da3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TotalTime>
  <Words>11707</Words>
  <Application>Microsoft Office PowerPoint</Application>
  <PresentationFormat>Widescreen</PresentationFormat>
  <Paragraphs>619</Paragraphs>
  <Slides>84</Slides>
  <Notes>13</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84</vt:i4>
      </vt:variant>
    </vt:vector>
  </HeadingPairs>
  <TitlesOfParts>
    <vt:vector size="102" baseType="lpstr">
      <vt:lpstr>Arial</vt:lpstr>
      <vt:lpstr>Arial  </vt:lpstr>
      <vt:lpstr>Arial Black</vt:lpstr>
      <vt:lpstr>Avenir Next LT Pro Light</vt:lpstr>
      <vt:lpstr>Bahnschrift</vt:lpstr>
      <vt:lpstr>Calibri</vt:lpstr>
      <vt:lpstr>Calibri Light</vt:lpstr>
      <vt:lpstr>Century Gothic</vt:lpstr>
      <vt:lpstr>Franklin Gothic Book</vt:lpstr>
      <vt:lpstr>Helvetica</vt:lpstr>
      <vt:lpstr>Source Sans Pro Web</vt:lpstr>
      <vt:lpstr>Speak Pro</vt:lpstr>
      <vt:lpstr>Tenorite</vt:lpstr>
      <vt:lpstr>Wingdings</vt:lpstr>
      <vt:lpstr>Office Theme</vt:lpstr>
      <vt:lpstr>1_Office Theme</vt:lpstr>
      <vt:lpstr>2_Office Theme</vt:lpstr>
      <vt:lpstr>Custom</vt:lpstr>
      <vt:lpstr>Pesticide Program Dialogue Committee Meeting   </vt:lpstr>
      <vt:lpstr>PowerPoint Presentation</vt:lpstr>
      <vt:lpstr>FY24 Priorities </vt:lpstr>
      <vt:lpstr>OPP FY24 Registration Highlights</vt:lpstr>
      <vt:lpstr>FY 24 Registration Division (RD) Registration Highlights</vt:lpstr>
      <vt:lpstr>FY 24 Antimicrobial Division (AD) Registration Highlights</vt:lpstr>
      <vt:lpstr>FY 24 Biopesticide &amp; Pollution Prevention Division (BPPD) Registration Highlights</vt:lpstr>
      <vt:lpstr>    </vt:lpstr>
      <vt:lpstr>PowerPoint Presentation</vt:lpstr>
      <vt:lpstr>PowerPoint Presentation</vt:lpstr>
      <vt:lpstr>PowerPoint Presentation</vt:lpstr>
      <vt:lpstr>PowerPoint Presentation</vt:lpstr>
      <vt:lpstr>OPP Funding FY21-FY25</vt:lpstr>
      <vt:lpstr>Litigation </vt:lpstr>
      <vt:lpstr>Pesticide Registration Improvement Act (PRIA) 5 Implementation - FY 24 Activities </vt:lpstr>
      <vt:lpstr>Pesticide Registration Improvement Act (PRIA) 5 Implementation - FY 24 Activities</vt:lpstr>
      <vt:lpstr>Digital Transformation Update</vt:lpstr>
      <vt:lpstr>Major Transformational Projects Solving for Data and Documents Solves Infrastructure!</vt:lpstr>
      <vt:lpstr>Application Experience Project roadmap  Phase 1: Deploy Application/case management dashboard phase 3: deploy end to end application experience</vt:lpstr>
      <vt:lpstr>PowerPoint Presentation</vt:lpstr>
      <vt:lpstr>PowerPoint Presentation</vt:lpstr>
      <vt:lpstr>Total Backlog is Decreasing! PRIA Backlog is Increasing </vt:lpstr>
      <vt:lpstr>PowerPoint Presentation</vt:lpstr>
      <vt:lpstr>Total PRIA Cases Completed and Average Late Days  Last Five Fiscal Years</vt:lpstr>
      <vt:lpstr>Notable OPP Process Improvements</vt:lpstr>
      <vt:lpstr>PowerPoint Presentation</vt:lpstr>
      <vt:lpstr>Pesticide Registration Review</vt:lpstr>
      <vt:lpstr>PowerPoint Presentation</vt:lpstr>
      <vt:lpstr>Notable FY24 OPP Highlights</vt:lpstr>
      <vt:lpstr>Notable FY24 Science and Policy Highlights </vt:lpstr>
      <vt:lpstr>Notable FY24 Science and Policy Highlights </vt:lpstr>
      <vt:lpstr> FY24 Endocrine Disruptor Screening Program (EDSP) Highlights </vt:lpstr>
      <vt:lpstr> FY24 ESA Highlights - Upcoming Session</vt:lpstr>
      <vt:lpstr>FY24 Stakeholder Engagement Highlights</vt:lpstr>
      <vt:lpstr>2024 Crop Tours</vt:lpstr>
      <vt:lpstr>PowerPoint Presentation</vt:lpstr>
      <vt:lpstr>PowerPoint Presentation</vt:lpstr>
      <vt:lpstr>Sign-up for OPP Pesticide Updates </vt:lpstr>
      <vt:lpstr>Thank you!</vt:lpstr>
      <vt:lpstr>PowerPoint Presentation</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Association of American Pesticide Control Officials</dc:title>
  <dc:creator>Messina, Edward</dc:creator>
  <cp:lastModifiedBy>Kaitlin Picone</cp:lastModifiedBy>
  <cp:revision>1</cp:revision>
  <dcterms:created xsi:type="dcterms:W3CDTF">2024-03-11T18:09:11Z</dcterms:created>
  <dcterms:modified xsi:type="dcterms:W3CDTF">2024-11-12T23:27:23Z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0x010100E950BF2560D6F24D8CE6A0C05C934CD3</vt:lpwstr>
  </property>
</Properties>
</file>