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4"/>
  </p:notesMasterIdLst>
  <p:sldIdLst>
    <p:sldId id="275" r:id="rId6"/>
    <p:sldId id="862" r:id="rId7"/>
    <p:sldId id="863" r:id="rId8"/>
    <p:sldId id="865" r:id="rId9"/>
    <p:sldId id="856" r:id="rId10"/>
    <p:sldId id="864" r:id="rId11"/>
    <p:sldId id="605" r:id="rId12"/>
    <p:sldId id="85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8AE115-03C1-8C7E-0492-F59317361B14}" name="Mallampalli, Nikhil" initials="MN" userId="S::Mallampalli.Nikhil@epa.gov::f292b0b8-317f-455b-86a7-1b1d3cfb536c" providerId="AD"/>
  <p188:author id="{7A5B3FB8-0A98-9E6B-7D2D-51FAB433266D}" name="Kaul, Monisha" initials="KM" userId="Kaul, Monisha"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0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s, Cameron - OCE, DC" userId="ca040502-516d-4f2c-a8a9-efead24254a1" providerId="ADAL" clId="{8C6C293E-6CFB-40A7-B5FD-58DCBE61CDD6}"/>
    <pc:docChg chg="undo redo custSel modSld">
      <pc:chgData name="Douglass, Cameron - OCE, DC" userId="ca040502-516d-4f2c-a8a9-efead24254a1" providerId="ADAL" clId="{8C6C293E-6CFB-40A7-B5FD-58DCBE61CDD6}" dt="2024-11-07T14:54:20.592" v="229" actId="6549"/>
      <pc:docMkLst>
        <pc:docMk/>
      </pc:docMkLst>
      <pc:sldChg chg="modSp mod">
        <pc:chgData name="Douglass, Cameron - OCE, DC" userId="ca040502-516d-4f2c-a8a9-efead24254a1" providerId="ADAL" clId="{8C6C293E-6CFB-40A7-B5FD-58DCBE61CDD6}" dt="2024-11-07T14:52:29.346" v="52" actId="20577"/>
        <pc:sldMkLst>
          <pc:docMk/>
          <pc:sldMk cId="1627619141" sldId="275"/>
        </pc:sldMkLst>
        <pc:spChg chg="mod">
          <ac:chgData name="Douglass, Cameron - OCE, DC" userId="ca040502-516d-4f2c-a8a9-efead24254a1" providerId="ADAL" clId="{8C6C293E-6CFB-40A7-B5FD-58DCBE61CDD6}" dt="2024-11-07T14:52:29.346" v="52" actId="20577"/>
          <ac:spMkLst>
            <pc:docMk/>
            <pc:sldMk cId="1627619141" sldId="275"/>
            <ac:spMk id="3" creationId="{72245BAE-182C-4FF5-BC7F-25D649492101}"/>
          </ac:spMkLst>
        </pc:spChg>
      </pc:sldChg>
      <pc:sldChg chg="modSp mod">
        <pc:chgData name="Douglass, Cameron - OCE, DC" userId="ca040502-516d-4f2c-a8a9-efead24254a1" providerId="ADAL" clId="{8C6C293E-6CFB-40A7-B5FD-58DCBE61CDD6}" dt="2024-11-07T14:54:20.592" v="229" actId="6549"/>
        <pc:sldMkLst>
          <pc:docMk/>
          <pc:sldMk cId="2245961861" sldId="863"/>
        </pc:sldMkLst>
        <pc:spChg chg="mod">
          <ac:chgData name="Douglass, Cameron - OCE, DC" userId="ca040502-516d-4f2c-a8a9-efead24254a1" providerId="ADAL" clId="{8C6C293E-6CFB-40A7-B5FD-58DCBE61CDD6}" dt="2024-11-07T14:54:20.592" v="229" actId="6549"/>
          <ac:spMkLst>
            <pc:docMk/>
            <pc:sldMk cId="2245961861" sldId="863"/>
            <ac:spMk id="3" creationId="{CAA81BEE-CE7C-429A-7439-A160093899EA}"/>
          </ac:spMkLst>
        </pc:spChg>
      </pc:sldChg>
      <pc:sldChg chg="modSp mod">
        <pc:chgData name="Douglass, Cameron - OCE, DC" userId="ca040502-516d-4f2c-a8a9-efead24254a1" providerId="ADAL" clId="{8C6C293E-6CFB-40A7-B5FD-58DCBE61CDD6}" dt="2024-11-07T14:50:55.516" v="9" actId="113"/>
        <pc:sldMkLst>
          <pc:docMk/>
          <pc:sldMk cId="30100774" sldId="865"/>
        </pc:sldMkLst>
        <pc:spChg chg="mod">
          <ac:chgData name="Douglass, Cameron - OCE, DC" userId="ca040502-516d-4f2c-a8a9-efead24254a1" providerId="ADAL" clId="{8C6C293E-6CFB-40A7-B5FD-58DCBE61CDD6}" dt="2024-11-07T14:50:55.516" v="9" actId="113"/>
          <ac:spMkLst>
            <pc:docMk/>
            <pc:sldMk cId="30100774" sldId="865"/>
            <ac:spMk id="3" creationId="{CAA81BEE-CE7C-429A-7439-A160093899E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223B85-6486-4722-956F-A511FAE91872}" type="datetimeFigureOut">
              <a:rPr lang="en-US" smtClean="0"/>
              <a:t>11/7/2024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96DA70-29A8-449C-85BA-C3AA646589D5}" type="slidenum">
              <a:rPr lang="en-US" smtClean="0"/>
              <a:t>‹#›</a:t>
            </a:fld>
            <a:endParaRPr lang="en-US"/>
          </a:p>
        </p:txBody>
      </p:sp>
    </p:spTree>
    <p:extLst>
      <p:ext uri="{BB962C8B-B14F-4D97-AF65-F5344CB8AC3E}">
        <p14:creationId xmlns:p14="http://schemas.microsoft.com/office/powerpoint/2010/main" val="2312309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0966E37-DAD3-4006-A8F8-F38F465AE5BC}" type="slidenum">
              <a:rPr lang="en-US" smtClean="0"/>
              <a:pPr>
                <a:defRPr/>
              </a:pPr>
              <a:t>1</a:t>
            </a:fld>
            <a:endParaRPr lang="en-US"/>
          </a:p>
        </p:txBody>
      </p:sp>
    </p:spTree>
    <p:extLst>
      <p:ext uri="{BB962C8B-B14F-4D97-AF65-F5344CB8AC3E}">
        <p14:creationId xmlns:p14="http://schemas.microsoft.com/office/powerpoint/2010/main" val="2455198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0966E37-DAD3-4006-A8F8-F38F465AE5BC}" type="slidenum">
              <a:rPr lang="en-US" smtClean="0"/>
              <a:pPr>
                <a:defRPr/>
              </a:pPr>
              <a:t>2</a:t>
            </a:fld>
            <a:endParaRPr lang="en-US"/>
          </a:p>
        </p:txBody>
      </p:sp>
    </p:spTree>
    <p:extLst>
      <p:ext uri="{BB962C8B-B14F-4D97-AF65-F5344CB8AC3E}">
        <p14:creationId xmlns:p14="http://schemas.microsoft.com/office/powerpoint/2010/main" val="3883989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0966E37-DAD3-4006-A8F8-F38F465AE5BC}" type="slidenum">
              <a:rPr lang="en-US" smtClean="0"/>
              <a:pPr>
                <a:defRPr/>
              </a:pPr>
              <a:t>5</a:t>
            </a:fld>
            <a:endParaRPr lang="en-US"/>
          </a:p>
        </p:txBody>
      </p:sp>
    </p:spTree>
    <p:extLst>
      <p:ext uri="{BB962C8B-B14F-4D97-AF65-F5344CB8AC3E}">
        <p14:creationId xmlns:p14="http://schemas.microsoft.com/office/powerpoint/2010/main" val="2270766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42409-6A04-4DC6-AC3A-D3758287A8F2}" type="slidenum">
              <a:rPr lang="en-US" smtClean="0"/>
              <a:t>7</a:t>
            </a:fld>
            <a:endParaRPr lang="en-US"/>
          </a:p>
        </p:txBody>
      </p:sp>
    </p:spTree>
    <p:extLst>
      <p:ext uri="{BB962C8B-B14F-4D97-AF65-F5344CB8AC3E}">
        <p14:creationId xmlns:p14="http://schemas.microsoft.com/office/powerpoint/2010/main" val="2840587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7542409-6A04-4DC6-AC3A-D3758287A8F2}" type="slidenum">
              <a:rPr lang="en-US" smtClean="0"/>
              <a:t>8</a:t>
            </a:fld>
            <a:endParaRPr lang="en-US"/>
          </a:p>
        </p:txBody>
      </p:sp>
    </p:spTree>
    <p:extLst>
      <p:ext uri="{BB962C8B-B14F-4D97-AF65-F5344CB8AC3E}">
        <p14:creationId xmlns:p14="http://schemas.microsoft.com/office/powerpoint/2010/main" val="2210887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912E2-C0F6-6B79-58A9-642059C867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7BEAA2-F88B-3E02-B4F6-FE5EF7149D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0F2E54-F5A6-5866-0EC8-B1A5678BCF61}"/>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5" name="Footer Placeholder 4">
            <a:extLst>
              <a:ext uri="{FF2B5EF4-FFF2-40B4-BE49-F238E27FC236}">
                <a16:creationId xmlns:a16="http://schemas.microsoft.com/office/drawing/2014/main" id="{C55DB974-B6A9-18EF-6129-40DE03E37E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9A485-91B3-DC75-84C7-233299A9F45A}"/>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454851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FF8F-1188-150C-D8E2-8E74CAB436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A55165-C715-99B6-B66E-23B8DD11DE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1D5954-054C-1101-6FB2-D7F2008C6401}"/>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5" name="Footer Placeholder 4">
            <a:extLst>
              <a:ext uri="{FF2B5EF4-FFF2-40B4-BE49-F238E27FC236}">
                <a16:creationId xmlns:a16="http://schemas.microsoft.com/office/drawing/2014/main" id="{2A044592-C8CE-899F-E8D6-B8D6F069D6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F4F01E-3B63-425B-EABD-5F85C522784F}"/>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9014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EAFCAB-4BBD-036A-C127-E54BFFA17D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07CE39-D2C1-65C1-96F9-EFC6D453C0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3CA9D4-5692-09CE-CD9D-DC822C85CF7E}"/>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5" name="Footer Placeholder 4">
            <a:extLst>
              <a:ext uri="{FF2B5EF4-FFF2-40B4-BE49-F238E27FC236}">
                <a16:creationId xmlns:a16="http://schemas.microsoft.com/office/drawing/2014/main" id="{E0A5BA82-5430-74F7-DDFE-3DE071FD4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2FDB6F-A813-3E67-5869-9BA98BF1A64D}"/>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1779001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FDF2-B137-62D1-DCCF-9B79AA9B70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9BD74E-B8EC-CC3A-EAB2-6C15A91334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A4FFB1-7389-AC82-0D42-F91B0A435242}"/>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5" name="Footer Placeholder 4">
            <a:extLst>
              <a:ext uri="{FF2B5EF4-FFF2-40B4-BE49-F238E27FC236}">
                <a16:creationId xmlns:a16="http://schemas.microsoft.com/office/drawing/2014/main" id="{834BCB5C-74EF-942C-F3F0-9A87B7D856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9D0E18-DE5D-25F0-A6E6-8E0F2E08C4B8}"/>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86225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42022-4A58-77DD-2AFC-FD0AFCBFA6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FB61A3-2B60-0E2F-8BB0-5FCAF46C96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553E33-5DED-9B8A-3E00-0139F67A8A69}"/>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5" name="Footer Placeholder 4">
            <a:extLst>
              <a:ext uri="{FF2B5EF4-FFF2-40B4-BE49-F238E27FC236}">
                <a16:creationId xmlns:a16="http://schemas.microsoft.com/office/drawing/2014/main" id="{A2AB8DA7-F2F0-89BB-584C-BEF28E8E30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9949B0-9503-EC5A-FE58-6D13D120EC4E}"/>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410125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16400-430D-8CB0-FAD4-CA75CB41F2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A76140-367D-F9B8-308F-F71DF26798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17A3A2-7EFE-980C-2D6B-AFBFD6129D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F63615-D27F-F584-7692-8CE8643F759C}"/>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6" name="Footer Placeholder 5">
            <a:extLst>
              <a:ext uri="{FF2B5EF4-FFF2-40B4-BE49-F238E27FC236}">
                <a16:creationId xmlns:a16="http://schemas.microsoft.com/office/drawing/2014/main" id="{848BF0F6-929E-E56E-DA8A-27DE2B581A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FE5BAE-8C2D-4713-F7C0-74C7A08268DF}"/>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1277675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9587F-BA3D-CBBB-3EDB-A3245B9771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E642EC-2195-1909-A965-7F14ADD621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5A7123-FEE9-CE6D-5F97-E4279541CD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8A3946-509A-6060-6A68-3108475AC3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CB652C-BB13-7A81-93C5-0C93A87AA2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020E4-672F-BF94-E49C-3378081D0D05}"/>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8" name="Footer Placeholder 7">
            <a:extLst>
              <a:ext uri="{FF2B5EF4-FFF2-40B4-BE49-F238E27FC236}">
                <a16:creationId xmlns:a16="http://schemas.microsoft.com/office/drawing/2014/main" id="{9B1A273B-8AED-8391-CE54-EA1DFA97AA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70BD6E-769A-71C0-6F95-8233D82120E6}"/>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119725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286D7-DE4B-BBED-098A-B7DFA1BC0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A02D52-5433-2B6F-21A4-11C31B30CFF8}"/>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4" name="Footer Placeholder 3">
            <a:extLst>
              <a:ext uri="{FF2B5EF4-FFF2-40B4-BE49-F238E27FC236}">
                <a16:creationId xmlns:a16="http://schemas.microsoft.com/office/drawing/2014/main" id="{B4B06FB2-8000-43D7-25A1-483CC324D8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6DCD0E-A401-6E19-A0F2-A2FE4D8E3BD3}"/>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3146440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E83F62-D7A6-7DA7-4BFA-AC6B9AB0AD2A}"/>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3" name="Footer Placeholder 2">
            <a:extLst>
              <a:ext uri="{FF2B5EF4-FFF2-40B4-BE49-F238E27FC236}">
                <a16:creationId xmlns:a16="http://schemas.microsoft.com/office/drawing/2014/main" id="{300080D1-0A05-80BA-279E-9FAB3BC0E5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780CEE-9639-DCEE-AF23-E6406678AA50}"/>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391695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9C277-688B-6EF4-CFF2-532636C3B9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9137FB-17E6-BA9F-D6CE-8F60FB01EB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902EFC-CE45-687A-D425-D16F32D740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9B3103-67D9-79D1-9453-5E78A1735A57}"/>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6" name="Footer Placeholder 5">
            <a:extLst>
              <a:ext uri="{FF2B5EF4-FFF2-40B4-BE49-F238E27FC236}">
                <a16:creationId xmlns:a16="http://schemas.microsoft.com/office/drawing/2014/main" id="{8AC1416C-06DD-44B7-A130-334A4708A8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92BBD1-3BB4-32E7-0537-4C2791A61368}"/>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2480007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EA582-8FB3-FF16-9777-801E223A9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B8A567-60DF-7124-66CE-D31C8725C5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11DBA9-B934-ABE4-C718-7512B4C66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5BBBED-F91E-3B90-8FDF-EB72F4123D45}"/>
              </a:ext>
            </a:extLst>
          </p:cNvPr>
          <p:cNvSpPr>
            <a:spLocks noGrp="1"/>
          </p:cNvSpPr>
          <p:nvPr>
            <p:ph type="dt" sz="half" idx="10"/>
          </p:nvPr>
        </p:nvSpPr>
        <p:spPr/>
        <p:txBody>
          <a:bodyPr/>
          <a:lstStyle/>
          <a:p>
            <a:fld id="{1B02335C-9CEC-4908-94F8-3D83B6A7D1D6}" type="datetimeFigureOut">
              <a:rPr lang="en-US" smtClean="0"/>
              <a:t>11/7/2024</a:t>
            </a:fld>
            <a:endParaRPr lang="en-US"/>
          </a:p>
        </p:txBody>
      </p:sp>
      <p:sp>
        <p:nvSpPr>
          <p:cNvPr id="6" name="Footer Placeholder 5">
            <a:extLst>
              <a:ext uri="{FF2B5EF4-FFF2-40B4-BE49-F238E27FC236}">
                <a16:creationId xmlns:a16="http://schemas.microsoft.com/office/drawing/2014/main" id="{643D8B15-7AE9-7EB1-87A9-451107C480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0A39FC-E60B-3B95-A215-FBBDFBD871E9}"/>
              </a:ext>
            </a:extLst>
          </p:cNvPr>
          <p:cNvSpPr>
            <a:spLocks noGrp="1"/>
          </p:cNvSpPr>
          <p:nvPr>
            <p:ph type="sldNum" sz="quarter" idx="12"/>
          </p:nvPr>
        </p:nvSpPr>
        <p:spPr/>
        <p:txBody>
          <a:bodyPr/>
          <a:lstStyle/>
          <a:p>
            <a:fld id="{D0607951-530F-4CA2-8632-E0D815941AE5}" type="slidenum">
              <a:rPr lang="en-US" smtClean="0"/>
              <a:t>‹#›</a:t>
            </a:fld>
            <a:endParaRPr lang="en-US"/>
          </a:p>
        </p:txBody>
      </p:sp>
    </p:spTree>
    <p:extLst>
      <p:ext uri="{BB962C8B-B14F-4D97-AF65-F5344CB8AC3E}">
        <p14:creationId xmlns:p14="http://schemas.microsoft.com/office/powerpoint/2010/main" val="2071604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0AF2DE-8D2C-6E4B-B3D5-1753D2887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DDCAA-20C9-B3E1-36B7-563CE1E8F5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CBE86C-CC09-1666-29B8-2CE829EDD3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2335C-9CEC-4908-94F8-3D83B6A7D1D6}" type="datetimeFigureOut">
              <a:rPr lang="en-US" smtClean="0"/>
              <a:t>11/7/2024</a:t>
            </a:fld>
            <a:endParaRPr lang="en-US"/>
          </a:p>
        </p:txBody>
      </p:sp>
      <p:sp>
        <p:nvSpPr>
          <p:cNvPr id="5" name="Footer Placeholder 4">
            <a:extLst>
              <a:ext uri="{FF2B5EF4-FFF2-40B4-BE49-F238E27FC236}">
                <a16:creationId xmlns:a16="http://schemas.microsoft.com/office/drawing/2014/main" id="{4EA2C1FF-2A98-1C2C-AAB1-3B2C82A6A7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E00937-B31C-7F6E-CCC0-63C38E1B0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07951-530F-4CA2-8632-E0D815941AE5}" type="slidenum">
              <a:rPr lang="en-US" smtClean="0"/>
              <a:t>‹#›</a:t>
            </a:fld>
            <a:endParaRPr lang="en-US"/>
          </a:p>
        </p:txBody>
      </p:sp>
    </p:spTree>
    <p:extLst>
      <p:ext uri="{BB962C8B-B14F-4D97-AF65-F5344CB8AC3E}">
        <p14:creationId xmlns:p14="http://schemas.microsoft.com/office/powerpoint/2010/main" val="1134459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BB053-7BAF-3666-0DE5-5EA5A35A858B}"/>
              </a:ext>
            </a:extLst>
          </p:cNvPr>
          <p:cNvSpPr>
            <a:spLocks noGrp="1"/>
          </p:cNvSpPr>
          <p:nvPr>
            <p:ph type="ctrTitle"/>
          </p:nvPr>
        </p:nvSpPr>
        <p:spPr/>
        <p:txBody>
          <a:bodyPr>
            <a:normAutofit/>
          </a:bodyPr>
          <a:lstStyle/>
          <a:p>
            <a:r>
              <a:rPr lang="en-US" sz="4000" b="1" dirty="0">
                <a:solidFill>
                  <a:schemeClr val="accent1"/>
                </a:solidFill>
                <a:latin typeface="Calibri"/>
                <a:cs typeface="Calibri"/>
              </a:rPr>
              <a:t>Final Report of the PPDC Resistance Management Workgroup (RMWG) 2.0</a:t>
            </a:r>
            <a:br>
              <a:rPr lang="en-US" sz="4000" b="1" dirty="0">
                <a:solidFill>
                  <a:schemeClr val="accent1"/>
                </a:solidFill>
                <a:latin typeface="Calibri"/>
                <a:cs typeface="Calibri"/>
              </a:rPr>
            </a:br>
            <a:endParaRPr lang="en-US" sz="4000" dirty="0">
              <a:solidFill>
                <a:schemeClr val="accent1"/>
              </a:solidFill>
            </a:endParaRPr>
          </a:p>
        </p:txBody>
      </p:sp>
      <p:sp>
        <p:nvSpPr>
          <p:cNvPr id="3" name="Subtitle 2">
            <a:extLst>
              <a:ext uri="{FF2B5EF4-FFF2-40B4-BE49-F238E27FC236}">
                <a16:creationId xmlns:a16="http://schemas.microsoft.com/office/drawing/2014/main" id="{72245BAE-182C-4FF5-BC7F-25D649492101}"/>
              </a:ext>
            </a:extLst>
          </p:cNvPr>
          <p:cNvSpPr>
            <a:spLocks noGrp="1"/>
          </p:cNvSpPr>
          <p:nvPr>
            <p:ph type="subTitle" idx="1"/>
          </p:nvPr>
        </p:nvSpPr>
        <p:spPr>
          <a:xfrm>
            <a:off x="1622323" y="3516006"/>
            <a:ext cx="9144000" cy="1655762"/>
          </a:xfrm>
        </p:spPr>
        <p:txBody>
          <a:bodyPr vert="horz" lIns="91440" tIns="45720" rIns="91440" bIns="45720" rtlCol="0" anchor="t">
            <a:normAutofit/>
          </a:bodyPr>
          <a:lstStyle/>
          <a:p>
            <a:r>
              <a:rPr lang="en-US" dirty="0">
                <a:cs typeface="Calibri"/>
              </a:rPr>
              <a:t>November 13-14th 2024</a:t>
            </a:r>
          </a:p>
          <a:p>
            <a:endParaRPr lang="en-US" dirty="0">
              <a:cs typeface="Calibri"/>
            </a:endParaRPr>
          </a:p>
          <a:p>
            <a:r>
              <a:rPr lang="en-US" dirty="0">
                <a:cs typeface="Calibri"/>
              </a:rPr>
              <a:t>Group Chairs: Cameron Douglass (USDA) &amp; Nikhil Mallampalli (EPA)</a:t>
            </a:r>
          </a:p>
        </p:txBody>
      </p:sp>
      <p:sp>
        <p:nvSpPr>
          <p:cNvPr id="12" name="Slide Number Placeholder 11">
            <a:extLst>
              <a:ext uri="{FF2B5EF4-FFF2-40B4-BE49-F238E27FC236}">
                <a16:creationId xmlns:a16="http://schemas.microsoft.com/office/drawing/2014/main" id="{C461739F-6A68-5905-040B-06A506DB4ED9}"/>
              </a:ext>
            </a:extLst>
          </p:cNvPr>
          <p:cNvSpPr>
            <a:spLocks noGrp="1"/>
          </p:cNvSpPr>
          <p:nvPr>
            <p:ph type="sldNum" sz="quarter" idx="12"/>
          </p:nvPr>
        </p:nvSpPr>
        <p:spPr/>
        <p:txBody>
          <a:bodyPr/>
          <a:lstStyle/>
          <a:p>
            <a:pPr>
              <a:defRPr/>
            </a:pPr>
            <a:fld id="{0C985522-E4FE-432F-8673-5FC3628CC720}" type="slidenum">
              <a:rPr lang="en-US" smtClean="0"/>
              <a:pPr>
                <a:defRPr/>
              </a:pPr>
              <a:t>1</a:t>
            </a:fld>
            <a:endParaRPr lang="en-US"/>
          </a:p>
        </p:txBody>
      </p:sp>
    </p:spTree>
    <p:extLst>
      <p:ext uri="{BB962C8B-B14F-4D97-AF65-F5344CB8AC3E}">
        <p14:creationId xmlns:p14="http://schemas.microsoft.com/office/powerpoint/2010/main" val="162761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1BCD3-63FE-BE62-CA49-34E8C63478B8}"/>
              </a:ext>
            </a:extLst>
          </p:cNvPr>
          <p:cNvSpPr>
            <a:spLocks noGrp="1"/>
          </p:cNvSpPr>
          <p:nvPr>
            <p:ph type="title"/>
          </p:nvPr>
        </p:nvSpPr>
        <p:spPr>
          <a:xfrm>
            <a:off x="381000" y="0"/>
            <a:ext cx="11430000" cy="914400"/>
          </a:xfrm>
        </p:spPr>
        <p:txBody>
          <a:bodyPr>
            <a:normAutofit/>
          </a:bodyPr>
          <a:lstStyle/>
          <a:p>
            <a:pPr algn="ctr"/>
            <a:r>
              <a:rPr lang="en-US" b="1" dirty="0">
                <a:solidFill>
                  <a:schemeClr val="accent1"/>
                </a:solidFill>
                <a:latin typeface="+mn-lt"/>
              </a:rPr>
              <a:t>Thank You (Again) to our Members</a:t>
            </a:r>
          </a:p>
        </p:txBody>
      </p:sp>
      <p:sp>
        <p:nvSpPr>
          <p:cNvPr id="12" name="Slide Number Placeholder 11">
            <a:extLst>
              <a:ext uri="{FF2B5EF4-FFF2-40B4-BE49-F238E27FC236}">
                <a16:creationId xmlns:a16="http://schemas.microsoft.com/office/drawing/2014/main" id="{6F07FF4C-26B4-BBBF-343E-774883228368}"/>
              </a:ext>
            </a:extLst>
          </p:cNvPr>
          <p:cNvSpPr>
            <a:spLocks noGrp="1"/>
          </p:cNvSpPr>
          <p:nvPr>
            <p:ph type="sldNum" sz="quarter" idx="12"/>
          </p:nvPr>
        </p:nvSpPr>
        <p:spPr/>
        <p:txBody>
          <a:bodyPr/>
          <a:lstStyle/>
          <a:p>
            <a:pPr>
              <a:defRPr/>
            </a:pPr>
            <a:fld id="{0C985522-E4FE-432F-8673-5FC3628CC720}" type="slidenum">
              <a:rPr lang="en-US" smtClean="0"/>
              <a:pPr>
                <a:defRPr/>
              </a:pPr>
              <a:t>2</a:t>
            </a:fld>
            <a:endParaRPr lang="en-US"/>
          </a:p>
        </p:txBody>
      </p:sp>
      <p:graphicFrame>
        <p:nvGraphicFramePr>
          <p:cNvPr id="6" name="Table 5">
            <a:extLst>
              <a:ext uri="{FF2B5EF4-FFF2-40B4-BE49-F238E27FC236}">
                <a16:creationId xmlns:a16="http://schemas.microsoft.com/office/drawing/2014/main" id="{E0B9A02A-1628-4AF0-77DF-B92D6894DA59}"/>
              </a:ext>
            </a:extLst>
          </p:cNvPr>
          <p:cNvGraphicFramePr>
            <a:graphicFrameLocks noGrp="1"/>
          </p:cNvGraphicFramePr>
          <p:nvPr>
            <p:extLst>
              <p:ext uri="{D42A27DB-BD31-4B8C-83A1-F6EECF244321}">
                <p14:modId xmlns:p14="http://schemas.microsoft.com/office/powerpoint/2010/main" val="1817237118"/>
              </p:ext>
            </p:extLst>
          </p:nvPr>
        </p:nvGraphicFramePr>
        <p:xfrm>
          <a:off x="1344889" y="778559"/>
          <a:ext cx="9502221" cy="6004560"/>
        </p:xfrm>
        <a:graphic>
          <a:graphicData uri="http://schemas.openxmlformats.org/drawingml/2006/table">
            <a:tbl>
              <a:tblPr firstRow="1" bandRow="1">
                <a:tableStyleId>{5C22544A-7EE6-4342-B048-85BDC9FD1C3A}</a:tableStyleId>
              </a:tblPr>
              <a:tblGrid>
                <a:gridCol w="3167407">
                  <a:extLst>
                    <a:ext uri="{9D8B030D-6E8A-4147-A177-3AD203B41FA5}">
                      <a16:colId xmlns:a16="http://schemas.microsoft.com/office/drawing/2014/main" val="2108839603"/>
                    </a:ext>
                  </a:extLst>
                </a:gridCol>
                <a:gridCol w="3167407">
                  <a:extLst>
                    <a:ext uri="{9D8B030D-6E8A-4147-A177-3AD203B41FA5}">
                      <a16:colId xmlns:a16="http://schemas.microsoft.com/office/drawing/2014/main" val="1332671461"/>
                    </a:ext>
                  </a:extLst>
                </a:gridCol>
                <a:gridCol w="3167407">
                  <a:extLst>
                    <a:ext uri="{9D8B030D-6E8A-4147-A177-3AD203B41FA5}">
                      <a16:colId xmlns:a16="http://schemas.microsoft.com/office/drawing/2014/main" val="553019011"/>
                    </a:ext>
                  </a:extLst>
                </a:gridCol>
              </a:tblGrid>
              <a:tr h="304616">
                <a:tc>
                  <a:txBody>
                    <a:bodyPr/>
                    <a:lstStyle/>
                    <a:p>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86380913"/>
                  </a:ext>
                </a:extLst>
              </a:tr>
              <a:tr h="276198">
                <a:tc>
                  <a:txBody>
                    <a:bodyPr/>
                    <a:lstStyle/>
                    <a:p>
                      <a:r>
                        <a:rPr lang="en-US" sz="1400" dirty="0"/>
                        <a:t>Dentzman, Katie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Iowa State University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l"/>
                      <a:r>
                        <a:rPr lang="en-US" sz="1400" dirty="0"/>
                        <a:t>Academia/Extension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0823018"/>
                  </a:ext>
                </a:extLst>
              </a:tr>
              <a:tr h="276198">
                <a:tc>
                  <a:txBody>
                    <a:bodyPr/>
                    <a:lstStyle/>
                    <a:p>
                      <a:r>
                        <a:rPr lang="en-US" sz="1400" dirty="0"/>
                        <a:t>Frisvold, George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University of Arizona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7227049"/>
                  </a:ext>
                </a:extLst>
              </a:tr>
              <a:tr h="276198">
                <a:tc>
                  <a:txBody>
                    <a:bodyPr/>
                    <a:lstStyle/>
                    <a:p>
                      <a:r>
                        <a:rPr lang="en-US" sz="1400" dirty="0"/>
                        <a:t>Gouge, Dawn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University of Arizona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4055618"/>
                  </a:ext>
                </a:extLst>
              </a:tr>
              <a:tr h="276198">
                <a:tc>
                  <a:txBody>
                    <a:bodyPr/>
                    <a:lstStyle/>
                    <a:p>
                      <a:r>
                        <a:rPr lang="en-US" sz="1400" dirty="0"/>
                        <a:t>Lame, Marc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Indiana University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5164405"/>
                  </a:ext>
                </a:extLst>
              </a:tr>
              <a:tr h="276198">
                <a:tc>
                  <a:txBody>
                    <a:bodyPr/>
                    <a:lstStyle/>
                    <a:p>
                      <a:r>
                        <a:rPr lang="en-US" sz="1400" dirty="0"/>
                        <a:t>Schroeder, Jill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New Mexico State University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415724"/>
                  </a:ext>
                </a:extLst>
              </a:tr>
              <a:tr h="276198">
                <a:tc>
                  <a:txBody>
                    <a:bodyPr/>
                    <a:lstStyle/>
                    <a:p>
                      <a:r>
                        <a:rPr lang="en-US" sz="1400" dirty="0"/>
                        <a:t>Shaw, David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Mississippi State University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5652121"/>
                  </a:ext>
                </a:extLst>
              </a:tr>
              <a:tr h="276198">
                <a:tc>
                  <a:txBody>
                    <a:bodyPr/>
                    <a:lstStyle/>
                    <a:p>
                      <a:r>
                        <a:rPr lang="en-US" sz="1400" dirty="0"/>
                        <a:t>McAllister, Janet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US Centers for Disease Control (CDC)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Government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4378439"/>
                  </a:ext>
                </a:extLst>
              </a:tr>
              <a:tr h="276198">
                <a:tc>
                  <a:txBody>
                    <a:bodyPr/>
                    <a:lstStyle/>
                    <a:p>
                      <a:r>
                        <a:rPr lang="en-US" sz="1400" dirty="0"/>
                        <a:t>Clark, 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Clark Farms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r>
                        <a:rPr lang="en-US" sz="1400" dirty="0"/>
                        <a:t>Grower/Agronomist/Consultant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9249725"/>
                  </a:ext>
                </a:extLst>
              </a:tr>
              <a:tr h="276198">
                <a:tc>
                  <a:txBody>
                    <a:bodyPr/>
                    <a:lstStyle/>
                    <a:p>
                      <a:r>
                        <a:rPr lang="en-US" sz="1400" dirty="0"/>
                        <a:t>Dallas, Larry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Illinois Farm Bureau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8323605"/>
                  </a:ext>
                </a:extLst>
              </a:tr>
              <a:tr h="276198">
                <a:tc>
                  <a:txBody>
                    <a:bodyPr/>
                    <a:lstStyle/>
                    <a:p>
                      <a:r>
                        <a:rPr lang="en-US" sz="1400" dirty="0"/>
                        <a:t>Wade, Layne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a:t>GrowWest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4936537"/>
                  </a:ext>
                </a:extLst>
              </a:tr>
              <a:tr h="276198">
                <a:tc>
                  <a:txBody>
                    <a:bodyPr/>
                    <a:lstStyle/>
                    <a:p>
                      <a:r>
                        <a:rPr lang="en-US" sz="1400"/>
                        <a:t>Jones, Will “Skee”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Environmental Protection Network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t>Non-government Organization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3531174"/>
                  </a:ext>
                </a:extLst>
              </a:tr>
              <a:tr h="276198">
                <a:tc>
                  <a:txBody>
                    <a:bodyPr/>
                    <a:lstStyle/>
                    <a:p>
                      <a:r>
                        <a:rPr lang="en-US" sz="1400" dirty="0"/>
                        <a:t>Aradhya, Chandra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Bayer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r>
                        <a:rPr lang="en-US" sz="1400" dirty="0"/>
                        <a:t>Pesticide Registrants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332933"/>
                  </a:ext>
                </a:extLst>
              </a:tr>
              <a:tr h="276198">
                <a:tc>
                  <a:txBody>
                    <a:bodyPr/>
                    <a:lstStyle/>
                    <a:p>
                      <a:r>
                        <a:rPr lang="en-US" sz="1400" dirty="0"/>
                        <a:t>Eskelsen, Steve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Adama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6628051"/>
                  </a:ext>
                </a:extLst>
              </a:tr>
              <a:tr h="276198">
                <a:tc>
                  <a:txBody>
                    <a:bodyPr/>
                    <a:lstStyle/>
                    <a:p>
                      <a:r>
                        <a:rPr lang="en-US" sz="1400" dirty="0"/>
                        <a:t>Haynie, Rebecca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CropLife America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4679171"/>
                  </a:ext>
                </a:extLst>
              </a:tr>
              <a:tr h="276198">
                <a:tc>
                  <a:txBody>
                    <a:bodyPr/>
                    <a:lstStyle/>
                    <a:p>
                      <a:r>
                        <a:rPr lang="en-US" sz="1400" dirty="0"/>
                        <a:t>Prasifka, Patricia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Corteva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6474952"/>
                  </a:ext>
                </a:extLst>
              </a:tr>
              <a:tr h="276198">
                <a:tc>
                  <a:txBody>
                    <a:bodyPr/>
                    <a:lstStyle/>
                    <a:p>
                      <a:r>
                        <a:rPr lang="en-US" sz="1400" dirty="0"/>
                        <a:t>Savinelli, Caydee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Syngenta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502574"/>
                  </a:ext>
                </a:extLst>
              </a:tr>
              <a:tr h="276198">
                <a:tc>
                  <a:txBody>
                    <a:bodyPr/>
                    <a:lstStyle/>
                    <a:p>
                      <a:r>
                        <a:rPr lang="en-US" sz="1400" dirty="0"/>
                        <a:t>Asmus, Amy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Asmus Farm Supply,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t>Retailers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6871689"/>
                  </a:ext>
                </a:extLst>
              </a:tr>
              <a:tr h="276198">
                <a:tc gridSpan="3">
                  <a:txBody>
                    <a:bodyPr/>
                    <a:lstStyle/>
                    <a:p>
                      <a:r>
                        <a:rPr lang="en-US" sz="1400" b="1" dirty="0"/>
                        <a:t>Advisors: </a:t>
                      </a:r>
                      <a:r>
                        <a:rPr lang="en-US" sz="1400" b="0" dirty="0"/>
                        <a:t>Derek Berwald, Elizabeth “Libby” Karn, and Nikhil Mallampalli (USEPA BEAD); Elyssa Arnold and Cameron Douglass (USDA OPMP). </a:t>
                      </a:r>
                      <a:endParaRPr lang="en-US"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4372354"/>
                  </a:ext>
                </a:extLst>
              </a:tr>
            </a:tbl>
          </a:graphicData>
        </a:graphic>
      </p:graphicFrame>
    </p:spTree>
    <p:extLst>
      <p:ext uri="{BB962C8B-B14F-4D97-AF65-F5344CB8AC3E}">
        <p14:creationId xmlns:p14="http://schemas.microsoft.com/office/powerpoint/2010/main" val="23476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A81BEE-CE7C-429A-7439-A160093899EA}"/>
              </a:ext>
            </a:extLst>
          </p:cNvPr>
          <p:cNvSpPr>
            <a:spLocks noGrp="1"/>
          </p:cNvSpPr>
          <p:nvPr>
            <p:ph idx="1"/>
          </p:nvPr>
        </p:nvSpPr>
        <p:spPr>
          <a:xfrm>
            <a:off x="365760" y="914400"/>
            <a:ext cx="11430000" cy="5807075"/>
          </a:xfrm>
        </p:spPr>
        <p:txBody>
          <a:bodyPr>
            <a:noAutofit/>
          </a:bodyPr>
          <a:lstStyle/>
          <a:p>
            <a:pPr>
              <a:lnSpc>
                <a:spcPct val="100000"/>
              </a:lnSpc>
              <a:spcBef>
                <a:spcPts val="0"/>
              </a:spcBef>
              <a:spcAft>
                <a:spcPts val="600"/>
              </a:spcAft>
            </a:pPr>
            <a:r>
              <a:rPr lang="en-US" sz="2400" dirty="0">
                <a:latin typeface="Calibri"/>
                <a:ea typeface="+mj-ea"/>
                <a:cs typeface="Calibri"/>
              </a:rPr>
              <a:t>In 2021 PPDC RMWG 1.0 submitted a report with 5 recommendations broadly suggesting that EPA take a more proactive role in resistance management. At </a:t>
            </a:r>
            <a:r>
              <a:rPr lang="en-US" sz="2400">
                <a:latin typeface="Calibri"/>
                <a:ea typeface="+mj-ea"/>
                <a:cs typeface="Calibri"/>
              </a:rPr>
              <a:t>that meeting, PPDC </a:t>
            </a:r>
            <a:r>
              <a:rPr lang="en-US" sz="2400" dirty="0">
                <a:latin typeface="Calibri"/>
                <a:ea typeface="+mj-ea"/>
                <a:cs typeface="Calibri"/>
              </a:rPr>
              <a:t>voted to approve the formation of a second work group to continue to work on the topic, and specifically to further work on offering advice to EPA on implementation of the recommendations from RMWG 1.0.</a:t>
            </a:r>
          </a:p>
          <a:p>
            <a:pPr>
              <a:lnSpc>
                <a:spcPct val="100000"/>
              </a:lnSpc>
              <a:spcBef>
                <a:spcPts val="0"/>
              </a:spcBef>
              <a:spcAft>
                <a:spcPts val="600"/>
              </a:spcAft>
            </a:pPr>
            <a:r>
              <a:rPr lang="en-US" sz="2400" dirty="0"/>
              <a:t>At the May 2024 PPDC meeting RMWG 2.0 presented our final report. Following the presentation a few PPDC members representing anti-microbial product registrants voiced concerns with the broad scope of the report and the lack of representation from anti-microbial product experts.</a:t>
            </a:r>
          </a:p>
          <a:p>
            <a:pPr>
              <a:lnSpc>
                <a:spcPct val="100000"/>
              </a:lnSpc>
              <a:spcBef>
                <a:spcPts val="0"/>
              </a:spcBef>
              <a:spcAft>
                <a:spcPts val="600"/>
              </a:spcAft>
            </a:pPr>
            <a:r>
              <a:rPr lang="en-US" sz="2400" dirty="0"/>
              <a:t>We met with the anti-microbial product registrants and discussed their concerns, following which we worked with them on a new paragraph that has been added to the report. </a:t>
            </a:r>
          </a:p>
        </p:txBody>
      </p:sp>
      <p:sp>
        <p:nvSpPr>
          <p:cNvPr id="4" name="Slide Number Placeholder 11">
            <a:extLst>
              <a:ext uri="{FF2B5EF4-FFF2-40B4-BE49-F238E27FC236}">
                <a16:creationId xmlns:a16="http://schemas.microsoft.com/office/drawing/2014/main" id="{188F3E24-2703-E87C-635D-943640A0A610}"/>
              </a:ext>
            </a:extLst>
          </p:cNvPr>
          <p:cNvSpPr>
            <a:spLocks noGrp="1"/>
          </p:cNvSpPr>
          <p:nvPr>
            <p:ph type="sldNum" sz="quarter" idx="12"/>
          </p:nvPr>
        </p:nvSpPr>
        <p:spPr>
          <a:xfrm>
            <a:off x="8610600" y="6356350"/>
            <a:ext cx="2743200" cy="365125"/>
          </a:xfrm>
        </p:spPr>
        <p:txBody>
          <a:bodyPr/>
          <a:lstStyle/>
          <a:p>
            <a:pPr>
              <a:defRPr/>
            </a:pPr>
            <a:fld id="{0C985522-E4FE-432F-8673-5FC3628CC720}" type="slidenum">
              <a:rPr lang="en-US" smtClean="0"/>
              <a:pPr>
                <a:defRPr/>
              </a:pPr>
              <a:t>3</a:t>
            </a:fld>
            <a:endParaRPr lang="en-US"/>
          </a:p>
        </p:txBody>
      </p:sp>
      <p:sp>
        <p:nvSpPr>
          <p:cNvPr id="7" name="Title 1">
            <a:extLst>
              <a:ext uri="{FF2B5EF4-FFF2-40B4-BE49-F238E27FC236}">
                <a16:creationId xmlns:a16="http://schemas.microsoft.com/office/drawing/2014/main" id="{509DA6B2-1256-6E84-90DA-1CE63AB3BB1A}"/>
              </a:ext>
            </a:extLst>
          </p:cNvPr>
          <p:cNvSpPr txBox="1">
            <a:spLocks/>
          </p:cNvSpPr>
          <p:nvPr/>
        </p:nvSpPr>
        <p:spPr bwMode="auto">
          <a:xfrm>
            <a:off x="381000" y="11385"/>
            <a:ext cx="114300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rgbClr val="002A5C"/>
                </a:solidFill>
                <a:latin typeface="Calibri" panose="020F0502020204030204" pitchFamily="34" charset="0"/>
                <a:ea typeface="+mj-ea"/>
                <a:cs typeface="Calibri" panose="020F0502020204030204" pitchFamily="34" charset="0"/>
              </a:defRPr>
            </a:lvl1pPr>
            <a:lvl2pPr algn="ctr" rtl="0" fontAlgn="base">
              <a:spcBef>
                <a:spcPct val="0"/>
              </a:spcBef>
              <a:spcAft>
                <a:spcPct val="0"/>
              </a:spcAft>
              <a:defRPr sz="4400">
                <a:solidFill>
                  <a:srgbClr val="002A5C"/>
                </a:solidFill>
                <a:latin typeface="Arial Rounded MT Bold" pitchFamily="34" charset="0"/>
              </a:defRPr>
            </a:lvl2pPr>
            <a:lvl3pPr algn="ctr" rtl="0" fontAlgn="base">
              <a:spcBef>
                <a:spcPct val="0"/>
              </a:spcBef>
              <a:spcAft>
                <a:spcPct val="0"/>
              </a:spcAft>
              <a:defRPr sz="4400">
                <a:solidFill>
                  <a:srgbClr val="002A5C"/>
                </a:solidFill>
                <a:latin typeface="Arial Rounded MT Bold" pitchFamily="34" charset="0"/>
              </a:defRPr>
            </a:lvl3pPr>
            <a:lvl4pPr algn="ctr" rtl="0" fontAlgn="base">
              <a:spcBef>
                <a:spcPct val="0"/>
              </a:spcBef>
              <a:spcAft>
                <a:spcPct val="0"/>
              </a:spcAft>
              <a:defRPr sz="4400">
                <a:solidFill>
                  <a:srgbClr val="002A5C"/>
                </a:solidFill>
                <a:latin typeface="Arial Rounded MT Bold" pitchFamily="34" charset="0"/>
              </a:defRPr>
            </a:lvl4pPr>
            <a:lvl5pPr algn="ctr" rtl="0" fontAlgn="base">
              <a:spcBef>
                <a:spcPct val="0"/>
              </a:spcBef>
              <a:spcAft>
                <a:spcPct val="0"/>
              </a:spcAft>
              <a:defRPr sz="4400">
                <a:solidFill>
                  <a:srgbClr val="002A5C"/>
                </a:solidFill>
                <a:latin typeface="Arial Rounded MT Bold" pitchFamily="34" charset="0"/>
              </a:defRPr>
            </a:lvl5pPr>
            <a:lvl6pPr marL="457200" algn="ctr" rtl="0" fontAlgn="base">
              <a:spcBef>
                <a:spcPct val="0"/>
              </a:spcBef>
              <a:spcAft>
                <a:spcPct val="0"/>
              </a:spcAft>
              <a:defRPr sz="4400">
                <a:solidFill>
                  <a:srgbClr val="002A5C"/>
                </a:solidFill>
                <a:latin typeface="Arial Rounded MT Bold" pitchFamily="34" charset="0"/>
              </a:defRPr>
            </a:lvl6pPr>
            <a:lvl7pPr marL="914400" algn="ctr" rtl="0" fontAlgn="base">
              <a:spcBef>
                <a:spcPct val="0"/>
              </a:spcBef>
              <a:spcAft>
                <a:spcPct val="0"/>
              </a:spcAft>
              <a:defRPr sz="4400">
                <a:solidFill>
                  <a:srgbClr val="002A5C"/>
                </a:solidFill>
                <a:latin typeface="Arial Rounded MT Bold" pitchFamily="34" charset="0"/>
              </a:defRPr>
            </a:lvl7pPr>
            <a:lvl8pPr marL="1371600" algn="ctr" rtl="0" fontAlgn="base">
              <a:spcBef>
                <a:spcPct val="0"/>
              </a:spcBef>
              <a:spcAft>
                <a:spcPct val="0"/>
              </a:spcAft>
              <a:defRPr sz="4400">
                <a:solidFill>
                  <a:srgbClr val="002A5C"/>
                </a:solidFill>
                <a:latin typeface="Arial Rounded MT Bold" pitchFamily="34" charset="0"/>
              </a:defRPr>
            </a:lvl8pPr>
            <a:lvl9pPr marL="1828800" algn="ctr" rtl="0" fontAlgn="base">
              <a:spcBef>
                <a:spcPct val="0"/>
              </a:spcBef>
              <a:spcAft>
                <a:spcPct val="0"/>
              </a:spcAft>
              <a:defRPr sz="4400">
                <a:solidFill>
                  <a:srgbClr val="002A5C"/>
                </a:solidFill>
                <a:latin typeface="Arial Rounded MT Bold" pitchFamily="34" charset="0"/>
              </a:defRPr>
            </a:lvl9pPr>
          </a:lstStyle>
          <a:p>
            <a:r>
              <a:rPr lang="en-US" sz="4000" b="1" kern="0" dirty="0">
                <a:solidFill>
                  <a:schemeClr val="accent1"/>
                </a:solidFill>
              </a:rPr>
              <a:t>History</a:t>
            </a:r>
          </a:p>
        </p:txBody>
      </p:sp>
    </p:spTree>
    <p:extLst>
      <p:ext uri="{BB962C8B-B14F-4D97-AF65-F5344CB8AC3E}">
        <p14:creationId xmlns:p14="http://schemas.microsoft.com/office/powerpoint/2010/main" val="2245961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A81BEE-CE7C-429A-7439-A160093899EA}"/>
              </a:ext>
            </a:extLst>
          </p:cNvPr>
          <p:cNvSpPr>
            <a:spLocks noGrp="1"/>
          </p:cNvSpPr>
          <p:nvPr>
            <p:ph idx="1"/>
          </p:nvPr>
        </p:nvSpPr>
        <p:spPr>
          <a:xfrm>
            <a:off x="365760" y="914401"/>
            <a:ext cx="11430000" cy="4727864"/>
          </a:xfrm>
        </p:spPr>
        <p:txBody>
          <a:bodyPr>
            <a:noAutofit/>
          </a:bodyPr>
          <a:lstStyle/>
          <a:p>
            <a:pPr marL="0" marR="0" indent="0">
              <a:spcBef>
                <a:spcPts val="1465"/>
              </a:spcBef>
              <a:spcAft>
                <a:spcPts val="0"/>
              </a:spcAft>
              <a:buNone/>
              <a:tabLst>
                <a:tab pos="577215" algn="l"/>
              </a:tabLst>
            </a:pPr>
            <a:r>
              <a:rPr lang="en-US" sz="1700" b="1" kern="100" dirty="0">
                <a:effectLst/>
                <a:latin typeface="Calibri" panose="020F0502020204030204" pitchFamily="34" charset="0"/>
                <a:ea typeface="Calibri" panose="020F0502020204030204" pitchFamily="34" charset="0"/>
                <a:cs typeface="Arial" panose="020B0604020202020204" pitchFamily="34" charset="0"/>
              </a:rPr>
              <a:t>1.1 Scope</a:t>
            </a:r>
          </a:p>
          <a:p>
            <a:pPr marL="0" marR="0" indent="0">
              <a:spcBef>
                <a:spcPts val="1465"/>
              </a:spcBef>
              <a:spcAft>
                <a:spcPts val="0"/>
              </a:spcAft>
              <a:buNone/>
              <a:tabLst>
                <a:tab pos="577215" algn="l"/>
              </a:tabLst>
            </a:pPr>
            <a:r>
              <a:rPr lang="en-US" sz="1700" kern="100" dirty="0">
                <a:effectLst/>
                <a:latin typeface="Calibri" panose="020F0502020204030204" pitchFamily="34" charset="0"/>
                <a:ea typeface="Calibri" panose="020F0502020204030204" pitchFamily="34" charset="0"/>
                <a:cs typeface="Arial" panose="020B0604020202020204" pitchFamily="34" charset="0"/>
              </a:rPr>
              <a:t>This report pertains only to pesticides whose uses are regulated by the Biological and Pollution Prevention Division (BPPD), the Pesticide Re-evaluation Division (PRD), and the Registration Division (RD). Therefore, they are not intended to address resistance issues related to products solely regulated by the Antimicrobials Division (AD) of the Office of Pesticide Programs. The workgroup developed this caveat to acknowledge assertions by some members of the PPDC that the target organisms for pesticide uses regulated by AD are sufficiently different so as to warrant separate and more focused work outside of this workgroup. </a:t>
            </a:r>
          </a:p>
          <a:p>
            <a:pPr marL="0" marR="0" indent="0">
              <a:spcBef>
                <a:spcPts val="1465"/>
              </a:spcBef>
              <a:spcAft>
                <a:spcPts val="0"/>
              </a:spcAft>
              <a:buNone/>
              <a:tabLst>
                <a:tab pos="577215" algn="l"/>
              </a:tabLst>
            </a:pPr>
            <a:r>
              <a:rPr lang="en-US" sz="1700" kern="100" dirty="0">
                <a:effectLst/>
                <a:latin typeface="Calibri" panose="020F0502020204030204" pitchFamily="34" charset="0"/>
                <a:ea typeface="Calibri" panose="020F0502020204030204" pitchFamily="34" charset="0"/>
                <a:cs typeface="Arial" panose="020B0604020202020204" pitchFamily="34" charset="0"/>
              </a:rPr>
              <a:t>There is indeed considerable ongoing work by registrants and other stakeholders on the issue of managing antimicrobial resistance, including efforts to develop protocols to predict and understand bacterial resistance to microbicides that are under development by the International Organization for Standardization (ISO). Additional research is underway by the European Union (EU) and has been discussed at the Organization for Economic Cooperation and Development’s (OECD) Working Party on Biocides.  </a:t>
            </a:r>
          </a:p>
          <a:p>
            <a:pPr marL="0" marR="0" indent="0">
              <a:spcBef>
                <a:spcPts val="1465"/>
              </a:spcBef>
              <a:spcAft>
                <a:spcPts val="0"/>
              </a:spcAft>
              <a:buNone/>
              <a:tabLst>
                <a:tab pos="577215" algn="l"/>
              </a:tabLst>
            </a:pPr>
            <a:r>
              <a:rPr lang="en-US" sz="1700" kern="100" dirty="0">
                <a:effectLst/>
                <a:latin typeface="Calibri" panose="020F0502020204030204" pitchFamily="34" charset="0"/>
                <a:ea typeface="Calibri" panose="020F0502020204030204" pitchFamily="34" charset="0"/>
                <a:cs typeface="Arial" panose="020B0604020202020204" pitchFamily="34" charset="0"/>
              </a:rPr>
              <a:t>Because this report does not specifically address resistance issues related to products solely regulated by AD, we leave here for discussion by PPDC two options for possible next steps: </a:t>
            </a:r>
          </a:p>
          <a:p>
            <a:pPr marL="0" marR="0" lvl="0" indent="0">
              <a:lnSpc>
                <a:spcPct val="107000"/>
              </a:lnSpc>
              <a:spcBef>
                <a:spcPts val="1465"/>
              </a:spcBef>
              <a:spcAft>
                <a:spcPts val="800"/>
              </a:spcAft>
              <a:buNone/>
              <a:tabLst>
                <a:tab pos="577215" algn="l"/>
              </a:tabLst>
            </a:pPr>
            <a:r>
              <a:rPr lang="en-US" sz="1700" kern="100" dirty="0">
                <a:effectLst/>
                <a:latin typeface="Calibri" panose="020F0502020204030204" pitchFamily="34" charset="0"/>
                <a:ea typeface="Calibri" panose="020F0502020204030204" pitchFamily="34" charset="0"/>
                <a:cs typeface="Arial" panose="020B0604020202020204" pitchFamily="34" charset="0"/>
              </a:rPr>
              <a:t>Option 1: PPDC could form a new workgroup to focus only on antimicrobial resistance issues that affect the products regulated by AD. </a:t>
            </a:r>
          </a:p>
          <a:p>
            <a:pPr marL="0" marR="0" lvl="0" indent="0">
              <a:lnSpc>
                <a:spcPct val="107000"/>
              </a:lnSpc>
              <a:spcBef>
                <a:spcPts val="0"/>
              </a:spcBef>
              <a:spcAft>
                <a:spcPts val="800"/>
              </a:spcAft>
              <a:buNone/>
              <a:tabLst>
                <a:tab pos="577215" algn="l"/>
              </a:tabLst>
            </a:pPr>
            <a:r>
              <a:rPr lang="en-US" sz="1700" kern="100" dirty="0">
                <a:effectLst/>
                <a:latin typeface="Calibri" panose="020F0502020204030204" pitchFamily="34" charset="0"/>
                <a:ea typeface="Calibri" panose="020F0502020204030204" pitchFamily="34" charset="0"/>
                <a:cs typeface="Arial" panose="020B0604020202020204" pitchFamily="34" charset="0"/>
              </a:rPr>
              <a:t>Option 2: Instead, PPDC could simply allow ongoing antimicrobial resistance management efforts to continue, with the informal suggestion made that AD should ensure that its staff are engaged in and fully participating in these external antimicrobial resistance efforts and participating in the proposed interagency framework on antimicrobial resistance.</a:t>
            </a:r>
          </a:p>
        </p:txBody>
      </p:sp>
      <p:sp>
        <p:nvSpPr>
          <p:cNvPr id="4" name="Slide Number Placeholder 11">
            <a:extLst>
              <a:ext uri="{FF2B5EF4-FFF2-40B4-BE49-F238E27FC236}">
                <a16:creationId xmlns:a16="http://schemas.microsoft.com/office/drawing/2014/main" id="{188F3E24-2703-E87C-635D-943640A0A610}"/>
              </a:ext>
            </a:extLst>
          </p:cNvPr>
          <p:cNvSpPr>
            <a:spLocks noGrp="1"/>
          </p:cNvSpPr>
          <p:nvPr>
            <p:ph type="sldNum" sz="quarter" idx="12"/>
          </p:nvPr>
        </p:nvSpPr>
        <p:spPr>
          <a:xfrm>
            <a:off x="8610600" y="6356350"/>
            <a:ext cx="2743200" cy="365125"/>
          </a:xfrm>
        </p:spPr>
        <p:txBody>
          <a:bodyPr/>
          <a:lstStyle/>
          <a:p>
            <a:pPr>
              <a:defRPr/>
            </a:pPr>
            <a:fld id="{0C985522-E4FE-432F-8673-5FC3628CC720}" type="slidenum">
              <a:rPr lang="en-US" smtClean="0"/>
              <a:pPr>
                <a:defRPr/>
              </a:pPr>
              <a:t>4</a:t>
            </a:fld>
            <a:endParaRPr lang="en-US"/>
          </a:p>
        </p:txBody>
      </p:sp>
      <p:sp>
        <p:nvSpPr>
          <p:cNvPr id="7" name="Title 1">
            <a:extLst>
              <a:ext uri="{FF2B5EF4-FFF2-40B4-BE49-F238E27FC236}">
                <a16:creationId xmlns:a16="http://schemas.microsoft.com/office/drawing/2014/main" id="{509DA6B2-1256-6E84-90DA-1CE63AB3BB1A}"/>
              </a:ext>
            </a:extLst>
          </p:cNvPr>
          <p:cNvSpPr txBox="1">
            <a:spLocks/>
          </p:cNvSpPr>
          <p:nvPr/>
        </p:nvSpPr>
        <p:spPr bwMode="auto">
          <a:xfrm>
            <a:off x="381000" y="11385"/>
            <a:ext cx="114300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rgbClr val="002A5C"/>
                </a:solidFill>
                <a:latin typeface="Calibri" panose="020F0502020204030204" pitchFamily="34" charset="0"/>
                <a:ea typeface="+mj-ea"/>
                <a:cs typeface="Calibri" panose="020F0502020204030204" pitchFamily="34" charset="0"/>
              </a:defRPr>
            </a:lvl1pPr>
            <a:lvl2pPr algn="ctr" rtl="0" fontAlgn="base">
              <a:spcBef>
                <a:spcPct val="0"/>
              </a:spcBef>
              <a:spcAft>
                <a:spcPct val="0"/>
              </a:spcAft>
              <a:defRPr sz="4400">
                <a:solidFill>
                  <a:srgbClr val="002A5C"/>
                </a:solidFill>
                <a:latin typeface="Arial Rounded MT Bold" pitchFamily="34" charset="0"/>
              </a:defRPr>
            </a:lvl2pPr>
            <a:lvl3pPr algn="ctr" rtl="0" fontAlgn="base">
              <a:spcBef>
                <a:spcPct val="0"/>
              </a:spcBef>
              <a:spcAft>
                <a:spcPct val="0"/>
              </a:spcAft>
              <a:defRPr sz="4400">
                <a:solidFill>
                  <a:srgbClr val="002A5C"/>
                </a:solidFill>
                <a:latin typeface="Arial Rounded MT Bold" pitchFamily="34" charset="0"/>
              </a:defRPr>
            </a:lvl3pPr>
            <a:lvl4pPr algn="ctr" rtl="0" fontAlgn="base">
              <a:spcBef>
                <a:spcPct val="0"/>
              </a:spcBef>
              <a:spcAft>
                <a:spcPct val="0"/>
              </a:spcAft>
              <a:defRPr sz="4400">
                <a:solidFill>
                  <a:srgbClr val="002A5C"/>
                </a:solidFill>
                <a:latin typeface="Arial Rounded MT Bold" pitchFamily="34" charset="0"/>
              </a:defRPr>
            </a:lvl4pPr>
            <a:lvl5pPr algn="ctr" rtl="0" fontAlgn="base">
              <a:spcBef>
                <a:spcPct val="0"/>
              </a:spcBef>
              <a:spcAft>
                <a:spcPct val="0"/>
              </a:spcAft>
              <a:defRPr sz="4400">
                <a:solidFill>
                  <a:srgbClr val="002A5C"/>
                </a:solidFill>
                <a:latin typeface="Arial Rounded MT Bold" pitchFamily="34" charset="0"/>
              </a:defRPr>
            </a:lvl5pPr>
            <a:lvl6pPr marL="457200" algn="ctr" rtl="0" fontAlgn="base">
              <a:spcBef>
                <a:spcPct val="0"/>
              </a:spcBef>
              <a:spcAft>
                <a:spcPct val="0"/>
              </a:spcAft>
              <a:defRPr sz="4400">
                <a:solidFill>
                  <a:srgbClr val="002A5C"/>
                </a:solidFill>
                <a:latin typeface="Arial Rounded MT Bold" pitchFamily="34" charset="0"/>
              </a:defRPr>
            </a:lvl6pPr>
            <a:lvl7pPr marL="914400" algn="ctr" rtl="0" fontAlgn="base">
              <a:spcBef>
                <a:spcPct val="0"/>
              </a:spcBef>
              <a:spcAft>
                <a:spcPct val="0"/>
              </a:spcAft>
              <a:defRPr sz="4400">
                <a:solidFill>
                  <a:srgbClr val="002A5C"/>
                </a:solidFill>
                <a:latin typeface="Arial Rounded MT Bold" pitchFamily="34" charset="0"/>
              </a:defRPr>
            </a:lvl7pPr>
            <a:lvl8pPr marL="1371600" algn="ctr" rtl="0" fontAlgn="base">
              <a:spcBef>
                <a:spcPct val="0"/>
              </a:spcBef>
              <a:spcAft>
                <a:spcPct val="0"/>
              </a:spcAft>
              <a:defRPr sz="4400">
                <a:solidFill>
                  <a:srgbClr val="002A5C"/>
                </a:solidFill>
                <a:latin typeface="Arial Rounded MT Bold" pitchFamily="34" charset="0"/>
              </a:defRPr>
            </a:lvl8pPr>
            <a:lvl9pPr marL="1828800" algn="ctr" rtl="0" fontAlgn="base">
              <a:spcBef>
                <a:spcPct val="0"/>
              </a:spcBef>
              <a:spcAft>
                <a:spcPct val="0"/>
              </a:spcAft>
              <a:defRPr sz="4400">
                <a:solidFill>
                  <a:srgbClr val="002A5C"/>
                </a:solidFill>
                <a:latin typeface="Arial Rounded MT Bold" pitchFamily="34" charset="0"/>
              </a:defRPr>
            </a:lvl9pPr>
          </a:lstStyle>
          <a:p>
            <a:r>
              <a:rPr lang="en-US" sz="4000" b="1" kern="0" dirty="0">
                <a:solidFill>
                  <a:schemeClr val="accent1"/>
                </a:solidFill>
              </a:rPr>
              <a:t>New Addition to Report </a:t>
            </a:r>
          </a:p>
        </p:txBody>
      </p:sp>
    </p:spTree>
    <p:extLst>
      <p:ext uri="{BB962C8B-B14F-4D97-AF65-F5344CB8AC3E}">
        <p14:creationId xmlns:p14="http://schemas.microsoft.com/office/powerpoint/2010/main" val="3010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1BCD3-63FE-BE62-CA49-34E8C63478B8}"/>
              </a:ext>
            </a:extLst>
          </p:cNvPr>
          <p:cNvSpPr>
            <a:spLocks noGrp="1"/>
          </p:cNvSpPr>
          <p:nvPr>
            <p:ph type="title"/>
          </p:nvPr>
        </p:nvSpPr>
        <p:spPr>
          <a:xfrm>
            <a:off x="384048" y="0"/>
            <a:ext cx="11430000" cy="914400"/>
          </a:xfrm>
        </p:spPr>
        <p:txBody>
          <a:bodyPr>
            <a:noAutofit/>
          </a:bodyPr>
          <a:lstStyle/>
          <a:p>
            <a:pPr algn="ctr"/>
            <a:r>
              <a:rPr lang="en-US" sz="4000" b="1" dirty="0">
                <a:solidFill>
                  <a:schemeClr val="accent1"/>
                </a:solidFill>
                <a:latin typeface="+mn-lt"/>
              </a:rPr>
              <a:t>Next Steps</a:t>
            </a:r>
          </a:p>
        </p:txBody>
      </p:sp>
      <p:sp>
        <p:nvSpPr>
          <p:cNvPr id="3" name="Content Placeholder 2">
            <a:extLst>
              <a:ext uri="{FF2B5EF4-FFF2-40B4-BE49-F238E27FC236}">
                <a16:creationId xmlns:a16="http://schemas.microsoft.com/office/drawing/2014/main" id="{1FABB573-D7E2-C6CA-8E1E-23FE09C5E83F}"/>
              </a:ext>
            </a:extLst>
          </p:cNvPr>
          <p:cNvSpPr>
            <a:spLocks noGrp="1"/>
          </p:cNvSpPr>
          <p:nvPr>
            <p:ph idx="1"/>
          </p:nvPr>
        </p:nvSpPr>
        <p:spPr>
          <a:xfrm>
            <a:off x="493776" y="3417937"/>
            <a:ext cx="11320272" cy="2759025"/>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2" name="Slide Number Placeholder 11">
            <a:extLst>
              <a:ext uri="{FF2B5EF4-FFF2-40B4-BE49-F238E27FC236}">
                <a16:creationId xmlns:a16="http://schemas.microsoft.com/office/drawing/2014/main" id="{6F07FF4C-26B4-BBBF-343E-774883228368}"/>
              </a:ext>
            </a:extLst>
          </p:cNvPr>
          <p:cNvSpPr>
            <a:spLocks noGrp="1"/>
          </p:cNvSpPr>
          <p:nvPr>
            <p:ph type="sldNum" sz="quarter" idx="12"/>
          </p:nvPr>
        </p:nvSpPr>
        <p:spPr/>
        <p:txBody>
          <a:bodyPr/>
          <a:lstStyle/>
          <a:p>
            <a:pPr>
              <a:defRPr/>
            </a:pPr>
            <a:fld id="{0C985522-E4FE-432F-8673-5FC3628CC720}" type="slidenum">
              <a:rPr lang="en-US" smtClean="0"/>
              <a:pPr>
                <a:defRPr/>
              </a:pPr>
              <a:t>5</a:t>
            </a:fld>
            <a:endParaRPr lang="en-US" dirty="0"/>
          </a:p>
        </p:txBody>
      </p:sp>
      <p:sp>
        <p:nvSpPr>
          <p:cNvPr id="8" name="TextBox 7">
            <a:extLst>
              <a:ext uri="{FF2B5EF4-FFF2-40B4-BE49-F238E27FC236}">
                <a16:creationId xmlns:a16="http://schemas.microsoft.com/office/drawing/2014/main" id="{31DB550A-560A-C778-8E61-633B436327EA}"/>
              </a:ext>
            </a:extLst>
          </p:cNvPr>
          <p:cNvSpPr txBox="1">
            <a:spLocks noChangeAspect="1"/>
          </p:cNvSpPr>
          <p:nvPr/>
        </p:nvSpPr>
        <p:spPr>
          <a:xfrm>
            <a:off x="573788" y="1545021"/>
            <a:ext cx="11040143" cy="369332"/>
          </a:xfrm>
          <a:prstGeom prst="rect">
            <a:avLst/>
          </a:prstGeom>
          <a:noFill/>
        </p:spPr>
        <p:txBody>
          <a:bodyPr wrap="square" rtlCol="0">
            <a:noAutofit/>
          </a:bodyPr>
          <a:lstStyle/>
          <a:p>
            <a:endParaRPr lang="en-US">
              <a:noFill/>
            </a:endParaRPr>
          </a:p>
        </p:txBody>
      </p:sp>
      <p:sp>
        <p:nvSpPr>
          <p:cNvPr id="4" name="TextBox 3">
            <a:extLst>
              <a:ext uri="{FF2B5EF4-FFF2-40B4-BE49-F238E27FC236}">
                <a16:creationId xmlns:a16="http://schemas.microsoft.com/office/drawing/2014/main" id="{90F528CB-C2DD-8168-B2F4-61736003D19A}"/>
              </a:ext>
            </a:extLst>
          </p:cNvPr>
          <p:cNvSpPr txBox="1"/>
          <p:nvPr/>
        </p:nvSpPr>
        <p:spPr>
          <a:xfrm>
            <a:off x="377952" y="875371"/>
            <a:ext cx="11430000" cy="1569660"/>
          </a:xfrm>
          <a:prstGeom prst="rect">
            <a:avLst/>
          </a:prstGeom>
          <a:noFill/>
        </p:spPr>
        <p:txBody>
          <a:bodyPr wrap="square" rtlCol="0">
            <a:spAutoFit/>
          </a:bodyPr>
          <a:lstStyle/>
          <a:p>
            <a:pPr marL="52387" marR="0" lvl="0">
              <a:spcBef>
                <a:spcPts val="0"/>
              </a:spcBef>
              <a:spcAft>
                <a:spcPts val="0"/>
              </a:spcAft>
            </a:pPr>
            <a:r>
              <a:rPr lang="en-US" sz="2400" b="1" kern="100" dirty="0">
                <a:latin typeface="Calibri" panose="020F0502020204030204" pitchFamily="34" charset="0"/>
                <a:ea typeface="Calibri" panose="020F0502020204030204" pitchFamily="34" charset="0"/>
                <a:cs typeface="Times New Roman" panose="02020603050405020304" pitchFamily="18" charset="0"/>
              </a:rPr>
              <a:t>Motions:</a:t>
            </a:r>
          </a:p>
          <a:p>
            <a:pPr marL="688975" marR="0" lvl="0" indent="-463550">
              <a:spcBef>
                <a:spcPts val="0"/>
              </a:spcBef>
              <a:spcAft>
                <a:spcPts val="0"/>
              </a:spcAft>
              <a:buFont typeface="+mj-lt"/>
              <a:buAutoNum type="arabicPeriod"/>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We request that PPDC vote on submitting our revised final report to EPA OPP for their consideration.</a:t>
            </a:r>
          </a:p>
          <a:p>
            <a:pPr marL="688975" marR="0" lvl="0" indent="-463550">
              <a:spcBef>
                <a:spcPts val="0"/>
              </a:spcBef>
              <a:spcAft>
                <a:spcPts val="0"/>
              </a:spcAft>
              <a:buFont typeface="+mj-lt"/>
              <a:buAutoNum type="arabicPeriod"/>
            </a:pPr>
            <a:r>
              <a:rPr lang="en-US" sz="2400" kern="100" dirty="0">
                <a:latin typeface="Calibri" panose="020F0502020204030204" pitchFamily="34" charset="0"/>
                <a:ea typeface="Calibri" panose="020F0502020204030204" pitchFamily="34" charset="0"/>
                <a:cs typeface="Times New Roman" panose="02020603050405020304" pitchFamily="18" charset="0"/>
              </a:rPr>
              <a:t>We request PPDC vote to sunset the RMWG 2.0.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85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E50D1-17E3-BA8C-11AD-2D932FA8CAE1}"/>
              </a:ext>
            </a:extLst>
          </p:cNvPr>
          <p:cNvSpPr>
            <a:spLocks noGrp="1"/>
          </p:cNvSpPr>
          <p:nvPr>
            <p:ph type="title"/>
          </p:nvPr>
        </p:nvSpPr>
        <p:spPr>
          <a:xfrm>
            <a:off x="360219" y="365125"/>
            <a:ext cx="10515600" cy="1325563"/>
          </a:xfrm>
        </p:spPr>
        <p:txBody>
          <a:bodyPr/>
          <a:lstStyle/>
          <a:p>
            <a:r>
              <a:rPr lang="en-US" i="1" dirty="0"/>
              <a:t>Back pocket slides …</a:t>
            </a:r>
          </a:p>
        </p:txBody>
      </p:sp>
    </p:spTree>
    <p:extLst>
      <p:ext uri="{BB962C8B-B14F-4D97-AF65-F5344CB8AC3E}">
        <p14:creationId xmlns:p14="http://schemas.microsoft.com/office/powerpoint/2010/main" val="2484677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5610DF-F303-4B7C-B46E-4C3090461C21}"/>
              </a:ext>
            </a:extLst>
          </p:cNvPr>
          <p:cNvSpPr>
            <a:spLocks noGrp="1"/>
          </p:cNvSpPr>
          <p:nvPr>
            <p:ph idx="1"/>
          </p:nvPr>
        </p:nvSpPr>
        <p:spPr>
          <a:xfrm>
            <a:off x="365760" y="1143000"/>
            <a:ext cx="11430000" cy="4445122"/>
          </a:xfrm>
        </p:spPr>
        <p:txBody>
          <a:bodyPr vert="horz" wrap="square" lIns="68580" tIns="34290" rIns="68580" bIns="34290" numCol="1" rtlCol="0" anchor="t" anchorCtr="0" compatLnSpc="1">
            <a:prstTxWarp prst="textNoShape">
              <a:avLst/>
            </a:prstTxWarp>
            <a:normAutofit/>
          </a:bodyPr>
          <a:lstStyle/>
          <a:p>
            <a:pPr marL="0" indent="0">
              <a:lnSpc>
                <a:spcPct val="100000"/>
              </a:lnSpc>
              <a:spcBef>
                <a:spcPts val="0"/>
              </a:spcBef>
              <a:spcAft>
                <a:spcPts val="600"/>
              </a:spcAft>
              <a:buNone/>
            </a:pPr>
            <a:r>
              <a:rPr lang="en-US" sz="2400" dirty="0">
                <a:solidFill>
                  <a:schemeClr val="tx1"/>
                </a:solidFill>
              </a:rPr>
              <a:t>The following charge questions were approved by PPDC at the May 2022 PPDC meeting for the second version of the RMWG (i.e., RMWG 2.0):</a:t>
            </a:r>
          </a:p>
          <a:p>
            <a:pPr marL="0" indent="0">
              <a:lnSpc>
                <a:spcPct val="100000"/>
              </a:lnSpc>
              <a:spcBef>
                <a:spcPts val="0"/>
              </a:spcBef>
              <a:spcAft>
                <a:spcPts val="600"/>
              </a:spcAft>
              <a:buNone/>
            </a:pPr>
            <a:endParaRPr lang="en-US" sz="2400" dirty="0">
              <a:solidFill>
                <a:schemeClr val="tx1"/>
              </a:solidFill>
            </a:endParaRPr>
          </a:p>
          <a:p>
            <a:pPr marL="688975" indent="-463550">
              <a:lnSpc>
                <a:spcPct val="100000"/>
              </a:lnSpc>
              <a:spcBef>
                <a:spcPts val="0"/>
              </a:spcBef>
              <a:spcAft>
                <a:spcPts val="600"/>
              </a:spcAft>
              <a:buFont typeface="+mj-lt"/>
              <a:buAutoNum type="arabicPeriod"/>
            </a:pPr>
            <a:r>
              <a:rPr lang="en-US" sz="2400" dirty="0">
                <a:solidFill>
                  <a:schemeClr val="tx1"/>
                </a:solidFill>
              </a:rPr>
              <a:t>Assist EPA in developing implementation strategies from the first workgroup recommendations;</a:t>
            </a:r>
          </a:p>
          <a:p>
            <a:pPr marL="688975" indent="-463550">
              <a:lnSpc>
                <a:spcPct val="100000"/>
              </a:lnSpc>
              <a:spcBef>
                <a:spcPts val="0"/>
              </a:spcBef>
              <a:spcAft>
                <a:spcPts val="600"/>
              </a:spcAft>
              <a:buFont typeface="+mj-lt"/>
              <a:buAutoNum type="arabicPeriod"/>
            </a:pPr>
            <a:r>
              <a:rPr lang="en-US" sz="2400" dirty="0">
                <a:solidFill>
                  <a:schemeClr val="tx1"/>
                </a:solidFill>
              </a:rPr>
              <a:t>Develop a framework for the quantification of risks and benefits from resistance to conventional active ingredients; </a:t>
            </a:r>
          </a:p>
          <a:p>
            <a:pPr marL="688975" indent="-463550">
              <a:lnSpc>
                <a:spcPct val="100000"/>
              </a:lnSpc>
              <a:spcBef>
                <a:spcPts val="0"/>
              </a:spcBef>
              <a:spcAft>
                <a:spcPts val="600"/>
              </a:spcAft>
              <a:buFont typeface="+mj-lt"/>
              <a:buAutoNum type="arabicPeriod"/>
            </a:pPr>
            <a:r>
              <a:rPr lang="en-US" sz="2400" dirty="0">
                <a:solidFill>
                  <a:schemeClr val="tx1"/>
                </a:solidFill>
              </a:rPr>
              <a:t>Explore leveraging IPM strategies for resistance management. </a:t>
            </a:r>
          </a:p>
        </p:txBody>
      </p:sp>
      <p:sp>
        <p:nvSpPr>
          <p:cNvPr id="7" name="Title 1">
            <a:extLst>
              <a:ext uri="{FF2B5EF4-FFF2-40B4-BE49-F238E27FC236}">
                <a16:creationId xmlns:a16="http://schemas.microsoft.com/office/drawing/2014/main" id="{76ABF5E8-271A-47AA-4A86-AAF20F8BDBD1}"/>
              </a:ext>
            </a:extLst>
          </p:cNvPr>
          <p:cNvSpPr txBox="1">
            <a:spLocks/>
          </p:cNvSpPr>
          <p:nvPr/>
        </p:nvSpPr>
        <p:spPr bwMode="auto">
          <a:xfrm>
            <a:off x="381000" y="17946"/>
            <a:ext cx="114300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rgbClr val="002A5C"/>
                </a:solidFill>
                <a:latin typeface="Calibri" panose="020F0502020204030204" pitchFamily="34" charset="0"/>
                <a:ea typeface="+mj-ea"/>
                <a:cs typeface="Calibri" panose="020F0502020204030204" pitchFamily="34" charset="0"/>
              </a:defRPr>
            </a:lvl1pPr>
            <a:lvl2pPr algn="ctr" rtl="0" fontAlgn="base">
              <a:spcBef>
                <a:spcPct val="0"/>
              </a:spcBef>
              <a:spcAft>
                <a:spcPct val="0"/>
              </a:spcAft>
              <a:defRPr sz="4400">
                <a:solidFill>
                  <a:srgbClr val="002A5C"/>
                </a:solidFill>
                <a:latin typeface="Arial Rounded MT Bold" pitchFamily="34" charset="0"/>
              </a:defRPr>
            </a:lvl2pPr>
            <a:lvl3pPr algn="ctr" rtl="0" fontAlgn="base">
              <a:spcBef>
                <a:spcPct val="0"/>
              </a:spcBef>
              <a:spcAft>
                <a:spcPct val="0"/>
              </a:spcAft>
              <a:defRPr sz="4400">
                <a:solidFill>
                  <a:srgbClr val="002A5C"/>
                </a:solidFill>
                <a:latin typeface="Arial Rounded MT Bold" pitchFamily="34" charset="0"/>
              </a:defRPr>
            </a:lvl3pPr>
            <a:lvl4pPr algn="ctr" rtl="0" fontAlgn="base">
              <a:spcBef>
                <a:spcPct val="0"/>
              </a:spcBef>
              <a:spcAft>
                <a:spcPct val="0"/>
              </a:spcAft>
              <a:defRPr sz="4400">
                <a:solidFill>
                  <a:srgbClr val="002A5C"/>
                </a:solidFill>
                <a:latin typeface="Arial Rounded MT Bold" pitchFamily="34" charset="0"/>
              </a:defRPr>
            </a:lvl4pPr>
            <a:lvl5pPr algn="ctr" rtl="0" fontAlgn="base">
              <a:spcBef>
                <a:spcPct val="0"/>
              </a:spcBef>
              <a:spcAft>
                <a:spcPct val="0"/>
              </a:spcAft>
              <a:defRPr sz="4400">
                <a:solidFill>
                  <a:srgbClr val="002A5C"/>
                </a:solidFill>
                <a:latin typeface="Arial Rounded MT Bold" pitchFamily="34" charset="0"/>
              </a:defRPr>
            </a:lvl5pPr>
            <a:lvl6pPr marL="457200" algn="ctr" rtl="0" fontAlgn="base">
              <a:spcBef>
                <a:spcPct val="0"/>
              </a:spcBef>
              <a:spcAft>
                <a:spcPct val="0"/>
              </a:spcAft>
              <a:defRPr sz="4400">
                <a:solidFill>
                  <a:srgbClr val="002A5C"/>
                </a:solidFill>
                <a:latin typeface="Arial Rounded MT Bold" pitchFamily="34" charset="0"/>
              </a:defRPr>
            </a:lvl6pPr>
            <a:lvl7pPr marL="914400" algn="ctr" rtl="0" fontAlgn="base">
              <a:spcBef>
                <a:spcPct val="0"/>
              </a:spcBef>
              <a:spcAft>
                <a:spcPct val="0"/>
              </a:spcAft>
              <a:defRPr sz="4400">
                <a:solidFill>
                  <a:srgbClr val="002A5C"/>
                </a:solidFill>
                <a:latin typeface="Arial Rounded MT Bold" pitchFamily="34" charset="0"/>
              </a:defRPr>
            </a:lvl7pPr>
            <a:lvl8pPr marL="1371600" algn="ctr" rtl="0" fontAlgn="base">
              <a:spcBef>
                <a:spcPct val="0"/>
              </a:spcBef>
              <a:spcAft>
                <a:spcPct val="0"/>
              </a:spcAft>
              <a:defRPr sz="4400">
                <a:solidFill>
                  <a:srgbClr val="002A5C"/>
                </a:solidFill>
                <a:latin typeface="Arial Rounded MT Bold" pitchFamily="34" charset="0"/>
              </a:defRPr>
            </a:lvl8pPr>
            <a:lvl9pPr marL="1828800" algn="ctr" rtl="0" fontAlgn="base">
              <a:spcBef>
                <a:spcPct val="0"/>
              </a:spcBef>
              <a:spcAft>
                <a:spcPct val="0"/>
              </a:spcAft>
              <a:defRPr sz="4400">
                <a:solidFill>
                  <a:srgbClr val="002A5C"/>
                </a:solidFill>
                <a:latin typeface="Arial Rounded MT Bold" pitchFamily="34" charset="0"/>
              </a:defRPr>
            </a:lvl9pPr>
          </a:lstStyle>
          <a:p>
            <a:r>
              <a:rPr lang="en-US" sz="4000" b="1" kern="0" dirty="0">
                <a:solidFill>
                  <a:schemeClr val="accent1"/>
                </a:solidFill>
              </a:rPr>
              <a:t>RM Workgroup</a:t>
            </a:r>
            <a:r>
              <a:rPr lang="en-US" sz="3600" b="1" kern="0" dirty="0">
                <a:solidFill>
                  <a:schemeClr val="accent1"/>
                </a:solidFill>
              </a:rPr>
              <a:t> 2.0 Charge Questions</a:t>
            </a:r>
          </a:p>
        </p:txBody>
      </p:sp>
      <p:sp>
        <p:nvSpPr>
          <p:cNvPr id="12" name="Slide Number Placeholder 11">
            <a:extLst>
              <a:ext uri="{FF2B5EF4-FFF2-40B4-BE49-F238E27FC236}">
                <a16:creationId xmlns:a16="http://schemas.microsoft.com/office/drawing/2014/main" id="{810F46EC-5667-FA74-8FA9-8248DD5C1BE7}"/>
              </a:ext>
            </a:extLst>
          </p:cNvPr>
          <p:cNvSpPr>
            <a:spLocks noGrp="1"/>
          </p:cNvSpPr>
          <p:nvPr>
            <p:ph type="sldNum" sz="quarter" idx="12"/>
          </p:nvPr>
        </p:nvSpPr>
        <p:spPr/>
        <p:txBody>
          <a:bodyPr/>
          <a:lstStyle/>
          <a:p>
            <a:pPr>
              <a:defRPr/>
            </a:pPr>
            <a:fld id="{0C985522-E4FE-432F-8673-5FC3628CC720}" type="slidenum">
              <a:rPr lang="en-US" smtClean="0"/>
              <a:pPr>
                <a:defRPr/>
              </a:pPr>
              <a:t>7</a:t>
            </a:fld>
            <a:endParaRPr lang="en-US"/>
          </a:p>
        </p:txBody>
      </p:sp>
    </p:spTree>
    <p:extLst>
      <p:ext uri="{BB962C8B-B14F-4D97-AF65-F5344CB8AC3E}">
        <p14:creationId xmlns:p14="http://schemas.microsoft.com/office/powerpoint/2010/main" val="4042188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6ABF5E8-271A-47AA-4A86-AAF20F8BDBD1}"/>
              </a:ext>
            </a:extLst>
          </p:cNvPr>
          <p:cNvSpPr txBox="1">
            <a:spLocks/>
          </p:cNvSpPr>
          <p:nvPr/>
        </p:nvSpPr>
        <p:spPr bwMode="auto">
          <a:xfrm>
            <a:off x="381000" y="17946"/>
            <a:ext cx="114300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rgbClr val="002A5C"/>
                </a:solidFill>
                <a:latin typeface="Calibri" panose="020F0502020204030204" pitchFamily="34" charset="0"/>
                <a:ea typeface="+mj-ea"/>
                <a:cs typeface="Calibri" panose="020F0502020204030204" pitchFamily="34" charset="0"/>
              </a:defRPr>
            </a:lvl1pPr>
            <a:lvl2pPr algn="ctr" rtl="0" fontAlgn="base">
              <a:spcBef>
                <a:spcPct val="0"/>
              </a:spcBef>
              <a:spcAft>
                <a:spcPct val="0"/>
              </a:spcAft>
              <a:defRPr sz="4400">
                <a:solidFill>
                  <a:srgbClr val="002A5C"/>
                </a:solidFill>
                <a:latin typeface="Arial Rounded MT Bold" pitchFamily="34" charset="0"/>
              </a:defRPr>
            </a:lvl2pPr>
            <a:lvl3pPr algn="ctr" rtl="0" fontAlgn="base">
              <a:spcBef>
                <a:spcPct val="0"/>
              </a:spcBef>
              <a:spcAft>
                <a:spcPct val="0"/>
              </a:spcAft>
              <a:defRPr sz="4400">
                <a:solidFill>
                  <a:srgbClr val="002A5C"/>
                </a:solidFill>
                <a:latin typeface="Arial Rounded MT Bold" pitchFamily="34" charset="0"/>
              </a:defRPr>
            </a:lvl3pPr>
            <a:lvl4pPr algn="ctr" rtl="0" fontAlgn="base">
              <a:spcBef>
                <a:spcPct val="0"/>
              </a:spcBef>
              <a:spcAft>
                <a:spcPct val="0"/>
              </a:spcAft>
              <a:defRPr sz="4400">
                <a:solidFill>
                  <a:srgbClr val="002A5C"/>
                </a:solidFill>
                <a:latin typeface="Arial Rounded MT Bold" pitchFamily="34" charset="0"/>
              </a:defRPr>
            </a:lvl4pPr>
            <a:lvl5pPr algn="ctr" rtl="0" fontAlgn="base">
              <a:spcBef>
                <a:spcPct val="0"/>
              </a:spcBef>
              <a:spcAft>
                <a:spcPct val="0"/>
              </a:spcAft>
              <a:defRPr sz="4400">
                <a:solidFill>
                  <a:srgbClr val="002A5C"/>
                </a:solidFill>
                <a:latin typeface="Arial Rounded MT Bold" pitchFamily="34" charset="0"/>
              </a:defRPr>
            </a:lvl5pPr>
            <a:lvl6pPr marL="457200" algn="ctr" rtl="0" fontAlgn="base">
              <a:spcBef>
                <a:spcPct val="0"/>
              </a:spcBef>
              <a:spcAft>
                <a:spcPct val="0"/>
              </a:spcAft>
              <a:defRPr sz="4400">
                <a:solidFill>
                  <a:srgbClr val="002A5C"/>
                </a:solidFill>
                <a:latin typeface="Arial Rounded MT Bold" pitchFamily="34" charset="0"/>
              </a:defRPr>
            </a:lvl6pPr>
            <a:lvl7pPr marL="914400" algn="ctr" rtl="0" fontAlgn="base">
              <a:spcBef>
                <a:spcPct val="0"/>
              </a:spcBef>
              <a:spcAft>
                <a:spcPct val="0"/>
              </a:spcAft>
              <a:defRPr sz="4400">
                <a:solidFill>
                  <a:srgbClr val="002A5C"/>
                </a:solidFill>
                <a:latin typeface="Arial Rounded MT Bold" pitchFamily="34" charset="0"/>
              </a:defRPr>
            </a:lvl7pPr>
            <a:lvl8pPr marL="1371600" algn="ctr" rtl="0" fontAlgn="base">
              <a:spcBef>
                <a:spcPct val="0"/>
              </a:spcBef>
              <a:spcAft>
                <a:spcPct val="0"/>
              </a:spcAft>
              <a:defRPr sz="4400">
                <a:solidFill>
                  <a:srgbClr val="002A5C"/>
                </a:solidFill>
                <a:latin typeface="Arial Rounded MT Bold" pitchFamily="34" charset="0"/>
              </a:defRPr>
            </a:lvl8pPr>
            <a:lvl9pPr marL="1828800" algn="ctr" rtl="0" fontAlgn="base">
              <a:spcBef>
                <a:spcPct val="0"/>
              </a:spcBef>
              <a:spcAft>
                <a:spcPct val="0"/>
              </a:spcAft>
              <a:defRPr sz="4400">
                <a:solidFill>
                  <a:srgbClr val="002A5C"/>
                </a:solidFill>
                <a:latin typeface="Arial Rounded MT Bold" pitchFamily="34" charset="0"/>
              </a:defRPr>
            </a:lvl9pPr>
          </a:lstStyle>
          <a:p>
            <a:r>
              <a:rPr lang="en-US" sz="4000" b="1" kern="0" dirty="0">
                <a:solidFill>
                  <a:schemeClr val="accent1"/>
                </a:solidFill>
              </a:rPr>
              <a:t>Workgroup</a:t>
            </a:r>
            <a:r>
              <a:rPr lang="en-US" sz="3600" b="1" kern="0" dirty="0">
                <a:solidFill>
                  <a:schemeClr val="accent1"/>
                </a:solidFill>
              </a:rPr>
              <a:t> 2.0 Recommendations</a:t>
            </a:r>
          </a:p>
        </p:txBody>
      </p:sp>
      <p:sp>
        <p:nvSpPr>
          <p:cNvPr id="12" name="Slide Number Placeholder 11">
            <a:extLst>
              <a:ext uri="{FF2B5EF4-FFF2-40B4-BE49-F238E27FC236}">
                <a16:creationId xmlns:a16="http://schemas.microsoft.com/office/drawing/2014/main" id="{810F46EC-5667-FA74-8FA9-8248DD5C1BE7}"/>
              </a:ext>
            </a:extLst>
          </p:cNvPr>
          <p:cNvSpPr>
            <a:spLocks noGrp="1"/>
          </p:cNvSpPr>
          <p:nvPr>
            <p:ph type="sldNum" sz="quarter" idx="12"/>
          </p:nvPr>
        </p:nvSpPr>
        <p:spPr/>
        <p:txBody>
          <a:bodyPr/>
          <a:lstStyle/>
          <a:p>
            <a:pPr>
              <a:defRPr/>
            </a:pPr>
            <a:fld id="{0C985522-E4FE-432F-8673-5FC3628CC720}" type="slidenum">
              <a:rPr lang="en-US" smtClean="0"/>
              <a:pPr>
                <a:defRPr/>
              </a:pPr>
              <a:t>8</a:t>
            </a:fld>
            <a:endParaRPr lang="en-US"/>
          </a:p>
        </p:txBody>
      </p:sp>
      <p:graphicFrame>
        <p:nvGraphicFramePr>
          <p:cNvPr id="5" name="Table 4">
            <a:extLst>
              <a:ext uri="{FF2B5EF4-FFF2-40B4-BE49-F238E27FC236}">
                <a16:creationId xmlns:a16="http://schemas.microsoft.com/office/drawing/2014/main" id="{772F5339-54D4-C1F3-1B9B-21EBDB745FC7}"/>
              </a:ext>
            </a:extLst>
          </p:cNvPr>
          <p:cNvGraphicFramePr>
            <a:graphicFrameLocks noGrp="1"/>
          </p:cNvGraphicFramePr>
          <p:nvPr>
            <p:extLst>
              <p:ext uri="{D42A27DB-BD31-4B8C-83A1-F6EECF244321}">
                <p14:modId xmlns:p14="http://schemas.microsoft.com/office/powerpoint/2010/main" val="1183172963"/>
              </p:ext>
            </p:extLst>
          </p:nvPr>
        </p:nvGraphicFramePr>
        <p:xfrm>
          <a:off x="381000" y="932346"/>
          <a:ext cx="11430000" cy="5577840"/>
        </p:xfrm>
        <a:graphic>
          <a:graphicData uri="http://schemas.openxmlformats.org/drawingml/2006/table">
            <a:tbl>
              <a:tblPr firstRow="1" bandRow="1">
                <a:tableStyleId>{5C22544A-7EE6-4342-B048-85BDC9FD1C3A}</a:tableStyleId>
              </a:tblPr>
              <a:tblGrid>
                <a:gridCol w="5715000">
                  <a:extLst>
                    <a:ext uri="{9D8B030D-6E8A-4147-A177-3AD203B41FA5}">
                      <a16:colId xmlns:a16="http://schemas.microsoft.com/office/drawing/2014/main" val="2763937255"/>
                    </a:ext>
                  </a:extLst>
                </a:gridCol>
                <a:gridCol w="5715000">
                  <a:extLst>
                    <a:ext uri="{9D8B030D-6E8A-4147-A177-3AD203B41FA5}">
                      <a16:colId xmlns:a16="http://schemas.microsoft.com/office/drawing/2014/main" val="3986558941"/>
                    </a:ext>
                  </a:extLst>
                </a:gridCol>
              </a:tblGrid>
              <a:tr h="370840">
                <a:tc>
                  <a:txBody>
                    <a:bodyPr/>
                    <a:lstStyle/>
                    <a:p>
                      <a:r>
                        <a:rPr lang="en-US" sz="2400" dirty="0"/>
                        <a:t>Charge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t>Recommendation Themes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864354"/>
                  </a:ext>
                </a:extLst>
              </a:tr>
              <a:tr h="370840">
                <a:tc>
                  <a:txBody>
                    <a:bodyPr/>
                    <a:lstStyle/>
                    <a:p>
                      <a:r>
                        <a:rPr lang="en-US" sz="2400" dirty="0"/>
                        <a:t>1.  Assist EPA in developing implementation strategies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0" dirty="0">
                          <a:solidFill>
                            <a:schemeClr val="tx1"/>
                          </a:solidFill>
                        </a:rPr>
                        <a:t>Strengthen partnerships within and outside the federal government, including through the creation of a new Resistance Management Coordinator. </a:t>
                      </a:r>
                      <a:endParaRPr lang="en-US" sz="2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9989697"/>
                  </a:ext>
                </a:extLst>
              </a:tr>
              <a:tr h="370840">
                <a:tc rowSpan="2">
                  <a:txBody>
                    <a:bodyPr/>
                    <a:lstStyle/>
                    <a:p>
                      <a:r>
                        <a:rPr lang="en-US" sz="2400" dirty="0"/>
                        <a:t>2.  Develop pesticide resistance cost/benefit analysis framework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0" dirty="0">
                          <a:solidFill>
                            <a:schemeClr val="tx1"/>
                          </a:solidFill>
                        </a:rPr>
                        <a:t>Integrate resistance cost/benefit assessments into their decision making on pesticide registrations.</a:t>
                      </a:r>
                      <a:endParaRPr lang="en-US" sz="2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8472735"/>
                  </a:ext>
                </a:extLst>
              </a:tr>
              <a:tr h="370840">
                <a:tc vMerge="1">
                  <a:txBody>
                    <a:bodyPr/>
                    <a:lstStyle/>
                    <a:p>
                      <a:endParaRPr lang="en-US" sz="2400" dirty="0"/>
                    </a:p>
                  </a:txBody>
                  <a:tcPr/>
                </a:tc>
                <a:tc>
                  <a:txBody>
                    <a:bodyPr/>
                    <a:lstStyle/>
                    <a:p>
                      <a:r>
                        <a:rPr lang="en-US" sz="2400" b="0" dirty="0">
                          <a:solidFill>
                            <a:schemeClr val="tx1"/>
                          </a:solidFill>
                        </a:rPr>
                        <a:t>Work with external stakeholders to improve the rigor and transparency of resistance data.</a:t>
                      </a:r>
                      <a:endParaRPr lang="en-US" sz="2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6760468"/>
                  </a:ext>
                </a:extLst>
              </a:tr>
              <a:tr h="370840">
                <a:tc>
                  <a:txBody>
                    <a:bodyPr/>
                    <a:lstStyle/>
                    <a:p>
                      <a:r>
                        <a:rPr lang="en-US" sz="2400" dirty="0"/>
                        <a:t>3.  Explore leveraging IPM for resistance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0" dirty="0">
                          <a:solidFill>
                            <a:schemeClr val="tx1"/>
                          </a:solidFill>
                        </a:rPr>
                        <a:t>Explore opportunities for removing regulatory barriers to alternatives to conventional pesticides. </a:t>
                      </a:r>
                      <a:endParaRPr lang="en-US" sz="2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4860290"/>
                  </a:ext>
                </a:extLst>
              </a:tr>
            </a:tbl>
          </a:graphicData>
        </a:graphic>
      </p:graphicFrame>
    </p:spTree>
    <p:extLst>
      <p:ext uri="{BB962C8B-B14F-4D97-AF65-F5344CB8AC3E}">
        <p14:creationId xmlns:p14="http://schemas.microsoft.com/office/powerpoint/2010/main" val="2764030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2023-10-05T20:08:55+00:00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xsi:nil="true"/>
    <SharedWithUsers xmlns="7b9b3bdf-2613-4009-bbce-be74894059d9">
      <UserInfo>
        <DisplayName>Kaul, Monisha</DisplayName>
        <AccountId>45</AccountId>
        <AccountType/>
      </UserInfo>
      <UserInfo>
        <DisplayName>Overstreet, Anne</DisplayName>
        <AccountId>63</AccountId>
        <AccountType/>
      </UserInfo>
      <UserInfo>
        <DisplayName>Anderson, Neil</DisplayName>
        <AccountId>43</AccountId>
        <AccountType/>
      </UserInfo>
      <UserInfo>
        <DisplayName>Karn, Elizabeth (she/her/hers)</DisplayName>
        <AccountId>61</AccountId>
        <AccountType/>
      </UserInfo>
      <UserInfo>
        <DisplayName>Berwald, Derek</DisplayName>
        <AccountId>55</AccountId>
        <AccountType/>
      </UserInfo>
      <UserInfo>
        <DisplayName>Mallampalli, Nikhil</DisplayName>
        <AccountId>30</AccountId>
        <AccountType/>
      </UserInfo>
      <UserInfo>
        <DisplayName>Douglass, Cameron - USDA-OCE, Washington, DC</DisplayName>
        <AccountId>31</AccountId>
        <AccountType/>
      </UserInfo>
      <UserInfo>
        <DisplayName>Gouge, Dawn H - (dhgouge)</DisplayName>
        <AccountId>69</AccountId>
        <AccountType/>
      </UserInfo>
      <UserInfo>
        <DisplayName>lwade</DisplayName>
        <AccountId>70</AccountId>
        <AccountType/>
      </UserInfo>
      <UserInfo>
        <DisplayName>Lame, Marc Louis</DisplayName>
        <AccountId>71</AccountId>
        <AccountType/>
      </UserInfo>
      <UserInfo>
        <DisplayName>Arnold, Elyssa - OCE, Washington, DC</DisplayName>
        <AccountId>60</AccountId>
        <AccountType/>
      </UserInfo>
      <UserInfo>
        <DisplayName>Amy Asmus</DisplayName>
        <AccountId>29</AccountId>
        <AccountType/>
      </UserInfo>
      <UserInfo>
        <DisplayName>Chandrashekar Aradhya</DisplayName>
        <AccountId>39</AccountId>
        <AccountType/>
      </UserInfo>
      <UserInfo>
        <DisplayName>Frisvold, George B - (frisvold)</DisplayName>
        <AccountId>65</AccountId>
        <AccountType/>
      </UserInfo>
      <UserInfo>
        <DisplayName>iclark010</DisplayName>
        <AccountId>66</AccountId>
        <AccountType/>
      </UserInfo>
      <UserInfo>
        <DisplayName>jischroe1</DisplayName>
        <AccountId>26</AccountId>
        <AccountType/>
      </UserInfo>
      <UserInfo>
        <DisplayName>McAllister, Janet (CDC/DDID/NCEZID/DVBD)</DisplayName>
        <AccountId>20</AccountId>
        <AccountType/>
      </UserInfo>
      <UserInfo>
        <DisplayName>Lwdallas53</DisplayName>
        <AccountId>56</AccountId>
        <AccountType/>
      </UserInfo>
      <UserInfo>
        <DisplayName>Prasifka, Patricia</DisplayName>
        <AccountId>33</AccountId>
        <AccountType/>
      </UserInfo>
      <UserInfo>
        <DisplayName>Savinelli Caydee USGR</DisplayName>
        <AccountId>35</AccountId>
        <AccountType/>
      </UserInfo>
      <UserInfo>
        <DisplayName>Shaw, David</DisplayName>
        <AccountId>64</AccountId>
        <AccountType/>
      </UserInfo>
      <UserInfo>
        <DisplayName>Steve Eskelsen</DisplayName>
        <AccountId>25</AccountId>
        <AccountType/>
      </UserInfo>
      <UserInfo>
        <DisplayName>willjones999</DisplayName>
        <AccountId>67</AccountId>
        <AccountType/>
      </UserInfo>
    </SharedWithUsers>
  </documentManagement>
</p:properties>
</file>

<file path=customXml/item3.xml><?xml version="1.0" encoding="utf-8"?>
<?mso-contentType ?>
<SharedContentType xmlns="Microsoft.SharePoint.Taxonomy.ContentTypeSync" SourceId="29f62856-1543-49d4-a736-4569d363f533"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76E0A444CAFA304E8E3ADFC06DF5001C" ma:contentTypeVersion="8" ma:contentTypeDescription="Create a new document." ma:contentTypeScope="" ma:versionID="0c011b4191e581436f2235613f86e5c5">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fa157f09-a3fa-41ac-a652-d25c05436c0e" xmlns:ns6="7b9b3bdf-2613-4009-bbce-be74894059d9" targetNamespace="http://schemas.microsoft.com/office/2006/metadata/properties" ma:root="true" ma:fieldsID="9aac55647053db856a243c36e6985bf3" ns1:_="" ns2:_="" ns3:_="" ns4:_="" ns5:_="" ns6:_="">
    <xsd:import namespace="http://schemas.microsoft.com/sharepoint/v3"/>
    <xsd:import namespace="4ffa91fb-a0ff-4ac5-b2db-65c790d184a4"/>
    <xsd:import namespace="http://schemas.microsoft.com/sharepoint.v3"/>
    <xsd:import namespace="http://schemas.microsoft.com/sharepoint/v3/fields"/>
    <xsd:import namespace="fa157f09-a3fa-41ac-a652-d25c05436c0e"/>
    <xsd:import namespace="7b9b3bdf-2613-4009-bbce-be74894059d9"/>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6:SharedWithUsers" minOccurs="0"/>
                <xsd:element ref="ns6:SharedWithDetails" minOccurs="0"/>
                <xsd:element ref="ns5:MediaServiceObjectDetectorVersions" minOccurs="0"/>
                <xsd:element ref="ns5: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240d01f0-ede2-49ea-9db9-8e0bcc799d2b}" ma:internalName="TaxCatchAllLabel" ma:readOnly="true" ma:showField="CatchAllDataLabel" ma:web="7b9b3bdf-2613-4009-bbce-be74894059d9">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240d01f0-ede2-49ea-9db9-8e0bcc799d2b}" ma:internalName="TaxCatchAll" ma:showField="CatchAllData" ma:web="7b9b3bdf-2613-4009-bbce-be74894059d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157f09-a3fa-41ac-a652-d25c05436c0e"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ObjectDetectorVersions" ma:index="32" nillable="true" ma:displayName="MediaServiceObjectDetectorVersions"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b9b3bdf-2613-4009-bbce-be74894059d9" elementFormDefault="qualified">
    <xsd:import namespace="http://schemas.microsoft.com/office/2006/documentManagement/types"/>
    <xsd:import namespace="http://schemas.microsoft.com/office/infopath/2007/PartnerControls"/>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014B57-962E-4A8A-88E2-2A7E6A19F5F5}">
  <ds:schemaRefs>
    <ds:schemaRef ds:uri="http://schemas.microsoft.com/sharepoint/v3/contenttype/forms"/>
  </ds:schemaRefs>
</ds:datastoreItem>
</file>

<file path=customXml/itemProps2.xml><?xml version="1.0" encoding="utf-8"?>
<ds:datastoreItem xmlns:ds="http://schemas.openxmlformats.org/officeDocument/2006/customXml" ds:itemID="{20C43432-474F-4D96-9912-E51741F371FC}">
  <ds:schemaRefs>
    <ds:schemaRef ds:uri="http://purl.org/dc/dcmitype/"/>
    <ds:schemaRef ds:uri="http://www.w3.org/XML/1998/namespace"/>
    <ds:schemaRef ds:uri="http://purl.org/dc/terms/"/>
    <ds:schemaRef ds:uri="http://schemas.microsoft.com/sharepoint/v3/fields"/>
    <ds:schemaRef ds:uri="http://schemas.microsoft.com/office/2006/metadata/properties"/>
    <ds:schemaRef ds:uri="http://schemas.microsoft.com/office/2006/documentManagement/types"/>
    <ds:schemaRef ds:uri="fa157f09-a3fa-41ac-a652-d25c05436c0e"/>
    <ds:schemaRef ds:uri="7b9b3bdf-2613-4009-bbce-be74894059d9"/>
    <ds:schemaRef ds:uri="http://purl.org/dc/elements/1.1/"/>
    <ds:schemaRef ds:uri="http://schemas.microsoft.com/office/infopath/2007/PartnerControls"/>
    <ds:schemaRef ds:uri="http://schemas.openxmlformats.org/package/2006/metadata/core-properties"/>
    <ds:schemaRef ds:uri="http://schemas.microsoft.com/sharepoint.v3"/>
    <ds:schemaRef ds:uri="4ffa91fb-a0ff-4ac5-b2db-65c790d184a4"/>
    <ds:schemaRef ds:uri="http://schemas.microsoft.com/sharepoint/v3"/>
  </ds:schemaRefs>
</ds:datastoreItem>
</file>

<file path=customXml/itemProps3.xml><?xml version="1.0" encoding="utf-8"?>
<ds:datastoreItem xmlns:ds="http://schemas.openxmlformats.org/officeDocument/2006/customXml" ds:itemID="{73F37DDD-2BC0-441C-96B8-EB95EAD9920C}">
  <ds:schemaRefs>
    <ds:schemaRef ds:uri="Microsoft.SharePoint.Taxonomy.ContentTypeSync"/>
  </ds:schemaRefs>
</ds:datastoreItem>
</file>

<file path=customXml/itemProps4.xml><?xml version="1.0" encoding="utf-8"?>
<ds:datastoreItem xmlns:ds="http://schemas.openxmlformats.org/officeDocument/2006/customXml" ds:itemID="{ADA17161-4FA9-4DD8-92B7-1142A0D046D9}">
  <ds:schemaRefs>
    <ds:schemaRef ds:uri="4ffa91fb-a0ff-4ac5-b2db-65c790d184a4"/>
    <ds:schemaRef ds:uri="7b9b3bdf-2613-4009-bbce-be74894059d9"/>
    <ds:schemaRef ds:uri="fa157f09-a3fa-41ac-a652-d25c05436c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2810</TotalTime>
  <Words>829</Words>
  <Application>Microsoft Office PowerPoint</Application>
  <PresentationFormat>Widescreen</PresentationFormat>
  <Paragraphs>101</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Final Report of the PPDC Resistance Management Workgroup (RMWG) 2.0 </vt:lpstr>
      <vt:lpstr>Thank You (Again) to our Members</vt:lpstr>
      <vt:lpstr>PowerPoint Presentation</vt:lpstr>
      <vt:lpstr>PowerPoint Presentation</vt:lpstr>
      <vt:lpstr>Next Steps</vt:lpstr>
      <vt:lpstr>Back pocket slides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Mallampalli, Nikhil</dc:creator>
  <cp:lastModifiedBy>Douglass, Cameron - OCE, DC</cp:lastModifiedBy>
  <cp:revision>5</cp:revision>
  <dcterms:created xsi:type="dcterms:W3CDTF">2023-10-05T20:05:58Z</dcterms:created>
  <dcterms:modified xsi:type="dcterms:W3CDTF">2024-11-07T14:54:25Z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0x01010076E0A444CAFA304E8E3ADFC06DF5001C</vt:lpwstr>
  </property>
  <property fmtid="{D5CDD505-2E9C-101B-9397-08002B2CF9AE}" pid="3" name="TaxKeyword">
    <vt:lpwstr/>
  </property>
  <property fmtid="{D5CDD505-2E9C-101B-9397-08002B2CF9AE}" pid="4" name="e3f09c3df709400db2417a7161762d62">
    <vt:lpwstr/>
  </property>
  <property fmtid="{D5CDD505-2E9C-101B-9397-08002B2CF9AE}" pid="5" name="EPA_x0020_Subject">
    <vt:lpwstr/>
  </property>
  <property fmtid="{D5CDD505-2E9C-101B-9397-08002B2CF9AE}" pid="6" name="Document Type">
    <vt:lpwstr/>
  </property>
  <property fmtid="{D5CDD505-2E9C-101B-9397-08002B2CF9AE}" pid="7" name="EPA Subject">
    <vt:lpwstr/>
  </property>
  <property fmtid="{D5CDD505-2E9C-101B-9397-08002B2CF9AE}" pid="8" name="MSIP_Label_7b94a7b8-f06c-4dfe-bdcc-9b548fd58c31_ActionId">
    <vt:lpwstr>9bb78c25-9c0e-4b44-9952-a0cf5de5995a</vt:lpwstr>
  </property>
  <property fmtid="{D5CDD505-2E9C-101B-9397-08002B2CF9AE}" pid="9" name="MSIP_Label_7b94a7b8-f06c-4dfe-bdcc-9b548fd58c31_Name">
    <vt:lpwstr>7b94a7b8-f06c-4dfe-bdcc-9b548fd58c31</vt:lpwstr>
  </property>
  <property fmtid="{D5CDD505-2E9C-101B-9397-08002B2CF9AE}" pid="10" name="MSIP_Label_7b94a7b8-f06c-4dfe-bdcc-9b548fd58c31_ContentBits">
    <vt:lpwstr>0</vt:lpwstr>
  </property>
  <property fmtid="{D5CDD505-2E9C-101B-9397-08002B2CF9AE}" pid="11" name="MSIP_Label_7b94a7b8-f06c-4dfe-bdcc-9b548fd58c31_SiteId">
    <vt:lpwstr>9ce70869-60db-44fd-abe8-d2767077fc8f</vt:lpwstr>
  </property>
  <property fmtid="{D5CDD505-2E9C-101B-9397-08002B2CF9AE}" pid="12" name="MSIP_Label_7b94a7b8-f06c-4dfe-bdcc-9b548fd58c31_Method">
    <vt:lpwstr>Privileged</vt:lpwstr>
  </property>
  <property fmtid="{D5CDD505-2E9C-101B-9397-08002B2CF9AE}" pid="13" name="MSIP_Label_7b94a7b8-f06c-4dfe-bdcc-9b548fd58c31_Enabled">
    <vt:lpwstr>true</vt:lpwstr>
  </property>
  <property fmtid="{D5CDD505-2E9C-101B-9397-08002B2CF9AE}" pid="14" name="MSIP_Label_7b94a7b8-f06c-4dfe-bdcc-9b548fd58c31_SetDate">
    <vt:lpwstr>2023-11-01T20:59:23Z</vt:lpwstr>
  </property>
</Properties>
</file>