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12" r:id="rId5"/>
    <p:sldMasterId id="2147483863" r:id="rId6"/>
  </p:sldMasterIdLst>
  <p:notesMasterIdLst>
    <p:notesMasterId r:id="rId34"/>
  </p:notesMasterIdLst>
  <p:sldIdLst>
    <p:sldId id="280" r:id="rId7"/>
    <p:sldId id="283" r:id="rId8"/>
    <p:sldId id="269" r:id="rId9"/>
    <p:sldId id="268" r:id="rId10"/>
    <p:sldId id="266" r:id="rId11"/>
    <p:sldId id="267" r:id="rId12"/>
    <p:sldId id="274" r:id="rId13"/>
    <p:sldId id="265" r:id="rId14"/>
    <p:sldId id="305" r:id="rId15"/>
    <p:sldId id="320" r:id="rId16"/>
    <p:sldId id="321" r:id="rId17"/>
    <p:sldId id="322" r:id="rId18"/>
    <p:sldId id="271" r:id="rId19"/>
    <p:sldId id="284" r:id="rId20"/>
    <p:sldId id="318" r:id="rId21"/>
    <p:sldId id="293" r:id="rId22"/>
    <p:sldId id="298" r:id="rId23"/>
    <p:sldId id="294" r:id="rId24"/>
    <p:sldId id="296" r:id="rId25"/>
    <p:sldId id="295" r:id="rId26"/>
    <p:sldId id="299" r:id="rId27"/>
    <p:sldId id="300" r:id="rId28"/>
    <p:sldId id="301" r:id="rId29"/>
    <p:sldId id="302" r:id="rId30"/>
    <p:sldId id="273" r:id="rId31"/>
    <p:sldId id="278" r:id="rId32"/>
    <p:sldId id="323"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9979538-A97B-43DD-9358-2AFEFE098AFF}">
          <p14:sldIdLst>
            <p14:sldId id="280"/>
            <p14:sldId id="283"/>
            <p14:sldId id="269"/>
            <p14:sldId id="268"/>
            <p14:sldId id="266"/>
            <p14:sldId id="267"/>
            <p14:sldId id="274"/>
            <p14:sldId id="265"/>
            <p14:sldId id="305"/>
            <p14:sldId id="320"/>
            <p14:sldId id="321"/>
            <p14:sldId id="322"/>
            <p14:sldId id="271"/>
            <p14:sldId id="284"/>
            <p14:sldId id="318"/>
            <p14:sldId id="293"/>
            <p14:sldId id="298"/>
            <p14:sldId id="294"/>
            <p14:sldId id="296"/>
            <p14:sldId id="295"/>
            <p14:sldId id="299"/>
            <p14:sldId id="300"/>
            <p14:sldId id="301"/>
            <p14:sldId id="302"/>
            <p14:sldId id="273"/>
            <p14:sldId id="278"/>
            <p14:sldId id="323"/>
          </p14:sldIdLst>
        </p14:section>
        <p14:section name="Back-up/Extra Information" id="{4A8DB2A8-3C47-4D61-B1B0-763A5DED89FE}">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17FA161-4E0B-CB88-7D15-62AB3B436ECC}" name="Arling, Michelle (she/her/hers)" initials="AM(" userId="S::Arling.Michelle@epa.gov::8fe7bd38-7752-4d5a-bf34-1ef84d592e99" providerId="AD"/>
  <p188:author id="{A9FC5870-32B1-FB71-3A3E-022940163D80}" name="Arling, Michelle (she/her/hers)" initials="A(" userId="S::arling.michelle@epa.gov::8fe7bd38-7752-4d5a-bf34-1ef84d592e99" providerId="AD"/>
  <p188:author id="{9AEA7CBA-13B1-7491-8C5F-A6598CB9B7F6}" name="Sarah Hovinga" initials="SH" userId="S::sarah.hovinga@bayer.com::a1188e54-c933-43e4-b565-be8596b85f62" providerId="AD"/>
  <p188:author id="{70AD6AF7-A830-982E-F4B0-6BD03DCE0C62}" name="Diana Stoyanova" initials="DS" userId="S::diana.stoyanova_bayer.com#ext#@usepa.onmicrosoft.com::5d11ea83-7741-413c-9524-b71eb5514c6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53" autoAdjust="0"/>
    <p:restoredTop sz="94660"/>
  </p:normalViewPr>
  <p:slideViewPr>
    <p:cSldViewPr snapToGrid="0">
      <p:cViewPr varScale="1">
        <p:scale>
          <a:sx n="103" d="100"/>
          <a:sy n="103" d="100"/>
        </p:scale>
        <p:origin x="75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microsoft.com/office/2016/11/relationships/changesInfo" Target="changesInfos/changesInfo1.xml"/><Relationship Id="rId21" Type="http://schemas.openxmlformats.org/officeDocument/2006/relationships/slide" Target="slides/slide15.xml"/><Relationship Id="rId34"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theme" Target="theme/theme1.xml"/><Relationship Id="rId40" Type="http://schemas.microsoft.com/office/2018/10/relationships/authors" Target="authors.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presProps" Target="presProps.xml"/><Relationship Id="rId8" Type="http://schemas.openxmlformats.org/officeDocument/2006/relationships/slide" Target="slides/slide2.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rling, Michelle (she/her/hers)" userId="8fe7bd38-7752-4d5a-bf34-1ef84d592e99" providerId="ADAL" clId="{96DA16A3-F434-4898-AD78-0FED78617447}"/>
    <pc:docChg chg="custSel delSld modSld delMainMaster modMainMaster modSection">
      <pc:chgData name="Arling, Michelle (she/her/hers)" userId="8fe7bd38-7752-4d5a-bf34-1ef84d592e99" providerId="ADAL" clId="{96DA16A3-F434-4898-AD78-0FED78617447}" dt="2024-11-12T12:30:21.254" v="50" actId="1076"/>
      <pc:docMkLst>
        <pc:docMk/>
      </pc:docMkLst>
      <pc:sldChg chg="del">
        <pc:chgData name="Arling, Michelle (she/her/hers)" userId="8fe7bd38-7752-4d5a-bf34-1ef84d592e99" providerId="ADAL" clId="{96DA16A3-F434-4898-AD78-0FED78617447}" dt="2024-11-12T12:26:13.355" v="28" actId="47"/>
        <pc:sldMkLst>
          <pc:docMk/>
          <pc:sldMk cId="2430089962" sldId="257"/>
        </pc:sldMkLst>
      </pc:sldChg>
      <pc:sldChg chg="del">
        <pc:chgData name="Arling, Michelle (she/her/hers)" userId="8fe7bd38-7752-4d5a-bf34-1ef84d592e99" providerId="ADAL" clId="{96DA16A3-F434-4898-AD78-0FED78617447}" dt="2024-11-12T12:26:13.355" v="28" actId="47"/>
        <pc:sldMkLst>
          <pc:docMk/>
          <pc:sldMk cId="930829825" sldId="263"/>
        </pc:sldMkLst>
      </pc:sldChg>
      <pc:sldChg chg="delSp modSp mod">
        <pc:chgData name="Arling, Michelle (she/her/hers)" userId="8fe7bd38-7752-4d5a-bf34-1ef84d592e99" providerId="ADAL" clId="{96DA16A3-F434-4898-AD78-0FED78617447}" dt="2024-11-12T12:29:46.718" v="44" actId="1076"/>
        <pc:sldMkLst>
          <pc:docMk/>
          <pc:sldMk cId="1799532714" sldId="265"/>
        </pc:sldMkLst>
        <pc:spChg chg="del">
          <ac:chgData name="Arling, Michelle (she/her/hers)" userId="8fe7bd38-7752-4d5a-bf34-1ef84d592e99" providerId="ADAL" clId="{96DA16A3-F434-4898-AD78-0FED78617447}" dt="2024-11-12T12:25:11.694" v="7" actId="478"/>
          <ac:spMkLst>
            <pc:docMk/>
            <pc:sldMk cId="1799532714" sldId="265"/>
            <ac:spMk id="2" creationId="{116ACC0F-CD3C-798D-42E1-022DE1B1AC8F}"/>
          </ac:spMkLst>
        </pc:spChg>
        <pc:spChg chg="mod">
          <ac:chgData name="Arling, Michelle (she/her/hers)" userId="8fe7bd38-7752-4d5a-bf34-1ef84d592e99" providerId="ADAL" clId="{96DA16A3-F434-4898-AD78-0FED78617447}" dt="2024-11-12T12:29:46.718" v="44" actId="1076"/>
          <ac:spMkLst>
            <pc:docMk/>
            <pc:sldMk cId="1799532714" sldId="265"/>
            <ac:spMk id="4" creationId="{2AB2B863-D909-B0BB-3E88-0E29911C078E}"/>
          </ac:spMkLst>
        </pc:spChg>
      </pc:sldChg>
      <pc:sldChg chg="delSp modSp mod">
        <pc:chgData name="Arling, Michelle (she/her/hers)" userId="8fe7bd38-7752-4d5a-bf34-1ef84d592e99" providerId="ADAL" clId="{96DA16A3-F434-4898-AD78-0FED78617447}" dt="2024-11-12T12:30:04.051" v="47" actId="1076"/>
        <pc:sldMkLst>
          <pc:docMk/>
          <pc:sldMk cId="4259977349" sldId="266"/>
        </pc:sldMkLst>
        <pc:spChg chg="del">
          <ac:chgData name="Arling, Michelle (she/her/hers)" userId="8fe7bd38-7752-4d5a-bf34-1ef84d592e99" providerId="ADAL" clId="{96DA16A3-F434-4898-AD78-0FED78617447}" dt="2024-11-12T12:25:00.566" v="4" actId="478"/>
          <ac:spMkLst>
            <pc:docMk/>
            <pc:sldMk cId="4259977349" sldId="266"/>
            <ac:spMk id="5" creationId="{BB50D8A2-A32A-BFFA-D7A4-232327F9E802}"/>
          </ac:spMkLst>
        </pc:spChg>
        <pc:spChg chg="mod">
          <ac:chgData name="Arling, Michelle (she/her/hers)" userId="8fe7bd38-7752-4d5a-bf34-1ef84d592e99" providerId="ADAL" clId="{96DA16A3-F434-4898-AD78-0FED78617447}" dt="2024-11-12T12:30:04.051" v="47" actId="1076"/>
          <ac:spMkLst>
            <pc:docMk/>
            <pc:sldMk cId="4259977349" sldId="266"/>
            <ac:spMk id="6" creationId="{4E75ED3D-31D7-E326-EC63-8AC0C66EF55A}"/>
          </ac:spMkLst>
        </pc:spChg>
      </pc:sldChg>
      <pc:sldChg chg="delSp modSp mod">
        <pc:chgData name="Arling, Michelle (she/her/hers)" userId="8fe7bd38-7752-4d5a-bf34-1ef84d592e99" providerId="ADAL" clId="{96DA16A3-F434-4898-AD78-0FED78617447}" dt="2024-11-12T12:29:58.216" v="46" actId="1076"/>
        <pc:sldMkLst>
          <pc:docMk/>
          <pc:sldMk cId="3860866602" sldId="267"/>
        </pc:sldMkLst>
        <pc:spChg chg="del">
          <ac:chgData name="Arling, Michelle (she/her/hers)" userId="8fe7bd38-7752-4d5a-bf34-1ef84d592e99" providerId="ADAL" clId="{96DA16A3-F434-4898-AD78-0FED78617447}" dt="2024-11-12T12:25:04.139" v="5" actId="478"/>
          <ac:spMkLst>
            <pc:docMk/>
            <pc:sldMk cId="3860866602" sldId="267"/>
            <ac:spMk id="2" creationId="{30D5B41A-CB91-7D77-0734-B897369E5C1E}"/>
          </ac:spMkLst>
        </pc:spChg>
        <pc:spChg chg="mod">
          <ac:chgData name="Arling, Michelle (she/her/hers)" userId="8fe7bd38-7752-4d5a-bf34-1ef84d592e99" providerId="ADAL" clId="{96DA16A3-F434-4898-AD78-0FED78617447}" dt="2024-11-12T12:29:58.216" v="46" actId="1076"/>
          <ac:spMkLst>
            <pc:docMk/>
            <pc:sldMk cId="3860866602" sldId="267"/>
            <ac:spMk id="5" creationId="{41F9A3EC-71B7-C81E-2E08-CACF9464F4C4}"/>
          </ac:spMkLst>
        </pc:spChg>
      </pc:sldChg>
      <pc:sldChg chg="delSp modSp mod">
        <pc:chgData name="Arling, Michelle (she/her/hers)" userId="8fe7bd38-7752-4d5a-bf34-1ef84d592e99" providerId="ADAL" clId="{96DA16A3-F434-4898-AD78-0FED78617447}" dt="2024-11-12T12:30:10.002" v="48" actId="1076"/>
        <pc:sldMkLst>
          <pc:docMk/>
          <pc:sldMk cId="2020817267" sldId="268"/>
        </pc:sldMkLst>
        <pc:spChg chg="del">
          <ac:chgData name="Arling, Michelle (she/her/hers)" userId="8fe7bd38-7752-4d5a-bf34-1ef84d592e99" providerId="ADAL" clId="{96DA16A3-F434-4898-AD78-0FED78617447}" dt="2024-11-12T12:24:56.344" v="3" actId="478"/>
          <ac:spMkLst>
            <pc:docMk/>
            <pc:sldMk cId="2020817267" sldId="268"/>
            <ac:spMk id="2" creationId="{820C394A-173A-CED1-2C3C-B196434E742F}"/>
          </ac:spMkLst>
        </pc:spChg>
        <pc:spChg chg="mod">
          <ac:chgData name="Arling, Michelle (she/her/hers)" userId="8fe7bd38-7752-4d5a-bf34-1ef84d592e99" providerId="ADAL" clId="{96DA16A3-F434-4898-AD78-0FED78617447}" dt="2024-11-12T12:30:10.002" v="48" actId="1076"/>
          <ac:spMkLst>
            <pc:docMk/>
            <pc:sldMk cId="2020817267" sldId="268"/>
            <ac:spMk id="3" creationId="{41D044F9-BDDE-99C5-B71B-E06011E8AB04}"/>
          </ac:spMkLst>
        </pc:spChg>
      </pc:sldChg>
      <pc:sldChg chg="delSp modSp mod">
        <pc:chgData name="Arling, Michelle (she/her/hers)" userId="8fe7bd38-7752-4d5a-bf34-1ef84d592e99" providerId="ADAL" clId="{96DA16A3-F434-4898-AD78-0FED78617447}" dt="2024-11-12T12:30:15.993" v="49" actId="1076"/>
        <pc:sldMkLst>
          <pc:docMk/>
          <pc:sldMk cId="2556442061" sldId="269"/>
        </pc:sldMkLst>
        <pc:spChg chg="del">
          <ac:chgData name="Arling, Michelle (she/her/hers)" userId="8fe7bd38-7752-4d5a-bf34-1ef84d592e99" providerId="ADAL" clId="{96DA16A3-F434-4898-AD78-0FED78617447}" dt="2024-11-12T12:24:53.015" v="2" actId="478"/>
          <ac:spMkLst>
            <pc:docMk/>
            <pc:sldMk cId="2556442061" sldId="269"/>
            <ac:spMk id="2" creationId="{769DFFEA-E144-875E-0F3B-05B640722729}"/>
          </ac:spMkLst>
        </pc:spChg>
        <pc:spChg chg="mod">
          <ac:chgData name="Arling, Michelle (she/her/hers)" userId="8fe7bd38-7752-4d5a-bf34-1ef84d592e99" providerId="ADAL" clId="{96DA16A3-F434-4898-AD78-0FED78617447}" dt="2024-11-12T12:30:15.993" v="49" actId="1076"/>
          <ac:spMkLst>
            <pc:docMk/>
            <pc:sldMk cId="2556442061" sldId="269"/>
            <ac:spMk id="3" creationId="{6882008B-9B43-8F0F-7C0D-EE80E7CE843E}"/>
          </ac:spMkLst>
        </pc:spChg>
      </pc:sldChg>
      <pc:sldChg chg="delSp modSp mod">
        <pc:chgData name="Arling, Michelle (she/her/hers)" userId="8fe7bd38-7752-4d5a-bf34-1ef84d592e99" providerId="ADAL" clId="{96DA16A3-F434-4898-AD78-0FED78617447}" dt="2024-11-12T12:29:10.025" v="39" actId="1076"/>
        <pc:sldMkLst>
          <pc:docMk/>
          <pc:sldMk cId="3217586914" sldId="271"/>
        </pc:sldMkLst>
        <pc:spChg chg="del">
          <ac:chgData name="Arling, Michelle (she/her/hers)" userId="8fe7bd38-7752-4d5a-bf34-1ef84d592e99" providerId="ADAL" clId="{96DA16A3-F434-4898-AD78-0FED78617447}" dt="2024-11-12T12:25:28.096" v="13" actId="478"/>
          <ac:spMkLst>
            <pc:docMk/>
            <pc:sldMk cId="3217586914" sldId="271"/>
            <ac:spMk id="8" creationId="{9B48A336-D47A-53E6-5EA6-7108F1C60CBB}"/>
          </ac:spMkLst>
        </pc:spChg>
        <pc:spChg chg="mod">
          <ac:chgData name="Arling, Michelle (she/her/hers)" userId="8fe7bd38-7752-4d5a-bf34-1ef84d592e99" providerId="ADAL" clId="{96DA16A3-F434-4898-AD78-0FED78617447}" dt="2024-11-12T12:29:10.025" v="39" actId="1076"/>
          <ac:spMkLst>
            <pc:docMk/>
            <pc:sldMk cId="3217586914" sldId="271"/>
            <ac:spMk id="10" creationId="{1EE3BB88-BA4A-26A0-03F3-2D8B3685461C}"/>
          </ac:spMkLst>
        </pc:spChg>
      </pc:sldChg>
      <pc:sldChg chg="delSp mod">
        <pc:chgData name="Arling, Michelle (she/her/hers)" userId="8fe7bd38-7752-4d5a-bf34-1ef84d592e99" providerId="ADAL" clId="{96DA16A3-F434-4898-AD78-0FED78617447}" dt="2024-11-12T12:26:01.263" v="25" actId="478"/>
        <pc:sldMkLst>
          <pc:docMk/>
          <pc:sldMk cId="2376615635" sldId="273"/>
        </pc:sldMkLst>
        <pc:spChg chg="del">
          <ac:chgData name="Arling, Michelle (she/her/hers)" userId="8fe7bd38-7752-4d5a-bf34-1ef84d592e99" providerId="ADAL" clId="{96DA16A3-F434-4898-AD78-0FED78617447}" dt="2024-11-12T12:26:01.263" v="25" actId="478"/>
          <ac:spMkLst>
            <pc:docMk/>
            <pc:sldMk cId="2376615635" sldId="273"/>
            <ac:spMk id="4" creationId="{D893FF1E-5D60-ADCC-F533-CBC55FC782B5}"/>
          </ac:spMkLst>
        </pc:spChg>
      </pc:sldChg>
      <pc:sldChg chg="delSp modSp mod">
        <pc:chgData name="Arling, Michelle (she/her/hers)" userId="8fe7bd38-7752-4d5a-bf34-1ef84d592e99" providerId="ADAL" clId="{96DA16A3-F434-4898-AD78-0FED78617447}" dt="2024-11-12T12:29:51.745" v="45" actId="1076"/>
        <pc:sldMkLst>
          <pc:docMk/>
          <pc:sldMk cId="97492216" sldId="274"/>
        </pc:sldMkLst>
        <pc:spChg chg="del">
          <ac:chgData name="Arling, Michelle (she/her/hers)" userId="8fe7bd38-7752-4d5a-bf34-1ef84d592e99" providerId="ADAL" clId="{96DA16A3-F434-4898-AD78-0FED78617447}" dt="2024-11-12T12:25:08.289" v="6" actId="478"/>
          <ac:spMkLst>
            <pc:docMk/>
            <pc:sldMk cId="97492216" sldId="274"/>
            <ac:spMk id="2" creationId="{AB084B24-7D94-7C05-FC05-B0235FD01C94}"/>
          </ac:spMkLst>
        </pc:spChg>
        <pc:spChg chg="mod">
          <ac:chgData name="Arling, Michelle (she/her/hers)" userId="8fe7bd38-7752-4d5a-bf34-1ef84d592e99" providerId="ADAL" clId="{96DA16A3-F434-4898-AD78-0FED78617447}" dt="2024-11-12T12:29:51.745" v="45" actId="1076"/>
          <ac:spMkLst>
            <pc:docMk/>
            <pc:sldMk cId="97492216" sldId="274"/>
            <ac:spMk id="3" creationId="{C1DAFC0E-02B4-CDBF-3210-3974EFCE0566}"/>
          </ac:spMkLst>
        </pc:spChg>
      </pc:sldChg>
      <pc:sldChg chg="delSp mod">
        <pc:chgData name="Arling, Michelle (she/her/hers)" userId="8fe7bd38-7752-4d5a-bf34-1ef84d592e99" providerId="ADAL" clId="{96DA16A3-F434-4898-AD78-0FED78617447}" dt="2024-11-12T12:26:03.860" v="26" actId="478"/>
        <pc:sldMkLst>
          <pc:docMk/>
          <pc:sldMk cId="1935177098" sldId="278"/>
        </pc:sldMkLst>
        <pc:spChg chg="del">
          <ac:chgData name="Arling, Michelle (she/her/hers)" userId="8fe7bd38-7752-4d5a-bf34-1ef84d592e99" providerId="ADAL" clId="{96DA16A3-F434-4898-AD78-0FED78617447}" dt="2024-11-12T12:26:03.860" v="26" actId="478"/>
          <ac:spMkLst>
            <pc:docMk/>
            <pc:sldMk cId="1935177098" sldId="278"/>
            <ac:spMk id="4" creationId="{7875F705-E42B-460E-A106-EF2099356DCE}"/>
          </ac:spMkLst>
        </pc:spChg>
      </pc:sldChg>
      <pc:sldChg chg="del">
        <pc:chgData name="Arling, Michelle (she/her/hers)" userId="8fe7bd38-7752-4d5a-bf34-1ef84d592e99" providerId="ADAL" clId="{96DA16A3-F434-4898-AD78-0FED78617447}" dt="2024-11-12T12:26:13.355" v="28" actId="47"/>
        <pc:sldMkLst>
          <pc:docMk/>
          <pc:sldMk cId="1809920362" sldId="279"/>
        </pc:sldMkLst>
      </pc:sldChg>
      <pc:sldChg chg="delSp mod">
        <pc:chgData name="Arling, Michelle (she/her/hers)" userId="8fe7bd38-7752-4d5a-bf34-1ef84d592e99" providerId="ADAL" clId="{96DA16A3-F434-4898-AD78-0FED78617447}" dt="2024-11-12T12:24:45.997" v="0" actId="478"/>
        <pc:sldMkLst>
          <pc:docMk/>
          <pc:sldMk cId="1611992110" sldId="280"/>
        </pc:sldMkLst>
        <pc:spChg chg="del">
          <ac:chgData name="Arling, Michelle (she/her/hers)" userId="8fe7bd38-7752-4d5a-bf34-1ef84d592e99" providerId="ADAL" clId="{96DA16A3-F434-4898-AD78-0FED78617447}" dt="2024-11-12T12:24:45.997" v="0" actId="478"/>
          <ac:spMkLst>
            <pc:docMk/>
            <pc:sldMk cId="1611992110" sldId="280"/>
            <ac:spMk id="4" creationId="{B39EDA67-5D20-6AEB-223F-9226AC1B6B1A}"/>
          </ac:spMkLst>
        </pc:spChg>
      </pc:sldChg>
      <pc:sldChg chg="delSp modSp mod">
        <pc:chgData name="Arling, Michelle (she/her/hers)" userId="8fe7bd38-7752-4d5a-bf34-1ef84d592e99" providerId="ADAL" clId="{96DA16A3-F434-4898-AD78-0FED78617447}" dt="2024-11-12T12:30:21.254" v="50" actId="1076"/>
        <pc:sldMkLst>
          <pc:docMk/>
          <pc:sldMk cId="3651231949" sldId="283"/>
        </pc:sldMkLst>
        <pc:spChg chg="mod">
          <ac:chgData name="Arling, Michelle (she/her/hers)" userId="8fe7bd38-7752-4d5a-bf34-1ef84d592e99" providerId="ADAL" clId="{96DA16A3-F434-4898-AD78-0FED78617447}" dt="2024-11-12T12:30:21.254" v="50" actId="1076"/>
          <ac:spMkLst>
            <pc:docMk/>
            <pc:sldMk cId="3651231949" sldId="283"/>
            <ac:spMk id="2" creationId="{EDB102A8-85E0-09B0-2CB0-B7CADB9B7525}"/>
          </ac:spMkLst>
        </pc:spChg>
        <pc:spChg chg="del">
          <ac:chgData name="Arling, Michelle (she/her/hers)" userId="8fe7bd38-7752-4d5a-bf34-1ef84d592e99" providerId="ADAL" clId="{96DA16A3-F434-4898-AD78-0FED78617447}" dt="2024-11-12T12:24:48.341" v="1" actId="478"/>
          <ac:spMkLst>
            <pc:docMk/>
            <pc:sldMk cId="3651231949" sldId="283"/>
            <ac:spMk id="3" creationId="{DEF4D0D5-9F83-6BB1-4E3B-D5F0B6246997}"/>
          </ac:spMkLst>
        </pc:spChg>
      </pc:sldChg>
      <pc:sldChg chg="delSp mod">
        <pc:chgData name="Arling, Michelle (she/her/hers)" userId="8fe7bd38-7752-4d5a-bf34-1ef84d592e99" providerId="ADAL" clId="{96DA16A3-F434-4898-AD78-0FED78617447}" dt="2024-11-12T12:25:30.826" v="14" actId="478"/>
        <pc:sldMkLst>
          <pc:docMk/>
          <pc:sldMk cId="1979391684" sldId="284"/>
        </pc:sldMkLst>
        <pc:spChg chg="del">
          <ac:chgData name="Arling, Michelle (she/her/hers)" userId="8fe7bd38-7752-4d5a-bf34-1ef84d592e99" providerId="ADAL" clId="{96DA16A3-F434-4898-AD78-0FED78617447}" dt="2024-11-12T12:25:30.826" v="14" actId="478"/>
          <ac:spMkLst>
            <pc:docMk/>
            <pc:sldMk cId="1979391684" sldId="284"/>
            <ac:spMk id="2" creationId="{909E3CCC-4324-0FD3-FE38-DC70C5400600}"/>
          </ac:spMkLst>
        </pc:spChg>
      </pc:sldChg>
      <pc:sldChg chg="delSp modSp mod">
        <pc:chgData name="Arling, Michelle (she/her/hers)" userId="8fe7bd38-7752-4d5a-bf34-1ef84d592e99" providerId="ADAL" clId="{96DA16A3-F434-4898-AD78-0FED78617447}" dt="2024-11-12T12:29:00.552" v="38" actId="1076"/>
        <pc:sldMkLst>
          <pc:docMk/>
          <pc:sldMk cId="2064565471" sldId="293"/>
        </pc:sldMkLst>
        <pc:spChg chg="del">
          <ac:chgData name="Arling, Michelle (she/her/hers)" userId="8fe7bd38-7752-4d5a-bf34-1ef84d592e99" providerId="ADAL" clId="{96DA16A3-F434-4898-AD78-0FED78617447}" dt="2024-11-12T12:25:37.627" v="16" actId="478"/>
          <ac:spMkLst>
            <pc:docMk/>
            <pc:sldMk cId="2064565471" sldId="293"/>
            <ac:spMk id="3" creationId="{037ACF63-5BA5-590A-1B4F-EB74807BEE40}"/>
          </ac:spMkLst>
        </pc:spChg>
        <pc:spChg chg="mod">
          <ac:chgData name="Arling, Michelle (she/her/hers)" userId="8fe7bd38-7752-4d5a-bf34-1ef84d592e99" providerId="ADAL" clId="{96DA16A3-F434-4898-AD78-0FED78617447}" dt="2024-11-12T12:29:00.552" v="38" actId="1076"/>
          <ac:spMkLst>
            <pc:docMk/>
            <pc:sldMk cId="2064565471" sldId="293"/>
            <ac:spMk id="8" creationId="{54A68CA8-D79D-2204-E50D-85A785CDEC8B}"/>
          </ac:spMkLst>
        </pc:spChg>
      </pc:sldChg>
      <pc:sldChg chg="delSp modSp mod">
        <pc:chgData name="Arling, Michelle (she/her/hers)" userId="8fe7bd38-7752-4d5a-bf34-1ef84d592e99" providerId="ADAL" clId="{96DA16A3-F434-4898-AD78-0FED78617447}" dt="2024-11-12T12:28:43.422" v="36" actId="1076"/>
        <pc:sldMkLst>
          <pc:docMk/>
          <pc:sldMk cId="901174072" sldId="294"/>
        </pc:sldMkLst>
        <pc:spChg chg="del">
          <ac:chgData name="Arling, Michelle (she/her/hers)" userId="8fe7bd38-7752-4d5a-bf34-1ef84d592e99" providerId="ADAL" clId="{96DA16A3-F434-4898-AD78-0FED78617447}" dt="2024-11-12T12:25:43.319" v="18" actId="478"/>
          <ac:spMkLst>
            <pc:docMk/>
            <pc:sldMk cId="901174072" sldId="294"/>
            <ac:spMk id="8" creationId="{53C50C27-1E32-0CA9-C862-0A3DD6A8C381}"/>
          </ac:spMkLst>
        </pc:spChg>
        <pc:spChg chg="mod">
          <ac:chgData name="Arling, Michelle (she/her/hers)" userId="8fe7bd38-7752-4d5a-bf34-1ef84d592e99" providerId="ADAL" clId="{96DA16A3-F434-4898-AD78-0FED78617447}" dt="2024-11-12T12:28:43.422" v="36" actId="1076"/>
          <ac:spMkLst>
            <pc:docMk/>
            <pc:sldMk cId="901174072" sldId="294"/>
            <ac:spMk id="10" creationId="{E799374C-38E1-76FC-10A2-9BDE233B5BDC}"/>
          </ac:spMkLst>
        </pc:spChg>
      </pc:sldChg>
      <pc:sldChg chg="delSp modSp mod">
        <pc:chgData name="Arling, Michelle (she/her/hers)" userId="8fe7bd38-7752-4d5a-bf34-1ef84d592e99" providerId="ADAL" clId="{96DA16A3-F434-4898-AD78-0FED78617447}" dt="2024-11-12T12:28:16.944" v="34" actId="1076"/>
        <pc:sldMkLst>
          <pc:docMk/>
          <pc:sldMk cId="3904585138" sldId="295"/>
        </pc:sldMkLst>
        <pc:spChg chg="mod">
          <ac:chgData name="Arling, Michelle (she/her/hers)" userId="8fe7bd38-7752-4d5a-bf34-1ef84d592e99" providerId="ADAL" clId="{96DA16A3-F434-4898-AD78-0FED78617447}" dt="2024-11-12T12:28:16.944" v="34" actId="1076"/>
          <ac:spMkLst>
            <pc:docMk/>
            <pc:sldMk cId="3904585138" sldId="295"/>
            <ac:spMk id="8" creationId="{4007350A-D9BB-23AA-6176-70E0757C648E}"/>
          </ac:spMkLst>
        </pc:spChg>
        <pc:spChg chg="del">
          <ac:chgData name="Arling, Michelle (she/her/hers)" userId="8fe7bd38-7752-4d5a-bf34-1ef84d592e99" providerId="ADAL" clId="{96DA16A3-F434-4898-AD78-0FED78617447}" dt="2024-11-12T12:25:47.973" v="20" actId="478"/>
          <ac:spMkLst>
            <pc:docMk/>
            <pc:sldMk cId="3904585138" sldId="295"/>
            <ac:spMk id="10" creationId="{1C04CDC1-776C-3AFE-6B6C-D05628E175BF}"/>
          </ac:spMkLst>
        </pc:spChg>
      </pc:sldChg>
      <pc:sldChg chg="delSp modSp mod">
        <pc:chgData name="Arling, Michelle (she/her/hers)" userId="8fe7bd38-7752-4d5a-bf34-1ef84d592e99" providerId="ADAL" clId="{96DA16A3-F434-4898-AD78-0FED78617447}" dt="2024-11-12T12:28:33.713" v="35" actId="1076"/>
        <pc:sldMkLst>
          <pc:docMk/>
          <pc:sldMk cId="2354939551" sldId="296"/>
        </pc:sldMkLst>
        <pc:spChg chg="del">
          <ac:chgData name="Arling, Michelle (she/her/hers)" userId="8fe7bd38-7752-4d5a-bf34-1ef84d592e99" providerId="ADAL" clId="{96DA16A3-F434-4898-AD78-0FED78617447}" dt="2024-11-12T12:25:45.613" v="19" actId="478"/>
          <ac:spMkLst>
            <pc:docMk/>
            <pc:sldMk cId="2354939551" sldId="296"/>
            <ac:spMk id="8" creationId="{366B8144-EB31-90B1-8007-6ABAD82DAAFD}"/>
          </ac:spMkLst>
        </pc:spChg>
        <pc:spChg chg="mod">
          <ac:chgData name="Arling, Michelle (she/her/hers)" userId="8fe7bd38-7752-4d5a-bf34-1ef84d592e99" providerId="ADAL" clId="{96DA16A3-F434-4898-AD78-0FED78617447}" dt="2024-11-12T12:28:33.713" v="35" actId="1076"/>
          <ac:spMkLst>
            <pc:docMk/>
            <pc:sldMk cId="2354939551" sldId="296"/>
            <ac:spMk id="10" creationId="{07E2D5CE-C5AB-489C-1D9F-19FD8A7BBCF4}"/>
          </ac:spMkLst>
        </pc:spChg>
      </pc:sldChg>
      <pc:sldChg chg="delSp modSp mod">
        <pc:chgData name="Arling, Michelle (she/her/hers)" userId="8fe7bd38-7752-4d5a-bf34-1ef84d592e99" providerId="ADAL" clId="{96DA16A3-F434-4898-AD78-0FED78617447}" dt="2024-11-12T12:28:50.246" v="37" actId="1076"/>
        <pc:sldMkLst>
          <pc:docMk/>
          <pc:sldMk cId="3317367534" sldId="298"/>
        </pc:sldMkLst>
        <pc:spChg chg="del">
          <ac:chgData name="Arling, Michelle (she/her/hers)" userId="8fe7bd38-7752-4d5a-bf34-1ef84d592e99" providerId="ADAL" clId="{96DA16A3-F434-4898-AD78-0FED78617447}" dt="2024-11-12T12:25:40.555" v="17" actId="478"/>
          <ac:spMkLst>
            <pc:docMk/>
            <pc:sldMk cId="3317367534" sldId="298"/>
            <ac:spMk id="8" creationId="{AE96818C-5BFF-DA2F-F5ED-8EAC9C2D5499}"/>
          </ac:spMkLst>
        </pc:spChg>
        <pc:spChg chg="mod">
          <ac:chgData name="Arling, Michelle (she/her/hers)" userId="8fe7bd38-7752-4d5a-bf34-1ef84d592e99" providerId="ADAL" clId="{96DA16A3-F434-4898-AD78-0FED78617447}" dt="2024-11-12T12:28:50.246" v="37" actId="1076"/>
          <ac:spMkLst>
            <pc:docMk/>
            <pc:sldMk cId="3317367534" sldId="298"/>
            <ac:spMk id="10" creationId="{8E841D18-A477-E782-8EEF-6F0DB9A45A19}"/>
          </ac:spMkLst>
        </pc:spChg>
      </pc:sldChg>
      <pc:sldChg chg="delSp modSp mod">
        <pc:chgData name="Arling, Michelle (she/her/hers)" userId="8fe7bd38-7752-4d5a-bf34-1ef84d592e99" providerId="ADAL" clId="{96DA16A3-F434-4898-AD78-0FED78617447}" dt="2024-11-12T12:28:10.082" v="33" actId="1076"/>
        <pc:sldMkLst>
          <pc:docMk/>
          <pc:sldMk cId="330223693" sldId="299"/>
        </pc:sldMkLst>
        <pc:spChg chg="del">
          <ac:chgData name="Arling, Michelle (she/her/hers)" userId="8fe7bd38-7752-4d5a-bf34-1ef84d592e99" providerId="ADAL" clId="{96DA16A3-F434-4898-AD78-0FED78617447}" dt="2024-11-12T12:25:51.149" v="21" actId="478"/>
          <ac:spMkLst>
            <pc:docMk/>
            <pc:sldMk cId="330223693" sldId="299"/>
            <ac:spMk id="8" creationId="{EDDCE941-D6A8-EC05-7FF3-BB6B19C1A358}"/>
          </ac:spMkLst>
        </pc:spChg>
        <pc:spChg chg="mod">
          <ac:chgData name="Arling, Michelle (she/her/hers)" userId="8fe7bd38-7752-4d5a-bf34-1ef84d592e99" providerId="ADAL" clId="{96DA16A3-F434-4898-AD78-0FED78617447}" dt="2024-11-12T12:28:10.082" v="33" actId="1076"/>
          <ac:spMkLst>
            <pc:docMk/>
            <pc:sldMk cId="330223693" sldId="299"/>
            <ac:spMk id="10" creationId="{2D717F49-58F6-526F-6282-3A3B97A4E1BE}"/>
          </ac:spMkLst>
        </pc:spChg>
      </pc:sldChg>
      <pc:sldChg chg="delSp modSp mod">
        <pc:chgData name="Arling, Michelle (she/her/hers)" userId="8fe7bd38-7752-4d5a-bf34-1ef84d592e99" providerId="ADAL" clId="{96DA16A3-F434-4898-AD78-0FED78617447}" dt="2024-11-12T12:27:59.501" v="32" actId="1076"/>
        <pc:sldMkLst>
          <pc:docMk/>
          <pc:sldMk cId="39815979" sldId="300"/>
        </pc:sldMkLst>
        <pc:spChg chg="del">
          <ac:chgData name="Arling, Michelle (she/her/hers)" userId="8fe7bd38-7752-4d5a-bf34-1ef84d592e99" providerId="ADAL" clId="{96DA16A3-F434-4898-AD78-0FED78617447}" dt="2024-11-12T12:25:53.227" v="22" actId="478"/>
          <ac:spMkLst>
            <pc:docMk/>
            <pc:sldMk cId="39815979" sldId="300"/>
            <ac:spMk id="9" creationId="{DD984DF8-B287-E231-41F6-ED1BB1FA12EE}"/>
          </ac:spMkLst>
        </pc:spChg>
        <pc:spChg chg="mod">
          <ac:chgData name="Arling, Michelle (she/her/hers)" userId="8fe7bd38-7752-4d5a-bf34-1ef84d592e99" providerId="ADAL" clId="{96DA16A3-F434-4898-AD78-0FED78617447}" dt="2024-11-12T12:27:59.501" v="32" actId="1076"/>
          <ac:spMkLst>
            <pc:docMk/>
            <pc:sldMk cId="39815979" sldId="300"/>
            <ac:spMk id="11" creationId="{CEFC3FCC-41DD-E366-8372-3D044E57BAEA}"/>
          </ac:spMkLst>
        </pc:spChg>
      </pc:sldChg>
      <pc:sldChg chg="delSp modSp mod">
        <pc:chgData name="Arling, Michelle (she/her/hers)" userId="8fe7bd38-7752-4d5a-bf34-1ef84d592e99" providerId="ADAL" clId="{96DA16A3-F434-4898-AD78-0FED78617447}" dt="2024-11-12T12:27:39.258" v="30" actId="1076"/>
        <pc:sldMkLst>
          <pc:docMk/>
          <pc:sldMk cId="4253753159" sldId="301"/>
        </pc:sldMkLst>
        <pc:spChg chg="del">
          <ac:chgData name="Arling, Michelle (she/her/hers)" userId="8fe7bd38-7752-4d5a-bf34-1ef84d592e99" providerId="ADAL" clId="{96DA16A3-F434-4898-AD78-0FED78617447}" dt="2024-11-12T12:25:55.589" v="23" actId="478"/>
          <ac:spMkLst>
            <pc:docMk/>
            <pc:sldMk cId="4253753159" sldId="301"/>
            <ac:spMk id="8" creationId="{0797875B-EC44-E607-62CA-AAFBC0CA38FD}"/>
          </ac:spMkLst>
        </pc:spChg>
        <pc:spChg chg="mod">
          <ac:chgData name="Arling, Michelle (she/her/hers)" userId="8fe7bd38-7752-4d5a-bf34-1ef84d592e99" providerId="ADAL" clId="{96DA16A3-F434-4898-AD78-0FED78617447}" dt="2024-11-12T12:27:39.258" v="30" actId="1076"/>
          <ac:spMkLst>
            <pc:docMk/>
            <pc:sldMk cId="4253753159" sldId="301"/>
            <ac:spMk id="10" creationId="{BEF419F0-0939-F103-7AA8-41960C675709}"/>
          </ac:spMkLst>
        </pc:spChg>
      </pc:sldChg>
      <pc:sldChg chg="delSp modSp mod">
        <pc:chgData name="Arling, Michelle (she/her/hers)" userId="8fe7bd38-7752-4d5a-bf34-1ef84d592e99" providerId="ADAL" clId="{96DA16A3-F434-4898-AD78-0FED78617447}" dt="2024-11-12T12:27:45.603" v="31" actId="1076"/>
        <pc:sldMkLst>
          <pc:docMk/>
          <pc:sldMk cId="1228033594" sldId="302"/>
        </pc:sldMkLst>
        <pc:spChg chg="del">
          <ac:chgData name="Arling, Michelle (she/her/hers)" userId="8fe7bd38-7752-4d5a-bf34-1ef84d592e99" providerId="ADAL" clId="{96DA16A3-F434-4898-AD78-0FED78617447}" dt="2024-11-12T12:25:58.763" v="24" actId="478"/>
          <ac:spMkLst>
            <pc:docMk/>
            <pc:sldMk cId="1228033594" sldId="302"/>
            <ac:spMk id="8" creationId="{386E1792-93BC-80C7-F713-F4D170BC4A16}"/>
          </ac:spMkLst>
        </pc:spChg>
        <pc:spChg chg="mod">
          <ac:chgData name="Arling, Michelle (she/her/hers)" userId="8fe7bd38-7752-4d5a-bf34-1ef84d592e99" providerId="ADAL" clId="{96DA16A3-F434-4898-AD78-0FED78617447}" dt="2024-11-12T12:27:45.603" v="31" actId="1076"/>
          <ac:spMkLst>
            <pc:docMk/>
            <pc:sldMk cId="1228033594" sldId="302"/>
            <ac:spMk id="10" creationId="{0AD3A998-731D-3877-F970-F32CC1327BE2}"/>
          </ac:spMkLst>
        </pc:spChg>
      </pc:sldChg>
      <pc:sldChg chg="delSp modSp mod">
        <pc:chgData name="Arling, Michelle (she/her/hers)" userId="8fe7bd38-7752-4d5a-bf34-1ef84d592e99" providerId="ADAL" clId="{96DA16A3-F434-4898-AD78-0FED78617447}" dt="2024-11-12T12:29:30.075" v="41" actId="1076"/>
        <pc:sldMkLst>
          <pc:docMk/>
          <pc:sldMk cId="2863427781" sldId="305"/>
        </pc:sldMkLst>
        <pc:spChg chg="del">
          <ac:chgData name="Arling, Michelle (she/her/hers)" userId="8fe7bd38-7752-4d5a-bf34-1ef84d592e99" providerId="ADAL" clId="{96DA16A3-F434-4898-AD78-0FED78617447}" dt="2024-11-12T12:25:14.200" v="8" actId="478"/>
          <ac:spMkLst>
            <pc:docMk/>
            <pc:sldMk cId="2863427781" sldId="305"/>
            <ac:spMk id="2" creationId="{65DC5009-990E-44E0-310B-BA2055B2D4C7}"/>
          </ac:spMkLst>
        </pc:spChg>
        <pc:spChg chg="mod">
          <ac:chgData name="Arling, Michelle (she/her/hers)" userId="8fe7bd38-7752-4d5a-bf34-1ef84d592e99" providerId="ADAL" clId="{96DA16A3-F434-4898-AD78-0FED78617447}" dt="2024-11-12T12:29:30.075" v="41" actId="1076"/>
          <ac:spMkLst>
            <pc:docMk/>
            <pc:sldMk cId="2863427781" sldId="305"/>
            <ac:spMk id="4" creationId="{DBEB7691-2E93-E0A5-C0F6-1D11EBB35126}"/>
          </ac:spMkLst>
        </pc:spChg>
      </pc:sldChg>
      <pc:sldChg chg="del">
        <pc:chgData name="Arling, Michelle (she/her/hers)" userId="8fe7bd38-7752-4d5a-bf34-1ef84d592e99" providerId="ADAL" clId="{96DA16A3-F434-4898-AD78-0FED78617447}" dt="2024-11-12T12:26:13.355" v="28" actId="47"/>
        <pc:sldMkLst>
          <pc:docMk/>
          <pc:sldMk cId="703145617" sldId="308"/>
        </pc:sldMkLst>
      </pc:sldChg>
      <pc:sldChg chg="del">
        <pc:chgData name="Arling, Michelle (she/her/hers)" userId="8fe7bd38-7752-4d5a-bf34-1ef84d592e99" providerId="ADAL" clId="{96DA16A3-F434-4898-AD78-0FED78617447}" dt="2024-11-12T12:26:13.355" v="28" actId="47"/>
        <pc:sldMkLst>
          <pc:docMk/>
          <pc:sldMk cId="1772109381" sldId="309"/>
        </pc:sldMkLst>
      </pc:sldChg>
      <pc:sldChg chg="del">
        <pc:chgData name="Arling, Michelle (she/her/hers)" userId="8fe7bd38-7752-4d5a-bf34-1ef84d592e99" providerId="ADAL" clId="{96DA16A3-F434-4898-AD78-0FED78617447}" dt="2024-11-12T12:26:13.355" v="28" actId="47"/>
        <pc:sldMkLst>
          <pc:docMk/>
          <pc:sldMk cId="2672726709" sldId="310"/>
        </pc:sldMkLst>
      </pc:sldChg>
      <pc:sldChg chg="del">
        <pc:chgData name="Arling, Michelle (she/her/hers)" userId="8fe7bd38-7752-4d5a-bf34-1ef84d592e99" providerId="ADAL" clId="{96DA16A3-F434-4898-AD78-0FED78617447}" dt="2024-11-12T12:26:13.355" v="28" actId="47"/>
        <pc:sldMkLst>
          <pc:docMk/>
          <pc:sldMk cId="1923710775" sldId="311"/>
        </pc:sldMkLst>
      </pc:sldChg>
      <pc:sldChg chg="del">
        <pc:chgData name="Arling, Michelle (she/her/hers)" userId="8fe7bd38-7752-4d5a-bf34-1ef84d592e99" providerId="ADAL" clId="{96DA16A3-F434-4898-AD78-0FED78617447}" dt="2024-11-12T12:26:13.355" v="28" actId="47"/>
        <pc:sldMkLst>
          <pc:docMk/>
          <pc:sldMk cId="2453675781" sldId="312"/>
        </pc:sldMkLst>
      </pc:sldChg>
      <pc:sldChg chg="del">
        <pc:chgData name="Arling, Michelle (she/her/hers)" userId="8fe7bd38-7752-4d5a-bf34-1ef84d592e99" providerId="ADAL" clId="{96DA16A3-F434-4898-AD78-0FED78617447}" dt="2024-11-12T12:26:13.355" v="28" actId="47"/>
        <pc:sldMkLst>
          <pc:docMk/>
          <pc:sldMk cId="126555618" sldId="313"/>
        </pc:sldMkLst>
      </pc:sldChg>
      <pc:sldChg chg="del">
        <pc:chgData name="Arling, Michelle (she/her/hers)" userId="8fe7bd38-7752-4d5a-bf34-1ef84d592e99" providerId="ADAL" clId="{96DA16A3-F434-4898-AD78-0FED78617447}" dt="2024-11-12T12:26:13.355" v="28" actId="47"/>
        <pc:sldMkLst>
          <pc:docMk/>
          <pc:sldMk cId="2510027664" sldId="314"/>
        </pc:sldMkLst>
      </pc:sldChg>
      <pc:sldChg chg="del">
        <pc:chgData name="Arling, Michelle (she/her/hers)" userId="8fe7bd38-7752-4d5a-bf34-1ef84d592e99" providerId="ADAL" clId="{96DA16A3-F434-4898-AD78-0FED78617447}" dt="2024-11-12T12:26:13.355" v="28" actId="47"/>
        <pc:sldMkLst>
          <pc:docMk/>
          <pc:sldMk cId="3565982292" sldId="315"/>
        </pc:sldMkLst>
      </pc:sldChg>
      <pc:sldChg chg="del">
        <pc:chgData name="Arling, Michelle (she/her/hers)" userId="8fe7bd38-7752-4d5a-bf34-1ef84d592e99" providerId="ADAL" clId="{96DA16A3-F434-4898-AD78-0FED78617447}" dt="2024-11-12T12:26:13.355" v="28" actId="47"/>
        <pc:sldMkLst>
          <pc:docMk/>
          <pc:sldMk cId="3948048701" sldId="316"/>
        </pc:sldMkLst>
      </pc:sldChg>
      <pc:sldChg chg="del">
        <pc:chgData name="Arling, Michelle (she/her/hers)" userId="8fe7bd38-7752-4d5a-bf34-1ef84d592e99" providerId="ADAL" clId="{96DA16A3-F434-4898-AD78-0FED78617447}" dt="2024-11-12T12:26:13.355" v="28" actId="47"/>
        <pc:sldMkLst>
          <pc:docMk/>
          <pc:sldMk cId="61336467" sldId="317"/>
        </pc:sldMkLst>
      </pc:sldChg>
      <pc:sldChg chg="delSp mod">
        <pc:chgData name="Arling, Michelle (she/her/hers)" userId="8fe7bd38-7752-4d5a-bf34-1ef84d592e99" providerId="ADAL" clId="{96DA16A3-F434-4898-AD78-0FED78617447}" dt="2024-11-12T12:25:34.124" v="15" actId="478"/>
        <pc:sldMkLst>
          <pc:docMk/>
          <pc:sldMk cId="4111045180" sldId="318"/>
        </pc:sldMkLst>
        <pc:spChg chg="del">
          <ac:chgData name="Arling, Michelle (she/her/hers)" userId="8fe7bd38-7752-4d5a-bf34-1ef84d592e99" providerId="ADAL" clId="{96DA16A3-F434-4898-AD78-0FED78617447}" dt="2024-11-12T12:25:34.124" v="15" actId="478"/>
          <ac:spMkLst>
            <pc:docMk/>
            <pc:sldMk cId="4111045180" sldId="318"/>
            <ac:spMk id="4" creationId="{7D089F28-D28A-604B-8C1E-918768C6CF8D}"/>
          </ac:spMkLst>
        </pc:spChg>
      </pc:sldChg>
      <pc:sldChg chg="delSp modSp mod">
        <pc:chgData name="Arling, Michelle (she/her/hers)" userId="8fe7bd38-7752-4d5a-bf34-1ef84d592e99" providerId="ADAL" clId="{96DA16A3-F434-4898-AD78-0FED78617447}" dt="2024-11-12T12:29:35.055" v="42" actId="1076"/>
        <pc:sldMkLst>
          <pc:docMk/>
          <pc:sldMk cId="3242412100" sldId="320"/>
        </pc:sldMkLst>
        <pc:spChg chg="del mod">
          <ac:chgData name="Arling, Michelle (she/her/hers)" userId="8fe7bd38-7752-4d5a-bf34-1ef84d592e99" providerId="ADAL" clId="{96DA16A3-F434-4898-AD78-0FED78617447}" dt="2024-11-12T12:25:17.660" v="10" actId="478"/>
          <ac:spMkLst>
            <pc:docMk/>
            <pc:sldMk cId="3242412100" sldId="320"/>
            <ac:spMk id="2" creationId="{4EE553C9-5B2F-DF99-AFD9-BA8273DC72AD}"/>
          </ac:spMkLst>
        </pc:spChg>
        <pc:spChg chg="mod">
          <ac:chgData name="Arling, Michelle (she/her/hers)" userId="8fe7bd38-7752-4d5a-bf34-1ef84d592e99" providerId="ADAL" clId="{96DA16A3-F434-4898-AD78-0FED78617447}" dt="2024-11-12T12:29:35.055" v="42" actId="1076"/>
          <ac:spMkLst>
            <pc:docMk/>
            <pc:sldMk cId="3242412100" sldId="320"/>
            <ac:spMk id="3" creationId="{0E7E5A92-4F4B-4171-B0A9-1B4C75DB3477}"/>
          </ac:spMkLst>
        </pc:spChg>
      </pc:sldChg>
      <pc:sldChg chg="delSp modSp mod">
        <pc:chgData name="Arling, Michelle (she/her/hers)" userId="8fe7bd38-7752-4d5a-bf34-1ef84d592e99" providerId="ADAL" clId="{96DA16A3-F434-4898-AD78-0FED78617447}" dt="2024-11-12T12:29:40.181" v="43" actId="1076"/>
        <pc:sldMkLst>
          <pc:docMk/>
          <pc:sldMk cId="2284732770" sldId="321"/>
        </pc:sldMkLst>
        <pc:spChg chg="del">
          <ac:chgData name="Arling, Michelle (she/her/hers)" userId="8fe7bd38-7752-4d5a-bf34-1ef84d592e99" providerId="ADAL" clId="{96DA16A3-F434-4898-AD78-0FED78617447}" dt="2024-11-12T12:25:20.749" v="11" actId="478"/>
          <ac:spMkLst>
            <pc:docMk/>
            <pc:sldMk cId="2284732770" sldId="321"/>
            <ac:spMk id="2" creationId="{619D667D-09AD-AB4D-E1E7-939FC59A16EA}"/>
          </ac:spMkLst>
        </pc:spChg>
        <pc:spChg chg="mod">
          <ac:chgData name="Arling, Michelle (she/her/hers)" userId="8fe7bd38-7752-4d5a-bf34-1ef84d592e99" providerId="ADAL" clId="{96DA16A3-F434-4898-AD78-0FED78617447}" dt="2024-11-12T12:29:40.181" v="43" actId="1076"/>
          <ac:spMkLst>
            <pc:docMk/>
            <pc:sldMk cId="2284732770" sldId="321"/>
            <ac:spMk id="5" creationId="{8859DAA1-0A54-2AD7-3D6D-AC045F4D26CF}"/>
          </ac:spMkLst>
        </pc:spChg>
      </pc:sldChg>
      <pc:sldChg chg="delSp modSp mod">
        <pc:chgData name="Arling, Michelle (she/her/hers)" userId="8fe7bd38-7752-4d5a-bf34-1ef84d592e99" providerId="ADAL" clId="{96DA16A3-F434-4898-AD78-0FED78617447}" dt="2024-11-12T12:29:21.064" v="40" actId="1076"/>
        <pc:sldMkLst>
          <pc:docMk/>
          <pc:sldMk cId="1423913907" sldId="322"/>
        </pc:sldMkLst>
        <pc:spChg chg="del">
          <ac:chgData name="Arling, Michelle (she/her/hers)" userId="8fe7bd38-7752-4d5a-bf34-1ef84d592e99" providerId="ADAL" clId="{96DA16A3-F434-4898-AD78-0FED78617447}" dt="2024-11-12T12:25:23.864" v="12" actId="478"/>
          <ac:spMkLst>
            <pc:docMk/>
            <pc:sldMk cId="1423913907" sldId="322"/>
            <ac:spMk id="2" creationId="{C263E0B1-F665-6AC8-A046-E11CAE935D8C}"/>
          </ac:spMkLst>
        </pc:spChg>
        <pc:spChg chg="mod">
          <ac:chgData name="Arling, Michelle (she/her/hers)" userId="8fe7bd38-7752-4d5a-bf34-1ef84d592e99" providerId="ADAL" clId="{96DA16A3-F434-4898-AD78-0FED78617447}" dt="2024-11-12T12:29:21.064" v="40" actId="1076"/>
          <ac:spMkLst>
            <pc:docMk/>
            <pc:sldMk cId="1423913907" sldId="322"/>
            <ac:spMk id="3" creationId="{43F61C3C-A8A9-87C3-0384-ED820B051B65}"/>
          </ac:spMkLst>
        </pc:spChg>
      </pc:sldChg>
      <pc:sldChg chg="delSp mod">
        <pc:chgData name="Arling, Michelle (she/her/hers)" userId="8fe7bd38-7752-4d5a-bf34-1ef84d592e99" providerId="ADAL" clId="{96DA16A3-F434-4898-AD78-0FED78617447}" dt="2024-11-12T12:26:06.822" v="27" actId="478"/>
        <pc:sldMkLst>
          <pc:docMk/>
          <pc:sldMk cId="21606871" sldId="323"/>
        </pc:sldMkLst>
        <pc:spChg chg="del">
          <ac:chgData name="Arling, Michelle (she/her/hers)" userId="8fe7bd38-7752-4d5a-bf34-1ef84d592e99" providerId="ADAL" clId="{96DA16A3-F434-4898-AD78-0FED78617447}" dt="2024-11-12T12:26:06.822" v="27" actId="478"/>
          <ac:spMkLst>
            <pc:docMk/>
            <pc:sldMk cId="21606871" sldId="323"/>
            <ac:spMk id="2" creationId="{69CD7D96-1D19-ED24-411C-D8DF735BAA65}"/>
          </ac:spMkLst>
        </pc:spChg>
      </pc:sldChg>
      <pc:sldMasterChg chg="del delSldLayout">
        <pc:chgData name="Arling, Michelle (she/her/hers)" userId="8fe7bd38-7752-4d5a-bf34-1ef84d592e99" providerId="ADAL" clId="{96DA16A3-F434-4898-AD78-0FED78617447}" dt="2024-11-12T12:26:13.355" v="28" actId="47"/>
        <pc:sldMasterMkLst>
          <pc:docMk/>
          <pc:sldMasterMk cId="2620991864" sldId="2147483845"/>
        </pc:sldMasterMkLst>
        <pc:sldLayoutChg chg="del">
          <pc:chgData name="Arling, Michelle (she/her/hers)" userId="8fe7bd38-7752-4d5a-bf34-1ef84d592e99" providerId="ADAL" clId="{96DA16A3-F434-4898-AD78-0FED78617447}" dt="2024-11-12T12:26:13.355" v="28" actId="47"/>
          <pc:sldLayoutMkLst>
            <pc:docMk/>
            <pc:sldMasterMk cId="2620991864" sldId="2147483845"/>
            <pc:sldLayoutMk cId="367743236" sldId="2147483846"/>
          </pc:sldLayoutMkLst>
        </pc:sldLayoutChg>
        <pc:sldLayoutChg chg="del">
          <pc:chgData name="Arling, Michelle (she/her/hers)" userId="8fe7bd38-7752-4d5a-bf34-1ef84d592e99" providerId="ADAL" clId="{96DA16A3-F434-4898-AD78-0FED78617447}" dt="2024-11-12T12:26:13.355" v="28" actId="47"/>
          <pc:sldLayoutMkLst>
            <pc:docMk/>
            <pc:sldMasterMk cId="2620991864" sldId="2147483845"/>
            <pc:sldLayoutMk cId="2323031639" sldId="2147483847"/>
          </pc:sldLayoutMkLst>
        </pc:sldLayoutChg>
        <pc:sldLayoutChg chg="del">
          <pc:chgData name="Arling, Michelle (she/her/hers)" userId="8fe7bd38-7752-4d5a-bf34-1ef84d592e99" providerId="ADAL" clId="{96DA16A3-F434-4898-AD78-0FED78617447}" dt="2024-11-12T12:26:13.355" v="28" actId="47"/>
          <pc:sldLayoutMkLst>
            <pc:docMk/>
            <pc:sldMasterMk cId="2620991864" sldId="2147483845"/>
            <pc:sldLayoutMk cId="3507888873" sldId="2147483848"/>
          </pc:sldLayoutMkLst>
        </pc:sldLayoutChg>
        <pc:sldLayoutChg chg="del">
          <pc:chgData name="Arling, Michelle (she/her/hers)" userId="8fe7bd38-7752-4d5a-bf34-1ef84d592e99" providerId="ADAL" clId="{96DA16A3-F434-4898-AD78-0FED78617447}" dt="2024-11-12T12:26:13.355" v="28" actId="47"/>
          <pc:sldLayoutMkLst>
            <pc:docMk/>
            <pc:sldMasterMk cId="2620991864" sldId="2147483845"/>
            <pc:sldLayoutMk cId="464127564" sldId="2147483849"/>
          </pc:sldLayoutMkLst>
        </pc:sldLayoutChg>
        <pc:sldLayoutChg chg="del">
          <pc:chgData name="Arling, Michelle (she/her/hers)" userId="8fe7bd38-7752-4d5a-bf34-1ef84d592e99" providerId="ADAL" clId="{96DA16A3-F434-4898-AD78-0FED78617447}" dt="2024-11-12T12:26:13.355" v="28" actId="47"/>
          <pc:sldLayoutMkLst>
            <pc:docMk/>
            <pc:sldMasterMk cId="2620991864" sldId="2147483845"/>
            <pc:sldLayoutMk cId="1491110720" sldId="2147483850"/>
          </pc:sldLayoutMkLst>
        </pc:sldLayoutChg>
        <pc:sldLayoutChg chg="del">
          <pc:chgData name="Arling, Michelle (she/her/hers)" userId="8fe7bd38-7752-4d5a-bf34-1ef84d592e99" providerId="ADAL" clId="{96DA16A3-F434-4898-AD78-0FED78617447}" dt="2024-11-12T12:26:13.355" v="28" actId="47"/>
          <pc:sldLayoutMkLst>
            <pc:docMk/>
            <pc:sldMasterMk cId="2620991864" sldId="2147483845"/>
            <pc:sldLayoutMk cId="1141482455" sldId="2147483851"/>
          </pc:sldLayoutMkLst>
        </pc:sldLayoutChg>
        <pc:sldLayoutChg chg="del">
          <pc:chgData name="Arling, Michelle (she/her/hers)" userId="8fe7bd38-7752-4d5a-bf34-1ef84d592e99" providerId="ADAL" clId="{96DA16A3-F434-4898-AD78-0FED78617447}" dt="2024-11-12T12:26:13.355" v="28" actId="47"/>
          <pc:sldLayoutMkLst>
            <pc:docMk/>
            <pc:sldMasterMk cId="2620991864" sldId="2147483845"/>
            <pc:sldLayoutMk cId="884486782" sldId="2147483852"/>
          </pc:sldLayoutMkLst>
        </pc:sldLayoutChg>
        <pc:sldLayoutChg chg="del">
          <pc:chgData name="Arling, Michelle (she/her/hers)" userId="8fe7bd38-7752-4d5a-bf34-1ef84d592e99" providerId="ADAL" clId="{96DA16A3-F434-4898-AD78-0FED78617447}" dt="2024-11-12T12:26:13.355" v="28" actId="47"/>
          <pc:sldLayoutMkLst>
            <pc:docMk/>
            <pc:sldMasterMk cId="2620991864" sldId="2147483845"/>
            <pc:sldLayoutMk cId="2309196478" sldId="2147483853"/>
          </pc:sldLayoutMkLst>
        </pc:sldLayoutChg>
        <pc:sldLayoutChg chg="del">
          <pc:chgData name="Arling, Michelle (she/her/hers)" userId="8fe7bd38-7752-4d5a-bf34-1ef84d592e99" providerId="ADAL" clId="{96DA16A3-F434-4898-AD78-0FED78617447}" dt="2024-11-12T12:26:13.355" v="28" actId="47"/>
          <pc:sldLayoutMkLst>
            <pc:docMk/>
            <pc:sldMasterMk cId="2620991864" sldId="2147483845"/>
            <pc:sldLayoutMk cId="2619739032" sldId="2147483854"/>
          </pc:sldLayoutMkLst>
        </pc:sldLayoutChg>
        <pc:sldLayoutChg chg="del">
          <pc:chgData name="Arling, Michelle (she/her/hers)" userId="8fe7bd38-7752-4d5a-bf34-1ef84d592e99" providerId="ADAL" clId="{96DA16A3-F434-4898-AD78-0FED78617447}" dt="2024-11-12T12:26:13.355" v="28" actId="47"/>
          <pc:sldLayoutMkLst>
            <pc:docMk/>
            <pc:sldMasterMk cId="2620991864" sldId="2147483845"/>
            <pc:sldLayoutMk cId="3591744339" sldId="2147483855"/>
          </pc:sldLayoutMkLst>
        </pc:sldLayoutChg>
        <pc:sldLayoutChg chg="del">
          <pc:chgData name="Arling, Michelle (she/her/hers)" userId="8fe7bd38-7752-4d5a-bf34-1ef84d592e99" providerId="ADAL" clId="{96DA16A3-F434-4898-AD78-0FED78617447}" dt="2024-11-12T12:26:13.355" v="28" actId="47"/>
          <pc:sldLayoutMkLst>
            <pc:docMk/>
            <pc:sldMasterMk cId="2620991864" sldId="2147483845"/>
            <pc:sldLayoutMk cId="2224296295" sldId="2147483856"/>
          </pc:sldLayoutMkLst>
        </pc:sldLayoutChg>
        <pc:sldLayoutChg chg="del">
          <pc:chgData name="Arling, Michelle (she/her/hers)" userId="8fe7bd38-7752-4d5a-bf34-1ef84d592e99" providerId="ADAL" clId="{96DA16A3-F434-4898-AD78-0FED78617447}" dt="2024-11-12T12:26:13.355" v="28" actId="47"/>
          <pc:sldLayoutMkLst>
            <pc:docMk/>
            <pc:sldMasterMk cId="2620991864" sldId="2147483845"/>
            <pc:sldLayoutMk cId="4050521314" sldId="2147483857"/>
          </pc:sldLayoutMkLst>
        </pc:sldLayoutChg>
        <pc:sldLayoutChg chg="del">
          <pc:chgData name="Arling, Michelle (she/her/hers)" userId="8fe7bd38-7752-4d5a-bf34-1ef84d592e99" providerId="ADAL" clId="{96DA16A3-F434-4898-AD78-0FED78617447}" dt="2024-11-12T12:26:13.355" v="28" actId="47"/>
          <pc:sldLayoutMkLst>
            <pc:docMk/>
            <pc:sldMasterMk cId="2620991864" sldId="2147483845"/>
            <pc:sldLayoutMk cId="1048769057" sldId="2147483858"/>
          </pc:sldLayoutMkLst>
        </pc:sldLayoutChg>
        <pc:sldLayoutChg chg="del">
          <pc:chgData name="Arling, Michelle (she/her/hers)" userId="8fe7bd38-7752-4d5a-bf34-1ef84d592e99" providerId="ADAL" clId="{96DA16A3-F434-4898-AD78-0FED78617447}" dt="2024-11-12T12:26:13.355" v="28" actId="47"/>
          <pc:sldLayoutMkLst>
            <pc:docMk/>
            <pc:sldMasterMk cId="2620991864" sldId="2147483845"/>
            <pc:sldLayoutMk cId="2543502395" sldId="2147483859"/>
          </pc:sldLayoutMkLst>
        </pc:sldLayoutChg>
        <pc:sldLayoutChg chg="del">
          <pc:chgData name="Arling, Michelle (she/her/hers)" userId="8fe7bd38-7752-4d5a-bf34-1ef84d592e99" providerId="ADAL" clId="{96DA16A3-F434-4898-AD78-0FED78617447}" dt="2024-11-12T12:26:13.355" v="28" actId="47"/>
          <pc:sldLayoutMkLst>
            <pc:docMk/>
            <pc:sldMasterMk cId="2620991864" sldId="2147483845"/>
            <pc:sldLayoutMk cId="3320536595" sldId="2147483860"/>
          </pc:sldLayoutMkLst>
        </pc:sldLayoutChg>
        <pc:sldLayoutChg chg="del">
          <pc:chgData name="Arling, Michelle (she/her/hers)" userId="8fe7bd38-7752-4d5a-bf34-1ef84d592e99" providerId="ADAL" clId="{96DA16A3-F434-4898-AD78-0FED78617447}" dt="2024-11-12T12:26:13.355" v="28" actId="47"/>
          <pc:sldLayoutMkLst>
            <pc:docMk/>
            <pc:sldMasterMk cId="2620991864" sldId="2147483845"/>
            <pc:sldLayoutMk cId="3557871542" sldId="2147483861"/>
          </pc:sldLayoutMkLst>
        </pc:sldLayoutChg>
        <pc:sldLayoutChg chg="del">
          <pc:chgData name="Arling, Michelle (she/her/hers)" userId="8fe7bd38-7752-4d5a-bf34-1ef84d592e99" providerId="ADAL" clId="{96DA16A3-F434-4898-AD78-0FED78617447}" dt="2024-11-12T12:26:13.355" v="28" actId="47"/>
          <pc:sldLayoutMkLst>
            <pc:docMk/>
            <pc:sldMasterMk cId="2620991864" sldId="2147483845"/>
            <pc:sldLayoutMk cId="1766249442" sldId="2147483862"/>
          </pc:sldLayoutMkLst>
        </pc:sldLayoutChg>
      </pc:sldMasterChg>
      <pc:sldMasterChg chg="modSldLayout">
        <pc:chgData name="Arling, Michelle (she/her/hers)" userId="8fe7bd38-7752-4d5a-bf34-1ef84d592e99" providerId="ADAL" clId="{96DA16A3-F434-4898-AD78-0FED78617447}" dt="2024-11-12T12:27:06.843" v="29"/>
        <pc:sldMasterMkLst>
          <pc:docMk/>
          <pc:sldMasterMk cId="798304051" sldId="2147483863"/>
        </pc:sldMasterMkLst>
        <pc:sldLayoutChg chg="modSp">
          <pc:chgData name="Arling, Michelle (she/her/hers)" userId="8fe7bd38-7752-4d5a-bf34-1ef84d592e99" providerId="ADAL" clId="{96DA16A3-F434-4898-AD78-0FED78617447}" dt="2024-11-12T12:27:06.843" v="29"/>
          <pc:sldLayoutMkLst>
            <pc:docMk/>
            <pc:sldMasterMk cId="798304051" sldId="2147483863"/>
            <pc:sldLayoutMk cId="1627537798" sldId="2147483866"/>
          </pc:sldLayoutMkLst>
          <pc:spChg chg="mod">
            <ac:chgData name="Arling, Michelle (she/her/hers)" userId="8fe7bd38-7752-4d5a-bf34-1ef84d592e99" providerId="ADAL" clId="{96DA16A3-F434-4898-AD78-0FED78617447}" dt="2024-11-12T12:27:06.843" v="29"/>
            <ac:spMkLst>
              <pc:docMk/>
              <pc:sldMasterMk cId="798304051" sldId="2147483863"/>
              <pc:sldLayoutMk cId="1627537798" sldId="2147483866"/>
              <ac:spMk id="6" creationId="{875A83CE-9F82-97FB-E2D6-970646D95E34}"/>
            </ac:spMkLst>
          </pc:spChg>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069-4999-BD8C-47C91AFFF73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069-4999-BD8C-47C91AFFF73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069-4999-BD8C-47C91AFFF73A}"/>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B069-4999-BD8C-47C91AFFF73A}"/>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B069-4999-BD8C-47C91AFFF73A}"/>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B069-4999-BD8C-47C91AFFF73A}"/>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B069-4999-BD8C-47C91AFFF73A}"/>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B069-4999-BD8C-47C91AFFF73A}"/>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B069-4999-BD8C-47C91AFFF73A}"/>
              </c:ext>
            </c:extLst>
          </c:dPt>
          <c:dPt>
            <c:idx val="9"/>
            <c:bubble3D val="0"/>
            <c:spPr>
              <a:solidFill>
                <a:schemeClr val="accent4">
                  <a:lumMod val="60000"/>
                </a:schemeClr>
              </a:solidFill>
              <a:ln w="19050">
                <a:solidFill>
                  <a:schemeClr val="lt1"/>
                </a:solidFill>
              </a:ln>
              <a:effectLst/>
            </c:spPr>
            <c:extLst>
              <c:ext xmlns:c16="http://schemas.microsoft.com/office/drawing/2014/chart" uri="{C3380CC4-5D6E-409C-BE32-E72D297353CC}">
                <c16:uniqueId val="{00000013-B069-4999-BD8C-47C91AFFF73A}"/>
              </c:ext>
            </c:extLst>
          </c:dPt>
          <c:cat>
            <c:strRef>
              <c:f>'[2024_PPDC Label Reform Workgroup Membership.xlsx]Sheet2'!$A$1:$A$10</c:f>
              <c:strCache>
                <c:ptCount val="10"/>
                <c:pt idx="0">
                  <c:v>Academia</c:v>
                </c:pt>
                <c:pt idx="1">
                  <c:v>Consultant</c:v>
                </c:pt>
                <c:pt idx="2">
                  <c:v>Equipment</c:v>
                </c:pt>
                <c:pt idx="3">
                  <c:v>Fed. Government</c:v>
                </c:pt>
                <c:pt idx="4">
                  <c:v>Grower/Retailer</c:v>
                </c:pt>
                <c:pt idx="5">
                  <c:v>Industry</c:v>
                </c:pt>
                <c:pt idx="6">
                  <c:v>NGO</c:v>
                </c:pt>
                <c:pt idx="7">
                  <c:v>State Government</c:v>
                </c:pt>
                <c:pt idx="8">
                  <c:v>Trade</c:v>
                </c:pt>
                <c:pt idx="9">
                  <c:v>Tribal</c:v>
                </c:pt>
              </c:strCache>
            </c:strRef>
          </c:cat>
          <c:val>
            <c:numRef>
              <c:f>'[2024_PPDC Label Reform Workgroup Membership.xlsx]Sheet2'!$B$1:$B$10</c:f>
              <c:numCache>
                <c:formatCode>General</c:formatCode>
                <c:ptCount val="10"/>
                <c:pt idx="0">
                  <c:v>3</c:v>
                </c:pt>
                <c:pt idx="1">
                  <c:v>4</c:v>
                </c:pt>
                <c:pt idx="2">
                  <c:v>1</c:v>
                </c:pt>
                <c:pt idx="3">
                  <c:v>10</c:v>
                </c:pt>
                <c:pt idx="4">
                  <c:v>1</c:v>
                </c:pt>
                <c:pt idx="5">
                  <c:v>15</c:v>
                </c:pt>
                <c:pt idx="6">
                  <c:v>1</c:v>
                </c:pt>
                <c:pt idx="7">
                  <c:v>3</c:v>
                </c:pt>
                <c:pt idx="8">
                  <c:v>8</c:v>
                </c:pt>
                <c:pt idx="9">
                  <c:v>1</c:v>
                </c:pt>
              </c:numCache>
            </c:numRef>
          </c:val>
          <c:extLst>
            <c:ext xmlns:c16="http://schemas.microsoft.com/office/drawing/2014/chart" uri="{C3380CC4-5D6E-409C-BE32-E72D297353CC}">
              <c16:uniqueId val="{00000014-B069-4999-BD8C-47C91AFFF73A}"/>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3.0971622433583961E-2"/>
          <c:y val="0.82668709630348791"/>
          <c:w val="0.94089179940088918"/>
          <c:h val="0.16174265551165173"/>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2171B7-ED46-4AC8-973C-8E6D94F67DD3}" type="datetimeFigureOut">
              <a:t>11/12/2024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C455A8-4217-400A-B718-A260C9DC5CAB}" type="slidenum">
              <a:t>‹#›</a:t>
            </a:fld>
            <a:endParaRPr lang="en-US"/>
          </a:p>
        </p:txBody>
      </p:sp>
    </p:spTree>
    <p:extLst>
      <p:ext uri="{BB962C8B-B14F-4D97-AF65-F5344CB8AC3E}">
        <p14:creationId xmlns:p14="http://schemas.microsoft.com/office/powerpoint/2010/main" val="32537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Sans-Serif"/>
              <a:buChar char="•"/>
            </a:pPr>
            <a:r>
              <a:rPr lang="en-US" b="1" u="sng"/>
              <a:t>General Approach/Context: </a:t>
            </a:r>
            <a:endParaRPr lang="en-US"/>
          </a:p>
          <a:p>
            <a:pPr marL="742950" lvl="1" indent="-285750">
              <a:buFont typeface="Arial,Sans-Serif"/>
              <a:buChar char="•"/>
            </a:pPr>
            <a:r>
              <a:rPr lang="en-US"/>
              <a:t>Data needs to be FAIR (Findable, Accessible, Interoperable, Reusable) and project needs dedicated resourcing (including funding)</a:t>
            </a:r>
          </a:p>
          <a:p>
            <a:pPr marL="742950" lvl="1" indent="-285750">
              <a:buFont typeface="Arial,Sans-Serif"/>
              <a:buChar char="•"/>
            </a:pPr>
            <a:r>
              <a:rPr lang="en-US"/>
              <a:t>NPIRS / KNOWTIFY may offer insights into how best to capture all products’ labeling from a searchability/indexing point of view</a:t>
            </a:r>
          </a:p>
          <a:p>
            <a:pPr marL="742950" lvl="1" indent="-285750">
              <a:buFont typeface="Arial,Sans-Serif"/>
              <a:buChar char="•"/>
            </a:pPr>
            <a:r>
              <a:rPr lang="en-US"/>
              <a:t>Short-term approach: Structured Labels (</a:t>
            </a:r>
            <a:r>
              <a:rPr lang="en-US" i="1"/>
              <a:t>Antimicrobial and Agricultural examples in progress</a:t>
            </a:r>
            <a:r>
              <a:rPr lang="en-US"/>
              <a:t>)</a:t>
            </a:r>
            <a:endParaRPr lang="en-US">
              <a:ea typeface="Calibri"/>
              <a:cs typeface="Calibri"/>
            </a:endParaRPr>
          </a:p>
          <a:p>
            <a:pPr marL="1200150" lvl="2" indent="-285750">
              <a:buFont typeface="Arial,Sans-Serif"/>
              <a:buChar char="•"/>
            </a:pPr>
            <a:r>
              <a:rPr lang="en-US"/>
              <a:t>Recommendations: Establishing required label data elements for one specific category of pesticide products at a time and “beta” testing in stages, label elements as data and not text, this is a first step to inform the data model and for machine/software- readability</a:t>
            </a:r>
            <a:endParaRPr lang="en-US">
              <a:ea typeface="Calibri"/>
              <a:cs typeface="Calibri"/>
            </a:endParaRPr>
          </a:p>
          <a:p>
            <a:pPr marL="742950" lvl="1" indent="-285750">
              <a:buFont typeface="Arial,Sans-Serif"/>
              <a:buChar char="•"/>
            </a:pPr>
            <a:r>
              <a:rPr lang="en-US"/>
              <a:t>Long-term approach: Structured Content Authoring (for the registrant) and Submission (for EPA) - Structure content in a way that supports reuse across different platforms and applications</a:t>
            </a:r>
            <a:endParaRPr lang="en-US">
              <a:ea typeface="Calibri"/>
              <a:cs typeface="Calibri"/>
            </a:endParaRPr>
          </a:p>
          <a:p>
            <a:pPr marL="285750" indent="-285750">
              <a:buFont typeface="Arial,Sans-Serif"/>
              <a:buChar char="•"/>
            </a:pPr>
            <a:r>
              <a:rPr lang="en-US" b="1" u="sng"/>
              <a:t>Requirements: </a:t>
            </a:r>
            <a:endParaRPr lang="en-US"/>
          </a:p>
          <a:p>
            <a:pPr marL="742950" lvl="1" indent="-285750">
              <a:buFont typeface="Arial,Sans-Serif"/>
              <a:buChar char="•"/>
            </a:pPr>
            <a:r>
              <a:rPr lang="en-US"/>
              <a:t>FIFRA required elements (all required label elements – see structured label examples), readable and writable</a:t>
            </a:r>
            <a:endParaRPr lang="en-US">
              <a:ea typeface="Calibri"/>
              <a:cs typeface="Calibri"/>
            </a:endParaRPr>
          </a:p>
          <a:p>
            <a:pPr marL="742950" lvl="1" indent="-285750">
              <a:buFont typeface="Arial,Sans-Serif"/>
              <a:buChar char="•"/>
            </a:pPr>
            <a:r>
              <a:rPr lang="en-US"/>
              <a:t>2-way system between registrants and EPA (possibilities could include a single electronic workflow system) with version control capabilities</a:t>
            </a:r>
            <a:endParaRPr lang="en-US">
              <a:ea typeface="Calibri"/>
              <a:cs typeface="Calibri"/>
            </a:endParaRPr>
          </a:p>
          <a:p>
            <a:pPr marL="742950" lvl="1" indent="-285750">
              <a:buFont typeface="Arial,Sans-Serif"/>
              <a:buChar char="•"/>
            </a:pPr>
            <a:r>
              <a:rPr lang="en-US"/>
              <a:t>The system must have a "home" (i.e., “data element”) for each piece of information/image that appears on a product's master label</a:t>
            </a:r>
            <a:endParaRPr lang="en-US">
              <a:ea typeface="Calibri"/>
              <a:cs typeface="Calibri"/>
            </a:endParaRPr>
          </a:p>
          <a:p>
            <a:pPr marL="742950" lvl="1" indent="-285750">
              <a:buFont typeface="Arial,Sans-Serif"/>
              <a:buChar char="•"/>
            </a:pPr>
            <a:r>
              <a:rPr lang="en-US"/>
              <a:t>The system must capture the content of the master label with sufficient granularity (both label data and underlying data as possible/necessary) to facilitate meaningful comparisons of products and versions and to enable useful extraction of data for risk assessments by different departments of EPA [Refers to linking data elements and Directions for Use (DFU), respectively]</a:t>
            </a:r>
            <a:endParaRPr lang="en-US">
              <a:ea typeface="Calibri"/>
              <a:cs typeface="Calibri"/>
            </a:endParaRPr>
          </a:p>
          <a:p>
            <a:pPr marL="742950" lvl="1" indent="-285750">
              <a:buFont typeface="Arial,Sans-Serif"/>
              <a:buChar char="•"/>
            </a:pPr>
            <a:r>
              <a:rPr lang="en-US"/>
              <a:t>EPA-approved language libraries (databases for controlled vocabulary, standard, and required phrases)</a:t>
            </a:r>
            <a:endParaRPr lang="en-US">
              <a:ea typeface="Calibri"/>
              <a:cs typeface="Calibri"/>
            </a:endParaRPr>
          </a:p>
          <a:p>
            <a:pPr marL="742950" lvl="1" indent="-285750">
              <a:buFont typeface="Arial,Sans-Serif"/>
              <a:buChar char="•"/>
            </a:pPr>
            <a:r>
              <a:rPr lang="en-US"/>
              <a:t>Validation checks to minimize the opportunities for user errors, e.g., mandatory fields ; automatic receipt confirming the submission of a file; system should work with multiple browsers; embedded technical guide with definitions, as well as “Help” and “Search” buttons</a:t>
            </a:r>
            <a:endParaRPr lang="en-US">
              <a:ea typeface="Calibri"/>
              <a:cs typeface="Calibri"/>
            </a:endParaRPr>
          </a:p>
          <a:p>
            <a:pPr marL="742950" lvl="1" indent="-285750">
              <a:buFont typeface="Arial,Sans-Serif"/>
              <a:buChar char="•"/>
            </a:pPr>
            <a:r>
              <a:rPr lang="en-US"/>
              <a:t>Ability to request label changes</a:t>
            </a:r>
            <a:endParaRPr lang="en-US">
              <a:ea typeface="Calibri"/>
              <a:cs typeface="Calibri"/>
            </a:endParaRPr>
          </a:p>
          <a:p>
            <a:pPr marL="742950" lvl="1" indent="-285750">
              <a:buFont typeface="Arial,Sans-Serif"/>
              <a:buChar char="•"/>
            </a:pPr>
            <a:r>
              <a:rPr lang="en-US"/>
              <a:t>Non-notification ability to be submitted and not reviewed/stamped by EPA</a:t>
            </a:r>
            <a:endParaRPr lang="en-US">
              <a:ea typeface="Calibri"/>
              <a:cs typeface="Calibri"/>
            </a:endParaRPr>
          </a:p>
          <a:p>
            <a:pPr marL="742950" lvl="1" indent="-285750">
              <a:buFont typeface="Arial,Sans-Serif"/>
              <a:buChar char="•"/>
            </a:pPr>
            <a:r>
              <a:rPr lang="en-US"/>
              <a:t>Ability to be updated (new terminology, new application techniques [like precision application techniques], etc.)</a:t>
            </a:r>
            <a:endParaRPr lang="en-US">
              <a:ea typeface="Calibri"/>
              <a:cs typeface="Calibri"/>
            </a:endParaRPr>
          </a:p>
          <a:p>
            <a:endParaRPr lang="en-US">
              <a:ea typeface="Calibri"/>
              <a:cs typeface="Calibri"/>
            </a:endParaRPr>
          </a:p>
        </p:txBody>
      </p:sp>
      <p:sp>
        <p:nvSpPr>
          <p:cNvPr id="4" name="Slide Number Placeholder 3"/>
          <p:cNvSpPr>
            <a:spLocks noGrp="1"/>
          </p:cNvSpPr>
          <p:nvPr>
            <p:ph type="sldNum" sz="quarter" idx="5"/>
          </p:nvPr>
        </p:nvSpPr>
        <p:spPr/>
        <p:txBody>
          <a:bodyPr/>
          <a:lstStyle/>
          <a:p>
            <a:fld id="{22C455A8-4217-400A-B718-A260C9DC5CAB}" type="slidenum">
              <a:rPr lang="en-US"/>
              <a:t>16</a:t>
            </a:fld>
            <a:endParaRPr lang="en-US"/>
          </a:p>
        </p:txBody>
      </p:sp>
    </p:spTree>
    <p:extLst>
      <p:ext uri="{BB962C8B-B14F-4D97-AF65-F5344CB8AC3E}">
        <p14:creationId xmlns:p14="http://schemas.microsoft.com/office/powerpoint/2010/main" val="25789155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2C455A8-4217-400A-B718-A260C9DC5CAB}" type="slidenum">
              <a:rPr lang="en-US" smtClean="0"/>
              <a:t>23</a:t>
            </a:fld>
            <a:endParaRPr lang="en-US"/>
          </a:p>
        </p:txBody>
      </p:sp>
    </p:spTree>
    <p:extLst>
      <p:ext uri="{BB962C8B-B14F-4D97-AF65-F5344CB8AC3E}">
        <p14:creationId xmlns:p14="http://schemas.microsoft.com/office/powerpoint/2010/main" val="1301738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7A67C30-9C35-427F-A008-CA88443B92A2}" type="datetime1">
              <a:rPr lang="en-US" smtClean="0"/>
              <a:t>11/12/2024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113084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508D556-3A68-4CEB-B6EA-AA3FE7BFCA8E}" type="datetime1">
              <a:rPr lang="en-US" smtClean="0"/>
              <a:t>11/12/2024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296090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5ADC1D-51CC-441C-8E5C-D310C9BF1772}" type="datetime1">
              <a:rPr lang="en-US" smtClean="0"/>
              <a:t>11/12/2024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233547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opt 10">
    <p:bg>
      <p:bgPr>
        <a:solidFill>
          <a:schemeClr val="bg1"/>
        </a:solidFill>
        <a:effectLst/>
      </p:bgPr>
    </p:bg>
    <p:spTree>
      <p:nvGrpSpPr>
        <p:cNvPr id="1" name=""/>
        <p:cNvGrpSpPr/>
        <p:nvPr/>
      </p:nvGrpSpPr>
      <p:grpSpPr>
        <a:xfrm>
          <a:off x="0" y="0"/>
          <a:ext cx="0" cy="0"/>
          <a:chOff x="0" y="0"/>
          <a:chExt cx="0" cy="0"/>
        </a:xfrm>
      </p:grpSpPr>
      <p:pic>
        <p:nvPicPr>
          <p:cNvPr id="10" name="Picture 9" descr="Shape&#10;&#10;Description automatically generated">
            <a:extLst>
              <a:ext uri="{FF2B5EF4-FFF2-40B4-BE49-F238E27FC236}">
                <a16:creationId xmlns:a16="http://schemas.microsoft.com/office/drawing/2014/main" id="{34E14FD3-8D5D-9342-9384-DC0C62ED9A8A}"/>
              </a:ext>
            </a:extLst>
          </p:cNvPr>
          <p:cNvPicPr>
            <a:picLocks noChangeAspect="1"/>
          </p:cNvPicPr>
          <p:nvPr userDrawn="1"/>
        </p:nvPicPr>
        <p:blipFill>
          <a:blip r:embed="rId2"/>
          <a:stretch>
            <a:fillRect/>
          </a:stretch>
        </p:blipFill>
        <p:spPr>
          <a:xfrm>
            <a:off x="0" y="0"/>
            <a:ext cx="12180232" cy="6858000"/>
          </a:xfrm>
          <a:prstGeom prst="rect">
            <a:avLst/>
          </a:prstGeom>
        </p:spPr>
      </p:pic>
      <p:sp>
        <p:nvSpPr>
          <p:cNvPr id="23" name="Title 1">
            <a:extLst>
              <a:ext uri="{FF2B5EF4-FFF2-40B4-BE49-F238E27FC236}">
                <a16:creationId xmlns:a16="http://schemas.microsoft.com/office/drawing/2014/main" id="{974140C8-7318-364B-81C0-8FB5BA37A2A7}"/>
              </a:ext>
            </a:extLst>
          </p:cNvPr>
          <p:cNvSpPr>
            <a:spLocks noGrp="1"/>
          </p:cNvSpPr>
          <p:nvPr>
            <p:ph type="ctrTitle" hasCustomPrompt="1"/>
          </p:nvPr>
        </p:nvSpPr>
        <p:spPr>
          <a:xfrm>
            <a:off x="429590" y="1580618"/>
            <a:ext cx="4365694" cy="353943"/>
          </a:xfrm>
        </p:spPr>
        <p:txBody>
          <a:bodyPr anchor="b"/>
          <a:lstStyle>
            <a:lvl1pPr algn="l">
              <a:defRPr sz="2300" b="0" i="0">
                <a:solidFill>
                  <a:schemeClr val="bg1"/>
                </a:solidFill>
                <a:latin typeface="Inter Light" panose="02000503000000020004" pitchFamily="2" charset="0"/>
                <a:ea typeface="Inter Light" panose="02000503000000020004" pitchFamily="2" charset="0"/>
                <a:cs typeface="Arial" panose="020B0604020202020204" pitchFamily="34" charset="0"/>
              </a:defRPr>
            </a:lvl1pPr>
          </a:lstStyle>
          <a:p>
            <a:r>
              <a:rPr lang="en-GB"/>
              <a:t>PowerPoint Slide concepts</a:t>
            </a:r>
            <a:endParaRPr lang="en-US"/>
          </a:p>
        </p:txBody>
      </p:sp>
      <p:sp>
        <p:nvSpPr>
          <p:cNvPr id="24" name="Subtitle 2">
            <a:extLst>
              <a:ext uri="{FF2B5EF4-FFF2-40B4-BE49-F238E27FC236}">
                <a16:creationId xmlns:a16="http://schemas.microsoft.com/office/drawing/2014/main" id="{18AA4DFD-8E71-F741-A2D0-F71CE92AE5E4}"/>
              </a:ext>
            </a:extLst>
          </p:cNvPr>
          <p:cNvSpPr>
            <a:spLocks noGrp="1"/>
          </p:cNvSpPr>
          <p:nvPr>
            <p:ph type="subTitle" idx="1" hasCustomPrompt="1"/>
          </p:nvPr>
        </p:nvSpPr>
        <p:spPr>
          <a:xfrm>
            <a:off x="429590" y="1939374"/>
            <a:ext cx="4365694" cy="353943"/>
          </a:xfrm>
        </p:spPr>
        <p:txBody>
          <a:bodyPr/>
          <a:lstStyle>
            <a:lvl1pPr marL="0" indent="0" algn="l">
              <a:lnSpc>
                <a:spcPct val="100000"/>
              </a:lnSpc>
              <a:spcBef>
                <a:spcPts val="0"/>
              </a:spcBef>
              <a:buNone/>
              <a:defRPr sz="2300" i="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Master Subtitle style</a:t>
            </a:r>
            <a:endParaRPr lang="en-US"/>
          </a:p>
        </p:txBody>
      </p:sp>
      <p:sp>
        <p:nvSpPr>
          <p:cNvPr id="25" name="Date Placeholder 3">
            <a:extLst>
              <a:ext uri="{FF2B5EF4-FFF2-40B4-BE49-F238E27FC236}">
                <a16:creationId xmlns:a16="http://schemas.microsoft.com/office/drawing/2014/main" id="{D8A39880-0156-7F41-AD7F-B1DBF48026FB}"/>
              </a:ext>
            </a:extLst>
          </p:cNvPr>
          <p:cNvSpPr>
            <a:spLocks noGrp="1"/>
          </p:cNvSpPr>
          <p:nvPr>
            <p:ph type="dt" sz="half" idx="10"/>
          </p:nvPr>
        </p:nvSpPr>
        <p:spPr>
          <a:xfrm>
            <a:off x="429590" y="2474748"/>
            <a:ext cx="4365694" cy="353943"/>
          </a:xfrm>
          <a:prstGeom prst="rect">
            <a:avLst/>
          </a:prstGeom>
        </p:spPr>
        <p:txBody>
          <a:bodyPr/>
          <a:lstStyle>
            <a:lvl1pPr>
              <a:defRPr sz="2300">
                <a:solidFill>
                  <a:schemeClr val="accent2"/>
                </a:solidFill>
              </a:defRPr>
            </a:lvl1pPr>
          </a:lstStyle>
          <a:p>
            <a:fld id="{FC27C8A0-2FDA-4E7C-A509-0C99B4A6F131}" type="datetime1">
              <a:rPr lang="en-US" smtClean="0"/>
              <a:t>11/12/2024</a:t>
            </a:fld>
            <a:endParaRPr lang="en-US"/>
          </a:p>
        </p:txBody>
      </p:sp>
    </p:spTree>
    <p:extLst>
      <p:ext uri="{BB962C8B-B14F-4D97-AF65-F5344CB8AC3E}">
        <p14:creationId xmlns:p14="http://schemas.microsoft.com/office/powerpoint/2010/main" val="1799716789"/>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25237-847B-4DD1-634A-E38164230AF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8891F89-82A1-BAF4-1EF5-8093DF4D4F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06ED9C6-2D3D-D00A-AC56-88CC046B93A4}"/>
              </a:ext>
            </a:extLst>
          </p:cNvPr>
          <p:cNvSpPr>
            <a:spLocks noGrp="1"/>
          </p:cNvSpPr>
          <p:nvPr>
            <p:ph type="dt" sz="half" idx="10"/>
          </p:nvPr>
        </p:nvSpPr>
        <p:spPr/>
        <p:txBody>
          <a:bodyPr/>
          <a:lstStyle/>
          <a:p>
            <a:fld id="{518BD700-F046-4464-9C24-1410DD420CF8}" type="datetime1">
              <a:rPr lang="en-US" smtClean="0"/>
              <a:t>11/12/2024</a:t>
            </a:fld>
            <a:endParaRPr lang="en-US"/>
          </a:p>
        </p:txBody>
      </p:sp>
      <p:sp>
        <p:nvSpPr>
          <p:cNvPr id="5" name="Footer Placeholder 4">
            <a:extLst>
              <a:ext uri="{FF2B5EF4-FFF2-40B4-BE49-F238E27FC236}">
                <a16:creationId xmlns:a16="http://schemas.microsoft.com/office/drawing/2014/main" id="{76FC8DBD-0D16-9CD7-0CE2-B7176EB3E9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981DAD-2EF8-1D54-2BC8-2788E0D1E79D}"/>
              </a:ext>
            </a:extLst>
          </p:cNvPr>
          <p:cNvSpPr>
            <a:spLocks noGrp="1"/>
          </p:cNvSpPr>
          <p:nvPr>
            <p:ph type="sldNum" sz="quarter" idx="12"/>
          </p:nvPr>
        </p:nvSpPr>
        <p:spPr/>
        <p:txBody>
          <a:bodyPr/>
          <a:lstStyle/>
          <a:p>
            <a:fld id="{82C41668-A9B7-4FAB-A418-B009C9AC4515}" type="slidenum">
              <a:rPr lang="en-US" smtClean="0"/>
              <a:t>‹#›</a:t>
            </a:fld>
            <a:endParaRPr lang="en-US"/>
          </a:p>
        </p:txBody>
      </p:sp>
    </p:spTree>
    <p:extLst>
      <p:ext uri="{BB962C8B-B14F-4D97-AF65-F5344CB8AC3E}">
        <p14:creationId xmlns:p14="http://schemas.microsoft.com/office/powerpoint/2010/main" val="10089454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4BA38-4C59-3BC2-CCDF-89E04A45305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020F396-E0D6-8B2F-E979-D8BD9B9EC5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55C30F-536B-5576-B52A-6E10F647FF06}"/>
              </a:ext>
            </a:extLst>
          </p:cNvPr>
          <p:cNvSpPr>
            <a:spLocks noGrp="1"/>
          </p:cNvSpPr>
          <p:nvPr>
            <p:ph type="dt" sz="half" idx="10"/>
          </p:nvPr>
        </p:nvSpPr>
        <p:spPr/>
        <p:txBody>
          <a:bodyPr/>
          <a:lstStyle/>
          <a:p>
            <a:fld id="{3FBA18D5-F4D0-4BA6-B0FA-748EC75EBA91}" type="datetime1">
              <a:rPr lang="en-US" smtClean="0"/>
              <a:t>11/12/2024</a:t>
            </a:fld>
            <a:endParaRPr lang="en-US"/>
          </a:p>
        </p:txBody>
      </p:sp>
      <p:sp>
        <p:nvSpPr>
          <p:cNvPr id="5" name="Footer Placeholder 4">
            <a:extLst>
              <a:ext uri="{FF2B5EF4-FFF2-40B4-BE49-F238E27FC236}">
                <a16:creationId xmlns:a16="http://schemas.microsoft.com/office/drawing/2014/main" id="{B9E43B8B-D806-471A-0FD8-96EA1B7517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F8BEF1-221B-EF59-240D-0EF61D89CDE3}"/>
              </a:ext>
            </a:extLst>
          </p:cNvPr>
          <p:cNvSpPr>
            <a:spLocks noGrp="1"/>
          </p:cNvSpPr>
          <p:nvPr>
            <p:ph type="sldNum" sz="quarter" idx="12"/>
          </p:nvPr>
        </p:nvSpPr>
        <p:spPr/>
        <p:txBody>
          <a:bodyPr/>
          <a:lstStyle/>
          <a:p>
            <a:fld id="{82C41668-A9B7-4FAB-A418-B009C9AC4515}" type="slidenum">
              <a:rPr lang="en-US" smtClean="0"/>
              <a:t>‹#›</a:t>
            </a:fld>
            <a:endParaRPr lang="en-US"/>
          </a:p>
        </p:txBody>
      </p:sp>
    </p:spTree>
    <p:extLst>
      <p:ext uri="{BB962C8B-B14F-4D97-AF65-F5344CB8AC3E}">
        <p14:creationId xmlns:p14="http://schemas.microsoft.com/office/powerpoint/2010/main" val="32454675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5A547-E7D4-265C-39C4-7A503BC32D3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DF4DB7E-3A3D-C698-D5A5-6DD3C8A5B12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12C74B1-11CD-BF40-C7B9-C5074D3C819D}"/>
              </a:ext>
            </a:extLst>
          </p:cNvPr>
          <p:cNvSpPr>
            <a:spLocks noGrp="1"/>
          </p:cNvSpPr>
          <p:nvPr>
            <p:ph type="dt" sz="half" idx="10"/>
          </p:nvPr>
        </p:nvSpPr>
        <p:spPr/>
        <p:txBody>
          <a:bodyPr/>
          <a:lstStyle/>
          <a:p>
            <a:fld id="{A48B9650-E9D4-4E94-A3BE-1BE088A4A1C5}" type="datetime1">
              <a:rPr lang="en-US" smtClean="0"/>
              <a:t>11/12/2024</a:t>
            </a:fld>
            <a:endParaRPr lang="en-US"/>
          </a:p>
        </p:txBody>
      </p:sp>
      <p:sp>
        <p:nvSpPr>
          <p:cNvPr id="5" name="Footer Placeholder 4">
            <a:extLst>
              <a:ext uri="{FF2B5EF4-FFF2-40B4-BE49-F238E27FC236}">
                <a16:creationId xmlns:a16="http://schemas.microsoft.com/office/drawing/2014/main" id="{E0C0C898-9150-34CB-B15F-B7031722F0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5A83CE-9F82-97FB-E2D6-970646D95E34}"/>
              </a:ext>
            </a:extLst>
          </p:cNvPr>
          <p:cNvSpPr>
            <a:spLocks noGrp="1"/>
          </p:cNvSpPr>
          <p:nvPr>
            <p:ph type="sldNum" sz="quarter" idx="12"/>
          </p:nvPr>
        </p:nvSpPr>
        <p:spPr/>
        <p:txBody>
          <a:bodyPr/>
          <a:lstStyle>
            <a:lvl1pPr>
              <a:defRPr/>
            </a:lvl1pPr>
          </a:lstStyle>
          <a:p>
            <a:fld id="{85D6036D-1617-4FEE-810E-3A5718403343}" type="slidenum">
              <a:rPr lang="en-US" smtClean="0"/>
              <a:pPr/>
              <a:t>‹#›</a:t>
            </a:fld>
            <a:endParaRPr lang="en-US" dirty="0"/>
          </a:p>
        </p:txBody>
      </p:sp>
    </p:spTree>
    <p:extLst>
      <p:ext uri="{BB962C8B-B14F-4D97-AF65-F5344CB8AC3E}">
        <p14:creationId xmlns:p14="http://schemas.microsoft.com/office/powerpoint/2010/main" val="16275377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C5167-8E30-8B2D-151E-145CA94545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D06DE77-C972-B5D4-C210-D810F2080EB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41C2A37-936B-7FBF-AE09-804DBC5A8EA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D0CBF8F-7CB3-D149-FB6A-3BEFC6DA8D90}"/>
              </a:ext>
            </a:extLst>
          </p:cNvPr>
          <p:cNvSpPr>
            <a:spLocks noGrp="1"/>
          </p:cNvSpPr>
          <p:nvPr>
            <p:ph type="dt" sz="half" idx="10"/>
          </p:nvPr>
        </p:nvSpPr>
        <p:spPr/>
        <p:txBody>
          <a:bodyPr/>
          <a:lstStyle/>
          <a:p>
            <a:fld id="{785F5933-2834-45CB-A5F5-D4BBEA0919B1}" type="datetime1">
              <a:rPr lang="en-US" smtClean="0"/>
              <a:t>11/12/2024</a:t>
            </a:fld>
            <a:endParaRPr lang="en-US"/>
          </a:p>
        </p:txBody>
      </p:sp>
      <p:sp>
        <p:nvSpPr>
          <p:cNvPr id="6" name="Footer Placeholder 5">
            <a:extLst>
              <a:ext uri="{FF2B5EF4-FFF2-40B4-BE49-F238E27FC236}">
                <a16:creationId xmlns:a16="http://schemas.microsoft.com/office/drawing/2014/main" id="{A3C571EE-90E2-3F2A-5460-51585BBDBBD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E0D6AC-B21A-9F99-E1A4-278F2E12FB8B}"/>
              </a:ext>
            </a:extLst>
          </p:cNvPr>
          <p:cNvSpPr>
            <a:spLocks noGrp="1"/>
          </p:cNvSpPr>
          <p:nvPr>
            <p:ph type="sldNum" sz="quarter" idx="12"/>
          </p:nvPr>
        </p:nvSpPr>
        <p:spPr/>
        <p:txBody>
          <a:bodyPr/>
          <a:lstStyle/>
          <a:p>
            <a:fld id="{82C41668-A9B7-4FAB-A418-B009C9AC4515}" type="slidenum">
              <a:rPr lang="en-US" smtClean="0"/>
              <a:t>‹#›</a:t>
            </a:fld>
            <a:endParaRPr lang="en-US"/>
          </a:p>
        </p:txBody>
      </p:sp>
    </p:spTree>
    <p:extLst>
      <p:ext uri="{BB962C8B-B14F-4D97-AF65-F5344CB8AC3E}">
        <p14:creationId xmlns:p14="http://schemas.microsoft.com/office/powerpoint/2010/main" val="3203488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D546C-E0EB-0058-775E-1E4A215CA30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F19F9A5-381D-4F29-096F-E5976FB139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F3E85A9-811D-6344-4EB2-178526771BF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744DF13-5247-C4AE-8636-317C111184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41F19C6-C507-EFB0-C432-F7AB0463081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C560999-7E19-84F7-DA5E-0B5DB6597124}"/>
              </a:ext>
            </a:extLst>
          </p:cNvPr>
          <p:cNvSpPr>
            <a:spLocks noGrp="1"/>
          </p:cNvSpPr>
          <p:nvPr>
            <p:ph type="dt" sz="half" idx="10"/>
          </p:nvPr>
        </p:nvSpPr>
        <p:spPr/>
        <p:txBody>
          <a:bodyPr/>
          <a:lstStyle/>
          <a:p>
            <a:fld id="{F040B464-271A-4F7C-BAE6-F240E69EF3D1}" type="datetime1">
              <a:rPr lang="en-US" smtClean="0"/>
              <a:t>11/12/2024</a:t>
            </a:fld>
            <a:endParaRPr lang="en-US"/>
          </a:p>
        </p:txBody>
      </p:sp>
      <p:sp>
        <p:nvSpPr>
          <p:cNvPr id="8" name="Footer Placeholder 7">
            <a:extLst>
              <a:ext uri="{FF2B5EF4-FFF2-40B4-BE49-F238E27FC236}">
                <a16:creationId xmlns:a16="http://schemas.microsoft.com/office/drawing/2014/main" id="{BF4B97BE-F3CF-2C9D-AA59-6D3C7E0EED9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D0EC0DB-7BB1-4A41-B3AE-920E275FC5BE}"/>
              </a:ext>
            </a:extLst>
          </p:cNvPr>
          <p:cNvSpPr>
            <a:spLocks noGrp="1"/>
          </p:cNvSpPr>
          <p:nvPr>
            <p:ph type="sldNum" sz="quarter" idx="12"/>
          </p:nvPr>
        </p:nvSpPr>
        <p:spPr/>
        <p:txBody>
          <a:bodyPr/>
          <a:lstStyle/>
          <a:p>
            <a:fld id="{82C41668-A9B7-4FAB-A418-B009C9AC4515}" type="slidenum">
              <a:rPr lang="en-US" smtClean="0"/>
              <a:t>‹#›</a:t>
            </a:fld>
            <a:endParaRPr lang="en-US"/>
          </a:p>
        </p:txBody>
      </p:sp>
    </p:spTree>
    <p:extLst>
      <p:ext uri="{BB962C8B-B14F-4D97-AF65-F5344CB8AC3E}">
        <p14:creationId xmlns:p14="http://schemas.microsoft.com/office/powerpoint/2010/main" val="15673077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438E4-F740-FB1E-E440-148D9C4139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27D2547-B14C-B2CB-5456-A36A81D54574}"/>
              </a:ext>
            </a:extLst>
          </p:cNvPr>
          <p:cNvSpPr>
            <a:spLocks noGrp="1"/>
          </p:cNvSpPr>
          <p:nvPr>
            <p:ph type="dt" sz="half" idx="10"/>
          </p:nvPr>
        </p:nvSpPr>
        <p:spPr/>
        <p:txBody>
          <a:bodyPr/>
          <a:lstStyle/>
          <a:p>
            <a:fld id="{B84EEF5B-7D5F-4908-B3CE-851980CECD4D}" type="datetime1">
              <a:rPr lang="en-US" smtClean="0"/>
              <a:t>11/12/2024</a:t>
            </a:fld>
            <a:endParaRPr lang="en-US"/>
          </a:p>
        </p:txBody>
      </p:sp>
      <p:sp>
        <p:nvSpPr>
          <p:cNvPr id="4" name="Footer Placeholder 3">
            <a:extLst>
              <a:ext uri="{FF2B5EF4-FFF2-40B4-BE49-F238E27FC236}">
                <a16:creationId xmlns:a16="http://schemas.microsoft.com/office/drawing/2014/main" id="{4D665125-4E88-D824-70F3-619BD66B0B9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D532CCB-1094-CC18-4B46-05416F2E401E}"/>
              </a:ext>
            </a:extLst>
          </p:cNvPr>
          <p:cNvSpPr>
            <a:spLocks noGrp="1"/>
          </p:cNvSpPr>
          <p:nvPr>
            <p:ph type="sldNum" sz="quarter" idx="12"/>
          </p:nvPr>
        </p:nvSpPr>
        <p:spPr/>
        <p:txBody>
          <a:bodyPr/>
          <a:lstStyle/>
          <a:p>
            <a:fld id="{82C41668-A9B7-4FAB-A418-B009C9AC4515}" type="slidenum">
              <a:rPr lang="en-US" smtClean="0"/>
              <a:t>‹#›</a:t>
            </a:fld>
            <a:endParaRPr lang="en-US"/>
          </a:p>
        </p:txBody>
      </p:sp>
    </p:spTree>
    <p:extLst>
      <p:ext uri="{BB962C8B-B14F-4D97-AF65-F5344CB8AC3E}">
        <p14:creationId xmlns:p14="http://schemas.microsoft.com/office/powerpoint/2010/main" val="42051465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1BECFE-20E6-55F6-0FED-AF2F7B3B0F6A}"/>
              </a:ext>
            </a:extLst>
          </p:cNvPr>
          <p:cNvSpPr>
            <a:spLocks noGrp="1"/>
          </p:cNvSpPr>
          <p:nvPr>
            <p:ph type="dt" sz="half" idx="10"/>
          </p:nvPr>
        </p:nvSpPr>
        <p:spPr/>
        <p:txBody>
          <a:bodyPr/>
          <a:lstStyle/>
          <a:p>
            <a:fld id="{2A43C478-C547-4637-8B74-DD2BC4FFD0F1}" type="datetime1">
              <a:rPr lang="en-US" smtClean="0"/>
              <a:t>11/12/2024</a:t>
            </a:fld>
            <a:endParaRPr lang="en-US"/>
          </a:p>
        </p:txBody>
      </p:sp>
      <p:sp>
        <p:nvSpPr>
          <p:cNvPr id="3" name="Footer Placeholder 2">
            <a:extLst>
              <a:ext uri="{FF2B5EF4-FFF2-40B4-BE49-F238E27FC236}">
                <a16:creationId xmlns:a16="http://schemas.microsoft.com/office/drawing/2014/main" id="{B5EA9A98-3E80-95CB-3EC7-C54D7C1F549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7787EB8-DC3F-5BE4-9163-3C81059B6032}"/>
              </a:ext>
            </a:extLst>
          </p:cNvPr>
          <p:cNvSpPr>
            <a:spLocks noGrp="1"/>
          </p:cNvSpPr>
          <p:nvPr>
            <p:ph type="sldNum" sz="quarter" idx="12"/>
          </p:nvPr>
        </p:nvSpPr>
        <p:spPr/>
        <p:txBody>
          <a:bodyPr/>
          <a:lstStyle/>
          <a:p>
            <a:fld id="{82C41668-A9B7-4FAB-A418-B009C9AC4515}" type="slidenum">
              <a:rPr lang="en-US" smtClean="0"/>
              <a:t>‹#›</a:t>
            </a:fld>
            <a:endParaRPr lang="en-US"/>
          </a:p>
        </p:txBody>
      </p:sp>
    </p:spTree>
    <p:extLst>
      <p:ext uri="{BB962C8B-B14F-4D97-AF65-F5344CB8AC3E}">
        <p14:creationId xmlns:p14="http://schemas.microsoft.com/office/powerpoint/2010/main" val="1482109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47D0D95-B2DF-45AF-97CB-0CDEA4215A45}" type="datetime1">
              <a:rPr lang="en-US" smtClean="0"/>
              <a:t>11/12/2024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6618796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7F336-5C10-DA1B-69F3-93C6754AA5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4B0B8D5-B089-E296-C7DF-F2EBA0E821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49FD82-A438-9BFE-FD89-528B979971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FEF15A-5996-2CD1-F421-A6FF8480B537}"/>
              </a:ext>
            </a:extLst>
          </p:cNvPr>
          <p:cNvSpPr>
            <a:spLocks noGrp="1"/>
          </p:cNvSpPr>
          <p:nvPr>
            <p:ph type="dt" sz="half" idx="10"/>
          </p:nvPr>
        </p:nvSpPr>
        <p:spPr/>
        <p:txBody>
          <a:bodyPr/>
          <a:lstStyle/>
          <a:p>
            <a:fld id="{C876B903-7947-4FAC-B285-BB50A6ABFBD4}" type="datetime1">
              <a:rPr lang="en-US" smtClean="0"/>
              <a:t>11/12/2024</a:t>
            </a:fld>
            <a:endParaRPr lang="en-US"/>
          </a:p>
        </p:txBody>
      </p:sp>
      <p:sp>
        <p:nvSpPr>
          <p:cNvPr id="6" name="Footer Placeholder 5">
            <a:extLst>
              <a:ext uri="{FF2B5EF4-FFF2-40B4-BE49-F238E27FC236}">
                <a16:creationId xmlns:a16="http://schemas.microsoft.com/office/drawing/2014/main" id="{D726253A-3A99-77C4-2B31-C31E2C4791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DFB654C-7F47-1AA1-57FD-EF8F28E68609}"/>
              </a:ext>
            </a:extLst>
          </p:cNvPr>
          <p:cNvSpPr>
            <a:spLocks noGrp="1"/>
          </p:cNvSpPr>
          <p:nvPr>
            <p:ph type="sldNum" sz="quarter" idx="12"/>
          </p:nvPr>
        </p:nvSpPr>
        <p:spPr/>
        <p:txBody>
          <a:bodyPr/>
          <a:lstStyle/>
          <a:p>
            <a:fld id="{82C41668-A9B7-4FAB-A418-B009C9AC4515}" type="slidenum">
              <a:rPr lang="en-US" smtClean="0"/>
              <a:t>‹#›</a:t>
            </a:fld>
            <a:endParaRPr lang="en-US"/>
          </a:p>
        </p:txBody>
      </p:sp>
    </p:spTree>
    <p:extLst>
      <p:ext uri="{BB962C8B-B14F-4D97-AF65-F5344CB8AC3E}">
        <p14:creationId xmlns:p14="http://schemas.microsoft.com/office/powerpoint/2010/main" val="19710433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DB4D3-8689-71C4-DE5E-3D3F7E0F656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08251BC-36B2-71A4-B1BB-5052CA95D6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E09FCAA-3678-74F4-1A10-875504378A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3C2FDC-78ED-979C-F95F-DD3866A022B9}"/>
              </a:ext>
            </a:extLst>
          </p:cNvPr>
          <p:cNvSpPr>
            <a:spLocks noGrp="1"/>
          </p:cNvSpPr>
          <p:nvPr>
            <p:ph type="dt" sz="half" idx="10"/>
          </p:nvPr>
        </p:nvSpPr>
        <p:spPr/>
        <p:txBody>
          <a:bodyPr/>
          <a:lstStyle/>
          <a:p>
            <a:fld id="{0FFDD851-6FFC-4DA3-8B7D-5B8C80240092}" type="datetime1">
              <a:rPr lang="en-US" smtClean="0"/>
              <a:t>11/12/2024</a:t>
            </a:fld>
            <a:endParaRPr lang="en-US"/>
          </a:p>
        </p:txBody>
      </p:sp>
      <p:sp>
        <p:nvSpPr>
          <p:cNvPr id="6" name="Footer Placeholder 5">
            <a:extLst>
              <a:ext uri="{FF2B5EF4-FFF2-40B4-BE49-F238E27FC236}">
                <a16:creationId xmlns:a16="http://schemas.microsoft.com/office/drawing/2014/main" id="{BDA7D902-B4D1-B8C9-DF16-9CC9D2E801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AD13697-48FF-C977-0777-290821783F36}"/>
              </a:ext>
            </a:extLst>
          </p:cNvPr>
          <p:cNvSpPr>
            <a:spLocks noGrp="1"/>
          </p:cNvSpPr>
          <p:nvPr>
            <p:ph type="sldNum" sz="quarter" idx="12"/>
          </p:nvPr>
        </p:nvSpPr>
        <p:spPr/>
        <p:txBody>
          <a:bodyPr/>
          <a:lstStyle/>
          <a:p>
            <a:fld id="{82C41668-A9B7-4FAB-A418-B009C9AC4515}" type="slidenum">
              <a:rPr lang="en-US" smtClean="0"/>
              <a:t>‹#›</a:t>
            </a:fld>
            <a:endParaRPr lang="en-US"/>
          </a:p>
        </p:txBody>
      </p:sp>
    </p:spTree>
    <p:extLst>
      <p:ext uri="{BB962C8B-B14F-4D97-AF65-F5344CB8AC3E}">
        <p14:creationId xmlns:p14="http://schemas.microsoft.com/office/powerpoint/2010/main" val="22846553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EB8D3-DFAB-CD0A-AAE8-CAB5358DB6B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84255BF-8199-B3D0-7B10-A16DBC0028B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BE20F9-CD6C-0E95-C276-0444B403C6EE}"/>
              </a:ext>
            </a:extLst>
          </p:cNvPr>
          <p:cNvSpPr>
            <a:spLocks noGrp="1"/>
          </p:cNvSpPr>
          <p:nvPr>
            <p:ph type="dt" sz="half" idx="10"/>
          </p:nvPr>
        </p:nvSpPr>
        <p:spPr/>
        <p:txBody>
          <a:bodyPr/>
          <a:lstStyle/>
          <a:p>
            <a:fld id="{4B13C106-59C1-4B81-BE4E-F44775E58B7A}" type="datetime1">
              <a:rPr lang="en-US" smtClean="0"/>
              <a:t>11/12/2024</a:t>
            </a:fld>
            <a:endParaRPr lang="en-US"/>
          </a:p>
        </p:txBody>
      </p:sp>
      <p:sp>
        <p:nvSpPr>
          <p:cNvPr id="5" name="Footer Placeholder 4">
            <a:extLst>
              <a:ext uri="{FF2B5EF4-FFF2-40B4-BE49-F238E27FC236}">
                <a16:creationId xmlns:a16="http://schemas.microsoft.com/office/drawing/2014/main" id="{9E3FAD55-87EF-FC39-3B1C-8110F10A1A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623685-4333-CBBA-EB13-2C607DFE66DA}"/>
              </a:ext>
            </a:extLst>
          </p:cNvPr>
          <p:cNvSpPr>
            <a:spLocks noGrp="1"/>
          </p:cNvSpPr>
          <p:nvPr>
            <p:ph type="sldNum" sz="quarter" idx="12"/>
          </p:nvPr>
        </p:nvSpPr>
        <p:spPr/>
        <p:txBody>
          <a:bodyPr/>
          <a:lstStyle/>
          <a:p>
            <a:fld id="{82C41668-A9B7-4FAB-A418-B009C9AC4515}" type="slidenum">
              <a:rPr lang="en-US" smtClean="0"/>
              <a:t>‹#›</a:t>
            </a:fld>
            <a:endParaRPr lang="en-US"/>
          </a:p>
        </p:txBody>
      </p:sp>
    </p:spTree>
    <p:extLst>
      <p:ext uri="{BB962C8B-B14F-4D97-AF65-F5344CB8AC3E}">
        <p14:creationId xmlns:p14="http://schemas.microsoft.com/office/powerpoint/2010/main" val="82725214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0686BF9-B73B-254C-5C4B-FE851E3973F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90F0633-D3A3-D31E-76C9-023399173B8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0206C2-79D3-E511-D1A3-197C29890C0B}"/>
              </a:ext>
            </a:extLst>
          </p:cNvPr>
          <p:cNvSpPr>
            <a:spLocks noGrp="1"/>
          </p:cNvSpPr>
          <p:nvPr>
            <p:ph type="dt" sz="half" idx="10"/>
          </p:nvPr>
        </p:nvSpPr>
        <p:spPr/>
        <p:txBody>
          <a:bodyPr/>
          <a:lstStyle/>
          <a:p>
            <a:fld id="{538DCEF5-E52C-40AB-B57E-988A99328C83}" type="datetime1">
              <a:rPr lang="en-US" smtClean="0"/>
              <a:t>11/12/2024</a:t>
            </a:fld>
            <a:endParaRPr lang="en-US"/>
          </a:p>
        </p:txBody>
      </p:sp>
      <p:sp>
        <p:nvSpPr>
          <p:cNvPr id="5" name="Footer Placeholder 4">
            <a:extLst>
              <a:ext uri="{FF2B5EF4-FFF2-40B4-BE49-F238E27FC236}">
                <a16:creationId xmlns:a16="http://schemas.microsoft.com/office/drawing/2014/main" id="{4CAAE31F-F529-F411-536C-C8947A03F0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E763D2-62FD-2B13-DF39-81A36FBD3333}"/>
              </a:ext>
            </a:extLst>
          </p:cNvPr>
          <p:cNvSpPr>
            <a:spLocks noGrp="1"/>
          </p:cNvSpPr>
          <p:nvPr>
            <p:ph type="sldNum" sz="quarter" idx="12"/>
          </p:nvPr>
        </p:nvSpPr>
        <p:spPr/>
        <p:txBody>
          <a:bodyPr/>
          <a:lstStyle/>
          <a:p>
            <a:fld id="{82C41668-A9B7-4FAB-A418-B009C9AC4515}" type="slidenum">
              <a:rPr lang="en-US" smtClean="0"/>
              <a:t>‹#›</a:t>
            </a:fld>
            <a:endParaRPr lang="en-US"/>
          </a:p>
        </p:txBody>
      </p:sp>
    </p:spTree>
    <p:extLst>
      <p:ext uri="{BB962C8B-B14F-4D97-AF65-F5344CB8AC3E}">
        <p14:creationId xmlns:p14="http://schemas.microsoft.com/office/powerpoint/2010/main" val="2525611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A3FA4F-4061-49CF-9A71-EB08C086E36E}" type="datetime1">
              <a:rPr lang="en-US" smtClean="0"/>
              <a:t>11/12/2024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054149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323279A-B685-453E-903E-565CA733A3F3}" type="datetime1">
              <a:rPr lang="en-US" smtClean="0"/>
              <a:t>11/12/2024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394821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7E7111-56EA-4ACC-94B6-CECF6FA1AA56}" type="datetime1">
              <a:rPr lang="en-US" smtClean="0"/>
              <a:t>11/12/2024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282175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2BED1C3-C6BD-4522-9C5F-DC33471205C5}" type="datetime1">
              <a:rPr lang="en-US" smtClean="0"/>
              <a:t>11/12/2024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394893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DAED26-0AC5-45AB-9E0C-194CDDA4A884}" type="datetime1">
              <a:rPr lang="en-US" smtClean="0"/>
              <a:t>11/12/2024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202414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F514D6-4E17-4DD7-972D-72F9AC110550}" type="datetime1">
              <a:rPr lang="en-US" smtClean="0"/>
              <a:t>11/12/2024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530802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A91EBAE-F47B-4BB5-B619-5661AF0FE1CA}" type="datetime1">
              <a:rPr lang="en-US" smtClean="0"/>
              <a:t>11/12/2024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002950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D9F4986-901D-42E9-B2B6-819ADD1B0C82}" type="datetime1">
              <a:rPr lang="en-US" smtClean="0"/>
              <a:t>11/12/2024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2542802632"/>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 id="2147483924"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509525-341D-AF0E-AB08-1905B18855E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90E39B0-FD99-0623-3BE0-B7C2DEFB99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4AFA7A-DB3A-6810-A5B5-ED430368CC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D2B62A-0D90-44D3-981A-0A57E176E53C}" type="datetime1">
              <a:rPr lang="en-US" smtClean="0"/>
              <a:t>11/12/2024</a:t>
            </a:fld>
            <a:endParaRPr lang="en-US"/>
          </a:p>
        </p:txBody>
      </p:sp>
      <p:sp>
        <p:nvSpPr>
          <p:cNvPr id="5" name="Footer Placeholder 4">
            <a:extLst>
              <a:ext uri="{FF2B5EF4-FFF2-40B4-BE49-F238E27FC236}">
                <a16:creationId xmlns:a16="http://schemas.microsoft.com/office/drawing/2014/main" id="{E648A2B6-160E-4F27-626F-03EAA665DD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E584CE1-EF1A-DB86-C8E4-FE48EFFFAC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C41668-A9B7-4FAB-A418-B009C9AC4515}" type="slidenum">
              <a:rPr lang="en-US" smtClean="0"/>
              <a:t>‹#›</a:t>
            </a:fld>
            <a:endParaRPr lang="en-US"/>
          </a:p>
        </p:txBody>
      </p:sp>
    </p:spTree>
    <p:extLst>
      <p:ext uri="{BB962C8B-B14F-4D97-AF65-F5344CB8AC3E}">
        <p14:creationId xmlns:p14="http://schemas.microsoft.com/office/powerpoint/2010/main" val="798304051"/>
      </p:ext>
    </p:extLst>
  </p:cSld>
  <p:clrMap bg1="lt1" tx1="dk1" bg2="lt2" tx2="dk2" accent1="accent1" accent2="accent2" accent3="accent3" accent4="accent4" accent5="accent5" accent6="accent6" hlink="hlink" folHlink="folHlink"/>
  <p:sldLayoutIdLst>
    <p:sldLayoutId id="2147483864" r:id="rId1"/>
    <p:sldLayoutId id="2147483865" r:id="rId2"/>
    <p:sldLayoutId id="2147483866" r:id="rId3"/>
    <p:sldLayoutId id="2147483867" r:id="rId4"/>
    <p:sldLayoutId id="2147483868" r:id="rId5"/>
    <p:sldLayoutId id="2147483869" r:id="rId6"/>
    <p:sldLayoutId id="2147483870" r:id="rId7"/>
    <p:sldLayoutId id="2147483871" r:id="rId8"/>
    <p:sldLayoutId id="2147483872" r:id="rId9"/>
    <p:sldLayoutId id="2147483873" r:id="rId10"/>
    <p:sldLayoutId id="2147483874"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epa.gov/pesticide-advisory-committees-and-regulatory-partners/pesticide-program-dialogue-committee-16" TargetMode="Externa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hyperlink" Target="https://www.epa.gov/pesticide-advisory-committees-and-regulatory-partners/pesticide-program-dialogue-committee-16" TargetMode="External"/><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8DB9CD9-59B1-4D73-BC4C-98796A48EF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874A6A9-41FF-4E33-AFA8-F9F81436A5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721D730E-1F97-4071-B143-B05E6D2599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985"/>
            <a:chExt cx="9772765" cy="6858000"/>
          </a:xfrm>
        </p:grpSpPr>
        <p:sp>
          <p:nvSpPr>
            <p:cNvPr id="13" name="Freeform: Shape 12">
              <a:extLst>
                <a:ext uri="{FF2B5EF4-FFF2-40B4-BE49-F238E27FC236}">
                  <a16:creationId xmlns:a16="http://schemas.microsoft.com/office/drawing/2014/main" id="{B3849C6A-9EE5-4604-8EAE-DD4796B79D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308677BE-069B-4A4D-8732-E26B6EF567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9A9A575B-DD07-4388-963B-0AF3FDDCF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D55285E4-21EB-4EC1-AB8E-36E881E899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6A0C77B5-3FAA-4D4F-9555-89D751608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lt1"/>
                </a:solidFill>
              </a:endParaRPr>
            </a:p>
          </p:txBody>
        </p:sp>
        <p:sp>
          <p:nvSpPr>
            <p:cNvPr id="18" name="Freeform: Shape 17">
              <a:extLst>
                <a:ext uri="{FF2B5EF4-FFF2-40B4-BE49-F238E27FC236}">
                  <a16:creationId xmlns:a16="http://schemas.microsoft.com/office/drawing/2014/main" id="{5F0C96D1-A8B7-4C8E-9997-D823FD1591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DA46556D-445B-4CD0-87A0-02A30BD1B1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97DC48A4-5A7D-5BC9-D3F9-760B0248F065}"/>
              </a:ext>
            </a:extLst>
          </p:cNvPr>
          <p:cNvSpPr>
            <a:spLocks noGrp="1"/>
          </p:cNvSpPr>
          <p:nvPr>
            <p:ph type="ctrTitle"/>
          </p:nvPr>
        </p:nvSpPr>
        <p:spPr>
          <a:xfrm>
            <a:off x="3215729" y="1764407"/>
            <a:ext cx="5760846" cy="2310312"/>
          </a:xfrm>
        </p:spPr>
        <p:txBody>
          <a:bodyPr vert="horz" lIns="91440" tIns="45720" rIns="91440" bIns="45720" rtlCol="0" anchor="b">
            <a:normAutofit/>
          </a:bodyPr>
          <a:lstStyle/>
          <a:p>
            <a:pPr algn="ctr"/>
            <a:r>
              <a:rPr lang="en-US" sz="4400" b="1" kern="1200" cap="all">
                <a:solidFill>
                  <a:schemeClr val="tx2"/>
                </a:solidFill>
                <a:latin typeface="+mj-lt"/>
                <a:ea typeface="+mj-ea"/>
                <a:cs typeface="+mj-cs"/>
              </a:rPr>
              <a:t>PPDC Label Reform Workgroup Update</a:t>
            </a:r>
          </a:p>
        </p:txBody>
      </p:sp>
      <p:sp>
        <p:nvSpPr>
          <p:cNvPr id="3" name="Subtitle 2">
            <a:extLst>
              <a:ext uri="{FF2B5EF4-FFF2-40B4-BE49-F238E27FC236}">
                <a16:creationId xmlns:a16="http://schemas.microsoft.com/office/drawing/2014/main" id="{79225B78-1380-1D68-5A55-598BE849C81C}"/>
              </a:ext>
            </a:extLst>
          </p:cNvPr>
          <p:cNvSpPr>
            <a:spLocks noGrp="1"/>
          </p:cNvSpPr>
          <p:nvPr>
            <p:ph type="subTitle" idx="1"/>
          </p:nvPr>
        </p:nvSpPr>
        <p:spPr>
          <a:xfrm>
            <a:off x="3215729" y="4165152"/>
            <a:ext cx="5760846" cy="682079"/>
          </a:xfrm>
        </p:spPr>
        <p:txBody>
          <a:bodyPr vert="horz" lIns="91440" tIns="45720" rIns="91440" bIns="45720" rtlCol="0">
            <a:normAutofit/>
          </a:bodyPr>
          <a:lstStyle/>
          <a:p>
            <a:pPr algn="ctr">
              <a:lnSpc>
                <a:spcPct val="90000"/>
              </a:lnSpc>
              <a:spcBef>
                <a:spcPts val="1000"/>
              </a:spcBef>
            </a:pPr>
            <a:r>
              <a:rPr lang="en-US" sz="1500" kern="1200">
                <a:solidFill>
                  <a:schemeClr val="tx2"/>
                </a:solidFill>
                <a:latin typeface="+mn-lt"/>
                <a:ea typeface="+mn-ea"/>
                <a:cs typeface="+mn-cs"/>
              </a:rPr>
              <a:t>PPDC Fall Meeting, Virtual</a:t>
            </a:r>
          </a:p>
          <a:p>
            <a:pPr algn="ctr">
              <a:lnSpc>
                <a:spcPct val="90000"/>
              </a:lnSpc>
              <a:spcBef>
                <a:spcPts val="1000"/>
              </a:spcBef>
            </a:pPr>
            <a:r>
              <a:rPr lang="en-US" sz="1500" kern="1200">
                <a:solidFill>
                  <a:schemeClr val="tx2"/>
                </a:solidFill>
                <a:latin typeface="+mn-lt"/>
                <a:ea typeface="+mn-ea"/>
                <a:cs typeface="+mn-cs"/>
              </a:rPr>
              <a:t>November 13</a:t>
            </a:r>
            <a:r>
              <a:rPr lang="en-US" sz="1500" kern="1200" baseline="30000">
                <a:solidFill>
                  <a:schemeClr val="tx2"/>
                </a:solidFill>
                <a:latin typeface="+mn-lt"/>
                <a:ea typeface="+mn-ea"/>
                <a:cs typeface="+mn-cs"/>
              </a:rPr>
              <a:t>th</a:t>
            </a:r>
            <a:r>
              <a:rPr lang="en-US" sz="1500" kern="1200">
                <a:solidFill>
                  <a:schemeClr val="tx2"/>
                </a:solidFill>
                <a:latin typeface="+mn-lt"/>
                <a:ea typeface="+mn-ea"/>
                <a:cs typeface="+mn-cs"/>
              </a:rPr>
              <a:t>, 2024</a:t>
            </a:r>
          </a:p>
        </p:txBody>
      </p:sp>
    </p:spTree>
    <p:extLst>
      <p:ext uri="{BB962C8B-B14F-4D97-AF65-F5344CB8AC3E}">
        <p14:creationId xmlns:p14="http://schemas.microsoft.com/office/powerpoint/2010/main" val="1611992110"/>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2000"/>
                                  </p:stCondLst>
                                  <p:iterate type="lt">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4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0F61968-A82B-87CB-AE0D-5F85D5CD0563}"/>
              </a:ext>
            </a:extLst>
          </p:cNvPr>
          <p:cNvSpPr>
            <a:spLocks noGrp="1"/>
          </p:cNvSpPr>
          <p:nvPr>
            <p:ph type="title"/>
          </p:nvPr>
        </p:nvSpPr>
        <p:spPr>
          <a:xfrm>
            <a:off x="216763" y="186431"/>
            <a:ext cx="11660497" cy="785165"/>
          </a:xfrm>
        </p:spPr>
        <p:txBody>
          <a:bodyPr>
            <a:normAutofit/>
          </a:bodyPr>
          <a:lstStyle/>
          <a:p>
            <a:r>
              <a:rPr lang="en-US" sz="2800">
                <a:solidFill>
                  <a:srgbClr val="0000EC"/>
                </a:solidFill>
                <a:ea typeface="Calibri Light"/>
                <a:cs typeface="Calibri Light"/>
              </a:rPr>
              <a:t>Registration Division, Conventional (Agricultural) Structured Label Example</a:t>
            </a:r>
            <a:endParaRPr lang="en-US" sz="2800"/>
          </a:p>
        </p:txBody>
      </p:sp>
      <p:sp>
        <p:nvSpPr>
          <p:cNvPr id="5" name="TextBox 4">
            <a:extLst>
              <a:ext uri="{FF2B5EF4-FFF2-40B4-BE49-F238E27FC236}">
                <a16:creationId xmlns:a16="http://schemas.microsoft.com/office/drawing/2014/main" id="{3C0B3E32-7E19-76E3-0064-24DD5DB0D526}"/>
              </a:ext>
            </a:extLst>
          </p:cNvPr>
          <p:cNvSpPr txBox="1"/>
          <p:nvPr/>
        </p:nvSpPr>
        <p:spPr>
          <a:xfrm>
            <a:off x="221419" y="951718"/>
            <a:ext cx="5224160" cy="5909310"/>
          </a:xfrm>
          <a:prstGeom prst="rect">
            <a:avLst/>
          </a:prstGeom>
          <a:noFill/>
        </p:spPr>
        <p:txBody>
          <a:bodyPr wrap="square">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PPDC LRWG expertise was utilized to align on the structure for a conventional (agricultural) label</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Recommend the Agency consider:</a:t>
            </a:r>
          </a:p>
          <a:p>
            <a:pPr marL="800100" marR="0" lvl="1"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Existing sources to establish controlled vocabulary/standard phrases/required elements that would meet diverse needs of pesticide label stakeholders (e.g., State requirements and data fields, applicator needs, OPPEL dictionaries, etc.)</a:t>
            </a:r>
          </a:p>
          <a:p>
            <a:pPr marL="800100" marR="0" lvl="1"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Establishing data governance for future updates/maintenance of the established controlled vocabulary/standard phrases/required elements</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Establishing these would create consistencies across labels, minimizes human error, and enables automation</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See proposed structured label here </a:t>
            </a: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hlinkClick r:id="rId2"/>
              </a:rPr>
              <a:t>https://www.epa.gov/pesticide-advisory-committees-and-regulatory-partners/pesticide-program-dialogue-committee-16</a:t>
            </a: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 </a:t>
            </a:r>
          </a:p>
        </p:txBody>
      </p:sp>
      <p:pic>
        <p:nvPicPr>
          <p:cNvPr id="4" name="Picture 3">
            <a:extLst>
              <a:ext uri="{FF2B5EF4-FFF2-40B4-BE49-F238E27FC236}">
                <a16:creationId xmlns:a16="http://schemas.microsoft.com/office/drawing/2014/main" id="{781EC4FC-0168-3F0F-E2BC-84A2633959E3}"/>
              </a:ext>
            </a:extLst>
          </p:cNvPr>
          <p:cNvPicPr>
            <a:picLocks noChangeAspect="1"/>
          </p:cNvPicPr>
          <p:nvPr/>
        </p:nvPicPr>
        <p:blipFill>
          <a:blip r:embed="rId3"/>
          <a:srcRect t="1805"/>
          <a:stretch/>
        </p:blipFill>
        <p:spPr>
          <a:xfrm>
            <a:off x="5445579" y="856058"/>
            <a:ext cx="3873699" cy="4882545"/>
          </a:xfrm>
          <a:prstGeom prst="rect">
            <a:avLst/>
          </a:prstGeom>
          <a:ln>
            <a:solidFill>
              <a:schemeClr val="tx1"/>
            </a:solidFill>
          </a:ln>
        </p:spPr>
      </p:pic>
      <p:pic>
        <p:nvPicPr>
          <p:cNvPr id="9" name="Picture 8">
            <a:extLst>
              <a:ext uri="{FF2B5EF4-FFF2-40B4-BE49-F238E27FC236}">
                <a16:creationId xmlns:a16="http://schemas.microsoft.com/office/drawing/2014/main" id="{F6871D25-F833-7502-533E-A8FCEF69EAD0}"/>
              </a:ext>
            </a:extLst>
          </p:cNvPr>
          <p:cNvPicPr>
            <a:picLocks noChangeAspect="1"/>
          </p:cNvPicPr>
          <p:nvPr/>
        </p:nvPicPr>
        <p:blipFill>
          <a:blip r:embed="rId4"/>
          <a:stretch>
            <a:fillRect/>
          </a:stretch>
        </p:blipFill>
        <p:spPr>
          <a:xfrm>
            <a:off x="8164084" y="849896"/>
            <a:ext cx="3962604" cy="5010407"/>
          </a:xfrm>
          <a:prstGeom prst="rect">
            <a:avLst/>
          </a:prstGeom>
          <a:ln>
            <a:solidFill>
              <a:schemeClr val="tx1"/>
            </a:solidFill>
          </a:ln>
        </p:spPr>
      </p:pic>
      <p:pic>
        <p:nvPicPr>
          <p:cNvPr id="12" name="Picture 11">
            <a:extLst>
              <a:ext uri="{FF2B5EF4-FFF2-40B4-BE49-F238E27FC236}">
                <a16:creationId xmlns:a16="http://schemas.microsoft.com/office/drawing/2014/main" id="{093FC52E-84A8-1C8A-8DCD-E851882C6FC4}"/>
              </a:ext>
            </a:extLst>
          </p:cNvPr>
          <p:cNvPicPr>
            <a:picLocks noChangeAspect="1"/>
          </p:cNvPicPr>
          <p:nvPr/>
        </p:nvPicPr>
        <p:blipFill>
          <a:blip r:embed="rId5"/>
          <a:srcRect t="11497" b="7098"/>
          <a:stretch/>
        </p:blipFill>
        <p:spPr>
          <a:xfrm>
            <a:off x="6348243" y="5870745"/>
            <a:ext cx="4064209" cy="858140"/>
          </a:xfrm>
          <a:prstGeom prst="rect">
            <a:avLst/>
          </a:prstGeom>
          <a:ln>
            <a:solidFill>
              <a:schemeClr val="tx1"/>
            </a:solidFill>
          </a:ln>
        </p:spPr>
      </p:pic>
      <p:sp>
        <p:nvSpPr>
          <p:cNvPr id="3" name="Slide Number Placeholder 2">
            <a:extLst>
              <a:ext uri="{FF2B5EF4-FFF2-40B4-BE49-F238E27FC236}">
                <a16:creationId xmlns:a16="http://schemas.microsoft.com/office/drawing/2014/main" id="{0E7E5A92-4F4B-4171-B0A9-1B4C75DB3477}"/>
              </a:ext>
            </a:extLst>
          </p:cNvPr>
          <p:cNvSpPr>
            <a:spLocks noGrp="1"/>
          </p:cNvSpPr>
          <p:nvPr>
            <p:ph type="sldNum" sz="quarter" idx="12"/>
          </p:nvPr>
        </p:nvSpPr>
        <p:spPr>
          <a:xfrm>
            <a:off x="9448800" y="6489006"/>
            <a:ext cx="2743200" cy="365125"/>
          </a:xfrm>
        </p:spPr>
        <p:txBody>
          <a:bodyPr/>
          <a:lstStyle/>
          <a:p>
            <a:fld id="{48F63A3B-78C7-47BE-AE5E-E10140E04643}" type="slidenum">
              <a:rPr lang="en-US" smtClean="0"/>
              <a:t>10</a:t>
            </a:fld>
            <a:endParaRPr lang="en-US"/>
          </a:p>
        </p:txBody>
      </p:sp>
    </p:spTree>
    <p:extLst>
      <p:ext uri="{BB962C8B-B14F-4D97-AF65-F5344CB8AC3E}">
        <p14:creationId xmlns:p14="http://schemas.microsoft.com/office/powerpoint/2010/main" val="32424121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0F61968-A82B-87CB-AE0D-5F85D5CD0563}"/>
              </a:ext>
            </a:extLst>
          </p:cNvPr>
          <p:cNvSpPr>
            <a:spLocks noGrp="1"/>
          </p:cNvSpPr>
          <p:nvPr>
            <p:ph type="title"/>
          </p:nvPr>
        </p:nvSpPr>
        <p:spPr>
          <a:xfrm>
            <a:off x="216763" y="186431"/>
            <a:ext cx="11660497" cy="785165"/>
          </a:xfrm>
        </p:spPr>
        <p:txBody>
          <a:bodyPr>
            <a:normAutofit/>
          </a:bodyPr>
          <a:lstStyle/>
          <a:p>
            <a:r>
              <a:rPr lang="en-US" sz="2800">
                <a:solidFill>
                  <a:srgbClr val="0000EC"/>
                </a:solidFill>
                <a:ea typeface="Calibri Light"/>
                <a:cs typeface="Calibri Light"/>
              </a:rPr>
              <a:t>Registration Division, Conventional (Agricultural) Structured Label Example</a:t>
            </a:r>
            <a:endParaRPr lang="en-US" sz="2800"/>
          </a:p>
        </p:txBody>
      </p:sp>
      <p:sp>
        <p:nvSpPr>
          <p:cNvPr id="10" name="TextBox 9">
            <a:extLst>
              <a:ext uri="{FF2B5EF4-FFF2-40B4-BE49-F238E27FC236}">
                <a16:creationId xmlns:a16="http://schemas.microsoft.com/office/drawing/2014/main" id="{0C094D1C-296C-55B4-F3BD-22842DFD83F1}"/>
              </a:ext>
            </a:extLst>
          </p:cNvPr>
          <p:cNvSpPr txBox="1"/>
          <p:nvPr/>
        </p:nvSpPr>
        <p:spPr>
          <a:xfrm>
            <a:off x="6094344" y="971596"/>
            <a:ext cx="4848338" cy="92333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Aptos" panose="02110004020202020204"/>
                <a:ea typeface="+mn-ea"/>
                <a:cs typeface="+mn-cs"/>
              </a:rPr>
              <a:t>Two data element examples:</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a:ln>
                  <a:noFill/>
                </a:ln>
                <a:solidFill>
                  <a:prstClr val="black"/>
                </a:solidFill>
                <a:effectLst/>
                <a:uLnTx/>
                <a:uFillTx/>
                <a:latin typeface="Aptos" panose="02110004020202020204"/>
                <a:ea typeface="+mn-ea"/>
                <a:cs typeface="+mn-cs"/>
              </a:rPr>
              <a:t>Mandatory statements</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a:ln>
                  <a:noFill/>
                </a:ln>
                <a:solidFill>
                  <a:prstClr val="black"/>
                </a:solidFill>
                <a:effectLst/>
                <a:uLnTx/>
                <a:uFillTx/>
                <a:latin typeface="Aptos" panose="02110004020202020204"/>
                <a:ea typeface="+mn-ea"/>
                <a:cs typeface="+mn-cs"/>
              </a:rPr>
              <a:t>Potential for picklist</a:t>
            </a:r>
          </a:p>
        </p:txBody>
      </p:sp>
      <p:pic>
        <p:nvPicPr>
          <p:cNvPr id="4" name="Picture 3">
            <a:extLst>
              <a:ext uri="{FF2B5EF4-FFF2-40B4-BE49-F238E27FC236}">
                <a16:creationId xmlns:a16="http://schemas.microsoft.com/office/drawing/2014/main" id="{6AFB0199-E01B-3221-11D8-B34533E0A356}"/>
              </a:ext>
            </a:extLst>
          </p:cNvPr>
          <p:cNvPicPr>
            <a:picLocks noChangeAspect="1"/>
          </p:cNvPicPr>
          <p:nvPr/>
        </p:nvPicPr>
        <p:blipFill>
          <a:blip r:embed="rId2"/>
          <a:stretch>
            <a:fillRect/>
          </a:stretch>
        </p:blipFill>
        <p:spPr>
          <a:xfrm>
            <a:off x="6094344" y="2156646"/>
            <a:ext cx="4848338" cy="3667873"/>
          </a:xfrm>
          <a:prstGeom prst="rect">
            <a:avLst/>
          </a:prstGeom>
          <a:ln>
            <a:solidFill>
              <a:schemeClr val="tx1"/>
            </a:solidFill>
          </a:ln>
        </p:spPr>
      </p:pic>
      <p:sp>
        <p:nvSpPr>
          <p:cNvPr id="3" name="TextBox 2">
            <a:extLst>
              <a:ext uri="{FF2B5EF4-FFF2-40B4-BE49-F238E27FC236}">
                <a16:creationId xmlns:a16="http://schemas.microsoft.com/office/drawing/2014/main" id="{BE82CDB3-4CD9-5DD0-D27E-ECA13121449E}"/>
              </a:ext>
            </a:extLst>
          </p:cNvPr>
          <p:cNvSpPr txBox="1"/>
          <p:nvPr/>
        </p:nvSpPr>
        <p:spPr>
          <a:xfrm>
            <a:off x="221419" y="951718"/>
            <a:ext cx="5289474" cy="5909310"/>
          </a:xfrm>
          <a:prstGeom prst="rect">
            <a:avLst/>
          </a:prstGeom>
          <a:noFill/>
        </p:spPr>
        <p:txBody>
          <a:bodyPr wrap="square">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PPDC LRWG expertise was utilized to align on the structure for a conventional (agricultural) label</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Recommend the Agency consider:</a:t>
            </a:r>
          </a:p>
          <a:p>
            <a:pPr marL="800100" marR="0" lvl="1"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Existing sources to establish controlled vocabulary/standard phrases/required elements that would meet diverse needs of pesticide label stakeholders (e.g., State requirements and data fields, applicator needs, OPPEL dictionaries, etc.)</a:t>
            </a:r>
          </a:p>
          <a:p>
            <a:pPr marL="800100" marR="0" lvl="1"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Establishing data governance for future updates/maintenance of the established controlled vocabulary/standard phrases/required elements</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Establishing these would create consistencies across labels, minimizes human error, and enables automation</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See proposed structured label here </a:t>
            </a: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hlinkClick r:id="rId3"/>
              </a:rPr>
              <a:t>https://www.epa.gov/pesticide-advisory-committees-and-regulatory-partners/pesticide-program-dialogue-committee-16</a:t>
            </a: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 </a:t>
            </a:r>
          </a:p>
        </p:txBody>
      </p:sp>
      <p:sp>
        <p:nvSpPr>
          <p:cNvPr id="5" name="Slide Number Placeholder 4">
            <a:extLst>
              <a:ext uri="{FF2B5EF4-FFF2-40B4-BE49-F238E27FC236}">
                <a16:creationId xmlns:a16="http://schemas.microsoft.com/office/drawing/2014/main" id="{8859DAA1-0A54-2AD7-3D6D-AC045F4D26CF}"/>
              </a:ext>
            </a:extLst>
          </p:cNvPr>
          <p:cNvSpPr>
            <a:spLocks noGrp="1"/>
          </p:cNvSpPr>
          <p:nvPr>
            <p:ph type="sldNum" sz="quarter" idx="12"/>
          </p:nvPr>
        </p:nvSpPr>
        <p:spPr>
          <a:xfrm>
            <a:off x="9448800" y="6492875"/>
            <a:ext cx="2743200" cy="365125"/>
          </a:xfrm>
        </p:spPr>
        <p:txBody>
          <a:bodyPr/>
          <a:lstStyle/>
          <a:p>
            <a:fld id="{48F63A3B-78C7-47BE-AE5E-E10140E04643}" type="slidenum">
              <a:rPr lang="en-US" smtClean="0"/>
              <a:t>11</a:t>
            </a:fld>
            <a:endParaRPr lang="en-US"/>
          </a:p>
        </p:txBody>
      </p:sp>
    </p:spTree>
    <p:extLst>
      <p:ext uri="{BB962C8B-B14F-4D97-AF65-F5344CB8AC3E}">
        <p14:creationId xmlns:p14="http://schemas.microsoft.com/office/powerpoint/2010/main" val="22847327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0F61968-A82B-87CB-AE0D-5F85D5CD0563}"/>
              </a:ext>
            </a:extLst>
          </p:cNvPr>
          <p:cNvSpPr>
            <a:spLocks noGrp="1"/>
          </p:cNvSpPr>
          <p:nvPr>
            <p:ph type="title"/>
          </p:nvPr>
        </p:nvSpPr>
        <p:spPr>
          <a:xfrm>
            <a:off x="355285" y="128787"/>
            <a:ext cx="4466583" cy="1419087"/>
          </a:xfrm>
        </p:spPr>
        <p:txBody>
          <a:bodyPr>
            <a:noAutofit/>
          </a:bodyPr>
          <a:lstStyle/>
          <a:p>
            <a:r>
              <a:rPr lang="en-US" sz="2800">
                <a:solidFill>
                  <a:srgbClr val="0000EC"/>
                </a:solidFill>
                <a:ea typeface="Calibri Light"/>
                <a:cs typeface="Calibri Light"/>
              </a:rPr>
              <a:t>Registration Division, Conventional (Agricultural) Structured Label Example</a:t>
            </a:r>
            <a:endParaRPr lang="en-US" sz="2800"/>
          </a:p>
        </p:txBody>
      </p:sp>
      <p:pic>
        <p:nvPicPr>
          <p:cNvPr id="33" name="Picture 32">
            <a:extLst>
              <a:ext uri="{FF2B5EF4-FFF2-40B4-BE49-F238E27FC236}">
                <a16:creationId xmlns:a16="http://schemas.microsoft.com/office/drawing/2014/main" id="{71309D05-EB99-78DD-8371-4E9A4A1D5B76}"/>
              </a:ext>
            </a:extLst>
          </p:cNvPr>
          <p:cNvPicPr>
            <a:picLocks noChangeAspect="1"/>
          </p:cNvPicPr>
          <p:nvPr/>
        </p:nvPicPr>
        <p:blipFill>
          <a:blip r:embed="rId2"/>
          <a:stretch>
            <a:fillRect/>
          </a:stretch>
        </p:blipFill>
        <p:spPr>
          <a:xfrm>
            <a:off x="5114357" y="1193954"/>
            <a:ext cx="1810003" cy="3543795"/>
          </a:xfrm>
          <a:prstGeom prst="rect">
            <a:avLst/>
          </a:prstGeom>
        </p:spPr>
      </p:pic>
      <p:pic>
        <p:nvPicPr>
          <p:cNvPr id="34" name="Picture 33">
            <a:extLst>
              <a:ext uri="{FF2B5EF4-FFF2-40B4-BE49-F238E27FC236}">
                <a16:creationId xmlns:a16="http://schemas.microsoft.com/office/drawing/2014/main" id="{CD87DA8B-D7C2-94F3-B274-81B247EC469D}"/>
              </a:ext>
            </a:extLst>
          </p:cNvPr>
          <p:cNvPicPr>
            <a:picLocks noChangeAspect="1"/>
          </p:cNvPicPr>
          <p:nvPr/>
        </p:nvPicPr>
        <p:blipFill>
          <a:blip r:embed="rId3"/>
          <a:srcRect r="40891"/>
          <a:stretch/>
        </p:blipFill>
        <p:spPr>
          <a:xfrm>
            <a:off x="9179957" y="173286"/>
            <a:ext cx="2817317" cy="6558116"/>
          </a:xfrm>
          <a:prstGeom prst="rect">
            <a:avLst/>
          </a:prstGeom>
        </p:spPr>
      </p:pic>
      <p:sp>
        <p:nvSpPr>
          <p:cNvPr id="36" name="TextBox 35">
            <a:extLst>
              <a:ext uri="{FF2B5EF4-FFF2-40B4-BE49-F238E27FC236}">
                <a16:creationId xmlns:a16="http://schemas.microsoft.com/office/drawing/2014/main" id="{792B2983-D529-0E03-26D4-265D3805AF2F}"/>
              </a:ext>
            </a:extLst>
          </p:cNvPr>
          <p:cNvSpPr txBox="1"/>
          <p:nvPr/>
        </p:nvSpPr>
        <p:spPr>
          <a:xfrm>
            <a:off x="10588615" y="514746"/>
            <a:ext cx="1552063" cy="923330"/>
          </a:xfrm>
          <a:prstGeom prst="rect">
            <a:avLst/>
          </a:prstGeom>
          <a:solidFill>
            <a:schemeClr val="bg1"/>
          </a:solid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Aptos" panose="02110004020202020204"/>
                <a:ea typeface="+mn-ea"/>
                <a:cs typeface="+mn-cs"/>
              </a:rPr>
              <a:t>Conventional (Agricultural) Structure</a:t>
            </a:r>
          </a:p>
        </p:txBody>
      </p:sp>
      <p:cxnSp>
        <p:nvCxnSpPr>
          <p:cNvPr id="37" name="Straight Connector 36">
            <a:extLst>
              <a:ext uri="{FF2B5EF4-FFF2-40B4-BE49-F238E27FC236}">
                <a16:creationId xmlns:a16="http://schemas.microsoft.com/office/drawing/2014/main" id="{9287DFF1-F46D-742B-F9CA-99A513610C76}"/>
              </a:ext>
            </a:extLst>
          </p:cNvPr>
          <p:cNvCxnSpPr/>
          <p:nvPr/>
        </p:nvCxnSpPr>
        <p:spPr>
          <a:xfrm flipV="1">
            <a:off x="6924360" y="532302"/>
            <a:ext cx="2255597" cy="76775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9" name="Straight Connector 38">
            <a:extLst>
              <a:ext uri="{FF2B5EF4-FFF2-40B4-BE49-F238E27FC236}">
                <a16:creationId xmlns:a16="http://schemas.microsoft.com/office/drawing/2014/main" id="{431EC0E0-544B-6347-4034-5C07BFB28F4F}"/>
              </a:ext>
            </a:extLst>
          </p:cNvPr>
          <p:cNvCxnSpPr>
            <a:cxnSpLocks/>
          </p:cNvCxnSpPr>
          <p:nvPr/>
        </p:nvCxnSpPr>
        <p:spPr>
          <a:xfrm flipV="1">
            <a:off x="6924360" y="1300053"/>
            <a:ext cx="2255597" cy="13802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id="{97000C6A-B470-3234-14DD-97950606F0FF}"/>
              </a:ext>
            </a:extLst>
          </p:cNvPr>
          <p:cNvCxnSpPr>
            <a:cxnSpLocks/>
          </p:cNvCxnSpPr>
          <p:nvPr/>
        </p:nvCxnSpPr>
        <p:spPr>
          <a:xfrm>
            <a:off x="6924360" y="1592373"/>
            <a:ext cx="2255597" cy="47543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41EC9346-A459-8B0D-2186-24B94FE4FF7E}"/>
              </a:ext>
            </a:extLst>
          </p:cNvPr>
          <p:cNvCxnSpPr>
            <a:cxnSpLocks/>
          </p:cNvCxnSpPr>
          <p:nvPr/>
        </p:nvCxnSpPr>
        <p:spPr>
          <a:xfrm flipV="1">
            <a:off x="6924360" y="1731374"/>
            <a:ext cx="2255597" cy="180078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3" name="Straight Connector 42">
            <a:extLst>
              <a:ext uri="{FF2B5EF4-FFF2-40B4-BE49-F238E27FC236}">
                <a16:creationId xmlns:a16="http://schemas.microsoft.com/office/drawing/2014/main" id="{D58EAE89-1847-00D1-07AB-67AF54CFD8BF}"/>
              </a:ext>
            </a:extLst>
          </p:cNvPr>
          <p:cNvCxnSpPr>
            <a:cxnSpLocks/>
          </p:cNvCxnSpPr>
          <p:nvPr/>
        </p:nvCxnSpPr>
        <p:spPr>
          <a:xfrm>
            <a:off x="6924360" y="1731374"/>
            <a:ext cx="2255597" cy="41406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5" name="Straight Connector 44">
            <a:extLst>
              <a:ext uri="{FF2B5EF4-FFF2-40B4-BE49-F238E27FC236}">
                <a16:creationId xmlns:a16="http://schemas.microsoft.com/office/drawing/2014/main" id="{91A31D24-72AD-075F-6140-D9D4A0C71A47}"/>
              </a:ext>
            </a:extLst>
          </p:cNvPr>
          <p:cNvCxnSpPr>
            <a:cxnSpLocks/>
          </p:cNvCxnSpPr>
          <p:nvPr/>
        </p:nvCxnSpPr>
        <p:spPr>
          <a:xfrm>
            <a:off x="6924360" y="1899589"/>
            <a:ext cx="2255597" cy="46151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7" name="Straight Connector 46">
            <a:extLst>
              <a:ext uri="{FF2B5EF4-FFF2-40B4-BE49-F238E27FC236}">
                <a16:creationId xmlns:a16="http://schemas.microsoft.com/office/drawing/2014/main" id="{19CBE3C3-B6B4-2AC3-458E-EA22457AFCBC}"/>
              </a:ext>
            </a:extLst>
          </p:cNvPr>
          <p:cNvCxnSpPr>
            <a:cxnSpLocks/>
          </p:cNvCxnSpPr>
          <p:nvPr/>
        </p:nvCxnSpPr>
        <p:spPr>
          <a:xfrm flipV="1">
            <a:off x="6924360" y="608962"/>
            <a:ext cx="2255597" cy="141355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8" name="Straight Connector 47">
            <a:extLst>
              <a:ext uri="{FF2B5EF4-FFF2-40B4-BE49-F238E27FC236}">
                <a16:creationId xmlns:a16="http://schemas.microsoft.com/office/drawing/2014/main" id="{BD7D535D-F40C-1150-AE99-DD6718D3E373}"/>
              </a:ext>
            </a:extLst>
          </p:cNvPr>
          <p:cNvCxnSpPr>
            <a:cxnSpLocks/>
          </p:cNvCxnSpPr>
          <p:nvPr/>
        </p:nvCxnSpPr>
        <p:spPr>
          <a:xfrm>
            <a:off x="6924359" y="2176924"/>
            <a:ext cx="2255598" cy="42466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0" name="Straight Connector 49">
            <a:extLst>
              <a:ext uri="{FF2B5EF4-FFF2-40B4-BE49-F238E27FC236}">
                <a16:creationId xmlns:a16="http://schemas.microsoft.com/office/drawing/2014/main" id="{3E55E36B-A2D1-E81C-60DF-2950C2BFCA02}"/>
              </a:ext>
            </a:extLst>
          </p:cNvPr>
          <p:cNvCxnSpPr>
            <a:cxnSpLocks/>
          </p:cNvCxnSpPr>
          <p:nvPr/>
        </p:nvCxnSpPr>
        <p:spPr>
          <a:xfrm flipV="1">
            <a:off x="6924358" y="2279998"/>
            <a:ext cx="2255599" cy="2167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1" name="Straight Connector 50">
            <a:extLst>
              <a:ext uri="{FF2B5EF4-FFF2-40B4-BE49-F238E27FC236}">
                <a16:creationId xmlns:a16="http://schemas.microsoft.com/office/drawing/2014/main" id="{D78C7965-C1EF-B2C4-0FA0-8ADDCA4F765F}"/>
              </a:ext>
            </a:extLst>
          </p:cNvPr>
          <p:cNvCxnSpPr>
            <a:cxnSpLocks/>
          </p:cNvCxnSpPr>
          <p:nvPr/>
        </p:nvCxnSpPr>
        <p:spPr>
          <a:xfrm>
            <a:off x="6924358" y="2313657"/>
            <a:ext cx="2255598" cy="53663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3" name="Straight Connector 52">
            <a:extLst>
              <a:ext uri="{FF2B5EF4-FFF2-40B4-BE49-F238E27FC236}">
                <a16:creationId xmlns:a16="http://schemas.microsoft.com/office/drawing/2014/main" id="{69093591-CF89-47C1-9623-4482D9A1D418}"/>
              </a:ext>
            </a:extLst>
          </p:cNvPr>
          <p:cNvCxnSpPr>
            <a:cxnSpLocks/>
          </p:cNvCxnSpPr>
          <p:nvPr/>
        </p:nvCxnSpPr>
        <p:spPr>
          <a:xfrm flipV="1">
            <a:off x="6924357" y="2436225"/>
            <a:ext cx="2255599" cy="4369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4" name="Straight Connector 53">
            <a:extLst>
              <a:ext uri="{FF2B5EF4-FFF2-40B4-BE49-F238E27FC236}">
                <a16:creationId xmlns:a16="http://schemas.microsoft.com/office/drawing/2014/main" id="{183B8DAF-1D65-E08E-29D7-3120B5300361}"/>
              </a:ext>
            </a:extLst>
          </p:cNvPr>
          <p:cNvCxnSpPr>
            <a:cxnSpLocks/>
            <a:stCxn id="33" idx="3"/>
          </p:cNvCxnSpPr>
          <p:nvPr/>
        </p:nvCxnSpPr>
        <p:spPr>
          <a:xfrm flipV="1">
            <a:off x="6924360" y="2513354"/>
            <a:ext cx="2255596" cy="45249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6" name="Straight Connector 55">
            <a:extLst>
              <a:ext uri="{FF2B5EF4-FFF2-40B4-BE49-F238E27FC236}">
                <a16:creationId xmlns:a16="http://schemas.microsoft.com/office/drawing/2014/main" id="{4AF261C1-6204-D6AB-5102-1F9229CEBCD2}"/>
              </a:ext>
            </a:extLst>
          </p:cNvPr>
          <p:cNvCxnSpPr>
            <a:cxnSpLocks/>
          </p:cNvCxnSpPr>
          <p:nvPr/>
        </p:nvCxnSpPr>
        <p:spPr>
          <a:xfrm flipV="1">
            <a:off x="6924360" y="2713607"/>
            <a:ext cx="2255596" cy="95760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7" name="Straight Connector 56">
            <a:extLst>
              <a:ext uri="{FF2B5EF4-FFF2-40B4-BE49-F238E27FC236}">
                <a16:creationId xmlns:a16="http://schemas.microsoft.com/office/drawing/2014/main" id="{ABA8ED31-BB74-D680-12CA-ECF99184A78D}"/>
              </a:ext>
            </a:extLst>
          </p:cNvPr>
          <p:cNvCxnSpPr>
            <a:cxnSpLocks/>
          </p:cNvCxnSpPr>
          <p:nvPr/>
        </p:nvCxnSpPr>
        <p:spPr>
          <a:xfrm flipV="1">
            <a:off x="6924357" y="2981996"/>
            <a:ext cx="2255599" cy="82749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9" name="Straight Connector 58">
            <a:extLst>
              <a:ext uri="{FF2B5EF4-FFF2-40B4-BE49-F238E27FC236}">
                <a16:creationId xmlns:a16="http://schemas.microsoft.com/office/drawing/2014/main" id="{B367BA85-4522-56F5-F365-9B18D7FC5F35}"/>
              </a:ext>
            </a:extLst>
          </p:cNvPr>
          <p:cNvCxnSpPr>
            <a:cxnSpLocks/>
          </p:cNvCxnSpPr>
          <p:nvPr/>
        </p:nvCxnSpPr>
        <p:spPr>
          <a:xfrm flipV="1">
            <a:off x="6924356" y="3783232"/>
            <a:ext cx="2255600" cy="16263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0" name="Straight Connector 59">
            <a:extLst>
              <a:ext uri="{FF2B5EF4-FFF2-40B4-BE49-F238E27FC236}">
                <a16:creationId xmlns:a16="http://schemas.microsoft.com/office/drawing/2014/main" id="{27FF8B75-5AE3-F0DD-B83C-DB20CD3F2FAB}"/>
              </a:ext>
            </a:extLst>
          </p:cNvPr>
          <p:cNvCxnSpPr>
            <a:cxnSpLocks/>
          </p:cNvCxnSpPr>
          <p:nvPr/>
        </p:nvCxnSpPr>
        <p:spPr>
          <a:xfrm>
            <a:off x="6924355" y="4092564"/>
            <a:ext cx="2255601" cy="212674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2" name="Straight Connector 61">
            <a:extLst>
              <a:ext uri="{FF2B5EF4-FFF2-40B4-BE49-F238E27FC236}">
                <a16:creationId xmlns:a16="http://schemas.microsoft.com/office/drawing/2014/main" id="{D011EFD7-E8A2-B5FB-CE27-39D08A9022E7}"/>
              </a:ext>
            </a:extLst>
          </p:cNvPr>
          <p:cNvCxnSpPr>
            <a:cxnSpLocks/>
          </p:cNvCxnSpPr>
          <p:nvPr/>
        </p:nvCxnSpPr>
        <p:spPr>
          <a:xfrm>
            <a:off x="6924354" y="4248791"/>
            <a:ext cx="2255602" cy="2315172"/>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3" name="Straight Connector 62">
            <a:extLst>
              <a:ext uri="{FF2B5EF4-FFF2-40B4-BE49-F238E27FC236}">
                <a16:creationId xmlns:a16="http://schemas.microsoft.com/office/drawing/2014/main" id="{5AAA283D-FE40-AEB4-3FFD-1F2BEB94BE14}"/>
              </a:ext>
            </a:extLst>
          </p:cNvPr>
          <p:cNvCxnSpPr>
            <a:cxnSpLocks/>
          </p:cNvCxnSpPr>
          <p:nvPr/>
        </p:nvCxnSpPr>
        <p:spPr>
          <a:xfrm>
            <a:off x="6924352" y="4392482"/>
            <a:ext cx="2255604" cy="122213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4" name="Straight Connector 63">
            <a:extLst>
              <a:ext uri="{FF2B5EF4-FFF2-40B4-BE49-F238E27FC236}">
                <a16:creationId xmlns:a16="http://schemas.microsoft.com/office/drawing/2014/main" id="{A31C479B-BA46-35D1-6622-13E196C51380}"/>
              </a:ext>
            </a:extLst>
          </p:cNvPr>
          <p:cNvCxnSpPr>
            <a:cxnSpLocks/>
          </p:cNvCxnSpPr>
          <p:nvPr/>
        </p:nvCxnSpPr>
        <p:spPr>
          <a:xfrm>
            <a:off x="6924353" y="4385165"/>
            <a:ext cx="2255603" cy="168645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67" name="Rectangle 66">
            <a:extLst>
              <a:ext uri="{FF2B5EF4-FFF2-40B4-BE49-F238E27FC236}">
                <a16:creationId xmlns:a16="http://schemas.microsoft.com/office/drawing/2014/main" id="{143166E1-E7B0-BA78-37CC-C3AAEC795DB4}"/>
              </a:ext>
            </a:extLst>
          </p:cNvPr>
          <p:cNvSpPr/>
          <p:nvPr/>
        </p:nvSpPr>
        <p:spPr>
          <a:xfrm>
            <a:off x="5044970" y="4457321"/>
            <a:ext cx="1879381" cy="311910"/>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cxnSp>
        <p:nvCxnSpPr>
          <p:cNvPr id="68" name="Straight Connector 67">
            <a:extLst>
              <a:ext uri="{FF2B5EF4-FFF2-40B4-BE49-F238E27FC236}">
                <a16:creationId xmlns:a16="http://schemas.microsoft.com/office/drawing/2014/main" id="{110C9BEF-37B0-A4B7-7588-4016467130CE}"/>
              </a:ext>
            </a:extLst>
          </p:cNvPr>
          <p:cNvCxnSpPr>
            <a:cxnSpLocks/>
            <a:stCxn id="70" idx="0"/>
            <a:endCxn id="67" idx="2"/>
          </p:cNvCxnSpPr>
          <p:nvPr/>
        </p:nvCxnSpPr>
        <p:spPr>
          <a:xfrm flipH="1" flipV="1">
            <a:off x="5984661" y="4769231"/>
            <a:ext cx="444735" cy="25930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70" name="TextBox 69">
            <a:extLst>
              <a:ext uri="{FF2B5EF4-FFF2-40B4-BE49-F238E27FC236}">
                <a16:creationId xmlns:a16="http://schemas.microsoft.com/office/drawing/2014/main" id="{4BCE4C0B-C6EE-FC12-964D-8FA049D28D67}"/>
              </a:ext>
            </a:extLst>
          </p:cNvPr>
          <p:cNvSpPr txBox="1"/>
          <p:nvPr/>
        </p:nvSpPr>
        <p:spPr>
          <a:xfrm>
            <a:off x="5114357" y="5028532"/>
            <a:ext cx="2630078" cy="830997"/>
          </a:xfrm>
          <a:prstGeom prst="rect">
            <a:avLst/>
          </a:prstGeom>
          <a:solidFill>
            <a:schemeClr val="bg1"/>
          </a:solid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Aptos" panose="02110004020202020204"/>
                <a:ea typeface="+mn-ea"/>
                <a:cs typeface="+mn-cs"/>
              </a:rPr>
              <a:t>Not on agricultural labels, hence, these should be specific data elements considerations for antimicrobial labels.</a:t>
            </a:r>
          </a:p>
        </p:txBody>
      </p:sp>
      <p:sp>
        <p:nvSpPr>
          <p:cNvPr id="71" name="TextBox 70">
            <a:extLst>
              <a:ext uri="{FF2B5EF4-FFF2-40B4-BE49-F238E27FC236}">
                <a16:creationId xmlns:a16="http://schemas.microsoft.com/office/drawing/2014/main" id="{CBBCE599-6345-DF4A-9A57-651B21ECA9DE}"/>
              </a:ext>
            </a:extLst>
          </p:cNvPr>
          <p:cNvSpPr txBox="1"/>
          <p:nvPr/>
        </p:nvSpPr>
        <p:spPr>
          <a:xfrm>
            <a:off x="4816076" y="824622"/>
            <a:ext cx="2630078" cy="369332"/>
          </a:xfrm>
          <a:prstGeom prst="rect">
            <a:avLst/>
          </a:prstGeom>
          <a:solidFill>
            <a:schemeClr val="bg1"/>
          </a:solid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Aptos" panose="02110004020202020204"/>
                <a:ea typeface="+mn-ea"/>
                <a:cs typeface="+mn-cs"/>
              </a:rPr>
              <a:t>Antimicrobial Structure</a:t>
            </a:r>
          </a:p>
        </p:txBody>
      </p:sp>
      <p:sp>
        <p:nvSpPr>
          <p:cNvPr id="73" name="TextBox 72">
            <a:extLst>
              <a:ext uri="{FF2B5EF4-FFF2-40B4-BE49-F238E27FC236}">
                <a16:creationId xmlns:a16="http://schemas.microsoft.com/office/drawing/2014/main" id="{E5EAD853-C8F9-7920-4191-5E819E3C28CF}"/>
              </a:ext>
            </a:extLst>
          </p:cNvPr>
          <p:cNvSpPr txBox="1"/>
          <p:nvPr/>
        </p:nvSpPr>
        <p:spPr>
          <a:xfrm>
            <a:off x="305765" y="1961152"/>
            <a:ext cx="4739205" cy="4278094"/>
          </a:xfrm>
          <a:prstGeom prst="rect">
            <a:avLst/>
          </a:prstGeom>
          <a:noFill/>
        </p:spPr>
        <p:txBody>
          <a:bodyPr wrap="square">
            <a:spAutoFit/>
          </a:bodyPr>
          <a:lstStyle/>
          <a:p>
            <a:pPr marL="342900" marR="0" lvl="0" indent="-342900" algn="l" defTabSz="457200" rtl="0" eaLnBrk="1" fontAlgn="auto" latinLnBrk="0" hangingPunct="1">
              <a:lnSpc>
                <a:spcPct val="100000"/>
              </a:lnSpc>
              <a:spcBef>
                <a:spcPts val="0"/>
              </a:spcBef>
              <a:spcAft>
                <a:spcPts val="0"/>
              </a:spcAft>
              <a:buClrTx/>
              <a:buSzPts val="1000"/>
              <a:buFont typeface="Symbol" panose="05050102010706020507" pitchFamily="18" charset="2"/>
              <a:buChar char=""/>
              <a:tabLst>
                <a:tab pos="457200" algn="l"/>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ptos" panose="020B0004020202020204" pitchFamily="34" charset="0"/>
              </a:rPr>
              <a:t>Pesticides share common data elements</a:t>
            </a:r>
            <a:endParaRPr kumimoji="0" lang="en-US" sz="1600" b="0"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Aptos" panose="020B0004020202020204" pitchFamily="34" charset="0"/>
            </a:endParaRPr>
          </a:p>
          <a:p>
            <a:pPr marL="457200" marR="0" lvl="1" indent="0" algn="l" defTabSz="457200" rtl="0" eaLnBrk="1" fontAlgn="auto" latinLnBrk="0" hangingPunct="1">
              <a:lnSpc>
                <a:spcPct val="100000"/>
              </a:lnSpc>
              <a:spcBef>
                <a:spcPts val="0"/>
              </a:spcBef>
              <a:spcAft>
                <a:spcPts val="0"/>
              </a:spcAft>
              <a:buClrTx/>
              <a:buSzPts val="1000"/>
              <a:buFontTx/>
              <a:buNone/>
              <a:tabLst>
                <a:tab pos="914400" algn="l"/>
              </a:tabLst>
              <a:defRPr/>
            </a:pPr>
            <a:endParaRPr kumimoji="0" lang="en-US" sz="1600" b="0"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a:p>
            <a:pPr marL="342900" marR="0" lvl="0" indent="-342900" algn="l" defTabSz="457200" rtl="0" eaLnBrk="1" fontAlgn="auto" latinLnBrk="0" hangingPunct="1">
              <a:lnSpc>
                <a:spcPct val="100000"/>
              </a:lnSpc>
              <a:spcBef>
                <a:spcPts val="0"/>
              </a:spcBef>
              <a:spcAft>
                <a:spcPts val="0"/>
              </a:spcAft>
              <a:buClrTx/>
              <a:buSzPts val="1000"/>
              <a:buFont typeface="Symbol" panose="05050102010706020507" pitchFamily="18" charset="2"/>
              <a:buChar char=""/>
              <a:tabLst>
                <a:tab pos="457200" algn="l"/>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ptos" panose="020B0004020202020204" pitchFamily="34" charset="0"/>
              </a:rPr>
              <a:t>After a mapping analysis of different pesticide types (example to the right), </a:t>
            </a:r>
            <a:r>
              <a:rPr kumimoji="0" lang="en-US" sz="1600" b="1" i="0" u="sng"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ptos" panose="020B0004020202020204" pitchFamily="34" charset="0"/>
              </a:rPr>
              <a:t>one common structure is likely achievable</a:t>
            </a: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ptos" panose="020B0004020202020204" pitchFamily="34" charset="0"/>
              </a:rPr>
              <a:t> with additional label elements/modules depending on the pesticide type (i.e., the unique data elements and needs of different pesticide types)</a:t>
            </a:r>
          </a:p>
          <a:p>
            <a:pPr marL="342900" marR="0" lvl="0" indent="-342900" algn="l" defTabSz="457200" rtl="0" eaLnBrk="1" fontAlgn="auto" latinLnBrk="0" hangingPunct="1">
              <a:lnSpc>
                <a:spcPct val="100000"/>
              </a:lnSpc>
              <a:spcBef>
                <a:spcPts val="0"/>
              </a:spcBef>
              <a:spcAft>
                <a:spcPts val="0"/>
              </a:spcAft>
              <a:buClrTx/>
              <a:buSzPts val="1000"/>
              <a:buFont typeface="Symbol" panose="05050102010706020507" pitchFamily="18" charset="2"/>
              <a:buChar char=""/>
              <a:tabLst>
                <a:tab pos="457200" algn="l"/>
              </a:tabLst>
              <a:defRPr/>
            </a:pPr>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ptos" panose="020B0004020202020204" pitchFamily="34" charset="0"/>
            </a:endParaRPr>
          </a:p>
          <a:p>
            <a:pPr marL="342900" marR="0" lvl="0" indent="-342900" algn="l" defTabSz="457200" rtl="0" eaLnBrk="1" fontAlgn="auto" latinLnBrk="0" hangingPunct="1">
              <a:lnSpc>
                <a:spcPct val="100000"/>
              </a:lnSpc>
              <a:spcBef>
                <a:spcPts val="0"/>
              </a:spcBef>
              <a:spcAft>
                <a:spcPts val="0"/>
              </a:spcAft>
              <a:buClrTx/>
              <a:buSzPts val="1000"/>
              <a:buFont typeface="Symbol" panose="05050102010706020507" pitchFamily="18" charset="2"/>
              <a:buChar char=""/>
              <a:tabLst>
                <a:tab pos="457200" algn="l"/>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ptos" panose="020B0004020202020204" pitchFamily="34" charset="0"/>
              </a:rPr>
              <a:t>Registrant industry groups such as CropLife America [CLA], Responsible Industry for a Sound Environment [RISE], Household and Commercial Products Association [HCPA], Center for Biocide Chemistries [CBC], American Chemistry Council [ACC], should be considered as stakeholder groups for further refinements of the structured label</a:t>
            </a:r>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ptos" panose="020B0004020202020204" pitchFamily="34" charset="0"/>
            </a:endParaRPr>
          </a:p>
        </p:txBody>
      </p:sp>
      <p:sp>
        <p:nvSpPr>
          <p:cNvPr id="3" name="Slide Number Placeholder 2">
            <a:extLst>
              <a:ext uri="{FF2B5EF4-FFF2-40B4-BE49-F238E27FC236}">
                <a16:creationId xmlns:a16="http://schemas.microsoft.com/office/drawing/2014/main" id="{43F61C3C-A8A9-87C3-0384-ED820B051B65}"/>
              </a:ext>
            </a:extLst>
          </p:cNvPr>
          <p:cNvSpPr>
            <a:spLocks noGrp="1"/>
          </p:cNvSpPr>
          <p:nvPr>
            <p:ph type="sldNum" sz="quarter" idx="12"/>
          </p:nvPr>
        </p:nvSpPr>
        <p:spPr>
          <a:xfrm>
            <a:off x="9542159" y="6563963"/>
            <a:ext cx="2743200" cy="365125"/>
          </a:xfrm>
        </p:spPr>
        <p:txBody>
          <a:bodyPr/>
          <a:lstStyle/>
          <a:p>
            <a:fld id="{48F63A3B-78C7-47BE-AE5E-E10140E04643}" type="slidenum">
              <a:rPr lang="en-US" smtClean="0"/>
              <a:t>12</a:t>
            </a:fld>
            <a:endParaRPr lang="en-US" dirty="0"/>
          </a:p>
        </p:txBody>
      </p:sp>
    </p:spTree>
    <p:extLst>
      <p:ext uri="{BB962C8B-B14F-4D97-AF65-F5344CB8AC3E}">
        <p14:creationId xmlns:p14="http://schemas.microsoft.com/office/powerpoint/2010/main" val="14239139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C3FB3DB5-023C-B059-82C6-905F63515AE6}"/>
              </a:ext>
            </a:extLst>
          </p:cNvPr>
          <p:cNvPicPr>
            <a:picLocks noChangeAspect="1"/>
          </p:cNvPicPr>
          <p:nvPr/>
        </p:nvPicPr>
        <p:blipFill rotWithShape="1">
          <a:blip r:embed="rId2"/>
          <a:srcRect b="14154"/>
          <a:stretch/>
        </p:blipFill>
        <p:spPr>
          <a:xfrm>
            <a:off x="7015430" y="623055"/>
            <a:ext cx="5013933" cy="2750658"/>
          </a:xfrm>
          <a:prstGeom prst="rect">
            <a:avLst/>
          </a:prstGeom>
          <a:ln>
            <a:solidFill>
              <a:schemeClr val="tx1"/>
            </a:solidFill>
          </a:ln>
        </p:spPr>
      </p:pic>
      <p:pic>
        <p:nvPicPr>
          <p:cNvPr id="2" name="Picture 1">
            <a:extLst>
              <a:ext uri="{FF2B5EF4-FFF2-40B4-BE49-F238E27FC236}">
                <a16:creationId xmlns:a16="http://schemas.microsoft.com/office/drawing/2014/main" id="{4A4107DA-F683-9830-74DF-EB215CAC564C}"/>
              </a:ext>
            </a:extLst>
          </p:cNvPr>
          <p:cNvPicPr>
            <a:picLocks noChangeAspect="1"/>
          </p:cNvPicPr>
          <p:nvPr/>
        </p:nvPicPr>
        <p:blipFill>
          <a:blip r:embed="rId3"/>
          <a:stretch>
            <a:fillRect/>
          </a:stretch>
        </p:blipFill>
        <p:spPr>
          <a:xfrm>
            <a:off x="6853983" y="3346890"/>
            <a:ext cx="5175380" cy="2096653"/>
          </a:xfrm>
          <a:prstGeom prst="rect">
            <a:avLst/>
          </a:prstGeom>
        </p:spPr>
      </p:pic>
      <p:pic>
        <p:nvPicPr>
          <p:cNvPr id="3" name="Picture 2">
            <a:extLst>
              <a:ext uri="{FF2B5EF4-FFF2-40B4-BE49-F238E27FC236}">
                <a16:creationId xmlns:a16="http://schemas.microsoft.com/office/drawing/2014/main" id="{606CC1CE-3421-F0BB-5A18-7A512B179C0E}"/>
              </a:ext>
            </a:extLst>
          </p:cNvPr>
          <p:cNvPicPr>
            <a:picLocks noChangeAspect="1"/>
          </p:cNvPicPr>
          <p:nvPr/>
        </p:nvPicPr>
        <p:blipFill rotWithShape="1">
          <a:blip r:embed="rId4"/>
          <a:srcRect l="-1" t="13816" r="560"/>
          <a:stretch/>
        </p:blipFill>
        <p:spPr>
          <a:xfrm>
            <a:off x="6618458" y="4229936"/>
            <a:ext cx="5175380" cy="2164702"/>
          </a:xfrm>
          <a:prstGeom prst="rect">
            <a:avLst/>
          </a:prstGeom>
        </p:spPr>
      </p:pic>
      <p:pic>
        <p:nvPicPr>
          <p:cNvPr id="4" name="Picture 3">
            <a:extLst>
              <a:ext uri="{FF2B5EF4-FFF2-40B4-BE49-F238E27FC236}">
                <a16:creationId xmlns:a16="http://schemas.microsoft.com/office/drawing/2014/main" id="{E1714162-CAF1-79DA-FE55-EB67EFECFCCA}"/>
              </a:ext>
            </a:extLst>
          </p:cNvPr>
          <p:cNvPicPr>
            <a:picLocks noChangeAspect="1"/>
          </p:cNvPicPr>
          <p:nvPr/>
        </p:nvPicPr>
        <p:blipFill rotWithShape="1">
          <a:blip r:embed="rId5"/>
          <a:srcRect t="4353" r="2358" b="72791"/>
          <a:stretch/>
        </p:blipFill>
        <p:spPr>
          <a:xfrm>
            <a:off x="6457579" y="5037148"/>
            <a:ext cx="5242953" cy="1015614"/>
          </a:xfrm>
          <a:prstGeom prst="rect">
            <a:avLst/>
          </a:prstGeom>
        </p:spPr>
      </p:pic>
      <p:pic>
        <p:nvPicPr>
          <p:cNvPr id="5" name="Picture 4">
            <a:extLst>
              <a:ext uri="{FF2B5EF4-FFF2-40B4-BE49-F238E27FC236}">
                <a16:creationId xmlns:a16="http://schemas.microsoft.com/office/drawing/2014/main" id="{96E20836-8625-2B6E-DC60-07CF411F4AA2}"/>
              </a:ext>
            </a:extLst>
          </p:cNvPr>
          <p:cNvPicPr>
            <a:picLocks noChangeAspect="1"/>
          </p:cNvPicPr>
          <p:nvPr/>
        </p:nvPicPr>
        <p:blipFill rotWithShape="1">
          <a:blip r:embed="rId5"/>
          <a:srcRect t="58638" r="2214" b="21175"/>
          <a:stretch/>
        </p:blipFill>
        <p:spPr>
          <a:xfrm>
            <a:off x="6364273" y="5775831"/>
            <a:ext cx="5242953" cy="895738"/>
          </a:xfrm>
          <a:prstGeom prst="rect">
            <a:avLst/>
          </a:prstGeom>
        </p:spPr>
      </p:pic>
      <p:pic>
        <p:nvPicPr>
          <p:cNvPr id="6" name="Picture 5">
            <a:extLst>
              <a:ext uri="{FF2B5EF4-FFF2-40B4-BE49-F238E27FC236}">
                <a16:creationId xmlns:a16="http://schemas.microsoft.com/office/drawing/2014/main" id="{9640FDF2-B763-A883-B30C-4FB6BF4CAC59}"/>
              </a:ext>
            </a:extLst>
          </p:cNvPr>
          <p:cNvPicPr>
            <a:picLocks noChangeAspect="1"/>
          </p:cNvPicPr>
          <p:nvPr/>
        </p:nvPicPr>
        <p:blipFill>
          <a:blip r:embed="rId6"/>
          <a:stretch>
            <a:fillRect/>
          </a:stretch>
        </p:blipFill>
        <p:spPr>
          <a:xfrm>
            <a:off x="1688552" y="726572"/>
            <a:ext cx="4582415" cy="6048514"/>
          </a:xfrm>
          <a:prstGeom prst="rect">
            <a:avLst/>
          </a:prstGeom>
        </p:spPr>
      </p:pic>
      <p:sp>
        <p:nvSpPr>
          <p:cNvPr id="7" name="Title 6">
            <a:extLst>
              <a:ext uri="{FF2B5EF4-FFF2-40B4-BE49-F238E27FC236}">
                <a16:creationId xmlns:a16="http://schemas.microsoft.com/office/drawing/2014/main" id="{D0F61968-A82B-87CB-AE0D-5F85D5CD0563}"/>
              </a:ext>
            </a:extLst>
          </p:cNvPr>
          <p:cNvSpPr>
            <a:spLocks noGrp="1"/>
          </p:cNvSpPr>
          <p:nvPr>
            <p:ph type="title"/>
          </p:nvPr>
        </p:nvSpPr>
        <p:spPr>
          <a:xfrm>
            <a:off x="216764" y="186431"/>
            <a:ext cx="10515600" cy="785165"/>
          </a:xfrm>
        </p:spPr>
        <p:txBody>
          <a:bodyPr>
            <a:normAutofit/>
          </a:bodyPr>
          <a:lstStyle/>
          <a:p>
            <a:r>
              <a:rPr lang="en-US" sz="2800">
                <a:solidFill>
                  <a:srgbClr val="0000EC"/>
                </a:solidFill>
                <a:ea typeface="Calibri Light"/>
                <a:cs typeface="Calibri Light"/>
              </a:rPr>
              <a:t>Antimicrobial Division Structured Label Example</a:t>
            </a:r>
            <a:endParaRPr lang="en-US" sz="2800"/>
          </a:p>
        </p:txBody>
      </p:sp>
      <p:sp>
        <p:nvSpPr>
          <p:cNvPr id="10" name="Slide Number Placeholder 9">
            <a:extLst>
              <a:ext uri="{FF2B5EF4-FFF2-40B4-BE49-F238E27FC236}">
                <a16:creationId xmlns:a16="http://schemas.microsoft.com/office/drawing/2014/main" id="{1EE3BB88-BA4A-26A0-03F3-2D8B3685461C}"/>
              </a:ext>
            </a:extLst>
          </p:cNvPr>
          <p:cNvSpPr>
            <a:spLocks noGrp="1"/>
          </p:cNvSpPr>
          <p:nvPr>
            <p:ph type="sldNum" sz="quarter" idx="12"/>
          </p:nvPr>
        </p:nvSpPr>
        <p:spPr>
          <a:xfrm>
            <a:off x="9448800" y="6492875"/>
            <a:ext cx="2743200" cy="365125"/>
          </a:xfrm>
        </p:spPr>
        <p:txBody>
          <a:bodyPr/>
          <a:lstStyle/>
          <a:p>
            <a:fld id="{48F63A3B-78C7-47BE-AE5E-E10140E04643}" type="slidenum">
              <a:rPr lang="en-US" smtClean="0"/>
              <a:t>13</a:t>
            </a:fld>
            <a:endParaRPr lang="en-US" dirty="0"/>
          </a:p>
        </p:txBody>
      </p:sp>
    </p:spTree>
    <p:extLst>
      <p:ext uri="{BB962C8B-B14F-4D97-AF65-F5344CB8AC3E}">
        <p14:creationId xmlns:p14="http://schemas.microsoft.com/office/powerpoint/2010/main" val="32175869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5">
            <a:extLst>
              <a:ext uri="{FF2B5EF4-FFF2-40B4-BE49-F238E27FC236}">
                <a16:creationId xmlns:a16="http://schemas.microsoft.com/office/drawing/2014/main" id="{55EE8F75-0AA5-99DE-D8EC-BE88E376F2BB}"/>
              </a:ext>
            </a:extLst>
          </p:cNvPr>
          <p:cNvSpPr>
            <a:spLocks noGrp="1"/>
          </p:cNvSpPr>
          <p:nvPr>
            <p:ph type="title"/>
          </p:nvPr>
        </p:nvSpPr>
        <p:spPr>
          <a:xfrm>
            <a:off x="664234" y="238877"/>
            <a:ext cx="10924583" cy="703259"/>
          </a:xfrm>
        </p:spPr>
        <p:txBody>
          <a:bodyPr>
            <a:noAutofit/>
          </a:bodyPr>
          <a:lstStyle/>
          <a:p>
            <a:r>
              <a:rPr kumimoji="0" lang="en-US" sz="2800" b="0" i="0" u="none" strike="noStrike" kern="1200" cap="none" spc="0" normalizeH="0" baseline="0" noProof="0">
                <a:ln>
                  <a:noFill/>
                </a:ln>
                <a:solidFill>
                  <a:srgbClr val="0000EC"/>
                </a:solidFill>
                <a:effectLst/>
                <a:uLnTx/>
                <a:uFillTx/>
                <a:ea typeface="Times New Roman" panose="02020603050405020304" pitchFamily="18" charset="0"/>
                <a:cs typeface="+mn-cs"/>
              </a:rPr>
              <a:t>Submission &amp; Approval / Technology: What does the optimal electronic experience look like?</a:t>
            </a:r>
            <a:endParaRPr lang="en-US" sz="2400"/>
          </a:p>
        </p:txBody>
      </p:sp>
      <p:sp>
        <p:nvSpPr>
          <p:cNvPr id="8" name="Content Placeholder 7">
            <a:extLst>
              <a:ext uri="{FF2B5EF4-FFF2-40B4-BE49-F238E27FC236}">
                <a16:creationId xmlns:a16="http://schemas.microsoft.com/office/drawing/2014/main" id="{DBBF2D22-33C0-416A-A7C3-FA5959EC0AC1}"/>
              </a:ext>
            </a:extLst>
          </p:cNvPr>
          <p:cNvSpPr>
            <a:spLocks noGrp="1"/>
          </p:cNvSpPr>
          <p:nvPr>
            <p:ph idx="1"/>
          </p:nvPr>
        </p:nvSpPr>
        <p:spPr>
          <a:xfrm>
            <a:off x="538761" y="4237993"/>
            <a:ext cx="11274725" cy="1705300"/>
          </a:xfrm>
        </p:spPr>
        <p:txBody>
          <a:bodyPr vert="horz" lIns="91440" tIns="45720" rIns="91440" bIns="45720" rtlCol="0" anchor="t">
            <a:normAutofit/>
          </a:bodyPr>
          <a:lstStyle/>
          <a:p>
            <a:endParaRPr lang="en-US" sz="2000"/>
          </a:p>
          <a:p>
            <a:endParaRPr lang="en-US" sz="2000"/>
          </a:p>
          <a:p>
            <a:r>
              <a:rPr lang="en-US" sz="2000"/>
              <a:t>The digital approach is recommended to be voluntary</a:t>
            </a:r>
          </a:p>
          <a:p>
            <a:r>
              <a:rPr lang="en-US" sz="2000"/>
              <a:t>Goal is to incentivize users to adopt digital approaches, be inclusive to all stakeholders </a:t>
            </a:r>
          </a:p>
        </p:txBody>
      </p:sp>
      <p:sp>
        <p:nvSpPr>
          <p:cNvPr id="3" name="Rectangle 2">
            <a:extLst>
              <a:ext uri="{FF2B5EF4-FFF2-40B4-BE49-F238E27FC236}">
                <a16:creationId xmlns:a16="http://schemas.microsoft.com/office/drawing/2014/main" id="{9E4F9963-EE77-02B6-6C34-FA8CB4B12D8C}"/>
              </a:ext>
            </a:extLst>
          </p:cNvPr>
          <p:cNvSpPr/>
          <p:nvPr/>
        </p:nvSpPr>
        <p:spPr>
          <a:xfrm>
            <a:off x="798687" y="1457575"/>
            <a:ext cx="1111930" cy="637695"/>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white"/>
                </a:solidFill>
                <a:effectLst/>
                <a:uLnTx/>
                <a:uFillTx/>
                <a:latin typeface="Calibri" panose="020F0502020204030204"/>
                <a:ea typeface="+mn-ea"/>
                <a:cs typeface="+mn-cs"/>
              </a:rPr>
              <a:t>Submission to EPA</a:t>
            </a:r>
          </a:p>
        </p:txBody>
      </p:sp>
      <p:sp>
        <p:nvSpPr>
          <p:cNvPr id="9" name="Rectangle 8">
            <a:extLst>
              <a:ext uri="{FF2B5EF4-FFF2-40B4-BE49-F238E27FC236}">
                <a16:creationId xmlns:a16="http://schemas.microsoft.com/office/drawing/2014/main" id="{792CD800-1E81-4126-92CF-FE3139ED4396}"/>
              </a:ext>
            </a:extLst>
          </p:cNvPr>
          <p:cNvSpPr/>
          <p:nvPr/>
        </p:nvSpPr>
        <p:spPr>
          <a:xfrm>
            <a:off x="2222808" y="1457575"/>
            <a:ext cx="792220" cy="637695"/>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white"/>
                </a:solidFill>
                <a:effectLst/>
                <a:uLnTx/>
                <a:uFillTx/>
                <a:latin typeface="Calibri" panose="020F0502020204030204"/>
                <a:ea typeface="+mn-ea"/>
                <a:cs typeface="+mn-cs"/>
              </a:rPr>
              <a:t>EPA Review</a:t>
            </a:r>
          </a:p>
        </p:txBody>
      </p:sp>
      <p:sp>
        <p:nvSpPr>
          <p:cNvPr id="10" name="Rectangle 9">
            <a:extLst>
              <a:ext uri="{FF2B5EF4-FFF2-40B4-BE49-F238E27FC236}">
                <a16:creationId xmlns:a16="http://schemas.microsoft.com/office/drawing/2014/main" id="{3127C552-B63D-684E-F678-CECE92CDDA8D}"/>
              </a:ext>
            </a:extLst>
          </p:cNvPr>
          <p:cNvSpPr/>
          <p:nvPr/>
        </p:nvSpPr>
        <p:spPr>
          <a:xfrm>
            <a:off x="3260675" y="1457575"/>
            <a:ext cx="853097" cy="637695"/>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white"/>
                </a:solidFill>
                <a:effectLst/>
                <a:uLnTx/>
                <a:uFillTx/>
                <a:latin typeface="Calibri" panose="020F0502020204030204"/>
                <a:ea typeface="+mn-ea"/>
                <a:cs typeface="+mn-cs"/>
              </a:rPr>
              <a:t>Stamp from EPA</a:t>
            </a:r>
          </a:p>
        </p:txBody>
      </p:sp>
      <p:sp>
        <p:nvSpPr>
          <p:cNvPr id="11" name="Rectangle 10">
            <a:extLst>
              <a:ext uri="{FF2B5EF4-FFF2-40B4-BE49-F238E27FC236}">
                <a16:creationId xmlns:a16="http://schemas.microsoft.com/office/drawing/2014/main" id="{338FDB23-F478-948F-FA5A-9F04A7992096}"/>
              </a:ext>
            </a:extLst>
          </p:cNvPr>
          <p:cNvSpPr/>
          <p:nvPr/>
        </p:nvSpPr>
        <p:spPr>
          <a:xfrm>
            <a:off x="8706679" y="3449285"/>
            <a:ext cx="886358" cy="637695"/>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a:ln>
                  <a:noFill/>
                </a:ln>
                <a:solidFill>
                  <a:prstClr val="white"/>
                </a:solidFill>
                <a:effectLst/>
                <a:uLnTx/>
                <a:uFillTx/>
                <a:latin typeface="Calibri" panose="020F0502020204030204"/>
                <a:ea typeface="+mn-ea"/>
                <a:cs typeface="+mn-cs"/>
              </a:rPr>
              <a:t>User Experience</a:t>
            </a:r>
          </a:p>
        </p:txBody>
      </p:sp>
      <p:sp>
        <p:nvSpPr>
          <p:cNvPr id="12" name="Rectangle 11">
            <a:extLst>
              <a:ext uri="{FF2B5EF4-FFF2-40B4-BE49-F238E27FC236}">
                <a16:creationId xmlns:a16="http://schemas.microsoft.com/office/drawing/2014/main" id="{9A33AEB5-21A3-1D95-424A-21C88E8A384C}"/>
              </a:ext>
            </a:extLst>
          </p:cNvPr>
          <p:cNvSpPr/>
          <p:nvPr/>
        </p:nvSpPr>
        <p:spPr>
          <a:xfrm>
            <a:off x="3579051" y="2427154"/>
            <a:ext cx="1648526" cy="637695"/>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white"/>
                </a:solidFill>
                <a:effectLst/>
                <a:uLnTx/>
                <a:uFillTx/>
                <a:latin typeface="Calibri" panose="020F0502020204030204"/>
                <a:ea typeface="+mn-ea"/>
                <a:cs typeface="+mn-cs"/>
              </a:rPr>
              <a:t>Draft Printed Label &amp; Labeling – </a:t>
            </a:r>
            <a:r>
              <a:rPr kumimoji="0" lang="en-US" sz="1100" b="0" i="0" u="none" strike="noStrike" kern="0" cap="none" spc="0" normalizeH="0" baseline="0" noProof="0">
                <a:ln>
                  <a:noFill/>
                </a:ln>
                <a:solidFill>
                  <a:prstClr val="white"/>
                </a:solidFill>
                <a:effectLst/>
                <a:uLnTx/>
                <a:uFillTx/>
                <a:latin typeface="Calibri" panose="020F0502020204030204"/>
                <a:ea typeface="+mn-ea"/>
                <a:cs typeface="+mn-cs"/>
              </a:rPr>
              <a:t>subset of master label</a:t>
            </a:r>
            <a:endParaRPr kumimoji="0" lang="en-US" sz="14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DFE75D1A-7EC2-7CE8-0175-4EE794DCF511}"/>
              </a:ext>
            </a:extLst>
          </p:cNvPr>
          <p:cNvSpPr/>
          <p:nvPr/>
        </p:nvSpPr>
        <p:spPr>
          <a:xfrm>
            <a:off x="5676427" y="2419271"/>
            <a:ext cx="806890" cy="637695"/>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white"/>
                </a:solidFill>
                <a:effectLst/>
                <a:uLnTx/>
                <a:uFillTx/>
                <a:latin typeface="Calibri" panose="020F0502020204030204"/>
                <a:ea typeface="+mn-ea"/>
                <a:cs typeface="+mn-cs"/>
              </a:rPr>
              <a:t>State Review </a:t>
            </a:r>
          </a:p>
        </p:txBody>
      </p:sp>
      <p:sp>
        <p:nvSpPr>
          <p:cNvPr id="14" name="Rectangle 13">
            <a:extLst>
              <a:ext uri="{FF2B5EF4-FFF2-40B4-BE49-F238E27FC236}">
                <a16:creationId xmlns:a16="http://schemas.microsoft.com/office/drawing/2014/main" id="{7489D168-9CE5-A165-1060-01FA34C707BC}"/>
              </a:ext>
            </a:extLst>
          </p:cNvPr>
          <p:cNvSpPr/>
          <p:nvPr/>
        </p:nvSpPr>
        <p:spPr>
          <a:xfrm>
            <a:off x="6756991" y="2427154"/>
            <a:ext cx="864796" cy="637695"/>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white"/>
                </a:solidFill>
                <a:effectLst/>
                <a:uLnTx/>
                <a:uFillTx/>
                <a:latin typeface="Calibri" panose="020F0502020204030204"/>
                <a:ea typeface="+mn-ea"/>
                <a:cs typeface="+mn-cs"/>
              </a:rPr>
              <a:t>Stamp from State</a:t>
            </a:r>
          </a:p>
        </p:txBody>
      </p:sp>
      <p:sp>
        <p:nvSpPr>
          <p:cNvPr id="20" name="Rectangle 19">
            <a:extLst>
              <a:ext uri="{FF2B5EF4-FFF2-40B4-BE49-F238E27FC236}">
                <a16:creationId xmlns:a16="http://schemas.microsoft.com/office/drawing/2014/main" id="{B36502F7-00D8-C05A-5D40-1E074616C91B}"/>
              </a:ext>
            </a:extLst>
          </p:cNvPr>
          <p:cNvSpPr/>
          <p:nvPr/>
        </p:nvSpPr>
        <p:spPr>
          <a:xfrm>
            <a:off x="7907514" y="2436548"/>
            <a:ext cx="997238" cy="637695"/>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white"/>
                </a:solidFill>
                <a:effectLst/>
                <a:uLnTx/>
                <a:uFillTx/>
                <a:latin typeface="Calibri" panose="020F0502020204030204"/>
                <a:ea typeface="+mn-ea"/>
                <a:cs typeface="+mn-cs"/>
              </a:rPr>
              <a:t>Final Container Labeling</a:t>
            </a:r>
          </a:p>
        </p:txBody>
      </p:sp>
      <p:sp>
        <p:nvSpPr>
          <p:cNvPr id="21" name="Rectangle 20">
            <a:extLst>
              <a:ext uri="{FF2B5EF4-FFF2-40B4-BE49-F238E27FC236}">
                <a16:creationId xmlns:a16="http://schemas.microsoft.com/office/drawing/2014/main" id="{74F7ED94-F2D4-FCBF-F1BC-12AA322FB000}"/>
              </a:ext>
            </a:extLst>
          </p:cNvPr>
          <p:cNvSpPr/>
          <p:nvPr/>
        </p:nvSpPr>
        <p:spPr>
          <a:xfrm>
            <a:off x="9904654" y="3449285"/>
            <a:ext cx="1197542" cy="637695"/>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white"/>
                </a:solidFill>
                <a:effectLst/>
                <a:uLnTx/>
                <a:uFillTx/>
                <a:latin typeface="Calibri" panose="020F0502020204030204"/>
                <a:ea typeface="+mn-ea"/>
                <a:cs typeface="+mn-cs"/>
              </a:rPr>
              <a:t>Enforcement</a:t>
            </a:r>
          </a:p>
        </p:txBody>
      </p:sp>
      <p:cxnSp>
        <p:nvCxnSpPr>
          <p:cNvPr id="22" name="Connector: Elbow 21">
            <a:extLst>
              <a:ext uri="{FF2B5EF4-FFF2-40B4-BE49-F238E27FC236}">
                <a16:creationId xmlns:a16="http://schemas.microsoft.com/office/drawing/2014/main" id="{200DBB06-DCFC-5CA7-FA26-9FA4768C2F32}"/>
              </a:ext>
            </a:extLst>
          </p:cNvPr>
          <p:cNvCxnSpPr>
            <a:stCxn id="10" idx="3"/>
            <a:endCxn id="12" idx="0"/>
          </p:cNvCxnSpPr>
          <p:nvPr/>
        </p:nvCxnSpPr>
        <p:spPr>
          <a:xfrm>
            <a:off x="4113772" y="1776423"/>
            <a:ext cx="289542" cy="650731"/>
          </a:xfrm>
          <a:prstGeom prst="bentConnector2">
            <a:avLst/>
          </a:prstGeom>
          <a:noFill/>
          <a:ln w="38100" cap="flat" cmpd="sng" algn="ctr">
            <a:solidFill>
              <a:sysClr val="windowText" lastClr="000000"/>
            </a:solidFill>
            <a:prstDash val="solid"/>
            <a:miter lim="800000"/>
            <a:tailEnd type="triangle"/>
          </a:ln>
          <a:effectLst/>
        </p:spPr>
      </p:cxnSp>
      <p:cxnSp>
        <p:nvCxnSpPr>
          <p:cNvPr id="25" name="Connector: Elbow 24">
            <a:extLst>
              <a:ext uri="{FF2B5EF4-FFF2-40B4-BE49-F238E27FC236}">
                <a16:creationId xmlns:a16="http://schemas.microsoft.com/office/drawing/2014/main" id="{393571A6-89E9-9876-101D-CCE4E4022AEF}"/>
              </a:ext>
            </a:extLst>
          </p:cNvPr>
          <p:cNvCxnSpPr>
            <a:cxnSpLocks/>
            <a:stCxn id="20" idx="3"/>
            <a:endCxn id="11" idx="0"/>
          </p:cNvCxnSpPr>
          <p:nvPr/>
        </p:nvCxnSpPr>
        <p:spPr>
          <a:xfrm>
            <a:off x="8904752" y="2755396"/>
            <a:ext cx="245106" cy="693889"/>
          </a:xfrm>
          <a:prstGeom prst="bentConnector2">
            <a:avLst/>
          </a:prstGeom>
          <a:noFill/>
          <a:ln w="38100" cap="flat" cmpd="sng" algn="ctr">
            <a:solidFill>
              <a:sysClr val="windowText" lastClr="000000"/>
            </a:solidFill>
            <a:prstDash val="solid"/>
            <a:miter lim="800000"/>
            <a:tailEnd type="triangle"/>
          </a:ln>
          <a:effectLst/>
        </p:spPr>
      </p:cxnSp>
      <p:sp>
        <p:nvSpPr>
          <p:cNvPr id="26" name="Oval 25">
            <a:extLst>
              <a:ext uri="{FF2B5EF4-FFF2-40B4-BE49-F238E27FC236}">
                <a16:creationId xmlns:a16="http://schemas.microsoft.com/office/drawing/2014/main" id="{82C1C216-A387-834D-4742-B02CA1B4A030}"/>
              </a:ext>
            </a:extLst>
          </p:cNvPr>
          <p:cNvSpPr/>
          <p:nvPr/>
        </p:nvSpPr>
        <p:spPr>
          <a:xfrm>
            <a:off x="9245733" y="2752975"/>
            <a:ext cx="1868724" cy="301134"/>
          </a:xfrm>
          <a:prstGeom prst="ellipse">
            <a:avLst/>
          </a:prstGeom>
          <a:solidFill>
            <a:srgbClr val="ED7D31">
              <a:lumMod val="40000"/>
              <a:lumOff val="60000"/>
            </a:srgbClr>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a:ln>
                  <a:noFill/>
                </a:ln>
                <a:solidFill>
                  <a:prstClr val="white"/>
                </a:solidFill>
                <a:effectLst/>
                <a:uLnTx/>
                <a:uFillTx/>
                <a:latin typeface="Calibri" panose="020F0502020204030204"/>
                <a:ea typeface="+mn-ea"/>
                <a:cs typeface="+mn-cs"/>
              </a:rPr>
              <a:t>Commercialization</a:t>
            </a:r>
          </a:p>
        </p:txBody>
      </p:sp>
      <p:cxnSp>
        <p:nvCxnSpPr>
          <p:cNvPr id="28" name="Connector: Elbow 27">
            <a:extLst>
              <a:ext uri="{FF2B5EF4-FFF2-40B4-BE49-F238E27FC236}">
                <a16:creationId xmlns:a16="http://schemas.microsoft.com/office/drawing/2014/main" id="{504A10F5-C7F9-2C14-0C8A-25C7A9BDA88F}"/>
              </a:ext>
            </a:extLst>
          </p:cNvPr>
          <p:cNvCxnSpPr>
            <a:cxnSpLocks/>
            <a:stCxn id="13" idx="0"/>
            <a:endCxn id="3" idx="0"/>
          </p:cNvCxnSpPr>
          <p:nvPr/>
        </p:nvCxnSpPr>
        <p:spPr>
          <a:xfrm rot="16200000" flipV="1">
            <a:off x="3236414" y="-424187"/>
            <a:ext cx="961696" cy="4725220"/>
          </a:xfrm>
          <a:prstGeom prst="bentConnector3">
            <a:avLst>
              <a:gd name="adj1" fmla="val 123771"/>
            </a:avLst>
          </a:prstGeom>
          <a:noFill/>
          <a:ln w="38100" cap="flat" cmpd="sng" algn="ctr">
            <a:solidFill>
              <a:sysClr val="windowText" lastClr="000000"/>
            </a:solidFill>
            <a:prstDash val="solid"/>
            <a:miter lim="800000"/>
            <a:tailEnd type="triangle"/>
          </a:ln>
          <a:effectLst/>
        </p:spPr>
      </p:cxnSp>
      <p:sp>
        <p:nvSpPr>
          <p:cNvPr id="39" name="Rectangle 38">
            <a:extLst>
              <a:ext uri="{FF2B5EF4-FFF2-40B4-BE49-F238E27FC236}">
                <a16:creationId xmlns:a16="http://schemas.microsoft.com/office/drawing/2014/main" id="{17478AFE-96E3-8435-5048-E586AED16EA8}"/>
              </a:ext>
            </a:extLst>
          </p:cNvPr>
          <p:cNvSpPr/>
          <p:nvPr/>
        </p:nvSpPr>
        <p:spPr>
          <a:xfrm>
            <a:off x="1944270" y="6006771"/>
            <a:ext cx="1278977" cy="486104"/>
          </a:xfrm>
          <a:prstGeom prst="rect">
            <a:avLst/>
          </a:prstGeom>
          <a:solidFill>
            <a:srgbClr val="70AD47">
              <a:lumMod val="40000"/>
              <a:lumOff val="60000"/>
            </a:srgbClr>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latin typeface="Calibri" panose="020F0502020204030204"/>
                <a:ea typeface="+mn-ea"/>
                <a:cs typeface="+mn-cs"/>
              </a:rPr>
              <a:t>Registrants</a:t>
            </a:r>
          </a:p>
        </p:txBody>
      </p:sp>
      <p:sp>
        <p:nvSpPr>
          <p:cNvPr id="40" name="Rectangle 39">
            <a:extLst>
              <a:ext uri="{FF2B5EF4-FFF2-40B4-BE49-F238E27FC236}">
                <a16:creationId xmlns:a16="http://schemas.microsoft.com/office/drawing/2014/main" id="{2B84A722-C5A0-A5B9-9A5B-85F25BD29E2B}"/>
              </a:ext>
            </a:extLst>
          </p:cNvPr>
          <p:cNvSpPr/>
          <p:nvPr/>
        </p:nvSpPr>
        <p:spPr>
          <a:xfrm>
            <a:off x="3296337" y="6006771"/>
            <a:ext cx="1278977" cy="486104"/>
          </a:xfrm>
          <a:prstGeom prst="rect">
            <a:avLst/>
          </a:prstGeom>
          <a:solidFill>
            <a:srgbClr val="5B9BD5">
              <a:lumMod val="40000"/>
              <a:lumOff val="60000"/>
            </a:srgbClr>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latin typeface="Calibri" panose="020F0502020204030204"/>
                <a:ea typeface="+mn-ea"/>
                <a:cs typeface="+mn-cs"/>
              </a:rPr>
              <a:t>EPA</a:t>
            </a:r>
          </a:p>
        </p:txBody>
      </p:sp>
      <p:sp>
        <p:nvSpPr>
          <p:cNvPr id="41" name="Rectangle 40">
            <a:extLst>
              <a:ext uri="{FF2B5EF4-FFF2-40B4-BE49-F238E27FC236}">
                <a16:creationId xmlns:a16="http://schemas.microsoft.com/office/drawing/2014/main" id="{3B580E48-8169-72DC-9889-F0E711BBA6AC}"/>
              </a:ext>
            </a:extLst>
          </p:cNvPr>
          <p:cNvSpPr/>
          <p:nvPr/>
        </p:nvSpPr>
        <p:spPr>
          <a:xfrm>
            <a:off x="4648404" y="6006771"/>
            <a:ext cx="1278977" cy="486104"/>
          </a:xfrm>
          <a:prstGeom prst="rect">
            <a:avLst/>
          </a:prstGeom>
          <a:solidFill>
            <a:srgbClr val="EAC0CA"/>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latin typeface="Calibri" panose="020F0502020204030204"/>
                <a:ea typeface="+mn-ea"/>
                <a:cs typeface="+mn-cs"/>
              </a:rPr>
              <a:t>States</a:t>
            </a:r>
          </a:p>
        </p:txBody>
      </p:sp>
      <p:sp>
        <p:nvSpPr>
          <p:cNvPr id="42" name="Rectangle 41">
            <a:extLst>
              <a:ext uri="{FF2B5EF4-FFF2-40B4-BE49-F238E27FC236}">
                <a16:creationId xmlns:a16="http://schemas.microsoft.com/office/drawing/2014/main" id="{0C069C57-AA7F-2C68-90B8-DC597EC4C2F1}"/>
              </a:ext>
            </a:extLst>
          </p:cNvPr>
          <p:cNvSpPr/>
          <p:nvPr/>
        </p:nvSpPr>
        <p:spPr>
          <a:xfrm>
            <a:off x="6000471" y="6006771"/>
            <a:ext cx="1842139" cy="486104"/>
          </a:xfrm>
          <a:prstGeom prst="rect">
            <a:avLst/>
          </a:prstGeom>
          <a:solidFill>
            <a:srgbClr val="FFC000">
              <a:lumMod val="60000"/>
              <a:lumOff val="40000"/>
            </a:srgbClr>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black"/>
                </a:solidFill>
                <a:effectLst/>
                <a:uLnTx/>
                <a:uFillTx/>
                <a:latin typeface="Calibri" panose="020F0502020204030204"/>
                <a:ea typeface="+mn-ea"/>
                <a:cs typeface="+mn-cs"/>
              </a:rPr>
              <a:t>Physical Location (e.g. Retailer/Distributor)</a:t>
            </a:r>
          </a:p>
        </p:txBody>
      </p:sp>
      <p:sp>
        <p:nvSpPr>
          <p:cNvPr id="43" name="Rectangle 42">
            <a:extLst>
              <a:ext uri="{FF2B5EF4-FFF2-40B4-BE49-F238E27FC236}">
                <a16:creationId xmlns:a16="http://schemas.microsoft.com/office/drawing/2014/main" id="{DD1A2E32-4C71-F21E-F350-A42D0A23BFCF}"/>
              </a:ext>
            </a:extLst>
          </p:cNvPr>
          <p:cNvSpPr/>
          <p:nvPr/>
        </p:nvSpPr>
        <p:spPr>
          <a:xfrm>
            <a:off x="7915700" y="6006771"/>
            <a:ext cx="1995067" cy="486104"/>
          </a:xfrm>
          <a:prstGeom prst="rect">
            <a:avLst/>
          </a:prstGeom>
          <a:solidFill>
            <a:srgbClr val="DDABF3"/>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a:ln>
                  <a:noFill/>
                </a:ln>
                <a:solidFill>
                  <a:prstClr val="black"/>
                </a:solidFill>
                <a:effectLst/>
                <a:uLnTx/>
                <a:uFillTx/>
                <a:latin typeface="Calibri" panose="020F0502020204030204"/>
                <a:ea typeface="+mn-ea"/>
                <a:cs typeface="+mn-cs"/>
              </a:rPr>
              <a:t>Vendor (e.g. Label Information Provider/Manager)</a:t>
            </a:r>
          </a:p>
        </p:txBody>
      </p:sp>
      <p:sp>
        <p:nvSpPr>
          <p:cNvPr id="44" name="Rectangle 43">
            <a:extLst>
              <a:ext uri="{FF2B5EF4-FFF2-40B4-BE49-F238E27FC236}">
                <a16:creationId xmlns:a16="http://schemas.microsoft.com/office/drawing/2014/main" id="{4E7DA2A5-77C4-B98D-F979-3FF7B981DDB8}"/>
              </a:ext>
            </a:extLst>
          </p:cNvPr>
          <p:cNvSpPr/>
          <p:nvPr/>
        </p:nvSpPr>
        <p:spPr>
          <a:xfrm>
            <a:off x="9983857" y="6006771"/>
            <a:ext cx="1710493" cy="486104"/>
          </a:xfrm>
          <a:prstGeom prst="rect">
            <a:avLst/>
          </a:prstGeom>
          <a:solidFill>
            <a:srgbClr val="FDF6A1"/>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a:ln>
                  <a:noFill/>
                </a:ln>
                <a:solidFill>
                  <a:prstClr val="black"/>
                </a:solidFill>
                <a:effectLst/>
                <a:uLnTx/>
                <a:uFillTx/>
                <a:latin typeface="Calibri" panose="020F0502020204030204"/>
                <a:ea typeface="+mn-ea"/>
                <a:cs typeface="+mn-cs"/>
              </a:rPr>
              <a:t>Label Information Users</a:t>
            </a:r>
          </a:p>
        </p:txBody>
      </p:sp>
      <p:sp>
        <p:nvSpPr>
          <p:cNvPr id="45" name="Rectangle 44">
            <a:extLst>
              <a:ext uri="{FF2B5EF4-FFF2-40B4-BE49-F238E27FC236}">
                <a16:creationId xmlns:a16="http://schemas.microsoft.com/office/drawing/2014/main" id="{4DF4C526-E6B3-EA99-84A5-462F46608E10}"/>
              </a:ext>
            </a:extLst>
          </p:cNvPr>
          <p:cNvSpPr/>
          <p:nvPr/>
        </p:nvSpPr>
        <p:spPr>
          <a:xfrm>
            <a:off x="418189" y="6006771"/>
            <a:ext cx="1052180" cy="486104"/>
          </a:xfrm>
          <a:prstGeom prst="rect">
            <a:avLst/>
          </a:prstGeom>
          <a:solidFill>
            <a:schemeClr val="bg2">
              <a:lumMod val="75000"/>
            </a:schemeClr>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white"/>
                </a:solidFill>
                <a:effectLst/>
                <a:uLnTx/>
                <a:uFillTx/>
                <a:latin typeface="Calibri" panose="020F0502020204030204"/>
                <a:ea typeface="+mn-ea"/>
                <a:cs typeface="+mn-cs"/>
              </a:rPr>
              <a:t>Stakeholder Categories</a:t>
            </a:r>
          </a:p>
        </p:txBody>
      </p:sp>
      <p:cxnSp>
        <p:nvCxnSpPr>
          <p:cNvPr id="46" name="Straight Arrow Connector 45">
            <a:extLst>
              <a:ext uri="{FF2B5EF4-FFF2-40B4-BE49-F238E27FC236}">
                <a16:creationId xmlns:a16="http://schemas.microsoft.com/office/drawing/2014/main" id="{B52118EF-5EBF-8537-36B2-F0805D3AEEB8}"/>
              </a:ext>
            </a:extLst>
          </p:cNvPr>
          <p:cNvCxnSpPr>
            <a:stCxn id="45" idx="3"/>
            <a:endCxn id="39" idx="1"/>
          </p:cNvCxnSpPr>
          <p:nvPr/>
        </p:nvCxnSpPr>
        <p:spPr>
          <a:xfrm>
            <a:off x="1470369" y="6249823"/>
            <a:ext cx="473901" cy="0"/>
          </a:xfrm>
          <a:prstGeom prst="straightConnector1">
            <a:avLst/>
          </a:prstGeom>
          <a:noFill/>
          <a:ln w="38100" cap="flat" cmpd="sng" algn="ctr">
            <a:solidFill>
              <a:sysClr val="windowText" lastClr="000000"/>
            </a:solidFill>
            <a:prstDash val="solid"/>
            <a:miter lim="800000"/>
            <a:tailEnd type="triangle"/>
          </a:ln>
          <a:effectLst/>
        </p:spPr>
      </p:cxnSp>
      <p:cxnSp>
        <p:nvCxnSpPr>
          <p:cNvPr id="30" name="Straight Arrow Connector 29">
            <a:extLst>
              <a:ext uri="{FF2B5EF4-FFF2-40B4-BE49-F238E27FC236}">
                <a16:creationId xmlns:a16="http://schemas.microsoft.com/office/drawing/2014/main" id="{0019CD23-F343-E87C-5DBA-8053A4EE2208}"/>
              </a:ext>
            </a:extLst>
          </p:cNvPr>
          <p:cNvCxnSpPr>
            <a:stCxn id="3" idx="3"/>
            <a:endCxn id="9" idx="1"/>
          </p:cNvCxnSpPr>
          <p:nvPr/>
        </p:nvCxnSpPr>
        <p:spPr>
          <a:xfrm>
            <a:off x="1910617" y="1776423"/>
            <a:ext cx="312191"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32" name="Straight Arrow Connector 31">
            <a:extLst>
              <a:ext uri="{FF2B5EF4-FFF2-40B4-BE49-F238E27FC236}">
                <a16:creationId xmlns:a16="http://schemas.microsoft.com/office/drawing/2014/main" id="{E8A06AFB-E62E-06FF-0E74-704F1F9DF051}"/>
              </a:ext>
            </a:extLst>
          </p:cNvPr>
          <p:cNvCxnSpPr>
            <a:stCxn id="9" idx="3"/>
            <a:endCxn id="10" idx="1"/>
          </p:cNvCxnSpPr>
          <p:nvPr/>
        </p:nvCxnSpPr>
        <p:spPr>
          <a:xfrm>
            <a:off x="3015028" y="1776423"/>
            <a:ext cx="245647"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34" name="Straight Arrow Connector 33">
            <a:extLst>
              <a:ext uri="{FF2B5EF4-FFF2-40B4-BE49-F238E27FC236}">
                <a16:creationId xmlns:a16="http://schemas.microsoft.com/office/drawing/2014/main" id="{95ACF620-A5B2-7DDD-4B0D-BEF15E66A9F7}"/>
              </a:ext>
            </a:extLst>
          </p:cNvPr>
          <p:cNvCxnSpPr>
            <a:stCxn id="12" idx="3"/>
            <a:endCxn id="13" idx="1"/>
          </p:cNvCxnSpPr>
          <p:nvPr/>
        </p:nvCxnSpPr>
        <p:spPr>
          <a:xfrm flipV="1">
            <a:off x="5227577" y="2738119"/>
            <a:ext cx="448850" cy="7883"/>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36" name="Straight Arrow Connector 35">
            <a:extLst>
              <a:ext uri="{FF2B5EF4-FFF2-40B4-BE49-F238E27FC236}">
                <a16:creationId xmlns:a16="http://schemas.microsoft.com/office/drawing/2014/main" id="{FF398945-368D-A6B1-B724-ED964F8AE8D7}"/>
              </a:ext>
            </a:extLst>
          </p:cNvPr>
          <p:cNvCxnSpPr>
            <a:stCxn id="13" idx="3"/>
            <a:endCxn id="14" idx="1"/>
          </p:cNvCxnSpPr>
          <p:nvPr/>
        </p:nvCxnSpPr>
        <p:spPr>
          <a:xfrm>
            <a:off x="6483317" y="2738119"/>
            <a:ext cx="273674" cy="7883"/>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38" name="Straight Arrow Connector 37">
            <a:extLst>
              <a:ext uri="{FF2B5EF4-FFF2-40B4-BE49-F238E27FC236}">
                <a16:creationId xmlns:a16="http://schemas.microsoft.com/office/drawing/2014/main" id="{3130D30C-817D-3D17-2468-02534D620628}"/>
              </a:ext>
            </a:extLst>
          </p:cNvPr>
          <p:cNvCxnSpPr>
            <a:cxnSpLocks/>
            <a:stCxn id="14" idx="3"/>
            <a:endCxn id="20" idx="1"/>
          </p:cNvCxnSpPr>
          <p:nvPr/>
        </p:nvCxnSpPr>
        <p:spPr>
          <a:xfrm>
            <a:off x="7621787" y="2746002"/>
            <a:ext cx="285727" cy="9394"/>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49" name="Straight Arrow Connector 48">
            <a:extLst>
              <a:ext uri="{FF2B5EF4-FFF2-40B4-BE49-F238E27FC236}">
                <a16:creationId xmlns:a16="http://schemas.microsoft.com/office/drawing/2014/main" id="{DF455FFE-03E8-669E-4DAA-450D843B92CE}"/>
              </a:ext>
            </a:extLst>
          </p:cNvPr>
          <p:cNvCxnSpPr>
            <a:stCxn id="11" idx="3"/>
            <a:endCxn id="21" idx="1"/>
          </p:cNvCxnSpPr>
          <p:nvPr/>
        </p:nvCxnSpPr>
        <p:spPr>
          <a:xfrm>
            <a:off x="9593037" y="3768133"/>
            <a:ext cx="311617"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50" name="Arrow: Right 49">
            <a:extLst>
              <a:ext uri="{FF2B5EF4-FFF2-40B4-BE49-F238E27FC236}">
                <a16:creationId xmlns:a16="http://schemas.microsoft.com/office/drawing/2014/main" id="{A9543DD9-8991-C687-94A9-DC5667846C6D}"/>
              </a:ext>
            </a:extLst>
          </p:cNvPr>
          <p:cNvSpPr/>
          <p:nvPr/>
        </p:nvSpPr>
        <p:spPr>
          <a:xfrm>
            <a:off x="760187" y="4343868"/>
            <a:ext cx="10626500" cy="336123"/>
          </a:xfrm>
          <a:prstGeom prst="rightArrow">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073C1AB5-9283-2E50-90E5-8D52D821FA7B}"/>
              </a:ext>
            </a:extLst>
          </p:cNvPr>
          <p:cNvSpPr>
            <a:spLocks noGrp="1"/>
          </p:cNvSpPr>
          <p:nvPr>
            <p:ph type="sldNum" sz="quarter" idx="12"/>
          </p:nvPr>
        </p:nvSpPr>
        <p:spPr/>
        <p:txBody>
          <a:bodyPr/>
          <a:lstStyle/>
          <a:p>
            <a:fld id="{48F63A3B-78C7-47BE-AE5E-E10140E04643}" type="slidenum">
              <a:rPr lang="en-US" smtClean="0"/>
              <a:t>14</a:t>
            </a:fld>
            <a:endParaRPr lang="en-US"/>
          </a:p>
        </p:txBody>
      </p:sp>
    </p:spTree>
    <p:extLst>
      <p:ext uri="{BB962C8B-B14F-4D97-AF65-F5344CB8AC3E}">
        <p14:creationId xmlns:p14="http://schemas.microsoft.com/office/powerpoint/2010/main" val="19793916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8AD63-503E-35DB-81CF-7F13A24B8FA9}"/>
              </a:ext>
            </a:extLst>
          </p:cNvPr>
          <p:cNvSpPr>
            <a:spLocks noGrp="1"/>
          </p:cNvSpPr>
          <p:nvPr>
            <p:ph type="title"/>
          </p:nvPr>
        </p:nvSpPr>
        <p:spPr>
          <a:xfrm>
            <a:off x="838200" y="215829"/>
            <a:ext cx="10515600" cy="1325563"/>
          </a:xfrm>
        </p:spPr>
        <p:txBody>
          <a:bodyPr/>
          <a:lstStyle/>
          <a:p>
            <a:r>
              <a:rPr lang="en-US">
                <a:solidFill>
                  <a:srgbClr val="0000EC"/>
                </a:solidFill>
              </a:rPr>
              <a:t>Overall System Requirements</a:t>
            </a:r>
          </a:p>
        </p:txBody>
      </p:sp>
      <p:sp>
        <p:nvSpPr>
          <p:cNvPr id="3" name="Content Placeholder 2">
            <a:extLst>
              <a:ext uri="{FF2B5EF4-FFF2-40B4-BE49-F238E27FC236}">
                <a16:creationId xmlns:a16="http://schemas.microsoft.com/office/drawing/2014/main" id="{9F989FA1-C231-A249-9481-F20647BC6873}"/>
              </a:ext>
            </a:extLst>
          </p:cNvPr>
          <p:cNvSpPr>
            <a:spLocks noGrp="1"/>
          </p:cNvSpPr>
          <p:nvPr>
            <p:ph idx="1"/>
          </p:nvPr>
        </p:nvSpPr>
        <p:spPr/>
        <p:txBody>
          <a:bodyPr vert="horz" lIns="91440" tIns="45720" rIns="91440" bIns="45720" rtlCol="0" anchor="t">
            <a:normAutofit fontScale="92500"/>
          </a:bodyPr>
          <a:lstStyle/>
          <a:p>
            <a:pPr marL="344488" lvl="1">
              <a:lnSpc>
                <a:spcPct val="120000"/>
              </a:lnSpc>
              <a:spcBef>
                <a:spcPts val="0"/>
              </a:spcBef>
              <a:buFont typeface="Arial,Sans-Serif" charset="2"/>
              <a:buChar char="•"/>
            </a:pPr>
            <a:r>
              <a:rPr lang="en-US" dirty="0">
                <a:ea typeface="+mn-lt"/>
                <a:cs typeface="+mn-lt"/>
              </a:rPr>
              <a:t>Data needs to be FAIR (Findable, Accessible, Interoperable, Reusable) </a:t>
            </a:r>
          </a:p>
          <a:p>
            <a:pPr marL="344488" lvl="1">
              <a:lnSpc>
                <a:spcPct val="120000"/>
              </a:lnSpc>
              <a:spcBef>
                <a:spcPts val="0"/>
              </a:spcBef>
              <a:buFont typeface="Arial,Sans-Serif" charset="2"/>
              <a:buChar char="•"/>
            </a:pPr>
            <a:r>
              <a:rPr lang="en-US" dirty="0">
                <a:ea typeface="+mn-lt"/>
                <a:cs typeface="+mn-lt"/>
              </a:rPr>
              <a:t>Project needs dedicated resources (including funding and staff)</a:t>
            </a:r>
          </a:p>
          <a:p>
            <a:pPr marL="344488" lvl="1">
              <a:lnSpc>
                <a:spcPct val="120000"/>
              </a:lnSpc>
              <a:spcBef>
                <a:spcPts val="0"/>
              </a:spcBef>
              <a:buFont typeface="Arial,Sans-Serif" charset="2"/>
              <a:buChar char="•"/>
            </a:pPr>
            <a:r>
              <a:rPr lang="en-US" dirty="0">
                <a:ea typeface="+mn-lt"/>
                <a:cs typeface="+mn-lt"/>
              </a:rPr>
              <a:t>Structured content authoring (for the registrant) and submission (to EPA) </a:t>
            </a:r>
          </a:p>
          <a:p>
            <a:pPr marL="344488" lvl="1">
              <a:lnSpc>
                <a:spcPct val="120000"/>
              </a:lnSpc>
              <a:spcBef>
                <a:spcPts val="0"/>
              </a:spcBef>
              <a:buFont typeface="Arial,Sans-Serif" charset="2"/>
              <a:buChar char="•"/>
            </a:pPr>
            <a:r>
              <a:rPr lang="en-US" dirty="0">
                <a:ea typeface="+mn-lt"/>
                <a:cs typeface="+mn-lt"/>
              </a:rPr>
              <a:t>Structured content should be compatible with different platforms and applications</a:t>
            </a:r>
            <a:endParaRPr lang="en-US" dirty="0"/>
          </a:p>
          <a:p>
            <a:pPr marL="344488" lvl="1">
              <a:lnSpc>
                <a:spcPct val="120000"/>
              </a:lnSpc>
              <a:spcBef>
                <a:spcPts val="0"/>
              </a:spcBef>
              <a:buFont typeface="Arial,Sans-Serif" charset="2"/>
              <a:buChar char="•"/>
            </a:pPr>
            <a:r>
              <a:rPr lang="en-US" dirty="0">
                <a:ea typeface="+mn-lt"/>
                <a:cs typeface="+mn-lt"/>
              </a:rPr>
              <a:t>Voluntary initial approach, with use encouraged by incentives (i.e., faster review times or lower PRIA fees, etc.)</a:t>
            </a:r>
          </a:p>
          <a:p>
            <a:pPr marL="344488" lvl="1">
              <a:lnSpc>
                <a:spcPct val="120000"/>
              </a:lnSpc>
              <a:spcBef>
                <a:spcPts val="0"/>
              </a:spcBef>
              <a:buFont typeface="Arial,Sans-Serif" charset="2"/>
              <a:buChar char="•"/>
            </a:pPr>
            <a:r>
              <a:rPr lang="en-US" dirty="0">
                <a:ea typeface="+mn-lt"/>
                <a:cs typeface="+mn-lt"/>
              </a:rPr>
              <a:t>Harmonize, as much as possible, with any structured digital labeling system used by other national regulatory entities and/or international organizations (e.g., USA, CAN, MEX, OECD, ISO, etc.) – primarily through standard data elements</a:t>
            </a:r>
          </a:p>
          <a:p>
            <a:pPr marL="344488" lvl="1">
              <a:lnSpc>
                <a:spcPct val="120000"/>
              </a:lnSpc>
              <a:spcBef>
                <a:spcPts val="0"/>
              </a:spcBef>
              <a:buFont typeface="Arial,Sans-Serif" charset="2"/>
              <a:buChar char="•"/>
            </a:pPr>
            <a:r>
              <a:rPr lang="en-US" dirty="0">
                <a:ea typeface="+mn-lt"/>
                <a:cs typeface="+mn-lt"/>
              </a:rPr>
              <a:t>Align with stakeholder requirements and needs (e.g., States, registrants, users)</a:t>
            </a:r>
            <a:endParaRPr lang="en-US" dirty="0"/>
          </a:p>
        </p:txBody>
      </p:sp>
      <p:sp>
        <p:nvSpPr>
          <p:cNvPr id="5" name="Slide Number Placeholder 4">
            <a:extLst>
              <a:ext uri="{FF2B5EF4-FFF2-40B4-BE49-F238E27FC236}">
                <a16:creationId xmlns:a16="http://schemas.microsoft.com/office/drawing/2014/main" id="{1337CBE7-6012-74D8-8BDB-E58E9F19E6C9}"/>
              </a:ext>
            </a:extLst>
          </p:cNvPr>
          <p:cNvSpPr>
            <a:spLocks noGrp="1"/>
          </p:cNvSpPr>
          <p:nvPr>
            <p:ph type="sldNum" sz="quarter" idx="12"/>
          </p:nvPr>
        </p:nvSpPr>
        <p:spPr/>
        <p:txBody>
          <a:bodyPr/>
          <a:lstStyle/>
          <a:p>
            <a:fld id="{48F63A3B-78C7-47BE-AE5E-E10140E04643}" type="slidenum">
              <a:rPr lang="en-US" smtClean="0"/>
              <a:t>15</a:t>
            </a:fld>
            <a:endParaRPr lang="en-US"/>
          </a:p>
        </p:txBody>
      </p:sp>
    </p:spTree>
    <p:extLst>
      <p:ext uri="{BB962C8B-B14F-4D97-AF65-F5344CB8AC3E}">
        <p14:creationId xmlns:p14="http://schemas.microsoft.com/office/powerpoint/2010/main" val="41110451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184EED5-8129-BB1B-02E6-5EF7C57971C2}"/>
              </a:ext>
            </a:extLst>
          </p:cNvPr>
          <p:cNvSpPr/>
          <p:nvPr/>
        </p:nvSpPr>
        <p:spPr>
          <a:xfrm>
            <a:off x="806873" y="864270"/>
            <a:ext cx="1343364" cy="48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Submission to EPA</a:t>
            </a:r>
          </a:p>
        </p:txBody>
      </p:sp>
      <p:sp>
        <p:nvSpPr>
          <p:cNvPr id="5" name="Rectangle 4">
            <a:extLst>
              <a:ext uri="{FF2B5EF4-FFF2-40B4-BE49-F238E27FC236}">
                <a16:creationId xmlns:a16="http://schemas.microsoft.com/office/drawing/2014/main" id="{09C02DA6-E527-5D62-5FC6-0620DD2D8E99}"/>
              </a:ext>
            </a:extLst>
          </p:cNvPr>
          <p:cNvSpPr/>
          <p:nvPr/>
        </p:nvSpPr>
        <p:spPr>
          <a:xfrm>
            <a:off x="2230994" y="864270"/>
            <a:ext cx="957111"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EPA Review</a:t>
            </a:r>
          </a:p>
        </p:txBody>
      </p:sp>
      <p:sp>
        <p:nvSpPr>
          <p:cNvPr id="6" name="Rectangle 5">
            <a:extLst>
              <a:ext uri="{FF2B5EF4-FFF2-40B4-BE49-F238E27FC236}">
                <a16:creationId xmlns:a16="http://schemas.microsoft.com/office/drawing/2014/main" id="{CB64D12A-EFCD-AFC3-7908-214707B30579}"/>
              </a:ext>
            </a:extLst>
          </p:cNvPr>
          <p:cNvSpPr/>
          <p:nvPr/>
        </p:nvSpPr>
        <p:spPr>
          <a:xfrm>
            <a:off x="3268862" y="864270"/>
            <a:ext cx="1030659"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Stamp from EPA</a:t>
            </a:r>
          </a:p>
        </p:txBody>
      </p:sp>
      <p:sp>
        <p:nvSpPr>
          <p:cNvPr id="7" name="Rectangle 6">
            <a:extLst>
              <a:ext uri="{FF2B5EF4-FFF2-40B4-BE49-F238E27FC236}">
                <a16:creationId xmlns:a16="http://schemas.microsoft.com/office/drawing/2014/main" id="{F711A1FA-8962-CC4A-5E5D-C47B459350A5}"/>
              </a:ext>
            </a:extLst>
          </p:cNvPr>
          <p:cNvSpPr/>
          <p:nvPr/>
        </p:nvSpPr>
        <p:spPr>
          <a:xfrm>
            <a:off x="8839924" y="2144235"/>
            <a:ext cx="1070843"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white"/>
                </a:solidFill>
                <a:effectLst/>
                <a:uLnTx/>
                <a:uFillTx/>
                <a:latin typeface="Calibri" panose="020F0502020204030204"/>
                <a:ea typeface="+mn-ea"/>
                <a:cs typeface="+mn-cs"/>
              </a:rPr>
              <a:t>User Experience</a:t>
            </a:r>
          </a:p>
        </p:txBody>
      </p:sp>
      <p:sp>
        <p:nvSpPr>
          <p:cNvPr id="15" name="Rectangle 14">
            <a:extLst>
              <a:ext uri="{FF2B5EF4-FFF2-40B4-BE49-F238E27FC236}">
                <a16:creationId xmlns:a16="http://schemas.microsoft.com/office/drawing/2014/main" id="{D9D13A30-D915-2AE9-F711-83E830D811D1}"/>
              </a:ext>
            </a:extLst>
          </p:cNvPr>
          <p:cNvSpPr/>
          <p:nvPr/>
        </p:nvSpPr>
        <p:spPr>
          <a:xfrm>
            <a:off x="3579491" y="1488304"/>
            <a:ext cx="1991646"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Draft Printed Label &amp; Labeling – </a:t>
            </a:r>
            <a:r>
              <a:rPr kumimoji="0" lang="en-US" sz="1050" b="0" i="0" u="none" strike="noStrike" kern="1200" cap="none" spc="0" normalizeH="0" baseline="0" noProof="0">
                <a:ln>
                  <a:noFill/>
                </a:ln>
                <a:solidFill>
                  <a:prstClr val="white"/>
                </a:solidFill>
                <a:effectLst/>
                <a:uLnTx/>
                <a:uFillTx/>
                <a:latin typeface="Calibri" panose="020F0502020204030204"/>
                <a:ea typeface="+mn-ea"/>
                <a:cs typeface="+mn-cs"/>
              </a:rPr>
              <a:t>subset of master label</a:t>
            </a: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1DD42DE-69A1-FBCF-7E5C-0876261CC473}"/>
              </a:ext>
            </a:extLst>
          </p:cNvPr>
          <p:cNvSpPr/>
          <p:nvPr/>
        </p:nvSpPr>
        <p:spPr>
          <a:xfrm>
            <a:off x="5676867" y="1480421"/>
            <a:ext cx="974834"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State Review </a:t>
            </a:r>
          </a:p>
        </p:txBody>
      </p:sp>
      <p:sp>
        <p:nvSpPr>
          <p:cNvPr id="17" name="Rectangle 16">
            <a:extLst>
              <a:ext uri="{FF2B5EF4-FFF2-40B4-BE49-F238E27FC236}">
                <a16:creationId xmlns:a16="http://schemas.microsoft.com/office/drawing/2014/main" id="{9A5AC6CC-8EA3-BAFF-D936-C41227FB281B}"/>
              </a:ext>
            </a:extLst>
          </p:cNvPr>
          <p:cNvSpPr/>
          <p:nvPr/>
        </p:nvSpPr>
        <p:spPr>
          <a:xfrm>
            <a:off x="6757431" y="1488304"/>
            <a:ext cx="1044793"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Stamp from State</a:t>
            </a:r>
          </a:p>
        </p:txBody>
      </p:sp>
      <p:sp>
        <p:nvSpPr>
          <p:cNvPr id="18" name="Rectangle 17">
            <a:extLst>
              <a:ext uri="{FF2B5EF4-FFF2-40B4-BE49-F238E27FC236}">
                <a16:creationId xmlns:a16="http://schemas.microsoft.com/office/drawing/2014/main" id="{6879D4BC-7E21-A07B-03BE-A2FDE6BA6719}"/>
              </a:ext>
            </a:extLst>
          </p:cNvPr>
          <p:cNvSpPr/>
          <p:nvPr/>
        </p:nvSpPr>
        <p:spPr>
          <a:xfrm>
            <a:off x="7907954" y="1497698"/>
            <a:ext cx="1204801"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Final Container Labeling</a:t>
            </a:r>
          </a:p>
        </p:txBody>
      </p:sp>
      <p:sp>
        <p:nvSpPr>
          <p:cNvPr id="19" name="Rectangle 18">
            <a:extLst>
              <a:ext uri="{FF2B5EF4-FFF2-40B4-BE49-F238E27FC236}">
                <a16:creationId xmlns:a16="http://schemas.microsoft.com/office/drawing/2014/main" id="{52073A58-8195-400A-BB7A-767A9D29BFF9}"/>
              </a:ext>
            </a:extLst>
          </p:cNvPr>
          <p:cNvSpPr/>
          <p:nvPr/>
        </p:nvSpPr>
        <p:spPr>
          <a:xfrm>
            <a:off x="10037900" y="2144235"/>
            <a:ext cx="1446796"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Enforcement</a:t>
            </a:r>
          </a:p>
        </p:txBody>
      </p:sp>
      <p:cxnSp>
        <p:nvCxnSpPr>
          <p:cNvPr id="23" name="Connector: Elbow 22">
            <a:extLst>
              <a:ext uri="{FF2B5EF4-FFF2-40B4-BE49-F238E27FC236}">
                <a16:creationId xmlns:a16="http://schemas.microsoft.com/office/drawing/2014/main" id="{EB93005B-2CE7-9B6F-43D3-03108CBC17B0}"/>
              </a:ext>
            </a:extLst>
          </p:cNvPr>
          <p:cNvCxnSpPr>
            <a:cxnSpLocks/>
            <a:stCxn id="6" idx="3"/>
            <a:endCxn id="15" idx="0"/>
          </p:cNvCxnSpPr>
          <p:nvPr/>
        </p:nvCxnSpPr>
        <p:spPr>
          <a:xfrm>
            <a:off x="4299521" y="1107322"/>
            <a:ext cx="275793" cy="380982"/>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Connector: Elbow 23">
            <a:extLst>
              <a:ext uri="{FF2B5EF4-FFF2-40B4-BE49-F238E27FC236}">
                <a16:creationId xmlns:a16="http://schemas.microsoft.com/office/drawing/2014/main" id="{F1D24B9A-7700-D89D-7CA1-FD0DD45D9882}"/>
              </a:ext>
            </a:extLst>
          </p:cNvPr>
          <p:cNvCxnSpPr>
            <a:cxnSpLocks/>
            <a:stCxn id="18" idx="3"/>
            <a:endCxn id="7" idx="0"/>
          </p:cNvCxnSpPr>
          <p:nvPr/>
        </p:nvCxnSpPr>
        <p:spPr>
          <a:xfrm>
            <a:off x="9112755" y="1740750"/>
            <a:ext cx="262591" cy="403485"/>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Oval 26">
            <a:extLst>
              <a:ext uri="{FF2B5EF4-FFF2-40B4-BE49-F238E27FC236}">
                <a16:creationId xmlns:a16="http://schemas.microsoft.com/office/drawing/2014/main" id="{DB8DF664-3FAF-DB54-AAAF-032230A4D383}"/>
              </a:ext>
            </a:extLst>
          </p:cNvPr>
          <p:cNvSpPr/>
          <p:nvPr/>
        </p:nvSpPr>
        <p:spPr>
          <a:xfrm>
            <a:off x="9182653" y="1681395"/>
            <a:ext cx="1710493" cy="341314"/>
          </a:xfrm>
          <a:prstGeom prst="ellips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white"/>
                </a:solidFill>
                <a:effectLst/>
                <a:uLnTx/>
                <a:uFillTx/>
                <a:latin typeface="Calibri" panose="020F0502020204030204"/>
                <a:ea typeface="+mn-ea"/>
                <a:cs typeface="+mn-cs"/>
              </a:rPr>
              <a:t>Commercialization</a:t>
            </a:r>
          </a:p>
        </p:txBody>
      </p:sp>
      <p:cxnSp>
        <p:nvCxnSpPr>
          <p:cNvPr id="29" name="Connector: Elbow 28">
            <a:extLst>
              <a:ext uri="{FF2B5EF4-FFF2-40B4-BE49-F238E27FC236}">
                <a16:creationId xmlns:a16="http://schemas.microsoft.com/office/drawing/2014/main" id="{6B35AB0D-47E0-5CC2-5FE5-B9CD0F63726D}"/>
              </a:ext>
            </a:extLst>
          </p:cNvPr>
          <p:cNvCxnSpPr>
            <a:cxnSpLocks/>
            <a:stCxn id="16" idx="0"/>
            <a:endCxn id="4" idx="0"/>
          </p:cNvCxnSpPr>
          <p:nvPr/>
        </p:nvCxnSpPr>
        <p:spPr>
          <a:xfrm rot="16200000" flipV="1">
            <a:off x="3513345" y="-1170519"/>
            <a:ext cx="616151" cy="4685729"/>
          </a:xfrm>
          <a:prstGeom prst="bentConnector3">
            <a:avLst>
              <a:gd name="adj1" fmla="val 13710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026DE7E0-56B1-FBCC-AABE-FAAC68CDFF20}"/>
              </a:ext>
            </a:extLst>
          </p:cNvPr>
          <p:cNvSpPr>
            <a:spLocks noGrp="1"/>
          </p:cNvSpPr>
          <p:nvPr>
            <p:ph type="title"/>
          </p:nvPr>
        </p:nvSpPr>
        <p:spPr>
          <a:xfrm>
            <a:off x="669581" y="-367015"/>
            <a:ext cx="10515600" cy="1325563"/>
          </a:xfrm>
        </p:spPr>
        <p:txBody>
          <a:bodyPr>
            <a:normAutofit/>
          </a:bodyPr>
          <a:lstStyle/>
          <a:p>
            <a:pPr algn="ctr"/>
            <a:r>
              <a:rPr lang="en-US" sz="2800" dirty="0">
                <a:solidFill>
                  <a:srgbClr val="0000EC"/>
                </a:solidFill>
              </a:rPr>
              <a:t>Submission to EPA</a:t>
            </a:r>
          </a:p>
        </p:txBody>
      </p:sp>
      <p:sp>
        <p:nvSpPr>
          <p:cNvPr id="20" name="Rectangle 19">
            <a:extLst>
              <a:ext uri="{FF2B5EF4-FFF2-40B4-BE49-F238E27FC236}">
                <a16:creationId xmlns:a16="http://schemas.microsoft.com/office/drawing/2014/main" id="{790FB137-53BD-8506-9708-E488DE3B2FB2}"/>
              </a:ext>
            </a:extLst>
          </p:cNvPr>
          <p:cNvSpPr/>
          <p:nvPr/>
        </p:nvSpPr>
        <p:spPr>
          <a:xfrm>
            <a:off x="2128682" y="6390039"/>
            <a:ext cx="1278977" cy="359494"/>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Registrants</a:t>
            </a:r>
          </a:p>
        </p:txBody>
      </p:sp>
      <p:sp>
        <p:nvSpPr>
          <p:cNvPr id="21" name="Rectangle 20">
            <a:extLst>
              <a:ext uri="{FF2B5EF4-FFF2-40B4-BE49-F238E27FC236}">
                <a16:creationId xmlns:a16="http://schemas.microsoft.com/office/drawing/2014/main" id="{BFE78562-34ED-A28D-1381-FDD57E25A699}"/>
              </a:ext>
            </a:extLst>
          </p:cNvPr>
          <p:cNvSpPr/>
          <p:nvPr/>
        </p:nvSpPr>
        <p:spPr>
          <a:xfrm>
            <a:off x="3480749" y="6390039"/>
            <a:ext cx="1278977" cy="359494"/>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EPA</a:t>
            </a:r>
          </a:p>
        </p:txBody>
      </p:sp>
      <p:sp>
        <p:nvSpPr>
          <p:cNvPr id="22" name="Rectangle 21">
            <a:extLst>
              <a:ext uri="{FF2B5EF4-FFF2-40B4-BE49-F238E27FC236}">
                <a16:creationId xmlns:a16="http://schemas.microsoft.com/office/drawing/2014/main" id="{718AE44E-1347-1ABB-9610-445D78C10E70}"/>
              </a:ext>
            </a:extLst>
          </p:cNvPr>
          <p:cNvSpPr/>
          <p:nvPr/>
        </p:nvSpPr>
        <p:spPr>
          <a:xfrm>
            <a:off x="4832816" y="6390039"/>
            <a:ext cx="1278977" cy="35949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white"/>
                </a:solidFill>
                <a:effectLst/>
                <a:uLnTx/>
                <a:uFillTx/>
                <a:latin typeface="Calibri" panose="020F0502020204030204"/>
                <a:ea typeface="+mn-ea"/>
                <a:cs typeface="+mn-cs"/>
              </a:rPr>
              <a:t>States</a:t>
            </a:r>
          </a:p>
        </p:txBody>
      </p:sp>
      <p:sp>
        <p:nvSpPr>
          <p:cNvPr id="25" name="Rectangle 24">
            <a:extLst>
              <a:ext uri="{FF2B5EF4-FFF2-40B4-BE49-F238E27FC236}">
                <a16:creationId xmlns:a16="http://schemas.microsoft.com/office/drawing/2014/main" id="{E4B4ED65-9FE9-2119-86E6-3CBD51063EEE}"/>
              </a:ext>
            </a:extLst>
          </p:cNvPr>
          <p:cNvSpPr/>
          <p:nvPr/>
        </p:nvSpPr>
        <p:spPr>
          <a:xfrm>
            <a:off x="6184883" y="6390039"/>
            <a:ext cx="1842139" cy="35949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white"/>
                </a:solidFill>
                <a:effectLst/>
                <a:uLnTx/>
                <a:uFillTx/>
                <a:latin typeface="Calibri" panose="020F0502020204030204"/>
                <a:ea typeface="+mn-ea"/>
                <a:cs typeface="+mn-cs"/>
              </a:rPr>
              <a:t>Physical Location (e.g. Retailer/Distributor)</a:t>
            </a:r>
          </a:p>
        </p:txBody>
      </p:sp>
      <p:sp>
        <p:nvSpPr>
          <p:cNvPr id="26" name="Rectangle 25">
            <a:extLst>
              <a:ext uri="{FF2B5EF4-FFF2-40B4-BE49-F238E27FC236}">
                <a16:creationId xmlns:a16="http://schemas.microsoft.com/office/drawing/2014/main" id="{1105BC89-C4B9-8967-CD93-2B370AA0DA47}"/>
              </a:ext>
            </a:extLst>
          </p:cNvPr>
          <p:cNvSpPr/>
          <p:nvPr/>
        </p:nvSpPr>
        <p:spPr>
          <a:xfrm>
            <a:off x="8100112" y="6390039"/>
            <a:ext cx="1995067" cy="359494"/>
          </a:xfrm>
          <a:prstGeom prst="rect">
            <a:avLst/>
          </a:prstGeom>
          <a:solidFill>
            <a:srgbClr val="DDABF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Calibri" panose="020F0502020204030204"/>
                <a:ea typeface="+mn-ea"/>
                <a:cs typeface="+mn-cs"/>
              </a:rPr>
              <a:t>Vendor (e.g. Label Information Provider/Manager)</a:t>
            </a:r>
          </a:p>
        </p:txBody>
      </p:sp>
      <p:sp>
        <p:nvSpPr>
          <p:cNvPr id="28" name="Rectangle 27">
            <a:extLst>
              <a:ext uri="{FF2B5EF4-FFF2-40B4-BE49-F238E27FC236}">
                <a16:creationId xmlns:a16="http://schemas.microsoft.com/office/drawing/2014/main" id="{328CC644-B6EB-104C-EF29-7F347D3705E5}"/>
              </a:ext>
            </a:extLst>
          </p:cNvPr>
          <p:cNvSpPr/>
          <p:nvPr/>
        </p:nvSpPr>
        <p:spPr>
          <a:xfrm>
            <a:off x="10168269" y="6390039"/>
            <a:ext cx="1710493" cy="35949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Label Information Users</a:t>
            </a:r>
          </a:p>
        </p:txBody>
      </p:sp>
      <p:sp>
        <p:nvSpPr>
          <p:cNvPr id="30" name="Rectangle 29">
            <a:extLst>
              <a:ext uri="{FF2B5EF4-FFF2-40B4-BE49-F238E27FC236}">
                <a16:creationId xmlns:a16="http://schemas.microsoft.com/office/drawing/2014/main" id="{10A9DC26-A996-A94B-A603-76188AF2C9D9}"/>
              </a:ext>
            </a:extLst>
          </p:cNvPr>
          <p:cNvSpPr/>
          <p:nvPr/>
        </p:nvSpPr>
        <p:spPr>
          <a:xfrm>
            <a:off x="602601" y="6390039"/>
            <a:ext cx="1052180" cy="359494"/>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white"/>
                </a:solidFill>
                <a:effectLst/>
                <a:uLnTx/>
                <a:uFillTx/>
                <a:latin typeface="Calibri" panose="020F0502020204030204"/>
                <a:ea typeface="+mn-ea"/>
                <a:cs typeface="+mn-cs"/>
              </a:rPr>
              <a:t>Stakeholder Categories</a:t>
            </a:r>
          </a:p>
        </p:txBody>
      </p:sp>
      <p:cxnSp>
        <p:nvCxnSpPr>
          <p:cNvPr id="31" name="Straight Arrow Connector 30">
            <a:extLst>
              <a:ext uri="{FF2B5EF4-FFF2-40B4-BE49-F238E27FC236}">
                <a16:creationId xmlns:a16="http://schemas.microsoft.com/office/drawing/2014/main" id="{72366C75-3FF3-296C-19EA-B7FBF7865B8F}"/>
              </a:ext>
            </a:extLst>
          </p:cNvPr>
          <p:cNvCxnSpPr>
            <a:stCxn id="30" idx="3"/>
            <a:endCxn id="20" idx="1"/>
          </p:cNvCxnSpPr>
          <p:nvPr/>
        </p:nvCxnSpPr>
        <p:spPr>
          <a:xfrm>
            <a:off x="1654781" y="6569786"/>
            <a:ext cx="473901"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E363F4DF-B104-AE2C-3D8C-604E815D361E}"/>
              </a:ext>
            </a:extLst>
          </p:cNvPr>
          <p:cNvSpPr txBox="1"/>
          <p:nvPr/>
        </p:nvSpPr>
        <p:spPr>
          <a:xfrm>
            <a:off x="285742" y="2611712"/>
            <a:ext cx="11276161" cy="3539430"/>
          </a:xfrm>
          <a:prstGeom prst="rect">
            <a:avLst/>
          </a:prstGeom>
          <a:noFill/>
        </p:spPr>
        <p:txBody>
          <a:bodyPr wrap="square" lIns="91440" tIns="45720" rIns="91440" bIns="45720" rtlCol="0" anchor="t">
            <a:spAutoFit/>
          </a:bodyPr>
          <a:lstStyle/>
          <a:p>
            <a:pPr marL="285750" marR="0" lvl="0" indent="-285750" algn="l" defTabSz="914400" rtl="0" eaLnBrk="1" fontAlgn="auto" latinLnBrk="0" hangingPunct="1">
              <a:lnSpc>
                <a:spcPct val="100000"/>
              </a:lnSpc>
              <a:spcBef>
                <a:spcPts val="0"/>
              </a:spcBef>
              <a:spcAft>
                <a:spcPts val="0"/>
              </a:spcAft>
              <a:buClrTx/>
              <a:buSzTx/>
              <a:buFont typeface="Arial,Sans-Serif" panose="020B0604020202020204" pitchFamily="34" charset="0"/>
              <a:buChar char="•"/>
              <a:tabLst/>
              <a:defRPr/>
            </a:pPr>
            <a:r>
              <a:rPr kumimoji="0" lang="en-US" sz="1600" b="1" i="0" u="sng" strike="noStrike" kern="1200" cap="none" spc="0" normalizeH="0" baseline="0" noProof="0" dirty="0">
                <a:ln>
                  <a:noFill/>
                </a:ln>
                <a:solidFill>
                  <a:prstClr val="black"/>
                </a:solidFill>
                <a:effectLst/>
                <a:uLnTx/>
                <a:uFillTx/>
                <a:latin typeface="Calibri" panose="020F0502020204030204"/>
                <a:ea typeface="+mn-ea"/>
                <a:cs typeface="+mn-cs"/>
              </a:rPr>
              <a:t>Requirements</a:t>
            </a:r>
            <a:r>
              <a:rPr lang="en-US" sz="1600" b="1" u="sng" dirty="0">
                <a:solidFill>
                  <a:prstClr val="black"/>
                </a:solidFill>
                <a:latin typeface="Calibri" panose="020F0502020204030204"/>
              </a:rPr>
              <a:t>/Recommendations</a:t>
            </a:r>
            <a:r>
              <a:rPr kumimoji="0" lang="en-US" sz="1600" b="1" i="0" u="sng" strike="noStrike" kern="1200" cap="none" spc="0" normalizeH="0" baseline="0" noProof="0" dirty="0">
                <a:ln>
                  <a:noFill/>
                </a:ln>
                <a:solidFill>
                  <a:prstClr val="black"/>
                </a:solidFill>
                <a:effectLst/>
                <a:uLnTx/>
                <a:uFillTx/>
                <a:latin typeface="Calibri" panose="020F0502020204030204"/>
                <a:ea typeface="+mn-ea"/>
                <a:cs typeface="+mn-cs"/>
              </a:rPr>
              <a:t>:</a:t>
            </a:r>
            <a:r>
              <a:rPr lang="en-US" sz="1600" b="1" u="sng" dirty="0">
                <a:solidFill>
                  <a:prstClr val="black"/>
                </a:solidFill>
                <a:latin typeface="Calibri" panose="020F0502020204030204"/>
              </a:rPr>
              <a:t> </a:t>
            </a:r>
            <a:endParaRPr lang="en-US" sz="1600" dirty="0">
              <a:solidFill>
                <a:prstClr val="black"/>
              </a:solidFill>
              <a:latin typeface="Calibri" panose="020F0502020204030204"/>
              <a:cs typeface="Calibri"/>
            </a:endParaRP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FIFRA required elements (all required label elements – see structured label examples), readable and writable</a:t>
            </a:r>
            <a:endParaRPr lang="en-US" sz="1600" b="0" i="0" u="none" strike="noStrike" kern="1200" cap="none" spc="0" normalizeH="0" baseline="0" noProof="0" dirty="0">
              <a:ln>
                <a:noFill/>
              </a:ln>
              <a:solidFill>
                <a:prstClr val="black"/>
              </a:solidFill>
              <a:effectLst/>
              <a:uLnTx/>
              <a:uFillTx/>
              <a:latin typeface="Calibri" panose="020F0502020204030204"/>
              <a:cs typeface="Calibri"/>
            </a:endParaRP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2-way  system between registrants and EPA (possibilities could include a single electronic workflow system) with version control capabilities</a:t>
            </a:r>
            <a:endParaRPr lang="en-US" sz="1600" b="0" i="0" u="none" strike="noStrike" kern="1200" cap="none" spc="0" normalizeH="0" baseline="0" noProof="0" dirty="0">
              <a:ln>
                <a:noFill/>
              </a:ln>
              <a:solidFill>
                <a:prstClr val="black"/>
              </a:solidFill>
              <a:effectLst/>
              <a:uLnTx/>
              <a:uFillTx/>
              <a:latin typeface="Calibri" panose="020F0502020204030204"/>
              <a:cs typeface="Calibri"/>
            </a:endParaRPr>
          </a:p>
          <a:p>
            <a:pPr marL="742950" lvl="1" indent="-285750" defTabSz="914400">
              <a:buFont typeface="Arial" panose="020B0604020202020204" pitchFamily="34" charset="0"/>
              <a:buChar char="•"/>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system must have a "home" (i.e., “data element”) for each piece of information/image </a:t>
            </a:r>
            <a:endParaRPr lang="en-US" sz="1600" dirty="0">
              <a:solidFill>
                <a:prstClr val="black"/>
              </a:solidFill>
              <a:latin typeface="Calibri" panose="020F0502020204030204"/>
            </a:endParaRPr>
          </a:p>
          <a:p>
            <a:pPr marL="742950" marR="0" lvl="1" indent="-285750" algn="l" defTabSz="914400">
              <a:lnSpc>
                <a:spcPct val="100000"/>
              </a:lnSpc>
              <a:spcBef>
                <a:spcPts val="0"/>
              </a:spcBef>
              <a:spcAft>
                <a:spcPts val="0"/>
              </a:spcAft>
              <a:buClrTx/>
              <a:buSzTx/>
              <a:buFont typeface="Arial" panose="020B0604020202020204" pitchFamily="34" charset="0"/>
              <a:buChar char="•"/>
              <a:tabLst/>
              <a:defRPr/>
            </a:pPr>
            <a:r>
              <a:rPr lang="en-US" sz="1600" dirty="0">
                <a:solidFill>
                  <a:prstClr val="black"/>
                </a:solidFill>
                <a:latin typeface="Calibri" panose="020F0502020204030204"/>
              </a:rPr>
              <a:t>The</a:t>
            </a: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 system must capture the content of the master label with sufficient granularity</a:t>
            </a:r>
            <a:endParaRPr lang="en-US" sz="1600" b="0" i="0" u="none" strike="noStrike" kern="1200" cap="none" spc="0" normalizeH="0" baseline="0" noProof="0" dirty="0">
              <a:ln>
                <a:noFill/>
              </a:ln>
              <a:solidFill>
                <a:prstClr val="black"/>
              </a:solidFill>
              <a:effectLst/>
              <a:uLnTx/>
              <a:uFillTx/>
              <a:latin typeface="Calibri" panose="020F0502020204030204"/>
              <a:cs typeface="Calibri"/>
            </a:endParaRPr>
          </a:p>
          <a:p>
            <a:pPr marL="742950" lvl="1" indent="-285750" defTabSz="914400">
              <a:buFont typeface="Arial" panose="020B0604020202020204" pitchFamily="34" charset="0"/>
              <a:buChar char="•"/>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EPA-approved language libraries </a:t>
            </a:r>
            <a:r>
              <a:rPr lang="en-US" sz="1600" dirty="0">
                <a:solidFill>
                  <a:prstClr val="black"/>
                </a:solidFill>
                <a:latin typeface="Calibri" panose="020F0502020204030204"/>
              </a:rPr>
              <a:t>identified </a:t>
            </a: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(databases for controlled vocabulary, standard, and required phrases)</a:t>
            </a:r>
            <a:endParaRPr lang="en-US" sz="1600" b="0" i="0" u="none" strike="noStrike" kern="1200" cap="none" spc="0" normalizeH="0" baseline="0" noProof="0" dirty="0">
              <a:ln>
                <a:noFill/>
              </a:ln>
              <a:solidFill>
                <a:prstClr val="black"/>
              </a:solidFill>
              <a:effectLst/>
              <a:uLnTx/>
              <a:uFillTx/>
              <a:latin typeface="Calibri" panose="020F0502020204030204"/>
              <a:cs typeface="Calibri"/>
            </a:endParaRPr>
          </a:p>
          <a:p>
            <a:pPr marL="742950" lvl="1" indent="-285750" defTabSz="914400">
              <a:buFont typeface="Arial" panose="020B0604020202020204" pitchFamily="34" charset="0"/>
              <a:buChar char="•"/>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Validation checks to minimize errors, e.g., mandatory fields</a:t>
            </a:r>
            <a:endParaRPr lang="en-US" sz="1600" dirty="0">
              <a:solidFill>
                <a:prstClr val="black"/>
              </a:solidFill>
              <a:latin typeface="Calibri" panose="020F0502020204030204"/>
              <a:cs typeface="Calibri"/>
            </a:endParaRPr>
          </a:p>
          <a:p>
            <a:pPr marL="742950" lvl="1" indent="-285750" defTabSz="914400">
              <a:buFont typeface="Arial" panose="020B0604020202020204" pitchFamily="34" charset="0"/>
              <a:buChar char="•"/>
              <a:defRPr/>
            </a:pPr>
            <a:r>
              <a:rPr lang="en-US" sz="1600" dirty="0">
                <a:solidFill>
                  <a:prstClr val="black"/>
                </a:solidFill>
                <a:latin typeface="Calibri" panose="020F0502020204030204"/>
              </a:rPr>
              <a:t>Automatic receipt confirming the submission of a file</a:t>
            </a:r>
            <a:endParaRPr lang="en-US" sz="1600" dirty="0">
              <a:solidFill>
                <a:prstClr val="black"/>
              </a:solidFill>
              <a:latin typeface="Calibri" panose="020F0502020204030204"/>
              <a:cs typeface="Calibri"/>
            </a:endParaRPr>
          </a:p>
          <a:p>
            <a:pPr marL="742950" lvl="1" indent="-285750" defTabSz="914400">
              <a:buFont typeface="Arial" panose="020B0604020202020204" pitchFamily="34" charset="0"/>
              <a:buChar char="•"/>
              <a:defRPr/>
            </a:pPr>
            <a:r>
              <a:rPr lang="en-US" sz="1600" dirty="0">
                <a:solidFill>
                  <a:prstClr val="black"/>
                </a:solidFill>
                <a:latin typeface="Calibri" panose="020F0502020204030204"/>
              </a:rPr>
              <a:t>Embedded technical guide with definitions, as well as “Help” and “Search” buttons</a:t>
            </a:r>
            <a:endParaRPr lang="en-US" sz="1600" b="0" i="0" u="none" strike="noStrike" kern="1200" cap="none" spc="0" normalizeH="0" baseline="0" noProof="0" dirty="0">
              <a:ln>
                <a:noFill/>
              </a:ln>
              <a:solidFill>
                <a:prstClr val="black"/>
              </a:solidFill>
              <a:effectLst/>
              <a:uLnTx/>
              <a:uFillTx/>
              <a:latin typeface="Calibri" panose="020F0502020204030204"/>
              <a:cs typeface="Calibri"/>
            </a:endParaRP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Ability to request label changes</a:t>
            </a:r>
            <a:endParaRPr lang="en-US" sz="1600" b="0" i="0" u="none" strike="noStrike" kern="1200" cap="none" spc="0" normalizeH="0" baseline="0" noProof="0" dirty="0">
              <a:ln>
                <a:noFill/>
              </a:ln>
              <a:solidFill>
                <a:prstClr val="black"/>
              </a:solidFill>
              <a:effectLst/>
              <a:uLnTx/>
              <a:uFillTx/>
              <a:latin typeface="Calibri" panose="020F0502020204030204"/>
              <a:cs typeface="Calibri"/>
            </a:endParaRP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Non-notification ability to be submitted and not reviewed/stamped by EPA</a:t>
            </a:r>
            <a:endParaRPr lang="en-US" sz="1600" b="0" i="0" u="none" strike="noStrike" kern="1200" cap="none" spc="0" normalizeH="0" baseline="0" noProof="0" dirty="0">
              <a:ln>
                <a:noFill/>
              </a:ln>
              <a:solidFill>
                <a:prstClr val="black"/>
              </a:solidFill>
              <a:effectLst/>
              <a:uLnTx/>
              <a:uFillTx/>
              <a:latin typeface="Calibri" panose="020F0502020204030204"/>
              <a:cs typeface="Calibri"/>
            </a:endParaRP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Ability to be updated (new terminology, new application techniques that may improve risk assessment [like precision application techniques], etc.)</a:t>
            </a:r>
            <a:endParaRPr lang="en-US" sz="1600" b="0" i="0" u="none" strike="noStrike" kern="1200" cap="none" spc="0" normalizeH="0" baseline="0" noProof="0" dirty="0">
              <a:ln>
                <a:noFill/>
              </a:ln>
              <a:solidFill>
                <a:prstClr val="black"/>
              </a:solidFill>
              <a:effectLst/>
              <a:uLnTx/>
              <a:uFillTx/>
              <a:latin typeface="Calibri" panose="020F0502020204030204"/>
              <a:cs typeface="Calibri"/>
            </a:endParaRPr>
          </a:p>
        </p:txBody>
      </p:sp>
      <p:sp>
        <p:nvSpPr>
          <p:cNvPr id="8" name="Slide Number Placeholder 7">
            <a:extLst>
              <a:ext uri="{FF2B5EF4-FFF2-40B4-BE49-F238E27FC236}">
                <a16:creationId xmlns:a16="http://schemas.microsoft.com/office/drawing/2014/main" id="{54A68CA8-D79D-2204-E50D-85A785CDEC8B}"/>
              </a:ext>
            </a:extLst>
          </p:cNvPr>
          <p:cNvSpPr>
            <a:spLocks noGrp="1"/>
          </p:cNvSpPr>
          <p:nvPr>
            <p:ph type="sldNum" sz="quarter" idx="12"/>
          </p:nvPr>
        </p:nvSpPr>
        <p:spPr>
          <a:xfrm>
            <a:off x="9448800" y="6477874"/>
            <a:ext cx="2743200" cy="365125"/>
          </a:xfrm>
        </p:spPr>
        <p:txBody>
          <a:bodyPr/>
          <a:lstStyle/>
          <a:p>
            <a:fld id="{82C41668-A9B7-4FAB-A418-B009C9AC4515}" type="slidenum">
              <a:rPr lang="en-US" smtClean="0"/>
              <a:t>16</a:t>
            </a:fld>
            <a:endParaRPr lang="en-US" dirty="0"/>
          </a:p>
        </p:txBody>
      </p:sp>
    </p:spTree>
    <p:extLst>
      <p:ext uri="{BB962C8B-B14F-4D97-AF65-F5344CB8AC3E}">
        <p14:creationId xmlns:p14="http://schemas.microsoft.com/office/powerpoint/2010/main" val="20645654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184EED5-8129-BB1B-02E6-5EF7C57971C2}"/>
              </a:ext>
            </a:extLst>
          </p:cNvPr>
          <p:cNvSpPr/>
          <p:nvPr/>
        </p:nvSpPr>
        <p:spPr>
          <a:xfrm>
            <a:off x="806873" y="864270"/>
            <a:ext cx="1343364"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Submission to EPA</a:t>
            </a:r>
          </a:p>
        </p:txBody>
      </p:sp>
      <p:sp>
        <p:nvSpPr>
          <p:cNvPr id="5" name="Rectangle 4">
            <a:extLst>
              <a:ext uri="{FF2B5EF4-FFF2-40B4-BE49-F238E27FC236}">
                <a16:creationId xmlns:a16="http://schemas.microsoft.com/office/drawing/2014/main" id="{09C02DA6-E527-5D62-5FC6-0620DD2D8E99}"/>
              </a:ext>
            </a:extLst>
          </p:cNvPr>
          <p:cNvSpPr/>
          <p:nvPr/>
        </p:nvSpPr>
        <p:spPr>
          <a:xfrm>
            <a:off x="2230994" y="864270"/>
            <a:ext cx="957111" cy="486104"/>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EPA Review</a:t>
            </a:r>
          </a:p>
        </p:txBody>
      </p:sp>
      <p:sp>
        <p:nvSpPr>
          <p:cNvPr id="6" name="Rectangle 5">
            <a:extLst>
              <a:ext uri="{FF2B5EF4-FFF2-40B4-BE49-F238E27FC236}">
                <a16:creationId xmlns:a16="http://schemas.microsoft.com/office/drawing/2014/main" id="{CB64D12A-EFCD-AFC3-7908-214707B30579}"/>
              </a:ext>
            </a:extLst>
          </p:cNvPr>
          <p:cNvSpPr/>
          <p:nvPr/>
        </p:nvSpPr>
        <p:spPr>
          <a:xfrm>
            <a:off x="3268862" y="864270"/>
            <a:ext cx="1030659"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Stamp from EPA</a:t>
            </a:r>
          </a:p>
        </p:txBody>
      </p:sp>
      <p:sp>
        <p:nvSpPr>
          <p:cNvPr id="7" name="Rectangle 6">
            <a:extLst>
              <a:ext uri="{FF2B5EF4-FFF2-40B4-BE49-F238E27FC236}">
                <a16:creationId xmlns:a16="http://schemas.microsoft.com/office/drawing/2014/main" id="{F711A1FA-8962-CC4A-5E5D-C47B459350A5}"/>
              </a:ext>
            </a:extLst>
          </p:cNvPr>
          <p:cNvSpPr/>
          <p:nvPr/>
        </p:nvSpPr>
        <p:spPr>
          <a:xfrm>
            <a:off x="8839924" y="2144235"/>
            <a:ext cx="1070843"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white"/>
                </a:solidFill>
                <a:effectLst/>
                <a:uLnTx/>
                <a:uFillTx/>
                <a:latin typeface="Calibri" panose="020F0502020204030204"/>
                <a:ea typeface="+mn-ea"/>
                <a:cs typeface="+mn-cs"/>
              </a:rPr>
              <a:t>User Experience</a:t>
            </a:r>
          </a:p>
        </p:txBody>
      </p:sp>
      <p:sp>
        <p:nvSpPr>
          <p:cNvPr id="15" name="Rectangle 14">
            <a:extLst>
              <a:ext uri="{FF2B5EF4-FFF2-40B4-BE49-F238E27FC236}">
                <a16:creationId xmlns:a16="http://schemas.microsoft.com/office/drawing/2014/main" id="{D9D13A30-D915-2AE9-F711-83E830D811D1}"/>
              </a:ext>
            </a:extLst>
          </p:cNvPr>
          <p:cNvSpPr/>
          <p:nvPr/>
        </p:nvSpPr>
        <p:spPr>
          <a:xfrm>
            <a:off x="3579491" y="1488304"/>
            <a:ext cx="1991646"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Draft Printed Label &amp; Labeling – </a:t>
            </a:r>
            <a:r>
              <a:rPr kumimoji="0" lang="en-US" sz="1050" b="0" i="0" u="none" strike="noStrike" kern="1200" cap="none" spc="0" normalizeH="0" baseline="0" noProof="0">
                <a:ln>
                  <a:noFill/>
                </a:ln>
                <a:solidFill>
                  <a:prstClr val="white"/>
                </a:solidFill>
                <a:effectLst/>
                <a:uLnTx/>
                <a:uFillTx/>
                <a:latin typeface="Calibri" panose="020F0502020204030204"/>
                <a:ea typeface="+mn-ea"/>
                <a:cs typeface="+mn-cs"/>
              </a:rPr>
              <a:t>subset of master label</a:t>
            </a: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1DD42DE-69A1-FBCF-7E5C-0876261CC473}"/>
              </a:ext>
            </a:extLst>
          </p:cNvPr>
          <p:cNvSpPr/>
          <p:nvPr/>
        </p:nvSpPr>
        <p:spPr>
          <a:xfrm>
            <a:off x="5676867" y="1480421"/>
            <a:ext cx="974834"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State Review </a:t>
            </a:r>
          </a:p>
        </p:txBody>
      </p:sp>
      <p:sp>
        <p:nvSpPr>
          <p:cNvPr id="17" name="Rectangle 16">
            <a:extLst>
              <a:ext uri="{FF2B5EF4-FFF2-40B4-BE49-F238E27FC236}">
                <a16:creationId xmlns:a16="http://schemas.microsoft.com/office/drawing/2014/main" id="{9A5AC6CC-8EA3-BAFF-D936-C41227FB281B}"/>
              </a:ext>
            </a:extLst>
          </p:cNvPr>
          <p:cNvSpPr/>
          <p:nvPr/>
        </p:nvSpPr>
        <p:spPr>
          <a:xfrm>
            <a:off x="6757431" y="1488304"/>
            <a:ext cx="1044793"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Stamp from State</a:t>
            </a:r>
          </a:p>
        </p:txBody>
      </p:sp>
      <p:sp>
        <p:nvSpPr>
          <p:cNvPr id="18" name="Rectangle 17">
            <a:extLst>
              <a:ext uri="{FF2B5EF4-FFF2-40B4-BE49-F238E27FC236}">
                <a16:creationId xmlns:a16="http://schemas.microsoft.com/office/drawing/2014/main" id="{6879D4BC-7E21-A07B-03BE-A2FDE6BA6719}"/>
              </a:ext>
            </a:extLst>
          </p:cNvPr>
          <p:cNvSpPr/>
          <p:nvPr/>
        </p:nvSpPr>
        <p:spPr>
          <a:xfrm>
            <a:off x="7907954" y="1497698"/>
            <a:ext cx="1204801"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Final Container Labeling</a:t>
            </a:r>
          </a:p>
        </p:txBody>
      </p:sp>
      <p:sp>
        <p:nvSpPr>
          <p:cNvPr id="19" name="Rectangle 18">
            <a:extLst>
              <a:ext uri="{FF2B5EF4-FFF2-40B4-BE49-F238E27FC236}">
                <a16:creationId xmlns:a16="http://schemas.microsoft.com/office/drawing/2014/main" id="{52073A58-8195-400A-BB7A-767A9D29BFF9}"/>
              </a:ext>
            </a:extLst>
          </p:cNvPr>
          <p:cNvSpPr/>
          <p:nvPr/>
        </p:nvSpPr>
        <p:spPr>
          <a:xfrm>
            <a:off x="10037900" y="2144235"/>
            <a:ext cx="1446796"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Enforcement</a:t>
            </a:r>
          </a:p>
        </p:txBody>
      </p:sp>
      <p:cxnSp>
        <p:nvCxnSpPr>
          <p:cNvPr id="23" name="Connector: Elbow 22">
            <a:extLst>
              <a:ext uri="{FF2B5EF4-FFF2-40B4-BE49-F238E27FC236}">
                <a16:creationId xmlns:a16="http://schemas.microsoft.com/office/drawing/2014/main" id="{EB93005B-2CE7-9B6F-43D3-03108CBC17B0}"/>
              </a:ext>
            </a:extLst>
          </p:cNvPr>
          <p:cNvCxnSpPr>
            <a:cxnSpLocks/>
            <a:stCxn id="6" idx="3"/>
            <a:endCxn id="15" idx="0"/>
          </p:cNvCxnSpPr>
          <p:nvPr/>
        </p:nvCxnSpPr>
        <p:spPr>
          <a:xfrm>
            <a:off x="4299521" y="1107322"/>
            <a:ext cx="275793" cy="380982"/>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Connector: Elbow 23">
            <a:extLst>
              <a:ext uri="{FF2B5EF4-FFF2-40B4-BE49-F238E27FC236}">
                <a16:creationId xmlns:a16="http://schemas.microsoft.com/office/drawing/2014/main" id="{F1D24B9A-7700-D89D-7CA1-FD0DD45D9882}"/>
              </a:ext>
            </a:extLst>
          </p:cNvPr>
          <p:cNvCxnSpPr>
            <a:cxnSpLocks/>
            <a:stCxn id="18" idx="3"/>
            <a:endCxn id="7" idx="0"/>
          </p:cNvCxnSpPr>
          <p:nvPr/>
        </p:nvCxnSpPr>
        <p:spPr>
          <a:xfrm>
            <a:off x="9112755" y="1740750"/>
            <a:ext cx="262591" cy="403485"/>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Oval 26">
            <a:extLst>
              <a:ext uri="{FF2B5EF4-FFF2-40B4-BE49-F238E27FC236}">
                <a16:creationId xmlns:a16="http://schemas.microsoft.com/office/drawing/2014/main" id="{DB8DF664-3FAF-DB54-AAAF-032230A4D383}"/>
              </a:ext>
            </a:extLst>
          </p:cNvPr>
          <p:cNvSpPr/>
          <p:nvPr/>
        </p:nvSpPr>
        <p:spPr>
          <a:xfrm>
            <a:off x="9182653" y="1681395"/>
            <a:ext cx="1710493" cy="341314"/>
          </a:xfrm>
          <a:prstGeom prst="ellips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white"/>
                </a:solidFill>
                <a:effectLst/>
                <a:uLnTx/>
                <a:uFillTx/>
                <a:latin typeface="Calibri" panose="020F0502020204030204"/>
                <a:ea typeface="+mn-ea"/>
                <a:cs typeface="+mn-cs"/>
              </a:rPr>
              <a:t>Commercialization</a:t>
            </a:r>
          </a:p>
        </p:txBody>
      </p:sp>
      <p:cxnSp>
        <p:nvCxnSpPr>
          <p:cNvPr id="29" name="Connector: Elbow 28">
            <a:extLst>
              <a:ext uri="{FF2B5EF4-FFF2-40B4-BE49-F238E27FC236}">
                <a16:creationId xmlns:a16="http://schemas.microsoft.com/office/drawing/2014/main" id="{6B35AB0D-47E0-5CC2-5FE5-B9CD0F63726D}"/>
              </a:ext>
            </a:extLst>
          </p:cNvPr>
          <p:cNvCxnSpPr>
            <a:cxnSpLocks/>
            <a:stCxn id="16" idx="0"/>
            <a:endCxn id="4" idx="0"/>
          </p:cNvCxnSpPr>
          <p:nvPr/>
        </p:nvCxnSpPr>
        <p:spPr>
          <a:xfrm rot="16200000" flipV="1">
            <a:off x="3513345" y="-1170519"/>
            <a:ext cx="616151" cy="4685729"/>
          </a:xfrm>
          <a:prstGeom prst="bentConnector3">
            <a:avLst>
              <a:gd name="adj1" fmla="val 13710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026DE7E0-56B1-FBCC-AABE-FAAC68CDFF20}"/>
              </a:ext>
            </a:extLst>
          </p:cNvPr>
          <p:cNvSpPr>
            <a:spLocks noGrp="1"/>
          </p:cNvSpPr>
          <p:nvPr>
            <p:ph type="title"/>
          </p:nvPr>
        </p:nvSpPr>
        <p:spPr>
          <a:xfrm>
            <a:off x="669581" y="-367015"/>
            <a:ext cx="10515600" cy="1325563"/>
          </a:xfrm>
        </p:spPr>
        <p:txBody>
          <a:bodyPr>
            <a:normAutofit/>
          </a:bodyPr>
          <a:lstStyle/>
          <a:p>
            <a:pPr algn="ctr"/>
            <a:r>
              <a:rPr lang="en-US" sz="2800">
                <a:solidFill>
                  <a:srgbClr val="0000EC"/>
                </a:solidFill>
              </a:rPr>
              <a:t>EPA Review</a:t>
            </a:r>
          </a:p>
        </p:txBody>
      </p:sp>
      <p:sp>
        <p:nvSpPr>
          <p:cNvPr id="20" name="Rectangle 19">
            <a:extLst>
              <a:ext uri="{FF2B5EF4-FFF2-40B4-BE49-F238E27FC236}">
                <a16:creationId xmlns:a16="http://schemas.microsoft.com/office/drawing/2014/main" id="{790FB137-53BD-8506-9708-E488DE3B2FB2}"/>
              </a:ext>
            </a:extLst>
          </p:cNvPr>
          <p:cNvSpPr/>
          <p:nvPr/>
        </p:nvSpPr>
        <p:spPr>
          <a:xfrm>
            <a:off x="2128682" y="6390039"/>
            <a:ext cx="1278977" cy="359494"/>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Registrants</a:t>
            </a:r>
          </a:p>
        </p:txBody>
      </p:sp>
      <p:sp>
        <p:nvSpPr>
          <p:cNvPr id="21" name="Rectangle 20">
            <a:extLst>
              <a:ext uri="{FF2B5EF4-FFF2-40B4-BE49-F238E27FC236}">
                <a16:creationId xmlns:a16="http://schemas.microsoft.com/office/drawing/2014/main" id="{BFE78562-34ED-A28D-1381-FDD57E25A699}"/>
              </a:ext>
            </a:extLst>
          </p:cNvPr>
          <p:cNvSpPr/>
          <p:nvPr/>
        </p:nvSpPr>
        <p:spPr>
          <a:xfrm>
            <a:off x="3480749" y="6390039"/>
            <a:ext cx="1278977" cy="359494"/>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EPA</a:t>
            </a:r>
          </a:p>
        </p:txBody>
      </p:sp>
      <p:sp>
        <p:nvSpPr>
          <p:cNvPr id="22" name="Rectangle 21">
            <a:extLst>
              <a:ext uri="{FF2B5EF4-FFF2-40B4-BE49-F238E27FC236}">
                <a16:creationId xmlns:a16="http://schemas.microsoft.com/office/drawing/2014/main" id="{718AE44E-1347-1ABB-9610-445D78C10E70}"/>
              </a:ext>
            </a:extLst>
          </p:cNvPr>
          <p:cNvSpPr/>
          <p:nvPr/>
        </p:nvSpPr>
        <p:spPr>
          <a:xfrm>
            <a:off x="4832816" y="6390039"/>
            <a:ext cx="1278977" cy="35949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white"/>
                </a:solidFill>
                <a:effectLst/>
                <a:uLnTx/>
                <a:uFillTx/>
                <a:latin typeface="Calibri" panose="020F0502020204030204"/>
                <a:ea typeface="+mn-ea"/>
                <a:cs typeface="+mn-cs"/>
              </a:rPr>
              <a:t>States</a:t>
            </a:r>
          </a:p>
        </p:txBody>
      </p:sp>
      <p:sp>
        <p:nvSpPr>
          <p:cNvPr id="25" name="Rectangle 24">
            <a:extLst>
              <a:ext uri="{FF2B5EF4-FFF2-40B4-BE49-F238E27FC236}">
                <a16:creationId xmlns:a16="http://schemas.microsoft.com/office/drawing/2014/main" id="{E4B4ED65-9FE9-2119-86E6-3CBD51063EEE}"/>
              </a:ext>
            </a:extLst>
          </p:cNvPr>
          <p:cNvSpPr/>
          <p:nvPr/>
        </p:nvSpPr>
        <p:spPr>
          <a:xfrm>
            <a:off x="6184883" y="6390039"/>
            <a:ext cx="1842139" cy="35949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white"/>
                </a:solidFill>
                <a:effectLst/>
                <a:uLnTx/>
                <a:uFillTx/>
                <a:latin typeface="Calibri" panose="020F0502020204030204"/>
                <a:ea typeface="+mn-ea"/>
                <a:cs typeface="+mn-cs"/>
              </a:rPr>
              <a:t>Physical Location (e.g. Retailer/Distributor)</a:t>
            </a:r>
          </a:p>
        </p:txBody>
      </p:sp>
      <p:sp>
        <p:nvSpPr>
          <p:cNvPr id="28" name="Rectangle 27">
            <a:extLst>
              <a:ext uri="{FF2B5EF4-FFF2-40B4-BE49-F238E27FC236}">
                <a16:creationId xmlns:a16="http://schemas.microsoft.com/office/drawing/2014/main" id="{328CC644-B6EB-104C-EF29-7F347D3705E5}"/>
              </a:ext>
            </a:extLst>
          </p:cNvPr>
          <p:cNvSpPr/>
          <p:nvPr/>
        </p:nvSpPr>
        <p:spPr>
          <a:xfrm>
            <a:off x="10168269" y="6390039"/>
            <a:ext cx="1710493" cy="35949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Label Information Users</a:t>
            </a:r>
          </a:p>
        </p:txBody>
      </p:sp>
      <p:sp>
        <p:nvSpPr>
          <p:cNvPr id="30" name="Rectangle 29">
            <a:extLst>
              <a:ext uri="{FF2B5EF4-FFF2-40B4-BE49-F238E27FC236}">
                <a16:creationId xmlns:a16="http://schemas.microsoft.com/office/drawing/2014/main" id="{10A9DC26-A996-A94B-A603-76188AF2C9D9}"/>
              </a:ext>
            </a:extLst>
          </p:cNvPr>
          <p:cNvSpPr/>
          <p:nvPr/>
        </p:nvSpPr>
        <p:spPr>
          <a:xfrm>
            <a:off x="602601" y="6390039"/>
            <a:ext cx="1052180" cy="359494"/>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white"/>
                </a:solidFill>
                <a:effectLst/>
                <a:uLnTx/>
                <a:uFillTx/>
                <a:latin typeface="Calibri" panose="020F0502020204030204"/>
                <a:ea typeface="+mn-ea"/>
                <a:cs typeface="+mn-cs"/>
              </a:rPr>
              <a:t>Stakeholder Categories</a:t>
            </a:r>
          </a:p>
        </p:txBody>
      </p:sp>
      <p:cxnSp>
        <p:nvCxnSpPr>
          <p:cNvPr id="31" name="Straight Arrow Connector 30">
            <a:extLst>
              <a:ext uri="{FF2B5EF4-FFF2-40B4-BE49-F238E27FC236}">
                <a16:creationId xmlns:a16="http://schemas.microsoft.com/office/drawing/2014/main" id="{72366C75-3FF3-296C-19EA-B7FBF7865B8F}"/>
              </a:ext>
            </a:extLst>
          </p:cNvPr>
          <p:cNvCxnSpPr>
            <a:stCxn id="30" idx="3"/>
            <a:endCxn id="20" idx="1"/>
          </p:cNvCxnSpPr>
          <p:nvPr/>
        </p:nvCxnSpPr>
        <p:spPr>
          <a:xfrm>
            <a:off x="1654781" y="6569786"/>
            <a:ext cx="473901"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E363F4DF-B104-AE2C-3D8C-604E815D361E}"/>
              </a:ext>
            </a:extLst>
          </p:cNvPr>
          <p:cNvSpPr txBox="1"/>
          <p:nvPr/>
        </p:nvSpPr>
        <p:spPr>
          <a:xfrm>
            <a:off x="547182" y="3073684"/>
            <a:ext cx="11276161" cy="2985433"/>
          </a:xfrm>
          <a:prstGeom prst="rect">
            <a:avLst/>
          </a:prstGeom>
          <a:noFill/>
        </p:spPr>
        <p:txBody>
          <a:bodyPr wrap="square" lIns="91440" tIns="45720" rIns="91440" bIns="45720" rtlCol="0" anchor="t">
            <a:spAutoFit/>
          </a:bodyPr>
          <a:lstStyle/>
          <a:p>
            <a:pPr marR="0" lvl="0" algn="l" defTabSz="914400" rtl="0" eaLnBrk="1" fontAlgn="auto" latinLnBrk="0" hangingPunct="1">
              <a:lnSpc>
                <a:spcPct val="100000"/>
              </a:lnSpc>
              <a:spcBef>
                <a:spcPts val="0"/>
              </a:spcBef>
              <a:spcAft>
                <a:spcPts val="0"/>
              </a:spcAft>
              <a:buClrTx/>
              <a:buSzTx/>
              <a:tabLst/>
              <a:defRPr/>
            </a:pPr>
            <a:r>
              <a:rPr kumimoji="0" lang="en-US" sz="1200" b="1" i="0" u="sng" strike="noStrike" kern="1200" cap="none" spc="0" normalizeH="0" baseline="0" noProof="0" dirty="0">
                <a:ln>
                  <a:noFill/>
                </a:ln>
                <a:solidFill>
                  <a:prstClr val="black"/>
                </a:solidFill>
                <a:effectLst/>
                <a:uLnTx/>
                <a:uFillTx/>
                <a:latin typeface="Calibri" panose="020F0502020204030204"/>
                <a:ea typeface="+mn-ea"/>
                <a:cs typeface="+mn-cs"/>
              </a:rPr>
              <a:t> Requirements</a:t>
            </a:r>
            <a:r>
              <a:rPr lang="en-US" sz="1200" b="1" u="sng" dirty="0">
                <a:solidFill>
                  <a:prstClr val="black"/>
                </a:solidFill>
                <a:latin typeface="Calibri" panose="020F0502020204030204"/>
              </a:rPr>
              <a:t>/Recommendations:</a:t>
            </a:r>
            <a:r>
              <a:rPr kumimoji="0" lang="en-US" sz="1200" b="1" i="0" u="sng" strike="noStrike" kern="1200" cap="none" spc="0" normalizeH="0" baseline="0" noProof="0" dirty="0">
                <a:ln>
                  <a:noFill/>
                </a:ln>
                <a:solidFill>
                  <a:prstClr val="black"/>
                </a:solidFill>
                <a:effectLst/>
                <a:uLnTx/>
                <a:uFillTx/>
                <a:latin typeface="Calibri" panose="020F0502020204030204"/>
                <a:ea typeface="+mn-ea"/>
                <a:cs typeface="+mn-cs"/>
              </a:rPr>
              <a:t> </a:t>
            </a:r>
            <a:endParaRPr lang="en-US" sz="1200" b="1" i="0" u="sng" strike="noStrike" kern="1200" cap="none" spc="0" normalizeH="0" baseline="0" noProof="0" dirty="0">
              <a:ln>
                <a:noFill/>
              </a:ln>
              <a:solidFill>
                <a:prstClr val="black"/>
              </a:solidFill>
              <a:effectLst/>
              <a:uLnTx/>
              <a:uFillTx/>
              <a:latin typeface="Calibri" panose="020F0502020204030204"/>
              <a:cs typeface="Calibri"/>
            </a:endParaRPr>
          </a:p>
          <a:p>
            <a:pPr marL="285750" indent="-285750" defTabSz="914400">
              <a:buFont typeface="Arial" panose="020B0604020202020204" pitchFamily="34" charset="0"/>
              <a:buChar char="•"/>
              <a:defRPr/>
            </a:pPr>
            <a:r>
              <a:rPr lang="en-US" sz="1600" dirty="0">
                <a:solidFill>
                  <a:prstClr val="black"/>
                </a:solidFill>
                <a:latin typeface="Calibri" panose="020F0502020204030204"/>
              </a:rPr>
              <a:t>Help</a:t>
            </a: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 desk reachable by phone</a:t>
            </a:r>
            <a:r>
              <a:rPr lang="en-US" sz="1600" dirty="0">
                <a:solidFill>
                  <a:prstClr val="black"/>
                </a:solidFill>
                <a:latin typeface="Calibri" panose="020F0502020204030204"/>
              </a:rPr>
              <a:t>/e-mail (ombudsman-like role) </a:t>
            </a:r>
            <a:endParaRPr lang="en-US" sz="1600" dirty="0">
              <a:solidFill>
                <a:prstClr val="black"/>
              </a:solidFill>
              <a:latin typeface="Calibri" panose="020F0502020204030204"/>
              <a:cs typeface="Calibri"/>
            </a:endParaRPr>
          </a:p>
          <a:p>
            <a:pPr marL="285750" indent="-285750" defTabSz="914400">
              <a:buFont typeface="Arial" panose="020B0604020202020204" pitchFamily="34" charset="0"/>
              <a:buChar char="•"/>
              <a:defRPr/>
            </a:pPr>
            <a:r>
              <a:rPr lang="en-US" sz="1600" dirty="0">
                <a:solidFill>
                  <a:prstClr val="black"/>
                </a:solidFill>
                <a:latin typeface="Calibri" panose="020F0502020204030204"/>
              </a:rPr>
              <a:t>Update to Label</a:t>
            </a: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 Review Manual </a:t>
            </a:r>
            <a:r>
              <a:rPr lang="en-US" sz="1600" dirty="0">
                <a:solidFill>
                  <a:prstClr val="black"/>
                </a:solidFill>
                <a:latin typeface="Calibri" panose="020F0502020204030204"/>
              </a:rPr>
              <a:t>for</a:t>
            </a: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 digital </a:t>
            </a:r>
            <a:r>
              <a:rPr lang="en-US" sz="1600" dirty="0">
                <a:solidFill>
                  <a:prstClr val="black"/>
                </a:solidFill>
                <a:latin typeface="Calibri" panose="020F0502020204030204"/>
              </a:rPr>
              <a:t>tools</a:t>
            </a: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/approaches</a:t>
            </a:r>
            <a:endParaRPr lang="en-US" sz="1600" b="0" i="0" u="none" strike="noStrike" kern="1200" cap="none" spc="0" normalizeH="0" baseline="0" noProof="0" dirty="0">
              <a:ln>
                <a:noFill/>
              </a:ln>
              <a:solidFill>
                <a:prstClr val="black"/>
              </a:solidFill>
              <a:effectLst/>
              <a:uLnTx/>
              <a:uFillTx/>
              <a:latin typeface="Calibri" panose="020F0502020204030204"/>
              <a:cs typeface="Calibri"/>
            </a:endParaRPr>
          </a:p>
          <a:p>
            <a:pPr marL="285750" indent="-285750" defTabSz="914400">
              <a:buFont typeface="Arial" panose="020B0604020202020204" pitchFamily="34" charset="0"/>
              <a:buChar char="•"/>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System should </a:t>
            </a:r>
            <a:r>
              <a:rPr lang="en-US" sz="1600" dirty="0">
                <a:solidFill>
                  <a:prstClr val="black"/>
                </a:solidFill>
                <a:latin typeface="Calibri" panose="020F0502020204030204"/>
              </a:rPr>
              <a:t>share initial and subsequent reviews</a:t>
            </a: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 by EPA staff</a:t>
            </a:r>
            <a:r>
              <a:rPr lang="en-US" sz="1600" dirty="0">
                <a:solidFill>
                  <a:prstClr val="black"/>
                </a:solidFill>
                <a:latin typeface="Calibri" panose="020F0502020204030204"/>
              </a:rPr>
              <a:t> to limit</a:t>
            </a: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 the</a:t>
            </a:r>
            <a:r>
              <a:rPr lang="en-US" sz="1600" dirty="0">
                <a:solidFill>
                  <a:prstClr val="black"/>
                </a:solidFill>
                <a:latin typeface="Calibri" panose="020F0502020204030204"/>
              </a:rPr>
              <a:t> re-raising</a:t>
            </a: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 of </a:t>
            </a:r>
            <a:r>
              <a:rPr lang="en-US" sz="1600" dirty="0">
                <a:solidFill>
                  <a:prstClr val="black"/>
                </a:solidFill>
                <a:latin typeface="Calibri" panose="020F0502020204030204"/>
              </a:rPr>
              <a:t>"old" issues</a:t>
            </a: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a:t>
            </a:r>
            <a:endParaRPr lang="en-US" sz="1600" b="0" i="0" u="none" strike="noStrike" kern="1200" cap="none" spc="0" normalizeH="0" baseline="0" noProof="0" dirty="0">
              <a:ln>
                <a:noFill/>
              </a:ln>
              <a:solidFill>
                <a:prstClr val="black"/>
              </a:solidFill>
              <a:effectLst/>
              <a:uLnTx/>
              <a:uFillTx/>
              <a:latin typeface="Calibri" panose="020F0502020204030204"/>
              <a:cs typeface="Calibri"/>
            </a:endParaRPr>
          </a:p>
          <a:p>
            <a:pPr marL="285750" indent="-285750" defTabSz="914400">
              <a:buFont typeface="Arial" panose="020B0604020202020204" pitchFamily="34" charset="0"/>
              <a:buChar char="•"/>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System must be built using modern information technology infrastructure (robust and durable retention capabilities while eliminating redundancy, real-time back-up</a:t>
            </a:r>
            <a:r>
              <a:rPr lang="en-US" sz="1600" dirty="0">
                <a:solidFill>
                  <a:prstClr val="black"/>
                </a:solidFill>
                <a:latin typeface="Calibri" panose="020F0502020204030204"/>
              </a:rPr>
              <a:t>)</a:t>
            </a:r>
            <a:endParaRPr lang="en-US" sz="1600" dirty="0">
              <a:solidFill>
                <a:prstClr val="black"/>
              </a:solidFill>
              <a:latin typeface="Calibri" panose="020F0502020204030204"/>
              <a:cs typeface="Calibri"/>
            </a:endParaRPr>
          </a:p>
          <a:p>
            <a:pPr marL="285750" marR="0" indent="-285750" algn="l" defTabSz="914400">
              <a:lnSpc>
                <a:spcPct val="100000"/>
              </a:lnSpc>
              <a:spcBef>
                <a:spcPts val="0"/>
              </a:spcBef>
              <a:spcAft>
                <a:spcPts val="0"/>
              </a:spcAft>
              <a:buClrTx/>
              <a:buSzTx/>
              <a:buFont typeface="Arial" panose="020B0604020202020204" pitchFamily="34" charset="0"/>
              <a:buChar char="•"/>
              <a:tabLst/>
              <a:defRPr/>
            </a:pPr>
            <a:r>
              <a:rPr lang="en-US" sz="1600" dirty="0">
                <a:solidFill>
                  <a:prstClr val="black"/>
                </a:solidFill>
                <a:latin typeface="Calibri" panose="020F0502020204030204"/>
              </a:rPr>
              <a:t>Protect</a:t>
            </a: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 applicant / registrant communications with EPA from public disclosure where appropriate</a:t>
            </a:r>
            <a:endParaRPr lang="en-US" sz="1600" b="0" i="0" u="none" strike="noStrike" kern="1200" cap="none" spc="0" normalizeH="0" baseline="0" noProof="0" dirty="0">
              <a:ln>
                <a:noFill/>
              </a:ln>
              <a:solidFill>
                <a:prstClr val="black"/>
              </a:solidFill>
              <a:effectLst/>
              <a:uLnTx/>
              <a:uFillTx/>
              <a:latin typeface="Calibri" panose="020F0502020204030204"/>
              <a:cs typeface="Calibri"/>
            </a:endParaRPr>
          </a:p>
          <a:p>
            <a:pPr marL="285750" indent="-285750" defTabSz="914400">
              <a:buFont typeface="Arial" panose="020B0604020202020204" pitchFamily="34" charset="0"/>
              <a:buChar char="•"/>
              <a:defRPr/>
            </a:pPr>
            <a:r>
              <a:rPr lang="en-US" sz="1600" dirty="0">
                <a:solidFill>
                  <a:prstClr val="black"/>
                </a:solidFill>
                <a:latin typeface="Calibri" panose="020F0502020204030204"/>
              </a:rPr>
              <a:t>Ability</a:t>
            </a: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 </a:t>
            </a:r>
            <a:r>
              <a:rPr lang="en-US" sz="1600" dirty="0">
                <a:solidFill>
                  <a:prstClr val="black"/>
                </a:solidFill>
                <a:latin typeface="Calibri" panose="020F0502020204030204"/>
              </a:rPr>
              <a:t>to </a:t>
            </a: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flag </a:t>
            </a:r>
            <a:r>
              <a:rPr lang="en-US" sz="1600" dirty="0">
                <a:solidFill>
                  <a:prstClr val="black"/>
                </a:solidFill>
                <a:latin typeface="Calibri" panose="020F0502020204030204"/>
              </a:rPr>
              <a:t>the complexity of different</a:t>
            </a: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 </a:t>
            </a:r>
            <a:r>
              <a:rPr lang="en-US" sz="1600" dirty="0">
                <a:solidFill>
                  <a:prstClr val="black"/>
                </a:solidFill>
                <a:latin typeface="Calibri" panose="020F0502020204030204"/>
              </a:rPr>
              <a:t>types</a:t>
            </a: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 </a:t>
            </a:r>
            <a:r>
              <a:rPr lang="en-US" sz="1600" dirty="0">
                <a:solidFill>
                  <a:prstClr val="black"/>
                </a:solidFill>
                <a:latin typeface="Calibri" panose="020F0502020204030204"/>
              </a:rPr>
              <a:t>reviews</a:t>
            </a: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 </a:t>
            </a:r>
            <a:endParaRPr lang="en-US" sz="1600" dirty="0">
              <a:solidFill>
                <a:prstClr val="black"/>
              </a:solidFill>
              <a:latin typeface="Calibri"/>
              <a:cs typeface="Calibri"/>
            </a:endParaRPr>
          </a:p>
          <a:p>
            <a:pPr marL="285750" indent="-285750" defTabSz="914400">
              <a:buFont typeface="Arial" panose="020B0604020202020204" pitchFamily="34" charset="0"/>
              <a:buChar char="•"/>
              <a:defRPr/>
            </a:pPr>
            <a:r>
              <a:rPr lang="en-US" sz="1600" b="0" i="0" u="none" strike="noStrike" dirty="0">
                <a:solidFill>
                  <a:srgbClr val="000000"/>
                </a:solidFill>
                <a:effectLst/>
                <a:latin typeface="Calibri"/>
                <a:cs typeface="Calibri"/>
              </a:rPr>
              <a:t>App-supported for use w/3rd parties (Office of Emergency Management, EPA, States, Registrants, Vendors)</a:t>
            </a:r>
            <a:r>
              <a:rPr lang="en-US" sz="1600" b="0" i="0" dirty="0">
                <a:solidFill>
                  <a:srgbClr val="000000"/>
                </a:solidFill>
                <a:effectLst/>
                <a:latin typeface="Calibri"/>
                <a:cs typeface="Calibri"/>
              </a:rPr>
              <a:t>​</a:t>
            </a:r>
            <a:endParaRPr lang="en-US" sz="1600" b="0" i="0" u="none" strike="noStrike" kern="1200" cap="none" spc="0" normalizeH="0" baseline="0" noProof="0" dirty="0">
              <a:ln>
                <a:noFill/>
              </a:ln>
              <a:solidFill>
                <a:prstClr val="black"/>
              </a:solidFill>
              <a:effectLst/>
              <a:uLnTx/>
              <a:uFillTx/>
              <a:latin typeface="Calibri"/>
              <a:cs typeface="Calibri"/>
            </a:endParaRP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solidFill>
                  <a:prstClr val="black"/>
                </a:solidFill>
                <a:latin typeface="Calibri" panose="020F0502020204030204"/>
              </a:rPr>
              <a:t>Cross functionality - ability</a:t>
            </a: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 </a:t>
            </a:r>
            <a:r>
              <a:rPr lang="en-US" sz="1600" dirty="0">
                <a:solidFill>
                  <a:prstClr val="black"/>
                </a:solidFill>
                <a:latin typeface="Calibri" panose="020F0502020204030204"/>
              </a:rPr>
              <a:t>to</a:t>
            </a: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 export data to risk assessments; develop BEAD use reports; determine the changes in label versions; compare products for "me-too" "new uses" etc.</a:t>
            </a:r>
            <a:endParaRPr lang="en-US" sz="1600" b="0" i="0" u="none" strike="noStrike" kern="1200" cap="none" spc="0" normalizeH="0" baseline="0" noProof="0" dirty="0">
              <a:ln>
                <a:noFill/>
              </a:ln>
              <a:solidFill>
                <a:prstClr val="black"/>
              </a:solidFill>
              <a:effectLst/>
              <a:uLnTx/>
              <a:uFillTx/>
              <a:latin typeface="Calibri" panose="020F0502020204030204"/>
              <a:cs typeface="Calibri"/>
            </a:endParaRP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600" b="0" i="0" u="none" strike="noStrike" kern="1200" cap="none" spc="0" normalizeH="0" baseline="0" noProof="0" dirty="0">
              <a:ln>
                <a:noFill/>
              </a:ln>
              <a:solidFill>
                <a:prstClr val="black"/>
              </a:solidFill>
              <a:effectLst/>
              <a:uLnTx/>
              <a:uFillTx/>
              <a:latin typeface="Calibri" panose="020F0502020204030204"/>
              <a:cs typeface="Calibri"/>
            </a:endParaRPr>
          </a:p>
        </p:txBody>
      </p:sp>
      <p:sp>
        <p:nvSpPr>
          <p:cNvPr id="3" name="Rectangle 2">
            <a:extLst>
              <a:ext uri="{FF2B5EF4-FFF2-40B4-BE49-F238E27FC236}">
                <a16:creationId xmlns:a16="http://schemas.microsoft.com/office/drawing/2014/main" id="{B459DA93-2530-706A-F66A-506066B3DB29}"/>
              </a:ext>
            </a:extLst>
          </p:cNvPr>
          <p:cNvSpPr/>
          <p:nvPr/>
        </p:nvSpPr>
        <p:spPr>
          <a:xfrm>
            <a:off x="8100112" y="6390039"/>
            <a:ext cx="1995067" cy="359494"/>
          </a:xfrm>
          <a:prstGeom prst="rect">
            <a:avLst/>
          </a:prstGeom>
          <a:solidFill>
            <a:srgbClr val="DDABF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Calibri" panose="020F0502020204030204"/>
                <a:ea typeface="+mn-ea"/>
                <a:cs typeface="+mn-cs"/>
              </a:rPr>
              <a:t>Vendor (e.g. Label Information Provider/Manager)</a:t>
            </a:r>
          </a:p>
        </p:txBody>
      </p:sp>
      <p:cxnSp>
        <p:nvCxnSpPr>
          <p:cNvPr id="9" name="Straight Arrow Connector 8">
            <a:extLst>
              <a:ext uri="{FF2B5EF4-FFF2-40B4-BE49-F238E27FC236}">
                <a16:creationId xmlns:a16="http://schemas.microsoft.com/office/drawing/2014/main" id="{E8BC801C-BBFD-99E0-581F-AD31F2BF9909}"/>
              </a:ext>
            </a:extLst>
          </p:cNvPr>
          <p:cNvCxnSpPr>
            <a:stCxn id="4" idx="3"/>
            <a:endCxn id="5" idx="1"/>
          </p:cNvCxnSpPr>
          <p:nvPr/>
        </p:nvCxnSpPr>
        <p:spPr>
          <a:xfrm>
            <a:off x="2150237" y="1107322"/>
            <a:ext cx="8075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 name="Straight Arrow Connector 10">
            <a:extLst>
              <a:ext uri="{FF2B5EF4-FFF2-40B4-BE49-F238E27FC236}">
                <a16:creationId xmlns:a16="http://schemas.microsoft.com/office/drawing/2014/main" id="{4718CA01-585C-1295-E23E-C36D5638506F}"/>
              </a:ext>
            </a:extLst>
          </p:cNvPr>
          <p:cNvCxnSpPr>
            <a:stCxn id="5" idx="3"/>
            <a:endCxn id="6" idx="1"/>
          </p:cNvCxnSpPr>
          <p:nvPr/>
        </p:nvCxnSpPr>
        <p:spPr>
          <a:xfrm>
            <a:off x="3188105" y="1107322"/>
            <a:ext cx="8075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a:extLst>
              <a:ext uri="{FF2B5EF4-FFF2-40B4-BE49-F238E27FC236}">
                <a16:creationId xmlns:a16="http://schemas.microsoft.com/office/drawing/2014/main" id="{595A2ACE-1BED-7536-3F85-80C2A8F226B5}"/>
              </a:ext>
            </a:extLst>
          </p:cNvPr>
          <p:cNvCxnSpPr>
            <a:stCxn id="15" idx="3"/>
            <a:endCxn id="16" idx="1"/>
          </p:cNvCxnSpPr>
          <p:nvPr/>
        </p:nvCxnSpPr>
        <p:spPr>
          <a:xfrm flipV="1">
            <a:off x="5571137" y="1723473"/>
            <a:ext cx="105730" cy="788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6" name="Straight Arrow Connector 25">
            <a:extLst>
              <a:ext uri="{FF2B5EF4-FFF2-40B4-BE49-F238E27FC236}">
                <a16:creationId xmlns:a16="http://schemas.microsoft.com/office/drawing/2014/main" id="{EFEB3F62-890B-1E94-595A-6207B7303DD5}"/>
              </a:ext>
            </a:extLst>
          </p:cNvPr>
          <p:cNvCxnSpPr>
            <a:stCxn id="16" idx="3"/>
            <a:endCxn id="17" idx="1"/>
          </p:cNvCxnSpPr>
          <p:nvPr/>
        </p:nvCxnSpPr>
        <p:spPr>
          <a:xfrm>
            <a:off x="6651701" y="1723473"/>
            <a:ext cx="105730" cy="788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3" name="Straight Arrow Connector 32">
            <a:extLst>
              <a:ext uri="{FF2B5EF4-FFF2-40B4-BE49-F238E27FC236}">
                <a16:creationId xmlns:a16="http://schemas.microsoft.com/office/drawing/2014/main" id="{3ED94947-F3A3-9F5E-51D6-6ADF11FD5B75}"/>
              </a:ext>
            </a:extLst>
          </p:cNvPr>
          <p:cNvCxnSpPr>
            <a:stCxn id="17" idx="3"/>
            <a:endCxn id="18" idx="1"/>
          </p:cNvCxnSpPr>
          <p:nvPr/>
        </p:nvCxnSpPr>
        <p:spPr>
          <a:xfrm>
            <a:off x="7802224" y="1731356"/>
            <a:ext cx="105730" cy="939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C79B4426-DA08-20E4-EC56-347EC399B2A2}"/>
              </a:ext>
            </a:extLst>
          </p:cNvPr>
          <p:cNvCxnSpPr>
            <a:stCxn id="7" idx="3"/>
            <a:endCxn id="19" idx="1"/>
          </p:cNvCxnSpPr>
          <p:nvPr/>
        </p:nvCxnSpPr>
        <p:spPr>
          <a:xfrm>
            <a:off x="9910767" y="2387287"/>
            <a:ext cx="127133"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 name="Slide Number Placeholder 9">
            <a:extLst>
              <a:ext uri="{FF2B5EF4-FFF2-40B4-BE49-F238E27FC236}">
                <a16:creationId xmlns:a16="http://schemas.microsoft.com/office/drawing/2014/main" id="{8E841D18-A477-E782-8EEF-6F0DB9A45A19}"/>
              </a:ext>
            </a:extLst>
          </p:cNvPr>
          <p:cNvSpPr>
            <a:spLocks noGrp="1"/>
          </p:cNvSpPr>
          <p:nvPr>
            <p:ph type="sldNum" sz="quarter" idx="12"/>
          </p:nvPr>
        </p:nvSpPr>
        <p:spPr>
          <a:xfrm>
            <a:off x="9448800" y="6492875"/>
            <a:ext cx="2743200" cy="365125"/>
          </a:xfrm>
        </p:spPr>
        <p:txBody>
          <a:bodyPr/>
          <a:lstStyle/>
          <a:p>
            <a:fld id="{82C41668-A9B7-4FAB-A418-B009C9AC4515}" type="slidenum">
              <a:rPr lang="en-US" smtClean="0"/>
              <a:t>17</a:t>
            </a:fld>
            <a:endParaRPr lang="en-US" dirty="0"/>
          </a:p>
        </p:txBody>
      </p:sp>
    </p:spTree>
    <p:extLst>
      <p:ext uri="{BB962C8B-B14F-4D97-AF65-F5344CB8AC3E}">
        <p14:creationId xmlns:p14="http://schemas.microsoft.com/office/powerpoint/2010/main" val="33173675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184EED5-8129-BB1B-02E6-5EF7C57971C2}"/>
              </a:ext>
            </a:extLst>
          </p:cNvPr>
          <p:cNvSpPr/>
          <p:nvPr/>
        </p:nvSpPr>
        <p:spPr>
          <a:xfrm>
            <a:off x="806873" y="864270"/>
            <a:ext cx="1343364"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Submission to EPA</a:t>
            </a:r>
          </a:p>
        </p:txBody>
      </p:sp>
      <p:sp>
        <p:nvSpPr>
          <p:cNvPr id="5" name="Rectangle 4">
            <a:extLst>
              <a:ext uri="{FF2B5EF4-FFF2-40B4-BE49-F238E27FC236}">
                <a16:creationId xmlns:a16="http://schemas.microsoft.com/office/drawing/2014/main" id="{09C02DA6-E527-5D62-5FC6-0620DD2D8E99}"/>
              </a:ext>
            </a:extLst>
          </p:cNvPr>
          <p:cNvSpPr/>
          <p:nvPr/>
        </p:nvSpPr>
        <p:spPr>
          <a:xfrm>
            <a:off x="2230994" y="864270"/>
            <a:ext cx="957111"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EPA Review</a:t>
            </a:r>
          </a:p>
        </p:txBody>
      </p:sp>
      <p:sp>
        <p:nvSpPr>
          <p:cNvPr id="6" name="Rectangle 5">
            <a:extLst>
              <a:ext uri="{FF2B5EF4-FFF2-40B4-BE49-F238E27FC236}">
                <a16:creationId xmlns:a16="http://schemas.microsoft.com/office/drawing/2014/main" id="{CB64D12A-EFCD-AFC3-7908-214707B30579}"/>
              </a:ext>
            </a:extLst>
          </p:cNvPr>
          <p:cNvSpPr/>
          <p:nvPr/>
        </p:nvSpPr>
        <p:spPr>
          <a:xfrm>
            <a:off x="3268862" y="864270"/>
            <a:ext cx="1030659" cy="48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Stamp from EPA</a:t>
            </a:r>
          </a:p>
        </p:txBody>
      </p:sp>
      <p:sp>
        <p:nvSpPr>
          <p:cNvPr id="7" name="Rectangle 6">
            <a:extLst>
              <a:ext uri="{FF2B5EF4-FFF2-40B4-BE49-F238E27FC236}">
                <a16:creationId xmlns:a16="http://schemas.microsoft.com/office/drawing/2014/main" id="{F711A1FA-8962-CC4A-5E5D-C47B459350A5}"/>
              </a:ext>
            </a:extLst>
          </p:cNvPr>
          <p:cNvSpPr/>
          <p:nvPr/>
        </p:nvSpPr>
        <p:spPr>
          <a:xfrm>
            <a:off x="8839924" y="2144235"/>
            <a:ext cx="1070843"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white"/>
                </a:solidFill>
                <a:effectLst/>
                <a:uLnTx/>
                <a:uFillTx/>
                <a:latin typeface="Calibri" panose="020F0502020204030204"/>
                <a:ea typeface="+mn-ea"/>
                <a:cs typeface="+mn-cs"/>
              </a:rPr>
              <a:t>User Experience</a:t>
            </a:r>
          </a:p>
        </p:txBody>
      </p:sp>
      <p:sp>
        <p:nvSpPr>
          <p:cNvPr id="15" name="Rectangle 14">
            <a:extLst>
              <a:ext uri="{FF2B5EF4-FFF2-40B4-BE49-F238E27FC236}">
                <a16:creationId xmlns:a16="http://schemas.microsoft.com/office/drawing/2014/main" id="{D9D13A30-D915-2AE9-F711-83E830D811D1}"/>
              </a:ext>
            </a:extLst>
          </p:cNvPr>
          <p:cNvSpPr/>
          <p:nvPr/>
        </p:nvSpPr>
        <p:spPr>
          <a:xfrm>
            <a:off x="3579491" y="1488304"/>
            <a:ext cx="1991646"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Draft Printed Label &amp; Labeling – </a:t>
            </a:r>
            <a:r>
              <a:rPr kumimoji="0" lang="en-US" sz="1050" b="0" i="0" u="none" strike="noStrike" kern="1200" cap="none" spc="0" normalizeH="0" baseline="0" noProof="0">
                <a:ln>
                  <a:noFill/>
                </a:ln>
                <a:solidFill>
                  <a:prstClr val="white"/>
                </a:solidFill>
                <a:effectLst/>
                <a:uLnTx/>
                <a:uFillTx/>
                <a:latin typeface="Calibri" panose="020F0502020204030204"/>
                <a:ea typeface="+mn-ea"/>
                <a:cs typeface="+mn-cs"/>
              </a:rPr>
              <a:t>subset of master label</a:t>
            </a: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1DD42DE-69A1-FBCF-7E5C-0876261CC473}"/>
              </a:ext>
            </a:extLst>
          </p:cNvPr>
          <p:cNvSpPr/>
          <p:nvPr/>
        </p:nvSpPr>
        <p:spPr>
          <a:xfrm>
            <a:off x="5676867" y="1480421"/>
            <a:ext cx="974834"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State Review </a:t>
            </a:r>
          </a:p>
        </p:txBody>
      </p:sp>
      <p:sp>
        <p:nvSpPr>
          <p:cNvPr id="17" name="Rectangle 16">
            <a:extLst>
              <a:ext uri="{FF2B5EF4-FFF2-40B4-BE49-F238E27FC236}">
                <a16:creationId xmlns:a16="http://schemas.microsoft.com/office/drawing/2014/main" id="{9A5AC6CC-8EA3-BAFF-D936-C41227FB281B}"/>
              </a:ext>
            </a:extLst>
          </p:cNvPr>
          <p:cNvSpPr/>
          <p:nvPr/>
        </p:nvSpPr>
        <p:spPr>
          <a:xfrm>
            <a:off x="6757431" y="1488304"/>
            <a:ext cx="1044793"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Stamp from State</a:t>
            </a:r>
          </a:p>
        </p:txBody>
      </p:sp>
      <p:sp>
        <p:nvSpPr>
          <p:cNvPr id="18" name="Rectangle 17">
            <a:extLst>
              <a:ext uri="{FF2B5EF4-FFF2-40B4-BE49-F238E27FC236}">
                <a16:creationId xmlns:a16="http://schemas.microsoft.com/office/drawing/2014/main" id="{6879D4BC-7E21-A07B-03BE-A2FDE6BA6719}"/>
              </a:ext>
            </a:extLst>
          </p:cNvPr>
          <p:cNvSpPr/>
          <p:nvPr/>
        </p:nvSpPr>
        <p:spPr>
          <a:xfrm>
            <a:off x="7907954" y="1497698"/>
            <a:ext cx="1204801"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Final Container Labeling</a:t>
            </a:r>
          </a:p>
        </p:txBody>
      </p:sp>
      <p:sp>
        <p:nvSpPr>
          <p:cNvPr id="19" name="Rectangle 18">
            <a:extLst>
              <a:ext uri="{FF2B5EF4-FFF2-40B4-BE49-F238E27FC236}">
                <a16:creationId xmlns:a16="http://schemas.microsoft.com/office/drawing/2014/main" id="{52073A58-8195-400A-BB7A-767A9D29BFF9}"/>
              </a:ext>
            </a:extLst>
          </p:cNvPr>
          <p:cNvSpPr/>
          <p:nvPr/>
        </p:nvSpPr>
        <p:spPr>
          <a:xfrm>
            <a:off x="10037900" y="2144235"/>
            <a:ext cx="1446796"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Enforcement</a:t>
            </a:r>
          </a:p>
        </p:txBody>
      </p:sp>
      <p:cxnSp>
        <p:nvCxnSpPr>
          <p:cNvPr id="23" name="Connector: Elbow 22">
            <a:extLst>
              <a:ext uri="{FF2B5EF4-FFF2-40B4-BE49-F238E27FC236}">
                <a16:creationId xmlns:a16="http://schemas.microsoft.com/office/drawing/2014/main" id="{EB93005B-2CE7-9B6F-43D3-03108CBC17B0}"/>
              </a:ext>
            </a:extLst>
          </p:cNvPr>
          <p:cNvCxnSpPr>
            <a:cxnSpLocks/>
            <a:stCxn id="6" idx="3"/>
            <a:endCxn id="15" idx="0"/>
          </p:cNvCxnSpPr>
          <p:nvPr/>
        </p:nvCxnSpPr>
        <p:spPr>
          <a:xfrm>
            <a:off x="4299521" y="1107322"/>
            <a:ext cx="275793" cy="380982"/>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Connector: Elbow 23">
            <a:extLst>
              <a:ext uri="{FF2B5EF4-FFF2-40B4-BE49-F238E27FC236}">
                <a16:creationId xmlns:a16="http://schemas.microsoft.com/office/drawing/2014/main" id="{F1D24B9A-7700-D89D-7CA1-FD0DD45D9882}"/>
              </a:ext>
            </a:extLst>
          </p:cNvPr>
          <p:cNvCxnSpPr>
            <a:cxnSpLocks/>
            <a:stCxn id="18" idx="3"/>
            <a:endCxn id="7" idx="0"/>
          </p:cNvCxnSpPr>
          <p:nvPr/>
        </p:nvCxnSpPr>
        <p:spPr>
          <a:xfrm>
            <a:off x="9112755" y="1740750"/>
            <a:ext cx="262591" cy="403485"/>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Oval 26">
            <a:extLst>
              <a:ext uri="{FF2B5EF4-FFF2-40B4-BE49-F238E27FC236}">
                <a16:creationId xmlns:a16="http://schemas.microsoft.com/office/drawing/2014/main" id="{DB8DF664-3FAF-DB54-AAAF-032230A4D383}"/>
              </a:ext>
            </a:extLst>
          </p:cNvPr>
          <p:cNvSpPr/>
          <p:nvPr/>
        </p:nvSpPr>
        <p:spPr>
          <a:xfrm>
            <a:off x="9182653" y="1681395"/>
            <a:ext cx="1710493" cy="341314"/>
          </a:xfrm>
          <a:prstGeom prst="ellips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white"/>
                </a:solidFill>
                <a:effectLst/>
                <a:uLnTx/>
                <a:uFillTx/>
                <a:latin typeface="Calibri" panose="020F0502020204030204"/>
                <a:ea typeface="+mn-ea"/>
                <a:cs typeface="+mn-cs"/>
              </a:rPr>
              <a:t>Commercialization</a:t>
            </a:r>
          </a:p>
        </p:txBody>
      </p:sp>
      <p:cxnSp>
        <p:nvCxnSpPr>
          <p:cNvPr id="29" name="Connector: Elbow 28">
            <a:extLst>
              <a:ext uri="{FF2B5EF4-FFF2-40B4-BE49-F238E27FC236}">
                <a16:creationId xmlns:a16="http://schemas.microsoft.com/office/drawing/2014/main" id="{6B35AB0D-47E0-5CC2-5FE5-B9CD0F63726D}"/>
              </a:ext>
            </a:extLst>
          </p:cNvPr>
          <p:cNvCxnSpPr>
            <a:cxnSpLocks/>
            <a:stCxn id="16" idx="0"/>
            <a:endCxn id="4" idx="0"/>
          </p:cNvCxnSpPr>
          <p:nvPr/>
        </p:nvCxnSpPr>
        <p:spPr>
          <a:xfrm rot="16200000" flipV="1">
            <a:off x="3513345" y="-1170519"/>
            <a:ext cx="616151" cy="4685729"/>
          </a:xfrm>
          <a:prstGeom prst="bentConnector3">
            <a:avLst>
              <a:gd name="adj1" fmla="val 13710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026DE7E0-56B1-FBCC-AABE-FAAC68CDFF20}"/>
              </a:ext>
            </a:extLst>
          </p:cNvPr>
          <p:cNvSpPr>
            <a:spLocks noGrp="1"/>
          </p:cNvSpPr>
          <p:nvPr>
            <p:ph type="title"/>
          </p:nvPr>
        </p:nvSpPr>
        <p:spPr>
          <a:xfrm>
            <a:off x="669581" y="-367015"/>
            <a:ext cx="10515600" cy="1325563"/>
          </a:xfrm>
        </p:spPr>
        <p:txBody>
          <a:bodyPr>
            <a:normAutofit/>
          </a:bodyPr>
          <a:lstStyle/>
          <a:p>
            <a:pPr algn="ctr"/>
            <a:r>
              <a:rPr lang="en-US" sz="2800">
                <a:solidFill>
                  <a:srgbClr val="0000EC"/>
                </a:solidFill>
              </a:rPr>
              <a:t>Stamp from EPA – Master Label</a:t>
            </a:r>
          </a:p>
        </p:txBody>
      </p:sp>
      <p:sp>
        <p:nvSpPr>
          <p:cNvPr id="20" name="Rectangle 19">
            <a:extLst>
              <a:ext uri="{FF2B5EF4-FFF2-40B4-BE49-F238E27FC236}">
                <a16:creationId xmlns:a16="http://schemas.microsoft.com/office/drawing/2014/main" id="{790FB137-53BD-8506-9708-E488DE3B2FB2}"/>
              </a:ext>
            </a:extLst>
          </p:cNvPr>
          <p:cNvSpPr/>
          <p:nvPr/>
        </p:nvSpPr>
        <p:spPr>
          <a:xfrm>
            <a:off x="2128682" y="6390039"/>
            <a:ext cx="1278977" cy="359494"/>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Registrants</a:t>
            </a:r>
          </a:p>
        </p:txBody>
      </p:sp>
      <p:sp>
        <p:nvSpPr>
          <p:cNvPr id="21" name="Rectangle 20">
            <a:extLst>
              <a:ext uri="{FF2B5EF4-FFF2-40B4-BE49-F238E27FC236}">
                <a16:creationId xmlns:a16="http://schemas.microsoft.com/office/drawing/2014/main" id="{BFE78562-34ED-A28D-1381-FDD57E25A699}"/>
              </a:ext>
            </a:extLst>
          </p:cNvPr>
          <p:cNvSpPr/>
          <p:nvPr/>
        </p:nvSpPr>
        <p:spPr>
          <a:xfrm>
            <a:off x="3480749" y="6390039"/>
            <a:ext cx="1278977" cy="359494"/>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EPA</a:t>
            </a:r>
          </a:p>
        </p:txBody>
      </p:sp>
      <p:sp>
        <p:nvSpPr>
          <p:cNvPr id="22" name="Rectangle 21">
            <a:extLst>
              <a:ext uri="{FF2B5EF4-FFF2-40B4-BE49-F238E27FC236}">
                <a16:creationId xmlns:a16="http://schemas.microsoft.com/office/drawing/2014/main" id="{718AE44E-1347-1ABB-9610-445D78C10E70}"/>
              </a:ext>
            </a:extLst>
          </p:cNvPr>
          <p:cNvSpPr/>
          <p:nvPr/>
        </p:nvSpPr>
        <p:spPr>
          <a:xfrm>
            <a:off x="4832816" y="6390039"/>
            <a:ext cx="1278977" cy="359494"/>
          </a:xfrm>
          <a:prstGeom prst="rect">
            <a:avLst/>
          </a:prstGeom>
          <a:solidFill>
            <a:srgbClr val="EAC0C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States</a:t>
            </a:r>
          </a:p>
        </p:txBody>
      </p:sp>
      <p:sp>
        <p:nvSpPr>
          <p:cNvPr id="25" name="Rectangle 24">
            <a:extLst>
              <a:ext uri="{FF2B5EF4-FFF2-40B4-BE49-F238E27FC236}">
                <a16:creationId xmlns:a16="http://schemas.microsoft.com/office/drawing/2014/main" id="{E4B4ED65-9FE9-2119-86E6-3CBD51063EEE}"/>
              </a:ext>
            </a:extLst>
          </p:cNvPr>
          <p:cNvSpPr/>
          <p:nvPr/>
        </p:nvSpPr>
        <p:spPr>
          <a:xfrm>
            <a:off x="6184883" y="6390039"/>
            <a:ext cx="1842139" cy="359494"/>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Calibri" panose="020F0502020204030204"/>
                <a:ea typeface="+mn-ea"/>
                <a:cs typeface="+mn-cs"/>
              </a:rPr>
              <a:t>Physical Location (e.g. Retailer/Distributor)</a:t>
            </a:r>
          </a:p>
        </p:txBody>
      </p:sp>
      <p:sp>
        <p:nvSpPr>
          <p:cNvPr id="26" name="Rectangle 25">
            <a:extLst>
              <a:ext uri="{FF2B5EF4-FFF2-40B4-BE49-F238E27FC236}">
                <a16:creationId xmlns:a16="http://schemas.microsoft.com/office/drawing/2014/main" id="{1105BC89-C4B9-8967-CD93-2B370AA0DA47}"/>
              </a:ext>
            </a:extLst>
          </p:cNvPr>
          <p:cNvSpPr/>
          <p:nvPr/>
        </p:nvSpPr>
        <p:spPr>
          <a:xfrm>
            <a:off x="8100112" y="6390039"/>
            <a:ext cx="1995067" cy="359494"/>
          </a:xfrm>
          <a:prstGeom prst="rect">
            <a:avLst/>
          </a:prstGeom>
          <a:solidFill>
            <a:srgbClr val="DDABF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Vendor (e.g. Label Information Provider)</a:t>
            </a:r>
          </a:p>
        </p:txBody>
      </p:sp>
      <p:sp>
        <p:nvSpPr>
          <p:cNvPr id="28" name="Rectangle 27">
            <a:extLst>
              <a:ext uri="{FF2B5EF4-FFF2-40B4-BE49-F238E27FC236}">
                <a16:creationId xmlns:a16="http://schemas.microsoft.com/office/drawing/2014/main" id="{328CC644-B6EB-104C-EF29-7F347D3705E5}"/>
              </a:ext>
            </a:extLst>
          </p:cNvPr>
          <p:cNvSpPr/>
          <p:nvPr/>
        </p:nvSpPr>
        <p:spPr>
          <a:xfrm>
            <a:off x="10168269" y="6390039"/>
            <a:ext cx="1710493" cy="359494"/>
          </a:xfrm>
          <a:prstGeom prst="rect">
            <a:avLst/>
          </a:prstGeom>
          <a:solidFill>
            <a:srgbClr val="FDF6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Label Information Users</a:t>
            </a:r>
          </a:p>
        </p:txBody>
      </p:sp>
      <p:sp>
        <p:nvSpPr>
          <p:cNvPr id="30" name="Rectangle 29">
            <a:extLst>
              <a:ext uri="{FF2B5EF4-FFF2-40B4-BE49-F238E27FC236}">
                <a16:creationId xmlns:a16="http://schemas.microsoft.com/office/drawing/2014/main" id="{10A9DC26-A996-A94B-A603-76188AF2C9D9}"/>
              </a:ext>
            </a:extLst>
          </p:cNvPr>
          <p:cNvSpPr/>
          <p:nvPr/>
        </p:nvSpPr>
        <p:spPr>
          <a:xfrm>
            <a:off x="602601" y="6390039"/>
            <a:ext cx="1052180" cy="359494"/>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white"/>
                </a:solidFill>
                <a:effectLst/>
                <a:uLnTx/>
                <a:uFillTx/>
                <a:latin typeface="Calibri" panose="020F0502020204030204"/>
                <a:ea typeface="+mn-ea"/>
                <a:cs typeface="+mn-cs"/>
              </a:rPr>
              <a:t>Stakeholder Categories</a:t>
            </a:r>
          </a:p>
        </p:txBody>
      </p:sp>
      <p:cxnSp>
        <p:nvCxnSpPr>
          <p:cNvPr id="31" name="Straight Arrow Connector 30">
            <a:extLst>
              <a:ext uri="{FF2B5EF4-FFF2-40B4-BE49-F238E27FC236}">
                <a16:creationId xmlns:a16="http://schemas.microsoft.com/office/drawing/2014/main" id="{72366C75-3FF3-296C-19EA-B7FBF7865B8F}"/>
              </a:ext>
            </a:extLst>
          </p:cNvPr>
          <p:cNvCxnSpPr>
            <a:stCxn id="30" idx="3"/>
            <a:endCxn id="20" idx="1"/>
          </p:cNvCxnSpPr>
          <p:nvPr/>
        </p:nvCxnSpPr>
        <p:spPr>
          <a:xfrm>
            <a:off x="1654781" y="6569786"/>
            <a:ext cx="473901"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DD7D05A-1BAB-98F9-FDDB-462F7255E22D}"/>
              </a:ext>
            </a:extLst>
          </p:cNvPr>
          <p:cNvSpPr txBox="1"/>
          <p:nvPr/>
        </p:nvSpPr>
        <p:spPr>
          <a:xfrm>
            <a:off x="600308" y="3428774"/>
            <a:ext cx="11276161" cy="2000548"/>
          </a:xfrm>
          <a:prstGeom prst="rect">
            <a:avLst/>
          </a:prstGeom>
          <a:noFill/>
        </p:spPr>
        <p:txBody>
          <a:bodyPr wrap="square" lIns="91440" tIns="45720" rIns="91440" bIns="45720" rtlCol="0" anchor="t">
            <a:spAutoFit/>
          </a:bodyPr>
          <a:lstStyle/>
          <a:p>
            <a:pPr marL="285750" indent="-285750" defTabSz="914400">
              <a:buFont typeface="Arial" panose="020B0604020202020204" pitchFamily="34" charset="0"/>
              <a:buChar char="•"/>
              <a:defRPr/>
            </a:pPr>
            <a:r>
              <a:rPr lang="en-US" sz="2000" dirty="0">
                <a:solidFill>
                  <a:prstClr val="black"/>
                </a:solidFill>
                <a:latin typeface="Calibri" panose="020F0502020204030204"/>
              </a:rPr>
              <a:t>Document should be the s</a:t>
            </a: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ingle source of truth for all subsequent versions of labeling</a:t>
            </a:r>
            <a:endParaRPr lang="en-US" sz="2000" b="0" i="0" u="none" strike="noStrike" kern="1200" cap="none" spc="0" normalizeH="0" baseline="0" noProof="0" dirty="0">
              <a:ln>
                <a:noFill/>
              </a:ln>
              <a:solidFill>
                <a:prstClr val="black"/>
              </a:solidFill>
              <a:effectLst/>
              <a:uLnTx/>
              <a:uFillTx/>
              <a:latin typeface="Calibri" panose="020F0502020204030204"/>
              <a:cs typeface="Calibri"/>
            </a:endParaRPr>
          </a:p>
          <a:p>
            <a:pPr marL="285750" indent="-285750" defTabSz="914400">
              <a:buFont typeface="Arial" panose="020B0604020202020204" pitchFamily="34" charset="0"/>
              <a:buChar char="•"/>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Tool could exist to pinpoint outstanding needs for submissions (such as conditional approvals)</a:t>
            </a:r>
          </a:p>
          <a:p>
            <a:pPr marL="285750" indent="-285750" defTabSz="914400">
              <a:buFont typeface="Arial" panose="020B0604020202020204" pitchFamily="34" charset="0"/>
              <a:buChar char="•"/>
              <a:defRPr/>
            </a:pPr>
            <a:r>
              <a:rPr lang="en-US" sz="2000" dirty="0">
                <a:solidFill>
                  <a:prstClr val="black"/>
                </a:solidFill>
                <a:latin typeface="Calibri" panose="020F0502020204030204"/>
              </a:rPr>
              <a:t>Should incorporate </a:t>
            </a: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version control/tracked changes</a:t>
            </a:r>
          </a:p>
          <a:p>
            <a:pPr marL="285750" indent="-285750" defTabSz="914400">
              <a:buFont typeface="Arial" panose="020B0604020202020204" pitchFamily="34" charset="0"/>
              <a:buChar char="•"/>
              <a:defRPr/>
            </a:pPr>
            <a:r>
              <a:rPr lang="en-US" sz="2000" dirty="0">
                <a:solidFill>
                  <a:prstClr val="black"/>
                </a:solidFill>
                <a:latin typeface="Calibri" panose="020F0502020204030204"/>
              </a:rPr>
              <a:t>Defined w</a:t>
            </a:r>
            <a:r>
              <a:rPr kumimoji="0" lang="en-US" sz="2000" b="0" i="0" u="none" strike="noStrike" kern="1200" cap="none" spc="0" normalizeH="0" baseline="0" noProof="0" dirty="0" err="1">
                <a:ln>
                  <a:noFill/>
                </a:ln>
                <a:solidFill>
                  <a:prstClr val="black"/>
                </a:solidFill>
                <a:effectLst/>
                <a:uLnTx/>
                <a:uFillTx/>
                <a:latin typeface="Calibri" panose="020F0502020204030204"/>
                <a:ea typeface="+mn-ea"/>
                <a:cs typeface="+mn-cs"/>
              </a:rPr>
              <a:t>orkflow</a:t>
            </a: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 and validation rules need to be implemented </a:t>
            </a:r>
            <a:endParaRPr lang="en-US" sz="2000" b="0" i="0" u="none" strike="noStrike" kern="1200" cap="none" spc="0" normalizeH="0" baseline="0" noProof="0" dirty="0">
              <a:ln>
                <a:noFill/>
              </a:ln>
              <a:solidFill>
                <a:prstClr val="black"/>
              </a:solidFill>
              <a:effectLst/>
              <a:uLnTx/>
              <a:uFillTx/>
              <a:latin typeface="Calibri" panose="020F0502020204030204"/>
              <a:cs typeface="Calibri"/>
            </a:endParaRPr>
          </a:p>
          <a:p>
            <a:pPr marL="285750" indent="-285750" defTabSz="914400">
              <a:buFont typeface="Arial" panose="020B0604020202020204" pitchFamily="34" charset="0"/>
              <a:buChar char="•"/>
              <a:defRPr/>
            </a:pPr>
            <a:r>
              <a:rPr lang="en-US" sz="2000" dirty="0">
                <a:solidFill>
                  <a:prstClr val="black"/>
                </a:solidFill>
                <a:latin typeface="Calibri" panose="020F0502020204030204"/>
              </a:rPr>
              <a:t>Approval database to be maintained (PPLS)</a:t>
            </a: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 </a:t>
            </a:r>
            <a:endParaRPr lang="en-US" sz="2000" dirty="0">
              <a:solidFill>
                <a:prstClr val="black"/>
              </a:solidFill>
              <a:latin typeface="Calibri" panose="020F0502020204030204"/>
              <a:cs typeface="Calibri"/>
            </a:endParaRPr>
          </a:p>
          <a:p>
            <a:pPr marL="742950" lvl="1" indent="-285750" defTabSz="914400">
              <a:buFont typeface="Arial" panose="020B0604020202020204" pitchFamily="34" charset="0"/>
              <a:buChar char="•"/>
              <a:defRPr/>
            </a:pPr>
            <a:endParaRPr lang="en-US" sz="1200" b="0" i="0" u="none" strike="noStrike" kern="1200" cap="none" spc="0" normalizeH="0" baseline="0" noProof="0" dirty="0">
              <a:ln>
                <a:noFill/>
              </a:ln>
              <a:solidFill>
                <a:prstClr val="black"/>
              </a:solidFill>
              <a:effectLst/>
              <a:uLnTx/>
              <a:uFillTx/>
              <a:latin typeface="Calibri" panose="020F0502020204030204"/>
              <a:cs typeface="Calibri"/>
            </a:endParaRP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9" name="Straight Arrow Connector 8">
            <a:extLst>
              <a:ext uri="{FF2B5EF4-FFF2-40B4-BE49-F238E27FC236}">
                <a16:creationId xmlns:a16="http://schemas.microsoft.com/office/drawing/2014/main" id="{9D8A0145-8823-5DAC-4776-1BC080A2D702}"/>
              </a:ext>
            </a:extLst>
          </p:cNvPr>
          <p:cNvCxnSpPr>
            <a:stCxn id="4" idx="3"/>
            <a:endCxn id="5" idx="1"/>
          </p:cNvCxnSpPr>
          <p:nvPr/>
        </p:nvCxnSpPr>
        <p:spPr>
          <a:xfrm>
            <a:off x="2150237" y="1107322"/>
            <a:ext cx="8075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 name="Straight Arrow Connector 10">
            <a:extLst>
              <a:ext uri="{FF2B5EF4-FFF2-40B4-BE49-F238E27FC236}">
                <a16:creationId xmlns:a16="http://schemas.microsoft.com/office/drawing/2014/main" id="{39FE50EE-B221-AEE6-903C-62A3B6149E91}"/>
              </a:ext>
            </a:extLst>
          </p:cNvPr>
          <p:cNvCxnSpPr>
            <a:stCxn id="5" idx="3"/>
            <a:endCxn id="6" idx="1"/>
          </p:cNvCxnSpPr>
          <p:nvPr/>
        </p:nvCxnSpPr>
        <p:spPr>
          <a:xfrm>
            <a:off x="3188105" y="1107322"/>
            <a:ext cx="8075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a:extLst>
              <a:ext uri="{FF2B5EF4-FFF2-40B4-BE49-F238E27FC236}">
                <a16:creationId xmlns:a16="http://schemas.microsoft.com/office/drawing/2014/main" id="{76CAB954-2DBB-23EC-8B5E-FA078911854B}"/>
              </a:ext>
            </a:extLst>
          </p:cNvPr>
          <p:cNvCxnSpPr>
            <a:stCxn id="15" idx="3"/>
            <a:endCxn id="16" idx="1"/>
          </p:cNvCxnSpPr>
          <p:nvPr/>
        </p:nvCxnSpPr>
        <p:spPr>
          <a:xfrm flipV="1">
            <a:off x="5571137" y="1723473"/>
            <a:ext cx="105730" cy="788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2" name="Straight Arrow Connector 31">
            <a:extLst>
              <a:ext uri="{FF2B5EF4-FFF2-40B4-BE49-F238E27FC236}">
                <a16:creationId xmlns:a16="http://schemas.microsoft.com/office/drawing/2014/main" id="{83C23A2E-9FB8-F9B5-9172-C9F2A2EFF9BB}"/>
              </a:ext>
            </a:extLst>
          </p:cNvPr>
          <p:cNvCxnSpPr>
            <a:stCxn id="16" idx="3"/>
            <a:endCxn id="17" idx="1"/>
          </p:cNvCxnSpPr>
          <p:nvPr/>
        </p:nvCxnSpPr>
        <p:spPr>
          <a:xfrm>
            <a:off x="6651701" y="1723473"/>
            <a:ext cx="105730" cy="788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4" name="Straight Arrow Connector 33">
            <a:extLst>
              <a:ext uri="{FF2B5EF4-FFF2-40B4-BE49-F238E27FC236}">
                <a16:creationId xmlns:a16="http://schemas.microsoft.com/office/drawing/2014/main" id="{AAC8EB7A-933E-EC51-4A92-508C96341E43}"/>
              </a:ext>
            </a:extLst>
          </p:cNvPr>
          <p:cNvCxnSpPr>
            <a:stCxn id="17" idx="3"/>
            <a:endCxn id="18" idx="1"/>
          </p:cNvCxnSpPr>
          <p:nvPr/>
        </p:nvCxnSpPr>
        <p:spPr>
          <a:xfrm>
            <a:off x="7802224" y="1731356"/>
            <a:ext cx="105730" cy="939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B5CFFD80-0680-19B5-8365-6D17AE8B10BD}"/>
              </a:ext>
            </a:extLst>
          </p:cNvPr>
          <p:cNvCxnSpPr>
            <a:stCxn id="7" idx="3"/>
            <a:endCxn id="19" idx="1"/>
          </p:cNvCxnSpPr>
          <p:nvPr/>
        </p:nvCxnSpPr>
        <p:spPr>
          <a:xfrm>
            <a:off x="9910767" y="2387287"/>
            <a:ext cx="127133"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 name="Slide Number Placeholder 9">
            <a:extLst>
              <a:ext uri="{FF2B5EF4-FFF2-40B4-BE49-F238E27FC236}">
                <a16:creationId xmlns:a16="http://schemas.microsoft.com/office/drawing/2014/main" id="{E799374C-38E1-76FC-10A2-9BDE233B5BDC}"/>
              </a:ext>
            </a:extLst>
          </p:cNvPr>
          <p:cNvSpPr>
            <a:spLocks noGrp="1"/>
          </p:cNvSpPr>
          <p:nvPr>
            <p:ph type="sldNum" sz="quarter" idx="12"/>
          </p:nvPr>
        </p:nvSpPr>
        <p:spPr>
          <a:xfrm>
            <a:off x="9448800" y="6470808"/>
            <a:ext cx="2743200" cy="365125"/>
          </a:xfrm>
        </p:spPr>
        <p:txBody>
          <a:bodyPr/>
          <a:lstStyle/>
          <a:p>
            <a:fld id="{82C41668-A9B7-4FAB-A418-B009C9AC4515}" type="slidenum">
              <a:rPr lang="en-US" smtClean="0"/>
              <a:t>18</a:t>
            </a:fld>
            <a:endParaRPr lang="en-US" dirty="0"/>
          </a:p>
        </p:txBody>
      </p:sp>
    </p:spTree>
    <p:extLst>
      <p:ext uri="{BB962C8B-B14F-4D97-AF65-F5344CB8AC3E}">
        <p14:creationId xmlns:p14="http://schemas.microsoft.com/office/powerpoint/2010/main" val="9011740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184EED5-8129-BB1B-02E6-5EF7C57971C2}"/>
              </a:ext>
            </a:extLst>
          </p:cNvPr>
          <p:cNvSpPr/>
          <p:nvPr/>
        </p:nvSpPr>
        <p:spPr>
          <a:xfrm>
            <a:off x="806873" y="864270"/>
            <a:ext cx="1343364"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Submission to EPA</a:t>
            </a:r>
          </a:p>
        </p:txBody>
      </p:sp>
      <p:sp>
        <p:nvSpPr>
          <p:cNvPr id="5" name="Rectangle 4">
            <a:extLst>
              <a:ext uri="{FF2B5EF4-FFF2-40B4-BE49-F238E27FC236}">
                <a16:creationId xmlns:a16="http://schemas.microsoft.com/office/drawing/2014/main" id="{09C02DA6-E527-5D62-5FC6-0620DD2D8E99}"/>
              </a:ext>
            </a:extLst>
          </p:cNvPr>
          <p:cNvSpPr/>
          <p:nvPr/>
        </p:nvSpPr>
        <p:spPr>
          <a:xfrm>
            <a:off x="2230994" y="864270"/>
            <a:ext cx="957111"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EPA Review</a:t>
            </a:r>
          </a:p>
        </p:txBody>
      </p:sp>
      <p:sp>
        <p:nvSpPr>
          <p:cNvPr id="6" name="Rectangle 5">
            <a:extLst>
              <a:ext uri="{FF2B5EF4-FFF2-40B4-BE49-F238E27FC236}">
                <a16:creationId xmlns:a16="http://schemas.microsoft.com/office/drawing/2014/main" id="{CB64D12A-EFCD-AFC3-7908-214707B30579}"/>
              </a:ext>
            </a:extLst>
          </p:cNvPr>
          <p:cNvSpPr/>
          <p:nvPr/>
        </p:nvSpPr>
        <p:spPr>
          <a:xfrm>
            <a:off x="3268862" y="864270"/>
            <a:ext cx="1030659"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Stamp from EPA</a:t>
            </a:r>
          </a:p>
        </p:txBody>
      </p:sp>
      <p:sp>
        <p:nvSpPr>
          <p:cNvPr id="7" name="Rectangle 6">
            <a:extLst>
              <a:ext uri="{FF2B5EF4-FFF2-40B4-BE49-F238E27FC236}">
                <a16:creationId xmlns:a16="http://schemas.microsoft.com/office/drawing/2014/main" id="{F711A1FA-8962-CC4A-5E5D-C47B459350A5}"/>
              </a:ext>
            </a:extLst>
          </p:cNvPr>
          <p:cNvSpPr/>
          <p:nvPr/>
        </p:nvSpPr>
        <p:spPr>
          <a:xfrm>
            <a:off x="8839924" y="2144235"/>
            <a:ext cx="1070843"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white"/>
                </a:solidFill>
                <a:effectLst/>
                <a:uLnTx/>
                <a:uFillTx/>
                <a:latin typeface="Calibri" panose="020F0502020204030204"/>
                <a:ea typeface="+mn-ea"/>
                <a:cs typeface="+mn-cs"/>
              </a:rPr>
              <a:t>User Experience</a:t>
            </a:r>
          </a:p>
        </p:txBody>
      </p:sp>
      <p:sp>
        <p:nvSpPr>
          <p:cNvPr id="15" name="Rectangle 14">
            <a:extLst>
              <a:ext uri="{FF2B5EF4-FFF2-40B4-BE49-F238E27FC236}">
                <a16:creationId xmlns:a16="http://schemas.microsoft.com/office/drawing/2014/main" id="{D9D13A30-D915-2AE9-F711-83E830D811D1}"/>
              </a:ext>
            </a:extLst>
          </p:cNvPr>
          <p:cNvSpPr/>
          <p:nvPr/>
        </p:nvSpPr>
        <p:spPr>
          <a:xfrm>
            <a:off x="3579491" y="1488304"/>
            <a:ext cx="1991646" cy="48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Draft Printed Label &amp; Labeling – </a:t>
            </a:r>
            <a:r>
              <a:rPr kumimoji="0" lang="en-US" sz="1050" b="0" i="0" u="none" strike="noStrike" kern="1200" cap="none" spc="0" normalizeH="0" baseline="0" noProof="0">
                <a:ln>
                  <a:noFill/>
                </a:ln>
                <a:solidFill>
                  <a:prstClr val="white"/>
                </a:solidFill>
                <a:effectLst/>
                <a:uLnTx/>
                <a:uFillTx/>
                <a:latin typeface="Calibri" panose="020F0502020204030204"/>
                <a:ea typeface="+mn-ea"/>
                <a:cs typeface="+mn-cs"/>
              </a:rPr>
              <a:t>subset of master label</a:t>
            </a: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1DD42DE-69A1-FBCF-7E5C-0876261CC473}"/>
              </a:ext>
            </a:extLst>
          </p:cNvPr>
          <p:cNvSpPr/>
          <p:nvPr/>
        </p:nvSpPr>
        <p:spPr>
          <a:xfrm>
            <a:off x="5676867" y="1480421"/>
            <a:ext cx="974834"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State Review </a:t>
            </a:r>
          </a:p>
        </p:txBody>
      </p:sp>
      <p:sp>
        <p:nvSpPr>
          <p:cNvPr id="17" name="Rectangle 16">
            <a:extLst>
              <a:ext uri="{FF2B5EF4-FFF2-40B4-BE49-F238E27FC236}">
                <a16:creationId xmlns:a16="http://schemas.microsoft.com/office/drawing/2014/main" id="{9A5AC6CC-8EA3-BAFF-D936-C41227FB281B}"/>
              </a:ext>
            </a:extLst>
          </p:cNvPr>
          <p:cNvSpPr/>
          <p:nvPr/>
        </p:nvSpPr>
        <p:spPr>
          <a:xfrm>
            <a:off x="6757431" y="1488304"/>
            <a:ext cx="1044793"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Stamp from State</a:t>
            </a:r>
          </a:p>
        </p:txBody>
      </p:sp>
      <p:sp>
        <p:nvSpPr>
          <p:cNvPr id="18" name="Rectangle 17">
            <a:extLst>
              <a:ext uri="{FF2B5EF4-FFF2-40B4-BE49-F238E27FC236}">
                <a16:creationId xmlns:a16="http://schemas.microsoft.com/office/drawing/2014/main" id="{6879D4BC-7E21-A07B-03BE-A2FDE6BA6719}"/>
              </a:ext>
            </a:extLst>
          </p:cNvPr>
          <p:cNvSpPr/>
          <p:nvPr/>
        </p:nvSpPr>
        <p:spPr>
          <a:xfrm>
            <a:off x="7907954" y="1497698"/>
            <a:ext cx="1204801"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Final Container Labeling</a:t>
            </a:r>
          </a:p>
        </p:txBody>
      </p:sp>
      <p:sp>
        <p:nvSpPr>
          <p:cNvPr id="19" name="Rectangle 18">
            <a:extLst>
              <a:ext uri="{FF2B5EF4-FFF2-40B4-BE49-F238E27FC236}">
                <a16:creationId xmlns:a16="http://schemas.microsoft.com/office/drawing/2014/main" id="{52073A58-8195-400A-BB7A-767A9D29BFF9}"/>
              </a:ext>
            </a:extLst>
          </p:cNvPr>
          <p:cNvSpPr/>
          <p:nvPr/>
        </p:nvSpPr>
        <p:spPr>
          <a:xfrm>
            <a:off x="10037900" y="2144235"/>
            <a:ext cx="1446796"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Enforcement</a:t>
            </a:r>
          </a:p>
        </p:txBody>
      </p:sp>
      <p:cxnSp>
        <p:nvCxnSpPr>
          <p:cNvPr id="23" name="Connector: Elbow 22">
            <a:extLst>
              <a:ext uri="{FF2B5EF4-FFF2-40B4-BE49-F238E27FC236}">
                <a16:creationId xmlns:a16="http://schemas.microsoft.com/office/drawing/2014/main" id="{EB93005B-2CE7-9B6F-43D3-03108CBC17B0}"/>
              </a:ext>
            </a:extLst>
          </p:cNvPr>
          <p:cNvCxnSpPr>
            <a:cxnSpLocks/>
            <a:stCxn id="6" idx="3"/>
            <a:endCxn id="15" idx="0"/>
          </p:cNvCxnSpPr>
          <p:nvPr/>
        </p:nvCxnSpPr>
        <p:spPr>
          <a:xfrm>
            <a:off x="4299521" y="1107322"/>
            <a:ext cx="275793" cy="380982"/>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Connector: Elbow 23">
            <a:extLst>
              <a:ext uri="{FF2B5EF4-FFF2-40B4-BE49-F238E27FC236}">
                <a16:creationId xmlns:a16="http://schemas.microsoft.com/office/drawing/2014/main" id="{F1D24B9A-7700-D89D-7CA1-FD0DD45D9882}"/>
              </a:ext>
            </a:extLst>
          </p:cNvPr>
          <p:cNvCxnSpPr>
            <a:cxnSpLocks/>
            <a:stCxn id="18" idx="3"/>
            <a:endCxn id="7" idx="0"/>
          </p:cNvCxnSpPr>
          <p:nvPr/>
        </p:nvCxnSpPr>
        <p:spPr>
          <a:xfrm>
            <a:off x="9112755" y="1740750"/>
            <a:ext cx="262591" cy="403485"/>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Oval 26">
            <a:extLst>
              <a:ext uri="{FF2B5EF4-FFF2-40B4-BE49-F238E27FC236}">
                <a16:creationId xmlns:a16="http://schemas.microsoft.com/office/drawing/2014/main" id="{DB8DF664-3FAF-DB54-AAAF-032230A4D383}"/>
              </a:ext>
            </a:extLst>
          </p:cNvPr>
          <p:cNvSpPr/>
          <p:nvPr/>
        </p:nvSpPr>
        <p:spPr>
          <a:xfrm>
            <a:off x="9182653" y="1681395"/>
            <a:ext cx="1710493" cy="341314"/>
          </a:xfrm>
          <a:prstGeom prst="ellips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white"/>
                </a:solidFill>
                <a:effectLst/>
                <a:uLnTx/>
                <a:uFillTx/>
                <a:latin typeface="Calibri" panose="020F0502020204030204"/>
                <a:ea typeface="+mn-ea"/>
                <a:cs typeface="+mn-cs"/>
              </a:rPr>
              <a:t>Commercialization</a:t>
            </a:r>
          </a:p>
        </p:txBody>
      </p:sp>
      <p:cxnSp>
        <p:nvCxnSpPr>
          <p:cNvPr id="29" name="Connector: Elbow 28">
            <a:extLst>
              <a:ext uri="{FF2B5EF4-FFF2-40B4-BE49-F238E27FC236}">
                <a16:creationId xmlns:a16="http://schemas.microsoft.com/office/drawing/2014/main" id="{6B35AB0D-47E0-5CC2-5FE5-B9CD0F63726D}"/>
              </a:ext>
            </a:extLst>
          </p:cNvPr>
          <p:cNvCxnSpPr>
            <a:cxnSpLocks/>
            <a:stCxn id="16" idx="0"/>
            <a:endCxn id="4" idx="0"/>
          </p:cNvCxnSpPr>
          <p:nvPr/>
        </p:nvCxnSpPr>
        <p:spPr>
          <a:xfrm rot="16200000" flipV="1">
            <a:off x="3513345" y="-1170519"/>
            <a:ext cx="616151" cy="4685729"/>
          </a:xfrm>
          <a:prstGeom prst="bentConnector3">
            <a:avLst>
              <a:gd name="adj1" fmla="val 13710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026DE7E0-56B1-FBCC-AABE-FAAC68CDFF20}"/>
              </a:ext>
            </a:extLst>
          </p:cNvPr>
          <p:cNvSpPr>
            <a:spLocks noGrp="1"/>
          </p:cNvSpPr>
          <p:nvPr>
            <p:ph type="title"/>
          </p:nvPr>
        </p:nvSpPr>
        <p:spPr>
          <a:xfrm>
            <a:off x="669581" y="-367015"/>
            <a:ext cx="10515600" cy="1325563"/>
          </a:xfrm>
        </p:spPr>
        <p:txBody>
          <a:bodyPr>
            <a:normAutofit/>
          </a:bodyPr>
          <a:lstStyle/>
          <a:p>
            <a:pPr algn="ctr"/>
            <a:r>
              <a:rPr lang="en-US" sz="2800">
                <a:solidFill>
                  <a:srgbClr val="0000EC"/>
                </a:solidFill>
              </a:rPr>
              <a:t>Draft Printed Label/Labeling</a:t>
            </a:r>
          </a:p>
        </p:txBody>
      </p:sp>
      <p:sp>
        <p:nvSpPr>
          <p:cNvPr id="20" name="Rectangle 19">
            <a:extLst>
              <a:ext uri="{FF2B5EF4-FFF2-40B4-BE49-F238E27FC236}">
                <a16:creationId xmlns:a16="http://schemas.microsoft.com/office/drawing/2014/main" id="{790FB137-53BD-8506-9708-E488DE3B2FB2}"/>
              </a:ext>
            </a:extLst>
          </p:cNvPr>
          <p:cNvSpPr/>
          <p:nvPr/>
        </p:nvSpPr>
        <p:spPr>
          <a:xfrm>
            <a:off x="2128682" y="6390039"/>
            <a:ext cx="1278977" cy="359494"/>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Registrants</a:t>
            </a:r>
          </a:p>
        </p:txBody>
      </p:sp>
      <p:sp>
        <p:nvSpPr>
          <p:cNvPr id="21" name="Rectangle 20">
            <a:extLst>
              <a:ext uri="{FF2B5EF4-FFF2-40B4-BE49-F238E27FC236}">
                <a16:creationId xmlns:a16="http://schemas.microsoft.com/office/drawing/2014/main" id="{BFE78562-34ED-A28D-1381-FDD57E25A699}"/>
              </a:ext>
            </a:extLst>
          </p:cNvPr>
          <p:cNvSpPr/>
          <p:nvPr/>
        </p:nvSpPr>
        <p:spPr>
          <a:xfrm>
            <a:off x="3480749" y="6390039"/>
            <a:ext cx="1278977" cy="35949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white"/>
                </a:solidFill>
                <a:effectLst/>
                <a:uLnTx/>
                <a:uFillTx/>
                <a:latin typeface="Calibri" panose="020F0502020204030204"/>
                <a:ea typeface="+mn-ea"/>
                <a:cs typeface="+mn-cs"/>
              </a:rPr>
              <a:t>EPA</a:t>
            </a:r>
          </a:p>
        </p:txBody>
      </p:sp>
      <p:sp>
        <p:nvSpPr>
          <p:cNvPr id="22" name="Rectangle 21">
            <a:extLst>
              <a:ext uri="{FF2B5EF4-FFF2-40B4-BE49-F238E27FC236}">
                <a16:creationId xmlns:a16="http://schemas.microsoft.com/office/drawing/2014/main" id="{718AE44E-1347-1ABB-9610-445D78C10E70}"/>
              </a:ext>
            </a:extLst>
          </p:cNvPr>
          <p:cNvSpPr/>
          <p:nvPr/>
        </p:nvSpPr>
        <p:spPr>
          <a:xfrm>
            <a:off x="4832816" y="6390039"/>
            <a:ext cx="1278977" cy="359494"/>
          </a:xfrm>
          <a:prstGeom prst="rect">
            <a:avLst/>
          </a:prstGeom>
          <a:solidFill>
            <a:srgbClr val="EAC0C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States</a:t>
            </a:r>
          </a:p>
        </p:txBody>
      </p:sp>
      <p:sp>
        <p:nvSpPr>
          <p:cNvPr id="25" name="Rectangle 24">
            <a:extLst>
              <a:ext uri="{FF2B5EF4-FFF2-40B4-BE49-F238E27FC236}">
                <a16:creationId xmlns:a16="http://schemas.microsoft.com/office/drawing/2014/main" id="{E4B4ED65-9FE9-2119-86E6-3CBD51063EEE}"/>
              </a:ext>
            </a:extLst>
          </p:cNvPr>
          <p:cNvSpPr/>
          <p:nvPr/>
        </p:nvSpPr>
        <p:spPr>
          <a:xfrm>
            <a:off x="6184883" y="6390039"/>
            <a:ext cx="1842139" cy="35949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white"/>
                </a:solidFill>
                <a:effectLst/>
                <a:uLnTx/>
                <a:uFillTx/>
                <a:latin typeface="Calibri" panose="020F0502020204030204"/>
                <a:ea typeface="+mn-ea"/>
                <a:cs typeface="+mn-cs"/>
              </a:rPr>
              <a:t>Physical Location (e.g. Retailer/Distributor)</a:t>
            </a:r>
          </a:p>
        </p:txBody>
      </p:sp>
      <p:sp>
        <p:nvSpPr>
          <p:cNvPr id="26" name="Rectangle 25">
            <a:extLst>
              <a:ext uri="{FF2B5EF4-FFF2-40B4-BE49-F238E27FC236}">
                <a16:creationId xmlns:a16="http://schemas.microsoft.com/office/drawing/2014/main" id="{1105BC89-C4B9-8967-CD93-2B370AA0DA47}"/>
              </a:ext>
            </a:extLst>
          </p:cNvPr>
          <p:cNvSpPr/>
          <p:nvPr/>
        </p:nvSpPr>
        <p:spPr>
          <a:xfrm>
            <a:off x="8100112" y="6390039"/>
            <a:ext cx="1995067" cy="35949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Vendor (e.g. Label Information Provider)</a:t>
            </a:r>
          </a:p>
        </p:txBody>
      </p:sp>
      <p:sp>
        <p:nvSpPr>
          <p:cNvPr id="28" name="Rectangle 27">
            <a:extLst>
              <a:ext uri="{FF2B5EF4-FFF2-40B4-BE49-F238E27FC236}">
                <a16:creationId xmlns:a16="http://schemas.microsoft.com/office/drawing/2014/main" id="{328CC644-B6EB-104C-EF29-7F347D3705E5}"/>
              </a:ext>
            </a:extLst>
          </p:cNvPr>
          <p:cNvSpPr/>
          <p:nvPr/>
        </p:nvSpPr>
        <p:spPr>
          <a:xfrm>
            <a:off x="10168269" y="6390039"/>
            <a:ext cx="1710493" cy="35949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Calibri" panose="020F0502020204030204"/>
                <a:ea typeface="+mn-ea"/>
                <a:cs typeface="+mn-cs"/>
              </a:rPr>
              <a:t>Label Information Users</a:t>
            </a:r>
          </a:p>
        </p:txBody>
      </p:sp>
      <p:sp>
        <p:nvSpPr>
          <p:cNvPr id="30" name="Rectangle 29">
            <a:extLst>
              <a:ext uri="{FF2B5EF4-FFF2-40B4-BE49-F238E27FC236}">
                <a16:creationId xmlns:a16="http://schemas.microsoft.com/office/drawing/2014/main" id="{10A9DC26-A996-A94B-A603-76188AF2C9D9}"/>
              </a:ext>
            </a:extLst>
          </p:cNvPr>
          <p:cNvSpPr/>
          <p:nvPr/>
        </p:nvSpPr>
        <p:spPr>
          <a:xfrm>
            <a:off x="602601" y="6390039"/>
            <a:ext cx="1052180" cy="359494"/>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white"/>
                </a:solidFill>
                <a:effectLst/>
                <a:uLnTx/>
                <a:uFillTx/>
                <a:latin typeface="Calibri" panose="020F0502020204030204"/>
                <a:ea typeface="+mn-ea"/>
                <a:cs typeface="+mn-cs"/>
              </a:rPr>
              <a:t>Stakeholder Categories</a:t>
            </a:r>
          </a:p>
        </p:txBody>
      </p:sp>
      <p:cxnSp>
        <p:nvCxnSpPr>
          <p:cNvPr id="31" name="Straight Arrow Connector 30">
            <a:extLst>
              <a:ext uri="{FF2B5EF4-FFF2-40B4-BE49-F238E27FC236}">
                <a16:creationId xmlns:a16="http://schemas.microsoft.com/office/drawing/2014/main" id="{72366C75-3FF3-296C-19EA-B7FBF7865B8F}"/>
              </a:ext>
            </a:extLst>
          </p:cNvPr>
          <p:cNvCxnSpPr>
            <a:stCxn id="30" idx="3"/>
            <a:endCxn id="20" idx="1"/>
          </p:cNvCxnSpPr>
          <p:nvPr/>
        </p:nvCxnSpPr>
        <p:spPr>
          <a:xfrm>
            <a:off x="1654781" y="6569786"/>
            <a:ext cx="473901"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F4EDFBB6-2041-D5DD-3342-2B84328BAD35}"/>
              </a:ext>
            </a:extLst>
          </p:cNvPr>
          <p:cNvSpPr txBox="1"/>
          <p:nvPr/>
        </p:nvSpPr>
        <p:spPr>
          <a:xfrm>
            <a:off x="669581" y="2926437"/>
            <a:ext cx="11276161" cy="1938992"/>
          </a:xfrm>
          <a:prstGeom prst="rect">
            <a:avLst/>
          </a:prstGeom>
          <a:noFill/>
        </p:spPr>
        <p:txBody>
          <a:bodyPr wrap="square" lIns="91440" tIns="45720" rIns="91440" bIns="45720" rtlCol="0" anchor="t">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i="0" strike="noStrike" kern="1200" cap="none" spc="0" normalizeH="0" baseline="0" noProof="0">
                <a:ln>
                  <a:noFill/>
                </a:ln>
                <a:solidFill>
                  <a:prstClr val="black"/>
                </a:solidFill>
                <a:effectLst/>
                <a:uLnTx/>
                <a:uFillTx/>
                <a:latin typeface="Abadi" panose="020B0604020104020204" pitchFamily="34" charset="0"/>
              </a:rPr>
              <a:t>Subset of the </a:t>
            </a:r>
            <a:r>
              <a:rPr lang="en-US" sz="2000">
                <a:solidFill>
                  <a:prstClr val="black"/>
                </a:solidFill>
                <a:latin typeface="Abadi" panose="020B0604020104020204" pitchFamily="34" charset="0"/>
              </a:rPr>
              <a:t>master labeling stamped by EPA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a:solidFill>
                  <a:prstClr val="black"/>
                </a:solidFill>
                <a:latin typeface="Abadi" panose="020B0604020104020204" pitchFamily="34" charset="0"/>
              </a:rPr>
              <a:t>Data/file should be functional across all state registration systems </a:t>
            </a:r>
          </a:p>
          <a:p>
            <a:pPr marL="285750" indent="-285750" defTabSz="914400">
              <a:buFont typeface="Arial" panose="020B0604020202020204" pitchFamily="34" charset="0"/>
              <a:buChar char="•"/>
              <a:defRPr/>
            </a:pPr>
            <a:r>
              <a:rPr lang="en-US" sz="2000">
                <a:solidFill>
                  <a:prstClr val="black"/>
                </a:solidFill>
                <a:latin typeface="Abadi" panose="020B0604020104020204" pitchFamily="34" charset="0"/>
              </a:rPr>
              <a:t>System for registrants to check that all content on draft printed label came from master label</a:t>
            </a:r>
            <a:endParaRPr lang="en-US" sz="2000">
              <a:solidFill>
                <a:prstClr val="black"/>
              </a:solidFill>
              <a:latin typeface="Abadi" panose="020B0604020104020204" pitchFamily="34" charset="0"/>
              <a:cs typeface="Calibri"/>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i="0" strike="noStrike" kern="1200" cap="none" spc="0" normalizeH="0" baseline="0" noProof="0">
                <a:ln>
                  <a:noFill/>
                </a:ln>
                <a:solidFill>
                  <a:prstClr val="black"/>
                </a:solidFill>
                <a:effectLst/>
                <a:uLnTx/>
                <a:uFillTx/>
                <a:latin typeface="Abadi" panose="020B0604020104020204" pitchFamily="34" charset="0"/>
              </a:rPr>
              <a:t>Mechanism </a:t>
            </a:r>
            <a:r>
              <a:rPr lang="en-US" sz="2000">
                <a:solidFill>
                  <a:prstClr val="black"/>
                </a:solidFill>
                <a:latin typeface="Abadi" panose="020B0604020104020204" pitchFamily="34" charset="0"/>
              </a:rPr>
              <a:t>to ensure all federally-mandated content is on the label/labeling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i="0" strike="noStrike" kern="1200" cap="none" spc="0" normalizeH="0" baseline="0" noProof="0">
                <a:ln>
                  <a:noFill/>
                </a:ln>
                <a:solidFill>
                  <a:prstClr val="black"/>
                </a:solidFill>
                <a:effectLst/>
                <a:uLnTx/>
                <a:uFillTx/>
                <a:latin typeface="Abadi" panose="020B0604020104020204" pitchFamily="34" charset="0"/>
              </a:rPr>
              <a:t>Verification of the version of master labeling used to produce the draft printed labeling</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000" i="0" strike="noStrike" kern="1200" cap="none" spc="0" normalizeH="0" baseline="0" noProof="0">
              <a:ln>
                <a:noFill/>
              </a:ln>
              <a:solidFill>
                <a:prstClr val="black"/>
              </a:solidFill>
              <a:effectLst/>
              <a:uLnTx/>
              <a:uFillTx/>
              <a:latin typeface="Abadi" panose="020B0604020104020204" pitchFamily="34" charset="0"/>
            </a:endParaRPr>
          </a:p>
        </p:txBody>
      </p:sp>
      <p:cxnSp>
        <p:nvCxnSpPr>
          <p:cNvPr id="9" name="Straight Arrow Connector 8">
            <a:extLst>
              <a:ext uri="{FF2B5EF4-FFF2-40B4-BE49-F238E27FC236}">
                <a16:creationId xmlns:a16="http://schemas.microsoft.com/office/drawing/2014/main" id="{2688CE03-C66A-1399-9E7C-AC5B5DB2F648}"/>
              </a:ext>
            </a:extLst>
          </p:cNvPr>
          <p:cNvCxnSpPr>
            <a:stCxn id="4" idx="3"/>
            <a:endCxn id="5" idx="1"/>
          </p:cNvCxnSpPr>
          <p:nvPr/>
        </p:nvCxnSpPr>
        <p:spPr>
          <a:xfrm>
            <a:off x="2150237" y="1107322"/>
            <a:ext cx="8075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 name="Straight Arrow Connector 10">
            <a:extLst>
              <a:ext uri="{FF2B5EF4-FFF2-40B4-BE49-F238E27FC236}">
                <a16:creationId xmlns:a16="http://schemas.microsoft.com/office/drawing/2014/main" id="{AC65775A-5CF6-51C5-700C-5CF445F712E7}"/>
              </a:ext>
            </a:extLst>
          </p:cNvPr>
          <p:cNvCxnSpPr>
            <a:stCxn id="5" idx="3"/>
            <a:endCxn id="6" idx="1"/>
          </p:cNvCxnSpPr>
          <p:nvPr/>
        </p:nvCxnSpPr>
        <p:spPr>
          <a:xfrm>
            <a:off x="3188105" y="1107322"/>
            <a:ext cx="8075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a:extLst>
              <a:ext uri="{FF2B5EF4-FFF2-40B4-BE49-F238E27FC236}">
                <a16:creationId xmlns:a16="http://schemas.microsoft.com/office/drawing/2014/main" id="{03DD5F94-6DE5-1B6C-2F5A-4DBDA359CC1D}"/>
              </a:ext>
            </a:extLst>
          </p:cNvPr>
          <p:cNvCxnSpPr>
            <a:stCxn id="15" idx="3"/>
            <a:endCxn id="16" idx="1"/>
          </p:cNvCxnSpPr>
          <p:nvPr/>
        </p:nvCxnSpPr>
        <p:spPr>
          <a:xfrm flipV="1">
            <a:off x="5571137" y="1723473"/>
            <a:ext cx="105730" cy="788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2" name="Straight Arrow Connector 31">
            <a:extLst>
              <a:ext uri="{FF2B5EF4-FFF2-40B4-BE49-F238E27FC236}">
                <a16:creationId xmlns:a16="http://schemas.microsoft.com/office/drawing/2014/main" id="{B8EFAD4E-191F-F635-E33C-4E45711CFE57}"/>
              </a:ext>
            </a:extLst>
          </p:cNvPr>
          <p:cNvCxnSpPr>
            <a:stCxn id="16" idx="3"/>
            <a:endCxn id="17" idx="1"/>
          </p:cNvCxnSpPr>
          <p:nvPr/>
        </p:nvCxnSpPr>
        <p:spPr>
          <a:xfrm>
            <a:off x="6651701" y="1723473"/>
            <a:ext cx="105730" cy="788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4" name="Straight Arrow Connector 33">
            <a:extLst>
              <a:ext uri="{FF2B5EF4-FFF2-40B4-BE49-F238E27FC236}">
                <a16:creationId xmlns:a16="http://schemas.microsoft.com/office/drawing/2014/main" id="{A18603D3-6F3A-29E9-2432-DFBAB9A6A5A8}"/>
              </a:ext>
            </a:extLst>
          </p:cNvPr>
          <p:cNvCxnSpPr>
            <a:stCxn id="17" idx="3"/>
            <a:endCxn id="18" idx="1"/>
          </p:cNvCxnSpPr>
          <p:nvPr/>
        </p:nvCxnSpPr>
        <p:spPr>
          <a:xfrm>
            <a:off x="7802224" y="1731356"/>
            <a:ext cx="105730" cy="939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CDA049CF-124E-A15B-85D6-2372372B7672}"/>
              </a:ext>
            </a:extLst>
          </p:cNvPr>
          <p:cNvCxnSpPr>
            <a:stCxn id="7" idx="3"/>
            <a:endCxn id="19" idx="1"/>
          </p:cNvCxnSpPr>
          <p:nvPr/>
        </p:nvCxnSpPr>
        <p:spPr>
          <a:xfrm>
            <a:off x="9910767" y="2387287"/>
            <a:ext cx="127133"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 name="Slide Number Placeholder 9">
            <a:extLst>
              <a:ext uri="{FF2B5EF4-FFF2-40B4-BE49-F238E27FC236}">
                <a16:creationId xmlns:a16="http://schemas.microsoft.com/office/drawing/2014/main" id="{07E2D5CE-C5AB-489C-1D9F-19FD8A7BBCF4}"/>
              </a:ext>
            </a:extLst>
          </p:cNvPr>
          <p:cNvSpPr>
            <a:spLocks noGrp="1"/>
          </p:cNvSpPr>
          <p:nvPr>
            <p:ph type="sldNum" sz="quarter" idx="12"/>
          </p:nvPr>
        </p:nvSpPr>
        <p:spPr>
          <a:xfrm>
            <a:off x="9448800" y="6477384"/>
            <a:ext cx="2743200" cy="365125"/>
          </a:xfrm>
        </p:spPr>
        <p:txBody>
          <a:bodyPr/>
          <a:lstStyle/>
          <a:p>
            <a:fld id="{82C41668-A9B7-4FAB-A418-B009C9AC4515}" type="slidenum">
              <a:rPr lang="en-US" smtClean="0"/>
              <a:t>19</a:t>
            </a:fld>
            <a:endParaRPr lang="en-US" dirty="0"/>
          </a:p>
        </p:txBody>
      </p:sp>
    </p:spTree>
    <p:extLst>
      <p:ext uri="{BB962C8B-B14F-4D97-AF65-F5344CB8AC3E}">
        <p14:creationId xmlns:p14="http://schemas.microsoft.com/office/powerpoint/2010/main" val="2354939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6610220-8090-AA5B-A0F9-A83B022E6D73}"/>
              </a:ext>
            </a:extLst>
          </p:cNvPr>
          <p:cNvSpPr>
            <a:spLocks noGrp="1"/>
          </p:cNvSpPr>
          <p:nvPr>
            <p:ph type="title"/>
          </p:nvPr>
        </p:nvSpPr>
        <p:spPr/>
        <p:txBody>
          <a:bodyPr/>
          <a:lstStyle/>
          <a:p>
            <a:r>
              <a:rPr lang="en-US">
                <a:solidFill>
                  <a:srgbClr val="0000EC"/>
                </a:solidFill>
              </a:rPr>
              <a:t>Agenda</a:t>
            </a:r>
            <a:endParaRPr lang="en-US"/>
          </a:p>
        </p:txBody>
      </p:sp>
      <p:sp>
        <p:nvSpPr>
          <p:cNvPr id="5" name="Content Placeholder 4">
            <a:extLst>
              <a:ext uri="{FF2B5EF4-FFF2-40B4-BE49-F238E27FC236}">
                <a16:creationId xmlns:a16="http://schemas.microsoft.com/office/drawing/2014/main" id="{02FA4C43-E530-D950-B7BE-52F03476C5CB}"/>
              </a:ext>
            </a:extLst>
          </p:cNvPr>
          <p:cNvSpPr>
            <a:spLocks noGrp="1"/>
          </p:cNvSpPr>
          <p:nvPr>
            <p:ph idx="1"/>
          </p:nvPr>
        </p:nvSpPr>
        <p:spPr>
          <a:xfrm>
            <a:off x="838200" y="1690688"/>
            <a:ext cx="10666412" cy="4220534"/>
          </a:xfrm>
        </p:spPr>
        <p:txBody>
          <a:bodyPr>
            <a:normAutofit fontScale="85000" lnSpcReduction="10000"/>
          </a:bodyPr>
          <a:lstStyle/>
          <a:p>
            <a:r>
              <a:rPr lang="en-US"/>
              <a:t>PPDC Label Reform Workgroup Information: Members, Diversity, Meeting Cadence and Group Collaboration Tools</a:t>
            </a:r>
          </a:p>
          <a:p>
            <a:r>
              <a:rPr lang="en-US"/>
              <a:t>PPDC Label Reform Workgroup Charge Questions</a:t>
            </a:r>
          </a:p>
          <a:p>
            <a:r>
              <a:rPr lang="en-US">
                <a:sym typeface="Wingdings" panose="05000000000000000000" pitchFamily="2" charset="2"/>
              </a:rPr>
              <a:t>Stakeholder engagement and information exchange with similar initiatives</a:t>
            </a:r>
          </a:p>
          <a:p>
            <a:r>
              <a:rPr lang="en-US">
                <a:sym typeface="Wingdings" panose="05000000000000000000" pitchFamily="2" charset="2"/>
              </a:rPr>
              <a:t>Short-term Proposals for Structured Labels</a:t>
            </a:r>
          </a:p>
          <a:p>
            <a:pPr lvl="1"/>
            <a:r>
              <a:rPr lang="en-US">
                <a:sym typeface="Wingdings" panose="05000000000000000000" pitchFamily="2" charset="2"/>
              </a:rPr>
              <a:t>Antimicrobial (quick reminder)</a:t>
            </a:r>
          </a:p>
          <a:p>
            <a:pPr lvl="1"/>
            <a:r>
              <a:rPr lang="en-US">
                <a:sym typeface="Wingdings" panose="05000000000000000000" pitchFamily="2" charset="2"/>
              </a:rPr>
              <a:t>Conventional (new)</a:t>
            </a:r>
          </a:p>
          <a:p>
            <a:r>
              <a:rPr lang="en-US">
                <a:sym typeface="Wingdings" panose="05000000000000000000" pitchFamily="2" charset="2"/>
              </a:rPr>
              <a:t>Submission &amp; Approval / Technology: What does the optimal electronic experience look like? (new)</a:t>
            </a:r>
          </a:p>
          <a:p>
            <a:r>
              <a:rPr lang="en-US"/>
              <a:t>Recommendations</a:t>
            </a:r>
          </a:p>
          <a:p>
            <a:r>
              <a:rPr lang="en-US"/>
              <a:t>Summary</a:t>
            </a:r>
          </a:p>
        </p:txBody>
      </p:sp>
      <p:sp>
        <p:nvSpPr>
          <p:cNvPr id="2" name="Slide Number Placeholder 1">
            <a:extLst>
              <a:ext uri="{FF2B5EF4-FFF2-40B4-BE49-F238E27FC236}">
                <a16:creationId xmlns:a16="http://schemas.microsoft.com/office/drawing/2014/main" id="{EDB102A8-85E0-09B0-2CB0-B7CADB9B7525}"/>
              </a:ext>
            </a:extLst>
          </p:cNvPr>
          <p:cNvSpPr>
            <a:spLocks noGrp="1"/>
          </p:cNvSpPr>
          <p:nvPr>
            <p:ph type="sldNum" sz="quarter" idx="12"/>
          </p:nvPr>
        </p:nvSpPr>
        <p:spPr>
          <a:xfrm>
            <a:off x="9448800" y="6492875"/>
            <a:ext cx="2743200" cy="365125"/>
          </a:xfrm>
        </p:spPr>
        <p:txBody>
          <a:bodyPr/>
          <a:lstStyle/>
          <a:p>
            <a:fld id="{48F63A3B-78C7-47BE-AE5E-E10140E04643}" type="slidenum">
              <a:rPr lang="en-US" smtClean="0"/>
              <a:t>2</a:t>
            </a:fld>
            <a:endParaRPr lang="en-US" dirty="0"/>
          </a:p>
        </p:txBody>
      </p:sp>
    </p:spTree>
    <p:extLst>
      <p:ext uri="{BB962C8B-B14F-4D97-AF65-F5344CB8AC3E}">
        <p14:creationId xmlns:p14="http://schemas.microsoft.com/office/powerpoint/2010/main" val="36512319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184EED5-8129-BB1B-02E6-5EF7C57971C2}"/>
              </a:ext>
            </a:extLst>
          </p:cNvPr>
          <p:cNvSpPr/>
          <p:nvPr/>
        </p:nvSpPr>
        <p:spPr>
          <a:xfrm>
            <a:off x="806873" y="864270"/>
            <a:ext cx="1343364"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Submission to EPA</a:t>
            </a:r>
          </a:p>
        </p:txBody>
      </p:sp>
      <p:sp>
        <p:nvSpPr>
          <p:cNvPr id="5" name="Rectangle 4">
            <a:extLst>
              <a:ext uri="{FF2B5EF4-FFF2-40B4-BE49-F238E27FC236}">
                <a16:creationId xmlns:a16="http://schemas.microsoft.com/office/drawing/2014/main" id="{09C02DA6-E527-5D62-5FC6-0620DD2D8E99}"/>
              </a:ext>
            </a:extLst>
          </p:cNvPr>
          <p:cNvSpPr/>
          <p:nvPr/>
        </p:nvSpPr>
        <p:spPr>
          <a:xfrm>
            <a:off x="2230994" y="864270"/>
            <a:ext cx="957111"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EPA Review</a:t>
            </a:r>
          </a:p>
        </p:txBody>
      </p:sp>
      <p:sp>
        <p:nvSpPr>
          <p:cNvPr id="6" name="Rectangle 5">
            <a:extLst>
              <a:ext uri="{FF2B5EF4-FFF2-40B4-BE49-F238E27FC236}">
                <a16:creationId xmlns:a16="http://schemas.microsoft.com/office/drawing/2014/main" id="{CB64D12A-EFCD-AFC3-7908-214707B30579}"/>
              </a:ext>
            </a:extLst>
          </p:cNvPr>
          <p:cNvSpPr/>
          <p:nvPr/>
        </p:nvSpPr>
        <p:spPr>
          <a:xfrm>
            <a:off x="3268862" y="864270"/>
            <a:ext cx="1030659"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Stamp from EPA</a:t>
            </a:r>
          </a:p>
        </p:txBody>
      </p:sp>
      <p:sp>
        <p:nvSpPr>
          <p:cNvPr id="7" name="Rectangle 6">
            <a:extLst>
              <a:ext uri="{FF2B5EF4-FFF2-40B4-BE49-F238E27FC236}">
                <a16:creationId xmlns:a16="http://schemas.microsoft.com/office/drawing/2014/main" id="{F711A1FA-8962-CC4A-5E5D-C47B459350A5}"/>
              </a:ext>
            </a:extLst>
          </p:cNvPr>
          <p:cNvSpPr/>
          <p:nvPr/>
        </p:nvSpPr>
        <p:spPr>
          <a:xfrm>
            <a:off x="8839924" y="2144235"/>
            <a:ext cx="1070843"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white"/>
                </a:solidFill>
                <a:effectLst/>
                <a:uLnTx/>
                <a:uFillTx/>
                <a:latin typeface="Calibri" panose="020F0502020204030204"/>
                <a:ea typeface="+mn-ea"/>
                <a:cs typeface="+mn-cs"/>
              </a:rPr>
              <a:t>User Experience</a:t>
            </a:r>
          </a:p>
        </p:txBody>
      </p:sp>
      <p:sp>
        <p:nvSpPr>
          <p:cNvPr id="15" name="Rectangle 14">
            <a:extLst>
              <a:ext uri="{FF2B5EF4-FFF2-40B4-BE49-F238E27FC236}">
                <a16:creationId xmlns:a16="http://schemas.microsoft.com/office/drawing/2014/main" id="{D9D13A30-D915-2AE9-F711-83E830D811D1}"/>
              </a:ext>
            </a:extLst>
          </p:cNvPr>
          <p:cNvSpPr/>
          <p:nvPr/>
        </p:nvSpPr>
        <p:spPr>
          <a:xfrm>
            <a:off x="3579491" y="1488304"/>
            <a:ext cx="1991646"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Draft Printed Label &amp; Labeling – </a:t>
            </a:r>
            <a:r>
              <a:rPr kumimoji="0" lang="en-US" sz="1050" b="0" i="0" u="none" strike="noStrike" kern="1200" cap="none" spc="0" normalizeH="0" baseline="0" noProof="0">
                <a:ln>
                  <a:noFill/>
                </a:ln>
                <a:solidFill>
                  <a:prstClr val="white"/>
                </a:solidFill>
                <a:effectLst/>
                <a:uLnTx/>
                <a:uFillTx/>
                <a:latin typeface="Calibri" panose="020F0502020204030204"/>
                <a:ea typeface="+mn-ea"/>
                <a:cs typeface="+mn-cs"/>
              </a:rPr>
              <a:t>subset of master label</a:t>
            </a: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1DD42DE-69A1-FBCF-7E5C-0876261CC473}"/>
              </a:ext>
            </a:extLst>
          </p:cNvPr>
          <p:cNvSpPr/>
          <p:nvPr/>
        </p:nvSpPr>
        <p:spPr>
          <a:xfrm>
            <a:off x="5676867" y="1480421"/>
            <a:ext cx="974834" cy="48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State Review </a:t>
            </a:r>
          </a:p>
        </p:txBody>
      </p:sp>
      <p:sp>
        <p:nvSpPr>
          <p:cNvPr id="17" name="Rectangle 16">
            <a:extLst>
              <a:ext uri="{FF2B5EF4-FFF2-40B4-BE49-F238E27FC236}">
                <a16:creationId xmlns:a16="http://schemas.microsoft.com/office/drawing/2014/main" id="{9A5AC6CC-8EA3-BAFF-D936-C41227FB281B}"/>
              </a:ext>
            </a:extLst>
          </p:cNvPr>
          <p:cNvSpPr/>
          <p:nvPr/>
        </p:nvSpPr>
        <p:spPr>
          <a:xfrm>
            <a:off x="6757431" y="1488304"/>
            <a:ext cx="1044793"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Stamp from State</a:t>
            </a:r>
          </a:p>
        </p:txBody>
      </p:sp>
      <p:sp>
        <p:nvSpPr>
          <p:cNvPr id="18" name="Rectangle 17">
            <a:extLst>
              <a:ext uri="{FF2B5EF4-FFF2-40B4-BE49-F238E27FC236}">
                <a16:creationId xmlns:a16="http://schemas.microsoft.com/office/drawing/2014/main" id="{6879D4BC-7E21-A07B-03BE-A2FDE6BA6719}"/>
              </a:ext>
            </a:extLst>
          </p:cNvPr>
          <p:cNvSpPr/>
          <p:nvPr/>
        </p:nvSpPr>
        <p:spPr>
          <a:xfrm>
            <a:off x="7907954" y="1497698"/>
            <a:ext cx="1204801"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Final Container Labeling</a:t>
            </a:r>
          </a:p>
        </p:txBody>
      </p:sp>
      <p:sp>
        <p:nvSpPr>
          <p:cNvPr id="19" name="Rectangle 18">
            <a:extLst>
              <a:ext uri="{FF2B5EF4-FFF2-40B4-BE49-F238E27FC236}">
                <a16:creationId xmlns:a16="http://schemas.microsoft.com/office/drawing/2014/main" id="{52073A58-8195-400A-BB7A-767A9D29BFF9}"/>
              </a:ext>
            </a:extLst>
          </p:cNvPr>
          <p:cNvSpPr/>
          <p:nvPr/>
        </p:nvSpPr>
        <p:spPr>
          <a:xfrm>
            <a:off x="10037900" y="2144235"/>
            <a:ext cx="1446796"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Enforcement</a:t>
            </a:r>
          </a:p>
        </p:txBody>
      </p:sp>
      <p:cxnSp>
        <p:nvCxnSpPr>
          <p:cNvPr id="23" name="Connector: Elbow 22">
            <a:extLst>
              <a:ext uri="{FF2B5EF4-FFF2-40B4-BE49-F238E27FC236}">
                <a16:creationId xmlns:a16="http://schemas.microsoft.com/office/drawing/2014/main" id="{EB93005B-2CE7-9B6F-43D3-03108CBC17B0}"/>
              </a:ext>
            </a:extLst>
          </p:cNvPr>
          <p:cNvCxnSpPr>
            <a:cxnSpLocks/>
            <a:stCxn id="6" idx="3"/>
            <a:endCxn id="15" idx="0"/>
          </p:cNvCxnSpPr>
          <p:nvPr/>
        </p:nvCxnSpPr>
        <p:spPr>
          <a:xfrm>
            <a:off x="4299521" y="1107322"/>
            <a:ext cx="275793" cy="380982"/>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Connector: Elbow 23">
            <a:extLst>
              <a:ext uri="{FF2B5EF4-FFF2-40B4-BE49-F238E27FC236}">
                <a16:creationId xmlns:a16="http://schemas.microsoft.com/office/drawing/2014/main" id="{F1D24B9A-7700-D89D-7CA1-FD0DD45D9882}"/>
              </a:ext>
            </a:extLst>
          </p:cNvPr>
          <p:cNvCxnSpPr>
            <a:cxnSpLocks/>
            <a:stCxn id="18" idx="3"/>
            <a:endCxn id="7" idx="0"/>
          </p:cNvCxnSpPr>
          <p:nvPr/>
        </p:nvCxnSpPr>
        <p:spPr>
          <a:xfrm>
            <a:off x="9112755" y="1740750"/>
            <a:ext cx="262591" cy="403485"/>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Oval 26">
            <a:extLst>
              <a:ext uri="{FF2B5EF4-FFF2-40B4-BE49-F238E27FC236}">
                <a16:creationId xmlns:a16="http://schemas.microsoft.com/office/drawing/2014/main" id="{DB8DF664-3FAF-DB54-AAAF-032230A4D383}"/>
              </a:ext>
            </a:extLst>
          </p:cNvPr>
          <p:cNvSpPr/>
          <p:nvPr/>
        </p:nvSpPr>
        <p:spPr>
          <a:xfrm>
            <a:off x="9182653" y="1681395"/>
            <a:ext cx="1710493" cy="341314"/>
          </a:xfrm>
          <a:prstGeom prst="ellips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white"/>
                </a:solidFill>
                <a:effectLst/>
                <a:uLnTx/>
                <a:uFillTx/>
                <a:latin typeface="Calibri" panose="020F0502020204030204"/>
                <a:ea typeface="+mn-ea"/>
                <a:cs typeface="+mn-cs"/>
              </a:rPr>
              <a:t>Commercialization</a:t>
            </a:r>
          </a:p>
        </p:txBody>
      </p:sp>
      <p:cxnSp>
        <p:nvCxnSpPr>
          <p:cNvPr id="29" name="Connector: Elbow 28">
            <a:extLst>
              <a:ext uri="{FF2B5EF4-FFF2-40B4-BE49-F238E27FC236}">
                <a16:creationId xmlns:a16="http://schemas.microsoft.com/office/drawing/2014/main" id="{6B35AB0D-47E0-5CC2-5FE5-B9CD0F63726D}"/>
              </a:ext>
            </a:extLst>
          </p:cNvPr>
          <p:cNvCxnSpPr>
            <a:cxnSpLocks/>
            <a:stCxn id="16" idx="0"/>
            <a:endCxn id="4" idx="0"/>
          </p:cNvCxnSpPr>
          <p:nvPr/>
        </p:nvCxnSpPr>
        <p:spPr>
          <a:xfrm rot="16200000" flipV="1">
            <a:off x="3513345" y="-1170519"/>
            <a:ext cx="616151" cy="4685729"/>
          </a:xfrm>
          <a:prstGeom prst="bentConnector3">
            <a:avLst>
              <a:gd name="adj1" fmla="val 13710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026DE7E0-56B1-FBCC-AABE-FAAC68CDFF20}"/>
              </a:ext>
            </a:extLst>
          </p:cNvPr>
          <p:cNvSpPr>
            <a:spLocks noGrp="1"/>
          </p:cNvSpPr>
          <p:nvPr>
            <p:ph type="title"/>
          </p:nvPr>
        </p:nvSpPr>
        <p:spPr>
          <a:xfrm>
            <a:off x="669581" y="-367015"/>
            <a:ext cx="10515600" cy="1325563"/>
          </a:xfrm>
        </p:spPr>
        <p:txBody>
          <a:bodyPr>
            <a:normAutofit/>
          </a:bodyPr>
          <a:lstStyle/>
          <a:p>
            <a:pPr algn="ctr"/>
            <a:r>
              <a:rPr lang="en-US" sz="2800">
                <a:solidFill>
                  <a:srgbClr val="0000EC"/>
                </a:solidFill>
              </a:rPr>
              <a:t>State Review of Draft Printed Label/Labeling</a:t>
            </a:r>
          </a:p>
        </p:txBody>
      </p:sp>
      <p:sp>
        <p:nvSpPr>
          <p:cNvPr id="20" name="Rectangle 19">
            <a:extLst>
              <a:ext uri="{FF2B5EF4-FFF2-40B4-BE49-F238E27FC236}">
                <a16:creationId xmlns:a16="http://schemas.microsoft.com/office/drawing/2014/main" id="{790FB137-53BD-8506-9708-E488DE3B2FB2}"/>
              </a:ext>
            </a:extLst>
          </p:cNvPr>
          <p:cNvSpPr/>
          <p:nvPr/>
        </p:nvSpPr>
        <p:spPr>
          <a:xfrm>
            <a:off x="2128682" y="6390039"/>
            <a:ext cx="1278977" cy="359494"/>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Registrants</a:t>
            </a:r>
          </a:p>
        </p:txBody>
      </p:sp>
      <p:sp>
        <p:nvSpPr>
          <p:cNvPr id="21" name="Rectangle 20">
            <a:extLst>
              <a:ext uri="{FF2B5EF4-FFF2-40B4-BE49-F238E27FC236}">
                <a16:creationId xmlns:a16="http://schemas.microsoft.com/office/drawing/2014/main" id="{BFE78562-34ED-A28D-1381-FDD57E25A699}"/>
              </a:ext>
            </a:extLst>
          </p:cNvPr>
          <p:cNvSpPr/>
          <p:nvPr/>
        </p:nvSpPr>
        <p:spPr>
          <a:xfrm>
            <a:off x="3480749" y="6390039"/>
            <a:ext cx="1278977" cy="359494"/>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EPA</a:t>
            </a:r>
          </a:p>
        </p:txBody>
      </p:sp>
      <p:sp>
        <p:nvSpPr>
          <p:cNvPr id="22" name="Rectangle 21">
            <a:extLst>
              <a:ext uri="{FF2B5EF4-FFF2-40B4-BE49-F238E27FC236}">
                <a16:creationId xmlns:a16="http://schemas.microsoft.com/office/drawing/2014/main" id="{718AE44E-1347-1ABB-9610-445D78C10E70}"/>
              </a:ext>
            </a:extLst>
          </p:cNvPr>
          <p:cNvSpPr/>
          <p:nvPr/>
        </p:nvSpPr>
        <p:spPr>
          <a:xfrm>
            <a:off x="4832816" y="6390039"/>
            <a:ext cx="1278977" cy="359494"/>
          </a:xfrm>
          <a:prstGeom prst="rect">
            <a:avLst/>
          </a:prstGeom>
          <a:solidFill>
            <a:srgbClr val="EAC0C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States</a:t>
            </a:r>
          </a:p>
        </p:txBody>
      </p:sp>
      <p:sp>
        <p:nvSpPr>
          <p:cNvPr id="25" name="Rectangle 24">
            <a:extLst>
              <a:ext uri="{FF2B5EF4-FFF2-40B4-BE49-F238E27FC236}">
                <a16:creationId xmlns:a16="http://schemas.microsoft.com/office/drawing/2014/main" id="{E4B4ED65-9FE9-2119-86E6-3CBD51063EEE}"/>
              </a:ext>
            </a:extLst>
          </p:cNvPr>
          <p:cNvSpPr/>
          <p:nvPr/>
        </p:nvSpPr>
        <p:spPr>
          <a:xfrm>
            <a:off x="6184883" y="6390039"/>
            <a:ext cx="1842139" cy="35949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white"/>
                </a:solidFill>
                <a:effectLst/>
                <a:uLnTx/>
                <a:uFillTx/>
                <a:latin typeface="Calibri" panose="020F0502020204030204"/>
                <a:ea typeface="+mn-ea"/>
                <a:cs typeface="+mn-cs"/>
              </a:rPr>
              <a:t>Physical Location (e.g. Retailer/Distributor)</a:t>
            </a:r>
          </a:p>
        </p:txBody>
      </p:sp>
      <p:sp>
        <p:nvSpPr>
          <p:cNvPr id="26" name="Rectangle 25">
            <a:extLst>
              <a:ext uri="{FF2B5EF4-FFF2-40B4-BE49-F238E27FC236}">
                <a16:creationId xmlns:a16="http://schemas.microsoft.com/office/drawing/2014/main" id="{1105BC89-C4B9-8967-CD93-2B370AA0DA47}"/>
              </a:ext>
            </a:extLst>
          </p:cNvPr>
          <p:cNvSpPr/>
          <p:nvPr/>
        </p:nvSpPr>
        <p:spPr>
          <a:xfrm>
            <a:off x="8100112" y="6390039"/>
            <a:ext cx="1995067" cy="359494"/>
          </a:xfrm>
          <a:prstGeom prst="rect">
            <a:avLst/>
          </a:prstGeom>
          <a:solidFill>
            <a:srgbClr val="DDABF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Vendor (e.g. Label Information Provider)</a:t>
            </a:r>
          </a:p>
        </p:txBody>
      </p:sp>
      <p:sp>
        <p:nvSpPr>
          <p:cNvPr id="28" name="Rectangle 27">
            <a:extLst>
              <a:ext uri="{FF2B5EF4-FFF2-40B4-BE49-F238E27FC236}">
                <a16:creationId xmlns:a16="http://schemas.microsoft.com/office/drawing/2014/main" id="{328CC644-B6EB-104C-EF29-7F347D3705E5}"/>
              </a:ext>
            </a:extLst>
          </p:cNvPr>
          <p:cNvSpPr/>
          <p:nvPr/>
        </p:nvSpPr>
        <p:spPr>
          <a:xfrm>
            <a:off x="10168269" y="6390039"/>
            <a:ext cx="1710493" cy="35949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Label Information Users</a:t>
            </a:r>
          </a:p>
        </p:txBody>
      </p:sp>
      <p:sp>
        <p:nvSpPr>
          <p:cNvPr id="30" name="Rectangle 29">
            <a:extLst>
              <a:ext uri="{FF2B5EF4-FFF2-40B4-BE49-F238E27FC236}">
                <a16:creationId xmlns:a16="http://schemas.microsoft.com/office/drawing/2014/main" id="{10A9DC26-A996-A94B-A603-76188AF2C9D9}"/>
              </a:ext>
            </a:extLst>
          </p:cNvPr>
          <p:cNvSpPr/>
          <p:nvPr/>
        </p:nvSpPr>
        <p:spPr>
          <a:xfrm>
            <a:off x="602601" y="6390039"/>
            <a:ext cx="1052180" cy="359494"/>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white"/>
                </a:solidFill>
                <a:effectLst/>
                <a:uLnTx/>
                <a:uFillTx/>
                <a:latin typeface="Calibri" panose="020F0502020204030204"/>
                <a:ea typeface="+mn-ea"/>
                <a:cs typeface="+mn-cs"/>
              </a:rPr>
              <a:t>Stakeholder Categories</a:t>
            </a:r>
          </a:p>
        </p:txBody>
      </p:sp>
      <p:cxnSp>
        <p:nvCxnSpPr>
          <p:cNvPr id="31" name="Straight Arrow Connector 30">
            <a:extLst>
              <a:ext uri="{FF2B5EF4-FFF2-40B4-BE49-F238E27FC236}">
                <a16:creationId xmlns:a16="http://schemas.microsoft.com/office/drawing/2014/main" id="{72366C75-3FF3-296C-19EA-B7FBF7865B8F}"/>
              </a:ext>
            </a:extLst>
          </p:cNvPr>
          <p:cNvCxnSpPr>
            <a:stCxn id="30" idx="3"/>
            <a:endCxn id="20" idx="1"/>
          </p:cNvCxnSpPr>
          <p:nvPr/>
        </p:nvCxnSpPr>
        <p:spPr>
          <a:xfrm>
            <a:off x="1654781" y="6569786"/>
            <a:ext cx="473901"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63D900AC-1A80-6F48-F189-E72852C89464}"/>
              </a:ext>
            </a:extLst>
          </p:cNvPr>
          <p:cNvSpPr txBox="1"/>
          <p:nvPr/>
        </p:nvSpPr>
        <p:spPr>
          <a:xfrm>
            <a:off x="526203" y="2581659"/>
            <a:ext cx="11276161" cy="3477875"/>
          </a:xfrm>
          <a:prstGeom prst="rect">
            <a:avLst/>
          </a:prstGeom>
          <a:noFill/>
        </p:spPr>
        <p:txBody>
          <a:bodyPr wrap="square" lIns="91440" tIns="45720" rIns="91440" bIns="45720" rtlCol="0" anchor="t">
            <a:spAutoFit/>
          </a:bodyPr>
          <a:lstStyle/>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System for states to check that all content on draft printed label came from master label</a:t>
            </a:r>
            <a:endParaRPr lang="en-US" sz="2000" b="0" i="0" u="none" strike="noStrike" kern="1200" cap="none" spc="0" normalizeH="0" baseline="0" noProof="0">
              <a:ln>
                <a:noFill/>
              </a:ln>
              <a:solidFill>
                <a:prstClr val="black"/>
              </a:solidFill>
              <a:effectLst/>
              <a:uLnTx/>
              <a:uFillTx/>
              <a:latin typeface="Calibri" panose="020F0502020204030204"/>
              <a:cs typeface="Calibri"/>
            </a:endParaRP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Ensure all federally-mandated content is on the label / labeling</a:t>
            </a:r>
            <a:endParaRPr lang="en-US" sz="2000" b="0" i="0" u="none" strike="noStrike" kern="1200" cap="none" spc="0" normalizeH="0" baseline="0" noProof="0">
              <a:ln>
                <a:noFill/>
              </a:ln>
              <a:solidFill>
                <a:prstClr val="black"/>
              </a:solidFill>
              <a:effectLst/>
              <a:uLnTx/>
              <a:uFillTx/>
              <a:latin typeface="Calibri" panose="020F0502020204030204"/>
              <a:cs typeface="Calibri"/>
            </a:endParaRPr>
          </a:p>
          <a:p>
            <a:pPr marL="742950" lvl="1" indent="-285750" defTabSz="914400">
              <a:buFont typeface="Arial" panose="020B0604020202020204" pitchFamily="34" charset="0"/>
              <a:buChar char="•"/>
              <a:defRPr/>
            </a:pPr>
            <a:r>
              <a:rPr lang="en-US" sz="2000">
                <a:solidFill>
                  <a:prstClr val="black"/>
                </a:solidFill>
                <a:latin typeface="Calibri" panose="020F0502020204030204"/>
              </a:rPr>
              <a:t>Communicate</a:t>
            </a: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 digitally with registrant and EPA about any state-requested changes</a:t>
            </a:r>
            <a:r>
              <a:rPr lang="en-US" sz="2000">
                <a:solidFill>
                  <a:prstClr val="black"/>
                </a:solidFill>
                <a:latin typeface="Calibri" panose="020F0502020204030204"/>
              </a:rPr>
              <a:t> </a:t>
            </a: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a:t>
            </a:r>
            <a:r>
              <a:rPr lang="en-US" sz="2000">
                <a:solidFill>
                  <a:prstClr val="black"/>
                </a:solidFill>
                <a:latin typeface="Calibri" panose="020F0502020204030204"/>
              </a:rPr>
              <a:t>2- or 3-way system</a:t>
            </a: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a:t>
            </a:r>
            <a:endParaRPr lang="en-US" sz="2000" b="0" i="0" u="none" strike="noStrike" kern="1200" cap="none" spc="0" normalizeH="0" baseline="0" noProof="0">
              <a:ln>
                <a:noFill/>
              </a:ln>
              <a:solidFill>
                <a:prstClr val="black"/>
              </a:solidFill>
              <a:effectLst/>
              <a:uLnTx/>
              <a:uFillTx/>
              <a:latin typeface="Calibri" panose="020F0502020204030204"/>
              <a:cs typeface="Calibri"/>
            </a:endParaRPr>
          </a:p>
          <a:p>
            <a:pPr marL="742950" lvl="1" indent="-285750" defTabSz="914400">
              <a:buFont typeface="Arial" panose="020B0604020202020204" pitchFamily="34" charset="0"/>
              <a:buChar char="•"/>
              <a:defRPr/>
            </a:pPr>
            <a:r>
              <a:rPr lang="en-US" sz="2000">
                <a:solidFill>
                  <a:prstClr val="black"/>
                </a:solidFill>
                <a:latin typeface="Calibri" panose="020F0502020204030204"/>
              </a:rPr>
              <a:t>System could track</a:t>
            </a: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 which states have approved product registration (for registrants, EPA, and states)</a:t>
            </a:r>
            <a:endParaRPr lang="en-US" sz="2000" b="0" i="0" u="none" strike="noStrike" kern="1200" cap="none" spc="0" normalizeH="0" baseline="0" noProof="0">
              <a:ln>
                <a:noFill/>
              </a:ln>
              <a:solidFill>
                <a:prstClr val="black"/>
              </a:solidFill>
              <a:effectLst/>
              <a:uLnTx/>
              <a:uFillTx/>
              <a:latin typeface="Calibri" panose="020F0502020204030204"/>
              <a:cs typeface="Calibri"/>
            </a:endParaRPr>
          </a:p>
          <a:p>
            <a:pPr marL="742950" indent="-285750" defTabSz="914400">
              <a:buFont typeface="Arial" panose="020B0604020202020204" pitchFamily="34" charset="0"/>
              <a:buChar char="•"/>
              <a:defRPr/>
            </a:pPr>
            <a:r>
              <a:rPr lang="en-US" sz="2000">
                <a:solidFill>
                  <a:prstClr val="black"/>
                </a:solidFill>
                <a:latin typeface="Calibri" panose="020F0502020204030204"/>
              </a:rPr>
              <a:t>Ability </a:t>
            </a: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to flag </a:t>
            </a:r>
            <a:r>
              <a:rPr lang="en-US" sz="2000">
                <a:solidFill>
                  <a:prstClr val="black"/>
                </a:solidFill>
                <a:latin typeface="Calibri" panose="020F0502020204030204"/>
              </a:rPr>
              <a:t>the complexity of </a:t>
            </a: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different types reviews</a:t>
            </a:r>
            <a:r>
              <a:rPr lang="en-US" sz="2000">
                <a:solidFill>
                  <a:prstClr val="black"/>
                </a:solidFill>
                <a:latin typeface="Calibri" panose="020F0502020204030204"/>
              </a:rPr>
              <a:t> </a:t>
            </a:r>
            <a:endParaRPr lang="en-US" sz="2000">
              <a:solidFill>
                <a:prstClr val="black"/>
              </a:solidFill>
              <a:latin typeface="Calibri" panose="020F0502020204030204"/>
              <a:cs typeface="Calibri"/>
            </a:endParaRP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Consider how supplemental labels fit within this process either at or before this step</a:t>
            </a:r>
            <a:endParaRPr lang="en-US" sz="2000" b="0" i="0" u="none" strike="noStrike" kern="1200" cap="none" spc="0" normalizeH="0" baseline="0" noProof="0">
              <a:ln>
                <a:noFill/>
              </a:ln>
              <a:solidFill>
                <a:prstClr val="black"/>
              </a:solidFill>
              <a:effectLst/>
              <a:uLnTx/>
              <a:uFillTx/>
              <a:latin typeface="Calibri" panose="020F0502020204030204"/>
              <a:cs typeface="Calibri"/>
            </a:endParaRP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Databases for potential validation, sharing, and storage of this information needs to be thought about (e.g., NPIRS, ALSTAR, etc.)</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a:solidFill>
                  <a:prstClr val="black"/>
                </a:solidFill>
                <a:latin typeface="Calibri" panose="020F0502020204030204"/>
              </a:rPr>
              <a:t>Should allow verification of contents of distributor product labeling against parent registrant master labeling</a:t>
            </a:r>
            <a:endParaRPr lang="en-US" sz="2000" b="0" i="0" u="none" strike="noStrike" kern="1200" cap="none" spc="0" normalizeH="0" baseline="0" noProof="0">
              <a:ln>
                <a:noFill/>
              </a:ln>
              <a:solidFill>
                <a:prstClr val="black"/>
              </a:solidFill>
              <a:effectLst/>
              <a:uLnTx/>
              <a:uFillTx/>
              <a:latin typeface="Calibri" panose="020F0502020204030204"/>
              <a:cs typeface="Calibri"/>
            </a:endParaRPr>
          </a:p>
        </p:txBody>
      </p:sp>
      <p:cxnSp>
        <p:nvCxnSpPr>
          <p:cNvPr id="9" name="Straight Arrow Connector 8">
            <a:extLst>
              <a:ext uri="{FF2B5EF4-FFF2-40B4-BE49-F238E27FC236}">
                <a16:creationId xmlns:a16="http://schemas.microsoft.com/office/drawing/2014/main" id="{B8AC094C-900D-7A39-6787-2E3EB7C26BEF}"/>
              </a:ext>
            </a:extLst>
          </p:cNvPr>
          <p:cNvCxnSpPr>
            <a:stCxn id="4" idx="3"/>
            <a:endCxn id="5" idx="1"/>
          </p:cNvCxnSpPr>
          <p:nvPr/>
        </p:nvCxnSpPr>
        <p:spPr>
          <a:xfrm>
            <a:off x="2150237" y="1107322"/>
            <a:ext cx="8075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 name="Straight Arrow Connector 10">
            <a:extLst>
              <a:ext uri="{FF2B5EF4-FFF2-40B4-BE49-F238E27FC236}">
                <a16:creationId xmlns:a16="http://schemas.microsoft.com/office/drawing/2014/main" id="{DAB43E07-1EA1-6819-3F74-B242817A9C20}"/>
              </a:ext>
            </a:extLst>
          </p:cNvPr>
          <p:cNvCxnSpPr>
            <a:stCxn id="5" idx="3"/>
            <a:endCxn id="6" idx="1"/>
          </p:cNvCxnSpPr>
          <p:nvPr/>
        </p:nvCxnSpPr>
        <p:spPr>
          <a:xfrm>
            <a:off x="3188105" y="1107322"/>
            <a:ext cx="8075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a:extLst>
              <a:ext uri="{FF2B5EF4-FFF2-40B4-BE49-F238E27FC236}">
                <a16:creationId xmlns:a16="http://schemas.microsoft.com/office/drawing/2014/main" id="{F75B0D33-E472-0F4F-08FB-F53D817E6388}"/>
              </a:ext>
            </a:extLst>
          </p:cNvPr>
          <p:cNvCxnSpPr>
            <a:stCxn id="15" idx="3"/>
            <a:endCxn id="16" idx="1"/>
          </p:cNvCxnSpPr>
          <p:nvPr/>
        </p:nvCxnSpPr>
        <p:spPr>
          <a:xfrm flipV="1">
            <a:off x="5571137" y="1723473"/>
            <a:ext cx="105730" cy="788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2" name="Straight Arrow Connector 31">
            <a:extLst>
              <a:ext uri="{FF2B5EF4-FFF2-40B4-BE49-F238E27FC236}">
                <a16:creationId xmlns:a16="http://schemas.microsoft.com/office/drawing/2014/main" id="{BC4CE353-C580-96BF-8CC0-86EC16D35A72}"/>
              </a:ext>
            </a:extLst>
          </p:cNvPr>
          <p:cNvCxnSpPr>
            <a:stCxn id="16" idx="3"/>
            <a:endCxn id="17" idx="1"/>
          </p:cNvCxnSpPr>
          <p:nvPr/>
        </p:nvCxnSpPr>
        <p:spPr>
          <a:xfrm>
            <a:off x="6651701" y="1723473"/>
            <a:ext cx="105730" cy="788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4" name="Straight Arrow Connector 33">
            <a:extLst>
              <a:ext uri="{FF2B5EF4-FFF2-40B4-BE49-F238E27FC236}">
                <a16:creationId xmlns:a16="http://schemas.microsoft.com/office/drawing/2014/main" id="{64B8D964-A53E-1CC9-219C-C1839ED8F54A}"/>
              </a:ext>
            </a:extLst>
          </p:cNvPr>
          <p:cNvCxnSpPr>
            <a:stCxn id="17" idx="3"/>
            <a:endCxn id="18" idx="1"/>
          </p:cNvCxnSpPr>
          <p:nvPr/>
        </p:nvCxnSpPr>
        <p:spPr>
          <a:xfrm>
            <a:off x="7802224" y="1731356"/>
            <a:ext cx="105730" cy="939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54B86C0C-2F42-CBA4-D66B-66892B2F69F0}"/>
              </a:ext>
            </a:extLst>
          </p:cNvPr>
          <p:cNvCxnSpPr>
            <a:stCxn id="7" idx="3"/>
            <a:endCxn id="19" idx="1"/>
          </p:cNvCxnSpPr>
          <p:nvPr/>
        </p:nvCxnSpPr>
        <p:spPr>
          <a:xfrm>
            <a:off x="9910767" y="2387287"/>
            <a:ext cx="127133"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8" name="Slide Number Placeholder 7">
            <a:extLst>
              <a:ext uri="{FF2B5EF4-FFF2-40B4-BE49-F238E27FC236}">
                <a16:creationId xmlns:a16="http://schemas.microsoft.com/office/drawing/2014/main" id="{4007350A-D9BB-23AA-6176-70E0757C648E}"/>
              </a:ext>
            </a:extLst>
          </p:cNvPr>
          <p:cNvSpPr>
            <a:spLocks noGrp="1"/>
          </p:cNvSpPr>
          <p:nvPr>
            <p:ph type="sldNum" sz="quarter" idx="12"/>
          </p:nvPr>
        </p:nvSpPr>
        <p:spPr>
          <a:xfrm>
            <a:off x="9448800" y="6496958"/>
            <a:ext cx="2743200" cy="365125"/>
          </a:xfrm>
        </p:spPr>
        <p:txBody>
          <a:bodyPr/>
          <a:lstStyle/>
          <a:p>
            <a:fld id="{82C41668-A9B7-4FAB-A418-B009C9AC4515}" type="slidenum">
              <a:rPr lang="en-US" smtClean="0"/>
              <a:t>20</a:t>
            </a:fld>
            <a:endParaRPr lang="en-US" dirty="0"/>
          </a:p>
        </p:txBody>
      </p:sp>
    </p:spTree>
    <p:extLst>
      <p:ext uri="{BB962C8B-B14F-4D97-AF65-F5344CB8AC3E}">
        <p14:creationId xmlns:p14="http://schemas.microsoft.com/office/powerpoint/2010/main" val="39045851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184EED5-8129-BB1B-02E6-5EF7C57971C2}"/>
              </a:ext>
            </a:extLst>
          </p:cNvPr>
          <p:cNvSpPr/>
          <p:nvPr/>
        </p:nvSpPr>
        <p:spPr>
          <a:xfrm>
            <a:off x="806873" y="864270"/>
            <a:ext cx="1343364"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Submission to EPA</a:t>
            </a:r>
          </a:p>
        </p:txBody>
      </p:sp>
      <p:sp>
        <p:nvSpPr>
          <p:cNvPr id="5" name="Rectangle 4">
            <a:extLst>
              <a:ext uri="{FF2B5EF4-FFF2-40B4-BE49-F238E27FC236}">
                <a16:creationId xmlns:a16="http://schemas.microsoft.com/office/drawing/2014/main" id="{09C02DA6-E527-5D62-5FC6-0620DD2D8E99}"/>
              </a:ext>
            </a:extLst>
          </p:cNvPr>
          <p:cNvSpPr/>
          <p:nvPr/>
        </p:nvSpPr>
        <p:spPr>
          <a:xfrm>
            <a:off x="2230994" y="864270"/>
            <a:ext cx="957111"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EPA Review</a:t>
            </a:r>
          </a:p>
        </p:txBody>
      </p:sp>
      <p:sp>
        <p:nvSpPr>
          <p:cNvPr id="6" name="Rectangle 5">
            <a:extLst>
              <a:ext uri="{FF2B5EF4-FFF2-40B4-BE49-F238E27FC236}">
                <a16:creationId xmlns:a16="http://schemas.microsoft.com/office/drawing/2014/main" id="{CB64D12A-EFCD-AFC3-7908-214707B30579}"/>
              </a:ext>
            </a:extLst>
          </p:cNvPr>
          <p:cNvSpPr/>
          <p:nvPr/>
        </p:nvSpPr>
        <p:spPr>
          <a:xfrm>
            <a:off x="3268862" y="864270"/>
            <a:ext cx="1030659"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Stamp from EPA</a:t>
            </a:r>
          </a:p>
        </p:txBody>
      </p:sp>
      <p:sp>
        <p:nvSpPr>
          <p:cNvPr id="7" name="Rectangle 6">
            <a:extLst>
              <a:ext uri="{FF2B5EF4-FFF2-40B4-BE49-F238E27FC236}">
                <a16:creationId xmlns:a16="http://schemas.microsoft.com/office/drawing/2014/main" id="{F711A1FA-8962-CC4A-5E5D-C47B459350A5}"/>
              </a:ext>
            </a:extLst>
          </p:cNvPr>
          <p:cNvSpPr/>
          <p:nvPr/>
        </p:nvSpPr>
        <p:spPr>
          <a:xfrm>
            <a:off x="8839924" y="2144235"/>
            <a:ext cx="1070843"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white"/>
                </a:solidFill>
                <a:effectLst/>
                <a:uLnTx/>
                <a:uFillTx/>
                <a:latin typeface="Calibri" panose="020F0502020204030204"/>
                <a:ea typeface="+mn-ea"/>
                <a:cs typeface="+mn-cs"/>
              </a:rPr>
              <a:t>User Experience</a:t>
            </a:r>
          </a:p>
        </p:txBody>
      </p:sp>
      <p:sp>
        <p:nvSpPr>
          <p:cNvPr id="15" name="Rectangle 14">
            <a:extLst>
              <a:ext uri="{FF2B5EF4-FFF2-40B4-BE49-F238E27FC236}">
                <a16:creationId xmlns:a16="http://schemas.microsoft.com/office/drawing/2014/main" id="{D9D13A30-D915-2AE9-F711-83E830D811D1}"/>
              </a:ext>
            </a:extLst>
          </p:cNvPr>
          <p:cNvSpPr/>
          <p:nvPr/>
        </p:nvSpPr>
        <p:spPr>
          <a:xfrm>
            <a:off x="3579491" y="1488304"/>
            <a:ext cx="1991646"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Draft Printed Label &amp; Labeling – </a:t>
            </a:r>
            <a:r>
              <a:rPr kumimoji="0" lang="en-US" sz="1050" b="0" i="0" u="none" strike="noStrike" kern="1200" cap="none" spc="0" normalizeH="0" baseline="0" noProof="0">
                <a:ln>
                  <a:noFill/>
                </a:ln>
                <a:solidFill>
                  <a:prstClr val="white"/>
                </a:solidFill>
                <a:effectLst/>
                <a:uLnTx/>
                <a:uFillTx/>
                <a:latin typeface="Calibri" panose="020F0502020204030204"/>
                <a:ea typeface="+mn-ea"/>
                <a:cs typeface="+mn-cs"/>
              </a:rPr>
              <a:t>subset of master label</a:t>
            </a: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1DD42DE-69A1-FBCF-7E5C-0876261CC473}"/>
              </a:ext>
            </a:extLst>
          </p:cNvPr>
          <p:cNvSpPr/>
          <p:nvPr/>
        </p:nvSpPr>
        <p:spPr>
          <a:xfrm>
            <a:off x="5676867" y="1480421"/>
            <a:ext cx="974834"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State Review </a:t>
            </a:r>
          </a:p>
        </p:txBody>
      </p:sp>
      <p:sp>
        <p:nvSpPr>
          <p:cNvPr id="17" name="Rectangle 16">
            <a:extLst>
              <a:ext uri="{FF2B5EF4-FFF2-40B4-BE49-F238E27FC236}">
                <a16:creationId xmlns:a16="http://schemas.microsoft.com/office/drawing/2014/main" id="{9A5AC6CC-8EA3-BAFF-D936-C41227FB281B}"/>
              </a:ext>
            </a:extLst>
          </p:cNvPr>
          <p:cNvSpPr/>
          <p:nvPr/>
        </p:nvSpPr>
        <p:spPr>
          <a:xfrm>
            <a:off x="6757431" y="1488304"/>
            <a:ext cx="1044793" cy="48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Stamp from State</a:t>
            </a:r>
          </a:p>
        </p:txBody>
      </p:sp>
      <p:sp>
        <p:nvSpPr>
          <p:cNvPr id="18" name="Rectangle 17">
            <a:extLst>
              <a:ext uri="{FF2B5EF4-FFF2-40B4-BE49-F238E27FC236}">
                <a16:creationId xmlns:a16="http://schemas.microsoft.com/office/drawing/2014/main" id="{6879D4BC-7E21-A07B-03BE-A2FDE6BA6719}"/>
              </a:ext>
            </a:extLst>
          </p:cNvPr>
          <p:cNvSpPr/>
          <p:nvPr/>
        </p:nvSpPr>
        <p:spPr>
          <a:xfrm>
            <a:off x="7907954" y="1497698"/>
            <a:ext cx="1204801"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Final Container Labeling</a:t>
            </a:r>
          </a:p>
        </p:txBody>
      </p:sp>
      <p:sp>
        <p:nvSpPr>
          <p:cNvPr id="19" name="Rectangle 18">
            <a:extLst>
              <a:ext uri="{FF2B5EF4-FFF2-40B4-BE49-F238E27FC236}">
                <a16:creationId xmlns:a16="http://schemas.microsoft.com/office/drawing/2014/main" id="{52073A58-8195-400A-BB7A-767A9D29BFF9}"/>
              </a:ext>
            </a:extLst>
          </p:cNvPr>
          <p:cNvSpPr/>
          <p:nvPr/>
        </p:nvSpPr>
        <p:spPr>
          <a:xfrm>
            <a:off x="10037900" y="2144235"/>
            <a:ext cx="1446796"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Enforcement</a:t>
            </a:r>
          </a:p>
        </p:txBody>
      </p:sp>
      <p:cxnSp>
        <p:nvCxnSpPr>
          <p:cNvPr id="23" name="Connector: Elbow 22">
            <a:extLst>
              <a:ext uri="{FF2B5EF4-FFF2-40B4-BE49-F238E27FC236}">
                <a16:creationId xmlns:a16="http://schemas.microsoft.com/office/drawing/2014/main" id="{EB93005B-2CE7-9B6F-43D3-03108CBC17B0}"/>
              </a:ext>
            </a:extLst>
          </p:cNvPr>
          <p:cNvCxnSpPr>
            <a:cxnSpLocks/>
            <a:stCxn id="6" idx="3"/>
            <a:endCxn id="15" idx="0"/>
          </p:cNvCxnSpPr>
          <p:nvPr/>
        </p:nvCxnSpPr>
        <p:spPr>
          <a:xfrm>
            <a:off x="4299521" y="1107322"/>
            <a:ext cx="275793" cy="380982"/>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Connector: Elbow 23">
            <a:extLst>
              <a:ext uri="{FF2B5EF4-FFF2-40B4-BE49-F238E27FC236}">
                <a16:creationId xmlns:a16="http://schemas.microsoft.com/office/drawing/2014/main" id="{F1D24B9A-7700-D89D-7CA1-FD0DD45D9882}"/>
              </a:ext>
            </a:extLst>
          </p:cNvPr>
          <p:cNvCxnSpPr>
            <a:cxnSpLocks/>
            <a:stCxn id="18" idx="3"/>
            <a:endCxn id="7" idx="0"/>
          </p:cNvCxnSpPr>
          <p:nvPr/>
        </p:nvCxnSpPr>
        <p:spPr>
          <a:xfrm>
            <a:off x="9112755" y="1740750"/>
            <a:ext cx="262591" cy="403485"/>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Oval 26">
            <a:extLst>
              <a:ext uri="{FF2B5EF4-FFF2-40B4-BE49-F238E27FC236}">
                <a16:creationId xmlns:a16="http://schemas.microsoft.com/office/drawing/2014/main" id="{DB8DF664-3FAF-DB54-AAAF-032230A4D383}"/>
              </a:ext>
            </a:extLst>
          </p:cNvPr>
          <p:cNvSpPr/>
          <p:nvPr/>
        </p:nvSpPr>
        <p:spPr>
          <a:xfrm>
            <a:off x="9182653" y="1681395"/>
            <a:ext cx="1710493" cy="341314"/>
          </a:xfrm>
          <a:prstGeom prst="ellips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white"/>
                </a:solidFill>
                <a:effectLst/>
                <a:uLnTx/>
                <a:uFillTx/>
                <a:latin typeface="Calibri" panose="020F0502020204030204"/>
                <a:ea typeface="+mn-ea"/>
                <a:cs typeface="+mn-cs"/>
              </a:rPr>
              <a:t>Commercialization</a:t>
            </a:r>
          </a:p>
        </p:txBody>
      </p:sp>
      <p:cxnSp>
        <p:nvCxnSpPr>
          <p:cNvPr id="29" name="Connector: Elbow 28">
            <a:extLst>
              <a:ext uri="{FF2B5EF4-FFF2-40B4-BE49-F238E27FC236}">
                <a16:creationId xmlns:a16="http://schemas.microsoft.com/office/drawing/2014/main" id="{6B35AB0D-47E0-5CC2-5FE5-B9CD0F63726D}"/>
              </a:ext>
            </a:extLst>
          </p:cNvPr>
          <p:cNvCxnSpPr>
            <a:cxnSpLocks/>
            <a:stCxn id="16" idx="0"/>
            <a:endCxn id="4" idx="0"/>
          </p:cNvCxnSpPr>
          <p:nvPr/>
        </p:nvCxnSpPr>
        <p:spPr>
          <a:xfrm rot="16200000" flipV="1">
            <a:off x="3513345" y="-1170519"/>
            <a:ext cx="616151" cy="4685729"/>
          </a:xfrm>
          <a:prstGeom prst="bentConnector3">
            <a:avLst>
              <a:gd name="adj1" fmla="val 13710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026DE7E0-56B1-FBCC-AABE-FAAC68CDFF20}"/>
              </a:ext>
            </a:extLst>
          </p:cNvPr>
          <p:cNvSpPr>
            <a:spLocks noGrp="1"/>
          </p:cNvSpPr>
          <p:nvPr>
            <p:ph type="title"/>
          </p:nvPr>
        </p:nvSpPr>
        <p:spPr>
          <a:xfrm>
            <a:off x="669581" y="-367015"/>
            <a:ext cx="10515600" cy="1325563"/>
          </a:xfrm>
        </p:spPr>
        <p:txBody>
          <a:bodyPr>
            <a:normAutofit/>
          </a:bodyPr>
          <a:lstStyle/>
          <a:p>
            <a:pPr algn="ctr"/>
            <a:r>
              <a:rPr lang="en-US" sz="2800">
                <a:solidFill>
                  <a:srgbClr val="0000EC"/>
                </a:solidFill>
              </a:rPr>
              <a:t>Stamp from State – Draft Printed Label/Labeling</a:t>
            </a:r>
          </a:p>
        </p:txBody>
      </p:sp>
      <p:sp>
        <p:nvSpPr>
          <p:cNvPr id="20" name="Rectangle 19">
            <a:extLst>
              <a:ext uri="{FF2B5EF4-FFF2-40B4-BE49-F238E27FC236}">
                <a16:creationId xmlns:a16="http://schemas.microsoft.com/office/drawing/2014/main" id="{790FB137-53BD-8506-9708-E488DE3B2FB2}"/>
              </a:ext>
            </a:extLst>
          </p:cNvPr>
          <p:cNvSpPr/>
          <p:nvPr/>
        </p:nvSpPr>
        <p:spPr>
          <a:xfrm>
            <a:off x="2128682" y="6390039"/>
            <a:ext cx="1278977" cy="359494"/>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Registrants</a:t>
            </a:r>
          </a:p>
        </p:txBody>
      </p:sp>
      <p:sp>
        <p:nvSpPr>
          <p:cNvPr id="21" name="Rectangle 20">
            <a:extLst>
              <a:ext uri="{FF2B5EF4-FFF2-40B4-BE49-F238E27FC236}">
                <a16:creationId xmlns:a16="http://schemas.microsoft.com/office/drawing/2014/main" id="{BFE78562-34ED-A28D-1381-FDD57E25A699}"/>
              </a:ext>
            </a:extLst>
          </p:cNvPr>
          <p:cNvSpPr/>
          <p:nvPr/>
        </p:nvSpPr>
        <p:spPr>
          <a:xfrm>
            <a:off x="3480749" y="6390039"/>
            <a:ext cx="1278977" cy="359494"/>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EPA</a:t>
            </a:r>
          </a:p>
        </p:txBody>
      </p:sp>
      <p:sp>
        <p:nvSpPr>
          <p:cNvPr id="22" name="Rectangle 21">
            <a:extLst>
              <a:ext uri="{FF2B5EF4-FFF2-40B4-BE49-F238E27FC236}">
                <a16:creationId xmlns:a16="http://schemas.microsoft.com/office/drawing/2014/main" id="{718AE44E-1347-1ABB-9610-445D78C10E70}"/>
              </a:ext>
            </a:extLst>
          </p:cNvPr>
          <p:cNvSpPr/>
          <p:nvPr/>
        </p:nvSpPr>
        <p:spPr>
          <a:xfrm>
            <a:off x="4832816" y="6390039"/>
            <a:ext cx="1278977" cy="359494"/>
          </a:xfrm>
          <a:prstGeom prst="rect">
            <a:avLst/>
          </a:prstGeom>
          <a:solidFill>
            <a:srgbClr val="EAC0C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States</a:t>
            </a:r>
          </a:p>
        </p:txBody>
      </p:sp>
      <p:sp>
        <p:nvSpPr>
          <p:cNvPr id="25" name="Rectangle 24">
            <a:extLst>
              <a:ext uri="{FF2B5EF4-FFF2-40B4-BE49-F238E27FC236}">
                <a16:creationId xmlns:a16="http://schemas.microsoft.com/office/drawing/2014/main" id="{E4B4ED65-9FE9-2119-86E6-3CBD51063EEE}"/>
              </a:ext>
            </a:extLst>
          </p:cNvPr>
          <p:cNvSpPr/>
          <p:nvPr/>
        </p:nvSpPr>
        <p:spPr>
          <a:xfrm>
            <a:off x="6184883" y="6390039"/>
            <a:ext cx="1842139" cy="359494"/>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Calibri" panose="020F0502020204030204"/>
                <a:ea typeface="+mn-ea"/>
                <a:cs typeface="+mn-cs"/>
              </a:rPr>
              <a:t>Physical Location (e.g. Retailer/Distributor)</a:t>
            </a:r>
          </a:p>
        </p:txBody>
      </p:sp>
      <p:sp>
        <p:nvSpPr>
          <p:cNvPr id="26" name="Rectangle 25">
            <a:extLst>
              <a:ext uri="{FF2B5EF4-FFF2-40B4-BE49-F238E27FC236}">
                <a16:creationId xmlns:a16="http://schemas.microsoft.com/office/drawing/2014/main" id="{1105BC89-C4B9-8967-CD93-2B370AA0DA47}"/>
              </a:ext>
            </a:extLst>
          </p:cNvPr>
          <p:cNvSpPr/>
          <p:nvPr/>
        </p:nvSpPr>
        <p:spPr>
          <a:xfrm>
            <a:off x="8100112" y="6390039"/>
            <a:ext cx="1995067" cy="359494"/>
          </a:xfrm>
          <a:prstGeom prst="rect">
            <a:avLst/>
          </a:prstGeom>
          <a:solidFill>
            <a:srgbClr val="DDABF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Calibri" panose="020F0502020204030204"/>
                <a:ea typeface="+mn-ea"/>
                <a:cs typeface="+mn-cs"/>
              </a:rPr>
              <a:t>Vendor (e.g. Label Information Provider/Manager)</a:t>
            </a:r>
          </a:p>
        </p:txBody>
      </p:sp>
      <p:sp>
        <p:nvSpPr>
          <p:cNvPr id="28" name="Rectangle 27">
            <a:extLst>
              <a:ext uri="{FF2B5EF4-FFF2-40B4-BE49-F238E27FC236}">
                <a16:creationId xmlns:a16="http://schemas.microsoft.com/office/drawing/2014/main" id="{328CC644-B6EB-104C-EF29-7F347D3705E5}"/>
              </a:ext>
            </a:extLst>
          </p:cNvPr>
          <p:cNvSpPr/>
          <p:nvPr/>
        </p:nvSpPr>
        <p:spPr>
          <a:xfrm>
            <a:off x="10168269" y="6390039"/>
            <a:ext cx="1710493" cy="359494"/>
          </a:xfrm>
          <a:prstGeom prst="rect">
            <a:avLst/>
          </a:prstGeom>
          <a:solidFill>
            <a:srgbClr val="FDF6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Label Information Users</a:t>
            </a:r>
          </a:p>
        </p:txBody>
      </p:sp>
      <p:sp>
        <p:nvSpPr>
          <p:cNvPr id="30" name="Rectangle 29">
            <a:extLst>
              <a:ext uri="{FF2B5EF4-FFF2-40B4-BE49-F238E27FC236}">
                <a16:creationId xmlns:a16="http://schemas.microsoft.com/office/drawing/2014/main" id="{10A9DC26-A996-A94B-A603-76188AF2C9D9}"/>
              </a:ext>
            </a:extLst>
          </p:cNvPr>
          <p:cNvSpPr/>
          <p:nvPr/>
        </p:nvSpPr>
        <p:spPr>
          <a:xfrm>
            <a:off x="602601" y="6390039"/>
            <a:ext cx="1052180" cy="359494"/>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white"/>
                </a:solidFill>
                <a:effectLst/>
                <a:uLnTx/>
                <a:uFillTx/>
                <a:latin typeface="Calibri" panose="020F0502020204030204"/>
                <a:ea typeface="+mn-ea"/>
                <a:cs typeface="+mn-cs"/>
              </a:rPr>
              <a:t>Stakeholder Categories</a:t>
            </a:r>
          </a:p>
        </p:txBody>
      </p:sp>
      <p:cxnSp>
        <p:nvCxnSpPr>
          <p:cNvPr id="31" name="Straight Arrow Connector 30">
            <a:extLst>
              <a:ext uri="{FF2B5EF4-FFF2-40B4-BE49-F238E27FC236}">
                <a16:creationId xmlns:a16="http://schemas.microsoft.com/office/drawing/2014/main" id="{72366C75-3FF3-296C-19EA-B7FBF7865B8F}"/>
              </a:ext>
            </a:extLst>
          </p:cNvPr>
          <p:cNvCxnSpPr>
            <a:stCxn id="30" idx="3"/>
            <a:endCxn id="20" idx="1"/>
          </p:cNvCxnSpPr>
          <p:nvPr/>
        </p:nvCxnSpPr>
        <p:spPr>
          <a:xfrm>
            <a:off x="1654781" y="6569786"/>
            <a:ext cx="473901"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1C9F99D9-A4C6-6B71-0661-2242FEF333DB}"/>
              </a:ext>
            </a:extLst>
          </p:cNvPr>
          <p:cNvSpPr txBox="1"/>
          <p:nvPr/>
        </p:nvSpPr>
        <p:spPr>
          <a:xfrm>
            <a:off x="669581" y="2806101"/>
            <a:ext cx="11276161" cy="2246769"/>
          </a:xfrm>
          <a:prstGeom prst="rect">
            <a:avLst/>
          </a:prstGeom>
          <a:noFill/>
        </p:spPr>
        <p:txBody>
          <a:bodyPr wrap="square" lIns="91440" tIns="45720" rIns="91440" bIns="45720" rtlCol="0" anchor="t">
            <a:spAutoFit/>
          </a:bodyPr>
          <a:lstStyle/>
          <a:p>
            <a:pPr marL="171450" indent="-171450" algn="l" rtl="0" fontAlgn="base">
              <a:buFont typeface="Arial" panose="020B0604020202020204" pitchFamily="34" charset="0"/>
              <a:buChar char="•"/>
            </a:pPr>
            <a:r>
              <a:rPr lang="en-US" sz="2000" i="0" u="none" strike="noStrike">
                <a:solidFill>
                  <a:srgbClr val="000000"/>
                </a:solidFill>
                <a:effectLst/>
                <a:latin typeface="Abadi" panose="020B0604020104020204" pitchFamily="34" charset="0"/>
                <a:cs typeface="Calibri"/>
              </a:rPr>
              <a:t>Single source of truth for all subsequent versions of labeling</a:t>
            </a:r>
            <a:r>
              <a:rPr lang="en-US" sz="2000" i="0">
                <a:solidFill>
                  <a:srgbClr val="000000"/>
                </a:solidFill>
                <a:effectLst/>
                <a:latin typeface="Abadi" panose="020B0604020104020204" pitchFamily="34" charset="0"/>
                <a:cs typeface="Calibri"/>
              </a:rPr>
              <a:t>​</a:t>
            </a:r>
          </a:p>
          <a:p>
            <a:pPr marL="171450" indent="-171450">
              <a:buFont typeface="Arial" panose="020B0604020202020204" pitchFamily="34" charset="0"/>
              <a:buChar char="•"/>
            </a:pPr>
            <a:r>
              <a:rPr lang="en-US" sz="2000">
                <a:solidFill>
                  <a:srgbClr val="000000"/>
                </a:solidFill>
                <a:latin typeface="Abadi" panose="020B0604020104020204" pitchFamily="34" charset="0"/>
                <a:cs typeface="Calibri"/>
              </a:rPr>
              <a:t>Tool</a:t>
            </a:r>
            <a:r>
              <a:rPr lang="en-US" sz="2000" i="0" u="none" strike="noStrike">
                <a:solidFill>
                  <a:srgbClr val="000000"/>
                </a:solidFill>
                <a:effectLst/>
                <a:latin typeface="Abadi" panose="020B0604020104020204" pitchFamily="34" charset="0"/>
                <a:cs typeface="Calibri"/>
              </a:rPr>
              <a:t> could exist to pinpoint outstanding needs for submissions (such as conditional approvals) </a:t>
            </a:r>
            <a:endParaRPr lang="en-US" sz="2000">
              <a:latin typeface="Abadi" panose="020B0604020104020204" pitchFamily="34" charset="0"/>
              <a:cs typeface="Calibri"/>
            </a:endParaRPr>
          </a:p>
          <a:p>
            <a:pPr marL="171450" indent="-171450">
              <a:buFont typeface="Arial" panose="020B0604020202020204" pitchFamily="34" charset="0"/>
              <a:buChar char="•"/>
            </a:pPr>
            <a:r>
              <a:rPr lang="en-US" sz="2000">
                <a:solidFill>
                  <a:srgbClr val="000000"/>
                </a:solidFill>
                <a:latin typeface="Abadi" panose="020B0604020104020204" pitchFamily="34" charset="0"/>
                <a:cs typeface="Calibri"/>
              </a:rPr>
              <a:t>Should include mechanism for </a:t>
            </a:r>
            <a:r>
              <a:rPr lang="en-US" sz="2000" i="0" u="none" strike="noStrike">
                <a:solidFill>
                  <a:srgbClr val="000000"/>
                </a:solidFill>
                <a:effectLst/>
                <a:latin typeface="Abadi" panose="020B0604020104020204" pitchFamily="34" charset="0"/>
                <a:cs typeface="Calibri"/>
              </a:rPr>
              <a:t>version control/tracked changes </a:t>
            </a:r>
            <a:endParaRPr lang="en-US" sz="2000">
              <a:solidFill>
                <a:srgbClr val="000000"/>
              </a:solidFill>
              <a:latin typeface="Abadi" panose="020B0604020104020204" pitchFamily="34" charset="0"/>
              <a:cs typeface="Calibri"/>
            </a:endParaRPr>
          </a:p>
          <a:p>
            <a:pPr marL="171450" indent="-171450">
              <a:buFont typeface="Arial" panose="020B0604020202020204" pitchFamily="34" charset="0"/>
              <a:buChar char="•"/>
            </a:pPr>
            <a:r>
              <a:rPr lang="en-US" sz="2000">
                <a:solidFill>
                  <a:srgbClr val="000000"/>
                </a:solidFill>
                <a:latin typeface="Abadi" panose="020B0604020104020204" pitchFamily="34" charset="0"/>
                <a:cs typeface="Calibri"/>
              </a:rPr>
              <a:t>Approved</a:t>
            </a:r>
            <a:r>
              <a:rPr lang="en-US" sz="2000" i="0" u="none" strike="noStrike">
                <a:solidFill>
                  <a:srgbClr val="000000"/>
                </a:solidFill>
                <a:effectLst/>
                <a:latin typeface="Abadi" panose="020B0604020104020204" pitchFamily="34" charset="0"/>
                <a:cs typeface="Calibri"/>
              </a:rPr>
              <a:t> </a:t>
            </a:r>
            <a:r>
              <a:rPr lang="en-US" sz="2000">
                <a:solidFill>
                  <a:srgbClr val="000000"/>
                </a:solidFill>
                <a:latin typeface="Abadi" panose="020B0604020104020204" pitchFamily="34" charset="0"/>
                <a:cs typeface="Calibri"/>
              </a:rPr>
              <a:t>label needs to be stored in </a:t>
            </a:r>
            <a:r>
              <a:rPr lang="en-US" sz="2000" i="0" u="none" strike="noStrike">
                <a:solidFill>
                  <a:srgbClr val="000000"/>
                </a:solidFill>
                <a:effectLst/>
                <a:latin typeface="Abadi" panose="020B0604020104020204" pitchFamily="34" charset="0"/>
                <a:cs typeface="Calibri"/>
              </a:rPr>
              <a:t>a database </a:t>
            </a:r>
            <a:endParaRPr lang="en-US" sz="2000">
              <a:solidFill>
                <a:srgbClr val="000000"/>
              </a:solidFill>
              <a:latin typeface="Abadi" panose="020B0604020104020204" pitchFamily="34" charset="0"/>
              <a:cs typeface="Calibri"/>
            </a:endParaRPr>
          </a:p>
          <a:p>
            <a:endParaRPr lang="en-US" sz="1200" i="0">
              <a:solidFill>
                <a:srgbClr val="000000"/>
              </a:solidFill>
              <a:effectLst/>
              <a:highlight>
                <a:srgbClr val="F5F5F5"/>
              </a:highlight>
              <a:latin typeface="Calibri"/>
              <a:cs typeface="Calibri"/>
            </a:endParaRP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200" i="0" u="none" strike="noStrike" kern="1200" cap="none" spc="0" normalizeH="0" baseline="0" noProof="0">
              <a:ln>
                <a:noFill/>
              </a:ln>
              <a:solidFill>
                <a:prstClr val="black"/>
              </a:solidFill>
              <a:effectLst/>
              <a:uLnTx/>
              <a:uFillTx/>
              <a:latin typeface="Calibri" panose="020F0502020204030204"/>
              <a:ea typeface="+mn-ea"/>
              <a:cs typeface="+mn-cs"/>
            </a:endParaRP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200" i="0" u="none" strike="noStrike" kern="1200" cap="none" spc="0" normalizeH="0" baseline="0" noProof="0">
              <a:ln>
                <a:noFill/>
              </a:ln>
              <a:solidFill>
                <a:prstClr val="black"/>
              </a:solidFill>
              <a:effectLst/>
              <a:uLnTx/>
              <a:uFillTx/>
              <a:latin typeface="Calibri" panose="020F0502020204030204"/>
              <a:ea typeface="+mn-ea"/>
              <a:cs typeface="+mn-cs"/>
            </a:endParaRP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200" i="0" u="none" strike="noStrike" kern="1200" cap="none" spc="0" normalizeH="0" baseline="0" noProof="0">
              <a:ln>
                <a:noFill/>
              </a:ln>
              <a:solidFill>
                <a:prstClr val="black"/>
              </a:solidFill>
              <a:effectLst/>
              <a:uLnTx/>
              <a:uFillTx/>
              <a:latin typeface="Calibri" panose="020F0502020204030204"/>
              <a:ea typeface="+mn-ea"/>
              <a:cs typeface="+mn-cs"/>
            </a:endParaRP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200" i="0" u="none" strike="noStrike" kern="1200" cap="none" spc="0" normalizeH="0" baseline="0" noProof="0">
              <a:ln>
                <a:noFill/>
              </a:ln>
              <a:solidFill>
                <a:prstClr val="black"/>
              </a:solidFill>
              <a:effectLst/>
              <a:uLnTx/>
              <a:uFillTx/>
              <a:latin typeface="Calibri" panose="020F0502020204030204"/>
              <a:ea typeface="+mn-ea"/>
              <a:cs typeface="+mn-cs"/>
            </a:endParaRPr>
          </a:p>
        </p:txBody>
      </p:sp>
      <p:cxnSp>
        <p:nvCxnSpPr>
          <p:cNvPr id="9" name="Straight Arrow Connector 8">
            <a:extLst>
              <a:ext uri="{FF2B5EF4-FFF2-40B4-BE49-F238E27FC236}">
                <a16:creationId xmlns:a16="http://schemas.microsoft.com/office/drawing/2014/main" id="{D21FD4FA-571A-736E-303A-02C96D0E5FB1}"/>
              </a:ext>
            </a:extLst>
          </p:cNvPr>
          <p:cNvCxnSpPr>
            <a:stCxn id="4" idx="3"/>
            <a:endCxn id="5" idx="1"/>
          </p:cNvCxnSpPr>
          <p:nvPr/>
        </p:nvCxnSpPr>
        <p:spPr>
          <a:xfrm>
            <a:off x="2150237" y="1107322"/>
            <a:ext cx="8075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 name="Straight Arrow Connector 10">
            <a:extLst>
              <a:ext uri="{FF2B5EF4-FFF2-40B4-BE49-F238E27FC236}">
                <a16:creationId xmlns:a16="http://schemas.microsoft.com/office/drawing/2014/main" id="{0A538074-6C73-3FDC-2802-0DB9357A934A}"/>
              </a:ext>
            </a:extLst>
          </p:cNvPr>
          <p:cNvCxnSpPr>
            <a:stCxn id="5" idx="3"/>
            <a:endCxn id="6" idx="1"/>
          </p:cNvCxnSpPr>
          <p:nvPr/>
        </p:nvCxnSpPr>
        <p:spPr>
          <a:xfrm>
            <a:off x="3188105" y="1107322"/>
            <a:ext cx="8075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a:extLst>
              <a:ext uri="{FF2B5EF4-FFF2-40B4-BE49-F238E27FC236}">
                <a16:creationId xmlns:a16="http://schemas.microsoft.com/office/drawing/2014/main" id="{204BC452-FE05-9AC6-8C81-2BAC89223C2C}"/>
              </a:ext>
            </a:extLst>
          </p:cNvPr>
          <p:cNvCxnSpPr>
            <a:stCxn id="15" idx="3"/>
            <a:endCxn id="16" idx="1"/>
          </p:cNvCxnSpPr>
          <p:nvPr/>
        </p:nvCxnSpPr>
        <p:spPr>
          <a:xfrm flipV="1">
            <a:off x="5571137" y="1723473"/>
            <a:ext cx="105730" cy="788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2" name="Straight Arrow Connector 31">
            <a:extLst>
              <a:ext uri="{FF2B5EF4-FFF2-40B4-BE49-F238E27FC236}">
                <a16:creationId xmlns:a16="http://schemas.microsoft.com/office/drawing/2014/main" id="{5F043385-BA3C-7FF5-F83E-7632C912A843}"/>
              </a:ext>
            </a:extLst>
          </p:cNvPr>
          <p:cNvCxnSpPr>
            <a:stCxn id="16" idx="3"/>
          </p:cNvCxnSpPr>
          <p:nvPr/>
        </p:nvCxnSpPr>
        <p:spPr>
          <a:xfrm>
            <a:off x="6651701" y="1723473"/>
            <a:ext cx="220737" cy="1727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4" name="Straight Arrow Connector 33">
            <a:extLst>
              <a:ext uri="{FF2B5EF4-FFF2-40B4-BE49-F238E27FC236}">
                <a16:creationId xmlns:a16="http://schemas.microsoft.com/office/drawing/2014/main" id="{60CCA45D-BA68-FCEE-2549-5DA701CD3D45}"/>
              </a:ext>
            </a:extLst>
          </p:cNvPr>
          <p:cNvCxnSpPr>
            <a:stCxn id="17" idx="3"/>
            <a:endCxn id="18" idx="1"/>
          </p:cNvCxnSpPr>
          <p:nvPr/>
        </p:nvCxnSpPr>
        <p:spPr>
          <a:xfrm>
            <a:off x="7802224" y="1731356"/>
            <a:ext cx="105730" cy="939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72380315-0FB1-D44C-022E-9B5E764C082B}"/>
              </a:ext>
            </a:extLst>
          </p:cNvPr>
          <p:cNvCxnSpPr>
            <a:stCxn id="7" idx="3"/>
            <a:endCxn id="19" idx="1"/>
          </p:cNvCxnSpPr>
          <p:nvPr/>
        </p:nvCxnSpPr>
        <p:spPr>
          <a:xfrm>
            <a:off x="9910767" y="2387287"/>
            <a:ext cx="127133"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 name="Slide Number Placeholder 9">
            <a:extLst>
              <a:ext uri="{FF2B5EF4-FFF2-40B4-BE49-F238E27FC236}">
                <a16:creationId xmlns:a16="http://schemas.microsoft.com/office/drawing/2014/main" id="{2D717F49-58F6-526F-6282-3A3B97A4E1BE}"/>
              </a:ext>
            </a:extLst>
          </p:cNvPr>
          <p:cNvSpPr>
            <a:spLocks noGrp="1"/>
          </p:cNvSpPr>
          <p:nvPr>
            <p:ph type="sldNum" sz="quarter" idx="12"/>
          </p:nvPr>
        </p:nvSpPr>
        <p:spPr>
          <a:xfrm>
            <a:off x="9448800" y="6492875"/>
            <a:ext cx="2743200" cy="365125"/>
          </a:xfrm>
        </p:spPr>
        <p:txBody>
          <a:bodyPr/>
          <a:lstStyle/>
          <a:p>
            <a:fld id="{82C41668-A9B7-4FAB-A418-B009C9AC4515}" type="slidenum">
              <a:rPr lang="en-US" smtClean="0"/>
              <a:t>21</a:t>
            </a:fld>
            <a:endParaRPr lang="en-US"/>
          </a:p>
        </p:txBody>
      </p:sp>
    </p:spTree>
    <p:extLst>
      <p:ext uri="{BB962C8B-B14F-4D97-AF65-F5344CB8AC3E}">
        <p14:creationId xmlns:p14="http://schemas.microsoft.com/office/powerpoint/2010/main" val="3302236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184EED5-8129-BB1B-02E6-5EF7C57971C2}"/>
              </a:ext>
            </a:extLst>
          </p:cNvPr>
          <p:cNvSpPr/>
          <p:nvPr/>
        </p:nvSpPr>
        <p:spPr>
          <a:xfrm>
            <a:off x="806873" y="864270"/>
            <a:ext cx="1343364"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Submission to EPA</a:t>
            </a:r>
          </a:p>
        </p:txBody>
      </p:sp>
      <p:sp>
        <p:nvSpPr>
          <p:cNvPr id="5" name="Rectangle 4">
            <a:extLst>
              <a:ext uri="{FF2B5EF4-FFF2-40B4-BE49-F238E27FC236}">
                <a16:creationId xmlns:a16="http://schemas.microsoft.com/office/drawing/2014/main" id="{09C02DA6-E527-5D62-5FC6-0620DD2D8E99}"/>
              </a:ext>
            </a:extLst>
          </p:cNvPr>
          <p:cNvSpPr/>
          <p:nvPr/>
        </p:nvSpPr>
        <p:spPr>
          <a:xfrm>
            <a:off x="2230994" y="864270"/>
            <a:ext cx="957111"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EPA Review</a:t>
            </a:r>
          </a:p>
        </p:txBody>
      </p:sp>
      <p:sp>
        <p:nvSpPr>
          <p:cNvPr id="6" name="Rectangle 5">
            <a:extLst>
              <a:ext uri="{FF2B5EF4-FFF2-40B4-BE49-F238E27FC236}">
                <a16:creationId xmlns:a16="http://schemas.microsoft.com/office/drawing/2014/main" id="{CB64D12A-EFCD-AFC3-7908-214707B30579}"/>
              </a:ext>
            </a:extLst>
          </p:cNvPr>
          <p:cNvSpPr/>
          <p:nvPr/>
        </p:nvSpPr>
        <p:spPr>
          <a:xfrm>
            <a:off x="3268862" y="864270"/>
            <a:ext cx="1030659"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Stamp from EPA</a:t>
            </a:r>
          </a:p>
        </p:txBody>
      </p:sp>
      <p:sp>
        <p:nvSpPr>
          <p:cNvPr id="7" name="Rectangle 6">
            <a:extLst>
              <a:ext uri="{FF2B5EF4-FFF2-40B4-BE49-F238E27FC236}">
                <a16:creationId xmlns:a16="http://schemas.microsoft.com/office/drawing/2014/main" id="{F711A1FA-8962-CC4A-5E5D-C47B459350A5}"/>
              </a:ext>
            </a:extLst>
          </p:cNvPr>
          <p:cNvSpPr/>
          <p:nvPr/>
        </p:nvSpPr>
        <p:spPr>
          <a:xfrm>
            <a:off x="8839924" y="2144235"/>
            <a:ext cx="1070843"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white"/>
                </a:solidFill>
                <a:effectLst/>
                <a:uLnTx/>
                <a:uFillTx/>
                <a:latin typeface="Calibri" panose="020F0502020204030204"/>
                <a:ea typeface="+mn-ea"/>
                <a:cs typeface="+mn-cs"/>
              </a:rPr>
              <a:t>User Experience</a:t>
            </a:r>
          </a:p>
        </p:txBody>
      </p:sp>
      <p:sp>
        <p:nvSpPr>
          <p:cNvPr id="15" name="Rectangle 14">
            <a:extLst>
              <a:ext uri="{FF2B5EF4-FFF2-40B4-BE49-F238E27FC236}">
                <a16:creationId xmlns:a16="http://schemas.microsoft.com/office/drawing/2014/main" id="{D9D13A30-D915-2AE9-F711-83E830D811D1}"/>
              </a:ext>
            </a:extLst>
          </p:cNvPr>
          <p:cNvSpPr/>
          <p:nvPr/>
        </p:nvSpPr>
        <p:spPr>
          <a:xfrm>
            <a:off x="3579491" y="1488304"/>
            <a:ext cx="1991646"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Draft Printed Label &amp; Labeling – </a:t>
            </a:r>
            <a:r>
              <a:rPr kumimoji="0" lang="en-US" sz="1050" b="0" i="0" u="none" strike="noStrike" kern="1200" cap="none" spc="0" normalizeH="0" baseline="0" noProof="0">
                <a:ln>
                  <a:noFill/>
                </a:ln>
                <a:solidFill>
                  <a:prstClr val="white"/>
                </a:solidFill>
                <a:effectLst/>
                <a:uLnTx/>
                <a:uFillTx/>
                <a:latin typeface="Calibri" panose="020F0502020204030204"/>
                <a:ea typeface="+mn-ea"/>
                <a:cs typeface="+mn-cs"/>
              </a:rPr>
              <a:t>subset of master label</a:t>
            </a: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1DD42DE-69A1-FBCF-7E5C-0876261CC473}"/>
              </a:ext>
            </a:extLst>
          </p:cNvPr>
          <p:cNvSpPr/>
          <p:nvPr/>
        </p:nvSpPr>
        <p:spPr>
          <a:xfrm>
            <a:off x="5676867" y="1480421"/>
            <a:ext cx="974834"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State Review </a:t>
            </a:r>
          </a:p>
        </p:txBody>
      </p:sp>
      <p:sp>
        <p:nvSpPr>
          <p:cNvPr id="17" name="Rectangle 16">
            <a:extLst>
              <a:ext uri="{FF2B5EF4-FFF2-40B4-BE49-F238E27FC236}">
                <a16:creationId xmlns:a16="http://schemas.microsoft.com/office/drawing/2014/main" id="{9A5AC6CC-8EA3-BAFF-D936-C41227FB281B}"/>
              </a:ext>
            </a:extLst>
          </p:cNvPr>
          <p:cNvSpPr/>
          <p:nvPr/>
        </p:nvSpPr>
        <p:spPr>
          <a:xfrm>
            <a:off x="6757431" y="1488304"/>
            <a:ext cx="1044793"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Stamp from State</a:t>
            </a:r>
          </a:p>
        </p:txBody>
      </p:sp>
      <p:sp>
        <p:nvSpPr>
          <p:cNvPr id="18" name="Rectangle 17">
            <a:extLst>
              <a:ext uri="{FF2B5EF4-FFF2-40B4-BE49-F238E27FC236}">
                <a16:creationId xmlns:a16="http://schemas.microsoft.com/office/drawing/2014/main" id="{6879D4BC-7E21-A07B-03BE-A2FDE6BA6719}"/>
              </a:ext>
            </a:extLst>
          </p:cNvPr>
          <p:cNvSpPr/>
          <p:nvPr/>
        </p:nvSpPr>
        <p:spPr>
          <a:xfrm>
            <a:off x="7907954" y="1497698"/>
            <a:ext cx="1204801" cy="48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Final Container Labeling</a:t>
            </a:r>
          </a:p>
        </p:txBody>
      </p:sp>
      <p:sp>
        <p:nvSpPr>
          <p:cNvPr id="19" name="Rectangle 18">
            <a:extLst>
              <a:ext uri="{FF2B5EF4-FFF2-40B4-BE49-F238E27FC236}">
                <a16:creationId xmlns:a16="http://schemas.microsoft.com/office/drawing/2014/main" id="{52073A58-8195-400A-BB7A-767A9D29BFF9}"/>
              </a:ext>
            </a:extLst>
          </p:cNvPr>
          <p:cNvSpPr/>
          <p:nvPr/>
        </p:nvSpPr>
        <p:spPr>
          <a:xfrm>
            <a:off x="10037900" y="2144235"/>
            <a:ext cx="1446796"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Enforcement</a:t>
            </a:r>
          </a:p>
        </p:txBody>
      </p:sp>
      <p:cxnSp>
        <p:nvCxnSpPr>
          <p:cNvPr id="23" name="Connector: Elbow 22">
            <a:extLst>
              <a:ext uri="{FF2B5EF4-FFF2-40B4-BE49-F238E27FC236}">
                <a16:creationId xmlns:a16="http://schemas.microsoft.com/office/drawing/2014/main" id="{EB93005B-2CE7-9B6F-43D3-03108CBC17B0}"/>
              </a:ext>
            </a:extLst>
          </p:cNvPr>
          <p:cNvCxnSpPr>
            <a:cxnSpLocks/>
            <a:stCxn id="6" idx="3"/>
            <a:endCxn id="15" idx="0"/>
          </p:cNvCxnSpPr>
          <p:nvPr/>
        </p:nvCxnSpPr>
        <p:spPr>
          <a:xfrm>
            <a:off x="4299521" y="1107322"/>
            <a:ext cx="275793" cy="380982"/>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Connector: Elbow 23">
            <a:extLst>
              <a:ext uri="{FF2B5EF4-FFF2-40B4-BE49-F238E27FC236}">
                <a16:creationId xmlns:a16="http://schemas.microsoft.com/office/drawing/2014/main" id="{F1D24B9A-7700-D89D-7CA1-FD0DD45D9882}"/>
              </a:ext>
            </a:extLst>
          </p:cNvPr>
          <p:cNvCxnSpPr>
            <a:cxnSpLocks/>
            <a:stCxn id="18" idx="3"/>
            <a:endCxn id="7" idx="0"/>
          </p:cNvCxnSpPr>
          <p:nvPr/>
        </p:nvCxnSpPr>
        <p:spPr>
          <a:xfrm>
            <a:off x="9112755" y="1740750"/>
            <a:ext cx="262591" cy="403485"/>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Oval 26">
            <a:extLst>
              <a:ext uri="{FF2B5EF4-FFF2-40B4-BE49-F238E27FC236}">
                <a16:creationId xmlns:a16="http://schemas.microsoft.com/office/drawing/2014/main" id="{DB8DF664-3FAF-DB54-AAAF-032230A4D383}"/>
              </a:ext>
            </a:extLst>
          </p:cNvPr>
          <p:cNvSpPr/>
          <p:nvPr/>
        </p:nvSpPr>
        <p:spPr>
          <a:xfrm>
            <a:off x="9182653" y="1681395"/>
            <a:ext cx="1710493" cy="341314"/>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white"/>
                </a:solidFill>
                <a:effectLst/>
                <a:uLnTx/>
                <a:uFillTx/>
                <a:latin typeface="Calibri" panose="020F0502020204030204"/>
                <a:ea typeface="+mn-ea"/>
                <a:cs typeface="+mn-cs"/>
              </a:rPr>
              <a:t>Commercialization</a:t>
            </a:r>
          </a:p>
        </p:txBody>
      </p:sp>
      <p:cxnSp>
        <p:nvCxnSpPr>
          <p:cNvPr id="29" name="Connector: Elbow 28">
            <a:extLst>
              <a:ext uri="{FF2B5EF4-FFF2-40B4-BE49-F238E27FC236}">
                <a16:creationId xmlns:a16="http://schemas.microsoft.com/office/drawing/2014/main" id="{6B35AB0D-47E0-5CC2-5FE5-B9CD0F63726D}"/>
              </a:ext>
            </a:extLst>
          </p:cNvPr>
          <p:cNvCxnSpPr>
            <a:cxnSpLocks/>
            <a:stCxn id="16" idx="0"/>
            <a:endCxn id="4" idx="0"/>
          </p:cNvCxnSpPr>
          <p:nvPr/>
        </p:nvCxnSpPr>
        <p:spPr>
          <a:xfrm rot="16200000" flipV="1">
            <a:off x="3513345" y="-1170519"/>
            <a:ext cx="616151" cy="4685729"/>
          </a:xfrm>
          <a:prstGeom prst="bentConnector3">
            <a:avLst>
              <a:gd name="adj1" fmla="val 13710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026DE7E0-56B1-FBCC-AABE-FAAC68CDFF20}"/>
              </a:ext>
            </a:extLst>
          </p:cNvPr>
          <p:cNvSpPr>
            <a:spLocks noGrp="1"/>
          </p:cNvSpPr>
          <p:nvPr>
            <p:ph type="title"/>
          </p:nvPr>
        </p:nvSpPr>
        <p:spPr>
          <a:xfrm>
            <a:off x="669581" y="-367015"/>
            <a:ext cx="10515600" cy="1325563"/>
          </a:xfrm>
        </p:spPr>
        <p:txBody>
          <a:bodyPr>
            <a:normAutofit/>
          </a:bodyPr>
          <a:lstStyle/>
          <a:p>
            <a:pPr algn="ctr"/>
            <a:r>
              <a:rPr lang="en-US" sz="2800">
                <a:solidFill>
                  <a:srgbClr val="0000EC"/>
                </a:solidFill>
              </a:rPr>
              <a:t>Final Container Labeling</a:t>
            </a:r>
          </a:p>
        </p:txBody>
      </p:sp>
      <p:sp>
        <p:nvSpPr>
          <p:cNvPr id="20" name="Rectangle 19">
            <a:extLst>
              <a:ext uri="{FF2B5EF4-FFF2-40B4-BE49-F238E27FC236}">
                <a16:creationId xmlns:a16="http://schemas.microsoft.com/office/drawing/2014/main" id="{790FB137-53BD-8506-9708-E488DE3B2FB2}"/>
              </a:ext>
            </a:extLst>
          </p:cNvPr>
          <p:cNvSpPr/>
          <p:nvPr/>
        </p:nvSpPr>
        <p:spPr>
          <a:xfrm>
            <a:off x="2128682" y="6390039"/>
            <a:ext cx="1278977" cy="359494"/>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Registrants</a:t>
            </a:r>
          </a:p>
        </p:txBody>
      </p:sp>
      <p:sp>
        <p:nvSpPr>
          <p:cNvPr id="21" name="Rectangle 20">
            <a:extLst>
              <a:ext uri="{FF2B5EF4-FFF2-40B4-BE49-F238E27FC236}">
                <a16:creationId xmlns:a16="http://schemas.microsoft.com/office/drawing/2014/main" id="{BFE78562-34ED-A28D-1381-FDD57E25A699}"/>
              </a:ext>
            </a:extLst>
          </p:cNvPr>
          <p:cNvSpPr/>
          <p:nvPr/>
        </p:nvSpPr>
        <p:spPr>
          <a:xfrm>
            <a:off x="3480749" y="6390039"/>
            <a:ext cx="1278977" cy="359494"/>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EPA</a:t>
            </a:r>
          </a:p>
        </p:txBody>
      </p:sp>
      <p:sp>
        <p:nvSpPr>
          <p:cNvPr id="22" name="Rectangle 21">
            <a:extLst>
              <a:ext uri="{FF2B5EF4-FFF2-40B4-BE49-F238E27FC236}">
                <a16:creationId xmlns:a16="http://schemas.microsoft.com/office/drawing/2014/main" id="{718AE44E-1347-1ABB-9610-445D78C10E70}"/>
              </a:ext>
            </a:extLst>
          </p:cNvPr>
          <p:cNvSpPr/>
          <p:nvPr/>
        </p:nvSpPr>
        <p:spPr>
          <a:xfrm>
            <a:off x="4832816" y="6390039"/>
            <a:ext cx="1278977" cy="359494"/>
          </a:xfrm>
          <a:prstGeom prst="rect">
            <a:avLst/>
          </a:prstGeom>
          <a:solidFill>
            <a:srgbClr val="EAC0C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States</a:t>
            </a:r>
          </a:p>
        </p:txBody>
      </p:sp>
      <p:sp>
        <p:nvSpPr>
          <p:cNvPr id="25" name="Rectangle 24">
            <a:extLst>
              <a:ext uri="{FF2B5EF4-FFF2-40B4-BE49-F238E27FC236}">
                <a16:creationId xmlns:a16="http://schemas.microsoft.com/office/drawing/2014/main" id="{E4B4ED65-9FE9-2119-86E6-3CBD51063EEE}"/>
              </a:ext>
            </a:extLst>
          </p:cNvPr>
          <p:cNvSpPr/>
          <p:nvPr/>
        </p:nvSpPr>
        <p:spPr>
          <a:xfrm>
            <a:off x="6184883" y="6390039"/>
            <a:ext cx="1842139" cy="359494"/>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Calibri" panose="020F0502020204030204"/>
                <a:ea typeface="+mn-ea"/>
                <a:cs typeface="+mn-cs"/>
              </a:rPr>
              <a:t>Physical Location (e.g. Retailer/Distributor)</a:t>
            </a:r>
          </a:p>
        </p:txBody>
      </p:sp>
      <p:sp>
        <p:nvSpPr>
          <p:cNvPr id="26" name="Rectangle 25">
            <a:extLst>
              <a:ext uri="{FF2B5EF4-FFF2-40B4-BE49-F238E27FC236}">
                <a16:creationId xmlns:a16="http://schemas.microsoft.com/office/drawing/2014/main" id="{1105BC89-C4B9-8967-CD93-2B370AA0DA47}"/>
              </a:ext>
            </a:extLst>
          </p:cNvPr>
          <p:cNvSpPr/>
          <p:nvPr/>
        </p:nvSpPr>
        <p:spPr>
          <a:xfrm>
            <a:off x="8100112" y="6390039"/>
            <a:ext cx="1995067" cy="359494"/>
          </a:xfrm>
          <a:prstGeom prst="rect">
            <a:avLst/>
          </a:prstGeom>
          <a:solidFill>
            <a:srgbClr val="DDABF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Calibri" panose="020F0502020204030204"/>
                <a:ea typeface="+mn-ea"/>
                <a:cs typeface="+mn-cs"/>
              </a:rPr>
              <a:t>Vendor (e.g. Label Information Provider/Manager)</a:t>
            </a:r>
          </a:p>
        </p:txBody>
      </p:sp>
      <p:sp>
        <p:nvSpPr>
          <p:cNvPr id="30" name="Rectangle 29">
            <a:extLst>
              <a:ext uri="{FF2B5EF4-FFF2-40B4-BE49-F238E27FC236}">
                <a16:creationId xmlns:a16="http://schemas.microsoft.com/office/drawing/2014/main" id="{10A9DC26-A996-A94B-A603-76188AF2C9D9}"/>
              </a:ext>
            </a:extLst>
          </p:cNvPr>
          <p:cNvSpPr/>
          <p:nvPr/>
        </p:nvSpPr>
        <p:spPr>
          <a:xfrm>
            <a:off x="602601" y="6390039"/>
            <a:ext cx="1052180" cy="359494"/>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white"/>
                </a:solidFill>
                <a:effectLst/>
                <a:uLnTx/>
                <a:uFillTx/>
                <a:latin typeface="Calibri" panose="020F0502020204030204"/>
                <a:ea typeface="+mn-ea"/>
                <a:cs typeface="+mn-cs"/>
              </a:rPr>
              <a:t>Stakeholder Categories</a:t>
            </a:r>
          </a:p>
        </p:txBody>
      </p:sp>
      <p:cxnSp>
        <p:nvCxnSpPr>
          <p:cNvPr id="31" name="Straight Arrow Connector 30">
            <a:extLst>
              <a:ext uri="{FF2B5EF4-FFF2-40B4-BE49-F238E27FC236}">
                <a16:creationId xmlns:a16="http://schemas.microsoft.com/office/drawing/2014/main" id="{72366C75-3FF3-296C-19EA-B7FBF7865B8F}"/>
              </a:ext>
            </a:extLst>
          </p:cNvPr>
          <p:cNvCxnSpPr>
            <a:stCxn id="30" idx="3"/>
            <a:endCxn id="20" idx="1"/>
          </p:cNvCxnSpPr>
          <p:nvPr/>
        </p:nvCxnSpPr>
        <p:spPr>
          <a:xfrm>
            <a:off x="1654781" y="6569786"/>
            <a:ext cx="473901"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19DC4ADF-74EC-692B-6C4D-82B30BB225E8}"/>
              </a:ext>
            </a:extLst>
          </p:cNvPr>
          <p:cNvSpPr txBox="1"/>
          <p:nvPr/>
        </p:nvSpPr>
        <p:spPr>
          <a:xfrm>
            <a:off x="669581" y="2806101"/>
            <a:ext cx="11276161" cy="3231654"/>
          </a:xfrm>
          <a:prstGeom prst="rect">
            <a:avLst/>
          </a:prstGeom>
          <a:noFill/>
        </p:spPr>
        <p:txBody>
          <a:bodyPr wrap="square" lIns="91440" tIns="45720" rIns="91440" bIns="45720" rtlCol="0" anchor="t">
            <a:spAutoFit/>
          </a:bodyPr>
          <a:lstStyle/>
          <a:p>
            <a:pPr marL="285750" indent="-285750" defTabSz="914400">
              <a:buFont typeface="Arial" panose="020B0604020202020204" pitchFamily="34" charset="0"/>
              <a:buChar char="•"/>
              <a:defRPr/>
            </a:pP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PPDC LRWG sees this step (“Final Container Label” – currently a separate step) as possibly being combined with the “User Experience” step (i.e., the ability of label information and /or direct users of products to access labeling, for example via a database)</a:t>
            </a:r>
            <a:endParaRPr lang="en-US" b="0" i="0" u="none" strike="noStrike" kern="1200" cap="none" spc="0" normalizeH="0" baseline="0" noProof="0" dirty="0">
              <a:ln>
                <a:noFill/>
              </a:ln>
              <a:solidFill>
                <a:prstClr val="black"/>
              </a:solidFill>
              <a:effectLst/>
              <a:uLnTx/>
              <a:uFillTx/>
              <a:latin typeface="Calibri" panose="020F0502020204030204"/>
              <a:cs typeface="Calibri"/>
            </a:endParaRPr>
          </a:p>
          <a:p>
            <a:pPr marL="285750" indent="-285750" defTabSz="914400">
              <a:buFont typeface="Arial" panose="020B0604020202020204" pitchFamily="34" charset="0"/>
              <a:buChar char="•"/>
              <a:defRPr/>
            </a:pP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Simple language: Use clear and straightforward language to ensure comprehension</a:t>
            </a:r>
            <a:endParaRPr lang="en-US" b="0" i="0" u="none" strike="noStrike" kern="1200" cap="none" spc="0" normalizeH="0" baseline="0" noProof="0" dirty="0">
              <a:ln>
                <a:noFill/>
              </a:ln>
              <a:solidFill>
                <a:prstClr val="black"/>
              </a:solidFill>
              <a:effectLst/>
              <a:uLnTx/>
              <a:uFillTx/>
              <a:latin typeface="Calibri" panose="020F0502020204030204"/>
              <a:cs typeface="Calibri"/>
            </a:endParaRPr>
          </a:p>
          <a:p>
            <a:pPr marL="285750" indent="-285750" defTabSz="914400">
              <a:buFont typeface="Arial" panose="020B0604020202020204" pitchFamily="34" charset="0"/>
              <a:buChar char="•"/>
              <a:defRPr/>
            </a:pP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Predictable structure and content as data objects to provide foundation for rendering (e.g., WSSA feedback)</a:t>
            </a:r>
            <a:endParaRPr lang="en-US" b="0" i="0" u="none" strike="noStrike" kern="1200" cap="none" spc="0" normalizeH="0" baseline="0" noProof="0" dirty="0">
              <a:ln>
                <a:noFill/>
              </a:ln>
              <a:solidFill>
                <a:prstClr val="black"/>
              </a:solidFill>
              <a:effectLst/>
              <a:uLnTx/>
              <a:uFillTx/>
              <a:latin typeface="Calibri" panose="020F0502020204030204"/>
              <a:cs typeface="Calibri"/>
            </a:endParaRPr>
          </a:p>
          <a:p>
            <a:pPr marL="285750" indent="-285750" defTabSz="914400">
              <a:buFont typeface="Arial" panose="020B0604020202020204" pitchFamily="34" charset="0"/>
              <a:buChar char="•"/>
              <a:defRPr/>
            </a:pP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Registrants without digital capabilities/desires need to be considered here</a:t>
            </a:r>
            <a:endParaRPr lang="en-US" b="0" i="0" u="none" strike="noStrike" kern="1200" cap="none" spc="0" normalizeH="0" baseline="0" noProof="0" dirty="0">
              <a:ln>
                <a:noFill/>
              </a:ln>
              <a:solidFill>
                <a:prstClr val="black"/>
              </a:solidFill>
              <a:effectLst/>
              <a:uLnTx/>
              <a:uFillTx/>
              <a:latin typeface="Calibri" panose="020F0502020204030204"/>
              <a:cs typeface="Calibri"/>
            </a:endParaRPr>
          </a:p>
          <a:p>
            <a:pPr marL="285750" indent="-285750" defTabSz="914400">
              <a:buFont typeface="Arial" panose="020B0604020202020204" pitchFamily="34" charset="0"/>
              <a:buChar char="•"/>
              <a:defRPr/>
            </a:pP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Provide mechanisms for promptly addressing desired changes including mitigations, and making information/uses available (e.g., website to check for updated version of legally valid labeling), to get legal-valid and updated labels into the hands of users more quickly</a:t>
            </a:r>
            <a:endParaRPr lang="en-US" dirty="0">
              <a:solidFill>
                <a:prstClr val="black"/>
              </a:solidFill>
              <a:latin typeface="Calibri" panose="020F0502020204030204"/>
              <a:cs typeface="Calibri"/>
            </a:endParaRPr>
          </a:p>
          <a:p>
            <a:pPr marL="285750" indent="-285750" defTabSz="914400">
              <a:buFont typeface="Arial" panose="020B0604020202020204" pitchFamily="34" charset="0"/>
              <a:buChar char="•"/>
              <a:defRPr/>
            </a:pP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Database needed for</a:t>
            </a:r>
            <a:r>
              <a:rPr lang="en-US" dirty="0">
                <a:solidFill>
                  <a:prstClr val="black"/>
                </a:solidFill>
              </a:rPr>
              <a:t>web-distributed labeling for </a:t>
            </a: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 </a:t>
            </a:r>
            <a:r>
              <a:rPr lang="en-US" dirty="0">
                <a:solidFill>
                  <a:prstClr val="black"/>
                </a:solidFill>
                <a:latin typeface="Calibri" panose="020F0502020204030204"/>
              </a:rPr>
              <a:t>all materials</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C3833E00-CE9B-1D69-96ED-68904E80650A}"/>
              </a:ext>
            </a:extLst>
          </p:cNvPr>
          <p:cNvSpPr/>
          <p:nvPr/>
        </p:nvSpPr>
        <p:spPr>
          <a:xfrm>
            <a:off x="10168269" y="6390039"/>
            <a:ext cx="1710493" cy="359494"/>
          </a:xfrm>
          <a:prstGeom prst="rect">
            <a:avLst/>
          </a:prstGeom>
          <a:solidFill>
            <a:srgbClr val="FDF6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Label Information Users</a:t>
            </a:r>
          </a:p>
        </p:txBody>
      </p:sp>
      <p:cxnSp>
        <p:nvCxnSpPr>
          <p:cNvPr id="10" name="Straight Arrow Connector 9">
            <a:extLst>
              <a:ext uri="{FF2B5EF4-FFF2-40B4-BE49-F238E27FC236}">
                <a16:creationId xmlns:a16="http://schemas.microsoft.com/office/drawing/2014/main" id="{8C66E80D-1857-097A-89A4-6D834F0F1566}"/>
              </a:ext>
            </a:extLst>
          </p:cNvPr>
          <p:cNvCxnSpPr>
            <a:stCxn id="4" idx="3"/>
            <a:endCxn id="5" idx="1"/>
          </p:cNvCxnSpPr>
          <p:nvPr/>
        </p:nvCxnSpPr>
        <p:spPr>
          <a:xfrm>
            <a:off x="2150237" y="1107322"/>
            <a:ext cx="8075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 name="Straight Arrow Connector 11">
            <a:extLst>
              <a:ext uri="{FF2B5EF4-FFF2-40B4-BE49-F238E27FC236}">
                <a16:creationId xmlns:a16="http://schemas.microsoft.com/office/drawing/2014/main" id="{7D0DD585-BE43-862E-382B-2851DD286A3A}"/>
              </a:ext>
            </a:extLst>
          </p:cNvPr>
          <p:cNvCxnSpPr>
            <a:stCxn id="5" idx="3"/>
            <a:endCxn id="6" idx="1"/>
          </p:cNvCxnSpPr>
          <p:nvPr/>
        </p:nvCxnSpPr>
        <p:spPr>
          <a:xfrm>
            <a:off x="3188105" y="1107322"/>
            <a:ext cx="8075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4" name="Straight Arrow Connector 13">
            <a:extLst>
              <a:ext uri="{FF2B5EF4-FFF2-40B4-BE49-F238E27FC236}">
                <a16:creationId xmlns:a16="http://schemas.microsoft.com/office/drawing/2014/main" id="{DC0DDBB4-98F8-4D08-27F5-A8B0C0C54FD3}"/>
              </a:ext>
            </a:extLst>
          </p:cNvPr>
          <p:cNvCxnSpPr>
            <a:stCxn id="15" idx="3"/>
            <a:endCxn id="16" idx="1"/>
          </p:cNvCxnSpPr>
          <p:nvPr/>
        </p:nvCxnSpPr>
        <p:spPr>
          <a:xfrm flipV="1">
            <a:off x="5571137" y="1723473"/>
            <a:ext cx="105730" cy="788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2" name="Straight Arrow Connector 31">
            <a:extLst>
              <a:ext uri="{FF2B5EF4-FFF2-40B4-BE49-F238E27FC236}">
                <a16:creationId xmlns:a16="http://schemas.microsoft.com/office/drawing/2014/main" id="{6A4C778F-0C51-6781-B40B-E7834A7FC795}"/>
              </a:ext>
            </a:extLst>
          </p:cNvPr>
          <p:cNvCxnSpPr>
            <a:stCxn id="16" idx="3"/>
            <a:endCxn id="17" idx="1"/>
          </p:cNvCxnSpPr>
          <p:nvPr/>
        </p:nvCxnSpPr>
        <p:spPr>
          <a:xfrm>
            <a:off x="6651701" y="1723473"/>
            <a:ext cx="105730" cy="788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4" name="Straight Arrow Connector 33">
            <a:extLst>
              <a:ext uri="{FF2B5EF4-FFF2-40B4-BE49-F238E27FC236}">
                <a16:creationId xmlns:a16="http://schemas.microsoft.com/office/drawing/2014/main" id="{2710C095-40E8-B870-ED14-AF1F1BB7D416}"/>
              </a:ext>
            </a:extLst>
          </p:cNvPr>
          <p:cNvCxnSpPr>
            <a:stCxn id="17" idx="3"/>
            <a:endCxn id="18" idx="1"/>
          </p:cNvCxnSpPr>
          <p:nvPr/>
        </p:nvCxnSpPr>
        <p:spPr>
          <a:xfrm>
            <a:off x="7802224" y="1731356"/>
            <a:ext cx="105730" cy="939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5BBA016D-4CB4-10AD-2B98-03882C269E03}"/>
              </a:ext>
            </a:extLst>
          </p:cNvPr>
          <p:cNvCxnSpPr>
            <a:stCxn id="7" idx="3"/>
            <a:endCxn id="19" idx="1"/>
          </p:cNvCxnSpPr>
          <p:nvPr/>
        </p:nvCxnSpPr>
        <p:spPr>
          <a:xfrm>
            <a:off x="9910767" y="2387287"/>
            <a:ext cx="127133"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1" name="Slide Number Placeholder 10">
            <a:extLst>
              <a:ext uri="{FF2B5EF4-FFF2-40B4-BE49-F238E27FC236}">
                <a16:creationId xmlns:a16="http://schemas.microsoft.com/office/drawing/2014/main" id="{CEFC3FCC-41DD-E366-8372-3D044E57BAEA}"/>
              </a:ext>
            </a:extLst>
          </p:cNvPr>
          <p:cNvSpPr>
            <a:spLocks noGrp="1"/>
          </p:cNvSpPr>
          <p:nvPr>
            <p:ph type="sldNum" sz="quarter" idx="12"/>
          </p:nvPr>
        </p:nvSpPr>
        <p:spPr>
          <a:xfrm>
            <a:off x="9448800" y="6456568"/>
            <a:ext cx="2743200" cy="365125"/>
          </a:xfrm>
        </p:spPr>
        <p:txBody>
          <a:bodyPr/>
          <a:lstStyle/>
          <a:p>
            <a:fld id="{82C41668-A9B7-4FAB-A418-B009C9AC4515}" type="slidenum">
              <a:rPr lang="en-US" smtClean="0"/>
              <a:t>22</a:t>
            </a:fld>
            <a:endParaRPr lang="en-US" dirty="0"/>
          </a:p>
        </p:txBody>
      </p:sp>
    </p:spTree>
    <p:extLst>
      <p:ext uri="{BB962C8B-B14F-4D97-AF65-F5344CB8AC3E}">
        <p14:creationId xmlns:p14="http://schemas.microsoft.com/office/powerpoint/2010/main" val="398159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184EED5-8129-BB1B-02E6-5EF7C57971C2}"/>
              </a:ext>
            </a:extLst>
          </p:cNvPr>
          <p:cNvSpPr/>
          <p:nvPr/>
        </p:nvSpPr>
        <p:spPr>
          <a:xfrm>
            <a:off x="806873" y="864270"/>
            <a:ext cx="1343364"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Submission to EPA</a:t>
            </a:r>
          </a:p>
        </p:txBody>
      </p:sp>
      <p:sp>
        <p:nvSpPr>
          <p:cNvPr id="5" name="Rectangle 4">
            <a:extLst>
              <a:ext uri="{FF2B5EF4-FFF2-40B4-BE49-F238E27FC236}">
                <a16:creationId xmlns:a16="http://schemas.microsoft.com/office/drawing/2014/main" id="{09C02DA6-E527-5D62-5FC6-0620DD2D8E99}"/>
              </a:ext>
            </a:extLst>
          </p:cNvPr>
          <p:cNvSpPr/>
          <p:nvPr/>
        </p:nvSpPr>
        <p:spPr>
          <a:xfrm>
            <a:off x="2230994" y="864270"/>
            <a:ext cx="957111"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EPA Review</a:t>
            </a:r>
          </a:p>
        </p:txBody>
      </p:sp>
      <p:sp>
        <p:nvSpPr>
          <p:cNvPr id="6" name="Rectangle 5">
            <a:extLst>
              <a:ext uri="{FF2B5EF4-FFF2-40B4-BE49-F238E27FC236}">
                <a16:creationId xmlns:a16="http://schemas.microsoft.com/office/drawing/2014/main" id="{CB64D12A-EFCD-AFC3-7908-214707B30579}"/>
              </a:ext>
            </a:extLst>
          </p:cNvPr>
          <p:cNvSpPr/>
          <p:nvPr/>
        </p:nvSpPr>
        <p:spPr>
          <a:xfrm>
            <a:off x="3268862" y="864270"/>
            <a:ext cx="1030659"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Stamp from EPA</a:t>
            </a:r>
          </a:p>
        </p:txBody>
      </p:sp>
      <p:sp>
        <p:nvSpPr>
          <p:cNvPr id="7" name="Rectangle 6">
            <a:extLst>
              <a:ext uri="{FF2B5EF4-FFF2-40B4-BE49-F238E27FC236}">
                <a16:creationId xmlns:a16="http://schemas.microsoft.com/office/drawing/2014/main" id="{F711A1FA-8962-CC4A-5E5D-C47B459350A5}"/>
              </a:ext>
            </a:extLst>
          </p:cNvPr>
          <p:cNvSpPr/>
          <p:nvPr/>
        </p:nvSpPr>
        <p:spPr>
          <a:xfrm>
            <a:off x="8839924" y="2144235"/>
            <a:ext cx="1070843" cy="48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white"/>
                </a:solidFill>
                <a:effectLst/>
                <a:uLnTx/>
                <a:uFillTx/>
                <a:latin typeface="Calibri" panose="020F0502020204030204"/>
                <a:ea typeface="+mn-ea"/>
                <a:cs typeface="+mn-cs"/>
              </a:rPr>
              <a:t>User Experience</a:t>
            </a:r>
          </a:p>
        </p:txBody>
      </p:sp>
      <p:sp>
        <p:nvSpPr>
          <p:cNvPr id="15" name="Rectangle 14">
            <a:extLst>
              <a:ext uri="{FF2B5EF4-FFF2-40B4-BE49-F238E27FC236}">
                <a16:creationId xmlns:a16="http://schemas.microsoft.com/office/drawing/2014/main" id="{D9D13A30-D915-2AE9-F711-83E830D811D1}"/>
              </a:ext>
            </a:extLst>
          </p:cNvPr>
          <p:cNvSpPr/>
          <p:nvPr/>
        </p:nvSpPr>
        <p:spPr>
          <a:xfrm>
            <a:off x="3579491" y="1488304"/>
            <a:ext cx="1991646"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Draft Printed Label &amp; Labeling – </a:t>
            </a:r>
            <a:r>
              <a:rPr kumimoji="0" lang="en-US" sz="1050" b="0" i="0" u="none" strike="noStrike" kern="1200" cap="none" spc="0" normalizeH="0" baseline="0" noProof="0">
                <a:ln>
                  <a:noFill/>
                </a:ln>
                <a:solidFill>
                  <a:prstClr val="white"/>
                </a:solidFill>
                <a:effectLst/>
                <a:uLnTx/>
                <a:uFillTx/>
                <a:latin typeface="Calibri" panose="020F0502020204030204"/>
                <a:ea typeface="+mn-ea"/>
                <a:cs typeface="+mn-cs"/>
              </a:rPr>
              <a:t>subset of master label</a:t>
            </a: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1DD42DE-69A1-FBCF-7E5C-0876261CC473}"/>
              </a:ext>
            </a:extLst>
          </p:cNvPr>
          <p:cNvSpPr/>
          <p:nvPr/>
        </p:nvSpPr>
        <p:spPr>
          <a:xfrm>
            <a:off x="5676867" y="1480421"/>
            <a:ext cx="974834"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State Review </a:t>
            </a:r>
          </a:p>
        </p:txBody>
      </p:sp>
      <p:sp>
        <p:nvSpPr>
          <p:cNvPr id="17" name="Rectangle 16">
            <a:extLst>
              <a:ext uri="{FF2B5EF4-FFF2-40B4-BE49-F238E27FC236}">
                <a16:creationId xmlns:a16="http://schemas.microsoft.com/office/drawing/2014/main" id="{9A5AC6CC-8EA3-BAFF-D936-C41227FB281B}"/>
              </a:ext>
            </a:extLst>
          </p:cNvPr>
          <p:cNvSpPr/>
          <p:nvPr/>
        </p:nvSpPr>
        <p:spPr>
          <a:xfrm>
            <a:off x="6757431" y="1488304"/>
            <a:ext cx="1044793"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Stamp from State</a:t>
            </a:r>
          </a:p>
        </p:txBody>
      </p:sp>
      <p:sp>
        <p:nvSpPr>
          <p:cNvPr id="18" name="Rectangle 17">
            <a:extLst>
              <a:ext uri="{FF2B5EF4-FFF2-40B4-BE49-F238E27FC236}">
                <a16:creationId xmlns:a16="http://schemas.microsoft.com/office/drawing/2014/main" id="{6879D4BC-7E21-A07B-03BE-A2FDE6BA6719}"/>
              </a:ext>
            </a:extLst>
          </p:cNvPr>
          <p:cNvSpPr/>
          <p:nvPr/>
        </p:nvSpPr>
        <p:spPr>
          <a:xfrm>
            <a:off x="7907954" y="1497698"/>
            <a:ext cx="1204801"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Final Container Labeling</a:t>
            </a:r>
          </a:p>
        </p:txBody>
      </p:sp>
      <p:sp>
        <p:nvSpPr>
          <p:cNvPr id="19" name="Rectangle 18">
            <a:extLst>
              <a:ext uri="{FF2B5EF4-FFF2-40B4-BE49-F238E27FC236}">
                <a16:creationId xmlns:a16="http://schemas.microsoft.com/office/drawing/2014/main" id="{52073A58-8195-400A-BB7A-767A9D29BFF9}"/>
              </a:ext>
            </a:extLst>
          </p:cNvPr>
          <p:cNvSpPr/>
          <p:nvPr/>
        </p:nvSpPr>
        <p:spPr>
          <a:xfrm>
            <a:off x="10037900" y="2144235"/>
            <a:ext cx="1446796"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Enforcement</a:t>
            </a:r>
          </a:p>
        </p:txBody>
      </p:sp>
      <p:cxnSp>
        <p:nvCxnSpPr>
          <p:cNvPr id="23" name="Connector: Elbow 22">
            <a:extLst>
              <a:ext uri="{FF2B5EF4-FFF2-40B4-BE49-F238E27FC236}">
                <a16:creationId xmlns:a16="http://schemas.microsoft.com/office/drawing/2014/main" id="{EB93005B-2CE7-9B6F-43D3-03108CBC17B0}"/>
              </a:ext>
            </a:extLst>
          </p:cNvPr>
          <p:cNvCxnSpPr>
            <a:cxnSpLocks/>
            <a:stCxn id="6" idx="3"/>
            <a:endCxn id="15" idx="0"/>
          </p:cNvCxnSpPr>
          <p:nvPr/>
        </p:nvCxnSpPr>
        <p:spPr>
          <a:xfrm>
            <a:off x="4299521" y="1107322"/>
            <a:ext cx="275793" cy="380982"/>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Connector: Elbow 23">
            <a:extLst>
              <a:ext uri="{FF2B5EF4-FFF2-40B4-BE49-F238E27FC236}">
                <a16:creationId xmlns:a16="http://schemas.microsoft.com/office/drawing/2014/main" id="{F1D24B9A-7700-D89D-7CA1-FD0DD45D9882}"/>
              </a:ext>
            </a:extLst>
          </p:cNvPr>
          <p:cNvCxnSpPr>
            <a:cxnSpLocks/>
            <a:stCxn id="18" idx="3"/>
            <a:endCxn id="7" idx="0"/>
          </p:cNvCxnSpPr>
          <p:nvPr/>
        </p:nvCxnSpPr>
        <p:spPr>
          <a:xfrm>
            <a:off x="9112755" y="1740750"/>
            <a:ext cx="262591" cy="403485"/>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Oval 26">
            <a:extLst>
              <a:ext uri="{FF2B5EF4-FFF2-40B4-BE49-F238E27FC236}">
                <a16:creationId xmlns:a16="http://schemas.microsoft.com/office/drawing/2014/main" id="{DB8DF664-3FAF-DB54-AAAF-032230A4D383}"/>
              </a:ext>
            </a:extLst>
          </p:cNvPr>
          <p:cNvSpPr/>
          <p:nvPr/>
        </p:nvSpPr>
        <p:spPr>
          <a:xfrm>
            <a:off x="9182653" y="1681395"/>
            <a:ext cx="1710493" cy="341314"/>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white"/>
                </a:solidFill>
                <a:effectLst/>
                <a:uLnTx/>
                <a:uFillTx/>
                <a:latin typeface="Calibri" panose="020F0502020204030204"/>
                <a:ea typeface="+mn-ea"/>
                <a:cs typeface="+mn-cs"/>
              </a:rPr>
              <a:t>Commercialization</a:t>
            </a:r>
          </a:p>
        </p:txBody>
      </p:sp>
      <p:cxnSp>
        <p:nvCxnSpPr>
          <p:cNvPr id="29" name="Connector: Elbow 28">
            <a:extLst>
              <a:ext uri="{FF2B5EF4-FFF2-40B4-BE49-F238E27FC236}">
                <a16:creationId xmlns:a16="http://schemas.microsoft.com/office/drawing/2014/main" id="{6B35AB0D-47E0-5CC2-5FE5-B9CD0F63726D}"/>
              </a:ext>
            </a:extLst>
          </p:cNvPr>
          <p:cNvCxnSpPr>
            <a:cxnSpLocks/>
            <a:stCxn id="16" idx="0"/>
            <a:endCxn id="4" idx="0"/>
          </p:cNvCxnSpPr>
          <p:nvPr/>
        </p:nvCxnSpPr>
        <p:spPr>
          <a:xfrm rot="16200000" flipV="1">
            <a:off x="3513345" y="-1170519"/>
            <a:ext cx="616151" cy="4685729"/>
          </a:xfrm>
          <a:prstGeom prst="bentConnector3">
            <a:avLst>
              <a:gd name="adj1" fmla="val 13710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026DE7E0-56B1-FBCC-AABE-FAAC68CDFF20}"/>
              </a:ext>
            </a:extLst>
          </p:cNvPr>
          <p:cNvSpPr>
            <a:spLocks noGrp="1"/>
          </p:cNvSpPr>
          <p:nvPr>
            <p:ph type="title"/>
          </p:nvPr>
        </p:nvSpPr>
        <p:spPr>
          <a:xfrm>
            <a:off x="669581" y="-367015"/>
            <a:ext cx="10515600" cy="1325563"/>
          </a:xfrm>
        </p:spPr>
        <p:txBody>
          <a:bodyPr>
            <a:normAutofit/>
          </a:bodyPr>
          <a:lstStyle/>
          <a:p>
            <a:pPr algn="ctr"/>
            <a:r>
              <a:rPr lang="en-US" sz="2800">
                <a:solidFill>
                  <a:srgbClr val="0000EC"/>
                </a:solidFill>
              </a:rPr>
              <a:t>User Experience</a:t>
            </a:r>
          </a:p>
        </p:txBody>
      </p:sp>
      <p:sp>
        <p:nvSpPr>
          <p:cNvPr id="20" name="Rectangle 19">
            <a:extLst>
              <a:ext uri="{FF2B5EF4-FFF2-40B4-BE49-F238E27FC236}">
                <a16:creationId xmlns:a16="http://schemas.microsoft.com/office/drawing/2014/main" id="{790FB137-53BD-8506-9708-E488DE3B2FB2}"/>
              </a:ext>
            </a:extLst>
          </p:cNvPr>
          <p:cNvSpPr/>
          <p:nvPr/>
        </p:nvSpPr>
        <p:spPr>
          <a:xfrm>
            <a:off x="2128682" y="6390039"/>
            <a:ext cx="1278977" cy="359494"/>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Registrants</a:t>
            </a:r>
          </a:p>
        </p:txBody>
      </p:sp>
      <p:sp>
        <p:nvSpPr>
          <p:cNvPr id="21" name="Rectangle 20">
            <a:extLst>
              <a:ext uri="{FF2B5EF4-FFF2-40B4-BE49-F238E27FC236}">
                <a16:creationId xmlns:a16="http://schemas.microsoft.com/office/drawing/2014/main" id="{BFE78562-34ED-A28D-1381-FDD57E25A699}"/>
              </a:ext>
            </a:extLst>
          </p:cNvPr>
          <p:cNvSpPr/>
          <p:nvPr/>
        </p:nvSpPr>
        <p:spPr>
          <a:xfrm>
            <a:off x="3480749" y="6390039"/>
            <a:ext cx="1278977" cy="359494"/>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EPA</a:t>
            </a:r>
          </a:p>
        </p:txBody>
      </p:sp>
      <p:sp>
        <p:nvSpPr>
          <p:cNvPr id="22" name="Rectangle 21">
            <a:extLst>
              <a:ext uri="{FF2B5EF4-FFF2-40B4-BE49-F238E27FC236}">
                <a16:creationId xmlns:a16="http://schemas.microsoft.com/office/drawing/2014/main" id="{718AE44E-1347-1ABB-9610-445D78C10E70}"/>
              </a:ext>
            </a:extLst>
          </p:cNvPr>
          <p:cNvSpPr/>
          <p:nvPr/>
        </p:nvSpPr>
        <p:spPr>
          <a:xfrm>
            <a:off x="4832816" y="6390039"/>
            <a:ext cx="1278977" cy="359494"/>
          </a:xfrm>
          <a:prstGeom prst="rect">
            <a:avLst/>
          </a:prstGeom>
          <a:solidFill>
            <a:srgbClr val="EAC0C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States</a:t>
            </a:r>
          </a:p>
        </p:txBody>
      </p:sp>
      <p:sp>
        <p:nvSpPr>
          <p:cNvPr id="25" name="Rectangle 24">
            <a:extLst>
              <a:ext uri="{FF2B5EF4-FFF2-40B4-BE49-F238E27FC236}">
                <a16:creationId xmlns:a16="http://schemas.microsoft.com/office/drawing/2014/main" id="{E4B4ED65-9FE9-2119-86E6-3CBD51063EEE}"/>
              </a:ext>
            </a:extLst>
          </p:cNvPr>
          <p:cNvSpPr/>
          <p:nvPr/>
        </p:nvSpPr>
        <p:spPr>
          <a:xfrm>
            <a:off x="6184883" y="6390039"/>
            <a:ext cx="1842139" cy="359494"/>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Calibri" panose="020F0502020204030204"/>
                <a:ea typeface="+mn-ea"/>
                <a:cs typeface="+mn-cs"/>
              </a:rPr>
              <a:t>Physical Location (e.g. Retailer/Distributor)</a:t>
            </a:r>
          </a:p>
        </p:txBody>
      </p:sp>
      <p:sp>
        <p:nvSpPr>
          <p:cNvPr id="26" name="Rectangle 25">
            <a:extLst>
              <a:ext uri="{FF2B5EF4-FFF2-40B4-BE49-F238E27FC236}">
                <a16:creationId xmlns:a16="http://schemas.microsoft.com/office/drawing/2014/main" id="{1105BC89-C4B9-8967-CD93-2B370AA0DA47}"/>
              </a:ext>
            </a:extLst>
          </p:cNvPr>
          <p:cNvSpPr/>
          <p:nvPr/>
        </p:nvSpPr>
        <p:spPr>
          <a:xfrm>
            <a:off x="8100112" y="6390039"/>
            <a:ext cx="1995067" cy="359494"/>
          </a:xfrm>
          <a:prstGeom prst="rect">
            <a:avLst/>
          </a:prstGeom>
          <a:solidFill>
            <a:srgbClr val="DDABF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Calibri" panose="020F0502020204030204"/>
                <a:ea typeface="+mn-ea"/>
                <a:cs typeface="+mn-cs"/>
              </a:rPr>
              <a:t>Vendor (e.g. Label Information Provider/Manager)</a:t>
            </a:r>
          </a:p>
        </p:txBody>
      </p:sp>
      <p:sp>
        <p:nvSpPr>
          <p:cNvPr id="28" name="Rectangle 27">
            <a:extLst>
              <a:ext uri="{FF2B5EF4-FFF2-40B4-BE49-F238E27FC236}">
                <a16:creationId xmlns:a16="http://schemas.microsoft.com/office/drawing/2014/main" id="{328CC644-B6EB-104C-EF29-7F347D3705E5}"/>
              </a:ext>
            </a:extLst>
          </p:cNvPr>
          <p:cNvSpPr/>
          <p:nvPr/>
        </p:nvSpPr>
        <p:spPr>
          <a:xfrm>
            <a:off x="10168269" y="6390039"/>
            <a:ext cx="1710493" cy="359494"/>
          </a:xfrm>
          <a:prstGeom prst="rect">
            <a:avLst/>
          </a:prstGeom>
          <a:solidFill>
            <a:srgbClr val="FDF6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Label Information Users</a:t>
            </a:r>
          </a:p>
        </p:txBody>
      </p:sp>
      <p:sp>
        <p:nvSpPr>
          <p:cNvPr id="30" name="Rectangle 29">
            <a:extLst>
              <a:ext uri="{FF2B5EF4-FFF2-40B4-BE49-F238E27FC236}">
                <a16:creationId xmlns:a16="http://schemas.microsoft.com/office/drawing/2014/main" id="{10A9DC26-A996-A94B-A603-76188AF2C9D9}"/>
              </a:ext>
            </a:extLst>
          </p:cNvPr>
          <p:cNvSpPr/>
          <p:nvPr/>
        </p:nvSpPr>
        <p:spPr>
          <a:xfrm>
            <a:off x="602601" y="6390039"/>
            <a:ext cx="1052180" cy="359494"/>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white"/>
                </a:solidFill>
                <a:effectLst/>
                <a:uLnTx/>
                <a:uFillTx/>
                <a:latin typeface="Calibri" panose="020F0502020204030204"/>
                <a:ea typeface="+mn-ea"/>
                <a:cs typeface="+mn-cs"/>
              </a:rPr>
              <a:t>Stakeholder Categories</a:t>
            </a:r>
          </a:p>
        </p:txBody>
      </p:sp>
      <p:cxnSp>
        <p:nvCxnSpPr>
          <p:cNvPr id="31" name="Straight Arrow Connector 30">
            <a:extLst>
              <a:ext uri="{FF2B5EF4-FFF2-40B4-BE49-F238E27FC236}">
                <a16:creationId xmlns:a16="http://schemas.microsoft.com/office/drawing/2014/main" id="{72366C75-3FF3-296C-19EA-B7FBF7865B8F}"/>
              </a:ext>
            </a:extLst>
          </p:cNvPr>
          <p:cNvCxnSpPr>
            <a:stCxn id="30" idx="3"/>
            <a:endCxn id="20" idx="1"/>
          </p:cNvCxnSpPr>
          <p:nvPr/>
        </p:nvCxnSpPr>
        <p:spPr>
          <a:xfrm>
            <a:off x="1654781" y="6569786"/>
            <a:ext cx="473901"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4E6FC00E-B780-2C4F-DF94-DA28D128F1F0}"/>
              </a:ext>
            </a:extLst>
          </p:cNvPr>
          <p:cNvSpPr txBox="1"/>
          <p:nvPr/>
        </p:nvSpPr>
        <p:spPr>
          <a:xfrm>
            <a:off x="246258" y="2666108"/>
            <a:ext cx="11632504" cy="4308872"/>
          </a:xfrm>
          <a:prstGeom prst="rect">
            <a:avLst/>
          </a:prstGeom>
          <a:noFill/>
        </p:spPr>
        <p:txBody>
          <a:bodyPr wrap="square" lIns="91440" tIns="45720" rIns="91440" bIns="45720" rtlCol="0" anchor="t">
            <a:spAutoFit/>
          </a:bodyPr>
          <a:lstStyle/>
          <a:p>
            <a:pPr marL="285750" indent="-285750" defTabSz="914400">
              <a:buFont typeface="Arial" panose="020B0604020202020204" pitchFamily="34" charset="0"/>
              <a:buChar char="•"/>
              <a:defRPr/>
            </a:pPr>
            <a:r>
              <a:rPr lang="en-US" sz="1400" dirty="0">
                <a:solidFill>
                  <a:prstClr val="black"/>
                </a:solidFill>
                <a:latin typeface="Calibri" panose="020F0502020204030204"/>
              </a:rPr>
              <a:t>Note: User experience includes commercial / final container label, and other digital information not on label (labeling)</a:t>
            </a:r>
          </a:p>
          <a:p>
            <a:pPr marL="285750" indent="-285750" defTabSz="914400">
              <a:buFont typeface="Arial" panose="020B0604020202020204" pitchFamily="34" charset="0"/>
              <a:buChar char="•"/>
              <a:defRPr/>
            </a:pPr>
            <a:r>
              <a:rPr lang="en-US" sz="1400" dirty="0">
                <a:solidFill>
                  <a:prstClr val="black"/>
                </a:solidFill>
                <a:latin typeface="Calibri" panose="020F0502020204030204"/>
              </a:rPr>
              <a:t>Users could both handle the product physically (farmworkers, pesticide applicators)  or not (supervising applicators, workers, advisors, advocates, consumers/public)</a:t>
            </a:r>
          </a:p>
          <a:p>
            <a:pPr marL="285750" indent="-285750" defTabSz="914400">
              <a:buFont typeface="Arial" panose="020B0604020202020204" pitchFamily="34" charset="0"/>
              <a:buChar char="•"/>
              <a:defRPr/>
            </a:pPr>
            <a:r>
              <a:rPr lang="en-US" sz="1400" dirty="0">
                <a:solidFill>
                  <a:prstClr val="black"/>
                </a:solidFill>
                <a:latin typeface="Calibri" panose="020F0502020204030204"/>
              </a:rPr>
              <a:t>Database of easily available, accessible, searchable information (Drop down menus, selections), e.g.:</a:t>
            </a:r>
          </a:p>
          <a:p>
            <a:pPr marL="742950" lvl="1" indent="-285750" defTabSz="914400">
              <a:buFont typeface="Arial" panose="020B0604020202020204" pitchFamily="34" charset="0"/>
              <a:buChar char="•"/>
              <a:defRPr/>
            </a:pPr>
            <a:r>
              <a:rPr lang="en-US" sz="1400" dirty="0">
                <a:solidFill>
                  <a:prstClr val="black"/>
                </a:solidFill>
                <a:latin typeface="Calibri" panose="020F0502020204030204"/>
              </a:rPr>
              <a:t>Be able to identify in which state(s) the product is registered</a:t>
            </a:r>
          </a:p>
          <a:p>
            <a:pPr marL="742950" lvl="1" indent="-285750" defTabSz="914400">
              <a:buFont typeface="Arial" panose="020B0604020202020204" pitchFamily="34" charset="0"/>
              <a:buChar char="•"/>
              <a:defRPr/>
            </a:pPr>
            <a:r>
              <a:rPr lang="en-US" sz="1400" dirty="0">
                <a:solidFill>
                  <a:prstClr val="black"/>
                </a:solidFill>
                <a:latin typeface="Calibri" panose="020F0502020204030204"/>
              </a:rPr>
              <a:t>System could capture adverse effects information</a:t>
            </a:r>
          </a:p>
          <a:p>
            <a:pPr marL="285750" indent="-285750" defTabSz="914400">
              <a:buFont typeface="Arial" panose="020B0604020202020204" pitchFamily="34" charset="0"/>
              <a:buChar char="•"/>
              <a:defRPr/>
            </a:pPr>
            <a:r>
              <a:rPr lang="en-US" sz="1400" dirty="0">
                <a:solidFill>
                  <a:prstClr val="black"/>
                </a:solidFill>
                <a:latin typeface="Calibri" panose="020F0502020204030204"/>
              </a:rPr>
              <a:t>Rendering needs to be further defined to ensure accessibility for all users, e.g., font size, color, etc.</a:t>
            </a:r>
            <a:endParaRPr lang="en-US" sz="1400" dirty="0"/>
          </a:p>
          <a:p>
            <a:pPr marL="742950" lvl="1" indent="-285750" defTabSz="914400">
              <a:buFont typeface="Arial" panose="020B0604020202020204" pitchFamily="34" charset="0"/>
              <a:buChar char="•"/>
              <a:defRPr/>
            </a:pPr>
            <a:r>
              <a:rPr lang="en-US" sz="1400" dirty="0">
                <a:solidFill>
                  <a:prstClr val="black"/>
                </a:solidFill>
                <a:latin typeface="Calibri" panose="020F0502020204030204"/>
              </a:rPr>
              <a:t>Visual Aids: Utilize images and icons to simplify information presentation; potential inclusion of supplemental instructional information (e.g., closed system)</a:t>
            </a:r>
          </a:p>
          <a:p>
            <a:pPr marL="742950" lvl="1" indent="-285750" defTabSz="914400">
              <a:buFont typeface="Arial" panose="020B0604020202020204" pitchFamily="34" charset="0"/>
              <a:buChar char="•"/>
              <a:defRPr/>
            </a:pPr>
            <a:r>
              <a:rPr lang="en-US" sz="1400" dirty="0">
                <a:solidFill>
                  <a:prstClr val="black"/>
                </a:solidFill>
                <a:latin typeface="Calibri" panose="020F0502020204030204"/>
              </a:rPr>
              <a:t>Provide easy access to information for all users, including support for multiple languages and compliance with ADA standards</a:t>
            </a:r>
          </a:p>
          <a:p>
            <a:pPr marL="742950" lvl="1" indent="-285750" defTabSz="914400">
              <a:buFont typeface="Arial" panose="020B0604020202020204" pitchFamily="34" charset="0"/>
              <a:buChar char="•"/>
              <a:defRPr/>
            </a:pPr>
            <a:r>
              <a:rPr lang="en-US" sz="1400" dirty="0">
                <a:solidFill>
                  <a:prstClr val="black"/>
                </a:solidFill>
                <a:latin typeface="Calibri" panose="020F0502020204030204"/>
              </a:rPr>
              <a:t>Support users' ability to get specific labeling—customized by use site, application method, pest problem, geographic location</a:t>
            </a:r>
          </a:p>
          <a:p>
            <a:pPr marL="742950" lvl="1" indent="-285750" defTabSz="914400">
              <a:buFont typeface="Arial" panose="020B0604020202020204" pitchFamily="34" charset="0"/>
              <a:buChar char="•"/>
              <a:defRPr/>
            </a:pPr>
            <a:r>
              <a:rPr lang="en-US" sz="1400" dirty="0">
                <a:solidFill>
                  <a:prstClr val="black"/>
                </a:solidFill>
                <a:latin typeface="Calibri" panose="020F0502020204030204"/>
              </a:rPr>
              <a:t>Consider leveraging generative AI (e.g., chat box functionality) to better get information to users</a:t>
            </a:r>
          </a:p>
          <a:p>
            <a:pPr marL="285750" indent="-285750" defTabSz="914400">
              <a:buFont typeface="Arial" panose="020B0604020202020204" pitchFamily="34" charset="0"/>
              <a:buChar char="•"/>
              <a:defRPr/>
            </a:pPr>
            <a:r>
              <a:rPr lang="en-US" sz="1400" dirty="0">
                <a:solidFill>
                  <a:prstClr val="black"/>
                </a:solidFill>
                <a:latin typeface="Calibri" panose="020F0502020204030204"/>
              </a:rPr>
              <a:t>Ensure interoperability of data file/elements, e.g., linking to application equipment, facilitate application recordkeeping </a:t>
            </a:r>
          </a:p>
          <a:p>
            <a:pPr marL="742950" lvl="1" indent="-285750" defTabSz="914400">
              <a:buFont typeface="Arial" panose="020B0604020202020204" pitchFamily="34" charset="0"/>
              <a:buChar char="•"/>
              <a:defRPr/>
            </a:pPr>
            <a:r>
              <a:rPr lang="en-US" sz="1400" dirty="0">
                <a:solidFill>
                  <a:prstClr val="black"/>
                </a:solidFill>
                <a:latin typeface="Calibri" panose="020F0502020204030204"/>
              </a:rPr>
              <a:t>App-supported for use w/3rd parties (Machinery, EPA, States, Registrants, Vendors)</a:t>
            </a:r>
          </a:p>
          <a:p>
            <a:pPr marL="742950" lvl="1" indent="-285750" defTabSz="914400">
              <a:buFont typeface="Arial" panose="020B0604020202020204" pitchFamily="34" charset="0"/>
              <a:buChar char="•"/>
              <a:defRPr/>
            </a:pPr>
            <a:r>
              <a:rPr lang="en-US" sz="1400" dirty="0">
                <a:solidFill>
                  <a:prstClr val="black"/>
                </a:solidFill>
                <a:latin typeface="Calibri" panose="020F0502020204030204"/>
              </a:rPr>
              <a:t>Link digitally to ESA bulletins live and not just rely on the website a user separately needs to look up separately</a:t>
            </a:r>
          </a:p>
          <a:p>
            <a:pPr marL="742950" lvl="1" indent="-285750" defTabSz="914400">
              <a:buFont typeface="Arial" panose="020B0604020202020204" pitchFamily="34" charset="0"/>
              <a:buChar char="•"/>
              <a:defRPr/>
            </a:pPr>
            <a:r>
              <a:rPr lang="en-US" sz="1400" dirty="0">
                <a:solidFill>
                  <a:prstClr val="black"/>
                </a:solidFill>
                <a:latin typeface="Calibri" panose="020F0502020204030204"/>
              </a:rPr>
              <a:t>Allow users to print out or link the information necessary to support compliance</a:t>
            </a:r>
          </a:p>
          <a:p>
            <a:pPr marL="742950" lvl="1" indent="-285750" defTabSz="914400">
              <a:buFont typeface="Arial" panose="020B0604020202020204" pitchFamily="34" charset="0"/>
              <a:buChar char="•"/>
              <a:defRPr/>
            </a:pPr>
            <a:endParaRPr lang="en-US" sz="1400" dirty="0">
              <a:solidFill>
                <a:prstClr val="black"/>
              </a:solidFill>
              <a:latin typeface="Calibri" panose="020F0502020204030204"/>
            </a:endParaRPr>
          </a:p>
          <a:p>
            <a:pPr marL="742950" lvl="1" indent="-285750" defTabSz="914400">
              <a:buFont typeface="Arial" panose="020B0604020202020204" pitchFamily="34" charset="0"/>
              <a:buChar char="•"/>
              <a:defRPr/>
            </a:pPr>
            <a:endParaRPr lang="en-US" sz="1200" dirty="0">
              <a:solidFill>
                <a:prstClr val="black"/>
              </a:solidFill>
              <a:latin typeface="Calibri" panose="020F0502020204030204"/>
            </a:endParaRPr>
          </a:p>
          <a:p>
            <a:pPr marL="742950" lvl="1" indent="-285750" defTabSz="914400">
              <a:buFont typeface="Arial" panose="020B0604020202020204" pitchFamily="34" charset="0"/>
              <a:buChar char="•"/>
              <a:defRPr/>
            </a:pPr>
            <a:endParaRPr lang="en-US" sz="1200" dirty="0">
              <a:solidFill>
                <a:prstClr val="black"/>
              </a:solidFill>
              <a:latin typeface="Calibri" panose="020F0502020204030204"/>
            </a:endParaRPr>
          </a:p>
          <a:p>
            <a:pPr marL="742950" marR="0" lvl="1" indent="-285750" algn="l" defTabSz="914400">
              <a:lnSpc>
                <a:spcPct val="100000"/>
              </a:lnSpc>
              <a:spcBef>
                <a:spcPts val="0"/>
              </a:spcBef>
              <a:spcAft>
                <a:spcPts val="0"/>
              </a:spcAft>
              <a:buClrTx/>
              <a:buSzTx/>
              <a:buFont typeface="Arial" panose="020B0604020202020204" pitchFamily="34" charset="0"/>
              <a:buChar char="•"/>
              <a:tabLst/>
              <a:defRPr/>
            </a:pPr>
            <a:endParaRPr lang="en-US" sz="1200" dirty="0">
              <a:solidFill>
                <a:prstClr val="black"/>
              </a:solidFill>
              <a:cs typeface="Calibri"/>
            </a:endParaRPr>
          </a:p>
        </p:txBody>
      </p:sp>
      <p:cxnSp>
        <p:nvCxnSpPr>
          <p:cNvPr id="9" name="Straight Arrow Connector 8">
            <a:extLst>
              <a:ext uri="{FF2B5EF4-FFF2-40B4-BE49-F238E27FC236}">
                <a16:creationId xmlns:a16="http://schemas.microsoft.com/office/drawing/2014/main" id="{A4F3864C-2464-F2D6-78DC-1A94A21544C9}"/>
              </a:ext>
            </a:extLst>
          </p:cNvPr>
          <p:cNvCxnSpPr>
            <a:stCxn id="4" idx="3"/>
            <a:endCxn id="5" idx="1"/>
          </p:cNvCxnSpPr>
          <p:nvPr/>
        </p:nvCxnSpPr>
        <p:spPr>
          <a:xfrm>
            <a:off x="2150237" y="1107322"/>
            <a:ext cx="8075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 name="Straight Arrow Connector 10">
            <a:extLst>
              <a:ext uri="{FF2B5EF4-FFF2-40B4-BE49-F238E27FC236}">
                <a16:creationId xmlns:a16="http://schemas.microsoft.com/office/drawing/2014/main" id="{0A3E8540-10BF-0023-8E33-35AC15C98756}"/>
              </a:ext>
            </a:extLst>
          </p:cNvPr>
          <p:cNvCxnSpPr>
            <a:stCxn id="5" idx="3"/>
            <a:endCxn id="6" idx="1"/>
          </p:cNvCxnSpPr>
          <p:nvPr/>
        </p:nvCxnSpPr>
        <p:spPr>
          <a:xfrm>
            <a:off x="3188105" y="1107322"/>
            <a:ext cx="8075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a:extLst>
              <a:ext uri="{FF2B5EF4-FFF2-40B4-BE49-F238E27FC236}">
                <a16:creationId xmlns:a16="http://schemas.microsoft.com/office/drawing/2014/main" id="{F712E735-EED3-85AB-41D6-71137B565213}"/>
              </a:ext>
            </a:extLst>
          </p:cNvPr>
          <p:cNvCxnSpPr>
            <a:stCxn id="15" idx="3"/>
            <a:endCxn id="16" idx="1"/>
          </p:cNvCxnSpPr>
          <p:nvPr/>
        </p:nvCxnSpPr>
        <p:spPr>
          <a:xfrm flipV="1">
            <a:off x="5571137" y="1723473"/>
            <a:ext cx="105730" cy="788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2" name="Straight Arrow Connector 31">
            <a:extLst>
              <a:ext uri="{FF2B5EF4-FFF2-40B4-BE49-F238E27FC236}">
                <a16:creationId xmlns:a16="http://schemas.microsoft.com/office/drawing/2014/main" id="{23A01AE1-96F8-7317-6DB3-F532B0CC77AC}"/>
              </a:ext>
            </a:extLst>
          </p:cNvPr>
          <p:cNvCxnSpPr>
            <a:stCxn id="16" idx="3"/>
            <a:endCxn id="17" idx="1"/>
          </p:cNvCxnSpPr>
          <p:nvPr/>
        </p:nvCxnSpPr>
        <p:spPr>
          <a:xfrm>
            <a:off x="6651701" y="1723473"/>
            <a:ext cx="105730" cy="788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4" name="Straight Arrow Connector 33">
            <a:extLst>
              <a:ext uri="{FF2B5EF4-FFF2-40B4-BE49-F238E27FC236}">
                <a16:creationId xmlns:a16="http://schemas.microsoft.com/office/drawing/2014/main" id="{B22B3BF9-5F31-BCD1-FC1C-67EB4EE34406}"/>
              </a:ext>
            </a:extLst>
          </p:cNvPr>
          <p:cNvCxnSpPr>
            <a:stCxn id="17" idx="3"/>
            <a:endCxn id="18" idx="1"/>
          </p:cNvCxnSpPr>
          <p:nvPr/>
        </p:nvCxnSpPr>
        <p:spPr>
          <a:xfrm>
            <a:off x="7802224" y="1731356"/>
            <a:ext cx="105730" cy="939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C621F85C-6904-42EA-71A6-AB3546F7479A}"/>
              </a:ext>
            </a:extLst>
          </p:cNvPr>
          <p:cNvCxnSpPr>
            <a:stCxn id="7" idx="3"/>
            <a:endCxn id="19" idx="1"/>
          </p:cNvCxnSpPr>
          <p:nvPr/>
        </p:nvCxnSpPr>
        <p:spPr>
          <a:xfrm>
            <a:off x="9910767" y="2387287"/>
            <a:ext cx="127133"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 name="Slide Number Placeholder 9">
            <a:extLst>
              <a:ext uri="{FF2B5EF4-FFF2-40B4-BE49-F238E27FC236}">
                <a16:creationId xmlns:a16="http://schemas.microsoft.com/office/drawing/2014/main" id="{BEF419F0-0939-F103-7AA8-41960C675709}"/>
              </a:ext>
            </a:extLst>
          </p:cNvPr>
          <p:cNvSpPr>
            <a:spLocks noGrp="1"/>
          </p:cNvSpPr>
          <p:nvPr>
            <p:ph type="sldNum" sz="quarter" idx="12"/>
          </p:nvPr>
        </p:nvSpPr>
        <p:spPr>
          <a:xfrm>
            <a:off x="9448800" y="6492875"/>
            <a:ext cx="2743200" cy="365125"/>
          </a:xfrm>
        </p:spPr>
        <p:txBody>
          <a:bodyPr/>
          <a:lstStyle/>
          <a:p>
            <a:fld id="{82C41668-A9B7-4FAB-A418-B009C9AC4515}" type="slidenum">
              <a:rPr lang="en-US" smtClean="0"/>
              <a:t>23</a:t>
            </a:fld>
            <a:endParaRPr lang="en-US" dirty="0"/>
          </a:p>
        </p:txBody>
      </p:sp>
    </p:spTree>
    <p:extLst>
      <p:ext uri="{BB962C8B-B14F-4D97-AF65-F5344CB8AC3E}">
        <p14:creationId xmlns:p14="http://schemas.microsoft.com/office/powerpoint/2010/main" val="42537531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184EED5-8129-BB1B-02E6-5EF7C57971C2}"/>
              </a:ext>
            </a:extLst>
          </p:cNvPr>
          <p:cNvSpPr/>
          <p:nvPr/>
        </p:nvSpPr>
        <p:spPr>
          <a:xfrm>
            <a:off x="806873" y="864270"/>
            <a:ext cx="1343364"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Submission to EPA</a:t>
            </a:r>
          </a:p>
        </p:txBody>
      </p:sp>
      <p:sp>
        <p:nvSpPr>
          <p:cNvPr id="5" name="Rectangle 4">
            <a:extLst>
              <a:ext uri="{FF2B5EF4-FFF2-40B4-BE49-F238E27FC236}">
                <a16:creationId xmlns:a16="http://schemas.microsoft.com/office/drawing/2014/main" id="{09C02DA6-E527-5D62-5FC6-0620DD2D8E99}"/>
              </a:ext>
            </a:extLst>
          </p:cNvPr>
          <p:cNvSpPr/>
          <p:nvPr/>
        </p:nvSpPr>
        <p:spPr>
          <a:xfrm>
            <a:off x="2230994" y="864270"/>
            <a:ext cx="957111"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EPA Review</a:t>
            </a:r>
          </a:p>
        </p:txBody>
      </p:sp>
      <p:sp>
        <p:nvSpPr>
          <p:cNvPr id="6" name="Rectangle 5">
            <a:extLst>
              <a:ext uri="{FF2B5EF4-FFF2-40B4-BE49-F238E27FC236}">
                <a16:creationId xmlns:a16="http://schemas.microsoft.com/office/drawing/2014/main" id="{CB64D12A-EFCD-AFC3-7908-214707B30579}"/>
              </a:ext>
            </a:extLst>
          </p:cNvPr>
          <p:cNvSpPr/>
          <p:nvPr/>
        </p:nvSpPr>
        <p:spPr>
          <a:xfrm>
            <a:off x="3268862" y="864270"/>
            <a:ext cx="1030659"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Stamp from EPA</a:t>
            </a:r>
          </a:p>
        </p:txBody>
      </p:sp>
      <p:sp>
        <p:nvSpPr>
          <p:cNvPr id="7" name="Rectangle 6">
            <a:extLst>
              <a:ext uri="{FF2B5EF4-FFF2-40B4-BE49-F238E27FC236}">
                <a16:creationId xmlns:a16="http://schemas.microsoft.com/office/drawing/2014/main" id="{F711A1FA-8962-CC4A-5E5D-C47B459350A5}"/>
              </a:ext>
            </a:extLst>
          </p:cNvPr>
          <p:cNvSpPr/>
          <p:nvPr/>
        </p:nvSpPr>
        <p:spPr>
          <a:xfrm>
            <a:off x="8839924" y="2144235"/>
            <a:ext cx="1070843"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white"/>
                </a:solidFill>
                <a:effectLst/>
                <a:uLnTx/>
                <a:uFillTx/>
                <a:latin typeface="Calibri" panose="020F0502020204030204"/>
                <a:ea typeface="+mn-ea"/>
                <a:cs typeface="+mn-cs"/>
              </a:rPr>
              <a:t>User Experience</a:t>
            </a:r>
          </a:p>
        </p:txBody>
      </p:sp>
      <p:sp>
        <p:nvSpPr>
          <p:cNvPr id="15" name="Rectangle 14">
            <a:extLst>
              <a:ext uri="{FF2B5EF4-FFF2-40B4-BE49-F238E27FC236}">
                <a16:creationId xmlns:a16="http://schemas.microsoft.com/office/drawing/2014/main" id="{D9D13A30-D915-2AE9-F711-83E830D811D1}"/>
              </a:ext>
            </a:extLst>
          </p:cNvPr>
          <p:cNvSpPr/>
          <p:nvPr/>
        </p:nvSpPr>
        <p:spPr>
          <a:xfrm>
            <a:off x="3579491" y="1488304"/>
            <a:ext cx="1991646"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Draft Printed Label &amp; Labeling – </a:t>
            </a:r>
            <a:r>
              <a:rPr kumimoji="0" lang="en-US" sz="1050" b="0" i="0" u="none" strike="noStrike" kern="1200" cap="none" spc="0" normalizeH="0" baseline="0" noProof="0">
                <a:ln>
                  <a:noFill/>
                </a:ln>
                <a:solidFill>
                  <a:prstClr val="white"/>
                </a:solidFill>
                <a:effectLst/>
                <a:uLnTx/>
                <a:uFillTx/>
                <a:latin typeface="Calibri" panose="020F0502020204030204"/>
                <a:ea typeface="+mn-ea"/>
                <a:cs typeface="+mn-cs"/>
              </a:rPr>
              <a:t>subset of master label</a:t>
            </a: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1DD42DE-69A1-FBCF-7E5C-0876261CC473}"/>
              </a:ext>
            </a:extLst>
          </p:cNvPr>
          <p:cNvSpPr/>
          <p:nvPr/>
        </p:nvSpPr>
        <p:spPr>
          <a:xfrm>
            <a:off x="5676867" y="1480421"/>
            <a:ext cx="974834"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State Review </a:t>
            </a:r>
          </a:p>
        </p:txBody>
      </p:sp>
      <p:sp>
        <p:nvSpPr>
          <p:cNvPr id="17" name="Rectangle 16">
            <a:extLst>
              <a:ext uri="{FF2B5EF4-FFF2-40B4-BE49-F238E27FC236}">
                <a16:creationId xmlns:a16="http://schemas.microsoft.com/office/drawing/2014/main" id="{9A5AC6CC-8EA3-BAFF-D936-C41227FB281B}"/>
              </a:ext>
            </a:extLst>
          </p:cNvPr>
          <p:cNvSpPr/>
          <p:nvPr/>
        </p:nvSpPr>
        <p:spPr>
          <a:xfrm>
            <a:off x="6757431" y="1488304"/>
            <a:ext cx="1044793"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Stamp from State</a:t>
            </a:r>
          </a:p>
        </p:txBody>
      </p:sp>
      <p:sp>
        <p:nvSpPr>
          <p:cNvPr id="18" name="Rectangle 17">
            <a:extLst>
              <a:ext uri="{FF2B5EF4-FFF2-40B4-BE49-F238E27FC236}">
                <a16:creationId xmlns:a16="http://schemas.microsoft.com/office/drawing/2014/main" id="{6879D4BC-7E21-A07B-03BE-A2FDE6BA6719}"/>
              </a:ext>
            </a:extLst>
          </p:cNvPr>
          <p:cNvSpPr/>
          <p:nvPr/>
        </p:nvSpPr>
        <p:spPr>
          <a:xfrm>
            <a:off x="7907954" y="1497698"/>
            <a:ext cx="1204801" cy="486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Final Container Labeling</a:t>
            </a:r>
          </a:p>
        </p:txBody>
      </p:sp>
      <p:sp>
        <p:nvSpPr>
          <p:cNvPr id="19" name="Rectangle 18">
            <a:extLst>
              <a:ext uri="{FF2B5EF4-FFF2-40B4-BE49-F238E27FC236}">
                <a16:creationId xmlns:a16="http://schemas.microsoft.com/office/drawing/2014/main" id="{52073A58-8195-400A-BB7A-767A9D29BFF9}"/>
              </a:ext>
            </a:extLst>
          </p:cNvPr>
          <p:cNvSpPr/>
          <p:nvPr/>
        </p:nvSpPr>
        <p:spPr>
          <a:xfrm>
            <a:off x="10037900" y="2144235"/>
            <a:ext cx="1446796" cy="48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Calibri" panose="020F0502020204030204"/>
                <a:ea typeface="+mn-ea"/>
                <a:cs typeface="+mn-cs"/>
              </a:rPr>
              <a:t>Enforcement</a:t>
            </a:r>
          </a:p>
        </p:txBody>
      </p:sp>
      <p:cxnSp>
        <p:nvCxnSpPr>
          <p:cNvPr id="23" name="Connector: Elbow 22">
            <a:extLst>
              <a:ext uri="{FF2B5EF4-FFF2-40B4-BE49-F238E27FC236}">
                <a16:creationId xmlns:a16="http://schemas.microsoft.com/office/drawing/2014/main" id="{EB93005B-2CE7-9B6F-43D3-03108CBC17B0}"/>
              </a:ext>
            </a:extLst>
          </p:cNvPr>
          <p:cNvCxnSpPr>
            <a:cxnSpLocks/>
            <a:stCxn id="6" idx="3"/>
            <a:endCxn id="15" idx="0"/>
          </p:cNvCxnSpPr>
          <p:nvPr/>
        </p:nvCxnSpPr>
        <p:spPr>
          <a:xfrm>
            <a:off x="4299521" y="1107322"/>
            <a:ext cx="275793" cy="380982"/>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Connector: Elbow 23">
            <a:extLst>
              <a:ext uri="{FF2B5EF4-FFF2-40B4-BE49-F238E27FC236}">
                <a16:creationId xmlns:a16="http://schemas.microsoft.com/office/drawing/2014/main" id="{F1D24B9A-7700-D89D-7CA1-FD0DD45D9882}"/>
              </a:ext>
            </a:extLst>
          </p:cNvPr>
          <p:cNvCxnSpPr>
            <a:cxnSpLocks/>
            <a:stCxn id="18" idx="3"/>
            <a:endCxn id="7" idx="0"/>
          </p:cNvCxnSpPr>
          <p:nvPr/>
        </p:nvCxnSpPr>
        <p:spPr>
          <a:xfrm>
            <a:off x="9112755" y="1740750"/>
            <a:ext cx="262591" cy="403485"/>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Oval 26">
            <a:extLst>
              <a:ext uri="{FF2B5EF4-FFF2-40B4-BE49-F238E27FC236}">
                <a16:creationId xmlns:a16="http://schemas.microsoft.com/office/drawing/2014/main" id="{DB8DF664-3FAF-DB54-AAAF-032230A4D383}"/>
              </a:ext>
            </a:extLst>
          </p:cNvPr>
          <p:cNvSpPr/>
          <p:nvPr/>
        </p:nvSpPr>
        <p:spPr>
          <a:xfrm>
            <a:off x="9182653" y="1681395"/>
            <a:ext cx="1710493" cy="341314"/>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white"/>
                </a:solidFill>
                <a:effectLst/>
                <a:uLnTx/>
                <a:uFillTx/>
                <a:latin typeface="Calibri" panose="020F0502020204030204"/>
                <a:ea typeface="+mn-ea"/>
                <a:cs typeface="+mn-cs"/>
              </a:rPr>
              <a:t>Commercialization</a:t>
            </a:r>
          </a:p>
        </p:txBody>
      </p:sp>
      <p:cxnSp>
        <p:nvCxnSpPr>
          <p:cNvPr id="29" name="Connector: Elbow 28">
            <a:extLst>
              <a:ext uri="{FF2B5EF4-FFF2-40B4-BE49-F238E27FC236}">
                <a16:creationId xmlns:a16="http://schemas.microsoft.com/office/drawing/2014/main" id="{6B35AB0D-47E0-5CC2-5FE5-B9CD0F63726D}"/>
              </a:ext>
            </a:extLst>
          </p:cNvPr>
          <p:cNvCxnSpPr>
            <a:cxnSpLocks/>
            <a:stCxn id="16" idx="0"/>
            <a:endCxn id="4" idx="0"/>
          </p:cNvCxnSpPr>
          <p:nvPr/>
        </p:nvCxnSpPr>
        <p:spPr>
          <a:xfrm rot="16200000" flipV="1">
            <a:off x="3513345" y="-1170519"/>
            <a:ext cx="616151" cy="4685729"/>
          </a:xfrm>
          <a:prstGeom prst="bentConnector3">
            <a:avLst>
              <a:gd name="adj1" fmla="val 13710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026DE7E0-56B1-FBCC-AABE-FAAC68CDFF20}"/>
              </a:ext>
            </a:extLst>
          </p:cNvPr>
          <p:cNvSpPr>
            <a:spLocks noGrp="1"/>
          </p:cNvSpPr>
          <p:nvPr>
            <p:ph type="title"/>
          </p:nvPr>
        </p:nvSpPr>
        <p:spPr>
          <a:xfrm>
            <a:off x="669581" y="-367015"/>
            <a:ext cx="10515600" cy="1325563"/>
          </a:xfrm>
        </p:spPr>
        <p:txBody>
          <a:bodyPr>
            <a:normAutofit/>
          </a:bodyPr>
          <a:lstStyle/>
          <a:p>
            <a:pPr algn="ctr"/>
            <a:r>
              <a:rPr lang="en-US" sz="2800">
                <a:solidFill>
                  <a:srgbClr val="0000EC"/>
                </a:solidFill>
              </a:rPr>
              <a:t>Enforcement</a:t>
            </a:r>
          </a:p>
        </p:txBody>
      </p:sp>
      <p:sp>
        <p:nvSpPr>
          <p:cNvPr id="20" name="Rectangle 19">
            <a:extLst>
              <a:ext uri="{FF2B5EF4-FFF2-40B4-BE49-F238E27FC236}">
                <a16:creationId xmlns:a16="http://schemas.microsoft.com/office/drawing/2014/main" id="{790FB137-53BD-8506-9708-E488DE3B2FB2}"/>
              </a:ext>
            </a:extLst>
          </p:cNvPr>
          <p:cNvSpPr/>
          <p:nvPr/>
        </p:nvSpPr>
        <p:spPr>
          <a:xfrm>
            <a:off x="2128682" y="6390039"/>
            <a:ext cx="1278977" cy="359494"/>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Registrants</a:t>
            </a:r>
          </a:p>
        </p:txBody>
      </p:sp>
      <p:sp>
        <p:nvSpPr>
          <p:cNvPr id="21" name="Rectangle 20">
            <a:extLst>
              <a:ext uri="{FF2B5EF4-FFF2-40B4-BE49-F238E27FC236}">
                <a16:creationId xmlns:a16="http://schemas.microsoft.com/office/drawing/2014/main" id="{BFE78562-34ED-A28D-1381-FDD57E25A699}"/>
              </a:ext>
            </a:extLst>
          </p:cNvPr>
          <p:cNvSpPr/>
          <p:nvPr/>
        </p:nvSpPr>
        <p:spPr>
          <a:xfrm>
            <a:off x="3480749" y="6390039"/>
            <a:ext cx="1278977" cy="359494"/>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EPA</a:t>
            </a:r>
          </a:p>
        </p:txBody>
      </p:sp>
      <p:sp>
        <p:nvSpPr>
          <p:cNvPr id="22" name="Rectangle 21">
            <a:extLst>
              <a:ext uri="{FF2B5EF4-FFF2-40B4-BE49-F238E27FC236}">
                <a16:creationId xmlns:a16="http://schemas.microsoft.com/office/drawing/2014/main" id="{718AE44E-1347-1ABB-9610-445D78C10E70}"/>
              </a:ext>
            </a:extLst>
          </p:cNvPr>
          <p:cNvSpPr/>
          <p:nvPr/>
        </p:nvSpPr>
        <p:spPr>
          <a:xfrm>
            <a:off x="4832816" y="6390039"/>
            <a:ext cx="1278977" cy="359494"/>
          </a:xfrm>
          <a:prstGeom prst="rect">
            <a:avLst/>
          </a:prstGeom>
          <a:solidFill>
            <a:srgbClr val="EAC0C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States</a:t>
            </a:r>
          </a:p>
        </p:txBody>
      </p:sp>
      <p:sp>
        <p:nvSpPr>
          <p:cNvPr id="25" name="Rectangle 24">
            <a:extLst>
              <a:ext uri="{FF2B5EF4-FFF2-40B4-BE49-F238E27FC236}">
                <a16:creationId xmlns:a16="http://schemas.microsoft.com/office/drawing/2014/main" id="{E4B4ED65-9FE9-2119-86E6-3CBD51063EEE}"/>
              </a:ext>
            </a:extLst>
          </p:cNvPr>
          <p:cNvSpPr/>
          <p:nvPr/>
        </p:nvSpPr>
        <p:spPr>
          <a:xfrm>
            <a:off x="6184883" y="6390039"/>
            <a:ext cx="1842139" cy="359494"/>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Calibri" panose="020F0502020204030204"/>
                <a:ea typeface="+mn-ea"/>
                <a:cs typeface="+mn-cs"/>
              </a:rPr>
              <a:t>Physical Location (e.g. Retailer/Distributor)</a:t>
            </a:r>
          </a:p>
        </p:txBody>
      </p:sp>
      <p:sp>
        <p:nvSpPr>
          <p:cNvPr id="26" name="Rectangle 25">
            <a:extLst>
              <a:ext uri="{FF2B5EF4-FFF2-40B4-BE49-F238E27FC236}">
                <a16:creationId xmlns:a16="http://schemas.microsoft.com/office/drawing/2014/main" id="{1105BC89-C4B9-8967-CD93-2B370AA0DA47}"/>
              </a:ext>
            </a:extLst>
          </p:cNvPr>
          <p:cNvSpPr/>
          <p:nvPr/>
        </p:nvSpPr>
        <p:spPr>
          <a:xfrm>
            <a:off x="8100112" y="6390039"/>
            <a:ext cx="1995067" cy="359494"/>
          </a:xfrm>
          <a:prstGeom prst="rect">
            <a:avLst/>
          </a:prstGeom>
          <a:solidFill>
            <a:srgbClr val="DDABF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Calibri" panose="020F0502020204030204"/>
                <a:ea typeface="+mn-ea"/>
                <a:cs typeface="+mn-cs"/>
              </a:rPr>
              <a:t>Vendor (e.g. Label Information Provider/Manager)</a:t>
            </a:r>
          </a:p>
        </p:txBody>
      </p:sp>
      <p:sp>
        <p:nvSpPr>
          <p:cNvPr id="28" name="Rectangle 27">
            <a:extLst>
              <a:ext uri="{FF2B5EF4-FFF2-40B4-BE49-F238E27FC236}">
                <a16:creationId xmlns:a16="http://schemas.microsoft.com/office/drawing/2014/main" id="{328CC644-B6EB-104C-EF29-7F347D3705E5}"/>
              </a:ext>
            </a:extLst>
          </p:cNvPr>
          <p:cNvSpPr/>
          <p:nvPr/>
        </p:nvSpPr>
        <p:spPr>
          <a:xfrm>
            <a:off x="10168269" y="6390039"/>
            <a:ext cx="1710493" cy="359494"/>
          </a:xfrm>
          <a:prstGeom prst="rect">
            <a:avLst/>
          </a:prstGeom>
          <a:solidFill>
            <a:srgbClr val="FDF6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Label Information Users</a:t>
            </a:r>
          </a:p>
        </p:txBody>
      </p:sp>
      <p:sp>
        <p:nvSpPr>
          <p:cNvPr id="30" name="Rectangle 29">
            <a:extLst>
              <a:ext uri="{FF2B5EF4-FFF2-40B4-BE49-F238E27FC236}">
                <a16:creationId xmlns:a16="http://schemas.microsoft.com/office/drawing/2014/main" id="{10A9DC26-A996-A94B-A603-76188AF2C9D9}"/>
              </a:ext>
            </a:extLst>
          </p:cNvPr>
          <p:cNvSpPr/>
          <p:nvPr/>
        </p:nvSpPr>
        <p:spPr>
          <a:xfrm>
            <a:off x="602601" y="6390039"/>
            <a:ext cx="1052180" cy="359494"/>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white"/>
                </a:solidFill>
                <a:effectLst/>
                <a:uLnTx/>
                <a:uFillTx/>
                <a:latin typeface="Calibri" panose="020F0502020204030204"/>
                <a:ea typeface="+mn-ea"/>
                <a:cs typeface="+mn-cs"/>
              </a:rPr>
              <a:t>Stakeholder Categories</a:t>
            </a:r>
          </a:p>
        </p:txBody>
      </p:sp>
      <p:cxnSp>
        <p:nvCxnSpPr>
          <p:cNvPr id="31" name="Straight Arrow Connector 30">
            <a:extLst>
              <a:ext uri="{FF2B5EF4-FFF2-40B4-BE49-F238E27FC236}">
                <a16:creationId xmlns:a16="http://schemas.microsoft.com/office/drawing/2014/main" id="{72366C75-3FF3-296C-19EA-B7FBF7865B8F}"/>
              </a:ext>
            </a:extLst>
          </p:cNvPr>
          <p:cNvCxnSpPr>
            <a:stCxn id="30" idx="3"/>
            <a:endCxn id="20" idx="1"/>
          </p:cNvCxnSpPr>
          <p:nvPr/>
        </p:nvCxnSpPr>
        <p:spPr>
          <a:xfrm>
            <a:off x="1654781" y="6569786"/>
            <a:ext cx="473901"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424C2E61-BB8C-998F-717E-FF59CD1651F1}"/>
              </a:ext>
            </a:extLst>
          </p:cNvPr>
          <p:cNvSpPr txBox="1"/>
          <p:nvPr/>
        </p:nvSpPr>
        <p:spPr>
          <a:xfrm>
            <a:off x="602601" y="2682929"/>
            <a:ext cx="10986019" cy="3323987"/>
          </a:xfrm>
          <a:prstGeom prst="rect">
            <a:avLst/>
          </a:prstGeom>
          <a:noFill/>
        </p:spPr>
        <p:txBody>
          <a:bodyPr wrap="square" lIns="91440" tIns="45720" rIns="91440" bIns="45720" rtlCol="0" anchor="t">
            <a:spAutoFit/>
          </a:bodyPr>
          <a:lstStyle/>
          <a:p>
            <a:pPr marL="285750" indent="-285750" defTabSz="914400">
              <a:buFont typeface="Arial" panose="020B0604020202020204" pitchFamily="34" charset="0"/>
              <a:buChar char="•"/>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EPA should share, to the extent possible, the structured digital labeling system technology with States and Tribes </a:t>
            </a:r>
            <a:r>
              <a:rPr lang="en-US" sz="1400" dirty="0">
                <a:solidFill>
                  <a:prstClr val="black"/>
                </a:solidFill>
                <a:latin typeface="Calibri" panose="020F0502020204030204"/>
              </a:rPr>
              <a:t>for</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 efficiencies</a:t>
            </a:r>
            <a:endParaRPr lang="en-US" sz="1400" b="0" i="0" u="none" strike="noStrike" kern="1200" cap="none" spc="0" normalizeH="0" baseline="0" noProof="0" dirty="0">
              <a:ln>
                <a:noFill/>
              </a:ln>
              <a:solidFill>
                <a:prstClr val="black"/>
              </a:solidFill>
              <a:effectLst/>
              <a:uLnTx/>
              <a:uFillTx/>
              <a:latin typeface="Calibri" panose="020F0502020204030204"/>
              <a:ea typeface="Calibri"/>
              <a:cs typeface="Calibri"/>
            </a:endParaRPr>
          </a:p>
          <a:p>
            <a:pPr marL="285750" indent="-285750" defTabSz="914400">
              <a:buFont typeface="Arial" panose="020B0604020202020204" pitchFamily="34" charset="0"/>
              <a:buChar char="•"/>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Consider the complicated nature of enforcement - information coming/going from/to many sources, many label versions (supplementals, master labels, commercial labels)</a:t>
            </a:r>
            <a:endParaRPr lang="en-US" sz="1400" dirty="0">
              <a:solidFill>
                <a:prstClr val="black"/>
              </a:solidFill>
              <a:latin typeface="Calibri" panose="020F0502020204030204"/>
              <a:ea typeface="Calibri"/>
              <a:cs typeface="Calibri"/>
            </a:endParaRPr>
          </a:p>
          <a:p>
            <a:pPr marL="285750" indent="-285750" defTabSz="914400">
              <a:buFont typeface="Arial" panose="020B0604020202020204" pitchFamily="34" charset="0"/>
              <a:buChar char="•"/>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Calibri"/>
                <a:cs typeface="Calibri"/>
              </a:rPr>
              <a:t>States and Tribes</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 should be able to access and engage where necessary with the current EPA-approved version of the master label, for example to container label approved by states for when things like an ESA statement needs to be captured, and retain capability of verifying that the label used is an approved version (including the product label that is in the barn of a grower and approved but may not be the most current version approved, though it is still approved since it is at the user level)</a:t>
            </a:r>
            <a:endParaRPr kumimoji="0" lang="en-US" sz="1400" b="0" i="0" u="none" strike="noStrike" kern="1200" cap="none" spc="0" normalizeH="0" baseline="0" noProof="0" dirty="0">
              <a:ln>
                <a:noFill/>
              </a:ln>
              <a:solidFill>
                <a:prstClr val="black"/>
              </a:solidFill>
              <a:effectLst/>
              <a:uLnTx/>
              <a:uFillTx/>
              <a:latin typeface="Calibri" panose="020F0502020204030204"/>
              <a:ea typeface="Calibri"/>
              <a:cs typeface="Calibri"/>
            </a:endParaRPr>
          </a:p>
          <a:p>
            <a:pPr marL="285750" indent="-285750" defTabSz="914400">
              <a:buFont typeface="Arial" panose="020B0604020202020204" pitchFamily="34" charset="0"/>
              <a:buChar char="•"/>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Provide access to previously approved versions of labels and ability to verify that labels were changed in accordance with the 12-month change required (re-registration, PR-notices, etc.)</a:t>
            </a:r>
          </a:p>
          <a:p>
            <a:pPr marL="285750" indent="-285750" defTabSz="914400">
              <a:buFont typeface="Arial" panose="020B0604020202020204" pitchFamily="34" charset="0"/>
              <a:buChar char="•"/>
              <a:defRPr/>
            </a:pPr>
            <a:r>
              <a:rPr lang="en-US" sz="1400" dirty="0">
                <a:solidFill>
                  <a:prstClr val="black"/>
                </a:solidFill>
                <a:latin typeface="Calibri" panose="020F0502020204030204"/>
              </a:rPr>
              <a:t>Consider the potential u</a:t>
            </a:r>
            <a:r>
              <a:rPr kumimoji="0" lang="en-US" sz="1400" b="0" i="0" u="none" strike="noStrike" kern="1200" cap="none" spc="0" normalizeH="0" baseline="0" noProof="0" dirty="0" err="1">
                <a:ln>
                  <a:noFill/>
                </a:ln>
                <a:solidFill>
                  <a:prstClr val="black"/>
                </a:solidFill>
                <a:effectLst/>
                <a:uLnTx/>
                <a:uFillTx/>
                <a:latin typeface="Calibri" panose="020F0502020204030204"/>
                <a:ea typeface="+mn-ea"/>
                <a:cs typeface="+mn-cs"/>
              </a:rPr>
              <a:t>nintended</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 consequences of version changes that affect trade, etc.</a:t>
            </a:r>
            <a:endParaRPr kumimoji="0" lang="en-US" sz="1400" b="0" i="0" u="none" strike="noStrike" kern="1200" cap="none" spc="0" normalizeH="0" baseline="0" noProof="0" dirty="0">
              <a:ln>
                <a:noFill/>
              </a:ln>
              <a:solidFill>
                <a:prstClr val="black"/>
              </a:solidFill>
              <a:effectLst/>
              <a:uLnTx/>
              <a:uFillTx/>
              <a:latin typeface="Calibri" panose="020F0502020204030204"/>
              <a:ea typeface="Calibri"/>
              <a:cs typeface="Calibri"/>
            </a:endParaRPr>
          </a:p>
          <a:p>
            <a:pPr marL="285750" indent="-285750" defTabSz="914400">
              <a:buFont typeface="Arial" panose="020B0604020202020204" pitchFamily="34" charset="0"/>
              <a:buChar char="•"/>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Ability to check whether supplemental distributor labels </a:t>
            </a:r>
            <a:r>
              <a:rPr lang="en-US" sz="1400" dirty="0">
                <a:solidFill>
                  <a:prstClr val="black"/>
                </a:solidFill>
                <a:latin typeface="Calibri" panose="020F0502020204030204"/>
              </a:rPr>
              <a:t>align with the master label for the parent registration</a:t>
            </a:r>
          </a:p>
          <a:p>
            <a:pPr marL="285750" indent="-285750" defTabSz="914400">
              <a:buFont typeface="Arial" panose="020B0604020202020204" pitchFamily="34" charset="0"/>
              <a:buChar char="•"/>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Include mechanism to track/know who is able to use RUPs and therefore legally allowed to purchase RUP products</a:t>
            </a:r>
            <a:endParaRPr lang="en-US" sz="1400" b="0" i="0" u="none" strike="noStrike" kern="1200" cap="none" spc="0" normalizeH="0" baseline="0" noProof="0" dirty="0">
              <a:ln>
                <a:noFill/>
              </a:ln>
              <a:solidFill>
                <a:prstClr val="black"/>
              </a:solidFill>
              <a:effectLst/>
              <a:uLnTx/>
              <a:uFillTx/>
              <a:latin typeface="Calibri" panose="020F0502020204030204"/>
              <a:ea typeface="Calibri"/>
              <a:cs typeface="Calibri"/>
            </a:endParaRPr>
          </a:p>
          <a:p>
            <a:pPr marL="285750" indent="-285750" defTabSz="914400">
              <a:buFont typeface="Arial" panose="020B0604020202020204" pitchFamily="34" charset="0"/>
              <a:buChar char="•"/>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Needs capability to assist States and Tribes in knowing when the deadlines are for allowing for distribution</a:t>
            </a:r>
            <a:endParaRPr kumimoji="0" lang="en-US" sz="1400" b="0" i="0" u="none" strike="noStrike" kern="1200" cap="none" spc="0" normalizeH="0" baseline="0" noProof="0" dirty="0">
              <a:ln>
                <a:noFill/>
              </a:ln>
              <a:solidFill>
                <a:prstClr val="black"/>
              </a:solidFill>
              <a:effectLst/>
              <a:uLnTx/>
              <a:uFillTx/>
              <a:latin typeface="Calibri" panose="020F0502020204030204"/>
              <a:ea typeface="Calibri"/>
              <a:cs typeface="Calibri"/>
            </a:endParaRPr>
          </a:p>
          <a:p>
            <a:pPr marL="285750" indent="-285750" defTabSz="914400">
              <a:buFont typeface="Arial" panose="020B0604020202020204" pitchFamily="34" charset="0"/>
              <a:buChar char="•"/>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Potentially leverage AI to match pictures that States and Tribes currently capture for products and compare to current approved labeling</a:t>
            </a:r>
            <a:endParaRPr kumimoji="0" lang="en-US" sz="1400" b="0" i="0" u="none" strike="noStrike" kern="1200" cap="none" spc="0" normalizeH="0" baseline="0" noProof="0" dirty="0">
              <a:ln>
                <a:noFill/>
              </a:ln>
              <a:solidFill>
                <a:prstClr val="black"/>
              </a:solidFill>
              <a:effectLst/>
              <a:uLnTx/>
              <a:uFillTx/>
              <a:latin typeface="Calibri" panose="020F0502020204030204"/>
              <a:ea typeface="Calibri"/>
              <a:cs typeface="Calibri"/>
            </a:endParaRPr>
          </a:p>
          <a:p>
            <a:pPr marL="285750" indent="-285750" defTabSz="914400">
              <a:buFont typeface="Arial" panose="020B0604020202020204" pitchFamily="34" charset="0"/>
              <a:buChar char="•"/>
              <a:defRPr/>
            </a:pPr>
            <a:r>
              <a:rPr lang="en-US" sz="1400" dirty="0">
                <a:solidFill>
                  <a:prstClr val="black"/>
                </a:solidFill>
                <a:latin typeface="Calibri" panose="020F0502020204030204"/>
              </a:rPr>
              <a:t>Link</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 use reports from States and Tribes back to EPA systems, and other user systems as required/needed</a:t>
            </a:r>
            <a:endParaRPr lang="en-US" sz="1400" b="0" i="0" u="none" strike="noStrike" kern="1200" cap="none" spc="0" normalizeH="0" baseline="0" noProof="0" dirty="0">
              <a:ln>
                <a:noFill/>
              </a:ln>
              <a:solidFill>
                <a:prstClr val="black"/>
              </a:solidFill>
              <a:effectLst/>
              <a:uLnTx/>
              <a:uFillTx/>
              <a:latin typeface="Calibri" panose="020F0502020204030204"/>
              <a:cs typeface="Calibri"/>
            </a:endParaRPr>
          </a:p>
        </p:txBody>
      </p:sp>
      <p:cxnSp>
        <p:nvCxnSpPr>
          <p:cNvPr id="9" name="Straight Arrow Connector 8">
            <a:extLst>
              <a:ext uri="{FF2B5EF4-FFF2-40B4-BE49-F238E27FC236}">
                <a16:creationId xmlns:a16="http://schemas.microsoft.com/office/drawing/2014/main" id="{94D43D27-915D-C078-9E24-BE88291021F0}"/>
              </a:ext>
            </a:extLst>
          </p:cNvPr>
          <p:cNvCxnSpPr>
            <a:stCxn id="4" idx="3"/>
            <a:endCxn id="5" idx="1"/>
          </p:cNvCxnSpPr>
          <p:nvPr/>
        </p:nvCxnSpPr>
        <p:spPr>
          <a:xfrm>
            <a:off x="2150237" y="1107322"/>
            <a:ext cx="8075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 name="Straight Arrow Connector 10">
            <a:extLst>
              <a:ext uri="{FF2B5EF4-FFF2-40B4-BE49-F238E27FC236}">
                <a16:creationId xmlns:a16="http://schemas.microsoft.com/office/drawing/2014/main" id="{A7252FD8-30B9-F352-472C-35AB375B387F}"/>
              </a:ext>
            </a:extLst>
          </p:cNvPr>
          <p:cNvCxnSpPr>
            <a:stCxn id="5" idx="3"/>
            <a:endCxn id="6" idx="1"/>
          </p:cNvCxnSpPr>
          <p:nvPr/>
        </p:nvCxnSpPr>
        <p:spPr>
          <a:xfrm>
            <a:off x="3188105" y="1107322"/>
            <a:ext cx="8075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a:extLst>
              <a:ext uri="{FF2B5EF4-FFF2-40B4-BE49-F238E27FC236}">
                <a16:creationId xmlns:a16="http://schemas.microsoft.com/office/drawing/2014/main" id="{0DD3932B-F66B-CA1C-5285-82A1C4E273AB}"/>
              </a:ext>
            </a:extLst>
          </p:cNvPr>
          <p:cNvCxnSpPr>
            <a:stCxn id="15" idx="3"/>
            <a:endCxn id="16" idx="1"/>
          </p:cNvCxnSpPr>
          <p:nvPr/>
        </p:nvCxnSpPr>
        <p:spPr>
          <a:xfrm flipV="1">
            <a:off x="5571137" y="1723473"/>
            <a:ext cx="105730" cy="788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2" name="Straight Arrow Connector 31">
            <a:extLst>
              <a:ext uri="{FF2B5EF4-FFF2-40B4-BE49-F238E27FC236}">
                <a16:creationId xmlns:a16="http://schemas.microsoft.com/office/drawing/2014/main" id="{6DC52893-648D-BC2D-BDFF-F12ED9C84C00}"/>
              </a:ext>
            </a:extLst>
          </p:cNvPr>
          <p:cNvCxnSpPr>
            <a:stCxn id="16" idx="3"/>
            <a:endCxn id="17" idx="1"/>
          </p:cNvCxnSpPr>
          <p:nvPr/>
        </p:nvCxnSpPr>
        <p:spPr>
          <a:xfrm>
            <a:off x="6651701" y="1723473"/>
            <a:ext cx="105730" cy="788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4" name="Straight Arrow Connector 33">
            <a:extLst>
              <a:ext uri="{FF2B5EF4-FFF2-40B4-BE49-F238E27FC236}">
                <a16:creationId xmlns:a16="http://schemas.microsoft.com/office/drawing/2014/main" id="{A09BED27-5F76-7F49-C1F8-29C1FEFAF220}"/>
              </a:ext>
            </a:extLst>
          </p:cNvPr>
          <p:cNvCxnSpPr>
            <a:stCxn id="17" idx="3"/>
            <a:endCxn id="18" idx="1"/>
          </p:cNvCxnSpPr>
          <p:nvPr/>
        </p:nvCxnSpPr>
        <p:spPr>
          <a:xfrm>
            <a:off x="7802224" y="1731356"/>
            <a:ext cx="105730" cy="939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35A4A621-C099-5E20-3843-98249BD26167}"/>
              </a:ext>
            </a:extLst>
          </p:cNvPr>
          <p:cNvCxnSpPr>
            <a:stCxn id="7" idx="3"/>
            <a:endCxn id="19" idx="1"/>
          </p:cNvCxnSpPr>
          <p:nvPr/>
        </p:nvCxnSpPr>
        <p:spPr>
          <a:xfrm>
            <a:off x="9910767" y="2387287"/>
            <a:ext cx="127133"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 name="Slide Number Placeholder 9">
            <a:extLst>
              <a:ext uri="{FF2B5EF4-FFF2-40B4-BE49-F238E27FC236}">
                <a16:creationId xmlns:a16="http://schemas.microsoft.com/office/drawing/2014/main" id="{0AD3A998-731D-3877-F970-F32CC1327BE2}"/>
              </a:ext>
            </a:extLst>
          </p:cNvPr>
          <p:cNvSpPr>
            <a:spLocks noGrp="1"/>
          </p:cNvSpPr>
          <p:nvPr>
            <p:ph type="sldNum" sz="quarter" idx="12"/>
          </p:nvPr>
        </p:nvSpPr>
        <p:spPr>
          <a:xfrm>
            <a:off x="9448800" y="6523480"/>
            <a:ext cx="2743200" cy="365125"/>
          </a:xfrm>
        </p:spPr>
        <p:txBody>
          <a:bodyPr/>
          <a:lstStyle/>
          <a:p>
            <a:fld id="{82C41668-A9B7-4FAB-A418-B009C9AC4515}" type="slidenum">
              <a:rPr lang="en-US" smtClean="0"/>
              <a:t>24</a:t>
            </a:fld>
            <a:endParaRPr lang="en-US" dirty="0"/>
          </a:p>
        </p:txBody>
      </p:sp>
    </p:spTree>
    <p:extLst>
      <p:ext uri="{BB962C8B-B14F-4D97-AF65-F5344CB8AC3E}">
        <p14:creationId xmlns:p14="http://schemas.microsoft.com/office/powerpoint/2010/main" val="12280335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3557F-CC37-C7DA-32B4-EE42D86E7E19}"/>
              </a:ext>
            </a:extLst>
          </p:cNvPr>
          <p:cNvSpPr>
            <a:spLocks noGrp="1"/>
          </p:cNvSpPr>
          <p:nvPr>
            <p:ph type="title"/>
          </p:nvPr>
        </p:nvSpPr>
        <p:spPr>
          <a:xfrm>
            <a:off x="1804359" y="159367"/>
            <a:ext cx="9496245" cy="1325563"/>
          </a:xfrm>
        </p:spPr>
        <p:txBody>
          <a:bodyPr>
            <a:normAutofit fontScale="90000"/>
          </a:bodyPr>
          <a:lstStyle/>
          <a:p>
            <a:r>
              <a:rPr lang="en-US" sz="2400">
                <a:solidFill>
                  <a:srgbClr val="0000EC"/>
                </a:solidFill>
                <a:ea typeface="Calibri Light"/>
                <a:cs typeface="Calibri Light"/>
              </a:rPr>
              <a:t>Recommendations: Proposals for short-term voluntary label structure approach</a:t>
            </a:r>
            <a:br>
              <a:rPr lang="en-US" sz="2400">
                <a:solidFill>
                  <a:srgbClr val="0000EC"/>
                </a:solidFill>
                <a:ea typeface="Calibri Light"/>
                <a:cs typeface="Calibri Light"/>
              </a:rPr>
            </a:br>
            <a:br>
              <a:rPr lang="en-US" sz="2400">
                <a:solidFill>
                  <a:srgbClr val="0000EC"/>
                </a:solidFill>
                <a:ea typeface="Calibri Light"/>
                <a:cs typeface="Calibri Light"/>
              </a:rPr>
            </a:br>
            <a:endParaRPr lang="en-US" sz="2400">
              <a:solidFill>
                <a:srgbClr val="0000EC"/>
              </a:solidFill>
              <a:ea typeface="Calibri Light"/>
              <a:cs typeface="Calibri Light"/>
            </a:endParaRPr>
          </a:p>
        </p:txBody>
      </p:sp>
      <p:sp>
        <p:nvSpPr>
          <p:cNvPr id="3" name="Content Placeholder 2">
            <a:extLst>
              <a:ext uri="{FF2B5EF4-FFF2-40B4-BE49-F238E27FC236}">
                <a16:creationId xmlns:a16="http://schemas.microsoft.com/office/drawing/2014/main" id="{76D7FD2B-AD37-79B3-C2C2-D6F4F0BD85D3}"/>
              </a:ext>
            </a:extLst>
          </p:cNvPr>
          <p:cNvSpPr>
            <a:spLocks noGrp="1"/>
          </p:cNvSpPr>
          <p:nvPr>
            <p:ph idx="1"/>
          </p:nvPr>
        </p:nvSpPr>
        <p:spPr>
          <a:xfrm>
            <a:off x="451962" y="822148"/>
            <a:ext cx="11288075" cy="5288875"/>
          </a:xfrm>
        </p:spPr>
        <p:txBody>
          <a:bodyPr vert="horz" lIns="91440" tIns="45720" rIns="91440" bIns="45720" rtlCol="0" anchor="t">
            <a:noAutofit/>
          </a:bodyPr>
          <a:lstStyle/>
          <a:p>
            <a:pPr>
              <a:lnSpc>
                <a:spcPct val="107000"/>
              </a:lnSpc>
              <a:spcBef>
                <a:spcPts val="0"/>
              </a:spcBef>
              <a:buFont typeface="Symbol" panose="05050102010706020507" pitchFamily="18" charset="2"/>
              <a:buChar char=""/>
            </a:pPr>
            <a:r>
              <a:rPr lang="en-US" sz="1600" b="1" u="sng" kern="100" dirty="0">
                <a:effectLst/>
                <a:latin typeface="Calibri" panose="020F0502020204030204" pitchFamily="34" charset="0"/>
                <a:ea typeface="Calibri" panose="020F0502020204030204" pitchFamily="34" charset="0"/>
                <a:cs typeface="Calibri" panose="020F0502020204030204" pitchFamily="34" charset="0"/>
              </a:rPr>
              <a:t>Use of </a:t>
            </a:r>
            <a:r>
              <a:rPr lang="en-US" sz="1600" b="1" u="sng" kern="100" dirty="0">
                <a:latin typeface="Calibri" panose="020F0502020204030204" pitchFamily="34" charset="0"/>
                <a:ea typeface="Calibri" panose="020F0502020204030204" pitchFamily="34" charset="0"/>
                <a:cs typeface="Calibri" panose="020F0502020204030204" pitchFamily="34" charset="0"/>
              </a:rPr>
              <a:t>this</a:t>
            </a:r>
            <a:r>
              <a:rPr lang="en-US" sz="1600" b="1" u="sng" kern="100" dirty="0">
                <a:effectLst/>
                <a:latin typeface="Calibri" panose="020F0502020204030204" pitchFamily="34" charset="0"/>
                <a:ea typeface="Calibri" panose="020F0502020204030204" pitchFamily="34" charset="0"/>
                <a:cs typeface="Calibri" panose="020F0502020204030204" pitchFamily="34" charset="0"/>
              </a:rPr>
              <a:t> </a:t>
            </a:r>
            <a:r>
              <a:rPr lang="en-US" sz="1600" b="1" u="sng" kern="100" dirty="0">
                <a:latin typeface="Calibri" panose="020F0502020204030204" pitchFamily="34" charset="0"/>
                <a:ea typeface="Calibri" panose="020F0502020204030204" pitchFamily="34" charset="0"/>
                <a:cs typeface="Calibri" panose="020F0502020204030204" pitchFamily="34" charset="0"/>
              </a:rPr>
              <a:t>approach</a:t>
            </a:r>
            <a:r>
              <a:rPr lang="en-US" sz="1600" b="1" u="sng" kern="100" dirty="0">
                <a:effectLst/>
                <a:latin typeface="Calibri" panose="020F0502020204030204" pitchFamily="34" charset="0"/>
                <a:ea typeface="Calibri" panose="020F0502020204030204" pitchFamily="34" charset="0"/>
                <a:cs typeface="Calibri" panose="020F0502020204030204" pitchFamily="34" charset="0"/>
              </a:rPr>
              <a:t> </a:t>
            </a:r>
            <a:r>
              <a:rPr lang="en-US" sz="1600" b="1" u="sng" kern="100" dirty="0">
                <a:latin typeface="Calibri" panose="020F0502020204030204" pitchFamily="34" charset="0"/>
                <a:ea typeface="Calibri" panose="020F0502020204030204" pitchFamily="34" charset="0"/>
                <a:cs typeface="Calibri" panose="020F0502020204030204" pitchFamily="34" charset="0"/>
              </a:rPr>
              <a:t>could result in some short-term wins for quicker submissions and review times:</a:t>
            </a:r>
            <a:r>
              <a:rPr lang="en-US" sz="1600" b="1" kern="100" dirty="0">
                <a:latin typeface="Calibri" panose="020F0502020204030204" pitchFamily="34" charset="0"/>
                <a:ea typeface="Calibri" panose="020F0502020204030204" pitchFamily="34" charset="0"/>
                <a:cs typeface="Calibri" panose="020F0502020204030204" pitchFamily="34" charset="0"/>
              </a:rPr>
              <a:t> </a:t>
            </a:r>
            <a:r>
              <a:rPr lang="en-US" sz="1600" kern="100" dirty="0">
                <a:latin typeface="Calibri" panose="020F0502020204030204" pitchFamily="34" charset="0"/>
                <a:ea typeface="Calibri" panose="020F0502020204030204" pitchFamily="34" charset="0"/>
                <a:cs typeface="Calibri" panose="020F0502020204030204" pitchFamily="34" charset="0"/>
              </a:rPr>
              <a:t>Regulators and registrants to consider metrics that can be used as a baseline and to then show progress as process improves</a:t>
            </a:r>
            <a:endParaRPr lang="en-US" sz="1600" kern="100" dirty="0">
              <a:effectLst/>
              <a:latin typeface="Calibri" panose="020F0502020204030204" pitchFamily="34" charset="0"/>
              <a:ea typeface="Calibri" panose="020F0502020204030204" pitchFamily="34" charset="0"/>
              <a:cs typeface="Calibri" panose="020F0502020204030204" pitchFamily="34" charset="0"/>
            </a:endParaRPr>
          </a:p>
          <a:p>
            <a:pPr marL="342900" indent="-342900">
              <a:lnSpc>
                <a:spcPct val="107000"/>
              </a:lnSpc>
              <a:spcBef>
                <a:spcPts val="0"/>
              </a:spcBef>
              <a:buFont typeface="Symbol" panose="05050102010706020507" pitchFamily="18" charset="2"/>
              <a:buChar char=""/>
            </a:pPr>
            <a:r>
              <a:rPr lang="en-US" sz="1600" kern="100" dirty="0">
                <a:effectLst/>
                <a:latin typeface="Calibri" panose="020F0502020204030204" pitchFamily="34" charset="0"/>
                <a:ea typeface="Calibri" panose="020F0502020204030204" pitchFamily="34" charset="0"/>
                <a:cs typeface="Calibri" panose="020F0502020204030204" pitchFamily="34" charset="0"/>
              </a:rPr>
              <a:t>This is a </a:t>
            </a:r>
            <a:r>
              <a:rPr lang="en-US" sz="1600" b="1" u="sng" kern="100" dirty="0">
                <a:effectLst/>
                <a:latin typeface="Calibri" panose="020F0502020204030204" pitchFamily="34" charset="0"/>
                <a:ea typeface="Calibri" panose="020F0502020204030204" pitchFamily="34" charset="0"/>
                <a:cs typeface="Calibri" panose="020F0502020204030204" pitchFamily="34" charset="0"/>
              </a:rPr>
              <a:t>voluntary</a:t>
            </a:r>
            <a:r>
              <a:rPr lang="en-US" sz="1600" b="1" kern="100" dirty="0">
                <a:effectLst/>
                <a:latin typeface="Calibri" panose="020F0502020204030204" pitchFamily="34" charset="0"/>
                <a:ea typeface="Calibri" panose="020F0502020204030204" pitchFamily="34" charset="0"/>
                <a:cs typeface="Calibri" panose="020F0502020204030204" pitchFamily="34" charset="0"/>
              </a:rPr>
              <a:t> </a:t>
            </a:r>
            <a:r>
              <a:rPr lang="en-US" sz="1600" kern="100" dirty="0">
                <a:latin typeface="Calibri" panose="020F0502020204030204" pitchFamily="34" charset="0"/>
                <a:ea typeface="Calibri" panose="020F0502020204030204" pitchFamily="34" charset="0"/>
                <a:cs typeface="Calibri" panose="020F0502020204030204" pitchFamily="34" charset="0"/>
              </a:rPr>
              <a:t>approach</a:t>
            </a:r>
            <a:endParaRPr lang="en-US" sz="1600" kern="1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1600" kern="100" dirty="0">
                <a:effectLst/>
                <a:latin typeface="Calibri" panose="020F0502020204030204" pitchFamily="34" charset="0"/>
                <a:ea typeface="Calibri" panose="020F0502020204030204" pitchFamily="34" charset="0"/>
                <a:cs typeface="Calibri" panose="020F0502020204030204" pitchFamily="34" charset="0"/>
              </a:rPr>
              <a:t>Not every data element is mandatory on every label (while backbone should be the same among all pesticides, different pesticide types will differ in their templates/modules)</a:t>
            </a:r>
          </a:p>
          <a:p>
            <a:pPr>
              <a:lnSpc>
                <a:spcPct val="107000"/>
              </a:lnSpc>
              <a:spcBef>
                <a:spcPts val="0"/>
              </a:spcBef>
              <a:buFont typeface="Symbol" panose="05050102010706020507" pitchFamily="18" charset="2"/>
              <a:buChar char=""/>
            </a:pPr>
            <a:r>
              <a:rPr lang="en-US" sz="1600" kern="100" dirty="0">
                <a:effectLst/>
                <a:latin typeface="Calibri" panose="020F0502020204030204" pitchFamily="34" charset="0"/>
                <a:ea typeface="Calibri" panose="020F0502020204030204" pitchFamily="34" charset="0"/>
                <a:cs typeface="Calibri" panose="020F0502020204030204" pitchFamily="34" charset="0"/>
              </a:rPr>
              <a:t>All the “data” / “information” of the label will fit into one of these data elements</a:t>
            </a:r>
          </a:p>
          <a:p>
            <a:pPr>
              <a:lnSpc>
                <a:spcPct val="107000"/>
              </a:lnSpc>
              <a:spcBef>
                <a:spcPts val="0"/>
              </a:spcBef>
              <a:buFont typeface="Symbol" panose="05050102010706020507" pitchFamily="18" charset="2"/>
              <a:buChar char=""/>
            </a:pPr>
            <a:r>
              <a:rPr lang="en-US" sz="1600" kern="100" dirty="0">
                <a:effectLst/>
                <a:latin typeface="Calibri" panose="020F0502020204030204" pitchFamily="34" charset="0"/>
                <a:ea typeface="Calibri" panose="020F0502020204030204" pitchFamily="34" charset="0"/>
                <a:cs typeface="Calibri" panose="020F0502020204030204" pitchFamily="34" charset="0"/>
              </a:rPr>
              <a:t>Recommend that a placeholder be allowed for Website / QR Code /Telephone Number data elements</a:t>
            </a:r>
          </a:p>
          <a:p>
            <a:pPr>
              <a:lnSpc>
                <a:spcPct val="107000"/>
              </a:lnSpc>
              <a:spcBef>
                <a:spcPts val="0"/>
              </a:spcBef>
              <a:buFont typeface="Symbol" panose="05050102010706020507" pitchFamily="18" charset="2"/>
              <a:buChar char=""/>
            </a:pPr>
            <a:r>
              <a:rPr lang="en-US" sz="1600" kern="100" dirty="0">
                <a:effectLst/>
                <a:latin typeface="Calibri" panose="020F0502020204030204" pitchFamily="34" charset="0"/>
                <a:ea typeface="Calibri" panose="020F0502020204030204" pitchFamily="34" charset="0"/>
                <a:cs typeface="Calibri" panose="020F0502020204030204" pitchFamily="34" charset="0"/>
              </a:rPr>
              <a:t>Source information and requirements will be highlighted (e.g., location requirements)</a:t>
            </a:r>
          </a:p>
          <a:p>
            <a:pPr>
              <a:lnSpc>
                <a:spcPct val="107000"/>
              </a:lnSpc>
              <a:spcBef>
                <a:spcPts val="0"/>
              </a:spcBef>
              <a:buFont typeface="Symbol" panose="05050102010706020507" pitchFamily="18" charset="2"/>
              <a:buChar char=""/>
            </a:pPr>
            <a:r>
              <a:rPr lang="en-US" sz="1600" kern="100" dirty="0">
                <a:latin typeface="Calibri" panose="020F0502020204030204" pitchFamily="34" charset="0"/>
                <a:ea typeface="Calibri" panose="020F0502020204030204" pitchFamily="34" charset="0"/>
                <a:cs typeface="Calibri" panose="020F0502020204030204" pitchFamily="34" charset="0"/>
              </a:rPr>
              <a:t>T</a:t>
            </a:r>
            <a:r>
              <a:rPr lang="en-US" sz="1600" kern="100" dirty="0">
                <a:effectLst/>
                <a:latin typeface="Calibri" panose="020F0502020204030204" pitchFamily="34" charset="0"/>
                <a:ea typeface="Calibri" panose="020F0502020204030204" pitchFamily="34" charset="0"/>
                <a:cs typeface="Calibri" panose="020F0502020204030204" pitchFamily="34" charset="0"/>
              </a:rPr>
              <a:t>here will be the option to add free text however, this should be limited, and standardized if possible (if not upfront, at a later date with system upgrade milestones)</a:t>
            </a:r>
            <a:endParaRPr lang="en-US" sz="1600" dirty="0">
              <a:latin typeface="Calibri" panose="020F0502020204030204" pitchFamily="34" charset="0"/>
              <a:ea typeface="Calibri" panose="020F0502020204030204" pitchFamily="34" charset="0"/>
              <a:cs typeface="Calibri" panose="020F0502020204030204" pitchFamily="34" charset="0"/>
            </a:endParaRPr>
          </a:p>
          <a:p>
            <a:pPr>
              <a:lnSpc>
                <a:spcPct val="107000"/>
              </a:lnSpc>
              <a:spcBef>
                <a:spcPts val="0"/>
              </a:spcBef>
              <a:buFont typeface="Symbol" panose="05050102010706020507" pitchFamily="18" charset="2"/>
              <a:buChar char=""/>
            </a:pPr>
            <a:r>
              <a:rPr lang="en-US" sz="1600" kern="100" dirty="0">
                <a:effectLst/>
                <a:latin typeface="Calibri" panose="020F0502020204030204" pitchFamily="34" charset="0"/>
                <a:ea typeface="Calibri" panose="020F0502020204030204" pitchFamily="34" charset="0"/>
                <a:cs typeface="Calibri" panose="020F0502020204030204" pitchFamily="34" charset="0"/>
              </a:rPr>
              <a:t>The information should be understandable to all audiences (requires abbreviations to be defined and cross-checking w/a diversity of stakeholder groups)</a:t>
            </a:r>
          </a:p>
          <a:p>
            <a:pPr>
              <a:lnSpc>
                <a:spcPct val="107000"/>
              </a:lnSpc>
              <a:spcBef>
                <a:spcPts val="0"/>
              </a:spcBef>
              <a:buFont typeface="Symbol" panose="05050102010706020507" pitchFamily="18" charset="2"/>
              <a:buChar char=""/>
            </a:pPr>
            <a:r>
              <a:rPr lang="en-US" sz="1600" kern="100" dirty="0">
                <a:latin typeface="Calibri" panose="020F0502020204030204" pitchFamily="34" charset="0"/>
                <a:ea typeface="Calibri" panose="020F0502020204030204" pitchFamily="34" charset="0"/>
                <a:cs typeface="Calibri" panose="020F0502020204030204" pitchFamily="34" charset="0"/>
              </a:rPr>
              <a:t>If possible, approach should be fit-for-future</a:t>
            </a:r>
            <a:r>
              <a:rPr lang="en-US" sz="1600" kern="100" dirty="0">
                <a:effectLst/>
                <a:latin typeface="Calibri" panose="020F0502020204030204" pitchFamily="34" charset="0"/>
                <a:ea typeface="Calibri" panose="020F0502020204030204" pitchFamily="34" charset="0"/>
                <a:cs typeface="Calibri" panose="020F0502020204030204" pitchFamily="34" charset="0"/>
              </a:rPr>
              <a:t> use with </a:t>
            </a:r>
            <a:r>
              <a:rPr lang="en-US" sz="1600" kern="100" dirty="0">
                <a:latin typeface="Calibri" panose="020F0502020204030204" pitchFamily="34" charset="0"/>
                <a:ea typeface="Calibri" panose="020F0502020204030204" pitchFamily="34" charset="0"/>
                <a:cs typeface="Calibri" panose="020F0502020204030204" pitchFamily="34" charset="0"/>
              </a:rPr>
              <a:t>technology advances that can reduce submission and review time (e.g., structured content authoring and review)</a:t>
            </a:r>
          </a:p>
          <a:p>
            <a:pPr>
              <a:lnSpc>
                <a:spcPct val="107000"/>
              </a:lnSpc>
              <a:spcBef>
                <a:spcPts val="0"/>
              </a:spcBef>
              <a:buFont typeface="Symbol" panose="05050102010706020507" pitchFamily="18" charset="2"/>
              <a:buChar char=""/>
            </a:pPr>
            <a:r>
              <a:rPr lang="en-US" sz="1600" kern="100" dirty="0">
                <a:latin typeface="Calibri" panose="020F0502020204030204" pitchFamily="34" charset="0"/>
                <a:ea typeface="Calibri" panose="020F0502020204030204" pitchFamily="34" charset="0"/>
                <a:cs typeface="Calibri" panose="020F0502020204030204" pitchFamily="34" charset="0"/>
              </a:rPr>
              <a:t>H</a:t>
            </a:r>
            <a:r>
              <a:rPr lang="en-US" sz="1600" kern="100" dirty="0">
                <a:effectLst/>
                <a:latin typeface="Calibri" panose="020F0502020204030204" pitchFamily="34" charset="0"/>
                <a:ea typeface="Calibri" panose="020F0502020204030204" pitchFamily="34" charset="0"/>
                <a:cs typeface="Calibri" panose="020F0502020204030204" pitchFamily="34" charset="0"/>
              </a:rPr>
              <a:t>ouse in </a:t>
            </a:r>
            <a:r>
              <a:rPr lang="en-US" sz="1600" kern="100" dirty="0">
                <a:latin typeface="Calibri" panose="020F0502020204030204" pitchFamily="34" charset="0"/>
                <a:ea typeface="Calibri" panose="020F0502020204030204" pitchFamily="34" charset="0"/>
                <a:cs typeface="Calibri" panose="020F0502020204030204" pitchFamily="34" charset="0"/>
              </a:rPr>
              <a:t>a central label guidance location that includes:</a:t>
            </a:r>
          </a:p>
          <a:p>
            <a:pPr marL="800100" lvl="1" indent="-342900">
              <a:lnSpc>
                <a:spcPct val="107000"/>
              </a:lnSpc>
              <a:spcBef>
                <a:spcPts val="0"/>
              </a:spcBef>
              <a:buFont typeface="Symbol" panose="05050102010706020507" pitchFamily="18" charset="2"/>
              <a:buChar char=""/>
            </a:pPr>
            <a:r>
              <a:rPr lang="en-US" sz="1600" kern="100" dirty="0">
                <a:latin typeface="Calibri" panose="020F0502020204030204" pitchFamily="34" charset="0"/>
                <a:ea typeface="Calibri" panose="020F0502020204030204" pitchFamily="34" charset="0"/>
                <a:cs typeface="Calibri" panose="020F0502020204030204" pitchFamily="34" charset="0"/>
              </a:rPr>
              <a:t>Structure of data elements for all pesticide products</a:t>
            </a:r>
          </a:p>
          <a:p>
            <a:pPr marL="800100" lvl="1" indent="-342900">
              <a:lnSpc>
                <a:spcPct val="107000"/>
              </a:lnSpc>
              <a:spcBef>
                <a:spcPts val="0"/>
              </a:spcBef>
              <a:buFont typeface="Symbol" panose="05050102010706020507" pitchFamily="18" charset="2"/>
              <a:buChar char=""/>
            </a:pPr>
            <a:r>
              <a:rPr lang="en-US" sz="1600" kern="100" dirty="0">
                <a:latin typeface="Calibri" panose="020F0502020204030204" pitchFamily="34" charset="0"/>
                <a:ea typeface="Calibri" panose="020F0502020204030204" pitchFamily="34" charset="0"/>
                <a:cs typeface="Calibri" panose="020F0502020204030204" pitchFamily="34" charset="0"/>
              </a:rPr>
              <a:t>Templates/Modules for different pesticides types (start with Antimicrobial and Conventional examples and add as more pesticide types are evaluated for adherence with the structure and their individual template/module needs)</a:t>
            </a:r>
          </a:p>
          <a:p>
            <a:pPr marL="800100" lvl="1" indent="-342900">
              <a:lnSpc>
                <a:spcPct val="107000"/>
              </a:lnSpc>
              <a:spcBef>
                <a:spcPts val="0"/>
              </a:spcBef>
              <a:buFont typeface="Symbol" panose="05050102010706020507" pitchFamily="18" charset="2"/>
              <a:buChar char=""/>
            </a:pPr>
            <a:r>
              <a:rPr lang="en-US" sz="1600" kern="100" dirty="0">
                <a:latin typeface="Calibri" panose="020F0502020204030204" pitchFamily="34" charset="0"/>
                <a:ea typeface="Calibri" panose="020F0502020204030204" pitchFamily="34" charset="0"/>
                <a:cs typeface="Calibri" panose="020F0502020204030204" pitchFamily="34" charset="0"/>
              </a:rPr>
              <a:t>Defined options for pick lists, standard/mandatory phrases, and controlled vocabularies</a:t>
            </a:r>
          </a:p>
          <a:p>
            <a:pPr marL="800100" lvl="1" indent="-342900">
              <a:lnSpc>
                <a:spcPct val="107000"/>
              </a:lnSpc>
              <a:spcBef>
                <a:spcPts val="0"/>
              </a:spcBef>
              <a:buFont typeface="Symbol" panose="05050102010706020507" pitchFamily="18" charset="2"/>
              <a:buChar char=""/>
            </a:pPr>
            <a:r>
              <a:rPr lang="en-US" sz="1600" dirty="0">
                <a:latin typeface="Calibri" panose="020F0502020204030204" pitchFamily="34" charset="0"/>
                <a:ea typeface="Calibri" panose="020F0502020204030204" pitchFamily="34" charset="0"/>
                <a:cs typeface="Calibri" panose="020F0502020204030204" pitchFamily="34" charset="0"/>
              </a:rPr>
              <a:t>Validation and interoperability rules for data elements </a:t>
            </a:r>
          </a:p>
          <a:p>
            <a:pPr marL="800100" lvl="1" indent="-342900">
              <a:lnSpc>
                <a:spcPct val="107000"/>
              </a:lnSpc>
              <a:spcBef>
                <a:spcPts val="0"/>
              </a:spcBef>
              <a:buFont typeface="Symbol" panose="05050102010706020507" pitchFamily="18" charset="2"/>
              <a:buChar char=""/>
            </a:pPr>
            <a:r>
              <a:rPr lang="en-US" sz="1600" kern="100" dirty="0">
                <a:latin typeface="Calibri" panose="020F0502020204030204" pitchFamily="34" charset="0"/>
                <a:ea typeface="Calibri" panose="020F0502020204030204" pitchFamily="34" charset="0"/>
                <a:cs typeface="Calibri" panose="020F0502020204030204" pitchFamily="34" charset="0"/>
              </a:rPr>
              <a:t>If this guidance location is the Label Review Manual, this would need refinement, updating, and a maintenance plan to ensure user ease, to be consistent with other sources (e.g., CFR), and to remain relevant</a:t>
            </a:r>
            <a:endParaRPr lang="en-US" sz="1600" kern="1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5" name="Slide Number Placeholder 4">
            <a:extLst>
              <a:ext uri="{FF2B5EF4-FFF2-40B4-BE49-F238E27FC236}">
                <a16:creationId xmlns:a16="http://schemas.microsoft.com/office/drawing/2014/main" id="{3F6F2119-7588-B589-5050-516A4AE7032B}"/>
              </a:ext>
            </a:extLst>
          </p:cNvPr>
          <p:cNvSpPr>
            <a:spLocks noGrp="1"/>
          </p:cNvSpPr>
          <p:nvPr>
            <p:ph type="sldNum" sz="quarter" idx="12"/>
          </p:nvPr>
        </p:nvSpPr>
        <p:spPr/>
        <p:txBody>
          <a:bodyPr/>
          <a:lstStyle/>
          <a:p>
            <a:fld id="{82C41668-A9B7-4FAB-A418-B009C9AC4515}" type="slidenum">
              <a:rPr lang="en-US" smtClean="0"/>
              <a:t>25</a:t>
            </a:fld>
            <a:endParaRPr lang="en-US"/>
          </a:p>
        </p:txBody>
      </p:sp>
    </p:spTree>
    <p:extLst>
      <p:ext uri="{BB962C8B-B14F-4D97-AF65-F5344CB8AC3E}">
        <p14:creationId xmlns:p14="http://schemas.microsoft.com/office/powerpoint/2010/main" val="23766156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789A46-229E-0C50-88CB-1FCD659E8E3F}"/>
              </a:ext>
            </a:extLst>
          </p:cNvPr>
          <p:cNvSpPr>
            <a:spLocks noGrp="1"/>
          </p:cNvSpPr>
          <p:nvPr>
            <p:ph idx="1"/>
          </p:nvPr>
        </p:nvSpPr>
        <p:spPr>
          <a:xfrm>
            <a:off x="634483" y="1311215"/>
            <a:ext cx="10870130" cy="5210355"/>
          </a:xfrm>
        </p:spPr>
        <p:txBody>
          <a:bodyPr>
            <a:normAutofit fontScale="77500" lnSpcReduction="20000"/>
          </a:bodyPr>
          <a:lstStyle/>
          <a:p>
            <a:pPr marL="0" indent="0">
              <a:buNone/>
            </a:pPr>
            <a:r>
              <a:rPr lang="en-US" sz="2800" b="1" dirty="0">
                <a:latin typeface="Calibri" panose="020F0502020204030204" pitchFamily="34" charset="0"/>
                <a:ea typeface="Calibri" panose="020F0502020204030204" pitchFamily="34" charset="0"/>
                <a:cs typeface="Calibri" panose="020F0502020204030204" pitchFamily="34" charset="0"/>
              </a:rPr>
              <a:t>Longer Term – Ability for EPA to capture and communicate label elements as “Digital Data” and move from document centric to data centric label information:</a:t>
            </a:r>
          </a:p>
          <a:p>
            <a:pPr lvl="1"/>
            <a:r>
              <a:rPr lang="en-US" dirty="0"/>
              <a:t>Work with stakeholders to define pick lists, standard/mandatory phrases, controlled vocabularies, and/or interoperability for identified data elements for all pesticide types</a:t>
            </a:r>
          </a:p>
          <a:p>
            <a:pPr lvl="1"/>
            <a:r>
              <a:rPr lang="en-US" dirty="0"/>
              <a:t>Work with stakeholders for other pesticide types for comparison and incorporation into to minimum set of common data elements approach</a:t>
            </a:r>
          </a:p>
          <a:p>
            <a:pPr lvl="1"/>
            <a:r>
              <a:rPr lang="en-US" dirty="0"/>
              <a:t>Work with pesticide label stakeholder groups for comprehension improvement possibilities</a:t>
            </a:r>
          </a:p>
          <a:p>
            <a:pPr lvl="1"/>
            <a:r>
              <a:rPr lang="en-US" dirty="0"/>
              <a:t>Identify metrics to monitor benefits gained along the journey of digital labels and platforms</a:t>
            </a:r>
          </a:p>
          <a:p>
            <a:pPr lvl="1"/>
            <a:r>
              <a:rPr lang="en-US" dirty="0"/>
              <a:t>Pilot structured label submissions and capture further areas for improvement</a:t>
            </a:r>
          </a:p>
          <a:p>
            <a:pPr lvl="1"/>
            <a:r>
              <a:rPr lang="en-US" dirty="0"/>
              <a:t>Consider use document/section compare technology/approaches that is fit for the future (current tools are generally not adequate for what is needed)</a:t>
            </a:r>
          </a:p>
          <a:p>
            <a:pPr lvl="2"/>
            <a:r>
              <a:rPr lang="en-US" dirty="0"/>
              <a:t>Would enable EPA with automation that could support ceasing de novo reviews when previously reviewed in the last (e.g., 1 year/2 years) in most cases</a:t>
            </a:r>
          </a:p>
          <a:p>
            <a:pPr lvl="1"/>
            <a:r>
              <a:rPr lang="en-US" dirty="0"/>
              <a:t>Work with States to understand their needs for an electronic system</a:t>
            </a:r>
          </a:p>
          <a:p>
            <a:pPr lvl="1"/>
            <a:r>
              <a:rPr lang="en-US" dirty="0"/>
              <a:t>Recommend that EPA and States consider common data elements to enable interoperability of systems in Federal </a:t>
            </a:r>
            <a:r>
              <a:rPr lang="en-US" dirty="0">
                <a:sym typeface="Wingdings" panose="05000000000000000000" pitchFamily="2" charset="2"/>
              </a:rPr>
              <a:t> State, State  State, and Federal/State  Local Authority interfaces</a:t>
            </a:r>
          </a:p>
          <a:p>
            <a:pPr lvl="1"/>
            <a:r>
              <a:rPr lang="en-US" dirty="0">
                <a:sym typeface="Wingdings" panose="05000000000000000000" pitchFamily="2" charset="2"/>
              </a:rPr>
              <a:t>End-to-end and two-way digital submission, registration, and distribution system to enable intake review, and label access by users</a:t>
            </a:r>
          </a:p>
          <a:p>
            <a:pPr lvl="1"/>
            <a:r>
              <a:rPr lang="en-US" dirty="0">
                <a:sym typeface="Wingdings" panose="05000000000000000000" pitchFamily="2" charset="2"/>
              </a:rPr>
              <a:t>D</a:t>
            </a:r>
            <a:r>
              <a:rPr lang="en-US" dirty="0"/>
              <a:t>efine workflows of human processes, document management, system interoperability, and content/data model management</a:t>
            </a:r>
          </a:p>
        </p:txBody>
      </p:sp>
      <p:sp>
        <p:nvSpPr>
          <p:cNvPr id="5" name="Title 5">
            <a:extLst>
              <a:ext uri="{FF2B5EF4-FFF2-40B4-BE49-F238E27FC236}">
                <a16:creationId xmlns:a16="http://schemas.microsoft.com/office/drawing/2014/main" id="{F66C9151-0435-64D1-8B77-ECF9B52A4501}"/>
              </a:ext>
            </a:extLst>
          </p:cNvPr>
          <p:cNvSpPr txBox="1">
            <a:spLocks/>
          </p:cNvSpPr>
          <p:nvPr/>
        </p:nvSpPr>
        <p:spPr>
          <a:xfrm>
            <a:off x="1233996" y="214503"/>
            <a:ext cx="10053637" cy="88488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dirty="0">
                <a:solidFill>
                  <a:srgbClr val="0000EC"/>
                </a:solidFill>
                <a:ea typeface="Times New Roman" panose="02020603050405020304" pitchFamily="18" charset="0"/>
                <a:cs typeface="+mn-cs"/>
              </a:rPr>
              <a:t>Recommendations: Structured Digital Labeling is Necessary for Maximum Label Reform</a:t>
            </a:r>
            <a:endParaRPr lang="en-US" sz="2800" dirty="0"/>
          </a:p>
        </p:txBody>
      </p:sp>
      <p:sp>
        <p:nvSpPr>
          <p:cNvPr id="2" name="Slide Number Placeholder 1">
            <a:extLst>
              <a:ext uri="{FF2B5EF4-FFF2-40B4-BE49-F238E27FC236}">
                <a16:creationId xmlns:a16="http://schemas.microsoft.com/office/drawing/2014/main" id="{17B846AA-63D4-B30A-5BC6-19B51827BA47}"/>
              </a:ext>
            </a:extLst>
          </p:cNvPr>
          <p:cNvSpPr>
            <a:spLocks noGrp="1"/>
          </p:cNvSpPr>
          <p:nvPr>
            <p:ph type="sldNum" sz="quarter" idx="12"/>
          </p:nvPr>
        </p:nvSpPr>
        <p:spPr/>
        <p:txBody>
          <a:bodyPr/>
          <a:lstStyle/>
          <a:p>
            <a:fld id="{82C41668-A9B7-4FAB-A418-B009C9AC4515}" type="slidenum">
              <a:rPr lang="en-US" smtClean="0"/>
              <a:t>26</a:t>
            </a:fld>
            <a:endParaRPr lang="en-US"/>
          </a:p>
        </p:txBody>
      </p:sp>
    </p:spTree>
    <p:extLst>
      <p:ext uri="{BB962C8B-B14F-4D97-AF65-F5344CB8AC3E}">
        <p14:creationId xmlns:p14="http://schemas.microsoft.com/office/powerpoint/2010/main" val="19351770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CCE3BDB-DC6B-F0A4-C904-8DBCF91358F4}"/>
              </a:ext>
            </a:extLst>
          </p:cNvPr>
          <p:cNvSpPr>
            <a:spLocks noGrp="1"/>
          </p:cNvSpPr>
          <p:nvPr>
            <p:ph type="title"/>
          </p:nvPr>
        </p:nvSpPr>
        <p:spPr>
          <a:xfrm>
            <a:off x="838200" y="-101409"/>
            <a:ext cx="10515600" cy="1325563"/>
          </a:xfrm>
        </p:spPr>
        <p:txBody>
          <a:bodyPr>
            <a:normAutofit/>
          </a:bodyPr>
          <a:lstStyle/>
          <a:p>
            <a:pPr algn="ctr"/>
            <a:r>
              <a:rPr lang="en-US" sz="4000" dirty="0">
                <a:solidFill>
                  <a:srgbClr val="0000EC"/>
                </a:solidFill>
                <a:cs typeface="Calibri Light"/>
              </a:rPr>
              <a:t>Next Steps</a:t>
            </a:r>
          </a:p>
        </p:txBody>
      </p:sp>
      <p:sp>
        <p:nvSpPr>
          <p:cNvPr id="6" name="Content Placeholder 5">
            <a:extLst>
              <a:ext uri="{FF2B5EF4-FFF2-40B4-BE49-F238E27FC236}">
                <a16:creationId xmlns:a16="http://schemas.microsoft.com/office/drawing/2014/main" id="{53F06B91-5730-72BF-CA59-554DC62E0B47}"/>
              </a:ext>
            </a:extLst>
          </p:cNvPr>
          <p:cNvSpPr>
            <a:spLocks noGrp="1"/>
          </p:cNvSpPr>
          <p:nvPr>
            <p:ph idx="1"/>
          </p:nvPr>
        </p:nvSpPr>
        <p:spPr>
          <a:xfrm>
            <a:off x="745800" y="965618"/>
            <a:ext cx="10974422" cy="5641915"/>
          </a:xfrm>
        </p:spPr>
        <p:txBody>
          <a:bodyPr vert="horz" lIns="91440" tIns="45720" rIns="91440" bIns="45720" rtlCol="0" anchor="t">
            <a:noAutofit/>
          </a:bodyPr>
          <a:lstStyle/>
          <a:p>
            <a:pPr marL="285750" indent="-285750"/>
            <a:endParaRPr lang="en-US" sz="2400" b="1" dirty="0">
              <a:latin typeface="Calibri" panose="020F0502020204030204" pitchFamily="34" charset="0"/>
              <a:ea typeface="Calibri" panose="020F0502020204030204" pitchFamily="34" charset="0"/>
              <a:cs typeface="Calibri" panose="020F0502020204030204" pitchFamily="34" charset="0"/>
            </a:endParaRPr>
          </a:p>
          <a:p>
            <a:pPr lvl="1"/>
            <a:r>
              <a:rPr lang="en-US" dirty="0">
                <a:latin typeface="Calibri"/>
                <a:ea typeface="Calibri" panose="020F0502020204030204" pitchFamily="34" charset="0"/>
                <a:cs typeface="Calibri"/>
              </a:rPr>
              <a:t>Formalize the PPDC LRWG recommendations for consideration of the PPDC in Spring 2025.  </a:t>
            </a:r>
          </a:p>
          <a:p>
            <a:pPr lvl="1"/>
            <a:r>
              <a:rPr lang="en-US" dirty="0">
                <a:latin typeface="Calibri"/>
                <a:ea typeface="Calibri" panose="020F0502020204030204" pitchFamily="34" charset="0"/>
                <a:cs typeface="Calibri"/>
              </a:rPr>
              <a:t>PPDC LRWG serving as an initial sounding board for EPA portal feedback during implementation phase until Spring 2025 meeting after which, we will assess needs</a:t>
            </a:r>
            <a:endParaRPr lang="en-US" dirty="0">
              <a:latin typeface="Calibri"/>
              <a:cs typeface="Calibri"/>
            </a:endParaRPr>
          </a:p>
          <a:p>
            <a:pPr lvl="1"/>
            <a:endParaRPr lang="en-US" dirty="0">
              <a:latin typeface="Calibri" panose="020F0502020204030204" pitchFamily="34" charset="0"/>
              <a:ea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2A197DD3-3A81-DEFF-1D38-C053D380045D}"/>
              </a:ext>
            </a:extLst>
          </p:cNvPr>
          <p:cNvSpPr>
            <a:spLocks noGrp="1"/>
          </p:cNvSpPr>
          <p:nvPr>
            <p:ph type="sldNum" sz="quarter" idx="12"/>
          </p:nvPr>
        </p:nvSpPr>
        <p:spPr/>
        <p:txBody>
          <a:bodyPr/>
          <a:lstStyle/>
          <a:p>
            <a:fld id="{82C41668-A9B7-4FAB-A418-B009C9AC4515}" type="slidenum">
              <a:rPr lang="en-US" smtClean="0"/>
              <a:t>27</a:t>
            </a:fld>
            <a:endParaRPr lang="en-US"/>
          </a:p>
        </p:txBody>
      </p:sp>
    </p:spTree>
    <p:extLst>
      <p:ext uri="{BB962C8B-B14F-4D97-AF65-F5344CB8AC3E}">
        <p14:creationId xmlns:p14="http://schemas.microsoft.com/office/powerpoint/2010/main" val="21606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574828B-74E7-FF03-E92C-F5E5C17C4A24}"/>
              </a:ext>
            </a:extLst>
          </p:cNvPr>
          <p:cNvSpPr>
            <a:spLocks noGrp="1"/>
          </p:cNvSpPr>
          <p:nvPr>
            <p:ph type="title"/>
          </p:nvPr>
        </p:nvSpPr>
        <p:spPr>
          <a:xfrm>
            <a:off x="838200" y="182244"/>
            <a:ext cx="10515600" cy="1325563"/>
          </a:xfrm>
        </p:spPr>
        <p:txBody>
          <a:bodyPr/>
          <a:lstStyle/>
          <a:p>
            <a:r>
              <a:rPr lang="en-US">
                <a:solidFill>
                  <a:srgbClr val="0000EC"/>
                </a:solidFill>
              </a:rPr>
              <a:t>PPDC Label Reform Workgroup Members</a:t>
            </a:r>
          </a:p>
        </p:txBody>
      </p:sp>
      <p:sp>
        <p:nvSpPr>
          <p:cNvPr id="7" name="Content Placeholder 6">
            <a:extLst>
              <a:ext uri="{FF2B5EF4-FFF2-40B4-BE49-F238E27FC236}">
                <a16:creationId xmlns:a16="http://schemas.microsoft.com/office/drawing/2014/main" id="{1D2E83A8-9697-981C-208A-74E435EB3D51}"/>
              </a:ext>
            </a:extLst>
          </p:cNvPr>
          <p:cNvSpPr>
            <a:spLocks noGrp="1"/>
          </p:cNvSpPr>
          <p:nvPr>
            <p:ph sz="half" idx="1"/>
          </p:nvPr>
        </p:nvSpPr>
        <p:spPr>
          <a:xfrm>
            <a:off x="673768" y="1366787"/>
            <a:ext cx="5346032" cy="5126088"/>
          </a:xfrm>
        </p:spPr>
        <p:txBody>
          <a:bodyPr>
            <a:noAutofit/>
          </a:bodyPr>
          <a:lstStyle/>
          <a:p>
            <a:pPr marL="0" fontAlgn="t">
              <a:lnSpc>
                <a:spcPct val="100000"/>
              </a:lnSpc>
              <a:spcBef>
                <a:spcPts val="0"/>
              </a:spcBef>
            </a:pPr>
            <a:r>
              <a:rPr lang="en-US" sz="1400" b="1" dirty="0">
                <a:latin typeface="Calibri" panose="020F0502020204030204" pitchFamily="34" charset="0"/>
                <a:ea typeface="Calibri" panose="020F0502020204030204" pitchFamily="34" charset="0"/>
                <a:cs typeface="Calibri" panose="020F0502020204030204" pitchFamily="34" charset="0"/>
              </a:rPr>
              <a:t>Lisa Dreilinger (Co-Chair)</a:t>
            </a:r>
            <a:r>
              <a:rPr lang="de-DE" sz="1400" b="1" dirty="0">
                <a:latin typeface="Calibri" panose="020F0502020204030204" pitchFamily="34" charset="0"/>
                <a:ea typeface="Calibri" panose="020F0502020204030204" pitchFamily="34" charset="0"/>
                <a:cs typeface="Calibri" panose="020F0502020204030204" pitchFamily="34" charset="0"/>
              </a:rPr>
              <a:t> – </a:t>
            </a:r>
            <a:r>
              <a:rPr lang="en-US" sz="1400" b="1" dirty="0" err="1">
                <a:latin typeface="Calibri" panose="020F0502020204030204" pitchFamily="34" charset="0"/>
                <a:ea typeface="Calibri" panose="020F0502020204030204" pitchFamily="34" charset="0"/>
                <a:cs typeface="Calibri" panose="020F0502020204030204" pitchFamily="34" charset="0"/>
              </a:rPr>
              <a:t>Arxada</a:t>
            </a:r>
            <a:endParaRPr lang="en-US" sz="1400" dirty="0">
              <a:latin typeface="Calibri" panose="020F0502020204030204" pitchFamily="34" charset="0"/>
              <a:ea typeface="Calibri" panose="020F0502020204030204" pitchFamily="34" charset="0"/>
              <a:cs typeface="Calibri" panose="020F0502020204030204" pitchFamily="34" charset="0"/>
            </a:endParaRPr>
          </a:p>
          <a:p>
            <a:pPr marL="0" fontAlgn="t">
              <a:lnSpc>
                <a:spcPct val="100000"/>
              </a:lnSpc>
              <a:spcBef>
                <a:spcPts val="0"/>
              </a:spcBef>
            </a:pPr>
            <a:r>
              <a:rPr lang="en-US" sz="1400" b="1" dirty="0">
                <a:latin typeface="Calibri" panose="020F0502020204030204" pitchFamily="34" charset="0"/>
                <a:ea typeface="Calibri" panose="020F0502020204030204" pitchFamily="34" charset="0"/>
                <a:cs typeface="Calibri" panose="020F0502020204030204" pitchFamily="34" charset="0"/>
              </a:rPr>
              <a:t>Sarah Hovinga (Co-Chair)</a:t>
            </a:r>
            <a:r>
              <a:rPr lang="de-DE" sz="1400" b="1" dirty="0">
                <a:latin typeface="Calibri" panose="020F0502020204030204" pitchFamily="34" charset="0"/>
                <a:ea typeface="Calibri" panose="020F0502020204030204" pitchFamily="34" charset="0"/>
                <a:cs typeface="Calibri" panose="020F0502020204030204" pitchFamily="34" charset="0"/>
              </a:rPr>
              <a:t> – </a:t>
            </a:r>
            <a:r>
              <a:rPr lang="en-US" sz="1400" b="1" dirty="0">
                <a:latin typeface="Calibri" panose="020F0502020204030204" pitchFamily="34" charset="0"/>
                <a:ea typeface="Calibri" panose="020F0502020204030204" pitchFamily="34" charset="0"/>
                <a:cs typeface="Calibri" panose="020F0502020204030204" pitchFamily="34" charset="0"/>
              </a:rPr>
              <a:t>Bayer Crop Science</a:t>
            </a:r>
            <a:endParaRPr lang="en-US" sz="1400" dirty="0">
              <a:latin typeface="Calibri" panose="020F0502020204030204" pitchFamily="34" charset="0"/>
              <a:ea typeface="Calibri" panose="020F0502020204030204" pitchFamily="34" charset="0"/>
              <a:cs typeface="Calibri" panose="020F0502020204030204" pitchFamily="34" charset="0"/>
            </a:endParaRPr>
          </a:p>
          <a:p>
            <a:pPr marL="0" fontAlgn="t">
              <a:lnSpc>
                <a:spcPct val="100000"/>
              </a:lnSpc>
              <a:spcBef>
                <a:spcPts val="0"/>
              </a:spcBef>
            </a:pPr>
            <a:r>
              <a:rPr lang="en-US" sz="1400" b="1" dirty="0">
                <a:latin typeface="Calibri" panose="020F0502020204030204" pitchFamily="34" charset="0"/>
                <a:ea typeface="Calibri" panose="020F0502020204030204" pitchFamily="34" charset="0"/>
                <a:cs typeface="Calibri" panose="020F0502020204030204" pitchFamily="34" charset="0"/>
              </a:rPr>
              <a:t>Michelle Arling (Co-Chair)</a:t>
            </a:r>
            <a:r>
              <a:rPr lang="de-DE" sz="1400" b="1" dirty="0">
                <a:latin typeface="Calibri" panose="020F0502020204030204" pitchFamily="34" charset="0"/>
                <a:ea typeface="Calibri" panose="020F0502020204030204" pitchFamily="34" charset="0"/>
                <a:cs typeface="Calibri" panose="020F0502020204030204" pitchFamily="34" charset="0"/>
              </a:rPr>
              <a:t> – </a:t>
            </a:r>
            <a:r>
              <a:rPr lang="en-US" sz="1400" b="1" dirty="0">
                <a:latin typeface="Calibri" panose="020F0502020204030204" pitchFamily="34" charset="0"/>
                <a:ea typeface="Calibri" panose="020F0502020204030204" pitchFamily="34" charset="0"/>
                <a:cs typeface="Calibri" panose="020F0502020204030204" pitchFamily="34" charset="0"/>
              </a:rPr>
              <a:t>EPA</a:t>
            </a:r>
          </a:p>
          <a:p>
            <a:pPr marL="0" fontAlgn="t">
              <a:lnSpc>
                <a:spcPct val="100000"/>
              </a:lnSpc>
              <a:spcBef>
                <a:spcPts val="0"/>
              </a:spcBef>
            </a:pPr>
            <a:r>
              <a:rPr lang="en-US" sz="1400" b="1" dirty="0">
                <a:latin typeface="Calibri" panose="020F0502020204030204" pitchFamily="34" charset="0"/>
                <a:ea typeface="Calibri" panose="020F0502020204030204" pitchFamily="34" charset="0"/>
                <a:cs typeface="Calibri" panose="020F0502020204030204" pitchFamily="34" charset="0"/>
              </a:rPr>
              <a:t>Gretchen Paluch</a:t>
            </a:r>
            <a:r>
              <a:rPr lang="de-DE" sz="1400" b="1" dirty="0">
                <a:latin typeface="Calibri" panose="020F0502020204030204" pitchFamily="34" charset="0"/>
                <a:ea typeface="Calibri" panose="020F0502020204030204" pitchFamily="34" charset="0"/>
                <a:cs typeface="Calibri" panose="020F0502020204030204" pitchFamily="34" charset="0"/>
              </a:rPr>
              <a:t> – </a:t>
            </a:r>
            <a:r>
              <a:rPr lang="en-US" sz="1400" b="1" dirty="0">
                <a:latin typeface="Calibri" panose="020F0502020204030204" pitchFamily="34" charset="0"/>
                <a:ea typeface="Calibri" panose="020F0502020204030204" pitchFamily="34" charset="0"/>
                <a:cs typeface="Calibri" panose="020F0502020204030204" pitchFamily="34" charset="0"/>
              </a:rPr>
              <a:t>Iowa Agriculture</a:t>
            </a:r>
            <a:endParaRPr lang="en-US" sz="1400" dirty="0">
              <a:latin typeface="Calibri" panose="020F0502020204030204" pitchFamily="34" charset="0"/>
              <a:ea typeface="Calibri" panose="020F0502020204030204" pitchFamily="34" charset="0"/>
              <a:cs typeface="Calibri" panose="020F0502020204030204" pitchFamily="34" charset="0"/>
            </a:endParaRPr>
          </a:p>
          <a:p>
            <a:pPr marL="0" fontAlgn="t">
              <a:lnSpc>
                <a:spcPct val="100000"/>
              </a:lnSpc>
              <a:spcBef>
                <a:spcPts val="0"/>
              </a:spcBef>
            </a:pPr>
            <a:r>
              <a:rPr lang="en-US" sz="1400" b="1" dirty="0">
                <a:latin typeface="Calibri" panose="020F0502020204030204" pitchFamily="34" charset="0"/>
                <a:ea typeface="Calibri" panose="020F0502020204030204" pitchFamily="34" charset="0"/>
                <a:cs typeface="Calibri" panose="020F0502020204030204" pitchFamily="34" charset="0"/>
              </a:rPr>
              <a:t>Steve Bennett – Household and Commercial Products Association (HCPA)</a:t>
            </a:r>
            <a:endParaRPr lang="en-US" sz="1400" dirty="0">
              <a:latin typeface="Calibri" panose="020F0502020204030204" pitchFamily="34" charset="0"/>
              <a:ea typeface="Calibri" panose="020F0502020204030204" pitchFamily="34" charset="0"/>
              <a:cs typeface="Calibri" panose="020F0502020204030204" pitchFamily="34" charset="0"/>
            </a:endParaRPr>
          </a:p>
          <a:p>
            <a:pPr marL="0" fontAlgn="t">
              <a:lnSpc>
                <a:spcPct val="100000"/>
              </a:lnSpc>
              <a:spcBef>
                <a:spcPts val="0"/>
              </a:spcBef>
            </a:pPr>
            <a:r>
              <a:rPr lang="en-US" sz="1400" b="1" dirty="0">
                <a:latin typeface="Calibri" panose="020F0502020204030204" pitchFamily="34" charset="0"/>
                <a:ea typeface="Calibri" panose="020F0502020204030204" pitchFamily="34" charset="0"/>
                <a:cs typeface="Calibri" panose="020F0502020204030204" pitchFamily="34" charset="0"/>
              </a:rPr>
              <a:t>Anastasia Swearingen</a:t>
            </a:r>
            <a:r>
              <a:rPr lang="de-DE" sz="1400" b="1" dirty="0">
                <a:latin typeface="Calibri" panose="020F0502020204030204" pitchFamily="34" charset="0"/>
                <a:ea typeface="Calibri" panose="020F0502020204030204" pitchFamily="34" charset="0"/>
                <a:cs typeface="Calibri" panose="020F0502020204030204" pitchFamily="34" charset="0"/>
              </a:rPr>
              <a:t> – </a:t>
            </a:r>
            <a:r>
              <a:rPr lang="en-US" sz="1400" b="1" dirty="0">
                <a:latin typeface="Calibri" panose="020F0502020204030204" pitchFamily="34" charset="0"/>
                <a:ea typeface="Calibri" panose="020F0502020204030204" pitchFamily="34" charset="0"/>
                <a:cs typeface="Calibri" panose="020F0502020204030204" pitchFamily="34" charset="0"/>
              </a:rPr>
              <a:t>Center for Biocide Chemistries– CBC</a:t>
            </a:r>
            <a:endParaRPr lang="en-US" sz="1400" dirty="0">
              <a:latin typeface="Calibri" panose="020F0502020204030204" pitchFamily="34" charset="0"/>
              <a:ea typeface="Calibri" panose="020F0502020204030204" pitchFamily="34" charset="0"/>
              <a:cs typeface="Calibri" panose="020F0502020204030204" pitchFamily="34" charset="0"/>
            </a:endParaRPr>
          </a:p>
          <a:p>
            <a:pPr marL="0" fontAlgn="t">
              <a:lnSpc>
                <a:spcPct val="100000"/>
              </a:lnSpc>
              <a:spcBef>
                <a:spcPts val="0"/>
              </a:spcBef>
            </a:pPr>
            <a:r>
              <a:rPr lang="en-US" sz="1400" b="1" dirty="0">
                <a:latin typeface="Calibri" panose="020F0502020204030204" pitchFamily="34" charset="0"/>
                <a:ea typeface="Calibri" panose="020F0502020204030204" pitchFamily="34" charset="0"/>
                <a:cs typeface="Calibri" panose="020F0502020204030204" pitchFamily="34" charset="0"/>
              </a:rPr>
              <a:t>Karen Reardon</a:t>
            </a:r>
            <a:r>
              <a:rPr lang="de-DE" sz="1400" b="1" dirty="0">
                <a:latin typeface="Calibri" panose="020F0502020204030204" pitchFamily="34" charset="0"/>
                <a:ea typeface="Calibri" panose="020F0502020204030204" pitchFamily="34" charset="0"/>
                <a:cs typeface="Calibri" panose="020F0502020204030204" pitchFamily="34" charset="0"/>
              </a:rPr>
              <a:t> – </a:t>
            </a:r>
            <a:r>
              <a:rPr lang="en-US" sz="1400" b="1" dirty="0">
                <a:latin typeface="Calibri" panose="020F0502020204030204" pitchFamily="34" charset="0"/>
                <a:ea typeface="Calibri" panose="020F0502020204030204" pitchFamily="34" charset="0"/>
                <a:cs typeface="Calibri" panose="020F0502020204030204" pitchFamily="34" charset="0"/>
              </a:rPr>
              <a:t>RISE - Responsible Industry for a Sound Environment)®</a:t>
            </a:r>
            <a:endParaRPr lang="en-US" sz="1400" dirty="0">
              <a:latin typeface="Calibri" panose="020F0502020204030204" pitchFamily="34" charset="0"/>
              <a:ea typeface="Calibri" panose="020F0502020204030204" pitchFamily="34" charset="0"/>
              <a:cs typeface="Calibri" panose="020F0502020204030204" pitchFamily="34" charset="0"/>
            </a:endParaRPr>
          </a:p>
          <a:p>
            <a:pPr marL="0" fontAlgn="t">
              <a:lnSpc>
                <a:spcPct val="100000"/>
              </a:lnSpc>
              <a:spcBef>
                <a:spcPts val="0"/>
              </a:spcBef>
            </a:pPr>
            <a:r>
              <a:rPr lang="en-US" sz="1400" b="1" dirty="0">
                <a:latin typeface="Calibri" panose="020F0502020204030204" pitchFamily="34" charset="0"/>
                <a:ea typeface="Calibri" panose="020F0502020204030204" pitchFamily="34" charset="0"/>
                <a:cs typeface="Calibri" panose="020F0502020204030204" pitchFamily="34" charset="0"/>
              </a:rPr>
              <a:t>Amanda Burwell</a:t>
            </a:r>
            <a:r>
              <a:rPr lang="de-DE" sz="1400" b="1" dirty="0">
                <a:latin typeface="Calibri" panose="020F0502020204030204" pitchFamily="34" charset="0"/>
                <a:ea typeface="Calibri" panose="020F0502020204030204" pitchFamily="34" charset="0"/>
                <a:cs typeface="Calibri" panose="020F0502020204030204" pitchFamily="34" charset="0"/>
              </a:rPr>
              <a:t> – </a:t>
            </a:r>
            <a:r>
              <a:rPr lang="en-US" sz="1400" b="1" dirty="0">
                <a:latin typeface="Calibri" panose="020F0502020204030204" pitchFamily="34" charset="0"/>
                <a:ea typeface="Calibri" panose="020F0502020204030204" pitchFamily="34" charset="0"/>
                <a:cs typeface="Calibri" panose="020F0502020204030204" pitchFamily="34" charset="0"/>
              </a:rPr>
              <a:t>Stepan</a:t>
            </a:r>
            <a:endParaRPr lang="en-US" sz="1400" dirty="0">
              <a:latin typeface="Calibri" panose="020F0502020204030204" pitchFamily="34" charset="0"/>
              <a:ea typeface="Calibri" panose="020F0502020204030204" pitchFamily="34" charset="0"/>
              <a:cs typeface="Calibri" panose="020F0502020204030204" pitchFamily="34" charset="0"/>
            </a:endParaRPr>
          </a:p>
          <a:p>
            <a:pPr marL="0" fontAlgn="t">
              <a:lnSpc>
                <a:spcPct val="100000"/>
              </a:lnSpc>
              <a:spcBef>
                <a:spcPts val="0"/>
              </a:spcBef>
            </a:pPr>
            <a:r>
              <a:rPr lang="en-US" sz="1400" b="1" dirty="0">
                <a:latin typeface="Calibri" panose="020F0502020204030204" pitchFamily="34" charset="0"/>
                <a:ea typeface="Calibri" panose="020F0502020204030204" pitchFamily="34" charset="0"/>
                <a:cs typeface="Calibri" panose="020F0502020204030204" pitchFamily="34" charset="0"/>
              </a:rPr>
              <a:t>Claire Paisley-Jones</a:t>
            </a:r>
            <a:r>
              <a:rPr lang="de-DE" sz="1400" b="1" dirty="0">
                <a:latin typeface="Calibri" panose="020F0502020204030204" pitchFamily="34" charset="0"/>
                <a:ea typeface="Calibri" panose="020F0502020204030204" pitchFamily="34" charset="0"/>
                <a:cs typeface="Calibri" panose="020F0502020204030204" pitchFamily="34" charset="0"/>
              </a:rPr>
              <a:t> – </a:t>
            </a:r>
            <a:r>
              <a:rPr lang="en-US" sz="1400" b="1" dirty="0">
                <a:latin typeface="Calibri" panose="020F0502020204030204" pitchFamily="34" charset="0"/>
                <a:ea typeface="Calibri" panose="020F0502020204030204" pitchFamily="34" charset="0"/>
                <a:cs typeface="Calibri" panose="020F0502020204030204" pitchFamily="34" charset="0"/>
              </a:rPr>
              <a:t>USDA</a:t>
            </a:r>
            <a:endParaRPr lang="en-US" sz="1400" dirty="0">
              <a:latin typeface="Calibri" panose="020F0502020204030204" pitchFamily="34" charset="0"/>
              <a:ea typeface="Calibri" panose="020F0502020204030204" pitchFamily="34" charset="0"/>
              <a:cs typeface="Calibri" panose="020F0502020204030204" pitchFamily="34" charset="0"/>
            </a:endParaRPr>
          </a:p>
          <a:p>
            <a:pPr marL="0" fontAlgn="t">
              <a:lnSpc>
                <a:spcPct val="100000"/>
              </a:lnSpc>
              <a:spcBef>
                <a:spcPts val="0"/>
              </a:spcBef>
            </a:pPr>
            <a:r>
              <a:rPr lang="en-US" sz="1400" b="1" dirty="0">
                <a:latin typeface="Calibri" panose="020F0502020204030204" pitchFamily="34" charset="0"/>
                <a:ea typeface="Calibri" panose="020F0502020204030204" pitchFamily="34" charset="0"/>
                <a:cs typeface="Calibri" panose="020F0502020204030204" pitchFamily="34" charset="0"/>
              </a:rPr>
              <a:t>Amy Asmus</a:t>
            </a:r>
            <a:r>
              <a:rPr lang="de-DE" sz="1400" b="1" dirty="0">
                <a:latin typeface="Calibri" panose="020F0502020204030204" pitchFamily="34" charset="0"/>
                <a:ea typeface="Calibri" panose="020F0502020204030204" pitchFamily="34" charset="0"/>
                <a:cs typeface="Calibri" panose="020F0502020204030204" pitchFamily="34" charset="0"/>
              </a:rPr>
              <a:t> – </a:t>
            </a:r>
            <a:r>
              <a:rPr lang="en-US" sz="1400" b="1" dirty="0">
                <a:latin typeface="Calibri" panose="020F0502020204030204" pitchFamily="34" charset="0"/>
                <a:ea typeface="Calibri" panose="020F0502020204030204" pitchFamily="34" charset="0"/>
                <a:cs typeface="Calibri" panose="020F0502020204030204" pitchFamily="34" charset="0"/>
              </a:rPr>
              <a:t>Asmus Farm Supply</a:t>
            </a:r>
            <a:endParaRPr lang="en-US" sz="1400" dirty="0">
              <a:latin typeface="Calibri" panose="020F0502020204030204" pitchFamily="34" charset="0"/>
              <a:ea typeface="Calibri" panose="020F0502020204030204" pitchFamily="34" charset="0"/>
              <a:cs typeface="Calibri" panose="020F0502020204030204" pitchFamily="34" charset="0"/>
            </a:endParaRPr>
          </a:p>
          <a:p>
            <a:pPr marL="0" fontAlgn="t">
              <a:lnSpc>
                <a:spcPct val="100000"/>
              </a:lnSpc>
              <a:spcBef>
                <a:spcPts val="0"/>
              </a:spcBef>
            </a:pPr>
            <a:r>
              <a:rPr lang="en-US" sz="1400" b="1" dirty="0">
                <a:latin typeface="Calibri" panose="020F0502020204030204" pitchFamily="34" charset="0"/>
                <a:ea typeface="Calibri" panose="020F0502020204030204" pitchFamily="34" charset="0"/>
                <a:cs typeface="Calibri" panose="020F0502020204030204" pitchFamily="34" charset="0"/>
              </a:rPr>
              <a:t>Adam Barlow </a:t>
            </a:r>
            <a:r>
              <a:rPr lang="de-DE" sz="1400" b="1" dirty="0">
                <a:latin typeface="Calibri" panose="020F0502020204030204" pitchFamily="34" charset="0"/>
                <a:ea typeface="Calibri" panose="020F0502020204030204" pitchFamily="34" charset="0"/>
                <a:cs typeface="Calibri" panose="020F0502020204030204" pitchFamily="34" charset="0"/>
              </a:rPr>
              <a:t>– </a:t>
            </a:r>
            <a:r>
              <a:rPr lang="en-US" sz="1400" b="1" dirty="0">
                <a:latin typeface="Calibri" panose="020F0502020204030204" pitchFamily="34" charset="0"/>
                <a:ea typeface="Calibri" panose="020F0502020204030204" pitchFamily="34" charset="0"/>
                <a:cs typeface="Calibri" panose="020F0502020204030204" pitchFamily="34" charset="0"/>
              </a:rPr>
              <a:t>John Deere</a:t>
            </a:r>
            <a:endParaRPr lang="en-US" sz="1400" dirty="0">
              <a:latin typeface="Calibri" panose="020F0502020204030204" pitchFamily="34" charset="0"/>
              <a:ea typeface="Calibri" panose="020F0502020204030204" pitchFamily="34" charset="0"/>
              <a:cs typeface="Calibri" panose="020F0502020204030204" pitchFamily="34" charset="0"/>
            </a:endParaRPr>
          </a:p>
          <a:p>
            <a:pPr marL="0" fontAlgn="t">
              <a:lnSpc>
                <a:spcPct val="100000"/>
              </a:lnSpc>
              <a:spcBef>
                <a:spcPts val="0"/>
              </a:spcBef>
            </a:pPr>
            <a:r>
              <a:rPr lang="en-US" sz="1400" b="1" dirty="0">
                <a:latin typeface="Calibri" panose="020F0502020204030204" pitchFamily="34" charset="0"/>
                <a:ea typeface="Calibri" panose="020F0502020204030204" pitchFamily="34" charset="0"/>
                <a:cs typeface="Calibri" panose="020F0502020204030204" pitchFamily="34" charset="0"/>
              </a:rPr>
              <a:t>Wendy Sue Wheeler</a:t>
            </a:r>
            <a:r>
              <a:rPr lang="de-DE" sz="1400" b="1" dirty="0">
                <a:latin typeface="Calibri" panose="020F0502020204030204" pitchFamily="34" charset="0"/>
                <a:ea typeface="Calibri" panose="020F0502020204030204" pitchFamily="34" charset="0"/>
                <a:cs typeface="Calibri" panose="020F0502020204030204" pitchFamily="34" charset="0"/>
              </a:rPr>
              <a:t> – </a:t>
            </a:r>
            <a:r>
              <a:rPr lang="en-US" sz="1400" b="1" dirty="0">
                <a:latin typeface="Calibri" panose="020F0502020204030204" pitchFamily="34" charset="0"/>
                <a:ea typeface="Calibri" panose="020F0502020204030204" pitchFamily="34" charset="0"/>
                <a:cs typeface="Calibri" panose="020F0502020204030204" pitchFamily="34" charset="0"/>
              </a:rPr>
              <a:t>Washington State University</a:t>
            </a:r>
            <a:endParaRPr lang="en-US" sz="1400" dirty="0">
              <a:latin typeface="Calibri" panose="020F0502020204030204" pitchFamily="34" charset="0"/>
              <a:ea typeface="Calibri" panose="020F0502020204030204" pitchFamily="34" charset="0"/>
              <a:cs typeface="Calibri" panose="020F0502020204030204" pitchFamily="34" charset="0"/>
            </a:endParaRPr>
          </a:p>
          <a:p>
            <a:pPr marL="0" fontAlgn="t">
              <a:lnSpc>
                <a:spcPct val="100000"/>
              </a:lnSpc>
              <a:spcBef>
                <a:spcPts val="0"/>
              </a:spcBef>
            </a:pPr>
            <a:r>
              <a:rPr lang="de-DE" sz="1400" b="1" dirty="0">
                <a:latin typeface="Calibri" panose="020F0502020204030204" pitchFamily="34" charset="0"/>
                <a:ea typeface="Calibri" panose="020F0502020204030204" pitchFamily="34" charset="0"/>
                <a:cs typeface="Calibri" panose="020F0502020204030204" pitchFamily="34" charset="0"/>
              </a:rPr>
              <a:t>Diana Stoyanova – Bayer</a:t>
            </a:r>
          </a:p>
          <a:p>
            <a:pPr marL="0" fontAlgn="t">
              <a:lnSpc>
                <a:spcPct val="100000"/>
              </a:lnSpc>
              <a:spcBef>
                <a:spcPts val="0"/>
              </a:spcBef>
            </a:pPr>
            <a:r>
              <a:rPr lang="de-DE" sz="1400" b="1" dirty="0">
                <a:latin typeface="Calibri" panose="020F0502020204030204" pitchFamily="34" charset="0"/>
                <a:ea typeface="Calibri" panose="020F0502020204030204" pitchFamily="34" charset="0"/>
                <a:cs typeface="Calibri" panose="020F0502020204030204" pitchFamily="34" charset="0"/>
              </a:rPr>
              <a:t>Ligia Duarte – HCPA</a:t>
            </a:r>
          </a:p>
          <a:p>
            <a:pPr marL="0" fontAlgn="t">
              <a:lnSpc>
                <a:spcPct val="100000"/>
              </a:lnSpc>
              <a:spcBef>
                <a:spcPts val="0"/>
              </a:spcBef>
            </a:pPr>
            <a:r>
              <a:rPr lang="de-DE" sz="1400" b="1" dirty="0">
                <a:latin typeface="Calibri" panose="020F0502020204030204" pitchFamily="34" charset="0"/>
                <a:ea typeface="Calibri" panose="020F0502020204030204" pitchFamily="34" charset="0"/>
                <a:cs typeface="Calibri" panose="020F0502020204030204" pitchFamily="34" charset="0"/>
              </a:rPr>
              <a:t>Bob Mann – Landscape Professionals</a:t>
            </a:r>
          </a:p>
          <a:p>
            <a:pPr marL="0" fontAlgn="t">
              <a:lnSpc>
                <a:spcPct val="100000"/>
              </a:lnSpc>
              <a:spcBef>
                <a:spcPts val="0"/>
              </a:spcBef>
            </a:pPr>
            <a:r>
              <a:rPr lang="de-DE" sz="1400" b="1" dirty="0">
                <a:latin typeface="Calibri" panose="020F0502020204030204" pitchFamily="34" charset="0"/>
                <a:ea typeface="Calibri" panose="020F0502020204030204" pitchFamily="34" charset="0"/>
                <a:cs typeface="Calibri" panose="020F0502020204030204" pitchFamily="34" charset="0"/>
              </a:rPr>
              <a:t>B Chennupati – Pebble Labs</a:t>
            </a:r>
          </a:p>
          <a:p>
            <a:pPr marL="0" fontAlgn="t">
              <a:lnSpc>
                <a:spcPct val="100000"/>
              </a:lnSpc>
              <a:spcBef>
                <a:spcPts val="0"/>
              </a:spcBef>
            </a:pPr>
            <a:r>
              <a:rPr lang="de-DE" sz="1400" b="1" dirty="0">
                <a:latin typeface="Calibri" panose="020F0502020204030204" pitchFamily="34" charset="0"/>
                <a:ea typeface="Calibri" panose="020F0502020204030204" pitchFamily="34" charset="0"/>
                <a:cs typeface="Calibri" panose="020F0502020204030204" pitchFamily="34" charset="0"/>
              </a:rPr>
              <a:t>George Parker – Crop Jet/NAAA</a:t>
            </a:r>
          </a:p>
          <a:p>
            <a:pPr marL="0" fontAlgn="t">
              <a:lnSpc>
                <a:spcPct val="100000"/>
              </a:lnSpc>
              <a:spcBef>
                <a:spcPts val="0"/>
              </a:spcBef>
            </a:pPr>
            <a:r>
              <a:rPr lang="de-DE" sz="1400" b="1" dirty="0">
                <a:latin typeface="Calibri" panose="020F0502020204030204" pitchFamily="34" charset="0"/>
                <a:ea typeface="Calibri" panose="020F0502020204030204" pitchFamily="34" charset="0"/>
                <a:cs typeface="Calibri" panose="020F0502020204030204" pitchFamily="34" charset="0"/>
              </a:rPr>
              <a:t>Hannah Alleman – American Chemistry Council</a:t>
            </a:r>
          </a:p>
          <a:p>
            <a:pPr marL="0" fontAlgn="t">
              <a:lnSpc>
                <a:spcPct val="100000"/>
              </a:lnSpc>
              <a:spcBef>
                <a:spcPts val="0"/>
              </a:spcBef>
            </a:pPr>
            <a:r>
              <a:rPr lang="de-DE" sz="1400" b="1" dirty="0">
                <a:latin typeface="Calibri" panose="020F0502020204030204" pitchFamily="34" charset="0"/>
                <a:ea typeface="Calibri" panose="020F0502020204030204" pitchFamily="34" charset="0"/>
                <a:cs typeface="Calibri" panose="020F0502020204030204" pitchFamily="34" charset="0"/>
              </a:rPr>
              <a:t>Marcia Trostle – Nutrien</a:t>
            </a:r>
          </a:p>
          <a:p>
            <a:pPr marL="0" fontAlgn="t">
              <a:lnSpc>
                <a:spcPct val="100000"/>
              </a:lnSpc>
              <a:spcBef>
                <a:spcPts val="0"/>
              </a:spcBef>
            </a:pPr>
            <a:r>
              <a:rPr lang="en-US" sz="1400" b="1" dirty="0">
                <a:latin typeface="Calibri" panose="020F0502020204030204" pitchFamily="34" charset="0"/>
                <a:ea typeface="Calibri" panose="020F0502020204030204" pitchFamily="34" charset="0"/>
                <a:cs typeface="Calibri" panose="020F0502020204030204" pitchFamily="34" charset="0"/>
              </a:rPr>
              <a:t>Bill Jordan</a:t>
            </a:r>
            <a:r>
              <a:rPr lang="de-DE" sz="1400" b="1" dirty="0">
                <a:latin typeface="Calibri" panose="020F0502020204030204" pitchFamily="34" charset="0"/>
                <a:ea typeface="Calibri" panose="020F0502020204030204" pitchFamily="34" charset="0"/>
                <a:cs typeface="Calibri" panose="020F0502020204030204" pitchFamily="34" charset="0"/>
              </a:rPr>
              <a:t> – </a:t>
            </a:r>
            <a:r>
              <a:rPr lang="en-US" sz="1400" b="1" dirty="0">
                <a:latin typeface="Calibri" panose="020F0502020204030204" pitchFamily="34" charset="0"/>
                <a:ea typeface="Calibri" panose="020F0502020204030204" pitchFamily="34" charset="0"/>
                <a:cs typeface="Calibri" panose="020F0502020204030204" pitchFamily="34" charset="0"/>
              </a:rPr>
              <a:t>Environmental Protection Network</a:t>
            </a:r>
            <a:endParaRPr lang="en-US" sz="1400" dirty="0">
              <a:latin typeface="Calibri" panose="020F0502020204030204" pitchFamily="34" charset="0"/>
              <a:ea typeface="Calibri" panose="020F0502020204030204" pitchFamily="34" charset="0"/>
              <a:cs typeface="Calibri" panose="020F0502020204030204" pitchFamily="34" charset="0"/>
            </a:endParaRPr>
          </a:p>
          <a:p>
            <a:pPr marL="0" fontAlgn="t">
              <a:lnSpc>
                <a:spcPct val="100000"/>
              </a:lnSpc>
              <a:spcBef>
                <a:spcPts val="0"/>
              </a:spcBef>
            </a:pPr>
            <a:endParaRPr lang="de-DE" sz="1400" b="1" dirty="0">
              <a:latin typeface="Calibri" panose="020F0502020204030204" pitchFamily="34" charset="0"/>
              <a:ea typeface="Calibri" panose="020F0502020204030204" pitchFamily="34" charset="0"/>
              <a:cs typeface="Calibri" panose="020F0502020204030204" pitchFamily="34" charset="0"/>
            </a:endParaRPr>
          </a:p>
        </p:txBody>
      </p:sp>
      <p:sp>
        <p:nvSpPr>
          <p:cNvPr id="8" name="Content Placeholder 7">
            <a:extLst>
              <a:ext uri="{FF2B5EF4-FFF2-40B4-BE49-F238E27FC236}">
                <a16:creationId xmlns:a16="http://schemas.microsoft.com/office/drawing/2014/main" id="{79708E74-B617-C972-318F-B0011F2398D6}"/>
              </a:ext>
            </a:extLst>
          </p:cNvPr>
          <p:cNvSpPr>
            <a:spLocks noGrp="1"/>
          </p:cNvSpPr>
          <p:nvPr>
            <p:ph sz="half" idx="2"/>
          </p:nvPr>
        </p:nvSpPr>
        <p:spPr>
          <a:xfrm>
            <a:off x="6172200" y="1366787"/>
            <a:ext cx="5181600" cy="5255394"/>
          </a:xfrm>
        </p:spPr>
        <p:txBody>
          <a:bodyPr>
            <a:normAutofit fontScale="70000" lnSpcReduction="20000"/>
          </a:bodyPr>
          <a:lstStyle/>
          <a:p>
            <a:pPr marL="0" fontAlgn="t">
              <a:lnSpc>
                <a:spcPct val="120000"/>
              </a:lnSpc>
              <a:spcBef>
                <a:spcPts val="0"/>
              </a:spcBef>
            </a:pPr>
            <a:r>
              <a:rPr lang="nn-NO" sz="2000" b="1" dirty="0">
                <a:latin typeface="Calibri" panose="020F0502020204030204" pitchFamily="34" charset="0"/>
                <a:ea typeface="Calibri" panose="020F0502020204030204" pitchFamily="34" charset="0"/>
                <a:cs typeface="Calibri" panose="020F0502020204030204" pitchFamily="34" charset="0"/>
              </a:rPr>
              <a:t>Eric Gjevre</a:t>
            </a:r>
            <a:r>
              <a:rPr lang="de-DE" sz="2000" b="1" dirty="0">
                <a:latin typeface="Calibri" panose="020F0502020204030204" pitchFamily="34" charset="0"/>
                <a:ea typeface="Calibri" panose="020F0502020204030204" pitchFamily="34" charset="0"/>
                <a:cs typeface="Calibri" panose="020F0502020204030204" pitchFamily="34" charset="0"/>
              </a:rPr>
              <a:t> – </a:t>
            </a:r>
            <a:r>
              <a:rPr lang="nn-NO" sz="2000" b="1" dirty="0">
                <a:latin typeface="Calibri" panose="020F0502020204030204" pitchFamily="34" charset="0"/>
                <a:ea typeface="Calibri" panose="020F0502020204030204" pitchFamily="34" charset="0"/>
                <a:cs typeface="Calibri" panose="020F0502020204030204" pitchFamily="34" charset="0"/>
              </a:rPr>
              <a:t>Coeur d'Alene Tribe</a:t>
            </a:r>
            <a:endParaRPr lang="en-US" sz="2000" dirty="0"/>
          </a:p>
          <a:p>
            <a:pPr marL="0" fontAlgn="t">
              <a:lnSpc>
                <a:spcPct val="120000"/>
              </a:lnSpc>
              <a:spcBef>
                <a:spcPts val="0"/>
              </a:spcBef>
            </a:pPr>
            <a:r>
              <a:rPr lang="en-US" sz="2000" b="1" dirty="0">
                <a:latin typeface="Calibri" panose="020F0502020204030204" pitchFamily="34" charset="0"/>
                <a:ea typeface="Calibri" panose="020F0502020204030204" pitchFamily="34" charset="0"/>
                <a:cs typeface="Calibri" panose="020F0502020204030204" pitchFamily="34" charset="0"/>
              </a:rPr>
              <a:t>Monty Dixon/ Kristian Paul</a:t>
            </a:r>
            <a:r>
              <a:rPr lang="de-DE" sz="2000" b="1" dirty="0">
                <a:latin typeface="Calibri" panose="020F0502020204030204" pitchFamily="34" charset="0"/>
                <a:ea typeface="Calibri" panose="020F0502020204030204" pitchFamily="34" charset="0"/>
                <a:cs typeface="Calibri" panose="020F0502020204030204" pitchFamily="34" charset="0"/>
              </a:rPr>
              <a:t> – </a:t>
            </a:r>
            <a:r>
              <a:rPr lang="en-US" sz="2000" b="1" dirty="0">
                <a:latin typeface="Calibri" panose="020F0502020204030204" pitchFamily="34" charset="0"/>
                <a:ea typeface="Calibri" panose="020F0502020204030204" pitchFamily="34" charset="0"/>
                <a:cs typeface="Calibri" panose="020F0502020204030204" pitchFamily="34" charset="0"/>
              </a:rPr>
              <a:t>Syngenta Crop Protection</a:t>
            </a:r>
            <a:endParaRPr lang="en-US" sz="2000" dirty="0">
              <a:latin typeface="Calibri" panose="020F0502020204030204" pitchFamily="34" charset="0"/>
              <a:ea typeface="Calibri" panose="020F0502020204030204" pitchFamily="34" charset="0"/>
              <a:cs typeface="Calibri" panose="020F0502020204030204" pitchFamily="34" charset="0"/>
            </a:endParaRPr>
          </a:p>
          <a:p>
            <a:pPr marL="0" fontAlgn="t">
              <a:lnSpc>
                <a:spcPct val="120000"/>
              </a:lnSpc>
              <a:spcBef>
                <a:spcPts val="0"/>
              </a:spcBef>
            </a:pPr>
            <a:r>
              <a:rPr lang="en-US" sz="2000" b="1" dirty="0">
                <a:latin typeface="Calibri" panose="020F0502020204030204" pitchFamily="34" charset="0"/>
                <a:ea typeface="Calibri" panose="020F0502020204030204" pitchFamily="34" charset="0"/>
                <a:cs typeface="Calibri" panose="020F0502020204030204" pitchFamily="34" charset="0"/>
              </a:rPr>
              <a:t>Dennese (Flores) Grimm</a:t>
            </a:r>
            <a:r>
              <a:rPr lang="de-DE" sz="2000" b="1" dirty="0">
                <a:latin typeface="Calibri" panose="020F0502020204030204" pitchFamily="34" charset="0"/>
                <a:ea typeface="Calibri" panose="020F0502020204030204" pitchFamily="34" charset="0"/>
                <a:cs typeface="Calibri" panose="020F0502020204030204" pitchFamily="34" charset="0"/>
              </a:rPr>
              <a:t> – </a:t>
            </a:r>
            <a:r>
              <a:rPr lang="en-US" sz="2000" b="1" dirty="0">
                <a:latin typeface="Calibri" panose="020F0502020204030204" pitchFamily="34" charset="0"/>
                <a:ea typeface="Calibri" panose="020F0502020204030204" pitchFamily="34" charset="0"/>
                <a:cs typeface="Calibri" panose="020F0502020204030204" pitchFamily="34" charset="0"/>
              </a:rPr>
              <a:t>Gowan Company, LLC</a:t>
            </a:r>
            <a:endParaRPr lang="en-US" sz="2000" dirty="0">
              <a:latin typeface="Calibri" panose="020F0502020204030204" pitchFamily="34" charset="0"/>
              <a:ea typeface="Calibri" panose="020F0502020204030204" pitchFamily="34" charset="0"/>
              <a:cs typeface="Calibri" panose="020F0502020204030204" pitchFamily="34" charset="0"/>
            </a:endParaRPr>
          </a:p>
          <a:p>
            <a:pPr marL="0" fontAlgn="t">
              <a:lnSpc>
                <a:spcPct val="120000"/>
              </a:lnSpc>
              <a:spcBef>
                <a:spcPts val="0"/>
              </a:spcBef>
            </a:pPr>
            <a:r>
              <a:rPr lang="en-US" sz="2000" b="1" dirty="0">
                <a:latin typeface="Calibri" panose="020F0502020204030204" pitchFamily="34" charset="0"/>
                <a:ea typeface="Calibri" panose="020F0502020204030204" pitchFamily="34" charset="0"/>
                <a:cs typeface="Calibri" panose="020F0502020204030204" pitchFamily="34" charset="0"/>
              </a:rPr>
              <a:t>Rhonda Jones / Tony Herber</a:t>
            </a:r>
            <a:r>
              <a:rPr lang="de-DE" sz="2000" b="1" dirty="0">
                <a:latin typeface="Calibri" panose="020F0502020204030204" pitchFamily="34" charset="0"/>
                <a:ea typeface="Calibri" panose="020F0502020204030204" pitchFamily="34" charset="0"/>
                <a:cs typeface="Calibri" panose="020F0502020204030204" pitchFamily="34" charset="0"/>
              </a:rPr>
              <a:t> – Scientific &amp; Regulatory Consultants (SRC)</a:t>
            </a:r>
            <a:endParaRPr lang="en-US" sz="2000" dirty="0">
              <a:latin typeface="Calibri" panose="020F0502020204030204" pitchFamily="34" charset="0"/>
              <a:ea typeface="Calibri" panose="020F0502020204030204" pitchFamily="34" charset="0"/>
              <a:cs typeface="Calibri" panose="020F0502020204030204" pitchFamily="34" charset="0"/>
            </a:endParaRPr>
          </a:p>
          <a:p>
            <a:pPr marL="0" fontAlgn="t">
              <a:lnSpc>
                <a:spcPct val="120000"/>
              </a:lnSpc>
              <a:spcBef>
                <a:spcPts val="0"/>
              </a:spcBef>
            </a:pPr>
            <a:r>
              <a:rPr lang="en-US" sz="2000" b="1" dirty="0">
                <a:latin typeface="Calibri" panose="020F0502020204030204" pitchFamily="34" charset="0"/>
                <a:ea typeface="Calibri" panose="020F0502020204030204" pitchFamily="34" charset="0"/>
                <a:cs typeface="Calibri" panose="020F0502020204030204" pitchFamily="34" charset="0"/>
              </a:rPr>
              <a:t>Shannon Whitlock</a:t>
            </a:r>
            <a:r>
              <a:rPr lang="de-DE" sz="2000" b="1" dirty="0">
                <a:latin typeface="Calibri" panose="020F0502020204030204" pitchFamily="34" charset="0"/>
                <a:ea typeface="Calibri" panose="020F0502020204030204" pitchFamily="34" charset="0"/>
                <a:cs typeface="Calibri" panose="020F0502020204030204" pitchFamily="34" charset="0"/>
              </a:rPr>
              <a:t> – </a:t>
            </a:r>
            <a:r>
              <a:rPr lang="en-US" sz="2000" b="1" dirty="0">
                <a:latin typeface="Calibri" panose="020F0502020204030204" pitchFamily="34" charset="0"/>
                <a:ea typeface="Calibri" panose="020F0502020204030204" pitchFamily="34" charset="0"/>
                <a:cs typeface="Calibri" panose="020F0502020204030204" pitchFamily="34" charset="0"/>
              </a:rPr>
              <a:t>Corteva (CLA/Rise Label WG Chair) </a:t>
            </a:r>
            <a:endParaRPr lang="en-US" sz="2000" dirty="0">
              <a:latin typeface="Calibri" panose="020F0502020204030204" pitchFamily="34" charset="0"/>
              <a:ea typeface="Calibri" panose="020F0502020204030204" pitchFamily="34" charset="0"/>
              <a:cs typeface="Calibri" panose="020F0502020204030204" pitchFamily="34" charset="0"/>
            </a:endParaRPr>
          </a:p>
          <a:p>
            <a:pPr marL="0" fontAlgn="t">
              <a:lnSpc>
                <a:spcPct val="120000"/>
              </a:lnSpc>
              <a:spcBef>
                <a:spcPts val="0"/>
              </a:spcBef>
            </a:pPr>
            <a:r>
              <a:rPr lang="en-US" sz="2000" b="1" dirty="0">
                <a:latin typeface="Calibri" panose="020F0502020204030204" pitchFamily="34" charset="0"/>
                <a:ea typeface="Calibri" panose="020F0502020204030204" pitchFamily="34" charset="0"/>
                <a:cs typeface="Calibri" panose="020F0502020204030204" pitchFamily="34" charset="0"/>
              </a:rPr>
              <a:t>Joseph G. Grzywacz</a:t>
            </a:r>
            <a:r>
              <a:rPr lang="de-DE" sz="2000" b="1" dirty="0">
                <a:latin typeface="Calibri" panose="020F0502020204030204" pitchFamily="34" charset="0"/>
                <a:ea typeface="Calibri" panose="020F0502020204030204" pitchFamily="34" charset="0"/>
                <a:cs typeface="Calibri" panose="020F0502020204030204" pitchFamily="34" charset="0"/>
              </a:rPr>
              <a:t> – </a:t>
            </a:r>
            <a:r>
              <a:rPr lang="en-US" sz="2000" b="1" dirty="0">
                <a:latin typeface="Calibri" panose="020F0502020204030204" pitchFamily="34" charset="0"/>
                <a:ea typeface="Calibri" panose="020F0502020204030204" pitchFamily="34" charset="0"/>
                <a:cs typeface="Calibri" panose="020F0502020204030204" pitchFamily="34" charset="0"/>
              </a:rPr>
              <a:t>San Jose State University </a:t>
            </a:r>
            <a:endParaRPr lang="en-US" sz="2000" dirty="0">
              <a:latin typeface="Calibri" panose="020F0502020204030204" pitchFamily="34" charset="0"/>
              <a:ea typeface="Calibri" panose="020F0502020204030204" pitchFamily="34" charset="0"/>
              <a:cs typeface="Calibri" panose="020F0502020204030204" pitchFamily="34" charset="0"/>
            </a:endParaRPr>
          </a:p>
          <a:p>
            <a:pPr marL="0" fontAlgn="t">
              <a:lnSpc>
                <a:spcPct val="120000"/>
              </a:lnSpc>
              <a:spcBef>
                <a:spcPts val="0"/>
              </a:spcBef>
            </a:pPr>
            <a:r>
              <a:rPr lang="en-US" sz="2000" b="1" dirty="0">
                <a:latin typeface="Calibri" panose="020F0502020204030204" pitchFamily="34" charset="0"/>
                <a:ea typeface="Calibri" panose="020F0502020204030204" pitchFamily="34" charset="0"/>
                <a:cs typeface="Calibri" panose="020F0502020204030204" pitchFamily="34" charset="0"/>
              </a:rPr>
              <a:t>Diane Boesenberg</a:t>
            </a:r>
            <a:r>
              <a:rPr lang="de-DE" sz="2000" b="1" dirty="0">
                <a:latin typeface="Calibri" panose="020F0502020204030204" pitchFamily="34" charset="0"/>
                <a:ea typeface="Calibri" panose="020F0502020204030204" pitchFamily="34" charset="0"/>
                <a:cs typeface="Calibri" panose="020F0502020204030204" pitchFamily="34" charset="0"/>
              </a:rPr>
              <a:t> – </a:t>
            </a:r>
            <a:r>
              <a:rPr lang="en-US" sz="2000" b="1" dirty="0">
                <a:latin typeface="Calibri" panose="020F0502020204030204" pitchFamily="34" charset="0"/>
                <a:ea typeface="Calibri" panose="020F0502020204030204" pitchFamily="34" charset="0"/>
                <a:cs typeface="Calibri" panose="020F0502020204030204" pitchFamily="34" charset="0"/>
              </a:rPr>
              <a:t>Exponent</a:t>
            </a:r>
            <a:endParaRPr lang="en-US" sz="2000" dirty="0">
              <a:latin typeface="Calibri" panose="020F0502020204030204" pitchFamily="34" charset="0"/>
              <a:ea typeface="Calibri" panose="020F0502020204030204" pitchFamily="34" charset="0"/>
              <a:cs typeface="Calibri" panose="020F0502020204030204" pitchFamily="34" charset="0"/>
            </a:endParaRPr>
          </a:p>
          <a:p>
            <a:pPr marL="0" fontAlgn="t">
              <a:lnSpc>
                <a:spcPct val="120000"/>
              </a:lnSpc>
              <a:spcBef>
                <a:spcPts val="0"/>
              </a:spcBef>
            </a:pPr>
            <a:r>
              <a:rPr lang="en-US" sz="2000" b="1" dirty="0">
                <a:latin typeface="Calibri" panose="020F0502020204030204" pitchFamily="34" charset="0"/>
                <a:ea typeface="Calibri" panose="020F0502020204030204" pitchFamily="34" charset="0"/>
                <a:cs typeface="Calibri" panose="020F0502020204030204" pitchFamily="34" charset="0"/>
              </a:rPr>
              <a:t>Ray McAllister</a:t>
            </a:r>
            <a:r>
              <a:rPr lang="de-DE" sz="2000" b="1" dirty="0">
                <a:latin typeface="Calibri" panose="020F0502020204030204" pitchFamily="34" charset="0"/>
                <a:ea typeface="Calibri" panose="020F0502020204030204" pitchFamily="34" charset="0"/>
                <a:cs typeface="Calibri" panose="020F0502020204030204" pitchFamily="34" charset="0"/>
              </a:rPr>
              <a:t> – </a:t>
            </a:r>
            <a:r>
              <a:rPr lang="en-US" sz="2000" b="1" dirty="0">
                <a:latin typeface="Calibri" panose="020F0502020204030204" pitchFamily="34" charset="0"/>
                <a:ea typeface="Calibri" panose="020F0502020204030204" pitchFamily="34" charset="0"/>
                <a:cs typeface="Calibri" panose="020F0502020204030204" pitchFamily="34" charset="0"/>
              </a:rPr>
              <a:t>RSM Consulting LLC</a:t>
            </a:r>
            <a:endParaRPr lang="en-US" sz="2000" dirty="0">
              <a:latin typeface="Calibri" panose="020F0502020204030204" pitchFamily="34" charset="0"/>
              <a:ea typeface="Calibri" panose="020F0502020204030204" pitchFamily="34" charset="0"/>
              <a:cs typeface="Calibri" panose="020F0502020204030204" pitchFamily="34" charset="0"/>
            </a:endParaRPr>
          </a:p>
          <a:p>
            <a:pPr marL="0" fontAlgn="t">
              <a:lnSpc>
                <a:spcPct val="120000"/>
              </a:lnSpc>
              <a:spcBef>
                <a:spcPts val="0"/>
              </a:spcBef>
            </a:pPr>
            <a:r>
              <a:rPr lang="en-US" sz="2000" b="1" dirty="0">
                <a:latin typeface="Calibri" panose="020F0502020204030204" pitchFamily="34" charset="0"/>
                <a:ea typeface="Calibri" panose="020F0502020204030204" pitchFamily="34" charset="0"/>
                <a:cs typeface="Calibri" panose="020F0502020204030204" pitchFamily="34" charset="0"/>
              </a:rPr>
              <a:t>Daniel Skall</a:t>
            </a:r>
            <a:r>
              <a:rPr lang="de-DE" sz="2000" b="1" dirty="0">
                <a:latin typeface="Calibri" panose="020F0502020204030204" pitchFamily="34" charset="0"/>
                <a:ea typeface="Calibri" panose="020F0502020204030204" pitchFamily="34" charset="0"/>
                <a:cs typeface="Calibri" panose="020F0502020204030204" pitchFamily="34" charset="0"/>
              </a:rPr>
              <a:t> – </a:t>
            </a:r>
            <a:r>
              <a:rPr lang="en-US" sz="2000" b="1" dirty="0">
                <a:latin typeface="Calibri" panose="020F0502020204030204" pitchFamily="34" charset="0"/>
                <a:ea typeface="Calibri" panose="020F0502020204030204" pitchFamily="34" charset="0"/>
                <a:cs typeface="Calibri" panose="020F0502020204030204" pitchFamily="34" charset="0"/>
              </a:rPr>
              <a:t>LANXESS Corp.</a:t>
            </a:r>
            <a:endParaRPr lang="en-US" sz="2000" dirty="0">
              <a:latin typeface="Calibri" panose="020F0502020204030204" pitchFamily="34" charset="0"/>
              <a:ea typeface="Calibri" panose="020F0502020204030204" pitchFamily="34" charset="0"/>
              <a:cs typeface="Calibri" panose="020F0502020204030204" pitchFamily="34" charset="0"/>
            </a:endParaRPr>
          </a:p>
          <a:p>
            <a:pPr marL="0" fontAlgn="t">
              <a:lnSpc>
                <a:spcPct val="120000"/>
              </a:lnSpc>
              <a:spcBef>
                <a:spcPts val="0"/>
              </a:spcBef>
            </a:pPr>
            <a:r>
              <a:rPr lang="en-US" sz="2000" b="1" dirty="0">
                <a:latin typeface="Calibri" panose="020F0502020204030204" pitchFamily="34" charset="0"/>
                <a:ea typeface="Calibri" panose="020F0502020204030204" pitchFamily="34" charset="0"/>
                <a:cs typeface="Calibri" panose="020F0502020204030204" pitchFamily="34" charset="0"/>
              </a:rPr>
              <a:t>Erik Janus</a:t>
            </a:r>
            <a:r>
              <a:rPr lang="de-DE" sz="2000" b="1" dirty="0">
                <a:latin typeface="Calibri" panose="020F0502020204030204" pitchFamily="34" charset="0"/>
                <a:ea typeface="Calibri" panose="020F0502020204030204" pitchFamily="34" charset="0"/>
                <a:cs typeface="Calibri" panose="020F0502020204030204" pitchFamily="34" charset="0"/>
              </a:rPr>
              <a:t> – Vive Crop</a:t>
            </a:r>
            <a:endParaRPr lang="en-US" sz="2000" dirty="0">
              <a:latin typeface="Calibri" panose="020F0502020204030204" pitchFamily="34" charset="0"/>
              <a:ea typeface="Calibri" panose="020F0502020204030204" pitchFamily="34" charset="0"/>
              <a:cs typeface="Calibri" panose="020F0502020204030204" pitchFamily="34" charset="0"/>
            </a:endParaRPr>
          </a:p>
          <a:p>
            <a:pPr marL="0" fontAlgn="t">
              <a:lnSpc>
                <a:spcPct val="120000"/>
              </a:lnSpc>
              <a:spcBef>
                <a:spcPts val="0"/>
              </a:spcBef>
            </a:pPr>
            <a:r>
              <a:rPr lang="en-US" sz="2000" b="1" dirty="0">
                <a:latin typeface="Calibri" panose="020F0502020204030204" pitchFamily="34" charset="0"/>
                <a:ea typeface="Calibri" panose="020F0502020204030204" pitchFamily="34" charset="0"/>
                <a:cs typeface="Calibri" panose="020F0502020204030204" pitchFamily="34" charset="0"/>
              </a:rPr>
              <a:t>Paul Enwerekowe</a:t>
            </a:r>
            <a:r>
              <a:rPr lang="de-DE" sz="2000" b="1" dirty="0">
                <a:latin typeface="Calibri" panose="020F0502020204030204" pitchFamily="34" charset="0"/>
                <a:ea typeface="Calibri" panose="020F0502020204030204" pitchFamily="34" charset="0"/>
                <a:cs typeface="Calibri" panose="020F0502020204030204" pitchFamily="34" charset="0"/>
              </a:rPr>
              <a:t> – Crop Life</a:t>
            </a:r>
            <a:endParaRPr lang="en-US" sz="2000" dirty="0">
              <a:latin typeface="Calibri" panose="020F0502020204030204" pitchFamily="34" charset="0"/>
              <a:ea typeface="Calibri" panose="020F0502020204030204" pitchFamily="34" charset="0"/>
              <a:cs typeface="Calibri" panose="020F0502020204030204" pitchFamily="34" charset="0"/>
            </a:endParaRPr>
          </a:p>
          <a:p>
            <a:pPr marL="0" fontAlgn="t">
              <a:lnSpc>
                <a:spcPct val="120000"/>
              </a:lnSpc>
              <a:spcBef>
                <a:spcPts val="0"/>
              </a:spcBef>
            </a:pPr>
            <a:r>
              <a:rPr lang="en-US" sz="2000" b="1" dirty="0">
                <a:latin typeface="Calibri" panose="020F0502020204030204" pitchFamily="34" charset="0"/>
                <a:ea typeface="Calibri" panose="020F0502020204030204" pitchFamily="34" charset="0"/>
                <a:cs typeface="Calibri" panose="020F0502020204030204" pitchFamily="34" charset="0"/>
              </a:rPr>
              <a:t>Tasha Lott – Albaugh LLC</a:t>
            </a:r>
          </a:p>
          <a:p>
            <a:pPr marL="0" fontAlgn="t">
              <a:lnSpc>
                <a:spcPct val="120000"/>
              </a:lnSpc>
              <a:spcBef>
                <a:spcPts val="0"/>
              </a:spcBef>
            </a:pPr>
            <a:r>
              <a:rPr lang="en-US" sz="2000" b="1" dirty="0">
                <a:latin typeface="Calibri" panose="020F0502020204030204" pitchFamily="34" charset="0"/>
                <a:ea typeface="Calibri" panose="020F0502020204030204" pitchFamily="34" charset="0"/>
                <a:cs typeface="Calibri" panose="020F0502020204030204" pitchFamily="34" charset="0"/>
              </a:rPr>
              <a:t>Terry Kippley – CDPA</a:t>
            </a:r>
          </a:p>
          <a:p>
            <a:pPr marL="0" fontAlgn="t">
              <a:lnSpc>
                <a:spcPct val="120000"/>
              </a:lnSpc>
              <a:spcBef>
                <a:spcPts val="0"/>
              </a:spcBef>
            </a:pPr>
            <a:r>
              <a:rPr lang="en-US" sz="2000" b="1" dirty="0">
                <a:latin typeface="Calibri" panose="020F0502020204030204" pitchFamily="34" charset="0"/>
                <a:ea typeface="Calibri" panose="020F0502020204030204" pitchFamily="34" charset="0"/>
                <a:cs typeface="Calibri" panose="020F0502020204030204" pitchFamily="34" charset="0"/>
              </a:rPr>
              <a:t>Julie Schlekau</a:t>
            </a:r>
            <a:r>
              <a:rPr lang="de-DE" sz="2000" b="1" dirty="0">
                <a:latin typeface="Calibri" panose="020F0502020204030204" pitchFamily="34" charset="0"/>
                <a:ea typeface="Calibri" panose="020F0502020204030204" pitchFamily="34" charset="0"/>
                <a:cs typeface="Calibri" panose="020F0502020204030204" pitchFamily="34" charset="0"/>
              </a:rPr>
              <a:t> – </a:t>
            </a:r>
            <a:r>
              <a:rPr lang="en-US" sz="2000" b="1" dirty="0">
                <a:latin typeface="Calibri" panose="020F0502020204030204" pitchFamily="34" charset="0"/>
                <a:ea typeface="Calibri" panose="020F0502020204030204" pitchFamily="34" charset="0"/>
                <a:cs typeface="Calibri" panose="020F0502020204030204" pitchFamily="34" charset="0"/>
              </a:rPr>
              <a:t>Valent</a:t>
            </a:r>
          </a:p>
          <a:p>
            <a:pPr marL="0" fontAlgn="t">
              <a:lnSpc>
                <a:spcPct val="120000"/>
              </a:lnSpc>
              <a:spcBef>
                <a:spcPts val="0"/>
              </a:spcBef>
            </a:pPr>
            <a:r>
              <a:rPr lang="de-DE" sz="2000" b="1" dirty="0">
                <a:latin typeface="Calibri" panose="020F0502020204030204" pitchFamily="34" charset="0"/>
                <a:ea typeface="Calibri" panose="020F0502020204030204" pitchFamily="34" charset="0"/>
                <a:cs typeface="Calibri" panose="020F0502020204030204" pitchFamily="34" charset="0"/>
              </a:rPr>
              <a:t>Walter A. Alarcon MD MSc. – CDC NIOSH</a:t>
            </a:r>
          </a:p>
          <a:p>
            <a:pPr marL="0" fontAlgn="t">
              <a:lnSpc>
                <a:spcPct val="120000"/>
              </a:lnSpc>
              <a:spcBef>
                <a:spcPts val="0"/>
              </a:spcBef>
            </a:pPr>
            <a:r>
              <a:rPr lang="de-DE" sz="2000" b="1" dirty="0">
                <a:latin typeface="Calibri" panose="020F0502020204030204" pitchFamily="34" charset="0"/>
                <a:ea typeface="Calibri" panose="020F0502020204030204" pitchFamily="34" charset="0"/>
                <a:cs typeface="Calibri" panose="020F0502020204030204" pitchFamily="34" charset="0"/>
              </a:rPr>
              <a:t>Russell Darling – California DPR</a:t>
            </a:r>
          </a:p>
          <a:p>
            <a:pPr marL="0" fontAlgn="t">
              <a:lnSpc>
                <a:spcPct val="120000"/>
              </a:lnSpc>
              <a:spcBef>
                <a:spcPts val="0"/>
              </a:spcBef>
            </a:pPr>
            <a:r>
              <a:rPr lang="de-DE" sz="2000" b="1" dirty="0">
                <a:latin typeface="Calibri" panose="020F0502020204030204" pitchFamily="34" charset="0"/>
                <a:ea typeface="Calibri" panose="020F0502020204030204" pitchFamily="34" charset="0"/>
                <a:cs typeface="Calibri" panose="020F0502020204030204" pitchFamily="34" charset="0"/>
              </a:rPr>
              <a:t>Sarah Caffery – Office of Indiana State Chemist</a:t>
            </a:r>
          </a:p>
          <a:p>
            <a:pPr marL="0">
              <a:lnSpc>
                <a:spcPct val="120000"/>
              </a:lnSpc>
              <a:spcBef>
                <a:spcPts val="0"/>
              </a:spcBef>
            </a:pPr>
            <a:r>
              <a:rPr lang="de-DE" sz="2000" b="1" dirty="0">
                <a:latin typeface="Calibri" panose="020F0502020204030204" pitchFamily="34" charset="0"/>
                <a:ea typeface="Calibri" panose="020F0502020204030204" pitchFamily="34" charset="0"/>
                <a:cs typeface="Calibri" panose="020F0502020204030204" pitchFamily="34" charset="0"/>
              </a:rPr>
              <a:t>Nina Heard – Independent Technology Consultant</a:t>
            </a:r>
          </a:p>
          <a:p>
            <a:pPr marL="0">
              <a:lnSpc>
                <a:spcPct val="120000"/>
              </a:lnSpc>
              <a:spcBef>
                <a:spcPts val="0"/>
              </a:spcBef>
            </a:pPr>
            <a:r>
              <a:rPr lang="de-DE" sz="2000" b="1" dirty="0">
                <a:latin typeface="Calibri" panose="020F0502020204030204" pitchFamily="34" charset="0"/>
                <a:ea typeface="Calibri" panose="020F0502020204030204" pitchFamily="34" charset="0"/>
                <a:cs typeface="Calibri" panose="020F0502020204030204" pitchFamily="34" charset="0"/>
              </a:rPr>
              <a:t>Wendy Sue Wheeler – Washington State University/AAPSE</a:t>
            </a:r>
          </a:p>
          <a:p>
            <a:pPr marL="0">
              <a:lnSpc>
                <a:spcPct val="120000"/>
              </a:lnSpc>
              <a:spcBef>
                <a:spcPts val="0"/>
              </a:spcBef>
            </a:pPr>
            <a:r>
              <a:rPr lang="de-DE" sz="2000" b="1" dirty="0">
                <a:latin typeface="Calibri" panose="020F0502020204030204" pitchFamily="34" charset="0"/>
                <a:ea typeface="Calibri" panose="020F0502020204030204" pitchFamily="34" charset="0"/>
                <a:cs typeface="Calibri" panose="020F0502020204030204" pitchFamily="34" charset="0"/>
              </a:rPr>
              <a:t>Kimberly Brown – University of Tennessee </a:t>
            </a:r>
          </a:p>
          <a:p>
            <a:pPr marL="0" fontAlgn="t">
              <a:lnSpc>
                <a:spcPct val="120000"/>
              </a:lnSpc>
              <a:spcBef>
                <a:spcPts val="0"/>
              </a:spcBef>
            </a:pPr>
            <a:r>
              <a:rPr lang="en-US" sz="2000" b="1" dirty="0">
                <a:latin typeface="Calibri" panose="020F0502020204030204" pitchFamily="34" charset="0"/>
                <a:ea typeface="Calibri" panose="020F0502020204030204" pitchFamily="34" charset="0"/>
                <a:cs typeface="Calibri" panose="020F0502020204030204" pitchFamily="34" charset="0"/>
              </a:rPr>
              <a:t>Dan Schoeff, Charles “Billy” Smith, Christian Bongard, Steve Schaible, Bob Schultz, Jackie Hardy, Elizabeth Donovan - EPA</a:t>
            </a:r>
            <a:endParaRPr lang="en-US" sz="2000" dirty="0">
              <a:latin typeface="Calibri" panose="020F0502020204030204" pitchFamily="34" charset="0"/>
              <a:ea typeface="Calibri" panose="020F0502020204030204" pitchFamily="34" charset="0"/>
              <a:cs typeface="Calibri" panose="020F0502020204030204" pitchFamily="34" charset="0"/>
            </a:endParaRPr>
          </a:p>
          <a:p>
            <a:pPr marL="0" indent="0" fontAlgn="t">
              <a:spcBef>
                <a:spcPts val="0"/>
              </a:spcBef>
              <a:buNone/>
            </a:pPr>
            <a:endParaRPr lang="de-DE" sz="2800" b="1" dirty="0">
              <a:latin typeface="Calibri" panose="020F0502020204030204" pitchFamily="34" charset="0"/>
              <a:ea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6882008B-9B43-8F0F-7C0D-EE80E7CE843E}"/>
              </a:ext>
            </a:extLst>
          </p:cNvPr>
          <p:cNvSpPr>
            <a:spLocks noGrp="1"/>
          </p:cNvSpPr>
          <p:nvPr>
            <p:ph type="sldNum" sz="quarter" idx="12"/>
          </p:nvPr>
        </p:nvSpPr>
        <p:spPr>
          <a:xfrm>
            <a:off x="9448800" y="6493193"/>
            <a:ext cx="2743200" cy="365125"/>
          </a:xfrm>
        </p:spPr>
        <p:txBody>
          <a:bodyPr/>
          <a:lstStyle/>
          <a:p>
            <a:fld id="{48F63A3B-78C7-47BE-AE5E-E10140E04643}" type="slidenum">
              <a:rPr lang="en-US" smtClean="0"/>
              <a:t>3</a:t>
            </a:fld>
            <a:endParaRPr lang="en-US" dirty="0"/>
          </a:p>
        </p:txBody>
      </p:sp>
    </p:spTree>
    <p:extLst>
      <p:ext uri="{BB962C8B-B14F-4D97-AF65-F5344CB8AC3E}">
        <p14:creationId xmlns:p14="http://schemas.microsoft.com/office/powerpoint/2010/main" val="2556442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02A77E07-007E-A387-E938-49B71A94421E}"/>
              </a:ext>
            </a:extLst>
          </p:cNvPr>
          <p:cNvSpPr txBox="1">
            <a:spLocks/>
          </p:cNvSpPr>
          <p:nvPr/>
        </p:nvSpPr>
        <p:spPr>
          <a:xfrm>
            <a:off x="1613140" y="306333"/>
            <a:ext cx="9887759" cy="128089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a:solidFill>
                  <a:srgbClr val="0000EC"/>
                </a:solidFill>
              </a:rPr>
              <a:t>PPDC Label Reform Workgroup Members</a:t>
            </a:r>
          </a:p>
        </p:txBody>
      </p:sp>
      <p:graphicFrame>
        <p:nvGraphicFramePr>
          <p:cNvPr id="4" name="Chart 3">
            <a:extLst>
              <a:ext uri="{FF2B5EF4-FFF2-40B4-BE49-F238E27FC236}">
                <a16:creationId xmlns:a16="http://schemas.microsoft.com/office/drawing/2014/main" id="{E1E66C9B-B4A8-F4CB-2CD4-C6F168475644}"/>
              </a:ext>
            </a:extLst>
          </p:cNvPr>
          <p:cNvGraphicFramePr>
            <a:graphicFrameLocks/>
          </p:cNvGraphicFramePr>
          <p:nvPr>
            <p:extLst>
              <p:ext uri="{D42A27DB-BD31-4B8C-83A1-F6EECF244321}">
                <p14:modId xmlns:p14="http://schemas.microsoft.com/office/powerpoint/2010/main" val="3080033343"/>
              </p:ext>
            </p:extLst>
          </p:nvPr>
        </p:nvGraphicFramePr>
        <p:xfrm>
          <a:off x="2216501" y="783896"/>
          <a:ext cx="8362359" cy="5767771"/>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a:extLst>
              <a:ext uri="{FF2B5EF4-FFF2-40B4-BE49-F238E27FC236}">
                <a16:creationId xmlns:a16="http://schemas.microsoft.com/office/drawing/2014/main" id="{41D044F9-BDDE-99C5-B71B-E06011E8AB04}"/>
              </a:ext>
            </a:extLst>
          </p:cNvPr>
          <p:cNvSpPr>
            <a:spLocks noGrp="1"/>
          </p:cNvSpPr>
          <p:nvPr>
            <p:ph type="sldNum" sz="quarter" idx="12"/>
          </p:nvPr>
        </p:nvSpPr>
        <p:spPr>
          <a:xfrm>
            <a:off x="9448800" y="6492875"/>
            <a:ext cx="2743200" cy="365125"/>
          </a:xfrm>
        </p:spPr>
        <p:txBody>
          <a:bodyPr/>
          <a:lstStyle/>
          <a:p>
            <a:fld id="{48F63A3B-78C7-47BE-AE5E-E10140E04643}" type="slidenum">
              <a:rPr lang="en-US" smtClean="0"/>
              <a:t>4</a:t>
            </a:fld>
            <a:endParaRPr lang="en-US"/>
          </a:p>
        </p:txBody>
      </p:sp>
    </p:spTree>
    <p:extLst>
      <p:ext uri="{BB962C8B-B14F-4D97-AF65-F5344CB8AC3E}">
        <p14:creationId xmlns:p14="http://schemas.microsoft.com/office/powerpoint/2010/main" val="2020817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52238-7123-9F5F-9605-4CD2D54AC21D}"/>
              </a:ext>
            </a:extLst>
          </p:cNvPr>
          <p:cNvSpPr>
            <a:spLocks noGrp="1"/>
          </p:cNvSpPr>
          <p:nvPr>
            <p:ph type="title"/>
          </p:nvPr>
        </p:nvSpPr>
        <p:spPr>
          <a:xfrm>
            <a:off x="1777882" y="366030"/>
            <a:ext cx="8911687" cy="1280890"/>
          </a:xfrm>
        </p:spPr>
        <p:txBody>
          <a:bodyPr>
            <a:normAutofit fontScale="90000"/>
          </a:bodyPr>
          <a:lstStyle/>
          <a:p>
            <a:r>
              <a:rPr lang="en-US">
                <a:solidFill>
                  <a:srgbClr val="0000EC"/>
                </a:solidFill>
              </a:rPr>
              <a:t>Timeline &amp; Tools for Team Collaboration</a:t>
            </a:r>
          </a:p>
        </p:txBody>
      </p:sp>
      <p:sp>
        <p:nvSpPr>
          <p:cNvPr id="15" name="Content Placeholder 2">
            <a:extLst>
              <a:ext uri="{FF2B5EF4-FFF2-40B4-BE49-F238E27FC236}">
                <a16:creationId xmlns:a16="http://schemas.microsoft.com/office/drawing/2014/main" id="{762F8E32-7364-4557-7790-9CDB6980498F}"/>
              </a:ext>
            </a:extLst>
          </p:cNvPr>
          <p:cNvSpPr>
            <a:spLocks noGrp="1"/>
          </p:cNvSpPr>
          <p:nvPr>
            <p:ph idx="4294967295"/>
          </p:nvPr>
        </p:nvSpPr>
        <p:spPr>
          <a:xfrm>
            <a:off x="0" y="3862388"/>
            <a:ext cx="2824163" cy="1989137"/>
          </a:xfrm>
        </p:spPr>
        <p:txBody>
          <a:bodyPr>
            <a:normAutofit/>
          </a:bodyPr>
          <a:lstStyle/>
          <a:p>
            <a:pPr marL="201168" lvl="1" indent="0">
              <a:buNone/>
            </a:pPr>
            <a:r>
              <a:rPr lang="en-US" sz="2200"/>
              <a:t>	</a:t>
            </a:r>
          </a:p>
        </p:txBody>
      </p:sp>
      <p:grpSp>
        <p:nvGrpSpPr>
          <p:cNvPr id="13" name="Group 12">
            <a:extLst>
              <a:ext uri="{FF2B5EF4-FFF2-40B4-BE49-F238E27FC236}">
                <a16:creationId xmlns:a16="http://schemas.microsoft.com/office/drawing/2014/main" id="{2B4C2FDD-692F-8470-088E-DDF68F1A32B3}"/>
              </a:ext>
            </a:extLst>
          </p:cNvPr>
          <p:cNvGrpSpPr/>
          <p:nvPr/>
        </p:nvGrpSpPr>
        <p:grpSpPr>
          <a:xfrm>
            <a:off x="662541" y="1105055"/>
            <a:ext cx="10857391" cy="2317335"/>
            <a:chOff x="662541" y="1549020"/>
            <a:chExt cx="10857391" cy="2317335"/>
          </a:xfrm>
        </p:grpSpPr>
        <p:sp>
          <p:nvSpPr>
            <p:cNvPr id="8" name="Arrow: Right 7">
              <a:extLst>
                <a:ext uri="{FF2B5EF4-FFF2-40B4-BE49-F238E27FC236}">
                  <a16:creationId xmlns:a16="http://schemas.microsoft.com/office/drawing/2014/main" id="{83B6E598-DD70-1A53-0643-C142EF435FE2}"/>
                </a:ext>
              </a:extLst>
            </p:cNvPr>
            <p:cNvSpPr/>
            <p:nvPr/>
          </p:nvSpPr>
          <p:spPr>
            <a:xfrm>
              <a:off x="662541" y="1549020"/>
              <a:ext cx="10857391" cy="2317335"/>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err="1">
                <a:ln>
                  <a:noFill/>
                </a:ln>
                <a:solidFill>
                  <a:srgbClr val="FFFFFF"/>
                </a:solidFill>
                <a:effectLst/>
                <a:uLnTx/>
                <a:uFillTx/>
                <a:latin typeface="Inter Light" panose="02000503000000020004" pitchFamily="2" charset="0"/>
                <a:ea typeface="Inter Light" panose="02000503000000020004" pitchFamily="2" charset="0"/>
                <a:cs typeface="Arial" panose="020B0604020202020204" pitchFamily="34" charset="0"/>
              </a:endParaRPr>
            </a:p>
          </p:txBody>
        </p:sp>
        <p:sp>
          <p:nvSpPr>
            <p:cNvPr id="10" name="Rectangle 9">
              <a:extLst>
                <a:ext uri="{FF2B5EF4-FFF2-40B4-BE49-F238E27FC236}">
                  <a16:creationId xmlns:a16="http://schemas.microsoft.com/office/drawing/2014/main" id="{0D46EA18-71A6-5249-A006-0C1EA3CA36CD}"/>
                </a:ext>
              </a:extLst>
            </p:cNvPr>
            <p:cNvSpPr/>
            <p:nvPr/>
          </p:nvSpPr>
          <p:spPr>
            <a:xfrm>
              <a:off x="662541" y="2263723"/>
              <a:ext cx="1370445" cy="89672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FFFFFF"/>
                  </a:solidFill>
                  <a:effectLst/>
                  <a:uLnTx/>
                  <a:uFillTx/>
                  <a:latin typeface="Inter Light" panose="02000503000000020004" pitchFamily="2" charset="0"/>
                  <a:ea typeface="Inter Light" panose="02000503000000020004" pitchFamily="2" charset="0"/>
                  <a:cs typeface="Arial" panose="020B0604020202020204" pitchFamily="34" charset="0"/>
                </a:rPr>
                <a:t>PPDC LRWG Formed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FFFFFF"/>
                  </a:solidFill>
                  <a:effectLst/>
                  <a:uLnTx/>
                  <a:uFillTx/>
                  <a:latin typeface="Inter Light" panose="02000503000000020004" pitchFamily="2" charset="0"/>
                  <a:ea typeface="Inter Light" panose="02000503000000020004" pitchFamily="2" charset="0"/>
                  <a:cs typeface="Arial" panose="020B0604020202020204" pitchFamily="34" charset="0"/>
                </a:rPr>
                <a:t>June 2023</a:t>
              </a:r>
            </a:p>
          </p:txBody>
        </p:sp>
        <p:sp>
          <p:nvSpPr>
            <p:cNvPr id="11" name="Rectangle 10">
              <a:extLst>
                <a:ext uri="{FF2B5EF4-FFF2-40B4-BE49-F238E27FC236}">
                  <a16:creationId xmlns:a16="http://schemas.microsoft.com/office/drawing/2014/main" id="{76E1AC2C-78E0-EAA2-5DE9-D9108F2D3F6E}"/>
                </a:ext>
              </a:extLst>
            </p:cNvPr>
            <p:cNvSpPr/>
            <p:nvPr/>
          </p:nvSpPr>
          <p:spPr>
            <a:xfrm>
              <a:off x="3135114" y="2244523"/>
              <a:ext cx="1497606" cy="89672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FFFFFF"/>
                  </a:solidFill>
                  <a:effectLst/>
                  <a:uLnTx/>
                  <a:uFillTx/>
                  <a:latin typeface="Inter Light" panose="02000503000000020004" pitchFamily="2" charset="0"/>
                  <a:ea typeface="Inter Light" panose="02000503000000020004" pitchFamily="2" charset="0"/>
                  <a:cs typeface="Arial" panose="020B0604020202020204" pitchFamily="34" charset="0"/>
                </a:rPr>
                <a:t>Progress Update at PPDC Meeting</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FFFFFF"/>
                  </a:solidFill>
                  <a:effectLst/>
                  <a:uLnTx/>
                  <a:uFillTx/>
                  <a:latin typeface="Inter Light" panose="02000503000000020004" pitchFamily="2" charset="0"/>
                  <a:ea typeface="Inter Light" panose="02000503000000020004" pitchFamily="2" charset="0"/>
                  <a:cs typeface="Arial" panose="020B0604020202020204" pitchFamily="34" charset="0"/>
                </a:rPr>
                <a:t>Nov 2023</a:t>
              </a:r>
            </a:p>
          </p:txBody>
        </p:sp>
        <p:sp>
          <p:nvSpPr>
            <p:cNvPr id="12" name="Rectangle 11">
              <a:extLst>
                <a:ext uri="{FF2B5EF4-FFF2-40B4-BE49-F238E27FC236}">
                  <a16:creationId xmlns:a16="http://schemas.microsoft.com/office/drawing/2014/main" id="{A3B1F86E-E0BB-F515-81AA-53E078D8A006}"/>
                </a:ext>
              </a:extLst>
            </p:cNvPr>
            <p:cNvSpPr/>
            <p:nvPr/>
          </p:nvSpPr>
          <p:spPr>
            <a:xfrm>
              <a:off x="9141122" y="2244524"/>
              <a:ext cx="1859791" cy="89672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FFFFFF"/>
                  </a:solidFill>
                  <a:effectLst/>
                  <a:uLnTx/>
                  <a:uFillTx/>
                  <a:latin typeface="Inter Light" panose="02000503000000020004" pitchFamily="2" charset="0"/>
                  <a:ea typeface="Inter Light" panose="02000503000000020004" pitchFamily="2" charset="0"/>
                  <a:cs typeface="Arial" panose="020B0604020202020204" pitchFamily="34" charset="0"/>
                </a:rPr>
                <a:t>Target recommendations Completed</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FFFFFF"/>
                  </a:solidFill>
                  <a:effectLst/>
                  <a:uLnTx/>
                  <a:uFillTx/>
                  <a:latin typeface="Inter Light" panose="02000503000000020004" pitchFamily="2" charset="0"/>
                  <a:ea typeface="Inter Light" panose="02000503000000020004" pitchFamily="2" charset="0"/>
                  <a:cs typeface="Arial" panose="020B0604020202020204" pitchFamily="34" charset="0"/>
                </a:rPr>
                <a:t>Spring 2025</a:t>
              </a:r>
            </a:p>
          </p:txBody>
        </p:sp>
      </p:grpSp>
      <p:pic>
        <p:nvPicPr>
          <p:cNvPr id="14" name="Graphic 13" descr="Daily Calendar">
            <a:extLst>
              <a:ext uri="{FF2B5EF4-FFF2-40B4-BE49-F238E27FC236}">
                <a16:creationId xmlns:a16="http://schemas.microsoft.com/office/drawing/2014/main" id="{71E4A76E-66FE-DB60-D339-8A487E1FCDD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77882" y="4064626"/>
            <a:ext cx="2466650" cy="2466650"/>
          </a:xfrm>
          <a:prstGeom prst="rect">
            <a:avLst/>
          </a:prstGeom>
        </p:spPr>
      </p:pic>
      <p:sp>
        <p:nvSpPr>
          <p:cNvPr id="16" name="TextBox 15">
            <a:extLst>
              <a:ext uri="{FF2B5EF4-FFF2-40B4-BE49-F238E27FC236}">
                <a16:creationId xmlns:a16="http://schemas.microsoft.com/office/drawing/2014/main" id="{CE579944-4481-9C14-DCAC-A7B73F172174}"/>
              </a:ext>
            </a:extLst>
          </p:cNvPr>
          <p:cNvSpPr txBox="1"/>
          <p:nvPr/>
        </p:nvSpPr>
        <p:spPr>
          <a:xfrm>
            <a:off x="2368059" y="4064626"/>
            <a:ext cx="1876473" cy="215444"/>
          </a:xfrm>
          <a:prstGeom prst="rect">
            <a:avLst/>
          </a:prstGeom>
          <a:noFill/>
        </p:spPr>
        <p:txBody>
          <a:bodyPr wrap="square" lIns="0" tIns="0" r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545454"/>
                </a:solidFill>
                <a:effectLst/>
                <a:uLnTx/>
                <a:uFillTx/>
                <a:latin typeface="Calibri" panose="020F0502020204030204" pitchFamily="34" charset="0"/>
                <a:ea typeface="Inter Light" panose="02000503000000020004" pitchFamily="2" charset="0"/>
                <a:cs typeface="Calibri" panose="020F0502020204030204" pitchFamily="34" charset="0"/>
              </a:rPr>
              <a:t>Weekly Meetings</a:t>
            </a:r>
          </a:p>
        </p:txBody>
      </p:sp>
      <p:pic>
        <p:nvPicPr>
          <p:cNvPr id="17" name="Picture 16">
            <a:extLst>
              <a:ext uri="{FF2B5EF4-FFF2-40B4-BE49-F238E27FC236}">
                <a16:creationId xmlns:a16="http://schemas.microsoft.com/office/drawing/2014/main" id="{48A33C67-806C-F85F-E91F-106D79BD93B4}"/>
              </a:ext>
            </a:extLst>
          </p:cNvPr>
          <p:cNvPicPr>
            <a:picLocks noChangeAspect="1"/>
          </p:cNvPicPr>
          <p:nvPr/>
        </p:nvPicPr>
        <p:blipFill rotWithShape="1">
          <a:blip r:embed="rId4"/>
          <a:srcRect b="45073"/>
          <a:stretch/>
        </p:blipFill>
        <p:spPr>
          <a:xfrm>
            <a:off x="4632720" y="4322906"/>
            <a:ext cx="6916341" cy="1884453"/>
          </a:xfrm>
          <a:prstGeom prst="rect">
            <a:avLst/>
          </a:prstGeom>
        </p:spPr>
      </p:pic>
      <p:sp>
        <p:nvSpPr>
          <p:cNvPr id="18" name="TextBox 17">
            <a:extLst>
              <a:ext uri="{FF2B5EF4-FFF2-40B4-BE49-F238E27FC236}">
                <a16:creationId xmlns:a16="http://schemas.microsoft.com/office/drawing/2014/main" id="{B04C54F4-7B3C-088A-9C3D-B0C15CAEADD9}"/>
              </a:ext>
            </a:extLst>
          </p:cNvPr>
          <p:cNvSpPr txBox="1"/>
          <p:nvPr/>
        </p:nvSpPr>
        <p:spPr>
          <a:xfrm>
            <a:off x="7721332" y="4064626"/>
            <a:ext cx="1876473" cy="215444"/>
          </a:xfrm>
          <a:prstGeom prst="rect">
            <a:avLst/>
          </a:prstGeom>
          <a:noFill/>
        </p:spPr>
        <p:txBody>
          <a:bodyPr wrap="square" lIns="0" tIns="0" r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545454"/>
                </a:solidFill>
                <a:effectLst/>
                <a:uLnTx/>
                <a:uFillTx/>
                <a:latin typeface="Calibri" panose="020F0502020204030204" pitchFamily="34" charset="0"/>
                <a:ea typeface="Inter Light" panose="02000503000000020004" pitchFamily="2" charset="0"/>
                <a:cs typeface="Calibri" panose="020F0502020204030204" pitchFamily="34" charset="0"/>
              </a:rPr>
              <a:t>Teams Site</a:t>
            </a:r>
          </a:p>
        </p:txBody>
      </p:sp>
      <p:sp>
        <p:nvSpPr>
          <p:cNvPr id="3" name="Rectangle 2">
            <a:extLst>
              <a:ext uri="{FF2B5EF4-FFF2-40B4-BE49-F238E27FC236}">
                <a16:creationId xmlns:a16="http://schemas.microsoft.com/office/drawing/2014/main" id="{608AB4E8-FD42-2B91-FDA7-AF5AA0FB08F3}"/>
              </a:ext>
            </a:extLst>
          </p:cNvPr>
          <p:cNvSpPr/>
          <p:nvPr/>
        </p:nvSpPr>
        <p:spPr>
          <a:xfrm>
            <a:off x="5204411" y="1800142"/>
            <a:ext cx="1497606" cy="89672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FFFFFF"/>
                </a:solidFill>
                <a:effectLst/>
                <a:uLnTx/>
                <a:uFillTx/>
                <a:latin typeface="Inter Light" panose="02000503000000020004" pitchFamily="2" charset="0"/>
                <a:ea typeface="Inter Light" panose="02000503000000020004" pitchFamily="2" charset="0"/>
                <a:cs typeface="Arial" panose="020B0604020202020204" pitchFamily="34" charset="0"/>
              </a:rPr>
              <a:t>Progress Update at PPDC Meeting</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FFFFFF"/>
                </a:solidFill>
                <a:effectLst/>
                <a:uLnTx/>
                <a:uFillTx/>
                <a:latin typeface="Inter Light" panose="02000503000000020004" pitchFamily="2" charset="0"/>
                <a:ea typeface="Inter Light" panose="02000503000000020004" pitchFamily="2" charset="0"/>
                <a:cs typeface="Arial" panose="020B0604020202020204" pitchFamily="34" charset="0"/>
              </a:rPr>
              <a:t>June 2024</a:t>
            </a:r>
          </a:p>
        </p:txBody>
      </p:sp>
      <p:sp>
        <p:nvSpPr>
          <p:cNvPr id="4" name="Rectangle 3">
            <a:extLst>
              <a:ext uri="{FF2B5EF4-FFF2-40B4-BE49-F238E27FC236}">
                <a16:creationId xmlns:a16="http://schemas.microsoft.com/office/drawing/2014/main" id="{C21A3A9C-0D68-FC9D-3188-D0C1FFB105CB}"/>
              </a:ext>
            </a:extLst>
          </p:cNvPr>
          <p:cNvSpPr/>
          <p:nvPr/>
        </p:nvSpPr>
        <p:spPr>
          <a:xfrm>
            <a:off x="7273708" y="1839679"/>
            <a:ext cx="1497606" cy="89672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FFFFFF"/>
                </a:solidFill>
                <a:effectLst/>
                <a:uLnTx/>
                <a:uFillTx/>
                <a:latin typeface="Inter Light" panose="02000503000000020004" pitchFamily="2" charset="0"/>
                <a:ea typeface="Inter Light" panose="02000503000000020004" pitchFamily="2" charset="0"/>
                <a:cs typeface="Arial" panose="020B0604020202020204" pitchFamily="34" charset="0"/>
              </a:rPr>
              <a:t>Progress Update at PPDC Meeting</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FFFFFF"/>
                </a:solidFill>
                <a:effectLst/>
                <a:uLnTx/>
                <a:uFillTx/>
                <a:latin typeface="Inter Light" panose="02000503000000020004" pitchFamily="2" charset="0"/>
                <a:ea typeface="Inter Light" panose="02000503000000020004" pitchFamily="2" charset="0"/>
                <a:cs typeface="Arial" panose="020B0604020202020204" pitchFamily="34" charset="0"/>
              </a:rPr>
              <a:t>November 2024</a:t>
            </a:r>
          </a:p>
        </p:txBody>
      </p:sp>
      <p:sp>
        <p:nvSpPr>
          <p:cNvPr id="6" name="Slide Number Placeholder 5">
            <a:extLst>
              <a:ext uri="{FF2B5EF4-FFF2-40B4-BE49-F238E27FC236}">
                <a16:creationId xmlns:a16="http://schemas.microsoft.com/office/drawing/2014/main" id="{4E75ED3D-31D7-E326-EC63-8AC0C66EF55A}"/>
              </a:ext>
            </a:extLst>
          </p:cNvPr>
          <p:cNvSpPr>
            <a:spLocks noGrp="1"/>
          </p:cNvSpPr>
          <p:nvPr>
            <p:ph type="sldNum" sz="quarter" idx="12"/>
          </p:nvPr>
        </p:nvSpPr>
        <p:spPr>
          <a:xfrm>
            <a:off x="9448800" y="6491970"/>
            <a:ext cx="2743200" cy="365125"/>
          </a:xfrm>
        </p:spPr>
        <p:txBody>
          <a:bodyPr/>
          <a:lstStyle/>
          <a:p>
            <a:fld id="{48F63A3B-78C7-47BE-AE5E-E10140E04643}" type="slidenum">
              <a:rPr lang="en-US" smtClean="0"/>
              <a:t>5</a:t>
            </a:fld>
            <a:endParaRPr lang="en-US"/>
          </a:p>
        </p:txBody>
      </p:sp>
    </p:spTree>
    <p:extLst>
      <p:ext uri="{BB962C8B-B14F-4D97-AF65-F5344CB8AC3E}">
        <p14:creationId xmlns:p14="http://schemas.microsoft.com/office/powerpoint/2010/main" val="4259977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574828B-74E7-FF03-E92C-F5E5C17C4A24}"/>
              </a:ext>
            </a:extLst>
          </p:cNvPr>
          <p:cNvSpPr>
            <a:spLocks noGrp="1"/>
          </p:cNvSpPr>
          <p:nvPr>
            <p:ph type="title"/>
          </p:nvPr>
        </p:nvSpPr>
        <p:spPr>
          <a:xfrm>
            <a:off x="838200" y="0"/>
            <a:ext cx="10515600" cy="1325563"/>
          </a:xfrm>
        </p:spPr>
        <p:txBody>
          <a:bodyPr/>
          <a:lstStyle/>
          <a:p>
            <a:pPr algn="ctr"/>
            <a:r>
              <a:rPr lang="en-US">
                <a:solidFill>
                  <a:srgbClr val="0000EC"/>
                </a:solidFill>
              </a:rPr>
              <a:t>Workgroup Charge Questions</a:t>
            </a:r>
          </a:p>
        </p:txBody>
      </p:sp>
      <p:sp>
        <p:nvSpPr>
          <p:cNvPr id="3" name="Content Placeholder 2">
            <a:extLst>
              <a:ext uri="{FF2B5EF4-FFF2-40B4-BE49-F238E27FC236}">
                <a16:creationId xmlns:a16="http://schemas.microsoft.com/office/drawing/2014/main" id="{6D60B534-C172-5B29-CBDF-819BD6A2AB81}"/>
              </a:ext>
            </a:extLst>
          </p:cNvPr>
          <p:cNvSpPr txBox="1">
            <a:spLocks/>
          </p:cNvSpPr>
          <p:nvPr/>
        </p:nvSpPr>
        <p:spPr>
          <a:xfrm>
            <a:off x="643812" y="1035698"/>
            <a:ext cx="11312399" cy="564977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rPr>
              <a:t>Overall workgroup goals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rPr>
              <a:t>To develop recommendations that support:</a:t>
            </a: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improvement to efficiency of the review and approval process</a:t>
            </a: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quality and consistency of review and approval of labeling </a:t>
            </a: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adoptability by industry and consumers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rPr>
              <a:t>Charge questions 1 – Submission &amp; Approval / Technology</a:t>
            </a: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Short term: Are there tools that could be utilized for improving/maximizing efficiency during the label submission and review process? (e.g., PDF comparison tools, new software, e-CSF; structure/layout of labels; might distinguish between types of product labeling; recordkeeping/information within salesforce; optimization of salesforce usage)</a:t>
            </a:r>
            <a:endPar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endParaRP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Long term: Ideally, what does the optimum electronic experience look like to maximize Agency resources and to maximize user adoption (submission, review, data tagging, and approval)?</a:t>
            </a:r>
          </a:p>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Charge questions 2 – Content &amp; Accessibility</a:t>
            </a: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With DEIA (diversity, equity, inclusion, accessibilities) principles in mind, what are the requirements of accessibility for labeling? (e.g., scannable technology, blind, deaf, color blind, non-English speakers, illiterate, no access to internet)</a:t>
            </a: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The EPA’s Label Review Manual guides what’s allowed on the label; what are the opportunities for modernization of claims and content? And how would we communicate this to stakeholders?</a:t>
            </a: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Parking lot issues: </a:t>
            </a:r>
          </a:p>
          <a:p>
            <a:pPr lvl="1">
              <a:lnSpc>
                <a:spcPct val="100000"/>
              </a:lnSpc>
              <a:spcBef>
                <a:spcPts val="0"/>
              </a:spcBef>
              <a:defRPr/>
            </a:pPr>
            <a:r>
              <a:rPr kumimoji="0" lang="en-US" sz="12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Display issues</a:t>
            </a:r>
          </a:p>
          <a:p>
            <a:pPr lvl="1">
              <a:lnSpc>
                <a:spcPct val="100000"/>
              </a:lnSpc>
              <a:spcBef>
                <a:spcPts val="0"/>
              </a:spcBef>
              <a:defRPr/>
            </a:pPr>
            <a:r>
              <a:rPr kumimoji="0" lang="en-US" sz="12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End user experience/accessibility</a:t>
            </a:r>
          </a:p>
          <a:p>
            <a:pPr lvl="1">
              <a:lnSpc>
                <a:spcPct val="100000"/>
              </a:lnSpc>
              <a:spcBef>
                <a:spcPts val="0"/>
              </a:spcBef>
              <a:defRPr/>
            </a:pPr>
            <a:r>
              <a:rPr kumimoji="0" lang="en-US" sz="12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Directions for use (temporary)</a:t>
            </a:r>
          </a:p>
          <a:p>
            <a:pPr lvl="1">
              <a:lnSpc>
                <a:spcPct val="100000"/>
              </a:lnSpc>
              <a:spcBef>
                <a:spcPts val="0"/>
              </a:spcBef>
              <a:defRPr/>
            </a:pPr>
            <a:r>
              <a:rPr kumimoji="0" lang="en-US" sz="12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Software</a:t>
            </a:r>
            <a:r>
              <a:rPr lang="en-US" sz="1200" dirty="0">
                <a:solidFill>
                  <a:prstClr val="black"/>
                </a:solidFill>
                <a:latin typeface="Calibri" panose="020F0502020204030204" pitchFamily="34" charset="0"/>
                <a:ea typeface="Times New Roman" panose="02020603050405020304" pitchFamily="18" charset="0"/>
              </a:rPr>
              <a:t>/tools (need to define needs first)</a:t>
            </a:r>
            <a:endParaRPr kumimoji="0" lang="en-US" sz="12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endPar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228600" marR="0" lvl="0" indent="-22860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endParaRPr>
          </a:p>
        </p:txBody>
      </p:sp>
      <p:sp>
        <p:nvSpPr>
          <p:cNvPr id="5" name="Slide Number Placeholder 4">
            <a:extLst>
              <a:ext uri="{FF2B5EF4-FFF2-40B4-BE49-F238E27FC236}">
                <a16:creationId xmlns:a16="http://schemas.microsoft.com/office/drawing/2014/main" id="{41F9A3EC-71B7-C81E-2E08-CACF9464F4C4}"/>
              </a:ext>
            </a:extLst>
          </p:cNvPr>
          <p:cNvSpPr>
            <a:spLocks noGrp="1"/>
          </p:cNvSpPr>
          <p:nvPr>
            <p:ph type="sldNum" sz="quarter" idx="12"/>
          </p:nvPr>
        </p:nvSpPr>
        <p:spPr>
          <a:xfrm>
            <a:off x="9448800" y="6492875"/>
            <a:ext cx="2743200" cy="365125"/>
          </a:xfrm>
        </p:spPr>
        <p:txBody>
          <a:bodyPr/>
          <a:lstStyle/>
          <a:p>
            <a:fld id="{48F63A3B-78C7-47BE-AE5E-E10140E04643}" type="slidenum">
              <a:rPr lang="en-US" smtClean="0"/>
              <a:t>6</a:t>
            </a:fld>
            <a:endParaRPr lang="en-US" dirty="0"/>
          </a:p>
        </p:txBody>
      </p:sp>
    </p:spTree>
    <p:extLst>
      <p:ext uri="{BB962C8B-B14F-4D97-AF65-F5344CB8AC3E}">
        <p14:creationId xmlns:p14="http://schemas.microsoft.com/office/powerpoint/2010/main" val="3860866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F9333C6-024E-7BE9-2420-87325B710261}"/>
              </a:ext>
            </a:extLst>
          </p:cNvPr>
          <p:cNvSpPr>
            <a:spLocks noGrp="1"/>
          </p:cNvSpPr>
          <p:nvPr>
            <p:ph type="title"/>
          </p:nvPr>
        </p:nvSpPr>
        <p:spPr>
          <a:xfrm>
            <a:off x="656269" y="0"/>
            <a:ext cx="10879461" cy="1603075"/>
          </a:xfrm>
        </p:spPr>
        <p:txBody>
          <a:bodyPr>
            <a:normAutofit fontScale="90000"/>
          </a:bodyPr>
          <a:lstStyle/>
          <a:p>
            <a:r>
              <a:rPr lang="en-US">
                <a:solidFill>
                  <a:srgbClr val="0000EC"/>
                </a:solidFill>
                <a:latin typeface="Calibri Light"/>
              </a:rPr>
              <a:t>Information Sharing on Existing Technologies and Approaches via Many Stakeholder Interactions</a:t>
            </a:r>
            <a:endParaRPr lang="en-US">
              <a:cs typeface="Calibri Light"/>
            </a:endParaRPr>
          </a:p>
        </p:txBody>
      </p:sp>
      <p:sp>
        <p:nvSpPr>
          <p:cNvPr id="6" name="Content Placeholder 5">
            <a:extLst>
              <a:ext uri="{FF2B5EF4-FFF2-40B4-BE49-F238E27FC236}">
                <a16:creationId xmlns:a16="http://schemas.microsoft.com/office/drawing/2014/main" id="{85C1C537-165A-FE63-68CD-0190BCC23322}"/>
              </a:ext>
            </a:extLst>
          </p:cNvPr>
          <p:cNvSpPr>
            <a:spLocks noGrp="1"/>
          </p:cNvSpPr>
          <p:nvPr>
            <p:ph idx="1"/>
          </p:nvPr>
        </p:nvSpPr>
        <p:spPr/>
        <p:txBody>
          <a:bodyPr/>
          <a:lstStyle/>
          <a:p>
            <a:r>
              <a:rPr lang="en-US"/>
              <a:t>Caliper Content Services</a:t>
            </a:r>
          </a:p>
          <a:p>
            <a:r>
              <a:rPr lang="en-US" err="1"/>
              <a:t>AgGateway</a:t>
            </a:r>
            <a:endParaRPr lang="en-US"/>
          </a:p>
          <a:p>
            <a:r>
              <a:rPr lang="en-US" err="1"/>
              <a:t>Telus</a:t>
            </a:r>
            <a:r>
              <a:rPr lang="en-US"/>
              <a:t> Agriculture and Consumer Goods</a:t>
            </a:r>
          </a:p>
          <a:p>
            <a:r>
              <a:rPr lang="en-US"/>
              <a:t>The Canadian Consumer Specialty Products Association (CCSPA)</a:t>
            </a:r>
          </a:p>
          <a:p>
            <a:r>
              <a:rPr lang="en-US"/>
              <a:t>Weed Science Society of America (WSSA)</a:t>
            </a:r>
          </a:p>
          <a:p>
            <a:r>
              <a:rPr lang="en-US"/>
              <a:t>California Department of Pesticide Regulation (</a:t>
            </a:r>
            <a:r>
              <a:rPr lang="en-US" err="1"/>
              <a:t>CaDPR</a:t>
            </a:r>
            <a:r>
              <a:rPr lang="en-US"/>
              <a:t>)</a:t>
            </a:r>
          </a:p>
          <a:p>
            <a:r>
              <a:rPr lang="en-US"/>
              <a:t>CropLife America Digital Label Task Force (CLA DLTF)</a:t>
            </a:r>
          </a:p>
        </p:txBody>
      </p:sp>
      <p:sp>
        <p:nvSpPr>
          <p:cNvPr id="3" name="Slide Number Placeholder 2">
            <a:extLst>
              <a:ext uri="{FF2B5EF4-FFF2-40B4-BE49-F238E27FC236}">
                <a16:creationId xmlns:a16="http://schemas.microsoft.com/office/drawing/2014/main" id="{C1DAFC0E-02B4-CDBF-3210-3974EFCE0566}"/>
              </a:ext>
            </a:extLst>
          </p:cNvPr>
          <p:cNvSpPr>
            <a:spLocks noGrp="1"/>
          </p:cNvSpPr>
          <p:nvPr>
            <p:ph type="sldNum" sz="quarter" idx="12"/>
          </p:nvPr>
        </p:nvSpPr>
        <p:spPr>
          <a:xfrm>
            <a:off x="9448800" y="6492875"/>
            <a:ext cx="2743200" cy="365125"/>
          </a:xfrm>
        </p:spPr>
        <p:txBody>
          <a:bodyPr/>
          <a:lstStyle/>
          <a:p>
            <a:fld id="{48F63A3B-78C7-47BE-AE5E-E10140E04643}" type="slidenum">
              <a:rPr lang="en-US" smtClean="0"/>
              <a:t>7</a:t>
            </a:fld>
            <a:endParaRPr lang="en-US" dirty="0"/>
          </a:p>
        </p:txBody>
      </p:sp>
    </p:spTree>
    <p:extLst>
      <p:ext uri="{BB962C8B-B14F-4D97-AF65-F5344CB8AC3E}">
        <p14:creationId xmlns:p14="http://schemas.microsoft.com/office/powerpoint/2010/main" val="97492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BF66140-B299-4662-5BB3-10305BA7ECF7}"/>
              </a:ext>
            </a:extLst>
          </p:cNvPr>
          <p:cNvSpPr>
            <a:spLocks noGrp="1"/>
          </p:cNvSpPr>
          <p:nvPr>
            <p:ph type="title"/>
          </p:nvPr>
        </p:nvSpPr>
        <p:spPr>
          <a:xfrm>
            <a:off x="718457" y="126911"/>
            <a:ext cx="10636897" cy="703259"/>
          </a:xfrm>
        </p:spPr>
        <p:txBody>
          <a:bodyPr>
            <a:noAutofit/>
          </a:bodyPr>
          <a:lstStyle/>
          <a:p>
            <a:pPr algn="ctr"/>
            <a:r>
              <a:rPr kumimoji="0" lang="en-US" sz="3200" b="0" i="0" u="none" strike="noStrike" kern="1200" cap="none" spc="0" normalizeH="0" baseline="0" noProof="0">
                <a:ln>
                  <a:noFill/>
                </a:ln>
                <a:solidFill>
                  <a:srgbClr val="0000EC"/>
                </a:solidFill>
                <a:effectLst/>
                <a:uLnTx/>
                <a:uFillTx/>
                <a:ea typeface="Times New Roman" panose="02020603050405020304" pitchFamily="18" charset="0"/>
                <a:cs typeface="+mn-cs"/>
              </a:rPr>
              <a:t>Structured Labeling as a Necessary First Step</a:t>
            </a:r>
            <a:endParaRPr lang="en-US" sz="2800"/>
          </a:p>
        </p:txBody>
      </p:sp>
      <p:sp>
        <p:nvSpPr>
          <p:cNvPr id="3" name="Content Placeholder 2">
            <a:extLst>
              <a:ext uri="{FF2B5EF4-FFF2-40B4-BE49-F238E27FC236}">
                <a16:creationId xmlns:a16="http://schemas.microsoft.com/office/drawing/2014/main" id="{B81B0179-2340-D574-B21E-DD486649BFB5}"/>
              </a:ext>
            </a:extLst>
          </p:cNvPr>
          <p:cNvSpPr>
            <a:spLocks noGrp="1"/>
          </p:cNvSpPr>
          <p:nvPr>
            <p:ph sz="half" idx="1"/>
          </p:nvPr>
        </p:nvSpPr>
        <p:spPr>
          <a:xfrm>
            <a:off x="718457" y="1250576"/>
            <a:ext cx="10219837" cy="5122232"/>
          </a:xfrm>
        </p:spPr>
        <p:txBody>
          <a:bodyPr anchor="t" anchorCtr="0">
            <a:normAutofit fontScale="92500" lnSpcReduction="10000"/>
          </a:bodyPr>
          <a:lstStyle/>
          <a:p>
            <a:pPr marL="0" indent="0">
              <a:spcBef>
                <a:spcPts val="600"/>
              </a:spcBef>
              <a:buNone/>
            </a:pPr>
            <a:r>
              <a:rPr lang="en-US" b="1"/>
              <a:t>Short Term – Create Voluntary Label Structure</a:t>
            </a:r>
          </a:p>
          <a:p>
            <a:pPr>
              <a:spcBef>
                <a:spcPts val="600"/>
              </a:spcBef>
            </a:pPr>
            <a:r>
              <a:rPr lang="en-US"/>
              <a:t>Recommendations to US EPA on:</a:t>
            </a:r>
          </a:p>
          <a:p>
            <a:pPr lvl="1">
              <a:spcBef>
                <a:spcPts val="600"/>
              </a:spcBef>
            </a:pPr>
            <a:r>
              <a:rPr lang="en-US"/>
              <a:t>consistent data elements &amp; order of data elements</a:t>
            </a:r>
          </a:p>
          <a:p>
            <a:pPr lvl="1">
              <a:spcBef>
                <a:spcPts val="600"/>
              </a:spcBef>
            </a:pPr>
            <a:r>
              <a:rPr lang="en-US"/>
              <a:t>where standard phrases, pick list options, and/or controlled vocabulary will begin to standardize pesticide product labels</a:t>
            </a:r>
          </a:p>
          <a:p>
            <a:pPr>
              <a:spcBef>
                <a:spcPts val="600"/>
              </a:spcBef>
            </a:pPr>
            <a:r>
              <a:rPr lang="en-US"/>
              <a:t>Goal: initial step to improve label creation, review, &amp; comprehension</a:t>
            </a:r>
          </a:p>
          <a:p>
            <a:pPr marL="0" indent="0">
              <a:spcBef>
                <a:spcPts val="600"/>
              </a:spcBef>
              <a:buNone/>
            </a:pPr>
            <a:endParaRPr lang="en-US">
              <a:ea typeface="Calibri"/>
              <a:cs typeface="Calibri"/>
            </a:endParaRPr>
          </a:p>
          <a:p>
            <a:pPr>
              <a:spcBef>
                <a:spcPts val="600"/>
              </a:spcBef>
            </a:pPr>
            <a:r>
              <a:rPr lang="en-US"/>
              <a:t>Concept: </a:t>
            </a:r>
          </a:p>
          <a:p>
            <a:pPr lvl="1">
              <a:spcBef>
                <a:spcPts val="600"/>
              </a:spcBef>
            </a:pPr>
            <a:r>
              <a:rPr lang="en-US"/>
              <a:t>All pesticide products should share a set of common data elements according to FIFRA</a:t>
            </a:r>
          </a:p>
          <a:p>
            <a:pPr lvl="1">
              <a:spcBef>
                <a:spcPts val="600"/>
              </a:spcBef>
            </a:pPr>
            <a:r>
              <a:rPr lang="en-US"/>
              <a:t>This set of data elements is the starting backbone that is utilized for the structure of all pesticide products</a:t>
            </a:r>
          </a:p>
          <a:p>
            <a:pPr lvl="1">
              <a:spcBef>
                <a:spcPts val="600"/>
              </a:spcBef>
            </a:pPr>
            <a:r>
              <a:rPr lang="en-US"/>
              <a:t>Different types of pesticide products will differentiate in the details associated with these data elements and therefore will have different templates/modules for different pesticide types</a:t>
            </a:r>
          </a:p>
        </p:txBody>
      </p:sp>
      <p:sp>
        <p:nvSpPr>
          <p:cNvPr id="4" name="Slide Number Placeholder 3">
            <a:extLst>
              <a:ext uri="{FF2B5EF4-FFF2-40B4-BE49-F238E27FC236}">
                <a16:creationId xmlns:a16="http://schemas.microsoft.com/office/drawing/2014/main" id="{2AB2B863-D909-B0BB-3E88-0E29911C078E}"/>
              </a:ext>
            </a:extLst>
          </p:cNvPr>
          <p:cNvSpPr>
            <a:spLocks noGrp="1"/>
          </p:cNvSpPr>
          <p:nvPr>
            <p:ph type="sldNum" sz="quarter" idx="12"/>
          </p:nvPr>
        </p:nvSpPr>
        <p:spPr>
          <a:xfrm>
            <a:off x="9448800" y="6484073"/>
            <a:ext cx="2743200" cy="365125"/>
          </a:xfrm>
        </p:spPr>
        <p:txBody>
          <a:bodyPr/>
          <a:lstStyle/>
          <a:p>
            <a:fld id="{48F63A3B-78C7-47BE-AE5E-E10140E04643}" type="slidenum">
              <a:rPr lang="en-US" smtClean="0"/>
              <a:t>8</a:t>
            </a:fld>
            <a:endParaRPr lang="en-US"/>
          </a:p>
        </p:txBody>
      </p:sp>
    </p:spTree>
    <p:extLst>
      <p:ext uri="{BB962C8B-B14F-4D97-AF65-F5344CB8AC3E}">
        <p14:creationId xmlns:p14="http://schemas.microsoft.com/office/powerpoint/2010/main" val="1799532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BF66140-B299-4662-5BB3-10305BA7ECF7}"/>
              </a:ext>
            </a:extLst>
          </p:cNvPr>
          <p:cNvSpPr>
            <a:spLocks noGrp="1"/>
          </p:cNvSpPr>
          <p:nvPr>
            <p:ph type="title"/>
          </p:nvPr>
        </p:nvSpPr>
        <p:spPr>
          <a:xfrm>
            <a:off x="615820" y="126911"/>
            <a:ext cx="10935478" cy="703259"/>
          </a:xfrm>
        </p:spPr>
        <p:txBody>
          <a:bodyPr>
            <a:noAutofit/>
          </a:bodyPr>
          <a:lstStyle/>
          <a:p>
            <a:pPr algn="ctr"/>
            <a:r>
              <a:rPr kumimoji="0" lang="en-US" sz="3200" b="0" i="0" u="none" strike="noStrike" kern="1200" cap="none" spc="0" normalizeH="0" baseline="0" noProof="0" dirty="0">
                <a:ln>
                  <a:noFill/>
                </a:ln>
                <a:solidFill>
                  <a:srgbClr val="0000EC"/>
                </a:solidFill>
                <a:effectLst/>
                <a:uLnTx/>
                <a:uFillTx/>
                <a:ea typeface="Times New Roman" panose="02020603050405020304" pitchFamily="18" charset="0"/>
                <a:cs typeface="+mn-cs"/>
              </a:rPr>
              <a:t>Progress on Structured Labeling</a:t>
            </a:r>
            <a:endParaRPr lang="en-US" sz="2800" dirty="0"/>
          </a:p>
        </p:txBody>
      </p:sp>
      <p:sp>
        <p:nvSpPr>
          <p:cNvPr id="3" name="Content Placeholder 2">
            <a:extLst>
              <a:ext uri="{FF2B5EF4-FFF2-40B4-BE49-F238E27FC236}">
                <a16:creationId xmlns:a16="http://schemas.microsoft.com/office/drawing/2014/main" id="{B81B0179-2340-D574-B21E-DD486649BFB5}"/>
              </a:ext>
            </a:extLst>
          </p:cNvPr>
          <p:cNvSpPr>
            <a:spLocks noGrp="1"/>
          </p:cNvSpPr>
          <p:nvPr>
            <p:ph sz="half" idx="1"/>
          </p:nvPr>
        </p:nvSpPr>
        <p:spPr>
          <a:xfrm>
            <a:off x="447869" y="914145"/>
            <a:ext cx="11401479" cy="5816944"/>
          </a:xfrm>
        </p:spPr>
        <p:txBody>
          <a:bodyPr anchor="t" anchorCtr="0">
            <a:noAutofit/>
          </a:bodyPr>
          <a:lstStyle/>
          <a:p>
            <a:pPr marL="0" indent="0">
              <a:spcBef>
                <a:spcPts val="600"/>
              </a:spcBef>
              <a:buNone/>
            </a:pPr>
            <a:r>
              <a:rPr lang="en-US" sz="1800" b="1" dirty="0"/>
              <a:t>Short Term – Create Voluntary Label Structure</a:t>
            </a:r>
          </a:p>
          <a:p>
            <a:pPr>
              <a:spcBef>
                <a:spcPts val="600"/>
              </a:spcBef>
            </a:pPr>
            <a:r>
              <a:rPr lang="en-US" sz="1800" dirty="0"/>
              <a:t>Progress to date of the PPDC LRWG, using Antimicrobial &amp; Conventional product labeling as examples</a:t>
            </a:r>
          </a:p>
          <a:p>
            <a:pPr lvl="1">
              <a:spcBef>
                <a:spcPts val="600"/>
              </a:spcBef>
            </a:pPr>
            <a:r>
              <a:rPr lang="en-US" sz="1800" dirty="0"/>
              <a:t>Data elements identified</a:t>
            </a:r>
          </a:p>
          <a:p>
            <a:pPr lvl="1">
              <a:spcBef>
                <a:spcPts val="600"/>
              </a:spcBef>
            </a:pPr>
            <a:r>
              <a:rPr lang="en-US" sz="1800" dirty="0"/>
              <a:t>Source information noted for where a registrant gets guidance on the data element (Regulation [CFR citation]/Label Review Manual citation/PR Notice citation)</a:t>
            </a:r>
            <a:endParaRPr lang="en-US" sz="1800" dirty="0">
              <a:ea typeface="Calibri" panose="020F0502020204030204"/>
              <a:cs typeface="Calibri" panose="020F0502020204030204"/>
            </a:endParaRPr>
          </a:p>
          <a:p>
            <a:pPr lvl="1">
              <a:spcBef>
                <a:spcPts val="600"/>
              </a:spcBef>
            </a:pPr>
            <a:r>
              <a:rPr lang="en-US" sz="1800" dirty="0"/>
              <a:t>Identified feasibility of a pick list, standard/mandatory phrases, controlled vocabularies, and/or interoperability with other databases for data elements</a:t>
            </a:r>
          </a:p>
          <a:p>
            <a:pPr lvl="1">
              <a:spcBef>
                <a:spcPts val="600"/>
              </a:spcBef>
            </a:pPr>
            <a:r>
              <a:rPr lang="en-US" sz="1800" dirty="0"/>
              <a:t>Identified data elements with potential placeholders to minimize review time (e.g., QR codes and websites to be representative)</a:t>
            </a:r>
            <a:endParaRPr lang="en-US" sz="1800" dirty="0">
              <a:ea typeface="Calibri" panose="020F0502020204030204"/>
              <a:cs typeface="Calibri" panose="020F0502020204030204"/>
            </a:endParaRPr>
          </a:p>
          <a:p>
            <a:pPr lvl="1">
              <a:spcBef>
                <a:spcPts val="600"/>
              </a:spcBef>
            </a:pPr>
            <a:r>
              <a:rPr lang="en-US" sz="1800" dirty="0"/>
              <a:t>Comparison between the Antimicrobial and Conventional structures to define a minimum set of common data elements </a:t>
            </a:r>
          </a:p>
          <a:p>
            <a:pPr>
              <a:spcBef>
                <a:spcPts val="600"/>
              </a:spcBef>
            </a:pPr>
            <a:r>
              <a:rPr lang="en-US" sz="1800" dirty="0"/>
              <a:t>Outstanding work for short-term voluntary label structure approach</a:t>
            </a:r>
          </a:p>
          <a:p>
            <a:pPr lvl="1">
              <a:spcBef>
                <a:spcPts val="600"/>
              </a:spcBef>
            </a:pPr>
            <a:r>
              <a:rPr lang="en-US" sz="1800" dirty="0"/>
              <a:t>Other pesticide type evaluations and comparison and incorporation into to minimum set of common data elements approach</a:t>
            </a:r>
          </a:p>
          <a:p>
            <a:pPr lvl="1">
              <a:spcBef>
                <a:spcPts val="600"/>
              </a:spcBef>
            </a:pPr>
            <a:r>
              <a:rPr lang="en-US" sz="1800" dirty="0"/>
              <a:t>Defined options for pick lists, standard/mandatory phrases, controlled vocabularies, and/or interoperability for identified data elements for all pesticide types, and where these master lists are housed/owned (governance)</a:t>
            </a:r>
          </a:p>
          <a:p>
            <a:pPr lvl="2">
              <a:spcBef>
                <a:spcPts val="600"/>
              </a:spcBef>
            </a:pPr>
            <a:r>
              <a:rPr lang="en-US" sz="1800" dirty="0"/>
              <a:t>Cross checking w/pesticide user groups for comprehension</a:t>
            </a:r>
          </a:p>
          <a:p>
            <a:pPr lvl="1">
              <a:spcBef>
                <a:spcPts val="600"/>
              </a:spcBef>
            </a:pPr>
            <a:r>
              <a:rPr lang="en-US" sz="1800" dirty="0"/>
              <a:t>Piloting of structured label submissions in order to verify efficiency gains and capture further areas for improvement</a:t>
            </a:r>
          </a:p>
        </p:txBody>
      </p:sp>
      <p:sp>
        <p:nvSpPr>
          <p:cNvPr id="4" name="Slide Number Placeholder 3">
            <a:extLst>
              <a:ext uri="{FF2B5EF4-FFF2-40B4-BE49-F238E27FC236}">
                <a16:creationId xmlns:a16="http://schemas.microsoft.com/office/drawing/2014/main" id="{DBEB7691-2E93-E0A5-C0F6-1D11EBB35126}"/>
              </a:ext>
            </a:extLst>
          </p:cNvPr>
          <p:cNvSpPr>
            <a:spLocks noGrp="1"/>
          </p:cNvSpPr>
          <p:nvPr>
            <p:ph type="sldNum" sz="quarter" idx="12"/>
          </p:nvPr>
        </p:nvSpPr>
        <p:spPr>
          <a:xfrm>
            <a:off x="9448800" y="6492875"/>
            <a:ext cx="2743200" cy="365125"/>
          </a:xfrm>
        </p:spPr>
        <p:txBody>
          <a:bodyPr/>
          <a:lstStyle/>
          <a:p>
            <a:fld id="{48F63A3B-78C7-47BE-AE5E-E10140E04643}" type="slidenum">
              <a:rPr lang="en-US" smtClean="0"/>
              <a:t>9</a:t>
            </a:fld>
            <a:endParaRPr lang="en-US" dirty="0"/>
          </a:p>
        </p:txBody>
      </p:sp>
    </p:spTree>
    <p:extLst>
      <p:ext uri="{BB962C8B-B14F-4D97-AF65-F5344CB8AC3E}">
        <p14:creationId xmlns:p14="http://schemas.microsoft.com/office/powerpoint/2010/main" val="286342778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2013 - 2022">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29f62856-1543-49d4-a736-4569d363f533" ContentTypeId="0x0101" PreviousValue="false"/>
</file>

<file path=customXml/item2.xml><?xml version="1.0" encoding="utf-8"?>
<p:properties xmlns:p="http://schemas.microsoft.com/office/2006/metadata/properties" xmlns:xsi="http://www.w3.org/2001/XMLSchema-instance" xmlns:pc="http://schemas.microsoft.com/office/infopath/2007/PartnerControls">
  <documentManagement>
    <Record xmlns="4ffa91fb-a0ff-4ac5-b2db-65c790d184a4">Shared</Record>
    <Document_x0020_Creation_x0020_Date xmlns="4ffa91fb-a0ff-4ac5-b2db-65c790d184a4">2024-05-14T06:54:08+00:00</Document_x0020_Creation_x0020_Date>
    <Language xmlns="http://schemas.microsoft.com/sharepoint/v3">English</Language>
    <_Source xmlns="http://schemas.microsoft.com/sharepoint/v3/fields" xsi:nil="true"/>
    <j747ac98061d40f0aa7bd47e1db5675d xmlns="4ffa91fb-a0ff-4ac5-b2db-65c790d184a4">
      <Terms xmlns="http://schemas.microsoft.com/office/infopath/2007/PartnerControls"/>
    </j747ac98061d40f0aa7bd47e1db5675d>
    <External_x0020_Contributor xmlns="4ffa91fb-a0ff-4ac5-b2db-65c790d184a4" xsi:nil="true"/>
    <TaxKeywordTaxHTField xmlns="4ffa91fb-a0ff-4ac5-b2db-65c790d184a4">
      <Terms xmlns="http://schemas.microsoft.com/office/infopath/2007/PartnerControls"/>
    </TaxKeywordTaxHTField>
    <Rights xmlns="4ffa91fb-a0ff-4ac5-b2db-65c790d184a4" xsi:nil="true"/>
    <EPA_x0020_Office xmlns="4ffa91fb-a0ff-4ac5-b2db-65c790d184a4" xsi:nil="true"/>
    <CategoryDescription xmlns="http://schemas.microsoft.com/sharepoint.v3" xsi:nil="true"/>
    <Identifier xmlns="4ffa91fb-a0ff-4ac5-b2db-65c790d184a4" xsi:nil="true"/>
    <_Coverage xmlns="http://schemas.microsoft.com/sharepoint/v3/fields" xsi:nil="true"/>
    <Creator xmlns="4ffa91fb-a0ff-4ac5-b2db-65c790d184a4">
      <UserInfo>
        <DisplayName/>
        <AccountId xsi:nil="true"/>
        <AccountType/>
      </UserInfo>
    </Creator>
    <EPA_x0020_Related_x0020_Documents xmlns="4ffa91fb-a0ff-4ac5-b2db-65c790d184a4" xsi:nil="true"/>
    <EPA_x0020_Contributor xmlns="4ffa91fb-a0ff-4ac5-b2db-65c790d184a4">
      <UserInfo>
        <DisplayName/>
        <AccountId xsi:nil="true"/>
        <AccountType/>
      </UserInfo>
    </EPA_x0020_Contributor>
    <TaxCatchAll xmlns="4ffa91fb-a0ff-4ac5-b2db-65c790d184a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9ABFCBC9F6BCD8419572DB80484126E1" ma:contentTypeVersion="8" ma:contentTypeDescription="Create a new document." ma:contentTypeScope="" ma:versionID="ea95703f58837fb16c6e6b3766898cc2">
  <xsd:schema xmlns:xsd="http://www.w3.org/2001/XMLSchema" xmlns:xs="http://www.w3.org/2001/XMLSchema" xmlns:p="http://schemas.microsoft.com/office/2006/metadata/properties" xmlns:ns1="http://schemas.microsoft.com/sharepoint/v3" xmlns:ns2="4ffa91fb-a0ff-4ac5-b2db-65c790d184a4" xmlns:ns3="http://schemas.microsoft.com/sharepoint.v3" xmlns:ns4="http://schemas.microsoft.com/sharepoint/v3/fields" xmlns:ns5="a6e15bbe-a5f7-47fe-9683-910041f92c9b" xmlns:ns6="9397d4a4-193f-45b7-a41b-ec6b2f44073e" targetNamespace="http://schemas.microsoft.com/office/2006/metadata/properties" ma:root="true" ma:fieldsID="6280cca1687b6f1d8e372b9f5f2c5317" ns1:_="" ns2:_="" ns3:_="" ns4:_="" ns5:_="" ns6:_="">
    <xsd:import namespace="http://schemas.microsoft.com/sharepoint/v3"/>
    <xsd:import namespace="4ffa91fb-a0ff-4ac5-b2db-65c790d184a4"/>
    <xsd:import namespace="http://schemas.microsoft.com/sharepoint.v3"/>
    <xsd:import namespace="http://schemas.microsoft.com/sharepoint/v3/fields"/>
    <xsd:import namespace="a6e15bbe-a5f7-47fe-9683-910041f92c9b"/>
    <xsd:import namespace="9397d4a4-193f-45b7-a41b-ec6b2f44073e"/>
    <xsd:element name="properties">
      <xsd:complexType>
        <xsd:sequence>
          <xsd:element name="documentManagement">
            <xsd:complexType>
              <xsd:all>
                <xsd:element ref="ns2:Document_x0020_Creation_x0020_Date" minOccurs="0"/>
                <xsd:element ref="ns2:Creator" minOccurs="0"/>
                <xsd:element ref="ns2:EPA_x0020_Office" minOccurs="0"/>
                <xsd:element ref="ns2:Record" minOccurs="0"/>
                <xsd:element ref="ns3:CategoryDescription" minOccurs="0"/>
                <xsd:element ref="ns2:Identifier" minOccurs="0"/>
                <xsd:element ref="ns2:EPA_x0020_Contributor" minOccurs="0"/>
                <xsd:element ref="ns2:External_x0020_Contributor" minOccurs="0"/>
                <xsd:element ref="ns4:_Coverage" minOccurs="0"/>
                <xsd:element ref="ns2:EPA_x0020_Related_x0020_Documents" minOccurs="0"/>
                <xsd:element ref="ns4:_Source" minOccurs="0"/>
                <xsd:element ref="ns2:Rights" minOccurs="0"/>
                <xsd:element ref="ns1:Language" minOccurs="0"/>
                <xsd:element ref="ns2:j747ac98061d40f0aa7bd47e1db5675d" minOccurs="0"/>
                <xsd:element ref="ns2:TaxKeywordTaxHTField" minOccurs="0"/>
                <xsd:element ref="ns2:TaxCatchAllLabel" minOccurs="0"/>
                <xsd:element ref="ns2:TaxCatchAll" minOccurs="0"/>
                <xsd:element ref="ns5:MediaServiceMetadata" minOccurs="0"/>
                <xsd:element ref="ns5:MediaServiceFastMetadata" minOccurs="0"/>
                <xsd:element ref="ns5:MediaServiceObjectDetectorVersions" minOccurs="0"/>
                <xsd:element ref="ns6:SharedWithUsers" minOccurs="0"/>
                <xsd:element ref="ns6:SharedWithDetails" minOccurs="0"/>
                <xsd:element ref="ns5: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Language" ma:index="17" nillable="true" ma:displayName="Language" ma:default="English" ma:description="Select the document language from the drop down." ma:format="Dropdown" ma:internalName="Language" ma:readOnly="false">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element>
  </xsd:schema>
  <xsd:schema xmlns:xsd="http://www.w3.org/2001/XMLSchema" xmlns:xs="http://www.w3.org/2001/XMLSchema" xmlns:dms="http://schemas.microsoft.com/office/2006/documentManagement/types" xmlns:pc="http://schemas.microsoft.com/office/infopath/2007/PartnerControls" targetNamespace="4ffa91fb-a0ff-4ac5-b2db-65c790d184a4" elementFormDefault="qualified">
    <xsd:import namespace="http://schemas.microsoft.com/office/2006/documentManagement/types"/>
    <xsd:import namespace="http://schemas.microsoft.com/office/infopath/2007/PartnerControls"/>
    <xsd:element name="Document_x0020_Creation_x0020_Date" ma:index="2" nillable="true" ma:displayName="Document Date" ma:default="[today]" ma:description="Enter the date this document was last modified. The upload date has been entered by default." ma:format="DateOnly" ma:internalName="Document_x0020_Creation_x0020_Date" ma:readOnly="false">
      <xsd:simpleType>
        <xsd:restriction base="dms:DateTime"/>
      </xsd:simpleType>
    </xsd:element>
    <xsd:element name="Creator" ma:index="3" nillable="true" ma:displayName="Creator" ma:description="Enter the person primarily responsible for the document. The name of the person uploading the document has been entered by default." ma:list="UserInfo" ma:SharePointGroup="0" ma:internalName="Crea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PA_x0020_Office" ma:index="4" nillable="true" ma:displayName="EPA Office" ma:description="Enter the EPA organization primarily responsible for the document. The office of the person uploading the document has been entered by default." ma:internalName="EPA_x0020_Office" ma:readOnly="false">
      <xsd:simpleType>
        <xsd:restriction base="dms:Text">
          <xsd:maxLength value="255"/>
        </xsd:restriction>
      </xsd:simpleType>
    </xsd:element>
    <xsd:element name="Record" ma:index="5" nillable="true" ma:displayName="Record" ma:default="Shared" ma:description="For documents that provide evidence of EPA decisions and actions, select &quot;Shared&quot; (open access) or &quot;Private&quot; (restricted access)." ma:format="Dropdown" ma:internalName="Record" ma:readOnly="false">
      <xsd:simpleType>
        <xsd:restriction base="dms:Choice">
          <xsd:enumeration value="None"/>
          <xsd:enumeration value="Shared"/>
          <xsd:enumeration value="Private"/>
        </xsd:restriction>
      </xsd:simpleType>
    </xsd:element>
    <xsd:element name="Identifier" ma:index="9" nillable="true" ma:displayName="Identifier" ma:description="Enter all EPA identification numbers applicable to this document, one on each line." ma:internalName="Identifier" ma:readOnly="false">
      <xsd:simpleType>
        <xsd:restriction base="dms:Note">
          <xsd:maxLength value="255"/>
        </xsd:restriction>
      </xsd:simpleType>
    </xsd:element>
    <xsd:element name="EPA_x0020_Contributor" ma:index="11" nillable="true" ma:displayName="EPA Contributor" ma:description="Enter an EPA person who contributed to the creation of the document but is not the primary author." ma:list="UserInfo" ma:SharePointGroup="0" ma:internalName="EPA_x0020_Contribu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xternal_x0020_Contributor" ma:index="12" nillable="true" ma:displayName="External Contributor" ma:description="Enter a non-EPA person who contributed to the creation of the document but is not the primary author." ma:internalName="External_x0020_Contributor" ma:readOnly="false">
      <xsd:simpleType>
        <xsd:restriction base="dms:Note">
          <xsd:maxLength value="255"/>
        </xsd:restriction>
      </xsd:simpleType>
    </xsd:element>
    <xsd:element name="EPA_x0020_Related_x0020_Documents" ma:index="14" nillable="true" ma:displayName="Other Related Documents" ma:description="Enter any related document." ma:internalName="EPA_x0020_Related_x0020_Documents" ma:readOnly="false">
      <xsd:simpleType>
        <xsd:restriction base="dms:Note">
          <xsd:maxLength value="255"/>
        </xsd:restriction>
      </xsd:simpleType>
    </xsd:element>
    <xsd:element name="Rights" ma:index="16" nillable="true" ma:displayName="Rights" ma:description="Enter information about intellectual property rights held over the document (e.g. copyright, patent, trademark)." ma:internalName="Rights" ma:readOnly="false">
      <xsd:simpleType>
        <xsd:restriction base="dms:Note">
          <xsd:maxLength value="255"/>
        </xsd:restriction>
      </xsd:simpleType>
    </xsd:element>
    <xsd:element name="j747ac98061d40f0aa7bd47e1db5675d" ma:index="19" nillable="true" ma:taxonomy="true" ma:internalName="j747ac98061d40f0aa7bd47e1db5675d" ma:taxonomyFieldName="Document_x0020_Type" ma:displayName="Document Type" ma:readOnly="false" ma:default="" ma:fieldId="{3747ac98-061d-40f0-aa7b-d47e1db5675d}" ma:sspId="29f62856-1543-49d4-a736-4569d363f533" ma:termSetId="e06cd6a9-a175-4da0-81cb-8dba7aa394ab" ma:anchorId="00000000-0000-0000-0000-000000000000" ma:open="false" ma:isKeyword="false">
      <xsd:complexType>
        <xsd:sequence>
          <xsd:element ref="pc:Terms" minOccurs="0" maxOccurs="1"/>
        </xsd:sequence>
      </xsd:complexType>
    </xsd:element>
    <xsd:element name="TaxKeywordTaxHTField" ma:index="21" nillable="true" ma:taxonomy="true" ma:internalName="TaxKeywordTaxHTField" ma:taxonomyFieldName="TaxKeyword" ma:displayName="Enterprise Keywords" ma:readOnly="false" ma:fieldId="{23f27201-bee3-471e-b2e7-b64fd8b7ca38}" ma:taxonomyMulti="true" ma:sspId="29f62856-1543-49d4-a736-4569d363f533" ma:termSetId="00000000-0000-0000-0000-000000000000" ma:anchorId="00000000-0000-0000-0000-000000000000" ma:open="true" ma:isKeyword="true">
      <xsd:complexType>
        <xsd:sequence>
          <xsd:element ref="pc:Terms" minOccurs="0" maxOccurs="1"/>
        </xsd:sequence>
      </xsd:complexType>
    </xsd:element>
    <xsd:element name="TaxCatchAllLabel" ma:index="23" nillable="true" ma:displayName="Taxonomy Catch All Column1" ma:hidden="true" ma:list="{c463f98e-3d00-4787-b535-fcb8f1ac83cf}" ma:internalName="TaxCatchAllLabel" ma:readOnly="true" ma:showField="CatchAllDataLabel" ma:web="9397d4a4-193f-45b7-a41b-ec6b2f44073e">
      <xsd:complexType>
        <xsd:complexContent>
          <xsd:extension base="dms:MultiChoiceLookup">
            <xsd:sequence>
              <xsd:element name="Value" type="dms:Lookup" maxOccurs="unbounded" minOccurs="0" nillable="true"/>
            </xsd:sequence>
          </xsd:extension>
        </xsd:complexContent>
      </xsd:complexType>
    </xsd:element>
    <xsd:element name="TaxCatchAll" ma:index="24" nillable="true" ma:displayName="Taxonomy Catch All Column" ma:hidden="true" ma:list="{c463f98e-3d00-4787-b535-fcb8f1ac83cf}" ma:internalName="TaxCatchAll" ma:showField="CatchAllData" ma:web="9397d4a4-193f-45b7-a41b-ec6b2f44073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ategoryDescription" ma:index="6" nillable="true" ma:displayName="Description" ma:description="Enter a brief description." ma:internalName="CategoryDescription"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Coverage" ma:index="13" nillable="true" ma:displayName="Coverage" ma:description="Enter the geographic location, jurisdiction, or time period for which the document is relevant." ma:internalName="_Coverage" ma:readOnly="false">
      <xsd:simpleType>
        <xsd:restriction base="dms:Text">
          <xsd:maxLength value="255"/>
        </xsd:restriction>
      </xsd:simpleType>
    </xsd:element>
    <xsd:element name="_Source" ma:index="15" nillable="true" ma:displayName="Source" ma:description="Enter a source from which the document is derived." ma:internalName="_Source"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6e15bbe-a5f7-47fe-9683-910041f92c9b" elementFormDefault="qualified">
    <xsd:import namespace="http://schemas.microsoft.com/office/2006/documentManagement/types"/>
    <xsd:import namespace="http://schemas.microsoft.com/office/infopath/2007/PartnerControls"/>
    <xsd:element name="MediaServiceMetadata" ma:index="28" nillable="true" ma:displayName="MediaServiceMetadata" ma:hidden="true" ma:internalName="MediaServiceMetadata" ma:readOnly="true">
      <xsd:simpleType>
        <xsd:restriction base="dms:Note"/>
      </xsd:simpleType>
    </xsd:element>
    <xsd:element name="MediaServiceFastMetadata" ma:index="29" nillable="true" ma:displayName="MediaServiceFastMetadata" ma:hidden="true" ma:internalName="MediaServiceFastMetadata" ma:readOnly="true">
      <xsd:simpleType>
        <xsd:restriction base="dms:Note"/>
      </xsd:simpleType>
    </xsd:element>
    <xsd:element name="MediaServiceObjectDetectorVersions" ma:index="30" nillable="true" ma:displayName="MediaServiceObjectDetectorVersions" ma:hidden="true" ma:indexed="true" ma:internalName="MediaServiceObjectDetectorVersions" ma:readOnly="true">
      <xsd:simpleType>
        <xsd:restriction base="dms:Text"/>
      </xsd:simpleType>
    </xsd:element>
    <xsd:element name="MediaServiceSearchProperties" ma:index="3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397d4a4-193f-45b7-a41b-ec6b2f44073e" elementFormDefault="qualified">
    <xsd:import namespace="http://schemas.microsoft.com/office/2006/documentManagement/types"/>
    <xsd:import namespace="http://schemas.microsoft.com/office/infopath/2007/PartnerControls"/>
    <xsd:element name="SharedWithUsers" ma:index="3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D413D12-117A-4CCC-AF83-28532B6E4485}">
  <ds:schemaRefs>
    <ds:schemaRef ds:uri="Microsoft.SharePoint.Taxonomy.ContentTypeSync"/>
  </ds:schemaRefs>
</ds:datastoreItem>
</file>

<file path=customXml/itemProps2.xml><?xml version="1.0" encoding="utf-8"?>
<ds:datastoreItem xmlns:ds="http://schemas.openxmlformats.org/officeDocument/2006/customXml" ds:itemID="{3EEECA7F-4A1E-4908-AFD3-1B93664E4180}">
  <ds:schemaRefs>
    <ds:schemaRef ds:uri="9397d4a4-193f-45b7-a41b-ec6b2f44073e"/>
    <ds:schemaRef ds:uri="http://purl.org/dc/terms/"/>
    <ds:schemaRef ds:uri="4ffa91fb-a0ff-4ac5-b2db-65c790d184a4"/>
    <ds:schemaRef ds:uri="http://schemas.microsoft.com/office/2006/metadata/properties"/>
    <ds:schemaRef ds:uri="http://schemas.microsoft.com/office/2006/documentManagement/types"/>
    <ds:schemaRef ds:uri="http://schemas.microsoft.com/office/infopath/2007/PartnerControls"/>
    <ds:schemaRef ds:uri="http://schemas.microsoft.com/sharepoint/v3"/>
    <ds:schemaRef ds:uri="http://schemas.openxmlformats.org/package/2006/metadata/core-properties"/>
    <ds:schemaRef ds:uri="http://purl.org/dc/elements/1.1/"/>
    <ds:schemaRef ds:uri="a6e15bbe-a5f7-47fe-9683-910041f92c9b"/>
    <ds:schemaRef ds:uri="http://schemas.microsoft.com/sharepoint/v3/fields"/>
    <ds:schemaRef ds:uri="http://schemas.microsoft.com/sharepoint.v3"/>
    <ds:schemaRef ds:uri="http://www.w3.org/XML/1998/namespace"/>
    <ds:schemaRef ds:uri="http://purl.org/dc/dcmitype/"/>
  </ds:schemaRefs>
</ds:datastoreItem>
</file>

<file path=customXml/itemProps3.xml><?xml version="1.0" encoding="utf-8"?>
<ds:datastoreItem xmlns:ds="http://schemas.openxmlformats.org/officeDocument/2006/customXml" ds:itemID="{D05B55FF-02EB-4FCD-ACA0-7F93836B8754}">
  <ds:schemaRefs>
    <ds:schemaRef ds:uri="http://schemas.microsoft.com/sharepoint/v3/contenttype/forms"/>
  </ds:schemaRefs>
</ds:datastoreItem>
</file>

<file path=customXml/itemProps4.xml><?xml version="1.0" encoding="utf-8"?>
<ds:datastoreItem xmlns:ds="http://schemas.openxmlformats.org/officeDocument/2006/customXml" ds:itemID="{8C519257-3B5D-4FDB-8915-EB89982F6034}">
  <ds:schemaRefs>
    <ds:schemaRef ds:uri="4ffa91fb-a0ff-4ac5-b2db-65c790d184a4"/>
    <ds:schemaRef ds:uri="9397d4a4-193f-45b7-a41b-ec6b2f44073e"/>
    <ds:schemaRef ds:uri="a6e15bbe-a5f7-47fe-9683-910041f92c9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microsoft.com/sharepoint/v3"/>
    <ds:schemaRef ds:uri="http://schemas.microsoft.com/sharepoint/v3/fields"/>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4ee25e41-18ac-465e-a71a-190e5516a7a5}" enabled="1" method="Standard" siteId="{fc2aef23-8334-4af0-9d15-123a4245d85d}" removed="0"/>
</clbl:labelList>
</file>

<file path=docProps/app.xml><?xml version="1.0" encoding="utf-8"?>
<Properties xmlns="http://schemas.openxmlformats.org/officeDocument/2006/extended-properties" xmlns:vt="http://schemas.openxmlformats.org/officeDocument/2006/docPropsVTypes">
  <Template>Wisp</Template>
  <TotalTime>6</TotalTime>
  <Words>4638</Words>
  <Application>Microsoft Office PowerPoint</Application>
  <PresentationFormat>Widescreen</PresentationFormat>
  <Paragraphs>496</Paragraphs>
  <Slides>27</Slides>
  <Notes>2</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27</vt:i4>
      </vt:variant>
    </vt:vector>
  </HeadingPairs>
  <TitlesOfParts>
    <vt:vector size="40" baseType="lpstr">
      <vt:lpstr>Abadi</vt:lpstr>
      <vt:lpstr>Aptos</vt:lpstr>
      <vt:lpstr>Aptos Display</vt:lpstr>
      <vt:lpstr>Arial</vt:lpstr>
      <vt:lpstr>Arial,Sans-Serif</vt:lpstr>
      <vt:lpstr>Calibri</vt:lpstr>
      <vt:lpstr>Calibri Light</vt:lpstr>
      <vt:lpstr>Inter Light</vt:lpstr>
      <vt:lpstr>Symbol</vt:lpstr>
      <vt:lpstr>Times New Roman</vt:lpstr>
      <vt:lpstr>Wingdings</vt:lpstr>
      <vt:lpstr>Office Theme</vt:lpstr>
      <vt:lpstr>Office Theme</vt:lpstr>
      <vt:lpstr>PPDC Label Reform Workgroup Update</vt:lpstr>
      <vt:lpstr>Agenda</vt:lpstr>
      <vt:lpstr>PPDC Label Reform Workgroup Members</vt:lpstr>
      <vt:lpstr>PowerPoint Presentation</vt:lpstr>
      <vt:lpstr>Timeline &amp; Tools for Team Collaboration</vt:lpstr>
      <vt:lpstr>Workgroup Charge Questions</vt:lpstr>
      <vt:lpstr>Information Sharing on Existing Technologies and Approaches via Many Stakeholder Interactions</vt:lpstr>
      <vt:lpstr>Structured Labeling as a Necessary First Step</vt:lpstr>
      <vt:lpstr>Progress on Structured Labeling</vt:lpstr>
      <vt:lpstr>Registration Division, Conventional (Agricultural) Structured Label Example</vt:lpstr>
      <vt:lpstr>Registration Division, Conventional (Agricultural) Structured Label Example</vt:lpstr>
      <vt:lpstr>Registration Division, Conventional (Agricultural) Structured Label Example</vt:lpstr>
      <vt:lpstr>Antimicrobial Division Structured Label Example</vt:lpstr>
      <vt:lpstr>Submission &amp; Approval / Technology: What does the optimal electronic experience look like?</vt:lpstr>
      <vt:lpstr>Overall System Requirements</vt:lpstr>
      <vt:lpstr>Submission to EPA</vt:lpstr>
      <vt:lpstr>EPA Review</vt:lpstr>
      <vt:lpstr>Stamp from EPA – Master Label</vt:lpstr>
      <vt:lpstr>Draft Printed Label/Labeling</vt:lpstr>
      <vt:lpstr>State Review of Draft Printed Label/Labeling</vt:lpstr>
      <vt:lpstr>Stamp from State – Draft Printed Label/Labeling</vt:lpstr>
      <vt:lpstr>Final Container Labeling</vt:lpstr>
      <vt:lpstr>User Experience</vt:lpstr>
      <vt:lpstr>Enforcement</vt:lpstr>
      <vt:lpstr>Recommendations: Proposals for short-term voluntary label structure approach  </vt:lpstr>
      <vt:lpstr>PowerPoint Presentation</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Hovinga</dc:creator>
  <cp:lastModifiedBy>Arling, Michelle (she/her/hers)</cp:lastModifiedBy>
  <cp:revision>3</cp:revision>
  <dcterms:created xsi:type="dcterms:W3CDTF">2013-07-15T20:26:40Z</dcterms:created>
  <dcterms:modified xsi:type="dcterms:W3CDTF">2024-11-12T12:30:25Z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axKeyword">
    <vt:lpwstr/>
  </property>
  <property fmtid="{D5CDD505-2E9C-101B-9397-08002B2CF9AE}" pid="3" name="ContentTypeId">
    <vt:lpwstr>0x0101009ABFCBC9F6BCD8419572DB80484126E1</vt:lpwstr>
  </property>
  <property fmtid="{D5CDD505-2E9C-101B-9397-08002B2CF9AE}" pid="4" name="e3f09c3df709400db2417a7161762d62">
    <vt:lpwstr/>
  </property>
  <property fmtid="{D5CDD505-2E9C-101B-9397-08002B2CF9AE}" pid="5" name="Document Type">
    <vt:lpwstr/>
  </property>
  <property fmtid="{D5CDD505-2E9C-101B-9397-08002B2CF9AE}" pid="6" name="EPA_x0020_Subject">
    <vt:lpwstr/>
  </property>
  <property fmtid="{D5CDD505-2E9C-101B-9397-08002B2CF9AE}" pid="7" name="EPA Subject">
    <vt:lpwstr/>
  </property>
  <property fmtid="{D5CDD505-2E9C-101B-9397-08002B2CF9AE}" pid="8" name="MSIP_Label_7b94a7b8-f06c-4dfe-bdcc-9b548fd58c31_ActionId">
    <vt:lpwstr>1e67a468-93d9-4ed0-8b67-cb53dca9bbe6</vt:lpwstr>
  </property>
  <property fmtid="{D5CDD505-2E9C-101B-9397-08002B2CF9AE}" pid="9" name="MSIP_Label_7b94a7b8-f06c-4dfe-bdcc-9b548fd58c31_Name">
    <vt:lpwstr>7b94a7b8-f06c-4dfe-bdcc-9b548fd58c31</vt:lpwstr>
  </property>
  <property fmtid="{D5CDD505-2E9C-101B-9397-08002B2CF9AE}" pid="10" name="MSIP_Label_7b94a7b8-f06c-4dfe-bdcc-9b548fd58c31_ContentBits">
    <vt:lpwstr>0</vt:lpwstr>
  </property>
  <property fmtid="{D5CDD505-2E9C-101B-9397-08002B2CF9AE}" pid="11" name="MSIP_Label_7b94a7b8-f06c-4dfe-bdcc-9b548fd58c31_SiteId">
    <vt:lpwstr>9ce70869-60db-44fd-abe8-d2767077fc8f</vt:lpwstr>
  </property>
  <property fmtid="{D5CDD505-2E9C-101B-9397-08002B2CF9AE}" pid="12" name="MSIP_Label_7b94a7b8-f06c-4dfe-bdcc-9b548fd58c31_Method">
    <vt:lpwstr>Privileged</vt:lpwstr>
  </property>
  <property fmtid="{D5CDD505-2E9C-101B-9397-08002B2CF9AE}" pid="13" name="MSIP_Label_7b94a7b8-f06c-4dfe-bdcc-9b548fd58c31_Enabled">
    <vt:lpwstr>true</vt:lpwstr>
  </property>
  <property fmtid="{D5CDD505-2E9C-101B-9397-08002B2CF9AE}" pid="14" name="MSIP_Label_7b94a7b8-f06c-4dfe-bdcc-9b548fd58c31_SetDate">
    <vt:lpwstr>2024-05-16T18:09:22Z</vt:lpwstr>
  </property>
  <property fmtid="{D5CDD505-2E9C-101B-9397-08002B2CF9AE}" pid="15" name="ClassificationContentMarkingFooterText">
    <vt:lpwstr>RESTRICTED</vt:lpwstr>
  </property>
  <property fmtid="{D5CDD505-2E9C-101B-9397-08002B2CF9AE}" pid="16" name="MSIP_Label_7f850223-87a8-40c3-9eb2-432606efca2a_Enabled">
    <vt:lpwstr>true</vt:lpwstr>
  </property>
  <property fmtid="{D5CDD505-2E9C-101B-9397-08002B2CF9AE}" pid="17" name="MSIP_Label_7f850223-87a8-40c3-9eb2-432606efca2a_SetDate">
    <vt:lpwstr>2024-05-20T15:06:26Z</vt:lpwstr>
  </property>
  <property fmtid="{D5CDD505-2E9C-101B-9397-08002B2CF9AE}" pid="18" name="MSIP_Label_7f850223-87a8-40c3-9eb2-432606efca2a_Method">
    <vt:lpwstr>Privileged</vt:lpwstr>
  </property>
  <property fmtid="{D5CDD505-2E9C-101B-9397-08002B2CF9AE}" pid="19" name="MSIP_Label_7f850223-87a8-40c3-9eb2-432606efca2a_Name">
    <vt:lpwstr>7f850223-87a8-40c3-9eb2-432606efca2a</vt:lpwstr>
  </property>
  <property fmtid="{D5CDD505-2E9C-101B-9397-08002B2CF9AE}" pid="20" name="MSIP_Label_7f850223-87a8-40c3-9eb2-432606efca2a_SiteId">
    <vt:lpwstr>fcb2b37b-5da0-466b-9b83-0014b67a7c78</vt:lpwstr>
  </property>
  <property fmtid="{D5CDD505-2E9C-101B-9397-08002B2CF9AE}" pid="21" name="MSIP_Label_7f850223-87a8-40c3-9eb2-432606efca2a_ActionId">
    <vt:lpwstr>cae0814f-991c-4da8-bc73-8a8e11efebdc</vt:lpwstr>
  </property>
  <property fmtid="{D5CDD505-2E9C-101B-9397-08002B2CF9AE}" pid="22" name="MSIP_Label_7f850223-87a8-40c3-9eb2-432606efca2a_ContentBits">
    <vt:lpwstr>0</vt:lpwstr>
  </property>
</Properties>
</file>