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3"/>
  </p:notesMasterIdLst>
  <p:sldIdLst>
    <p:sldId id="256" r:id="rId2"/>
    <p:sldId id="261" r:id="rId3"/>
    <p:sldId id="262" r:id="rId4"/>
    <p:sldId id="258" r:id="rId5"/>
    <p:sldId id="273" r:id="rId6"/>
    <p:sldId id="271" r:id="rId7"/>
    <p:sldId id="277" r:id="rId8"/>
    <p:sldId id="275" r:id="rId9"/>
    <p:sldId id="278" r:id="rId10"/>
    <p:sldId id="279"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4C205-711D-09E6-8132-AA56CDA77FC7}" name="Zinn, Nicole" initials="ZN" userId="S::Zinn.Nicole@epa.gov::916d353c-e910-4028-8058-141409a014cf" providerId="AD"/>
  <p188:author id="{73BF7A0E-ED81-0C40-20DE-13449E9ABB1A}" name="Bray, Natalie (she/her/hers)" initials="NB" userId="S::Bray.Natalie@epa.gov::c0bb0f90-1948-460a-9595-73be6dc0fc2b" providerId="AD"/>
  <p188:author id="{30E7C80F-A45F-B43B-ECB5-F0488E55EF60}" name="Britton, Cathryn" initials="BC" userId="S::britton.cathryn@epa.gov::e134432b-9d23-4157-b176-60bb50eebf73" providerId="AD"/>
  <p188:author id="{67795D18-025C-E729-CF5B-137B869DCFD3}" name="Biscoe, Melanie" initials="BM" userId="S::biscoe.melanie@epa.gov::9e34fdfe-f962-41e9-b78e-f41f13b2b3e0" providerId="AD"/>
  <p188:author id="{EB492323-C662-670E-EC6F-6994CE7AA941}" name="Opgrand, Whitney" initials="OW" userId="S::Hodde.Whitney@epa.gov::a328d53d-ab04-48ea-9613-53adfd0490a4" providerId="AD"/>
  <p188:author id="{5535D839-E23C-13FA-F4A5-2740143518D3}" name="Zinn, Nicole" initials="ZN" userId="S::zinn.nicole@epa.gov::916d353c-e910-4028-8058-141409a014cf" providerId="AD"/>
  <p188:author id="{0F5B5C70-C442-06BB-E8C0-E7691EAAD168}" name="Green, Tiffany" initials="GT" userId="S::green.tiffany@epa.gov::6adc70ca-3494-4d4c-91be-bcc4f91e9629" providerId="AD"/>
  <p188:author id="{04E7957A-2A17-76CA-8286-5741F290B6EC}" name="Overstreet, Anne" initials="OA" userId="S::overstreet.anne@epa.gov::ce076b17-0ca2-4624-8c98-54ada3e5be77" providerId="AD"/>
  <p188:author id="{884DB9AF-17AB-8FF1-4ABC-F049E6BC706E}" name="Kiely, Timothy" initials="KT" userId="S::Kiely.Timothy@epa.gov::851a4aba-2d11-425f-9d2f-aa0c3ad0d7e9" providerId="AD"/>
  <p188:author id="{AA8559E3-1DC5-3575-0CA8-A7C295627331}" name="Friedman, Dana (she/her/hers)" initials="F(" userId="S::friedman.dana@epa.gov::17fd8ed7-368c-46f3-a000-4ec95597f5df" providerId="AD"/>
  <p188:author id="{2516C8F8-797B-1438-E036-3C51923E87C5}" name="Steven R. Peterson" initials="SRP" userId="Steven R. Peter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0A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73" autoAdjust="0"/>
  </p:normalViewPr>
  <p:slideViewPr>
    <p:cSldViewPr snapToGrid="0">
      <p:cViewPr>
        <p:scale>
          <a:sx n="110" d="100"/>
          <a:sy n="110" d="100"/>
        </p:scale>
        <p:origin x="444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AE7EF-E5AC-481A-BA7C-109F542B1B6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0991368-31DD-46A0-87A6-F478D51FD272}">
      <dgm:prSet/>
      <dgm:spPr/>
      <dgm:t>
        <a:bodyPr/>
        <a:lstStyle/>
        <a:p>
          <a:r>
            <a:rPr lang="en-US"/>
            <a:t>Limited EPA resources for outreach and education efforts</a:t>
          </a:r>
        </a:p>
      </dgm:t>
    </dgm:pt>
    <dgm:pt modelId="{85E8A805-73F2-4920-8C27-3B904D12F66F}" type="parTrans" cxnId="{0C981E0F-9CB4-4600-A6C9-0518673083A0}">
      <dgm:prSet/>
      <dgm:spPr/>
      <dgm:t>
        <a:bodyPr/>
        <a:lstStyle/>
        <a:p>
          <a:endParaRPr lang="en-US"/>
        </a:p>
      </dgm:t>
    </dgm:pt>
    <dgm:pt modelId="{874ABC43-C954-448B-87BC-EB9214CC2D2D}" type="sibTrans" cxnId="{0C981E0F-9CB4-4600-A6C9-0518673083A0}">
      <dgm:prSet/>
      <dgm:spPr/>
      <dgm:t>
        <a:bodyPr/>
        <a:lstStyle/>
        <a:p>
          <a:endParaRPr lang="en-US"/>
        </a:p>
      </dgm:t>
    </dgm:pt>
    <dgm:pt modelId="{B361839B-16B4-4198-B1C8-00CF060BCCE2}">
      <dgm:prSet/>
      <dgm:spPr/>
      <dgm:t>
        <a:bodyPr/>
        <a:lstStyle/>
        <a:p>
          <a:r>
            <a:rPr lang="en-US"/>
            <a:t>Need to be strategic</a:t>
          </a:r>
        </a:p>
      </dgm:t>
    </dgm:pt>
    <dgm:pt modelId="{C668C449-1932-4318-ACB6-EFB462417774}" type="parTrans" cxnId="{FA86020A-27D1-4BE9-A9CF-F66E74F71BD3}">
      <dgm:prSet/>
      <dgm:spPr/>
      <dgm:t>
        <a:bodyPr/>
        <a:lstStyle/>
        <a:p>
          <a:endParaRPr lang="en-US"/>
        </a:p>
      </dgm:t>
    </dgm:pt>
    <dgm:pt modelId="{C1E61F87-92E9-4BDB-927B-56A204A62DAF}" type="sibTrans" cxnId="{FA86020A-27D1-4BE9-A9CF-F66E74F71BD3}">
      <dgm:prSet/>
      <dgm:spPr/>
      <dgm:t>
        <a:bodyPr/>
        <a:lstStyle/>
        <a:p>
          <a:endParaRPr lang="en-US"/>
        </a:p>
      </dgm:t>
    </dgm:pt>
    <dgm:pt modelId="{0A98E2B8-8862-4F6B-AA70-104A802FEF22}">
      <dgm:prSet/>
      <dgm:spPr/>
      <dgm:t>
        <a:bodyPr/>
        <a:lstStyle/>
        <a:p>
          <a:r>
            <a:rPr lang="en-US" dirty="0"/>
            <a:t>- Top 2-3 priority items?</a:t>
          </a:r>
        </a:p>
      </dgm:t>
    </dgm:pt>
    <dgm:pt modelId="{B9404D10-7BDA-42D2-AD7F-56EB93BB37EB}" type="parTrans" cxnId="{72FA14BB-8CCA-435E-920D-248154706F45}">
      <dgm:prSet/>
      <dgm:spPr/>
      <dgm:t>
        <a:bodyPr/>
        <a:lstStyle/>
        <a:p>
          <a:endParaRPr lang="en-US"/>
        </a:p>
      </dgm:t>
    </dgm:pt>
    <dgm:pt modelId="{FF645AD1-01BD-452D-916A-04892249EE3E}" type="sibTrans" cxnId="{72FA14BB-8CCA-435E-920D-248154706F45}">
      <dgm:prSet/>
      <dgm:spPr/>
      <dgm:t>
        <a:bodyPr/>
        <a:lstStyle/>
        <a:p>
          <a:endParaRPr lang="en-US"/>
        </a:p>
      </dgm:t>
    </dgm:pt>
    <dgm:pt modelId="{6BF63914-A83A-4DE7-B7CA-98146A4F057C}">
      <dgm:prSet/>
      <dgm:spPr/>
      <dgm:t>
        <a:bodyPr/>
        <a:lstStyle/>
        <a:p>
          <a:r>
            <a:rPr lang="en-US" dirty="0"/>
            <a:t>Opportunities to get involved: interested in collaboration, feedback</a:t>
          </a:r>
        </a:p>
      </dgm:t>
    </dgm:pt>
    <dgm:pt modelId="{EE8D024D-EE30-479C-AAE8-A28214AB82C4}" type="parTrans" cxnId="{DDEF3EF5-0108-419A-98E3-47E7E915282B}">
      <dgm:prSet/>
      <dgm:spPr/>
      <dgm:t>
        <a:bodyPr/>
        <a:lstStyle/>
        <a:p>
          <a:endParaRPr lang="en-US"/>
        </a:p>
      </dgm:t>
    </dgm:pt>
    <dgm:pt modelId="{1914CBC6-C07A-43B0-8067-371B9FF201DE}" type="sibTrans" cxnId="{DDEF3EF5-0108-419A-98E3-47E7E915282B}">
      <dgm:prSet/>
      <dgm:spPr/>
      <dgm:t>
        <a:bodyPr/>
        <a:lstStyle/>
        <a:p>
          <a:endParaRPr lang="en-US"/>
        </a:p>
      </dgm:t>
    </dgm:pt>
    <dgm:pt modelId="{BBB9F9FE-95FF-4CD1-9495-DB3B02C5419D}">
      <dgm:prSet/>
      <dgm:spPr/>
      <dgm:t>
        <a:bodyPr/>
        <a:lstStyle/>
        <a:p>
          <a:pPr algn="l"/>
          <a:r>
            <a:rPr lang="en-US" dirty="0"/>
            <a:t>Develop resources as EPA’s ESA work, such as the Herbicide Strategy, is finalized</a:t>
          </a:r>
        </a:p>
      </dgm:t>
    </dgm:pt>
    <dgm:pt modelId="{A4DDB062-DCE3-4C44-B906-12B31C4B35F6}" type="parTrans" cxnId="{07376FBA-D756-49D5-AF08-9DB310866B56}">
      <dgm:prSet/>
      <dgm:spPr/>
      <dgm:t>
        <a:bodyPr/>
        <a:lstStyle/>
        <a:p>
          <a:endParaRPr lang="en-US"/>
        </a:p>
      </dgm:t>
    </dgm:pt>
    <dgm:pt modelId="{3D65F7D6-9634-492C-AED6-E32F9A34606A}" type="sibTrans" cxnId="{07376FBA-D756-49D5-AF08-9DB310866B56}">
      <dgm:prSet/>
      <dgm:spPr/>
      <dgm:t>
        <a:bodyPr/>
        <a:lstStyle/>
        <a:p>
          <a:endParaRPr lang="en-US"/>
        </a:p>
      </dgm:t>
    </dgm:pt>
    <dgm:pt modelId="{8DA043A7-E963-461B-B945-DC5721CE5664}" type="pres">
      <dgm:prSet presAssocID="{4DEAE7EF-E5AC-481A-BA7C-109F542B1B6B}" presName="Name0" presStyleCnt="0">
        <dgm:presLayoutVars>
          <dgm:dir/>
          <dgm:animLvl val="lvl"/>
          <dgm:resizeHandles val="exact"/>
        </dgm:presLayoutVars>
      </dgm:prSet>
      <dgm:spPr/>
    </dgm:pt>
    <dgm:pt modelId="{0EE2F5FF-4923-4544-A249-C91934253214}" type="pres">
      <dgm:prSet presAssocID="{B361839B-16B4-4198-B1C8-00CF060BCCE2}" presName="boxAndChildren" presStyleCnt="0"/>
      <dgm:spPr/>
    </dgm:pt>
    <dgm:pt modelId="{718193F4-B115-454C-9E44-1EF98957E66D}" type="pres">
      <dgm:prSet presAssocID="{B361839B-16B4-4198-B1C8-00CF060BCCE2}" presName="parentTextBox" presStyleLbl="node1" presStyleIdx="0" presStyleCnt="2"/>
      <dgm:spPr/>
    </dgm:pt>
    <dgm:pt modelId="{581979F2-9933-4B42-A5DB-4BB5531E4FAB}" type="pres">
      <dgm:prSet presAssocID="{B361839B-16B4-4198-B1C8-00CF060BCCE2}" presName="entireBox" presStyleLbl="node1" presStyleIdx="0" presStyleCnt="2"/>
      <dgm:spPr/>
    </dgm:pt>
    <dgm:pt modelId="{266A896A-98D4-41D3-85F1-FA3A5D480D85}" type="pres">
      <dgm:prSet presAssocID="{B361839B-16B4-4198-B1C8-00CF060BCCE2}" presName="descendantBox" presStyleCnt="0"/>
      <dgm:spPr/>
    </dgm:pt>
    <dgm:pt modelId="{A8DBEA03-DF4A-4CDB-9DFD-6D935A8465E5}" type="pres">
      <dgm:prSet presAssocID="{0A98E2B8-8862-4F6B-AA70-104A802FEF22}" presName="childTextBox" presStyleLbl="fgAccFollowNode1" presStyleIdx="0" presStyleCnt="2">
        <dgm:presLayoutVars>
          <dgm:bulletEnabled val="1"/>
        </dgm:presLayoutVars>
      </dgm:prSet>
      <dgm:spPr/>
    </dgm:pt>
    <dgm:pt modelId="{DE2C309F-7AE8-43A8-850A-4349F0114895}" type="pres">
      <dgm:prSet presAssocID="{BBB9F9FE-95FF-4CD1-9495-DB3B02C5419D}" presName="childTextBox" presStyleLbl="fgAccFollowNode1" presStyleIdx="1" presStyleCnt="2">
        <dgm:presLayoutVars>
          <dgm:bulletEnabled val="1"/>
        </dgm:presLayoutVars>
      </dgm:prSet>
      <dgm:spPr/>
    </dgm:pt>
    <dgm:pt modelId="{56E4B005-D4F6-4FC0-B0B1-53EE5A40AF46}" type="pres">
      <dgm:prSet presAssocID="{874ABC43-C954-448B-87BC-EB9214CC2D2D}" presName="sp" presStyleCnt="0"/>
      <dgm:spPr/>
    </dgm:pt>
    <dgm:pt modelId="{26285AC2-CEF7-42BF-8A8D-EC88B371C7F9}" type="pres">
      <dgm:prSet presAssocID="{90991368-31DD-46A0-87A6-F478D51FD272}" presName="arrowAndChildren" presStyleCnt="0"/>
      <dgm:spPr/>
    </dgm:pt>
    <dgm:pt modelId="{C6BDCA9B-F9AF-41C1-88D2-9AED356052C4}" type="pres">
      <dgm:prSet presAssocID="{90991368-31DD-46A0-87A6-F478D51FD272}" presName="parentTextArrow" presStyleLbl="node1" presStyleIdx="1" presStyleCnt="2"/>
      <dgm:spPr/>
    </dgm:pt>
  </dgm:ptLst>
  <dgm:cxnLst>
    <dgm:cxn modelId="{82B07507-8940-4F81-9978-6650D9F40E4E}" type="presOf" srcId="{BBB9F9FE-95FF-4CD1-9495-DB3B02C5419D}" destId="{DE2C309F-7AE8-43A8-850A-4349F0114895}" srcOrd="0" destOrd="0" presId="urn:microsoft.com/office/officeart/2005/8/layout/process4"/>
    <dgm:cxn modelId="{FA86020A-27D1-4BE9-A9CF-F66E74F71BD3}" srcId="{4DEAE7EF-E5AC-481A-BA7C-109F542B1B6B}" destId="{B361839B-16B4-4198-B1C8-00CF060BCCE2}" srcOrd="1" destOrd="0" parTransId="{C668C449-1932-4318-ACB6-EFB462417774}" sibTransId="{C1E61F87-92E9-4BDB-927B-56A204A62DAF}"/>
    <dgm:cxn modelId="{0C981E0F-9CB4-4600-A6C9-0518673083A0}" srcId="{4DEAE7EF-E5AC-481A-BA7C-109F542B1B6B}" destId="{90991368-31DD-46A0-87A6-F478D51FD272}" srcOrd="0" destOrd="0" parTransId="{85E8A805-73F2-4920-8C27-3B904D12F66F}" sibTransId="{874ABC43-C954-448B-87BC-EB9214CC2D2D}"/>
    <dgm:cxn modelId="{30A41E4C-D751-4AD5-A2A9-DC1207F43CFD}" type="presOf" srcId="{90991368-31DD-46A0-87A6-F478D51FD272}" destId="{C6BDCA9B-F9AF-41C1-88D2-9AED356052C4}" srcOrd="0" destOrd="0" presId="urn:microsoft.com/office/officeart/2005/8/layout/process4"/>
    <dgm:cxn modelId="{81BF174E-7D6C-4CBD-AF94-0A054E2AA6D1}" type="presOf" srcId="{B361839B-16B4-4198-B1C8-00CF060BCCE2}" destId="{581979F2-9933-4B42-A5DB-4BB5531E4FAB}" srcOrd="1" destOrd="0" presId="urn:microsoft.com/office/officeart/2005/8/layout/process4"/>
    <dgm:cxn modelId="{8C06317E-8CD2-4EA0-A0A6-A5D768E92AB2}" type="presOf" srcId="{B361839B-16B4-4198-B1C8-00CF060BCCE2}" destId="{718193F4-B115-454C-9E44-1EF98957E66D}" srcOrd="0" destOrd="0" presId="urn:microsoft.com/office/officeart/2005/8/layout/process4"/>
    <dgm:cxn modelId="{07376FBA-D756-49D5-AF08-9DB310866B56}" srcId="{B361839B-16B4-4198-B1C8-00CF060BCCE2}" destId="{BBB9F9FE-95FF-4CD1-9495-DB3B02C5419D}" srcOrd="1" destOrd="0" parTransId="{A4DDB062-DCE3-4C44-B906-12B31C4B35F6}" sibTransId="{3D65F7D6-9634-492C-AED6-E32F9A34606A}"/>
    <dgm:cxn modelId="{72FA14BB-8CCA-435E-920D-248154706F45}" srcId="{B361839B-16B4-4198-B1C8-00CF060BCCE2}" destId="{0A98E2B8-8862-4F6B-AA70-104A802FEF22}" srcOrd="0" destOrd="0" parTransId="{B9404D10-7BDA-42D2-AD7F-56EB93BB37EB}" sibTransId="{FF645AD1-01BD-452D-916A-04892249EE3E}"/>
    <dgm:cxn modelId="{3C8956C8-C821-4BBC-AA3B-F40056799B6C}" type="presOf" srcId="{6BF63914-A83A-4DE7-B7CA-98146A4F057C}" destId="{A8DBEA03-DF4A-4CDB-9DFD-6D935A8465E5}" srcOrd="0" destOrd="1" presId="urn:microsoft.com/office/officeart/2005/8/layout/process4"/>
    <dgm:cxn modelId="{74A9C7D9-1A33-43B2-8008-B99279576D0C}" type="presOf" srcId="{0A98E2B8-8862-4F6B-AA70-104A802FEF22}" destId="{A8DBEA03-DF4A-4CDB-9DFD-6D935A8465E5}" srcOrd="0" destOrd="0" presId="urn:microsoft.com/office/officeart/2005/8/layout/process4"/>
    <dgm:cxn modelId="{B684DCDE-081A-460C-A4D3-3B342BFAD6D2}" type="presOf" srcId="{4DEAE7EF-E5AC-481A-BA7C-109F542B1B6B}" destId="{8DA043A7-E963-461B-B945-DC5721CE5664}" srcOrd="0" destOrd="0" presId="urn:microsoft.com/office/officeart/2005/8/layout/process4"/>
    <dgm:cxn modelId="{DDEF3EF5-0108-419A-98E3-47E7E915282B}" srcId="{0A98E2B8-8862-4F6B-AA70-104A802FEF22}" destId="{6BF63914-A83A-4DE7-B7CA-98146A4F057C}" srcOrd="0" destOrd="0" parTransId="{EE8D024D-EE30-479C-AAE8-A28214AB82C4}" sibTransId="{1914CBC6-C07A-43B0-8067-371B9FF201DE}"/>
    <dgm:cxn modelId="{0911BC15-E06B-4865-BD70-431002509B94}" type="presParOf" srcId="{8DA043A7-E963-461B-B945-DC5721CE5664}" destId="{0EE2F5FF-4923-4544-A249-C91934253214}" srcOrd="0" destOrd="0" presId="urn:microsoft.com/office/officeart/2005/8/layout/process4"/>
    <dgm:cxn modelId="{3A1F5EE2-FFF2-4F15-A8F6-6020F564F8A8}" type="presParOf" srcId="{0EE2F5FF-4923-4544-A249-C91934253214}" destId="{718193F4-B115-454C-9E44-1EF98957E66D}" srcOrd="0" destOrd="0" presId="urn:microsoft.com/office/officeart/2005/8/layout/process4"/>
    <dgm:cxn modelId="{4A4A8F68-44EF-49D2-B008-EDC1EFD42AF2}" type="presParOf" srcId="{0EE2F5FF-4923-4544-A249-C91934253214}" destId="{581979F2-9933-4B42-A5DB-4BB5531E4FAB}" srcOrd="1" destOrd="0" presId="urn:microsoft.com/office/officeart/2005/8/layout/process4"/>
    <dgm:cxn modelId="{21AE56F5-7C42-4D55-B15B-22985CBD7112}" type="presParOf" srcId="{0EE2F5FF-4923-4544-A249-C91934253214}" destId="{266A896A-98D4-41D3-85F1-FA3A5D480D85}" srcOrd="2" destOrd="0" presId="urn:microsoft.com/office/officeart/2005/8/layout/process4"/>
    <dgm:cxn modelId="{62C93D09-F295-4FB7-95A8-20BC498FBEB9}" type="presParOf" srcId="{266A896A-98D4-41D3-85F1-FA3A5D480D85}" destId="{A8DBEA03-DF4A-4CDB-9DFD-6D935A8465E5}" srcOrd="0" destOrd="0" presId="urn:microsoft.com/office/officeart/2005/8/layout/process4"/>
    <dgm:cxn modelId="{CBB61AE6-A098-4C16-B115-AAA1791D874F}" type="presParOf" srcId="{266A896A-98D4-41D3-85F1-FA3A5D480D85}" destId="{DE2C309F-7AE8-43A8-850A-4349F0114895}" srcOrd="1" destOrd="0" presId="urn:microsoft.com/office/officeart/2005/8/layout/process4"/>
    <dgm:cxn modelId="{48158E1F-26E0-47FE-9B07-47BEBD444029}" type="presParOf" srcId="{8DA043A7-E963-461B-B945-DC5721CE5664}" destId="{56E4B005-D4F6-4FC0-B0B1-53EE5A40AF46}" srcOrd="1" destOrd="0" presId="urn:microsoft.com/office/officeart/2005/8/layout/process4"/>
    <dgm:cxn modelId="{C197B28D-511D-4920-92C9-D2FDF25F12E3}" type="presParOf" srcId="{8DA043A7-E963-461B-B945-DC5721CE5664}" destId="{26285AC2-CEF7-42BF-8A8D-EC88B371C7F9}" srcOrd="2" destOrd="0" presId="urn:microsoft.com/office/officeart/2005/8/layout/process4"/>
    <dgm:cxn modelId="{9BF84CA3-0A16-4E5D-8C48-2323B0C03DED}" type="presParOf" srcId="{26285AC2-CEF7-42BF-8A8D-EC88B371C7F9}" destId="{C6BDCA9B-F9AF-41C1-88D2-9AED356052C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979F2-9933-4B42-A5DB-4BB5531E4FAB}">
      <dsp:nvSpPr>
        <dsp:cNvPr id="0" name=""/>
        <dsp:cNvSpPr/>
      </dsp:nvSpPr>
      <dsp:spPr>
        <a:xfrm>
          <a:off x="0" y="3410021"/>
          <a:ext cx="6797675"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t>Need to be strategic</a:t>
          </a:r>
        </a:p>
      </dsp:txBody>
      <dsp:txXfrm>
        <a:off x="0" y="3410021"/>
        <a:ext cx="6797675" cy="1208165"/>
      </dsp:txXfrm>
    </dsp:sp>
    <dsp:sp modelId="{A8DBEA03-DF4A-4CDB-9DFD-6D935A8465E5}">
      <dsp:nvSpPr>
        <dsp:cNvPr id="0" name=""/>
        <dsp:cNvSpPr/>
      </dsp:nvSpPr>
      <dsp:spPr>
        <a:xfrm>
          <a:off x="0" y="4573439"/>
          <a:ext cx="3398837" cy="10291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t" anchorCtr="0">
          <a:noAutofit/>
        </a:bodyPr>
        <a:lstStyle/>
        <a:p>
          <a:pPr marL="0" lvl="0" indent="0" algn="l" defTabSz="844550">
            <a:lnSpc>
              <a:spcPct val="90000"/>
            </a:lnSpc>
            <a:spcBef>
              <a:spcPct val="0"/>
            </a:spcBef>
            <a:spcAft>
              <a:spcPct val="35000"/>
            </a:spcAft>
            <a:buNone/>
          </a:pPr>
          <a:r>
            <a:rPr lang="en-US" sz="1900" kern="1200" dirty="0"/>
            <a:t>- Top 2-3 priority items?</a:t>
          </a:r>
        </a:p>
        <a:p>
          <a:pPr marL="114300" lvl="1" indent="-114300" algn="l" defTabSz="666750">
            <a:lnSpc>
              <a:spcPct val="90000"/>
            </a:lnSpc>
            <a:spcBef>
              <a:spcPct val="0"/>
            </a:spcBef>
            <a:spcAft>
              <a:spcPct val="15000"/>
            </a:spcAft>
            <a:buChar char="•"/>
          </a:pPr>
          <a:r>
            <a:rPr lang="en-US" sz="1500" kern="1200" dirty="0"/>
            <a:t>Opportunities to get involved: interested in collaboration, feedback</a:t>
          </a:r>
        </a:p>
      </dsp:txBody>
      <dsp:txXfrm>
        <a:off x="0" y="4573439"/>
        <a:ext cx="3398837" cy="1029177"/>
      </dsp:txXfrm>
    </dsp:sp>
    <dsp:sp modelId="{DE2C309F-7AE8-43A8-850A-4349F0114895}">
      <dsp:nvSpPr>
        <dsp:cNvPr id="0" name=""/>
        <dsp:cNvSpPr/>
      </dsp:nvSpPr>
      <dsp:spPr>
        <a:xfrm>
          <a:off x="3398837" y="4573439"/>
          <a:ext cx="3398837" cy="1029177"/>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l" defTabSz="844550">
            <a:lnSpc>
              <a:spcPct val="90000"/>
            </a:lnSpc>
            <a:spcBef>
              <a:spcPct val="0"/>
            </a:spcBef>
            <a:spcAft>
              <a:spcPct val="35000"/>
            </a:spcAft>
            <a:buNone/>
          </a:pPr>
          <a:r>
            <a:rPr lang="en-US" sz="1900" kern="1200" dirty="0"/>
            <a:t>Develop resources as EPA’s ESA work, such as the Herbicide Strategy, is finalized</a:t>
          </a:r>
        </a:p>
      </dsp:txBody>
      <dsp:txXfrm>
        <a:off x="3398837" y="4573439"/>
        <a:ext cx="3398837" cy="1029177"/>
      </dsp:txXfrm>
    </dsp:sp>
    <dsp:sp modelId="{C6BDCA9B-F9AF-41C1-88D2-9AED356052C4}">
      <dsp:nvSpPr>
        <dsp:cNvPr id="0" name=""/>
        <dsp:cNvSpPr/>
      </dsp:nvSpPr>
      <dsp:spPr>
        <a:xfrm rot="10800000">
          <a:off x="0" y="2547"/>
          <a:ext cx="6797675" cy="3441033"/>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t>Limited EPA resources for outreach and education efforts</a:t>
          </a:r>
        </a:p>
      </dsp:txBody>
      <dsp:txXfrm rot="10800000">
        <a:off x="0" y="2547"/>
        <a:ext cx="6797675" cy="22358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E377F-4064-46F9-8E8E-B7C67F3D28A6}"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4B255-25E7-4B00-9004-803DA9D85A2F}" type="slidenum">
              <a:rPr lang="en-US" smtClean="0"/>
              <a:t>‹#›</a:t>
            </a:fld>
            <a:endParaRPr lang="en-US"/>
          </a:p>
        </p:txBody>
      </p:sp>
    </p:spTree>
    <p:extLst>
      <p:ext uri="{BB962C8B-B14F-4D97-AF65-F5344CB8AC3E}">
        <p14:creationId xmlns:p14="http://schemas.microsoft.com/office/powerpoint/2010/main" val="152526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4B255-25E7-4B00-9004-803DA9D85A2F}" type="slidenum">
              <a:rPr lang="en-US" smtClean="0"/>
              <a:t>1</a:t>
            </a:fld>
            <a:endParaRPr lang="en-US"/>
          </a:p>
        </p:txBody>
      </p:sp>
    </p:spTree>
    <p:extLst>
      <p:ext uri="{BB962C8B-B14F-4D97-AF65-F5344CB8AC3E}">
        <p14:creationId xmlns:p14="http://schemas.microsoft.com/office/powerpoint/2010/main" val="49283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2</a:t>
            </a:fld>
            <a:endParaRPr lang="en-US"/>
          </a:p>
        </p:txBody>
      </p:sp>
    </p:spTree>
    <p:extLst>
      <p:ext uri="{BB962C8B-B14F-4D97-AF65-F5344CB8AC3E}">
        <p14:creationId xmlns:p14="http://schemas.microsoft.com/office/powerpoint/2010/main" val="153468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3</a:t>
            </a:fld>
            <a:endParaRPr lang="en-US"/>
          </a:p>
        </p:txBody>
      </p:sp>
    </p:spTree>
    <p:extLst>
      <p:ext uri="{BB962C8B-B14F-4D97-AF65-F5344CB8AC3E}">
        <p14:creationId xmlns:p14="http://schemas.microsoft.com/office/powerpoint/2010/main" val="49671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4</a:t>
            </a:fld>
            <a:endParaRPr lang="en-US"/>
          </a:p>
        </p:txBody>
      </p:sp>
    </p:spTree>
    <p:extLst>
      <p:ext uri="{BB962C8B-B14F-4D97-AF65-F5344CB8AC3E}">
        <p14:creationId xmlns:p14="http://schemas.microsoft.com/office/powerpoint/2010/main" val="34557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5</a:t>
            </a:fld>
            <a:endParaRPr lang="en-US"/>
          </a:p>
        </p:txBody>
      </p:sp>
    </p:spTree>
    <p:extLst>
      <p:ext uri="{BB962C8B-B14F-4D97-AF65-F5344CB8AC3E}">
        <p14:creationId xmlns:p14="http://schemas.microsoft.com/office/powerpoint/2010/main" val="240118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6</a:t>
            </a:fld>
            <a:endParaRPr lang="en-US"/>
          </a:p>
        </p:txBody>
      </p:sp>
    </p:spTree>
    <p:extLst>
      <p:ext uri="{BB962C8B-B14F-4D97-AF65-F5344CB8AC3E}">
        <p14:creationId xmlns:p14="http://schemas.microsoft.com/office/powerpoint/2010/main" val="201882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7</a:t>
            </a:fld>
            <a:endParaRPr lang="en-US"/>
          </a:p>
        </p:txBody>
      </p:sp>
    </p:spTree>
    <p:extLst>
      <p:ext uri="{BB962C8B-B14F-4D97-AF65-F5344CB8AC3E}">
        <p14:creationId xmlns:p14="http://schemas.microsoft.com/office/powerpoint/2010/main" val="119901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4B255-25E7-4B00-9004-803DA9D85A2F}" type="slidenum">
              <a:rPr lang="en-US" smtClean="0"/>
              <a:t>11</a:t>
            </a:fld>
            <a:endParaRPr lang="en-US"/>
          </a:p>
        </p:txBody>
      </p:sp>
    </p:spTree>
    <p:extLst>
      <p:ext uri="{BB962C8B-B14F-4D97-AF65-F5344CB8AC3E}">
        <p14:creationId xmlns:p14="http://schemas.microsoft.com/office/powerpoint/2010/main" val="48653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FB25B4-9010-45A4-AA1A-9E43C4FFCD4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8C1A-D3ED-4E78-B424-63256E563D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58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B25B4-9010-45A4-AA1A-9E43C4FFCD4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263096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B25B4-9010-45A4-AA1A-9E43C4FFCD4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396183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FB25B4-9010-45A4-AA1A-9E43C4FFCD4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101555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B25B4-9010-45A4-AA1A-9E43C4FFCD4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253092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FB25B4-9010-45A4-AA1A-9E43C4FFCD4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8C1A-D3ED-4E78-B424-63256E563D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13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FB25B4-9010-45A4-AA1A-9E43C4FFCD4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329765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FB25B4-9010-45A4-AA1A-9E43C4FFCD4B}"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19756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FB25B4-9010-45A4-AA1A-9E43C4FFCD4B}"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333878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FB25B4-9010-45A4-AA1A-9E43C4FFCD4B}" type="datetimeFigureOut">
              <a:rPr lang="en-US" smtClean="0"/>
              <a:t>11/14/2024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34440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FB25B4-9010-45A4-AA1A-9E43C4FFCD4B}" type="datetimeFigureOut">
              <a:rPr lang="en-US" smtClean="0"/>
              <a:t>11/14/2024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98C1A-D3ED-4E78-B424-63256E563DA8}" type="slidenum">
              <a:rPr lang="en-US" smtClean="0"/>
              <a:t>‹#›</a:t>
            </a:fld>
            <a:endParaRPr lang="en-US"/>
          </a:p>
        </p:txBody>
      </p:sp>
    </p:spTree>
    <p:extLst>
      <p:ext uri="{BB962C8B-B14F-4D97-AF65-F5344CB8AC3E}">
        <p14:creationId xmlns:p14="http://schemas.microsoft.com/office/powerpoint/2010/main" val="50660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B25B4-9010-45A4-AA1A-9E43C4FFCD4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98C1A-D3ED-4E78-B424-63256E563DA8}" type="slidenum">
              <a:rPr lang="en-US" smtClean="0"/>
              <a:t>‹#›</a:t>
            </a:fld>
            <a:endParaRPr lang="en-US"/>
          </a:p>
        </p:txBody>
      </p:sp>
    </p:spTree>
    <p:extLst>
      <p:ext uri="{BB962C8B-B14F-4D97-AF65-F5344CB8AC3E}">
        <p14:creationId xmlns:p14="http://schemas.microsoft.com/office/powerpoint/2010/main" val="37438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FB25B4-9010-45A4-AA1A-9E43C4FFCD4B}" type="datetimeFigureOut">
              <a:rPr lang="en-US" smtClean="0"/>
              <a:t>11/14/2024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198C1A-D3ED-4E78-B424-63256E563D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14768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pa.gov/pesticides/menu-measure-descrip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pa.gov/endangered-species/pesticides-and-endangered-species-educational-resources-toolbo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pa.gov/pesticides/mitigation-men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22D91-2ECD-D891-4031-847910073CDB}"/>
              </a:ext>
            </a:extLst>
          </p:cNvPr>
          <p:cNvSpPr>
            <a:spLocks noGrp="1"/>
          </p:cNvSpPr>
          <p:nvPr>
            <p:ph type="ctrTitle"/>
          </p:nvPr>
        </p:nvSpPr>
        <p:spPr>
          <a:xfrm>
            <a:off x="965201" y="643467"/>
            <a:ext cx="6255026" cy="5054008"/>
          </a:xfrm>
        </p:spPr>
        <p:txBody>
          <a:bodyPr anchor="ctr">
            <a:normAutofit/>
          </a:bodyPr>
          <a:lstStyle/>
          <a:p>
            <a:pPr algn="r"/>
            <a:r>
              <a:rPr lang="en-US"/>
              <a:t>ESA Outreach and Education Update</a:t>
            </a:r>
          </a:p>
        </p:txBody>
      </p:sp>
      <p:sp>
        <p:nvSpPr>
          <p:cNvPr id="3" name="Subtitle 2">
            <a:extLst>
              <a:ext uri="{FF2B5EF4-FFF2-40B4-BE49-F238E27FC236}">
                <a16:creationId xmlns:a16="http://schemas.microsoft.com/office/drawing/2014/main" id="{DADCC951-99A2-7009-A371-6820CCACC4E2}"/>
              </a:ext>
            </a:extLst>
          </p:cNvPr>
          <p:cNvSpPr>
            <a:spLocks noGrp="1"/>
          </p:cNvSpPr>
          <p:nvPr>
            <p:ph type="subTitle" idx="1"/>
          </p:nvPr>
        </p:nvSpPr>
        <p:spPr>
          <a:xfrm>
            <a:off x="7870995" y="643467"/>
            <a:ext cx="3341488" cy="5054008"/>
          </a:xfrm>
        </p:spPr>
        <p:txBody>
          <a:bodyPr anchor="ctr">
            <a:normAutofit/>
          </a:bodyPr>
          <a:lstStyle/>
          <a:p>
            <a:r>
              <a:rPr lang="en-US" dirty="0"/>
              <a:t>Anne </a:t>
            </a:r>
            <a:r>
              <a:rPr lang="en-US"/>
              <a:t>Overstreet November14</a:t>
            </a:r>
            <a:r>
              <a:rPr lang="en-US" dirty="0"/>
              <a:t>, 2024</a:t>
            </a:r>
            <a:endParaRPr lang="en-US" dirty="0">
              <a:ea typeface="Calibri Light"/>
              <a:cs typeface="Calibri Light"/>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147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922F4-3B80-6C85-CCBD-D9D33005388A}"/>
              </a:ext>
            </a:extLst>
          </p:cNvPr>
          <p:cNvSpPr>
            <a:spLocks noGrp="1"/>
          </p:cNvSpPr>
          <p:nvPr>
            <p:ph type="title"/>
          </p:nvPr>
        </p:nvSpPr>
        <p:spPr>
          <a:xfrm>
            <a:off x="4974771" y="634946"/>
            <a:ext cx="6574972" cy="1450757"/>
          </a:xfrm>
        </p:spPr>
        <p:txBody>
          <a:bodyPr>
            <a:normAutofit/>
          </a:bodyPr>
          <a:lstStyle/>
          <a:p>
            <a:r>
              <a:rPr lang="en-US" dirty="0"/>
              <a:t>Runoff Calculator</a:t>
            </a:r>
          </a:p>
        </p:txBody>
      </p:sp>
      <p:cxnSp>
        <p:nvCxnSpPr>
          <p:cNvPr id="13" name="Straight Connector 12">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812F00-1575-5C7A-CAE7-FDF0FC6EDE25}"/>
              </a:ext>
            </a:extLst>
          </p:cNvPr>
          <p:cNvSpPr>
            <a:spLocks noGrp="1"/>
          </p:cNvSpPr>
          <p:nvPr>
            <p:ph idx="1"/>
          </p:nvPr>
        </p:nvSpPr>
        <p:spPr>
          <a:xfrm>
            <a:off x="4974769" y="2198914"/>
            <a:ext cx="6574973" cy="3670180"/>
          </a:xfrm>
        </p:spPr>
        <p:txBody>
          <a:bodyPr>
            <a:normAutofit/>
          </a:bodyPr>
          <a:lstStyle/>
          <a:p>
            <a:r>
              <a:rPr lang="en-US" dirty="0"/>
              <a:t>Downloadable Excel file</a:t>
            </a:r>
          </a:p>
          <a:p>
            <a:r>
              <a:rPr lang="en-US" dirty="0"/>
              <a:t>Links to mitigation measure descriptions</a:t>
            </a:r>
          </a:p>
          <a:p>
            <a:r>
              <a:rPr lang="en-US" dirty="0"/>
              <a:t>Can create tabs for multiple fields</a:t>
            </a:r>
          </a:p>
          <a:p>
            <a:r>
              <a:rPr lang="en-US" dirty="0"/>
              <a:t>Working on a static, worksheet version</a:t>
            </a:r>
          </a:p>
        </p:txBody>
      </p:sp>
      <p:sp>
        <p:nvSpPr>
          <p:cNvPr id="15" name="Rectangle 14">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Table 5">
            <a:extLst>
              <a:ext uri="{FF2B5EF4-FFF2-40B4-BE49-F238E27FC236}">
                <a16:creationId xmlns:a16="http://schemas.microsoft.com/office/drawing/2014/main" id="{704C0D07-DCE9-3959-37D1-19642BFCA076}"/>
              </a:ext>
            </a:extLst>
          </p:cNvPr>
          <p:cNvGraphicFramePr>
            <a:graphicFrameLocks noGrp="1"/>
          </p:cNvGraphicFramePr>
          <p:nvPr>
            <p:extLst>
              <p:ext uri="{D42A27DB-BD31-4B8C-83A1-F6EECF244321}">
                <p14:modId xmlns:p14="http://schemas.microsoft.com/office/powerpoint/2010/main" val="3245311065"/>
              </p:ext>
            </p:extLst>
          </p:nvPr>
        </p:nvGraphicFramePr>
        <p:xfrm>
          <a:off x="633999" y="767708"/>
          <a:ext cx="4001317" cy="5400343"/>
        </p:xfrm>
        <a:graphic>
          <a:graphicData uri="http://schemas.openxmlformats.org/drawingml/2006/table">
            <a:tbl>
              <a:tblPr/>
              <a:tblGrid>
                <a:gridCol w="1885724">
                  <a:extLst>
                    <a:ext uri="{9D8B030D-6E8A-4147-A177-3AD203B41FA5}">
                      <a16:colId xmlns:a16="http://schemas.microsoft.com/office/drawing/2014/main" val="603862600"/>
                    </a:ext>
                  </a:extLst>
                </a:gridCol>
                <a:gridCol w="422925">
                  <a:extLst>
                    <a:ext uri="{9D8B030D-6E8A-4147-A177-3AD203B41FA5}">
                      <a16:colId xmlns:a16="http://schemas.microsoft.com/office/drawing/2014/main" val="3527820368"/>
                    </a:ext>
                  </a:extLst>
                </a:gridCol>
                <a:gridCol w="1388206">
                  <a:extLst>
                    <a:ext uri="{9D8B030D-6E8A-4147-A177-3AD203B41FA5}">
                      <a16:colId xmlns:a16="http://schemas.microsoft.com/office/drawing/2014/main" val="2392445035"/>
                    </a:ext>
                  </a:extLst>
                </a:gridCol>
                <a:gridCol w="304462">
                  <a:extLst>
                    <a:ext uri="{9D8B030D-6E8A-4147-A177-3AD203B41FA5}">
                      <a16:colId xmlns:a16="http://schemas.microsoft.com/office/drawing/2014/main" val="644390391"/>
                    </a:ext>
                  </a:extLst>
                </a:gridCol>
              </a:tblGrid>
              <a:tr h="1371073">
                <a:tc gridSpan="3">
                  <a:txBody>
                    <a:bodyPr/>
                    <a:lstStyle/>
                    <a:p>
                      <a:pPr algn="l" fontAlgn="t"/>
                      <a:r>
                        <a:rPr lang="en-US" sz="500" b="1" i="0" u="none" strike="noStrike">
                          <a:solidFill>
                            <a:srgbClr val="000000"/>
                          </a:solidFill>
                          <a:effectLst/>
                          <a:latin typeface="Calibri" panose="020F0502020204030204" pitchFamily="34" charset="0"/>
                        </a:rPr>
                        <a:t>EPA provides this calculator for informational purposes to assist the user in determining whether the necessary level of mitigation has been met before applying a pesticide product.  Certain mitigation may be required through labeling that directs users to access the mitigation menu website and achieve a certain number of mitigation points. The calculator may also be used as a mitigation tracker.</a:t>
                      </a:r>
                      <a:br>
                        <a:rPr lang="en-US" sz="500" b="1" i="0" u="none" strike="noStrike">
                          <a:solidFill>
                            <a:srgbClr val="000000"/>
                          </a:solidFill>
                          <a:effectLst/>
                          <a:latin typeface="Calibri" panose="020F0502020204030204" pitchFamily="34" charset="0"/>
                        </a:rPr>
                      </a:b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In the worksheet below:</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 select from the drop down box or enter value in all cells highlighted in orange (note: a drop down box will show when the user clicks on the relevant cell). Results for the field/management unit are provided in Green shaded cells</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 if additional mitigation may be necessary, results for the pesticide application mitigations and the field/managment unit points are provided in Blue shaded cells. These two sources of mitigation points are summarized to provide the total mitigation points for the field/management unit and the pesticide product application mitigations. </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 click on the Mitigation Measure Title (bolded) to go directly to the mitigation measure description on EPA's Mitigation Menu Website. </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 to duplicate this worksheet for an additional field(s)/management unit(s) use the button "Create New Worksheet for Another Field/Management Unit"</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 to clear all user inputs on this worksheet use the button "Clear all user inputs".</a:t>
                      </a:r>
                      <a:br>
                        <a:rPr lang="en-US" sz="500" b="1" i="0" u="none" strike="noStrike">
                          <a:solidFill>
                            <a:srgbClr val="000000"/>
                          </a:solidFill>
                          <a:effectLst/>
                          <a:latin typeface="Calibri" panose="020F0502020204030204" pitchFamily="34" charset="0"/>
                        </a:rPr>
                      </a:b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CAUTION: This calculator will allow the user to input mitigation measures that are logically incompatible (e.g., no till and reservior till). Users are responsible for ensuring that the mitigation measures they input are possible and represent the management used on their field/management unit.</a:t>
                      </a:r>
                      <a:endParaRPr lang="en-US" sz="800" b="0" i="0" u="none" strike="noStrike">
                        <a:effectLst/>
                        <a:latin typeface="Arial" panose="020B0604020202020204" pitchFamily="34" charset="0"/>
                      </a:endParaRPr>
                    </a:p>
                  </a:txBody>
                  <a:tcPr marL="39857" marR="39857" marT="19928" marB="1992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2492216842"/>
                  </a:ext>
                </a:extLst>
              </a:tr>
              <a:tr h="128871">
                <a:tc gridSpan="3">
                  <a:txBody>
                    <a:bodyPr/>
                    <a:lstStyle/>
                    <a:p>
                      <a:pPr algn="ctr" fontAlgn="t"/>
                      <a:r>
                        <a:rPr lang="en-US" sz="500" b="1" i="0" u="none" strike="noStrike">
                          <a:solidFill>
                            <a:srgbClr val="000000"/>
                          </a:solidFill>
                          <a:effectLst/>
                          <a:latin typeface="Calibri" panose="020F0502020204030204" pitchFamily="34" charset="0"/>
                        </a:rPr>
                        <a:t>General Field/Management Unit Information (Optional Information- Does not Impact Calculation)</a:t>
                      </a:r>
                      <a:endParaRPr lang="en-US" sz="800" b="0" i="0" u="none" strike="noStrike">
                        <a:effectLst/>
                        <a:latin typeface="Arial" panose="020B0604020202020204" pitchFamily="34" charset="0"/>
                      </a:endParaRPr>
                    </a:p>
                  </a:txBody>
                  <a:tcPr marL="39857" marR="39857" marT="19928" marB="19928">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effectLst/>
                        <a:latin typeface="Arial" panose="020B0604020202020204" pitchFamily="34" charset="0"/>
                      </a:endParaRPr>
                    </a:p>
                  </a:txBody>
                  <a:tcPr marL="2768" marR="2768" marT="2768" marB="19928">
                    <a:lnL>
                      <a:noFill/>
                    </a:lnL>
                    <a:lnR>
                      <a:noFill/>
                    </a:lnR>
                    <a:lnT>
                      <a:noFill/>
                    </a:lnT>
                    <a:lnB>
                      <a:noFill/>
                    </a:lnB>
                    <a:solidFill>
                      <a:srgbClr val="ADADAD"/>
                    </a:solidFill>
                  </a:tcPr>
                </a:tc>
                <a:extLst>
                  <a:ext uri="{0D108BD9-81ED-4DB2-BD59-A6C34878D82A}">
                    <a16:rowId xmlns:a16="http://schemas.microsoft.com/office/drawing/2014/main" val="1909112894"/>
                  </a:ext>
                </a:extLst>
              </a:tr>
              <a:tr h="111710">
                <a:tc>
                  <a:txBody>
                    <a:bodyPr/>
                    <a:lstStyle/>
                    <a:p>
                      <a:pPr algn="l" fontAlgn="b"/>
                      <a:r>
                        <a:rPr lang="en-US" sz="500" b="0" i="0" u="none" strike="noStrike">
                          <a:solidFill>
                            <a:srgbClr val="000000"/>
                          </a:solidFill>
                          <a:effectLst/>
                          <a:latin typeface="Calibri" panose="020F0502020204030204" pitchFamily="34" charset="0"/>
                        </a:rPr>
                        <a:t>Name:</a:t>
                      </a:r>
                      <a:endParaRPr lang="en-US" sz="800" b="0" i="0" u="none" strike="noStrike">
                        <a:effectLst/>
                        <a:latin typeface="Arial" panose="020B0604020202020204" pitchFamily="34" charset="0"/>
                      </a:endParaRPr>
                    </a:p>
                  </a:txBody>
                  <a:tcPr marL="2768" marR="2768" marT="2768" marB="1992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1270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994521195"/>
                  </a:ext>
                </a:extLst>
              </a:tr>
              <a:tr h="111710">
                <a:tc>
                  <a:txBody>
                    <a:bodyPr/>
                    <a:lstStyle/>
                    <a:p>
                      <a:pPr algn="l" fontAlgn="b"/>
                      <a:r>
                        <a:rPr lang="en-US" sz="500" b="0" i="0" u="none" strike="noStrike">
                          <a:solidFill>
                            <a:srgbClr val="000000"/>
                          </a:solidFill>
                          <a:effectLst/>
                          <a:latin typeface="Calibri" panose="020F0502020204030204" pitchFamily="34" charset="0"/>
                        </a:rPr>
                        <a:t>Date:</a:t>
                      </a:r>
                      <a:endParaRPr lang="en-US" sz="800" b="0" i="0" u="none" strike="noStrike">
                        <a:effectLst/>
                        <a:latin typeface="Arial" panose="020B0604020202020204" pitchFamily="34" charset="0"/>
                      </a:endParaRPr>
                    </a:p>
                  </a:txBody>
                  <a:tcPr marL="2768" marR="2768" marT="2768" marB="1992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1270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3287232469"/>
                  </a:ext>
                </a:extLst>
              </a:tr>
              <a:tr h="111710">
                <a:tc>
                  <a:txBody>
                    <a:bodyPr/>
                    <a:lstStyle/>
                    <a:p>
                      <a:pPr algn="l" fontAlgn="b"/>
                      <a:r>
                        <a:rPr lang="en-US" sz="500" b="0" i="0" u="none" strike="noStrike">
                          <a:solidFill>
                            <a:srgbClr val="000000"/>
                          </a:solidFill>
                          <a:effectLst/>
                          <a:latin typeface="Calibri" panose="020F0502020204030204" pitchFamily="34" charset="0"/>
                        </a:rPr>
                        <a:t>Field/Management Unit Identification:</a:t>
                      </a:r>
                      <a:endParaRPr lang="en-US" sz="800" b="0" i="0" u="none" strike="noStrike">
                        <a:effectLst/>
                        <a:latin typeface="Arial" panose="020B0604020202020204" pitchFamily="34" charset="0"/>
                      </a:endParaRPr>
                    </a:p>
                  </a:txBody>
                  <a:tcPr marL="2768" marR="2768" marT="2768" marB="1992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1270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873825601"/>
                  </a:ext>
                </a:extLst>
              </a:tr>
              <a:tr h="182124">
                <a:tc>
                  <a:txBody>
                    <a:bodyPr/>
                    <a:lstStyle/>
                    <a:p>
                      <a:pPr algn="l" fontAlgn="b"/>
                      <a:endParaRPr lang="en-US" sz="800" b="0" i="0" u="none" strike="noStrike">
                        <a:effectLst/>
                        <a:latin typeface="Arial" panose="020B0604020202020204" pitchFamily="34" charset="0"/>
                      </a:endParaRPr>
                    </a:p>
                  </a:txBody>
                  <a:tcPr marL="2768" marR="2768" marT="2768" marB="19928"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effectLst/>
                        <a:latin typeface="Arial" panose="020B0604020202020204" pitchFamily="34" charset="0"/>
                      </a:endParaRPr>
                    </a:p>
                  </a:txBody>
                  <a:tcPr marL="2768" marR="2768" marT="2768" marB="1992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en-US" sz="800" b="0" i="0" u="none" strike="noStrike">
                        <a:effectLst/>
                        <a:latin typeface="Arial" panose="020B0604020202020204" pitchFamily="34" charset="0"/>
                      </a:endParaRPr>
                    </a:p>
                  </a:txBody>
                  <a:tcPr marL="2768" marR="2768" marT="2768" marB="19928">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1270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2428954703"/>
                  </a:ext>
                </a:extLst>
              </a:tr>
              <a:tr h="128871">
                <a:tc gridSpan="3">
                  <a:txBody>
                    <a:bodyPr/>
                    <a:lstStyle/>
                    <a:p>
                      <a:pPr algn="ctr" fontAlgn="t"/>
                      <a:r>
                        <a:rPr lang="en-US" sz="500" b="1" i="0" u="none" strike="noStrike">
                          <a:solidFill>
                            <a:srgbClr val="000000"/>
                          </a:solidFill>
                          <a:effectLst/>
                          <a:latin typeface="Calibri" panose="020F0502020204030204" pitchFamily="34" charset="0"/>
                        </a:rPr>
                        <a:t>Other Landscape Considerations</a:t>
                      </a:r>
                      <a:endParaRPr lang="en-US" sz="800" b="0" i="0" u="none" strike="noStrike">
                        <a:effectLst/>
                        <a:latin typeface="Arial" panose="020B0604020202020204" pitchFamily="34" charset="0"/>
                      </a:endParaRPr>
                    </a:p>
                  </a:txBody>
                  <a:tcPr marL="39857" marR="39857" marT="1992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2895953175"/>
                  </a:ext>
                </a:extLst>
              </a:tr>
              <a:tr h="111710">
                <a:tc>
                  <a:txBody>
                    <a:bodyPr/>
                    <a:lstStyle/>
                    <a:p>
                      <a:pPr algn="l" fontAlgn="t"/>
                      <a:r>
                        <a:rPr lang="en-US" sz="500" b="1" i="0" u="none" strike="noStrike">
                          <a:solidFill>
                            <a:srgbClr val="000000"/>
                          </a:solidFill>
                          <a:effectLst/>
                          <a:latin typeface="Calibri" panose="020F0502020204030204" pitchFamily="34" charset="0"/>
                        </a:rPr>
                        <a:t>Category</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r>
                        <a:rPr lang="en-US" sz="500" b="1" i="0" u="none" strike="noStrike">
                          <a:solidFill>
                            <a:srgbClr val="000000"/>
                          </a:solidFill>
                          <a:effectLst/>
                          <a:latin typeface="Calibri" panose="020F0502020204030204" pitchFamily="34" charset="0"/>
                        </a:rPr>
                        <a:t>Select Value</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t"/>
                      <a:r>
                        <a:rPr lang="en-US" sz="500" b="1" i="0" u="none" strike="noStrike">
                          <a:solidFill>
                            <a:srgbClr val="000000"/>
                          </a:solidFill>
                          <a:effectLst/>
                          <a:latin typeface="Calibri" panose="020F0502020204030204" pitchFamily="34" charset="0"/>
                        </a:rPr>
                        <a:t>Number of points</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1291313218"/>
                  </a:ext>
                </a:extLst>
              </a:tr>
              <a:tr h="1353913">
                <a:tc>
                  <a:txBody>
                    <a:bodyPr/>
                    <a:lstStyle/>
                    <a:p>
                      <a:pPr algn="l" fontAlgn="t"/>
                      <a:r>
                        <a:rPr lang="en-US" sz="500" b="1" i="0" u="none" strike="noStrike">
                          <a:solidFill>
                            <a:srgbClr val="000000"/>
                          </a:solidFill>
                          <a:effectLst/>
                          <a:latin typeface="Calibri" panose="020F0502020204030204" pitchFamily="34" charset="0"/>
                          <a:hlinkClick r:id="rId2"/>
                        </a:rPr>
                        <a:t>Mitigation Relief if the Area at Least 1000 Feet Down-Gradient from the Treated Farm/Field Contains Only Managed Areas.</a:t>
                      </a:r>
                      <a:br>
                        <a:rPr lang="en-US" sz="500" b="1"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Managed areas are defined as:  </a:t>
                      </a:r>
                      <a:br>
                        <a:rPr lang="en-US" sz="500" b="0"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a. Agricultural fields, including untreated portions of the treated field,  </a:t>
                      </a:r>
                      <a:br>
                        <a:rPr lang="en-US" sz="500" b="0"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b. Roads, paved or gravel surfaces, mowed grassy areas adjacent to field, and areas of bare ground from recent plowing or grading that are contiguous with the treated area;  </a:t>
                      </a:r>
                      <a:br>
                        <a:rPr lang="en-US" sz="500" b="0"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c. Buildings and their perimeters, silos, or other man-made structures with walls and/or roof;  </a:t>
                      </a:r>
                      <a:br>
                        <a:rPr lang="en-US" sz="500" b="0"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d. Areas maintained as a mitigation measure for runoff/erosion or spray drift control, such as vegetative filter strips (VFS), field borders, hedgerows, Conservation Reserve Program lands (CRP), and other measures on EPA’s Mitigation Menu Website;  </a:t>
                      </a:r>
                      <a:br>
                        <a:rPr lang="en-US" sz="500" b="0"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e. Managed wetlands including constructed wetlands on the farm, and  </a:t>
                      </a:r>
                      <a:br>
                        <a:rPr lang="en-US" sz="500" b="0" i="0" u="none" strike="noStrike">
                          <a:solidFill>
                            <a:srgbClr val="000000"/>
                          </a:solidFill>
                          <a:effectLst/>
                          <a:latin typeface="Calibri" panose="020F0502020204030204" pitchFamily="34" charset="0"/>
                          <a:hlinkClick r:id="rId2"/>
                        </a:rPr>
                      </a:br>
                      <a:r>
                        <a:rPr lang="en-US" sz="500" b="0" i="0" u="none" strike="noStrike">
                          <a:solidFill>
                            <a:srgbClr val="000000"/>
                          </a:solidFill>
                          <a:effectLst/>
                          <a:latin typeface="Calibri" panose="020F0502020204030204" pitchFamily="34" charset="0"/>
                          <a:hlinkClick r:id="rId2"/>
                        </a:rPr>
                        <a:t>f. On-farm contained irrigation water resources that are not connected to adjacent water bodies, including on-farm irrigation canals and ditches, water conveyances, managed irrigation/runoff retention basins, and tailwater collection ponds.</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500" b="0" i="0" u="none" strike="noStrike">
                          <a:solidFill>
                            <a:srgbClr val="000000"/>
                          </a:solidFill>
                          <a:effectLst/>
                          <a:latin typeface="Calibri" panose="020F0502020204030204" pitchFamily="34" charset="0"/>
                        </a:rPr>
                        <a:t>make selection</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500" b="0" i="0" u="none" strike="noStrike">
                          <a:solidFill>
                            <a:srgbClr val="000000"/>
                          </a:solidFill>
                          <a:effectLst/>
                          <a:latin typeface="Calibri" panose="020F0502020204030204" pitchFamily="34" charset="0"/>
                        </a:rPr>
                        <a:t>Continue Calculating Mitigation Points</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120119966"/>
                  </a:ext>
                </a:extLst>
              </a:tr>
              <a:tr h="182124">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2929475219"/>
                  </a:ext>
                </a:extLst>
              </a:tr>
              <a:tr h="128871">
                <a:tc gridSpan="3">
                  <a:txBody>
                    <a:bodyPr/>
                    <a:lstStyle/>
                    <a:p>
                      <a:pPr algn="ctr" fontAlgn="b"/>
                      <a:r>
                        <a:rPr lang="en-US" sz="500" b="1" i="0" u="none" strike="noStrike">
                          <a:solidFill>
                            <a:srgbClr val="000000"/>
                          </a:solidFill>
                          <a:effectLst/>
                          <a:latin typeface="Calibri" panose="020F0502020204030204" pitchFamily="34" charset="0"/>
                        </a:rPr>
                        <a:t>Systems that Capture Runoff and Discharge</a:t>
                      </a:r>
                      <a:endParaRPr lang="en-US" sz="800" b="0" i="0" u="none" strike="noStrike">
                        <a:effectLst/>
                        <a:latin typeface="Arial" panose="020B0604020202020204" pitchFamily="34" charset="0"/>
                      </a:endParaRPr>
                    </a:p>
                  </a:txBody>
                  <a:tcPr marL="39857" marR="39857" marT="1992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1563140617"/>
                  </a:ext>
                </a:extLst>
              </a:tr>
              <a:tr h="111710">
                <a:tc>
                  <a:txBody>
                    <a:bodyPr/>
                    <a:lstStyle/>
                    <a:p>
                      <a:pPr algn="l" fontAlgn="t"/>
                      <a:r>
                        <a:rPr lang="en-US" sz="500" b="1" i="0" u="none" strike="noStrike">
                          <a:solidFill>
                            <a:srgbClr val="000000"/>
                          </a:solidFill>
                          <a:effectLst/>
                          <a:latin typeface="Calibri" panose="020F0502020204030204" pitchFamily="34" charset="0"/>
                        </a:rPr>
                        <a:t>Category</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r>
                        <a:rPr lang="en-US" sz="500" b="1" i="0" u="none" strike="noStrike">
                          <a:solidFill>
                            <a:srgbClr val="000000"/>
                          </a:solidFill>
                          <a:effectLst/>
                          <a:latin typeface="Calibri" panose="020F0502020204030204" pitchFamily="34" charset="0"/>
                        </a:rPr>
                        <a:t>Select Value</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t"/>
                      <a:r>
                        <a:rPr lang="en-US" sz="500" b="1" i="0" u="none" strike="noStrike">
                          <a:solidFill>
                            <a:srgbClr val="000000"/>
                          </a:solidFill>
                          <a:effectLst/>
                          <a:latin typeface="Calibri" panose="020F0502020204030204" pitchFamily="34" charset="0"/>
                        </a:rPr>
                        <a:t>Number of points</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2587669956"/>
                  </a:ext>
                </a:extLst>
              </a:tr>
              <a:tr h="403993">
                <a:tc>
                  <a:txBody>
                    <a:bodyPr/>
                    <a:lstStyle/>
                    <a:p>
                      <a:pPr algn="l" fontAlgn="t"/>
                      <a:r>
                        <a:rPr lang="en-US" sz="500" b="1" i="0" u="none" strike="noStrike">
                          <a:solidFill>
                            <a:srgbClr val="000000"/>
                          </a:solidFill>
                          <a:effectLst/>
                          <a:latin typeface="Calibri" panose="020F0502020204030204" pitchFamily="34" charset="0"/>
                          <a:hlinkClick r:id="rId2"/>
                        </a:rPr>
                        <a:t>Systems that Capture Runoff and Discharge </a:t>
                      </a:r>
                      <a:r>
                        <a:rPr lang="en-US" sz="500" b="0" i="0" u="none" strike="noStrike">
                          <a:solidFill>
                            <a:srgbClr val="000000"/>
                          </a:solidFill>
                          <a:effectLst/>
                          <a:latin typeface="Calibri" panose="020F0502020204030204" pitchFamily="34" charset="0"/>
                          <a:hlinkClick r:id="rId2"/>
                        </a:rPr>
                        <a:t>(water retention pond, sediment control basin, irrigation tailwater return system, perimeter berm system (present at the time of application and throughout the cropping season), subsurface or tile drainage with a controlled outlet or without a controlled outlet)</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500" b="0" i="0" u="none" strike="noStrike">
                          <a:solidFill>
                            <a:srgbClr val="000000"/>
                          </a:solidFill>
                          <a:effectLst/>
                          <a:latin typeface="Calibri" panose="020F0502020204030204" pitchFamily="34" charset="0"/>
                        </a:rPr>
                        <a:t>make selection</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500" b="0" i="0" u="none" strike="noStrike">
                          <a:solidFill>
                            <a:srgbClr val="000000"/>
                          </a:solidFill>
                          <a:effectLst/>
                          <a:latin typeface="Calibri" panose="020F0502020204030204" pitchFamily="34" charset="0"/>
                        </a:rPr>
                        <a:t>0</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1440306264"/>
                  </a:ext>
                </a:extLst>
              </a:tr>
              <a:tr h="182124">
                <a:tc>
                  <a:txBody>
                    <a:bodyPr/>
                    <a:lstStyle/>
                    <a:p>
                      <a:pPr algn="l" fontAlgn="b"/>
                      <a:endParaRPr lang="en-US" sz="800" b="0" i="0" u="none" strike="noStrike">
                        <a:effectLst/>
                        <a:latin typeface="Arial" panose="020B0604020202020204" pitchFamily="34" charset="0"/>
                      </a:endParaRPr>
                    </a:p>
                  </a:txBody>
                  <a:tcPr marL="2768" marR="2768" marT="2768" marB="19928"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effectLst/>
                        <a:latin typeface="Arial" panose="020B0604020202020204" pitchFamily="34" charset="0"/>
                      </a:endParaRPr>
                    </a:p>
                  </a:txBody>
                  <a:tcPr marL="2768" marR="2768" marT="2768" marB="1992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endParaRPr lang="en-US" sz="800" b="0" i="0" u="none" strike="noStrike">
                        <a:effectLst/>
                        <a:latin typeface="Arial" panose="020B0604020202020204" pitchFamily="34" charset="0"/>
                      </a:endParaRPr>
                    </a:p>
                  </a:txBody>
                  <a:tcPr marL="2768" marR="2768" marT="2768" marB="19928">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effectLst/>
                        <a:latin typeface="Arial" panose="020B0604020202020204" pitchFamily="34" charset="0"/>
                      </a:endParaRPr>
                    </a:p>
                  </a:txBody>
                  <a:tcPr marL="2768" marR="2768" marT="2768" marB="19928">
                    <a:lnL w="1270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2064707087"/>
                  </a:ext>
                </a:extLst>
              </a:tr>
              <a:tr h="128871">
                <a:tc gridSpan="3">
                  <a:txBody>
                    <a:bodyPr/>
                    <a:lstStyle/>
                    <a:p>
                      <a:pPr algn="ctr" fontAlgn="b"/>
                      <a:r>
                        <a:rPr lang="en-US" sz="500" b="1" i="0" u="none" strike="noStrike">
                          <a:solidFill>
                            <a:srgbClr val="000000"/>
                          </a:solidFill>
                          <a:effectLst/>
                          <a:latin typeface="Calibri" panose="020F0502020204030204" pitchFamily="34" charset="0"/>
                        </a:rPr>
                        <a:t>Pesticide Runoff Vulnerability</a:t>
                      </a:r>
                      <a:endParaRPr lang="en-US" sz="800" b="0" i="0" u="none" strike="noStrike">
                        <a:effectLst/>
                        <a:latin typeface="Arial" panose="020B0604020202020204" pitchFamily="34" charset="0"/>
                      </a:endParaRPr>
                    </a:p>
                  </a:txBody>
                  <a:tcPr marL="39857" marR="39857" marT="1992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756631128"/>
                  </a:ext>
                </a:extLst>
              </a:tr>
              <a:tr h="111710">
                <a:tc>
                  <a:txBody>
                    <a:bodyPr/>
                    <a:lstStyle/>
                    <a:p>
                      <a:pPr algn="l" fontAlgn="b"/>
                      <a:r>
                        <a:rPr lang="en-US" sz="500" b="1" i="0" u="none" strike="noStrike">
                          <a:solidFill>
                            <a:srgbClr val="000000"/>
                          </a:solidFill>
                          <a:effectLst/>
                          <a:latin typeface="Calibri" panose="020F0502020204030204" pitchFamily="34" charset="0"/>
                        </a:rPr>
                        <a:t>Select State</a:t>
                      </a:r>
                      <a:endParaRPr lang="en-US" sz="800" b="0" i="0" u="none" strike="noStrike">
                        <a:effectLst/>
                        <a:latin typeface="Arial" panose="020B0604020202020204" pitchFamily="34" charset="0"/>
                      </a:endParaRPr>
                    </a:p>
                  </a:txBody>
                  <a:tcPr marL="2768" marR="2768" marT="2768" marB="199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r>
                        <a:rPr lang="en-US" sz="500" b="1" i="0" u="none" strike="noStrike">
                          <a:solidFill>
                            <a:srgbClr val="000000"/>
                          </a:solidFill>
                          <a:effectLst/>
                          <a:latin typeface="Calibri" panose="020F0502020204030204" pitchFamily="34" charset="0"/>
                        </a:rPr>
                        <a:t>Select County</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t"/>
                      <a:r>
                        <a:rPr lang="en-US" sz="500" b="1" i="0" u="none" strike="noStrike">
                          <a:solidFill>
                            <a:srgbClr val="000000"/>
                          </a:solidFill>
                          <a:effectLst/>
                          <a:latin typeface="Calibri" panose="020F0502020204030204" pitchFamily="34" charset="0"/>
                        </a:rPr>
                        <a:t>Number of points</a:t>
                      </a:r>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t"/>
                      <a:endParaRPr lang="en-US" sz="800" b="0" i="0" u="none" strike="noStrike">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2456558505"/>
                  </a:ext>
                </a:extLst>
              </a:tr>
              <a:tr h="198066">
                <a:tc>
                  <a:txBody>
                    <a:bodyPr/>
                    <a:lstStyle/>
                    <a:p>
                      <a:pPr algn="ctr" fontAlgn="ctr"/>
                      <a:r>
                        <a:rPr lang="en-US" sz="500" b="0" i="0" u="none" strike="noStrike">
                          <a:solidFill>
                            <a:srgbClr val="000000"/>
                          </a:solidFill>
                          <a:effectLst/>
                          <a:latin typeface="Aptos Display" panose="020B0004020202020204" pitchFamily="34" charset="0"/>
                        </a:rPr>
                        <a:t>make selection</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500" b="0" i="0" u="none" strike="noStrike">
                          <a:solidFill>
                            <a:srgbClr val="000000"/>
                          </a:solidFill>
                          <a:effectLst/>
                          <a:latin typeface="Aptos Display" panose="020B0004020202020204" pitchFamily="34" charset="0"/>
                        </a:rPr>
                        <a:t>make selection</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US" sz="500" b="0" i="0" u="none" strike="noStrike">
                          <a:solidFill>
                            <a:srgbClr val="000000"/>
                          </a:solidFill>
                          <a:effectLst/>
                          <a:latin typeface="Aptos Display" panose="020B0004020202020204" pitchFamily="34" charset="0"/>
                        </a:rPr>
                        <a:t>Select state then county from dropdown menus to the left</a:t>
                      </a:r>
                      <a:endParaRPr lang="en-US" sz="800" b="0" i="0" u="none" strike="noStrike">
                        <a:effectLst/>
                        <a:latin typeface="Arial" panose="020B0604020202020204" pitchFamily="34" charset="0"/>
                      </a:endParaRPr>
                    </a:p>
                  </a:txBody>
                  <a:tcPr marL="2768" marR="2768" marT="2768" marB="199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dirty="0">
                        <a:effectLst/>
                        <a:latin typeface="Arial" panose="020B0604020202020204" pitchFamily="34" charset="0"/>
                      </a:endParaRPr>
                    </a:p>
                  </a:txBody>
                  <a:tcPr marL="2768" marR="2768" marT="2768" marB="19928">
                    <a:lnL w="6350" cap="flat" cmpd="sng" algn="ctr">
                      <a:solidFill>
                        <a:srgbClr val="000000"/>
                      </a:solidFill>
                      <a:prstDash val="solid"/>
                      <a:round/>
                      <a:headEnd type="none" w="med" len="med"/>
                      <a:tailEnd type="none" w="med" len="med"/>
                    </a:lnL>
                    <a:lnR>
                      <a:noFill/>
                    </a:lnR>
                    <a:lnT>
                      <a:noFill/>
                    </a:lnT>
                    <a:lnB>
                      <a:noFill/>
                    </a:lnB>
                    <a:solidFill>
                      <a:srgbClr val="ADADAD"/>
                    </a:solidFill>
                  </a:tcPr>
                </a:tc>
                <a:extLst>
                  <a:ext uri="{0D108BD9-81ED-4DB2-BD59-A6C34878D82A}">
                    <a16:rowId xmlns:a16="http://schemas.microsoft.com/office/drawing/2014/main" val="961463422"/>
                  </a:ext>
                </a:extLst>
              </a:tr>
            </a:tbl>
          </a:graphicData>
        </a:graphic>
      </p:graphicFrame>
    </p:spTree>
    <p:extLst>
      <p:ext uri="{BB962C8B-B14F-4D97-AF65-F5344CB8AC3E}">
        <p14:creationId xmlns:p14="http://schemas.microsoft.com/office/powerpoint/2010/main" val="329718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3D19A-2F38-13E7-E515-E59C732729B5}"/>
              </a:ext>
            </a:extLst>
          </p:cNvPr>
          <p:cNvSpPr>
            <a:spLocks noGrp="1"/>
          </p:cNvSpPr>
          <p:nvPr>
            <p:ph type="title"/>
          </p:nvPr>
        </p:nvSpPr>
        <p:spPr>
          <a:xfrm>
            <a:off x="4596433" y="2943807"/>
            <a:ext cx="3443596" cy="970386"/>
          </a:xfrm>
        </p:spPr>
        <p:txBody>
          <a:bodyPr/>
          <a:lstStyle/>
          <a:p>
            <a:r>
              <a:rPr lang="en-US" dirty="0"/>
              <a:t>Questions?</a:t>
            </a:r>
          </a:p>
        </p:txBody>
      </p:sp>
    </p:spTree>
    <p:extLst>
      <p:ext uri="{BB962C8B-B14F-4D97-AF65-F5344CB8AC3E}">
        <p14:creationId xmlns:p14="http://schemas.microsoft.com/office/powerpoint/2010/main" val="204456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01B3-7D33-89C5-5760-FF0F19F35CEF}"/>
              </a:ext>
            </a:extLst>
          </p:cNvPr>
          <p:cNvSpPr>
            <a:spLocks noGrp="1"/>
          </p:cNvSpPr>
          <p:nvPr>
            <p:ph type="title"/>
          </p:nvPr>
        </p:nvSpPr>
        <p:spPr>
          <a:xfrm>
            <a:off x="1217939" y="407583"/>
            <a:ext cx="10508567" cy="1259894"/>
          </a:xfrm>
        </p:spPr>
        <p:txBody>
          <a:bodyPr>
            <a:normAutofit/>
          </a:bodyPr>
          <a:lstStyle/>
          <a:p>
            <a:r>
              <a:rPr lang="en-US" dirty="0"/>
              <a:t>ESA Outreach Workgroup	</a:t>
            </a:r>
          </a:p>
        </p:txBody>
      </p:sp>
      <p:sp>
        <p:nvSpPr>
          <p:cNvPr id="3" name="Content Placeholder 2">
            <a:extLst>
              <a:ext uri="{FF2B5EF4-FFF2-40B4-BE49-F238E27FC236}">
                <a16:creationId xmlns:a16="http://schemas.microsoft.com/office/drawing/2014/main" id="{67E4DE93-AFD5-488F-F761-9541A549EFB6}"/>
              </a:ext>
            </a:extLst>
          </p:cNvPr>
          <p:cNvSpPr>
            <a:spLocks noGrp="1"/>
          </p:cNvSpPr>
          <p:nvPr>
            <p:ph idx="1"/>
          </p:nvPr>
        </p:nvSpPr>
        <p:spPr>
          <a:xfrm>
            <a:off x="1217939" y="1944563"/>
            <a:ext cx="4268461" cy="4182699"/>
          </a:xfrm>
        </p:spPr>
        <p:txBody>
          <a:bodyPr>
            <a:normAutofit/>
          </a:bodyPr>
          <a:lstStyle/>
          <a:p>
            <a:r>
              <a:rPr lang="en-US" dirty="0"/>
              <a:t>Includes members from PRD, RD, BEAD, EFED, OECA, OPS and Regions </a:t>
            </a:r>
          </a:p>
          <a:p>
            <a:r>
              <a:rPr lang="en-US" dirty="0"/>
              <a:t>Currently focusing on a “train the trainer” approach, with goal of getting outreach and education materials to pesticide applicators and growers</a:t>
            </a:r>
          </a:p>
          <a:p>
            <a:r>
              <a:rPr lang="en-US" dirty="0"/>
              <a:t>Regions are participating in efforts within their Regions (e.g., giving presentations, participating in workshops, etc.)</a:t>
            </a:r>
          </a:p>
        </p:txBody>
      </p:sp>
      <p:pic>
        <p:nvPicPr>
          <p:cNvPr id="4" name="Picture 3">
            <a:extLst>
              <a:ext uri="{FF2B5EF4-FFF2-40B4-BE49-F238E27FC236}">
                <a16:creationId xmlns:a16="http://schemas.microsoft.com/office/drawing/2014/main" id="{DEC83926-F94F-2F4E-6E0A-A8BCC1C4E30A}"/>
              </a:ext>
            </a:extLst>
          </p:cNvPr>
          <p:cNvPicPr>
            <a:picLocks noChangeAspect="1"/>
          </p:cNvPicPr>
          <p:nvPr/>
        </p:nvPicPr>
        <p:blipFill>
          <a:blip r:embed="rId3"/>
          <a:stretch>
            <a:fillRect/>
          </a:stretch>
        </p:blipFill>
        <p:spPr>
          <a:xfrm>
            <a:off x="5541108" y="1982457"/>
            <a:ext cx="5735929" cy="3587823"/>
          </a:xfrm>
          <a:prstGeom prst="rect">
            <a:avLst/>
          </a:prstGeom>
        </p:spPr>
      </p:pic>
    </p:spTree>
    <p:extLst>
      <p:ext uri="{BB962C8B-B14F-4D97-AF65-F5344CB8AC3E}">
        <p14:creationId xmlns:p14="http://schemas.microsoft.com/office/powerpoint/2010/main" val="417999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8C76-DD86-6875-6FB4-CA492BB8E1D5}"/>
              </a:ext>
            </a:extLst>
          </p:cNvPr>
          <p:cNvSpPr>
            <a:spLocks noGrp="1"/>
          </p:cNvSpPr>
          <p:nvPr>
            <p:ph type="title"/>
          </p:nvPr>
        </p:nvSpPr>
        <p:spPr>
          <a:xfrm>
            <a:off x="1097280" y="286603"/>
            <a:ext cx="10058400" cy="1450757"/>
          </a:xfrm>
        </p:spPr>
        <p:txBody>
          <a:bodyPr>
            <a:normAutofit/>
          </a:bodyPr>
          <a:lstStyle/>
          <a:p>
            <a:r>
              <a:rPr lang="en-US" dirty="0"/>
              <a:t>Coordination Efforts</a:t>
            </a:r>
          </a:p>
        </p:txBody>
      </p:sp>
      <p:sp>
        <p:nvSpPr>
          <p:cNvPr id="3" name="Content Placeholder 2">
            <a:extLst>
              <a:ext uri="{FF2B5EF4-FFF2-40B4-BE49-F238E27FC236}">
                <a16:creationId xmlns:a16="http://schemas.microsoft.com/office/drawing/2014/main" id="{9E8C6E70-8832-5A5F-ED4B-F69786573910}"/>
              </a:ext>
            </a:extLst>
          </p:cNvPr>
          <p:cNvSpPr>
            <a:spLocks noGrp="1"/>
          </p:cNvSpPr>
          <p:nvPr>
            <p:ph idx="1"/>
          </p:nvPr>
        </p:nvSpPr>
        <p:spPr>
          <a:xfrm>
            <a:off x="1097279" y="1845734"/>
            <a:ext cx="6454987" cy="4023360"/>
          </a:xfrm>
        </p:spPr>
        <p:txBody>
          <a:bodyPr vert="horz" lIns="91440" tIns="45720" rIns="91440" bIns="45720" rtlCol="0">
            <a:normAutofit/>
          </a:bodyPr>
          <a:lstStyle/>
          <a:p>
            <a:r>
              <a:rPr lang="en-US" dirty="0"/>
              <a:t>OPP meetings with AAPCO/SFIREG, AAPSE, TPPC, WSSA, USDA OPMP, Compliance Services International, CLA, ARA, CDPA</a:t>
            </a:r>
            <a:r>
              <a:rPr lang="en-US"/>
              <a:t>, others</a:t>
            </a:r>
            <a:endParaRPr lang="en-US" dirty="0"/>
          </a:p>
          <a:p>
            <a:r>
              <a:rPr lang="en-US" dirty="0"/>
              <a:t>Regions reached out to state SLAs/PSEPs and tribes</a:t>
            </a:r>
          </a:p>
          <a:p>
            <a:r>
              <a:rPr lang="en-US" dirty="0">
                <a:ea typeface="+mn-lt"/>
                <a:cs typeface="+mn-lt"/>
              </a:rPr>
              <a:t>Also coordinating internally with different strategy teams; development of tools, etc.</a:t>
            </a:r>
          </a:p>
          <a:p>
            <a:endParaRPr lang="en-US" dirty="0">
              <a:ea typeface="+mn-lt"/>
              <a:cs typeface="+mn-lt"/>
            </a:endParaRPr>
          </a:p>
          <a:p>
            <a:endParaRPr lang="en-US" dirty="0">
              <a:ea typeface="+mn-lt"/>
              <a:cs typeface="+mn-lt"/>
            </a:endParaRPr>
          </a:p>
          <a:p>
            <a:endParaRPr lang="en-US" dirty="0"/>
          </a:p>
        </p:txBody>
      </p:sp>
      <p:pic>
        <p:nvPicPr>
          <p:cNvPr id="4" name="Picture 3">
            <a:extLst>
              <a:ext uri="{FF2B5EF4-FFF2-40B4-BE49-F238E27FC236}">
                <a16:creationId xmlns:a16="http://schemas.microsoft.com/office/drawing/2014/main" id="{2C1F9063-55BB-3EB6-8A9A-A077EA48FC69}"/>
              </a:ext>
            </a:extLst>
          </p:cNvPr>
          <p:cNvPicPr>
            <a:picLocks noChangeAspect="1"/>
          </p:cNvPicPr>
          <p:nvPr/>
        </p:nvPicPr>
        <p:blipFill>
          <a:blip r:embed="rId3"/>
          <a:srcRect l="4983" r="4415" b="-3"/>
          <a:stretch/>
        </p:blipFill>
        <p:spPr>
          <a:xfrm>
            <a:off x="8020570" y="1916318"/>
            <a:ext cx="3135109" cy="3471012"/>
          </a:xfrm>
          <a:prstGeom prst="rect">
            <a:avLst/>
          </a:prstGeom>
        </p:spPr>
      </p:pic>
    </p:spTree>
    <p:extLst>
      <p:ext uri="{BB962C8B-B14F-4D97-AF65-F5344CB8AC3E}">
        <p14:creationId xmlns:p14="http://schemas.microsoft.com/office/powerpoint/2010/main" val="211797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5463FCE-ECF8-553B-8BAA-D26EF000E411}"/>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Outreach Feedback - Highlights</a:t>
            </a:r>
          </a:p>
        </p:txBody>
      </p:sp>
      <p:sp>
        <p:nvSpPr>
          <p:cNvPr id="8"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Table 4">
            <a:extLst>
              <a:ext uri="{FF2B5EF4-FFF2-40B4-BE49-F238E27FC236}">
                <a16:creationId xmlns:a16="http://schemas.microsoft.com/office/drawing/2014/main" id="{80D83E56-63C3-CFB7-CBC9-292AF09A4BCD}"/>
              </a:ext>
            </a:extLst>
          </p:cNvPr>
          <p:cNvGraphicFramePr>
            <a:graphicFrameLocks noGrp="1"/>
          </p:cNvGraphicFramePr>
          <p:nvPr>
            <p:ph idx="1"/>
            <p:extLst>
              <p:ext uri="{D42A27DB-BD31-4B8C-83A1-F6EECF244321}">
                <p14:modId xmlns:p14="http://schemas.microsoft.com/office/powerpoint/2010/main" val="3429906353"/>
              </p:ext>
            </p:extLst>
          </p:nvPr>
        </p:nvGraphicFramePr>
        <p:xfrm>
          <a:off x="4329723" y="312553"/>
          <a:ext cx="7474015" cy="6175798"/>
        </p:xfrm>
        <a:graphic>
          <a:graphicData uri="http://schemas.openxmlformats.org/drawingml/2006/table">
            <a:tbl>
              <a:tblPr firstRow="1" bandRow="1">
                <a:tableStyleId>{5C22544A-7EE6-4342-B048-85BDC9FD1C3A}</a:tableStyleId>
              </a:tblPr>
              <a:tblGrid>
                <a:gridCol w="7474015">
                  <a:extLst>
                    <a:ext uri="{9D8B030D-6E8A-4147-A177-3AD203B41FA5}">
                      <a16:colId xmlns:a16="http://schemas.microsoft.com/office/drawing/2014/main" val="2045997213"/>
                    </a:ext>
                  </a:extLst>
                </a:gridCol>
              </a:tblGrid>
              <a:tr h="364243">
                <a:tc>
                  <a:txBody>
                    <a:bodyPr/>
                    <a:lstStyle/>
                    <a:p>
                      <a:r>
                        <a:rPr lang="en-US" sz="1800">
                          <a:latin typeface="+mn-lt"/>
                          <a:ea typeface="Calibri" panose="020F0502020204030204" pitchFamily="34" charset="0"/>
                          <a:cs typeface="Calibri" panose="020F0502020204030204" pitchFamily="34" charset="0"/>
                        </a:rPr>
                        <a:t>Training Need or Request</a:t>
                      </a:r>
                    </a:p>
                  </a:txBody>
                  <a:tcPr marL="60881" marR="60881" marT="30440" marB="30440"/>
                </a:tc>
                <a:extLst>
                  <a:ext uri="{0D108BD9-81ED-4DB2-BD59-A6C34878D82A}">
                    <a16:rowId xmlns:a16="http://schemas.microsoft.com/office/drawing/2014/main" val="3464383448"/>
                  </a:ext>
                </a:extLst>
              </a:tr>
              <a:tr h="364243">
                <a:tc>
                  <a:txBody>
                    <a:bodyPr/>
                    <a:lstStyle/>
                    <a:p>
                      <a:r>
                        <a:rPr lang="en-US" sz="1800" dirty="0">
                          <a:latin typeface="+mn-lt"/>
                          <a:ea typeface="Calibri" panose="020F0502020204030204" pitchFamily="34" charset="0"/>
                          <a:cs typeface="Calibri" panose="020F0502020204030204" pitchFamily="34" charset="0"/>
                        </a:rPr>
                        <a:t>EPA needs to establish an </a:t>
                      </a:r>
                      <a:r>
                        <a:rPr lang="en-US" sz="1800" b="1" dirty="0">
                          <a:latin typeface="+mn-lt"/>
                          <a:ea typeface="Calibri" panose="020F0502020204030204" pitchFamily="34" charset="0"/>
                          <a:cs typeface="Calibri" panose="020F0502020204030204" pitchFamily="34" charset="0"/>
                        </a:rPr>
                        <a:t>authoritative source of information </a:t>
                      </a:r>
                      <a:r>
                        <a:rPr lang="en-US" sz="1800" dirty="0">
                          <a:latin typeface="+mn-lt"/>
                          <a:ea typeface="Calibri" panose="020F0502020204030204" pitchFamily="34" charset="0"/>
                          <a:cs typeface="Calibri" panose="020F0502020204030204" pitchFamily="34" charset="0"/>
                        </a:rPr>
                        <a:t>–</a:t>
                      </a:r>
                      <a:r>
                        <a:rPr lang="en-US" sz="1800" i="1" dirty="0">
                          <a:latin typeface="+mn-lt"/>
                          <a:ea typeface="Calibri" panose="020F0502020204030204" pitchFamily="34" charset="0"/>
                          <a:cs typeface="Calibri" panose="020F0502020204030204" pitchFamily="34" charset="0"/>
                        </a:rPr>
                        <a:t> i.e., </a:t>
                      </a:r>
                      <a:r>
                        <a:rPr lang="en-US" sz="1800" dirty="0">
                          <a:latin typeface="+mn-lt"/>
                          <a:ea typeface="Calibri" panose="020F0502020204030204" pitchFamily="34" charset="0"/>
                          <a:cs typeface="Calibri" panose="020F0502020204030204" pitchFamily="34" charset="0"/>
                        </a:rPr>
                        <a:t>website</a:t>
                      </a:r>
                    </a:p>
                  </a:txBody>
                  <a:tcPr marL="60881" marR="60881" marT="30440" marB="30440"/>
                </a:tc>
                <a:extLst>
                  <a:ext uri="{0D108BD9-81ED-4DB2-BD59-A6C34878D82A}">
                    <a16:rowId xmlns:a16="http://schemas.microsoft.com/office/drawing/2014/main" val="1291968653"/>
                  </a:ext>
                </a:extLst>
              </a:tr>
              <a:tr h="662331">
                <a:tc>
                  <a:txBody>
                    <a:bodyPr/>
                    <a:lstStyle/>
                    <a:p>
                      <a:r>
                        <a:rPr lang="en-US" sz="1800" dirty="0">
                          <a:latin typeface="+mn-lt"/>
                          <a:ea typeface="Calibri" panose="020F0502020204030204" pitchFamily="34" charset="0"/>
                          <a:cs typeface="Calibri" panose="020F0502020204030204" pitchFamily="34" charset="0"/>
                        </a:rPr>
                        <a:t>Why is mitigation suddenly necessary, </a:t>
                      </a:r>
                      <a:r>
                        <a:rPr lang="en-US" sz="1800" b="1" dirty="0">
                          <a:latin typeface="+mn-lt"/>
                          <a:ea typeface="Calibri" panose="020F0502020204030204" pitchFamily="34" charset="0"/>
                          <a:cs typeface="Calibri" panose="020F0502020204030204" pitchFamily="34" charset="0"/>
                        </a:rPr>
                        <a:t>big picture on ESA and pesticides</a:t>
                      </a:r>
                      <a:r>
                        <a:rPr lang="en-US" sz="1800" dirty="0">
                          <a:latin typeface="+mn-lt"/>
                          <a:ea typeface="Calibri" panose="020F0502020204030204" pitchFamily="34" charset="0"/>
                          <a:cs typeface="Calibri" panose="020F0502020204030204" pitchFamily="34" charset="0"/>
                        </a:rPr>
                        <a:t>, and consultation process. </a:t>
                      </a:r>
                    </a:p>
                  </a:txBody>
                  <a:tcPr marL="60881" marR="60881" marT="30440" marB="30440"/>
                </a:tc>
                <a:extLst>
                  <a:ext uri="{0D108BD9-81ED-4DB2-BD59-A6C34878D82A}">
                    <a16:rowId xmlns:a16="http://schemas.microsoft.com/office/drawing/2014/main" val="2406603637"/>
                  </a:ext>
                </a:extLst>
              </a:tr>
              <a:tr h="364243">
                <a:tc>
                  <a:txBody>
                    <a:bodyPr/>
                    <a:lstStyle/>
                    <a:p>
                      <a:r>
                        <a:rPr lang="en-US" sz="1800" b="1" dirty="0">
                          <a:latin typeface="+mn-lt"/>
                          <a:ea typeface="Calibri" panose="020F0502020204030204" pitchFamily="34" charset="0"/>
                          <a:cs typeface="Calibri" panose="020F0502020204030204" pitchFamily="34" charset="0"/>
                        </a:rPr>
                        <a:t>Timeline</a:t>
                      </a:r>
                      <a:r>
                        <a:rPr lang="en-US" sz="1800" dirty="0">
                          <a:latin typeface="+mn-lt"/>
                          <a:ea typeface="Calibri" panose="020F0502020204030204" pitchFamily="34" charset="0"/>
                          <a:cs typeface="Calibri" panose="020F0502020204030204" pitchFamily="34" charset="0"/>
                        </a:rPr>
                        <a:t> for implementation</a:t>
                      </a:r>
                    </a:p>
                  </a:txBody>
                  <a:tcPr marL="60881" marR="60881" marT="30440" marB="30440"/>
                </a:tc>
                <a:extLst>
                  <a:ext uri="{0D108BD9-81ED-4DB2-BD59-A6C34878D82A}">
                    <a16:rowId xmlns:a16="http://schemas.microsoft.com/office/drawing/2014/main" val="1690135"/>
                  </a:ext>
                </a:extLst>
              </a:tr>
              <a:tr h="364243">
                <a:tc>
                  <a:txBody>
                    <a:bodyPr/>
                    <a:lstStyle/>
                    <a:p>
                      <a:r>
                        <a:rPr lang="en-US" sz="1800" b="1" dirty="0">
                          <a:latin typeface="+mn-lt"/>
                          <a:ea typeface="Calibri" panose="020F0502020204030204" pitchFamily="34" charset="0"/>
                          <a:cs typeface="Calibri" panose="020F0502020204030204" pitchFamily="34" charset="0"/>
                        </a:rPr>
                        <a:t>Walkthrough on each strategy </a:t>
                      </a:r>
                      <a:r>
                        <a:rPr lang="en-US" sz="1800" dirty="0">
                          <a:latin typeface="+mn-lt"/>
                          <a:ea typeface="Calibri" panose="020F0502020204030204" pitchFamily="34" charset="0"/>
                          <a:cs typeface="Calibri" panose="020F0502020204030204" pitchFamily="34" charset="0"/>
                        </a:rPr>
                        <a:t>– handouts, fact sheets, checklist, videos</a:t>
                      </a:r>
                    </a:p>
                  </a:txBody>
                  <a:tcPr marL="60881" marR="60881" marT="30440" marB="30440"/>
                </a:tc>
                <a:extLst>
                  <a:ext uri="{0D108BD9-81ED-4DB2-BD59-A6C34878D82A}">
                    <a16:rowId xmlns:a16="http://schemas.microsoft.com/office/drawing/2014/main" val="2649708044"/>
                  </a:ext>
                </a:extLst>
              </a:tr>
              <a:tr h="662331">
                <a:tc>
                  <a:txBody>
                    <a:bodyPr/>
                    <a:lstStyle/>
                    <a:p>
                      <a:r>
                        <a:rPr lang="en-US" sz="1800" dirty="0">
                          <a:latin typeface="+mn-lt"/>
                          <a:ea typeface="Calibri" panose="020F0502020204030204" pitchFamily="34" charset="0"/>
                          <a:cs typeface="Calibri" panose="020F0502020204030204" pitchFamily="34" charset="0"/>
                        </a:rPr>
                        <a:t>Walk through </a:t>
                      </a:r>
                      <a:r>
                        <a:rPr lang="en-US" sz="1800" b="1" dirty="0">
                          <a:latin typeface="+mn-lt"/>
                          <a:ea typeface="Calibri" panose="020F0502020204030204" pitchFamily="34" charset="0"/>
                          <a:cs typeface="Calibri" panose="020F0502020204030204" pitchFamily="34" charset="0"/>
                        </a:rPr>
                        <a:t>mitigation measures, simplified flowchart</a:t>
                      </a:r>
                      <a:r>
                        <a:rPr lang="en-US" sz="1800" dirty="0">
                          <a:latin typeface="+mn-lt"/>
                          <a:ea typeface="Calibri" panose="020F0502020204030204" pitchFamily="34" charset="0"/>
                          <a:cs typeface="Calibri" panose="020F0502020204030204" pitchFamily="34" charset="0"/>
                        </a:rPr>
                        <a:t>, instruction key, etc. on how to implement mitigation requirements (how to add up points). </a:t>
                      </a:r>
                    </a:p>
                  </a:txBody>
                  <a:tcPr marL="60881" marR="60881" marT="30440" marB="30440"/>
                </a:tc>
                <a:extLst>
                  <a:ext uri="{0D108BD9-81ED-4DB2-BD59-A6C34878D82A}">
                    <a16:rowId xmlns:a16="http://schemas.microsoft.com/office/drawing/2014/main" val="2142880476"/>
                  </a:ext>
                </a:extLst>
              </a:tr>
              <a:tr h="364243">
                <a:tc>
                  <a:txBody>
                    <a:bodyPr/>
                    <a:lstStyle/>
                    <a:p>
                      <a:r>
                        <a:rPr lang="en-US" sz="1800" dirty="0">
                          <a:latin typeface="+mn-lt"/>
                          <a:ea typeface="Calibri" panose="020F0502020204030204" pitchFamily="34" charset="0"/>
                          <a:cs typeface="Calibri" panose="020F0502020204030204" pitchFamily="34" charset="0"/>
                        </a:rPr>
                        <a:t>Trainings on </a:t>
                      </a:r>
                      <a:r>
                        <a:rPr lang="en-US" sz="1800" b="1" dirty="0">
                          <a:latin typeface="+mn-lt"/>
                          <a:ea typeface="Calibri" panose="020F0502020204030204" pitchFamily="34" charset="0"/>
                          <a:cs typeface="Calibri" panose="020F0502020204030204" pitchFamily="34" charset="0"/>
                        </a:rPr>
                        <a:t>runoff/erosion mitigation, spray drift</a:t>
                      </a:r>
                    </a:p>
                  </a:txBody>
                  <a:tcPr marL="60881" marR="60881" marT="30440" marB="30440"/>
                </a:tc>
                <a:extLst>
                  <a:ext uri="{0D108BD9-81ED-4DB2-BD59-A6C34878D82A}">
                    <a16:rowId xmlns:a16="http://schemas.microsoft.com/office/drawing/2014/main" val="1609078727"/>
                  </a:ext>
                </a:extLst>
              </a:tr>
              <a:tr h="689863">
                <a:tc>
                  <a:txBody>
                    <a:bodyPr/>
                    <a:lstStyle/>
                    <a:p>
                      <a:pPr marL="0" marR="0">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Additional </a:t>
                      </a:r>
                      <a:r>
                        <a:rPr lang="en-US" sz="1800" b="1" kern="1200" dirty="0">
                          <a:solidFill>
                            <a:srgbClr val="000000"/>
                          </a:solidFill>
                          <a:effectLst/>
                          <a:latin typeface="+mn-lt"/>
                          <a:ea typeface="Calibri" panose="020F0502020204030204" pitchFamily="34" charset="0"/>
                          <a:cs typeface="Calibri" panose="020F0502020204030204" pitchFamily="34" charset="0"/>
                        </a:rPr>
                        <a:t>training on BLT </a:t>
                      </a:r>
                      <a:r>
                        <a:rPr lang="en-US" sz="1800" kern="1200" dirty="0">
                          <a:solidFill>
                            <a:srgbClr val="000000"/>
                          </a:solidFill>
                          <a:effectLst/>
                          <a:latin typeface="+mn-lt"/>
                          <a:ea typeface="Calibri" panose="020F0502020204030204" pitchFamily="34" charset="0"/>
                          <a:cs typeface="Calibri" panose="020F0502020204030204" pitchFamily="34" charset="0"/>
                        </a:rPr>
                        <a:t>- BLT brochure/handouts – could include how to access, use and print bulletins, etc. </a:t>
                      </a:r>
                      <a:endParaRPr lang="en-US" sz="1800" kern="100" dirty="0">
                        <a:effectLst/>
                        <a:latin typeface="+mn-lt"/>
                        <a:ea typeface="Calibri" panose="020F0502020204030204" pitchFamily="34" charset="0"/>
                        <a:cs typeface="Calibri" panose="020F0502020204030204" pitchFamily="34" charset="0"/>
                      </a:endParaRPr>
                    </a:p>
                  </a:txBody>
                  <a:tcPr marL="60881" marR="60881" marT="30440" marB="30440"/>
                </a:tc>
                <a:extLst>
                  <a:ext uri="{0D108BD9-81ED-4DB2-BD59-A6C34878D82A}">
                    <a16:rowId xmlns:a16="http://schemas.microsoft.com/office/drawing/2014/main" val="1863165550"/>
                  </a:ext>
                </a:extLst>
              </a:tr>
              <a:tr h="370937">
                <a:tc>
                  <a:txBody>
                    <a:bodyPr/>
                    <a:lstStyle/>
                    <a:p>
                      <a:pPr marL="0" marR="0">
                        <a:lnSpc>
                          <a:spcPct val="107000"/>
                        </a:lnSpc>
                        <a:spcBef>
                          <a:spcPts val="0"/>
                        </a:spcBef>
                        <a:spcAft>
                          <a:spcPts val="0"/>
                        </a:spcAft>
                      </a:pPr>
                      <a:r>
                        <a:rPr lang="en-US" sz="1800" b="1" kern="1200" dirty="0">
                          <a:solidFill>
                            <a:srgbClr val="000000"/>
                          </a:solidFill>
                          <a:effectLst/>
                          <a:latin typeface="+mn-lt"/>
                          <a:ea typeface="Calibri" panose="020F0502020204030204" pitchFamily="34" charset="0"/>
                          <a:cs typeface="Calibri" panose="020F0502020204030204" pitchFamily="34" charset="0"/>
                        </a:rPr>
                        <a:t>Notifications</a:t>
                      </a:r>
                      <a:r>
                        <a:rPr lang="en-US" sz="1800" kern="1200" dirty="0">
                          <a:solidFill>
                            <a:srgbClr val="000000"/>
                          </a:solidFill>
                          <a:effectLst/>
                          <a:latin typeface="+mn-lt"/>
                          <a:ea typeface="Calibri" panose="020F0502020204030204" pitchFamily="34" charset="0"/>
                          <a:cs typeface="Calibri" panose="020F0502020204030204" pitchFamily="34" charset="0"/>
                        </a:rPr>
                        <a:t> – email blasts, social media, newsletters, Listserv</a:t>
                      </a:r>
                      <a:endParaRPr lang="en-US" sz="1800" kern="100" dirty="0">
                        <a:effectLst/>
                        <a:latin typeface="+mn-lt"/>
                        <a:ea typeface="Calibri" panose="020F0502020204030204" pitchFamily="34" charset="0"/>
                        <a:cs typeface="Calibri" panose="020F0502020204030204" pitchFamily="34" charset="0"/>
                      </a:endParaRPr>
                    </a:p>
                  </a:txBody>
                  <a:tcPr marL="60881" marR="60881" marT="30440" marB="30440"/>
                </a:tc>
                <a:extLst>
                  <a:ext uri="{0D108BD9-81ED-4DB2-BD59-A6C34878D82A}">
                    <a16:rowId xmlns:a16="http://schemas.microsoft.com/office/drawing/2014/main" val="4235466281"/>
                  </a:ext>
                </a:extLst>
              </a:tr>
              <a:tr h="370937">
                <a:tc>
                  <a:txBody>
                    <a:bodyPr/>
                    <a:lstStyle/>
                    <a:p>
                      <a:pPr marL="0" marR="0">
                        <a:lnSpc>
                          <a:spcPct val="107000"/>
                        </a:lnSpc>
                        <a:spcBef>
                          <a:spcPts val="0"/>
                        </a:spcBef>
                        <a:spcAft>
                          <a:spcPts val="0"/>
                        </a:spcAft>
                      </a:pPr>
                      <a:r>
                        <a:rPr lang="en-US" sz="1800" b="1" kern="100" dirty="0">
                          <a:effectLst/>
                          <a:latin typeface="+mn-lt"/>
                          <a:ea typeface="Calibri" panose="020F0502020204030204" pitchFamily="34" charset="0"/>
                          <a:cs typeface="Calibri" panose="020F0502020204030204" pitchFamily="34" charset="0"/>
                        </a:rPr>
                        <a:t>Definitions</a:t>
                      </a:r>
                      <a:r>
                        <a:rPr lang="en-US" sz="1800" kern="100" dirty="0">
                          <a:effectLst/>
                          <a:latin typeface="+mn-lt"/>
                          <a:ea typeface="Calibri" panose="020F0502020204030204" pitchFamily="34" charset="0"/>
                          <a:cs typeface="Calibri" panose="020F0502020204030204" pitchFamily="34" charset="0"/>
                        </a:rPr>
                        <a:t> of terms</a:t>
                      </a:r>
                    </a:p>
                  </a:txBody>
                  <a:tcPr marL="60881" marR="60881" marT="30440" marB="30440"/>
                </a:tc>
                <a:extLst>
                  <a:ext uri="{0D108BD9-81ED-4DB2-BD59-A6C34878D82A}">
                    <a16:rowId xmlns:a16="http://schemas.microsoft.com/office/drawing/2014/main" val="1020539137"/>
                  </a:ext>
                </a:extLst>
              </a:tr>
              <a:tr h="689863">
                <a:tc>
                  <a:txBody>
                    <a:bodyPr/>
                    <a:lstStyle/>
                    <a:p>
                      <a:pPr marL="0" marR="0">
                        <a:lnSpc>
                          <a:spcPct val="107000"/>
                        </a:lnSpc>
                        <a:spcBef>
                          <a:spcPts val="0"/>
                        </a:spcBef>
                        <a:spcAft>
                          <a:spcPts val="0"/>
                        </a:spcAft>
                      </a:pPr>
                      <a:r>
                        <a:rPr lang="en-US" sz="1800" kern="100" dirty="0">
                          <a:effectLst/>
                          <a:latin typeface="+mn-lt"/>
                          <a:ea typeface="Calibri" panose="020F0502020204030204" pitchFamily="34" charset="0"/>
                          <a:cs typeface="Calibri" panose="020F0502020204030204" pitchFamily="34" charset="0"/>
                        </a:rPr>
                        <a:t>Short </a:t>
                      </a:r>
                      <a:r>
                        <a:rPr lang="en-US" sz="1800" b="1" kern="100" dirty="0">
                          <a:effectLst/>
                          <a:latin typeface="+mn-lt"/>
                          <a:ea typeface="Calibri" panose="020F0502020204030204" pitchFamily="34" charset="0"/>
                          <a:cs typeface="Calibri" panose="020F0502020204030204" pitchFamily="34" charset="0"/>
                        </a:rPr>
                        <a:t>videos </a:t>
                      </a:r>
                      <a:r>
                        <a:rPr lang="en-US" sz="1800" kern="100" dirty="0">
                          <a:effectLst/>
                          <a:latin typeface="+mn-lt"/>
                          <a:ea typeface="Calibri" panose="020F0502020204030204" pitchFamily="34" charset="0"/>
                          <a:cs typeface="Calibri" panose="020F0502020204030204" pitchFamily="34" charset="0"/>
                        </a:rPr>
                        <a:t>for training (variety of topics, including different scenarios, BLT, how credits work, strategies, mitigation measures)</a:t>
                      </a:r>
                    </a:p>
                  </a:txBody>
                  <a:tcPr marL="60881" marR="60881" marT="30440" marB="30440"/>
                </a:tc>
                <a:extLst>
                  <a:ext uri="{0D108BD9-81ED-4DB2-BD59-A6C34878D82A}">
                    <a16:rowId xmlns:a16="http://schemas.microsoft.com/office/drawing/2014/main" val="1805104030"/>
                  </a:ext>
                </a:extLst>
              </a:tr>
              <a:tr h="429124">
                <a:tc>
                  <a:txBody>
                    <a:bodyPr/>
                    <a:lstStyle/>
                    <a:p>
                      <a:pPr marL="0" marR="0">
                        <a:lnSpc>
                          <a:spcPct val="107000"/>
                        </a:lnSpc>
                        <a:spcBef>
                          <a:spcPts val="0"/>
                        </a:spcBef>
                        <a:spcAft>
                          <a:spcPts val="0"/>
                        </a:spcAft>
                      </a:pPr>
                      <a:r>
                        <a:rPr lang="en-US" sz="1800" b="1" kern="100" dirty="0">
                          <a:effectLst/>
                          <a:latin typeface="+mn-lt"/>
                          <a:ea typeface="Calibri" panose="020F0502020204030204" pitchFamily="34" charset="0"/>
                          <a:cs typeface="Calibri" panose="020F0502020204030204" pitchFamily="34" charset="0"/>
                        </a:rPr>
                        <a:t>Technical manual/resource </a:t>
                      </a:r>
                      <a:r>
                        <a:rPr lang="en-US" sz="1800" kern="100" dirty="0">
                          <a:effectLst/>
                          <a:latin typeface="+mn-lt"/>
                          <a:ea typeface="Calibri" panose="020F0502020204030204" pitchFamily="34" charset="0"/>
                          <a:cs typeface="Calibri" panose="020F0502020204030204" pitchFamily="34" charset="0"/>
                        </a:rPr>
                        <a:t>how to do mitigation measures in Bulletins </a:t>
                      </a:r>
                    </a:p>
                  </a:txBody>
                  <a:tcPr marL="60881" marR="60881" marT="30440" marB="30440"/>
                </a:tc>
                <a:extLst>
                  <a:ext uri="{0D108BD9-81ED-4DB2-BD59-A6C34878D82A}">
                    <a16:rowId xmlns:a16="http://schemas.microsoft.com/office/drawing/2014/main" val="343513519"/>
                  </a:ext>
                </a:extLst>
              </a:tr>
              <a:tr h="479197">
                <a:tc>
                  <a:txBody>
                    <a:bodyPr/>
                    <a:lstStyle/>
                    <a:p>
                      <a:pPr marL="0" marR="0">
                        <a:lnSpc>
                          <a:spcPct val="107000"/>
                        </a:lnSpc>
                        <a:spcBef>
                          <a:spcPts val="0"/>
                        </a:spcBef>
                        <a:spcAft>
                          <a:spcPts val="0"/>
                        </a:spcAft>
                      </a:pPr>
                      <a:r>
                        <a:rPr lang="en-US" sz="1800" b="1" kern="100" dirty="0">
                          <a:effectLst/>
                          <a:latin typeface="+mn-lt"/>
                          <a:ea typeface="Calibri" panose="020F0502020204030204" pitchFamily="34" charset="0"/>
                          <a:cs typeface="Calibri" panose="020F0502020204030204" pitchFamily="34" charset="0"/>
                        </a:rPr>
                        <a:t>Attend workshops, meetings</a:t>
                      </a:r>
                    </a:p>
                  </a:txBody>
                  <a:tcPr marL="60881" marR="60881" marT="30440" marB="30440"/>
                </a:tc>
                <a:extLst>
                  <a:ext uri="{0D108BD9-81ED-4DB2-BD59-A6C34878D82A}">
                    <a16:rowId xmlns:a16="http://schemas.microsoft.com/office/drawing/2014/main" val="2565200441"/>
                  </a:ext>
                </a:extLst>
              </a:tr>
            </a:tbl>
          </a:graphicData>
        </a:graphic>
      </p:graphicFrame>
    </p:spTree>
    <p:extLst>
      <p:ext uri="{BB962C8B-B14F-4D97-AF65-F5344CB8AC3E}">
        <p14:creationId xmlns:p14="http://schemas.microsoft.com/office/powerpoint/2010/main" val="275298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3320423-56D5-EC31-2292-AE00B4C34E9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cs typeface="Calibri Light"/>
              </a:rPr>
              <a:t>Other Considerations</a:t>
            </a:r>
          </a:p>
        </p:txBody>
      </p:sp>
      <p:sp>
        <p:nvSpPr>
          <p:cNvPr id="10" name="Rectangle 9">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2" name="Content Placeholder 2">
            <a:extLst>
              <a:ext uri="{FF2B5EF4-FFF2-40B4-BE49-F238E27FC236}">
                <a16:creationId xmlns:a16="http://schemas.microsoft.com/office/drawing/2014/main" id="{00A59E58-5DC4-799F-B376-568B12F32F09}"/>
              </a:ext>
            </a:extLst>
          </p:cNvPr>
          <p:cNvGraphicFramePr>
            <a:graphicFrameLocks noGrp="1"/>
          </p:cNvGraphicFramePr>
          <p:nvPr>
            <p:ph idx="1"/>
            <p:extLst>
              <p:ext uri="{D42A27DB-BD31-4B8C-83A1-F6EECF244321}">
                <p14:modId xmlns:p14="http://schemas.microsoft.com/office/powerpoint/2010/main" val="252706963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75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7A9E-6A12-86CD-004D-99FAF9054D80}"/>
              </a:ext>
            </a:extLst>
          </p:cNvPr>
          <p:cNvSpPr>
            <a:spLocks noGrp="1"/>
          </p:cNvSpPr>
          <p:nvPr>
            <p:ph type="title"/>
          </p:nvPr>
        </p:nvSpPr>
        <p:spPr/>
        <p:txBody>
          <a:bodyPr/>
          <a:lstStyle/>
          <a:p>
            <a:r>
              <a:rPr lang="en-US" dirty="0"/>
              <a:t>Initial EPA Priorities Based on Feedback and Available Resources</a:t>
            </a:r>
          </a:p>
        </p:txBody>
      </p:sp>
      <p:sp>
        <p:nvSpPr>
          <p:cNvPr id="3" name="Content Placeholder 2">
            <a:extLst>
              <a:ext uri="{FF2B5EF4-FFF2-40B4-BE49-F238E27FC236}">
                <a16:creationId xmlns:a16="http://schemas.microsoft.com/office/drawing/2014/main" id="{3B3B5593-9346-7E64-489E-828F941930A9}"/>
              </a:ext>
            </a:extLst>
          </p:cNvPr>
          <p:cNvSpPr>
            <a:spLocks noGrp="1"/>
          </p:cNvSpPr>
          <p:nvPr>
            <p:ph idx="1"/>
          </p:nvPr>
        </p:nvSpPr>
        <p:spPr>
          <a:xfrm>
            <a:off x="1097280" y="1845734"/>
            <a:ext cx="10058400" cy="4023360"/>
          </a:xfrm>
        </p:spPr>
        <p:txBody>
          <a:bodyPr/>
          <a:lstStyle/>
          <a:p>
            <a:pPr>
              <a:buFont typeface="Wingdings" panose="05000000000000000000" pitchFamily="2" charset="2"/>
              <a:buChar char="§"/>
            </a:pPr>
            <a:r>
              <a:rPr lang="en-US" dirty="0"/>
              <a:t>Establishing a source of information, e.g., webpage</a:t>
            </a:r>
          </a:p>
          <a:p>
            <a:pPr>
              <a:buFont typeface="Wingdings" panose="05000000000000000000" pitchFamily="2" charset="2"/>
              <a:buChar char="§"/>
            </a:pPr>
            <a:r>
              <a:rPr lang="en-US" dirty="0"/>
              <a:t>Provide initial information/materials for meetings, training, etc.</a:t>
            </a:r>
          </a:p>
          <a:p>
            <a:pPr>
              <a:buFont typeface="Wingdings" panose="05000000000000000000" pitchFamily="2" charset="2"/>
              <a:buChar char="§"/>
            </a:pPr>
            <a:r>
              <a:rPr lang="en-US" dirty="0"/>
              <a:t>Continuing to connect with partners and stakeholders to adjust our priorities based on needs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2048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FA34F-EF68-5928-C9F9-9CD341B79680}"/>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400" dirty="0"/>
              <a:t>Pesticides and Endangered Species Educational Resources Toolbox</a:t>
            </a:r>
          </a:p>
        </p:txBody>
      </p:sp>
      <p:pic>
        <p:nvPicPr>
          <p:cNvPr id="4" name="Content Placeholder 3">
            <a:extLst>
              <a:ext uri="{FF2B5EF4-FFF2-40B4-BE49-F238E27FC236}">
                <a16:creationId xmlns:a16="http://schemas.microsoft.com/office/drawing/2014/main" id="{D41C97CF-AA19-3F29-FEE6-BF0352CA9156}"/>
              </a:ext>
            </a:extLst>
          </p:cNvPr>
          <p:cNvPicPr>
            <a:picLocks noGrp="1" noChangeAspect="1"/>
          </p:cNvPicPr>
          <p:nvPr>
            <p:ph idx="1"/>
          </p:nvPr>
        </p:nvPicPr>
        <p:blipFill>
          <a:blip r:embed="rId3"/>
          <a:stretch>
            <a:fillRect/>
          </a:stretch>
        </p:blipFill>
        <p:spPr>
          <a:xfrm>
            <a:off x="1355182" y="235221"/>
            <a:ext cx="4681049" cy="6099087"/>
          </a:xfrm>
          <a:prstGeom prst="rect">
            <a:avLst/>
          </a:prstGeom>
        </p:spPr>
      </p:pic>
      <p:cxnSp>
        <p:nvCxnSpPr>
          <p:cNvPr id="13" name="Straight Connector 1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39DB424-533E-A1B9-111C-7A6A063D1702}"/>
              </a:ext>
            </a:extLst>
          </p:cNvPr>
          <p:cNvSpPr txBox="1"/>
          <p:nvPr/>
        </p:nvSpPr>
        <p:spPr>
          <a:xfrm>
            <a:off x="6411684" y="2198914"/>
            <a:ext cx="5127172" cy="3670180"/>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C</a:t>
            </a:r>
            <a:r>
              <a:rPr lang="en-US" dirty="0">
                <a:solidFill>
                  <a:schemeClr val="tx1">
                    <a:lumMod val="75000"/>
                    <a:lumOff val="25000"/>
                  </a:schemeClr>
                </a:solidFill>
                <a:effectLst/>
              </a:rPr>
              <a:t>atalogs educational resources including guidance documents, handouts, presentations, informational webinars, and other resources</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Sortable and searchable</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effectLst/>
              </a:rPr>
              <a:t>Will continue adding new materials to the toolbox as they are developed. </a:t>
            </a:r>
            <a:endParaRPr lang="en-US"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Available at: </a:t>
            </a:r>
            <a:r>
              <a:rPr lang="en-US" dirty="0">
                <a:solidFill>
                  <a:schemeClr val="tx1">
                    <a:lumMod val="75000"/>
                    <a:lumOff val="25000"/>
                  </a:schemeClr>
                </a:solidFill>
                <a:hlinkClick r:id="rId4"/>
              </a:rPr>
              <a:t>https://www.epa.gov/endangered-species/pesticides-and-endangered-species-educational-resources-toolbox</a:t>
            </a:r>
            <a:endParaRPr lang="en-US" dirty="0">
              <a:solidFill>
                <a:schemeClr val="tx1">
                  <a:lumMod val="75000"/>
                  <a:lumOff val="25000"/>
                </a:schemeClr>
              </a:solidFill>
            </a:endParaRPr>
          </a:p>
        </p:txBody>
      </p:sp>
      <p:sp>
        <p:nvSpPr>
          <p:cNvPr id="15" name="Rectangle 14">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86D1E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042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BC0953EC-5D04-DF9E-57F4-14B686F81958}"/>
              </a:ext>
            </a:extLst>
          </p:cNvPr>
          <p:cNvPicPr>
            <a:picLocks noChangeAspect="1"/>
          </p:cNvPicPr>
          <p:nvPr/>
        </p:nvPicPr>
        <p:blipFill>
          <a:blip r:embed="rId5"/>
          <a:stretch>
            <a:fillRect/>
          </a:stretch>
        </p:blipFill>
        <p:spPr>
          <a:xfrm>
            <a:off x="9769230" y="4404327"/>
            <a:ext cx="1852247" cy="1852247"/>
          </a:xfrm>
          <a:prstGeom prst="rect">
            <a:avLst/>
          </a:prstGeom>
        </p:spPr>
      </p:pic>
    </p:spTree>
    <p:extLst>
      <p:ext uri="{BB962C8B-B14F-4D97-AF65-F5344CB8AC3E}">
        <p14:creationId xmlns:p14="http://schemas.microsoft.com/office/powerpoint/2010/main" val="406603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0C92-BB26-2A3B-5F5A-10143B7F3463}"/>
              </a:ext>
            </a:extLst>
          </p:cNvPr>
          <p:cNvSpPr>
            <a:spLocks noGrp="1"/>
          </p:cNvSpPr>
          <p:nvPr>
            <p:ph type="title"/>
          </p:nvPr>
        </p:nvSpPr>
        <p:spPr/>
        <p:txBody>
          <a:bodyPr/>
          <a:lstStyle/>
          <a:p>
            <a:r>
              <a:rPr lang="en-US"/>
              <a:t>Bulletins Live! Two Flyer	</a:t>
            </a:r>
            <a:endParaRPr lang="en-US" dirty="0"/>
          </a:p>
        </p:txBody>
      </p:sp>
      <p:sp>
        <p:nvSpPr>
          <p:cNvPr id="3" name="Content Placeholder 2">
            <a:extLst>
              <a:ext uri="{FF2B5EF4-FFF2-40B4-BE49-F238E27FC236}">
                <a16:creationId xmlns:a16="http://schemas.microsoft.com/office/drawing/2014/main" id="{685A6623-6C0D-CB77-F931-58EE5C0184C6}"/>
              </a:ext>
            </a:extLst>
          </p:cNvPr>
          <p:cNvSpPr>
            <a:spLocks noGrp="1"/>
          </p:cNvSpPr>
          <p:nvPr>
            <p:ph idx="1"/>
          </p:nvPr>
        </p:nvSpPr>
        <p:spPr>
          <a:xfrm>
            <a:off x="1097280" y="1845734"/>
            <a:ext cx="5877558" cy="4023360"/>
          </a:xfrm>
        </p:spPr>
        <p:txBody>
          <a:bodyPr>
            <a:normAutofit fontScale="55000" lnSpcReduction="20000"/>
          </a:bodyPr>
          <a:lstStyle/>
          <a:p>
            <a:pPr lvl="1"/>
            <a:endParaRPr lang="en-US" dirty="0"/>
          </a:p>
          <a:p>
            <a:pPr lvl="1">
              <a:buFont typeface="Arial" panose="020B0604020202020204" pitchFamily="34" charset="0"/>
              <a:buChar char="•"/>
            </a:pPr>
            <a:r>
              <a:rPr lang="en-US" sz="3800" dirty="0"/>
              <a:t>One-pager</a:t>
            </a:r>
          </a:p>
          <a:p>
            <a:pPr lvl="1">
              <a:buFont typeface="Arial" panose="020B0604020202020204" pitchFamily="34" charset="0"/>
              <a:buChar char="•"/>
            </a:pPr>
            <a:r>
              <a:rPr lang="en-US" sz="3800" dirty="0"/>
              <a:t>Includes the following topics:</a:t>
            </a:r>
          </a:p>
          <a:p>
            <a:pPr lvl="2">
              <a:buFont typeface="Arial" panose="020B0604020202020204" pitchFamily="34" charset="0"/>
              <a:buChar char="•"/>
            </a:pPr>
            <a:r>
              <a:rPr lang="en-US" sz="3400" dirty="0"/>
              <a:t>What are Bulletins</a:t>
            </a:r>
          </a:p>
          <a:p>
            <a:pPr lvl="2">
              <a:buFont typeface="Arial" panose="020B0604020202020204" pitchFamily="34" charset="0"/>
              <a:buChar char="•"/>
            </a:pPr>
            <a:r>
              <a:rPr lang="en-US" sz="3400" dirty="0"/>
              <a:t>What is Bulletins Live! Two</a:t>
            </a:r>
          </a:p>
          <a:p>
            <a:pPr lvl="2">
              <a:buFont typeface="Arial" panose="020B0604020202020204" pitchFamily="34" charset="0"/>
              <a:buChar char="•"/>
            </a:pPr>
            <a:r>
              <a:rPr lang="en-US" sz="3400" dirty="0"/>
              <a:t>Why need to know about Bulletins</a:t>
            </a:r>
          </a:p>
          <a:p>
            <a:pPr lvl="2">
              <a:buFont typeface="Arial" panose="020B0604020202020204" pitchFamily="34" charset="0"/>
              <a:buChar char="•"/>
            </a:pPr>
            <a:r>
              <a:rPr lang="en-US" sz="3400" dirty="0"/>
              <a:t>How to search on BLT</a:t>
            </a:r>
          </a:p>
          <a:p>
            <a:pPr lvl="2">
              <a:buFont typeface="Arial" panose="020B0604020202020204" pitchFamily="34" charset="0"/>
              <a:buChar char="•"/>
            </a:pPr>
            <a:r>
              <a:rPr lang="en-US" sz="3400" dirty="0"/>
              <a:t>How to find a product registration number</a:t>
            </a:r>
          </a:p>
          <a:p>
            <a:pPr lvl="2">
              <a:buFont typeface="Arial" panose="020B0604020202020204" pitchFamily="34" charset="0"/>
              <a:buChar char="•"/>
            </a:pPr>
            <a:r>
              <a:rPr lang="en-US" sz="3400" dirty="0"/>
              <a:t>What to do with Bulletins</a:t>
            </a:r>
          </a:p>
          <a:p>
            <a:pPr lvl="2">
              <a:buFont typeface="Arial" panose="020B0604020202020204" pitchFamily="34" charset="0"/>
              <a:buChar char="•"/>
            </a:pPr>
            <a:r>
              <a:rPr lang="en-US" sz="3400" dirty="0"/>
              <a:t>How to learn more</a:t>
            </a:r>
          </a:p>
          <a:p>
            <a:pPr lvl="2">
              <a:buFont typeface="Arial" panose="020B0604020202020204" pitchFamily="34" charset="0"/>
              <a:buChar char="•"/>
            </a:pPr>
            <a:r>
              <a:rPr lang="en-US" sz="3400" dirty="0"/>
              <a:t>QR code to Bulletins Live! Two</a:t>
            </a:r>
          </a:p>
          <a:p>
            <a:pPr marL="201168" lvl="1" indent="0">
              <a:buNone/>
            </a:pPr>
            <a:endParaRPr lang="en-US" sz="3800" dirty="0"/>
          </a:p>
          <a:p>
            <a:pPr marL="201168" lvl="1" indent="0">
              <a:buNone/>
            </a:pPr>
            <a:r>
              <a:rPr lang="en-US" sz="3800" dirty="0"/>
              <a:t>https://www.epa.gov/system/files/documents/2024-10/blt-flyer_2024.09.24.pdf</a:t>
            </a:r>
          </a:p>
        </p:txBody>
      </p:sp>
      <p:pic>
        <p:nvPicPr>
          <p:cNvPr id="5" name="Picture 4">
            <a:extLst>
              <a:ext uri="{FF2B5EF4-FFF2-40B4-BE49-F238E27FC236}">
                <a16:creationId xmlns:a16="http://schemas.microsoft.com/office/drawing/2014/main" id="{0ED34B57-5743-B82E-A059-ABF04CCD2B67}"/>
              </a:ext>
            </a:extLst>
          </p:cNvPr>
          <p:cNvPicPr>
            <a:picLocks noChangeAspect="1"/>
          </p:cNvPicPr>
          <p:nvPr/>
        </p:nvPicPr>
        <p:blipFill>
          <a:blip r:embed="rId2"/>
          <a:stretch>
            <a:fillRect/>
          </a:stretch>
        </p:blipFill>
        <p:spPr>
          <a:xfrm>
            <a:off x="6974838" y="192719"/>
            <a:ext cx="4810762" cy="6126020"/>
          </a:xfrm>
          <a:prstGeom prst="rect">
            <a:avLst/>
          </a:prstGeom>
        </p:spPr>
      </p:pic>
    </p:spTree>
    <p:extLst>
      <p:ext uri="{BB962C8B-B14F-4D97-AF65-F5344CB8AC3E}">
        <p14:creationId xmlns:p14="http://schemas.microsoft.com/office/powerpoint/2010/main" val="318274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8ACB-F190-2715-A2AB-85DE90427DF3}"/>
              </a:ext>
            </a:extLst>
          </p:cNvPr>
          <p:cNvSpPr>
            <a:spLocks noGrp="1"/>
          </p:cNvSpPr>
          <p:nvPr>
            <p:ph type="title"/>
          </p:nvPr>
        </p:nvSpPr>
        <p:spPr/>
        <p:txBody>
          <a:bodyPr/>
          <a:lstStyle/>
          <a:p>
            <a:r>
              <a:rPr lang="en-US" dirty="0"/>
              <a:t>Mitigation Menu Update</a:t>
            </a:r>
          </a:p>
        </p:txBody>
      </p:sp>
      <p:sp>
        <p:nvSpPr>
          <p:cNvPr id="3" name="Content Placeholder 2">
            <a:extLst>
              <a:ext uri="{FF2B5EF4-FFF2-40B4-BE49-F238E27FC236}">
                <a16:creationId xmlns:a16="http://schemas.microsoft.com/office/drawing/2014/main" id="{20C8B5FB-AAA7-FE5D-FF7F-76EABF258FCC}"/>
              </a:ext>
            </a:extLst>
          </p:cNvPr>
          <p:cNvSpPr>
            <a:spLocks noGrp="1"/>
          </p:cNvSpPr>
          <p:nvPr>
            <p:ph idx="1"/>
          </p:nvPr>
        </p:nvSpPr>
        <p:spPr/>
        <p:txBody>
          <a:bodyPr>
            <a:normAutofit/>
          </a:bodyPr>
          <a:lstStyle/>
          <a:p>
            <a:r>
              <a:rPr lang="en-US" dirty="0"/>
              <a:t>Updated on October 16, 2024</a:t>
            </a:r>
          </a:p>
          <a:p>
            <a:pPr lvl="1"/>
            <a:r>
              <a:rPr lang="en-US" dirty="0"/>
              <a:t>A table describing the number of  runoff/erosion points for each  mitigation measure</a:t>
            </a:r>
          </a:p>
          <a:p>
            <a:pPr lvl="1"/>
            <a:r>
              <a:rPr lang="en-US" dirty="0"/>
              <a:t>Updated mitigation measure descriptions with photos</a:t>
            </a:r>
          </a:p>
          <a:p>
            <a:pPr lvl="1"/>
            <a:r>
              <a:rPr lang="en-US" dirty="0"/>
              <a:t>Runoff/erosion calculator and user guide</a:t>
            </a:r>
          </a:p>
          <a:p>
            <a:pPr lvl="1"/>
            <a:r>
              <a:rPr lang="en-US" dirty="0"/>
              <a:t>Links to the Crosswalk to EPA’s Ecological Mitigation Measures with USDA NRCS Conservation Practices in Support of EPA’s Endangered Species Strategies </a:t>
            </a:r>
          </a:p>
          <a:p>
            <a:r>
              <a:rPr lang="en-US" dirty="0">
                <a:hlinkClick r:id="rId2"/>
              </a:rPr>
              <a:t>https://www.epa.gov/pesticides/mitigation-menu</a:t>
            </a:r>
            <a:r>
              <a:rPr lang="en-US" dirty="0"/>
              <a:t> </a:t>
            </a:r>
          </a:p>
        </p:txBody>
      </p:sp>
      <p:pic>
        <p:nvPicPr>
          <p:cNvPr id="5" name="Picture 4">
            <a:extLst>
              <a:ext uri="{FF2B5EF4-FFF2-40B4-BE49-F238E27FC236}">
                <a16:creationId xmlns:a16="http://schemas.microsoft.com/office/drawing/2014/main" id="{1E9AD5F2-F9A8-96CE-1E62-30CED4A8138A}"/>
              </a:ext>
            </a:extLst>
          </p:cNvPr>
          <p:cNvPicPr>
            <a:picLocks noChangeAspect="1"/>
          </p:cNvPicPr>
          <p:nvPr/>
        </p:nvPicPr>
        <p:blipFill>
          <a:blip r:embed="rId3"/>
          <a:stretch>
            <a:fillRect/>
          </a:stretch>
        </p:blipFill>
        <p:spPr>
          <a:xfrm>
            <a:off x="7614137" y="3548183"/>
            <a:ext cx="2758587" cy="2758587"/>
          </a:xfrm>
          <a:prstGeom prst="rect">
            <a:avLst/>
          </a:prstGeom>
        </p:spPr>
      </p:pic>
    </p:spTree>
    <p:extLst>
      <p:ext uri="{BB962C8B-B14F-4D97-AF65-F5344CB8AC3E}">
        <p14:creationId xmlns:p14="http://schemas.microsoft.com/office/powerpoint/2010/main" val="261674384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5566</TotalTime>
  <Words>1248</Words>
  <Application>Microsoft Office PowerPoint</Application>
  <PresentationFormat>Widescreen</PresentationFormat>
  <Paragraphs>101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Retrospect</vt:lpstr>
      <vt:lpstr>ESA Outreach and Education Update</vt:lpstr>
      <vt:lpstr>ESA Outreach Workgroup </vt:lpstr>
      <vt:lpstr>Coordination Efforts</vt:lpstr>
      <vt:lpstr>Outreach Feedback - Highlights</vt:lpstr>
      <vt:lpstr>Other Considerations</vt:lpstr>
      <vt:lpstr>Initial EPA Priorities Based on Feedback and Available Resources</vt:lpstr>
      <vt:lpstr>Pesticides and Endangered Species Educational Resources Toolbox</vt:lpstr>
      <vt:lpstr>Bulletins Live! Two Flyer </vt:lpstr>
      <vt:lpstr>Mitigation Menu Update</vt:lpstr>
      <vt:lpstr>Runoff Calculator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Zinn, Nicole</dc:creator>
  <cp:lastModifiedBy>Overstreet, Anne</cp:lastModifiedBy>
  <cp:revision>10</cp:revision>
  <cp:lastPrinted>2024-11-13T14:12:36Z</cp:lastPrinted>
  <dcterms:created xsi:type="dcterms:W3CDTF">2024-04-24T19:33:21Z</dcterms:created>
  <dcterms:modified xsi:type="dcterms:W3CDTF">2024-11-14T15:18:27Z</dcterms:modified>
</cp:coreProperties>
</file>