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  <p:sldMasterId id="2147483685" r:id="rId7"/>
  </p:sldMasterIdLst>
  <p:notesMasterIdLst>
    <p:notesMasterId r:id="rId22"/>
  </p:notesMasterIdLst>
  <p:sldIdLst>
    <p:sldId id="264" r:id="rId8"/>
    <p:sldId id="957" r:id="rId9"/>
    <p:sldId id="951" r:id="rId10"/>
    <p:sldId id="902" r:id="rId11"/>
    <p:sldId id="317" r:id="rId12"/>
    <p:sldId id="901" r:id="rId13"/>
    <p:sldId id="959" r:id="rId14"/>
    <p:sldId id="954" r:id="rId15"/>
    <p:sldId id="958" r:id="rId16"/>
    <p:sldId id="948" r:id="rId17"/>
    <p:sldId id="952" r:id="rId18"/>
    <p:sldId id="955" r:id="rId19"/>
    <p:sldId id="956" r:id="rId20"/>
    <p:sldId id="906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91232B-E713-E43F-C5A8-C4586087C724}" name="Cheryl Keenan" initials="CK" userId="S::cheryl.keenan@erg.com::4e6a0cc9-fec8-4bf3-b46d-1f3f35fb4f98" providerId="AD"/>
  <p188:author id="{087B585A-6010-9F2B-5B91-D2D9653275C0}" name="Johnson, Jewell" initials="JJ" userId="S::johnson.jewell@epa.gov::9f575344-f4a9-424a-b199-c800ea626ecd" providerId="AD"/>
  <p188:author id="{CEF5FB5A-03E2-23FA-E53A-FDF1D712F04E}" name="Briere, Caitlin (she/her/hers)" initials="B(" userId="S::briere.caitlin@epa.gov::358ad252-c96d-41d9-9428-02e12e859876" providerId="AD"/>
  <p188:author id="{46DF1970-81B0-0814-8851-7711C68CDAF6}" name="Swenson, Sarah" initials="SS" userId="Swenson, Sarah" providerId="None"/>
  <p188:author id="{822DCA87-0682-94F0-B0B3-F93632E1C666}" name="Maxwell, Jesse" initials="MJ" userId="S::maxwell.jesse@epa.gov::e2bd7558-ce7f-45ef-8863-f9a2f5205bc4" providerId="AD"/>
  <p188:author id="{830242A0-2D70-55E6-3E13-C2D058892FC8}" name="Kurt Cabral" initials="KC" userId="S::Kurt.Cabral@erg.com::b9c1927f-a194-45e3-b9e8-586c6131057a" providerId="AD"/>
  <p188:author id="{750DFDC0-2AC4-DFAA-3793-1BC9EE8A1AC0}" name="Cheryl Keenan" initials="CK" userId="S::Cheryl.Keenan@erg.com::4e6a0cc9-fec8-4bf3-b46d-1f3f35fb4f98" providerId="AD"/>
  <p188:author id="{674530C5-4040-6E25-4655-9931F6295B8D}" name="Elmer Umana" initials="EU" userId="S::Elmer.Umana@erg.com::ce3f4d13-4f95-4f12-b50f-95ea78ab55c8" providerId="AD"/>
  <p188:author id="{B87B75DA-CAC4-096B-BA04-3861971982AF}" name="Maxwell, Jesse" initials="JM" userId="S::Maxwell.Jesse@epa.gov::e2bd7558-ce7f-45ef-8863-f9a2f5205bc4" providerId="AD"/>
  <p188:author id="{9CB2A7EB-EB52-810B-287E-9AF180B4006B}" name="Johnson, Jewell" initials="JJ" userId="S::Johnson.Jewell@epa.gov::9f575344-f4a9-424a-b199-c800ea626e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2000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wenson, Sarah (she/her/hers)" userId="54fca1ed-b65c-4c7d-9b1d-bcf0f847c5ca" providerId="ADAL" clId="{857C7473-E3E9-4342-AC53-BE99479BB549}"/>
    <pc:docChg chg="undo redo custSel modSld">
      <pc:chgData name="Swenson, Sarah (she/her/hers)" userId="54fca1ed-b65c-4c7d-9b1d-bcf0f847c5ca" providerId="ADAL" clId="{857C7473-E3E9-4342-AC53-BE99479BB549}" dt="2024-11-15T20:45:30.457" v="1443"/>
      <pc:docMkLst>
        <pc:docMk/>
      </pc:docMkLst>
      <pc:sldChg chg="modSp mod delCm">
        <pc:chgData name="Swenson, Sarah (she/her/hers)" userId="54fca1ed-b65c-4c7d-9b1d-bcf0f847c5ca" providerId="ADAL" clId="{857C7473-E3E9-4342-AC53-BE99479BB549}" dt="2024-11-15T20:37:18.617" v="1377" actId="13244"/>
        <pc:sldMkLst>
          <pc:docMk/>
          <pc:sldMk cId="3004946538" sldId="317"/>
        </pc:sldMkLst>
        <pc:spChg chg="ord">
          <ac:chgData name="Swenson, Sarah (she/her/hers)" userId="54fca1ed-b65c-4c7d-9b1d-bcf0f847c5ca" providerId="ADAL" clId="{857C7473-E3E9-4342-AC53-BE99479BB549}" dt="2024-11-15T20:37:18.617" v="1377" actId="13244"/>
          <ac:spMkLst>
            <pc:docMk/>
            <pc:sldMk cId="3004946538" sldId="317"/>
            <ac:spMk id="2" creationId="{8169DF71-0260-4FF3-8355-BDAA89C6D142}"/>
          </ac:spMkLst>
        </pc:spChg>
        <pc:picChg chg="mod ord">
          <ac:chgData name="Swenson, Sarah (she/her/hers)" userId="54fca1ed-b65c-4c7d-9b1d-bcf0f847c5ca" providerId="ADAL" clId="{857C7473-E3E9-4342-AC53-BE99479BB549}" dt="2024-11-15T20:28:36.232" v="1350" actId="13244"/>
          <ac:picMkLst>
            <pc:docMk/>
            <pc:sldMk cId="3004946538" sldId="317"/>
            <ac:picMk id="5" creationId="{DB012427-E462-52D9-8CF6-25AE53EBCEC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1:25.648" v="0"/>
              <pc2:cmMkLst xmlns:pc2="http://schemas.microsoft.com/office/powerpoint/2019/9/main/command">
                <pc:docMk/>
                <pc:sldMk cId="3004946538" sldId="317"/>
                <pc2:cmMk id="{BEB57E0D-155E-4225-BB51-65EA0737ACE4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1:26.550" v="1"/>
              <pc2:cmMkLst xmlns:pc2="http://schemas.microsoft.com/office/powerpoint/2019/9/main/command">
                <pc:docMk/>
                <pc:sldMk cId="3004946538" sldId="317"/>
                <pc2:cmMk id="{EC958A4D-8D1C-48B3-BABD-FBE82355725E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1:27.367" v="2"/>
              <pc2:cmMkLst xmlns:pc2="http://schemas.microsoft.com/office/powerpoint/2019/9/main/command">
                <pc:docMk/>
                <pc:sldMk cId="3004946538" sldId="317"/>
                <pc2:cmMk id="{649BC0E6-7404-4B72-A517-82E543E59250}"/>
              </pc2:cmMkLst>
            </pc226:cmChg>
          </p:ext>
        </pc:extLst>
      </pc:sldChg>
      <pc:sldChg chg="modSp mod delCm">
        <pc:chgData name="Swenson, Sarah (she/her/hers)" userId="54fca1ed-b65c-4c7d-9b1d-bcf0f847c5ca" providerId="ADAL" clId="{857C7473-E3E9-4342-AC53-BE99479BB549}" dt="2024-11-15T20:29:21.215" v="1352" actId="13244"/>
        <pc:sldMkLst>
          <pc:docMk/>
          <pc:sldMk cId="2946167362" sldId="901"/>
        </pc:sldMkLst>
        <pc:spChg chg="ord">
          <ac:chgData name="Swenson, Sarah (she/her/hers)" userId="54fca1ed-b65c-4c7d-9b1d-bcf0f847c5ca" providerId="ADAL" clId="{857C7473-E3E9-4342-AC53-BE99479BB549}" dt="2024-11-15T20:28:51.156" v="1351" actId="13244"/>
          <ac:spMkLst>
            <pc:docMk/>
            <pc:sldMk cId="2946167362" sldId="901"/>
            <ac:spMk id="15" creationId="{918339A8-0E52-E4DB-C605-A0C896F837D8}"/>
          </ac:spMkLst>
        </pc:spChg>
        <pc:spChg chg="ord">
          <ac:chgData name="Swenson, Sarah (she/her/hers)" userId="54fca1ed-b65c-4c7d-9b1d-bcf0f847c5ca" providerId="ADAL" clId="{857C7473-E3E9-4342-AC53-BE99479BB549}" dt="2024-11-15T20:29:21.215" v="1352" actId="13244"/>
          <ac:spMkLst>
            <pc:docMk/>
            <pc:sldMk cId="2946167362" sldId="901"/>
            <ac:spMk id="16" creationId="{6E57DAAF-10C1-077C-8110-6E45743D61A4}"/>
          </ac:spMkLst>
        </pc:spChg>
        <pc:picChg chg="mod">
          <ac:chgData name="Swenson, Sarah (she/her/hers)" userId="54fca1ed-b65c-4c7d-9b1d-bcf0f847c5ca" providerId="ADAL" clId="{857C7473-E3E9-4342-AC53-BE99479BB549}" dt="2024-11-15T20:22:49.026" v="322" actId="962"/>
          <ac:picMkLst>
            <pc:docMk/>
            <pc:sldMk cId="2946167362" sldId="901"/>
            <ac:picMk id="7" creationId="{210AA5C9-49CA-48A7-D925-76888D3347C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2:55.749" v="326"/>
              <pc2:cmMkLst xmlns:pc2="http://schemas.microsoft.com/office/powerpoint/2019/9/main/command">
                <pc:docMk/>
                <pc:sldMk cId="2946167362" sldId="901"/>
                <pc2:cmMk id="{E034071A-E1EC-4C31-98AF-56874F528499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2:53.277" v="323"/>
              <pc2:cmMkLst xmlns:pc2="http://schemas.microsoft.com/office/powerpoint/2019/9/main/command">
                <pc:docMk/>
                <pc:sldMk cId="2946167362" sldId="901"/>
                <pc2:cmMk id="{4C7B6A43-7C11-4B62-8E51-F37D48CD458B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2:53.958" v="324"/>
              <pc2:cmMkLst xmlns:pc2="http://schemas.microsoft.com/office/powerpoint/2019/9/main/command">
                <pc:docMk/>
                <pc:sldMk cId="2946167362" sldId="901"/>
                <pc2:cmMk id="{9BEF635D-DC35-44B9-BB5A-CDF10A0A5D90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2:54.893" v="325"/>
              <pc2:cmMkLst xmlns:pc2="http://schemas.microsoft.com/office/powerpoint/2019/9/main/command">
                <pc:docMk/>
                <pc:sldMk cId="2946167362" sldId="901"/>
                <pc2:cmMk id="{38D11384-9E9C-4BC6-8E9F-F15DACB14512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2:56.536" v="327"/>
              <pc2:cmMkLst xmlns:pc2="http://schemas.microsoft.com/office/powerpoint/2019/9/main/command">
                <pc:docMk/>
                <pc:sldMk cId="2946167362" sldId="901"/>
                <pc2:cmMk id="{DAD4C9AD-8A7C-4363-9B97-964AA906DAC2}"/>
              </pc2:cmMkLst>
            </pc226:cmChg>
          </p:ext>
        </pc:extLst>
      </pc:sldChg>
      <pc:sldChg chg="modSp mod delCm">
        <pc:chgData name="Swenson, Sarah (she/her/hers)" userId="54fca1ed-b65c-4c7d-9b1d-bcf0f847c5ca" providerId="ADAL" clId="{857C7473-E3E9-4342-AC53-BE99479BB549}" dt="2024-11-15T20:28:02.868" v="1349" actId="13244"/>
        <pc:sldMkLst>
          <pc:docMk/>
          <pc:sldMk cId="3086596868" sldId="902"/>
        </pc:sldMkLst>
        <pc:spChg chg="ord">
          <ac:chgData name="Swenson, Sarah (she/her/hers)" userId="54fca1ed-b65c-4c7d-9b1d-bcf0f847c5ca" providerId="ADAL" clId="{857C7473-E3E9-4342-AC53-BE99479BB549}" dt="2024-11-15T20:28:02.868" v="1349" actId="13244"/>
          <ac:spMkLst>
            <pc:docMk/>
            <pc:sldMk cId="3086596868" sldId="902"/>
            <ac:spMk id="3" creationId="{EE7E6DC0-494D-55A3-F764-B175281369E5}"/>
          </ac:spMkLst>
        </pc:spChg>
        <pc:spChg chg="ord">
          <ac:chgData name="Swenson, Sarah (she/her/hers)" userId="54fca1ed-b65c-4c7d-9b1d-bcf0f847c5ca" providerId="ADAL" clId="{857C7473-E3E9-4342-AC53-BE99479BB549}" dt="2024-11-15T20:27:48.697" v="1348" actId="13244"/>
          <ac:spMkLst>
            <pc:docMk/>
            <pc:sldMk cId="3086596868" sldId="902"/>
            <ac:spMk id="4" creationId="{8B2B4BEB-8CAA-E203-55D8-366DDCC54AC1}"/>
          </ac:spMkLst>
        </pc:spChg>
        <pc:spChg chg="ord">
          <ac:chgData name="Swenson, Sarah (she/her/hers)" userId="54fca1ed-b65c-4c7d-9b1d-bcf0f847c5ca" providerId="ADAL" clId="{857C7473-E3E9-4342-AC53-BE99479BB549}" dt="2024-11-15T20:27:22.667" v="1345" actId="13244"/>
          <ac:spMkLst>
            <pc:docMk/>
            <pc:sldMk cId="3086596868" sldId="902"/>
            <ac:spMk id="6" creationId="{3C07ABE1-1FFE-0A51-982A-EBEC2B3E7354}"/>
          </ac:spMkLst>
        </pc:spChg>
        <pc:spChg chg="ord">
          <ac:chgData name="Swenson, Sarah (she/her/hers)" userId="54fca1ed-b65c-4c7d-9b1d-bcf0f847c5ca" providerId="ADAL" clId="{857C7473-E3E9-4342-AC53-BE99479BB549}" dt="2024-11-15T20:27:19.570" v="1344" actId="13244"/>
          <ac:spMkLst>
            <pc:docMk/>
            <pc:sldMk cId="3086596868" sldId="902"/>
            <ac:spMk id="8" creationId="{77E14FE8-3BB0-AF4E-6D13-1C2C551311F4}"/>
          </ac:spMkLst>
        </pc:spChg>
        <pc:spChg chg="ord">
          <ac:chgData name="Swenson, Sarah (she/her/hers)" userId="54fca1ed-b65c-4c7d-9b1d-bcf0f847c5ca" providerId="ADAL" clId="{857C7473-E3E9-4342-AC53-BE99479BB549}" dt="2024-11-15T20:27:34.482" v="1346" actId="13244"/>
          <ac:spMkLst>
            <pc:docMk/>
            <pc:sldMk cId="3086596868" sldId="902"/>
            <ac:spMk id="9" creationId="{59707512-13CA-9A98-709A-D039DEE35213}"/>
          </ac:spMkLst>
        </pc:spChg>
        <pc:picChg chg="ord">
          <ac:chgData name="Swenson, Sarah (she/her/hers)" userId="54fca1ed-b65c-4c7d-9b1d-bcf0f847c5ca" providerId="ADAL" clId="{857C7473-E3E9-4342-AC53-BE99479BB549}" dt="2024-11-15T20:27:39.596" v="1347" actId="13244"/>
          <ac:picMkLst>
            <pc:docMk/>
            <pc:sldMk cId="3086596868" sldId="902"/>
            <ac:picMk id="12" creationId="{98788A96-EC11-588A-B0D6-4299E3065C4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7:11.610" v="1342"/>
              <pc2:cmMkLst xmlns:pc2="http://schemas.microsoft.com/office/powerpoint/2019/9/main/command">
                <pc:docMk/>
                <pc:sldMk cId="3086596868" sldId="902"/>
                <pc2:cmMk id="{3342E99D-8CF2-4FC3-BB07-82F9784F8A49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7:10.786" v="1341"/>
              <pc2:cmMkLst xmlns:pc2="http://schemas.microsoft.com/office/powerpoint/2019/9/main/command">
                <pc:docMk/>
                <pc:sldMk cId="3086596868" sldId="902"/>
                <pc2:cmMk id="{7AEF26B6-4CF4-40E6-B92B-80C7942070FD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7:12.356" v="1343"/>
              <pc2:cmMkLst xmlns:pc2="http://schemas.microsoft.com/office/powerpoint/2019/9/main/command">
                <pc:docMk/>
                <pc:sldMk cId="3086596868" sldId="902"/>
                <pc2:cmMk id="{E3463CFB-2F82-4F9B-A8DE-74E635DA9DC4}"/>
              </pc2:cmMkLst>
            </pc226:cmChg>
          </p:ext>
        </pc:extLst>
      </pc:sldChg>
      <pc:sldChg chg="modSp mod">
        <pc:chgData name="Swenson, Sarah (she/her/hers)" userId="54fca1ed-b65c-4c7d-9b1d-bcf0f847c5ca" providerId="ADAL" clId="{857C7473-E3E9-4342-AC53-BE99479BB549}" dt="2024-11-15T20:32:59.912" v="1359" actId="13244"/>
        <pc:sldMkLst>
          <pc:docMk/>
          <pc:sldMk cId="3632755554" sldId="906"/>
        </pc:sldMkLst>
        <pc:spChg chg="ord">
          <ac:chgData name="Swenson, Sarah (she/her/hers)" userId="54fca1ed-b65c-4c7d-9b1d-bcf0f847c5ca" providerId="ADAL" clId="{857C7473-E3E9-4342-AC53-BE99479BB549}" dt="2024-11-15T20:32:59.912" v="1359" actId="13244"/>
          <ac:spMkLst>
            <pc:docMk/>
            <pc:sldMk cId="3632755554" sldId="906"/>
            <ac:spMk id="12" creationId="{56663F1C-5D1E-E9A6-8C03-406FAEABE1A9}"/>
          </ac:spMkLst>
        </pc:spChg>
        <pc:picChg chg="mod">
          <ac:chgData name="Swenson, Sarah (she/her/hers)" userId="54fca1ed-b65c-4c7d-9b1d-bcf0f847c5ca" providerId="ADAL" clId="{857C7473-E3E9-4342-AC53-BE99479BB549}" dt="2024-11-15T20:25:45.183" v="1337" actId="962"/>
          <ac:picMkLst>
            <pc:docMk/>
            <pc:sldMk cId="3632755554" sldId="906"/>
            <ac:picMk id="4" creationId="{F5B9643E-36E4-2560-697B-6B821B63CEDE}"/>
          </ac:picMkLst>
        </pc:picChg>
      </pc:sldChg>
      <pc:sldChg chg="modSp mod delCm">
        <pc:chgData name="Swenson, Sarah (she/her/hers)" userId="54fca1ed-b65c-4c7d-9b1d-bcf0f847c5ca" providerId="ADAL" clId="{857C7473-E3E9-4342-AC53-BE99479BB549}" dt="2024-11-15T20:37:01.072" v="1375" actId="13244"/>
        <pc:sldMkLst>
          <pc:docMk/>
          <pc:sldMk cId="3345081150" sldId="948"/>
        </pc:sldMkLst>
        <pc:spChg chg="ord">
          <ac:chgData name="Swenson, Sarah (she/her/hers)" userId="54fca1ed-b65c-4c7d-9b1d-bcf0f847c5ca" providerId="ADAL" clId="{857C7473-E3E9-4342-AC53-BE99479BB549}" dt="2024-11-15T20:36:57.289" v="1374" actId="13244"/>
          <ac:spMkLst>
            <pc:docMk/>
            <pc:sldMk cId="3345081150" sldId="948"/>
            <ac:spMk id="8" creationId="{3548B0BF-95AD-4675-112A-32B952F6059A}"/>
          </ac:spMkLst>
        </pc:spChg>
        <pc:spChg chg="ord">
          <ac:chgData name="Swenson, Sarah (she/her/hers)" userId="54fca1ed-b65c-4c7d-9b1d-bcf0f847c5ca" providerId="ADAL" clId="{857C7473-E3E9-4342-AC53-BE99479BB549}" dt="2024-11-15T20:37:01.072" v="1375" actId="13244"/>
          <ac:spMkLst>
            <pc:docMk/>
            <pc:sldMk cId="3345081150" sldId="948"/>
            <ac:spMk id="9" creationId="{EC14AFDA-3535-C820-EEC6-3FC3FF524D4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3:48.168" v="1364"/>
              <pc2:cmMkLst xmlns:pc2="http://schemas.microsoft.com/office/powerpoint/2019/9/main/command">
                <pc:docMk/>
                <pc:sldMk cId="3345081150" sldId="948"/>
                <pc2:cmMk id="{939B850E-A2E0-4E68-81DF-069C9E3DFC61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3:47.256" v="1363"/>
              <pc2:cmMkLst xmlns:pc2="http://schemas.microsoft.com/office/powerpoint/2019/9/main/command">
                <pc:docMk/>
                <pc:sldMk cId="3345081150" sldId="948"/>
                <pc2:cmMk id="{4C963911-0A7C-4AD2-BB16-FB398D57A69E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3:48.955" v="1365"/>
              <pc2:cmMkLst xmlns:pc2="http://schemas.microsoft.com/office/powerpoint/2019/9/main/command">
                <pc:docMk/>
                <pc:sldMk cId="3345081150" sldId="948"/>
                <pc2:cmMk id="{EDCD025B-33F3-416A-A404-C5672D3CFA42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3:49.845" v="1366"/>
              <pc2:cmMkLst xmlns:pc2="http://schemas.microsoft.com/office/powerpoint/2019/9/main/command">
                <pc:docMk/>
                <pc:sldMk cId="3345081150" sldId="948"/>
                <pc2:cmMk id="{E8B96860-12DD-46C5-8CEB-903453A20EE9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3:46.577" v="1362"/>
              <pc2:cmMkLst xmlns:pc2="http://schemas.microsoft.com/office/powerpoint/2019/9/main/command">
                <pc:docMk/>
                <pc:sldMk cId="3345081150" sldId="948"/>
                <pc2:cmMk id="{6DCC28C1-4C3A-44F7-8C73-1E0236D58722}"/>
              </pc2:cmMkLst>
            </pc226:cmChg>
          </p:ext>
        </pc:extLst>
      </pc:sldChg>
      <pc:sldChg chg="modSp mod delCm">
        <pc:chgData name="Swenson, Sarah (she/her/hers)" userId="54fca1ed-b65c-4c7d-9b1d-bcf0f847c5ca" providerId="ADAL" clId="{857C7473-E3E9-4342-AC53-BE99479BB549}" dt="2024-11-15T20:26:54.810" v="1340" actId="13244"/>
        <pc:sldMkLst>
          <pc:docMk/>
          <pc:sldMk cId="3236017815" sldId="951"/>
        </pc:sldMkLst>
        <pc:spChg chg="ord">
          <ac:chgData name="Swenson, Sarah (she/her/hers)" userId="54fca1ed-b65c-4c7d-9b1d-bcf0f847c5ca" providerId="ADAL" clId="{857C7473-E3E9-4342-AC53-BE99479BB549}" dt="2024-11-15T20:26:47.395" v="1339" actId="13244"/>
          <ac:spMkLst>
            <pc:docMk/>
            <pc:sldMk cId="3236017815" sldId="951"/>
            <ac:spMk id="15" creationId="{918339A8-0E52-E4DB-C605-A0C896F837D8}"/>
          </ac:spMkLst>
        </pc:spChg>
        <pc:spChg chg="ord">
          <ac:chgData name="Swenson, Sarah (she/her/hers)" userId="54fca1ed-b65c-4c7d-9b1d-bcf0f847c5ca" providerId="ADAL" clId="{857C7473-E3E9-4342-AC53-BE99479BB549}" dt="2024-11-15T20:26:54.810" v="1340" actId="13244"/>
          <ac:spMkLst>
            <pc:docMk/>
            <pc:sldMk cId="3236017815" sldId="951"/>
            <ac:spMk id="16" creationId="{6E57DAAF-10C1-077C-8110-6E45743D61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6:39.572" v="1338"/>
              <pc2:cmMkLst xmlns:pc2="http://schemas.microsoft.com/office/powerpoint/2019/9/main/command">
                <pc:docMk/>
                <pc:sldMk cId="3236017815" sldId="951"/>
                <pc2:cmMk id="{F7C3CA8A-A0D3-4B11-80A2-7053140736A5}"/>
              </pc2:cmMkLst>
            </pc226:cmChg>
          </p:ext>
        </pc:extLst>
      </pc:sldChg>
      <pc:sldChg chg="modSp mod">
        <pc:chgData name="Swenson, Sarah (she/her/hers)" userId="54fca1ed-b65c-4c7d-9b1d-bcf0f847c5ca" providerId="ADAL" clId="{857C7473-E3E9-4342-AC53-BE99479BB549}" dt="2024-11-15T20:43:34.662" v="1435" actId="20577"/>
        <pc:sldMkLst>
          <pc:docMk/>
          <pc:sldMk cId="3103468952" sldId="952"/>
        </pc:sldMkLst>
        <pc:spChg chg="mod">
          <ac:chgData name="Swenson, Sarah (she/her/hers)" userId="54fca1ed-b65c-4c7d-9b1d-bcf0f847c5ca" providerId="ADAL" clId="{857C7473-E3E9-4342-AC53-BE99479BB549}" dt="2024-11-15T20:43:34.662" v="1435" actId="20577"/>
          <ac:spMkLst>
            <pc:docMk/>
            <pc:sldMk cId="3103468952" sldId="952"/>
            <ac:spMk id="15" creationId="{918339A8-0E52-E4DB-C605-A0C896F837D8}"/>
          </ac:spMkLst>
        </pc:spChg>
      </pc:sldChg>
      <pc:sldChg chg="delCm modCm">
        <pc:chgData name="Swenson, Sarah (she/her/hers)" userId="54fca1ed-b65c-4c7d-9b1d-bcf0f847c5ca" providerId="ADAL" clId="{857C7473-E3E9-4342-AC53-BE99479BB549}" dt="2024-11-15T20:45:30.457" v="1443"/>
        <pc:sldMkLst>
          <pc:docMk/>
          <pc:sldMk cId="2430896094" sldId="9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45:29.682" v="1442"/>
              <pc2:cmMkLst xmlns:pc2="http://schemas.microsoft.com/office/powerpoint/2019/9/main/command">
                <pc:docMk/>
                <pc:sldMk cId="2430896094" sldId="954"/>
                <pc2:cmMk id="{1C41DE5E-6D63-4CB1-8B36-57211741CFE4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45:25.464" v="1438"/>
              <pc2:cmMkLst xmlns:pc2="http://schemas.microsoft.com/office/powerpoint/2019/9/main/command">
                <pc:docMk/>
                <pc:sldMk cId="2430896094" sldId="954"/>
                <pc2:cmMk id="{994EC483-C952-4E5F-8BAA-8F9D66D80D11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45:26.073" v="1439"/>
              <pc2:cmMkLst xmlns:pc2="http://schemas.microsoft.com/office/powerpoint/2019/9/main/command">
                <pc:docMk/>
                <pc:sldMk cId="2430896094" sldId="954"/>
                <pc2:cmMk id="{70961F9D-F6A4-4AD5-A88A-E0A022D9A218}"/>
              </pc2:cmMkLst>
            </pc226:cmChg>
            <pc226:cmChg xmlns:pc226="http://schemas.microsoft.com/office/powerpoint/2022/06/main/command" chg="del mod">
              <pc226:chgData name="Swenson, Sarah (she/her/hers)" userId="54fca1ed-b65c-4c7d-9b1d-bcf0f847c5ca" providerId="ADAL" clId="{857C7473-E3E9-4342-AC53-BE99479BB549}" dt="2024-11-15T20:45:28.971" v="1441"/>
              <pc2:cmMkLst xmlns:pc2="http://schemas.microsoft.com/office/powerpoint/2019/9/main/command">
                <pc:docMk/>
                <pc:sldMk cId="2430896094" sldId="954"/>
                <pc2:cmMk id="{249258B9-21FD-4888-802C-062DC9A84801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45:30.457" v="1443"/>
              <pc2:cmMkLst xmlns:pc2="http://schemas.microsoft.com/office/powerpoint/2019/9/main/command">
                <pc:docMk/>
                <pc:sldMk cId="2430896094" sldId="954"/>
                <pc2:cmMk id="{BFA811F5-887A-4F07-B147-1806BDA3E3FA}"/>
              </pc2:cmMkLst>
            </pc226:cmChg>
          </p:ext>
        </pc:extLst>
      </pc:sldChg>
      <pc:sldChg chg="modSp mod delCm">
        <pc:chgData name="Swenson, Sarah (she/her/hers)" userId="54fca1ed-b65c-4c7d-9b1d-bcf0f847c5ca" providerId="ADAL" clId="{857C7473-E3E9-4342-AC53-BE99479BB549}" dt="2024-11-15T20:33:40.760" v="1361" actId="13244"/>
        <pc:sldMkLst>
          <pc:docMk/>
          <pc:sldMk cId="2354007278" sldId="955"/>
        </pc:sldMkLst>
        <pc:spChg chg="ord">
          <ac:chgData name="Swenson, Sarah (she/her/hers)" userId="54fca1ed-b65c-4c7d-9b1d-bcf0f847c5ca" providerId="ADAL" clId="{857C7473-E3E9-4342-AC53-BE99479BB549}" dt="2024-11-15T20:33:17.048" v="1360" actId="13244"/>
          <ac:spMkLst>
            <pc:docMk/>
            <pc:sldMk cId="2354007278" sldId="955"/>
            <ac:spMk id="15" creationId="{918339A8-0E52-E4DB-C605-A0C896F837D8}"/>
          </ac:spMkLst>
        </pc:spChg>
        <pc:picChg chg="mod ord">
          <ac:chgData name="Swenson, Sarah (she/her/hers)" userId="54fca1ed-b65c-4c7d-9b1d-bcf0f847c5ca" providerId="ADAL" clId="{857C7473-E3E9-4342-AC53-BE99479BB549}" dt="2024-11-15T20:33:40.760" v="1361" actId="13244"/>
          <ac:picMkLst>
            <pc:docMk/>
            <pc:sldMk cId="2354007278" sldId="955"/>
            <ac:picMk id="5" creationId="{E805CF8B-4147-59AC-71D6-3D1542E5E33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3:04.382" v="331"/>
              <pc2:cmMkLst xmlns:pc2="http://schemas.microsoft.com/office/powerpoint/2019/9/main/command">
                <pc:docMk/>
                <pc:sldMk cId="2354007278" sldId="955"/>
                <pc2:cmMk id="{3E965C10-4E02-49DA-B573-2D09100DEEF0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3:02.756" v="329"/>
              <pc2:cmMkLst xmlns:pc2="http://schemas.microsoft.com/office/powerpoint/2019/9/main/command">
                <pc:docMk/>
                <pc:sldMk cId="2354007278" sldId="955"/>
                <pc2:cmMk id="{E32F6574-0A36-4FFE-930C-67BBBA836859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3:03.664" v="330"/>
              <pc2:cmMkLst xmlns:pc2="http://schemas.microsoft.com/office/powerpoint/2019/9/main/command">
                <pc:docMk/>
                <pc:sldMk cId="2354007278" sldId="955"/>
                <pc2:cmMk id="{596114E0-9135-445B-AA91-E40C39E31B62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3:01.954" v="328"/>
              <pc2:cmMkLst xmlns:pc2="http://schemas.microsoft.com/office/powerpoint/2019/9/main/command">
                <pc:docMk/>
                <pc:sldMk cId="2354007278" sldId="955"/>
                <pc2:cmMk id="{12500EFE-24AC-4D96-AE94-0EE4508C78F4}"/>
              </pc2:cmMkLst>
            </pc226:cmChg>
          </p:ext>
        </pc:extLst>
      </pc:sldChg>
      <pc:sldChg chg="modSp mod">
        <pc:chgData name="Swenson, Sarah (she/her/hers)" userId="54fca1ed-b65c-4c7d-9b1d-bcf0f847c5ca" providerId="ADAL" clId="{857C7473-E3E9-4342-AC53-BE99479BB549}" dt="2024-11-15T20:43:30.360" v="1433" actId="962"/>
        <pc:sldMkLst>
          <pc:docMk/>
          <pc:sldMk cId="1476746592" sldId="956"/>
        </pc:sldMkLst>
        <pc:spChg chg="ord">
          <ac:chgData name="Swenson, Sarah (she/her/hers)" userId="54fca1ed-b65c-4c7d-9b1d-bcf0f847c5ca" providerId="ADAL" clId="{857C7473-E3E9-4342-AC53-BE99479BB549}" dt="2024-11-15T20:35:00.851" v="1369" actId="13244"/>
          <ac:spMkLst>
            <pc:docMk/>
            <pc:sldMk cId="1476746592" sldId="956"/>
            <ac:spMk id="12" creationId="{BBD761FF-7EA4-5C57-2F20-E6CB386ED7A7}"/>
          </ac:spMkLst>
        </pc:spChg>
        <pc:spChg chg="ord">
          <ac:chgData name="Swenson, Sarah (she/her/hers)" userId="54fca1ed-b65c-4c7d-9b1d-bcf0f847c5ca" providerId="ADAL" clId="{857C7473-E3E9-4342-AC53-BE99479BB549}" dt="2024-11-15T20:34:52.510" v="1367" actId="13244"/>
          <ac:spMkLst>
            <pc:docMk/>
            <pc:sldMk cId="1476746592" sldId="956"/>
            <ac:spMk id="15" creationId="{918339A8-0E52-E4DB-C605-A0C896F837D8}"/>
          </ac:spMkLst>
        </pc:spChg>
        <pc:spChg chg="ord">
          <ac:chgData name="Swenson, Sarah (she/her/hers)" userId="54fca1ed-b65c-4c7d-9b1d-bcf0f847c5ca" providerId="ADAL" clId="{857C7473-E3E9-4342-AC53-BE99479BB549}" dt="2024-11-15T20:34:57.337" v="1368" actId="13244"/>
          <ac:spMkLst>
            <pc:docMk/>
            <pc:sldMk cId="1476746592" sldId="956"/>
            <ac:spMk id="16" creationId="{6E57DAAF-10C1-077C-8110-6E45743D61A4}"/>
          </ac:spMkLst>
        </pc:spChg>
        <pc:picChg chg="mod ord">
          <ac:chgData name="Swenson, Sarah (she/her/hers)" userId="54fca1ed-b65c-4c7d-9b1d-bcf0f847c5ca" providerId="ADAL" clId="{857C7473-E3E9-4342-AC53-BE99479BB549}" dt="2024-11-15T20:43:30.360" v="1433" actId="962"/>
          <ac:picMkLst>
            <pc:docMk/>
            <pc:sldMk cId="1476746592" sldId="956"/>
            <ac:picMk id="3" creationId="{65E34960-2386-B8A1-9242-09600AAD3147}"/>
          </ac:picMkLst>
        </pc:picChg>
      </pc:sldChg>
      <pc:sldChg chg="delCm">
        <pc:chgData name="Swenson, Sarah (she/her/hers)" userId="54fca1ed-b65c-4c7d-9b1d-bcf0f847c5ca" providerId="ADAL" clId="{857C7473-E3E9-4342-AC53-BE99479BB549}" dt="2024-11-15T20:45:16.305" v="1437"/>
        <pc:sldMkLst>
          <pc:docMk/>
          <pc:sldMk cId="308228916" sldId="9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45:16.305" v="1437"/>
              <pc2:cmMkLst xmlns:pc2="http://schemas.microsoft.com/office/powerpoint/2019/9/main/command">
                <pc:docMk/>
                <pc:sldMk cId="308228916" sldId="957"/>
                <pc2:cmMk id="{29B6471A-51D2-4CDA-AD91-862E63ED6B2F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45:15.489" v="1436"/>
              <pc2:cmMkLst xmlns:pc2="http://schemas.microsoft.com/office/powerpoint/2019/9/main/command">
                <pc:docMk/>
                <pc:sldMk cId="308228916" sldId="957"/>
                <pc2:cmMk id="{E0608F85-1D48-4CE3-A535-3571E6A44B19}"/>
              </pc2:cmMkLst>
            </pc226:cmChg>
          </p:ext>
        </pc:extLst>
      </pc:sldChg>
      <pc:sldChg chg="modSp mod delCm">
        <pc:chgData name="Swenson, Sarah (she/her/hers)" userId="54fca1ed-b65c-4c7d-9b1d-bcf0f847c5ca" providerId="ADAL" clId="{857C7473-E3E9-4342-AC53-BE99479BB549}" dt="2024-11-15T20:40:25.523" v="1383" actId="948"/>
        <pc:sldMkLst>
          <pc:docMk/>
          <pc:sldMk cId="177068279" sldId="958"/>
        </pc:sldMkLst>
        <pc:spChg chg="mod">
          <ac:chgData name="Swenson, Sarah (she/her/hers)" userId="54fca1ed-b65c-4c7d-9b1d-bcf0f847c5ca" providerId="ADAL" clId="{857C7473-E3E9-4342-AC53-BE99479BB549}" dt="2024-11-15T20:40:25.523" v="1383" actId="948"/>
          <ac:spMkLst>
            <pc:docMk/>
            <pc:sldMk cId="177068279" sldId="958"/>
            <ac:spMk id="6" creationId="{40635ABE-7B9F-3949-743B-BB26666D625F}"/>
          </ac:spMkLst>
        </pc:spChg>
        <pc:spChg chg="ord">
          <ac:chgData name="Swenson, Sarah (she/her/hers)" userId="54fca1ed-b65c-4c7d-9b1d-bcf0f847c5ca" providerId="ADAL" clId="{857C7473-E3E9-4342-AC53-BE99479BB549}" dt="2024-11-15T20:39:42.879" v="1379" actId="13244"/>
          <ac:spMkLst>
            <pc:docMk/>
            <pc:sldMk cId="177068279" sldId="958"/>
            <ac:spMk id="9" creationId="{EC14AFDA-3535-C820-EEC6-3FC3FF524D42}"/>
          </ac:spMkLst>
        </pc:spChg>
        <pc:spChg chg="ord">
          <ac:chgData name="Swenson, Sarah (she/her/hers)" userId="54fca1ed-b65c-4c7d-9b1d-bcf0f847c5ca" providerId="ADAL" clId="{857C7473-E3E9-4342-AC53-BE99479BB549}" dt="2024-11-15T20:39:47.480" v="1380" actId="13244"/>
          <ac:spMkLst>
            <pc:docMk/>
            <pc:sldMk cId="177068279" sldId="958"/>
            <ac:spMk id="15" creationId="{459CB541-FDD3-2FB6-9834-6BF2BAF963B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5:07.863" v="1372"/>
              <pc2:cmMkLst xmlns:pc2="http://schemas.microsoft.com/office/powerpoint/2019/9/main/command">
                <pc:docMk/>
                <pc:sldMk cId="177068279" sldId="958"/>
                <pc2:cmMk id="{9D1B3F51-88A4-4869-8C6F-A2CDBA2BA0EC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5:08.647" v="1373"/>
              <pc2:cmMkLst xmlns:pc2="http://schemas.microsoft.com/office/powerpoint/2019/9/main/command">
                <pc:docMk/>
                <pc:sldMk cId="177068279" sldId="958"/>
                <pc2:cmMk id="{17933E77-6173-476A-AF8F-0A3AD48661C4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5:06.270" v="1370"/>
              <pc2:cmMkLst xmlns:pc2="http://schemas.microsoft.com/office/powerpoint/2019/9/main/command">
                <pc:docMk/>
                <pc:sldMk cId="177068279" sldId="958"/>
                <pc2:cmMk id="{3F2D5CDA-5441-4BB4-BAA4-B58FEBD55728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35:07.232" v="1371"/>
              <pc2:cmMkLst xmlns:pc2="http://schemas.microsoft.com/office/powerpoint/2019/9/main/command">
                <pc:docMk/>
                <pc:sldMk cId="177068279" sldId="958"/>
                <pc2:cmMk id="{2E5A41EA-F19B-4364-82F3-942FB3350DC0}"/>
              </pc2:cmMkLst>
            </pc226:cmChg>
          </p:ext>
        </pc:extLst>
      </pc:sldChg>
      <pc:sldChg chg="modSp mod delCm">
        <pc:chgData name="Swenson, Sarah (she/her/hers)" userId="54fca1ed-b65c-4c7d-9b1d-bcf0f847c5ca" providerId="ADAL" clId="{857C7473-E3E9-4342-AC53-BE99479BB549}" dt="2024-11-15T20:38:55.426" v="1378" actId="13244"/>
        <pc:sldMkLst>
          <pc:docMk/>
          <pc:sldMk cId="3290492248" sldId="959"/>
        </pc:sldMkLst>
        <pc:spChg chg="ord">
          <ac:chgData name="Swenson, Sarah (she/her/hers)" userId="54fca1ed-b65c-4c7d-9b1d-bcf0f847c5ca" providerId="ADAL" clId="{857C7473-E3E9-4342-AC53-BE99479BB549}" dt="2024-11-15T20:29:38.286" v="1354" actId="13244"/>
          <ac:spMkLst>
            <pc:docMk/>
            <pc:sldMk cId="3290492248" sldId="959"/>
            <ac:spMk id="3" creationId="{F736FAE0-2EF9-9AC8-37DD-5A9469B74B53}"/>
          </ac:spMkLst>
        </pc:spChg>
        <pc:spChg chg="ord">
          <ac:chgData name="Swenson, Sarah (she/her/hers)" userId="54fca1ed-b65c-4c7d-9b1d-bcf0f847c5ca" providerId="ADAL" clId="{857C7473-E3E9-4342-AC53-BE99479BB549}" dt="2024-11-15T20:29:31.593" v="1353" actId="13244"/>
          <ac:spMkLst>
            <pc:docMk/>
            <pc:sldMk cId="3290492248" sldId="959"/>
            <ac:spMk id="15" creationId="{918339A8-0E52-E4DB-C605-A0C896F837D8}"/>
          </ac:spMkLst>
        </pc:spChg>
        <pc:spChg chg="ord">
          <ac:chgData name="Swenson, Sarah (she/her/hers)" userId="54fca1ed-b65c-4c7d-9b1d-bcf0f847c5ca" providerId="ADAL" clId="{857C7473-E3E9-4342-AC53-BE99479BB549}" dt="2024-11-15T20:38:55.426" v="1378" actId="13244"/>
          <ac:spMkLst>
            <pc:docMk/>
            <pc:sldMk cId="3290492248" sldId="959"/>
            <ac:spMk id="16" creationId="{6E57DAAF-10C1-077C-8110-6E45743D61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9:45.627" v="1358"/>
              <pc2:cmMkLst xmlns:pc2="http://schemas.microsoft.com/office/powerpoint/2019/9/main/command">
                <pc:docMk/>
                <pc:sldMk cId="3290492248" sldId="959"/>
                <pc2:cmMk id="{12A6FB03-46DE-41FA-9E8E-2B24E749DABF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9:44.865" v="1357"/>
              <pc2:cmMkLst xmlns:pc2="http://schemas.microsoft.com/office/powerpoint/2019/9/main/command">
                <pc:docMk/>
                <pc:sldMk cId="3290492248" sldId="959"/>
                <pc2:cmMk id="{E19C08DA-C574-4F7E-99AB-FFC2E1D7BD69}"/>
              </pc2:cmMkLst>
            </pc226:cmChg>
            <pc226:cmChg xmlns:pc226="http://schemas.microsoft.com/office/powerpoint/2022/06/main/command" chg="del">
              <pc226:chgData name="Swenson, Sarah (she/her/hers)" userId="54fca1ed-b65c-4c7d-9b1d-bcf0f847c5ca" providerId="ADAL" clId="{857C7473-E3E9-4342-AC53-BE99479BB549}" dt="2024-11-15T20:29:44.011" v="1356"/>
              <pc2:cmMkLst xmlns:pc2="http://schemas.microsoft.com/office/powerpoint/2019/9/main/command">
                <pc:docMk/>
                <pc:sldMk cId="3290492248" sldId="959"/>
                <pc2:cmMk id="{EA2245DF-2C93-427D-A6E6-3A825FD5458A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F8310-7BB5-4AC7-AB6C-175DB09706E1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2E215-85F4-4907-816B-8C2D64221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5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9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80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Instructor Notes: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6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82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4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15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7144A-3987-426E-ACB2-4F24C37C4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585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Instructor Notes: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2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2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7144A-3987-426E-ACB2-4F24C37C4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83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0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55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2E215-85F4-4907-816B-8C2D642215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047DD-9995-FD44-A959-A90FBB8CB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74531-806C-954B-BA72-BACD7EF5F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55E4B-61F1-EF4C-9B2F-C6AC4D9A7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F0D4A-B8A1-AA42-A7B2-6AE1B02D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5BE9-F4FA-4AC8-963F-FDE4294CEA4C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253A5-BCA4-D441-96DF-1607CD7E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F65C-D98E-A34E-9D72-195E9DA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94741-A623-244C-8E1E-5DAC521AB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6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CAFB4E2-0833-9643-B9F6-1F261141E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401600-E6B4-984A-B2A7-32962291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5A47C-6047-3A4D-B702-B2FAA41ED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86539-2168-C047-AAE5-42B1BC666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F43B-FE1D-7247-A1EC-1682FB3A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1F5B-3FE8-4CD3-A300-600B85C9F8BD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83DA-5F27-A24B-87B2-C611D580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85125-34C8-B444-B874-9ABE0F9D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F7D3294-63A1-6D4F-A7A7-259272BA6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63EEF-3D13-9C47-8C3E-E737BCF2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D78D3-D604-184B-8FBC-4247540C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F22EC-0E2A-D941-BFF1-E5C2AAEE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B8F1-E34A-4337-9557-F675F2B1ED0B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5B96-A44A-BF42-9011-6627A777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6543-C031-AD47-BDCE-4DCC474D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35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9D10236-3734-4E40-A75A-A178A7DE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6A9C8-C6ED-2E45-BE97-0827984A2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E3A35-A859-9D4D-B8AA-4C7F942C2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D102-0EAC-8843-B8E8-710E67B9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F11E-0015-42B1-8221-EB0E69114AD8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E110C-580C-B44B-8862-98AFF17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5A76-0C8C-D54F-A0BB-DA0F6838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12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047DD-9995-FD44-A959-A90FBB8CB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74531-806C-954B-BA72-BACD7EF5F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55E4B-61F1-EF4C-9B2F-C6AC4D9A7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F0D4A-B8A1-AA42-A7B2-6AE1B02D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5BE9-F4FA-4AC8-963F-FDE4294CEA4C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253A5-BCA4-D441-96DF-1607CD7E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F65C-D98E-A34E-9D72-195E9DA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94741-A623-244C-8E1E-5DAC521AB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57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AF423B1-A0A9-2044-BC25-8C4E5AC6D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2A74D-ABC9-DA43-B9E5-273F903F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64E6-AD2A-2943-A9A1-E2D88AA3E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8648F-9467-884A-93DD-C81D8F71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3593-3CE5-4F02-8B38-89C943A6C985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EA4F9-0225-7842-ADAC-D59F7D5F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59BBD-A90D-9C49-A03B-2825559B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0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03449D0-0EE0-2E4D-9602-53CFE60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42182-9BCC-EA43-8F60-B2D72BC8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D92C2-FFA6-5F45-8B64-DE2D66449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BCCFE-C477-0D43-AD60-E853E721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334F-3A6E-41B6-AA92-B6B2551E2961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21D9C-B28F-7449-90BE-DDD501CE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4F31-C832-F343-A511-B3261000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8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FBE31DF-A6D5-BD45-9B71-960BB6C70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DF934-BE9E-674B-89BB-9F85225D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9420-E610-9442-BD7A-322F6D60D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E696A-8D11-5A47-AC31-DFCA6D35F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525E7-D225-DF49-BDC0-7D7F25BE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60E6-1B0E-4AEB-B353-8E0D8F8A3BFB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173F0-5FE9-804A-A7C5-2440A827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B1D08-A637-4442-836E-58D664E3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5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363604C-7524-F643-89EE-A32E01FCC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52A70-6D81-9147-A6B2-0133A152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F13A5-8058-CF4D-98C7-9A9A5F36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25D36-FF3E-7449-A928-4F9C0EB23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1356-A70C-BE47-82F0-A52F31D29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ED689-3D40-284F-BC42-54A139A2D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94458-A111-8247-A174-115CE027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E9DD-74D4-4779-B57E-A31198BE38AA}" type="datetime1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51088-0972-A54C-A0C0-9412B04B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F65B1-1811-CC44-A2F7-78C7A7BE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2451C8F-0C41-4C4C-9D38-9B748429E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DD63C-2253-704C-A0A5-B596C23F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528A-694A-BF41-8F48-95BB5315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60BA-0922-4765-9289-49176D7635D7}" type="datetime1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CE9E9-76B2-C148-AA8C-53536E9E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9A9D-6B82-024B-BD5C-CE72B485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2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D63C-2253-704C-A0A5-B596C23F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70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AF423B1-A0A9-2044-BC25-8C4E5AC6D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2A74D-ABC9-DA43-B9E5-273F903F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64E6-AD2A-2943-A9A1-E2D88AA3E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8648F-9467-884A-93DD-C81D8F71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3593-3CE5-4F02-8B38-89C943A6C985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EA4F9-0225-7842-ADAC-D59F7D5F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59BBD-A90D-9C49-A03B-2825559B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1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FA87FF-C067-9840-99B5-ECD1F5A67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688B0-8B0F-E44F-A305-E971E458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EA47-855B-4D78-A3DC-9998B64D9D78}" type="datetime1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77BA4-34DD-F949-8D9E-F6E1B58C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11E4A-8C69-084D-88A1-ECB23714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2F557-0AE6-FC4C-BE75-365CF898B2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00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64ABFF2-8CC1-E24B-AE0B-C6F49FD9D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59204-7483-294D-961C-819A95A4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9F59-5E26-D149-A6B0-563EE150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0CE9E-9E35-834D-B166-84F84B318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18D6C-4313-0A46-B8E2-DD56394B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D871-667B-43D7-AAF2-12ED73719ACC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92945-F5A7-4644-B576-E5EAF28E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DBDCE-4783-4941-9BCF-7833A952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61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CAFB4E2-0833-9643-B9F6-1F261141E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401600-E6B4-984A-B2A7-32962291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5A47C-6047-3A4D-B702-B2FAA41ED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86539-2168-C047-AAE5-42B1BC666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F43B-FE1D-7247-A1EC-1682FB3A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1F5B-3FE8-4CD3-A300-600B85C9F8BD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83DA-5F27-A24B-87B2-C611D580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85125-34C8-B444-B874-9ABE0F9D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57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F7D3294-63A1-6D4F-A7A7-259272BA6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63EEF-3D13-9C47-8C3E-E737BCF2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D78D3-D604-184B-8FBC-4247540C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F22EC-0E2A-D941-BFF1-E5C2AAEE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B8F1-E34A-4337-9557-F675F2B1ED0B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5B96-A44A-BF42-9011-6627A777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6543-C031-AD47-BDCE-4DCC474D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36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9D10236-3734-4E40-A75A-A178A7DE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6A9C8-C6ED-2E45-BE97-0827984A2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E3A35-A859-9D4D-B8AA-4C7F942C2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D102-0EAC-8843-B8E8-710E67B9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F11E-0015-42B1-8221-EB0E69114AD8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E110C-580C-B44B-8862-98AFF17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5A76-0C8C-D54F-A0BB-DA0F6838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0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38000">
              <a:schemeClr val="bg1"/>
            </a:gs>
            <a:gs pos="0">
              <a:schemeClr val="bg1"/>
            </a:gs>
            <a:gs pos="100000">
              <a:srgbClr val="DFE0E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0991"/>
            <a:ext cx="9144000" cy="20389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A26-AF28-47BB-824F-AFCCE8E69303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2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5">
          <p15:clr>
            <a:srgbClr val="FBAE40"/>
          </p15:clr>
        </p15:guide>
        <p15:guide id="2" pos="1272">
          <p15:clr>
            <a:srgbClr val="FBAE40"/>
          </p15:clr>
        </p15:guide>
        <p15:guide id="3" orient="horz" pos="781">
          <p15:clr>
            <a:srgbClr val="FBAE40"/>
          </p15:clr>
        </p15:guide>
        <p15:guide id="4" pos="19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1ED-44AB-415E-BFC2-EFC195B93052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33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E05E-E216-4D58-A4A4-BF4131AFFCC8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57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E4E1-54D4-4F0F-A220-825C587F2FCF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7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102" y="351873"/>
            <a:ext cx="8869897" cy="8673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3D6D-2122-405E-8FB1-FC76DDADE528}" type="datetime1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8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03449D0-0EE0-2E4D-9602-53CFE60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42182-9BCC-EA43-8F60-B2D72BC8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D92C2-FFA6-5F45-8B64-DE2D66449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BCCFE-C477-0D43-AD60-E853E721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334F-3A6E-41B6-AA92-B6B2551E2961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21D9C-B28F-7449-90BE-DDD501CE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4F31-C832-F343-A511-B3261000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8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1C6-5275-4F3E-B310-50FA311F5211}" type="datetime1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67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33B83-9DBA-453C-9E59-0AFF22FF0925}" type="datetime1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3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17983"/>
            <a:ext cx="6172200" cy="44430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F69C-002A-4A7A-AA38-D978501FFA1C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322104" y="338622"/>
            <a:ext cx="8869896" cy="895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895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97496"/>
            <a:ext cx="6172200" cy="43635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FDB-0A16-4000-9020-EE91E73838C4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22104" y="338622"/>
            <a:ext cx="8869896" cy="895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899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1465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59" y="-141"/>
            <a:ext cx="12191761" cy="6857756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609600" y="-133"/>
            <a:ext cx="7315200" cy="24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4267200" y="2545733"/>
            <a:ext cx="7315200" cy="36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6180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-159" y="-141"/>
            <a:ext cx="12191761" cy="6857756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609600" y="-133"/>
            <a:ext cx="7315200" cy="24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1"/>
          </p:nvPr>
        </p:nvSpPr>
        <p:spPr>
          <a:xfrm>
            <a:off x="609600" y="3177533"/>
            <a:ext cx="3418000" cy="2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▰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2"/>
          </p:nvPr>
        </p:nvSpPr>
        <p:spPr>
          <a:xfrm>
            <a:off x="4386984" y="3177533"/>
            <a:ext cx="3418000" cy="2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▰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3"/>
          </p:nvPr>
        </p:nvSpPr>
        <p:spPr>
          <a:xfrm>
            <a:off x="8164400" y="3177533"/>
            <a:ext cx="3418000" cy="295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▰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2133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ldNum" idx="12"/>
          </p:nvPr>
        </p:nvSpPr>
        <p:spPr>
          <a:xfrm>
            <a:off x="345633" y="6232133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373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FBE31DF-A6D5-BD45-9B71-960BB6C70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DF934-BE9E-674B-89BB-9F85225D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9420-E610-9442-BD7A-322F6D60D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E696A-8D11-5A47-AC31-DFCA6D35F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525E7-D225-DF49-BDC0-7D7F25BE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60E6-1B0E-4AEB-B353-8E0D8F8A3BFB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173F0-5FE9-804A-A7C5-2440A827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B1D08-A637-4442-836E-58D664E3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1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363604C-7524-F643-89EE-A32E01FCC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52A70-6D81-9147-A6B2-0133A152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F13A5-8058-CF4D-98C7-9A9A5F36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25D36-FF3E-7449-A928-4F9C0EB23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1356-A70C-BE47-82F0-A52F31D29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ED689-3D40-284F-BC42-54A139A2D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94458-A111-8247-A174-115CE027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E9DD-74D4-4779-B57E-A31198BE38AA}" type="datetime1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51088-0972-A54C-A0C0-9412B04B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F65B1-1811-CC44-A2F7-78C7A7BE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9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2451C8F-0C41-4C4C-9D38-9B748429E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DD63C-2253-704C-A0A5-B596C23F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528A-694A-BF41-8F48-95BB5315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60BA-0922-4765-9289-49176D7635D7}" type="datetime1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CE9E9-76B2-C148-AA8C-53536E9E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9A9D-6B82-024B-BD5C-CE72B485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6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D63C-2253-704C-A0A5-B596C23F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70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FA87FF-C067-9840-99B5-ECD1F5A67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688B0-8B0F-E44F-A305-E971E458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EA47-855B-4D78-A3DC-9998B64D9D78}" type="datetime1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77BA4-34DD-F949-8D9E-F6E1B58C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11E4A-8C69-084D-88A1-ECB23714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2F557-0AE6-FC4C-BE75-365CF898B2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295" y="371847"/>
            <a:ext cx="2445119" cy="7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3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64ABFF2-8CC1-E24B-AE0B-C6F49FD9D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3145"/>
            <a:ext cx="12192000" cy="744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59204-7483-294D-961C-819A95A4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9F59-5E26-D149-A6B0-563EE150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0CE9E-9E35-834D-B166-84F84B318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18D6C-4313-0A46-B8E2-DD56394B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D871-667B-43D7-AAF2-12ED73719ACC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92945-F5A7-4644-B576-E5EAF28E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DBDCE-4783-4941-9BCF-7833A952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1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B5DF8-78FD-5841-BD28-013B751C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EF579-F39A-5544-9409-0394F3A99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AFEA-DB91-8848-88FE-0F2D2FFA0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38AB7-AD48-4B4E-9654-EE66C3C35B13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B3497-91C7-1048-BCE6-DC58EBE31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A5EE-3E3D-B348-A4A0-7369138FC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2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8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B5DF8-78FD-5841-BD28-013B751C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EF579-F39A-5544-9409-0394F3A99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AFEA-DB91-8848-88FE-0F2D2FFA0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38AB7-AD48-4B4E-9654-EE66C3C35B13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B3497-91C7-1048-BCE6-DC58EBE31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A5EE-3E3D-B348-A4A0-7369138FC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1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bg1"/>
            </a:gs>
            <a:gs pos="0">
              <a:schemeClr val="bg1"/>
            </a:gs>
            <a:gs pos="100000">
              <a:srgbClr val="DFE0E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721" y="1500731"/>
            <a:ext cx="11257453" cy="4676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583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5022-0CA3-4B67-B046-0F58EB0ECCF9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2103" y="6356350"/>
            <a:ext cx="55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21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22104" y="338622"/>
            <a:ext cx="8869896" cy="895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1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tr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C5FC-2F00-544A-9FD9-5109E6B99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3937"/>
            <a:ext cx="9144000" cy="263012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the </a:t>
            </a:r>
            <a:br>
              <a:rPr lang="en-US" sz="44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Toxics Release Inventory </a:t>
            </a:r>
            <a:br>
              <a:rPr lang="en-US" sz="44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br>
              <a:rPr lang="en-US" sz="44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Companies Manage Chemical Waste</a:t>
            </a:r>
          </a:p>
        </p:txBody>
      </p:sp>
    </p:spTree>
    <p:extLst>
      <p:ext uri="{BB962C8B-B14F-4D97-AF65-F5344CB8AC3E}">
        <p14:creationId xmlns:p14="http://schemas.microsoft.com/office/powerpoint/2010/main" val="279380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548B0BF-95AD-4675-112A-32B952F6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5" y="360363"/>
            <a:ext cx="11302275" cy="849306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Types of releases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9B6BB-46EB-A075-939E-F6C84724A34E}"/>
              </a:ext>
            </a:extLst>
          </p:cNvPr>
          <p:cNvSpPr txBox="1"/>
          <p:nvPr/>
        </p:nvSpPr>
        <p:spPr>
          <a:xfrm>
            <a:off x="562653" y="1342132"/>
            <a:ext cx="10207625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000" b="1" dirty="0">
                <a:solidFill>
                  <a:schemeClr val="accent1"/>
                </a:solidFill>
                <a:ea typeface="Calibri"/>
                <a:cs typeface="Calibri"/>
              </a:rPr>
              <a:t>On-Site Releases: </a:t>
            </a:r>
            <a:r>
              <a:rPr lang="en-US" sz="2000" dirty="0">
                <a:ea typeface="Calibri"/>
                <a:cs typeface="Calibri"/>
              </a:rPr>
              <a:t>Chemicals that enter the environment at t</a:t>
            </a:r>
            <a:r>
              <a:rPr lang="en-US" sz="2000" dirty="0"/>
              <a:t>he facility. </a:t>
            </a:r>
            <a:endParaRPr lang="en-US" sz="2000" dirty="0">
              <a:cs typeface="Calibri"/>
            </a:endParaRPr>
          </a:p>
          <a:p>
            <a:pPr marL="342900" indent="-16954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Facilities report to the TRI how much of each chemical is released each year and if it went to the air, water, or land.</a:t>
            </a:r>
            <a:endParaRPr lang="en-US" sz="2000" dirty="0">
              <a:cs typeface="Calibri"/>
            </a:endParaRPr>
          </a:p>
          <a:p>
            <a:pPr marL="342900" indent="-16954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When chemicals get into the wind, rivers or groundwater, they can travel to other locations farther away from the facility that released them.  </a:t>
            </a:r>
            <a:endParaRPr lang="en-US" sz="2000" dirty="0">
              <a:cs typeface="Calibri"/>
            </a:endParaRPr>
          </a:p>
          <a:p>
            <a:pPr>
              <a:spcAft>
                <a:spcPts val="200"/>
              </a:spcAft>
            </a:pPr>
            <a:r>
              <a:rPr lang="en-US" sz="2000" b="1" dirty="0">
                <a:solidFill>
                  <a:schemeClr val="accent1"/>
                </a:solidFill>
                <a:ea typeface="Calibri"/>
                <a:cs typeface="Calibri"/>
              </a:rPr>
              <a:t>Off-Site Releases: </a:t>
            </a:r>
            <a:r>
              <a:rPr lang="en-US" sz="2000" dirty="0"/>
              <a:t>Chemicals sent to another facility for disposal. </a:t>
            </a:r>
          </a:p>
          <a:p>
            <a:pPr marL="342900" indent="-16954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Facilities report:</a:t>
            </a:r>
            <a:endParaRPr lang="en-US" sz="2000" dirty="0"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Where they sent the waste;</a:t>
            </a:r>
            <a:endParaRPr lang="en-US" sz="2000" dirty="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How much of each chemical was in the waste;</a:t>
            </a:r>
            <a:endParaRPr lang="en-US" sz="2000" dirty="0"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What happened to the waste at the new facility.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6F894-CB12-E10F-2817-98250A6F4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0730" y="1230437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Group 9" descr="Group of three images, each representing one type of on-site release reported under the TRI Program: discharges through pipes into surface water, emissions into the air from a smokestack, and land disposal.">
            <a:extLst>
              <a:ext uri="{FF2B5EF4-FFF2-40B4-BE49-F238E27FC236}">
                <a16:creationId xmlns:a16="http://schemas.microsoft.com/office/drawing/2014/main" id="{937B8D06-ACF5-7CF1-8885-F44CBE5A6DB6}"/>
              </a:ext>
            </a:extLst>
          </p:cNvPr>
          <p:cNvGrpSpPr/>
          <p:nvPr/>
        </p:nvGrpSpPr>
        <p:grpSpPr>
          <a:xfrm>
            <a:off x="2102491" y="4950389"/>
            <a:ext cx="7987017" cy="1537684"/>
            <a:chOff x="386535" y="4296699"/>
            <a:chExt cx="11258646" cy="2167548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BCB396F6-7B34-53FC-336B-59542E3F64F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7" b="4717"/>
            <a:stretch/>
          </p:blipFill>
          <p:spPr bwMode="auto">
            <a:xfrm>
              <a:off x="4403238" y="4296699"/>
              <a:ext cx="3227832" cy="2157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 picture containing outdoor, nature, shore&#10;&#10;Description automatically generated">
              <a:extLst>
                <a:ext uri="{FF2B5EF4-FFF2-40B4-BE49-F238E27FC236}">
                  <a16:creationId xmlns:a16="http://schemas.microsoft.com/office/drawing/2014/main" id="{14B44060-A153-8021-30AD-9F9D4C9704F9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40" b="6518"/>
            <a:stretch/>
          </p:blipFill>
          <p:spPr>
            <a:xfrm rot="10800000">
              <a:off x="8417349" y="4306263"/>
              <a:ext cx="3227832" cy="2157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 descr="A picture containing water, outdoor, river, nature&#10;&#10;Description automatically generated">
              <a:extLst>
                <a:ext uri="{FF2B5EF4-FFF2-40B4-BE49-F238E27FC236}">
                  <a16:creationId xmlns:a16="http://schemas.microsoft.com/office/drawing/2014/main" id="{7EDD48D3-3F07-EA28-2036-DCAC41F4F1C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35" y="4306384"/>
              <a:ext cx="3230425" cy="21536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C14AFDA-3535-C820-EEC6-3FC3FF524D42}"/>
              </a:ext>
            </a:extLst>
          </p:cNvPr>
          <p:cNvSpPr txBox="1">
            <a:spLocks/>
          </p:cNvSpPr>
          <p:nvPr/>
        </p:nvSpPr>
        <p:spPr>
          <a:xfrm>
            <a:off x="11161885" y="6488073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45081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593257-C377-F70E-045E-E8819B5F5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496" y="1234440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918339A8-0E52-E4DB-C605-A0C896F83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223201"/>
            <a:ext cx="11119555" cy="1325563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</a:rPr>
              <a:t>What do c</a:t>
            </a:r>
            <a:r>
              <a:rPr lang="en-US" b="1" dirty="0">
                <a:solidFill>
                  <a:srgbClr val="002060"/>
                </a:solidFill>
              </a:rPr>
              <a:t>ompanies</a:t>
            </a:r>
            <a:r>
              <a:rPr lang="en-US" sz="4400" b="1" dirty="0">
                <a:solidFill>
                  <a:srgbClr val="002060"/>
                </a:solidFill>
              </a:rPr>
              <a:t> do with c</a:t>
            </a:r>
            <a:r>
              <a:rPr lang="en-US" b="1" dirty="0">
                <a:solidFill>
                  <a:srgbClr val="002060"/>
                </a:solidFill>
              </a:rPr>
              <a:t>hemical</a:t>
            </a:r>
            <a:r>
              <a:rPr lang="en-US" sz="4400" b="1" dirty="0">
                <a:solidFill>
                  <a:srgbClr val="002060"/>
                </a:solidFill>
              </a:rPr>
              <a:t> w</a:t>
            </a:r>
            <a:r>
              <a:rPr lang="en-US" b="1" dirty="0">
                <a:solidFill>
                  <a:srgbClr val="002060"/>
                </a:solidFill>
              </a:rPr>
              <a:t>aste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E57DAAF-10C1-077C-8110-6E45743D61A4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11</a:t>
            </a:fld>
            <a:endParaRPr lang="en-US" sz="120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CD050F-A66D-BEBA-38F6-C3D24C91C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861016"/>
              </p:ext>
            </p:extLst>
          </p:nvPr>
        </p:nvGraphicFramePr>
        <p:xfrm>
          <a:off x="1600484" y="3099958"/>
          <a:ext cx="8991032" cy="3113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758">
                  <a:extLst>
                    <a:ext uri="{9D8B030D-6E8A-4147-A177-3AD203B41FA5}">
                      <a16:colId xmlns:a16="http://schemas.microsoft.com/office/drawing/2014/main" val="182032883"/>
                    </a:ext>
                  </a:extLst>
                </a:gridCol>
                <a:gridCol w="2247758">
                  <a:extLst>
                    <a:ext uri="{9D8B030D-6E8A-4147-A177-3AD203B41FA5}">
                      <a16:colId xmlns:a16="http://schemas.microsoft.com/office/drawing/2014/main" val="3077762847"/>
                    </a:ext>
                  </a:extLst>
                </a:gridCol>
                <a:gridCol w="2247758">
                  <a:extLst>
                    <a:ext uri="{9D8B030D-6E8A-4147-A177-3AD203B41FA5}">
                      <a16:colId xmlns:a16="http://schemas.microsoft.com/office/drawing/2014/main" val="3737547190"/>
                    </a:ext>
                  </a:extLst>
                </a:gridCol>
                <a:gridCol w="2247758">
                  <a:extLst>
                    <a:ext uri="{9D8B030D-6E8A-4147-A177-3AD203B41FA5}">
                      <a16:colId xmlns:a16="http://schemas.microsoft.com/office/drawing/2014/main" val="611783439"/>
                    </a:ext>
                  </a:extLst>
                </a:gridCol>
              </a:tblGrid>
              <a:tr h="751467">
                <a:tc>
                  <a:txBody>
                    <a:bodyPr/>
                    <a:lstStyle/>
                    <a:p>
                      <a:pPr algn="ctr"/>
                      <a:r>
                        <a:rPr lang="en-US" cap="all" baseline="0" dirty="0"/>
                        <a:t>Recycling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all" baseline="0"/>
                        <a:t>Energy Recovery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all" baseline="0"/>
                        <a:t>Treatment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all" baseline="0" dirty="0"/>
                        <a:t>Disposal or Release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640696"/>
                  </a:ext>
                </a:extLst>
              </a:tr>
              <a:tr h="2361756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 of or all the chemicals in the waste are removed and used again.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chemical waste is burned in a furnace or boiler to produce energy.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waste is put into special equipment to be destroyed or changed into chemicals that are less harmful.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waste that is left after facilities use the first three methods is released into the environment or disposed of.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9470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47B1DB-A5EE-FD07-3BBE-D9B5D6766A12}"/>
              </a:ext>
            </a:extLst>
          </p:cNvPr>
          <p:cNvSpPr txBox="1"/>
          <p:nvPr/>
        </p:nvSpPr>
        <p:spPr>
          <a:xfrm>
            <a:off x="480454" y="1482381"/>
            <a:ext cx="1051559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solidFill>
                  <a:srgbClr val="1B1B1B"/>
                </a:solidFill>
              </a:rPr>
              <a:t>Companies decide how</a:t>
            </a:r>
            <a:r>
              <a:rPr lang="en-US" sz="2400" b="0" i="0" dirty="0">
                <a:solidFill>
                  <a:srgbClr val="1B1B1B"/>
                </a:solidFill>
                <a:effectLst/>
              </a:rPr>
              <a:t> to manage chemical waste based on how much there is, the types of chemicals in the waste, and the type of equipment </a:t>
            </a:r>
            <a:r>
              <a:rPr lang="en-US" sz="2400" dirty="0">
                <a:solidFill>
                  <a:srgbClr val="1B1B1B"/>
                </a:solidFill>
              </a:rPr>
              <a:t>available at the facility.</a:t>
            </a:r>
            <a:endParaRPr lang="en-US" sz="2400" dirty="0">
              <a:solidFill>
                <a:srgbClr val="1B1B1B"/>
              </a:solidFill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B7F06-37DA-401E-909E-7A700DDD84B4}"/>
              </a:ext>
            </a:extLst>
          </p:cNvPr>
          <p:cNvSpPr txBox="1"/>
          <p:nvPr/>
        </p:nvSpPr>
        <p:spPr>
          <a:xfrm>
            <a:off x="4106964" y="2513191"/>
            <a:ext cx="397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Waste Management Options</a:t>
            </a:r>
          </a:p>
        </p:txBody>
      </p:sp>
    </p:spTree>
    <p:extLst>
      <p:ext uri="{BB962C8B-B14F-4D97-AF65-F5344CB8AC3E}">
        <p14:creationId xmlns:p14="http://schemas.microsoft.com/office/powerpoint/2010/main" val="310346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18339A8-0E52-E4DB-C605-A0C896F83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792" y="165183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Do companies try to prevent pollution?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A2CFA-44BC-EE9D-20B0-618DC4606CD8}"/>
              </a:ext>
            </a:extLst>
          </p:cNvPr>
          <p:cNvSpPr txBox="1">
            <a:spLocks noChangeArrowheads="1"/>
          </p:cNvSpPr>
          <p:nvPr/>
        </p:nvSpPr>
        <p:spPr>
          <a:xfrm>
            <a:off x="520850" y="1606368"/>
            <a:ext cx="7993230" cy="448963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 sz="2400">
                <a:ea typeface="Calibri"/>
                <a:cs typeface="Calibri"/>
              </a:rPr>
              <a:t>Companies take action to prevent or reduce the creation of chemical pollution.</a:t>
            </a:r>
          </a:p>
          <a:p>
            <a:pPr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 sz="2400">
                <a:ea typeface="Calibri"/>
                <a:cs typeface="Calibri"/>
              </a:rPr>
              <a:t>Producing less pollution can:</a:t>
            </a:r>
          </a:p>
          <a:p>
            <a:pPr lvl="1"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 sz="2200">
                <a:ea typeface="Calibri"/>
                <a:cs typeface="Calibri"/>
              </a:rPr>
              <a:t>Improve the health of people who live and work near industrial facilities;</a:t>
            </a:r>
          </a:p>
          <a:p>
            <a:pPr lvl="1"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 sz="2200">
                <a:ea typeface="Calibri"/>
                <a:cs typeface="Calibri"/>
              </a:rPr>
              <a:t>Keep workers safer; </a:t>
            </a:r>
          </a:p>
          <a:p>
            <a:pPr lvl="1"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 sz="2200">
                <a:ea typeface="Calibri"/>
                <a:cs typeface="Calibri"/>
              </a:rPr>
              <a:t>Save companies money.</a:t>
            </a:r>
          </a:p>
          <a:p>
            <a:pPr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 sz="2400" b="0" i="0">
                <a:effectLst/>
              </a:rPr>
              <a:t>Facilities report how they reduce pollution to the TRI</a:t>
            </a:r>
            <a:r>
              <a:rPr lang="en-US" sz="2400"/>
              <a:t>. </a:t>
            </a:r>
            <a:endParaRPr lang="en-US" sz="2400">
              <a:cs typeface="Calibri"/>
            </a:endParaRPr>
          </a:p>
          <a:p>
            <a:pPr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 sz="2400" b="0" i="0">
                <a:solidFill>
                  <a:srgbClr val="1B1B1B"/>
                </a:solidFill>
                <a:effectLst/>
              </a:rPr>
              <a:t>The methods are known as “pollution prevention”                                    or “source reduction.”  </a:t>
            </a:r>
            <a:endParaRPr lang="en-US" sz="2400" b="0" i="0">
              <a:solidFill>
                <a:srgbClr val="1B1B1B"/>
              </a:solidFill>
              <a:effectLst/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593257-C377-F70E-045E-E8819B5F5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496" y="1230434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wo factory workers wearing yellow safety vests talking near a large piece of equipment. One is holding a tablet computer. ">
            <a:extLst>
              <a:ext uri="{FF2B5EF4-FFF2-40B4-BE49-F238E27FC236}">
                <a16:creationId xmlns:a16="http://schemas.microsoft.com/office/drawing/2014/main" id="{E805CF8B-4147-59AC-71D6-3D1542E5E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45" y="1838213"/>
            <a:ext cx="2920935" cy="40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E57DAAF-10C1-077C-8110-6E45743D61A4}"/>
              </a:ext>
            </a:extLst>
          </p:cNvPr>
          <p:cNvSpPr txBox="1">
            <a:spLocks/>
          </p:cNvSpPr>
          <p:nvPr/>
        </p:nvSpPr>
        <p:spPr>
          <a:xfrm>
            <a:off x="11173892" y="6404000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54007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18339A8-0E52-E4DB-C605-A0C896F83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6163" y="163760"/>
            <a:ext cx="10515600" cy="1325563"/>
          </a:xfrm>
        </p:spPr>
        <p:txBody>
          <a:bodyPr/>
          <a:lstStyle/>
          <a:p>
            <a:r>
              <a:rPr lang="en-US" altLang="en-US" b="1">
                <a:solidFill>
                  <a:srgbClr val="002060"/>
                </a:solidFill>
              </a:rPr>
              <a:t>How are TRI data used?</a:t>
            </a:r>
            <a:endParaRPr lang="en-US" altLang="en-US" b="1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A2CFA-44BC-EE9D-20B0-618DC4606CD8}"/>
              </a:ext>
            </a:extLst>
          </p:cNvPr>
          <p:cNvSpPr txBox="1">
            <a:spLocks noChangeArrowheads="1"/>
          </p:cNvSpPr>
          <p:nvPr/>
        </p:nvSpPr>
        <p:spPr>
          <a:xfrm>
            <a:off x="751200" y="1568520"/>
            <a:ext cx="6410063" cy="34810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10000"/>
              </a:lnSpc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 sz="2200" b="0" i="0">
                <a:solidFill>
                  <a:srgbClr val="1B1B1B"/>
                </a:solidFill>
                <a:effectLst/>
              </a:rPr>
              <a:t>TRI data are widely used by individuals and organizations. </a:t>
            </a:r>
            <a:r>
              <a:rPr lang="en-US" sz="2200">
                <a:solidFill>
                  <a:srgbClr val="1B1B1B"/>
                </a:solidFill>
              </a:rPr>
              <a:t>Examples include: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lnSpc>
                <a:spcPct val="110000"/>
              </a:lnSpc>
              <a:buClr>
                <a:schemeClr val="accent1"/>
              </a:buClr>
              <a:buSzPct val="80000"/>
            </a:pPr>
            <a:r>
              <a:rPr lang="en-US" sz="2000" b="1">
                <a:solidFill>
                  <a:schemeClr val="accent1"/>
                </a:solidFill>
                <a:ea typeface="Calibri"/>
                <a:cs typeface="Calibri"/>
              </a:rPr>
              <a:t>Ranking air and water polluters: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rPr>
              <a:t>Researchers and scientists at the University of Massachusetts-Amherst use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TRI data to create the annual </a:t>
            </a:r>
            <a:r>
              <a:rPr lang="en-US" sz="2000" i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Toxic 100 Air Polluters Index, Toxic 100 Water Polluters Index,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and</a:t>
            </a:r>
            <a:r>
              <a:rPr lang="en-US" sz="2000" i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Air Toxics at School Database.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D761FF-7EA4-5C57-2F20-E6CB386ED7A7}"/>
              </a:ext>
            </a:extLst>
          </p:cNvPr>
          <p:cNvSpPr txBox="1"/>
          <p:nvPr/>
        </p:nvSpPr>
        <p:spPr>
          <a:xfrm>
            <a:off x="751200" y="4193332"/>
            <a:ext cx="10871840" cy="1870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ea typeface="Calibri"/>
                <a:cs typeface="Calibri"/>
              </a:rPr>
              <a:t>Learning about pollution prevention methods: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rPr>
              <a:t>Highschool students in Louisville used TRI data to find out how a local poultry products factory prevents water releases of ammonia. 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 defTabSz="457200">
              <a:lnSpc>
                <a:spcPct val="110000"/>
              </a:lnSpc>
              <a:spcAft>
                <a:spcPts val="3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ea typeface="Calibri"/>
                <a:cs typeface="Calibri"/>
              </a:rPr>
              <a:t>Informing community action: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rPr>
              <a:t>Community activists in Seadrift, Texas used TRI data to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identify companies releasing toxic chemicals into local waterways. Residents encouraged these companies to reduce pollution that impacted their health and the local economy.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3" name="Picture 2" descr="A group of students seated at/standing around a table, watching while one of them writes in an open notebook.">
            <a:extLst>
              <a:ext uri="{FF2B5EF4-FFF2-40B4-BE49-F238E27FC236}">
                <a16:creationId xmlns:a16="http://schemas.microsoft.com/office/drawing/2014/main" id="{65E34960-2386-B8A1-9242-09600AAD3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1446008"/>
            <a:ext cx="3442788" cy="245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593257-C377-F70E-045E-E8819B5F5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496" y="1230434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E57DAAF-10C1-077C-8110-6E45743D61A4}"/>
              </a:ext>
            </a:extLst>
          </p:cNvPr>
          <p:cNvSpPr txBox="1">
            <a:spLocks/>
          </p:cNvSpPr>
          <p:nvPr/>
        </p:nvSpPr>
        <p:spPr>
          <a:xfrm>
            <a:off x="11181426" y="640104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7674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56663F1C-5D1E-E9A6-8C03-406FAEABE1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53" y="360605"/>
            <a:ext cx="10515600" cy="1054560"/>
          </a:xfrm>
        </p:spPr>
        <p:txBody>
          <a:bodyPr/>
          <a:lstStyle/>
          <a:p>
            <a:r>
              <a:rPr lang="en-US" altLang="en-US" b="1">
                <a:solidFill>
                  <a:srgbClr val="002060"/>
                </a:solidFill>
              </a:rPr>
              <a:t>Getting TRI data and information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0716A13-4D76-80DD-C9AF-96602D481D7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595889"/>
            <a:ext cx="5203752" cy="379471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10000"/>
              </a:lnSpc>
              <a:buSzPct val="100000"/>
            </a:pPr>
            <a:r>
              <a:rPr lang="en-US" sz="2100"/>
              <a:t>The online TRI Toxics Tracker tool is an easy way to find TRI data.  </a:t>
            </a:r>
          </a:p>
          <a:p>
            <a:pPr defTabSz="457200">
              <a:lnSpc>
                <a:spcPct val="110000"/>
              </a:lnSpc>
              <a:buSzPct val="100000"/>
            </a:pPr>
            <a:r>
              <a:rPr lang="en-US" sz="2100"/>
              <a:t>You can search for companies near a specific address or use your current location.</a:t>
            </a:r>
            <a:endParaRPr lang="en-US" sz="2100" dirty="0">
              <a:cs typeface="Calibri"/>
            </a:endParaRPr>
          </a:p>
          <a:p>
            <a:pPr defTabSz="457200">
              <a:lnSpc>
                <a:spcPct val="110000"/>
              </a:lnSpc>
              <a:buSzPct val="100000"/>
            </a:pPr>
            <a:r>
              <a:rPr lang="en-US" sz="2100"/>
              <a:t>Company locations will be displayed on a map, with options for viewing their reported data available using the side navigation bar. </a:t>
            </a:r>
            <a:endParaRPr lang="en-US" sz="2100" dirty="0">
              <a:cs typeface="Calibri"/>
            </a:endParaRPr>
          </a:p>
          <a:p>
            <a:pPr defTabSz="457200">
              <a:lnSpc>
                <a:spcPct val="110000"/>
              </a:lnSpc>
              <a:buSzPct val="100000"/>
            </a:pPr>
            <a:r>
              <a:rPr lang="en-US" sz="2100"/>
              <a:t>Access the TRI Toxics Tracker at the bottom of the TRI homepage: </a:t>
            </a:r>
            <a:r>
              <a:rPr lang="en-US" sz="2100">
                <a:hlinkClick r:id="rId3"/>
              </a:rPr>
              <a:t>www.epa.gov/tri</a:t>
            </a:r>
            <a:endParaRPr lang="en-US" sz="2100"/>
          </a:p>
        </p:txBody>
      </p:sp>
      <p:pic>
        <p:nvPicPr>
          <p:cNvPr id="4" name="Picture 3" descr="The search interface from the TRI Toxics Tracker tool.">
            <a:extLst>
              <a:ext uri="{FF2B5EF4-FFF2-40B4-BE49-F238E27FC236}">
                <a16:creationId xmlns:a16="http://schemas.microsoft.com/office/drawing/2014/main" id="{F5B9643E-36E4-2560-697B-6B821B63C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47" y="1973289"/>
            <a:ext cx="5203752" cy="3543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F4125-ECFA-1CB9-6DA9-7E116F77B5E6}"/>
              </a:ext>
            </a:extLst>
          </p:cNvPr>
          <p:cNvSpPr txBox="1"/>
          <p:nvPr/>
        </p:nvSpPr>
        <p:spPr>
          <a:xfrm>
            <a:off x="6773106" y="5553675"/>
            <a:ext cx="413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Snapshot of TRI Toxics Tracker on the TRI homepage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0F96B-84C8-88C1-1F8B-0347060CE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496" y="1234440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FC2F6D2-0ED3-C0CB-916C-9D73CCE8E46A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3275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9DF71-0260-4FF3-8355-BDAA89C6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58" y="246783"/>
            <a:ext cx="6876288" cy="10336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2CB4F-6B25-40F4-70AA-63CFB6D9737D}"/>
              </a:ext>
            </a:extLst>
          </p:cNvPr>
          <p:cNvSpPr txBox="1"/>
          <p:nvPr/>
        </p:nvSpPr>
        <p:spPr>
          <a:xfrm>
            <a:off x="2123859" y="2064478"/>
            <a:ext cx="8898903" cy="40672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1125" marR="0" lvl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Tx/>
              <a:buSzPct val="100000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this presentation, you will learn about:</a:t>
            </a: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68325" indent="-457200">
              <a:spcBef>
                <a:spcPct val="30000"/>
              </a:spcBef>
              <a:spcAft>
                <a:spcPts val="1000"/>
              </a:spcAft>
              <a:buSzPct val="100000"/>
              <a:buFont typeface="+mj-lt"/>
              <a:buAutoNum type="arabicParenR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the Toxics Release Inventory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(TRI)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and why it’s important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568325" indent="-457200">
              <a:spcBef>
                <a:spcPct val="30000"/>
              </a:spcBef>
              <a:spcAft>
                <a:spcPts val="1000"/>
              </a:spcAft>
              <a:buSzPct val="100000"/>
              <a:buFont typeface="+mj-lt"/>
              <a:buAutoNum type="arabicParenR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basic information companies report to the TRI Program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. 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1025525" lvl="1" indent="-4572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What are chemical releases?</a:t>
            </a:r>
            <a:endParaRPr lang="en-US" sz="240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marL="1025525" lvl="1" indent="-4572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companies manage chemical waste?</a:t>
            </a:r>
            <a:endParaRPr lang="en-US" sz="240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marL="1025525" lvl="1" indent="-4572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companies prevent chemical pollution?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568325" marR="0" lvl="0" indent="-4572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1000"/>
              </a:spcAft>
              <a:buClrTx/>
              <a:buSzPct val="100000"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 Light"/>
                <a:cs typeface="Calibri Light"/>
              </a:rPr>
              <a:t>How TRI data and information can be used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  <a:ea typeface="Calibri Light"/>
                <a:cs typeface="Calibri Light"/>
              </a:rPr>
              <a:t>.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 Light"/>
              <a:cs typeface="Calibri Light"/>
            </a:endParaRPr>
          </a:p>
          <a:p>
            <a:pPr marL="568325" indent="-457200">
              <a:spcBef>
                <a:spcPts val="600"/>
              </a:spcBef>
              <a:spcAft>
                <a:spcPts val="1000"/>
              </a:spcAft>
              <a:buSzPct val="100000"/>
              <a:buFont typeface="+mj-lt"/>
              <a:buAutoNum type="arabicParenR"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  <a:sym typeface="Chivo"/>
              </a:rPr>
              <a:t>How to access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hivo"/>
              </a:rPr>
              <a:t> TRI data 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  <a:sym typeface="Chivo"/>
              </a:rPr>
              <a:t>specific to where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hivo"/>
              </a:rPr>
              <a:t> you live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  <a:sym typeface="Chivo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 Light"/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99B42-EA58-4F9A-96FB-A3DE4F24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1ACB710-0265-4668-9FC1-C9C0EDA73F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18339A8-0E52-E4DB-C605-A0C896F83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53" y="200502"/>
            <a:ext cx="10515600" cy="1325563"/>
          </a:xfrm>
        </p:spPr>
        <p:txBody>
          <a:bodyPr/>
          <a:lstStyle/>
          <a:p>
            <a:r>
              <a:rPr lang="en-US" altLang="en-US" b="1">
                <a:solidFill>
                  <a:srgbClr val="002060"/>
                </a:solidFill>
              </a:rPr>
              <a:t>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A2CFA-44BC-EE9D-20B0-618DC4606CD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659387"/>
            <a:ext cx="10547350" cy="329678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10000"/>
              </a:lnSpc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en-US" sz="2400" b="0" i="0">
                <a:solidFill>
                  <a:srgbClr val="1B1B1B"/>
                </a:solidFill>
                <a:effectLst/>
              </a:rPr>
              <a:t>Chemicals are used to make </a:t>
            </a:r>
            <a:r>
              <a:rPr lang="en-US" sz="2400">
                <a:solidFill>
                  <a:srgbClr val="1B1B1B"/>
                </a:solidFill>
              </a:rPr>
              <a:t>everyday products</a:t>
            </a:r>
            <a:r>
              <a:rPr lang="en-US" sz="2400" b="0" i="0">
                <a:solidFill>
                  <a:srgbClr val="1B1B1B"/>
                </a:solidFill>
                <a:effectLst/>
              </a:rPr>
              <a:t>, like clothes, tires, and electronics. </a:t>
            </a:r>
            <a:r>
              <a:rPr lang="en-US" sz="2400"/>
              <a:t>Some of these chemicals can harm people and the environment.</a:t>
            </a:r>
            <a:endParaRPr lang="en-US" sz="2400" b="0" i="0">
              <a:effectLst/>
            </a:endParaRPr>
          </a:p>
          <a:p>
            <a:pPr defTabSz="457200">
              <a:lnSpc>
                <a:spcPct val="110000"/>
              </a:lnSpc>
              <a:buClr>
                <a:schemeClr val="accent1"/>
              </a:buClr>
              <a:buSzPct val="80000"/>
            </a:pPr>
            <a:r>
              <a:rPr lang="en-US" sz="2400">
                <a:solidFill>
                  <a:srgbClr val="1B1B1B"/>
                </a:solidFill>
              </a:rPr>
              <a:t>When the chemicals </a:t>
            </a:r>
            <a:r>
              <a:rPr lang="en-US" sz="2400" b="0" i="0">
                <a:solidFill>
                  <a:srgbClr val="1B1B1B"/>
                </a:solidFill>
                <a:effectLst/>
              </a:rPr>
              <a:t>are no longer useful, they become waste. </a:t>
            </a:r>
          </a:p>
          <a:p>
            <a:pPr defTabSz="457200">
              <a:lnSpc>
                <a:spcPct val="110000"/>
              </a:lnSpc>
              <a:buClr>
                <a:schemeClr val="accent1"/>
              </a:buClr>
              <a:buSzPct val="80000"/>
            </a:pPr>
            <a:r>
              <a:rPr lang="en-US" sz="2400" b="0" i="0">
                <a:solidFill>
                  <a:srgbClr val="1B1B1B"/>
                </a:solidFill>
                <a:effectLst/>
              </a:rPr>
              <a:t>The companies that make the products d</a:t>
            </a:r>
            <a:r>
              <a:rPr lang="en-US" sz="2400">
                <a:solidFill>
                  <a:srgbClr val="1B1B1B"/>
                </a:solidFill>
              </a:rPr>
              <a:t>ecide</a:t>
            </a:r>
            <a:r>
              <a:rPr lang="en-US" sz="2400" b="0" i="0">
                <a:solidFill>
                  <a:srgbClr val="1B1B1B"/>
                </a:solidFill>
                <a:effectLst/>
              </a:rPr>
              <a:t> what to do with the chemical waste, but they must follow all environmental laws. </a:t>
            </a:r>
            <a:endParaRPr lang="en-US" sz="2400" b="0" i="0">
              <a:solidFill>
                <a:srgbClr val="1B1B1B"/>
              </a:solidFill>
              <a:effectLst/>
              <a:ea typeface="Calibri"/>
              <a:cs typeface="Calibri"/>
            </a:endParaRPr>
          </a:p>
          <a:p>
            <a:pPr defTabSz="457200">
              <a:lnSpc>
                <a:spcPct val="110000"/>
              </a:lnSpc>
              <a:buClr>
                <a:schemeClr val="accent1"/>
              </a:buClr>
              <a:buSzPct val="80000"/>
            </a:pPr>
            <a:r>
              <a:rPr lang="en-US" sz="2400">
                <a:solidFill>
                  <a:srgbClr val="1B1B1B"/>
                </a:solidFill>
              </a:rPr>
              <a:t>Companies are</a:t>
            </a:r>
            <a:r>
              <a:rPr lang="en-US" sz="2400" b="0" i="0">
                <a:solidFill>
                  <a:srgbClr val="1B1B1B"/>
                </a:solidFill>
                <a:effectLst/>
              </a:rPr>
              <a:t> required to tell EPA how much of </a:t>
            </a:r>
            <a:r>
              <a:rPr lang="en-US" sz="2400">
                <a:solidFill>
                  <a:srgbClr val="1B1B1B"/>
                </a:solidFill>
              </a:rPr>
              <a:t>certain</a:t>
            </a:r>
            <a:r>
              <a:rPr lang="en-US" sz="2400" b="0" i="0">
                <a:solidFill>
                  <a:srgbClr val="1B1B1B"/>
                </a:solidFill>
                <a:effectLst/>
              </a:rPr>
              <a:t> chemicals they use and </a:t>
            </a:r>
            <a:r>
              <a:rPr lang="en-US" sz="2400">
                <a:solidFill>
                  <a:srgbClr val="1B1B1B"/>
                </a:solidFill>
              </a:rPr>
              <a:t>how they manage the waste</a:t>
            </a:r>
            <a:r>
              <a:rPr lang="en-US" sz="2400" b="0" i="0">
                <a:solidFill>
                  <a:srgbClr val="1B1B1B"/>
                </a:solidFill>
                <a:effectLst/>
              </a:rPr>
              <a:t>. </a:t>
            </a:r>
            <a:endParaRPr lang="en-US" sz="2400" b="0" i="0">
              <a:solidFill>
                <a:srgbClr val="1B1B1B"/>
              </a:solidFill>
              <a:effectLst/>
              <a:ea typeface="Calibri"/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593257-C377-F70E-045E-E8819B5F5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496" y="1234440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ine drawing of two pills/prescription tablets.">
            <a:extLst>
              <a:ext uri="{FF2B5EF4-FFF2-40B4-BE49-F238E27FC236}">
                <a16:creationId xmlns:a16="http://schemas.microsoft.com/office/drawing/2014/main" id="{CD70E2A0-8C75-224C-0554-36D04045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28" y="4972116"/>
            <a:ext cx="1440412" cy="1409546"/>
          </a:xfrm>
          <a:prstGeom prst="rect">
            <a:avLst/>
          </a:prstGeom>
        </p:spPr>
      </p:pic>
      <p:pic>
        <p:nvPicPr>
          <p:cNvPr id="18" name="Picture 17" descr="Line drawing of a car.">
            <a:extLst>
              <a:ext uri="{FF2B5EF4-FFF2-40B4-BE49-F238E27FC236}">
                <a16:creationId xmlns:a16="http://schemas.microsoft.com/office/drawing/2014/main" id="{8ED1538C-E68A-7C83-5CF1-48625C166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766" y="5127029"/>
            <a:ext cx="1693043" cy="1280921"/>
          </a:xfrm>
          <a:prstGeom prst="rect">
            <a:avLst/>
          </a:prstGeom>
        </p:spPr>
      </p:pic>
      <p:pic>
        <p:nvPicPr>
          <p:cNvPr id="20" name="Picture 19" descr="Line drawing of a tire.">
            <a:extLst>
              <a:ext uri="{FF2B5EF4-FFF2-40B4-BE49-F238E27FC236}">
                <a16:creationId xmlns:a16="http://schemas.microsoft.com/office/drawing/2014/main" id="{5F7A049F-1977-BFBC-E90B-D9DEF1ABD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835" y="5159396"/>
            <a:ext cx="1005927" cy="1104996"/>
          </a:xfrm>
          <a:prstGeom prst="rect">
            <a:avLst/>
          </a:prstGeom>
        </p:spPr>
      </p:pic>
      <p:pic>
        <p:nvPicPr>
          <p:cNvPr id="22" name="Picture 21" descr="Line drawing of a T-shirt.">
            <a:extLst>
              <a:ext uri="{FF2B5EF4-FFF2-40B4-BE49-F238E27FC236}">
                <a16:creationId xmlns:a16="http://schemas.microsoft.com/office/drawing/2014/main" id="{43C1E50B-71D3-CEF1-FC35-605B9581D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886" y="4972116"/>
            <a:ext cx="1250698" cy="1306532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E57DAAF-10C1-077C-8110-6E45743D61A4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3601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7E14FE8-3BB0-AF4E-6D13-1C2C5513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37" y="293255"/>
            <a:ext cx="11148061" cy="111559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2060"/>
                </a:solidFill>
              </a:rPr>
              <a:t>Why was the Toxics Release Inventory (TRI) created?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7ABE1-1FFE-0A51-982A-EBEC2B3E7354}"/>
              </a:ext>
            </a:extLst>
          </p:cNvPr>
          <p:cNvSpPr txBox="1"/>
          <p:nvPr/>
        </p:nvSpPr>
        <p:spPr>
          <a:xfrm>
            <a:off x="867325" y="1504337"/>
            <a:ext cx="8047939" cy="120032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In the early 1980s, many people in the U.S. were worried about the safety of workers handling chemicals and </a:t>
            </a:r>
            <a:r>
              <a:rPr lang="en-US" b="1"/>
              <a:t>whether local governments and community members had enough information to prepare for potential chemical accidents</a:t>
            </a:r>
            <a:r>
              <a:rPr lang="en-US"/>
              <a:t>. </a:t>
            </a:r>
          </a:p>
          <a:p>
            <a:r>
              <a:rPr lang="en-US"/>
              <a:t>Two major incidents increased this concern.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E7E6DC0-494D-55A3-F764-B175281369E5}"/>
              </a:ext>
            </a:extLst>
          </p:cNvPr>
          <p:cNvSpPr txBox="1">
            <a:spLocks/>
          </p:cNvSpPr>
          <p:nvPr/>
        </p:nvSpPr>
        <p:spPr>
          <a:xfrm>
            <a:off x="1032200" y="2800158"/>
            <a:ext cx="7382127" cy="2946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00"/>
              </a:spcAft>
              <a:buFont typeface="Wingdings 3" charset="2"/>
              <a:buNone/>
            </a:pPr>
            <a:r>
              <a:rPr lang="en-US" sz="2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Bhopal, India  </a:t>
            </a:r>
            <a:r>
              <a:rPr lang="en-US" sz="2000" b="1"/>
              <a:t>December 1984 </a:t>
            </a:r>
          </a:p>
          <a:p>
            <a:pPr indent="-231775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An accidental release of methyl isocyanate gas—a highly toxic, flammable gas—occurred at a chemical plant.</a:t>
            </a:r>
            <a:endParaRPr lang="en-US">
              <a:ea typeface="Calibri"/>
              <a:cs typeface="Calibri"/>
            </a:endParaRPr>
          </a:p>
          <a:p>
            <a:pPr indent="-231775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Thousands of people died the first night and many others later due to long-term health effects.</a:t>
            </a:r>
            <a:endParaRPr lang="en-US">
              <a:cs typeface="Calibri"/>
            </a:endParaRPr>
          </a:p>
          <a:p>
            <a:pPr marL="0" indent="0">
              <a:spcBef>
                <a:spcPts val="200"/>
              </a:spcBef>
              <a:spcAft>
                <a:spcPts val="400"/>
              </a:spcAft>
              <a:buFont typeface="Wingdings 3" charset="2"/>
              <a:buNone/>
            </a:pPr>
            <a:r>
              <a:rPr lang="en-US" sz="2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Institute, West Virginia  </a:t>
            </a:r>
            <a:r>
              <a:rPr lang="en-US" sz="2000" b="1"/>
              <a:t>August 1985 </a:t>
            </a:r>
            <a:endParaRPr lang="en-US" sz="2000" b="1">
              <a:cs typeface="Calibri"/>
            </a:endParaRPr>
          </a:p>
          <a:p>
            <a:pPr indent="-231775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/>
              <a:t>A chemical release at a smaller scale occurred at a chemical plant facility. </a:t>
            </a:r>
            <a:endParaRPr lang="en-US">
              <a:ea typeface="Calibri"/>
              <a:cs typeface="Calibri"/>
            </a:endParaRPr>
          </a:p>
          <a:p>
            <a:pPr indent="-231775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/>
              <a:t>Over 100 people hospitalized.</a:t>
            </a:r>
            <a:endParaRPr lang="en-US">
              <a:cs typeface="Calibri"/>
            </a:endParaRPr>
          </a:p>
          <a:p>
            <a:pPr marL="0" indent="0">
              <a:buFont typeface="Wingdings 3" charset="2"/>
              <a:buNone/>
            </a:pPr>
            <a:endParaRPr lang="en-US" sz="2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B4BEB-8CAA-E203-55D8-366DDCC54AC1}"/>
              </a:ext>
            </a:extLst>
          </p:cNvPr>
          <p:cNvSpPr txBox="1"/>
          <p:nvPr/>
        </p:nvSpPr>
        <p:spPr>
          <a:xfrm>
            <a:off x="756805" y="5842579"/>
            <a:ext cx="826897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Tx/>
              <a:buSzPct val="100000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Congress passed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Emergency Planning and Community Right-to-Know Act (EPCRA)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 1986 as part of the U.S. response to these incidents</a:t>
            </a:r>
            <a:r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, creating the TRI.</a:t>
            </a: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12" name="Picture 11" descr="Rusted metal structure, a portion of the abandoned Union Carbide factory in Bhopal, India.">
            <a:extLst>
              <a:ext uri="{FF2B5EF4-FFF2-40B4-BE49-F238E27FC236}">
                <a16:creationId xmlns:a16="http://schemas.microsoft.com/office/drawing/2014/main" id="{98788A96-EC11-588A-B0D6-4299E3065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753" y="1522766"/>
            <a:ext cx="2380876" cy="426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0EEEF-232C-E83E-AFA0-7BD55DB82F32}"/>
              </a:ext>
            </a:extLst>
          </p:cNvPr>
          <p:cNvSpPr txBox="1"/>
          <p:nvPr/>
        </p:nvSpPr>
        <p:spPr>
          <a:xfrm>
            <a:off x="9158080" y="5899885"/>
            <a:ext cx="25602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/>
              <a:t>Abandoned plant in Bhopal, India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F4E117-AB35-71A9-0385-3A8F0BE97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0730" y="1230437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9707512-13CA-9A98-709A-D039DEE35213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8659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9DF71-0260-4FF3-8355-BDAA89C6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57" y="246783"/>
            <a:ext cx="7476737" cy="1033669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It’s Everyone’s “Right to Know”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2CB4F-6B25-40F4-70AA-63CFB6D9737D}"/>
              </a:ext>
            </a:extLst>
          </p:cNvPr>
          <p:cNvSpPr txBox="1"/>
          <p:nvPr/>
        </p:nvSpPr>
        <p:spPr>
          <a:xfrm>
            <a:off x="5745225" y="1860727"/>
            <a:ext cx="5959093" cy="456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5295" indent="-344170">
              <a:spcBef>
                <a:spcPct val="3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Because of EPCRA, we have the right to know about the chemicals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companies use in our communities.</a:t>
            </a:r>
            <a:r>
              <a:rPr kumimoji="0" lang="en-US" sz="2400" b="0" i="0" u="non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trike="sngStrike">
              <a:ea typeface="+mn-ea"/>
              <a:cs typeface="+mn-cs"/>
            </a:endParaRPr>
          </a:p>
          <a:p>
            <a:pPr marL="455295" indent="-344170">
              <a:spcBef>
                <a:spcPct val="30000"/>
              </a:spcBef>
              <a:spcAft>
                <a:spcPct val="3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/>
              <a:t>Companies must tell EPA what chemicals they use and what they do with their chemical waste. EPA must make the information available to the public in the Toxics Release Inventory.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 Light"/>
              <a:cs typeface="Calibri Light"/>
            </a:endParaRPr>
          </a:p>
          <a:p>
            <a:pPr marL="455295" indent="-34417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sym typeface="Chivo"/>
              </a:rPr>
              <a:t>People can use the TRI to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Chivo"/>
              </a:rPr>
              <a:t>learn about potential impacts to their health and the environment.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 Light"/>
              <a:cs typeface="Calibri Light"/>
            </a:endParaRPr>
          </a:p>
        </p:txBody>
      </p:sp>
      <p:pic>
        <p:nvPicPr>
          <p:cNvPr id="5" name="Picture 4" descr="A group of three people looking at a computer. One of them is pointing at the computer screen.&#10;&#10;">
            <a:extLst>
              <a:ext uri="{FF2B5EF4-FFF2-40B4-BE49-F238E27FC236}">
                <a16:creationId xmlns:a16="http://schemas.microsoft.com/office/drawing/2014/main" id="{DB012427-E462-52D9-8CF6-25AE53EB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2754" r="23734" b="5870"/>
          <a:stretch/>
        </p:blipFill>
        <p:spPr>
          <a:xfrm>
            <a:off x="412139" y="2220757"/>
            <a:ext cx="5147316" cy="3597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99B42-EA58-4F9A-96FB-A3DE4F24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1ACB710-0265-4668-9FC1-C9C0EDA73F2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94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18339A8-0E52-E4DB-C605-A0C896F83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53" y="206081"/>
            <a:ext cx="10515600" cy="1325563"/>
          </a:xfrm>
        </p:spPr>
        <p:txBody>
          <a:bodyPr/>
          <a:lstStyle/>
          <a:p>
            <a:r>
              <a:rPr lang="en-US" altLang="en-US" b="1">
                <a:solidFill>
                  <a:srgbClr val="002060"/>
                </a:solidFill>
              </a:rPr>
              <a:t>What is the Toxics Release Inventory?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A2CFA-44BC-EE9D-20B0-618DC4606CD8}"/>
              </a:ext>
            </a:extLst>
          </p:cNvPr>
          <p:cNvSpPr txBox="1">
            <a:spLocks noChangeArrowheads="1"/>
          </p:cNvSpPr>
          <p:nvPr/>
        </p:nvSpPr>
        <p:spPr>
          <a:xfrm>
            <a:off x="5136577" y="1551301"/>
            <a:ext cx="6869611" cy="4615545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spcAft>
                <a:spcPts val="300"/>
              </a:spcAft>
              <a:buSzPct val="100000"/>
            </a:pPr>
            <a:r>
              <a:rPr lang="en-US"/>
              <a:t>A public database created for people to access information about the toxic chemicals used by companies in and near their communities, including:</a:t>
            </a:r>
            <a:endParaRPr lang="en-US" strike="sngStrike"/>
          </a:p>
          <a:p>
            <a:pPr lvl="1"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/>
              <a:t>What chemicals companies use;</a:t>
            </a:r>
            <a:endParaRPr lang="en-US">
              <a:cs typeface="Calibri"/>
            </a:endParaRPr>
          </a:p>
          <a:p>
            <a:pPr lvl="1"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/>
              <a:t>How much of each chemical is released into the environment or managed using other methods;</a:t>
            </a:r>
            <a:endParaRPr lang="en-US">
              <a:cs typeface="Calibri"/>
            </a:endParaRPr>
          </a:p>
          <a:p>
            <a:pPr lvl="1"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/>
              <a:t>How companies prevent chemical pollution.</a:t>
            </a:r>
            <a:endParaRPr lang="en-US">
              <a:cs typeface="Calibri"/>
            </a:endParaRPr>
          </a:p>
          <a:p>
            <a:pPr defTabSz="457200">
              <a:lnSpc>
                <a:spcPct val="110000"/>
              </a:lnSpc>
              <a:spcAft>
                <a:spcPts val="300"/>
              </a:spcAft>
              <a:buSzPct val="100000"/>
            </a:pPr>
            <a:r>
              <a:rPr lang="en-US"/>
              <a:t>35+ years of data from over 64,000 companies. </a:t>
            </a:r>
            <a:endParaRPr lang="en-US" strike="sngStrike"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593257-C377-F70E-045E-E8819B5F5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496" y="1234440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 showing pie charts, bar graphs, and various brightly-colored displays of data.&#10;&#10;">
            <a:extLst>
              <a:ext uri="{FF2B5EF4-FFF2-40B4-BE49-F238E27FC236}">
                <a16:creationId xmlns:a16="http://schemas.microsoft.com/office/drawing/2014/main" id="{210AA5C9-49CA-48A7-D925-76888D334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r="21578"/>
          <a:stretch/>
        </p:blipFill>
        <p:spPr>
          <a:xfrm>
            <a:off x="185812" y="1818413"/>
            <a:ext cx="4762107" cy="4309872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E57DAAF-10C1-077C-8110-6E45743D61A4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4616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18339A8-0E52-E4DB-C605-A0C896F837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453" y="206081"/>
            <a:ext cx="10515600" cy="1325563"/>
          </a:xfrm>
        </p:spPr>
        <p:txBody>
          <a:bodyPr/>
          <a:lstStyle/>
          <a:p>
            <a:r>
              <a:rPr lang="en-US" altLang="en-US" b="1">
                <a:solidFill>
                  <a:srgbClr val="002060"/>
                </a:solidFill>
              </a:rPr>
              <a:t>Who reports to the TRI?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6FAE0-2EF9-9AC8-37DD-5A9469B74B53}"/>
              </a:ext>
            </a:extLst>
          </p:cNvPr>
          <p:cNvSpPr txBox="1"/>
          <p:nvPr/>
        </p:nvSpPr>
        <p:spPr>
          <a:xfrm>
            <a:off x="670548" y="1543028"/>
            <a:ext cx="10332732" cy="9795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Certain industrial and federal facilities that use toxic chemicals must report to the TRI.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A2CFA-44BC-EE9D-20B0-618DC4606CD8}"/>
              </a:ext>
            </a:extLst>
          </p:cNvPr>
          <p:cNvSpPr txBox="1">
            <a:spLocks noChangeArrowheads="1"/>
          </p:cNvSpPr>
          <p:nvPr/>
        </p:nvSpPr>
        <p:spPr>
          <a:xfrm>
            <a:off x="4265749" y="2529499"/>
            <a:ext cx="6869611" cy="3885549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spcAft>
                <a:spcPts val="300"/>
              </a:spcAft>
              <a:buSzPct val="100000"/>
            </a:pPr>
            <a:r>
              <a:rPr lang="en-US"/>
              <a:t>Industrial facilities are places owned by companies where chemicals are produced or used, such as factories, mines, and power plants.</a:t>
            </a:r>
            <a:endParaRPr lang="en-US">
              <a:cs typeface="Calibri"/>
            </a:endParaRPr>
          </a:p>
          <a:p>
            <a:pPr defTabSz="457200">
              <a:lnSpc>
                <a:spcPct val="100000"/>
              </a:lnSpc>
              <a:spcAft>
                <a:spcPts val="300"/>
              </a:spcAft>
              <a:buSzPct val="100000"/>
            </a:pPr>
            <a:r>
              <a:rPr lang="en-US">
                <a:cs typeface="Calibri"/>
              </a:rPr>
              <a:t>Federal facilities are places owned or managed by the U.S. government.</a:t>
            </a:r>
          </a:p>
          <a:p>
            <a:pPr defTabSz="457200">
              <a:lnSpc>
                <a:spcPct val="100000"/>
              </a:lnSpc>
              <a:spcAft>
                <a:spcPts val="300"/>
              </a:spcAft>
              <a:buSzPct val="100000"/>
            </a:pPr>
            <a:r>
              <a:rPr lang="en-US">
                <a:cs typeface="Calibri"/>
              </a:rPr>
              <a:t>EPA has a list of more than 800 chemicals, called the “TRI chemical list.” If a facility uses a certain amount of one of the chemicals on this list, they must report to the TRI Program.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593257-C377-F70E-045E-E8819B5F5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496" y="1234440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erial view of an industrial complex with storage tanks and water treatment equipment, next to a large body of water.">
            <a:extLst>
              <a:ext uri="{FF2B5EF4-FFF2-40B4-BE49-F238E27FC236}">
                <a16:creationId xmlns:a16="http://schemas.microsoft.com/office/drawing/2014/main" id="{FCB52A04-6086-F2BA-4E84-B84E4AF05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24501"/>
          <a:stretch/>
        </p:blipFill>
        <p:spPr>
          <a:xfrm>
            <a:off x="959381" y="2643799"/>
            <a:ext cx="3032387" cy="343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E57DAAF-10C1-077C-8110-6E45743D61A4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9049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DDEEA67-2B2E-D9DC-D415-66750B2DF78E}"/>
              </a:ext>
            </a:extLst>
          </p:cNvPr>
          <p:cNvSpPr txBox="1">
            <a:spLocks noChangeArrowheads="1"/>
          </p:cNvSpPr>
          <p:nvPr/>
        </p:nvSpPr>
        <p:spPr>
          <a:xfrm>
            <a:off x="540730" y="1366982"/>
            <a:ext cx="7485670" cy="53081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10000"/>
              </a:lnSpc>
              <a:buSzPct val="100000"/>
            </a:pPr>
            <a:r>
              <a:rPr lang="en-US" sz="2400"/>
              <a:t>A central hub for information about industrial activities in your community:</a:t>
            </a:r>
          </a:p>
          <a:p>
            <a:pPr lvl="1" defTabSz="457200">
              <a:lnSpc>
                <a:spcPct val="110000"/>
              </a:lnSpc>
              <a:buSzPct val="100000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/>
              </a:rPr>
              <a:t>Environmental releases of toxic chemicals.</a:t>
            </a:r>
          </a:p>
          <a:p>
            <a:pPr lvl="1" defTabSz="457200">
              <a:lnSpc>
                <a:spcPct val="110000"/>
              </a:lnSpc>
              <a:buSzPct val="100000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/>
              </a:rPr>
              <a:t>Pollution prevention activities.</a:t>
            </a:r>
          </a:p>
          <a:p>
            <a:pPr defTabSz="457200">
              <a:lnSpc>
                <a:spcPct val="110000"/>
              </a:lnSpc>
              <a:buSzPct val="100000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/>
              </a:rPr>
              <a:t>Encourages companies to reduce their chemical pollution.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 panose="020F0502020204030204"/>
            </a:endParaRPr>
          </a:p>
          <a:p>
            <a:pPr defTabSz="457200">
              <a:lnSpc>
                <a:spcPct val="110000"/>
              </a:lnSpc>
              <a:buSzPct val="100000"/>
            </a:pPr>
            <a:r>
              <a:rPr lang="en-US" sz="2400">
                <a:ea typeface="+mn-lt"/>
                <a:cs typeface="+mn-lt"/>
              </a:rPr>
              <a:t>Shows how toxic chemical releases change over time.</a:t>
            </a:r>
            <a:endParaRPr lang="en-US">
              <a:ea typeface="+mn-lt"/>
              <a:cs typeface="+mn-lt"/>
            </a:endParaRPr>
          </a:p>
          <a:p>
            <a:pPr defTabSz="457200">
              <a:lnSpc>
                <a:spcPct val="110000"/>
              </a:lnSpc>
              <a:buSzPct val="100000"/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Can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help you start a conversation about your community’s environmental health with:</a:t>
            </a:r>
          </a:p>
          <a:p>
            <a:pPr lvl="1" defTabSz="457200">
              <a:lnSpc>
                <a:spcPct val="110000"/>
              </a:lnSpc>
              <a:spcAft>
                <a:spcPts val="200"/>
              </a:spcAft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People in your neighborhood;</a:t>
            </a:r>
            <a:endParaRPr lang="en-US" sz="2000" strike="sngStrike">
              <a:ea typeface="+mn-lt"/>
              <a:cs typeface="+mn-lt"/>
            </a:endParaRPr>
          </a:p>
          <a:p>
            <a:pPr lvl="1" defTabSz="457200">
              <a:lnSpc>
                <a:spcPct val="11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Managers of local industrial facilities;</a:t>
            </a:r>
          </a:p>
          <a:p>
            <a:pPr lvl="1" defTabSz="457200">
              <a:lnSpc>
                <a:spcPct val="11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Elected officials;</a:t>
            </a:r>
          </a:p>
          <a:p>
            <a:pPr lvl="1" defTabSz="457200">
              <a:lnSpc>
                <a:spcPct val="11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Local, state, and federal government agencies;</a:t>
            </a:r>
          </a:p>
          <a:p>
            <a:pPr lvl="1" defTabSz="457200">
              <a:lnSpc>
                <a:spcPct val="11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Researchers and scientists.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FA00CC-0E79-1654-B99D-E22FB5DEC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0730" y="1230437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4DFCDDE-90E2-0B96-66EB-9626DD0B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62" y="293256"/>
            <a:ext cx="11302275" cy="1073727"/>
          </a:xfrm>
        </p:spPr>
        <p:txBody>
          <a:bodyPr/>
          <a:lstStyle/>
          <a:p>
            <a:r>
              <a:rPr lang="en-US" b="1">
                <a:solidFill>
                  <a:srgbClr val="002060"/>
                </a:solidFill>
              </a:rPr>
              <a:t>Why is the TRI important? 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46949B9-CA10-F1F4-0F1D-29AEF5FA6DD5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8</a:t>
            </a:fld>
            <a:endParaRPr lang="en-US" sz="1200"/>
          </a:p>
        </p:txBody>
      </p:sp>
      <p:pic>
        <p:nvPicPr>
          <p:cNvPr id="4" name="Picture 3" descr="View of a playground swing set, looking toward an industrial facility/factory not far away.">
            <a:extLst>
              <a:ext uri="{FF2B5EF4-FFF2-40B4-BE49-F238E27FC236}">
                <a16:creationId xmlns:a16="http://schemas.microsoft.com/office/drawing/2014/main" id="{F8805E94-3416-EC41-57E8-D72212B7C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25" y="1584358"/>
            <a:ext cx="3207886" cy="483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89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6F894-CB12-E10F-2817-98250A6F4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0730" y="1230437"/>
            <a:ext cx="10475202" cy="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548B0BF-95AD-4675-112A-32B952F6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62" y="433697"/>
            <a:ext cx="11302275" cy="70381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</a:rPr>
              <a:t>What are chemical releases?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CB541-FDD3-2FB6-9834-6BF2BAF963B4}"/>
              </a:ext>
            </a:extLst>
          </p:cNvPr>
          <p:cNvSpPr txBox="1"/>
          <p:nvPr/>
        </p:nvSpPr>
        <p:spPr>
          <a:xfrm>
            <a:off x="818706" y="1288560"/>
            <a:ext cx="1082465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0" i="0">
                <a:solidFill>
                  <a:srgbClr val="1B1B1B"/>
                </a:solidFill>
                <a:effectLst/>
              </a:rPr>
              <a:t>The TRI tracks chemical releases at industrial facilities across the U.S.</a:t>
            </a:r>
          </a:p>
          <a:p>
            <a:r>
              <a:rPr lang="en-US" sz="2400" b="1">
                <a:solidFill>
                  <a:schemeClr val="accent1"/>
                </a:solidFill>
                <a:ea typeface="Calibri"/>
                <a:cs typeface="Calibri"/>
              </a:rPr>
              <a:t>A release </a:t>
            </a:r>
            <a:r>
              <a:rPr lang="en-US" sz="2400">
                <a:ea typeface="Calibri"/>
                <a:cs typeface="Calibri"/>
              </a:rPr>
              <a:t>happens when </a:t>
            </a:r>
            <a:r>
              <a:rPr lang="en-US" sz="2400" b="0" i="0">
                <a:solidFill>
                  <a:srgbClr val="1B1B1B"/>
                </a:solidFill>
                <a:effectLst/>
              </a:rPr>
              <a:t>toxic chemicals enter the air, water, and land.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35ABE-7B9F-3949-743B-BB26666D625F}"/>
              </a:ext>
            </a:extLst>
          </p:cNvPr>
          <p:cNvSpPr txBox="1"/>
          <p:nvPr/>
        </p:nvSpPr>
        <p:spPr>
          <a:xfrm>
            <a:off x="3820158" y="2254623"/>
            <a:ext cx="804889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1B1B1B"/>
                </a:solidFill>
                <a:effectLst/>
              </a:rPr>
              <a:t>Examples include spilling, leaking, pouring, dumping, or disposing into the environment.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B1B1B"/>
                </a:solidFill>
              </a:rPr>
              <a:t>R</a:t>
            </a:r>
            <a:r>
              <a:rPr lang="en-US" sz="2200" b="0" i="0" dirty="0">
                <a:solidFill>
                  <a:srgbClr val="1B1B1B"/>
                </a:solidFill>
                <a:effectLst/>
              </a:rPr>
              <a:t>eleases can come from “point” and “non-point” sources. </a:t>
            </a:r>
          </a:p>
          <a:p>
            <a:pPr marL="1200150" lvl="2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/>
                </a:solidFill>
                <a:ea typeface="Calibri"/>
                <a:cs typeface="Calibri"/>
              </a:rPr>
              <a:t>Point source:</a:t>
            </a:r>
            <a:r>
              <a:rPr lang="en-US" sz="2200" b="0" i="0" dirty="0">
                <a:solidFill>
                  <a:srgbClr val="1B1B1B"/>
                </a:solidFill>
                <a:effectLst/>
              </a:rPr>
              <a:t> A single, identifiable spot </a:t>
            </a:r>
            <a:r>
              <a:rPr lang="en-US" sz="2200" dirty="0">
                <a:solidFill>
                  <a:srgbClr val="1B1B1B"/>
                </a:solidFill>
              </a:rPr>
              <a:t>like a </a:t>
            </a:r>
            <a:r>
              <a:rPr lang="en-US" sz="2200" b="0" i="0" dirty="0">
                <a:solidFill>
                  <a:srgbClr val="1B1B1B"/>
                </a:solidFill>
                <a:effectLst/>
              </a:rPr>
              <a:t>factory smokestack</a:t>
            </a:r>
            <a:r>
              <a:rPr lang="en-US" sz="2200" dirty="0">
                <a:solidFill>
                  <a:srgbClr val="1B1B1B"/>
                </a:solidFill>
              </a:rPr>
              <a:t> or the </a:t>
            </a:r>
            <a:r>
              <a:rPr lang="en-US" sz="2200" b="0" i="0" dirty="0">
                <a:solidFill>
                  <a:srgbClr val="1B1B1B"/>
                </a:solidFill>
                <a:effectLst/>
              </a:rPr>
              <a:t>end of a pipe.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/>
                </a:solidFill>
                <a:ea typeface="Calibri"/>
                <a:cs typeface="Calibri"/>
              </a:rPr>
              <a:t>Non-point source:</a:t>
            </a:r>
            <a:r>
              <a:rPr lang="en-US" sz="2200" b="0" i="0" dirty="0">
                <a:solidFill>
                  <a:srgbClr val="1B1B1B"/>
                </a:solidFill>
                <a:effectLst/>
              </a:rPr>
              <a:t> A broader area or multiple spots.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B1B1B"/>
                </a:solidFill>
              </a:rPr>
              <a:t>Examples of releases from non-point sources:</a:t>
            </a:r>
          </a:p>
          <a:p>
            <a:pPr marL="2114550" lvl="4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1B1B"/>
                </a:solidFill>
              </a:rPr>
              <a:t>C</a:t>
            </a:r>
            <a:r>
              <a:rPr lang="en-US" sz="2000" b="0" i="0" dirty="0">
                <a:solidFill>
                  <a:srgbClr val="1B1B1B"/>
                </a:solidFill>
                <a:effectLst/>
              </a:rPr>
              <a:t>hemicals on a field get washed into a nearby stream when it rains.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1B1B"/>
                </a:solidFill>
              </a:rPr>
              <a:t>Leaking equipment lets chemicals into the air</a:t>
            </a:r>
            <a:r>
              <a:rPr lang="en-US" sz="2200" dirty="0">
                <a:solidFill>
                  <a:srgbClr val="1B1B1B"/>
                </a:solidFill>
              </a:rPr>
              <a:t>.</a:t>
            </a:r>
            <a:endParaRPr lang="en-US" sz="2200" dirty="0"/>
          </a:p>
        </p:txBody>
      </p:sp>
      <p:pic>
        <p:nvPicPr>
          <p:cNvPr id="3" name="Picture 2" descr="View of a factory with four tall smokestacks, each with white-colored steam or smoke coming out of it.">
            <a:extLst>
              <a:ext uri="{FF2B5EF4-FFF2-40B4-BE49-F238E27FC236}">
                <a16:creationId xmlns:a16="http://schemas.microsoft.com/office/drawing/2014/main" id="{BAE3296A-895D-FC81-DAAC-2CE3FA799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22" y="2691418"/>
            <a:ext cx="3923938" cy="261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C14AFDA-3535-C820-EEC6-3FC3FF524D42}"/>
              </a:ext>
            </a:extLst>
          </p:cNvPr>
          <p:cNvSpPr txBox="1">
            <a:spLocks/>
          </p:cNvSpPr>
          <p:nvPr/>
        </p:nvSpPr>
        <p:spPr>
          <a:xfrm>
            <a:off x="10582765" y="6415055"/>
            <a:ext cx="826576" cy="355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E67588-044F-D441-BE2C-E3A20620346E}" type="slidenum">
              <a:rPr lang="en-US" sz="1200" smtClean="0"/>
              <a:pPr algn="r"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70682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59A6F0A71EC145B27C3633E3B88828" ma:contentTypeVersion="17" ma:contentTypeDescription="Create a new document." ma:contentTypeScope="" ma:versionID="f045797b7a7f5e9309a827ead08c19b4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76dbe1a4-e0d9-473a-be34-101e9a36bbaf" xmlns:ns6="95eccd52-2586-4d6b-8074-dd22bb4b028b" targetNamespace="http://schemas.microsoft.com/office/2006/metadata/properties" ma:root="true" ma:fieldsID="e1fae96c780f316fd4b37ca104babac5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76dbe1a4-e0d9-473a-be34-101e9a36bbaf"/>
    <xsd:import namespace="95eccd52-2586-4d6b-8074-dd22bb4b028b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6:SharedWithUsers" minOccurs="0"/>
                <xsd:element ref="ns6:SharedWithDetails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Location" minOccurs="0"/>
                <xsd:element ref="ns5:MediaLengthInSeconds" minOccurs="0"/>
                <xsd:element ref="ns5:lcf76f155ced4ddcb4097134ff3c332f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333dcb48-9e1a-44ab-9c78-a21885c01529}" ma:internalName="TaxCatchAllLabel" ma:readOnly="true" ma:showField="CatchAllDataLabel" ma:web="95eccd52-2586-4d6b-8074-dd22bb4b02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333dcb48-9e1a-44ab-9c78-a21885c01529}" ma:internalName="TaxCatchAll" ma:showField="CatchAllData" ma:web="95eccd52-2586-4d6b-8074-dd22bb4b02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be1a4-e0d9-473a-be34-101e9a36b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7" nillable="true" ma:displayName="Location" ma:internalName="MediaServiceLocation" ma:readOnly="true">
      <xsd:simpleType>
        <xsd:restriction base="dms:Text"/>
      </xsd:simpleType>
    </xsd:element>
    <xsd:element name="MediaLengthInSeconds" ma:index="3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40" nillable="true" ma:taxonomy="true" ma:internalName="lcf76f155ced4ddcb4097134ff3c332f" ma:taxonomyFieldName="MediaServiceImageTags" ma:displayName="Thumbnail" ma:readOnly="false" ma:default="2024;#image|ffffffff-ffff-ffff-ffff-fffffffff431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ccd52-2586-4d6b-8074-dd22bb4b028b" elementFormDefault="qualified">
    <xsd:import namespace="http://schemas.microsoft.com/office/2006/documentManagement/types"/>
    <xsd:import namespace="http://schemas.microsoft.com/office/infopath/2007/PartnerControls"/>
    <xsd:element name="SharedWithUsers" ma:index="3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2024-06-26T15:12:30+00:00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>
      <Value>1</Value>
    </TaxCatchAll>
    <lcf76f155ced4ddcb4097134ff3c332f xmlns="76dbe1a4-e0d9-473a-be34-101e9a36bbaf">
      <Terms xmlns="http://schemas.microsoft.com/office/infopath/2007/PartnerControls">
        <TermInfo xmlns="http://schemas.microsoft.com/office/infopath/2007/PartnerControls">
          <TermName xmlns="http://schemas.microsoft.com/office/infopath/2007/PartnerControls">image</TermName>
          <TermId xmlns="http://schemas.microsoft.com/office/infopath/2007/PartnerControls">ffffffff-ffff-ffff-ffff-fffffffff431</TermId>
        </TermInfo>
      </Terms>
    </lcf76f155ced4ddcb4097134ff3c332f>
  </documentManagement>
</p:properties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70308198-90E5-4956-8FD9-C2484FF4F70D}">
  <ds:schemaRefs>
    <ds:schemaRef ds:uri="4ffa91fb-a0ff-4ac5-b2db-65c790d184a4"/>
    <ds:schemaRef ds:uri="76dbe1a4-e0d9-473a-be34-101e9a36bbaf"/>
    <ds:schemaRef ds:uri="95eccd52-2586-4d6b-8074-dd22bb4b02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76AF20A-6431-4710-80E6-DEE39B0DE7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08B059-172B-49E2-9D89-1C51DC77F1BF}">
  <ds:schemaRefs>
    <ds:schemaRef ds:uri="http://purl.org/dc/terms/"/>
    <ds:schemaRef ds:uri="http://schemas.microsoft.com/office/infopath/2007/PartnerControls"/>
    <ds:schemaRef ds:uri="http://schemas.microsoft.com/sharepoint/v3"/>
    <ds:schemaRef ds:uri="76dbe1a4-e0d9-473a-be34-101e9a36bbaf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95eccd52-2586-4d6b-8074-dd22bb4b028b"/>
    <ds:schemaRef ds:uri="http://schemas.microsoft.com/sharepoint/v3/fields"/>
    <ds:schemaRef ds:uri="http://schemas.microsoft.com/sharepoint.v3"/>
    <ds:schemaRef ds:uri="http://schemas.microsoft.com/office/2006/metadata/properties"/>
    <ds:schemaRef ds:uri="4ffa91fb-a0ff-4ac5-b2db-65c790d184a4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7C23FEEA-552A-48A1-AD65-CB170B7333E1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1327</Words>
  <Application>Microsoft Office PowerPoint</Application>
  <PresentationFormat>Widescreen</PresentationFormat>
  <Paragraphs>131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Chivo</vt:lpstr>
      <vt:lpstr>Wingdings 3</vt:lpstr>
      <vt:lpstr>1_Office Theme</vt:lpstr>
      <vt:lpstr>2_Office Theme</vt:lpstr>
      <vt:lpstr>Office Theme</vt:lpstr>
      <vt:lpstr>Introduction to the  Toxics Release Inventory  and  How Companies Manage Chemical Waste</vt:lpstr>
      <vt:lpstr>Learning Objectives</vt:lpstr>
      <vt:lpstr>Introduction</vt:lpstr>
      <vt:lpstr>Why was the Toxics Release Inventory (TRI) created?</vt:lpstr>
      <vt:lpstr>It’s Everyone’s “Right to Know”</vt:lpstr>
      <vt:lpstr>What is the Toxics Release Inventory?</vt:lpstr>
      <vt:lpstr>Who reports to the TRI?</vt:lpstr>
      <vt:lpstr>Why is the TRI important? </vt:lpstr>
      <vt:lpstr>What are chemical releases?</vt:lpstr>
      <vt:lpstr>Types of releases</vt:lpstr>
      <vt:lpstr>What do companies do with chemical waste?</vt:lpstr>
      <vt:lpstr>Do companies try to prevent pollution?</vt:lpstr>
      <vt:lpstr>How are TRI data used?</vt:lpstr>
      <vt:lpstr>Getting TRI data and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Elmer Umana</dc:creator>
  <cp:lastModifiedBy>Swenson, Sarah</cp:lastModifiedBy>
  <cp:revision>1</cp:revision>
  <dcterms:created xsi:type="dcterms:W3CDTF">2024-05-03T11:59:31Z</dcterms:created>
  <dcterms:modified xsi:type="dcterms:W3CDTF">2024-11-15T20:45:41Z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0x0101005359A6F0A71EC145B27C3633E3B88828</vt:lpwstr>
  </property>
  <property fmtid="{D5CDD505-2E9C-101B-9397-08002B2CF9AE}" pid="3" name="TaxKeyword">
    <vt:lpwstr/>
  </property>
  <property fmtid="{D5CDD505-2E9C-101B-9397-08002B2CF9AE}" pid="4" name="e3f09c3df709400db2417a7161762d62">
    <vt:lpwstr/>
  </property>
  <property fmtid="{D5CDD505-2E9C-101B-9397-08002B2CF9AE}" pid="5" name="EPA Subject">
    <vt:lpwstr/>
  </property>
  <property fmtid="{D5CDD505-2E9C-101B-9397-08002B2CF9AE}" pid="6" name="EPA_x0020_Subject">
    <vt:lpwstr/>
  </property>
  <property fmtid="{D5CDD505-2E9C-101B-9397-08002B2CF9AE}" pid="7" name="Document Type">
    <vt:lpwstr/>
  </property>
  <property fmtid="{D5CDD505-2E9C-101B-9397-08002B2CF9AE}" pid="8" name="MediaServiceImageTags">
    <vt:lpwstr>1;#image|ffffffff-ffff-ffff-ffff-fffffffff431</vt:lpwstr>
  </property>
  <property fmtid="{D5CDD505-2E9C-101B-9397-08002B2CF9AE}" pid="9" name="Document_x0020_Type">
    <vt:lpwstr/>
  </property>
</Properties>
</file>