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5"/>
  </p:sldMasterIdLst>
  <p:notesMasterIdLst>
    <p:notesMasterId r:id="rId19"/>
  </p:notesMasterIdLst>
  <p:sldIdLst>
    <p:sldId id="256" r:id="rId6"/>
    <p:sldId id="257" r:id="rId7"/>
    <p:sldId id="260" r:id="rId8"/>
    <p:sldId id="261" r:id="rId9"/>
    <p:sldId id="262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10287000" cy="10287000"/>
  <p:notesSz cx="6858000" cy="9144000"/>
  <p:embeddedFontLst>
    <p:embeddedFont>
      <p:font typeface="Archivo Black" panose="020B0604020202020204" charset="0"/>
      <p:regular r:id="rId20"/>
    </p:embeddedFont>
    <p:embeddedFont>
      <p:font typeface="Arimo Bold" panose="020B0604020202020204" charset="0"/>
      <p:regular r:id="rId21"/>
    </p:embeddedFont>
    <p:embeddedFont>
      <p:font typeface="Gagalin" panose="020B0604020202020204" charset="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246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font" Target="fonts/font2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font" Target="fonts/font1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0826D9-C2B2-448D-98A9-4293B1878F5E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9D9EAC-C7C7-4FC8-8166-749D0F94D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739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Caption: </a:t>
            </a:r>
            <a:r>
              <a:rPr lang="en-US" sz="1200" b="0" i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The #SafeDrinkingWaterAct set the standard for how we protect drinking water in America. 50 years later, the #SafeDrinkingWaterAct defines what is clean, safe drinking water, </a:t>
            </a:r>
            <a:r>
              <a:rPr lang="en-US" sz="1200" b="1" i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ptos" panose="020B0004020202020204" pitchFamily="34" charset="0"/>
              </a:rPr>
              <a:t>by reducing contaminants, building capacity at local utilities, and financing infrastructure improvements. </a:t>
            </a:r>
            <a:r>
              <a:rPr lang="en-US" sz="1200" b="0" i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Join us and @epagov as we envision what the next 50 years of progress can and should look like for #SafeDrinkingWater.  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9D9EAC-C7C7-4FC8-8166-749D0F94D9D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5729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Caption: Today, @epagov and [organization name] are celebrating the 50</a:t>
            </a:r>
            <a:r>
              <a:rPr lang="en-US" baseline="30000"/>
              <a:t>th</a:t>
            </a:r>
            <a:r>
              <a:rPr lang="en-US"/>
              <a:t> Anniversary of the #SafeDrinkingWaterAct. 50 years ago, the </a:t>
            </a:r>
            <a:r>
              <a:rPr lang="en-US" b="0" i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Safe Drinking Water Act set the standard for how we protect drinking water in America. It allows our </a:t>
            </a:r>
            <a:r>
              <a:rPr lang="en-US" sz="8000" b="0" i="0">
                <a:solidFill>
                  <a:srgbClr val="000000"/>
                </a:solidFill>
                <a:effectLst/>
                <a:latin typeface="WordVisi_MSFontService"/>
              </a:rPr>
              <a:t>schools, businesses, and communities to function. You use it everyday for a range of activities - </a:t>
            </a:r>
            <a:r>
              <a:rPr lang="en-US" sz="3600" b="0" i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for cooking, washing, bathing to the ice maker on the refrigerator door. Let’s take today to celebrate safe drinking water.</a:t>
            </a: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9D9EAC-C7C7-4FC8-8166-749D0F94D9D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1151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Caption: Today, @epagov and [organization name] are celebrating the 50</a:t>
            </a:r>
            <a:r>
              <a:rPr lang="en-US" baseline="30000"/>
              <a:t>th</a:t>
            </a:r>
            <a:r>
              <a:rPr lang="en-US"/>
              <a:t> Anniversary of the #SafeDrinkingWaterAct. 50 years ago, the Safe Drinking Water Act </a:t>
            </a:r>
            <a:r>
              <a:rPr lang="en-US" sz="3600" b="0" i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set the standard for how we protect drinking water in America. </a:t>
            </a:r>
            <a:r>
              <a:rPr lang="en-US" b="0" i="0">
                <a:solidFill>
                  <a:srgbClr val="000000"/>
                </a:solidFill>
                <a:effectLst/>
                <a:latin typeface="WordVisi_MSFontService"/>
              </a:rPr>
              <a:t>50 years later, the #SafeDrinkingWaterAct defines what is clean, safe drinking water, </a:t>
            </a:r>
            <a:r>
              <a:rPr lang="en-US" sz="1200" b="1" i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ptos" panose="020B0004020202020204" pitchFamily="34" charset="0"/>
              </a:rPr>
              <a:t>by reducing contaminants, building capacity at local utilities, and financing infrastructure improvements. </a:t>
            </a:r>
            <a:r>
              <a:rPr lang="en-US" b="0" i="0">
                <a:solidFill>
                  <a:srgbClr val="000000"/>
                </a:solidFill>
                <a:effectLst/>
                <a:latin typeface="WordVisi_MSFontService"/>
              </a:rPr>
              <a:t>What does #water mean to you? </a:t>
            </a:r>
            <a:r>
              <a:rPr lang="en-US" sz="3600" b="0" i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Let’s use #SDWA50 as a time to envision what the next 50 years of progress can and should look like for #SafeDrinkingWater.  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9D9EAC-C7C7-4FC8-8166-749D0F94D9D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254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Caption: Today, @epagov and [organization name] are celebrating the 50</a:t>
            </a:r>
            <a:r>
              <a:rPr lang="en-US" baseline="30000"/>
              <a:t>th</a:t>
            </a:r>
            <a:r>
              <a:rPr lang="en-US"/>
              <a:t> Anniversary of the #SafeDrinkingWaterAct. 50 years ago, the Safe Drinking Water Act </a:t>
            </a:r>
            <a:r>
              <a:rPr lang="en-US" sz="3600" b="0" i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set the standard for how we protect drinking water in America. </a:t>
            </a:r>
            <a:r>
              <a:rPr lang="en-US" b="0" i="0">
                <a:solidFill>
                  <a:srgbClr val="000000"/>
                </a:solidFill>
                <a:effectLst/>
                <a:latin typeface="WordVisi_MSFontService"/>
              </a:rPr>
              <a:t>50 years later, the #SafeDrinkingWaterAct defines what is clean, safe drinking water, </a:t>
            </a:r>
            <a:r>
              <a:rPr lang="en-US" sz="1200" b="1" i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ptos" panose="020B0004020202020204" pitchFamily="34" charset="0"/>
              </a:rPr>
              <a:t>by reducing contaminants, building capacity at local utilities, and financing infrastructure improvements. </a:t>
            </a:r>
            <a:r>
              <a:rPr lang="en-US" b="0" i="0">
                <a:solidFill>
                  <a:srgbClr val="000000"/>
                </a:solidFill>
                <a:effectLst/>
                <a:latin typeface="WordVisi_MSFontService"/>
              </a:rPr>
              <a:t>What does #water mean to you? </a:t>
            </a:r>
            <a:r>
              <a:rPr lang="en-US" sz="3600" b="0" i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Let’s use #SDWA50 as a time to envision what the next 50 years of progress can and should look like for #SafeDrinkingWater.  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9D9EAC-C7C7-4FC8-8166-749D0F94D9D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0482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Caption: This picture was documented in 1973, a year later Congress passed the Safe Drinking Water Act on December 16, 1974. Today, @epagov and [organization name] are celebrating the 50</a:t>
            </a:r>
            <a:r>
              <a:rPr lang="en-US" baseline="30000"/>
              <a:t>th</a:t>
            </a:r>
            <a:r>
              <a:rPr lang="en-US"/>
              <a:t> Anniversary of the #SafeDrinkingWaterAct. 50 years ago, the Safe Drinking Water Act </a:t>
            </a:r>
            <a:r>
              <a:rPr lang="en-US" sz="3600" b="0" i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set the standard for how we protect drinking water in America. </a:t>
            </a:r>
            <a:r>
              <a:rPr lang="en-US" b="0" i="0">
                <a:solidFill>
                  <a:srgbClr val="000000"/>
                </a:solidFill>
                <a:effectLst/>
                <a:latin typeface="WordVisi_MSFontService"/>
              </a:rPr>
              <a:t>50 years later, the #SafeDrinkingWaterAct defines what is clean, safe drinking water, </a:t>
            </a:r>
            <a:r>
              <a:rPr lang="en-US" sz="1200" b="1" i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ptos" panose="020B0004020202020204" pitchFamily="34" charset="0"/>
              </a:rPr>
              <a:t>by reducing contaminants, building capacity at local utilities, and financing infrastructure improvements. </a:t>
            </a:r>
            <a:r>
              <a:rPr lang="en-US" b="0" i="0">
                <a:solidFill>
                  <a:srgbClr val="000000"/>
                </a:solidFill>
                <a:effectLst/>
                <a:latin typeface="WordVisi_MSFontService"/>
              </a:rPr>
              <a:t>What does #water mean to you? </a:t>
            </a:r>
            <a:r>
              <a:rPr lang="en-US" sz="3600" b="0" i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Let’s use #SDWA50 as a time to envision what the next 50 years of progress can and should look like for #SafeDrinkingWater.  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9D9EAC-C7C7-4FC8-8166-749D0F94D9D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1394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Caption: Today, @epagov and [organization name] are celebrating the 50</a:t>
            </a:r>
            <a:r>
              <a:rPr lang="en-US" baseline="30000"/>
              <a:t>th</a:t>
            </a:r>
            <a:r>
              <a:rPr lang="en-US"/>
              <a:t> Anniversary of the #SafeDrinkingWaterAct. 50 years ago, the Safe Drinking Water Act </a:t>
            </a:r>
            <a:r>
              <a:rPr lang="en-US" sz="3600" b="0" i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set the standard for how we protect drinking water in America. </a:t>
            </a:r>
            <a:r>
              <a:rPr lang="en-US" b="0" i="0">
                <a:solidFill>
                  <a:srgbClr val="000000"/>
                </a:solidFill>
                <a:effectLst/>
                <a:latin typeface="WordVisi_MSFontService"/>
              </a:rPr>
              <a:t>50 years later, the #SafeDrinkingWaterAct defines what is clean, safe drinking water, </a:t>
            </a:r>
            <a:r>
              <a:rPr lang="en-US" sz="1200" b="1" i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ptos" panose="020B0004020202020204" pitchFamily="34" charset="0"/>
              </a:rPr>
              <a:t>by reducing contaminants, building capacity at local utilities, and financing infrastructure improvements. </a:t>
            </a:r>
            <a:r>
              <a:rPr lang="en-US" b="0" i="0">
                <a:solidFill>
                  <a:srgbClr val="000000"/>
                </a:solidFill>
                <a:effectLst/>
                <a:latin typeface="WordVisi_MSFontService"/>
              </a:rPr>
              <a:t>What does #water mean to you? </a:t>
            </a:r>
            <a:r>
              <a:rPr lang="en-US" sz="3600" b="0" i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Let’s use #SDWA50 as a time to envision what the next 50 years of progress can and should look like for #SafeDrinkingWater.  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9D9EAC-C7C7-4FC8-8166-749D0F94D9D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370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C0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2464025" y="1789956"/>
            <a:ext cx="7513055" cy="6376705"/>
          </a:xfrm>
          <a:custGeom>
            <a:avLst/>
            <a:gdLst/>
            <a:ahLst/>
            <a:cxnLst/>
            <a:rect l="l" t="t" r="r" b="b"/>
            <a:pathLst>
              <a:path w="7513055" h="6376705">
                <a:moveTo>
                  <a:pt x="0" y="0"/>
                </a:moveTo>
                <a:lnTo>
                  <a:pt x="7513055" y="0"/>
                </a:lnTo>
                <a:lnTo>
                  <a:pt x="7513055" y="6376706"/>
                </a:lnTo>
                <a:lnTo>
                  <a:pt x="0" y="637670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8577563" y="177362"/>
            <a:ext cx="1399517" cy="429652"/>
          </a:xfrm>
          <a:custGeom>
            <a:avLst/>
            <a:gdLst/>
            <a:ahLst/>
            <a:cxnLst/>
            <a:rect l="l" t="t" r="r" b="b"/>
            <a:pathLst>
              <a:path w="1399517" h="429652">
                <a:moveTo>
                  <a:pt x="0" y="0"/>
                </a:moveTo>
                <a:lnTo>
                  <a:pt x="1399517" y="0"/>
                </a:lnTo>
                <a:lnTo>
                  <a:pt x="1399517" y="429652"/>
                </a:lnTo>
                <a:lnTo>
                  <a:pt x="0" y="42965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3690619" y="4399250"/>
            <a:ext cx="4866382" cy="11625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96"/>
              </a:lnSpc>
            </a:pPr>
            <a:r>
              <a:rPr lang="en-US" sz="3354">
                <a:solidFill>
                  <a:srgbClr val="FFFFFF"/>
                </a:solidFill>
                <a:latin typeface="Gagalin"/>
                <a:ea typeface="Gagalin"/>
                <a:cs typeface="Gagalin"/>
                <a:sym typeface="Gagalin"/>
              </a:rPr>
              <a:t>Happy 50th birthday </a:t>
            </a:r>
          </a:p>
          <a:p>
            <a:pPr algn="ctr">
              <a:lnSpc>
                <a:spcPts val="4696"/>
              </a:lnSpc>
            </a:pPr>
            <a:r>
              <a:rPr lang="en-US" sz="3354">
                <a:solidFill>
                  <a:srgbClr val="FFFFFF"/>
                </a:solidFill>
                <a:latin typeface="Gagalin"/>
                <a:ea typeface="Gagalin"/>
                <a:cs typeface="Gagalin"/>
                <a:sym typeface="Gagalin"/>
              </a:rPr>
              <a:t>Safe Drinking Water Act!</a:t>
            </a: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DCB83796-71E8-3521-2DFE-FD5FB96AF29B}"/>
              </a:ext>
            </a:extLst>
          </p:cNvPr>
          <p:cNvSpPr/>
          <p:nvPr/>
        </p:nvSpPr>
        <p:spPr>
          <a:xfrm>
            <a:off x="-1711140" y="5605433"/>
            <a:ext cx="7710963" cy="5783222"/>
          </a:xfrm>
          <a:custGeom>
            <a:avLst/>
            <a:gdLst/>
            <a:ahLst/>
            <a:cxnLst/>
            <a:rect l="l" t="t" r="r" b="b"/>
            <a:pathLst>
              <a:path w="7710963" h="5783222">
                <a:moveTo>
                  <a:pt x="0" y="0"/>
                </a:moveTo>
                <a:lnTo>
                  <a:pt x="7710962" y="0"/>
                </a:lnTo>
                <a:lnTo>
                  <a:pt x="7710962" y="5783222"/>
                </a:lnTo>
                <a:lnTo>
                  <a:pt x="0" y="578322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C0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0287000" cy="10287000"/>
          </a:xfrm>
          <a:custGeom>
            <a:avLst/>
            <a:gdLst/>
            <a:ahLst/>
            <a:cxnLst/>
            <a:rect l="l" t="t" r="r" b="b"/>
            <a:pathLst>
              <a:path w="10287000" h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3775" t="-2821" r="-22941" b="-139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8735082" y="122188"/>
            <a:ext cx="1399517" cy="429652"/>
          </a:xfrm>
          <a:custGeom>
            <a:avLst/>
            <a:gdLst/>
            <a:ahLst/>
            <a:cxnLst/>
            <a:rect l="l" t="t" r="r" b="b"/>
            <a:pathLst>
              <a:path w="1399517" h="429652">
                <a:moveTo>
                  <a:pt x="0" y="0"/>
                </a:moveTo>
                <a:lnTo>
                  <a:pt x="1399517" y="0"/>
                </a:lnTo>
                <a:lnTo>
                  <a:pt x="1399517" y="429652"/>
                </a:lnTo>
                <a:lnTo>
                  <a:pt x="0" y="4296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C0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5130" y="-163837"/>
            <a:ext cx="10402130" cy="10450837"/>
          </a:xfrm>
          <a:custGeom>
            <a:avLst/>
            <a:gdLst/>
            <a:ahLst/>
            <a:cxnLst/>
            <a:rect l="l" t="t" r="r" b="b"/>
            <a:pathLst>
              <a:path w="10402130" h="10450837">
                <a:moveTo>
                  <a:pt x="0" y="0"/>
                </a:moveTo>
                <a:lnTo>
                  <a:pt x="10402130" y="0"/>
                </a:lnTo>
                <a:lnTo>
                  <a:pt x="10402130" y="10450837"/>
                </a:lnTo>
                <a:lnTo>
                  <a:pt x="0" y="1045083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4814" t="-280" r="-2481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328941" y="9651369"/>
            <a:ext cx="1399517" cy="429652"/>
          </a:xfrm>
          <a:custGeom>
            <a:avLst/>
            <a:gdLst/>
            <a:ahLst/>
            <a:cxnLst/>
            <a:rect l="l" t="t" r="r" b="b"/>
            <a:pathLst>
              <a:path w="1399517" h="429652">
                <a:moveTo>
                  <a:pt x="0" y="0"/>
                </a:moveTo>
                <a:lnTo>
                  <a:pt x="1399518" y="0"/>
                </a:lnTo>
                <a:lnTo>
                  <a:pt x="1399518" y="429651"/>
                </a:lnTo>
                <a:lnTo>
                  <a:pt x="0" y="42965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119797" y="267713"/>
            <a:ext cx="9932276" cy="11526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96"/>
              </a:lnSpc>
            </a:pPr>
            <a:r>
              <a:rPr lang="en-US" sz="3354" b="1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On December 16, 1974, Congress passed the Safe Drinking Water Act.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C0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5130" y="-163837"/>
            <a:ext cx="10402130" cy="10450837"/>
          </a:xfrm>
          <a:custGeom>
            <a:avLst/>
            <a:gdLst/>
            <a:ahLst/>
            <a:cxnLst/>
            <a:rect l="l" t="t" r="r" b="b"/>
            <a:pathLst>
              <a:path w="10402130" h="10450837">
                <a:moveTo>
                  <a:pt x="0" y="0"/>
                </a:moveTo>
                <a:lnTo>
                  <a:pt x="10402130" y="0"/>
                </a:lnTo>
                <a:lnTo>
                  <a:pt x="10402130" y="10450837"/>
                </a:lnTo>
                <a:lnTo>
                  <a:pt x="0" y="1045083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4814" t="-280" r="-2481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328941" y="9651369"/>
            <a:ext cx="1399517" cy="429652"/>
          </a:xfrm>
          <a:custGeom>
            <a:avLst/>
            <a:gdLst/>
            <a:ahLst/>
            <a:cxnLst/>
            <a:rect l="l" t="t" r="r" b="b"/>
            <a:pathLst>
              <a:path w="1399517" h="429652">
                <a:moveTo>
                  <a:pt x="0" y="0"/>
                </a:moveTo>
                <a:lnTo>
                  <a:pt x="1399518" y="0"/>
                </a:lnTo>
                <a:lnTo>
                  <a:pt x="1399518" y="429651"/>
                </a:lnTo>
                <a:lnTo>
                  <a:pt x="0" y="42965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C0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0287000" cy="10287000"/>
          </a:xfrm>
          <a:custGeom>
            <a:avLst/>
            <a:gdLst/>
            <a:ahLst/>
            <a:cxnLst/>
            <a:rect l="l" t="t" r="r" b="b"/>
            <a:pathLst>
              <a:path w="10287000" h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9376" r="-937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8331986" y="9667492"/>
            <a:ext cx="1399517" cy="429652"/>
          </a:xfrm>
          <a:custGeom>
            <a:avLst/>
            <a:gdLst/>
            <a:ahLst/>
            <a:cxnLst/>
            <a:rect l="l" t="t" r="r" b="b"/>
            <a:pathLst>
              <a:path w="1399517" h="429652">
                <a:moveTo>
                  <a:pt x="0" y="0"/>
                </a:moveTo>
                <a:lnTo>
                  <a:pt x="1399518" y="0"/>
                </a:lnTo>
                <a:lnTo>
                  <a:pt x="1399518" y="429652"/>
                </a:lnTo>
                <a:lnTo>
                  <a:pt x="0" y="4296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F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2464025" y="1789956"/>
            <a:ext cx="7513055" cy="6376705"/>
          </a:xfrm>
          <a:custGeom>
            <a:avLst/>
            <a:gdLst/>
            <a:ahLst/>
            <a:cxnLst/>
            <a:rect l="l" t="t" r="r" b="b"/>
            <a:pathLst>
              <a:path w="7513055" h="6376705">
                <a:moveTo>
                  <a:pt x="0" y="0"/>
                </a:moveTo>
                <a:lnTo>
                  <a:pt x="7513055" y="0"/>
                </a:lnTo>
                <a:lnTo>
                  <a:pt x="7513055" y="6376706"/>
                </a:lnTo>
                <a:lnTo>
                  <a:pt x="0" y="63767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8577563" y="177362"/>
            <a:ext cx="1399517" cy="429652"/>
          </a:xfrm>
          <a:custGeom>
            <a:avLst/>
            <a:gdLst/>
            <a:ahLst/>
            <a:cxnLst/>
            <a:rect l="l" t="t" r="r" b="b"/>
            <a:pathLst>
              <a:path w="1399517" h="429652">
                <a:moveTo>
                  <a:pt x="0" y="0"/>
                </a:moveTo>
                <a:lnTo>
                  <a:pt x="1399517" y="0"/>
                </a:lnTo>
                <a:lnTo>
                  <a:pt x="1399517" y="429652"/>
                </a:lnTo>
                <a:lnTo>
                  <a:pt x="0" y="42965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3690619" y="4399250"/>
            <a:ext cx="4866382" cy="11625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96"/>
              </a:lnSpc>
            </a:pPr>
            <a:r>
              <a:rPr lang="en-US" sz="3354">
                <a:solidFill>
                  <a:srgbClr val="FFFFFF"/>
                </a:solidFill>
                <a:latin typeface="Gagalin"/>
                <a:ea typeface="Gagalin"/>
                <a:cs typeface="Gagalin"/>
                <a:sym typeface="Gagalin"/>
              </a:rPr>
              <a:t>Happy 50th birthday </a:t>
            </a:r>
          </a:p>
          <a:p>
            <a:pPr algn="ctr">
              <a:lnSpc>
                <a:spcPts val="4696"/>
              </a:lnSpc>
            </a:pPr>
            <a:r>
              <a:rPr lang="en-US" sz="3354">
                <a:solidFill>
                  <a:srgbClr val="FFFFFF"/>
                </a:solidFill>
                <a:latin typeface="Gagalin"/>
                <a:ea typeface="Gagalin"/>
                <a:cs typeface="Gagalin"/>
                <a:sym typeface="Gagalin"/>
              </a:rPr>
              <a:t>Safe Drinking Water Act!</a:t>
            </a: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541DF28F-EB9D-36D4-0C30-DE9CAFCEA041}"/>
              </a:ext>
            </a:extLst>
          </p:cNvPr>
          <p:cNvSpPr/>
          <p:nvPr/>
        </p:nvSpPr>
        <p:spPr>
          <a:xfrm>
            <a:off x="-1711140" y="5561813"/>
            <a:ext cx="7710963" cy="5783222"/>
          </a:xfrm>
          <a:custGeom>
            <a:avLst/>
            <a:gdLst/>
            <a:ahLst/>
            <a:cxnLst/>
            <a:rect l="l" t="t" r="r" b="b"/>
            <a:pathLst>
              <a:path w="7710963" h="5783222">
                <a:moveTo>
                  <a:pt x="0" y="0"/>
                </a:moveTo>
                <a:lnTo>
                  <a:pt x="7710962" y="0"/>
                </a:lnTo>
                <a:lnTo>
                  <a:pt x="7710962" y="5783222"/>
                </a:lnTo>
                <a:lnTo>
                  <a:pt x="0" y="578322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4A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8577563" y="177362"/>
            <a:ext cx="1399517" cy="429652"/>
          </a:xfrm>
          <a:custGeom>
            <a:avLst/>
            <a:gdLst/>
            <a:ahLst/>
            <a:cxnLst/>
            <a:rect l="l" t="t" r="r" b="b"/>
            <a:pathLst>
              <a:path w="1399517" h="429652">
                <a:moveTo>
                  <a:pt x="0" y="0"/>
                </a:moveTo>
                <a:lnTo>
                  <a:pt x="1399517" y="0"/>
                </a:lnTo>
                <a:lnTo>
                  <a:pt x="1399517" y="429652"/>
                </a:lnTo>
                <a:lnTo>
                  <a:pt x="0" y="42965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6">
            <a:extLst>
              <a:ext uri="{FF2B5EF4-FFF2-40B4-BE49-F238E27FC236}">
                <a16:creationId xmlns:a16="http://schemas.microsoft.com/office/drawing/2014/main" id="{DFD21F64-0AD0-4072-A12D-8C8EA1B0D056}"/>
              </a:ext>
            </a:extLst>
          </p:cNvPr>
          <p:cNvSpPr/>
          <p:nvPr/>
        </p:nvSpPr>
        <p:spPr>
          <a:xfrm>
            <a:off x="-1357043" y="5313981"/>
            <a:ext cx="7710963" cy="5783222"/>
          </a:xfrm>
          <a:custGeom>
            <a:avLst/>
            <a:gdLst/>
            <a:ahLst/>
            <a:cxnLst/>
            <a:rect l="l" t="t" r="r" b="b"/>
            <a:pathLst>
              <a:path w="7710963" h="5783222">
                <a:moveTo>
                  <a:pt x="0" y="0"/>
                </a:moveTo>
                <a:lnTo>
                  <a:pt x="7710962" y="0"/>
                </a:lnTo>
                <a:lnTo>
                  <a:pt x="7710962" y="5783222"/>
                </a:lnTo>
                <a:lnTo>
                  <a:pt x="0" y="578322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F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8577563" y="177362"/>
            <a:ext cx="1399517" cy="429652"/>
          </a:xfrm>
          <a:custGeom>
            <a:avLst/>
            <a:gdLst/>
            <a:ahLst/>
            <a:cxnLst/>
            <a:rect l="l" t="t" r="r" b="b"/>
            <a:pathLst>
              <a:path w="1399517" h="429652">
                <a:moveTo>
                  <a:pt x="0" y="0"/>
                </a:moveTo>
                <a:lnTo>
                  <a:pt x="1399517" y="0"/>
                </a:lnTo>
                <a:lnTo>
                  <a:pt x="1399517" y="429652"/>
                </a:lnTo>
                <a:lnTo>
                  <a:pt x="0" y="42965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6">
            <a:extLst>
              <a:ext uri="{FF2B5EF4-FFF2-40B4-BE49-F238E27FC236}">
                <a16:creationId xmlns:a16="http://schemas.microsoft.com/office/drawing/2014/main" id="{15D20833-1083-D825-DC50-EDE962D249E9}"/>
              </a:ext>
            </a:extLst>
          </p:cNvPr>
          <p:cNvSpPr/>
          <p:nvPr/>
        </p:nvSpPr>
        <p:spPr>
          <a:xfrm>
            <a:off x="-1341545" y="5267486"/>
            <a:ext cx="7710963" cy="5783222"/>
          </a:xfrm>
          <a:custGeom>
            <a:avLst/>
            <a:gdLst/>
            <a:ahLst/>
            <a:cxnLst/>
            <a:rect l="l" t="t" r="r" b="b"/>
            <a:pathLst>
              <a:path w="7710963" h="5783222">
                <a:moveTo>
                  <a:pt x="0" y="0"/>
                </a:moveTo>
                <a:lnTo>
                  <a:pt x="7710962" y="0"/>
                </a:lnTo>
                <a:lnTo>
                  <a:pt x="7710962" y="5783222"/>
                </a:lnTo>
                <a:lnTo>
                  <a:pt x="0" y="578322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C0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806130" y="5385105"/>
            <a:ext cx="6480870" cy="4901895"/>
          </a:xfrm>
          <a:custGeom>
            <a:avLst/>
            <a:gdLst/>
            <a:ahLst/>
            <a:cxnLst/>
            <a:rect l="l" t="t" r="r" b="b"/>
            <a:pathLst>
              <a:path w="6480870" h="4901895">
                <a:moveTo>
                  <a:pt x="0" y="0"/>
                </a:moveTo>
                <a:lnTo>
                  <a:pt x="6480870" y="0"/>
                </a:lnTo>
                <a:lnTo>
                  <a:pt x="6480870" y="4901895"/>
                </a:lnTo>
                <a:lnTo>
                  <a:pt x="0" y="490189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8722989" y="9625923"/>
            <a:ext cx="1399517" cy="429652"/>
          </a:xfrm>
          <a:custGeom>
            <a:avLst/>
            <a:gdLst/>
            <a:ahLst/>
            <a:cxnLst/>
            <a:rect l="l" t="t" r="r" b="b"/>
            <a:pathLst>
              <a:path w="1399517" h="429652">
                <a:moveTo>
                  <a:pt x="0" y="0"/>
                </a:moveTo>
                <a:lnTo>
                  <a:pt x="1399517" y="0"/>
                </a:lnTo>
                <a:lnTo>
                  <a:pt x="1399517" y="429652"/>
                </a:lnTo>
                <a:lnTo>
                  <a:pt x="0" y="42965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1140955">
            <a:off x="640121" y="321391"/>
            <a:ext cx="2706753" cy="4382504"/>
          </a:xfrm>
          <a:custGeom>
            <a:avLst/>
            <a:gdLst/>
            <a:ahLst/>
            <a:cxnLst/>
            <a:rect l="l" t="t" r="r" b="b"/>
            <a:pathLst>
              <a:path w="2706753" h="4382504">
                <a:moveTo>
                  <a:pt x="0" y="0"/>
                </a:moveTo>
                <a:lnTo>
                  <a:pt x="2706753" y="0"/>
                </a:lnTo>
                <a:lnTo>
                  <a:pt x="2706753" y="4382504"/>
                </a:lnTo>
                <a:lnTo>
                  <a:pt x="0" y="438250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-828728">
            <a:off x="3800754" y="65506"/>
            <a:ext cx="8167592" cy="6125694"/>
          </a:xfrm>
          <a:custGeom>
            <a:avLst/>
            <a:gdLst/>
            <a:ahLst/>
            <a:cxnLst/>
            <a:rect l="l" t="t" r="r" b="b"/>
            <a:pathLst>
              <a:path w="8167592" h="6125694">
                <a:moveTo>
                  <a:pt x="0" y="0"/>
                </a:moveTo>
                <a:lnTo>
                  <a:pt x="8167592" y="0"/>
                </a:lnTo>
                <a:lnTo>
                  <a:pt x="8167592" y="6125694"/>
                </a:lnTo>
                <a:lnTo>
                  <a:pt x="0" y="612569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-1821992" y="5143500"/>
            <a:ext cx="7710963" cy="5783222"/>
          </a:xfrm>
          <a:custGeom>
            <a:avLst/>
            <a:gdLst/>
            <a:ahLst/>
            <a:cxnLst/>
            <a:rect l="l" t="t" r="r" b="b"/>
            <a:pathLst>
              <a:path w="7710963" h="5783222">
                <a:moveTo>
                  <a:pt x="0" y="0"/>
                </a:moveTo>
                <a:lnTo>
                  <a:pt x="7710962" y="0"/>
                </a:lnTo>
                <a:lnTo>
                  <a:pt x="7710962" y="5783222"/>
                </a:lnTo>
                <a:lnTo>
                  <a:pt x="0" y="578322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4684576" y="6982347"/>
            <a:ext cx="5288310" cy="24083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79"/>
              </a:lnSpc>
            </a:pPr>
            <a:r>
              <a:rPr lang="en-US" sz="4556">
                <a:solidFill>
                  <a:srgbClr val="FFFFFF"/>
                </a:solidFill>
                <a:latin typeface="Gagalin"/>
                <a:ea typeface="Gagalin"/>
                <a:cs typeface="Gagalin"/>
                <a:sym typeface="Gagalin"/>
              </a:rPr>
              <a:t>Celebrating</a:t>
            </a:r>
          </a:p>
          <a:p>
            <a:pPr algn="ctr">
              <a:lnSpc>
                <a:spcPts val="6379"/>
              </a:lnSpc>
            </a:pPr>
            <a:r>
              <a:rPr lang="en-US" sz="4556">
                <a:solidFill>
                  <a:srgbClr val="FFFFFF"/>
                </a:solidFill>
                <a:latin typeface="Gagalin"/>
                <a:ea typeface="Gagalin"/>
                <a:cs typeface="Gagalin"/>
                <a:sym typeface="Gagalin"/>
              </a:rPr>
              <a:t>50 years of </a:t>
            </a:r>
          </a:p>
          <a:p>
            <a:pPr algn="ctr">
              <a:lnSpc>
                <a:spcPts val="6379"/>
              </a:lnSpc>
              <a:spcBef>
                <a:spcPct val="0"/>
              </a:spcBef>
            </a:pPr>
            <a:r>
              <a:rPr lang="en-US" sz="4556">
                <a:solidFill>
                  <a:srgbClr val="FFFFFF"/>
                </a:solidFill>
                <a:latin typeface="Gagalin"/>
                <a:ea typeface="Gagalin"/>
                <a:cs typeface="Gagalin"/>
                <a:sym typeface="Gagalin"/>
              </a:rPr>
              <a:t>safe drinking water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314470" y="3772728"/>
            <a:ext cx="3869146" cy="9019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29"/>
              </a:lnSpc>
              <a:spcBef>
                <a:spcPct val="0"/>
              </a:spcBef>
            </a:pPr>
            <a:r>
              <a:rPr lang="en-US" sz="5235">
                <a:solidFill>
                  <a:srgbClr val="FFFFFF"/>
                </a:solidFill>
                <a:latin typeface="Gagalin"/>
                <a:ea typeface="Gagalin"/>
                <a:cs typeface="Gagalin"/>
                <a:sym typeface="Gagalin"/>
              </a:rPr>
              <a:t>water is life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C0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806130" y="5385105"/>
            <a:ext cx="6480870" cy="4901895"/>
          </a:xfrm>
          <a:custGeom>
            <a:avLst/>
            <a:gdLst/>
            <a:ahLst/>
            <a:cxnLst/>
            <a:rect l="l" t="t" r="r" b="b"/>
            <a:pathLst>
              <a:path w="6480870" h="4901895">
                <a:moveTo>
                  <a:pt x="0" y="0"/>
                </a:moveTo>
                <a:lnTo>
                  <a:pt x="6480870" y="0"/>
                </a:lnTo>
                <a:lnTo>
                  <a:pt x="6480870" y="4901895"/>
                </a:lnTo>
                <a:lnTo>
                  <a:pt x="0" y="49018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8722989" y="9625923"/>
            <a:ext cx="1399517" cy="429652"/>
          </a:xfrm>
          <a:custGeom>
            <a:avLst/>
            <a:gdLst/>
            <a:ahLst/>
            <a:cxnLst/>
            <a:rect l="l" t="t" r="r" b="b"/>
            <a:pathLst>
              <a:path w="1399517" h="429652">
                <a:moveTo>
                  <a:pt x="0" y="0"/>
                </a:moveTo>
                <a:lnTo>
                  <a:pt x="1399517" y="0"/>
                </a:lnTo>
                <a:lnTo>
                  <a:pt x="1399517" y="429652"/>
                </a:lnTo>
                <a:lnTo>
                  <a:pt x="0" y="42965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1140955">
            <a:off x="640121" y="321391"/>
            <a:ext cx="2706753" cy="4382504"/>
          </a:xfrm>
          <a:custGeom>
            <a:avLst/>
            <a:gdLst/>
            <a:ahLst/>
            <a:cxnLst/>
            <a:rect l="l" t="t" r="r" b="b"/>
            <a:pathLst>
              <a:path w="2706753" h="4382504">
                <a:moveTo>
                  <a:pt x="0" y="0"/>
                </a:moveTo>
                <a:lnTo>
                  <a:pt x="2706753" y="0"/>
                </a:lnTo>
                <a:lnTo>
                  <a:pt x="2706753" y="4382504"/>
                </a:lnTo>
                <a:lnTo>
                  <a:pt x="0" y="438250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-828728">
            <a:off x="3800754" y="65506"/>
            <a:ext cx="8167592" cy="6125694"/>
          </a:xfrm>
          <a:custGeom>
            <a:avLst/>
            <a:gdLst/>
            <a:ahLst/>
            <a:cxnLst/>
            <a:rect l="l" t="t" r="r" b="b"/>
            <a:pathLst>
              <a:path w="8167592" h="6125694">
                <a:moveTo>
                  <a:pt x="0" y="0"/>
                </a:moveTo>
                <a:lnTo>
                  <a:pt x="8167592" y="0"/>
                </a:lnTo>
                <a:lnTo>
                  <a:pt x="8167592" y="6125694"/>
                </a:lnTo>
                <a:lnTo>
                  <a:pt x="0" y="612569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-1821992" y="5143500"/>
            <a:ext cx="7710963" cy="5783222"/>
          </a:xfrm>
          <a:custGeom>
            <a:avLst/>
            <a:gdLst/>
            <a:ahLst/>
            <a:cxnLst/>
            <a:rect l="l" t="t" r="r" b="b"/>
            <a:pathLst>
              <a:path w="7710963" h="5783222">
                <a:moveTo>
                  <a:pt x="0" y="0"/>
                </a:moveTo>
                <a:lnTo>
                  <a:pt x="7710962" y="0"/>
                </a:lnTo>
                <a:lnTo>
                  <a:pt x="7710962" y="5783222"/>
                </a:lnTo>
                <a:lnTo>
                  <a:pt x="0" y="578322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C0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13045" y="-225734"/>
            <a:ext cx="11838662" cy="10625600"/>
          </a:xfrm>
          <a:custGeom>
            <a:avLst/>
            <a:gdLst/>
            <a:ahLst/>
            <a:cxnLst/>
            <a:rect l="l" t="t" r="r" b="b"/>
            <a:pathLst>
              <a:path w="11838662" h="10625600">
                <a:moveTo>
                  <a:pt x="0" y="0"/>
                </a:moveTo>
                <a:lnTo>
                  <a:pt x="11838662" y="0"/>
                </a:lnTo>
                <a:lnTo>
                  <a:pt x="11838662" y="10625601"/>
                </a:lnTo>
                <a:lnTo>
                  <a:pt x="0" y="1062560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2069" r="-2205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77362" y="9675554"/>
            <a:ext cx="1399517" cy="429652"/>
          </a:xfrm>
          <a:custGeom>
            <a:avLst/>
            <a:gdLst/>
            <a:ahLst/>
            <a:cxnLst/>
            <a:rect l="l" t="t" r="r" b="b"/>
            <a:pathLst>
              <a:path w="1399517" h="429652">
                <a:moveTo>
                  <a:pt x="0" y="0"/>
                </a:moveTo>
                <a:lnTo>
                  <a:pt x="1399517" y="0"/>
                </a:lnTo>
                <a:lnTo>
                  <a:pt x="1399517" y="429652"/>
                </a:lnTo>
                <a:lnTo>
                  <a:pt x="0" y="42965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604011" y="2578122"/>
            <a:ext cx="4691889" cy="13492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396"/>
              </a:lnSpc>
            </a:pPr>
            <a:r>
              <a:rPr lang="en-US" sz="3854">
                <a:solidFill>
                  <a:srgbClr val="CBB3B4"/>
                </a:solidFill>
                <a:latin typeface="Archivo Black"/>
                <a:ea typeface="Archivo Black"/>
                <a:cs typeface="Archivo Black"/>
                <a:sym typeface="Archivo Black"/>
              </a:rPr>
              <a:t>OVER 90 </a:t>
            </a:r>
          </a:p>
          <a:p>
            <a:pPr algn="ctr">
              <a:lnSpc>
                <a:spcPts val="5396"/>
              </a:lnSpc>
              <a:spcBef>
                <a:spcPct val="0"/>
              </a:spcBef>
            </a:pPr>
            <a:r>
              <a:rPr lang="en-US" sz="3854">
                <a:solidFill>
                  <a:srgbClr val="CBB3B4"/>
                </a:solidFill>
                <a:latin typeface="Archivo Black"/>
                <a:ea typeface="Archivo Black"/>
                <a:cs typeface="Archivo Black"/>
                <a:sym typeface="Archivo Black"/>
              </a:rPr>
              <a:t>CONTAMINANTS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7824042" y="2568597"/>
            <a:ext cx="1897559" cy="13759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36"/>
              </a:lnSpc>
            </a:pPr>
            <a:r>
              <a:rPr lang="en-US" sz="3954">
                <a:solidFill>
                  <a:srgbClr val="CBB3B4"/>
                </a:solidFill>
                <a:latin typeface="Archivo Black"/>
                <a:ea typeface="Archivo Black"/>
                <a:cs typeface="Archivo Black"/>
                <a:sym typeface="Archivo Black"/>
              </a:rPr>
              <a:t>50 </a:t>
            </a:r>
          </a:p>
          <a:p>
            <a:pPr algn="ctr">
              <a:lnSpc>
                <a:spcPts val="5536"/>
              </a:lnSpc>
              <a:spcBef>
                <a:spcPct val="0"/>
              </a:spcBef>
            </a:pPr>
            <a:r>
              <a:rPr lang="en-US" sz="3954">
                <a:solidFill>
                  <a:srgbClr val="CBB3B4"/>
                </a:solidFill>
                <a:latin typeface="Archivo Black"/>
                <a:ea typeface="Archivo Black"/>
                <a:cs typeface="Archivo Black"/>
                <a:sym typeface="Archivo Black"/>
              </a:rPr>
              <a:t>YEARS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C0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13045" y="-225734"/>
            <a:ext cx="11838662" cy="10625600"/>
          </a:xfrm>
          <a:custGeom>
            <a:avLst/>
            <a:gdLst/>
            <a:ahLst/>
            <a:cxnLst/>
            <a:rect l="l" t="t" r="r" b="b"/>
            <a:pathLst>
              <a:path w="11838662" h="10625600">
                <a:moveTo>
                  <a:pt x="0" y="0"/>
                </a:moveTo>
                <a:lnTo>
                  <a:pt x="11838662" y="0"/>
                </a:lnTo>
                <a:lnTo>
                  <a:pt x="11838662" y="10625601"/>
                </a:lnTo>
                <a:lnTo>
                  <a:pt x="0" y="1062560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2069" r="-2205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77362" y="9675554"/>
            <a:ext cx="1399517" cy="429652"/>
          </a:xfrm>
          <a:custGeom>
            <a:avLst/>
            <a:gdLst/>
            <a:ahLst/>
            <a:cxnLst/>
            <a:rect l="l" t="t" r="r" b="b"/>
            <a:pathLst>
              <a:path w="1399517" h="429652">
                <a:moveTo>
                  <a:pt x="0" y="0"/>
                </a:moveTo>
                <a:lnTo>
                  <a:pt x="1399517" y="0"/>
                </a:lnTo>
                <a:lnTo>
                  <a:pt x="1399517" y="429652"/>
                </a:lnTo>
                <a:lnTo>
                  <a:pt x="0" y="4296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C0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0287000" cy="10287000"/>
          </a:xfrm>
          <a:custGeom>
            <a:avLst/>
            <a:gdLst/>
            <a:ahLst/>
            <a:cxnLst/>
            <a:rect l="l" t="t" r="r" b="b"/>
            <a:pathLst>
              <a:path w="10287000" h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3775" t="-2821" r="-22941" b="-139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8735082" y="122188"/>
            <a:ext cx="1399517" cy="429652"/>
          </a:xfrm>
          <a:custGeom>
            <a:avLst/>
            <a:gdLst/>
            <a:ahLst/>
            <a:cxnLst/>
            <a:rect l="l" t="t" r="r" b="b"/>
            <a:pathLst>
              <a:path w="1399517" h="429652">
                <a:moveTo>
                  <a:pt x="0" y="0"/>
                </a:moveTo>
                <a:lnTo>
                  <a:pt x="1399517" y="0"/>
                </a:lnTo>
                <a:lnTo>
                  <a:pt x="1399517" y="429652"/>
                </a:lnTo>
                <a:lnTo>
                  <a:pt x="0" y="42965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792838" y="4510176"/>
            <a:ext cx="8301930" cy="11904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34"/>
              </a:lnSpc>
            </a:pPr>
            <a:r>
              <a:rPr lang="en-US" sz="3381">
                <a:solidFill>
                  <a:srgbClr val="FFFFFF"/>
                </a:solidFill>
                <a:latin typeface="Archivo Black"/>
                <a:ea typeface="Archivo Black"/>
                <a:cs typeface="Archivo Black"/>
                <a:sym typeface="Archivo Black"/>
              </a:rPr>
              <a:t>PUTTING DRINKING WATER FIRST </a:t>
            </a:r>
          </a:p>
          <a:p>
            <a:pPr algn="ctr">
              <a:lnSpc>
                <a:spcPts val="4734"/>
              </a:lnSpc>
              <a:spcBef>
                <a:spcPct val="0"/>
              </a:spcBef>
            </a:pPr>
            <a:r>
              <a:rPr lang="en-US" sz="3381">
                <a:solidFill>
                  <a:srgbClr val="FFFFFF"/>
                </a:solidFill>
                <a:latin typeface="Archivo Black"/>
                <a:ea typeface="Archivo Black"/>
                <a:cs typeface="Archivo Black"/>
                <a:sym typeface="Archivo Black"/>
              </a:rPr>
              <a:t>FOR 50 YEARS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13887D3525F7241ACDD53E2105370F9" ma:contentTypeVersion="17" ma:contentTypeDescription="Create a new document." ma:contentTypeScope="" ma:versionID="4bdee65e32116470fb063e293be6951a">
  <xsd:schema xmlns:xsd="http://www.w3.org/2001/XMLSchema" xmlns:xs="http://www.w3.org/2001/XMLSchema" xmlns:p="http://schemas.microsoft.com/office/2006/metadata/properties" xmlns:ns1="http://schemas.microsoft.com/sharepoint/v3" xmlns:ns2="4ffa91fb-a0ff-4ac5-b2db-65c790d184a4" xmlns:ns3="http://schemas.microsoft.com/sharepoint.v3" xmlns:ns4="http://schemas.microsoft.com/sharepoint/v3/fields" xmlns:ns5="d1cf20d3-c1fa-4aab-8215-ce7717a4369a" xmlns:ns6="0ff1bf0b-1315-4d7d-b29c-1bb2d70d275c" targetNamespace="http://schemas.microsoft.com/office/2006/metadata/properties" ma:root="true" ma:fieldsID="b842fa216b5d3c6ddaade41e061744bf" ns1:_="" ns2:_="" ns3:_="" ns4:_="" ns5:_="" ns6:_="">
    <xsd:import namespace="http://schemas.microsoft.com/sharepoint/v3"/>
    <xsd:import namespace="4ffa91fb-a0ff-4ac5-b2db-65c790d184a4"/>
    <xsd:import namespace="http://schemas.microsoft.com/sharepoint.v3"/>
    <xsd:import namespace="http://schemas.microsoft.com/sharepoint/v3/fields"/>
    <xsd:import namespace="d1cf20d3-c1fa-4aab-8215-ce7717a4369a"/>
    <xsd:import namespace="0ff1bf0b-1315-4d7d-b29c-1bb2d70d275c"/>
    <xsd:element name="properties">
      <xsd:complexType>
        <xsd:sequence>
          <xsd:element name="documentManagement">
            <xsd:complexType>
              <xsd:all>
                <xsd:element ref="ns2:Document_x0020_Creation_x0020_Date" minOccurs="0"/>
                <xsd:element ref="ns2:Creator" minOccurs="0"/>
                <xsd:element ref="ns2:EPA_x0020_Office" minOccurs="0"/>
                <xsd:element ref="ns2:Record" minOccurs="0"/>
                <xsd:element ref="ns3:CategoryDescription" minOccurs="0"/>
                <xsd:element ref="ns2:Identifier" minOccurs="0"/>
                <xsd:element ref="ns2:EPA_x0020_Contributor" minOccurs="0"/>
                <xsd:element ref="ns2:External_x0020_Contributor" minOccurs="0"/>
                <xsd:element ref="ns4:_Coverage" minOccurs="0"/>
                <xsd:element ref="ns2:EPA_x0020_Related_x0020_Documents" minOccurs="0"/>
                <xsd:element ref="ns4:_Source" minOccurs="0"/>
                <xsd:element ref="ns2:Rights" minOccurs="0"/>
                <xsd:element ref="ns1:Language" minOccurs="0"/>
                <xsd:element ref="ns2:j747ac98061d40f0aa7bd47e1db5675d" minOccurs="0"/>
                <xsd:element ref="ns2:TaxKeywordTaxHTField" minOccurs="0"/>
                <xsd:element ref="ns2:TaxCatchAllLabel" minOccurs="0"/>
                <xsd:element ref="ns2:TaxCatchAll" minOccurs="0"/>
                <xsd:element ref="ns5:MediaServiceMetadata" minOccurs="0"/>
                <xsd:element ref="ns5:MediaServiceFastMetadata" minOccurs="0"/>
                <xsd:element ref="ns5:MediaServiceDateTaken" minOccurs="0"/>
                <xsd:element ref="ns5:MediaServiceAutoTags" minOccurs="0"/>
                <xsd:element ref="ns5:MediaServiceGenerationTime" minOccurs="0"/>
                <xsd:element ref="ns5:MediaServiceEventHashCode" minOccurs="0"/>
                <xsd:element ref="ns5:MediaServiceOCR" minOccurs="0"/>
                <xsd:element ref="ns6:SharedWithUsers" minOccurs="0"/>
                <xsd:element ref="ns6:SharedWithDetails" minOccurs="0"/>
                <xsd:element ref="ns5:MediaServiceLocation" minOccurs="0"/>
                <xsd:element ref="ns5:MediaLengthInSeconds" minOccurs="0"/>
                <xsd:element ref="ns5:lcf76f155ced4ddcb4097134ff3c332f" minOccurs="0"/>
                <xsd:element ref="ns5:MediaServiceObjectDetectorVersions" minOccurs="0"/>
                <xsd:element ref="ns5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anguage" ma:index="17" nillable="true" ma:displayName="Language" ma:default="English" ma:description="Select the document language from the drop down." ma:format="Dropdown" ma:internalName="Language" ma:readOnly="false">
      <xsd:simpleType>
        <xsd:restriction base="dms:Choice">
          <xsd:enumeration value="Arabic (Saudi Arabia)"/>
          <xsd:enumeration value="Bulgarian (Bulgaria)"/>
          <xsd:enumeration value="Chinese (Hong Kong S.A.R.)"/>
          <xsd:enumeration value="Chinese (People's Republic of China)"/>
          <xsd:enumeration value="Chinese (Taiwan)"/>
          <xsd:enumeration value="Croatian (Croatia)"/>
          <xsd:enumeration value="Czech (Czech Republic)"/>
          <xsd:enumeration value="Danish (Denmark)"/>
          <xsd:enumeration value="Dutch (Netherlands)"/>
          <xsd:enumeration value="English"/>
          <xsd:enumeration value="Estonian (Estonia)"/>
          <xsd:enumeration value="Finnish (Finland)"/>
          <xsd:enumeration value="French (France)"/>
          <xsd:enumeration value="German (Germany)"/>
          <xsd:enumeration value="Greek (Greece)"/>
          <xsd:enumeration value="Hebrew (Israel)"/>
          <xsd:enumeration value="Hindi (India)"/>
          <xsd:enumeration value="Hungarian (Hungary)"/>
          <xsd:enumeration value="Indonesian (Indonesia)"/>
          <xsd:enumeration value="Italian (Italy)"/>
          <xsd:enumeration value="Japanese (Japan)"/>
          <xsd:enumeration value="Korean (Korea)"/>
          <xsd:enumeration value="Latvian (Latvia)"/>
          <xsd:enumeration value="Lithuanian (Lithuania)"/>
          <xsd:enumeration value="Malay (Malaysia)"/>
          <xsd:enumeration value="Norwegian (Bokmal) (Norway)"/>
          <xsd:enumeration value="Polish (Poland)"/>
          <xsd:enumeration value="Portuguese (Brazil)"/>
          <xsd:enumeration value="Portuguese (Portugal)"/>
          <xsd:enumeration value="Romanian (Romania)"/>
          <xsd:enumeration value="Russian (Russia)"/>
          <xsd:enumeration value="Serbian (Latin) (Serbia)"/>
          <xsd:enumeration value="Slovak (Slovakia)"/>
          <xsd:enumeration value="Slovenian (Slovenia)"/>
          <xsd:enumeration value="Spanish (Spain)"/>
          <xsd:enumeration value="Swedish (Sweden)"/>
          <xsd:enumeration value="Thai (Thailand)"/>
          <xsd:enumeration value="Turkish (Turkey)"/>
          <xsd:enumeration value="Ukrainian (Ukraine)"/>
          <xsd:enumeration value="Urdu (Islamic Republic of Pakistan)"/>
          <xsd:enumeration value="Vietnamese (Vietnam)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fa91fb-a0ff-4ac5-b2db-65c790d184a4" elementFormDefault="qualified">
    <xsd:import namespace="http://schemas.microsoft.com/office/2006/documentManagement/types"/>
    <xsd:import namespace="http://schemas.microsoft.com/office/infopath/2007/PartnerControls"/>
    <xsd:element name="Document_x0020_Creation_x0020_Date" ma:index="2" nillable="true" ma:displayName="Document Date" ma:default="[today]" ma:description="Enter the date this document was last modified. The upload date has been entered by default." ma:format="DateOnly" ma:internalName="Document_x0020_Creation_x0020_Date" ma:readOnly="false">
      <xsd:simpleType>
        <xsd:restriction base="dms:DateTime"/>
      </xsd:simpleType>
    </xsd:element>
    <xsd:element name="Creator" ma:index="3" nillable="true" ma:displayName="Creator" ma:description="Enter the person primarily responsible for the document. The name of the person uploading the document has been entered by default." ma:list="UserInfo" ma:SharePointGroup="0" ma:internalName="Creato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PA_x0020_Office" ma:index="4" nillable="true" ma:displayName="EPA Office" ma:description="Enter the EPA organization primarily responsible for the document. The office of the person uploading the document has been entered by default." ma:internalName="EPA_x0020_Office" ma:readOnly="false">
      <xsd:simpleType>
        <xsd:restriction base="dms:Text">
          <xsd:maxLength value="255"/>
        </xsd:restriction>
      </xsd:simpleType>
    </xsd:element>
    <xsd:element name="Record" ma:index="5" nillable="true" ma:displayName="Record" ma:default="Shared" ma:description="For documents that provide evidence of EPA decisions and actions, select &quot;Shared&quot; (open access) or &quot;Private&quot; (restricted access)." ma:format="Dropdown" ma:internalName="Record">
      <xsd:simpleType>
        <xsd:restriction base="dms:Choice">
          <xsd:enumeration value="None"/>
          <xsd:enumeration value="Shared"/>
          <xsd:enumeration value="Private"/>
        </xsd:restriction>
      </xsd:simpleType>
    </xsd:element>
    <xsd:element name="Identifier" ma:index="9" nillable="true" ma:displayName="Identifier" ma:description="Enter all EPA identification numbers applicable to this document, one on each line." ma:internalName="Identifier" ma:readOnly="false">
      <xsd:simpleType>
        <xsd:restriction base="dms:Note">
          <xsd:maxLength value="255"/>
        </xsd:restriction>
      </xsd:simpleType>
    </xsd:element>
    <xsd:element name="EPA_x0020_Contributor" ma:index="11" nillable="true" ma:displayName="EPA Contributor" ma:description="Enter an EPA person who contributed to the creation of the document but is not the primary author." ma:list="UserInfo" ma:SharePointGroup="0" ma:internalName="EPA_x0020_Contributo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xternal_x0020_Contributor" ma:index="12" nillable="true" ma:displayName="External Contributor" ma:description="Enter a non-EPA person who contributed to the creation of the document but is not the primary author." ma:internalName="External_x0020_Contributor" ma:readOnly="false">
      <xsd:simpleType>
        <xsd:restriction base="dms:Note">
          <xsd:maxLength value="255"/>
        </xsd:restriction>
      </xsd:simpleType>
    </xsd:element>
    <xsd:element name="EPA_x0020_Related_x0020_Documents" ma:index="14" nillable="true" ma:displayName="Other Related Documents" ma:description="Enter any related document." ma:internalName="EPA_x0020_Related_x0020_Documents" ma:readOnly="false">
      <xsd:simpleType>
        <xsd:restriction base="dms:Note">
          <xsd:maxLength value="255"/>
        </xsd:restriction>
      </xsd:simpleType>
    </xsd:element>
    <xsd:element name="Rights" ma:index="16" nillable="true" ma:displayName="Rights" ma:description="Enter information about intellectual property rights held over the document (e.g. copyright, patent, trademark)." ma:internalName="Rights" ma:readOnly="false">
      <xsd:simpleType>
        <xsd:restriction base="dms:Note">
          <xsd:maxLength value="255"/>
        </xsd:restriction>
      </xsd:simpleType>
    </xsd:element>
    <xsd:element name="j747ac98061d40f0aa7bd47e1db5675d" ma:index="19" nillable="true" ma:taxonomy="true" ma:internalName="j747ac98061d40f0aa7bd47e1db5675d" ma:taxonomyFieldName="Document_x0020_Type" ma:displayName="Document Type" ma:readOnly="false" ma:default="" ma:fieldId="{3747ac98-061d-40f0-aa7b-d47e1db5675d}" ma:sspId="29f62856-1543-49d4-a736-4569d363f533" ma:termSetId="e06cd6a9-a175-4da0-81cb-8dba7aa394a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KeywordTaxHTField" ma:index="21" nillable="true" ma:taxonomy="true" ma:internalName="TaxKeywordTaxHTField" ma:taxonomyFieldName="TaxKeyword" ma:displayName="Enterprise Keywords" ma:readOnly="false" ma:fieldId="{23f27201-bee3-471e-b2e7-b64fd8b7ca38}" ma:taxonomyMulti="true" ma:sspId="29f62856-1543-49d4-a736-4569d363f53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Label" ma:index="23" nillable="true" ma:displayName="Taxonomy Catch All Column1" ma:hidden="true" ma:list="{d1f6ac4a-8d49-44fc-9b60-0428cf1f64c3}" ma:internalName="TaxCatchAllLabel" ma:readOnly="true" ma:showField="CatchAllDataLabel" ma:web="0ff1bf0b-1315-4d7d-b29c-1bb2d70d275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" ma:index="24" nillable="true" ma:displayName="Taxonomy Catch All Column" ma:hidden="true" ma:list="{d1f6ac4a-8d49-44fc-9b60-0428cf1f64c3}" ma:internalName="TaxCatchAll" ma:showField="CatchAllData" ma:web="0ff1bf0b-1315-4d7d-b29c-1bb2d70d275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.v3" elementFormDefault="qualified">
    <xsd:import namespace="http://schemas.microsoft.com/office/2006/documentManagement/types"/>
    <xsd:import namespace="http://schemas.microsoft.com/office/infopath/2007/PartnerControls"/>
    <xsd:element name="CategoryDescription" ma:index="6" nillable="true" ma:displayName="Description" ma:description="Enter a brief description." ma:internalName="CategoryDescription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Coverage" ma:index="13" nillable="true" ma:displayName="Coverage" ma:description="Enter the geographic location, jurisdiction, or time period for which the document is relevant." ma:internalName="_Coverage" ma:readOnly="false">
      <xsd:simpleType>
        <xsd:restriction base="dms:Text">
          <xsd:maxLength value="255"/>
        </xsd:restriction>
      </xsd:simpleType>
    </xsd:element>
    <xsd:element name="_Source" ma:index="15" nillable="true" ma:displayName="Source" ma:description="Enter a source from which the document is derived." ma:internalName="_Source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cf20d3-c1fa-4aab-8215-ce7717a4369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3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31" nillable="true" ma:displayName="Tags" ma:internalName="MediaServiceAutoTags" ma:readOnly="true">
      <xsd:simpleType>
        <xsd:restriction base="dms:Text"/>
      </xsd:simpleType>
    </xsd:element>
    <xsd:element name="MediaServiceGenerationTime" ma:index="3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3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37" nillable="true" ma:displayName="Location" ma:internalName="MediaServiceLocation" ma:readOnly="true">
      <xsd:simpleType>
        <xsd:restriction base="dms:Text"/>
      </xsd:simpleType>
    </xsd:element>
    <xsd:element name="MediaLengthInSeconds" ma:index="3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40" nillable="true" ma:taxonomy="true" ma:internalName="lcf76f155ced4ddcb4097134ff3c332f" ma:taxonomyFieldName="MediaServiceImageTags" ma:displayName="Image Tags" ma:readOnly="false" ma:fieldId="{5cf76f15-5ced-4ddc-b409-7134ff3c332f}" ma:taxonomyMulti="true" ma:sspId="29f62856-1543-49d4-a736-4569d363f53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4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4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f1bf0b-1315-4d7d-b29c-1bb2d70d275c" elementFormDefault="qualified">
    <xsd:import namespace="http://schemas.microsoft.com/office/2006/documentManagement/types"/>
    <xsd:import namespace="http://schemas.microsoft.com/office/infopath/2007/PartnerControls"/>
    <xsd:element name="SharedWithUsers" ma:index="3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5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Source xmlns="http://schemas.microsoft.com/sharepoint/v3/fields" xsi:nil="true"/>
    <Language xmlns="http://schemas.microsoft.com/sharepoint/v3">English</Language>
    <j747ac98061d40f0aa7bd47e1db5675d xmlns="4ffa91fb-a0ff-4ac5-b2db-65c790d184a4">
      <Terms xmlns="http://schemas.microsoft.com/office/infopath/2007/PartnerControls"/>
    </j747ac98061d40f0aa7bd47e1db5675d>
    <External_x0020_Contributor xmlns="4ffa91fb-a0ff-4ac5-b2db-65c790d184a4" xsi:nil="true"/>
    <TaxKeywordTaxHTField xmlns="4ffa91fb-a0ff-4ac5-b2db-65c790d184a4">
      <Terms xmlns="http://schemas.microsoft.com/office/infopath/2007/PartnerControls"/>
    </TaxKeywordTaxHTField>
    <Record xmlns="4ffa91fb-a0ff-4ac5-b2db-65c790d184a4">Shared</Record>
    <Rights xmlns="4ffa91fb-a0ff-4ac5-b2db-65c790d184a4" xsi:nil="true"/>
    <Document_x0020_Creation_x0020_Date xmlns="4ffa91fb-a0ff-4ac5-b2db-65c790d184a4">2024-12-02T19:34:39+00:00</Document_x0020_Creation_x0020_Date>
    <EPA_x0020_Office xmlns="4ffa91fb-a0ff-4ac5-b2db-65c790d184a4" xsi:nil="true"/>
    <CategoryDescription xmlns="http://schemas.microsoft.com/sharepoint.v3" xsi:nil="true"/>
    <Identifier xmlns="4ffa91fb-a0ff-4ac5-b2db-65c790d184a4" xsi:nil="true"/>
    <_Coverage xmlns="http://schemas.microsoft.com/sharepoint/v3/fields" xsi:nil="true"/>
    <Creator xmlns="4ffa91fb-a0ff-4ac5-b2db-65c790d184a4">
      <UserInfo>
        <DisplayName/>
        <AccountId xsi:nil="true"/>
        <AccountType/>
      </UserInfo>
    </Creator>
    <EPA_x0020_Related_x0020_Documents xmlns="4ffa91fb-a0ff-4ac5-b2db-65c790d184a4" xsi:nil="true"/>
    <EPA_x0020_Contributor xmlns="4ffa91fb-a0ff-4ac5-b2db-65c790d184a4">
      <UserInfo>
        <DisplayName/>
        <AccountId xsi:nil="true"/>
        <AccountType/>
      </UserInfo>
    </EPA_x0020_Contributor>
    <TaxCatchAll xmlns="4ffa91fb-a0ff-4ac5-b2db-65c790d184a4" xsi:nil="true"/>
    <lcf76f155ced4ddcb4097134ff3c332f xmlns="d1cf20d3-c1fa-4aab-8215-ce7717a4369a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haredContentType xmlns="Microsoft.SharePoint.Taxonomy.ContentTypeSync" SourceId="29f62856-1543-49d4-a736-4569d363f533" ContentTypeId="0x0101" PreviousValue="false"/>
</file>

<file path=customXml/itemProps1.xml><?xml version="1.0" encoding="utf-8"?>
<ds:datastoreItem xmlns:ds="http://schemas.openxmlformats.org/officeDocument/2006/customXml" ds:itemID="{4E37DE13-86A7-4CC1-A086-D2366DEE48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ffa91fb-a0ff-4ac5-b2db-65c790d184a4"/>
    <ds:schemaRef ds:uri="http://schemas.microsoft.com/sharepoint.v3"/>
    <ds:schemaRef ds:uri="http://schemas.microsoft.com/sharepoint/v3/fields"/>
    <ds:schemaRef ds:uri="d1cf20d3-c1fa-4aab-8215-ce7717a4369a"/>
    <ds:schemaRef ds:uri="0ff1bf0b-1315-4d7d-b29c-1bb2d70d275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B977D85-5229-469E-AE6A-050DB2BF484B}">
  <ds:schemaRefs>
    <ds:schemaRef ds:uri="http://schemas.microsoft.com/sharepoint/v3"/>
    <ds:schemaRef ds:uri="http://purl.org/dc/dcmitype/"/>
    <ds:schemaRef ds:uri="http://purl.org/dc/terms/"/>
    <ds:schemaRef ds:uri="http://schemas.microsoft.com/office/infopath/2007/PartnerControls"/>
    <ds:schemaRef ds:uri="d1cf20d3-c1fa-4aab-8215-ce7717a4369a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0ff1bf0b-1315-4d7d-b29c-1bb2d70d275c"/>
    <ds:schemaRef ds:uri="http://www.w3.org/XML/1998/namespace"/>
    <ds:schemaRef ds:uri="http://schemas.microsoft.com/sharepoint/v3/fields"/>
    <ds:schemaRef ds:uri="http://schemas.microsoft.com/sharepoint.v3"/>
    <ds:schemaRef ds:uri="4ffa91fb-a0ff-4ac5-b2db-65c790d184a4"/>
  </ds:schemaRefs>
</ds:datastoreItem>
</file>

<file path=customXml/itemProps3.xml><?xml version="1.0" encoding="utf-8"?>
<ds:datastoreItem xmlns:ds="http://schemas.openxmlformats.org/officeDocument/2006/customXml" ds:itemID="{1AE892E6-D9AA-4BF8-B42C-37AB27ECAD19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E02487CB-09BC-4018-92D9-6C8F85B4F71C}">
  <ds:schemaRefs>
    <ds:schemaRef ds:uri="Microsoft.SharePoint.Taxonomy.ContentTypeSyn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665</Words>
  <Application>Microsoft Office PowerPoint</Application>
  <PresentationFormat>Custom</PresentationFormat>
  <Paragraphs>27</Paragraphs>
  <Slides>13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Aptos</vt:lpstr>
      <vt:lpstr>Archivo Black</vt:lpstr>
      <vt:lpstr>WordVisi_MSFontService</vt:lpstr>
      <vt:lpstr>Arial</vt:lpstr>
      <vt:lpstr>Arimo Bold</vt:lpstr>
      <vt:lpstr>Gagalin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 a heading</dc:title>
  <cp:lastModifiedBy>Minton, Gabrielle (she/her/hers)</cp:lastModifiedBy>
  <cp:revision>2</cp:revision>
  <dcterms:created xsi:type="dcterms:W3CDTF">2006-08-16T00:00:00Z</dcterms:created>
  <dcterms:modified xsi:type="dcterms:W3CDTF">2024-12-02T21:37:36Z</dcterms:modified>
  <dc:identifier>DAGXI2Hj6_I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0x010100313887D3525F7241ACDD53E2105370F9</vt:lpwstr>
  </property>
  <property fmtid="{D5CDD505-2E9C-101B-9397-08002B2CF9AE}" pid="3" name="TaxKeyword">
    <vt:lpwstr/>
  </property>
  <property fmtid="{D5CDD505-2E9C-101B-9397-08002B2CF9AE}" pid="4" name="MediaServiceImageTags">
    <vt:lpwstr/>
  </property>
  <property fmtid="{D5CDD505-2E9C-101B-9397-08002B2CF9AE}" pid="5" name="e3f09c3df709400db2417a7161762d62">
    <vt:lpwstr/>
  </property>
  <property fmtid="{D5CDD505-2E9C-101B-9397-08002B2CF9AE}" pid="6" name="EPA_x0020_Subject">
    <vt:lpwstr/>
  </property>
  <property fmtid="{D5CDD505-2E9C-101B-9397-08002B2CF9AE}" pid="7" name="Document Type">
    <vt:lpwstr/>
  </property>
  <property fmtid="{D5CDD505-2E9C-101B-9397-08002B2CF9AE}" pid="8" name="EPA Subject">
    <vt:lpwstr/>
  </property>
  <property fmtid="{D5CDD505-2E9C-101B-9397-08002B2CF9AE}" pid="9" name="Document_x0020_Type">
    <vt:lpwstr/>
  </property>
</Properties>
</file>