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sldIdLst>
    <p:sldId id="257" r:id="rId2"/>
    <p:sldId id="264"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C6F9A9-2713-A4D9-CEFD-27261548F35C}" name="Miller, Sara (she/her/hers)" initials="SM" userId="S::Miller.Sara@epa.gov::8e16b86b-df2c-4e1f-bc78-df9d8b5222b6" providerId="AD"/>
  <p188:author id="{B8654AB9-B6D8-E375-8E2A-4C72B8F66A25}" name="Zelenski, Elizabeth" initials="ZE" userId="S::zelenski.elizabeth@epa.gov::686adc55-4e33-49eb-8507-6ca79672823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5C8A9D-987F-5559-7937-59FA87E3593E}" v="1" dt="2025-01-13T15:49:33.404"/>
    <p1510:client id="{43F9700C-96D6-2953-E102-4A36CDFD1B42}" v="139" dt="2025-01-13T18:33:21.676"/>
    <p1510:client id="{C689C9E3-D85A-BE6B-77CF-7DE2DBE085A7}" v="37" dt="2025-01-13T15:51:42.6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367" y="-6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microsoft.com/office/2018/10/relationships/authors" Target="author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elenski, Elizabeth" userId="686adc55-4e33-49eb-8507-6ca796728237" providerId="ADAL" clId="{D86DA132-3058-4403-9D74-35320A422C45}"/>
    <pc:docChg chg="undo custSel modSld">
      <pc:chgData name="Zelenski, Elizabeth" userId="686adc55-4e33-49eb-8507-6ca796728237" providerId="ADAL" clId="{D86DA132-3058-4403-9D74-35320A422C45}" dt="2024-12-30T15:47:44.468" v="863" actId="6549"/>
      <pc:docMkLst>
        <pc:docMk/>
      </pc:docMkLst>
      <pc:sldChg chg="modSp mod">
        <pc:chgData name="Zelenski, Elizabeth" userId="686adc55-4e33-49eb-8507-6ca796728237" providerId="ADAL" clId="{D86DA132-3058-4403-9D74-35320A422C45}" dt="2024-12-30T15:13:50.143" v="32" actId="20577"/>
        <pc:sldMkLst>
          <pc:docMk/>
          <pc:sldMk cId="3966858398" sldId="257"/>
        </pc:sldMkLst>
        <pc:spChg chg="mod">
          <ac:chgData name="Zelenski, Elizabeth" userId="686adc55-4e33-49eb-8507-6ca796728237" providerId="ADAL" clId="{D86DA132-3058-4403-9D74-35320A422C45}" dt="2024-12-30T15:13:32.229" v="16" actId="20577"/>
          <ac:spMkLst>
            <pc:docMk/>
            <pc:sldMk cId="3966858398" sldId="257"/>
            <ac:spMk id="2" creationId="{F517A249-71B5-479D-85D4-2C787BD7DCF1}"/>
          </ac:spMkLst>
        </pc:spChg>
        <pc:spChg chg="mod">
          <ac:chgData name="Zelenski, Elizabeth" userId="686adc55-4e33-49eb-8507-6ca796728237" providerId="ADAL" clId="{D86DA132-3058-4403-9D74-35320A422C45}" dt="2024-12-30T15:13:50.143" v="32" actId="20577"/>
          <ac:spMkLst>
            <pc:docMk/>
            <pc:sldMk cId="3966858398" sldId="257"/>
            <ac:spMk id="3" creationId="{0BE1742D-61D5-450A-9D99-8EA255511520}"/>
          </ac:spMkLst>
        </pc:spChg>
      </pc:sldChg>
      <pc:sldChg chg="modSp mod">
        <pc:chgData name="Zelenski, Elizabeth" userId="686adc55-4e33-49eb-8507-6ca796728237" providerId="ADAL" clId="{D86DA132-3058-4403-9D74-35320A422C45}" dt="2024-12-30T15:47:44.468" v="863" actId="6549"/>
        <pc:sldMkLst>
          <pc:docMk/>
          <pc:sldMk cId="3105923234" sldId="264"/>
        </pc:sldMkLst>
        <pc:spChg chg="mod">
          <ac:chgData name="Zelenski, Elizabeth" userId="686adc55-4e33-49eb-8507-6ca796728237" providerId="ADAL" clId="{D86DA132-3058-4403-9D74-35320A422C45}" dt="2024-12-30T15:47:44.468" v="863" actId="6549"/>
          <ac:spMkLst>
            <pc:docMk/>
            <pc:sldMk cId="3105923234" sldId="264"/>
            <ac:spMk id="2" creationId="{7F1D4F07-4F5D-4710-866B-C36FA3003CBB}"/>
          </ac:spMkLst>
        </pc:spChg>
        <pc:spChg chg="mod">
          <ac:chgData name="Zelenski, Elizabeth" userId="686adc55-4e33-49eb-8507-6ca796728237" providerId="ADAL" clId="{D86DA132-3058-4403-9D74-35320A422C45}" dt="2024-12-30T15:44:14.411" v="715" actId="1076"/>
          <ac:spMkLst>
            <pc:docMk/>
            <pc:sldMk cId="3105923234" sldId="264"/>
            <ac:spMk id="3" creationId="{315E7EBF-57C0-9453-AF80-5F9BDA74607C}"/>
          </ac:spMkLst>
        </pc:spChg>
      </pc:sldChg>
    </pc:docChg>
  </pc:docChgLst>
  <pc:docChgLst>
    <pc:chgData name="Zelenski, Elizabeth" userId="S::zelenski.elizabeth@epa.gov::686adc55-4e33-49eb-8507-6ca796728237" providerId="AD" clId="Web-{C689C9E3-D85A-BE6B-77CF-7DE2DBE085A7}"/>
    <pc:docChg chg="modSld">
      <pc:chgData name="Zelenski, Elizabeth" userId="S::zelenski.elizabeth@epa.gov::686adc55-4e33-49eb-8507-6ca796728237" providerId="AD" clId="Web-{C689C9E3-D85A-BE6B-77CF-7DE2DBE085A7}" dt="2025-01-13T15:51:42.361" v="24" actId="20577"/>
      <pc:docMkLst>
        <pc:docMk/>
      </pc:docMkLst>
      <pc:sldChg chg="modSp">
        <pc:chgData name="Zelenski, Elizabeth" userId="S::zelenski.elizabeth@epa.gov::686adc55-4e33-49eb-8507-6ca796728237" providerId="AD" clId="Web-{C689C9E3-D85A-BE6B-77CF-7DE2DBE085A7}" dt="2025-01-13T15:51:42.361" v="24" actId="20577"/>
        <pc:sldMkLst>
          <pc:docMk/>
          <pc:sldMk cId="3966858398" sldId="257"/>
        </pc:sldMkLst>
        <pc:spChg chg="mod">
          <ac:chgData name="Zelenski, Elizabeth" userId="S::zelenski.elizabeth@epa.gov::686adc55-4e33-49eb-8507-6ca796728237" providerId="AD" clId="Web-{C689C9E3-D85A-BE6B-77CF-7DE2DBE085A7}" dt="2025-01-13T15:51:42.361" v="24" actId="20577"/>
          <ac:spMkLst>
            <pc:docMk/>
            <pc:sldMk cId="3966858398" sldId="257"/>
            <ac:spMk id="4" creationId="{CB343637-F636-4DDF-B241-55F8D2628872}"/>
          </ac:spMkLst>
        </pc:spChg>
      </pc:sldChg>
    </pc:docChg>
  </pc:docChgLst>
  <pc:docChgLst>
    <pc:chgData name="Zelenski, Elizabeth" userId="S::zelenski.elizabeth@epa.gov::686adc55-4e33-49eb-8507-6ca796728237" providerId="AD" clId="Web-{6F6011AB-721B-2710-DEDB-9BA3D8BE6FE3}"/>
    <pc:docChg chg="mod">
      <pc:chgData name="Zelenski, Elizabeth" userId="S::zelenski.elizabeth@epa.gov::686adc55-4e33-49eb-8507-6ca796728237" providerId="AD" clId="Web-{6F6011AB-721B-2710-DEDB-9BA3D8BE6FE3}" dt="2024-12-30T15:56:26.541" v="0"/>
      <pc:docMkLst>
        <pc:docMk/>
      </pc:docMkLst>
    </pc:docChg>
  </pc:docChgLst>
  <pc:docChgLst>
    <pc:chgData name="Zelenski, Elizabeth" userId="S::zelenski.elizabeth@epa.gov::686adc55-4e33-49eb-8507-6ca796728237" providerId="AD" clId="Web-{43F9700C-96D6-2953-E102-4A36CDFD1B42}"/>
    <pc:docChg chg="modSld">
      <pc:chgData name="Zelenski, Elizabeth" userId="S::zelenski.elizabeth@epa.gov::686adc55-4e33-49eb-8507-6ca796728237" providerId="AD" clId="Web-{43F9700C-96D6-2953-E102-4A36CDFD1B42}" dt="2025-01-13T18:33:21.380" v="69" actId="20577"/>
      <pc:docMkLst>
        <pc:docMk/>
      </pc:docMkLst>
      <pc:sldChg chg="modSp">
        <pc:chgData name="Zelenski, Elizabeth" userId="S::zelenski.elizabeth@epa.gov::686adc55-4e33-49eb-8507-6ca796728237" providerId="AD" clId="Web-{43F9700C-96D6-2953-E102-4A36CDFD1B42}" dt="2025-01-13T18:33:21.380" v="69" actId="20577"/>
        <pc:sldMkLst>
          <pc:docMk/>
          <pc:sldMk cId="2961584073" sldId="258"/>
        </pc:sldMkLst>
        <pc:spChg chg="mod">
          <ac:chgData name="Zelenski, Elizabeth" userId="S::zelenski.elizabeth@epa.gov::686adc55-4e33-49eb-8507-6ca796728237" providerId="AD" clId="Web-{43F9700C-96D6-2953-E102-4A36CDFD1B42}" dt="2025-01-13T18:33:21.380" v="69" actId="20577"/>
          <ac:spMkLst>
            <pc:docMk/>
            <pc:sldMk cId="2961584073" sldId="258"/>
            <ac:spMk id="12" creationId="{4AB06A9C-C374-4DA1-A397-9A57A5DBD849}"/>
          </ac:spMkLst>
        </pc:spChg>
      </pc:sldChg>
      <pc:sldChg chg="modSp">
        <pc:chgData name="Zelenski, Elizabeth" userId="S::zelenski.elizabeth@epa.gov::686adc55-4e33-49eb-8507-6ca796728237" providerId="AD" clId="Web-{43F9700C-96D6-2953-E102-4A36CDFD1B42}" dt="2025-01-13T18:31:27.646" v="17" actId="20577"/>
        <pc:sldMkLst>
          <pc:docMk/>
          <pc:sldMk cId="2575937117" sldId="259"/>
        </pc:sldMkLst>
        <pc:spChg chg="mod">
          <ac:chgData name="Zelenski, Elizabeth" userId="S::zelenski.elizabeth@epa.gov::686adc55-4e33-49eb-8507-6ca796728237" providerId="AD" clId="Web-{43F9700C-96D6-2953-E102-4A36CDFD1B42}" dt="2025-01-13T18:31:27.646" v="17" actId="20577"/>
          <ac:spMkLst>
            <pc:docMk/>
            <pc:sldMk cId="2575937117" sldId="259"/>
            <ac:spMk id="2" creationId="{085DA902-FC55-D14B-6371-8B2FC84172C2}"/>
          </ac:spMkLst>
        </pc:spChg>
      </pc:sldChg>
      <pc:sldChg chg="modSp">
        <pc:chgData name="Zelenski, Elizabeth" userId="S::zelenski.elizabeth@epa.gov::686adc55-4e33-49eb-8507-6ca796728237" providerId="AD" clId="Web-{43F9700C-96D6-2953-E102-4A36CDFD1B42}" dt="2025-01-13T18:31:46.130" v="23" actId="20577"/>
        <pc:sldMkLst>
          <pc:docMk/>
          <pc:sldMk cId="1312638548" sldId="260"/>
        </pc:sldMkLst>
        <pc:spChg chg="mod">
          <ac:chgData name="Zelenski, Elizabeth" userId="S::zelenski.elizabeth@epa.gov::686adc55-4e33-49eb-8507-6ca796728237" providerId="AD" clId="Web-{43F9700C-96D6-2953-E102-4A36CDFD1B42}" dt="2025-01-13T18:31:46.130" v="23" actId="20577"/>
          <ac:spMkLst>
            <pc:docMk/>
            <pc:sldMk cId="1312638548" sldId="260"/>
            <ac:spMk id="2" creationId="{7027F59D-BEDB-7385-2145-FF34FC54BB46}"/>
          </ac:spMkLst>
        </pc:spChg>
      </pc:sldChg>
      <pc:sldChg chg="modSp">
        <pc:chgData name="Zelenski, Elizabeth" userId="S::zelenski.elizabeth@epa.gov::686adc55-4e33-49eb-8507-6ca796728237" providerId="AD" clId="Web-{43F9700C-96D6-2953-E102-4A36CDFD1B42}" dt="2025-01-13T18:32:03.802" v="34" actId="20577"/>
        <pc:sldMkLst>
          <pc:docMk/>
          <pc:sldMk cId="4155782669" sldId="261"/>
        </pc:sldMkLst>
        <pc:spChg chg="mod">
          <ac:chgData name="Zelenski, Elizabeth" userId="S::zelenski.elizabeth@epa.gov::686adc55-4e33-49eb-8507-6ca796728237" providerId="AD" clId="Web-{43F9700C-96D6-2953-E102-4A36CDFD1B42}" dt="2025-01-13T18:32:03.802" v="34" actId="20577"/>
          <ac:spMkLst>
            <pc:docMk/>
            <pc:sldMk cId="4155782669" sldId="261"/>
            <ac:spMk id="9" creationId="{27E83696-6124-7D13-F0AD-DAA24BCC8289}"/>
          </ac:spMkLst>
        </pc:spChg>
      </pc:sldChg>
      <pc:sldChg chg="delSp modSp">
        <pc:chgData name="Zelenski, Elizabeth" userId="S::zelenski.elizabeth@epa.gov::686adc55-4e33-49eb-8507-6ca796728237" providerId="AD" clId="Web-{43F9700C-96D6-2953-E102-4A36CDFD1B42}" dt="2025-01-13T18:32:29.317" v="46"/>
        <pc:sldMkLst>
          <pc:docMk/>
          <pc:sldMk cId="1160017202" sldId="262"/>
        </pc:sldMkLst>
        <pc:spChg chg="del">
          <ac:chgData name="Zelenski, Elizabeth" userId="S::zelenski.elizabeth@epa.gov::686adc55-4e33-49eb-8507-6ca796728237" providerId="AD" clId="Web-{43F9700C-96D6-2953-E102-4A36CDFD1B42}" dt="2025-01-13T18:32:29.317" v="46"/>
          <ac:spMkLst>
            <pc:docMk/>
            <pc:sldMk cId="1160017202" sldId="262"/>
            <ac:spMk id="3" creationId="{0BE67F6B-E51C-8A3E-B2C6-575694FD2FE4}"/>
          </ac:spMkLst>
        </pc:spChg>
        <pc:spChg chg="mod">
          <ac:chgData name="Zelenski, Elizabeth" userId="S::zelenski.elizabeth@epa.gov::686adc55-4e33-49eb-8507-6ca796728237" providerId="AD" clId="Web-{43F9700C-96D6-2953-E102-4A36CDFD1B42}" dt="2025-01-13T18:32:24.458" v="45" actId="20577"/>
          <ac:spMkLst>
            <pc:docMk/>
            <pc:sldMk cId="1160017202" sldId="262"/>
            <ac:spMk id="9" creationId="{4AFD1F88-BF74-0217-258F-CD6B704D5596}"/>
          </ac:spMkLst>
        </pc:spChg>
      </pc:sldChg>
      <pc:sldChg chg="modSp">
        <pc:chgData name="Zelenski, Elizabeth" userId="S::zelenski.elizabeth@epa.gov::686adc55-4e33-49eb-8507-6ca796728237" providerId="AD" clId="Web-{43F9700C-96D6-2953-E102-4A36CDFD1B42}" dt="2025-01-13T18:32:47.505" v="61" actId="20577"/>
        <pc:sldMkLst>
          <pc:docMk/>
          <pc:sldMk cId="3758411368" sldId="263"/>
        </pc:sldMkLst>
        <pc:spChg chg="mod">
          <ac:chgData name="Zelenski, Elizabeth" userId="S::zelenski.elizabeth@epa.gov::686adc55-4e33-49eb-8507-6ca796728237" providerId="AD" clId="Web-{43F9700C-96D6-2953-E102-4A36CDFD1B42}" dt="2025-01-13T18:32:47.505" v="61" actId="20577"/>
          <ac:spMkLst>
            <pc:docMk/>
            <pc:sldMk cId="3758411368" sldId="263"/>
            <ac:spMk id="9" creationId="{482640CB-C642-7AF7-9E83-D78FA6F71D15}"/>
          </ac:spMkLst>
        </pc:spChg>
      </pc:sldChg>
      <pc:sldChg chg="modSp">
        <pc:chgData name="Zelenski, Elizabeth" userId="S::zelenski.elizabeth@epa.gov::686adc55-4e33-49eb-8507-6ca796728237" providerId="AD" clId="Web-{43F9700C-96D6-2953-E102-4A36CDFD1B42}" dt="2025-01-13T18:31:08.177" v="6" actId="20577"/>
        <pc:sldMkLst>
          <pc:docMk/>
          <pc:sldMk cId="3105923234" sldId="264"/>
        </pc:sldMkLst>
        <pc:spChg chg="mod">
          <ac:chgData name="Zelenski, Elizabeth" userId="S::zelenski.elizabeth@epa.gov::686adc55-4e33-49eb-8507-6ca796728237" providerId="AD" clId="Web-{43F9700C-96D6-2953-E102-4A36CDFD1B42}" dt="2025-01-13T18:31:08.177" v="6" actId="20577"/>
          <ac:spMkLst>
            <pc:docMk/>
            <pc:sldMk cId="3105923234" sldId="264"/>
            <ac:spMk id="3" creationId="{315E7EBF-57C0-9453-AF80-5F9BDA74607C}"/>
          </ac:spMkLst>
        </pc:spChg>
      </pc:sldChg>
    </pc:docChg>
  </pc:docChgLst>
  <pc:docChgLst>
    <pc:chgData name="Miller, Sara (she/her/hers)" userId="8e16b86b-df2c-4e1f-bc78-df9d8b5222b6" providerId="ADAL" clId="{8700CD0B-727E-4613-9570-61DF28414833}"/>
    <pc:docChg chg="">
      <pc:chgData name="Miller, Sara (she/her/hers)" userId="8e16b86b-df2c-4e1f-bc78-df9d8b5222b6" providerId="ADAL" clId="{8700CD0B-727E-4613-9570-61DF28414833}" dt="2024-12-30T16:04:07.563" v="1"/>
      <pc:docMkLst>
        <pc:docMk/>
      </pc:docMkLst>
      <pc:sldChg chg="addCm modCm">
        <pc:chgData name="Miller, Sara (she/her/hers)" userId="8e16b86b-df2c-4e1f-bc78-df9d8b5222b6" providerId="ADAL" clId="{8700CD0B-727E-4613-9570-61DF28414833}" dt="2024-12-30T16:04:07.563" v="1"/>
        <pc:sldMkLst>
          <pc:docMk/>
          <pc:sldMk cId="3105923234" sldId="264"/>
        </pc:sldMkLst>
        <pc:extLst>
          <p:ext xmlns:p="http://schemas.openxmlformats.org/presentationml/2006/main" uri="{D6D511B9-2390-475A-947B-AFAB55BFBCF1}">
            <pc226:cmChg xmlns:pc226="http://schemas.microsoft.com/office/powerpoint/2022/06/main/command" chg="add">
              <pc226:chgData name="Miller, Sara (she/her/hers)" userId="8e16b86b-df2c-4e1f-bc78-df9d8b5222b6" providerId="ADAL" clId="{8700CD0B-727E-4613-9570-61DF28414833}" dt="2024-12-30T16:04:07.563" v="1"/>
              <pc2:cmMkLst xmlns:pc2="http://schemas.microsoft.com/office/powerpoint/2019/9/main/command">
                <pc:docMk/>
                <pc:sldMk cId="3105923234" sldId="264"/>
                <pc2:cmMk id="{DE2F4E5F-D272-4487-AFC8-757C99C64D0D}"/>
              </pc2:cmMkLst>
              <pc226:cmRplyChg chg="add">
                <pc226:chgData name="Miller, Sara (she/her/hers)" userId="8e16b86b-df2c-4e1f-bc78-df9d8b5222b6" providerId="ADAL" clId="{8700CD0B-727E-4613-9570-61DF28414833}" dt="2024-12-30T16:04:07.563" v="1"/>
                <pc2:cmRplyMkLst xmlns:pc2="http://schemas.microsoft.com/office/powerpoint/2019/9/main/command">
                  <pc:docMk/>
                  <pc:sldMk cId="3105923234" sldId="264"/>
                  <pc2:cmMk id="{DE2F4E5F-D272-4487-AFC8-757C99C64D0D}"/>
                  <pc2:cmRplyMk id="{102144DA-8E59-4B46-B2A2-E40D2595D501}"/>
                </pc2:cmRplyMkLst>
              </pc226:cmRplyChg>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5ADA84-459D-44FA-9676-23EBB46FD919}" type="datetimeFigureOut">
              <a:rPr lang="en-US" smtClean="0"/>
              <a:t>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716649-32F4-44C6-A689-DE483D597DA1}" type="slidenum">
              <a:rPr lang="en-US" smtClean="0"/>
              <a:t>‹#›</a:t>
            </a:fld>
            <a:endParaRPr lang="en-US"/>
          </a:p>
        </p:txBody>
      </p:sp>
    </p:spTree>
    <p:extLst>
      <p:ext uri="{BB962C8B-B14F-4D97-AF65-F5344CB8AC3E}">
        <p14:creationId xmlns:p14="http://schemas.microsoft.com/office/powerpoint/2010/main" val="2648472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54F26-8022-4431-9A17-93BF589C91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2C9577-4D30-4161-A09F-08C4B900BB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D7F92A-67E0-4FE2-9DA8-5976AA1CE4A9}"/>
              </a:ext>
            </a:extLst>
          </p:cNvPr>
          <p:cNvSpPr>
            <a:spLocks noGrp="1"/>
          </p:cNvSpPr>
          <p:nvPr>
            <p:ph type="dt" sz="half" idx="10"/>
          </p:nvPr>
        </p:nvSpPr>
        <p:spPr/>
        <p:txBody>
          <a:bodyPr/>
          <a:lstStyle/>
          <a:p>
            <a:fld id="{281146DB-AA9B-4FEA-BBBF-D911EBAAD58A}" type="datetime1">
              <a:rPr lang="en-US" smtClean="0"/>
              <a:t>1/13/2025</a:t>
            </a:fld>
            <a:endParaRPr lang="en-US"/>
          </a:p>
        </p:txBody>
      </p:sp>
      <p:sp>
        <p:nvSpPr>
          <p:cNvPr id="5" name="Footer Placeholder 4">
            <a:extLst>
              <a:ext uri="{FF2B5EF4-FFF2-40B4-BE49-F238E27FC236}">
                <a16:creationId xmlns:a16="http://schemas.microsoft.com/office/drawing/2014/main" id="{C32CD5E4-24EB-497C-9683-DE54B896F456}"/>
              </a:ext>
            </a:extLst>
          </p:cNvPr>
          <p:cNvSpPr>
            <a:spLocks noGrp="1"/>
          </p:cNvSpPr>
          <p:nvPr>
            <p:ph type="ftr" sz="quarter" idx="11"/>
          </p:nvPr>
        </p:nvSpPr>
        <p:spPr/>
        <p:txBody>
          <a:bodyPr/>
          <a:lstStyle/>
          <a:p>
            <a:r>
              <a:rPr lang="en-US"/>
              <a:t>EPA Office of Underground Storage Tanks, January 2022</a:t>
            </a:r>
          </a:p>
        </p:txBody>
      </p:sp>
      <p:sp>
        <p:nvSpPr>
          <p:cNvPr id="6" name="Slide Number Placeholder 5">
            <a:extLst>
              <a:ext uri="{FF2B5EF4-FFF2-40B4-BE49-F238E27FC236}">
                <a16:creationId xmlns:a16="http://schemas.microsoft.com/office/drawing/2014/main" id="{06F8C961-1A34-430B-88EF-1D9FA221E5A3}"/>
              </a:ext>
            </a:extLst>
          </p:cNvPr>
          <p:cNvSpPr>
            <a:spLocks noGrp="1"/>
          </p:cNvSpPr>
          <p:nvPr>
            <p:ph type="sldNum" sz="quarter" idx="12"/>
          </p:nvPr>
        </p:nvSpPr>
        <p:spPr>
          <a:xfrm>
            <a:off x="7988530" y="6356350"/>
            <a:ext cx="3365269" cy="365125"/>
          </a:xfrm>
        </p:spPr>
        <p:txBody>
          <a:bodyPr/>
          <a:lstStyle>
            <a:lvl1pPr>
              <a:defRPr sz="1100"/>
            </a:lvl1pPr>
          </a:lstStyle>
          <a:p>
            <a:r>
              <a:rPr lang="en-US"/>
              <a:t>EPA Office of Underground Storage Tanks, January 2022</a:t>
            </a:r>
          </a:p>
          <a:p>
            <a:endParaRPr lang="en-US"/>
          </a:p>
        </p:txBody>
      </p:sp>
    </p:spTree>
    <p:extLst>
      <p:ext uri="{BB962C8B-B14F-4D97-AF65-F5344CB8AC3E}">
        <p14:creationId xmlns:p14="http://schemas.microsoft.com/office/powerpoint/2010/main" val="4034272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EF052-13DA-46AA-B3BE-5D544D890B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496C03-0DDB-415E-A29B-46796FB10C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BDA8BF-9755-44FE-8676-22A6ED4F85D8}"/>
              </a:ext>
            </a:extLst>
          </p:cNvPr>
          <p:cNvSpPr>
            <a:spLocks noGrp="1"/>
          </p:cNvSpPr>
          <p:nvPr>
            <p:ph type="dt" sz="half" idx="10"/>
          </p:nvPr>
        </p:nvSpPr>
        <p:spPr/>
        <p:txBody>
          <a:bodyPr/>
          <a:lstStyle/>
          <a:p>
            <a:fld id="{A8BA8011-6824-4033-BA48-2C19959DE9F8}" type="datetime1">
              <a:rPr lang="en-US" smtClean="0"/>
              <a:t>1/13/2025</a:t>
            </a:fld>
            <a:endParaRPr lang="en-US"/>
          </a:p>
        </p:txBody>
      </p:sp>
      <p:sp>
        <p:nvSpPr>
          <p:cNvPr id="7" name="Slide Number Placeholder 5">
            <a:extLst>
              <a:ext uri="{FF2B5EF4-FFF2-40B4-BE49-F238E27FC236}">
                <a16:creationId xmlns:a16="http://schemas.microsoft.com/office/drawing/2014/main" id="{C3AF06DD-3645-4494-9B6F-8BE9B6AEF355}"/>
              </a:ext>
            </a:extLst>
          </p:cNvPr>
          <p:cNvSpPr>
            <a:spLocks noGrp="1"/>
          </p:cNvSpPr>
          <p:nvPr>
            <p:ph type="sldNum" sz="quarter" idx="12"/>
          </p:nvPr>
        </p:nvSpPr>
        <p:spPr>
          <a:xfrm>
            <a:off x="7988530" y="6356350"/>
            <a:ext cx="3365269" cy="365125"/>
          </a:xfrm>
        </p:spPr>
        <p:txBody>
          <a:bodyPr/>
          <a:lstStyle>
            <a:lvl1pPr>
              <a:defRPr sz="1100"/>
            </a:lvl1pPr>
          </a:lstStyle>
          <a:p>
            <a:r>
              <a:rPr lang="en-US"/>
              <a:t>EPA Office of Underground Storage Tanks, January 2022</a:t>
            </a:r>
          </a:p>
          <a:p>
            <a:endParaRPr lang="en-US"/>
          </a:p>
        </p:txBody>
      </p:sp>
    </p:spTree>
    <p:extLst>
      <p:ext uri="{BB962C8B-B14F-4D97-AF65-F5344CB8AC3E}">
        <p14:creationId xmlns:p14="http://schemas.microsoft.com/office/powerpoint/2010/main" val="3724570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47CF48-65EA-470F-BA52-96AE39BD71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919263-2055-405C-94E0-B23F3D6C0F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E408F7-870E-4468-80E0-5DCE8AC225C9}"/>
              </a:ext>
            </a:extLst>
          </p:cNvPr>
          <p:cNvSpPr>
            <a:spLocks noGrp="1"/>
          </p:cNvSpPr>
          <p:nvPr>
            <p:ph type="dt" sz="half" idx="10"/>
          </p:nvPr>
        </p:nvSpPr>
        <p:spPr/>
        <p:txBody>
          <a:bodyPr/>
          <a:lstStyle/>
          <a:p>
            <a:fld id="{53E0B841-2135-4E2C-804A-8BC347FFE24E}" type="datetime1">
              <a:rPr lang="en-US" smtClean="0"/>
              <a:t>1/13/2025</a:t>
            </a:fld>
            <a:endParaRPr lang="en-US"/>
          </a:p>
        </p:txBody>
      </p:sp>
      <p:sp>
        <p:nvSpPr>
          <p:cNvPr id="7" name="Slide Number Placeholder 5">
            <a:extLst>
              <a:ext uri="{FF2B5EF4-FFF2-40B4-BE49-F238E27FC236}">
                <a16:creationId xmlns:a16="http://schemas.microsoft.com/office/drawing/2014/main" id="{15DDF28D-F856-43C8-A775-5EFC8044F991}"/>
              </a:ext>
            </a:extLst>
          </p:cNvPr>
          <p:cNvSpPr>
            <a:spLocks noGrp="1"/>
          </p:cNvSpPr>
          <p:nvPr>
            <p:ph type="sldNum" sz="quarter" idx="12"/>
          </p:nvPr>
        </p:nvSpPr>
        <p:spPr>
          <a:xfrm>
            <a:off x="7988530" y="6356350"/>
            <a:ext cx="3365269" cy="365125"/>
          </a:xfrm>
        </p:spPr>
        <p:txBody>
          <a:bodyPr/>
          <a:lstStyle>
            <a:lvl1pPr>
              <a:defRPr sz="1100"/>
            </a:lvl1pPr>
          </a:lstStyle>
          <a:p>
            <a:r>
              <a:rPr lang="en-US"/>
              <a:t>EPA Office of Underground Storage Tanks, January 2022</a:t>
            </a:r>
          </a:p>
          <a:p>
            <a:endParaRPr lang="en-US"/>
          </a:p>
        </p:txBody>
      </p:sp>
    </p:spTree>
    <p:extLst>
      <p:ext uri="{BB962C8B-B14F-4D97-AF65-F5344CB8AC3E}">
        <p14:creationId xmlns:p14="http://schemas.microsoft.com/office/powerpoint/2010/main" val="1847005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484C3-0745-4DD8-B911-38BB44A3CF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19988C-1BBC-4E96-B741-A99CF70AED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FA3161-C999-4DC8-A8B6-403F4C987D48}"/>
              </a:ext>
            </a:extLst>
          </p:cNvPr>
          <p:cNvSpPr>
            <a:spLocks noGrp="1"/>
          </p:cNvSpPr>
          <p:nvPr>
            <p:ph type="dt" sz="half" idx="10"/>
          </p:nvPr>
        </p:nvSpPr>
        <p:spPr/>
        <p:txBody>
          <a:bodyPr/>
          <a:lstStyle/>
          <a:p>
            <a:fld id="{1A057241-E07C-454E-93FC-045FC36F90A8}" type="datetime1">
              <a:rPr lang="en-US" smtClean="0"/>
              <a:t>1/13/2025</a:t>
            </a:fld>
            <a:endParaRPr lang="en-US"/>
          </a:p>
        </p:txBody>
      </p:sp>
      <p:sp>
        <p:nvSpPr>
          <p:cNvPr id="8" name="Slide Number Placeholder 5">
            <a:extLst>
              <a:ext uri="{FF2B5EF4-FFF2-40B4-BE49-F238E27FC236}">
                <a16:creationId xmlns:a16="http://schemas.microsoft.com/office/drawing/2014/main" id="{7EF582B7-5A97-4E5B-882F-213EE80F3C0F}"/>
              </a:ext>
            </a:extLst>
          </p:cNvPr>
          <p:cNvSpPr>
            <a:spLocks noGrp="1"/>
          </p:cNvSpPr>
          <p:nvPr>
            <p:ph type="sldNum" sz="quarter" idx="12"/>
          </p:nvPr>
        </p:nvSpPr>
        <p:spPr>
          <a:xfrm>
            <a:off x="7988530" y="6356350"/>
            <a:ext cx="3365269" cy="365125"/>
          </a:xfrm>
        </p:spPr>
        <p:txBody>
          <a:bodyPr/>
          <a:lstStyle>
            <a:lvl1pPr>
              <a:defRPr sz="1100"/>
            </a:lvl1pPr>
          </a:lstStyle>
          <a:p>
            <a:r>
              <a:rPr lang="en-US"/>
              <a:t>EPA Office of Underground Storage Tanks, January 2022</a:t>
            </a:r>
          </a:p>
          <a:p>
            <a:endParaRPr lang="en-US"/>
          </a:p>
        </p:txBody>
      </p:sp>
    </p:spTree>
    <p:extLst>
      <p:ext uri="{BB962C8B-B14F-4D97-AF65-F5344CB8AC3E}">
        <p14:creationId xmlns:p14="http://schemas.microsoft.com/office/powerpoint/2010/main" val="1623114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ABDC8-F7BE-48AC-B373-D3E261DD1A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183CE6-C936-4D11-8EFF-9B6DABB773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9727C7-ED0B-4AF4-99BC-2FD23F4EDDBC}"/>
              </a:ext>
            </a:extLst>
          </p:cNvPr>
          <p:cNvSpPr>
            <a:spLocks noGrp="1"/>
          </p:cNvSpPr>
          <p:nvPr>
            <p:ph type="dt" sz="half" idx="10"/>
          </p:nvPr>
        </p:nvSpPr>
        <p:spPr/>
        <p:txBody>
          <a:bodyPr/>
          <a:lstStyle/>
          <a:p>
            <a:fld id="{E26619DD-52C9-461D-AA81-4FCB973DD37C}" type="datetime1">
              <a:rPr lang="en-US" smtClean="0"/>
              <a:t>1/13/2025</a:t>
            </a:fld>
            <a:endParaRPr lang="en-US"/>
          </a:p>
        </p:txBody>
      </p:sp>
      <p:sp>
        <p:nvSpPr>
          <p:cNvPr id="7" name="Slide Number Placeholder 5">
            <a:extLst>
              <a:ext uri="{FF2B5EF4-FFF2-40B4-BE49-F238E27FC236}">
                <a16:creationId xmlns:a16="http://schemas.microsoft.com/office/drawing/2014/main" id="{2E006EAF-9268-40F9-90A4-F20E16DBB1C6}"/>
              </a:ext>
            </a:extLst>
          </p:cNvPr>
          <p:cNvSpPr>
            <a:spLocks noGrp="1"/>
          </p:cNvSpPr>
          <p:nvPr>
            <p:ph type="sldNum" sz="quarter" idx="12"/>
          </p:nvPr>
        </p:nvSpPr>
        <p:spPr>
          <a:xfrm>
            <a:off x="7988530" y="6356350"/>
            <a:ext cx="3365269" cy="365125"/>
          </a:xfrm>
        </p:spPr>
        <p:txBody>
          <a:bodyPr/>
          <a:lstStyle>
            <a:lvl1pPr>
              <a:defRPr sz="1100"/>
            </a:lvl1pPr>
          </a:lstStyle>
          <a:p>
            <a:r>
              <a:rPr lang="en-US"/>
              <a:t>EPA Office of Underground Storage Tanks, January 2022</a:t>
            </a:r>
          </a:p>
          <a:p>
            <a:endParaRPr lang="en-US"/>
          </a:p>
        </p:txBody>
      </p:sp>
    </p:spTree>
    <p:extLst>
      <p:ext uri="{BB962C8B-B14F-4D97-AF65-F5344CB8AC3E}">
        <p14:creationId xmlns:p14="http://schemas.microsoft.com/office/powerpoint/2010/main" val="2853856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A5DC0-2B06-4F25-8029-9C028ED8DF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B19DB5-E70A-4759-933A-DD2D6532A7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03B0BC-F8B0-4AAC-BC02-87CE267F43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CFA875-2DB1-4B45-AFBE-00C43DBAD5C0}"/>
              </a:ext>
            </a:extLst>
          </p:cNvPr>
          <p:cNvSpPr>
            <a:spLocks noGrp="1"/>
          </p:cNvSpPr>
          <p:nvPr>
            <p:ph type="dt" sz="half" idx="10"/>
          </p:nvPr>
        </p:nvSpPr>
        <p:spPr/>
        <p:txBody>
          <a:bodyPr/>
          <a:lstStyle/>
          <a:p>
            <a:fld id="{E05A3FE9-494E-44E8-85D4-3B9AF535EB0A}" type="datetime1">
              <a:rPr lang="en-US" smtClean="0"/>
              <a:t>1/13/2025</a:t>
            </a:fld>
            <a:endParaRPr lang="en-US"/>
          </a:p>
        </p:txBody>
      </p:sp>
      <p:sp>
        <p:nvSpPr>
          <p:cNvPr id="8" name="Slide Number Placeholder 5">
            <a:extLst>
              <a:ext uri="{FF2B5EF4-FFF2-40B4-BE49-F238E27FC236}">
                <a16:creationId xmlns:a16="http://schemas.microsoft.com/office/drawing/2014/main" id="{8C183F29-68A0-4AA3-B16B-DA96A36567AF}"/>
              </a:ext>
            </a:extLst>
          </p:cNvPr>
          <p:cNvSpPr>
            <a:spLocks noGrp="1"/>
          </p:cNvSpPr>
          <p:nvPr>
            <p:ph type="sldNum" sz="quarter" idx="12"/>
          </p:nvPr>
        </p:nvSpPr>
        <p:spPr>
          <a:xfrm>
            <a:off x="7988530" y="6356350"/>
            <a:ext cx="3365269" cy="365125"/>
          </a:xfrm>
        </p:spPr>
        <p:txBody>
          <a:bodyPr/>
          <a:lstStyle>
            <a:lvl1pPr>
              <a:defRPr sz="1100"/>
            </a:lvl1pPr>
          </a:lstStyle>
          <a:p>
            <a:r>
              <a:rPr lang="en-US"/>
              <a:t>EPA Office of Underground Storage Tanks, January 2022</a:t>
            </a:r>
          </a:p>
          <a:p>
            <a:endParaRPr lang="en-US"/>
          </a:p>
        </p:txBody>
      </p:sp>
    </p:spTree>
    <p:extLst>
      <p:ext uri="{BB962C8B-B14F-4D97-AF65-F5344CB8AC3E}">
        <p14:creationId xmlns:p14="http://schemas.microsoft.com/office/powerpoint/2010/main" val="33206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8B1CA-4F71-4BCA-A2B1-ECB67918FD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E42062-6FA8-406D-B105-7884CB2A35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A35FFE-48A7-4723-B62A-0917C6A3B6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DEC12D-2528-482D-97BD-2EE065BE4D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DF4993-5932-44F5-A538-86BC01245F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6A5173-C026-4DB9-8B16-4F2D764AF802}"/>
              </a:ext>
            </a:extLst>
          </p:cNvPr>
          <p:cNvSpPr>
            <a:spLocks noGrp="1"/>
          </p:cNvSpPr>
          <p:nvPr>
            <p:ph type="dt" sz="half" idx="10"/>
          </p:nvPr>
        </p:nvSpPr>
        <p:spPr/>
        <p:txBody>
          <a:bodyPr/>
          <a:lstStyle/>
          <a:p>
            <a:fld id="{CA80CDAF-8A34-4D5C-9FBA-43F99F9968A3}" type="datetime1">
              <a:rPr lang="en-US" smtClean="0"/>
              <a:t>1/13/2025</a:t>
            </a:fld>
            <a:endParaRPr lang="en-US"/>
          </a:p>
        </p:txBody>
      </p:sp>
      <p:sp>
        <p:nvSpPr>
          <p:cNvPr id="10" name="Slide Number Placeholder 5">
            <a:extLst>
              <a:ext uri="{FF2B5EF4-FFF2-40B4-BE49-F238E27FC236}">
                <a16:creationId xmlns:a16="http://schemas.microsoft.com/office/drawing/2014/main" id="{0756FC76-1249-4532-B6F5-75F83E7CAABB}"/>
              </a:ext>
            </a:extLst>
          </p:cNvPr>
          <p:cNvSpPr>
            <a:spLocks noGrp="1"/>
          </p:cNvSpPr>
          <p:nvPr>
            <p:ph type="sldNum" sz="quarter" idx="12"/>
          </p:nvPr>
        </p:nvSpPr>
        <p:spPr>
          <a:xfrm>
            <a:off x="7988530" y="6356350"/>
            <a:ext cx="3365269" cy="365125"/>
          </a:xfrm>
        </p:spPr>
        <p:txBody>
          <a:bodyPr/>
          <a:lstStyle>
            <a:lvl1pPr>
              <a:defRPr sz="1100"/>
            </a:lvl1pPr>
          </a:lstStyle>
          <a:p>
            <a:r>
              <a:rPr lang="en-US"/>
              <a:t>EPA Office of Underground Storage Tanks, January 2022</a:t>
            </a:r>
          </a:p>
          <a:p>
            <a:endParaRPr lang="en-US"/>
          </a:p>
        </p:txBody>
      </p:sp>
    </p:spTree>
    <p:extLst>
      <p:ext uri="{BB962C8B-B14F-4D97-AF65-F5344CB8AC3E}">
        <p14:creationId xmlns:p14="http://schemas.microsoft.com/office/powerpoint/2010/main" val="3388353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A34FA-365B-4D74-A7AF-CC398DF84E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1F5A0A-B6CE-4351-8644-33D0F9F9EC2F}"/>
              </a:ext>
            </a:extLst>
          </p:cNvPr>
          <p:cNvSpPr>
            <a:spLocks noGrp="1"/>
          </p:cNvSpPr>
          <p:nvPr>
            <p:ph type="dt" sz="half" idx="10"/>
          </p:nvPr>
        </p:nvSpPr>
        <p:spPr/>
        <p:txBody>
          <a:bodyPr/>
          <a:lstStyle/>
          <a:p>
            <a:fld id="{E033BDF0-AE48-408B-9ECB-7F75594C9D4D}" type="datetime1">
              <a:rPr lang="en-US" smtClean="0"/>
              <a:t>1/13/2025</a:t>
            </a:fld>
            <a:endParaRPr lang="en-US"/>
          </a:p>
        </p:txBody>
      </p:sp>
      <p:sp>
        <p:nvSpPr>
          <p:cNvPr id="6" name="Slide Number Placeholder 5">
            <a:extLst>
              <a:ext uri="{FF2B5EF4-FFF2-40B4-BE49-F238E27FC236}">
                <a16:creationId xmlns:a16="http://schemas.microsoft.com/office/drawing/2014/main" id="{24C7F8EF-ABBC-46BC-AE21-29C44FA7A91D}"/>
              </a:ext>
            </a:extLst>
          </p:cNvPr>
          <p:cNvSpPr>
            <a:spLocks noGrp="1"/>
          </p:cNvSpPr>
          <p:nvPr>
            <p:ph type="sldNum" sz="quarter" idx="12"/>
          </p:nvPr>
        </p:nvSpPr>
        <p:spPr>
          <a:xfrm>
            <a:off x="7988530" y="6356350"/>
            <a:ext cx="3365269" cy="365125"/>
          </a:xfrm>
        </p:spPr>
        <p:txBody>
          <a:bodyPr/>
          <a:lstStyle>
            <a:lvl1pPr>
              <a:defRPr sz="1100"/>
            </a:lvl1pPr>
          </a:lstStyle>
          <a:p>
            <a:r>
              <a:rPr lang="en-US"/>
              <a:t>EPA Office of Underground Storage Tanks, January 2022</a:t>
            </a:r>
          </a:p>
          <a:p>
            <a:endParaRPr lang="en-US"/>
          </a:p>
        </p:txBody>
      </p:sp>
    </p:spTree>
    <p:extLst>
      <p:ext uri="{BB962C8B-B14F-4D97-AF65-F5344CB8AC3E}">
        <p14:creationId xmlns:p14="http://schemas.microsoft.com/office/powerpoint/2010/main" val="671986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1D3A34-D79F-4F6C-BFCE-D04838534AC8}"/>
              </a:ext>
            </a:extLst>
          </p:cNvPr>
          <p:cNvSpPr>
            <a:spLocks noGrp="1"/>
          </p:cNvSpPr>
          <p:nvPr>
            <p:ph type="dt" sz="half" idx="10"/>
          </p:nvPr>
        </p:nvSpPr>
        <p:spPr/>
        <p:txBody>
          <a:bodyPr/>
          <a:lstStyle/>
          <a:p>
            <a:fld id="{7D96FEC5-80B0-4C80-BC9E-CC2C22C0B332}" type="datetime1">
              <a:rPr lang="en-US" smtClean="0"/>
              <a:t>1/13/2025</a:t>
            </a:fld>
            <a:endParaRPr lang="en-US"/>
          </a:p>
        </p:txBody>
      </p:sp>
      <p:sp>
        <p:nvSpPr>
          <p:cNvPr id="4" name="Slide Number Placeholder 3">
            <a:extLst>
              <a:ext uri="{FF2B5EF4-FFF2-40B4-BE49-F238E27FC236}">
                <a16:creationId xmlns:a16="http://schemas.microsoft.com/office/drawing/2014/main" id="{D1008202-3AD1-4261-A98A-8E3A2E40D47A}"/>
              </a:ext>
            </a:extLst>
          </p:cNvPr>
          <p:cNvSpPr>
            <a:spLocks noGrp="1"/>
          </p:cNvSpPr>
          <p:nvPr>
            <p:ph type="sldNum" sz="quarter" idx="12"/>
          </p:nvPr>
        </p:nvSpPr>
        <p:spPr>
          <a:xfrm>
            <a:off x="7963593" y="6356350"/>
            <a:ext cx="3390207" cy="365125"/>
          </a:xfrm>
        </p:spPr>
        <p:txBody>
          <a:bodyPr/>
          <a:lstStyle>
            <a:lvl1pPr>
              <a:defRPr sz="1100"/>
            </a:lvl1pPr>
          </a:lstStyle>
          <a:p>
            <a:r>
              <a:rPr lang="en-US"/>
              <a:t>EPA Office of Underground Storage Tanks, January 2022</a:t>
            </a:r>
          </a:p>
        </p:txBody>
      </p:sp>
    </p:spTree>
    <p:extLst>
      <p:ext uri="{BB962C8B-B14F-4D97-AF65-F5344CB8AC3E}">
        <p14:creationId xmlns:p14="http://schemas.microsoft.com/office/powerpoint/2010/main" val="2732740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D5F04-FF38-4A54-A09A-0EF06D4EBF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DBA03C-F71D-48EB-9A16-F664956296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1489D3-073D-490E-91CD-84B8E61C3E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B294EB-AA48-4C33-B05E-E0C9024BC01C}"/>
              </a:ext>
            </a:extLst>
          </p:cNvPr>
          <p:cNvSpPr>
            <a:spLocks noGrp="1"/>
          </p:cNvSpPr>
          <p:nvPr>
            <p:ph type="dt" sz="half" idx="10"/>
          </p:nvPr>
        </p:nvSpPr>
        <p:spPr/>
        <p:txBody>
          <a:bodyPr/>
          <a:lstStyle/>
          <a:p>
            <a:fld id="{C7B6E501-F5B8-449D-B41F-63ACC663DEE3}" type="datetime1">
              <a:rPr lang="en-US" smtClean="0"/>
              <a:t>1/13/2025</a:t>
            </a:fld>
            <a:endParaRPr lang="en-US"/>
          </a:p>
        </p:txBody>
      </p:sp>
      <p:sp>
        <p:nvSpPr>
          <p:cNvPr id="8" name="Slide Number Placeholder 5">
            <a:extLst>
              <a:ext uri="{FF2B5EF4-FFF2-40B4-BE49-F238E27FC236}">
                <a16:creationId xmlns:a16="http://schemas.microsoft.com/office/drawing/2014/main" id="{40120074-5C18-4D85-AAA9-0C504C116D11}"/>
              </a:ext>
            </a:extLst>
          </p:cNvPr>
          <p:cNvSpPr>
            <a:spLocks noGrp="1"/>
          </p:cNvSpPr>
          <p:nvPr>
            <p:ph type="sldNum" sz="quarter" idx="12"/>
          </p:nvPr>
        </p:nvSpPr>
        <p:spPr>
          <a:xfrm>
            <a:off x="7988530" y="6356350"/>
            <a:ext cx="3365269" cy="365125"/>
          </a:xfrm>
        </p:spPr>
        <p:txBody>
          <a:bodyPr/>
          <a:lstStyle>
            <a:lvl1pPr>
              <a:defRPr sz="1100"/>
            </a:lvl1pPr>
          </a:lstStyle>
          <a:p>
            <a:r>
              <a:rPr lang="en-US"/>
              <a:t>EPA Office of Underground Storage Tanks, January 2022</a:t>
            </a:r>
          </a:p>
          <a:p>
            <a:endParaRPr lang="en-US"/>
          </a:p>
        </p:txBody>
      </p:sp>
    </p:spTree>
    <p:extLst>
      <p:ext uri="{BB962C8B-B14F-4D97-AF65-F5344CB8AC3E}">
        <p14:creationId xmlns:p14="http://schemas.microsoft.com/office/powerpoint/2010/main" val="1863428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DA1D0-DD23-46DA-AEB8-510DA86D55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43C297-B1F8-40A1-86CA-E45592F0D9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E52CE0-EE89-47BB-9936-945142A589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87DB89-CBD6-4A1B-8552-838D90A050E9}"/>
              </a:ext>
            </a:extLst>
          </p:cNvPr>
          <p:cNvSpPr>
            <a:spLocks noGrp="1"/>
          </p:cNvSpPr>
          <p:nvPr>
            <p:ph type="dt" sz="half" idx="10"/>
          </p:nvPr>
        </p:nvSpPr>
        <p:spPr/>
        <p:txBody>
          <a:bodyPr/>
          <a:lstStyle/>
          <a:p>
            <a:fld id="{89A167CA-7006-4F4D-91EA-9C6CCD349FF0}" type="datetime1">
              <a:rPr lang="en-US" smtClean="0"/>
              <a:t>1/13/2025</a:t>
            </a:fld>
            <a:endParaRPr lang="en-US"/>
          </a:p>
        </p:txBody>
      </p:sp>
      <p:sp>
        <p:nvSpPr>
          <p:cNvPr id="8" name="Slide Number Placeholder 5">
            <a:extLst>
              <a:ext uri="{FF2B5EF4-FFF2-40B4-BE49-F238E27FC236}">
                <a16:creationId xmlns:a16="http://schemas.microsoft.com/office/drawing/2014/main" id="{D831E467-F2EC-4EEA-BE1E-57A16491FEE6}"/>
              </a:ext>
            </a:extLst>
          </p:cNvPr>
          <p:cNvSpPr>
            <a:spLocks noGrp="1"/>
          </p:cNvSpPr>
          <p:nvPr>
            <p:ph type="sldNum" sz="quarter" idx="12"/>
          </p:nvPr>
        </p:nvSpPr>
        <p:spPr>
          <a:xfrm>
            <a:off x="7988530" y="6356350"/>
            <a:ext cx="3365269" cy="365125"/>
          </a:xfrm>
        </p:spPr>
        <p:txBody>
          <a:bodyPr/>
          <a:lstStyle>
            <a:lvl1pPr>
              <a:defRPr sz="1100"/>
            </a:lvl1pPr>
          </a:lstStyle>
          <a:p>
            <a:r>
              <a:rPr lang="en-US"/>
              <a:t>EPA Office of Underground Storage Tanks, January 2022</a:t>
            </a:r>
          </a:p>
          <a:p>
            <a:endParaRPr lang="en-US"/>
          </a:p>
        </p:txBody>
      </p:sp>
    </p:spTree>
    <p:extLst>
      <p:ext uri="{BB962C8B-B14F-4D97-AF65-F5344CB8AC3E}">
        <p14:creationId xmlns:p14="http://schemas.microsoft.com/office/powerpoint/2010/main" val="718302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38EE97-7C4B-4F27-B929-1074472E7E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696EF2-2C99-49D0-BF58-C18195A2C3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15D777-3D47-4304-87F8-E4B147FEAA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D4319-6C9A-4146-B5EC-04A9423179C1}" type="datetime1">
              <a:rPr lang="en-US" smtClean="0"/>
              <a:t>1/13/2025</a:t>
            </a:fld>
            <a:endParaRPr lang="en-US"/>
          </a:p>
        </p:txBody>
      </p:sp>
      <p:sp>
        <p:nvSpPr>
          <p:cNvPr id="5" name="Footer Placeholder 4">
            <a:extLst>
              <a:ext uri="{FF2B5EF4-FFF2-40B4-BE49-F238E27FC236}">
                <a16:creationId xmlns:a16="http://schemas.microsoft.com/office/drawing/2014/main" id="{A0081A1B-B390-40EE-8D58-FF692EF27E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EPA Office of Underground Storage Tanks, January 2022</a:t>
            </a:r>
          </a:p>
        </p:txBody>
      </p:sp>
      <p:sp>
        <p:nvSpPr>
          <p:cNvPr id="6" name="Slide Number Placeholder 5">
            <a:extLst>
              <a:ext uri="{FF2B5EF4-FFF2-40B4-BE49-F238E27FC236}">
                <a16:creationId xmlns:a16="http://schemas.microsoft.com/office/drawing/2014/main" id="{69084785-E67F-4445-8F24-EF3D2DB048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CE264E-2AC9-4C85-9165-CBE0CFCDE7F1}" type="slidenum">
              <a:rPr lang="en-US" smtClean="0"/>
              <a:t>‹#›</a:t>
            </a:fld>
            <a:endParaRPr lang="en-US"/>
          </a:p>
        </p:txBody>
      </p:sp>
    </p:spTree>
    <p:extLst>
      <p:ext uri="{BB962C8B-B14F-4D97-AF65-F5344CB8AC3E}">
        <p14:creationId xmlns:p14="http://schemas.microsoft.com/office/powerpoint/2010/main" val="148498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epa.gov/ust"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epa.gov/ust/ust-performance-measure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7A249-71B5-479D-85D4-2C787BD7DCF1}"/>
              </a:ext>
            </a:extLst>
          </p:cNvPr>
          <p:cNvSpPr>
            <a:spLocks noGrp="1"/>
          </p:cNvSpPr>
          <p:nvPr>
            <p:ph type="ctrTitle"/>
          </p:nvPr>
        </p:nvSpPr>
        <p:spPr>
          <a:xfrm>
            <a:off x="1524000" y="741363"/>
            <a:ext cx="9144000" cy="2387600"/>
          </a:xfrm>
        </p:spPr>
        <p:txBody>
          <a:bodyPr/>
          <a:lstStyle/>
          <a:p>
            <a:r>
              <a:rPr lang="en-US" b="1"/>
              <a:t>20 Years Of Progress </a:t>
            </a:r>
            <a:br>
              <a:rPr lang="en-US" b="1"/>
            </a:br>
            <a:r>
              <a:rPr lang="en-US" b="1"/>
              <a:t>Closing UST Release Sites</a:t>
            </a:r>
          </a:p>
        </p:txBody>
      </p:sp>
      <p:sp>
        <p:nvSpPr>
          <p:cNvPr id="3" name="Subtitle 2">
            <a:extLst>
              <a:ext uri="{FF2B5EF4-FFF2-40B4-BE49-F238E27FC236}">
                <a16:creationId xmlns:a16="http://schemas.microsoft.com/office/drawing/2014/main" id="{0BE1742D-61D5-450A-9D99-8EA255511520}"/>
              </a:ext>
            </a:extLst>
          </p:cNvPr>
          <p:cNvSpPr>
            <a:spLocks noGrp="1"/>
          </p:cNvSpPr>
          <p:nvPr>
            <p:ph type="subTitle" idx="1"/>
          </p:nvPr>
        </p:nvSpPr>
        <p:spPr>
          <a:xfrm>
            <a:off x="1524000" y="3429000"/>
            <a:ext cx="9144000" cy="752475"/>
          </a:xfrm>
        </p:spPr>
        <p:txBody>
          <a:bodyPr>
            <a:normAutofit/>
          </a:bodyPr>
          <a:lstStyle/>
          <a:p>
            <a:r>
              <a:rPr lang="en-US" sz="3200"/>
              <a:t>Percentage Of Sites Closed (Cumulative) By State</a:t>
            </a:r>
          </a:p>
          <a:p>
            <a:endParaRPr lang="en-US"/>
          </a:p>
          <a:p>
            <a:endParaRPr lang="en-US"/>
          </a:p>
        </p:txBody>
      </p:sp>
      <p:sp>
        <p:nvSpPr>
          <p:cNvPr id="4" name="TextBox 3">
            <a:extLst>
              <a:ext uri="{FF2B5EF4-FFF2-40B4-BE49-F238E27FC236}">
                <a16:creationId xmlns:a16="http://schemas.microsoft.com/office/drawing/2014/main" id="{CB343637-F636-4DDF-B241-55F8D2628872}"/>
              </a:ext>
            </a:extLst>
          </p:cNvPr>
          <p:cNvSpPr txBox="1"/>
          <p:nvPr/>
        </p:nvSpPr>
        <p:spPr>
          <a:xfrm>
            <a:off x="1523999" y="5038725"/>
            <a:ext cx="9314047" cy="1200329"/>
          </a:xfrm>
          <a:prstGeom prst="rect">
            <a:avLst/>
          </a:prstGeom>
          <a:noFill/>
        </p:spPr>
        <p:txBody>
          <a:bodyPr wrap="square" lIns="91440" tIns="45720" rIns="91440" bIns="45720" rtlCol="0" anchor="t">
            <a:spAutoFit/>
          </a:bodyPr>
          <a:lstStyle/>
          <a:p>
            <a:r>
              <a:rPr lang="en-US" dirty="0"/>
              <a:t>U.S. Environmental Protection Agency </a:t>
            </a:r>
          </a:p>
          <a:p>
            <a:r>
              <a:rPr lang="en-US" dirty="0"/>
              <a:t>Office of Underground Storage Tanks</a:t>
            </a:r>
            <a:endParaRPr lang="en-US" dirty="0">
              <a:ea typeface="Calibri"/>
              <a:cs typeface="Calibri"/>
            </a:endParaRPr>
          </a:p>
          <a:p>
            <a:r>
              <a:rPr lang="en-US" dirty="0">
                <a:hlinkClick r:id="rId2"/>
              </a:rPr>
              <a:t>www.epa.gov/ust</a:t>
            </a:r>
            <a:r>
              <a:rPr lang="en-US" dirty="0"/>
              <a:t> </a:t>
            </a:r>
          </a:p>
          <a:p>
            <a:r>
              <a:rPr lang="en-US" dirty="0">
                <a:ea typeface="Calibri"/>
                <a:cs typeface="Calibri"/>
              </a:rPr>
              <a:t>January 2025</a:t>
            </a:r>
          </a:p>
        </p:txBody>
      </p:sp>
    </p:spTree>
    <p:extLst>
      <p:ext uri="{BB962C8B-B14F-4D97-AF65-F5344CB8AC3E}">
        <p14:creationId xmlns:p14="http://schemas.microsoft.com/office/powerpoint/2010/main" val="3966858398"/>
      </p:ext>
    </p:extLst>
  </p:cSld>
  <p:clrMapOvr>
    <a:masterClrMapping/>
  </p:clrMapOvr>
  <mc:AlternateContent xmlns:mc="http://schemas.openxmlformats.org/markup-compatibility/2006" xmlns:p14="http://schemas.microsoft.com/office/powerpoint/2010/main">
    <mc:Choice Requires="p14">
      <p:transition spd="slow" p14:dur="1500" advClick="0" advTm="3500">
        <p:fade/>
      </p:transition>
    </mc:Choice>
    <mc:Fallback xmlns="">
      <p:transition spd="slow" advClick="0" advTm="35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1D4F07-4F5D-4710-866B-C36FA3003CBB}"/>
              </a:ext>
            </a:extLst>
          </p:cNvPr>
          <p:cNvSpPr/>
          <p:nvPr/>
        </p:nvSpPr>
        <p:spPr>
          <a:xfrm>
            <a:off x="700592" y="397401"/>
            <a:ext cx="10790815" cy="5755422"/>
          </a:xfrm>
          <a:prstGeom prst="rect">
            <a:avLst/>
          </a:prstGeom>
        </p:spPr>
        <p:txBody>
          <a:bodyPr wrap="square">
            <a:spAutoFit/>
          </a:bodyPr>
          <a:lstStyle/>
          <a:p>
            <a:r>
              <a:rPr lang="en-US" sz="2400" b="1">
                <a:latin typeface="Calibri" panose="020F0502020204030204" pitchFamily="34" charset="0"/>
                <a:ea typeface="Calibri" panose="020F0502020204030204" pitchFamily="34" charset="0"/>
              </a:rPr>
              <a:t>The Problem</a:t>
            </a:r>
            <a:r>
              <a:rPr lang="en-US" sz="2400">
                <a:latin typeface="Calibri" panose="020F0502020204030204" pitchFamily="34" charset="0"/>
                <a:ea typeface="Calibri" panose="020F0502020204030204" pitchFamily="34" charset="0"/>
              </a:rPr>
              <a:t> </a:t>
            </a:r>
          </a:p>
          <a:p>
            <a:r>
              <a:rPr lang="en-US" sz="2000">
                <a:latin typeface="Calibri" panose="020F0502020204030204" pitchFamily="34" charset="0"/>
                <a:ea typeface="Calibri" panose="020F0502020204030204" pitchFamily="34" charset="0"/>
              </a:rPr>
              <a:t>Contamination from underground storage tank releases threatens groundwater, the source of drinking water for nearly half of all Americans. Addressing UST release sites remaining to be cleaned up continues to be a high priority for EPA and our state, territorial, and Tribal partners.   </a:t>
            </a:r>
          </a:p>
          <a:p>
            <a:endParaRPr lang="en-US" sz="2400">
              <a:highlight>
                <a:srgbClr val="FFFF00"/>
              </a:highlight>
              <a:latin typeface="Calibri" panose="020F0502020204030204" pitchFamily="34" charset="0"/>
              <a:ea typeface="Calibri" panose="020F0502020204030204" pitchFamily="34" charset="0"/>
            </a:endParaRPr>
          </a:p>
          <a:p>
            <a:r>
              <a:rPr lang="en-US" sz="2400" b="1">
                <a:latin typeface="Calibri" panose="020F0502020204030204" pitchFamily="34" charset="0"/>
                <a:ea typeface="Calibri" panose="020F0502020204030204" pitchFamily="34" charset="0"/>
              </a:rPr>
              <a:t>Working Towards a Solution  </a:t>
            </a:r>
            <a:r>
              <a:rPr lang="en-US" sz="2400">
                <a:latin typeface="Calibri" panose="020F0502020204030204" pitchFamily="34" charset="0"/>
                <a:ea typeface="Calibri" panose="020F0502020204030204" pitchFamily="34" charset="0"/>
              </a:rPr>
              <a:t> </a:t>
            </a:r>
          </a:p>
          <a:p>
            <a:r>
              <a:rPr lang="en-US" sz="2000">
                <a:latin typeface="Calibri" panose="020F0502020204030204" pitchFamily="34" charset="0"/>
                <a:ea typeface="Calibri" panose="020F0502020204030204" pitchFamily="34" charset="0"/>
              </a:rPr>
              <a:t>The national UST program has cleaned up over 522,000 UST release sites over the history of the program. As of September 2024, forty states have closed over 90 percent of their UST release sites. </a:t>
            </a:r>
          </a:p>
          <a:p>
            <a:endParaRPr lang="en-US" sz="2000" i="1">
              <a:latin typeface="Calibri" panose="020F0502020204030204" pitchFamily="34" charset="0"/>
              <a:ea typeface="Calibri" panose="020F0502020204030204" pitchFamily="34" charset="0"/>
            </a:endParaRPr>
          </a:p>
          <a:p>
            <a:r>
              <a:rPr lang="en-US" sz="2000" i="1">
                <a:latin typeface="Calibri" panose="020F0502020204030204" pitchFamily="34" charset="0"/>
                <a:ea typeface="Calibri" panose="020F0502020204030204" pitchFamily="34" charset="0"/>
              </a:rPr>
              <a:t>Recognizing 20 Years of Progress </a:t>
            </a:r>
          </a:p>
          <a:p>
            <a:r>
              <a:rPr lang="en-US" sz="2000">
                <a:latin typeface="Calibri" panose="020F0502020204030204" pitchFamily="34" charset="0"/>
                <a:ea typeface="Calibri" panose="020F0502020204030204" pitchFamily="34" charset="0"/>
              </a:rPr>
              <a:t>EPA and our partners have reduced the backlog of UST release sites from over 129,000 in 2004 to under 56,000 in 2024. The maps on the following slides show progress each state and territory have made over the past 20 years (in 5-year intervals). The maps display the percentage of sites closed, representing cumulative cleanups completed out of cumulative confirmed releases. </a:t>
            </a:r>
          </a:p>
          <a:p>
            <a:endParaRPr lang="en-US" sz="2000">
              <a:latin typeface="Calibri" panose="020F0502020204030204" pitchFamily="34" charset="0"/>
              <a:ea typeface="Calibri" panose="020F0502020204030204" pitchFamily="34" charset="0"/>
            </a:endParaRPr>
          </a:p>
          <a:p>
            <a:r>
              <a:rPr lang="en-US" sz="2000">
                <a:latin typeface="Calibri" panose="020F0502020204030204" pitchFamily="34" charset="0"/>
                <a:ea typeface="Calibri" panose="020F0502020204030204" pitchFamily="34" charset="0"/>
              </a:rPr>
              <a:t>More information on cleanups and other program performance measures can be found at </a:t>
            </a:r>
            <a:r>
              <a:rPr lang="en-US" sz="2000">
                <a:hlinkClick r:id="rId2"/>
              </a:rPr>
              <a:t>www.epa.gov/ust/ust-performance-measures</a:t>
            </a:r>
            <a:r>
              <a:rPr lang="en-US" sz="2000"/>
              <a:t>. </a:t>
            </a:r>
            <a:endParaRPr lang="en-US" sz="2000">
              <a:latin typeface="Calibri" panose="020F0502020204030204" pitchFamily="34" charset="0"/>
              <a:ea typeface="Calibri" panose="020F0502020204030204" pitchFamily="34" charset="0"/>
            </a:endParaRPr>
          </a:p>
          <a:p>
            <a:pPr lvl="1"/>
            <a:r>
              <a:rPr lang="en-US" sz="1600">
                <a:latin typeface="Calibri" panose="020F0502020204030204" pitchFamily="34" charset="0"/>
                <a:ea typeface="Calibri" panose="020F0502020204030204" pitchFamily="34" charset="0"/>
              </a:rPr>
              <a:t>* UST release sites are also commonly referred to as Leaking Underground Storage Tank sites or LUST sites.</a:t>
            </a:r>
            <a:endParaRPr lang="en-US" sz="1600">
              <a:solidFill>
                <a:srgbClr val="1F497D"/>
              </a:solidFill>
              <a:latin typeface="Calibri" panose="020F0502020204030204" pitchFamily="34" charset="0"/>
              <a:ea typeface="Calibri" panose="020F0502020204030204" pitchFamily="34" charset="0"/>
            </a:endParaRPr>
          </a:p>
        </p:txBody>
      </p:sp>
      <p:sp>
        <p:nvSpPr>
          <p:cNvPr id="3" name="TextBox 2">
            <a:extLst>
              <a:ext uri="{FF2B5EF4-FFF2-40B4-BE49-F238E27FC236}">
                <a16:creationId xmlns:a16="http://schemas.microsoft.com/office/drawing/2014/main" id="{315E7EBF-57C0-9453-AF80-5F9BDA74607C}"/>
              </a:ext>
            </a:extLst>
          </p:cNvPr>
          <p:cNvSpPr txBox="1"/>
          <p:nvPr/>
        </p:nvSpPr>
        <p:spPr>
          <a:xfrm>
            <a:off x="8436283" y="6460599"/>
            <a:ext cx="3507849" cy="261610"/>
          </a:xfrm>
          <a:prstGeom prst="rect">
            <a:avLst/>
          </a:prstGeom>
          <a:noFill/>
        </p:spPr>
        <p:txBody>
          <a:bodyPr wrap="square" lIns="91440" tIns="45720" rIns="91440" bIns="45720" rtlCol="0" anchor="t">
            <a:spAutoFit/>
          </a:bodyPr>
          <a:lstStyle/>
          <a:p>
            <a:r>
              <a:rPr lang="en-US" sz="1100">
                <a:solidFill>
                  <a:schemeClr val="bg1">
                    <a:lumMod val="65000"/>
                  </a:schemeClr>
                </a:solidFill>
              </a:rPr>
              <a:t>EPA Office of Underground Storage Tanks, </a:t>
            </a:r>
            <a:r>
              <a:rPr lang="en-US" sz="1100" dirty="0">
                <a:solidFill>
                  <a:schemeClr val="bg1">
                    <a:lumMod val="65000"/>
                  </a:schemeClr>
                </a:solidFill>
              </a:rPr>
              <a:t>January 2025</a:t>
            </a:r>
            <a:endParaRPr lang="en-US" sz="1100">
              <a:solidFill>
                <a:schemeClr val="bg1">
                  <a:lumMod val="65000"/>
                </a:schemeClr>
              </a:solidFill>
            </a:endParaRPr>
          </a:p>
        </p:txBody>
      </p:sp>
    </p:spTree>
    <p:extLst>
      <p:ext uri="{BB962C8B-B14F-4D97-AF65-F5344CB8AC3E}">
        <p14:creationId xmlns:p14="http://schemas.microsoft.com/office/powerpoint/2010/main" val="3105923234"/>
      </p:ext>
    </p:extLst>
  </p:cSld>
  <p:clrMapOvr>
    <a:masterClrMapping/>
  </p:clrMapOvr>
  <mc:AlternateContent xmlns:mc="http://schemas.openxmlformats.org/markup-compatibility/2006" xmlns:p14="http://schemas.microsoft.com/office/powerpoint/2010/main">
    <mc:Choice Requires="p14">
      <p:transition spd="slow" p14:dur="1500" advClick="0" advTm="30000">
        <p:fade/>
      </p:transition>
    </mc:Choice>
    <mc:Fallback xmlns="">
      <p:transition spd="slow" advClick="0" advTm="3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E4A9FD-BC83-6D17-E4F5-308CDA572A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428" y="0"/>
            <a:ext cx="9797143" cy="6858000"/>
          </a:xfrm>
          <a:prstGeom prst="rect">
            <a:avLst/>
          </a:prstGeom>
        </p:spPr>
      </p:pic>
      <p:grpSp>
        <p:nvGrpSpPr>
          <p:cNvPr id="17" name="Group 16">
            <a:extLst>
              <a:ext uri="{FF2B5EF4-FFF2-40B4-BE49-F238E27FC236}">
                <a16:creationId xmlns:a16="http://schemas.microsoft.com/office/drawing/2014/main" id="{5383916C-3663-433B-89C4-D9FD8D64181B}"/>
              </a:ext>
            </a:extLst>
          </p:cNvPr>
          <p:cNvGrpSpPr/>
          <p:nvPr/>
        </p:nvGrpSpPr>
        <p:grpSpPr>
          <a:xfrm>
            <a:off x="8626318" y="3725064"/>
            <a:ext cx="2186608" cy="1077218"/>
            <a:chOff x="9263270" y="3923846"/>
            <a:chExt cx="2186608" cy="1077218"/>
          </a:xfrm>
        </p:grpSpPr>
        <p:sp>
          <p:nvSpPr>
            <p:cNvPr id="13" name="TextBox 12">
              <a:extLst>
                <a:ext uri="{FF2B5EF4-FFF2-40B4-BE49-F238E27FC236}">
                  <a16:creationId xmlns:a16="http://schemas.microsoft.com/office/drawing/2014/main" id="{FDCD6D77-FB0C-4AE7-A74D-1D38779B3831}"/>
                </a:ext>
              </a:extLst>
            </p:cNvPr>
            <p:cNvSpPr txBox="1"/>
            <p:nvPr/>
          </p:nvSpPr>
          <p:spPr>
            <a:xfrm>
              <a:off x="9263270" y="3923846"/>
              <a:ext cx="2186608" cy="1077218"/>
            </a:xfrm>
            <a:prstGeom prst="rect">
              <a:avLst/>
            </a:prstGeom>
            <a:noFill/>
          </p:spPr>
          <p:txBody>
            <a:bodyPr wrap="square" rtlCol="0">
              <a:spAutoFit/>
            </a:bodyPr>
            <a:lstStyle/>
            <a:p>
              <a:r>
                <a:rPr lang="en-US" sz="1600"/>
                <a:t>     % Backlog Reduction</a:t>
              </a:r>
            </a:p>
            <a:p>
              <a:r>
                <a:rPr lang="en-US" sz="1600"/>
                <a:t>	≤79%</a:t>
              </a:r>
            </a:p>
            <a:p>
              <a:r>
                <a:rPr lang="en-US" sz="1600"/>
                <a:t>	80-89%</a:t>
              </a:r>
            </a:p>
            <a:p>
              <a:r>
                <a:rPr lang="en-US" sz="1600"/>
                <a:t>	90-100%</a:t>
              </a:r>
            </a:p>
          </p:txBody>
        </p:sp>
        <p:sp>
          <p:nvSpPr>
            <p:cNvPr id="14" name="Rectangle 13">
              <a:extLst>
                <a:ext uri="{FF2B5EF4-FFF2-40B4-BE49-F238E27FC236}">
                  <a16:creationId xmlns:a16="http://schemas.microsoft.com/office/drawing/2014/main" id="{8C8EFA23-4490-4AEC-8BFC-B25903C5079C}"/>
                </a:ext>
              </a:extLst>
            </p:cNvPr>
            <p:cNvSpPr/>
            <p:nvPr/>
          </p:nvSpPr>
          <p:spPr>
            <a:xfrm>
              <a:off x="10005391" y="4290177"/>
              <a:ext cx="198783" cy="17227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5" name="Rectangle 14">
              <a:extLst>
                <a:ext uri="{FF2B5EF4-FFF2-40B4-BE49-F238E27FC236}">
                  <a16:creationId xmlns:a16="http://schemas.microsoft.com/office/drawing/2014/main" id="{DD6CC671-165D-4736-A625-81781C5E655B}"/>
                </a:ext>
              </a:extLst>
            </p:cNvPr>
            <p:cNvSpPr/>
            <p:nvPr/>
          </p:nvSpPr>
          <p:spPr>
            <a:xfrm>
              <a:off x="10005391" y="4537221"/>
              <a:ext cx="198783" cy="17227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80F88A1-2D70-4287-987E-30E0D0E2A006}"/>
                </a:ext>
              </a:extLst>
            </p:cNvPr>
            <p:cNvSpPr/>
            <p:nvPr/>
          </p:nvSpPr>
          <p:spPr>
            <a:xfrm>
              <a:off x="10005391" y="4781217"/>
              <a:ext cx="198783" cy="17227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itle 17">
            <a:extLst>
              <a:ext uri="{FF2B5EF4-FFF2-40B4-BE49-F238E27FC236}">
                <a16:creationId xmlns:a16="http://schemas.microsoft.com/office/drawing/2014/main" id="{71EC0461-4414-4202-8B68-55FB603CE956}"/>
              </a:ext>
            </a:extLst>
          </p:cNvPr>
          <p:cNvSpPr txBox="1">
            <a:spLocks/>
          </p:cNvSpPr>
          <p:nvPr/>
        </p:nvSpPr>
        <p:spPr>
          <a:xfrm>
            <a:off x="427383" y="45789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2004</a:t>
            </a:r>
          </a:p>
        </p:txBody>
      </p:sp>
      <p:sp>
        <p:nvSpPr>
          <p:cNvPr id="11" name="TextBox 10">
            <a:extLst>
              <a:ext uri="{FF2B5EF4-FFF2-40B4-BE49-F238E27FC236}">
                <a16:creationId xmlns:a16="http://schemas.microsoft.com/office/drawing/2014/main" id="{CEFA16E4-4C72-41E4-A594-1CFB967CE55E}"/>
              </a:ext>
            </a:extLst>
          </p:cNvPr>
          <p:cNvSpPr txBox="1"/>
          <p:nvPr/>
        </p:nvSpPr>
        <p:spPr>
          <a:xfrm>
            <a:off x="1767494" y="6488668"/>
            <a:ext cx="1337213" cy="369332"/>
          </a:xfrm>
          <a:prstGeom prst="rect">
            <a:avLst/>
          </a:prstGeom>
          <a:solidFill>
            <a:schemeClr val="bg1"/>
          </a:solidFill>
        </p:spPr>
        <p:txBody>
          <a:bodyPr wrap="square" rtlCol="0">
            <a:spAutoFit/>
          </a:bodyPr>
          <a:lstStyle/>
          <a:p>
            <a:r>
              <a:rPr lang="en-US"/>
              <a:t> </a:t>
            </a:r>
          </a:p>
        </p:txBody>
      </p:sp>
      <p:sp>
        <p:nvSpPr>
          <p:cNvPr id="12" name="TextBox 11">
            <a:extLst>
              <a:ext uri="{FF2B5EF4-FFF2-40B4-BE49-F238E27FC236}">
                <a16:creationId xmlns:a16="http://schemas.microsoft.com/office/drawing/2014/main" id="{4AB06A9C-C374-4DA1-A397-9A57A5DBD849}"/>
              </a:ext>
            </a:extLst>
          </p:cNvPr>
          <p:cNvSpPr txBox="1"/>
          <p:nvPr/>
        </p:nvSpPr>
        <p:spPr>
          <a:xfrm>
            <a:off x="8447713" y="6367244"/>
            <a:ext cx="3507849" cy="261610"/>
          </a:xfrm>
          <a:prstGeom prst="rect">
            <a:avLst/>
          </a:prstGeom>
          <a:noFill/>
        </p:spPr>
        <p:txBody>
          <a:bodyPr wrap="square" lIns="91440" tIns="45720" rIns="91440" bIns="45720" rtlCol="0" anchor="t">
            <a:spAutoFit/>
          </a:bodyPr>
          <a:lstStyle/>
          <a:p>
            <a:r>
              <a:rPr lang="en-US" sz="1100">
                <a:solidFill>
                  <a:schemeClr val="bg1">
                    <a:lumMod val="65000"/>
                  </a:schemeClr>
                </a:solidFill>
              </a:rPr>
              <a:t>EPA Office of Underground Storage Tanks, </a:t>
            </a:r>
            <a:r>
              <a:rPr lang="en-US" sz="1100" dirty="0">
                <a:solidFill>
                  <a:schemeClr val="bg1">
                    <a:lumMod val="65000"/>
                  </a:schemeClr>
                </a:solidFill>
              </a:rPr>
              <a:t>January 2025</a:t>
            </a:r>
            <a:endParaRPr lang="en-US" sz="1100">
              <a:solidFill>
                <a:schemeClr val="bg1">
                  <a:lumMod val="65000"/>
                </a:schemeClr>
              </a:solidFill>
            </a:endParaRPr>
          </a:p>
        </p:txBody>
      </p:sp>
      <p:sp>
        <p:nvSpPr>
          <p:cNvPr id="4" name="Rectangle 3">
            <a:extLst>
              <a:ext uri="{FF2B5EF4-FFF2-40B4-BE49-F238E27FC236}">
                <a16:creationId xmlns:a16="http://schemas.microsoft.com/office/drawing/2014/main" id="{5F920C22-ADC2-4802-AB67-69D3408EEC9C}"/>
              </a:ext>
            </a:extLst>
          </p:cNvPr>
          <p:cNvSpPr/>
          <p:nvPr/>
        </p:nvSpPr>
        <p:spPr>
          <a:xfrm>
            <a:off x="6585554" y="5734050"/>
            <a:ext cx="1854207" cy="11239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1584073"/>
      </p:ext>
    </p:extLst>
  </p:cSld>
  <p:clrMapOvr>
    <a:masterClrMapping/>
  </p:clrMapOvr>
  <mc:AlternateContent xmlns:mc="http://schemas.openxmlformats.org/markup-compatibility/2006" xmlns:p14="http://schemas.microsoft.com/office/powerpoint/2010/main">
    <mc:Choice Requires="p14">
      <p:transition spd="slow" p14:dur="1500" advClick="0" advTm="3500">
        <p:fade/>
      </p:transition>
    </mc:Choice>
    <mc:Fallback xmlns="">
      <p:transition spd="slow" advClick="0" advTm="35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ap&#10;&#10;Description automatically generated">
            <a:extLst>
              <a:ext uri="{FF2B5EF4-FFF2-40B4-BE49-F238E27FC236}">
                <a16:creationId xmlns:a16="http://schemas.microsoft.com/office/drawing/2014/main" id="{9BA77657-6E74-4033-A92D-D6408C9908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428" y="0"/>
            <a:ext cx="9797143" cy="6858000"/>
          </a:xfrm>
          <a:prstGeom prst="rect">
            <a:avLst/>
          </a:prstGeom>
        </p:spPr>
      </p:pic>
      <p:grpSp>
        <p:nvGrpSpPr>
          <p:cNvPr id="4" name="Group 3">
            <a:extLst>
              <a:ext uri="{FF2B5EF4-FFF2-40B4-BE49-F238E27FC236}">
                <a16:creationId xmlns:a16="http://schemas.microsoft.com/office/drawing/2014/main" id="{CB540384-7058-4282-A6C6-B70849AE8F2E}"/>
              </a:ext>
            </a:extLst>
          </p:cNvPr>
          <p:cNvGrpSpPr/>
          <p:nvPr/>
        </p:nvGrpSpPr>
        <p:grpSpPr>
          <a:xfrm>
            <a:off x="8626318" y="3725064"/>
            <a:ext cx="2186608" cy="1077218"/>
            <a:chOff x="9263270" y="3923846"/>
            <a:chExt cx="2186608" cy="1077218"/>
          </a:xfrm>
        </p:grpSpPr>
        <p:sp>
          <p:nvSpPr>
            <p:cNvPr id="5" name="TextBox 4">
              <a:extLst>
                <a:ext uri="{FF2B5EF4-FFF2-40B4-BE49-F238E27FC236}">
                  <a16:creationId xmlns:a16="http://schemas.microsoft.com/office/drawing/2014/main" id="{E1C29D76-A518-434E-BCD0-A5A34B3703E7}"/>
                </a:ext>
              </a:extLst>
            </p:cNvPr>
            <p:cNvSpPr txBox="1"/>
            <p:nvPr/>
          </p:nvSpPr>
          <p:spPr>
            <a:xfrm>
              <a:off x="9263270" y="3923846"/>
              <a:ext cx="2186608" cy="1077218"/>
            </a:xfrm>
            <a:prstGeom prst="rect">
              <a:avLst/>
            </a:prstGeom>
            <a:noFill/>
          </p:spPr>
          <p:txBody>
            <a:bodyPr wrap="square" rtlCol="0">
              <a:spAutoFit/>
            </a:bodyPr>
            <a:lstStyle/>
            <a:p>
              <a:r>
                <a:rPr lang="en-US" sz="1600"/>
                <a:t>     % Backlog Reduction</a:t>
              </a:r>
            </a:p>
            <a:p>
              <a:r>
                <a:rPr lang="en-US" sz="1600"/>
                <a:t>	≤79%</a:t>
              </a:r>
            </a:p>
            <a:p>
              <a:r>
                <a:rPr lang="en-US" sz="1600"/>
                <a:t>	80-89%</a:t>
              </a:r>
            </a:p>
            <a:p>
              <a:r>
                <a:rPr lang="en-US" sz="1600"/>
                <a:t>	90-100%</a:t>
              </a:r>
            </a:p>
          </p:txBody>
        </p:sp>
        <p:sp>
          <p:nvSpPr>
            <p:cNvPr id="6" name="Rectangle 5">
              <a:extLst>
                <a:ext uri="{FF2B5EF4-FFF2-40B4-BE49-F238E27FC236}">
                  <a16:creationId xmlns:a16="http://schemas.microsoft.com/office/drawing/2014/main" id="{4CBFA770-36DF-46E8-8BC7-62400BC25614}"/>
                </a:ext>
              </a:extLst>
            </p:cNvPr>
            <p:cNvSpPr/>
            <p:nvPr/>
          </p:nvSpPr>
          <p:spPr>
            <a:xfrm>
              <a:off x="10005391" y="4290177"/>
              <a:ext cx="198783" cy="17227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Rectangle 6">
              <a:extLst>
                <a:ext uri="{FF2B5EF4-FFF2-40B4-BE49-F238E27FC236}">
                  <a16:creationId xmlns:a16="http://schemas.microsoft.com/office/drawing/2014/main" id="{42A4AB67-B097-485F-A827-18B85F415924}"/>
                </a:ext>
              </a:extLst>
            </p:cNvPr>
            <p:cNvSpPr/>
            <p:nvPr/>
          </p:nvSpPr>
          <p:spPr>
            <a:xfrm>
              <a:off x="10005391" y="4537221"/>
              <a:ext cx="198783" cy="17227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5D1769A-8C33-4F79-AC84-6A3ED237BA18}"/>
                </a:ext>
              </a:extLst>
            </p:cNvPr>
            <p:cNvSpPr/>
            <p:nvPr/>
          </p:nvSpPr>
          <p:spPr>
            <a:xfrm>
              <a:off x="10005391" y="4781217"/>
              <a:ext cx="198783" cy="17227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itle 1">
            <a:extLst>
              <a:ext uri="{FF2B5EF4-FFF2-40B4-BE49-F238E27FC236}">
                <a16:creationId xmlns:a16="http://schemas.microsoft.com/office/drawing/2014/main" id="{80D6AE00-DF0A-41C8-9ED5-AA85A27F1003}"/>
              </a:ext>
            </a:extLst>
          </p:cNvPr>
          <p:cNvSpPr txBox="1">
            <a:spLocks/>
          </p:cNvSpPr>
          <p:nvPr/>
        </p:nvSpPr>
        <p:spPr>
          <a:xfrm>
            <a:off x="427383" y="119975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2009</a:t>
            </a:r>
          </a:p>
        </p:txBody>
      </p:sp>
      <p:sp>
        <p:nvSpPr>
          <p:cNvPr id="11" name="TextBox 10">
            <a:extLst>
              <a:ext uri="{FF2B5EF4-FFF2-40B4-BE49-F238E27FC236}">
                <a16:creationId xmlns:a16="http://schemas.microsoft.com/office/drawing/2014/main" id="{53ED6FB3-98D7-4CB7-9043-7EC581CB9837}"/>
              </a:ext>
            </a:extLst>
          </p:cNvPr>
          <p:cNvSpPr txBox="1"/>
          <p:nvPr/>
        </p:nvSpPr>
        <p:spPr>
          <a:xfrm>
            <a:off x="1767494" y="6488668"/>
            <a:ext cx="1337213" cy="369332"/>
          </a:xfrm>
          <a:prstGeom prst="rect">
            <a:avLst/>
          </a:prstGeom>
          <a:solidFill>
            <a:schemeClr val="bg1"/>
          </a:solidFill>
        </p:spPr>
        <p:txBody>
          <a:bodyPr wrap="square" rtlCol="0">
            <a:spAutoFit/>
          </a:bodyPr>
          <a:lstStyle/>
          <a:p>
            <a:r>
              <a:rPr lang="en-US"/>
              <a:t> </a:t>
            </a:r>
          </a:p>
        </p:txBody>
      </p:sp>
      <p:sp>
        <p:nvSpPr>
          <p:cNvPr id="10" name="Rectangle 9">
            <a:extLst>
              <a:ext uri="{FF2B5EF4-FFF2-40B4-BE49-F238E27FC236}">
                <a16:creationId xmlns:a16="http://schemas.microsoft.com/office/drawing/2014/main" id="{F353842F-654E-2602-FE6A-3B1215B221E8}"/>
              </a:ext>
            </a:extLst>
          </p:cNvPr>
          <p:cNvSpPr/>
          <p:nvPr/>
        </p:nvSpPr>
        <p:spPr>
          <a:xfrm>
            <a:off x="6593505" y="5734050"/>
            <a:ext cx="1854207" cy="11239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85DA902-FC55-D14B-6371-8B2FC84172C2}"/>
              </a:ext>
            </a:extLst>
          </p:cNvPr>
          <p:cNvSpPr txBox="1"/>
          <p:nvPr/>
        </p:nvSpPr>
        <p:spPr>
          <a:xfrm>
            <a:off x="8447713" y="6367244"/>
            <a:ext cx="3507849" cy="261610"/>
          </a:xfrm>
          <a:prstGeom prst="rect">
            <a:avLst/>
          </a:prstGeom>
          <a:noFill/>
        </p:spPr>
        <p:txBody>
          <a:bodyPr wrap="square" lIns="91440" tIns="45720" rIns="91440" bIns="45720" rtlCol="0" anchor="t">
            <a:spAutoFit/>
          </a:bodyPr>
          <a:lstStyle/>
          <a:p>
            <a:r>
              <a:rPr lang="en-US" sz="1100">
                <a:solidFill>
                  <a:schemeClr val="bg1">
                    <a:lumMod val="65000"/>
                  </a:schemeClr>
                </a:solidFill>
              </a:rPr>
              <a:t>EPA Office of Underground Storage Tanks, </a:t>
            </a:r>
            <a:r>
              <a:rPr lang="en-US" sz="1100" dirty="0">
                <a:solidFill>
                  <a:schemeClr val="bg1">
                    <a:lumMod val="65000"/>
                  </a:schemeClr>
                </a:solidFill>
              </a:rPr>
              <a:t>January 2025</a:t>
            </a:r>
            <a:endParaRPr lang="en-US" sz="1100">
              <a:solidFill>
                <a:schemeClr val="bg1">
                  <a:lumMod val="65000"/>
                </a:schemeClr>
              </a:solidFill>
            </a:endParaRPr>
          </a:p>
        </p:txBody>
      </p:sp>
    </p:spTree>
    <p:extLst>
      <p:ext uri="{BB962C8B-B14F-4D97-AF65-F5344CB8AC3E}">
        <p14:creationId xmlns:p14="http://schemas.microsoft.com/office/powerpoint/2010/main" val="2575937117"/>
      </p:ext>
    </p:extLst>
  </p:cSld>
  <p:clrMapOvr>
    <a:masterClrMapping/>
  </p:clrMapOvr>
  <mc:AlternateContent xmlns:mc="http://schemas.openxmlformats.org/markup-compatibility/2006" xmlns:p14="http://schemas.microsoft.com/office/powerpoint/2010/main">
    <mc:Choice Requires="p14">
      <p:transition spd="slow" p14:dur="1500" advClick="0" advTm="3500">
        <p:fade/>
      </p:transition>
    </mc:Choice>
    <mc:Fallback xmlns="">
      <p:transition spd="slow" advClick="0" advTm="35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10;&#10;Description automatically generated">
            <a:extLst>
              <a:ext uri="{FF2B5EF4-FFF2-40B4-BE49-F238E27FC236}">
                <a16:creationId xmlns:a16="http://schemas.microsoft.com/office/drawing/2014/main" id="{53D15109-24C7-E010-B811-574D4C8555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428" y="0"/>
            <a:ext cx="9797143" cy="6858000"/>
          </a:xfrm>
          <a:prstGeom prst="rect">
            <a:avLst/>
          </a:prstGeom>
        </p:spPr>
      </p:pic>
      <p:grpSp>
        <p:nvGrpSpPr>
          <p:cNvPr id="4" name="Group 3">
            <a:extLst>
              <a:ext uri="{FF2B5EF4-FFF2-40B4-BE49-F238E27FC236}">
                <a16:creationId xmlns:a16="http://schemas.microsoft.com/office/drawing/2014/main" id="{51FC2086-EEE2-4DAC-B57F-55A6D7C31659}"/>
              </a:ext>
            </a:extLst>
          </p:cNvPr>
          <p:cNvGrpSpPr/>
          <p:nvPr/>
        </p:nvGrpSpPr>
        <p:grpSpPr>
          <a:xfrm>
            <a:off x="8626318" y="3725064"/>
            <a:ext cx="2186608" cy="1077218"/>
            <a:chOff x="9263270" y="3923846"/>
            <a:chExt cx="2186608" cy="1077218"/>
          </a:xfrm>
        </p:grpSpPr>
        <p:sp>
          <p:nvSpPr>
            <p:cNvPr id="5" name="TextBox 4">
              <a:extLst>
                <a:ext uri="{FF2B5EF4-FFF2-40B4-BE49-F238E27FC236}">
                  <a16:creationId xmlns:a16="http://schemas.microsoft.com/office/drawing/2014/main" id="{6AEF84E1-9A58-47E5-889C-EC5AF5E2578B}"/>
                </a:ext>
              </a:extLst>
            </p:cNvPr>
            <p:cNvSpPr txBox="1"/>
            <p:nvPr/>
          </p:nvSpPr>
          <p:spPr>
            <a:xfrm>
              <a:off x="9263270" y="3923846"/>
              <a:ext cx="2186608" cy="1077218"/>
            </a:xfrm>
            <a:prstGeom prst="rect">
              <a:avLst/>
            </a:prstGeom>
            <a:noFill/>
          </p:spPr>
          <p:txBody>
            <a:bodyPr wrap="square" rtlCol="0">
              <a:spAutoFit/>
            </a:bodyPr>
            <a:lstStyle/>
            <a:p>
              <a:r>
                <a:rPr lang="en-US" sz="1600"/>
                <a:t>     % Backlog Reduction</a:t>
              </a:r>
            </a:p>
            <a:p>
              <a:r>
                <a:rPr lang="en-US" sz="1600"/>
                <a:t>	≤79%</a:t>
              </a:r>
            </a:p>
            <a:p>
              <a:r>
                <a:rPr lang="en-US" sz="1600"/>
                <a:t>	80-89%</a:t>
              </a:r>
            </a:p>
            <a:p>
              <a:r>
                <a:rPr lang="en-US" sz="1600"/>
                <a:t>	90-100%</a:t>
              </a:r>
            </a:p>
          </p:txBody>
        </p:sp>
        <p:sp>
          <p:nvSpPr>
            <p:cNvPr id="6" name="Rectangle 5">
              <a:extLst>
                <a:ext uri="{FF2B5EF4-FFF2-40B4-BE49-F238E27FC236}">
                  <a16:creationId xmlns:a16="http://schemas.microsoft.com/office/drawing/2014/main" id="{10C0C040-B71E-46CB-86DC-B6F326D8F13B}"/>
                </a:ext>
              </a:extLst>
            </p:cNvPr>
            <p:cNvSpPr/>
            <p:nvPr/>
          </p:nvSpPr>
          <p:spPr>
            <a:xfrm>
              <a:off x="10005391" y="4290177"/>
              <a:ext cx="198783" cy="17227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Rectangle 6">
              <a:extLst>
                <a:ext uri="{FF2B5EF4-FFF2-40B4-BE49-F238E27FC236}">
                  <a16:creationId xmlns:a16="http://schemas.microsoft.com/office/drawing/2014/main" id="{7F54D9CB-BDBA-4267-8C1F-028F35DA3CBA}"/>
                </a:ext>
              </a:extLst>
            </p:cNvPr>
            <p:cNvSpPr/>
            <p:nvPr/>
          </p:nvSpPr>
          <p:spPr>
            <a:xfrm>
              <a:off x="10005391" y="4537221"/>
              <a:ext cx="198783" cy="17227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557EDD6-B2BC-472D-9994-3E0F8C98E9CF}"/>
                </a:ext>
              </a:extLst>
            </p:cNvPr>
            <p:cNvSpPr/>
            <p:nvPr/>
          </p:nvSpPr>
          <p:spPr>
            <a:xfrm>
              <a:off x="10005391" y="4781217"/>
              <a:ext cx="198783" cy="17227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
            <a:extLst>
              <a:ext uri="{FF2B5EF4-FFF2-40B4-BE49-F238E27FC236}">
                <a16:creationId xmlns:a16="http://schemas.microsoft.com/office/drawing/2014/main" id="{6E5620DF-86F9-435C-9ABB-40ADE2A8635F}"/>
              </a:ext>
            </a:extLst>
          </p:cNvPr>
          <p:cNvSpPr txBox="1">
            <a:spLocks/>
          </p:cNvSpPr>
          <p:nvPr/>
        </p:nvSpPr>
        <p:spPr>
          <a:xfrm>
            <a:off x="447822" y="1941612"/>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2014</a:t>
            </a:r>
          </a:p>
        </p:txBody>
      </p:sp>
      <p:sp>
        <p:nvSpPr>
          <p:cNvPr id="11" name="TextBox 10">
            <a:extLst>
              <a:ext uri="{FF2B5EF4-FFF2-40B4-BE49-F238E27FC236}">
                <a16:creationId xmlns:a16="http://schemas.microsoft.com/office/drawing/2014/main" id="{68FB48C8-A9E1-4BF7-93E2-3F1D69AE55CF}"/>
              </a:ext>
            </a:extLst>
          </p:cNvPr>
          <p:cNvSpPr txBox="1"/>
          <p:nvPr/>
        </p:nvSpPr>
        <p:spPr>
          <a:xfrm>
            <a:off x="1767494" y="6488668"/>
            <a:ext cx="1337213" cy="369332"/>
          </a:xfrm>
          <a:prstGeom prst="rect">
            <a:avLst/>
          </a:prstGeom>
          <a:solidFill>
            <a:schemeClr val="bg1"/>
          </a:solidFill>
        </p:spPr>
        <p:txBody>
          <a:bodyPr wrap="square" rtlCol="0">
            <a:spAutoFit/>
          </a:bodyPr>
          <a:lstStyle/>
          <a:p>
            <a:r>
              <a:rPr lang="en-US"/>
              <a:t> </a:t>
            </a:r>
          </a:p>
        </p:txBody>
      </p:sp>
      <p:sp>
        <p:nvSpPr>
          <p:cNvPr id="2" name="TextBox 1">
            <a:extLst>
              <a:ext uri="{FF2B5EF4-FFF2-40B4-BE49-F238E27FC236}">
                <a16:creationId xmlns:a16="http://schemas.microsoft.com/office/drawing/2014/main" id="{7027F59D-BEDB-7385-2145-FF34FC54BB46}"/>
              </a:ext>
            </a:extLst>
          </p:cNvPr>
          <p:cNvSpPr txBox="1"/>
          <p:nvPr/>
        </p:nvSpPr>
        <p:spPr>
          <a:xfrm>
            <a:off x="8447713" y="6367244"/>
            <a:ext cx="3507849" cy="261610"/>
          </a:xfrm>
          <a:prstGeom prst="rect">
            <a:avLst/>
          </a:prstGeom>
          <a:noFill/>
        </p:spPr>
        <p:txBody>
          <a:bodyPr wrap="square" lIns="91440" tIns="45720" rIns="91440" bIns="45720" rtlCol="0" anchor="t">
            <a:spAutoFit/>
          </a:bodyPr>
          <a:lstStyle/>
          <a:p>
            <a:r>
              <a:rPr lang="en-US" sz="1100">
                <a:solidFill>
                  <a:schemeClr val="bg1">
                    <a:lumMod val="65000"/>
                  </a:schemeClr>
                </a:solidFill>
              </a:rPr>
              <a:t>EPA Office of Underground Storage Tanks, </a:t>
            </a:r>
            <a:r>
              <a:rPr lang="en-US" sz="1100" dirty="0">
                <a:solidFill>
                  <a:schemeClr val="bg1">
                    <a:lumMod val="65000"/>
                  </a:schemeClr>
                </a:solidFill>
              </a:rPr>
              <a:t>January 2025</a:t>
            </a:r>
            <a:endParaRPr lang="en-US" sz="1100">
              <a:solidFill>
                <a:schemeClr val="bg1">
                  <a:lumMod val="65000"/>
                </a:schemeClr>
              </a:solidFill>
            </a:endParaRPr>
          </a:p>
        </p:txBody>
      </p:sp>
    </p:spTree>
    <p:extLst>
      <p:ext uri="{BB962C8B-B14F-4D97-AF65-F5344CB8AC3E}">
        <p14:creationId xmlns:p14="http://schemas.microsoft.com/office/powerpoint/2010/main" val="1312638548"/>
      </p:ext>
    </p:extLst>
  </p:cSld>
  <p:clrMapOvr>
    <a:masterClrMapping/>
  </p:clrMapOvr>
  <mc:AlternateContent xmlns:mc="http://schemas.openxmlformats.org/markup-compatibility/2006" xmlns:p14="http://schemas.microsoft.com/office/powerpoint/2010/main">
    <mc:Choice Requires="p14">
      <p:transition spd="slow" p14:dur="1500" advClick="0" advTm="3500">
        <p:fade/>
      </p:transition>
    </mc:Choice>
    <mc:Fallback xmlns="">
      <p:transition spd="slow" advClick="0" advTm="35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Map&#10;&#10;Description automatically generated">
            <a:extLst>
              <a:ext uri="{FF2B5EF4-FFF2-40B4-BE49-F238E27FC236}">
                <a16:creationId xmlns:a16="http://schemas.microsoft.com/office/drawing/2014/main" id="{BC0BD1DD-ED31-8941-D62D-19D9499E74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428" y="0"/>
            <a:ext cx="9797143" cy="6858000"/>
          </a:xfrm>
          <a:prstGeom prst="rect">
            <a:avLst/>
          </a:prstGeom>
        </p:spPr>
      </p:pic>
      <p:grpSp>
        <p:nvGrpSpPr>
          <p:cNvPr id="3" name="Group 2">
            <a:extLst>
              <a:ext uri="{FF2B5EF4-FFF2-40B4-BE49-F238E27FC236}">
                <a16:creationId xmlns:a16="http://schemas.microsoft.com/office/drawing/2014/main" id="{88C549F5-555B-4E2E-8B11-0481729A8C97}"/>
              </a:ext>
            </a:extLst>
          </p:cNvPr>
          <p:cNvGrpSpPr/>
          <p:nvPr/>
        </p:nvGrpSpPr>
        <p:grpSpPr>
          <a:xfrm>
            <a:off x="8626318" y="3725064"/>
            <a:ext cx="2186608" cy="1077218"/>
            <a:chOff x="9263270" y="3923846"/>
            <a:chExt cx="2186608" cy="1077218"/>
          </a:xfrm>
        </p:grpSpPr>
        <p:sp>
          <p:nvSpPr>
            <p:cNvPr id="4" name="TextBox 3">
              <a:extLst>
                <a:ext uri="{FF2B5EF4-FFF2-40B4-BE49-F238E27FC236}">
                  <a16:creationId xmlns:a16="http://schemas.microsoft.com/office/drawing/2014/main" id="{9DA22B1C-D427-44D9-A49D-B54825298F86}"/>
                </a:ext>
              </a:extLst>
            </p:cNvPr>
            <p:cNvSpPr txBox="1"/>
            <p:nvPr/>
          </p:nvSpPr>
          <p:spPr>
            <a:xfrm>
              <a:off x="9263270" y="3923846"/>
              <a:ext cx="2186608" cy="1077218"/>
            </a:xfrm>
            <a:prstGeom prst="rect">
              <a:avLst/>
            </a:prstGeom>
            <a:noFill/>
          </p:spPr>
          <p:txBody>
            <a:bodyPr wrap="square" rtlCol="0">
              <a:spAutoFit/>
            </a:bodyPr>
            <a:lstStyle/>
            <a:p>
              <a:r>
                <a:rPr lang="en-US" sz="1600"/>
                <a:t>     % Backlog Reduction</a:t>
              </a:r>
            </a:p>
            <a:p>
              <a:r>
                <a:rPr lang="en-US" sz="1600"/>
                <a:t>	≤79%</a:t>
              </a:r>
            </a:p>
            <a:p>
              <a:r>
                <a:rPr lang="en-US" sz="1600"/>
                <a:t>	80-89%</a:t>
              </a:r>
            </a:p>
            <a:p>
              <a:r>
                <a:rPr lang="en-US" sz="1600"/>
                <a:t>	90-100%</a:t>
              </a:r>
            </a:p>
          </p:txBody>
        </p:sp>
        <p:sp>
          <p:nvSpPr>
            <p:cNvPr id="5" name="Rectangle 4">
              <a:extLst>
                <a:ext uri="{FF2B5EF4-FFF2-40B4-BE49-F238E27FC236}">
                  <a16:creationId xmlns:a16="http://schemas.microsoft.com/office/drawing/2014/main" id="{DA5E840C-5DB1-4571-9150-335E192EBCEB}"/>
                </a:ext>
              </a:extLst>
            </p:cNvPr>
            <p:cNvSpPr/>
            <p:nvPr/>
          </p:nvSpPr>
          <p:spPr>
            <a:xfrm>
              <a:off x="10005391" y="4290177"/>
              <a:ext cx="198783" cy="17227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Rectangle 5">
              <a:extLst>
                <a:ext uri="{FF2B5EF4-FFF2-40B4-BE49-F238E27FC236}">
                  <a16:creationId xmlns:a16="http://schemas.microsoft.com/office/drawing/2014/main" id="{9E90513B-9986-4D60-9962-1E7547049D60}"/>
                </a:ext>
              </a:extLst>
            </p:cNvPr>
            <p:cNvSpPr/>
            <p:nvPr/>
          </p:nvSpPr>
          <p:spPr>
            <a:xfrm>
              <a:off x="10005391" y="4537221"/>
              <a:ext cx="198783" cy="17227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0D5C6BB-50C3-4D85-8058-C82BC13A64BC}"/>
                </a:ext>
              </a:extLst>
            </p:cNvPr>
            <p:cNvSpPr/>
            <p:nvPr/>
          </p:nvSpPr>
          <p:spPr>
            <a:xfrm>
              <a:off x="10005391" y="4781217"/>
              <a:ext cx="198783" cy="17227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itle 1">
            <a:extLst>
              <a:ext uri="{FF2B5EF4-FFF2-40B4-BE49-F238E27FC236}">
                <a16:creationId xmlns:a16="http://schemas.microsoft.com/office/drawing/2014/main" id="{54F838D8-5013-499F-ABE2-5D47DB3F58E7}"/>
              </a:ext>
            </a:extLst>
          </p:cNvPr>
          <p:cNvSpPr txBox="1">
            <a:spLocks/>
          </p:cNvSpPr>
          <p:nvPr/>
        </p:nvSpPr>
        <p:spPr>
          <a:xfrm>
            <a:off x="441009" y="268280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2019</a:t>
            </a:r>
          </a:p>
        </p:txBody>
      </p:sp>
      <p:sp>
        <p:nvSpPr>
          <p:cNvPr id="11" name="TextBox 10">
            <a:extLst>
              <a:ext uri="{FF2B5EF4-FFF2-40B4-BE49-F238E27FC236}">
                <a16:creationId xmlns:a16="http://schemas.microsoft.com/office/drawing/2014/main" id="{D5D893BC-86D2-4378-9356-E5DC12972B1C}"/>
              </a:ext>
            </a:extLst>
          </p:cNvPr>
          <p:cNvSpPr txBox="1"/>
          <p:nvPr/>
        </p:nvSpPr>
        <p:spPr>
          <a:xfrm>
            <a:off x="1767494" y="6488668"/>
            <a:ext cx="1337213" cy="369332"/>
          </a:xfrm>
          <a:prstGeom prst="rect">
            <a:avLst/>
          </a:prstGeom>
          <a:solidFill>
            <a:schemeClr val="bg1"/>
          </a:solidFill>
        </p:spPr>
        <p:txBody>
          <a:bodyPr wrap="square" rtlCol="0">
            <a:spAutoFit/>
          </a:bodyPr>
          <a:lstStyle/>
          <a:p>
            <a:r>
              <a:rPr lang="en-US"/>
              <a:t> </a:t>
            </a:r>
          </a:p>
        </p:txBody>
      </p:sp>
      <p:sp>
        <p:nvSpPr>
          <p:cNvPr id="2" name="Rectangle 1">
            <a:extLst>
              <a:ext uri="{FF2B5EF4-FFF2-40B4-BE49-F238E27FC236}">
                <a16:creationId xmlns:a16="http://schemas.microsoft.com/office/drawing/2014/main" id="{06235878-23D9-2657-228E-B0E2033A41E1}"/>
              </a:ext>
            </a:extLst>
          </p:cNvPr>
          <p:cNvSpPr/>
          <p:nvPr/>
        </p:nvSpPr>
        <p:spPr>
          <a:xfrm>
            <a:off x="6593505" y="5734050"/>
            <a:ext cx="1854207" cy="11239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7E83696-6124-7D13-F0AD-DAA24BCC8289}"/>
              </a:ext>
            </a:extLst>
          </p:cNvPr>
          <p:cNvSpPr txBox="1"/>
          <p:nvPr/>
        </p:nvSpPr>
        <p:spPr>
          <a:xfrm>
            <a:off x="8447713" y="6367244"/>
            <a:ext cx="3507849" cy="261610"/>
          </a:xfrm>
          <a:prstGeom prst="rect">
            <a:avLst/>
          </a:prstGeom>
          <a:noFill/>
        </p:spPr>
        <p:txBody>
          <a:bodyPr wrap="square" lIns="91440" tIns="45720" rIns="91440" bIns="45720" rtlCol="0" anchor="t">
            <a:spAutoFit/>
          </a:bodyPr>
          <a:lstStyle/>
          <a:p>
            <a:r>
              <a:rPr lang="en-US" sz="1100">
                <a:solidFill>
                  <a:schemeClr val="bg1">
                    <a:lumMod val="65000"/>
                  </a:schemeClr>
                </a:solidFill>
              </a:rPr>
              <a:t>EPA Office of Underground Storage Tanks, </a:t>
            </a:r>
            <a:r>
              <a:rPr lang="en-US" sz="1100" dirty="0">
                <a:solidFill>
                  <a:schemeClr val="bg1">
                    <a:lumMod val="65000"/>
                  </a:schemeClr>
                </a:solidFill>
              </a:rPr>
              <a:t>January 2025</a:t>
            </a:r>
            <a:endParaRPr lang="en-US" sz="1100">
              <a:solidFill>
                <a:schemeClr val="bg1">
                  <a:lumMod val="65000"/>
                </a:schemeClr>
              </a:solidFill>
            </a:endParaRPr>
          </a:p>
        </p:txBody>
      </p:sp>
    </p:spTree>
    <p:extLst>
      <p:ext uri="{BB962C8B-B14F-4D97-AF65-F5344CB8AC3E}">
        <p14:creationId xmlns:p14="http://schemas.microsoft.com/office/powerpoint/2010/main" val="4155782669"/>
      </p:ext>
    </p:extLst>
  </p:cSld>
  <p:clrMapOvr>
    <a:masterClrMapping/>
  </p:clrMapOvr>
  <mc:AlternateContent xmlns:mc="http://schemas.openxmlformats.org/markup-compatibility/2006" xmlns:p14="http://schemas.microsoft.com/office/powerpoint/2010/main">
    <mc:Choice Requires="p14">
      <p:transition spd="slow" p14:dur="1500" advClick="0" advTm="3500">
        <p:fade/>
      </p:transition>
    </mc:Choice>
    <mc:Fallback xmlns="">
      <p:transition spd="slow" advClick="0" advTm="35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Map&#10;&#10;Description automatically generated">
            <a:extLst>
              <a:ext uri="{FF2B5EF4-FFF2-40B4-BE49-F238E27FC236}">
                <a16:creationId xmlns:a16="http://schemas.microsoft.com/office/drawing/2014/main" id="{958A4171-1AAA-0B14-081E-523B88AE72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428" y="0"/>
            <a:ext cx="9797143" cy="6858000"/>
          </a:xfrm>
          <a:prstGeom prst="rect">
            <a:avLst/>
          </a:prstGeom>
        </p:spPr>
      </p:pic>
      <p:grpSp>
        <p:nvGrpSpPr>
          <p:cNvPr id="4" name="Group 3">
            <a:extLst>
              <a:ext uri="{FF2B5EF4-FFF2-40B4-BE49-F238E27FC236}">
                <a16:creationId xmlns:a16="http://schemas.microsoft.com/office/drawing/2014/main" id="{B166505E-3E99-4512-95C0-564EEC67A6EF}"/>
              </a:ext>
            </a:extLst>
          </p:cNvPr>
          <p:cNvGrpSpPr/>
          <p:nvPr/>
        </p:nvGrpSpPr>
        <p:grpSpPr>
          <a:xfrm>
            <a:off x="8626318" y="3725064"/>
            <a:ext cx="2186608" cy="1077218"/>
            <a:chOff x="9263270" y="3923846"/>
            <a:chExt cx="2186608" cy="1077218"/>
          </a:xfrm>
        </p:grpSpPr>
        <p:sp>
          <p:nvSpPr>
            <p:cNvPr id="5" name="TextBox 4">
              <a:extLst>
                <a:ext uri="{FF2B5EF4-FFF2-40B4-BE49-F238E27FC236}">
                  <a16:creationId xmlns:a16="http://schemas.microsoft.com/office/drawing/2014/main" id="{CD990F91-EFD9-4AB3-ADE9-25B4552AA963}"/>
                </a:ext>
              </a:extLst>
            </p:cNvPr>
            <p:cNvSpPr txBox="1"/>
            <p:nvPr/>
          </p:nvSpPr>
          <p:spPr>
            <a:xfrm>
              <a:off x="9263270" y="3923846"/>
              <a:ext cx="2186608" cy="1077218"/>
            </a:xfrm>
            <a:prstGeom prst="rect">
              <a:avLst/>
            </a:prstGeom>
            <a:noFill/>
          </p:spPr>
          <p:txBody>
            <a:bodyPr wrap="square" rtlCol="0">
              <a:spAutoFit/>
            </a:bodyPr>
            <a:lstStyle/>
            <a:p>
              <a:r>
                <a:rPr lang="en-US" sz="1600"/>
                <a:t>     % Backlog Reduction</a:t>
              </a:r>
            </a:p>
            <a:p>
              <a:r>
                <a:rPr lang="en-US" sz="1600"/>
                <a:t>	≤79%</a:t>
              </a:r>
            </a:p>
            <a:p>
              <a:r>
                <a:rPr lang="en-US" sz="1600"/>
                <a:t>	80-89%</a:t>
              </a:r>
            </a:p>
            <a:p>
              <a:r>
                <a:rPr lang="en-US" sz="1600"/>
                <a:t>	90-100%</a:t>
              </a:r>
            </a:p>
          </p:txBody>
        </p:sp>
        <p:sp>
          <p:nvSpPr>
            <p:cNvPr id="6" name="Rectangle 5">
              <a:extLst>
                <a:ext uri="{FF2B5EF4-FFF2-40B4-BE49-F238E27FC236}">
                  <a16:creationId xmlns:a16="http://schemas.microsoft.com/office/drawing/2014/main" id="{3555B66E-7332-429B-B077-4CCF1CA8BE6B}"/>
                </a:ext>
              </a:extLst>
            </p:cNvPr>
            <p:cNvSpPr/>
            <p:nvPr/>
          </p:nvSpPr>
          <p:spPr>
            <a:xfrm>
              <a:off x="10005391" y="4290177"/>
              <a:ext cx="198783" cy="17227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Rectangle 6">
              <a:extLst>
                <a:ext uri="{FF2B5EF4-FFF2-40B4-BE49-F238E27FC236}">
                  <a16:creationId xmlns:a16="http://schemas.microsoft.com/office/drawing/2014/main" id="{F8E80075-4F81-4DBC-9CCC-09266D694841}"/>
                </a:ext>
              </a:extLst>
            </p:cNvPr>
            <p:cNvSpPr/>
            <p:nvPr/>
          </p:nvSpPr>
          <p:spPr>
            <a:xfrm>
              <a:off x="10005391" y="4537221"/>
              <a:ext cx="198783" cy="17227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A9353D1-B44C-48C2-A520-A848929693E5}"/>
                </a:ext>
              </a:extLst>
            </p:cNvPr>
            <p:cNvSpPr/>
            <p:nvPr/>
          </p:nvSpPr>
          <p:spPr>
            <a:xfrm>
              <a:off x="10005391" y="4781217"/>
              <a:ext cx="198783" cy="17227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itle 1">
            <a:extLst>
              <a:ext uri="{FF2B5EF4-FFF2-40B4-BE49-F238E27FC236}">
                <a16:creationId xmlns:a16="http://schemas.microsoft.com/office/drawing/2014/main" id="{5A5CE2A4-54BF-405F-82A3-226B1E7C69DE}"/>
              </a:ext>
            </a:extLst>
          </p:cNvPr>
          <p:cNvSpPr txBox="1">
            <a:spLocks/>
          </p:cNvSpPr>
          <p:nvPr/>
        </p:nvSpPr>
        <p:spPr>
          <a:xfrm>
            <a:off x="427383" y="336937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2024</a:t>
            </a:r>
          </a:p>
        </p:txBody>
      </p:sp>
      <p:sp>
        <p:nvSpPr>
          <p:cNvPr id="11" name="TextBox 10">
            <a:extLst>
              <a:ext uri="{FF2B5EF4-FFF2-40B4-BE49-F238E27FC236}">
                <a16:creationId xmlns:a16="http://schemas.microsoft.com/office/drawing/2014/main" id="{A2D8F13E-E43B-48F6-B748-31CBE1D861CC}"/>
              </a:ext>
            </a:extLst>
          </p:cNvPr>
          <p:cNvSpPr txBox="1"/>
          <p:nvPr/>
        </p:nvSpPr>
        <p:spPr>
          <a:xfrm>
            <a:off x="1767494" y="6488668"/>
            <a:ext cx="1337213" cy="369332"/>
          </a:xfrm>
          <a:prstGeom prst="rect">
            <a:avLst/>
          </a:prstGeom>
          <a:solidFill>
            <a:schemeClr val="bg1"/>
          </a:solidFill>
        </p:spPr>
        <p:txBody>
          <a:bodyPr wrap="square" rtlCol="0">
            <a:spAutoFit/>
          </a:bodyPr>
          <a:lstStyle/>
          <a:p>
            <a:r>
              <a:rPr lang="en-US"/>
              <a:t> </a:t>
            </a:r>
          </a:p>
        </p:txBody>
      </p:sp>
      <p:sp>
        <p:nvSpPr>
          <p:cNvPr id="2" name="Rectangle 1">
            <a:extLst>
              <a:ext uri="{FF2B5EF4-FFF2-40B4-BE49-F238E27FC236}">
                <a16:creationId xmlns:a16="http://schemas.microsoft.com/office/drawing/2014/main" id="{3AF64244-0FB0-3739-B0C1-30EBBB6E060A}"/>
              </a:ext>
            </a:extLst>
          </p:cNvPr>
          <p:cNvSpPr/>
          <p:nvPr/>
        </p:nvSpPr>
        <p:spPr>
          <a:xfrm>
            <a:off x="6593505" y="5734050"/>
            <a:ext cx="1854207" cy="11239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AFD1F88-BF74-0217-258F-CD6B704D5596}"/>
              </a:ext>
            </a:extLst>
          </p:cNvPr>
          <p:cNvSpPr txBox="1"/>
          <p:nvPr/>
        </p:nvSpPr>
        <p:spPr>
          <a:xfrm>
            <a:off x="8600113" y="6519644"/>
            <a:ext cx="3507849" cy="261610"/>
          </a:xfrm>
          <a:prstGeom prst="rect">
            <a:avLst/>
          </a:prstGeom>
          <a:noFill/>
        </p:spPr>
        <p:txBody>
          <a:bodyPr wrap="square" lIns="91440" tIns="45720" rIns="91440" bIns="45720" rtlCol="0" anchor="t">
            <a:spAutoFit/>
          </a:bodyPr>
          <a:lstStyle/>
          <a:p>
            <a:r>
              <a:rPr lang="en-US" sz="1100">
                <a:solidFill>
                  <a:schemeClr val="bg1">
                    <a:lumMod val="65000"/>
                  </a:schemeClr>
                </a:solidFill>
              </a:rPr>
              <a:t>EPA Office of Underground Storage Tanks, </a:t>
            </a:r>
            <a:r>
              <a:rPr lang="en-US" sz="1100" dirty="0">
                <a:solidFill>
                  <a:schemeClr val="bg1">
                    <a:lumMod val="65000"/>
                  </a:schemeClr>
                </a:solidFill>
              </a:rPr>
              <a:t>January 2025</a:t>
            </a:r>
            <a:endParaRPr lang="en-US" sz="1100">
              <a:solidFill>
                <a:schemeClr val="bg1">
                  <a:lumMod val="65000"/>
                </a:schemeClr>
              </a:solidFill>
            </a:endParaRPr>
          </a:p>
        </p:txBody>
      </p:sp>
    </p:spTree>
    <p:extLst>
      <p:ext uri="{BB962C8B-B14F-4D97-AF65-F5344CB8AC3E}">
        <p14:creationId xmlns:p14="http://schemas.microsoft.com/office/powerpoint/2010/main" val="1160017202"/>
      </p:ext>
    </p:extLst>
  </p:cSld>
  <p:clrMapOvr>
    <a:masterClrMapping/>
  </p:clrMapOvr>
  <mc:AlternateContent xmlns:mc="http://schemas.openxmlformats.org/markup-compatibility/2006" xmlns:p14="http://schemas.microsoft.com/office/powerpoint/2010/main">
    <mc:Choice Requires="p14">
      <p:transition spd="slow" p14:dur="1500" advClick="0" advTm="3500">
        <p:fade/>
      </p:transition>
    </mc:Choice>
    <mc:Fallback xmlns="">
      <p:transition spd="slow" advClick="0" advTm="35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Map&#10;&#10;Description automatically generated">
            <a:extLst>
              <a:ext uri="{FF2B5EF4-FFF2-40B4-BE49-F238E27FC236}">
                <a16:creationId xmlns:a16="http://schemas.microsoft.com/office/drawing/2014/main" id="{B626276B-A597-4F2A-5CE6-20D657B1B7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6382" y="1387236"/>
            <a:ext cx="5995666" cy="4196967"/>
          </a:xfrm>
          <a:prstGeom prst="rect">
            <a:avLst/>
          </a:prstGeom>
        </p:spPr>
      </p:pic>
      <p:pic>
        <p:nvPicPr>
          <p:cNvPr id="11" name="Picture 10">
            <a:extLst>
              <a:ext uri="{FF2B5EF4-FFF2-40B4-BE49-F238E27FC236}">
                <a16:creationId xmlns:a16="http://schemas.microsoft.com/office/drawing/2014/main" id="{56494413-CCA1-706D-85CC-116C7DC03F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876" y="1324415"/>
            <a:ext cx="5995667" cy="4196967"/>
          </a:xfrm>
          <a:prstGeom prst="rect">
            <a:avLst/>
          </a:prstGeom>
        </p:spPr>
      </p:pic>
      <p:sp>
        <p:nvSpPr>
          <p:cNvPr id="2" name="Title 1">
            <a:extLst>
              <a:ext uri="{FF2B5EF4-FFF2-40B4-BE49-F238E27FC236}">
                <a16:creationId xmlns:a16="http://schemas.microsoft.com/office/drawing/2014/main" id="{2BC81E8C-3AF2-42C5-9C70-087E4BA8EF50}"/>
              </a:ext>
            </a:extLst>
          </p:cNvPr>
          <p:cNvSpPr>
            <a:spLocks noGrp="1"/>
          </p:cNvSpPr>
          <p:nvPr>
            <p:ph type="title"/>
          </p:nvPr>
        </p:nvSpPr>
        <p:spPr>
          <a:xfrm>
            <a:off x="847344" y="300505"/>
            <a:ext cx="10506456" cy="1197864"/>
          </a:xfrm>
        </p:spPr>
        <p:txBody>
          <a:bodyPr vert="horz" lIns="91440" tIns="45720" rIns="91440" bIns="45720" rtlCol="0" anchor="b">
            <a:normAutofit/>
          </a:bodyPr>
          <a:lstStyle/>
          <a:p>
            <a:pPr algn="ctr"/>
            <a:r>
              <a:rPr lang="en-US" sz="5400"/>
              <a:t>20 Years Of Progress</a:t>
            </a:r>
          </a:p>
        </p:txBody>
      </p:sp>
      <p:sp>
        <p:nvSpPr>
          <p:cNvPr id="10" name="Title 1">
            <a:extLst>
              <a:ext uri="{FF2B5EF4-FFF2-40B4-BE49-F238E27FC236}">
                <a16:creationId xmlns:a16="http://schemas.microsoft.com/office/drawing/2014/main" id="{E03871E8-37DD-45B3-88EA-297FA6652019}"/>
              </a:ext>
            </a:extLst>
          </p:cNvPr>
          <p:cNvSpPr txBox="1">
            <a:spLocks/>
          </p:cNvSpPr>
          <p:nvPr/>
        </p:nvSpPr>
        <p:spPr>
          <a:xfrm>
            <a:off x="2028908" y="5759350"/>
            <a:ext cx="1656522" cy="60789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t>2004</a:t>
            </a:r>
          </a:p>
        </p:txBody>
      </p:sp>
      <p:sp>
        <p:nvSpPr>
          <p:cNvPr id="12" name="Title 1">
            <a:extLst>
              <a:ext uri="{FF2B5EF4-FFF2-40B4-BE49-F238E27FC236}">
                <a16:creationId xmlns:a16="http://schemas.microsoft.com/office/drawing/2014/main" id="{3DF36B4A-917A-46AC-93D5-10D1FF900625}"/>
              </a:ext>
            </a:extLst>
          </p:cNvPr>
          <p:cNvSpPr txBox="1">
            <a:spLocks/>
          </p:cNvSpPr>
          <p:nvPr/>
        </p:nvSpPr>
        <p:spPr>
          <a:xfrm>
            <a:off x="8256961" y="5782332"/>
            <a:ext cx="1656522" cy="61212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t>2024</a:t>
            </a:r>
          </a:p>
        </p:txBody>
      </p:sp>
      <p:grpSp>
        <p:nvGrpSpPr>
          <p:cNvPr id="17" name="Group 16">
            <a:extLst>
              <a:ext uri="{FF2B5EF4-FFF2-40B4-BE49-F238E27FC236}">
                <a16:creationId xmlns:a16="http://schemas.microsoft.com/office/drawing/2014/main" id="{C7A85822-3CE4-4012-A2F3-7E139694CEC1}"/>
              </a:ext>
            </a:extLst>
          </p:cNvPr>
          <p:cNvGrpSpPr/>
          <p:nvPr/>
        </p:nvGrpSpPr>
        <p:grpSpPr>
          <a:xfrm>
            <a:off x="4803489" y="5845038"/>
            <a:ext cx="2585022" cy="954107"/>
            <a:chOff x="9515125" y="3851569"/>
            <a:chExt cx="2186608" cy="1242188"/>
          </a:xfrm>
        </p:grpSpPr>
        <p:sp>
          <p:nvSpPr>
            <p:cNvPr id="18" name="TextBox 17">
              <a:extLst>
                <a:ext uri="{FF2B5EF4-FFF2-40B4-BE49-F238E27FC236}">
                  <a16:creationId xmlns:a16="http://schemas.microsoft.com/office/drawing/2014/main" id="{95833300-AC77-4B18-AA81-1B4156ECC26F}"/>
                </a:ext>
              </a:extLst>
            </p:cNvPr>
            <p:cNvSpPr txBox="1"/>
            <p:nvPr/>
          </p:nvSpPr>
          <p:spPr>
            <a:xfrm>
              <a:off x="9515125" y="3851569"/>
              <a:ext cx="2186608" cy="1242188"/>
            </a:xfrm>
            <a:prstGeom prst="rect">
              <a:avLst/>
            </a:prstGeom>
            <a:noFill/>
          </p:spPr>
          <p:txBody>
            <a:bodyPr wrap="square" rtlCol="0">
              <a:spAutoFit/>
            </a:bodyPr>
            <a:lstStyle/>
            <a:p>
              <a:r>
                <a:rPr lang="en-US" sz="1400"/>
                <a:t>     % Backlog Reduction</a:t>
              </a:r>
            </a:p>
            <a:p>
              <a:r>
                <a:rPr lang="en-US" sz="1400"/>
                <a:t>	≤79%</a:t>
              </a:r>
            </a:p>
            <a:p>
              <a:r>
                <a:rPr lang="en-US" sz="1400"/>
                <a:t>	80-89%</a:t>
              </a:r>
            </a:p>
            <a:p>
              <a:r>
                <a:rPr lang="en-US" sz="1400"/>
                <a:t>	90-100%</a:t>
              </a:r>
            </a:p>
          </p:txBody>
        </p:sp>
        <p:sp>
          <p:nvSpPr>
            <p:cNvPr id="19" name="Rectangle 18">
              <a:extLst>
                <a:ext uri="{FF2B5EF4-FFF2-40B4-BE49-F238E27FC236}">
                  <a16:creationId xmlns:a16="http://schemas.microsoft.com/office/drawing/2014/main" id="{FBE281C5-74E6-4DFA-AE62-1362B95345CC}"/>
                </a:ext>
              </a:extLst>
            </p:cNvPr>
            <p:cNvSpPr/>
            <p:nvPr/>
          </p:nvSpPr>
          <p:spPr>
            <a:xfrm>
              <a:off x="10005391" y="4290177"/>
              <a:ext cx="198783" cy="17227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0" name="Rectangle 19">
              <a:extLst>
                <a:ext uri="{FF2B5EF4-FFF2-40B4-BE49-F238E27FC236}">
                  <a16:creationId xmlns:a16="http://schemas.microsoft.com/office/drawing/2014/main" id="{A6D65978-2D49-45CF-B09B-39D551C87920}"/>
                </a:ext>
              </a:extLst>
            </p:cNvPr>
            <p:cNvSpPr/>
            <p:nvPr/>
          </p:nvSpPr>
          <p:spPr>
            <a:xfrm>
              <a:off x="10005391" y="4537221"/>
              <a:ext cx="198783" cy="17227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FBA9CE8-8831-40CB-A185-7B108ADBB8BF}"/>
                </a:ext>
              </a:extLst>
            </p:cNvPr>
            <p:cNvSpPr/>
            <p:nvPr/>
          </p:nvSpPr>
          <p:spPr>
            <a:xfrm>
              <a:off x="10005391" y="4781217"/>
              <a:ext cx="198783" cy="17227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0184555A-AAF4-434F-ADE4-70BD8F556443}"/>
              </a:ext>
            </a:extLst>
          </p:cNvPr>
          <p:cNvSpPr txBox="1"/>
          <p:nvPr/>
        </p:nvSpPr>
        <p:spPr>
          <a:xfrm>
            <a:off x="6357612" y="5385076"/>
            <a:ext cx="1092663" cy="369332"/>
          </a:xfrm>
          <a:prstGeom prst="rect">
            <a:avLst/>
          </a:prstGeom>
          <a:solidFill>
            <a:schemeClr val="bg1"/>
          </a:solidFill>
        </p:spPr>
        <p:txBody>
          <a:bodyPr wrap="square" rtlCol="0">
            <a:spAutoFit/>
          </a:bodyPr>
          <a:lstStyle/>
          <a:p>
            <a:r>
              <a:rPr lang="en-US"/>
              <a:t> </a:t>
            </a:r>
          </a:p>
        </p:txBody>
      </p:sp>
      <p:sp>
        <p:nvSpPr>
          <p:cNvPr id="22" name="TextBox 21">
            <a:extLst>
              <a:ext uri="{FF2B5EF4-FFF2-40B4-BE49-F238E27FC236}">
                <a16:creationId xmlns:a16="http://schemas.microsoft.com/office/drawing/2014/main" id="{FA6BC164-D692-47CF-A2BA-AA6F97F24732}"/>
              </a:ext>
            </a:extLst>
          </p:cNvPr>
          <p:cNvSpPr txBox="1"/>
          <p:nvPr/>
        </p:nvSpPr>
        <p:spPr>
          <a:xfrm>
            <a:off x="301012" y="5413000"/>
            <a:ext cx="1092663" cy="369332"/>
          </a:xfrm>
          <a:prstGeom prst="rect">
            <a:avLst/>
          </a:prstGeom>
          <a:solidFill>
            <a:schemeClr val="bg1"/>
          </a:solidFill>
        </p:spPr>
        <p:txBody>
          <a:bodyPr wrap="square" rtlCol="0">
            <a:spAutoFit/>
          </a:bodyPr>
          <a:lstStyle/>
          <a:p>
            <a:r>
              <a:rPr lang="en-US"/>
              <a:t> </a:t>
            </a:r>
          </a:p>
        </p:txBody>
      </p:sp>
      <p:sp>
        <p:nvSpPr>
          <p:cNvPr id="23" name="Rectangle 22">
            <a:extLst>
              <a:ext uri="{FF2B5EF4-FFF2-40B4-BE49-F238E27FC236}">
                <a16:creationId xmlns:a16="http://schemas.microsoft.com/office/drawing/2014/main" id="{BC764E8A-908C-4DEC-A178-B1B3D25F8DF2}"/>
              </a:ext>
            </a:extLst>
          </p:cNvPr>
          <p:cNvSpPr/>
          <p:nvPr/>
        </p:nvSpPr>
        <p:spPr>
          <a:xfrm>
            <a:off x="9253959" y="4882101"/>
            <a:ext cx="1154298" cy="73162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AF6659A-A164-70D3-4AEA-19BF9C704E5E}"/>
              </a:ext>
            </a:extLst>
          </p:cNvPr>
          <p:cNvSpPr txBox="1"/>
          <p:nvPr/>
        </p:nvSpPr>
        <p:spPr>
          <a:xfrm>
            <a:off x="534907" y="5385076"/>
            <a:ext cx="1092663" cy="369332"/>
          </a:xfrm>
          <a:prstGeom prst="rect">
            <a:avLst/>
          </a:prstGeom>
          <a:solidFill>
            <a:schemeClr val="bg1"/>
          </a:solidFill>
        </p:spPr>
        <p:txBody>
          <a:bodyPr wrap="square" rtlCol="0">
            <a:spAutoFit/>
          </a:bodyPr>
          <a:lstStyle/>
          <a:p>
            <a:r>
              <a:rPr lang="en-US"/>
              <a:t> </a:t>
            </a:r>
          </a:p>
        </p:txBody>
      </p:sp>
      <p:sp>
        <p:nvSpPr>
          <p:cNvPr id="8" name="Rectangle 7">
            <a:extLst>
              <a:ext uri="{FF2B5EF4-FFF2-40B4-BE49-F238E27FC236}">
                <a16:creationId xmlns:a16="http://schemas.microsoft.com/office/drawing/2014/main" id="{EE5AA5E7-5C1E-2EF2-7200-AC85FCE86332}"/>
              </a:ext>
            </a:extLst>
          </p:cNvPr>
          <p:cNvSpPr/>
          <p:nvPr/>
        </p:nvSpPr>
        <p:spPr>
          <a:xfrm>
            <a:off x="3505077" y="4822591"/>
            <a:ext cx="1154298" cy="73162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82640CB-C642-7AF7-9E83-D78FA6F71D15}"/>
              </a:ext>
            </a:extLst>
          </p:cNvPr>
          <p:cNvSpPr txBox="1"/>
          <p:nvPr/>
        </p:nvSpPr>
        <p:spPr>
          <a:xfrm>
            <a:off x="8447713" y="6367244"/>
            <a:ext cx="3507849" cy="261610"/>
          </a:xfrm>
          <a:prstGeom prst="rect">
            <a:avLst/>
          </a:prstGeom>
          <a:noFill/>
        </p:spPr>
        <p:txBody>
          <a:bodyPr wrap="square" lIns="91440" tIns="45720" rIns="91440" bIns="45720" rtlCol="0" anchor="t">
            <a:spAutoFit/>
          </a:bodyPr>
          <a:lstStyle/>
          <a:p>
            <a:r>
              <a:rPr lang="en-US" sz="1100">
                <a:solidFill>
                  <a:schemeClr val="bg1">
                    <a:lumMod val="65000"/>
                  </a:schemeClr>
                </a:solidFill>
              </a:rPr>
              <a:t>EPA Office of Underground Storage Tanks, </a:t>
            </a:r>
            <a:r>
              <a:rPr lang="en-US" sz="1100" dirty="0">
                <a:solidFill>
                  <a:schemeClr val="bg1">
                    <a:lumMod val="65000"/>
                  </a:schemeClr>
                </a:solidFill>
              </a:rPr>
              <a:t>January 2025</a:t>
            </a:r>
            <a:endParaRPr lang="en-US" sz="1100">
              <a:solidFill>
                <a:schemeClr val="bg1">
                  <a:lumMod val="65000"/>
                </a:schemeClr>
              </a:solidFill>
            </a:endParaRPr>
          </a:p>
        </p:txBody>
      </p:sp>
    </p:spTree>
    <p:extLst>
      <p:ext uri="{BB962C8B-B14F-4D97-AF65-F5344CB8AC3E}">
        <p14:creationId xmlns:p14="http://schemas.microsoft.com/office/powerpoint/2010/main" val="3758411368"/>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409</Words>
  <Application>Microsoft Office PowerPoint</Application>
  <PresentationFormat>Widescreen</PresentationFormat>
  <Paragraphs>64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20 Years Of Progress  Closing UST Release Sites</vt:lpstr>
      <vt:lpstr>PowerPoint Presentation</vt:lpstr>
      <vt:lpstr>PowerPoint Presentation</vt:lpstr>
      <vt:lpstr>PowerPoint Presentation</vt:lpstr>
      <vt:lpstr>PowerPoint Presentation</vt:lpstr>
      <vt:lpstr>PowerPoint Presentation</vt:lpstr>
      <vt:lpstr>PowerPoint Presentation</vt:lpstr>
      <vt:lpstr>20 Years Of Progress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Miller, Sara</dc:creator>
  <cp:lastModifiedBy>Zelenski, Elizabeth</cp:lastModifiedBy>
  <cp:revision>11</cp:revision>
  <dcterms:created xsi:type="dcterms:W3CDTF">2021-01-11T18:47:53Z</dcterms:created>
  <dcterms:modified xsi:type="dcterms:W3CDTF">2025-01-13T18:34:37Z</dcterms:modified>
</cp:coreProperties>
</file>