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5"/>
  </p:sldMasterIdLst>
  <p:notesMasterIdLst>
    <p:notesMasterId r:id="rId47"/>
  </p:notesMasterIdLst>
  <p:handoutMasterIdLst>
    <p:handoutMasterId r:id="rId48"/>
  </p:handoutMasterIdLst>
  <p:sldIdLst>
    <p:sldId id="258" r:id="rId6"/>
    <p:sldId id="259" r:id="rId7"/>
    <p:sldId id="659" r:id="rId8"/>
    <p:sldId id="390" r:id="rId9"/>
    <p:sldId id="660" r:id="rId10"/>
    <p:sldId id="393" r:id="rId11"/>
    <p:sldId id="614" r:id="rId12"/>
    <p:sldId id="661" r:id="rId13"/>
    <p:sldId id="662" r:id="rId14"/>
    <p:sldId id="604" r:id="rId15"/>
    <p:sldId id="621" r:id="rId16"/>
    <p:sldId id="644" r:id="rId17"/>
    <p:sldId id="653" r:id="rId18"/>
    <p:sldId id="616" r:id="rId19"/>
    <p:sldId id="649" r:id="rId20"/>
    <p:sldId id="655" r:id="rId21"/>
    <p:sldId id="650" r:id="rId22"/>
    <p:sldId id="658" r:id="rId23"/>
    <p:sldId id="651" r:id="rId24"/>
    <p:sldId id="657" r:id="rId25"/>
    <p:sldId id="412" r:id="rId26"/>
    <p:sldId id="421" r:id="rId27"/>
    <p:sldId id="667" r:id="rId28"/>
    <p:sldId id="668" r:id="rId29"/>
    <p:sldId id="426" r:id="rId30"/>
    <p:sldId id="427" r:id="rId31"/>
    <p:sldId id="428" r:id="rId32"/>
    <p:sldId id="669" r:id="rId33"/>
    <p:sldId id="429" r:id="rId34"/>
    <p:sldId id="430" r:id="rId35"/>
    <p:sldId id="670" r:id="rId36"/>
    <p:sldId id="671" r:id="rId37"/>
    <p:sldId id="672" r:id="rId38"/>
    <p:sldId id="673" r:id="rId39"/>
    <p:sldId id="654" r:id="rId40"/>
    <p:sldId id="675" r:id="rId41"/>
    <p:sldId id="676" r:id="rId42"/>
    <p:sldId id="432" r:id="rId43"/>
    <p:sldId id="674" r:id="rId44"/>
    <p:sldId id="635" r:id="rId45"/>
    <p:sldId id="445" r:id="rId4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427"/>
    <a:srgbClr val="FFFFFF"/>
    <a:srgbClr val="000000"/>
    <a:srgbClr val="0094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3" autoAdjust="0"/>
    <p:restoredTop sz="86467" autoAdjust="0"/>
  </p:normalViewPr>
  <p:slideViewPr>
    <p:cSldViewPr snapToGrid="0">
      <p:cViewPr varScale="1">
        <p:scale>
          <a:sx n="51" d="100"/>
          <a:sy n="51" d="100"/>
        </p:scale>
        <p:origin x="1016" y="36"/>
      </p:cViewPr>
      <p:guideLst>
        <p:guide orient="horz" pos="2160"/>
        <p:guide pos="2880"/>
      </p:guideLst>
    </p:cSldViewPr>
  </p:slideViewPr>
  <p:outlineViewPr>
    <p:cViewPr>
      <p:scale>
        <a:sx n="33" d="100"/>
        <a:sy n="33" d="100"/>
      </p:scale>
      <p:origin x="0" y="-17120"/>
    </p:cViewPr>
  </p:outlin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84" d="100"/>
          <a:sy n="84" d="100"/>
        </p:scale>
        <p:origin x="2310"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958E40E-0BCD-77C9-B0DA-59515701A1E4}"/>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C9B0B9B-264D-F3C8-31F9-677506CA0873}"/>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7392E963-77EE-4798-9277-7AB0DE03F769}" type="datetimeFigureOut">
              <a:rPr lang="en-US" smtClean="0"/>
              <a:t>3/27/2025</a:t>
            </a:fld>
            <a:endParaRPr lang="en-US"/>
          </a:p>
        </p:txBody>
      </p:sp>
      <p:sp>
        <p:nvSpPr>
          <p:cNvPr id="4" name="Footer Placeholder 3">
            <a:extLst>
              <a:ext uri="{FF2B5EF4-FFF2-40B4-BE49-F238E27FC236}">
                <a16:creationId xmlns:a16="http://schemas.microsoft.com/office/drawing/2014/main" id="{280DFE20-9A0B-1BB8-1C24-6FD8BA106077}"/>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A52FA8D-C5C2-15C3-75B1-65C5FFDE16F7}"/>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99FF8EA4-649B-495C-A1C7-6069C2E06A94}" type="slidenum">
              <a:rPr lang="en-US" smtClean="0"/>
              <a:t>‹#›</a:t>
            </a:fld>
            <a:endParaRPr lang="en-US"/>
          </a:p>
        </p:txBody>
      </p:sp>
    </p:spTree>
    <p:extLst>
      <p:ext uri="{BB962C8B-B14F-4D97-AF65-F5344CB8AC3E}">
        <p14:creationId xmlns:p14="http://schemas.microsoft.com/office/powerpoint/2010/main" val="40103325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a:extLst>
              <a:ext uri="{FF2B5EF4-FFF2-40B4-BE49-F238E27FC236}">
                <a16:creationId xmlns:a16="http://schemas.microsoft.com/office/drawing/2014/main" id="{86B16D98-5EDB-26C4-913D-4E3B40D3457E}"/>
              </a:ext>
            </a:extLst>
          </p:cNvPr>
          <p:cNvSpPr>
            <a:spLocks noGrp="1"/>
          </p:cNvSpPr>
          <p:nvPr>
            <p:ph type="hdr" sz="quarter"/>
          </p:nvPr>
        </p:nvSpPr>
        <p:spPr>
          <a:xfrm>
            <a:off x="0" y="0"/>
            <a:ext cx="3038319" cy="465242"/>
          </a:xfrm>
          <a:prstGeom prst="rect">
            <a:avLst/>
          </a:prstGeom>
        </p:spPr>
        <p:txBody>
          <a:bodyPr vert="horz" lIns="91440" tIns="45720" rIns="91440" bIns="45720" rtlCol="0"/>
          <a:lstStyle>
            <a:lvl1pPr algn="l">
              <a:defRPr sz="1200"/>
            </a:lvl1pPr>
          </a:lstStyle>
          <a:p>
            <a:endParaRPr lang="en-US"/>
          </a:p>
        </p:txBody>
      </p:sp>
      <p:sp>
        <p:nvSpPr>
          <p:cNvPr id="9" name="Slide Image Placeholder 8">
            <a:extLst>
              <a:ext uri="{FF2B5EF4-FFF2-40B4-BE49-F238E27FC236}">
                <a16:creationId xmlns:a16="http://schemas.microsoft.com/office/drawing/2014/main" id="{6E687AB8-CE8C-74BB-8796-7EE10FA10DA7}"/>
              </a:ext>
            </a:extLst>
          </p:cNvPr>
          <p:cNvSpPr>
            <a:spLocks noGrp="1" noRot="1" noChangeAspect="1"/>
          </p:cNvSpPr>
          <p:nvPr>
            <p:ph type="sldImg" idx="2"/>
          </p:nvPr>
        </p:nvSpPr>
        <p:spPr>
          <a:xfrm>
            <a:off x="876300" y="483222"/>
            <a:ext cx="5086350" cy="3815728"/>
          </a:xfrm>
          <a:prstGeom prst="rect">
            <a:avLst/>
          </a:prstGeom>
          <a:noFill/>
          <a:ln w="12700">
            <a:solidFill>
              <a:prstClr val="black"/>
            </a:solidFill>
          </a:ln>
        </p:spPr>
        <p:txBody>
          <a:bodyPr vert="horz" lIns="91440" tIns="45720" rIns="91440" bIns="45720" rtlCol="0" anchor="ctr"/>
          <a:lstStyle/>
          <a:p>
            <a:endParaRPr lang="en-US"/>
          </a:p>
        </p:txBody>
      </p:sp>
      <p:sp>
        <p:nvSpPr>
          <p:cNvPr id="10" name="Notes Placeholder 9">
            <a:extLst>
              <a:ext uri="{FF2B5EF4-FFF2-40B4-BE49-F238E27FC236}">
                <a16:creationId xmlns:a16="http://schemas.microsoft.com/office/drawing/2014/main" id="{4D7185E2-0475-670C-ECAB-8CAD005DD9B1}"/>
              </a:ext>
            </a:extLst>
          </p:cNvPr>
          <p:cNvSpPr>
            <a:spLocks noGrp="1"/>
          </p:cNvSpPr>
          <p:nvPr>
            <p:ph type="body" sz="quarter" idx="3"/>
          </p:nvPr>
        </p:nvSpPr>
        <p:spPr>
          <a:xfrm>
            <a:off x="701519" y="4473472"/>
            <a:ext cx="5607362" cy="366087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10">
            <a:extLst>
              <a:ext uri="{FF2B5EF4-FFF2-40B4-BE49-F238E27FC236}">
                <a16:creationId xmlns:a16="http://schemas.microsoft.com/office/drawing/2014/main" id="{958D90BF-37DB-D283-DBBA-31588E43C665}"/>
              </a:ext>
            </a:extLst>
          </p:cNvPr>
          <p:cNvSpPr>
            <a:spLocks noGrp="1"/>
          </p:cNvSpPr>
          <p:nvPr>
            <p:ph type="dt" idx="1"/>
          </p:nvPr>
        </p:nvSpPr>
        <p:spPr>
          <a:xfrm>
            <a:off x="3970885" y="0"/>
            <a:ext cx="3038319" cy="465242"/>
          </a:xfrm>
          <a:prstGeom prst="rect">
            <a:avLst/>
          </a:prstGeom>
        </p:spPr>
        <p:txBody>
          <a:bodyPr vert="horz" lIns="91440" tIns="45720" rIns="91440" bIns="45720" rtlCol="0"/>
          <a:lstStyle>
            <a:lvl1pPr algn="r">
              <a:defRPr sz="1200"/>
            </a:lvl1pPr>
          </a:lstStyle>
          <a:p>
            <a:fld id="{466DDA29-FDF3-48B0-9A0F-66F16EAF752E}" type="datetimeFigureOut">
              <a:rPr lang="en-US" smtClean="0"/>
              <a:t>3/27/2025</a:t>
            </a:fld>
            <a:endParaRPr lang="en-US"/>
          </a:p>
        </p:txBody>
      </p:sp>
      <p:sp>
        <p:nvSpPr>
          <p:cNvPr id="12" name="Footer Placeholder 11">
            <a:extLst>
              <a:ext uri="{FF2B5EF4-FFF2-40B4-BE49-F238E27FC236}">
                <a16:creationId xmlns:a16="http://schemas.microsoft.com/office/drawing/2014/main" id="{E26196A5-03C5-4D1A-0B09-43B4A5C41F07}"/>
              </a:ext>
            </a:extLst>
          </p:cNvPr>
          <p:cNvSpPr>
            <a:spLocks noGrp="1"/>
          </p:cNvSpPr>
          <p:nvPr>
            <p:ph type="ftr" sz="quarter" idx="4"/>
          </p:nvPr>
        </p:nvSpPr>
        <p:spPr>
          <a:xfrm>
            <a:off x="0" y="8831160"/>
            <a:ext cx="3038319" cy="465240"/>
          </a:xfrm>
          <a:prstGeom prst="rect">
            <a:avLst/>
          </a:prstGeom>
        </p:spPr>
        <p:txBody>
          <a:bodyPr vert="horz" lIns="91440" tIns="45720" rIns="91440" bIns="45720" rtlCol="0" anchor="b"/>
          <a:lstStyle>
            <a:lvl1pPr algn="l">
              <a:defRPr sz="1200"/>
            </a:lvl1pPr>
          </a:lstStyle>
          <a:p>
            <a:endParaRPr lang="en-US"/>
          </a:p>
        </p:txBody>
      </p:sp>
      <p:sp>
        <p:nvSpPr>
          <p:cNvPr id="13" name="Slide Number Placeholder 12">
            <a:extLst>
              <a:ext uri="{FF2B5EF4-FFF2-40B4-BE49-F238E27FC236}">
                <a16:creationId xmlns:a16="http://schemas.microsoft.com/office/drawing/2014/main" id="{D9355818-6DE8-ECC6-C065-6958E45B221D}"/>
              </a:ext>
            </a:extLst>
          </p:cNvPr>
          <p:cNvSpPr>
            <a:spLocks noGrp="1"/>
          </p:cNvSpPr>
          <p:nvPr>
            <p:ph type="sldNum" sz="quarter" idx="5"/>
          </p:nvPr>
        </p:nvSpPr>
        <p:spPr>
          <a:xfrm>
            <a:off x="3970885" y="8831160"/>
            <a:ext cx="3038319" cy="465240"/>
          </a:xfrm>
          <a:prstGeom prst="rect">
            <a:avLst/>
          </a:prstGeom>
        </p:spPr>
        <p:txBody>
          <a:bodyPr vert="horz" lIns="91440" tIns="45720" rIns="91440" bIns="45720" rtlCol="0" anchor="b"/>
          <a:lstStyle>
            <a:lvl1pPr algn="r">
              <a:defRPr sz="1200"/>
            </a:lvl1pPr>
          </a:lstStyle>
          <a:p>
            <a:fld id="{14D30F24-102C-45B0-A4D3-3934CE170B8D}" type="slidenum">
              <a:rPr lang="en-US" smtClean="0"/>
              <a:t>‹#›</a:t>
            </a:fld>
            <a:endParaRPr lang="en-US"/>
          </a:p>
        </p:txBody>
      </p:sp>
    </p:spTree>
    <p:extLst>
      <p:ext uri="{BB962C8B-B14F-4D97-AF65-F5344CB8AC3E}">
        <p14:creationId xmlns:p14="http://schemas.microsoft.com/office/powerpoint/2010/main" val="3051725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psc.gov/"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psc.gov/"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algn="l"/>
            <a:r>
              <a:rPr lang="en-US" b="0" i="0" u="none" strike="noStrike" dirty="0">
                <a:effectLst/>
              </a:rPr>
              <a:t>Good morning and welcome to today’s Understanding Lead Session. My name is [</a:t>
            </a:r>
            <a:r>
              <a:rPr lang="en-US" b="0" i="1" u="none" strike="noStrike" dirty="0">
                <a:effectLst/>
              </a:rPr>
              <a:t>Name</a:t>
            </a:r>
            <a:r>
              <a:rPr lang="en-US" b="0" i="0" u="none" strike="noStrike" dirty="0">
                <a:effectLst/>
              </a:rPr>
              <a:t>] and I [</a:t>
            </a:r>
            <a:r>
              <a:rPr lang="en-US" b="0" i="1" u="none" strike="noStrike" dirty="0">
                <a:effectLst/>
              </a:rPr>
              <a:t>you can insert your job title here</a:t>
            </a:r>
            <a:r>
              <a:rPr lang="en-US" b="0" i="0" u="none" strike="noStrike" dirty="0">
                <a:effectLst/>
              </a:rPr>
              <a:t>] and I will be one of your speakers today. </a:t>
            </a:r>
          </a:p>
          <a:p>
            <a:pPr algn="l"/>
            <a:endParaRPr lang="en-US" b="0" i="0" u="none" strike="noStrike" dirty="0">
              <a:effectLst/>
            </a:endParaRPr>
          </a:p>
          <a:p>
            <a:pPr algn="l"/>
            <a:r>
              <a:rPr lang="en-US" b="0" i="0" u="none" strike="noStrike" dirty="0">
                <a:effectLst/>
              </a:rPr>
              <a:t>I would like to start by thanking all of you for joining us to learn about lead, its impact’s and how to reduce and prevent lead exposure and protect communities</a:t>
            </a:r>
            <a:r>
              <a:rPr lang="en-US" dirty="0"/>
              <a:t>, with a focus </a:t>
            </a:r>
            <a:r>
              <a:rPr lang="en-US" b="0" u="none" strike="noStrike" dirty="0">
                <a:effectLst/>
              </a:rPr>
              <a:t>on </a:t>
            </a:r>
            <a:r>
              <a:rPr lang="en-US" dirty="0"/>
              <a:t>children, who </a:t>
            </a:r>
            <a:r>
              <a:rPr lang="en-US" b="0" u="none" strike="noStrike" dirty="0">
                <a:effectLst/>
              </a:rPr>
              <a:t>are </a:t>
            </a:r>
            <a:r>
              <a:rPr lang="en-US" dirty="0"/>
              <a:t>most vulnerable.  </a:t>
            </a:r>
          </a:p>
        </p:txBody>
      </p:sp>
      <p:sp>
        <p:nvSpPr>
          <p:cNvPr id="4" name="Slide Number Placeholder 3"/>
          <p:cNvSpPr>
            <a:spLocks noGrp="1"/>
          </p:cNvSpPr>
          <p:nvPr>
            <p:ph type="sldNum" sz="quarter" idx="5"/>
          </p:nvPr>
        </p:nvSpPr>
        <p:spPr/>
        <p:txBody>
          <a:bodyPr/>
          <a:lstStyle/>
          <a:p>
            <a:fld id="{EE6F91B4-55F4-4436-A63E-CB05760C1CCC}" type="slidenum">
              <a:rPr lang="en-US" smtClean="0"/>
              <a:pPr/>
              <a:t>1</a:t>
            </a:fld>
            <a:endParaRPr lang="en-US"/>
          </a:p>
        </p:txBody>
      </p:sp>
      <p:sp>
        <p:nvSpPr>
          <p:cNvPr id="7" name="Slide Image Placeholder 6">
            <a:extLst>
              <a:ext uri="{FF2B5EF4-FFF2-40B4-BE49-F238E27FC236}">
                <a16:creationId xmlns:a16="http://schemas.microsoft.com/office/drawing/2014/main" id="{E594CC7F-99E0-B3AA-CE24-CB01ACD9293F}"/>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223944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1519" y="3328416"/>
            <a:ext cx="5607362" cy="5802884"/>
          </a:xfrm>
        </p:spPr>
        <p:txBody>
          <a:bodyPr/>
          <a:lstStyle/>
          <a:p>
            <a:pPr algn="l" rtl="0" fontAlgn="base"/>
            <a:r>
              <a:rPr lang="en-US" sz="1800" b="0" i="0" u="none" strike="noStrike" dirty="0">
                <a:solidFill>
                  <a:srgbClr val="000000"/>
                </a:solidFill>
                <a:effectLst/>
                <a:latin typeface="Calibri" panose="020F0502020204030204" pitchFamily="34" charset="0"/>
              </a:rPr>
              <a:t>Lead is known to have leached into soil and groundwater at some Superfund sites. Superfund is a program administered by EPA in cooperation with state and tribal governments that allows EPA to clean up contaminated hazardous waste sites. </a:t>
            </a:r>
          </a:p>
          <a:p>
            <a:pPr algn="l" rtl="0" fontAlgn="base"/>
            <a:r>
              <a:rPr lang="en-US" sz="18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One example is the Tar Creek Superfund Site a former lead and zinc mining area on Quapaw land in northeastern Oklahoma. </a:t>
            </a:r>
            <a:r>
              <a:rPr lang="en-US" sz="1800" b="0" i="0" dirty="0">
                <a:solidFill>
                  <a:srgbClr val="000000"/>
                </a:solidFill>
                <a:effectLst/>
                <a:latin typeface="Calibri" panose="020F0502020204030204" pitchFamily="34" charset="0"/>
              </a:rPr>
              <a:t>​</a:t>
            </a:r>
            <a:endParaRPr lang="en-US" sz="1200" b="0" i="0" u="none" strike="noStrike" dirty="0">
              <a:solidFill>
                <a:srgbClr val="444444"/>
              </a:solidFill>
              <a:effectLst/>
              <a:latin typeface="Calibri" panose="020F0502020204030204" pitchFamily="34" charset="0"/>
            </a:endParaRPr>
          </a:p>
          <a:p>
            <a:pPr algn="l" rtl="0" fontAlgn="base"/>
            <a:endParaRPr lang="en-US" sz="1200" b="0" i="0" u="none" strike="noStrike"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The Quapaw Nation, along with state and federal partners, is working hard to clean their land and water to reduce the effects of lead and other pollution that disproportionately affect tribal members. </a:t>
            </a:r>
            <a:r>
              <a:rPr lang="en-US" sz="18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Due to the destruction and contamination of natural resources, many Quapaw tribal members have ceased or greatly reduced their traditional gathering and use of natural resources to limit exposure.</a:t>
            </a:r>
            <a:r>
              <a:rPr lang="en-US" sz="1800" b="0" i="0" dirty="0">
                <a:solidFill>
                  <a:srgbClr val="000000"/>
                </a:solidFill>
                <a:effectLst/>
                <a:latin typeface="Calibri" panose="020F0502020204030204" pitchFamily="34" charset="0"/>
              </a:rPr>
              <a:t>​ </a:t>
            </a:r>
            <a:r>
              <a:rPr lang="en-US" sz="1800" b="0" i="0" u="none" strike="noStrike" dirty="0">
                <a:solidFill>
                  <a:srgbClr val="000000"/>
                </a:solidFill>
                <a:effectLst/>
                <a:latin typeface="Calibri" panose="020F0502020204030204" pitchFamily="34" charset="0"/>
              </a:rPr>
              <a:t>Water trucks also routinely spray the unpaved roads to minimize dust kicked up by traffic, since most unpaved county roads in the area were graveled with chat left over from the mining operations. </a:t>
            </a:r>
            <a:endParaRPr lang="en-US" b="0" i="0" dirty="0">
              <a:solidFill>
                <a:srgbClr val="444444"/>
              </a:solidFill>
              <a:effectLst/>
              <a:latin typeface="Calibri" panose="020F0502020204030204" pitchFamily="34" charset="0"/>
            </a:endParaRPr>
          </a:p>
          <a:p>
            <a:pPr algn="l" rtl="0" fontAlgn="base"/>
            <a:r>
              <a:rPr lang="en-US" sz="18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For more information about Superfund, visit: www.epa.gov/superfund. </a:t>
            </a:r>
            <a:r>
              <a:rPr lang="en-US" sz="18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1" i="1" u="none" strike="noStrike" dirty="0">
                <a:solidFill>
                  <a:srgbClr val="000000"/>
                </a:solidFill>
                <a:effectLst/>
                <a:latin typeface="Calibri" panose="020F0502020204030204" pitchFamily="34" charset="0"/>
              </a:rPr>
              <a:t>Instructor Note:</a:t>
            </a:r>
            <a:r>
              <a:rPr lang="en-US" sz="1800" b="0" i="1" u="none" strike="noStrike" dirty="0">
                <a:solidFill>
                  <a:srgbClr val="000000"/>
                </a:solidFill>
                <a:effectLst/>
                <a:latin typeface="Calibri" panose="020F0502020204030204" pitchFamily="34" charset="0"/>
              </a:rPr>
              <a:t> If someone asks that is a chat pile and not a mountain in the background of the photo, which in some cases measured as high as 10 stories and were left when the lead and mining companies ceased operations of these mines in the 1960’s. </a:t>
            </a:r>
            <a:r>
              <a:rPr lang="en-US" sz="1800" b="0" i="0" dirty="0">
                <a:solidFill>
                  <a:srgbClr val="000000"/>
                </a:solidFill>
                <a:effectLst/>
                <a:latin typeface="Calibri" panose="020F0502020204030204" pitchFamily="34" charset="0"/>
              </a:rPr>
              <a:t>​</a:t>
            </a:r>
          </a:p>
          <a:p>
            <a:pPr algn="l" rtl="0" fontAlgn="base"/>
            <a:endParaRPr lang="en-US" sz="1800" b="0" i="0" dirty="0">
              <a:solidFill>
                <a:srgbClr val="000000"/>
              </a:solidFill>
              <a:effectLst/>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800" b="1" i="1" dirty="0">
                <a:solidFill>
                  <a:srgbClr val="000000"/>
                </a:solidFill>
                <a:effectLst/>
                <a:latin typeface="Calibri" panose="020F0502020204030204" pitchFamily="34" charset="0"/>
              </a:rPr>
              <a:t>Instructor Note: </a:t>
            </a:r>
            <a:r>
              <a:rPr lang="en-US" sz="1800" b="0" i="1" dirty="0">
                <a:solidFill>
                  <a:srgbClr val="000000"/>
                </a:solidFill>
                <a:effectLst/>
                <a:latin typeface="Calibri" panose="020F0502020204030204" pitchFamily="34" charset="0"/>
              </a:rPr>
              <a:t>Full definition of </a:t>
            </a:r>
            <a:r>
              <a:rPr lang="en-US" sz="1800" b="0" i="1" u="none" strike="noStrike" dirty="0">
                <a:solidFill>
                  <a:srgbClr val="000000"/>
                </a:solidFill>
                <a:effectLst/>
                <a:latin typeface="Calibri" panose="020F0502020204030204" pitchFamily="34" charset="0"/>
              </a:rPr>
              <a:t>Superfund: </a:t>
            </a:r>
            <a:r>
              <a:rPr lang="en-US" sz="1800" dirty="0">
                <a:effectLst/>
                <a:latin typeface="Segoe UI" panose="020B0502040204020203" pitchFamily="34" charset="0"/>
              </a:rPr>
              <a:t>CERCLA is informally called Superfund. It allows EPA to clean up contaminated sites. It also forces the parties responsible for the contamination to either perform cleanups or reimburse the government for EPA-led cleanup work.</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800" b="0" i="0" strike="noStrike" dirty="0">
              <a:solidFill>
                <a:srgbClr val="000000"/>
              </a:solidFill>
              <a:effectLst/>
              <a:latin typeface="Calibri" panose="020F0502020204030204" pitchFamily="34" charset="0"/>
            </a:endParaRPr>
          </a:p>
          <a:p>
            <a:pPr algn="l" rtl="0" fontAlgn="base"/>
            <a:r>
              <a:rPr lang="en-US" sz="1800" b="0" i="1" strike="noStrike" dirty="0">
                <a:solidFill>
                  <a:srgbClr val="000000"/>
                </a:solidFill>
                <a:effectLst/>
                <a:latin typeface="Calibri" panose="020F0502020204030204" pitchFamily="34" charset="0"/>
              </a:rPr>
              <a:t>Full definition of chat: </a:t>
            </a:r>
            <a:r>
              <a:rPr lang="en-US" sz="1800" dirty="0">
                <a:effectLst/>
                <a:latin typeface="Segoe UI" panose="020B0502040204020203" pitchFamily="34" charset="0"/>
              </a:rPr>
              <a:t>Chat is fragments of siliceous rock, limestone, and dolomite waste rejected in the lead-zinc milling operations that accompanied lead-zinc mining in the first half of the 20th century. </a:t>
            </a:r>
            <a:r>
              <a:rPr lang="en-US" sz="1800" b="0" i="0" u="none" strike="noStrike" dirty="0">
                <a:solidFill>
                  <a:srgbClr val="000000"/>
                </a:solidFill>
                <a:effectLst/>
                <a:latin typeface="Calibri" panose="020F0502020204030204" pitchFamily="34" charset="0"/>
              </a:rPr>
              <a:t>​</a:t>
            </a:r>
            <a:r>
              <a:rPr lang="en-US" sz="1800" b="0" i="0" dirty="0">
                <a:solidFill>
                  <a:srgbClr val="000000"/>
                </a:solidFill>
                <a:effectLst/>
                <a:latin typeface="Calibri" panose="020F0502020204030204" pitchFamily="34" charset="0"/>
              </a:rPr>
              <a:t>​</a:t>
            </a:r>
            <a:endParaRPr lang="en-US" sz="1800" b="1" i="1" dirty="0">
              <a:solidFill>
                <a:srgbClr val="000000"/>
              </a:solidFill>
              <a:effectLst/>
              <a:latin typeface="Calibri" panose="020F0502020204030204" pitchFamily="34" charset="0"/>
            </a:endParaRPr>
          </a:p>
          <a:p>
            <a:pPr algn="l" rtl="0" fontAlgn="base"/>
            <a:endParaRPr lang="en-US" sz="1800" b="1" i="1" dirty="0">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EE6F91B4-55F4-4436-A63E-CB05760C1CCC}" type="slidenum">
              <a:rPr lang="en-US" smtClean="0"/>
              <a:pPr/>
              <a:t>10</a:t>
            </a:fld>
            <a:endParaRPr lang="en-US"/>
          </a:p>
        </p:txBody>
      </p:sp>
      <p:sp>
        <p:nvSpPr>
          <p:cNvPr id="7" name="Slide Image Placeholder 6">
            <a:extLst>
              <a:ext uri="{FF2B5EF4-FFF2-40B4-BE49-F238E27FC236}">
                <a16:creationId xmlns:a16="http://schemas.microsoft.com/office/drawing/2014/main" id="{EE9BD5CF-9700-0EE9-AF35-50EAC3CF76B0}"/>
              </a:ext>
            </a:extLst>
          </p:cNvPr>
          <p:cNvSpPr>
            <a:spLocks noGrp="1" noRot="1" noChangeAspect="1"/>
          </p:cNvSpPr>
          <p:nvPr>
            <p:ph type="sldImg"/>
          </p:nvPr>
        </p:nvSpPr>
        <p:spPr>
          <a:xfrm>
            <a:off x="1517650" y="165100"/>
            <a:ext cx="3975100" cy="2982913"/>
          </a:xfrm>
        </p:spPr>
      </p:sp>
    </p:spTree>
    <p:extLst>
      <p:ext uri="{BB962C8B-B14F-4D97-AF65-F5344CB8AC3E}">
        <p14:creationId xmlns:p14="http://schemas.microsoft.com/office/powerpoint/2010/main" val="710698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endParaRPr lang="en-US" sz="1800" b="0" i="0" dirty="0">
              <a:solidFill>
                <a:srgbClr val="444444"/>
              </a:solidFill>
              <a:effectLst/>
              <a:latin typeface="Arial" panose="020B0604020202020204" pitchFamily="34" charset="0"/>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dirty="0">
                <a:solidFill>
                  <a:srgbClr val="000000"/>
                </a:solidFill>
                <a:effectLst/>
                <a:latin typeface="Calibri" panose="020F0502020204030204" pitchFamily="34" charset="0"/>
              </a:rPr>
              <a:t>Many traditional and cultural foods are gathered in natural areas that may be contaminated with lead (or other harmful materials) thus it is important to wash gathered foods thoroughly prior to cooking and eating, as well as to understanding whether possible exposure scenarios exist in your community. For example, to reduce the risk of exposure to lead, one southwest tribe makes sure its members thoroughly wash watercress and wild onions grown in the early spring to remove any contaminated soil from the plant’s surface. Another northwest tribe, living in an area with known lead soil contamination, recommends washing and then removing the skins of water potatoes prior to cooking and eating to reduce exposure. </a:t>
            </a:r>
            <a:r>
              <a:rPr lang="en-US" sz="1800" b="0" i="0" u="none" strike="sngStrike" dirty="0">
                <a:solidFill>
                  <a:srgbClr val="000000"/>
                </a:solidFill>
                <a:effectLst/>
                <a:latin typeface="Calibri" panose="020F0502020204030204" pitchFamily="34" charset="0"/>
              </a:rPr>
              <a:t>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800" b="0" i="0" dirty="0">
              <a:solidFill>
                <a:srgbClr val="444444"/>
              </a:solidFill>
              <a:effectLst/>
              <a:latin typeface="Arial" panose="020B0604020202020204" pitchFamily="34" charset="0"/>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dirty="0">
                <a:solidFill>
                  <a:srgbClr val="000000"/>
                </a:solidFill>
                <a:effectLst/>
                <a:latin typeface="Calibri" panose="020F0502020204030204" pitchFamily="34" charset="0"/>
              </a:rPr>
              <a:t>Natural resources, such as soil, clay, wood and plants are commonly used for various items. However, it is important to know where these items come from and whether the natural resources being used are contaminated with lead before using them.</a:t>
            </a:r>
            <a:endParaRPr lang="en-US" sz="1800" b="0" i="0" dirty="0">
              <a:solidFill>
                <a:srgbClr val="000000"/>
              </a:solidFill>
              <a:effectLst/>
              <a:latin typeface="Calibri" panose="020F0502020204030204" pitchFamily="34" charset="0"/>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1800" b="0" i="0" dirty="0">
              <a:solidFill>
                <a:srgbClr val="444444"/>
              </a:solidFill>
              <a:effectLst/>
              <a:latin typeface="Arial" panose="020B0604020202020204" pitchFamily="34" charset="0"/>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dirty="0">
                <a:solidFill>
                  <a:srgbClr val="000000"/>
                </a:solidFill>
                <a:effectLst/>
                <a:latin typeface="Calibri" panose="020F0502020204030204" pitchFamily="34" charset="0"/>
              </a:rPr>
              <a:t>Many tribal activities involve burning different materials for traditional, cultural and medicinal practices. In some cases, ashes and smoke have been found to be contaminated with chemicals, such as when unknowingly burning wood coated with lead-based paint. It is important to know the source of the materials being burned to prevent community members from being exposed to lead through both ingestion and breathing.</a:t>
            </a:r>
            <a:r>
              <a:rPr lang="en-US" sz="1800" b="0" i="0" dirty="0">
                <a:solidFill>
                  <a:srgbClr val="000000"/>
                </a:solidFill>
                <a:effectLst/>
                <a:latin typeface="Calibri" panose="020F0502020204030204" pitchFamily="34" charset="0"/>
              </a:rPr>
              <a:t>​</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None/>
            </a:pPr>
            <a:endParaRPr lang="en-US" sz="1800" b="0" i="0" dirty="0">
              <a:solidFill>
                <a:srgbClr val="444444"/>
              </a:solidFill>
              <a:effectLst/>
              <a:latin typeface="Arial" panose="020B0604020202020204" pitchFamily="34" charset="0"/>
            </a:endParaRPr>
          </a:p>
          <a:p>
            <a:pPr algn="l" rtl="0" fontAlgn="base"/>
            <a:r>
              <a:rPr lang="en-US" sz="1800" b="1" i="1" u="none" strike="noStrike" dirty="0">
                <a:solidFill>
                  <a:srgbClr val="000000"/>
                </a:solidFill>
                <a:effectLst/>
                <a:latin typeface="Calibri" panose="020F0502020204030204" pitchFamily="34" charset="0"/>
              </a:rPr>
              <a:t>Optional stories to replace/include:</a:t>
            </a:r>
            <a:r>
              <a:rPr lang="en-US" sz="1800" b="0" i="0" dirty="0">
                <a:solidFill>
                  <a:srgbClr val="000000"/>
                </a:solidFill>
                <a:effectLst/>
                <a:latin typeface="Calibri" panose="020F0502020204030204" pitchFamily="34" charset="0"/>
              </a:rPr>
              <a:t>​</a:t>
            </a:r>
            <a:endParaRPr lang="en-US" sz="2800" b="0" i="0" dirty="0">
              <a:solidFill>
                <a:srgbClr val="444444"/>
              </a:solidFill>
              <a:effectLst/>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dirty="0">
                <a:solidFill>
                  <a:srgbClr val="000000"/>
                </a:solidFill>
                <a:effectLst/>
                <a:latin typeface="Calibri" panose="020F0502020204030204" pitchFamily="34" charset="0"/>
              </a:rPr>
              <a:t> Be cautious of using imported materials, such as spices, pottery. </a:t>
            </a:r>
            <a:r>
              <a:rPr lang="en-US" sz="1800" b="0" i="0" strike="noStrike" dirty="0">
                <a:solidFill>
                  <a:srgbClr val="000000"/>
                </a:solidFill>
                <a:effectLst/>
                <a:latin typeface="Open Sans" panose="020B0606030504020204" pitchFamily="34" charset="0"/>
              </a:rPr>
              <a:t>Some traditional pottery made in other countries may contain lead in the glazes and/or decorations covering the surface. If clay pieces are not manufactured properly, lead glaze can leach into food and drinks that are prepared, stored, or served in these dishes.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800" b="0" i="0" u="none" strike="sngStrike" dirty="0">
              <a:solidFill>
                <a:srgbClr val="444444"/>
              </a:solidFill>
              <a:effectLst/>
              <a:latin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2800" b="0" i="0" u="none" strike="noStrike" dirty="0">
                <a:solidFill>
                  <a:srgbClr val="000000"/>
                </a:solidFill>
                <a:effectLst/>
                <a:latin typeface="Calibri" panose="020F0502020204030204" pitchFamily="34" charset="0"/>
              </a:rPr>
              <a:t> Returned museum artifacts – Museum artifacts were often preserved using mercury, arsenic, lead and other toxic chemicals. Although chemists are working on ways to clean them well enough for reuse, it is important to understand that some older items may contain lead or other harmful chemicals and thus increase potential exposure to lead. When these artifacts are returned, be sure to ask questions about the prior preservation processes used.</a:t>
            </a:r>
            <a:r>
              <a:rPr lang="en-US" sz="2800" b="0" i="0" strike="noStrike" dirty="0">
                <a:solidFill>
                  <a:srgbClr val="000000"/>
                </a:solidFill>
                <a:effectLst/>
                <a:latin typeface="Calibri" panose="020F0502020204030204" pitchFamily="34" charset="0"/>
              </a:rPr>
              <a:t>​</a:t>
            </a:r>
            <a:endParaRPr lang="en-US" sz="2800" b="0" i="0" strike="noStrike" dirty="0">
              <a:solidFill>
                <a:srgbClr val="444444"/>
              </a:solidFill>
              <a:effectLst/>
              <a:latin typeface="Arial" panose="020B0604020202020204" pitchFamily="34" charset="0"/>
            </a:endParaRPr>
          </a:p>
          <a:p>
            <a:pPr algn="l" rtl="0" fontAlgn="base"/>
            <a:endParaRPr lang="en-US" sz="2800"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 Use lead-free ammunition for hunting or fishing activities. – Most hunting ammunition is lead-based, which means both wildlife and humans are at risk of lead exposure from the consumption of spent ammunition in game meat and internal organs of an animal used as food. In a recent study completed in North Dakota, participants who ate any wild game had higher blood lead levels than participants who did not consume wild game (Ref. 25). Lead exposure cannot be eliminated by cutting out the bullet wound channel and trimming meat at the site of impact. The typical lead-core bullet loses 30-40% of its weight in big game animal carcasses; hundreds of fragments are dispersed when a lead bullet is fired into an animal, making it impossible to remove all fragments. Using lead-free ammunition is the best way to avoid this risk of exposure. </a:t>
            </a:r>
            <a:r>
              <a:rPr lang="en-US" sz="1800" b="0" i="0" dirty="0">
                <a:solidFill>
                  <a:srgbClr val="000000"/>
                </a:solidFill>
                <a:effectLst/>
                <a:latin typeface="Calibri" panose="020F0502020204030204" pitchFamily="34" charset="0"/>
              </a:rPr>
              <a:t>​</a:t>
            </a:r>
            <a:r>
              <a:rPr lang="en-US" sz="1800" b="0" i="0" strike="sngStrike" dirty="0">
                <a:solidFill>
                  <a:srgbClr val="000000"/>
                </a:solidFill>
                <a:effectLst/>
                <a:latin typeface="Calibri" panose="020F0502020204030204" pitchFamily="34" charset="0"/>
              </a:rPr>
              <a:t>​</a:t>
            </a:r>
            <a:endParaRPr lang="en-US" sz="2800" b="0" i="0" strike="sngStrike" dirty="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EE6F91B4-55F4-4436-A63E-CB05760C1CCC}" type="slidenum">
              <a:rPr lang="en-US" smtClean="0"/>
              <a:t>11</a:t>
            </a:fld>
            <a:endParaRPr lang="en-US"/>
          </a:p>
        </p:txBody>
      </p:sp>
    </p:spTree>
    <p:extLst>
      <p:ext uri="{BB962C8B-B14F-4D97-AF65-F5344CB8AC3E}">
        <p14:creationId xmlns:p14="http://schemas.microsoft.com/office/powerpoint/2010/main" val="2710867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Ammunition and fishing tackle used for hunting,</a:t>
            </a:r>
            <a:r>
              <a:rPr lang="en-US" sz="1800" strike="noStrike" dirty="0">
                <a:effectLst/>
                <a:latin typeface="Segoe UI" panose="020B0502040204020203" pitchFamily="34" charset="0"/>
              </a:rPr>
              <a:t> </a:t>
            </a:r>
            <a:r>
              <a:rPr lang="en-US" sz="1800" dirty="0">
                <a:effectLst/>
                <a:latin typeface="Segoe UI" panose="020B0502040204020203" pitchFamily="34" charset="0"/>
              </a:rPr>
              <a:t>fishing </a:t>
            </a:r>
            <a:r>
              <a:rPr lang="en-US" sz="1800" b="0" dirty="0">
                <a:effectLst/>
                <a:latin typeface="Segoe UI" panose="020B0502040204020203" pitchFamily="34" charset="0"/>
              </a:rPr>
              <a:t>and shooting </a:t>
            </a:r>
            <a:r>
              <a:rPr lang="en-US" sz="1800" dirty="0">
                <a:effectLst/>
                <a:latin typeface="Segoe UI" panose="020B0502040204020203" pitchFamily="34" charset="0"/>
              </a:rPr>
              <a:t>activities can also contain lead. Humans are at risk of lead exposure from the consumption of spent ammunition in game meat. Wildlife are also at risk of lead exposure from spent ammunition in wounded prey or discarded animal parts and from ingesting lead fishing tackle [when they eat fish with ingested or attached tackle or scoop up sinkers from the bottom of lakes].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Using lead-free ammunition and fishing tackle is the best way to avoid this risk of exposure. </a:t>
            </a:r>
            <a:endParaRPr lang="en-US" sz="1800" dirty="0">
              <a:effectLst/>
              <a:latin typeface="Arial" panose="020B0604020202020204" pitchFamily="34" charset="0"/>
            </a:endParaRPr>
          </a:p>
          <a:p>
            <a:endParaRPr lang="en-US" dirty="0"/>
          </a:p>
          <a:p>
            <a:r>
              <a:rPr lang="en-US" dirty="0"/>
              <a:t>Many tribes and states </a:t>
            </a:r>
            <a:r>
              <a:rPr lang="en-US" b="0" dirty="0"/>
              <a:t>are taking action to increase the use of non-lead alternatives for fishing and hunting within their bodies with </a:t>
            </a:r>
            <a:r>
              <a:rPr lang="en-US" dirty="0"/>
              <a:t>their own regulations and programs. One example of this is the Nez Perce Tribe of north-central Idaho who initiated regional dialogue on this topic and has established a Hunter Stewardship and Safety Program centered on lead-free subsistence hunting. The program offers an ammunition exchange option and facilitates community outreach to share awareness about the human health and wildlife conservation benefits of choosing to switch to copper-based ammunition when harvesting food. </a:t>
            </a:r>
          </a:p>
          <a:p>
            <a:endParaRPr lang="en-US" strike="sngStrike" dirty="0"/>
          </a:p>
          <a:p>
            <a:r>
              <a:rPr lang="en-US" b="1" i="1" strike="noStrike" dirty="0"/>
              <a:t>Instructor Note: </a:t>
            </a:r>
            <a:r>
              <a:rPr lang="en-US" b="0" i="1" strike="noStrike" dirty="0"/>
              <a:t>Here is additional information about lead ammunition in case you get any questions:</a:t>
            </a:r>
          </a:p>
          <a:p>
            <a:pPr marL="171450" indent="-171450">
              <a:buFont typeface="Arial" panose="020B0604020202020204" pitchFamily="34" charset="0"/>
              <a:buChar char="•"/>
            </a:pPr>
            <a:r>
              <a:rPr lang="en-US" sz="1200" b="0" i="1" u="none" strike="noStrike" dirty="0">
                <a:solidFill>
                  <a:srgbClr val="000000"/>
                </a:solidFill>
                <a:effectLst/>
                <a:latin typeface="Calibri" panose="020F0502020204030204" pitchFamily="34" charset="0"/>
              </a:rPr>
              <a:t>Most hunting ammunition is lead-based, which means both wildlife and humans are at risk of lead exposure from the consumption of spent ammunition in game meat and internal organs of an animal used as food. In a recent study completed in North Dakota, participants who ate any wild game had higher blood lead levels than participants who did not consume wild game (Ref. 25). Lead exposure cannot be eliminated by cutting out the bullet wound channel and trimming meat at the site of impact. The typical lead-core bullet loses 30-40% of its weight in big game animal carcasses; hundreds of fragments are dispersed when a lead bullet is fired into an animal, making it impossible to remove all fragments. Using lead-free ammunition is the best way to avoid this risk of exposure. </a:t>
            </a:r>
            <a:r>
              <a:rPr lang="en-US" sz="1200" b="0" i="1" dirty="0">
                <a:solidFill>
                  <a:srgbClr val="000000"/>
                </a:solidFill>
                <a:effectLst/>
                <a:latin typeface="Calibri" panose="020F0502020204030204" pitchFamily="34" charset="0"/>
              </a:rPr>
              <a:t>​</a:t>
            </a:r>
          </a:p>
          <a:p>
            <a:pPr marL="171450" indent="-171450">
              <a:buFont typeface="Arial" panose="020B0604020202020204" pitchFamily="34" charset="0"/>
              <a:buChar char="•"/>
            </a:pPr>
            <a:r>
              <a:rPr lang="en-US" i="1" dirty="0"/>
              <a:t>Elevated lead exposure has been correlated with subsistence hunting communities when game meat is harvested with lead ammunition. Additionally, discharging firearms in poorly ventilated areas, cleaning firearms, or handling lead ammunition can also be a source of exposure to lead and other chemicals known to be toxic. While it is against federal law to use lead ammunition to hunt waterfowl, most hunting ammunition currently sold in the United States is lead-based. High velocity lead-core bullets explode upon impact, sending out a plume of lead dust along with hundreds of tiny fragments into the targeted animal. Public health officials recommend the use of non-lead ammunition as the simplest and most effective solution to lead poisoning, in both humans and wildlife, arising from the consumption of deer killed with lead ammunition. Today, high-performance, non-lead ammunition is available in a wide range of brands and calibers from most manufacturers. Since non-lead ammunition retains its weight upon impact, it delivers high-performance results while also preventing potential lead exposure when using firearms. Lead-free hunters also play an important role in ecosystem health and species conservation, since the use of non-lead ammunition avoids the risk of lead exposure to both humans and wildlife.</a:t>
            </a:r>
          </a:p>
          <a:p>
            <a:pPr marL="171450" indent="-171450">
              <a:buFont typeface="Arial" panose="020B0604020202020204" pitchFamily="34" charset="0"/>
              <a:buChar char="•"/>
            </a:pPr>
            <a:endParaRPr lang="en-US" b="0" i="1" strike="noStrike" dirty="0"/>
          </a:p>
        </p:txBody>
      </p:sp>
      <p:sp>
        <p:nvSpPr>
          <p:cNvPr id="4" name="Slide Number Placeholder 3"/>
          <p:cNvSpPr>
            <a:spLocks noGrp="1"/>
          </p:cNvSpPr>
          <p:nvPr>
            <p:ph type="sldNum" sz="quarter" idx="5"/>
          </p:nvPr>
        </p:nvSpPr>
        <p:spPr/>
        <p:txBody>
          <a:bodyPr/>
          <a:lstStyle/>
          <a:p>
            <a:fld id="{14D30F24-102C-45B0-A4D3-3934CE170B8D}" type="slidenum">
              <a:rPr lang="en-US" smtClean="0"/>
              <a:t>12</a:t>
            </a:fld>
            <a:endParaRPr lang="en-US"/>
          </a:p>
        </p:txBody>
      </p:sp>
    </p:spTree>
    <p:extLst>
      <p:ext uri="{BB962C8B-B14F-4D97-AF65-F5344CB8AC3E}">
        <p14:creationId xmlns:p14="http://schemas.microsoft.com/office/powerpoint/2010/main" val="509156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Raise your hand or shout it out!</a:t>
            </a:r>
          </a:p>
          <a:p>
            <a:endParaRPr lang="en-US" dirty="0"/>
          </a:p>
          <a:p>
            <a:r>
              <a:rPr lang="en-US" dirty="0"/>
              <a:t>If you want to test yourself later, the back of the worksheet has multiple questions you can use to review </a:t>
            </a:r>
            <a:r>
              <a:rPr lang="en-US" b="0" dirty="0"/>
              <a:t>what you learned about potential sources of lead exposure.</a:t>
            </a:r>
            <a:r>
              <a:rPr lang="en-US" b="1" dirty="0"/>
              <a:t> </a:t>
            </a:r>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pPr/>
              <a:t>13</a:t>
            </a:fld>
            <a:endParaRPr lang="en-US"/>
          </a:p>
        </p:txBody>
      </p:sp>
      <p:sp>
        <p:nvSpPr>
          <p:cNvPr id="7" name="Slide Image Placeholder 6">
            <a:extLst>
              <a:ext uri="{FF2B5EF4-FFF2-40B4-BE49-F238E27FC236}">
                <a16:creationId xmlns:a16="http://schemas.microsoft.com/office/drawing/2014/main" id="{17088731-FF6C-7491-2EB0-C0BA1AA479B4}"/>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1964277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algn="l" rtl="0" fontAlgn="base"/>
            <a:r>
              <a:rPr lang="en-US" sz="1800" b="0" i="0" u="none" strike="noStrike" dirty="0">
                <a:solidFill>
                  <a:srgbClr val="000000"/>
                </a:solidFill>
                <a:effectLst/>
                <a:latin typeface="Calibri"/>
                <a:ea typeface="Calibri"/>
                <a:cs typeface="Calibri"/>
              </a:rPr>
              <a:t>All humans can potentially be exposed to lead; however, certain groups are more vulnerable than others, including young children under the age of six, pregnant </a:t>
            </a:r>
            <a:r>
              <a:rPr lang="en-US" sz="1800" dirty="0">
                <a:solidFill>
                  <a:srgbClr val="000000"/>
                </a:solidFill>
                <a:latin typeface="Calibri"/>
                <a:ea typeface="Calibri"/>
                <a:cs typeface="Calibri"/>
              </a:rPr>
              <a:t>women</a:t>
            </a:r>
            <a:r>
              <a:rPr lang="en-US" sz="1800" b="0" i="0" u="none" strike="noStrike" dirty="0">
                <a:solidFill>
                  <a:srgbClr val="000000"/>
                </a:solidFill>
                <a:effectLst/>
                <a:latin typeface="Calibri"/>
                <a:ea typeface="Calibri"/>
                <a:cs typeface="Calibri"/>
              </a:rPr>
              <a:t>, and adults who are exposed to lead through their jobs, hobbies, or cultural practices.</a:t>
            </a:r>
            <a:r>
              <a:rPr lang="en-US" sz="1800" b="0" i="0" dirty="0">
                <a:solidFill>
                  <a:srgbClr val="000000"/>
                </a:solidFill>
                <a:effectLst/>
                <a:latin typeface="Calibri"/>
                <a:ea typeface="Calibri"/>
                <a:cs typeface="Calibri"/>
              </a:rPr>
              <a:t>​</a:t>
            </a:r>
            <a:endParaRPr lang="en-US" b="0" i="0" dirty="0">
              <a:solidFill>
                <a:srgbClr val="444444"/>
              </a:solidFill>
              <a:effectLst/>
              <a:latin typeface="Calibri"/>
              <a:ea typeface="Calibri"/>
              <a:cs typeface="Calibri"/>
            </a:endParaRPr>
          </a:p>
          <a:p>
            <a:pPr algn="l" rtl="0" fontAlgn="base"/>
            <a:r>
              <a:rPr lang="en-US" sz="18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I’ll go into a little more detail on how each of these vulnerable populations may be exposed to and affected by lead.</a:t>
            </a:r>
            <a:r>
              <a:rPr lang="en-US" sz="18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EE6F91B4-55F4-4436-A63E-CB05760C1CCC}" type="slidenum">
              <a:rPr lang="en-US" smtClean="0"/>
              <a:t>14</a:t>
            </a:fld>
            <a:endParaRPr lang="en-US"/>
          </a:p>
        </p:txBody>
      </p:sp>
    </p:spTree>
    <p:extLst>
      <p:ext uri="{BB962C8B-B14F-4D97-AF65-F5344CB8AC3E}">
        <p14:creationId xmlns:p14="http://schemas.microsoft.com/office/powerpoint/2010/main" val="8984488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r>
              <a:rPr lang="en-US" sz="1800" kern="1200" dirty="0">
                <a:solidFill>
                  <a:schemeClr val="tx1"/>
                </a:solidFill>
                <a:effectLst/>
                <a:latin typeface="+mn-lt"/>
                <a:ea typeface="+mn-ea"/>
                <a:cs typeface="+mn-cs"/>
              </a:rPr>
              <a:t>The first is children. Lead is especially dangerous to children under the age of six because their growing bodies absorb more lead than adults, and their developing brains and nervous systems are more sensitive to lead’s damaging effects. </a:t>
            </a:r>
          </a:p>
          <a:p>
            <a:endParaRPr lang="en-US" sz="18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Today, one of the most common ways children can be exposed to lead is through contact with lead-based paint chips and dust in buildings and homes that have lead-based paint present. Babies and young children’s exposure can be higher because they often put their hands and other objects into their mouths. For example, they may suck on a pacifier dropped on a floor covered with lead dust or eat paint chips or dirt that contains lead. Lead-based paint has a "sweet" taste, which makes it appealing to young children, so they may also lick or bite chewable lead-based paint surfaces. </a:t>
            </a:r>
          </a:p>
          <a:p>
            <a:r>
              <a:rPr lang="en-US" sz="1800" kern="1200" dirty="0">
                <a:solidFill>
                  <a:schemeClr val="tx1"/>
                </a:solidFill>
                <a:effectLst/>
                <a:latin typeface="+mn-lt"/>
                <a:ea typeface="+mn-ea"/>
                <a:cs typeface="+mn-cs"/>
              </a:rPr>
              <a:t> </a:t>
            </a:r>
          </a:p>
          <a:p>
            <a:r>
              <a:rPr lang="en-US" sz="1800" kern="1200" dirty="0">
                <a:solidFill>
                  <a:schemeClr val="tx1"/>
                </a:solidFill>
                <a:effectLst/>
                <a:latin typeface="+mn-lt"/>
                <a:ea typeface="+mn-ea"/>
                <a:cs typeface="+mn-cs"/>
              </a:rPr>
              <a:t>Children may also be exposed to lead by eating contaminated food or drinking water. This includes drinking powdered formula made with lead-contaminated water. Food and liquids stored or served in lead crystal or lead-glazed pottery can become contaminated because lead can leach from these containers into the food or liquid. </a:t>
            </a:r>
            <a:r>
              <a:rPr lang="en-US" sz="1800" b="0" kern="1200" dirty="0">
                <a:solidFill>
                  <a:schemeClr val="tx1"/>
                </a:solidFill>
                <a:effectLst/>
                <a:latin typeface="+mn-lt"/>
                <a:ea typeface="+mn-ea"/>
                <a:cs typeface="+mn-cs"/>
              </a:rPr>
              <a:t>Children may also be exposed to lead in toys. It is most common for lead to be present in older and imported toys. This can become a problem if children bite or swallow toys that contain lead.</a:t>
            </a:r>
          </a:p>
          <a:p>
            <a:endParaRPr lang="en-US" sz="18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1" kern="1200" dirty="0">
                <a:solidFill>
                  <a:schemeClr val="tx1"/>
                </a:solidFill>
                <a:effectLst/>
                <a:latin typeface="+mn-lt"/>
                <a:ea typeface="+mn-ea"/>
                <a:cs typeface="+mn-cs"/>
              </a:rPr>
              <a:t>Instructor Note: If participants asks about recalls, can provide the following resource: If you’re a parent, you can stay up to date on product and toy recalls due to lead contamination by visiting the Consumer Product Safety Commission’s website (paste to chat: </a:t>
            </a:r>
            <a:r>
              <a:rPr lang="en-US" sz="1800" b="0" i="1" u="sng" kern="1200" dirty="0">
                <a:solidFill>
                  <a:schemeClr val="tx1"/>
                </a:solidFill>
                <a:effectLst/>
                <a:latin typeface="+mn-lt"/>
                <a:ea typeface="+mn-ea"/>
                <a:cs typeface="+mn-cs"/>
                <a:hlinkClick r:id="rId3"/>
              </a:rPr>
              <a:t>https://www.cpsc.gov/</a:t>
            </a:r>
            <a:r>
              <a:rPr lang="en-US" sz="1800" b="0" i="1" u="sng" kern="1200" dirty="0">
                <a:solidFill>
                  <a:schemeClr val="tx1"/>
                </a:solidFill>
                <a:effectLst/>
                <a:latin typeface="+mn-lt"/>
                <a:ea typeface="+mn-ea"/>
                <a:cs typeface="+mn-cs"/>
              </a:rPr>
              <a:t>)</a:t>
            </a:r>
          </a:p>
          <a:p>
            <a:pPr algn="l" rtl="0" fontAlgn="base"/>
            <a:r>
              <a:rPr lang="en-US" sz="1800" b="0" i="0" u="none" strike="noStrike" dirty="0">
                <a:solidFill>
                  <a:srgbClr val="000000"/>
                </a:solidFill>
                <a:effectLst/>
                <a:latin typeface="Calibri" panose="020F0502020204030204" pitchFamily="34" charset="0"/>
              </a:rPr>
              <a:t> </a:t>
            </a:r>
            <a:r>
              <a:rPr lang="en-US" sz="18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endParaRPr lang="en-US" b="0" i="0" dirty="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EE6F91B4-55F4-4436-A63E-CB05760C1CCC}" type="slidenum">
              <a:rPr lang="en-US" smtClean="0"/>
              <a:t>15</a:t>
            </a:fld>
            <a:endParaRPr lang="en-US"/>
          </a:p>
        </p:txBody>
      </p:sp>
    </p:spTree>
    <p:extLst>
      <p:ext uri="{BB962C8B-B14F-4D97-AF65-F5344CB8AC3E}">
        <p14:creationId xmlns:p14="http://schemas.microsoft.com/office/powerpoint/2010/main" val="33488516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algn="l" rtl="0" fontAlgn="base"/>
            <a:r>
              <a:rPr lang="en-US" sz="1800" b="0" i="0" u="none" strike="noStrike" dirty="0">
                <a:solidFill>
                  <a:srgbClr val="000000"/>
                </a:solidFill>
                <a:effectLst/>
                <a:latin typeface="Calibri" panose="020F0502020204030204" pitchFamily="34" charset="0"/>
              </a:rPr>
              <a:t>There is no known safe level of exposure to lead. Even small amounts of lead in children can result in:</a:t>
            </a:r>
            <a:r>
              <a:rPr lang="en-US" sz="18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Behavior and learning problems;</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Lower IQ and hyperactivity;</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Slowed growth;</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Hearing problems; and</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Anemia, a condition where one has low levels of iron in the blood. </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r>
              <a:rPr lang="en-US" sz="18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In rare cases, high amounts of lead can have devastating effects, including seizures, coma and in some cases, even death.</a:t>
            </a:r>
            <a:r>
              <a:rPr lang="en-US" sz="18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14D30F24-102C-45B0-A4D3-3934CE170B8D}" type="slidenum">
              <a:rPr lang="en-US" smtClean="0"/>
              <a:t>16</a:t>
            </a:fld>
            <a:endParaRPr lang="en-US"/>
          </a:p>
        </p:txBody>
      </p:sp>
    </p:spTree>
    <p:extLst>
      <p:ext uri="{BB962C8B-B14F-4D97-AF65-F5344CB8AC3E}">
        <p14:creationId xmlns:p14="http://schemas.microsoft.com/office/powerpoint/2010/main" val="41129846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algn="l" rtl="0" fontAlgn="base"/>
            <a:r>
              <a:rPr lang="en-US" sz="1800" b="0" i="0" u="none" strike="noStrike" dirty="0">
                <a:solidFill>
                  <a:srgbClr val="000000"/>
                </a:solidFill>
                <a:effectLst/>
                <a:latin typeface="Calibri" panose="020F0502020204030204" pitchFamily="34" charset="0"/>
              </a:rPr>
              <a:t>Working in certain jobs may increase adults’ potential exposure to lead, such as: renovation or repair of older homes and buildings; painting; construction; refinishing furniture; smelting; mining; auto repair and working at hazardous waste sites. Engaging in hobbies, such as making </a:t>
            </a:r>
            <a:r>
              <a:rPr lang="en-US" sz="1800" b="0" i="0" u="none" strike="noStrike">
                <a:solidFill>
                  <a:srgbClr val="000000"/>
                </a:solidFill>
                <a:effectLst/>
                <a:latin typeface="Calibri" panose="020F0502020204030204" pitchFamily="34" charset="0"/>
              </a:rPr>
              <a:t>stained glass, ammunition or fishing tackle, </a:t>
            </a:r>
            <a:r>
              <a:rPr lang="en-US" sz="1800" b="0" i="0" u="none" strike="noStrike" dirty="0">
                <a:solidFill>
                  <a:srgbClr val="000000"/>
                </a:solidFill>
                <a:effectLst/>
                <a:latin typeface="Calibri" panose="020F0502020204030204" pitchFamily="34" charset="0"/>
              </a:rPr>
              <a:t>shooting at a gun range or using certain folk remedies, may also increase the likelihood of exposure to lead. These activities can cause lead dust or soil to get onto your skin, in your hair and clothing, and this dust can then be transferred to the interior of your car or home, which can create lead exposure for the rest of your family. </a:t>
            </a:r>
            <a:r>
              <a:rPr lang="en-US" sz="18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EE6F91B4-55F4-4436-A63E-CB05760C1CCC}" type="slidenum">
              <a:rPr lang="en-US" smtClean="0"/>
              <a:t>17</a:t>
            </a:fld>
            <a:endParaRPr lang="en-US"/>
          </a:p>
        </p:txBody>
      </p:sp>
    </p:spTree>
    <p:extLst>
      <p:ext uri="{BB962C8B-B14F-4D97-AF65-F5344CB8AC3E}">
        <p14:creationId xmlns:p14="http://schemas.microsoft.com/office/powerpoint/2010/main" val="36240601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algn="l" rtl="0" fontAlgn="base"/>
            <a:r>
              <a:rPr lang="en-US" sz="1800" b="0" i="0" u="none" strike="noStrike" dirty="0">
                <a:solidFill>
                  <a:srgbClr val="000000"/>
                </a:solidFill>
                <a:effectLst/>
                <a:latin typeface="Calibri" panose="020F0502020204030204" pitchFamily="34" charset="0"/>
              </a:rPr>
              <a:t>Adults exposed to lead can suffer from:</a:t>
            </a:r>
            <a:r>
              <a:rPr lang="en-US" sz="1800" b="0" i="0" dirty="0">
                <a:solidFill>
                  <a:srgbClr val="000000"/>
                </a:solidFill>
                <a:effectLst/>
                <a:latin typeface="Calibri" panose="020F0502020204030204" pitchFamily="34" charset="0"/>
              </a:rPr>
              <a:t>​</a:t>
            </a:r>
            <a:endParaRPr lang="en-US" b="0" i="0" dirty="0">
              <a:solidFill>
                <a:srgbClr val="444444"/>
              </a:solidFill>
              <a:effectLst/>
              <a:latin typeface="Arial" panose="020B0604020202020204" pitchFamily="34" charset="0"/>
            </a:endParaRPr>
          </a:p>
          <a:p>
            <a:pPr algn="l" rtl="0" fontAlgn="base"/>
            <a:r>
              <a:rPr lang="en-US" sz="1800" b="0" i="0" dirty="0">
                <a:solidFill>
                  <a:srgbClr val="000000"/>
                </a:solidFill>
                <a:effectLst/>
                <a:latin typeface="Calibri" panose="020F0502020204030204" pitchFamily="34" charset="0"/>
              </a:rPr>
              <a:t>​</a:t>
            </a:r>
            <a:endParaRPr lang="en-US"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Nerve disorders;</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Increased blood pressure;</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Decreased kidney function; </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Reproductive problems; and</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Memory and concentration problems.</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endParaRPr lang="en-US" sz="1800" b="0" i="0" dirty="0">
              <a:solidFill>
                <a:srgbClr val="444444"/>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14D30F24-102C-45B0-A4D3-3934CE170B8D}" type="slidenum">
              <a:rPr lang="en-US" smtClean="0"/>
              <a:t>18</a:t>
            </a:fld>
            <a:endParaRPr lang="en-US"/>
          </a:p>
        </p:txBody>
      </p:sp>
    </p:spTree>
    <p:extLst>
      <p:ext uri="{BB962C8B-B14F-4D97-AF65-F5344CB8AC3E}">
        <p14:creationId xmlns:p14="http://schemas.microsoft.com/office/powerpoint/2010/main" val="2625954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r>
              <a:rPr lang="en-US" sz="1800" strike="noStrike" kern="1200" dirty="0">
                <a:solidFill>
                  <a:schemeClr val="tx1"/>
                </a:solidFill>
                <a:effectLst/>
                <a:latin typeface="+mn-lt"/>
                <a:ea typeface="+mn-ea"/>
                <a:cs typeface="+mn-cs"/>
              </a:rPr>
              <a:t>A pregnant </a:t>
            </a:r>
            <a:r>
              <a:rPr lang="en-US" sz="1800" dirty="0"/>
              <a:t>woman </a:t>
            </a:r>
            <a:r>
              <a:rPr lang="en-US" sz="1800" strike="noStrike" kern="1200" dirty="0">
                <a:solidFill>
                  <a:schemeClr val="tx1"/>
                </a:solidFill>
                <a:effectLst/>
                <a:latin typeface="+mn-lt"/>
                <a:ea typeface="+mn-ea"/>
                <a:cs typeface="+mn-cs"/>
              </a:rPr>
              <a:t>exposed to lead is of concern because it can result in exposure to the developing fetus. While most common in 1- and 2-year-old children, some pregnant </a:t>
            </a:r>
            <a:r>
              <a:rPr lang="en-US" sz="1800" dirty="0"/>
              <a:t>women</a:t>
            </a:r>
            <a:r>
              <a:rPr lang="en-US" sz="1800" strike="noStrike" kern="1200" dirty="0">
                <a:solidFill>
                  <a:schemeClr val="tx1"/>
                </a:solidFill>
                <a:effectLst/>
                <a:latin typeface="+mn-lt"/>
                <a:ea typeface="+mn-ea"/>
                <a:cs typeface="+mn-cs"/>
              </a:rPr>
              <a:t> may also be exposed to lead from the intentional ingestion or mouthing of soil, clay or pottery, which is a behavior known as pica. </a:t>
            </a:r>
          </a:p>
          <a:p>
            <a:endParaRPr lang="en-US" sz="1800" i="1" strike="noStrike" kern="1200" dirty="0">
              <a:solidFill>
                <a:schemeClr val="tx1"/>
              </a:solidFill>
              <a:effectLst/>
              <a:latin typeface="+mn-lt"/>
              <a:ea typeface="+mn-ea"/>
              <a:cs typeface="+mn-cs"/>
            </a:endParaRPr>
          </a:p>
          <a:p>
            <a:r>
              <a:rPr lang="en-US" sz="1800" i="1" strike="noStrike" kern="1200" dirty="0">
                <a:solidFill>
                  <a:schemeClr val="tx1"/>
                </a:solidFill>
                <a:effectLst/>
                <a:latin typeface="+mn-lt"/>
                <a:ea typeface="+mn-ea"/>
                <a:cs typeface="+mn-cs"/>
              </a:rPr>
              <a:t>Instructor Note: Pica can be traditionally practiced among many cultures. Include if relevant for the community of interest. “Some people may also deliberately consume clay, soil, or rocks as part of their cultural practices. Pica can result in serious health effects to both the parent and their fetus if the clay, soil or rocks contain lead.”</a:t>
            </a:r>
          </a:p>
        </p:txBody>
      </p:sp>
      <p:sp>
        <p:nvSpPr>
          <p:cNvPr id="4" name="Slide Number Placeholder 3"/>
          <p:cNvSpPr>
            <a:spLocks noGrp="1"/>
          </p:cNvSpPr>
          <p:nvPr>
            <p:ph type="sldNum" sz="quarter" idx="5"/>
          </p:nvPr>
        </p:nvSpPr>
        <p:spPr/>
        <p:txBody>
          <a:bodyPr/>
          <a:lstStyle/>
          <a:p>
            <a:fld id="{EE6F91B4-55F4-4436-A63E-CB05760C1CCC}" type="slidenum">
              <a:rPr lang="en-US" smtClean="0"/>
              <a:t>19</a:t>
            </a:fld>
            <a:endParaRPr lang="en-US"/>
          </a:p>
        </p:txBody>
      </p:sp>
    </p:spTree>
    <p:extLst>
      <p:ext uri="{BB962C8B-B14F-4D97-AF65-F5344CB8AC3E}">
        <p14:creationId xmlns:p14="http://schemas.microsoft.com/office/powerpoint/2010/main" val="335685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l" rtl="0" fontAlgn="base">
              <a:buFont typeface="Arial" panose="020B0604020202020204" pitchFamily="34" charset="0"/>
              <a:buNone/>
            </a:pPr>
            <a:r>
              <a:rPr lang="en-US" sz="1800" b="0" i="0" u="none" strike="noStrike" dirty="0">
                <a:solidFill>
                  <a:srgbClr val="000000"/>
                </a:solidFill>
                <a:effectLst/>
                <a:latin typeface="Calibri" panose="020F0502020204030204" pitchFamily="34" charset="0"/>
              </a:rPr>
              <a:t>You may have heard of lead or lead poisoning before today but may not know much about it. Our goal today is for you to walk away with an understanding of:</a:t>
            </a:r>
            <a:r>
              <a:rPr lang="en-US" sz="1800" b="0" i="0" dirty="0">
                <a:solidFill>
                  <a:srgbClr val="000000"/>
                </a:solidFill>
                <a:effectLst/>
                <a:latin typeface="Calibri" panose="020F0502020204030204" pitchFamily="34" charset="0"/>
              </a:rPr>
              <a:t>​</a:t>
            </a:r>
          </a:p>
          <a:p>
            <a:pPr marL="0" indent="0" algn="l" rtl="0" fontAlgn="base">
              <a:buFont typeface="Arial" panose="020B0604020202020204" pitchFamily="34" charset="0"/>
              <a:buNone/>
            </a:pPr>
            <a:endParaRPr lang="en-US" b="0" i="0" dirty="0">
              <a:solidFill>
                <a:srgbClr val="444444"/>
              </a:solidFill>
              <a:effectLst/>
              <a:latin typeface="Calibri" panose="020F0502020204030204" pitchFamily="34" charset="0"/>
            </a:endParaRP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What lead is and where lead it is found; </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lvl="0" indent="-285750">
              <a:buFont typeface="Arial" panose="020B0604020202020204" pitchFamily="34" charset="0"/>
              <a:buChar char="•"/>
            </a:pPr>
            <a:r>
              <a:rPr lang="en-US" sz="1800" kern="1200" dirty="0">
                <a:solidFill>
                  <a:schemeClr val="tx1"/>
                </a:solidFill>
                <a:effectLst/>
                <a:latin typeface="+mn-lt"/>
                <a:ea typeface="+mn-ea"/>
                <a:cs typeface="+mn-cs"/>
              </a:rPr>
              <a:t>How lead can harm children, adults, </a:t>
            </a:r>
            <a:r>
              <a:rPr lang="en-US" sz="1800" b="0" kern="1200" dirty="0">
                <a:solidFill>
                  <a:schemeClr val="tx1"/>
                </a:solidFill>
                <a:effectLst/>
                <a:latin typeface="+mn-lt"/>
                <a:ea typeface="+mn-ea"/>
                <a:cs typeface="+mn-cs"/>
              </a:rPr>
              <a:t>and</a:t>
            </a:r>
            <a:r>
              <a:rPr lang="en-US" sz="1800" b="1" kern="1200" dirty="0">
                <a:solidFill>
                  <a:schemeClr val="tx1"/>
                </a:solidFill>
                <a:effectLst/>
                <a:latin typeface="+mn-lt"/>
                <a:ea typeface="+mn-ea"/>
                <a:cs typeface="+mn-cs"/>
              </a:rPr>
              <a:t> </a:t>
            </a:r>
            <a:r>
              <a:rPr lang="en-US" sz="1800" kern="1200" dirty="0">
                <a:solidFill>
                  <a:schemeClr val="tx1"/>
                </a:solidFill>
                <a:effectLst/>
                <a:latin typeface="+mn-lt"/>
                <a:ea typeface="+mn-ea"/>
                <a:cs typeface="+mn-cs"/>
              </a:rPr>
              <a:t>wildlife; and </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How you can take action to reduce and prevent exposure to lead</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pPr/>
              <a:t>2</a:t>
            </a:fld>
            <a:endParaRPr lang="en-US"/>
          </a:p>
        </p:txBody>
      </p:sp>
      <p:sp>
        <p:nvSpPr>
          <p:cNvPr id="7" name="Slide Image Placeholder 6">
            <a:extLst>
              <a:ext uri="{FF2B5EF4-FFF2-40B4-BE49-F238E27FC236}">
                <a16:creationId xmlns:a16="http://schemas.microsoft.com/office/drawing/2014/main" id="{6F9EADFF-C824-A117-2733-F051A2F7173E}"/>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27801929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r>
              <a:rPr lang="en-US" sz="1800" kern="1200" dirty="0">
                <a:solidFill>
                  <a:schemeClr val="tx1"/>
                </a:solidFill>
                <a:effectLst/>
                <a:latin typeface="+mn-lt"/>
                <a:ea typeface="+mn-ea"/>
                <a:cs typeface="+mn-cs"/>
              </a:rPr>
              <a:t>Lead can accumulate in our bodies over time, where it is stored in our bones. During pregnancy, lead is released from the </a:t>
            </a:r>
            <a:r>
              <a:rPr lang="en-US" sz="1800" dirty="0"/>
              <a:t>mother’s</a:t>
            </a:r>
            <a:r>
              <a:rPr lang="en-US" sz="1800" kern="1200" dirty="0">
                <a:solidFill>
                  <a:schemeClr val="tx1"/>
                </a:solidFill>
                <a:effectLst/>
                <a:latin typeface="+mn-lt"/>
                <a:ea typeface="+mn-ea"/>
                <a:cs typeface="+mn-cs"/>
              </a:rPr>
              <a:t> bones along with calcium and exposes the fetus or breastfeeding infant to lead. This occurs especially when the </a:t>
            </a:r>
            <a:r>
              <a:rPr lang="en-US" sz="1800" dirty="0"/>
              <a:t>mother </a:t>
            </a:r>
            <a:r>
              <a:rPr lang="en-US" sz="1800" kern="1200" dirty="0">
                <a:solidFill>
                  <a:schemeClr val="tx1"/>
                </a:solidFill>
                <a:effectLst/>
                <a:latin typeface="+mn-lt"/>
                <a:ea typeface="+mn-ea"/>
                <a:cs typeface="+mn-cs"/>
              </a:rPr>
              <a:t>does not receive adequate </a:t>
            </a:r>
            <a:r>
              <a:rPr lang="en-US" sz="1800" b="0" kern="1200" dirty="0">
                <a:solidFill>
                  <a:schemeClr val="tx1"/>
                </a:solidFill>
                <a:effectLst/>
                <a:latin typeface="+mn-lt"/>
                <a:ea typeface="+mn-ea"/>
                <a:cs typeface="+mn-cs"/>
              </a:rPr>
              <a:t>dietary</a:t>
            </a:r>
            <a:r>
              <a:rPr lang="en-US" sz="1800" kern="1200" dirty="0">
                <a:solidFill>
                  <a:schemeClr val="tx1"/>
                </a:solidFill>
                <a:effectLst/>
                <a:latin typeface="+mn-lt"/>
                <a:ea typeface="+mn-ea"/>
                <a:cs typeface="+mn-cs"/>
              </a:rPr>
              <a:t> calcium, and can result in serious effects including:</a:t>
            </a:r>
          </a:p>
          <a:p>
            <a:endParaRPr lang="en-US" sz="18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800" kern="1200" dirty="0">
                <a:solidFill>
                  <a:schemeClr val="tx1"/>
                </a:solidFill>
                <a:effectLst/>
                <a:latin typeface="+mn-lt"/>
                <a:ea typeface="+mn-ea"/>
                <a:cs typeface="+mn-cs"/>
              </a:rPr>
              <a:t>Causing the baby to be born too early or too small;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tx1"/>
                </a:solidFill>
                <a:effectLst/>
                <a:latin typeface="+mn-lt"/>
                <a:ea typeface="+mn-ea"/>
                <a:cs typeface="+mn-cs"/>
              </a:rPr>
              <a:t>Putting the </a:t>
            </a:r>
            <a:r>
              <a:rPr lang="en-US" sz="1800" dirty="0"/>
              <a:t>mother</a:t>
            </a:r>
            <a:r>
              <a:rPr lang="en-US" sz="1800" kern="1200" dirty="0">
                <a:solidFill>
                  <a:schemeClr val="tx1"/>
                </a:solidFill>
                <a:effectLst/>
                <a:latin typeface="+mn-lt"/>
                <a:ea typeface="+mn-ea"/>
                <a:cs typeface="+mn-cs"/>
              </a:rPr>
              <a:t> at risk for miscarriage.</a:t>
            </a:r>
            <a:endParaRPr lang="en-US" sz="1800" kern="1200" dirty="0">
              <a:solidFill>
                <a:schemeClr val="tx1"/>
              </a:solidFill>
              <a:effectLst/>
              <a:latin typeface="+mn-lt"/>
              <a:ea typeface="Calibri"/>
              <a:cs typeface="Calibri"/>
            </a:endParaRPr>
          </a:p>
          <a:p>
            <a:pPr marL="171450" lvl="0" indent="-171450">
              <a:buFont typeface="Arial" panose="020B0604020202020204" pitchFamily="34" charset="0"/>
              <a:buChar char="•"/>
            </a:pPr>
            <a:r>
              <a:rPr lang="en-US" sz="1800" kern="1200" dirty="0">
                <a:solidFill>
                  <a:schemeClr val="tx1"/>
                </a:solidFill>
                <a:effectLst/>
                <a:latin typeface="+mn-lt"/>
                <a:ea typeface="+mn-ea"/>
                <a:cs typeface="+mn-cs"/>
              </a:rPr>
              <a:t>Hurting the baby’s brain, kidneys or nervous system; and</a:t>
            </a:r>
          </a:p>
          <a:p>
            <a:pPr marL="171450" lvl="0" indent="-171450">
              <a:buFont typeface="Arial" panose="020B0604020202020204" pitchFamily="34" charset="0"/>
              <a:buChar char="•"/>
            </a:pPr>
            <a:r>
              <a:rPr lang="en-US" sz="1800" kern="1200" dirty="0">
                <a:solidFill>
                  <a:schemeClr val="tx1"/>
                </a:solidFill>
                <a:effectLst/>
                <a:latin typeface="+mn-lt"/>
                <a:ea typeface="+mn-ea"/>
                <a:cs typeface="+mn-cs"/>
              </a:rPr>
              <a:t>Increasing the likelihood of learning or behavioral problems.</a:t>
            </a:r>
          </a:p>
          <a:p>
            <a:endParaRPr lang="en-US" sz="1800" dirty="0"/>
          </a:p>
          <a:p>
            <a:endParaRPr lang="en-US" sz="1800" dirty="0"/>
          </a:p>
          <a:p>
            <a:pPr algn="l" rtl="0" fontAlgn="base"/>
            <a:r>
              <a:rPr lang="en-US" sz="18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14D30F24-102C-45B0-A4D3-3934CE170B8D}" type="slidenum">
              <a:rPr lang="en-US" smtClean="0"/>
              <a:t>20</a:t>
            </a:fld>
            <a:endParaRPr lang="en-US"/>
          </a:p>
        </p:txBody>
      </p:sp>
    </p:spTree>
    <p:extLst>
      <p:ext uri="{BB962C8B-B14F-4D97-AF65-F5344CB8AC3E}">
        <p14:creationId xmlns:p14="http://schemas.microsoft.com/office/powerpoint/2010/main" val="23239979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Like humans, ingestion of lead in the food web can also impact wildlife species, such as birds, mammals and amphibians. </a:t>
            </a:r>
            <a:r>
              <a:rPr lang="en-US" sz="1200" b="0" kern="1200" dirty="0">
                <a:solidFill>
                  <a:schemeClr val="tx1"/>
                </a:solidFill>
                <a:effectLst/>
                <a:latin typeface="+mn-lt"/>
                <a:ea typeface="+mn-ea"/>
                <a:cs typeface="+mn-cs"/>
              </a:rPr>
              <a:t>Animals suffer negative consequences, that can impact their coordination, ability to hunt and eat and general health.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Animals can be exposed to lead from mining, facility emissions and lead-based paint. However, research indicates that ingesting lead fishing tackle and spent lead ammunition are two of the major sources of lead exposure </a:t>
            </a:r>
            <a:r>
              <a:rPr lang="en-US" sz="1200" b="0" kern="1200" dirty="0">
                <a:solidFill>
                  <a:schemeClr val="tx1"/>
                </a:solidFill>
                <a:effectLst/>
                <a:latin typeface="+mn-lt"/>
                <a:ea typeface="+mn-ea"/>
                <a:cs typeface="+mn-cs"/>
              </a:rPr>
              <a:t>and lead poisoning </a:t>
            </a:r>
            <a:r>
              <a:rPr lang="en-US" sz="1200" kern="1200" dirty="0">
                <a:solidFill>
                  <a:schemeClr val="tx1"/>
                </a:solidFill>
                <a:effectLst/>
                <a:latin typeface="+mn-lt"/>
                <a:ea typeface="+mn-ea"/>
                <a:cs typeface="+mn-cs"/>
              </a:rPr>
              <a:t>in wildlife.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E6F91B4-55F4-4436-A63E-CB05760C1CCC}" type="slidenum">
              <a:rPr lang="en-US" smtClean="0"/>
              <a:t>21</a:t>
            </a:fld>
            <a:endParaRPr lang="en-US"/>
          </a:p>
        </p:txBody>
      </p:sp>
    </p:spTree>
    <p:extLst>
      <p:ext uri="{BB962C8B-B14F-4D97-AF65-F5344CB8AC3E}">
        <p14:creationId xmlns:p14="http://schemas.microsoft.com/office/powerpoint/2010/main" val="13458757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algn="l" rtl="0" fontAlgn="base"/>
            <a:r>
              <a:rPr lang="en-US" sz="1800" b="0" i="1" u="sng" dirty="0">
                <a:solidFill>
                  <a:srgbClr val="000000"/>
                </a:solidFill>
                <a:effectLst/>
                <a:latin typeface="Calibri" panose="020F0502020204030204" pitchFamily="34" charset="0"/>
              </a:rPr>
              <a:t>V. Taking Action </a:t>
            </a:r>
            <a:r>
              <a:rPr lang="en-US" sz="18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Lead exposure and lead poisoning is preventable! </a:t>
            </a:r>
            <a:r>
              <a:rPr lang="en-US" sz="18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Now we are going to continue our discussion of actions you can take at home to reduce your family’s potential exposure to lead. </a:t>
            </a:r>
            <a:r>
              <a:rPr lang="en-US" sz="18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1" u="none" strike="noStrike" dirty="0">
                <a:solidFill>
                  <a:srgbClr val="000000"/>
                </a:solidFill>
                <a:effectLst/>
                <a:latin typeface="Calibri" panose="020F0502020204030204" pitchFamily="34" charset="0"/>
              </a:rPr>
              <a:t>Once again this is the infographic that’s on the worksheet handout as well. </a:t>
            </a:r>
            <a:r>
              <a:rPr lang="en-US" sz="18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EE6F91B4-55F4-4436-A63E-CB05760C1CCC}" type="slidenum">
              <a:rPr lang="en-US" smtClean="0"/>
              <a:pPr/>
              <a:t>22</a:t>
            </a:fld>
            <a:endParaRPr lang="en-US"/>
          </a:p>
        </p:txBody>
      </p:sp>
      <p:sp>
        <p:nvSpPr>
          <p:cNvPr id="7" name="Slide Image Placeholder 6">
            <a:extLst>
              <a:ext uri="{FF2B5EF4-FFF2-40B4-BE49-F238E27FC236}">
                <a16:creationId xmlns:a16="http://schemas.microsoft.com/office/drawing/2014/main" id="{F75B28EF-D47E-3E0F-8B4D-5B3455868B7D}"/>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12538320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1" u="sng" kern="1200" dirty="0">
                <a:solidFill>
                  <a:schemeClr val="tx1"/>
                </a:solidFill>
                <a:effectLst/>
                <a:latin typeface="+mn-lt"/>
                <a:ea typeface="+mn-ea"/>
                <a:cs typeface="+mn-cs"/>
              </a:rPr>
              <a:t>a. Keep Homes Clean &amp; Dust-Free</a:t>
            </a:r>
            <a:endParaRPr lang="en-US" sz="1200" i="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Wet mop floors and hard surfaces (e.g., porches) to minimize lead dust.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Wipe down hard surfaces such as countertops, window sills and doors jambs with a wet cloth.</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Inspect and maintain all painted surfaces to guard against deterioration.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Wet wipe the area immediately if you notice any peeling, chipping, chalking or cracking paint. – It is important that you do not pick at or scrape the area and also remove a child’s access to the area.</a:t>
            </a:r>
          </a:p>
          <a:p>
            <a:pPr marL="0" lv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23</a:t>
            </a:fld>
            <a:endParaRPr lang="en-US"/>
          </a:p>
        </p:txBody>
      </p:sp>
    </p:spTree>
    <p:extLst>
      <p:ext uri="{BB962C8B-B14F-4D97-AF65-F5344CB8AC3E}">
        <p14:creationId xmlns:p14="http://schemas.microsoft.com/office/powerpoint/2010/main" val="9873324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i="1" u="sng" kern="1200" dirty="0">
                <a:solidFill>
                  <a:schemeClr val="tx1"/>
                </a:solidFill>
                <a:effectLst/>
                <a:latin typeface="+mn-lt"/>
                <a:ea typeface="+mn-ea"/>
                <a:cs typeface="+mn-cs"/>
              </a:rPr>
              <a:t>b. Eat a Diet High in Iron, Calcium &amp; Vitamin C</a:t>
            </a:r>
            <a:endParaRPr lang="en-US" sz="1200" i="1" u="none" strike="noStrike"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Ensure family members eat a well-balanced diet of fruits, vegetables, grains, dairy and protein foods. Foods that are higher in calcium, iron and vitamin C can help reduce the absorption of lead.</a:t>
            </a:r>
            <a:r>
              <a:rPr lang="en-US" sz="1200" u="none" strike="noStrike" kern="1200" dirty="0">
                <a:solidFill>
                  <a:schemeClr val="tx1"/>
                </a:solidFill>
                <a:effectLst/>
                <a:latin typeface="+mn-lt"/>
                <a:ea typeface="+mn-ea"/>
                <a:cs typeface="+mn-cs"/>
              </a:rPr>
              <a:t> Children with healthy diets absorb less lead.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strike="noStrike" kern="1200" dirty="0">
                <a:solidFill>
                  <a:schemeClr val="tx1"/>
                </a:solidFill>
                <a:effectLst/>
                <a:latin typeface="+mn-lt"/>
                <a:ea typeface="+mn-ea"/>
                <a:cs typeface="+mn-cs"/>
              </a:rPr>
              <a:t>Wash all food thoroughly with safe water sources prior to eating. This helps to remove soil or lead dust that may have adhered to the surface of the food.</a:t>
            </a:r>
          </a:p>
          <a:p>
            <a:pPr marL="171450" lvl="0" indent="-171450">
              <a:buFont typeface="Arial" panose="020B0604020202020204" pitchFamily="34" charset="0"/>
              <a:buChar char="•"/>
            </a:pPr>
            <a:r>
              <a:rPr lang="en-US" sz="1200" u="none" strike="noStrike" kern="1200" dirty="0">
                <a:solidFill>
                  <a:schemeClr val="tx1"/>
                </a:solidFill>
                <a:effectLst/>
                <a:latin typeface="+mn-lt"/>
                <a:ea typeface="+mn-ea"/>
                <a:cs typeface="+mn-cs"/>
              </a:rPr>
              <a:t>Do not eat food or drink water cooked or stored in chipped or cracked lead-crystal, lead-glazed pottery or lead-porcelain cookware.</a:t>
            </a: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24</a:t>
            </a:fld>
            <a:endParaRPr lang="en-US"/>
          </a:p>
        </p:txBody>
      </p:sp>
    </p:spTree>
    <p:extLst>
      <p:ext uri="{BB962C8B-B14F-4D97-AF65-F5344CB8AC3E}">
        <p14:creationId xmlns:p14="http://schemas.microsoft.com/office/powerpoint/2010/main" val="34937076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1" u="sng" kern="1200" dirty="0">
                <a:solidFill>
                  <a:schemeClr val="tx1"/>
                </a:solidFill>
                <a:effectLst/>
                <a:latin typeface="+mn-lt"/>
                <a:ea typeface="+mn-ea"/>
                <a:cs typeface="+mn-cs"/>
              </a:rPr>
              <a:t>c. Wash Hands </a:t>
            </a:r>
            <a:endParaRPr lang="en-US" sz="1200" i="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Use soap and water (warm or cold) to wash children’s hands several times a day, especially after playing outside or with animals.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Adults should wash hands after participating in activities where they may have come in contact with lead.</a:t>
            </a:r>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25</a:t>
            </a:fld>
            <a:endParaRPr lang="en-US"/>
          </a:p>
        </p:txBody>
      </p:sp>
    </p:spTree>
    <p:extLst>
      <p:ext uri="{BB962C8B-B14F-4D97-AF65-F5344CB8AC3E}">
        <p14:creationId xmlns:p14="http://schemas.microsoft.com/office/powerpoint/2010/main" val="14287214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1" u="sng" kern="1200" dirty="0">
                <a:solidFill>
                  <a:schemeClr val="tx1"/>
                </a:solidFill>
                <a:effectLst/>
                <a:latin typeface="+mn-lt"/>
                <a:ea typeface="+mn-ea"/>
                <a:cs typeface="+mn-cs"/>
              </a:rPr>
              <a:t>d. Play in Grass</a:t>
            </a:r>
            <a:endParaRPr lang="en-US" sz="1200" i="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u="none" strike="noStrike" kern="1200" dirty="0">
                <a:solidFill>
                  <a:schemeClr val="tx1"/>
                </a:solidFill>
                <a:effectLst/>
                <a:latin typeface="+mn-lt"/>
                <a:ea typeface="+mn-ea"/>
                <a:cs typeface="+mn-cs"/>
              </a:rPr>
              <a:t>Guide children to play in grassy or non-contaminated bare soil areas, especially if play areas are near roadways, junk yards, older buildings and uncontrolled or abandoned sites or properties.</a:t>
            </a:r>
          </a:p>
          <a:p>
            <a:pPr marL="171450" lvl="0" indent="-171450">
              <a:buFont typeface="Arial" panose="020B0604020202020204" pitchFamily="34" charset="0"/>
              <a:buChar char="•"/>
            </a:pPr>
            <a:r>
              <a:rPr lang="en-US" sz="1200" u="none" strike="noStrike" kern="1200" dirty="0">
                <a:solidFill>
                  <a:schemeClr val="tx1"/>
                </a:solidFill>
                <a:effectLst/>
                <a:latin typeface="+mn-lt"/>
                <a:ea typeface="+mn-ea"/>
                <a:cs typeface="+mn-cs"/>
              </a:rPr>
              <a:t>Use designated picnic, camping and hiking areas.</a:t>
            </a:r>
          </a:p>
          <a:p>
            <a:pPr marL="171450" lvl="0" indent="-171450">
              <a:buFont typeface="Arial" panose="020B0604020202020204" pitchFamily="34" charset="0"/>
              <a:buChar char="•"/>
            </a:pPr>
            <a:r>
              <a:rPr lang="en-US" sz="1200" u="none" strike="noStrike" kern="1200" dirty="0">
                <a:solidFill>
                  <a:schemeClr val="tx1"/>
                </a:solidFill>
                <a:effectLst/>
                <a:latin typeface="+mn-lt"/>
                <a:ea typeface="+mn-ea"/>
                <a:cs typeface="+mn-cs"/>
              </a:rPr>
              <a:t>Teach children to wipe and remove their shoes and to wash their hands after playing outdoors.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Wipe off pets’ paws prior to bringing them indoors.</a:t>
            </a:r>
          </a:p>
          <a:p>
            <a:pPr marL="171450" lvl="0" indent="-171450">
              <a:buFont typeface="Arial" panose="020B0604020202020204" pitchFamily="34" charset="0"/>
              <a:buChar char="•"/>
            </a:pPr>
            <a:r>
              <a:rPr lang="en-US" sz="1200" u="none" strike="noStrike" kern="1200" dirty="0">
                <a:solidFill>
                  <a:schemeClr val="tx1"/>
                </a:solidFill>
                <a:effectLst/>
                <a:latin typeface="+mn-lt"/>
                <a:ea typeface="+mn-ea"/>
                <a:cs typeface="+mn-cs"/>
              </a:rPr>
              <a:t>Place dust mats both inside and outside your home.</a:t>
            </a:r>
          </a:p>
          <a:p>
            <a:endParaRPr lang="en-US" dirty="0"/>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26</a:t>
            </a:fld>
            <a:endParaRPr lang="en-US"/>
          </a:p>
        </p:txBody>
      </p:sp>
    </p:spTree>
    <p:extLst>
      <p:ext uri="{BB962C8B-B14F-4D97-AF65-F5344CB8AC3E}">
        <p14:creationId xmlns:p14="http://schemas.microsoft.com/office/powerpoint/2010/main" val="13363364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1B1B1B"/>
                </a:solidFill>
                <a:effectLst/>
                <a:latin typeface="Franklin Gothic Book" panose="020B0503020102020204" pitchFamily="34" charset="0"/>
              </a:rPr>
              <a:t>While renovation projects can be fun and rewarding, they can also expose you and your family to lead if your home was built before 1978. Any renovation, repair, or painting (RRP) project in a pre-1978 home can easily create dangerous lead dust, which can harm children and adults.</a:t>
            </a:r>
            <a:endParaRPr lang="en-US" dirty="0"/>
          </a:p>
          <a:p>
            <a:endParaRPr lang="en-US" dirty="0"/>
          </a:p>
          <a:p>
            <a:r>
              <a:rPr lang="en-US" dirty="0"/>
              <a:t>Dangerous lead dust can be created when these surfaces are disturbed or demolished during RRP projects, increasing the risk of lead exposure. Because of this risk, EPA recommends owners of pre-1978 homes hire lead-safe certified contractors who are trained in lead-safe work practices for home renovations. People who perform renovations themselves should take simple precautions and use do-it-yourself (DIY) lead-safe work practices to keep themselves and others safe from potential lead exposure.</a:t>
            </a:r>
          </a:p>
          <a:p>
            <a:endParaRPr lang="en-US" dirty="0"/>
          </a:p>
          <a:p>
            <a:r>
              <a:rPr lang="en-US" dirty="0"/>
              <a:t>Visit epa.gov/lead/</a:t>
            </a:r>
            <a:r>
              <a:rPr lang="en-US" dirty="0" err="1"/>
              <a:t>findacontractor</a:t>
            </a:r>
            <a:r>
              <a:rPr lang="en-US" dirty="0"/>
              <a:t> to find a certified renovator near you or visit epa.gov/lead/</a:t>
            </a:r>
            <a:r>
              <a:rPr lang="en-US" dirty="0" err="1"/>
              <a:t>rrp-diyers</a:t>
            </a:r>
            <a:r>
              <a:rPr lang="en-US" dirty="0"/>
              <a:t> for information on DIY lead-safe work practices.</a:t>
            </a:r>
          </a:p>
        </p:txBody>
      </p:sp>
      <p:sp>
        <p:nvSpPr>
          <p:cNvPr id="4" name="Slide Number Placeholder 3"/>
          <p:cNvSpPr>
            <a:spLocks noGrp="1"/>
          </p:cNvSpPr>
          <p:nvPr>
            <p:ph type="sldNum" sz="quarter" idx="5"/>
          </p:nvPr>
        </p:nvSpPr>
        <p:spPr/>
        <p:txBody>
          <a:bodyPr/>
          <a:lstStyle/>
          <a:p>
            <a:fld id="{EE6F91B4-55F4-4436-A63E-CB05760C1CCC}" type="slidenum">
              <a:rPr lang="en-US" smtClean="0"/>
              <a:t>27</a:t>
            </a:fld>
            <a:endParaRPr lang="en-US"/>
          </a:p>
        </p:txBody>
      </p:sp>
    </p:spTree>
    <p:extLst>
      <p:ext uri="{BB962C8B-B14F-4D97-AF65-F5344CB8AC3E}">
        <p14:creationId xmlns:p14="http://schemas.microsoft.com/office/powerpoint/2010/main" val="37944328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strike="noStrike" kern="1200" dirty="0">
                <a:solidFill>
                  <a:schemeClr val="tx1"/>
                </a:solidFill>
                <a:effectLst/>
                <a:latin typeface="+mn-lt"/>
                <a:ea typeface="+mn-ea"/>
                <a:cs typeface="+mn-cs"/>
              </a:rPr>
              <a:t>[Insert state-specific information about their lead programs if the state or tribe has their own program]</a:t>
            </a:r>
          </a:p>
          <a:p>
            <a:endParaRPr lang="en-US" dirty="0"/>
          </a:p>
        </p:txBody>
      </p:sp>
      <p:sp>
        <p:nvSpPr>
          <p:cNvPr id="4" name="Slide Number Placeholder 3"/>
          <p:cNvSpPr>
            <a:spLocks noGrp="1"/>
          </p:cNvSpPr>
          <p:nvPr>
            <p:ph type="sldNum" sz="quarter" idx="5"/>
          </p:nvPr>
        </p:nvSpPr>
        <p:spPr/>
        <p:txBody>
          <a:bodyPr/>
          <a:lstStyle/>
          <a:p>
            <a:fld id="{14D30F24-102C-45B0-A4D3-3934CE170B8D}" type="slidenum">
              <a:rPr lang="en-US" smtClean="0"/>
              <a:t>28</a:t>
            </a:fld>
            <a:endParaRPr lang="en-US"/>
          </a:p>
        </p:txBody>
      </p:sp>
    </p:spTree>
    <p:extLst>
      <p:ext uri="{BB962C8B-B14F-4D97-AF65-F5344CB8AC3E}">
        <p14:creationId xmlns:p14="http://schemas.microsoft.com/office/powerpoint/2010/main" val="20925975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1" u="sng" kern="1200" dirty="0">
                <a:solidFill>
                  <a:schemeClr val="tx1"/>
                </a:solidFill>
                <a:effectLst/>
                <a:latin typeface="+mn-lt"/>
                <a:ea typeface="+mn-ea"/>
                <a:cs typeface="+mn-cs"/>
              </a:rPr>
              <a:t>f. Shower &amp; Change</a:t>
            </a:r>
            <a:endParaRPr lang="en-US" sz="1200" i="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Clean or remove work clothes and shoes before entering your home to avoid tracking in lead from soil, work sites or hobbies. Store work clothes and shoes in a designated area outside the home.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Wash work clothes separately from other family members’ clothes.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Shower after participating in activities where you may have been exposed to lead to remove any lead dust from your skin and hair. </a:t>
            </a:r>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29</a:t>
            </a:fld>
            <a:endParaRPr lang="en-US"/>
          </a:p>
        </p:txBody>
      </p:sp>
    </p:spTree>
    <p:extLst>
      <p:ext uri="{BB962C8B-B14F-4D97-AF65-F5344CB8AC3E}">
        <p14:creationId xmlns:p14="http://schemas.microsoft.com/office/powerpoint/2010/main" val="342784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53568" y="2523744"/>
            <a:ext cx="6388608" cy="646176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Instructor Note: If you haven´t already, pass out the worksheet to all participants so they can reference it during the presentation.</a:t>
            </a:r>
            <a:endParaRPr lang="en-US" dirty="0"/>
          </a:p>
          <a:p>
            <a:endParaRPr lang="en-US" dirty="0"/>
          </a:p>
          <a:p>
            <a:r>
              <a:rPr lang="en-US" dirty="0"/>
              <a:t>I would like to acknowledge that the information we are covering today may seem alarming, </a:t>
            </a:r>
            <a:r>
              <a:rPr lang="en-US" b="0" dirty="0"/>
              <a:t>however</a:t>
            </a:r>
            <a:r>
              <a:rPr lang="en-US" dirty="0"/>
              <a:t> exposure to lead is preventable!</a:t>
            </a:r>
          </a:p>
          <a:p>
            <a:endParaRPr lang="en-US" dirty="0"/>
          </a:p>
          <a:p>
            <a:r>
              <a:rPr lang="en-US" b="0" i="0" dirty="0"/>
              <a:t>With that in mind I</a:t>
            </a:r>
            <a:r>
              <a:rPr lang="en-US" b="0" i="1" dirty="0"/>
              <a:t> </a:t>
            </a:r>
            <a:r>
              <a:rPr lang="en-US" b="0" dirty="0"/>
              <a:t>wanted to start today by showing the Actions to Reduce Potential Lead Exposure Infographic [</a:t>
            </a:r>
            <a:r>
              <a:rPr lang="en-US" b="0" i="1" dirty="0"/>
              <a:t>which can be found on the front of your worksheet</a:t>
            </a:r>
            <a:r>
              <a:rPr lang="en-US" b="0" dirty="0"/>
              <a:t>] to emphasize there are many simple actions we can take to prevent lead exposure. We will be going over the 8 actions on the infographic, and more, in detail in the second part of today’s presentation. </a:t>
            </a:r>
            <a:endParaRPr lang="en-US" b="0" strike="sngStrike" dirty="0"/>
          </a:p>
        </p:txBody>
      </p:sp>
      <p:sp>
        <p:nvSpPr>
          <p:cNvPr id="4" name="Slide Number Placeholder 3"/>
          <p:cNvSpPr>
            <a:spLocks noGrp="1"/>
          </p:cNvSpPr>
          <p:nvPr>
            <p:ph type="sldNum" sz="quarter" idx="10"/>
          </p:nvPr>
        </p:nvSpPr>
        <p:spPr/>
        <p:txBody>
          <a:bodyPr/>
          <a:lstStyle/>
          <a:p>
            <a:fld id="{906272EC-7B22-49FD-BD2D-D410FAF21729}" type="slidenum">
              <a:rPr lang="es-MX" smtClean="0"/>
              <a:pPr/>
              <a:t>3</a:t>
            </a:fld>
            <a:endParaRPr lang="es-MX"/>
          </a:p>
        </p:txBody>
      </p:sp>
      <p:sp>
        <p:nvSpPr>
          <p:cNvPr id="7" name="Slide Image Placeholder 6">
            <a:extLst>
              <a:ext uri="{FF2B5EF4-FFF2-40B4-BE49-F238E27FC236}">
                <a16:creationId xmlns:a16="http://schemas.microsoft.com/office/drawing/2014/main" id="{300BC15B-7856-78F7-1371-E6FD71BE5156}"/>
              </a:ext>
            </a:extLst>
          </p:cNvPr>
          <p:cNvSpPr>
            <a:spLocks noGrp="1" noRot="1" noChangeAspect="1"/>
          </p:cNvSpPr>
          <p:nvPr>
            <p:ph type="sldImg"/>
          </p:nvPr>
        </p:nvSpPr>
        <p:spPr>
          <a:xfrm>
            <a:off x="2020888" y="177800"/>
            <a:ext cx="2968625" cy="2227263"/>
          </a:xfrm>
        </p:spPr>
      </p:sp>
    </p:spTree>
    <p:extLst>
      <p:ext uri="{BB962C8B-B14F-4D97-AF65-F5344CB8AC3E}">
        <p14:creationId xmlns:p14="http://schemas.microsoft.com/office/powerpoint/2010/main" val="31618594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u="sng" kern="1200" dirty="0">
                <a:solidFill>
                  <a:schemeClr val="tx1"/>
                </a:solidFill>
                <a:effectLst/>
                <a:latin typeface="+mn-lt"/>
                <a:ea typeface="+mn-ea"/>
                <a:cs typeface="+mn-cs"/>
              </a:rPr>
              <a:t>g. Wash Toys, Pacifiers &amp; Bottles</a:t>
            </a:r>
            <a:endParaRPr lang="en-US" sz="1200" i="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Wash children’s pacifiers, bottles, and toys, like stuffed animals, often.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Do not let children chew on painted toys, window sills or other painted surfaces.</a:t>
            </a:r>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30</a:t>
            </a:fld>
            <a:endParaRPr lang="en-US"/>
          </a:p>
        </p:txBody>
      </p:sp>
    </p:spTree>
    <p:extLst>
      <p:ext uri="{BB962C8B-B14F-4D97-AF65-F5344CB8AC3E}">
        <p14:creationId xmlns:p14="http://schemas.microsoft.com/office/powerpoint/2010/main" val="14836309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i="1" u="sng" kern="1200" dirty="0">
                <a:solidFill>
                  <a:schemeClr val="tx1"/>
                </a:solidFill>
                <a:effectLst/>
                <a:latin typeface="+mn-lt"/>
                <a:ea typeface="+mn-ea"/>
                <a:cs typeface="+mn-cs"/>
              </a:rPr>
              <a:t>h. Run Your Water</a:t>
            </a:r>
            <a:endParaRPr lang="en-US" sz="1200" i="1" u="sng" strike="noStrike"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u="none" strike="noStrike" kern="1200" dirty="0">
                <a:solidFill>
                  <a:schemeClr val="tx1"/>
                </a:solidFill>
                <a:effectLst/>
                <a:latin typeface="+mn-lt"/>
                <a:ea typeface="+mn-ea"/>
                <a:cs typeface="+mn-cs"/>
              </a:rPr>
              <a:t>Before drinking, flush your home’s pipes by running the tap, taking a shower, doing laundry or doing a load of dishes. The amount of time to run the water will depend on whether your home has a lead service line or not, and the length of the lead service line. Residents should contact their water utility for recommendations about flushing times in their community. </a:t>
            </a:r>
          </a:p>
          <a:p>
            <a:pPr marL="171450" lvl="0" indent="-171450">
              <a:buFont typeface="Arial" panose="020B0604020202020204" pitchFamily="34" charset="0"/>
              <a:buChar char="•"/>
            </a:pPr>
            <a:r>
              <a:rPr lang="en-US" sz="1200" u="none" strike="noStrike" kern="1200" dirty="0">
                <a:solidFill>
                  <a:schemeClr val="tx1"/>
                </a:solidFill>
                <a:effectLst/>
                <a:latin typeface="+mn-lt"/>
                <a:ea typeface="+mn-ea"/>
                <a:cs typeface="+mn-cs"/>
              </a:rPr>
              <a:t>Use only cold water for drinking, cooking and making baby formula. Remember, boiling water does not remove lead from water. </a:t>
            </a:r>
          </a:p>
          <a:p>
            <a:pPr marL="171450" lvl="0" indent="-171450">
              <a:buFont typeface="Arial" panose="020B0604020202020204" pitchFamily="34" charset="0"/>
              <a:buChar char="•"/>
            </a:pPr>
            <a:r>
              <a:rPr lang="en-US" sz="1200" u="none" strike="noStrike" kern="1200" dirty="0">
                <a:solidFill>
                  <a:schemeClr val="tx1"/>
                </a:solidFill>
                <a:effectLst/>
                <a:latin typeface="+mn-lt"/>
                <a:ea typeface="+mn-ea"/>
                <a:cs typeface="+mn-cs"/>
              </a:rPr>
              <a:t>Use a filter certified to remove lead.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Clean your faucet’s screen (also known as an aerator) regularly. Sediment, debris, and lead particles can collect in your aerator. If lead particles are caught in the aerator, lead can get into your water. </a:t>
            </a:r>
            <a:endParaRPr lang="en-US" sz="1200" u="none" strike="noStrike"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US" sz="120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31</a:t>
            </a:fld>
            <a:endParaRPr lang="en-US"/>
          </a:p>
        </p:txBody>
      </p:sp>
    </p:spTree>
    <p:extLst>
      <p:ext uri="{BB962C8B-B14F-4D97-AF65-F5344CB8AC3E}">
        <p14:creationId xmlns:p14="http://schemas.microsoft.com/office/powerpoint/2010/main" val="16743946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0" i="0" dirty="0">
                <a:solidFill>
                  <a:srgbClr val="000000"/>
                </a:solidFill>
                <a:effectLst/>
                <a:latin typeface="Calibri" panose="020F0502020204030204" pitchFamily="34" charset="0"/>
              </a:rPr>
              <a:t>Contact your water utility or a licensed plumber to determine if the pipe that connects your home to the water main (called a service line) is made from lead.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0" dirty="0">
                <a:solidFill>
                  <a:srgbClr val="1B1B1B"/>
                </a:solidFill>
                <a:effectLst/>
                <a:latin typeface="Source Sans Pro Web"/>
              </a:rPr>
              <a:t>To help you determine if you have a lead service line bringing water into your home, visit epa.gov/</a:t>
            </a:r>
            <a:r>
              <a:rPr lang="en-US" sz="1000" b="0" i="0" dirty="0" err="1">
                <a:solidFill>
                  <a:srgbClr val="1B1B1B"/>
                </a:solidFill>
                <a:effectLst/>
                <a:latin typeface="Source Sans Pro Web"/>
              </a:rPr>
              <a:t>protectyourtap</a:t>
            </a:r>
            <a:r>
              <a:rPr lang="en-US" sz="1000" b="0" i="0" dirty="0">
                <a:solidFill>
                  <a:srgbClr val="1B1B1B"/>
                </a:solidFill>
                <a:effectLst/>
                <a:latin typeface="Source Sans Pro Web"/>
              </a:rPr>
              <a:t>. </a:t>
            </a:r>
            <a:endParaRPr lang="en-US" sz="10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US" sz="1000" b="0" i="0" u="none" strike="noStrike"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i="0" dirty="0">
                <a:solidFill>
                  <a:srgbClr val="000000"/>
                </a:solidFill>
                <a:effectLst/>
                <a:latin typeface="Calibri" panose="020F0502020204030204" pitchFamily="34" charset="0"/>
              </a:rPr>
              <a:t>Contact your water utility to have your water tested and to learn more about the lead levels in your drinking water. </a:t>
            </a:r>
            <a:endParaRPr lang="en-US" sz="10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4D30F24-102C-45B0-A4D3-3934CE170B8D}" type="slidenum">
              <a:rPr lang="en-US" smtClean="0"/>
              <a:t>32</a:t>
            </a:fld>
            <a:endParaRPr lang="en-US"/>
          </a:p>
        </p:txBody>
      </p:sp>
    </p:spTree>
    <p:extLst>
      <p:ext uri="{BB962C8B-B14F-4D97-AF65-F5344CB8AC3E}">
        <p14:creationId xmlns:p14="http://schemas.microsoft.com/office/powerpoint/2010/main" val="42217601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effectLst/>
                <a:latin typeface="+mn-lt"/>
                <a:ea typeface="+mn-ea"/>
                <a:cs typeface="+mn-cs"/>
              </a:rPr>
              <a:t>Raise your hand if your children or grandchildren have been tested for lead in the past. </a:t>
            </a:r>
            <a:r>
              <a:rPr lang="en-US" sz="1000" kern="1200" dirty="0">
                <a:solidFill>
                  <a:schemeClr val="tx1"/>
                </a:solidFill>
                <a:effectLst/>
                <a:latin typeface="+mn-lt"/>
                <a:ea typeface="+mn-ea"/>
                <a:cs typeface="+mn-cs"/>
              </a:rPr>
              <a:t>The only way to know if a child has lead in their blood is to have a blood test. </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Because lead exposure often occurs with no obvious symptoms, it frequently goes unrecognized. No amount of lead is safe for children. It is generally recommended that children be tested at ages one and two.</a:t>
            </a:r>
            <a:br>
              <a:rPr lang="en-US" sz="1000" kern="1200" dirty="0">
                <a:solidFill>
                  <a:schemeClr val="tx1"/>
                </a:solidFill>
                <a:effectLst/>
                <a:latin typeface="+mn-lt"/>
                <a:ea typeface="+mn-ea"/>
                <a:cs typeface="+mn-cs"/>
              </a:rPr>
            </a:br>
            <a:br>
              <a:rPr lang="en-US" sz="1000" kern="1200" dirty="0">
                <a:solidFill>
                  <a:schemeClr val="tx1"/>
                </a:solidFill>
                <a:effectLst/>
                <a:latin typeface="+mn-lt"/>
                <a:ea typeface="+mn-ea"/>
                <a:cs typeface="+mn-cs"/>
              </a:rPr>
            </a:br>
            <a:r>
              <a:rPr lang="en-US" sz="1200" kern="1200" dirty="0">
                <a:solidFill>
                  <a:schemeClr val="tx1"/>
                </a:solidFill>
                <a:effectLst/>
                <a:latin typeface="Segoe UI" panose="020B0502040204020203" pitchFamily="34" charset="0"/>
                <a:ea typeface="+mn-ea"/>
                <a:cs typeface="+mn-cs"/>
              </a:rPr>
              <a:t>R</a:t>
            </a:r>
            <a:r>
              <a:rPr lang="en-US" sz="1200" dirty="0">
                <a:effectLst/>
                <a:latin typeface="Segoe UI" panose="020B0502040204020203" pitchFamily="34" charset="0"/>
              </a:rPr>
              <a:t>equirements and recommendations from CDC regarding blood lead testing:</a:t>
            </a:r>
            <a:br>
              <a:rPr lang="en-US" sz="1200" dirty="0">
                <a:effectLst/>
                <a:latin typeface="Segoe UI" panose="020B0502040204020203" pitchFamily="34" charset="0"/>
              </a:rPr>
            </a:br>
            <a:br>
              <a:rPr lang="en-US" sz="1200" dirty="0">
                <a:effectLst/>
                <a:latin typeface="Segoe UI" panose="020B0502040204020203" pitchFamily="34" charset="0"/>
              </a:rPr>
            </a:br>
            <a:r>
              <a:rPr lang="en-US" sz="1200" dirty="0">
                <a:effectLst/>
                <a:latin typeface="Segoe UI" panose="020B0502040204020203" pitchFamily="34" charset="0"/>
              </a:rPr>
              <a:t>Blood lead tests are required for: </a:t>
            </a:r>
            <a:br>
              <a:rPr lang="en-US" sz="1200" dirty="0">
                <a:effectLst/>
                <a:latin typeface="Segoe UI" panose="020B0502040204020203" pitchFamily="34" charset="0"/>
              </a:rPr>
            </a:br>
            <a:br>
              <a:rPr lang="en-US" sz="1200" dirty="0">
                <a:effectLst/>
                <a:latin typeface="Segoe UI" panose="020B0502040204020203" pitchFamily="34" charset="0"/>
              </a:rPr>
            </a:br>
            <a:r>
              <a:rPr lang="en-US" sz="1200" dirty="0">
                <a:effectLst/>
                <a:latin typeface="Segoe UI" panose="020B0502040204020203" pitchFamily="34" charset="0"/>
              </a:rPr>
              <a:t>• Children ages 12 and 24 months who receive Medicaid and </a:t>
            </a:r>
            <a:br>
              <a:rPr lang="en-US" sz="1200" dirty="0">
                <a:effectLst/>
                <a:latin typeface="Segoe UI" panose="020B0502040204020203" pitchFamily="34" charset="0"/>
              </a:rPr>
            </a:br>
            <a:br>
              <a:rPr lang="en-US" sz="1200" dirty="0">
                <a:effectLst/>
                <a:latin typeface="Segoe UI" panose="020B0502040204020203" pitchFamily="34" charset="0"/>
              </a:rPr>
            </a:br>
            <a:r>
              <a:rPr lang="en-US" sz="1200" dirty="0">
                <a:effectLst/>
                <a:latin typeface="Segoe UI" panose="020B0502040204020203" pitchFamily="34" charset="0"/>
              </a:rPr>
              <a:t>• Children between ages 24 and 72 months who receive Medicaid with no record of a previous blood lead test. </a:t>
            </a:r>
            <a:br>
              <a:rPr lang="en-US" sz="1200" dirty="0">
                <a:effectLst/>
                <a:latin typeface="Segoe UI" panose="020B0502040204020203" pitchFamily="34" charset="0"/>
              </a:rPr>
            </a:br>
            <a:br>
              <a:rPr lang="en-US" sz="1200" dirty="0">
                <a:effectLst/>
                <a:latin typeface="Segoe UI" panose="020B0502040204020203" pitchFamily="34" charset="0"/>
              </a:rPr>
            </a:br>
            <a:r>
              <a:rPr lang="en-US" sz="1200" dirty="0">
                <a:effectLst/>
                <a:latin typeface="Segoe UI" panose="020B0502040204020203" pitchFamily="34" charset="0"/>
              </a:rPr>
              <a:t>Blood lead tests are recommended by Centers for Disease Control for: </a:t>
            </a:r>
            <a:br>
              <a:rPr lang="en-US" sz="1200" dirty="0">
                <a:effectLst/>
                <a:latin typeface="Segoe UI" panose="020B0502040204020203" pitchFamily="34" charset="0"/>
              </a:rPr>
            </a:br>
            <a:br>
              <a:rPr lang="en-US" sz="1200" dirty="0">
                <a:effectLst/>
                <a:latin typeface="Segoe UI" panose="020B0502040204020203" pitchFamily="34" charset="0"/>
              </a:rPr>
            </a:br>
            <a:r>
              <a:rPr lang="en-US" sz="1200" dirty="0">
                <a:effectLst/>
                <a:latin typeface="Segoe UI" panose="020B0502040204020203" pitchFamily="34" charset="0"/>
              </a:rPr>
              <a:t>• Children ages 12 and 24 months living in high-risk areas or who belong to high-risk populations, </a:t>
            </a:r>
            <a:br>
              <a:rPr lang="en-US" sz="1200" dirty="0">
                <a:effectLst/>
                <a:latin typeface="Segoe UI" panose="020B0502040204020203" pitchFamily="34" charset="0"/>
              </a:rPr>
            </a:br>
            <a:br>
              <a:rPr lang="en-US" sz="1200" dirty="0">
                <a:effectLst/>
                <a:latin typeface="Segoe UI" panose="020B0502040204020203" pitchFamily="34" charset="0"/>
              </a:rPr>
            </a:br>
            <a:r>
              <a:rPr lang="en-US" sz="1200" dirty="0">
                <a:effectLst/>
                <a:latin typeface="Segoe UI" panose="020B0502040204020203" pitchFamily="34" charset="0"/>
              </a:rPr>
              <a:t>• Children or other family members who have been exposed to high levels of lead,</a:t>
            </a:r>
            <a:br>
              <a:rPr lang="en-US" sz="1200" dirty="0">
                <a:effectLst/>
                <a:latin typeface="Segoe UI" panose="020B0502040204020203" pitchFamily="34" charset="0"/>
              </a:rPr>
            </a:br>
            <a:br>
              <a:rPr lang="en-US" sz="1200" dirty="0">
                <a:effectLst/>
                <a:latin typeface="Segoe UI" panose="020B0502040204020203" pitchFamily="34" charset="0"/>
              </a:rPr>
            </a:br>
            <a:r>
              <a:rPr lang="en-US" sz="1200" dirty="0">
                <a:effectLst/>
                <a:latin typeface="Segoe UI" panose="020B0502040204020203" pitchFamily="34" charset="0"/>
              </a:rPr>
              <a:t>• Children who should be tested under your state or local health screening plan, and </a:t>
            </a:r>
            <a:br>
              <a:rPr lang="en-US" sz="1200" dirty="0">
                <a:effectLst/>
                <a:latin typeface="Segoe UI" panose="020B0502040204020203" pitchFamily="34" charset="0"/>
              </a:rPr>
            </a:br>
            <a:br>
              <a:rPr lang="en-US" sz="1200" dirty="0">
                <a:effectLst/>
                <a:latin typeface="Segoe UI" panose="020B0502040204020203" pitchFamily="34" charset="0"/>
              </a:rPr>
            </a:br>
            <a:r>
              <a:rPr lang="en-US" sz="1200" dirty="0">
                <a:effectLst/>
                <a:latin typeface="Segoe UI" panose="020B0502040204020203" pitchFamily="34" charset="0"/>
              </a:rPr>
              <a:t>• Pregnant women who think they may have been exposed to lead.</a:t>
            </a:r>
            <a:br>
              <a:rPr lang="en-US" sz="1200" dirty="0">
                <a:effectLst/>
                <a:latin typeface="Segoe UI" panose="020B0502040204020203" pitchFamily="34" charset="0"/>
              </a:rPr>
            </a:br>
            <a:br>
              <a:rPr lang="en-US" sz="1200" dirty="0">
                <a:effectLst/>
                <a:latin typeface="Segoe UI" panose="020B0502040204020203" pitchFamily="34" charset="0"/>
              </a:rPr>
            </a:br>
            <a:r>
              <a:rPr lang="en-US" sz="1200" dirty="0">
                <a:effectLst/>
                <a:latin typeface="Segoe UI" panose="020B0502040204020203" pitchFamily="34" charset="0"/>
              </a:rPr>
              <a:t>In 2021, CDC updated the blood lead reference value (BLRV) from 5.0 </a:t>
            </a:r>
            <a:r>
              <a:rPr lang="en-US" sz="1200" dirty="0" err="1">
                <a:effectLst/>
                <a:latin typeface="Segoe UI" panose="020B0502040204020203" pitchFamily="34" charset="0"/>
              </a:rPr>
              <a:t>μg</a:t>
            </a:r>
            <a:r>
              <a:rPr lang="en-US" sz="1200" dirty="0">
                <a:effectLst/>
                <a:latin typeface="Segoe UI" panose="020B0502040204020203" pitchFamily="34" charset="0"/>
              </a:rPr>
              <a:t>/dL to 3.5 </a:t>
            </a:r>
            <a:r>
              <a:rPr lang="en-US" sz="1200" dirty="0" err="1">
                <a:effectLst/>
                <a:latin typeface="Segoe UI" panose="020B0502040204020203" pitchFamily="34" charset="0"/>
              </a:rPr>
              <a:t>μg</a:t>
            </a:r>
            <a:r>
              <a:rPr lang="en-US" sz="1200" dirty="0">
                <a:effectLst/>
                <a:latin typeface="Segoe UI" panose="020B0502040204020203" pitchFamily="34" charset="0"/>
              </a:rPr>
              <a:t>/dL, The BLRV is the level at which a child has more lead in their blood than do most U.S. children (97.5% of children ages 1–5 years) and is used as a guide to determine appropriate follow-up actions and prevent further exposure.</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4D30F24-102C-45B0-A4D3-3934CE170B8D}" type="slidenum">
              <a:rPr lang="en-US" smtClean="0"/>
              <a:t>33</a:t>
            </a:fld>
            <a:endParaRPr lang="en-US"/>
          </a:p>
        </p:txBody>
      </p:sp>
    </p:spTree>
    <p:extLst>
      <p:ext uri="{BB962C8B-B14F-4D97-AF65-F5344CB8AC3E}">
        <p14:creationId xmlns:p14="http://schemas.microsoft.com/office/powerpoint/2010/main" val="2900812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Contact your healthcare provider, local health department, clinic or hospital if you would like more information about testing your children or family members for lead. </a:t>
            </a:r>
            <a:r>
              <a:rPr lang="en-US" sz="1800" kern="1200" dirty="0">
                <a:solidFill>
                  <a:schemeClr val="tx1"/>
                </a:solidFill>
                <a:effectLst/>
                <a:latin typeface="Segoe UI" panose="020B0502040204020203" pitchFamily="34" charset="0"/>
                <a:ea typeface="+mn-ea"/>
                <a:cs typeface="+mn-cs"/>
              </a:rPr>
              <a:t>I</a:t>
            </a:r>
            <a:r>
              <a:rPr lang="en-US" sz="1800" dirty="0">
                <a:effectLst/>
                <a:latin typeface="Segoe UI" panose="020B0502040204020203" pitchFamily="34" charset="0"/>
              </a:rPr>
              <a:t>f lead is detected, your healthcare professional will make recommendations on next steps. </a:t>
            </a:r>
            <a:endParaRPr lang="en-US" sz="18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solidFill>
                <a:srgbClr val="000000"/>
              </a:solidFill>
              <a:effectLst/>
              <a:latin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rgbClr val="000000"/>
                </a:solidFill>
                <a:effectLst/>
                <a:latin typeface="Trebuchet MS" panose="020B0603020202020204" pitchFamily="34" charset="0"/>
              </a:rPr>
              <a:t>If you don’t have a health care provider, you can visit [</a:t>
            </a:r>
            <a:r>
              <a:rPr lang="en-US" sz="1800" b="0" i="1" dirty="0">
                <a:solidFill>
                  <a:srgbClr val="000000"/>
                </a:solidFill>
                <a:effectLst/>
                <a:latin typeface="Trebuchet MS" panose="020B0603020202020204" pitchFamily="34" charset="0"/>
              </a:rPr>
              <a:t>insert community-specific information</a:t>
            </a:r>
            <a:r>
              <a:rPr lang="en-US" sz="1800" b="0" dirty="0">
                <a:solidFill>
                  <a:srgbClr val="000000"/>
                </a:solidFill>
                <a:effectLst/>
                <a:latin typeface="Trebuchet MS" panose="020B0603020202020204" pitchFamily="34" charset="0"/>
              </a:rPr>
              <a:t>].</a:t>
            </a:r>
            <a:endParaRPr lang="en-US" sz="1200" b="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34</a:t>
            </a:fld>
            <a:endParaRPr lang="en-US"/>
          </a:p>
        </p:txBody>
      </p:sp>
    </p:spTree>
    <p:extLst>
      <p:ext uri="{BB962C8B-B14F-4D97-AF65-F5344CB8AC3E}">
        <p14:creationId xmlns:p14="http://schemas.microsoft.com/office/powerpoint/2010/main" val="36453964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Franklin Gothic Book" panose="020B0503020102020204" pitchFamily="34" charset="0"/>
                <a:ea typeface="+mn-ea"/>
                <a:cs typeface="+mn-cs"/>
              </a:rPr>
              <a:t>Of all of the actions mentioned today, which of these do you think will be the easiest for you to take?, Which of these actions do you think will start using at home? </a:t>
            </a:r>
            <a:br>
              <a:rPr lang="en-US" sz="1200" b="0" kern="1200" dirty="0">
                <a:solidFill>
                  <a:schemeClr val="tx1"/>
                </a:solidFill>
                <a:effectLst/>
                <a:latin typeface="Franklin Gothic Book" panose="020B0503020102020204" pitchFamily="34" charset="0"/>
                <a:ea typeface="+mn-ea"/>
                <a:cs typeface="+mn-cs"/>
              </a:rPr>
            </a:br>
            <a:endParaRPr lang="en-US" sz="1200" b="0" kern="1200" dirty="0">
              <a:solidFill>
                <a:schemeClr val="tx1"/>
              </a:solidFill>
              <a:effectLst/>
              <a:latin typeface="Franklin Gothic Book" panose="020B0503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Franklin Gothic Book" panose="020B0503020102020204" pitchFamily="34" charset="0"/>
                <a:ea typeface="+mn-ea"/>
                <a:cs typeface="+mn-cs"/>
              </a:rPr>
              <a:t>Please take a moment to think through all the actions we discussed and then write your answer on the bottom of your worksheet in the green box (</a:t>
            </a:r>
            <a:r>
              <a:rPr lang="en-US" sz="1200" b="0" i="1" kern="1200" dirty="0">
                <a:solidFill>
                  <a:schemeClr val="tx1"/>
                </a:solidFill>
                <a:effectLst/>
                <a:latin typeface="Franklin Gothic Book" panose="020B0503020102020204" pitchFamily="34" charset="0"/>
                <a:ea typeface="+mn-ea"/>
                <a:cs typeface="+mn-cs"/>
              </a:rPr>
              <a:t>Note: if writing utensils available</a:t>
            </a:r>
            <a:r>
              <a:rPr lang="en-US" sz="1200" b="0" kern="1200" dirty="0">
                <a:solidFill>
                  <a:schemeClr val="tx1"/>
                </a:solidFill>
                <a:effectLst/>
                <a:latin typeface="Franklin Gothic Book" panose="020B05030201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sz="1200" kern="1200" dirty="0">
                <a:solidFill>
                  <a:schemeClr val="tx1"/>
                </a:solidFill>
                <a:effectLst/>
                <a:latin typeface="Franklin Gothic Book" panose="020B0503020102020204" pitchFamily="34" charset="0"/>
                <a:ea typeface="+mn-ea"/>
                <a:cs typeface="+mn-cs"/>
              </a:rPr>
            </a:br>
            <a:r>
              <a:rPr lang="en-US" sz="1200" kern="1200" dirty="0">
                <a:solidFill>
                  <a:schemeClr val="tx1"/>
                </a:solidFill>
                <a:effectLst/>
                <a:latin typeface="Franklin Gothic Book" panose="020B0503020102020204" pitchFamily="34" charset="0"/>
                <a:ea typeface="+mn-ea"/>
                <a:cs typeface="+mn-cs"/>
              </a:rPr>
              <a:t>Would anyone like to share what action or actions they plan on using?</a:t>
            </a:r>
            <a:br>
              <a:rPr lang="en-US" sz="1200" kern="1200" dirty="0">
                <a:solidFill>
                  <a:schemeClr val="tx1"/>
                </a:solidFill>
                <a:effectLst/>
                <a:latin typeface="Franklin Gothic Book" panose="020B0503020102020204" pitchFamily="34" charset="0"/>
                <a:ea typeface="+mn-ea"/>
                <a:cs typeface="+mn-cs"/>
              </a:rPr>
            </a:br>
            <a:br>
              <a:rPr lang="en-US" sz="1200" kern="1200" dirty="0">
                <a:solidFill>
                  <a:schemeClr val="tx1"/>
                </a:solidFill>
                <a:effectLst/>
                <a:latin typeface="Franklin Gothic Book" panose="020B0503020102020204" pitchFamily="34" charset="0"/>
                <a:ea typeface="+mn-ea"/>
                <a:cs typeface="+mn-cs"/>
              </a:rPr>
            </a:br>
            <a:r>
              <a:rPr lang="en-US" sz="1200" kern="1200" dirty="0">
                <a:solidFill>
                  <a:schemeClr val="tx1"/>
                </a:solidFill>
                <a:effectLst/>
                <a:latin typeface="Franklin Gothic Book" panose="020B0503020102020204" pitchFamily="34" charset="0"/>
                <a:ea typeface="+mn-ea"/>
                <a:cs typeface="+mn-cs"/>
              </a:rPr>
              <a:t>As a reminder, your worksheet contains the infographic, which outlines the eight main actions.</a:t>
            </a:r>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pPr/>
              <a:t>35</a:t>
            </a:fld>
            <a:endParaRPr lang="en-US"/>
          </a:p>
        </p:txBody>
      </p:sp>
      <p:sp>
        <p:nvSpPr>
          <p:cNvPr id="7" name="Slide Image Placeholder 6">
            <a:extLst>
              <a:ext uri="{FF2B5EF4-FFF2-40B4-BE49-F238E27FC236}">
                <a16:creationId xmlns:a16="http://schemas.microsoft.com/office/drawing/2014/main" id="{17088731-FF6C-7491-2EB0-C0BA1AA479B4}"/>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14104674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lvl="0"/>
            <a:r>
              <a:rPr lang="en-US" sz="1000" dirty="0">
                <a:latin typeface="Franklin Gothic Book" panose="020B0503020102020204" pitchFamily="34" charset="0"/>
                <a:cs typeface="Calibri Light" panose="020F0302020204030204" pitchFamily="34" charset="0"/>
              </a:rPr>
              <a:t>Before we end today’s session, I want to share important information about the right of homebuyers and renters to know if lead is present before signing a lease or contract. </a:t>
            </a:r>
          </a:p>
          <a:p>
            <a:pPr lvl="0"/>
            <a:endParaRPr lang="en-US" sz="1000" dirty="0">
              <a:latin typeface="Franklin Gothic Book" panose="020B0503020102020204" pitchFamily="34" charset="0"/>
              <a:cs typeface="Calibri Light" panose="020F0302020204030204" pitchFamily="34" charset="0"/>
            </a:endParaRPr>
          </a:p>
          <a:p>
            <a:pPr lvl="0"/>
            <a:r>
              <a:rPr lang="en-US" sz="1000" dirty="0">
                <a:latin typeface="Franklin Gothic Book" panose="020B0503020102020204" pitchFamily="34" charset="0"/>
                <a:cs typeface="Calibri Light" panose="020F0302020204030204" pitchFamily="34" charset="0"/>
              </a:rPr>
              <a:t>Federal law requires that anyone selling or renting pre-1978 housing provide specific information about lead-based paint and/or lead-based paint hazards before a contract or lease is signed. However, this is not required if the housing is:</a:t>
            </a:r>
          </a:p>
          <a:p>
            <a:pPr marL="228600" indent="-228600">
              <a:buFont typeface="+mj-lt"/>
              <a:buAutoNum type="arabicPeriod"/>
            </a:pPr>
            <a:r>
              <a:rPr lang="en-US"/>
              <a:t>For the elderly or persons with disabilities or zero-bedroom dwellings (</a:t>
            </a:r>
            <a:r>
              <a:rPr lang="en-US">
                <a:effectLst/>
              </a:rPr>
              <a:t>unless a child under the age of 6 lives or is expected to live in such housing); </a:t>
            </a:r>
            <a:r>
              <a:rPr lang="en-US"/>
              <a:t> or</a:t>
            </a:r>
            <a:endParaRPr lang="en-US">
              <a:effectLst/>
            </a:endParaRPr>
          </a:p>
          <a:p>
            <a:pPr marL="228600" lvl="0" indent="-228600">
              <a:buFont typeface="+mj-lt"/>
              <a:buAutoNum type="arabicPeriod"/>
            </a:pPr>
            <a:r>
              <a:rPr lang="en-US" sz="1000">
                <a:latin typeface="Franklin Gothic Book"/>
                <a:cs typeface="Calibri Light" panose="020F0302020204030204" pitchFamily="34" charset="0"/>
              </a:rPr>
              <a:t>If painted surfaces* have been declared lead-free.</a:t>
            </a:r>
          </a:p>
          <a:p>
            <a:pPr marL="0" lvl="0" indent="0">
              <a:buFont typeface="+mj-lt"/>
              <a:buNone/>
            </a:pPr>
            <a:endParaRPr lang="en-US" sz="1000" dirty="0">
              <a:latin typeface="Franklin Gothic Book" panose="020B0503020102020204" pitchFamily="34" charset="0"/>
              <a:cs typeface="Calibri Light" panose="020F0302020204030204" pitchFamily="34" charset="0"/>
            </a:endParaRPr>
          </a:p>
          <a:p>
            <a:pPr marL="0" lvl="0" indent="0">
              <a:buFont typeface="+mj-lt"/>
              <a:buNone/>
            </a:pPr>
            <a:r>
              <a:rPr lang="en-US" sz="1000" i="1" dirty="0">
                <a:latin typeface="Franklin Gothic Book" panose="020B0503020102020204" pitchFamily="34" charset="0"/>
                <a:cs typeface="Calibri Light" panose="020F0302020204030204" pitchFamily="34" charset="0"/>
              </a:rPr>
              <a:t>*</a:t>
            </a:r>
            <a:r>
              <a:rPr lang="en-US" sz="1000" b="1" i="1" dirty="0">
                <a:latin typeface="Franklin Gothic Book" panose="020B0503020102020204" pitchFamily="34" charset="0"/>
                <a:cs typeface="Calibri Light" panose="020F0302020204030204" pitchFamily="34" charset="0"/>
              </a:rPr>
              <a:t>Instructor Note:</a:t>
            </a:r>
            <a:r>
              <a:rPr lang="en-US" sz="1000" i="1" dirty="0">
                <a:latin typeface="Franklin Gothic Book" panose="020B0503020102020204" pitchFamily="34" charset="0"/>
                <a:cs typeface="Calibri Light" panose="020F0302020204030204" pitchFamily="34" charset="0"/>
              </a:rPr>
              <a:t> If asked what is meant by painted surfaces in #3 that includes doors, windows, walls, any outbuildings, fences, signs, etc.</a:t>
            </a:r>
          </a:p>
          <a:p>
            <a:pPr marL="0" lvl="0" indent="0">
              <a:buFont typeface="+mj-lt"/>
              <a:buNone/>
            </a:pPr>
            <a:endParaRPr lang="en-US" sz="1000" dirty="0">
              <a:latin typeface="Franklin Gothic Book" panose="020B0503020102020204" pitchFamily="34" charset="0"/>
              <a:cs typeface="Calibri Light" panose="020F0302020204030204" pitchFamily="34" charset="0"/>
            </a:endParaRPr>
          </a:p>
        </p:txBody>
      </p:sp>
      <p:sp>
        <p:nvSpPr>
          <p:cNvPr id="4" name="Slide Number Placeholder 3"/>
          <p:cNvSpPr>
            <a:spLocks noGrp="1"/>
          </p:cNvSpPr>
          <p:nvPr>
            <p:ph type="sldNum" sz="quarter" idx="5"/>
          </p:nvPr>
        </p:nvSpPr>
        <p:spPr/>
        <p:txBody>
          <a:bodyPr/>
          <a:lstStyle/>
          <a:p>
            <a:fld id="{14D30F24-102C-45B0-A4D3-3934CE170B8D}" type="slidenum">
              <a:rPr lang="en-US" smtClean="0"/>
              <a:t>36</a:t>
            </a:fld>
            <a:endParaRPr lang="en-US"/>
          </a:p>
        </p:txBody>
      </p:sp>
    </p:spTree>
    <p:extLst>
      <p:ext uri="{BB962C8B-B14F-4D97-AF65-F5344CB8AC3E}">
        <p14:creationId xmlns:p14="http://schemas.microsoft.com/office/powerpoint/2010/main" val="5597933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000" u="none" strike="noStrike" kern="1200" dirty="0">
                <a:solidFill>
                  <a:schemeClr val="tx1"/>
                </a:solidFill>
                <a:effectLst/>
                <a:latin typeface="+mn-lt"/>
                <a:ea typeface="+mn-ea"/>
                <a:cs typeface="+mn-cs"/>
              </a:rPr>
              <a:t>Before signing a contract or lease for a pre-1978 home federal law requires that buyers and renters receive all of the following:</a:t>
            </a:r>
          </a:p>
          <a:p>
            <a:pPr marL="171450" lvl="0" indent="-171450">
              <a:buFont typeface="Arial" panose="020B0604020202020204" pitchFamily="34" charset="0"/>
              <a:buChar char="•"/>
            </a:pPr>
            <a:r>
              <a:rPr lang="en-US" sz="1000" u="none" strike="noStrike" kern="1200" dirty="0">
                <a:solidFill>
                  <a:schemeClr val="tx1"/>
                </a:solidFill>
                <a:effectLst/>
                <a:latin typeface="+mn-lt"/>
                <a:ea typeface="+mn-ea"/>
                <a:cs typeface="+mn-cs"/>
              </a:rPr>
              <a:t>A copy of EPA’s Protect Your Family From Lead in Your Home pamphlet, which is available in </a:t>
            </a:r>
            <a:r>
              <a:rPr lang="en-US" sz="1000" u="none" strike="noStrike" kern="1200">
                <a:solidFill>
                  <a:schemeClr val="tx1"/>
                </a:solidFill>
                <a:effectLst/>
                <a:latin typeface="+mn-lt"/>
                <a:ea typeface="+mn-ea"/>
                <a:cs typeface="+mn-cs"/>
              </a:rPr>
              <a:t>multiple languages and shown here</a:t>
            </a:r>
            <a:endParaRPr lang="en-US" sz="1000" u="none" strike="noStrike"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000" u="none" strike="noStrike" kern="1200" dirty="0">
                <a:solidFill>
                  <a:schemeClr val="tx1"/>
                </a:solidFill>
                <a:effectLst/>
                <a:latin typeface="+mn-lt"/>
                <a:ea typeface="+mn-ea"/>
                <a:cs typeface="+mn-cs"/>
              </a:rPr>
              <a:t>Any known information about the presence of lead-based paint and/or lead-based paint hazards in the home or building</a:t>
            </a:r>
          </a:p>
          <a:p>
            <a:pPr marL="628650" lvl="1" indent="-171450">
              <a:buFont typeface="Arial" panose="020B0604020202020204" pitchFamily="34" charset="0"/>
              <a:buChar char="•"/>
            </a:pPr>
            <a:r>
              <a:rPr lang="en-US" sz="1000" u="none" strike="noStrike" kern="1200" dirty="0">
                <a:solidFill>
                  <a:schemeClr val="tx1"/>
                </a:solidFill>
                <a:effectLst/>
                <a:latin typeface="+mn-lt"/>
                <a:ea typeface="+mn-ea"/>
                <a:cs typeface="+mn-cs"/>
              </a:rPr>
              <a:t>For multi-unit buildings, this includes report and records for common areas and other units from building-wide evaluations</a:t>
            </a:r>
          </a:p>
          <a:p>
            <a:pPr marL="171450" lvl="0" indent="-171450">
              <a:buFont typeface="Arial" panose="020B0604020202020204" pitchFamily="34" charset="0"/>
              <a:buChar char="•"/>
            </a:pPr>
            <a:r>
              <a:rPr lang="en-US" sz="1000" u="none" strike="noStrike" kern="1200" dirty="0">
                <a:solidFill>
                  <a:schemeClr val="tx1"/>
                </a:solidFill>
                <a:effectLst/>
                <a:latin typeface="+mn-lt"/>
                <a:ea typeface="+mn-ea"/>
                <a:cs typeface="+mn-cs"/>
              </a:rPr>
              <a:t>A disclosure of information that is either attached to or included in the contract/lease that includes a “Lead Warning Statement” and confirms the seller or landlord have complied with all notification requirements</a:t>
            </a:r>
          </a:p>
          <a:p>
            <a:pPr marL="171450" lvl="0" indent="-171450">
              <a:buFont typeface="Arial" panose="020B0604020202020204" pitchFamily="34" charset="0"/>
              <a:buChar char="•"/>
            </a:pPr>
            <a:r>
              <a:rPr lang="en-US" sz="1000" u="none" strike="noStrike" kern="1200" dirty="0">
                <a:solidFill>
                  <a:schemeClr val="tx1"/>
                </a:solidFill>
                <a:effectLst/>
                <a:latin typeface="+mn-lt"/>
                <a:ea typeface="+mn-ea"/>
                <a:cs typeface="+mn-cs"/>
              </a:rPr>
              <a:t>Buyers also have 10 days to conduct a lead-based paint inspection or risk assessment</a:t>
            </a:r>
          </a:p>
          <a:p>
            <a:endParaRPr lang="en-US" dirty="0"/>
          </a:p>
          <a:p>
            <a:pPr marL="0" marR="0">
              <a:lnSpc>
                <a:spcPct val="107000"/>
              </a:lnSpc>
              <a:spcBef>
                <a:spcPts val="0"/>
              </a:spcBef>
              <a:spcAft>
                <a:spcPts val="800"/>
              </a:spcAft>
            </a:pPr>
            <a:r>
              <a:rPr lang="en-US" sz="1800" dirty="0">
                <a:effectLst/>
                <a:latin typeface="Calibri" panose="020F0502020204030204" pitchFamily="34" charset="0"/>
                <a:ea typeface="DengXian" panose="02010600030101010101" pitchFamily="2" charset="-122"/>
                <a:cs typeface="Arial" panose="020B0604020202020204" pitchFamily="34" charset="0"/>
              </a:rPr>
              <a:t>If you are not provided this information, ask for it. You can also submit a complaint to EPA by calling the National Lead Information Center at </a:t>
            </a:r>
            <a:r>
              <a:rPr lang="en-US" sz="1800" b="0" dirty="0">
                <a:solidFill>
                  <a:srgbClr val="1B1B1B"/>
                </a:solidFill>
                <a:effectLst/>
                <a:latin typeface="Calibri" panose="020F0502020204030204" pitchFamily="34" charset="0"/>
                <a:ea typeface="DengXian" panose="02010600030101010101" pitchFamily="2" charset="-122"/>
                <a:cs typeface="Arial" panose="020B0604020202020204" pitchFamily="34" charset="0"/>
              </a:rPr>
              <a:t>1-800-424-LEAD [5323].</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p>
            <a:pPr marL="0" marR="0">
              <a:spcBef>
                <a:spcPts val="0"/>
              </a:spcBef>
              <a:spcAft>
                <a:spcPts val="800"/>
              </a:spcAft>
            </a:pPr>
            <a:r>
              <a:rPr lang="en-US" sz="1800" dirty="0">
                <a:effectLst/>
                <a:latin typeface="Calibri" panose="020F0502020204030204" pitchFamily="34" charset="0"/>
                <a:ea typeface="DengXian" panose="02010600030101010101" pitchFamily="2" charset="-122"/>
                <a:cs typeface="Arial" panose="020B0604020202020204" pitchFamily="34" charset="0"/>
              </a:rPr>
              <a:t> </a:t>
            </a:r>
            <a:endParaRPr lang="en-US" dirty="0"/>
          </a:p>
          <a:p>
            <a:r>
              <a:rPr lang="en-US" b="1" i="1" dirty="0"/>
              <a:t>Instructor note: </a:t>
            </a:r>
            <a:r>
              <a:rPr lang="en-US" i="1" dirty="0"/>
              <a:t>The “Protect Your Family” pamphlet is available in 12 different languages, both in color and black and white and can be provided to buyers and renters either in print or digitally.</a:t>
            </a:r>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37</a:t>
            </a:fld>
            <a:endParaRPr lang="en-US"/>
          </a:p>
        </p:txBody>
      </p:sp>
    </p:spTree>
    <p:extLst>
      <p:ext uri="{BB962C8B-B14F-4D97-AF65-F5344CB8AC3E}">
        <p14:creationId xmlns:p14="http://schemas.microsoft.com/office/powerpoint/2010/main" val="38274826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rPr>
              <a:t>VI. Conclusion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Today we discussed sources of lead exposure; how lead harms children and adults; its impacts on wildlife; and actions that </a:t>
            </a:r>
            <a:r>
              <a:rPr lang="en-US" sz="1200" b="0" strike="noStrike" kern="1200" dirty="0">
                <a:solidFill>
                  <a:schemeClr val="tx1"/>
                </a:solidFill>
                <a:effectLst/>
                <a:latin typeface="+mn-lt"/>
                <a:ea typeface="+mn-ea"/>
                <a:cs typeface="+mn-cs"/>
              </a:rPr>
              <a:t>we</a:t>
            </a:r>
            <a:r>
              <a:rPr lang="en-US" sz="1200" kern="1200" dirty="0">
                <a:solidFill>
                  <a:schemeClr val="tx1"/>
                </a:solidFill>
                <a:effectLst/>
                <a:latin typeface="+mn-lt"/>
                <a:ea typeface="+mn-ea"/>
                <a:cs typeface="+mn-cs"/>
              </a:rPr>
              <a:t> can take to prevent potential exposure to lead.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38</a:t>
            </a:fld>
            <a:endParaRPr lang="en-US"/>
          </a:p>
        </p:txBody>
      </p:sp>
    </p:spTree>
    <p:extLst>
      <p:ext uri="{BB962C8B-B14F-4D97-AF65-F5344CB8AC3E}">
        <p14:creationId xmlns:p14="http://schemas.microsoft.com/office/powerpoint/2010/main" val="10793140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Today was meant to be an introduction to lead. </a:t>
            </a:r>
            <a:r>
              <a:rPr lang="en-US" b="1" dirty="0"/>
              <a:t>What questions do you have about the information we covered today?</a:t>
            </a:r>
            <a:endParaRPr lang="en-US" dirty="0"/>
          </a:p>
          <a:p>
            <a:endParaRPr lang="en-US" dirty="0"/>
          </a:p>
          <a:p>
            <a:r>
              <a:rPr lang="en-US" dirty="0"/>
              <a:t>Raise your hand or shout it out!</a:t>
            </a:r>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pPr/>
              <a:t>39</a:t>
            </a:fld>
            <a:endParaRPr lang="en-US"/>
          </a:p>
        </p:txBody>
      </p:sp>
      <p:sp>
        <p:nvSpPr>
          <p:cNvPr id="7" name="Slide Image Placeholder 6">
            <a:extLst>
              <a:ext uri="{FF2B5EF4-FFF2-40B4-BE49-F238E27FC236}">
                <a16:creationId xmlns:a16="http://schemas.microsoft.com/office/drawing/2014/main" id="{17088731-FF6C-7491-2EB0-C0BA1AA479B4}"/>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1972795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u="sng" kern="1200" dirty="0">
                <a:solidFill>
                  <a:schemeClr val="tx1"/>
                </a:solidFill>
                <a:effectLst/>
                <a:latin typeface="+mn-lt"/>
                <a:ea typeface="+mn-ea"/>
                <a:cs typeface="+mn-cs"/>
              </a:rPr>
              <a:t>What is Lead?</a:t>
            </a:r>
            <a:endParaRPr lang="en-US" sz="1200" i="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Lead is a naturally occurring bluish-gray metal found in small amounts in the earth’s crust.</a:t>
            </a:r>
          </a:p>
          <a:p>
            <a:endParaRPr lang="en-US" sz="1200" b="1" kern="1200" dirty="0">
              <a:solidFill>
                <a:schemeClr val="tx1"/>
              </a:solidFill>
              <a:effectLst/>
              <a:latin typeface="+mn-lt"/>
              <a:ea typeface="+mn-ea"/>
              <a:cs typeface="+mn-cs"/>
            </a:endParaRPr>
          </a:p>
          <a:p>
            <a:r>
              <a:rPr lang="en-US" b="0" i="0" dirty="0">
                <a:solidFill>
                  <a:srgbClr val="1B1B1B"/>
                </a:solidFill>
                <a:effectLst/>
                <a:latin typeface="Source Sans Pro Web"/>
              </a:rPr>
              <a:t>While it has some beneficial uses, it can be toxic to humans and animals, causing lifelong health impacts. </a:t>
            </a:r>
            <a:r>
              <a:rPr lang="en-US" sz="1200" b="0" kern="1200" dirty="0">
                <a:solidFill>
                  <a:schemeClr val="tx1"/>
                </a:solidFill>
                <a:effectLst/>
                <a:latin typeface="+mn-lt"/>
                <a:ea typeface="+mn-ea"/>
                <a:cs typeface="+mn-cs"/>
              </a:rPr>
              <a:t>Once lead is used in a product, it is nearly impossible to identify with the naked eye.</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Lead does not biodegrade or disappear from the environment over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Congress has passed laws that limit the amount of lead that can be in products, outdoor air, emissions from some industrial sources, waste waters and more. </a:t>
            </a:r>
          </a:p>
        </p:txBody>
      </p:sp>
      <p:sp>
        <p:nvSpPr>
          <p:cNvPr id="4" name="Slide Number Placeholder 3"/>
          <p:cNvSpPr>
            <a:spLocks noGrp="1"/>
          </p:cNvSpPr>
          <p:nvPr>
            <p:ph type="sldNum" sz="quarter" idx="5"/>
          </p:nvPr>
        </p:nvSpPr>
        <p:spPr/>
        <p:txBody>
          <a:bodyPr/>
          <a:lstStyle/>
          <a:p>
            <a:fld id="{EE6F91B4-55F4-4436-A63E-CB05760C1CCC}" type="slidenum">
              <a:rPr lang="en-US" smtClean="0"/>
              <a:pPr/>
              <a:t>4</a:t>
            </a:fld>
            <a:endParaRPr lang="en-US"/>
          </a:p>
        </p:txBody>
      </p:sp>
      <p:sp>
        <p:nvSpPr>
          <p:cNvPr id="7" name="Slide Image Placeholder 6">
            <a:extLst>
              <a:ext uri="{FF2B5EF4-FFF2-40B4-BE49-F238E27FC236}">
                <a16:creationId xmlns:a16="http://schemas.microsoft.com/office/drawing/2014/main" id="{1A3CB447-20AB-7905-3050-6640ED647CC7}"/>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39259693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DengXian" panose="02010600030101010101" pitchFamily="2" charset="-122"/>
                <a:cs typeface="Arial" panose="020B0604020202020204" pitchFamily="34" charset="0"/>
              </a:rPr>
              <a:t>If you have any questions after the session today or want more information about lead, you can contact the National Lead Information Center (or NLIC) using this toll free number.</a:t>
            </a:r>
          </a:p>
          <a:p>
            <a:pPr marL="0" marR="0">
              <a:lnSpc>
                <a:spcPct val="107000"/>
              </a:lnSpc>
              <a:spcBef>
                <a:spcPts val="0"/>
              </a:spcBef>
              <a:spcAft>
                <a:spcPts val="800"/>
              </a:spcAft>
            </a:pPr>
            <a:endParaRPr lang="en-US" sz="1200" dirty="0">
              <a:effectLst/>
              <a:latin typeface="Calibri" panose="020F0502020204030204" pitchFamily="34" charset="0"/>
              <a:ea typeface="DengXian" panose="02010600030101010101" pitchFamily="2" charset="-122"/>
              <a:cs typeface="Arial" panose="020B0604020202020204" pitchFamily="34" charset="0"/>
            </a:endParaRPr>
          </a:p>
          <a:p>
            <a:pPr marL="0" marR="0">
              <a:lnSpc>
                <a:spcPct val="107000"/>
              </a:lnSpc>
              <a:spcBef>
                <a:spcPts val="0"/>
              </a:spcBef>
              <a:spcAft>
                <a:spcPts val="800"/>
              </a:spcAft>
            </a:pPr>
            <a:r>
              <a:rPr lang="en-US" sz="1200" dirty="0">
                <a:effectLst/>
                <a:latin typeface="Calibri" panose="020F0502020204030204" pitchFamily="34" charset="0"/>
                <a:ea typeface="DengXian" panose="02010600030101010101" pitchFamily="2" charset="-122"/>
                <a:cs typeface="Arial" panose="020B0604020202020204" pitchFamily="34" charset="0"/>
              </a:rPr>
              <a:t>The NLIC provides the public and professionals with information about lead, lead hazards and lead exposure prevention. You can also call NLIC to file a complaint about your landlord or a contractor if they are not following the federal laws about lead mentioned earlier. Call to speak with a specialist Monday through Friday, 8:00 am to 6:00 pm Eastern time (except federal holidays) at 1 (800) 424-LEAD [5323]. </a:t>
            </a:r>
            <a:r>
              <a:rPr lang="en-US" sz="1200">
                <a:effectLst/>
                <a:latin typeface="Calibri" panose="020F0502020204030204" pitchFamily="34" charset="0"/>
                <a:ea typeface="DengXian" panose="02010600030101010101" pitchFamily="2" charset="-122"/>
                <a:cs typeface="Arial" panose="020B0604020202020204" pitchFamily="34" charset="0"/>
              </a:rPr>
              <a:t>Hearing- or speech-challenged individuals may access this number through TTY by calling the Federal Relay Service at 1-800-877-8339.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Instructor Note:</a:t>
            </a:r>
            <a:r>
              <a:rPr lang="en-US" sz="1200" i="1" kern="1200" dirty="0">
                <a:solidFill>
                  <a:schemeClr val="tx1"/>
                </a:solidFill>
                <a:effectLst/>
                <a:latin typeface="+mn-lt"/>
                <a:ea typeface="+mn-ea"/>
                <a:cs typeface="+mn-cs"/>
              </a:rPr>
              <a:t> Participants can find this number on both the worksheet and key messages.</a:t>
            </a:r>
            <a:endParaRPr lang="en-US"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3744012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Thank you for participating in today’s session! We’d also like to thank [name of community contact] for organizing this session!</a:t>
            </a:r>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pPr/>
              <a:t>41</a:t>
            </a:fld>
            <a:endParaRPr lang="en-US"/>
          </a:p>
        </p:txBody>
      </p:sp>
      <p:sp>
        <p:nvSpPr>
          <p:cNvPr id="7" name="Slide Image Placeholder 6">
            <a:extLst>
              <a:ext uri="{FF2B5EF4-FFF2-40B4-BE49-F238E27FC236}">
                <a16:creationId xmlns:a16="http://schemas.microsoft.com/office/drawing/2014/main" id="{0ABEB2FF-3411-D7C2-EEFE-6C7C1CDAC630}"/>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3688462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Where do you think lead can be found? Take a moment to glance around the space you are in and think about your everyday activities. Pencils may come to mind, but they are made with graphite and not lead. </a:t>
            </a:r>
            <a:br>
              <a:rPr lang="en-US" dirty="0"/>
            </a:br>
            <a:br>
              <a:rPr lang="en-US" dirty="0"/>
            </a:br>
            <a:r>
              <a:rPr lang="en-US" i="1" dirty="0"/>
              <a:t>Proposal: 2-3 minutes of engagement</a:t>
            </a:r>
          </a:p>
          <a:p>
            <a:endParaRPr lang="en-US" dirty="0"/>
          </a:p>
          <a:p>
            <a:r>
              <a:rPr lang="en-US" b="0" i="1" dirty="0"/>
              <a:t>Instructor Note: </a:t>
            </a:r>
            <a:r>
              <a:rPr lang="en-US" i="1" dirty="0"/>
              <a:t>Give participants time to think. If they are unable to think of something, you can either prompt them by suggesting items or simply state: “Don’t worry if you cannot think of something. Today we will learn where lead is found and how to prevent exposure.”</a:t>
            </a:r>
          </a:p>
        </p:txBody>
      </p:sp>
      <p:sp>
        <p:nvSpPr>
          <p:cNvPr id="4" name="Slide Number Placeholder 3"/>
          <p:cNvSpPr>
            <a:spLocks noGrp="1"/>
          </p:cNvSpPr>
          <p:nvPr>
            <p:ph type="sldNum" sz="quarter" idx="5"/>
          </p:nvPr>
        </p:nvSpPr>
        <p:spPr/>
        <p:txBody>
          <a:bodyPr/>
          <a:lstStyle/>
          <a:p>
            <a:fld id="{EE6F91B4-55F4-4436-A63E-CB05760C1CCC}" type="slidenum">
              <a:rPr lang="en-US" smtClean="0"/>
              <a:pPr/>
              <a:t>5</a:t>
            </a:fld>
            <a:endParaRPr lang="en-US"/>
          </a:p>
        </p:txBody>
      </p:sp>
      <p:sp>
        <p:nvSpPr>
          <p:cNvPr id="7" name="Slide Image Placeholder 6">
            <a:extLst>
              <a:ext uri="{FF2B5EF4-FFF2-40B4-BE49-F238E27FC236}">
                <a16:creationId xmlns:a16="http://schemas.microsoft.com/office/drawing/2014/main" id="{17088731-FF6C-7491-2EB0-C0BA1AA479B4}"/>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2117006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Historically, lead compounds were added to paints to enhance color, reduce corrosion, or shorten drying time.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Lead-based paint, if present in older homes built before 1978,  may be a major source of exposure to lead to those who live there. When painted surfaces are not properly maintained, paint can deteriorate, peel, chip, chalk, or crack. When lead-based paint is old and worn or is subject to constant rubbing (as on doors and windowsills), lead-based paint chips and dust can scatter and become a hazard. These hazards can be breathed in or swallowed by children, residents, and workers. </a:t>
            </a:r>
            <a:r>
              <a:rPr lang="en-US" sz="1200" b="0" i="0" dirty="0">
                <a:solidFill>
                  <a:srgbClr val="1B1B1B"/>
                </a:solidFill>
                <a:effectLst/>
                <a:latin typeface="Franklin Gothic Book" panose="020B0503020102020204" pitchFamily="34" charset="0"/>
              </a:rPr>
              <a:t>Any renovation, repair, or painting (RRP) project in a pre-1978 home </a:t>
            </a:r>
            <a:r>
              <a:rPr lang="en-US" sz="1200" b="0" i="1" dirty="0">
                <a:solidFill>
                  <a:srgbClr val="1B1B1B"/>
                </a:solidFill>
                <a:effectLst/>
                <a:latin typeface="Franklin Gothic Book" panose="020B0503020102020204" pitchFamily="34" charset="0"/>
              </a:rPr>
              <a:t>that disturbs painted surfaces </a:t>
            </a:r>
            <a:r>
              <a:rPr lang="en-US" sz="1200" b="0" i="0" dirty="0">
                <a:solidFill>
                  <a:srgbClr val="1B1B1B"/>
                </a:solidFill>
                <a:effectLst/>
                <a:latin typeface="Franklin Gothic Book" panose="020B0503020102020204" pitchFamily="34" charset="0"/>
              </a:rPr>
              <a:t>can easily create dangerous lead dust, which can harm children and adults.</a:t>
            </a:r>
            <a:br>
              <a:rPr lang="en-US" sz="1200" b="0" i="0" dirty="0">
                <a:solidFill>
                  <a:srgbClr val="1B1B1B"/>
                </a:solidFill>
                <a:effectLst/>
                <a:latin typeface="Franklin Gothic Book" panose="020B0503020102020204" pitchFamily="34" charset="0"/>
              </a:rPr>
            </a:br>
            <a:br>
              <a:rPr lang="en-US" sz="1200" b="0" i="0" dirty="0">
                <a:solidFill>
                  <a:srgbClr val="1B1B1B"/>
                </a:solidFill>
                <a:effectLst/>
                <a:latin typeface="Franklin Gothic Book" panose="020B0503020102020204" pitchFamily="34" charset="0"/>
              </a:rPr>
            </a:br>
            <a:r>
              <a:rPr lang="en-US" sz="1200" b="0" kern="1200" dirty="0">
                <a:solidFill>
                  <a:schemeClr val="tx1"/>
                </a:solidFill>
                <a:effectLst/>
                <a:latin typeface="+mn-lt"/>
                <a:ea typeface="+mn-ea"/>
                <a:cs typeface="+mn-cs"/>
              </a:rPr>
              <a:t>When lead-based paint is in good condition and is not on an impact or friction surface, like a window, the paint is usually not a hazard.</a:t>
            </a:r>
            <a:r>
              <a:rPr lang="en-US" b="0" dirty="0">
                <a:effectLst/>
              </a:rPr>
              <a:t> </a:t>
            </a:r>
            <a:endParaRPr lang="en-US" sz="1200" b="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E6F91B4-55F4-4436-A63E-CB05760C1CCC}" type="slidenum">
              <a:rPr lang="en-US" smtClean="0"/>
              <a:t>6</a:t>
            </a:fld>
            <a:endParaRPr lang="en-US"/>
          </a:p>
        </p:txBody>
      </p:sp>
    </p:spTree>
    <p:extLst>
      <p:ext uri="{BB962C8B-B14F-4D97-AF65-F5344CB8AC3E}">
        <p14:creationId xmlns:p14="http://schemas.microsoft.com/office/powerpoint/2010/main" val="3517105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r>
              <a:rPr lang="en-US" sz="1800" kern="1200" dirty="0">
                <a:solidFill>
                  <a:schemeClr val="tx1"/>
                </a:solidFill>
                <a:effectLst/>
                <a:latin typeface="+mn-lt"/>
                <a:ea typeface="+mn-ea"/>
                <a:cs typeface="+mn-cs"/>
              </a:rPr>
              <a:t>Lead and lead compounds have been used in a wide variety of products found in and around our homes, including paint used on some farm equipment and boats; imported pottery, scented candles and older mini blinds; glassware; toys; ceramicware; solder; batteries; ammunition; fishing tackle; old cell phones that are in disrepair, and cosmetics (e.g., lipstick). </a:t>
            </a:r>
          </a:p>
          <a:p>
            <a:endParaRPr lang="en-US" sz="1800" kern="1200" dirty="0">
              <a:solidFill>
                <a:schemeClr val="tx1"/>
              </a:solidFill>
              <a:effectLst/>
              <a:latin typeface="+mn-lt"/>
              <a:ea typeface="+mn-ea"/>
              <a:cs typeface="+mn-cs"/>
            </a:endParaRPr>
          </a:p>
          <a:p>
            <a:r>
              <a:rPr lang="en-US" sz="1800" b="0" i="1" kern="1200" dirty="0">
                <a:solidFill>
                  <a:schemeClr val="tx1"/>
                </a:solidFill>
                <a:effectLst/>
                <a:latin typeface="+mn-lt"/>
                <a:ea typeface="+mn-ea"/>
                <a:cs typeface="+mn-cs"/>
              </a:rPr>
              <a:t>Instructor Note: If participants asks about recalls, can provide the following resource: If you’re a parent, you can stay up to date on product and toy recalls due to lead contamination by visiting the Consumer Product Safety Commission’s website (paste to chat: </a:t>
            </a:r>
            <a:r>
              <a:rPr lang="en-US" sz="1800" b="0" i="1" u="sng" kern="1200" dirty="0">
                <a:solidFill>
                  <a:schemeClr val="tx1"/>
                </a:solidFill>
                <a:effectLst/>
                <a:latin typeface="+mn-lt"/>
                <a:ea typeface="+mn-ea"/>
                <a:cs typeface="+mn-cs"/>
                <a:hlinkClick r:id="rId3"/>
              </a:rPr>
              <a:t>https://www.cpsc.gov/</a:t>
            </a:r>
            <a:r>
              <a:rPr lang="en-US" sz="1800" b="0" i="1" u="sng" kern="1200" dirty="0">
                <a:solidFill>
                  <a:schemeClr val="tx1"/>
                </a:solidFill>
                <a:effectLst/>
                <a:latin typeface="+mn-lt"/>
                <a:ea typeface="+mn-ea"/>
                <a:cs typeface="+mn-cs"/>
              </a:rPr>
              <a:t>)</a:t>
            </a:r>
          </a:p>
          <a:p>
            <a:pPr algn="l" rtl="0" fontAlgn="base"/>
            <a:r>
              <a:rPr lang="en-US" sz="18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EE6F91B4-55F4-4436-A63E-CB05760C1CCC}" type="slidenum">
              <a:rPr lang="en-US" smtClean="0"/>
              <a:t>7</a:t>
            </a:fld>
            <a:endParaRPr lang="en-US"/>
          </a:p>
        </p:txBody>
      </p:sp>
    </p:spTree>
    <p:extLst>
      <p:ext uri="{BB962C8B-B14F-4D97-AF65-F5344CB8AC3E}">
        <p14:creationId xmlns:p14="http://schemas.microsoft.com/office/powerpoint/2010/main" val="394095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Lead can enter drinking water when plumbing materials that contain lead corrode.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most common sources of lead in drinking water are from lead pipes, faucets and fixtures.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Lead pipes are more likely to be found in older cities and homes built before 1986.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effectLst/>
                <a:latin typeface="+mn-lt"/>
                <a:ea typeface="+mn-ea"/>
                <a:cs typeface="+mn-cs"/>
              </a:rPr>
              <a:t>Instructor note: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effectLst/>
                <a:latin typeface="+mn-lt"/>
                <a:ea typeface="+mn-ea"/>
                <a:cs typeface="+mn-cs"/>
              </a:rPr>
              <a:t>If someone asks about showering/drinking from lead pipes/faucets: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It is safe to take a bath or shower using water suspected of containing lead. The answer is yes. Bathing and showering should be safe for you and your children, even if the water contains lead. Human skin does not absorb the lead in water.</a:t>
            </a:r>
          </a:p>
        </p:txBody>
      </p:sp>
      <p:sp>
        <p:nvSpPr>
          <p:cNvPr id="4" name="Slide Number Placeholder 3"/>
          <p:cNvSpPr>
            <a:spLocks noGrp="1"/>
          </p:cNvSpPr>
          <p:nvPr>
            <p:ph type="sldNum" sz="quarter" idx="5"/>
          </p:nvPr>
        </p:nvSpPr>
        <p:spPr/>
        <p:txBody>
          <a:bodyPr/>
          <a:lstStyle/>
          <a:p>
            <a:fld id="{EE6F91B4-55F4-4436-A63E-CB05760C1CCC}" type="slidenum">
              <a:rPr lang="en-US" smtClean="0"/>
              <a:t>8</a:t>
            </a:fld>
            <a:endParaRPr lang="en-US"/>
          </a:p>
        </p:txBody>
      </p:sp>
    </p:spTree>
    <p:extLst>
      <p:ext uri="{BB962C8B-B14F-4D97-AF65-F5344CB8AC3E}">
        <p14:creationId xmlns:p14="http://schemas.microsoft.com/office/powerpoint/2010/main" val="1524719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lang="en-US" sz="2800" b="0" dirty="0">
                <a:solidFill>
                  <a:srgbClr val="000000"/>
                </a:solidFill>
                <a:effectLst/>
                <a:latin typeface="Calibri" panose="020F0502020204030204" pitchFamily="34" charset="0"/>
                <a:ea typeface="MS Mincho" panose="02020609040205080304" pitchFamily="49" charset="-128"/>
                <a:cs typeface="Arial" panose="020B0604020202020204" pitchFamily="34" charset="0"/>
              </a:rPr>
              <a:t>Unfortunately, lead can also enter the soil </a:t>
            </a:r>
            <a:r>
              <a:rPr lang="en-US" sz="2800" b="0" kern="1200" dirty="0">
                <a:solidFill>
                  <a:schemeClr val="tx1"/>
                </a:solidFill>
                <a:effectLst/>
                <a:latin typeface="+mn-lt"/>
                <a:ea typeface="+mn-ea"/>
                <a:cs typeface="+mn-cs"/>
              </a:rPr>
              <a:t>and can then be ingested due to young children’s normal hand-to-mouth activity and from eating vegetables that may have taken up lead from soil in the garden or field. Lead can also be ingested by animals if they eat plants grown in lead-contaminated soil. </a:t>
            </a:r>
            <a:endParaRPr lang="en-US" sz="2800" b="0" dirty="0">
              <a:solidFill>
                <a:srgbClr val="000000"/>
              </a:solidFill>
              <a:effectLst/>
              <a:latin typeface="Calibri" panose="020F0502020204030204" pitchFamily="34" charset="0"/>
              <a:ea typeface="MS Mincho" panose="02020609040205080304" pitchFamily="49" charset="-128"/>
              <a:cs typeface="Arial" panose="020B0604020202020204" pitchFamily="34" charset="0"/>
            </a:endParaRPr>
          </a:p>
          <a:p>
            <a:endParaRPr lang="en-US" sz="1800" b="0" kern="1200" dirty="0">
              <a:solidFill>
                <a:schemeClr val="tx1"/>
              </a:solidFill>
              <a:effectLst/>
              <a:latin typeface="+mn-lt"/>
              <a:ea typeface="+mn-ea"/>
              <a:cs typeface="+mn-cs"/>
            </a:endParaRPr>
          </a:p>
          <a:p>
            <a:r>
              <a:rPr lang="en-US" sz="1800" b="0" kern="1200" dirty="0">
                <a:solidFill>
                  <a:schemeClr val="tx1"/>
                </a:solidFill>
                <a:effectLst/>
                <a:latin typeface="+mn-lt"/>
                <a:ea typeface="+mn-ea"/>
                <a:cs typeface="+mn-cs"/>
              </a:rPr>
              <a:t>Lead in soil may also be inhaled if resuspended in the air or tracked into a house on the bottom of our shoes.</a:t>
            </a:r>
          </a:p>
          <a:p>
            <a:endParaRPr lang="en-US" sz="1800" b="0" kern="1200" dirty="0">
              <a:solidFill>
                <a:schemeClr val="tx1"/>
              </a:solidFill>
              <a:effectLst/>
              <a:latin typeface="+mn-lt"/>
              <a:ea typeface="+mn-ea"/>
              <a:cs typeface="+mn-cs"/>
            </a:endParaRPr>
          </a:p>
          <a:p>
            <a:r>
              <a:rPr lang="en-US" sz="1800" b="0" i="0" dirty="0">
                <a:effectLst/>
                <a:latin typeface="Times New Roman" panose="02020603050405020304" pitchFamily="18" charset="0"/>
              </a:rPr>
              <a:t>Building raised beds and growing plants in containers is the most common way to reduce the chances of coming into contact with contaminants in urban gardens, like in the image you see here. These gardening techniques are preferred because the clean soil and organic matter used to build the raised beds creates a physical barrier between the gardeners/plants and possible contamination in the ground soils. Raised beds can be built for permanent or seasonal use.</a:t>
            </a:r>
          </a:p>
        </p:txBody>
      </p:sp>
      <p:sp>
        <p:nvSpPr>
          <p:cNvPr id="4" name="Slide Number Placeholder 3"/>
          <p:cNvSpPr>
            <a:spLocks noGrp="1"/>
          </p:cNvSpPr>
          <p:nvPr>
            <p:ph type="sldNum" sz="quarter" idx="5"/>
          </p:nvPr>
        </p:nvSpPr>
        <p:spPr/>
        <p:txBody>
          <a:bodyPr/>
          <a:lstStyle/>
          <a:p>
            <a:fld id="{14D30F24-102C-45B0-A4D3-3934CE170B8D}" type="slidenum">
              <a:rPr lang="en-US" smtClean="0"/>
              <a:t>9</a:t>
            </a:fld>
            <a:endParaRPr lang="en-US"/>
          </a:p>
        </p:txBody>
      </p:sp>
    </p:spTree>
    <p:extLst>
      <p:ext uri="{BB962C8B-B14F-4D97-AF65-F5344CB8AC3E}">
        <p14:creationId xmlns:p14="http://schemas.microsoft.com/office/powerpoint/2010/main" val="36033815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086600" y="6565169"/>
            <a:ext cx="2057400" cy="365125"/>
          </a:xfrm>
          <a:prstGeom prst="rect">
            <a:avLst/>
          </a:prstGeom>
        </p:spPr>
        <p:txBody>
          <a:bodyPr/>
          <a:lstStyle/>
          <a:p>
            <a:fld id="{48006AAD-9E02-44C8-BDCD-ACF5C8330FA5}" type="slidenum">
              <a:rPr lang="en-US" smtClean="0"/>
              <a:t>‹#›</a:t>
            </a:fld>
            <a:endParaRPr lang="en-US"/>
          </a:p>
        </p:txBody>
      </p:sp>
      <p:pic>
        <p:nvPicPr>
          <p:cNvPr id="7" name="Picture 6" descr="Circle infographic with 8 images of actions to reduce lead exposure: &#10;1. Keep homes clean and dust free;&#10;2. Eat a diet high in calcium, iron and vitamin C;&#10;3. Wash hands; &#10;4. Play in grass;&#10;5. Hire certified lead professionals;&#10;6. Shower and change;&#10;7. Wash toys, pacifiers and bottles; and&#10;8. Run your water.&#10;">
            <a:extLst>
              <a:ext uri="{FF2B5EF4-FFF2-40B4-BE49-F238E27FC236}">
                <a16:creationId xmlns:a16="http://schemas.microsoft.com/office/drawing/2014/main" id="{E43C668A-AAE6-47BF-A3A1-3DAD0006C78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46782" y="1135768"/>
            <a:ext cx="4755653" cy="4581144"/>
          </a:xfrm>
          <a:prstGeom prst="rect">
            <a:avLst/>
          </a:prstGeom>
        </p:spPr>
      </p:pic>
      <p:sp>
        <p:nvSpPr>
          <p:cNvPr id="2" name="TextBox 1">
            <a:extLst>
              <a:ext uri="{FF2B5EF4-FFF2-40B4-BE49-F238E27FC236}">
                <a16:creationId xmlns:a16="http://schemas.microsoft.com/office/drawing/2014/main" id="{5327BEB5-7D10-028E-BF5B-8FE5549C1D5C}"/>
              </a:ext>
            </a:extLst>
          </p:cNvPr>
          <p:cNvSpPr txBox="1"/>
          <p:nvPr userDrawn="1"/>
        </p:nvSpPr>
        <p:spPr>
          <a:xfrm>
            <a:off x="256220" y="579739"/>
            <a:ext cx="4315780" cy="5093702"/>
          </a:xfrm>
          <a:prstGeom prst="rect">
            <a:avLst/>
          </a:prstGeom>
          <a:noFill/>
        </p:spPr>
        <p:txBody>
          <a:bodyPr wrap="square" rtlCol="0">
            <a:spAutoFit/>
          </a:bodyPr>
          <a:lstStyle/>
          <a:p>
            <a:pPr algn="ctr"/>
            <a:endParaRPr lang="en-US" sz="5000" b="1" i="0" dirty="0">
              <a:solidFill>
                <a:schemeClr val="tx1"/>
              </a:solidFill>
              <a:latin typeface="Calibri Light" panose="020F0302020204030204" pitchFamily="34" charset="0"/>
              <a:cs typeface="Calibri Light" panose="020F0302020204030204" pitchFamily="34" charset="0"/>
            </a:endParaRPr>
          </a:p>
          <a:p>
            <a:pPr algn="ctr"/>
            <a:r>
              <a:rPr lang="en-US" sz="5000" b="1" i="0" dirty="0">
                <a:solidFill>
                  <a:schemeClr val="tx1"/>
                </a:solidFill>
                <a:latin typeface="Franklin Gothic Book" panose="020B0503020102020204" pitchFamily="34" charset="0"/>
                <a:cs typeface="Calibri Light" panose="020F0302020204030204" pitchFamily="34" charset="0"/>
              </a:rPr>
              <a:t>Understanding Lead</a:t>
            </a:r>
          </a:p>
          <a:p>
            <a:pPr algn="ctr"/>
            <a:endParaRPr lang="en-US" sz="3500" b="1" i="0" dirty="0">
              <a:solidFill>
                <a:schemeClr val="tx1"/>
              </a:solidFill>
              <a:latin typeface="Calibri Light" panose="020F0302020204030204" pitchFamily="34" charset="0"/>
              <a:cs typeface="Calibri Light" panose="020F0302020204030204" pitchFamily="34" charset="0"/>
            </a:endParaRPr>
          </a:p>
          <a:p>
            <a:pPr algn="ctr"/>
            <a:endParaRPr lang="en-US" sz="3500" b="1" i="0" dirty="0">
              <a:solidFill>
                <a:schemeClr val="tx1"/>
              </a:solidFill>
              <a:latin typeface="Calibri Light" panose="020F0302020204030204" pitchFamily="34" charset="0"/>
              <a:cs typeface="Calibri Light" panose="020F0302020204030204" pitchFamily="34" charset="0"/>
            </a:endParaRPr>
          </a:p>
          <a:p>
            <a:pPr algn="ctr"/>
            <a:endParaRPr lang="en-US" sz="3500" b="1" i="0" dirty="0">
              <a:solidFill>
                <a:schemeClr val="tx1"/>
              </a:solidFill>
              <a:latin typeface="Calibri Light" panose="020F0302020204030204" pitchFamily="34" charset="0"/>
              <a:cs typeface="Calibri Light" panose="020F0302020204030204" pitchFamily="34" charset="0"/>
            </a:endParaRPr>
          </a:p>
          <a:p>
            <a:pPr algn="ctr"/>
            <a:endParaRPr lang="en-US" sz="3500" b="1" i="0" dirty="0">
              <a:solidFill>
                <a:schemeClr val="tx1"/>
              </a:solidFill>
              <a:latin typeface="Calibri Light" panose="020F0302020204030204" pitchFamily="34" charset="0"/>
              <a:cs typeface="Calibri Light" panose="020F0302020204030204" pitchFamily="34" charset="0"/>
            </a:endParaRPr>
          </a:p>
          <a:p>
            <a:pPr algn="ctr"/>
            <a:endParaRPr lang="en-US" sz="3500" b="1" i="0" dirty="0">
              <a:solidFill>
                <a:schemeClr val="tx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76844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2C6820C5-2B91-E359-0789-A260F8C03F08}"/>
              </a:ext>
            </a:extLst>
          </p:cNvPr>
          <p:cNvSpPr>
            <a:spLocks noGrp="1"/>
          </p:cNvSpPr>
          <p:nvPr>
            <p:ph type="sldNum" sz="quarter" idx="12"/>
          </p:nvPr>
        </p:nvSpPr>
        <p:spPr>
          <a:xfrm>
            <a:off x="7086600" y="6565169"/>
            <a:ext cx="2057400" cy="365125"/>
          </a:xfrm>
          <a:prstGeom prst="rect">
            <a:avLst/>
          </a:prstGeom>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29012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9DBB4C5D-29D0-BF26-64C2-88E7D927E8E1}"/>
              </a:ext>
            </a:extLst>
          </p:cNvPr>
          <p:cNvSpPr>
            <a:spLocks noGrp="1"/>
          </p:cNvSpPr>
          <p:nvPr>
            <p:ph type="sldNum" sz="quarter" idx="12"/>
          </p:nvPr>
        </p:nvSpPr>
        <p:spPr>
          <a:xfrm>
            <a:off x="7086600" y="6565169"/>
            <a:ext cx="2057400" cy="365125"/>
          </a:xfrm>
          <a:prstGeom prst="rect">
            <a:avLst/>
          </a:prstGeom>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2430067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23BBB6E-52B3-4742-969D-4527AF9E36D5}"/>
              </a:ext>
            </a:extLst>
          </p:cNvPr>
          <p:cNvSpPr>
            <a:spLocks noGrp="1"/>
          </p:cNvSpPr>
          <p:nvPr>
            <p:ph type="title" hasCustomPrompt="1"/>
          </p:nvPr>
        </p:nvSpPr>
        <p:spPr>
          <a:xfrm>
            <a:off x="628650" y="365126"/>
            <a:ext cx="7886700" cy="1325563"/>
          </a:xfrm>
        </p:spPr>
        <p:txBody>
          <a:bodyPr>
            <a:normAutofit/>
          </a:bodyPr>
          <a:lstStyle>
            <a:lvl1pPr algn="ctr">
              <a:defRPr sz="6600">
                <a:solidFill>
                  <a:schemeClr val="accent4"/>
                </a:solidFill>
              </a:defRPr>
            </a:lvl1pPr>
          </a:lstStyle>
          <a:p>
            <a:r>
              <a:rPr lang="en-US" dirty="0"/>
              <a:t>Thank you!</a:t>
            </a:r>
          </a:p>
        </p:txBody>
      </p:sp>
      <p:sp>
        <p:nvSpPr>
          <p:cNvPr id="8" name="Content Placeholder 2">
            <a:extLst>
              <a:ext uri="{FF2B5EF4-FFF2-40B4-BE49-F238E27FC236}">
                <a16:creationId xmlns:a16="http://schemas.microsoft.com/office/drawing/2014/main" id="{7B1D3F1B-7856-47A8-9343-B257F85886F3}"/>
              </a:ext>
            </a:extLst>
          </p:cNvPr>
          <p:cNvSpPr>
            <a:spLocks noGrp="1"/>
          </p:cNvSpPr>
          <p:nvPr>
            <p:ph idx="1"/>
          </p:nvPr>
        </p:nvSpPr>
        <p:spPr>
          <a:xfrm>
            <a:off x="628650" y="1825625"/>
            <a:ext cx="7886700" cy="4351338"/>
          </a:xfrm>
        </p:spPr>
        <p:txBody>
          <a:bodyPr/>
          <a:lstStyle>
            <a:lvl1pPr>
              <a:defRPr>
                <a:solidFill>
                  <a:schemeClr val="accent4"/>
                </a:solidFill>
              </a:defRPr>
            </a:lvl1pPr>
            <a:lvl2pPr>
              <a:defRPr>
                <a:solidFill>
                  <a:schemeClr val="accent4"/>
                </a:solidFill>
              </a:defRPr>
            </a:lvl2pPr>
            <a:lvl3pPr>
              <a:defRPr>
                <a:solidFill>
                  <a:schemeClr val="accent4"/>
                </a:solidFill>
              </a:defRPr>
            </a:lvl3pPr>
            <a:lvl4pPr>
              <a:defRPr>
                <a:solidFill>
                  <a:schemeClr val="accent4"/>
                </a:solidFill>
              </a:defRPr>
            </a:lvl4pPr>
            <a:lvl5pPr>
              <a:defRPr>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id="{7E254B81-FD56-2A7C-4ED6-D50F868B943C}"/>
              </a:ext>
            </a:extLst>
          </p:cNvPr>
          <p:cNvSpPr>
            <a:spLocks noGrp="1"/>
          </p:cNvSpPr>
          <p:nvPr>
            <p:ph type="sldNum" sz="quarter" idx="12"/>
          </p:nvPr>
        </p:nvSpPr>
        <p:spPr>
          <a:xfrm>
            <a:off x="7086600" y="6565169"/>
            <a:ext cx="2057400" cy="365125"/>
          </a:xfrm>
          <a:prstGeom prst="rect">
            <a:avLst/>
          </a:prstGeom>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3279908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086600" y="6565169"/>
            <a:ext cx="2057400" cy="365125"/>
          </a:xfrm>
          <a:prstGeom prst="rect">
            <a:avLst/>
          </a:prstGeom>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839503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89275232-FB1A-8128-D122-055A9CEA56AE}"/>
              </a:ext>
            </a:extLst>
          </p:cNvPr>
          <p:cNvSpPr>
            <a:spLocks noGrp="1"/>
          </p:cNvSpPr>
          <p:nvPr>
            <p:ph type="sldNum" sz="quarter" idx="12"/>
          </p:nvPr>
        </p:nvSpPr>
        <p:spPr>
          <a:xfrm>
            <a:off x="7086600" y="6565169"/>
            <a:ext cx="2057400" cy="365125"/>
          </a:xfrm>
          <a:prstGeom prst="rect">
            <a:avLst/>
          </a:prstGeom>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2224641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AD87DCE6-EEC9-5038-9807-93E0FAE730E1}"/>
              </a:ext>
            </a:extLst>
          </p:cNvPr>
          <p:cNvSpPr>
            <a:spLocks noGrp="1"/>
          </p:cNvSpPr>
          <p:nvPr>
            <p:ph type="sldNum" sz="quarter" idx="12"/>
          </p:nvPr>
        </p:nvSpPr>
        <p:spPr>
          <a:xfrm>
            <a:off x="7086600" y="6565169"/>
            <a:ext cx="2057400" cy="365125"/>
          </a:xfrm>
          <a:prstGeom prst="rect">
            <a:avLst/>
          </a:prstGeom>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3614552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D069378F-A4D0-77DF-2667-D33A5B7A1BCC}"/>
              </a:ext>
            </a:extLst>
          </p:cNvPr>
          <p:cNvSpPr>
            <a:spLocks noGrp="1"/>
          </p:cNvSpPr>
          <p:nvPr>
            <p:ph type="sldNum" sz="quarter" idx="12"/>
          </p:nvPr>
        </p:nvSpPr>
        <p:spPr>
          <a:xfrm>
            <a:off x="7086600" y="6565169"/>
            <a:ext cx="2057400" cy="365125"/>
          </a:xfrm>
          <a:prstGeom prst="rect">
            <a:avLst/>
          </a:prstGeom>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4116438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9A5D2EA-7E5B-D37A-BA85-0F3DBDD59C1C}"/>
              </a:ext>
            </a:extLst>
          </p:cNvPr>
          <p:cNvSpPr>
            <a:spLocks noGrp="1"/>
          </p:cNvSpPr>
          <p:nvPr>
            <p:ph type="sldNum" sz="quarter" idx="12"/>
          </p:nvPr>
        </p:nvSpPr>
        <p:spPr>
          <a:xfrm>
            <a:off x="7086600" y="6565169"/>
            <a:ext cx="2057400" cy="365125"/>
          </a:xfrm>
          <a:prstGeom prst="rect">
            <a:avLst/>
          </a:prstGeom>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3205984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8D9B8354-6A51-121B-CE4D-C64FD548D524}"/>
              </a:ext>
            </a:extLst>
          </p:cNvPr>
          <p:cNvSpPr>
            <a:spLocks noGrp="1"/>
          </p:cNvSpPr>
          <p:nvPr>
            <p:ph type="sldNum" sz="quarter" idx="12"/>
          </p:nvPr>
        </p:nvSpPr>
        <p:spPr>
          <a:xfrm>
            <a:off x="7086600" y="6565169"/>
            <a:ext cx="2057400" cy="365125"/>
          </a:xfrm>
          <a:prstGeom prst="rect">
            <a:avLst/>
          </a:prstGeom>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2886651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C00F6B49-883B-BA68-6E18-21FFCC9491D6}"/>
              </a:ext>
            </a:extLst>
          </p:cNvPr>
          <p:cNvSpPr>
            <a:spLocks noGrp="1"/>
          </p:cNvSpPr>
          <p:nvPr>
            <p:ph type="sldNum" sz="quarter" idx="12"/>
          </p:nvPr>
        </p:nvSpPr>
        <p:spPr>
          <a:xfrm>
            <a:off x="7086600" y="6565169"/>
            <a:ext cx="2057400" cy="365125"/>
          </a:xfrm>
          <a:prstGeom prst="rect">
            <a:avLst/>
          </a:prstGeom>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2438405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6" name="Group 5">
            <a:extLst>
              <a:ext uri="{FF2B5EF4-FFF2-40B4-BE49-F238E27FC236}">
                <a16:creationId xmlns:a16="http://schemas.microsoft.com/office/drawing/2014/main" id="{DD96D6E5-2802-9F51-8013-7B3F54757D82}"/>
              </a:ext>
              <a:ext uri="{C183D7F6-B498-43B3-948B-1728B52AA6E4}">
                <adec:decorative xmlns:adec="http://schemas.microsoft.com/office/drawing/2017/decorative" val="1"/>
              </a:ext>
            </a:extLst>
          </p:cNvPr>
          <p:cNvGrpSpPr/>
          <p:nvPr userDrawn="1"/>
        </p:nvGrpSpPr>
        <p:grpSpPr>
          <a:xfrm>
            <a:off x="0" y="6502665"/>
            <a:ext cx="9144000" cy="365760"/>
            <a:chOff x="52680" y="6489965"/>
            <a:chExt cx="9062160" cy="365760"/>
          </a:xfrm>
        </p:grpSpPr>
        <p:pic>
          <p:nvPicPr>
            <p:cNvPr id="7" name="Picture 6">
              <a:extLst>
                <a:ext uri="{FF2B5EF4-FFF2-40B4-BE49-F238E27FC236}">
                  <a16:creationId xmlns:a16="http://schemas.microsoft.com/office/drawing/2014/main" id="{7A49EC55-8DC6-3BA9-E306-763A586F8354}"/>
                </a:ext>
                <a:ext uri="{C183D7F6-B498-43B3-948B-1728B52AA6E4}">
                  <adec:decorative xmlns:adec="http://schemas.microsoft.com/office/drawing/2017/decorative" val="1"/>
                </a:ext>
              </a:extLst>
            </p:cNvPr>
            <p:cNvPicPr>
              <a:picLocks noChangeAspect="1"/>
            </p:cNvPicPr>
            <p:nvPr userDrawn="1"/>
          </p:nvPicPr>
          <p:blipFill rotWithShape="1">
            <a:blip r:embed="rId13" cstate="screen">
              <a:extLst>
                <a:ext uri="{28A0092B-C50C-407E-A947-70E740481C1C}">
                  <a14:useLocalDpi xmlns:a14="http://schemas.microsoft.com/office/drawing/2010/main"/>
                </a:ext>
              </a:extLst>
            </a:blip>
            <a:srcRect/>
            <a:stretch/>
          </p:blipFill>
          <p:spPr>
            <a:xfrm>
              <a:off x="52680" y="6489965"/>
              <a:ext cx="3020720" cy="365760"/>
            </a:xfrm>
            <a:prstGeom prst="rect">
              <a:avLst/>
            </a:prstGeom>
          </p:spPr>
        </p:pic>
        <p:pic>
          <p:nvPicPr>
            <p:cNvPr id="8" name="Picture 7">
              <a:extLst>
                <a:ext uri="{FF2B5EF4-FFF2-40B4-BE49-F238E27FC236}">
                  <a16:creationId xmlns:a16="http://schemas.microsoft.com/office/drawing/2014/main" id="{B5F0C072-1BA6-5C24-452F-1E6685FFF5BA}"/>
                </a:ext>
                <a:ext uri="{C183D7F6-B498-43B3-948B-1728B52AA6E4}">
                  <adec:decorative xmlns:adec="http://schemas.microsoft.com/office/drawing/2017/decorative" val="1"/>
                </a:ext>
              </a:extLst>
            </p:cNvPr>
            <p:cNvPicPr>
              <a:picLocks noChangeAspect="1"/>
            </p:cNvPicPr>
            <p:nvPr userDrawn="1"/>
          </p:nvPicPr>
          <p:blipFill rotWithShape="1">
            <a:blip r:embed="rId13" cstate="screen">
              <a:extLst>
                <a:ext uri="{28A0092B-C50C-407E-A947-70E740481C1C}">
                  <a14:useLocalDpi xmlns:a14="http://schemas.microsoft.com/office/drawing/2010/main"/>
                </a:ext>
              </a:extLst>
            </a:blip>
            <a:srcRect/>
            <a:stretch/>
          </p:blipFill>
          <p:spPr>
            <a:xfrm flipH="1">
              <a:off x="3073400" y="6489965"/>
              <a:ext cx="3020720" cy="365760"/>
            </a:xfrm>
            <a:prstGeom prst="rect">
              <a:avLst/>
            </a:prstGeom>
          </p:spPr>
        </p:pic>
        <p:pic>
          <p:nvPicPr>
            <p:cNvPr id="9" name="Picture 8">
              <a:extLst>
                <a:ext uri="{FF2B5EF4-FFF2-40B4-BE49-F238E27FC236}">
                  <a16:creationId xmlns:a16="http://schemas.microsoft.com/office/drawing/2014/main" id="{4962E80F-51FE-1F55-ADE5-0783CDC1DCDB}"/>
                </a:ext>
                <a:ext uri="{C183D7F6-B498-43B3-948B-1728B52AA6E4}">
                  <adec:decorative xmlns:adec="http://schemas.microsoft.com/office/drawing/2017/decorative" val="1"/>
                </a:ext>
              </a:extLst>
            </p:cNvPr>
            <p:cNvPicPr>
              <a:picLocks noChangeAspect="1"/>
            </p:cNvPicPr>
            <p:nvPr userDrawn="1"/>
          </p:nvPicPr>
          <p:blipFill rotWithShape="1">
            <a:blip r:embed="rId13" cstate="screen">
              <a:extLst>
                <a:ext uri="{28A0092B-C50C-407E-A947-70E740481C1C}">
                  <a14:useLocalDpi xmlns:a14="http://schemas.microsoft.com/office/drawing/2010/main"/>
                </a:ext>
              </a:extLst>
            </a:blip>
            <a:srcRect/>
            <a:stretch/>
          </p:blipFill>
          <p:spPr>
            <a:xfrm>
              <a:off x="6094120" y="6489965"/>
              <a:ext cx="3020720" cy="365760"/>
            </a:xfrm>
            <a:prstGeom prst="rect">
              <a:avLst/>
            </a:prstGeom>
          </p:spPr>
        </p:pic>
      </p:grpSp>
      <p:sp>
        <p:nvSpPr>
          <p:cNvPr id="5" name="Slide Number Placeholder 5">
            <a:extLst>
              <a:ext uri="{FF2B5EF4-FFF2-40B4-BE49-F238E27FC236}">
                <a16:creationId xmlns:a16="http://schemas.microsoft.com/office/drawing/2014/main" id="{36542F29-0F5C-4763-EC98-859F7BDF81B5}"/>
              </a:ext>
            </a:extLst>
          </p:cNvPr>
          <p:cNvSpPr>
            <a:spLocks noGrp="1"/>
          </p:cNvSpPr>
          <p:nvPr>
            <p:ph type="sldNum" sz="quarter" idx="4"/>
          </p:nvPr>
        </p:nvSpPr>
        <p:spPr>
          <a:xfrm>
            <a:off x="7086600" y="6565169"/>
            <a:ext cx="2057400" cy="365125"/>
          </a:xfrm>
          <a:prstGeom prst="rect">
            <a:avLst/>
          </a:prstGeom>
        </p:spPr>
        <p:txBody>
          <a:bodyPr/>
          <a:lstStyle>
            <a:lvl1pPr algn="r">
              <a:defRPr>
                <a:solidFill>
                  <a:schemeClr val="bg1"/>
                </a:solidFill>
              </a:defRPr>
            </a:lvl1pPr>
          </a:lstStyle>
          <a:p>
            <a:fld id="{48006AAD-9E02-44C8-BDCD-ACF5C8330FA5}" type="slidenum">
              <a:rPr lang="en-US" smtClean="0"/>
              <a:pPr/>
              <a:t>‹#›</a:t>
            </a:fld>
            <a:endParaRPr lang="en-US" dirty="0"/>
          </a:p>
        </p:txBody>
      </p:sp>
    </p:spTree>
    <p:extLst>
      <p:ext uri="{BB962C8B-B14F-4D97-AF65-F5344CB8AC3E}">
        <p14:creationId xmlns:p14="http://schemas.microsoft.com/office/powerpoint/2010/main" val="1716905727"/>
      </p:ext>
    </p:extLst>
  </p:cSld>
  <p:clrMap bg1="lt1" tx1="dk1" bg2="lt2" tx2="dk2" accent1="accent1" accent2="accent2" accent3="accent3" accent4="accent4" accent5="accent5" accent6="accent6" hlink="hlink" folHlink="folHlink"/>
  <p:sldLayoutIdLst>
    <p:sldLayoutId id="2147483661" r:id="rId1"/>
    <p:sldLayoutId id="2147483677" r:id="rId2"/>
    <p:sldLayoutId id="2147483662"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hyperlink" Target="http://www.epa.gov/lead/rrp-diyers" TargetMode="External"/><Relationship Id="rId4" Type="http://schemas.openxmlformats.org/officeDocument/2006/relationships/hyperlink" Target="http://www.epa.gov/lead/findacontractor"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s://www.epa.gov/lead"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https://espanol.epa.gov/plomo"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www.cpsc.gov/Recalls/2007/rc2-corp-recalls-various-thomas-friends-wooden-railway-toys-due-to-lead-poisoning" TargetMode="Externa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257CAD-8885-6B8F-53DE-DD3F0ABD8F32}"/>
              </a:ext>
            </a:extLst>
          </p:cNvPr>
          <p:cNvSpPr>
            <a:spLocks noGrp="1"/>
          </p:cNvSpPr>
          <p:nvPr>
            <p:ph type="title" idx="4294967295"/>
          </p:nvPr>
        </p:nvSpPr>
        <p:spPr>
          <a:xfrm>
            <a:off x="628650" y="-1325563"/>
            <a:ext cx="7886700" cy="1325563"/>
          </a:xfrm>
        </p:spPr>
        <p:txBody>
          <a:bodyPr vert="horz" lIns="91440" tIns="45720" rIns="91440" bIns="45720" rtlCol="0" anchor="b">
            <a:normAutofit/>
          </a:bodyPr>
          <a:lstStyle/>
          <a:p>
            <a:r>
              <a:rPr lang="en-US" dirty="0"/>
              <a:t>Understanding Lead</a:t>
            </a:r>
          </a:p>
        </p:txBody>
      </p:sp>
      <p:sp>
        <p:nvSpPr>
          <p:cNvPr id="5" name="TextBox 4">
            <a:extLst>
              <a:ext uri="{FF2B5EF4-FFF2-40B4-BE49-F238E27FC236}">
                <a16:creationId xmlns:a16="http://schemas.microsoft.com/office/drawing/2014/main" id="{7B77D8E1-CA61-A651-2A85-5F7C771D15A0}"/>
              </a:ext>
            </a:extLst>
          </p:cNvPr>
          <p:cNvSpPr txBox="1"/>
          <p:nvPr/>
        </p:nvSpPr>
        <p:spPr>
          <a:xfrm>
            <a:off x="398849" y="3937866"/>
            <a:ext cx="3788229" cy="1169551"/>
          </a:xfrm>
          <a:prstGeom prst="rect">
            <a:avLst/>
          </a:prstGeom>
          <a:noFill/>
        </p:spPr>
        <p:txBody>
          <a:bodyPr wrap="square" rtlCol="0">
            <a:spAutoFit/>
          </a:bodyPr>
          <a:lstStyle/>
          <a:p>
            <a:pPr algn="ctr"/>
            <a:r>
              <a:rPr lang="en-US" sz="3500" dirty="0">
                <a:latin typeface="Franklin Gothic Book" panose="020B0503020102020204" pitchFamily="34" charset="0"/>
                <a:cs typeface="Calibri Light" panose="020F0302020204030204" pitchFamily="34" charset="0"/>
              </a:rPr>
              <a:t>Community Name</a:t>
            </a:r>
          </a:p>
          <a:p>
            <a:pPr algn="ctr"/>
            <a:r>
              <a:rPr lang="en-US" sz="3500" dirty="0">
                <a:latin typeface="Franklin Gothic Book" panose="020B0503020102020204" pitchFamily="34" charset="0"/>
                <a:cs typeface="Calibri Light" panose="020F0302020204030204" pitchFamily="34" charset="0"/>
              </a:rPr>
              <a:t>Month, Day, Year</a:t>
            </a:r>
            <a:endParaRPr lang="en-US" sz="3500" dirty="0">
              <a:latin typeface="Franklin Gothic Book" panose="020B0503020102020204" pitchFamily="34" charset="0"/>
            </a:endParaRPr>
          </a:p>
        </p:txBody>
      </p:sp>
      <p:sp>
        <p:nvSpPr>
          <p:cNvPr id="2" name="Slide Number Placeholder 5">
            <a:extLst>
              <a:ext uri="{FF2B5EF4-FFF2-40B4-BE49-F238E27FC236}">
                <a16:creationId xmlns:a16="http://schemas.microsoft.com/office/drawing/2014/main" id="{7289DB61-BCCE-9E5B-9211-9270746D2FB3}"/>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1</a:t>
            </a:fld>
            <a:endParaRPr lang="en-US" dirty="0"/>
          </a:p>
        </p:txBody>
      </p:sp>
    </p:spTree>
    <p:extLst>
      <p:ext uri="{BB962C8B-B14F-4D97-AF65-F5344CB8AC3E}">
        <p14:creationId xmlns:p14="http://schemas.microsoft.com/office/powerpoint/2010/main" val="3584638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730D9-B4E5-4E1F-A687-C53268C1FBE7}"/>
              </a:ext>
            </a:extLst>
          </p:cNvPr>
          <p:cNvSpPr>
            <a:spLocks noGrp="1"/>
          </p:cNvSpPr>
          <p:nvPr>
            <p:ph type="title"/>
          </p:nvPr>
        </p:nvSpPr>
        <p:spPr>
          <a:xfrm>
            <a:off x="488830" y="314310"/>
            <a:ext cx="7886700" cy="1325563"/>
          </a:xfrm>
        </p:spPr>
        <p:txBody>
          <a:bodyPr>
            <a:normAutofit/>
          </a:bodyPr>
          <a:lstStyle/>
          <a:p>
            <a:r>
              <a:rPr lang="en-US" sz="3100" b="1" dirty="0">
                <a:latin typeface="Franklin Gothic Book" panose="020B0503020102020204" pitchFamily="34" charset="0"/>
              </a:rPr>
              <a:t>Potential Sources of Exposure </a:t>
            </a:r>
            <a:r>
              <a:rPr lang="en-US" sz="3100" b="1" dirty="0">
                <a:solidFill>
                  <a:schemeClr val="bg1"/>
                </a:solidFill>
                <a:latin typeface="Franklin Gothic Book" panose="020B0503020102020204" pitchFamily="34" charset="0"/>
              </a:rPr>
              <a:t>4</a:t>
            </a:r>
            <a:endParaRPr lang="en-US" sz="3100" b="1" dirty="0">
              <a:latin typeface="Franklin Gothic Book" panose="020B0503020102020204" pitchFamily="34" charset="0"/>
            </a:endParaRPr>
          </a:p>
        </p:txBody>
      </p:sp>
      <p:sp>
        <p:nvSpPr>
          <p:cNvPr id="3" name="Content Placeholder 2">
            <a:extLst>
              <a:ext uri="{FF2B5EF4-FFF2-40B4-BE49-F238E27FC236}">
                <a16:creationId xmlns:a16="http://schemas.microsoft.com/office/drawing/2014/main" id="{1AF20A0A-2FD4-4AA6-BF06-F37A1C51677E}"/>
              </a:ext>
            </a:extLst>
          </p:cNvPr>
          <p:cNvSpPr>
            <a:spLocks noGrp="1"/>
          </p:cNvSpPr>
          <p:nvPr>
            <p:ph idx="1"/>
          </p:nvPr>
        </p:nvSpPr>
        <p:spPr>
          <a:xfrm>
            <a:off x="573657" y="1530719"/>
            <a:ext cx="7886700" cy="1325563"/>
          </a:xfrm>
        </p:spPr>
        <p:txBody>
          <a:bodyPr>
            <a:normAutofit/>
          </a:bodyPr>
          <a:lstStyle/>
          <a:p>
            <a:r>
              <a:rPr lang="en-US" sz="2300" dirty="0">
                <a:latin typeface="Franklin Gothic Book" panose="020B0503020102020204" pitchFamily="34" charset="0"/>
              </a:rPr>
              <a:t>Superfund Sites </a:t>
            </a:r>
          </a:p>
          <a:p>
            <a:pPr lvl="1"/>
            <a:r>
              <a:rPr lang="en-US" sz="2300" dirty="0">
                <a:latin typeface="Franklin Gothic Book" panose="020B0503020102020204" pitchFamily="34" charset="0"/>
              </a:rPr>
              <a:t>Known to leach lead into soil and groundwater</a:t>
            </a:r>
          </a:p>
          <a:p>
            <a:pPr lvl="1"/>
            <a:r>
              <a:rPr lang="en-US" sz="2300" dirty="0">
                <a:latin typeface="Franklin Gothic Book" panose="020B0503020102020204" pitchFamily="34" charset="0"/>
              </a:rPr>
              <a:t>Tar Creek Superfund Site</a:t>
            </a:r>
          </a:p>
        </p:txBody>
      </p:sp>
      <p:pic>
        <p:nvPicPr>
          <p:cNvPr id="4" name="Picture 3" descr="Chat pile from the Tar Creek Super Fund Site">
            <a:extLst>
              <a:ext uri="{FF2B5EF4-FFF2-40B4-BE49-F238E27FC236}">
                <a16:creationId xmlns:a16="http://schemas.microsoft.com/office/drawing/2014/main" id="{65A10DE4-5DC0-469F-9A1D-6A3B58FC0B31}"/>
              </a:ext>
            </a:extLst>
          </p:cNvPr>
          <p:cNvPicPr>
            <a:picLocks noChangeAspect="1"/>
          </p:cNvPicPr>
          <p:nvPr/>
        </p:nvPicPr>
        <p:blipFill rotWithShape="1">
          <a:blip r:embed="rId3" cstate="screen">
            <a:extLst>
              <a:ext uri="{28A0092B-C50C-407E-A947-70E740481C1C}">
                <a14:useLocalDpi xmlns:a14="http://schemas.microsoft.com/office/drawing/2010/main"/>
              </a:ext>
            </a:extLst>
          </a:blip>
          <a:stretch/>
        </p:blipFill>
        <p:spPr>
          <a:xfrm>
            <a:off x="1853095" y="3098071"/>
            <a:ext cx="5166096" cy="3190140"/>
          </a:xfrm>
          <a:prstGeom prst="rect">
            <a:avLst/>
          </a:prstGeom>
        </p:spPr>
      </p:pic>
      <p:sp>
        <p:nvSpPr>
          <p:cNvPr id="6" name="TextBox 5">
            <a:extLst>
              <a:ext uri="{FF2B5EF4-FFF2-40B4-BE49-F238E27FC236}">
                <a16:creationId xmlns:a16="http://schemas.microsoft.com/office/drawing/2014/main" id="{C6836A82-2D09-409E-BEC6-0CEFD4E3C645}"/>
              </a:ext>
              <a:ext uri="{C183D7F6-B498-43B3-948B-1728B52AA6E4}">
                <adec:decorative xmlns:adec="http://schemas.microsoft.com/office/drawing/2017/decorative" val="1"/>
              </a:ext>
            </a:extLst>
          </p:cNvPr>
          <p:cNvSpPr txBox="1"/>
          <p:nvPr/>
        </p:nvSpPr>
        <p:spPr>
          <a:xfrm>
            <a:off x="7832141" y="3238891"/>
            <a:ext cx="2100916" cy="525224"/>
          </a:xfrm>
          <a:prstGeom prst="flowChartDocument">
            <a:avLst/>
          </a:prstGeom>
          <a:noFill/>
        </p:spPr>
        <p:txBody>
          <a:bodyPr wrap="square" lIns="91440" tIns="45720" rIns="91440" bIns="45720" rtlCol="0" anchor="t">
            <a:spAutoFit/>
          </a:bodyPr>
          <a:lstStyle/>
          <a:p>
            <a:r>
              <a:rPr lang="en-US" sz="2000" dirty="0"/>
              <a:t>Chat pile</a:t>
            </a:r>
            <a:endParaRPr lang="es-MX" sz="2000" dirty="0">
              <a:cs typeface="Arial"/>
            </a:endParaRPr>
          </a:p>
        </p:txBody>
      </p:sp>
      <p:sp>
        <p:nvSpPr>
          <p:cNvPr id="7" name="TextBox 6">
            <a:extLst>
              <a:ext uri="{FF2B5EF4-FFF2-40B4-BE49-F238E27FC236}">
                <a16:creationId xmlns:a16="http://schemas.microsoft.com/office/drawing/2014/main" id="{B2DAEEB5-D44F-4EEA-8E9A-22506E67D8BC}"/>
              </a:ext>
              <a:ext uri="{C183D7F6-B498-43B3-948B-1728B52AA6E4}">
                <adec:decorative xmlns:adec="http://schemas.microsoft.com/office/drawing/2017/decorative" val="1"/>
              </a:ext>
            </a:extLst>
          </p:cNvPr>
          <p:cNvSpPr txBox="1"/>
          <p:nvPr/>
        </p:nvSpPr>
        <p:spPr>
          <a:xfrm>
            <a:off x="1853095" y="6288211"/>
            <a:ext cx="6893621" cy="215444"/>
          </a:xfrm>
          <a:prstGeom prst="rect">
            <a:avLst/>
          </a:prstGeom>
          <a:noFill/>
        </p:spPr>
        <p:txBody>
          <a:bodyPr wrap="square" lIns="91440" tIns="45720" rIns="91440" bIns="45720" rtlCol="0" anchor="t">
            <a:spAutoFit/>
          </a:bodyPr>
          <a:lstStyle/>
          <a:p>
            <a:r>
              <a:rPr lang="en-US" sz="800" dirty="0"/>
              <a:t>Photo provided by Rick Dubois, Director of Environmental  Services at Seneca-Cayuga Nation</a:t>
            </a:r>
          </a:p>
        </p:txBody>
      </p:sp>
      <p:cxnSp>
        <p:nvCxnSpPr>
          <p:cNvPr id="5" name="Straight Arrow Connector 4" descr="Arrow pointing to top of chat pile in photo.">
            <a:extLst>
              <a:ext uri="{FF2B5EF4-FFF2-40B4-BE49-F238E27FC236}">
                <a16:creationId xmlns:a16="http://schemas.microsoft.com/office/drawing/2014/main" id="{AEB16B6F-E8AC-4A56-B2EF-ABE7F86DCF91}"/>
              </a:ext>
            </a:extLst>
          </p:cNvPr>
          <p:cNvCxnSpPr>
            <a:cxnSpLocks/>
          </p:cNvCxnSpPr>
          <p:nvPr/>
        </p:nvCxnSpPr>
        <p:spPr>
          <a:xfrm flipH="1">
            <a:off x="4703727" y="3461254"/>
            <a:ext cx="3153934" cy="486067"/>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596284A0-0065-9597-E273-F795E71E3FB8}"/>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10</a:t>
            </a:fld>
            <a:endParaRPr lang="en-US" dirty="0"/>
          </a:p>
        </p:txBody>
      </p:sp>
    </p:spTree>
    <p:extLst>
      <p:ext uri="{BB962C8B-B14F-4D97-AF65-F5344CB8AC3E}">
        <p14:creationId xmlns:p14="http://schemas.microsoft.com/office/powerpoint/2010/main" val="2320389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7E42C-774F-4641-AA97-C105C5540AE4}"/>
              </a:ext>
            </a:extLst>
          </p:cNvPr>
          <p:cNvSpPr>
            <a:spLocks noGrp="1"/>
          </p:cNvSpPr>
          <p:nvPr>
            <p:ph type="title"/>
          </p:nvPr>
        </p:nvSpPr>
        <p:spPr>
          <a:xfrm>
            <a:off x="445820" y="3752850"/>
            <a:ext cx="2967232" cy="2452687"/>
          </a:xfrm>
        </p:spPr>
        <p:txBody>
          <a:bodyPr anchor="ctr">
            <a:normAutofit/>
          </a:bodyPr>
          <a:lstStyle/>
          <a:p>
            <a:r>
              <a:rPr lang="en-US" sz="3100" b="1" dirty="0">
                <a:latin typeface="Franklin Gothic Book" panose="020B0503020102020204" pitchFamily="34" charset="0"/>
                <a:cs typeface="Calibri Light" panose="020F0302020204030204" pitchFamily="34" charset="0"/>
              </a:rPr>
              <a:t>Cultural Impacts</a:t>
            </a:r>
          </a:p>
        </p:txBody>
      </p:sp>
      <p:pic>
        <p:nvPicPr>
          <p:cNvPr id="7" name="Picture 7" descr="Body of water surround by trees and cattails">
            <a:extLst>
              <a:ext uri="{FF2B5EF4-FFF2-40B4-BE49-F238E27FC236}">
                <a16:creationId xmlns:a16="http://schemas.microsoft.com/office/drawing/2014/main" id="{EB77D85B-48DD-0B66-3560-D4151E95EF1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09"/>
          <a:stretch/>
        </p:blipFill>
        <p:spPr>
          <a:xfrm>
            <a:off x="13039" y="6354"/>
            <a:ext cx="9136685" cy="3743765"/>
          </a:xfrm>
          <a:prstGeom prst="flowChartDocument">
            <a:avLst/>
          </a:prstGeom>
        </p:spPr>
      </p:pic>
      <p:sp>
        <p:nvSpPr>
          <p:cNvPr id="3" name="Content Placeholder 2">
            <a:extLst>
              <a:ext uri="{FF2B5EF4-FFF2-40B4-BE49-F238E27FC236}">
                <a16:creationId xmlns:a16="http://schemas.microsoft.com/office/drawing/2014/main" id="{CDD6E6D5-A2F4-499E-B956-B49ADDF1D961}"/>
              </a:ext>
            </a:extLst>
          </p:cNvPr>
          <p:cNvSpPr>
            <a:spLocks noGrp="1"/>
          </p:cNvSpPr>
          <p:nvPr>
            <p:ph idx="1"/>
          </p:nvPr>
        </p:nvSpPr>
        <p:spPr>
          <a:xfrm>
            <a:off x="3774374" y="3784056"/>
            <a:ext cx="5348177" cy="2452687"/>
          </a:xfrm>
        </p:spPr>
        <p:txBody>
          <a:bodyPr anchor="ctr">
            <a:noAutofit/>
          </a:bodyPr>
          <a:lstStyle/>
          <a:p>
            <a:r>
              <a:rPr lang="en-US" sz="2300" dirty="0">
                <a:latin typeface="Franklin Gothic Book" panose="020B0503020102020204" pitchFamily="34" charset="0"/>
              </a:rPr>
              <a:t>Gathering and using natural resources</a:t>
            </a:r>
          </a:p>
          <a:p>
            <a:r>
              <a:rPr lang="en-US" sz="2300" dirty="0">
                <a:latin typeface="Franklin Gothic Book" panose="020B0503020102020204" pitchFamily="34" charset="0"/>
                <a:cs typeface="Calibri Light" panose="020F0302020204030204" pitchFamily="34" charset="0"/>
              </a:rPr>
              <a:t>Burning materials for cultural and medicinal activities</a:t>
            </a:r>
          </a:p>
        </p:txBody>
      </p:sp>
      <p:sp>
        <p:nvSpPr>
          <p:cNvPr id="4" name="Slide Number Placeholder 5">
            <a:extLst>
              <a:ext uri="{FF2B5EF4-FFF2-40B4-BE49-F238E27FC236}">
                <a16:creationId xmlns:a16="http://schemas.microsoft.com/office/drawing/2014/main" id="{55AA3A52-06F6-3081-8F22-EA427B431DA7}"/>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11</a:t>
            </a:fld>
            <a:endParaRPr lang="en-US" dirty="0"/>
          </a:p>
        </p:txBody>
      </p:sp>
    </p:spTree>
    <p:extLst>
      <p:ext uri="{BB962C8B-B14F-4D97-AF65-F5344CB8AC3E}">
        <p14:creationId xmlns:p14="http://schemas.microsoft.com/office/powerpoint/2010/main" val="988167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32BBE8B-D04F-78E0-8EF9-DE8BCFEC8EDD}"/>
              </a:ext>
            </a:extLst>
          </p:cNvPr>
          <p:cNvSpPr>
            <a:spLocks noGrp="1"/>
          </p:cNvSpPr>
          <p:nvPr>
            <p:ph type="title"/>
          </p:nvPr>
        </p:nvSpPr>
        <p:spPr>
          <a:xfrm>
            <a:off x="360759" y="3752849"/>
            <a:ext cx="2468166" cy="2452687"/>
          </a:xfrm>
        </p:spPr>
        <p:txBody>
          <a:bodyPr vert="horz" lIns="91440" tIns="45720" rIns="91440" bIns="45720" rtlCol="0" anchor="ctr">
            <a:normAutofit/>
          </a:bodyPr>
          <a:lstStyle/>
          <a:p>
            <a:r>
              <a:rPr lang="en-US" sz="3100" b="1" dirty="0">
                <a:latin typeface="Franklin Gothic Book" panose="020B0503020102020204" pitchFamily="34" charset="0"/>
              </a:rPr>
              <a:t>Non-Lead Alternatives for Fishing and Hunting Activities</a:t>
            </a:r>
          </a:p>
        </p:txBody>
      </p:sp>
      <p:pic>
        <p:nvPicPr>
          <p:cNvPr id="10" name="Picture 9" descr="Two young children fishing">
            <a:extLst>
              <a:ext uri="{FF2B5EF4-FFF2-40B4-BE49-F238E27FC236}">
                <a16:creationId xmlns:a16="http://schemas.microsoft.com/office/drawing/2014/main" id="{846263F5-40BE-E049-5F0B-92977CA47B5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9143980" cy="3710603"/>
          </a:xfrm>
          <a:prstGeom prst="flowChartDocument">
            <a:avLst/>
          </a:prstGeom>
        </p:spPr>
      </p:pic>
      <p:sp>
        <p:nvSpPr>
          <p:cNvPr id="12" name="Content Placeholder 11">
            <a:extLst>
              <a:ext uri="{FF2B5EF4-FFF2-40B4-BE49-F238E27FC236}">
                <a16:creationId xmlns:a16="http://schemas.microsoft.com/office/drawing/2014/main" id="{288E0FB4-102E-6709-437E-2855344E1018}"/>
              </a:ext>
            </a:extLst>
          </p:cNvPr>
          <p:cNvSpPr>
            <a:spLocks noGrp="1"/>
          </p:cNvSpPr>
          <p:nvPr>
            <p:ph idx="1"/>
          </p:nvPr>
        </p:nvSpPr>
        <p:spPr>
          <a:xfrm>
            <a:off x="3167986" y="3752850"/>
            <a:ext cx="5614060" cy="2452687"/>
          </a:xfrm>
        </p:spPr>
        <p:txBody>
          <a:bodyPr vert="horz" lIns="91440" tIns="45720" rIns="91440" bIns="45720" rtlCol="0" anchor="ctr">
            <a:normAutofit/>
          </a:bodyPr>
          <a:lstStyle/>
          <a:p>
            <a:r>
              <a:rPr lang="en-US" sz="2400" dirty="0">
                <a:latin typeface="Franklin Gothic Book" panose="020B0503020102020204" pitchFamily="34" charset="0"/>
              </a:rPr>
              <a:t>Many tribes are increasing use of non-lead alternatives for fishing and hunting activities</a:t>
            </a:r>
          </a:p>
          <a:p>
            <a:r>
              <a:rPr lang="en-US" sz="2400" dirty="0">
                <a:latin typeface="Franklin Gothic Book" panose="020B0503020102020204" pitchFamily="34" charset="0"/>
              </a:rPr>
              <a:t>For fishing and hunting activities, use:</a:t>
            </a:r>
          </a:p>
          <a:p>
            <a:pPr lvl="1"/>
            <a:r>
              <a:rPr lang="en-US" dirty="0">
                <a:latin typeface="Franklin Gothic Book" panose="020B0503020102020204" pitchFamily="34" charset="0"/>
              </a:rPr>
              <a:t>Non-lead ammunition</a:t>
            </a:r>
          </a:p>
          <a:p>
            <a:pPr lvl="1"/>
            <a:r>
              <a:rPr lang="en-US" dirty="0">
                <a:latin typeface="Franklin Gothic Book" panose="020B0503020102020204" pitchFamily="34" charset="0"/>
              </a:rPr>
              <a:t>Non-lead lures or sinkers</a:t>
            </a:r>
          </a:p>
        </p:txBody>
      </p:sp>
      <p:sp>
        <p:nvSpPr>
          <p:cNvPr id="2" name="Slide Number Placeholder 5">
            <a:extLst>
              <a:ext uri="{FF2B5EF4-FFF2-40B4-BE49-F238E27FC236}">
                <a16:creationId xmlns:a16="http://schemas.microsoft.com/office/drawing/2014/main" id="{76DC1923-E7C4-F753-8D2F-13853A7ECEAD}"/>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12</a:t>
            </a:fld>
            <a:endParaRPr lang="en-US" dirty="0"/>
          </a:p>
        </p:txBody>
      </p:sp>
    </p:spTree>
    <p:extLst>
      <p:ext uri="{BB962C8B-B14F-4D97-AF65-F5344CB8AC3E}">
        <p14:creationId xmlns:p14="http://schemas.microsoft.com/office/powerpoint/2010/main" val="1258222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165ACF-8D62-46EE-8D8F-75CC6C22CDE9}"/>
              </a:ext>
            </a:extLst>
          </p:cNvPr>
          <p:cNvSpPr txBox="1">
            <a:spLocks noGrp="1"/>
          </p:cNvSpPr>
          <p:nvPr>
            <p:ph type="title" idx="4294967295"/>
          </p:nvPr>
        </p:nvSpPr>
        <p:spPr>
          <a:xfrm>
            <a:off x="933743" y="2419644"/>
            <a:ext cx="7281790" cy="207051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schemeClr val="tx1"/>
                </a:solidFill>
                <a:effectLst/>
                <a:uLnTx/>
                <a:uFillTx/>
                <a:latin typeface="Franklin Gothic Book" panose="020B0503020102020204" pitchFamily="34" charset="0"/>
                <a:ea typeface="+mn-ea"/>
                <a:cs typeface="+mn-cs"/>
              </a:rPr>
              <a:t>Let’s review: What are some sources of exposure to lead? </a:t>
            </a:r>
          </a:p>
        </p:txBody>
      </p:sp>
      <p:sp>
        <p:nvSpPr>
          <p:cNvPr id="8" name="Rectangle: Rounded Corners 7">
            <a:extLst>
              <a:ext uri="{FF2B5EF4-FFF2-40B4-BE49-F238E27FC236}">
                <a16:creationId xmlns:a16="http://schemas.microsoft.com/office/drawing/2014/main" id="{D1169DAA-B02E-48D7-A71A-8F4A1C30F205}"/>
              </a:ext>
              <a:ext uri="{C183D7F6-B498-43B3-948B-1728B52AA6E4}">
                <adec:decorative xmlns:adec="http://schemas.microsoft.com/office/drawing/2017/decorative" val="1"/>
              </a:ext>
            </a:extLst>
          </p:cNvPr>
          <p:cNvSpPr/>
          <p:nvPr/>
        </p:nvSpPr>
        <p:spPr>
          <a:xfrm>
            <a:off x="486710" y="1604865"/>
            <a:ext cx="8170580" cy="3671077"/>
          </a:xfrm>
          <a:prstGeom prst="roundRect">
            <a:avLst/>
          </a:prstGeom>
          <a:noFill/>
          <a:ln w="38100">
            <a:solidFill>
              <a:srgbClr val="009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5">
            <a:extLst>
              <a:ext uri="{FF2B5EF4-FFF2-40B4-BE49-F238E27FC236}">
                <a16:creationId xmlns:a16="http://schemas.microsoft.com/office/drawing/2014/main" id="{EF0D52B2-77B7-7059-541C-3742A9FE1F30}"/>
              </a:ext>
            </a:extLst>
          </p:cNvPr>
          <p:cNvSpPr txBox="1">
            <a:spLocks/>
          </p:cNvSpPr>
          <p:nvPr/>
        </p:nvSpPr>
        <p:spPr>
          <a:xfrm>
            <a:off x="7086600" y="650741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13</a:t>
            </a:fld>
            <a:endParaRPr lang="en-US" dirty="0"/>
          </a:p>
        </p:txBody>
      </p:sp>
    </p:spTree>
    <p:extLst>
      <p:ext uri="{BB962C8B-B14F-4D97-AF65-F5344CB8AC3E}">
        <p14:creationId xmlns:p14="http://schemas.microsoft.com/office/powerpoint/2010/main" val="496434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E3478-15A4-4652-9885-0F36C0E5B5F3}"/>
              </a:ext>
            </a:extLst>
          </p:cNvPr>
          <p:cNvSpPr>
            <a:spLocks noGrp="1"/>
          </p:cNvSpPr>
          <p:nvPr>
            <p:ph type="title"/>
          </p:nvPr>
        </p:nvSpPr>
        <p:spPr>
          <a:xfrm>
            <a:off x="628650" y="619281"/>
            <a:ext cx="7886700" cy="1575346"/>
          </a:xfrm>
        </p:spPr>
        <p:txBody>
          <a:bodyPr>
            <a:normAutofit/>
          </a:bodyPr>
          <a:lstStyle/>
          <a:p>
            <a:r>
              <a:rPr lang="en-US" sz="3100" b="1" dirty="0">
                <a:latin typeface="Franklin Gothic Book"/>
                <a:cs typeface="Calibri Light"/>
              </a:rPr>
              <a:t>Populations at Greater Risk</a:t>
            </a:r>
          </a:p>
        </p:txBody>
      </p:sp>
      <p:pic>
        <p:nvPicPr>
          <p:cNvPr id="10" name="Picture 9" descr="Sleeping baby.">
            <a:extLst>
              <a:ext uri="{FF2B5EF4-FFF2-40B4-BE49-F238E27FC236}">
                <a16:creationId xmlns:a16="http://schemas.microsoft.com/office/drawing/2014/main" id="{4A969529-3D43-EB87-1019-C57AB3CF6BBB}"/>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413771" y="2318925"/>
            <a:ext cx="2505456" cy="1870528"/>
          </a:xfrm>
          <a:prstGeom prst="rect">
            <a:avLst/>
          </a:prstGeom>
        </p:spPr>
      </p:pic>
      <p:sp>
        <p:nvSpPr>
          <p:cNvPr id="11" name="TextBox 10">
            <a:extLst>
              <a:ext uri="{FF2B5EF4-FFF2-40B4-BE49-F238E27FC236}">
                <a16:creationId xmlns:a16="http://schemas.microsoft.com/office/drawing/2014/main" id="{FC58EC0B-6F7A-9B12-7AA0-30271F657604}"/>
              </a:ext>
            </a:extLst>
          </p:cNvPr>
          <p:cNvSpPr txBox="1"/>
          <p:nvPr/>
        </p:nvSpPr>
        <p:spPr>
          <a:xfrm>
            <a:off x="430977" y="4146507"/>
            <a:ext cx="2531509" cy="224715"/>
          </a:xfrm>
          <a:prstGeom prst="rect">
            <a:avLst/>
          </a:prstGeom>
          <a:noFill/>
        </p:spPr>
        <p:txBody>
          <a:bodyPr wrap="square" rtlCol="0">
            <a:spAutoFit/>
          </a:bodyPr>
          <a:lstStyle/>
          <a:p>
            <a:r>
              <a:rPr lang="en-US" sz="700" dirty="0"/>
              <a:t>Photo by Chien Pham on </a:t>
            </a:r>
            <a:r>
              <a:rPr lang="en-US" sz="700" dirty="0" err="1"/>
              <a:t>Unsplash</a:t>
            </a:r>
            <a:endParaRPr lang="es-MX" sz="700" dirty="0"/>
          </a:p>
        </p:txBody>
      </p:sp>
      <p:sp>
        <p:nvSpPr>
          <p:cNvPr id="12" name="TextBox 11">
            <a:extLst>
              <a:ext uri="{FF2B5EF4-FFF2-40B4-BE49-F238E27FC236}">
                <a16:creationId xmlns:a16="http://schemas.microsoft.com/office/drawing/2014/main" id="{7E849A5B-EDDA-65D5-F990-79DB541AD56C}"/>
              </a:ext>
            </a:extLst>
          </p:cNvPr>
          <p:cNvSpPr txBox="1"/>
          <p:nvPr/>
        </p:nvSpPr>
        <p:spPr>
          <a:xfrm>
            <a:off x="413771" y="4474205"/>
            <a:ext cx="2505456" cy="830997"/>
          </a:xfrm>
          <a:prstGeom prst="rect">
            <a:avLst/>
          </a:prstGeom>
          <a:noFill/>
        </p:spPr>
        <p:txBody>
          <a:bodyPr wrap="square" rtlCol="0">
            <a:spAutoFit/>
          </a:bodyPr>
          <a:lstStyle/>
          <a:p>
            <a:pPr marL="0" lvl="1" algn="ctr"/>
            <a:r>
              <a:rPr lang="en-US" sz="2400" dirty="0">
                <a:latin typeface="Franklin Gothic Book" panose="020B0503020102020204" pitchFamily="34" charset="0"/>
                <a:cs typeface="Calibri Light" panose="020F0302020204030204" pitchFamily="34" charset="0"/>
              </a:rPr>
              <a:t>Children </a:t>
            </a:r>
            <a:br>
              <a:rPr lang="en-US" sz="2400" dirty="0">
                <a:latin typeface="Franklin Gothic Book" panose="020B0503020102020204" pitchFamily="34" charset="0"/>
                <a:cs typeface="Calibri Light" panose="020F0302020204030204" pitchFamily="34" charset="0"/>
              </a:rPr>
            </a:br>
            <a:r>
              <a:rPr lang="en-US" sz="2400" dirty="0">
                <a:latin typeface="Franklin Gothic Book" panose="020B0503020102020204" pitchFamily="34" charset="0"/>
                <a:cs typeface="Calibri Light" panose="020F0302020204030204" pitchFamily="34" charset="0"/>
              </a:rPr>
              <a:t>under age 6</a:t>
            </a:r>
          </a:p>
        </p:txBody>
      </p:sp>
      <p:pic>
        <p:nvPicPr>
          <p:cNvPr id="6" name="Picture 5" descr="Two adults sitting on the floor with painting supplies">
            <a:extLst>
              <a:ext uri="{FF2B5EF4-FFF2-40B4-BE49-F238E27FC236}">
                <a16:creationId xmlns:a16="http://schemas.microsoft.com/office/drawing/2014/main" id="{F9BD03E5-9B2F-C8D7-1C6E-605D2E789CF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140525" y="2315335"/>
            <a:ext cx="2862949" cy="1870528"/>
          </a:xfrm>
          <a:prstGeom prst="rect">
            <a:avLst/>
          </a:prstGeom>
        </p:spPr>
      </p:pic>
      <p:sp>
        <p:nvSpPr>
          <p:cNvPr id="14" name="TextBox 13">
            <a:extLst>
              <a:ext uri="{FF2B5EF4-FFF2-40B4-BE49-F238E27FC236}">
                <a16:creationId xmlns:a16="http://schemas.microsoft.com/office/drawing/2014/main" id="{EAACAB54-F209-9D77-BFC9-63A30F326388}"/>
              </a:ext>
            </a:extLst>
          </p:cNvPr>
          <p:cNvSpPr txBox="1"/>
          <p:nvPr/>
        </p:nvSpPr>
        <p:spPr>
          <a:xfrm>
            <a:off x="3300616" y="4474205"/>
            <a:ext cx="2528504" cy="1477328"/>
          </a:xfrm>
          <a:prstGeom prst="rect">
            <a:avLst/>
          </a:prstGeom>
          <a:noFill/>
        </p:spPr>
        <p:txBody>
          <a:bodyPr wrap="square" rtlCol="0">
            <a:spAutoFit/>
          </a:bodyPr>
          <a:lstStyle/>
          <a:p>
            <a:pPr marL="0" lvl="1" algn="ctr"/>
            <a:r>
              <a:rPr lang="en-US" sz="2400" dirty="0">
                <a:latin typeface="Franklin Gothic Book" panose="020B0503020102020204" pitchFamily="34" charset="0"/>
                <a:cs typeface="Calibri Light" panose="020F0302020204030204" pitchFamily="34" charset="0"/>
              </a:rPr>
              <a:t>Adults through jobs, hobbies or cultural practices</a:t>
            </a:r>
          </a:p>
          <a:p>
            <a:pPr lvl="1"/>
            <a:endParaRPr lang="en-US" sz="1800" dirty="0">
              <a:latin typeface="Calibri Light" panose="020F0302020204030204" pitchFamily="34" charset="0"/>
              <a:cs typeface="Calibri Light" panose="020F0302020204030204" pitchFamily="34" charset="0"/>
            </a:endParaRPr>
          </a:p>
        </p:txBody>
      </p:sp>
      <p:pic>
        <p:nvPicPr>
          <p:cNvPr id="7" name="Picture 6" descr="Pregnant person">
            <a:extLst>
              <a:ext uri="{FF2B5EF4-FFF2-40B4-BE49-F238E27FC236}">
                <a16:creationId xmlns:a16="http://schemas.microsoft.com/office/drawing/2014/main" id="{3D759541-A5EA-0BD6-9F38-DA33D21418A4}"/>
              </a:ext>
            </a:extLst>
          </p:cNvPr>
          <p:cNvPicPr>
            <a:picLocks/>
          </p:cNvPicPr>
          <p:nvPr/>
        </p:nvPicPr>
        <p:blipFill rotWithShape="1">
          <a:blip r:embed="rId5" cstate="screen">
            <a:extLst>
              <a:ext uri="{28A0092B-C50C-407E-A947-70E740481C1C}">
                <a14:useLocalDpi xmlns:a14="http://schemas.microsoft.com/office/drawing/2010/main"/>
              </a:ext>
            </a:extLst>
          </a:blip>
          <a:srcRect r="-465"/>
          <a:stretch/>
        </p:blipFill>
        <p:spPr>
          <a:xfrm>
            <a:off x="6237417" y="2317250"/>
            <a:ext cx="2502513" cy="1874118"/>
          </a:xfrm>
          <a:prstGeom prst="rect">
            <a:avLst/>
          </a:prstGeom>
        </p:spPr>
      </p:pic>
      <p:sp>
        <p:nvSpPr>
          <p:cNvPr id="8" name="TextBox 7">
            <a:extLst>
              <a:ext uri="{FF2B5EF4-FFF2-40B4-BE49-F238E27FC236}">
                <a16:creationId xmlns:a16="http://schemas.microsoft.com/office/drawing/2014/main" id="{2969D1E2-465D-B97F-578D-7C0A4F54B0A2}"/>
              </a:ext>
            </a:extLst>
          </p:cNvPr>
          <p:cNvSpPr txBox="1"/>
          <p:nvPr/>
        </p:nvSpPr>
        <p:spPr>
          <a:xfrm>
            <a:off x="6208421" y="4134331"/>
            <a:ext cx="2367879" cy="235216"/>
          </a:xfrm>
          <a:prstGeom prst="rect">
            <a:avLst/>
          </a:prstGeom>
          <a:noFill/>
        </p:spPr>
        <p:txBody>
          <a:bodyPr wrap="square" rtlCol="0">
            <a:spAutoFit/>
          </a:bodyPr>
          <a:lstStyle/>
          <a:p>
            <a:r>
              <a:rPr lang="en-US" sz="700" dirty="0"/>
              <a:t>Photo by </a:t>
            </a:r>
            <a:r>
              <a:rPr lang="en-US" sz="700" dirty="0" err="1"/>
              <a:t>Arteida</a:t>
            </a:r>
            <a:r>
              <a:rPr lang="en-US" sz="700" dirty="0"/>
              <a:t> </a:t>
            </a:r>
            <a:r>
              <a:rPr lang="en-US" sz="700" dirty="0" err="1"/>
              <a:t>Mjeshtri</a:t>
            </a:r>
            <a:r>
              <a:rPr lang="en-US" sz="700" dirty="0"/>
              <a:t> on </a:t>
            </a:r>
            <a:r>
              <a:rPr lang="en-US" sz="700" dirty="0" err="1"/>
              <a:t>Unsplash</a:t>
            </a:r>
            <a:endParaRPr lang="es-MX" sz="700" dirty="0"/>
          </a:p>
        </p:txBody>
      </p:sp>
      <p:sp>
        <p:nvSpPr>
          <p:cNvPr id="15" name="TextBox 14">
            <a:extLst>
              <a:ext uri="{FF2B5EF4-FFF2-40B4-BE49-F238E27FC236}">
                <a16:creationId xmlns:a16="http://schemas.microsoft.com/office/drawing/2014/main" id="{55D1D692-9ECE-F631-80A2-60FBEBB40133}"/>
              </a:ext>
            </a:extLst>
          </p:cNvPr>
          <p:cNvSpPr txBox="1"/>
          <p:nvPr/>
        </p:nvSpPr>
        <p:spPr>
          <a:xfrm>
            <a:off x="6250926" y="4474205"/>
            <a:ext cx="2489004" cy="830997"/>
          </a:xfrm>
          <a:prstGeom prst="rect">
            <a:avLst/>
          </a:prstGeom>
          <a:noFill/>
        </p:spPr>
        <p:txBody>
          <a:bodyPr wrap="square" lIns="91440" tIns="45720" rIns="91440" bIns="45720" rtlCol="0" anchor="t">
            <a:spAutoFit/>
          </a:bodyPr>
          <a:lstStyle/>
          <a:p>
            <a:pPr marL="0" lvl="1" algn="ctr"/>
            <a:r>
              <a:rPr lang="en-US" sz="2400" dirty="0">
                <a:latin typeface="Franklin Gothic Book"/>
                <a:cs typeface="Calibri Light"/>
              </a:rPr>
              <a:t>Pregnant and nursing women</a:t>
            </a:r>
            <a:endParaRPr lang="en-US" sz="2400" dirty="0">
              <a:latin typeface="Franklin Gothic Book" panose="020B0503020102020204" pitchFamily="34" charset="0"/>
              <a:cs typeface="Calibri Light" panose="020F0302020204030204" pitchFamily="34" charset="0"/>
            </a:endParaRPr>
          </a:p>
        </p:txBody>
      </p:sp>
      <p:sp>
        <p:nvSpPr>
          <p:cNvPr id="4" name="Slide Number Placeholder 5">
            <a:extLst>
              <a:ext uri="{FF2B5EF4-FFF2-40B4-BE49-F238E27FC236}">
                <a16:creationId xmlns:a16="http://schemas.microsoft.com/office/drawing/2014/main" id="{FC09E9DE-1C17-87A3-0D88-37F7CA53EAD3}"/>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14</a:t>
            </a:fld>
            <a:endParaRPr lang="en-US" dirty="0"/>
          </a:p>
        </p:txBody>
      </p:sp>
    </p:spTree>
    <p:extLst>
      <p:ext uri="{BB962C8B-B14F-4D97-AF65-F5344CB8AC3E}">
        <p14:creationId xmlns:p14="http://schemas.microsoft.com/office/powerpoint/2010/main" val="1634851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D91D833-0E7A-B0A2-080F-FD45DC074F74}"/>
              </a:ext>
            </a:extLst>
          </p:cNvPr>
          <p:cNvSpPr txBox="1">
            <a:spLocks noGrp="1"/>
          </p:cNvSpPr>
          <p:nvPr>
            <p:ph type="title" idx="4294967295"/>
          </p:nvPr>
        </p:nvSpPr>
        <p:spPr>
          <a:xfrm>
            <a:off x="628650" y="619281"/>
            <a:ext cx="7886700" cy="157534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100" b="1" i="0" u="none" strike="noStrike" kern="1200" cap="none" spc="0" normalizeH="0" baseline="0" noProof="0" dirty="0">
                <a:ln>
                  <a:noFill/>
                </a:ln>
                <a:solidFill>
                  <a:schemeClr val="tx1"/>
                </a:solidFill>
                <a:effectLst/>
                <a:uLnTx/>
                <a:uFillTx/>
                <a:latin typeface="Franklin Gothic Book"/>
                <a:ea typeface="+mj-ea"/>
                <a:cs typeface="Calibri Light"/>
              </a:rPr>
              <a:t>Populations at Greater Risk </a:t>
            </a:r>
            <a:r>
              <a:rPr kumimoji="0" lang="en-US" sz="3100" b="1" i="0" u="none" strike="noStrike" kern="1200" cap="none" spc="0" normalizeH="0" baseline="0" noProof="0" dirty="0">
                <a:ln>
                  <a:noFill/>
                </a:ln>
                <a:solidFill>
                  <a:schemeClr val="bg1"/>
                </a:solidFill>
                <a:effectLst/>
                <a:uLnTx/>
                <a:uFillTx/>
                <a:latin typeface="Franklin Gothic Book"/>
                <a:ea typeface="+mj-ea"/>
                <a:cs typeface="Calibri Light"/>
              </a:rPr>
              <a:t>1</a:t>
            </a:r>
            <a:endParaRPr kumimoji="0" lang="en-US" sz="3100" b="1" i="0" u="none" strike="noStrike" kern="1200" cap="none" spc="0" normalizeH="0" baseline="0" noProof="0" dirty="0">
              <a:ln>
                <a:noFill/>
              </a:ln>
              <a:solidFill>
                <a:schemeClr val="tx1"/>
              </a:solidFill>
              <a:effectLst/>
              <a:uLnTx/>
              <a:uFillTx/>
              <a:latin typeface="Franklin Gothic Book"/>
              <a:ea typeface="+mj-ea"/>
              <a:cs typeface="Calibri Light"/>
            </a:endParaRPr>
          </a:p>
        </p:txBody>
      </p:sp>
      <p:pic>
        <p:nvPicPr>
          <p:cNvPr id="2" name="Picture 1" descr="Child chewing on painted furniture">
            <a:extLst>
              <a:ext uri="{FF2B5EF4-FFF2-40B4-BE49-F238E27FC236}">
                <a16:creationId xmlns:a16="http://schemas.microsoft.com/office/drawing/2014/main" id="{AA16D73A-BD5F-F5F9-5406-2A6AB0417C2F}"/>
              </a:ext>
            </a:extLst>
          </p:cNvPr>
          <p:cNvPicPr>
            <a:picLocks noChangeAspect="1"/>
          </p:cNvPicPr>
          <p:nvPr/>
        </p:nvPicPr>
        <p:blipFill>
          <a:blip r:embed="rId3"/>
          <a:stretch>
            <a:fillRect/>
          </a:stretch>
        </p:blipFill>
        <p:spPr>
          <a:xfrm>
            <a:off x="2280250" y="2039259"/>
            <a:ext cx="5029199" cy="3383333"/>
          </a:xfrm>
          <a:prstGeom prst="rect">
            <a:avLst/>
          </a:prstGeom>
        </p:spPr>
      </p:pic>
      <p:sp>
        <p:nvSpPr>
          <p:cNvPr id="12" name="TextBox 11">
            <a:extLst>
              <a:ext uri="{FF2B5EF4-FFF2-40B4-BE49-F238E27FC236}">
                <a16:creationId xmlns:a16="http://schemas.microsoft.com/office/drawing/2014/main" id="{7E849A5B-EDDA-65D5-F990-79DB541AD56C}"/>
              </a:ext>
            </a:extLst>
          </p:cNvPr>
          <p:cNvSpPr txBox="1"/>
          <p:nvPr/>
        </p:nvSpPr>
        <p:spPr>
          <a:xfrm>
            <a:off x="2453434" y="5798654"/>
            <a:ext cx="4268666" cy="461665"/>
          </a:xfrm>
          <a:prstGeom prst="rect">
            <a:avLst/>
          </a:prstGeom>
          <a:noFill/>
        </p:spPr>
        <p:txBody>
          <a:bodyPr wrap="square" rtlCol="0">
            <a:spAutoFit/>
          </a:bodyPr>
          <a:lstStyle/>
          <a:p>
            <a:pPr marL="0" lvl="1" algn="ctr"/>
            <a:r>
              <a:rPr lang="en-US" sz="2400" dirty="0">
                <a:latin typeface="Franklin Gothic Book" panose="020B0503020102020204" pitchFamily="34" charset="0"/>
                <a:cs typeface="Calibri Light" panose="020F0302020204030204" pitchFamily="34" charset="0"/>
              </a:rPr>
              <a:t>Children under age 6</a:t>
            </a:r>
          </a:p>
        </p:txBody>
      </p:sp>
      <p:sp>
        <p:nvSpPr>
          <p:cNvPr id="4" name="Slide Number Placeholder 5">
            <a:extLst>
              <a:ext uri="{FF2B5EF4-FFF2-40B4-BE49-F238E27FC236}">
                <a16:creationId xmlns:a16="http://schemas.microsoft.com/office/drawing/2014/main" id="{FC09E9DE-1C17-87A3-0D88-37F7CA53EAD3}"/>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15</a:t>
            </a:fld>
            <a:endParaRPr lang="en-US" dirty="0"/>
          </a:p>
        </p:txBody>
      </p:sp>
    </p:spTree>
    <p:extLst>
      <p:ext uri="{BB962C8B-B14F-4D97-AF65-F5344CB8AC3E}">
        <p14:creationId xmlns:p14="http://schemas.microsoft.com/office/powerpoint/2010/main" val="3844615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6FE34E6-AB21-E6CC-9159-09AD54474596}"/>
              </a:ext>
            </a:extLst>
          </p:cNvPr>
          <p:cNvSpPr>
            <a:spLocks noGrp="1"/>
          </p:cNvSpPr>
          <p:nvPr>
            <p:ph type="title"/>
          </p:nvPr>
        </p:nvSpPr>
        <p:spPr>
          <a:xfrm>
            <a:off x="459910" y="3752849"/>
            <a:ext cx="2468166" cy="2452687"/>
          </a:xfrm>
        </p:spPr>
        <p:txBody>
          <a:bodyPr anchor="ctr">
            <a:normAutofit/>
          </a:bodyPr>
          <a:lstStyle/>
          <a:p>
            <a:r>
              <a:rPr lang="en-US" sz="3100" b="1" dirty="0">
                <a:latin typeface="Franklin Gothic Book" panose="020B0503020102020204" pitchFamily="34" charset="0"/>
                <a:cs typeface="Calibri Light" panose="020F0302020204030204" pitchFamily="34" charset="0"/>
              </a:rPr>
              <a:t>Health Effects: Children</a:t>
            </a:r>
          </a:p>
        </p:txBody>
      </p:sp>
      <p:pic>
        <p:nvPicPr>
          <p:cNvPr id="6" name="Content Placeholder 5" descr="A group of children walking with an adult&#10;">
            <a:extLst>
              <a:ext uri="{FF2B5EF4-FFF2-40B4-BE49-F238E27FC236}">
                <a16:creationId xmlns:a16="http://schemas.microsoft.com/office/drawing/2014/main" id="{1EBBB033-9EE4-5800-EEA2-ED1F0C684D0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8" name="Content Placeholder 2">
            <a:extLst>
              <a:ext uri="{FF2B5EF4-FFF2-40B4-BE49-F238E27FC236}">
                <a16:creationId xmlns:a16="http://schemas.microsoft.com/office/drawing/2014/main" id="{FA7AF524-AD42-4239-642B-8D1C04EC4F84}"/>
              </a:ext>
            </a:extLst>
          </p:cNvPr>
          <p:cNvSpPr txBox="1">
            <a:spLocks/>
          </p:cNvSpPr>
          <p:nvPr/>
        </p:nvSpPr>
        <p:spPr>
          <a:xfrm>
            <a:off x="3167986" y="3752850"/>
            <a:ext cx="5614060" cy="245268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300" dirty="0">
                <a:latin typeface="Franklin Gothic Book" panose="020B0503020102020204" pitchFamily="34" charset="0"/>
                <a:cs typeface="Calibri Light" panose="020F0302020204030204" pitchFamily="34" charset="0"/>
              </a:rPr>
              <a:t>Behavior and learning problems</a:t>
            </a:r>
          </a:p>
          <a:p>
            <a:r>
              <a:rPr lang="en-US" sz="2300" dirty="0">
                <a:latin typeface="Franklin Gothic Book" panose="020B0503020102020204" pitchFamily="34" charset="0"/>
                <a:cs typeface="Calibri Light" panose="020F0302020204030204" pitchFamily="34" charset="0"/>
              </a:rPr>
              <a:t>Lower IQ and hyperactivity</a:t>
            </a:r>
          </a:p>
          <a:p>
            <a:r>
              <a:rPr lang="en-US" sz="2300" dirty="0">
                <a:latin typeface="Franklin Gothic Book" panose="020B0503020102020204" pitchFamily="34" charset="0"/>
                <a:cs typeface="Calibri Light" panose="020F0302020204030204" pitchFamily="34" charset="0"/>
              </a:rPr>
              <a:t>Slowed growth</a:t>
            </a:r>
          </a:p>
          <a:p>
            <a:r>
              <a:rPr lang="en-US" sz="2300" dirty="0">
                <a:latin typeface="Franklin Gothic Book" panose="020B0503020102020204" pitchFamily="34" charset="0"/>
                <a:cs typeface="Calibri Light" panose="020F0302020204030204" pitchFamily="34" charset="0"/>
              </a:rPr>
              <a:t>Hearing problems</a:t>
            </a:r>
          </a:p>
          <a:p>
            <a:r>
              <a:rPr lang="en-US" sz="2300" dirty="0">
                <a:latin typeface="Franklin Gothic Book" panose="020B0503020102020204" pitchFamily="34" charset="0"/>
                <a:cs typeface="Calibri Light" panose="020F0302020204030204" pitchFamily="34" charset="0"/>
              </a:rPr>
              <a:t>Anemia</a:t>
            </a:r>
          </a:p>
        </p:txBody>
      </p:sp>
      <p:sp>
        <p:nvSpPr>
          <p:cNvPr id="9" name="Slide Number Placeholder 5">
            <a:extLst>
              <a:ext uri="{FF2B5EF4-FFF2-40B4-BE49-F238E27FC236}">
                <a16:creationId xmlns:a16="http://schemas.microsoft.com/office/drawing/2014/main" id="{AFB23A45-97D9-6546-DCE7-708523712144}"/>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16</a:t>
            </a:fld>
            <a:endParaRPr lang="en-US" dirty="0"/>
          </a:p>
        </p:txBody>
      </p:sp>
    </p:spTree>
    <p:extLst>
      <p:ext uri="{BB962C8B-B14F-4D97-AF65-F5344CB8AC3E}">
        <p14:creationId xmlns:p14="http://schemas.microsoft.com/office/powerpoint/2010/main" val="2225320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9815A2B-9FDF-4312-8500-095A957390CA}"/>
              </a:ext>
            </a:extLst>
          </p:cNvPr>
          <p:cNvSpPr txBox="1">
            <a:spLocks noGrp="1"/>
          </p:cNvSpPr>
          <p:nvPr>
            <p:ph type="title" idx="4294967295"/>
          </p:nvPr>
        </p:nvSpPr>
        <p:spPr>
          <a:xfrm>
            <a:off x="628650" y="619281"/>
            <a:ext cx="7886700" cy="157534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100" b="1" i="0" u="none" strike="noStrike" kern="1200" cap="none" spc="0" normalizeH="0" baseline="0" noProof="0" dirty="0">
                <a:ln>
                  <a:noFill/>
                </a:ln>
                <a:solidFill>
                  <a:schemeClr val="tx1"/>
                </a:solidFill>
                <a:effectLst/>
                <a:uLnTx/>
                <a:uFillTx/>
                <a:latin typeface="Franklin Gothic Book"/>
                <a:ea typeface="+mj-ea"/>
                <a:cs typeface="Calibri Light"/>
              </a:rPr>
              <a:t>Populations at Greater Risk </a:t>
            </a:r>
            <a:r>
              <a:rPr kumimoji="0" lang="en-US" sz="3100" b="1" i="0" u="none" strike="noStrike" kern="1200" cap="none" spc="0" normalizeH="0" baseline="0" noProof="0" dirty="0">
                <a:ln>
                  <a:noFill/>
                </a:ln>
                <a:solidFill>
                  <a:schemeClr val="bg1"/>
                </a:solidFill>
                <a:effectLst/>
                <a:uLnTx/>
                <a:uFillTx/>
                <a:latin typeface="Franklin Gothic Book"/>
                <a:ea typeface="+mj-ea"/>
                <a:cs typeface="Calibri Light"/>
              </a:rPr>
              <a:t>3</a:t>
            </a:r>
            <a:endParaRPr kumimoji="0" lang="en-US" sz="3100" b="1" i="0" u="none" strike="noStrike" kern="1200" cap="none" spc="0" normalizeH="0" baseline="0" noProof="0" dirty="0">
              <a:ln>
                <a:noFill/>
              </a:ln>
              <a:solidFill>
                <a:schemeClr val="tx1"/>
              </a:solidFill>
              <a:effectLst/>
              <a:uLnTx/>
              <a:uFillTx/>
              <a:latin typeface="Franklin Gothic Book"/>
              <a:ea typeface="+mj-ea"/>
              <a:cs typeface="Calibri Light"/>
            </a:endParaRPr>
          </a:p>
        </p:txBody>
      </p:sp>
      <p:pic>
        <p:nvPicPr>
          <p:cNvPr id="6" name="Picture 5" descr="People sitting on the floor with painting supplies">
            <a:extLst>
              <a:ext uri="{FF2B5EF4-FFF2-40B4-BE49-F238E27FC236}">
                <a16:creationId xmlns:a16="http://schemas.microsoft.com/office/drawing/2014/main" id="{9AE42FAD-1622-28A0-6785-52D87D7B90D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55834" y="2056651"/>
            <a:ext cx="4830766" cy="3220511"/>
          </a:xfrm>
          <a:prstGeom prst="rect">
            <a:avLst/>
          </a:prstGeom>
        </p:spPr>
      </p:pic>
      <p:sp>
        <p:nvSpPr>
          <p:cNvPr id="7" name="TextBox 6">
            <a:extLst>
              <a:ext uri="{FF2B5EF4-FFF2-40B4-BE49-F238E27FC236}">
                <a16:creationId xmlns:a16="http://schemas.microsoft.com/office/drawing/2014/main" id="{F79C0F26-306E-23B9-7610-359118FDA334}"/>
              </a:ext>
            </a:extLst>
          </p:cNvPr>
          <p:cNvSpPr txBox="1"/>
          <p:nvPr/>
        </p:nvSpPr>
        <p:spPr>
          <a:xfrm>
            <a:off x="1997016" y="5337166"/>
            <a:ext cx="5135880" cy="1107996"/>
          </a:xfrm>
          <a:prstGeom prst="rect">
            <a:avLst/>
          </a:prstGeom>
          <a:noFill/>
        </p:spPr>
        <p:txBody>
          <a:bodyPr wrap="square" rtlCol="0">
            <a:spAutoFit/>
          </a:bodyPr>
          <a:lstStyle/>
          <a:p>
            <a:pPr marL="0" lvl="1" algn="ctr"/>
            <a:r>
              <a:rPr lang="en-US" sz="2400" dirty="0">
                <a:latin typeface="Franklin Gothic Book" panose="020B0503020102020204" pitchFamily="34" charset="0"/>
                <a:cs typeface="Calibri Light" panose="020F0302020204030204" pitchFamily="34" charset="0"/>
              </a:rPr>
              <a:t>Adults through jobs, hobbies or cultural practices</a:t>
            </a:r>
          </a:p>
          <a:p>
            <a:pPr lvl="1"/>
            <a:endParaRPr lang="en-US" sz="1800" dirty="0">
              <a:latin typeface="Calibri Light" panose="020F0302020204030204" pitchFamily="34" charset="0"/>
              <a:cs typeface="Calibri Light" panose="020F0302020204030204" pitchFamily="34" charset="0"/>
            </a:endParaRPr>
          </a:p>
        </p:txBody>
      </p:sp>
      <p:sp>
        <p:nvSpPr>
          <p:cNvPr id="4" name="Slide Number Placeholder 5">
            <a:extLst>
              <a:ext uri="{FF2B5EF4-FFF2-40B4-BE49-F238E27FC236}">
                <a16:creationId xmlns:a16="http://schemas.microsoft.com/office/drawing/2014/main" id="{FC09E9DE-1C17-87A3-0D88-37F7CA53EAD3}"/>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17</a:t>
            </a:fld>
            <a:endParaRPr lang="en-US" dirty="0"/>
          </a:p>
        </p:txBody>
      </p:sp>
    </p:spTree>
    <p:extLst>
      <p:ext uri="{BB962C8B-B14F-4D97-AF65-F5344CB8AC3E}">
        <p14:creationId xmlns:p14="http://schemas.microsoft.com/office/powerpoint/2010/main" val="776304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B187757-814D-3D28-5B5C-133B52C2324E}"/>
              </a:ext>
            </a:extLst>
          </p:cNvPr>
          <p:cNvSpPr>
            <a:spLocks noGrp="1"/>
          </p:cNvSpPr>
          <p:nvPr>
            <p:ph type="title"/>
          </p:nvPr>
        </p:nvSpPr>
        <p:spPr>
          <a:xfrm>
            <a:off x="360759" y="3752849"/>
            <a:ext cx="2468166" cy="2452687"/>
          </a:xfrm>
        </p:spPr>
        <p:txBody>
          <a:bodyPr anchor="ctr">
            <a:normAutofit/>
          </a:bodyPr>
          <a:lstStyle/>
          <a:p>
            <a:r>
              <a:rPr lang="en-US" sz="3100" b="1" dirty="0">
                <a:latin typeface="Franklin Gothic Book" panose="020B0503020102020204" pitchFamily="34" charset="0"/>
                <a:cs typeface="Calibri Light" panose="020F0302020204030204" pitchFamily="34" charset="0"/>
              </a:rPr>
              <a:t>Health Effects: Adults</a:t>
            </a:r>
          </a:p>
        </p:txBody>
      </p:sp>
      <p:pic>
        <p:nvPicPr>
          <p:cNvPr id="5" name="Picture 4" descr="A doctor talking to a patient&#10;">
            <a:extLst>
              <a:ext uri="{FF2B5EF4-FFF2-40B4-BE49-F238E27FC236}">
                <a16:creationId xmlns:a16="http://schemas.microsoft.com/office/drawing/2014/main" id="{4DDA813A-DDF3-B6A6-B402-5F31199B3DE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7" name="Content Placeholder 2">
            <a:extLst>
              <a:ext uri="{FF2B5EF4-FFF2-40B4-BE49-F238E27FC236}">
                <a16:creationId xmlns:a16="http://schemas.microsoft.com/office/drawing/2014/main" id="{A4AEB810-B089-CD4C-1AE3-B7C112EC50CC}"/>
              </a:ext>
            </a:extLst>
          </p:cNvPr>
          <p:cNvSpPr txBox="1">
            <a:spLocks/>
          </p:cNvSpPr>
          <p:nvPr/>
        </p:nvSpPr>
        <p:spPr>
          <a:xfrm>
            <a:off x="2828925" y="3752850"/>
            <a:ext cx="6156049" cy="245268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2300" dirty="0">
                <a:latin typeface="Franklin Gothic Book" panose="020B0503020102020204" pitchFamily="34" charset="0"/>
              </a:rPr>
              <a:t>Increased blood pressure and incidence of hypertension</a:t>
            </a:r>
          </a:p>
          <a:p>
            <a:pPr lvl="0"/>
            <a:r>
              <a:rPr lang="en-US" sz="2300" dirty="0">
                <a:latin typeface="Franklin Gothic Book" panose="020B0503020102020204" pitchFamily="34" charset="0"/>
              </a:rPr>
              <a:t>Decreased kidney function</a:t>
            </a:r>
          </a:p>
          <a:p>
            <a:pPr lvl="0"/>
            <a:r>
              <a:rPr lang="en-US" sz="2300" dirty="0">
                <a:latin typeface="Franklin Gothic Book" panose="020B0503020102020204" pitchFamily="34" charset="0"/>
              </a:rPr>
              <a:t>Reproductive problems (people of all genders)</a:t>
            </a:r>
          </a:p>
        </p:txBody>
      </p:sp>
      <p:sp>
        <p:nvSpPr>
          <p:cNvPr id="8" name="Slide Number Placeholder 5">
            <a:extLst>
              <a:ext uri="{FF2B5EF4-FFF2-40B4-BE49-F238E27FC236}">
                <a16:creationId xmlns:a16="http://schemas.microsoft.com/office/drawing/2014/main" id="{DFA108A0-D082-4858-CC82-238E6ACD423D}"/>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18</a:t>
            </a:fld>
            <a:endParaRPr lang="en-US" dirty="0"/>
          </a:p>
        </p:txBody>
      </p:sp>
    </p:spTree>
    <p:extLst>
      <p:ext uri="{BB962C8B-B14F-4D97-AF65-F5344CB8AC3E}">
        <p14:creationId xmlns:p14="http://schemas.microsoft.com/office/powerpoint/2010/main" val="1776143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C9C7B73-768F-25B1-1B9B-2FCB8321A50B}"/>
              </a:ext>
            </a:extLst>
          </p:cNvPr>
          <p:cNvSpPr txBox="1">
            <a:spLocks noGrp="1"/>
          </p:cNvSpPr>
          <p:nvPr>
            <p:ph type="title" idx="4294967295"/>
          </p:nvPr>
        </p:nvSpPr>
        <p:spPr>
          <a:xfrm>
            <a:off x="628650" y="619281"/>
            <a:ext cx="7886700" cy="157534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100" b="1" i="0" u="none" strike="noStrike" kern="1200" cap="none" spc="0" normalizeH="0" baseline="0" noProof="0" dirty="0">
                <a:ln>
                  <a:noFill/>
                </a:ln>
                <a:solidFill>
                  <a:schemeClr val="tx1"/>
                </a:solidFill>
                <a:effectLst/>
                <a:uLnTx/>
                <a:uFillTx/>
                <a:latin typeface="Franklin Gothic Book"/>
                <a:ea typeface="+mj-ea"/>
                <a:cs typeface="Calibri Light"/>
              </a:rPr>
              <a:t>Populations at Greater Risk </a:t>
            </a:r>
            <a:r>
              <a:rPr kumimoji="0" lang="en-US" sz="3100" b="1" i="0" u="none" strike="noStrike" kern="1200" cap="none" spc="0" normalizeH="0" baseline="0" noProof="0" dirty="0">
                <a:ln>
                  <a:noFill/>
                </a:ln>
                <a:solidFill>
                  <a:schemeClr val="bg1"/>
                </a:solidFill>
                <a:effectLst/>
                <a:uLnTx/>
                <a:uFillTx/>
                <a:latin typeface="Franklin Gothic Book"/>
                <a:ea typeface="+mj-ea"/>
                <a:cs typeface="Calibri Light"/>
              </a:rPr>
              <a:t>4</a:t>
            </a:r>
            <a:endParaRPr kumimoji="0" lang="en-US" sz="3100" b="1" i="0" u="none" strike="noStrike" kern="1200" cap="none" spc="0" normalizeH="0" baseline="0" noProof="0" dirty="0">
              <a:ln>
                <a:noFill/>
              </a:ln>
              <a:solidFill>
                <a:schemeClr val="tx1"/>
              </a:solidFill>
              <a:effectLst/>
              <a:uLnTx/>
              <a:uFillTx/>
              <a:latin typeface="Franklin Gothic Book"/>
              <a:ea typeface="+mj-ea"/>
              <a:cs typeface="Calibri Light"/>
            </a:endParaRPr>
          </a:p>
        </p:txBody>
      </p:sp>
      <p:pic>
        <p:nvPicPr>
          <p:cNvPr id="8" name="Picture 7" descr="Pregnant person">
            <a:extLst>
              <a:ext uri="{FF2B5EF4-FFF2-40B4-BE49-F238E27FC236}">
                <a16:creationId xmlns:a16="http://schemas.microsoft.com/office/drawing/2014/main" id="{FF78D185-23CB-01BD-A4BB-20C1F63DE33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889"/>
          <a:stretch/>
        </p:blipFill>
        <p:spPr>
          <a:xfrm>
            <a:off x="2391156" y="1824569"/>
            <a:ext cx="4361688" cy="3266444"/>
          </a:xfrm>
          <a:prstGeom prst="rect">
            <a:avLst/>
          </a:prstGeom>
        </p:spPr>
      </p:pic>
      <p:sp>
        <p:nvSpPr>
          <p:cNvPr id="9" name="TextBox 8">
            <a:extLst>
              <a:ext uri="{FF2B5EF4-FFF2-40B4-BE49-F238E27FC236}">
                <a16:creationId xmlns:a16="http://schemas.microsoft.com/office/drawing/2014/main" id="{FE2FF1B6-2B6C-909E-32D7-5EDC850C8A88}"/>
              </a:ext>
            </a:extLst>
          </p:cNvPr>
          <p:cNvSpPr txBox="1"/>
          <p:nvPr/>
        </p:nvSpPr>
        <p:spPr>
          <a:xfrm>
            <a:off x="2391156" y="5101162"/>
            <a:ext cx="2367879" cy="235216"/>
          </a:xfrm>
          <a:prstGeom prst="rect">
            <a:avLst/>
          </a:prstGeom>
          <a:noFill/>
        </p:spPr>
        <p:txBody>
          <a:bodyPr wrap="square" rtlCol="0">
            <a:spAutoFit/>
          </a:bodyPr>
          <a:lstStyle/>
          <a:p>
            <a:r>
              <a:rPr lang="en-US" sz="700" dirty="0"/>
              <a:t>Photo by </a:t>
            </a:r>
            <a:r>
              <a:rPr lang="en-US" sz="700" dirty="0" err="1"/>
              <a:t>Arteida</a:t>
            </a:r>
            <a:r>
              <a:rPr lang="en-US" sz="700" dirty="0"/>
              <a:t> </a:t>
            </a:r>
            <a:r>
              <a:rPr lang="en-US" sz="700" dirty="0" err="1"/>
              <a:t>Mjeshtri</a:t>
            </a:r>
            <a:r>
              <a:rPr lang="en-US" sz="700" dirty="0"/>
              <a:t> on </a:t>
            </a:r>
            <a:r>
              <a:rPr lang="en-US" sz="700" dirty="0" err="1"/>
              <a:t>Unsplash</a:t>
            </a:r>
            <a:endParaRPr lang="es-MX" sz="700" dirty="0"/>
          </a:p>
        </p:txBody>
      </p:sp>
      <p:sp>
        <p:nvSpPr>
          <p:cNvPr id="6" name="TextBox 5">
            <a:extLst>
              <a:ext uri="{FF2B5EF4-FFF2-40B4-BE49-F238E27FC236}">
                <a16:creationId xmlns:a16="http://schemas.microsoft.com/office/drawing/2014/main" id="{233F7D17-9B02-6305-7C49-71600FCF5A82}"/>
              </a:ext>
              <a:ext uri="{C183D7F6-B498-43B3-948B-1728B52AA6E4}">
                <adec:decorative xmlns:adec="http://schemas.microsoft.com/office/drawing/2017/decorative" val="1"/>
              </a:ext>
            </a:extLst>
          </p:cNvPr>
          <p:cNvSpPr txBox="1"/>
          <p:nvPr/>
        </p:nvSpPr>
        <p:spPr>
          <a:xfrm>
            <a:off x="10527879" y="13051711"/>
            <a:ext cx="4526883" cy="398273"/>
          </a:xfrm>
          <a:prstGeom prst="rect">
            <a:avLst/>
          </a:prstGeom>
          <a:noFill/>
        </p:spPr>
        <p:txBody>
          <a:bodyPr wrap="square" rtlCol="0">
            <a:spAutoFit/>
          </a:bodyPr>
          <a:lstStyle/>
          <a:p>
            <a:r>
              <a:rPr lang="en-US" sz="700" dirty="0"/>
              <a:t>Photo by </a:t>
            </a:r>
            <a:r>
              <a:rPr lang="en-US" sz="700" dirty="0" err="1"/>
              <a:t>Arteida</a:t>
            </a:r>
            <a:r>
              <a:rPr lang="en-US" sz="700" dirty="0"/>
              <a:t> </a:t>
            </a:r>
            <a:r>
              <a:rPr lang="en-US" sz="700" dirty="0" err="1"/>
              <a:t>Mjeshtri</a:t>
            </a:r>
            <a:r>
              <a:rPr lang="en-US" sz="700" dirty="0"/>
              <a:t> on </a:t>
            </a:r>
            <a:r>
              <a:rPr lang="en-US" sz="700" dirty="0" err="1"/>
              <a:t>Unsplash</a:t>
            </a:r>
            <a:endParaRPr lang="es-MX" sz="700" dirty="0"/>
          </a:p>
        </p:txBody>
      </p:sp>
      <p:sp>
        <p:nvSpPr>
          <p:cNvPr id="15" name="TextBox 14">
            <a:extLst>
              <a:ext uri="{FF2B5EF4-FFF2-40B4-BE49-F238E27FC236}">
                <a16:creationId xmlns:a16="http://schemas.microsoft.com/office/drawing/2014/main" id="{55D1D692-9ECE-F631-80A2-60FBEBB40133}"/>
              </a:ext>
            </a:extLst>
          </p:cNvPr>
          <p:cNvSpPr txBox="1"/>
          <p:nvPr/>
        </p:nvSpPr>
        <p:spPr>
          <a:xfrm>
            <a:off x="2283412" y="5336378"/>
            <a:ext cx="4553902" cy="461665"/>
          </a:xfrm>
          <a:prstGeom prst="rect">
            <a:avLst/>
          </a:prstGeom>
          <a:noFill/>
        </p:spPr>
        <p:txBody>
          <a:bodyPr wrap="square" lIns="91440" tIns="45720" rIns="91440" bIns="45720" rtlCol="0" anchor="t">
            <a:spAutoFit/>
          </a:bodyPr>
          <a:lstStyle/>
          <a:p>
            <a:pPr lvl="1" algn="ctr"/>
            <a:r>
              <a:rPr lang="en-US" sz="2400" dirty="0">
                <a:latin typeface="Franklin Gothic Book"/>
                <a:cs typeface="Calibri Light"/>
              </a:rPr>
              <a:t>Pregnant and nursing women</a:t>
            </a:r>
            <a:endParaRPr lang="en-US" sz="2400" dirty="0">
              <a:latin typeface="Franklin Gothic Book" panose="020B0503020102020204" pitchFamily="34" charset="0"/>
              <a:cs typeface="Calibri Light" panose="020F0302020204030204" pitchFamily="34" charset="0"/>
            </a:endParaRPr>
          </a:p>
        </p:txBody>
      </p:sp>
      <p:sp>
        <p:nvSpPr>
          <p:cNvPr id="4" name="Slide Number Placeholder 5">
            <a:extLst>
              <a:ext uri="{FF2B5EF4-FFF2-40B4-BE49-F238E27FC236}">
                <a16:creationId xmlns:a16="http://schemas.microsoft.com/office/drawing/2014/main" id="{FC09E9DE-1C17-87A3-0D88-37F7CA53EAD3}"/>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19</a:t>
            </a:fld>
            <a:endParaRPr lang="en-US" dirty="0"/>
          </a:p>
        </p:txBody>
      </p:sp>
    </p:spTree>
    <p:extLst>
      <p:ext uri="{BB962C8B-B14F-4D97-AF65-F5344CB8AC3E}">
        <p14:creationId xmlns:p14="http://schemas.microsoft.com/office/powerpoint/2010/main" val="2121177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6A443-32BE-412A-AB2E-B12AD1179A53}"/>
              </a:ext>
            </a:extLst>
          </p:cNvPr>
          <p:cNvSpPr>
            <a:spLocks noGrp="1"/>
          </p:cNvSpPr>
          <p:nvPr>
            <p:ph type="title"/>
          </p:nvPr>
        </p:nvSpPr>
        <p:spPr>
          <a:xfrm>
            <a:off x="360759" y="3752849"/>
            <a:ext cx="2468166" cy="2452687"/>
          </a:xfrm>
        </p:spPr>
        <p:txBody>
          <a:bodyPr anchor="ctr">
            <a:normAutofit/>
          </a:bodyPr>
          <a:lstStyle/>
          <a:p>
            <a:r>
              <a:rPr lang="en-US" sz="3100" b="1" dirty="0">
                <a:latin typeface="Franklin Gothic Book" panose="020B0503020102020204" pitchFamily="34" charset="0"/>
              </a:rPr>
              <a:t>Outline</a:t>
            </a:r>
          </a:p>
        </p:txBody>
      </p:sp>
      <p:pic>
        <p:nvPicPr>
          <p:cNvPr id="5" name="Picture 5" descr="Man and child harvesting cedar bark">
            <a:extLst>
              <a:ext uri="{FF2B5EF4-FFF2-40B4-BE49-F238E27FC236}">
                <a16:creationId xmlns:a16="http://schemas.microsoft.com/office/drawing/2014/main" id="{A0A6BF29-2B52-39C0-666E-E4B985FA639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823" y="-1186"/>
            <a:ext cx="9149688" cy="4054979"/>
          </a:xfrm>
          <a:prstGeom prst="flowChartDocument">
            <a:avLst/>
          </a:prstGeom>
        </p:spPr>
      </p:pic>
      <p:sp>
        <p:nvSpPr>
          <p:cNvPr id="3" name="Content Placeholder 2">
            <a:extLst>
              <a:ext uri="{FF2B5EF4-FFF2-40B4-BE49-F238E27FC236}">
                <a16:creationId xmlns:a16="http://schemas.microsoft.com/office/drawing/2014/main" id="{E55981CD-FF25-434D-BE74-F48EC459EBAA}"/>
              </a:ext>
            </a:extLst>
          </p:cNvPr>
          <p:cNvSpPr>
            <a:spLocks noGrp="1"/>
          </p:cNvSpPr>
          <p:nvPr>
            <p:ph idx="1"/>
          </p:nvPr>
        </p:nvSpPr>
        <p:spPr>
          <a:xfrm>
            <a:off x="3167986" y="3752850"/>
            <a:ext cx="5614060" cy="2452687"/>
          </a:xfrm>
        </p:spPr>
        <p:txBody>
          <a:bodyPr anchor="ctr">
            <a:normAutofit/>
          </a:bodyPr>
          <a:lstStyle/>
          <a:p>
            <a:r>
              <a:rPr lang="en-US" sz="2300" dirty="0">
                <a:latin typeface="Franklin Gothic Book" panose="020B0503020102020204" pitchFamily="34" charset="0"/>
              </a:rPr>
              <a:t>Potential sources of lead exposure</a:t>
            </a:r>
          </a:p>
          <a:p>
            <a:r>
              <a:rPr lang="en-US" sz="2300" dirty="0">
                <a:latin typeface="Franklin Gothic Book"/>
              </a:rPr>
              <a:t>Populations at greater risk</a:t>
            </a:r>
            <a:endParaRPr lang="en-US" sz="2300" dirty="0">
              <a:latin typeface="Franklin Gothic Book" panose="020B0503020102020204" pitchFamily="34" charset="0"/>
            </a:endParaRPr>
          </a:p>
          <a:p>
            <a:r>
              <a:rPr lang="en-US" sz="2300" dirty="0">
                <a:latin typeface="Franklin Gothic Book" panose="020B0503020102020204" pitchFamily="34" charset="0"/>
              </a:rPr>
              <a:t>Impacts and effects of lead exposure</a:t>
            </a:r>
          </a:p>
          <a:p>
            <a:r>
              <a:rPr lang="en-US" sz="2300" dirty="0">
                <a:latin typeface="Franklin Gothic Book" panose="020B0503020102020204" pitchFamily="34" charset="0"/>
              </a:rPr>
              <a:t>Taking action</a:t>
            </a:r>
            <a:endParaRPr lang="en-US" sz="2300">
              <a:latin typeface="Franklin Gothic Book" panose="020B0503020102020204" pitchFamily="34" charset="0"/>
            </a:endParaRPr>
          </a:p>
        </p:txBody>
      </p:sp>
      <p:sp>
        <p:nvSpPr>
          <p:cNvPr id="4" name="Slide Number Placeholder 5">
            <a:extLst>
              <a:ext uri="{FF2B5EF4-FFF2-40B4-BE49-F238E27FC236}">
                <a16:creationId xmlns:a16="http://schemas.microsoft.com/office/drawing/2014/main" id="{48BE9844-F32D-C403-0C2C-DB9416D3C2F5}"/>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2</a:t>
            </a:fld>
            <a:endParaRPr lang="en-US" dirty="0"/>
          </a:p>
        </p:txBody>
      </p:sp>
      <p:sp>
        <p:nvSpPr>
          <p:cNvPr id="6" name="TextBox 5">
            <a:extLst>
              <a:ext uri="{FF2B5EF4-FFF2-40B4-BE49-F238E27FC236}">
                <a16:creationId xmlns:a16="http://schemas.microsoft.com/office/drawing/2014/main" id="{B04A378B-4C3E-5E5A-3B93-F602D1DED076}"/>
              </a:ext>
              <a:ext uri="{C183D7F6-B498-43B3-948B-1728B52AA6E4}">
                <adec:decorative xmlns:adec="http://schemas.microsoft.com/office/drawing/2017/decorative" val="1"/>
              </a:ext>
            </a:extLst>
          </p:cNvPr>
          <p:cNvSpPr txBox="1"/>
          <p:nvPr/>
        </p:nvSpPr>
        <p:spPr>
          <a:xfrm>
            <a:off x="6237435" y="3429000"/>
            <a:ext cx="2906565" cy="215444"/>
          </a:xfrm>
          <a:prstGeom prst="rect">
            <a:avLst/>
          </a:prstGeom>
          <a:noFill/>
        </p:spPr>
        <p:txBody>
          <a:bodyPr wrap="none" rtlCol="0">
            <a:spAutoFit/>
          </a:bodyPr>
          <a:lstStyle/>
          <a:p>
            <a:pPr algn="ctr"/>
            <a:r>
              <a:rPr lang="en-US" sz="800" dirty="0"/>
              <a:t>Photo provided by Zender Environmental and Health Group</a:t>
            </a:r>
          </a:p>
        </p:txBody>
      </p:sp>
    </p:spTree>
    <p:extLst>
      <p:ext uri="{BB962C8B-B14F-4D97-AF65-F5344CB8AC3E}">
        <p14:creationId xmlns:p14="http://schemas.microsoft.com/office/powerpoint/2010/main" val="1739945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906EE39-64EA-9810-9676-08891F8F2136}"/>
              </a:ext>
            </a:extLst>
          </p:cNvPr>
          <p:cNvSpPr>
            <a:spLocks noGrp="1"/>
          </p:cNvSpPr>
          <p:nvPr>
            <p:ph type="title"/>
          </p:nvPr>
        </p:nvSpPr>
        <p:spPr>
          <a:xfrm>
            <a:off x="360759" y="3752849"/>
            <a:ext cx="2468166" cy="2452687"/>
          </a:xfrm>
        </p:spPr>
        <p:txBody>
          <a:bodyPr anchor="ctr">
            <a:normAutofit/>
          </a:bodyPr>
          <a:lstStyle/>
          <a:p>
            <a:r>
              <a:rPr lang="en-US" sz="3100" b="1" dirty="0">
                <a:latin typeface="Franklin Gothic Book"/>
                <a:cs typeface="Calibri Light"/>
              </a:rPr>
              <a:t>Health Effects: Pregnant Women</a:t>
            </a:r>
            <a:endParaRPr lang="en-US" sz="3100" b="1" dirty="0">
              <a:latin typeface="Franklin Gothic Book" panose="020B0503020102020204" pitchFamily="34" charset="0"/>
              <a:cs typeface="Calibri Light" panose="020F0302020204030204" pitchFamily="34" charset="0"/>
            </a:endParaRPr>
          </a:p>
        </p:txBody>
      </p:sp>
      <p:pic>
        <p:nvPicPr>
          <p:cNvPr id="6" name="Content Placeholder 5" descr="Pregnant person sitting on a couch">
            <a:extLst>
              <a:ext uri="{FF2B5EF4-FFF2-40B4-BE49-F238E27FC236}">
                <a16:creationId xmlns:a16="http://schemas.microsoft.com/office/drawing/2014/main" id="{B125CCCC-227C-90FB-2F98-DBB6C5495EB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11" name="Content Placeholder 2">
            <a:extLst>
              <a:ext uri="{FF2B5EF4-FFF2-40B4-BE49-F238E27FC236}">
                <a16:creationId xmlns:a16="http://schemas.microsoft.com/office/drawing/2014/main" id="{DCCEC97F-7126-77A6-65EE-EE97D4E78A64}"/>
              </a:ext>
            </a:extLst>
          </p:cNvPr>
          <p:cNvSpPr txBox="1">
            <a:spLocks/>
          </p:cNvSpPr>
          <p:nvPr/>
        </p:nvSpPr>
        <p:spPr>
          <a:xfrm>
            <a:off x="3167986" y="3752850"/>
            <a:ext cx="5816988" cy="245268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500"/>
              </a:spcAft>
            </a:pPr>
            <a:r>
              <a:rPr lang="en-US" sz="2300" dirty="0">
                <a:latin typeface="Franklin Gothic Book"/>
                <a:cs typeface="Calibri Light"/>
              </a:rPr>
              <a:t>Lead can pass from the mother, exposing the fetus or breastfeeding infant</a:t>
            </a:r>
          </a:p>
          <a:p>
            <a:pPr>
              <a:spcAft>
                <a:spcPts val="500"/>
              </a:spcAft>
            </a:pPr>
            <a:r>
              <a:rPr lang="en-US" sz="2300" dirty="0">
                <a:latin typeface="Franklin Gothic Book"/>
                <a:cs typeface="Calibri Light"/>
              </a:rPr>
              <a:t>Puts the mother at risk for miscarriage</a:t>
            </a:r>
          </a:p>
          <a:p>
            <a:pPr>
              <a:spcAft>
                <a:spcPts val="500"/>
              </a:spcAft>
            </a:pPr>
            <a:r>
              <a:rPr lang="en-US" sz="2300" dirty="0">
                <a:latin typeface="Franklin Gothic Book" panose="020B0503020102020204" pitchFamily="34" charset="0"/>
                <a:cs typeface="Calibri Light" panose="020F0302020204030204" pitchFamily="34" charset="0"/>
              </a:rPr>
              <a:t>Baby may be born too early or too small </a:t>
            </a:r>
          </a:p>
          <a:p>
            <a:pPr>
              <a:spcAft>
                <a:spcPts val="500"/>
              </a:spcAft>
            </a:pPr>
            <a:r>
              <a:rPr lang="en-US" sz="2300" dirty="0">
                <a:latin typeface="Franklin Gothic Book" panose="020B0503020102020204" pitchFamily="34" charset="0"/>
                <a:cs typeface="Calibri Light" panose="020F0302020204030204" pitchFamily="34" charset="0"/>
              </a:rPr>
              <a:t>Hurts the baby’s brain, kidneys and nervous system </a:t>
            </a:r>
          </a:p>
        </p:txBody>
      </p:sp>
      <p:sp>
        <p:nvSpPr>
          <p:cNvPr id="12" name="Slide Number Placeholder 5">
            <a:extLst>
              <a:ext uri="{FF2B5EF4-FFF2-40B4-BE49-F238E27FC236}">
                <a16:creationId xmlns:a16="http://schemas.microsoft.com/office/drawing/2014/main" id="{F085FF6A-FF00-30D0-7749-B13A8515C613}"/>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20</a:t>
            </a:fld>
            <a:endParaRPr lang="en-US" dirty="0"/>
          </a:p>
        </p:txBody>
      </p:sp>
    </p:spTree>
    <p:extLst>
      <p:ext uri="{BB962C8B-B14F-4D97-AF65-F5344CB8AC3E}">
        <p14:creationId xmlns:p14="http://schemas.microsoft.com/office/powerpoint/2010/main" val="1239741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01E22-58D7-4787-8F73-AFC3F725EA01}"/>
              </a:ext>
            </a:extLst>
          </p:cNvPr>
          <p:cNvSpPr>
            <a:spLocks noGrp="1"/>
          </p:cNvSpPr>
          <p:nvPr>
            <p:ph type="title"/>
          </p:nvPr>
        </p:nvSpPr>
        <p:spPr>
          <a:xfrm>
            <a:off x="360759" y="3752849"/>
            <a:ext cx="2468166" cy="2452687"/>
          </a:xfrm>
        </p:spPr>
        <p:txBody>
          <a:bodyPr anchor="ctr">
            <a:normAutofit/>
          </a:bodyPr>
          <a:lstStyle/>
          <a:p>
            <a:r>
              <a:rPr lang="en-US" sz="3100" b="1" dirty="0">
                <a:latin typeface="Franklin Gothic Book" panose="020B0503020102020204" pitchFamily="34" charset="0"/>
                <a:cs typeface="Calibri Light" panose="020F0302020204030204" pitchFamily="34" charset="0"/>
              </a:rPr>
              <a:t>Health Effects: Wildlife</a:t>
            </a:r>
          </a:p>
        </p:txBody>
      </p:sp>
      <p:pic>
        <p:nvPicPr>
          <p:cNvPr id="5" name="Picture 4" descr="A bald eagle flying in the sky">
            <a:extLst>
              <a:ext uri="{FF2B5EF4-FFF2-40B4-BE49-F238E27FC236}">
                <a16:creationId xmlns:a16="http://schemas.microsoft.com/office/drawing/2014/main" id="{6D8731A1-F09F-2A02-BCE4-DD166B34C86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6FA4C493-BAA0-4C3D-8044-46350A3D49DD}"/>
              </a:ext>
            </a:extLst>
          </p:cNvPr>
          <p:cNvSpPr>
            <a:spLocks noGrp="1"/>
          </p:cNvSpPr>
          <p:nvPr>
            <p:ph idx="1"/>
          </p:nvPr>
        </p:nvSpPr>
        <p:spPr>
          <a:xfrm>
            <a:off x="3167986" y="3752850"/>
            <a:ext cx="5614060" cy="2452687"/>
          </a:xfrm>
        </p:spPr>
        <p:txBody>
          <a:bodyPr anchor="ctr">
            <a:normAutofit/>
          </a:bodyPr>
          <a:lstStyle/>
          <a:p>
            <a:r>
              <a:rPr lang="en-US" sz="2400" dirty="0">
                <a:latin typeface="Franklin Gothic Book" panose="020B0503020102020204" pitchFamily="34" charset="0"/>
                <a:cs typeface="Calibri Light" panose="020F0302020204030204" pitchFamily="34" charset="0"/>
              </a:rPr>
              <a:t>Lead </a:t>
            </a:r>
            <a:r>
              <a:rPr lang="en-US" sz="2400" kern="1200" dirty="0">
                <a:effectLst/>
                <a:latin typeface="Franklin Gothic Book" panose="020B0503020102020204" pitchFamily="34" charset="0"/>
                <a:cs typeface="Calibri Light" panose="020F0302020204030204" pitchFamily="34" charset="0"/>
              </a:rPr>
              <a:t>can also impact wildlife species, such as birds, mammals and amphibians. </a:t>
            </a:r>
          </a:p>
          <a:p>
            <a:r>
              <a:rPr lang="en-US" sz="2400" kern="1200" dirty="0">
                <a:effectLst/>
                <a:latin typeface="Franklin Gothic Book" panose="020B0503020102020204" pitchFamily="34" charset="0"/>
                <a:cs typeface="Calibri Light" panose="020F0302020204030204" pitchFamily="34" charset="0"/>
              </a:rPr>
              <a:t>Animals can be exposed to lead from mining, facility emissions and lead-based paint.</a:t>
            </a:r>
            <a:endParaRPr lang="en-US" sz="2400" dirty="0">
              <a:latin typeface="Franklin Gothic Book" panose="020B0503020102020204" pitchFamily="34" charset="0"/>
              <a:cs typeface="Calibri Light" panose="020F0302020204030204" pitchFamily="34" charset="0"/>
            </a:endParaRPr>
          </a:p>
        </p:txBody>
      </p:sp>
      <p:sp>
        <p:nvSpPr>
          <p:cNvPr id="4" name="Slide Number Placeholder 5">
            <a:extLst>
              <a:ext uri="{FF2B5EF4-FFF2-40B4-BE49-F238E27FC236}">
                <a16:creationId xmlns:a16="http://schemas.microsoft.com/office/drawing/2014/main" id="{B75B0B3A-8797-B491-6639-EE59A034753C}"/>
              </a:ext>
            </a:extLst>
          </p:cNvPr>
          <p:cNvSpPr txBox="1">
            <a:spLocks/>
          </p:cNvSpPr>
          <p:nvPr/>
        </p:nvSpPr>
        <p:spPr>
          <a:xfrm>
            <a:off x="7086600" y="650741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21</a:t>
            </a:fld>
            <a:endParaRPr lang="en-US" dirty="0"/>
          </a:p>
        </p:txBody>
      </p:sp>
    </p:spTree>
    <p:extLst>
      <p:ext uri="{BB962C8B-B14F-4D97-AF65-F5344CB8AC3E}">
        <p14:creationId xmlns:p14="http://schemas.microsoft.com/office/powerpoint/2010/main" val="3569433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8CAFF-D262-4B31-81EA-FF98FF8A90EA}"/>
              </a:ext>
            </a:extLst>
          </p:cNvPr>
          <p:cNvSpPr>
            <a:spLocks noGrp="1"/>
          </p:cNvSpPr>
          <p:nvPr>
            <p:ph type="title"/>
          </p:nvPr>
        </p:nvSpPr>
        <p:spPr/>
        <p:txBody>
          <a:bodyPr/>
          <a:lstStyle/>
          <a:p>
            <a:r>
              <a:rPr lang="en-US" b="1" dirty="0">
                <a:latin typeface="Franklin Gothic Book" panose="020B0503020102020204" pitchFamily="34" charset="0"/>
              </a:rPr>
              <a:t>Taking Action</a:t>
            </a:r>
          </a:p>
        </p:txBody>
      </p:sp>
      <p:sp>
        <p:nvSpPr>
          <p:cNvPr id="3" name="Content Placeholder 2">
            <a:extLst>
              <a:ext uri="{FF2B5EF4-FFF2-40B4-BE49-F238E27FC236}">
                <a16:creationId xmlns:a16="http://schemas.microsoft.com/office/drawing/2014/main" id="{5B1A54CD-CC16-436F-A1FB-04C81CD2582A}"/>
              </a:ext>
            </a:extLst>
          </p:cNvPr>
          <p:cNvSpPr>
            <a:spLocks noGrp="1"/>
          </p:cNvSpPr>
          <p:nvPr>
            <p:ph idx="1"/>
          </p:nvPr>
        </p:nvSpPr>
        <p:spPr>
          <a:xfrm>
            <a:off x="628649" y="1455965"/>
            <a:ext cx="7886699" cy="579664"/>
          </a:xfrm>
        </p:spPr>
        <p:txBody>
          <a:bodyPr/>
          <a:lstStyle/>
          <a:p>
            <a:pPr marL="0" indent="0">
              <a:buNone/>
            </a:pPr>
            <a:r>
              <a:rPr lang="en-US" dirty="0">
                <a:latin typeface="Franklin Gothic Book" panose="020B0503020102020204" pitchFamily="34" charset="0"/>
              </a:rPr>
              <a:t>Lead exposure and lead poisoning is preventable!</a:t>
            </a:r>
          </a:p>
          <a:p>
            <a:endParaRPr lang="en-US" dirty="0"/>
          </a:p>
        </p:txBody>
      </p:sp>
      <p:pic>
        <p:nvPicPr>
          <p:cNvPr id="6" name="Picture 5" descr="Circle infographic with 8 images of actions to reduce lead exposure: &#10;1. Keep homes clean and dust free;&#10;2. Eat a diet high in calcium, iron and vitamin C;&#10;3. Wash hands; &#10;4. Play in grass;&#10;5. Hire certified lead professionals;&#10;6. Shower and change;&#10;7. Wash toys, pacifiers and bottles; and&#10;8. Run your water.">
            <a:extLst>
              <a:ext uri="{FF2B5EF4-FFF2-40B4-BE49-F238E27FC236}">
                <a16:creationId xmlns:a16="http://schemas.microsoft.com/office/drawing/2014/main" id="{AA9885B6-1B00-4F67-BDA1-00B9DDAD0ADA}"/>
              </a:ex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85916" y="2186030"/>
            <a:ext cx="4390120" cy="4229024"/>
          </a:xfrm>
          <a:prstGeom prst="rect">
            <a:avLst/>
          </a:prstGeom>
        </p:spPr>
      </p:pic>
      <p:sp>
        <p:nvSpPr>
          <p:cNvPr id="4" name="Slide Number Placeholder 5">
            <a:extLst>
              <a:ext uri="{FF2B5EF4-FFF2-40B4-BE49-F238E27FC236}">
                <a16:creationId xmlns:a16="http://schemas.microsoft.com/office/drawing/2014/main" id="{8C77EEDF-E661-68D7-E34B-233655830B1C}"/>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22</a:t>
            </a:fld>
            <a:endParaRPr lang="en-US" dirty="0"/>
          </a:p>
        </p:txBody>
      </p:sp>
    </p:spTree>
    <p:extLst>
      <p:ext uri="{BB962C8B-B14F-4D97-AF65-F5344CB8AC3E}">
        <p14:creationId xmlns:p14="http://schemas.microsoft.com/office/powerpoint/2010/main" val="67521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9ABC1-C64F-446B-84D7-6BF3348D1983}"/>
              </a:ext>
            </a:extLst>
          </p:cNvPr>
          <p:cNvSpPr>
            <a:spLocks noGrp="1"/>
          </p:cNvSpPr>
          <p:nvPr>
            <p:ph type="title"/>
          </p:nvPr>
        </p:nvSpPr>
        <p:spPr>
          <a:xfrm>
            <a:off x="187287" y="3759963"/>
            <a:ext cx="3095739" cy="2452687"/>
          </a:xfrm>
        </p:spPr>
        <p:txBody>
          <a:bodyPr vert="horz" lIns="91440" tIns="45720" rIns="91440" bIns="45720" rtlCol="0" anchor="ctr">
            <a:normAutofit/>
          </a:bodyPr>
          <a:lstStyle/>
          <a:p>
            <a:r>
              <a:rPr lang="en-US" sz="3100" b="1" dirty="0">
                <a:latin typeface="Franklin Gothic Book" panose="020B0503020102020204" pitchFamily="34" charset="0"/>
                <a:cs typeface="Calibri Light" panose="020F0302020204030204" pitchFamily="34" charset="0"/>
              </a:rPr>
              <a:t>Keep Homes Clean &amp; Dust-Free</a:t>
            </a:r>
          </a:p>
        </p:txBody>
      </p:sp>
      <p:pic>
        <p:nvPicPr>
          <p:cNvPr id="9" name="Content Placeholder 8" descr="A person wearing gloves spraying a spray on a table.">
            <a:extLst>
              <a:ext uri="{FF2B5EF4-FFF2-40B4-BE49-F238E27FC236}">
                <a16:creationId xmlns:a16="http://schemas.microsoft.com/office/drawing/2014/main" id="{EADEEA43-275E-9DA8-7D46-EAD4CA7C5AEC}"/>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27357" b="12041"/>
          <a:stretch/>
        </p:blipFill>
        <p:spPr>
          <a:xfrm>
            <a:off x="20" y="-117231"/>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Content Placeholder 3">
            <a:extLst>
              <a:ext uri="{FF2B5EF4-FFF2-40B4-BE49-F238E27FC236}">
                <a16:creationId xmlns:a16="http://schemas.microsoft.com/office/drawing/2014/main" id="{FCFA3913-CDDE-4DDB-B703-0C65F09186CD}"/>
              </a:ext>
            </a:extLst>
          </p:cNvPr>
          <p:cNvSpPr>
            <a:spLocks noGrp="1"/>
          </p:cNvSpPr>
          <p:nvPr>
            <p:ph sz="half" idx="1"/>
          </p:nvPr>
        </p:nvSpPr>
        <p:spPr>
          <a:xfrm>
            <a:off x="3415229" y="3759963"/>
            <a:ext cx="5728771" cy="2452687"/>
          </a:xfrm>
        </p:spPr>
        <p:txBody>
          <a:bodyPr vert="horz" lIns="91440" tIns="45720" rIns="91440" bIns="45720" rtlCol="0" anchor="ctr">
            <a:normAutofit/>
          </a:bodyPr>
          <a:lstStyle/>
          <a:p>
            <a:r>
              <a:rPr lang="en-US" sz="2400" dirty="0">
                <a:latin typeface="Franklin Gothic Book" panose="020B0503020102020204" pitchFamily="34" charset="0"/>
                <a:cs typeface="Calibri Light" panose="020F0302020204030204" pitchFamily="34" charset="0"/>
              </a:rPr>
              <a:t>Wet mop floors and hard surfaces.</a:t>
            </a:r>
          </a:p>
          <a:p>
            <a:r>
              <a:rPr lang="en-US" sz="2400" dirty="0">
                <a:latin typeface="Franklin Gothic Book" panose="020B0503020102020204" pitchFamily="34" charset="0"/>
                <a:cs typeface="Calibri Light" panose="020F0302020204030204" pitchFamily="34" charset="0"/>
              </a:rPr>
              <a:t>Wipe down hard surfaces with a wet cloth.</a:t>
            </a:r>
          </a:p>
          <a:p>
            <a:r>
              <a:rPr lang="en-US" sz="2400" dirty="0">
                <a:latin typeface="Franklin Gothic Book" panose="020B0503020102020204" pitchFamily="34" charset="0"/>
                <a:cs typeface="Calibri Light" panose="020F0302020204030204" pitchFamily="34" charset="0"/>
              </a:rPr>
              <a:t>Inspect and maintain painted surfaces.</a:t>
            </a:r>
          </a:p>
          <a:p>
            <a:r>
              <a:rPr lang="en-US" sz="2400" dirty="0">
                <a:latin typeface="Franklin Gothic Book" panose="020B0503020102020204" pitchFamily="34" charset="0"/>
                <a:cs typeface="Calibri Light" panose="020F0302020204030204" pitchFamily="34" charset="0"/>
              </a:rPr>
              <a:t>Wet wipe peeling, chipping, chalking or cracking paint.</a:t>
            </a:r>
          </a:p>
        </p:txBody>
      </p:sp>
      <p:sp>
        <p:nvSpPr>
          <p:cNvPr id="3" name="Slide Number Placeholder 5">
            <a:extLst>
              <a:ext uri="{FF2B5EF4-FFF2-40B4-BE49-F238E27FC236}">
                <a16:creationId xmlns:a16="http://schemas.microsoft.com/office/drawing/2014/main" id="{012DBCFC-7757-FA99-C527-002334A0A6D4}"/>
              </a:ext>
            </a:extLst>
          </p:cNvPr>
          <p:cNvSpPr txBox="1">
            <a:spLocks/>
          </p:cNvSpPr>
          <p:nvPr/>
        </p:nvSpPr>
        <p:spPr>
          <a:xfrm>
            <a:off x="7086600" y="650741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23</a:t>
            </a:fld>
            <a:endParaRPr lang="en-US" dirty="0"/>
          </a:p>
        </p:txBody>
      </p:sp>
    </p:spTree>
    <p:extLst>
      <p:ext uri="{BB962C8B-B14F-4D97-AF65-F5344CB8AC3E}">
        <p14:creationId xmlns:p14="http://schemas.microsoft.com/office/powerpoint/2010/main" val="9622972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A7B8C-1268-46DC-B7D7-1AB4534C07EB}"/>
              </a:ext>
            </a:extLst>
          </p:cNvPr>
          <p:cNvSpPr>
            <a:spLocks noGrp="1"/>
          </p:cNvSpPr>
          <p:nvPr>
            <p:ph type="title"/>
          </p:nvPr>
        </p:nvSpPr>
        <p:spPr>
          <a:xfrm>
            <a:off x="360759" y="3752849"/>
            <a:ext cx="2468166" cy="2452687"/>
          </a:xfrm>
        </p:spPr>
        <p:txBody>
          <a:bodyPr vert="horz" lIns="91440" tIns="45720" rIns="91440" bIns="45720" rtlCol="0" anchor="ctr">
            <a:normAutofit/>
          </a:bodyPr>
          <a:lstStyle/>
          <a:p>
            <a:r>
              <a:rPr lang="en-US" sz="3100" b="1" dirty="0">
                <a:latin typeface="Franklin Gothic Book" panose="020B0503020102020204" pitchFamily="34" charset="0"/>
                <a:cs typeface="Calibri Light" panose="020F0302020204030204" pitchFamily="34" charset="0"/>
              </a:rPr>
              <a:t>Eat a Diet High in Iron, Calcium &amp; Vitamin C</a:t>
            </a:r>
          </a:p>
        </p:txBody>
      </p:sp>
      <p:pic>
        <p:nvPicPr>
          <p:cNvPr id="7" name="Picture 6" descr="Food on a table">
            <a:extLst>
              <a:ext uri="{FF2B5EF4-FFF2-40B4-BE49-F238E27FC236}">
                <a16:creationId xmlns:a16="http://schemas.microsoft.com/office/drawing/2014/main" id="{C7BDCBC2-5B31-679B-96E8-BD7E069C24F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281603"/>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Content Placeholder 3">
            <a:extLst>
              <a:ext uri="{FF2B5EF4-FFF2-40B4-BE49-F238E27FC236}">
                <a16:creationId xmlns:a16="http://schemas.microsoft.com/office/drawing/2014/main" id="{BC170A4E-C367-4FFE-8575-F2FCDA5FE8D7}"/>
              </a:ext>
            </a:extLst>
          </p:cNvPr>
          <p:cNvSpPr>
            <a:spLocks noGrp="1"/>
          </p:cNvSpPr>
          <p:nvPr>
            <p:ph sz="half" idx="2"/>
          </p:nvPr>
        </p:nvSpPr>
        <p:spPr>
          <a:xfrm>
            <a:off x="3167986" y="3752850"/>
            <a:ext cx="5614060" cy="2452687"/>
          </a:xfrm>
        </p:spPr>
        <p:txBody>
          <a:bodyPr vert="horz" lIns="91440" tIns="45720" rIns="91440" bIns="45720" rtlCol="0" anchor="ctr">
            <a:noAutofit/>
          </a:bodyPr>
          <a:lstStyle/>
          <a:p>
            <a:r>
              <a:rPr lang="en-US" sz="2400" dirty="0">
                <a:latin typeface="Franklin Gothic Book" panose="020B0503020102020204" pitchFamily="34" charset="0"/>
                <a:cs typeface="Calibri Light" panose="020F0302020204030204" pitchFamily="34" charset="0"/>
              </a:rPr>
              <a:t>Wash food thoroughly with clean water prior to eating.</a:t>
            </a:r>
          </a:p>
          <a:p>
            <a:r>
              <a:rPr lang="en-US" sz="2400" dirty="0">
                <a:latin typeface="Franklin Gothic Book" panose="020B0503020102020204" pitchFamily="34" charset="0"/>
                <a:cs typeface="Calibri Light" panose="020F0302020204030204" pitchFamily="34" charset="0"/>
              </a:rPr>
              <a:t>Do not eat food or drink water cooked or stored in chipped or cracked lead-crystal, lead-glazed pottery or lead-porcelain cookware.</a:t>
            </a:r>
          </a:p>
        </p:txBody>
      </p:sp>
      <p:sp>
        <p:nvSpPr>
          <p:cNvPr id="3" name="Slide Number Placeholder 5">
            <a:extLst>
              <a:ext uri="{FF2B5EF4-FFF2-40B4-BE49-F238E27FC236}">
                <a16:creationId xmlns:a16="http://schemas.microsoft.com/office/drawing/2014/main" id="{07836AED-E101-86EF-E022-41511593B418}"/>
              </a:ext>
            </a:extLst>
          </p:cNvPr>
          <p:cNvSpPr txBox="1">
            <a:spLocks/>
          </p:cNvSpPr>
          <p:nvPr/>
        </p:nvSpPr>
        <p:spPr>
          <a:xfrm>
            <a:off x="7086600" y="650741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24</a:t>
            </a:fld>
            <a:endParaRPr lang="en-US" dirty="0"/>
          </a:p>
        </p:txBody>
      </p:sp>
    </p:spTree>
    <p:extLst>
      <p:ext uri="{BB962C8B-B14F-4D97-AF65-F5344CB8AC3E}">
        <p14:creationId xmlns:p14="http://schemas.microsoft.com/office/powerpoint/2010/main" val="1811819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70650-F6AB-467B-ABC4-5AD6BB2E5762}"/>
              </a:ext>
            </a:extLst>
          </p:cNvPr>
          <p:cNvSpPr>
            <a:spLocks noGrp="1"/>
          </p:cNvSpPr>
          <p:nvPr>
            <p:ph type="title"/>
          </p:nvPr>
        </p:nvSpPr>
        <p:spPr>
          <a:xfrm>
            <a:off x="361954" y="3759965"/>
            <a:ext cx="2657863" cy="2452687"/>
          </a:xfrm>
        </p:spPr>
        <p:txBody>
          <a:bodyPr vert="horz" lIns="91440" tIns="45720" rIns="91440" bIns="45720" rtlCol="0" anchor="ctr">
            <a:normAutofit/>
          </a:bodyPr>
          <a:lstStyle/>
          <a:p>
            <a:pPr algn="ctr"/>
            <a:r>
              <a:rPr lang="en-US" sz="3100" b="1" dirty="0">
                <a:latin typeface="Franklin Gothic Book" panose="020B0503020102020204" pitchFamily="34" charset="0"/>
                <a:cs typeface="Calibri Light" panose="020F0302020204030204" pitchFamily="34" charset="0"/>
              </a:rPr>
              <a:t>Wash Hands</a:t>
            </a:r>
          </a:p>
        </p:txBody>
      </p:sp>
      <p:pic>
        <p:nvPicPr>
          <p:cNvPr id="7" name="Picture 7" descr="Child washing their hands with a bar of soap">
            <a:extLst>
              <a:ext uri="{FF2B5EF4-FFF2-40B4-BE49-F238E27FC236}">
                <a16:creationId xmlns:a16="http://schemas.microsoft.com/office/drawing/2014/main" id="{F4946B9C-8CC8-40FB-C742-535E5F7925B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0"/>
          <a:stretch/>
        </p:blipFill>
        <p:spPr>
          <a:xfrm>
            <a:off x="-1338" y="994"/>
            <a:ext cx="9156434" cy="4307604"/>
          </a:xfrm>
          <a:prstGeom prst="flowChartDocument">
            <a:avLst/>
          </a:prstGeom>
        </p:spPr>
      </p:pic>
      <p:sp>
        <p:nvSpPr>
          <p:cNvPr id="3" name="Content Placeholder 2">
            <a:extLst>
              <a:ext uri="{FF2B5EF4-FFF2-40B4-BE49-F238E27FC236}">
                <a16:creationId xmlns:a16="http://schemas.microsoft.com/office/drawing/2014/main" id="{B8257799-1791-4FFB-991F-E95D73448FD1}"/>
              </a:ext>
            </a:extLst>
          </p:cNvPr>
          <p:cNvSpPr>
            <a:spLocks noGrp="1"/>
          </p:cNvSpPr>
          <p:nvPr>
            <p:ph sz="half" idx="1"/>
          </p:nvPr>
        </p:nvSpPr>
        <p:spPr>
          <a:xfrm>
            <a:off x="3167986" y="4308598"/>
            <a:ext cx="5614060" cy="1896939"/>
          </a:xfrm>
        </p:spPr>
        <p:txBody>
          <a:bodyPr vert="horz" lIns="91440" tIns="45720" rIns="91440" bIns="45720" rtlCol="0" anchor="ctr">
            <a:normAutofit fontScale="92500"/>
          </a:bodyPr>
          <a:lstStyle/>
          <a:p>
            <a:r>
              <a:rPr lang="en-US" sz="2400" dirty="0">
                <a:latin typeface="Franklin Gothic Book" panose="020B0503020102020204" pitchFamily="34" charset="0"/>
                <a:cs typeface="Calibri Light" panose="020F0302020204030204" pitchFamily="34" charset="0"/>
              </a:rPr>
              <a:t>Use soap and water (warm or cold) to wash children’s hands several times a day.</a:t>
            </a:r>
            <a:endParaRPr lang="en-US" sz="2400" strike="sngStrike" dirty="0">
              <a:latin typeface="Franklin Gothic Book" panose="020B0503020102020204" pitchFamily="34" charset="0"/>
              <a:cs typeface="Calibri Light" panose="020F0302020204030204" pitchFamily="34" charset="0"/>
            </a:endParaRPr>
          </a:p>
          <a:p>
            <a:r>
              <a:rPr lang="en-US" sz="2400" dirty="0">
                <a:latin typeface="Franklin Gothic Book" panose="020B0503020102020204" pitchFamily="34" charset="0"/>
                <a:cs typeface="Calibri Light" panose="020F0302020204030204" pitchFamily="34" charset="0"/>
              </a:rPr>
              <a:t>Adults should wash their hands after participating in activities in which they may have come in contact with lead.</a:t>
            </a:r>
          </a:p>
        </p:txBody>
      </p:sp>
      <p:sp>
        <p:nvSpPr>
          <p:cNvPr id="4" name="Slide Number Placeholder 5">
            <a:extLst>
              <a:ext uri="{FF2B5EF4-FFF2-40B4-BE49-F238E27FC236}">
                <a16:creationId xmlns:a16="http://schemas.microsoft.com/office/drawing/2014/main" id="{B69A1EFF-ABBF-4701-98D5-AC1313B95CC1}"/>
              </a:ext>
            </a:extLst>
          </p:cNvPr>
          <p:cNvSpPr txBox="1">
            <a:spLocks/>
          </p:cNvSpPr>
          <p:nvPr/>
        </p:nvSpPr>
        <p:spPr>
          <a:xfrm>
            <a:off x="7086600" y="650741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25</a:t>
            </a:fld>
            <a:endParaRPr lang="en-US" dirty="0"/>
          </a:p>
        </p:txBody>
      </p:sp>
    </p:spTree>
    <p:extLst>
      <p:ext uri="{BB962C8B-B14F-4D97-AF65-F5344CB8AC3E}">
        <p14:creationId xmlns:p14="http://schemas.microsoft.com/office/powerpoint/2010/main" val="18773677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F2C0F-6102-4B02-9E0C-41E4BBF55485}"/>
              </a:ext>
            </a:extLst>
          </p:cNvPr>
          <p:cNvSpPr>
            <a:spLocks noGrp="1"/>
          </p:cNvSpPr>
          <p:nvPr>
            <p:ph type="title"/>
          </p:nvPr>
        </p:nvSpPr>
        <p:spPr>
          <a:xfrm>
            <a:off x="316691" y="3752849"/>
            <a:ext cx="2468166" cy="2452687"/>
          </a:xfrm>
        </p:spPr>
        <p:txBody>
          <a:bodyPr vert="horz" lIns="91440" tIns="45720" rIns="91440" bIns="45720" rtlCol="0" anchor="ctr">
            <a:normAutofit/>
          </a:bodyPr>
          <a:lstStyle/>
          <a:p>
            <a:pPr algn="ctr"/>
            <a:r>
              <a:rPr lang="en-US" sz="3100" b="1" dirty="0">
                <a:latin typeface="Franklin Gothic Book" panose="020B0503020102020204" pitchFamily="34" charset="0"/>
                <a:cs typeface="Calibri Light" panose="020F0302020204030204" pitchFamily="34" charset="0"/>
              </a:rPr>
              <a:t>Play in Grass</a:t>
            </a:r>
          </a:p>
        </p:txBody>
      </p:sp>
      <p:pic>
        <p:nvPicPr>
          <p:cNvPr id="5" name="Picture 4" descr="Child running through a field">
            <a:extLst>
              <a:ext uri="{FF2B5EF4-FFF2-40B4-BE49-F238E27FC236}">
                <a16:creationId xmlns:a16="http://schemas.microsoft.com/office/drawing/2014/main" id="{CE975F99-2FE1-C76E-517F-10EA46E288C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52"/>
          <a:stretch/>
        </p:blipFill>
        <p:spPr>
          <a:xfrm>
            <a:off x="-1338" y="-2488"/>
            <a:ext cx="9160279" cy="3654785"/>
          </a:xfrm>
          <a:prstGeom prst="flowChartDocument">
            <a:avLst/>
          </a:prstGeom>
        </p:spPr>
      </p:pic>
      <p:sp>
        <p:nvSpPr>
          <p:cNvPr id="4" name="Content Placeholder 3">
            <a:extLst>
              <a:ext uri="{FF2B5EF4-FFF2-40B4-BE49-F238E27FC236}">
                <a16:creationId xmlns:a16="http://schemas.microsoft.com/office/drawing/2014/main" id="{78AFD16D-346A-4AA8-A3D0-3BFCA78D350D}"/>
              </a:ext>
            </a:extLst>
          </p:cNvPr>
          <p:cNvSpPr>
            <a:spLocks noGrp="1"/>
          </p:cNvSpPr>
          <p:nvPr>
            <p:ph sz="half" idx="2"/>
          </p:nvPr>
        </p:nvSpPr>
        <p:spPr>
          <a:xfrm>
            <a:off x="2976258" y="4259766"/>
            <a:ext cx="6254372" cy="1945770"/>
          </a:xfrm>
        </p:spPr>
        <p:txBody>
          <a:bodyPr vert="horz" lIns="91440" tIns="45720" rIns="91440" bIns="45720" rtlCol="0" anchor="ctr">
            <a:noAutofit/>
          </a:bodyPr>
          <a:lstStyle/>
          <a:p>
            <a:pPr marL="171450" lvl="0"/>
            <a:r>
              <a:rPr lang="en-US" sz="2300" dirty="0">
                <a:latin typeface="Franklin Gothic Book" panose="020B0503020102020204" pitchFamily="34" charset="0"/>
                <a:cs typeface="Calibri Light" panose="020F0302020204030204" pitchFamily="34" charset="0"/>
              </a:rPr>
              <a:t>Play in grassy/non-contaminated bare soil areas.</a:t>
            </a:r>
            <a:endParaRPr lang="en-US" sz="2300" strike="sngStrike" dirty="0">
              <a:latin typeface="Franklin Gothic Book" panose="020B0503020102020204" pitchFamily="34" charset="0"/>
              <a:cs typeface="Calibri Light" panose="020F0302020204030204" pitchFamily="34" charset="0"/>
            </a:endParaRPr>
          </a:p>
          <a:p>
            <a:pPr marL="171450" lvl="0"/>
            <a:r>
              <a:rPr lang="en-US" sz="2300" dirty="0">
                <a:latin typeface="Franklin Gothic Book" panose="020B0503020102020204" pitchFamily="34" charset="0"/>
                <a:cs typeface="Calibri Light" panose="020F0302020204030204" pitchFamily="34" charset="0"/>
              </a:rPr>
              <a:t>Use designated picnic, camping &amp; hiking areas.</a:t>
            </a:r>
          </a:p>
          <a:p>
            <a:pPr marL="171450" lvl="0"/>
            <a:r>
              <a:rPr lang="en-US" sz="2300" dirty="0">
                <a:latin typeface="Franklin Gothic Book" panose="020B0503020102020204" pitchFamily="34" charset="0"/>
                <a:cs typeface="Calibri Light" panose="020F0302020204030204" pitchFamily="34" charset="0"/>
              </a:rPr>
              <a:t>Wipe, remove shoes and wash hands after playing outdoors.</a:t>
            </a:r>
          </a:p>
          <a:p>
            <a:pPr marL="171450" lvl="0"/>
            <a:r>
              <a:rPr lang="en-US" sz="2300" dirty="0">
                <a:latin typeface="Franklin Gothic Book" panose="020B0503020102020204" pitchFamily="34" charset="0"/>
                <a:cs typeface="Calibri Light" panose="020F0302020204030204" pitchFamily="34" charset="0"/>
              </a:rPr>
              <a:t>Wipe off pet’s paws.</a:t>
            </a:r>
          </a:p>
          <a:p>
            <a:pPr marL="171450" lvl="0"/>
            <a:r>
              <a:rPr lang="en-US" sz="2300" dirty="0">
                <a:latin typeface="Franklin Gothic Book" panose="020B0503020102020204" pitchFamily="34" charset="0"/>
                <a:cs typeface="Calibri Light" panose="020F0302020204030204" pitchFamily="34" charset="0"/>
              </a:rPr>
              <a:t>Place dust mats inside and outside your home.</a:t>
            </a:r>
          </a:p>
          <a:p>
            <a:endParaRPr lang="en-US" sz="2300" dirty="0">
              <a:latin typeface="Franklin Gothic Book" panose="020B0503020102020204" pitchFamily="34" charset="0"/>
              <a:cs typeface="Calibri Light" panose="020F0302020204030204" pitchFamily="34" charset="0"/>
            </a:endParaRPr>
          </a:p>
        </p:txBody>
      </p:sp>
      <p:sp>
        <p:nvSpPr>
          <p:cNvPr id="3" name="Slide Number Placeholder 5">
            <a:extLst>
              <a:ext uri="{FF2B5EF4-FFF2-40B4-BE49-F238E27FC236}">
                <a16:creationId xmlns:a16="http://schemas.microsoft.com/office/drawing/2014/main" id="{D22DF072-06EE-05BD-8D13-FFF5F9414F5B}"/>
              </a:ext>
            </a:extLst>
          </p:cNvPr>
          <p:cNvSpPr txBox="1">
            <a:spLocks/>
          </p:cNvSpPr>
          <p:nvPr/>
        </p:nvSpPr>
        <p:spPr>
          <a:xfrm>
            <a:off x="7086600" y="650741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26</a:t>
            </a:fld>
            <a:endParaRPr lang="en-US" dirty="0"/>
          </a:p>
        </p:txBody>
      </p:sp>
    </p:spTree>
    <p:extLst>
      <p:ext uri="{BB962C8B-B14F-4D97-AF65-F5344CB8AC3E}">
        <p14:creationId xmlns:p14="http://schemas.microsoft.com/office/powerpoint/2010/main" val="21183171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6CDB6-FB5E-47CA-8EE5-DD7228BD0A7B}"/>
              </a:ext>
            </a:extLst>
          </p:cNvPr>
          <p:cNvSpPr>
            <a:spLocks noGrp="1"/>
          </p:cNvSpPr>
          <p:nvPr>
            <p:ph type="title"/>
          </p:nvPr>
        </p:nvSpPr>
        <p:spPr>
          <a:xfrm>
            <a:off x="0" y="3752849"/>
            <a:ext cx="3393195" cy="2452687"/>
          </a:xfrm>
        </p:spPr>
        <p:txBody>
          <a:bodyPr vert="horz" lIns="91440" tIns="45720" rIns="91440" bIns="45720" rtlCol="0" anchor="ctr">
            <a:normAutofit/>
          </a:bodyPr>
          <a:lstStyle/>
          <a:p>
            <a:pPr algn="ctr"/>
            <a:r>
              <a:rPr lang="en-US" sz="2900" b="1" dirty="0">
                <a:latin typeface="Franklin Gothic Book" panose="020B0503020102020204" pitchFamily="34" charset="0"/>
                <a:cs typeface="Calibri Light" panose="020F0302020204030204" pitchFamily="34" charset="0"/>
              </a:rPr>
              <a:t>Hire Certified Lead Professionals</a:t>
            </a:r>
          </a:p>
        </p:txBody>
      </p:sp>
      <p:pic>
        <p:nvPicPr>
          <p:cNvPr id="9" name="Content Placeholder 8" descr="An individual wearing a safety vest and hard hat while taking notes on a clipboard">
            <a:extLst>
              <a:ext uri="{FF2B5EF4-FFF2-40B4-BE49-F238E27FC236}">
                <a16:creationId xmlns:a16="http://schemas.microsoft.com/office/drawing/2014/main" id="{61CDC34B-A216-F9CB-6D2C-072614BFDDF5}"/>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a:stretch/>
        </p:blipFill>
        <p:spPr>
          <a:xfrm>
            <a:off x="20" y="-117221"/>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B38C7903-FE35-41A4-B76B-D509108EA111}"/>
              </a:ext>
            </a:extLst>
          </p:cNvPr>
          <p:cNvSpPr>
            <a:spLocks noGrp="1"/>
          </p:cNvSpPr>
          <p:nvPr>
            <p:ph sz="half" idx="1"/>
          </p:nvPr>
        </p:nvSpPr>
        <p:spPr>
          <a:xfrm>
            <a:off x="3558448" y="3941379"/>
            <a:ext cx="5585552" cy="2264158"/>
          </a:xfrm>
        </p:spPr>
        <p:txBody>
          <a:bodyPr vert="horz" lIns="91440" tIns="45720" rIns="91440" bIns="45720" rtlCol="0" anchor="ctr">
            <a:noAutofit/>
          </a:bodyPr>
          <a:lstStyle/>
          <a:p>
            <a:r>
              <a:rPr lang="en-US" sz="2300" dirty="0">
                <a:latin typeface="Franklin Gothic Book" panose="020B0503020102020204" pitchFamily="34" charset="0"/>
                <a:cs typeface="Calibri Light" panose="020F0302020204030204" pitchFamily="34" charset="0"/>
              </a:rPr>
              <a:t>Hire a certified lead professional for renovation and repair work on pre-1978 homes.</a:t>
            </a:r>
          </a:p>
          <a:p>
            <a:pPr lvl="1"/>
            <a:r>
              <a:rPr lang="en-US" sz="2300" dirty="0">
                <a:latin typeface="Franklin Gothic Book" panose="020B0503020102020204" pitchFamily="34" charset="0"/>
                <a:cs typeface="Calibri Light" panose="020F0302020204030204" pitchFamily="34" charset="0"/>
                <a:hlinkClick r:id="rId4"/>
              </a:rPr>
              <a:t>www.epa.gov/lead/findacontractor</a:t>
            </a:r>
            <a:endParaRPr lang="en-US" sz="2300" dirty="0">
              <a:latin typeface="Franklin Gothic Book" panose="020B0503020102020204" pitchFamily="34" charset="0"/>
              <a:cs typeface="Calibri Light" panose="020F0302020204030204" pitchFamily="34" charset="0"/>
            </a:endParaRPr>
          </a:p>
          <a:p>
            <a:r>
              <a:rPr lang="en-US" sz="2300" dirty="0">
                <a:latin typeface="Franklin Gothic Book" panose="020B0503020102020204" pitchFamily="34" charset="0"/>
                <a:cs typeface="Calibri Light" panose="020F0302020204030204" pitchFamily="34" charset="0"/>
              </a:rPr>
              <a:t>Or use do-it-yourself (DIY) lead-safe work practices to keep yourself and others safe </a:t>
            </a:r>
          </a:p>
          <a:p>
            <a:pPr lvl="1"/>
            <a:r>
              <a:rPr lang="en-US" sz="2300" u="none" strike="noStrike" kern="1200" dirty="0">
                <a:solidFill>
                  <a:schemeClr val="tx1"/>
                </a:solidFill>
                <a:effectLst/>
                <a:latin typeface="Franklin Gothic Book" panose="020B0503020102020204" pitchFamily="34" charset="0"/>
                <a:hlinkClick r:id="rId5"/>
              </a:rPr>
              <a:t>www.epa.gov/lead/rrp-diyers</a:t>
            </a:r>
            <a:r>
              <a:rPr lang="en-US" sz="2300" u="none" strike="noStrike" kern="1200" dirty="0">
                <a:solidFill>
                  <a:schemeClr val="tx1"/>
                </a:solidFill>
                <a:effectLst/>
                <a:latin typeface="Franklin Gothic Book" panose="020B0503020102020204" pitchFamily="34" charset="0"/>
              </a:rPr>
              <a:t>  </a:t>
            </a:r>
          </a:p>
        </p:txBody>
      </p:sp>
      <p:sp>
        <p:nvSpPr>
          <p:cNvPr id="4" name="Slide Number Placeholder 5">
            <a:extLst>
              <a:ext uri="{FF2B5EF4-FFF2-40B4-BE49-F238E27FC236}">
                <a16:creationId xmlns:a16="http://schemas.microsoft.com/office/drawing/2014/main" id="{E14B2928-DE5D-E3D2-7A5D-5EA6B8C488B5}"/>
              </a:ext>
            </a:extLst>
          </p:cNvPr>
          <p:cNvSpPr txBox="1">
            <a:spLocks/>
          </p:cNvSpPr>
          <p:nvPr/>
        </p:nvSpPr>
        <p:spPr>
          <a:xfrm>
            <a:off x="7086600" y="650741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27</a:t>
            </a:fld>
            <a:endParaRPr lang="en-US" dirty="0"/>
          </a:p>
        </p:txBody>
      </p:sp>
    </p:spTree>
    <p:extLst>
      <p:ext uri="{BB962C8B-B14F-4D97-AF65-F5344CB8AC3E}">
        <p14:creationId xmlns:p14="http://schemas.microsoft.com/office/powerpoint/2010/main" val="205079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2F6F4FEA-C0CE-1FD9-EC32-4FD2D2ACF0B9}"/>
              </a:ext>
            </a:extLst>
          </p:cNvPr>
          <p:cNvSpPr>
            <a:spLocks noGrp="1"/>
          </p:cNvSpPr>
          <p:nvPr>
            <p:ph type="title"/>
          </p:nvPr>
        </p:nvSpPr>
        <p:spPr>
          <a:xfrm>
            <a:off x="174173" y="3752850"/>
            <a:ext cx="3037356" cy="2452687"/>
          </a:xfrm>
        </p:spPr>
        <p:txBody>
          <a:bodyPr vert="horz" lIns="91440" tIns="45720" rIns="91440" bIns="45720" rtlCol="0" anchor="ctr">
            <a:normAutofit/>
          </a:bodyPr>
          <a:lstStyle/>
          <a:p>
            <a:r>
              <a:rPr lang="en-US" sz="3100" b="1" dirty="0">
                <a:latin typeface="Franklin Gothic Book" panose="020B0503020102020204" pitchFamily="34" charset="0"/>
                <a:cs typeface="Calibri Light" panose="020F0302020204030204" pitchFamily="34" charset="0"/>
              </a:rPr>
              <a:t>Hire Certified Lead Professionals </a:t>
            </a:r>
            <a:r>
              <a:rPr lang="en-US" sz="3100" b="1" dirty="0">
                <a:solidFill>
                  <a:schemeClr val="bg1"/>
                </a:solidFill>
                <a:latin typeface="Franklin Gothic Book" panose="020B0503020102020204" pitchFamily="34" charset="0"/>
                <a:cs typeface="Calibri Light" panose="020F0302020204030204" pitchFamily="34" charset="0"/>
              </a:rPr>
              <a:t>2</a:t>
            </a:r>
            <a:endParaRPr lang="en-US" sz="3100" b="1" dirty="0">
              <a:latin typeface="Franklin Gothic Book" panose="020B0503020102020204" pitchFamily="34" charset="0"/>
              <a:cs typeface="Calibri Light" panose="020F0302020204030204" pitchFamily="34" charset="0"/>
            </a:endParaRPr>
          </a:p>
        </p:txBody>
      </p:sp>
      <p:pic>
        <p:nvPicPr>
          <p:cNvPr id="13" name="Picture 12" descr="Person using a handheld XRF spectrometer">
            <a:extLst>
              <a:ext uri="{FF2B5EF4-FFF2-40B4-BE49-F238E27FC236}">
                <a16:creationId xmlns:a16="http://schemas.microsoft.com/office/drawing/2014/main" id="{B3A13D85-FB02-B027-C183-F6B5059600B0}"/>
              </a:ext>
            </a:extLst>
          </p:cNvPr>
          <p:cNvPicPr>
            <a:picLocks noChangeAspect="1"/>
          </p:cNvPicPr>
          <p:nvPr/>
        </p:nvPicPr>
        <p:blipFill rotWithShape="1">
          <a:blip r:embed="rId3">
            <a:extLst>
              <a:ext uri="{28A0092B-C50C-407E-A947-70E740481C1C}">
                <a14:useLocalDpi xmlns:a14="http://schemas.microsoft.com/office/drawing/2010/main" val="0"/>
              </a:ext>
            </a:extLst>
          </a:blip>
          <a:srcRect t="15180" b="19632"/>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19" name="Content Placeholder 2">
            <a:extLst>
              <a:ext uri="{FF2B5EF4-FFF2-40B4-BE49-F238E27FC236}">
                <a16:creationId xmlns:a16="http://schemas.microsoft.com/office/drawing/2014/main" id="{BDE3ECEB-3CA7-A51C-EAF1-66D2CD338AF5}"/>
              </a:ext>
            </a:extLst>
          </p:cNvPr>
          <p:cNvSpPr>
            <a:spLocks noGrp="1"/>
          </p:cNvSpPr>
          <p:nvPr>
            <p:ph sz="half" idx="1"/>
          </p:nvPr>
        </p:nvSpPr>
        <p:spPr>
          <a:xfrm>
            <a:off x="3396342" y="3752850"/>
            <a:ext cx="5747657" cy="2452687"/>
          </a:xfrm>
        </p:spPr>
        <p:txBody>
          <a:bodyPr vert="horz" lIns="91440" tIns="45720" rIns="91440" bIns="45720" rtlCol="0" anchor="ctr">
            <a:noAutofit/>
          </a:bodyPr>
          <a:lstStyle/>
          <a:p>
            <a:r>
              <a:rPr lang="en-US" sz="2300" dirty="0">
                <a:latin typeface="Franklin Gothic Book" panose="020B0503020102020204" pitchFamily="34" charset="0"/>
                <a:cs typeface="Calibri Light" panose="020F0302020204030204" pitchFamily="34" charset="0"/>
              </a:rPr>
              <a:t>[Community Name] State Regulation: </a:t>
            </a:r>
          </a:p>
          <a:p>
            <a:r>
              <a:rPr lang="en-US" sz="2300" dirty="0">
                <a:effectLst/>
                <a:latin typeface="Franklin Gothic Book" panose="020B0503020102020204" pitchFamily="34" charset="0"/>
                <a:cs typeface="Calibri Light" panose="020F0302020204030204" pitchFamily="34" charset="0"/>
              </a:rPr>
              <a:t>Call [Community] helpline at [</a:t>
            </a:r>
            <a:r>
              <a:rPr lang="en-US" sz="2300" b="1" dirty="0">
                <a:effectLst/>
                <a:latin typeface="Franklin Gothic Book" panose="020B0503020102020204" pitchFamily="34" charset="0"/>
                <a:cs typeface="Calibri Light" panose="020F0302020204030204" pitchFamily="34" charset="0"/>
              </a:rPr>
              <a:t>XXX-XXX-XXXX]</a:t>
            </a:r>
            <a:r>
              <a:rPr lang="en-US" sz="2300" dirty="0">
                <a:effectLst/>
                <a:latin typeface="Franklin Gothic Book" panose="020B0503020102020204" pitchFamily="34" charset="0"/>
                <a:cs typeface="Calibri Light" panose="020F0302020204030204" pitchFamily="34" charset="0"/>
              </a:rPr>
              <a:t> for assistance</a:t>
            </a:r>
          </a:p>
        </p:txBody>
      </p:sp>
      <p:sp>
        <p:nvSpPr>
          <p:cNvPr id="20" name="Slide Number Placeholder 5">
            <a:extLst>
              <a:ext uri="{FF2B5EF4-FFF2-40B4-BE49-F238E27FC236}">
                <a16:creationId xmlns:a16="http://schemas.microsoft.com/office/drawing/2014/main" id="{4349F8A2-2E68-25BB-0ED4-3631AAE55019}"/>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28</a:t>
            </a:fld>
            <a:endParaRPr lang="en-US" dirty="0"/>
          </a:p>
        </p:txBody>
      </p:sp>
    </p:spTree>
    <p:extLst>
      <p:ext uri="{BB962C8B-B14F-4D97-AF65-F5344CB8AC3E}">
        <p14:creationId xmlns:p14="http://schemas.microsoft.com/office/powerpoint/2010/main" val="13493214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28C33-66CE-448D-BA13-2C3EF0B2F367}"/>
              </a:ext>
            </a:extLst>
          </p:cNvPr>
          <p:cNvSpPr>
            <a:spLocks noGrp="1"/>
          </p:cNvSpPr>
          <p:nvPr>
            <p:ph type="title"/>
          </p:nvPr>
        </p:nvSpPr>
        <p:spPr>
          <a:xfrm>
            <a:off x="317216" y="3848101"/>
            <a:ext cx="3111784" cy="2452687"/>
          </a:xfrm>
        </p:spPr>
        <p:txBody>
          <a:bodyPr vert="horz" lIns="91440" tIns="45720" rIns="91440" bIns="45720" rtlCol="0" anchor="ctr">
            <a:normAutofit/>
          </a:bodyPr>
          <a:lstStyle/>
          <a:p>
            <a:r>
              <a:rPr lang="en-US" sz="3100" b="1" dirty="0">
                <a:latin typeface="Franklin Gothic Book" panose="020B0503020102020204" pitchFamily="34" charset="0"/>
                <a:cs typeface="Calibri Light" panose="020F0302020204030204" pitchFamily="34" charset="0"/>
              </a:rPr>
              <a:t>Shower &amp; Change</a:t>
            </a:r>
          </a:p>
        </p:txBody>
      </p:sp>
      <p:pic>
        <p:nvPicPr>
          <p:cNvPr id="9" name="Content Placeholder 8" descr="A hand holding a pile of clothes in a washing machine">
            <a:extLst>
              <a:ext uri="{FF2B5EF4-FFF2-40B4-BE49-F238E27FC236}">
                <a16:creationId xmlns:a16="http://schemas.microsoft.com/office/drawing/2014/main" id="{268BD014-7CAB-0ABA-1361-30AA56144CF5}"/>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rcRect/>
          <a:stretch/>
        </p:blipFill>
        <p:spPr>
          <a:xfrm>
            <a:off x="20" y="-351693"/>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Content Placeholder 3">
            <a:extLst>
              <a:ext uri="{FF2B5EF4-FFF2-40B4-BE49-F238E27FC236}">
                <a16:creationId xmlns:a16="http://schemas.microsoft.com/office/drawing/2014/main" id="{C7ACC144-A608-4B2E-A7F7-9A3EDFF7453E}"/>
              </a:ext>
            </a:extLst>
          </p:cNvPr>
          <p:cNvSpPr>
            <a:spLocks noGrp="1"/>
          </p:cNvSpPr>
          <p:nvPr>
            <p:ph sz="half" idx="2"/>
          </p:nvPr>
        </p:nvSpPr>
        <p:spPr>
          <a:xfrm>
            <a:off x="3657600" y="3839936"/>
            <a:ext cx="5355770" cy="2452687"/>
          </a:xfrm>
        </p:spPr>
        <p:txBody>
          <a:bodyPr vert="horz" lIns="91440" tIns="45720" rIns="91440" bIns="45720" rtlCol="0" anchor="ctr">
            <a:normAutofit/>
          </a:bodyPr>
          <a:lstStyle/>
          <a:p>
            <a:r>
              <a:rPr lang="en-US" sz="2400" dirty="0">
                <a:latin typeface="Franklin Gothic Book" panose="020B0503020102020204" pitchFamily="34" charset="0"/>
                <a:cs typeface="Calibri Light" panose="020F0302020204030204" pitchFamily="34" charset="0"/>
              </a:rPr>
              <a:t>Clean or remove work clothes and shoes before entering your home. </a:t>
            </a:r>
            <a:endParaRPr lang="en-US" sz="2400" strike="sngStrike" dirty="0">
              <a:latin typeface="Franklin Gothic Book" panose="020B0503020102020204" pitchFamily="34" charset="0"/>
              <a:cs typeface="Calibri Light" panose="020F0302020204030204" pitchFamily="34" charset="0"/>
            </a:endParaRPr>
          </a:p>
          <a:p>
            <a:r>
              <a:rPr lang="en-US" sz="2400" dirty="0">
                <a:latin typeface="Franklin Gothic Book" panose="020B0503020102020204" pitchFamily="34" charset="0"/>
                <a:cs typeface="Calibri Light" panose="020F0302020204030204" pitchFamily="34" charset="0"/>
              </a:rPr>
              <a:t>Wash work clothes separately.</a:t>
            </a:r>
          </a:p>
          <a:p>
            <a:r>
              <a:rPr lang="en-US" sz="2400" dirty="0">
                <a:latin typeface="Franklin Gothic Book" panose="020B0503020102020204" pitchFamily="34" charset="0"/>
                <a:cs typeface="Calibri Light" panose="020F0302020204030204" pitchFamily="34" charset="0"/>
              </a:rPr>
              <a:t>Shower after activities in which you may have been exposed to lead.</a:t>
            </a:r>
          </a:p>
        </p:txBody>
      </p:sp>
      <p:sp>
        <p:nvSpPr>
          <p:cNvPr id="3" name="Slide Number Placeholder 5">
            <a:extLst>
              <a:ext uri="{FF2B5EF4-FFF2-40B4-BE49-F238E27FC236}">
                <a16:creationId xmlns:a16="http://schemas.microsoft.com/office/drawing/2014/main" id="{2C1EC88B-940E-1273-8050-5ACFD5377AB4}"/>
              </a:ext>
            </a:extLst>
          </p:cNvPr>
          <p:cNvSpPr txBox="1">
            <a:spLocks/>
          </p:cNvSpPr>
          <p:nvPr/>
        </p:nvSpPr>
        <p:spPr>
          <a:xfrm>
            <a:off x="7086600" y="650741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29</a:t>
            </a:fld>
            <a:endParaRPr lang="en-US" dirty="0"/>
          </a:p>
        </p:txBody>
      </p:sp>
    </p:spTree>
    <p:extLst>
      <p:ext uri="{BB962C8B-B14F-4D97-AF65-F5344CB8AC3E}">
        <p14:creationId xmlns:p14="http://schemas.microsoft.com/office/powerpoint/2010/main" val="1876194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52CF8-6785-C7E2-ABCF-0B2804058EE9}"/>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US" dirty="0"/>
              <a:t>Introduction</a:t>
            </a:r>
          </a:p>
        </p:txBody>
      </p:sp>
      <p:pic>
        <p:nvPicPr>
          <p:cNvPr id="15" name="Picture 14" descr="Circle infographic with 8 images of actions to reduce lead exposure: &#10;1. Keep homes clean and dust free;&#10;2. Eat a diet high in calcium, iron and vitamin C;&#10;3. Wash hands; &#10;4. Play in grass;&#10;5. Hire certified lead professionals;&#10;6. Shower and change;&#10;7. Wash toys, pacifiers and bottles; and&#10;8. Run your water.">
            <a:extLst>
              <a:ext uri="{FF2B5EF4-FFF2-40B4-BE49-F238E27FC236}">
                <a16:creationId xmlns:a16="http://schemas.microsoft.com/office/drawing/2014/main" id="{3B127CEA-488E-4F9D-9A6D-A7F4F31428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91124" y="206156"/>
            <a:ext cx="6361752" cy="6128307"/>
          </a:xfrm>
          <a:prstGeom prst="rect">
            <a:avLst/>
          </a:prstGeom>
        </p:spPr>
      </p:pic>
      <p:sp>
        <p:nvSpPr>
          <p:cNvPr id="3" name="Slide Number Placeholder 5">
            <a:extLst>
              <a:ext uri="{FF2B5EF4-FFF2-40B4-BE49-F238E27FC236}">
                <a16:creationId xmlns:a16="http://schemas.microsoft.com/office/drawing/2014/main" id="{1DA1D39E-7089-CCD5-6A24-4BCF2A7B9640}"/>
              </a:ext>
            </a:extLst>
          </p:cNvPr>
          <p:cNvSpPr txBox="1">
            <a:spLocks/>
          </p:cNvSpPr>
          <p:nvPr/>
        </p:nvSpPr>
        <p:spPr>
          <a:xfrm>
            <a:off x="7086600" y="650741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3</a:t>
            </a:fld>
            <a:endParaRPr lang="en-US" dirty="0"/>
          </a:p>
        </p:txBody>
      </p:sp>
    </p:spTree>
    <p:extLst>
      <p:ext uri="{BB962C8B-B14F-4D97-AF65-F5344CB8AC3E}">
        <p14:creationId xmlns:p14="http://schemas.microsoft.com/office/powerpoint/2010/main" val="25981279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B6A4C-58D7-4A0E-B8DA-BB072FC0D559}"/>
              </a:ext>
            </a:extLst>
          </p:cNvPr>
          <p:cNvSpPr>
            <a:spLocks noGrp="1"/>
          </p:cNvSpPr>
          <p:nvPr>
            <p:ph type="title"/>
          </p:nvPr>
        </p:nvSpPr>
        <p:spPr>
          <a:xfrm>
            <a:off x="185060" y="3883477"/>
            <a:ext cx="3156855" cy="2452687"/>
          </a:xfrm>
        </p:spPr>
        <p:txBody>
          <a:bodyPr vert="horz" lIns="91440" tIns="45720" rIns="91440" bIns="45720" rtlCol="0" anchor="ctr">
            <a:normAutofit/>
          </a:bodyPr>
          <a:lstStyle/>
          <a:p>
            <a:r>
              <a:rPr lang="en-US" sz="3100" b="1" dirty="0">
                <a:latin typeface="Franklin Gothic Book" panose="020B0503020102020204" pitchFamily="34" charset="0"/>
                <a:cs typeface="Calibri Light" panose="020F0302020204030204" pitchFamily="34" charset="0"/>
              </a:rPr>
              <a:t>Wash Toys, Pacifiers &amp; Bottles</a:t>
            </a:r>
          </a:p>
        </p:txBody>
      </p:sp>
      <p:pic>
        <p:nvPicPr>
          <p:cNvPr id="9" name="Content Placeholder 8" descr="A child holding a spray bottle and a toy">
            <a:extLst>
              <a:ext uri="{FF2B5EF4-FFF2-40B4-BE49-F238E27FC236}">
                <a16:creationId xmlns:a16="http://schemas.microsoft.com/office/drawing/2014/main" id="{FBFA2F10-7DF9-0DDB-F7F3-5B30FD56A4FB}"/>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a:stretch/>
        </p:blipFill>
        <p:spPr>
          <a:xfrm>
            <a:off x="20" y="-117231"/>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4D4FAE2A-07D2-4FAD-BACA-EEF6D833072E}"/>
              </a:ext>
            </a:extLst>
          </p:cNvPr>
          <p:cNvSpPr>
            <a:spLocks noGrp="1"/>
          </p:cNvSpPr>
          <p:nvPr>
            <p:ph sz="half" idx="1"/>
          </p:nvPr>
        </p:nvSpPr>
        <p:spPr>
          <a:xfrm>
            <a:off x="3461656" y="4046764"/>
            <a:ext cx="5606143" cy="2452687"/>
          </a:xfrm>
        </p:spPr>
        <p:txBody>
          <a:bodyPr vert="horz" lIns="91440" tIns="45720" rIns="91440" bIns="45720" rtlCol="0" anchor="ctr">
            <a:normAutofit/>
          </a:bodyPr>
          <a:lstStyle/>
          <a:p>
            <a:pPr lvl="0"/>
            <a:r>
              <a:rPr lang="en-US" sz="2400" dirty="0">
                <a:latin typeface="Franklin Gothic Book" panose="020B0503020102020204" pitchFamily="34" charset="0"/>
                <a:cs typeface="Calibri Light" panose="020F0302020204030204" pitchFamily="34" charset="0"/>
              </a:rPr>
              <a:t>Wash children’s pacifiers, bottles, and toys, like stuffed animals, often.</a:t>
            </a:r>
          </a:p>
          <a:p>
            <a:pPr lvl="0"/>
            <a:r>
              <a:rPr lang="en-US" sz="2400" dirty="0">
                <a:latin typeface="Franklin Gothic Book" panose="020B0503020102020204" pitchFamily="34" charset="0"/>
                <a:cs typeface="Calibri Light" panose="020F0302020204030204" pitchFamily="34" charset="0"/>
              </a:rPr>
              <a:t>Do not let children chew on painted toys, window sills or other painted surfaces.</a:t>
            </a:r>
          </a:p>
          <a:p>
            <a:endParaRPr lang="en-US" sz="1600" dirty="0">
              <a:latin typeface="Franklin Gothic Book" panose="020B0503020102020204" pitchFamily="34" charset="0"/>
            </a:endParaRPr>
          </a:p>
        </p:txBody>
      </p:sp>
      <p:sp>
        <p:nvSpPr>
          <p:cNvPr id="4" name="Slide Number Placeholder 5">
            <a:extLst>
              <a:ext uri="{FF2B5EF4-FFF2-40B4-BE49-F238E27FC236}">
                <a16:creationId xmlns:a16="http://schemas.microsoft.com/office/drawing/2014/main" id="{9EC26BF1-3E88-E76E-1740-E8A28736ADF3}"/>
              </a:ext>
            </a:extLst>
          </p:cNvPr>
          <p:cNvSpPr txBox="1">
            <a:spLocks/>
          </p:cNvSpPr>
          <p:nvPr/>
        </p:nvSpPr>
        <p:spPr>
          <a:xfrm>
            <a:off x="7086600" y="650741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30</a:t>
            </a:fld>
            <a:endParaRPr lang="en-US" dirty="0"/>
          </a:p>
        </p:txBody>
      </p:sp>
    </p:spTree>
    <p:extLst>
      <p:ext uri="{BB962C8B-B14F-4D97-AF65-F5344CB8AC3E}">
        <p14:creationId xmlns:p14="http://schemas.microsoft.com/office/powerpoint/2010/main" val="14431134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4FEDD-16BA-4D21-A1E9-4E3A08BFC0AD}"/>
              </a:ext>
            </a:extLst>
          </p:cNvPr>
          <p:cNvSpPr>
            <a:spLocks noGrp="1"/>
          </p:cNvSpPr>
          <p:nvPr>
            <p:ph type="title"/>
          </p:nvPr>
        </p:nvSpPr>
        <p:spPr>
          <a:xfrm>
            <a:off x="175701" y="3752850"/>
            <a:ext cx="2807227" cy="2452687"/>
          </a:xfrm>
        </p:spPr>
        <p:txBody>
          <a:bodyPr vert="horz" lIns="91440" tIns="45720" rIns="91440" bIns="45720" rtlCol="0" anchor="ctr">
            <a:normAutofit/>
          </a:bodyPr>
          <a:lstStyle/>
          <a:p>
            <a:pPr algn="ctr"/>
            <a:r>
              <a:rPr lang="en-US" sz="3100" b="1" dirty="0">
                <a:latin typeface="Calibri Light" panose="020F0302020204030204" pitchFamily="34" charset="0"/>
                <a:cs typeface="Calibri Light" panose="020F0302020204030204" pitchFamily="34" charset="0"/>
              </a:rPr>
              <a:t>Run Your Water</a:t>
            </a:r>
          </a:p>
        </p:txBody>
      </p:sp>
      <p:pic>
        <p:nvPicPr>
          <p:cNvPr id="6" name="Picture 5" descr="A close-up of a faucet running from a sink">
            <a:extLst>
              <a:ext uri="{FF2B5EF4-FFF2-40B4-BE49-F238E27FC236}">
                <a16:creationId xmlns:a16="http://schemas.microsoft.com/office/drawing/2014/main" id="{0DDAD7EF-034D-F677-FF6A-D6CDE600AE4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Content Placeholder 3">
            <a:extLst>
              <a:ext uri="{FF2B5EF4-FFF2-40B4-BE49-F238E27FC236}">
                <a16:creationId xmlns:a16="http://schemas.microsoft.com/office/drawing/2014/main" id="{3B009F15-AB80-445D-AC3F-383E78811702}"/>
              </a:ext>
            </a:extLst>
          </p:cNvPr>
          <p:cNvSpPr>
            <a:spLocks noGrp="1"/>
          </p:cNvSpPr>
          <p:nvPr>
            <p:ph sz="half" idx="2"/>
          </p:nvPr>
        </p:nvSpPr>
        <p:spPr>
          <a:xfrm>
            <a:off x="3255072" y="3773672"/>
            <a:ext cx="5888928" cy="2791497"/>
          </a:xfrm>
        </p:spPr>
        <p:txBody>
          <a:bodyPr vert="horz" lIns="91440" tIns="45720" rIns="91440" bIns="45720" rtlCol="0" anchor="ctr">
            <a:normAutofit/>
          </a:bodyPr>
          <a:lstStyle/>
          <a:p>
            <a:r>
              <a:rPr lang="en-US" sz="2300" dirty="0">
                <a:latin typeface="Franklin Gothic Book" panose="020B0503020102020204" pitchFamily="34" charset="0"/>
                <a:cs typeface="Calibri Light" panose="020F0302020204030204" pitchFamily="34" charset="0"/>
              </a:rPr>
              <a:t>Before drinking, flush your home’s pipes by running the tap, taking a shower, doing laundry or washing dishes</a:t>
            </a:r>
          </a:p>
          <a:p>
            <a:r>
              <a:rPr lang="en-US" sz="2300" dirty="0">
                <a:latin typeface="Franklin Gothic Book" panose="020B0503020102020204" pitchFamily="34" charset="0"/>
                <a:cs typeface="Calibri Light" panose="020F0302020204030204" pitchFamily="34" charset="0"/>
              </a:rPr>
              <a:t>Use a water filter that is certified to remove lead</a:t>
            </a:r>
          </a:p>
          <a:p>
            <a:r>
              <a:rPr lang="en-US" sz="2300" dirty="0">
                <a:latin typeface="Franklin Gothic Book" panose="020B0503020102020204" pitchFamily="34" charset="0"/>
                <a:cs typeface="Calibri Light" panose="020F0302020204030204" pitchFamily="34" charset="0"/>
              </a:rPr>
              <a:t>Clean faucet screens regularly</a:t>
            </a:r>
          </a:p>
        </p:txBody>
      </p:sp>
      <p:sp>
        <p:nvSpPr>
          <p:cNvPr id="5" name="Slide Number Placeholder 5">
            <a:extLst>
              <a:ext uri="{FF2B5EF4-FFF2-40B4-BE49-F238E27FC236}">
                <a16:creationId xmlns:a16="http://schemas.microsoft.com/office/drawing/2014/main" id="{7CD6B636-C61F-0264-DDC3-1FA01D1769F1}"/>
              </a:ext>
            </a:extLst>
          </p:cNvPr>
          <p:cNvSpPr txBox="1">
            <a:spLocks/>
          </p:cNvSpPr>
          <p:nvPr/>
        </p:nvSpPr>
        <p:spPr>
          <a:xfrm>
            <a:off x="7086600" y="650741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31</a:t>
            </a:fld>
            <a:endParaRPr lang="en-US" dirty="0"/>
          </a:p>
        </p:txBody>
      </p:sp>
    </p:spTree>
    <p:extLst>
      <p:ext uri="{BB962C8B-B14F-4D97-AF65-F5344CB8AC3E}">
        <p14:creationId xmlns:p14="http://schemas.microsoft.com/office/powerpoint/2010/main" val="24511173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D06DAA3-8BE8-BF00-1BDF-8A50CF2A6D34}"/>
              </a:ext>
            </a:extLst>
          </p:cNvPr>
          <p:cNvSpPr>
            <a:spLocks noGrp="1"/>
          </p:cNvSpPr>
          <p:nvPr>
            <p:ph type="title"/>
          </p:nvPr>
        </p:nvSpPr>
        <p:spPr>
          <a:xfrm>
            <a:off x="360759" y="3752849"/>
            <a:ext cx="2468166" cy="2452687"/>
          </a:xfrm>
        </p:spPr>
        <p:txBody>
          <a:bodyPr vert="horz" lIns="91440" tIns="45720" rIns="91440" bIns="45720" rtlCol="0" anchor="ctr">
            <a:normAutofit/>
          </a:bodyPr>
          <a:lstStyle/>
          <a:p>
            <a:r>
              <a:rPr lang="en-US" sz="3100" b="1" dirty="0">
                <a:latin typeface="Franklin Gothic Book" panose="020B0503020102020204" pitchFamily="34" charset="0"/>
              </a:rPr>
              <a:t>Run Your Water </a:t>
            </a:r>
            <a:r>
              <a:rPr lang="en-US" sz="3100" b="1" dirty="0">
                <a:solidFill>
                  <a:schemeClr val="bg1"/>
                </a:solidFill>
                <a:latin typeface="Franklin Gothic Book" panose="020B0503020102020204" pitchFamily="34" charset="0"/>
              </a:rPr>
              <a:t>2</a:t>
            </a:r>
            <a:endParaRPr lang="en-US" sz="3100" b="1" dirty="0">
              <a:latin typeface="Franklin Gothic Book" panose="020B0503020102020204" pitchFamily="34" charset="0"/>
            </a:endParaRPr>
          </a:p>
        </p:txBody>
      </p:sp>
      <p:pic>
        <p:nvPicPr>
          <p:cNvPr id="11" name="Picture 10" descr="A shower head with water coming out of it">
            <a:extLst>
              <a:ext uri="{FF2B5EF4-FFF2-40B4-BE49-F238E27FC236}">
                <a16:creationId xmlns:a16="http://schemas.microsoft.com/office/drawing/2014/main" id="{5DA7AC58-3682-05FA-756B-FA6D30A7ABC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351682"/>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9" name="Content Placeholder 3">
            <a:extLst>
              <a:ext uri="{FF2B5EF4-FFF2-40B4-BE49-F238E27FC236}">
                <a16:creationId xmlns:a16="http://schemas.microsoft.com/office/drawing/2014/main" id="{33954C2E-68EE-009A-48C9-262FD6563B9E}"/>
              </a:ext>
            </a:extLst>
          </p:cNvPr>
          <p:cNvSpPr txBox="1">
            <a:spLocks/>
          </p:cNvSpPr>
          <p:nvPr/>
        </p:nvSpPr>
        <p:spPr>
          <a:xfrm>
            <a:off x="3167986" y="3827943"/>
            <a:ext cx="5976014" cy="2176876"/>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300" dirty="0">
                <a:latin typeface="Franklin Gothic Book" panose="020B0503020102020204" pitchFamily="34" charset="0"/>
              </a:rPr>
              <a:t>Contact your water utility or a licensed plumber to:</a:t>
            </a:r>
          </a:p>
          <a:p>
            <a:pPr lvl="1"/>
            <a:r>
              <a:rPr lang="en-US" sz="2300" dirty="0">
                <a:latin typeface="Franklin Gothic Book" panose="020B0503020102020204" pitchFamily="34" charset="0"/>
              </a:rPr>
              <a:t>Determine if the pipe that connects your home to the water main (service line) is made from lead</a:t>
            </a:r>
          </a:p>
          <a:p>
            <a:pPr lvl="2"/>
            <a:r>
              <a:rPr lang="en-US" sz="2000" b="1" dirty="0">
                <a:latin typeface="Franklin Gothic Book" panose="020B0503020102020204" pitchFamily="34" charset="0"/>
                <a:cs typeface="Calibri Light" panose="020F0302020204030204" pitchFamily="34" charset="0"/>
              </a:rPr>
              <a:t>www.epa.gov/protectyourtap</a:t>
            </a:r>
            <a:endParaRPr lang="en-US" sz="1900" dirty="0">
              <a:latin typeface="Franklin Gothic Book" panose="020B0503020102020204" pitchFamily="34" charset="0"/>
            </a:endParaRPr>
          </a:p>
          <a:p>
            <a:pPr lvl="1"/>
            <a:r>
              <a:rPr lang="en-US" sz="2300" dirty="0">
                <a:latin typeface="Franklin Gothic Book" panose="020B0503020102020204" pitchFamily="34" charset="0"/>
              </a:rPr>
              <a:t>Test your water for lead </a:t>
            </a:r>
          </a:p>
          <a:p>
            <a:pPr lvl="1"/>
            <a:r>
              <a:rPr lang="en-US" sz="2300" dirty="0">
                <a:latin typeface="Franklin Gothic Book" panose="020B0503020102020204" pitchFamily="34" charset="0"/>
              </a:rPr>
              <a:t>Learn about lead levels in your drinking water</a:t>
            </a:r>
          </a:p>
        </p:txBody>
      </p:sp>
      <p:sp>
        <p:nvSpPr>
          <p:cNvPr id="3" name="Slide Number Placeholder 5">
            <a:extLst>
              <a:ext uri="{FF2B5EF4-FFF2-40B4-BE49-F238E27FC236}">
                <a16:creationId xmlns:a16="http://schemas.microsoft.com/office/drawing/2014/main" id="{86E00BE2-ABB3-2A2D-B874-2E2453D32141}"/>
              </a:ext>
            </a:extLst>
          </p:cNvPr>
          <p:cNvSpPr txBox="1">
            <a:spLocks/>
          </p:cNvSpPr>
          <p:nvPr/>
        </p:nvSpPr>
        <p:spPr>
          <a:xfrm>
            <a:off x="7086600" y="650741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32</a:t>
            </a:fld>
            <a:endParaRPr lang="en-US" dirty="0"/>
          </a:p>
        </p:txBody>
      </p:sp>
    </p:spTree>
    <p:extLst>
      <p:ext uri="{BB962C8B-B14F-4D97-AF65-F5344CB8AC3E}">
        <p14:creationId xmlns:p14="http://schemas.microsoft.com/office/powerpoint/2010/main" val="25559369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2CBE4EB-B63E-1761-9546-ED2FA132B3CA}"/>
              </a:ext>
            </a:extLst>
          </p:cNvPr>
          <p:cNvSpPr txBox="1">
            <a:spLocks noGrp="1"/>
          </p:cNvSpPr>
          <p:nvPr>
            <p:ph type="title" idx="4294967295"/>
          </p:nvPr>
        </p:nvSpPr>
        <p:spPr>
          <a:xfrm>
            <a:off x="360759" y="3752849"/>
            <a:ext cx="2468166" cy="24526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100" b="1" i="0" u="none" strike="noStrike" kern="1200" cap="none" spc="0" normalizeH="0" baseline="0" noProof="0" dirty="0">
                <a:ln>
                  <a:noFill/>
                </a:ln>
                <a:solidFill>
                  <a:schemeClr val="tx1"/>
                </a:solidFill>
                <a:effectLst/>
                <a:uLnTx/>
                <a:uFillTx/>
                <a:latin typeface="Franklin Gothic Book" panose="020B0503020102020204" pitchFamily="34" charset="0"/>
                <a:ea typeface="+mj-ea"/>
                <a:cs typeface="+mj-cs"/>
              </a:rPr>
              <a:t>Getting Your Child Tested</a:t>
            </a:r>
          </a:p>
        </p:txBody>
      </p:sp>
      <p:pic>
        <p:nvPicPr>
          <p:cNvPr id="11" name="Picture 10" descr="Finger prick blood lead test">
            <a:extLst>
              <a:ext uri="{FF2B5EF4-FFF2-40B4-BE49-F238E27FC236}">
                <a16:creationId xmlns:a16="http://schemas.microsoft.com/office/drawing/2014/main" id="{3253BEFC-CF8C-189D-E652-0C53C962E6D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6" name="Content Placeholder 2">
            <a:extLst>
              <a:ext uri="{FF2B5EF4-FFF2-40B4-BE49-F238E27FC236}">
                <a16:creationId xmlns:a16="http://schemas.microsoft.com/office/drawing/2014/main" id="{772111A6-DAB7-60D4-61C8-A1EF3D9335D7}"/>
              </a:ext>
            </a:extLst>
          </p:cNvPr>
          <p:cNvSpPr txBox="1">
            <a:spLocks/>
          </p:cNvSpPr>
          <p:nvPr/>
        </p:nvSpPr>
        <p:spPr>
          <a:xfrm>
            <a:off x="3167986" y="3752850"/>
            <a:ext cx="5614060" cy="281231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300" dirty="0">
                <a:latin typeface="Franklin Gothic Book" panose="020B0503020102020204" pitchFamily="34" charset="0"/>
              </a:rPr>
              <a:t>Lead exposure often occurs with no obvious symptoms</a:t>
            </a:r>
          </a:p>
          <a:p>
            <a:r>
              <a:rPr lang="en-US" sz="2300" dirty="0">
                <a:latin typeface="Franklin Gothic Book" panose="020B0503020102020204" pitchFamily="34" charset="0"/>
              </a:rPr>
              <a:t>A blood test is the only way to know if a child has lead in their blood</a:t>
            </a:r>
          </a:p>
          <a:p>
            <a:r>
              <a:rPr lang="en-US" sz="2300" dirty="0">
                <a:latin typeface="Franklin Gothic Book" panose="020B0503020102020204" pitchFamily="34" charset="0"/>
              </a:rPr>
              <a:t>Testing is generally recommended at ages 1 and 2</a:t>
            </a:r>
          </a:p>
        </p:txBody>
      </p:sp>
      <p:sp>
        <p:nvSpPr>
          <p:cNvPr id="3" name="Slide Number Placeholder 5">
            <a:extLst>
              <a:ext uri="{FF2B5EF4-FFF2-40B4-BE49-F238E27FC236}">
                <a16:creationId xmlns:a16="http://schemas.microsoft.com/office/drawing/2014/main" id="{1A4BFA6C-34EC-50BB-92C1-AA5F148D08CA}"/>
              </a:ext>
            </a:extLst>
          </p:cNvPr>
          <p:cNvSpPr txBox="1">
            <a:spLocks/>
          </p:cNvSpPr>
          <p:nvPr/>
        </p:nvSpPr>
        <p:spPr>
          <a:xfrm>
            <a:off x="7086600" y="650741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33</a:t>
            </a:fld>
            <a:endParaRPr lang="en-US" dirty="0"/>
          </a:p>
        </p:txBody>
      </p:sp>
    </p:spTree>
    <p:extLst>
      <p:ext uri="{BB962C8B-B14F-4D97-AF65-F5344CB8AC3E}">
        <p14:creationId xmlns:p14="http://schemas.microsoft.com/office/powerpoint/2010/main" val="30313663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8E710-5447-4150-A785-6A8ECE70602B}"/>
              </a:ext>
            </a:extLst>
          </p:cNvPr>
          <p:cNvSpPr>
            <a:spLocks noGrp="1"/>
          </p:cNvSpPr>
          <p:nvPr>
            <p:ph type="title"/>
          </p:nvPr>
        </p:nvSpPr>
        <p:spPr>
          <a:xfrm>
            <a:off x="360759" y="3752849"/>
            <a:ext cx="2579868" cy="2452687"/>
          </a:xfrm>
        </p:spPr>
        <p:txBody>
          <a:bodyPr anchor="ctr">
            <a:normAutofit/>
          </a:bodyPr>
          <a:lstStyle/>
          <a:p>
            <a:r>
              <a:rPr lang="en-US" sz="3100" b="1" dirty="0">
                <a:latin typeface="Franklin Gothic Book" panose="020B0503020102020204" pitchFamily="34" charset="0"/>
                <a:cs typeface="Calibri Light" panose="020F0302020204030204" pitchFamily="34" charset="0"/>
              </a:rPr>
              <a:t>Getting Your Child Tested </a:t>
            </a:r>
            <a:r>
              <a:rPr lang="en-US" sz="3100" b="1" dirty="0">
                <a:solidFill>
                  <a:schemeClr val="bg1"/>
                </a:solidFill>
                <a:latin typeface="Franklin Gothic Book" panose="020B0503020102020204" pitchFamily="34" charset="0"/>
                <a:cs typeface="Calibri Light" panose="020F0302020204030204" pitchFamily="34" charset="0"/>
              </a:rPr>
              <a:t>2</a:t>
            </a:r>
            <a:endParaRPr lang="en-US" sz="3100" b="1" dirty="0">
              <a:latin typeface="Franklin Gothic Book" panose="020B0503020102020204" pitchFamily="34" charset="0"/>
              <a:cs typeface="Calibri Light" panose="020F0302020204030204" pitchFamily="34" charset="0"/>
            </a:endParaRPr>
          </a:p>
        </p:txBody>
      </p:sp>
      <p:pic>
        <p:nvPicPr>
          <p:cNvPr id="7" name="Picture 6" descr="A hand holding a test tube with a blood sample with a label on it that says &quot;Lead Level Test&quot;">
            <a:extLst>
              <a:ext uri="{FF2B5EF4-FFF2-40B4-BE49-F238E27FC236}">
                <a16:creationId xmlns:a16="http://schemas.microsoft.com/office/drawing/2014/main" id="{DED60DB7-D118-6CEF-2FD2-60A6766061F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0" y="-11723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7539AEF5-00F4-4276-BC18-3907684EACAA}"/>
              </a:ext>
            </a:extLst>
          </p:cNvPr>
          <p:cNvSpPr>
            <a:spLocks noGrp="1"/>
          </p:cNvSpPr>
          <p:nvPr>
            <p:ph idx="1"/>
          </p:nvPr>
        </p:nvSpPr>
        <p:spPr>
          <a:xfrm>
            <a:off x="3167986" y="4016688"/>
            <a:ext cx="5976014" cy="2452687"/>
          </a:xfrm>
        </p:spPr>
        <p:txBody>
          <a:bodyPr anchor="ctr">
            <a:noAutofit/>
          </a:bodyPr>
          <a:lstStyle/>
          <a:p>
            <a:r>
              <a:rPr lang="en-US" sz="2300" dirty="0">
                <a:latin typeface="Franklin Gothic Book" panose="020B0503020102020204" pitchFamily="34" charset="0"/>
                <a:cs typeface="Calibri Light" panose="020F0302020204030204" pitchFamily="34" charset="0"/>
              </a:rPr>
              <a:t>Contact your healthcare provider, local health department, clinic or hospital</a:t>
            </a:r>
          </a:p>
          <a:p>
            <a:r>
              <a:rPr lang="en-US" sz="2300" b="1" dirty="0">
                <a:latin typeface="Franklin Gothic Book" panose="020B0503020102020204" pitchFamily="34" charset="0"/>
                <a:cs typeface="Calibri Light" panose="020F0302020204030204" pitchFamily="34" charset="0"/>
              </a:rPr>
              <a:t>[Community Health Center]</a:t>
            </a:r>
          </a:p>
          <a:p>
            <a:pPr lvl="1"/>
            <a:r>
              <a:rPr lang="en-US" sz="2300" dirty="0">
                <a:latin typeface="Franklin Gothic Book" panose="020B0503020102020204" pitchFamily="34" charset="0"/>
                <a:cs typeface="Calibri Light" panose="020F0302020204030204" pitchFamily="34" charset="0"/>
              </a:rPr>
              <a:t>Address</a:t>
            </a:r>
          </a:p>
          <a:p>
            <a:pPr lvl="1"/>
            <a:r>
              <a:rPr lang="en-US" sz="2300" dirty="0">
                <a:latin typeface="Franklin Gothic Book" panose="020B0503020102020204" pitchFamily="34" charset="0"/>
                <a:cs typeface="Calibri Light" panose="020F0302020204030204" pitchFamily="34" charset="0"/>
              </a:rPr>
              <a:t>Phone</a:t>
            </a:r>
          </a:p>
          <a:p>
            <a:pPr lvl="1"/>
            <a:r>
              <a:rPr lang="en-US" sz="2300" dirty="0">
                <a:latin typeface="Franklin Gothic Book" panose="020B0503020102020204" pitchFamily="34" charset="0"/>
                <a:cs typeface="Calibri Light" panose="020F0302020204030204" pitchFamily="34" charset="0"/>
              </a:rPr>
              <a:t>Hours of operation</a:t>
            </a:r>
          </a:p>
        </p:txBody>
      </p:sp>
      <p:sp>
        <p:nvSpPr>
          <p:cNvPr id="5" name="Slide Number Placeholder 5">
            <a:extLst>
              <a:ext uri="{FF2B5EF4-FFF2-40B4-BE49-F238E27FC236}">
                <a16:creationId xmlns:a16="http://schemas.microsoft.com/office/drawing/2014/main" id="{A4E8B233-1143-7451-0827-7CF93045B317}"/>
              </a:ext>
            </a:extLst>
          </p:cNvPr>
          <p:cNvSpPr txBox="1">
            <a:spLocks/>
          </p:cNvSpPr>
          <p:nvPr/>
        </p:nvSpPr>
        <p:spPr>
          <a:xfrm>
            <a:off x="7086600" y="650741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34</a:t>
            </a:fld>
            <a:endParaRPr lang="en-US" dirty="0"/>
          </a:p>
        </p:txBody>
      </p:sp>
    </p:spTree>
    <p:extLst>
      <p:ext uri="{BB962C8B-B14F-4D97-AF65-F5344CB8AC3E}">
        <p14:creationId xmlns:p14="http://schemas.microsoft.com/office/powerpoint/2010/main" val="6430718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165ACF-8D62-46EE-8D8F-75CC6C22CDE9}"/>
              </a:ext>
            </a:extLst>
          </p:cNvPr>
          <p:cNvSpPr txBox="1">
            <a:spLocks noGrp="1"/>
          </p:cNvSpPr>
          <p:nvPr>
            <p:ph type="title" idx="4294967295"/>
          </p:nvPr>
        </p:nvSpPr>
        <p:spPr>
          <a:xfrm>
            <a:off x="933743" y="2419644"/>
            <a:ext cx="7281790" cy="207051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schemeClr val="tx1"/>
                </a:solidFill>
                <a:effectLst/>
                <a:uLnTx/>
                <a:uFillTx/>
                <a:latin typeface="Franklin Gothic Book" panose="020B0503020102020204" pitchFamily="34" charset="0"/>
                <a:ea typeface="+mn-ea"/>
                <a:cs typeface="+mn-cs"/>
              </a:rPr>
              <a:t>Which of these actions do you think you will start using?</a:t>
            </a:r>
          </a:p>
        </p:txBody>
      </p:sp>
      <p:sp>
        <p:nvSpPr>
          <p:cNvPr id="8" name="Rectangle: Rounded Corners 7">
            <a:extLst>
              <a:ext uri="{FF2B5EF4-FFF2-40B4-BE49-F238E27FC236}">
                <a16:creationId xmlns:a16="http://schemas.microsoft.com/office/drawing/2014/main" id="{D1169DAA-B02E-48D7-A71A-8F4A1C30F205}"/>
              </a:ext>
              <a:ext uri="{C183D7F6-B498-43B3-948B-1728B52AA6E4}">
                <adec:decorative xmlns:adec="http://schemas.microsoft.com/office/drawing/2017/decorative" val="1"/>
              </a:ext>
            </a:extLst>
          </p:cNvPr>
          <p:cNvSpPr/>
          <p:nvPr/>
        </p:nvSpPr>
        <p:spPr>
          <a:xfrm>
            <a:off x="486710" y="1604865"/>
            <a:ext cx="8170580" cy="3671077"/>
          </a:xfrm>
          <a:prstGeom prst="roundRect">
            <a:avLst/>
          </a:prstGeom>
          <a:noFill/>
          <a:ln w="38100">
            <a:solidFill>
              <a:srgbClr val="009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5">
            <a:extLst>
              <a:ext uri="{FF2B5EF4-FFF2-40B4-BE49-F238E27FC236}">
                <a16:creationId xmlns:a16="http://schemas.microsoft.com/office/drawing/2014/main" id="{EF0D52B2-77B7-7059-541C-3742A9FE1F30}"/>
              </a:ext>
            </a:extLst>
          </p:cNvPr>
          <p:cNvSpPr txBox="1">
            <a:spLocks/>
          </p:cNvSpPr>
          <p:nvPr/>
        </p:nvSpPr>
        <p:spPr>
          <a:xfrm>
            <a:off x="7086600" y="650741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35</a:t>
            </a:fld>
            <a:endParaRPr lang="en-US" dirty="0"/>
          </a:p>
        </p:txBody>
      </p:sp>
    </p:spTree>
    <p:extLst>
      <p:ext uri="{BB962C8B-B14F-4D97-AF65-F5344CB8AC3E}">
        <p14:creationId xmlns:p14="http://schemas.microsoft.com/office/powerpoint/2010/main" val="15501532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D06DAA3-8BE8-BF00-1BDF-8A50CF2A6D34}"/>
              </a:ext>
            </a:extLst>
          </p:cNvPr>
          <p:cNvSpPr>
            <a:spLocks noGrp="1"/>
          </p:cNvSpPr>
          <p:nvPr>
            <p:ph type="title"/>
          </p:nvPr>
        </p:nvSpPr>
        <p:spPr>
          <a:xfrm>
            <a:off x="360759" y="3752849"/>
            <a:ext cx="2468166" cy="2452687"/>
          </a:xfrm>
        </p:spPr>
        <p:txBody>
          <a:bodyPr vert="horz" lIns="91440" tIns="45720" rIns="91440" bIns="45720" rtlCol="0" anchor="ctr">
            <a:normAutofit/>
          </a:bodyPr>
          <a:lstStyle/>
          <a:p>
            <a:r>
              <a:rPr lang="en-US" sz="3100" b="1" dirty="0">
                <a:latin typeface="Franklin Gothic Book" panose="020B0503020102020204" pitchFamily="34" charset="0"/>
              </a:rPr>
              <a:t>Before You Buy or Rent</a:t>
            </a:r>
          </a:p>
        </p:txBody>
      </p:sp>
      <p:pic>
        <p:nvPicPr>
          <p:cNvPr id="11" name="Picture 10" descr="A photo of a family with the words &quot;Protect Your Family&quot;">
            <a:extLst>
              <a:ext uri="{FF2B5EF4-FFF2-40B4-BE49-F238E27FC236}">
                <a16:creationId xmlns:a16="http://schemas.microsoft.com/office/drawing/2014/main" id="{5DA7AC58-3682-05FA-756B-FA6D30A7ABC4}"/>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 y="-326962"/>
            <a:ext cx="9143980" cy="366116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5" name="Content Placeholder 2">
            <a:extLst>
              <a:ext uri="{FF2B5EF4-FFF2-40B4-BE49-F238E27FC236}">
                <a16:creationId xmlns:a16="http://schemas.microsoft.com/office/drawing/2014/main" id="{D2D09333-B2D4-342F-299B-5092EFF49776}"/>
              </a:ext>
            </a:extLst>
          </p:cNvPr>
          <p:cNvSpPr>
            <a:spLocks noGrp="1"/>
          </p:cNvSpPr>
          <p:nvPr>
            <p:ph sz="half" idx="1"/>
          </p:nvPr>
        </p:nvSpPr>
        <p:spPr>
          <a:xfrm>
            <a:off x="3461656" y="4046764"/>
            <a:ext cx="5606143" cy="2452687"/>
          </a:xfrm>
        </p:spPr>
        <p:txBody>
          <a:bodyPr vert="horz" lIns="91440" tIns="45720" rIns="91440" bIns="45720" rtlCol="0" anchor="ctr">
            <a:normAutofit/>
          </a:bodyPr>
          <a:lstStyle/>
          <a:p>
            <a:pPr lvl="0"/>
            <a:r>
              <a:rPr lang="en-US" sz="2400" dirty="0">
                <a:latin typeface="Franklin Gothic Book" panose="020B0503020102020204" pitchFamily="34" charset="0"/>
                <a:cs typeface="Calibri Light" panose="020F0302020204030204" pitchFamily="34" charset="0"/>
              </a:rPr>
              <a:t>Before signing a lease or contract, homebuyers and renters have the right to know whether lead is present.</a:t>
            </a:r>
          </a:p>
          <a:p>
            <a:endParaRPr lang="en-US" sz="1600" dirty="0">
              <a:latin typeface="Franklin Gothic Book" panose="020B0503020102020204" pitchFamily="34" charset="0"/>
            </a:endParaRPr>
          </a:p>
        </p:txBody>
      </p:sp>
      <p:sp>
        <p:nvSpPr>
          <p:cNvPr id="3" name="Slide Number Placeholder 5">
            <a:extLst>
              <a:ext uri="{FF2B5EF4-FFF2-40B4-BE49-F238E27FC236}">
                <a16:creationId xmlns:a16="http://schemas.microsoft.com/office/drawing/2014/main" id="{86E00BE2-ABB3-2A2D-B874-2E2453D32141}"/>
              </a:ext>
            </a:extLst>
          </p:cNvPr>
          <p:cNvSpPr txBox="1">
            <a:spLocks/>
          </p:cNvSpPr>
          <p:nvPr/>
        </p:nvSpPr>
        <p:spPr>
          <a:xfrm>
            <a:off x="7086600" y="650741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36</a:t>
            </a:fld>
            <a:endParaRPr lang="en-US" dirty="0"/>
          </a:p>
        </p:txBody>
      </p:sp>
    </p:spTree>
    <p:extLst>
      <p:ext uri="{BB962C8B-B14F-4D97-AF65-F5344CB8AC3E}">
        <p14:creationId xmlns:p14="http://schemas.microsoft.com/office/powerpoint/2010/main" val="18968215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DC2FA-D7A0-B753-4FB0-61C07A78E11C}"/>
              </a:ext>
            </a:extLst>
          </p:cNvPr>
          <p:cNvSpPr>
            <a:spLocks noGrp="1"/>
          </p:cNvSpPr>
          <p:nvPr>
            <p:ph type="title"/>
          </p:nvPr>
        </p:nvSpPr>
        <p:spPr>
          <a:xfrm>
            <a:off x="628650" y="365126"/>
            <a:ext cx="8172450" cy="1325563"/>
          </a:xfrm>
        </p:spPr>
        <p:txBody>
          <a:bodyPr>
            <a:normAutofit/>
          </a:bodyPr>
          <a:lstStyle/>
          <a:p>
            <a:r>
              <a:rPr lang="en-US" sz="3100" b="1" dirty="0">
                <a:latin typeface="Franklin Gothic Book" panose="020B0503020102020204" pitchFamily="34" charset="0"/>
              </a:rPr>
              <a:t>Federal Law Requires Buyers &amp; Renters Receive</a:t>
            </a:r>
          </a:p>
        </p:txBody>
      </p:sp>
      <p:pic>
        <p:nvPicPr>
          <p:cNvPr id="7" name="Content Placeholder 6" descr="Cover of the Protect Your Family From Lead in Your Home pamphlet">
            <a:extLst>
              <a:ext uri="{FF2B5EF4-FFF2-40B4-BE49-F238E27FC236}">
                <a16:creationId xmlns:a16="http://schemas.microsoft.com/office/drawing/2014/main" id="{EB8FA123-D77D-A959-EC68-F3C6514BC16D}"/>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63964" y="1616075"/>
            <a:ext cx="2815571" cy="4351338"/>
          </a:xfrm>
        </p:spPr>
      </p:pic>
      <p:sp>
        <p:nvSpPr>
          <p:cNvPr id="4" name="Content Placeholder 3">
            <a:extLst>
              <a:ext uri="{FF2B5EF4-FFF2-40B4-BE49-F238E27FC236}">
                <a16:creationId xmlns:a16="http://schemas.microsoft.com/office/drawing/2014/main" id="{062873B4-5944-4E1D-295A-6ACC21E8C5AD}"/>
              </a:ext>
            </a:extLst>
          </p:cNvPr>
          <p:cNvSpPr>
            <a:spLocks noGrp="1"/>
          </p:cNvSpPr>
          <p:nvPr>
            <p:ph sz="half" idx="2"/>
          </p:nvPr>
        </p:nvSpPr>
        <p:spPr>
          <a:xfrm>
            <a:off x="4629150" y="1616074"/>
            <a:ext cx="3886200" cy="4727575"/>
          </a:xfrm>
        </p:spPr>
        <p:txBody>
          <a:bodyPr>
            <a:normAutofit/>
          </a:bodyPr>
          <a:lstStyle/>
          <a:p>
            <a:pPr marL="457200" lvl="1" indent="-285750"/>
            <a:r>
              <a:rPr lang="en-US" sz="2300" dirty="0">
                <a:latin typeface="Franklin Gothic Book" panose="020B0503020102020204" pitchFamily="34" charset="0"/>
              </a:rPr>
              <a:t>A copy of the </a:t>
            </a:r>
            <a:r>
              <a:rPr lang="en-US" sz="2300" i="1" dirty="0">
                <a:latin typeface="Franklin Gothic Book" panose="020B0503020102020204" pitchFamily="34" charset="0"/>
              </a:rPr>
              <a:t>Protect Your Family From Lead in Your Home </a:t>
            </a:r>
            <a:r>
              <a:rPr lang="en-US" sz="2300" dirty="0">
                <a:latin typeface="Franklin Gothic Book" panose="020B0503020102020204" pitchFamily="34" charset="0"/>
              </a:rPr>
              <a:t>pamphlet</a:t>
            </a:r>
            <a:endParaRPr lang="en-US" sz="2300" i="1" dirty="0">
              <a:latin typeface="Franklin Gothic Book" panose="020B0503020102020204" pitchFamily="34" charset="0"/>
            </a:endParaRPr>
          </a:p>
          <a:p>
            <a:pPr marL="457200" lvl="1" indent="-285750"/>
            <a:r>
              <a:rPr lang="en-US" sz="2300" dirty="0">
                <a:latin typeface="Franklin Gothic Book" panose="020B0503020102020204" pitchFamily="34" charset="0"/>
              </a:rPr>
              <a:t>Any information about the presence of lead-based paint and/or lead-based paint hazards </a:t>
            </a:r>
          </a:p>
          <a:p>
            <a:pPr marL="457200" lvl="1" indent="-285750"/>
            <a:r>
              <a:rPr lang="en-US" sz="2300" dirty="0">
                <a:latin typeface="Franklin Gothic Book" panose="020B0503020102020204" pitchFamily="34" charset="0"/>
              </a:rPr>
              <a:t>Disclosure of information in or attached to the contract/lease</a:t>
            </a:r>
          </a:p>
          <a:p>
            <a:pPr marL="457200" lvl="1" indent="-285750">
              <a:buNone/>
            </a:pPr>
            <a:endParaRPr lang="en-US" sz="2300" dirty="0">
              <a:latin typeface="Franklin Gothic Book" panose="020B0503020102020204" pitchFamily="34" charset="0"/>
            </a:endParaRPr>
          </a:p>
          <a:p>
            <a:pPr marL="457200" lvl="1" indent="-285750">
              <a:buNone/>
            </a:pPr>
            <a:r>
              <a:rPr lang="en-US" sz="2300" dirty="0">
                <a:latin typeface="Franklin Gothic Book" panose="020B0503020102020204" pitchFamily="34" charset="0"/>
              </a:rPr>
              <a:t>Submit complaints to EPA at 1-800-424-5323</a:t>
            </a:r>
          </a:p>
          <a:p>
            <a:endParaRPr lang="en-US" sz="2700" dirty="0">
              <a:latin typeface="Franklin Gothic Book" panose="020B0503020102020204" pitchFamily="34" charset="0"/>
            </a:endParaRPr>
          </a:p>
        </p:txBody>
      </p:sp>
      <p:sp>
        <p:nvSpPr>
          <p:cNvPr id="5" name="Slide Number Placeholder 4">
            <a:extLst>
              <a:ext uri="{FF2B5EF4-FFF2-40B4-BE49-F238E27FC236}">
                <a16:creationId xmlns:a16="http://schemas.microsoft.com/office/drawing/2014/main" id="{9724EC17-2E02-B979-F751-DA469AD96872}"/>
              </a:ext>
            </a:extLst>
          </p:cNvPr>
          <p:cNvSpPr>
            <a:spLocks noGrp="1"/>
          </p:cNvSpPr>
          <p:nvPr>
            <p:ph type="sldNum" sz="quarter" idx="12"/>
          </p:nvPr>
        </p:nvSpPr>
        <p:spPr/>
        <p:txBody>
          <a:bodyPr/>
          <a:lstStyle/>
          <a:p>
            <a:fld id="{48006AAD-9E02-44C8-BDCD-ACF5C8330FA5}" type="slidenum">
              <a:rPr lang="en-US" smtClean="0"/>
              <a:t>37</a:t>
            </a:fld>
            <a:endParaRPr lang="en-US" dirty="0"/>
          </a:p>
        </p:txBody>
      </p:sp>
    </p:spTree>
    <p:extLst>
      <p:ext uri="{BB962C8B-B14F-4D97-AF65-F5344CB8AC3E}">
        <p14:creationId xmlns:p14="http://schemas.microsoft.com/office/powerpoint/2010/main" val="41195185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34769D-F8FB-4953-B4A7-C620AA98498D}"/>
              </a:ext>
            </a:extLst>
          </p:cNvPr>
          <p:cNvSpPr>
            <a:spLocks noGrp="1"/>
          </p:cNvSpPr>
          <p:nvPr>
            <p:ph type="title"/>
          </p:nvPr>
        </p:nvSpPr>
        <p:spPr>
          <a:xfrm>
            <a:off x="360759" y="3752849"/>
            <a:ext cx="2468166" cy="2452687"/>
          </a:xfrm>
        </p:spPr>
        <p:txBody>
          <a:bodyPr anchor="ctr">
            <a:normAutofit/>
          </a:bodyPr>
          <a:lstStyle/>
          <a:p>
            <a:pPr algn="ctr"/>
            <a:r>
              <a:rPr lang="en-US" sz="3100" b="1" dirty="0">
                <a:latin typeface="Franklin Gothic Book" panose="020B0503020102020204" pitchFamily="34" charset="0"/>
                <a:cs typeface="Calibri Light" panose="020F0302020204030204" pitchFamily="34" charset="0"/>
              </a:rPr>
              <a:t>Conclusion</a:t>
            </a:r>
          </a:p>
        </p:txBody>
      </p:sp>
      <p:pic>
        <p:nvPicPr>
          <p:cNvPr id="3" name="Picture 2" descr="Two children riding bikes in the sun">
            <a:extLst>
              <a:ext uri="{FF2B5EF4-FFF2-40B4-BE49-F238E27FC236}">
                <a16:creationId xmlns:a16="http://schemas.microsoft.com/office/drawing/2014/main" id="{01EECFF0-42A9-D4A6-F228-52D7377D772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16369"/>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6" name="Content Placeholder 5">
            <a:extLst>
              <a:ext uri="{FF2B5EF4-FFF2-40B4-BE49-F238E27FC236}">
                <a16:creationId xmlns:a16="http://schemas.microsoft.com/office/drawing/2014/main" id="{FA5D6A4C-6D68-4C26-AB11-01E92079F4ED}"/>
              </a:ext>
            </a:extLst>
          </p:cNvPr>
          <p:cNvSpPr>
            <a:spLocks noGrp="1"/>
          </p:cNvSpPr>
          <p:nvPr>
            <p:ph idx="1"/>
          </p:nvPr>
        </p:nvSpPr>
        <p:spPr>
          <a:xfrm>
            <a:off x="3167986" y="3752850"/>
            <a:ext cx="5614060" cy="2452687"/>
          </a:xfrm>
        </p:spPr>
        <p:txBody>
          <a:bodyPr anchor="ctr">
            <a:noAutofit/>
          </a:bodyPr>
          <a:lstStyle/>
          <a:p>
            <a:r>
              <a:rPr lang="en-US" sz="2400" dirty="0">
                <a:latin typeface="Franklin Gothic Book" panose="020B0503020102020204" pitchFamily="34" charset="0"/>
                <a:cs typeface="Calibri Light" panose="020F0302020204030204" pitchFamily="34" charset="0"/>
              </a:rPr>
              <a:t>We discussed:</a:t>
            </a:r>
          </a:p>
          <a:p>
            <a:pPr lvl="1"/>
            <a:r>
              <a:rPr lang="en-US" dirty="0">
                <a:latin typeface="Franklin Gothic Book" panose="020B0503020102020204" pitchFamily="34" charset="0"/>
                <a:cs typeface="Calibri Light" panose="020F0302020204030204" pitchFamily="34" charset="0"/>
              </a:rPr>
              <a:t>Potential sources of lead exposure.</a:t>
            </a:r>
          </a:p>
          <a:p>
            <a:pPr lvl="1"/>
            <a:r>
              <a:rPr lang="en-US" dirty="0">
                <a:latin typeface="Franklin Gothic Book" panose="020B0503020102020204" pitchFamily="34" charset="0"/>
                <a:cs typeface="Calibri Light" panose="020F0302020204030204" pitchFamily="34" charset="0"/>
              </a:rPr>
              <a:t>How lead harms children and adults.</a:t>
            </a:r>
          </a:p>
          <a:p>
            <a:pPr lvl="1"/>
            <a:r>
              <a:rPr lang="en-US" dirty="0">
                <a:latin typeface="Franklin Gothic Book" panose="020B0503020102020204" pitchFamily="34" charset="0"/>
                <a:cs typeface="Calibri Light" panose="020F0302020204030204" pitchFamily="34" charset="0"/>
              </a:rPr>
              <a:t>Lead’s impacts on the environment and wildlife.</a:t>
            </a:r>
          </a:p>
          <a:p>
            <a:pPr lvl="1"/>
            <a:r>
              <a:rPr lang="en-US" dirty="0">
                <a:latin typeface="Franklin Gothic Book" panose="020B0503020102020204" pitchFamily="34" charset="0"/>
                <a:cs typeface="Calibri Light" panose="020F0302020204030204" pitchFamily="34" charset="0"/>
              </a:rPr>
              <a:t>Actions that can be taken to prevent potential lead exposure.</a:t>
            </a:r>
          </a:p>
        </p:txBody>
      </p:sp>
      <p:sp>
        <p:nvSpPr>
          <p:cNvPr id="2" name="Slide Number Placeholder 5">
            <a:extLst>
              <a:ext uri="{FF2B5EF4-FFF2-40B4-BE49-F238E27FC236}">
                <a16:creationId xmlns:a16="http://schemas.microsoft.com/office/drawing/2014/main" id="{B2DF704B-D969-8899-17B4-DDD6266E0502}"/>
              </a:ext>
            </a:extLst>
          </p:cNvPr>
          <p:cNvSpPr txBox="1">
            <a:spLocks/>
          </p:cNvSpPr>
          <p:nvPr/>
        </p:nvSpPr>
        <p:spPr>
          <a:xfrm>
            <a:off x="7086600" y="650741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38</a:t>
            </a:fld>
            <a:endParaRPr lang="en-US" dirty="0"/>
          </a:p>
        </p:txBody>
      </p:sp>
    </p:spTree>
    <p:extLst>
      <p:ext uri="{BB962C8B-B14F-4D97-AF65-F5344CB8AC3E}">
        <p14:creationId xmlns:p14="http://schemas.microsoft.com/office/powerpoint/2010/main" val="37104460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165ACF-8D62-46EE-8D8F-75CC6C22CDE9}"/>
              </a:ext>
            </a:extLst>
          </p:cNvPr>
          <p:cNvSpPr txBox="1">
            <a:spLocks noGrp="1"/>
          </p:cNvSpPr>
          <p:nvPr>
            <p:ph type="title" idx="4294967295"/>
          </p:nvPr>
        </p:nvSpPr>
        <p:spPr>
          <a:xfrm>
            <a:off x="933743" y="2419644"/>
            <a:ext cx="7281790" cy="207051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schemeClr val="tx1"/>
                </a:solidFill>
                <a:effectLst/>
                <a:uLnTx/>
                <a:uFillTx/>
                <a:latin typeface="Franklin Gothic Book" panose="020B0503020102020204" pitchFamily="34" charset="0"/>
                <a:ea typeface="+mn-ea"/>
                <a:cs typeface="+mn-cs"/>
              </a:rPr>
              <a:t>What</a:t>
            </a:r>
            <a:r>
              <a:rPr kumimoji="0" lang="en-US" sz="4800" b="1" i="0" u="none" strike="noStrike" kern="1200" cap="none" spc="0" normalizeH="0" baseline="0" noProof="0" dirty="0">
                <a:ln>
                  <a:noFill/>
                </a:ln>
                <a:solidFill>
                  <a:schemeClr val="tx1"/>
                </a:solidFill>
                <a:effectLst/>
                <a:uLnTx/>
                <a:uFillTx/>
                <a:latin typeface="Franklin Gothic Book" panose="020B0503020102020204" pitchFamily="34" charset="0"/>
                <a:ea typeface="+mn-ea"/>
                <a:cs typeface="+mn-cs"/>
              </a:rPr>
              <a:t> </a:t>
            </a:r>
            <a:r>
              <a:rPr kumimoji="0" lang="en-US" sz="4800" b="0" i="0" u="none" strike="noStrike" kern="1200" cap="none" spc="0" normalizeH="0" baseline="0" noProof="0" dirty="0">
                <a:ln>
                  <a:noFill/>
                </a:ln>
                <a:solidFill>
                  <a:schemeClr val="tx1"/>
                </a:solidFill>
                <a:effectLst/>
                <a:uLnTx/>
                <a:uFillTx/>
                <a:latin typeface="Franklin Gothic Book" panose="020B0503020102020204" pitchFamily="34" charset="0"/>
                <a:ea typeface="+mn-ea"/>
                <a:cs typeface="+mn-cs"/>
              </a:rPr>
              <a:t>questions do you have about the information we</a:t>
            </a:r>
            <a:r>
              <a:rPr kumimoji="0" lang="en-US" sz="4800" b="1" i="0" u="none" strike="noStrike" kern="1200" cap="none" spc="0" normalizeH="0" baseline="0" noProof="0" dirty="0">
                <a:ln>
                  <a:noFill/>
                </a:ln>
                <a:solidFill>
                  <a:schemeClr val="tx1"/>
                </a:solidFill>
                <a:effectLst/>
                <a:uLnTx/>
                <a:uFillTx/>
                <a:latin typeface="Franklin Gothic Book" panose="020B0503020102020204" pitchFamily="34" charset="0"/>
                <a:ea typeface="+mn-ea"/>
                <a:cs typeface="+mn-cs"/>
              </a:rPr>
              <a:t> </a:t>
            </a:r>
            <a:r>
              <a:rPr kumimoji="0" lang="en-US" sz="4800" b="0" i="0" u="none" strike="noStrike" kern="1200" cap="none" spc="0" normalizeH="0" baseline="0" noProof="0" dirty="0">
                <a:ln>
                  <a:noFill/>
                </a:ln>
                <a:solidFill>
                  <a:schemeClr val="tx1"/>
                </a:solidFill>
                <a:effectLst/>
                <a:uLnTx/>
                <a:uFillTx/>
                <a:latin typeface="Franklin Gothic Book" panose="020B0503020102020204" pitchFamily="34" charset="0"/>
                <a:ea typeface="+mn-ea"/>
                <a:cs typeface="+mn-cs"/>
              </a:rPr>
              <a:t>covered today? </a:t>
            </a:r>
            <a:r>
              <a:rPr kumimoji="0" lang="en-US" sz="4800" b="1" i="1" u="none" strike="noStrike" kern="1200" cap="none" spc="0" normalizeH="0" baseline="0" noProof="0" dirty="0">
                <a:ln>
                  <a:noFill/>
                </a:ln>
                <a:solidFill>
                  <a:schemeClr val="tx1"/>
                </a:solidFill>
                <a:effectLst/>
                <a:uLnTx/>
                <a:uFillTx/>
                <a:latin typeface="Franklin Gothic Book" panose="020B0503020102020204" pitchFamily="34" charset="0"/>
                <a:ea typeface="+mn-ea"/>
                <a:cs typeface="+mn-cs"/>
              </a:rPr>
              <a:t> </a:t>
            </a:r>
            <a:endParaRPr kumimoji="0" lang="en-US" sz="4800" b="0" i="0" u="none" strike="noStrike" kern="1200" cap="none" spc="0" normalizeH="0" baseline="0" noProof="0" dirty="0">
              <a:ln>
                <a:noFill/>
              </a:ln>
              <a:solidFill>
                <a:schemeClr val="tx1"/>
              </a:solidFill>
              <a:effectLst/>
              <a:uLnTx/>
              <a:uFillTx/>
              <a:latin typeface="Franklin Gothic Book" panose="020B0503020102020204" pitchFamily="34" charset="0"/>
              <a:ea typeface="+mn-ea"/>
              <a:cs typeface="+mn-cs"/>
            </a:endParaRPr>
          </a:p>
        </p:txBody>
      </p:sp>
      <p:sp>
        <p:nvSpPr>
          <p:cNvPr id="8" name="Rectangle: Rounded Corners 7">
            <a:extLst>
              <a:ext uri="{FF2B5EF4-FFF2-40B4-BE49-F238E27FC236}">
                <a16:creationId xmlns:a16="http://schemas.microsoft.com/office/drawing/2014/main" id="{D1169DAA-B02E-48D7-A71A-8F4A1C30F205}"/>
              </a:ext>
              <a:ext uri="{C183D7F6-B498-43B3-948B-1728B52AA6E4}">
                <adec:decorative xmlns:adec="http://schemas.microsoft.com/office/drawing/2017/decorative" val="1"/>
              </a:ext>
            </a:extLst>
          </p:cNvPr>
          <p:cNvSpPr/>
          <p:nvPr/>
        </p:nvSpPr>
        <p:spPr>
          <a:xfrm>
            <a:off x="486710" y="1604865"/>
            <a:ext cx="8170580" cy="3671077"/>
          </a:xfrm>
          <a:prstGeom prst="roundRect">
            <a:avLst/>
          </a:prstGeom>
          <a:noFill/>
          <a:ln w="38100">
            <a:solidFill>
              <a:srgbClr val="009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5">
            <a:extLst>
              <a:ext uri="{FF2B5EF4-FFF2-40B4-BE49-F238E27FC236}">
                <a16:creationId xmlns:a16="http://schemas.microsoft.com/office/drawing/2014/main" id="{EF0D52B2-77B7-7059-541C-3742A9FE1F30}"/>
              </a:ext>
            </a:extLst>
          </p:cNvPr>
          <p:cNvSpPr txBox="1">
            <a:spLocks/>
          </p:cNvSpPr>
          <p:nvPr/>
        </p:nvSpPr>
        <p:spPr>
          <a:xfrm>
            <a:off x="7086600" y="650741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39</a:t>
            </a:fld>
            <a:endParaRPr lang="en-US" dirty="0"/>
          </a:p>
        </p:txBody>
      </p:sp>
    </p:spTree>
    <p:extLst>
      <p:ext uri="{BB962C8B-B14F-4D97-AF65-F5344CB8AC3E}">
        <p14:creationId xmlns:p14="http://schemas.microsoft.com/office/powerpoint/2010/main" val="3931710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010EF71-0639-0E70-B43F-1532781D057C}"/>
              </a:ext>
            </a:extLst>
          </p:cNvPr>
          <p:cNvSpPr txBox="1">
            <a:spLocks noGrp="1"/>
          </p:cNvSpPr>
          <p:nvPr>
            <p:ph type="title" idx="4294967295"/>
          </p:nvPr>
        </p:nvSpPr>
        <p:spPr>
          <a:xfrm>
            <a:off x="360759" y="3752849"/>
            <a:ext cx="2468166" cy="24526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100" b="1" i="0" u="none" strike="noStrike" kern="1200" cap="none" spc="0" normalizeH="0" baseline="0" noProof="0" dirty="0">
                <a:ln>
                  <a:noFill/>
                </a:ln>
                <a:solidFill>
                  <a:schemeClr val="tx1"/>
                </a:solidFill>
                <a:effectLst/>
                <a:uLnTx/>
                <a:uFillTx/>
                <a:latin typeface="Franklin Gothic Book" panose="020B0503020102020204" pitchFamily="34" charset="0"/>
                <a:ea typeface="+mj-ea"/>
                <a:cs typeface="Calibri Light" panose="020F0302020204030204" pitchFamily="34" charset="0"/>
              </a:rPr>
              <a:t>What is Lead?</a:t>
            </a:r>
          </a:p>
        </p:txBody>
      </p:sp>
      <p:pic>
        <p:nvPicPr>
          <p:cNvPr id="6" name="Picture 2" descr="Lead">
            <a:extLst>
              <a:ext uri="{FF2B5EF4-FFF2-40B4-BE49-F238E27FC236}">
                <a16:creationId xmlns:a16="http://schemas.microsoft.com/office/drawing/2014/main" id="{E334E1A8-87E4-4325-995C-689A78844E5C}"/>
              </a:ext>
              <a:ext uri="{C183D7F6-B498-43B3-948B-1728B52AA6E4}">
                <adec:decorative xmlns:adec="http://schemas.microsoft.com/office/drawing/2017/decorative" val="0"/>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0" y="10"/>
            <a:ext cx="9143980" cy="3710603"/>
          </a:xfrm>
          <a:prstGeom prst="flowChartDocumen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71FF99B-3CD6-A698-668E-7FF8DCA27526}"/>
              </a:ext>
            </a:extLst>
          </p:cNvPr>
          <p:cNvSpPr txBox="1"/>
          <p:nvPr/>
        </p:nvSpPr>
        <p:spPr>
          <a:xfrm>
            <a:off x="5905834" y="3193163"/>
            <a:ext cx="3592476" cy="200055"/>
          </a:xfrm>
          <a:prstGeom prst="rect">
            <a:avLst/>
          </a:prstGeom>
          <a:noFill/>
        </p:spPr>
        <p:txBody>
          <a:bodyPr wrap="square" rtlCol="0">
            <a:spAutoFit/>
          </a:bodyPr>
          <a:lstStyle/>
          <a:p>
            <a:r>
              <a:rPr lang="es-MX" sz="700" dirty="0"/>
              <a:t>http://mfritz8science.wikispaces.com/file/view/lead_1.jpg/262242078/lead_1.jpg</a:t>
            </a:r>
          </a:p>
        </p:txBody>
      </p:sp>
      <p:sp>
        <p:nvSpPr>
          <p:cNvPr id="9" name="Content Placeholder 2">
            <a:extLst>
              <a:ext uri="{FF2B5EF4-FFF2-40B4-BE49-F238E27FC236}">
                <a16:creationId xmlns:a16="http://schemas.microsoft.com/office/drawing/2014/main" id="{33174C3B-7728-29A5-FA9B-E22175D83A6B}"/>
              </a:ext>
            </a:extLst>
          </p:cNvPr>
          <p:cNvSpPr>
            <a:spLocks noGrp="1"/>
          </p:cNvSpPr>
          <p:nvPr>
            <p:ph idx="1"/>
          </p:nvPr>
        </p:nvSpPr>
        <p:spPr>
          <a:xfrm>
            <a:off x="3167985" y="3752850"/>
            <a:ext cx="5777231" cy="2452687"/>
          </a:xfrm>
        </p:spPr>
        <p:txBody>
          <a:bodyPr anchor="ctr">
            <a:normAutofit/>
          </a:bodyPr>
          <a:lstStyle/>
          <a:p>
            <a:r>
              <a:rPr lang="en-US" sz="2300" dirty="0">
                <a:latin typeface="Franklin Gothic Book" panose="020B0503020102020204" pitchFamily="34" charset="0"/>
                <a:cs typeface="Calibri Light" panose="020F0302020204030204" pitchFamily="34" charset="0"/>
              </a:rPr>
              <a:t>Bluish-gray metal found in small amounts in the earth’s crust</a:t>
            </a:r>
          </a:p>
          <a:p>
            <a:r>
              <a:rPr lang="en-US" sz="2300" dirty="0">
                <a:latin typeface="Franklin Gothic Book" panose="020B0503020102020204" pitchFamily="34" charset="0"/>
                <a:cs typeface="Calibri Light" panose="020F0302020204030204" pitchFamily="34" charset="0"/>
              </a:rPr>
              <a:t>Impossible to identify with the naked eye</a:t>
            </a:r>
          </a:p>
          <a:p>
            <a:r>
              <a:rPr lang="en-US" sz="2300" dirty="0">
                <a:latin typeface="Franklin Gothic Book" panose="020B0503020102020204" pitchFamily="34" charset="0"/>
                <a:cs typeface="Calibri Light" panose="020F0302020204030204" pitchFamily="34" charset="0"/>
              </a:rPr>
              <a:t>Does not biodegrade or disappear from the environment over time</a:t>
            </a:r>
          </a:p>
        </p:txBody>
      </p:sp>
      <p:sp>
        <p:nvSpPr>
          <p:cNvPr id="3" name="Slide Number Placeholder 5">
            <a:extLst>
              <a:ext uri="{FF2B5EF4-FFF2-40B4-BE49-F238E27FC236}">
                <a16:creationId xmlns:a16="http://schemas.microsoft.com/office/drawing/2014/main" id="{21C0AB6B-C840-4C39-A3B9-C40D7B6DB1B9}"/>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4</a:t>
            </a:fld>
            <a:endParaRPr lang="en-US" dirty="0"/>
          </a:p>
        </p:txBody>
      </p:sp>
    </p:spTree>
    <p:extLst>
      <p:ext uri="{BB962C8B-B14F-4D97-AF65-F5344CB8AC3E}">
        <p14:creationId xmlns:p14="http://schemas.microsoft.com/office/powerpoint/2010/main" val="26282394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015C0-9E29-4A08-8A8D-41D227D5AAF4}"/>
              </a:ext>
            </a:extLst>
          </p:cNvPr>
          <p:cNvSpPr>
            <a:spLocks noGrp="1"/>
          </p:cNvSpPr>
          <p:nvPr>
            <p:ph type="title"/>
          </p:nvPr>
        </p:nvSpPr>
        <p:spPr>
          <a:xfrm>
            <a:off x="394335" y="271732"/>
            <a:ext cx="8355330" cy="1325563"/>
          </a:xfrm>
        </p:spPr>
        <p:txBody>
          <a:bodyPr>
            <a:normAutofit/>
          </a:bodyPr>
          <a:lstStyle/>
          <a:p>
            <a:pPr algn="ctr"/>
            <a:r>
              <a:rPr lang="en-US" sz="4300" b="1" dirty="0">
                <a:latin typeface="Franklin Gothic Book" panose="020B0503020102020204" pitchFamily="34" charset="0"/>
                <a:cs typeface="Calibri Light" panose="020F0302020204030204" pitchFamily="34" charset="0"/>
              </a:rPr>
              <a:t>National Lead Information Center</a:t>
            </a:r>
          </a:p>
        </p:txBody>
      </p:sp>
      <p:sp>
        <p:nvSpPr>
          <p:cNvPr id="3" name="Content Placeholder 2">
            <a:extLst>
              <a:ext uri="{FF2B5EF4-FFF2-40B4-BE49-F238E27FC236}">
                <a16:creationId xmlns:a16="http://schemas.microsoft.com/office/drawing/2014/main" id="{48E60183-0295-4A49-BF8C-17818755FEEE}"/>
              </a:ext>
            </a:extLst>
          </p:cNvPr>
          <p:cNvSpPr>
            <a:spLocks noGrp="1"/>
          </p:cNvSpPr>
          <p:nvPr>
            <p:ph idx="1"/>
          </p:nvPr>
        </p:nvSpPr>
        <p:spPr>
          <a:xfrm>
            <a:off x="628650" y="1300330"/>
            <a:ext cx="7886700" cy="4667249"/>
          </a:xfrm>
        </p:spPr>
        <p:txBody>
          <a:bodyPr>
            <a:normAutofit/>
          </a:bodyPr>
          <a:lstStyle/>
          <a:p>
            <a:pPr marL="0" indent="0" algn="ctr">
              <a:buNone/>
            </a:pPr>
            <a:r>
              <a:rPr lang="en-US" sz="3000" b="1" dirty="0">
                <a:latin typeface="Franklin Gothic Book" panose="020B0503020102020204" pitchFamily="34" charset="0"/>
                <a:cs typeface="Calibri Light" panose="020F0302020204030204" pitchFamily="34" charset="0"/>
              </a:rPr>
              <a:t>1 (800) 424-LEAD [5323] </a:t>
            </a:r>
          </a:p>
          <a:p>
            <a:pPr>
              <a:buFont typeface="Arial" panose="020B0604020202020204" pitchFamily="34" charset="0"/>
              <a:buChar char="•"/>
            </a:pPr>
            <a:endParaRPr lang="en-US" sz="3000" dirty="0">
              <a:latin typeface="Franklin Gothic Book" panose="020B0503020102020204" pitchFamily="34" charset="0"/>
            </a:endParaRPr>
          </a:p>
          <a:p>
            <a:r>
              <a:rPr lang="en-US" sz="3000" dirty="0">
                <a:latin typeface="Franklin Gothic Book" panose="020B0503020102020204" pitchFamily="34" charset="0"/>
                <a:cs typeface="Calibri Light" panose="020F0302020204030204" pitchFamily="34" charset="0"/>
              </a:rPr>
              <a:t>Ask for information about lead, lead hazards and lead exposure prevention. </a:t>
            </a:r>
          </a:p>
          <a:p>
            <a:r>
              <a:rPr lang="en-US" sz="3000" dirty="0">
                <a:latin typeface="Franklin Gothic Book" panose="020B0503020102020204" pitchFamily="34" charset="0"/>
                <a:cs typeface="Calibri Light" panose="020F0302020204030204" pitchFamily="34" charset="0"/>
              </a:rPr>
              <a:t>Monday to Friday, 8:00 am to 6:00 pm ET (except federal holidays). </a:t>
            </a:r>
          </a:p>
          <a:p>
            <a:r>
              <a:rPr lang="en-US" sz="3000" dirty="0">
                <a:latin typeface="Franklin Gothic Book" panose="020B0503020102020204" pitchFamily="34" charset="0"/>
                <a:cs typeface="Calibri Light" panose="020F0302020204030204" pitchFamily="34" charset="0"/>
              </a:rPr>
              <a:t>Can also access this number through TTY </a:t>
            </a:r>
            <a:br>
              <a:rPr lang="en-US" sz="3000" dirty="0">
                <a:latin typeface="Franklin Gothic Book" panose="020B0503020102020204" pitchFamily="34" charset="0"/>
                <a:cs typeface="Calibri Light" panose="020F0302020204030204" pitchFamily="34" charset="0"/>
              </a:rPr>
            </a:br>
            <a:r>
              <a:rPr lang="en-US" sz="3000" dirty="0">
                <a:latin typeface="Franklin Gothic Book" panose="020B0503020102020204" pitchFamily="34" charset="0"/>
                <a:cs typeface="Calibri Light" panose="020F0302020204030204" pitchFamily="34" charset="0"/>
              </a:rPr>
              <a:t>by calling the Federal Relay Service at </a:t>
            </a:r>
            <a:br>
              <a:rPr lang="en-US" sz="3000" dirty="0">
                <a:latin typeface="Franklin Gothic Book" panose="020B0503020102020204" pitchFamily="34" charset="0"/>
                <a:cs typeface="Calibri Light" panose="020F0302020204030204" pitchFamily="34" charset="0"/>
              </a:rPr>
            </a:br>
            <a:r>
              <a:rPr lang="en-US" sz="3000" b="1" dirty="0">
                <a:latin typeface="Franklin Gothic Book" panose="020B0503020102020204" pitchFamily="34" charset="0"/>
                <a:cs typeface="Calibri Light" panose="020F0302020204030204" pitchFamily="34" charset="0"/>
              </a:rPr>
              <a:t>1-800-877-8339.</a:t>
            </a:r>
          </a:p>
          <a:p>
            <a:endParaRPr lang="en-US" dirty="0"/>
          </a:p>
        </p:txBody>
      </p:sp>
      <p:sp>
        <p:nvSpPr>
          <p:cNvPr id="4" name="Slide Number Placeholder 5">
            <a:extLst>
              <a:ext uri="{FF2B5EF4-FFF2-40B4-BE49-F238E27FC236}">
                <a16:creationId xmlns:a16="http://schemas.microsoft.com/office/drawing/2014/main" id="{98DEDC20-68BD-8DCF-1328-870E57F5D514}"/>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40</a:t>
            </a:fld>
            <a:endParaRPr lang="en-US" dirty="0"/>
          </a:p>
        </p:txBody>
      </p:sp>
    </p:spTree>
    <p:extLst>
      <p:ext uri="{BB962C8B-B14F-4D97-AF65-F5344CB8AC3E}">
        <p14:creationId xmlns:p14="http://schemas.microsoft.com/office/powerpoint/2010/main" val="28640996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C3C84-F860-4F2C-B233-ACAD7CF62A0E}"/>
              </a:ext>
            </a:extLst>
          </p:cNvPr>
          <p:cNvSpPr>
            <a:spLocks noGrp="1"/>
          </p:cNvSpPr>
          <p:nvPr>
            <p:ph type="title"/>
          </p:nvPr>
        </p:nvSpPr>
        <p:spPr>
          <a:xfrm>
            <a:off x="555077" y="183196"/>
            <a:ext cx="7886700" cy="1325563"/>
          </a:xfrm>
          <a:solidFill>
            <a:srgbClr val="FFFFFF">
              <a:alpha val="50196"/>
            </a:srgbClr>
          </a:solidFill>
        </p:spPr>
        <p:txBody>
          <a:bodyPr/>
          <a:lstStyle/>
          <a:p>
            <a:r>
              <a:rPr lang="en-US" b="1" dirty="0">
                <a:solidFill>
                  <a:schemeClr val="tx1"/>
                </a:solidFill>
                <a:latin typeface="Franklin Gothic Book" panose="020B0503020102020204" pitchFamily="34" charset="0"/>
              </a:rPr>
              <a:t>Thank You!</a:t>
            </a:r>
          </a:p>
        </p:txBody>
      </p:sp>
      <p:sp>
        <p:nvSpPr>
          <p:cNvPr id="5" name="Slide Number Placeholder 4">
            <a:extLst>
              <a:ext uri="{FF2B5EF4-FFF2-40B4-BE49-F238E27FC236}">
                <a16:creationId xmlns:a16="http://schemas.microsoft.com/office/drawing/2014/main" id="{BABA45B0-1DA7-47BD-B39E-9D0F7AE6F4CF}"/>
              </a:ext>
            </a:extLst>
          </p:cNvPr>
          <p:cNvSpPr>
            <a:spLocks noGrp="1"/>
          </p:cNvSpPr>
          <p:nvPr>
            <p:ph type="sldNum" sz="quarter" idx="12"/>
          </p:nvPr>
        </p:nvSpPr>
        <p:spPr>
          <a:xfrm>
            <a:off x="7086600" y="6557390"/>
            <a:ext cx="2057400" cy="365125"/>
          </a:xfrm>
        </p:spPr>
        <p:txBody>
          <a:bodyPr/>
          <a:lstStyle/>
          <a:p>
            <a:fld id="{48006AAD-9E02-44C8-BDCD-ACF5C8330FA5}" type="slidenum">
              <a:rPr lang="en-US" smtClean="0"/>
              <a:t>41</a:t>
            </a:fld>
            <a:endParaRPr lang="en-US"/>
          </a:p>
        </p:txBody>
      </p:sp>
      <p:sp>
        <p:nvSpPr>
          <p:cNvPr id="7" name="Title 1">
            <a:extLst>
              <a:ext uri="{FF2B5EF4-FFF2-40B4-BE49-F238E27FC236}">
                <a16:creationId xmlns:a16="http://schemas.microsoft.com/office/drawing/2014/main" id="{B3276796-75B3-4437-A3C5-1693ED079EF5}"/>
              </a:ext>
            </a:extLst>
          </p:cNvPr>
          <p:cNvSpPr txBox="1">
            <a:spLocks/>
          </p:cNvSpPr>
          <p:nvPr/>
        </p:nvSpPr>
        <p:spPr>
          <a:xfrm>
            <a:off x="702223" y="1710807"/>
            <a:ext cx="7886700" cy="4516520"/>
          </a:xfrm>
          <a:prstGeom prst="rect">
            <a:avLst/>
          </a:prstGeom>
          <a:solidFill>
            <a:srgbClr val="FFFFFF">
              <a:alpha val="50196"/>
            </a:srgbClr>
          </a:solidFill>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6600" kern="1200">
                <a:solidFill>
                  <a:schemeClr val="accent4"/>
                </a:solidFill>
                <a:latin typeface="+mj-lt"/>
                <a:ea typeface="+mj-ea"/>
                <a:cs typeface="+mj-cs"/>
              </a:defRPr>
            </a:lvl1pPr>
          </a:lstStyle>
          <a:p>
            <a:pPr marL="0" indent="0" algn="l">
              <a:buNone/>
            </a:pPr>
            <a:r>
              <a:rPr lang="en-US" sz="2800" dirty="0">
                <a:solidFill>
                  <a:schemeClr val="tx1"/>
                </a:solidFill>
                <a:latin typeface="Franklin Gothic Book" panose="020B0503020102020204" pitchFamily="34" charset="0"/>
              </a:rPr>
              <a:t>For more information, you can contact:</a:t>
            </a:r>
          </a:p>
          <a:p>
            <a:pPr algn="l"/>
            <a:endParaRPr lang="en-US" sz="2600" i="1" dirty="0">
              <a:solidFill>
                <a:schemeClr val="tx1"/>
              </a:solidFill>
              <a:latin typeface="Franklin Gothic Book" panose="020B0503020102020204" pitchFamily="34" charset="0"/>
            </a:endParaRPr>
          </a:p>
          <a:p>
            <a:pPr algn="l"/>
            <a:r>
              <a:rPr lang="en-US" sz="2600" i="1" dirty="0">
                <a:solidFill>
                  <a:schemeClr val="tx1"/>
                </a:solidFill>
                <a:latin typeface="Franklin Gothic Book" panose="020B0503020102020204" pitchFamily="34" charset="0"/>
              </a:rPr>
              <a:t>EPA contacts:</a:t>
            </a:r>
          </a:p>
          <a:p>
            <a:pPr marL="457200" indent="-457200" algn="l">
              <a:buFont typeface="Arial" panose="020B0604020202020204" pitchFamily="34" charset="0"/>
              <a:buChar char="•"/>
            </a:pPr>
            <a:r>
              <a:rPr lang="en-US" sz="2600" dirty="0">
                <a:solidFill>
                  <a:schemeClr val="tx1"/>
                </a:solidFill>
                <a:latin typeface="Franklin Gothic Book" panose="020B0503020102020204" pitchFamily="34" charset="0"/>
              </a:rPr>
              <a:t>Name, email</a:t>
            </a:r>
          </a:p>
          <a:p>
            <a:pPr marL="457200" indent="-457200" algn="l">
              <a:buFont typeface="Arial" panose="020B0604020202020204" pitchFamily="34" charset="0"/>
              <a:buChar char="•"/>
            </a:pPr>
            <a:r>
              <a:rPr lang="en-US" sz="2600" dirty="0">
                <a:solidFill>
                  <a:schemeClr val="tx1"/>
                </a:solidFill>
                <a:latin typeface="Franklin Gothic Book" panose="020B0503020102020204" pitchFamily="34" charset="0"/>
              </a:rPr>
              <a:t>Name, email</a:t>
            </a:r>
          </a:p>
          <a:p>
            <a:pPr marL="457200" indent="-457200" algn="l">
              <a:buFont typeface="Arial" panose="020B0604020202020204" pitchFamily="34" charset="0"/>
              <a:buChar char="•"/>
            </a:pPr>
            <a:endParaRPr lang="en-US" sz="2600" i="1" dirty="0">
              <a:solidFill>
                <a:schemeClr val="tx1"/>
              </a:solidFill>
              <a:latin typeface="Franklin Gothic Book" panose="020B0503020102020204" pitchFamily="34" charset="0"/>
            </a:endParaRPr>
          </a:p>
          <a:p>
            <a:pPr algn="l"/>
            <a:r>
              <a:rPr lang="en-US" sz="2600" i="1" dirty="0">
                <a:solidFill>
                  <a:schemeClr val="tx1"/>
                </a:solidFill>
                <a:latin typeface="Franklin Gothic Book" panose="020B0503020102020204" pitchFamily="34" charset="0"/>
              </a:rPr>
              <a:t>Other contacts:</a:t>
            </a:r>
          </a:p>
          <a:p>
            <a:pPr marL="457200" indent="-457200" algn="l">
              <a:buFont typeface="Arial" panose="020B0604020202020204" pitchFamily="34" charset="0"/>
              <a:buChar char="•"/>
            </a:pPr>
            <a:r>
              <a:rPr lang="en-US" sz="2600" dirty="0">
                <a:solidFill>
                  <a:schemeClr val="tx1"/>
                </a:solidFill>
                <a:latin typeface="Franklin Gothic Book" panose="020B0503020102020204" pitchFamily="34" charset="0"/>
              </a:rPr>
              <a:t>Name, email</a:t>
            </a:r>
          </a:p>
          <a:p>
            <a:pPr algn="l"/>
            <a:endParaRPr lang="en-US" sz="2600" dirty="0">
              <a:solidFill>
                <a:schemeClr val="tx1"/>
              </a:solidFill>
              <a:latin typeface="Franklin Gothic Book" panose="020B0503020102020204" pitchFamily="34" charset="0"/>
            </a:endParaRPr>
          </a:p>
          <a:p>
            <a:pPr algn="l"/>
            <a:r>
              <a:rPr lang="en-US" sz="2600" dirty="0">
                <a:solidFill>
                  <a:schemeClr val="tx1"/>
                </a:solidFill>
                <a:latin typeface="Franklin Gothic Book" panose="020B0503020102020204" pitchFamily="34" charset="0"/>
              </a:rPr>
              <a:t>Visit us online at:</a:t>
            </a:r>
            <a:endParaRPr lang="en-US" sz="2600" dirty="0">
              <a:solidFill>
                <a:schemeClr val="tx1"/>
              </a:solidFill>
              <a:latin typeface="Franklin Gothic Book" panose="020B0503020102020204" pitchFamily="34" charset="0"/>
              <a:hlinkClick r:id="rId3"/>
            </a:endParaRPr>
          </a:p>
          <a:p>
            <a:pPr marL="457200" indent="-457200" algn="l">
              <a:buFont typeface="Arial" panose="020B0604020202020204" pitchFamily="34" charset="0"/>
              <a:buChar char="•"/>
            </a:pPr>
            <a:r>
              <a:rPr lang="en-US" sz="2600" b="1" dirty="0">
                <a:solidFill>
                  <a:schemeClr val="tx1"/>
                </a:solidFill>
                <a:latin typeface="Franklin Gothic Book" panose="020B0503020102020204" pitchFamily="34" charset="0"/>
                <a:hlinkClick r:id="rId3"/>
              </a:rPr>
              <a:t>www.epa.gov/lead </a:t>
            </a:r>
            <a:endParaRPr lang="en-US" sz="2600" b="1" dirty="0">
              <a:solidFill>
                <a:schemeClr val="tx1"/>
              </a:solidFill>
              <a:latin typeface="Franklin Gothic Book" panose="020B0503020102020204" pitchFamily="34" charset="0"/>
            </a:endParaRPr>
          </a:p>
          <a:p>
            <a:pPr marL="457200" indent="-457200" algn="l">
              <a:buFont typeface="Arial" panose="020B0604020202020204" pitchFamily="34" charset="0"/>
              <a:buChar char="•"/>
            </a:pPr>
            <a:r>
              <a:rPr lang="en-US" sz="2600" b="1" dirty="0">
                <a:solidFill>
                  <a:schemeClr val="tx1"/>
                </a:solidFill>
                <a:latin typeface="Franklin Gothic Book" panose="020B0503020102020204" pitchFamily="34" charset="0"/>
                <a:hlinkClick r:id="rId4"/>
              </a:rPr>
              <a:t>https://espanol.epa.gov/plomo</a:t>
            </a:r>
            <a:endParaRPr lang="en-US" b="1" dirty="0">
              <a:latin typeface="Franklin Gothic Book" panose="020B0503020102020204" pitchFamily="34" charset="0"/>
            </a:endParaRPr>
          </a:p>
        </p:txBody>
      </p:sp>
    </p:spTree>
    <p:extLst>
      <p:ext uri="{BB962C8B-B14F-4D97-AF65-F5344CB8AC3E}">
        <p14:creationId xmlns:p14="http://schemas.microsoft.com/office/powerpoint/2010/main" val="2503107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165ACF-8D62-46EE-8D8F-75CC6C22CDE9}"/>
              </a:ext>
            </a:extLst>
          </p:cNvPr>
          <p:cNvSpPr txBox="1">
            <a:spLocks noGrp="1"/>
          </p:cNvSpPr>
          <p:nvPr>
            <p:ph type="title" idx="4294967295"/>
          </p:nvPr>
        </p:nvSpPr>
        <p:spPr>
          <a:xfrm>
            <a:off x="933743" y="2419644"/>
            <a:ext cx="7281790" cy="207051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schemeClr val="tx1"/>
                </a:solidFill>
                <a:effectLst/>
                <a:uLnTx/>
                <a:uFillTx/>
                <a:latin typeface="Franklin Gothic Book" panose="020B0503020102020204" pitchFamily="34" charset="0"/>
                <a:ea typeface="+mn-ea"/>
                <a:cs typeface="+mn-cs"/>
              </a:rPr>
              <a:t>Where do you think lead can be found?</a:t>
            </a:r>
          </a:p>
        </p:txBody>
      </p:sp>
      <p:sp>
        <p:nvSpPr>
          <p:cNvPr id="8" name="Rectangle: Rounded Corners 7">
            <a:extLst>
              <a:ext uri="{FF2B5EF4-FFF2-40B4-BE49-F238E27FC236}">
                <a16:creationId xmlns:a16="http://schemas.microsoft.com/office/drawing/2014/main" id="{D1169DAA-B02E-48D7-A71A-8F4A1C30F205}"/>
              </a:ext>
              <a:ext uri="{C183D7F6-B498-43B3-948B-1728B52AA6E4}">
                <adec:decorative xmlns:adec="http://schemas.microsoft.com/office/drawing/2017/decorative" val="1"/>
              </a:ext>
            </a:extLst>
          </p:cNvPr>
          <p:cNvSpPr/>
          <p:nvPr/>
        </p:nvSpPr>
        <p:spPr>
          <a:xfrm>
            <a:off x="486710" y="1604865"/>
            <a:ext cx="8170580" cy="3671077"/>
          </a:xfrm>
          <a:prstGeom prst="roundRect">
            <a:avLst/>
          </a:prstGeom>
          <a:noFill/>
          <a:ln w="38100">
            <a:solidFill>
              <a:srgbClr val="009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5">
            <a:extLst>
              <a:ext uri="{FF2B5EF4-FFF2-40B4-BE49-F238E27FC236}">
                <a16:creationId xmlns:a16="http://schemas.microsoft.com/office/drawing/2014/main" id="{EF0D52B2-77B7-7059-541C-3742A9FE1F30}"/>
              </a:ext>
            </a:extLst>
          </p:cNvPr>
          <p:cNvSpPr txBox="1">
            <a:spLocks/>
          </p:cNvSpPr>
          <p:nvPr/>
        </p:nvSpPr>
        <p:spPr>
          <a:xfrm>
            <a:off x="7086600" y="650741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5</a:t>
            </a:fld>
            <a:endParaRPr lang="en-US" dirty="0"/>
          </a:p>
        </p:txBody>
      </p:sp>
    </p:spTree>
    <p:extLst>
      <p:ext uri="{BB962C8B-B14F-4D97-AF65-F5344CB8AC3E}">
        <p14:creationId xmlns:p14="http://schemas.microsoft.com/office/powerpoint/2010/main" val="870377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3A5CF-B9FD-41B7-AFCB-411404480AD1}"/>
              </a:ext>
            </a:extLst>
          </p:cNvPr>
          <p:cNvSpPr>
            <a:spLocks noGrp="1"/>
          </p:cNvSpPr>
          <p:nvPr>
            <p:ph type="title"/>
          </p:nvPr>
        </p:nvSpPr>
        <p:spPr>
          <a:xfrm>
            <a:off x="360759" y="3752849"/>
            <a:ext cx="2061599" cy="2452687"/>
          </a:xfrm>
        </p:spPr>
        <p:txBody>
          <a:bodyPr anchor="ctr">
            <a:normAutofit/>
          </a:bodyPr>
          <a:lstStyle/>
          <a:p>
            <a:r>
              <a:rPr lang="en-US" sz="3100" b="1" dirty="0">
                <a:latin typeface="Franklin Gothic Book" panose="020B0503020102020204" pitchFamily="34" charset="0"/>
                <a:cs typeface="Calibri Light" panose="020F0302020204030204" pitchFamily="34" charset="0"/>
              </a:rPr>
              <a:t>Lead-based Paint</a:t>
            </a:r>
          </a:p>
        </p:txBody>
      </p:sp>
      <p:pic>
        <p:nvPicPr>
          <p:cNvPr id="7" name="Picture 6" descr="Wooden siding with deteriorating paint">
            <a:extLst>
              <a:ext uri="{FF2B5EF4-FFF2-40B4-BE49-F238E27FC236}">
                <a16:creationId xmlns:a16="http://schemas.microsoft.com/office/drawing/2014/main" id="{A8A25327-5F90-77D6-F1A0-A8DA402EB25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2572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3B99B9A4-2303-4929-84C1-BDB2367A0E56}"/>
              </a:ext>
            </a:extLst>
          </p:cNvPr>
          <p:cNvSpPr>
            <a:spLocks noGrp="1"/>
          </p:cNvSpPr>
          <p:nvPr>
            <p:ph idx="1"/>
          </p:nvPr>
        </p:nvSpPr>
        <p:spPr>
          <a:xfrm>
            <a:off x="1700462" y="3752849"/>
            <a:ext cx="7443538" cy="2452687"/>
          </a:xfrm>
        </p:spPr>
        <p:txBody>
          <a:bodyPr anchor="ctr">
            <a:noAutofit/>
          </a:bodyPr>
          <a:lstStyle/>
          <a:p>
            <a:r>
              <a:rPr lang="en-US" sz="2400" dirty="0">
                <a:latin typeface="Franklin Gothic Book" panose="020B0503020102020204" pitchFamily="34" charset="0"/>
                <a:cs typeface="Calibri Light" panose="020F0302020204030204" pitchFamily="34" charset="0"/>
              </a:rPr>
              <a:t>Found in older homes built before 1978. </a:t>
            </a:r>
          </a:p>
          <a:p>
            <a:r>
              <a:rPr lang="en-US" sz="2400" dirty="0">
                <a:latin typeface="Franklin Gothic Book" panose="020B0503020102020204" pitchFamily="34" charset="0"/>
                <a:cs typeface="Calibri Light" panose="020F0302020204030204" pitchFamily="34" charset="0"/>
              </a:rPr>
              <a:t>Major source of exposure when not maintained. </a:t>
            </a:r>
          </a:p>
          <a:p>
            <a:pPr lvl="1"/>
            <a:r>
              <a:rPr lang="en-US" sz="2000" dirty="0">
                <a:latin typeface="Franklin Gothic Book" panose="020B0503020102020204" pitchFamily="34" charset="0"/>
                <a:cs typeface="Calibri Light" panose="020F0302020204030204" pitchFamily="34" charset="0"/>
              </a:rPr>
              <a:t>i.e., peeling, chipping, cracking</a:t>
            </a:r>
          </a:p>
          <a:p>
            <a:r>
              <a:rPr lang="en-US" sz="2400" dirty="0">
                <a:latin typeface="Franklin Gothic Book" panose="020B0503020102020204" pitchFamily="34" charset="0"/>
                <a:cs typeface="Calibri Light" panose="020F0302020204030204" pitchFamily="34" charset="0"/>
              </a:rPr>
              <a:t>Chips and dust can scatter and become a hazard, which can be breathed in or swallowed by children, residents and workers.</a:t>
            </a:r>
          </a:p>
          <a:p>
            <a:r>
              <a:rPr lang="en-US" sz="2400" dirty="0">
                <a:latin typeface="Franklin Gothic Book" panose="020B0503020102020204" pitchFamily="34" charset="0"/>
                <a:cs typeface="Calibri Light" panose="020F0302020204030204" pitchFamily="34" charset="0"/>
              </a:rPr>
              <a:t>Renovation, repair, or remodeling </a:t>
            </a:r>
            <a:r>
              <a:rPr lang="en-US" sz="2400" i="0" dirty="0">
                <a:solidFill>
                  <a:srgbClr val="1B1B1B"/>
                </a:solidFill>
                <a:effectLst/>
                <a:latin typeface="Franklin Gothic Book" panose="020B0503020102020204" pitchFamily="34" charset="0"/>
              </a:rPr>
              <a:t>projects in a pre-1978 home can easily create dangerous lead dust.</a:t>
            </a:r>
            <a:endParaRPr lang="en-US" sz="2400" dirty="0">
              <a:latin typeface="Franklin Gothic Book" panose="020B0503020102020204" pitchFamily="34" charset="0"/>
              <a:cs typeface="Calibri Light" panose="020F0302020204030204" pitchFamily="34" charset="0"/>
            </a:endParaRPr>
          </a:p>
        </p:txBody>
      </p:sp>
      <p:sp>
        <p:nvSpPr>
          <p:cNvPr id="4" name="Slide Number Placeholder 5">
            <a:extLst>
              <a:ext uri="{FF2B5EF4-FFF2-40B4-BE49-F238E27FC236}">
                <a16:creationId xmlns:a16="http://schemas.microsoft.com/office/drawing/2014/main" id="{0AB97CD0-4BFD-C7BE-4D3C-17D407E8ABEC}"/>
              </a:ext>
            </a:extLst>
          </p:cNvPr>
          <p:cNvSpPr txBox="1">
            <a:spLocks/>
          </p:cNvSpPr>
          <p:nvPr/>
        </p:nvSpPr>
        <p:spPr>
          <a:xfrm>
            <a:off x="7086600" y="650741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6</a:t>
            </a:fld>
            <a:endParaRPr lang="en-US" dirty="0"/>
          </a:p>
        </p:txBody>
      </p:sp>
    </p:spTree>
    <p:extLst>
      <p:ext uri="{BB962C8B-B14F-4D97-AF65-F5344CB8AC3E}">
        <p14:creationId xmlns:p14="http://schemas.microsoft.com/office/powerpoint/2010/main" val="1536110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714D4-C9C7-4433-B348-CF8DFE892558}"/>
              </a:ext>
            </a:extLst>
          </p:cNvPr>
          <p:cNvSpPr>
            <a:spLocks noGrp="1"/>
          </p:cNvSpPr>
          <p:nvPr>
            <p:ph type="title"/>
          </p:nvPr>
        </p:nvSpPr>
        <p:spPr/>
        <p:txBody>
          <a:bodyPr>
            <a:noAutofit/>
          </a:bodyPr>
          <a:lstStyle/>
          <a:p>
            <a:r>
              <a:rPr lang="en-US" sz="3300" b="1" dirty="0">
                <a:latin typeface="Franklin Gothic Book" panose="020B0503020102020204" pitchFamily="34" charset="0"/>
                <a:cs typeface="Calibri Light" panose="020F0302020204030204" pitchFamily="34" charset="0"/>
              </a:rPr>
              <a:t>Potential Sources of Exposure</a:t>
            </a:r>
          </a:p>
        </p:txBody>
      </p:sp>
      <p:sp>
        <p:nvSpPr>
          <p:cNvPr id="3" name="Content Placeholder 2">
            <a:extLst>
              <a:ext uri="{FF2B5EF4-FFF2-40B4-BE49-F238E27FC236}">
                <a16:creationId xmlns:a16="http://schemas.microsoft.com/office/drawing/2014/main" id="{6810C957-8067-4D32-8494-23F3A357CD3B}"/>
              </a:ext>
            </a:extLst>
          </p:cNvPr>
          <p:cNvSpPr>
            <a:spLocks noGrp="1"/>
          </p:cNvSpPr>
          <p:nvPr>
            <p:ph idx="1"/>
          </p:nvPr>
        </p:nvSpPr>
        <p:spPr>
          <a:xfrm>
            <a:off x="644933" y="1614222"/>
            <a:ext cx="6209499" cy="4667249"/>
          </a:xfrm>
        </p:spPr>
        <p:txBody>
          <a:bodyPr>
            <a:normAutofit/>
          </a:bodyPr>
          <a:lstStyle/>
          <a:p>
            <a:r>
              <a:rPr lang="en-US" sz="2400" dirty="0">
                <a:latin typeface="Franklin Gothic Book" panose="020B0503020102020204" pitchFamily="34" charset="0"/>
                <a:cs typeface="Calibri Light" panose="020F0302020204030204" pitchFamily="34" charset="0"/>
              </a:rPr>
              <a:t>Painted farm equipment and boats</a:t>
            </a:r>
          </a:p>
          <a:p>
            <a:r>
              <a:rPr lang="en-US" sz="2400" dirty="0">
                <a:latin typeface="Franklin Gothic Book" panose="020B0503020102020204" pitchFamily="34" charset="0"/>
                <a:cs typeface="Calibri Light" panose="020F0302020204030204" pitchFamily="34" charset="0"/>
              </a:rPr>
              <a:t>Imported pottery, candles, older mini blinds</a:t>
            </a:r>
          </a:p>
          <a:p>
            <a:r>
              <a:rPr lang="en-US" sz="2400" dirty="0">
                <a:latin typeface="Franklin Gothic Book" panose="020B0503020102020204" pitchFamily="34" charset="0"/>
                <a:cs typeface="Calibri Light" panose="020F0302020204030204" pitchFamily="34" charset="0"/>
              </a:rPr>
              <a:t>Toys</a:t>
            </a:r>
          </a:p>
          <a:p>
            <a:r>
              <a:rPr lang="en-US" sz="2400" dirty="0">
                <a:latin typeface="Franklin Gothic Book" panose="020B0503020102020204" pitchFamily="34" charset="0"/>
                <a:cs typeface="Calibri Light" panose="020F0302020204030204" pitchFamily="34" charset="0"/>
              </a:rPr>
              <a:t>Ceramicware</a:t>
            </a:r>
          </a:p>
          <a:p>
            <a:r>
              <a:rPr lang="en-US" sz="2400" dirty="0">
                <a:latin typeface="Franklin Gothic Book" panose="020B0503020102020204" pitchFamily="34" charset="0"/>
                <a:cs typeface="Calibri Light" panose="020F0302020204030204" pitchFamily="34" charset="0"/>
              </a:rPr>
              <a:t>Solder</a:t>
            </a:r>
          </a:p>
          <a:p>
            <a:r>
              <a:rPr lang="en-US" sz="2400" dirty="0">
                <a:latin typeface="Franklin Gothic Book" panose="020B0503020102020204" pitchFamily="34" charset="0"/>
                <a:cs typeface="Calibri Light" panose="020F0302020204030204" pitchFamily="34" charset="0"/>
              </a:rPr>
              <a:t>Batteries</a:t>
            </a:r>
          </a:p>
          <a:p>
            <a:r>
              <a:rPr lang="en-US" sz="2400" dirty="0">
                <a:latin typeface="Franklin Gothic Book" panose="020B0503020102020204" pitchFamily="34" charset="0"/>
                <a:cs typeface="Calibri Light" panose="020F0302020204030204" pitchFamily="34" charset="0"/>
              </a:rPr>
              <a:t>Ammunition &amp; fishing tackle</a:t>
            </a:r>
          </a:p>
          <a:p>
            <a:r>
              <a:rPr lang="en-US" sz="2400" dirty="0">
                <a:latin typeface="Franklin Gothic Book" panose="020B0503020102020204" pitchFamily="34" charset="0"/>
                <a:cs typeface="Calibri Light" panose="020F0302020204030204" pitchFamily="34" charset="0"/>
              </a:rPr>
              <a:t>Old cellphones in disrepair</a:t>
            </a:r>
          </a:p>
          <a:p>
            <a:r>
              <a:rPr lang="en-US" sz="2400" dirty="0">
                <a:latin typeface="Franklin Gothic Book" panose="020B0503020102020204" pitchFamily="34" charset="0"/>
                <a:cs typeface="Calibri Light" panose="020F0302020204030204" pitchFamily="34" charset="0"/>
              </a:rPr>
              <a:t>Cosmetics</a:t>
            </a:r>
          </a:p>
        </p:txBody>
      </p:sp>
      <p:grpSp>
        <p:nvGrpSpPr>
          <p:cNvPr id="4" name="Group 3">
            <a:extLst>
              <a:ext uri="{FF2B5EF4-FFF2-40B4-BE49-F238E27FC236}">
                <a16:creationId xmlns:a16="http://schemas.microsoft.com/office/drawing/2014/main" id="{56D9BFCF-1297-4C6C-8977-800D8F5F5078}"/>
              </a:ext>
              <a:ext uri="{C183D7F6-B498-43B3-948B-1728B52AA6E4}">
                <adec:decorative xmlns:adec="http://schemas.microsoft.com/office/drawing/2017/decorative" val="1"/>
              </a:ext>
            </a:extLst>
          </p:cNvPr>
          <p:cNvGrpSpPr/>
          <p:nvPr/>
        </p:nvGrpSpPr>
        <p:grpSpPr>
          <a:xfrm>
            <a:off x="6572122" y="1306183"/>
            <a:ext cx="2209256" cy="5206120"/>
            <a:chOff x="6572122" y="1306183"/>
            <a:chExt cx="2209256" cy="5206120"/>
          </a:xfrm>
        </p:grpSpPr>
        <p:pic>
          <p:nvPicPr>
            <p:cNvPr id="10" name="Picture 9" descr="Tractor in a green field.">
              <a:extLst>
                <a:ext uri="{FF2B5EF4-FFF2-40B4-BE49-F238E27FC236}">
                  <a16:creationId xmlns:a16="http://schemas.microsoft.com/office/drawing/2014/main" id="{E38CF685-D91F-47C5-A606-A2F046EE76F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30933" y="1306183"/>
              <a:ext cx="1967138" cy="1554480"/>
            </a:xfrm>
            <a:prstGeom prst="rect">
              <a:avLst/>
            </a:prstGeom>
          </p:spPr>
        </p:pic>
        <p:sp>
          <p:nvSpPr>
            <p:cNvPr id="11" name="Rectangle 10">
              <a:extLst>
                <a:ext uri="{FF2B5EF4-FFF2-40B4-BE49-F238E27FC236}">
                  <a16:creationId xmlns:a16="http://schemas.microsoft.com/office/drawing/2014/main" id="{BD5A070D-B107-483F-8AA3-92AA614D0C09}"/>
                </a:ext>
              </a:extLst>
            </p:cNvPr>
            <p:cNvSpPr/>
            <p:nvPr/>
          </p:nvSpPr>
          <p:spPr>
            <a:xfrm>
              <a:off x="6603911" y="2833097"/>
              <a:ext cx="1555234" cy="215444"/>
            </a:xfrm>
            <a:prstGeom prst="rect">
              <a:avLst/>
            </a:prstGeom>
          </p:spPr>
          <p:txBody>
            <a:bodyPr wrap="none">
              <a:spAutoFit/>
            </a:bodyPr>
            <a:lstStyle/>
            <a:p>
              <a:r>
                <a:rPr lang="en-US" sz="800" dirty="0">
                  <a:solidFill>
                    <a:srgbClr val="111111"/>
                  </a:solidFill>
                  <a:latin typeface="Calibri Light" panose="020F0302020204030204" pitchFamily="34" charset="0"/>
                  <a:cs typeface="Calibri Light" panose="020F0302020204030204" pitchFamily="34" charset="0"/>
                </a:rPr>
                <a:t>Photo by Randy </a:t>
              </a:r>
              <a:r>
                <a:rPr lang="en-US" sz="800" dirty="0" err="1">
                  <a:solidFill>
                    <a:srgbClr val="111111"/>
                  </a:solidFill>
                  <a:latin typeface="Calibri Light" panose="020F0302020204030204" pitchFamily="34" charset="0"/>
                  <a:cs typeface="Calibri Light" panose="020F0302020204030204" pitchFamily="34" charset="0"/>
                </a:rPr>
                <a:t>Fath</a:t>
              </a:r>
              <a:r>
                <a:rPr lang="en-US" sz="800" dirty="0">
                  <a:solidFill>
                    <a:srgbClr val="111111"/>
                  </a:solidFill>
                  <a:latin typeface="Calibri Light" panose="020F0302020204030204" pitchFamily="34" charset="0"/>
                  <a:cs typeface="Calibri Light" panose="020F0302020204030204" pitchFamily="34" charset="0"/>
                </a:rPr>
                <a:t> on </a:t>
              </a:r>
              <a:r>
                <a:rPr lang="en-US" sz="800" dirty="0" err="1">
                  <a:solidFill>
                    <a:srgbClr val="111111"/>
                  </a:solidFill>
                  <a:latin typeface="Calibri Light" panose="020F0302020204030204" pitchFamily="34" charset="0"/>
                  <a:cs typeface="Calibri Light" panose="020F0302020204030204" pitchFamily="34" charset="0"/>
                </a:rPr>
                <a:t>Unsplash</a:t>
              </a:r>
              <a:endParaRPr lang="en-US" sz="800" dirty="0">
                <a:latin typeface="Calibri Light" panose="020F0302020204030204" pitchFamily="34" charset="0"/>
                <a:cs typeface="Calibri Light" panose="020F0302020204030204" pitchFamily="34" charset="0"/>
              </a:endParaRPr>
            </a:p>
          </p:txBody>
        </p:sp>
        <p:pic>
          <p:nvPicPr>
            <p:cNvPr id="6" name="Picture 5" descr="3 pieces of pottery imported from Mexico.">
              <a:extLst>
                <a:ext uri="{FF2B5EF4-FFF2-40B4-BE49-F238E27FC236}">
                  <a16:creationId xmlns:a16="http://schemas.microsoft.com/office/drawing/2014/main" id="{B4C372C1-E5D2-46D4-BB09-9772549705A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629402" y="3149473"/>
              <a:ext cx="1868134" cy="1596745"/>
            </a:xfrm>
            <a:prstGeom prst="rect">
              <a:avLst/>
            </a:prstGeom>
          </p:spPr>
        </p:pic>
        <p:sp>
          <p:nvSpPr>
            <p:cNvPr id="7" name="Rectangle 6">
              <a:extLst>
                <a:ext uri="{FF2B5EF4-FFF2-40B4-BE49-F238E27FC236}">
                  <a16:creationId xmlns:a16="http://schemas.microsoft.com/office/drawing/2014/main" id="{6C023784-4C46-4EE7-94B9-D07A9CEED689}"/>
                </a:ext>
              </a:extLst>
            </p:cNvPr>
            <p:cNvSpPr/>
            <p:nvPr/>
          </p:nvSpPr>
          <p:spPr>
            <a:xfrm>
              <a:off x="6682872" y="4722983"/>
              <a:ext cx="1768433" cy="246221"/>
            </a:xfrm>
            <a:prstGeom prst="rect">
              <a:avLst/>
            </a:prstGeom>
          </p:spPr>
          <p:txBody>
            <a:bodyPr wrap="none">
              <a:spAutoFit/>
            </a:bodyPr>
            <a:lstStyle/>
            <a:p>
              <a:r>
                <a:rPr lang="en-US" sz="1000" dirty="0">
                  <a:solidFill>
                    <a:srgbClr val="111111"/>
                  </a:solidFill>
                  <a:latin typeface="Calibri Light" panose="020F0302020204030204" pitchFamily="34" charset="0"/>
                  <a:cs typeface="Calibri Light" panose="020F0302020204030204" pitchFamily="34" charset="0"/>
                </a:rPr>
                <a:t>Imported pottery from Mexico</a:t>
              </a:r>
              <a:endParaRPr lang="en-US" sz="1000" dirty="0">
                <a:latin typeface="Calibri Light" panose="020F0302020204030204" pitchFamily="34" charset="0"/>
                <a:cs typeface="Calibri Light" panose="020F0302020204030204" pitchFamily="34" charset="0"/>
              </a:endParaRPr>
            </a:p>
          </p:txBody>
        </p:sp>
        <p:pic>
          <p:nvPicPr>
            <p:cNvPr id="13" name="Picture 12" descr="Toy trains">
              <a:extLst>
                <a:ext uri="{FF2B5EF4-FFF2-40B4-BE49-F238E27FC236}">
                  <a16:creationId xmlns:a16="http://schemas.microsoft.com/office/drawing/2014/main" id="{A65C2238-C593-4D24-A87B-73541F0D58D9}"/>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6684403" y="5039359"/>
              <a:ext cx="1758133" cy="878150"/>
            </a:xfrm>
            <a:prstGeom prst="rect">
              <a:avLst/>
            </a:prstGeom>
            <a:ln>
              <a:solidFill>
                <a:schemeClr val="tx1"/>
              </a:solidFill>
            </a:ln>
          </p:spPr>
        </p:pic>
        <p:sp>
          <p:nvSpPr>
            <p:cNvPr id="14" name="TextBox 13">
              <a:extLst>
                <a:ext uri="{FF2B5EF4-FFF2-40B4-BE49-F238E27FC236}">
                  <a16:creationId xmlns:a16="http://schemas.microsoft.com/office/drawing/2014/main" id="{FF018212-BA73-46CF-8F7D-640D614A8B7D}"/>
                </a:ext>
              </a:extLst>
            </p:cNvPr>
            <p:cNvSpPr txBox="1"/>
            <p:nvPr/>
          </p:nvSpPr>
          <p:spPr>
            <a:xfrm>
              <a:off x="6572122" y="5927528"/>
              <a:ext cx="2209256" cy="584775"/>
            </a:xfrm>
            <a:prstGeom prst="rect">
              <a:avLst/>
            </a:prstGeom>
            <a:noFill/>
          </p:spPr>
          <p:txBody>
            <a:bodyPr wrap="square" rtlCol="0">
              <a:spAutoFit/>
            </a:bodyPr>
            <a:lstStyle/>
            <a:p>
              <a:r>
                <a:rPr lang="es-MX" sz="800" dirty="0">
                  <a:latin typeface="Calibri Light" panose="020F0302020204030204" pitchFamily="34" charset="0"/>
                  <a:cs typeface="Calibri Light" panose="020F0302020204030204" pitchFamily="34" charset="0"/>
                </a:rPr>
                <a:t>Toy Recall from </a:t>
              </a:r>
              <a:r>
                <a:rPr lang="en-US" sz="800" dirty="0">
                  <a:latin typeface="Calibri Light" panose="020F0302020204030204" pitchFamily="34" charset="0"/>
                  <a:cs typeface="Calibri Light" panose="020F0302020204030204" pitchFamily="34" charset="0"/>
                  <a:hlinkClick r:id="rId6"/>
                </a:rPr>
                <a:t>https://www.cpsc.gov/Recalls/2007/rc2-corp-recalls-various-thomas-friends-wooden-railway-toys-due-to-lead-poisoning</a:t>
              </a:r>
              <a:endParaRPr lang="es-MX" sz="800" dirty="0">
                <a:latin typeface="Calibri Light" panose="020F0302020204030204" pitchFamily="34" charset="0"/>
                <a:cs typeface="Calibri Light" panose="020F0302020204030204" pitchFamily="34" charset="0"/>
              </a:endParaRPr>
            </a:p>
          </p:txBody>
        </p:sp>
      </p:grpSp>
      <p:sp>
        <p:nvSpPr>
          <p:cNvPr id="5" name="Slide Number Placeholder 5">
            <a:extLst>
              <a:ext uri="{FF2B5EF4-FFF2-40B4-BE49-F238E27FC236}">
                <a16:creationId xmlns:a16="http://schemas.microsoft.com/office/drawing/2014/main" id="{C7E9C7B0-446E-892B-C7D0-CF31EB32FA10}"/>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7</a:t>
            </a:fld>
            <a:endParaRPr lang="en-US" dirty="0"/>
          </a:p>
        </p:txBody>
      </p:sp>
    </p:spTree>
    <p:extLst>
      <p:ext uri="{BB962C8B-B14F-4D97-AF65-F5344CB8AC3E}">
        <p14:creationId xmlns:p14="http://schemas.microsoft.com/office/powerpoint/2010/main" val="2016146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714D4-C9C7-4433-B348-CF8DFE892558}"/>
              </a:ext>
            </a:extLst>
          </p:cNvPr>
          <p:cNvSpPr>
            <a:spLocks noGrp="1"/>
          </p:cNvSpPr>
          <p:nvPr>
            <p:ph type="title"/>
          </p:nvPr>
        </p:nvSpPr>
        <p:spPr/>
        <p:txBody>
          <a:bodyPr>
            <a:normAutofit/>
          </a:bodyPr>
          <a:lstStyle/>
          <a:p>
            <a:r>
              <a:rPr lang="en-US" sz="3100" b="1" dirty="0">
                <a:latin typeface="Franklin Gothic Book" panose="020B0503020102020204" pitchFamily="34" charset="0"/>
                <a:cs typeface="Calibri Light" panose="020F0302020204030204" pitchFamily="34" charset="0"/>
              </a:rPr>
              <a:t>Potential Sources of Exposure </a:t>
            </a:r>
            <a:r>
              <a:rPr lang="en-US" sz="3100" b="1" dirty="0">
                <a:solidFill>
                  <a:schemeClr val="bg1"/>
                </a:solidFill>
                <a:latin typeface="Franklin Gothic Book" panose="020B0503020102020204" pitchFamily="34" charset="0"/>
                <a:cs typeface="Calibri Light" panose="020F0302020204030204" pitchFamily="34" charset="0"/>
              </a:rPr>
              <a:t>2</a:t>
            </a:r>
            <a:endParaRPr lang="en-US" sz="3100" b="1" dirty="0">
              <a:latin typeface="Franklin Gothic Book" panose="020B050302010202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6810C957-8067-4D32-8494-23F3A357CD3B}"/>
              </a:ext>
            </a:extLst>
          </p:cNvPr>
          <p:cNvSpPr>
            <a:spLocks noGrp="1"/>
          </p:cNvSpPr>
          <p:nvPr>
            <p:ph idx="1"/>
          </p:nvPr>
        </p:nvSpPr>
        <p:spPr>
          <a:xfrm>
            <a:off x="628650" y="1383553"/>
            <a:ext cx="7674522" cy="1142024"/>
          </a:xfrm>
        </p:spPr>
        <p:txBody>
          <a:bodyPr>
            <a:normAutofit/>
          </a:bodyPr>
          <a:lstStyle/>
          <a:p>
            <a:r>
              <a:rPr lang="en-US" sz="2400" dirty="0">
                <a:latin typeface="Franklin Gothic Book" panose="020B0503020102020204" pitchFamily="34" charset="0"/>
                <a:cs typeface="Calibri Light" panose="020F0302020204030204" pitchFamily="34" charset="0"/>
              </a:rPr>
              <a:t>Lead can enter drinking water when plumbing materials that contain lead corrode.</a:t>
            </a:r>
          </a:p>
        </p:txBody>
      </p:sp>
      <p:pic>
        <p:nvPicPr>
          <p:cNvPr id="7" name="Picture 6" descr="Lead pipes lying on the ground">
            <a:extLst>
              <a:ext uri="{FF2B5EF4-FFF2-40B4-BE49-F238E27FC236}">
                <a16:creationId xmlns:a16="http://schemas.microsoft.com/office/drawing/2014/main" id="{1765ABA1-0CF3-FE83-9B5A-2788495627DB}"/>
              </a:ext>
            </a:extLst>
          </p:cNvPr>
          <p:cNvPicPr>
            <a:picLocks noChangeAspect="1"/>
          </p:cNvPicPr>
          <p:nvPr/>
        </p:nvPicPr>
        <p:blipFill rotWithShape="1">
          <a:blip r:embed="rId3">
            <a:extLst>
              <a:ext uri="{28A0092B-C50C-407E-A947-70E740481C1C}">
                <a14:useLocalDpi xmlns:a14="http://schemas.microsoft.com/office/drawing/2010/main" val="0"/>
              </a:ext>
            </a:extLst>
          </a:blip>
          <a:srcRect t="34498"/>
          <a:stretch/>
        </p:blipFill>
        <p:spPr>
          <a:xfrm>
            <a:off x="1363483" y="2867242"/>
            <a:ext cx="2664081" cy="2617565"/>
          </a:xfrm>
          <a:prstGeom prst="rect">
            <a:avLst/>
          </a:prstGeom>
        </p:spPr>
      </p:pic>
      <p:sp>
        <p:nvSpPr>
          <p:cNvPr id="5" name="TextBox 4">
            <a:extLst>
              <a:ext uri="{FF2B5EF4-FFF2-40B4-BE49-F238E27FC236}">
                <a16:creationId xmlns:a16="http://schemas.microsoft.com/office/drawing/2014/main" id="{53C0B717-BB4C-7907-BF07-E45B97FDBE64}"/>
              </a:ext>
            </a:extLst>
          </p:cNvPr>
          <p:cNvSpPr txBox="1"/>
          <p:nvPr/>
        </p:nvSpPr>
        <p:spPr>
          <a:xfrm>
            <a:off x="1698421" y="5483195"/>
            <a:ext cx="1996965" cy="376151"/>
          </a:xfrm>
          <a:prstGeom prst="rect">
            <a:avLst/>
          </a:prstGeom>
          <a:noFill/>
        </p:spPr>
        <p:txBody>
          <a:bodyPr wrap="square" rtlCol="0">
            <a:spAutoFit/>
          </a:bodyPr>
          <a:lstStyle/>
          <a:p>
            <a:pPr marL="0" lvl="1" algn="ctr"/>
            <a:r>
              <a:rPr lang="en-US" sz="1800" dirty="0">
                <a:latin typeface="Franklin Gothic Book" panose="020B0503020102020204" pitchFamily="34" charset="0"/>
                <a:cs typeface="Calibri Light" panose="020F0302020204030204" pitchFamily="34" charset="0"/>
              </a:rPr>
              <a:t>Lead pipes</a:t>
            </a:r>
          </a:p>
        </p:txBody>
      </p:sp>
      <p:pic>
        <p:nvPicPr>
          <p:cNvPr id="8" name="Picture 7" descr="Faucet with running water">
            <a:extLst>
              <a:ext uri="{FF2B5EF4-FFF2-40B4-BE49-F238E27FC236}">
                <a16:creationId xmlns:a16="http://schemas.microsoft.com/office/drawing/2014/main" id="{94C39B57-341D-B70B-8FE0-27D45F96158A}"/>
              </a:ext>
            </a:extLst>
          </p:cNvPr>
          <p:cNvPicPr>
            <a:picLocks noChangeAspect="1"/>
          </p:cNvPicPr>
          <p:nvPr/>
        </p:nvPicPr>
        <p:blipFill rotWithShape="1">
          <a:blip r:embed="rId4">
            <a:extLst>
              <a:ext uri="{28A0092B-C50C-407E-A947-70E740481C1C}">
                <a14:useLocalDpi xmlns:a14="http://schemas.microsoft.com/office/drawing/2010/main" val="0"/>
              </a:ext>
            </a:extLst>
          </a:blip>
          <a:srcRect l="2069" t="-648" r="37750" b="12008"/>
          <a:stretch/>
        </p:blipFill>
        <p:spPr>
          <a:xfrm>
            <a:off x="5100441" y="2858494"/>
            <a:ext cx="2664081" cy="2615953"/>
          </a:xfrm>
          <a:prstGeom prst="rect">
            <a:avLst/>
          </a:prstGeom>
        </p:spPr>
      </p:pic>
      <p:sp>
        <p:nvSpPr>
          <p:cNvPr id="6" name="TextBox 5">
            <a:extLst>
              <a:ext uri="{FF2B5EF4-FFF2-40B4-BE49-F238E27FC236}">
                <a16:creationId xmlns:a16="http://schemas.microsoft.com/office/drawing/2014/main" id="{BF389D68-0F07-D073-C7FA-ACBFB8B0B0C8}"/>
              </a:ext>
            </a:extLst>
          </p:cNvPr>
          <p:cNvSpPr txBox="1"/>
          <p:nvPr/>
        </p:nvSpPr>
        <p:spPr>
          <a:xfrm>
            <a:off x="5559285" y="5483195"/>
            <a:ext cx="1539230" cy="646331"/>
          </a:xfrm>
          <a:prstGeom prst="rect">
            <a:avLst/>
          </a:prstGeom>
          <a:noFill/>
        </p:spPr>
        <p:txBody>
          <a:bodyPr wrap="square" rtlCol="0">
            <a:spAutoFit/>
          </a:bodyPr>
          <a:lstStyle/>
          <a:p>
            <a:pPr marL="0" lvl="1" algn="ctr"/>
            <a:r>
              <a:rPr lang="en-US" sz="1800" dirty="0">
                <a:latin typeface="Franklin Gothic Book" panose="020B0503020102020204" pitchFamily="34" charset="0"/>
                <a:cs typeface="Calibri Light" panose="020F0302020204030204" pitchFamily="34" charset="0"/>
              </a:rPr>
              <a:t>Faucets</a:t>
            </a:r>
          </a:p>
          <a:p>
            <a:pPr marL="0" lvl="1"/>
            <a:endParaRPr lang="en-US" sz="1800" dirty="0">
              <a:latin typeface="Calibri Light" panose="020F0302020204030204" pitchFamily="34" charset="0"/>
              <a:cs typeface="Calibri Light" panose="020F0302020204030204" pitchFamily="34" charset="0"/>
            </a:endParaRPr>
          </a:p>
        </p:txBody>
      </p:sp>
      <p:sp>
        <p:nvSpPr>
          <p:cNvPr id="4" name="Slide Number Placeholder 5">
            <a:extLst>
              <a:ext uri="{FF2B5EF4-FFF2-40B4-BE49-F238E27FC236}">
                <a16:creationId xmlns:a16="http://schemas.microsoft.com/office/drawing/2014/main" id="{23E25D96-C58C-1CB3-BF63-85B563845A8D}"/>
              </a:ext>
            </a:extLst>
          </p:cNvPr>
          <p:cNvSpPr txBox="1">
            <a:spLocks/>
          </p:cNvSpPr>
          <p:nvPr/>
        </p:nvSpPr>
        <p:spPr>
          <a:xfrm>
            <a:off x="7086600" y="650741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8</a:t>
            </a:fld>
            <a:endParaRPr lang="en-US" dirty="0"/>
          </a:p>
        </p:txBody>
      </p:sp>
    </p:spTree>
    <p:extLst>
      <p:ext uri="{BB962C8B-B14F-4D97-AF65-F5344CB8AC3E}">
        <p14:creationId xmlns:p14="http://schemas.microsoft.com/office/powerpoint/2010/main" val="1166850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A1B5D-9686-9B67-77A4-F3D197CBE36F}"/>
              </a:ext>
            </a:extLst>
          </p:cNvPr>
          <p:cNvSpPr>
            <a:spLocks noGrp="1"/>
          </p:cNvSpPr>
          <p:nvPr>
            <p:ph type="title"/>
          </p:nvPr>
        </p:nvSpPr>
        <p:spPr/>
        <p:txBody>
          <a:bodyPr>
            <a:normAutofit/>
          </a:bodyPr>
          <a:lstStyle/>
          <a:p>
            <a:r>
              <a:rPr lang="en-US" sz="3100" b="1" dirty="0">
                <a:latin typeface="Franklin Gothic Book" panose="020B0503020102020204" pitchFamily="34" charset="0"/>
              </a:rPr>
              <a:t>Potential Sources of Exposure </a:t>
            </a:r>
            <a:r>
              <a:rPr lang="en-US" sz="3100" b="1" dirty="0">
                <a:solidFill>
                  <a:schemeClr val="bg1"/>
                </a:solidFill>
                <a:latin typeface="Franklin Gothic Book" panose="020B0503020102020204" pitchFamily="34" charset="0"/>
              </a:rPr>
              <a:t>3</a:t>
            </a:r>
            <a:endParaRPr lang="en-US" sz="3100" dirty="0"/>
          </a:p>
        </p:txBody>
      </p:sp>
      <p:sp>
        <p:nvSpPr>
          <p:cNvPr id="3" name="Content Placeholder 2">
            <a:extLst>
              <a:ext uri="{FF2B5EF4-FFF2-40B4-BE49-F238E27FC236}">
                <a16:creationId xmlns:a16="http://schemas.microsoft.com/office/drawing/2014/main" id="{FC4CB190-A861-3441-0993-FB5A2D341B92}"/>
              </a:ext>
            </a:extLst>
          </p:cNvPr>
          <p:cNvSpPr>
            <a:spLocks noGrp="1"/>
          </p:cNvSpPr>
          <p:nvPr>
            <p:ph idx="1"/>
          </p:nvPr>
        </p:nvSpPr>
        <p:spPr>
          <a:xfrm>
            <a:off x="628650" y="1533902"/>
            <a:ext cx="7886700" cy="2209346"/>
          </a:xfrm>
        </p:spPr>
        <p:txBody>
          <a:bodyPr>
            <a:normAutofit/>
          </a:bodyPr>
          <a:lstStyle/>
          <a:p>
            <a:r>
              <a:rPr lang="en-US" sz="2300" dirty="0">
                <a:latin typeface="Franklin Gothic Book" panose="020B0503020102020204" pitchFamily="34" charset="0"/>
                <a:cs typeface="Calibri Light" panose="020F0302020204030204" pitchFamily="34" charset="0"/>
              </a:rPr>
              <a:t>Lead can enter soil</a:t>
            </a:r>
            <a:endParaRPr lang="en-US" sz="2300" strike="sngStrike" dirty="0">
              <a:latin typeface="Franklin Gothic Book" panose="020B0503020102020204" pitchFamily="34" charset="0"/>
              <a:cs typeface="Calibri Light" panose="020F0302020204030204" pitchFamily="34" charset="0"/>
            </a:endParaRPr>
          </a:p>
          <a:p>
            <a:r>
              <a:rPr lang="en-US" sz="2300" dirty="0">
                <a:latin typeface="Franklin Gothic Book" panose="020B0503020102020204" pitchFamily="34" charset="0"/>
                <a:cs typeface="Calibri Light" panose="020F0302020204030204" pitchFamily="34" charset="0"/>
              </a:rPr>
              <a:t>Lead in soil can: </a:t>
            </a:r>
          </a:p>
          <a:p>
            <a:pPr lvl="1"/>
            <a:r>
              <a:rPr lang="en-US" sz="2300" dirty="0">
                <a:latin typeface="Franklin Gothic Book" panose="020B0503020102020204" pitchFamily="34" charset="0"/>
                <a:cs typeface="Calibri Light" panose="020F0302020204030204" pitchFamily="34" charset="0"/>
              </a:rPr>
              <a:t>Settle on or be absorbed by plants</a:t>
            </a:r>
          </a:p>
          <a:p>
            <a:pPr lvl="1"/>
            <a:r>
              <a:rPr lang="en-US" sz="2300" dirty="0">
                <a:latin typeface="Franklin Gothic Book" panose="020B0503020102020204" pitchFamily="34" charset="0"/>
                <a:cs typeface="Calibri Light" panose="020F0302020204030204" pitchFamily="34" charset="0"/>
              </a:rPr>
              <a:t>Get tracked into the house on the bottom of shoes</a:t>
            </a:r>
          </a:p>
          <a:p>
            <a:pPr lvl="1"/>
            <a:r>
              <a:rPr lang="en-US" sz="2300" dirty="0">
                <a:latin typeface="Franklin Gothic Book" panose="020B0503020102020204" pitchFamily="34" charset="0"/>
                <a:cs typeface="Calibri Light" panose="020F0302020204030204" pitchFamily="34" charset="0"/>
              </a:rPr>
              <a:t>Be inhaled if resuspended in the air</a:t>
            </a:r>
          </a:p>
        </p:txBody>
      </p:sp>
      <p:pic>
        <p:nvPicPr>
          <p:cNvPr id="6" name="Picture 5" descr="Raised garden beds with plants in the beds.">
            <a:extLst>
              <a:ext uri="{FF2B5EF4-FFF2-40B4-BE49-F238E27FC236}">
                <a16:creationId xmlns:a16="http://schemas.microsoft.com/office/drawing/2014/main" id="{F6125972-291A-6B25-988E-CD677A25299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583543" y="3772622"/>
            <a:ext cx="3976913" cy="2129333"/>
          </a:xfrm>
          <a:prstGeom prst="rect">
            <a:avLst/>
          </a:prstGeom>
        </p:spPr>
      </p:pic>
      <p:sp>
        <p:nvSpPr>
          <p:cNvPr id="10" name="TextBox 9">
            <a:extLst>
              <a:ext uri="{FF2B5EF4-FFF2-40B4-BE49-F238E27FC236}">
                <a16:creationId xmlns:a16="http://schemas.microsoft.com/office/drawing/2014/main" id="{ADBB130F-AF94-F104-C50F-28D9E40E7FE0}"/>
              </a:ext>
            </a:extLst>
          </p:cNvPr>
          <p:cNvSpPr txBox="1"/>
          <p:nvPr/>
        </p:nvSpPr>
        <p:spPr>
          <a:xfrm>
            <a:off x="2583543" y="5889463"/>
            <a:ext cx="3976914" cy="646331"/>
          </a:xfrm>
          <a:prstGeom prst="rect">
            <a:avLst/>
          </a:prstGeom>
          <a:noFill/>
        </p:spPr>
        <p:txBody>
          <a:bodyPr wrap="square" rtlCol="0">
            <a:spAutoFit/>
          </a:bodyPr>
          <a:lstStyle/>
          <a:p>
            <a:pPr marL="0" lvl="1" algn="ctr"/>
            <a:r>
              <a:rPr lang="en-US" dirty="0">
                <a:latin typeface="Franklin Gothic Book" panose="020B0503020102020204" pitchFamily="34" charset="0"/>
                <a:cs typeface="Calibri Light" panose="020F0302020204030204" pitchFamily="34" charset="0"/>
              </a:rPr>
              <a:t>Use r</a:t>
            </a:r>
            <a:r>
              <a:rPr lang="en-US" sz="1800" dirty="0">
                <a:latin typeface="Franklin Gothic Book" panose="020B0503020102020204" pitchFamily="34" charset="0"/>
                <a:cs typeface="Calibri Light" panose="020F0302020204030204" pitchFamily="34" charset="0"/>
              </a:rPr>
              <a:t>aised garden beds</a:t>
            </a:r>
          </a:p>
          <a:p>
            <a:pPr lvl="1"/>
            <a:endParaRPr lang="en-US" sz="1800" dirty="0">
              <a:latin typeface="Calibri Light" panose="020F0302020204030204" pitchFamily="34" charset="0"/>
              <a:cs typeface="Calibri Light" panose="020F0302020204030204" pitchFamily="34" charset="0"/>
            </a:endParaRPr>
          </a:p>
        </p:txBody>
      </p:sp>
      <p:sp>
        <p:nvSpPr>
          <p:cNvPr id="5" name="Slide Number Placeholder 5">
            <a:extLst>
              <a:ext uri="{FF2B5EF4-FFF2-40B4-BE49-F238E27FC236}">
                <a16:creationId xmlns:a16="http://schemas.microsoft.com/office/drawing/2014/main" id="{0683AEC0-D648-5CEB-B52E-BCFF620B107F}"/>
              </a:ext>
            </a:extLst>
          </p:cNvPr>
          <p:cNvSpPr txBox="1">
            <a:spLocks/>
          </p:cNvSpPr>
          <p:nvPr/>
        </p:nvSpPr>
        <p:spPr>
          <a:xfrm>
            <a:off x="7086600" y="650741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9</a:t>
            </a:fld>
            <a:endParaRPr lang="en-US" dirty="0"/>
          </a:p>
        </p:txBody>
      </p:sp>
    </p:spTree>
    <p:extLst>
      <p:ext uri="{BB962C8B-B14F-4D97-AF65-F5344CB8AC3E}">
        <p14:creationId xmlns:p14="http://schemas.microsoft.com/office/powerpoint/2010/main" val="1920121812"/>
      </p:ext>
    </p:extLst>
  </p:cSld>
  <p:clrMapOvr>
    <a:masterClrMapping/>
  </p:clrMapOvr>
</p:sld>
</file>

<file path=ppt/theme/theme1.xml><?xml version="1.0" encoding="utf-8"?>
<a:theme xmlns:a="http://schemas.openxmlformats.org/drawingml/2006/main" name="Office Theme">
  <a:themeElements>
    <a:clrScheme name="Curriculum 2020">
      <a:dk1>
        <a:srgbClr val="000000"/>
      </a:dk1>
      <a:lt1>
        <a:srgbClr val="FFFFFF"/>
      </a:lt1>
      <a:dk2>
        <a:srgbClr val="7F7F7F"/>
      </a:dk2>
      <a:lt2>
        <a:srgbClr val="FFFFFF"/>
      </a:lt2>
      <a:accent1>
        <a:srgbClr val="009444"/>
      </a:accent1>
      <a:accent2>
        <a:srgbClr val="007A38"/>
      </a:accent2>
      <a:accent3>
        <a:srgbClr val="00A14A"/>
      </a:accent3>
      <a:accent4>
        <a:srgbClr val="005427"/>
      </a:accent4>
      <a:accent5>
        <a:srgbClr val="00E067"/>
      </a:accent5>
      <a:accent6>
        <a:srgbClr val="94A088"/>
      </a:accent6>
      <a:hlink>
        <a:srgbClr val="2998E3"/>
      </a:hlink>
      <a:folHlink>
        <a:srgbClr val="00542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Record xmlns="4ffa91fb-a0ff-4ac5-b2db-65c790d184a4">Shared</Record>
    <Language xmlns="http://schemas.microsoft.com/sharepoint/v3">English</Language>
    <Document_x0020_Creation_x0020_Date xmlns="4ffa91fb-a0ff-4ac5-b2db-65c790d184a4">2021-10-06T05:35:31+00:00</Document_x0020_Creation_x0020_Date>
    <_Source xmlns="http://schemas.microsoft.com/sharepoint/v3/fields" xsi:nil="true"/>
    <j747ac98061d40f0aa7bd47e1db5675d xmlns="4ffa91fb-a0ff-4ac5-b2db-65c790d184a4">
      <Terms xmlns="http://schemas.microsoft.com/office/infopath/2007/PartnerControls"/>
    </j747ac98061d40f0aa7bd47e1db5675d>
    <External_x0020_Contributor xmlns="4ffa91fb-a0ff-4ac5-b2db-65c790d184a4" xsi:nil="true"/>
    <TaxKeywordTaxHTField xmlns="4ffa91fb-a0ff-4ac5-b2db-65c790d184a4">
      <Terms xmlns="http://schemas.microsoft.com/office/infopath/2007/PartnerControls">
        <TermInfo xmlns="http://schemas.microsoft.com/office/infopath/2007/PartnerControls">
          <TermName xmlns="http://schemas.microsoft.com/office/infopath/2007/PartnerControls">Lead</TermName>
          <TermId xmlns="http://schemas.microsoft.com/office/infopath/2007/PartnerControls">11111111-1111-1111-1111-111111111111</TermId>
        </TermInfo>
        <TermInfo xmlns="http://schemas.microsoft.com/office/infopath/2007/PartnerControls">
          <TermName xmlns="http://schemas.microsoft.com/office/infopath/2007/PartnerControls">information</TermName>
          <TermId xmlns="http://schemas.microsoft.com/office/infopath/2007/PartnerControls">80f42d48-c433-4411-9e9a-cbc074fc23a8</TermId>
        </TermInfo>
        <TermInfo xmlns="http://schemas.microsoft.com/office/infopath/2007/PartnerControls">
          <TermName xmlns="http://schemas.microsoft.com/office/infopath/2007/PartnerControls">Health</TermName>
          <TermId xmlns="http://schemas.microsoft.com/office/infopath/2007/PartnerControls">cdbc1eb2-7061-4b1e-a43a-0c0441bf6b88</TermId>
        </TermInfo>
        <TermInfo xmlns="http://schemas.microsoft.com/office/infopath/2007/PartnerControls">
          <TermName xmlns="http://schemas.microsoft.com/office/infopath/2007/PartnerControls">safety</TermName>
          <TermId xmlns="http://schemas.microsoft.com/office/infopath/2007/PartnerControls">273e90f5-1867-4db9-87ac-0543faf2c2d8</TermId>
        </TermInfo>
      </Terms>
    </TaxKeywordTaxHTField>
    <Rights xmlns="4ffa91fb-a0ff-4ac5-b2db-65c790d184a4" xsi:nil="tru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Value>321</Value>
      <Value>1104</Value>
      <Value>200</Value>
      <Value>421</Value>
    </TaxCatchAll>
    <SharedWithUsers xmlns="b3ef8c14-d382-4942-99c9-3382e4de0619">
      <UserInfo>
        <DisplayName>Sellars, Shayna</DisplayName>
        <AccountId>24</AccountId>
        <AccountType/>
      </UserInfo>
      <UserInfo>
        <DisplayName>Cappuccilli, Eva (she/her/hers)</DisplayName>
        <AccountId>25</AccountId>
        <AccountType/>
      </UserInfo>
      <UserInfo>
        <DisplayName>Kuntal Merchant</DisplayName>
        <AccountId>14</AccountId>
        <AccountType/>
      </UserInfo>
      <UserInfo>
        <DisplayName>Shannon, Julie</DisplayName>
        <AccountId>17</AccountId>
        <AccountType/>
      </UserInfo>
      <UserInfo>
        <DisplayName>Durand, Chloe</DisplayName>
        <AccountId>147</AccountId>
        <AccountType/>
      </UserInfo>
      <UserInfo>
        <DisplayName>Sonner, Sofie</DisplayName>
        <AccountId>158</AccountId>
        <AccountType/>
      </UserInfo>
      <UserInfo>
        <DisplayName>Ellenbogen, Victoria</DisplayName>
        <AccountId>22</AccountId>
        <AccountType/>
      </UserInfo>
      <UserInfo>
        <DisplayName>Holderman, Todd</DisplayName>
        <AccountId>492</AccountId>
        <AccountType/>
      </UserInfo>
      <UserInfo>
        <DisplayName>Edmonds, Marc</DisplayName>
        <AccountId>20</AccountId>
        <AccountType/>
      </UserInfo>
      <UserInfo>
        <DisplayName>Myrick, Pamela</DisplayName>
        <AccountId>190</AccountId>
        <AccountType/>
      </UserInfo>
      <UserInfo>
        <DisplayName>Kohn, Jeffrey</DisplayName>
        <AccountId>10</AccountId>
        <AccountType/>
      </UserInfo>
      <UserInfo>
        <DisplayName>Kendall, Judith</DisplayName>
        <AccountId>16</AccountId>
        <AccountType/>
      </UserInfo>
    </SharedWithUsers>
    <lcf76f155ced4ddcb4097134ff3c332f xmlns="fc30a4c0-66b0-4141-bbcd-7181d157387c">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A3D7A658C931A409191BD1BEBD4DAE7" ma:contentTypeVersion="16" ma:contentTypeDescription="Create a new document." ma:contentTypeScope="" ma:versionID="c4d723a2892b00c3bde58f6891856370">
  <xsd:schema xmlns:xsd="http://www.w3.org/2001/XMLSchema" xmlns:xs="http://www.w3.org/2001/XMLSchema" xmlns:p="http://schemas.microsoft.com/office/2006/metadata/properties" xmlns:ns1="http://schemas.microsoft.com/sharepoint/v3" xmlns:ns2="4ffa91fb-a0ff-4ac5-b2db-65c790d184a4" xmlns:ns3="http://schemas.microsoft.com/sharepoint.v3" xmlns:ns4="http://schemas.microsoft.com/sharepoint/v3/fields" xmlns:ns5="fc30a4c0-66b0-4141-bbcd-7181d157387c" xmlns:ns6="b3ef8c14-d382-4942-99c9-3382e4de0619" targetNamespace="http://schemas.microsoft.com/office/2006/metadata/properties" ma:root="true" ma:fieldsID="c33d174a48d9c2e066fc22509f9450e5" ns1:_="" ns2:_="" ns3:_="" ns4:_="" ns5:_="" ns6:_="">
    <xsd:import namespace="http://schemas.microsoft.com/sharepoint/v3"/>
    <xsd:import namespace="4ffa91fb-a0ff-4ac5-b2db-65c790d184a4"/>
    <xsd:import namespace="http://schemas.microsoft.com/sharepoint.v3"/>
    <xsd:import namespace="http://schemas.microsoft.com/sharepoint/v3/fields"/>
    <xsd:import namespace="fc30a4c0-66b0-4141-bbcd-7181d157387c"/>
    <xsd:import namespace="b3ef8c14-d382-4942-99c9-3382e4de0619"/>
    <xsd:element name="properties">
      <xsd:complexType>
        <xsd:sequence>
          <xsd:element name="documentManagement">
            <xsd:complexType>
              <xsd:all>
                <xsd:element ref="ns2:Document_x0020_Creation_x0020_Date" minOccurs="0"/>
                <xsd:element ref="ns2:Creator" minOccurs="0"/>
                <xsd:element ref="ns2:EPA_x0020_Office" minOccurs="0"/>
                <xsd:element ref="ns2:Record" minOccurs="0"/>
                <xsd:element ref="ns3:CategoryDescription" minOccurs="0"/>
                <xsd:element ref="ns2:Identifier" minOccurs="0"/>
                <xsd:element ref="ns2:EPA_x0020_Contributor" minOccurs="0"/>
                <xsd:element ref="ns2:External_x0020_Contributor" minOccurs="0"/>
                <xsd:element ref="ns4:_Coverage" minOccurs="0"/>
                <xsd:element ref="ns2:EPA_x0020_Related_x0020_Documents" minOccurs="0"/>
                <xsd:element ref="ns4:_Source" minOccurs="0"/>
                <xsd:element ref="ns2:Rights" minOccurs="0"/>
                <xsd:element ref="ns1:Language" minOccurs="0"/>
                <xsd:element ref="ns2:j747ac98061d40f0aa7bd47e1db5675d" minOccurs="0"/>
                <xsd:element ref="ns2:TaxKeywordTaxHTField" minOccurs="0"/>
                <xsd:element ref="ns2:TaxCatchAllLabel" minOccurs="0"/>
                <xsd:element ref="ns2:TaxCatchAll" minOccurs="0"/>
                <xsd:element ref="ns5:MediaServiceMetadata" minOccurs="0"/>
                <xsd:element ref="ns5:MediaServiceFastMetadata" minOccurs="0"/>
                <xsd:element ref="ns6:SharedWithUsers" minOccurs="0"/>
                <xsd:element ref="ns6:SharedWithDetails" minOccurs="0"/>
                <xsd:element ref="ns5:lcf76f155ced4ddcb4097134ff3c332f" minOccurs="0"/>
                <xsd:element ref="ns5:MediaServiceGenerationTime" minOccurs="0"/>
                <xsd:element ref="ns5:MediaServiceEventHashCode" minOccurs="0"/>
                <xsd:element ref="ns5:MediaServiceOCR" minOccurs="0"/>
                <xsd:element ref="ns5:MediaServiceDateTaken" minOccurs="0"/>
                <xsd:element ref="ns5:MediaServiceObjectDetectorVersions" minOccurs="0"/>
                <xsd:element ref="ns5:MediaServiceLocation" minOccurs="0"/>
                <xsd:element ref="ns5:MediaLengthInSeconds" minOccurs="0"/>
                <xsd:element ref="ns5: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ma:readOnly="fals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ma:readOnly="false">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ma:readOnly="false">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600a57c0-3e30-4532-a886-aa8c479b1671}" ma:internalName="TaxCatchAllLabel" ma:readOnly="true" ma:showField="CatchAllDataLabel" ma:web="b3ef8c14-d382-4942-99c9-3382e4de0619">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600a57c0-3e30-4532-a886-aa8c479b1671}" ma:internalName="TaxCatchAll" ma:showField="CatchAllData" ma:web="b3ef8c14-d382-4942-99c9-3382e4de061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c30a4c0-66b0-4141-bbcd-7181d157387c" elementFormDefault="qualified">
    <xsd:import namespace="http://schemas.microsoft.com/office/2006/documentManagement/types"/>
    <xsd:import namespace="http://schemas.microsoft.com/office/infopath/2007/PartnerControls"/>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lcf76f155ced4ddcb4097134ff3c332f" ma:index="33" nillable="true" ma:taxonomy="true" ma:internalName="lcf76f155ced4ddcb4097134ff3c332f" ma:taxonomyFieldName="MediaServiceImageTags" ma:displayName="Image Tags" ma:readOnly="false" ma:fieldId="{5cf76f15-5ced-4ddc-b409-7134ff3c332f}" ma:taxonomyMulti="true" ma:sspId="29f62856-1543-49d4-a736-4569d363f533" ma:termSetId="09814cd3-568e-fe90-9814-8d621ff8fb84" ma:anchorId="fba54fb3-c3e1-fe81-a776-ca4b69148c4d" ma:open="true" ma:isKeyword="false">
      <xsd:complexType>
        <xsd:sequence>
          <xsd:element ref="pc:Terms" minOccurs="0" maxOccurs="1"/>
        </xsd:sequence>
      </xsd:complex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MediaServiceOCR" ma:index="36" nillable="true" ma:displayName="Extracted Text" ma:internalName="MediaServiceOCR" ma:readOnly="true">
      <xsd:simpleType>
        <xsd:restriction base="dms:Note">
          <xsd:maxLength value="255"/>
        </xsd:restriction>
      </xsd:simpleType>
    </xsd:element>
    <xsd:element name="MediaServiceDateTaken" ma:index="37" nillable="true" ma:displayName="MediaServiceDateTaken" ma:hidden="true" ma:indexed="true" ma:internalName="MediaServiceDateTaken" ma:readOnly="true">
      <xsd:simpleType>
        <xsd:restriction base="dms:Text"/>
      </xsd:simpleType>
    </xsd:element>
    <xsd:element name="MediaServiceObjectDetectorVersions" ma:index="38" nillable="true" ma:displayName="MediaServiceObjectDetectorVersions" ma:hidden="true" ma:indexed="true" ma:internalName="MediaServiceObjectDetectorVersions" ma:readOnly="true">
      <xsd:simpleType>
        <xsd:restriction base="dms:Text"/>
      </xsd:simpleType>
    </xsd:element>
    <xsd:element name="MediaServiceLocation" ma:index="39" nillable="true" ma:displayName="Location" ma:indexed="true" ma:internalName="MediaServiceLocation" ma:readOnly="true">
      <xsd:simpleType>
        <xsd:restriction base="dms:Text"/>
      </xsd:simpleType>
    </xsd:element>
    <xsd:element name="MediaLengthInSeconds" ma:index="40" nillable="true" ma:displayName="MediaLengthInSeconds" ma:hidden="true" ma:internalName="MediaLengthInSeconds" ma:readOnly="true">
      <xsd:simpleType>
        <xsd:restriction base="dms:Unknown"/>
      </xsd:simpleType>
    </xsd:element>
    <xsd:element name="MediaServiceSearchProperties" ma:index="4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3ef8c14-d382-4942-99c9-3382e4de0619" elementFormDefault="qualified">
    <xsd:import namespace="http://schemas.microsoft.com/office/2006/documentManagement/types"/>
    <xsd:import namespace="http://schemas.microsoft.com/office/infopath/2007/PartnerControls"/>
    <xsd:element name="SharedWithUsers" ma:index="3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29f62856-1543-49d4-a736-4569d363f533" ContentTypeId="0x0101" PreviousValue="false"/>
</file>

<file path=customXml/itemProps1.xml><?xml version="1.0" encoding="utf-8"?>
<ds:datastoreItem xmlns:ds="http://schemas.openxmlformats.org/officeDocument/2006/customXml" ds:itemID="{1885C154-CA90-4E2A-BF42-44CCBAA802DA}">
  <ds:schemaRefs>
    <ds:schemaRef ds:uri="http://purl.org/dc/dcmitype/"/>
    <ds:schemaRef ds:uri="http://schemas.microsoft.com/office/2006/metadata/properties"/>
    <ds:schemaRef ds:uri="http://schemas.microsoft.com/sharepoint/v3"/>
    <ds:schemaRef ds:uri="http://purl.org/dc/terms/"/>
    <ds:schemaRef ds:uri="fc30a4c0-66b0-4141-bbcd-7181d157387c"/>
    <ds:schemaRef ds:uri="b3ef8c14-d382-4942-99c9-3382e4de0619"/>
    <ds:schemaRef ds:uri="http://schemas.microsoft.com/office/2006/documentManagement/types"/>
    <ds:schemaRef ds:uri="4ffa91fb-a0ff-4ac5-b2db-65c790d184a4"/>
    <ds:schemaRef ds:uri="http://www.w3.org/XML/1998/namespace"/>
    <ds:schemaRef ds:uri="http://purl.org/dc/elements/1.1/"/>
    <ds:schemaRef ds:uri="http://schemas.microsoft.com/office/infopath/2007/PartnerControls"/>
    <ds:schemaRef ds:uri="http://schemas.openxmlformats.org/package/2006/metadata/core-properties"/>
    <ds:schemaRef ds:uri="http://schemas.microsoft.com/sharepoint/v3/fields"/>
    <ds:schemaRef ds:uri="http://schemas.microsoft.com/sharepoint.v3"/>
  </ds:schemaRefs>
</ds:datastoreItem>
</file>

<file path=customXml/itemProps2.xml><?xml version="1.0" encoding="utf-8"?>
<ds:datastoreItem xmlns:ds="http://schemas.openxmlformats.org/officeDocument/2006/customXml" ds:itemID="{82D53323-ACCC-4213-A2A6-485E527B24B0}">
  <ds:schemaRefs>
    <ds:schemaRef ds:uri="http://schemas.microsoft.com/sharepoint/v3/contenttype/forms"/>
  </ds:schemaRefs>
</ds:datastoreItem>
</file>

<file path=customXml/itemProps3.xml><?xml version="1.0" encoding="utf-8"?>
<ds:datastoreItem xmlns:ds="http://schemas.openxmlformats.org/officeDocument/2006/customXml" ds:itemID="{711FE89C-70F8-4C9F-A437-CCFF81B6D7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fa91fb-a0ff-4ac5-b2db-65c790d184a4"/>
    <ds:schemaRef ds:uri="http://schemas.microsoft.com/sharepoint.v3"/>
    <ds:schemaRef ds:uri="http://schemas.microsoft.com/sharepoint/v3/fields"/>
    <ds:schemaRef ds:uri="fc30a4c0-66b0-4141-bbcd-7181d157387c"/>
    <ds:schemaRef ds:uri="b3ef8c14-d382-4942-99c9-3382e4de06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4DB7B4D-B316-4ADD-A407-0991FA09AA0C}">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6823</Words>
  <Application>Microsoft Office PowerPoint</Application>
  <PresentationFormat>On-screen Show (4:3)</PresentationFormat>
  <Paragraphs>477</Paragraphs>
  <Slides>41</Slides>
  <Notes>41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Franklin Gothic Book</vt:lpstr>
      <vt:lpstr>Open Sans</vt:lpstr>
      <vt:lpstr>Segoe UI</vt:lpstr>
      <vt:lpstr>Source Sans Pro Web</vt:lpstr>
      <vt:lpstr>Times New Roman</vt:lpstr>
      <vt:lpstr>Trebuchet MS</vt:lpstr>
      <vt:lpstr>Office Theme</vt:lpstr>
      <vt:lpstr>Understanding Lead</vt:lpstr>
      <vt:lpstr>Outline</vt:lpstr>
      <vt:lpstr>Introduction</vt:lpstr>
      <vt:lpstr>What is Lead?</vt:lpstr>
      <vt:lpstr>Where do you think lead can be found?</vt:lpstr>
      <vt:lpstr>Lead-based Paint</vt:lpstr>
      <vt:lpstr>Potential Sources of Exposure</vt:lpstr>
      <vt:lpstr>Potential Sources of Exposure 2</vt:lpstr>
      <vt:lpstr>Potential Sources of Exposure 3</vt:lpstr>
      <vt:lpstr>Potential Sources of Exposure 4</vt:lpstr>
      <vt:lpstr>Cultural Impacts</vt:lpstr>
      <vt:lpstr>Non-Lead Alternatives for Fishing and Hunting Activities</vt:lpstr>
      <vt:lpstr>Let’s review: What are some sources of exposure to lead? </vt:lpstr>
      <vt:lpstr>Populations at Greater Risk</vt:lpstr>
      <vt:lpstr>Populations at Greater Risk 1</vt:lpstr>
      <vt:lpstr>Health Effects: Children</vt:lpstr>
      <vt:lpstr>Populations at Greater Risk 3</vt:lpstr>
      <vt:lpstr>Health Effects: Adults</vt:lpstr>
      <vt:lpstr>Populations at Greater Risk 4</vt:lpstr>
      <vt:lpstr>Health Effects: Pregnant Women</vt:lpstr>
      <vt:lpstr>Health Effects: Wildlife</vt:lpstr>
      <vt:lpstr>Taking Action</vt:lpstr>
      <vt:lpstr>Keep Homes Clean &amp; Dust-Free</vt:lpstr>
      <vt:lpstr>Eat a Diet High in Iron, Calcium &amp; Vitamin C</vt:lpstr>
      <vt:lpstr>Wash Hands</vt:lpstr>
      <vt:lpstr>Play in Grass</vt:lpstr>
      <vt:lpstr>Hire Certified Lead Professionals</vt:lpstr>
      <vt:lpstr>Hire Certified Lead Professionals 2</vt:lpstr>
      <vt:lpstr>Shower &amp; Change</vt:lpstr>
      <vt:lpstr>Wash Toys, Pacifiers &amp; Bottles</vt:lpstr>
      <vt:lpstr>Run Your Water</vt:lpstr>
      <vt:lpstr>Run Your Water 2</vt:lpstr>
      <vt:lpstr>Getting Your Child Tested</vt:lpstr>
      <vt:lpstr>Getting Your Child Tested 2</vt:lpstr>
      <vt:lpstr>Which of these actions do you think you will start using?</vt:lpstr>
      <vt:lpstr>Before You Buy or Rent</vt:lpstr>
      <vt:lpstr>Federal Law Requires Buyers &amp; Renters Receive</vt:lpstr>
      <vt:lpstr>Conclusion</vt:lpstr>
      <vt:lpstr>What questions do you have about the information we covered today?  </vt:lpstr>
      <vt:lpstr>National Lead Information Center</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Lead</dc:title>
  <dc:subject>Lead Awareness in Indian Country: Keeping our Children Healthy!</dc:subject>
  <dc:creator/>
  <cp:keywords>Lead; Information; Health; Safety</cp:keywords>
  <cp:lastModifiedBy/>
  <cp:revision>369</cp:revision>
  <dcterms:created xsi:type="dcterms:W3CDTF">2020-10-08T02:46:07Z</dcterms:created>
  <dcterms:modified xsi:type="dcterms:W3CDTF">2025-03-27T14:54:46Z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0x0101003A3D7A658C931A409191BD1BEBD4DAE7</vt:lpwstr>
  </property>
  <property fmtid="{D5CDD505-2E9C-101B-9397-08002B2CF9AE}" pid="3" name="TaxKeyword">
    <vt:lpwstr>321;#Lead|11111111-1111-1111-1111-111111111111;#1104;#information|80f42d48-c433-4411-9e9a-cbc074fc23a8;#200;#Health|cdbc1eb2-7061-4b1e-a43a-0c0441bf6b88;#421;#safety|273e90f5-1867-4db9-87ac-0543faf2c2d8</vt:lpwstr>
  </property>
  <property fmtid="{D5CDD505-2E9C-101B-9397-08002B2CF9AE}" pid="4" name="e3f09c3df709400db2417a7161762d62">
    <vt:lpwstr/>
  </property>
  <property fmtid="{D5CDD505-2E9C-101B-9397-08002B2CF9AE}" pid="5" name="EPA_x0020_Subject">
    <vt:lpwstr/>
  </property>
  <property fmtid="{D5CDD505-2E9C-101B-9397-08002B2CF9AE}" pid="6" name="Document Type">
    <vt:lpwstr/>
  </property>
  <property fmtid="{D5CDD505-2E9C-101B-9397-08002B2CF9AE}" pid="7" name="EPA Subject">
    <vt:lpwstr/>
  </property>
  <property fmtid="{D5CDD505-2E9C-101B-9397-08002B2CF9AE}" pid="8" name="MediaServiceImageTags">
    <vt:lpwstr/>
  </property>
  <property fmtid="{D5CDD505-2E9C-101B-9397-08002B2CF9AE}" pid="9" name="Document_x0020_Type">
    <vt:lpwstr/>
  </property>
</Properties>
</file>